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19"/>
  </p:notesMasterIdLst>
  <p:sldIdLst>
    <p:sldId id="256" r:id="rId2"/>
    <p:sldId id="1823" r:id="rId3"/>
    <p:sldId id="1832" r:id="rId4"/>
    <p:sldId id="1833" r:id="rId5"/>
    <p:sldId id="1834" r:id="rId6"/>
    <p:sldId id="1835" r:id="rId7"/>
    <p:sldId id="1836" r:id="rId8"/>
    <p:sldId id="1838" r:id="rId9"/>
    <p:sldId id="1847" r:id="rId10"/>
    <p:sldId id="1839" r:id="rId11"/>
    <p:sldId id="1840" r:id="rId12"/>
    <p:sldId id="1848" r:id="rId13"/>
    <p:sldId id="1843" r:id="rId14"/>
    <p:sldId id="1844" r:id="rId15"/>
    <p:sldId id="1845" r:id="rId16"/>
    <p:sldId id="1846" r:id="rId17"/>
    <p:sldId id="33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l Testing In Triple Porosity Models" id="{6677A585-1B1E-420B-89F0-85473EE4EA28}">
          <p14:sldIdLst>
            <p14:sldId id="256"/>
            <p14:sldId id="1823"/>
            <p14:sldId id="1832"/>
            <p14:sldId id="1833"/>
            <p14:sldId id="1834"/>
            <p14:sldId id="1835"/>
            <p14:sldId id="1836"/>
            <p14:sldId id="1838"/>
            <p14:sldId id="1847"/>
            <p14:sldId id="1839"/>
            <p14:sldId id="1840"/>
            <p14:sldId id="1848"/>
            <p14:sldId id="1843"/>
            <p14:sldId id="1844"/>
            <p14:sldId id="1845"/>
            <p14:sldId id="1846"/>
            <p14:sldId id="33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A759E7-3295-6410-A37E-2F2E4C9C2E5C}" name="Jahanbakhsh, Amir" initials="AJ" userId="S::aj52@hw.ac.uk::93a7d8a5-3411-45cc-bc3d-bc05f3d20f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ii" initials="a" lastIdx="2" clrIdx="0">
    <p:extLst>
      <p:ext uri="{19B8F6BF-5375-455C-9EA6-DF929625EA0E}">
        <p15:presenceInfo xmlns:p15="http://schemas.microsoft.com/office/powerpoint/2012/main" userId="amii" providerId="None"/>
      </p:ext>
    </p:extLst>
  </p:cmAuthor>
  <p:cmAuthor id="2" name="Ami" initials="A" lastIdx="4" clrIdx="1">
    <p:extLst>
      <p:ext uri="{19B8F6BF-5375-455C-9EA6-DF929625EA0E}">
        <p15:presenceInfo xmlns:p15="http://schemas.microsoft.com/office/powerpoint/2012/main" userId="Ami" providerId="None"/>
      </p:ext>
    </p:extLst>
  </p:cmAuthor>
  <p:cmAuthor id="3" name="masoud asadi" initials="ma" lastIdx="1" clrIdx="2">
    <p:extLst>
      <p:ext uri="{19B8F6BF-5375-455C-9EA6-DF929625EA0E}">
        <p15:presenceInfo xmlns:p15="http://schemas.microsoft.com/office/powerpoint/2012/main" userId="01cfc4ad75b8b2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AEE"/>
    <a:srgbClr val="7DB56D"/>
    <a:srgbClr val="7A9F10"/>
    <a:srgbClr val="F28432"/>
    <a:srgbClr val="AF005F"/>
    <a:srgbClr val="404040"/>
    <a:srgbClr val="E46C0A"/>
    <a:srgbClr val="A9D18E"/>
    <a:srgbClr val="E6E6E6"/>
    <a:srgbClr val="A9D1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2447B5-9D93-420A-9C24-65323F1E9A3D}" v="19" dt="2026-05-19T15:40:49.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78087" autoAdjust="0"/>
  </p:normalViewPr>
  <p:slideViewPr>
    <p:cSldViewPr>
      <p:cViewPr varScale="1">
        <p:scale>
          <a:sx n="49" d="100"/>
          <a:sy n="49" d="100"/>
        </p:scale>
        <p:origin x="1256"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0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Mosallanezhad" userId="2429178049_tp_dropbox_plus" providerId="OAuth2" clId="{A934E5A1-FD2A-42E1-943C-15A03DCF9FFB}"/>
    <pc:docChg chg="custSel modSld">
      <pc:chgData name="Ali Mosallanezhad" userId="2429178049_tp_dropbox_plus" providerId="OAuth2" clId="{A934E5A1-FD2A-42E1-943C-15A03DCF9FFB}" dt="2026-05-19T15:45:28.424" v="42" actId="2166"/>
      <pc:docMkLst>
        <pc:docMk/>
      </pc:docMkLst>
      <pc:sldChg chg="modSp mod">
        <pc:chgData name="Ali Mosallanezhad" userId="2429178049_tp_dropbox_plus" providerId="OAuth2" clId="{A934E5A1-FD2A-42E1-943C-15A03DCF9FFB}" dt="2026-05-19T15:45:28.424" v="42" actId="2166"/>
        <pc:sldMkLst>
          <pc:docMk/>
          <pc:sldMk cId="3248731627" sldId="1836"/>
        </pc:sldMkLst>
        <pc:graphicFrameChg chg="modGraphic">
          <ac:chgData name="Ali Mosallanezhad" userId="2429178049_tp_dropbox_plus" providerId="OAuth2" clId="{A934E5A1-FD2A-42E1-943C-15A03DCF9FFB}" dt="2026-05-19T15:45:28.424" v="42" actId="2166"/>
          <ac:graphicFrameMkLst>
            <pc:docMk/>
            <pc:sldMk cId="3248731627" sldId="1836"/>
            <ac:graphicFrameMk id="20" creationId="{08E34EDB-DE5C-440A-E7F2-3F8D451FDF24}"/>
          </ac:graphicFrameMkLst>
        </pc:graphicFrameChg>
      </pc:sldChg>
      <pc:sldChg chg="modSp mod">
        <pc:chgData name="Ali Mosallanezhad" userId="2429178049_tp_dropbox_plus" providerId="OAuth2" clId="{A934E5A1-FD2A-42E1-943C-15A03DCF9FFB}" dt="2026-05-19T15:45:16.130" v="41" actId="2166"/>
        <pc:sldMkLst>
          <pc:docMk/>
          <pc:sldMk cId="1453682572" sldId="1839"/>
        </pc:sldMkLst>
        <pc:graphicFrameChg chg="modGraphic">
          <ac:chgData name="Ali Mosallanezhad" userId="2429178049_tp_dropbox_plus" providerId="OAuth2" clId="{A934E5A1-FD2A-42E1-943C-15A03DCF9FFB}" dt="2026-05-19T15:45:16.130" v="41" actId="2166"/>
          <ac:graphicFrameMkLst>
            <pc:docMk/>
            <pc:sldMk cId="1453682572" sldId="1839"/>
            <ac:graphicFrameMk id="2" creationId="{A9AE23CD-AB9F-B8A8-FF8F-516FB7959AD8}"/>
          </ac:graphicFrameMkLst>
        </pc:graphicFrameChg>
      </pc:sldChg>
      <pc:sldChg chg="modSp">
        <pc:chgData name="Ali Mosallanezhad" userId="2429178049_tp_dropbox_plus" providerId="OAuth2" clId="{A934E5A1-FD2A-42E1-943C-15A03DCF9FFB}" dt="2026-05-19T15:40:49.841" v="39" actId="20577"/>
        <pc:sldMkLst>
          <pc:docMk/>
          <pc:sldMk cId="3213014734" sldId="1843"/>
        </pc:sldMkLst>
        <pc:spChg chg="mod">
          <ac:chgData name="Ali Mosallanezhad" userId="2429178049_tp_dropbox_plus" providerId="OAuth2" clId="{A934E5A1-FD2A-42E1-943C-15A03DCF9FFB}" dt="2026-05-19T15:40:49.841" v="39" actId="20577"/>
          <ac:spMkLst>
            <pc:docMk/>
            <pc:sldMk cId="3213014734" sldId="1843"/>
            <ac:spMk id="36" creationId="{6A6DF28F-9B45-26D4-0812-4BE29BD95896}"/>
          </ac:spMkLst>
        </pc:spChg>
      </pc:sldChg>
      <pc:sldChg chg="addSp delSp modSp mod">
        <pc:chgData name="Ali Mosallanezhad" userId="2429178049_tp_dropbox_plus" providerId="OAuth2" clId="{A934E5A1-FD2A-42E1-943C-15A03DCF9FFB}" dt="2026-05-19T15:32:48.668" v="20" actId="732"/>
        <pc:sldMkLst>
          <pc:docMk/>
          <pc:sldMk cId="261952996" sldId="1844"/>
        </pc:sldMkLst>
        <pc:spChg chg="mod">
          <ac:chgData name="Ali Mosallanezhad" userId="2429178049_tp_dropbox_plus" providerId="OAuth2" clId="{A934E5A1-FD2A-42E1-943C-15A03DCF9FFB}" dt="2026-05-19T15:28:29.152" v="4" actId="20577"/>
          <ac:spMkLst>
            <pc:docMk/>
            <pc:sldMk cId="261952996" sldId="1844"/>
            <ac:spMk id="16" creationId="{178AC293-53DD-4C8E-F5C7-4BAA8C9DA7ED}"/>
          </ac:spMkLst>
        </pc:spChg>
        <pc:picChg chg="add mod modCrop">
          <ac:chgData name="Ali Mosallanezhad" userId="2429178049_tp_dropbox_plus" providerId="OAuth2" clId="{A934E5A1-FD2A-42E1-943C-15A03DCF9FFB}" dt="2026-05-19T15:32:48.668" v="20" actId="732"/>
          <ac:picMkLst>
            <pc:docMk/>
            <pc:sldMk cId="261952996" sldId="1844"/>
            <ac:picMk id="7" creationId="{58F420AA-4D3B-3611-AB66-7E83174D2EFE}"/>
          </ac:picMkLst>
        </pc:picChg>
        <pc:picChg chg="mod">
          <ac:chgData name="Ali Mosallanezhad" userId="2429178049_tp_dropbox_plus" providerId="OAuth2" clId="{A934E5A1-FD2A-42E1-943C-15A03DCF9FFB}" dt="2026-05-19T15:32:32.244" v="19" actId="1036"/>
          <ac:picMkLst>
            <pc:docMk/>
            <pc:sldMk cId="261952996" sldId="1844"/>
            <ac:picMk id="8" creationId="{6ED27863-07A5-CFAC-5049-A4547761269C}"/>
          </ac:picMkLst>
        </pc:picChg>
        <pc:picChg chg="del">
          <ac:chgData name="Ali Mosallanezhad" userId="2429178049_tp_dropbox_plus" providerId="OAuth2" clId="{A934E5A1-FD2A-42E1-943C-15A03DCF9FFB}" dt="2026-05-19T15:31:51.684" v="5" actId="478"/>
          <ac:picMkLst>
            <pc:docMk/>
            <pc:sldMk cId="261952996" sldId="1844"/>
            <ac:picMk id="11" creationId="{BE710FBA-FEED-829B-17FD-DFFB3C5AD69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49541-772D-4AE2-9ABB-14B6DAB28996}" type="doc">
      <dgm:prSet loTypeId="urn:microsoft.com/office/officeart/2005/8/layout/arrow2" loCatId="process" qsTypeId="urn:microsoft.com/office/officeart/2005/8/quickstyle/simple1" qsCatId="simple" csTypeId="urn:microsoft.com/office/officeart/2005/8/colors/accent5_2" csCatId="accent5" phldr="1"/>
      <dgm:spPr/>
      <dgm:t>
        <a:bodyPr/>
        <a:lstStyle/>
        <a:p>
          <a:endParaRPr lang="en-GB"/>
        </a:p>
      </dgm:t>
    </dgm:pt>
    <dgm:pt modelId="{C63EB243-1B69-47ED-A294-82C15CB489B0}">
      <dgm:prSet phldrT="[Text]" custT="1"/>
      <dgm:spPr/>
      <dgm:t>
        <a:bodyPr/>
        <a:lstStyle/>
        <a:p>
          <a:pPr algn="ctr"/>
          <a:r>
            <a:rPr lang="en-US" sz="2000" b="1" dirty="0"/>
            <a:t>Data Acquisition</a:t>
          </a:r>
          <a:endParaRPr lang="en-AE" sz="2000" b="1" dirty="0"/>
        </a:p>
      </dgm:t>
    </dgm:pt>
    <dgm:pt modelId="{CE9F725E-510F-48AA-889E-BBCFD2C4E50A}" type="parTrans" cxnId="{AECFEAED-B486-4C7F-8368-44E413DB5CC5}">
      <dgm:prSet/>
      <dgm:spPr/>
      <dgm:t>
        <a:bodyPr/>
        <a:lstStyle/>
        <a:p>
          <a:endParaRPr lang="en-AE" sz="2400" b="1"/>
        </a:p>
      </dgm:t>
    </dgm:pt>
    <dgm:pt modelId="{C8380B89-4F93-41AA-BE4B-14E74B2EEBE0}" type="sibTrans" cxnId="{AECFEAED-B486-4C7F-8368-44E413DB5CC5}">
      <dgm:prSet/>
      <dgm:spPr/>
      <dgm:t>
        <a:bodyPr/>
        <a:lstStyle/>
        <a:p>
          <a:endParaRPr lang="en-AE" sz="2400" b="1"/>
        </a:p>
      </dgm:t>
    </dgm:pt>
    <dgm:pt modelId="{F1D12573-4BEC-48DF-AD8C-A52EC005FFA9}">
      <dgm:prSet phldrT="[Text]" custT="1"/>
      <dgm:spPr/>
      <dgm:t>
        <a:bodyPr/>
        <a:lstStyle/>
        <a:p>
          <a:pPr algn="ctr"/>
          <a:r>
            <a:rPr lang="en-US" sz="2000" b="1" dirty="0"/>
            <a:t> Data</a:t>
          </a:r>
        </a:p>
        <a:p>
          <a:pPr algn="ctr"/>
          <a:r>
            <a:rPr lang="en-US" sz="2000" b="1" dirty="0"/>
            <a:t> </a:t>
          </a:r>
          <a:r>
            <a:rPr lang="en-GB" sz="2000" b="1" dirty="0"/>
            <a:t>Curation </a:t>
          </a:r>
          <a:endParaRPr lang="en-AE" sz="2000" b="1" dirty="0"/>
        </a:p>
      </dgm:t>
    </dgm:pt>
    <dgm:pt modelId="{007AB6B8-81B7-4CF0-A9CC-1C3891757872}" type="parTrans" cxnId="{6932CC85-9048-43B5-9188-8602EEEACEB0}">
      <dgm:prSet/>
      <dgm:spPr/>
      <dgm:t>
        <a:bodyPr/>
        <a:lstStyle/>
        <a:p>
          <a:endParaRPr lang="en-AE" sz="2400" b="1"/>
        </a:p>
      </dgm:t>
    </dgm:pt>
    <dgm:pt modelId="{0A3B20B9-5746-46D2-A4F2-473E3102E5E0}" type="sibTrans" cxnId="{6932CC85-9048-43B5-9188-8602EEEACEB0}">
      <dgm:prSet/>
      <dgm:spPr/>
      <dgm:t>
        <a:bodyPr/>
        <a:lstStyle/>
        <a:p>
          <a:endParaRPr lang="en-AE" sz="2400" b="1"/>
        </a:p>
      </dgm:t>
    </dgm:pt>
    <dgm:pt modelId="{92A3DD35-F67A-4C5F-B601-3EB06001558B}">
      <dgm:prSet phldrT="[Text]" custT="1"/>
      <dgm:spPr/>
      <dgm:t>
        <a:bodyPr/>
        <a:lstStyle/>
        <a:p>
          <a:pPr algn="ctr"/>
          <a:r>
            <a:rPr lang="en-US" sz="2000" b="1" dirty="0"/>
            <a:t>End Point Prediction</a:t>
          </a:r>
          <a:endParaRPr lang="en-AE" sz="2000" b="1" dirty="0"/>
        </a:p>
      </dgm:t>
    </dgm:pt>
    <dgm:pt modelId="{0048BE5B-9A53-4264-8FFE-A67D26BE5088}" type="parTrans" cxnId="{4AAC389C-5A8A-477D-AAF4-9706F18BCE12}">
      <dgm:prSet/>
      <dgm:spPr/>
      <dgm:t>
        <a:bodyPr/>
        <a:lstStyle/>
        <a:p>
          <a:endParaRPr lang="en-AE" sz="2400" b="1"/>
        </a:p>
      </dgm:t>
    </dgm:pt>
    <dgm:pt modelId="{D2AA52F0-AEC4-4BAB-ACE5-7A8EC29F4599}" type="sibTrans" cxnId="{4AAC389C-5A8A-477D-AAF4-9706F18BCE12}">
      <dgm:prSet/>
      <dgm:spPr/>
      <dgm:t>
        <a:bodyPr/>
        <a:lstStyle/>
        <a:p>
          <a:endParaRPr lang="en-AE" sz="2400" b="1"/>
        </a:p>
      </dgm:t>
    </dgm:pt>
    <dgm:pt modelId="{0A05BAC8-245F-4248-B089-DBFF3B7F8BFB}">
      <dgm:prSet phldrT="[Text]" custT="1"/>
      <dgm:spPr/>
      <dgm:t>
        <a:bodyPr/>
        <a:lstStyle/>
        <a:p>
          <a:pPr algn="l"/>
          <a:r>
            <a:rPr lang="en-US" sz="1600" b="1" dirty="0"/>
            <a:t>    </a:t>
          </a:r>
          <a:r>
            <a:rPr lang="en-US" sz="2000" b="1" dirty="0"/>
            <a:t>Curve </a:t>
          </a:r>
        </a:p>
        <a:p>
          <a:pPr algn="l"/>
          <a:r>
            <a:rPr lang="en-US" sz="2000" b="1" dirty="0"/>
            <a:t>Prediction</a:t>
          </a:r>
          <a:endParaRPr lang="en-AE" sz="2000" b="1" dirty="0"/>
        </a:p>
      </dgm:t>
    </dgm:pt>
    <dgm:pt modelId="{E2078EAF-AD01-4D22-9A96-6FBFBCDE0073}" type="parTrans" cxnId="{806D72A8-32D5-4822-8360-8A98CA5639A0}">
      <dgm:prSet/>
      <dgm:spPr/>
      <dgm:t>
        <a:bodyPr/>
        <a:lstStyle/>
        <a:p>
          <a:endParaRPr lang="en-AE" sz="2400" b="1"/>
        </a:p>
      </dgm:t>
    </dgm:pt>
    <dgm:pt modelId="{8617AC6C-77BD-4455-8EDC-AE7D2D17D9DA}" type="sibTrans" cxnId="{806D72A8-32D5-4822-8360-8A98CA5639A0}">
      <dgm:prSet/>
      <dgm:spPr/>
      <dgm:t>
        <a:bodyPr/>
        <a:lstStyle/>
        <a:p>
          <a:endParaRPr lang="en-AE" sz="2400" b="1"/>
        </a:p>
      </dgm:t>
    </dgm:pt>
    <dgm:pt modelId="{C038E3E8-F77E-479D-A2EE-5998B39AB48E}" type="pres">
      <dgm:prSet presAssocID="{D9D49541-772D-4AE2-9ABB-14B6DAB28996}" presName="arrowDiagram" presStyleCnt="0">
        <dgm:presLayoutVars>
          <dgm:chMax val="5"/>
          <dgm:dir/>
          <dgm:resizeHandles val="exact"/>
        </dgm:presLayoutVars>
      </dgm:prSet>
      <dgm:spPr/>
    </dgm:pt>
    <dgm:pt modelId="{EDF3BEDF-94C2-4F67-81D0-E07A6721AE0B}" type="pres">
      <dgm:prSet presAssocID="{D9D49541-772D-4AE2-9ABB-14B6DAB28996}" presName="arrow" presStyleLbl="bgShp" presStyleIdx="0" presStyleCnt="1" custLinFactNeighborX="-5154" custLinFactNeighborY="10931"/>
      <dgm:spPr/>
    </dgm:pt>
    <dgm:pt modelId="{ADDAB5CE-6787-4273-B058-5F7C1F14C665}" type="pres">
      <dgm:prSet presAssocID="{D9D49541-772D-4AE2-9ABB-14B6DAB28996}" presName="arrowDiagram4" presStyleCnt="0"/>
      <dgm:spPr/>
    </dgm:pt>
    <dgm:pt modelId="{839913CB-ECE5-427B-B18D-A2F32FDA48DF}" type="pres">
      <dgm:prSet presAssocID="{C63EB243-1B69-47ED-A294-82C15CB489B0}" presName="bullet4a" presStyleLbl="node1" presStyleIdx="0" presStyleCnt="4"/>
      <dgm:spPr/>
    </dgm:pt>
    <dgm:pt modelId="{9BBAAEE9-207D-4225-9EBB-5D9D6A885B07}" type="pres">
      <dgm:prSet presAssocID="{C63EB243-1B69-47ED-A294-82C15CB489B0}" presName="textBox4a" presStyleLbl="revTx" presStyleIdx="0" presStyleCnt="4">
        <dgm:presLayoutVars>
          <dgm:bulletEnabled val="1"/>
        </dgm:presLayoutVars>
      </dgm:prSet>
      <dgm:spPr/>
    </dgm:pt>
    <dgm:pt modelId="{FE341BF6-A7E6-4DEA-9017-0412BB4CF4FC}" type="pres">
      <dgm:prSet presAssocID="{F1D12573-4BEC-48DF-AD8C-A52EC005FFA9}" presName="bullet4b" presStyleLbl="node1" presStyleIdx="1" presStyleCnt="4"/>
      <dgm:spPr/>
    </dgm:pt>
    <dgm:pt modelId="{DADC41DF-26FC-47F0-B1F0-31054755A785}" type="pres">
      <dgm:prSet presAssocID="{F1D12573-4BEC-48DF-AD8C-A52EC005FFA9}" presName="textBox4b" presStyleLbl="revTx" presStyleIdx="1" presStyleCnt="4">
        <dgm:presLayoutVars>
          <dgm:bulletEnabled val="1"/>
        </dgm:presLayoutVars>
      </dgm:prSet>
      <dgm:spPr/>
    </dgm:pt>
    <dgm:pt modelId="{3CA7D758-7262-4A1A-AA30-0CF14BE33E32}" type="pres">
      <dgm:prSet presAssocID="{92A3DD35-F67A-4C5F-B601-3EB06001558B}" presName="bullet4c" presStyleLbl="node1" presStyleIdx="2" presStyleCnt="4"/>
      <dgm:spPr/>
    </dgm:pt>
    <dgm:pt modelId="{9A922031-C8D1-4F7C-B464-FF26D9906FA7}" type="pres">
      <dgm:prSet presAssocID="{92A3DD35-F67A-4C5F-B601-3EB06001558B}" presName="textBox4c" presStyleLbl="revTx" presStyleIdx="2" presStyleCnt="4">
        <dgm:presLayoutVars>
          <dgm:bulletEnabled val="1"/>
        </dgm:presLayoutVars>
      </dgm:prSet>
      <dgm:spPr/>
    </dgm:pt>
    <dgm:pt modelId="{4B06D53E-D7BB-4E69-BF57-D042347BE720}" type="pres">
      <dgm:prSet presAssocID="{0A05BAC8-245F-4248-B089-DBFF3B7F8BFB}" presName="bullet4d" presStyleLbl="node1" presStyleIdx="3" presStyleCnt="4"/>
      <dgm:spPr/>
    </dgm:pt>
    <dgm:pt modelId="{99C39B04-C5F6-4974-971D-E12B41186189}" type="pres">
      <dgm:prSet presAssocID="{0A05BAC8-245F-4248-B089-DBFF3B7F8BFB}" presName="textBox4d" presStyleLbl="revTx" presStyleIdx="3" presStyleCnt="4">
        <dgm:presLayoutVars>
          <dgm:bulletEnabled val="1"/>
        </dgm:presLayoutVars>
      </dgm:prSet>
      <dgm:spPr/>
    </dgm:pt>
  </dgm:ptLst>
  <dgm:cxnLst>
    <dgm:cxn modelId="{3C1EBB3D-6BDD-40A0-8B85-ED5CC27E9661}" type="presOf" srcId="{92A3DD35-F67A-4C5F-B601-3EB06001558B}" destId="{9A922031-C8D1-4F7C-B464-FF26D9906FA7}" srcOrd="0" destOrd="0" presId="urn:microsoft.com/office/officeart/2005/8/layout/arrow2"/>
    <dgm:cxn modelId="{01AFD65B-D6C6-4F29-BC9C-1E475F67E89D}" type="presOf" srcId="{C63EB243-1B69-47ED-A294-82C15CB489B0}" destId="{9BBAAEE9-207D-4225-9EBB-5D9D6A885B07}" srcOrd="0" destOrd="0" presId="urn:microsoft.com/office/officeart/2005/8/layout/arrow2"/>
    <dgm:cxn modelId="{6932CC85-9048-43B5-9188-8602EEEACEB0}" srcId="{D9D49541-772D-4AE2-9ABB-14B6DAB28996}" destId="{F1D12573-4BEC-48DF-AD8C-A52EC005FFA9}" srcOrd="1" destOrd="0" parTransId="{007AB6B8-81B7-4CF0-A9CC-1C3891757872}" sibTransId="{0A3B20B9-5746-46D2-A4F2-473E3102E5E0}"/>
    <dgm:cxn modelId="{547B4A90-A81D-494F-8118-CE59128140E2}" type="presOf" srcId="{F1D12573-4BEC-48DF-AD8C-A52EC005FFA9}" destId="{DADC41DF-26FC-47F0-B1F0-31054755A785}" srcOrd="0" destOrd="0" presId="urn:microsoft.com/office/officeart/2005/8/layout/arrow2"/>
    <dgm:cxn modelId="{4C69F197-B62B-44AA-B3C5-6E050B8CC557}" type="presOf" srcId="{0A05BAC8-245F-4248-B089-DBFF3B7F8BFB}" destId="{99C39B04-C5F6-4974-971D-E12B41186189}" srcOrd="0" destOrd="0" presId="urn:microsoft.com/office/officeart/2005/8/layout/arrow2"/>
    <dgm:cxn modelId="{4AAC389C-5A8A-477D-AAF4-9706F18BCE12}" srcId="{D9D49541-772D-4AE2-9ABB-14B6DAB28996}" destId="{92A3DD35-F67A-4C5F-B601-3EB06001558B}" srcOrd="2" destOrd="0" parTransId="{0048BE5B-9A53-4264-8FFE-A67D26BE5088}" sibTransId="{D2AA52F0-AEC4-4BAB-ACE5-7A8EC29F4599}"/>
    <dgm:cxn modelId="{BAD24EA8-1A9F-4518-801A-2F3E34E28923}" type="presOf" srcId="{D9D49541-772D-4AE2-9ABB-14B6DAB28996}" destId="{C038E3E8-F77E-479D-A2EE-5998B39AB48E}" srcOrd="0" destOrd="0" presId="urn:microsoft.com/office/officeart/2005/8/layout/arrow2"/>
    <dgm:cxn modelId="{806D72A8-32D5-4822-8360-8A98CA5639A0}" srcId="{D9D49541-772D-4AE2-9ABB-14B6DAB28996}" destId="{0A05BAC8-245F-4248-B089-DBFF3B7F8BFB}" srcOrd="3" destOrd="0" parTransId="{E2078EAF-AD01-4D22-9A96-6FBFBCDE0073}" sibTransId="{8617AC6C-77BD-4455-8EDC-AE7D2D17D9DA}"/>
    <dgm:cxn modelId="{AECFEAED-B486-4C7F-8368-44E413DB5CC5}" srcId="{D9D49541-772D-4AE2-9ABB-14B6DAB28996}" destId="{C63EB243-1B69-47ED-A294-82C15CB489B0}" srcOrd="0" destOrd="0" parTransId="{CE9F725E-510F-48AA-889E-BBCFD2C4E50A}" sibTransId="{C8380B89-4F93-41AA-BE4B-14E74B2EEBE0}"/>
    <dgm:cxn modelId="{567D8ABF-4061-463E-BF29-C5F22872F7DB}" type="presParOf" srcId="{C038E3E8-F77E-479D-A2EE-5998B39AB48E}" destId="{EDF3BEDF-94C2-4F67-81D0-E07A6721AE0B}" srcOrd="0" destOrd="0" presId="urn:microsoft.com/office/officeart/2005/8/layout/arrow2"/>
    <dgm:cxn modelId="{132321EF-9540-4AF9-BA43-367D03FC4D43}" type="presParOf" srcId="{C038E3E8-F77E-479D-A2EE-5998B39AB48E}" destId="{ADDAB5CE-6787-4273-B058-5F7C1F14C665}" srcOrd="1" destOrd="0" presId="urn:microsoft.com/office/officeart/2005/8/layout/arrow2"/>
    <dgm:cxn modelId="{9AB4DC69-A279-4F4D-89D4-353CAC69A9CB}" type="presParOf" srcId="{ADDAB5CE-6787-4273-B058-5F7C1F14C665}" destId="{839913CB-ECE5-427B-B18D-A2F32FDA48DF}" srcOrd="0" destOrd="0" presId="urn:microsoft.com/office/officeart/2005/8/layout/arrow2"/>
    <dgm:cxn modelId="{2E465FAE-B9A5-4883-903D-DDDF60D10E16}" type="presParOf" srcId="{ADDAB5CE-6787-4273-B058-5F7C1F14C665}" destId="{9BBAAEE9-207D-4225-9EBB-5D9D6A885B07}" srcOrd="1" destOrd="0" presId="urn:microsoft.com/office/officeart/2005/8/layout/arrow2"/>
    <dgm:cxn modelId="{1034963C-FFD0-439C-8110-55EA1FDB6B8E}" type="presParOf" srcId="{ADDAB5CE-6787-4273-B058-5F7C1F14C665}" destId="{FE341BF6-A7E6-4DEA-9017-0412BB4CF4FC}" srcOrd="2" destOrd="0" presId="urn:microsoft.com/office/officeart/2005/8/layout/arrow2"/>
    <dgm:cxn modelId="{CA01B06F-5FF5-4FE3-BDBC-F0BD45B49F01}" type="presParOf" srcId="{ADDAB5CE-6787-4273-B058-5F7C1F14C665}" destId="{DADC41DF-26FC-47F0-B1F0-31054755A785}" srcOrd="3" destOrd="0" presId="urn:microsoft.com/office/officeart/2005/8/layout/arrow2"/>
    <dgm:cxn modelId="{6E627E3D-6CDC-448E-A35C-A012589B5A42}" type="presParOf" srcId="{ADDAB5CE-6787-4273-B058-5F7C1F14C665}" destId="{3CA7D758-7262-4A1A-AA30-0CF14BE33E32}" srcOrd="4" destOrd="0" presId="urn:microsoft.com/office/officeart/2005/8/layout/arrow2"/>
    <dgm:cxn modelId="{A54777D7-EA45-4173-90FB-AAE8BD846E78}" type="presParOf" srcId="{ADDAB5CE-6787-4273-B058-5F7C1F14C665}" destId="{9A922031-C8D1-4F7C-B464-FF26D9906FA7}" srcOrd="5" destOrd="0" presId="urn:microsoft.com/office/officeart/2005/8/layout/arrow2"/>
    <dgm:cxn modelId="{E18804E3-186E-49A8-B970-A8720DA2F0D8}" type="presParOf" srcId="{ADDAB5CE-6787-4273-B058-5F7C1F14C665}" destId="{4B06D53E-D7BB-4E69-BF57-D042347BE720}" srcOrd="6" destOrd="0" presId="urn:microsoft.com/office/officeart/2005/8/layout/arrow2"/>
    <dgm:cxn modelId="{D9A2C318-9611-4DFE-9FDE-B6C4203DB90D}" type="presParOf" srcId="{ADDAB5CE-6787-4273-B058-5F7C1F14C665}" destId="{99C39B04-C5F6-4974-971D-E12B41186189}" srcOrd="7"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54DD41-2F36-4324-9282-B534E43DEADA}" type="doc">
      <dgm:prSet loTypeId="urn:microsoft.com/office/officeart/2005/8/layout/matrix1" loCatId="matrix" qsTypeId="urn:microsoft.com/office/officeart/2005/8/quickstyle/simple3" qsCatId="simple" csTypeId="urn:microsoft.com/office/officeart/2005/8/colors/colorful5" csCatId="colorful" phldr="1"/>
      <dgm:spPr/>
      <dgm:t>
        <a:bodyPr/>
        <a:lstStyle/>
        <a:p>
          <a:endParaRPr lang="en-GB"/>
        </a:p>
      </dgm:t>
    </dgm:pt>
    <dgm:pt modelId="{BE187D81-5018-496B-AD5E-F20F8F8888B3}">
      <dgm:prSet custT="1"/>
      <dgm:spPr/>
      <dgm:t>
        <a:bodyPr/>
        <a:lstStyle/>
        <a:p>
          <a:pPr algn="ctr"/>
          <a:r>
            <a:rPr lang="en-GB" sz="1400" b="1"/>
            <a:t>Transferability</a:t>
          </a:r>
          <a:endParaRPr lang="en-GB" sz="1400" b="1" dirty="0"/>
        </a:p>
      </dgm:t>
    </dgm:pt>
    <dgm:pt modelId="{0AB784A9-4A09-44CA-87A6-D665780BAACD}" type="parTrans" cxnId="{E0C3A08B-358D-406C-8150-AF134B7CBFA1}">
      <dgm:prSet/>
      <dgm:spPr/>
      <dgm:t>
        <a:bodyPr/>
        <a:lstStyle/>
        <a:p>
          <a:pPr algn="ctr"/>
          <a:endParaRPr lang="en-GB" sz="1400" b="1">
            <a:solidFill>
              <a:schemeClr val="tx1"/>
            </a:solidFill>
          </a:endParaRPr>
        </a:p>
      </dgm:t>
    </dgm:pt>
    <dgm:pt modelId="{3DE843B5-1546-4548-8069-A43408768FE2}" type="sibTrans" cxnId="{E0C3A08B-358D-406C-8150-AF134B7CBFA1}">
      <dgm:prSet/>
      <dgm:spPr/>
      <dgm:t>
        <a:bodyPr/>
        <a:lstStyle/>
        <a:p>
          <a:pPr algn="ctr"/>
          <a:endParaRPr lang="en-GB" sz="1400" b="1">
            <a:solidFill>
              <a:schemeClr val="tx1"/>
            </a:solidFill>
          </a:endParaRPr>
        </a:p>
      </dgm:t>
    </dgm:pt>
    <dgm:pt modelId="{5565EB33-4F6E-4FB8-A14F-F539CC14FA49}">
      <dgm:prSet custT="1"/>
      <dgm:spPr/>
      <dgm:t>
        <a:bodyPr/>
        <a:lstStyle/>
        <a:p>
          <a:pPr algn="ctr"/>
          <a:r>
            <a:rPr lang="en-GB" sz="1400" b="1"/>
            <a:t>Reconstruction</a:t>
          </a:r>
          <a:endParaRPr lang="en-GB" sz="1400" b="1" dirty="0"/>
        </a:p>
      </dgm:t>
    </dgm:pt>
    <dgm:pt modelId="{B0261668-8B3C-41CE-B3AC-613DE3FD8405}" type="parTrans" cxnId="{0D0184CE-4BD4-4D8D-BD0F-5CCC5128D988}">
      <dgm:prSet/>
      <dgm:spPr/>
      <dgm:t>
        <a:bodyPr/>
        <a:lstStyle/>
        <a:p>
          <a:pPr algn="ctr"/>
          <a:endParaRPr lang="en-GB" sz="1400" b="1">
            <a:solidFill>
              <a:schemeClr val="tx1"/>
            </a:solidFill>
          </a:endParaRPr>
        </a:p>
      </dgm:t>
    </dgm:pt>
    <dgm:pt modelId="{CAB074A3-260B-424E-A41F-154D595358EA}" type="sibTrans" cxnId="{0D0184CE-4BD4-4D8D-BD0F-5CCC5128D988}">
      <dgm:prSet/>
      <dgm:spPr/>
      <dgm:t>
        <a:bodyPr/>
        <a:lstStyle/>
        <a:p>
          <a:pPr algn="ctr"/>
          <a:endParaRPr lang="en-GB" sz="1400" b="1">
            <a:solidFill>
              <a:schemeClr val="tx1"/>
            </a:solidFill>
          </a:endParaRPr>
        </a:p>
      </dgm:t>
    </dgm:pt>
    <dgm:pt modelId="{077770C3-92FC-4EA0-A8AB-CC504CAA367C}">
      <dgm:prSet phldrT="[Text]" custT="1"/>
      <dgm:spPr/>
      <dgm:t>
        <a:bodyPr/>
        <a:lstStyle/>
        <a:p>
          <a:pPr algn="ctr"/>
          <a:r>
            <a:rPr lang="en-GB" sz="1400" b="1"/>
            <a:t>Saturation Window</a:t>
          </a:r>
          <a:endParaRPr lang="en-GB" sz="1400" b="1" dirty="0"/>
        </a:p>
      </dgm:t>
    </dgm:pt>
    <dgm:pt modelId="{1A6291EA-D20E-436C-8989-C8E60E368D8C}" type="parTrans" cxnId="{9955516B-A79C-44BA-A563-DFDFF4FC9E97}">
      <dgm:prSet/>
      <dgm:spPr/>
      <dgm:t>
        <a:bodyPr/>
        <a:lstStyle/>
        <a:p>
          <a:pPr algn="ctr"/>
          <a:endParaRPr lang="en-GB" sz="1400" b="1">
            <a:solidFill>
              <a:schemeClr val="tx1"/>
            </a:solidFill>
          </a:endParaRPr>
        </a:p>
      </dgm:t>
    </dgm:pt>
    <dgm:pt modelId="{BAAAE179-FAD4-4E17-959C-349B4480F95B}" type="sibTrans" cxnId="{9955516B-A79C-44BA-A563-DFDFF4FC9E97}">
      <dgm:prSet/>
      <dgm:spPr/>
      <dgm:t>
        <a:bodyPr/>
        <a:lstStyle/>
        <a:p>
          <a:pPr algn="ctr"/>
          <a:endParaRPr lang="en-GB" sz="1400" b="1">
            <a:solidFill>
              <a:schemeClr val="tx1"/>
            </a:solidFill>
          </a:endParaRPr>
        </a:p>
      </dgm:t>
    </dgm:pt>
    <dgm:pt modelId="{AAEF230D-25EA-4D20-87E0-9FC08C719D04}">
      <dgm:prSet phldrT="[Text]" custT="1"/>
      <dgm:spPr/>
      <dgm:t>
        <a:bodyPr/>
        <a:lstStyle/>
        <a:p>
          <a:pPr algn="ctr"/>
          <a:r>
            <a:rPr lang="en-GB" sz="1400" b="1"/>
            <a:t>Curve Boundaries </a:t>
          </a:r>
          <a:endParaRPr lang="en-GB" sz="1400" b="1" dirty="0"/>
        </a:p>
      </dgm:t>
    </dgm:pt>
    <dgm:pt modelId="{A89A44F7-5FC5-416D-94F9-F72D53AA34C3}" type="parTrans" cxnId="{05778CA2-6507-4A25-B672-58D50ABF0581}">
      <dgm:prSet/>
      <dgm:spPr/>
      <dgm:t>
        <a:bodyPr/>
        <a:lstStyle/>
        <a:p>
          <a:pPr algn="ctr"/>
          <a:endParaRPr lang="en-GB" sz="1400" b="1">
            <a:solidFill>
              <a:schemeClr val="tx1"/>
            </a:solidFill>
          </a:endParaRPr>
        </a:p>
      </dgm:t>
    </dgm:pt>
    <dgm:pt modelId="{3B678093-105A-4FB0-BBDF-349CCBDBEBB5}" type="sibTrans" cxnId="{05778CA2-6507-4A25-B672-58D50ABF0581}">
      <dgm:prSet/>
      <dgm:spPr/>
      <dgm:t>
        <a:bodyPr/>
        <a:lstStyle/>
        <a:p>
          <a:pPr algn="ctr"/>
          <a:endParaRPr lang="en-GB" sz="1400" b="1">
            <a:solidFill>
              <a:schemeClr val="tx1"/>
            </a:solidFill>
          </a:endParaRPr>
        </a:p>
      </dgm:t>
    </dgm:pt>
    <dgm:pt modelId="{5A20B7E9-BED0-4EE5-BD93-859357A47C4C}">
      <dgm:prSet phldrT="[Text]" custT="1"/>
      <dgm:spPr/>
      <dgm:t>
        <a:bodyPr/>
        <a:lstStyle/>
        <a:p>
          <a:pPr algn="ctr"/>
          <a:r>
            <a:rPr lang="en-GB" sz="1400" b="1"/>
            <a:t>Why</a:t>
          </a:r>
          <a:endParaRPr lang="en-GB" sz="1400" b="1" dirty="0"/>
        </a:p>
      </dgm:t>
    </dgm:pt>
    <dgm:pt modelId="{11A2B326-5BCD-47CD-83DE-C31C636237D3}" type="sibTrans" cxnId="{00844ABB-4732-4286-A873-DD21C6112EC6}">
      <dgm:prSet/>
      <dgm:spPr/>
      <dgm:t>
        <a:bodyPr/>
        <a:lstStyle/>
        <a:p>
          <a:pPr algn="ctr"/>
          <a:endParaRPr lang="en-GB" sz="1400" b="1">
            <a:solidFill>
              <a:schemeClr val="tx1"/>
            </a:solidFill>
          </a:endParaRPr>
        </a:p>
      </dgm:t>
    </dgm:pt>
    <dgm:pt modelId="{B3EBFE94-3A4C-4CB9-B1FD-3613DC967DBC}" type="parTrans" cxnId="{00844ABB-4732-4286-A873-DD21C6112EC6}">
      <dgm:prSet/>
      <dgm:spPr/>
      <dgm:t>
        <a:bodyPr/>
        <a:lstStyle/>
        <a:p>
          <a:pPr algn="ctr"/>
          <a:endParaRPr lang="en-GB" sz="1400" b="1">
            <a:solidFill>
              <a:schemeClr val="tx1"/>
            </a:solidFill>
          </a:endParaRPr>
        </a:p>
      </dgm:t>
    </dgm:pt>
    <dgm:pt modelId="{17DA2D33-C053-4A16-AEC4-B1FBD49328B6}" type="pres">
      <dgm:prSet presAssocID="{5554DD41-2F36-4324-9282-B534E43DEADA}" presName="diagram" presStyleCnt="0">
        <dgm:presLayoutVars>
          <dgm:chMax val="1"/>
          <dgm:dir/>
          <dgm:animLvl val="ctr"/>
          <dgm:resizeHandles val="exact"/>
        </dgm:presLayoutVars>
      </dgm:prSet>
      <dgm:spPr/>
    </dgm:pt>
    <dgm:pt modelId="{A32679F5-DD4D-442B-9D2B-5EFCE5301063}" type="pres">
      <dgm:prSet presAssocID="{5554DD41-2F36-4324-9282-B534E43DEADA}" presName="matrix" presStyleCnt="0"/>
      <dgm:spPr/>
    </dgm:pt>
    <dgm:pt modelId="{259E6684-8CA6-4D03-8DE1-E3A5975D721A}" type="pres">
      <dgm:prSet presAssocID="{5554DD41-2F36-4324-9282-B534E43DEADA}" presName="tile1" presStyleLbl="node1" presStyleIdx="0" presStyleCnt="4"/>
      <dgm:spPr/>
    </dgm:pt>
    <dgm:pt modelId="{102C20DB-3117-4098-8D44-8CA31619AF0B}" type="pres">
      <dgm:prSet presAssocID="{5554DD41-2F36-4324-9282-B534E43DEADA}" presName="tile1text" presStyleLbl="node1" presStyleIdx="0" presStyleCnt="4">
        <dgm:presLayoutVars>
          <dgm:chMax val="0"/>
          <dgm:chPref val="0"/>
          <dgm:bulletEnabled val="1"/>
        </dgm:presLayoutVars>
      </dgm:prSet>
      <dgm:spPr/>
    </dgm:pt>
    <dgm:pt modelId="{52C85258-12D4-43AB-95EE-BAC0F12E07BD}" type="pres">
      <dgm:prSet presAssocID="{5554DD41-2F36-4324-9282-B534E43DEADA}" presName="tile2" presStyleLbl="node1" presStyleIdx="1" presStyleCnt="4"/>
      <dgm:spPr/>
    </dgm:pt>
    <dgm:pt modelId="{D0BA97F6-6CA4-44F7-9EC0-3B20B0B584D8}" type="pres">
      <dgm:prSet presAssocID="{5554DD41-2F36-4324-9282-B534E43DEADA}" presName="tile2text" presStyleLbl="node1" presStyleIdx="1" presStyleCnt="4">
        <dgm:presLayoutVars>
          <dgm:chMax val="0"/>
          <dgm:chPref val="0"/>
          <dgm:bulletEnabled val="1"/>
        </dgm:presLayoutVars>
      </dgm:prSet>
      <dgm:spPr/>
    </dgm:pt>
    <dgm:pt modelId="{16B92106-196C-4019-9436-D9EEE0433075}" type="pres">
      <dgm:prSet presAssocID="{5554DD41-2F36-4324-9282-B534E43DEADA}" presName="tile3" presStyleLbl="node1" presStyleIdx="2" presStyleCnt="4"/>
      <dgm:spPr/>
    </dgm:pt>
    <dgm:pt modelId="{89539217-87D7-4277-808A-0532C1274CF3}" type="pres">
      <dgm:prSet presAssocID="{5554DD41-2F36-4324-9282-B534E43DEADA}" presName="tile3text" presStyleLbl="node1" presStyleIdx="2" presStyleCnt="4">
        <dgm:presLayoutVars>
          <dgm:chMax val="0"/>
          <dgm:chPref val="0"/>
          <dgm:bulletEnabled val="1"/>
        </dgm:presLayoutVars>
      </dgm:prSet>
      <dgm:spPr/>
    </dgm:pt>
    <dgm:pt modelId="{751C130A-FA26-42CA-8F20-6EB81E9A6E84}" type="pres">
      <dgm:prSet presAssocID="{5554DD41-2F36-4324-9282-B534E43DEADA}" presName="tile4" presStyleLbl="node1" presStyleIdx="3" presStyleCnt="4"/>
      <dgm:spPr/>
    </dgm:pt>
    <dgm:pt modelId="{11982C60-4B2E-4D11-831B-DC782E018CA9}" type="pres">
      <dgm:prSet presAssocID="{5554DD41-2F36-4324-9282-B534E43DEADA}" presName="tile4text" presStyleLbl="node1" presStyleIdx="3" presStyleCnt="4">
        <dgm:presLayoutVars>
          <dgm:chMax val="0"/>
          <dgm:chPref val="0"/>
          <dgm:bulletEnabled val="1"/>
        </dgm:presLayoutVars>
      </dgm:prSet>
      <dgm:spPr/>
    </dgm:pt>
    <dgm:pt modelId="{FD5454D9-B490-4842-AE58-8E9097F08102}" type="pres">
      <dgm:prSet presAssocID="{5554DD41-2F36-4324-9282-B534E43DEADA}" presName="centerTile" presStyleLbl="fgShp" presStyleIdx="0" presStyleCnt="1">
        <dgm:presLayoutVars>
          <dgm:chMax val="0"/>
          <dgm:chPref val="0"/>
        </dgm:presLayoutVars>
      </dgm:prSet>
      <dgm:spPr/>
    </dgm:pt>
  </dgm:ptLst>
  <dgm:cxnLst>
    <dgm:cxn modelId="{568A580D-92B9-4528-A136-9067E5502C86}" type="presOf" srcId="{077770C3-92FC-4EA0-A8AB-CC504CAA367C}" destId="{89539217-87D7-4277-808A-0532C1274CF3}" srcOrd="1" destOrd="0" presId="urn:microsoft.com/office/officeart/2005/8/layout/matrix1"/>
    <dgm:cxn modelId="{3FBFAD13-0D3B-49AC-8501-7F613EA3199A}" type="presOf" srcId="{5565EB33-4F6E-4FB8-A14F-F539CC14FA49}" destId="{D0BA97F6-6CA4-44F7-9EC0-3B20B0B584D8}" srcOrd="1" destOrd="0" presId="urn:microsoft.com/office/officeart/2005/8/layout/matrix1"/>
    <dgm:cxn modelId="{957A2B1E-B41F-4238-AB26-51FBD76B68B1}" type="presOf" srcId="{5A20B7E9-BED0-4EE5-BD93-859357A47C4C}" destId="{FD5454D9-B490-4842-AE58-8E9097F08102}" srcOrd="0" destOrd="0" presId="urn:microsoft.com/office/officeart/2005/8/layout/matrix1"/>
    <dgm:cxn modelId="{6E5A805F-A6EB-4C3E-BBCC-CD2618B6CC8E}" type="presOf" srcId="{077770C3-92FC-4EA0-A8AB-CC504CAA367C}" destId="{16B92106-196C-4019-9436-D9EEE0433075}" srcOrd="0" destOrd="0" presId="urn:microsoft.com/office/officeart/2005/8/layout/matrix1"/>
    <dgm:cxn modelId="{71B9436A-BCA8-4BF5-B4D3-84D52A0DA224}" type="presOf" srcId="{BE187D81-5018-496B-AD5E-F20F8F8888B3}" destId="{259E6684-8CA6-4D03-8DE1-E3A5975D721A}" srcOrd="0" destOrd="0" presId="urn:microsoft.com/office/officeart/2005/8/layout/matrix1"/>
    <dgm:cxn modelId="{9955516B-A79C-44BA-A563-DFDFF4FC9E97}" srcId="{5A20B7E9-BED0-4EE5-BD93-859357A47C4C}" destId="{077770C3-92FC-4EA0-A8AB-CC504CAA367C}" srcOrd="2" destOrd="0" parTransId="{1A6291EA-D20E-436C-8989-C8E60E368D8C}" sibTransId="{BAAAE179-FAD4-4E17-959C-349B4480F95B}"/>
    <dgm:cxn modelId="{E0660C4E-0948-4180-A172-E71EB0242443}" type="presOf" srcId="{5554DD41-2F36-4324-9282-B534E43DEADA}" destId="{17DA2D33-C053-4A16-AEC4-B1FBD49328B6}" srcOrd="0" destOrd="0" presId="urn:microsoft.com/office/officeart/2005/8/layout/matrix1"/>
    <dgm:cxn modelId="{154D4E7C-BD35-48A5-8D35-17F932CC26D8}" type="presOf" srcId="{BE187D81-5018-496B-AD5E-F20F8F8888B3}" destId="{102C20DB-3117-4098-8D44-8CA31619AF0B}" srcOrd="1" destOrd="0" presId="urn:microsoft.com/office/officeart/2005/8/layout/matrix1"/>
    <dgm:cxn modelId="{E0C3A08B-358D-406C-8150-AF134B7CBFA1}" srcId="{5A20B7E9-BED0-4EE5-BD93-859357A47C4C}" destId="{BE187D81-5018-496B-AD5E-F20F8F8888B3}" srcOrd="0" destOrd="0" parTransId="{0AB784A9-4A09-44CA-87A6-D665780BAACD}" sibTransId="{3DE843B5-1546-4548-8069-A43408768FE2}"/>
    <dgm:cxn modelId="{B728FA9F-0730-46DC-AA32-5DF0CC8A822F}" type="presOf" srcId="{AAEF230D-25EA-4D20-87E0-9FC08C719D04}" destId="{751C130A-FA26-42CA-8F20-6EB81E9A6E84}" srcOrd="0" destOrd="0" presId="urn:microsoft.com/office/officeart/2005/8/layout/matrix1"/>
    <dgm:cxn modelId="{05778CA2-6507-4A25-B672-58D50ABF0581}" srcId="{5A20B7E9-BED0-4EE5-BD93-859357A47C4C}" destId="{AAEF230D-25EA-4D20-87E0-9FC08C719D04}" srcOrd="3" destOrd="0" parTransId="{A89A44F7-5FC5-416D-94F9-F72D53AA34C3}" sibTransId="{3B678093-105A-4FB0-BBDF-349CCBDBEBB5}"/>
    <dgm:cxn modelId="{D709FEB8-8359-4949-8FC0-64E30F23EC6F}" type="presOf" srcId="{AAEF230D-25EA-4D20-87E0-9FC08C719D04}" destId="{11982C60-4B2E-4D11-831B-DC782E018CA9}" srcOrd="1" destOrd="0" presId="urn:microsoft.com/office/officeart/2005/8/layout/matrix1"/>
    <dgm:cxn modelId="{00844ABB-4732-4286-A873-DD21C6112EC6}" srcId="{5554DD41-2F36-4324-9282-B534E43DEADA}" destId="{5A20B7E9-BED0-4EE5-BD93-859357A47C4C}" srcOrd="0" destOrd="0" parTransId="{B3EBFE94-3A4C-4CB9-B1FD-3613DC967DBC}" sibTransId="{11A2B326-5BCD-47CD-83DE-C31C636237D3}"/>
    <dgm:cxn modelId="{28E95FC0-5A8D-417E-880A-D43BA54669AE}" type="presOf" srcId="{5565EB33-4F6E-4FB8-A14F-F539CC14FA49}" destId="{52C85258-12D4-43AB-95EE-BAC0F12E07BD}" srcOrd="0" destOrd="0" presId="urn:microsoft.com/office/officeart/2005/8/layout/matrix1"/>
    <dgm:cxn modelId="{0D0184CE-4BD4-4D8D-BD0F-5CCC5128D988}" srcId="{5A20B7E9-BED0-4EE5-BD93-859357A47C4C}" destId="{5565EB33-4F6E-4FB8-A14F-F539CC14FA49}" srcOrd="1" destOrd="0" parTransId="{B0261668-8B3C-41CE-B3AC-613DE3FD8405}" sibTransId="{CAB074A3-260B-424E-A41F-154D595358EA}"/>
    <dgm:cxn modelId="{A923C400-7AFE-4F5F-9227-AA0AD6F473CC}" type="presParOf" srcId="{17DA2D33-C053-4A16-AEC4-B1FBD49328B6}" destId="{A32679F5-DD4D-442B-9D2B-5EFCE5301063}" srcOrd="0" destOrd="0" presId="urn:microsoft.com/office/officeart/2005/8/layout/matrix1"/>
    <dgm:cxn modelId="{D0301DA3-0F88-417A-8A18-6AD2A5D80A12}" type="presParOf" srcId="{A32679F5-DD4D-442B-9D2B-5EFCE5301063}" destId="{259E6684-8CA6-4D03-8DE1-E3A5975D721A}" srcOrd="0" destOrd="0" presId="urn:microsoft.com/office/officeart/2005/8/layout/matrix1"/>
    <dgm:cxn modelId="{33E90AA7-D63E-4AE4-815B-6EA2AB26779B}" type="presParOf" srcId="{A32679F5-DD4D-442B-9D2B-5EFCE5301063}" destId="{102C20DB-3117-4098-8D44-8CA31619AF0B}" srcOrd="1" destOrd="0" presId="urn:microsoft.com/office/officeart/2005/8/layout/matrix1"/>
    <dgm:cxn modelId="{71E4B7FF-84B9-4430-AAD2-87C11A668A18}" type="presParOf" srcId="{A32679F5-DD4D-442B-9D2B-5EFCE5301063}" destId="{52C85258-12D4-43AB-95EE-BAC0F12E07BD}" srcOrd="2" destOrd="0" presId="urn:microsoft.com/office/officeart/2005/8/layout/matrix1"/>
    <dgm:cxn modelId="{B50FFEB3-26D3-40AE-AE97-629376729187}" type="presParOf" srcId="{A32679F5-DD4D-442B-9D2B-5EFCE5301063}" destId="{D0BA97F6-6CA4-44F7-9EC0-3B20B0B584D8}" srcOrd="3" destOrd="0" presId="urn:microsoft.com/office/officeart/2005/8/layout/matrix1"/>
    <dgm:cxn modelId="{371E46FD-57A2-45B2-80C1-0850DDEC1A21}" type="presParOf" srcId="{A32679F5-DD4D-442B-9D2B-5EFCE5301063}" destId="{16B92106-196C-4019-9436-D9EEE0433075}" srcOrd="4" destOrd="0" presId="urn:microsoft.com/office/officeart/2005/8/layout/matrix1"/>
    <dgm:cxn modelId="{ACCA20C5-5929-4B6A-B0F5-98DB16E40463}" type="presParOf" srcId="{A32679F5-DD4D-442B-9D2B-5EFCE5301063}" destId="{89539217-87D7-4277-808A-0532C1274CF3}" srcOrd="5" destOrd="0" presId="urn:microsoft.com/office/officeart/2005/8/layout/matrix1"/>
    <dgm:cxn modelId="{FAE3CD3E-D891-40AA-9BE0-ECB42E7BB227}" type="presParOf" srcId="{A32679F5-DD4D-442B-9D2B-5EFCE5301063}" destId="{751C130A-FA26-42CA-8F20-6EB81E9A6E84}" srcOrd="6" destOrd="0" presId="urn:microsoft.com/office/officeart/2005/8/layout/matrix1"/>
    <dgm:cxn modelId="{B5BE355A-5E16-44F6-B040-8A9D20E979EC}" type="presParOf" srcId="{A32679F5-DD4D-442B-9D2B-5EFCE5301063}" destId="{11982C60-4B2E-4D11-831B-DC782E018CA9}" srcOrd="7" destOrd="0" presId="urn:microsoft.com/office/officeart/2005/8/layout/matrix1"/>
    <dgm:cxn modelId="{1DE396D4-9DBA-4176-A794-34BC280C827D}" type="presParOf" srcId="{17DA2D33-C053-4A16-AEC4-B1FBD49328B6}" destId="{FD5454D9-B490-4842-AE58-8E9097F08102}"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095071-767F-4792-BFC1-D4766D177DD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243F1247-8393-46B9-87AC-589042B2FCA0}">
      <dgm:prSet phldrT="[Text]" custT="1"/>
      <dgm:spPr/>
      <dgm:t>
        <a:bodyPr/>
        <a:lstStyle/>
        <a:p>
          <a:pPr>
            <a:buFont typeface="Arial" panose="020B0604020202020204" pitchFamily="34" charset="0"/>
            <a:buChar char="•"/>
          </a:pPr>
          <a:r>
            <a:rPr lang="en-GB" sz="1600" b="1" dirty="0">
              <a:latin typeface="+mj-lt"/>
            </a:rPr>
            <a:t>ML captures the main physical trends in relative permeability endpoints and curves from a small dataset of ~70 core plugs.</a:t>
          </a:r>
          <a:endParaRPr lang="en-GB" sz="1600" b="1" dirty="0"/>
        </a:p>
      </dgm:t>
    </dgm:pt>
    <dgm:pt modelId="{F56472CF-EC1C-409E-8869-63BA00150611}" type="parTrans" cxnId="{2A77B748-67B2-4977-8523-BD0AE2BC5814}">
      <dgm:prSet/>
      <dgm:spPr/>
      <dgm:t>
        <a:bodyPr/>
        <a:lstStyle/>
        <a:p>
          <a:endParaRPr lang="en-GB" sz="1600" b="1">
            <a:solidFill>
              <a:schemeClr val="tx1"/>
            </a:solidFill>
          </a:endParaRPr>
        </a:p>
      </dgm:t>
    </dgm:pt>
    <dgm:pt modelId="{3A2D2594-8E7C-4B31-A236-D37A45238DBA}" type="sibTrans" cxnId="{2A77B748-67B2-4977-8523-BD0AE2BC5814}">
      <dgm:prSet/>
      <dgm:spPr/>
      <dgm:t>
        <a:bodyPr/>
        <a:lstStyle/>
        <a:p>
          <a:endParaRPr lang="en-GB" sz="1600" b="1">
            <a:solidFill>
              <a:schemeClr val="tx1"/>
            </a:solidFill>
          </a:endParaRPr>
        </a:p>
      </dgm:t>
    </dgm:pt>
    <dgm:pt modelId="{3A41B8A6-6169-4523-A984-CC1C32006B25}">
      <dgm:prSet phldrT="[Text]" custT="1"/>
      <dgm:spPr/>
      <dgm:t>
        <a:bodyPr/>
        <a:lstStyle/>
        <a:p>
          <a:pPr>
            <a:buFont typeface="Arial" panose="020B0604020202020204" pitchFamily="34" charset="0"/>
            <a:buChar char="•"/>
          </a:pPr>
          <a:r>
            <a:rPr lang="en-GB" sz="1600" b="1" dirty="0">
              <a:latin typeface="+mj-lt"/>
            </a:rPr>
            <a:t>The workflow is diagnostic, not cosmetic: noisy experiments were not removed just to improve metrics; residuals and SHAP were used to identify possible experimental or metadata issues.</a:t>
          </a:r>
          <a:endParaRPr lang="en-GB" sz="1600" b="1" dirty="0"/>
        </a:p>
      </dgm:t>
    </dgm:pt>
    <dgm:pt modelId="{5269609E-E2BC-4CFD-8795-50E6A41CA038}" type="parTrans" cxnId="{FB5E9444-09D6-4E10-948B-EF0CB0EF49A5}">
      <dgm:prSet/>
      <dgm:spPr/>
      <dgm:t>
        <a:bodyPr/>
        <a:lstStyle/>
        <a:p>
          <a:endParaRPr lang="en-GB" sz="1600" b="1">
            <a:solidFill>
              <a:schemeClr val="tx1"/>
            </a:solidFill>
          </a:endParaRPr>
        </a:p>
      </dgm:t>
    </dgm:pt>
    <dgm:pt modelId="{C4242616-0C2D-46A7-BEB6-C47BAEB0C105}" type="sibTrans" cxnId="{FB5E9444-09D6-4E10-948B-EF0CB0EF49A5}">
      <dgm:prSet/>
      <dgm:spPr/>
      <dgm:t>
        <a:bodyPr/>
        <a:lstStyle/>
        <a:p>
          <a:endParaRPr lang="en-GB" sz="1600" b="1">
            <a:solidFill>
              <a:schemeClr val="tx1"/>
            </a:solidFill>
          </a:endParaRPr>
        </a:p>
      </dgm:t>
    </dgm:pt>
    <dgm:pt modelId="{C7D2F63D-CE79-48D2-9554-96D2BEF2D63A}">
      <dgm:prSet phldrT="[Text]" custT="1"/>
      <dgm:spPr/>
      <dgm:t>
        <a:bodyPr/>
        <a:lstStyle/>
        <a:p>
          <a:pPr>
            <a:buFont typeface="Arial" panose="020B0604020202020204" pitchFamily="34" charset="0"/>
            <a:buChar char="•"/>
          </a:pPr>
          <a:r>
            <a:rPr lang="en-GB" sz="1600" b="1">
              <a:latin typeface="+mj-lt"/>
            </a:rPr>
            <a:t>Current limitations include hidden core heterogeneity such as microfractures, fissures, laminations, vugs, and unresolved pore-throat connectivity.</a:t>
          </a:r>
          <a:endParaRPr lang="en-GB" sz="1600" b="1" dirty="0">
            <a:latin typeface="+mj-lt"/>
          </a:endParaRPr>
        </a:p>
      </dgm:t>
    </dgm:pt>
    <dgm:pt modelId="{D1EFF09A-7BB1-4224-949D-82EAF13F4D50}" type="parTrans" cxnId="{6157652D-B3B8-4B7F-9FA0-11E903BDC911}">
      <dgm:prSet/>
      <dgm:spPr/>
      <dgm:t>
        <a:bodyPr/>
        <a:lstStyle/>
        <a:p>
          <a:endParaRPr lang="en-GB" sz="1600" b="1">
            <a:solidFill>
              <a:schemeClr val="tx1"/>
            </a:solidFill>
          </a:endParaRPr>
        </a:p>
      </dgm:t>
    </dgm:pt>
    <dgm:pt modelId="{261E636B-ABCE-417C-94FC-8EB9E091F997}" type="sibTrans" cxnId="{6157652D-B3B8-4B7F-9FA0-11E903BDC911}">
      <dgm:prSet/>
      <dgm:spPr/>
      <dgm:t>
        <a:bodyPr/>
        <a:lstStyle/>
        <a:p>
          <a:endParaRPr lang="en-GB" sz="1600" b="1">
            <a:solidFill>
              <a:schemeClr val="tx1"/>
            </a:solidFill>
          </a:endParaRPr>
        </a:p>
      </dgm:t>
    </dgm:pt>
    <dgm:pt modelId="{846BC78A-13AF-4376-B6A9-810BB8F07E73}">
      <dgm:prSet custT="1"/>
      <dgm:spPr/>
      <dgm:t>
        <a:bodyPr/>
        <a:lstStyle/>
        <a:p>
          <a:r>
            <a:rPr lang="en-GB" sz="1600" b="1" dirty="0">
              <a:latin typeface="+mj-lt"/>
            </a:rPr>
            <a:t>The model can support screening-level reservoir simulation when SCAL/relative permeability data are scarce or incomplete.</a:t>
          </a:r>
        </a:p>
      </dgm:t>
    </dgm:pt>
    <dgm:pt modelId="{50DD8FBA-F5B3-4A0A-BFD9-7916EE3C88E8}" type="parTrans" cxnId="{F4A7F494-52AA-42A4-A932-C24F4DB035B3}">
      <dgm:prSet/>
      <dgm:spPr/>
      <dgm:t>
        <a:bodyPr/>
        <a:lstStyle/>
        <a:p>
          <a:endParaRPr lang="en-GB" sz="1600" b="1">
            <a:solidFill>
              <a:schemeClr val="tx1"/>
            </a:solidFill>
          </a:endParaRPr>
        </a:p>
      </dgm:t>
    </dgm:pt>
    <dgm:pt modelId="{C05B5F38-AFAE-464D-B858-149B622FF496}" type="sibTrans" cxnId="{F4A7F494-52AA-42A4-A932-C24F4DB035B3}">
      <dgm:prSet/>
      <dgm:spPr/>
      <dgm:t>
        <a:bodyPr/>
        <a:lstStyle/>
        <a:p>
          <a:endParaRPr lang="en-GB" sz="1600" b="1">
            <a:solidFill>
              <a:schemeClr val="tx1"/>
            </a:solidFill>
          </a:endParaRPr>
        </a:p>
      </dgm:t>
    </dgm:pt>
    <dgm:pt modelId="{65ADBBE3-D039-428E-85F2-B80186637D1C}">
      <dgm:prSet custT="1"/>
      <dgm:spPr/>
      <dgm:t>
        <a:bodyPr/>
        <a:lstStyle/>
        <a:p>
          <a:r>
            <a:rPr lang="en-GB" sz="1600" b="1" dirty="0">
              <a:latin typeface="+mj-lt"/>
            </a:rPr>
            <a:t>Predictions should be used with uncertainty intervals, not as absolute laboratory replacements.</a:t>
          </a:r>
        </a:p>
      </dgm:t>
    </dgm:pt>
    <dgm:pt modelId="{260B5D8C-3D7F-4B72-BC6B-F9D8AF6CAA99}" type="parTrans" cxnId="{2289793A-E412-41CA-80DD-5D213759DACE}">
      <dgm:prSet/>
      <dgm:spPr/>
      <dgm:t>
        <a:bodyPr/>
        <a:lstStyle/>
        <a:p>
          <a:endParaRPr lang="en-GB" sz="1600" b="1">
            <a:solidFill>
              <a:schemeClr val="tx1"/>
            </a:solidFill>
          </a:endParaRPr>
        </a:p>
      </dgm:t>
    </dgm:pt>
    <dgm:pt modelId="{BB893310-8DBA-4758-8CB6-866881ACE4C8}" type="sibTrans" cxnId="{2289793A-E412-41CA-80DD-5D213759DACE}">
      <dgm:prSet/>
      <dgm:spPr/>
      <dgm:t>
        <a:bodyPr/>
        <a:lstStyle/>
        <a:p>
          <a:endParaRPr lang="en-GB" sz="1600" b="1">
            <a:solidFill>
              <a:schemeClr val="tx1"/>
            </a:solidFill>
          </a:endParaRPr>
        </a:p>
      </dgm:t>
    </dgm:pt>
    <dgm:pt modelId="{39B6197C-3AD2-4D23-A5C9-87740B699473}">
      <dgm:prSet custT="1"/>
      <dgm:spPr/>
      <dgm:t>
        <a:bodyPr/>
        <a:lstStyle/>
        <a:p>
          <a:r>
            <a:rPr lang="en-GB" sz="1600" b="1" dirty="0" err="1">
              <a:latin typeface="+mj-lt"/>
            </a:rPr>
            <a:t>Swirr</a:t>
          </a:r>
          <a:r>
            <a:rPr lang="en-GB" sz="1600" b="1" dirty="0">
              <a:latin typeface="+mj-lt"/>
            </a:rPr>
            <a:t> is predicted more reliably than Krg0, because krg0 is more sensitive to gas connectivity, endpoint definition, and experimental uncertainty.</a:t>
          </a:r>
        </a:p>
      </dgm:t>
    </dgm:pt>
    <dgm:pt modelId="{CEDF6A57-0EF0-454A-895F-AD8B817F9BAB}" type="parTrans" cxnId="{8CA9F82E-96C3-438D-8EB4-9F7A5AAB7730}">
      <dgm:prSet/>
      <dgm:spPr/>
      <dgm:t>
        <a:bodyPr/>
        <a:lstStyle/>
        <a:p>
          <a:endParaRPr lang="en-GB" sz="1600" b="1">
            <a:solidFill>
              <a:schemeClr val="tx1"/>
            </a:solidFill>
          </a:endParaRPr>
        </a:p>
      </dgm:t>
    </dgm:pt>
    <dgm:pt modelId="{642C2882-149A-4A46-B691-3F211C045C43}" type="sibTrans" cxnId="{8CA9F82E-96C3-438D-8EB4-9F7A5AAB7730}">
      <dgm:prSet/>
      <dgm:spPr/>
      <dgm:t>
        <a:bodyPr/>
        <a:lstStyle/>
        <a:p>
          <a:endParaRPr lang="en-GB" sz="1600" b="1">
            <a:solidFill>
              <a:schemeClr val="tx1"/>
            </a:solidFill>
          </a:endParaRPr>
        </a:p>
      </dgm:t>
    </dgm:pt>
    <dgm:pt modelId="{2A1827AE-DA06-4099-A800-59F0BDAEC184}" type="pres">
      <dgm:prSet presAssocID="{C2095071-767F-4792-BFC1-D4766D177DD5}" presName="linear" presStyleCnt="0">
        <dgm:presLayoutVars>
          <dgm:animLvl val="lvl"/>
          <dgm:resizeHandles val="exact"/>
        </dgm:presLayoutVars>
      </dgm:prSet>
      <dgm:spPr/>
    </dgm:pt>
    <dgm:pt modelId="{F323EC7E-9F5F-459A-B0AB-0BB8C59FEA9D}" type="pres">
      <dgm:prSet presAssocID="{243F1247-8393-46B9-87AC-589042B2FCA0}" presName="parentText" presStyleLbl="node1" presStyleIdx="0" presStyleCnt="6">
        <dgm:presLayoutVars>
          <dgm:chMax val="0"/>
          <dgm:bulletEnabled val="1"/>
        </dgm:presLayoutVars>
      </dgm:prSet>
      <dgm:spPr/>
    </dgm:pt>
    <dgm:pt modelId="{E92908ED-5325-4D14-9924-20FD8BAB518B}" type="pres">
      <dgm:prSet presAssocID="{3A2D2594-8E7C-4B31-A236-D37A45238DBA}" presName="spacer" presStyleCnt="0"/>
      <dgm:spPr/>
    </dgm:pt>
    <dgm:pt modelId="{0B13F51F-8414-46BD-82BA-76341D8B5773}" type="pres">
      <dgm:prSet presAssocID="{39B6197C-3AD2-4D23-A5C9-87740B699473}" presName="parentText" presStyleLbl="node1" presStyleIdx="1" presStyleCnt="6">
        <dgm:presLayoutVars>
          <dgm:chMax val="0"/>
          <dgm:bulletEnabled val="1"/>
        </dgm:presLayoutVars>
      </dgm:prSet>
      <dgm:spPr/>
    </dgm:pt>
    <dgm:pt modelId="{3372E766-301D-460E-9412-172C34AD1F19}" type="pres">
      <dgm:prSet presAssocID="{642C2882-149A-4A46-B691-3F211C045C43}" presName="spacer" presStyleCnt="0"/>
      <dgm:spPr/>
    </dgm:pt>
    <dgm:pt modelId="{7DDE940A-4E2F-446F-9271-073A97BE28B1}" type="pres">
      <dgm:prSet presAssocID="{3A41B8A6-6169-4523-A984-CC1C32006B25}" presName="parentText" presStyleLbl="node1" presStyleIdx="2" presStyleCnt="6">
        <dgm:presLayoutVars>
          <dgm:chMax val="0"/>
          <dgm:bulletEnabled val="1"/>
        </dgm:presLayoutVars>
      </dgm:prSet>
      <dgm:spPr/>
    </dgm:pt>
    <dgm:pt modelId="{E25C2B22-7B34-404A-BE97-1F46F903FF7E}" type="pres">
      <dgm:prSet presAssocID="{C4242616-0C2D-46A7-BEB6-C47BAEB0C105}" presName="spacer" presStyleCnt="0"/>
      <dgm:spPr/>
    </dgm:pt>
    <dgm:pt modelId="{597F1515-57ED-47D8-8F3B-AF13B2A3B10D}" type="pres">
      <dgm:prSet presAssocID="{846BC78A-13AF-4376-B6A9-810BB8F07E73}" presName="parentText" presStyleLbl="node1" presStyleIdx="3" presStyleCnt="6">
        <dgm:presLayoutVars>
          <dgm:chMax val="0"/>
          <dgm:bulletEnabled val="1"/>
        </dgm:presLayoutVars>
      </dgm:prSet>
      <dgm:spPr/>
    </dgm:pt>
    <dgm:pt modelId="{FAD09D09-3D79-40A7-ACEB-E24EFA38BF15}" type="pres">
      <dgm:prSet presAssocID="{C05B5F38-AFAE-464D-B858-149B622FF496}" presName="spacer" presStyleCnt="0"/>
      <dgm:spPr/>
    </dgm:pt>
    <dgm:pt modelId="{DC385E7E-B678-48BD-9DEB-C3D8121387A3}" type="pres">
      <dgm:prSet presAssocID="{65ADBBE3-D039-428E-85F2-B80186637D1C}" presName="parentText" presStyleLbl="node1" presStyleIdx="4" presStyleCnt="6">
        <dgm:presLayoutVars>
          <dgm:chMax val="0"/>
          <dgm:bulletEnabled val="1"/>
        </dgm:presLayoutVars>
      </dgm:prSet>
      <dgm:spPr/>
    </dgm:pt>
    <dgm:pt modelId="{8F86ABF7-6C29-4839-8C85-02DBCD602997}" type="pres">
      <dgm:prSet presAssocID="{BB893310-8DBA-4758-8CB6-866881ACE4C8}" presName="spacer" presStyleCnt="0"/>
      <dgm:spPr/>
    </dgm:pt>
    <dgm:pt modelId="{1D326312-8A3E-4D29-9412-454266F1C4A4}" type="pres">
      <dgm:prSet presAssocID="{C7D2F63D-CE79-48D2-9554-96D2BEF2D63A}" presName="parentText" presStyleLbl="node1" presStyleIdx="5" presStyleCnt="6">
        <dgm:presLayoutVars>
          <dgm:chMax val="0"/>
          <dgm:bulletEnabled val="1"/>
        </dgm:presLayoutVars>
      </dgm:prSet>
      <dgm:spPr/>
    </dgm:pt>
  </dgm:ptLst>
  <dgm:cxnLst>
    <dgm:cxn modelId="{0ABB1019-F0AA-4502-B487-886201A6F064}" type="presOf" srcId="{3A41B8A6-6169-4523-A984-CC1C32006B25}" destId="{7DDE940A-4E2F-446F-9271-073A97BE28B1}" srcOrd="0" destOrd="0" presId="urn:microsoft.com/office/officeart/2005/8/layout/vList2"/>
    <dgm:cxn modelId="{6157652D-B3B8-4B7F-9FA0-11E903BDC911}" srcId="{C2095071-767F-4792-BFC1-D4766D177DD5}" destId="{C7D2F63D-CE79-48D2-9554-96D2BEF2D63A}" srcOrd="5" destOrd="0" parTransId="{D1EFF09A-7BB1-4224-949D-82EAF13F4D50}" sibTransId="{261E636B-ABCE-417C-94FC-8EB9E091F997}"/>
    <dgm:cxn modelId="{8CA9F82E-96C3-438D-8EB4-9F7A5AAB7730}" srcId="{C2095071-767F-4792-BFC1-D4766D177DD5}" destId="{39B6197C-3AD2-4D23-A5C9-87740B699473}" srcOrd="1" destOrd="0" parTransId="{CEDF6A57-0EF0-454A-895F-AD8B817F9BAB}" sibTransId="{642C2882-149A-4A46-B691-3F211C045C43}"/>
    <dgm:cxn modelId="{2289793A-E412-41CA-80DD-5D213759DACE}" srcId="{C2095071-767F-4792-BFC1-D4766D177DD5}" destId="{65ADBBE3-D039-428E-85F2-B80186637D1C}" srcOrd="4" destOrd="0" parTransId="{260B5D8C-3D7F-4B72-BC6B-F9D8AF6CAA99}" sibTransId="{BB893310-8DBA-4758-8CB6-866881ACE4C8}"/>
    <dgm:cxn modelId="{FB5E9444-09D6-4E10-948B-EF0CB0EF49A5}" srcId="{C2095071-767F-4792-BFC1-D4766D177DD5}" destId="{3A41B8A6-6169-4523-A984-CC1C32006B25}" srcOrd="2" destOrd="0" parTransId="{5269609E-E2BC-4CFD-8795-50E6A41CA038}" sibTransId="{C4242616-0C2D-46A7-BEB6-C47BAEB0C105}"/>
    <dgm:cxn modelId="{2A77B748-67B2-4977-8523-BD0AE2BC5814}" srcId="{C2095071-767F-4792-BFC1-D4766D177DD5}" destId="{243F1247-8393-46B9-87AC-589042B2FCA0}" srcOrd="0" destOrd="0" parTransId="{F56472CF-EC1C-409E-8869-63BA00150611}" sibTransId="{3A2D2594-8E7C-4B31-A236-D37A45238DBA}"/>
    <dgm:cxn modelId="{B018D14F-836D-4020-9CD1-8151740BFB3C}" type="presOf" srcId="{243F1247-8393-46B9-87AC-589042B2FCA0}" destId="{F323EC7E-9F5F-459A-B0AB-0BB8C59FEA9D}" srcOrd="0" destOrd="0" presId="urn:microsoft.com/office/officeart/2005/8/layout/vList2"/>
    <dgm:cxn modelId="{F4A7F494-52AA-42A4-A932-C24F4DB035B3}" srcId="{C2095071-767F-4792-BFC1-D4766D177DD5}" destId="{846BC78A-13AF-4376-B6A9-810BB8F07E73}" srcOrd="3" destOrd="0" parTransId="{50DD8FBA-F5B3-4A0A-BFD9-7916EE3C88E8}" sibTransId="{C05B5F38-AFAE-464D-B858-149B622FF496}"/>
    <dgm:cxn modelId="{760EAAA0-5A52-46DB-8857-690FE092F772}" type="presOf" srcId="{C7D2F63D-CE79-48D2-9554-96D2BEF2D63A}" destId="{1D326312-8A3E-4D29-9412-454266F1C4A4}" srcOrd="0" destOrd="0" presId="urn:microsoft.com/office/officeart/2005/8/layout/vList2"/>
    <dgm:cxn modelId="{DDC0D2B1-9947-4899-B9F9-EDD35402CC92}" type="presOf" srcId="{846BC78A-13AF-4376-B6A9-810BB8F07E73}" destId="{597F1515-57ED-47D8-8F3B-AF13B2A3B10D}" srcOrd="0" destOrd="0" presId="urn:microsoft.com/office/officeart/2005/8/layout/vList2"/>
    <dgm:cxn modelId="{E2F69EC1-03F7-4C78-87C7-F1792D4F3CC1}" type="presOf" srcId="{C2095071-767F-4792-BFC1-D4766D177DD5}" destId="{2A1827AE-DA06-4099-A800-59F0BDAEC184}" srcOrd="0" destOrd="0" presId="urn:microsoft.com/office/officeart/2005/8/layout/vList2"/>
    <dgm:cxn modelId="{6D3208E8-7565-4726-A0A0-0742FCAD6708}" type="presOf" srcId="{65ADBBE3-D039-428E-85F2-B80186637D1C}" destId="{DC385E7E-B678-48BD-9DEB-C3D8121387A3}" srcOrd="0" destOrd="0" presId="urn:microsoft.com/office/officeart/2005/8/layout/vList2"/>
    <dgm:cxn modelId="{125431E8-BF3B-48A9-A4BA-2CAAF846831F}" type="presOf" srcId="{39B6197C-3AD2-4D23-A5C9-87740B699473}" destId="{0B13F51F-8414-46BD-82BA-76341D8B5773}" srcOrd="0" destOrd="0" presId="urn:microsoft.com/office/officeart/2005/8/layout/vList2"/>
    <dgm:cxn modelId="{F973617A-4FC0-466C-BB86-95C440637218}" type="presParOf" srcId="{2A1827AE-DA06-4099-A800-59F0BDAEC184}" destId="{F323EC7E-9F5F-459A-B0AB-0BB8C59FEA9D}" srcOrd="0" destOrd="0" presId="urn:microsoft.com/office/officeart/2005/8/layout/vList2"/>
    <dgm:cxn modelId="{0A8FCB97-9226-493F-A15E-D658F31F459D}" type="presParOf" srcId="{2A1827AE-DA06-4099-A800-59F0BDAEC184}" destId="{E92908ED-5325-4D14-9924-20FD8BAB518B}" srcOrd="1" destOrd="0" presId="urn:microsoft.com/office/officeart/2005/8/layout/vList2"/>
    <dgm:cxn modelId="{B6BA6B0C-CC17-4926-891A-7648F1603EB8}" type="presParOf" srcId="{2A1827AE-DA06-4099-A800-59F0BDAEC184}" destId="{0B13F51F-8414-46BD-82BA-76341D8B5773}" srcOrd="2" destOrd="0" presId="urn:microsoft.com/office/officeart/2005/8/layout/vList2"/>
    <dgm:cxn modelId="{1489D365-2BEA-48CB-8D16-2B4A862F3179}" type="presParOf" srcId="{2A1827AE-DA06-4099-A800-59F0BDAEC184}" destId="{3372E766-301D-460E-9412-172C34AD1F19}" srcOrd="3" destOrd="0" presId="urn:microsoft.com/office/officeart/2005/8/layout/vList2"/>
    <dgm:cxn modelId="{6565F077-2E23-4748-BFB2-92FFF11D11DD}" type="presParOf" srcId="{2A1827AE-DA06-4099-A800-59F0BDAEC184}" destId="{7DDE940A-4E2F-446F-9271-073A97BE28B1}" srcOrd="4" destOrd="0" presId="urn:microsoft.com/office/officeart/2005/8/layout/vList2"/>
    <dgm:cxn modelId="{72837E70-0418-4611-A4A8-115CA5EBD7B2}" type="presParOf" srcId="{2A1827AE-DA06-4099-A800-59F0BDAEC184}" destId="{E25C2B22-7B34-404A-BE97-1F46F903FF7E}" srcOrd="5" destOrd="0" presId="urn:microsoft.com/office/officeart/2005/8/layout/vList2"/>
    <dgm:cxn modelId="{AF5E479A-ED40-47F4-9B89-8ABD1D0B1614}" type="presParOf" srcId="{2A1827AE-DA06-4099-A800-59F0BDAEC184}" destId="{597F1515-57ED-47D8-8F3B-AF13B2A3B10D}" srcOrd="6" destOrd="0" presId="urn:microsoft.com/office/officeart/2005/8/layout/vList2"/>
    <dgm:cxn modelId="{E37BC642-E98B-49D4-8537-3C8B9F26D742}" type="presParOf" srcId="{2A1827AE-DA06-4099-A800-59F0BDAEC184}" destId="{FAD09D09-3D79-40A7-ACEB-E24EFA38BF15}" srcOrd="7" destOrd="0" presId="urn:microsoft.com/office/officeart/2005/8/layout/vList2"/>
    <dgm:cxn modelId="{29DCDAF9-D5A5-4968-8B35-93AE7D232B93}" type="presParOf" srcId="{2A1827AE-DA06-4099-A800-59F0BDAEC184}" destId="{DC385E7E-B678-48BD-9DEB-C3D8121387A3}" srcOrd="8" destOrd="0" presId="urn:microsoft.com/office/officeart/2005/8/layout/vList2"/>
    <dgm:cxn modelId="{D27D62A2-6743-4ADD-B0F3-283346C7A9C1}" type="presParOf" srcId="{2A1827AE-DA06-4099-A800-59F0BDAEC184}" destId="{8F86ABF7-6C29-4839-8C85-02DBCD602997}" srcOrd="9" destOrd="0" presId="urn:microsoft.com/office/officeart/2005/8/layout/vList2"/>
    <dgm:cxn modelId="{8CED6ED3-6FC1-458F-8B96-F8FA8D5A3E5A}" type="presParOf" srcId="{2A1827AE-DA06-4099-A800-59F0BDAEC184}" destId="{1D326312-8A3E-4D29-9412-454266F1C4A4}"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3BEDF-94C2-4F67-81D0-E07A6721AE0B}">
      <dsp:nvSpPr>
        <dsp:cNvPr id="0" name=""/>
        <dsp:cNvSpPr/>
      </dsp:nvSpPr>
      <dsp:spPr>
        <a:xfrm>
          <a:off x="1253739" y="0"/>
          <a:ext cx="8060267" cy="5037667"/>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913CB-ECE5-427B-B18D-A2F32FDA48DF}">
      <dsp:nvSpPr>
        <dsp:cNvPr id="0" name=""/>
        <dsp:cNvSpPr/>
      </dsp:nvSpPr>
      <dsp:spPr>
        <a:xfrm>
          <a:off x="2463102" y="3746009"/>
          <a:ext cx="185386" cy="18538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BAAEE9-207D-4225-9EBB-5D9D6A885B07}">
      <dsp:nvSpPr>
        <dsp:cNvPr id="0" name=""/>
        <dsp:cNvSpPr/>
      </dsp:nvSpPr>
      <dsp:spPr>
        <a:xfrm>
          <a:off x="2555795" y="3838702"/>
          <a:ext cx="1378305" cy="1198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0" rIns="0" bIns="0" numCol="1" spcCol="1270" anchor="t" anchorCtr="0">
          <a:noAutofit/>
        </a:bodyPr>
        <a:lstStyle/>
        <a:p>
          <a:pPr marL="0" lvl="0" indent="0" algn="ctr" defTabSz="889000">
            <a:lnSpc>
              <a:spcPct val="90000"/>
            </a:lnSpc>
            <a:spcBef>
              <a:spcPct val="0"/>
            </a:spcBef>
            <a:spcAft>
              <a:spcPct val="35000"/>
            </a:spcAft>
            <a:buNone/>
          </a:pPr>
          <a:r>
            <a:rPr lang="en-US" sz="2000" b="1" kern="1200" dirty="0"/>
            <a:t>Data Acquisition</a:t>
          </a:r>
          <a:endParaRPr lang="en-AE" sz="2000" b="1" kern="1200" dirty="0"/>
        </a:p>
      </dsp:txBody>
      <dsp:txXfrm>
        <a:off x="2555795" y="3838702"/>
        <a:ext cx="1378305" cy="1198964"/>
      </dsp:txXfrm>
    </dsp:sp>
    <dsp:sp modelId="{FE341BF6-A7E6-4DEA-9017-0412BB4CF4FC}">
      <dsp:nvSpPr>
        <dsp:cNvPr id="0" name=""/>
        <dsp:cNvSpPr/>
      </dsp:nvSpPr>
      <dsp:spPr>
        <a:xfrm>
          <a:off x="3772895" y="2574247"/>
          <a:ext cx="322410" cy="32241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C41DF-26FC-47F0-B1F0-31054755A785}">
      <dsp:nvSpPr>
        <dsp:cNvPr id="0" name=""/>
        <dsp:cNvSpPr/>
      </dsp:nvSpPr>
      <dsp:spPr>
        <a:xfrm>
          <a:off x="3934100" y="2735453"/>
          <a:ext cx="1692656" cy="230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39" tIns="0" rIns="0" bIns="0" numCol="1" spcCol="1270" anchor="t" anchorCtr="0">
          <a:noAutofit/>
        </a:bodyPr>
        <a:lstStyle/>
        <a:p>
          <a:pPr marL="0" lvl="0" indent="0" algn="ctr" defTabSz="889000">
            <a:lnSpc>
              <a:spcPct val="90000"/>
            </a:lnSpc>
            <a:spcBef>
              <a:spcPct val="0"/>
            </a:spcBef>
            <a:spcAft>
              <a:spcPct val="35000"/>
            </a:spcAft>
            <a:buNone/>
          </a:pPr>
          <a:r>
            <a:rPr lang="en-US" sz="2000" b="1" kern="1200" dirty="0"/>
            <a:t> Data</a:t>
          </a:r>
        </a:p>
        <a:p>
          <a:pPr marL="0" lvl="0" indent="0" algn="ctr" defTabSz="889000">
            <a:lnSpc>
              <a:spcPct val="90000"/>
            </a:lnSpc>
            <a:spcBef>
              <a:spcPct val="0"/>
            </a:spcBef>
            <a:spcAft>
              <a:spcPct val="35000"/>
            </a:spcAft>
            <a:buNone/>
          </a:pPr>
          <a:r>
            <a:rPr lang="en-US" sz="2000" b="1" kern="1200" dirty="0"/>
            <a:t> </a:t>
          </a:r>
          <a:r>
            <a:rPr lang="en-GB" sz="2000" b="1" kern="1200" dirty="0"/>
            <a:t>Curation </a:t>
          </a:r>
          <a:endParaRPr lang="en-AE" sz="2000" b="1" kern="1200" dirty="0"/>
        </a:p>
      </dsp:txBody>
      <dsp:txXfrm>
        <a:off x="3934100" y="2735453"/>
        <a:ext cx="1692656" cy="2302213"/>
      </dsp:txXfrm>
    </dsp:sp>
    <dsp:sp modelId="{3CA7D758-7262-4A1A-AA30-0CF14BE33E32}">
      <dsp:nvSpPr>
        <dsp:cNvPr id="0" name=""/>
        <dsp:cNvSpPr/>
      </dsp:nvSpPr>
      <dsp:spPr>
        <a:xfrm>
          <a:off x="5445401" y="1710791"/>
          <a:ext cx="427194" cy="42719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922031-C8D1-4F7C-B464-FF26D9906FA7}">
      <dsp:nvSpPr>
        <dsp:cNvPr id="0" name=""/>
        <dsp:cNvSpPr/>
      </dsp:nvSpPr>
      <dsp:spPr>
        <a:xfrm>
          <a:off x="5658998" y="1924388"/>
          <a:ext cx="1692656" cy="3113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61" tIns="0" rIns="0" bIns="0" numCol="1" spcCol="1270" anchor="t" anchorCtr="0">
          <a:noAutofit/>
        </a:bodyPr>
        <a:lstStyle/>
        <a:p>
          <a:pPr marL="0" lvl="0" indent="0" algn="ctr" defTabSz="889000">
            <a:lnSpc>
              <a:spcPct val="90000"/>
            </a:lnSpc>
            <a:spcBef>
              <a:spcPct val="0"/>
            </a:spcBef>
            <a:spcAft>
              <a:spcPct val="35000"/>
            </a:spcAft>
            <a:buNone/>
          </a:pPr>
          <a:r>
            <a:rPr lang="en-US" sz="2000" b="1" kern="1200" dirty="0"/>
            <a:t>End Point Prediction</a:t>
          </a:r>
          <a:endParaRPr lang="en-AE" sz="2000" b="1" kern="1200" dirty="0"/>
        </a:p>
      </dsp:txBody>
      <dsp:txXfrm>
        <a:off x="5658998" y="1924388"/>
        <a:ext cx="1692656" cy="3113278"/>
      </dsp:txXfrm>
    </dsp:sp>
    <dsp:sp modelId="{4B06D53E-D7BB-4E69-BF57-D042347BE720}">
      <dsp:nvSpPr>
        <dsp:cNvPr id="0" name=""/>
        <dsp:cNvSpPr/>
      </dsp:nvSpPr>
      <dsp:spPr>
        <a:xfrm>
          <a:off x="7267021" y="1139520"/>
          <a:ext cx="572278" cy="57227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39B04-C5F6-4974-971D-E12B41186189}">
      <dsp:nvSpPr>
        <dsp:cNvPr id="0" name=""/>
        <dsp:cNvSpPr/>
      </dsp:nvSpPr>
      <dsp:spPr>
        <a:xfrm>
          <a:off x="7553160" y="1425659"/>
          <a:ext cx="1692656" cy="361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239"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    </a:t>
          </a:r>
          <a:r>
            <a:rPr lang="en-US" sz="2000" b="1" kern="1200" dirty="0"/>
            <a:t>Curve </a:t>
          </a:r>
        </a:p>
        <a:p>
          <a:pPr marL="0" lvl="0" indent="0" algn="l" defTabSz="711200">
            <a:lnSpc>
              <a:spcPct val="90000"/>
            </a:lnSpc>
            <a:spcBef>
              <a:spcPct val="0"/>
            </a:spcBef>
            <a:spcAft>
              <a:spcPct val="35000"/>
            </a:spcAft>
            <a:buNone/>
          </a:pPr>
          <a:r>
            <a:rPr lang="en-US" sz="2000" b="1" kern="1200" dirty="0"/>
            <a:t>Prediction</a:t>
          </a:r>
          <a:endParaRPr lang="en-AE" sz="2000" b="1" kern="1200" dirty="0"/>
        </a:p>
      </dsp:txBody>
      <dsp:txXfrm>
        <a:off x="7553160" y="1425659"/>
        <a:ext cx="1692656" cy="3612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E6684-8CA6-4D03-8DE1-E3A5975D721A}">
      <dsp:nvSpPr>
        <dsp:cNvPr id="0" name=""/>
        <dsp:cNvSpPr/>
      </dsp:nvSpPr>
      <dsp:spPr>
        <a:xfrm rot="16200000">
          <a:off x="522204" y="-522204"/>
          <a:ext cx="952500" cy="1996908"/>
        </a:xfrm>
        <a:prstGeom prst="round1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t>Transferability</a:t>
          </a:r>
          <a:endParaRPr lang="en-GB" sz="1400" b="1" kern="1200" dirty="0"/>
        </a:p>
      </dsp:txBody>
      <dsp:txXfrm rot="5400000">
        <a:off x="0" y="0"/>
        <a:ext cx="1996908" cy="714375"/>
      </dsp:txXfrm>
    </dsp:sp>
    <dsp:sp modelId="{52C85258-12D4-43AB-95EE-BAC0F12E07BD}">
      <dsp:nvSpPr>
        <dsp:cNvPr id="0" name=""/>
        <dsp:cNvSpPr/>
      </dsp:nvSpPr>
      <dsp:spPr>
        <a:xfrm>
          <a:off x="1996908" y="0"/>
          <a:ext cx="1996908" cy="952500"/>
        </a:xfrm>
        <a:prstGeom prst="round1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t>Reconstruction</a:t>
          </a:r>
          <a:endParaRPr lang="en-GB" sz="1400" b="1" kern="1200" dirty="0"/>
        </a:p>
      </dsp:txBody>
      <dsp:txXfrm>
        <a:off x="1996908" y="0"/>
        <a:ext cx="1996908" cy="714375"/>
      </dsp:txXfrm>
    </dsp:sp>
    <dsp:sp modelId="{16B92106-196C-4019-9436-D9EEE0433075}">
      <dsp:nvSpPr>
        <dsp:cNvPr id="0" name=""/>
        <dsp:cNvSpPr/>
      </dsp:nvSpPr>
      <dsp:spPr>
        <a:xfrm rot="10800000">
          <a:off x="0" y="952500"/>
          <a:ext cx="1996908" cy="952500"/>
        </a:xfrm>
        <a:prstGeom prst="round1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t>Saturation Window</a:t>
          </a:r>
          <a:endParaRPr lang="en-GB" sz="1400" b="1" kern="1200" dirty="0"/>
        </a:p>
      </dsp:txBody>
      <dsp:txXfrm rot="10800000">
        <a:off x="0" y="1190624"/>
        <a:ext cx="1996908" cy="714375"/>
      </dsp:txXfrm>
    </dsp:sp>
    <dsp:sp modelId="{751C130A-FA26-42CA-8F20-6EB81E9A6E84}">
      <dsp:nvSpPr>
        <dsp:cNvPr id="0" name=""/>
        <dsp:cNvSpPr/>
      </dsp:nvSpPr>
      <dsp:spPr>
        <a:xfrm rot="5400000">
          <a:off x="2519112" y="430295"/>
          <a:ext cx="952500" cy="1996908"/>
        </a:xfrm>
        <a:prstGeom prst="round1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t>Curve Boundaries </a:t>
          </a:r>
          <a:endParaRPr lang="en-GB" sz="1400" b="1" kern="1200" dirty="0"/>
        </a:p>
      </dsp:txBody>
      <dsp:txXfrm rot="-5400000">
        <a:off x="1996909" y="1190624"/>
        <a:ext cx="1996908" cy="714375"/>
      </dsp:txXfrm>
    </dsp:sp>
    <dsp:sp modelId="{FD5454D9-B490-4842-AE58-8E9097F08102}">
      <dsp:nvSpPr>
        <dsp:cNvPr id="0" name=""/>
        <dsp:cNvSpPr/>
      </dsp:nvSpPr>
      <dsp:spPr>
        <a:xfrm>
          <a:off x="1397835" y="714375"/>
          <a:ext cx="1198145" cy="476250"/>
        </a:xfrm>
        <a:prstGeom prst="roundRect">
          <a:avLst/>
        </a:prstGeom>
        <a:gradFill rotWithShape="0">
          <a:gsLst>
            <a:gs pos="0">
              <a:schemeClr val="accent5">
                <a:tint val="40000"/>
                <a:hueOff val="0"/>
                <a:satOff val="0"/>
                <a:lumOff val="0"/>
                <a:alphaOff val="0"/>
                <a:tint val="50000"/>
                <a:satMod val="300000"/>
              </a:schemeClr>
            </a:gs>
            <a:gs pos="35000">
              <a:schemeClr val="accent5">
                <a:tint val="40000"/>
                <a:hueOff val="0"/>
                <a:satOff val="0"/>
                <a:lumOff val="0"/>
                <a:alphaOff val="0"/>
                <a:tint val="37000"/>
                <a:satMod val="300000"/>
              </a:schemeClr>
            </a:gs>
            <a:gs pos="100000">
              <a:schemeClr val="accent5">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Why</a:t>
          </a:r>
          <a:endParaRPr lang="en-GB" sz="1400" b="1" kern="1200" dirty="0"/>
        </a:p>
      </dsp:txBody>
      <dsp:txXfrm>
        <a:off x="1421084" y="737624"/>
        <a:ext cx="1151647" cy="429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3EC7E-9F5F-459A-B0AB-0BB8C59FEA9D}">
      <dsp:nvSpPr>
        <dsp:cNvPr id="0" name=""/>
        <dsp:cNvSpPr/>
      </dsp:nvSpPr>
      <dsp:spPr>
        <a:xfrm>
          <a:off x="0" y="56902"/>
          <a:ext cx="9486901" cy="748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b="1" kern="1200" dirty="0">
              <a:latin typeface="+mj-lt"/>
            </a:rPr>
            <a:t>ML captures the main physical trends in relative permeability endpoints and curves from a small dataset of ~70 core plugs.</a:t>
          </a:r>
          <a:endParaRPr lang="en-GB" sz="1600" b="1" kern="1200" dirty="0"/>
        </a:p>
      </dsp:txBody>
      <dsp:txXfrm>
        <a:off x="36553" y="93455"/>
        <a:ext cx="9413795" cy="675694"/>
      </dsp:txXfrm>
    </dsp:sp>
    <dsp:sp modelId="{0B13F51F-8414-46BD-82BA-76341D8B5773}">
      <dsp:nvSpPr>
        <dsp:cNvPr id="0" name=""/>
        <dsp:cNvSpPr/>
      </dsp:nvSpPr>
      <dsp:spPr>
        <a:xfrm>
          <a:off x="0" y="920902"/>
          <a:ext cx="9486901" cy="748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err="1">
              <a:latin typeface="+mj-lt"/>
            </a:rPr>
            <a:t>Swirr</a:t>
          </a:r>
          <a:r>
            <a:rPr lang="en-GB" sz="1600" b="1" kern="1200" dirty="0">
              <a:latin typeface="+mj-lt"/>
            </a:rPr>
            <a:t> is predicted more reliably than Krg0, because krg0 is more sensitive to gas connectivity, endpoint definition, and experimental uncertainty.</a:t>
          </a:r>
        </a:p>
      </dsp:txBody>
      <dsp:txXfrm>
        <a:off x="36553" y="957455"/>
        <a:ext cx="9413795" cy="675694"/>
      </dsp:txXfrm>
    </dsp:sp>
    <dsp:sp modelId="{7DDE940A-4E2F-446F-9271-073A97BE28B1}">
      <dsp:nvSpPr>
        <dsp:cNvPr id="0" name=""/>
        <dsp:cNvSpPr/>
      </dsp:nvSpPr>
      <dsp:spPr>
        <a:xfrm>
          <a:off x="0" y="1784902"/>
          <a:ext cx="9486901" cy="748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b="1" kern="1200" dirty="0">
              <a:latin typeface="+mj-lt"/>
            </a:rPr>
            <a:t>The workflow is diagnostic, not cosmetic: noisy experiments were not removed just to improve metrics; residuals and SHAP were used to identify possible experimental or metadata issues.</a:t>
          </a:r>
          <a:endParaRPr lang="en-GB" sz="1600" b="1" kern="1200" dirty="0"/>
        </a:p>
      </dsp:txBody>
      <dsp:txXfrm>
        <a:off x="36553" y="1821455"/>
        <a:ext cx="9413795" cy="675694"/>
      </dsp:txXfrm>
    </dsp:sp>
    <dsp:sp modelId="{597F1515-57ED-47D8-8F3B-AF13B2A3B10D}">
      <dsp:nvSpPr>
        <dsp:cNvPr id="0" name=""/>
        <dsp:cNvSpPr/>
      </dsp:nvSpPr>
      <dsp:spPr>
        <a:xfrm>
          <a:off x="0" y="2648902"/>
          <a:ext cx="9486901" cy="748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latin typeface="+mj-lt"/>
            </a:rPr>
            <a:t>The model can support screening-level reservoir simulation when SCAL/relative permeability data are scarce or incomplete.</a:t>
          </a:r>
        </a:p>
      </dsp:txBody>
      <dsp:txXfrm>
        <a:off x="36553" y="2685455"/>
        <a:ext cx="9413795" cy="675694"/>
      </dsp:txXfrm>
    </dsp:sp>
    <dsp:sp modelId="{DC385E7E-B678-48BD-9DEB-C3D8121387A3}">
      <dsp:nvSpPr>
        <dsp:cNvPr id="0" name=""/>
        <dsp:cNvSpPr/>
      </dsp:nvSpPr>
      <dsp:spPr>
        <a:xfrm>
          <a:off x="0" y="3512902"/>
          <a:ext cx="9486901" cy="748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latin typeface="+mj-lt"/>
            </a:rPr>
            <a:t>Predictions should be used with uncertainty intervals, not as absolute laboratory replacements.</a:t>
          </a:r>
        </a:p>
      </dsp:txBody>
      <dsp:txXfrm>
        <a:off x="36553" y="3549455"/>
        <a:ext cx="9413795" cy="675694"/>
      </dsp:txXfrm>
    </dsp:sp>
    <dsp:sp modelId="{1D326312-8A3E-4D29-9412-454266F1C4A4}">
      <dsp:nvSpPr>
        <dsp:cNvPr id="0" name=""/>
        <dsp:cNvSpPr/>
      </dsp:nvSpPr>
      <dsp:spPr>
        <a:xfrm>
          <a:off x="0" y="4376902"/>
          <a:ext cx="9486901" cy="748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b="1" kern="1200">
              <a:latin typeface="+mj-lt"/>
            </a:rPr>
            <a:t>Current limitations include hidden core heterogeneity such as microfractures, fissures, laminations, vugs, and unresolved pore-throat connectivity.</a:t>
          </a:r>
          <a:endParaRPr lang="en-GB" sz="1600" b="1" kern="1200" dirty="0">
            <a:latin typeface="+mj-lt"/>
          </a:endParaRPr>
        </a:p>
      </dsp:txBody>
      <dsp:txXfrm>
        <a:off x="36553" y="4413455"/>
        <a:ext cx="9413795"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D3C8D6-76E1-4E31-9B99-165A724D0D11}" type="datetimeFigureOut">
              <a:rPr lang="en-US" smtClean="0"/>
              <a:t>5/19/2026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909AC9-7329-407B-BB55-A6EF9AE1679B}" type="slidenum">
              <a:rPr lang="en-US" smtClean="0"/>
              <a:t>‹#›</a:t>
            </a:fld>
            <a:endParaRPr lang="en-US"/>
          </a:p>
        </p:txBody>
      </p:sp>
    </p:spTree>
    <p:extLst>
      <p:ext uri="{BB962C8B-B14F-4D97-AF65-F5344CB8AC3E}">
        <p14:creationId xmlns:p14="http://schemas.microsoft.com/office/powerpoint/2010/main" val="64642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4909AC9-7329-407B-BB55-A6EF9AE1679B}" type="slidenum">
              <a:rPr lang="en-US" smtClean="0"/>
              <a:t>1</a:t>
            </a:fld>
            <a:endParaRPr lang="en-US"/>
          </a:p>
        </p:txBody>
      </p:sp>
    </p:spTree>
    <p:extLst>
      <p:ext uri="{BB962C8B-B14F-4D97-AF65-F5344CB8AC3E}">
        <p14:creationId xmlns:p14="http://schemas.microsoft.com/office/powerpoint/2010/main" val="335962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1C020-6B81-0A63-F351-097CFF5947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9A2DF-FC0D-EDBE-63E4-EC8420F80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410EE-0606-CDDE-E8E0-83E75FF58878}"/>
              </a:ext>
            </a:extLst>
          </p:cNvPr>
          <p:cNvSpPr>
            <a:spLocks noGrp="1"/>
          </p:cNvSpPr>
          <p:nvPr>
            <p:ph type="body" idx="1"/>
          </p:nvPr>
        </p:nvSpPr>
        <p:spPr/>
        <p:txBody>
          <a:bodyPr/>
          <a:lstStyle/>
          <a:p>
            <a:endParaRPr lang="en-GB"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55E6CD1-72C8-6E39-7D91-97A4F67AA93F}"/>
              </a:ext>
            </a:extLst>
          </p:cNvPr>
          <p:cNvSpPr>
            <a:spLocks noGrp="1"/>
          </p:cNvSpPr>
          <p:nvPr>
            <p:ph type="sldNum" sz="quarter" idx="10"/>
          </p:nvPr>
        </p:nvSpPr>
        <p:spPr/>
        <p:txBody>
          <a:bodyPr/>
          <a:lstStyle/>
          <a:p>
            <a:fld id="{D4909AC9-7329-407B-BB55-A6EF9AE1679B}" type="slidenum">
              <a:rPr lang="en-US" smtClean="0"/>
              <a:t>10</a:t>
            </a:fld>
            <a:endParaRPr lang="en-US"/>
          </a:p>
        </p:txBody>
      </p:sp>
    </p:spTree>
    <p:extLst>
      <p:ext uri="{BB962C8B-B14F-4D97-AF65-F5344CB8AC3E}">
        <p14:creationId xmlns:p14="http://schemas.microsoft.com/office/powerpoint/2010/main" val="101652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CCFB-9BE1-D006-5854-0F79E94A4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C9761-0722-83CC-0182-76AAD7D2068D}"/>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01E57901-459A-8AF0-05C5-520B07F762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endParaRPr>
              </a:p>
            </p:txBody>
          </p:sp>
        </mc:Choice>
        <mc:Fallback xmlns="">
          <p:sp>
            <p:nvSpPr>
              <p:cNvPr id="3" name="Notes Placeholder 2">
                <a:extLst>
                  <a:ext uri="{FF2B5EF4-FFF2-40B4-BE49-F238E27FC236}">
                    <a16:creationId xmlns:a16="http://schemas.microsoft.com/office/drawing/2014/main" id="{01E57901-459A-8AF0-05C5-520B07F762F9}"/>
                  </a:ext>
                </a:extLst>
              </p:cNvPr>
              <p:cNvSpPr>
                <a:spLocks noGrp="1"/>
              </p:cNvSpPr>
              <p:nvPr>
                <p:ph type="body" idx="1"/>
              </p:nvPr>
            </p:nvSpPr>
            <p:spPr/>
            <p:txBody>
              <a:bodyPr/>
              <a:lstStyle/>
              <a:p>
                <a:r>
                  <a:rPr lang="en-GB" sz="1800" dirty="0"/>
                  <a:t>The residuals are not randomly scattered around zero. At low predicted Krg0, the errors are relatively small. But as predicted Krg0 increases, the residual spread becomes much wider, ranging from roughly </a:t>
                </a:r>
                <a:r>
                  <a:rPr lang="en-GB" sz="1800" b="1" dirty="0"/>
                  <a:t>0.5 to +0.4</a:t>
                </a:r>
                <a:r>
                  <a:rPr lang="en-GB" sz="1800" dirty="0"/>
                  <a:t>. That means the model becomes much less reliable for moderate-to-high predicted Krg0.</a:t>
                </a:r>
              </a:p>
              <a:p>
                <a:endParaRPr lang="en-GB" sz="1800" dirty="0">
                  <a:effectLst/>
                  <a:latin typeface="Arial" panose="020B0604020202020204" pitchFamily="34" charset="0"/>
                  <a:ea typeface="Calibri" panose="020F0502020204030204" pitchFamily="34" charset="0"/>
                </a:endParaRPr>
              </a:p>
              <a:p>
                <a:r>
                  <a:rPr lang="en-GB" sz="1800" dirty="0"/>
                  <a:t>This is heteroscedastic behaviour: the error magnitude depends on the predicted value. The model is more confident-looking in low-Krg0 regions and much less stable in high-Krg0 regions. That is physically plausible because high gas endpoint permeability depends on connected gas pathways, pore-throat structure, and the exact definition of </a:t>
                </a:r>
                <a:r>
                  <a:rPr lang="en-GB" sz="1800" dirty="0" err="1"/>
                  <a:t>Swirr</a:t>
                </a:r>
                <a:r>
                  <a:rPr lang="en-GB" sz="1800" dirty="0"/>
                  <a:t>. These are hard to infer from limited core descriptors.</a:t>
                </a:r>
              </a:p>
              <a:p>
                <a:endParaRPr lang="en-GB" sz="1800" dirty="0">
                  <a:effectLst/>
                  <a:latin typeface="Arial" panose="020B0604020202020204" pitchFamily="34" charset="0"/>
                  <a:ea typeface="Calibri" panose="020F0502020204030204" pitchFamily="34" charset="0"/>
                </a:endParaRPr>
              </a:p>
              <a:p>
                <a:r>
                  <a:rPr lang="en-GB" sz="1800" dirty="0"/>
                  <a:t>The SHAP ranking says the model uses the features in this approximate order:</a:t>
                </a:r>
              </a:p>
              <a:p>
                <a:r>
                  <a:rPr lang="en-GB" sz="1800" b="0" i="0">
                    <a:latin typeface="Cambria Math" panose="02040503050406030204" pitchFamily="18" charset="0"/>
                  </a:rPr>
                  <a:t>"Swirr\_hat</a:t>
                </a:r>
                <a:r>
                  <a:rPr lang="en-GB" sz="1200" b="0" i="0" kern="1200">
                    <a:solidFill>
                      <a:schemeClr val="tx1"/>
                    </a:solidFill>
                    <a:latin typeface="+mn-lt"/>
                    <a:ea typeface="+mn-ea"/>
                    <a:cs typeface="+mn-cs"/>
                  </a:rPr>
                  <a:t>"&gt;</a:t>
                </a:r>
                <a:r>
                  <a:rPr lang="fa-IR" sz="1200" b="0" i="0" kern="1200">
                    <a:solidFill>
                      <a:schemeClr val="tx1"/>
                    </a:solidFill>
                    <a:latin typeface="+mn-lt"/>
                    <a:ea typeface="+mn-ea"/>
                    <a:cs typeface="+mn-cs"/>
                  </a:rPr>
                  <a:t>〖</a:t>
                </a:r>
                <a:r>
                  <a:rPr lang="en-GB" sz="1200" b="0" i="0" kern="1200">
                    <a:solidFill>
                      <a:schemeClr val="tx1"/>
                    </a:solidFill>
                    <a:latin typeface="+mn-lt"/>
                    <a:ea typeface="+mn-ea"/>
                    <a:cs typeface="+mn-cs"/>
                  </a:rPr>
                  <a:t>log</a:t>
                </a:r>
                <a:r>
                  <a:rPr lang="fa-IR" sz="1200" b="0" i="0" kern="1200">
                    <a:solidFill>
                      <a:schemeClr val="tx1"/>
                    </a:solidFill>
                    <a:latin typeface="+mn-lt"/>
                    <a:ea typeface="+mn-ea"/>
                    <a:cs typeface="+mn-cs"/>
                  </a:rPr>
                  <a:t>⁡ 〗_10 𝐾&gt;𝑃&gt;〖</a:t>
                </a:r>
                <a:r>
                  <a:rPr lang="en-GB" sz="1200" b="0" i="0" kern="1200">
                    <a:solidFill>
                      <a:schemeClr val="tx1"/>
                    </a:solidFill>
                    <a:latin typeface="+mn-lt"/>
                    <a:ea typeface="+mn-ea"/>
                    <a:cs typeface="+mn-cs"/>
                  </a:rPr>
                  <a:t>log</a:t>
                </a:r>
                <a:r>
                  <a:rPr lang="fa-IR" sz="1200" b="0" i="0" kern="1200">
                    <a:solidFill>
                      <a:schemeClr val="tx1"/>
                    </a:solidFill>
                    <a:latin typeface="+mn-lt"/>
                    <a:ea typeface="+mn-ea"/>
                    <a:cs typeface="+mn-cs"/>
                  </a:rPr>
                  <a:t>⁡ 〗_10 𝑟_𝑚&gt;𝐼𝐹𝑇&gt;𝜙&gt;𝑇</a:t>
                </a:r>
                <a:endParaRPr lang="fa-IR" sz="1800" b="0" dirty="0"/>
              </a:p>
              <a:p>
                <a:r>
                  <a:rPr lang="en-GB" sz="1800" dirty="0"/>
                  <a:t>The most important feature is </a:t>
                </a:r>
                <a:r>
                  <a:rPr lang="en-GB" sz="1800" b="1" dirty="0" err="1"/>
                  <a:t>Swirr_hat</a:t>
                </a:r>
                <a:r>
                  <a:rPr lang="en-GB" sz="1800" dirty="0"/>
                  <a:t>, which is physically sensible. High </a:t>
                </a:r>
                <a:r>
                  <a:rPr lang="en-GB" sz="1800" dirty="0" err="1"/>
                  <a:t>Swirr_hat</a:t>
                </a:r>
                <a:r>
                  <a:rPr lang="en-GB" sz="1800" dirty="0"/>
                  <a:t> values mostly push Krg0 downward, while low </a:t>
                </a:r>
                <a:r>
                  <a:rPr lang="en-GB" sz="1800" dirty="0" err="1"/>
                  <a:t>Swirr_hat</a:t>
                </a:r>
                <a:r>
                  <a:rPr lang="en-GB" sz="1800" dirty="0"/>
                  <a:t> values push Krg0 upward. That makes sense: if more water remains irreducibly trapped, the gas phase has less connected pore space available at the endpoint, so gas relative permeability at </a:t>
                </a:r>
                <a:r>
                  <a:rPr lang="en-GB" sz="1800" dirty="0" err="1"/>
                  <a:t>Swirr</a:t>
                </a:r>
                <a:r>
                  <a:rPr lang="en-GB" sz="1800" dirty="0"/>
                  <a:t> tends to be lower.</a:t>
                </a:r>
              </a:p>
              <a:p>
                <a:endParaRPr lang="en-US" sz="1800" dirty="0">
                  <a:effectLst/>
                  <a:latin typeface="Arial" panose="020B0604020202020204" pitchFamily="34" charset="0"/>
                  <a:ea typeface="Calibri" panose="020F0502020204030204" pitchFamily="34" charset="0"/>
                </a:endParaRPr>
              </a:p>
              <a:p>
                <a:r>
                  <a:rPr lang="en-GB" sz="1800" dirty="0"/>
                  <a:t>IFT also matters. Higher IFT seems to push Krg0 downward, while lower IFT often pushes it upward. This can be interpreted as the IFT decrease, gas and water viscosity will get closer to each other and as a result, gas will flow through the pores more easily, but again I would be cautious because IFT is probably correlated with pressure, temperature, and CO₂ state.</a:t>
                </a:r>
                <a:endParaRPr lang="en-US" sz="1800" dirty="0">
                  <a:effectLst/>
                  <a:latin typeface="Arial" panose="020B0604020202020204" pitchFamily="34" charset="0"/>
                  <a:ea typeface="Calibri" panose="020F0502020204030204" pitchFamily="34" charset="0"/>
                </a:endParaRPr>
              </a:p>
            </p:txBody>
          </p:sp>
        </mc:Fallback>
      </mc:AlternateContent>
      <p:sp>
        <p:nvSpPr>
          <p:cNvPr id="4" name="Slide Number Placeholder 3">
            <a:extLst>
              <a:ext uri="{FF2B5EF4-FFF2-40B4-BE49-F238E27FC236}">
                <a16:creationId xmlns:a16="http://schemas.microsoft.com/office/drawing/2014/main" id="{41B9312F-E457-EE30-7BDA-68414F3B42F8}"/>
              </a:ext>
            </a:extLst>
          </p:cNvPr>
          <p:cNvSpPr>
            <a:spLocks noGrp="1"/>
          </p:cNvSpPr>
          <p:nvPr>
            <p:ph type="sldNum" sz="quarter" idx="10"/>
          </p:nvPr>
        </p:nvSpPr>
        <p:spPr/>
        <p:txBody>
          <a:bodyPr/>
          <a:lstStyle/>
          <a:p>
            <a:fld id="{D4909AC9-7329-407B-BB55-A6EF9AE1679B}" type="slidenum">
              <a:rPr lang="en-US" smtClean="0"/>
              <a:t>11</a:t>
            </a:fld>
            <a:endParaRPr lang="en-US"/>
          </a:p>
        </p:txBody>
      </p:sp>
    </p:spTree>
    <p:extLst>
      <p:ext uri="{BB962C8B-B14F-4D97-AF65-F5344CB8AC3E}">
        <p14:creationId xmlns:p14="http://schemas.microsoft.com/office/powerpoint/2010/main" val="281302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6721C-7F37-5305-78C2-4C937BB00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5F851-DBAC-6EEF-0F62-268240F18A09}"/>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2757B4CD-885D-9BFD-3412-875DF067D546}"/>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mc:Choice>
        <mc:Fallback xmlns="">
          <p:sp>
            <p:nvSpPr>
              <p:cNvPr id="3" name="Notes Placeholder 2">
                <a:extLst>
                  <a:ext uri="{FF2B5EF4-FFF2-40B4-BE49-F238E27FC236}">
                    <a16:creationId xmlns:a16="http://schemas.microsoft.com/office/drawing/2014/main" id="{01E57901-459A-8AF0-05C5-520B07F762F9}"/>
                  </a:ext>
                </a:extLst>
              </p:cNvPr>
              <p:cNvSpPr>
                <a:spLocks noGrp="1"/>
              </p:cNvSpPr>
              <p:nvPr>
                <p:ph type="body" idx="1"/>
              </p:nvPr>
            </p:nvSpPr>
            <p:spPr/>
            <p:txBody>
              <a:bodyPr/>
              <a:lstStyle/>
              <a:p>
                <a:r>
                  <a:rPr lang="en-GB" sz="1800" dirty="0"/>
                  <a:t>The residuals are not randomly scattered around zero. At low predicted Krg0, the errors are relatively small. But as predicted Krg0 increases, the residual spread becomes much wider, ranging from roughly </a:t>
                </a:r>
                <a:r>
                  <a:rPr lang="en-GB" sz="1800" b="1" dirty="0"/>
                  <a:t>0.5 to +0.4</a:t>
                </a:r>
                <a:r>
                  <a:rPr lang="en-GB" sz="1800" dirty="0"/>
                  <a:t>. That means the model becomes much less reliable for moderate-to-high predicted Krg0.</a:t>
                </a:r>
              </a:p>
              <a:p>
                <a:endParaRPr lang="en-GB" sz="1800" dirty="0">
                  <a:effectLst/>
                  <a:latin typeface="Arial" panose="020B0604020202020204" pitchFamily="34" charset="0"/>
                  <a:ea typeface="Calibri" panose="020F0502020204030204" pitchFamily="34" charset="0"/>
                </a:endParaRPr>
              </a:p>
              <a:p>
                <a:r>
                  <a:rPr lang="en-GB" sz="1800" dirty="0"/>
                  <a:t>This is heteroscedastic behaviour: the error magnitude depends on the predicted value. The model is more confident-looking in low-Krg0 regions and much less stable in high-Krg0 regions. That is physically plausible because high gas endpoint permeability depends on connected gas pathways, pore-throat structure, and the exact definition of </a:t>
                </a:r>
                <a:r>
                  <a:rPr lang="en-GB" sz="1800" dirty="0" err="1"/>
                  <a:t>Swirr</a:t>
                </a:r>
                <a:r>
                  <a:rPr lang="en-GB" sz="1800" dirty="0"/>
                  <a:t>. These are hard to infer from limited core descriptors.</a:t>
                </a:r>
              </a:p>
              <a:p>
                <a:endParaRPr lang="en-GB" sz="1800" dirty="0">
                  <a:effectLst/>
                  <a:latin typeface="Arial" panose="020B0604020202020204" pitchFamily="34" charset="0"/>
                  <a:ea typeface="Calibri" panose="020F0502020204030204" pitchFamily="34" charset="0"/>
                </a:endParaRPr>
              </a:p>
              <a:p>
                <a:r>
                  <a:rPr lang="en-GB" sz="1800" dirty="0"/>
                  <a:t>The SHAP ranking says the model uses the features in this approximate order:</a:t>
                </a:r>
              </a:p>
              <a:p>
                <a:r>
                  <a:rPr lang="en-GB" sz="1800" b="0" i="0">
                    <a:latin typeface="Cambria Math" panose="02040503050406030204" pitchFamily="18" charset="0"/>
                  </a:rPr>
                  <a:t>"Swirr\_hat</a:t>
                </a:r>
                <a:r>
                  <a:rPr lang="en-GB" sz="1200" b="0" i="0" kern="1200">
                    <a:solidFill>
                      <a:schemeClr val="tx1"/>
                    </a:solidFill>
                    <a:latin typeface="+mn-lt"/>
                    <a:ea typeface="+mn-ea"/>
                    <a:cs typeface="+mn-cs"/>
                  </a:rPr>
                  <a:t>"&gt;</a:t>
                </a:r>
                <a:r>
                  <a:rPr lang="fa-IR" sz="1200" b="0" i="0" kern="1200">
                    <a:solidFill>
                      <a:schemeClr val="tx1"/>
                    </a:solidFill>
                    <a:latin typeface="+mn-lt"/>
                    <a:ea typeface="+mn-ea"/>
                    <a:cs typeface="+mn-cs"/>
                  </a:rPr>
                  <a:t>〖</a:t>
                </a:r>
                <a:r>
                  <a:rPr lang="en-GB" sz="1200" b="0" i="0" kern="1200">
                    <a:solidFill>
                      <a:schemeClr val="tx1"/>
                    </a:solidFill>
                    <a:latin typeface="+mn-lt"/>
                    <a:ea typeface="+mn-ea"/>
                    <a:cs typeface="+mn-cs"/>
                  </a:rPr>
                  <a:t>log</a:t>
                </a:r>
                <a:r>
                  <a:rPr lang="fa-IR" sz="1200" b="0" i="0" kern="1200">
                    <a:solidFill>
                      <a:schemeClr val="tx1"/>
                    </a:solidFill>
                    <a:latin typeface="+mn-lt"/>
                    <a:ea typeface="+mn-ea"/>
                    <a:cs typeface="+mn-cs"/>
                  </a:rPr>
                  <a:t>⁡ 〗_10 𝐾&gt;𝑃&gt;〖</a:t>
                </a:r>
                <a:r>
                  <a:rPr lang="en-GB" sz="1200" b="0" i="0" kern="1200">
                    <a:solidFill>
                      <a:schemeClr val="tx1"/>
                    </a:solidFill>
                    <a:latin typeface="+mn-lt"/>
                    <a:ea typeface="+mn-ea"/>
                    <a:cs typeface="+mn-cs"/>
                  </a:rPr>
                  <a:t>log</a:t>
                </a:r>
                <a:r>
                  <a:rPr lang="fa-IR" sz="1200" b="0" i="0" kern="1200">
                    <a:solidFill>
                      <a:schemeClr val="tx1"/>
                    </a:solidFill>
                    <a:latin typeface="+mn-lt"/>
                    <a:ea typeface="+mn-ea"/>
                    <a:cs typeface="+mn-cs"/>
                  </a:rPr>
                  <a:t>⁡ 〗_10 𝑟_𝑚&gt;𝐼𝐹𝑇&gt;𝜙&gt;𝑇</a:t>
                </a:r>
                <a:endParaRPr lang="fa-IR" sz="1800" b="0" dirty="0"/>
              </a:p>
              <a:p>
                <a:r>
                  <a:rPr lang="en-GB" sz="1800" dirty="0"/>
                  <a:t>The most important feature is </a:t>
                </a:r>
                <a:r>
                  <a:rPr lang="en-GB" sz="1800" b="1" dirty="0" err="1"/>
                  <a:t>Swirr_hat</a:t>
                </a:r>
                <a:r>
                  <a:rPr lang="en-GB" sz="1800" dirty="0"/>
                  <a:t>, which is physically sensible. High </a:t>
                </a:r>
                <a:r>
                  <a:rPr lang="en-GB" sz="1800" dirty="0" err="1"/>
                  <a:t>Swirr_hat</a:t>
                </a:r>
                <a:r>
                  <a:rPr lang="en-GB" sz="1800" dirty="0"/>
                  <a:t> values mostly push Krg0 downward, while low </a:t>
                </a:r>
                <a:r>
                  <a:rPr lang="en-GB" sz="1800" dirty="0" err="1"/>
                  <a:t>Swirr_hat</a:t>
                </a:r>
                <a:r>
                  <a:rPr lang="en-GB" sz="1800" dirty="0"/>
                  <a:t> values push Krg0 upward. That makes sense: if more water remains irreducibly trapped, the gas phase has less connected pore space available at the endpoint, so gas relative permeability at </a:t>
                </a:r>
                <a:r>
                  <a:rPr lang="en-GB" sz="1800" dirty="0" err="1"/>
                  <a:t>Swirr</a:t>
                </a:r>
                <a:r>
                  <a:rPr lang="en-GB" sz="1800" dirty="0"/>
                  <a:t> tends to be lower.</a:t>
                </a:r>
              </a:p>
              <a:p>
                <a:endParaRPr lang="en-US" sz="1800" dirty="0">
                  <a:effectLst/>
                  <a:latin typeface="Arial" panose="020B0604020202020204" pitchFamily="34" charset="0"/>
                  <a:ea typeface="Calibri" panose="020F0502020204030204" pitchFamily="34" charset="0"/>
                </a:endParaRPr>
              </a:p>
              <a:p>
                <a:r>
                  <a:rPr lang="en-GB" sz="1800" dirty="0"/>
                  <a:t>IFT also matters. Higher IFT seems to push Krg0 downward, while lower IFT often pushes it upward. This can be interpreted as the IFT decrease, gas and water viscosity will get closer to each other and as a result, gas will flow through the pores more easily, but again I would be cautious because IFT is probably correlated with pressure, temperature, and CO₂ state.</a:t>
                </a:r>
                <a:endParaRPr lang="en-US" sz="1800" dirty="0">
                  <a:effectLst/>
                  <a:latin typeface="Arial" panose="020B0604020202020204" pitchFamily="34" charset="0"/>
                  <a:ea typeface="Calibri" panose="020F0502020204030204" pitchFamily="34" charset="0"/>
                </a:endParaRPr>
              </a:p>
            </p:txBody>
          </p:sp>
        </mc:Fallback>
      </mc:AlternateContent>
      <p:sp>
        <p:nvSpPr>
          <p:cNvPr id="4" name="Slide Number Placeholder 3">
            <a:extLst>
              <a:ext uri="{FF2B5EF4-FFF2-40B4-BE49-F238E27FC236}">
                <a16:creationId xmlns:a16="http://schemas.microsoft.com/office/drawing/2014/main" id="{3EAD147A-8512-764E-26EE-67A106685ED3}"/>
              </a:ext>
            </a:extLst>
          </p:cNvPr>
          <p:cNvSpPr>
            <a:spLocks noGrp="1"/>
          </p:cNvSpPr>
          <p:nvPr>
            <p:ph type="sldNum" sz="quarter" idx="10"/>
          </p:nvPr>
        </p:nvSpPr>
        <p:spPr/>
        <p:txBody>
          <a:bodyPr/>
          <a:lstStyle/>
          <a:p>
            <a:fld id="{D4909AC9-7329-407B-BB55-A6EF9AE1679B}" type="slidenum">
              <a:rPr lang="en-US" smtClean="0"/>
              <a:t>12</a:t>
            </a:fld>
            <a:endParaRPr lang="en-US"/>
          </a:p>
        </p:txBody>
      </p:sp>
    </p:spTree>
    <p:extLst>
      <p:ext uri="{BB962C8B-B14F-4D97-AF65-F5344CB8AC3E}">
        <p14:creationId xmlns:p14="http://schemas.microsoft.com/office/powerpoint/2010/main" val="338881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C3B8A-A539-8E0B-D2FE-683D9D855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36ABF-2A81-D440-2851-72F91D1539C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38C0BE6-9F49-2B3E-9B71-14B170D654B0}"/>
                  </a:ext>
                </a:extLst>
              </p:cNvPr>
              <p:cNvSpPr>
                <a:spLocks noGrp="1"/>
              </p:cNvSpPr>
              <p:nvPr>
                <p:ph type="body" idx="1"/>
              </p:nvPr>
            </p:nvSpPr>
            <p:spPr/>
            <p:txBody>
              <a:bodyPr/>
              <a:lstStyle/>
              <a:p>
                <a:endParaRPr lang="en-US" sz="1800" dirty="0"/>
              </a:p>
            </p:txBody>
          </p:sp>
        </mc:Choice>
        <mc:Fallback xmlns="">
          <p:sp>
            <p:nvSpPr>
              <p:cNvPr id="3" name="Notes Placeholder 2">
                <a:extLst>
                  <a:ext uri="{FF2B5EF4-FFF2-40B4-BE49-F238E27FC236}">
                    <a16:creationId xmlns:a16="http://schemas.microsoft.com/office/drawing/2014/main" id="{C38C0BE6-9F49-2B3E-9B71-14B170D654B0}"/>
                  </a:ext>
                </a:extLst>
              </p:cNvPr>
              <p:cNvSpPr>
                <a:spLocks noGrp="1"/>
              </p:cNvSpPr>
              <p:nvPr>
                <p:ph type="body" idx="1"/>
              </p:nvPr>
            </p:nvSpPr>
            <p:spPr/>
            <p:txBody>
              <a:bodyPr/>
              <a:lstStyle/>
              <a:p>
                <a:r>
                  <a:rPr lang="en-GB" sz="1800" dirty="0"/>
                  <a:t>The residuals are not randomly scattered around zero. At low predicted Krg0, the errors are relatively small. But as predicted Krg0 increases, the residual spread becomes much wider, ranging from roughly </a:t>
                </a:r>
                <a:r>
                  <a:rPr lang="en-GB" sz="1800" b="1" dirty="0"/>
                  <a:t>0.5 to +0.4</a:t>
                </a:r>
                <a:r>
                  <a:rPr lang="en-GB" sz="1800" dirty="0"/>
                  <a:t>. That means the model becomes much less reliable for moderate-to-high predicted Krg0.</a:t>
                </a:r>
              </a:p>
              <a:p>
                <a:endParaRPr lang="en-GB" sz="1800" dirty="0">
                  <a:effectLst/>
                  <a:latin typeface="Arial" panose="020B0604020202020204" pitchFamily="34" charset="0"/>
                  <a:ea typeface="Calibri" panose="020F0502020204030204" pitchFamily="34" charset="0"/>
                </a:endParaRPr>
              </a:p>
              <a:p>
                <a:r>
                  <a:rPr lang="en-GB" sz="1800" dirty="0"/>
                  <a:t>This is heteroscedastic behaviour: the error magnitude depends on the predicted value. The model is more confident-looking in low-Krg0 regions and much less stable in high-Krg0 regions. That is physically plausible because high gas endpoint permeability depends on connected gas pathways, pore-throat structure, and the exact definition of </a:t>
                </a:r>
                <a:r>
                  <a:rPr lang="en-GB" sz="1800" dirty="0" err="1"/>
                  <a:t>Swirr</a:t>
                </a:r>
                <a:r>
                  <a:rPr lang="en-GB" sz="1800" dirty="0"/>
                  <a:t>. These are hard to infer from limited core descriptors.</a:t>
                </a:r>
              </a:p>
              <a:p>
                <a:endParaRPr lang="en-GB" sz="1800" dirty="0">
                  <a:effectLst/>
                  <a:latin typeface="Arial" panose="020B0604020202020204" pitchFamily="34" charset="0"/>
                  <a:ea typeface="Calibri" panose="020F0502020204030204" pitchFamily="34" charset="0"/>
                </a:endParaRPr>
              </a:p>
              <a:p>
                <a:r>
                  <a:rPr lang="en-GB" sz="1800" dirty="0"/>
                  <a:t>The SHAP ranking says the model uses the features in this approximate order:</a:t>
                </a:r>
              </a:p>
              <a:p>
                <a:r>
                  <a:rPr lang="en-GB" sz="1800" b="0" i="0">
                    <a:latin typeface="Cambria Math" panose="02040503050406030204" pitchFamily="18" charset="0"/>
                  </a:rPr>
                  <a:t>"Swirr\_hat</a:t>
                </a:r>
                <a:r>
                  <a:rPr lang="en-GB" sz="1200" b="0" i="0" kern="1200">
                    <a:solidFill>
                      <a:schemeClr val="tx1"/>
                    </a:solidFill>
                    <a:latin typeface="+mn-lt"/>
                    <a:ea typeface="+mn-ea"/>
                    <a:cs typeface="+mn-cs"/>
                  </a:rPr>
                  <a:t>"&gt;</a:t>
                </a:r>
                <a:r>
                  <a:rPr lang="fa-IR" sz="1200" b="0" i="0" kern="1200">
                    <a:solidFill>
                      <a:schemeClr val="tx1"/>
                    </a:solidFill>
                    <a:latin typeface="+mn-lt"/>
                    <a:ea typeface="+mn-ea"/>
                    <a:cs typeface="+mn-cs"/>
                  </a:rPr>
                  <a:t>〖</a:t>
                </a:r>
                <a:r>
                  <a:rPr lang="en-GB" sz="1200" b="0" i="0" kern="1200">
                    <a:solidFill>
                      <a:schemeClr val="tx1"/>
                    </a:solidFill>
                    <a:latin typeface="+mn-lt"/>
                    <a:ea typeface="+mn-ea"/>
                    <a:cs typeface="+mn-cs"/>
                  </a:rPr>
                  <a:t>log</a:t>
                </a:r>
                <a:r>
                  <a:rPr lang="fa-IR" sz="1200" b="0" i="0" kern="1200">
                    <a:solidFill>
                      <a:schemeClr val="tx1"/>
                    </a:solidFill>
                    <a:latin typeface="+mn-lt"/>
                    <a:ea typeface="+mn-ea"/>
                    <a:cs typeface="+mn-cs"/>
                  </a:rPr>
                  <a:t>⁡ 〗_10 𝐾&gt;𝑃&gt;〖</a:t>
                </a:r>
                <a:r>
                  <a:rPr lang="en-GB" sz="1200" b="0" i="0" kern="1200">
                    <a:solidFill>
                      <a:schemeClr val="tx1"/>
                    </a:solidFill>
                    <a:latin typeface="+mn-lt"/>
                    <a:ea typeface="+mn-ea"/>
                    <a:cs typeface="+mn-cs"/>
                  </a:rPr>
                  <a:t>log</a:t>
                </a:r>
                <a:r>
                  <a:rPr lang="fa-IR" sz="1200" b="0" i="0" kern="1200">
                    <a:solidFill>
                      <a:schemeClr val="tx1"/>
                    </a:solidFill>
                    <a:latin typeface="+mn-lt"/>
                    <a:ea typeface="+mn-ea"/>
                    <a:cs typeface="+mn-cs"/>
                  </a:rPr>
                  <a:t>⁡ 〗_10 𝑟_𝑚&gt;𝐼𝐹𝑇&gt;𝜙&gt;𝑇</a:t>
                </a:r>
                <a:endParaRPr lang="fa-IR" sz="1800" b="0" dirty="0"/>
              </a:p>
              <a:p>
                <a:r>
                  <a:rPr lang="en-GB" sz="1800" dirty="0"/>
                  <a:t>The most important feature is </a:t>
                </a:r>
                <a:r>
                  <a:rPr lang="en-GB" sz="1800" b="1" dirty="0" err="1"/>
                  <a:t>Swirr_hat</a:t>
                </a:r>
                <a:r>
                  <a:rPr lang="en-GB" sz="1800" dirty="0"/>
                  <a:t>, which is physically sensible. High </a:t>
                </a:r>
                <a:r>
                  <a:rPr lang="en-GB" sz="1800" dirty="0" err="1"/>
                  <a:t>Swirr_hat</a:t>
                </a:r>
                <a:r>
                  <a:rPr lang="en-GB" sz="1800" dirty="0"/>
                  <a:t> values mostly push Krg0 downward, while low </a:t>
                </a:r>
                <a:r>
                  <a:rPr lang="en-GB" sz="1800" dirty="0" err="1"/>
                  <a:t>Swirr_hat</a:t>
                </a:r>
                <a:r>
                  <a:rPr lang="en-GB" sz="1800" dirty="0"/>
                  <a:t> values push Krg0 upward. That makes sense: if more water remains irreducibly trapped, the gas phase has less connected pore space available at the endpoint, so gas relative permeability at </a:t>
                </a:r>
                <a:r>
                  <a:rPr lang="en-GB" sz="1800" dirty="0" err="1"/>
                  <a:t>Swirr</a:t>
                </a:r>
                <a:r>
                  <a:rPr lang="en-GB" sz="1800" dirty="0"/>
                  <a:t> tends to be lower.</a:t>
                </a:r>
              </a:p>
              <a:p>
                <a:endParaRPr lang="en-US" sz="1800" dirty="0">
                  <a:effectLst/>
                  <a:latin typeface="Arial" panose="020B0604020202020204" pitchFamily="34" charset="0"/>
                  <a:ea typeface="Calibri" panose="020F0502020204030204" pitchFamily="34" charset="0"/>
                </a:endParaRPr>
              </a:p>
              <a:p>
                <a:r>
                  <a:rPr lang="en-GB" sz="1800" dirty="0"/>
                  <a:t>IFT also matters. Higher IFT seems to push Krg0 downward, while lower IFT often pushes it upward. This can be interpreted as the IFT decrease, gas and water viscosity will get closer to each other and as a result, gas will flow through the pores more easily, but again I would be cautious because IFT is probably correlated with pressure, temperature, and CO₂ state.</a:t>
                </a:r>
                <a:endParaRPr lang="en-US" sz="1800" dirty="0">
                  <a:effectLst/>
                  <a:latin typeface="Arial" panose="020B0604020202020204" pitchFamily="34" charset="0"/>
                  <a:ea typeface="Calibri" panose="020F0502020204030204" pitchFamily="34" charset="0"/>
                </a:endParaRPr>
              </a:p>
            </p:txBody>
          </p:sp>
        </mc:Fallback>
      </mc:AlternateContent>
      <p:sp>
        <p:nvSpPr>
          <p:cNvPr id="4" name="Slide Number Placeholder 3">
            <a:extLst>
              <a:ext uri="{FF2B5EF4-FFF2-40B4-BE49-F238E27FC236}">
                <a16:creationId xmlns:a16="http://schemas.microsoft.com/office/drawing/2014/main" id="{1BF5EF95-F618-A8F1-D66E-D23B86F7C0B9}"/>
              </a:ext>
            </a:extLst>
          </p:cNvPr>
          <p:cNvSpPr>
            <a:spLocks noGrp="1"/>
          </p:cNvSpPr>
          <p:nvPr>
            <p:ph type="sldNum" sz="quarter" idx="10"/>
          </p:nvPr>
        </p:nvSpPr>
        <p:spPr/>
        <p:txBody>
          <a:bodyPr/>
          <a:lstStyle/>
          <a:p>
            <a:fld id="{D4909AC9-7329-407B-BB55-A6EF9AE1679B}" type="slidenum">
              <a:rPr lang="en-US" smtClean="0"/>
              <a:t>13</a:t>
            </a:fld>
            <a:endParaRPr lang="en-US"/>
          </a:p>
        </p:txBody>
      </p:sp>
    </p:spTree>
    <p:extLst>
      <p:ext uri="{BB962C8B-B14F-4D97-AF65-F5344CB8AC3E}">
        <p14:creationId xmlns:p14="http://schemas.microsoft.com/office/powerpoint/2010/main" val="176083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FF415-0740-F759-29AF-2FEDC497A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5F0D0-41EB-3617-B736-8F0C63BEB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E339A-B4F8-D22B-6B03-4DC6CE3C411B}"/>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F1B44DF-DAE5-9B85-107E-5EC4DB272FB5}"/>
              </a:ext>
            </a:extLst>
          </p:cNvPr>
          <p:cNvSpPr>
            <a:spLocks noGrp="1"/>
          </p:cNvSpPr>
          <p:nvPr>
            <p:ph type="sldNum" sz="quarter" idx="10"/>
          </p:nvPr>
        </p:nvSpPr>
        <p:spPr/>
        <p:txBody>
          <a:bodyPr/>
          <a:lstStyle/>
          <a:p>
            <a:fld id="{D4909AC9-7329-407B-BB55-A6EF9AE1679B}" type="slidenum">
              <a:rPr lang="en-US" smtClean="0"/>
              <a:t>14</a:t>
            </a:fld>
            <a:endParaRPr lang="en-US"/>
          </a:p>
        </p:txBody>
      </p:sp>
    </p:spTree>
    <p:extLst>
      <p:ext uri="{BB962C8B-B14F-4D97-AF65-F5344CB8AC3E}">
        <p14:creationId xmlns:p14="http://schemas.microsoft.com/office/powerpoint/2010/main" val="111212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C3922-5187-CB96-ECA4-916B7AE21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57D08-5095-0ED5-CB87-2731832AB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D24A9-70CE-94CA-455F-528C834354DA}"/>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9650E0B-D306-C1FB-34F6-5D2C44F61666}"/>
              </a:ext>
            </a:extLst>
          </p:cNvPr>
          <p:cNvSpPr>
            <a:spLocks noGrp="1"/>
          </p:cNvSpPr>
          <p:nvPr>
            <p:ph type="sldNum" sz="quarter" idx="10"/>
          </p:nvPr>
        </p:nvSpPr>
        <p:spPr/>
        <p:txBody>
          <a:bodyPr/>
          <a:lstStyle/>
          <a:p>
            <a:fld id="{D4909AC9-7329-407B-BB55-A6EF9AE1679B}" type="slidenum">
              <a:rPr lang="en-US" smtClean="0"/>
              <a:t>15</a:t>
            </a:fld>
            <a:endParaRPr lang="en-US"/>
          </a:p>
        </p:txBody>
      </p:sp>
    </p:spTree>
    <p:extLst>
      <p:ext uri="{BB962C8B-B14F-4D97-AF65-F5344CB8AC3E}">
        <p14:creationId xmlns:p14="http://schemas.microsoft.com/office/powerpoint/2010/main" val="902742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BE1E7-ABD3-A4FE-9E48-E97A96073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8A65F-AE9E-D06C-FE66-2948B21CB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AB21C6-A154-72E2-9BEE-B494ED0A14F7}"/>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D9F5ACB-2481-0208-B88A-2608777E2F91}"/>
              </a:ext>
            </a:extLst>
          </p:cNvPr>
          <p:cNvSpPr>
            <a:spLocks noGrp="1"/>
          </p:cNvSpPr>
          <p:nvPr>
            <p:ph type="sldNum" sz="quarter" idx="10"/>
          </p:nvPr>
        </p:nvSpPr>
        <p:spPr/>
        <p:txBody>
          <a:bodyPr/>
          <a:lstStyle/>
          <a:p>
            <a:fld id="{D4909AC9-7329-407B-BB55-A6EF9AE1679B}" type="slidenum">
              <a:rPr lang="en-US" smtClean="0"/>
              <a:t>16</a:t>
            </a:fld>
            <a:endParaRPr lang="en-US"/>
          </a:p>
        </p:txBody>
      </p:sp>
    </p:spTree>
    <p:extLst>
      <p:ext uri="{BB962C8B-B14F-4D97-AF65-F5344CB8AC3E}">
        <p14:creationId xmlns:p14="http://schemas.microsoft.com/office/powerpoint/2010/main" val="1895252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909AC9-7329-407B-BB55-A6EF9AE1679B}" type="slidenum">
              <a:rPr lang="en-US" smtClean="0"/>
              <a:t>17</a:t>
            </a:fld>
            <a:endParaRPr lang="en-US"/>
          </a:p>
        </p:txBody>
      </p:sp>
    </p:spTree>
    <p:extLst>
      <p:ext uri="{BB962C8B-B14F-4D97-AF65-F5344CB8AC3E}">
        <p14:creationId xmlns:p14="http://schemas.microsoft.com/office/powerpoint/2010/main" val="126371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909AC9-7329-407B-BB55-A6EF9AE1679B}" type="slidenum">
              <a:rPr lang="en-US" smtClean="0"/>
              <a:t>2</a:t>
            </a:fld>
            <a:endParaRPr lang="en-US"/>
          </a:p>
        </p:txBody>
      </p:sp>
    </p:spTree>
    <p:extLst>
      <p:ext uri="{BB962C8B-B14F-4D97-AF65-F5344CB8AC3E}">
        <p14:creationId xmlns:p14="http://schemas.microsoft.com/office/powerpoint/2010/main" val="48036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407C0-EC68-B684-8AF7-61EB322B8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39103-ED28-7A66-8298-DA453C1FE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7F529-99C4-7434-D66B-6018881512B4}"/>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424BB876-DE2B-1D4A-4F73-A81003242F18}"/>
              </a:ext>
            </a:extLst>
          </p:cNvPr>
          <p:cNvSpPr>
            <a:spLocks noGrp="1"/>
          </p:cNvSpPr>
          <p:nvPr>
            <p:ph type="sldNum" sz="quarter" idx="10"/>
          </p:nvPr>
        </p:nvSpPr>
        <p:spPr/>
        <p:txBody>
          <a:bodyPr/>
          <a:lstStyle/>
          <a:p>
            <a:fld id="{D4909AC9-7329-407B-BB55-A6EF9AE1679B}" type="slidenum">
              <a:rPr lang="en-US" smtClean="0"/>
              <a:t>3</a:t>
            </a:fld>
            <a:endParaRPr lang="en-US"/>
          </a:p>
        </p:txBody>
      </p:sp>
    </p:spTree>
    <p:extLst>
      <p:ext uri="{BB962C8B-B14F-4D97-AF65-F5344CB8AC3E}">
        <p14:creationId xmlns:p14="http://schemas.microsoft.com/office/powerpoint/2010/main" val="127557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2A03-4EB2-EB86-2082-2171D5FA5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B5B92-A8E7-E2FE-4D78-2B9E45B195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09C7A-B394-6C50-1A60-7EFD507464F9}"/>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98DA9264-79B1-781A-C2D3-446C9F2A8267}"/>
              </a:ext>
            </a:extLst>
          </p:cNvPr>
          <p:cNvSpPr>
            <a:spLocks noGrp="1"/>
          </p:cNvSpPr>
          <p:nvPr>
            <p:ph type="sldNum" sz="quarter" idx="10"/>
          </p:nvPr>
        </p:nvSpPr>
        <p:spPr/>
        <p:txBody>
          <a:bodyPr/>
          <a:lstStyle/>
          <a:p>
            <a:fld id="{D4909AC9-7329-407B-BB55-A6EF9AE1679B}" type="slidenum">
              <a:rPr lang="en-US" smtClean="0"/>
              <a:t>4</a:t>
            </a:fld>
            <a:endParaRPr lang="en-US"/>
          </a:p>
        </p:txBody>
      </p:sp>
    </p:spTree>
    <p:extLst>
      <p:ext uri="{BB962C8B-B14F-4D97-AF65-F5344CB8AC3E}">
        <p14:creationId xmlns:p14="http://schemas.microsoft.com/office/powerpoint/2010/main" val="77158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CF5CB-7B79-0038-04D9-C269D7843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AF8E2-84F6-C267-C1B2-6D4F7DA6F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6B380-53DF-70C2-847A-A69D18DCDDDF}"/>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9BC1BD5-2849-7ACC-399C-49702AAF6EF4}"/>
              </a:ext>
            </a:extLst>
          </p:cNvPr>
          <p:cNvSpPr>
            <a:spLocks noGrp="1"/>
          </p:cNvSpPr>
          <p:nvPr>
            <p:ph type="sldNum" sz="quarter" idx="10"/>
          </p:nvPr>
        </p:nvSpPr>
        <p:spPr/>
        <p:txBody>
          <a:bodyPr/>
          <a:lstStyle/>
          <a:p>
            <a:fld id="{D4909AC9-7329-407B-BB55-A6EF9AE1679B}" type="slidenum">
              <a:rPr lang="en-US" smtClean="0"/>
              <a:t>5</a:t>
            </a:fld>
            <a:endParaRPr lang="en-US"/>
          </a:p>
        </p:txBody>
      </p:sp>
    </p:spTree>
    <p:extLst>
      <p:ext uri="{BB962C8B-B14F-4D97-AF65-F5344CB8AC3E}">
        <p14:creationId xmlns:p14="http://schemas.microsoft.com/office/powerpoint/2010/main" val="396771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1BADF-015F-D96B-090D-2AE7CE3B7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8AD8C-2F1D-826A-1BFA-DB940B9DE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D8235-E98B-FF10-8294-54099CA5F164}"/>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38BDD7E-F5B5-AB43-5991-5D1D32800413}"/>
              </a:ext>
            </a:extLst>
          </p:cNvPr>
          <p:cNvSpPr>
            <a:spLocks noGrp="1"/>
          </p:cNvSpPr>
          <p:nvPr>
            <p:ph type="sldNum" sz="quarter" idx="10"/>
          </p:nvPr>
        </p:nvSpPr>
        <p:spPr/>
        <p:txBody>
          <a:bodyPr/>
          <a:lstStyle/>
          <a:p>
            <a:fld id="{D4909AC9-7329-407B-BB55-A6EF9AE1679B}" type="slidenum">
              <a:rPr lang="en-US" smtClean="0"/>
              <a:t>6</a:t>
            </a:fld>
            <a:endParaRPr lang="en-US"/>
          </a:p>
        </p:txBody>
      </p:sp>
    </p:spTree>
    <p:extLst>
      <p:ext uri="{BB962C8B-B14F-4D97-AF65-F5344CB8AC3E}">
        <p14:creationId xmlns:p14="http://schemas.microsoft.com/office/powerpoint/2010/main" val="159671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BE562-F299-E801-1230-AB4BAE513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34416-5ACB-149D-17D1-F73330FD50DB}"/>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E764F17D-9E7B-2B86-D6B7-0F3D74034798}"/>
                  </a:ext>
                </a:extLst>
              </p:cNvPr>
              <p:cNvSpPr>
                <a:spLocks noGrp="1"/>
              </p:cNvSpPr>
              <p:nvPr>
                <p:ph type="body" idx="1"/>
              </p:nvPr>
            </p:nvSpPr>
            <p:spPr/>
            <p:txBody>
              <a:bodyPr/>
              <a:lstStyle/>
              <a:p>
                <a:endParaRPr lang="en-GB" sz="1800" dirty="0"/>
              </a:p>
            </p:txBody>
          </p:sp>
        </mc:Choice>
        <mc:Fallback xmlns="">
          <p:sp>
            <p:nvSpPr>
              <p:cNvPr id="3" name="Notes Placeholder 2">
                <a:extLst>
                  <a:ext uri="{FF2B5EF4-FFF2-40B4-BE49-F238E27FC236}">
                    <a16:creationId xmlns:a16="http://schemas.microsoft.com/office/drawing/2014/main" id="{E764F17D-9E7B-2B86-D6B7-0F3D74034798}"/>
                  </a:ext>
                </a:extLst>
              </p:cNvPr>
              <p:cNvSpPr>
                <a:spLocks noGrp="1"/>
              </p:cNvSpPr>
              <p:nvPr>
                <p:ph type="body" idx="1"/>
              </p:nvPr>
            </p:nvSpPr>
            <p:spPr/>
            <p:txBody>
              <a:bodyPr/>
              <a:lstStyle/>
              <a:p>
                <a:r>
                  <a:rPr lang="en-GB" sz="1800" dirty="0"/>
                  <a:t>The </a:t>
                </a:r>
                <a:r>
                  <a:rPr lang="en-GB" sz="1800" b="1" dirty="0"/>
                  <a:t>OOF result</a:t>
                </a:r>
                <a:r>
                  <a:rPr lang="en-GB" sz="1800" dirty="0"/>
                  <a:t> is genuinely encouraging:</a:t>
                </a:r>
              </a:p>
              <a:p>
                <a:r>
                  <a:rPr lang="en-GB" sz="1800" dirty="0"/>
                  <a:t>That means the model is learning meaningful structure for </a:t>
                </a:r>
                <a:r>
                  <a:rPr lang="en-GB" sz="1800" dirty="0" err="1"/>
                  <a:t>Swirr</a:t>
                </a:r>
                <a:r>
                  <a:rPr lang="en-GB" sz="1800" dirty="0"/>
                  <a:t>. An </a:t>
                </a:r>
                <a:r>
                  <a:rPr lang="fa-IR" sz="1200" i="0" kern="1200">
                    <a:solidFill>
                      <a:schemeClr val="tx1"/>
                    </a:solidFill>
                    <a:latin typeface="+mn-lt"/>
                    <a:ea typeface="+mn-ea"/>
                    <a:cs typeface="+mn-cs"/>
                  </a:rPr>
                  <a:t>𝑅^2</a:t>
                </a:r>
                <a:r>
                  <a:rPr lang="en-GB" sz="1800" dirty="0"/>
                  <a:t>of about </a:t>
                </a:r>
                <a:r>
                  <a:rPr lang="en-GB" sz="1800" b="1" dirty="0"/>
                  <a:t>0.75</a:t>
                </a:r>
                <a:r>
                  <a:rPr lang="en-GB" sz="1800" dirty="0"/>
                  <a:t> for a core-level endpoint with only ~65 cores is respectable. </a:t>
                </a:r>
                <a:r>
                  <a:rPr lang="en-GB" sz="1800" dirty="0" err="1"/>
                  <a:t>Swirr</a:t>
                </a:r>
                <a:r>
                  <a:rPr lang="en-GB" sz="1800" dirty="0"/>
                  <a:t> is controlled by pore structure, wettability, capillary scale, and experimental protocol; it is not a trivial target. So this is not a weak result.</a:t>
                </a:r>
              </a:p>
              <a:p>
                <a:r>
                  <a:rPr lang="en-GB" sz="1800" dirty="0"/>
                  <a:t>The </a:t>
                </a:r>
                <a:r>
                  <a:rPr lang="en-GB" sz="1800" b="1" dirty="0"/>
                  <a:t>bias is almost zero</a:t>
                </a:r>
                <a:r>
                  <a:rPr lang="en-GB" sz="1800" dirty="0"/>
                  <a:t>:</a:t>
                </a:r>
              </a:p>
              <a:p>
                <a:r>
                  <a:rPr lang="en-GB" sz="1200" i="0" kern="1200">
                    <a:solidFill>
                      <a:schemeClr val="tx1"/>
                    </a:solidFill>
                    <a:latin typeface="+mn-lt"/>
                    <a:ea typeface="+mn-ea"/>
                    <a:cs typeface="+mn-cs"/>
                  </a:rPr>
                  <a:t>𝐵𝑖𝑎𝑠≈−0.00166</a:t>
                </a:r>
                <a:endParaRPr lang="en-GB" sz="1800" dirty="0"/>
              </a:p>
              <a:p>
                <a:r>
                  <a:rPr lang="en-GB" sz="1800" dirty="0"/>
                  <a:t>That is good. The model is not systematically overpredicting or underpredicting </a:t>
                </a:r>
                <a:r>
                  <a:rPr lang="en-GB" sz="1800" dirty="0" err="1"/>
                  <a:t>Swirr</a:t>
                </a:r>
                <a:r>
                  <a:rPr lang="en-GB" sz="1800" dirty="0"/>
                  <a:t> overall. The remaining error is mostly scatter, not directional bias.</a:t>
                </a:r>
              </a:p>
              <a:p>
                <a:r>
                  <a:rPr lang="en-GB" sz="1800" dirty="0"/>
                  <a:t>The </a:t>
                </a:r>
                <a:r>
                  <a:rPr lang="en-GB" sz="1800" b="1" dirty="0"/>
                  <a:t>coverage is excellent</a:t>
                </a:r>
                <a:r>
                  <a:rPr lang="en-GB" sz="1800" dirty="0"/>
                  <a:t>:</a:t>
                </a:r>
              </a:p>
              <a:p>
                <a:r>
                  <a:rPr lang="en-GB" sz="1200" i="0" kern="1200">
                    <a:solidFill>
                      <a:schemeClr val="tx1"/>
                    </a:solidFill>
                    <a:latin typeface="+mn-lt"/>
                    <a:ea typeface="+mn-ea"/>
                    <a:cs typeface="+mn-cs"/>
                  </a:rPr>
                  <a:t>𝐶𝑜𝑣𝑒𝑟𝑎𝑔</a:t>
                </a:r>
                <a:r>
                  <a:rPr lang="fa-IR" sz="1200" i="0" kern="1200">
                    <a:solidFill>
                      <a:schemeClr val="tx1"/>
                    </a:solidFill>
                    <a:latin typeface="+mn-lt"/>
                    <a:ea typeface="+mn-ea"/>
                    <a:cs typeface="+mn-cs"/>
                  </a:rPr>
                  <a:t>𝑒_90=0.892</a:t>
                </a:r>
                <a:endParaRPr lang="fa-IR" sz="1800" dirty="0"/>
              </a:p>
              <a:p>
                <a:r>
                  <a:rPr lang="en-GB" sz="1800" dirty="0"/>
                  <a:t>That is almost exactly nominal 90% coverage. So the uncertainty intervals are behaving honestly, at least under the OOF setup.</a:t>
                </a:r>
              </a:p>
              <a:p>
                <a:endParaRPr lang="en-US" sz="1800" dirty="0">
                  <a:effectLst/>
                  <a:latin typeface="Arial" panose="020B0604020202020204" pitchFamily="34" charset="0"/>
                  <a:ea typeface="Calibri" panose="020F0502020204030204" pitchFamily="34" charset="0"/>
                </a:endParaRPr>
              </a:p>
            </p:txBody>
          </p:sp>
        </mc:Fallback>
      </mc:AlternateContent>
      <p:sp>
        <p:nvSpPr>
          <p:cNvPr id="4" name="Slide Number Placeholder 3">
            <a:extLst>
              <a:ext uri="{FF2B5EF4-FFF2-40B4-BE49-F238E27FC236}">
                <a16:creationId xmlns:a16="http://schemas.microsoft.com/office/drawing/2014/main" id="{4604A14E-6917-0226-C7AB-3573B3848634}"/>
              </a:ext>
            </a:extLst>
          </p:cNvPr>
          <p:cNvSpPr>
            <a:spLocks noGrp="1"/>
          </p:cNvSpPr>
          <p:nvPr>
            <p:ph type="sldNum" sz="quarter" idx="10"/>
          </p:nvPr>
        </p:nvSpPr>
        <p:spPr/>
        <p:txBody>
          <a:bodyPr/>
          <a:lstStyle/>
          <a:p>
            <a:fld id="{D4909AC9-7329-407B-BB55-A6EF9AE1679B}" type="slidenum">
              <a:rPr lang="en-US" smtClean="0"/>
              <a:t>7</a:t>
            </a:fld>
            <a:endParaRPr lang="en-US"/>
          </a:p>
        </p:txBody>
      </p:sp>
    </p:spTree>
    <p:extLst>
      <p:ext uri="{BB962C8B-B14F-4D97-AF65-F5344CB8AC3E}">
        <p14:creationId xmlns:p14="http://schemas.microsoft.com/office/powerpoint/2010/main" val="107096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DECC4-7D69-D6CC-19CE-0971716D8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FE0A7-21BB-E1A7-96B1-A3F3FE0C6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3CCBE1-DEB4-ABB9-382C-7743144D3C95}"/>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C2AF303-FD27-478B-98EF-C15B258DA0D6}"/>
              </a:ext>
            </a:extLst>
          </p:cNvPr>
          <p:cNvSpPr>
            <a:spLocks noGrp="1"/>
          </p:cNvSpPr>
          <p:nvPr>
            <p:ph type="sldNum" sz="quarter" idx="10"/>
          </p:nvPr>
        </p:nvSpPr>
        <p:spPr/>
        <p:txBody>
          <a:bodyPr/>
          <a:lstStyle/>
          <a:p>
            <a:fld id="{D4909AC9-7329-407B-BB55-A6EF9AE1679B}" type="slidenum">
              <a:rPr lang="en-US" smtClean="0"/>
              <a:t>8</a:t>
            </a:fld>
            <a:endParaRPr lang="en-US"/>
          </a:p>
        </p:txBody>
      </p:sp>
    </p:spTree>
    <p:extLst>
      <p:ext uri="{BB962C8B-B14F-4D97-AF65-F5344CB8AC3E}">
        <p14:creationId xmlns:p14="http://schemas.microsoft.com/office/powerpoint/2010/main" val="153573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08EB-6C6A-5EB9-28A7-B97F5EAB6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A53EC-DCE6-356C-2214-BD2057227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2CAAB-7692-22A0-A712-5A258B85FDDA}"/>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6B399B8-2C35-21DD-3222-59F3FA7199DE}"/>
              </a:ext>
            </a:extLst>
          </p:cNvPr>
          <p:cNvSpPr>
            <a:spLocks noGrp="1"/>
          </p:cNvSpPr>
          <p:nvPr>
            <p:ph type="sldNum" sz="quarter" idx="10"/>
          </p:nvPr>
        </p:nvSpPr>
        <p:spPr/>
        <p:txBody>
          <a:bodyPr/>
          <a:lstStyle/>
          <a:p>
            <a:fld id="{D4909AC9-7329-407B-BB55-A6EF9AE1679B}" type="slidenum">
              <a:rPr lang="en-US" smtClean="0"/>
              <a:t>9</a:t>
            </a:fld>
            <a:endParaRPr lang="en-US"/>
          </a:p>
        </p:txBody>
      </p:sp>
    </p:spTree>
    <p:extLst>
      <p:ext uri="{BB962C8B-B14F-4D97-AF65-F5344CB8AC3E}">
        <p14:creationId xmlns:p14="http://schemas.microsoft.com/office/powerpoint/2010/main" val="190642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953921-4309-432A-96AF-6EC415A12FF7}"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140960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53921-4309-432A-96AF-6EC415A12FF7}"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389026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53921-4309-432A-96AF-6EC415A12FF7}"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401808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53921-4309-432A-96AF-6EC415A12FF7}"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306712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953921-4309-432A-96AF-6EC415A12FF7}"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47401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953921-4309-432A-96AF-6EC415A12FF7}"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36969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953921-4309-432A-96AF-6EC415A12FF7}" type="datetimeFigureOut">
              <a:rPr lang="en-US" smtClean="0"/>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367499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953921-4309-432A-96AF-6EC415A12FF7}" type="datetimeFigureOut">
              <a:rPr lang="en-US" smtClean="0"/>
              <a:t>5/19/2026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89798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53921-4309-432A-96AF-6EC415A12FF7}" type="datetimeFigureOut">
              <a:rPr lang="en-US" smtClean="0"/>
              <a:t>5/19/2026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278698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53921-4309-432A-96AF-6EC415A12FF7}"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328208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53921-4309-432A-96AF-6EC415A12FF7}"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414735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53921-4309-432A-96AF-6EC415A12FF7}" type="datetimeFigureOut">
              <a:rPr lang="en-US" smtClean="0"/>
              <a:t>5/19/2026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2048F-117A-4946-AB9E-8446F9ED6761}" type="slidenum">
              <a:rPr lang="en-US" smtClean="0"/>
              <a:t>‹#›</a:t>
            </a:fld>
            <a:endParaRPr lang="en-US"/>
          </a:p>
        </p:txBody>
      </p:sp>
    </p:spTree>
    <p:extLst>
      <p:ext uri="{BB962C8B-B14F-4D97-AF65-F5344CB8AC3E}">
        <p14:creationId xmlns:p14="http://schemas.microsoft.com/office/powerpoint/2010/main" val="3228140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sv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sv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svg"/><Relationship Id="rId5" Type="http://schemas.openxmlformats.org/officeDocument/2006/relationships/image" Target="../media/image23.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png"/><Relationship Id="rId7" Type="http://schemas.openxmlformats.org/officeDocument/2006/relationships/diagramData" Target="../diagrams/data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diagramDrawing" Target="../diagrams/drawing3.xml"/><Relationship Id="rId5" Type="http://schemas.openxmlformats.org/officeDocument/2006/relationships/image" Target="../media/image3.png"/><Relationship Id="rId10" Type="http://schemas.openxmlformats.org/officeDocument/2006/relationships/diagramColors" Target="../diagrams/colors3.xml"/><Relationship Id="rId4" Type="http://schemas.openxmlformats.org/officeDocument/2006/relationships/image" Target="../media/image1.svg"/><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1.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sv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8.png"/><Relationship Id="rId3" Type="http://schemas.openxmlformats.org/officeDocument/2006/relationships/image" Target="../media/image1.svg"/><Relationship Id="rId7" Type="http://schemas.openxmlformats.org/officeDocument/2006/relationships/diagramData" Target="../diagrams/data2.xml"/><Relationship Id="rId12"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diagramDrawing" Target="../diagrams/drawing2.xml"/><Relationship Id="rId5" Type="http://schemas.openxmlformats.org/officeDocument/2006/relationships/image" Target="../media/image3.png"/><Relationship Id="rId10" Type="http://schemas.openxmlformats.org/officeDocument/2006/relationships/diagramColors" Target="../diagrams/colors2.xml"/><Relationship Id="rId4" Type="http://schemas.openxmlformats.org/officeDocument/2006/relationships/image" Target="../media/image2.pn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sv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332" y="1463507"/>
            <a:ext cx="9551336" cy="1338306"/>
          </a:xfrm>
        </p:spPr>
        <p:txBody>
          <a:bodyPr>
            <a:noAutofit/>
          </a:bodyPr>
          <a:lstStyle/>
          <a:p>
            <a:br>
              <a:rPr lang="en-GB" sz="3600" dirty="0"/>
            </a:br>
            <a:r>
              <a:rPr lang="en-GB" sz="3600" dirty="0"/>
              <a:t> </a:t>
            </a:r>
            <a:r>
              <a:rPr lang="en-GB" sz="3600" b="1" dirty="0"/>
              <a:t>Data-Driven Prediction of Relative Permeability: Applications to CO₂ and Hydrogen Storage </a:t>
            </a:r>
            <a:endParaRPr lang="en-US" sz="4000" b="1" dirty="0">
              <a:latin typeface="AdvCaceiliaHVY"/>
              <a:ea typeface="Lato Black" panose="020F0502020204030203" pitchFamily="34" charset="0"/>
              <a:cs typeface="Latha" panose="020B0604020202020204" pitchFamily="34" charset="0"/>
            </a:endParaRPr>
          </a:p>
        </p:txBody>
      </p:sp>
      <p:sp>
        <p:nvSpPr>
          <p:cNvPr id="3" name="Subtitle 2"/>
          <p:cNvSpPr>
            <a:spLocks noGrp="1"/>
          </p:cNvSpPr>
          <p:nvPr>
            <p:ph type="subTitle" idx="1"/>
          </p:nvPr>
        </p:nvSpPr>
        <p:spPr>
          <a:xfrm>
            <a:off x="1714500" y="3125603"/>
            <a:ext cx="8763000" cy="1338305"/>
          </a:xfrm>
        </p:spPr>
        <p:txBody>
          <a:bodyPr>
            <a:noAutofit/>
          </a:bodyPr>
          <a:lstStyle/>
          <a:p>
            <a:pPr>
              <a:lnSpc>
                <a:spcPct val="150000"/>
              </a:lnSpc>
            </a:pPr>
            <a:r>
              <a:rPr lang="en-US" sz="2200" b="1" dirty="0">
                <a:solidFill>
                  <a:schemeClr val="tx1"/>
                </a:solidFill>
                <a:latin typeface="AdvCaceiliaHVY"/>
                <a:ea typeface="Lato Black" panose="020F0502020204030203" pitchFamily="34" charset="0"/>
                <a:cs typeface="Times New Roman" panose="02020603050405020304" pitchFamily="18" charset="0"/>
              </a:rPr>
              <a:t>Abdolali (Ali) Mosallanezhad</a:t>
            </a:r>
            <a:r>
              <a:rPr lang="en-US" sz="2200" b="1" baseline="30000" dirty="0">
                <a:solidFill>
                  <a:schemeClr val="tx1"/>
                </a:solidFill>
                <a:latin typeface="AdvCaceiliaHVY"/>
                <a:ea typeface="Lato Black" panose="020F0502020204030203" pitchFamily="34" charset="0"/>
                <a:cs typeface="Times New Roman" panose="02020603050405020304" pitchFamily="18" charset="0"/>
              </a:rPr>
              <a:t>1</a:t>
            </a:r>
            <a:r>
              <a:rPr lang="en-US" sz="2200" b="1" dirty="0">
                <a:solidFill>
                  <a:schemeClr val="tx1"/>
                </a:solidFill>
                <a:latin typeface="AdvCaceiliaHVY"/>
                <a:ea typeface="Lato Black" panose="020F0502020204030203" pitchFamily="34" charset="0"/>
                <a:cs typeface="Times New Roman" panose="02020603050405020304" pitchFamily="18" charset="0"/>
              </a:rPr>
              <a:t>, Amir Jahanbakhsh</a:t>
            </a:r>
            <a:r>
              <a:rPr lang="en-US" sz="2200" b="1" baseline="30000" dirty="0">
                <a:solidFill>
                  <a:schemeClr val="tx1"/>
                </a:solidFill>
                <a:latin typeface="AdvCaceiliaHVY"/>
                <a:ea typeface="Lato Black" panose="020F0502020204030203" pitchFamily="34" charset="0"/>
                <a:cs typeface="Times New Roman" panose="02020603050405020304" pitchFamily="18" charset="0"/>
              </a:rPr>
              <a:t>1,2</a:t>
            </a:r>
            <a:r>
              <a:rPr lang="en-US" sz="2200" b="1" dirty="0">
                <a:solidFill>
                  <a:schemeClr val="tx1"/>
                </a:solidFill>
                <a:latin typeface="AdvCaceiliaHVY"/>
                <a:ea typeface="Lato Black" panose="020F0502020204030203" pitchFamily="34" charset="0"/>
                <a:cs typeface="Times New Roman" panose="02020603050405020304" pitchFamily="18" charset="0"/>
              </a:rPr>
              <a:t>, and M. Mercedes Maroto-Valer</a:t>
            </a:r>
            <a:r>
              <a:rPr lang="en-US" sz="2200" b="1" baseline="30000" dirty="0">
                <a:solidFill>
                  <a:schemeClr val="tx1"/>
                </a:solidFill>
                <a:latin typeface="AdvCaceiliaHVY"/>
                <a:ea typeface="Lato Black" panose="020F0502020204030203" pitchFamily="34" charset="0"/>
                <a:cs typeface="Times New Roman" panose="02020603050405020304" pitchFamily="18" charset="0"/>
              </a:rPr>
              <a:t>1,2</a:t>
            </a:r>
          </a:p>
          <a:p>
            <a:pPr>
              <a:lnSpc>
                <a:spcPct val="150000"/>
              </a:lnSpc>
            </a:pPr>
            <a:endParaRPr lang="en-US" sz="2200" b="1" baseline="30000" dirty="0">
              <a:solidFill>
                <a:schemeClr val="tx1"/>
              </a:solidFill>
              <a:latin typeface="AdvCaceiliaHVY"/>
              <a:ea typeface="Lato Black" panose="020F0502020204030203"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AB93AE0-6D88-1752-CAB8-BDA015CA3C7F}"/>
              </a:ext>
            </a:extLst>
          </p:cNvPr>
          <p:cNvSpPr txBox="1"/>
          <p:nvPr/>
        </p:nvSpPr>
        <p:spPr>
          <a:xfrm>
            <a:off x="723900" y="4495800"/>
            <a:ext cx="10744200" cy="1509644"/>
          </a:xfrm>
          <a:prstGeom prst="rect">
            <a:avLst/>
          </a:prstGeom>
          <a:noFill/>
        </p:spPr>
        <p:txBody>
          <a:bodyPr wrap="square">
            <a:spAutoFit/>
          </a:bodyPr>
          <a:lstStyle/>
          <a:p>
            <a:pPr marL="0" marR="0" algn="ctr">
              <a:lnSpc>
                <a:spcPct val="107000"/>
              </a:lnSpc>
              <a:spcBef>
                <a:spcPts val="0"/>
              </a:spcBef>
              <a:spcAft>
                <a:spcPts val="0"/>
              </a:spcAft>
            </a:pPr>
            <a:r>
              <a:rPr lang="en-US" sz="1500" b="1" baseline="30000" dirty="0">
                <a:solidFill>
                  <a:schemeClr val="tx1"/>
                </a:solidFill>
                <a:latin typeface="+mj-lt"/>
                <a:ea typeface="Lato Black" panose="020F0502020204030203" pitchFamily="34" charset="0"/>
                <a:cs typeface="Times New Roman" panose="02020603050405020304" pitchFamily="18" charset="0"/>
              </a:rPr>
              <a:t>1</a:t>
            </a:r>
            <a:r>
              <a:rPr lang="en-US" sz="1500" b="1" dirty="0">
                <a:solidFill>
                  <a:schemeClr val="tx1"/>
                </a:solidFill>
                <a:latin typeface="+mj-lt"/>
                <a:ea typeface="Lato Black" panose="020F0502020204030203" pitchFamily="34" charset="0"/>
                <a:cs typeface="Times New Roman" panose="02020603050405020304" pitchFamily="18" charset="0"/>
              </a:rPr>
              <a:t> The Research Centre for Carbon Solutions (RCCS), School of Engineering and Physical Sciences, Heriot-Watt University, Edinburgh, UK</a:t>
            </a:r>
          </a:p>
          <a:p>
            <a:pPr marL="0" marR="0" algn="ctr">
              <a:lnSpc>
                <a:spcPct val="107000"/>
              </a:lnSpc>
              <a:spcBef>
                <a:spcPts val="0"/>
              </a:spcBef>
              <a:spcAft>
                <a:spcPts val="0"/>
              </a:spcAft>
            </a:pPr>
            <a:r>
              <a:rPr lang="en-US" sz="1500" b="1" baseline="30000" dirty="0">
                <a:solidFill>
                  <a:schemeClr val="tx1"/>
                </a:solidFill>
                <a:latin typeface="+mj-lt"/>
                <a:ea typeface="Lato Black" panose="020F0502020204030203" pitchFamily="34" charset="0"/>
                <a:cs typeface="Times New Roman" panose="02020603050405020304" pitchFamily="18" charset="0"/>
              </a:rPr>
              <a:t>2</a:t>
            </a:r>
            <a:r>
              <a:rPr lang="en-US" sz="1500" b="1" dirty="0">
                <a:solidFill>
                  <a:schemeClr val="tx1"/>
                </a:solidFill>
                <a:latin typeface="+mj-lt"/>
                <a:ea typeface="Lato Black" panose="020F0502020204030203" pitchFamily="34" charset="0"/>
                <a:cs typeface="Times New Roman" panose="02020603050405020304" pitchFamily="18" charset="0"/>
              </a:rPr>
              <a:t> Industrial Decarbonisation Research and Innovation Centre (IDRIC), Heriot-Watt University, Edinburgh, UK</a:t>
            </a:r>
          </a:p>
          <a:p>
            <a:pPr algn="ctr"/>
            <a:endParaRPr lang="en-US" sz="1800" b="1" dirty="0">
              <a:solidFill>
                <a:schemeClr val="tx1"/>
              </a:solidFill>
              <a:latin typeface="AdvCaceiliaHVY"/>
              <a:ea typeface="Lato Black" panose="020F0502020204030203" pitchFamily="34" charset="0"/>
              <a:cs typeface="Times New Roman" panose="02020603050405020304" pitchFamily="18" charset="0"/>
            </a:endParaRPr>
          </a:p>
          <a:p>
            <a:pPr algn="ctr"/>
            <a:endParaRPr lang="en-US" b="1" dirty="0">
              <a:latin typeface="AdvCaceiliaHVY"/>
              <a:ea typeface="Lato Black" panose="020F0502020204030203" pitchFamily="34" charset="0"/>
              <a:cs typeface="Times New Roman" panose="02020603050405020304" pitchFamily="18" charset="0"/>
            </a:endParaRPr>
          </a:p>
          <a:p>
            <a:pPr algn="ctr"/>
            <a:r>
              <a:rPr lang="en-US" sz="2400" b="1" dirty="0">
                <a:solidFill>
                  <a:schemeClr val="tx1"/>
                </a:solidFill>
                <a:latin typeface="AdvCaceiliaHVY"/>
                <a:ea typeface="Lato Black" panose="020F0502020204030203" pitchFamily="34" charset="0"/>
                <a:cs typeface="Times New Roman" panose="02020603050405020304" pitchFamily="18" charset="0"/>
              </a:rPr>
              <a:t>May 2026</a:t>
            </a:r>
          </a:p>
        </p:txBody>
      </p:sp>
      <p:pic>
        <p:nvPicPr>
          <p:cNvPr id="5" name="Graphic 4">
            <a:extLst>
              <a:ext uri="{FF2B5EF4-FFF2-40B4-BE49-F238E27FC236}">
                <a16:creationId xmlns:a16="http://schemas.microsoft.com/office/drawing/2014/main" id="{4671DAF0-042C-EB72-B4D9-E13731834DA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1060" y="70730"/>
            <a:ext cx="2144540" cy="1072270"/>
          </a:xfrm>
          <a:prstGeom prst="rect">
            <a:avLst/>
          </a:prstGeom>
        </p:spPr>
      </p:pic>
      <p:pic>
        <p:nvPicPr>
          <p:cNvPr id="6" name="Picture 5">
            <a:extLst>
              <a:ext uri="{FF2B5EF4-FFF2-40B4-BE49-F238E27FC236}">
                <a16:creationId xmlns:a16="http://schemas.microsoft.com/office/drawing/2014/main" id="{0AA1EC5D-33C5-131D-4D6D-40C9BBC66439}"/>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0" y="125542"/>
            <a:ext cx="3609975" cy="741773"/>
          </a:xfrm>
          <a:prstGeom prst="rect">
            <a:avLst/>
          </a:prstGeom>
        </p:spPr>
      </p:pic>
      <p:pic>
        <p:nvPicPr>
          <p:cNvPr id="7" name="Picture 16" descr="Research Centre for Carbon Solutions | InfraPortal">
            <a:extLst>
              <a:ext uri="{FF2B5EF4-FFF2-40B4-BE49-F238E27FC236}">
                <a16:creationId xmlns:a16="http://schemas.microsoft.com/office/drawing/2014/main" id="{ED7C7784-C0C9-B9A8-A463-7348B78C1EC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569747" y="39735"/>
            <a:ext cx="1415706" cy="113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89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DF5E7-3BBE-9DAA-3644-87A495710CD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3F8B9CA-1F21-6CD7-F4E6-933CF4589A0B}"/>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9</a:t>
            </a:r>
          </a:p>
        </p:txBody>
      </p:sp>
      <p:sp>
        <p:nvSpPr>
          <p:cNvPr id="12" name="Rectangle 11">
            <a:extLst>
              <a:ext uri="{FF2B5EF4-FFF2-40B4-BE49-F238E27FC236}">
                <a16:creationId xmlns:a16="http://schemas.microsoft.com/office/drawing/2014/main" id="{63C48C1F-901A-C340-756C-A27655394C16}"/>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BBBE6287-E64C-8CA4-6F88-F6C2F4299779}"/>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E312A09D-D9AF-2686-BA82-577608EA720A}"/>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29C95024-9646-4246-860B-87DD16EDF620}"/>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102754D5-775D-D6D2-A12E-F456297A1C88}"/>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5935DC8E-63AF-A233-C5A3-D60C4E7AF410}"/>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0662E40F-A1C8-E561-67A0-0996E6E13B45}"/>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(k</a:t>
            </a:r>
            <a:r>
              <a:rPr lang="en-US" sz="2400" b="1" baseline="-25000" dirty="0">
                <a:solidFill>
                  <a:srgbClr val="0070C0"/>
                </a:solidFill>
                <a:latin typeface="+mj-lt"/>
              </a:rPr>
              <a:t>rg0</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B3ACB713-80B1-1552-BBA1-25CC828AEE62}"/>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ECF213A8-B3D6-5759-0CE4-5F6D4D7A8729}"/>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D995E239-2C58-1DAC-5FC1-23C3F0E0E81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A9AE23CD-AB9F-B8A8-FF8F-516FB7959AD8}"/>
              </a:ext>
            </a:extLst>
          </p:cNvPr>
          <p:cNvGraphicFramePr>
            <a:graphicFrameLocks noGrp="1"/>
          </p:cNvGraphicFramePr>
          <p:nvPr>
            <p:extLst>
              <p:ext uri="{D42A27DB-BD31-4B8C-83A1-F6EECF244321}">
                <p14:modId xmlns:p14="http://schemas.microsoft.com/office/powerpoint/2010/main" val="3879777956"/>
              </p:ext>
            </p:extLst>
          </p:nvPr>
        </p:nvGraphicFramePr>
        <p:xfrm>
          <a:off x="3753890" y="1082710"/>
          <a:ext cx="6908499" cy="1016883"/>
        </p:xfrm>
        <a:graphic>
          <a:graphicData uri="http://schemas.openxmlformats.org/drawingml/2006/table">
            <a:tbl>
              <a:tblPr>
                <a:tableStyleId>{8EC20E35-A176-4012-BC5E-935CFFF8708E}</a:tableStyleId>
              </a:tblPr>
              <a:tblGrid>
                <a:gridCol w="767611">
                  <a:extLst>
                    <a:ext uri="{9D8B030D-6E8A-4147-A177-3AD203B41FA5}">
                      <a16:colId xmlns:a16="http://schemas.microsoft.com/office/drawing/2014/main" val="2981405948"/>
                    </a:ext>
                  </a:extLst>
                </a:gridCol>
                <a:gridCol w="767611">
                  <a:extLst>
                    <a:ext uri="{9D8B030D-6E8A-4147-A177-3AD203B41FA5}">
                      <a16:colId xmlns:a16="http://schemas.microsoft.com/office/drawing/2014/main" val="732787415"/>
                    </a:ext>
                  </a:extLst>
                </a:gridCol>
                <a:gridCol w="767611">
                  <a:extLst>
                    <a:ext uri="{9D8B030D-6E8A-4147-A177-3AD203B41FA5}">
                      <a16:colId xmlns:a16="http://schemas.microsoft.com/office/drawing/2014/main" val="781102104"/>
                    </a:ext>
                  </a:extLst>
                </a:gridCol>
                <a:gridCol w="767611">
                  <a:extLst>
                    <a:ext uri="{9D8B030D-6E8A-4147-A177-3AD203B41FA5}">
                      <a16:colId xmlns:a16="http://schemas.microsoft.com/office/drawing/2014/main" val="3812919032"/>
                    </a:ext>
                  </a:extLst>
                </a:gridCol>
                <a:gridCol w="767611">
                  <a:extLst>
                    <a:ext uri="{9D8B030D-6E8A-4147-A177-3AD203B41FA5}">
                      <a16:colId xmlns:a16="http://schemas.microsoft.com/office/drawing/2014/main" val="337021772"/>
                    </a:ext>
                  </a:extLst>
                </a:gridCol>
                <a:gridCol w="767611">
                  <a:extLst>
                    <a:ext uri="{9D8B030D-6E8A-4147-A177-3AD203B41FA5}">
                      <a16:colId xmlns:a16="http://schemas.microsoft.com/office/drawing/2014/main" val="4232398946"/>
                    </a:ext>
                  </a:extLst>
                </a:gridCol>
                <a:gridCol w="767611">
                  <a:extLst>
                    <a:ext uri="{9D8B030D-6E8A-4147-A177-3AD203B41FA5}">
                      <a16:colId xmlns:a16="http://schemas.microsoft.com/office/drawing/2014/main" val="1460110218"/>
                    </a:ext>
                  </a:extLst>
                </a:gridCol>
                <a:gridCol w="767611">
                  <a:extLst>
                    <a:ext uri="{9D8B030D-6E8A-4147-A177-3AD203B41FA5}">
                      <a16:colId xmlns:a16="http://schemas.microsoft.com/office/drawing/2014/main" val="337546195"/>
                    </a:ext>
                  </a:extLst>
                </a:gridCol>
                <a:gridCol w="767611">
                  <a:extLst>
                    <a:ext uri="{9D8B030D-6E8A-4147-A177-3AD203B41FA5}">
                      <a16:colId xmlns:a16="http://schemas.microsoft.com/office/drawing/2014/main" val="407419476"/>
                    </a:ext>
                  </a:extLst>
                </a:gridCol>
              </a:tblGrid>
              <a:tr h="290795">
                <a:tc>
                  <a:txBody>
                    <a:bodyPr/>
                    <a:lstStyle/>
                    <a:p>
                      <a:pPr algn="ctr" fontAlgn="t">
                        <a:buNone/>
                      </a:pPr>
                      <a:r>
                        <a:rPr lang="en-GB" sz="1400" b="1" u="none" strike="noStrike" dirty="0">
                          <a:effectLst/>
                        </a:rPr>
                        <a:t>Dataset</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RMSE</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MSE</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a:effectLst/>
                        </a:rPr>
                        <a:t>MAE</a:t>
                      </a:r>
                      <a:endParaRPr lang="en-GB" sz="1400" b="1" i="0" u="none" strike="noStrike">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R2</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Bias</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APRE</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err="1">
                          <a:effectLst/>
                        </a:rPr>
                        <a:t>STD_Error</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Coverage_90</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4766387"/>
                  </a:ext>
                </a:extLst>
              </a:tr>
              <a:tr h="290795">
                <a:tc>
                  <a:txBody>
                    <a:bodyPr/>
                    <a:lstStyle/>
                    <a:p>
                      <a:pPr algn="ctr" fontAlgn="b">
                        <a:buNone/>
                      </a:pPr>
                      <a:r>
                        <a:rPr lang="en-GB" sz="1400" u="none" strike="noStrike" dirty="0">
                          <a:effectLst/>
                        </a:rPr>
                        <a:t>Test</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0.179</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0.015</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0.149</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0.60</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0.0073</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44.34</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0.179</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0.83</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178572"/>
                  </a:ext>
                </a:extLst>
              </a:tr>
              <a:tr h="290795">
                <a:tc>
                  <a:txBody>
                    <a:bodyPr/>
                    <a:lstStyle/>
                    <a:p>
                      <a:pPr algn="ctr" fontAlgn="b">
                        <a:buNone/>
                      </a:pPr>
                      <a:r>
                        <a:rPr lang="en-GB" sz="1400" u="none" strike="noStrike" dirty="0">
                          <a:effectLst/>
                        </a:rPr>
                        <a:t>Train</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0.127</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0.005</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0.058</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0.79</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0.003</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29.15</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0.077</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8573" marR="8573" marT="8573" marB="0" anchor="ctr"/>
                </a:tc>
                <a:extLst>
                  <a:ext uri="{0D108BD9-81ED-4DB2-BD59-A6C34878D82A}">
                    <a16:rowId xmlns:a16="http://schemas.microsoft.com/office/drawing/2014/main" val="1635901429"/>
                  </a:ext>
                </a:extLst>
              </a:tr>
            </a:tbl>
          </a:graphicData>
        </a:graphic>
      </p:graphicFrame>
      <p:pic>
        <p:nvPicPr>
          <p:cNvPr id="4" name="Picture 3">
            <a:extLst>
              <a:ext uri="{FF2B5EF4-FFF2-40B4-BE49-F238E27FC236}">
                <a16:creationId xmlns:a16="http://schemas.microsoft.com/office/drawing/2014/main" id="{97AE98EA-6F7F-70B0-E59E-8128784F31F3}"/>
              </a:ext>
            </a:extLst>
          </p:cNvPr>
          <p:cNvPicPr>
            <a:picLocks noChangeAspect="1"/>
          </p:cNvPicPr>
          <p:nvPr/>
        </p:nvPicPr>
        <p:blipFill>
          <a:blip r:embed="rId7" cstate="print">
            <a:extLst>
              <a:ext uri="{28A0092B-C50C-407E-A947-70E740481C1C}">
                <a14:useLocalDpi xmlns:a14="http://schemas.microsoft.com/office/drawing/2010/main" val="0"/>
              </a:ext>
            </a:extLst>
          </a:blip>
          <a:srcRect t="7401"/>
          <a:stretch>
            <a:fillRect/>
          </a:stretch>
        </p:blipFill>
        <p:spPr>
          <a:xfrm>
            <a:off x="5871423" y="2514600"/>
            <a:ext cx="5028502" cy="4322972"/>
          </a:xfrm>
          <a:prstGeom prst="rect">
            <a:avLst/>
          </a:prstGeom>
        </p:spPr>
      </p:pic>
      <p:sp>
        <p:nvSpPr>
          <p:cNvPr id="10" name="TextBox 9">
            <a:extLst>
              <a:ext uri="{FF2B5EF4-FFF2-40B4-BE49-F238E27FC236}">
                <a16:creationId xmlns:a16="http://schemas.microsoft.com/office/drawing/2014/main" id="{E4362DF5-1FCF-3241-2DCF-379B097041F2}"/>
              </a:ext>
            </a:extLst>
          </p:cNvPr>
          <p:cNvSpPr txBox="1"/>
          <p:nvPr/>
        </p:nvSpPr>
        <p:spPr>
          <a:xfrm>
            <a:off x="7508280" y="2209800"/>
            <a:ext cx="2169120" cy="307777"/>
          </a:xfrm>
          <a:prstGeom prst="rect">
            <a:avLst/>
          </a:prstGeom>
          <a:noFill/>
        </p:spPr>
        <p:txBody>
          <a:bodyPr wrap="none" rtlCol="0">
            <a:spAutoFit/>
          </a:bodyPr>
          <a:lstStyle/>
          <a:p>
            <a:r>
              <a:rPr lang="en-GB" sz="1400" dirty="0"/>
              <a:t>Predicted vs Measured k</a:t>
            </a:r>
            <a:r>
              <a:rPr lang="en-GB" sz="1400" baseline="-25000" dirty="0"/>
              <a:t>rg0</a:t>
            </a:r>
          </a:p>
        </p:txBody>
      </p:sp>
      <p:sp>
        <p:nvSpPr>
          <p:cNvPr id="18" name="TextBox 17">
            <a:extLst>
              <a:ext uri="{FF2B5EF4-FFF2-40B4-BE49-F238E27FC236}">
                <a16:creationId xmlns:a16="http://schemas.microsoft.com/office/drawing/2014/main" id="{E8750BE3-82E8-ADFE-1FEC-B15241869047}"/>
              </a:ext>
            </a:extLst>
          </p:cNvPr>
          <p:cNvSpPr txBox="1"/>
          <p:nvPr/>
        </p:nvSpPr>
        <p:spPr>
          <a:xfrm>
            <a:off x="6477000" y="2626862"/>
            <a:ext cx="2061074" cy="707886"/>
          </a:xfrm>
          <a:prstGeom prst="rect">
            <a:avLst/>
          </a:prstGeom>
          <a:noFill/>
        </p:spPr>
        <p:txBody>
          <a:bodyPr wrap="square">
            <a:spAutoFit/>
          </a:bodyPr>
          <a:lstStyle/>
          <a:p>
            <a:pPr algn="ctr"/>
            <a:r>
              <a:rPr lang="en-US" sz="2000" b="1" dirty="0">
                <a:solidFill>
                  <a:srgbClr val="C00000"/>
                </a:solidFill>
                <a:latin typeface="+mj-lt"/>
              </a:rPr>
              <a:t>Predicted Values: k</a:t>
            </a:r>
            <a:r>
              <a:rPr lang="en-US" sz="2000" b="1" baseline="-25000" dirty="0">
                <a:solidFill>
                  <a:srgbClr val="C00000"/>
                </a:solidFill>
                <a:latin typeface="+mj-lt"/>
              </a:rPr>
              <a:t>rg0</a:t>
            </a:r>
            <a:r>
              <a:rPr lang="en-US" sz="2000" b="1" dirty="0">
                <a:solidFill>
                  <a:srgbClr val="C00000"/>
                </a:solidFill>
                <a:latin typeface="+mj-lt"/>
              </a:rPr>
              <a:t>_hat</a:t>
            </a:r>
            <a:endParaRPr lang="en-GB" sz="2000" dirty="0">
              <a:solidFill>
                <a:srgbClr val="C00000"/>
              </a:solidFill>
            </a:endParaRPr>
          </a:p>
        </p:txBody>
      </p:sp>
      <p:pic>
        <p:nvPicPr>
          <p:cNvPr id="8" name="Picture 7">
            <a:extLst>
              <a:ext uri="{FF2B5EF4-FFF2-40B4-BE49-F238E27FC236}">
                <a16:creationId xmlns:a16="http://schemas.microsoft.com/office/drawing/2014/main" id="{A878727C-CF2E-C259-1BED-25E7F36F3F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215" y="2387802"/>
            <a:ext cx="5502248" cy="4015624"/>
          </a:xfrm>
          <a:prstGeom prst="rect">
            <a:avLst/>
          </a:prstGeom>
        </p:spPr>
      </p:pic>
    </p:spTree>
    <p:extLst>
      <p:ext uri="{BB962C8B-B14F-4D97-AF65-F5344CB8AC3E}">
        <p14:creationId xmlns:p14="http://schemas.microsoft.com/office/powerpoint/2010/main" val="145368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FFB80-3DB5-7D6C-D17C-45EE755F119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C061D39-2CD0-6AA9-EDF0-B2589437A94D}"/>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10</a:t>
            </a:r>
          </a:p>
        </p:txBody>
      </p:sp>
      <p:sp>
        <p:nvSpPr>
          <p:cNvPr id="12" name="Rectangle 11">
            <a:extLst>
              <a:ext uri="{FF2B5EF4-FFF2-40B4-BE49-F238E27FC236}">
                <a16:creationId xmlns:a16="http://schemas.microsoft.com/office/drawing/2014/main" id="{7A5C9548-1C6A-BFB9-89AC-0604D3ECCCED}"/>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33C65C41-11E7-6AAB-9892-95A6C708B6C3}"/>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A563D001-9D7F-FA16-17AE-1F9E47451677}"/>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02DD2F9B-1220-2F6E-3691-510082066641}"/>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0D4CE99B-5043-77CC-6754-6E41A568B994}"/>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09F61074-37B8-E437-EA97-11A14332E1DE}"/>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EAE191D8-6832-4A13-DF4D-9ACB173CFF66}"/>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(k</a:t>
            </a:r>
            <a:r>
              <a:rPr lang="en-US" sz="2400" b="1" baseline="-25000" dirty="0">
                <a:solidFill>
                  <a:srgbClr val="0070C0"/>
                </a:solidFill>
                <a:latin typeface="+mj-lt"/>
              </a:rPr>
              <a:t>rg0</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E9E6CB0C-6ABB-BA85-7BF8-D5CE83DAFECA}"/>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3EE691D0-307A-1B95-426A-0D8232E156C9}"/>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7A0EB722-AD44-EAF2-B4E9-F004F29240F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836BA3F-4277-38C9-5259-4324A5F8B7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2945" y="1468662"/>
            <a:ext cx="9053816" cy="5199320"/>
          </a:xfrm>
          <a:prstGeom prst="rect">
            <a:avLst/>
          </a:prstGeom>
        </p:spPr>
      </p:pic>
      <p:sp>
        <p:nvSpPr>
          <p:cNvPr id="15" name="Oval 14">
            <a:extLst>
              <a:ext uri="{FF2B5EF4-FFF2-40B4-BE49-F238E27FC236}">
                <a16:creationId xmlns:a16="http://schemas.microsoft.com/office/drawing/2014/main" id="{C3877AB4-726E-0082-988D-E3558889545C}"/>
              </a:ext>
            </a:extLst>
          </p:cNvPr>
          <p:cNvSpPr/>
          <p:nvPr/>
        </p:nvSpPr>
        <p:spPr>
          <a:xfrm>
            <a:off x="1660838" y="4018128"/>
            <a:ext cx="1692978" cy="644328"/>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6" name="Oval 15">
            <a:extLst>
              <a:ext uri="{FF2B5EF4-FFF2-40B4-BE49-F238E27FC236}">
                <a16:creationId xmlns:a16="http://schemas.microsoft.com/office/drawing/2014/main" id="{D8C0918A-1B78-28AD-FF79-A299DCEDCD62}"/>
              </a:ext>
            </a:extLst>
          </p:cNvPr>
          <p:cNvSpPr/>
          <p:nvPr/>
        </p:nvSpPr>
        <p:spPr>
          <a:xfrm>
            <a:off x="1660838" y="1934685"/>
            <a:ext cx="1692978" cy="644328"/>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Tree>
    <p:extLst>
      <p:ext uri="{BB962C8B-B14F-4D97-AF65-F5344CB8AC3E}">
        <p14:creationId xmlns:p14="http://schemas.microsoft.com/office/powerpoint/2010/main" val="255841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044A3CF-932F-1D12-A8B1-98B34B5C1F9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9F834C6-7302-0AD2-2B3F-3986E4DB2728}"/>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10</a:t>
            </a:r>
          </a:p>
        </p:txBody>
      </p:sp>
      <p:sp>
        <p:nvSpPr>
          <p:cNvPr id="12" name="Rectangle 11">
            <a:extLst>
              <a:ext uri="{FF2B5EF4-FFF2-40B4-BE49-F238E27FC236}">
                <a16:creationId xmlns:a16="http://schemas.microsoft.com/office/drawing/2014/main" id="{E9A2797C-35F5-45DA-EE13-4BFF6B10B22D}"/>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9E2899EE-0706-C588-8C79-7158769B21AD}"/>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AE621B4A-A1D6-DE72-A716-2FC0213ADC8E}"/>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BB1BDE24-6FE5-A43A-E002-9A95EFAFEF55}"/>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38B15EB9-53EF-4F08-DCEE-6A693AFA66CA}"/>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424448E2-943C-6497-D08C-B7342038733D}"/>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CABE8785-C788-93E6-D3E3-BE67759029CB}"/>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(k</a:t>
            </a:r>
            <a:r>
              <a:rPr lang="en-US" sz="2400" b="1" baseline="-25000" dirty="0">
                <a:solidFill>
                  <a:srgbClr val="0070C0"/>
                </a:solidFill>
                <a:latin typeface="+mj-lt"/>
              </a:rPr>
              <a:t>rg0</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7B836C06-F04F-FD76-9C90-0D3CA04A7797}"/>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F00B2EF4-16C5-1F55-4726-5B1A63044F70}"/>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4E1A74B5-27D1-D150-48EC-7BE9090065E7}"/>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2BD5D56-71C1-DE25-F2E4-AB8AA2128A14}"/>
              </a:ext>
            </a:extLst>
          </p:cNvPr>
          <p:cNvPicPr>
            <a:picLocks noChangeAspect="1"/>
          </p:cNvPicPr>
          <p:nvPr/>
        </p:nvPicPr>
        <p:blipFill>
          <a:blip r:embed="rId7" cstate="print">
            <a:extLst>
              <a:ext uri="{28A0092B-C50C-407E-A947-70E740481C1C}">
                <a14:useLocalDpi xmlns:a14="http://schemas.microsoft.com/office/drawing/2010/main" val="0"/>
              </a:ext>
            </a:extLst>
          </a:blip>
          <a:srcRect t="6040" r="49619"/>
          <a:stretch>
            <a:fillRect/>
          </a:stretch>
        </p:blipFill>
        <p:spPr>
          <a:xfrm>
            <a:off x="2381489" y="1547415"/>
            <a:ext cx="6739845" cy="4820322"/>
          </a:xfrm>
          <a:prstGeom prst="rect">
            <a:avLst/>
          </a:prstGeom>
        </p:spPr>
      </p:pic>
    </p:spTree>
    <p:extLst>
      <p:ext uri="{BB962C8B-B14F-4D97-AF65-F5344CB8AC3E}">
        <p14:creationId xmlns:p14="http://schemas.microsoft.com/office/powerpoint/2010/main" val="93231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E14B6-5ED4-C403-B11C-749E90BAF2B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8C790EF-D1A9-380A-0324-C795114CDEE2}"/>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11</a:t>
            </a:r>
          </a:p>
        </p:txBody>
      </p:sp>
      <p:sp>
        <p:nvSpPr>
          <p:cNvPr id="12" name="Rectangle 11">
            <a:extLst>
              <a:ext uri="{FF2B5EF4-FFF2-40B4-BE49-F238E27FC236}">
                <a16:creationId xmlns:a16="http://schemas.microsoft.com/office/drawing/2014/main" id="{37633B4F-8DF1-28F8-055A-C2A4A5B58466}"/>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A11153F8-1437-4814-6581-77661F8EDC34}"/>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F9827DB4-A897-C391-A5DB-041192C14767}"/>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16D7076D-2A32-B8D1-CEBF-EFD51416272D}"/>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D29388FB-1D4C-6306-2C40-0C5859E47938}"/>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46542DD6-6799-7930-1D25-3A39103D668A}"/>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4A47EC92-ED1E-5D9E-834E-AF170B97B7D0}"/>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Curve Results (</a:t>
            </a:r>
            <a:r>
              <a:rPr lang="en-US" sz="2400" b="1" dirty="0" err="1">
                <a:solidFill>
                  <a:srgbClr val="0070C0"/>
                </a:solidFill>
                <a:latin typeface="+mj-lt"/>
              </a:rPr>
              <a:t>k</a:t>
            </a:r>
            <a:r>
              <a:rPr lang="en-US" sz="2400" b="1" baseline="-25000" dirty="0" err="1">
                <a:solidFill>
                  <a:srgbClr val="0070C0"/>
                </a:solidFill>
                <a:latin typeface="+mj-lt"/>
              </a:rPr>
              <a:t>rw</a:t>
            </a:r>
            <a:r>
              <a:rPr lang="en-US" sz="2400" b="1" dirty="0">
                <a:solidFill>
                  <a:srgbClr val="0070C0"/>
                </a:solidFill>
                <a:latin typeface="+mj-lt"/>
              </a:rPr>
              <a:t> &amp; </a:t>
            </a:r>
            <a:r>
              <a:rPr lang="en-US" sz="2400" b="1" dirty="0" err="1">
                <a:solidFill>
                  <a:srgbClr val="0070C0"/>
                </a:solidFill>
                <a:latin typeface="+mj-lt"/>
              </a:rPr>
              <a:t>k</a:t>
            </a:r>
            <a:r>
              <a:rPr lang="en-US" sz="2400" b="1" baseline="-25000" dirty="0" err="1">
                <a:solidFill>
                  <a:srgbClr val="0070C0"/>
                </a:solidFill>
                <a:latin typeface="+mj-lt"/>
              </a:rPr>
              <a:t>rg</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31BCD9B4-5099-58AF-369A-4C926D00AA4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15567D40-03D4-CD8B-ED72-9A23AA5E1193}"/>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2FAE4664-AA87-124E-3BF7-74D4078C73B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C74135B5-7271-875E-EABB-40F4496A54D0}"/>
              </a:ext>
            </a:extLst>
          </p:cNvPr>
          <p:cNvGraphicFramePr>
            <a:graphicFrameLocks noGrp="1"/>
          </p:cNvGraphicFramePr>
          <p:nvPr>
            <p:extLst>
              <p:ext uri="{D42A27DB-BD31-4B8C-83A1-F6EECF244321}">
                <p14:modId xmlns:p14="http://schemas.microsoft.com/office/powerpoint/2010/main" val="69768369"/>
              </p:ext>
            </p:extLst>
          </p:nvPr>
        </p:nvGraphicFramePr>
        <p:xfrm>
          <a:off x="800098" y="1567815"/>
          <a:ext cx="9906003" cy="1327785"/>
        </p:xfrm>
        <a:graphic>
          <a:graphicData uri="http://schemas.openxmlformats.org/drawingml/2006/table">
            <a:tbl>
              <a:tblPr>
                <a:tableStyleId>{8EC20E35-A176-4012-BC5E-935CFFF8708E}</a:tableStyleId>
              </a:tblPr>
              <a:tblGrid>
                <a:gridCol w="990603">
                  <a:extLst>
                    <a:ext uri="{9D8B030D-6E8A-4147-A177-3AD203B41FA5}">
                      <a16:colId xmlns:a16="http://schemas.microsoft.com/office/drawing/2014/main" val="2929994689"/>
                    </a:ext>
                  </a:extLst>
                </a:gridCol>
                <a:gridCol w="533400">
                  <a:extLst>
                    <a:ext uri="{9D8B030D-6E8A-4147-A177-3AD203B41FA5}">
                      <a16:colId xmlns:a16="http://schemas.microsoft.com/office/drawing/2014/main" val="1991913345"/>
                    </a:ext>
                  </a:extLst>
                </a:gridCol>
                <a:gridCol w="990600">
                  <a:extLst>
                    <a:ext uri="{9D8B030D-6E8A-4147-A177-3AD203B41FA5}">
                      <a16:colId xmlns:a16="http://schemas.microsoft.com/office/drawing/2014/main" val="2947018877"/>
                    </a:ext>
                  </a:extLst>
                </a:gridCol>
                <a:gridCol w="1143000">
                  <a:extLst>
                    <a:ext uri="{9D8B030D-6E8A-4147-A177-3AD203B41FA5}">
                      <a16:colId xmlns:a16="http://schemas.microsoft.com/office/drawing/2014/main" val="2490859956"/>
                    </a:ext>
                  </a:extLst>
                </a:gridCol>
                <a:gridCol w="990600">
                  <a:extLst>
                    <a:ext uri="{9D8B030D-6E8A-4147-A177-3AD203B41FA5}">
                      <a16:colId xmlns:a16="http://schemas.microsoft.com/office/drawing/2014/main" val="604005766"/>
                    </a:ext>
                  </a:extLst>
                </a:gridCol>
                <a:gridCol w="609600">
                  <a:extLst>
                    <a:ext uri="{9D8B030D-6E8A-4147-A177-3AD203B41FA5}">
                      <a16:colId xmlns:a16="http://schemas.microsoft.com/office/drawing/2014/main" val="1895687421"/>
                    </a:ext>
                  </a:extLst>
                </a:gridCol>
                <a:gridCol w="914400">
                  <a:extLst>
                    <a:ext uri="{9D8B030D-6E8A-4147-A177-3AD203B41FA5}">
                      <a16:colId xmlns:a16="http://schemas.microsoft.com/office/drawing/2014/main" val="4282989111"/>
                    </a:ext>
                  </a:extLst>
                </a:gridCol>
                <a:gridCol w="762000">
                  <a:extLst>
                    <a:ext uri="{9D8B030D-6E8A-4147-A177-3AD203B41FA5}">
                      <a16:colId xmlns:a16="http://schemas.microsoft.com/office/drawing/2014/main" val="1129148566"/>
                    </a:ext>
                  </a:extLst>
                </a:gridCol>
                <a:gridCol w="990600">
                  <a:extLst>
                    <a:ext uri="{9D8B030D-6E8A-4147-A177-3AD203B41FA5}">
                      <a16:colId xmlns:a16="http://schemas.microsoft.com/office/drawing/2014/main" val="2317785362"/>
                    </a:ext>
                  </a:extLst>
                </a:gridCol>
                <a:gridCol w="762000">
                  <a:extLst>
                    <a:ext uri="{9D8B030D-6E8A-4147-A177-3AD203B41FA5}">
                      <a16:colId xmlns:a16="http://schemas.microsoft.com/office/drawing/2014/main" val="401926678"/>
                    </a:ext>
                  </a:extLst>
                </a:gridCol>
                <a:gridCol w="1219200">
                  <a:extLst>
                    <a:ext uri="{9D8B030D-6E8A-4147-A177-3AD203B41FA5}">
                      <a16:colId xmlns:a16="http://schemas.microsoft.com/office/drawing/2014/main" val="1722542744"/>
                    </a:ext>
                  </a:extLst>
                </a:gridCol>
              </a:tblGrid>
              <a:tr h="190500">
                <a:tc>
                  <a:txBody>
                    <a:bodyPr/>
                    <a:lstStyle/>
                    <a:p>
                      <a:pPr algn="ctr" fontAlgn="b">
                        <a:buNone/>
                      </a:pPr>
                      <a:r>
                        <a:rPr lang="en-GB" sz="1400" b="1" u="none" strike="noStrike" dirty="0">
                          <a:solidFill>
                            <a:srgbClr val="000000"/>
                          </a:solidFill>
                          <a:effectLst/>
                        </a:rPr>
                        <a:t>Target</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Phase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Model</a:t>
                      </a:r>
                    </a:p>
                    <a:p>
                      <a:pPr algn="ctr" fontAlgn="b">
                        <a:buNone/>
                      </a:pPr>
                      <a:r>
                        <a:rPr lang="en-GB" sz="1400" b="1" u="none" strike="noStrike" dirty="0">
                          <a:solidFill>
                            <a:srgbClr val="000000"/>
                          </a:solidFill>
                          <a:effectLst/>
                        </a:rPr>
                        <a:t>Name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Value Space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Test RMSE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Test R2</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Test MAE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Test MSE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Train RMSE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Train R2</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Pi_coverage_90</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5890895"/>
                  </a:ext>
                </a:extLst>
              </a:tr>
              <a:tr h="190500">
                <a:tc>
                  <a:txBody>
                    <a:bodyPr/>
                    <a:lstStyle/>
                    <a:p>
                      <a:pPr algn="ctr" fontAlgn="b">
                        <a:buNone/>
                      </a:pPr>
                      <a:r>
                        <a:rPr lang="en-GB" sz="1400" b="0" u="none" strike="noStrike" dirty="0" err="1">
                          <a:solidFill>
                            <a:srgbClr val="000000"/>
                          </a:solidFill>
                          <a:effectLst/>
                        </a:rPr>
                        <a:t>krg</a:t>
                      </a:r>
                      <a:endParaRPr lang="en-GB" sz="1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u="none" strike="noStrike">
                          <a:solidFill>
                            <a:srgbClr val="000000"/>
                          </a:solidFill>
                          <a:effectLst/>
                        </a:rPr>
                        <a:t>gas</a:t>
                      </a:r>
                      <a:endParaRPr lang="en-GB" sz="1400" b="0" i="0" u="none" strike="noStrike">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u="none" strike="noStrike">
                          <a:solidFill>
                            <a:srgbClr val="000000"/>
                          </a:solidFill>
                          <a:effectLst/>
                        </a:rPr>
                        <a:t>catboost</a:t>
                      </a:r>
                      <a:endParaRPr lang="en-GB" sz="1400" b="0" i="0" u="none" strike="noStrike">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u="none" strike="noStrike" dirty="0">
                          <a:solidFill>
                            <a:srgbClr val="000000"/>
                          </a:solidFill>
                          <a:effectLst/>
                        </a:rPr>
                        <a:t>absolute</a:t>
                      </a:r>
                      <a:endParaRPr lang="en-GB" sz="1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dirty="0">
                          <a:solidFill>
                            <a:srgbClr val="000000"/>
                          </a:solidFill>
                          <a:effectLst/>
                          <a:latin typeface="+mj-lt"/>
                        </a:rPr>
                        <a:t>0.100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dirty="0">
                          <a:solidFill>
                            <a:srgbClr val="000000"/>
                          </a:solidFill>
                          <a:effectLst/>
                          <a:latin typeface="+mj-lt"/>
                        </a:rPr>
                        <a:t>0.805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dirty="0">
                          <a:solidFill>
                            <a:srgbClr val="000000"/>
                          </a:solidFill>
                          <a:effectLst/>
                          <a:latin typeface="+mj-lt"/>
                        </a:rPr>
                        <a:t>0.065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a:solidFill>
                            <a:srgbClr val="000000"/>
                          </a:solidFill>
                          <a:effectLst/>
                          <a:latin typeface="+mj-lt"/>
                        </a:rPr>
                        <a:t>0.010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dirty="0">
                          <a:solidFill>
                            <a:srgbClr val="000000"/>
                          </a:solidFill>
                          <a:effectLst/>
                          <a:latin typeface="+mj-lt"/>
                        </a:rPr>
                        <a:t>0.098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dirty="0">
                          <a:solidFill>
                            <a:srgbClr val="000000"/>
                          </a:solidFill>
                          <a:effectLst/>
                          <a:latin typeface="+mj-lt"/>
                        </a:rPr>
                        <a:t>0.813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dirty="0">
                          <a:solidFill>
                            <a:srgbClr val="000000"/>
                          </a:solidFill>
                          <a:effectLst/>
                          <a:latin typeface="+mj-lt"/>
                        </a:rPr>
                        <a:t>0.878</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41058200"/>
                  </a:ext>
                </a:extLst>
              </a:tr>
              <a:tr h="190500">
                <a:tc>
                  <a:txBody>
                    <a:bodyPr/>
                    <a:lstStyle/>
                    <a:p>
                      <a:pPr algn="ctr" fontAlgn="b">
                        <a:buNone/>
                      </a:pPr>
                      <a:r>
                        <a:rPr lang="en-GB" sz="1400" b="0" u="none" strike="noStrike" dirty="0" err="1">
                          <a:solidFill>
                            <a:srgbClr val="000000"/>
                          </a:solidFill>
                          <a:effectLst/>
                        </a:rPr>
                        <a:t>krg_norm</a:t>
                      </a:r>
                      <a:endParaRPr lang="en-GB" sz="1400" b="0" i="0" u="none" strike="noStrike" dirty="0">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gas</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u="none" strike="noStrike" dirty="0" err="1">
                          <a:solidFill>
                            <a:srgbClr val="000000"/>
                          </a:solidFill>
                          <a:effectLst/>
                        </a:rPr>
                        <a:t>catboost</a:t>
                      </a:r>
                      <a:endParaRPr lang="en-GB" sz="1400" b="0" i="0" u="none" strike="noStrike" dirty="0">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normalized</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i="0" u="none" strike="noStrike" dirty="0">
                          <a:solidFill>
                            <a:srgbClr val="000000"/>
                          </a:solidFill>
                          <a:effectLst/>
                          <a:latin typeface="+mj-lt"/>
                        </a:rPr>
                        <a:t>0.171</a:t>
                      </a:r>
                    </a:p>
                  </a:txBody>
                  <a:tcPr marL="9525" marR="9525" marT="9525" marB="0" anchor="ctr"/>
                </a:tc>
                <a:tc>
                  <a:txBody>
                    <a:bodyPr/>
                    <a:lstStyle/>
                    <a:p>
                      <a:pPr algn="ctr" fontAlgn="b">
                        <a:buNone/>
                      </a:pPr>
                      <a:r>
                        <a:rPr lang="en-GB" sz="1400" b="0" i="0" u="none" strike="noStrike" dirty="0">
                          <a:solidFill>
                            <a:srgbClr val="000000"/>
                          </a:solidFill>
                          <a:effectLst/>
                          <a:latin typeface="+mj-lt"/>
                        </a:rPr>
                        <a:t>0.820</a:t>
                      </a:r>
                    </a:p>
                  </a:txBody>
                  <a:tcPr marL="9525" marR="9525" marT="9525" marB="0" anchor="ctr"/>
                </a:tc>
                <a:tc>
                  <a:txBody>
                    <a:bodyPr/>
                    <a:lstStyle/>
                    <a:p>
                      <a:pPr algn="ctr" fontAlgn="b">
                        <a:buNone/>
                      </a:pPr>
                      <a:r>
                        <a:rPr lang="en-GB" sz="1400" b="0" i="0" u="none" strike="noStrike" dirty="0">
                          <a:solidFill>
                            <a:srgbClr val="000000"/>
                          </a:solidFill>
                          <a:effectLst/>
                          <a:latin typeface="+mj-lt"/>
                        </a:rPr>
                        <a:t>0.129</a:t>
                      </a:r>
                    </a:p>
                  </a:txBody>
                  <a:tcPr marL="9525" marR="9525" marT="9525" marB="0" anchor="ctr"/>
                </a:tc>
                <a:tc>
                  <a:txBody>
                    <a:bodyPr/>
                    <a:lstStyle/>
                    <a:p>
                      <a:pPr algn="ctr" fontAlgn="b">
                        <a:buNone/>
                      </a:pPr>
                      <a:r>
                        <a:rPr lang="en-GB" sz="1400" b="0" i="0" u="none" strike="noStrike">
                          <a:solidFill>
                            <a:srgbClr val="000000"/>
                          </a:solidFill>
                          <a:effectLst/>
                          <a:latin typeface="+mj-lt"/>
                        </a:rPr>
                        <a:t>0.029</a:t>
                      </a:r>
                    </a:p>
                  </a:txBody>
                  <a:tcPr marL="9525" marR="9525" marT="9525" marB="0" anchor="ctr"/>
                </a:tc>
                <a:tc>
                  <a:txBody>
                    <a:bodyPr/>
                    <a:lstStyle/>
                    <a:p>
                      <a:pPr algn="ctr" fontAlgn="b">
                        <a:buNone/>
                      </a:pPr>
                      <a:r>
                        <a:rPr lang="en-GB" sz="1400" b="0" i="0" u="none" strike="noStrike">
                          <a:solidFill>
                            <a:srgbClr val="000000"/>
                          </a:solidFill>
                          <a:effectLst/>
                          <a:latin typeface="+mj-lt"/>
                        </a:rPr>
                        <a:t>0.168</a:t>
                      </a:r>
                    </a:p>
                  </a:txBody>
                  <a:tcPr marL="9525" marR="9525" marT="9525" marB="0" anchor="ctr"/>
                </a:tc>
                <a:tc>
                  <a:txBody>
                    <a:bodyPr/>
                    <a:lstStyle/>
                    <a:p>
                      <a:pPr algn="ctr" fontAlgn="b">
                        <a:buNone/>
                      </a:pPr>
                      <a:r>
                        <a:rPr lang="en-GB" sz="1400" b="0" i="0" u="none" strike="noStrike" dirty="0">
                          <a:solidFill>
                            <a:srgbClr val="000000"/>
                          </a:solidFill>
                          <a:effectLst/>
                          <a:latin typeface="+mj-lt"/>
                        </a:rPr>
                        <a:t>0.829</a:t>
                      </a:r>
                    </a:p>
                  </a:txBody>
                  <a:tcPr marL="9525" marR="9525" marT="9525" marB="0" anchor="ctr"/>
                </a:tc>
                <a:tc>
                  <a:txBody>
                    <a:bodyPr/>
                    <a:lstStyle/>
                    <a:p>
                      <a:pPr algn="ctr" fontAlgn="b">
                        <a:buNone/>
                      </a:pPr>
                      <a:r>
                        <a:rPr lang="en-GB" sz="1400" b="0" i="0" u="none" strike="noStrike">
                          <a:solidFill>
                            <a:srgbClr val="000000"/>
                          </a:solidFill>
                          <a:effectLst/>
                          <a:latin typeface="+mj-lt"/>
                        </a:rPr>
                        <a:t>0.896</a:t>
                      </a:r>
                    </a:p>
                  </a:txBody>
                  <a:tcPr marL="9525" marR="9525" marT="9525" marB="0" anchor="ctr"/>
                </a:tc>
                <a:extLst>
                  <a:ext uri="{0D108BD9-81ED-4DB2-BD59-A6C34878D82A}">
                    <a16:rowId xmlns:a16="http://schemas.microsoft.com/office/drawing/2014/main" val="3725680804"/>
                  </a:ext>
                </a:extLst>
              </a:tr>
              <a:tr h="190500">
                <a:tc>
                  <a:txBody>
                    <a:bodyPr/>
                    <a:lstStyle/>
                    <a:p>
                      <a:pPr algn="ctr" fontAlgn="b">
                        <a:buNone/>
                      </a:pPr>
                      <a:r>
                        <a:rPr lang="en-GB" sz="1400" b="0" u="none" strike="noStrike" dirty="0" err="1">
                          <a:solidFill>
                            <a:srgbClr val="000000"/>
                          </a:solidFill>
                          <a:effectLst/>
                        </a:rPr>
                        <a:t>krw</a:t>
                      </a:r>
                      <a:endParaRPr lang="en-GB" sz="1400" b="0" i="0" u="none" strike="noStrike" dirty="0">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water</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catboost</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absolute</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i="0" u="none" strike="noStrike" dirty="0">
                          <a:solidFill>
                            <a:srgbClr val="000000"/>
                          </a:solidFill>
                          <a:effectLst/>
                          <a:latin typeface="+mj-lt"/>
                        </a:rPr>
                        <a:t>0.111</a:t>
                      </a:r>
                    </a:p>
                  </a:txBody>
                  <a:tcPr marL="9525" marR="9525" marT="9525" marB="0" anchor="ctr"/>
                </a:tc>
                <a:tc>
                  <a:txBody>
                    <a:bodyPr/>
                    <a:lstStyle/>
                    <a:p>
                      <a:pPr algn="ctr" fontAlgn="b">
                        <a:buNone/>
                      </a:pPr>
                      <a:r>
                        <a:rPr lang="en-GB" sz="1400" b="0" i="0" u="none" strike="noStrike">
                          <a:solidFill>
                            <a:srgbClr val="000000"/>
                          </a:solidFill>
                          <a:effectLst/>
                          <a:latin typeface="+mj-lt"/>
                        </a:rPr>
                        <a:t>0.869</a:t>
                      </a:r>
                    </a:p>
                  </a:txBody>
                  <a:tcPr marL="9525" marR="9525" marT="9525" marB="0" anchor="ctr"/>
                </a:tc>
                <a:tc>
                  <a:txBody>
                    <a:bodyPr/>
                    <a:lstStyle/>
                    <a:p>
                      <a:pPr algn="ctr" fontAlgn="b">
                        <a:buNone/>
                      </a:pPr>
                      <a:r>
                        <a:rPr lang="en-GB" sz="1400" b="0" i="0" u="none" strike="noStrike" dirty="0">
                          <a:solidFill>
                            <a:srgbClr val="000000"/>
                          </a:solidFill>
                          <a:effectLst/>
                          <a:latin typeface="+mj-lt"/>
                        </a:rPr>
                        <a:t>0.080</a:t>
                      </a:r>
                    </a:p>
                  </a:txBody>
                  <a:tcPr marL="9525" marR="9525" marT="9525" marB="0" anchor="ctr"/>
                </a:tc>
                <a:tc>
                  <a:txBody>
                    <a:bodyPr/>
                    <a:lstStyle/>
                    <a:p>
                      <a:pPr algn="ctr" fontAlgn="b">
                        <a:buNone/>
                      </a:pPr>
                      <a:r>
                        <a:rPr lang="en-GB" sz="1400" b="0" i="0" u="none" strike="noStrike" dirty="0">
                          <a:solidFill>
                            <a:srgbClr val="000000"/>
                          </a:solidFill>
                          <a:effectLst/>
                          <a:latin typeface="+mj-lt"/>
                        </a:rPr>
                        <a:t>0.012</a:t>
                      </a:r>
                    </a:p>
                  </a:txBody>
                  <a:tcPr marL="9525" marR="9525" marT="9525" marB="0" anchor="ctr"/>
                </a:tc>
                <a:tc>
                  <a:txBody>
                    <a:bodyPr/>
                    <a:lstStyle/>
                    <a:p>
                      <a:pPr algn="ctr" fontAlgn="b">
                        <a:buNone/>
                      </a:pPr>
                      <a:r>
                        <a:rPr lang="en-GB" sz="1400" b="0" i="0" u="none" strike="noStrike" dirty="0">
                          <a:solidFill>
                            <a:srgbClr val="000000"/>
                          </a:solidFill>
                          <a:effectLst/>
                          <a:latin typeface="+mj-lt"/>
                        </a:rPr>
                        <a:t>0.104</a:t>
                      </a:r>
                    </a:p>
                  </a:txBody>
                  <a:tcPr marL="9525" marR="9525" marT="9525" marB="0" anchor="ctr"/>
                </a:tc>
                <a:tc>
                  <a:txBody>
                    <a:bodyPr/>
                    <a:lstStyle/>
                    <a:p>
                      <a:pPr algn="ctr" fontAlgn="b">
                        <a:buNone/>
                      </a:pPr>
                      <a:r>
                        <a:rPr lang="en-GB" sz="1400" b="0" i="0" u="none" strike="noStrike" dirty="0">
                          <a:solidFill>
                            <a:srgbClr val="000000"/>
                          </a:solidFill>
                          <a:effectLst/>
                          <a:latin typeface="+mj-lt"/>
                        </a:rPr>
                        <a:t>0.884</a:t>
                      </a:r>
                    </a:p>
                  </a:txBody>
                  <a:tcPr marL="9525" marR="9525" marT="9525" marB="0" anchor="ctr"/>
                </a:tc>
                <a:tc>
                  <a:txBody>
                    <a:bodyPr/>
                    <a:lstStyle/>
                    <a:p>
                      <a:pPr algn="ctr" fontAlgn="b">
                        <a:buNone/>
                      </a:pPr>
                      <a:r>
                        <a:rPr lang="en-GB" sz="1400" b="0" i="0" u="none" strike="noStrike">
                          <a:solidFill>
                            <a:srgbClr val="000000"/>
                          </a:solidFill>
                          <a:effectLst/>
                          <a:latin typeface="+mj-lt"/>
                        </a:rPr>
                        <a:t>0.879</a:t>
                      </a:r>
                    </a:p>
                  </a:txBody>
                  <a:tcPr marL="9525" marR="9525" marT="9525" marB="0" anchor="ctr"/>
                </a:tc>
                <a:extLst>
                  <a:ext uri="{0D108BD9-81ED-4DB2-BD59-A6C34878D82A}">
                    <a16:rowId xmlns:a16="http://schemas.microsoft.com/office/drawing/2014/main" val="4031694907"/>
                  </a:ext>
                </a:extLst>
              </a:tr>
              <a:tr h="190500">
                <a:tc>
                  <a:txBody>
                    <a:bodyPr/>
                    <a:lstStyle/>
                    <a:p>
                      <a:pPr algn="ctr" fontAlgn="b">
                        <a:buNone/>
                      </a:pPr>
                      <a:r>
                        <a:rPr lang="en-GB" sz="1400" b="0" u="none" strike="noStrike" dirty="0" err="1">
                          <a:solidFill>
                            <a:srgbClr val="000000"/>
                          </a:solidFill>
                          <a:effectLst/>
                        </a:rPr>
                        <a:t>krw_norm</a:t>
                      </a:r>
                      <a:endParaRPr lang="en-GB" sz="1400" b="0" i="0" u="none" strike="noStrike" dirty="0">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water</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catboost</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normalized</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i="0" u="none" strike="noStrike">
                          <a:solidFill>
                            <a:srgbClr val="000000"/>
                          </a:solidFill>
                          <a:effectLst/>
                          <a:latin typeface="+mj-lt"/>
                        </a:rPr>
                        <a:t>0.111</a:t>
                      </a:r>
                    </a:p>
                  </a:txBody>
                  <a:tcPr marL="9525" marR="9525" marT="9525" marB="0" anchor="ctr"/>
                </a:tc>
                <a:tc>
                  <a:txBody>
                    <a:bodyPr/>
                    <a:lstStyle/>
                    <a:p>
                      <a:pPr algn="ctr" fontAlgn="b">
                        <a:buNone/>
                      </a:pPr>
                      <a:r>
                        <a:rPr lang="en-GB" sz="1400" b="0" i="0" u="none" strike="noStrike">
                          <a:solidFill>
                            <a:srgbClr val="000000"/>
                          </a:solidFill>
                          <a:effectLst/>
                          <a:latin typeface="+mj-lt"/>
                        </a:rPr>
                        <a:t>0.869</a:t>
                      </a:r>
                    </a:p>
                  </a:txBody>
                  <a:tcPr marL="9525" marR="9525" marT="9525" marB="0" anchor="ctr"/>
                </a:tc>
                <a:tc>
                  <a:txBody>
                    <a:bodyPr/>
                    <a:lstStyle/>
                    <a:p>
                      <a:pPr algn="ctr" fontAlgn="b">
                        <a:buNone/>
                      </a:pPr>
                      <a:r>
                        <a:rPr lang="en-GB" sz="1400" b="0" i="0" u="none" strike="noStrike" dirty="0">
                          <a:solidFill>
                            <a:srgbClr val="000000"/>
                          </a:solidFill>
                          <a:effectLst/>
                          <a:latin typeface="+mj-lt"/>
                        </a:rPr>
                        <a:t>0.080</a:t>
                      </a:r>
                    </a:p>
                  </a:txBody>
                  <a:tcPr marL="9525" marR="9525" marT="9525" marB="0" anchor="ctr"/>
                </a:tc>
                <a:tc>
                  <a:txBody>
                    <a:bodyPr/>
                    <a:lstStyle/>
                    <a:p>
                      <a:pPr algn="ctr" fontAlgn="b">
                        <a:buNone/>
                      </a:pPr>
                      <a:r>
                        <a:rPr lang="en-GB" sz="1400" b="0" i="0" u="none" strike="noStrike" dirty="0">
                          <a:solidFill>
                            <a:srgbClr val="000000"/>
                          </a:solidFill>
                          <a:effectLst/>
                          <a:latin typeface="+mj-lt"/>
                        </a:rPr>
                        <a:t>0.012</a:t>
                      </a:r>
                    </a:p>
                  </a:txBody>
                  <a:tcPr marL="9525" marR="9525" marT="9525" marB="0" anchor="ctr"/>
                </a:tc>
                <a:tc>
                  <a:txBody>
                    <a:bodyPr/>
                    <a:lstStyle/>
                    <a:p>
                      <a:pPr algn="ctr" fontAlgn="b">
                        <a:buNone/>
                      </a:pPr>
                      <a:r>
                        <a:rPr lang="en-GB" sz="1400" b="0" i="0" u="none" strike="noStrike" dirty="0">
                          <a:solidFill>
                            <a:srgbClr val="000000"/>
                          </a:solidFill>
                          <a:effectLst/>
                          <a:latin typeface="+mj-lt"/>
                        </a:rPr>
                        <a:t>0.104</a:t>
                      </a:r>
                    </a:p>
                  </a:txBody>
                  <a:tcPr marL="9525" marR="9525" marT="9525" marB="0" anchor="ctr"/>
                </a:tc>
                <a:tc>
                  <a:txBody>
                    <a:bodyPr/>
                    <a:lstStyle/>
                    <a:p>
                      <a:pPr algn="ctr" fontAlgn="b">
                        <a:buNone/>
                      </a:pPr>
                      <a:r>
                        <a:rPr lang="en-GB" sz="1400" b="0" i="0" u="none" strike="noStrike">
                          <a:solidFill>
                            <a:srgbClr val="000000"/>
                          </a:solidFill>
                          <a:effectLst/>
                          <a:latin typeface="+mj-lt"/>
                        </a:rPr>
                        <a:t>0.884</a:t>
                      </a:r>
                    </a:p>
                  </a:txBody>
                  <a:tcPr marL="9525" marR="9525" marT="9525" marB="0" anchor="ctr"/>
                </a:tc>
                <a:tc>
                  <a:txBody>
                    <a:bodyPr/>
                    <a:lstStyle/>
                    <a:p>
                      <a:pPr algn="ctr" fontAlgn="b">
                        <a:buNone/>
                      </a:pPr>
                      <a:r>
                        <a:rPr lang="en-GB" sz="1400" b="0" i="0" u="none" strike="noStrike" dirty="0">
                          <a:solidFill>
                            <a:srgbClr val="000000"/>
                          </a:solidFill>
                          <a:effectLst/>
                          <a:latin typeface="+mj-lt"/>
                        </a:rPr>
                        <a:t>0.879</a:t>
                      </a:r>
                    </a:p>
                  </a:txBody>
                  <a:tcPr marL="9525" marR="9525" marT="9525" marB="0" anchor="ctr"/>
                </a:tc>
                <a:extLst>
                  <a:ext uri="{0D108BD9-81ED-4DB2-BD59-A6C34878D82A}">
                    <a16:rowId xmlns:a16="http://schemas.microsoft.com/office/drawing/2014/main" val="4156558206"/>
                  </a:ext>
                </a:extLst>
              </a:tr>
            </a:tbl>
          </a:graphicData>
        </a:graphic>
      </p:graphicFrame>
      <p:grpSp>
        <p:nvGrpSpPr>
          <p:cNvPr id="2" name="Group 1">
            <a:extLst>
              <a:ext uri="{FF2B5EF4-FFF2-40B4-BE49-F238E27FC236}">
                <a16:creationId xmlns:a16="http://schemas.microsoft.com/office/drawing/2014/main" id="{41E53E45-B229-BDBB-7176-9877E8E494BE}"/>
              </a:ext>
            </a:extLst>
          </p:cNvPr>
          <p:cNvGrpSpPr/>
          <p:nvPr/>
        </p:nvGrpSpPr>
        <p:grpSpPr>
          <a:xfrm>
            <a:off x="520697" y="3183164"/>
            <a:ext cx="2601496" cy="1529631"/>
            <a:chOff x="520697" y="3183164"/>
            <a:chExt cx="2601496" cy="1529631"/>
          </a:xfrm>
        </p:grpSpPr>
        <p:sp>
          <p:nvSpPr>
            <p:cNvPr id="7" name="Arrow: Bent 6">
              <a:extLst>
                <a:ext uri="{FF2B5EF4-FFF2-40B4-BE49-F238E27FC236}">
                  <a16:creationId xmlns:a16="http://schemas.microsoft.com/office/drawing/2014/main" id="{5EAFD1BE-521B-B9C5-CFDB-AB9B3B4CDFB1}"/>
                </a:ext>
              </a:extLst>
            </p:cNvPr>
            <p:cNvSpPr/>
            <p:nvPr/>
          </p:nvSpPr>
          <p:spPr>
            <a:xfrm rot="10800000" flipH="1">
              <a:off x="520697" y="3584196"/>
              <a:ext cx="2108201" cy="1128599"/>
            </a:xfrm>
            <a:prstGeom prst="bentArrow">
              <a:avLst>
                <a:gd name="adj1" fmla="val 10371"/>
                <a:gd name="adj2" fmla="val 27959"/>
                <a:gd name="adj3" fmla="val 50000"/>
                <a:gd name="adj4" fmla="val 63358"/>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70B1B7BC-86EE-E76E-80AF-ED1E6E0EA18B}"/>
                </a:ext>
              </a:extLst>
            </p:cNvPr>
            <p:cNvSpPr txBox="1"/>
            <p:nvPr/>
          </p:nvSpPr>
          <p:spPr>
            <a:xfrm>
              <a:off x="536710" y="3183164"/>
              <a:ext cx="2585483" cy="713722"/>
            </a:xfrm>
            <a:prstGeom prst="rect">
              <a:avLst/>
            </a:prstGeom>
            <a:noFill/>
          </p:spPr>
          <p:txBody>
            <a:bodyPr wrap="square">
              <a:spAutoFit/>
            </a:bodyPr>
            <a:lstStyle/>
            <a:p>
              <a:pPr algn="ctr">
                <a:lnSpc>
                  <a:spcPct val="115000"/>
                </a:lnSpc>
                <a:spcAft>
                  <a:spcPts val="800"/>
                </a:spcAft>
                <a:buNone/>
              </a:pPr>
              <a:r>
                <a:rPr lang="en-GB" b="1" kern="100" dirty="0">
                  <a:solidFill>
                    <a:srgbClr val="FF0000"/>
                  </a:solidFill>
                  <a:latin typeface="Aptos" panose="020B0004020202020204" pitchFamily="34" charset="0"/>
                  <a:ea typeface="Aptos" panose="020B0004020202020204" pitchFamily="34" charset="0"/>
                  <a:cs typeface="Arial" panose="020B0604020202020204" pitchFamily="34" charset="0"/>
                </a:rPr>
                <a:t>How did we do it with the Endpoints?</a:t>
              </a:r>
              <a:endParaRPr lang="en-GB"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p:txBody>
        </p:sp>
      </p:grpSp>
      <p:sp>
        <p:nvSpPr>
          <p:cNvPr id="20" name="TextBox 19">
            <a:extLst>
              <a:ext uri="{FF2B5EF4-FFF2-40B4-BE49-F238E27FC236}">
                <a16:creationId xmlns:a16="http://schemas.microsoft.com/office/drawing/2014/main" id="{1062FF92-6EF1-2F59-2DB6-5B82D1926FB6}"/>
              </a:ext>
            </a:extLst>
          </p:cNvPr>
          <p:cNvSpPr txBox="1"/>
          <p:nvPr/>
        </p:nvSpPr>
        <p:spPr>
          <a:xfrm>
            <a:off x="3427117" y="3059668"/>
            <a:ext cx="7547468" cy="369332"/>
          </a:xfrm>
          <a:prstGeom prst="rect">
            <a:avLst/>
          </a:prstGeom>
          <a:noFill/>
        </p:spPr>
        <p:txBody>
          <a:bodyPr wrap="square">
            <a:spAutoFit/>
          </a:bodyPr>
          <a:lstStyle/>
          <a:p>
            <a:r>
              <a:rPr lang="en-GB" b="1" dirty="0">
                <a:solidFill>
                  <a:srgbClr val="0070C0"/>
                </a:solidFill>
              </a:rPr>
              <a:t>Recalculated the normalised water saturation using the predicted endpoints:</a:t>
            </a:r>
            <a:endParaRPr lang="fa-IR" b="1" dirty="0">
              <a:solidFill>
                <a:srgbClr val="0070C0"/>
              </a:solidFill>
            </a:endParaRPr>
          </a:p>
        </p:txBody>
      </p:sp>
      <p:sp>
        <p:nvSpPr>
          <p:cNvPr id="25" name="TextBox 24">
            <a:extLst>
              <a:ext uri="{FF2B5EF4-FFF2-40B4-BE49-F238E27FC236}">
                <a16:creationId xmlns:a16="http://schemas.microsoft.com/office/drawing/2014/main" id="{291423A0-99BA-772E-11D3-5EC9D6F03D53}"/>
              </a:ext>
            </a:extLst>
          </p:cNvPr>
          <p:cNvSpPr txBox="1"/>
          <p:nvPr/>
        </p:nvSpPr>
        <p:spPr>
          <a:xfrm>
            <a:off x="8627134" y="4059647"/>
            <a:ext cx="3146002" cy="646331"/>
          </a:xfrm>
          <a:prstGeom prst="rect">
            <a:avLst/>
          </a:prstGeom>
          <a:noFill/>
        </p:spPr>
        <p:txBody>
          <a:bodyPr wrap="square">
            <a:spAutoFit/>
          </a:bodyPr>
          <a:lstStyle/>
          <a:p>
            <a:pPr algn="ctr"/>
            <a:r>
              <a:rPr lang="en-GB" sz="1800" b="1" kern="100" dirty="0">
                <a:solidFill>
                  <a:srgbClr val="0070C0"/>
                </a:solidFill>
                <a:latin typeface="Aptos" panose="020B0004020202020204" pitchFamily="34" charset="0"/>
                <a:ea typeface="Aptos" panose="020B0004020202020204" pitchFamily="34" charset="0"/>
                <a:cs typeface="Arial" panose="020B0604020202020204" pitchFamily="34" charset="0"/>
              </a:rPr>
              <a:t>Trained the model on the new normalised values</a:t>
            </a:r>
            <a:endParaRPr lang="en-GB" dirty="0">
              <a:solidFill>
                <a:srgbClr val="0070C0"/>
              </a:solidFill>
            </a:endParaRPr>
          </a:p>
        </p:txBody>
      </p:sp>
      <p:sp>
        <p:nvSpPr>
          <p:cNvPr id="30" name="Arrow: Bent 29">
            <a:extLst>
              <a:ext uri="{FF2B5EF4-FFF2-40B4-BE49-F238E27FC236}">
                <a16:creationId xmlns:a16="http://schemas.microsoft.com/office/drawing/2014/main" id="{D503871A-CD88-89E7-7C3D-E029ABAEDCFF}"/>
              </a:ext>
            </a:extLst>
          </p:cNvPr>
          <p:cNvSpPr/>
          <p:nvPr/>
        </p:nvSpPr>
        <p:spPr>
          <a:xfrm rot="11438884" flipH="1">
            <a:off x="4357730" y="3574121"/>
            <a:ext cx="722185" cy="502036"/>
          </a:xfrm>
          <a:prstGeom prst="bentArrow">
            <a:avLst>
              <a:gd name="adj1" fmla="val 10371"/>
              <a:gd name="adj2" fmla="val 27959"/>
              <a:gd name="adj3" fmla="val 50000"/>
              <a:gd name="adj4" fmla="val 63358"/>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9013219-006E-9FAB-5890-F8702B94757E}"/>
                  </a:ext>
                </a:extLst>
              </p:cNvPr>
              <p:cNvSpPr txBox="1"/>
              <p:nvPr/>
            </p:nvSpPr>
            <p:spPr>
              <a:xfrm>
                <a:off x="5170447" y="3601810"/>
                <a:ext cx="3276600" cy="8623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a-IR" i="1" smtClean="0">
                              <a:latin typeface="Cambria Math" panose="02040503050406030204" pitchFamily="18" charset="0"/>
                            </a:rPr>
                          </m:ctrlPr>
                        </m:sSubPr>
                        <m:e>
                          <m:acc>
                            <m:accPr>
                              <m:chr m:val="̂"/>
                              <m:ctrlPr>
                                <a:rPr lang="fa-IR" i="1">
                                  <a:latin typeface="Cambria Math" panose="02040503050406030204" pitchFamily="18" charset="0"/>
                                </a:rPr>
                              </m:ctrlPr>
                            </m:accPr>
                            <m:e>
                              <m:r>
                                <a:rPr lang="fa-IR" i="1">
                                  <a:latin typeface="Cambria Math" panose="02040503050406030204" pitchFamily="18" charset="0"/>
                                </a:rPr>
                                <m:t>𝑆</m:t>
                              </m:r>
                            </m:e>
                          </m:acc>
                        </m:e>
                        <m:sub>
                          <m:sSub>
                            <m:sSubPr>
                              <m:ctrlPr>
                                <a:rPr lang="en-GB" b="0" i="1" smtClean="0">
                                  <a:latin typeface="Cambria Math" panose="02040503050406030204" pitchFamily="18" charset="0"/>
                                </a:rPr>
                              </m:ctrlPr>
                            </m:sSubPr>
                            <m:e>
                              <m:r>
                                <a:rPr lang="fa-IR" i="1">
                                  <a:latin typeface="Cambria Math" panose="02040503050406030204" pitchFamily="18" charset="0"/>
                                </a:rPr>
                                <m:t>𝑤</m:t>
                              </m:r>
                            </m:e>
                            <m:sub>
                              <m:r>
                                <a:rPr lang="fa-IR" i="1">
                                  <a:latin typeface="Cambria Math" panose="02040503050406030204" pitchFamily="18" charset="0"/>
                                </a:rPr>
                                <m:t>𝑛</m:t>
                              </m:r>
                            </m:sub>
                          </m:sSub>
                        </m:sub>
                      </m:sSub>
                      <m:r>
                        <a:rPr lang="fa-IR">
                          <a:latin typeface="Cambria Math" panose="02040503050406030204" pitchFamily="18" charset="0"/>
                        </a:rPr>
                        <m:t>=</m:t>
                      </m:r>
                      <m:f>
                        <m:fPr>
                          <m:ctrlPr>
                            <a:rPr lang="fa-IR" i="1">
                              <a:latin typeface="Cambria Math" panose="02040503050406030204" pitchFamily="18" charset="0"/>
                            </a:rPr>
                          </m:ctrlPr>
                        </m:fPr>
                        <m:num>
                          <m:sSubSup>
                            <m:sSubSupPr>
                              <m:ctrlPr>
                                <a:rPr lang="en-GB" i="1">
                                  <a:latin typeface="Cambria Math" panose="02040503050406030204" pitchFamily="18" charset="0"/>
                                </a:rPr>
                              </m:ctrlPr>
                            </m:sSubSupPr>
                            <m:e>
                              <m:r>
                                <a:rPr lang="fa-IR" i="1">
                                  <a:latin typeface="Cambria Math" panose="02040503050406030204" pitchFamily="18" charset="0"/>
                                </a:rPr>
                                <m:t>𝑆</m:t>
                              </m:r>
                              <m:r>
                                <a:rPr lang="en-GB" b="0" i="1" smtClean="0">
                                  <a:latin typeface="Cambria Math" panose="02040503050406030204" pitchFamily="18" charset="0"/>
                                </a:rPr>
                                <m:t> </m:t>
                              </m:r>
                            </m:e>
                            <m:sub>
                              <m:r>
                                <a:rPr lang="fa-IR" i="1">
                                  <a:latin typeface="Cambria Math" panose="02040503050406030204" pitchFamily="18" charset="0"/>
                                </a:rPr>
                                <m:t>𝑤</m:t>
                              </m:r>
                            </m:sub>
                            <m:sup>
                              <m:r>
                                <a:rPr lang="en-GB" i="1">
                                  <a:latin typeface="Cambria Math" panose="02040503050406030204" pitchFamily="18" charset="0"/>
                                </a:rPr>
                                <m:t>𝑚𝑒𝑠𝑠𝑢𝑟𝑒𝑑</m:t>
                              </m:r>
                            </m:sup>
                          </m:sSubSup>
                          <m:r>
                            <a:rPr lang="en-GB" b="0" i="0" smtClean="0">
                              <a:latin typeface="Cambria Math" panose="02040503050406030204" pitchFamily="18" charset="0"/>
                            </a:rPr>
                            <m:t> </m:t>
                          </m:r>
                          <m:r>
                            <a:rPr lang="fa-IR">
                              <a:latin typeface="Cambria Math" panose="02040503050406030204" pitchFamily="18" charset="0"/>
                            </a:rPr>
                            <m:t>−</m:t>
                          </m:r>
                          <m:sSubSup>
                            <m:sSubSupPr>
                              <m:ctrlPr>
                                <a:rPr lang="fa-IR" i="1" smtClean="0">
                                  <a:latin typeface="Cambria Math" panose="02040503050406030204" pitchFamily="18" charset="0"/>
                                </a:rPr>
                              </m:ctrlPr>
                            </m:sSubSupPr>
                            <m:e>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𝑖𝑟𝑟</m:t>
                                  </m:r>
                                </m:sub>
                              </m:sSub>
                            </m:sub>
                            <m:sup>
                              <m:r>
                                <a:rPr lang="en-GB" b="0" i="1" smtClean="0">
                                  <a:latin typeface="Cambria Math" panose="02040503050406030204" pitchFamily="18" charset="0"/>
                                </a:rPr>
                                <m:t>𝑝𝑟𝑒𝑑𝑖𝑐𝑡𝑒𝑑</m:t>
                              </m:r>
                            </m:sup>
                          </m:sSubSup>
                        </m:num>
                        <m:den>
                          <m:r>
                            <a:rPr lang="fa-IR">
                              <a:latin typeface="Cambria Math" panose="02040503050406030204" pitchFamily="18" charset="0"/>
                            </a:rPr>
                            <m:t>1</m:t>
                          </m:r>
                          <m:r>
                            <a:rPr lang="fa-IR">
                              <a:latin typeface="Cambria Math" panose="02040503050406030204" pitchFamily="18" charset="0"/>
                            </a:rPr>
                            <m:t>−</m:t>
                          </m:r>
                          <m:sSubSup>
                            <m:sSubSupPr>
                              <m:ctrlPr>
                                <a:rPr lang="fa-IR" i="1">
                                  <a:latin typeface="Cambria Math" panose="02040503050406030204" pitchFamily="18" charset="0"/>
                                </a:rPr>
                              </m:ctrlPr>
                            </m:sSubSupPr>
                            <m:e>
                              <m:r>
                                <a:rPr lang="en-GB" b="0" i="1" smtClean="0">
                                  <a:latin typeface="Cambria Math" panose="02040503050406030204" pitchFamily="18" charset="0"/>
                                </a:rPr>
                                <m:t> </m:t>
                              </m:r>
                              <m:r>
                                <a:rPr lang="en-GB" i="1">
                                  <a:latin typeface="Cambria Math" panose="02040503050406030204" pitchFamily="18" charset="0"/>
                                </a:rPr>
                                <m:t>𝑆</m:t>
                              </m:r>
                              <m:r>
                                <a:rPr lang="en-GB" b="0" i="1" smtClean="0">
                                  <a:latin typeface="Cambria Math" panose="02040503050406030204" pitchFamily="18" charset="0"/>
                                </a:rPr>
                                <m:t> </m:t>
                              </m:r>
                            </m:e>
                            <m:sub>
                              <m:sSub>
                                <m:sSubPr>
                                  <m:ctrlPr>
                                    <a:rPr lang="en-GB" i="1">
                                      <a:latin typeface="Cambria Math" panose="02040503050406030204" pitchFamily="18" charset="0"/>
                                    </a:rPr>
                                  </m:ctrlPr>
                                </m:sSubPr>
                                <m:e>
                                  <m:r>
                                    <a:rPr lang="en-GB" i="1">
                                      <a:latin typeface="Cambria Math" panose="02040503050406030204" pitchFamily="18" charset="0"/>
                                    </a:rPr>
                                    <m:t>𝑤</m:t>
                                  </m:r>
                                </m:e>
                                <m:sub>
                                  <m:r>
                                    <a:rPr lang="en-GB" i="1">
                                      <a:latin typeface="Cambria Math" panose="02040503050406030204" pitchFamily="18" charset="0"/>
                                    </a:rPr>
                                    <m:t>𝑖𝑟𝑟</m:t>
                                  </m:r>
                                </m:sub>
                              </m:sSub>
                            </m:sub>
                            <m:sup>
                              <m:r>
                                <a:rPr lang="en-GB" b="0" i="1" smtClean="0">
                                  <a:latin typeface="Cambria Math" panose="02040503050406030204" pitchFamily="18" charset="0"/>
                                </a:rPr>
                                <m:t>𝑝𝑟𝑒𝑑𝑖𝑐𝑡𝑒𝑑</m:t>
                              </m:r>
                            </m:sup>
                          </m:sSubSup>
                        </m:den>
                      </m:f>
                    </m:oMath>
                  </m:oMathPara>
                </a14:m>
                <a:endParaRPr lang="en-GB" dirty="0"/>
              </a:p>
            </p:txBody>
          </p:sp>
        </mc:Choice>
        <mc:Fallback xmlns="">
          <p:sp>
            <p:nvSpPr>
              <p:cNvPr id="32" name="TextBox 31">
                <a:extLst>
                  <a:ext uri="{FF2B5EF4-FFF2-40B4-BE49-F238E27FC236}">
                    <a16:creationId xmlns:a16="http://schemas.microsoft.com/office/drawing/2014/main" id="{39013219-006E-9FAB-5890-F8702B94757E}"/>
                  </a:ext>
                </a:extLst>
              </p:cNvPr>
              <p:cNvSpPr txBox="1">
                <a:spLocks noRot="1" noChangeAspect="1" noMove="1" noResize="1" noEditPoints="1" noAdjustHandles="1" noChangeArrowheads="1" noChangeShapeType="1" noTextEdit="1"/>
              </p:cNvSpPr>
              <p:nvPr/>
            </p:nvSpPr>
            <p:spPr>
              <a:xfrm>
                <a:off x="5170447" y="3601810"/>
                <a:ext cx="3276600" cy="862352"/>
              </a:xfrm>
              <a:prstGeom prst="rect">
                <a:avLst/>
              </a:prstGeom>
              <a:blipFill>
                <a:blip r:embed="rId7"/>
                <a:stretch>
                  <a:fillRect/>
                </a:stretch>
              </a:blipFill>
            </p:spPr>
            <p:txBody>
              <a:bodyPr/>
              <a:lstStyle/>
              <a:p>
                <a:r>
                  <a:rPr lang="en-GB">
                    <a:noFill/>
                  </a:rPr>
                  <a:t> </a:t>
                </a:r>
              </a:p>
            </p:txBody>
          </p:sp>
        </mc:Fallback>
      </mc:AlternateContent>
      <p:sp>
        <p:nvSpPr>
          <p:cNvPr id="34" name="Arrow: Bent 33">
            <a:extLst>
              <a:ext uri="{FF2B5EF4-FFF2-40B4-BE49-F238E27FC236}">
                <a16:creationId xmlns:a16="http://schemas.microsoft.com/office/drawing/2014/main" id="{874A5640-0FA2-BAE0-D899-C763581076F4}"/>
              </a:ext>
            </a:extLst>
          </p:cNvPr>
          <p:cNvSpPr/>
          <p:nvPr/>
        </p:nvSpPr>
        <p:spPr>
          <a:xfrm rot="9196790">
            <a:off x="8086063" y="4271701"/>
            <a:ext cx="721968" cy="546221"/>
          </a:xfrm>
          <a:prstGeom prst="bentArrow">
            <a:avLst>
              <a:gd name="adj1" fmla="val 10371"/>
              <a:gd name="adj2" fmla="val 27959"/>
              <a:gd name="adj3" fmla="val 50000"/>
              <a:gd name="adj4" fmla="val 63358"/>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A6DF28F-9B45-26D4-0812-4BE29BD95896}"/>
                  </a:ext>
                </a:extLst>
              </p:cNvPr>
              <p:cNvSpPr txBox="1"/>
              <p:nvPr/>
            </p:nvSpPr>
            <p:spPr>
              <a:xfrm>
                <a:off x="3159079" y="4935179"/>
                <a:ext cx="7077963" cy="4145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𝐾</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𝑛𝑔</m:t>
                              </m:r>
                            </m:sub>
                          </m:sSub>
                        </m:sub>
                        <m:sup>
                          <m:r>
                            <a:rPr lang="en-GB" b="0" i="1" smtClean="0">
                              <a:latin typeface="Cambria Math" panose="02040503050406030204" pitchFamily="18" charset="0"/>
                            </a:rPr>
                            <m:t>𝑝𝑟𝑒𝑑𝑖𝑐𝑡𝑒𝑑</m:t>
                          </m:r>
                        </m:sup>
                      </m:sSubSup>
                      <m:r>
                        <a:rPr lang="en-GB" b="0" i="1" smtClean="0">
                          <a:latin typeface="Cambria Math" panose="02040503050406030204" pitchFamily="18" charset="0"/>
                        </a:rPr>
                        <m:t>  &amp;</m:t>
                      </m:r>
                      <m:sSubSup>
                        <m:sSubSupPr>
                          <m:ctrlPr>
                            <a:rPr lang="en-GB" i="1">
                              <a:latin typeface="Cambria Math" panose="02040503050406030204" pitchFamily="18" charset="0"/>
                            </a:rPr>
                          </m:ctrlPr>
                        </m:sSubSupPr>
                        <m:e>
                          <m:r>
                            <a:rPr lang="en-GB" b="0" i="1" smtClean="0">
                              <a:latin typeface="Cambria Math" panose="02040503050406030204" pitchFamily="18" charset="0"/>
                            </a:rPr>
                            <m:t> </m:t>
                          </m:r>
                          <m:r>
                            <a:rPr lang="en-GB" i="1">
                              <a:latin typeface="Cambria Math" panose="02040503050406030204" pitchFamily="18" charset="0"/>
                            </a:rPr>
                            <m:t>𝐾</m:t>
                          </m:r>
                        </m:e>
                        <m:sub>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b="0" i="1" smtClean="0">
                                  <a:latin typeface="Cambria Math" panose="02040503050406030204" pitchFamily="18" charset="0"/>
                                </a:rPr>
                                <m:t>𝑛𝑤</m:t>
                              </m:r>
                            </m:sub>
                          </m:sSub>
                        </m:sub>
                        <m:sup>
                          <m:r>
                            <a:rPr lang="en-GB" i="1">
                              <a:latin typeface="Cambria Math" panose="02040503050406030204" pitchFamily="18" charset="0"/>
                            </a:rPr>
                            <m:t>𝑝𝑟𝑒𝑑𝑖𝑐𝑡𝑒𝑑</m:t>
                          </m:r>
                        </m:sup>
                      </m:sSubSup>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𝑇</m:t>
                          </m:r>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𝜙</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log</m:t>
                                  </m:r>
                                </m:e>
                                <m:sub>
                                  <m:r>
                                    <a:rPr lang="en-GB" b="0" i="1" smtClean="0">
                                      <a:latin typeface="Cambria Math" panose="02040503050406030204" pitchFamily="18" charset="0"/>
                                    </a:rPr>
                                    <m:t>10</m:t>
                                  </m:r>
                                </m:sub>
                              </m:sSub>
                            </m:fName>
                            <m:e>
                              <m:r>
                                <a:rPr lang="en-GB" b="0" i="1" smtClean="0">
                                  <a:latin typeface="Cambria Math" panose="02040503050406030204" pitchFamily="18" charset="0"/>
                                </a:rPr>
                                <m:t>𝐾</m:t>
                              </m:r>
                            </m:e>
                          </m:func>
                          <m:r>
                            <a:rPr lang="en-GB" i="1">
                              <a:latin typeface="Cambria Math" panose="02040503050406030204" pitchFamily="18" charset="0"/>
                            </a:rPr>
                            <m:t>,</m:t>
                          </m:r>
                          <m:func>
                            <m:funcPr>
                              <m:ctrlPr>
                                <a:rPr lang="en-GB" b="0" i="1" smtClean="0">
                                  <a:latin typeface="Cambria Math" panose="02040503050406030204" pitchFamily="18" charset="0"/>
                                </a:rPr>
                              </m:ctrlPr>
                            </m:funcPr>
                            <m:fName>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log</m:t>
                                  </m:r>
                                </m:e>
                                <m:sub>
                                  <m:r>
                                    <a:rPr lang="en-GB" b="0" i="1" smtClean="0">
                                      <a:latin typeface="Cambria Math" panose="02040503050406030204" pitchFamily="18" charset="0"/>
                                    </a:rPr>
                                    <m:t>10</m:t>
                                  </m:r>
                                </m:sub>
                              </m:sSub>
                            </m:fNa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𝑚</m:t>
                                  </m:r>
                                </m:sub>
                              </m:sSub>
                            </m:e>
                          </m:func>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i="1">
                                  <a:latin typeface="Cambria Math" panose="02040503050406030204" pitchFamily="18" charset="0"/>
                                </a:rPr>
                                <m:t>𝑅</m:t>
                              </m:r>
                            </m:e>
                            <m:sub>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𝜇</m:t>
                                  </m:r>
                                </m:sub>
                              </m:sSub>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𝜎</m:t>
                              </m:r>
                            </m:e>
                            <m:sub>
                              <m:r>
                                <a:rPr lang="en-GB" i="1">
                                  <a:latin typeface="Cambria Math" panose="02040503050406030204" pitchFamily="18" charset="0"/>
                                </a:rPr>
                                <m:t>𝑒𝑓𝑓</m:t>
                              </m:r>
                            </m:sub>
                          </m:sSub>
                          <m:r>
                            <a:rPr lang="en-GB" b="0" i="1" smtClean="0">
                              <a:latin typeface="Cambria Math" panose="02040503050406030204" pitchFamily="18" charset="0"/>
                            </a:rPr>
                            <m:t>,</m:t>
                          </m:r>
                          <m:sSub>
                            <m:sSubPr>
                              <m:ctrlPr>
                                <a:rPr lang="fa-IR" b="1" i="1">
                                  <a:latin typeface="Cambria Math" panose="02040503050406030204" pitchFamily="18" charset="0"/>
                                </a:rPr>
                              </m:ctrlPr>
                            </m:sSubPr>
                            <m:e>
                              <m:acc>
                                <m:accPr>
                                  <m:chr m:val="̂"/>
                                  <m:ctrlPr>
                                    <a:rPr lang="fa-IR" b="1" i="1">
                                      <a:latin typeface="Cambria Math" panose="02040503050406030204" pitchFamily="18" charset="0"/>
                                    </a:rPr>
                                  </m:ctrlPr>
                                </m:accPr>
                                <m:e>
                                  <m:r>
                                    <a:rPr lang="fa-IR" b="1" i="1">
                                      <a:latin typeface="Cambria Math" panose="02040503050406030204" pitchFamily="18" charset="0"/>
                                    </a:rPr>
                                    <m:t>𝑺</m:t>
                                  </m:r>
                                </m:e>
                              </m:acc>
                            </m:e>
                            <m:sub>
                              <m:sSub>
                                <m:sSubPr>
                                  <m:ctrlPr>
                                    <a:rPr lang="en-GB" b="1" i="1">
                                      <a:latin typeface="Cambria Math" panose="02040503050406030204" pitchFamily="18" charset="0"/>
                                    </a:rPr>
                                  </m:ctrlPr>
                                </m:sSubPr>
                                <m:e>
                                  <m:r>
                                    <a:rPr lang="fa-IR" b="1" i="1">
                                      <a:latin typeface="Cambria Math" panose="02040503050406030204" pitchFamily="18" charset="0"/>
                                    </a:rPr>
                                    <m:t>𝒘</m:t>
                                  </m:r>
                                </m:e>
                                <m:sub>
                                  <m:r>
                                    <a:rPr lang="fa-IR" b="1" i="1">
                                      <a:latin typeface="Cambria Math" panose="02040503050406030204" pitchFamily="18" charset="0"/>
                                    </a:rPr>
                                    <m:t>𝒏</m:t>
                                  </m:r>
                                </m:sub>
                              </m:sSub>
                            </m:sub>
                          </m:sSub>
                        </m:e>
                      </m:d>
                    </m:oMath>
                  </m:oMathPara>
                </a14:m>
                <a:endParaRPr lang="en-GB" dirty="0"/>
              </a:p>
            </p:txBody>
          </p:sp>
        </mc:Choice>
        <mc:Fallback xmlns="">
          <p:sp>
            <p:nvSpPr>
              <p:cNvPr id="36" name="TextBox 35">
                <a:extLst>
                  <a:ext uri="{FF2B5EF4-FFF2-40B4-BE49-F238E27FC236}">
                    <a16:creationId xmlns:a16="http://schemas.microsoft.com/office/drawing/2014/main" id="{6A6DF28F-9B45-26D4-0812-4BE29BD95896}"/>
                  </a:ext>
                </a:extLst>
              </p:cNvPr>
              <p:cNvSpPr txBox="1">
                <a:spLocks noRot="1" noChangeAspect="1" noMove="1" noResize="1" noEditPoints="1" noAdjustHandles="1" noChangeArrowheads="1" noChangeShapeType="1" noTextEdit="1"/>
              </p:cNvSpPr>
              <p:nvPr/>
            </p:nvSpPr>
            <p:spPr>
              <a:xfrm>
                <a:off x="3159079" y="4935179"/>
                <a:ext cx="7077963" cy="414537"/>
              </a:xfrm>
              <a:prstGeom prst="rect">
                <a:avLst/>
              </a:prstGeom>
              <a:blipFill>
                <a:blip r:embed="rId8"/>
                <a:stretch>
                  <a:fillRect b="-13235"/>
                </a:stretch>
              </a:blipFill>
            </p:spPr>
            <p:txBody>
              <a:bodyPr/>
              <a:lstStyle/>
              <a:p>
                <a:r>
                  <a:rPr lang="en-GB">
                    <a:noFill/>
                  </a:rPr>
                  <a:t> </a:t>
                </a:r>
              </a:p>
            </p:txBody>
          </p:sp>
        </mc:Fallback>
      </mc:AlternateContent>
      <p:sp>
        <p:nvSpPr>
          <p:cNvPr id="37" name="Arrow: Bent 36">
            <a:extLst>
              <a:ext uri="{FF2B5EF4-FFF2-40B4-BE49-F238E27FC236}">
                <a16:creationId xmlns:a16="http://schemas.microsoft.com/office/drawing/2014/main" id="{10C29775-CD6E-25DA-0D4D-DEB57BE7D215}"/>
              </a:ext>
            </a:extLst>
          </p:cNvPr>
          <p:cNvSpPr/>
          <p:nvPr/>
        </p:nvSpPr>
        <p:spPr>
          <a:xfrm rot="12175342" flipH="1">
            <a:off x="4143130" y="5750735"/>
            <a:ext cx="722185" cy="502036"/>
          </a:xfrm>
          <a:prstGeom prst="bentArrow">
            <a:avLst>
              <a:gd name="adj1" fmla="val 10371"/>
              <a:gd name="adj2" fmla="val 27959"/>
              <a:gd name="adj3" fmla="val 50000"/>
              <a:gd name="adj4" fmla="val 63358"/>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39" name="TextBox 38">
            <a:extLst>
              <a:ext uri="{FF2B5EF4-FFF2-40B4-BE49-F238E27FC236}">
                <a16:creationId xmlns:a16="http://schemas.microsoft.com/office/drawing/2014/main" id="{3900723E-9584-EF54-ED0F-21F1D24B5410}"/>
              </a:ext>
            </a:extLst>
          </p:cNvPr>
          <p:cNvSpPr txBox="1"/>
          <p:nvPr/>
        </p:nvSpPr>
        <p:spPr>
          <a:xfrm>
            <a:off x="1318239" y="5753651"/>
            <a:ext cx="2787700" cy="923330"/>
          </a:xfrm>
          <a:prstGeom prst="rect">
            <a:avLst/>
          </a:prstGeom>
          <a:noFill/>
        </p:spPr>
        <p:txBody>
          <a:bodyPr wrap="square">
            <a:spAutoFit/>
          </a:bodyPr>
          <a:lstStyle/>
          <a:p>
            <a:pPr algn="ctr"/>
            <a:r>
              <a:rPr lang="en-GB" sz="1800" b="1" kern="100" dirty="0">
                <a:solidFill>
                  <a:srgbClr val="0070C0"/>
                </a:solidFill>
                <a:latin typeface="Aptos" panose="020B0004020202020204" pitchFamily="34" charset="0"/>
                <a:ea typeface="Aptos" panose="020B0004020202020204" pitchFamily="34" charset="0"/>
                <a:cs typeface="Arial" panose="020B0604020202020204" pitchFamily="34" charset="0"/>
              </a:rPr>
              <a:t>The predicted krg0_hat was used to reconstruct the relative permeability</a:t>
            </a:r>
            <a:endParaRPr lang="en-GB" dirty="0">
              <a:solidFill>
                <a:srgbClr val="0070C0"/>
              </a:solidFill>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DD54E1A-D20B-2F02-D47D-E065F7418F6C}"/>
                  </a:ext>
                </a:extLst>
              </p:cNvPr>
              <p:cNvSpPr txBox="1"/>
              <p:nvPr/>
            </p:nvSpPr>
            <p:spPr>
              <a:xfrm>
                <a:off x="5994547" y="5747691"/>
                <a:ext cx="4014528" cy="102335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𝐾</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𝑔</m:t>
                              </m:r>
                            </m:sub>
                          </m:sSub>
                        </m:sub>
                        <m:sup>
                          <m:r>
                            <a:rPr lang="en-GB" b="0" i="1" smtClean="0">
                              <a:latin typeface="Cambria Math" panose="02040503050406030204" pitchFamily="18" charset="0"/>
                            </a:rPr>
                            <m:t>𝑝𝑟𝑒𝑑𝑖𝑐𝑡𝑒𝑑</m:t>
                          </m:r>
                        </m:sup>
                      </m:sSubSup>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𝐾</m:t>
                          </m:r>
                        </m:e>
                        <m:sub>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1">
                                  <a:latin typeface="Cambria Math" panose="02040503050406030204" pitchFamily="18" charset="0"/>
                                </a:rPr>
                                <m:t>𝑛𝑔</m:t>
                              </m:r>
                            </m:sub>
                          </m:sSub>
                        </m:sub>
                        <m:sup>
                          <m:r>
                            <a:rPr lang="en-GB" i="1">
                              <a:latin typeface="Cambria Math" panose="02040503050406030204" pitchFamily="18" charset="0"/>
                            </a:rPr>
                            <m:t>𝑝𝑟𝑒𝑑𝑖𝑐𝑡𝑒𝑑</m:t>
                          </m:r>
                        </m:sup>
                      </m:sSubSup>
                      <m:r>
                        <a:rPr lang="en-GB" i="1">
                          <a:latin typeface="Cambria Math" panose="02040503050406030204" pitchFamily="18" charset="0"/>
                          <a:ea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𝐾</m:t>
                          </m:r>
                        </m:e>
                        <m:sub>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1">
                                  <a:latin typeface="Cambria Math" panose="02040503050406030204" pitchFamily="18" charset="0"/>
                                </a:rPr>
                                <m:t>𝑔</m:t>
                              </m:r>
                              <m:r>
                                <a:rPr lang="en-GB" b="0" i="1" smtClean="0">
                                  <a:latin typeface="Cambria Math" panose="02040503050406030204" pitchFamily="18" charset="0"/>
                                </a:rPr>
                                <m:t>0</m:t>
                              </m:r>
                            </m:sub>
                          </m:sSub>
                        </m:sub>
                        <m:sup>
                          <m:r>
                            <a:rPr lang="en-GB" i="1">
                              <a:latin typeface="Cambria Math" panose="02040503050406030204" pitchFamily="18" charset="0"/>
                            </a:rPr>
                            <m:t>𝑝𝑟𝑒𝑑𝑖𝑐𝑡𝑒𝑑</m:t>
                          </m:r>
                          <m:r>
                            <a:rPr lang="en-GB" b="0" i="1" smtClean="0">
                              <a:latin typeface="Cambria Math" panose="02040503050406030204" pitchFamily="18" charset="0"/>
                            </a:rPr>
                            <m:t>    </m:t>
                          </m:r>
                        </m:sup>
                      </m:sSubSup>
                    </m:oMath>
                  </m:oMathPara>
                </a14:m>
                <a:endParaRPr lang="en-GB" b="0" i="1" dirty="0">
                  <a:latin typeface="Cambria Math" panose="02040503050406030204" pitchFamily="18" charset="0"/>
                </a:endParaRPr>
              </a:p>
              <a:p>
                <a:pPr algn="ctr">
                  <a:spcBef>
                    <a:spcPts val="1200"/>
                  </a:spcBef>
                </a:pPr>
                <a14:m>
                  <m:oMath xmlns:m="http://schemas.openxmlformats.org/officeDocument/2006/math">
                    <m:r>
                      <a:rPr lang="en-GB" b="0" i="1" smtClean="0">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𝐾</m:t>
                        </m:r>
                      </m:e>
                      <m:sub>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b="0" i="1" smtClean="0">
                                <a:latin typeface="Cambria Math" panose="02040503050406030204" pitchFamily="18" charset="0"/>
                              </a:rPr>
                              <m:t>𝑤</m:t>
                            </m:r>
                          </m:sub>
                        </m:sSub>
                      </m:sub>
                      <m:sup>
                        <m:r>
                          <a:rPr lang="en-GB" i="1">
                            <a:latin typeface="Cambria Math" panose="02040503050406030204" pitchFamily="18" charset="0"/>
                          </a:rPr>
                          <m:t>𝑝𝑟𝑒𝑑𝑖𝑐𝑡𝑒𝑑</m:t>
                        </m:r>
                      </m:sup>
                    </m:sSubSup>
                  </m:oMath>
                </a14:m>
                <a:r>
                  <a:rPr lang="en-GB" dirty="0"/>
                  <a:t> </a:t>
                </a:r>
                <a14:m>
                  <m:oMath xmlns:m="http://schemas.openxmlformats.org/officeDocument/2006/math">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𝐾</m:t>
                        </m:r>
                      </m:e>
                      <m:sub>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1">
                                <a:latin typeface="Cambria Math" panose="02040503050406030204" pitchFamily="18" charset="0"/>
                              </a:rPr>
                              <m:t>𝑛𝑔</m:t>
                            </m:r>
                          </m:sub>
                        </m:sSub>
                      </m:sub>
                      <m:sup>
                        <m:r>
                          <a:rPr lang="en-GB" i="1">
                            <a:latin typeface="Cambria Math" panose="02040503050406030204" pitchFamily="18" charset="0"/>
                          </a:rPr>
                          <m:t>𝑝𝑟𝑒𝑑𝑖𝑐𝑡𝑒𝑑</m:t>
                        </m:r>
                      </m:sup>
                    </m:sSubSup>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m:t>
                    </m:r>
                  </m:oMath>
                </a14:m>
                <a:endParaRPr lang="en-GB" dirty="0"/>
              </a:p>
            </p:txBody>
          </p:sp>
        </mc:Choice>
        <mc:Fallback xmlns="">
          <p:sp>
            <p:nvSpPr>
              <p:cNvPr id="41" name="TextBox 40">
                <a:extLst>
                  <a:ext uri="{FF2B5EF4-FFF2-40B4-BE49-F238E27FC236}">
                    <a16:creationId xmlns:a16="http://schemas.microsoft.com/office/drawing/2014/main" id="{CDD54E1A-D20B-2F02-D47D-E065F7418F6C}"/>
                  </a:ext>
                </a:extLst>
              </p:cNvPr>
              <p:cNvSpPr txBox="1">
                <a:spLocks noRot="1" noChangeAspect="1" noMove="1" noResize="1" noEditPoints="1" noAdjustHandles="1" noChangeArrowheads="1" noChangeShapeType="1" noTextEdit="1"/>
              </p:cNvSpPr>
              <p:nvPr/>
            </p:nvSpPr>
            <p:spPr>
              <a:xfrm>
                <a:off x="5994547" y="5747691"/>
                <a:ext cx="4014528" cy="1023357"/>
              </a:xfrm>
              <a:prstGeom prst="rect">
                <a:avLst/>
              </a:prstGeom>
              <a:blipFill>
                <a:blip r:embed="rId9"/>
                <a:stretch>
                  <a:fillRect b="-595"/>
                </a:stretch>
              </a:blipFill>
            </p:spPr>
            <p:txBody>
              <a:bodyPr/>
              <a:lstStyle/>
              <a:p>
                <a:r>
                  <a:rPr lang="en-GB">
                    <a:noFill/>
                  </a:rPr>
                  <a:t> </a:t>
                </a:r>
              </a:p>
            </p:txBody>
          </p:sp>
        </mc:Fallback>
      </mc:AlternateContent>
    </p:spTree>
    <p:extLst>
      <p:ext uri="{BB962C8B-B14F-4D97-AF65-F5344CB8AC3E}">
        <p14:creationId xmlns:p14="http://schemas.microsoft.com/office/powerpoint/2010/main" val="3213014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7F9A2-4098-BABC-02DE-83781312EDB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0D53717-E805-F521-1A6A-77B3EB0D1222}"/>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12</a:t>
            </a:r>
          </a:p>
        </p:txBody>
      </p:sp>
      <p:sp>
        <p:nvSpPr>
          <p:cNvPr id="12" name="Rectangle 11">
            <a:extLst>
              <a:ext uri="{FF2B5EF4-FFF2-40B4-BE49-F238E27FC236}">
                <a16:creationId xmlns:a16="http://schemas.microsoft.com/office/drawing/2014/main" id="{37FA1583-7357-30BC-891F-7A58A01DA913}"/>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8A1EAAD6-EA45-D199-A560-A3F55519286D}"/>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28582260-54EF-E4B7-1C81-4C578DD717D4}"/>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FB6E443B-B4E6-114F-DFC8-D90B8E9067D0}"/>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9818B345-EC74-D208-BE04-0594A34CAC56}"/>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71E12BF3-8CA9-4F6C-B1E8-6A377646456E}"/>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pic>
        <p:nvPicPr>
          <p:cNvPr id="6" name="Picture 5">
            <a:extLst>
              <a:ext uri="{FF2B5EF4-FFF2-40B4-BE49-F238E27FC236}">
                <a16:creationId xmlns:a16="http://schemas.microsoft.com/office/drawing/2014/main" id="{227AC2DC-DF67-30FF-09CE-283CF7D4888F}"/>
              </a:ext>
            </a:extLst>
          </p:cNvPr>
          <p:cNvPicPr>
            <a:picLocks noChangeAspect="1"/>
          </p:cNvPicPr>
          <p:nvPr/>
        </p:nvPicPr>
        <p:blipFill>
          <a:blip r:embed="rId3">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sp>
        <p:nvSpPr>
          <p:cNvPr id="2" name="TextBox 1">
            <a:extLst>
              <a:ext uri="{FF2B5EF4-FFF2-40B4-BE49-F238E27FC236}">
                <a16:creationId xmlns:a16="http://schemas.microsoft.com/office/drawing/2014/main" id="{51BCC383-D3F3-AF9A-F918-29336D07B64F}"/>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rPr>
              <a:t>Curve Results (</a:t>
            </a:r>
            <a:r>
              <a:rPr lang="en-US" sz="2400" b="1" dirty="0" err="1">
                <a:solidFill>
                  <a:srgbClr val="0070C0"/>
                </a:solidFill>
              </a:rPr>
              <a:t>k</a:t>
            </a:r>
            <a:r>
              <a:rPr lang="en-US" sz="2400" b="1" baseline="-25000" dirty="0" err="1">
                <a:solidFill>
                  <a:srgbClr val="0070C0"/>
                </a:solidFill>
              </a:rPr>
              <a:t>rw</a:t>
            </a:r>
            <a:r>
              <a:rPr lang="en-US" sz="2400" b="1" dirty="0">
                <a:solidFill>
                  <a:srgbClr val="0070C0"/>
                </a:solidFill>
              </a:rPr>
              <a:t> &amp; </a:t>
            </a:r>
            <a:r>
              <a:rPr lang="en-US" sz="2400" b="1" dirty="0" err="1">
                <a:solidFill>
                  <a:srgbClr val="0070C0"/>
                </a:solidFill>
              </a:rPr>
              <a:t>k</a:t>
            </a:r>
            <a:r>
              <a:rPr lang="en-US" sz="2400" b="1" baseline="-25000" dirty="0" err="1">
                <a:solidFill>
                  <a:srgbClr val="0070C0"/>
                </a:solidFill>
              </a:rPr>
              <a:t>rg</a:t>
            </a:r>
            <a:r>
              <a:rPr lang="en-US" sz="2400" b="1" dirty="0">
                <a:solidFill>
                  <a:srgbClr val="0070C0"/>
                </a:solidFill>
              </a:rPr>
              <a:t>)</a:t>
            </a:r>
            <a:endParaRPr lang="en-US" sz="2400" b="1" dirty="0">
              <a:solidFill>
                <a:srgbClr val="AF005F"/>
              </a:solidFill>
              <a:ea typeface="Lato Black" panose="020F0502020204030203" pitchFamily="34" charset="0"/>
              <a:cs typeface="Lato Black" panose="020F0502020204030203" pitchFamily="34" charset="0"/>
            </a:endParaRPr>
          </a:p>
        </p:txBody>
      </p:sp>
      <p:sp>
        <p:nvSpPr>
          <p:cNvPr id="4" name="TextBox 3">
            <a:extLst>
              <a:ext uri="{FF2B5EF4-FFF2-40B4-BE49-F238E27FC236}">
                <a16:creationId xmlns:a16="http://schemas.microsoft.com/office/drawing/2014/main" id="{0952EBC5-0D98-BA78-05D5-E7366BB0D182}"/>
              </a:ext>
            </a:extLst>
          </p:cNvPr>
          <p:cNvSpPr txBox="1"/>
          <p:nvPr/>
        </p:nvSpPr>
        <p:spPr>
          <a:xfrm>
            <a:off x="124238" y="1604665"/>
            <a:ext cx="3713922" cy="369332"/>
          </a:xfrm>
          <a:prstGeom prst="rect">
            <a:avLst/>
          </a:prstGeom>
          <a:noFill/>
        </p:spPr>
        <p:txBody>
          <a:bodyPr wrap="square">
            <a:spAutoFit/>
          </a:bodyPr>
          <a:lstStyle/>
          <a:p>
            <a:pPr algn="ctr"/>
            <a:r>
              <a:rPr lang="en-GB" sz="1800" b="1" kern="100" dirty="0">
                <a:solidFill>
                  <a:srgbClr val="C00000"/>
                </a:solidFill>
                <a:latin typeface="Aptos" panose="020B0004020202020204" pitchFamily="34" charset="0"/>
                <a:ea typeface="Aptos" panose="020B0004020202020204" pitchFamily="34" charset="0"/>
                <a:cs typeface="Arial" panose="020B0604020202020204" pitchFamily="34" charset="0"/>
              </a:rPr>
              <a:t>Three Permeability Regimes</a:t>
            </a:r>
            <a:endParaRPr lang="en-GB" dirty="0">
              <a:solidFill>
                <a:srgbClr val="C00000"/>
              </a:solidFill>
            </a:endParaRPr>
          </a:p>
        </p:txBody>
      </p:sp>
      <p:pic>
        <p:nvPicPr>
          <p:cNvPr id="8" name="Picture 7">
            <a:extLst>
              <a:ext uri="{FF2B5EF4-FFF2-40B4-BE49-F238E27FC236}">
                <a16:creationId xmlns:a16="http://schemas.microsoft.com/office/drawing/2014/main" id="{6ED27863-07A5-CFAC-5049-A4547761269C}"/>
              </a:ext>
            </a:extLst>
          </p:cNvPr>
          <p:cNvPicPr>
            <a:picLocks noChangeAspect="1"/>
          </p:cNvPicPr>
          <p:nvPr/>
        </p:nvPicPr>
        <p:blipFill>
          <a:blip r:embed="rId4" cstate="print">
            <a:extLst>
              <a:ext uri="{28A0092B-C50C-407E-A947-70E740481C1C}">
                <a14:useLocalDpi xmlns:a14="http://schemas.microsoft.com/office/drawing/2010/main" val="0"/>
              </a:ext>
            </a:extLst>
          </a:blip>
          <a:srcRect t="5035" b="4231"/>
          <a:stretch>
            <a:fillRect/>
          </a:stretch>
        </p:blipFill>
        <p:spPr>
          <a:xfrm>
            <a:off x="5736992" y="3798000"/>
            <a:ext cx="5388208" cy="3060000"/>
          </a:xfrm>
          <a:prstGeom prst="rect">
            <a:avLst/>
          </a:prstGeom>
        </p:spPr>
      </p:pic>
      <p:pic>
        <p:nvPicPr>
          <p:cNvPr id="15" name="Picture 14">
            <a:extLst>
              <a:ext uri="{FF2B5EF4-FFF2-40B4-BE49-F238E27FC236}">
                <a16:creationId xmlns:a16="http://schemas.microsoft.com/office/drawing/2014/main" id="{1A461D43-9358-0CC7-4E43-90D1D9644CBF}"/>
              </a:ext>
            </a:extLst>
          </p:cNvPr>
          <p:cNvPicPr>
            <a:picLocks noChangeAspect="1"/>
          </p:cNvPicPr>
          <p:nvPr/>
        </p:nvPicPr>
        <p:blipFill>
          <a:blip r:embed="rId5" cstate="print">
            <a:extLst>
              <a:ext uri="{28A0092B-C50C-407E-A947-70E740481C1C}">
                <a14:useLocalDpi xmlns:a14="http://schemas.microsoft.com/office/drawing/2010/main" val="0"/>
              </a:ext>
            </a:extLst>
          </a:blip>
          <a:srcRect l="-243" t="4542" r="243" b="5747"/>
          <a:stretch>
            <a:fillRect/>
          </a:stretch>
        </p:blipFill>
        <p:spPr>
          <a:xfrm>
            <a:off x="211104" y="2807400"/>
            <a:ext cx="5449688" cy="3060000"/>
          </a:xfrm>
          <a:prstGeom prst="rect">
            <a:avLst/>
          </a:prstGeom>
        </p:spPr>
      </p:pic>
      <p:sp>
        <p:nvSpPr>
          <p:cNvPr id="16" name="TextBox 15">
            <a:extLst>
              <a:ext uri="{FF2B5EF4-FFF2-40B4-BE49-F238E27FC236}">
                <a16:creationId xmlns:a16="http://schemas.microsoft.com/office/drawing/2014/main" id="{178AC293-53DD-4C8E-F5C7-4BAA8C9DA7ED}"/>
              </a:ext>
            </a:extLst>
          </p:cNvPr>
          <p:cNvSpPr txBox="1"/>
          <p:nvPr/>
        </p:nvSpPr>
        <p:spPr>
          <a:xfrm>
            <a:off x="6877878" y="29029"/>
            <a:ext cx="3713922" cy="369332"/>
          </a:xfrm>
          <a:prstGeom prst="rect">
            <a:avLst/>
          </a:prstGeom>
          <a:noFill/>
        </p:spPr>
        <p:txBody>
          <a:bodyPr wrap="square">
            <a:spAutoFit/>
          </a:bodyPr>
          <a:lstStyle/>
          <a:p>
            <a:r>
              <a:rPr lang="en-GB" sz="1800" b="1" kern="100" dirty="0">
                <a:solidFill>
                  <a:srgbClr val="0070C0"/>
                </a:solidFill>
                <a:latin typeface="Aptos" panose="020B0004020202020204" pitchFamily="34" charset="0"/>
                <a:ea typeface="Aptos" panose="020B0004020202020204" pitchFamily="34" charset="0"/>
                <a:cs typeface="Arial" panose="020B0604020202020204" pitchFamily="34" charset="0"/>
              </a:rPr>
              <a:t>Low Permeability</a:t>
            </a:r>
            <a:r>
              <a:rPr lang="en-GB" b="1" kern="100" dirty="0">
                <a:solidFill>
                  <a:srgbClr val="0070C0"/>
                </a:solidFill>
                <a:latin typeface="Aptos" panose="020B0004020202020204" pitchFamily="34" charset="0"/>
                <a:ea typeface="Aptos" panose="020B0004020202020204" pitchFamily="34" charset="0"/>
                <a:cs typeface="Arial" panose="020B0604020202020204" pitchFamily="34" charset="0"/>
              </a:rPr>
              <a:t>: 0.356 </a:t>
            </a:r>
            <a:r>
              <a:rPr lang="en-GB" b="1" kern="100" dirty="0" err="1">
                <a:solidFill>
                  <a:srgbClr val="0070C0"/>
                </a:solidFill>
                <a:latin typeface="Aptos" panose="020B0004020202020204" pitchFamily="34" charset="0"/>
                <a:ea typeface="Aptos" panose="020B0004020202020204" pitchFamily="34" charset="0"/>
                <a:cs typeface="Arial" panose="020B0604020202020204" pitchFamily="34" charset="0"/>
              </a:rPr>
              <a:t>mD</a:t>
            </a:r>
            <a:endParaRPr lang="en-GB" dirty="0">
              <a:solidFill>
                <a:srgbClr val="0070C0"/>
              </a:solidFill>
            </a:endParaRPr>
          </a:p>
        </p:txBody>
      </p:sp>
      <p:sp>
        <p:nvSpPr>
          <p:cNvPr id="17" name="TextBox 16">
            <a:extLst>
              <a:ext uri="{FF2B5EF4-FFF2-40B4-BE49-F238E27FC236}">
                <a16:creationId xmlns:a16="http://schemas.microsoft.com/office/drawing/2014/main" id="{15DCC22A-A705-8691-C540-B5B1E755EC8E}"/>
              </a:ext>
            </a:extLst>
          </p:cNvPr>
          <p:cNvSpPr txBox="1"/>
          <p:nvPr/>
        </p:nvSpPr>
        <p:spPr>
          <a:xfrm>
            <a:off x="7295057" y="3364468"/>
            <a:ext cx="2979874" cy="369332"/>
          </a:xfrm>
          <a:prstGeom prst="rect">
            <a:avLst/>
          </a:prstGeom>
          <a:noFill/>
        </p:spPr>
        <p:txBody>
          <a:bodyPr wrap="square">
            <a:spAutoFit/>
          </a:bodyPr>
          <a:lstStyle/>
          <a:p>
            <a:r>
              <a:rPr lang="en-GB" sz="1800" b="1" kern="100" dirty="0">
                <a:solidFill>
                  <a:srgbClr val="0070C0"/>
                </a:solidFill>
                <a:latin typeface="Aptos" panose="020B0004020202020204" pitchFamily="34" charset="0"/>
                <a:ea typeface="Aptos" panose="020B0004020202020204" pitchFamily="34" charset="0"/>
                <a:cs typeface="Arial" panose="020B0604020202020204" pitchFamily="34" charset="0"/>
              </a:rPr>
              <a:t>High Permeability</a:t>
            </a:r>
            <a:r>
              <a:rPr lang="en-GB" b="1" kern="100" dirty="0">
                <a:solidFill>
                  <a:srgbClr val="0070C0"/>
                </a:solidFill>
                <a:latin typeface="Aptos" panose="020B0004020202020204" pitchFamily="34" charset="0"/>
                <a:ea typeface="Aptos" panose="020B0004020202020204" pitchFamily="34" charset="0"/>
                <a:cs typeface="Arial" panose="020B0604020202020204" pitchFamily="34" charset="0"/>
              </a:rPr>
              <a:t>: 430 </a:t>
            </a:r>
            <a:r>
              <a:rPr lang="en-GB" b="1" kern="100" dirty="0" err="1">
                <a:solidFill>
                  <a:srgbClr val="0070C0"/>
                </a:solidFill>
                <a:latin typeface="Aptos" panose="020B0004020202020204" pitchFamily="34" charset="0"/>
                <a:ea typeface="Aptos" panose="020B0004020202020204" pitchFamily="34" charset="0"/>
                <a:cs typeface="Arial" panose="020B0604020202020204" pitchFamily="34" charset="0"/>
              </a:rPr>
              <a:t>mD</a:t>
            </a:r>
            <a:endParaRPr lang="en-GB" dirty="0">
              <a:solidFill>
                <a:srgbClr val="0070C0"/>
              </a:solidFill>
            </a:endParaRPr>
          </a:p>
        </p:txBody>
      </p:sp>
      <p:sp>
        <p:nvSpPr>
          <p:cNvPr id="18" name="TextBox 17">
            <a:extLst>
              <a:ext uri="{FF2B5EF4-FFF2-40B4-BE49-F238E27FC236}">
                <a16:creationId xmlns:a16="http://schemas.microsoft.com/office/drawing/2014/main" id="{0195427D-16F8-FE62-2369-BF7850FE0287}"/>
              </a:ext>
            </a:extLst>
          </p:cNvPr>
          <p:cNvSpPr txBox="1"/>
          <p:nvPr/>
        </p:nvSpPr>
        <p:spPr>
          <a:xfrm>
            <a:off x="1430304" y="2438068"/>
            <a:ext cx="3657600" cy="369332"/>
          </a:xfrm>
          <a:prstGeom prst="rect">
            <a:avLst/>
          </a:prstGeom>
          <a:noFill/>
        </p:spPr>
        <p:txBody>
          <a:bodyPr wrap="square">
            <a:spAutoFit/>
          </a:bodyPr>
          <a:lstStyle/>
          <a:p>
            <a:r>
              <a:rPr lang="en-GB" sz="1800" b="1" kern="100" dirty="0">
                <a:solidFill>
                  <a:srgbClr val="0070C0"/>
                </a:solidFill>
                <a:latin typeface="Aptos" panose="020B0004020202020204" pitchFamily="34" charset="0"/>
                <a:ea typeface="Aptos" panose="020B0004020202020204" pitchFamily="34" charset="0"/>
                <a:cs typeface="Arial" panose="020B0604020202020204" pitchFamily="34" charset="0"/>
              </a:rPr>
              <a:t>Medium Permeability</a:t>
            </a:r>
            <a:r>
              <a:rPr lang="en-GB" b="1" kern="100" dirty="0">
                <a:solidFill>
                  <a:srgbClr val="0070C0"/>
                </a:solidFill>
                <a:latin typeface="Aptos" panose="020B0004020202020204" pitchFamily="34" charset="0"/>
                <a:ea typeface="Aptos" panose="020B0004020202020204" pitchFamily="34" charset="0"/>
                <a:cs typeface="Arial" panose="020B0604020202020204" pitchFamily="34" charset="0"/>
              </a:rPr>
              <a:t>: 74.4 </a:t>
            </a:r>
            <a:r>
              <a:rPr lang="en-GB" b="1" kern="100" dirty="0" err="1">
                <a:solidFill>
                  <a:srgbClr val="0070C0"/>
                </a:solidFill>
                <a:latin typeface="Aptos" panose="020B0004020202020204" pitchFamily="34" charset="0"/>
                <a:ea typeface="Aptos" panose="020B0004020202020204" pitchFamily="34" charset="0"/>
                <a:cs typeface="Arial" panose="020B0604020202020204" pitchFamily="34" charset="0"/>
              </a:rPr>
              <a:t>mD</a:t>
            </a:r>
            <a:endParaRPr lang="en-GB" dirty="0">
              <a:solidFill>
                <a:srgbClr val="0070C0"/>
              </a:solidFill>
            </a:endParaRPr>
          </a:p>
        </p:txBody>
      </p:sp>
      <p:pic>
        <p:nvPicPr>
          <p:cNvPr id="7" name="Picture 6">
            <a:extLst>
              <a:ext uri="{FF2B5EF4-FFF2-40B4-BE49-F238E27FC236}">
                <a16:creationId xmlns:a16="http://schemas.microsoft.com/office/drawing/2014/main" id="{58F420AA-4D3B-3611-AB66-7E83174D2EFE}"/>
              </a:ext>
            </a:extLst>
          </p:cNvPr>
          <p:cNvPicPr>
            <a:picLocks noChangeAspect="1"/>
          </p:cNvPicPr>
          <p:nvPr/>
        </p:nvPicPr>
        <p:blipFill>
          <a:blip r:embed="rId6" cstate="print">
            <a:extLst>
              <a:ext uri="{28A0092B-C50C-407E-A947-70E740481C1C}">
                <a14:useLocalDpi xmlns:a14="http://schemas.microsoft.com/office/drawing/2010/main" val="0"/>
              </a:ext>
            </a:extLst>
          </a:blip>
          <a:srcRect t="4802" b="6106"/>
          <a:stretch>
            <a:fillRect/>
          </a:stretch>
        </p:blipFill>
        <p:spPr>
          <a:xfrm>
            <a:off x="5791200" y="381000"/>
            <a:ext cx="5235161" cy="2919268"/>
          </a:xfrm>
          <a:prstGeom prst="rect">
            <a:avLst/>
          </a:prstGeom>
        </p:spPr>
      </p:pic>
    </p:spTree>
    <p:extLst>
      <p:ext uri="{BB962C8B-B14F-4D97-AF65-F5344CB8AC3E}">
        <p14:creationId xmlns:p14="http://schemas.microsoft.com/office/powerpoint/2010/main" val="26195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2F3A0-BA7D-BE2B-9BA8-62EA72C2473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B41F92B-EB5C-84FF-C6A3-D017BCC84CF9}"/>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13</a:t>
            </a:r>
          </a:p>
        </p:txBody>
      </p:sp>
      <p:sp>
        <p:nvSpPr>
          <p:cNvPr id="12" name="Rectangle 11">
            <a:extLst>
              <a:ext uri="{FF2B5EF4-FFF2-40B4-BE49-F238E27FC236}">
                <a16:creationId xmlns:a16="http://schemas.microsoft.com/office/drawing/2014/main" id="{CB697107-E511-D6A7-4A8D-B127162408B5}"/>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3E853B57-A0EB-8A9B-4AD2-7E8A84625EDC}"/>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80A9828B-1300-5288-C11F-D0D279DE752D}"/>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72E5B75B-3686-9619-E231-1E4EF2437013}"/>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9F64F694-CB76-408D-BA3C-EFAFB68BF0C8}"/>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495899D6-0604-7AB2-30E7-039462A02B1C}"/>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pic>
        <p:nvPicPr>
          <p:cNvPr id="6" name="Picture 5">
            <a:extLst>
              <a:ext uri="{FF2B5EF4-FFF2-40B4-BE49-F238E27FC236}">
                <a16:creationId xmlns:a16="http://schemas.microsoft.com/office/drawing/2014/main" id="{F32C7A73-BA93-6813-B3B4-726BC2744A29}"/>
              </a:ext>
            </a:extLst>
          </p:cNvPr>
          <p:cNvPicPr>
            <a:picLocks noChangeAspect="1"/>
          </p:cNvPicPr>
          <p:nvPr/>
        </p:nvPicPr>
        <p:blipFill>
          <a:blip r:embed="rId3">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sp>
        <p:nvSpPr>
          <p:cNvPr id="2" name="TextBox 1">
            <a:extLst>
              <a:ext uri="{FF2B5EF4-FFF2-40B4-BE49-F238E27FC236}">
                <a16:creationId xmlns:a16="http://schemas.microsoft.com/office/drawing/2014/main" id="{07584AE0-BF29-1415-1F37-3D9E1CCAFF30}"/>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rPr>
              <a:t>Curve Results (</a:t>
            </a:r>
            <a:r>
              <a:rPr lang="en-US" sz="2400" b="1" dirty="0" err="1">
                <a:solidFill>
                  <a:srgbClr val="0070C0"/>
                </a:solidFill>
              </a:rPr>
              <a:t>k</a:t>
            </a:r>
            <a:r>
              <a:rPr lang="en-US" sz="2400" b="1" baseline="-25000" dirty="0" err="1">
                <a:solidFill>
                  <a:srgbClr val="0070C0"/>
                </a:solidFill>
              </a:rPr>
              <a:t>rw</a:t>
            </a:r>
            <a:r>
              <a:rPr lang="en-US" sz="2400" b="1" dirty="0">
                <a:solidFill>
                  <a:srgbClr val="0070C0"/>
                </a:solidFill>
              </a:rPr>
              <a:t> &amp; </a:t>
            </a:r>
            <a:r>
              <a:rPr lang="en-US" sz="2400" b="1" dirty="0" err="1">
                <a:solidFill>
                  <a:srgbClr val="0070C0"/>
                </a:solidFill>
              </a:rPr>
              <a:t>k</a:t>
            </a:r>
            <a:r>
              <a:rPr lang="en-US" sz="2400" b="1" baseline="-25000" dirty="0" err="1">
                <a:solidFill>
                  <a:srgbClr val="0070C0"/>
                </a:solidFill>
              </a:rPr>
              <a:t>rg</a:t>
            </a:r>
            <a:r>
              <a:rPr lang="en-US" sz="2400" b="1" dirty="0">
                <a:solidFill>
                  <a:srgbClr val="0070C0"/>
                </a:solidFill>
              </a:rPr>
              <a:t>)</a:t>
            </a:r>
            <a:endParaRPr lang="en-US" sz="2400" b="1" dirty="0">
              <a:solidFill>
                <a:srgbClr val="AF005F"/>
              </a:solidFill>
              <a:ea typeface="Lato Black" panose="020F0502020204030203" pitchFamily="34" charset="0"/>
              <a:cs typeface="Lato Black" panose="020F0502020204030203" pitchFamily="34" charset="0"/>
            </a:endParaRPr>
          </a:p>
        </p:txBody>
      </p:sp>
      <p:sp>
        <p:nvSpPr>
          <p:cNvPr id="4" name="TextBox 3">
            <a:extLst>
              <a:ext uri="{FF2B5EF4-FFF2-40B4-BE49-F238E27FC236}">
                <a16:creationId xmlns:a16="http://schemas.microsoft.com/office/drawing/2014/main" id="{C921E616-39D3-779F-51D8-534200872E38}"/>
              </a:ext>
            </a:extLst>
          </p:cNvPr>
          <p:cNvSpPr txBox="1"/>
          <p:nvPr/>
        </p:nvSpPr>
        <p:spPr>
          <a:xfrm>
            <a:off x="6332789" y="1066800"/>
            <a:ext cx="3713922" cy="461665"/>
          </a:xfrm>
          <a:prstGeom prst="rect">
            <a:avLst/>
          </a:prstGeom>
          <a:noFill/>
        </p:spPr>
        <p:txBody>
          <a:bodyPr wrap="square">
            <a:spAutoFit/>
          </a:bodyPr>
          <a:lstStyle/>
          <a:p>
            <a:pPr algn="ctr"/>
            <a:r>
              <a:rPr lang="en-GB" sz="2400" b="1" kern="100" dirty="0">
                <a:solidFill>
                  <a:srgbClr val="FF0000"/>
                </a:solidFill>
                <a:latin typeface="Aptos" panose="020B0004020202020204" pitchFamily="34" charset="0"/>
                <a:ea typeface="Aptos" panose="020B0004020202020204" pitchFamily="34" charset="0"/>
                <a:cs typeface="Arial" panose="020B0604020202020204" pitchFamily="34" charset="0"/>
              </a:rPr>
              <a:t>Worst Case Scenario</a:t>
            </a:r>
            <a:endParaRPr lang="en-GB" sz="24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A1F9C8F-094F-3714-FEA6-7CCD250501AE}"/>
                  </a:ext>
                </a:extLst>
              </p:cNvPr>
              <p:cNvSpPr txBox="1"/>
              <p:nvPr/>
            </p:nvSpPr>
            <p:spPr>
              <a:xfrm>
                <a:off x="748784" y="1816284"/>
                <a:ext cx="2312428" cy="3885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𝑘</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𝑔</m:t>
                              </m:r>
                              <m:r>
                                <a:rPr lang="en-GB" b="0" i="1" smtClean="0">
                                  <a:latin typeface="Cambria Math" panose="02040503050406030204" pitchFamily="18" charset="0"/>
                                </a:rPr>
                                <m:t>0</m:t>
                              </m:r>
                            </m:sub>
                          </m:sSub>
                        </m:sub>
                        <m:sup>
                          <m:r>
                            <a:rPr lang="en-GB" b="0" i="1" smtClean="0">
                              <a:latin typeface="Cambria Math" panose="02040503050406030204" pitchFamily="18" charset="0"/>
                            </a:rPr>
                            <m:t>𝑝𝑟𝑒𝑑𝑖𝑐𝑡𝑒𝑑</m:t>
                          </m:r>
                        </m:sup>
                      </m:sSubSup>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𝑘</m:t>
                          </m:r>
                        </m:e>
                        <m:sub>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1">
                                  <a:latin typeface="Cambria Math" panose="02040503050406030204" pitchFamily="18" charset="0"/>
                                </a:rPr>
                                <m:t>𝑔</m:t>
                              </m:r>
                              <m:r>
                                <a:rPr lang="en-GB" i="1">
                                  <a:latin typeface="Cambria Math" panose="02040503050406030204" pitchFamily="18" charset="0"/>
                                </a:rPr>
                                <m:t>0</m:t>
                              </m:r>
                            </m:sub>
                          </m:sSub>
                        </m:sub>
                        <m:sup>
                          <m:r>
                            <a:rPr lang="en-GB" b="0" i="1" smtClean="0">
                              <a:latin typeface="Cambria Math" panose="02040503050406030204" pitchFamily="18" charset="0"/>
                            </a:rPr>
                            <m:t>𝑚𝑒𝑠𝑠𝑢𝑟𝑒𝑑</m:t>
                          </m:r>
                        </m:sup>
                      </m:sSubSup>
                    </m:oMath>
                  </m:oMathPara>
                </a14:m>
                <a:endParaRPr lang="en-GB" dirty="0"/>
              </a:p>
            </p:txBody>
          </p:sp>
        </mc:Choice>
        <mc:Fallback xmlns="">
          <p:sp>
            <p:nvSpPr>
              <p:cNvPr id="9" name="TextBox 8">
                <a:extLst>
                  <a:ext uri="{FF2B5EF4-FFF2-40B4-BE49-F238E27FC236}">
                    <a16:creationId xmlns:a16="http://schemas.microsoft.com/office/drawing/2014/main" id="{CA1F9C8F-094F-3714-FEA6-7CCD250501AE}"/>
                  </a:ext>
                </a:extLst>
              </p:cNvPr>
              <p:cNvSpPr txBox="1">
                <a:spLocks noRot="1" noChangeAspect="1" noMove="1" noResize="1" noEditPoints="1" noAdjustHandles="1" noChangeArrowheads="1" noChangeShapeType="1" noTextEdit="1"/>
              </p:cNvSpPr>
              <p:nvPr/>
            </p:nvSpPr>
            <p:spPr>
              <a:xfrm>
                <a:off x="748784" y="1816284"/>
                <a:ext cx="2312428" cy="388568"/>
              </a:xfrm>
              <a:prstGeom prst="rect">
                <a:avLst/>
              </a:prstGeom>
              <a:blipFill>
                <a:blip r:embed="rId4"/>
                <a:stretch>
                  <a:fillRect l="-2111" b="-15625"/>
                </a:stretch>
              </a:blipFill>
            </p:spPr>
            <p:txBody>
              <a:bodyPr/>
              <a:lstStyle/>
              <a:p>
                <a:r>
                  <a:rPr lang="en-GB">
                    <a:noFill/>
                  </a:rPr>
                  <a:t> </a:t>
                </a:r>
              </a:p>
            </p:txBody>
          </p:sp>
        </mc:Fallback>
      </mc:AlternateContent>
      <p:pic>
        <p:nvPicPr>
          <p:cNvPr id="19" name="Picture 18">
            <a:extLst>
              <a:ext uri="{FF2B5EF4-FFF2-40B4-BE49-F238E27FC236}">
                <a16:creationId xmlns:a16="http://schemas.microsoft.com/office/drawing/2014/main" id="{B14E4D86-57EA-8402-FDE1-52B5306B7FD6}"/>
              </a:ext>
            </a:extLst>
          </p:cNvPr>
          <p:cNvPicPr>
            <a:picLocks noChangeAspect="1"/>
          </p:cNvPicPr>
          <p:nvPr/>
        </p:nvPicPr>
        <p:blipFill>
          <a:blip r:embed="rId5">
            <a:extLst>
              <a:ext uri="{28A0092B-C50C-407E-A947-70E740481C1C}">
                <a14:useLocalDpi xmlns:a14="http://schemas.microsoft.com/office/drawing/2010/main" val="0"/>
              </a:ext>
            </a:extLst>
          </a:blip>
          <a:srcRect t="4478"/>
          <a:stretch>
            <a:fillRect/>
          </a:stretch>
        </p:blipFill>
        <p:spPr>
          <a:xfrm>
            <a:off x="4497352" y="1604665"/>
            <a:ext cx="7384796" cy="4415135"/>
          </a:xfrm>
          <a:prstGeom prst="rect">
            <a:avLst/>
          </a:prstGeom>
        </p:spPr>
      </p:pic>
      <p:cxnSp>
        <p:nvCxnSpPr>
          <p:cNvPr id="21" name="Straight Arrow Connector 20">
            <a:extLst>
              <a:ext uri="{FF2B5EF4-FFF2-40B4-BE49-F238E27FC236}">
                <a16:creationId xmlns:a16="http://schemas.microsoft.com/office/drawing/2014/main" id="{FB229F7D-BB0F-9F44-6B49-9DB2AC496A57}"/>
              </a:ext>
            </a:extLst>
          </p:cNvPr>
          <p:cNvCxnSpPr>
            <a:stCxn id="9" idx="2"/>
          </p:cNvCxnSpPr>
          <p:nvPr/>
        </p:nvCxnSpPr>
        <p:spPr>
          <a:xfrm>
            <a:off x="1904998" y="2204852"/>
            <a:ext cx="0" cy="160514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ED9A25B-5D6E-5DA4-B7BB-C5A558FA4804}"/>
              </a:ext>
            </a:extLst>
          </p:cNvPr>
          <p:cNvSpPr txBox="1"/>
          <p:nvPr/>
        </p:nvSpPr>
        <p:spPr>
          <a:xfrm>
            <a:off x="2178955" y="2848160"/>
            <a:ext cx="1173844" cy="369332"/>
          </a:xfrm>
          <a:prstGeom prst="rect">
            <a:avLst/>
          </a:prstGeom>
          <a:noFill/>
        </p:spPr>
        <p:txBody>
          <a:bodyPr wrap="square">
            <a:spAutoFit/>
          </a:bodyPr>
          <a:lstStyle/>
          <a:p>
            <a:r>
              <a:rPr lang="en-GB" b="1" kern="100" dirty="0">
                <a:solidFill>
                  <a:srgbClr val="FF0000"/>
                </a:solidFill>
                <a:latin typeface="Aptos" panose="020B0004020202020204" pitchFamily="34" charset="0"/>
                <a:ea typeface="Aptos" panose="020B0004020202020204" pitchFamily="34" charset="0"/>
                <a:cs typeface="Arial" panose="020B0604020202020204" pitchFamily="34" charset="0"/>
              </a:rPr>
              <a:t>Why?</a:t>
            </a:r>
            <a:endParaRPr lang="en-GB" dirty="0"/>
          </a:p>
        </p:txBody>
      </p:sp>
      <p:sp>
        <p:nvSpPr>
          <p:cNvPr id="28" name="TextBox 27">
            <a:extLst>
              <a:ext uri="{FF2B5EF4-FFF2-40B4-BE49-F238E27FC236}">
                <a16:creationId xmlns:a16="http://schemas.microsoft.com/office/drawing/2014/main" id="{FBF3256D-10BE-8FDB-5F20-AAC19DE63E5D}"/>
              </a:ext>
            </a:extLst>
          </p:cNvPr>
          <p:cNvSpPr txBox="1"/>
          <p:nvPr/>
        </p:nvSpPr>
        <p:spPr>
          <a:xfrm>
            <a:off x="152400" y="4052984"/>
            <a:ext cx="4107282" cy="1200329"/>
          </a:xfrm>
          <a:prstGeom prst="rect">
            <a:avLst/>
          </a:prstGeom>
          <a:noFill/>
        </p:spPr>
        <p:txBody>
          <a:bodyPr wrap="square">
            <a:spAutoFit/>
          </a:bodyPr>
          <a:lstStyle/>
          <a:p>
            <a:pPr algn="ctr"/>
            <a:r>
              <a:rPr lang="en-GB" dirty="0">
                <a:latin typeface="+mj-lt"/>
              </a:rPr>
              <a:t>We went back and checked the study:</a:t>
            </a:r>
          </a:p>
          <a:p>
            <a:endParaRPr lang="en-GB" dirty="0">
              <a:latin typeface="+mj-lt"/>
            </a:endParaRPr>
          </a:p>
          <a:p>
            <a:pPr algn="ctr"/>
            <a:r>
              <a:rPr lang="en-GB" dirty="0">
                <a:latin typeface="+mj-lt"/>
              </a:rPr>
              <a:t>They stated that the core plugs were </a:t>
            </a:r>
            <a:r>
              <a:rPr lang="en-GB" b="1" dirty="0">
                <a:solidFill>
                  <a:srgbClr val="0070C0"/>
                </a:solidFill>
                <a:latin typeface="+mj-lt"/>
              </a:rPr>
              <a:t>Highly Heterogeneous</a:t>
            </a:r>
            <a:endParaRPr lang="en-GB" b="1" dirty="0">
              <a:solidFill>
                <a:srgbClr val="0070C0"/>
              </a:solidFill>
            </a:endParaRPr>
          </a:p>
        </p:txBody>
      </p:sp>
      <p:pic>
        <p:nvPicPr>
          <p:cNvPr id="29" name="Graphic 28">
            <a:extLst>
              <a:ext uri="{FF2B5EF4-FFF2-40B4-BE49-F238E27FC236}">
                <a16:creationId xmlns:a16="http://schemas.microsoft.com/office/drawing/2014/main" id="{B49EF036-904A-606B-5666-3F5A664A32F4}"/>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8938" y="114118"/>
            <a:ext cx="1535646" cy="767823"/>
          </a:xfrm>
          <a:prstGeom prst="rect">
            <a:avLst/>
          </a:prstGeom>
        </p:spPr>
      </p:pic>
      <p:pic>
        <p:nvPicPr>
          <p:cNvPr id="30" name="Picture 16" descr="Research Centre for Carbon Solutions | InfraPortal">
            <a:extLst>
              <a:ext uri="{FF2B5EF4-FFF2-40B4-BE49-F238E27FC236}">
                <a16:creationId xmlns:a16="http://schemas.microsoft.com/office/drawing/2014/main" id="{E94C4840-9650-9CDF-9DE7-BB4CCD337DDA}"/>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10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86798-3845-E067-ADCD-B088BD69B95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833CF94-4C01-6499-DA96-6ECE0E728C1D}"/>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14</a:t>
            </a:r>
          </a:p>
        </p:txBody>
      </p:sp>
      <p:sp>
        <p:nvSpPr>
          <p:cNvPr id="12" name="Rectangle 11">
            <a:extLst>
              <a:ext uri="{FF2B5EF4-FFF2-40B4-BE49-F238E27FC236}">
                <a16:creationId xmlns:a16="http://schemas.microsoft.com/office/drawing/2014/main" id="{5E84A457-7F59-A4AF-5627-20F18A89ABA7}"/>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822159B8-6529-4735-C538-BBEE6FE914C4}"/>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0C07D6D7-97FF-A4BF-3410-E8832F272AE8}"/>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02DB4982-7083-B77C-E6A6-004025643D35}"/>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A9F313B8-76AF-670C-8928-B22BD8E3569A}"/>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536CC4BA-BCC8-F3C7-B874-EAC5B03D90EF}"/>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pic>
        <p:nvPicPr>
          <p:cNvPr id="6" name="Picture 5">
            <a:extLst>
              <a:ext uri="{FF2B5EF4-FFF2-40B4-BE49-F238E27FC236}">
                <a16:creationId xmlns:a16="http://schemas.microsoft.com/office/drawing/2014/main" id="{9D30F251-6DDB-306E-79DD-FFA24C0D352B}"/>
              </a:ext>
            </a:extLst>
          </p:cNvPr>
          <p:cNvPicPr>
            <a:picLocks noChangeAspect="1"/>
          </p:cNvPicPr>
          <p:nvPr/>
        </p:nvPicPr>
        <p:blipFill>
          <a:blip r:embed="rId3">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3" name="Graphic 2">
            <a:extLst>
              <a:ext uri="{FF2B5EF4-FFF2-40B4-BE49-F238E27FC236}">
                <a16:creationId xmlns:a16="http://schemas.microsoft.com/office/drawing/2014/main" id="{1385A43D-20A1-88BF-E2A0-1046BEB7716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8938" y="114118"/>
            <a:ext cx="1535646" cy="767823"/>
          </a:xfrm>
          <a:prstGeom prst="rect">
            <a:avLst/>
          </a:prstGeom>
        </p:spPr>
      </p:pic>
      <p:pic>
        <p:nvPicPr>
          <p:cNvPr id="7" name="Picture 16" descr="Research Centre for Carbon Solutions | InfraPortal">
            <a:extLst>
              <a:ext uri="{FF2B5EF4-FFF2-40B4-BE49-F238E27FC236}">
                <a16:creationId xmlns:a16="http://schemas.microsoft.com/office/drawing/2014/main" id="{6887D72B-0CD3-8E70-216A-5119697AA1D7}"/>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9157337-427E-9599-4616-8B7F2870459C}"/>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Key Points</a:t>
            </a:r>
            <a:endParaRPr lang="en-US" sz="2400" b="1" dirty="0">
              <a:solidFill>
                <a:srgbClr val="AF005F"/>
              </a:solidFill>
              <a:latin typeface="+mj-lt"/>
              <a:ea typeface="Lato Black" panose="020F0502020204030203" pitchFamily="34" charset="0"/>
              <a:cs typeface="Lato Black" panose="020F0502020204030203" pitchFamily="34" charset="0"/>
            </a:endParaRPr>
          </a:p>
        </p:txBody>
      </p:sp>
      <p:graphicFrame>
        <p:nvGraphicFramePr>
          <p:cNvPr id="18" name="Diagram 17">
            <a:extLst>
              <a:ext uri="{FF2B5EF4-FFF2-40B4-BE49-F238E27FC236}">
                <a16:creationId xmlns:a16="http://schemas.microsoft.com/office/drawing/2014/main" id="{0EE7CC32-94C2-58A2-6F6B-159BE8B5D6EC}"/>
              </a:ext>
            </a:extLst>
          </p:cNvPr>
          <p:cNvGraphicFramePr/>
          <p:nvPr>
            <p:extLst>
              <p:ext uri="{D42A27DB-BD31-4B8C-83A1-F6EECF244321}">
                <p14:modId xmlns:p14="http://schemas.microsoft.com/office/powerpoint/2010/main" val="3860809204"/>
              </p:ext>
            </p:extLst>
          </p:nvPr>
        </p:nvGraphicFramePr>
        <p:xfrm>
          <a:off x="1227481" y="1430695"/>
          <a:ext cx="9486901" cy="51826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98912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36EBE6-FCEC-274F-A40E-8A7555794044}"/>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4" name="Rectangle 3">
            <a:extLst>
              <a:ext uri="{FF2B5EF4-FFF2-40B4-BE49-F238E27FC236}">
                <a16:creationId xmlns:a16="http://schemas.microsoft.com/office/drawing/2014/main" id="{FF265DF9-AAC4-7C62-5B59-B97FEFE8691D}"/>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5" name="Rectangle 4">
            <a:extLst>
              <a:ext uri="{FF2B5EF4-FFF2-40B4-BE49-F238E27FC236}">
                <a16:creationId xmlns:a16="http://schemas.microsoft.com/office/drawing/2014/main" id="{F911A905-8EE8-1810-E908-FC99BDEDD562}"/>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6" name="Rectangle 14">
            <a:extLst>
              <a:ext uri="{FF2B5EF4-FFF2-40B4-BE49-F238E27FC236}">
                <a16:creationId xmlns:a16="http://schemas.microsoft.com/office/drawing/2014/main" id="{51ED555E-779B-ACD7-05F3-002C80B480EE}"/>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7" name="Rectangle 15">
            <a:extLst>
              <a:ext uri="{FF2B5EF4-FFF2-40B4-BE49-F238E27FC236}">
                <a16:creationId xmlns:a16="http://schemas.microsoft.com/office/drawing/2014/main" id="{5A74B095-D3EB-27F2-E8DE-69E938B5B9B7}"/>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8" name="Rectangle 16">
            <a:extLst>
              <a:ext uri="{FF2B5EF4-FFF2-40B4-BE49-F238E27FC236}">
                <a16:creationId xmlns:a16="http://schemas.microsoft.com/office/drawing/2014/main" id="{072D9D2E-AA5C-E864-F632-360593415E80}"/>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pic>
        <p:nvPicPr>
          <p:cNvPr id="9" name="Picture 8">
            <a:extLst>
              <a:ext uri="{FF2B5EF4-FFF2-40B4-BE49-F238E27FC236}">
                <a16:creationId xmlns:a16="http://schemas.microsoft.com/office/drawing/2014/main" id="{50A716D0-A71E-2E13-D067-31AB9D571757}"/>
              </a:ext>
            </a:extLst>
          </p:cNvPr>
          <p:cNvPicPr>
            <a:picLocks noChangeAspect="1"/>
          </p:cNvPicPr>
          <p:nvPr/>
        </p:nvPicPr>
        <p:blipFill>
          <a:blip r:embed="rId3">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10" name="Graphic 9">
            <a:extLst>
              <a:ext uri="{FF2B5EF4-FFF2-40B4-BE49-F238E27FC236}">
                <a16:creationId xmlns:a16="http://schemas.microsoft.com/office/drawing/2014/main" id="{F856565F-407A-6B0F-501E-096109B425E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8938" y="114118"/>
            <a:ext cx="1535646" cy="767823"/>
          </a:xfrm>
          <a:prstGeom prst="rect">
            <a:avLst/>
          </a:prstGeom>
        </p:spPr>
      </p:pic>
      <p:pic>
        <p:nvPicPr>
          <p:cNvPr id="14" name="Picture 16" descr="Research Centre for Carbon Solutions | InfraPortal">
            <a:extLst>
              <a:ext uri="{FF2B5EF4-FFF2-40B4-BE49-F238E27FC236}">
                <a16:creationId xmlns:a16="http://schemas.microsoft.com/office/drawing/2014/main" id="{AB954993-4030-1522-F14B-9CEF6B6335D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71742A71-A07C-493D-7A24-34628C84A37F}"/>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020" y="4236899"/>
            <a:ext cx="1637316" cy="17067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657A77E-8F22-69F3-B2A1-1A02F46CDF1F}"/>
              </a:ext>
            </a:extLst>
          </p:cNvPr>
          <p:cNvSpPr txBox="1"/>
          <p:nvPr/>
        </p:nvSpPr>
        <p:spPr>
          <a:xfrm>
            <a:off x="2174610" y="4327082"/>
            <a:ext cx="3838575" cy="646331"/>
          </a:xfrm>
          <a:prstGeom prst="rect">
            <a:avLst/>
          </a:prstGeom>
          <a:noFill/>
        </p:spPr>
        <p:txBody>
          <a:bodyPr wrap="square">
            <a:spAutoFit/>
          </a:bodyPr>
          <a:lstStyle/>
          <a:p>
            <a:r>
              <a:rPr lang="en-GB" dirty="0"/>
              <a:t>Dr. Amir Jahanbakhsh</a:t>
            </a:r>
          </a:p>
          <a:p>
            <a:r>
              <a:rPr lang="en-GB" dirty="0"/>
              <a:t>Research Fellow/Programme Manager</a:t>
            </a:r>
          </a:p>
        </p:txBody>
      </p:sp>
      <p:sp>
        <p:nvSpPr>
          <p:cNvPr id="17" name="TextBox 16">
            <a:extLst>
              <a:ext uri="{FF2B5EF4-FFF2-40B4-BE49-F238E27FC236}">
                <a16:creationId xmlns:a16="http://schemas.microsoft.com/office/drawing/2014/main" id="{3D88EE78-D138-5C34-0781-E9D5AEEAD68D}"/>
              </a:ext>
            </a:extLst>
          </p:cNvPr>
          <p:cNvSpPr txBox="1"/>
          <p:nvPr/>
        </p:nvSpPr>
        <p:spPr>
          <a:xfrm>
            <a:off x="2174610" y="4973413"/>
            <a:ext cx="3629025" cy="738664"/>
          </a:xfrm>
          <a:prstGeom prst="rect">
            <a:avLst/>
          </a:prstGeom>
          <a:noFill/>
        </p:spPr>
        <p:txBody>
          <a:bodyPr wrap="square">
            <a:spAutoFit/>
          </a:bodyPr>
          <a:lstStyle/>
          <a:p>
            <a:r>
              <a:rPr lang="en-GB" sz="1400" dirty="0">
                <a:latin typeface="Aptos" panose="020B0004020202020204" pitchFamily="34" charset="0"/>
              </a:rPr>
              <a:t>School of Engineering &amp; Physical Sciences, Institute of Mechanical, Process &amp; Energy Engineering, Heriot-Watt University</a:t>
            </a:r>
          </a:p>
        </p:txBody>
      </p:sp>
      <p:pic>
        <p:nvPicPr>
          <p:cNvPr id="18" name="Picture 4">
            <a:extLst>
              <a:ext uri="{FF2B5EF4-FFF2-40B4-BE49-F238E27FC236}">
                <a16:creationId xmlns:a16="http://schemas.microsoft.com/office/drawing/2014/main" id="{31761B97-C8C4-19B6-60C7-0487A75D3795}"/>
              </a:ext>
            </a:extLst>
          </p:cNvPr>
          <p:cNvPicPr>
            <a:picLocks noChangeArrowheads="1"/>
          </p:cNvPicPr>
          <p:nvPr/>
        </p:nvPicPr>
        <p:blipFill rotWithShape="1">
          <a:blip r:embed="rId8">
            <a:extLst>
              <a:ext uri="{28A0092B-C50C-407E-A947-70E740481C1C}">
                <a14:useLocalDpi xmlns:a14="http://schemas.microsoft.com/office/drawing/2010/main" val="0"/>
              </a:ext>
            </a:extLst>
          </a:blip>
          <a:srcRect r="8949" b="25927"/>
          <a:stretch/>
        </p:blipFill>
        <p:spPr bwMode="auto">
          <a:xfrm>
            <a:off x="6313225" y="4012200"/>
            <a:ext cx="2160000" cy="216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256B33F-88BF-D1EC-55E5-87B37A6F1252}"/>
              </a:ext>
            </a:extLst>
          </p:cNvPr>
          <p:cNvSpPr txBox="1"/>
          <p:nvPr/>
        </p:nvSpPr>
        <p:spPr>
          <a:xfrm>
            <a:off x="8473225" y="4199717"/>
            <a:ext cx="2924175" cy="646331"/>
          </a:xfrm>
          <a:prstGeom prst="rect">
            <a:avLst/>
          </a:prstGeom>
          <a:noFill/>
        </p:spPr>
        <p:txBody>
          <a:bodyPr wrap="square">
            <a:spAutoFit/>
          </a:bodyPr>
          <a:lstStyle/>
          <a:p>
            <a:r>
              <a:rPr lang="en-GB" dirty="0"/>
              <a:t>Prof. Mercedes Maroto-Valer</a:t>
            </a:r>
          </a:p>
          <a:p>
            <a:r>
              <a:rPr lang="en-GB" dirty="0"/>
              <a:t>Director</a:t>
            </a:r>
          </a:p>
        </p:txBody>
      </p:sp>
      <p:sp>
        <p:nvSpPr>
          <p:cNvPr id="20" name="TextBox 19">
            <a:extLst>
              <a:ext uri="{FF2B5EF4-FFF2-40B4-BE49-F238E27FC236}">
                <a16:creationId xmlns:a16="http://schemas.microsoft.com/office/drawing/2014/main" id="{356FD578-639C-00C4-1472-E6282ADCD1EA}"/>
              </a:ext>
            </a:extLst>
          </p:cNvPr>
          <p:cNvSpPr txBox="1"/>
          <p:nvPr/>
        </p:nvSpPr>
        <p:spPr>
          <a:xfrm>
            <a:off x="8473225" y="4846048"/>
            <a:ext cx="3543133" cy="738664"/>
          </a:xfrm>
          <a:prstGeom prst="rect">
            <a:avLst/>
          </a:prstGeom>
          <a:noFill/>
        </p:spPr>
        <p:txBody>
          <a:bodyPr wrap="square">
            <a:spAutoFit/>
          </a:bodyPr>
          <a:lstStyle/>
          <a:p>
            <a:r>
              <a:rPr lang="en-GB" sz="1400" dirty="0">
                <a:latin typeface="Aptos" panose="020B0004020202020204" pitchFamily="34" charset="0"/>
              </a:rPr>
              <a:t>School of Engineering &amp; Physical Sciences, Institute of Mechanical, Process &amp; Energy Engineering, Heriot-Watt University</a:t>
            </a:r>
          </a:p>
        </p:txBody>
      </p:sp>
      <p:sp>
        <p:nvSpPr>
          <p:cNvPr id="22" name="TextBox 21">
            <a:extLst>
              <a:ext uri="{FF2B5EF4-FFF2-40B4-BE49-F238E27FC236}">
                <a16:creationId xmlns:a16="http://schemas.microsoft.com/office/drawing/2014/main" id="{6F3D2235-BC2D-E1D2-7967-AB520EEC4B3E}"/>
              </a:ext>
            </a:extLst>
          </p:cNvPr>
          <p:cNvSpPr txBox="1"/>
          <p:nvPr/>
        </p:nvSpPr>
        <p:spPr>
          <a:xfrm>
            <a:off x="8462635" y="1147600"/>
            <a:ext cx="3143007" cy="646331"/>
          </a:xfrm>
          <a:prstGeom prst="rect">
            <a:avLst/>
          </a:prstGeom>
          <a:noFill/>
        </p:spPr>
        <p:txBody>
          <a:bodyPr wrap="square">
            <a:spAutoFit/>
          </a:bodyPr>
          <a:lstStyle/>
          <a:p>
            <a:r>
              <a:rPr lang="en-GB" dirty="0"/>
              <a:t>Abdolali (Ali) Mosallanezhad</a:t>
            </a:r>
          </a:p>
          <a:p>
            <a:r>
              <a:rPr lang="en-GB" dirty="0"/>
              <a:t>PhD Researcher</a:t>
            </a:r>
          </a:p>
        </p:txBody>
      </p:sp>
      <p:sp>
        <p:nvSpPr>
          <p:cNvPr id="23" name="TextBox 22">
            <a:extLst>
              <a:ext uri="{FF2B5EF4-FFF2-40B4-BE49-F238E27FC236}">
                <a16:creationId xmlns:a16="http://schemas.microsoft.com/office/drawing/2014/main" id="{6FDCBE35-F280-94FD-80E6-8FDBBE31DC93}"/>
              </a:ext>
            </a:extLst>
          </p:cNvPr>
          <p:cNvSpPr txBox="1"/>
          <p:nvPr/>
        </p:nvSpPr>
        <p:spPr>
          <a:xfrm>
            <a:off x="8462635" y="1793931"/>
            <a:ext cx="3957965" cy="738664"/>
          </a:xfrm>
          <a:prstGeom prst="rect">
            <a:avLst/>
          </a:prstGeom>
          <a:noFill/>
        </p:spPr>
        <p:txBody>
          <a:bodyPr wrap="square">
            <a:spAutoFit/>
          </a:bodyPr>
          <a:lstStyle/>
          <a:p>
            <a:r>
              <a:rPr lang="en-GB" sz="1400" dirty="0">
                <a:latin typeface="Aptos" panose="020B0004020202020204" pitchFamily="34" charset="0"/>
              </a:rPr>
              <a:t>School of Engineering &amp; Physical Sciences, Institute of Mechanical, Process &amp; Energy Engineering, Heriot-Watt University</a:t>
            </a:r>
          </a:p>
        </p:txBody>
      </p:sp>
      <p:pic>
        <p:nvPicPr>
          <p:cNvPr id="24" name="Picture 23">
            <a:extLst>
              <a:ext uri="{FF2B5EF4-FFF2-40B4-BE49-F238E27FC236}">
                <a16:creationId xmlns:a16="http://schemas.microsoft.com/office/drawing/2014/main" id="{D05F5632-3F9C-F045-985B-D89225329E89}"/>
              </a:ext>
            </a:extLst>
          </p:cNvPr>
          <p:cNvPicPr>
            <a:picLocks noChangeAspect="1"/>
          </p:cNvPicPr>
          <p:nvPr/>
        </p:nvPicPr>
        <p:blipFill>
          <a:blip r:embed="rId9"/>
          <a:stretch>
            <a:fillRect/>
          </a:stretch>
        </p:blipFill>
        <p:spPr>
          <a:xfrm>
            <a:off x="8564274" y="2522065"/>
            <a:ext cx="1265525" cy="1253752"/>
          </a:xfrm>
          <a:prstGeom prst="rect">
            <a:avLst/>
          </a:prstGeom>
        </p:spPr>
      </p:pic>
      <p:pic>
        <p:nvPicPr>
          <p:cNvPr id="25" name="Picture 24">
            <a:extLst>
              <a:ext uri="{FF2B5EF4-FFF2-40B4-BE49-F238E27FC236}">
                <a16:creationId xmlns:a16="http://schemas.microsoft.com/office/drawing/2014/main" id="{70948619-A71F-767D-3EFD-BC318EF43483}"/>
              </a:ext>
            </a:extLst>
          </p:cNvPr>
          <p:cNvPicPr>
            <a:picLocks noChangeAspect="1"/>
          </p:cNvPicPr>
          <p:nvPr/>
        </p:nvPicPr>
        <p:blipFill>
          <a:blip r:embed="rId10"/>
          <a:stretch>
            <a:fillRect/>
          </a:stretch>
        </p:blipFill>
        <p:spPr>
          <a:xfrm>
            <a:off x="2261533" y="5711484"/>
            <a:ext cx="829281" cy="836718"/>
          </a:xfrm>
          <a:prstGeom prst="rect">
            <a:avLst/>
          </a:prstGeom>
        </p:spPr>
      </p:pic>
      <p:pic>
        <p:nvPicPr>
          <p:cNvPr id="26" name="Picture 25">
            <a:extLst>
              <a:ext uri="{FF2B5EF4-FFF2-40B4-BE49-F238E27FC236}">
                <a16:creationId xmlns:a16="http://schemas.microsoft.com/office/drawing/2014/main" id="{42AE629A-39CA-983A-55EE-C888D8155D94}"/>
              </a:ext>
            </a:extLst>
          </p:cNvPr>
          <p:cNvPicPr>
            <a:picLocks noChangeAspect="1"/>
          </p:cNvPicPr>
          <p:nvPr/>
        </p:nvPicPr>
        <p:blipFill>
          <a:blip r:embed="rId11"/>
          <a:stretch>
            <a:fillRect/>
          </a:stretch>
        </p:blipFill>
        <p:spPr>
          <a:xfrm>
            <a:off x="8575937" y="5584712"/>
            <a:ext cx="861532" cy="867353"/>
          </a:xfrm>
          <a:prstGeom prst="rect">
            <a:avLst/>
          </a:prstGeom>
        </p:spPr>
      </p:pic>
      <p:sp>
        <p:nvSpPr>
          <p:cNvPr id="27" name="สามเหลี่ยมหน้าจั่ว 9735">
            <a:extLst>
              <a:ext uri="{FF2B5EF4-FFF2-40B4-BE49-F238E27FC236}">
                <a16:creationId xmlns:a16="http://schemas.microsoft.com/office/drawing/2014/main" id="{7D8EB733-34E6-0F45-5694-17F16A265DB1}"/>
              </a:ext>
            </a:extLst>
          </p:cNvPr>
          <p:cNvSpPr/>
          <p:nvPr/>
        </p:nvSpPr>
        <p:spPr>
          <a:xfrm flipV="1">
            <a:off x="388193" y="1580892"/>
            <a:ext cx="332677" cy="2937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8460" tIns="19230" rIns="38460" bIns="19230" rtlCol="0" anchor="ctr"/>
          <a:lstStyle/>
          <a:p>
            <a:pPr algn="ctr"/>
            <a:endParaRPr lang="th-TH"/>
          </a:p>
        </p:txBody>
      </p:sp>
      <p:sp>
        <p:nvSpPr>
          <p:cNvPr id="28" name="สามเหลี่ยมหน้าจั่ว 9734">
            <a:extLst>
              <a:ext uri="{FF2B5EF4-FFF2-40B4-BE49-F238E27FC236}">
                <a16:creationId xmlns:a16="http://schemas.microsoft.com/office/drawing/2014/main" id="{087E7923-F752-D368-06D4-FCE4A43570C1}"/>
              </a:ext>
            </a:extLst>
          </p:cNvPr>
          <p:cNvSpPr/>
          <p:nvPr/>
        </p:nvSpPr>
        <p:spPr>
          <a:xfrm flipV="1">
            <a:off x="720870" y="2418032"/>
            <a:ext cx="576355" cy="435186"/>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60" tIns="19230" rIns="38460" bIns="19230" rtlCol="0" anchor="ctr"/>
          <a:lstStyle/>
          <a:p>
            <a:pPr algn="ctr"/>
            <a:endParaRPr lang="th-TH"/>
          </a:p>
        </p:txBody>
      </p:sp>
      <p:sp>
        <p:nvSpPr>
          <p:cNvPr id="29" name="สามเหลี่ยมหน้าจั่ว 9733">
            <a:extLst>
              <a:ext uri="{FF2B5EF4-FFF2-40B4-BE49-F238E27FC236}">
                <a16:creationId xmlns:a16="http://schemas.microsoft.com/office/drawing/2014/main" id="{3DC2F6DA-FF5C-F2FA-EBBD-ECA26A9CDD17}"/>
              </a:ext>
            </a:extLst>
          </p:cNvPr>
          <p:cNvSpPr/>
          <p:nvPr/>
        </p:nvSpPr>
        <p:spPr>
          <a:xfrm>
            <a:off x="504582" y="1743927"/>
            <a:ext cx="566424" cy="5480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8460" tIns="19230" rIns="38460" bIns="19230" rtlCol="0" anchor="ctr"/>
          <a:lstStyle/>
          <a:p>
            <a:pPr algn="ctr"/>
            <a:endParaRPr lang="th-TH"/>
          </a:p>
        </p:txBody>
      </p:sp>
      <p:sp>
        <p:nvSpPr>
          <p:cNvPr id="30" name="TextBox 29">
            <a:extLst>
              <a:ext uri="{FF2B5EF4-FFF2-40B4-BE49-F238E27FC236}">
                <a16:creationId xmlns:a16="http://schemas.microsoft.com/office/drawing/2014/main" id="{10F3B734-96A5-0FA0-FD39-F0760FBD244D}"/>
              </a:ext>
            </a:extLst>
          </p:cNvPr>
          <p:cNvSpPr txBox="1"/>
          <p:nvPr/>
        </p:nvSpPr>
        <p:spPr>
          <a:xfrm>
            <a:off x="1297225" y="1923882"/>
            <a:ext cx="6096000" cy="461665"/>
          </a:xfrm>
          <a:prstGeom prst="rect">
            <a:avLst/>
          </a:prstGeom>
          <a:noFill/>
        </p:spPr>
        <p:txBody>
          <a:bodyPr wrap="square">
            <a:spAutoFit/>
          </a:bodyPr>
          <a:lstStyle/>
          <a:p>
            <a:r>
              <a:rPr lang="en-US" sz="2400" dirty="0">
                <a:latin typeface="Lato Black" panose="020F0502020204030203" pitchFamily="34" charset="0"/>
                <a:ea typeface="Lato Black" panose="020F0502020204030203" pitchFamily="34" charset="0"/>
                <a:cs typeface="Lato Black" panose="020F0502020204030203" pitchFamily="34" charset="0"/>
              </a:rPr>
              <a:t> Thank You for Your Attention</a:t>
            </a:r>
            <a:endParaRPr lang="en-GB" sz="2400" dirty="0"/>
          </a:p>
        </p:txBody>
      </p:sp>
      <p:pic>
        <p:nvPicPr>
          <p:cNvPr id="11" name="Picture 10">
            <a:extLst>
              <a:ext uri="{FF2B5EF4-FFF2-40B4-BE49-F238E27FC236}">
                <a16:creationId xmlns:a16="http://schemas.microsoft.com/office/drawing/2014/main" id="{01006E46-3713-5A63-3DC7-F861D380A488}"/>
              </a:ext>
            </a:extLst>
          </p:cNvPr>
          <p:cNvPicPr>
            <a:picLocks noChangeAspect="1"/>
          </p:cNvPicPr>
          <p:nvPr/>
        </p:nvPicPr>
        <p:blipFill>
          <a:blip r:embed="rId12" cstate="print">
            <a:extLst>
              <a:ext uri="{28A0092B-C50C-407E-A947-70E740481C1C}">
                <a14:useLocalDpi xmlns:a14="http://schemas.microsoft.com/office/drawing/2010/main" val="0"/>
              </a:ext>
            </a:extLst>
          </a:blip>
          <a:srcRect l="10150" t="268" r="7091" b="31220"/>
          <a:stretch>
            <a:fillRect/>
          </a:stretch>
        </p:blipFill>
        <p:spPr>
          <a:xfrm>
            <a:off x="6172004" y="1184005"/>
            <a:ext cx="2341451" cy="2341450"/>
          </a:xfrm>
          <a:prstGeom prst="ellipse">
            <a:avLst/>
          </a:prstGeom>
          <a:ln>
            <a:noFill/>
          </a:ln>
          <a:effectLst>
            <a:softEdge rad="112500"/>
          </a:effectLst>
        </p:spPr>
      </p:pic>
    </p:spTree>
    <p:extLst>
      <p:ext uri="{BB962C8B-B14F-4D97-AF65-F5344CB8AC3E}">
        <p14:creationId xmlns:p14="http://schemas.microsoft.com/office/powerpoint/2010/main" val="46535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2</a:t>
            </a:r>
          </a:p>
        </p:txBody>
      </p:sp>
      <p:sp>
        <p:nvSpPr>
          <p:cNvPr id="12" name="Rectangle 11">
            <a:extLst>
              <a:ext uri="{FF2B5EF4-FFF2-40B4-BE49-F238E27FC236}">
                <a16:creationId xmlns:a16="http://schemas.microsoft.com/office/drawing/2014/main" id="{DA33682C-7DE5-79BB-A603-C9CD49C7DEF9}"/>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70034DCC-72B2-418D-FEAC-0BA65D7E4EB1}"/>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82954185-C4F8-4202-8443-FBD690D2AFBD}"/>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9A032887-B317-2242-8A4F-BD74AAD662ED}"/>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4F6CD15A-BA13-27D2-8794-962C2A72CB24}"/>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D27098B4-8A8A-3E7D-2C2B-1F014B3AC384}"/>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156206BC-42CE-5FB8-2E58-79CD9742FC0A}"/>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CO</a:t>
            </a:r>
            <a:r>
              <a:rPr lang="en-US" sz="2400" b="1" baseline="-25000" dirty="0">
                <a:solidFill>
                  <a:srgbClr val="0070C0"/>
                </a:solidFill>
                <a:latin typeface="+mj-lt"/>
              </a:rPr>
              <a:t>2</a:t>
            </a:r>
            <a:r>
              <a:rPr lang="en-US" sz="2400" b="1" dirty="0">
                <a:solidFill>
                  <a:srgbClr val="0070C0"/>
                </a:solidFill>
                <a:latin typeface="+mj-lt"/>
              </a:rPr>
              <a:t>/Hydrogen Storage </a:t>
            </a:r>
            <a:r>
              <a:rPr lang="en-US" sz="2400" b="1" dirty="0">
                <a:latin typeface="+mj-lt"/>
              </a:rPr>
              <a:t>in Porous Media</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6E70C26D-0878-ACCF-069D-E880502A72F6}"/>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CD491F4A-9B3D-121B-CE77-B5CB53A69445}"/>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AAEA9F7A-E40B-7CBE-1013-88F3E254F0BE}"/>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845A3C2-8E77-4FD9-7D33-35F658758783}"/>
              </a:ext>
            </a:extLst>
          </p:cNvPr>
          <p:cNvSpPr txBox="1"/>
          <p:nvPr/>
        </p:nvSpPr>
        <p:spPr>
          <a:xfrm>
            <a:off x="342899" y="5203097"/>
            <a:ext cx="4724400" cy="646331"/>
          </a:xfrm>
          <a:prstGeom prst="rect">
            <a:avLst/>
          </a:prstGeom>
          <a:noFill/>
        </p:spPr>
        <p:txBody>
          <a:bodyPr wrap="square">
            <a:spAutoFit/>
          </a:bodyPr>
          <a:lstStyle/>
          <a:p>
            <a:pPr algn="ctr">
              <a:buNone/>
            </a:pPr>
            <a:r>
              <a:rPr lang="en-GB" dirty="0">
                <a:latin typeface="+mj-lt"/>
              </a:rPr>
              <a:t>Relative permeability curves are essential inputs for multiphase reservoir simulation.</a:t>
            </a:r>
          </a:p>
        </p:txBody>
      </p:sp>
      <p:pic>
        <p:nvPicPr>
          <p:cNvPr id="29" name="Picture 28">
            <a:extLst>
              <a:ext uri="{FF2B5EF4-FFF2-40B4-BE49-F238E27FC236}">
                <a16:creationId xmlns:a16="http://schemas.microsoft.com/office/drawing/2014/main" id="{4D3F66CD-8BB2-2CF3-0A87-5C7BADD0C6AD}"/>
              </a:ext>
            </a:extLst>
          </p:cNvPr>
          <p:cNvPicPr>
            <a:picLocks noChangeAspect="1"/>
          </p:cNvPicPr>
          <p:nvPr/>
        </p:nvPicPr>
        <p:blipFill>
          <a:blip r:embed="rId7">
            <a:extLst>
              <a:ext uri="{28A0092B-C50C-407E-A947-70E740481C1C}">
                <a14:useLocalDpi xmlns:a14="http://schemas.microsoft.com/office/drawing/2010/main" val="0"/>
              </a:ext>
            </a:extLst>
          </a:blip>
          <a:srcRect b="6776"/>
          <a:stretch>
            <a:fillRect/>
          </a:stretch>
        </p:blipFill>
        <p:spPr>
          <a:xfrm>
            <a:off x="5293779" y="1525879"/>
            <a:ext cx="6740351" cy="4189121"/>
          </a:xfrm>
          <a:prstGeom prst="rect">
            <a:avLst/>
          </a:prstGeom>
          <a:ln>
            <a:noFill/>
          </a:ln>
          <a:effectLst>
            <a:softEdge rad="112500"/>
          </a:effectLst>
        </p:spPr>
      </p:pic>
      <p:sp>
        <p:nvSpPr>
          <p:cNvPr id="31" name="TextBox 30">
            <a:extLst>
              <a:ext uri="{FF2B5EF4-FFF2-40B4-BE49-F238E27FC236}">
                <a16:creationId xmlns:a16="http://schemas.microsoft.com/office/drawing/2014/main" id="{D7CB463F-C7E4-8A52-53D0-0260E613AD37}"/>
              </a:ext>
            </a:extLst>
          </p:cNvPr>
          <p:cNvSpPr txBox="1"/>
          <p:nvPr/>
        </p:nvSpPr>
        <p:spPr>
          <a:xfrm>
            <a:off x="342899" y="1633616"/>
            <a:ext cx="6096000" cy="2523768"/>
          </a:xfrm>
          <a:prstGeom prst="rect">
            <a:avLst/>
          </a:prstGeom>
          <a:noFill/>
        </p:spPr>
        <p:txBody>
          <a:bodyPr wrap="square">
            <a:spAutoFit/>
          </a:bodyPr>
          <a:lstStyle/>
          <a:p>
            <a:r>
              <a:rPr lang="en-US" sz="2000" b="1" dirty="0">
                <a:solidFill>
                  <a:srgbClr val="0070C0"/>
                </a:solidFill>
                <a:latin typeface="+mj-lt"/>
              </a:rPr>
              <a:t>Reservoir Simulation</a:t>
            </a:r>
          </a:p>
          <a:p>
            <a:pPr marL="285750" indent="-285750">
              <a:spcBef>
                <a:spcPts val="600"/>
              </a:spcBef>
              <a:buFont typeface="Arial" panose="020B0604020202020204" pitchFamily="34" charset="0"/>
              <a:buChar char="•"/>
            </a:pPr>
            <a:r>
              <a:rPr lang="en-US" sz="1800" dirty="0">
                <a:latin typeface="+mj-lt"/>
              </a:rPr>
              <a:t>Predict storage capacity</a:t>
            </a:r>
          </a:p>
          <a:p>
            <a:pPr marL="285750" indent="-285750">
              <a:spcBef>
                <a:spcPts val="600"/>
              </a:spcBef>
              <a:buFont typeface="Arial" panose="020B0604020202020204" pitchFamily="34" charset="0"/>
              <a:buChar char="•"/>
            </a:pPr>
            <a:r>
              <a:rPr lang="en-US" dirty="0">
                <a:latin typeface="+mj-lt"/>
              </a:rPr>
              <a:t>Support safe CO₂/H₂ storage design</a:t>
            </a:r>
          </a:p>
          <a:p>
            <a:pPr marL="285750" indent="-285750">
              <a:spcBef>
                <a:spcPts val="600"/>
              </a:spcBef>
              <a:buFont typeface="Arial" panose="020B0604020202020204" pitchFamily="34" charset="0"/>
              <a:buChar char="•"/>
            </a:pPr>
            <a:r>
              <a:rPr lang="en-US" dirty="0">
                <a:latin typeface="+mj-lt"/>
              </a:rPr>
              <a:t>Identify key uncertainties</a:t>
            </a:r>
            <a:endParaRPr lang="en-US" sz="1800" dirty="0">
              <a:latin typeface="+mj-lt"/>
            </a:endParaRPr>
          </a:p>
          <a:p>
            <a:pPr marL="285750" indent="-285750">
              <a:spcBef>
                <a:spcPts val="600"/>
              </a:spcBef>
              <a:buFont typeface="Arial" panose="020B0604020202020204" pitchFamily="34" charset="0"/>
              <a:buChar char="•"/>
            </a:pPr>
            <a:r>
              <a:rPr lang="en-US" sz="1800" dirty="0">
                <a:latin typeface="+mj-lt"/>
              </a:rPr>
              <a:t>Plan injection/withdrawal rates</a:t>
            </a:r>
          </a:p>
          <a:p>
            <a:pPr marL="285750" indent="-285750">
              <a:spcBef>
                <a:spcPts val="600"/>
              </a:spcBef>
              <a:buFont typeface="Arial" panose="020B0604020202020204" pitchFamily="34" charset="0"/>
              <a:buChar char="•"/>
            </a:pPr>
            <a:r>
              <a:rPr lang="en-US" sz="1800" dirty="0">
                <a:latin typeface="+mj-lt"/>
              </a:rPr>
              <a:t>Convert lab data into field-scale forecasts</a:t>
            </a:r>
          </a:p>
          <a:p>
            <a:pPr marL="285750" indent="-285750">
              <a:spcBef>
                <a:spcPts val="600"/>
              </a:spcBef>
              <a:buFont typeface="Arial" panose="020B0604020202020204" pitchFamily="34" charset="0"/>
              <a:buChar char="•"/>
            </a:pPr>
            <a:r>
              <a:rPr lang="en-US" dirty="0" err="1">
                <a:latin typeface="+mj-lt"/>
              </a:rPr>
              <a:t>Optimise</a:t>
            </a:r>
            <a:r>
              <a:rPr lang="en-US" dirty="0">
                <a:latin typeface="+mj-lt"/>
              </a:rPr>
              <a:t> well placement</a:t>
            </a:r>
          </a:p>
        </p:txBody>
      </p:sp>
      <p:sp>
        <p:nvSpPr>
          <p:cNvPr id="36" name="TextBox 35">
            <a:extLst>
              <a:ext uri="{FF2B5EF4-FFF2-40B4-BE49-F238E27FC236}">
                <a16:creationId xmlns:a16="http://schemas.microsoft.com/office/drawing/2014/main" id="{636845A0-7E6F-82AF-19FB-1186C5319977}"/>
              </a:ext>
            </a:extLst>
          </p:cNvPr>
          <p:cNvSpPr txBox="1"/>
          <p:nvPr/>
        </p:nvSpPr>
        <p:spPr>
          <a:xfrm>
            <a:off x="1327639" y="4672916"/>
            <a:ext cx="2526324" cy="400110"/>
          </a:xfrm>
          <a:prstGeom prst="rect">
            <a:avLst/>
          </a:prstGeom>
          <a:noFill/>
        </p:spPr>
        <p:txBody>
          <a:bodyPr wrap="square">
            <a:spAutoFit/>
          </a:bodyPr>
          <a:lstStyle/>
          <a:p>
            <a:r>
              <a:rPr lang="en-US" sz="2000" b="1" dirty="0">
                <a:solidFill>
                  <a:srgbClr val="C00000"/>
                </a:solidFill>
                <a:latin typeface="+mj-lt"/>
              </a:rPr>
              <a:t>Important INPUT:</a:t>
            </a:r>
          </a:p>
        </p:txBody>
      </p:sp>
    </p:spTree>
    <p:extLst>
      <p:ext uri="{BB962C8B-B14F-4D97-AF65-F5344CB8AC3E}">
        <p14:creationId xmlns:p14="http://schemas.microsoft.com/office/powerpoint/2010/main" val="3990389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59D16-BEF5-E7C5-5E39-916082D6A7D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4839BBA-7387-435E-AAA7-11B513EF0DDC}"/>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3</a:t>
            </a:r>
          </a:p>
        </p:txBody>
      </p:sp>
      <p:sp>
        <p:nvSpPr>
          <p:cNvPr id="12" name="Rectangle 11">
            <a:extLst>
              <a:ext uri="{FF2B5EF4-FFF2-40B4-BE49-F238E27FC236}">
                <a16:creationId xmlns:a16="http://schemas.microsoft.com/office/drawing/2014/main" id="{D0226A9E-B2BD-A50D-6D77-2EF320C9DFA7}"/>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194C1D10-2A1C-384C-DD7B-50A2BDB9A290}"/>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09181954-A835-85B8-9DB2-41FA97289C05}"/>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A41A631B-7F66-C708-553E-D822A977F50E}"/>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7BA6138A-5C73-FD89-943E-FB355D31E24F}"/>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EEC37524-B49F-6667-5236-A7FA01CBDC80}"/>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0AA5C217-91EA-B2D8-0F35-C772CA2B7B19}"/>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Relative Permeability </a:t>
            </a:r>
            <a:r>
              <a:rPr lang="en-US" sz="2400" b="1" dirty="0">
                <a:latin typeface="+mj-lt"/>
              </a:rPr>
              <a:t>in Porous Media</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01E0924C-A270-4C06-8991-6FD6A7FCC2B0}"/>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0E63510D-BD9F-334D-DED7-AD98EFDA8BA9}"/>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1F194303-0668-9FF9-1747-C4EC55E66BB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6C333C-1772-813C-1C23-34ACAEAA43D8}"/>
              </a:ext>
            </a:extLst>
          </p:cNvPr>
          <p:cNvSpPr txBox="1"/>
          <p:nvPr/>
        </p:nvSpPr>
        <p:spPr>
          <a:xfrm>
            <a:off x="533399" y="1598803"/>
            <a:ext cx="6400801" cy="1785104"/>
          </a:xfrm>
          <a:prstGeom prst="rect">
            <a:avLst/>
          </a:prstGeom>
          <a:noFill/>
        </p:spPr>
        <p:txBody>
          <a:bodyPr wrap="square">
            <a:spAutoFit/>
          </a:bodyPr>
          <a:lstStyle/>
          <a:p>
            <a:pPr>
              <a:buNone/>
            </a:pPr>
            <a:r>
              <a:rPr lang="en-GB" b="1" dirty="0">
                <a:latin typeface="+mj-lt"/>
              </a:rPr>
              <a:t>Relative permeability controls </a:t>
            </a:r>
            <a:r>
              <a:rPr lang="en-GB" b="1" dirty="0">
                <a:solidFill>
                  <a:srgbClr val="0070C0"/>
                </a:solidFill>
                <a:latin typeface="+mj-lt"/>
              </a:rPr>
              <a:t>gas–brine mobility</a:t>
            </a:r>
            <a:r>
              <a:rPr lang="en-GB" b="1" dirty="0">
                <a:latin typeface="+mj-lt"/>
              </a:rPr>
              <a:t>, which affects:</a:t>
            </a:r>
            <a:r>
              <a:rPr lang="en-GB" dirty="0">
                <a:latin typeface="+mj-lt"/>
              </a:rPr>
              <a:t> </a:t>
            </a:r>
          </a:p>
          <a:p>
            <a:pPr marL="285750" indent="-285750">
              <a:spcBef>
                <a:spcPts val="600"/>
              </a:spcBef>
              <a:buFont typeface="Arial" panose="020B0604020202020204" pitchFamily="34" charset="0"/>
              <a:buChar char="•"/>
            </a:pPr>
            <a:r>
              <a:rPr lang="en-GB" dirty="0">
                <a:latin typeface="+mj-lt"/>
              </a:rPr>
              <a:t>Gas plume migration </a:t>
            </a:r>
          </a:p>
          <a:p>
            <a:pPr marL="285750" indent="-285750">
              <a:spcBef>
                <a:spcPts val="600"/>
              </a:spcBef>
              <a:buFont typeface="Arial" panose="020B0604020202020204" pitchFamily="34" charset="0"/>
              <a:buChar char="•"/>
            </a:pPr>
            <a:r>
              <a:rPr lang="en-GB" dirty="0">
                <a:latin typeface="+mj-lt"/>
              </a:rPr>
              <a:t>Residual trapping </a:t>
            </a:r>
          </a:p>
          <a:p>
            <a:pPr marL="285750" indent="-285750">
              <a:spcBef>
                <a:spcPts val="600"/>
              </a:spcBef>
              <a:buFont typeface="Arial" panose="020B0604020202020204" pitchFamily="34" charset="0"/>
              <a:buChar char="•"/>
            </a:pPr>
            <a:r>
              <a:rPr lang="en-GB" dirty="0">
                <a:latin typeface="+mj-lt"/>
              </a:rPr>
              <a:t>Pressure response </a:t>
            </a:r>
          </a:p>
          <a:p>
            <a:pPr marL="285750" indent="-285750">
              <a:spcBef>
                <a:spcPts val="600"/>
              </a:spcBef>
              <a:buFont typeface="Arial" panose="020B0604020202020204" pitchFamily="34" charset="0"/>
              <a:buChar char="•"/>
            </a:pPr>
            <a:r>
              <a:rPr lang="en-GB" dirty="0">
                <a:latin typeface="+mj-lt"/>
              </a:rPr>
              <a:t>Simulation forecast reliability</a:t>
            </a:r>
          </a:p>
        </p:txBody>
      </p:sp>
      <p:pic>
        <p:nvPicPr>
          <p:cNvPr id="2050" name="Picture 2">
            <a:extLst>
              <a:ext uri="{FF2B5EF4-FFF2-40B4-BE49-F238E27FC236}">
                <a16:creationId xmlns:a16="http://schemas.microsoft.com/office/drawing/2014/main" id="{AF1769C7-CC61-A192-9AF2-9EB41A6292F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033" b="15058"/>
          <a:stretch>
            <a:fillRect/>
          </a:stretch>
        </p:blipFill>
        <p:spPr bwMode="auto">
          <a:xfrm>
            <a:off x="9008274" y="1030285"/>
            <a:ext cx="2938780" cy="237696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4377EF90-7E2D-1CB1-AEDE-562157678675}"/>
              </a:ext>
            </a:extLst>
          </p:cNvPr>
          <p:cNvGrpSpPr/>
          <p:nvPr/>
        </p:nvGrpSpPr>
        <p:grpSpPr>
          <a:xfrm>
            <a:off x="5677736" y="3685956"/>
            <a:ext cx="6121400" cy="3063372"/>
            <a:chOff x="6781800" y="1967109"/>
            <a:chExt cx="5984840" cy="3058996"/>
          </a:xfrm>
        </p:grpSpPr>
        <p:pic>
          <p:nvPicPr>
            <p:cNvPr id="10" name="Picture 9">
              <a:extLst>
                <a:ext uri="{FF2B5EF4-FFF2-40B4-BE49-F238E27FC236}">
                  <a16:creationId xmlns:a16="http://schemas.microsoft.com/office/drawing/2014/main" id="{DB6AEB01-EC2B-AA20-D711-17FA5F58F91F}"/>
                </a:ext>
              </a:extLst>
            </p:cNvPr>
            <p:cNvPicPr>
              <a:picLocks noChangeAspect="1"/>
            </p:cNvPicPr>
            <p:nvPr/>
          </p:nvPicPr>
          <p:blipFill>
            <a:blip r:embed="rId8" cstate="print">
              <a:extLst>
                <a:ext uri="{28A0092B-C50C-407E-A947-70E740481C1C}">
                  <a14:useLocalDpi xmlns:a14="http://schemas.microsoft.com/office/drawing/2010/main" val="0"/>
                </a:ext>
              </a:extLst>
            </a:blip>
            <a:srcRect l="11949"/>
            <a:stretch>
              <a:fillRect/>
            </a:stretch>
          </p:blipFill>
          <p:spPr>
            <a:xfrm>
              <a:off x="7239000" y="2016560"/>
              <a:ext cx="4419600" cy="2824879"/>
            </a:xfrm>
            <a:prstGeom prst="rect">
              <a:avLst/>
            </a:prstGeom>
            <a:ln>
              <a:noFill/>
            </a:ln>
            <a:effectLst>
              <a:softEdge rad="112500"/>
            </a:effectLst>
          </p:spPr>
        </p:pic>
        <p:sp>
          <p:nvSpPr>
            <p:cNvPr id="17" name="TextBox 16">
              <a:extLst>
                <a:ext uri="{FF2B5EF4-FFF2-40B4-BE49-F238E27FC236}">
                  <a16:creationId xmlns:a16="http://schemas.microsoft.com/office/drawing/2014/main" id="{02E29209-F8C1-451B-9F2F-2C9819B65D82}"/>
                </a:ext>
              </a:extLst>
            </p:cNvPr>
            <p:cNvSpPr txBox="1"/>
            <p:nvPr/>
          </p:nvSpPr>
          <p:spPr>
            <a:xfrm>
              <a:off x="11547440" y="2135069"/>
              <a:ext cx="1219200" cy="369332"/>
            </a:xfrm>
            <a:prstGeom prst="rect">
              <a:avLst/>
            </a:prstGeom>
            <a:noFill/>
          </p:spPr>
          <p:txBody>
            <a:bodyPr wrap="square">
              <a:spAutoFit/>
            </a:bodyPr>
            <a:lstStyle/>
            <a:p>
              <a:r>
                <a:rPr lang="en-GB" sz="1800" b="1" dirty="0">
                  <a:solidFill>
                    <a:srgbClr val="7DB56D"/>
                  </a:solidFill>
                  <a:latin typeface="+mj-lt"/>
                </a:rPr>
                <a:t>Gas Plume </a:t>
              </a:r>
              <a:endParaRPr lang="en-GB" dirty="0">
                <a:latin typeface="+mj-lt"/>
              </a:endParaRPr>
            </a:p>
          </p:txBody>
        </p:sp>
        <p:sp>
          <p:nvSpPr>
            <p:cNvPr id="19" name="TextBox 18">
              <a:extLst>
                <a:ext uri="{FF2B5EF4-FFF2-40B4-BE49-F238E27FC236}">
                  <a16:creationId xmlns:a16="http://schemas.microsoft.com/office/drawing/2014/main" id="{2BD090CF-E7E3-8D92-CCC8-5C67B2CDB2FD}"/>
                </a:ext>
              </a:extLst>
            </p:cNvPr>
            <p:cNvSpPr txBox="1"/>
            <p:nvPr/>
          </p:nvSpPr>
          <p:spPr>
            <a:xfrm>
              <a:off x="6781800" y="1967109"/>
              <a:ext cx="3631651" cy="369332"/>
            </a:xfrm>
            <a:prstGeom prst="rect">
              <a:avLst/>
            </a:prstGeom>
            <a:noFill/>
          </p:spPr>
          <p:txBody>
            <a:bodyPr wrap="square">
              <a:spAutoFit/>
            </a:bodyPr>
            <a:lstStyle/>
            <a:p>
              <a:r>
                <a:rPr lang="en-GB" dirty="0">
                  <a:latin typeface="+mj-lt"/>
                </a:rPr>
                <a:t>Porous Media Saturated with </a:t>
              </a:r>
              <a:r>
                <a:rPr lang="en-GB" b="1" dirty="0">
                  <a:solidFill>
                    <a:srgbClr val="90CAEE"/>
                  </a:solidFill>
                  <a:latin typeface="+mj-lt"/>
                </a:rPr>
                <a:t>Water</a:t>
              </a:r>
              <a:endParaRPr lang="en-GB" dirty="0">
                <a:solidFill>
                  <a:srgbClr val="90CAEE"/>
                </a:solidFill>
                <a:latin typeface="+mj-lt"/>
              </a:endParaRPr>
            </a:p>
          </p:txBody>
        </p:sp>
        <p:sp>
          <p:nvSpPr>
            <p:cNvPr id="21" name="TextBox 20">
              <a:extLst>
                <a:ext uri="{FF2B5EF4-FFF2-40B4-BE49-F238E27FC236}">
                  <a16:creationId xmlns:a16="http://schemas.microsoft.com/office/drawing/2014/main" id="{A1FD864D-D4A4-CB31-0EAB-C277E085F914}"/>
                </a:ext>
              </a:extLst>
            </p:cNvPr>
            <p:cNvSpPr txBox="1"/>
            <p:nvPr/>
          </p:nvSpPr>
          <p:spPr>
            <a:xfrm>
              <a:off x="10591800" y="4656773"/>
              <a:ext cx="1506415" cy="369332"/>
            </a:xfrm>
            <a:prstGeom prst="rect">
              <a:avLst/>
            </a:prstGeom>
            <a:noFill/>
          </p:spPr>
          <p:txBody>
            <a:bodyPr wrap="square">
              <a:spAutoFit/>
            </a:bodyPr>
            <a:lstStyle/>
            <a:p>
              <a:r>
                <a:rPr lang="en-GB" b="1" dirty="0">
                  <a:solidFill>
                    <a:srgbClr val="7DB56D"/>
                  </a:solidFill>
                  <a:latin typeface="+mj-lt"/>
                </a:rPr>
                <a:t>Trapped Gas</a:t>
              </a:r>
              <a:r>
                <a:rPr lang="en-GB" sz="1800" b="1" dirty="0">
                  <a:solidFill>
                    <a:srgbClr val="7DB56D"/>
                  </a:solidFill>
                  <a:latin typeface="+mj-lt"/>
                </a:rPr>
                <a:t> </a:t>
              </a:r>
              <a:endParaRPr lang="en-GB" dirty="0">
                <a:latin typeface="+mj-lt"/>
              </a:endParaRPr>
            </a:p>
          </p:txBody>
        </p:sp>
      </p:grpSp>
      <p:sp>
        <p:nvSpPr>
          <p:cNvPr id="30" name="TextBox 29">
            <a:extLst>
              <a:ext uri="{FF2B5EF4-FFF2-40B4-BE49-F238E27FC236}">
                <a16:creationId xmlns:a16="http://schemas.microsoft.com/office/drawing/2014/main" id="{DF30DE1C-93BF-D78C-4ACE-9B7A8A953FBA}"/>
              </a:ext>
            </a:extLst>
          </p:cNvPr>
          <p:cNvSpPr txBox="1"/>
          <p:nvPr/>
        </p:nvSpPr>
        <p:spPr>
          <a:xfrm>
            <a:off x="597875" y="3657600"/>
            <a:ext cx="6096000" cy="2585323"/>
          </a:xfrm>
          <a:prstGeom prst="rect">
            <a:avLst/>
          </a:prstGeom>
          <a:noFill/>
        </p:spPr>
        <p:txBody>
          <a:bodyPr wrap="square">
            <a:spAutoFit/>
          </a:bodyPr>
          <a:lstStyle/>
          <a:p>
            <a:pPr>
              <a:buNone/>
            </a:pPr>
            <a:r>
              <a:rPr lang="en-GB" sz="2400" b="1" dirty="0">
                <a:solidFill>
                  <a:srgbClr val="0070C0"/>
                </a:solidFill>
                <a:latin typeface="+mj-lt"/>
              </a:rPr>
              <a:t>Experimental Bottleneck:</a:t>
            </a:r>
            <a:endParaRPr lang="en-GB" dirty="0">
              <a:latin typeface="+mj-lt"/>
            </a:endParaRPr>
          </a:p>
          <a:p>
            <a:pPr>
              <a:spcBef>
                <a:spcPts val="600"/>
              </a:spcBef>
              <a:buNone/>
            </a:pPr>
            <a:r>
              <a:rPr lang="en-GB" dirty="0">
                <a:latin typeface="+mj-lt"/>
              </a:rPr>
              <a:t>Experiments are:</a:t>
            </a:r>
          </a:p>
          <a:p>
            <a:pPr marL="285750" indent="-285750">
              <a:spcBef>
                <a:spcPts val="600"/>
              </a:spcBef>
              <a:buFont typeface="Arial" panose="020B0604020202020204" pitchFamily="34" charset="0"/>
              <a:buChar char="•"/>
            </a:pPr>
            <a:r>
              <a:rPr lang="en-GB" dirty="0">
                <a:latin typeface="+mj-lt"/>
              </a:rPr>
              <a:t>Expensive </a:t>
            </a:r>
          </a:p>
          <a:p>
            <a:pPr marL="285750" indent="-285750">
              <a:spcBef>
                <a:spcPts val="600"/>
              </a:spcBef>
              <a:buFont typeface="Arial" panose="020B0604020202020204" pitchFamily="34" charset="0"/>
              <a:buChar char="•"/>
            </a:pPr>
            <a:r>
              <a:rPr lang="en-GB" dirty="0">
                <a:latin typeface="+mj-lt"/>
              </a:rPr>
              <a:t>Time-consuming </a:t>
            </a:r>
          </a:p>
          <a:p>
            <a:pPr marL="285750" indent="-285750">
              <a:spcBef>
                <a:spcPts val="600"/>
              </a:spcBef>
              <a:buFont typeface="Arial" panose="020B0604020202020204" pitchFamily="34" charset="0"/>
              <a:buChar char="•"/>
            </a:pPr>
            <a:r>
              <a:rPr lang="en-GB" dirty="0">
                <a:latin typeface="+mj-lt"/>
              </a:rPr>
              <a:t>Dependent on core availability </a:t>
            </a:r>
          </a:p>
          <a:p>
            <a:pPr marL="285750" indent="-285750">
              <a:spcBef>
                <a:spcPts val="600"/>
              </a:spcBef>
              <a:buFont typeface="Arial" panose="020B0604020202020204" pitchFamily="34" charset="0"/>
              <a:buChar char="•"/>
            </a:pPr>
            <a:r>
              <a:rPr lang="en-GB" dirty="0">
                <a:latin typeface="+mj-lt"/>
              </a:rPr>
              <a:t>Limited in pressure, temperature, and rock coverage </a:t>
            </a:r>
          </a:p>
          <a:p>
            <a:pPr marL="285750" indent="-285750">
              <a:spcBef>
                <a:spcPts val="600"/>
              </a:spcBef>
              <a:buFont typeface="Arial" panose="020B0604020202020204" pitchFamily="34" charset="0"/>
              <a:buChar char="•"/>
            </a:pPr>
            <a:r>
              <a:rPr lang="en-GB" dirty="0">
                <a:latin typeface="+mj-lt"/>
              </a:rPr>
              <a:t>Insufficient to capture full reservoir heterogeneity</a:t>
            </a:r>
          </a:p>
        </p:txBody>
      </p:sp>
    </p:spTree>
    <p:extLst>
      <p:ext uri="{BB962C8B-B14F-4D97-AF65-F5344CB8AC3E}">
        <p14:creationId xmlns:p14="http://schemas.microsoft.com/office/powerpoint/2010/main" val="107581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1A0AD-7879-2476-1891-ABAD44FE8E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FCDFDEA-944F-A206-C120-1E385C8C4AA3}"/>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4</a:t>
            </a:r>
          </a:p>
        </p:txBody>
      </p:sp>
      <p:sp>
        <p:nvSpPr>
          <p:cNvPr id="12" name="Rectangle 11">
            <a:extLst>
              <a:ext uri="{FF2B5EF4-FFF2-40B4-BE49-F238E27FC236}">
                <a16:creationId xmlns:a16="http://schemas.microsoft.com/office/drawing/2014/main" id="{64860757-C8AF-9919-2661-BAAF890F199C}"/>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34EEAB13-DA61-6E2A-C46A-66420D2F95C9}"/>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44296470-CDCA-5119-E335-F89AFDE25967}"/>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62658439-88BC-0737-F93E-C8F918DF1ACB}"/>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861DDD07-9655-8124-C400-35931C79363D}"/>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E465CF73-FB38-E555-B2D7-959C3D7EF5BC}"/>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E38F21ED-8C59-0265-08B8-DE4605C78E13}"/>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Research Objectives</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842CEE57-F930-DB7F-0D37-F18962919C32}"/>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6820CB98-2A41-CA0B-8BBB-9AD3DDB2B148}"/>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13BDC5B2-0B6E-5BB4-F150-3BBF68F08A0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39FE17-C65C-1E7A-89FD-CDAB272FD94F}"/>
              </a:ext>
            </a:extLst>
          </p:cNvPr>
          <p:cNvSpPr txBox="1"/>
          <p:nvPr/>
        </p:nvSpPr>
        <p:spPr>
          <a:xfrm>
            <a:off x="342899" y="1452265"/>
            <a:ext cx="4838701" cy="923330"/>
          </a:xfrm>
          <a:prstGeom prst="rect">
            <a:avLst/>
          </a:prstGeom>
          <a:noFill/>
        </p:spPr>
        <p:txBody>
          <a:bodyPr wrap="square">
            <a:spAutoFit/>
          </a:bodyPr>
          <a:lstStyle/>
          <a:p>
            <a:pPr algn="just"/>
            <a:r>
              <a:rPr lang="en-GB" dirty="0">
                <a:latin typeface="+mj-lt"/>
              </a:rPr>
              <a:t>Develop a machine-learning workflow to predict water and gas relative permeability (</a:t>
            </a:r>
            <a:r>
              <a:rPr lang="en-GB" b="1" dirty="0" err="1">
                <a:solidFill>
                  <a:srgbClr val="0070C0"/>
                </a:solidFill>
                <a:latin typeface="+mj-lt"/>
              </a:rPr>
              <a:t>krw</a:t>
            </a:r>
            <a:r>
              <a:rPr lang="en-GB" dirty="0">
                <a:latin typeface="+mj-lt"/>
              </a:rPr>
              <a:t> and </a:t>
            </a:r>
            <a:r>
              <a:rPr lang="en-GB" b="1" dirty="0" err="1">
                <a:solidFill>
                  <a:srgbClr val="0070C0"/>
                </a:solidFill>
                <a:latin typeface="+mj-lt"/>
              </a:rPr>
              <a:t>krg</a:t>
            </a:r>
            <a:r>
              <a:rPr lang="en-GB" b="1" dirty="0">
                <a:latin typeface="+mj-lt"/>
              </a:rPr>
              <a:t>)</a:t>
            </a:r>
            <a:r>
              <a:rPr lang="en-GB" dirty="0">
                <a:latin typeface="+mj-lt"/>
              </a:rPr>
              <a:t> for gas–brine systems in </a:t>
            </a:r>
            <a:r>
              <a:rPr lang="en-GB" b="1" dirty="0">
                <a:solidFill>
                  <a:srgbClr val="0070C0"/>
                </a:solidFill>
                <a:latin typeface="+mj-lt"/>
              </a:rPr>
              <a:t>Sandstones</a:t>
            </a:r>
            <a:r>
              <a:rPr lang="en-GB" dirty="0">
                <a:latin typeface="+mj-lt"/>
              </a:rPr>
              <a:t>.</a:t>
            </a:r>
          </a:p>
        </p:txBody>
      </p:sp>
      <p:grpSp>
        <p:nvGrpSpPr>
          <p:cNvPr id="50" name="Group 49">
            <a:extLst>
              <a:ext uri="{FF2B5EF4-FFF2-40B4-BE49-F238E27FC236}">
                <a16:creationId xmlns:a16="http://schemas.microsoft.com/office/drawing/2014/main" id="{6513A016-04CE-9ED4-FB56-D4EA7EE3FFED}"/>
              </a:ext>
            </a:extLst>
          </p:cNvPr>
          <p:cNvGrpSpPr/>
          <p:nvPr/>
        </p:nvGrpSpPr>
        <p:grpSpPr>
          <a:xfrm>
            <a:off x="1066799" y="1816284"/>
            <a:ext cx="11564818" cy="5037667"/>
            <a:chOff x="284283" y="1452265"/>
            <a:chExt cx="11564818" cy="5037667"/>
          </a:xfrm>
        </p:grpSpPr>
        <p:graphicFrame>
          <p:nvGraphicFramePr>
            <p:cNvPr id="7" name="Diagram 6">
              <a:extLst>
                <a:ext uri="{FF2B5EF4-FFF2-40B4-BE49-F238E27FC236}">
                  <a16:creationId xmlns:a16="http://schemas.microsoft.com/office/drawing/2014/main" id="{5392D3B7-5DE7-68B5-D9F7-D1B7C4EB0957}"/>
                </a:ext>
              </a:extLst>
            </p:cNvPr>
            <p:cNvGraphicFramePr/>
            <p:nvPr>
              <p:extLst>
                <p:ext uri="{D42A27DB-BD31-4B8C-83A1-F6EECF244321}">
                  <p14:modId xmlns:p14="http://schemas.microsoft.com/office/powerpoint/2010/main" val="4274517521"/>
                </p:ext>
              </p:extLst>
            </p:nvPr>
          </p:nvGraphicFramePr>
          <p:xfrm>
            <a:off x="450502" y="1452265"/>
            <a:ext cx="11398599" cy="5037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56D8E0BA-2A7E-E6A2-3B3B-4A1B54AEB705}"/>
                </a:ext>
              </a:extLst>
            </p:cNvPr>
            <p:cNvSpPr txBox="1"/>
            <p:nvPr/>
          </p:nvSpPr>
          <p:spPr>
            <a:xfrm>
              <a:off x="284283" y="2837260"/>
              <a:ext cx="2839917" cy="1464231"/>
            </a:xfrm>
            <a:prstGeom prst="roundRec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GB" sz="1600" b="1" dirty="0">
                  <a:solidFill>
                    <a:schemeClr val="tx1"/>
                  </a:solidFill>
                  <a:latin typeface="+mj-lt"/>
                </a:rPr>
                <a:t>Temperature, Pressure, Fluid Viscosities, Salinity, Brine Composition, IFT, Wettability, Rock Mineralogy, Pore size, </a:t>
              </a:r>
              <a:r>
                <a:rPr lang="en-GB" sz="1600" b="1" dirty="0" err="1">
                  <a:solidFill>
                    <a:schemeClr val="tx1"/>
                  </a:solidFill>
                  <a:latin typeface="+mj-lt"/>
                </a:rPr>
                <a:t>Sw</a:t>
              </a:r>
              <a:r>
                <a:rPr lang="en-GB" sz="1600" b="1" dirty="0">
                  <a:solidFill>
                    <a:schemeClr val="tx1"/>
                  </a:solidFill>
                  <a:latin typeface="+mj-lt"/>
                </a:rPr>
                <a:t>, </a:t>
              </a:r>
              <a:r>
                <a:rPr lang="en-GB" sz="1600" b="1" dirty="0" err="1">
                  <a:solidFill>
                    <a:schemeClr val="tx1"/>
                  </a:solidFill>
                  <a:latin typeface="+mj-lt"/>
                </a:rPr>
                <a:t>Krw</a:t>
              </a:r>
              <a:r>
                <a:rPr lang="en-GB" sz="1600" b="1" dirty="0">
                  <a:solidFill>
                    <a:schemeClr val="tx1"/>
                  </a:solidFill>
                  <a:latin typeface="+mj-lt"/>
                </a:rPr>
                <a:t>, </a:t>
              </a:r>
              <a:r>
                <a:rPr lang="en-GB" sz="1600" b="1" dirty="0" err="1">
                  <a:solidFill>
                    <a:schemeClr val="tx1"/>
                  </a:solidFill>
                  <a:latin typeface="+mj-lt"/>
                </a:rPr>
                <a:t>Krg</a:t>
              </a:r>
              <a:r>
                <a:rPr lang="en-GB" sz="1600" b="1" dirty="0">
                  <a:solidFill>
                    <a:schemeClr val="tx1"/>
                  </a:solidFill>
                  <a:latin typeface="+mj-lt"/>
                </a:rPr>
                <a:t> </a:t>
              </a:r>
            </a:p>
          </p:txBody>
        </p:sp>
        <p:cxnSp>
          <p:nvCxnSpPr>
            <p:cNvPr id="22" name="Connector: Elbow 21">
              <a:extLst>
                <a:ext uri="{FF2B5EF4-FFF2-40B4-BE49-F238E27FC236}">
                  <a16:creationId xmlns:a16="http://schemas.microsoft.com/office/drawing/2014/main" id="{941DADA3-6E88-8BAB-38F7-4060214EBFA5}"/>
                </a:ext>
              </a:extLst>
            </p:cNvPr>
            <p:cNvCxnSpPr>
              <a:cxnSpLocks/>
              <a:endCxn id="11" idx="2"/>
            </p:cNvCxnSpPr>
            <p:nvPr/>
          </p:nvCxnSpPr>
          <p:spPr>
            <a:xfrm rot="10800000">
              <a:off x="1704242" y="4301492"/>
              <a:ext cx="1191370" cy="956321"/>
            </a:xfrm>
            <a:prstGeom prst="bentConnector2">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77EB187-BAA0-602D-41FE-831C9800977C}"/>
                </a:ext>
              </a:extLst>
            </p:cNvPr>
            <p:cNvSpPr txBox="1"/>
            <p:nvPr/>
          </p:nvSpPr>
          <p:spPr>
            <a:xfrm>
              <a:off x="5877642" y="4947999"/>
              <a:ext cx="4180758" cy="919401"/>
            </a:xfrm>
            <a:prstGeom prst="roundRec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GB" sz="1600" b="1" dirty="0">
                  <a:solidFill>
                    <a:schemeClr val="tx1"/>
                  </a:solidFill>
                  <a:latin typeface="+mj-lt"/>
                </a:rPr>
                <a:t>Physics-Aware Transformation For Training, and Normalising them between [0,1] by their Max and Min values for better Consistency</a:t>
              </a:r>
            </a:p>
          </p:txBody>
        </p:sp>
        <p:cxnSp>
          <p:nvCxnSpPr>
            <p:cNvPr id="46" name="Connector: Elbow 45">
              <a:extLst>
                <a:ext uri="{FF2B5EF4-FFF2-40B4-BE49-F238E27FC236}">
                  <a16:creationId xmlns:a16="http://schemas.microsoft.com/office/drawing/2014/main" id="{A2056D3F-95A8-CDE7-5630-ACB5AAD3DAEB}"/>
                </a:ext>
              </a:extLst>
            </p:cNvPr>
            <p:cNvCxnSpPr>
              <a:cxnSpLocks/>
            </p:cNvCxnSpPr>
            <p:nvPr/>
          </p:nvCxnSpPr>
          <p:spPr>
            <a:xfrm>
              <a:off x="4375636" y="4346550"/>
              <a:ext cx="1415564" cy="1059185"/>
            </a:xfrm>
            <a:prstGeom prst="bentConnector3">
              <a:avLst>
                <a:gd name="adj1" fmla="val 656"/>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614BDF7E-6975-53A0-5E21-C12365BE0BF2}"/>
              </a:ext>
            </a:extLst>
          </p:cNvPr>
          <p:cNvSpPr txBox="1"/>
          <p:nvPr/>
        </p:nvSpPr>
        <p:spPr>
          <a:xfrm>
            <a:off x="6071719" y="943115"/>
            <a:ext cx="2743200" cy="919401"/>
          </a:xfrm>
          <a:prstGeom prst="roundRec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GB" sz="1600" b="1" dirty="0">
                <a:solidFill>
                  <a:schemeClr val="tx1"/>
                </a:solidFill>
                <a:latin typeface="+mj-lt"/>
              </a:rPr>
              <a:t>Selecting the best ML Model based on the number of data points and the workflow</a:t>
            </a:r>
          </a:p>
        </p:txBody>
      </p:sp>
      <p:cxnSp>
        <p:nvCxnSpPr>
          <p:cNvPr id="55" name="Straight Arrow Connector 54">
            <a:extLst>
              <a:ext uri="{FF2B5EF4-FFF2-40B4-BE49-F238E27FC236}">
                <a16:creationId xmlns:a16="http://schemas.microsoft.com/office/drawing/2014/main" id="{4BB8234D-2EC6-13AC-C991-CE8B4F8A5463}"/>
              </a:ext>
            </a:extLst>
          </p:cNvPr>
          <p:cNvCxnSpPr>
            <a:endCxn id="53" idx="2"/>
          </p:cNvCxnSpPr>
          <p:nvPr/>
        </p:nvCxnSpPr>
        <p:spPr>
          <a:xfrm flipH="1" flipV="1">
            <a:off x="7443319" y="1862516"/>
            <a:ext cx="1167281" cy="11092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512058D-24FF-6851-14FD-FCCA2522A640}"/>
              </a:ext>
            </a:extLst>
          </p:cNvPr>
          <p:cNvCxnSpPr>
            <a:endCxn id="53" idx="2"/>
          </p:cNvCxnSpPr>
          <p:nvPr/>
        </p:nvCxnSpPr>
        <p:spPr>
          <a:xfrm flipV="1">
            <a:off x="6858000" y="1862516"/>
            <a:ext cx="585319" cy="16426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04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515FB-F5BD-92CD-F187-1BD5FD4E98B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BD73B01-477A-D9A5-A7AB-DFA4DCF91088}"/>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5</a:t>
            </a:r>
          </a:p>
        </p:txBody>
      </p:sp>
      <p:sp>
        <p:nvSpPr>
          <p:cNvPr id="12" name="Rectangle 11">
            <a:extLst>
              <a:ext uri="{FF2B5EF4-FFF2-40B4-BE49-F238E27FC236}">
                <a16:creationId xmlns:a16="http://schemas.microsoft.com/office/drawing/2014/main" id="{4917DA56-86F0-0D93-53ED-4FE942FE8874}"/>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F9567997-67BC-8BC5-C649-E5D23BE6C44E}"/>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5AC8DE6D-9180-E099-E305-E0058C6270D1}"/>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F8880107-11FF-A95A-5F4B-8B8CB9F500A5}"/>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9AC9A725-1EBA-9529-3B3A-218425E19698}"/>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AA21144A-1414-3D2B-EFE5-FCBB18915236}"/>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C338E0C8-C570-43EC-538E-C515AAF1292F}"/>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Data Acquisition and Curation</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B29E645F-73AC-C2C7-EB8F-E693E7D3004F}"/>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C46B6BDE-5E33-AC5C-0786-7BA868323B3D}"/>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8CE2AD41-EADC-7100-8F78-A42FC443DEE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B39B0F-E5C4-85F3-2802-4C401E00B99A}"/>
              </a:ext>
            </a:extLst>
          </p:cNvPr>
          <p:cNvSpPr txBox="1"/>
          <p:nvPr/>
        </p:nvSpPr>
        <p:spPr>
          <a:xfrm>
            <a:off x="177798" y="1567776"/>
            <a:ext cx="5329170" cy="646331"/>
          </a:xfrm>
          <a:prstGeom prst="rect">
            <a:avLst/>
          </a:prstGeom>
          <a:noFill/>
        </p:spPr>
        <p:txBody>
          <a:bodyPr wrap="square">
            <a:spAutoFit/>
          </a:bodyPr>
          <a:lstStyle/>
          <a:p>
            <a:pPr lvl="0"/>
            <a:r>
              <a:rPr lang="en-GB" b="0" i="0" dirty="0">
                <a:latin typeface="+mj-lt"/>
                <a:cs typeface="Times New Roman" panose="02020603050405020304" pitchFamily="18" charset="0"/>
              </a:rPr>
              <a:t>Data Acquisition on H</a:t>
            </a:r>
            <a:r>
              <a:rPr lang="en-GB" b="0" i="0" baseline="-25000" dirty="0">
                <a:latin typeface="+mj-lt"/>
                <a:cs typeface="Times New Roman" panose="02020603050405020304" pitchFamily="18" charset="0"/>
              </a:rPr>
              <a:t>2</a:t>
            </a:r>
            <a:r>
              <a:rPr lang="en-GB" b="0" i="0" dirty="0">
                <a:latin typeface="+mj-lt"/>
                <a:cs typeface="Times New Roman" panose="02020603050405020304" pitchFamily="18" charset="0"/>
              </a:rPr>
              <a:t> and </a:t>
            </a:r>
            <a:r>
              <a:rPr lang="en-GB" i="0" dirty="0">
                <a:latin typeface="+mj-lt"/>
                <a:cs typeface="Times New Roman" panose="02020603050405020304" pitchFamily="18" charset="0"/>
              </a:rPr>
              <a:t>CO</a:t>
            </a:r>
            <a:r>
              <a:rPr lang="en-GB" i="0" baseline="-25000" dirty="0">
                <a:latin typeface="+mj-lt"/>
                <a:cs typeface="Times New Roman" panose="02020603050405020304" pitchFamily="18" charset="0"/>
              </a:rPr>
              <a:t>2</a:t>
            </a:r>
            <a:r>
              <a:rPr lang="en-GB" b="0" i="0" dirty="0">
                <a:latin typeface="+mj-lt"/>
                <a:cs typeface="Times New Roman" panose="02020603050405020304" pitchFamily="18" charset="0"/>
              </a:rPr>
              <a:t>  Relative Permeability and their Corresponding Conditions via </a:t>
            </a:r>
            <a:r>
              <a:rPr lang="en-GB" b="1" i="0" dirty="0">
                <a:solidFill>
                  <a:srgbClr val="0070C0"/>
                </a:solidFill>
                <a:latin typeface="+mj-lt"/>
                <a:cs typeface="Times New Roman" panose="02020603050405020304" pitchFamily="18" charset="0"/>
              </a:rPr>
              <a:t>LLMs</a:t>
            </a:r>
            <a:r>
              <a:rPr lang="en-GB" b="0" i="0" dirty="0">
                <a:latin typeface="+mj-lt"/>
                <a:cs typeface="Times New Roman" panose="02020603050405020304" pitchFamily="18" charset="0"/>
              </a:rPr>
              <a:t>: </a:t>
            </a:r>
            <a:endParaRPr lang="en-GB" dirty="0">
              <a:latin typeface="+mj-lt"/>
            </a:endParaRPr>
          </a:p>
        </p:txBody>
      </p:sp>
      <p:sp>
        <p:nvSpPr>
          <p:cNvPr id="10" name="TextBox 9">
            <a:extLst>
              <a:ext uri="{FF2B5EF4-FFF2-40B4-BE49-F238E27FC236}">
                <a16:creationId xmlns:a16="http://schemas.microsoft.com/office/drawing/2014/main" id="{1CA58015-DF59-5DD3-9DF2-5A2858B61A15}"/>
              </a:ext>
            </a:extLst>
          </p:cNvPr>
          <p:cNvSpPr txBox="1"/>
          <p:nvPr/>
        </p:nvSpPr>
        <p:spPr>
          <a:xfrm>
            <a:off x="5914664" y="926718"/>
            <a:ext cx="6095999" cy="1556580"/>
          </a:xfrm>
          <a:prstGeom prst="rect">
            <a:avLst/>
          </a:prstGeom>
          <a:noFill/>
        </p:spPr>
        <p:txBody>
          <a:bodyPr wrap="square">
            <a:spAutoFit/>
          </a:bodyPr>
          <a:lstStyle/>
          <a:p>
            <a:pPr>
              <a:lnSpc>
                <a:spcPct val="115000"/>
              </a:lnSpc>
              <a:spcAft>
                <a:spcPts val="800"/>
              </a:spcAft>
              <a:buNone/>
            </a:pPr>
            <a:r>
              <a:rPr lang="en-GB" sz="2400" b="1" kern="100" dirty="0">
                <a:solidFill>
                  <a:srgbClr val="0070C0"/>
                </a:solidFill>
                <a:effectLst/>
                <a:latin typeface="+mj-lt"/>
                <a:ea typeface="Aptos" panose="020B0004020202020204" pitchFamily="34" charset="0"/>
                <a:cs typeface="Arial" panose="020B0604020202020204" pitchFamily="34" charset="0"/>
              </a:rPr>
              <a:t>Features to look for: </a:t>
            </a:r>
          </a:p>
          <a:p>
            <a:pPr>
              <a:lnSpc>
                <a:spcPct val="115000"/>
              </a:lnSpc>
              <a:spcAft>
                <a:spcPts val="800"/>
              </a:spcAft>
            </a:pPr>
            <a:r>
              <a:rPr lang="en-GB" dirty="0">
                <a:latin typeface="+mj-lt"/>
                <a:cs typeface="Times New Roman" panose="02020603050405020304" pitchFamily="18" charset="0"/>
              </a:rPr>
              <a:t>Temperature, Pressure, </a:t>
            </a:r>
            <a:r>
              <a:rPr lang="en-GB" kern="100" dirty="0">
                <a:latin typeface="+mj-lt"/>
                <a:ea typeface="Aptos" panose="020B0004020202020204" pitchFamily="34" charset="0"/>
                <a:cs typeface="Times New Roman" panose="02020603050405020304" pitchFamily="18" charset="0"/>
              </a:rPr>
              <a:t>Porosity, </a:t>
            </a:r>
            <a:r>
              <a:rPr lang="en-GB" dirty="0">
                <a:latin typeface="+mj-lt"/>
                <a:cs typeface="Times New Roman" panose="02020603050405020304" pitchFamily="18" charset="0"/>
              </a:rPr>
              <a:t>Permeability, Rock Type, Brine Salinity, Brine Composition, Pore Size, Contact Angle, Gas Viscosity, Brine Viscosity, IFT, Capillary Pressure</a:t>
            </a:r>
            <a:endParaRPr lang="en-GB" kern="100" dirty="0">
              <a:latin typeface="+mj-lt"/>
              <a:ea typeface="Aptos" panose="020B0004020202020204" pitchFamily="34" charset="0"/>
              <a:cs typeface="Times New Roman" panose="02020603050405020304" pitchFamily="18" charset="0"/>
            </a:endParaRPr>
          </a:p>
        </p:txBody>
      </p:sp>
      <p:sp>
        <p:nvSpPr>
          <p:cNvPr id="17" name="Arrow: Bent 16">
            <a:extLst>
              <a:ext uri="{FF2B5EF4-FFF2-40B4-BE49-F238E27FC236}">
                <a16:creationId xmlns:a16="http://schemas.microsoft.com/office/drawing/2014/main" id="{286D93D5-8E0D-E281-CF9E-AC2A19C7A5EB}"/>
              </a:ext>
            </a:extLst>
          </p:cNvPr>
          <p:cNvSpPr/>
          <p:nvPr/>
        </p:nvSpPr>
        <p:spPr>
          <a:xfrm rot="10800000" flipH="1">
            <a:off x="711197" y="4501639"/>
            <a:ext cx="2108201" cy="984761"/>
          </a:xfrm>
          <a:prstGeom prst="bentArrow">
            <a:avLst>
              <a:gd name="adj1" fmla="val 10371"/>
              <a:gd name="adj2" fmla="val 27959"/>
              <a:gd name="adj3" fmla="val 50000"/>
              <a:gd name="adj4" fmla="val 63358"/>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59F001F4-3DA6-4971-AF38-CCFC661B1EAE}"/>
              </a:ext>
            </a:extLst>
          </p:cNvPr>
          <p:cNvSpPr txBox="1"/>
          <p:nvPr/>
        </p:nvSpPr>
        <p:spPr>
          <a:xfrm>
            <a:off x="104774" y="5597130"/>
            <a:ext cx="3185889" cy="1032270"/>
          </a:xfrm>
          <a:prstGeom prst="rect">
            <a:avLst/>
          </a:prstGeom>
          <a:noFill/>
        </p:spPr>
        <p:txBody>
          <a:bodyPr wrap="square">
            <a:spAutoFit/>
          </a:bodyPr>
          <a:lstStyle/>
          <a:p>
            <a:pPr algn="ctr">
              <a:lnSpc>
                <a:spcPct val="115000"/>
              </a:lnSpc>
              <a:spcAft>
                <a:spcPts val="800"/>
              </a:spcAft>
              <a:buNone/>
            </a:pPr>
            <a:r>
              <a:rPr lang="en-GB" b="1" kern="100" dirty="0">
                <a:solidFill>
                  <a:srgbClr val="FF0000"/>
                </a:solidFill>
                <a:latin typeface="Aptos" panose="020B0004020202020204" pitchFamily="34" charset="0"/>
                <a:ea typeface="Aptos" panose="020B0004020202020204" pitchFamily="34" charset="0"/>
                <a:cs typeface="Arial" panose="020B0604020202020204" pitchFamily="34" charset="0"/>
              </a:rPr>
              <a:t>Transformation Based on  Rock/Fluid (Porous Media) Physics</a:t>
            </a:r>
            <a:endParaRPr lang="en-GB"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67C3D09-6DD5-AA76-E333-1878FCD7F3E2}"/>
                  </a:ext>
                </a:extLst>
              </p:cNvPr>
              <p:cNvSpPr txBox="1"/>
              <p:nvPr/>
            </p:nvSpPr>
            <p:spPr>
              <a:xfrm>
                <a:off x="3633216" y="4374703"/>
                <a:ext cx="8001000" cy="1729128"/>
              </a:xfrm>
              <a:prstGeom prst="rect">
                <a:avLst/>
              </a:prstGeom>
              <a:noFill/>
            </p:spPr>
            <p:txBody>
              <a:bodyPr wrap="square">
                <a:spAutoFit/>
              </a:bodyPr>
              <a:lstStyle/>
              <a:p>
                <a:pPr>
                  <a:lnSpc>
                    <a:spcPct val="150000"/>
                  </a:lnSpc>
                  <a:spcBef>
                    <a:spcPts val="600"/>
                  </a:spcBef>
                </a:pPr>
                <a14:m>
                  <m:oMathPara xmlns:m="http://schemas.openxmlformats.org/officeDocument/2006/math">
                    <m:oMathParaPr>
                      <m:jc m:val="centerGroup"/>
                    </m:oMathParaPr>
                    <m:oMath xmlns:m="http://schemas.openxmlformats.org/officeDocument/2006/math">
                      <m:func>
                        <m:func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funcPr>
                        <m:fName>
                          <m:sSub>
                            <m:sSub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sSubPr>
                            <m:e>
                              <m:r>
                                <a:rPr lang="en-GB" sz="2400" b="1" i="0" kern="500">
                                  <a:latin typeface="Cambria Math" panose="02040503050406030204" pitchFamily="18" charset="0"/>
                                  <a:ea typeface="Aptos" panose="020B0004020202020204" pitchFamily="34" charset="0"/>
                                  <a:cs typeface="Arial" panose="020B0604020202020204" pitchFamily="34" charset="0"/>
                                </a:rPr>
                                <m:t>𝐥𝐨𝐠</m:t>
                              </m:r>
                            </m:e>
                            <m:sub>
                              <m:r>
                                <a:rPr lang="en-GB" sz="2400" b="1" i="0" kern="500">
                                  <a:latin typeface="Cambria Math" panose="02040503050406030204" pitchFamily="18" charset="0"/>
                                  <a:ea typeface="Aptos" panose="020B0004020202020204" pitchFamily="34" charset="0"/>
                                  <a:cs typeface="Arial" panose="020B0604020202020204" pitchFamily="34" charset="0"/>
                                </a:rPr>
                                <m:t>𝟏𝟎</m:t>
                              </m:r>
                            </m:sub>
                          </m:sSub>
                        </m:fName>
                        <m:e>
                          <m:r>
                            <a:rPr lang="en-GB" sz="2400" b="1" i="0" kern="500">
                              <a:latin typeface="Cambria Math" panose="02040503050406030204" pitchFamily="18" charset="0"/>
                              <a:ea typeface="Aptos" panose="020B0004020202020204" pitchFamily="34" charset="0"/>
                              <a:cs typeface="Arial" panose="020B0604020202020204" pitchFamily="34" charset="0"/>
                            </a:rPr>
                            <m:t>(</m:t>
                          </m:r>
                          <m:r>
                            <a:rPr lang="en-GB" sz="2400" b="1" i="0" kern="500" smtClean="0">
                              <a:latin typeface="Cambria Math" panose="02040503050406030204" pitchFamily="18" charset="0"/>
                              <a:ea typeface="Aptos" panose="020B0004020202020204" pitchFamily="34" charset="0"/>
                              <a:cs typeface="Arial" panose="020B0604020202020204" pitchFamily="34" charset="0"/>
                            </a:rPr>
                            <m:t>𝐊</m:t>
                          </m:r>
                          <m:r>
                            <a:rPr lang="en-GB" sz="2400" b="1" i="0" kern="500">
                              <a:latin typeface="Cambria Math" panose="02040503050406030204" pitchFamily="18" charset="0"/>
                              <a:ea typeface="Aptos" panose="020B0004020202020204" pitchFamily="34" charset="0"/>
                              <a:cs typeface="Arial" panose="020B0604020202020204" pitchFamily="34" charset="0"/>
                            </a:rPr>
                            <m:t>)</m:t>
                          </m:r>
                        </m:e>
                      </m:func>
                      <m:r>
                        <a:rPr lang="en-US" sz="2400" b="1" i="0" kern="500" smtClean="0">
                          <a:latin typeface="Cambria Math" panose="02040503050406030204" pitchFamily="18" charset="0"/>
                          <a:ea typeface="Aptos" panose="020B0004020202020204" pitchFamily="34" charset="0"/>
                          <a:cs typeface="Arial" panose="020B0604020202020204" pitchFamily="34" charset="0"/>
                        </a:rPr>
                        <m:t>,  </m:t>
                      </m:r>
                      <m:r>
                        <a:rPr lang="en-GB" sz="2400" b="1" i="0" kern="500" smtClean="0">
                          <a:latin typeface="Cambria Math" panose="02040503050406030204" pitchFamily="18" charset="0"/>
                          <a:ea typeface="Aptos" panose="020B0004020202020204" pitchFamily="34" charset="0"/>
                          <a:cs typeface="Arial" panose="020B0604020202020204" pitchFamily="34" charset="0"/>
                        </a:rPr>
                        <m:t>𝛌</m:t>
                      </m:r>
                      <m:r>
                        <a:rPr lang="en-GB" sz="2400" b="1" i="0" kern="500" smtClean="0">
                          <a:latin typeface="Cambria Math" panose="02040503050406030204" pitchFamily="18" charset="0"/>
                          <a:ea typeface="Aptos" panose="020B0004020202020204" pitchFamily="34" charset="0"/>
                          <a:cs typeface="Arial" panose="020B0604020202020204" pitchFamily="34" charset="0"/>
                        </a:rPr>
                        <m:t>=</m:t>
                      </m:r>
                      <m:rad>
                        <m:radPr>
                          <m:degHide m:val="on"/>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radPr>
                        <m:deg/>
                        <m:e>
                          <m:f>
                            <m:f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fPr>
                            <m:num>
                              <m:r>
                                <a:rPr lang="en-GB" sz="2400" b="1" i="0" kern="500" smtClean="0">
                                  <a:latin typeface="Cambria Math" panose="02040503050406030204" pitchFamily="18" charset="0"/>
                                  <a:ea typeface="Aptos" panose="020B0004020202020204" pitchFamily="34" charset="0"/>
                                  <a:cs typeface="Arial" panose="020B0604020202020204" pitchFamily="34" charset="0"/>
                                </a:rPr>
                                <m:t>𝐊</m:t>
                              </m:r>
                            </m:num>
                            <m:den>
                              <m:r>
                                <a:rPr lang="en-GB" sz="2400" b="1" i="1" kern="500" smtClean="0">
                                  <a:latin typeface="Cambria Math" panose="02040503050406030204" pitchFamily="18" charset="0"/>
                                  <a:ea typeface="Aptos" panose="020B0004020202020204" pitchFamily="34" charset="0"/>
                                  <a:cs typeface="Arial" panose="020B0604020202020204" pitchFamily="34" charset="0"/>
                                </a:rPr>
                                <m:t>𝝓</m:t>
                              </m:r>
                            </m:den>
                          </m:f>
                        </m:e>
                      </m:rad>
                      <m:r>
                        <a:rPr lang="en-GB" sz="2400" b="1" i="0" kern="500">
                          <a:latin typeface="Cambria Math" panose="02040503050406030204" pitchFamily="18" charset="0"/>
                          <a:ea typeface="Aptos" panose="020B0004020202020204" pitchFamily="34" charset="0"/>
                          <a:cs typeface="Arial" panose="020B0604020202020204" pitchFamily="34" charset="0"/>
                        </a:rPr>
                        <m:t> </m:t>
                      </m:r>
                      <m:r>
                        <a:rPr lang="en-US" sz="2400" b="1" i="0" kern="500" smtClean="0">
                          <a:latin typeface="Cambria Math" panose="02040503050406030204" pitchFamily="18" charset="0"/>
                          <a:ea typeface="Aptos" panose="020B0004020202020204" pitchFamily="34" charset="0"/>
                          <a:cs typeface="Arial" panose="020B0604020202020204" pitchFamily="34" charset="0"/>
                        </a:rPr>
                        <m:t>, </m:t>
                      </m:r>
                      <m:sSub>
                        <m:sSub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sSubPr>
                        <m:e>
                          <m:r>
                            <a:rPr lang="en-US" sz="2400" b="1" i="0" kern="500" smtClean="0">
                              <a:latin typeface="Cambria Math" panose="02040503050406030204" pitchFamily="18" charset="0"/>
                              <a:ea typeface="Aptos" panose="020B0004020202020204" pitchFamily="34" charset="0"/>
                              <a:cs typeface="Arial" panose="020B0604020202020204" pitchFamily="34" charset="0"/>
                            </a:rPr>
                            <m:t>     </m:t>
                          </m:r>
                          <m:r>
                            <a:rPr lang="en-GB" sz="2400" b="1" i="0" kern="500" smtClean="0">
                              <a:latin typeface="Cambria Math" panose="02040503050406030204" pitchFamily="18" charset="0"/>
                              <a:ea typeface="Aptos" panose="020B0004020202020204" pitchFamily="34" charset="0"/>
                              <a:cs typeface="Arial" panose="020B0604020202020204" pitchFamily="34" charset="0"/>
                            </a:rPr>
                            <m:t>𝐑</m:t>
                          </m:r>
                        </m:e>
                        <m:sub>
                          <m:sSub>
                            <m:sSub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sSubPr>
                            <m:e>
                              <m:r>
                                <a:rPr lang="en-GB" sz="2400" b="1" i="0" kern="500" smtClean="0">
                                  <a:latin typeface="Cambria Math" panose="02040503050406030204" pitchFamily="18" charset="0"/>
                                  <a:ea typeface="Aptos" panose="020B0004020202020204" pitchFamily="34" charset="0"/>
                                  <a:cs typeface="Arial" panose="020B0604020202020204" pitchFamily="34" charset="0"/>
                                </a:rPr>
                                <m:t>𝐦</m:t>
                              </m:r>
                            </m:e>
                            <m:sub>
                              <m:r>
                                <a:rPr lang="en-GB" sz="2400" b="1" i="0" kern="500" smtClean="0">
                                  <a:latin typeface="Cambria Math" panose="02040503050406030204" pitchFamily="18" charset="0"/>
                                  <a:ea typeface="Aptos" panose="020B0004020202020204" pitchFamily="34" charset="0"/>
                                  <a:cs typeface="Arial" panose="020B0604020202020204" pitchFamily="34" charset="0"/>
                                </a:rPr>
                                <m:t>𝛍</m:t>
                              </m:r>
                            </m:sub>
                          </m:sSub>
                        </m:sub>
                      </m:sSub>
                      <m:r>
                        <a:rPr lang="en-GB" sz="2400" b="1" i="0" kern="500" smtClean="0">
                          <a:latin typeface="Cambria Math" panose="02040503050406030204" pitchFamily="18" charset="0"/>
                          <a:ea typeface="Aptos" panose="020B0004020202020204" pitchFamily="34" charset="0"/>
                          <a:cs typeface="Arial" panose="020B0604020202020204" pitchFamily="34" charset="0"/>
                        </a:rPr>
                        <m:t>=</m:t>
                      </m:r>
                      <m:f>
                        <m:f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fPr>
                        <m:num>
                          <m:sSub>
                            <m:sSub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sSubPr>
                            <m:e>
                              <m:r>
                                <a:rPr lang="en-GB" sz="2400" b="1" i="0" kern="500" smtClean="0">
                                  <a:latin typeface="Cambria Math" panose="02040503050406030204" pitchFamily="18" charset="0"/>
                                  <a:ea typeface="Aptos" panose="020B0004020202020204" pitchFamily="34" charset="0"/>
                                  <a:cs typeface="Arial" panose="020B0604020202020204" pitchFamily="34" charset="0"/>
                                </a:rPr>
                                <m:t>𝛍</m:t>
                              </m:r>
                            </m:e>
                            <m:sub>
                              <m:r>
                                <a:rPr lang="en-GB" sz="2400" b="1" i="0" kern="500" smtClean="0">
                                  <a:latin typeface="Cambria Math" panose="02040503050406030204" pitchFamily="18" charset="0"/>
                                  <a:ea typeface="Aptos" panose="020B0004020202020204" pitchFamily="34" charset="0"/>
                                  <a:cs typeface="Arial" panose="020B0604020202020204" pitchFamily="34" charset="0"/>
                                </a:rPr>
                                <m:t>𝐠</m:t>
                              </m:r>
                            </m:sub>
                          </m:sSub>
                        </m:num>
                        <m:den>
                          <m:sSub>
                            <m:sSub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sSubPr>
                            <m:e>
                              <m:r>
                                <a:rPr lang="en-GB" sz="2400" b="1" i="0" kern="500" smtClean="0">
                                  <a:latin typeface="Cambria Math" panose="02040503050406030204" pitchFamily="18" charset="0"/>
                                  <a:ea typeface="Aptos" panose="020B0004020202020204" pitchFamily="34" charset="0"/>
                                  <a:cs typeface="Arial" panose="020B0604020202020204" pitchFamily="34" charset="0"/>
                                </a:rPr>
                                <m:t>𝛍</m:t>
                              </m:r>
                            </m:e>
                            <m:sub>
                              <m:r>
                                <a:rPr lang="en-GB" sz="2400" b="1" i="0" kern="500" smtClean="0">
                                  <a:latin typeface="Cambria Math" panose="02040503050406030204" pitchFamily="18" charset="0"/>
                                  <a:ea typeface="Aptos" panose="020B0004020202020204" pitchFamily="34" charset="0"/>
                                  <a:cs typeface="Arial" panose="020B0604020202020204" pitchFamily="34" charset="0"/>
                                </a:rPr>
                                <m:t>𝐰</m:t>
                              </m:r>
                            </m:sub>
                          </m:sSub>
                        </m:den>
                      </m:f>
                      <m:r>
                        <a:rPr lang="en-US" sz="2400" b="1" i="0" kern="500" smtClean="0">
                          <a:latin typeface="Cambria Math" panose="02040503050406030204" pitchFamily="18" charset="0"/>
                          <a:ea typeface="Aptos" panose="020B0004020202020204" pitchFamily="34" charset="0"/>
                          <a:cs typeface="Arial" panose="020B0604020202020204" pitchFamily="34" charset="0"/>
                        </a:rPr>
                        <m:t>, </m:t>
                      </m:r>
                      <m:sSub>
                        <m:sSubPr>
                          <m:ctrlPr>
                            <a:rPr lang="en-GB" sz="2400" b="1" i="1" kern="500" smtClean="0">
                              <a:latin typeface="Cambria Math" panose="02040503050406030204" pitchFamily="18" charset="0"/>
                              <a:ea typeface="Aptos" panose="020B0004020202020204" pitchFamily="34" charset="0"/>
                              <a:cs typeface="Times New Roman" panose="02020603050405020304" pitchFamily="18" charset="0"/>
                            </a:rPr>
                          </m:ctrlPr>
                        </m:sSubPr>
                        <m:e>
                          <m:r>
                            <a:rPr lang="en-US" sz="2400" b="1" i="1" kern="500" smtClean="0">
                              <a:latin typeface="Cambria Math" panose="02040503050406030204" pitchFamily="18" charset="0"/>
                              <a:ea typeface="Aptos" panose="020B0004020202020204" pitchFamily="34" charset="0"/>
                              <a:cs typeface="Times New Roman" panose="02020603050405020304" pitchFamily="18" charset="0"/>
                            </a:rPr>
                            <m:t>       </m:t>
                          </m:r>
                          <m:r>
                            <a:rPr lang="en-GB" sz="2400" b="1" i="0" kern="500" smtClean="0">
                              <a:latin typeface="Cambria Math" panose="02040503050406030204" pitchFamily="18" charset="0"/>
                              <a:ea typeface="Aptos" panose="020B0004020202020204" pitchFamily="34" charset="0"/>
                              <a:cs typeface="Times New Roman" panose="02020603050405020304" pitchFamily="18" charset="0"/>
                            </a:rPr>
                            <m:t>𝛔</m:t>
                          </m:r>
                        </m:e>
                        <m:sub>
                          <m:r>
                            <a:rPr lang="en-GB" sz="2400" b="1" i="0" kern="500" smtClean="0">
                              <a:latin typeface="Cambria Math" panose="02040503050406030204" pitchFamily="18" charset="0"/>
                              <a:ea typeface="Aptos" panose="020B0004020202020204" pitchFamily="34" charset="0"/>
                              <a:cs typeface="Times New Roman" panose="02020603050405020304" pitchFamily="18" charset="0"/>
                            </a:rPr>
                            <m:t>𝐞𝐟𝐟</m:t>
                          </m:r>
                        </m:sub>
                      </m:sSub>
                      <m:r>
                        <a:rPr lang="en-GB" sz="2400" b="1" i="0" kern="500" smtClean="0">
                          <a:latin typeface="Cambria Math" panose="02040503050406030204" pitchFamily="18" charset="0"/>
                          <a:ea typeface="Aptos" panose="020B0004020202020204" pitchFamily="34" charset="0"/>
                          <a:cs typeface="Times New Roman" panose="02020603050405020304" pitchFamily="18" charset="0"/>
                        </a:rPr>
                        <m:t>=</m:t>
                      </m:r>
                      <m:func>
                        <m:funcPr>
                          <m:ctrlPr>
                            <a:rPr lang="en-GB" sz="2400" b="1" i="1" kern="500">
                              <a:latin typeface="Cambria Math" panose="02040503050406030204" pitchFamily="18" charset="0"/>
                              <a:cs typeface="Arial" panose="020B0604020202020204" pitchFamily="34" charset="0"/>
                            </a:rPr>
                          </m:ctrlPr>
                        </m:funcPr>
                        <m:fName>
                          <m:r>
                            <a:rPr lang="en-GB" sz="2400" b="1" i="0" kern="500">
                              <a:latin typeface="Cambria Math" panose="02040503050406030204" pitchFamily="18" charset="0"/>
                              <a:cs typeface="Arial" panose="020B0604020202020204" pitchFamily="34" charset="0"/>
                            </a:rPr>
                            <m:t>𝐜𝐨𝐬</m:t>
                          </m:r>
                        </m:fName>
                        <m:e>
                          <m:r>
                            <a:rPr lang="en-GB" sz="2400" b="1" i="0" kern="500">
                              <a:latin typeface="Cambria Math" panose="02040503050406030204" pitchFamily="18" charset="0"/>
                              <a:cs typeface="Arial" panose="020B0604020202020204" pitchFamily="34" charset="0"/>
                            </a:rPr>
                            <m:t>𝛉</m:t>
                          </m:r>
                        </m:e>
                      </m:func>
                      <m:r>
                        <a:rPr lang="en-GB" sz="2400" b="1" i="0" kern="500">
                          <a:latin typeface="Cambria Math" panose="02040503050406030204" pitchFamily="18" charset="0"/>
                          <a:cs typeface="Arial" panose="020B0604020202020204" pitchFamily="34" charset="0"/>
                        </a:rPr>
                        <m:t>∗</m:t>
                      </m:r>
                      <m:r>
                        <a:rPr lang="en-GB" sz="2400" b="1" i="0" kern="500">
                          <a:latin typeface="Cambria Math" panose="02040503050406030204" pitchFamily="18" charset="0"/>
                          <a:cs typeface="Arial" panose="020B0604020202020204" pitchFamily="34" charset="0"/>
                        </a:rPr>
                        <m:t>𝐈𝐅𝐓</m:t>
                      </m:r>
                    </m:oMath>
                  </m:oMathPara>
                </a14:m>
                <a:endParaRPr lang="en-GB" sz="3200" kern="500" dirty="0">
                  <a:ea typeface="Aptos" panose="020B00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A67C3D09-6DD5-AA76-E333-1878FCD7F3E2}"/>
                  </a:ext>
                </a:extLst>
              </p:cNvPr>
              <p:cNvSpPr txBox="1">
                <a:spLocks noRot="1" noChangeAspect="1" noMove="1" noResize="1" noEditPoints="1" noAdjustHandles="1" noChangeArrowheads="1" noChangeShapeType="1" noTextEdit="1"/>
              </p:cNvSpPr>
              <p:nvPr/>
            </p:nvSpPr>
            <p:spPr>
              <a:xfrm>
                <a:off x="3633216" y="4374703"/>
                <a:ext cx="8001000" cy="1729128"/>
              </a:xfrm>
              <a:prstGeom prst="rect">
                <a:avLst/>
              </a:prstGeom>
              <a:blipFill>
                <a:blip r:embed="rId7"/>
                <a:stretch>
                  <a:fillRect/>
                </a:stretch>
              </a:blipFill>
            </p:spPr>
            <p:txBody>
              <a:bodyPr/>
              <a:lstStyle/>
              <a:p>
                <a:r>
                  <a:rPr lang="en-GB">
                    <a:noFill/>
                  </a:rPr>
                  <a:t> </a:t>
                </a:r>
              </a:p>
            </p:txBody>
          </p:sp>
        </mc:Fallback>
      </mc:AlternateContent>
      <p:graphicFrame>
        <p:nvGraphicFramePr>
          <p:cNvPr id="2" name="Table 1">
            <a:extLst>
              <a:ext uri="{FF2B5EF4-FFF2-40B4-BE49-F238E27FC236}">
                <a16:creationId xmlns:a16="http://schemas.microsoft.com/office/drawing/2014/main" id="{11455235-8F43-3F4A-7063-1FF0BAEA101F}"/>
              </a:ext>
            </a:extLst>
          </p:cNvPr>
          <p:cNvGraphicFramePr>
            <a:graphicFrameLocks noGrp="1"/>
          </p:cNvGraphicFramePr>
          <p:nvPr>
            <p:extLst>
              <p:ext uri="{D42A27DB-BD31-4B8C-83A1-F6EECF244321}">
                <p14:modId xmlns:p14="http://schemas.microsoft.com/office/powerpoint/2010/main" val="3641326041"/>
              </p:ext>
            </p:extLst>
          </p:nvPr>
        </p:nvGraphicFramePr>
        <p:xfrm>
          <a:off x="104773" y="2920114"/>
          <a:ext cx="11964525" cy="1307232"/>
        </p:xfrm>
        <a:graphic>
          <a:graphicData uri="http://schemas.openxmlformats.org/drawingml/2006/table">
            <a:tbl>
              <a:tblPr>
                <a:tableStyleId>{8EC20E35-A176-4012-BC5E-935CFFF8708E}</a:tableStyleId>
              </a:tblPr>
              <a:tblGrid>
                <a:gridCol w="359847">
                  <a:extLst>
                    <a:ext uri="{9D8B030D-6E8A-4147-A177-3AD203B41FA5}">
                      <a16:colId xmlns:a16="http://schemas.microsoft.com/office/drawing/2014/main" val="3940374372"/>
                    </a:ext>
                  </a:extLst>
                </a:gridCol>
                <a:gridCol w="899584">
                  <a:extLst>
                    <a:ext uri="{9D8B030D-6E8A-4147-A177-3AD203B41FA5}">
                      <a16:colId xmlns:a16="http://schemas.microsoft.com/office/drawing/2014/main" val="1711739496"/>
                    </a:ext>
                  </a:extLst>
                </a:gridCol>
                <a:gridCol w="629724">
                  <a:extLst>
                    <a:ext uri="{9D8B030D-6E8A-4147-A177-3AD203B41FA5}">
                      <a16:colId xmlns:a16="http://schemas.microsoft.com/office/drawing/2014/main" val="379765265"/>
                    </a:ext>
                  </a:extLst>
                </a:gridCol>
                <a:gridCol w="539750">
                  <a:extLst>
                    <a:ext uri="{9D8B030D-6E8A-4147-A177-3AD203B41FA5}">
                      <a16:colId xmlns:a16="http://schemas.microsoft.com/office/drawing/2014/main" val="115592262"/>
                    </a:ext>
                  </a:extLst>
                </a:gridCol>
                <a:gridCol w="899584">
                  <a:extLst>
                    <a:ext uri="{9D8B030D-6E8A-4147-A177-3AD203B41FA5}">
                      <a16:colId xmlns:a16="http://schemas.microsoft.com/office/drawing/2014/main" val="3466955794"/>
                    </a:ext>
                  </a:extLst>
                </a:gridCol>
                <a:gridCol w="809625">
                  <a:extLst>
                    <a:ext uri="{9D8B030D-6E8A-4147-A177-3AD203B41FA5}">
                      <a16:colId xmlns:a16="http://schemas.microsoft.com/office/drawing/2014/main" val="2117066783"/>
                    </a:ext>
                  </a:extLst>
                </a:gridCol>
                <a:gridCol w="757884">
                  <a:extLst>
                    <a:ext uri="{9D8B030D-6E8A-4147-A177-3AD203B41FA5}">
                      <a16:colId xmlns:a16="http://schemas.microsoft.com/office/drawing/2014/main" val="4064943545"/>
                    </a:ext>
                  </a:extLst>
                </a:gridCol>
                <a:gridCol w="699409">
                  <a:extLst>
                    <a:ext uri="{9D8B030D-6E8A-4147-A177-3AD203B41FA5}">
                      <a16:colId xmlns:a16="http://schemas.microsoft.com/office/drawing/2014/main" val="3898186122"/>
                    </a:ext>
                  </a:extLst>
                </a:gridCol>
                <a:gridCol w="521765">
                  <a:extLst>
                    <a:ext uri="{9D8B030D-6E8A-4147-A177-3AD203B41FA5}">
                      <a16:colId xmlns:a16="http://schemas.microsoft.com/office/drawing/2014/main" val="2312217150"/>
                    </a:ext>
                  </a:extLst>
                </a:gridCol>
                <a:gridCol w="629724">
                  <a:extLst>
                    <a:ext uri="{9D8B030D-6E8A-4147-A177-3AD203B41FA5}">
                      <a16:colId xmlns:a16="http://schemas.microsoft.com/office/drawing/2014/main" val="175015675"/>
                    </a:ext>
                  </a:extLst>
                </a:gridCol>
                <a:gridCol w="359847">
                  <a:extLst>
                    <a:ext uri="{9D8B030D-6E8A-4147-A177-3AD203B41FA5}">
                      <a16:colId xmlns:a16="http://schemas.microsoft.com/office/drawing/2014/main" val="4168891612"/>
                    </a:ext>
                  </a:extLst>
                </a:gridCol>
                <a:gridCol w="359847">
                  <a:extLst>
                    <a:ext uri="{9D8B030D-6E8A-4147-A177-3AD203B41FA5}">
                      <a16:colId xmlns:a16="http://schemas.microsoft.com/office/drawing/2014/main" val="1568136464"/>
                    </a:ext>
                  </a:extLst>
                </a:gridCol>
                <a:gridCol w="449777">
                  <a:extLst>
                    <a:ext uri="{9D8B030D-6E8A-4147-A177-3AD203B41FA5}">
                      <a16:colId xmlns:a16="http://schemas.microsoft.com/office/drawing/2014/main" val="3922579169"/>
                    </a:ext>
                  </a:extLst>
                </a:gridCol>
                <a:gridCol w="719652">
                  <a:extLst>
                    <a:ext uri="{9D8B030D-6E8A-4147-A177-3AD203B41FA5}">
                      <a16:colId xmlns:a16="http://schemas.microsoft.com/office/drawing/2014/main" val="847014543"/>
                    </a:ext>
                  </a:extLst>
                </a:gridCol>
                <a:gridCol w="629724">
                  <a:extLst>
                    <a:ext uri="{9D8B030D-6E8A-4147-A177-3AD203B41FA5}">
                      <a16:colId xmlns:a16="http://schemas.microsoft.com/office/drawing/2014/main" val="1781355781"/>
                    </a:ext>
                  </a:extLst>
                </a:gridCol>
                <a:gridCol w="539750">
                  <a:extLst>
                    <a:ext uri="{9D8B030D-6E8A-4147-A177-3AD203B41FA5}">
                      <a16:colId xmlns:a16="http://schemas.microsoft.com/office/drawing/2014/main" val="307013938"/>
                    </a:ext>
                  </a:extLst>
                </a:gridCol>
                <a:gridCol w="899584">
                  <a:extLst>
                    <a:ext uri="{9D8B030D-6E8A-4147-A177-3AD203B41FA5}">
                      <a16:colId xmlns:a16="http://schemas.microsoft.com/office/drawing/2014/main" val="607158011"/>
                    </a:ext>
                  </a:extLst>
                </a:gridCol>
                <a:gridCol w="629724">
                  <a:extLst>
                    <a:ext uri="{9D8B030D-6E8A-4147-A177-3AD203B41FA5}">
                      <a16:colId xmlns:a16="http://schemas.microsoft.com/office/drawing/2014/main" val="2128007257"/>
                    </a:ext>
                  </a:extLst>
                </a:gridCol>
                <a:gridCol w="629724">
                  <a:extLst>
                    <a:ext uri="{9D8B030D-6E8A-4147-A177-3AD203B41FA5}">
                      <a16:colId xmlns:a16="http://schemas.microsoft.com/office/drawing/2014/main" val="1217817719"/>
                    </a:ext>
                  </a:extLst>
                </a:gridCol>
              </a:tblGrid>
              <a:tr h="553521">
                <a:tc>
                  <a:txBody>
                    <a:bodyPr/>
                    <a:lstStyle/>
                    <a:p>
                      <a:pPr algn="ctr" fontAlgn="b">
                        <a:buNone/>
                      </a:pP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Temperature </a:t>
                      </a:r>
                    </a:p>
                    <a:p>
                      <a:pPr algn="ctr" fontAlgn="b">
                        <a:buNone/>
                      </a:pPr>
                      <a:r>
                        <a:rPr lang="en-GB" sz="1200" b="1" u="none" strike="noStrike" dirty="0">
                          <a:solidFill>
                            <a:srgbClr val="000000"/>
                          </a:solidFill>
                          <a:effectLst/>
                        </a:rPr>
                        <a:t>(K)</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a:solidFill>
                            <a:srgbClr val="000000"/>
                          </a:solidFill>
                          <a:effectLst/>
                        </a:rPr>
                        <a:t>Pressure (Mpa)</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Porosity</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Permeability (</a:t>
                      </a:r>
                      <a:r>
                        <a:rPr lang="en-GB" sz="1200" b="1" u="none" strike="noStrike" dirty="0" err="1">
                          <a:solidFill>
                            <a:srgbClr val="000000"/>
                          </a:solidFill>
                          <a:effectLst/>
                        </a:rPr>
                        <a:t>mD</a:t>
                      </a:r>
                      <a:r>
                        <a:rPr lang="en-GB" sz="1200" b="1" u="none" strike="noStrike" dirty="0">
                          <a:solidFill>
                            <a:srgbClr val="000000"/>
                          </a:solidFill>
                          <a:effectLst/>
                        </a:rPr>
                        <a:t>)</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Pore throat size (µm)</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a:solidFill>
                            <a:srgbClr val="000000"/>
                          </a:solidFill>
                          <a:effectLst/>
                        </a:rPr>
                        <a:t>Mean Pore size (µm)</a:t>
                      </a:r>
                      <a:endParaRPr lang="en-GB" sz="1200" b="1"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Contact Angle</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Calcite %</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Feldspar %</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Mica%</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Clay %</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Quartz %</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Gas Viscosity (cp)</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a:solidFill>
                            <a:srgbClr val="000000"/>
                          </a:solidFill>
                          <a:effectLst/>
                        </a:rPr>
                        <a:t>Brine Viscosity (cp)</a:t>
                      </a:r>
                      <a:endParaRPr lang="en-GB" sz="1200" b="1"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IFT (</a:t>
                      </a:r>
                      <a:r>
                        <a:rPr lang="en-GB" sz="1200" b="1" u="none" strike="noStrike" dirty="0" err="1">
                          <a:solidFill>
                            <a:srgbClr val="000000"/>
                          </a:solidFill>
                          <a:effectLst/>
                        </a:rPr>
                        <a:t>mN</a:t>
                      </a:r>
                      <a:r>
                        <a:rPr lang="en-GB" sz="1200" b="1" u="none" strike="noStrike" dirty="0">
                          <a:solidFill>
                            <a:srgbClr val="000000"/>
                          </a:solidFill>
                          <a:effectLst/>
                        </a:rPr>
                        <a:t>/m)</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Brine Salinity (mol/kg)</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MCM (mol/kg)</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BCM (mol/kg)</a:t>
                      </a:r>
                      <a:endParaRPr lang="en-GB" sz="1200" b="1" i="0" u="none" strike="noStrike" dirty="0">
                        <a:solidFill>
                          <a:srgbClr val="000000"/>
                        </a:solidFill>
                        <a:effectLst/>
                        <a:latin typeface="Calibri" panose="020F0502020204030204" pitchFamily="34" charset="0"/>
                      </a:endParaRPr>
                    </a:p>
                  </a:txBody>
                  <a:tcPr marL="9024" marR="9024" marT="9024" marB="0" anchor="ctr"/>
                </a:tc>
                <a:extLst>
                  <a:ext uri="{0D108BD9-81ED-4DB2-BD59-A6C34878D82A}">
                    <a16:rowId xmlns:a16="http://schemas.microsoft.com/office/drawing/2014/main" val="1840890731"/>
                  </a:ext>
                </a:extLst>
              </a:tr>
              <a:tr h="374784">
                <a:tc>
                  <a:txBody>
                    <a:bodyPr/>
                    <a:lstStyle/>
                    <a:p>
                      <a:pPr algn="ctr" fontAlgn="b">
                        <a:buNone/>
                      </a:pPr>
                      <a:r>
                        <a:rPr lang="en-GB" sz="1200" b="1" u="none" strike="noStrike" dirty="0">
                          <a:solidFill>
                            <a:srgbClr val="000000"/>
                          </a:solidFill>
                          <a:effectLst/>
                        </a:rPr>
                        <a:t>Min</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293.15</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1.38</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0.039</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2.94E-06</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0.1</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0.006</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1.19</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0.014</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0.25</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19.8</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0</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0</a:t>
                      </a:r>
                      <a:endParaRPr lang="en-GB" sz="1200" b="0" i="0" u="none" strike="noStrike" dirty="0">
                        <a:solidFill>
                          <a:srgbClr val="000000"/>
                        </a:solidFill>
                        <a:effectLst/>
                        <a:latin typeface="Calibri" panose="020F0502020204030204" pitchFamily="34" charset="0"/>
                      </a:endParaRPr>
                    </a:p>
                  </a:txBody>
                  <a:tcPr marL="9024" marR="9024" marT="9024" marB="0" anchor="ctr"/>
                </a:tc>
                <a:extLst>
                  <a:ext uri="{0D108BD9-81ED-4DB2-BD59-A6C34878D82A}">
                    <a16:rowId xmlns:a16="http://schemas.microsoft.com/office/drawing/2014/main" val="678795342"/>
                  </a:ext>
                </a:extLst>
              </a:tr>
              <a:tr h="374784">
                <a:tc>
                  <a:txBody>
                    <a:bodyPr/>
                    <a:lstStyle/>
                    <a:p>
                      <a:pPr algn="ctr" fontAlgn="b">
                        <a:buNone/>
                      </a:pPr>
                      <a:r>
                        <a:rPr lang="en-GB" sz="1200" b="1" u="none" strike="noStrike" dirty="0">
                          <a:solidFill>
                            <a:srgbClr val="000000"/>
                          </a:solidFill>
                          <a:effectLst/>
                        </a:rPr>
                        <a:t>Max</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395.15</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34.47</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0.383</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1810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25</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150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86.93</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100</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24.1</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7</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49.2</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99.5</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0.083</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1.12</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57</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9.36</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3.83</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0.65</a:t>
                      </a:r>
                      <a:endParaRPr lang="en-GB" sz="1200" b="0" i="0" u="none" strike="noStrike" dirty="0">
                        <a:solidFill>
                          <a:srgbClr val="000000"/>
                        </a:solidFill>
                        <a:effectLst/>
                        <a:latin typeface="Calibri" panose="020F0502020204030204" pitchFamily="34" charset="0"/>
                      </a:endParaRPr>
                    </a:p>
                  </a:txBody>
                  <a:tcPr marL="9024" marR="9024" marT="9024" marB="0" anchor="ctr"/>
                </a:tc>
                <a:extLst>
                  <a:ext uri="{0D108BD9-81ED-4DB2-BD59-A6C34878D82A}">
                    <a16:rowId xmlns:a16="http://schemas.microsoft.com/office/drawing/2014/main" val="2670976483"/>
                  </a:ext>
                </a:extLst>
              </a:tr>
            </a:tbl>
          </a:graphicData>
        </a:graphic>
      </p:graphicFrame>
      <p:sp>
        <p:nvSpPr>
          <p:cNvPr id="7" name="TextBox 6">
            <a:extLst>
              <a:ext uri="{FF2B5EF4-FFF2-40B4-BE49-F238E27FC236}">
                <a16:creationId xmlns:a16="http://schemas.microsoft.com/office/drawing/2014/main" id="{15DB53D0-49C2-0E27-3BAC-2D896D183C54}"/>
              </a:ext>
            </a:extLst>
          </p:cNvPr>
          <p:cNvSpPr txBox="1"/>
          <p:nvPr/>
        </p:nvSpPr>
        <p:spPr>
          <a:xfrm>
            <a:off x="177798" y="2519843"/>
            <a:ext cx="6094070" cy="369332"/>
          </a:xfrm>
          <a:prstGeom prst="rect">
            <a:avLst/>
          </a:prstGeom>
          <a:noFill/>
        </p:spPr>
        <p:txBody>
          <a:bodyPr wrap="square">
            <a:spAutoFit/>
          </a:bodyPr>
          <a:lstStyle/>
          <a:p>
            <a:r>
              <a:rPr lang="en-GB" sz="1800" b="1" kern="100" dirty="0">
                <a:solidFill>
                  <a:srgbClr val="0070C0"/>
                </a:solidFill>
                <a:effectLst/>
                <a:latin typeface="+mj-lt"/>
                <a:ea typeface="Aptos" panose="020B0004020202020204" pitchFamily="34" charset="0"/>
                <a:cs typeface="Arial" panose="020B0604020202020204" pitchFamily="34" charset="0"/>
              </a:rPr>
              <a:t>Features Ranges:</a:t>
            </a:r>
            <a:endParaRPr lang="en-GB" dirty="0"/>
          </a:p>
        </p:txBody>
      </p:sp>
    </p:spTree>
    <p:extLst>
      <p:ext uri="{BB962C8B-B14F-4D97-AF65-F5344CB8AC3E}">
        <p14:creationId xmlns:p14="http://schemas.microsoft.com/office/powerpoint/2010/main" val="532235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EE38D-3B4B-2155-5687-90C9DA89AFC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000E78B-0041-0B94-A2D4-4C3C386EF27D}"/>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6</a:t>
            </a:r>
          </a:p>
        </p:txBody>
      </p:sp>
      <p:sp>
        <p:nvSpPr>
          <p:cNvPr id="12" name="Rectangle 11">
            <a:extLst>
              <a:ext uri="{FF2B5EF4-FFF2-40B4-BE49-F238E27FC236}">
                <a16:creationId xmlns:a16="http://schemas.microsoft.com/office/drawing/2014/main" id="{019C9608-A82F-5E9C-4EA1-2D487BA4FF2B}"/>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D0447EC6-9942-AF05-1C86-E45A08D6B67D}"/>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3FAB3160-4D74-BD67-1771-6FA052257920}"/>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BD2A558C-6174-2CB6-AD48-DD4B88135B76}"/>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E9D0B291-50B2-EA2D-9D08-854A4FD09443}"/>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0996BE0E-1701-A2AA-A4B7-8416C2F2D8B7}"/>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0A7D4747-5D27-B3CF-3767-E3E55A16BF14}"/>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Prediction</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1D34C242-ECA9-39E6-2AC3-CEB4F97DF183}"/>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A472F0B9-B01F-FED4-2A7C-FCEEEFA2E00B}"/>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6AAA2302-404D-3E8E-B894-1CC4FADA4240}"/>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41A820-802C-B728-6290-16558C384965}"/>
              </a:ext>
            </a:extLst>
          </p:cNvPr>
          <p:cNvSpPr txBox="1"/>
          <p:nvPr/>
        </p:nvSpPr>
        <p:spPr>
          <a:xfrm>
            <a:off x="342899" y="1487954"/>
            <a:ext cx="6094070" cy="400110"/>
          </a:xfrm>
          <a:prstGeom prst="rect">
            <a:avLst/>
          </a:prstGeom>
          <a:noFill/>
        </p:spPr>
        <p:txBody>
          <a:bodyPr wrap="square">
            <a:spAutoFit/>
          </a:bodyPr>
          <a:lstStyle/>
          <a:p>
            <a:r>
              <a:rPr lang="en-GB" sz="2000" b="1" dirty="0">
                <a:solidFill>
                  <a:srgbClr val="C00000"/>
                </a:solidFill>
              </a:rPr>
              <a:t>Why predict </a:t>
            </a:r>
            <a:r>
              <a:rPr lang="en-GB" sz="2000" b="1" dirty="0" err="1">
                <a:solidFill>
                  <a:srgbClr val="C00000"/>
                </a:solidFill>
              </a:rPr>
              <a:t>S</a:t>
            </a:r>
            <a:r>
              <a:rPr lang="en-GB" sz="2000" b="1" baseline="-25000" dirty="0" err="1">
                <a:solidFill>
                  <a:srgbClr val="C00000"/>
                </a:solidFill>
              </a:rPr>
              <a:t>wirr</a:t>
            </a:r>
            <a:r>
              <a:rPr lang="en-GB" sz="2000" b="1" dirty="0">
                <a:solidFill>
                  <a:srgbClr val="C00000"/>
                </a:solidFill>
              </a:rPr>
              <a:t> and Krg</a:t>
            </a:r>
            <a:r>
              <a:rPr lang="en-GB" sz="2000" b="1" baseline="-25000" dirty="0">
                <a:solidFill>
                  <a:srgbClr val="C00000"/>
                </a:solidFill>
              </a:rPr>
              <a:t>0</a:t>
            </a:r>
            <a:r>
              <a:rPr lang="en-GB" sz="2000" b="1" dirty="0">
                <a:solidFill>
                  <a:srgbClr val="C00000"/>
                </a:solidFill>
              </a:rPr>
              <a:t> first?</a:t>
            </a:r>
          </a:p>
        </p:txBody>
      </p:sp>
      <p:graphicFrame>
        <p:nvGraphicFramePr>
          <p:cNvPr id="10" name="Diagram 9">
            <a:extLst>
              <a:ext uri="{FF2B5EF4-FFF2-40B4-BE49-F238E27FC236}">
                <a16:creationId xmlns:a16="http://schemas.microsoft.com/office/drawing/2014/main" id="{D2955720-2BA3-B600-07D4-279CDEBAFFD7}"/>
              </a:ext>
            </a:extLst>
          </p:cNvPr>
          <p:cNvGraphicFramePr/>
          <p:nvPr>
            <p:extLst>
              <p:ext uri="{D42A27DB-BD31-4B8C-83A1-F6EECF244321}">
                <p14:modId xmlns:p14="http://schemas.microsoft.com/office/powerpoint/2010/main" val="1898195800"/>
              </p:ext>
            </p:extLst>
          </p:nvPr>
        </p:nvGraphicFramePr>
        <p:xfrm>
          <a:off x="395739" y="2112436"/>
          <a:ext cx="3993817" cy="190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oup 1">
            <a:extLst>
              <a:ext uri="{FF2B5EF4-FFF2-40B4-BE49-F238E27FC236}">
                <a16:creationId xmlns:a16="http://schemas.microsoft.com/office/drawing/2014/main" id="{8C3A235B-3BC9-C1D5-22B5-2A38E62141DE}"/>
              </a:ext>
            </a:extLst>
          </p:cNvPr>
          <p:cNvGrpSpPr/>
          <p:nvPr/>
        </p:nvGrpSpPr>
        <p:grpSpPr>
          <a:xfrm>
            <a:off x="1066799" y="4214525"/>
            <a:ext cx="2108201" cy="1128599"/>
            <a:chOff x="1066799" y="4214525"/>
            <a:chExt cx="2108201" cy="1128599"/>
          </a:xfrm>
        </p:grpSpPr>
        <p:sp>
          <p:nvSpPr>
            <p:cNvPr id="11" name="Arrow: Bent 10">
              <a:extLst>
                <a:ext uri="{FF2B5EF4-FFF2-40B4-BE49-F238E27FC236}">
                  <a16:creationId xmlns:a16="http://schemas.microsoft.com/office/drawing/2014/main" id="{1B2B9FB6-7969-EDCD-5253-6FBF3E2EE166}"/>
                </a:ext>
              </a:extLst>
            </p:cNvPr>
            <p:cNvSpPr/>
            <p:nvPr/>
          </p:nvSpPr>
          <p:spPr>
            <a:xfrm rot="10800000" flipH="1">
              <a:off x="1066799" y="4214525"/>
              <a:ext cx="2108201" cy="1128599"/>
            </a:xfrm>
            <a:prstGeom prst="bentArrow">
              <a:avLst>
                <a:gd name="adj1" fmla="val 10371"/>
                <a:gd name="adj2" fmla="val 27959"/>
                <a:gd name="adj3" fmla="val 50000"/>
                <a:gd name="adj4" fmla="val 63358"/>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93AAD998-2D1A-0941-9FBF-ACE9955CF0AD}"/>
                </a:ext>
              </a:extLst>
            </p:cNvPr>
            <p:cNvSpPr txBox="1"/>
            <p:nvPr/>
          </p:nvSpPr>
          <p:spPr>
            <a:xfrm>
              <a:off x="1514898" y="4349989"/>
              <a:ext cx="877749" cy="428835"/>
            </a:xfrm>
            <a:prstGeom prst="rect">
              <a:avLst/>
            </a:prstGeom>
            <a:noFill/>
          </p:spPr>
          <p:txBody>
            <a:bodyPr wrap="square">
              <a:spAutoFit/>
            </a:bodyPr>
            <a:lstStyle/>
            <a:p>
              <a:pPr algn="ctr">
                <a:lnSpc>
                  <a:spcPct val="115000"/>
                </a:lnSpc>
                <a:spcAft>
                  <a:spcPts val="800"/>
                </a:spcAft>
                <a:buNone/>
              </a:pPr>
              <a:r>
                <a:rPr lang="en-GB" sz="2000" b="1" kern="100" dirty="0">
                  <a:solidFill>
                    <a:srgbClr val="FF0000"/>
                  </a:solidFill>
                  <a:latin typeface="Aptos" panose="020B0004020202020204" pitchFamily="34" charset="0"/>
                  <a:ea typeface="Aptos" panose="020B0004020202020204" pitchFamily="34" charset="0"/>
                  <a:cs typeface="Arial" panose="020B0604020202020204" pitchFamily="34" charset="0"/>
                </a:rPr>
                <a:t>How?</a:t>
              </a:r>
              <a:endParaRPr lang="en-GB" sz="2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p:txBody>
        </p:sp>
      </p:grpSp>
      <p:pic>
        <p:nvPicPr>
          <p:cNvPr id="32" name="Picture 31">
            <a:extLst>
              <a:ext uri="{FF2B5EF4-FFF2-40B4-BE49-F238E27FC236}">
                <a16:creationId xmlns:a16="http://schemas.microsoft.com/office/drawing/2014/main" id="{EBECEAAC-8594-2249-AB52-8527A4FDD14D}"/>
              </a:ext>
            </a:extLst>
          </p:cNvPr>
          <p:cNvPicPr>
            <a:picLocks noChangeAspect="1"/>
          </p:cNvPicPr>
          <p:nvPr/>
        </p:nvPicPr>
        <p:blipFill>
          <a:blip r:embed="rId12"/>
          <a:stretch>
            <a:fillRect/>
          </a:stretch>
        </p:blipFill>
        <p:spPr>
          <a:xfrm>
            <a:off x="4343400" y="189186"/>
            <a:ext cx="3510635" cy="6479628"/>
          </a:xfrm>
          <a:prstGeom prst="rect">
            <a:avLst/>
          </a:prstGeom>
        </p:spPr>
      </p:pic>
      <p:pic>
        <p:nvPicPr>
          <p:cNvPr id="4" name="Picture 3">
            <a:extLst>
              <a:ext uri="{FF2B5EF4-FFF2-40B4-BE49-F238E27FC236}">
                <a16:creationId xmlns:a16="http://schemas.microsoft.com/office/drawing/2014/main" id="{BBFF891D-501E-664F-90EE-D06B3F0EF9CE}"/>
              </a:ext>
            </a:extLst>
          </p:cNvPr>
          <p:cNvPicPr>
            <a:picLocks noChangeAspect="1"/>
          </p:cNvPicPr>
          <p:nvPr/>
        </p:nvPicPr>
        <p:blipFill>
          <a:blip r:embed="rId13" cstate="print">
            <a:biLevel thresh="75000"/>
            <a:extLst>
              <a:ext uri="{28A0092B-C50C-407E-A947-70E740481C1C}">
                <a14:useLocalDpi xmlns:a14="http://schemas.microsoft.com/office/drawing/2010/main" val="0"/>
              </a:ext>
            </a:extLst>
          </a:blip>
          <a:srcRect t="18984" r="2374"/>
          <a:stretch>
            <a:fillRect/>
          </a:stretch>
        </p:blipFill>
        <p:spPr>
          <a:xfrm>
            <a:off x="7786874" y="2590800"/>
            <a:ext cx="4405126" cy="2057400"/>
          </a:xfrm>
          <a:prstGeom prst="rect">
            <a:avLst/>
          </a:prstGeom>
        </p:spPr>
      </p:pic>
    </p:spTree>
    <p:extLst>
      <p:ext uri="{BB962C8B-B14F-4D97-AF65-F5344CB8AC3E}">
        <p14:creationId xmlns:p14="http://schemas.microsoft.com/office/powerpoint/2010/main" val="162031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BE37B-EE02-1295-BDDD-4AF0E47FAF8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90C0E18-53C5-228D-DD27-AC111D5467FB}"/>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7</a:t>
            </a:r>
          </a:p>
        </p:txBody>
      </p:sp>
      <p:sp>
        <p:nvSpPr>
          <p:cNvPr id="12" name="Rectangle 11">
            <a:extLst>
              <a:ext uri="{FF2B5EF4-FFF2-40B4-BE49-F238E27FC236}">
                <a16:creationId xmlns:a16="http://schemas.microsoft.com/office/drawing/2014/main" id="{3D57ED2A-864A-31C7-5F63-2AA2947964F1}"/>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79C30442-00D1-DFF1-11E5-8B2F7C55FBC5}"/>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B91D58FC-9BEE-249C-5DA5-910637ADF015}"/>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5E9943D6-2B5E-9329-1F21-2B089841F965}"/>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F037BCB7-B757-CA43-75AE-82B32AD876C5}"/>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4A85E843-DF97-51F0-1944-A7A590BB1082}"/>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32809283-7090-E52B-DA31-15F19384CB83}"/>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a:t>
            </a:r>
            <a:r>
              <a:rPr lang="en-US" sz="2400" b="1" dirty="0" err="1">
                <a:solidFill>
                  <a:srgbClr val="0070C0"/>
                </a:solidFill>
                <a:latin typeface="+mj-lt"/>
              </a:rPr>
              <a:t>S</a:t>
            </a:r>
            <a:r>
              <a:rPr lang="en-US" sz="2400" b="1" baseline="-25000" dirty="0" err="1">
                <a:solidFill>
                  <a:srgbClr val="0070C0"/>
                </a:solidFill>
                <a:latin typeface="+mj-lt"/>
              </a:rPr>
              <a:t>wirr</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5AA50606-3351-C330-620D-9E0DAEA788EA}"/>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553F3A0B-A407-D220-E33F-B1FFEA086F1B}"/>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414A7253-DEF1-8919-06A1-9C07825AF28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A9D10C38-29B7-2957-17EE-1561BCFB9FEC}"/>
              </a:ext>
            </a:extLst>
          </p:cNvPr>
          <p:cNvPicPr>
            <a:picLocks noChangeAspect="1"/>
          </p:cNvPicPr>
          <p:nvPr/>
        </p:nvPicPr>
        <p:blipFill>
          <a:blip r:embed="rId7" cstate="print">
            <a:extLst>
              <a:ext uri="{28A0092B-C50C-407E-A947-70E740481C1C}">
                <a14:useLocalDpi xmlns:a14="http://schemas.microsoft.com/office/drawing/2010/main" val="0"/>
              </a:ext>
            </a:extLst>
          </a:blip>
          <a:srcRect l="-61" t="7306" r="61" b="-1617"/>
          <a:stretch>
            <a:fillRect/>
          </a:stretch>
        </p:blipFill>
        <p:spPr>
          <a:xfrm>
            <a:off x="6101787" y="2538960"/>
            <a:ext cx="4993552" cy="4372179"/>
          </a:xfrm>
          <a:prstGeom prst="rect">
            <a:avLst/>
          </a:prstGeom>
        </p:spPr>
      </p:pic>
      <p:graphicFrame>
        <p:nvGraphicFramePr>
          <p:cNvPr id="20" name="Table 19">
            <a:extLst>
              <a:ext uri="{FF2B5EF4-FFF2-40B4-BE49-F238E27FC236}">
                <a16:creationId xmlns:a16="http://schemas.microsoft.com/office/drawing/2014/main" id="{08E34EDB-DE5C-440A-E7F2-3F8D451FDF24}"/>
              </a:ext>
            </a:extLst>
          </p:cNvPr>
          <p:cNvGraphicFramePr>
            <a:graphicFrameLocks noGrp="1"/>
          </p:cNvGraphicFramePr>
          <p:nvPr>
            <p:extLst>
              <p:ext uri="{D42A27DB-BD31-4B8C-83A1-F6EECF244321}">
                <p14:modId xmlns:p14="http://schemas.microsoft.com/office/powerpoint/2010/main" val="3844068855"/>
              </p:ext>
            </p:extLst>
          </p:nvPr>
        </p:nvGraphicFramePr>
        <p:xfrm>
          <a:off x="3618052" y="1221432"/>
          <a:ext cx="7338060" cy="911519"/>
        </p:xfrm>
        <a:graphic>
          <a:graphicData uri="http://schemas.openxmlformats.org/drawingml/2006/table">
            <a:tbl>
              <a:tblPr>
                <a:tableStyleId>{8EC20E35-A176-4012-BC5E-935CFFF8708E}</a:tableStyleId>
              </a:tblPr>
              <a:tblGrid>
                <a:gridCol w="815340">
                  <a:extLst>
                    <a:ext uri="{9D8B030D-6E8A-4147-A177-3AD203B41FA5}">
                      <a16:colId xmlns:a16="http://schemas.microsoft.com/office/drawing/2014/main" val="1644918330"/>
                    </a:ext>
                  </a:extLst>
                </a:gridCol>
                <a:gridCol w="815340">
                  <a:extLst>
                    <a:ext uri="{9D8B030D-6E8A-4147-A177-3AD203B41FA5}">
                      <a16:colId xmlns:a16="http://schemas.microsoft.com/office/drawing/2014/main" val="1711456903"/>
                    </a:ext>
                  </a:extLst>
                </a:gridCol>
                <a:gridCol w="815340">
                  <a:extLst>
                    <a:ext uri="{9D8B030D-6E8A-4147-A177-3AD203B41FA5}">
                      <a16:colId xmlns:a16="http://schemas.microsoft.com/office/drawing/2014/main" val="3264665489"/>
                    </a:ext>
                  </a:extLst>
                </a:gridCol>
                <a:gridCol w="815340">
                  <a:extLst>
                    <a:ext uri="{9D8B030D-6E8A-4147-A177-3AD203B41FA5}">
                      <a16:colId xmlns:a16="http://schemas.microsoft.com/office/drawing/2014/main" val="1005624726"/>
                    </a:ext>
                  </a:extLst>
                </a:gridCol>
                <a:gridCol w="815340">
                  <a:extLst>
                    <a:ext uri="{9D8B030D-6E8A-4147-A177-3AD203B41FA5}">
                      <a16:colId xmlns:a16="http://schemas.microsoft.com/office/drawing/2014/main" val="508649621"/>
                    </a:ext>
                  </a:extLst>
                </a:gridCol>
                <a:gridCol w="815340">
                  <a:extLst>
                    <a:ext uri="{9D8B030D-6E8A-4147-A177-3AD203B41FA5}">
                      <a16:colId xmlns:a16="http://schemas.microsoft.com/office/drawing/2014/main" val="3493104254"/>
                    </a:ext>
                  </a:extLst>
                </a:gridCol>
                <a:gridCol w="815340">
                  <a:extLst>
                    <a:ext uri="{9D8B030D-6E8A-4147-A177-3AD203B41FA5}">
                      <a16:colId xmlns:a16="http://schemas.microsoft.com/office/drawing/2014/main" val="1445758798"/>
                    </a:ext>
                  </a:extLst>
                </a:gridCol>
                <a:gridCol w="815340">
                  <a:extLst>
                    <a:ext uri="{9D8B030D-6E8A-4147-A177-3AD203B41FA5}">
                      <a16:colId xmlns:a16="http://schemas.microsoft.com/office/drawing/2014/main" val="2422455150"/>
                    </a:ext>
                  </a:extLst>
                </a:gridCol>
                <a:gridCol w="815340">
                  <a:extLst>
                    <a:ext uri="{9D8B030D-6E8A-4147-A177-3AD203B41FA5}">
                      <a16:colId xmlns:a16="http://schemas.microsoft.com/office/drawing/2014/main" val="2163578108"/>
                    </a:ext>
                  </a:extLst>
                </a:gridCol>
              </a:tblGrid>
              <a:tr h="190500">
                <a:tc>
                  <a:txBody>
                    <a:bodyPr/>
                    <a:lstStyle/>
                    <a:p>
                      <a:pPr algn="ctr" fontAlgn="t">
                        <a:buNone/>
                      </a:pPr>
                      <a:r>
                        <a:rPr lang="en-GB" sz="1400" b="1" u="none" strike="noStrike" dirty="0">
                          <a:effectLst/>
                        </a:rPr>
                        <a:t>Dataset</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RMSE</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MSE</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a:effectLst/>
                        </a:rPr>
                        <a:t>MAE</a:t>
                      </a:r>
                      <a:endParaRPr lang="en-GB" sz="1400" b="1"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R2</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Bias</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AAPRE</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STD Error</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Coverage_90</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1852856"/>
                  </a:ext>
                </a:extLst>
              </a:tr>
              <a:tr h="252389">
                <a:tc>
                  <a:txBody>
                    <a:bodyPr/>
                    <a:lstStyle/>
                    <a:p>
                      <a:pPr algn="ctr" fontAlgn="b">
                        <a:buNone/>
                      </a:pPr>
                      <a:r>
                        <a:rPr lang="en-GB" sz="1400" u="none" strike="noStrike" baseline="0" dirty="0">
                          <a:effectLst/>
                        </a:rPr>
                        <a:t>Test</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0.09</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0.008</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0.075</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0.75</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-0.0016</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16.84</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0.093</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0.89</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99402834"/>
                  </a:ext>
                </a:extLst>
              </a:tr>
              <a:tr h="190500">
                <a:tc>
                  <a:txBody>
                    <a:bodyPr/>
                    <a:lstStyle/>
                    <a:p>
                      <a:pPr algn="ctr" fontAlgn="b">
                        <a:buNone/>
                      </a:pPr>
                      <a:r>
                        <a:rPr lang="en-GB" sz="1400" u="none" strike="noStrike" baseline="0" dirty="0">
                          <a:effectLst/>
                        </a:rPr>
                        <a:t>Train</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u="none" strike="noStrike" baseline="0" dirty="0">
                          <a:effectLst/>
                        </a:rPr>
                        <a:t>0.05</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b="0" i="0" u="none" strike="noStrike" baseline="0" dirty="0">
                          <a:solidFill>
                            <a:srgbClr val="000000"/>
                          </a:solidFill>
                          <a:effectLst/>
                          <a:latin typeface="Calibri" panose="020F0502020204030204" pitchFamily="34" charset="0"/>
                        </a:rPr>
                        <a:t>0.0009</a:t>
                      </a:r>
                    </a:p>
                  </a:txBody>
                  <a:tcPr marL="9525" marR="9525" marT="9525" marB="0" anchor="ctr"/>
                </a:tc>
                <a:tc>
                  <a:txBody>
                    <a:bodyPr/>
                    <a:lstStyle/>
                    <a:p>
                      <a:pPr algn="ctr" fontAlgn="b">
                        <a:buNone/>
                      </a:pPr>
                      <a:r>
                        <a:rPr lang="en-GB" sz="1400" u="none" strike="noStrike" baseline="0" dirty="0">
                          <a:effectLst/>
                        </a:rPr>
                        <a:t>0.017</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u="none" strike="noStrike" baseline="0" dirty="0">
                          <a:effectLst/>
                        </a:rPr>
                        <a:t>0.85</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u="none" strike="noStrike" baseline="0" dirty="0">
                          <a:effectLst/>
                        </a:rPr>
                        <a:t>-0.0007</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b="0" i="0" u="none" strike="noStrike" baseline="0" dirty="0">
                          <a:solidFill>
                            <a:srgbClr val="000000"/>
                          </a:solidFill>
                          <a:effectLst/>
                          <a:latin typeface="Calibri" panose="020F0502020204030204" pitchFamily="34" charset="0"/>
                        </a:rPr>
                        <a:t>5.73</a:t>
                      </a:r>
                    </a:p>
                  </a:txBody>
                  <a:tcPr marL="9525" marR="9525" marT="9525" marB="0" anchor="ctr"/>
                </a:tc>
                <a:tc>
                  <a:txBody>
                    <a:bodyPr/>
                    <a:lstStyle/>
                    <a:p>
                      <a:pPr algn="ctr" fontAlgn="b">
                        <a:buNone/>
                      </a:pPr>
                      <a:r>
                        <a:rPr lang="en-GB" sz="1400" u="none" strike="noStrike" baseline="0">
                          <a:effectLst/>
                        </a:rPr>
                        <a:t>0.029</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u="none" strike="noStrike" baseline="0" dirty="0">
                          <a:effectLst/>
                        </a:rPr>
                        <a:t>1</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48431401"/>
                  </a:ext>
                </a:extLst>
              </a:tr>
            </a:tbl>
          </a:graphicData>
        </a:graphic>
      </p:graphicFrame>
      <p:sp>
        <p:nvSpPr>
          <p:cNvPr id="21" name="TextBox 20">
            <a:extLst>
              <a:ext uri="{FF2B5EF4-FFF2-40B4-BE49-F238E27FC236}">
                <a16:creationId xmlns:a16="http://schemas.microsoft.com/office/drawing/2014/main" id="{8B336A4E-C8F7-CFE5-5602-359519656C30}"/>
              </a:ext>
            </a:extLst>
          </p:cNvPr>
          <p:cNvSpPr txBox="1"/>
          <p:nvPr/>
        </p:nvSpPr>
        <p:spPr>
          <a:xfrm>
            <a:off x="7693856" y="2257379"/>
            <a:ext cx="2212144" cy="307777"/>
          </a:xfrm>
          <a:prstGeom prst="rect">
            <a:avLst/>
          </a:prstGeom>
          <a:noFill/>
        </p:spPr>
        <p:txBody>
          <a:bodyPr wrap="none" rtlCol="0">
            <a:spAutoFit/>
          </a:bodyPr>
          <a:lstStyle/>
          <a:p>
            <a:r>
              <a:rPr lang="en-GB" sz="1400" dirty="0"/>
              <a:t>Predicted vs Measured </a:t>
            </a:r>
            <a:r>
              <a:rPr lang="en-GB" sz="1400" dirty="0" err="1"/>
              <a:t>S</a:t>
            </a:r>
            <a:r>
              <a:rPr lang="en-GB" sz="1400" baseline="-25000" dirty="0" err="1"/>
              <a:t>wirr</a:t>
            </a:r>
            <a:endParaRPr lang="en-GB" sz="1400" baseline="-25000" dirty="0"/>
          </a:p>
        </p:txBody>
      </p:sp>
      <p:sp>
        <p:nvSpPr>
          <p:cNvPr id="8" name="TextBox 7">
            <a:extLst>
              <a:ext uri="{FF2B5EF4-FFF2-40B4-BE49-F238E27FC236}">
                <a16:creationId xmlns:a16="http://schemas.microsoft.com/office/drawing/2014/main" id="{80FA81C9-BFB2-F7F9-1AA9-5F5DD94BC15E}"/>
              </a:ext>
            </a:extLst>
          </p:cNvPr>
          <p:cNvSpPr txBox="1"/>
          <p:nvPr/>
        </p:nvSpPr>
        <p:spPr>
          <a:xfrm>
            <a:off x="6559959" y="2617222"/>
            <a:ext cx="2269586" cy="707886"/>
          </a:xfrm>
          <a:prstGeom prst="rect">
            <a:avLst/>
          </a:prstGeom>
          <a:noFill/>
        </p:spPr>
        <p:txBody>
          <a:bodyPr wrap="square">
            <a:spAutoFit/>
          </a:bodyPr>
          <a:lstStyle/>
          <a:p>
            <a:pPr algn="ctr"/>
            <a:r>
              <a:rPr lang="en-US" sz="2000" b="1" dirty="0">
                <a:solidFill>
                  <a:srgbClr val="C00000"/>
                </a:solidFill>
                <a:latin typeface="+mj-lt"/>
              </a:rPr>
              <a:t>Predicted Values: </a:t>
            </a:r>
            <a:r>
              <a:rPr lang="en-US" sz="2000" b="1" dirty="0" err="1">
                <a:solidFill>
                  <a:srgbClr val="C00000"/>
                </a:solidFill>
                <a:latin typeface="+mj-lt"/>
              </a:rPr>
              <a:t>S</a:t>
            </a:r>
            <a:r>
              <a:rPr lang="en-US" sz="2000" b="1" baseline="-25000" dirty="0" err="1">
                <a:solidFill>
                  <a:srgbClr val="C00000"/>
                </a:solidFill>
                <a:latin typeface="+mj-lt"/>
              </a:rPr>
              <a:t>wirr</a:t>
            </a:r>
            <a:r>
              <a:rPr lang="en-US" sz="2000" b="1" dirty="0" err="1">
                <a:solidFill>
                  <a:srgbClr val="C00000"/>
                </a:solidFill>
                <a:latin typeface="+mj-lt"/>
              </a:rPr>
              <a:t>_hat</a:t>
            </a:r>
            <a:endParaRPr lang="en-GB" sz="2000" dirty="0">
              <a:solidFill>
                <a:srgbClr val="C00000"/>
              </a:solidFill>
            </a:endParaRPr>
          </a:p>
        </p:txBody>
      </p:sp>
      <p:pic>
        <p:nvPicPr>
          <p:cNvPr id="17" name="Picture 16">
            <a:extLst>
              <a:ext uri="{FF2B5EF4-FFF2-40B4-BE49-F238E27FC236}">
                <a16:creationId xmlns:a16="http://schemas.microsoft.com/office/drawing/2014/main" id="{8E3C10D0-6F81-D0E4-760B-9417A0D14B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2359925"/>
            <a:ext cx="5844792" cy="4265617"/>
          </a:xfrm>
          <a:prstGeom prst="rect">
            <a:avLst/>
          </a:prstGeom>
        </p:spPr>
      </p:pic>
    </p:spTree>
    <p:extLst>
      <p:ext uri="{BB962C8B-B14F-4D97-AF65-F5344CB8AC3E}">
        <p14:creationId xmlns:p14="http://schemas.microsoft.com/office/powerpoint/2010/main" val="324873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ABE00-EAEE-4840-BCA8-28DD236BDEA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36A6B6-375F-F5E7-DBC5-0FB7C902830B}"/>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8</a:t>
            </a:r>
          </a:p>
        </p:txBody>
      </p:sp>
      <p:sp>
        <p:nvSpPr>
          <p:cNvPr id="12" name="Rectangle 11">
            <a:extLst>
              <a:ext uri="{FF2B5EF4-FFF2-40B4-BE49-F238E27FC236}">
                <a16:creationId xmlns:a16="http://schemas.microsoft.com/office/drawing/2014/main" id="{3E6D3105-FA4C-C198-D5E7-531C412E6ECC}"/>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4A6C7B92-E917-716E-8C42-BCB8FF8806AB}"/>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D4A6F4E2-D805-2E51-3980-4ED0E478666F}"/>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176D2D9E-5FBA-65D6-CB50-C438D1C2E5A3}"/>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E63D8355-C512-F64E-F4BE-D05B21980B5E}"/>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7A17327F-15D5-BC94-E875-31085E2B771B}"/>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158590C1-D46A-4649-1A47-CF8A729B228A}"/>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a:t>
            </a:r>
            <a:r>
              <a:rPr lang="en-US" sz="2400" b="1" dirty="0" err="1">
                <a:solidFill>
                  <a:srgbClr val="0070C0"/>
                </a:solidFill>
                <a:latin typeface="+mj-lt"/>
              </a:rPr>
              <a:t>S</a:t>
            </a:r>
            <a:r>
              <a:rPr lang="en-US" sz="2400" b="1" baseline="-25000" dirty="0" err="1">
                <a:solidFill>
                  <a:srgbClr val="0070C0"/>
                </a:solidFill>
                <a:latin typeface="+mj-lt"/>
              </a:rPr>
              <a:t>wirr</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E831946A-F1A5-1146-F2E7-C39DBB06A0A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E5ABB413-1EED-2F06-E3E4-14A559C2F0AC}"/>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6A8C7627-AB88-439B-6725-482511151F14}"/>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EAAF894-AF2A-A192-F817-0560FACDC4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999" y="1570906"/>
            <a:ext cx="8497267" cy="4948535"/>
          </a:xfrm>
          <a:prstGeom prst="rect">
            <a:avLst/>
          </a:prstGeom>
        </p:spPr>
      </p:pic>
      <p:sp>
        <p:nvSpPr>
          <p:cNvPr id="18" name="Oval 17">
            <a:extLst>
              <a:ext uri="{FF2B5EF4-FFF2-40B4-BE49-F238E27FC236}">
                <a16:creationId xmlns:a16="http://schemas.microsoft.com/office/drawing/2014/main" id="{82C5B24B-A200-7C12-9AF3-A70A7A72A9A5}"/>
              </a:ext>
            </a:extLst>
          </p:cNvPr>
          <p:cNvSpPr/>
          <p:nvPr/>
        </p:nvSpPr>
        <p:spPr>
          <a:xfrm>
            <a:off x="1604675" y="2991829"/>
            <a:ext cx="1613511" cy="62165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9" name="Oval 18">
            <a:extLst>
              <a:ext uri="{FF2B5EF4-FFF2-40B4-BE49-F238E27FC236}">
                <a16:creationId xmlns:a16="http://schemas.microsoft.com/office/drawing/2014/main" id="{9F87486B-FE79-0F7C-02F9-8FA69BFCE80A}"/>
              </a:ext>
            </a:extLst>
          </p:cNvPr>
          <p:cNvSpPr/>
          <p:nvPr/>
        </p:nvSpPr>
        <p:spPr>
          <a:xfrm>
            <a:off x="1685350" y="1976735"/>
            <a:ext cx="1613511" cy="62165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Tree>
    <p:extLst>
      <p:ext uri="{BB962C8B-B14F-4D97-AF65-F5344CB8AC3E}">
        <p14:creationId xmlns:p14="http://schemas.microsoft.com/office/powerpoint/2010/main" val="195520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B6BA2FC-109F-95F7-80F9-038D92B0BE7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FF4EE29-CDE2-97A0-15A4-6AD42347351A}"/>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8</a:t>
            </a:r>
          </a:p>
        </p:txBody>
      </p:sp>
      <p:sp>
        <p:nvSpPr>
          <p:cNvPr id="12" name="Rectangle 11">
            <a:extLst>
              <a:ext uri="{FF2B5EF4-FFF2-40B4-BE49-F238E27FC236}">
                <a16:creationId xmlns:a16="http://schemas.microsoft.com/office/drawing/2014/main" id="{926A92EC-D86A-B488-FF5D-ED65F11F6834}"/>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BA2F2DB4-C016-F3DF-75B0-EC6B88B49E37}"/>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67F71EE1-C35D-6503-7FB3-2729C4095EDF}"/>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540B312B-0FAF-4457-C9BD-5E5F014822C9}"/>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7509D525-00A5-906F-F4A5-97C1027CCF92}"/>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9887075D-2997-0F1C-D3D1-2D4C79C57176}"/>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3CFAD21E-9E46-D465-39EA-DB2C0BB0BA40}"/>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a:t>
            </a:r>
            <a:r>
              <a:rPr lang="en-US" sz="2400" b="1" dirty="0" err="1">
                <a:solidFill>
                  <a:srgbClr val="0070C0"/>
                </a:solidFill>
                <a:latin typeface="+mj-lt"/>
              </a:rPr>
              <a:t>S</a:t>
            </a:r>
            <a:r>
              <a:rPr lang="en-US" sz="2400" b="1" baseline="-25000" dirty="0" err="1">
                <a:solidFill>
                  <a:srgbClr val="0070C0"/>
                </a:solidFill>
                <a:latin typeface="+mj-lt"/>
              </a:rPr>
              <a:t>wirr</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EB4518EE-5826-6ADB-880F-121DD96714A7}"/>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292CF85B-6DF6-F046-C83D-CE98820BC8FB}"/>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B01DA98E-54B0-2E04-E1B0-8AFFB8456F6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7686EFE-8DCE-1092-44A5-3F60C128CB8C}"/>
              </a:ext>
            </a:extLst>
          </p:cNvPr>
          <p:cNvPicPr>
            <a:picLocks noChangeAspect="1"/>
          </p:cNvPicPr>
          <p:nvPr/>
        </p:nvPicPr>
        <p:blipFill>
          <a:blip r:embed="rId7" cstate="print">
            <a:extLst>
              <a:ext uri="{28A0092B-C50C-407E-A947-70E740481C1C}">
                <a14:useLocalDpi xmlns:a14="http://schemas.microsoft.com/office/drawing/2010/main" val="0"/>
              </a:ext>
            </a:extLst>
          </a:blip>
          <a:srcRect t="7518" r="49375" b="-7518"/>
          <a:stretch>
            <a:fillRect/>
          </a:stretch>
        </p:blipFill>
        <p:spPr>
          <a:xfrm>
            <a:off x="2279112" y="1525553"/>
            <a:ext cx="7106914" cy="5383558"/>
          </a:xfrm>
          <a:prstGeom prst="rect">
            <a:avLst/>
          </a:prstGeom>
        </p:spPr>
      </p:pic>
    </p:spTree>
    <p:extLst>
      <p:ext uri="{BB962C8B-B14F-4D97-AF65-F5344CB8AC3E}">
        <p14:creationId xmlns:p14="http://schemas.microsoft.com/office/powerpoint/2010/main" val="2311078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shade val="50000"/>
          </a:schemeClr>
        </a:lnRef>
        <a:fillRef idx="1">
          <a:schemeClr val="dk1"/>
        </a:fillRef>
        <a:effectRef idx="0">
          <a:schemeClr val="dk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30568</TotalTime>
  <Words>1083</Words>
  <Application>Microsoft Office PowerPoint</Application>
  <PresentationFormat>Widescreen</PresentationFormat>
  <Paragraphs>338</Paragraphs>
  <Slides>17</Slides>
  <Notes>17</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AdvCaceiliaHVY</vt:lpstr>
      <vt:lpstr>Aptos</vt:lpstr>
      <vt:lpstr>Arial</vt:lpstr>
      <vt:lpstr>Calibri</vt:lpstr>
      <vt:lpstr>Cambria Math</vt:lpstr>
      <vt:lpstr>Lato Black</vt:lpstr>
      <vt:lpstr>Office Theme</vt:lpstr>
      <vt:lpstr>  Data-Driven Prediction of Relative Permeability: Applications to CO₂ and Hydrogen Storage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Relative permeability</dc:title>
  <dc:creator>amii</dc:creator>
  <cp:lastModifiedBy>Mosallanezhad, Ali</cp:lastModifiedBy>
  <cp:revision>885</cp:revision>
  <dcterms:created xsi:type="dcterms:W3CDTF">2018-05-23T13:38:12Z</dcterms:created>
  <dcterms:modified xsi:type="dcterms:W3CDTF">2026-05-19T15:48:12Z</dcterms:modified>
</cp:coreProperties>
</file>