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8">
  <p:sldMasterIdLst>
    <p:sldMasterId id="2147483648" r:id="rId1"/>
  </p:sldMasterIdLst>
  <p:notesMasterIdLst>
    <p:notesMasterId r:id="rId19"/>
  </p:notesMasterIdLst>
  <p:sldIdLst>
    <p:sldId id="256" r:id="rId2"/>
    <p:sldId id="1823" r:id="rId3"/>
    <p:sldId id="1832" r:id="rId4"/>
    <p:sldId id="1833" r:id="rId5"/>
    <p:sldId id="1834" r:id="rId6"/>
    <p:sldId id="1835" r:id="rId7"/>
    <p:sldId id="1836" r:id="rId8"/>
    <p:sldId id="1838" r:id="rId9"/>
    <p:sldId id="1847" r:id="rId10"/>
    <p:sldId id="1839" r:id="rId11"/>
    <p:sldId id="1840" r:id="rId12"/>
    <p:sldId id="1848" r:id="rId13"/>
    <p:sldId id="1843" r:id="rId14"/>
    <p:sldId id="1844" r:id="rId15"/>
    <p:sldId id="1845" r:id="rId16"/>
    <p:sldId id="1846" r:id="rId17"/>
    <p:sldId id="336"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Well Testing In Triple Porosity Models" id="{6677A585-1B1E-420B-89F0-85473EE4EA28}">
          <p14:sldIdLst>
            <p14:sldId id="256"/>
            <p14:sldId id="1823"/>
            <p14:sldId id="1832"/>
            <p14:sldId id="1833"/>
            <p14:sldId id="1834"/>
            <p14:sldId id="1835"/>
            <p14:sldId id="1836"/>
            <p14:sldId id="1838"/>
            <p14:sldId id="1847"/>
            <p14:sldId id="1839"/>
            <p14:sldId id="1840"/>
            <p14:sldId id="1848"/>
            <p14:sldId id="1843"/>
            <p14:sldId id="1844"/>
            <p14:sldId id="1845"/>
            <p14:sldId id="1846"/>
            <p14:sldId id="336"/>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CA759E7-3295-6410-A37E-2F2E4C9C2E5C}" name="Jahanbakhsh, Amir" initials="AJ" userId="S::aj52@hw.ac.uk::93a7d8a5-3411-45cc-bc3d-bc05f3d20f6f"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amii" initials="a" lastIdx="2" clrIdx="0">
    <p:extLst>
      <p:ext uri="{19B8F6BF-5375-455C-9EA6-DF929625EA0E}">
        <p15:presenceInfo xmlns:p15="http://schemas.microsoft.com/office/powerpoint/2012/main" userId="amii" providerId="None"/>
      </p:ext>
    </p:extLst>
  </p:cmAuthor>
  <p:cmAuthor id="2" name="Ami" initials="A" lastIdx="4" clrIdx="1">
    <p:extLst>
      <p:ext uri="{19B8F6BF-5375-455C-9EA6-DF929625EA0E}">
        <p15:presenceInfo xmlns:p15="http://schemas.microsoft.com/office/powerpoint/2012/main" userId="Ami" providerId="None"/>
      </p:ext>
    </p:extLst>
  </p:cmAuthor>
  <p:cmAuthor id="3" name="masoud asadi" initials="ma" lastIdx="1" clrIdx="2">
    <p:extLst>
      <p:ext uri="{19B8F6BF-5375-455C-9EA6-DF929625EA0E}">
        <p15:presenceInfo xmlns:p15="http://schemas.microsoft.com/office/powerpoint/2012/main" userId="01cfc4ad75b8b271"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0CAEE"/>
    <a:srgbClr val="7DB56D"/>
    <a:srgbClr val="7A9F10"/>
    <a:srgbClr val="F28432"/>
    <a:srgbClr val="AF005F"/>
    <a:srgbClr val="404040"/>
    <a:srgbClr val="E46C0A"/>
    <a:srgbClr val="A9D18E"/>
    <a:srgbClr val="E6E6E6"/>
    <a:srgbClr val="A9D12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85" autoAdjust="0"/>
    <p:restoredTop sz="78087" autoAdjust="0"/>
  </p:normalViewPr>
  <p:slideViewPr>
    <p:cSldViewPr>
      <p:cViewPr varScale="1">
        <p:scale>
          <a:sx n="79" d="100"/>
          <a:sy n="79" d="100"/>
        </p:scale>
        <p:origin x="1632" y="96"/>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504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8/10/relationships/authors" Targe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9D49541-772D-4AE2-9ABB-14B6DAB28996}" type="doc">
      <dgm:prSet loTypeId="urn:microsoft.com/office/officeart/2005/8/layout/arrow2" loCatId="process" qsTypeId="urn:microsoft.com/office/officeart/2005/8/quickstyle/simple1" qsCatId="simple" csTypeId="urn:microsoft.com/office/officeart/2005/8/colors/accent5_2" csCatId="accent5" phldr="1"/>
      <dgm:spPr/>
      <dgm:t>
        <a:bodyPr/>
        <a:lstStyle/>
        <a:p>
          <a:endParaRPr lang="en-GB"/>
        </a:p>
      </dgm:t>
    </dgm:pt>
    <dgm:pt modelId="{C63EB243-1B69-47ED-A294-82C15CB489B0}">
      <dgm:prSet phldrT="[Text]" custT="1"/>
      <dgm:spPr/>
      <dgm:t>
        <a:bodyPr/>
        <a:lstStyle/>
        <a:p>
          <a:pPr algn="ctr"/>
          <a:r>
            <a:rPr lang="en-US" sz="2000" b="1" dirty="0"/>
            <a:t>Data Acquisition</a:t>
          </a:r>
          <a:endParaRPr lang="en-AE" sz="2000" b="1" dirty="0"/>
        </a:p>
      </dgm:t>
    </dgm:pt>
    <dgm:pt modelId="{CE9F725E-510F-48AA-889E-BBCFD2C4E50A}" type="parTrans" cxnId="{AECFEAED-B486-4C7F-8368-44E413DB5CC5}">
      <dgm:prSet/>
      <dgm:spPr/>
      <dgm:t>
        <a:bodyPr/>
        <a:lstStyle/>
        <a:p>
          <a:endParaRPr lang="en-AE" sz="2400" b="1"/>
        </a:p>
      </dgm:t>
    </dgm:pt>
    <dgm:pt modelId="{C8380B89-4F93-41AA-BE4B-14E74B2EEBE0}" type="sibTrans" cxnId="{AECFEAED-B486-4C7F-8368-44E413DB5CC5}">
      <dgm:prSet/>
      <dgm:spPr/>
      <dgm:t>
        <a:bodyPr/>
        <a:lstStyle/>
        <a:p>
          <a:endParaRPr lang="en-AE" sz="2400" b="1"/>
        </a:p>
      </dgm:t>
    </dgm:pt>
    <dgm:pt modelId="{F1D12573-4BEC-48DF-AD8C-A52EC005FFA9}">
      <dgm:prSet phldrT="[Text]" custT="1"/>
      <dgm:spPr/>
      <dgm:t>
        <a:bodyPr/>
        <a:lstStyle/>
        <a:p>
          <a:pPr algn="ctr"/>
          <a:r>
            <a:rPr lang="en-US" sz="2000" b="1" dirty="0"/>
            <a:t> Data</a:t>
          </a:r>
        </a:p>
        <a:p>
          <a:pPr algn="ctr"/>
          <a:r>
            <a:rPr lang="en-US" sz="2000" b="1" dirty="0"/>
            <a:t> </a:t>
          </a:r>
          <a:r>
            <a:rPr lang="en-GB" sz="2000" b="1" dirty="0"/>
            <a:t>Curation </a:t>
          </a:r>
          <a:endParaRPr lang="en-AE" sz="2000" b="1" dirty="0"/>
        </a:p>
      </dgm:t>
    </dgm:pt>
    <dgm:pt modelId="{007AB6B8-81B7-4CF0-A9CC-1C3891757872}" type="parTrans" cxnId="{6932CC85-9048-43B5-9188-8602EEEACEB0}">
      <dgm:prSet/>
      <dgm:spPr/>
      <dgm:t>
        <a:bodyPr/>
        <a:lstStyle/>
        <a:p>
          <a:endParaRPr lang="en-AE" sz="2400" b="1"/>
        </a:p>
      </dgm:t>
    </dgm:pt>
    <dgm:pt modelId="{0A3B20B9-5746-46D2-A4F2-473E3102E5E0}" type="sibTrans" cxnId="{6932CC85-9048-43B5-9188-8602EEEACEB0}">
      <dgm:prSet/>
      <dgm:spPr/>
      <dgm:t>
        <a:bodyPr/>
        <a:lstStyle/>
        <a:p>
          <a:endParaRPr lang="en-AE" sz="2400" b="1"/>
        </a:p>
      </dgm:t>
    </dgm:pt>
    <dgm:pt modelId="{92A3DD35-F67A-4C5F-B601-3EB06001558B}">
      <dgm:prSet phldrT="[Text]" custT="1"/>
      <dgm:spPr/>
      <dgm:t>
        <a:bodyPr/>
        <a:lstStyle/>
        <a:p>
          <a:pPr algn="ctr"/>
          <a:r>
            <a:rPr lang="en-US" sz="2000" b="1" dirty="0"/>
            <a:t>End Point Prediction</a:t>
          </a:r>
          <a:endParaRPr lang="en-AE" sz="2000" b="1" dirty="0"/>
        </a:p>
      </dgm:t>
    </dgm:pt>
    <dgm:pt modelId="{0048BE5B-9A53-4264-8FFE-A67D26BE5088}" type="parTrans" cxnId="{4AAC389C-5A8A-477D-AAF4-9706F18BCE12}">
      <dgm:prSet/>
      <dgm:spPr/>
      <dgm:t>
        <a:bodyPr/>
        <a:lstStyle/>
        <a:p>
          <a:endParaRPr lang="en-AE" sz="2400" b="1"/>
        </a:p>
      </dgm:t>
    </dgm:pt>
    <dgm:pt modelId="{D2AA52F0-AEC4-4BAB-ACE5-7A8EC29F4599}" type="sibTrans" cxnId="{4AAC389C-5A8A-477D-AAF4-9706F18BCE12}">
      <dgm:prSet/>
      <dgm:spPr/>
      <dgm:t>
        <a:bodyPr/>
        <a:lstStyle/>
        <a:p>
          <a:endParaRPr lang="en-AE" sz="2400" b="1"/>
        </a:p>
      </dgm:t>
    </dgm:pt>
    <dgm:pt modelId="{0A05BAC8-245F-4248-B089-DBFF3B7F8BFB}">
      <dgm:prSet phldrT="[Text]" custT="1"/>
      <dgm:spPr/>
      <dgm:t>
        <a:bodyPr/>
        <a:lstStyle/>
        <a:p>
          <a:pPr algn="l"/>
          <a:r>
            <a:rPr lang="en-US" sz="1600" b="1" dirty="0"/>
            <a:t>    </a:t>
          </a:r>
          <a:r>
            <a:rPr lang="en-US" sz="2000" b="1" dirty="0"/>
            <a:t>Curve </a:t>
          </a:r>
        </a:p>
        <a:p>
          <a:pPr algn="l"/>
          <a:r>
            <a:rPr lang="en-US" sz="2000" b="1" dirty="0"/>
            <a:t>Prediction</a:t>
          </a:r>
          <a:endParaRPr lang="en-AE" sz="2000" b="1" dirty="0"/>
        </a:p>
      </dgm:t>
    </dgm:pt>
    <dgm:pt modelId="{E2078EAF-AD01-4D22-9A96-6FBFBCDE0073}" type="parTrans" cxnId="{806D72A8-32D5-4822-8360-8A98CA5639A0}">
      <dgm:prSet/>
      <dgm:spPr/>
      <dgm:t>
        <a:bodyPr/>
        <a:lstStyle/>
        <a:p>
          <a:endParaRPr lang="en-AE" sz="2400" b="1"/>
        </a:p>
      </dgm:t>
    </dgm:pt>
    <dgm:pt modelId="{8617AC6C-77BD-4455-8EDC-AE7D2D17D9DA}" type="sibTrans" cxnId="{806D72A8-32D5-4822-8360-8A98CA5639A0}">
      <dgm:prSet/>
      <dgm:spPr/>
      <dgm:t>
        <a:bodyPr/>
        <a:lstStyle/>
        <a:p>
          <a:endParaRPr lang="en-AE" sz="2400" b="1"/>
        </a:p>
      </dgm:t>
    </dgm:pt>
    <dgm:pt modelId="{C038E3E8-F77E-479D-A2EE-5998B39AB48E}" type="pres">
      <dgm:prSet presAssocID="{D9D49541-772D-4AE2-9ABB-14B6DAB28996}" presName="arrowDiagram" presStyleCnt="0">
        <dgm:presLayoutVars>
          <dgm:chMax val="5"/>
          <dgm:dir/>
          <dgm:resizeHandles val="exact"/>
        </dgm:presLayoutVars>
      </dgm:prSet>
      <dgm:spPr/>
    </dgm:pt>
    <dgm:pt modelId="{EDF3BEDF-94C2-4F67-81D0-E07A6721AE0B}" type="pres">
      <dgm:prSet presAssocID="{D9D49541-772D-4AE2-9ABB-14B6DAB28996}" presName="arrow" presStyleLbl="bgShp" presStyleIdx="0" presStyleCnt="1" custLinFactNeighborX="-5154" custLinFactNeighborY="10931"/>
      <dgm:spPr/>
    </dgm:pt>
    <dgm:pt modelId="{ADDAB5CE-6787-4273-B058-5F7C1F14C665}" type="pres">
      <dgm:prSet presAssocID="{D9D49541-772D-4AE2-9ABB-14B6DAB28996}" presName="arrowDiagram4" presStyleCnt="0"/>
      <dgm:spPr/>
    </dgm:pt>
    <dgm:pt modelId="{839913CB-ECE5-427B-B18D-A2F32FDA48DF}" type="pres">
      <dgm:prSet presAssocID="{C63EB243-1B69-47ED-A294-82C15CB489B0}" presName="bullet4a" presStyleLbl="node1" presStyleIdx="0" presStyleCnt="4"/>
      <dgm:spPr/>
    </dgm:pt>
    <dgm:pt modelId="{9BBAAEE9-207D-4225-9EBB-5D9D6A885B07}" type="pres">
      <dgm:prSet presAssocID="{C63EB243-1B69-47ED-A294-82C15CB489B0}" presName="textBox4a" presStyleLbl="revTx" presStyleIdx="0" presStyleCnt="4">
        <dgm:presLayoutVars>
          <dgm:bulletEnabled val="1"/>
        </dgm:presLayoutVars>
      </dgm:prSet>
      <dgm:spPr/>
    </dgm:pt>
    <dgm:pt modelId="{FE341BF6-A7E6-4DEA-9017-0412BB4CF4FC}" type="pres">
      <dgm:prSet presAssocID="{F1D12573-4BEC-48DF-AD8C-A52EC005FFA9}" presName="bullet4b" presStyleLbl="node1" presStyleIdx="1" presStyleCnt="4"/>
      <dgm:spPr/>
    </dgm:pt>
    <dgm:pt modelId="{DADC41DF-26FC-47F0-B1F0-31054755A785}" type="pres">
      <dgm:prSet presAssocID="{F1D12573-4BEC-48DF-AD8C-A52EC005FFA9}" presName="textBox4b" presStyleLbl="revTx" presStyleIdx="1" presStyleCnt="4">
        <dgm:presLayoutVars>
          <dgm:bulletEnabled val="1"/>
        </dgm:presLayoutVars>
      </dgm:prSet>
      <dgm:spPr/>
    </dgm:pt>
    <dgm:pt modelId="{3CA7D758-7262-4A1A-AA30-0CF14BE33E32}" type="pres">
      <dgm:prSet presAssocID="{92A3DD35-F67A-4C5F-B601-3EB06001558B}" presName="bullet4c" presStyleLbl="node1" presStyleIdx="2" presStyleCnt="4"/>
      <dgm:spPr/>
    </dgm:pt>
    <dgm:pt modelId="{9A922031-C8D1-4F7C-B464-FF26D9906FA7}" type="pres">
      <dgm:prSet presAssocID="{92A3DD35-F67A-4C5F-B601-3EB06001558B}" presName="textBox4c" presStyleLbl="revTx" presStyleIdx="2" presStyleCnt="4">
        <dgm:presLayoutVars>
          <dgm:bulletEnabled val="1"/>
        </dgm:presLayoutVars>
      </dgm:prSet>
      <dgm:spPr/>
    </dgm:pt>
    <dgm:pt modelId="{4B06D53E-D7BB-4E69-BF57-D042347BE720}" type="pres">
      <dgm:prSet presAssocID="{0A05BAC8-245F-4248-B089-DBFF3B7F8BFB}" presName="bullet4d" presStyleLbl="node1" presStyleIdx="3" presStyleCnt="4"/>
      <dgm:spPr/>
    </dgm:pt>
    <dgm:pt modelId="{99C39B04-C5F6-4974-971D-E12B41186189}" type="pres">
      <dgm:prSet presAssocID="{0A05BAC8-245F-4248-B089-DBFF3B7F8BFB}" presName="textBox4d" presStyleLbl="revTx" presStyleIdx="3" presStyleCnt="4">
        <dgm:presLayoutVars>
          <dgm:bulletEnabled val="1"/>
        </dgm:presLayoutVars>
      </dgm:prSet>
      <dgm:spPr/>
    </dgm:pt>
  </dgm:ptLst>
  <dgm:cxnLst>
    <dgm:cxn modelId="{3C1EBB3D-6BDD-40A0-8B85-ED5CC27E9661}" type="presOf" srcId="{92A3DD35-F67A-4C5F-B601-3EB06001558B}" destId="{9A922031-C8D1-4F7C-B464-FF26D9906FA7}" srcOrd="0" destOrd="0" presId="urn:microsoft.com/office/officeart/2005/8/layout/arrow2"/>
    <dgm:cxn modelId="{01AFD65B-D6C6-4F29-BC9C-1E475F67E89D}" type="presOf" srcId="{C63EB243-1B69-47ED-A294-82C15CB489B0}" destId="{9BBAAEE9-207D-4225-9EBB-5D9D6A885B07}" srcOrd="0" destOrd="0" presId="urn:microsoft.com/office/officeart/2005/8/layout/arrow2"/>
    <dgm:cxn modelId="{6932CC85-9048-43B5-9188-8602EEEACEB0}" srcId="{D9D49541-772D-4AE2-9ABB-14B6DAB28996}" destId="{F1D12573-4BEC-48DF-AD8C-A52EC005FFA9}" srcOrd="1" destOrd="0" parTransId="{007AB6B8-81B7-4CF0-A9CC-1C3891757872}" sibTransId="{0A3B20B9-5746-46D2-A4F2-473E3102E5E0}"/>
    <dgm:cxn modelId="{547B4A90-A81D-494F-8118-CE59128140E2}" type="presOf" srcId="{F1D12573-4BEC-48DF-AD8C-A52EC005FFA9}" destId="{DADC41DF-26FC-47F0-B1F0-31054755A785}" srcOrd="0" destOrd="0" presId="urn:microsoft.com/office/officeart/2005/8/layout/arrow2"/>
    <dgm:cxn modelId="{4C69F197-B62B-44AA-B3C5-6E050B8CC557}" type="presOf" srcId="{0A05BAC8-245F-4248-B089-DBFF3B7F8BFB}" destId="{99C39B04-C5F6-4974-971D-E12B41186189}" srcOrd="0" destOrd="0" presId="urn:microsoft.com/office/officeart/2005/8/layout/arrow2"/>
    <dgm:cxn modelId="{4AAC389C-5A8A-477D-AAF4-9706F18BCE12}" srcId="{D9D49541-772D-4AE2-9ABB-14B6DAB28996}" destId="{92A3DD35-F67A-4C5F-B601-3EB06001558B}" srcOrd="2" destOrd="0" parTransId="{0048BE5B-9A53-4264-8FFE-A67D26BE5088}" sibTransId="{D2AA52F0-AEC4-4BAB-ACE5-7A8EC29F4599}"/>
    <dgm:cxn modelId="{BAD24EA8-1A9F-4518-801A-2F3E34E28923}" type="presOf" srcId="{D9D49541-772D-4AE2-9ABB-14B6DAB28996}" destId="{C038E3E8-F77E-479D-A2EE-5998B39AB48E}" srcOrd="0" destOrd="0" presId="urn:microsoft.com/office/officeart/2005/8/layout/arrow2"/>
    <dgm:cxn modelId="{806D72A8-32D5-4822-8360-8A98CA5639A0}" srcId="{D9D49541-772D-4AE2-9ABB-14B6DAB28996}" destId="{0A05BAC8-245F-4248-B089-DBFF3B7F8BFB}" srcOrd="3" destOrd="0" parTransId="{E2078EAF-AD01-4D22-9A96-6FBFBCDE0073}" sibTransId="{8617AC6C-77BD-4455-8EDC-AE7D2D17D9DA}"/>
    <dgm:cxn modelId="{AECFEAED-B486-4C7F-8368-44E413DB5CC5}" srcId="{D9D49541-772D-4AE2-9ABB-14B6DAB28996}" destId="{C63EB243-1B69-47ED-A294-82C15CB489B0}" srcOrd="0" destOrd="0" parTransId="{CE9F725E-510F-48AA-889E-BBCFD2C4E50A}" sibTransId="{C8380B89-4F93-41AA-BE4B-14E74B2EEBE0}"/>
    <dgm:cxn modelId="{567D8ABF-4061-463E-BF29-C5F22872F7DB}" type="presParOf" srcId="{C038E3E8-F77E-479D-A2EE-5998B39AB48E}" destId="{EDF3BEDF-94C2-4F67-81D0-E07A6721AE0B}" srcOrd="0" destOrd="0" presId="urn:microsoft.com/office/officeart/2005/8/layout/arrow2"/>
    <dgm:cxn modelId="{132321EF-9540-4AF9-BA43-367D03FC4D43}" type="presParOf" srcId="{C038E3E8-F77E-479D-A2EE-5998B39AB48E}" destId="{ADDAB5CE-6787-4273-B058-5F7C1F14C665}" srcOrd="1" destOrd="0" presId="urn:microsoft.com/office/officeart/2005/8/layout/arrow2"/>
    <dgm:cxn modelId="{9AB4DC69-A279-4F4D-89D4-353CAC69A9CB}" type="presParOf" srcId="{ADDAB5CE-6787-4273-B058-5F7C1F14C665}" destId="{839913CB-ECE5-427B-B18D-A2F32FDA48DF}" srcOrd="0" destOrd="0" presId="urn:microsoft.com/office/officeart/2005/8/layout/arrow2"/>
    <dgm:cxn modelId="{2E465FAE-B9A5-4883-903D-DDDF60D10E16}" type="presParOf" srcId="{ADDAB5CE-6787-4273-B058-5F7C1F14C665}" destId="{9BBAAEE9-207D-4225-9EBB-5D9D6A885B07}" srcOrd="1" destOrd="0" presId="urn:microsoft.com/office/officeart/2005/8/layout/arrow2"/>
    <dgm:cxn modelId="{1034963C-FFD0-439C-8110-55EA1FDB6B8E}" type="presParOf" srcId="{ADDAB5CE-6787-4273-B058-5F7C1F14C665}" destId="{FE341BF6-A7E6-4DEA-9017-0412BB4CF4FC}" srcOrd="2" destOrd="0" presId="urn:microsoft.com/office/officeart/2005/8/layout/arrow2"/>
    <dgm:cxn modelId="{CA01B06F-5FF5-4FE3-BDBC-F0BD45B49F01}" type="presParOf" srcId="{ADDAB5CE-6787-4273-B058-5F7C1F14C665}" destId="{DADC41DF-26FC-47F0-B1F0-31054755A785}" srcOrd="3" destOrd="0" presId="urn:microsoft.com/office/officeart/2005/8/layout/arrow2"/>
    <dgm:cxn modelId="{6E627E3D-6CDC-448E-A35C-A012589B5A42}" type="presParOf" srcId="{ADDAB5CE-6787-4273-B058-5F7C1F14C665}" destId="{3CA7D758-7262-4A1A-AA30-0CF14BE33E32}" srcOrd="4" destOrd="0" presId="urn:microsoft.com/office/officeart/2005/8/layout/arrow2"/>
    <dgm:cxn modelId="{A54777D7-EA45-4173-90FB-AAE8BD846E78}" type="presParOf" srcId="{ADDAB5CE-6787-4273-B058-5F7C1F14C665}" destId="{9A922031-C8D1-4F7C-B464-FF26D9906FA7}" srcOrd="5" destOrd="0" presId="urn:microsoft.com/office/officeart/2005/8/layout/arrow2"/>
    <dgm:cxn modelId="{E18804E3-186E-49A8-B970-A8720DA2F0D8}" type="presParOf" srcId="{ADDAB5CE-6787-4273-B058-5F7C1F14C665}" destId="{4B06D53E-D7BB-4E69-BF57-D042347BE720}" srcOrd="6" destOrd="0" presId="urn:microsoft.com/office/officeart/2005/8/layout/arrow2"/>
    <dgm:cxn modelId="{D9A2C318-9611-4DFE-9FDE-B6C4203DB90D}" type="presParOf" srcId="{ADDAB5CE-6787-4273-B058-5F7C1F14C665}" destId="{99C39B04-C5F6-4974-971D-E12B41186189}" srcOrd="7" destOrd="0" presId="urn:microsoft.com/office/officeart/2005/8/layout/arrow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554DD41-2F36-4324-9282-B534E43DEADA}" type="doc">
      <dgm:prSet loTypeId="urn:microsoft.com/office/officeart/2005/8/layout/matrix1" loCatId="matrix" qsTypeId="urn:microsoft.com/office/officeart/2005/8/quickstyle/simple3" qsCatId="simple" csTypeId="urn:microsoft.com/office/officeart/2005/8/colors/colorful5" csCatId="colorful" phldr="1"/>
      <dgm:spPr/>
      <dgm:t>
        <a:bodyPr/>
        <a:lstStyle/>
        <a:p>
          <a:endParaRPr lang="en-GB"/>
        </a:p>
      </dgm:t>
    </dgm:pt>
    <dgm:pt modelId="{BE187D81-5018-496B-AD5E-F20F8F8888B3}">
      <dgm:prSet custT="1"/>
      <dgm:spPr/>
      <dgm:t>
        <a:bodyPr/>
        <a:lstStyle/>
        <a:p>
          <a:pPr algn="ctr"/>
          <a:r>
            <a:rPr lang="en-GB" sz="1400" b="1"/>
            <a:t>Transferability</a:t>
          </a:r>
          <a:endParaRPr lang="en-GB" sz="1400" b="1" dirty="0"/>
        </a:p>
      </dgm:t>
    </dgm:pt>
    <dgm:pt modelId="{0AB784A9-4A09-44CA-87A6-D665780BAACD}" type="parTrans" cxnId="{E0C3A08B-358D-406C-8150-AF134B7CBFA1}">
      <dgm:prSet/>
      <dgm:spPr/>
      <dgm:t>
        <a:bodyPr/>
        <a:lstStyle/>
        <a:p>
          <a:pPr algn="ctr"/>
          <a:endParaRPr lang="en-GB" sz="1400" b="1">
            <a:solidFill>
              <a:schemeClr val="tx1"/>
            </a:solidFill>
          </a:endParaRPr>
        </a:p>
      </dgm:t>
    </dgm:pt>
    <dgm:pt modelId="{3DE843B5-1546-4548-8069-A43408768FE2}" type="sibTrans" cxnId="{E0C3A08B-358D-406C-8150-AF134B7CBFA1}">
      <dgm:prSet/>
      <dgm:spPr/>
      <dgm:t>
        <a:bodyPr/>
        <a:lstStyle/>
        <a:p>
          <a:pPr algn="ctr"/>
          <a:endParaRPr lang="en-GB" sz="1400" b="1">
            <a:solidFill>
              <a:schemeClr val="tx1"/>
            </a:solidFill>
          </a:endParaRPr>
        </a:p>
      </dgm:t>
    </dgm:pt>
    <dgm:pt modelId="{5565EB33-4F6E-4FB8-A14F-F539CC14FA49}">
      <dgm:prSet custT="1"/>
      <dgm:spPr/>
      <dgm:t>
        <a:bodyPr/>
        <a:lstStyle/>
        <a:p>
          <a:pPr algn="ctr"/>
          <a:r>
            <a:rPr lang="en-GB" sz="1400" b="1"/>
            <a:t>Reconstruction</a:t>
          </a:r>
          <a:endParaRPr lang="en-GB" sz="1400" b="1" dirty="0"/>
        </a:p>
      </dgm:t>
    </dgm:pt>
    <dgm:pt modelId="{B0261668-8B3C-41CE-B3AC-613DE3FD8405}" type="parTrans" cxnId="{0D0184CE-4BD4-4D8D-BD0F-5CCC5128D988}">
      <dgm:prSet/>
      <dgm:spPr/>
      <dgm:t>
        <a:bodyPr/>
        <a:lstStyle/>
        <a:p>
          <a:pPr algn="ctr"/>
          <a:endParaRPr lang="en-GB" sz="1400" b="1">
            <a:solidFill>
              <a:schemeClr val="tx1"/>
            </a:solidFill>
          </a:endParaRPr>
        </a:p>
      </dgm:t>
    </dgm:pt>
    <dgm:pt modelId="{CAB074A3-260B-424E-A41F-154D595358EA}" type="sibTrans" cxnId="{0D0184CE-4BD4-4D8D-BD0F-5CCC5128D988}">
      <dgm:prSet/>
      <dgm:spPr/>
      <dgm:t>
        <a:bodyPr/>
        <a:lstStyle/>
        <a:p>
          <a:pPr algn="ctr"/>
          <a:endParaRPr lang="en-GB" sz="1400" b="1">
            <a:solidFill>
              <a:schemeClr val="tx1"/>
            </a:solidFill>
          </a:endParaRPr>
        </a:p>
      </dgm:t>
    </dgm:pt>
    <dgm:pt modelId="{077770C3-92FC-4EA0-A8AB-CC504CAA367C}">
      <dgm:prSet phldrT="[Text]" custT="1"/>
      <dgm:spPr/>
      <dgm:t>
        <a:bodyPr/>
        <a:lstStyle/>
        <a:p>
          <a:pPr algn="ctr"/>
          <a:r>
            <a:rPr lang="en-GB" sz="1400" b="1"/>
            <a:t>Saturation Window</a:t>
          </a:r>
          <a:endParaRPr lang="en-GB" sz="1400" b="1" dirty="0"/>
        </a:p>
      </dgm:t>
    </dgm:pt>
    <dgm:pt modelId="{1A6291EA-D20E-436C-8989-C8E60E368D8C}" type="parTrans" cxnId="{9955516B-A79C-44BA-A563-DFDFF4FC9E97}">
      <dgm:prSet/>
      <dgm:spPr/>
      <dgm:t>
        <a:bodyPr/>
        <a:lstStyle/>
        <a:p>
          <a:pPr algn="ctr"/>
          <a:endParaRPr lang="en-GB" sz="1400" b="1">
            <a:solidFill>
              <a:schemeClr val="tx1"/>
            </a:solidFill>
          </a:endParaRPr>
        </a:p>
      </dgm:t>
    </dgm:pt>
    <dgm:pt modelId="{BAAAE179-FAD4-4E17-959C-349B4480F95B}" type="sibTrans" cxnId="{9955516B-A79C-44BA-A563-DFDFF4FC9E97}">
      <dgm:prSet/>
      <dgm:spPr/>
      <dgm:t>
        <a:bodyPr/>
        <a:lstStyle/>
        <a:p>
          <a:pPr algn="ctr"/>
          <a:endParaRPr lang="en-GB" sz="1400" b="1">
            <a:solidFill>
              <a:schemeClr val="tx1"/>
            </a:solidFill>
          </a:endParaRPr>
        </a:p>
      </dgm:t>
    </dgm:pt>
    <dgm:pt modelId="{AAEF230D-25EA-4D20-87E0-9FC08C719D04}">
      <dgm:prSet phldrT="[Text]" custT="1"/>
      <dgm:spPr/>
      <dgm:t>
        <a:bodyPr/>
        <a:lstStyle/>
        <a:p>
          <a:pPr algn="ctr"/>
          <a:r>
            <a:rPr lang="en-GB" sz="1400" b="1"/>
            <a:t>Curve Boundaries </a:t>
          </a:r>
          <a:endParaRPr lang="en-GB" sz="1400" b="1" dirty="0"/>
        </a:p>
      </dgm:t>
    </dgm:pt>
    <dgm:pt modelId="{A89A44F7-5FC5-416D-94F9-F72D53AA34C3}" type="parTrans" cxnId="{05778CA2-6507-4A25-B672-58D50ABF0581}">
      <dgm:prSet/>
      <dgm:spPr/>
      <dgm:t>
        <a:bodyPr/>
        <a:lstStyle/>
        <a:p>
          <a:pPr algn="ctr"/>
          <a:endParaRPr lang="en-GB" sz="1400" b="1">
            <a:solidFill>
              <a:schemeClr val="tx1"/>
            </a:solidFill>
          </a:endParaRPr>
        </a:p>
      </dgm:t>
    </dgm:pt>
    <dgm:pt modelId="{3B678093-105A-4FB0-BBDF-349CCBDBEBB5}" type="sibTrans" cxnId="{05778CA2-6507-4A25-B672-58D50ABF0581}">
      <dgm:prSet/>
      <dgm:spPr/>
      <dgm:t>
        <a:bodyPr/>
        <a:lstStyle/>
        <a:p>
          <a:pPr algn="ctr"/>
          <a:endParaRPr lang="en-GB" sz="1400" b="1">
            <a:solidFill>
              <a:schemeClr val="tx1"/>
            </a:solidFill>
          </a:endParaRPr>
        </a:p>
      </dgm:t>
    </dgm:pt>
    <dgm:pt modelId="{5A20B7E9-BED0-4EE5-BD93-859357A47C4C}">
      <dgm:prSet phldrT="[Text]" custT="1"/>
      <dgm:spPr/>
      <dgm:t>
        <a:bodyPr/>
        <a:lstStyle/>
        <a:p>
          <a:pPr algn="ctr"/>
          <a:r>
            <a:rPr lang="en-GB" sz="1400" b="1"/>
            <a:t>Why</a:t>
          </a:r>
          <a:endParaRPr lang="en-GB" sz="1400" b="1" dirty="0"/>
        </a:p>
      </dgm:t>
    </dgm:pt>
    <dgm:pt modelId="{11A2B326-5BCD-47CD-83DE-C31C636237D3}" type="sibTrans" cxnId="{00844ABB-4732-4286-A873-DD21C6112EC6}">
      <dgm:prSet/>
      <dgm:spPr/>
      <dgm:t>
        <a:bodyPr/>
        <a:lstStyle/>
        <a:p>
          <a:pPr algn="ctr"/>
          <a:endParaRPr lang="en-GB" sz="1400" b="1">
            <a:solidFill>
              <a:schemeClr val="tx1"/>
            </a:solidFill>
          </a:endParaRPr>
        </a:p>
      </dgm:t>
    </dgm:pt>
    <dgm:pt modelId="{B3EBFE94-3A4C-4CB9-B1FD-3613DC967DBC}" type="parTrans" cxnId="{00844ABB-4732-4286-A873-DD21C6112EC6}">
      <dgm:prSet/>
      <dgm:spPr/>
      <dgm:t>
        <a:bodyPr/>
        <a:lstStyle/>
        <a:p>
          <a:pPr algn="ctr"/>
          <a:endParaRPr lang="en-GB" sz="1400" b="1">
            <a:solidFill>
              <a:schemeClr val="tx1"/>
            </a:solidFill>
          </a:endParaRPr>
        </a:p>
      </dgm:t>
    </dgm:pt>
    <dgm:pt modelId="{17DA2D33-C053-4A16-AEC4-B1FBD49328B6}" type="pres">
      <dgm:prSet presAssocID="{5554DD41-2F36-4324-9282-B534E43DEADA}" presName="diagram" presStyleCnt="0">
        <dgm:presLayoutVars>
          <dgm:chMax val="1"/>
          <dgm:dir/>
          <dgm:animLvl val="ctr"/>
          <dgm:resizeHandles val="exact"/>
        </dgm:presLayoutVars>
      </dgm:prSet>
      <dgm:spPr/>
    </dgm:pt>
    <dgm:pt modelId="{A32679F5-DD4D-442B-9D2B-5EFCE5301063}" type="pres">
      <dgm:prSet presAssocID="{5554DD41-2F36-4324-9282-B534E43DEADA}" presName="matrix" presStyleCnt="0"/>
      <dgm:spPr/>
    </dgm:pt>
    <dgm:pt modelId="{259E6684-8CA6-4D03-8DE1-E3A5975D721A}" type="pres">
      <dgm:prSet presAssocID="{5554DD41-2F36-4324-9282-B534E43DEADA}" presName="tile1" presStyleLbl="node1" presStyleIdx="0" presStyleCnt="4"/>
      <dgm:spPr/>
    </dgm:pt>
    <dgm:pt modelId="{102C20DB-3117-4098-8D44-8CA31619AF0B}" type="pres">
      <dgm:prSet presAssocID="{5554DD41-2F36-4324-9282-B534E43DEADA}" presName="tile1text" presStyleLbl="node1" presStyleIdx="0" presStyleCnt="4">
        <dgm:presLayoutVars>
          <dgm:chMax val="0"/>
          <dgm:chPref val="0"/>
          <dgm:bulletEnabled val="1"/>
        </dgm:presLayoutVars>
      </dgm:prSet>
      <dgm:spPr/>
    </dgm:pt>
    <dgm:pt modelId="{52C85258-12D4-43AB-95EE-BAC0F12E07BD}" type="pres">
      <dgm:prSet presAssocID="{5554DD41-2F36-4324-9282-B534E43DEADA}" presName="tile2" presStyleLbl="node1" presStyleIdx="1" presStyleCnt="4"/>
      <dgm:spPr/>
    </dgm:pt>
    <dgm:pt modelId="{D0BA97F6-6CA4-44F7-9EC0-3B20B0B584D8}" type="pres">
      <dgm:prSet presAssocID="{5554DD41-2F36-4324-9282-B534E43DEADA}" presName="tile2text" presStyleLbl="node1" presStyleIdx="1" presStyleCnt="4">
        <dgm:presLayoutVars>
          <dgm:chMax val="0"/>
          <dgm:chPref val="0"/>
          <dgm:bulletEnabled val="1"/>
        </dgm:presLayoutVars>
      </dgm:prSet>
      <dgm:spPr/>
    </dgm:pt>
    <dgm:pt modelId="{16B92106-196C-4019-9436-D9EEE0433075}" type="pres">
      <dgm:prSet presAssocID="{5554DD41-2F36-4324-9282-B534E43DEADA}" presName="tile3" presStyleLbl="node1" presStyleIdx="2" presStyleCnt="4"/>
      <dgm:spPr/>
    </dgm:pt>
    <dgm:pt modelId="{89539217-87D7-4277-808A-0532C1274CF3}" type="pres">
      <dgm:prSet presAssocID="{5554DD41-2F36-4324-9282-B534E43DEADA}" presName="tile3text" presStyleLbl="node1" presStyleIdx="2" presStyleCnt="4">
        <dgm:presLayoutVars>
          <dgm:chMax val="0"/>
          <dgm:chPref val="0"/>
          <dgm:bulletEnabled val="1"/>
        </dgm:presLayoutVars>
      </dgm:prSet>
      <dgm:spPr/>
    </dgm:pt>
    <dgm:pt modelId="{751C130A-FA26-42CA-8F20-6EB81E9A6E84}" type="pres">
      <dgm:prSet presAssocID="{5554DD41-2F36-4324-9282-B534E43DEADA}" presName="tile4" presStyleLbl="node1" presStyleIdx="3" presStyleCnt="4"/>
      <dgm:spPr/>
    </dgm:pt>
    <dgm:pt modelId="{11982C60-4B2E-4D11-831B-DC782E018CA9}" type="pres">
      <dgm:prSet presAssocID="{5554DD41-2F36-4324-9282-B534E43DEADA}" presName="tile4text" presStyleLbl="node1" presStyleIdx="3" presStyleCnt="4">
        <dgm:presLayoutVars>
          <dgm:chMax val="0"/>
          <dgm:chPref val="0"/>
          <dgm:bulletEnabled val="1"/>
        </dgm:presLayoutVars>
      </dgm:prSet>
      <dgm:spPr/>
    </dgm:pt>
    <dgm:pt modelId="{FD5454D9-B490-4842-AE58-8E9097F08102}" type="pres">
      <dgm:prSet presAssocID="{5554DD41-2F36-4324-9282-B534E43DEADA}" presName="centerTile" presStyleLbl="fgShp" presStyleIdx="0" presStyleCnt="1">
        <dgm:presLayoutVars>
          <dgm:chMax val="0"/>
          <dgm:chPref val="0"/>
        </dgm:presLayoutVars>
      </dgm:prSet>
      <dgm:spPr/>
    </dgm:pt>
  </dgm:ptLst>
  <dgm:cxnLst>
    <dgm:cxn modelId="{568A580D-92B9-4528-A136-9067E5502C86}" type="presOf" srcId="{077770C3-92FC-4EA0-A8AB-CC504CAA367C}" destId="{89539217-87D7-4277-808A-0532C1274CF3}" srcOrd="1" destOrd="0" presId="urn:microsoft.com/office/officeart/2005/8/layout/matrix1"/>
    <dgm:cxn modelId="{3FBFAD13-0D3B-49AC-8501-7F613EA3199A}" type="presOf" srcId="{5565EB33-4F6E-4FB8-A14F-F539CC14FA49}" destId="{D0BA97F6-6CA4-44F7-9EC0-3B20B0B584D8}" srcOrd="1" destOrd="0" presId="urn:microsoft.com/office/officeart/2005/8/layout/matrix1"/>
    <dgm:cxn modelId="{957A2B1E-B41F-4238-AB26-51FBD76B68B1}" type="presOf" srcId="{5A20B7E9-BED0-4EE5-BD93-859357A47C4C}" destId="{FD5454D9-B490-4842-AE58-8E9097F08102}" srcOrd="0" destOrd="0" presId="urn:microsoft.com/office/officeart/2005/8/layout/matrix1"/>
    <dgm:cxn modelId="{6E5A805F-A6EB-4C3E-BBCC-CD2618B6CC8E}" type="presOf" srcId="{077770C3-92FC-4EA0-A8AB-CC504CAA367C}" destId="{16B92106-196C-4019-9436-D9EEE0433075}" srcOrd="0" destOrd="0" presId="urn:microsoft.com/office/officeart/2005/8/layout/matrix1"/>
    <dgm:cxn modelId="{71B9436A-BCA8-4BF5-B4D3-84D52A0DA224}" type="presOf" srcId="{BE187D81-5018-496B-AD5E-F20F8F8888B3}" destId="{259E6684-8CA6-4D03-8DE1-E3A5975D721A}" srcOrd="0" destOrd="0" presId="urn:microsoft.com/office/officeart/2005/8/layout/matrix1"/>
    <dgm:cxn modelId="{9955516B-A79C-44BA-A563-DFDFF4FC9E97}" srcId="{5A20B7E9-BED0-4EE5-BD93-859357A47C4C}" destId="{077770C3-92FC-4EA0-A8AB-CC504CAA367C}" srcOrd="2" destOrd="0" parTransId="{1A6291EA-D20E-436C-8989-C8E60E368D8C}" sibTransId="{BAAAE179-FAD4-4E17-959C-349B4480F95B}"/>
    <dgm:cxn modelId="{E0660C4E-0948-4180-A172-E71EB0242443}" type="presOf" srcId="{5554DD41-2F36-4324-9282-B534E43DEADA}" destId="{17DA2D33-C053-4A16-AEC4-B1FBD49328B6}" srcOrd="0" destOrd="0" presId="urn:microsoft.com/office/officeart/2005/8/layout/matrix1"/>
    <dgm:cxn modelId="{154D4E7C-BD35-48A5-8D35-17F932CC26D8}" type="presOf" srcId="{BE187D81-5018-496B-AD5E-F20F8F8888B3}" destId="{102C20DB-3117-4098-8D44-8CA31619AF0B}" srcOrd="1" destOrd="0" presId="urn:microsoft.com/office/officeart/2005/8/layout/matrix1"/>
    <dgm:cxn modelId="{E0C3A08B-358D-406C-8150-AF134B7CBFA1}" srcId="{5A20B7E9-BED0-4EE5-BD93-859357A47C4C}" destId="{BE187D81-5018-496B-AD5E-F20F8F8888B3}" srcOrd="0" destOrd="0" parTransId="{0AB784A9-4A09-44CA-87A6-D665780BAACD}" sibTransId="{3DE843B5-1546-4548-8069-A43408768FE2}"/>
    <dgm:cxn modelId="{B728FA9F-0730-46DC-AA32-5DF0CC8A822F}" type="presOf" srcId="{AAEF230D-25EA-4D20-87E0-9FC08C719D04}" destId="{751C130A-FA26-42CA-8F20-6EB81E9A6E84}" srcOrd="0" destOrd="0" presId="urn:microsoft.com/office/officeart/2005/8/layout/matrix1"/>
    <dgm:cxn modelId="{05778CA2-6507-4A25-B672-58D50ABF0581}" srcId="{5A20B7E9-BED0-4EE5-BD93-859357A47C4C}" destId="{AAEF230D-25EA-4D20-87E0-9FC08C719D04}" srcOrd="3" destOrd="0" parTransId="{A89A44F7-5FC5-416D-94F9-F72D53AA34C3}" sibTransId="{3B678093-105A-4FB0-BBDF-349CCBDBEBB5}"/>
    <dgm:cxn modelId="{D709FEB8-8359-4949-8FC0-64E30F23EC6F}" type="presOf" srcId="{AAEF230D-25EA-4D20-87E0-9FC08C719D04}" destId="{11982C60-4B2E-4D11-831B-DC782E018CA9}" srcOrd="1" destOrd="0" presId="urn:microsoft.com/office/officeart/2005/8/layout/matrix1"/>
    <dgm:cxn modelId="{00844ABB-4732-4286-A873-DD21C6112EC6}" srcId="{5554DD41-2F36-4324-9282-B534E43DEADA}" destId="{5A20B7E9-BED0-4EE5-BD93-859357A47C4C}" srcOrd="0" destOrd="0" parTransId="{B3EBFE94-3A4C-4CB9-B1FD-3613DC967DBC}" sibTransId="{11A2B326-5BCD-47CD-83DE-C31C636237D3}"/>
    <dgm:cxn modelId="{28E95FC0-5A8D-417E-880A-D43BA54669AE}" type="presOf" srcId="{5565EB33-4F6E-4FB8-A14F-F539CC14FA49}" destId="{52C85258-12D4-43AB-95EE-BAC0F12E07BD}" srcOrd="0" destOrd="0" presId="urn:microsoft.com/office/officeart/2005/8/layout/matrix1"/>
    <dgm:cxn modelId="{0D0184CE-4BD4-4D8D-BD0F-5CCC5128D988}" srcId="{5A20B7E9-BED0-4EE5-BD93-859357A47C4C}" destId="{5565EB33-4F6E-4FB8-A14F-F539CC14FA49}" srcOrd="1" destOrd="0" parTransId="{B0261668-8B3C-41CE-B3AC-613DE3FD8405}" sibTransId="{CAB074A3-260B-424E-A41F-154D595358EA}"/>
    <dgm:cxn modelId="{A923C400-7AFE-4F5F-9227-AA0AD6F473CC}" type="presParOf" srcId="{17DA2D33-C053-4A16-AEC4-B1FBD49328B6}" destId="{A32679F5-DD4D-442B-9D2B-5EFCE5301063}" srcOrd="0" destOrd="0" presId="urn:microsoft.com/office/officeart/2005/8/layout/matrix1"/>
    <dgm:cxn modelId="{D0301DA3-0F88-417A-8A18-6AD2A5D80A12}" type="presParOf" srcId="{A32679F5-DD4D-442B-9D2B-5EFCE5301063}" destId="{259E6684-8CA6-4D03-8DE1-E3A5975D721A}" srcOrd="0" destOrd="0" presId="urn:microsoft.com/office/officeart/2005/8/layout/matrix1"/>
    <dgm:cxn modelId="{33E90AA7-D63E-4AE4-815B-6EA2AB26779B}" type="presParOf" srcId="{A32679F5-DD4D-442B-9D2B-5EFCE5301063}" destId="{102C20DB-3117-4098-8D44-8CA31619AF0B}" srcOrd="1" destOrd="0" presId="urn:microsoft.com/office/officeart/2005/8/layout/matrix1"/>
    <dgm:cxn modelId="{71E4B7FF-84B9-4430-AAD2-87C11A668A18}" type="presParOf" srcId="{A32679F5-DD4D-442B-9D2B-5EFCE5301063}" destId="{52C85258-12D4-43AB-95EE-BAC0F12E07BD}" srcOrd="2" destOrd="0" presId="urn:microsoft.com/office/officeart/2005/8/layout/matrix1"/>
    <dgm:cxn modelId="{B50FFEB3-26D3-40AE-AE97-629376729187}" type="presParOf" srcId="{A32679F5-DD4D-442B-9D2B-5EFCE5301063}" destId="{D0BA97F6-6CA4-44F7-9EC0-3B20B0B584D8}" srcOrd="3" destOrd="0" presId="urn:microsoft.com/office/officeart/2005/8/layout/matrix1"/>
    <dgm:cxn modelId="{371E46FD-57A2-45B2-80C1-0850DDEC1A21}" type="presParOf" srcId="{A32679F5-DD4D-442B-9D2B-5EFCE5301063}" destId="{16B92106-196C-4019-9436-D9EEE0433075}" srcOrd="4" destOrd="0" presId="urn:microsoft.com/office/officeart/2005/8/layout/matrix1"/>
    <dgm:cxn modelId="{ACCA20C5-5929-4B6A-B0F5-98DB16E40463}" type="presParOf" srcId="{A32679F5-DD4D-442B-9D2B-5EFCE5301063}" destId="{89539217-87D7-4277-808A-0532C1274CF3}" srcOrd="5" destOrd="0" presId="urn:microsoft.com/office/officeart/2005/8/layout/matrix1"/>
    <dgm:cxn modelId="{FAE3CD3E-D891-40AA-9BE0-ECB42E7BB227}" type="presParOf" srcId="{A32679F5-DD4D-442B-9D2B-5EFCE5301063}" destId="{751C130A-FA26-42CA-8F20-6EB81E9A6E84}" srcOrd="6" destOrd="0" presId="urn:microsoft.com/office/officeart/2005/8/layout/matrix1"/>
    <dgm:cxn modelId="{B5BE355A-5E16-44F6-B040-8A9D20E979EC}" type="presParOf" srcId="{A32679F5-DD4D-442B-9D2B-5EFCE5301063}" destId="{11982C60-4B2E-4D11-831B-DC782E018CA9}" srcOrd="7" destOrd="0" presId="urn:microsoft.com/office/officeart/2005/8/layout/matrix1"/>
    <dgm:cxn modelId="{1DE396D4-9DBA-4176-A794-34BC280C827D}" type="presParOf" srcId="{17DA2D33-C053-4A16-AEC4-B1FBD49328B6}" destId="{FD5454D9-B490-4842-AE58-8E9097F08102}" srcOrd="1" destOrd="0" presId="urn:microsoft.com/office/officeart/2005/8/layout/matrix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2095071-767F-4792-BFC1-D4766D177DD5}" type="doc">
      <dgm:prSet loTypeId="urn:microsoft.com/office/officeart/2005/8/layout/vList2" loCatId="list" qsTypeId="urn:microsoft.com/office/officeart/2005/8/quickstyle/simple3" qsCatId="simple" csTypeId="urn:microsoft.com/office/officeart/2005/8/colors/accent1_2" csCatId="accent1" phldr="1"/>
      <dgm:spPr/>
      <dgm:t>
        <a:bodyPr/>
        <a:lstStyle/>
        <a:p>
          <a:endParaRPr lang="en-GB"/>
        </a:p>
      </dgm:t>
    </dgm:pt>
    <dgm:pt modelId="{243F1247-8393-46B9-87AC-589042B2FCA0}">
      <dgm:prSet phldrT="[Text]" custT="1"/>
      <dgm:spPr/>
      <dgm:t>
        <a:bodyPr/>
        <a:lstStyle/>
        <a:p>
          <a:pPr>
            <a:buFont typeface="Arial" panose="020B0604020202020204" pitchFamily="34" charset="0"/>
            <a:buChar char="•"/>
          </a:pPr>
          <a:r>
            <a:rPr lang="en-GB" sz="1600" b="1" dirty="0">
              <a:latin typeface="+mj-lt"/>
            </a:rPr>
            <a:t>ML captures the main physical trends in relative permeability endpoints and curves from a small dataset of ~70 core plugs.</a:t>
          </a:r>
          <a:endParaRPr lang="en-GB" sz="1600" b="1" dirty="0"/>
        </a:p>
      </dgm:t>
    </dgm:pt>
    <dgm:pt modelId="{F56472CF-EC1C-409E-8869-63BA00150611}" type="parTrans" cxnId="{2A77B748-67B2-4977-8523-BD0AE2BC5814}">
      <dgm:prSet/>
      <dgm:spPr/>
      <dgm:t>
        <a:bodyPr/>
        <a:lstStyle/>
        <a:p>
          <a:endParaRPr lang="en-GB" sz="1600" b="1">
            <a:solidFill>
              <a:schemeClr val="tx1"/>
            </a:solidFill>
          </a:endParaRPr>
        </a:p>
      </dgm:t>
    </dgm:pt>
    <dgm:pt modelId="{3A2D2594-8E7C-4B31-A236-D37A45238DBA}" type="sibTrans" cxnId="{2A77B748-67B2-4977-8523-BD0AE2BC5814}">
      <dgm:prSet/>
      <dgm:spPr/>
      <dgm:t>
        <a:bodyPr/>
        <a:lstStyle/>
        <a:p>
          <a:endParaRPr lang="en-GB" sz="1600" b="1">
            <a:solidFill>
              <a:schemeClr val="tx1"/>
            </a:solidFill>
          </a:endParaRPr>
        </a:p>
      </dgm:t>
    </dgm:pt>
    <dgm:pt modelId="{3A41B8A6-6169-4523-A984-CC1C32006B25}">
      <dgm:prSet phldrT="[Text]" custT="1"/>
      <dgm:spPr/>
      <dgm:t>
        <a:bodyPr/>
        <a:lstStyle/>
        <a:p>
          <a:pPr>
            <a:buFont typeface="Arial" panose="020B0604020202020204" pitchFamily="34" charset="0"/>
            <a:buChar char="•"/>
          </a:pPr>
          <a:r>
            <a:rPr lang="en-GB" sz="1600" b="1" dirty="0">
              <a:latin typeface="+mj-lt"/>
            </a:rPr>
            <a:t>The workflow is diagnostic, not cosmetic: noisy experiments were not removed just to improve metrics; residuals and SHAP were used to identify possible experimental or metadata issues.</a:t>
          </a:r>
          <a:endParaRPr lang="en-GB" sz="1600" b="1" dirty="0"/>
        </a:p>
      </dgm:t>
    </dgm:pt>
    <dgm:pt modelId="{5269609E-E2BC-4CFD-8795-50E6A41CA038}" type="parTrans" cxnId="{FB5E9444-09D6-4E10-948B-EF0CB0EF49A5}">
      <dgm:prSet/>
      <dgm:spPr/>
      <dgm:t>
        <a:bodyPr/>
        <a:lstStyle/>
        <a:p>
          <a:endParaRPr lang="en-GB" sz="1600" b="1">
            <a:solidFill>
              <a:schemeClr val="tx1"/>
            </a:solidFill>
          </a:endParaRPr>
        </a:p>
      </dgm:t>
    </dgm:pt>
    <dgm:pt modelId="{C4242616-0C2D-46A7-BEB6-C47BAEB0C105}" type="sibTrans" cxnId="{FB5E9444-09D6-4E10-948B-EF0CB0EF49A5}">
      <dgm:prSet/>
      <dgm:spPr/>
      <dgm:t>
        <a:bodyPr/>
        <a:lstStyle/>
        <a:p>
          <a:endParaRPr lang="en-GB" sz="1600" b="1">
            <a:solidFill>
              <a:schemeClr val="tx1"/>
            </a:solidFill>
          </a:endParaRPr>
        </a:p>
      </dgm:t>
    </dgm:pt>
    <dgm:pt modelId="{C7D2F63D-CE79-48D2-9554-96D2BEF2D63A}">
      <dgm:prSet phldrT="[Text]" custT="1"/>
      <dgm:spPr/>
      <dgm:t>
        <a:bodyPr/>
        <a:lstStyle/>
        <a:p>
          <a:pPr>
            <a:buFont typeface="Arial" panose="020B0604020202020204" pitchFamily="34" charset="0"/>
            <a:buChar char="•"/>
          </a:pPr>
          <a:r>
            <a:rPr lang="en-GB" sz="1600" b="1">
              <a:latin typeface="+mj-lt"/>
            </a:rPr>
            <a:t>Current limitations include hidden core heterogeneity such as microfractures, fissures, laminations, vugs, and unresolved pore-throat connectivity.</a:t>
          </a:r>
          <a:endParaRPr lang="en-GB" sz="1600" b="1" dirty="0">
            <a:latin typeface="+mj-lt"/>
          </a:endParaRPr>
        </a:p>
      </dgm:t>
    </dgm:pt>
    <dgm:pt modelId="{D1EFF09A-7BB1-4224-949D-82EAF13F4D50}" type="parTrans" cxnId="{6157652D-B3B8-4B7F-9FA0-11E903BDC911}">
      <dgm:prSet/>
      <dgm:spPr/>
      <dgm:t>
        <a:bodyPr/>
        <a:lstStyle/>
        <a:p>
          <a:endParaRPr lang="en-GB" sz="1600" b="1">
            <a:solidFill>
              <a:schemeClr val="tx1"/>
            </a:solidFill>
          </a:endParaRPr>
        </a:p>
      </dgm:t>
    </dgm:pt>
    <dgm:pt modelId="{261E636B-ABCE-417C-94FC-8EB9E091F997}" type="sibTrans" cxnId="{6157652D-B3B8-4B7F-9FA0-11E903BDC911}">
      <dgm:prSet/>
      <dgm:spPr/>
      <dgm:t>
        <a:bodyPr/>
        <a:lstStyle/>
        <a:p>
          <a:endParaRPr lang="en-GB" sz="1600" b="1">
            <a:solidFill>
              <a:schemeClr val="tx1"/>
            </a:solidFill>
          </a:endParaRPr>
        </a:p>
      </dgm:t>
    </dgm:pt>
    <dgm:pt modelId="{846BC78A-13AF-4376-B6A9-810BB8F07E73}">
      <dgm:prSet custT="1"/>
      <dgm:spPr/>
      <dgm:t>
        <a:bodyPr/>
        <a:lstStyle/>
        <a:p>
          <a:r>
            <a:rPr lang="en-GB" sz="1600" b="1">
              <a:latin typeface="+mj-lt"/>
            </a:rPr>
            <a:t>The model can support screening-level reservoir simulation when SCAL/relative permeability data are scarce or incomplete.</a:t>
          </a:r>
          <a:endParaRPr lang="en-GB" sz="1600" b="1" dirty="0">
            <a:latin typeface="+mj-lt"/>
          </a:endParaRPr>
        </a:p>
      </dgm:t>
    </dgm:pt>
    <dgm:pt modelId="{50DD8FBA-F5B3-4A0A-BFD9-7916EE3C88E8}" type="parTrans" cxnId="{F4A7F494-52AA-42A4-A932-C24F4DB035B3}">
      <dgm:prSet/>
      <dgm:spPr/>
      <dgm:t>
        <a:bodyPr/>
        <a:lstStyle/>
        <a:p>
          <a:endParaRPr lang="en-GB" sz="1600" b="1">
            <a:solidFill>
              <a:schemeClr val="tx1"/>
            </a:solidFill>
          </a:endParaRPr>
        </a:p>
      </dgm:t>
    </dgm:pt>
    <dgm:pt modelId="{C05B5F38-AFAE-464D-B858-149B622FF496}" type="sibTrans" cxnId="{F4A7F494-52AA-42A4-A932-C24F4DB035B3}">
      <dgm:prSet/>
      <dgm:spPr/>
      <dgm:t>
        <a:bodyPr/>
        <a:lstStyle/>
        <a:p>
          <a:endParaRPr lang="en-GB" sz="1600" b="1">
            <a:solidFill>
              <a:schemeClr val="tx1"/>
            </a:solidFill>
          </a:endParaRPr>
        </a:p>
      </dgm:t>
    </dgm:pt>
    <dgm:pt modelId="{65ADBBE3-D039-428E-85F2-B80186637D1C}">
      <dgm:prSet custT="1"/>
      <dgm:spPr/>
      <dgm:t>
        <a:bodyPr/>
        <a:lstStyle/>
        <a:p>
          <a:r>
            <a:rPr lang="en-GB" sz="1600" b="1" dirty="0">
              <a:latin typeface="+mj-lt"/>
            </a:rPr>
            <a:t>Predictions should be used with uncertainty intervals, not as absolute laboratory replacements.</a:t>
          </a:r>
        </a:p>
      </dgm:t>
    </dgm:pt>
    <dgm:pt modelId="{260B5D8C-3D7F-4B72-BC6B-F9D8AF6CAA99}" type="parTrans" cxnId="{2289793A-E412-41CA-80DD-5D213759DACE}">
      <dgm:prSet/>
      <dgm:spPr/>
      <dgm:t>
        <a:bodyPr/>
        <a:lstStyle/>
        <a:p>
          <a:endParaRPr lang="en-GB" sz="1600" b="1">
            <a:solidFill>
              <a:schemeClr val="tx1"/>
            </a:solidFill>
          </a:endParaRPr>
        </a:p>
      </dgm:t>
    </dgm:pt>
    <dgm:pt modelId="{BB893310-8DBA-4758-8CB6-866881ACE4C8}" type="sibTrans" cxnId="{2289793A-E412-41CA-80DD-5D213759DACE}">
      <dgm:prSet/>
      <dgm:spPr/>
      <dgm:t>
        <a:bodyPr/>
        <a:lstStyle/>
        <a:p>
          <a:endParaRPr lang="en-GB" sz="1600" b="1">
            <a:solidFill>
              <a:schemeClr val="tx1"/>
            </a:solidFill>
          </a:endParaRPr>
        </a:p>
      </dgm:t>
    </dgm:pt>
    <dgm:pt modelId="{39B6197C-3AD2-4D23-A5C9-87740B699473}">
      <dgm:prSet custT="1"/>
      <dgm:spPr/>
      <dgm:t>
        <a:bodyPr/>
        <a:lstStyle/>
        <a:p>
          <a:r>
            <a:rPr lang="en-GB" sz="1600" b="1">
              <a:latin typeface="+mj-lt"/>
            </a:rPr>
            <a:t>Swirr is predicted more reliably than Krg0, because Krg0 is more sensitive to gas connectivity, endpoint definition, and experimental uncertainty.</a:t>
          </a:r>
          <a:endParaRPr lang="en-GB" sz="1600" b="1" dirty="0">
            <a:latin typeface="+mj-lt"/>
          </a:endParaRPr>
        </a:p>
      </dgm:t>
    </dgm:pt>
    <dgm:pt modelId="{CEDF6A57-0EF0-454A-895F-AD8B817F9BAB}" type="parTrans" cxnId="{8CA9F82E-96C3-438D-8EB4-9F7A5AAB7730}">
      <dgm:prSet/>
      <dgm:spPr/>
      <dgm:t>
        <a:bodyPr/>
        <a:lstStyle/>
        <a:p>
          <a:endParaRPr lang="en-GB" sz="1600" b="1">
            <a:solidFill>
              <a:schemeClr val="tx1"/>
            </a:solidFill>
          </a:endParaRPr>
        </a:p>
      </dgm:t>
    </dgm:pt>
    <dgm:pt modelId="{642C2882-149A-4A46-B691-3F211C045C43}" type="sibTrans" cxnId="{8CA9F82E-96C3-438D-8EB4-9F7A5AAB7730}">
      <dgm:prSet/>
      <dgm:spPr/>
      <dgm:t>
        <a:bodyPr/>
        <a:lstStyle/>
        <a:p>
          <a:endParaRPr lang="en-GB" sz="1600" b="1">
            <a:solidFill>
              <a:schemeClr val="tx1"/>
            </a:solidFill>
          </a:endParaRPr>
        </a:p>
      </dgm:t>
    </dgm:pt>
    <dgm:pt modelId="{2A1827AE-DA06-4099-A800-59F0BDAEC184}" type="pres">
      <dgm:prSet presAssocID="{C2095071-767F-4792-BFC1-D4766D177DD5}" presName="linear" presStyleCnt="0">
        <dgm:presLayoutVars>
          <dgm:animLvl val="lvl"/>
          <dgm:resizeHandles val="exact"/>
        </dgm:presLayoutVars>
      </dgm:prSet>
      <dgm:spPr/>
    </dgm:pt>
    <dgm:pt modelId="{F323EC7E-9F5F-459A-B0AB-0BB8C59FEA9D}" type="pres">
      <dgm:prSet presAssocID="{243F1247-8393-46B9-87AC-589042B2FCA0}" presName="parentText" presStyleLbl="node1" presStyleIdx="0" presStyleCnt="6">
        <dgm:presLayoutVars>
          <dgm:chMax val="0"/>
          <dgm:bulletEnabled val="1"/>
        </dgm:presLayoutVars>
      </dgm:prSet>
      <dgm:spPr/>
    </dgm:pt>
    <dgm:pt modelId="{E92908ED-5325-4D14-9924-20FD8BAB518B}" type="pres">
      <dgm:prSet presAssocID="{3A2D2594-8E7C-4B31-A236-D37A45238DBA}" presName="spacer" presStyleCnt="0"/>
      <dgm:spPr/>
    </dgm:pt>
    <dgm:pt modelId="{0B13F51F-8414-46BD-82BA-76341D8B5773}" type="pres">
      <dgm:prSet presAssocID="{39B6197C-3AD2-4D23-A5C9-87740B699473}" presName="parentText" presStyleLbl="node1" presStyleIdx="1" presStyleCnt="6">
        <dgm:presLayoutVars>
          <dgm:chMax val="0"/>
          <dgm:bulletEnabled val="1"/>
        </dgm:presLayoutVars>
      </dgm:prSet>
      <dgm:spPr/>
    </dgm:pt>
    <dgm:pt modelId="{3372E766-301D-460E-9412-172C34AD1F19}" type="pres">
      <dgm:prSet presAssocID="{642C2882-149A-4A46-B691-3F211C045C43}" presName="spacer" presStyleCnt="0"/>
      <dgm:spPr/>
    </dgm:pt>
    <dgm:pt modelId="{7DDE940A-4E2F-446F-9271-073A97BE28B1}" type="pres">
      <dgm:prSet presAssocID="{3A41B8A6-6169-4523-A984-CC1C32006B25}" presName="parentText" presStyleLbl="node1" presStyleIdx="2" presStyleCnt="6">
        <dgm:presLayoutVars>
          <dgm:chMax val="0"/>
          <dgm:bulletEnabled val="1"/>
        </dgm:presLayoutVars>
      </dgm:prSet>
      <dgm:spPr/>
    </dgm:pt>
    <dgm:pt modelId="{E25C2B22-7B34-404A-BE97-1F46F903FF7E}" type="pres">
      <dgm:prSet presAssocID="{C4242616-0C2D-46A7-BEB6-C47BAEB0C105}" presName="spacer" presStyleCnt="0"/>
      <dgm:spPr/>
    </dgm:pt>
    <dgm:pt modelId="{597F1515-57ED-47D8-8F3B-AF13B2A3B10D}" type="pres">
      <dgm:prSet presAssocID="{846BC78A-13AF-4376-B6A9-810BB8F07E73}" presName="parentText" presStyleLbl="node1" presStyleIdx="3" presStyleCnt="6">
        <dgm:presLayoutVars>
          <dgm:chMax val="0"/>
          <dgm:bulletEnabled val="1"/>
        </dgm:presLayoutVars>
      </dgm:prSet>
      <dgm:spPr/>
    </dgm:pt>
    <dgm:pt modelId="{FAD09D09-3D79-40A7-ACEB-E24EFA38BF15}" type="pres">
      <dgm:prSet presAssocID="{C05B5F38-AFAE-464D-B858-149B622FF496}" presName="spacer" presStyleCnt="0"/>
      <dgm:spPr/>
    </dgm:pt>
    <dgm:pt modelId="{DC385E7E-B678-48BD-9DEB-C3D8121387A3}" type="pres">
      <dgm:prSet presAssocID="{65ADBBE3-D039-428E-85F2-B80186637D1C}" presName="parentText" presStyleLbl="node1" presStyleIdx="4" presStyleCnt="6">
        <dgm:presLayoutVars>
          <dgm:chMax val="0"/>
          <dgm:bulletEnabled val="1"/>
        </dgm:presLayoutVars>
      </dgm:prSet>
      <dgm:spPr/>
    </dgm:pt>
    <dgm:pt modelId="{8F86ABF7-6C29-4839-8C85-02DBCD602997}" type="pres">
      <dgm:prSet presAssocID="{BB893310-8DBA-4758-8CB6-866881ACE4C8}" presName="spacer" presStyleCnt="0"/>
      <dgm:spPr/>
    </dgm:pt>
    <dgm:pt modelId="{1D326312-8A3E-4D29-9412-454266F1C4A4}" type="pres">
      <dgm:prSet presAssocID="{C7D2F63D-CE79-48D2-9554-96D2BEF2D63A}" presName="parentText" presStyleLbl="node1" presStyleIdx="5" presStyleCnt="6">
        <dgm:presLayoutVars>
          <dgm:chMax val="0"/>
          <dgm:bulletEnabled val="1"/>
        </dgm:presLayoutVars>
      </dgm:prSet>
      <dgm:spPr/>
    </dgm:pt>
  </dgm:ptLst>
  <dgm:cxnLst>
    <dgm:cxn modelId="{0ABB1019-F0AA-4502-B487-886201A6F064}" type="presOf" srcId="{3A41B8A6-6169-4523-A984-CC1C32006B25}" destId="{7DDE940A-4E2F-446F-9271-073A97BE28B1}" srcOrd="0" destOrd="0" presId="urn:microsoft.com/office/officeart/2005/8/layout/vList2"/>
    <dgm:cxn modelId="{6157652D-B3B8-4B7F-9FA0-11E903BDC911}" srcId="{C2095071-767F-4792-BFC1-D4766D177DD5}" destId="{C7D2F63D-CE79-48D2-9554-96D2BEF2D63A}" srcOrd="5" destOrd="0" parTransId="{D1EFF09A-7BB1-4224-949D-82EAF13F4D50}" sibTransId="{261E636B-ABCE-417C-94FC-8EB9E091F997}"/>
    <dgm:cxn modelId="{8CA9F82E-96C3-438D-8EB4-9F7A5AAB7730}" srcId="{C2095071-767F-4792-BFC1-D4766D177DD5}" destId="{39B6197C-3AD2-4D23-A5C9-87740B699473}" srcOrd="1" destOrd="0" parTransId="{CEDF6A57-0EF0-454A-895F-AD8B817F9BAB}" sibTransId="{642C2882-149A-4A46-B691-3F211C045C43}"/>
    <dgm:cxn modelId="{2289793A-E412-41CA-80DD-5D213759DACE}" srcId="{C2095071-767F-4792-BFC1-D4766D177DD5}" destId="{65ADBBE3-D039-428E-85F2-B80186637D1C}" srcOrd="4" destOrd="0" parTransId="{260B5D8C-3D7F-4B72-BC6B-F9D8AF6CAA99}" sibTransId="{BB893310-8DBA-4758-8CB6-866881ACE4C8}"/>
    <dgm:cxn modelId="{FB5E9444-09D6-4E10-948B-EF0CB0EF49A5}" srcId="{C2095071-767F-4792-BFC1-D4766D177DD5}" destId="{3A41B8A6-6169-4523-A984-CC1C32006B25}" srcOrd="2" destOrd="0" parTransId="{5269609E-E2BC-4CFD-8795-50E6A41CA038}" sibTransId="{C4242616-0C2D-46A7-BEB6-C47BAEB0C105}"/>
    <dgm:cxn modelId="{2A77B748-67B2-4977-8523-BD0AE2BC5814}" srcId="{C2095071-767F-4792-BFC1-D4766D177DD5}" destId="{243F1247-8393-46B9-87AC-589042B2FCA0}" srcOrd="0" destOrd="0" parTransId="{F56472CF-EC1C-409E-8869-63BA00150611}" sibTransId="{3A2D2594-8E7C-4B31-A236-D37A45238DBA}"/>
    <dgm:cxn modelId="{B018D14F-836D-4020-9CD1-8151740BFB3C}" type="presOf" srcId="{243F1247-8393-46B9-87AC-589042B2FCA0}" destId="{F323EC7E-9F5F-459A-B0AB-0BB8C59FEA9D}" srcOrd="0" destOrd="0" presId="urn:microsoft.com/office/officeart/2005/8/layout/vList2"/>
    <dgm:cxn modelId="{F4A7F494-52AA-42A4-A932-C24F4DB035B3}" srcId="{C2095071-767F-4792-BFC1-D4766D177DD5}" destId="{846BC78A-13AF-4376-B6A9-810BB8F07E73}" srcOrd="3" destOrd="0" parTransId="{50DD8FBA-F5B3-4A0A-BFD9-7916EE3C88E8}" sibTransId="{C05B5F38-AFAE-464D-B858-149B622FF496}"/>
    <dgm:cxn modelId="{760EAAA0-5A52-46DB-8857-690FE092F772}" type="presOf" srcId="{C7D2F63D-CE79-48D2-9554-96D2BEF2D63A}" destId="{1D326312-8A3E-4D29-9412-454266F1C4A4}" srcOrd="0" destOrd="0" presId="urn:microsoft.com/office/officeart/2005/8/layout/vList2"/>
    <dgm:cxn modelId="{DDC0D2B1-9947-4899-B9F9-EDD35402CC92}" type="presOf" srcId="{846BC78A-13AF-4376-B6A9-810BB8F07E73}" destId="{597F1515-57ED-47D8-8F3B-AF13B2A3B10D}" srcOrd="0" destOrd="0" presId="urn:microsoft.com/office/officeart/2005/8/layout/vList2"/>
    <dgm:cxn modelId="{E2F69EC1-03F7-4C78-87C7-F1792D4F3CC1}" type="presOf" srcId="{C2095071-767F-4792-BFC1-D4766D177DD5}" destId="{2A1827AE-DA06-4099-A800-59F0BDAEC184}" srcOrd="0" destOrd="0" presId="urn:microsoft.com/office/officeart/2005/8/layout/vList2"/>
    <dgm:cxn modelId="{6D3208E8-7565-4726-A0A0-0742FCAD6708}" type="presOf" srcId="{65ADBBE3-D039-428E-85F2-B80186637D1C}" destId="{DC385E7E-B678-48BD-9DEB-C3D8121387A3}" srcOrd="0" destOrd="0" presId="urn:microsoft.com/office/officeart/2005/8/layout/vList2"/>
    <dgm:cxn modelId="{125431E8-BF3B-48A9-A4BA-2CAAF846831F}" type="presOf" srcId="{39B6197C-3AD2-4D23-A5C9-87740B699473}" destId="{0B13F51F-8414-46BD-82BA-76341D8B5773}" srcOrd="0" destOrd="0" presId="urn:microsoft.com/office/officeart/2005/8/layout/vList2"/>
    <dgm:cxn modelId="{F973617A-4FC0-466C-BB86-95C440637218}" type="presParOf" srcId="{2A1827AE-DA06-4099-A800-59F0BDAEC184}" destId="{F323EC7E-9F5F-459A-B0AB-0BB8C59FEA9D}" srcOrd="0" destOrd="0" presId="urn:microsoft.com/office/officeart/2005/8/layout/vList2"/>
    <dgm:cxn modelId="{0A8FCB97-9226-493F-A15E-D658F31F459D}" type="presParOf" srcId="{2A1827AE-DA06-4099-A800-59F0BDAEC184}" destId="{E92908ED-5325-4D14-9924-20FD8BAB518B}" srcOrd="1" destOrd="0" presId="urn:microsoft.com/office/officeart/2005/8/layout/vList2"/>
    <dgm:cxn modelId="{B6BA6B0C-CC17-4926-891A-7648F1603EB8}" type="presParOf" srcId="{2A1827AE-DA06-4099-A800-59F0BDAEC184}" destId="{0B13F51F-8414-46BD-82BA-76341D8B5773}" srcOrd="2" destOrd="0" presId="urn:microsoft.com/office/officeart/2005/8/layout/vList2"/>
    <dgm:cxn modelId="{1489D365-2BEA-48CB-8D16-2B4A862F3179}" type="presParOf" srcId="{2A1827AE-DA06-4099-A800-59F0BDAEC184}" destId="{3372E766-301D-460E-9412-172C34AD1F19}" srcOrd="3" destOrd="0" presId="urn:microsoft.com/office/officeart/2005/8/layout/vList2"/>
    <dgm:cxn modelId="{6565F077-2E23-4748-BFB2-92FFF11D11DD}" type="presParOf" srcId="{2A1827AE-DA06-4099-A800-59F0BDAEC184}" destId="{7DDE940A-4E2F-446F-9271-073A97BE28B1}" srcOrd="4" destOrd="0" presId="urn:microsoft.com/office/officeart/2005/8/layout/vList2"/>
    <dgm:cxn modelId="{72837E70-0418-4611-A4A8-115CA5EBD7B2}" type="presParOf" srcId="{2A1827AE-DA06-4099-A800-59F0BDAEC184}" destId="{E25C2B22-7B34-404A-BE97-1F46F903FF7E}" srcOrd="5" destOrd="0" presId="urn:microsoft.com/office/officeart/2005/8/layout/vList2"/>
    <dgm:cxn modelId="{AF5E479A-ED40-47F4-9B89-8ABD1D0B1614}" type="presParOf" srcId="{2A1827AE-DA06-4099-A800-59F0BDAEC184}" destId="{597F1515-57ED-47D8-8F3B-AF13B2A3B10D}" srcOrd="6" destOrd="0" presId="urn:microsoft.com/office/officeart/2005/8/layout/vList2"/>
    <dgm:cxn modelId="{E37BC642-E98B-49D4-8537-3C8B9F26D742}" type="presParOf" srcId="{2A1827AE-DA06-4099-A800-59F0BDAEC184}" destId="{FAD09D09-3D79-40A7-ACEB-E24EFA38BF15}" srcOrd="7" destOrd="0" presId="urn:microsoft.com/office/officeart/2005/8/layout/vList2"/>
    <dgm:cxn modelId="{29DCDAF9-D5A5-4968-8B35-93AE7D232B93}" type="presParOf" srcId="{2A1827AE-DA06-4099-A800-59F0BDAEC184}" destId="{DC385E7E-B678-48BD-9DEB-C3D8121387A3}" srcOrd="8" destOrd="0" presId="urn:microsoft.com/office/officeart/2005/8/layout/vList2"/>
    <dgm:cxn modelId="{D27D62A2-6743-4ADD-B0F3-283346C7A9C1}" type="presParOf" srcId="{2A1827AE-DA06-4099-A800-59F0BDAEC184}" destId="{8F86ABF7-6C29-4839-8C85-02DBCD602997}" srcOrd="9" destOrd="0" presId="urn:microsoft.com/office/officeart/2005/8/layout/vList2"/>
    <dgm:cxn modelId="{8CED6ED3-6FC1-458F-8B96-F8FA8D5A3E5A}" type="presParOf" srcId="{2A1827AE-DA06-4099-A800-59F0BDAEC184}" destId="{1D326312-8A3E-4D29-9412-454266F1C4A4}" srcOrd="10"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F3BEDF-94C2-4F67-81D0-E07A6721AE0B}">
      <dsp:nvSpPr>
        <dsp:cNvPr id="0" name=""/>
        <dsp:cNvSpPr/>
      </dsp:nvSpPr>
      <dsp:spPr>
        <a:xfrm>
          <a:off x="1253739" y="0"/>
          <a:ext cx="8060267" cy="5037667"/>
        </a:xfrm>
        <a:prstGeom prst="swooshArrow">
          <a:avLst>
            <a:gd name="adj1" fmla="val 25000"/>
            <a:gd name="adj2" fmla="val 2500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39913CB-ECE5-427B-B18D-A2F32FDA48DF}">
      <dsp:nvSpPr>
        <dsp:cNvPr id="0" name=""/>
        <dsp:cNvSpPr/>
      </dsp:nvSpPr>
      <dsp:spPr>
        <a:xfrm>
          <a:off x="2463102" y="3746009"/>
          <a:ext cx="185386" cy="185386"/>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BBAAEE9-207D-4225-9EBB-5D9D6A885B07}">
      <dsp:nvSpPr>
        <dsp:cNvPr id="0" name=""/>
        <dsp:cNvSpPr/>
      </dsp:nvSpPr>
      <dsp:spPr>
        <a:xfrm>
          <a:off x="2555795" y="3838702"/>
          <a:ext cx="1378305" cy="11989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8232" tIns="0" rIns="0" bIns="0" numCol="1" spcCol="1270" anchor="t" anchorCtr="0">
          <a:noAutofit/>
        </a:bodyPr>
        <a:lstStyle/>
        <a:p>
          <a:pPr marL="0" lvl="0" indent="0" algn="ctr" defTabSz="889000">
            <a:lnSpc>
              <a:spcPct val="90000"/>
            </a:lnSpc>
            <a:spcBef>
              <a:spcPct val="0"/>
            </a:spcBef>
            <a:spcAft>
              <a:spcPct val="35000"/>
            </a:spcAft>
            <a:buNone/>
          </a:pPr>
          <a:r>
            <a:rPr lang="en-US" sz="2000" b="1" kern="1200" dirty="0"/>
            <a:t>Data Acquisition</a:t>
          </a:r>
          <a:endParaRPr lang="en-AE" sz="2000" b="1" kern="1200" dirty="0"/>
        </a:p>
      </dsp:txBody>
      <dsp:txXfrm>
        <a:off x="2555795" y="3838702"/>
        <a:ext cx="1378305" cy="1198964"/>
      </dsp:txXfrm>
    </dsp:sp>
    <dsp:sp modelId="{FE341BF6-A7E6-4DEA-9017-0412BB4CF4FC}">
      <dsp:nvSpPr>
        <dsp:cNvPr id="0" name=""/>
        <dsp:cNvSpPr/>
      </dsp:nvSpPr>
      <dsp:spPr>
        <a:xfrm>
          <a:off x="3772895" y="2574247"/>
          <a:ext cx="322410" cy="322410"/>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ADC41DF-26FC-47F0-B1F0-31054755A785}">
      <dsp:nvSpPr>
        <dsp:cNvPr id="0" name=""/>
        <dsp:cNvSpPr/>
      </dsp:nvSpPr>
      <dsp:spPr>
        <a:xfrm>
          <a:off x="3934100" y="2735453"/>
          <a:ext cx="1692656" cy="23022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839" tIns="0" rIns="0" bIns="0" numCol="1" spcCol="1270" anchor="t" anchorCtr="0">
          <a:noAutofit/>
        </a:bodyPr>
        <a:lstStyle/>
        <a:p>
          <a:pPr marL="0" lvl="0" indent="0" algn="ctr" defTabSz="889000">
            <a:lnSpc>
              <a:spcPct val="90000"/>
            </a:lnSpc>
            <a:spcBef>
              <a:spcPct val="0"/>
            </a:spcBef>
            <a:spcAft>
              <a:spcPct val="35000"/>
            </a:spcAft>
            <a:buNone/>
          </a:pPr>
          <a:r>
            <a:rPr lang="en-US" sz="2000" b="1" kern="1200" dirty="0"/>
            <a:t> Data</a:t>
          </a:r>
        </a:p>
        <a:p>
          <a:pPr marL="0" lvl="0" indent="0" algn="ctr" defTabSz="889000">
            <a:lnSpc>
              <a:spcPct val="90000"/>
            </a:lnSpc>
            <a:spcBef>
              <a:spcPct val="0"/>
            </a:spcBef>
            <a:spcAft>
              <a:spcPct val="35000"/>
            </a:spcAft>
            <a:buNone/>
          </a:pPr>
          <a:r>
            <a:rPr lang="en-US" sz="2000" b="1" kern="1200" dirty="0"/>
            <a:t> </a:t>
          </a:r>
          <a:r>
            <a:rPr lang="en-GB" sz="2000" b="1" kern="1200" dirty="0"/>
            <a:t>Curation </a:t>
          </a:r>
          <a:endParaRPr lang="en-AE" sz="2000" b="1" kern="1200" dirty="0"/>
        </a:p>
      </dsp:txBody>
      <dsp:txXfrm>
        <a:off x="3934100" y="2735453"/>
        <a:ext cx="1692656" cy="2302213"/>
      </dsp:txXfrm>
    </dsp:sp>
    <dsp:sp modelId="{3CA7D758-7262-4A1A-AA30-0CF14BE33E32}">
      <dsp:nvSpPr>
        <dsp:cNvPr id="0" name=""/>
        <dsp:cNvSpPr/>
      </dsp:nvSpPr>
      <dsp:spPr>
        <a:xfrm>
          <a:off x="5445401" y="1710791"/>
          <a:ext cx="427194" cy="427194"/>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A922031-C8D1-4F7C-B464-FF26D9906FA7}">
      <dsp:nvSpPr>
        <dsp:cNvPr id="0" name=""/>
        <dsp:cNvSpPr/>
      </dsp:nvSpPr>
      <dsp:spPr>
        <a:xfrm>
          <a:off x="5658998" y="1924388"/>
          <a:ext cx="1692656" cy="31132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6361" tIns="0" rIns="0" bIns="0" numCol="1" spcCol="1270" anchor="t" anchorCtr="0">
          <a:noAutofit/>
        </a:bodyPr>
        <a:lstStyle/>
        <a:p>
          <a:pPr marL="0" lvl="0" indent="0" algn="ctr" defTabSz="889000">
            <a:lnSpc>
              <a:spcPct val="90000"/>
            </a:lnSpc>
            <a:spcBef>
              <a:spcPct val="0"/>
            </a:spcBef>
            <a:spcAft>
              <a:spcPct val="35000"/>
            </a:spcAft>
            <a:buNone/>
          </a:pPr>
          <a:r>
            <a:rPr lang="en-US" sz="2000" b="1" kern="1200" dirty="0"/>
            <a:t>End Point Prediction</a:t>
          </a:r>
          <a:endParaRPr lang="en-AE" sz="2000" b="1" kern="1200" dirty="0"/>
        </a:p>
      </dsp:txBody>
      <dsp:txXfrm>
        <a:off x="5658998" y="1924388"/>
        <a:ext cx="1692656" cy="3113278"/>
      </dsp:txXfrm>
    </dsp:sp>
    <dsp:sp modelId="{4B06D53E-D7BB-4E69-BF57-D042347BE720}">
      <dsp:nvSpPr>
        <dsp:cNvPr id="0" name=""/>
        <dsp:cNvSpPr/>
      </dsp:nvSpPr>
      <dsp:spPr>
        <a:xfrm>
          <a:off x="7267021" y="1139520"/>
          <a:ext cx="572278" cy="572278"/>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9C39B04-C5F6-4974-971D-E12B41186189}">
      <dsp:nvSpPr>
        <dsp:cNvPr id="0" name=""/>
        <dsp:cNvSpPr/>
      </dsp:nvSpPr>
      <dsp:spPr>
        <a:xfrm>
          <a:off x="7553160" y="1425659"/>
          <a:ext cx="1692656" cy="36120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3239" tIns="0" rIns="0" bIns="0" numCol="1" spcCol="1270" anchor="t" anchorCtr="0">
          <a:noAutofit/>
        </a:bodyPr>
        <a:lstStyle/>
        <a:p>
          <a:pPr marL="0" lvl="0" indent="0" algn="l" defTabSz="711200">
            <a:lnSpc>
              <a:spcPct val="90000"/>
            </a:lnSpc>
            <a:spcBef>
              <a:spcPct val="0"/>
            </a:spcBef>
            <a:spcAft>
              <a:spcPct val="35000"/>
            </a:spcAft>
            <a:buNone/>
          </a:pPr>
          <a:r>
            <a:rPr lang="en-US" sz="1600" b="1" kern="1200" dirty="0"/>
            <a:t>    </a:t>
          </a:r>
          <a:r>
            <a:rPr lang="en-US" sz="2000" b="1" kern="1200" dirty="0"/>
            <a:t>Curve </a:t>
          </a:r>
        </a:p>
        <a:p>
          <a:pPr marL="0" lvl="0" indent="0" algn="l" defTabSz="711200">
            <a:lnSpc>
              <a:spcPct val="90000"/>
            </a:lnSpc>
            <a:spcBef>
              <a:spcPct val="0"/>
            </a:spcBef>
            <a:spcAft>
              <a:spcPct val="35000"/>
            </a:spcAft>
            <a:buNone/>
          </a:pPr>
          <a:r>
            <a:rPr lang="en-US" sz="2000" b="1" kern="1200" dirty="0"/>
            <a:t>Prediction</a:t>
          </a:r>
          <a:endParaRPr lang="en-AE" sz="2000" b="1" kern="1200" dirty="0"/>
        </a:p>
      </dsp:txBody>
      <dsp:txXfrm>
        <a:off x="7553160" y="1425659"/>
        <a:ext cx="1692656" cy="361200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9E6684-8CA6-4D03-8DE1-E3A5975D721A}">
      <dsp:nvSpPr>
        <dsp:cNvPr id="0" name=""/>
        <dsp:cNvSpPr/>
      </dsp:nvSpPr>
      <dsp:spPr>
        <a:xfrm rot="16200000">
          <a:off x="522204" y="-522204"/>
          <a:ext cx="952500" cy="1996908"/>
        </a:xfrm>
        <a:prstGeom prst="round1Rect">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GB" sz="1400" b="1" kern="1200"/>
            <a:t>Transferability</a:t>
          </a:r>
          <a:endParaRPr lang="en-GB" sz="1400" b="1" kern="1200" dirty="0"/>
        </a:p>
      </dsp:txBody>
      <dsp:txXfrm rot="5400000">
        <a:off x="0" y="0"/>
        <a:ext cx="1996908" cy="714375"/>
      </dsp:txXfrm>
    </dsp:sp>
    <dsp:sp modelId="{52C85258-12D4-43AB-95EE-BAC0F12E07BD}">
      <dsp:nvSpPr>
        <dsp:cNvPr id="0" name=""/>
        <dsp:cNvSpPr/>
      </dsp:nvSpPr>
      <dsp:spPr>
        <a:xfrm>
          <a:off x="1996908" y="0"/>
          <a:ext cx="1996908" cy="952500"/>
        </a:xfrm>
        <a:prstGeom prst="round1Rect">
          <a:avLst/>
        </a:prstGeom>
        <a:gradFill rotWithShape="0">
          <a:gsLst>
            <a:gs pos="0">
              <a:schemeClr val="accent5">
                <a:hueOff val="-3311292"/>
                <a:satOff val="13270"/>
                <a:lumOff val="2876"/>
                <a:alphaOff val="0"/>
                <a:tint val="50000"/>
                <a:satMod val="300000"/>
              </a:schemeClr>
            </a:gs>
            <a:gs pos="35000">
              <a:schemeClr val="accent5">
                <a:hueOff val="-3311292"/>
                <a:satOff val="13270"/>
                <a:lumOff val="2876"/>
                <a:alphaOff val="0"/>
                <a:tint val="37000"/>
                <a:satMod val="300000"/>
              </a:schemeClr>
            </a:gs>
            <a:gs pos="100000">
              <a:schemeClr val="accent5">
                <a:hueOff val="-3311292"/>
                <a:satOff val="13270"/>
                <a:lumOff val="2876"/>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GB" sz="1400" b="1" kern="1200"/>
            <a:t>Reconstruction</a:t>
          </a:r>
          <a:endParaRPr lang="en-GB" sz="1400" b="1" kern="1200" dirty="0"/>
        </a:p>
      </dsp:txBody>
      <dsp:txXfrm>
        <a:off x="1996908" y="0"/>
        <a:ext cx="1996908" cy="714375"/>
      </dsp:txXfrm>
    </dsp:sp>
    <dsp:sp modelId="{16B92106-196C-4019-9436-D9EEE0433075}">
      <dsp:nvSpPr>
        <dsp:cNvPr id="0" name=""/>
        <dsp:cNvSpPr/>
      </dsp:nvSpPr>
      <dsp:spPr>
        <a:xfrm rot="10800000">
          <a:off x="0" y="952500"/>
          <a:ext cx="1996908" cy="952500"/>
        </a:xfrm>
        <a:prstGeom prst="round1Rect">
          <a:avLst/>
        </a:prstGeom>
        <a:gradFill rotWithShape="0">
          <a:gsLst>
            <a:gs pos="0">
              <a:schemeClr val="accent5">
                <a:hueOff val="-6622584"/>
                <a:satOff val="26541"/>
                <a:lumOff val="5752"/>
                <a:alphaOff val="0"/>
                <a:tint val="50000"/>
                <a:satMod val="300000"/>
              </a:schemeClr>
            </a:gs>
            <a:gs pos="35000">
              <a:schemeClr val="accent5">
                <a:hueOff val="-6622584"/>
                <a:satOff val="26541"/>
                <a:lumOff val="5752"/>
                <a:alphaOff val="0"/>
                <a:tint val="37000"/>
                <a:satMod val="300000"/>
              </a:schemeClr>
            </a:gs>
            <a:gs pos="100000">
              <a:schemeClr val="accent5">
                <a:hueOff val="-6622584"/>
                <a:satOff val="26541"/>
                <a:lumOff val="5752"/>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GB" sz="1400" b="1" kern="1200"/>
            <a:t>Saturation Window</a:t>
          </a:r>
          <a:endParaRPr lang="en-GB" sz="1400" b="1" kern="1200" dirty="0"/>
        </a:p>
      </dsp:txBody>
      <dsp:txXfrm rot="10800000">
        <a:off x="0" y="1190624"/>
        <a:ext cx="1996908" cy="714375"/>
      </dsp:txXfrm>
    </dsp:sp>
    <dsp:sp modelId="{751C130A-FA26-42CA-8F20-6EB81E9A6E84}">
      <dsp:nvSpPr>
        <dsp:cNvPr id="0" name=""/>
        <dsp:cNvSpPr/>
      </dsp:nvSpPr>
      <dsp:spPr>
        <a:xfrm rot="5400000">
          <a:off x="2519112" y="430295"/>
          <a:ext cx="952500" cy="1996908"/>
        </a:xfrm>
        <a:prstGeom prst="round1Rect">
          <a:avLst/>
        </a:prstGeom>
        <a:gradFill rotWithShape="0">
          <a:gsLst>
            <a:gs pos="0">
              <a:schemeClr val="accent5">
                <a:hueOff val="-9933876"/>
                <a:satOff val="39811"/>
                <a:lumOff val="8628"/>
                <a:alphaOff val="0"/>
                <a:tint val="50000"/>
                <a:satMod val="300000"/>
              </a:schemeClr>
            </a:gs>
            <a:gs pos="35000">
              <a:schemeClr val="accent5">
                <a:hueOff val="-9933876"/>
                <a:satOff val="39811"/>
                <a:lumOff val="8628"/>
                <a:alphaOff val="0"/>
                <a:tint val="37000"/>
                <a:satMod val="300000"/>
              </a:schemeClr>
            </a:gs>
            <a:gs pos="100000">
              <a:schemeClr val="accent5">
                <a:hueOff val="-9933876"/>
                <a:satOff val="39811"/>
                <a:lumOff val="8628"/>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GB" sz="1400" b="1" kern="1200"/>
            <a:t>Curve Boundaries </a:t>
          </a:r>
          <a:endParaRPr lang="en-GB" sz="1400" b="1" kern="1200" dirty="0"/>
        </a:p>
      </dsp:txBody>
      <dsp:txXfrm rot="-5400000">
        <a:off x="1996909" y="1190624"/>
        <a:ext cx="1996908" cy="714375"/>
      </dsp:txXfrm>
    </dsp:sp>
    <dsp:sp modelId="{FD5454D9-B490-4842-AE58-8E9097F08102}">
      <dsp:nvSpPr>
        <dsp:cNvPr id="0" name=""/>
        <dsp:cNvSpPr/>
      </dsp:nvSpPr>
      <dsp:spPr>
        <a:xfrm>
          <a:off x="1397835" y="714375"/>
          <a:ext cx="1198145" cy="476250"/>
        </a:xfrm>
        <a:prstGeom prst="roundRect">
          <a:avLst/>
        </a:prstGeom>
        <a:gradFill rotWithShape="0">
          <a:gsLst>
            <a:gs pos="0">
              <a:schemeClr val="accent5">
                <a:tint val="40000"/>
                <a:hueOff val="0"/>
                <a:satOff val="0"/>
                <a:lumOff val="0"/>
                <a:alphaOff val="0"/>
                <a:tint val="50000"/>
                <a:satMod val="300000"/>
              </a:schemeClr>
            </a:gs>
            <a:gs pos="35000">
              <a:schemeClr val="accent5">
                <a:tint val="40000"/>
                <a:hueOff val="0"/>
                <a:satOff val="0"/>
                <a:lumOff val="0"/>
                <a:alphaOff val="0"/>
                <a:tint val="37000"/>
                <a:satMod val="300000"/>
              </a:schemeClr>
            </a:gs>
            <a:gs pos="100000">
              <a:schemeClr val="accent5">
                <a:tint val="40000"/>
                <a:hueOff val="0"/>
                <a:satOff val="0"/>
                <a:lumOff val="0"/>
                <a:alphaOff val="0"/>
                <a:tint val="15000"/>
                <a:satMod val="350000"/>
              </a:schemeClr>
            </a:gs>
          </a:gsLst>
          <a:lin ang="16200000" scaled="1"/>
        </a:grad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1">
          <a:scrgbClr r="0" g="0" b="0"/>
        </a:lnRef>
        <a:fillRef idx="2">
          <a:scrgbClr r="0" g="0" b="0"/>
        </a:fillRef>
        <a:effectRef idx="1">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b="1" kern="1200"/>
            <a:t>Why</a:t>
          </a:r>
          <a:endParaRPr lang="en-GB" sz="1400" b="1" kern="1200" dirty="0"/>
        </a:p>
      </dsp:txBody>
      <dsp:txXfrm>
        <a:off x="1421084" y="737624"/>
        <a:ext cx="1151647" cy="42975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23EC7E-9F5F-459A-B0AB-0BB8C59FEA9D}">
      <dsp:nvSpPr>
        <dsp:cNvPr id="0" name=""/>
        <dsp:cNvSpPr/>
      </dsp:nvSpPr>
      <dsp:spPr>
        <a:xfrm>
          <a:off x="0" y="56902"/>
          <a:ext cx="9486901" cy="748800"/>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Font typeface="Arial" panose="020B0604020202020204" pitchFamily="34" charset="0"/>
            <a:buNone/>
          </a:pPr>
          <a:r>
            <a:rPr lang="en-GB" sz="1600" b="1" kern="1200" dirty="0">
              <a:latin typeface="+mj-lt"/>
            </a:rPr>
            <a:t>ML captures the main physical trends in relative permeability endpoints and curves from a small dataset of ~70 core plugs.</a:t>
          </a:r>
          <a:endParaRPr lang="en-GB" sz="1600" b="1" kern="1200" dirty="0"/>
        </a:p>
      </dsp:txBody>
      <dsp:txXfrm>
        <a:off x="36553" y="93455"/>
        <a:ext cx="9413795" cy="675694"/>
      </dsp:txXfrm>
    </dsp:sp>
    <dsp:sp modelId="{0B13F51F-8414-46BD-82BA-76341D8B5773}">
      <dsp:nvSpPr>
        <dsp:cNvPr id="0" name=""/>
        <dsp:cNvSpPr/>
      </dsp:nvSpPr>
      <dsp:spPr>
        <a:xfrm>
          <a:off x="0" y="920902"/>
          <a:ext cx="9486901" cy="748800"/>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GB" sz="1600" b="1" kern="1200">
              <a:latin typeface="+mj-lt"/>
            </a:rPr>
            <a:t>Swirr is predicted more reliably than Krg0, because Krg0 is more sensitive to gas connectivity, endpoint definition, and experimental uncertainty.</a:t>
          </a:r>
          <a:endParaRPr lang="en-GB" sz="1600" b="1" kern="1200" dirty="0">
            <a:latin typeface="+mj-lt"/>
          </a:endParaRPr>
        </a:p>
      </dsp:txBody>
      <dsp:txXfrm>
        <a:off x="36553" y="957455"/>
        <a:ext cx="9413795" cy="675694"/>
      </dsp:txXfrm>
    </dsp:sp>
    <dsp:sp modelId="{7DDE940A-4E2F-446F-9271-073A97BE28B1}">
      <dsp:nvSpPr>
        <dsp:cNvPr id="0" name=""/>
        <dsp:cNvSpPr/>
      </dsp:nvSpPr>
      <dsp:spPr>
        <a:xfrm>
          <a:off x="0" y="1784902"/>
          <a:ext cx="9486901" cy="748800"/>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Font typeface="Arial" panose="020B0604020202020204" pitchFamily="34" charset="0"/>
            <a:buNone/>
          </a:pPr>
          <a:r>
            <a:rPr lang="en-GB" sz="1600" b="1" kern="1200" dirty="0">
              <a:latin typeface="+mj-lt"/>
            </a:rPr>
            <a:t>The workflow is diagnostic, not cosmetic: noisy experiments were not removed just to improve metrics; residuals and SHAP were used to identify possible experimental or metadata issues.</a:t>
          </a:r>
          <a:endParaRPr lang="en-GB" sz="1600" b="1" kern="1200" dirty="0"/>
        </a:p>
      </dsp:txBody>
      <dsp:txXfrm>
        <a:off x="36553" y="1821455"/>
        <a:ext cx="9413795" cy="675694"/>
      </dsp:txXfrm>
    </dsp:sp>
    <dsp:sp modelId="{597F1515-57ED-47D8-8F3B-AF13B2A3B10D}">
      <dsp:nvSpPr>
        <dsp:cNvPr id="0" name=""/>
        <dsp:cNvSpPr/>
      </dsp:nvSpPr>
      <dsp:spPr>
        <a:xfrm>
          <a:off x="0" y="2648902"/>
          <a:ext cx="9486901" cy="748800"/>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GB" sz="1600" b="1" kern="1200">
              <a:latin typeface="+mj-lt"/>
            </a:rPr>
            <a:t>The model can support screening-level reservoir simulation when SCAL/relative permeability data are scarce or incomplete.</a:t>
          </a:r>
          <a:endParaRPr lang="en-GB" sz="1600" b="1" kern="1200" dirty="0">
            <a:latin typeface="+mj-lt"/>
          </a:endParaRPr>
        </a:p>
      </dsp:txBody>
      <dsp:txXfrm>
        <a:off x="36553" y="2685455"/>
        <a:ext cx="9413795" cy="675694"/>
      </dsp:txXfrm>
    </dsp:sp>
    <dsp:sp modelId="{DC385E7E-B678-48BD-9DEB-C3D8121387A3}">
      <dsp:nvSpPr>
        <dsp:cNvPr id="0" name=""/>
        <dsp:cNvSpPr/>
      </dsp:nvSpPr>
      <dsp:spPr>
        <a:xfrm>
          <a:off x="0" y="3512902"/>
          <a:ext cx="9486901" cy="748800"/>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GB" sz="1600" b="1" kern="1200" dirty="0">
              <a:latin typeface="+mj-lt"/>
            </a:rPr>
            <a:t>Predictions should be used with uncertainty intervals, not as absolute laboratory replacements.</a:t>
          </a:r>
        </a:p>
      </dsp:txBody>
      <dsp:txXfrm>
        <a:off x="36553" y="3549455"/>
        <a:ext cx="9413795" cy="675694"/>
      </dsp:txXfrm>
    </dsp:sp>
    <dsp:sp modelId="{1D326312-8A3E-4D29-9412-454266F1C4A4}">
      <dsp:nvSpPr>
        <dsp:cNvPr id="0" name=""/>
        <dsp:cNvSpPr/>
      </dsp:nvSpPr>
      <dsp:spPr>
        <a:xfrm>
          <a:off x="0" y="4376902"/>
          <a:ext cx="9486901" cy="748800"/>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Font typeface="Arial" panose="020B0604020202020204" pitchFamily="34" charset="0"/>
            <a:buNone/>
          </a:pPr>
          <a:r>
            <a:rPr lang="en-GB" sz="1600" b="1" kern="1200">
              <a:latin typeface="+mj-lt"/>
            </a:rPr>
            <a:t>Current limitations include hidden core heterogeneity such as microfractures, fissures, laminations, vugs, and unresolved pore-throat connectivity.</a:t>
          </a:r>
          <a:endParaRPr lang="en-GB" sz="1600" b="1" kern="1200" dirty="0">
            <a:latin typeface="+mj-lt"/>
          </a:endParaRPr>
        </a:p>
      </dsp:txBody>
      <dsp:txXfrm>
        <a:off x="36553" y="4413455"/>
        <a:ext cx="9413795" cy="675694"/>
      </dsp:txXfrm>
    </dsp:sp>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2.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8D3C8D6-76E1-4E31-9B99-165A724D0D11}" type="datetimeFigureOut">
              <a:rPr lang="en-US" smtClean="0"/>
              <a:t>5/15/2026</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4909AC9-7329-407B-BB55-A6EF9AE1679B}" type="slidenum">
              <a:rPr lang="en-US" smtClean="0"/>
              <a:t>‹#›</a:t>
            </a:fld>
            <a:endParaRPr lang="en-US"/>
          </a:p>
        </p:txBody>
      </p:sp>
    </p:spTree>
    <p:extLst>
      <p:ext uri="{BB962C8B-B14F-4D97-AF65-F5344CB8AC3E}">
        <p14:creationId xmlns:p14="http://schemas.microsoft.com/office/powerpoint/2010/main" val="6464243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E" dirty="0"/>
          </a:p>
        </p:txBody>
      </p:sp>
      <p:sp>
        <p:nvSpPr>
          <p:cNvPr id="4" name="Slide Number Placeholder 3"/>
          <p:cNvSpPr>
            <a:spLocks noGrp="1"/>
          </p:cNvSpPr>
          <p:nvPr>
            <p:ph type="sldNum" sz="quarter" idx="5"/>
          </p:nvPr>
        </p:nvSpPr>
        <p:spPr/>
        <p:txBody>
          <a:bodyPr/>
          <a:lstStyle/>
          <a:p>
            <a:fld id="{D4909AC9-7329-407B-BB55-A6EF9AE1679B}" type="slidenum">
              <a:rPr lang="en-US" smtClean="0"/>
              <a:t>1</a:t>
            </a:fld>
            <a:endParaRPr lang="en-US"/>
          </a:p>
        </p:txBody>
      </p:sp>
    </p:spTree>
    <p:extLst>
      <p:ext uri="{BB962C8B-B14F-4D97-AF65-F5344CB8AC3E}">
        <p14:creationId xmlns:p14="http://schemas.microsoft.com/office/powerpoint/2010/main" val="33596256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31C020-6B81-0A63-F351-097CFF59476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A19A2DF-FC0D-EDBE-63E4-EC8420F8075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5C410EE-0606-CDDE-E8E0-83E75FF58878}"/>
              </a:ext>
            </a:extLst>
          </p:cNvPr>
          <p:cNvSpPr>
            <a:spLocks noGrp="1"/>
          </p:cNvSpPr>
          <p:nvPr>
            <p:ph type="body" idx="1"/>
          </p:nvPr>
        </p:nvSpPr>
        <p:spPr/>
        <p:txBody>
          <a:bodyPr/>
          <a:lstStyle/>
          <a:p>
            <a:endParaRPr lang="en-US" sz="1800" dirty="0">
              <a:effectLst/>
              <a:latin typeface="Arial" panose="020B0604020202020204" pitchFamily="34" charset="0"/>
              <a:ea typeface="Calibri" panose="020F0502020204030204" pitchFamily="34" charset="0"/>
            </a:endParaRPr>
          </a:p>
        </p:txBody>
      </p:sp>
      <p:sp>
        <p:nvSpPr>
          <p:cNvPr id="4" name="Slide Number Placeholder 3">
            <a:extLst>
              <a:ext uri="{FF2B5EF4-FFF2-40B4-BE49-F238E27FC236}">
                <a16:creationId xmlns:a16="http://schemas.microsoft.com/office/drawing/2014/main" id="{255E6CD1-72C8-6E39-7D91-97A4F67AA93F}"/>
              </a:ext>
            </a:extLst>
          </p:cNvPr>
          <p:cNvSpPr>
            <a:spLocks noGrp="1"/>
          </p:cNvSpPr>
          <p:nvPr>
            <p:ph type="sldNum" sz="quarter" idx="10"/>
          </p:nvPr>
        </p:nvSpPr>
        <p:spPr/>
        <p:txBody>
          <a:bodyPr/>
          <a:lstStyle/>
          <a:p>
            <a:fld id="{D4909AC9-7329-407B-BB55-A6EF9AE1679B}" type="slidenum">
              <a:rPr lang="en-US" smtClean="0"/>
              <a:t>10</a:t>
            </a:fld>
            <a:endParaRPr lang="en-US"/>
          </a:p>
        </p:txBody>
      </p:sp>
    </p:spTree>
    <p:extLst>
      <p:ext uri="{BB962C8B-B14F-4D97-AF65-F5344CB8AC3E}">
        <p14:creationId xmlns:p14="http://schemas.microsoft.com/office/powerpoint/2010/main" val="10165295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7FCCFB-9BE1-D006-5854-0F79E94A435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02C9761-0722-83CC-0182-76AAD7D2068D}"/>
              </a:ext>
            </a:extLst>
          </p:cNvPr>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a:extLst>
                  <a:ext uri="{FF2B5EF4-FFF2-40B4-BE49-F238E27FC236}">
                    <a16:creationId xmlns:a16="http://schemas.microsoft.com/office/drawing/2014/main" id="{01E57901-459A-8AF0-05C5-520B07F762F9}"/>
                  </a:ext>
                </a:extLst>
              </p:cNvPr>
              <p:cNvSpPr>
                <a:spLocks noGrp="1"/>
              </p:cNvSpPr>
              <p:nvPr>
                <p:ph type="body" idx="1"/>
              </p:nvPr>
            </p:nvSpPr>
            <p:spPr/>
            <p:txBody>
              <a:bodyPr/>
              <a:lstStyle/>
              <a:p>
                <a:endParaRPr lang="en-US" sz="1800" dirty="0">
                  <a:effectLst/>
                  <a:latin typeface="Arial" panose="020B0604020202020204" pitchFamily="34" charset="0"/>
                  <a:ea typeface="Calibri" panose="020F0502020204030204" pitchFamily="34" charset="0"/>
                </a:endParaRPr>
              </a:p>
            </p:txBody>
          </p:sp>
        </mc:Choice>
        <mc:Fallback xmlns="">
          <p:sp>
            <p:nvSpPr>
              <p:cNvPr id="3" name="Notes Placeholder 2">
                <a:extLst>
                  <a:ext uri="{FF2B5EF4-FFF2-40B4-BE49-F238E27FC236}">
                    <a16:creationId xmlns:a16="http://schemas.microsoft.com/office/drawing/2014/main" id="{01E57901-459A-8AF0-05C5-520B07F762F9}"/>
                  </a:ext>
                </a:extLst>
              </p:cNvPr>
              <p:cNvSpPr>
                <a:spLocks noGrp="1"/>
              </p:cNvSpPr>
              <p:nvPr>
                <p:ph type="body" idx="1"/>
              </p:nvPr>
            </p:nvSpPr>
            <p:spPr/>
            <p:txBody>
              <a:bodyPr/>
              <a:lstStyle/>
              <a:p>
                <a:r>
                  <a:rPr lang="en-GB" sz="1800" dirty="0"/>
                  <a:t>The residuals are not randomly scattered around zero. At low predicted Krg0, the errors are relatively small. But as predicted Krg0 increases, the residual spread becomes much wider, ranging from roughly </a:t>
                </a:r>
                <a:r>
                  <a:rPr lang="en-GB" sz="1800" b="1" dirty="0"/>
                  <a:t>0.5 to +0.4</a:t>
                </a:r>
                <a:r>
                  <a:rPr lang="en-GB" sz="1800" dirty="0"/>
                  <a:t>. That means the model becomes much less reliable for moderate-to-high predicted Krg0.</a:t>
                </a:r>
              </a:p>
              <a:p>
                <a:endParaRPr lang="en-GB" sz="1800" dirty="0">
                  <a:effectLst/>
                  <a:latin typeface="Arial" panose="020B0604020202020204" pitchFamily="34" charset="0"/>
                  <a:ea typeface="Calibri" panose="020F0502020204030204" pitchFamily="34" charset="0"/>
                </a:endParaRPr>
              </a:p>
              <a:p>
                <a:r>
                  <a:rPr lang="en-GB" sz="1800" dirty="0"/>
                  <a:t>This is heteroscedastic behaviour: the error magnitude depends on the predicted value. The model is more confident-looking in low-Krg0 regions and much less stable in high-Krg0 regions. That is physically plausible because high gas endpoint permeability depends on connected gas pathways, pore-throat structure, and the exact definition of </a:t>
                </a:r>
                <a:r>
                  <a:rPr lang="en-GB" sz="1800" dirty="0" err="1"/>
                  <a:t>Swirr</a:t>
                </a:r>
                <a:r>
                  <a:rPr lang="en-GB" sz="1800" dirty="0"/>
                  <a:t>. These are hard to infer from limited core descriptors.</a:t>
                </a:r>
              </a:p>
              <a:p>
                <a:endParaRPr lang="en-GB" sz="1800" dirty="0">
                  <a:effectLst/>
                  <a:latin typeface="Arial" panose="020B0604020202020204" pitchFamily="34" charset="0"/>
                  <a:ea typeface="Calibri" panose="020F0502020204030204" pitchFamily="34" charset="0"/>
                </a:endParaRPr>
              </a:p>
              <a:p>
                <a:r>
                  <a:rPr lang="en-GB" sz="1800" dirty="0"/>
                  <a:t>The SHAP ranking says the model uses the features in this approximate order:</a:t>
                </a:r>
              </a:p>
              <a:p>
                <a:r>
                  <a:rPr lang="en-GB" sz="1800" b="0" i="0">
                    <a:latin typeface="Cambria Math" panose="02040503050406030204" pitchFamily="18" charset="0"/>
                  </a:rPr>
                  <a:t>"Swirr\_hat</a:t>
                </a:r>
                <a:r>
                  <a:rPr lang="en-GB" sz="1200" b="0" i="0" kern="1200">
                    <a:solidFill>
                      <a:schemeClr val="tx1"/>
                    </a:solidFill>
                    <a:latin typeface="+mn-lt"/>
                    <a:ea typeface="+mn-ea"/>
                    <a:cs typeface="+mn-cs"/>
                  </a:rPr>
                  <a:t>"&gt;</a:t>
                </a:r>
                <a:r>
                  <a:rPr lang="fa-IR" sz="1200" b="0" i="0" kern="1200">
                    <a:solidFill>
                      <a:schemeClr val="tx1"/>
                    </a:solidFill>
                    <a:latin typeface="+mn-lt"/>
                    <a:ea typeface="+mn-ea"/>
                    <a:cs typeface="+mn-cs"/>
                  </a:rPr>
                  <a:t>〖</a:t>
                </a:r>
                <a:r>
                  <a:rPr lang="en-GB" sz="1200" b="0" i="0" kern="1200">
                    <a:solidFill>
                      <a:schemeClr val="tx1"/>
                    </a:solidFill>
                    <a:latin typeface="+mn-lt"/>
                    <a:ea typeface="+mn-ea"/>
                    <a:cs typeface="+mn-cs"/>
                  </a:rPr>
                  <a:t>log</a:t>
                </a:r>
                <a:r>
                  <a:rPr lang="fa-IR" sz="1200" b="0" i="0" kern="1200">
                    <a:solidFill>
                      <a:schemeClr val="tx1"/>
                    </a:solidFill>
                    <a:latin typeface="+mn-lt"/>
                    <a:ea typeface="+mn-ea"/>
                    <a:cs typeface="+mn-cs"/>
                  </a:rPr>
                  <a:t>⁡ 〗_10 𝐾&gt;𝑃&gt;〖</a:t>
                </a:r>
                <a:r>
                  <a:rPr lang="en-GB" sz="1200" b="0" i="0" kern="1200">
                    <a:solidFill>
                      <a:schemeClr val="tx1"/>
                    </a:solidFill>
                    <a:latin typeface="+mn-lt"/>
                    <a:ea typeface="+mn-ea"/>
                    <a:cs typeface="+mn-cs"/>
                  </a:rPr>
                  <a:t>log</a:t>
                </a:r>
                <a:r>
                  <a:rPr lang="fa-IR" sz="1200" b="0" i="0" kern="1200">
                    <a:solidFill>
                      <a:schemeClr val="tx1"/>
                    </a:solidFill>
                    <a:latin typeface="+mn-lt"/>
                    <a:ea typeface="+mn-ea"/>
                    <a:cs typeface="+mn-cs"/>
                  </a:rPr>
                  <a:t>⁡ 〗_10 𝑟_𝑚&gt;𝐼𝐹𝑇&gt;𝜙&gt;𝑇</a:t>
                </a:r>
                <a:endParaRPr lang="fa-IR" sz="1800" b="0" dirty="0"/>
              </a:p>
              <a:p>
                <a:r>
                  <a:rPr lang="en-GB" sz="1800" dirty="0"/>
                  <a:t>The most important feature is </a:t>
                </a:r>
                <a:r>
                  <a:rPr lang="en-GB" sz="1800" b="1" dirty="0" err="1"/>
                  <a:t>Swirr_hat</a:t>
                </a:r>
                <a:r>
                  <a:rPr lang="en-GB" sz="1800" dirty="0"/>
                  <a:t>, which is physically sensible. High </a:t>
                </a:r>
                <a:r>
                  <a:rPr lang="en-GB" sz="1800" dirty="0" err="1"/>
                  <a:t>Swirr_hat</a:t>
                </a:r>
                <a:r>
                  <a:rPr lang="en-GB" sz="1800" dirty="0"/>
                  <a:t> values mostly push Krg0 downward, while low </a:t>
                </a:r>
                <a:r>
                  <a:rPr lang="en-GB" sz="1800" dirty="0" err="1"/>
                  <a:t>Swirr_hat</a:t>
                </a:r>
                <a:r>
                  <a:rPr lang="en-GB" sz="1800" dirty="0"/>
                  <a:t> values push Krg0 upward. That makes sense: if more water remains irreducibly trapped, the gas phase has less connected pore space available at the endpoint, so gas relative permeability at </a:t>
                </a:r>
                <a:r>
                  <a:rPr lang="en-GB" sz="1800" dirty="0" err="1"/>
                  <a:t>Swirr</a:t>
                </a:r>
                <a:r>
                  <a:rPr lang="en-GB" sz="1800" dirty="0"/>
                  <a:t> tends to be lower.</a:t>
                </a:r>
              </a:p>
              <a:p>
                <a:endParaRPr lang="en-US" sz="1800" dirty="0">
                  <a:effectLst/>
                  <a:latin typeface="Arial" panose="020B0604020202020204" pitchFamily="34" charset="0"/>
                  <a:ea typeface="Calibri" panose="020F0502020204030204" pitchFamily="34" charset="0"/>
                </a:endParaRPr>
              </a:p>
              <a:p>
                <a:r>
                  <a:rPr lang="en-GB" sz="1800" dirty="0"/>
                  <a:t>IFT also matters. Higher IFT seems to push Krg0 downward, while lower IFT often pushes it upward. This can be interpreted as the IFT decrease, gas and water viscosity will get closer to each other and as a result, gas will flow through the pores more easily, but again I would be cautious because IFT is probably correlated with pressure, temperature, and CO₂ state.</a:t>
                </a:r>
                <a:endParaRPr lang="en-US" sz="1800" dirty="0">
                  <a:effectLst/>
                  <a:latin typeface="Arial" panose="020B0604020202020204" pitchFamily="34" charset="0"/>
                  <a:ea typeface="Calibri" panose="020F0502020204030204" pitchFamily="34" charset="0"/>
                </a:endParaRPr>
              </a:p>
            </p:txBody>
          </p:sp>
        </mc:Fallback>
      </mc:AlternateContent>
      <p:sp>
        <p:nvSpPr>
          <p:cNvPr id="4" name="Slide Number Placeholder 3">
            <a:extLst>
              <a:ext uri="{FF2B5EF4-FFF2-40B4-BE49-F238E27FC236}">
                <a16:creationId xmlns:a16="http://schemas.microsoft.com/office/drawing/2014/main" id="{41B9312F-E457-EE30-7BDA-68414F3B42F8}"/>
              </a:ext>
            </a:extLst>
          </p:cNvPr>
          <p:cNvSpPr>
            <a:spLocks noGrp="1"/>
          </p:cNvSpPr>
          <p:nvPr>
            <p:ph type="sldNum" sz="quarter" idx="10"/>
          </p:nvPr>
        </p:nvSpPr>
        <p:spPr/>
        <p:txBody>
          <a:bodyPr/>
          <a:lstStyle/>
          <a:p>
            <a:fld id="{D4909AC9-7329-407B-BB55-A6EF9AE1679B}" type="slidenum">
              <a:rPr lang="en-US" smtClean="0"/>
              <a:t>11</a:t>
            </a:fld>
            <a:endParaRPr lang="en-US"/>
          </a:p>
        </p:txBody>
      </p:sp>
    </p:spTree>
    <p:extLst>
      <p:ext uri="{BB962C8B-B14F-4D97-AF65-F5344CB8AC3E}">
        <p14:creationId xmlns:p14="http://schemas.microsoft.com/office/powerpoint/2010/main" val="28130298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E6721C-7F37-5305-78C2-4C937BB0087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A95F851-DBAC-6EEF-0F62-268240F18A09}"/>
              </a:ext>
            </a:extLst>
          </p:cNvPr>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a:extLst>
                  <a:ext uri="{FF2B5EF4-FFF2-40B4-BE49-F238E27FC236}">
                    <a16:creationId xmlns:a16="http://schemas.microsoft.com/office/drawing/2014/main" id="{2757B4CD-885D-9BFD-3412-875DF067D546}"/>
                  </a:ext>
                </a:extLst>
              </p:cNvPr>
              <p:cNvSpPr>
                <a:spLocks noGrp="1"/>
              </p:cNvSpPr>
              <p:nvPr>
                <p:ph type="body" idx="1"/>
              </p:nvPr>
            </p:nvSpPr>
            <p:spPr/>
            <p:txBody>
              <a:bodyPr/>
              <a:lstStyle/>
              <a:p>
                <a:endParaRPr lang="en-US" sz="1800" dirty="0">
                  <a:effectLst/>
                  <a:latin typeface="Arial" panose="020B0604020202020204" pitchFamily="34" charset="0"/>
                  <a:ea typeface="Calibri" panose="020F0502020204030204" pitchFamily="34" charset="0"/>
                </a:endParaRPr>
              </a:p>
            </p:txBody>
          </p:sp>
        </mc:Choice>
        <mc:Fallback xmlns="">
          <p:sp>
            <p:nvSpPr>
              <p:cNvPr id="3" name="Notes Placeholder 2">
                <a:extLst>
                  <a:ext uri="{FF2B5EF4-FFF2-40B4-BE49-F238E27FC236}">
                    <a16:creationId xmlns:a16="http://schemas.microsoft.com/office/drawing/2014/main" id="{01E57901-459A-8AF0-05C5-520B07F762F9}"/>
                  </a:ext>
                </a:extLst>
              </p:cNvPr>
              <p:cNvSpPr>
                <a:spLocks noGrp="1"/>
              </p:cNvSpPr>
              <p:nvPr>
                <p:ph type="body" idx="1"/>
              </p:nvPr>
            </p:nvSpPr>
            <p:spPr/>
            <p:txBody>
              <a:bodyPr/>
              <a:lstStyle/>
              <a:p>
                <a:r>
                  <a:rPr lang="en-GB" sz="1800" dirty="0"/>
                  <a:t>The residuals are not randomly scattered around zero. At low predicted Krg0, the errors are relatively small. But as predicted Krg0 increases, the residual spread becomes much wider, ranging from roughly </a:t>
                </a:r>
                <a:r>
                  <a:rPr lang="en-GB" sz="1800" b="1" dirty="0"/>
                  <a:t>0.5 to +0.4</a:t>
                </a:r>
                <a:r>
                  <a:rPr lang="en-GB" sz="1800" dirty="0"/>
                  <a:t>. That means the model becomes much less reliable for moderate-to-high predicted Krg0.</a:t>
                </a:r>
              </a:p>
              <a:p>
                <a:endParaRPr lang="en-GB" sz="1800" dirty="0">
                  <a:effectLst/>
                  <a:latin typeface="Arial" panose="020B0604020202020204" pitchFamily="34" charset="0"/>
                  <a:ea typeface="Calibri" panose="020F0502020204030204" pitchFamily="34" charset="0"/>
                </a:endParaRPr>
              </a:p>
              <a:p>
                <a:r>
                  <a:rPr lang="en-GB" sz="1800" dirty="0"/>
                  <a:t>This is heteroscedastic behaviour: the error magnitude depends on the predicted value. The model is more confident-looking in low-Krg0 regions and much less stable in high-Krg0 regions. That is physically plausible because high gas endpoint permeability depends on connected gas pathways, pore-throat structure, and the exact definition of </a:t>
                </a:r>
                <a:r>
                  <a:rPr lang="en-GB" sz="1800" dirty="0" err="1"/>
                  <a:t>Swirr</a:t>
                </a:r>
                <a:r>
                  <a:rPr lang="en-GB" sz="1800" dirty="0"/>
                  <a:t>. These are hard to infer from limited core descriptors.</a:t>
                </a:r>
              </a:p>
              <a:p>
                <a:endParaRPr lang="en-GB" sz="1800" dirty="0">
                  <a:effectLst/>
                  <a:latin typeface="Arial" panose="020B0604020202020204" pitchFamily="34" charset="0"/>
                  <a:ea typeface="Calibri" panose="020F0502020204030204" pitchFamily="34" charset="0"/>
                </a:endParaRPr>
              </a:p>
              <a:p>
                <a:r>
                  <a:rPr lang="en-GB" sz="1800" dirty="0"/>
                  <a:t>The SHAP ranking says the model uses the features in this approximate order:</a:t>
                </a:r>
              </a:p>
              <a:p>
                <a:r>
                  <a:rPr lang="en-GB" sz="1800" b="0" i="0">
                    <a:latin typeface="Cambria Math" panose="02040503050406030204" pitchFamily="18" charset="0"/>
                  </a:rPr>
                  <a:t>"Swirr\_hat</a:t>
                </a:r>
                <a:r>
                  <a:rPr lang="en-GB" sz="1200" b="0" i="0" kern="1200">
                    <a:solidFill>
                      <a:schemeClr val="tx1"/>
                    </a:solidFill>
                    <a:latin typeface="+mn-lt"/>
                    <a:ea typeface="+mn-ea"/>
                    <a:cs typeface="+mn-cs"/>
                  </a:rPr>
                  <a:t>"&gt;</a:t>
                </a:r>
                <a:r>
                  <a:rPr lang="fa-IR" sz="1200" b="0" i="0" kern="1200">
                    <a:solidFill>
                      <a:schemeClr val="tx1"/>
                    </a:solidFill>
                    <a:latin typeface="+mn-lt"/>
                    <a:ea typeface="+mn-ea"/>
                    <a:cs typeface="+mn-cs"/>
                  </a:rPr>
                  <a:t>〖</a:t>
                </a:r>
                <a:r>
                  <a:rPr lang="en-GB" sz="1200" b="0" i="0" kern="1200">
                    <a:solidFill>
                      <a:schemeClr val="tx1"/>
                    </a:solidFill>
                    <a:latin typeface="+mn-lt"/>
                    <a:ea typeface="+mn-ea"/>
                    <a:cs typeface="+mn-cs"/>
                  </a:rPr>
                  <a:t>log</a:t>
                </a:r>
                <a:r>
                  <a:rPr lang="fa-IR" sz="1200" b="0" i="0" kern="1200">
                    <a:solidFill>
                      <a:schemeClr val="tx1"/>
                    </a:solidFill>
                    <a:latin typeface="+mn-lt"/>
                    <a:ea typeface="+mn-ea"/>
                    <a:cs typeface="+mn-cs"/>
                  </a:rPr>
                  <a:t>⁡ 〗_10 𝐾&gt;𝑃&gt;〖</a:t>
                </a:r>
                <a:r>
                  <a:rPr lang="en-GB" sz="1200" b="0" i="0" kern="1200">
                    <a:solidFill>
                      <a:schemeClr val="tx1"/>
                    </a:solidFill>
                    <a:latin typeface="+mn-lt"/>
                    <a:ea typeface="+mn-ea"/>
                    <a:cs typeface="+mn-cs"/>
                  </a:rPr>
                  <a:t>log</a:t>
                </a:r>
                <a:r>
                  <a:rPr lang="fa-IR" sz="1200" b="0" i="0" kern="1200">
                    <a:solidFill>
                      <a:schemeClr val="tx1"/>
                    </a:solidFill>
                    <a:latin typeface="+mn-lt"/>
                    <a:ea typeface="+mn-ea"/>
                    <a:cs typeface="+mn-cs"/>
                  </a:rPr>
                  <a:t>⁡ 〗_10 𝑟_𝑚&gt;𝐼𝐹𝑇&gt;𝜙&gt;𝑇</a:t>
                </a:r>
                <a:endParaRPr lang="fa-IR" sz="1800" b="0" dirty="0"/>
              </a:p>
              <a:p>
                <a:r>
                  <a:rPr lang="en-GB" sz="1800" dirty="0"/>
                  <a:t>The most important feature is </a:t>
                </a:r>
                <a:r>
                  <a:rPr lang="en-GB" sz="1800" b="1" dirty="0" err="1"/>
                  <a:t>Swirr_hat</a:t>
                </a:r>
                <a:r>
                  <a:rPr lang="en-GB" sz="1800" dirty="0"/>
                  <a:t>, which is physically sensible. High </a:t>
                </a:r>
                <a:r>
                  <a:rPr lang="en-GB" sz="1800" dirty="0" err="1"/>
                  <a:t>Swirr_hat</a:t>
                </a:r>
                <a:r>
                  <a:rPr lang="en-GB" sz="1800" dirty="0"/>
                  <a:t> values mostly push Krg0 downward, while low </a:t>
                </a:r>
                <a:r>
                  <a:rPr lang="en-GB" sz="1800" dirty="0" err="1"/>
                  <a:t>Swirr_hat</a:t>
                </a:r>
                <a:r>
                  <a:rPr lang="en-GB" sz="1800" dirty="0"/>
                  <a:t> values push Krg0 upward. That makes sense: if more water remains irreducibly trapped, the gas phase has less connected pore space available at the endpoint, so gas relative permeability at </a:t>
                </a:r>
                <a:r>
                  <a:rPr lang="en-GB" sz="1800" dirty="0" err="1"/>
                  <a:t>Swirr</a:t>
                </a:r>
                <a:r>
                  <a:rPr lang="en-GB" sz="1800" dirty="0"/>
                  <a:t> tends to be lower.</a:t>
                </a:r>
              </a:p>
              <a:p>
                <a:endParaRPr lang="en-US" sz="1800" dirty="0">
                  <a:effectLst/>
                  <a:latin typeface="Arial" panose="020B0604020202020204" pitchFamily="34" charset="0"/>
                  <a:ea typeface="Calibri" panose="020F0502020204030204" pitchFamily="34" charset="0"/>
                </a:endParaRPr>
              </a:p>
              <a:p>
                <a:r>
                  <a:rPr lang="en-GB" sz="1800" dirty="0"/>
                  <a:t>IFT also matters. Higher IFT seems to push Krg0 downward, while lower IFT often pushes it upward. This can be interpreted as the IFT decrease, gas and water viscosity will get closer to each other and as a result, gas will flow through the pores more easily, but again I would be cautious because IFT is probably correlated with pressure, temperature, and CO₂ state.</a:t>
                </a:r>
                <a:endParaRPr lang="en-US" sz="1800" dirty="0">
                  <a:effectLst/>
                  <a:latin typeface="Arial" panose="020B0604020202020204" pitchFamily="34" charset="0"/>
                  <a:ea typeface="Calibri" panose="020F0502020204030204" pitchFamily="34" charset="0"/>
                </a:endParaRPr>
              </a:p>
            </p:txBody>
          </p:sp>
        </mc:Fallback>
      </mc:AlternateContent>
      <p:sp>
        <p:nvSpPr>
          <p:cNvPr id="4" name="Slide Number Placeholder 3">
            <a:extLst>
              <a:ext uri="{FF2B5EF4-FFF2-40B4-BE49-F238E27FC236}">
                <a16:creationId xmlns:a16="http://schemas.microsoft.com/office/drawing/2014/main" id="{3EAD147A-8512-764E-26EE-67A106685ED3}"/>
              </a:ext>
            </a:extLst>
          </p:cNvPr>
          <p:cNvSpPr>
            <a:spLocks noGrp="1"/>
          </p:cNvSpPr>
          <p:nvPr>
            <p:ph type="sldNum" sz="quarter" idx="10"/>
          </p:nvPr>
        </p:nvSpPr>
        <p:spPr/>
        <p:txBody>
          <a:bodyPr/>
          <a:lstStyle/>
          <a:p>
            <a:fld id="{D4909AC9-7329-407B-BB55-A6EF9AE1679B}" type="slidenum">
              <a:rPr lang="en-US" smtClean="0"/>
              <a:t>12</a:t>
            </a:fld>
            <a:endParaRPr lang="en-US"/>
          </a:p>
        </p:txBody>
      </p:sp>
    </p:spTree>
    <p:extLst>
      <p:ext uri="{BB962C8B-B14F-4D97-AF65-F5344CB8AC3E}">
        <p14:creationId xmlns:p14="http://schemas.microsoft.com/office/powerpoint/2010/main" val="33888185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9C3B8A-A539-8E0B-D2FE-683D9D855D6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4136ABF-2A81-D440-2851-72F91D1539C7}"/>
              </a:ext>
            </a:extLst>
          </p:cNvPr>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a:extLst>
                  <a:ext uri="{FF2B5EF4-FFF2-40B4-BE49-F238E27FC236}">
                    <a16:creationId xmlns:a16="http://schemas.microsoft.com/office/drawing/2014/main" id="{C38C0BE6-9F49-2B3E-9B71-14B170D654B0}"/>
                  </a:ext>
                </a:extLst>
              </p:cNvPr>
              <p:cNvSpPr>
                <a:spLocks noGrp="1"/>
              </p:cNvSpPr>
              <p:nvPr>
                <p:ph type="body" idx="1"/>
              </p:nvPr>
            </p:nvSpPr>
            <p:spPr/>
            <p:txBody>
              <a:bodyPr/>
              <a:lstStyle/>
              <a:p>
                <a:endParaRPr lang="en-US" sz="1800" dirty="0">
                  <a:effectLst/>
                  <a:latin typeface="Arial" panose="020B0604020202020204" pitchFamily="34" charset="0"/>
                  <a:ea typeface="Calibri" panose="020F0502020204030204" pitchFamily="34" charset="0"/>
                </a:endParaRPr>
              </a:p>
            </p:txBody>
          </p:sp>
        </mc:Choice>
        <mc:Fallback xmlns="">
          <p:sp>
            <p:nvSpPr>
              <p:cNvPr id="3" name="Notes Placeholder 2">
                <a:extLst>
                  <a:ext uri="{FF2B5EF4-FFF2-40B4-BE49-F238E27FC236}">
                    <a16:creationId xmlns:a16="http://schemas.microsoft.com/office/drawing/2014/main" id="{C38C0BE6-9F49-2B3E-9B71-14B170D654B0}"/>
                  </a:ext>
                </a:extLst>
              </p:cNvPr>
              <p:cNvSpPr>
                <a:spLocks noGrp="1"/>
              </p:cNvSpPr>
              <p:nvPr>
                <p:ph type="body" idx="1"/>
              </p:nvPr>
            </p:nvSpPr>
            <p:spPr/>
            <p:txBody>
              <a:bodyPr/>
              <a:lstStyle/>
              <a:p>
                <a:r>
                  <a:rPr lang="en-GB" sz="1800" dirty="0"/>
                  <a:t>The residuals are not randomly scattered around zero. At low predicted Krg0, the errors are relatively small. But as predicted Krg0 increases, the residual spread becomes much wider, ranging from roughly </a:t>
                </a:r>
                <a:r>
                  <a:rPr lang="en-GB" sz="1800" b="1" dirty="0"/>
                  <a:t>0.5 to +0.4</a:t>
                </a:r>
                <a:r>
                  <a:rPr lang="en-GB" sz="1800" dirty="0"/>
                  <a:t>. That means the model becomes much less reliable for moderate-to-high predicted Krg0.</a:t>
                </a:r>
              </a:p>
              <a:p>
                <a:endParaRPr lang="en-GB" sz="1800" dirty="0">
                  <a:effectLst/>
                  <a:latin typeface="Arial" panose="020B0604020202020204" pitchFamily="34" charset="0"/>
                  <a:ea typeface="Calibri" panose="020F0502020204030204" pitchFamily="34" charset="0"/>
                </a:endParaRPr>
              </a:p>
              <a:p>
                <a:r>
                  <a:rPr lang="en-GB" sz="1800" dirty="0"/>
                  <a:t>This is heteroscedastic behaviour: the error magnitude depends on the predicted value. The model is more confident-looking in low-Krg0 regions and much less stable in high-Krg0 regions. That is physically plausible because high gas endpoint permeability depends on connected gas pathways, pore-throat structure, and the exact definition of </a:t>
                </a:r>
                <a:r>
                  <a:rPr lang="en-GB" sz="1800" dirty="0" err="1"/>
                  <a:t>Swirr</a:t>
                </a:r>
                <a:r>
                  <a:rPr lang="en-GB" sz="1800" dirty="0"/>
                  <a:t>. These are hard to infer from limited core descriptors.</a:t>
                </a:r>
              </a:p>
              <a:p>
                <a:endParaRPr lang="en-GB" sz="1800" dirty="0">
                  <a:effectLst/>
                  <a:latin typeface="Arial" panose="020B0604020202020204" pitchFamily="34" charset="0"/>
                  <a:ea typeface="Calibri" panose="020F0502020204030204" pitchFamily="34" charset="0"/>
                </a:endParaRPr>
              </a:p>
              <a:p>
                <a:r>
                  <a:rPr lang="en-GB" sz="1800" dirty="0"/>
                  <a:t>The SHAP ranking says the model uses the features in this approximate order:</a:t>
                </a:r>
              </a:p>
              <a:p>
                <a:r>
                  <a:rPr lang="en-GB" sz="1800" b="0" i="0">
                    <a:latin typeface="Cambria Math" panose="02040503050406030204" pitchFamily="18" charset="0"/>
                  </a:rPr>
                  <a:t>"Swirr\_hat</a:t>
                </a:r>
                <a:r>
                  <a:rPr lang="en-GB" sz="1200" b="0" i="0" kern="1200">
                    <a:solidFill>
                      <a:schemeClr val="tx1"/>
                    </a:solidFill>
                    <a:latin typeface="+mn-lt"/>
                    <a:ea typeface="+mn-ea"/>
                    <a:cs typeface="+mn-cs"/>
                  </a:rPr>
                  <a:t>"&gt;</a:t>
                </a:r>
                <a:r>
                  <a:rPr lang="fa-IR" sz="1200" b="0" i="0" kern="1200">
                    <a:solidFill>
                      <a:schemeClr val="tx1"/>
                    </a:solidFill>
                    <a:latin typeface="+mn-lt"/>
                    <a:ea typeface="+mn-ea"/>
                    <a:cs typeface="+mn-cs"/>
                  </a:rPr>
                  <a:t>〖</a:t>
                </a:r>
                <a:r>
                  <a:rPr lang="en-GB" sz="1200" b="0" i="0" kern="1200">
                    <a:solidFill>
                      <a:schemeClr val="tx1"/>
                    </a:solidFill>
                    <a:latin typeface="+mn-lt"/>
                    <a:ea typeface="+mn-ea"/>
                    <a:cs typeface="+mn-cs"/>
                  </a:rPr>
                  <a:t>log</a:t>
                </a:r>
                <a:r>
                  <a:rPr lang="fa-IR" sz="1200" b="0" i="0" kern="1200">
                    <a:solidFill>
                      <a:schemeClr val="tx1"/>
                    </a:solidFill>
                    <a:latin typeface="+mn-lt"/>
                    <a:ea typeface="+mn-ea"/>
                    <a:cs typeface="+mn-cs"/>
                  </a:rPr>
                  <a:t>⁡ 〗_10 𝐾&gt;𝑃&gt;〖</a:t>
                </a:r>
                <a:r>
                  <a:rPr lang="en-GB" sz="1200" b="0" i="0" kern="1200">
                    <a:solidFill>
                      <a:schemeClr val="tx1"/>
                    </a:solidFill>
                    <a:latin typeface="+mn-lt"/>
                    <a:ea typeface="+mn-ea"/>
                    <a:cs typeface="+mn-cs"/>
                  </a:rPr>
                  <a:t>log</a:t>
                </a:r>
                <a:r>
                  <a:rPr lang="fa-IR" sz="1200" b="0" i="0" kern="1200">
                    <a:solidFill>
                      <a:schemeClr val="tx1"/>
                    </a:solidFill>
                    <a:latin typeface="+mn-lt"/>
                    <a:ea typeface="+mn-ea"/>
                    <a:cs typeface="+mn-cs"/>
                  </a:rPr>
                  <a:t>⁡ 〗_10 𝑟_𝑚&gt;𝐼𝐹𝑇&gt;𝜙&gt;𝑇</a:t>
                </a:r>
                <a:endParaRPr lang="fa-IR" sz="1800" b="0" dirty="0"/>
              </a:p>
              <a:p>
                <a:r>
                  <a:rPr lang="en-GB" sz="1800" dirty="0"/>
                  <a:t>The most important feature is </a:t>
                </a:r>
                <a:r>
                  <a:rPr lang="en-GB" sz="1800" b="1" dirty="0" err="1"/>
                  <a:t>Swirr_hat</a:t>
                </a:r>
                <a:r>
                  <a:rPr lang="en-GB" sz="1800" dirty="0"/>
                  <a:t>, which is physically sensible. High </a:t>
                </a:r>
                <a:r>
                  <a:rPr lang="en-GB" sz="1800" dirty="0" err="1"/>
                  <a:t>Swirr_hat</a:t>
                </a:r>
                <a:r>
                  <a:rPr lang="en-GB" sz="1800" dirty="0"/>
                  <a:t> values mostly push Krg0 downward, while low </a:t>
                </a:r>
                <a:r>
                  <a:rPr lang="en-GB" sz="1800" dirty="0" err="1"/>
                  <a:t>Swirr_hat</a:t>
                </a:r>
                <a:r>
                  <a:rPr lang="en-GB" sz="1800" dirty="0"/>
                  <a:t> values push Krg0 upward. That makes sense: if more water remains irreducibly trapped, the gas phase has less connected pore space available at the endpoint, so gas relative permeability at </a:t>
                </a:r>
                <a:r>
                  <a:rPr lang="en-GB" sz="1800" dirty="0" err="1"/>
                  <a:t>Swirr</a:t>
                </a:r>
                <a:r>
                  <a:rPr lang="en-GB" sz="1800" dirty="0"/>
                  <a:t> tends to be lower.</a:t>
                </a:r>
              </a:p>
              <a:p>
                <a:endParaRPr lang="en-US" sz="1800" dirty="0">
                  <a:effectLst/>
                  <a:latin typeface="Arial" panose="020B0604020202020204" pitchFamily="34" charset="0"/>
                  <a:ea typeface="Calibri" panose="020F0502020204030204" pitchFamily="34" charset="0"/>
                </a:endParaRPr>
              </a:p>
              <a:p>
                <a:r>
                  <a:rPr lang="en-GB" sz="1800" dirty="0"/>
                  <a:t>IFT also matters. Higher IFT seems to push Krg0 downward, while lower IFT often pushes it upward. This can be interpreted as the IFT decrease, gas and water viscosity will get closer to each other and as a result, gas will flow through the pores more easily, but again I would be cautious because IFT is probably correlated with pressure, temperature, and CO₂ state.</a:t>
                </a:r>
                <a:endParaRPr lang="en-US" sz="1800" dirty="0">
                  <a:effectLst/>
                  <a:latin typeface="Arial" panose="020B0604020202020204" pitchFamily="34" charset="0"/>
                  <a:ea typeface="Calibri" panose="020F0502020204030204" pitchFamily="34" charset="0"/>
                </a:endParaRPr>
              </a:p>
            </p:txBody>
          </p:sp>
        </mc:Fallback>
      </mc:AlternateContent>
      <p:sp>
        <p:nvSpPr>
          <p:cNvPr id="4" name="Slide Number Placeholder 3">
            <a:extLst>
              <a:ext uri="{FF2B5EF4-FFF2-40B4-BE49-F238E27FC236}">
                <a16:creationId xmlns:a16="http://schemas.microsoft.com/office/drawing/2014/main" id="{1BF5EF95-F618-A8F1-D66E-D23B86F7C0B9}"/>
              </a:ext>
            </a:extLst>
          </p:cNvPr>
          <p:cNvSpPr>
            <a:spLocks noGrp="1"/>
          </p:cNvSpPr>
          <p:nvPr>
            <p:ph type="sldNum" sz="quarter" idx="10"/>
          </p:nvPr>
        </p:nvSpPr>
        <p:spPr/>
        <p:txBody>
          <a:bodyPr/>
          <a:lstStyle/>
          <a:p>
            <a:fld id="{D4909AC9-7329-407B-BB55-A6EF9AE1679B}" type="slidenum">
              <a:rPr lang="en-US" smtClean="0"/>
              <a:t>13</a:t>
            </a:fld>
            <a:endParaRPr lang="en-US"/>
          </a:p>
        </p:txBody>
      </p:sp>
    </p:spTree>
    <p:extLst>
      <p:ext uri="{BB962C8B-B14F-4D97-AF65-F5344CB8AC3E}">
        <p14:creationId xmlns:p14="http://schemas.microsoft.com/office/powerpoint/2010/main" val="17608394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1FF415-0740-F759-29AF-2FEDC497ACA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4F5F0D0-41EB-3617-B736-8F0C63BEBFE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1FE339A-B4F8-D22B-6B03-4DC6CE3C411B}"/>
              </a:ext>
            </a:extLst>
          </p:cNvPr>
          <p:cNvSpPr>
            <a:spLocks noGrp="1"/>
          </p:cNvSpPr>
          <p:nvPr>
            <p:ph type="body" idx="1"/>
          </p:nvPr>
        </p:nvSpPr>
        <p:spPr/>
        <p:txBody>
          <a:bodyPr/>
          <a:lstStyle/>
          <a:p>
            <a:endParaRPr lang="en-US" sz="1800" dirty="0">
              <a:effectLst/>
              <a:latin typeface="Arial" panose="020B0604020202020204" pitchFamily="34" charset="0"/>
              <a:ea typeface="Calibri" panose="020F0502020204030204" pitchFamily="34" charset="0"/>
            </a:endParaRPr>
          </a:p>
        </p:txBody>
      </p:sp>
      <p:sp>
        <p:nvSpPr>
          <p:cNvPr id="4" name="Slide Number Placeholder 3">
            <a:extLst>
              <a:ext uri="{FF2B5EF4-FFF2-40B4-BE49-F238E27FC236}">
                <a16:creationId xmlns:a16="http://schemas.microsoft.com/office/drawing/2014/main" id="{2F1B44DF-DAE5-9B85-107E-5EC4DB272FB5}"/>
              </a:ext>
            </a:extLst>
          </p:cNvPr>
          <p:cNvSpPr>
            <a:spLocks noGrp="1"/>
          </p:cNvSpPr>
          <p:nvPr>
            <p:ph type="sldNum" sz="quarter" idx="10"/>
          </p:nvPr>
        </p:nvSpPr>
        <p:spPr/>
        <p:txBody>
          <a:bodyPr/>
          <a:lstStyle/>
          <a:p>
            <a:fld id="{D4909AC9-7329-407B-BB55-A6EF9AE1679B}" type="slidenum">
              <a:rPr lang="en-US" smtClean="0"/>
              <a:t>14</a:t>
            </a:fld>
            <a:endParaRPr lang="en-US"/>
          </a:p>
        </p:txBody>
      </p:sp>
    </p:spTree>
    <p:extLst>
      <p:ext uri="{BB962C8B-B14F-4D97-AF65-F5344CB8AC3E}">
        <p14:creationId xmlns:p14="http://schemas.microsoft.com/office/powerpoint/2010/main" val="11121299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AC3922-5187-CB96-ECA4-916B7AE2139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A557D08-5095-0ED5-CB87-2731832ABA3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0FD24A9-70CE-94CA-455F-528C834354DA}"/>
              </a:ext>
            </a:extLst>
          </p:cNvPr>
          <p:cNvSpPr>
            <a:spLocks noGrp="1"/>
          </p:cNvSpPr>
          <p:nvPr>
            <p:ph type="body" idx="1"/>
          </p:nvPr>
        </p:nvSpPr>
        <p:spPr/>
        <p:txBody>
          <a:bodyPr/>
          <a:lstStyle/>
          <a:p>
            <a:endParaRPr lang="en-US" sz="1800" dirty="0">
              <a:effectLst/>
              <a:latin typeface="Arial" panose="020B0604020202020204" pitchFamily="34" charset="0"/>
              <a:ea typeface="Calibri" panose="020F0502020204030204" pitchFamily="34" charset="0"/>
            </a:endParaRPr>
          </a:p>
        </p:txBody>
      </p:sp>
      <p:sp>
        <p:nvSpPr>
          <p:cNvPr id="4" name="Slide Number Placeholder 3">
            <a:extLst>
              <a:ext uri="{FF2B5EF4-FFF2-40B4-BE49-F238E27FC236}">
                <a16:creationId xmlns:a16="http://schemas.microsoft.com/office/drawing/2014/main" id="{A9650E0B-D306-C1FB-34F6-5D2C44F61666}"/>
              </a:ext>
            </a:extLst>
          </p:cNvPr>
          <p:cNvSpPr>
            <a:spLocks noGrp="1"/>
          </p:cNvSpPr>
          <p:nvPr>
            <p:ph type="sldNum" sz="quarter" idx="10"/>
          </p:nvPr>
        </p:nvSpPr>
        <p:spPr/>
        <p:txBody>
          <a:bodyPr/>
          <a:lstStyle/>
          <a:p>
            <a:fld id="{D4909AC9-7329-407B-BB55-A6EF9AE1679B}" type="slidenum">
              <a:rPr lang="en-US" smtClean="0"/>
              <a:t>15</a:t>
            </a:fld>
            <a:endParaRPr lang="en-US"/>
          </a:p>
        </p:txBody>
      </p:sp>
    </p:spTree>
    <p:extLst>
      <p:ext uri="{BB962C8B-B14F-4D97-AF65-F5344CB8AC3E}">
        <p14:creationId xmlns:p14="http://schemas.microsoft.com/office/powerpoint/2010/main" val="9027428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EBE1E7-ABD3-A4FE-9E48-E97A96073B7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D98A65F-AE9E-D06C-FE66-2948B21CB19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CAB21C6-A154-72E2-9BEE-B494ED0A14F7}"/>
              </a:ext>
            </a:extLst>
          </p:cNvPr>
          <p:cNvSpPr>
            <a:spLocks noGrp="1"/>
          </p:cNvSpPr>
          <p:nvPr>
            <p:ph type="body" idx="1"/>
          </p:nvPr>
        </p:nvSpPr>
        <p:spPr/>
        <p:txBody>
          <a:bodyPr/>
          <a:lstStyle/>
          <a:p>
            <a:endParaRPr lang="en-US" sz="1800" dirty="0">
              <a:effectLst/>
              <a:latin typeface="Arial" panose="020B0604020202020204" pitchFamily="34" charset="0"/>
              <a:ea typeface="Calibri" panose="020F0502020204030204" pitchFamily="34" charset="0"/>
            </a:endParaRPr>
          </a:p>
        </p:txBody>
      </p:sp>
      <p:sp>
        <p:nvSpPr>
          <p:cNvPr id="4" name="Slide Number Placeholder 3">
            <a:extLst>
              <a:ext uri="{FF2B5EF4-FFF2-40B4-BE49-F238E27FC236}">
                <a16:creationId xmlns:a16="http://schemas.microsoft.com/office/drawing/2014/main" id="{BD9F5ACB-2481-0208-B88A-2608777E2F91}"/>
              </a:ext>
            </a:extLst>
          </p:cNvPr>
          <p:cNvSpPr>
            <a:spLocks noGrp="1"/>
          </p:cNvSpPr>
          <p:nvPr>
            <p:ph type="sldNum" sz="quarter" idx="10"/>
          </p:nvPr>
        </p:nvSpPr>
        <p:spPr/>
        <p:txBody>
          <a:bodyPr/>
          <a:lstStyle/>
          <a:p>
            <a:fld id="{D4909AC9-7329-407B-BB55-A6EF9AE1679B}" type="slidenum">
              <a:rPr lang="en-US" smtClean="0"/>
              <a:t>16</a:t>
            </a:fld>
            <a:endParaRPr lang="en-US"/>
          </a:p>
        </p:txBody>
      </p:sp>
    </p:spTree>
    <p:extLst>
      <p:ext uri="{BB962C8B-B14F-4D97-AF65-F5344CB8AC3E}">
        <p14:creationId xmlns:p14="http://schemas.microsoft.com/office/powerpoint/2010/main" val="18952522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D4909AC9-7329-407B-BB55-A6EF9AE1679B}" type="slidenum">
              <a:rPr lang="en-US" smtClean="0"/>
              <a:t>17</a:t>
            </a:fld>
            <a:endParaRPr lang="en-US"/>
          </a:p>
        </p:txBody>
      </p:sp>
    </p:spTree>
    <p:extLst>
      <p:ext uri="{BB962C8B-B14F-4D97-AF65-F5344CB8AC3E}">
        <p14:creationId xmlns:p14="http://schemas.microsoft.com/office/powerpoint/2010/main" val="12637145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D4909AC9-7329-407B-BB55-A6EF9AE1679B}" type="slidenum">
              <a:rPr lang="en-US" smtClean="0"/>
              <a:t>2</a:t>
            </a:fld>
            <a:endParaRPr lang="en-US"/>
          </a:p>
        </p:txBody>
      </p:sp>
    </p:spTree>
    <p:extLst>
      <p:ext uri="{BB962C8B-B14F-4D97-AF65-F5344CB8AC3E}">
        <p14:creationId xmlns:p14="http://schemas.microsoft.com/office/powerpoint/2010/main" val="4803647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5407C0-EC68-B684-8AF7-61EB322B8F6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2F39103-ED28-7A66-8298-DA453C1FE8F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947F529-99C4-7434-D66B-6018881512B4}"/>
              </a:ext>
            </a:extLst>
          </p:cNvPr>
          <p:cNvSpPr>
            <a:spLocks noGrp="1"/>
          </p:cNvSpPr>
          <p:nvPr>
            <p:ph type="body" idx="1"/>
          </p:nvPr>
        </p:nvSpPr>
        <p:spPr/>
        <p:txBody>
          <a:bodyPr/>
          <a:lstStyle/>
          <a:p>
            <a:endParaRPr lang="en-US" sz="1800" dirty="0">
              <a:effectLst/>
              <a:latin typeface="Arial" panose="020B0604020202020204" pitchFamily="34" charset="0"/>
              <a:ea typeface="Calibri" panose="020F0502020204030204" pitchFamily="34" charset="0"/>
            </a:endParaRPr>
          </a:p>
        </p:txBody>
      </p:sp>
      <p:sp>
        <p:nvSpPr>
          <p:cNvPr id="4" name="Slide Number Placeholder 3">
            <a:extLst>
              <a:ext uri="{FF2B5EF4-FFF2-40B4-BE49-F238E27FC236}">
                <a16:creationId xmlns:a16="http://schemas.microsoft.com/office/drawing/2014/main" id="{424BB876-DE2B-1D4A-4F73-A81003242F18}"/>
              </a:ext>
            </a:extLst>
          </p:cNvPr>
          <p:cNvSpPr>
            <a:spLocks noGrp="1"/>
          </p:cNvSpPr>
          <p:nvPr>
            <p:ph type="sldNum" sz="quarter" idx="10"/>
          </p:nvPr>
        </p:nvSpPr>
        <p:spPr/>
        <p:txBody>
          <a:bodyPr/>
          <a:lstStyle/>
          <a:p>
            <a:fld id="{D4909AC9-7329-407B-BB55-A6EF9AE1679B}" type="slidenum">
              <a:rPr lang="en-US" smtClean="0"/>
              <a:t>3</a:t>
            </a:fld>
            <a:endParaRPr lang="en-US"/>
          </a:p>
        </p:txBody>
      </p:sp>
    </p:spTree>
    <p:extLst>
      <p:ext uri="{BB962C8B-B14F-4D97-AF65-F5344CB8AC3E}">
        <p14:creationId xmlns:p14="http://schemas.microsoft.com/office/powerpoint/2010/main" val="12755741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CC2A03-4EB2-EB86-2082-2171D5FA5A5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C0B5B92-A8E7-E2FE-4D78-2B9E45B195B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FC09C7A-B394-6C50-1A60-7EFD507464F9}"/>
              </a:ext>
            </a:extLst>
          </p:cNvPr>
          <p:cNvSpPr>
            <a:spLocks noGrp="1"/>
          </p:cNvSpPr>
          <p:nvPr>
            <p:ph type="body" idx="1"/>
          </p:nvPr>
        </p:nvSpPr>
        <p:spPr/>
        <p:txBody>
          <a:bodyPr/>
          <a:lstStyle/>
          <a:p>
            <a:endParaRPr lang="en-US" sz="1800" dirty="0">
              <a:effectLst/>
              <a:latin typeface="Arial" panose="020B0604020202020204" pitchFamily="34" charset="0"/>
              <a:ea typeface="Calibri" panose="020F0502020204030204" pitchFamily="34" charset="0"/>
            </a:endParaRPr>
          </a:p>
        </p:txBody>
      </p:sp>
      <p:sp>
        <p:nvSpPr>
          <p:cNvPr id="4" name="Slide Number Placeholder 3">
            <a:extLst>
              <a:ext uri="{FF2B5EF4-FFF2-40B4-BE49-F238E27FC236}">
                <a16:creationId xmlns:a16="http://schemas.microsoft.com/office/drawing/2014/main" id="{98DA9264-79B1-781A-C2D3-446C9F2A8267}"/>
              </a:ext>
            </a:extLst>
          </p:cNvPr>
          <p:cNvSpPr>
            <a:spLocks noGrp="1"/>
          </p:cNvSpPr>
          <p:nvPr>
            <p:ph type="sldNum" sz="quarter" idx="10"/>
          </p:nvPr>
        </p:nvSpPr>
        <p:spPr/>
        <p:txBody>
          <a:bodyPr/>
          <a:lstStyle/>
          <a:p>
            <a:fld id="{D4909AC9-7329-407B-BB55-A6EF9AE1679B}" type="slidenum">
              <a:rPr lang="en-US" smtClean="0"/>
              <a:t>4</a:t>
            </a:fld>
            <a:endParaRPr lang="en-US"/>
          </a:p>
        </p:txBody>
      </p:sp>
    </p:spTree>
    <p:extLst>
      <p:ext uri="{BB962C8B-B14F-4D97-AF65-F5344CB8AC3E}">
        <p14:creationId xmlns:p14="http://schemas.microsoft.com/office/powerpoint/2010/main" val="7715808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5CF5CB-7B79-0038-04D9-C269D7843B6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20AF8E2-84F6-C267-C1B2-6D4F7DA6F7C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456B380-53DF-70C2-847A-A69D18DCDDDF}"/>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500" dirty="0">
              <a:solidFill>
                <a:schemeClr val="tx1"/>
              </a:solidFill>
              <a:latin typeface="+mn-lt"/>
              <a:ea typeface="Aptos" panose="020B0004020202020204" pitchFamily="34" charset="0"/>
              <a:cs typeface="Times New Roman" panose="02020603050405020304" pitchFamily="18" charset="0"/>
            </a:endParaRPr>
          </a:p>
          <a:p>
            <a:endParaRPr lang="en-US" sz="1800" dirty="0">
              <a:effectLst/>
              <a:latin typeface="Arial" panose="020B0604020202020204" pitchFamily="34" charset="0"/>
              <a:ea typeface="Calibri" panose="020F0502020204030204" pitchFamily="34" charset="0"/>
            </a:endParaRPr>
          </a:p>
        </p:txBody>
      </p:sp>
      <p:sp>
        <p:nvSpPr>
          <p:cNvPr id="4" name="Slide Number Placeholder 3">
            <a:extLst>
              <a:ext uri="{FF2B5EF4-FFF2-40B4-BE49-F238E27FC236}">
                <a16:creationId xmlns:a16="http://schemas.microsoft.com/office/drawing/2014/main" id="{39BC1BD5-2849-7ACC-399C-49702AAF6EF4}"/>
              </a:ext>
            </a:extLst>
          </p:cNvPr>
          <p:cNvSpPr>
            <a:spLocks noGrp="1"/>
          </p:cNvSpPr>
          <p:nvPr>
            <p:ph type="sldNum" sz="quarter" idx="10"/>
          </p:nvPr>
        </p:nvSpPr>
        <p:spPr/>
        <p:txBody>
          <a:bodyPr/>
          <a:lstStyle/>
          <a:p>
            <a:fld id="{D4909AC9-7329-407B-BB55-A6EF9AE1679B}" type="slidenum">
              <a:rPr lang="en-US" smtClean="0"/>
              <a:t>5</a:t>
            </a:fld>
            <a:endParaRPr lang="en-US"/>
          </a:p>
        </p:txBody>
      </p:sp>
    </p:spTree>
    <p:extLst>
      <p:ext uri="{BB962C8B-B14F-4D97-AF65-F5344CB8AC3E}">
        <p14:creationId xmlns:p14="http://schemas.microsoft.com/office/powerpoint/2010/main" val="39677163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11BADF-015F-D96B-090D-2AE7CE3B7CE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A58AD8C-2F1D-826A-1BFA-DB940B9DE41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AAD8235-E98B-FF10-8294-54099CA5F164}"/>
              </a:ext>
            </a:extLst>
          </p:cNvPr>
          <p:cNvSpPr>
            <a:spLocks noGrp="1"/>
          </p:cNvSpPr>
          <p:nvPr>
            <p:ph type="body" idx="1"/>
          </p:nvPr>
        </p:nvSpPr>
        <p:spPr/>
        <p:txBody>
          <a:bodyPr/>
          <a:lstStyle/>
          <a:p>
            <a:endParaRPr lang="en-US" sz="1800" dirty="0">
              <a:effectLst/>
              <a:latin typeface="Arial" panose="020B0604020202020204" pitchFamily="34" charset="0"/>
              <a:ea typeface="Calibri" panose="020F0502020204030204" pitchFamily="34" charset="0"/>
            </a:endParaRPr>
          </a:p>
        </p:txBody>
      </p:sp>
      <p:sp>
        <p:nvSpPr>
          <p:cNvPr id="4" name="Slide Number Placeholder 3">
            <a:extLst>
              <a:ext uri="{FF2B5EF4-FFF2-40B4-BE49-F238E27FC236}">
                <a16:creationId xmlns:a16="http://schemas.microsoft.com/office/drawing/2014/main" id="{238BDD7E-F5B5-AB43-5991-5D1D32800413}"/>
              </a:ext>
            </a:extLst>
          </p:cNvPr>
          <p:cNvSpPr>
            <a:spLocks noGrp="1"/>
          </p:cNvSpPr>
          <p:nvPr>
            <p:ph type="sldNum" sz="quarter" idx="10"/>
          </p:nvPr>
        </p:nvSpPr>
        <p:spPr/>
        <p:txBody>
          <a:bodyPr/>
          <a:lstStyle/>
          <a:p>
            <a:fld id="{D4909AC9-7329-407B-BB55-A6EF9AE1679B}" type="slidenum">
              <a:rPr lang="en-US" smtClean="0"/>
              <a:t>6</a:t>
            </a:fld>
            <a:endParaRPr lang="en-US"/>
          </a:p>
        </p:txBody>
      </p:sp>
    </p:spTree>
    <p:extLst>
      <p:ext uri="{BB962C8B-B14F-4D97-AF65-F5344CB8AC3E}">
        <p14:creationId xmlns:p14="http://schemas.microsoft.com/office/powerpoint/2010/main" val="15967199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1BE562-F299-E801-1230-AB4BAE51333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3F34416-5ACB-149D-17D1-F73330FD50DB}"/>
              </a:ext>
            </a:extLst>
          </p:cNvPr>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a:extLst>
                  <a:ext uri="{FF2B5EF4-FFF2-40B4-BE49-F238E27FC236}">
                    <a16:creationId xmlns:a16="http://schemas.microsoft.com/office/drawing/2014/main" id="{E764F17D-9E7B-2B86-D6B7-0F3D74034798}"/>
                  </a:ext>
                </a:extLst>
              </p:cNvPr>
              <p:cNvSpPr>
                <a:spLocks noGrp="1"/>
              </p:cNvSpPr>
              <p:nvPr>
                <p:ph type="body" idx="1"/>
              </p:nvPr>
            </p:nvSpPr>
            <p:spPr/>
            <p:txBody>
              <a:bodyPr/>
              <a:lstStyle/>
              <a:p>
                <a:endParaRPr lang="en-US" sz="1800" dirty="0">
                  <a:effectLst/>
                  <a:latin typeface="Arial" panose="020B0604020202020204" pitchFamily="34" charset="0"/>
                  <a:ea typeface="Calibri" panose="020F0502020204030204" pitchFamily="34" charset="0"/>
                </a:endParaRPr>
              </a:p>
            </p:txBody>
          </p:sp>
        </mc:Choice>
        <mc:Fallback xmlns="">
          <p:sp>
            <p:nvSpPr>
              <p:cNvPr id="3" name="Notes Placeholder 2">
                <a:extLst>
                  <a:ext uri="{FF2B5EF4-FFF2-40B4-BE49-F238E27FC236}">
                    <a16:creationId xmlns:a16="http://schemas.microsoft.com/office/drawing/2014/main" id="{E764F17D-9E7B-2B86-D6B7-0F3D74034798}"/>
                  </a:ext>
                </a:extLst>
              </p:cNvPr>
              <p:cNvSpPr>
                <a:spLocks noGrp="1"/>
              </p:cNvSpPr>
              <p:nvPr>
                <p:ph type="body" idx="1"/>
              </p:nvPr>
            </p:nvSpPr>
            <p:spPr/>
            <p:txBody>
              <a:bodyPr/>
              <a:lstStyle/>
              <a:p>
                <a:r>
                  <a:rPr lang="en-GB" sz="1800" dirty="0"/>
                  <a:t>The </a:t>
                </a:r>
                <a:r>
                  <a:rPr lang="en-GB" sz="1800" b="1" dirty="0"/>
                  <a:t>OOF result</a:t>
                </a:r>
                <a:r>
                  <a:rPr lang="en-GB" sz="1800" dirty="0"/>
                  <a:t> is genuinely encouraging:</a:t>
                </a:r>
              </a:p>
              <a:p>
                <a:r>
                  <a:rPr lang="en-GB" sz="1800" dirty="0"/>
                  <a:t>That means the model is learning meaningful structure for </a:t>
                </a:r>
                <a:r>
                  <a:rPr lang="en-GB" sz="1800" dirty="0" err="1"/>
                  <a:t>Swirr</a:t>
                </a:r>
                <a:r>
                  <a:rPr lang="en-GB" sz="1800" dirty="0"/>
                  <a:t>. An </a:t>
                </a:r>
                <a:r>
                  <a:rPr lang="fa-IR" sz="1200" i="0" kern="1200">
                    <a:solidFill>
                      <a:schemeClr val="tx1"/>
                    </a:solidFill>
                    <a:latin typeface="+mn-lt"/>
                    <a:ea typeface="+mn-ea"/>
                    <a:cs typeface="+mn-cs"/>
                  </a:rPr>
                  <a:t>𝑅^2</a:t>
                </a:r>
                <a:r>
                  <a:rPr lang="en-GB" sz="1800" dirty="0"/>
                  <a:t>of about </a:t>
                </a:r>
                <a:r>
                  <a:rPr lang="en-GB" sz="1800" b="1" dirty="0"/>
                  <a:t>0.75</a:t>
                </a:r>
                <a:r>
                  <a:rPr lang="en-GB" sz="1800" dirty="0"/>
                  <a:t> for a core-level endpoint with only ~65 cores is respectable. </a:t>
                </a:r>
                <a:r>
                  <a:rPr lang="en-GB" sz="1800" dirty="0" err="1"/>
                  <a:t>Swirr</a:t>
                </a:r>
                <a:r>
                  <a:rPr lang="en-GB" sz="1800" dirty="0"/>
                  <a:t> is controlled by pore structure, wettability, capillary scale, and experimental protocol; it is not a trivial target. So this is not a weak result.</a:t>
                </a:r>
              </a:p>
              <a:p>
                <a:r>
                  <a:rPr lang="en-GB" sz="1800" dirty="0"/>
                  <a:t>The </a:t>
                </a:r>
                <a:r>
                  <a:rPr lang="en-GB" sz="1800" b="1" dirty="0"/>
                  <a:t>bias is almost zero</a:t>
                </a:r>
                <a:r>
                  <a:rPr lang="en-GB" sz="1800" dirty="0"/>
                  <a:t>:</a:t>
                </a:r>
              </a:p>
              <a:p>
                <a:r>
                  <a:rPr lang="en-GB" sz="1200" i="0" kern="1200">
                    <a:solidFill>
                      <a:schemeClr val="tx1"/>
                    </a:solidFill>
                    <a:latin typeface="+mn-lt"/>
                    <a:ea typeface="+mn-ea"/>
                    <a:cs typeface="+mn-cs"/>
                  </a:rPr>
                  <a:t>𝐵𝑖𝑎𝑠≈−0.00166</a:t>
                </a:r>
                <a:endParaRPr lang="en-GB" sz="1800" dirty="0"/>
              </a:p>
              <a:p>
                <a:r>
                  <a:rPr lang="en-GB" sz="1800" dirty="0"/>
                  <a:t>That is good. The model is not systematically overpredicting or underpredicting </a:t>
                </a:r>
                <a:r>
                  <a:rPr lang="en-GB" sz="1800" dirty="0" err="1"/>
                  <a:t>Swirr</a:t>
                </a:r>
                <a:r>
                  <a:rPr lang="en-GB" sz="1800" dirty="0"/>
                  <a:t> overall. The remaining error is mostly scatter, not directional bias.</a:t>
                </a:r>
              </a:p>
              <a:p>
                <a:r>
                  <a:rPr lang="en-GB" sz="1800" dirty="0"/>
                  <a:t>The </a:t>
                </a:r>
                <a:r>
                  <a:rPr lang="en-GB" sz="1800" b="1" dirty="0"/>
                  <a:t>coverage is excellent</a:t>
                </a:r>
                <a:r>
                  <a:rPr lang="en-GB" sz="1800" dirty="0"/>
                  <a:t>:</a:t>
                </a:r>
              </a:p>
              <a:p>
                <a:r>
                  <a:rPr lang="en-GB" sz="1200" i="0" kern="1200">
                    <a:solidFill>
                      <a:schemeClr val="tx1"/>
                    </a:solidFill>
                    <a:latin typeface="+mn-lt"/>
                    <a:ea typeface="+mn-ea"/>
                    <a:cs typeface="+mn-cs"/>
                  </a:rPr>
                  <a:t>𝐶𝑜𝑣𝑒𝑟𝑎𝑔</a:t>
                </a:r>
                <a:r>
                  <a:rPr lang="fa-IR" sz="1200" i="0" kern="1200">
                    <a:solidFill>
                      <a:schemeClr val="tx1"/>
                    </a:solidFill>
                    <a:latin typeface="+mn-lt"/>
                    <a:ea typeface="+mn-ea"/>
                    <a:cs typeface="+mn-cs"/>
                  </a:rPr>
                  <a:t>𝑒_90=0.892</a:t>
                </a:r>
                <a:endParaRPr lang="fa-IR" sz="1800" dirty="0"/>
              </a:p>
              <a:p>
                <a:r>
                  <a:rPr lang="en-GB" sz="1800" dirty="0"/>
                  <a:t>That is almost exactly nominal 90% coverage. So the uncertainty intervals are behaving honestly, at least under the OOF setup.</a:t>
                </a:r>
              </a:p>
              <a:p>
                <a:endParaRPr lang="en-US" sz="1800" dirty="0">
                  <a:effectLst/>
                  <a:latin typeface="Arial" panose="020B0604020202020204" pitchFamily="34" charset="0"/>
                  <a:ea typeface="Calibri" panose="020F0502020204030204" pitchFamily="34" charset="0"/>
                </a:endParaRPr>
              </a:p>
            </p:txBody>
          </p:sp>
        </mc:Fallback>
      </mc:AlternateContent>
      <p:sp>
        <p:nvSpPr>
          <p:cNvPr id="4" name="Slide Number Placeholder 3">
            <a:extLst>
              <a:ext uri="{FF2B5EF4-FFF2-40B4-BE49-F238E27FC236}">
                <a16:creationId xmlns:a16="http://schemas.microsoft.com/office/drawing/2014/main" id="{4604A14E-6917-0226-C7AB-3573B3848634}"/>
              </a:ext>
            </a:extLst>
          </p:cNvPr>
          <p:cNvSpPr>
            <a:spLocks noGrp="1"/>
          </p:cNvSpPr>
          <p:nvPr>
            <p:ph type="sldNum" sz="quarter" idx="10"/>
          </p:nvPr>
        </p:nvSpPr>
        <p:spPr/>
        <p:txBody>
          <a:bodyPr/>
          <a:lstStyle/>
          <a:p>
            <a:fld id="{D4909AC9-7329-407B-BB55-A6EF9AE1679B}" type="slidenum">
              <a:rPr lang="en-US" smtClean="0"/>
              <a:t>7</a:t>
            </a:fld>
            <a:endParaRPr lang="en-US"/>
          </a:p>
        </p:txBody>
      </p:sp>
    </p:spTree>
    <p:extLst>
      <p:ext uri="{BB962C8B-B14F-4D97-AF65-F5344CB8AC3E}">
        <p14:creationId xmlns:p14="http://schemas.microsoft.com/office/powerpoint/2010/main" val="10709635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FDECC4-7D69-D6CC-19CE-0971716D8D6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A5FE0A7-21BB-E1A7-96B1-A3F3FE0C663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E3CCBE1-DEB4-ABB9-382C-7743144D3C95}"/>
              </a:ext>
            </a:extLst>
          </p:cNvPr>
          <p:cNvSpPr>
            <a:spLocks noGrp="1"/>
          </p:cNvSpPr>
          <p:nvPr>
            <p:ph type="body" idx="1"/>
          </p:nvPr>
        </p:nvSpPr>
        <p:spPr/>
        <p:txBody>
          <a:bodyPr/>
          <a:lstStyle/>
          <a:p>
            <a:endParaRPr lang="en-US" sz="1800" dirty="0">
              <a:effectLst/>
              <a:latin typeface="Arial" panose="020B0604020202020204" pitchFamily="34" charset="0"/>
              <a:ea typeface="Calibri" panose="020F0502020204030204" pitchFamily="34" charset="0"/>
            </a:endParaRPr>
          </a:p>
        </p:txBody>
      </p:sp>
      <p:sp>
        <p:nvSpPr>
          <p:cNvPr id="4" name="Slide Number Placeholder 3">
            <a:extLst>
              <a:ext uri="{FF2B5EF4-FFF2-40B4-BE49-F238E27FC236}">
                <a16:creationId xmlns:a16="http://schemas.microsoft.com/office/drawing/2014/main" id="{2C2AF303-FD27-478B-98EF-C15B258DA0D6}"/>
              </a:ext>
            </a:extLst>
          </p:cNvPr>
          <p:cNvSpPr>
            <a:spLocks noGrp="1"/>
          </p:cNvSpPr>
          <p:nvPr>
            <p:ph type="sldNum" sz="quarter" idx="10"/>
          </p:nvPr>
        </p:nvSpPr>
        <p:spPr/>
        <p:txBody>
          <a:bodyPr/>
          <a:lstStyle/>
          <a:p>
            <a:fld id="{D4909AC9-7329-407B-BB55-A6EF9AE1679B}" type="slidenum">
              <a:rPr lang="en-US" smtClean="0"/>
              <a:t>8</a:t>
            </a:fld>
            <a:endParaRPr lang="en-US"/>
          </a:p>
        </p:txBody>
      </p:sp>
    </p:spTree>
    <p:extLst>
      <p:ext uri="{BB962C8B-B14F-4D97-AF65-F5344CB8AC3E}">
        <p14:creationId xmlns:p14="http://schemas.microsoft.com/office/powerpoint/2010/main" val="15357333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2D08EB-6C6A-5EB9-28A7-B97F5EAB6CB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BCA53EC-DCE6-356C-2214-BD2057227FD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342CAAB-7692-22A0-A712-5A258B85FDDA}"/>
              </a:ext>
            </a:extLst>
          </p:cNvPr>
          <p:cNvSpPr>
            <a:spLocks noGrp="1"/>
          </p:cNvSpPr>
          <p:nvPr>
            <p:ph type="body" idx="1"/>
          </p:nvPr>
        </p:nvSpPr>
        <p:spPr/>
        <p:txBody>
          <a:bodyPr/>
          <a:lstStyle/>
          <a:p>
            <a:endParaRPr lang="en-US" sz="1800" dirty="0">
              <a:effectLst/>
              <a:latin typeface="Arial" panose="020B0604020202020204" pitchFamily="34" charset="0"/>
              <a:ea typeface="Calibri" panose="020F0502020204030204" pitchFamily="34" charset="0"/>
            </a:endParaRPr>
          </a:p>
        </p:txBody>
      </p:sp>
      <p:sp>
        <p:nvSpPr>
          <p:cNvPr id="4" name="Slide Number Placeholder 3">
            <a:extLst>
              <a:ext uri="{FF2B5EF4-FFF2-40B4-BE49-F238E27FC236}">
                <a16:creationId xmlns:a16="http://schemas.microsoft.com/office/drawing/2014/main" id="{36B399B8-2C35-21DD-3222-59F3FA7199DE}"/>
              </a:ext>
            </a:extLst>
          </p:cNvPr>
          <p:cNvSpPr>
            <a:spLocks noGrp="1"/>
          </p:cNvSpPr>
          <p:nvPr>
            <p:ph type="sldNum" sz="quarter" idx="10"/>
          </p:nvPr>
        </p:nvSpPr>
        <p:spPr/>
        <p:txBody>
          <a:bodyPr/>
          <a:lstStyle/>
          <a:p>
            <a:fld id="{D4909AC9-7329-407B-BB55-A6EF9AE1679B}" type="slidenum">
              <a:rPr lang="en-US" smtClean="0"/>
              <a:t>9</a:t>
            </a:fld>
            <a:endParaRPr lang="en-US"/>
          </a:p>
        </p:txBody>
      </p:sp>
    </p:spTree>
    <p:extLst>
      <p:ext uri="{BB962C8B-B14F-4D97-AF65-F5344CB8AC3E}">
        <p14:creationId xmlns:p14="http://schemas.microsoft.com/office/powerpoint/2010/main" val="19064247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E953921-4309-432A-96AF-6EC415A12FF7}" type="datetimeFigureOut">
              <a:rPr lang="en-US" smtClean="0"/>
              <a:t>5/15/2026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52048F-117A-4946-AB9E-8446F9ED6761}" type="slidenum">
              <a:rPr lang="en-US" smtClean="0"/>
              <a:t>‹#›</a:t>
            </a:fld>
            <a:endParaRPr lang="en-US"/>
          </a:p>
        </p:txBody>
      </p:sp>
    </p:spTree>
    <p:extLst>
      <p:ext uri="{BB962C8B-B14F-4D97-AF65-F5344CB8AC3E}">
        <p14:creationId xmlns:p14="http://schemas.microsoft.com/office/powerpoint/2010/main" val="14096058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E953921-4309-432A-96AF-6EC415A12FF7}" type="datetimeFigureOut">
              <a:rPr lang="en-US" smtClean="0"/>
              <a:t>5/15/2026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52048F-117A-4946-AB9E-8446F9ED6761}" type="slidenum">
              <a:rPr lang="en-US" smtClean="0"/>
              <a:t>‹#›</a:t>
            </a:fld>
            <a:endParaRPr lang="en-US"/>
          </a:p>
        </p:txBody>
      </p:sp>
    </p:spTree>
    <p:extLst>
      <p:ext uri="{BB962C8B-B14F-4D97-AF65-F5344CB8AC3E}">
        <p14:creationId xmlns:p14="http://schemas.microsoft.com/office/powerpoint/2010/main" val="38902643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E953921-4309-432A-96AF-6EC415A12FF7}" type="datetimeFigureOut">
              <a:rPr lang="en-US" smtClean="0"/>
              <a:t>5/15/2026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52048F-117A-4946-AB9E-8446F9ED6761}" type="slidenum">
              <a:rPr lang="en-US" smtClean="0"/>
              <a:t>‹#›</a:t>
            </a:fld>
            <a:endParaRPr lang="en-US"/>
          </a:p>
        </p:txBody>
      </p:sp>
    </p:spTree>
    <p:extLst>
      <p:ext uri="{BB962C8B-B14F-4D97-AF65-F5344CB8AC3E}">
        <p14:creationId xmlns:p14="http://schemas.microsoft.com/office/powerpoint/2010/main" val="40180856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E953921-4309-432A-96AF-6EC415A12FF7}" type="datetimeFigureOut">
              <a:rPr lang="en-US" smtClean="0"/>
              <a:t>5/15/2026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52048F-117A-4946-AB9E-8446F9ED6761}" type="slidenum">
              <a:rPr lang="en-US" smtClean="0"/>
              <a:t>‹#›</a:t>
            </a:fld>
            <a:endParaRPr lang="en-US"/>
          </a:p>
        </p:txBody>
      </p:sp>
    </p:spTree>
    <p:extLst>
      <p:ext uri="{BB962C8B-B14F-4D97-AF65-F5344CB8AC3E}">
        <p14:creationId xmlns:p14="http://schemas.microsoft.com/office/powerpoint/2010/main" val="30671223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E953921-4309-432A-96AF-6EC415A12FF7}" type="datetimeFigureOut">
              <a:rPr lang="en-US" smtClean="0"/>
              <a:t>5/15/2026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52048F-117A-4946-AB9E-8446F9ED6761}" type="slidenum">
              <a:rPr lang="en-US" smtClean="0"/>
              <a:t>‹#›</a:t>
            </a:fld>
            <a:endParaRPr lang="en-US"/>
          </a:p>
        </p:txBody>
      </p:sp>
    </p:spTree>
    <p:extLst>
      <p:ext uri="{BB962C8B-B14F-4D97-AF65-F5344CB8AC3E}">
        <p14:creationId xmlns:p14="http://schemas.microsoft.com/office/powerpoint/2010/main" val="474017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E953921-4309-432A-96AF-6EC415A12FF7}" type="datetimeFigureOut">
              <a:rPr lang="en-US" smtClean="0"/>
              <a:t>5/15/2026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52048F-117A-4946-AB9E-8446F9ED6761}" type="slidenum">
              <a:rPr lang="en-US" smtClean="0"/>
              <a:t>‹#›</a:t>
            </a:fld>
            <a:endParaRPr lang="en-US"/>
          </a:p>
        </p:txBody>
      </p:sp>
    </p:spTree>
    <p:extLst>
      <p:ext uri="{BB962C8B-B14F-4D97-AF65-F5344CB8AC3E}">
        <p14:creationId xmlns:p14="http://schemas.microsoft.com/office/powerpoint/2010/main" val="3696966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E953921-4309-432A-96AF-6EC415A12FF7}" type="datetimeFigureOut">
              <a:rPr lang="en-US" smtClean="0"/>
              <a:t>5/15/2026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A52048F-117A-4946-AB9E-8446F9ED6761}" type="slidenum">
              <a:rPr lang="en-US" smtClean="0"/>
              <a:t>‹#›</a:t>
            </a:fld>
            <a:endParaRPr lang="en-US"/>
          </a:p>
        </p:txBody>
      </p:sp>
    </p:spTree>
    <p:extLst>
      <p:ext uri="{BB962C8B-B14F-4D97-AF65-F5344CB8AC3E}">
        <p14:creationId xmlns:p14="http://schemas.microsoft.com/office/powerpoint/2010/main" val="36749926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E953921-4309-432A-96AF-6EC415A12FF7}" type="datetimeFigureOut">
              <a:rPr lang="en-US" smtClean="0"/>
              <a:t>5/15/2026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A52048F-117A-4946-AB9E-8446F9ED6761}" type="slidenum">
              <a:rPr lang="en-US" smtClean="0"/>
              <a:t>‹#›</a:t>
            </a:fld>
            <a:endParaRPr lang="en-US"/>
          </a:p>
        </p:txBody>
      </p:sp>
    </p:spTree>
    <p:extLst>
      <p:ext uri="{BB962C8B-B14F-4D97-AF65-F5344CB8AC3E}">
        <p14:creationId xmlns:p14="http://schemas.microsoft.com/office/powerpoint/2010/main" val="8979816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953921-4309-432A-96AF-6EC415A12FF7}" type="datetimeFigureOut">
              <a:rPr lang="en-US" smtClean="0"/>
              <a:t>5/15/2026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A52048F-117A-4946-AB9E-8446F9ED6761}" type="slidenum">
              <a:rPr lang="en-US" smtClean="0"/>
              <a:t>‹#›</a:t>
            </a:fld>
            <a:endParaRPr lang="en-US"/>
          </a:p>
        </p:txBody>
      </p:sp>
    </p:spTree>
    <p:extLst>
      <p:ext uri="{BB962C8B-B14F-4D97-AF65-F5344CB8AC3E}">
        <p14:creationId xmlns:p14="http://schemas.microsoft.com/office/powerpoint/2010/main" val="27869821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E953921-4309-432A-96AF-6EC415A12FF7}" type="datetimeFigureOut">
              <a:rPr lang="en-US" smtClean="0"/>
              <a:t>5/15/2026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52048F-117A-4946-AB9E-8446F9ED6761}" type="slidenum">
              <a:rPr lang="en-US" smtClean="0"/>
              <a:t>‹#›</a:t>
            </a:fld>
            <a:endParaRPr lang="en-US"/>
          </a:p>
        </p:txBody>
      </p:sp>
    </p:spTree>
    <p:extLst>
      <p:ext uri="{BB962C8B-B14F-4D97-AF65-F5344CB8AC3E}">
        <p14:creationId xmlns:p14="http://schemas.microsoft.com/office/powerpoint/2010/main" val="32820894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E953921-4309-432A-96AF-6EC415A12FF7}" type="datetimeFigureOut">
              <a:rPr lang="en-US" smtClean="0"/>
              <a:t>5/15/2026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52048F-117A-4946-AB9E-8446F9ED6761}" type="slidenum">
              <a:rPr lang="en-US" smtClean="0"/>
              <a:t>‹#›</a:t>
            </a:fld>
            <a:endParaRPr lang="en-US"/>
          </a:p>
        </p:txBody>
      </p:sp>
    </p:spTree>
    <p:extLst>
      <p:ext uri="{BB962C8B-B14F-4D97-AF65-F5344CB8AC3E}">
        <p14:creationId xmlns:p14="http://schemas.microsoft.com/office/powerpoint/2010/main" val="41473507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953921-4309-432A-96AF-6EC415A12FF7}" type="datetimeFigureOut">
              <a:rPr lang="en-US" smtClean="0"/>
              <a:t>5/15/2026</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52048F-117A-4946-AB9E-8446F9ED6761}" type="slidenum">
              <a:rPr lang="en-US" smtClean="0"/>
              <a:t>‹#›</a:t>
            </a:fld>
            <a:endParaRPr lang="en-US"/>
          </a:p>
        </p:txBody>
      </p:sp>
    </p:spTree>
    <p:extLst>
      <p:ext uri="{BB962C8B-B14F-4D97-AF65-F5344CB8AC3E}">
        <p14:creationId xmlns:p14="http://schemas.microsoft.com/office/powerpoint/2010/main" val="32281406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sv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svg"/><Relationship Id="rId7"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3.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svg"/><Relationship Id="rId7"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3.pn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svg"/><Relationship Id="rId7"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3.pn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svg"/><Relationship Id="rId7"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18.png"/><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2.png"/><Relationship Id="rId7"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1.svg"/><Relationship Id="rId5" Type="http://schemas.openxmlformats.org/officeDocument/2006/relationships/image" Target="../media/image23.png"/><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image" Target="../media/image2.png"/><Relationship Id="rId7" Type="http://schemas.openxmlformats.org/officeDocument/2006/relationships/diagramData" Target="../diagrams/data3.xml"/><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microsoft.com/office/2007/relationships/hdphoto" Target="../media/hdphoto1.wdp"/><Relationship Id="rId11" Type="http://schemas.microsoft.com/office/2007/relationships/diagramDrawing" Target="../diagrams/drawing3.xml"/><Relationship Id="rId5" Type="http://schemas.openxmlformats.org/officeDocument/2006/relationships/image" Target="../media/image3.png"/><Relationship Id="rId10" Type="http://schemas.openxmlformats.org/officeDocument/2006/relationships/diagramColors" Target="../diagrams/colors3.xml"/><Relationship Id="rId4" Type="http://schemas.openxmlformats.org/officeDocument/2006/relationships/image" Target="../media/image1.svg"/><Relationship Id="rId9" Type="http://schemas.openxmlformats.org/officeDocument/2006/relationships/diagramQuickStyle" Target="../diagrams/quickStyle3.xml"/></Relationships>
</file>

<file path=ppt/slides/_rels/slide17.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2.png"/><Relationship Id="rId7" Type="http://schemas.openxmlformats.org/officeDocument/2006/relationships/image" Target="../media/image24.jpeg"/><Relationship Id="rId12" Type="http://schemas.openxmlformats.org/officeDocument/2006/relationships/image" Target="../media/image29.jpe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microsoft.com/office/2007/relationships/hdphoto" Target="../media/hdphoto1.wdp"/><Relationship Id="rId11" Type="http://schemas.openxmlformats.org/officeDocument/2006/relationships/image" Target="../media/image28.png"/><Relationship Id="rId5" Type="http://schemas.openxmlformats.org/officeDocument/2006/relationships/image" Target="../media/image3.png"/><Relationship Id="rId10" Type="http://schemas.openxmlformats.org/officeDocument/2006/relationships/image" Target="../media/image27.png"/><Relationship Id="rId4" Type="http://schemas.openxmlformats.org/officeDocument/2006/relationships/image" Target="../media/image1.svg"/><Relationship Id="rId9" Type="http://schemas.openxmlformats.org/officeDocument/2006/relationships/image" Target="../media/image26.png"/></Relationships>
</file>

<file path=ppt/slides/_rels/slide2.xml.rels><?xml version="1.0" encoding="UTF-8" standalone="yes"?>
<Relationships xmlns="http://schemas.openxmlformats.org/package/2006/relationships"><Relationship Id="rId3" Type="http://schemas.openxmlformats.org/officeDocument/2006/relationships/image" Target="../media/image1.svg"/><Relationship Id="rId7"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svg"/><Relationship Id="rId7"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8" Type="http://schemas.openxmlformats.org/officeDocument/2006/relationships/diagramLayout" Target="../diagrams/layout1.xml"/><Relationship Id="rId3" Type="http://schemas.openxmlformats.org/officeDocument/2006/relationships/image" Target="../media/image1.svg"/><Relationship Id="rId7" Type="http://schemas.openxmlformats.org/officeDocument/2006/relationships/diagramData" Target="../diagrams/data1.xml"/><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microsoft.com/office/2007/relationships/hdphoto" Target="../media/hdphoto1.wdp"/><Relationship Id="rId11" Type="http://schemas.microsoft.com/office/2007/relationships/diagramDrawing" Target="../diagrams/drawing1.xml"/><Relationship Id="rId5" Type="http://schemas.openxmlformats.org/officeDocument/2006/relationships/image" Target="../media/image3.png"/><Relationship Id="rId10" Type="http://schemas.openxmlformats.org/officeDocument/2006/relationships/diagramColors" Target="../diagrams/colors1.xml"/><Relationship Id="rId4" Type="http://schemas.openxmlformats.org/officeDocument/2006/relationships/image" Target="../media/image2.png"/><Relationship Id="rId9"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image" Target="../media/image1.svg"/><Relationship Id="rId7"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3.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8" Type="http://schemas.openxmlformats.org/officeDocument/2006/relationships/diagramLayout" Target="../diagrams/layout2.xml"/><Relationship Id="rId13" Type="http://schemas.openxmlformats.org/officeDocument/2006/relationships/image" Target="../media/image8.png"/><Relationship Id="rId3" Type="http://schemas.openxmlformats.org/officeDocument/2006/relationships/image" Target="../media/image1.svg"/><Relationship Id="rId7" Type="http://schemas.openxmlformats.org/officeDocument/2006/relationships/diagramData" Target="../diagrams/data2.xml"/><Relationship Id="rId12" Type="http://schemas.openxmlformats.org/officeDocument/2006/relationships/image" Target="../media/image7.emf"/><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microsoft.com/office/2007/relationships/hdphoto" Target="../media/hdphoto1.wdp"/><Relationship Id="rId11" Type="http://schemas.microsoft.com/office/2007/relationships/diagramDrawing" Target="../diagrams/drawing2.xml"/><Relationship Id="rId5" Type="http://schemas.openxmlformats.org/officeDocument/2006/relationships/image" Target="../media/image3.png"/><Relationship Id="rId10" Type="http://schemas.openxmlformats.org/officeDocument/2006/relationships/diagramColors" Target="../diagrams/colors2.xml"/><Relationship Id="rId4" Type="http://schemas.openxmlformats.org/officeDocument/2006/relationships/image" Target="../media/image2.png"/><Relationship Id="rId9"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1.svg"/><Relationship Id="rId7"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3.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svg"/><Relationship Id="rId7"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3.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svg"/><Relationship Id="rId7"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20332" y="1463507"/>
            <a:ext cx="9551336" cy="1338306"/>
          </a:xfrm>
        </p:spPr>
        <p:txBody>
          <a:bodyPr>
            <a:noAutofit/>
          </a:bodyPr>
          <a:lstStyle/>
          <a:p>
            <a:br>
              <a:rPr lang="en-GB" sz="3600" dirty="0"/>
            </a:br>
            <a:r>
              <a:rPr lang="en-GB" sz="3600" dirty="0"/>
              <a:t> </a:t>
            </a:r>
            <a:r>
              <a:rPr lang="en-GB" sz="3600" b="1" dirty="0"/>
              <a:t>Data-Driven Prediction of Relative Permeability: Applications to CO₂ and Hydrogen Storage </a:t>
            </a:r>
            <a:endParaRPr lang="en-US" sz="4000" b="1" dirty="0">
              <a:latin typeface="AdvCaceiliaHVY"/>
              <a:ea typeface="Lato Black" panose="020F0502020204030203" pitchFamily="34" charset="0"/>
              <a:cs typeface="Latha" panose="020B0604020202020204" pitchFamily="34" charset="0"/>
            </a:endParaRPr>
          </a:p>
        </p:txBody>
      </p:sp>
      <p:sp>
        <p:nvSpPr>
          <p:cNvPr id="3" name="Subtitle 2"/>
          <p:cNvSpPr>
            <a:spLocks noGrp="1"/>
          </p:cNvSpPr>
          <p:nvPr>
            <p:ph type="subTitle" idx="1"/>
          </p:nvPr>
        </p:nvSpPr>
        <p:spPr>
          <a:xfrm>
            <a:off x="1714500" y="3125603"/>
            <a:ext cx="8763000" cy="1338305"/>
          </a:xfrm>
        </p:spPr>
        <p:txBody>
          <a:bodyPr>
            <a:noAutofit/>
          </a:bodyPr>
          <a:lstStyle/>
          <a:p>
            <a:pPr>
              <a:lnSpc>
                <a:spcPct val="150000"/>
              </a:lnSpc>
            </a:pPr>
            <a:r>
              <a:rPr lang="en-US" sz="2200" b="1" dirty="0">
                <a:solidFill>
                  <a:schemeClr val="tx1"/>
                </a:solidFill>
                <a:latin typeface="AdvCaceiliaHVY"/>
                <a:ea typeface="Lato Black" panose="020F0502020204030203" pitchFamily="34" charset="0"/>
                <a:cs typeface="Times New Roman" panose="02020603050405020304" pitchFamily="18" charset="0"/>
              </a:rPr>
              <a:t>Abdolali (Ali) Mosallanezhad</a:t>
            </a:r>
            <a:r>
              <a:rPr lang="en-US" sz="2200" b="1" baseline="30000" dirty="0">
                <a:solidFill>
                  <a:schemeClr val="tx1"/>
                </a:solidFill>
                <a:latin typeface="AdvCaceiliaHVY"/>
                <a:ea typeface="Lato Black" panose="020F0502020204030203" pitchFamily="34" charset="0"/>
                <a:cs typeface="Times New Roman" panose="02020603050405020304" pitchFamily="18" charset="0"/>
              </a:rPr>
              <a:t>1</a:t>
            </a:r>
            <a:r>
              <a:rPr lang="en-US" sz="2200" b="1" dirty="0">
                <a:solidFill>
                  <a:schemeClr val="tx1"/>
                </a:solidFill>
                <a:latin typeface="AdvCaceiliaHVY"/>
                <a:ea typeface="Lato Black" panose="020F0502020204030203" pitchFamily="34" charset="0"/>
                <a:cs typeface="Times New Roman" panose="02020603050405020304" pitchFamily="18" charset="0"/>
              </a:rPr>
              <a:t>, Amir Jahanbakhsh</a:t>
            </a:r>
            <a:r>
              <a:rPr lang="en-US" sz="2200" b="1" baseline="30000" dirty="0">
                <a:solidFill>
                  <a:schemeClr val="tx1"/>
                </a:solidFill>
                <a:latin typeface="AdvCaceiliaHVY"/>
                <a:ea typeface="Lato Black" panose="020F0502020204030203" pitchFamily="34" charset="0"/>
                <a:cs typeface="Times New Roman" panose="02020603050405020304" pitchFamily="18" charset="0"/>
              </a:rPr>
              <a:t>1,2</a:t>
            </a:r>
            <a:r>
              <a:rPr lang="en-US" sz="2200" b="1" dirty="0">
                <a:solidFill>
                  <a:schemeClr val="tx1"/>
                </a:solidFill>
                <a:latin typeface="AdvCaceiliaHVY"/>
                <a:ea typeface="Lato Black" panose="020F0502020204030203" pitchFamily="34" charset="0"/>
                <a:cs typeface="Times New Roman" panose="02020603050405020304" pitchFamily="18" charset="0"/>
              </a:rPr>
              <a:t>, and M. Mercedes Maroto-Valer</a:t>
            </a:r>
            <a:r>
              <a:rPr lang="en-US" sz="2200" b="1" baseline="30000" dirty="0">
                <a:solidFill>
                  <a:schemeClr val="tx1"/>
                </a:solidFill>
                <a:latin typeface="AdvCaceiliaHVY"/>
                <a:ea typeface="Lato Black" panose="020F0502020204030203" pitchFamily="34" charset="0"/>
                <a:cs typeface="Times New Roman" panose="02020603050405020304" pitchFamily="18" charset="0"/>
              </a:rPr>
              <a:t>1,2</a:t>
            </a:r>
          </a:p>
          <a:p>
            <a:pPr>
              <a:lnSpc>
                <a:spcPct val="150000"/>
              </a:lnSpc>
            </a:pPr>
            <a:endParaRPr lang="en-US" sz="2200" b="1" baseline="30000" dirty="0">
              <a:solidFill>
                <a:schemeClr val="tx1"/>
              </a:solidFill>
              <a:latin typeface="AdvCaceiliaHVY"/>
              <a:ea typeface="Lato Black" panose="020F0502020204030203" pitchFamily="34" charset="0"/>
              <a:cs typeface="Times New Roman" panose="02020603050405020304" pitchFamily="18" charset="0"/>
            </a:endParaRPr>
          </a:p>
        </p:txBody>
      </p:sp>
      <p:sp>
        <p:nvSpPr>
          <p:cNvPr id="12" name="TextBox 11">
            <a:extLst>
              <a:ext uri="{FF2B5EF4-FFF2-40B4-BE49-F238E27FC236}">
                <a16:creationId xmlns:a16="http://schemas.microsoft.com/office/drawing/2014/main" id="{8AB93AE0-6D88-1752-CAB8-BDA015CA3C7F}"/>
              </a:ext>
            </a:extLst>
          </p:cNvPr>
          <p:cNvSpPr txBox="1"/>
          <p:nvPr/>
        </p:nvSpPr>
        <p:spPr>
          <a:xfrm>
            <a:off x="723900" y="4495800"/>
            <a:ext cx="10744200" cy="1509644"/>
          </a:xfrm>
          <a:prstGeom prst="rect">
            <a:avLst/>
          </a:prstGeom>
          <a:noFill/>
        </p:spPr>
        <p:txBody>
          <a:bodyPr wrap="square">
            <a:spAutoFit/>
          </a:bodyPr>
          <a:lstStyle/>
          <a:p>
            <a:pPr marL="0" marR="0" algn="ctr">
              <a:lnSpc>
                <a:spcPct val="107000"/>
              </a:lnSpc>
              <a:spcBef>
                <a:spcPts val="0"/>
              </a:spcBef>
              <a:spcAft>
                <a:spcPts val="0"/>
              </a:spcAft>
            </a:pPr>
            <a:r>
              <a:rPr lang="en-US" sz="1500" b="1" baseline="30000" dirty="0">
                <a:solidFill>
                  <a:schemeClr val="tx1"/>
                </a:solidFill>
                <a:latin typeface="+mj-lt"/>
                <a:ea typeface="Lato Black" panose="020F0502020204030203" pitchFamily="34" charset="0"/>
                <a:cs typeface="Times New Roman" panose="02020603050405020304" pitchFamily="18" charset="0"/>
              </a:rPr>
              <a:t>1</a:t>
            </a:r>
            <a:r>
              <a:rPr lang="en-US" sz="1500" b="1" dirty="0">
                <a:solidFill>
                  <a:schemeClr val="tx1"/>
                </a:solidFill>
                <a:latin typeface="+mj-lt"/>
                <a:ea typeface="Lato Black" panose="020F0502020204030203" pitchFamily="34" charset="0"/>
                <a:cs typeface="Times New Roman" panose="02020603050405020304" pitchFamily="18" charset="0"/>
              </a:rPr>
              <a:t> The Research Centre for Carbon Solutions (RCCS), School of Engineering and Physical Sciences, Heriot-Watt University, Edinburgh, UK</a:t>
            </a:r>
          </a:p>
          <a:p>
            <a:pPr marL="0" marR="0" algn="ctr">
              <a:lnSpc>
                <a:spcPct val="107000"/>
              </a:lnSpc>
              <a:spcBef>
                <a:spcPts val="0"/>
              </a:spcBef>
              <a:spcAft>
                <a:spcPts val="0"/>
              </a:spcAft>
            </a:pPr>
            <a:r>
              <a:rPr lang="en-US" sz="1500" b="1" baseline="30000" dirty="0">
                <a:solidFill>
                  <a:schemeClr val="tx1"/>
                </a:solidFill>
                <a:latin typeface="+mj-lt"/>
                <a:ea typeface="Lato Black" panose="020F0502020204030203" pitchFamily="34" charset="0"/>
                <a:cs typeface="Times New Roman" panose="02020603050405020304" pitchFamily="18" charset="0"/>
              </a:rPr>
              <a:t>2</a:t>
            </a:r>
            <a:r>
              <a:rPr lang="en-US" sz="1500" b="1" dirty="0">
                <a:solidFill>
                  <a:schemeClr val="tx1"/>
                </a:solidFill>
                <a:latin typeface="+mj-lt"/>
                <a:ea typeface="Lato Black" panose="020F0502020204030203" pitchFamily="34" charset="0"/>
                <a:cs typeface="Times New Roman" panose="02020603050405020304" pitchFamily="18" charset="0"/>
              </a:rPr>
              <a:t> Industrial Decarbonisation Research and Innovation Centre (IDRIC), Heriot-Watt University, Edinburgh, UK</a:t>
            </a:r>
          </a:p>
          <a:p>
            <a:pPr algn="ctr"/>
            <a:endParaRPr lang="en-US" sz="1800" b="1" dirty="0">
              <a:solidFill>
                <a:schemeClr val="tx1"/>
              </a:solidFill>
              <a:latin typeface="AdvCaceiliaHVY"/>
              <a:ea typeface="Lato Black" panose="020F0502020204030203" pitchFamily="34" charset="0"/>
              <a:cs typeface="Times New Roman" panose="02020603050405020304" pitchFamily="18" charset="0"/>
            </a:endParaRPr>
          </a:p>
          <a:p>
            <a:pPr algn="ctr"/>
            <a:endParaRPr lang="en-US" b="1" dirty="0">
              <a:latin typeface="AdvCaceiliaHVY"/>
              <a:ea typeface="Lato Black" panose="020F0502020204030203" pitchFamily="34" charset="0"/>
              <a:cs typeface="Times New Roman" panose="02020603050405020304" pitchFamily="18" charset="0"/>
            </a:endParaRPr>
          </a:p>
          <a:p>
            <a:pPr algn="ctr"/>
            <a:r>
              <a:rPr lang="en-US" sz="2400" b="1" dirty="0">
                <a:solidFill>
                  <a:schemeClr val="tx1"/>
                </a:solidFill>
                <a:latin typeface="AdvCaceiliaHVY"/>
                <a:ea typeface="Lato Black" panose="020F0502020204030203" pitchFamily="34" charset="0"/>
                <a:cs typeface="Times New Roman" panose="02020603050405020304" pitchFamily="18" charset="0"/>
              </a:rPr>
              <a:t>May 2026</a:t>
            </a:r>
          </a:p>
        </p:txBody>
      </p:sp>
      <p:pic>
        <p:nvPicPr>
          <p:cNvPr id="5" name="Graphic 4">
            <a:extLst>
              <a:ext uri="{FF2B5EF4-FFF2-40B4-BE49-F238E27FC236}">
                <a16:creationId xmlns:a16="http://schemas.microsoft.com/office/drawing/2014/main" id="{4671DAF0-042C-EB72-B4D9-E13731834DAC}"/>
              </a:ext>
            </a:extLst>
          </p:cNvPr>
          <p:cNvPicPr>
            <a:picLocks noChangeAspect="1"/>
          </p:cNvPicPr>
          <p:nvPr/>
        </p:nvPicPr>
        <p:blipFill>
          <a:blip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371060" y="70730"/>
            <a:ext cx="2144540" cy="1072270"/>
          </a:xfrm>
          <a:prstGeom prst="rect">
            <a:avLst/>
          </a:prstGeom>
        </p:spPr>
      </p:pic>
      <p:pic>
        <p:nvPicPr>
          <p:cNvPr id="6" name="Picture 5">
            <a:extLst>
              <a:ext uri="{FF2B5EF4-FFF2-40B4-BE49-F238E27FC236}">
                <a16:creationId xmlns:a16="http://schemas.microsoft.com/office/drawing/2014/main" id="{0AA1EC5D-33C5-131D-4D6D-40C9BBC66439}"/>
              </a:ext>
            </a:extLst>
          </p:cNvPr>
          <p:cNvPicPr>
            <a:picLocks noChangeAspect="1"/>
          </p:cNvPicPr>
          <p:nvPr/>
        </p:nvPicPr>
        <p:blipFill>
          <a:blip r:embed="rId4">
            <a:extLst>
              <a:ext uri="{28A0092B-C50C-407E-A947-70E740481C1C}">
                <a14:useLocalDpi xmlns:a14="http://schemas.microsoft.com/office/drawing/2010/main" val="0"/>
              </a:ext>
            </a:extLst>
          </a:blip>
          <a:srcRect l="1150" t="2110" r="41645" b="71178"/>
          <a:stretch>
            <a:fillRect/>
          </a:stretch>
        </p:blipFill>
        <p:spPr>
          <a:xfrm>
            <a:off x="152400" y="125542"/>
            <a:ext cx="3609975" cy="741773"/>
          </a:xfrm>
          <a:prstGeom prst="rect">
            <a:avLst/>
          </a:prstGeom>
        </p:spPr>
      </p:pic>
      <p:pic>
        <p:nvPicPr>
          <p:cNvPr id="7" name="Picture 16" descr="Research Centre for Carbon Solutions | InfraPortal">
            <a:extLst>
              <a:ext uri="{FF2B5EF4-FFF2-40B4-BE49-F238E27FC236}">
                <a16:creationId xmlns:a16="http://schemas.microsoft.com/office/drawing/2014/main" id="{ED7C7784-C0C9-B9A8-A463-7348B78C1EC8}"/>
              </a:ext>
            </a:extLst>
          </p:cNvPr>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saturation sat="400000"/>
                    </a14:imgEffect>
                  </a14:imgLayer>
                </a14:imgProps>
              </a:ext>
              <a:ext uri="{28A0092B-C50C-407E-A947-70E740481C1C}">
                <a14:useLocalDpi xmlns:a14="http://schemas.microsoft.com/office/drawing/2010/main" val="0"/>
              </a:ext>
            </a:extLst>
          </a:blip>
          <a:srcRect l="13736" r="16057"/>
          <a:stretch/>
        </p:blipFill>
        <p:spPr bwMode="auto">
          <a:xfrm>
            <a:off x="10569747" y="39735"/>
            <a:ext cx="1415706" cy="11342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68896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0DF5E7-3BBE-9DAA-3644-87A495710CD4}"/>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A3F8B9CA-1F21-6CD7-F4E6-933CF4589A0B}"/>
              </a:ext>
            </a:extLst>
          </p:cNvPr>
          <p:cNvSpPr/>
          <p:nvPr/>
        </p:nvSpPr>
        <p:spPr>
          <a:xfrm>
            <a:off x="11201400" y="6403426"/>
            <a:ext cx="457200" cy="4572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1600" b="1" dirty="0">
                <a:latin typeface="+mj-lt"/>
              </a:rPr>
              <a:t>9</a:t>
            </a:r>
          </a:p>
        </p:txBody>
      </p:sp>
      <p:sp>
        <p:nvSpPr>
          <p:cNvPr id="12" name="Rectangle 11">
            <a:extLst>
              <a:ext uri="{FF2B5EF4-FFF2-40B4-BE49-F238E27FC236}">
                <a16:creationId xmlns:a16="http://schemas.microsoft.com/office/drawing/2014/main" id="{63C48C1F-901A-C340-756C-A27655394C16}"/>
              </a:ext>
            </a:extLst>
          </p:cNvPr>
          <p:cNvSpPr/>
          <p:nvPr/>
        </p:nvSpPr>
        <p:spPr>
          <a:xfrm flipV="1">
            <a:off x="152400" y="685800"/>
            <a:ext cx="380999" cy="152400"/>
          </a:xfrm>
          <a:prstGeom prst="rect">
            <a:avLst/>
          </a:prstGeom>
          <a:solidFill>
            <a:schemeClr val="tx1">
              <a:lumMod val="85000"/>
              <a:lumOff val="15000"/>
            </a:schemeClr>
          </a:solidFill>
          <a:ln>
            <a:noFill/>
          </a:ln>
          <a:effectLst/>
        </p:spPr>
        <p:style>
          <a:lnRef idx="1">
            <a:schemeClr val="accent1"/>
          </a:lnRef>
          <a:fillRef idx="3">
            <a:schemeClr val="accent1"/>
          </a:fillRef>
          <a:effectRef idx="2">
            <a:schemeClr val="accent1"/>
          </a:effectRef>
          <a:fontRef idx="minor">
            <a:schemeClr val="lt1"/>
          </a:fontRef>
        </p:style>
        <p:txBody>
          <a:bodyPr lIns="243797" tIns="121899" rIns="243797" bIns="121899" rtlCol="0" anchor="ctr"/>
          <a:lstStyle/>
          <a:p>
            <a:pPr algn="ctr"/>
            <a:r>
              <a:rPr lang="en-US" dirty="0">
                <a:latin typeface="+mj-lt"/>
              </a:rPr>
              <a:t>      </a:t>
            </a:r>
          </a:p>
        </p:txBody>
      </p:sp>
      <p:sp>
        <p:nvSpPr>
          <p:cNvPr id="13" name="Rectangle 12">
            <a:extLst>
              <a:ext uri="{FF2B5EF4-FFF2-40B4-BE49-F238E27FC236}">
                <a16:creationId xmlns:a16="http://schemas.microsoft.com/office/drawing/2014/main" id="{BBBE6287-E64C-8CA4-6F88-F6C2F4299779}"/>
              </a:ext>
            </a:extLst>
          </p:cNvPr>
          <p:cNvSpPr/>
          <p:nvPr/>
        </p:nvSpPr>
        <p:spPr>
          <a:xfrm flipV="1">
            <a:off x="609599" y="685800"/>
            <a:ext cx="380999" cy="152400"/>
          </a:xfrm>
          <a:prstGeom prst="rect">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lIns="243797" tIns="121899" rIns="243797" bIns="121899" rtlCol="0" anchor="ctr"/>
          <a:lstStyle/>
          <a:p>
            <a:pPr algn="ctr"/>
            <a:r>
              <a:rPr lang="en-US" dirty="0">
                <a:latin typeface="+mj-lt"/>
              </a:rPr>
              <a:t>                 </a:t>
            </a:r>
          </a:p>
        </p:txBody>
      </p:sp>
      <p:sp>
        <p:nvSpPr>
          <p:cNvPr id="14" name="Rectangle 13">
            <a:extLst>
              <a:ext uri="{FF2B5EF4-FFF2-40B4-BE49-F238E27FC236}">
                <a16:creationId xmlns:a16="http://schemas.microsoft.com/office/drawing/2014/main" id="{E312A09D-D9AF-2686-BA82-577608EA720A}"/>
              </a:ext>
            </a:extLst>
          </p:cNvPr>
          <p:cNvSpPr/>
          <p:nvPr/>
        </p:nvSpPr>
        <p:spPr>
          <a:xfrm flipV="1">
            <a:off x="1066799" y="685800"/>
            <a:ext cx="380999" cy="152400"/>
          </a:xfrm>
          <a:prstGeom prst="rect">
            <a:avLst/>
          </a:prstGeom>
          <a:solidFill>
            <a:schemeClr val="tx1">
              <a:lumMod val="65000"/>
              <a:lumOff val="35000"/>
            </a:schemeClr>
          </a:solidFill>
          <a:ln>
            <a:noFill/>
          </a:ln>
          <a:effectLst/>
        </p:spPr>
        <p:style>
          <a:lnRef idx="1">
            <a:schemeClr val="accent1"/>
          </a:lnRef>
          <a:fillRef idx="3">
            <a:schemeClr val="accent1"/>
          </a:fillRef>
          <a:effectRef idx="2">
            <a:schemeClr val="accent1"/>
          </a:effectRef>
          <a:fontRef idx="minor">
            <a:schemeClr val="lt1"/>
          </a:fontRef>
        </p:style>
        <p:txBody>
          <a:bodyPr lIns="243797" tIns="121899" rIns="243797" bIns="121899" rtlCol="0" anchor="ctr"/>
          <a:lstStyle/>
          <a:p>
            <a:pPr algn="ctr"/>
            <a:endParaRPr lang="en-US" dirty="0">
              <a:latin typeface="+mj-lt"/>
            </a:endParaRPr>
          </a:p>
        </p:txBody>
      </p:sp>
      <p:sp>
        <p:nvSpPr>
          <p:cNvPr id="23" name="Rectangle 14">
            <a:extLst>
              <a:ext uri="{FF2B5EF4-FFF2-40B4-BE49-F238E27FC236}">
                <a16:creationId xmlns:a16="http://schemas.microsoft.com/office/drawing/2014/main" id="{29C95024-9646-4246-860B-87DD16EDF620}"/>
              </a:ext>
            </a:extLst>
          </p:cNvPr>
          <p:cNvSpPr/>
          <p:nvPr/>
        </p:nvSpPr>
        <p:spPr>
          <a:xfrm flipV="1">
            <a:off x="1523999" y="685800"/>
            <a:ext cx="380999" cy="152400"/>
          </a:xfrm>
          <a:prstGeom prst="rect">
            <a:avLst/>
          </a:prstGeom>
          <a:solidFill>
            <a:schemeClr val="tx1">
              <a:lumMod val="50000"/>
              <a:lumOff val="50000"/>
            </a:schemeClr>
          </a:solidFill>
          <a:ln>
            <a:noFill/>
          </a:ln>
          <a:effectLst/>
        </p:spPr>
        <p:style>
          <a:lnRef idx="1">
            <a:schemeClr val="accent1"/>
          </a:lnRef>
          <a:fillRef idx="3">
            <a:schemeClr val="accent1"/>
          </a:fillRef>
          <a:effectRef idx="2">
            <a:schemeClr val="accent1"/>
          </a:effectRef>
          <a:fontRef idx="minor">
            <a:schemeClr val="lt1"/>
          </a:fontRef>
        </p:style>
        <p:txBody>
          <a:bodyPr lIns="243797" tIns="121899" rIns="243797" bIns="121899" rtlCol="0" anchor="ctr"/>
          <a:lstStyle/>
          <a:p>
            <a:pPr algn="ctr"/>
            <a:endParaRPr lang="en-US" dirty="0">
              <a:latin typeface="+mj-lt"/>
            </a:endParaRPr>
          </a:p>
        </p:txBody>
      </p:sp>
      <p:sp>
        <p:nvSpPr>
          <p:cNvPr id="24" name="Rectangle 15">
            <a:extLst>
              <a:ext uri="{FF2B5EF4-FFF2-40B4-BE49-F238E27FC236}">
                <a16:creationId xmlns:a16="http://schemas.microsoft.com/office/drawing/2014/main" id="{102754D5-775D-D6D2-A12E-F456297A1C88}"/>
              </a:ext>
            </a:extLst>
          </p:cNvPr>
          <p:cNvSpPr/>
          <p:nvPr/>
        </p:nvSpPr>
        <p:spPr>
          <a:xfrm flipV="1">
            <a:off x="1981199" y="685800"/>
            <a:ext cx="380999" cy="152400"/>
          </a:xfrm>
          <a:prstGeom prst="rect">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lIns="243797" tIns="121899" rIns="243797" bIns="121899" rtlCol="0" anchor="ctr"/>
          <a:lstStyle/>
          <a:p>
            <a:pPr algn="ctr"/>
            <a:endParaRPr lang="en-US" dirty="0">
              <a:latin typeface="+mj-lt"/>
            </a:endParaRPr>
          </a:p>
        </p:txBody>
      </p:sp>
      <p:sp>
        <p:nvSpPr>
          <p:cNvPr id="27" name="Rectangle 16">
            <a:extLst>
              <a:ext uri="{FF2B5EF4-FFF2-40B4-BE49-F238E27FC236}">
                <a16:creationId xmlns:a16="http://schemas.microsoft.com/office/drawing/2014/main" id="{5935DC8E-63AF-A233-C5A3-D60C4E7AF410}"/>
              </a:ext>
            </a:extLst>
          </p:cNvPr>
          <p:cNvSpPr/>
          <p:nvPr/>
        </p:nvSpPr>
        <p:spPr>
          <a:xfrm flipV="1">
            <a:off x="2438399" y="685800"/>
            <a:ext cx="380999" cy="152400"/>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lIns="243797" tIns="121899" rIns="243797" bIns="121899" rtlCol="0" anchor="ctr"/>
          <a:lstStyle/>
          <a:p>
            <a:pPr algn="ctr"/>
            <a:endParaRPr lang="en-US" dirty="0">
              <a:latin typeface="+mj-lt"/>
            </a:endParaRPr>
          </a:p>
        </p:txBody>
      </p:sp>
      <p:sp>
        <p:nvSpPr>
          <p:cNvPr id="28" name="TextBox 27">
            <a:extLst>
              <a:ext uri="{FF2B5EF4-FFF2-40B4-BE49-F238E27FC236}">
                <a16:creationId xmlns:a16="http://schemas.microsoft.com/office/drawing/2014/main" id="{0662E40F-A1C8-E561-67A0-0996E6E13B45}"/>
              </a:ext>
            </a:extLst>
          </p:cNvPr>
          <p:cNvSpPr txBox="1"/>
          <p:nvPr/>
        </p:nvSpPr>
        <p:spPr>
          <a:xfrm>
            <a:off x="152400" y="990600"/>
            <a:ext cx="6898175" cy="461665"/>
          </a:xfrm>
          <a:prstGeom prst="rect">
            <a:avLst/>
          </a:prstGeom>
          <a:noFill/>
        </p:spPr>
        <p:txBody>
          <a:bodyPr wrap="square" rtlCol="0">
            <a:spAutoFit/>
          </a:bodyPr>
          <a:lstStyle/>
          <a:p>
            <a:r>
              <a:rPr lang="en-US" sz="2400" b="1" dirty="0">
                <a:solidFill>
                  <a:srgbClr val="0070C0"/>
                </a:solidFill>
                <a:latin typeface="+mj-lt"/>
              </a:rPr>
              <a:t>Endpoint Results (k</a:t>
            </a:r>
            <a:r>
              <a:rPr lang="en-US" sz="2400" b="1" baseline="-25000" dirty="0">
                <a:solidFill>
                  <a:srgbClr val="0070C0"/>
                </a:solidFill>
                <a:latin typeface="+mj-lt"/>
              </a:rPr>
              <a:t>rg0</a:t>
            </a:r>
            <a:r>
              <a:rPr lang="en-US" sz="2400" b="1" dirty="0">
                <a:solidFill>
                  <a:srgbClr val="0070C0"/>
                </a:solidFill>
                <a:latin typeface="+mj-lt"/>
              </a:rPr>
              <a:t>)</a:t>
            </a:r>
            <a:endParaRPr lang="en-US" sz="2400" b="1" dirty="0">
              <a:solidFill>
                <a:srgbClr val="AF005F"/>
              </a:solidFill>
              <a:latin typeface="+mj-lt"/>
              <a:ea typeface="Lato Black" panose="020F0502020204030203" pitchFamily="34" charset="0"/>
              <a:cs typeface="Lato Black" panose="020F0502020204030203" pitchFamily="34" charset="0"/>
            </a:endParaRPr>
          </a:p>
        </p:txBody>
      </p:sp>
      <p:pic>
        <p:nvPicPr>
          <p:cNvPr id="33" name="Graphic 32">
            <a:extLst>
              <a:ext uri="{FF2B5EF4-FFF2-40B4-BE49-F238E27FC236}">
                <a16:creationId xmlns:a16="http://schemas.microsoft.com/office/drawing/2014/main" id="{B3ACB713-80B1-1552-BBA1-25CC828AEE62}"/>
              </a:ext>
            </a:extLst>
          </p:cNvPr>
          <p:cNvPicPr>
            <a:picLocks noChangeAspect="1"/>
          </p:cNvPicPr>
          <p:nvPr/>
        </p:nvPicPr>
        <p:blipFill>
          <a:blip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438938" y="114118"/>
            <a:ext cx="1535646" cy="767823"/>
          </a:xfrm>
          <a:prstGeom prst="rect">
            <a:avLst/>
          </a:prstGeom>
        </p:spPr>
      </p:pic>
      <p:pic>
        <p:nvPicPr>
          <p:cNvPr id="6" name="Picture 5">
            <a:extLst>
              <a:ext uri="{FF2B5EF4-FFF2-40B4-BE49-F238E27FC236}">
                <a16:creationId xmlns:a16="http://schemas.microsoft.com/office/drawing/2014/main" id="{ECF213A8-B3D6-5759-0CE4-5F6D4D7A8729}"/>
              </a:ext>
            </a:extLst>
          </p:cNvPr>
          <p:cNvPicPr>
            <a:picLocks noChangeAspect="1"/>
          </p:cNvPicPr>
          <p:nvPr/>
        </p:nvPicPr>
        <p:blipFill>
          <a:blip r:embed="rId4">
            <a:extLst>
              <a:ext uri="{28A0092B-C50C-407E-A947-70E740481C1C}">
                <a14:useLocalDpi xmlns:a14="http://schemas.microsoft.com/office/drawing/2010/main" val="0"/>
              </a:ext>
            </a:extLst>
          </a:blip>
          <a:srcRect l="1150" t="2110" r="41645" b="71178"/>
          <a:stretch>
            <a:fillRect/>
          </a:stretch>
        </p:blipFill>
        <p:spPr>
          <a:xfrm>
            <a:off x="152401" y="125542"/>
            <a:ext cx="2438400" cy="501039"/>
          </a:xfrm>
          <a:prstGeom prst="rect">
            <a:avLst/>
          </a:prstGeom>
        </p:spPr>
      </p:pic>
      <p:pic>
        <p:nvPicPr>
          <p:cNvPr id="9" name="Picture 16" descr="Research Centre for Carbon Solutions | InfraPortal">
            <a:extLst>
              <a:ext uri="{FF2B5EF4-FFF2-40B4-BE49-F238E27FC236}">
                <a16:creationId xmlns:a16="http://schemas.microsoft.com/office/drawing/2014/main" id="{D995E239-2C58-1DAC-5FC1-23C3F0E0E813}"/>
              </a:ext>
            </a:extLst>
          </p:cNvPr>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saturation sat="400000"/>
                    </a14:imgEffect>
                  </a14:imgLayer>
                </a14:imgProps>
              </a:ext>
              <a:ext uri="{28A0092B-C50C-407E-A947-70E740481C1C}">
                <a14:useLocalDpi xmlns:a14="http://schemas.microsoft.com/office/drawing/2010/main" val="0"/>
              </a:ext>
            </a:extLst>
          </a:blip>
          <a:srcRect l="13736" r="16057"/>
          <a:stretch/>
        </p:blipFill>
        <p:spPr bwMode="auto">
          <a:xfrm>
            <a:off x="10980446" y="70730"/>
            <a:ext cx="1088853" cy="87238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Table 1">
            <a:extLst>
              <a:ext uri="{FF2B5EF4-FFF2-40B4-BE49-F238E27FC236}">
                <a16:creationId xmlns:a16="http://schemas.microsoft.com/office/drawing/2014/main" id="{A9AE23CD-AB9F-B8A8-FF8F-516FB7959AD8}"/>
              </a:ext>
            </a:extLst>
          </p:cNvPr>
          <p:cNvGraphicFramePr>
            <a:graphicFrameLocks noGrp="1"/>
          </p:cNvGraphicFramePr>
          <p:nvPr>
            <p:extLst>
              <p:ext uri="{D42A27DB-BD31-4B8C-83A1-F6EECF244321}">
                <p14:modId xmlns:p14="http://schemas.microsoft.com/office/powerpoint/2010/main" val="3084129129"/>
              </p:ext>
            </p:extLst>
          </p:nvPr>
        </p:nvGraphicFramePr>
        <p:xfrm>
          <a:off x="3753890" y="1082710"/>
          <a:ext cx="7676110" cy="1016883"/>
        </p:xfrm>
        <a:graphic>
          <a:graphicData uri="http://schemas.openxmlformats.org/drawingml/2006/table">
            <a:tbl>
              <a:tblPr>
                <a:tableStyleId>{8EC20E35-A176-4012-BC5E-935CFFF8708E}</a:tableStyleId>
              </a:tblPr>
              <a:tblGrid>
                <a:gridCol w="767611">
                  <a:extLst>
                    <a:ext uri="{9D8B030D-6E8A-4147-A177-3AD203B41FA5}">
                      <a16:colId xmlns:a16="http://schemas.microsoft.com/office/drawing/2014/main" val="2981405948"/>
                    </a:ext>
                  </a:extLst>
                </a:gridCol>
                <a:gridCol w="767611">
                  <a:extLst>
                    <a:ext uri="{9D8B030D-6E8A-4147-A177-3AD203B41FA5}">
                      <a16:colId xmlns:a16="http://schemas.microsoft.com/office/drawing/2014/main" val="732787415"/>
                    </a:ext>
                  </a:extLst>
                </a:gridCol>
                <a:gridCol w="767611">
                  <a:extLst>
                    <a:ext uri="{9D8B030D-6E8A-4147-A177-3AD203B41FA5}">
                      <a16:colId xmlns:a16="http://schemas.microsoft.com/office/drawing/2014/main" val="781102104"/>
                    </a:ext>
                  </a:extLst>
                </a:gridCol>
                <a:gridCol w="767611">
                  <a:extLst>
                    <a:ext uri="{9D8B030D-6E8A-4147-A177-3AD203B41FA5}">
                      <a16:colId xmlns:a16="http://schemas.microsoft.com/office/drawing/2014/main" val="3812919032"/>
                    </a:ext>
                  </a:extLst>
                </a:gridCol>
                <a:gridCol w="767611">
                  <a:extLst>
                    <a:ext uri="{9D8B030D-6E8A-4147-A177-3AD203B41FA5}">
                      <a16:colId xmlns:a16="http://schemas.microsoft.com/office/drawing/2014/main" val="337021772"/>
                    </a:ext>
                  </a:extLst>
                </a:gridCol>
                <a:gridCol w="767611">
                  <a:extLst>
                    <a:ext uri="{9D8B030D-6E8A-4147-A177-3AD203B41FA5}">
                      <a16:colId xmlns:a16="http://schemas.microsoft.com/office/drawing/2014/main" val="4232398946"/>
                    </a:ext>
                  </a:extLst>
                </a:gridCol>
                <a:gridCol w="767611">
                  <a:extLst>
                    <a:ext uri="{9D8B030D-6E8A-4147-A177-3AD203B41FA5}">
                      <a16:colId xmlns:a16="http://schemas.microsoft.com/office/drawing/2014/main" val="1460110218"/>
                    </a:ext>
                  </a:extLst>
                </a:gridCol>
                <a:gridCol w="767611">
                  <a:extLst>
                    <a:ext uri="{9D8B030D-6E8A-4147-A177-3AD203B41FA5}">
                      <a16:colId xmlns:a16="http://schemas.microsoft.com/office/drawing/2014/main" val="337546195"/>
                    </a:ext>
                  </a:extLst>
                </a:gridCol>
                <a:gridCol w="767611">
                  <a:extLst>
                    <a:ext uri="{9D8B030D-6E8A-4147-A177-3AD203B41FA5}">
                      <a16:colId xmlns:a16="http://schemas.microsoft.com/office/drawing/2014/main" val="252501686"/>
                    </a:ext>
                  </a:extLst>
                </a:gridCol>
                <a:gridCol w="767611">
                  <a:extLst>
                    <a:ext uri="{9D8B030D-6E8A-4147-A177-3AD203B41FA5}">
                      <a16:colId xmlns:a16="http://schemas.microsoft.com/office/drawing/2014/main" val="407419476"/>
                    </a:ext>
                  </a:extLst>
                </a:gridCol>
              </a:tblGrid>
              <a:tr h="290795">
                <a:tc>
                  <a:txBody>
                    <a:bodyPr/>
                    <a:lstStyle/>
                    <a:p>
                      <a:pPr algn="ctr" fontAlgn="t">
                        <a:buNone/>
                      </a:pPr>
                      <a:r>
                        <a:rPr lang="en-GB" sz="1400" b="1" u="none" strike="noStrike" dirty="0">
                          <a:effectLst/>
                        </a:rPr>
                        <a:t>Dataset</a:t>
                      </a:r>
                      <a:endParaRPr lang="en-GB" sz="1400" b="1" i="0" u="none" strike="noStrike" dirty="0">
                        <a:solidFill>
                          <a:srgbClr val="000000"/>
                        </a:solidFill>
                        <a:effectLst/>
                        <a:latin typeface="Calibri" panose="020F0502020204030204" pitchFamily="34" charset="0"/>
                      </a:endParaRPr>
                    </a:p>
                  </a:txBody>
                  <a:tcPr marL="8573" marR="8573" marT="8573" marB="0" anchor="ctr">
                    <a:lnB w="12700" cap="flat" cmpd="sng" algn="ctr">
                      <a:solidFill>
                        <a:schemeClr val="tx1"/>
                      </a:solidFill>
                      <a:prstDash val="solid"/>
                      <a:round/>
                      <a:headEnd type="none" w="med" len="med"/>
                      <a:tailEnd type="none" w="med" len="med"/>
                    </a:lnB>
                  </a:tcPr>
                </a:tc>
                <a:tc>
                  <a:txBody>
                    <a:bodyPr/>
                    <a:lstStyle/>
                    <a:p>
                      <a:pPr algn="ctr" fontAlgn="t">
                        <a:buNone/>
                      </a:pPr>
                      <a:r>
                        <a:rPr lang="en-GB" sz="1400" b="1" u="none" strike="noStrike" dirty="0">
                          <a:effectLst/>
                        </a:rPr>
                        <a:t>RMSE</a:t>
                      </a:r>
                      <a:endParaRPr lang="en-GB" sz="1400" b="1" i="0" u="none" strike="noStrike" dirty="0">
                        <a:solidFill>
                          <a:srgbClr val="000000"/>
                        </a:solidFill>
                        <a:effectLst/>
                        <a:latin typeface="Calibri" panose="020F0502020204030204" pitchFamily="34" charset="0"/>
                      </a:endParaRPr>
                    </a:p>
                  </a:txBody>
                  <a:tcPr marL="8573" marR="8573" marT="8573" marB="0" anchor="ctr">
                    <a:lnB w="12700" cap="flat" cmpd="sng" algn="ctr">
                      <a:solidFill>
                        <a:schemeClr val="tx1"/>
                      </a:solidFill>
                      <a:prstDash val="solid"/>
                      <a:round/>
                      <a:headEnd type="none" w="med" len="med"/>
                      <a:tailEnd type="none" w="med" len="med"/>
                    </a:lnB>
                  </a:tcPr>
                </a:tc>
                <a:tc>
                  <a:txBody>
                    <a:bodyPr/>
                    <a:lstStyle/>
                    <a:p>
                      <a:pPr algn="ctr" fontAlgn="t">
                        <a:buNone/>
                      </a:pPr>
                      <a:r>
                        <a:rPr lang="en-GB" sz="1400" b="1" u="none" strike="noStrike" dirty="0">
                          <a:effectLst/>
                        </a:rPr>
                        <a:t>MSE</a:t>
                      </a:r>
                      <a:endParaRPr lang="en-GB" sz="1400" b="1" i="0" u="none" strike="noStrike" dirty="0">
                        <a:solidFill>
                          <a:srgbClr val="000000"/>
                        </a:solidFill>
                        <a:effectLst/>
                        <a:latin typeface="Calibri" panose="020F0502020204030204" pitchFamily="34" charset="0"/>
                      </a:endParaRPr>
                    </a:p>
                  </a:txBody>
                  <a:tcPr marL="8573" marR="8573" marT="8573" marB="0" anchor="ctr">
                    <a:lnB w="12700" cap="flat" cmpd="sng" algn="ctr">
                      <a:solidFill>
                        <a:schemeClr val="tx1"/>
                      </a:solidFill>
                      <a:prstDash val="solid"/>
                      <a:round/>
                      <a:headEnd type="none" w="med" len="med"/>
                      <a:tailEnd type="none" w="med" len="med"/>
                    </a:lnB>
                  </a:tcPr>
                </a:tc>
                <a:tc>
                  <a:txBody>
                    <a:bodyPr/>
                    <a:lstStyle/>
                    <a:p>
                      <a:pPr algn="ctr" fontAlgn="t">
                        <a:buNone/>
                      </a:pPr>
                      <a:r>
                        <a:rPr lang="en-GB" sz="1400" b="1" u="none" strike="noStrike">
                          <a:effectLst/>
                        </a:rPr>
                        <a:t>MAE</a:t>
                      </a:r>
                      <a:endParaRPr lang="en-GB" sz="1400" b="1" i="0" u="none" strike="noStrike">
                        <a:solidFill>
                          <a:srgbClr val="000000"/>
                        </a:solidFill>
                        <a:effectLst/>
                        <a:latin typeface="Calibri" panose="020F0502020204030204" pitchFamily="34" charset="0"/>
                      </a:endParaRPr>
                    </a:p>
                  </a:txBody>
                  <a:tcPr marL="8573" marR="8573" marT="8573" marB="0" anchor="ctr">
                    <a:lnB w="12700" cap="flat" cmpd="sng" algn="ctr">
                      <a:solidFill>
                        <a:schemeClr val="tx1"/>
                      </a:solidFill>
                      <a:prstDash val="solid"/>
                      <a:round/>
                      <a:headEnd type="none" w="med" len="med"/>
                      <a:tailEnd type="none" w="med" len="med"/>
                    </a:lnB>
                  </a:tcPr>
                </a:tc>
                <a:tc>
                  <a:txBody>
                    <a:bodyPr/>
                    <a:lstStyle/>
                    <a:p>
                      <a:pPr algn="ctr" fontAlgn="t">
                        <a:buNone/>
                      </a:pPr>
                      <a:r>
                        <a:rPr lang="en-GB" sz="1400" b="1" u="none" strike="noStrike" dirty="0">
                          <a:effectLst/>
                        </a:rPr>
                        <a:t>R2</a:t>
                      </a:r>
                      <a:endParaRPr lang="en-GB" sz="1400" b="1" i="0" u="none" strike="noStrike" dirty="0">
                        <a:solidFill>
                          <a:srgbClr val="000000"/>
                        </a:solidFill>
                        <a:effectLst/>
                        <a:latin typeface="Calibri" panose="020F0502020204030204" pitchFamily="34" charset="0"/>
                      </a:endParaRPr>
                    </a:p>
                  </a:txBody>
                  <a:tcPr marL="8573" marR="8573" marT="8573" marB="0" anchor="ctr">
                    <a:lnB w="12700" cap="flat" cmpd="sng" algn="ctr">
                      <a:solidFill>
                        <a:schemeClr val="tx1"/>
                      </a:solidFill>
                      <a:prstDash val="solid"/>
                      <a:round/>
                      <a:headEnd type="none" w="med" len="med"/>
                      <a:tailEnd type="none" w="med" len="med"/>
                    </a:lnB>
                  </a:tcPr>
                </a:tc>
                <a:tc>
                  <a:txBody>
                    <a:bodyPr/>
                    <a:lstStyle/>
                    <a:p>
                      <a:pPr algn="ctr" fontAlgn="t">
                        <a:buNone/>
                      </a:pPr>
                      <a:r>
                        <a:rPr lang="en-GB" sz="1400" b="1" u="none" strike="noStrike" dirty="0">
                          <a:effectLst/>
                        </a:rPr>
                        <a:t>Bias</a:t>
                      </a:r>
                      <a:endParaRPr lang="en-GB" sz="1400" b="1" i="0" u="none" strike="noStrike" dirty="0">
                        <a:solidFill>
                          <a:srgbClr val="000000"/>
                        </a:solidFill>
                        <a:effectLst/>
                        <a:latin typeface="Calibri" panose="020F0502020204030204" pitchFamily="34" charset="0"/>
                      </a:endParaRPr>
                    </a:p>
                  </a:txBody>
                  <a:tcPr marL="8573" marR="8573" marT="8573" marB="0" anchor="ctr">
                    <a:lnB w="12700" cap="flat" cmpd="sng" algn="ctr">
                      <a:solidFill>
                        <a:schemeClr val="tx1"/>
                      </a:solidFill>
                      <a:prstDash val="solid"/>
                      <a:round/>
                      <a:headEnd type="none" w="med" len="med"/>
                      <a:tailEnd type="none" w="med" len="med"/>
                    </a:lnB>
                  </a:tcPr>
                </a:tc>
                <a:tc>
                  <a:txBody>
                    <a:bodyPr/>
                    <a:lstStyle/>
                    <a:p>
                      <a:pPr algn="ctr" fontAlgn="t">
                        <a:buNone/>
                      </a:pPr>
                      <a:r>
                        <a:rPr lang="en-GB" sz="1400" b="1" u="none" strike="noStrike" dirty="0">
                          <a:effectLst/>
                        </a:rPr>
                        <a:t>APRE</a:t>
                      </a:r>
                      <a:endParaRPr lang="en-GB" sz="1400" b="1" i="0" u="none" strike="noStrike" dirty="0">
                        <a:solidFill>
                          <a:srgbClr val="000000"/>
                        </a:solidFill>
                        <a:effectLst/>
                        <a:latin typeface="Calibri" panose="020F0502020204030204" pitchFamily="34" charset="0"/>
                      </a:endParaRPr>
                    </a:p>
                  </a:txBody>
                  <a:tcPr marL="8573" marR="8573" marT="8573" marB="0" anchor="ctr">
                    <a:lnB w="12700" cap="flat" cmpd="sng" algn="ctr">
                      <a:solidFill>
                        <a:schemeClr val="tx1"/>
                      </a:solidFill>
                      <a:prstDash val="solid"/>
                      <a:round/>
                      <a:headEnd type="none" w="med" len="med"/>
                      <a:tailEnd type="none" w="med" len="med"/>
                    </a:lnB>
                  </a:tcPr>
                </a:tc>
                <a:tc>
                  <a:txBody>
                    <a:bodyPr/>
                    <a:lstStyle/>
                    <a:p>
                      <a:pPr algn="ctr" fontAlgn="t">
                        <a:buNone/>
                      </a:pPr>
                      <a:r>
                        <a:rPr lang="en-GB" sz="1400" b="1" u="none" strike="noStrike" dirty="0" err="1">
                          <a:effectLst/>
                        </a:rPr>
                        <a:t>STD_Error</a:t>
                      </a:r>
                      <a:endParaRPr lang="en-GB" sz="1400" b="1" i="0" u="none" strike="noStrike" dirty="0">
                        <a:solidFill>
                          <a:srgbClr val="000000"/>
                        </a:solidFill>
                        <a:effectLst/>
                        <a:latin typeface="Calibri" panose="020F0502020204030204" pitchFamily="34" charset="0"/>
                      </a:endParaRPr>
                    </a:p>
                  </a:txBody>
                  <a:tcPr marL="8573" marR="8573" marT="8573" marB="0" anchor="ctr">
                    <a:lnB w="12700" cap="flat" cmpd="sng" algn="ctr">
                      <a:solidFill>
                        <a:schemeClr val="tx1"/>
                      </a:solidFill>
                      <a:prstDash val="solid"/>
                      <a:round/>
                      <a:headEnd type="none" w="med" len="med"/>
                      <a:tailEnd type="none" w="med" len="med"/>
                    </a:lnB>
                  </a:tcPr>
                </a:tc>
                <a:tc>
                  <a:txBody>
                    <a:bodyPr/>
                    <a:lstStyle/>
                    <a:p>
                      <a:pPr algn="ctr" fontAlgn="t">
                        <a:buNone/>
                      </a:pPr>
                      <a:r>
                        <a:rPr lang="en-GB" sz="1400" b="1" u="none" strike="noStrike" dirty="0" err="1">
                          <a:effectLst/>
                        </a:rPr>
                        <a:t>MaxError</a:t>
                      </a:r>
                      <a:endParaRPr lang="en-GB" sz="1400" b="1" i="0" u="none" strike="noStrike" dirty="0">
                        <a:solidFill>
                          <a:srgbClr val="000000"/>
                        </a:solidFill>
                        <a:effectLst/>
                        <a:latin typeface="Calibri" panose="020F0502020204030204" pitchFamily="34" charset="0"/>
                      </a:endParaRPr>
                    </a:p>
                  </a:txBody>
                  <a:tcPr marL="8573" marR="8573" marT="8573" marB="0" anchor="ctr">
                    <a:lnB w="12700" cap="flat" cmpd="sng" algn="ctr">
                      <a:solidFill>
                        <a:schemeClr val="tx1"/>
                      </a:solidFill>
                      <a:prstDash val="solid"/>
                      <a:round/>
                      <a:headEnd type="none" w="med" len="med"/>
                      <a:tailEnd type="none" w="med" len="med"/>
                    </a:lnB>
                  </a:tcPr>
                </a:tc>
                <a:tc>
                  <a:txBody>
                    <a:bodyPr/>
                    <a:lstStyle/>
                    <a:p>
                      <a:pPr algn="ctr" fontAlgn="t">
                        <a:buNone/>
                      </a:pPr>
                      <a:r>
                        <a:rPr lang="en-GB" sz="1400" b="1" u="none" strike="noStrike" dirty="0">
                          <a:effectLst/>
                        </a:rPr>
                        <a:t>Coverage_90</a:t>
                      </a:r>
                      <a:endParaRPr lang="en-GB" sz="1400" b="1" i="0" u="none" strike="noStrike" dirty="0">
                        <a:solidFill>
                          <a:srgbClr val="000000"/>
                        </a:solidFill>
                        <a:effectLst/>
                        <a:latin typeface="Calibri" panose="020F0502020204030204" pitchFamily="34" charset="0"/>
                      </a:endParaRPr>
                    </a:p>
                  </a:txBody>
                  <a:tcPr marL="8573" marR="8573" marT="8573" marB="0"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54766387"/>
                  </a:ext>
                </a:extLst>
              </a:tr>
              <a:tr h="290795">
                <a:tc>
                  <a:txBody>
                    <a:bodyPr/>
                    <a:lstStyle/>
                    <a:p>
                      <a:pPr algn="ctr" fontAlgn="b">
                        <a:buNone/>
                      </a:pPr>
                      <a:r>
                        <a:rPr lang="en-GB" sz="1400" u="none" strike="noStrike" dirty="0">
                          <a:effectLst/>
                        </a:rPr>
                        <a:t>Test</a:t>
                      </a:r>
                      <a:endParaRPr lang="en-GB" sz="1400" b="0" i="0" u="none" strike="noStrike" dirty="0">
                        <a:solidFill>
                          <a:srgbClr val="000000"/>
                        </a:solidFill>
                        <a:effectLst/>
                        <a:latin typeface="Calibri" panose="020F0502020204030204" pitchFamily="34" charset="0"/>
                      </a:endParaRPr>
                    </a:p>
                  </a:txBody>
                  <a:tcPr marL="8573" marR="8573" marT="8573" marB="0" anchor="ctr">
                    <a:lnT w="12700" cap="flat" cmpd="sng" algn="ctr">
                      <a:solidFill>
                        <a:schemeClr val="tx1"/>
                      </a:solidFill>
                      <a:prstDash val="solid"/>
                      <a:round/>
                      <a:headEnd type="none" w="med" len="med"/>
                      <a:tailEnd type="none" w="med" len="med"/>
                    </a:lnT>
                  </a:tcPr>
                </a:tc>
                <a:tc>
                  <a:txBody>
                    <a:bodyPr/>
                    <a:lstStyle/>
                    <a:p>
                      <a:pPr algn="ctr" fontAlgn="b">
                        <a:buNone/>
                      </a:pPr>
                      <a:r>
                        <a:rPr lang="en-GB" sz="1400" u="none" strike="noStrike" dirty="0">
                          <a:effectLst/>
                        </a:rPr>
                        <a:t>0.179</a:t>
                      </a:r>
                      <a:endParaRPr lang="en-GB" sz="1400" b="0" i="0" u="none" strike="noStrike" dirty="0">
                        <a:solidFill>
                          <a:srgbClr val="000000"/>
                        </a:solidFill>
                        <a:effectLst/>
                        <a:latin typeface="Calibri" panose="020F0502020204030204" pitchFamily="34" charset="0"/>
                      </a:endParaRPr>
                    </a:p>
                  </a:txBody>
                  <a:tcPr marL="8573" marR="8573" marT="8573" marB="0" anchor="ctr">
                    <a:lnT w="12700" cap="flat" cmpd="sng" algn="ctr">
                      <a:solidFill>
                        <a:schemeClr val="tx1"/>
                      </a:solidFill>
                      <a:prstDash val="solid"/>
                      <a:round/>
                      <a:headEnd type="none" w="med" len="med"/>
                      <a:tailEnd type="none" w="med" len="med"/>
                    </a:lnT>
                  </a:tcPr>
                </a:tc>
                <a:tc>
                  <a:txBody>
                    <a:bodyPr/>
                    <a:lstStyle/>
                    <a:p>
                      <a:pPr algn="ctr" fontAlgn="b">
                        <a:buNone/>
                      </a:pPr>
                      <a:r>
                        <a:rPr lang="en-GB" sz="1400" u="none" strike="noStrike" dirty="0">
                          <a:effectLst/>
                        </a:rPr>
                        <a:t>0.015</a:t>
                      </a:r>
                      <a:endParaRPr lang="en-GB" sz="1400" b="0" i="0" u="none" strike="noStrike" dirty="0">
                        <a:solidFill>
                          <a:srgbClr val="000000"/>
                        </a:solidFill>
                        <a:effectLst/>
                        <a:latin typeface="Calibri" panose="020F0502020204030204" pitchFamily="34" charset="0"/>
                      </a:endParaRPr>
                    </a:p>
                  </a:txBody>
                  <a:tcPr marL="8573" marR="8573" marT="8573" marB="0" anchor="ctr">
                    <a:lnT w="12700" cap="flat" cmpd="sng" algn="ctr">
                      <a:solidFill>
                        <a:schemeClr val="tx1"/>
                      </a:solidFill>
                      <a:prstDash val="solid"/>
                      <a:round/>
                      <a:headEnd type="none" w="med" len="med"/>
                      <a:tailEnd type="none" w="med" len="med"/>
                    </a:lnT>
                  </a:tcPr>
                </a:tc>
                <a:tc>
                  <a:txBody>
                    <a:bodyPr/>
                    <a:lstStyle/>
                    <a:p>
                      <a:pPr algn="ctr" fontAlgn="b">
                        <a:buNone/>
                      </a:pPr>
                      <a:r>
                        <a:rPr lang="en-GB" sz="1400" u="none" strike="noStrike" dirty="0">
                          <a:effectLst/>
                        </a:rPr>
                        <a:t>0.149</a:t>
                      </a:r>
                      <a:endParaRPr lang="en-GB" sz="1400" b="0" i="0" u="none" strike="noStrike" dirty="0">
                        <a:solidFill>
                          <a:srgbClr val="000000"/>
                        </a:solidFill>
                        <a:effectLst/>
                        <a:latin typeface="Calibri" panose="020F0502020204030204" pitchFamily="34" charset="0"/>
                      </a:endParaRPr>
                    </a:p>
                  </a:txBody>
                  <a:tcPr marL="8573" marR="8573" marT="8573" marB="0" anchor="ctr">
                    <a:lnT w="12700" cap="flat" cmpd="sng" algn="ctr">
                      <a:solidFill>
                        <a:schemeClr val="tx1"/>
                      </a:solidFill>
                      <a:prstDash val="solid"/>
                      <a:round/>
                      <a:headEnd type="none" w="med" len="med"/>
                      <a:tailEnd type="none" w="med" len="med"/>
                    </a:lnT>
                  </a:tcPr>
                </a:tc>
                <a:tc>
                  <a:txBody>
                    <a:bodyPr/>
                    <a:lstStyle/>
                    <a:p>
                      <a:pPr algn="ctr" fontAlgn="b">
                        <a:buNone/>
                      </a:pPr>
                      <a:r>
                        <a:rPr lang="en-GB" sz="1400" u="none" strike="noStrike" dirty="0">
                          <a:effectLst/>
                        </a:rPr>
                        <a:t>0.60</a:t>
                      </a:r>
                      <a:endParaRPr lang="en-GB" sz="1400" b="0" i="0" u="none" strike="noStrike" dirty="0">
                        <a:solidFill>
                          <a:srgbClr val="000000"/>
                        </a:solidFill>
                        <a:effectLst/>
                        <a:latin typeface="Calibri" panose="020F0502020204030204" pitchFamily="34" charset="0"/>
                      </a:endParaRPr>
                    </a:p>
                  </a:txBody>
                  <a:tcPr marL="8573" marR="8573" marT="8573" marB="0" anchor="ctr">
                    <a:lnT w="12700" cap="flat" cmpd="sng" algn="ctr">
                      <a:solidFill>
                        <a:schemeClr val="tx1"/>
                      </a:solidFill>
                      <a:prstDash val="solid"/>
                      <a:round/>
                      <a:headEnd type="none" w="med" len="med"/>
                      <a:tailEnd type="none" w="med" len="med"/>
                    </a:lnT>
                  </a:tcPr>
                </a:tc>
                <a:tc>
                  <a:txBody>
                    <a:bodyPr/>
                    <a:lstStyle/>
                    <a:p>
                      <a:pPr algn="ctr" fontAlgn="b">
                        <a:buNone/>
                      </a:pPr>
                      <a:r>
                        <a:rPr lang="en-GB" sz="1400" u="none" strike="noStrike" dirty="0">
                          <a:effectLst/>
                        </a:rPr>
                        <a:t>0.0073</a:t>
                      </a:r>
                      <a:endParaRPr lang="en-GB" sz="1400" b="0" i="0" u="none" strike="noStrike" dirty="0">
                        <a:solidFill>
                          <a:srgbClr val="000000"/>
                        </a:solidFill>
                        <a:effectLst/>
                        <a:latin typeface="Calibri" panose="020F0502020204030204" pitchFamily="34" charset="0"/>
                      </a:endParaRPr>
                    </a:p>
                  </a:txBody>
                  <a:tcPr marL="8573" marR="8573" marT="8573" marB="0" anchor="ctr">
                    <a:lnT w="12700" cap="flat" cmpd="sng" algn="ctr">
                      <a:solidFill>
                        <a:schemeClr val="tx1"/>
                      </a:solidFill>
                      <a:prstDash val="solid"/>
                      <a:round/>
                      <a:headEnd type="none" w="med" len="med"/>
                      <a:tailEnd type="none" w="med" len="med"/>
                    </a:lnT>
                  </a:tcPr>
                </a:tc>
                <a:tc>
                  <a:txBody>
                    <a:bodyPr/>
                    <a:lstStyle/>
                    <a:p>
                      <a:pPr algn="ctr" fontAlgn="b">
                        <a:buNone/>
                      </a:pPr>
                      <a:r>
                        <a:rPr lang="en-GB" sz="1400" u="none" strike="noStrike" dirty="0">
                          <a:effectLst/>
                        </a:rPr>
                        <a:t>44.34</a:t>
                      </a:r>
                      <a:endParaRPr lang="en-GB" sz="1400" b="0" i="0" u="none" strike="noStrike" dirty="0">
                        <a:solidFill>
                          <a:srgbClr val="000000"/>
                        </a:solidFill>
                        <a:effectLst/>
                        <a:latin typeface="Calibri" panose="020F0502020204030204" pitchFamily="34" charset="0"/>
                      </a:endParaRPr>
                    </a:p>
                  </a:txBody>
                  <a:tcPr marL="8573" marR="8573" marT="8573" marB="0" anchor="ctr">
                    <a:lnT w="12700" cap="flat" cmpd="sng" algn="ctr">
                      <a:solidFill>
                        <a:schemeClr val="tx1"/>
                      </a:solidFill>
                      <a:prstDash val="solid"/>
                      <a:round/>
                      <a:headEnd type="none" w="med" len="med"/>
                      <a:tailEnd type="none" w="med" len="med"/>
                    </a:lnT>
                  </a:tcPr>
                </a:tc>
                <a:tc>
                  <a:txBody>
                    <a:bodyPr/>
                    <a:lstStyle/>
                    <a:p>
                      <a:pPr algn="ctr" fontAlgn="b">
                        <a:buNone/>
                      </a:pPr>
                      <a:r>
                        <a:rPr lang="en-GB" sz="1400" u="none" strike="noStrike" dirty="0">
                          <a:effectLst/>
                        </a:rPr>
                        <a:t>0.179</a:t>
                      </a:r>
                      <a:endParaRPr lang="en-GB" sz="1400" b="0" i="0" u="none" strike="noStrike" dirty="0">
                        <a:solidFill>
                          <a:srgbClr val="000000"/>
                        </a:solidFill>
                        <a:effectLst/>
                        <a:latin typeface="Calibri" panose="020F0502020204030204" pitchFamily="34" charset="0"/>
                      </a:endParaRPr>
                    </a:p>
                  </a:txBody>
                  <a:tcPr marL="8573" marR="8573" marT="8573" marB="0" anchor="ctr">
                    <a:lnT w="12700" cap="flat" cmpd="sng" algn="ctr">
                      <a:solidFill>
                        <a:schemeClr val="tx1"/>
                      </a:solidFill>
                      <a:prstDash val="solid"/>
                      <a:round/>
                      <a:headEnd type="none" w="med" len="med"/>
                      <a:tailEnd type="none" w="med" len="med"/>
                    </a:lnT>
                  </a:tcPr>
                </a:tc>
                <a:tc>
                  <a:txBody>
                    <a:bodyPr/>
                    <a:lstStyle/>
                    <a:p>
                      <a:pPr algn="ctr" fontAlgn="b">
                        <a:buNone/>
                      </a:pPr>
                      <a:r>
                        <a:rPr lang="en-GB" sz="1400" u="none" strike="noStrike" dirty="0">
                          <a:effectLst/>
                        </a:rPr>
                        <a:t>0.527</a:t>
                      </a:r>
                      <a:endParaRPr lang="en-GB" sz="1400" b="0" i="0" u="none" strike="noStrike" dirty="0">
                        <a:solidFill>
                          <a:srgbClr val="000000"/>
                        </a:solidFill>
                        <a:effectLst/>
                        <a:latin typeface="Calibri" panose="020F0502020204030204" pitchFamily="34" charset="0"/>
                      </a:endParaRPr>
                    </a:p>
                  </a:txBody>
                  <a:tcPr marL="8573" marR="8573" marT="8573" marB="0" anchor="ctr">
                    <a:lnT w="12700" cap="flat" cmpd="sng" algn="ctr">
                      <a:solidFill>
                        <a:schemeClr val="tx1"/>
                      </a:solidFill>
                      <a:prstDash val="solid"/>
                      <a:round/>
                      <a:headEnd type="none" w="med" len="med"/>
                      <a:tailEnd type="none" w="med" len="med"/>
                    </a:lnT>
                  </a:tcPr>
                </a:tc>
                <a:tc>
                  <a:txBody>
                    <a:bodyPr/>
                    <a:lstStyle/>
                    <a:p>
                      <a:pPr algn="ctr" fontAlgn="b">
                        <a:buNone/>
                      </a:pPr>
                      <a:r>
                        <a:rPr lang="en-GB" sz="1400" u="none" strike="noStrike" dirty="0">
                          <a:effectLst/>
                        </a:rPr>
                        <a:t>0.83</a:t>
                      </a:r>
                      <a:endParaRPr lang="en-GB" sz="1400" b="0" i="0" u="none" strike="noStrike" dirty="0">
                        <a:solidFill>
                          <a:srgbClr val="000000"/>
                        </a:solidFill>
                        <a:effectLst/>
                        <a:latin typeface="Calibri" panose="020F0502020204030204" pitchFamily="34" charset="0"/>
                      </a:endParaRPr>
                    </a:p>
                  </a:txBody>
                  <a:tcPr marL="8573" marR="8573" marT="8573" marB="0"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178572"/>
                  </a:ext>
                </a:extLst>
              </a:tr>
              <a:tr h="290795">
                <a:tc>
                  <a:txBody>
                    <a:bodyPr/>
                    <a:lstStyle/>
                    <a:p>
                      <a:pPr algn="ctr" fontAlgn="b">
                        <a:buNone/>
                      </a:pPr>
                      <a:r>
                        <a:rPr lang="en-GB" sz="1400" u="none" strike="noStrike" dirty="0">
                          <a:effectLst/>
                        </a:rPr>
                        <a:t>Train</a:t>
                      </a:r>
                      <a:endParaRPr lang="en-GB" sz="1400" b="0" i="0" u="none" strike="noStrike" dirty="0">
                        <a:solidFill>
                          <a:srgbClr val="000000"/>
                        </a:solidFill>
                        <a:effectLst/>
                        <a:latin typeface="Calibri" panose="020F0502020204030204" pitchFamily="34" charset="0"/>
                      </a:endParaRPr>
                    </a:p>
                  </a:txBody>
                  <a:tcPr marL="8573" marR="8573" marT="8573" marB="0" anchor="ctr"/>
                </a:tc>
                <a:tc>
                  <a:txBody>
                    <a:bodyPr/>
                    <a:lstStyle/>
                    <a:p>
                      <a:pPr algn="ctr" fontAlgn="b">
                        <a:buNone/>
                      </a:pPr>
                      <a:r>
                        <a:rPr lang="en-GB" sz="1400" u="none" strike="noStrike" dirty="0">
                          <a:effectLst/>
                        </a:rPr>
                        <a:t>0.127</a:t>
                      </a:r>
                      <a:endParaRPr lang="en-GB" sz="1400" b="0" i="0" u="none" strike="noStrike" dirty="0">
                        <a:solidFill>
                          <a:srgbClr val="000000"/>
                        </a:solidFill>
                        <a:effectLst/>
                        <a:latin typeface="Calibri" panose="020F0502020204030204" pitchFamily="34" charset="0"/>
                      </a:endParaRPr>
                    </a:p>
                  </a:txBody>
                  <a:tcPr marL="8573" marR="8573" marT="8573" marB="0" anchor="ctr"/>
                </a:tc>
                <a:tc>
                  <a:txBody>
                    <a:bodyPr/>
                    <a:lstStyle/>
                    <a:p>
                      <a:pPr algn="ctr" fontAlgn="b">
                        <a:buNone/>
                      </a:pPr>
                      <a:r>
                        <a:rPr lang="en-GB" sz="1400" u="none" strike="noStrike" dirty="0">
                          <a:effectLst/>
                        </a:rPr>
                        <a:t>0.005</a:t>
                      </a:r>
                      <a:endParaRPr lang="en-GB" sz="1400" b="0" i="0" u="none" strike="noStrike" dirty="0">
                        <a:solidFill>
                          <a:srgbClr val="000000"/>
                        </a:solidFill>
                        <a:effectLst/>
                        <a:latin typeface="Calibri" panose="020F0502020204030204" pitchFamily="34" charset="0"/>
                      </a:endParaRPr>
                    </a:p>
                  </a:txBody>
                  <a:tcPr marL="8573" marR="8573" marT="8573" marB="0" anchor="ctr"/>
                </a:tc>
                <a:tc>
                  <a:txBody>
                    <a:bodyPr/>
                    <a:lstStyle/>
                    <a:p>
                      <a:pPr algn="ctr" fontAlgn="b">
                        <a:buNone/>
                      </a:pPr>
                      <a:r>
                        <a:rPr lang="en-GB" sz="1400" u="none" strike="noStrike" dirty="0">
                          <a:effectLst/>
                        </a:rPr>
                        <a:t>0.058</a:t>
                      </a:r>
                      <a:endParaRPr lang="en-GB" sz="1400" b="0" i="0" u="none" strike="noStrike" dirty="0">
                        <a:solidFill>
                          <a:srgbClr val="000000"/>
                        </a:solidFill>
                        <a:effectLst/>
                        <a:latin typeface="Calibri" panose="020F0502020204030204" pitchFamily="34" charset="0"/>
                      </a:endParaRPr>
                    </a:p>
                  </a:txBody>
                  <a:tcPr marL="8573" marR="8573" marT="8573" marB="0" anchor="ctr"/>
                </a:tc>
                <a:tc>
                  <a:txBody>
                    <a:bodyPr/>
                    <a:lstStyle/>
                    <a:p>
                      <a:pPr algn="ctr" fontAlgn="b">
                        <a:buNone/>
                      </a:pPr>
                      <a:r>
                        <a:rPr lang="en-GB" sz="1400" u="none" strike="noStrike" dirty="0">
                          <a:effectLst/>
                        </a:rPr>
                        <a:t>0.69</a:t>
                      </a:r>
                      <a:endParaRPr lang="en-GB" sz="1400" b="0" i="0" u="none" strike="noStrike" dirty="0">
                        <a:solidFill>
                          <a:srgbClr val="000000"/>
                        </a:solidFill>
                        <a:effectLst/>
                        <a:latin typeface="Calibri" panose="020F0502020204030204" pitchFamily="34" charset="0"/>
                      </a:endParaRPr>
                    </a:p>
                  </a:txBody>
                  <a:tcPr marL="8573" marR="8573" marT="8573" marB="0" anchor="ctr"/>
                </a:tc>
                <a:tc>
                  <a:txBody>
                    <a:bodyPr/>
                    <a:lstStyle/>
                    <a:p>
                      <a:pPr algn="ctr" fontAlgn="b">
                        <a:buNone/>
                      </a:pPr>
                      <a:r>
                        <a:rPr lang="en-GB" sz="1400" u="none" strike="noStrike" dirty="0">
                          <a:effectLst/>
                        </a:rPr>
                        <a:t>0.003</a:t>
                      </a:r>
                      <a:endParaRPr lang="en-GB" sz="1400" b="0" i="0" u="none" strike="noStrike" dirty="0">
                        <a:solidFill>
                          <a:srgbClr val="000000"/>
                        </a:solidFill>
                        <a:effectLst/>
                        <a:latin typeface="Calibri" panose="020F0502020204030204" pitchFamily="34" charset="0"/>
                      </a:endParaRPr>
                    </a:p>
                  </a:txBody>
                  <a:tcPr marL="8573" marR="8573" marT="8573" marB="0" anchor="ctr"/>
                </a:tc>
                <a:tc>
                  <a:txBody>
                    <a:bodyPr/>
                    <a:lstStyle/>
                    <a:p>
                      <a:pPr algn="ctr" fontAlgn="b">
                        <a:buNone/>
                      </a:pPr>
                      <a:r>
                        <a:rPr lang="en-GB" sz="1400" u="none" strike="noStrike" dirty="0">
                          <a:effectLst/>
                        </a:rPr>
                        <a:t>29.15</a:t>
                      </a:r>
                      <a:endParaRPr lang="en-GB" sz="1400" b="0" i="0" u="none" strike="noStrike" dirty="0">
                        <a:solidFill>
                          <a:srgbClr val="000000"/>
                        </a:solidFill>
                        <a:effectLst/>
                        <a:latin typeface="Calibri" panose="020F0502020204030204" pitchFamily="34" charset="0"/>
                      </a:endParaRPr>
                    </a:p>
                  </a:txBody>
                  <a:tcPr marL="8573" marR="8573" marT="8573" marB="0" anchor="ctr"/>
                </a:tc>
                <a:tc>
                  <a:txBody>
                    <a:bodyPr/>
                    <a:lstStyle/>
                    <a:p>
                      <a:pPr algn="ctr" fontAlgn="b">
                        <a:buNone/>
                      </a:pPr>
                      <a:r>
                        <a:rPr lang="en-GB" sz="1400" u="none" strike="noStrike" dirty="0">
                          <a:effectLst/>
                        </a:rPr>
                        <a:t>0.077</a:t>
                      </a:r>
                      <a:endParaRPr lang="en-GB" sz="1400" b="0" i="0" u="none" strike="noStrike" dirty="0">
                        <a:solidFill>
                          <a:srgbClr val="000000"/>
                        </a:solidFill>
                        <a:effectLst/>
                        <a:latin typeface="Calibri" panose="020F0502020204030204" pitchFamily="34" charset="0"/>
                      </a:endParaRPr>
                    </a:p>
                  </a:txBody>
                  <a:tcPr marL="8573" marR="8573" marT="8573" marB="0" anchor="ctr"/>
                </a:tc>
                <a:tc>
                  <a:txBody>
                    <a:bodyPr/>
                    <a:lstStyle/>
                    <a:p>
                      <a:pPr algn="ctr" fontAlgn="b">
                        <a:buNone/>
                      </a:pPr>
                      <a:r>
                        <a:rPr lang="en-GB" sz="1400" u="none" strike="noStrike" dirty="0">
                          <a:effectLst/>
                        </a:rPr>
                        <a:t>0.321</a:t>
                      </a:r>
                      <a:endParaRPr lang="en-GB" sz="1400" b="0" i="0" u="none" strike="noStrike" dirty="0">
                        <a:solidFill>
                          <a:srgbClr val="000000"/>
                        </a:solidFill>
                        <a:effectLst/>
                        <a:latin typeface="Calibri" panose="020F0502020204030204" pitchFamily="34" charset="0"/>
                      </a:endParaRPr>
                    </a:p>
                  </a:txBody>
                  <a:tcPr marL="8573" marR="8573" marT="8573" marB="0" anchor="ctr"/>
                </a:tc>
                <a:tc>
                  <a:txBody>
                    <a:bodyPr/>
                    <a:lstStyle/>
                    <a:p>
                      <a:pPr algn="ctr" fontAlgn="b">
                        <a:buNone/>
                      </a:pPr>
                      <a:r>
                        <a:rPr lang="en-GB" sz="1400" u="none" strike="noStrike" dirty="0">
                          <a:effectLst/>
                        </a:rPr>
                        <a:t>1</a:t>
                      </a:r>
                      <a:endParaRPr lang="en-GB" sz="1400" b="0" i="0" u="none" strike="noStrike" dirty="0">
                        <a:solidFill>
                          <a:srgbClr val="000000"/>
                        </a:solidFill>
                        <a:effectLst/>
                        <a:latin typeface="Calibri" panose="020F0502020204030204" pitchFamily="34" charset="0"/>
                      </a:endParaRPr>
                    </a:p>
                  </a:txBody>
                  <a:tcPr marL="8573" marR="8573" marT="8573" marB="0" anchor="ctr"/>
                </a:tc>
                <a:extLst>
                  <a:ext uri="{0D108BD9-81ED-4DB2-BD59-A6C34878D82A}">
                    <a16:rowId xmlns:a16="http://schemas.microsoft.com/office/drawing/2014/main" val="1635901429"/>
                  </a:ext>
                </a:extLst>
              </a:tr>
            </a:tbl>
          </a:graphicData>
        </a:graphic>
      </p:graphicFrame>
      <p:pic>
        <p:nvPicPr>
          <p:cNvPr id="4" name="Picture 3">
            <a:extLst>
              <a:ext uri="{FF2B5EF4-FFF2-40B4-BE49-F238E27FC236}">
                <a16:creationId xmlns:a16="http://schemas.microsoft.com/office/drawing/2014/main" id="{97AE98EA-6F7F-70B0-E59E-8128784F31F3}"/>
              </a:ext>
            </a:extLst>
          </p:cNvPr>
          <p:cNvPicPr>
            <a:picLocks noChangeAspect="1"/>
          </p:cNvPicPr>
          <p:nvPr/>
        </p:nvPicPr>
        <p:blipFill>
          <a:blip r:embed="rId7" cstate="print">
            <a:extLst>
              <a:ext uri="{28A0092B-C50C-407E-A947-70E740481C1C}">
                <a14:useLocalDpi xmlns:a14="http://schemas.microsoft.com/office/drawing/2010/main" val="0"/>
              </a:ext>
            </a:extLst>
          </a:blip>
          <a:srcRect t="7401"/>
          <a:stretch>
            <a:fillRect/>
          </a:stretch>
        </p:blipFill>
        <p:spPr>
          <a:xfrm>
            <a:off x="5871423" y="2514600"/>
            <a:ext cx="5028502" cy="4322972"/>
          </a:xfrm>
          <a:prstGeom prst="rect">
            <a:avLst/>
          </a:prstGeom>
        </p:spPr>
      </p:pic>
      <p:sp>
        <p:nvSpPr>
          <p:cNvPr id="10" name="TextBox 9">
            <a:extLst>
              <a:ext uri="{FF2B5EF4-FFF2-40B4-BE49-F238E27FC236}">
                <a16:creationId xmlns:a16="http://schemas.microsoft.com/office/drawing/2014/main" id="{E4362DF5-1FCF-3241-2DCF-379B097041F2}"/>
              </a:ext>
            </a:extLst>
          </p:cNvPr>
          <p:cNvSpPr txBox="1"/>
          <p:nvPr/>
        </p:nvSpPr>
        <p:spPr>
          <a:xfrm>
            <a:off x="7508280" y="2209800"/>
            <a:ext cx="2169120" cy="307777"/>
          </a:xfrm>
          <a:prstGeom prst="rect">
            <a:avLst/>
          </a:prstGeom>
          <a:noFill/>
        </p:spPr>
        <p:txBody>
          <a:bodyPr wrap="none" rtlCol="0">
            <a:spAutoFit/>
          </a:bodyPr>
          <a:lstStyle/>
          <a:p>
            <a:r>
              <a:rPr lang="en-GB" sz="1400" dirty="0"/>
              <a:t>Predicted vs Measured k</a:t>
            </a:r>
            <a:r>
              <a:rPr lang="en-GB" sz="1400" baseline="-25000" dirty="0"/>
              <a:t>rg0</a:t>
            </a:r>
          </a:p>
        </p:txBody>
      </p:sp>
      <p:sp>
        <p:nvSpPr>
          <p:cNvPr id="18" name="TextBox 17">
            <a:extLst>
              <a:ext uri="{FF2B5EF4-FFF2-40B4-BE49-F238E27FC236}">
                <a16:creationId xmlns:a16="http://schemas.microsoft.com/office/drawing/2014/main" id="{E8750BE3-82E8-ADFE-1FEC-B15241869047}"/>
              </a:ext>
            </a:extLst>
          </p:cNvPr>
          <p:cNvSpPr txBox="1"/>
          <p:nvPr/>
        </p:nvSpPr>
        <p:spPr>
          <a:xfrm>
            <a:off x="6477000" y="2626862"/>
            <a:ext cx="2061074" cy="707886"/>
          </a:xfrm>
          <a:prstGeom prst="rect">
            <a:avLst/>
          </a:prstGeom>
          <a:noFill/>
        </p:spPr>
        <p:txBody>
          <a:bodyPr wrap="square">
            <a:spAutoFit/>
          </a:bodyPr>
          <a:lstStyle/>
          <a:p>
            <a:pPr algn="ctr"/>
            <a:r>
              <a:rPr lang="en-US" sz="2000" b="1" dirty="0">
                <a:solidFill>
                  <a:srgbClr val="C00000"/>
                </a:solidFill>
                <a:latin typeface="+mj-lt"/>
              </a:rPr>
              <a:t>Predicted Values: k</a:t>
            </a:r>
            <a:r>
              <a:rPr lang="en-US" sz="2000" b="1" baseline="-25000" dirty="0">
                <a:solidFill>
                  <a:srgbClr val="C00000"/>
                </a:solidFill>
                <a:latin typeface="+mj-lt"/>
              </a:rPr>
              <a:t>rg0</a:t>
            </a:r>
            <a:r>
              <a:rPr lang="en-US" sz="2000" b="1" dirty="0">
                <a:solidFill>
                  <a:srgbClr val="C00000"/>
                </a:solidFill>
                <a:latin typeface="+mj-lt"/>
              </a:rPr>
              <a:t>_hat</a:t>
            </a:r>
            <a:endParaRPr lang="en-GB" sz="2000" dirty="0">
              <a:solidFill>
                <a:srgbClr val="C00000"/>
              </a:solidFill>
            </a:endParaRPr>
          </a:p>
        </p:txBody>
      </p:sp>
      <p:pic>
        <p:nvPicPr>
          <p:cNvPr id="8" name="Picture 7">
            <a:extLst>
              <a:ext uri="{FF2B5EF4-FFF2-40B4-BE49-F238E27FC236}">
                <a16:creationId xmlns:a16="http://schemas.microsoft.com/office/drawing/2014/main" id="{A878727C-CF2E-C259-1BED-25E7F36F3F24}"/>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30215" y="2387802"/>
            <a:ext cx="5502248" cy="4015624"/>
          </a:xfrm>
          <a:prstGeom prst="rect">
            <a:avLst/>
          </a:prstGeom>
        </p:spPr>
      </p:pic>
    </p:spTree>
    <p:extLst>
      <p:ext uri="{BB962C8B-B14F-4D97-AF65-F5344CB8AC3E}">
        <p14:creationId xmlns:p14="http://schemas.microsoft.com/office/powerpoint/2010/main" val="14536825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AFFB80-3DB5-7D6C-D17C-45EE755F119F}"/>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1C061D39-2CD0-6AA9-EDF0-B2589437A94D}"/>
              </a:ext>
            </a:extLst>
          </p:cNvPr>
          <p:cNvSpPr/>
          <p:nvPr/>
        </p:nvSpPr>
        <p:spPr>
          <a:xfrm>
            <a:off x="11201400" y="6403426"/>
            <a:ext cx="457200" cy="4572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1600" b="1" dirty="0">
                <a:latin typeface="+mj-lt"/>
              </a:rPr>
              <a:t>10</a:t>
            </a:r>
          </a:p>
        </p:txBody>
      </p:sp>
      <p:sp>
        <p:nvSpPr>
          <p:cNvPr id="12" name="Rectangle 11">
            <a:extLst>
              <a:ext uri="{FF2B5EF4-FFF2-40B4-BE49-F238E27FC236}">
                <a16:creationId xmlns:a16="http://schemas.microsoft.com/office/drawing/2014/main" id="{7A5C9548-1C6A-BFB9-89AC-0604D3ECCCED}"/>
              </a:ext>
            </a:extLst>
          </p:cNvPr>
          <p:cNvSpPr/>
          <p:nvPr/>
        </p:nvSpPr>
        <p:spPr>
          <a:xfrm flipV="1">
            <a:off x="152400" y="685800"/>
            <a:ext cx="380999" cy="152400"/>
          </a:xfrm>
          <a:prstGeom prst="rect">
            <a:avLst/>
          </a:prstGeom>
          <a:solidFill>
            <a:schemeClr val="tx1">
              <a:lumMod val="85000"/>
              <a:lumOff val="15000"/>
            </a:schemeClr>
          </a:solidFill>
          <a:ln>
            <a:noFill/>
          </a:ln>
          <a:effectLst/>
        </p:spPr>
        <p:style>
          <a:lnRef idx="1">
            <a:schemeClr val="accent1"/>
          </a:lnRef>
          <a:fillRef idx="3">
            <a:schemeClr val="accent1"/>
          </a:fillRef>
          <a:effectRef idx="2">
            <a:schemeClr val="accent1"/>
          </a:effectRef>
          <a:fontRef idx="minor">
            <a:schemeClr val="lt1"/>
          </a:fontRef>
        </p:style>
        <p:txBody>
          <a:bodyPr lIns="243797" tIns="121899" rIns="243797" bIns="121899" rtlCol="0" anchor="ctr"/>
          <a:lstStyle/>
          <a:p>
            <a:pPr algn="ctr"/>
            <a:r>
              <a:rPr lang="en-US" dirty="0">
                <a:latin typeface="+mj-lt"/>
              </a:rPr>
              <a:t>      </a:t>
            </a:r>
          </a:p>
        </p:txBody>
      </p:sp>
      <p:sp>
        <p:nvSpPr>
          <p:cNvPr id="13" name="Rectangle 12">
            <a:extLst>
              <a:ext uri="{FF2B5EF4-FFF2-40B4-BE49-F238E27FC236}">
                <a16:creationId xmlns:a16="http://schemas.microsoft.com/office/drawing/2014/main" id="{33C65C41-11E7-6AAB-9892-95A6C708B6C3}"/>
              </a:ext>
            </a:extLst>
          </p:cNvPr>
          <p:cNvSpPr/>
          <p:nvPr/>
        </p:nvSpPr>
        <p:spPr>
          <a:xfrm flipV="1">
            <a:off x="609599" y="685800"/>
            <a:ext cx="380999" cy="152400"/>
          </a:xfrm>
          <a:prstGeom prst="rect">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lIns="243797" tIns="121899" rIns="243797" bIns="121899" rtlCol="0" anchor="ctr"/>
          <a:lstStyle/>
          <a:p>
            <a:pPr algn="ctr"/>
            <a:r>
              <a:rPr lang="en-US" dirty="0">
                <a:latin typeface="+mj-lt"/>
              </a:rPr>
              <a:t>                 </a:t>
            </a:r>
          </a:p>
        </p:txBody>
      </p:sp>
      <p:sp>
        <p:nvSpPr>
          <p:cNvPr id="14" name="Rectangle 13">
            <a:extLst>
              <a:ext uri="{FF2B5EF4-FFF2-40B4-BE49-F238E27FC236}">
                <a16:creationId xmlns:a16="http://schemas.microsoft.com/office/drawing/2014/main" id="{A563D001-9D7F-FA16-17AE-1F9E47451677}"/>
              </a:ext>
            </a:extLst>
          </p:cNvPr>
          <p:cNvSpPr/>
          <p:nvPr/>
        </p:nvSpPr>
        <p:spPr>
          <a:xfrm flipV="1">
            <a:off x="1066799" y="685800"/>
            <a:ext cx="380999" cy="152400"/>
          </a:xfrm>
          <a:prstGeom prst="rect">
            <a:avLst/>
          </a:prstGeom>
          <a:solidFill>
            <a:schemeClr val="tx1">
              <a:lumMod val="65000"/>
              <a:lumOff val="35000"/>
            </a:schemeClr>
          </a:solidFill>
          <a:ln>
            <a:noFill/>
          </a:ln>
          <a:effectLst/>
        </p:spPr>
        <p:style>
          <a:lnRef idx="1">
            <a:schemeClr val="accent1"/>
          </a:lnRef>
          <a:fillRef idx="3">
            <a:schemeClr val="accent1"/>
          </a:fillRef>
          <a:effectRef idx="2">
            <a:schemeClr val="accent1"/>
          </a:effectRef>
          <a:fontRef idx="minor">
            <a:schemeClr val="lt1"/>
          </a:fontRef>
        </p:style>
        <p:txBody>
          <a:bodyPr lIns="243797" tIns="121899" rIns="243797" bIns="121899" rtlCol="0" anchor="ctr"/>
          <a:lstStyle/>
          <a:p>
            <a:pPr algn="ctr"/>
            <a:endParaRPr lang="en-US" dirty="0">
              <a:latin typeface="+mj-lt"/>
            </a:endParaRPr>
          </a:p>
        </p:txBody>
      </p:sp>
      <p:sp>
        <p:nvSpPr>
          <p:cNvPr id="23" name="Rectangle 14">
            <a:extLst>
              <a:ext uri="{FF2B5EF4-FFF2-40B4-BE49-F238E27FC236}">
                <a16:creationId xmlns:a16="http://schemas.microsoft.com/office/drawing/2014/main" id="{02DD2F9B-1220-2F6E-3691-510082066641}"/>
              </a:ext>
            </a:extLst>
          </p:cNvPr>
          <p:cNvSpPr/>
          <p:nvPr/>
        </p:nvSpPr>
        <p:spPr>
          <a:xfrm flipV="1">
            <a:off x="1523999" y="685800"/>
            <a:ext cx="380999" cy="152400"/>
          </a:xfrm>
          <a:prstGeom prst="rect">
            <a:avLst/>
          </a:prstGeom>
          <a:solidFill>
            <a:schemeClr val="tx1">
              <a:lumMod val="50000"/>
              <a:lumOff val="50000"/>
            </a:schemeClr>
          </a:solidFill>
          <a:ln>
            <a:noFill/>
          </a:ln>
          <a:effectLst/>
        </p:spPr>
        <p:style>
          <a:lnRef idx="1">
            <a:schemeClr val="accent1"/>
          </a:lnRef>
          <a:fillRef idx="3">
            <a:schemeClr val="accent1"/>
          </a:fillRef>
          <a:effectRef idx="2">
            <a:schemeClr val="accent1"/>
          </a:effectRef>
          <a:fontRef idx="minor">
            <a:schemeClr val="lt1"/>
          </a:fontRef>
        </p:style>
        <p:txBody>
          <a:bodyPr lIns="243797" tIns="121899" rIns="243797" bIns="121899" rtlCol="0" anchor="ctr"/>
          <a:lstStyle/>
          <a:p>
            <a:pPr algn="ctr"/>
            <a:endParaRPr lang="en-US" dirty="0">
              <a:latin typeface="+mj-lt"/>
            </a:endParaRPr>
          </a:p>
        </p:txBody>
      </p:sp>
      <p:sp>
        <p:nvSpPr>
          <p:cNvPr id="24" name="Rectangle 15">
            <a:extLst>
              <a:ext uri="{FF2B5EF4-FFF2-40B4-BE49-F238E27FC236}">
                <a16:creationId xmlns:a16="http://schemas.microsoft.com/office/drawing/2014/main" id="{0D4CE99B-5043-77CC-6754-6E41A568B994}"/>
              </a:ext>
            </a:extLst>
          </p:cNvPr>
          <p:cNvSpPr/>
          <p:nvPr/>
        </p:nvSpPr>
        <p:spPr>
          <a:xfrm flipV="1">
            <a:off x="1981199" y="685800"/>
            <a:ext cx="380999" cy="152400"/>
          </a:xfrm>
          <a:prstGeom prst="rect">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lIns="243797" tIns="121899" rIns="243797" bIns="121899" rtlCol="0" anchor="ctr"/>
          <a:lstStyle/>
          <a:p>
            <a:pPr algn="ctr"/>
            <a:endParaRPr lang="en-US" dirty="0">
              <a:latin typeface="+mj-lt"/>
            </a:endParaRPr>
          </a:p>
        </p:txBody>
      </p:sp>
      <p:sp>
        <p:nvSpPr>
          <p:cNvPr id="27" name="Rectangle 16">
            <a:extLst>
              <a:ext uri="{FF2B5EF4-FFF2-40B4-BE49-F238E27FC236}">
                <a16:creationId xmlns:a16="http://schemas.microsoft.com/office/drawing/2014/main" id="{09F61074-37B8-E437-EA97-11A14332E1DE}"/>
              </a:ext>
            </a:extLst>
          </p:cNvPr>
          <p:cNvSpPr/>
          <p:nvPr/>
        </p:nvSpPr>
        <p:spPr>
          <a:xfrm flipV="1">
            <a:off x="2438399" y="685800"/>
            <a:ext cx="380999" cy="152400"/>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lIns="243797" tIns="121899" rIns="243797" bIns="121899" rtlCol="0" anchor="ctr"/>
          <a:lstStyle/>
          <a:p>
            <a:pPr algn="ctr"/>
            <a:endParaRPr lang="en-US" dirty="0">
              <a:latin typeface="+mj-lt"/>
            </a:endParaRPr>
          </a:p>
        </p:txBody>
      </p:sp>
      <p:sp>
        <p:nvSpPr>
          <p:cNvPr id="28" name="TextBox 27">
            <a:extLst>
              <a:ext uri="{FF2B5EF4-FFF2-40B4-BE49-F238E27FC236}">
                <a16:creationId xmlns:a16="http://schemas.microsoft.com/office/drawing/2014/main" id="{EAE191D8-6832-4A13-DF4D-9ACB173CFF66}"/>
              </a:ext>
            </a:extLst>
          </p:cNvPr>
          <p:cNvSpPr txBox="1"/>
          <p:nvPr/>
        </p:nvSpPr>
        <p:spPr>
          <a:xfrm>
            <a:off x="152400" y="990600"/>
            <a:ext cx="6898175" cy="461665"/>
          </a:xfrm>
          <a:prstGeom prst="rect">
            <a:avLst/>
          </a:prstGeom>
          <a:noFill/>
        </p:spPr>
        <p:txBody>
          <a:bodyPr wrap="square" rtlCol="0">
            <a:spAutoFit/>
          </a:bodyPr>
          <a:lstStyle/>
          <a:p>
            <a:r>
              <a:rPr lang="en-US" sz="2400" b="1" dirty="0">
                <a:solidFill>
                  <a:srgbClr val="0070C0"/>
                </a:solidFill>
                <a:latin typeface="+mj-lt"/>
              </a:rPr>
              <a:t>Endpoint Results (k</a:t>
            </a:r>
            <a:r>
              <a:rPr lang="en-US" sz="2400" b="1" baseline="-25000" dirty="0">
                <a:solidFill>
                  <a:srgbClr val="0070C0"/>
                </a:solidFill>
                <a:latin typeface="+mj-lt"/>
              </a:rPr>
              <a:t>rg0</a:t>
            </a:r>
            <a:r>
              <a:rPr lang="en-US" sz="2400" b="1" dirty="0">
                <a:solidFill>
                  <a:srgbClr val="0070C0"/>
                </a:solidFill>
                <a:latin typeface="+mj-lt"/>
              </a:rPr>
              <a:t>)</a:t>
            </a:r>
            <a:endParaRPr lang="en-US" sz="2400" b="1" dirty="0">
              <a:solidFill>
                <a:srgbClr val="AF005F"/>
              </a:solidFill>
              <a:latin typeface="+mj-lt"/>
              <a:ea typeface="Lato Black" panose="020F0502020204030203" pitchFamily="34" charset="0"/>
              <a:cs typeface="Lato Black" panose="020F0502020204030203" pitchFamily="34" charset="0"/>
            </a:endParaRPr>
          </a:p>
        </p:txBody>
      </p:sp>
      <p:pic>
        <p:nvPicPr>
          <p:cNvPr id="33" name="Graphic 32">
            <a:extLst>
              <a:ext uri="{FF2B5EF4-FFF2-40B4-BE49-F238E27FC236}">
                <a16:creationId xmlns:a16="http://schemas.microsoft.com/office/drawing/2014/main" id="{E9E6CB0C-6ABB-BA85-7BF8-D5CE83DAFECA}"/>
              </a:ext>
            </a:extLst>
          </p:cNvPr>
          <p:cNvPicPr>
            <a:picLocks noChangeAspect="1"/>
          </p:cNvPicPr>
          <p:nvPr/>
        </p:nvPicPr>
        <p:blipFill>
          <a:blip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438938" y="114118"/>
            <a:ext cx="1535646" cy="767823"/>
          </a:xfrm>
          <a:prstGeom prst="rect">
            <a:avLst/>
          </a:prstGeom>
        </p:spPr>
      </p:pic>
      <p:pic>
        <p:nvPicPr>
          <p:cNvPr id="6" name="Picture 5">
            <a:extLst>
              <a:ext uri="{FF2B5EF4-FFF2-40B4-BE49-F238E27FC236}">
                <a16:creationId xmlns:a16="http://schemas.microsoft.com/office/drawing/2014/main" id="{3EE691D0-307A-1B95-426A-0D8232E156C9}"/>
              </a:ext>
            </a:extLst>
          </p:cNvPr>
          <p:cNvPicPr>
            <a:picLocks noChangeAspect="1"/>
          </p:cNvPicPr>
          <p:nvPr/>
        </p:nvPicPr>
        <p:blipFill>
          <a:blip r:embed="rId4">
            <a:extLst>
              <a:ext uri="{28A0092B-C50C-407E-A947-70E740481C1C}">
                <a14:useLocalDpi xmlns:a14="http://schemas.microsoft.com/office/drawing/2010/main" val="0"/>
              </a:ext>
            </a:extLst>
          </a:blip>
          <a:srcRect l="1150" t="2110" r="41645" b="71178"/>
          <a:stretch>
            <a:fillRect/>
          </a:stretch>
        </p:blipFill>
        <p:spPr>
          <a:xfrm>
            <a:off x="152401" y="125542"/>
            <a:ext cx="2438400" cy="501039"/>
          </a:xfrm>
          <a:prstGeom prst="rect">
            <a:avLst/>
          </a:prstGeom>
        </p:spPr>
      </p:pic>
      <p:pic>
        <p:nvPicPr>
          <p:cNvPr id="9" name="Picture 16" descr="Research Centre for Carbon Solutions | InfraPortal">
            <a:extLst>
              <a:ext uri="{FF2B5EF4-FFF2-40B4-BE49-F238E27FC236}">
                <a16:creationId xmlns:a16="http://schemas.microsoft.com/office/drawing/2014/main" id="{7A0EB722-AD44-EAF2-B4E9-F004F29240F1}"/>
              </a:ext>
            </a:extLst>
          </p:cNvPr>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saturation sat="400000"/>
                    </a14:imgEffect>
                  </a14:imgLayer>
                </a14:imgProps>
              </a:ext>
              <a:ext uri="{28A0092B-C50C-407E-A947-70E740481C1C}">
                <a14:useLocalDpi xmlns:a14="http://schemas.microsoft.com/office/drawing/2010/main" val="0"/>
              </a:ext>
            </a:extLst>
          </a:blip>
          <a:srcRect l="13736" r="16057"/>
          <a:stretch/>
        </p:blipFill>
        <p:spPr bwMode="auto">
          <a:xfrm>
            <a:off x="10980446" y="70730"/>
            <a:ext cx="1088853" cy="872385"/>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0">
            <a:extLst>
              <a:ext uri="{FF2B5EF4-FFF2-40B4-BE49-F238E27FC236}">
                <a16:creationId xmlns:a16="http://schemas.microsoft.com/office/drawing/2014/main" id="{D836BA3F-4277-38C9-5259-4324A5F8B7AF}"/>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52945" y="1468662"/>
            <a:ext cx="9053816" cy="5199320"/>
          </a:xfrm>
          <a:prstGeom prst="rect">
            <a:avLst/>
          </a:prstGeom>
        </p:spPr>
      </p:pic>
      <p:sp>
        <p:nvSpPr>
          <p:cNvPr id="15" name="Oval 14">
            <a:extLst>
              <a:ext uri="{FF2B5EF4-FFF2-40B4-BE49-F238E27FC236}">
                <a16:creationId xmlns:a16="http://schemas.microsoft.com/office/drawing/2014/main" id="{C3877AB4-726E-0082-988D-E3558889545C}"/>
              </a:ext>
            </a:extLst>
          </p:cNvPr>
          <p:cNvSpPr/>
          <p:nvPr/>
        </p:nvSpPr>
        <p:spPr>
          <a:xfrm>
            <a:off x="1660838" y="4018128"/>
            <a:ext cx="1692978" cy="644328"/>
          </a:xfrm>
          <a:prstGeom prst="ellipse">
            <a:avLst/>
          </a:prstGeom>
          <a:noFill/>
          <a:ln w="38100"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GB"/>
          </a:p>
        </p:txBody>
      </p:sp>
      <p:sp>
        <p:nvSpPr>
          <p:cNvPr id="16" name="Oval 15">
            <a:extLst>
              <a:ext uri="{FF2B5EF4-FFF2-40B4-BE49-F238E27FC236}">
                <a16:creationId xmlns:a16="http://schemas.microsoft.com/office/drawing/2014/main" id="{D8C0918A-1B78-28AD-FF79-A299DCEDCD62}"/>
              </a:ext>
            </a:extLst>
          </p:cNvPr>
          <p:cNvSpPr/>
          <p:nvPr/>
        </p:nvSpPr>
        <p:spPr>
          <a:xfrm>
            <a:off x="1660838" y="1934685"/>
            <a:ext cx="1692978" cy="644328"/>
          </a:xfrm>
          <a:prstGeom prst="ellipse">
            <a:avLst/>
          </a:prstGeom>
          <a:noFill/>
          <a:ln w="38100"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GB"/>
          </a:p>
        </p:txBody>
      </p:sp>
    </p:spTree>
    <p:extLst>
      <p:ext uri="{BB962C8B-B14F-4D97-AF65-F5344CB8AC3E}">
        <p14:creationId xmlns:p14="http://schemas.microsoft.com/office/powerpoint/2010/main" val="2558418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2000"/>
                                        <p:tgtEl>
                                          <p:spTgt spid="16"/>
                                        </p:tgtEl>
                                      </p:cBhvr>
                                    </p:animEffect>
                                    <p:anim calcmode="lin" valueType="num">
                                      <p:cBhvr>
                                        <p:cTn id="8" dur="2000" fill="hold"/>
                                        <p:tgtEl>
                                          <p:spTgt spid="16"/>
                                        </p:tgtEl>
                                        <p:attrNameLst>
                                          <p:attrName>ppt_w</p:attrName>
                                        </p:attrNameLst>
                                      </p:cBhvr>
                                      <p:tavLst>
                                        <p:tav tm="0" fmla="#ppt_w*sin(2.5*pi*$)">
                                          <p:val>
                                            <p:fltVal val="0"/>
                                          </p:val>
                                        </p:tav>
                                        <p:tav tm="100000">
                                          <p:val>
                                            <p:fltVal val="1"/>
                                          </p:val>
                                        </p:tav>
                                      </p:tavLst>
                                    </p:anim>
                                    <p:anim calcmode="lin" valueType="num">
                                      <p:cBhvr>
                                        <p:cTn id="9" dur="2000" fill="hold"/>
                                        <p:tgtEl>
                                          <p:spTgt spid="16"/>
                                        </p:tgtEl>
                                        <p:attrNameLst>
                                          <p:attrName>ppt_h</p:attrName>
                                        </p:attrNameLst>
                                      </p:cBhvr>
                                      <p:tavLst>
                                        <p:tav tm="0">
                                          <p:val>
                                            <p:strVal val="#ppt_h"/>
                                          </p:val>
                                        </p:tav>
                                        <p:tav tm="100000">
                                          <p:val>
                                            <p:strVal val="#ppt_h"/>
                                          </p:val>
                                        </p:tav>
                                      </p:tavLst>
                                    </p:anim>
                                  </p:childTnLst>
                                </p:cTn>
                              </p:par>
                              <p:par>
                                <p:cTn id="10" presetID="45" presetClass="entr" presetSubtype="0" fill="hold" grpId="0"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2000"/>
                                        <p:tgtEl>
                                          <p:spTgt spid="15"/>
                                        </p:tgtEl>
                                      </p:cBhvr>
                                    </p:animEffect>
                                    <p:anim calcmode="lin" valueType="num">
                                      <p:cBhvr>
                                        <p:cTn id="13" dur="2000" fill="hold"/>
                                        <p:tgtEl>
                                          <p:spTgt spid="15"/>
                                        </p:tgtEl>
                                        <p:attrNameLst>
                                          <p:attrName>ppt_w</p:attrName>
                                        </p:attrNameLst>
                                      </p:cBhvr>
                                      <p:tavLst>
                                        <p:tav tm="0" fmla="#ppt_w*sin(2.5*pi*$)">
                                          <p:val>
                                            <p:fltVal val="0"/>
                                          </p:val>
                                        </p:tav>
                                        <p:tav tm="100000">
                                          <p:val>
                                            <p:fltVal val="1"/>
                                          </p:val>
                                        </p:tav>
                                      </p:tavLst>
                                    </p:anim>
                                    <p:anim calcmode="lin" valueType="num">
                                      <p:cBhvr>
                                        <p:cTn id="14" dur="2000" fill="hold"/>
                                        <p:tgtEl>
                                          <p:spTgt spid="1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7044A3CF-932F-1D12-A8B1-98B34B5C1F94}"/>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59F834C6-7302-0AD2-2B3F-3986E4DB2728}"/>
              </a:ext>
            </a:extLst>
          </p:cNvPr>
          <p:cNvSpPr/>
          <p:nvPr/>
        </p:nvSpPr>
        <p:spPr>
          <a:xfrm>
            <a:off x="11201400" y="6403426"/>
            <a:ext cx="457200" cy="4572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1600" b="1" dirty="0">
                <a:latin typeface="+mj-lt"/>
              </a:rPr>
              <a:t>10</a:t>
            </a:r>
          </a:p>
        </p:txBody>
      </p:sp>
      <p:sp>
        <p:nvSpPr>
          <p:cNvPr id="12" name="Rectangle 11">
            <a:extLst>
              <a:ext uri="{FF2B5EF4-FFF2-40B4-BE49-F238E27FC236}">
                <a16:creationId xmlns:a16="http://schemas.microsoft.com/office/drawing/2014/main" id="{E9A2797C-35F5-45DA-EE13-4BFF6B10B22D}"/>
              </a:ext>
            </a:extLst>
          </p:cNvPr>
          <p:cNvSpPr/>
          <p:nvPr/>
        </p:nvSpPr>
        <p:spPr>
          <a:xfrm flipV="1">
            <a:off x="152400" y="685800"/>
            <a:ext cx="380999" cy="152400"/>
          </a:xfrm>
          <a:prstGeom prst="rect">
            <a:avLst/>
          </a:prstGeom>
          <a:solidFill>
            <a:schemeClr val="tx1">
              <a:lumMod val="85000"/>
              <a:lumOff val="15000"/>
            </a:schemeClr>
          </a:solidFill>
          <a:ln>
            <a:noFill/>
          </a:ln>
          <a:effectLst/>
        </p:spPr>
        <p:style>
          <a:lnRef idx="1">
            <a:schemeClr val="accent1"/>
          </a:lnRef>
          <a:fillRef idx="3">
            <a:schemeClr val="accent1"/>
          </a:fillRef>
          <a:effectRef idx="2">
            <a:schemeClr val="accent1"/>
          </a:effectRef>
          <a:fontRef idx="minor">
            <a:schemeClr val="lt1"/>
          </a:fontRef>
        </p:style>
        <p:txBody>
          <a:bodyPr lIns="243797" tIns="121899" rIns="243797" bIns="121899" rtlCol="0" anchor="ctr"/>
          <a:lstStyle/>
          <a:p>
            <a:pPr algn="ctr"/>
            <a:r>
              <a:rPr lang="en-US" dirty="0">
                <a:latin typeface="+mj-lt"/>
              </a:rPr>
              <a:t>      </a:t>
            </a:r>
          </a:p>
        </p:txBody>
      </p:sp>
      <p:sp>
        <p:nvSpPr>
          <p:cNvPr id="13" name="Rectangle 12">
            <a:extLst>
              <a:ext uri="{FF2B5EF4-FFF2-40B4-BE49-F238E27FC236}">
                <a16:creationId xmlns:a16="http://schemas.microsoft.com/office/drawing/2014/main" id="{9E2899EE-0706-C588-8C79-7158769B21AD}"/>
              </a:ext>
            </a:extLst>
          </p:cNvPr>
          <p:cNvSpPr/>
          <p:nvPr/>
        </p:nvSpPr>
        <p:spPr>
          <a:xfrm flipV="1">
            <a:off x="609599" y="685800"/>
            <a:ext cx="380999" cy="152400"/>
          </a:xfrm>
          <a:prstGeom prst="rect">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lIns="243797" tIns="121899" rIns="243797" bIns="121899" rtlCol="0" anchor="ctr"/>
          <a:lstStyle/>
          <a:p>
            <a:pPr algn="ctr"/>
            <a:r>
              <a:rPr lang="en-US" dirty="0">
                <a:latin typeface="+mj-lt"/>
              </a:rPr>
              <a:t>                 </a:t>
            </a:r>
          </a:p>
        </p:txBody>
      </p:sp>
      <p:sp>
        <p:nvSpPr>
          <p:cNvPr id="14" name="Rectangle 13">
            <a:extLst>
              <a:ext uri="{FF2B5EF4-FFF2-40B4-BE49-F238E27FC236}">
                <a16:creationId xmlns:a16="http://schemas.microsoft.com/office/drawing/2014/main" id="{AE621B4A-A1D6-DE72-A716-2FC0213ADC8E}"/>
              </a:ext>
            </a:extLst>
          </p:cNvPr>
          <p:cNvSpPr/>
          <p:nvPr/>
        </p:nvSpPr>
        <p:spPr>
          <a:xfrm flipV="1">
            <a:off x="1066799" y="685800"/>
            <a:ext cx="380999" cy="152400"/>
          </a:xfrm>
          <a:prstGeom prst="rect">
            <a:avLst/>
          </a:prstGeom>
          <a:solidFill>
            <a:schemeClr val="tx1">
              <a:lumMod val="65000"/>
              <a:lumOff val="35000"/>
            </a:schemeClr>
          </a:solidFill>
          <a:ln>
            <a:noFill/>
          </a:ln>
          <a:effectLst/>
        </p:spPr>
        <p:style>
          <a:lnRef idx="1">
            <a:schemeClr val="accent1"/>
          </a:lnRef>
          <a:fillRef idx="3">
            <a:schemeClr val="accent1"/>
          </a:fillRef>
          <a:effectRef idx="2">
            <a:schemeClr val="accent1"/>
          </a:effectRef>
          <a:fontRef idx="minor">
            <a:schemeClr val="lt1"/>
          </a:fontRef>
        </p:style>
        <p:txBody>
          <a:bodyPr lIns="243797" tIns="121899" rIns="243797" bIns="121899" rtlCol="0" anchor="ctr"/>
          <a:lstStyle/>
          <a:p>
            <a:pPr algn="ctr"/>
            <a:endParaRPr lang="en-US" dirty="0">
              <a:latin typeface="+mj-lt"/>
            </a:endParaRPr>
          </a:p>
        </p:txBody>
      </p:sp>
      <p:sp>
        <p:nvSpPr>
          <p:cNvPr id="23" name="Rectangle 14">
            <a:extLst>
              <a:ext uri="{FF2B5EF4-FFF2-40B4-BE49-F238E27FC236}">
                <a16:creationId xmlns:a16="http://schemas.microsoft.com/office/drawing/2014/main" id="{BB1BDE24-6FE5-A43A-E002-9A95EFAFEF55}"/>
              </a:ext>
            </a:extLst>
          </p:cNvPr>
          <p:cNvSpPr/>
          <p:nvPr/>
        </p:nvSpPr>
        <p:spPr>
          <a:xfrm flipV="1">
            <a:off x="1523999" y="685800"/>
            <a:ext cx="380999" cy="152400"/>
          </a:xfrm>
          <a:prstGeom prst="rect">
            <a:avLst/>
          </a:prstGeom>
          <a:solidFill>
            <a:schemeClr val="tx1">
              <a:lumMod val="50000"/>
              <a:lumOff val="50000"/>
            </a:schemeClr>
          </a:solidFill>
          <a:ln>
            <a:noFill/>
          </a:ln>
          <a:effectLst/>
        </p:spPr>
        <p:style>
          <a:lnRef idx="1">
            <a:schemeClr val="accent1"/>
          </a:lnRef>
          <a:fillRef idx="3">
            <a:schemeClr val="accent1"/>
          </a:fillRef>
          <a:effectRef idx="2">
            <a:schemeClr val="accent1"/>
          </a:effectRef>
          <a:fontRef idx="minor">
            <a:schemeClr val="lt1"/>
          </a:fontRef>
        </p:style>
        <p:txBody>
          <a:bodyPr lIns="243797" tIns="121899" rIns="243797" bIns="121899" rtlCol="0" anchor="ctr"/>
          <a:lstStyle/>
          <a:p>
            <a:pPr algn="ctr"/>
            <a:endParaRPr lang="en-US" dirty="0">
              <a:latin typeface="+mj-lt"/>
            </a:endParaRPr>
          </a:p>
        </p:txBody>
      </p:sp>
      <p:sp>
        <p:nvSpPr>
          <p:cNvPr id="24" name="Rectangle 15">
            <a:extLst>
              <a:ext uri="{FF2B5EF4-FFF2-40B4-BE49-F238E27FC236}">
                <a16:creationId xmlns:a16="http://schemas.microsoft.com/office/drawing/2014/main" id="{38B15EB9-53EF-4F08-DCEE-6A693AFA66CA}"/>
              </a:ext>
            </a:extLst>
          </p:cNvPr>
          <p:cNvSpPr/>
          <p:nvPr/>
        </p:nvSpPr>
        <p:spPr>
          <a:xfrm flipV="1">
            <a:off x="1981199" y="685800"/>
            <a:ext cx="380999" cy="152400"/>
          </a:xfrm>
          <a:prstGeom prst="rect">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lIns="243797" tIns="121899" rIns="243797" bIns="121899" rtlCol="0" anchor="ctr"/>
          <a:lstStyle/>
          <a:p>
            <a:pPr algn="ctr"/>
            <a:endParaRPr lang="en-US" dirty="0">
              <a:latin typeface="+mj-lt"/>
            </a:endParaRPr>
          </a:p>
        </p:txBody>
      </p:sp>
      <p:sp>
        <p:nvSpPr>
          <p:cNvPr id="27" name="Rectangle 16">
            <a:extLst>
              <a:ext uri="{FF2B5EF4-FFF2-40B4-BE49-F238E27FC236}">
                <a16:creationId xmlns:a16="http://schemas.microsoft.com/office/drawing/2014/main" id="{424448E2-943C-6497-D08C-B7342038733D}"/>
              </a:ext>
            </a:extLst>
          </p:cNvPr>
          <p:cNvSpPr/>
          <p:nvPr/>
        </p:nvSpPr>
        <p:spPr>
          <a:xfrm flipV="1">
            <a:off x="2438399" y="685800"/>
            <a:ext cx="380999" cy="152400"/>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lIns="243797" tIns="121899" rIns="243797" bIns="121899" rtlCol="0" anchor="ctr"/>
          <a:lstStyle/>
          <a:p>
            <a:pPr algn="ctr"/>
            <a:endParaRPr lang="en-US" dirty="0">
              <a:latin typeface="+mj-lt"/>
            </a:endParaRPr>
          </a:p>
        </p:txBody>
      </p:sp>
      <p:sp>
        <p:nvSpPr>
          <p:cNvPr id="28" name="TextBox 27">
            <a:extLst>
              <a:ext uri="{FF2B5EF4-FFF2-40B4-BE49-F238E27FC236}">
                <a16:creationId xmlns:a16="http://schemas.microsoft.com/office/drawing/2014/main" id="{CABE8785-C788-93E6-D3E3-BE67759029CB}"/>
              </a:ext>
            </a:extLst>
          </p:cNvPr>
          <p:cNvSpPr txBox="1"/>
          <p:nvPr/>
        </p:nvSpPr>
        <p:spPr>
          <a:xfrm>
            <a:off x="152400" y="990600"/>
            <a:ext cx="6898175" cy="461665"/>
          </a:xfrm>
          <a:prstGeom prst="rect">
            <a:avLst/>
          </a:prstGeom>
          <a:noFill/>
        </p:spPr>
        <p:txBody>
          <a:bodyPr wrap="square" rtlCol="0">
            <a:spAutoFit/>
          </a:bodyPr>
          <a:lstStyle/>
          <a:p>
            <a:r>
              <a:rPr lang="en-US" sz="2400" b="1" dirty="0">
                <a:solidFill>
                  <a:srgbClr val="0070C0"/>
                </a:solidFill>
                <a:latin typeface="+mj-lt"/>
              </a:rPr>
              <a:t>Endpoint Results (k</a:t>
            </a:r>
            <a:r>
              <a:rPr lang="en-US" sz="2400" b="1" baseline="-25000" dirty="0">
                <a:solidFill>
                  <a:srgbClr val="0070C0"/>
                </a:solidFill>
                <a:latin typeface="+mj-lt"/>
              </a:rPr>
              <a:t>rg0</a:t>
            </a:r>
            <a:r>
              <a:rPr lang="en-US" sz="2400" b="1" dirty="0">
                <a:solidFill>
                  <a:srgbClr val="0070C0"/>
                </a:solidFill>
                <a:latin typeface="+mj-lt"/>
              </a:rPr>
              <a:t>)</a:t>
            </a:r>
            <a:endParaRPr lang="en-US" sz="2400" b="1" dirty="0">
              <a:solidFill>
                <a:srgbClr val="AF005F"/>
              </a:solidFill>
              <a:latin typeface="+mj-lt"/>
              <a:ea typeface="Lato Black" panose="020F0502020204030203" pitchFamily="34" charset="0"/>
              <a:cs typeface="Lato Black" panose="020F0502020204030203" pitchFamily="34" charset="0"/>
            </a:endParaRPr>
          </a:p>
        </p:txBody>
      </p:sp>
      <p:pic>
        <p:nvPicPr>
          <p:cNvPr id="33" name="Graphic 32">
            <a:extLst>
              <a:ext uri="{FF2B5EF4-FFF2-40B4-BE49-F238E27FC236}">
                <a16:creationId xmlns:a16="http://schemas.microsoft.com/office/drawing/2014/main" id="{7B836C06-F04F-FD76-9C90-0D3CA04A7797}"/>
              </a:ext>
            </a:extLst>
          </p:cNvPr>
          <p:cNvPicPr>
            <a:picLocks noChangeAspect="1"/>
          </p:cNvPicPr>
          <p:nvPr/>
        </p:nvPicPr>
        <p:blipFill>
          <a:blip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438938" y="114118"/>
            <a:ext cx="1535646" cy="767823"/>
          </a:xfrm>
          <a:prstGeom prst="rect">
            <a:avLst/>
          </a:prstGeom>
        </p:spPr>
      </p:pic>
      <p:pic>
        <p:nvPicPr>
          <p:cNvPr id="6" name="Picture 5">
            <a:extLst>
              <a:ext uri="{FF2B5EF4-FFF2-40B4-BE49-F238E27FC236}">
                <a16:creationId xmlns:a16="http://schemas.microsoft.com/office/drawing/2014/main" id="{F00B2EF4-16C5-1F55-4726-5B1A63044F70}"/>
              </a:ext>
            </a:extLst>
          </p:cNvPr>
          <p:cNvPicPr>
            <a:picLocks noChangeAspect="1"/>
          </p:cNvPicPr>
          <p:nvPr/>
        </p:nvPicPr>
        <p:blipFill>
          <a:blip r:embed="rId4">
            <a:extLst>
              <a:ext uri="{28A0092B-C50C-407E-A947-70E740481C1C}">
                <a14:useLocalDpi xmlns:a14="http://schemas.microsoft.com/office/drawing/2010/main" val="0"/>
              </a:ext>
            </a:extLst>
          </a:blip>
          <a:srcRect l="1150" t="2110" r="41645" b="71178"/>
          <a:stretch>
            <a:fillRect/>
          </a:stretch>
        </p:blipFill>
        <p:spPr>
          <a:xfrm>
            <a:off x="152401" y="125542"/>
            <a:ext cx="2438400" cy="501039"/>
          </a:xfrm>
          <a:prstGeom prst="rect">
            <a:avLst/>
          </a:prstGeom>
        </p:spPr>
      </p:pic>
      <p:pic>
        <p:nvPicPr>
          <p:cNvPr id="9" name="Picture 16" descr="Research Centre for Carbon Solutions | InfraPortal">
            <a:extLst>
              <a:ext uri="{FF2B5EF4-FFF2-40B4-BE49-F238E27FC236}">
                <a16:creationId xmlns:a16="http://schemas.microsoft.com/office/drawing/2014/main" id="{4E1A74B5-27D1-D150-48EC-7BE9090065E7}"/>
              </a:ext>
            </a:extLst>
          </p:cNvPr>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saturation sat="400000"/>
                    </a14:imgEffect>
                  </a14:imgLayer>
                </a14:imgProps>
              </a:ext>
              <a:ext uri="{28A0092B-C50C-407E-A947-70E740481C1C}">
                <a14:useLocalDpi xmlns:a14="http://schemas.microsoft.com/office/drawing/2010/main" val="0"/>
              </a:ext>
            </a:extLst>
          </a:blip>
          <a:srcRect l="13736" r="16057"/>
          <a:stretch/>
        </p:blipFill>
        <p:spPr bwMode="auto">
          <a:xfrm>
            <a:off x="10980446" y="70730"/>
            <a:ext cx="1088853" cy="872385"/>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a:extLst>
              <a:ext uri="{FF2B5EF4-FFF2-40B4-BE49-F238E27FC236}">
                <a16:creationId xmlns:a16="http://schemas.microsoft.com/office/drawing/2014/main" id="{92BD5D56-71C1-DE25-F2E4-AB8AA2128A14}"/>
              </a:ext>
            </a:extLst>
          </p:cNvPr>
          <p:cNvPicPr>
            <a:picLocks noChangeAspect="1"/>
          </p:cNvPicPr>
          <p:nvPr/>
        </p:nvPicPr>
        <p:blipFill>
          <a:blip r:embed="rId7" cstate="print">
            <a:extLst>
              <a:ext uri="{28A0092B-C50C-407E-A947-70E740481C1C}">
                <a14:useLocalDpi xmlns:a14="http://schemas.microsoft.com/office/drawing/2010/main" val="0"/>
              </a:ext>
            </a:extLst>
          </a:blip>
          <a:srcRect t="6040" r="49619"/>
          <a:stretch>
            <a:fillRect/>
          </a:stretch>
        </p:blipFill>
        <p:spPr>
          <a:xfrm>
            <a:off x="2381489" y="1547415"/>
            <a:ext cx="6739845" cy="4820322"/>
          </a:xfrm>
          <a:prstGeom prst="rect">
            <a:avLst/>
          </a:prstGeom>
        </p:spPr>
      </p:pic>
    </p:spTree>
    <p:extLst>
      <p:ext uri="{BB962C8B-B14F-4D97-AF65-F5344CB8AC3E}">
        <p14:creationId xmlns:p14="http://schemas.microsoft.com/office/powerpoint/2010/main" val="9323106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6E14B6-5ED4-C403-B11C-749E90BAF2BD}"/>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18C790EF-D1A9-380A-0324-C795114CDEE2}"/>
              </a:ext>
            </a:extLst>
          </p:cNvPr>
          <p:cNvSpPr/>
          <p:nvPr/>
        </p:nvSpPr>
        <p:spPr>
          <a:xfrm>
            <a:off x="11201400" y="6403426"/>
            <a:ext cx="457200" cy="4572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1600" b="1" dirty="0">
                <a:latin typeface="+mj-lt"/>
              </a:rPr>
              <a:t>11</a:t>
            </a:r>
          </a:p>
        </p:txBody>
      </p:sp>
      <p:sp>
        <p:nvSpPr>
          <p:cNvPr id="12" name="Rectangle 11">
            <a:extLst>
              <a:ext uri="{FF2B5EF4-FFF2-40B4-BE49-F238E27FC236}">
                <a16:creationId xmlns:a16="http://schemas.microsoft.com/office/drawing/2014/main" id="{37633B4F-8DF1-28F8-055A-C2A4A5B58466}"/>
              </a:ext>
            </a:extLst>
          </p:cNvPr>
          <p:cNvSpPr/>
          <p:nvPr/>
        </p:nvSpPr>
        <p:spPr>
          <a:xfrm flipV="1">
            <a:off x="152400" y="685800"/>
            <a:ext cx="380999" cy="152400"/>
          </a:xfrm>
          <a:prstGeom prst="rect">
            <a:avLst/>
          </a:prstGeom>
          <a:solidFill>
            <a:schemeClr val="tx1">
              <a:lumMod val="85000"/>
              <a:lumOff val="15000"/>
            </a:schemeClr>
          </a:solidFill>
          <a:ln>
            <a:noFill/>
          </a:ln>
          <a:effectLst/>
        </p:spPr>
        <p:style>
          <a:lnRef idx="1">
            <a:schemeClr val="accent1"/>
          </a:lnRef>
          <a:fillRef idx="3">
            <a:schemeClr val="accent1"/>
          </a:fillRef>
          <a:effectRef idx="2">
            <a:schemeClr val="accent1"/>
          </a:effectRef>
          <a:fontRef idx="minor">
            <a:schemeClr val="lt1"/>
          </a:fontRef>
        </p:style>
        <p:txBody>
          <a:bodyPr lIns="243797" tIns="121899" rIns="243797" bIns="121899" rtlCol="0" anchor="ctr"/>
          <a:lstStyle/>
          <a:p>
            <a:pPr algn="ctr"/>
            <a:r>
              <a:rPr lang="en-US" dirty="0">
                <a:latin typeface="+mj-lt"/>
              </a:rPr>
              <a:t>      </a:t>
            </a:r>
          </a:p>
        </p:txBody>
      </p:sp>
      <p:sp>
        <p:nvSpPr>
          <p:cNvPr id="13" name="Rectangle 12">
            <a:extLst>
              <a:ext uri="{FF2B5EF4-FFF2-40B4-BE49-F238E27FC236}">
                <a16:creationId xmlns:a16="http://schemas.microsoft.com/office/drawing/2014/main" id="{A11153F8-1437-4814-6581-77661F8EDC34}"/>
              </a:ext>
            </a:extLst>
          </p:cNvPr>
          <p:cNvSpPr/>
          <p:nvPr/>
        </p:nvSpPr>
        <p:spPr>
          <a:xfrm flipV="1">
            <a:off x="609599" y="685800"/>
            <a:ext cx="380999" cy="152400"/>
          </a:xfrm>
          <a:prstGeom prst="rect">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lIns="243797" tIns="121899" rIns="243797" bIns="121899" rtlCol="0" anchor="ctr"/>
          <a:lstStyle/>
          <a:p>
            <a:pPr algn="ctr"/>
            <a:r>
              <a:rPr lang="en-US" dirty="0">
                <a:latin typeface="+mj-lt"/>
              </a:rPr>
              <a:t>                 </a:t>
            </a:r>
          </a:p>
        </p:txBody>
      </p:sp>
      <p:sp>
        <p:nvSpPr>
          <p:cNvPr id="14" name="Rectangle 13">
            <a:extLst>
              <a:ext uri="{FF2B5EF4-FFF2-40B4-BE49-F238E27FC236}">
                <a16:creationId xmlns:a16="http://schemas.microsoft.com/office/drawing/2014/main" id="{F9827DB4-A897-C391-A5DB-041192C14767}"/>
              </a:ext>
            </a:extLst>
          </p:cNvPr>
          <p:cNvSpPr/>
          <p:nvPr/>
        </p:nvSpPr>
        <p:spPr>
          <a:xfrm flipV="1">
            <a:off x="1066799" y="685800"/>
            <a:ext cx="380999" cy="152400"/>
          </a:xfrm>
          <a:prstGeom prst="rect">
            <a:avLst/>
          </a:prstGeom>
          <a:solidFill>
            <a:schemeClr val="tx1">
              <a:lumMod val="65000"/>
              <a:lumOff val="35000"/>
            </a:schemeClr>
          </a:solidFill>
          <a:ln>
            <a:noFill/>
          </a:ln>
          <a:effectLst/>
        </p:spPr>
        <p:style>
          <a:lnRef idx="1">
            <a:schemeClr val="accent1"/>
          </a:lnRef>
          <a:fillRef idx="3">
            <a:schemeClr val="accent1"/>
          </a:fillRef>
          <a:effectRef idx="2">
            <a:schemeClr val="accent1"/>
          </a:effectRef>
          <a:fontRef idx="minor">
            <a:schemeClr val="lt1"/>
          </a:fontRef>
        </p:style>
        <p:txBody>
          <a:bodyPr lIns="243797" tIns="121899" rIns="243797" bIns="121899" rtlCol="0" anchor="ctr"/>
          <a:lstStyle/>
          <a:p>
            <a:pPr algn="ctr"/>
            <a:endParaRPr lang="en-US" dirty="0">
              <a:latin typeface="+mj-lt"/>
            </a:endParaRPr>
          </a:p>
        </p:txBody>
      </p:sp>
      <p:sp>
        <p:nvSpPr>
          <p:cNvPr id="23" name="Rectangle 14">
            <a:extLst>
              <a:ext uri="{FF2B5EF4-FFF2-40B4-BE49-F238E27FC236}">
                <a16:creationId xmlns:a16="http://schemas.microsoft.com/office/drawing/2014/main" id="{16D7076D-2A32-B8D1-CEBF-EFD51416272D}"/>
              </a:ext>
            </a:extLst>
          </p:cNvPr>
          <p:cNvSpPr/>
          <p:nvPr/>
        </p:nvSpPr>
        <p:spPr>
          <a:xfrm flipV="1">
            <a:off x="1523999" y="685800"/>
            <a:ext cx="380999" cy="152400"/>
          </a:xfrm>
          <a:prstGeom prst="rect">
            <a:avLst/>
          </a:prstGeom>
          <a:solidFill>
            <a:schemeClr val="tx1">
              <a:lumMod val="50000"/>
              <a:lumOff val="50000"/>
            </a:schemeClr>
          </a:solidFill>
          <a:ln>
            <a:noFill/>
          </a:ln>
          <a:effectLst/>
        </p:spPr>
        <p:style>
          <a:lnRef idx="1">
            <a:schemeClr val="accent1"/>
          </a:lnRef>
          <a:fillRef idx="3">
            <a:schemeClr val="accent1"/>
          </a:fillRef>
          <a:effectRef idx="2">
            <a:schemeClr val="accent1"/>
          </a:effectRef>
          <a:fontRef idx="minor">
            <a:schemeClr val="lt1"/>
          </a:fontRef>
        </p:style>
        <p:txBody>
          <a:bodyPr lIns="243797" tIns="121899" rIns="243797" bIns="121899" rtlCol="0" anchor="ctr"/>
          <a:lstStyle/>
          <a:p>
            <a:pPr algn="ctr"/>
            <a:endParaRPr lang="en-US" dirty="0">
              <a:latin typeface="+mj-lt"/>
            </a:endParaRPr>
          </a:p>
        </p:txBody>
      </p:sp>
      <p:sp>
        <p:nvSpPr>
          <p:cNvPr id="24" name="Rectangle 15">
            <a:extLst>
              <a:ext uri="{FF2B5EF4-FFF2-40B4-BE49-F238E27FC236}">
                <a16:creationId xmlns:a16="http://schemas.microsoft.com/office/drawing/2014/main" id="{D29388FB-1D4C-6306-2C40-0C5859E47938}"/>
              </a:ext>
            </a:extLst>
          </p:cNvPr>
          <p:cNvSpPr/>
          <p:nvPr/>
        </p:nvSpPr>
        <p:spPr>
          <a:xfrm flipV="1">
            <a:off x="1981199" y="685800"/>
            <a:ext cx="380999" cy="152400"/>
          </a:xfrm>
          <a:prstGeom prst="rect">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lIns="243797" tIns="121899" rIns="243797" bIns="121899" rtlCol="0" anchor="ctr"/>
          <a:lstStyle/>
          <a:p>
            <a:pPr algn="ctr"/>
            <a:endParaRPr lang="en-US" dirty="0">
              <a:latin typeface="+mj-lt"/>
            </a:endParaRPr>
          </a:p>
        </p:txBody>
      </p:sp>
      <p:sp>
        <p:nvSpPr>
          <p:cNvPr id="27" name="Rectangle 16">
            <a:extLst>
              <a:ext uri="{FF2B5EF4-FFF2-40B4-BE49-F238E27FC236}">
                <a16:creationId xmlns:a16="http://schemas.microsoft.com/office/drawing/2014/main" id="{46542DD6-6799-7930-1D25-3A39103D668A}"/>
              </a:ext>
            </a:extLst>
          </p:cNvPr>
          <p:cNvSpPr/>
          <p:nvPr/>
        </p:nvSpPr>
        <p:spPr>
          <a:xfrm flipV="1">
            <a:off x="2438399" y="685800"/>
            <a:ext cx="380999" cy="152400"/>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lIns="243797" tIns="121899" rIns="243797" bIns="121899" rtlCol="0" anchor="ctr"/>
          <a:lstStyle/>
          <a:p>
            <a:pPr algn="ctr"/>
            <a:endParaRPr lang="en-US" dirty="0">
              <a:latin typeface="+mj-lt"/>
            </a:endParaRPr>
          </a:p>
        </p:txBody>
      </p:sp>
      <p:sp>
        <p:nvSpPr>
          <p:cNvPr id="28" name="TextBox 27">
            <a:extLst>
              <a:ext uri="{FF2B5EF4-FFF2-40B4-BE49-F238E27FC236}">
                <a16:creationId xmlns:a16="http://schemas.microsoft.com/office/drawing/2014/main" id="{4A47EC92-ED1E-5D9E-834E-AF170B97B7D0}"/>
              </a:ext>
            </a:extLst>
          </p:cNvPr>
          <p:cNvSpPr txBox="1"/>
          <p:nvPr/>
        </p:nvSpPr>
        <p:spPr>
          <a:xfrm>
            <a:off x="152400" y="990600"/>
            <a:ext cx="6898175" cy="461665"/>
          </a:xfrm>
          <a:prstGeom prst="rect">
            <a:avLst/>
          </a:prstGeom>
          <a:noFill/>
        </p:spPr>
        <p:txBody>
          <a:bodyPr wrap="square" rtlCol="0">
            <a:spAutoFit/>
          </a:bodyPr>
          <a:lstStyle/>
          <a:p>
            <a:r>
              <a:rPr lang="en-US" sz="2400" b="1" dirty="0">
                <a:solidFill>
                  <a:srgbClr val="0070C0"/>
                </a:solidFill>
                <a:latin typeface="+mj-lt"/>
              </a:rPr>
              <a:t>Curve Results (</a:t>
            </a:r>
            <a:r>
              <a:rPr lang="en-US" sz="2400" b="1" dirty="0" err="1">
                <a:solidFill>
                  <a:srgbClr val="0070C0"/>
                </a:solidFill>
                <a:latin typeface="+mj-lt"/>
              </a:rPr>
              <a:t>k</a:t>
            </a:r>
            <a:r>
              <a:rPr lang="en-US" sz="2400" b="1" baseline="-25000" dirty="0" err="1">
                <a:solidFill>
                  <a:srgbClr val="0070C0"/>
                </a:solidFill>
                <a:latin typeface="+mj-lt"/>
              </a:rPr>
              <a:t>rw</a:t>
            </a:r>
            <a:r>
              <a:rPr lang="en-US" sz="2400" b="1" dirty="0">
                <a:solidFill>
                  <a:srgbClr val="0070C0"/>
                </a:solidFill>
                <a:latin typeface="+mj-lt"/>
              </a:rPr>
              <a:t> &amp; </a:t>
            </a:r>
            <a:r>
              <a:rPr lang="en-US" sz="2400" b="1" dirty="0" err="1">
                <a:solidFill>
                  <a:srgbClr val="0070C0"/>
                </a:solidFill>
                <a:latin typeface="+mj-lt"/>
              </a:rPr>
              <a:t>k</a:t>
            </a:r>
            <a:r>
              <a:rPr lang="en-US" sz="2400" b="1" baseline="-25000" dirty="0" err="1">
                <a:solidFill>
                  <a:srgbClr val="0070C0"/>
                </a:solidFill>
                <a:latin typeface="+mj-lt"/>
              </a:rPr>
              <a:t>rg</a:t>
            </a:r>
            <a:r>
              <a:rPr lang="en-US" sz="2400" b="1" dirty="0">
                <a:solidFill>
                  <a:srgbClr val="0070C0"/>
                </a:solidFill>
                <a:latin typeface="+mj-lt"/>
              </a:rPr>
              <a:t>)</a:t>
            </a:r>
            <a:endParaRPr lang="en-US" sz="2400" b="1" dirty="0">
              <a:solidFill>
                <a:srgbClr val="AF005F"/>
              </a:solidFill>
              <a:latin typeface="+mj-lt"/>
              <a:ea typeface="Lato Black" panose="020F0502020204030203" pitchFamily="34" charset="0"/>
              <a:cs typeface="Lato Black" panose="020F0502020204030203" pitchFamily="34" charset="0"/>
            </a:endParaRPr>
          </a:p>
        </p:txBody>
      </p:sp>
      <p:pic>
        <p:nvPicPr>
          <p:cNvPr id="33" name="Graphic 32">
            <a:extLst>
              <a:ext uri="{FF2B5EF4-FFF2-40B4-BE49-F238E27FC236}">
                <a16:creationId xmlns:a16="http://schemas.microsoft.com/office/drawing/2014/main" id="{31BCD9B4-5099-58AF-369A-4C926D00AA41}"/>
              </a:ext>
            </a:extLst>
          </p:cNvPr>
          <p:cNvPicPr>
            <a:picLocks noChangeAspect="1"/>
          </p:cNvPicPr>
          <p:nvPr/>
        </p:nvPicPr>
        <p:blipFill>
          <a:blip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438938" y="114118"/>
            <a:ext cx="1535646" cy="767823"/>
          </a:xfrm>
          <a:prstGeom prst="rect">
            <a:avLst/>
          </a:prstGeom>
        </p:spPr>
      </p:pic>
      <p:pic>
        <p:nvPicPr>
          <p:cNvPr id="6" name="Picture 5">
            <a:extLst>
              <a:ext uri="{FF2B5EF4-FFF2-40B4-BE49-F238E27FC236}">
                <a16:creationId xmlns:a16="http://schemas.microsoft.com/office/drawing/2014/main" id="{15567D40-03D4-CD8B-ED72-9A23AA5E1193}"/>
              </a:ext>
            </a:extLst>
          </p:cNvPr>
          <p:cNvPicPr>
            <a:picLocks noChangeAspect="1"/>
          </p:cNvPicPr>
          <p:nvPr/>
        </p:nvPicPr>
        <p:blipFill>
          <a:blip r:embed="rId4">
            <a:extLst>
              <a:ext uri="{28A0092B-C50C-407E-A947-70E740481C1C}">
                <a14:useLocalDpi xmlns:a14="http://schemas.microsoft.com/office/drawing/2010/main" val="0"/>
              </a:ext>
            </a:extLst>
          </a:blip>
          <a:srcRect l="1150" t="2110" r="41645" b="71178"/>
          <a:stretch>
            <a:fillRect/>
          </a:stretch>
        </p:blipFill>
        <p:spPr>
          <a:xfrm>
            <a:off x="152401" y="125542"/>
            <a:ext cx="2438400" cy="501039"/>
          </a:xfrm>
          <a:prstGeom prst="rect">
            <a:avLst/>
          </a:prstGeom>
        </p:spPr>
      </p:pic>
      <p:pic>
        <p:nvPicPr>
          <p:cNvPr id="9" name="Picture 16" descr="Research Centre for Carbon Solutions | InfraPortal">
            <a:extLst>
              <a:ext uri="{FF2B5EF4-FFF2-40B4-BE49-F238E27FC236}">
                <a16:creationId xmlns:a16="http://schemas.microsoft.com/office/drawing/2014/main" id="{2FAE4664-AA87-124E-3BF7-74D4078C73BC}"/>
              </a:ext>
            </a:extLst>
          </p:cNvPr>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saturation sat="400000"/>
                    </a14:imgEffect>
                  </a14:imgLayer>
                </a14:imgProps>
              </a:ext>
              <a:ext uri="{28A0092B-C50C-407E-A947-70E740481C1C}">
                <a14:useLocalDpi xmlns:a14="http://schemas.microsoft.com/office/drawing/2010/main" val="0"/>
              </a:ext>
            </a:extLst>
          </a:blip>
          <a:srcRect l="13736" r="16057"/>
          <a:stretch/>
        </p:blipFill>
        <p:spPr bwMode="auto">
          <a:xfrm>
            <a:off x="10980446" y="70730"/>
            <a:ext cx="1088853" cy="87238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Table 2">
            <a:extLst>
              <a:ext uri="{FF2B5EF4-FFF2-40B4-BE49-F238E27FC236}">
                <a16:creationId xmlns:a16="http://schemas.microsoft.com/office/drawing/2014/main" id="{C74135B5-7271-875E-EABB-40F4496A54D0}"/>
              </a:ext>
            </a:extLst>
          </p:cNvPr>
          <p:cNvGraphicFramePr>
            <a:graphicFrameLocks noGrp="1"/>
          </p:cNvGraphicFramePr>
          <p:nvPr>
            <p:extLst>
              <p:ext uri="{D42A27DB-BD31-4B8C-83A1-F6EECF244321}">
                <p14:modId xmlns:p14="http://schemas.microsoft.com/office/powerpoint/2010/main" val="1432201770"/>
              </p:ext>
            </p:extLst>
          </p:nvPr>
        </p:nvGraphicFramePr>
        <p:xfrm>
          <a:off x="800098" y="1567815"/>
          <a:ext cx="9906003" cy="1327785"/>
        </p:xfrm>
        <a:graphic>
          <a:graphicData uri="http://schemas.openxmlformats.org/drawingml/2006/table">
            <a:tbl>
              <a:tblPr>
                <a:tableStyleId>{8EC20E35-A176-4012-BC5E-935CFFF8708E}</a:tableStyleId>
              </a:tblPr>
              <a:tblGrid>
                <a:gridCol w="990603">
                  <a:extLst>
                    <a:ext uri="{9D8B030D-6E8A-4147-A177-3AD203B41FA5}">
                      <a16:colId xmlns:a16="http://schemas.microsoft.com/office/drawing/2014/main" val="2929994689"/>
                    </a:ext>
                  </a:extLst>
                </a:gridCol>
                <a:gridCol w="533400">
                  <a:extLst>
                    <a:ext uri="{9D8B030D-6E8A-4147-A177-3AD203B41FA5}">
                      <a16:colId xmlns:a16="http://schemas.microsoft.com/office/drawing/2014/main" val="1991913345"/>
                    </a:ext>
                  </a:extLst>
                </a:gridCol>
                <a:gridCol w="990600">
                  <a:extLst>
                    <a:ext uri="{9D8B030D-6E8A-4147-A177-3AD203B41FA5}">
                      <a16:colId xmlns:a16="http://schemas.microsoft.com/office/drawing/2014/main" val="2947018877"/>
                    </a:ext>
                  </a:extLst>
                </a:gridCol>
                <a:gridCol w="1143000">
                  <a:extLst>
                    <a:ext uri="{9D8B030D-6E8A-4147-A177-3AD203B41FA5}">
                      <a16:colId xmlns:a16="http://schemas.microsoft.com/office/drawing/2014/main" val="2490859956"/>
                    </a:ext>
                  </a:extLst>
                </a:gridCol>
                <a:gridCol w="990600">
                  <a:extLst>
                    <a:ext uri="{9D8B030D-6E8A-4147-A177-3AD203B41FA5}">
                      <a16:colId xmlns:a16="http://schemas.microsoft.com/office/drawing/2014/main" val="604005766"/>
                    </a:ext>
                  </a:extLst>
                </a:gridCol>
                <a:gridCol w="609600">
                  <a:extLst>
                    <a:ext uri="{9D8B030D-6E8A-4147-A177-3AD203B41FA5}">
                      <a16:colId xmlns:a16="http://schemas.microsoft.com/office/drawing/2014/main" val="1895687421"/>
                    </a:ext>
                  </a:extLst>
                </a:gridCol>
                <a:gridCol w="914400">
                  <a:extLst>
                    <a:ext uri="{9D8B030D-6E8A-4147-A177-3AD203B41FA5}">
                      <a16:colId xmlns:a16="http://schemas.microsoft.com/office/drawing/2014/main" val="4282989111"/>
                    </a:ext>
                  </a:extLst>
                </a:gridCol>
                <a:gridCol w="762000">
                  <a:extLst>
                    <a:ext uri="{9D8B030D-6E8A-4147-A177-3AD203B41FA5}">
                      <a16:colId xmlns:a16="http://schemas.microsoft.com/office/drawing/2014/main" val="1129148566"/>
                    </a:ext>
                  </a:extLst>
                </a:gridCol>
                <a:gridCol w="990600">
                  <a:extLst>
                    <a:ext uri="{9D8B030D-6E8A-4147-A177-3AD203B41FA5}">
                      <a16:colId xmlns:a16="http://schemas.microsoft.com/office/drawing/2014/main" val="2317785362"/>
                    </a:ext>
                  </a:extLst>
                </a:gridCol>
                <a:gridCol w="762000">
                  <a:extLst>
                    <a:ext uri="{9D8B030D-6E8A-4147-A177-3AD203B41FA5}">
                      <a16:colId xmlns:a16="http://schemas.microsoft.com/office/drawing/2014/main" val="401926678"/>
                    </a:ext>
                  </a:extLst>
                </a:gridCol>
                <a:gridCol w="1219200">
                  <a:extLst>
                    <a:ext uri="{9D8B030D-6E8A-4147-A177-3AD203B41FA5}">
                      <a16:colId xmlns:a16="http://schemas.microsoft.com/office/drawing/2014/main" val="1722542744"/>
                    </a:ext>
                  </a:extLst>
                </a:gridCol>
              </a:tblGrid>
              <a:tr h="190500">
                <a:tc>
                  <a:txBody>
                    <a:bodyPr/>
                    <a:lstStyle/>
                    <a:p>
                      <a:pPr algn="ctr" fontAlgn="b">
                        <a:buNone/>
                      </a:pPr>
                      <a:r>
                        <a:rPr lang="en-GB" sz="1400" b="1" u="none" strike="noStrike" dirty="0">
                          <a:solidFill>
                            <a:srgbClr val="000000"/>
                          </a:solidFill>
                          <a:effectLst/>
                        </a:rPr>
                        <a:t>Target</a:t>
                      </a:r>
                      <a:endParaRPr lang="en-GB" sz="1400" b="1" i="0" u="none" strike="noStrike" dirty="0">
                        <a:solidFill>
                          <a:srgbClr val="000000"/>
                        </a:solidFill>
                        <a:effectLst/>
                        <a:latin typeface="+mn-lt"/>
                      </a:endParaRP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fontAlgn="b">
                        <a:buNone/>
                      </a:pPr>
                      <a:r>
                        <a:rPr lang="en-GB" sz="1400" b="1" u="none" strike="noStrike" dirty="0">
                          <a:solidFill>
                            <a:srgbClr val="000000"/>
                          </a:solidFill>
                          <a:effectLst/>
                        </a:rPr>
                        <a:t>Phase</a:t>
                      </a:r>
                      <a:endParaRPr lang="en-GB" sz="1400" b="1" i="0" u="none" strike="noStrike" dirty="0">
                        <a:solidFill>
                          <a:srgbClr val="000000"/>
                        </a:solidFill>
                        <a:effectLst/>
                        <a:latin typeface="+mn-lt"/>
                      </a:endParaRP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fontAlgn="b">
                        <a:buNone/>
                      </a:pPr>
                      <a:r>
                        <a:rPr lang="en-GB" sz="1400" b="1" u="none" strike="noStrike" dirty="0">
                          <a:solidFill>
                            <a:srgbClr val="000000"/>
                          </a:solidFill>
                          <a:effectLst/>
                        </a:rPr>
                        <a:t>Model</a:t>
                      </a:r>
                    </a:p>
                    <a:p>
                      <a:pPr algn="ctr" fontAlgn="b">
                        <a:buNone/>
                      </a:pPr>
                      <a:r>
                        <a:rPr lang="en-GB" sz="1400" b="1" u="none" strike="noStrike" dirty="0">
                          <a:solidFill>
                            <a:srgbClr val="000000"/>
                          </a:solidFill>
                          <a:effectLst/>
                        </a:rPr>
                        <a:t>Name</a:t>
                      </a:r>
                      <a:endParaRPr lang="en-GB" sz="1400" b="1" i="0" u="none" strike="noStrike" dirty="0">
                        <a:solidFill>
                          <a:srgbClr val="000000"/>
                        </a:solidFill>
                        <a:effectLst/>
                        <a:latin typeface="+mn-lt"/>
                      </a:endParaRP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fontAlgn="b">
                        <a:buNone/>
                      </a:pPr>
                      <a:r>
                        <a:rPr lang="en-GB" sz="1400" b="1" u="none" strike="noStrike" dirty="0">
                          <a:solidFill>
                            <a:srgbClr val="000000"/>
                          </a:solidFill>
                          <a:effectLst/>
                        </a:rPr>
                        <a:t>Value Space</a:t>
                      </a:r>
                      <a:endParaRPr lang="en-GB" sz="1400" b="1" i="0" u="none" strike="noStrike" dirty="0">
                        <a:solidFill>
                          <a:srgbClr val="000000"/>
                        </a:solidFill>
                        <a:effectLst/>
                        <a:latin typeface="+mn-lt"/>
                      </a:endParaRP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fontAlgn="b">
                        <a:buNone/>
                      </a:pPr>
                      <a:r>
                        <a:rPr lang="en-GB" sz="1400" b="1" u="none" strike="noStrike" dirty="0">
                          <a:solidFill>
                            <a:srgbClr val="000000"/>
                          </a:solidFill>
                          <a:effectLst/>
                        </a:rPr>
                        <a:t>Test RMSE</a:t>
                      </a:r>
                      <a:endParaRPr lang="en-GB" sz="1400" b="1" i="0" u="none" strike="noStrike" dirty="0">
                        <a:solidFill>
                          <a:srgbClr val="000000"/>
                        </a:solidFill>
                        <a:effectLst/>
                        <a:latin typeface="+mn-lt"/>
                      </a:endParaRP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fontAlgn="b">
                        <a:buNone/>
                      </a:pPr>
                      <a:r>
                        <a:rPr lang="en-GB" sz="1400" b="1" u="none" strike="noStrike" dirty="0">
                          <a:solidFill>
                            <a:srgbClr val="000000"/>
                          </a:solidFill>
                          <a:effectLst/>
                        </a:rPr>
                        <a:t>Test R2</a:t>
                      </a:r>
                      <a:endParaRPr lang="en-GB" sz="1400" b="1" i="0" u="none" strike="noStrike" dirty="0">
                        <a:solidFill>
                          <a:srgbClr val="000000"/>
                        </a:solidFill>
                        <a:effectLst/>
                        <a:latin typeface="+mn-lt"/>
                      </a:endParaRP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fontAlgn="b">
                        <a:buNone/>
                      </a:pPr>
                      <a:r>
                        <a:rPr lang="en-GB" sz="1400" b="1" u="none" strike="noStrike" dirty="0">
                          <a:solidFill>
                            <a:srgbClr val="000000"/>
                          </a:solidFill>
                          <a:effectLst/>
                        </a:rPr>
                        <a:t>Test MAE</a:t>
                      </a:r>
                      <a:endParaRPr lang="en-GB" sz="1400" b="1" i="0" u="none" strike="noStrike" dirty="0">
                        <a:solidFill>
                          <a:srgbClr val="000000"/>
                        </a:solidFill>
                        <a:effectLst/>
                        <a:latin typeface="+mn-lt"/>
                      </a:endParaRP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fontAlgn="b">
                        <a:buNone/>
                      </a:pPr>
                      <a:r>
                        <a:rPr lang="en-GB" sz="1400" b="1" u="none" strike="noStrike" dirty="0">
                          <a:solidFill>
                            <a:srgbClr val="000000"/>
                          </a:solidFill>
                          <a:effectLst/>
                        </a:rPr>
                        <a:t>Test MSE</a:t>
                      </a:r>
                      <a:endParaRPr lang="en-GB" sz="1400" b="1" i="0" u="none" strike="noStrike" dirty="0">
                        <a:solidFill>
                          <a:srgbClr val="000000"/>
                        </a:solidFill>
                        <a:effectLst/>
                        <a:latin typeface="+mn-lt"/>
                      </a:endParaRP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fontAlgn="b">
                        <a:buNone/>
                      </a:pPr>
                      <a:r>
                        <a:rPr lang="en-GB" sz="1400" b="1" u="none" strike="noStrike" dirty="0">
                          <a:solidFill>
                            <a:srgbClr val="000000"/>
                          </a:solidFill>
                          <a:effectLst/>
                        </a:rPr>
                        <a:t>Train RMSE</a:t>
                      </a:r>
                      <a:endParaRPr lang="en-GB" sz="1400" b="1" i="0" u="none" strike="noStrike" dirty="0">
                        <a:solidFill>
                          <a:srgbClr val="000000"/>
                        </a:solidFill>
                        <a:effectLst/>
                        <a:latin typeface="+mn-lt"/>
                      </a:endParaRP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fontAlgn="b">
                        <a:buNone/>
                      </a:pPr>
                      <a:r>
                        <a:rPr lang="en-GB" sz="1400" b="1" u="none" strike="noStrike" dirty="0">
                          <a:solidFill>
                            <a:srgbClr val="000000"/>
                          </a:solidFill>
                          <a:effectLst/>
                        </a:rPr>
                        <a:t>Train R2</a:t>
                      </a:r>
                      <a:endParaRPr lang="en-GB" sz="1400" b="1" i="0" u="none" strike="noStrike" dirty="0">
                        <a:solidFill>
                          <a:srgbClr val="000000"/>
                        </a:solidFill>
                        <a:effectLst/>
                        <a:latin typeface="+mn-lt"/>
                      </a:endParaRP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fontAlgn="b">
                        <a:buNone/>
                      </a:pPr>
                      <a:r>
                        <a:rPr lang="en-GB" sz="1400" b="1" u="none" strike="noStrike" dirty="0">
                          <a:solidFill>
                            <a:srgbClr val="000000"/>
                          </a:solidFill>
                          <a:effectLst/>
                        </a:rPr>
                        <a:t>Pi_coverage_90</a:t>
                      </a:r>
                      <a:endParaRPr lang="en-GB" sz="1400" b="1" i="0" u="none" strike="noStrike" dirty="0">
                        <a:solidFill>
                          <a:srgbClr val="000000"/>
                        </a:solidFill>
                        <a:effectLst/>
                        <a:latin typeface="+mn-lt"/>
                      </a:endParaRPr>
                    </a:p>
                  </a:txBody>
                  <a:tcPr marL="9525" marR="9525" marT="9525" marB="0"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75890895"/>
                  </a:ext>
                </a:extLst>
              </a:tr>
              <a:tr h="190500">
                <a:tc>
                  <a:txBody>
                    <a:bodyPr/>
                    <a:lstStyle/>
                    <a:p>
                      <a:pPr algn="ctr" fontAlgn="b">
                        <a:buNone/>
                      </a:pPr>
                      <a:r>
                        <a:rPr lang="en-GB" sz="1400" b="0" u="none" strike="noStrike" dirty="0" err="1">
                          <a:solidFill>
                            <a:srgbClr val="000000"/>
                          </a:solidFill>
                          <a:effectLst/>
                        </a:rPr>
                        <a:t>Krg_norm</a:t>
                      </a:r>
                      <a:endParaRPr lang="en-GB" sz="1400" b="0" i="0" u="none" strike="noStrike" dirty="0">
                        <a:solidFill>
                          <a:srgbClr val="000000"/>
                        </a:solidFill>
                        <a:effectLst/>
                        <a:latin typeface="+mn-lt"/>
                      </a:endParaRP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ctr" fontAlgn="b">
                        <a:buNone/>
                      </a:pPr>
                      <a:r>
                        <a:rPr lang="en-GB" sz="1400" b="0" u="none" strike="noStrike">
                          <a:solidFill>
                            <a:srgbClr val="000000"/>
                          </a:solidFill>
                          <a:effectLst/>
                        </a:rPr>
                        <a:t>gas</a:t>
                      </a:r>
                      <a:endParaRPr lang="en-GB" sz="1400" b="0" i="0" u="none" strike="noStrike">
                        <a:solidFill>
                          <a:srgbClr val="000000"/>
                        </a:solidFill>
                        <a:effectLst/>
                        <a:latin typeface="+mn-lt"/>
                      </a:endParaRP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ctr" fontAlgn="b">
                        <a:buNone/>
                      </a:pPr>
                      <a:r>
                        <a:rPr lang="en-GB" sz="1400" b="0" u="none" strike="noStrike">
                          <a:solidFill>
                            <a:srgbClr val="000000"/>
                          </a:solidFill>
                          <a:effectLst/>
                        </a:rPr>
                        <a:t>catboost</a:t>
                      </a:r>
                      <a:endParaRPr lang="en-GB" sz="1400" b="0" i="0" u="none" strike="noStrike">
                        <a:solidFill>
                          <a:srgbClr val="000000"/>
                        </a:solidFill>
                        <a:effectLst/>
                        <a:latin typeface="+mn-lt"/>
                      </a:endParaRP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ctr" fontAlgn="b">
                        <a:buNone/>
                      </a:pPr>
                      <a:r>
                        <a:rPr lang="en-GB" sz="1400" b="0" u="none" strike="noStrike" dirty="0">
                          <a:solidFill>
                            <a:srgbClr val="000000"/>
                          </a:solidFill>
                          <a:effectLst/>
                        </a:rPr>
                        <a:t>absolute</a:t>
                      </a:r>
                      <a:endParaRPr lang="en-GB" sz="1400" b="0" i="0" u="none" strike="noStrike" dirty="0">
                        <a:solidFill>
                          <a:srgbClr val="000000"/>
                        </a:solidFill>
                        <a:effectLst/>
                        <a:latin typeface="+mn-lt"/>
                      </a:endParaRP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ctr" fontAlgn="b">
                        <a:buNone/>
                      </a:pPr>
                      <a:r>
                        <a:rPr lang="en-GB" sz="1400" b="0" i="0" u="none" strike="noStrike" dirty="0">
                          <a:solidFill>
                            <a:srgbClr val="000000"/>
                          </a:solidFill>
                          <a:effectLst/>
                          <a:latin typeface="+mj-lt"/>
                        </a:rPr>
                        <a:t>0.100</a:t>
                      </a: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ctr" fontAlgn="b">
                        <a:buNone/>
                      </a:pPr>
                      <a:r>
                        <a:rPr lang="en-GB" sz="1400" b="0" i="0" u="none" strike="noStrike" dirty="0">
                          <a:solidFill>
                            <a:srgbClr val="000000"/>
                          </a:solidFill>
                          <a:effectLst/>
                          <a:latin typeface="+mj-lt"/>
                        </a:rPr>
                        <a:t>0.805</a:t>
                      </a: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ctr" fontAlgn="b">
                        <a:buNone/>
                      </a:pPr>
                      <a:r>
                        <a:rPr lang="en-GB" sz="1400" b="0" i="0" u="none" strike="noStrike" dirty="0">
                          <a:solidFill>
                            <a:srgbClr val="000000"/>
                          </a:solidFill>
                          <a:effectLst/>
                          <a:latin typeface="+mj-lt"/>
                        </a:rPr>
                        <a:t>0.065</a:t>
                      </a: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ctr" fontAlgn="b">
                        <a:buNone/>
                      </a:pPr>
                      <a:r>
                        <a:rPr lang="en-GB" sz="1400" b="0" i="0" u="none" strike="noStrike">
                          <a:solidFill>
                            <a:srgbClr val="000000"/>
                          </a:solidFill>
                          <a:effectLst/>
                          <a:latin typeface="+mj-lt"/>
                        </a:rPr>
                        <a:t>0.010</a:t>
                      </a: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ctr" fontAlgn="b">
                        <a:buNone/>
                      </a:pPr>
                      <a:r>
                        <a:rPr lang="en-GB" sz="1400" b="0" i="0" u="none" strike="noStrike">
                          <a:solidFill>
                            <a:srgbClr val="000000"/>
                          </a:solidFill>
                          <a:effectLst/>
                          <a:latin typeface="+mj-lt"/>
                        </a:rPr>
                        <a:t>0.098</a:t>
                      </a: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ctr" fontAlgn="b">
                        <a:buNone/>
                      </a:pPr>
                      <a:r>
                        <a:rPr lang="en-GB" sz="1400" b="0" i="0" u="none" strike="noStrike" dirty="0">
                          <a:solidFill>
                            <a:srgbClr val="000000"/>
                          </a:solidFill>
                          <a:effectLst/>
                          <a:latin typeface="+mj-lt"/>
                        </a:rPr>
                        <a:t>0.813</a:t>
                      </a: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ctr" fontAlgn="b">
                        <a:buNone/>
                      </a:pPr>
                      <a:r>
                        <a:rPr lang="en-GB" sz="1400" b="0" i="0" u="none" strike="noStrike" dirty="0">
                          <a:solidFill>
                            <a:srgbClr val="000000"/>
                          </a:solidFill>
                          <a:effectLst/>
                          <a:latin typeface="+mj-lt"/>
                        </a:rPr>
                        <a:t>0.878</a:t>
                      </a:r>
                    </a:p>
                  </a:txBody>
                  <a:tcPr marL="9525" marR="9525" marT="9525" marB="0"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541058200"/>
                  </a:ext>
                </a:extLst>
              </a:tr>
              <a:tr h="190500">
                <a:tc>
                  <a:txBody>
                    <a:bodyPr/>
                    <a:lstStyle/>
                    <a:p>
                      <a:pPr algn="ctr" fontAlgn="b">
                        <a:buNone/>
                      </a:pPr>
                      <a:r>
                        <a:rPr lang="en-GB" sz="1400" b="0" u="none" strike="noStrike" dirty="0" err="1">
                          <a:solidFill>
                            <a:srgbClr val="000000"/>
                          </a:solidFill>
                          <a:effectLst/>
                        </a:rPr>
                        <a:t>Krg_norm</a:t>
                      </a:r>
                      <a:endParaRPr lang="en-GB" sz="1400" b="0" i="0" u="none" strike="noStrike" dirty="0">
                        <a:solidFill>
                          <a:srgbClr val="000000"/>
                        </a:solidFill>
                        <a:effectLst/>
                        <a:latin typeface="+mn-lt"/>
                      </a:endParaRPr>
                    </a:p>
                  </a:txBody>
                  <a:tcPr marL="9525" marR="9525" marT="9525" marB="0" anchor="ctr"/>
                </a:tc>
                <a:tc>
                  <a:txBody>
                    <a:bodyPr/>
                    <a:lstStyle/>
                    <a:p>
                      <a:pPr algn="ctr" fontAlgn="b">
                        <a:buNone/>
                      </a:pPr>
                      <a:r>
                        <a:rPr lang="en-GB" sz="1400" b="0" u="none" strike="noStrike">
                          <a:solidFill>
                            <a:srgbClr val="000000"/>
                          </a:solidFill>
                          <a:effectLst/>
                        </a:rPr>
                        <a:t>gas</a:t>
                      </a:r>
                      <a:endParaRPr lang="en-GB" sz="1400" b="0" i="0" u="none" strike="noStrike">
                        <a:solidFill>
                          <a:srgbClr val="000000"/>
                        </a:solidFill>
                        <a:effectLst/>
                        <a:latin typeface="+mn-lt"/>
                      </a:endParaRPr>
                    </a:p>
                  </a:txBody>
                  <a:tcPr marL="9525" marR="9525" marT="9525" marB="0" anchor="ctr"/>
                </a:tc>
                <a:tc>
                  <a:txBody>
                    <a:bodyPr/>
                    <a:lstStyle/>
                    <a:p>
                      <a:pPr algn="ctr" fontAlgn="b">
                        <a:buNone/>
                      </a:pPr>
                      <a:r>
                        <a:rPr lang="en-GB" sz="1400" b="0" u="none" strike="noStrike" dirty="0" err="1">
                          <a:solidFill>
                            <a:srgbClr val="000000"/>
                          </a:solidFill>
                          <a:effectLst/>
                        </a:rPr>
                        <a:t>catboost</a:t>
                      </a:r>
                      <a:endParaRPr lang="en-GB" sz="1400" b="0" i="0" u="none" strike="noStrike" dirty="0">
                        <a:solidFill>
                          <a:srgbClr val="000000"/>
                        </a:solidFill>
                        <a:effectLst/>
                        <a:latin typeface="+mn-lt"/>
                      </a:endParaRPr>
                    </a:p>
                  </a:txBody>
                  <a:tcPr marL="9525" marR="9525" marT="9525" marB="0" anchor="ctr"/>
                </a:tc>
                <a:tc>
                  <a:txBody>
                    <a:bodyPr/>
                    <a:lstStyle/>
                    <a:p>
                      <a:pPr algn="ctr" fontAlgn="b">
                        <a:buNone/>
                      </a:pPr>
                      <a:r>
                        <a:rPr lang="en-GB" sz="1400" b="0" u="none" strike="noStrike">
                          <a:solidFill>
                            <a:srgbClr val="000000"/>
                          </a:solidFill>
                          <a:effectLst/>
                        </a:rPr>
                        <a:t>normalized</a:t>
                      </a:r>
                      <a:endParaRPr lang="en-GB" sz="1400" b="0" i="0" u="none" strike="noStrike">
                        <a:solidFill>
                          <a:srgbClr val="000000"/>
                        </a:solidFill>
                        <a:effectLst/>
                        <a:latin typeface="+mn-lt"/>
                      </a:endParaRPr>
                    </a:p>
                  </a:txBody>
                  <a:tcPr marL="9525" marR="9525" marT="9525" marB="0" anchor="ctr"/>
                </a:tc>
                <a:tc>
                  <a:txBody>
                    <a:bodyPr/>
                    <a:lstStyle/>
                    <a:p>
                      <a:pPr algn="ctr" fontAlgn="b">
                        <a:buNone/>
                      </a:pPr>
                      <a:r>
                        <a:rPr lang="en-GB" sz="1400" b="0" i="0" u="none" strike="noStrike" dirty="0">
                          <a:solidFill>
                            <a:srgbClr val="000000"/>
                          </a:solidFill>
                          <a:effectLst/>
                          <a:latin typeface="+mj-lt"/>
                        </a:rPr>
                        <a:t>0.171</a:t>
                      </a:r>
                    </a:p>
                  </a:txBody>
                  <a:tcPr marL="9525" marR="9525" marT="9525" marB="0" anchor="ctr"/>
                </a:tc>
                <a:tc>
                  <a:txBody>
                    <a:bodyPr/>
                    <a:lstStyle/>
                    <a:p>
                      <a:pPr algn="ctr" fontAlgn="b">
                        <a:buNone/>
                      </a:pPr>
                      <a:r>
                        <a:rPr lang="en-GB" sz="1400" b="0" i="0" u="none" strike="noStrike" dirty="0">
                          <a:solidFill>
                            <a:srgbClr val="000000"/>
                          </a:solidFill>
                          <a:effectLst/>
                          <a:latin typeface="+mj-lt"/>
                        </a:rPr>
                        <a:t>0.820</a:t>
                      </a:r>
                    </a:p>
                  </a:txBody>
                  <a:tcPr marL="9525" marR="9525" marT="9525" marB="0" anchor="ctr"/>
                </a:tc>
                <a:tc>
                  <a:txBody>
                    <a:bodyPr/>
                    <a:lstStyle/>
                    <a:p>
                      <a:pPr algn="ctr" fontAlgn="b">
                        <a:buNone/>
                      </a:pPr>
                      <a:r>
                        <a:rPr lang="en-GB" sz="1400" b="0" i="0" u="none" strike="noStrike" dirty="0">
                          <a:solidFill>
                            <a:srgbClr val="000000"/>
                          </a:solidFill>
                          <a:effectLst/>
                          <a:latin typeface="+mj-lt"/>
                        </a:rPr>
                        <a:t>0.129</a:t>
                      </a:r>
                    </a:p>
                  </a:txBody>
                  <a:tcPr marL="9525" marR="9525" marT="9525" marB="0" anchor="ctr"/>
                </a:tc>
                <a:tc>
                  <a:txBody>
                    <a:bodyPr/>
                    <a:lstStyle/>
                    <a:p>
                      <a:pPr algn="ctr" fontAlgn="b">
                        <a:buNone/>
                      </a:pPr>
                      <a:r>
                        <a:rPr lang="en-GB" sz="1400" b="0" i="0" u="none" strike="noStrike">
                          <a:solidFill>
                            <a:srgbClr val="000000"/>
                          </a:solidFill>
                          <a:effectLst/>
                          <a:latin typeface="+mj-lt"/>
                        </a:rPr>
                        <a:t>0.029</a:t>
                      </a:r>
                    </a:p>
                  </a:txBody>
                  <a:tcPr marL="9525" marR="9525" marT="9525" marB="0" anchor="ctr"/>
                </a:tc>
                <a:tc>
                  <a:txBody>
                    <a:bodyPr/>
                    <a:lstStyle/>
                    <a:p>
                      <a:pPr algn="ctr" fontAlgn="b">
                        <a:buNone/>
                      </a:pPr>
                      <a:r>
                        <a:rPr lang="en-GB" sz="1400" b="0" i="0" u="none" strike="noStrike">
                          <a:solidFill>
                            <a:srgbClr val="000000"/>
                          </a:solidFill>
                          <a:effectLst/>
                          <a:latin typeface="+mj-lt"/>
                        </a:rPr>
                        <a:t>0.168</a:t>
                      </a:r>
                    </a:p>
                  </a:txBody>
                  <a:tcPr marL="9525" marR="9525" marT="9525" marB="0" anchor="ctr"/>
                </a:tc>
                <a:tc>
                  <a:txBody>
                    <a:bodyPr/>
                    <a:lstStyle/>
                    <a:p>
                      <a:pPr algn="ctr" fontAlgn="b">
                        <a:buNone/>
                      </a:pPr>
                      <a:r>
                        <a:rPr lang="en-GB" sz="1400" b="0" i="0" u="none" strike="noStrike" dirty="0">
                          <a:solidFill>
                            <a:srgbClr val="000000"/>
                          </a:solidFill>
                          <a:effectLst/>
                          <a:latin typeface="+mj-lt"/>
                        </a:rPr>
                        <a:t>0.829</a:t>
                      </a:r>
                    </a:p>
                  </a:txBody>
                  <a:tcPr marL="9525" marR="9525" marT="9525" marB="0" anchor="ctr"/>
                </a:tc>
                <a:tc>
                  <a:txBody>
                    <a:bodyPr/>
                    <a:lstStyle/>
                    <a:p>
                      <a:pPr algn="ctr" fontAlgn="b">
                        <a:buNone/>
                      </a:pPr>
                      <a:r>
                        <a:rPr lang="en-GB" sz="1400" b="0" i="0" u="none" strike="noStrike">
                          <a:solidFill>
                            <a:srgbClr val="000000"/>
                          </a:solidFill>
                          <a:effectLst/>
                          <a:latin typeface="+mj-lt"/>
                        </a:rPr>
                        <a:t>0.896</a:t>
                      </a:r>
                    </a:p>
                  </a:txBody>
                  <a:tcPr marL="9525" marR="9525" marT="9525" marB="0" anchor="ctr"/>
                </a:tc>
                <a:extLst>
                  <a:ext uri="{0D108BD9-81ED-4DB2-BD59-A6C34878D82A}">
                    <a16:rowId xmlns:a16="http://schemas.microsoft.com/office/drawing/2014/main" val="3725680804"/>
                  </a:ext>
                </a:extLst>
              </a:tr>
              <a:tr h="190500">
                <a:tc>
                  <a:txBody>
                    <a:bodyPr/>
                    <a:lstStyle/>
                    <a:p>
                      <a:pPr algn="ctr" fontAlgn="b">
                        <a:buNone/>
                      </a:pPr>
                      <a:r>
                        <a:rPr lang="en-GB" sz="1400" b="0" u="none" strike="noStrike">
                          <a:solidFill>
                            <a:srgbClr val="000000"/>
                          </a:solidFill>
                          <a:effectLst/>
                        </a:rPr>
                        <a:t>Krw_norm</a:t>
                      </a:r>
                      <a:endParaRPr lang="en-GB" sz="1400" b="0" i="0" u="none" strike="noStrike">
                        <a:solidFill>
                          <a:srgbClr val="000000"/>
                        </a:solidFill>
                        <a:effectLst/>
                        <a:latin typeface="+mn-lt"/>
                      </a:endParaRPr>
                    </a:p>
                  </a:txBody>
                  <a:tcPr marL="9525" marR="9525" marT="9525" marB="0" anchor="ctr"/>
                </a:tc>
                <a:tc>
                  <a:txBody>
                    <a:bodyPr/>
                    <a:lstStyle/>
                    <a:p>
                      <a:pPr algn="ctr" fontAlgn="b">
                        <a:buNone/>
                      </a:pPr>
                      <a:r>
                        <a:rPr lang="en-GB" sz="1400" b="0" u="none" strike="noStrike">
                          <a:solidFill>
                            <a:srgbClr val="000000"/>
                          </a:solidFill>
                          <a:effectLst/>
                        </a:rPr>
                        <a:t>water</a:t>
                      </a:r>
                      <a:endParaRPr lang="en-GB" sz="1400" b="0" i="0" u="none" strike="noStrike">
                        <a:solidFill>
                          <a:srgbClr val="000000"/>
                        </a:solidFill>
                        <a:effectLst/>
                        <a:latin typeface="+mn-lt"/>
                      </a:endParaRPr>
                    </a:p>
                  </a:txBody>
                  <a:tcPr marL="9525" marR="9525" marT="9525" marB="0" anchor="ctr"/>
                </a:tc>
                <a:tc>
                  <a:txBody>
                    <a:bodyPr/>
                    <a:lstStyle/>
                    <a:p>
                      <a:pPr algn="ctr" fontAlgn="b">
                        <a:buNone/>
                      </a:pPr>
                      <a:r>
                        <a:rPr lang="en-GB" sz="1400" b="0" u="none" strike="noStrike">
                          <a:solidFill>
                            <a:srgbClr val="000000"/>
                          </a:solidFill>
                          <a:effectLst/>
                        </a:rPr>
                        <a:t>catboost</a:t>
                      </a:r>
                      <a:endParaRPr lang="en-GB" sz="1400" b="0" i="0" u="none" strike="noStrike">
                        <a:solidFill>
                          <a:srgbClr val="000000"/>
                        </a:solidFill>
                        <a:effectLst/>
                        <a:latin typeface="+mn-lt"/>
                      </a:endParaRPr>
                    </a:p>
                  </a:txBody>
                  <a:tcPr marL="9525" marR="9525" marT="9525" marB="0" anchor="ctr"/>
                </a:tc>
                <a:tc>
                  <a:txBody>
                    <a:bodyPr/>
                    <a:lstStyle/>
                    <a:p>
                      <a:pPr algn="ctr" fontAlgn="b">
                        <a:buNone/>
                      </a:pPr>
                      <a:r>
                        <a:rPr lang="en-GB" sz="1400" b="0" u="none" strike="noStrike">
                          <a:solidFill>
                            <a:srgbClr val="000000"/>
                          </a:solidFill>
                          <a:effectLst/>
                        </a:rPr>
                        <a:t>absolute</a:t>
                      </a:r>
                      <a:endParaRPr lang="en-GB" sz="1400" b="0" i="0" u="none" strike="noStrike">
                        <a:solidFill>
                          <a:srgbClr val="000000"/>
                        </a:solidFill>
                        <a:effectLst/>
                        <a:latin typeface="+mn-lt"/>
                      </a:endParaRPr>
                    </a:p>
                  </a:txBody>
                  <a:tcPr marL="9525" marR="9525" marT="9525" marB="0" anchor="ctr"/>
                </a:tc>
                <a:tc>
                  <a:txBody>
                    <a:bodyPr/>
                    <a:lstStyle/>
                    <a:p>
                      <a:pPr algn="ctr" fontAlgn="b">
                        <a:buNone/>
                      </a:pPr>
                      <a:r>
                        <a:rPr lang="en-GB" sz="1400" b="0" i="0" u="none" strike="noStrike" dirty="0">
                          <a:solidFill>
                            <a:srgbClr val="000000"/>
                          </a:solidFill>
                          <a:effectLst/>
                          <a:latin typeface="+mj-lt"/>
                        </a:rPr>
                        <a:t>0.111</a:t>
                      </a:r>
                    </a:p>
                  </a:txBody>
                  <a:tcPr marL="9525" marR="9525" marT="9525" marB="0" anchor="ctr"/>
                </a:tc>
                <a:tc>
                  <a:txBody>
                    <a:bodyPr/>
                    <a:lstStyle/>
                    <a:p>
                      <a:pPr algn="ctr" fontAlgn="b">
                        <a:buNone/>
                      </a:pPr>
                      <a:r>
                        <a:rPr lang="en-GB" sz="1400" b="0" i="0" u="none" strike="noStrike">
                          <a:solidFill>
                            <a:srgbClr val="000000"/>
                          </a:solidFill>
                          <a:effectLst/>
                          <a:latin typeface="+mj-lt"/>
                        </a:rPr>
                        <a:t>0.869</a:t>
                      </a:r>
                    </a:p>
                  </a:txBody>
                  <a:tcPr marL="9525" marR="9525" marT="9525" marB="0" anchor="ctr"/>
                </a:tc>
                <a:tc>
                  <a:txBody>
                    <a:bodyPr/>
                    <a:lstStyle/>
                    <a:p>
                      <a:pPr algn="ctr" fontAlgn="b">
                        <a:buNone/>
                      </a:pPr>
                      <a:r>
                        <a:rPr lang="en-GB" sz="1400" b="0" i="0" u="none" strike="noStrike" dirty="0">
                          <a:solidFill>
                            <a:srgbClr val="000000"/>
                          </a:solidFill>
                          <a:effectLst/>
                          <a:latin typeface="+mj-lt"/>
                        </a:rPr>
                        <a:t>0.080</a:t>
                      </a:r>
                    </a:p>
                  </a:txBody>
                  <a:tcPr marL="9525" marR="9525" marT="9525" marB="0" anchor="ctr"/>
                </a:tc>
                <a:tc>
                  <a:txBody>
                    <a:bodyPr/>
                    <a:lstStyle/>
                    <a:p>
                      <a:pPr algn="ctr" fontAlgn="b">
                        <a:buNone/>
                      </a:pPr>
                      <a:r>
                        <a:rPr lang="en-GB" sz="1400" b="0" i="0" u="none" strike="noStrike" dirty="0">
                          <a:solidFill>
                            <a:srgbClr val="000000"/>
                          </a:solidFill>
                          <a:effectLst/>
                          <a:latin typeface="+mj-lt"/>
                        </a:rPr>
                        <a:t>0.012</a:t>
                      </a:r>
                    </a:p>
                  </a:txBody>
                  <a:tcPr marL="9525" marR="9525" marT="9525" marB="0" anchor="ctr"/>
                </a:tc>
                <a:tc>
                  <a:txBody>
                    <a:bodyPr/>
                    <a:lstStyle/>
                    <a:p>
                      <a:pPr algn="ctr" fontAlgn="b">
                        <a:buNone/>
                      </a:pPr>
                      <a:r>
                        <a:rPr lang="en-GB" sz="1400" b="0" i="0" u="none" strike="noStrike" dirty="0">
                          <a:solidFill>
                            <a:srgbClr val="000000"/>
                          </a:solidFill>
                          <a:effectLst/>
                          <a:latin typeface="+mj-lt"/>
                        </a:rPr>
                        <a:t>0.104</a:t>
                      </a:r>
                    </a:p>
                  </a:txBody>
                  <a:tcPr marL="9525" marR="9525" marT="9525" marB="0" anchor="ctr"/>
                </a:tc>
                <a:tc>
                  <a:txBody>
                    <a:bodyPr/>
                    <a:lstStyle/>
                    <a:p>
                      <a:pPr algn="ctr" fontAlgn="b">
                        <a:buNone/>
                      </a:pPr>
                      <a:r>
                        <a:rPr lang="en-GB" sz="1400" b="0" i="0" u="none" strike="noStrike" dirty="0">
                          <a:solidFill>
                            <a:srgbClr val="000000"/>
                          </a:solidFill>
                          <a:effectLst/>
                          <a:latin typeface="+mj-lt"/>
                        </a:rPr>
                        <a:t>0.884</a:t>
                      </a:r>
                    </a:p>
                  </a:txBody>
                  <a:tcPr marL="9525" marR="9525" marT="9525" marB="0" anchor="ctr"/>
                </a:tc>
                <a:tc>
                  <a:txBody>
                    <a:bodyPr/>
                    <a:lstStyle/>
                    <a:p>
                      <a:pPr algn="ctr" fontAlgn="b">
                        <a:buNone/>
                      </a:pPr>
                      <a:r>
                        <a:rPr lang="en-GB" sz="1400" b="0" i="0" u="none" strike="noStrike">
                          <a:solidFill>
                            <a:srgbClr val="000000"/>
                          </a:solidFill>
                          <a:effectLst/>
                          <a:latin typeface="+mj-lt"/>
                        </a:rPr>
                        <a:t>0.879</a:t>
                      </a:r>
                    </a:p>
                  </a:txBody>
                  <a:tcPr marL="9525" marR="9525" marT="9525" marB="0" anchor="ctr"/>
                </a:tc>
                <a:extLst>
                  <a:ext uri="{0D108BD9-81ED-4DB2-BD59-A6C34878D82A}">
                    <a16:rowId xmlns:a16="http://schemas.microsoft.com/office/drawing/2014/main" val="4031694907"/>
                  </a:ext>
                </a:extLst>
              </a:tr>
              <a:tr h="190500">
                <a:tc>
                  <a:txBody>
                    <a:bodyPr/>
                    <a:lstStyle/>
                    <a:p>
                      <a:pPr algn="ctr" fontAlgn="b">
                        <a:buNone/>
                      </a:pPr>
                      <a:r>
                        <a:rPr lang="en-GB" sz="1400" b="0" u="none" strike="noStrike">
                          <a:solidFill>
                            <a:srgbClr val="000000"/>
                          </a:solidFill>
                          <a:effectLst/>
                        </a:rPr>
                        <a:t>Krw_norm</a:t>
                      </a:r>
                      <a:endParaRPr lang="en-GB" sz="1400" b="0" i="0" u="none" strike="noStrike">
                        <a:solidFill>
                          <a:srgbClr val="000000"/>
                        </a:solidFill>
                        <a:effectLst/>
                        <a:latin typeface="+mn-lt"/>
                      </a:endParaRPr>
                    </a:p>
                  </a:txBody>
                  <a:tcPr marL="9525" marR="9525" marT="9525" marB="0" anchor="ctr"/>
                </a:tc>
                <a:tc>
                  <a:txBody>
                    <a:bodyPr/>
                    <a:lstStyle/>
                    <a:p>
                      <a:pPr algn="ctr" fontAlgn="b">
                        <a:buNone/>
                      </a:pPr>
                      <a:r>
                        <a:rPr lang="en-GB" sz="1400" b="0" u="none" strike="noStrike">
                          <a:solidFill>
                            <a:srgbClr val="000000"/>
                          </a:solidFill>
                          <a:effectLst/>
                        </a:rPr>
                        <a:t>water</a:t>
                      </a:r>
                      <a:endParaRPr lang="en-GB" sz="1400" b="0" i="0" u="none" strike="noStrike">
                        <a:solidFill>
                          <a:srgbClr val="000000"/>
                        </a:solidFill>
                        <a:effectLst/>
                        <a:latin typeface="+mn-lt"/>
                      </a:endParaRPr>
                    </a:p>
                  </a:txBody>
                  <a:tcPr marL="9525" marR="9525" marT="9525" marB="0" anchor="ctr"/>
                </a:tc>
                <a:tc>
                  <a:txBody>
                    <a:bodyPr/>
                    <a:lstStyle/>
                    <a:p>
                      <a:pPr algn="ctr" fontAlgn="b">
                        <a:buNone/>
                      </a:pPr>
                      <a:r>
                        <a:rPr lang="en-GB" sz="1400" b="0" u="none" strike="noStrike">
                          <a:solidFill>
                            <a:srgbClr val="000000"/>
                          </a:solidFill>
                          <a:effectLst/>
                        </a:rPr>
                        <a:t>catboost</a:t>
                      </a:r>
                      <a:endParaRPr lang="en-GB" sz="1400" b="0" i="0" u="none" strike="noStrike">
                        <a:solidFill>
                          <a:srgbClr val="000000"/>
                        </a:solidFill>
                        <a:effectLst/>
                        <a:latin typeface="+mn-lt"/>
                      </a:endParaRPr>
                    </a:p>
                  </a:txBody>
                  <a:tcPr marL="9525" marR="9525" marT="9525" marB="0" anchor="ctr"/>
                </a:tc>
                <a:tc>
                  <a:txBody>
                    <a:bodyPr/>
                    <a:lstStyle/>
                    <a:p>
                      <a:pPr algn="ctr" fontAlgn="b">
                        <a:buNone/>
                      </a:pPr>
                      <a:r>
                        <a:rPr lang="en-GB" sz="1400" b="0" u="none" strike="noStrike">
                          <a:solidFill>
                            <a:srgbClr val="000000"/>
                          </a:solidFill>
                          <a:effectLst/>
                        </a:rPr>
                        <a:t>normalized</a:t>
                      </a:r>
                      <a:endParaRPr lang="en-GB" sz="1400" b="0" i="0" u="none" strike="noStrike">
                        <a:solidFill>
                          <a:srgbClr val="000000"/>
                        </a:solidFill>
                        <a:effectLst/>
                        <a:latin typeface="+mn-lt"/>
                      </a:endParaRPr>
                    </a:p>
                  </a:txBody>
                  <a:tcPr marL="9525" marR="9525" marT="9525" marB="0" anchor="ctr"/>
                </a:tc>
                <a:tc>
                  <a:txBody>
                    <a:bodyPr/>
                    <a:lstStyle/>
                    <a:p>
                      <a:pPr algn="ctr" fontAlgn="b">
                        <a:buNone/>
                      </a:pPr>
                      <a:r>
                        <a:rPr lang="en-GB" sz="1400" b="0" i="0" u="none" strike="noStrike">
                          <a:solidFill>
                            <a:srgbClr val="000000"/>
                          </a:solidFill>
                          <a:effectLst/>
                          <a:latin typeface="+mj-lt"/>
                        </a:rPr>
                        <a:t>0.111</a:t>
                      </a:r>
                    </a:p>
                  </a:txBody>
                  <a:tcPr marL="9525" marR="9525" marT="9525" marB="0" anchor="ctr"/>
                </a:tc>
                <a:tc>
                  <a:txBody>
                    <a:bodyPr/>
                    <a:lstStyle/>
                    <a:p>
                      <a:pPr algn="ctr" fontAlgn="b">
                        <a:buNone/>
                      </a:pPr>
                      <a:r>
                        <a:rPr lang="en-GB" sz="1400" b="0" i="0" u="none" strike="noStrike">
                          <a:solidFill>
                            <a:srgbClr val="000000"/>
                          </a:solidFill>
                          <a:effectLst/>
                          <a:latin typeface="+mj-lt"/>
                        </a:rPr>
                        <a:t>0.869</a:t>
                      </a:r>
                    </a:p>
                  </a:txBody>
                  <a:tcPr marL="9525" marR="9525" marT="9525" marB="0" anchor="ctr"/>
                </a:tc>
                <a:tc>
                  <a:txBody>
                    <a:bodyPr/>
                    <a:lstStyle/>
                    <a:p>
                      <a:pPr algn="ctr" fontAlgn="b">
                        <a:buNone/>
                      </a:pPr>
                      <a:r>
                        <a:rPr lang="en-GB" sz="1400" b="0" i="0" u="none" strike="noStrike" dirty="0">
                          <a:solidFill>
                            <a:srgbClr val="000000"/>
                          </a:solidFill>
                          <a:effectLst/>
                          <a:latin typeface="+mj-lt"/>
                        </a:rPr>
                        <a:t>0.080</a:t>
                      </a:r>
                    </a:p>
                  </a:txBody>
                  <a:tcPr marL="9525" marR="9525" marT="9525" marB="0" anchor="ctr"/>
                </a:tc>
                <a:tc>
                  <a:txBody>
                    <a:bodyPr/>
                    <a:lstStyle/>
                    <a:p>
                      <a:pPr algn="ctr" fontAlgn="b">
                        <a:buNone/>
                      </a:pPr>
                      <a:r>
                        <a:rPr lang="en-GB" sz="1400" b="0" i="0" u="none" strike="noStrike" dirty="0">
                          <a:solidFill>
                            <a:srgbClr val="000000"/>
                          </a:solidFill>
                          <a:effectLst/>
                          <a:latin typeface="+mj-lt"/>
                        </a:rPr>
                        <a:t>0.012</a:t>
                      </a:r>
                    </a:p>
                  </a:txBody>
                  <a:tcPr marL="9525" marR="9525" marT="9525" marB="0" anchor="ctr"/>
                </a:tc>
                <a:tc>
                  <a:txBody>
                    <a:bodyPr/>
                    <a:lstStyle/>
                    <a:p>
                      <a:pPr algn="ctr" fontAlgn="b">
                        <a:buNone/>
                      </a:pPr>
                      <a:r>
                        <a:rPr lang="en-GB" sz="1400" b="0" i="0" u="none" strike="noStrike" dirty="0">
                          <a:solidFill>
                            <a:srgbClr val="000000"/>
                          </a:solidFill>
                          <a:effectLst/>
                          <a:latin typeface="+mj-lt"/>
                        </a:rPr>
                        <a:t>0.104</a:t>
                      </a:r>
                    </a:p>
                  </a:txBody>
                  <a:tcPr marL="9525" marR="9525" marT="9525" marB="0" anchor="ctr"/>
                </a:tc>
                <a:tc>
                  <a:txBody>
                    <a:bodyPr/>
                    <a:lstStyle/>
                    <a:p>
                      <a:pPr algn="ctr" fontAlgn="b">
                        <a:buNone/>
                      </a:pPr>
                      <a:r>
                        <a:rPr lang="en-GB" sz="1400" b="0" i="0" u="none" strike="noStrike">
                          <a:solidFill>
                            <a:srgbClr val="000000"/>
                          </a:solidFill>
                          <a:effectLst/>
                          <a:latin typeface="+mj-lt"/>
                        </a:rPr>
                        <a:t>0.884</a:t>
                      </a:r>
                    </a:p>
                  </a:txBody>
                  <a:tcPr marL="9525" marR="9525" marT="9525" marB="0" anchor="ctr"/>
                </a:tc>
                <a:tc>
                  <a:txBody>
                    <a:bodyPr/>
                    <a:lstStyle/>
                    <a:p>
                      <a:pPr algn="ctr" fontAlgn="b">
                        <a:buNone/>
                      </a:pPr>
                      <a:r>
                        <a:rPr lang="en-GB" sz="1400" b="0" i="0" u="none" strike="noStrike" dirty="0">
                          <a:solidFill>
                            <a:srgbClr val="000000"/>
                          </a:solidFill>
                          <a:effectLst/>
                          <a:latin typeface="+mj-lt"/>
                        </a:rPr>
                        <a:t>0.879</a:t>
                      </a:r>
                    </a:p>
                  </a:txBody>
                  <a:tcPr marL="9525" marR="9525" marT="9525" marB="0" anchor="ctr"/>
                </a:tc>
                <a:extLst>
                  <a:ext uri="{0D108BD9-81ED-4DB2-BD59-A6C34878D82A}">
                    <a16:rowId xmlns:a16="http://schemas.microsoft.com/office/drawing/2014/main" val="4156558206"/>
                  </a:ext>
                </a:extLst>
              </a:tr>
            </a:tbl>
          </a:graphicData>
        </a:graphic>
      </p:graphicFrame>
      <p:grpSp>
        <p:nvGrpSpPr>
          <p:cNvPr id="2" name="Group 1">
            <a:extLst>
              <a:ext uri="{FF2B5EF4-FFF2-40B4-BE49-F238E27FC236}">
                <a16:creationId xmlns:a16="http://schemas.microsoft.com/office/drawing/2014/main" id="{41E53E45-B229-BDBB-7176-9877E8E494BE}"/>
              </a:ext>
            </a:extLst>
          </p:cNvPr>
          <p:cNvGrpSpPr/>
          <p:nvPr/>
        </p:nvGrpSpPr>
        <p:grpSpPr>
          <a:xfrm>
            <a:off x="520697" y="3183164"/>
            <a:ext cx="2601496" cy="1529631"/>
            <a:chOff x="520697" y="3183164"/>
            <a:chExt cx="2601496" cy="1529631"/>
          </a:xfrm>
        </p:grpSpPr>
        <p:sp>
          <p:nvSpPr>
            <p:cNvPr id="7" name="Arrow: Bent 6">
              <a:extLst>
                <a:ext uri="{FF2B5EF4-FFF2-40B4-BE49-F238E27FC236}">
                  <a16:creationId xmlns:a16="http://schemas.microsoft.com/office/drawing/2014/main" id="{5EAFD1BE-521B-B9C5-CFDB-AB9B3B4CDFB1}"/>
                </a:ext>
              </a:extLst>
            </p:cNvPr>
            <p:cNvSpPr/>
            <p:nvPr/>
          </p:nvSpPr>
          <p:spPr>
            <a:xfrm rot="10800000" flipH="1">
              <a:off x="520697" y="3584196"/>
              <a:ext cx="2108201" cy="1128599"/>
            </a:xfrm>
            <a:prstGeom prst="bentArrow">
              <a:avLst>
                <a:gd name="adj1" fmla="val 10371"/>
                <a:gd name="adj2" fmla="val 27959"/>
                <a:gd name="adj3" fmla="val 50000"/>
                <a:gd name="adj4" fmla="val 63358"/>
              </a:avLst>
            </a:prstGeom>
            <a:solidFill>
              <a:srgbClr val="C00000"/>
            </a:solidFill>
            <a:ln>
              <a:solidFill>
                <a:srgbClr val="C0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solidFill>
                  <a:schemeClr val="tx1"/>
                </a:solidFill>
              </a:endParaRPr>
            </a:p>
          </p:txBody>
        </p:sp>
        <p:sp>
          <p:nvSpPr>
            <p:cNvPr id="10" name="TextBox 9">
              <a:extLst>
                <a:ext uri="{FF2B5EF4-FFF2-40B4-BE49-F238E27FC236}">
                  <a16:creationId xmlns:a16="http://schemas.microsoft.com/office/drawing/2014/main" id="{70B1B7BC-86EE-E76E-80AF-ED1E6E0EA18B}"/>
                </a:ext>
              </a:extLst>
            </p:cNvPr>
            <p:cNvSpPr txBox="1"/>
            <p:nvPr/>
          </p:nvSpPr>
          <p:spPr>
            <a:xfrm>
              <a:off x="536710" y="3183164"/>
              <a:ext cx="2585483" cy="713722"/>
            </a:xfrm>
            <a:prstGeom prst="rect">
              <a:avLst/>
            </a:prstGeom>
            <a:noFill/>
          </p:spPr>
          <p:txBody>
            <a:bodyPr wrap="square">
              <a:spAutoFit/>
            </a:bodyPr>
            <a:lstStyle/>
            <a:p>
              <a:pPr algn="ctr">
                <a:lnSpc>
                  <a:spcPct val="115000"/>
                </a:lnSpc>
                <a:spcAft>
                  <a:spcPts val="800"/>
                </a:spcAft>
                <a:buNone/>
              </a:pPr>
              <a:r>
                <a:rPr lang="en-GB" b="1" kern="100" dirty="0">
                  <a:solidFill>
                    <a:srgbClr val="FF0000"/>
                  </a:solidFill>
                  <a:latin typeface="Aptos" panose="020B0004020202020204" pitchFamily="34" charset="0"/>
                  <a:ea typeface="Aptos" panose="020B0004020202020204" pitchFamily="34" charset="0"/>
                  <a:cs typeface="Arial" panose="020B0604020202020204" pitchFamily="34" charset="0"/>
                </a:rPr>
                <a:t>How did we do it with the Endpoints?</a:t>
              </a:r>
              <a:endParaRPr lang="en-GB" b="1" kern="100" dirty="0">
                <a:solidFill>
                  <a:srgbClr val="FF0000"/>
                </a:solidFill>
                <a:effectLst/>
                <a:latin typeface="Aptos" panose="020B0004020202020204" pitchFamily="34" charset="0"/>
                <a:ea typeface="Aptos" panose="020B0004020202020204" pitchFamily="34" charset="0"/>
                <a:cs typeface="Arial" panose="020B0604020202020204" pitchFamily="34" charset="0"/>
              </a:endParaRPr>
            </a:p>
          </p:txBody>
        </p:sp>
      </p:grpSp>
      <p:sp>
        <p:nvSpPr>
          <p:cNvPr id="20" name="TextBox 19">
            <a:extLst>
              <a:ext uri="{FF2B5EF4-FFF2-40B4-BE49-F238E27FC236}">
                <a16:creationId xmlns:a16="http://schemas.microsoft.com/office/drawing/2014/main" id="{1062FF92-6EF1-2F59-2DB6-5B82D1926FB6}"/>
              </a:ext>
            </a:extLst>
          </p:cNvPr>
          <p:cNvSpPr txBox="1"/>
          <p:nvPr/>
        </p:nvSpPr>
        <p:spPr>
          <a:xfrm>
            <a:off x="3427117" y="3059668"/>
            <a:ext cx="7547468" cy="369332"/>
          </a:xfrm>
          <a:prstGeom prst="rect">
            <a:avLst/>
          </a:prstGeom>
          <a:noFill/>
        </p:spPr>
        <p:txBody>
          <a:bodyPr wrap="square">
            <a:spAutoFit/>
          </a:bodyPr>
          <a:lstStyle/>
          <a:p>
            <a:r>
              <a:rPr lang="en-GB" b="1" dirty="0">
                <a:solidFill>
                  <a:srgbClr val="0070C0"/>
                </a:solidFill>
              </a:rPr>
              <a:t>Recalculated the normalised water saturation using the predicted endpoints:</a:t>
            </a:r>
            <a:endParaRPr lang="fa-IR" b="1" dirty="0">
              <a:solidFill>
                <a:srgbClr val="0070C0"/>
              </a:solidFill>
            </a:endParaRPr>
          </a:p>
        </p:txBody>
      </p:sp>
      <p:sp>
        <p:nvSpPr>
          <p:cNvPr id="25" name="TextBox 24">
            <a:extLst>
              <a:ext uri="{FF2B5EF4-FFF2-40B4-BE49-F238E27FC236}">
                <a16:creationId xmlns:a16="http://schemas.microsoft.com/office/drawing/2014/main" id="{291423A0-99BA-772E-11D3-5EC9D6F03D53}"/>
              </a:ext>
            </a:extLst>
          </p:cNvPr>
          <p:cNvSpPr txBox="1"/>
          <p:nvPr/>
        </p:nvSpPr>
        <p:spPr>
          <a:xfrm>
            <a:off x="8627134" y="4059647"/>
            <a:ext cx="3146002" cy="646331"/>
          </a:xfrm>
          <a:prstGeom prst="rect">
            <a:avLst/>
          </a:prstGeom>
          <a:noFill/>
        </p:spPr>
        <p:txBody>
          <a:bodyPr wrap="square">
            <a:spAutoFit/>
          </a:bodyPr>
          <a:lstStyle/>
          <a:p>
            <a:pPr algn="ctr"/>
            <a:r>
              <a:rPr lang="en-GB" sz="1800" b="1" kern="100" dirty="0">
                <a:solidFill>
                  <a:srgbClr val="0070C0"/>
                </a:solidFill>
                <a:latin typeface="Aptos" panose="020B0004020202020204" pitchFamily="34" charset="0"/>
                <a:ea typeface="Aptos" panose="020B0004020202020204" pitchFamily="34" charset="0"/>
                <a:cs typeface="Arial" panose="020B0604020202020204" pitchFamily="34" charset="0"/>
              </a:rPr>
              <a:t>Trained the model on the new normalised values</a:t>
            </a:r>
            <a:endParaRPr lang="en-GB" dirty="0">
              <a:solidFill>
                <a:srgbClr val="0070C0"/>
              </a:solidFill>
            </a:endParaRPr>
          </a:p>
        </p:txBody>
      </p:sp>
      <p:sp>
        <p:nvSpPr>
          <p:cNvPr id="30" name="Arrow: Bent 29">
            <a:extLst>
              <a:ext uri="{FF2B5EF4-FFF2-40B4-BE49-F238E27FC236}">
                <a16:creationId xmlns:a16="http://schemas.microsoft.com/office/drawing/2014/main" id="{D503871A-CD88-89E7-7C3D-E029ABAEDCFF}"/>
              </a:ext>
            </a:extLst>
          </p:cNvPr>
          <p:cNvSpPr/>
          <p:nvPr/>
        </p:nvSpPr>
        <p:spPr>
          <a:xfrm rot="11438884" flipH="1">
            <a:off x="4357730" y="3574121"/>
            <a:ext cx="722185" cy="502036"/>
          </a:xfrm>
          <a:prstGeom prst="bentArrow">
            <a:avLst>
              <a:gd name="adj1" fmla="val 10371"/>
              <a:gd name="adj2" fmla="val 27959"/>
              <a:gd name="adj3" fmla="val 50000"/>
              <a:gd name="adj4" fmla="val 63358"/>
            </a:avLst>
          </a:prstGeom>
          <a:solidFill>
            <a:srgbClr val="C00000"/>
          </a:solidFill>
          <a:ln>
            <a:solidFill>
              <a:srgbClr val="C0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solidFill>
                <a:schemeClr val="tx1"/>
              </a:solidFill>
            </a:endParaRPr>
          </a:p>
        </p:txBody>
      </p:sp>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id="{39013219-006E-9FAB-5890-F8702B94757E}"/>
                  </a:ext>
                </a:extLst>
              </p:cNvPr>
              <p:cNvSpPr txBox="1"/>
              <p:nvPr/>
            </p:nvSpPr>
            <p:spPr>
              <a:xfrm>
                <a:off x="5170447" y="3601810"/>
                <a:ext cx="3276600" cy="86235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fa-IR" i="1" smtClean="0">
                              <a:latin typeface="Cambria Math" panose="02040503050406030204" pitchFamily="18" charset="0"/>
                            </a:rPr>
                          </m:ctrlPr>
                        </m:sSubPr>
                        <m:e>
                          <m:acc>
                            <m:accPr>
                              <m:chr m:val="̂"/>
                              <m:ctrlPr>
                                <a:rPr lang="fa-IR" i="1">
                                  <a:latin typeface="Cambria Math" panose="02040503050406030204" pitchFamily="18" charset="0"/>
                                </a:rPr>
                              </m:ctrlPr>
                            </m:accPr>
                            <m:e>
                              <m:r>
                                <a:rPr lang="fa-IR" i="1">
                                  <a:latin typeface="Cambria Math" panose="02040503050406030204" pitchFamily="18" charset="0"/>
                                </a:rPr>
                                <m:t>𝑆</m:t>
                              </m:r>
                            </m:e>
                          </m:acc>
                        </m:e>
                        <m:sub>
                          <m:sSub>
                            <m:sSubPr>
                              <m:ctrlPr>
                                <a:rPr lang="en-GB" b="0" i="1" smtClean="0">
                                  <a:latin typeface="Cambria Math" panose="02040503050406030204" pitchFamily="18" charset="0"/>
                                </a:rPr>
                              </m:ctrlPr>
                            </m:sSubPr>
                            <m:e>
                              <m:r>
                                <a:rPr lang="fa-IR" i="1">
                                  <a:latin typeface="Cambria Math" panose="02040503050406030204" pitchFamily="18" charset="0"/>
                                </a:rPr>
                                <m:t>𝑤</m:t>
                              </m:r>
                            </m:e>
                            <m:sub>
                              <m:r>
                                <a:rPr lang="fa-IR" i="1">
                                  <a:latin typeface="Cambria Math" panose="02040503050406030204" pitchFamily="18" charset="0"/>
                                </a:rPr>
                                <m:t>𝑛</m:t>
                              </m:r>
                            </m:sub>
                          </m:sSub>
                        </m:sub>
                      </m:sSub>
                      <m:r>
                        <a:rPr lang="fa-IR">
                          <a:latin typeface="Cambria Math" panose="02040503050406030204" pitchFamily="18" charset="0"/>
                        </a:rPr>
                        <m:t>=</m:t>
                      </m:r>
                      <m:f>
                        <m:fPr>
                          <m:ctrlPr>
                            <a:rPr lang="fa-IR" i="1">
                              <a:latin typeface="Cambria Math" panose="02040503050406030204" pitchFamily="18" charset="0"/>
                            </a:rPr>
                          </m:ctrlPr>
                        </m:fPr>
                        <m:num>
                          <m:sSubSup>
                            <m:sSubSupPr>
                              <m:ctrlPr>
                                <a:rPr lang="en-GB" i="1">
                                  <a:latin typeface="Cambria Math" panose="02040503050406030204" pitchFamily="18" charset="0"/>
                                </a:rPr>
                              </m:ctrlPr>
                            </m:sSubSupPr>
                            <m:e>
                              <m:r>
                                <a:rPr lang="fa-IR" i="1">
                                  <a:latin typeface="Cambria Math" panose="02040503050406030204" pitchFamily="18" charset="0"/>
                                </a:rPr>
                                <m:t>𝑆</m:t>
                              </m:r>
                              <m:r>
                                <a:rPr lang="en-GB" b="0" i="1" smtClean="0">
                                  <a:latin typeface="Cambria Math" panose="02040503050406030204" pitchFamily="18" charset="0"/>
                                </a:rPr>
                                <m:t> </m:t>
                              </m:r>
                            </m:e>
                            <m:sub>
                              <m:r>
                                <a:rPr lang="fa-IR" i="1">
                                  <a:latin typeface="Cambria Math" panose="02040503050406030204" pitchFamily="18" charset="0"/>
                                </a:rPr>
                                <m:t>𝑤</m:t>
                              </m:r>
                            </m:sub>
                            <m:sup>
                              <m:r>
                                <a:rPr lang="en-GB" i="1">
                                  <a:latin typeface="Cambria Math" panose="02040503050406030204" pitchFamily="18" charset="0"/>
                                </a:rPr>
                                <m:t>𝑚𝑒𝑠𝑠𝑢𝑟𝑒𝑑</m:t>
                              </m:r>
                            </m:sup>
                          </m:sSubSup>
                          <m:r>
                            <a:rPr lang="en-GB" b="0" i="0" smtClean="0">
                              <a:latin typeface="Cambria Math" panose="02040503050406030204" pitchFamily="18" charset="0"/>
                            </a:rPr>
                            <m:t> </m:t>
                          </m:r>
                          <m:r>
                            <a:rPr lang="fa-IR">
                              <a:latin typeface="Cambria Math" panose="02040503050406030204" pitchFamily="18" charset="0"/>
                            </a:rPr>
                            <m:t>−</m:t>
                          </m:r>
                          <m:sSubSup>
                            <m:sSubSupPr>
                              <m:ctrlPr>
                                <a:rPr lang="fa-IR" i="1" smtClean="0">
                                  <a:latin typeface="Cambria Math" panose="02040503050406030204" pitchFamily="18" charset="0"/>
                                </a:rPr>
                              </m:ctrlPr>
                            </m:sSubSupPr>
                            <m:e>
                              <m:r>
                                <a:rPr lang="en-GB" b="0" i="1" smtClean="0">
                                  <a:latin typeface="Cambria Math" panose="02040503050406030204" pitchFamily="18" charset="0"/>
                                </a:rPr>
                                <m:t> </m:t>
                              </m:r>
                              <m:r>
                                <a:rPr lang="en-GB" b="0" i="1" smtClean="0">
                                  <a:latin typeface="Cambria Math" panose="02040503050406030204" pitchFamily="18" charset="0"/>
                                </a:rPr>
                                <m:t>𝑆</m:t>
                              </m:r>
                              <m:r>
                                <a:rPr lang="en-GB" b="0" i="1" smtClean="0">
                                  <a:latin typeface="Cambria Math" panose="02040503050406030204" pitchFamily="18" charset="0"/>
                                </a:rPr>
                                <m:t> </m:t>
                              </m:r>
                            </m:e>
                            <m:sub>
                              <m:sSub>
                                <m:sSubPr>
                                  <m:ctrlPr>
                                    <a:rPr lang="en-GB" b="0" i="1" smtClean="0">
                                      <a:latin typeface="Cambria Math" panose="02040503050406030204" pitchFamily="18" charset="0"/>
                                    </a:rPr>
                                  </m:ctrlPr>
                                </m:sSubPr>
                                <m:e>
                                  <m:r>
                                    <a:rPr lang="en-GB" b="0" i="1" smtClean="0">
                                      <a:latin typeface="Cambria Math" panose="02040503050406030204" pitchFamily="18" charset="0"/>
                                    </a:rPr>
                                    <m:t>𝑤</m:t>
                                  </m:r>
                                </m:e>
                                <m:sub>
                                  <m:r>
                                    <a:rPr lang="en-GB" b="0" i="1" smtClean="0">
                                      <a:latin typeface="Cambria Math" panose="02040503050406030204" pitchFamily="18" charset="0"/>
                                    </a:rPr>
                                    <m:t>𝑖𝑟𝑟</m:t>
                                  </m:r>
                                </m:sub>
                              </m:sSub>
                            </m:sub>
                            <m:sup>
                              <m:r>
                                <a:rPr lang="en-GB" b="0" i="1" smtClean="0">
                                  <a:latin typeface="Cambria Math" panose="02040503050406030204" pitchFamily="18" charset="0"/>
                                </a:rPr>
                                <m:t>𝑝𝑟𝑒𝑑𝑖𝑐𝑡𝑒𝑑</m:t>
                              </m:r>
                            </m:sup>
                          </m:sSubSup>
                        </m:num>
                        <m:den>
                          <m:r>
                            <a:rPr lang="fa-IR">
                              <a:latin typeface="Cambria Math" panose="02040503050406030204" pitchFamily="18" charset="0"/>
                            </a:rPr>
                            <m:t>1</m:t>
                          </m:r>
                          <m:r>
                            <a:rPr lang="fa-IR">
                              <a:latin typeface="Cambria Math" panose="02040503050406030204" pitchFamily="18" charset="0"/>
                            </a:rPr>
                            <m:t>−</m:t>
                          </m:r>
                          <m:sSubSup>
                            <m:sSubSupPr>
                              <m:ctrlPr>
                                <a:rPr lang="fa-IR" i="1">
                                  <a:latin typeface="Cambria Math" panose="02040503050406030204" pitchFamily="18" charset="0"/>
                                </a:rPr>
                              </m:ctrlPr>
                            </m:sSubSupPr>
                            <m:e>
                              <m:r>
                                <a:rPr lang="en-GB" b="0" i="1" smtClean="0">
                                  <a:latin typeface="Cambria Math" panose="02040503050406030204" pitchFamily="18" charset="0"/>
                                </a:rPr>
                                <m:t> </m:t>
                              </m:r>
                              <m:r>
                                <a:rPr lang="en-GB" i="1">
                                  <a:latin typeface="Cambria Math" panose="02040503050406030204" pitchFamily="18" charset="0"/>
                                </a:rPr>
                                <m:t>𝑆</m:t>
                              </m:r>
                              <m:r>
                                <a:rPr lang="en-GB" b="0" i="1" smtClean="0">
                                  <a:latin typeface="Cambria Math" panose="02040503050406030204" pitchFamily="18" charset="0"/>
                                </a:rPr>
                                <m:t> </m:t>
                              </m:r>
                            </m:e>
                            <m:sub>
                              <m:sSub>
                                <m:sSubPr>
                                  <m:ctrlPr>
                                    <a:rPr lang="en-GB" i="1">
                                      <a:latin typeface="Cambria Math" panose="02040503050406030204" pitchFamily="18" charset="0"/>
                                    </a:rPr>
                                  </m:ctrlPr>
                                </m:sSubPr>
                                <m:e>
                                  <m:r>
                                    <a:rPr lang="en-GB" i="1">
                                      <a:latin typeface="Cambria Math" panose="02040503050406030204" pitchFamily="18" charset="0"/>
                                    </a:rPr>
                                    <m:t>𝑤</m:t>
                                  </m:r>
                                </m:e>
                                <m:sub>
                                  <m:r>
                                    <a:rPr lang="en-GB" i="1">
                                      <a:latin typeface="Cambria Math" panose="02040503050406030204" pitchFamily="18" charset="0"/>
                                    </a:rPr>
                                    <m:t>𝑖𝑟𝑟</m:t>
                                  </m:r>
                                </m:sub>
                              </m:sSub>
                            </m:sub>
                            <m:sup>
                              <m:r>
                                <a:rPr lang="en-GB" b="0" i="1" smtClean="0">
                                  <a:latin typeface="Cambria Math" panose="02040503050406030204" pitchFamily="18" charset="0"/>
                                </a:rPr>
                                <m:t>𝑝𝑟𝑒𝑑𝑖𝑐𝑡𝑒𝑑</m:t>
                              </m:r>
                            </m:sup>
                          </m:sSubSup>
                        </m:den>
                      </m:f>
                    </m:oMath>
                  </m:oMathPara>
                </a14:m>
                <a:endParaRPr lang="en-GB" dirty="0"/>
              </a:p>
            </p:txBody>
          </p:sp>
        </mc:Choice>
        <mc:Fallback xmlns="">
          <p:sp>
            <p:nvSpPr>
              <p:cNvPr id="32" name="TextBox 31">
                <a:extLst>
                  <a:ext uri="{FF2B5EF4-FFF2-40B4-BE49-F238E27FC236}">
                    <a16:creationId xmlns:a16="http://schemas.microsoft.com/office/drawing/2014/main" id="{39013219-006E-9FAB-5890-F8702B94757E}"/>
                  </a:ext>
                </a:extLst>
              </p:cNvPr>
              <p:cNvSpPr txBox="1">
                <a:spLocks noRot="1" noChangeAspect="1" noMove="1" noResize="1" noEditPoints="1" noAdjustHandles="1" noChangeArrowheads="1" noChangeShapeType="1" noTextEdit="1"/>
              </p:cNvSpPr>
              <p:nvPr/>
            </p:nvSpPr>
            <p:spPr>
              <a:xfrm>
                <a:off x="5170447" y="3601810"/>
                <a:ext cx="3276600" cy="862352"/>
              </a:xfrm>
              <a:prstGeom prst="rect">
                <a:avLst/>
              </a:prstGeom>
              <a:blipFill>
                <a:blip r:embed="rId7"/>
                <a:stretch>
                  <a:fillRect/>
                </a:stretch>
              </a:blipFill>
            </p:spPr>
            <p:txBody>
              <a:bodyPr/>
              <a:lstStyle/>
              <a:p>
                <a:r>
                  <a:rPr lang="en-GB">
                    <a:noFill/>
                  </a:rPr>
                  <a:t> </a:t>
                </a:r>
              </a:p>
            </p:txBody>
          </p:sp>
        </mc:Fallback>
      </mc:AlternateContent>
      <p:sp>
        <p:nvSpPr>
          <p:cNvPr id="34" name="Arrow: Bent 33">
            <a:extLst>
              <a:ext uri="{FF2B5EF4-FFF2-40B4-BE49-F238E27FC236}">
                <a16:creationId xmlns:a16="http://schemas.microsoft.com/office/drawing/2014/main" id="{874A5640-0FA2-BAE0-D899-C763581076F4}"/>
              </a:ext>
            </a:extLst>
          </p:cNvPr>
          <p:cNvSpPr/>
          <p:nvPr/>
        </p:nvSpPr>
        <p:spPr>
          <a:xfrm rot="9196790">
            <a:off x="8086063" y="4271701"/>
            <a:ext cx="721968" cy="546221"/>
          </a:xfrm>
          <a:prstGeom prst="bentArrow">
            <a:avLst>
              <a:gd name="adj1" fmla="val 10371"/>
              <a:gd name="adj2" fmla="val 27959"/>
              <a:gd name="adj3" fmla="val 50000"/>
              <a:gd name="adj4" fmla="val 63358"/>
            </a:avLst>
          </a:prstGeom>
          <a:solidFill>
            <a:srgbClr val="C00000"/>
          </a:solidFill>
          <a:ln>
            <a:solidFill>
              <a:srgbClr val="C0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solidFill>
                <a:schemeClr val="tx1"/>
              </a:solidFill>
            </a:endParaRPr>
          </a:p>
        </p:txBody>
      </p:sp>
      <mc:AlternateContent xmlns:mc="http://schemas.openxmlformats.org/markup-compatibility/2006" xmlns:a14="http://schemas.microsoft.com/office/drawing/2010/main">
        <mc:Choice Requires="a14">
          <p:sp>
            <p:nvSpPr>
              <p:cNvPr id="36" name="TextBox 35">
                <a:extLst>
                  <a:ext uri="{FF2B5EF4-FFF2-40B4-BE49-F238E27FC236}">
                    <a16:creationId xmlns:a16="http://schemas.microsoft.com/office/drawing/2014/main" id="{6A6DF28F-9B45-26D4-0812-4BE29BD95896}"/>
                  </a:ext>
                </a:extLst>
              </p:cNvPr>
              <p:cNvSpPr txBox="1"/>
              <p:nvPr/>
            </p:nvSpPr>
            <p:spPr>
              <a:xfrm>
                <a:off x="3159079" y="4935179"/>
                <a:ext cx="5994974" cy="41453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GB" i="1" smtClean="0">
                              <a:latin typeface="Cambria Math" panose="02040503050406030204" pitchFamily="18" charset="0"/>
                            </a:rPr>
                          </m:ctrlPr>
                        </m:sSubSupPr>
                        <m:e>
                          <m:r>
                            <a:rPr lang="en-GB" b="0" i="1" smtClean="0">
                              <a:latin typeface="Cambria Math" panose="02040503050406030204" pitchFamily="18" charset="0"/>
                            </a:rPr>
                            <m:t>𝐾</m:t>
                          </m:r>
                        </m:e>
                        <m:sub>
                          <m:sSub>
                            <m:sSubPr>
                              <m:ctrlPr>
                                <a:rPr lang="en-GB" b="0" i="1" smtClean="0">
                                  <a:latin typeface="Cambria Math" panose="02040503050406030204" pitchFamily="18" charset="0"/>
                                </a:rPr>
                              </m:ctrlPr>
                            </m:sSubPr>
                            <m:e>
                              <m:r>
                                <a:rPr lang="en-GB" b="0" i="1" smtClean="0">
                                  <a:latin typeface="Cambria Math" panose="02040503050406030204" pitchFamily="18" charset="0"/>
                                </a:rPr>
                                <m:t>𝑟</m:t>
                              </m:r>
                            </m:e>
                            <m:sub>
                              <m:r>
                                <a:rPr lang="en-GB" b="0" i="1" smtClean="0">
                                  <a:latin typeface="Cambria Math" panose="02040503050406030204" pitchFamily="18" charset="0"/>
                                </a:rPr>
                                <m:t>𝑛𝑔</m:t>
                              </m:r>
                            </m:sub>
                          </m:sSub>
                        </m:sub>
                        <m:sup>
                          <m:r>
                            <a:rPr lang="en-GB" b="0" i="1" smtClean="0">
                              <a:latin typeface="Cambria Math" panose="02040503050406030204" pitchFamily="18" charset="0"/>
                            </a:rPr>
                            <m:t>𝑝𝑟𝑒𝑑𝑖𝑐𝑡𝑒𝑑</m:t>
                          </m:r>
                        </m:sup>
                      </m:sSubSup>
                      <m:r>
                        <a:rPr lang="en-GB" b="0" i="1" smtClean="0">
                          <a:latin typeface="Cambria Math" panose="02040503050406030204" pitchFamily="18" charset="0"/>
                        </a:rPr>
                        <m:t>  &amp;</m:t>
                      </m:r>
                      <m:sSubSup>
                        <m:sSubSupPr>
                          <m:ctrlPr>
                            <a:rPr lang="en-GB" i="1">
                              <a:latin typeface="Cambria Math" panose="02040503050406030204" pitchFamily="18" charset="0"/>
                            </a:rPr>
                          </m:ctrlPr>
                        </m:sSubSupPr>
                        <m:e>
                          <m:r>
                            <a:rPr lang="en-GB" b="0" i="1" smtClean="0">
                              <a:latin typeface="Cambria Math" panose="02040503050406030204" pitchFamily="18" charset="0"/>
                            </a:rPr>
                            <m:t> </m:t>
                          </m:r>
                          <m:r>
                            <a:rPr lang="en-GB" i="1">
                              <a:latin typeface="Cambria Math" panose="02040503050406030204" pitchFamily="18" charset="0"/>
                            </a:rPr>
                            <m:t>𝐾</m:t>
                          </m:r>
                        </m:e>
                        <m:sub>
                          <m:sSub>
                            <m:sSubPr>
                              <m:ctrlPr>
                                <a:rPr lang="en-GB" i="1">
                                  <a:latin typeface="Cambria Math" panose="02040503050406030204" pitchFamily="18" charset="0"/>
                                </a:rPr>
                              </m:ctrlPr>
                            </m:sSubPr>
                            <m:e>
                              <m:r>
                                <a:rPr lang="en-GB" i="1">
                                  <a:latin typeface="Cambria Math" panose="02040503050406030204" pitchFamily="18" charset="0"/>
                                </a:rPr>
                                <m:t>𝑟</m:t>
                              </m:r>
                            </m:e>
                            <m:sub>
                              <m:r>
                                <a:rPr lang="en-GB" b="0" i="1" smtClean="0">
                                  <a:latin typeface="Cambria Math" panose="02040503050406030204" pitchFamily="18" charset="0"/>
                                </a:rPr>
                                <m:t>𝑛𝑤</m:t>
                              </m:r>
                            </m:sub>
                          </m:sSub>
                        </m:sub>
                        <m:sup>
                          <m:r>
                            <a:rPr lang="en-GB" i="1">
                              <a:latin typeface="Cambria Math" panose="02040503050406030204" pitchFamily="18" charset="0"/>
                            </a:rPr>
                            <m:t>𝑝𝑟𝑒𝑑𝑖𝑐𝑡𝑒𝑑</m:t>
                          </m:r>
                        </m:sup>
                      </m:sSubSup>
                      <m:r>
                        <a:rPr lang="en-GB" b="0" i="1" smtClean="0">
                          <a:latin typeface="Cambria Math" panose="02040503050406030204" pitchFamily="18" charset="0"/>
                        </a:rPr>
                        <m:t>=</m:t>
                      </m:r>
                      <m:r>
                        <a:rPr lang="en-GB" b="0" i="1" smtClean="0">
                          <a:latin typeface="Cambria Math" panose="02040503050406030204" pitchFamily="18" charset="0"/>
                        </a:rPr>
                        <m:t>𝑓</m:t>
                      </m:r>
                      <m:d>
                        <m:dPr>
                          <m:ctrlPr>
                            <a:rPr lang="en-GB" b="0" i="1" smtClean="0">
                              <a:latin typeface="Cambria Math" panose="02040503050406030204" pitchFamily="18" charset="0"/>
                            </a:rPr>
                          </m:ctrlPr>
                        </m:dPr>
                        <m:e>
                          <m:r>
                            <a:rPr lang="en-GB" b="0" i="1" smtClean="0">
                              <a:latin typeface="Cambria Math" panose="02040503050406030204" pitchFamily="18" charset="0"/>
                            </a:rPr>
                            <m:t>𝑇</m:t>
                          </m:r>
                          <m:r>
                            <a:rPr lang="en-GB" b="0" i="1" smtClean="0">
                              <a:latin typeface="Cambria Math" panose="02040503050406030204" pitchFamily="18" charset="0"/>
                            </a:rPr>
                            <m:t>,</m:t>
                          </m:r>
                          <m:r>
                            <a:rPr lang="en-GB" b="0" i="1" smtClean="0">
                              <a:latin typeface="Cambria Math" panose="02040503050406030204" pitchFamily="18" charset="0"/>
                            </a:rPr>
                            <m:t>𝑃</m:t>
                          </m:r>
                          <m:r>
                            <a:rPr lang="en-GB" b="0" i="1" smtClean="0">
                              <a:latin typeface="Cambria Math" panose="02040503050406030204" pitchFamily="18" charset="0"/>
                            </a:rPr>
                            <m:t>,</m:t>
                          </m:r>
                          <m:r>
                            <a:rPr lang="en-GB" b="0" i="1" smtClean="0">
                              <a:latin typeface="Cambria Math" panose="02040503050406030204" pitchFamily="18" charset="0"/>
                            </a:rPr>
                            <m:t>𝜙</m:t>
                          </m:r>
                          <m:r>
                            <a:rPr lang="en-GB" b="0" i="1" smtClean="0">
                              <a:latin typeface="Cambria Math" panose="02040503050406030204" pitchFamily="18" charset="0"/>
                            </a:rPr>
                            <m:t>,</m:t>
                          </m:r>
                          <m:func>
                            <m:funcPr>
                              <m:ctrlPr>
                                <a:rPr lang="en-GB" b="0" i="1" smtClean="0">
                                  <a:latin typeface="Cambria Math" panose="02040503050406030204" pitchFamily="18" charset="0"/>
                                </a:rPr>
                              </m:ctrlPr>
                            </m:funcPr>
                            <m:fName>
                              <m:sSub>
                                <m:sSubPr>
                                  <m:ctrlPr>
                                    <a:rPr lang="en-GB" b="0" i="1" smtClean="0">
                                      <a:latin typeface="Cambria Math" panose="02040503050406030204" pitchFamily="18" charset="0"/>
                                    </a:rPr>
                                  </m:ctrlPr>
                                </m:sSubPr>
                                <m:e>
                                  <m:r>
                                    <m:rPr>
                                      <m:sty m:val="p"/>
                                    </m:rPr>
                                    <a:rPr lang="en-GB" b="0" i="0" smtClean="0">
                                      <a:latin typeface="Cambria Math" panose="02040503050406030204" pitchFamily="18" charset="0"/>
                                    </a:rPr>
                                    <m:t>log</m:t>
                                  </m:r>
                                </m:e>
                                <m:sub>
                                  <m:r>
                                    <a:rPr lang="en-GB" b="0" i="1" smtClean="0">
                                      <a:latin typeface="Cambria Math" panose="02040503050406030204" pitchFamily="18" charset="0"/>
                                    </a:rPr>
                                    <m:t>10</m:t>
                                  </m:r>
                                </m:sub>
                              </m:sSub>
                            </m:fName>
                            <m:e>
                              <m:r>
                                <a:rPr lang="en-GB" b="0" i="1" smtClean="0">
                                  <a:latin typeface="Cambria Math" panose="02040503050406030204" pitchFamily="18" charset="0"/>
                                </a:rPr>
                                <m:t>𝐾</m:t>
                              </m:r>
                            </m:e>
                          </m:func>
                          <m:r>
                            <a:rPr lang="en-GB" i="1">
                              <a:latin typeface="Cambria Math" panose="02040503050406030204" pitchFamily="18" charset="0"/>
                            </a:rPr>
                            <m:t>,</m:t>
                          </m:r>
                          <m:sSub>
                            <m:sSubPr>
                              <m:ctrlPr>
                                <a:rPr lang="en-GB" b="0" i="1" smtClean="0">
                                  <a:latin typeface="Cambria Math" panose="02040503050406030204" pitchFamily="18" charset="0"/>
                                </a:rPr>
                              </m:ctrlPr>
                            </m:sSubPr>
                            <m:e>
                              <m:r>
                                <a:rPr lang="en-GB" i="1">
                                  <a:latin typeface="Cambria Math" panose="02040503050406030204" pitchFamily="18" charset="0"/>
                                </a:rPr>
                                <m:t>𝑅</m:t>
                              </m:r>
                            </m:e>
                            <m:sub>
                              <m:sSub>
                                <m:sSubPr>
                                  <m:ctrlPr>
                                    <a:rPr lang="en-GB" i="1">
                                      <a:latin typeface="Cambria Math" panose="02040503050406030204" pitchFamily="18" charset="0"/>
                                    </a:rPr>
                                  </m:ctrlPr>
                                </m:sSubPr>
                                <m:e>
                                  <m:r>
                                    <a:rPr lang="en-GB" i="1">
                                      <a:latin typeface="Cambria Math" panose="02040503050406030204" pitchFamily="18" charset="0"/>
                                    </a:rPr>
                                    <m:t>𝑚</m:t>
                                  </m:r>
                                </m:e>
                                <m:sub>
                                  <m:r>
                                    <a:rPr lang="en-GB" i="1">
                                      <a:latin typeface="Cambria Math" panose="02040503050406030204" pitchFamily="18" charset="0"/>
                                    </a:rPr>
                                    <m:t>𝜇</m:t>
                                  </m:r>
                                </m:sub>
                              </m:sSub>
                            </m:sub>
                          </m:sSub>
                          <m:r>
                            <a:rPr lang="en-GB" i="1">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𝜎</m:t>
                              </m:r>
                            </m:e>
                            <m:sub>
                              <m:r>
                                <a:rPr lang="en-GB" i="1">
                                  <a:latin typeface="Cambria Math" panose="02040503050406030204" pitchFamily="18" charset="0"/>
                                </a:rPr>
                                <m:t>𝑒𝑓𝑓</m:t>
                              </m:r>
                            </m:sub>
                          </m:sSub>
                          <m:r>
                            <a:rPr lang="en-GB" b="0" i="1" smtClean="0">
                              <a:latin typeface="Cambria Math" panose="02040503050406030204" pitchFamily="18" charset="0"/>
                            </a:rPr>
                            <m:t>,</m:t>
                          </m:r>
                          <m:sSub>
                            <m:sSubPr>
                              <m:ctrlPr>
                                <a:rPr lang="fa-IR" b="1" i="1">
                                  <a:latin typeface="Cambria Math" panose="02040503050406030204" pitchFamily="18" charset="0"/>
                                </a:rPr>
                              </m:ctrlPr>
                            </m:sSubPr>
                            <m:e>
                              <m:acc>
                                <m:accPr>
                                  <m:chr m:val="̂"/>
                                  <m:ctrlPr>
                                    <a:rPr lang="fa-IR" b="1" i="1">
                                      <a:latin typeface="Cambria Math" panose="02040503050406030204" pitchFamily="18" charset="0"/>
                                    </a:rPr>
                                  </m:ctrlPr>
                                </m:accPr>
                                <m:e>
                                  <m:r>
                                    <a:rPr lang="fa-IR" b="1" i="1">
                                      <a:latin typeface="Cambria Math" panose="02040503050406030204" pitchFamily="18" charset="0"/>
                                    </a:rPr>
                                    <m:t>𝑺</m:t>
                                  </m:r>
                                </m:e>
                              </m:acc>
                            </m:e>
                            <m:sub>
                              <m:sSub>
                                <m:sSubPr>
                                  <m:ctrlPr>
                                    <a:rPr lang="en-GB" b="1" i="1">
                                      <a:latin typeface="Cambria Math" panose="02040503050406030204" pitchFamily="18" charset="0"/>
                                    </a:rPr>
                                  </m:ctrlPr>
                                </m:sSubPr>
                                <m:e>
                                  <m:r>
                                    <a:rPr lang="fa-IR" b="1" i="1">
                                      <a:latin typeface="Cambria Math" panose="02040503050406030204" pitchFamily="18" charset="0"/>
                                    </a:rPr>
                                    <m:t>𝒘</m:t>
                                  </m:r>
                                </m:e>
                                <m:sub>
                                  <m:r>
                                    <a:rPr lang="fa-IR" b="1" i="1">
                                      <a:latin typeface="Cambria Math" panose="02040503050406030204" pitchFamily="18" charset="0"/>
                                    </a:rPr>
                                    <m:t>𝒏</m:t>
                                  </m:r>
                                </m:sub>
                              </m:sSub>
                            </m:sub>
                          </m:sSub>
                        </m:e>
                      </m:d>
                    </m:oMath>
                  </m:oMathPara>
                </a14:m>
                <a:endParaRPr lang="en-GB" dirty="0"/>
              </a:p>
            </p:txBody>
          </p:sp>
        </mc:Choice>
        <mc:Fallback xmlns="">
          <p:sp>
            <p:nvSpPr>
              <p:cNvPr id="36" name="TextBox 35">
                <a:extLst>
                  <a:ext uri="{FF2B5EF4-FFF2-40B4-BE49-F238E27FC236}">
                    <a16:creationId xmlns:a16="http://schemas.microsoft.com/office/drawing/2014/main" id="{6A6DF28F-9B45-26D4-0812-4BE29BD95896}"/>
                  </a:ext>
                </a:extLst>
              </p:cNvPr>
              <p:cNvSpPr txBox="1">
                <a:spLocks noRot="1" noChangeAspect="1" noMove="1" noResize="1" noEditPoints="1" noAdjustHandles="1" noChangeArrowheads="1" noChangeShapeType="1" noTextEdit="1"/>
              </p:cNvSpPr>
              <p:nvPr/>
            </p:nvSpPr>
            <p:spPr>
              <a:xfrm>
                <a:off x="3159079" y="4935179"/>
                <a:ext cx="5994974" cy="414537"/>
              </a:xfrm>
              <a:prstGeom prst="rect">
                <a:avLst/>
              </a:prstGeom>
              <a:blipFill>
                <a:blip r:embed="rId8"/>
                <a:stretch>
                  <a:fillRect l="-508" r="-915" b="-13235"/>
                </a:stretch>
              </a:blipFill>
            </p:spPr>
            <p:txBody>
              <a:bodyPr/>
              <a:lstStyle/>
              <a:p>
                <a:r>
                  <a:rPr lang="en-GB">
                    <a:noFill/>
                  </a:rPr>
                  <a:t> </a:t>
                </a:r>
              </a:p>
            </p:txBody>
          </p:sp>
        </mc:Fallback>
      </mc:AlternateContent>
      <p:sp>
        <p:nvSpPr>
          <p:cNvPr id="37" name="Arrow: Bent 36">
            <a:extLst>
              <a:ext uri="{FF2B5EF4-FFF2-40B4-BE49-F238E27FC236}">
                <a16:creationId xmlns:a16="http://schemas.microsoft.com/office/drawing/2014/main" id="{10C29775-CD6E-25DA-0D4D-DEB57BE7D215}"/>
              </a:ext>
            </a:extLst>
          </p:cNvPr>
          <p:cNvSpPr/>
          <p:nvPr/>
        </p:nvSpPr>
        <p:spPr>
          <a:xfrm rot="12175342" flipH="1">
            <a:off x="4143130" y="5750735"/>
            <a:ext cx="722185" cy="502036"/>
          </a:xfrm>
          <a:prstGeom prst="bentArrow">
            <a:avLst>
              <a:gd name="adj1" fmla="val 10371"/>
              <a:gd name="adj2" fmla="val 27959"/>
              <a:gd name="adj3" fmla="val 50000"/>
              <a:gd name="adj4" fmla="val 63358"/>
            </a:avLst>
          </a:prstGeom>
          <a:solidFill>
            <a:srgbClr val="C00000"/>
          </a:solidFill>
          <a:ln>
            <a:solidFill>
              <a:srgbClr val="C0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solidFill>
                <a:schemeClr val="tx1"/>
              </a:solidFill>
            </a:endParaRPr>
          </a:p>
        </p:txBody>
      </p:sp>
      <p:sp>
        <p:nvSpPr>
          <p:cNvPr id="39" name="TextBox 38">
            <a:extLst>
              <a:ext uri="{FF2B5EF4-FFF2-40B4-BE49-F238E27FC236}">
                <a16:creationId xmlns:a16="http://schemas.microsoft.com/office/drawing/2014/main" id="{3900723E-9584-EF54-ED0F-21F1D24B5410}"/>
              </a:ext>
            </a:extLst>
          </p:cNvPr>
          <p:cNvSpPr txBox="1"/>
          <p:nvPr/>
        </p:nvSpPr>
        <p:spPr>
          <a:xfrm>
            <a:off x="1318239" y="5753651"/>
            <a:ext cx="2787700" cy="923330"/>
          </a:xfrm>
          <a:prstGeom prst="rect">
            <a:avLst/>
          </a:prstGeom>
          <a:noFill/>
        </p:spPr>
        <p:txBody>
          <a:bodyPr wrap="square">
            <a:spAutoFit/>
          </a:bodyPr>
          <a:lstStyle/>
          <a:p>
            <a:pPr algn="ctr"/>
            <a:r>
              <a:rPr lang="en-GB" sz="1800" b="1" kern="100" dirty="0">
                <a:solidFill>
                  <a:srgbClr val="0070C0"/>
                </a:solidFill>
                <a:latin typeface="Aptos" panose="020B0004020202020204" pitchFamily="34" charset="0"/>
                <a:ea typeface="Aptos" panose="020B0004020202020204" pitchFamily="34" charset="0"/>
                <a:cs typeface="Arial" panose="020B0604020202020204" pitchFamily="34" charset="0"/>
              </a:rPr>
              <a:t>The predicted krg0_hat was used to reconstruct the relative permeability</a:t>
            </a:r>
            <a:endParaRPr lang="en-GB" dirty="0">
              <a:solidFill>
                <a:srgbClr val="0070C0"/>
              </a:solidFill>
            </a:endParaRPr>
          </a:p>
        </p:txBody>
      </p:sp>
      <mc:AlternateContent xmlns:mc="http://schemas.openxmlformats.org/markup-compatibility/2006" xmlns:a14="http://schemas.microsoft.com/office/drawing/2010/main">
        <mc:Choice Requires="a14">
          <p:sp>
            <p:nvSpPr>
              <p:cNvPr id="41" name="TextBox 40">
                <a:extLst>
                  <a:ext uri="{FF2B5EF4-FFF2-40B4-BE49-F238E27FC236}">
                    <a16:creationId xmlns:a16="http://schemas.microsoft.com/office/drawing/2014/main" id="{CDD54E1A-D20B-2F02-D47D-E065F7418F6C}"/>
                  </a:ext>
                </a:extLst>
              </p:cNvPr>
              <p:cNvSpPr txBox="1"/>
              <p:nvPr/>
            </p:nvSpPr>
            <p:spPr>
              <a:xfrm>
                <a:off x="5994547" y="5747691"/>
                <a:ext cx="4014528" cy="1023357"/>
              </a:xfrm>
              <a:prstGeom prst="rect">
                <a:avLst/>
              </a:prstGeom>
              <a:noFill/>
            </p:spPr>
            <p:txBody>
              <a:bodyPr wrap="square">
                <a:spAutoFit/>
              </a:bodyPr>
              <a:lstStyle/>
              <a:p>
                <a:pPr algn="ctr"/>
                <a14:m>
                  <m:oMathPara xmlns:m="http://schemas.openxmlformats.org/officeDocument/2006/math">
                    <m:oMathParaPr>
                      <m:jc m:val="centerGroup"/>
                    </m:oMathParaPr>
                    <m:oMath xmlns:m="http://schemas.openxmlformats.org/officeDocument/2006/math">
                      <m:sSubSup>
                        <m:sSubSupPr>
                          <m:ctrlPr>
                            <a:rPr lang="en-GB" i="1" smtClean="0">
                              <a:latin typeface="Cambria Math" panose="02040503050406030204" pitchFamily="18" charset="0"/>
                            </a:rPr>
                          </m:ctrlPr>
                        </m:sSubSupPr>
                        <m:e>
                          <m:r>
                            <a:rPr lang="en-GB" b="0" i="1" smtClean="0">
                              <a:latin typeface="Cambria Math" panose="02040503050406030204" pitchFamily="18" charset="0"/>
                            </a:rPr>
                            <m:t>𝐾</m:t>
                          </m:r>
                        </m:e>
                        <m:sub>
                          <m:sSub>
                            <m:sSubPr>
                              <m:ctrlPr>
                                <a:rPr lang="en-GB" b="0" i="1" smtClean="0">
                                  <a:latin typeface="Cambria Math" panose="02040503050406030204" pitchFamily="18" charset="0"/>
                                </a:rPr>
                              </m:ctrlPr>
                            </m:sSubPr>
                            <m:e>
                              <m:r>
                                <a:rPr lang="en-GB" b="0" i="1" smtClean="0">
                                  <a:latin typeface="Cambria Math" panose="02040503050406030204" pitchFamily="18" charset="0"/>
                                </a:rPr>
                                <m:t>𝑟</m:t>
                              </m:r>
                            </m:e>
                            <m:sub>
                              <m:r>
                                <a:rPr lang="en-GB" b="0" i="1" smtClean="0">
                                  <a:latin typeface="Cambria Math" panose="02040503050406030204" pitchFamily="18" charset="0"/>
                                </a:rPr>
                                <m:t>𝑔</m:t>
                              </m:r>
                            </m:sub>
                          </m:sSub>
                        </m:sub>
                        <m:sup>
                          <m:r>
                            <a:rPr lang="en-GB" b="0" i="1" smtClean="0">
                              <a:latin typeface="Cambria Math" panose="02040503050406030204" pitchFamily="18" charset="0"/>
                            </a:rPr>
                            <m:t>𝑝𝑟𝑒𝑑𝑖𝑐𝑡𝑒𝑑</m:t>
                          </m:r>
                        </m:sup>
                      </m:sSubSup>
                      <m:r>
                        <a:rPr lang="en-GB" b="0" i="1" smtClean="0">
                          <a:latin typeface="Cambria Math" panose="02040503050406030204" pitchFamily="18" charset="0"/>
                        </a:rPr>
                        <m:t>=</m:t>
                      </m:r>
                      <m:sSubSup>
                        <m:sSubSupPr>
                          <m:ctrlPr>
                            <a:rPr lang="en-GB" i="1">
                              <a:latin typeface="Cambria Math" panose="02040503050406030204" pitchFamily="18" charset="0"/>
                            </a:rPr>
                          </m:ctrlPr>
                        </m:sSubSupPr>
                        <m:e>
                          <m:r>
                            <a:rPr lang="en-GB" i="1">
                              <a:latin typeface="Cambria Math" panose="02040503050406030204" pitchFamily="18" charset="0"/>
                            </a:rPr>
                            <m:t>𝐾</m:t>
                          </m:r>
                        </m:e>
                        <m:sub>
                          <m:sSub>
                            <m:sSubPr>
                              <m:ctrlPr>
                                <a:rPr lang="en-GB" i="1">
                                  <a:latin typeface="Cambria Math" panose="02040503050406030204" pitchFamily="18" charset="0"/>
                                </a:rPr>
                              </m:ctrlPr>
                            </m:sSubPr>
                            <m:e>
                              <m:r>
                                <a:rPr lang="en-GB" i="1">
                                  <a:latin typeface="Cambria Math" panose="02040503050406030204" pitchFamily="18" charset="0"/>
                                </a:rPr>
                                <m:t>𝑟</m:t>
                              </m:r>
                            </m:e>
                            <m:sub>
                              <m:r>
                                <a:rPr lang="en-GB" i="1">
                                  <a:latin typeface="Cambria Math" panose="02040503050406030204" pitchFamily="18" charset="0"/>
                                </a:rPr>
                                <m:t>𝑛𝑔</m:t>
                              </m:r>
                            </m:sub>
                          </m:sSub>
                        </m:sub>
                        <m:sup>
                          <m:r>
                            <a:rPr lang="en-GB" i="1">
                              <a:latin typeface="Cambria Math" panose="02040503050406030204" pitchFamily="18" charset="0"/>
                            </a:rPr>
                            <m:t>𝑝𝑟𝑒𝑑𝑖𝑐𝑡𝑒𝑑</m:t>
                          </m:r>
                        </m:sup>
                      </m:sSubSup>
                      <m:r>
                        <a:rPr lang="en-GB" i="1">
                          <a:latin typeface="Cambria Math" panose="02040503050406030204" pitchFamily="18" charset="0"/>
                          <a:ea typeface="Cambria Math" panose="02040503050406030204" pitchFamily="18" charset="0"/>
                        </a:rPr>
                        <m:t>×</m:t>
                      </m:r>
                      <m:sSubSup>
                        <m:sSubSupPr>
                          <m:ctrlPr>
                            <a:rPr lang="en-GB" i="1">
                              <a:latin typeface="Cambria Math" panose="02040503050406030204" pitchFamily="18" charset="0"/>
                            </a:rPr>
                          </m:ctrlPr>
                        </m:sSubSupPr>
                        <m:e>
                          <m:r>
                            <a:rPr lang="en-GB" i="1">
                              <a:latin typeface="Cambria Math" panose="02040503050406030204" pitchFamily="18" charset="0"/>
                            </a:rPr>
                            <m:t>𝐾</m:t>
                          </m:r>
                        </m:e>
                        <m:sub>
                          <m:sSub>
                            <m:sSubPr>
                              <m:ctrlPr>
                                <a:rPr lang="en-GB" i="1">
                                  <a:latin typeface="Cambria Math" panose="02040503050406030204" pitchFamily="18" charset="0"/>
                                </a:rPr>
                              </m:ctrlPr>
                            </m:sSubPr>
                            <m:e>
                              <m:r>
                                <a:rPr lang="en-GB" i="1">
                                  <a:latin typeface="Cambria Math" panose="02040503050406030204" pitchFamily="18" charset="0"/>
                                </a:rPr>
                                <m:t>𝑟</m:t>
                              </m:r>
                            </m:e>
                            <m:sub>
                              <m:r>
                                <a:rPr lang="en-GB" i="1">
                                  <a:latin typeface="Cambria Math" panose="02040503050406030204" pitchFamily="18" charset="0"/>
                                </a:rPr>
                                <m:t>𝑔</m:t>
                              </m:r>
                              <m:r>
                                <a:rPr lang="en-GB" b="0" i="1" smtClean="0">
                                  <a:latin typeface="Cambria Math" panose="02040503050406030204" pitchFamily="18" charset="0"/>
                                </a:rPr>
                                <m:t>0</m:t>
                              </m:r>
                            </m:sub>
                          </m:sSub>
                        </m:sub>
                        <m:sup>
                          <m:r>
                            <a:rPr lang="en-GB" i="1">
                              <a:latin typeface="Cambria Math" panose="02040503050406030204" pitchFamily="18" charset="0"/>
                            </a:rPr>
                            <m:t>𝑝𝑟𝑒𝑑𝑖𝑐𝑡𝑒𝑑</m:t>
                          </m:r>
                          <m:r>
                            <a:rPr lang="en-GB" b="0" i="1" smtClean="0">
                              <a:latin typeface="Cambria Math" panose="02040503050406030204" pitchFamily="18" charset="0"/>
                            </a:rPr>
                            <m:t>    </m:t>
                          </m:r>
                        </m:sup>
                      </m:sSubSup>
                    </m:oMath>
                  </m:oMathPara>
                </a14:m>
                <a:endParaRPr lang="en-GB" b="0" i="1" dirty="0">
                  <a:latin typeface="Cambria Math" panose="02040503050406030204" pitchFamily="18" charset="0"/>
                </a:endParaRPr>
              </a:p>
              <a:p>
                <a:pPr algn="ctr">
                  <a:spcBef>
                    <a:spcPts val="1200"/>
                  </a:spcBef>
                </a:pPr>
                <a14:m>
                  <m:oMath xmlns:m="http://schemas.openxmlformats.org/officeDocument/2006/math">
                    <m:r>
                      <a:rPr lang="en-GB" b="0" i="1" smtClean="0">
                        <a:latin typeface="Cambria Math" panose="02040503050406030204" pitchFamily="18" charset="0"/>
                      </a:rPr>
                      <m:t>   </m:t>
                    </m:r>
                    <m:sSubSup>
                      <m:sSubSupPr>
                        <m:ctrlPr>
                          <a:rPr lang="en-GB" i="1">
                            <a:latin typeface="Cambria Math" panose="02040503050406030204" pitchFamily="18" charset="0"/>
                          </a:rPr>
                        </m:ctrlPr>
                      </m:sSubSupPr>
                      <m:e>
                        <m:r>
                          <a:rPr lang="en-GB" i="1">
                            <a:latin typeface="Cambria Math" panose="02040503050406030204" pitchFamily="18" charset="0"/>
                          </a:rPr>
                          <m:t>𝐾</m:t>
                        </m:r>
                      </m:e>
                      <m:sub>
                        <m:sSub>
                          <m:sSubPr>
                            <m:ctrlPr>
                              <a:rPr lang="en-GB" i="1">
                                <a:latin typeface="Cambria Math" panose="02040503050406030204" pitchFamily="18" charset="0"/>
                              </a:rPr>
                            </m:ctrlPr>
                          </m:sSubPr>
                          <m:e>
                            <m:r>
                              <a:rPr lang="en-GB" i="1">
                                <a:latin typeface="Cambria Math" panose="02040503050406030204" pitchFamily="18" charset="0"/>
                              </a:rPr>
                              <m:t>𝑟</m:t>
                            </m:r>
                          </m:e>
                          <m:sub>
                            <m:r>
                              <a:rPr lang="en-GB" b="0" i="1" smtClean="0">
                                <a:latin typeface="Cambria Math" panose="02040503050406030204" pitchFamily="18" charset="0"/>
                              </a:rPr>
                              <m:t>𝑤</m:t>
                            </m:r>
                          </m:sub>
                        </m:sSub>
                      </m:sub>
                      <m:sup>
                        <m:r>
                          <a:rPr lang="en-GB" i="1">
                            <a:latin typeface="Cambria Math" panose="02040503050406030204" pitchFamily="18" charset="0"/>
                          </a:rPr>
                          <m:t>𝑝𝑟𝑒𝑑𝑖𝑐𝑡𝑒𝑑</m:t>
                        </m:r>
                      </m:sup>
                    </m:sSubSup>
                  </m:oMath>
                </a14:m>
                <a:r>
                  <a:rPr lang="en-GB" dirty="0"/>
                  <a:t> </a:t>
                </a:r>
                <a14:m>
                  <m:oMath xmlns:m="http://schemas.openxmlformats.org/officeDocument/2006/math">
                    <m:r>
                      <a:rPr lang="en-GB" i="1">
                        <a:latin typeface="Cambria Math" panose="02040503050406030204" pitchFamily="18" charset="0"/>
                      </a:rPr>
                      <m:t>=</m:t>
                    </m:r>
                    <m:sSubSup>
                      <m:sSubSupPr>
                        <m:ctrlPr>
                          <a:rPr lang="en-GB" i="1">
                            <a:latin typeface="Cambria Math" panose="02040503050406030204" pitchFamily="18" charset="0"/>
                          </a:rPr>
                        </m:ctrlPr>
                      </m:sSubSupPr>
                      <m:e>
                        <m:r>
                          <a:rPr lang="en-GB" i="1">
                            <a:latin typeface="Cambria Math" panose="02040503050406030204" pitchFamily="18" charset="0"/>
                          </a:rPr>
                          <m:t>𝐾</m:t>
                        </m:r>
                      </m:e>
                      <m:sub>
                        <m:sSub>
                          <m:sSubPr>
                            <m:ctrlPr>
                              <a:rPr lang="en-GB" i="1">
                                <a:latin typeface="Cambria Math" panose="02040503050406030204" pitchFamily="18" charset="0"/>
                              </a:rPr>
                            </m:ctrlPr>
                          </m:sSubPr>
                          <m:e>
                            <m:r>
                              <a:rPr lang="en-GB" i="1">
                                <a:latin typeface="Cambria Math" panose="02040503050406030204" pitchFamily="18" charset="0"/>
                              </a:rPr>
                              <m:t>𝑟</m:t>
                            </m:r>
                          </m:e>
                          <m:sub>
                            <m:r>
                              <a:rPr lang="en-GB" i="1">
                                <a:latin typeface="Cambria Math" panose="02040503050406030204" pitchFamily="18" charset="0"/>
                              </a:rPr>
                              <m:t>𝑛𝑔</m:t>
                            </m:r>
                          </m:sub>
                        </m:sSub>
                      </m:sub>
                      <m:sup>
                        <m:r>
                          <a:rPr lang="en-GB" i="1">
                            <a:latin typeface="Cambria Math" panose="02040503050406030204" pitchFamily="18" charset="0"/>
                          </a:rPr>
                          <m:t>𝑝𝑟𝑒𝑑𝑖𝑐𝑡𝑒𝑑</m:t>
                        </m:r>
                      </m:sup>
                    </m:sSubSup>
                    <m:r>
                      <a:rPr lang="en-GB" i="1">
                        <a:latin typeface="Cambria Math" panose="02040503050406030204" pitchFamily="18" charset="0"/>
                        <a:ea typeface="Cambria Math" panose="02040503050406030204" pitchFamily="18" charset="0"/>
                      </a:rPr>
                      <m:t>×</m:t>
                    </m:r>
                    <m:r>
                      <a:rPr lang="en-GB" b="0" i="1" smtClean="0">
                        <a:latin typeface="Cambria Math" panose="02040503050406030204" pitchFamily="18" charset="0"/>
                        <a:ea typeface="Cambria Math" panose="02040503050406030204" pitchFamily="18" charset="0"/>
                      </a:rPr>
                      <m:t>1</m:t>
                    </m:r>
                  </m:oMath>
                </a14:m>
                <a:endParaRPr lang="en-GB" dirty="0"/>
              </a:p>
            </p:txBody>
          </p:sp>
        </mc:Choice>
        <mc:Fallback xmlns="">
          <p:sp>
            <p:nvSpPr>
              <p:cNvPr id="41" name="TextBox 40">
                <a:extLst>
                  <a:ext uri="{FF2B5EF4-FFF2-40B4-BE49-F238E27FC236}">
                    <a16:creationId xmlns:a16="http://schemas.microsoft.com/office/drawing/2014/main" id="{CDD54E1A-D20B-2F02-D47D-E065F7418F6C}"/>
                  </a:ext>
                </a:extLst>
              </p:cNvPr>
              <p:cNvSpPr txBox="1">
                <a:spLocks noRot="1" noChangeAspect="1" noMove="1" noResize="1" noEditPoints="1" noAdjustHandles="1" noChangeArrowheads="1" noChangeShapeType="1" noTextEdit="1"/>
              </p:cNvSpPr>
              <p:nvPr/>
            </p:nvSpPr>
            <p:spPr>
              <a:xfrm>
                <a:off x="5994547" y="5747691"/>
                <a:ext cx="4014528" cy="1023357"/>
              </a:xfrm>
              <a:prstGeom prst="rect">
                <a:avLst/>
              </a:prstGeom>
              <a:blipFill>
                <a:blip r:embed="rId9"/>
                <a:stretch>
                  <a:fillRect b="-595"/>
                </a:stretch>
              </a:blipFill>
            </p:spPr>
            <p:txBody>
              <a:bodyPr/>
              <a:lstStyle/>
              <a:p>
                <a:r>
                  <a:rPr lang="en-GB">
                    <a:noFill/>
                  </a:rPr>
                  <a:t> </a:t>
                </a:r>
              </a:p>
            </p:txBody>
          </p:sp>
        </mc:Fallback>
      </mc:AlternateContent>
    </p:spTree>
    <p:extLst>
      <p:ext uri="{BB962C8B-B14F-4D97-AF65-F5344CB8AC3E}">
        <p14:creationId xmlns:p14="http://schemas.microsoft.com/office/powerpoint/2010/main" val="3213014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30"/>
                                        </p:tgtEl>
                                        <p:attrNameLst>
                                          <p:attrName>style.visibility</p:attrName>
                                        </p:attrNameLst>
                                      </p:cBhvr>
                                      <p:to>
                                        <p:strVal val="visible"/>
                                      </p:to>
                                    </p:set>
                                    <p:anim calcmode="lin" valueType="num">
                                      <p:cBhvr additive="base">
                                        <p:cTn id="14" dur="500" fill="hold"/>
                                        <p:tgtEl>
                                          <p:spTgt spid="30"/>
                                        </p:tgtEl>
                                        <p:attrNameLst>
                                          <p:attrName>ppt_x</p:attrName>
                                        </p:attrNameLst>
                                      </p:cBhvr>
                                      <p:tavLst>
                                        <p:tav tm="0">
                                          <p:val>
                                            <p:strVal val="#ppt_x"/>
                                          </p:val>
                                        </p:tav>
                                        <p:tav tm="100000">
                                          <p:val>
                                            <p:strVal val="#ppt_x"/>
                                          </p:val>
                                        </p:tav>
                                      </p:tavLst>
                                    </p:anim>
                                    <p:anim calcmode="lin" valueType="num">
                                      <p:cBhvr additive="base">
                                        <p:cTn id="15" dur="500" fill="hold"/>
                                        <p:tgtEl>
                                          <p:spTgt spid="30"/>
                                        </p:tgtEl>
                                        <p:attrNameLst>
                                          <p:attrName>ppt_y</p:attrName>
                                        </p:attrNameLst>
                                      </p:cBhvr>
                                      <p:tavLst>
                                        <p:tav tm="0">
                                          <p:val>
                                            <p:strVal val="1+#ppt_h/2"/>
                                          </p:val>
                                        </p:tav>
                                        <p:tav tm="100000">
                                          <p:val>
                                            <p:strVal val="#ppt_y"/>
                                          </p:val>
                                        </p:tav>
                                      </p:tavLst>
                                    </p:anim>
                                  </p:childTnLst>
                                </p:cTn>
                              </p:par>
                              <p:par>
                                <p:cTn id="16" presetID="2" presetClass="entr" presetSubtype="4" fill="hold" grpId="0" nodeType="with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additive="base">
                                        <p:cTn id="18" dur="500" fill="hold"/>
                                        <p:tgtEl>
                                          <p:spTgt spid="20"/>
                                        </p:tgtEl>
                                        <p:attrNameLst>
                                          <p:attrName>ppt_x</p:attrName>
                                        </p:attrNameLst>
                                      </p:cBhvr>
                                      <p:tavLst>
                                        <p:tav tm="0">
                                          <p:val>
                                            <p:strVal val="#ppt_x"/>
                                          </p:val>
                                        </p:tav>
                                        <p:tav tm="100000">
                                          <p:val>
                                            <p:strVal val="#ppt_x"/>
                                          </p:val>
                                        </p:tav>
                                      </p:tavLst>
                                    </p:anim>
                                    <p:anim calcmode="lin" valueType="num">
                                      <p:cBhvr additive="base">
                                        <p:cTn id="19"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fade">
                                      <p:cBhvr>
                                        <p:cTn id="24" dur="500"/>
                                        <p:tgtEl>
                                          <p:spTgt spid="32"/>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25"/>
                                        </p:tgtEl>
                                        <p:attrNameLst>
                                          <p:attrName>style.visibility</p:attrName>
                                        </p:attrNameLst>
                                      </p:cBhvr>
                                      <p:to>
                                        <p:strVal val="visible"/>
                                      </p:to>
                                    </p:set>
                                    <p:anim calcmode="lin" valueType="num">
                                      <p:cBhvr additive="base">
                                        <p:cTn id="29" dur="500" fill="hold"/>
                                        <p:tgtEl>
                                          <p:spTgt spid="25"/>
                                        </p:tgtEl>
                                        <p:attrNameLst>
                                          <p:attrName>ppt_x</p:attrName>
                                        </p:attrNameLst>
                                      </p:cBhvr>
                                      <p:tavLst>
                                        <p:tav tm="0">
                                          <p:val>
                                            <p:strVal val="#ppt_x"/>
                                          </p:val>
                                        </p:tav>
                                        <p:tav tm="100000">
                                          <p:val>
                                            <p:strVal val="#ppt_x"/>
                                          </p:val>
                                        </p:tav>
                                      </p:tavLst>
                                    </p:anim>
                                    <p:anim calcmode="lin" valueType="num">
                                      <p:cBhvr additive="base">
                                        <p:cTn id="30" dur="500" fill="hold"/>
                                        <p:tgtEl>
                                          <p:spTgt spid="25"/>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additive="base">
                                        <p:cTn id="33" dur="500" fill="hold"/>
                                        <p:tgtEl>
                                          <p:spTgt spid="34"/>
                                        </p:tgtEl>
                                        <p:attrNameLst>
                                          <p:attrName>ppt_x</p:attrName>
                                        </p:attrNameLst>
                                      </p:cBhvr>
                                      <p:tavLst>
                                        <p:tav tm="0">
                                          <p:val>
                                            <p:strVal val="#ppt_x"/>
                                          </p:val>
                                        </p:tav>
                                        <p:tav tm="100000">
                                          <p:val>
                                            <p:strVal val="#ppt_x"/>
                                          </p:val>
                                        </p:tav>
                                      </p:tavLst>
                                    </p:anim>
                                    <p:anim calcmode="lin" valueType="num">
                                      <p:cBhvr additive="base">
                                        <p:cTn id="34"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36"/>
                                        </p:tgtEl>
                                        <p:attrNameLst>
                                          <p:attrName>style.visibility</p:attrName>
                                        </p:attrNameLst>
                                      </p:cBhvr>
                                      <p:to>
                                        <p:strVal val="visible"/>
                                      </p:to>
                                    </p:set>
                                    <p:animEffect transition="in" filter="fade">
                                      <p:cBhvr>
                                        <p:cTn id="39" dur="1000"/>
                                        <p:tgtEl>
                                          <p:spTgt spid="36"/>
                                        </p:tgtEl>
                                      </p:cBhvr>
                                    </p:animEffect>
                                    <p:anim calcmode="lin" valueType="num">
                                      <p:cBhvr>
                                        <p:cTn id="40" dur="1000" fill="hold"/>
                                        <p:tgtEl>
                                          <p:spTgt spid="36"/>
                                        </p:tgtEl>
                                        <p:attrNameLst>
                                          <p:attrName>ppt_x</p:attrName>
                                        </p:attrNameLst>
                                      </p:cBhvr>
                                      <p:tavLst>
                                        <p:tav tm="0">
                                          <p:val>
                                            <p:strVal val="#ppt_x"/>
                                          </p:val>
                                        </p:tav>
                                        <p:tav tm="100000">
                                          <p:val>
                                            <p:strVal val="#ppt_x"/>
                                          </p:val>
                                        </p:tav>
                                      </p:tavLst>
                                    </p:anim>
                                    <p:anim calcmode="lin" valueType="num">
                                      <p:cBhvr>
                                        <p:cTn id="41"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grpId="0" nodeType="clickEffect">
                                  <p:stCondLst>
                                    <p:cond delay="0"/>
                                  </p:stCondLst>
                                  <p:childTnLst>
                                    <p:set>
                                      <p:cBhvr>
                                        <p:cTn id="45" dur="1" fill="hold">
                                          <p:stCondLst>
                                            <p:cond delay="0"/>
                                          </p:stCondLst>
                                        </p:cTn>
                                        <p:tgtEl>
                                          <p:spTgt spid="39"/>
                                        </p:tgtEl>
                                        <p:attrNameLst>
                                          <p:attrName>style.visibility</p:attrName>
                                        </p:attrNameLst>
                                      </p:cBhvr>
                                      <p:to>
                                        <p:strVal val="visible"/>
                                      </p:to>
                                    </p:set>
                                    <p:anim calcmode="lin" valueType="num">
                                      <p:cBhvr additive="base">
                                        <p:cTn id="46" dur="500" fill="hold"/>
                                        <p:tgtEl>
                                          <p:spTgt spid="39"/>
                                        </p:tgtEl>
                                        <p:attrNameLst>
                                          <p:attrName>ppt_x</p:attrName>
                                        </p:attrNameLst>
                                      </p:cBhvr>
                                      <p:tavLst>
                                        <p:tav tm="0">
                                          <p:val>
                                            <p:strVal val="#ppt_x"/>
                                          </p:val>
                                        </p:tav>
                                        <p:tav tm="100000">
                                          <p:val>
                                            <p:strVal val="#ppt_x"/>
                                          </p:val>
                                        </p:tav>
                                      </p:tavLst>
                                    </p:anim>
                                    <p:anim calcmode="lin" valueType="num">
                                      <p:cBhvr additive="base">
                                        <p:cTn id="47" dur="500" fill="hold"/>
                                        <p:tgtEl>
                                          <p:spTgt spid="39"/>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stCondLst>
                                    <p:cond delay="0"/>
                                  </p:stCondLst>
                                  <p:childTnLst>
                                    <p:set>
                                      <p:cBhvr>
                                        <p:cTn id="49" dur="1" fill="hold">
                                          <p:stCondLst>
                                            <p:cond delay="0"/>
                                          </p:stCondLst>
                                        </p:cTn>
                                        <p:tgtEl>
                                          <p:spTgt spid="37"/>
                                        </p:tgtEl>
                                        <p:attrNameLst>
                                          <p:attrName>style.visibility</p:attrName>
                                        </p:attrNameLst>
                                      </p:cBhvr>
                                      <p:to>
                                        <p:strVal val="visible"/>
                                      </p:to>
                                    </p:set>
                                    <p:anim calcmode="lin" valueType="num">
                                      <p:cBhvr additive="base">
                                        <p:cTn id="50" dur="500" fill="hold"/>
                                        <p:tgtEl>
                                          <p:spTgt spid="37"/>
                                        </p:tgtEl>
                                        <p:attrNameLst>
                                          <p:attrName>ppt_x</p:attrName>
                                        </p:attrNameLst>
                                      </p:cBhvr>
                                      <p:tavLst>
                                        <p:tav tm="0">
                                          <p:val>
                                            <p:strVal val="#ppt_x"/>
                                          </p:val>
                                        </p:tav>
                                        <p:tav tm="100000">
                                          <p:val>
                                            <p:strVal val="#ppt_x"/>
                                          </p:val>
                                        </p:tav>
                                      </p:tavLst>
                                    </p:anim>
                                    <p:anim calcmode="lin" valueType="num">
                                      <p:cBhvr additive="base">
                                        <p:cTn id="51"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41"/>
                                        </p:tgtEl>
                                        <p:attrNameLst>
                                          <p:attrName>style.visibility</p:attrName>
                                        </p:attrNameLst>
                                      </p:cBhvr>
                                      <p:to>
                                        <p:strVal val="visible"/>
                                      </p:to>
                                    </p:set>
                                    <p:animEffect transition="in" filter="fade">
                                      <p:cBhvr>
                                        <p:cTn id="56"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5" grpId="0"/>
      <p:bldP spid="30" grpId="0" animBg="1"/>
      <p:bldP spid="32" grpId="0"/>
      <p:bldP spid="34" grpId="0" animBg="1"/>
      <p:bldP spid="36" grpId="0"/>
      <p:bldP spid="37" grpId="0" animBg="1"/>
      <p:bldP spid="39" grpId="0"/>
      <p:bldP spid="4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67F9A2-4098-BABC-02DE-83781312EDB7}"/>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30D53717-E805-F521-1A6A-77B3EB0D1222}"/>
              </a:ext>
            </a:extLst>
          </p:cNvPr>
          <p:cNvSpPr/>
          <p:nvPr/>
        </p:nvSpPr>
        <p:spPr>
          <a:xfrm>
            <a:off x="11201400" y="6403426"/>
            <a:ext cx="457200" cy="4572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1600" b="1" dirty="0">
                <a:latin typeface="+mj-lt"/>
              </a:rPr>
              <a:t>11</a:t>
            </a:r>
          </a:p>
        </p:txBody>
      </p:sp>
      <p:sp>
        <p:nvSpPr>
          <p:cNvPr id="12" name="Rectangle 11">
            <a:extLst>
              <a:ext uri="{FF2B5EF4-FFF2-40B4-BE49-F238E27FC236}">
                <a16:creationId xmlns:a16="http://schemas.microsoft.com/office/drawing/2014/main" id="{37FA1583-7357-30BC-891F-7A58A01DA913}"/>
              </a:ext>
            </a:extLst>
          </p:cNvPr>
          <p:cNvSpPr/>
          <p:nvPr/>
        </p:nvSpPr>
        <p:spPr>
          <a:xfrm flipV="1">
            <a:off x="152400" y="685800"/>
            <a:ext cx="380999" cy="152400"/>
          </a:xfrm>
          <a:prstGeom prst="rect">
            <a:avLst/>
          </a:prstGeom>
          <a:solidFill>
            <a:schemeClr val="tx1">
              <a:lumMod val="85000"/>
              <a:lumOff val="15000"/>
            </a:schemeClr>
          </a:solidFill>
          <a:ln>
            <a:noFill/>
          </a:ln>
          <a:effectLst/>
        </p:spPr>
        <p:style>
          <a:lnRef idx="1">
            <a:schemeClr val="accent1"/>
          </a:lnRef>
          <a:fillRef idx="3">
            <a:schemeClr val="accent1"/>
          </a:fillRef>
          <a:effectRef idx="2">
            <a:schemeClr val="accent1"/>
          </a:effectRef>
          <a:fontRef idx="minor">
            <a:schemeClr val="lt1"/>
          </a:fontRef>
        </p:style>
        <p:txBody>
          <a:bodyPr lIns="243797" tIns="121899" rIns="243797" bIns="121899" rtlCol="0" anchor="ctr"/>
          <a:lstStyle/>
          <a:p>
            <a:pPr algn="ctr"/>
            <a:r>
              <a:rPr lang="en-US" dirty="0">
                <a:latin typeface="+mj-lt"/>
              </a:rPr>
              <a:t>      </a:t>
            </a:r>
          </a:p>
        </p:txBody>
      </p:sp>
      <p:sp>
        <p:nvSpPr>
          <p:cNvPr id="13" name="Rectangle 12">
            <a:extLst>
              <a:ext uri="{FF2B5EF4-FFF2-40B4-BE49-F238E27FC236}">
                <a16:creationId xmlns:a16="http://schemas.microsoft.com/office/drawing/2014/main" id="{8A1EAAD6-EA45-D199-A560-A3F55519286D}"/>
              </a:ext>
            </a:extLst>
          </p:cNvPr>
          <p:cNvSpPr/>
          <p:nvPr/>
        </p:nvSpPr>
        <p:spPr>
          <a:xfrm flipV="1">
            <a:off x="609599" y="685800"/>
            <a:ext cx="380999" cy="152400"/>
          </a:xfrm>
          <a:prstGeom prst="rect">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lIns="243797" tIns="121899" rIns="243797" bIns="121899" rtlCol="0" anchor="ctr"/>
          <a:lstStyle/>
          <a:p>
            <a:pPr algn="ctr"/>
            <a:r>
              <a:rPr lang="en-US" dirty="0">
                <a:latin typeface="+mj-lt"/>
              </a:rPr>
              <a:t>                 </a:t>
            </a:r>
          </a:p>
        </p:txBody>
      </p:sp>
      <p:sp>
        <p:nvSpPr>
          <p:cNvPr id="14" name="Rectangle 13">
            <a:extLst>
              <a:ext uri="{FF2B5EF4-FFF2-40B4-BE49-F238E27FC236}">
                <a16:creationId xmlns:a16="http://schemas.microsoft.com/office/drawing/2014/main" id="{28582260-54EF-E4B7-1C81-4C578DD717D4}"/>
              </a:ext>
            </a:extLst>
          </p:cNvPr>
          <p:cNvSpPr/>
          <p:nvPr/>
        </p:nvSpPr>
        <p:spPr>
          <a:xfrm flipV="1">
            <a:off x="1066799" y="685800"/>
            <a:ext cx="380999" cy="152400"/>
          </a:xfrm>
          <a:prstGeom prst="rect">
            <a:avLst/>
          </a:prstGeom>
          <a:solidFill>
            <a:schemeClr val="tx1">
              <a:lumMod val="65000"/>
              <a:lumOff val="35000"/>
            </a:schemeClr>
          </a:solidFill>
          <a:ln>
            <a:noFill/>
          </a:ln>
          <a:effectLst/>
        </p:spPr>
        <p:style>
          <a:lnRef idx="1">
            <a:schemeClr val="accent1"/>
          </a:lnRef>
          <a:fillRef idx="3">
            <a:schemeClr val="accent1"/>
          </a:fillRef>
          <a:effectRef idx="2">
            <a:schemeClr val="accent1"/>
          </a:effectRef>
          <a:fontRef idx="minor">
            <a:schemeClr val="lt1"/>
          </a:fontRef>
        </p:style>
        <p:txBody>
          <a:bodyPr lIns="243797" tIns="121899" rIns="243797" bIns="121899" rtlCol="0" anchor="ctr"/>
          <a:lstStyle/>
          <a:p>
            <a:pPr algn="ctr"/>
            <a:endParaRPr lang="en-US" dirty="0">
              <a:latin typeface="+mj-lt"/>
            </a:endParaRPr>
          </a:p>
        </p:txBody>
      </p:sp>
      <p:sp>
        <p:nvSpPr>
          <p:cNvPr id="23" name="Rectangle 14">
            <a:extLst>
              <a:ext uri="{FF2B5EF4-FFF2-40B4-BE49-F238E27FC236}">
                <a16:creationId xmlns:a16="http://schemas.microsoft.com/office/drawing/2014/main" id="{FB6E443B-B4E6-114F-DFC8-D90B8E9067D0}"/>
              </a:ext>
            </a:extLst>
          </p:cNvPr>
          <p:cNvSpPr/>
          <p:nvPr/>
        </p:nvSpPr>
        <p:spPr>
          <a:xfrm flipV="1">
            <a:off x="1523999" y="685800"/>
            <a:ext cx="380999" cy="152400"/>
          </a:xfrm>
          <a:prstGeom prst="rect">
            <a:avLst/>
          </a:prstGeom>
          <a:solidFill>
            <a:schemeClr val="tx1">
              <a:lumMod val="50000"/>
              <a:lumOff val="50000"/>
            </a:schemeClr>
          </a:solidFill>
          <a:ln>
            <a:noFill/>
          </a:ln>
          <a:effectLst/>
        </p:spPr>
        <p:style>
          <a:lnRef idx="1">
            <a:schemeClr val="accent1"/>
          </a:lnRef>
          <a:fillRef idx="3">
            <a:schemeClr val="accent1"/>
          </a:fillRef>
          <a:effectRef idx="2">
            <a:schemeClr val="accent1"/>
          </a:effectRef>
          <a:fontRef idx="minor">
            <a:schemeClr val="lt1"/>
          </a:fontRef>
        </p:style>
        <p:txBody>
          <a:bodyPr lIns="243797" tIns="121899" rIns="243797" bIns="121899" rtlCol="0" anchor="ctr"/>
          <a:lstStyle/>
          <a:p>
            <a:pPr algn="ctr"/>
            <a:endParaRPr lang="en-US" dirty="0">
              <a:latin typeface="+mj-lt"/>
            </a:endParaRPr>
          </a:p>
        </p:txBody>
      </p:sp>
      <p:sp>
        <p:nvSpPr>
          <p:cNvPr id="24" name="Rectangle 15">
            <a:extLst>
              <a:ext uri="{FF2B5EF4-FFF2-40B4-BE49-F238E27FC236}">
                <a16:creationId xmlns:a16="http://schemas.microsoft.com/office/drawing/2014/main" id="{9818B345-EC74-D208-BE04-0594A34CAC56}"/>
              </a:ext>
            </a:extLst>
          </p:cNvPr>
          <p:cNvSpPr/>
          <p:nvPr/>
        </p:nvSpPr>
        <p:spPr>
          <a:xfrm flipV="1">
            <a:off x="1981199" y="685800"/>
            <a:ext cx="380999" cy="152400"/>
          </a:xfrm>
          <a:prstGeom prst="rect">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lIns="243797" tIns="121899" rIns="243797" bIns="121899" rtlCol="0" anchor="ctr"/>
          <a:lstStyle/>
          <a:p>
            <a:pPr algn="ctr"/>
            <a:endParaRPr lang="en-US" dirty="0">
              <a:latin typeface="+mj-lt"/>
            </a:endParaRPr>
          </a:p>
        </p:txBody>
      </p:sp>
      <p:sp>
        <p:nvSpPr>
          <p:cNvPr id="27" name="Rectangle 16">
            <a:extLst>
              <a:ext uri="{FF2B5EF4-FFF2-40B4-BE49-F238E27FC236}">
                <a16:creationId xmlns:a16="http://schemas.microsoft.com/office/drawing/2014/main" id="{71E12BF3-8CA9-4F6C-B1E8-6A377646456E}"/>
              </a:ext>
            </a:extLst>
          </p:cNvPr>
          <p:cNvSpPr/>
          <p:nvPr/>
        </p:nvSpPr>
        <p:spPr>
          <a:xfrm flipV="1">
            <a:off x="2438399" y="685800"/>
            <a:ext cx="380999" cy="152400"/>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lIns="243797" tIns="121899" rIns="243797" bIns="121899" rtlCol="0" anchor="ctr"/>
          <a:lstStyle/>
          <a:p>
            <a:pPr algn="ctr"/>
            <a:endParaRPr lang="en-US" dirty="0">
              <a:latin typeface="+mj-lt"/>
            </a:endParaRPr>
          </a:p>
        </p:txBody>
      </p:sp>
      <p:pic>
        <p:nvPicPr>
          <p:cNvPr id="6" name="Picture 5">
            <a:extLst>
              <a:ext uri="{FF2B5EF4-FFF2-40B4-BE49-F238E27FC236}">
                <a16:creationId xmlns:a16="http://schemas.microsoft.com/office/drawing/2014/main" id="{227AC2DC-DF67-30FF-09CE-283CF7D4888F}"/>
              </a:ext>
            </a:extLst>
          </p:cNvPr>
          <p:cNvPicPr>
            <a:picLocks noChangeAspect="1"/>
          </p:cNvPicPr>
          <p:nvPr/>
        </p:nvPicPr>
        <p:blipFill>
          <a:blip r:embed="rId3">
            <a:extLst>
              <a:ext uri="{28A0092B-C50C-407E-A947-70E740481C1C}">
                <a14:useLocalDpi xmlns:a14="http://schemas.microsoft.com/office/drawing/2010/main" val="0"/>
              </a:ext>
            </a:extLst>
          </a:blip>
          <a:srcRect l="1150" t="2110" r="41645" b="71178"/>
          <a:stretch>
            <a:fillRect/>
          </a:stretch>
        </p:blipFill>
        <p:spPr>
          <a:xfrm>
            <a:off x="152401" y="125542"/>
            <a:ext cx="2438400" cy="501039"/>
          </a:xfrm>
          <a:prstGeom prst="rect">
            <a:avLst/>
          </a:prstGeom>
        </p:spPr>
      </p:pic>
      <p:sp>
        <p:nvSpPr>
          <p:cNvPr id="2" name="TextBox 1">
            <a:extLst>
              <a:ext uri="{FF2B5EF4-FFF2-40B4-BE49-F238E27FC236}">
                <a16:creationId xmlns:a16="http://schemas.microsoft.com/office/drawing/2014/main" id="{51BCC383-D3F3-AF9A-F918-29336D07B64F}"/>
              </a:ext>
            </a:extLst>
          </p:cNvPr>
          <p:cNvSpPr txBox="1"/>
          <p:nvPr/>
        </p:nvSpPr>
        <p:spPr>
          <a:xfrm>
            <a:off x="152400" y="990600"/>
            <a:ext cx="6898175" cy="461665"/>
          </a:xfrm>
          <a:prstGeom prst="rect">
            <a:avLst/>
          </a:prstGeom>
          <a:noFill/>
        </p:spPr>
        <p:txBody>
          <a:bodyPr wrap="square" rtlCol="0">
            <a:spAutoFit/>
          </a:bodyPr>
          <a:lstStyle/>
          <a:p>
            <a:r>
              <a:rPr lang="en-US" sz="2400" b="1" dirty="0">
                <a:solidFill>
                  <a:srgbClr val="0070C0"/>
                </a:solidFill>
                <a:latin typeface="+mj-lt"/>
              </a:rPr>
              <a:t>Endpoint Results (k</a:t>
            </a:r>
            <a:r>
              <a:rPr lang="en-US" sz="2400" b="1" baseline="-25000" dirty="0">
                <a:solidFill>
                  <a:srgbClr val="0070C0"/>
                </a:solidFill>
                <a:latin typeface="+mj-lt"/>
              </a:rPr>
              <a:t>rg0</a:t>
            </a:r>
            <a:r>
              <a:rPr lang="en-US" sz="2400" b="1" dirty="0">
                <a:solidFill>
                  <a:srgbClr val="0070C0"/>
                </a:solidFill>
                <a:latin typeface="+mj-lt"/>
              </a:rPr>
              <a:t>)</a:t>
            </a:r>
            <a:endParaRPr lang="en-US" sz="2400" b="1" dirty="0">
              <a:solidFill>
                <a:srgbClr val="AF005F"/>
              </a:solidFill>
              <a:latin typeface="+mj-lt"/>
              <a:ea typeface="Lato Black" panose="020F0502020204030203" pitchFamily="34" charset="0"/>
              <a:cs typeface="Lato Black" panose="020F0502020204030203" pitchFamily="34" charset="0"/>
            </a:endParaRPr>
          </a:p>
        </p:txBody>
      </p:sp>
      <p:sp>
        <p:nvSpPr>
          <p:cNvPr id="4" name="TextBox 3">
            <a:extLst>
              <a:ext uri="{FF2B5EF4-FFF2-40B4-BE49-F238E27FC236}">
                <a16:creationId xmlns:a16="http://schemas.microsoft.com/office/drawing/2014/main" id="{0952EBC5-0D98-BA78-05D5-E7366BB0D182}"/>
              </a:ext>
            </a:extLst>
          </p:cNvPr>
          <p:cNvSpPr txBox="1"/>
          <p:nvPr/>
        </p:nvSpPr>
        <p:spPr>
          <a:xfrm>
            <a:off x="124238" y="1604665"/>
            <a:ext cx="3713922" cy="369332"/>
          </a:xfrm>
          <a:prstGeom prst="rect">
            <a:avLst/>
          </a:prstGeom>
          <a:noFill/>
        </p:spPr>
        <p:txBody>
          <a:bodyPr wrap="square">
            <a:spAutoFit/>
          </a:bodyPr>
          <a:lstStyle/>
          <a:p>
            <a:pPr algn="ctr"/>
            <a:r>
              <a:rPr lang="en-GB" sz="1800" b="1" kern="100" dirty="0">
                <a:solidFill>
                  <a:srgbClr val="C00000"/>
                </a:solidFill>
                <a:latin typeface="Aptos" panose="020B0004020202020204" pitchFamily="34" charset="0"/>
                <a:ea typeface="Aptos" panose="020B0004020202020204" pitchFamily="34" charset="0"/>
                <a:cs typeface="Arial" panose="020B0604020202020204" pitchFamily="34" charset="0"/>
              </a:rPr>
              <a:t>Three Permeability Regimes</a:t>
            </a:r>
            <a:endParaRPr lang="en-GB" dirty="0">
              <a:solidFill>
                <a:srgbClr val="C00000"/>
              </a:solidFill>
            </a:endParaRPr>
          </a:p>
        </p:txBody>
      </p:sp>
      <p:pic>
        <p:nvPicPr>
          <p:cNvPr id="8" name="Picture 7">
            <a:extLst>
              <a:ext uri="{FF2B5EF4-FFF2-40B4-BE49-F238E27FC236}">
                <a16:creationId xmlns:a16="http://schemas.microsoft.com/office/drawing/2014/main" id="{6ED27863-07A5-CFAC-5049-A4547761269C}"/>
              </a:ext>
            </a:extLst>
          </p:cNvPr>
          <p:cNvPicPr>
            <a:picLocks noChangeAspect="1"/>
          </p:cNvPicPr>
          <p:nvPr/>
        </p:nvPicPr>
        <p:blipFill>
          <a:blip r:embed="rId4" cstate="print">
            <a:extLst>
              <a:ext uri="{28A0092B-C50C-407E-A947-70E740481C1C}">
                <a14:useLocalDpi xmlns:a14="http://schemas.microsoft.com/office/drawing/2010/main" val="0"/>
              </a:ext>
            </a:extLst>
          </a:blip>
          <a:srcRect t="5035" b="4231"/>
          <a:stretch>
            <a:fillRect/>
          </a:stretch>
        </p:blipFill>
        <p:spPr>
          <a:xfrm>
            <a:off x="5736992" y="3733800"/>
            <a:ext cx="5388208" cy="3060000"/>
          </a:xfrm>
          <a:prstGeom prst="rect">
            <a:avLst/>
          </a:prstGeom>
        </p:spPr>
      </p:pic>
      <p:pic>
        <p:nvPicPr>
          <p:cNvPr id="11" name="Picture 10">
            <a:extLst>
              <a:ext uri="{FF2B5EF4-FFF2-40B4-BE49-F238E27FC236}">
                <a16:creationId xmlns:a16="http://schemas.microsoft.com/office/drawing/2014/main" id="{BE710FBA-FEED-829B-17FD-DFFB3C5AD69B}"/>
              </a:ext>
            </a:extLst>
          </p:cNvPr>
          <p:cNvPicPr>
            <a:picLocks noChangeAspect="1"/>
          </p:cNvPicPr>
          <p:nvPr/>
        </p:nvPicPr>
        <p:blipFill>
          <a:blip r:embed="rId5" cstate="print">
            <a:extLst>
              <a:ext uri="{28A0092B-C50C-407E-A947-70E740481C1C}">
                <a14:useLocalDpi xmlns:a14="http://schemas.microsoft.com/office/drawing/2010/main" val="0"/>
              </a:ext>
            </a:extLst>
          </a:blip>
          <a:srcRect t="5006" b="4260"/>
          <a:stretch>
            <a:fillRect/>
          </a:stretch>
        </p:blipFill>
        <p:spPr>
          <a:xfrm>
            <a:off x="5943600" y="398361"/>
            <a:ext cx="5388208" cy="3060000"/>
          </a:xfrm>
          <a:prstGeom prst="rect">
            <a:avLst/>
          </a:prstGeom>
        </p:spPr>
      </p:pic>
      <p:pic>
        <p:nvPicPr>
          <p:cNvPr id="15" name="Picture 14">
            <a:extLst>
              <a:ext uri="{FF2B5EF4-FFF2-40B4-BE49-F238E27FC236}">
                <a16:creationId xmlns:a16="http://schemas.microsoft.com/office/drawing/2014/main" id="{1A461D43-9358-0CC7-4E43-90D1D9644CBF}"/>
              </a:ext>
            </a:extLst>
          </p:cNvPr>
          <p:cNvPicPr>
            <a:picLocks noChangeAspect="1"/>
          </p:cNvPicPr>
          <p:nvPr/>
        </p:nvPicPr>
        <p:blipFill>
          <a:blip r:embed="rId6" cstate="print">
            <a:extLst>
              <a:ext uri="{28A0092B-C50C-407E-A947-70E740481C1C}">
                <a14:useLocalDpi xmlns:a14="http://schemas.microsoft.com/office/drawing/2010/main" val="0"/>
              </a:ext>
            </a:extLst>
          </a:blip>
          <a:srcRect l="-243" t="4542" r="243" b="5747"/>
          <a:stretch>
            <a:fillRect/>
          </a:stretch>
        </p:blipFill>
        <p:spPr>
          <a:xfrm>
            <a:off x="211104" y="2807400"/>
            <a:ext cx="5449688" cy="3060000"/>
          </a:xfrm>
          <a:prstGeom prst="rect">
            <a:avLst/>
          </a:prstGeom>
        </p:spPr>
      </p:pic>
      <p:sp>
        <p:nvSpPr>
          <p:cNvPr id="16" name="TextBox 15">
            <a:extLst>
              <a:ext uri="{FF2B5EF4-FFF2-40B4-BE49-F238E27FC236}">
                <a16:creationId xmlns:a16="http://schemas.microsoft.com/office/drawing/2014/main" id="{178AC293-53DD-4C8E-F5C7-4BAA8C9DA7ED}"/>
              </a:ext>
            </a:extLst>
          </p:cNvPr>
          <p:cNvSpPr txBox="1"/>
          <p:nvPr/>
        </p:nvSpPr>
        <p:spPr>
          <a:xfrm>
            <a:off x="6877878" y="29029"/>
            <a:ext cx="3713922" cy="369332"/>
          </a:xfrm>
          <a:prstGeom prst="rect">
            <a:avLst/>
          </a:prstGeom>
          <a:noFill/>
        </p:spPr>
        <p:txBody>
          <a:bodyPr wrap="square">
            <a:spAutoFit/>
          </a:bodyPr>
          <a:lstStyle/>
          <a:p>
            <a:r>
              <a:rPr lang="en-GB" sz="1800" b="1" kern="100" dirty="0">
                <a:solidFill>
                  <a:srgbClr val="0070C0"/>
                </a:solidFill>
                <a:latin typeface="Aptos" panose="020B0004020202020204" pitchFamily="34" charset="0"/>
                <a:ea typeface="Aptos" panose="020B0004020202020204" pitchFamily="34" charset="0"/>
                <a:cs typeface="Arial" panose="020B0604020202020204" pitchFamily="34" charset="0"/>
              </a:rPr>
              <a:t>Low Permeability</a:t>
            </a:r>
            <a:r>
              <a:rPr lang="en-GB" b="1" kern="100" dirty="0">
                <a:solidFill>
                  <a:srgbClr val="0070C0"/>
                </a:solidFill>
                <a:latin typeface="Aptos" panose="020B0004020202020204" pitchFamily="34" charset="0"/>
                <a:ea typeface="Aptos" panose="020B0004020202020204" pitchFamily="34" charset="0"/>
                <a:cs typeface="Arial" panose="020B0604020202020204" pitchFamily="34" charset="0"/>
              </a:rPr>
              <a:t>: 0.00000294 </a:t>
            </a:r>
            <a:r>
              <a:rPr lang="en-GB" b="1" kern="100" dirty="0" err="1">
                <a:solidFill>
                  <a:srgbClr val="0070C0"/>
                </a:solidFill>
                <a:latin typeface="Aptos" panose="020B0004020202020204" pitchFamily="34" charset="0"/>
                <a:ea typeface="Aptos" panose="020B0004020202020204" pitchFamily="34" charset="0"/>
                <a:cs typeface="Arial" panose="020B0604020202020204" pitchFamily="34" charset="0"/>
              </a:rPr>
              <a:t>mD</a:t>
            </a:r>
            <a:endParaRPr lang="en-GB" dirty="0">
              <a:solidFill>
                <a:srgbClr val="0070C0"/>
              </a:solidFill>
            </a:endParaRPr>
          </a:p>
        </p:txBody>
      </p:sp>
      <p:sp>
        <p:nvSpPr>
          <p:cNvPr id="17" name="TextBox 16">
            <a:extLst>
              <a:ext uri="{FF2B5EF4-FFF2-40B4-BE49-F238E27FC236}">
                <a16:creationId xmlns:a16="http://schemas.microsoft.com/office/drawing/2014/main" id="{15DCC22A-A705-8691-C540-B5B1E755EC8E}"/>
              </a:ext>
            </a:extLst>
          </p:cNvPr>
          <p:cNvSpPr txBox="1"/>
          <p:nvPr/>
        </p:nvSpPr>
        <p:spPr>
          <a:xfrm>
            <a:off x="7295057" y="3364468"/>
            <a:ext cx="2979874" cy="369332"/>
          </a:xfrm>
          <a:prstGeom prst="rect">
            <a:avLst/>
          </a:prstGeom>
          <a:noFill/>
        </p:spPr>
        <p:txBody>
          <a:bodyPr wrap="square">
            <a:spAutoFit/>
          </a:bodyPr>
          <a:lstStyle/>
          <a:p>
            <a:r>
              <a:rPr lang="en-GB" sz="1800" b="1" kern="100" dirty="0">
                <a:solidFill>
                  <a:srgbClr val="0070C0"/>
                </a:solidFill>
                <a:latin typeface="Aptos" panose="020B0004020202020204" pitchFamily="34" charset="0"/>
                <a:ea typeface="Aptos" panose="020B0004020202020204" pitchFamily="34" charset="0"/>
                <a:cs typeface="Arial" panose="020B0604020202020204" pitchFamily="34" charset="0"/>
              </a:rPr>
              <a:t>High Permeability</a:t>
            </a:r>
            <a:r>
              <a:rPr lang="en-GB" b="1" kern="100" dirty="0">
                <a:solidFill>
                  <a:srgbClr val="0070C0"/>
                </a:solidFill>
                <a:latin typeface="Aptos" panose="020B0004020202020204" pitchFamily="34" charset="0"/>
                <a:ea typeface="Aptos" panose="020B0004020202020204" pitchFamily="34" charset="0"/>
                <a:cs typeface="Arial" panose="020B0604020202020204" pitchFamily="34" charset="0"/>
              </a:rPr>
              <a:t>: 430 </a:t>
            </a:r>
            <a:r>
              <a:rPr lang="en-GB" b="1" kern="100" dirty="0" err="1">
                <a:solidFill>
                  <a:srgbClr val="0070C0"/>
                </a:solidFill>
                <a:latin typeface="Aptos" panose="020B0004020202020204" pitchFamily="34" charset="0"/>
                <a:ea typeface="Aptos" panose="020B0004020202020204" pitchFamily="34" charset="0"/>
                <a:cs typeface="Arial" panose="020B0604020202020204" pitchFamily="34" charset="0"/>
              </a:rPr>
              <a:t>mD</a:t>
            </a:r>
            <a:endParaRPr lang="en-GB" dirty="0">
              <a:solidFill>
                <a:srgbClr val="0070C0"/>
              </a:solidFill>
            </a:endParaRPr>
          </a:p>
        </p:txBody>
      </p:sp>
      <p:sp>
        <p:nvSpPr>
          <p:cNvPr id="18" name="TextBox 17">
            <a:extLst>
              <a:ext uri="{FF2B5EF4-FFF2-40B4-BE49-F238E27FC236}">
                <a16:creationId xmlns:a16="http://schemas.microsoft.com/office/drawing/2014/main" id="{0195427D-16F8-FE62-2369-BF7850FE0287}"/>
              </a:ext>
            </a:extLst>
          </p:cNvPr>
          <p:cNvSpPr txBox="1"/>
          <p:nvPr/>
        </p:nvSpPr>
        <p:spPr>
          <a:xfrm>
            <a:off x="1430304" y="2438068"/>
            <a:ext cx="3657600" cy="369332"/>
          </a:xfrm>
          <a:prstGeom prst="rect">
            <a:avLst/>
          </a:prstGeom>
          <a:noFill/>
        </p:spPr>
        <p:txBody>
          <a:bodyPr wrap="square">
            <a:spAutoFit/>
          </a:bodyPr>
          <a:lstStyle/>
          <a:p>
            <a:r>
              <a:rPr lang="en-GB" sz="1800" b="1" kern="100" dirty="0">
                <a:solidFill>
                  <a:srgbClr val="0070C0"/>
                </a:solidFill>
                <a:latin typeface="Aptos" panose="020B0004020202020204" pitchFamily="34" charset="0"/>
                <a:ea typeface="Aptos" panose="020B0004020202020204" pitchFamily="34" charset="0"/>
                <a:cs typeface="Arial" panose="020B0604020202020204" pitchFamily="34" charset="0"/>
              </a:rPr>
              <a:t>Medium Permeability</a:t>
            </a:r>
            <a:r>
              <a:rPr lang="en-GB" b="1" kern="100" dirty="0">
                <a:solidFill>
                  <a:srgbClr val="0070C0"/>
                </a:solidFill>
                <a:latin typeface="Aptos" panose="020B0004020202020204" pitchFamily="34" charset="0"/>
                <a:ea typeface="Aptos" panose="020B0004020202020204" pitchFamily="34" charset="0"/>
                <a:cs typeface="Arial" panose="020B0604020202020204" pitchFamily="34" charset="0"/>
              </a:rPr>
              <a:t>: 74.4 </a:t>
            </a:r>
            <a:r>
              <a:rPr lang="en-GB" b="1" kern="100" dirty="0" err="1">
                <a:solidFill>
                  <a:srgbClr val="0070C0"/>
                </a:solidFill>
                <a:latin typeface="Aptos" panose="020B0004020202020204" pitchFamily="34" charset="0"/>
                <a:ea typeface="Aptos" panose="020B0004020202020204" pitchFamily="34" charset="0"/>
                <a:cs typeface="Arial" panose="020B0604020202020204" pitchFamily="34" charset="0"/>
              </a:rPr>
              <a:t>mD</a:t>
            </a:r>
            <a:endParaRPr lang="en-GB" dirty="0">
              <a:solidFill>
                <a:srgbClr val="0070C0"/>
              </a:solidFill>
            </a:endParaRPr>
          </a:p>
        </p:txBody>
      </p:sp>
    </p:spTree>
    <p:extLst>
      <p:ext uri="{BB962C8B-B14F-4D97-AF65-F5344CB8AC3E}">
        <p14:creationId xmlns:p14="http://schemas.microsoft.com/office/powerpoint/2010/main" val="2619529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82F3A0-BA7D-BE2B-9BA8-62EA72C2473B}"/>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AB41F92B-EB5C-84FF-C6A3-D017BCC84CF9}"/>
              </a:ext>
            </a:extLst>
          </p:cNvPr>
          <p:cNvSpPr/>
          <p:nvPr/>
        </p:nvSpPr>
        <p:spPr>
          <a:xfrm>
            <a:off x="11201400" y="6403426"/>
            <a:ext cx="457200" cy="4572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1600" b="1" dirty="0">
                <a:latin typeface="+mj-lt"/>
              </a:rPr>
              <a:t>11</a:t>
            </a:r>
          </a:p>
        </p:txBody>
      </p:sp>
      <p:sp>
        <p:nvSpPr>
          <p:cNvPr id="12" name="Rectangle 11">
            <a:extLst>
              <a:ext uri="{FF2B5EF4-FFF2-40B4-BE49-F238E27FC236}">
                <a16:creationId xmlns:a16="http://schemas.microsoft.com/office/drawing/2014/main" id="{CB697107-E511-D6A7-4A8D-B127162408B5}"/>
              </a:ext>
            </a:extLst>
          </p:cNvPr>
          <p:cNvSpPr/>
          <p:nvPr/>
        </p:nvSpPr>
        <p:spPr>
          <a:xfrm flipV="1">
            <a:off x="152400" y="685800"/>
            <a:ext cx="380999" cy="152400"/>
          </a:xfrm>
          <a:prstGeom prst="rect">
            <a:avLst/>
          </a:prstGeom>
          <a:solidFill>
            <a:schemeClr val="tx1">
              <a:lumMod val="85000"/>
              <a:lumOff val="15000"/>
            </a:schemeClr>
          </a:solidFill>
          <a:ln>
            <a:noFill/>
          </a:ln>
          <a:effectLst/>
        </p:spPr>
        <p:style>
          <a:lnRef idx="1">
            <a:schemeClr val="accent1"/>
          </a:lnRef>
          <a:fillRef idx="3">
            <a:schemeClr val="accent1"/>
          </a:fillRef>
          <a:effectRef idx="2">
            <a:schemeClr val="accent1"/>
          </a:effectRef>
          <a:fontRef idx="minor">
            <a:schemeClr val="lt1"/>
          </a:fontRef>
        </p:style>
        <p:txBody>
          <a:bodyPr lIns="243797" tIns="121899" rIns="243797" bIns="121899" rtlCol="0" anchor="ctr"/>
          <a:lstStyle/>
          <a:p>
            <a:pPr algn="ctr"/>
            <a:r>
              <a:rPr lang="en-US" dirty="0">
                <a:latin typeface="+mj-lt"/>
              </a:rPr>
              <a:t>      </a:t>
            </a:r>
          </a:p>
        </p:txBody>
      </p:sp>
      <p:sp>
        <p:nvSpPr>
          <p:cNvPr id="13" name="Rectangle 12">
            <a:extLst>
              <a:ext uri="{FF2B5EF4-FFF2-40B4-BE49-F238E27FC236}">
                <a16:creationId xmlns:a16="http://schemas.microsoft.com/office/drawing/2014/main" id="{3E853B57-A0EB-8A9B-4AD2-7E8A84625EDC}"/>
              </a:ext>
            </a:extLst>
          </p:cNvPr>
          <p:cNvSpPr/>
          <p:nvPr/>
        </p:nvSpPr>
        <p:spPr>
          <a:xfrm flipV="1">
            <a:off x="609599" y="685800"/>
            <a:ext cx="380999" cy="152400"/>
          </a:xfrm>
          <a:prstGeom prst="rect">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lIns="243797" tIns="121899" rIns="243797" bIns="121899" rtlCol="0" anchor="ctr"/>
          <a:lstStyle/>
          <a:p>
            <a:pPr algn="ctr"/>
            <a:r>
              <a:rPr lang="en-US" dirty="0">
                <a:latin typeface="+mj-lt"/>
              </a:rPr>
              <a:t>                 </a:t>
            </a:r>
          </a:p>
        </p:txBody>
      </p:sp>
      <p:sp>
        <p:nvSpPr>
          <p:cNvPr id="14" name="Rectangle 13">
            <a:extLst>
              <a:ext uri="{FF2B5EF4-FFF2-40B4-BE49-F238E27FC236}">
                <a16:creationId xmlns:a16="http://schemas.microsoft.com/office/drawing/2014/main" id="{80A9828B-1300-5288-C11F-D0D279DE752D}"/>
              </a:ext>
            </a:extLst>
          </p:cNvPr>
          <p:cNvSpPr/>
          <p:nvPr/>
        </p:nvSpPr>
        <p:spPr>
          <a:xfrm flipV="1">
            <a:off x="1066799" y="685800"/>
            <a:ext cx="380999" cy="152400"/>
          </a:xfrm>
          <a:prstGeom prst="rect">
            <a:avLst/>
          </a:prstGeom>
          <a:solidFill>
            <a:schemeClr val="tx1">
              <a:lumMod val="65000"/>
              <a:lumOff val="35000"/>
            </a:schemeClr>
          </a:solidFill>
          <a:ln>
            <a:noFill/>
          </a:ln>
          <a:effectLst/>
        </p:spPr>
        <p:style>
          <a:lnRef idx="1">
            <a:schemeClr val="accent1"/>
          </a:lnRef>
          <a:fillRef idx="3">
            <a:schemeClr val="accent1"/>
          </a:fillRef>
          <a:effectRef idx="2">
            <a:schemeClr val="accent1"/>
          </a:effectRef>
          <a:fontRef idx="minor">
            <a:schemeClr val="lt1"/>
          </a:fontRef>
        </p:style>
        <p:txBody>
          <a:bodyPr lIns="243797" tIns="121899" rIns="243797" bIns="121899" rtlCol="0" anchor="ctr"/>
          <a:lstStyle/>
          <a:p>
            <a:pPr algn="ctr"/>
            <a:endParaRPr lang="en-US" dirty="0">
              <a:latin typeface="+mj-lt"/>
            </a:endParaRPr>
          </a:p>
        </p:txBody>
      </p:sp>
      <p:sp>
        <p:nvSpPr>
          <p:cNvPr id="23" name="Rectangle 14">
            <a:extLst>
              <a:ext uri="{FF2B5EF4-FFF2-40B4-BE49-F238E27FC236}">
                <a16:creationId xmlns:a16="http://schemas.microsoft.com/office/drawing/2014/main" id="{72E5B75B-3686-9619-E231-1E4EF2437013}"/>
              </a:ext>
            </a:extLst>
          </p:cNvPr>
          <p:cNvSpPr/>
          <p:nvPr/>
        </p:nvSpPr>
        <p:spPr>
          <a:xfrm flipV="1">
            <a:off x="1523999" y="685800"/>
            <a:ext cx="380999" cy="152400"/>
          </a:xfrm>
          <a:prstGeom prst="rect">
            <a:avLst/>
          </a:prstGeom>
          <a:solidFill>
            <a:schemeClr val="tx1">
              <a:lumMod val="50000"/>
              <a:lumOff val="50000"/>
            </a:schemeClr>
          </a:solidFill>
          <a:ln>
            <a:noFill/>
          </a:ln>
          <a:effectLst/>
        </p:spPr>
        <p:style>
          <a:lnRef idx="1">
            <a:schemeClr val="accent1"/>
          </a:lnRef>
          <a:fillRef idx="3">
            <a:schemeClr val="accent1"/>
          </a:fillRef>
          <a:effectRef idx="2">
            <a:schemeClr val="accent1"/>
          </a:effectRef>
          <a:fontRef idx="minor">
            <a:schemeClr val="lt1"/>
          </a:fontRef>
        </p:style>
        <p:txBody>
          <a:bodyPr lIns="243797" tIns="121899" rIns="243797" bIns="121899" rtlCol="0" anchor="ctr"/>
          <a:lstStyle/>
          <a:p>
            <a:pPr algn="ctr"/>
            <a:endParaRPr lang="en-US" dirty="0">
              <a:latin typeface="+mj-lt"/>
            </a:endParaRPr>
          </a:p>
        </p:txBody>
      </p:sp>
      <p:sp>
        <p:nvSpPr>
          <p:cNvPr id="24" name="Rectangle 15">
            <a:extLst>
              <a:ext uri="{FF2B5EF4-FFF2-40B4-BE49-F238E27FC236}">
                <a16:creationId xmlns:a16="http://schemas.microsoft.com/office/drawing/2014/main" id="{9F64F694-CB76-408D-BA3C-EFAFB68BF0C8}"/>
              </a:ext>
            </a:extLst>
          </p:cNvPr>
          <p:cNvSpPr/>
          <p:nvPr/>
        </p:nvSpPr>
        <p:spPr>
          <a:xfrm flipV="1">
            <a:off x="1981199" y="685800"/>
            <a:ext cx="380999" cy="152400"/>
          </a:xfrm>
          <a:prstGeom prst="rect">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lIns="243797" tIns="121899" rIns="243797" bIns="121899" rtlCol="0" anchor="ctr"/>
          <a:lstStyle/>
          <a:p>
            <a:pPr algn="ctr"/>
            <a:endParaRPr lang="en-US" dirty="0">
              <a:latin typeface="+mj-lt"/>
            </a:endParaRPr>
          </a:p>
        </p:txBody>
      </p:sp>
      <p:sp>
        <p:nvSpPr>
          <p:cNvPr id="27" name="Rectangle 16">
            <a:extLst>
              <a:ext uri="{FF2B5EF4-FFF2-40B4-BE49-F238E27FC236}">
                <a16:creationId xmlns:a16="http://schemas.microsoft.com/office/drawing/2014/main" id="{495899D6-0604-7AB2-30E7-039462A02B1C}"/>
              </a:ext>
            </a:extLst>
          </p:cNvPr>
          <p:cNvSpPr/>
          <p:nvPr/>
        </p:nvSpPr>
        <p:spPr>
          <a:xfrm flipV="1">
            <a:off x="2438399" y="685800"/>
            <a:ext cx="380999" cy="152400"/>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lIns="243797" tIns="121899" rIns="243797" bIns="121899" rtlCol="0" anchor="ctr"/>
          <a:lstStyle/>
          <a:p>
            <a:pPr algn="ctr"/>
            <a:endParaRPr lang="en-US" dirty="0">
              <a:latin typeface="+mj-lt"/>
            </a:endParaRPr>
          </a:p>
        </p:txBody>
      </p:sp>
      <p:pic>
        <p:nvPicPr>
          <p:cNvPr id="6" name="Picture 5">
            <a:extLst>
              <a:ext uri="{FF2B5EF4-FFF2-40B4-BE49-F238E27FC236}">
                <a16:creationId xmlns:a16="http://schemas.microsoft.com/office/drawing/2014/main" id="{F32C7A73-BA93-6813-B3B4-726BC2744A29}"/>
              </a:ext>
            </a:extLst>
          </p:cNvPr>
          <p:cNvPicPr>
            <a:picLocks noChangeAspect="1"/>
          </p:cNvPicPr>
          <p:nvPr/>
        </p:nvPicPr>
        <p:blipFill>
          <a:blip r:embed="rId3">
            <a:extLst>
              <a:ext uri="{28A0092B-C50C-407E-A947-70E740481C1C}">
                <a14:useLocalDpi xmlns:a14="http://schemas.microsoft.com/office/drawing/2010/main" val="0"/>
              </a:ext>
            </a:extLst>
          </a:blip>
          <a:srcRect l="1150" t="2110" r="41645" b="71178"/>
          <a:stretch>
            <a:fillRect/>
          </a:stretch>
        </p:blipFill>
        <p:spPr>
          <a:xfrm>
            <a:off x="152401" y="125542"/>
            <a:ext cx="2438400" cy="501039"/>
          </a:xfrm>
          <a:prstGeom prst="rect">
            <a:avLst/>
          </a:prstGeom>
        </p:spPr>
      </p:pic>
      <p:sp>
        <p:nvSpPr>
          <p:cNvPr id="2" name="TextBox 1">
            <a:extLst>
              <a:ext uri="{FF2B5EF4-FFF2-40B4-BE49-F238E27FC236}">
                <a16:creationId xmlns:a16="http://schemas.microsoft.com/office/drawing/2014/main" id="{07584AE0-BF29-1415-1F37-3D9E1CCAFF30}"/>
              </a:ext>
            </a:extLst>
          </p:cNvPr>
          <p:cNvSpPr txBox="1"/>
          <p:nvPr/>
        </p:nvSpPr>
        <p:spPr>
          <a:xfrm>
            <a:off x="152400" y="990600"/>
            <a:ext cx="6898175" cy="461665"/>
          </a:xfrm>
          <a:prstGeom prst="rect">
            <a:avLst/>
          </a:prstGeom>
          <a:noFill/>
        </p:spPr>
        <p:txBody>
          <a:bodyPr wrap="square" rtlCol="0">
            <a:spAutoFit/>
          </a:bodyPr>
          <a:lstStyle/>
          <a:p>
            <a:r>
              <a:rPr lang="en-US" sz="2400" b="1" dirty="0">
                <a:solidFill>
                  <a:srgbClr val="0070C0"/>
                </a:solidFill>
                <a:latin typeface="+mj-lt"/>
              </a:rPr>
              <a:t>Endpoint Results (k</a:t>
            </a:r>
            <a:r>
              <a:rPr lang="en-US" sz="2400" b="1" baseline="-25000" dirty="0">
                <a:solidFill>
                  <a:srgbClr val="0070C0"/>
                </a:solidFill>
                <a:latin typeface="+mj-lt"/>
              </a:rPr>
              <a:t>rg0</a:t>
            </a:r>
            <a:r>
              <a:rPr lang="en-US" sz="2400" b="1" dirty="0">
                <a:solidFill>
                  <a:srgbClr val="0070C0"/>
                </a:solidFill>
                <a:latin typeface="+mj-lt"/>
              </a:rPr>
              <a:t>)</a:t>
            </a:r>
            <a:endParaRPr lang="en-US" sz="2400" b="1" dirty="0">
              <a:solidFill>
                <a:srgbClr val="AF005F"/>
              </a:solidFill>
              <a:latin typeface="+mj-lt"/>
              <a:ea typeface="Lato Black" panose="020F0502020204030203" pitchFamily="34" charset="0"/>
              <a:cs typeface="Lato Black" panose="020F0502020204030203" pitchFamily="34" charset="0"/>
            </a:endParaRPr>
          </a:p>
        </p:txBody>
      </p:sp>
      <p:sp>
        <p:nvSpPr>
          <p:cNvPr id="4" name="TextBox 3">
            <a:extLst>
              <a:ext uri="{FF2B5EF4-FFF2-40B4-BE49-F238E27FC236}">
                <a16:creationId xmlns:a16="http://schemas.microsoft.com/office/drawing/2014/main" id="{C921E616-39D3-779F-51D8-534200872E38}"/>
              </a:ext>
            </a:extLst>
          </p:cNvPr>
          <p:cNvSpPr txBox="1"/>
          <p:nvPr/>
        </p:nvSpPr>
        <p:spPr>
          <a:xfrm>
            <a:off x="6332789" y="1066800"/>
            <a:ext cx="3713922" cy="461665"/>
          </a:xfrm>
          <a:prstGeom prst="rect">
            <a:avLst/>
          </a:prstGeom>
          <a:noFill/>
        </p:spPr>
        <p:txBody>
          <a:bodyPr wrap="square">
            <a:spAutoFit/>
          </a:bodyPr>
          <a:lstStyle/>
          <a:p>
            <a:pPr algn="ctr"/>
            <a:r>
              <a:rPr lang="en-GB" sz="2400" b="1" kern="100" dirty="0">
                <a:solidFill>
                  <a:srgbClr val="FF0000"/>
                </a:solidFill>
                <a:latin typeface="Aptos" panose="020B0004020202020204" pitchFamily="34" charset="0"/>
                <a:ea typeface="Aptos" panose="020B0004020202020204" pitchFamily="34" charset="0"/>
                <a:cs typeface="Arial" panose="020B0604020202020204" pitchFamily="34" charset="0"/>
              </a:rPr>
              <a:t>Worst Case Scenario</a:t>
            </a:r>
            <a:endParaRPr lang="en-GB" sz="2400" dirty="0"/>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CA1F9C8F-094F-3714-FEA6-7CCD250501AE}"/>
                  </a:ext>
                </a:extLst>
              </p:cNvPr>
              <p:cNvSpPr txBox="1"/>
              <p:nvPr/>
            </p:nvSpPr>
            <p:spPr>
              <a:xfrm>
                <a:off x="748784" y="1816284"/>
                <a:ext cx="2312428" cy="38856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GB" i="1" smtClean="0">
                              <a:latin typeface="Cambria Math" panose="02040503050406030204" pitchFamily="18" charset="0"/>
                            </a:rPr>
                          </m:ctrlPr>
                        </m:sSubSupPr>
                        <m:e>
                          <m:r>
                            <a:rPr lang="en-GB" b="0" i="1" smtClean="0">
                              <a:latin typeface="Cambria Math" panose="02040503050406030204" pitchFamily="18" charset="0"/>
                            </a:rPr>
                            <m:t>𝑘</m:t>
                          </m:r>
                        </m:e>
                        <m:sub>
                          <m:sSub>
                            <m:sSubPr>
                              <m:ctrlPr>
                                <a:rPr lang="en-GB" b="0" i="1" smtClean="0">
                                  <a:latin typeface="Cambria Math" panose="02040503050406030204" pitchFamily="18" charset="0"/>
                                </a:rPr>
                              </m:ctrlPr>
                            </m:sSubPr>
                            <m:e>
                              <m:r>
                                <a:rPr lang="en-GB" b="0" i="1" smtClean="0">
                                  <a:latin typeface="Cambria Math" panose="02040503050406030204" pitchFamily="18" charset="0"/>
                                </a:rPr>
                                <m:t>𝑟</m:t>
                              </m:r>
                            </m:e>
                            <m:sub>
                              <m:r>
                                <a:rPr lang="en-GB" b="0" i="1" smtClean="0">
                                  <a:latin typeface="Cambria Math" panose="02040503050406030204" pitchFamily="18" charset="0"/>
                                </a:rPr>
                                <m:t>𝑔</m:t>
                              </m:r>
                              <m:r>
                                <a:rPr lang="en-GB" b="0" i="1" smtClean="0">
                                  <a:latin typeface="Cambria Math" panose="02040503050406030204" pitchFamily="18" charset="0"/>
                                </a:rPr>
                                <m:t>0</m:t>
                              </m:r>
                            </m:sub>
                          </m:sSub>
                        </m:sub>
                        <m:sup>
                          <m:r>
                            <a:rPr lang="en-GB" b="0" i="1" smtClean="0">
                              <a:latin typeface="Cambria Math" panose="02040503050406030204" pitchFamily="18" charset="0"/>
                            </a:rPr>
                            <m:t>𝑝𝑟𝑒𝑑𝑖𝑐𝑡𝑒𝑑</m:t>
                          </m:r>
                        </m:sup>
                      </m:sSubSup>
                      <m:r>
                        <a:rPr lang="en-GB" b="0" i="1" smtClean="0">
                          <a:latin typeface="Cambria Math" panose="02040503050406030204" pitchFamily="18" charset="0"/>
                        </a:rPr>
                        <m:t>≫</m:t>
                      </m:r>
                      <m:sSubSup>
                        <m:sSubSupPr>
                          <m:ctrlPr>
                            <a:rPr lang="en-GB" i="1">
                              <a:latin typeface="Cambria Math" panose="02040503050406030204" pitchFamily="18" charset="0"/>
                            </a:rPr>
                          </m:ctrlPr>
                        </m:sSubSupPr>
                        <m:e>
                          <m:r>
                            <a:rPr lang="en-GB" i="1">
                              <a:latin typeface="Cambria Math" panose="02040503050406030204" pitchFamily="18" charset="0"/>
                            </a:rPr>
                            <m:t>𝑘</m:t>
                          </m:r>
                        </m:e>
                        <m:sub>
                          <m:sSub>
                            <m:sSubPr>
                              <m:ctrlPr>
                                <a:rPr lang="en-GB" i="1">
                                  <a:latin typeface="Cambria Math" panose="02040503050406030204" pitchFamily="18" charset="0"/>
                                </a:rPr>
                              </m:ctrlPr>
                            </m:sSubPr>
                            <m:e>
                              <m:r>
                                <a:rPr lang="en-GB" i="1">
                                  <a:latin typeface="Cambria Math" panose="02040503050406030204" pitchFamily="18" charset="0"/>
                                </a:rPr>
                                <m:t>𝑟</m:t>
                              </m:r>
                            </m:e>
                            <m:sub>
                              <m:r>
                                <a:rPr lang="en-GB" i="1">
                                  <a:latin typeface="Cambria Math" panose="02040503050406030204" pitchFamily="18" charset="0"/>
                                </a:rPr>
                                <m:t>𝑔</m:t>
                              </m:r>
                              <m:r>
                                <a:rPr lang="en-GB" i="1">
                                  <a:latin typeface="Cambria Math" panose="02040503050406030204" pitchFamily="18" charset="0"/>
                                </a:rPr>
                                <m:t>0</m:t>
                              </m:r>
                            </m:sub>
                          </m:sSub>
                        </m:sub>
                        <m:sup>
                          <m:r>
                            <a:rPr lang="en-GB" b="0" i="1" smtClean="0">
                              <a:latin typeface="Cambria Math" panose="02040503050406030204" pitchFamily="18" charset="0"/>
                            </a:rPr>
                            <m:t>𝑚𝑒𝑠𝑠𝑢𝑟𝑒𝑑</m:t>
                          </m:r>
                        </m:sup>
                      </m:sSubSup>
                    </m:oMath>
                  </m:oMathPara>
                </a14:m>
                <a:endParaRPr lang="en-GB" dirty="0"/>
              </a:p>
            </p:txBody>
          </p:sp>
        </mc:Choice>
        <mc:Fallback xmlns="">
          <p:sp>
            <p:nvSpPr>
              <p:cNvPr id="9" name="TextBox 8">
                <a:extLst>
                  <a:ext uri="{FF2B5EF4-FFF2-40B4-BE49-F238E27FC236}">
                    <a16:creationId xmlns:a16="http://schemas.microsoft.com/office/drawing/2014/main" id="{CA1F9C8F-094F-3714-FEA6-7CCD250501AE}"/>
                  </a:ext>
                </a:extLst>
              </p:cNvPr>
              <p:cNvSpPr txBox="1">
                <a:spLocks noRot="1" noChangeAspect="1" noMove="1" noResize="1" noEditPoints="1" noAdjustHandles="1" noChangeArrowheads="1" noChangeShapeType="1" noTextEdit="1"/>
              </p:cNvSpPr>
              <p:nvPr/>
            </p:nvSpPr>
            <p:spPr>
              <a:xfrm>
                <a:off x="748784" y="1816284"/>
                <a:ext cx="2312428" cy="388568"/>
              </a:xfrm>
              <a:prstGeom prst="rect">
                <a:avLst/>
              </a:prstGeom>
              <a:blipFill>
                <a:blip r:embed="rId4"/>
                <a:stretch>
                  <a:fillRect l="-2111" b="-15625"/>
                </a:stretch>
              </a:blipFill>
            </p:spPr>
            <p:txBody>
              <a:bodyPr/>
              <a:lstStyle/>
              <a:p>
                <a:r>
                  <a:rPr lang="en-GB">
                    <a:noFill/>
                  </a:rPr>
                  <a:t> </a:t>
                </a:r>
              </a:p>
            </p:txBody>
          </p:sp>
        </mc:Fallback>
      </mc:AlternateContent>
      <p:pic>
        <p:nvPicPr>
          <p:cNvPr id="19" name="Picture 18">
            <a:extLst>
              <a:ext uri="{FF2B5EF4-FFF2-40B4-BE49-F238E27FC236}">
                <a16:creationId xmlns:a16="http://schemas.microsoft.com/office/drawing/2014/main" id="{B14E4D86-57EA-8402-FDE1-52B5306B7FD6}"/>
              </a:ext>
            </a:extLst>
          </p:cNvPr>
          <p:cNvPicPr>
            <a:picLocks noChangeAspect="1"/>
          </p:cNvPicPr>
          <p:nvPr/>
        </p:nvPicPr>
        <p:blipFill>
          <a:blip r:embed="rId5">
            <a:extLst>
              <a:ext uri="{28A0092B-C50C-407E-A947-70E740481C1C}">
                <a14:useLocalDpi xmlns:a14="http://schemas.microsoft.com/office/drawing/2010/main" val="0"/>
              </a:ext>
            </a:extLst>
          </a:blip>
          <a:srcRect t="4478"/>
          <a:stretch>
            <a:fillRect/>
          </a:stretch>
        </p:blipFill>
        <p:spPr>
          <a:xfrm>
            <a:off x="4497352" y="1604665"/>
            <a:ext cx="7384796" cy="4415135"/>
          </a:xfrm>
          <a:prstGeom prst="rect">
            <a:avLst/>
          </a:prstGeom>
        </p:spPr>
      </p:pic>
      <p:cxnSp>
        <p:nvCxnSpPr>
          <p:cNvPr id="21" name="Straight Arrow Connector 20">
            <a:extLst>
              <a:ext uri="{FF2B5EF4-FFF2-40B4-BE49-F238E27FC236}">
                <a16:creationId xmlns:a16="http://schemas.microsoft.com/office/drawing/2014/main" id="{FB229F7D-BB0F-9F44-6B49-9DB2AC496A57}"/>
              </a:ext>
            </a:extLst>
          </p:cNvPr>
          <p:cNvCxnSpPr>
            <a:stCxn id="9" idx="2"/>
          </p:cNvCxnSpPr>
          <p:nvPr/>
        </p:nvCxnSpPr>
        <p:spPr>
          <a:xfrm>
            <a:off x="1904998" y="2204852"/>
            <a:ext cx="0" cy="1605148"/>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CED9A25B-5D6E-5DA4-B7BB-C5A558FA4804}"/>
              </a:ext>
            </a:extLst>
          </p:cNvPr>
          <p:cNvSpPr txBox="1"/>
          <p:nvPr/>
        </p:nvSpPr>
        <p:spPr>
          <a:xfrm>
            <a:off x="2178955" y="2848160"/>
            <a:ext cx="1173844" cy="369332"/>
          </a:xfrm>
          <a:prstGeom prst="rect">
            <a:avLst/>
          </a:prstGeom>
          <a:noFill/>
        </p:spPr>
        <p:txBody>
          <a:bodyPr wrap="square">
            <a:spAutoFit/>
          </a:bodyPr>
          <a:lstStyle/>
          <a:p>
            <a:r>
              <a:rPr lang="en-GB" b="1" kern="100" dirty="0">
                <a:solidFill>
                  <a:srgbClr val="FF0000"/>
                </a:solidFill>
                <a:latin typeface="Aptos" panose="020B0004020202020204" pitchFamily="34" charset="0"/>
                <a:ea typeface="Aptos" panose="020B0004020202020204" pitchFamily="34" charset="0"/>
                <a:cs typeface="Arial" panose="020B0604020202020204" pitchFamily="34" charset="0"/>
              </a:rPr>
              <a:t>Why?</a:t>
            </a:r>
            <a:endParaRPr lang="en-GB" dirty="0"/>
          </a:p>
        </p:txBody>
      </p:sp>
      <p:sp>
        <p:nvSpPr>
          <p:cNvPr id="28" name="TextBox 27">
            <a:extLst>
              <a:ext uri="{FF2B5EF4-FFF2-40B4-BE49-F238E27FC236}">
                <a16:creationId xmlns:a16="http://schemas.microsoft.com/office/drawing/2014/main" id="{FBF3256D-10BE-8FDB-5F20-AAC19DE63E5D}"/>
              </a:ext>
            </a:extLst>
          </p:cNvPr>
          <p:cNvSpPr txBox="1"/>
          <p:nvPr/>
        </p:nvSpPr>
        <p:spPr>
          <a:xfrm>
            <a:off x="152400" y="4052984"/>
            <a:ext cx="4107282" cy="1200329"/>
          </a:xfrm>
          <a:prstGeom prst="rect">
            <a:avLst/>
          </a:prstGeom>
          <a:noFill/>
        </p:spPr>
        <p:txBody>
          <a:bodyPr wrap="square">
            <a:spAutoFit/>
          </a:bodyPr>
          <a:lstStyle/>
          <a:p>
            <a:pPr algn="ctr"/>
            <a:r>
              <a:rPr lang="en-GB" dirty="0">
                <a:latin typeface="+mj-lt"/>
              </a:rPr>
              <a:t>We went back and checked the study:</a:t>
            </a:r>
          </a:p>
          <a:p>
            <a:endParaRPr lang="en-GB" dirty="0">
              <a:latin typeface="+mj-lt"/>
            </a:endParaRPr>
          </a:p>
          <a:p>
            <a:pPr algn="ctr"/>
            <a:r>
              <a:rPr lang="en-GB" dirty="0">
                <a:latin typeface="+mj-lt"/>
              </a:rPr>
              <a:t>They stated that the core plugs were very </a:t>
            </a:r>
            <a:r>
              <a:rPr lang="en-GB" b="1" dirty="0">
                <a:solidFill>
                  <a:srgbClr val="0070C0"/>
                </a:solidFill>
                <a:latin typeface="+mj-lt"/>
              </a:rPr>
              <a:t>Heterogeneous</a:t>
            </a:r>
            <a:endParaRPr lang="en-GB" b="1" dirty="0">
              <a:solidFill>
                <a:srgbClr val="0070C0"/>
              </a:solidFill>
            </a:endParaRPr>
          </a:p>
        </p:txBody>
      </p:sp>
      <p:pic>
        <p:nvPicPr>
          <p:cNvPr id="29" name="Graphic 28">
            <a:extLst>
              <a:ext uri="{FF2B5EF4-FFF2-40B4-BE49-F238E27FC236}">
                <a16:creationId xmlns:a16="http://schemas.microsoft.com/office/drawing/2014/main" id="{B49EF036-904A-606B-5666-3F5A664A32F4}"/>
              </a:ext>
            </a:extLst>
          </p:cNvPr>
          <p:cNvPicPr>
            <a:picLocks noChangeAspect="1"/>
          </p:cNvPicPr>
          <p:nvPr/>
        </p:nvPicPr>
        <p:blipFill>
          <a:blip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438938" y="114118"/>
            <a:ext cx="1535646" cy="767823"/>
          </a:xfrm>
          <a:prstGeom prst="rect">
            <a:avLst/>
          </a:prstGeom>
        </p:spPr>
      </p:pic>
      <p:pic>
        <p:nvPicPr>
          <p:cNvPr id="30" name="Picture 16" descr="Research Centre for Carbon Solutions | InfraPortal">
            <a:extLst>
              <a:ext uri="{FF2B5EF4-FFF2-40B4-BE49-F238E27FC236}">
                <a16:creationId xmlns:a16="http://schemas.microsoft.com/office/drawing/2014/main" id="{E94C4840-9650-9CDF-9DE7-BB4CCD337DDA}"/>
              </a:ext>
            </a:extLst>
          </p:cNvPr>
          <p:cNvPicPr>
            <a:picLocks noChangeAspect="1" noChangeArrowheads="1"/>
          </p:cNvPicPr>
          <p:nvPr/>
        </p:nvPicPr>
        <p:blipFill rotWithShape="1">
          <a:blip r:embed="rId7" cstate="print">
            <a:extLst>
              <a:ext uri="{BEBA8EAE-BF5A-486C-A8C5-ECC9F3942E4B}">
                <a14:imgProps xmlns:a14="http://schemas.microsoft.com/office/drawing/2010/main">
                  <a14:imgLayer r:embed="rId8">
                    <a14:imgEffect>
                      <a14:saturation sat="400000"/>
                    </a14:imgEffect>
                  </a14:imgLayer>
                </a14:imgProps>
              </a:ext>
              <a:ext uri="{28A0092B-C50C-407E-A947-70E740481C1C}">
                <a14:useLocalDpi xmlns:a14="http://schemas.microsoft.com/office/drawing/2010/main" val="0"/>
              </a:ext>
            </a:extLst>
          </a:blip>
          <a:srcRect l="13736" r="16057"/>
          <a:stretch/>
        </p:blipFill>
        <p:spPr bwMode="auto">
          <a:xfrm>
            <a:off x="10980446" y="70730"/>
            <a:ext cx="1088853" cy="8723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010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1000"/>
                                        <p:tgtEl>
                                          <p:spTgt spid="25"/>
                                        </p:tgtEl>
                                      </p:cBhvr>
                                    </p:animEffect>
                                    <p:anim calcmode="lin" valueType="num">
                                      <p:cBhvr>
                                        <p:cTn id="8" dur="1000" fill="hold"/>
                                        <p:tgtEl>
                                          <p:spTgt spid="25"/>
                                        </p:tgtEl>
                                        <p:attrNameLst>
                                          <p:attrName>ppt_x</p:attrName>
                                        </p:attrNameLst>
                                      </p:cBhvr>
                                      <p:tavLst>
                                        <p:tav tm="0">
                                          <p:val>
                                            <p:strVal val="#ppt_x"/>
                                          </p:val>
                                        </p:tav>
                                        <p:tav tm="100000">
                                          <p:val>
                                            <p:strVal val="#ppt_x"/>
                                          </p:val>
                                        </p:tav>
                                      </p:tavLst>
                                    </p:anim>
                                    <p:anim calcmode="lin" valueType="num">
                                      <p:cBhvr>
                                        <p:cTn id="9" dur="1000" fill="hold"/>
                                        <p:tgtEl>
                                          <p:spTgt spid="25"/>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1000"/>
                                        <p:tgtEl>
                                          <p:spTgt spid="21"/>
                                        </p:tgtEl>
                                      </p:cBhvr>
                                    </p:animEffect>
                                    <p:anim calcmode="lin" valueType="num">
                                      <p:cBhvr>
                                        <p:cTn id="13" dur="1000" fill="hold"/>
                                        <p:tgtEl>
                                          <p:spTgt spid="21"/>
                                        </p:tgtEl>
                                        <p:attrNameLst>
                                          <p:attrName>ppt_x</p:attrName>
                                        </p:attrNameLst>
                                      </p:cBhvr>
                                      <p:tavLst>
                                        <p:tav tm="0">
                                          <p:val>
                                            <p:strVal val="#ppt_x"/>
                                          </p:val>
                                        </p:tav>
                                        <p:tav tm="100000">
                                          <p:val>
                                            <p:strVal val="#ppt_x"/>
                                          </p:val>
                                        </p:tav>
                                      </p:tavLst>
                                    </p:anim>
                                    <p:anim calcmode="lin" valueType="num">
                                      <p:cBhvr>
                                        <p:cTn id="14"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28"/>
                                        </p:tgtEl>
                                        <p:attrNameLst>
                                          <p:attrName>style.visibility</p:attrName>
                                        </p:attrNameLst>
                                      </p:cBhvr>
                                      <p:to>
                                        <p:strVal val="visible"/>
                                      </p:to>
                                    </p:set>
                                    <p:animEffect transition="in" filter="fade">
                                      <p:cBhvr>
                                        <p:cTn id="19"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586798-3845-E067-ADCD-B088BD69B954}"/>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0833CF94-4C01-6499-DA96-6ECE0E728C1D}"/>
              </a:ext>
            </a:extLst>
          </p:cNvPr>
          <p:cNvSpPr/>
          <p:nvPr/>
        </p:nvSpPr>
        <p:spPr>
          <a:xfrm>
            <a:off x="11201400" y="6403426"/>
            <a:ext cx="457200" cy="4572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1600" b="1" dirty="0">
                <a:latin typeface="+mj-lt"/>
              </a:rPr>
              <a:t>11</a:t>
            </a:r>
          </a:p>
        </p:txBody>
      </p:sp>
      <p:sp>
        <p:nvSpPr>
          <p:cNvPr id="12" name="Rectangle 11">
            <a:extLst>
              <a:ext uri="{FF2B5EF4-FFF2-40B4-BE49-F238E27FC236}">
                <a16:creationId xmlns:a16="http://schemas.microsoft.com/office/drawing/2014/main" id="{5E84A457-7F59-A4AF-5627-20F18A89ABA7}"/>
              </a:ext>
            </a:extLst>
          </p:cNvPr>
          <p:cNvSpPr/>
          <p:nvPr/>
        </p:nvSpPr>
        <p:spPr>
          <a:xfrm flipV="1">
            <a:off x="152400" y="685800"/>
            <a:ext cx="380999" cy="152400"/>
          </a:xfrm>
          <a:prstGeom prst="rect">
            <a:avLst/>
          </a:prstGeom>
          <a:solidFill>
            <a:schemeClr val="tx1">
              <a:lumMod val="85000"/>
              <a:lumOff val="15000"/>
            </a:schemeClr>
          </a:solidFill>
          <a:ln>
            <a:noFill/>
          </a:ln>
          <a:effectLst/>
        </p:spPr>
        <p:style>
          <a:lnRef idx="1">
            <a:schemeClr val="accent1"/>
          </a:lnRef>
          <a:fillRef idx="3">
            <a:schemeClr val="accent1"/>
          </a:fillRef>
          <a:effectRef idx="2">
            <a:schemeClr val="accent1"/>
          </a:effectRef>
          <a:fontRef idx="minor">
            <a:schemeClr val="lt1"/>
          </a:fontRef>
        </p:style>
        <p:txBody>
          <a:bodyPr lIns="243797" tIns="121899" rIns="243797" bIns="121899" rtlCol="0" anchor="ctr"/>
          <a:lstStyle/>
          <a:p>
            <a:pPr algn="ctr"/>
            <a:r>
              <a:rPr lang="en-US" dirty="0">
                <a:latin typeface="+mj-lt"/>
              </a:rPr>
              <a:t>      </a:t>
            </a:r>
          </a:p>
        </p:txBody>
      </p:sp>
      <p:sp>
        <p:nvSpPr>
          <p:cNvPr id="13" name="Rectangle 12">
            <a:extLst>
              <a:ext uri="{FF2B5EF4-FFF2-40B4-BE49-F238E27FC236}">
                <a16:creationId xmlns:a16="http://schemas.microsoft.com/office/drawing/2014/main" id="{822159B8-6529-4735-C538-BBEE6FE914C4}"/>
              </a:ext>
            </a:extLst>
          </p:cNvPr>
          <p:cNvSpPr/>
          <p:nvPr/>
        </p:nvSpPr>
        <p:spPr>
          <a:xfrm flipV="1">
            <a:off x="609599" y="685800"/>
            <a:ext cx="380999" cy="152400"/>
          </a:xfrm>
          <a:prstGeom prst="rect">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lIns="243797" tIns="121899" rIns="243797" bIns="121899" rtlCol="0" anchor="ctr"/>
          <a:lstStyle/>
          <a:p>
            <a:pPr algn="ctr"/>
            <a:r>
              <a:rPr lang="en-US" dirty="0">
                <a:latin typeface="+mj-lt"/>
              </a:rPr>
              <a:t>                 </a:t>
            </a:r>
          </a:p>
        </p:txBody>
      </p:sp>
      <p:sp>
        <p:nvSpPr>
          <p:cNvPr id="14" name="Rectangle 13">
            <a:extLst>
              <a:ext uri="{FF2B5EF4-FFF2-40B4-BE49-F238E27FC236}">
                <a16:creationId xmlns:a16="http://schemas.microsoft.com/office/drawing/2014/main" id="{0C07D6D7-97FF-A4BF-3410-E8832F272AE8}"/>
              </a:ext>
            </a:extLst>
          </p:cNvPr>
          <p:cNvSpPr/>
          <p:nvPr/>
        </p:nvSpPr>
        <p:spPr>
          <a:xfrm flipV="1">
            <a:off x="1066799" y="685800"/>
            <a:ext cx="380999" cy="152400"/>
          </a:xfrm>
          <a:prstGeom prst="rect">
            <a:avLst/>
          </a:prstGeom>
          <a:solidFill>
            <a:schemeClr val="tx1">
              <a:lumMod val="65000"/>
              <a:lumOff val="35000"/>
            </a:schemeClr>
          </a:solidFill>
          <a:ln>
            <a:noFill/>
          </a:ln>
          <a:effectLst/>
        </p:spPr>
        <p:style>
          <a:lnRef idx="1">
            <a:schemeClr val="accent1"/>
          </a:lnRef>
          <a:fillRef idx="3">
            <a:schemeClr val="accent1"/>
          </a:fillRef>
          <a:effectRef idx="2">
            <a:schemeClr val="accent1"/>
          </a:effectRef>
          <a:fontRef idx="minor">
            <a:schemeClr val="lt1"/>
          </a:fontRef>
        </p:style>
        <p:txBody>
          <a:bodyPr lIns="243797" tIns="121899" rIns="243797" bIns="121899" rtlCol="0" anchor="ctr"/>
          <a:lstStyle/>
          <a:p>
            <a:pPr algn="ctr"/>
            <a:endParaRPr lang="en-US" dirty="0">
              <a:latin typeface="+mj-lt"/>
            </a:endParaRPr>
          </a:p>
        </p:txBody>
      </p:sp>
      <p:sp>
        <p:nvSpPr>
          <p:cNvPr id="23" name="Rectangle 14">
            <a:extLst>
              <a:ext uri="{FF2B5EF4-FFF2-40B4-BE49-F238E27FC236}">
                <a16:creationId xmlns:a16="http://schemas.microsoft.com/office/drawing/2014/main" id="{02DB4982-7083-B77C-E6A6-004025643D35}"/>
              </a:ext>
            </a:extLst>
          </p:cNvPr>
          <p:cNvSpPr/>
          <p:nvPr/>
        </p:nvSpPr>
        <p:spPr>
          <a:xfrm flipV="1">
            <a:off x="1523999" y="685800"/>
            <a:ext cx="380999" cy="152400"/>
          </a:xfrm>
          <a:prstGeom prst="rect">
            <a:avLst/>
          </a:prstGeom>
          <a:solidFill>
            <a:schemeClr val="tx1">
              <a:lumMod val="50000"/>
              <a:lumOff val="50000"/>
            </a:schemeClr>
          </a:solidFill>
          <a:ln>
            <a:noFill/>
          </a:ln>
          <a:effectLst/>
        </p:spPr>
        <p:style>
          <a:lnRef idx="1">
            <a:schemeClr val="accent1"/>
          </a:lnRef>
          <a:fillRef idx="3">
            <a:schemeClr val="accent1"/>
          </a:fillRef>
          <a:effectRef idx="2">
            <a:schemeClr val="accent1"/>
          </a:effectRef>
          <a:fontRef idx="minor">
            <a:schemeClr val="lt1"/>
          </a:fontRef>
        </p:style>
        <p:txBody>
          <a:bodyPr lIns="243797" tIns="121899" rIns="243797" bIns="121899" rtlCol="0" anchor="ctr"/>
          <a:lstStyle/>
          <a:p>
            <a:pPr algn="ctr"/>
            <a:endParaRPr lang="en-US" dirty="0">
              <a:latin typeface="+mj-lt"/>
            </a:endParaRPr>
          </a:p>
        </p:txBody>
      </p:sp>
      <p:sp>
        <p:nvSpPr>
          <p:cNvPr id="24" name="Rectangle 15">
            <a:extLst>
              <a:ext uri="{FF2B5EF4-FFF2-40B4-BE49-F238E27FC236}">
                <a16:creationId xmlns:a16="http://schemas.microsoft.com/office/drawing/2014/main" id="{A9F313B8-76AF-670C-8928-B22BD8E3569A}"/>
              </a:ext>
            </a:extLst>
          </p:cNvPr>
          <p:cNvSpPr/>
          <p:nvPr/>
        </p:nvSpPr>
        <p:spPr>
          <a:xfrm flipV="1">
            <a:off x="1981199" y="685800"/>
            <a:ext cx="380999" cy="152400"/>
          </a:xfrm>
          <a:prstGeom prst="rect">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lIns="243797" tIns="121899" rIns="243797" bIns="121899" rtlCol="0" anchor="ctr"/>
          <a:lstStyle/>
          <a:p>
            <a:pPr algn="ctr"/>
            <a:endParaRPr lang="en-US" dirty="0">
              <a:latin typeface="+mj-lt"/>
            </a:endParaRPr>
          </a:p>
        </p:txBody>
      </p:sp>
      <p:sp>
        <p:nvSpPr>
          <p:cNvPr id="27" name="Rectangle 16">
            <a:extLst>
              <a:ext uri="{FF2B5EF4-FFF2-40B4-BE49-F238E27FC236}">
                <a16:creationId xmlns:a16="http://schemas.microsoft.com/office/drawing/2014/main" id="{536CC4BA-BCC8-F3C7-B874-EAC5B03D90EF}"/>
              </a:ext>
            </a:extLst>
          </p:cNvPr>
          <p:cNvSpPr/>
          <p:nvPr/>
        </p:nvSpPr>
        <p:spPr>
          <a:xfrm flipV="1">
            <a:off x="2438399" y="685800"/>
            <a:ext cx="380999" cy="152400"/>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lIns="243797" tIns="121899" rIns="243797" bIns="121899" rtlCol="0" anchor="ctr"/>
          <a:lstStyle/>
          <a:p>
            <a:pPr algn="ctr"/>
            <a:endParaRPr lang="en-US" dirty="0">
              <a:latin typeface="+mj-lt"/>
            </a:endParaRPr>
          </a:p>
        </p:txBody>
      </p:sp>
      <p:pic>
        <p:nvPicPr>
          <p:cNvPr id="6" name="Picture 5">
            <a:extLst>
              <a:ext uri="{FF2B5EF4-FFF2-40B4-BE49-F238E27FC236}">
                <a16:creationId xmlns:a16="http://schemas.microsoft.com/office/drawing/2014/main" id="{9D30F251-6DDB-306E-79DD-FFA24C0D352B}"/>
              </a:ext>
            </a:extLst>
          </p:cNvPr>
          <p:cNvPicPr>
            <a:picLocks noChangeAspect="1"/>
          </p:cNvPicPr>
          <p:nvPr/>
        </p:nvPicPr>
        <p:blipFill>
          <a:blip r:embed="rId3">
            <a:extLst>
              <a:ext uri="{28A0092B-C50C-407E-A947-70E740481C1C}">
                <a14:useLocalDpi xmlns:a14="http://schemas.microsoft.com/office/drawing/2010/main" val="0"/>
              </a:ext>
            </a:extLst>
          </a:blip>
          <a:srcRect l="1150" t="2110" r="41645" b="71178"/>
          <a:stretch>
            <a:fillRect/>
          </a:stretch>
        </p:blipFill>
        <p:spPr>
          <a:xfrm>
            <a:off x="152401" y="125542"/>
            <a:ext cx="2438400" cy="501039"/>
          </a:xfrm>
          <a:prstGeom prst="rect">
            <a:avLst/>
          </a:prstGeom>
        </p:spPr>
      </p:pic>
      <p:pic>
        <p:nvPicPr>
          <p:cNvPr id="3" name="Graphic 2">
            <a:extLst>
              <a:ext uri="{FF2B5EF4-FFF2-40B4-BE49-F238E27FC236}">
                <a16:creationId xmlns:a16="http://schemas.microsoft.com/office/drawing/2014/main" id="{1385A43D-20A1-88BF-E2A0-1046BEB77161}"/>
              </a:ext>
            </a:extLst>
          </p:cNvPr>
          <p:cNvPicPr>
            <a:picLocks noChangeAspect="1"/>
          </p:cNvPicPr>
          <p:nvPr/>
        </p:nvPicPr>
        <p:blipFill>
          <a:blip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438938" y="114118"/>
            <a:ext cx="1535646" cy="767823"/>
          </a:xfrm>
          <a:prstGeom prst="rect">
            <a:avLst/>
          </a:prstGeom>
        </p:spPr>
      </p:pic>
      <p:pic>
        <p:nvPicPr>
          <p:cNvPr id="7" name="Picture 16" descr="Research Centre for Carbon Solutions | InfraPortal">
            <a:extLst>
              <a:ext uri="{FF2B5EF4-FFF2-40B4-BE49-F238E27FC236}">
                <a16:creationId xmlns:a16="http://schemas.microsoft.com/office/drawing/2014/main" id="{6887D72B-0CD3-8E70-216A-5119697AA1D7}"/>
              </a:ext>
            </a:extLst>
          </p:cNvPr>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saturation sat="400000"/>
                    </a14:imgEffect>
                  </a14:imgLayer>
                </a14:imgProps>
              </a:ext>
              <a:ext uri="{28A0092B-C50C-407E-A947-70E740481C1C}">
                <a14:useLocalDpi xmlns:a14="http://schemas.microsoft.com/office/drawing/2010/main" val="0"/>
              </a:ext>
            </a:extLst>
          </a:blip>
          <a:srcRect l="13736" r="16057"/>
          <a:stretch/>
        </p:blipFill>
        <p:spPr bwMode="auto">
          <a:xfrm>
            <a:off x="10980446" y="70730"/>
            <a:ext cx="1088853" cy="872385"/>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F9157337-427E-9599-4616-8B7F2870459C}"/>
              </a:ext>
            </a:extLst>
          </p:cNvPr>
          <p:cNvSpPr txBox="1"/>
          <p:nvPr/>
        </p:nvSpPr>
        <p:spPr>
          <a:xfrm>
            <a:off x="152400" y="990600"/>
            <a:ext cx="6898175" cy="461665"/>
          </a:xfrm>
          <a:prstGeom prst="rect">
            <a:avLst/>
          </a:prstGeom>
          <a:noFill/>
        </p:spPr>
        <p:txBody>
          <a:bodyPr wrap="square" rtlCol="0">
            <a:spAutoFit/>
          </a:bodyPr>
          <a:lstStyle/>
          <a:p>
            <a:r>
              <a:rPr lang="en-US" sz="2400" b="1" dirty="0">
                <a:solidFill>
                  <a:srgbClr val="0070C0"/>
                </a:solidFill>
                <a:latin typeface="+mj-lt"/>
              </a:rPr>
              <a:t>Key Points</a:t>
            </a:r>
            <a:endParaRPr lang="en-US" sz="2400" b="1" dirty="0">
              <a:solidFill>
                <a:srgbClr val="AF005F"/>
              </a:solidFill>
              <a:latin typeface="+mj-lt"/>
              <a:ea typeface="Lato Black" panose="020F0502020204030203" pitchFamily="34" charset="0"/>
              <a:cs typeface="Lato Black" panose="020F0502020204030203" pitchFamily="34" charset="0"/>
            </a:endParaRPr>
          </a:p>
        </p:txBody>
      </p:sp>
      <p:graphicFrame>
        <p:nvGraphicFramePr>
          <p:cNvPr id="18" name="Diagram 17">
            <a:extLst>
              <a:ext uri="{FF2B5EF4-FFF2-40B4-BE49-F238E27FC236}">
                <a16:creationId xmlns:a16="http://schemas.microsoft.com/office/drawing/2014/main" id="{0EE7CC32-94C2-58A2-6F6B-159BE8B5D6EC}"/>
              </a:ext>
            </a:extLst>
          </p:cNvPr>
          <p:cNvGraphicFramePr/>
          <p:nvPr>
            <p:extLst>
              <p:ext uri="{D42A27DB-BD31-4B8C-83A1-F6EECF244321}">
                <p14:modId xmlns:p14="http://schemas.microsoft.com/office/powerpoint/2010/main" val="1544168466"/>
              </p:ext>
            </p:extLst>
          </p:nvPr>
        </p:nvGraphicFramePr>
        <p:xfrm>
          <a:off x="1227481" y="1430695"/>
          <a:ext cx="9486901" cy="518260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36989128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C36EBE6-FCEC-274F-A40E-8A7555794044}"/>
              </a:ext>
            </a:extLst>
          </p:cNvPr>
          <p:cNvSpPr/>
          <p:nvPr/>
        </p:nvSpPr>
        <p:spPr>
          <a:xfrm flipV="1">
            <a:off x="152400" y="685800"/>
            <a:ext cx="380999" cy="152400"/>
          </a:xfrm>
          <a:prstGeom prst="rect">
            <a:avLst/>
          </a:prstGeom>
          <a:solidFill>
            <a:schemeClr val="tx1">
              <a:lumMod val="85000"/>
              <a:lumOff val="15000"/>
            </a:schemeClr>
          </a:solidFill>
          <a:ln>
            <a:noFill/>
          </a:ln>
          <a:effectLst/>
        </p:spPr>
        <p:style>
          <a:lnRef idx="1">
            <a:schemeClr val="accent1"/>
          </a:lnRef>
          <a:fillRef idx="3">
            <a:schemeClr val="accent1"/>
          </a:fillRef>
          <a:effectRef idx="2">
            <a:schemeClr val="accent1"/>
          </a:effectRef>
          <a:fontRef idx="minor">
            <a:schemeClr val="lt1"/>
          </a:fontRef>
        </p:style>
        <p:txBody>
          <a:bodyPr lIns="243797" tIns="121899" rIns="243797" bIns="121899" rtlCol="0" anchor="ctr"/>
          <a:lstStyle/>
          <a:p>
            <a:pPr algn="ctr"/>
            <a:r>
              <a:rPr lang="en-US" dirty="0">
                <a:latin typeface="+mj-lt"/>
              </a:rPr>
              <a:t>      </a:t>
            </a:r>
          </a:p>
        </p:txBody>
      </p:sp>
      <p:sp>
        <p:nvSpPr>
          <p:cNvPr id="4" name="Rectangle 3">
            <a:extLst>
              <a:ext uri="{FF2B5EF4-FFF2-40B4-BE49-F238E27FC236}">
                <a16:creationId xmlns:a16="http://schemas.microsoft.com/office/drawing/2014/main" id="{FF265DF9-AAC4-7C62-5B59-B97FEFE8691D}"/>
              </a:ext>
            </a:extLst>
          </p:cNvPr>
          <p:cNvSpPr/>
          <p:nvPr/>
        </p:nvSpPr>
        <p:spPr>
          <a:xfrm flipV="1">
            <a:off x="609599" y="685800"/>
            <a:ext cx="380999" cy="152400"/>
          </a:xfrm>
          <a:prstGeom prst="rect">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lIns="243797" tIns="121899" rIns="243797" bIns="121899" rtlCol="0" anchor="ctr"/>
          <a:lstStyle/>
          <a:p>
            <a:pPr algn="ctr"/>
            <a:r>
              <a:rPr lang="en-US" dirty="0">
                <a:latin typeface="+mj-lt"/>
              </a:rPr>
              <a:t>                 </a:t>
            </a:r>
          </a:p>
        </p:txBody>
      </p:sp>
      <p:sp>
        <p:nvSpPr>
          <p:cNvPr id="5" name="Rectangle 4">
            <a:extLst>
              <a:ext uri="{FF2B5EF4-FFF2-40B4-BE49-F238E27FC236}">
                <a16:creationId xmlns:a16="http://schemas.microsoft.com/office/drawing/2014/main" id="{F911A905-8EE8-1810-E908-FC99BDEDD562}"/>
              </a:ext>
            </a:extLst>
          </p:cNvPr>
          <p:cNvSpPr/>
          <p:nvPr/>
        </p:nvSpPr>
        <p:spPr>
          <a:xfrm flipV="1">
            <a:off x="1066799" y="685800"/>
            <a:ext cx="380999" cy="152400"/>
          </a:xfrm>
          <a:prstGeom prst="rect">
            <a:avLst/>
          </a:prstGeom>
          <a:solidFill>
            <a:schemeClr val="tx1">
              <a:lumMod val="65000"/>
              <a:lumOff val="35000"/>
            </a:schemeClr>
          </a:solidFill>
          <a:ln>
            <a:noFill/>
          </a:ln>
          <a:effectLst/>
        </p:spPr>
        <p:style>
          <a:lnRef idx="1">
            <a:schemeClr val="accent1"/>
          </a:lnRef>
          <a:fillRef idx="3">
            <a:schemeClr val="accent1"/>
          </a:fillRef>
          <a:effectRef idx="2">
            <a:schemeClr val="accent1"/>
          </a:effectRef>
          <a:fontRef idx="minor">
            <a:schemeClr val="lt1"/>
          </a:fontRef>
        </p:style>
        <p:txBody>
          <a:bodyPr lIns="243797" tIns="121899" rIns="243797" bIns="121899" rtlCol="0" anchor="ctr"/>
          <a:lstStyle/>
          <a:p>
            <a:pPr algn="ctr"/>
            <a:endParaRPr lang="en-US" dirty="0">
              <a:latin typeface="+mj-lt"/>
            </a:endParaRPr>
          </a:p>
        </p:txBody>
      </p:sp>
      <p:sp>
        <p:nvSpPr>
          <p:cNvPr id="6" name="Rectangle 14">
            <a:extLst>
              <a:ext uri="{FF2B5EF4-FFF2-40B4-BE49-F238E27FC236}">
                <a16:creationId xmlns:a16="http://schemas.microsoft.com/office/drawing/2014/main" id="{51ED555E-779B-ACD7-05F3-002C80B480EE}"/>
              </a:ext>
            </a:extLst>
          </p:cNvPr>
          <p:cNvSpPr/>
          <p:nvPr/>
        </p:nvSpPr>
        <p:spPr>
          <a:xfrm flipV="1">
            <a:off x="1523999" y="685800"/>
            <a:ext cx="380999" cy="152400"/>
          </a:xfrm>
          <a:prstGeom prst="rect">
            <a:avLst/>
          </a:prstGeom>
          <a:solidFill>
            <a:schemeClr val="tx1">
              <a:lumMod val="50000"/>
              <a:lumOff val="50000"/>
            </a:schemeClr>
          </a:solidFill>
          <a:ln>
            <a:noFill/>
          </a:ln>
          <a:effectLst/>
        </p:spPr>
        <p:style>
          <a:lnRef idx="1">
            <a:schemeClr val="accent1"/>
          </a:lnRef>
          <a:fillRef idx="3">
            <a:schemeClr val="accent1"/>
          </a:fillRef>
          <a:effectRef idx="2">
            <a:schemeClr val="accent1"/>
          </a:effectRef>
          <a:fontRef idx="minor">
            <a:schemeClr val="lt1"/>
          </a:fontRef>
        </p:style>
        <p:txBody>
          <a:bodyPr lIns="243797" tIns="121899" rIns="243797" bIns="121899" rtlCol="0" anchor="ctr"/>
          <a:lstStyle/>
          <a:p>
            <a:pPr algn="ctr"/>
            <a:endParaRPr lang="en-US" dirty="0">
              <a:latin typeface="+mj-lt"/>
            </a:endParaRPr>
          </a:p>
        </p:txBody>
      </p:sp>
      <p:sp>
        <p:nvSpPr>
          <p:cNvPr id="7" name="Rectangle 15">
            <a:extLst>
              <a:ext uri="{FF2B5EF4-FFF2-40B4-BE49-F238E27FC236}">
                <a16:creationId xmlns:a16="http://schemas.microsoft.com/office/drawing/2014/main" id="{5A74B095-D3EB-27F2-E8DE-69E938B5B9B7}"/>
              </a:ext>
            </a:extLst>
          </p:cNvPr>
          <p:cNvSpPr/>
          <p:nvPr/>
        </p:nvSpPr>
        <p:spPr>
          <a:xfrm flipV="1">
            <a:off x="1981199" y="685800"/>
            <a:ext cx="380999" cy="152400"/>
          </a:xfrm>
          <a:prstGeom prst="rect">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lIns="243797" tIns="121899" rIns="243797" bIns="121899" rtlCol="0" anchor="ctr"/>
          <a:lstStyle/>
          <a:p>
            <a:pPr algn="ctr"/>
            <a:endParaRPr lang="en-US" dirty="0">
              <a:latin typeface="+mj-lt"/>
            </a:endParaRPr>
          </a:p>
        </p:txBody>
      </p:sp>
      <p:sp>
        <p:nvSpPr>
          <p:cNvPr id="8" name="Rectangle 16">
            <a:extLst>
              <a:ext uri="{FF2B5EF4-FFF2-40B4-BE49-F238E27FC236}">
                <a16:creationId xmlns:a16="http://schemas.microsoft.com/office/drawing/2014/main" id="{072D9D2E-AA5C-E864-F632-360593415E80}"/>
              </a:ext>
            </a:extLst>
          </p:cNvPr>
          <p:cNvSpPr/>
          <p:nvPr/>
        </p:nvSpPr>
        <p:spPr>
          <a:xfrm flipV="1">
            <a:off x="2438399" y="685800"/>
            <a:ext cx="380999" cy="152400"/>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lIns="243797" tIns="121899" rIns="243797" bIns="121899" rtlCol="0" anchor="ctr"/>
          <a:lstStyle/>
          <a:p>
            <a:pPr algn="ctr"/>
            <a:endParaRPr lang="en-US" dirty="0">
              <a:latin typeface="+mj-lt"/>
            </a:endParaRPr>
          </a:p>
        </p:txBody>
      </p:sp>
      <p:pic>
        <p:nvPicPr>
          <p:cNvPr id="9" name="Picture 8">
            <a:extLst>
              <a:ext uri="{FF2B5EF4-FFF2-40B4-BE49-F238E27FC236}">
                <a16:creationId xmlns:a16="http://schemas.microsoft.com/office/drawing/2014/main" id="{50A716D0-A71E-2E13-D067-31AB9D571757}"/>
              </a:ext>
            </a:extLst>
          </p:cNvPr>
          <p:cNvPicPr>
            <a:picLocks noChangeAspect="1"/>
          </p:cNvPicPr>
          <p:nvPr/>
        </p:nvPicPr>
        <p:blipFill>
          <a:blip r:embed="rId3">
            <a:extLst>
              <a:ext uri="{28A0092B-C50C-407E-A947-70E740481C1C}">
                <a14:useLocalDpi xmlns:a14="http://schemas.microsoft.com/office/drawing/2010/main" val="0"/>
              </a:ext>
            </a:extLst>
          </a:blip>
          <a:srcRect l="1150" t="2110" r="41645" b="71178"/>
          <a:stretch>
            <a:fillRect/>
          </a:stretch>
        </p:blipFill>
        <p:spPr>
          <a:xfrm>
            <a:off x="152401" y="125542"/>
            <a:ext cx="2438400" cy="501039"/>
          </a:xfrm>
          <a:prstGeom prst="rect">
            <a:avLst/>
          </a:prstGeom>
        </p:spPr>
      </p:pic>
      <p:pic>
        <p:nvPicPr>
          <p:cNvPr id="10" name="Graphic 9">
            <a:extLst>
              <a:ext uri="{FF2B5EF4-FFF2-40B4-BE49-F238E27FC236}">
                <a16:creationId xmlns:a16="http://schemas.microsoft.com/office/drawing/2014/main" id="{F856565F-407A-6B0F-501E-096109B425EE}"/>
              </a:ext>
            </a:extLst>
          </p:cNvPr>
          <p:cNvPicPr>
            <a:picLocks noChangeAspect="1"/>
          </p:cNvPicPr>
          <p:nvPr/>
        </p:nvPicPr>
        <p:blipFill>
          <a:blip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438938" y="114118"/>
            <a:ext cx="1535646" cy="767823"/>
          </a:xfrm>
          <a:prstGeom prst="rect">
            <a:avLst/>
          </a:prstGeom>
        </p:spPr>
      </p:pic>
      <p:pic>
        <p:nvPicPr>
          <p:cNvPr id="14" name="Picture 16" descr="Research Centre for Carbon Solutions | InfraPortal">
            <a:extLst>
              <a:ext uri="{FF2B5EF4-FFF2-40B4-BE49-F238E27FC236}">
                <a16:creationId xmlns:a16="http://schemas.microsoft.com/office/drawing/2014/main" id="{AB954993-4030-1522-F14B-9CEF6B6335D2}"/>
              </a:ext>
            </a:extLst>
          </p:cNvPr>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saturation sat="400000"/>
                    </a14:imgEffect>
                  </a14:imgLayer>
                </a14:imgProps>
              </a:ext>
              <a:ext uri="{28A0092B-C50C-407E-A947-70E740481C1C}">
                <a14:useLocalDpi xmlns:a14="http://schemas.microsoft.com/office/drawing/2010/main" val="0"/>
              </a:ext>
            </a:extLst>
          </a:blip>
          <a:srcRect l="13736" r="16057"/>
          <a:stretch/>
        </p:blipFill>
        <p:spPr bwMode="auto">
          <a:xfrm>
            <a:off x="10980446" y="70730"/>
            <a:ext cx="1088853" cy="87238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a:extLst>
              <a:ext uri="{FF2B5EF4-FFF2-40B4-BE49-F238E27FC236}">
                <a16:creationId xmlns:a16="http://schemas.microsoft.com/office/drawing/2014/main" id="{71742A71-A07C-493D-7A24-34628C84A37F}"/>
              </a:ext>
            </a:extLst>
          </p:cNvPr>
          <p:cNvPicPr>
            <a:picLocks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41020" y="4236899"/>
            <a:ext cx="1637316" cy="1706701"/>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5657A77E-8F22-69F3-B2A1-1A02F46CDF1F}"/>
              </a:ext>
            </a:extLst>
          </p:cNvPr>
          <p:cNvSpPr txBox="1"/>
          <p:nvPr/>
        </p:nvSpPr>
        <p:spPr>
          <a:xfrm>
            <a:off x="2174610" y="4327082"/>
            <a:ext cx="3838575" cy="646331"/>
          </a:xfrm>
          <a:prstGeom prst="rect">
            <a:avLst/>
          </a:prstGeom>
          <a:noFill/>
        </p:spPr>
        <p:txBody>
          <a:bodyPr wrap="square">
            <a:spAutoFit/>
          </a:bodyPr>
          <a:lstStyle/>
          <a:p>
            <a:r>
              <a:rPr lang="en-GB" dirty="0"/>
              <a:t>Dr. Amir Jahanbakhsh</a:t>
            </a:r>
          </a:p>
          <a:p>
            <a:r>
              <a:rPr lang="en-GB" dirty="0"/>
              <a:t>Research Fellow/Programme Manager</a:t>
            </a:r>
          </a:p>
        </p:txBody>
      </p:sp>
      <p:sp>
        <p:nvSpPr>
          <p:cNvPr id="17" name="TextBox 16">
            <a:extLst>
              <a:ext uri="{FF2B5EF4-FFF2-40B4-BE49-F238E27FC236}">
                <a16:creationId xmlns:a16="http://schemas.microsoft.com/office/drawing/2014/main" id="{3D88EE78-D138-5C34-0781-E9D5AEEAD68D}"/>
              </a:ext>
            </a:extLst>
          </p:cNvPr>
          <p:cNvSpPr txBox="1"/>
          <p:nvPr/>
        </p:nvSpPr>
        <p:spPr>
          <a:xfrm>
            <a:off x="2174610" y="4973413"/>
            <a:ext cx="3629025" cy="738664"/>
          </a:xfrm>
          <a:prstGeom prst="rect">
            <a:avLst/>
          </a:prstGeom>
          <a:noFill/>
        </p:spPr>
        <p:txBody>
          <a:bodyPr wrap="square">
            <a:spAutoFit/>
          </a:bodyPr>
          <a:lstStyle/>
          <a:p>
            <a:r>
              <a:rPr lang="en-GB" sz="1400" dirty="0">
                <a:latin typeface="Aptos" panose="020B0004020202020204" pitchFamily="34" charset="0"/>
              </a:rPr>
              <a:t>School of Engineering &amp; Physical Sciences, Institute of Mechanical, Process &amp; Energy Engineering, Heriot-Watt University</a:t>
            </a:r>
          </a:p>
        </p:txBody>
      </p:sp>
      <p:pic>
        <p:nvPicPr>
          <p:cNvPr id="18" name="Picture 4">
            <a:extLst>
              <a:ext uri="{FF2B5EF4-FFF2-40B4-BE49-F238E27FC236}">
                <a16:creationId xmlns:a16="http://schemas.microsoft.com/office/drawing/2014/main" id="{31761B97-C8C4-19B6-60C7-0487A75D3795}"/>
              </a:ext>
            </a:extLst>
          </p:cNvPr>
          <p:cNvPicPr>
            <a:picLocks noChangeArrowheads="1"/>
          </p:cNvPicPr>
          <p:nvPr/>
        </p:nvPicPr>
        <p:blipFill rotWithShape="1">
          <a:blip r:embed="rId8">
            <a:extLst>
              <a:ext uri="{28A0092B-C50C-407E-A947-70E740481C1C}">
                <a14:useLocalDpi xmlns:a14="http://schemas.microsoft.com/office/drawing/2010/main" val="0"/>
              </a:ext>
            </a:extLst>
          </a:blip>
          <a:srcRect r="8949" b="25927"/>
          <a:stretch/>
        </p:blipFill>
        <p:spPr bwMode="auto">
          <a:xfrm>
            <a:off x="6313225" y="4012200"/>
            <a:ext cx="2160000" cy="216000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9" name="TextBox 18">
            <a:extLst>
              <a:ext uri="{FF2B5EF4-FFF2-40B4-BE49-F238E27FC236}">
                <a16:creationId xmlns:a16="http://schemas.microsoft.com/office/drawing/2014/main" id="{F256B33F-88BF-D1EC-55E5-87B37A6F1252}"/>
              </a:ext>
            </a:extLst>
          </p:cNvPr>
          <p:cNvSpPr txBox="1"/>
          <p:nvPr/>
        </p:nvSpPr>
        <p:spPr>
          <a:xfrm>
            <a:off x="8473225" y="4199717"/>
            <a:ext cx="2924175" cy="646331"/>
          </a:xfrm>
          <a:prstGeom prst="rect">
            <a:avLst/>
          </a:prstGeom>
          <a:noFill/>
        </p:spPr>
        <p:txBody>
          <a:bodyPr wrap="square">
            <a:spAutoFit/>
          </a:bodyPr>
          <a:lstStyle/>
          <a:p>
            <a:r>
              <a:rPr lang="en-GB" dirty="0"/>
              <a:t>Prof. Mercedes Maroto-Valer</a:t>
            </a:r>
          </a:p>
          <a:p>
            <a:r>
              <a:rPr lang="en-GB" dirty="0"/>
              <a:t>Director</a:t>
            </a:r>
          </a:p>
        </p:txBody>
      </p:sp>
      <p:sp>
        <p:nvSpPr>
          <p:cNvPr id="20" name="TextBox 19">
            <a:extLst>
              <a:ext uri="{FF2B5EF4-FFF2-40B4-BE49-F238E27FC236}">
                <a16:creationId xmlns:a16="http://schemas.microsoft.com/office/drawing/2014/main" id="{356FD578-639C-00C4-1472-E6282ADCD1EA}"/>
              </a:ext>
            </a:extLst>
          </p:cNvPr>
          <p:cNvSpPr txBox="1"/>
          <p:nvPr/>
        </p:nvSpPr>
        <p:spPr>
          <a:xfrm>
            <a:off x="8473225" y="4846048"/>
            <a:ext cx="3543133" cy="738664"/>
          </a:xfrm>
          <a:prstGeom prst="rect">
            <a:avLst/>
          </a:prstGeom>
          <a:noFill/>
        </p:spPr>
        <p:txBody>
          <a:bodyPr wrap="square">
            <a:spAutoFit/>
          </a:bodyPr>
          <a:lstStyle/>
          <a:p>
            <a:r>
              <a:rPr lang="en-GB" sz="1400" dirty="0">
                <a:latin typeface="Aptos" panose="020B0004020202020204" pitchFamily="34" charset="0"/>
              </a:rPr>
              <a:t>School of Engineering &amp; Physical Sciences, Institute of Mechanical, Process &amp; Energy Engineering, Heriot-Watt University</a:t>
            </a:r>
          </a:p>
        </p:txBody>
      </p:sp>
      <p:sp>
        <p:nvSpPr>
          <p:cNvPr id="22" name="TextBox 21">
            <a:extLst>
              <a:ext uri="{FF2B5EF4-FFF2-40B4-BE49-F238E27FC236}">
                <a16:creationId xmlns:a16="http://schemas.microsoft.com/office/drawing/2014/main" id="{6F3D2235-BC2D-E1D2-7967-AB520EEC4B3E}"/>
              </a:ext>
            </a:extLst>
          </p:cNvPr>
          <p:cNvSpPr txBox="1"/>
          <p:nvPr/>
        </p:nvSpPr>
        <p:spPr>
          <a:xfrm>
            <a:off x="8462635" y="1147600"/>
            <a:ext cx="3143007" cy="646331"/>
          </a:xfrm>
          <a:prstGeom prst="rect">
            <a:avLst/>
          </a:prstGeom>
          <a:noFill/>
        </p:spPr>
        <p:txBody>
          <a:bodyPr wrap="square">
            <a:spAutoFit/>
          </a:bodyPr>
          <a:lstStyle/>
          <a:p>
            <a:r>
              <a:rPr lang="en-GB" dirty="0"/>
              <a:t>Abdolali (Ali) Mosallanezhad</a:t>
            </a:r>
          </a:p>
          <a:p>
            <a:r>
              <a:rPr lang="en-GB" dirty="0"/>
              <a:t>PhD Researcher</a:t>
            </a:r>
          </a:p>
        </p:txBody>
      </p:sp>
      <p:sp>
        <p:nvSpPr>
          <p:cNvPr id="23" name="TextBox 22">
            <a:extLst>
              <a:ext uri="{FF2B5EF4-FFF2-40B4-BE49-F238E27FC236}">
                <a16:creationId xmlns:a16="http://schemas.microsoft.com/office/drawing/2014/main" id="{6FDCBE35-F280-94FD-80E6-8FDBBE31DC93}"/>
              </a:ext>
            </a:extLst>
          </p:cNvPr>
          <p:cNvSpPr txBox="1"/>
          <p:nvPr/>
        </p:nvSpPr>
        <p:spPr>
          <a:xfrm>
            <a:off x="8462635" y="1793931"/>
            <a:ext cx="3957965" cy="738664"/>
          </a:xfrm>
          <a:prstGeom prst="rect">
            <a:avLst/>
          </a:prstGeom>
          <a:noFill/>
        </p:spPr>
        <p:txBody>
          <a:bodyPr wrap="square">
            <a:spAutoFit/>
          </a:bodyPr>
          <a:lstStyle/>
          <a:p>
            <a:r>
              <a:rPr lang="en-GB" sz="1400" dirty="0">
                <a:latin typeface="Aptos" panose="020B0004020202020204" pitchFamily="34" charset="0"/>
              </a:rPr>
              <a:t>School of Engineering &amp; Physical Sciences, Institute of Mechanical, Process &amp; Energy Engineering, Heriot-Watt University</a:t>
            </a:r>
          </a:p>
        </p:txBody>
      </p:sp>
      <p:pic>
        <p:nvPicPr>
          <p:cNvPr id="24" name="Picture 23">
            <a:extLst>
              <a:ext uri="{FF2B5EF4-FFF2-40B4-BE49-F238E27FC236}">
                <a16:creationId xmlns:a16="http://schemas.microsoft.com/office/drawing/2014/main" id="{D05F5632-3F9C-F045-985B-D89225329E89}"/>
              </a:ext>
            </a:extLst>
          </p:cNvPr>
          <p:cNvPicPr>
            <a:picLocks noChangeAspect="1"/>
          </p:cNvPicPr>
          <p:nvPr/>
        </p:nvPicPr>
        <p:blipFill>
          <a:blip r:embed="rId9"/>
          <a:stretch>
            <a:fillRect/>
          </a:stretch>
        </p:blipFill>
        <p:spPr>
          <a:xfrm>
            <a:off x="8564274" y="2522065"/>
            <a:ext cx="1265525" cy="1253752"/>
          </a:xfrm>
          <a:prstGeom prst="rect">
            <a:avLst/>
          </a:prstGeom>
        </p:spPr>
      </p:pic>
      <p:pic>
        <p:nvPicPr>
          <p:cNvPr id="25" name="Picture 24">
            <a:extLst>
              <a:ext uri="{FF2B5EF4-FFF2-40B4-BE49-F238E27FC236}">
                <a16:creationId xmlns:a16="http://schemas.microsoft.com/office/drawing/2014/main" id="{70948619-A71F-767D-3EFD-BC318EF43483}"/>
              </a:ext>
            </a:extLst>
          </p:cNvPr>
          <p:cNvPicPr>
            <a:picLocks noChangeAspect="1"/>
          </p:cNvPicPr>
          <p:nvPr/>
        </p:nvPicPr>
        <p:blipFill>
          <a:blip r:embed="rId10"/>
          <a:stretch>
            <a:fillRect/>
          </a:stretch>
        </p:blipFill>
        <p:spPr>
          <a:xfrm>
            <a:off x="2261533" y="5711484"/>
            <a:ext cx="829281" cy="836718"/>
          </a:xfrm>
          <a:prstGeom prst="rect">
            <a:avLst/>
          </a:prstGeom>
        </p:spPr>
      </p:pic>
      <p:pic>
        <p:nvPicPr>
          <p:cNvPr id="26" name="Picture 25">
            <a:extLst>
              <a:ext uri="{FF2B5EF4-FFF2-40B4-BE49-F238E27FC236}">
                <a16:creationId xmlns:a16="http://schemas.microsoft.com/office/drawing/2014/main" id="{42AE629A-39CA-983A-55EE-C888D8155D94}"/>
              </a:ext>
            </a:extLst>
          </p:cNvPr>
          <p:cNvPicPr>
            <a:picLocks noChangeAspect="1"/>
          </p:cNvPicPr>
          <p:nvPr/>
        </p:nvPicPr>
        <p:blipFill>
          <a:blip r:embed="rId11"/>
          <a:stretch>
            <a:fillRect/>
          </a:stretch>
        </p:blipFill>
        <p:spPr>
          <a:xfrm>
            <a:off x="8575937" y="5584712"/>
            <a:ext cx="861532" cy="867353"/>
          </a:xfrm>
          <a:prstGeom prst="rect">
            <a:avLst/>
          </a:prstGeom>
        </p:spPr>
      </p:pic>
      <p:sp>
        <p:nvSpPr>
          <p:cNvPr id="27" name="สามเหลี่ยมหน้าจั่ว 9735">
            <a:extLst>
              <a:ext uri="{FF2B5EF4-FFF2-40B4-BE49-F238E27FC236}">
                <a16:creationId xmlns:a16="http://schemas.microsoft.com/office/drawing/2014/main" id="{7D8EB733-34E6-0F45-5694-17F16A265DB1}"/>
              </a:ext>
            </a:extLst>
          </p:cNvPr>
          <p:cNvSpPr/>
          <p:nvPr/>
        </p:nvSpPr>
        <p:spPr>
          <a:xfrm flipV="1">
            <a:off x="388193" y="1580892"/>
            <a:ext cx="332677" cy="293793"/>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38460" tIns="19230" rIns="38460" bIns="19230" rtlCol="0" anchor="ctr"/>
          <a:lstStyle/>
          <a:p>
            <a:pPr algn="ctr"/>
            <a:endParaRPr lang="th-TH"/>
          </a:p>
        </p:txBody>
      </p:sp>
      <p:sp>
        <p:nvSpPr>
          <p:cNvPr id="28" name="สามเหลี่ยมหน้าจั่ว 9734">
            <a:extLst>
              <a:ext uri="{FF2B5EF4-FFF2-40B4-BE49-F238E27FC236}">
                <a16:creationId xmlns:a16="http://schemas.microsoft.com/office/drawing/2014/main" id="{087E7923-F752-D368-06D4-FCE4A43570C1}"/>
              </a:ext>
            </a:extLst>
          </p:cNvPr>
          <p:cNvSpPr/>
          <p:nvPr/>
        </p:nvSpPr>
        <p:spPr>
          <a:xfrm flipV="1">
            <a:off x="720870" y="2418032"/>
            <a:ext cx="576355" cy="435186"/>
          </a:xfrm>
          <a:prstGeom prst="triangl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8460" tIns="19230" rIns="38460" bIns="19230" rtlCol="0" anchor="ctr"/>
          <a:lstStyle/>
          <a:p>
            <a:pPr algn="ctr"/>
            <a:endParaRPr lang="th-TH"/>
          </a:p>
        </p:txBody>
      </p:sp>
      <p:sp>
        <p:nvSpPr>
          <p:cNvPr id="29" name="สามเหลี่ยมหน้าจั่ว 9733">
            <a:extLst>
              <a:ext uri="{FF2B5EF4-FFF2-40B4-BE49-F238E27FC236}">
                <a16:creationId xmlns:a16="http://schemas.microsoft.com/office/drawing/2014/main" id="{3DC2F6DA-FF5C-F2FA-EBBD-ECA26A9CDD17}"/>
              </a:ext>
            </a:extLst>
          </p:cNvPr>
          <p:cNvSpPr/>
          <p:nvPr/>
        </p:nvSpPr>
        <p:spPr>
          <a:xfrm>
            <a:off x="504582" y="1743927"/>
            <a:ext cx="566424" cy="548012"/>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38460" tIns="19230" rIns="38460" bIns="19230" rtlCol="0" anchor="ctr"/>
          <a:lstStyle/>
          <a:p>
            <a:pPr algn="ctr"/>
            <a:endParaRPr lang="th-TH"/>
          </a:p>
        </p:txBody>
      </p:sp>
      <p:sp>
        <p:nvSpPr>
          <p:cNvPr id="30" name="TextBox 29">
            <a:extLst>
              <a:ext uri="{FF2B5EF4-FFF2-40B4-BE49-F238E27FC236}">
                <a16:creationId xmlns:a16="http://schemas.microsoft.com/office/drawing/2014/main" id="{10F3B734-96A5-0FA0-FD39-F0760FBD244D}"/>
              </a:ext>
            </a:extLst>
          </p:cNvPr>
          <p:cNvSpPr txBox="1"/>
          <p:nvPr/>
        </p:nvSpPr>
        <p:spPr>
          <a:xfrm>
            <a:off x="1297225" y="1923882"/>
            <a:ext cx="6096000" cy="461665"/>
          </a:xfrm>
          <a:prstGeom prst="rect">
            <a:avLst/>
          </a:prstGeom>
          <a:noFill/>
        </p:spPr>
        <p:txBody>
          <a:bodyPr wrap="square">
            <a:spAutoFit/>
          </a:bodyPr>
          <a:lstStyle/>
          <a:p>
            <a:r>
              <a:rPr lang="en-US" sz="2400" dirty="0">
                <a:latin typeface="Lato Black" panose="020F0502020204030203" pitchFamily="34" charset="0"/>
                <a:ea typeface="Lato Black" panose="020F0502020204030203" pitchFamily="34" charset="0"/>
                <a:cs typeface="Lato Black" panose="020F0502020204030203" pitchFamily="34" charset="0"/>
              </a:rPr>
              <a:t> Thank You For Being Awesome</a:t>
            </a:r>
            <a:endParaRPr lang="en-GB" sz="2400" dirty="0"/>
          </a:p>
        </p:txBody>
      </p:sp>
      <p:pic>
        <p:nvPicPr>
          <p:cNvPr id="11" name="Picture 10">
            <a:extLst>
              <a:ext uri="{FF2B5EF4-FFF2-40B4-BE49-F238E27FC236}">
                <a16:creationId xmlns:a16="http://schemas.microsoft.com/office/drawing/2014/main" id="{01006E46-3713-5A63-3DC7-F861D380A488}"/>
              </a:ext>
            </a:extLst>
          </p:cNvPr>
          <p:cNvPicPr>
            <a:picLocks noChangeAspect="1"/>
          </p:cNvPicPr>
          <p:nvPr/>
        </p:nvPicPr>
        <p:blipFill>
          <a:blip r:embed="rId12" cstate="print">
            <a:extLst>
              <a:ext uri="{28A0092B-C50C-407E-A947-70E740481C1C}">
                <a14:useLocalDpi xmlns:a14="http://schemas.microsoft.com/office/drawing/2010/main" val="0"/>
              </a:ext>
            </a:extLst>
          </a:blip>
          <a:srcRect l="10150" t="268" r="7091" b="31220"/>
          <a:stretch>
            <a:fillRect/>
          </a:stretch>
        </p:blipFill>
        <p:spPr>
          <a:xfrm>
            <a:off x="6172004" y="1184005"/>
            <a:ext cx="2341451" cy="2341450"/>
          </a:xfrm>
          <a:prstGeom prst="ellipse">
            <a:avLst/>
          </a:prstGeom>
          <a:ln>
            <a:noFill/>
          </a:ln>
          <a:effectLst>
            <a:softEdge rad="112500"/>
          </a:effectLst>
        </p:spPr>
      </p:pic>
    </p:spTree>
    <p:extLst>
      <p:ext uri="{BB962C8B-B14F-4D97-AF65-F5344CB8AC3E}">
        <p14:creationId xmlns:p14="http://schemas.microsoft.com/office/powerpoint/2010/main" val="4653559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1201400" y="6403426"/>
            <a:ext cx="457200" cy="4572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1600" b="1" dirty="0">
                <a:latin typeface="+mj-lt"/>
              </a:rPr>
              <a:t>2</a:t>
            </a:r>
          </a:p>
        </p:txBody>
      </p:sp>
      <p:sp>
        <p:nvSpPr>
          <p:cNvPr id="12" name="Rectangle 11">
            <a:extLst>
              <a:ext uri="{FF2B5EF4-FFF2-40B4-BE49-F238E27FC236}">
                <a16:creationId xmlns:a16="http://schemas.microsoft.com/office/drawing/2014/main" id="{DA33682C-7DE5-79BB-A603-C9CD49C7DEF9}"/>
              </a:ext>
            </a:extLst>
          </p:cNvPr>
          <p:cNvSpPr/>
          <p:nvPr/>
        </p:nvSpPr>
        <p:spPr>
          <a:xfrm flipV="1">
            <a:off x="152400" y="685800"/>
            <a:ext cx="380999" cy="152400"/>
          </a:xfrm>
          <a:prstGeom prst="rect">
            <a:avLst/>
          </a:prstGeom>
          <a:solidFill>
            <a:schemeClr val="tx1">
              <a:lumMod val="85000"/>
              <a:lumOff val="15000"/>
            </a:schemeClr>
          </a:solidFill>
          <a:ln>
            <a:noFill/>
          </a:ln>
          <a:effectLst/>
        </p:spPr>
        <p:style>
          <a:lnRef idx="1">
            <a:schemeClr val="accent1"/>
          </a:lnRef>
          <a:fillRef idx="3">
            <a:schemeClr val="accent1"/>
          </a:fillRef>
          <a:effectRef idx="2">
            <a:schemeClr val="accent1"/>
          </a:effectRef>
          <a:fontRef idx="minor">
            <a:schemeClr val="lt1"/>
          </a:fontRef>
        </p:style>
        <p:txBody>
          <a:bodyPr lIns="243797" tIns="121899" rIns="243797" bIns="121899" rtlCol="0" anchor="ctr"/>
          <a:lstStyle/>
          <a:p>
            <a:pPr algn="ctr"/>
            <a:r>
              <a:rPr lang="en-US" dirty="0">
                <a:latin typeface="+mj-lt"/>
              </a:rPr>
              <a:t>      </a:t>
            </a:r>
          </a:p>
        </p:txBody>
      </p:sp>
      <p:sp>
        <p:nvSpPr>
          <p:cNvPr id="13" name="Rectangle 12">
            <a:extLst>
              <a:ext uri="{FF2B5EF4-FFF2-40B4-BE49-F238E27FC236}">
                <a16:creationId xmlns:a16="http://schemas.microsoft.com/office/drawing/2014/main" id="{70034DCC-72B2-418D-FEAC-0BA65D7E4EB1}"/>
              </a:ext>
            </a:extLst>
          </p:cNvPr>
          <p:cNvSpPr/>
          <p:nvPr/>
        </p:nvSpPr>
        <p:spPr>
          <a:xfrm flipV="1">
            <a:off x="609599" y="685800"/>
            <a:ext cx="380999" cy="152400"/>
          </a:xfrm>
          <a:prstGeom prst="rect">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lIns="243797" tIns="121899" rIns="243797" bIns="121899" rtlCol="0" anchor="ctr"/>
          <a:lstStyle/>
          <a:p>
            <a:pPr algn="ctr"/>
            <a:r>
              <a:rPr lang="en-US" dirty="0">
                <a:latin typeface="+mj-lt"/>
              </a:rPr>
              <a:t>                 </a:t>
            </a:r>
          </a:p>
        </p:txBody>
      </p:sp>
      <p:sp>
        <p:nvSpPr>
          <p:cNvPr id="14" name="Rectangle 13">
            <a:extLst>
              <a:ext uri="{FF2B5EF4-FFF2-40B4-BE49-F238E27FC236}">
                <a16:creationId xmlns:a16="http://schemas.microsoft.com/office/drawing/2014/main" id="{82954185-C4F8-4202-8443-FBD690D2AFBD}"/>
              </a:ext>
            </a:extLst>
          </p:cNvPr>
          <p:cNvSpPr/>
          <p:nvPr/>
        </p:nvSpPr>
        <p:spPr>
          <a:xfrm flipV="1">
            <a:off x="1066799" y="685800"/>
            <a:ext cx="380999" cy="152400"/>
          </a:xfrm>
          <a:prstGeom prst="rect">
            <a:avLst/>
          </a:prstGeom>
          <a:solidFill>
            <a:schemeClr val="tx1">
              <a:lumMod val="65000"/>
              <a:lumOff val="35000"/>
            </a:schemeClr>
          </a:solidFill>
          <a:ln>
            <a:noFill/>
          </a:ln>
          <a:effectLst/>
        </p:spPr>
        <p:style>
          <a:lnRef idx="1">
            <a:schemeClr val="accent1"/>
          </a:lnRef>
          <a:fillRef idx="3">
            <a:schemeClr val="accent1"/>
          </a:fillRef>
          <a:effectRef idx="2">
            <a:schemeClr val="accent1"/>
          </a:effectRef>
          <a:fontRef idx="minor">
            <a:schemeClr val="lt1"/>
          </a:fontRef>
        </p:style>
        <p:txBody>
          <a:bodyPr lIns="243797" tIns="121899" rIns="243797" bIns="121899" rtlCol="0" anchor="ctr"/>
          <a:lstStyle/>
          <a:p>
            <a:pPr algn="ctr"/>
            <a:endParaRPr lang="en-US" dirty="0">
              <a:latin typeface="+mj-lt"/>
            </a:endParaRPr>
          </a:p>
        </p:txBody>
      </p:sp>
      <p:sp>
        <p:nvSpPr>
          <p:cNvPr id="23" name="Rectangle 14">
            <a:extLst>
              <a:ext uri="{FF2B5EF4-FFF2-40B4-BE49-F238E27FC236}">
                <a16:creationId xmlns:a16="http://schemas.microsoft.com/office/drawing/2014/main" id="{9A032887-B317-2242-8A4F-BD74AAD662ED}"/>
              </a:ext>
            </a:extLst>
          </p:cNvPr>
          <p:cNvSpPr/>
          <p:nvPr/>
        </p:nvSpPr>
        <p:spPr>
          <a:xfrm flipV="1">
            <a:off x="1523999" y="685800"/>
            <a:ext cx="380999" cy="152400"/>
          </a:xfrm>
          <a:prstGeom prst="rect">
            <a:avLst/>
          </a:prstGeom>
          <a:solidFill>
            <a:schemeClr val="tx1">
              <a:lumMod val="50000"/>
              <a:lumOff val="50000"/>
            </a:schemeClr>
          </a:solidFill>
          <a:ln>
            <a:noFill/>
          </a:ln>
          <a:effectLst/>
        </p:spPr>
        <p:style>
          <a:lnRef idx="1">
            <a:schemeClr val="accent1"/>
          </a:lnRef>
          <a:fillRef idx="3">
            <a:schemeClr val="accent1"/>
          </a:fillRef>
          <a:effectRef idx="2">
            <a:schemeClr val="accent1"/>
          </a:effectRef>
          <a:fontRef idx="minor">
            <a:schemeClr val="lt1"/>
          </a:fontRef>
        </p:style>
        <p:txBody>
          <a:bodyPr lIns="243797" tIns="121899" rIns="243797" bIns="121899" rtlCol="0" anchor="ctr"/>
          <a:lstStyle/>
          <a:p>
            <a:pPr algn="ctr"/>
            <a:endParaRPr lang="en-US" dirty="0">
              <a:latin typeface="+mj-lt"/>
            </a:endParaRPr>
          </a:p>
        </p:txBody>
      </p:sp>
      <p:sp>
        <p:nvSpPr>
          <p:cNvPr id="24" name="Rectangle 15">
            <a:extLst>
              <a:ext uri="{FF2B5EF4-FFF2-40B4-BE49-F238E27FC236}">
                <a16:creationId xmlns:a16="http://schemas.microsoft.com/office/drawing/2014/main" id="{4F6CD15A-BA13-27D2-8794-962C2A72CB24}"/>
              </a:ext>
            </a:extLst>
          </p:cNvPr>
          <p:cNvSpPr/>
          <p:nvPr/>
        </p:nvSpPr>
        <p:spPr>
          <a:xfrm flipV="1">
            <a:off x="1981199" y="685800"/>
            <a:ext cx="380999" cy="152400"/>
          </a:xfrm>
          <a:prstGeom prst="rect">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lIns="243797" tIns="121899" rIns="243797" bIns="121899" rtlCol="0" anchor="ctr"/>
          <a:lstStyle/>
          <a:p>
            <a:pPr algn="ctr"/>
            <a:endParaRPr lang="en-US" dirty="0">
              <a:latin typeface="+mj-lt"/>
            </a:endParaRPr>
          </a:p>
        </p:txBody>
      </p:sp>
      <p:sp>
        <p:nvSpPr>
          <p:cNvPr id="27" name="Rectangle 16">
            <a:extLst>
              <a:ext uri="{FF2B5EF4-FFF2-40B4-BE49-F238E27FC236}">
                <a16:creationId xmlns:a16="http://schemas.microsoft.com/office/drawing/2014/main" id="{D27098B4-8A8A-3E7D-2C2B-1F014B3AC384}"/>
              </a:ext>
            </a:extLst>
          </p:cNvPr>
          <p:cNvSpPr/>
          <p:nvPr/>
        </p:nvSpPr>
        <p:spPr>
          <a:xfrm flipV="1">
            <a:off x="2438399" y="685800"/>
            <a:ext cx="380999" cy="152400"/>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lIns="243797" tIns="121899" rIns="243797" bIns="121899" rtlCol="0" anchor="ctr"/>
          <a:lstStyle/>
          <a:p>
            <a:pPr algn="ctr"/>
            <a:endParaRPr lang="en-US" dirty="0">
              <a:latin typeface="+mj-lt"/>
            </a:endParaRPr>
          </a:p>
        </p:txBody>
      </p:sp>
      <p:sp>
        <p:nvSpPr>
          <p:cNvPr id="28" name="TextBox 27">
            <a:extLst>
              <a:ext uri="{FF2B5EF4-FFF2-40B4-BE49-F238E27FC236}">
                <a16:creationId xmlns:a16="http://schemas.microsoft.com/office/drawing/2014/main" id="{156206BC-42CE-5FB8-2E58-79CD9742FC0A}"/>
              </a:ext>
            </a:extLst>
          </p:cNvPr>
          <p:cNvSpPr txBox="1"/>
          <p:nvPr/>
        </p:nvSpPr>
        <p:spPr>
          <a:xfrm>
            <a:off x="152400" y="990600"/>
            <a:ext cx="6898175" cy="461665"/>
          </a:xfrm>
          <a:prstGeom prst="rect">
            <a:avLst/>
          </a:prstGeom>
          <a:noFill/>
        </p:spPr>
        <p:txBody>
          <a:bodyPr wrap="square" rtlCol="0">
            <a:spAutoFit/>
          </a:bodyPr>
          <a:lstStyle/>
          <a:p>
            <a:r>
              <a:rPr lang="en-US" sz="2400" b="1" dirty="0">
                <a:solidFill>
                  <a:srgbClr val="0070C0"/>
                </a:solidFill>
                <a:latin typeface="+mj-lt"/>
              </a:rPr>
              <a:t>CO</a:t>
            </a:r>
            <a:r>
              <a:rPr lang="en-US" sz="2400" b="1" baseline="-25000" dirty="0">
                <a:solidFill>
                  <a:srgbClr val="0070C0"/>
                </a:solidFill>
                <a:latin typeface="+mj-lt"/>
              </a:rPr>
              <a:t>2</a:t>
            </a:r>
            <a:r>
              <a:rPr lang="en-US" sz="2400" b="1" dirty="0">
                <a:solidFill>
                  <a:srgbClr val="0070C0"/>
                </a:solidFill>
                <a:latin typeface="+mj-lt"/>
              </a:rPr>
              <a:t>/Hydrogen Storage </a:t>
            </a:r>
            <a:r>
              <a:rPr lang="en-US" sz="2400" b="1" dirty="0">
                <a:latin typeface="+mj-lt"/>
              </a:rPr>
              <a:t>in Porous Media</a:t>
            </a:r>
            <a:endParaRPr lang="en-US" sz="2400" b="1" dirty="0">
              <a:solidFill>
                <a:srgbClr val="AF005F"/>
              </a:solidFill>
              <a:latin typeface="+mj-lt"/>
              <a:ea typeface="Lato Black" panose="020F0502020204030203" pitchFamily="34" charset="0"/>
              <a:cs typeface="Lato Black" panose="020F0502020204030203" pitchFamily="34" charset="0"/>
            </a:endParaRPr>
          </a:p>
        </p:txBody>
      </p:sp>
      <p:pic>
        <p:nvPicPr>
          <p:cNvPr id="33" name="Graphic 32">
            <a:extLst>
              <a:ext uri="{FF2B5EF4-FFF2-40B4-BE49-F238E27FC236}">
                <a16:creationId xmlns:a16="http://schemas.microsoft.com/office/drawing/2014/main" id="{6E70C26D-0878-ACCF-069D-E880502A72F6}"/>
              </a:ext>
            </a:extLst>
          </p:cNvPr>
          <p:cNvPicPr>
            <a:picLocks noChangeAspect="1"/>
          </p:cNvPicPr>
          <p:nvPr/>
        </p:nvPicPr>
        <p:blipFill>
          <a:blip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438938" y="114118"/>
            <a:ext cx="1535646" cy="767823"/>
          </a:xfrm>
          <a:prstGeom prst="rect">
            <a:avLst/>
          </a:prstGeom>
        </p:spPr>
      </p:pic>
      <p:pic>
        <p:nvPicPr>
          <p:cNvPr id="6" name="Picture 5">
            <a:extLst>
              <a:ext uri="{FF2B5EF4-FFF2-40B4-BE49-F238E27FC236}">
                <a16:creationId xmlns:a16="http://schemas.microsoft.com/office/drawing/2014/main" id="{CD491F4A-9B3D-121B-CE77-B5CB53A69445}"/>
              </a:ext>
            </a:extLst>
          </p:cNvPr>
          <p:cNvPicPr>
            <a:picLocks noChangeAspect="1"/>
          </p:cNvPicPr>
          <p:nvPr/>
        </p:nvPicPr>
        <p:blipFill>
          <a:blip r:embed="rId4">
            <a:extLst>
              <a:ext uri="{28A0092B-C50C-407E-A947-70E740481C1C}">
                <a14:useLocalDpi xmlns:a14="http://schemas.microsoft.com/office/drawing/2010/main" val="0"/>
              </a:ext>
            </a:extLst>
          </a:blip>
          <a:srcRect l="1150" t="2110" r="41645" b="71178"/>
          <a:stretch>
            <a:fillRect/>
          </a:stretch>
        </p:blipFill>
        <p:spPr>
          <a:xfrm>
            <a:off x="152401" y="125542"/>
            <a:ext cx="2438400" cy="501039"/>
          </a:xfrm>
          <a:prstGeom prst="rect">
            <a:avLst/>
          </a:prstGeom>
        </p:spPr>
      </p:pic>
      <p:pic>
        <p:nvPicPr>
          <p:cNvPr id="9" name="Picture 16" descr="Research Centre for Carbon Solutions | InfraPortal">
            <a:extLst>
              <a:ext uri="{FF2B5EF4-FFF2-40B4-BE49-F238E27FC236}">
                <a16:creationId xmlns:a16="http://schemas.microsoft.com/office/drawing/2014/main" id="{AAEA9F7A-E40B-7CBE-1013-88F3E254F0BE}"/>
              </a:ext>
            </a:extLst>
          </p:cNvPr>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saturation sat="400000"/>
                    </a14:imgEffect>
                  </a14:imgLayer>
                </a14:imgProps>
              </a:ext>
              <a:ext uri="{28A0092B-C50C-407E-A947-70E740481C1C}">
                <a14:useLocalDpi xmlns:a14="http://schemas.microsoft.com/office/drawing/2010/main" val="0"/>
              </a:ext>
            </a:extLst>
          </a:blip>
          <a:srcRect l="13736" r="16057"/>
          <a:stretch/>
        </p:blipFill>
        <p:spPr bwMode="auto">
          <a:xfrm>
            <a:off x="10980446" y="70730"/>
            <a:ext cx="1088853" cy="872385"/>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a:extLst>
              <a:ext uri="{FF2B5EF4-FFF2-40B4-BE49-F238E27FC236}">
                <a16:creationId xmlns:a16="http://schemas.microsoft.com/office/drawing/2014/main" id="{F845A3C2-8E77-4FD9-7D33-35F658758783}"/>
              </a:ext>
            </a:extLst>
          </p:cNvPr>
          <p:cNvSpPr txBox="1"/>
          <p:nvPr/>
        </p:nvSpPr>
        <p:spPr>
          <a:xfrm>
            <a:off x="342899" y="5203097"/>
            <a:ext cx="4724400" cy="646331"/>
          </a:xfrm>
          <a:prstGeom prst="rect">
            <a:avLst/>
          </a:prstGeom>
          <a:noFill/>
        </p:spPr>
        <p:txBody>
          <a:bodyPr wrap="square">
            <a:spAutoFit/>
          </a:bodyPr>
          <a:lstStyle/>
          <a:p>
            <a:pPr algn="ctr">
              <a:buNone/>
            </a:pPr>
            <a:r>
              <a:rPr lang="en-GB" dirty="0">
                <a:latin typeface="+mj-lt"/>
              </a:rPr>
              <a:t>Relative permeability curves are essential inputs for multiphase reservoir simulation.</a:t>
            </a:r>
          </a:p>
        </p:txBody>
      </p:sp>
      <p:pic>
        <p:nvPicPr>
          <p:cNvPr id="29" name="Picture 28">
            <a:extLst>
              <a:ext uri="{FF2B5EF4-FFF2-40B4-BE49-F238E27FC236}">
                <a16:creationId xmlns:a16="http://schemas.microsoft.com/office/drawing/2014/main" id="{4D3F66CD-8BB2-2CF3-0A87-5C7BADD0C6AD}"/>
              </a:ext>
            </a:extLst>
          </p:cNvPr>
          <p:cNvPicPr>
            <a:picLocks noChangeAspect="1"/>
          </p:cNvPicPr>
          <p:nvPr/>
        </p:nvPicPr>
        <p:blipFill>
          <a:blip r:embed="rId7">
            <a:extLst>
              <a:ext uri="{28A0092B-C50C-407E-A947-70E740481C1C}">
                <a14:useLocalDpi xmlns:a14="http://schemas.microsoft.com/office/drawing/2010/main" val="0"/>
              </a:ext>
            </a:extLst>
          </a:blip>
          <a:srcRect b="6776"/>
          <a:stretch>
            <a:fillRect/>
          </a:stretch>
        </p:blipFill>
        <p:spPr>
          <a:xfrm>
            <a:off x="5293779" y="1525879"/>
            <a:ext cx="6740351" cy="4189121"/>
          </a:xfrm>
          <a:prstGeom prst="rect">
            <a:avLst/>
          </a:prstGeom>
          <a:ln>
            <a:noFill/>
          </a:ln>
          <a:effectLst>
            <a:softEdge rad="112500"/>
          </a:effectLst>
        </p:spPr>
      </p:pic>
      <p:sp>
        <p:nvSpPr>
          <p:cNvPr id="31" name="TextBox 30">
            <a:extLst>
              <a:ext uri="{FF2B5EF4-FFF2-40B4-BE49-F238E27FC236}">
                <a16:creationId xmlns:a16="http://schemas.microsoft.com/office/drawing/2014/main" id="{D7CB463F-C7E4-8A52-53D0-0260E613AD37}"/>
              </a:ext>
            </a:extLst>
          </p:cNvPr>
          <p:cNvSpPr txBox="1"/>
          <p:nvPr/>
        </p:nvSpPr>
        <p:spPr>
          <a:xfrm>
            <a:off x="342899" y="1633616"/>
            <a:ext cx="6096000" cy="2523768"/>
          </a:xfrm>
          <a:prstGeom prst="rect">
            <a:avLst/>
          </a:prstGeom>
          <a:noFill/>
        </p:spPr>
        <p:txBody>
          <a:bodyPr wrap="square">
            <a:spAutoFit/>
          </a:bodyPr>
          <a:lstStyle/>
          <a:p>
            <a:r>
              <a:rPr lang="en-US" sz="2000" b="1" dirty="0">
                <a:solidFill>
                  <a:srgbClr val="0070C0"/>
                </a:solidFill>
                <a:latin typeface="+mj-lt"/>
              </a:rPr>
              <a:t>Reservoir Simulation</a:t>
            </a:r>
          </a:p>
          <a:p>
            <a:pPr marL="285750" indent="-285750">
              <a:spcBef>
                <a:spcPts val="600"/>
              </a:spcBef>
              <a:buFont typeface="Arial" panose="020B0604020202020204" pitchFamily="34" charset="0"/>
              <a:buChar char="•"/>
            </a:pPr>
            <a:r>
              <a:rPr lang="en-US" sz="1800" dirty="0">
                <a:latin typeface="+mj-lt"/>
              </a:rPr>
              <a:t>Predict storage capacity</a:t>
            </a:r>
          </a:p>
          <a:p>
            <a:pPr marL="285750" indent="-285750">
              <a:spcBef>
                <a:spcPts val="600"/>
              </a:spcBef>
              <a:buFont typeface="Arial" panose="020B0604020202020204" pitchFamily="34" charset="0"/>
              <a:buChar char="•"/>
            </a:pPr>
            <a:r>
              <a:rPr lang="en-US" dirty="0">
                <a:latin typeface="+mj-lt"/>
              </a:rPr>
              <a:t>Support safe CO₂/H₂ storage design</a:t>
            </a:r>
          </a:p>
          <a:p>
            <a:pPr marL="285750" indent="-285750">
              <a:spcBef>
                <a:spcPts val="600"/>
              </a:spcBef>
              <a:buFont typeface="Arial" panose="020B0604020202020204" pitchFamily="34" charset="0"/>
              <a:buChar char="•"/>
            </a:pPr>
            <a:r>
              <a:rPr lang="en-US" dirty="0">
                <a:latin typeface="+mj-lt"/>
              </a:rPr>
              <a:t>Identify key uncertainties</a:t>
            </a:r>
            <a:endParaRPr lang="en-US" sz="1800" dirty="0">
              <a:latin typeface="+mj-lt"/>
            </a:endParaRPr>
          </a:p>
          <a:p>
            <a:pPr marL="285750" indent="-285750">
              <a:spcBef>
                <a:spcPts val="600"/>
              </a:spcBef>
              <a:buFont typeface="Arial" panose="020B0604020202020204" pitchFamily="34" charset="0"/>
              <a:buChar char="•"/>
            </a:pPr>
            <a:r>
              <a:rPr lang="en-US" sz="1800" dirty="0">
                <a:latin typeface="+mj-lt"/>
              </a:rPr>
              <a:t>Plan injection/withdrawal rates</a:t>
            </a:r>
          </a:p>
          <a:p>
            <a:pPr marL="285750" indent="-285750">
              <a:spcBef>
                <a:spcPts val="600"/>
              </a:spcBef>
              <a:buFont typeface="Arial" panose="020B0604020202020204" pitchFamily="34" charset="0"/>
              <a:buChar char="•"/>
            </a:pPr>
            <a:r>
              <a:rPr lang="en-US" sz="1800" dirty="0">
                <a:latin typeface="+mj-lt"/>
              </a:rPr>
              <a:t>Convert lab data into field-scale forecasts</a:t>
            </a:r>
          </a:p>
          <a:p>
            <a:pPr marL="285750" indent="-285750">
              <a:spcBef>
                <a:spcPts val="600"/>
              </a:spcBef>
              <a:buFont typeface="Arial" panose="020B0604020202020204" pitchFamily="34" charset="0"/>
              <a:buChar char="•"/>
            </a:pPr>
            <a:r>
              <a:rPr lang="en-US" dirty="0" err="1">
                <a:latin typeface="+mj-lt"/>
              </a:rPr>
              <a:t>Optimise</a:t>
            </a:r>
            <a:r>
              <a:rPr lang="en-US" dirty="0">
                <a:latin typeface="+mj-lt"/>
              </a:rPr>
              <a:t> well placement</a:t>
            </a:r>
          </a:p>
        </p:txBody>
      </p:sp>
      <p:sp>
        <p:nvSpPr>
          <p:cNvPr id="36" name="TextBox 35">
            <a:extLst>
              <a:ext uri="{FF2B5EF4-FFF2-40B4-BE49-F238E27FC236}">
                <a16:creationId xmlns:a16="http://schemas.microsoft.com/office/drawing/2014/main" id="{636845A0-7E6F-82AF-19FB-1186C5319977}"/>
              </a:ext>
            </a:extLst>
          </p:cNvPr>
          <p:cNvSpPr txBox="1"/>
          <p:nvPr/>
        </p:nvSpPr>
        <p:spPr>
          <a:xfrm>
            <a:off x="1327639" y="4672916"/>
            <a:ext cx="2526324" cy="400110"/>
          </a:xfrm>
          <a:prstGeom prst="rect">
            <a:avLst/>
          </a:prstGeom>
          <a:noFill/>
        </p:spPr>
        <p:txBody>
          <a:bodyPr wrap="square">
            <a:spAutoFit/>
          </a:bodyPr>
          <a:lstStyle/>
          <a:p>
            <a:r>
              <a:rPr lang="en-US" sz="2000" b="1" dirty="0">
                <a:solidFill>
                  <a:srgbClr val="C00000"/>
                </a:solidFill>
                <a:latin typeface="+mj-lt"/>
              </a:rPr>
              <a:t>Important INPUT:</a:t>
            </a:r>
          </a:p>
        </p:txBody>
      </p:sp>
    </p:spTree>
    <p:extLst>
      <p:ext uri="{BB962C8B-B14F-4D97-AF65-F5344CB8AC3E}">
        <p14:creationId xmlns:p14="http://schemas.microsoft.com/office/powerpoint/2010/main" val="39903890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259D16-BEF5-E7C5-5E39-916082D6A7D0}"/>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74839BBA-7387-435E-AAA7-11B513EF0DDC}"/>
              </a:ext>
            </a:extLst>
          </p:cNvPr>
          <p:cNvSpPr/>
          <p:nvPr/>
        </p:nvSpPr>
        <p:spPr>
          <a:xfrm>
            <a:off x="11201400" y="6403426"/>
            <a:ext cx="457200" cy="4572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1600" b="1" dirty="0">
                <a:latin typeface="+mj-lt"/>
              </a:rPr>
              <a:t>3</a:t>
            </a:r>
          </a:p>
        </p:txBody>
      </p:sp>
      <p:sp>
        <p:nvSpPr>
          <p:cNvPr id="12" name="Rectangle 11">
            <a:extLst>
              <a:ext uri="{FF2B5EF4-FFF2-40B4-BE49-F238E27FC236}">
                <a16:creationId xmlns:a16="http://schemas.microsoft.com/office/drawing/2014/main" id="{D0226A9E-B2BD-A50D-6D77-2EF320C9DFA7}"/>
              </a:ext>
            </a:extLst>
          </p:cNvPr>
          <p:cNvSpPr/>
          <p:nvPr/>
        </p:nvSpPr>
        <p:spPr>
          <a:xfrm flipV="1">
            <a:off x="152400" y="685800"/>
            <a:ext cx="380999" cy="152400"/>
          </a:xfrm>
          <a:prstGeom prst="rect">
            <a:avLst/>
          </a:prstGeom>
          <a:solidFill>
            <a:schemeClr val="tx1">
              <a:lumMod val="85000"/>
              <a:lumOff val="15000"/>
            </a:schemeClr>
          </a:solidFill>
          <a:ln>
            <a:noFill/>
          </a:ln>
          <a:effectLst/>
        </p:spPr>
        <p:style>
          <a:lnRef idx="1">
            <a:schemeClr val="accent1"/>
          </a:lnRef>
          <a:fillRef idx="3">
            <a:schemeClr val="accent1"/>
          </a:fillRef>
          <a:effectRef idx="2">
            <a:schemeClr val="accent1"/>
          </a:effectRef>
          <a:fontRef idx="minor">
            <a:schemeClr val="lt1"/>
          </a:fontRef>
        </p:style>
        <p:txBody>
          <a:bodyPr lIns="243797" tIns="121899" rIns="243797" bIns="121899" rtlCol="0" anchor="ctr"/>
          <a:lstStyle/>
          <a:p>
            <a:pPr algn="ctr"/>
            <a:r>
              <a:rPr lang="en-US" dirty="0">
                <a:latin typeface="+mj-lt"/>
              </a:rPr>
              <a:t>      </a:t>
            </a:r>
          </a:p>
        </p:txBody>
      </p:sp>
      <p:sp>
        <p:nvSpPr>
          <p:cNvPr id="13" name="Rectangle 12">
            <a:extLst>
              <a:ext uri="{FF2B5EF4-FFF2-40B4-BE49-F238E27FC236}">
                <a16:creationId xmlns:a16="http://schemas.microsoft.com/office/drawing/2014/main" id="{194C1D10-2A1C-384C-DD7B-50A2BDB9A290}"/>
              </a:ext>
            </a:extLst>
          </p:cNvPr>
          <p:cNvSpPr/>
          <p:nvPr/>
        </p:nvSpPr>
        <p:spPr>
          <a:xfrm flipV="1">
            <a:off x="609599" y="685800"/>
            <a:ext cx="380999" cy="152400"/>
          </a:xfrm>
          <a:prstGeom prst="rect">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lIns="243797" tIns="121899" rIns="243797" bIns="121899" rtlCol="0" anchor="ctr"/>
          <a:lstStyle/>
          <a:p>
            <a:pPr algn="ctr"/>
            <a:r>
              <a:rPr lang="en-US" dirty="0">
                <a:latin typeface="+mj-lt"/>
              </a:rPr>
              <a:t>                 </a:t>
            </a:r>
          </a:p>
        </p:txBody>
      </p:sp>
      <p:sp>
        <p:nvSpPr>
          <p:cNvPr id="14" name="Rectangle 13">
            <a:extLst>
              <a:ext uri="{FF2B5EF4-FFF2-40B4-BE49-F238E27FC236}">
                <a16:creationId xmlns:a16="http://schemas.microsoft.com/office/drawing/2014/main" id="{09181954-A835-85B8-9DB2-41FA97289C05}"/>
              </a:ext>
            </a:extLst>
          </p:cNvPr>
          <p:cNvSpPr/>
          <p:nvPr/>
        </p:nvSpPr>
        <p:spPr>
          <a:xfrm flipV="1">
            <a:off x="1066799" y="685800"/>
            <a:ext cx="380999" cy="152400"/>
          </a:xfrm>
          <a:prstGeom prst="rect">
            <a:avLst/>
          </a:prstGeom>
          <a:solidFill>
            <a:schemeClr val="tx1">
              <a:lumMod val="65000"/>
              <a:lumOff val="35000"/>
            </a:schemeClr>
          </a:solidFill>
          <a:ln>
            <a:noFill/>
          </a:ln>
          <a:effectLst/>
        </p:spPr>
        <p:style>
          <a:lnRef idx="1">
            <a:schemeClr val="accent1"/>
          </a:lnRef>
          <a:fillRef idx="3">
            <a:schemeClr val="accent1"/>
          </a:fillRef>
          <a:effectRef idx="2">
            <a:schemeClr val="accent1"/>
          </a:effectRef>
          <a:fontRef idx="minor">
            <a:schemeClr val="lt1"/>
          </a:fontRef>
        </p:style>
        <p:txBody>
          <a:bodyPr lIns="243797" tIns="121899" rIns="243797" bIns="121899" rtlCol="0" anchor="ctr"/>
          <a:lstStyle/>
          <a:p>
            <a:pPr algn="ctr"/>
            <a:endParaRPr lang="en-US" dirty="0">
              <a:latin typeface="+mj-lt"/>
            </a:endParaRPr>
          </a:p>
        </p:txBody>
      </p:sp>
      <p:sp>
        <p:nvSpPr>
          <p:cNvPr id="23" name="Rectangle 14">
            <a:extLst>
              <a:ext uri="{FF2B5EF4-FFF2-40B4-BE49-F238E27FC236}">
                <a16:creationId xmlns:a16="http://schemas.microsoft.com/office/drawing/2014/main" id="{A41A631B-7F66-C708-553E-D822A977F50E}"/>
              </a:ext>
            </a:extLst>
          </p:cNvPr>
          <p:cNvSpPr/>
          <p:nvPr/>
        </p:nvSpPr>
        <p:spPr>
          <a:xfrm flipV="1">
            <a:off x="1523999" y="685800"/>
            <a:ext cx="380999" cy="152400"/>
          </a:xfrm>
          <a:prstGeom prst="rect">
            <a:avLst/>
          </a:prstGeom>
          <a:solidFill>
            <a:schemeClr val="tx1">
              <a:lumMod val="50000"/>
              <a:lumOff val="50000"/>
            </a:schemeClr>
          </a:solidFill>
          <a:ln>
            <a:noFill/>
          </a:ln>
          <a:effectLst/>
        </p:spPr>
        <p:style>
          <a:lnRef idx="1">
            <a:schemeClr val="accent1"/>
          </a:lnRef>
          <a:fillRef idx="3">
            <a:schemeClr val="accent1"/>
          </a:fillRef>
          <a:effectRef idx="2">
            <a:schemeClr val="accent1"/>
          </a:effectRef>
          <a:fontRef idx="minor">
            <a:schemeClr val="lt1"/>
          </a:fontRef>
        </p:style>
        <p:txBody>
          <a:bodyPr lIns="243797" tIns="121899" rIns="243797" bIns="121899" rtlCol="0" anchor="ctr"/>
          <a:lstStyle/>
          <a:p>
            <a:pPr algn="ctr"/>
            <a:endParaRPr lang="en-US" dirty="0">
              <a:latin typeface="+mj-lt"/>
            </a:endParaRPr>
          </a:p>
        </p:txBody>
      </p:sp>
      <p:sp>
        <p:nvSpPr>
          <p:cNvPr id="24" name="Rectangle 15">
            <a:extLst>
              <a:ext uri="{FF2B5EF4-FFF2-40B4-BE49-F238E27FC236}">
                <a16:creationId xmlns:a16="http://schemas.microsoft.com/office/drawing/2014/main" id="{7BA6138A-5C73-FD89-943E-FB355D31E24F}"/>
              </a:ext>
            </a:extLst>
          </p:cNvPr>
          <p:cNvSpPr/>
          <p:nvPr/>
        </p:nvSpPr>
        <p:spPr>
          <a:xfrm flipV="1">
            <a:off x="1981199" y="685800"/>
            <a:ext cx="380999" cy="152400"/>
          </a:xfrm>
          <a:prstGeom prst="rect">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lIns="243797" tIns="121899" rIns="243797" bIns="121899" rtlCol="0" anchor="ctr"/>
          <a:lstStyle/>
          <a:p>
            <a:pPr algn="ctr"/>
            <a:endParaRPr lang="en-US" dirty="0">
              <a:latin typeface="+mj-lt"/>
            </a:endParaRPr>
          </a:p>
        </p:txBody>
      </p:sp>
      <p:sp>
        <p:nvSpPr>
          <p:cNvPr id="27" name="Rectangle 16">
            <a:extLst>
              <a:ext uri="{FF2B5EF4-FFF2-40B4-BE49-F238E27FC236}">
                <a16:creationId xmlns:a16="http://schemas.microsoft.com/office/drawing/2014/main" id="{EEC37524-B49F-6667-5236-A7FA01CBDC80}"/>
              </a:ext>
            </a:extLst>
          </p:cNvPr>
          <p:cNvSpPr/>
          <p:nvPr/>
        </p:nvSpPr>
        <p:spPr>
          <a:xfrm flipV="1">
            <a:off x="2438399" y="685800"/>
            <a:ext cx="380999" cy="152400"/>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lIns="243797" tIns="121899" rIns="243797" bIns="121899" rtlCol="0" anchor="ctr"/>
          <a:lstStyle/>
          <a:p>
            <a:pPr algn="ctr"/>
            <a:endParaRPr lang="en-US" dirty="0">
              <a:latin typeface="+mj-lt"/>
            </a:endParaRPr>
          </a:p>
        </p:txBody>
      </p:sp>
      <p:sp>
        <p:nvSpPr>
          <p:cNvPr id="28" name="TextBox 27">
            <a:extLst>
              <a:ext uri="{FF2B5EF4-FFF2-40B4-BE49-F238E27FC236}">
                <a16:creationId xmlns:a16="http://schemas.microsoft.com/office/drawing/2014/main" id="{0AA5C217-91EA-B2D8-0F35-C772CA2B7B19}"/>
              </a:ext>
            </a:extLst>
          </p:cNvPr>
          <p:cNvSpPr txBox="1"/>
          <p:nvPr/>
        </p:nvSpPr>
        <p:spPr>
          <a:xfrm>
            <a:off x="152400" y="990600"/>
            <a:ext cx="6898175" cy="461665"/>
          </a:xfrm>
          <a:prstGeom prst="rect">
            <a:avLst/>
          </a:prstGeom>
          <a:noFill/>
        </p:spPr>
        <p:txBody>
          <a:bodyPr wrap="square" rtlCol="0">
            <a:spAutoFit/>
          </a:bodyPr>
          <a:lstStyle/>
          <a:p>
            <a:r>
              <a:rPr lang="en-US" sz="2400" b="1" dirty="0">
                <a:solidFill>
                  <a:srgbClr val="0070C0"/>
                </a:solidFill>
                <a:latin typeface="+mj-lt"/>
              </a:rPr>
              <a:t>Relative Permeability </a:t>
            </a:r>
            <a:r>
              <a:rPr lang="en-US" sz="2400" b="1" dirty="0">
                <a:latin typeface="+mj-lt"/>
              </a:rPr>
              <a:t>in Porous Media</a:t>
            </a:r>
            <a:endParaRPr lang="en-US" sz="2400" b="1" dirty="0">
              <a:solidFill>
                <a:srgbClr val="AF005F"/>
              </a:solidFill>
              <a:latin typeface="+mj-lt"/>
              <a:ea typeface="Lato Black" panose="020F0502020204030203" pitchFamily="34" charset="0"/>
              <a:cs typeface="Lato Black" panose="020F0502020204030203" pitchFamily="34" charset="0"/>
            </a:endParaRPr>
          </a:p>
        </p:txBody>
      </p:sp>
      <p:pic>
        <p:nvPicPr>
          <p:cNvPr id="33" name="Graphic 32">
            <a:extLst>
              <a:ext uri="{FF2B5EF4-FFF2-40B4-BE49-F238E27FC236}">
                <a16:creationId xmlns:a16="http://schemas.microsoft.com/office/drawing/2014/main" id="{01E0924C-A270-4C06-8991-6FD6A7FCC2B0}"/>
              </a:ext>
            </a:extLst>
          </p:cNvPr>
          <p:cNvPicPr>
            <a:picLocks noChangeAspect="1"/>
          </p:cNvPicPr>
          <p:nvPr/>
        </p:nvPicPr>
        <p:blipFill>
          <a:blip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438938" y="114118"/>
            <a:ext cx="1535646" cy="767823"/>
          </a:xfrm>
          <a:prstGeom prst="rect">
            <a:avLst/>
          </a:prstGeom>
        </p:spPr>
      </p:pic>
      <p:pic>
        <p:nvPicPr>
          <p:cNvPr id="6" name="Picture 5">
            <a:extLst>
              <a:ext uri="{FF2B5EF4-FFF2-40B4-BE49-F238E27FC236}">
                <a16:creationId xmlns:a16="http://schemas.microsoft.com/office/drawing/2014/main" id="{0E63510D-BD9F-334D-DED7-AD98EFDA8BA9}"/>
              </a:ext>
            </a:extLst>
          </p:cNvPr>
          <p:cNvPicPr>
            <a:picLocks noChangeAspect="1"/>
          </p:cNvPicPr>
          <p:nvPr/>
        </p:nvPicPr>
        <p:blipFill>
          <a:blip r:embed="rId4">
            <a:extLst>
              <a:ext uri="{28A0092B-C50C-407E-A947-70E740481C1C}">
                <a14:useLocalDpi xmlns:a14="http://schemas.microsoft.com/office/drawing/2010/main" val="0"/>
              </a:ext>
            </a:extLst>
          </a:blip>
          <a:srcRect l="1150" t="2110" r="41645" b="71178"/>
          <a:stretch>
            <a:fillRect/>
          </a:stretch>
        </p:blipFill>
        <p:spPr>
          <a:xfrm>
            <a:off x="152401" y="125542"/>
            <a:ext cx="2438400" cy="501039"/>
          </a:xfrm>
          <a:prstGeom prst="rect">
            <a:avLst/>
          </a:prstGeom>
        </p:spPr>
      </p:pic>
      <p:pic>
        <p:nvPicPr>
          <p:cNvPr id="9" name="Picture 16" descr="Research Centre for Carbon Solutions | InfraPortal">
            <a:extLst>
              <a:ext uri="{FF2B5EF4-FFF2-40B4-BE49-F238E27FC236}">
                <a16:creationId xmlns:a16="http://schemas.microsoft.com/office/drawing/2014/main" id="{1F194303-0668-9FF9-1747-C4EC55E66BB6}"/>
              </a:ext>
            </a:extLst>
          </p:cNvPr>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saturation sat="400000"/>
                    </a14:imgEffect>
                  </a14:imgLayer>
                </a14:imgProps>
              </a:ext>
              <a:ext uri="{28A0092B-C50C-407E-A947-70E740481C1C}">
                <a14:useLocalDpi xmlns:a14="http://schemas.microsoft.com/office/drawing/2010/main" val="0"/>
              </a:ext>
            </a:extLst>
          </a:blip>
          <a:srcRect l="13736" r="16057"/>
          <a:stretch/>
        </p:blipFill>
        <p:spPr bwMode="auto">
          <a:xfrm>
            <a:off x="10980446" y="70730"/>
            <a:ext cx="1088853" cy="87238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9E6C333C-1772-813C-1C23-34ACAEAA43D8}"/>
              </a:ext>
            </a:extLst>
          </p:cNvPr>
          <p:cNvSpPr txBox="1"/>
          <p:nvPr/>
        </p:nvSpPr>
        <p:spPr>
          <a:xfrm>
            <a:off x="533399" y="1598803"/>
            <a:ext cx="6400801" cy="1785104"/>
          </a:xfrm>
          <a:prstGeom prst="rect">
            <a:avLst/>
          </a:prstGeom>
          <a:noFill/>
        </p:spPr>
        <p:txBody>
          <a:bodyPr wrap="square">
            <a:spAutoFit/>
          </a:bodyPr>
          <a:lstStyle/>
          <a:p>
            <a:pPr>
              <a:buNone/>
            </a:pPr>
            <a:r>
              <a:rPr lang="en-GB" b="1" dirty="0">
                <a:latin typeface="+mj-lt"/>
              </a:rPr>
              <a:t>Relative permeability controls </a:t>
            </a:r>
            <a:r>
              <a:rPr lang="en-GB" b="1" dirty="0">
                <a:solidFill>
                  <a:srgbClr val="0070C0"/>
                </a:solidFill>
                <a:latin typeface="+mj-lt"/>
              </a:rPr>
              <a:t>gas–brine mobility</a:t>
            </a:r>
            <a:r>
              <a:rPr lang="en-GB" b="1" dirty="0">
                <a:latin typeface="+mj-lt"/>
              </a:rPr>
              <a:t>, which affects:</a:t>
            </a:r>
            <a:r>
              <a:rPr lang="en-GB" dirty="0">
                <a:latin typeface="+mj-lt"/>
              </a:rPr>
              <a:t> </a:t>
            </a:r>
          </a:p>
          <a:p>
            <a:pPr marL="285750" indent="-285750">
              <a:spcBef>
                <a:spcPts val="600"/>
              </a:spcBef>
              <a:buFont typeface="Arial" panose="020B0604020202020204" pitchFamily="34" charset="0"/>
              <a:buChar char="•"/>
            </a:pPr>
            <a:r>
              <a:rPr lang="en-GB" dirty="0">
                <a:latin typeface="+mj-lt"/>
              </a:rPr>
              <a:t>Gas plume migration </a:t>
            </a:r>
          </a:p>
          <a:p>
            <a:pPr marL="285750" indent="-285750">
              <a:spcBef>
                <a:spcPts val="600"/>
              </a:spcBef>
              <a:buFont typeface="Arial" panose="020B0604020202020204" pitchFamily="34" charset="0"/>
              <a:buChar char="•"/>
            </a:pPr>
            <a:r>
              <a:rPr lang="en-GB" dirty="0">
                <a:latin typeface="+mj-lt"/>
              </a:rPr>
              <a:t>Residual trapping </a:t>
            </a:r>
          </a:p>
          <a:p>
            <a:pPr marL="285750" indent="-285750">
              <a:spcBef>
                <a:spcPts val="600"/>
              </a:spcBef>
              <a:buFont typeface="Arial" panose="020B0604020202020204" pitchFamily="34" charset="0"/>
              <a:buChar char="•"/>
            </a:pPr>
            <a:r>
              <a:rPr lang="en-GB" dirty="0">
                <a:latin typeface="+mj-lt"/>
              </a:rPr>
              <a:t>Pressure response </a:t>
            </a:r>
          </a:p>
          <a:p>
            <a:pPr marL="285750" indent="-285750">
              <a:spcBef>
                <a:spcPts val="600"/>
              </a:spcBef>
              <a:buFont typeface="Arial" panose="020B0604020202020204" pitchFamily="34" charset="0"/>
              <a:buChar char="•"/>
            </a:pPr>
            <a:r>
              <a:rPr lang="en-GB" dirty="0">
                <a:latin typeface="+mj-lt"/>
              </a:rPr>
              <a:t>Simulation forecast reliability</a:t>
            </a:r>
          </a:p>
        </p:txBody>
      </p:sp>
      <p:pic>
        <p:nvPicPr>
          <p:cNvPr id="2050" name="Picture 2">
            <a:extLst>
              <a:ext uri="{FF2B5EF4-FFF2-40B4-BE49-F238E27FC236}">
                <a16:creationId xmlns:a16="http://schemas.microsoft.com/office/drawing/2014/main" id="{AF1769C7-CC61-A192-9AF2-9EB41A6292F4}"/>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t="5033" b="15058"/>
          <a:stretch>
            <a:fillRect/>
          </a:stretch>
        </p:blipFill>
        <p:spPr bwMode="auto">
          <a:xfrm>
            <a:off x="9008274" y="1030285"/>
            <a:ext cx="2938780" cy="2376968"/>
          </a:xfrm>
          <a:prstGeom prst="rect">
            <a:avLst/>
          </a:prstGeom>
          <a:noFill/>
          <a:extLst>
            <a:ext uri="{909E8E84-426E-40DD-AFC4-6F175D3DCCD1}">
              <a14:hiddenFill xmlns:a14="http://schemas.microsoft.com/office/drawing/2010/main">
                <a:solidFill>
                  <a:srgbClr val="FFFFFF"/>
                </a:solidFill>
              </a14:hiddenFill>
            </a:ext>
          </a:extLst>
        </p:spPr>
      </p:pic>
      <p:grpSp>
        <p:nvGrpSpPr>
          <p:cNvPr id="25" name="Group 24">
            <a:extLst>
              <a:ext uri="{FF2B5EF4-FFF2-40B4-BE49-F238E27FC236}">
                <a16:creationId xmlns:a16="http://schemas.microsoft.com/office/drawing/2014/main" id="{4377EF90-7E2D-1CB1-AEDE-562157678675}"/>
              </a:ext>
            </a:extLst>
          </p:cNvPr>
          <p:cNvGrpSpPr/>
          <p:nvPr/>
        </p:nvGrpSpPr>
        <p:grpSpPr>
          <a:xfrm>
            <a:off x="5677736" y="3685956"/>
            <a:ext cx="6121400" cy="3063372"/>
            <a:chOff x="6781800" y="1967109"/>
            <a:chExt cx="5984840" cy="3058996"/>
          </a:xfrm>
        </p:grpSpPr>
        <p:pic>
          <p:nvPicPr>
            <p:cNvPr id="10" name="Picture 9">
              <a:extLst>
                <a:ext uri="{FF2B5EF4-FFF2-40B4-BE49-F238E27FC236}">
                  <a16:creationId xmlns:a16="http://schemas.microsoft.com/office/drawing/2014/main" id="{DB6AEB01-EC2B-AA20-D711-17FA5F58F91F}"/>
                </a:ext>
              </a:extLst>
            </p:cNvPr>
            <p:cNvPicPr>
              <a:picLocks noChangeAspect="1"/>
            </p:cNvPicPr>
            <p:nvPr/>
          </p:nvPicPr>
          <p:blipFill>
            <a:blip r:embed="rId8" cstate="print">
              <a:extLst>
                <a:ext uri="{28A0092B-C50C-407E-A947-70E740481C1C}">
                  <a14:useLocalDpi xmlns:a14="http://schemas.microsoft.com/office/drawing/2010/main" val="0"/>
                </a:ext>
              </a:extLst>
            </a:blip>
            <a:srcRect l="11949"/>
            <a:stretch>
              <a:fillRect/>
            </a:stretch>
          </p:blipFill>
          <p:spPr>
            <a:xfrm>
              <a:off x="7239000" y="2016560"/>
              <a:ext cx="4419600" cy="2824879"/>
            </a:xfrm>
            <a:prstGeom prst="rect">
              <a:avLst/>
            </a:prstGeom>
            <a:ln>
              <a:noFill/>
            </a:ln>
            <a:effectLst>
              <a:softEdge rad="112500"/>
            </a:effectLst>
          </p:spPr>
        </p:pic>
        <p:sp>
          <p:nvSpPr>
            <p:cNvPr id="17" name="TextBox 16">
              <a:extLst>
                <a:ext uri="{FF2B5EF4-FFF2-40B4-BE49-F238E27FC236}">
                  <a16:creationId xmlns:a16="http://schemas.microsoft.com/office/drawing/2014/main" id="{02E29209-F8C1-451B-9F2F-2C9819B65D82}"/>
                </a:ext>
              </a:extLst>
            </p:cNvPr>
            <p:cNvSpPr txBox="1"/>
            <p:nvPr/>
          </p:nvSpPr>
          <p:spPr>
            <a:xfrm>
              <a:off x="11547440" y="2135069"/>
              <a:ext cx="1219200" cy="369332"/>
            </a:xfrm>
            <a:prstGeom prst="rect">
              <a:avLst/>
            </a:prstGeom>
            <a:noFill/>
          </p:spPr>
          <p:txBody>
            <a:bodyPr wrap="square">
              <a:spAutoFit/>
            </a:bodyPr>
            <a:lstStyle/>
            <a:p>
              <a:r>
                <a:rPr lang="en-GB" sz="1800" b="1" dirty="0">
                  <a:solidFill>
                    <a:srgbClr val="7DB56D"/>
                  </a:solidFill>
                  <a:latin typeface="+mj-lt"/>
                </a:rPr>
                <a:t>Gas Plume </a:t>
              </a:r>
              <a:endParaRPr lang="en-GB" dirty="0">
                <a:latin typeface="+mj-lt"/>
              </a:endParaRPr>
            </a:p>
          </p:txBody>
        </p:sp>
        <p:sp>
          <p:nvSpPr>
            <p:cNvPr id="19" name="TextBox 18">
              <a:extLst>
                <a:ext uri="{FF2B5EF4-FFF2-40B4-BE49-F238E27FC236}">
                  <a16:creationId xmlns:a16="http://schemas.microsoft.com/office/drawing/2014/main" id="{2BD090CF-E7E3-8D92-CCC8-5C67B2CDB2FD}"/>
                </a:ext>
              </a:extLst>
            </p:cNvPr>
            <p:cNvSpPr txBox="1"/>
            <p:nvPr/>
          </p:nvSpPr>
          <p:spPr>
            <a:xfrm>
              <a:off x="6781800" y="1967109"/>
              <a:ext cx="3631651" cy="369332"/>
            </a:xfrm>
            <a:prstGeom prst="rect">
              <a:avLst/>
            </a:prstGeom>
            <a:noFill/>
          </p:spPr>
          <p:txBody>
            <a:bodyPr wrap="square">
              <a:spAutoFit/>
            </a:bodyPr>
            <a:lstStyle/>
            <a:p>
              <a:r>
                <a:rPr lang="en-GB" dirty="0">
                  <a:latin typeface="+mj-lt"/>
                </a:rPr>
                <a:t>Porous Media Saturated with </a:t>
              </a:r>
              <a:r>
                <a:rPr lang="en-GB" b="1" dirty="0">
                  <a:solidFill>
                    <a:srgbClr val="90CAEE"/>
                  </a:solidFill>
                  <a:latin typeface="+mj-lt"/>
                </a:rPr>
                <a:t>Water</a:t>
              </a:r>
              <a:endParaRPr lang="en-GB" dirty="0">
                <a:solidFill>
                  <a:srgbClr val="90CAEE"/>
                </a:solidFill>
                <a:latin typeface="+mj-lt"/>
              </a:endParaRPr>
            </a:p>
          </p:txBody>
        </p:sp>
        <p:sp>
          <p:nvSpPr>
            <p:cNvPr id="21" name="TextBox 20">
              <a:extLst>
                <a:ext uri="{FF2B5EF4-FFF2-40B4-BE49-F238E27FC236}">
                  <a16:creationId xmlns:a16="http://schemas.microsoft.com/office/drawing/2014/main" id="{A1FD864D-D4A4-CB31-0EAB-C277E085F914}"/>
                </a:ext>
              </a:extLst>
            </p:cNvPr>
            <p:cNvSpPr txBox="1"/>
            <p:nvPr/>
          </p:nvSpPr>
          <p:spPr>
            <a:xfrm>
              <a:off x="10591800" y="4656773"/>
              <a:ext cx="1506415" cy="369332"/>
            </a:xfrm>
            <a:prstGeom prst="rect">
              <a:avLst/>
            </a:prstGeom>
            <a:noFill/>
          </p:spPr>
          <p:txBody>
            <a:bodyPr wrap="square">
              <a:spAutoFit/>
            </a:bodyPr>
            <a:lstStyle/>
            <a:p>
              <a:r>
                <a:rPr lang="en-GB" b="1" dirty="0">
                  <a:solidFill>
                    <a:srgbClr val="7DB56D"/>
                  </a:solidFill>
                  <a:latin typeface="+mj-lt"/>
                </a:rPr>
                <a:t>Trapped Gas</a:t>
              </a:r>
              <a:r>
                <a:rPr lang="en-GB" sz="1800" b="1" dirty="0">
                  <a:solidFill>
                    <a:srgbClr val="7DB56D"/>
                  </a:solidFill>
                  <a:latin typeface="+mj-lt"/>
                </a:rPr>
                <a:t> </a:t>
              </a:r>
              <a:endParaRPr lang="en-GB" dirty="0">
                <a:latin typeface="+mj-lt"/>
              </a:endParaRPr>
            </a:p>
          </p:txBody>
        </p:sp>
      </p:grpSp>
      <p:sp>
        <p:nvSpPr>
          <p:cNvPr id="30" name="TextBox 29">
            <a:extLst>
              <a:ext uri="{FF2B5EF4-FFF2-40B4-BE49-F238E27FC236}">
                <a16:creationId xmlns:a16="http://schemas.microsoft.com/office/drawing/2014/main" id="{DF30DE1C-93BF-D78C-4ACE-9B7A8A953FBA}"/>
              </a:ext>
            </a:extLst>
          </p:cNvPr>
          <p:cNvSpPr txBox="1"/>
          <p:nvPr/>
        </p:nvSpPr>
        <p:spPr>
          <a:xfrm>
            <a:off x="597875" y="3657600"/>
            <a:ext cx="6096000" cy="2585323"/>
          </a:xfrm>
          <a:prstGeom prst="rect">
            <a:avLst/>
          </a:prstGeom>
          <a:noFill/>
        </p:spPr>
        <p:txBody>
          <a:bodyPr wrap="square">
            <a:spAutoFit/>
          </a:bodyPr>
          <a:lstStyle/>
          <a:p>
            <a:pPr>
              <a:buNone/>
            </a:pPr>
            <a:r>
              <a:rPr lang="en-GB" sz="2400" b="1" dirty="0">
                <a:solidFill>
                  <a:srgbClr val="0070C0"/>
                </a:solidFill>
                <a:latin typeface="+mj-lt"/>
              </a:rPr>
              <a:t>Experimental Bottleneck:</a:t>
            </a:r>
            <a:endParaRPr lang="en-GB" dirty="0">
              <a:latin typeface="+mj-lt"/>
            </a:endParaRPr>
          </a:p>
          <a:p>
            <a:pPr>
              <a:spcBef>
                <a:spcPts val="600"/>
              </a:spcBef>
              <a:buNone/>
            </a:pPr>
            <a:r>
              <a:rPr lang="en-GB" dirty="0">
                <a:latin typeface="+mj-lt"/>
              </a:rPr>
              <a:t>Experiments are:</a:t>
            </a:r>
          </a:p>
          <a:p>
            <a:pPr marL="285750" indent="-285750">
              <a:spcBef>
                <a:spcPts val="600"/>
              </a:spcBef>
              <a:buFont typeface="Arial" panose="020B0604020202020204" pitchFamily="34" charset="0"/>
              <a:buChar char="•"/>
            </a:pPr>
            <a:r>
              <a:rPr lang="en-GB" dirty="0">
                <a:latin typeface="+mj-lt"/>
              </a:rPr>
              <a:t>Expensive </a:t>
            </a:r>
          </a:p>
          <a:p>
            <a:pPr marL="285750" indent="-285750">
              <a:spcBef>
                <a:spcPts val="600"/>
              </a:spcBef>
              <a:buFont typeface="Arial" panose="020B0604020202020204" pitchFamily="34" charset="0"/>
              <a:buChar char="•"/>
            </a:pPr>
            <a:r>
              <a:rPr lang="en-GB" dirty="0">
                <a:latin typeface="+mj-lt"/>
              </a:rPr>
              <a:t>Time-consuming </a:t>
            </a:r>
          </a:p>
          <a:p>
            <a:pPr marL="285750" indent="-285750">
              <a:spcBef>
                <a:spcPts val="600"/>
              </a:spcBef>
              <a:buFont typeface="Arial" panose="020B0604020202020204" pitchFamily="34" charset="0"/>
              <a:buChar char="•"/>
            </a:pPr>
            <a:r>
              <a:rPr lang="en-GB" dirty="0">
                <a:latin typeface="+mj-lt"/>
              </a:rPr>
              <a:t>Dependent on core availability </a:t>
            </a:r>
          </a:p>
          <a:p>
            <a:pPr marL="285750" indent="-285750">
              <a:spcBef>
                <a:spcPts val="600"/>
              </a:spcBef>
              <a:buFont typeface="Arial" panose="020B0604020202020204" pitchFamily="34" charset="0"/>
              <a:buChar char="•"/>
            </a:pPr>
            <a:r>
              <a:rPr lang="en-GB" dirty="0">
                <a:latin typeface="+mj-lt"/>
              </a:rPr>
              <a:t>Limited in pressure, temperature, and rock coverage </a:t>
            </a:r>
          </a:p>
          <a:p>
            <a:pPr marL="285750" indent="-285750">
              <a:spcBef>
                <a:spcPts val="600"/>
              </a:spcBef>
              <a:buFont typeface="Arial" panose="020B0604020202020204" pitchFamily="34" charset="0"/>
              <a:buChar char="•"/>
            </a:pPr>
            <a:r>
              <a:rPr lang="en-GB" dirty="0">
                <a:latin typeface="+mj-lt"/>
              </a:rPr>
              <a:t>Insufficient to capture full reservoir heterogeneity</a:t>
            </a:r>
          </a:p>
        </p:txBody>
      </p:sp>
    </p:spTree>
    <p:extLst>
      <p:ext uri="{BB962C8B-B14F-4D97-AF65-F5344CB8AC3E}">
        <p14:creationId xmlns:p14="http://schemas.microsoft.com/office/powerpoint/2010/main" val="10758133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61A0AD-7879-2476-1891-ABAD44FE8EED}"/>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2FCDFDEA-944F-A206-C120-1E385C8C4AA3}"/>
              </a:ext>
            </a:extLst>
          </p:cNvPr>
          <p:cNvSpPr/>
          <p:nvPr/>
        </p:nvSpPr>
        <p:spPr>
          <a:xfrm>
            <a:off x="11201400" y="6403426"/>
            <a:ext cx="457200" cy="4572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1600" b="1" dirty="0">
                <a:latin typeface="+mj-lt"/>
              </a:rPr>
              <a:t>4</a:t>
            </a:r>
          </a:p>
        </p:txBody>
      </p:sp>
      <p:sp>
        <p:nvSpPr>
          <p:cNvPr id="12" name="Rectangle 11">
            <a:extLst>
              <a:ext uri="{FF2B5EF4-FFF2-40B4-BE49-F238E27FC236}">
                <a16:creationId xmlns:a16="http://schemas.microsoft.com/office/drawing/2014/main" id="{64860757-C8AF-9919-2661-BAAF890F199C}"/>
              </a:ext>
            </a:extLst>
          </p:cNvPr>
          <p:cNvSpPr/>
          <p:nvPr/>
        </p:nvSpPr>
        <p:spPr>
          <a:xfrm flipV="1">
            <a:off x="152400" y="685800"/>
            <a:ext cx="380999" cy="152400"/>
          </a:xfrm>
          <a:prstGeom prst="rect">
            <a:avLst/>
          </a:prstGeom>
          <a:solidFill>
            <a:schemeClr val="tx1">
              <a:lumMod val="85000"/>
              <a:lumOff val="15000"/>
            </a:schemeClr>
          </a:solidFill>
          <a:ln>
            <a:noFill/>
          </a:ln>
          <a:effectLst/>
        </p:spPr>
        <p:style>
          <a:lnRef idx="1">
            <a:schemeClr val="accent1"/>
          </a:lnRef>
          <a:fillRef idx="3">
            <a:schemeClr val="accent1"/>
          </a:fillRef>
          <a:effectRef idx="2">
            <a:schemeClr val="accent1"/>
          </a:effectRef>
          <a:fontRef idx="minor">
            <a:schemeClr val="lt1"/>
          </a:fontRef>
        </p:style>
        <p:txBody>
          <a:bodyPr lIns="243797" tIns="121899" rIns="243797" bIns="121899" rtlCol="0" anchor="ctr"/>
          <a:lstStyle/>
          <a:p>
            <a:pPr algn="ctr"/>
            <a:r>
              <a:rPr lang="en-US" dirty="0">
                <a:latin typeface="+mj-lt"/>
              </a:rPr>
              <a:t>      </a:t>
            </a:r>
          </a:p>
        </p:txBody>
      </p:sp>
      <p:sp>
        <p:nvSpPr>
          <p:cNvPr id="13" name="Rectangle 12">
            <a:extLst>
              <a:ext uri="{FF2B5EF4-FFF2-40B4-BE49-F238E27FC236}">
                <a16:creationId xmlns:a16="http://schemas.microsoft.com/office/drawing/2014/main" id="{34EEAB13-DA61-6E2A-C46A-66420D2F95C9}"/>
              </a:ext>
            </a:extLst>
          </p:cNvPr>
          <p:cNvSpPr/>
          <p:nvPr/>
        </p:nvSpPr>
        <p:spPr>
          <a:xfrm flipV="1">
            <a:off x="609599" y="685800"/>
            <a:ext cx="380999" cy="152400"/>
          </a:xfrm>
          <a:prstGeom prst="rect">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lIns="243797" tIns="121899" rIns="243797" bIns="121899" rtlCol="0" anchor="ctr"/>
          <a:lstStyle/>
          <a:p>
            <a:pPr algn="ctr"/>
            <a:r>
              <a:rPr lang="en-US" dirty="0">
                <a:latin typeface="+mj-lt"/>
              </a:rPr>
              <a:t>                 </a:t>
            </a:r>
          </a:p>
        </p:txBody>
      </p:sp>
      <p:sp>
        <p:nvSpPr>
          <p:cNvPr id="14" name="Rectangle 13">
            <a:extLst>
              <a:ext uri="{FF2B5EF4-FFF2-40B4-BE49-F238E27FC236}">
                <a16:creationId xmlns:a16="http://schemas.microsoft.com/office/drawing/2014/main" id="{44296470-CDCA-5119-E335-F89AFDE25967}"/>
              </a:ext>
            </a:extLst>
          </p:cNvPr>
          <p:cNvSpPr/>
          <p:nvPr/>
        </p:nvSpPr>
        <p:spPr>
          <a:xfrm flipV="1">
            <a:off x="1066799" y="685800"/>
            <a:ext cx="380999" cy="152400"/>
          </a:xfrm>
          <a:prstGeom prst="rect">
            <a:avLst/>
          </a:prstGeom>
          <a:solidFill>
            <a:schemeClr val="tx1">
              <a:lumMod val="65000"/>
              <a:lumOff val="35000"/>
            </a:schemeClr>
          </a:solidFill>
          <a:ln>
            <a:noFill/>
          </a:ln>
          <a:effectLst/>
        </p:spPr>
        <p:style>
          <a:lnRef idx="1">
            <a:schemeClr val="accent1"/>
          </a:lnRef>
          <a:fillRef idx="3">
            <a:schemeClr val="accent1"/>
          </a:fillRef>
          <a:effectRef idx="2">
            <a:schemeClr val="accent1"/>
          </a:effectRef>
          <a:fontRef idx="minor">
            <a:schemeClr val="lt1"/>
          </a:fontRef>
        </p:style>
        <p:txBody>
          <a:bodyPr lIns="243797" tIns="121899" rIns="243797" bIns="121899" rtlCol="0" anchor="ctr"/>
          <a:lstStyle/>
          <a:p>
            <a:pPr algn="ctr"/>
            <a:endParaRPr lang="en-US" dirty="0">
              <a:latin typeface="+mj-lt"/>
            </a:endParaRPr>
          </a:p>
        </p:txBody>
      </p:sp>
      <p:sp>
        <p:nvSpPr>
          <p:cNvPr id="23" name="Rectangle 14">
            <a:extLst>
              <a:ext uri="{FF2B5EF4-FFF2-40B4-BE49-F238E27FC236}">
                <a16:creationId xmlns:a16="http://schemas.microsoft.com/office/drawing/2014/main" id="{62658439-88BC-0737-F93E-C8F918DF1ACB}"/>
              </a:ext>
            </a:extLst>
          </p:cNvPr>
          <p:cNvSpPr/>
          <p:nvPr/>
        </p:nvSpPr>
        <p:spPr>
          <a:xfrm flipV="1">
            <a:off x="1523999" y="685800"/>
            <a:ext cx="380999" cy="152400"/>
          </a:xfrm>
          <a:prstGeom prst="rect">
            <a:avLst/>
          </a:prstGeom>
          <a:solidFill>
            <a:schemeClr val="tx1">
              <a:lumMod val="50000"/>
              <a:lumOff val="50000"/>
            </a:schemeClr>
          </a:solidFill>
          <a:ln>
            <a:noFill/>
          </a:ln>
          <a:effectLst/>
        </p:spPr>
        <p:style>
          <a:lnRef idx="1">
            <a:schemeClr val="accent1"/>
          </a:lnRef>
          <a:fillRef idx="3">
            <a:schemeClr val="accent1"/>
          </a:fillRef>
          <a:effectRef idx="2">
            <a:schemeClr val="accent1"/>
          </a:effectRef>
          <a:fontRef idx="minor">
            <a:schemeClr val="lt1"/>
          </a:fontRef>
        </p:style>
        <p:txBody>
          <a:bodyPr lIns="243797" tIns="121899" rIns="243797" bIns="121899" rtlCol="0" anchor="ctr"/>
          <a:lstStyle/>
          <a:p>
            <a:pPr algn="ctr"/>
            <a:endParaRPr lang="en-US" dirty="0">
              <a:latin typeface="+mj-lt"/>
            </a:endParaRPr>
          </a:p>
        </p:txBody>
      </p:sp>
      <p:sp>
        <p:nvSpPr>
          <p:cNvPr id="24" name="Rectangle 15">
            <a:extLst>
              <a:ext uri="{FF2B5EF4-FFF2-40B4-BE49-F238E27FC236}">
                <a16:creationId xmlns:a16="http://schemas.microsoft.com/office/drawing/2014/main" id="{861DDD07-9655-8124-C400-35931C79363D}"/>
              </a:ext>
            </a:extLst>
          </p:cNvPr>
          <p:cNvSpPr/>
          <p:nvPr/>
        </p:nvSpPr>
        <p:spPr>
          <a:xfrm flipV="1">
            <a:off x="1981199" y="685800"/>
            <a:ext cx="380999" cy="152400"/>
          </a:xfrm>
          <a:prstGeom prst="rect">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lIns="243797" tIns="121899" rIns="243797" bIns="121899" rtlCol="0" anchor="ctr"/>
          <a:lstStyle/>
          <a:p>
            <a:pPr algn="ctr"/>
            <a:endParaRPr lang="en-US" dirty="0">
              <a:latin typeface="+mj-lt"/>
            </a:endParaRPr>
          </a:p>
        </p:txBody>
      </p:sp>
      <p:sp>
        <p:nvSpPr>
          <p:cNvPr id="27" name="Rectangle 16">
            <a:extLst>
              <a:ext uri="{FF2B5EF4-FFF2-40B4-BE49-F238E27FC236}">
                <a16:creationId xmlns:a16="http://schemas.microsoft.com/office/drawing/2014/main" id="{E465CF73-FB38-E555-B2D7-959C3D7EF5BC}"/>
              </a:ext>
            </a:extLst>
          </p:cNvPr>
          <p:cNvSpPr/>
          <p:nvPr/>
        </p:nvSpPr>
        <p:spPr>
          <a:xfrm flipV="1">
            <a:off x="2438399" y="685800"/>
            <a:ext cx="380999" cy="152400"/>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lIns="243797" tIns="121899" rIns="243797" bIns="121899" rtlCol="0" anchor="ctr"/>
          <a:lstStyle/>
          <a:p>
            <a:pPr algn="ctr"/>
            <a:endParaRPr lang="en-US" dirty="0">
              <a:latin typeface="+mj-lt"/>
            </a:endParaRPr>
          </a:p>
        </p:txBody>
      </p:sp>
      <p:sp>
        <p:nvSpPr>
          <p:cNvPr id="28" name="TextBox 27">
            <a:extLst>
              <a:ext uri="{FF2B5EF4-FFF2-40B4-BE49-F238E27FC236}">
                <a16:creationId xmlns:a16="http://schemas.microsoft.com/office/drawing/2014/main" id="{E38F21ED-8C59-0265-08B8-DE4605C78E13}"/>
              </a:ext>
            </a:extLst>
          </p:cNvPr>
          <p:cNvSpPr txBox="1"/>
          <p:nvPr/>
        </p:nvSpPr>
        <p:spPr>
          <a:xfrm>
            <a:off x="152400" y="990600"/>
            <a:ext cx="6898175" cy="461665"/>
          </a:xfrm>
          <a:prstGeom prst="rect">
            <a:avLst/>
          </a:prstGeom>
          <a:noFill/>
        </p:spPr>
        <p:txBody>
          <a:bodyPr wrap="square" rtlCol="0">
            <a:spAutoFit/>
          </a:bodyPr>
          <a:lstStyle/>
          <a:p>
            <a:r>
              <a:rPr lang="en-US" sz="2400" b="1" dirty="0">
                <a:solidFill>
                  <a:srgbClr val="0070C0"/>
                </a:solidFill>
                <a:latin typeface="+mj-lt"/>
              </a:rPr>
              <a:t>Research Objectives</a:t>
            </a:r>
            <a:endParaRPr lang="en-US" sz="2400" b="1" dirty="0">
              <a:solidFill>
                <a:srgbClr val="AF005F"/>
              </a:solidFill>
              <a:latin typeface="+mj-lt"/>
              <a:ea typeface="Lato Black" panose="020F0502020204030203" pitchFamily="34" charset="0"/>
              <a:cs typeface="Lato Black" panose="020F0502020204030203" pitchFamily="34" charset="0"/>
            </a:endParaRPr>
          </a:p>
        </p:txBody>
      </p:sp>
      <p:pic>
        <p:nvPicPr>
          <p:cNvPr id="33" name="Graphic 32">
            <a:extLst>
              <a:ext uri="{FF2B5EF4-FFF2-40B4-BE49-F238E27FC236}">
                <a16:creationId xmlns:a16="http://schemas.microsoft.com/office/drawing/2014/main" id="{842CEE57-F930-DB7F-0D37-F18962919C32}"/>
              </a:ext>
            </a:extLst>
          </p:cNvPr>
          <p:cNvPicPr>
            <a:picLocks noChangeAspect="1"/>
          </p:cNvPicPr>
          <p:nvPr/>
        </p:nvPicPr>
        <p:blipFill>
          <a:blip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438938" y="114118"/>
            <a:ext cx="1535646" cy="767823"/>
          </a:xfrm>
          <a:prstGeom prst="rect">
            <a:avLst/>
          </a:prstGeom>
        </p:spPr>
      </p:pic>
      <p:pic>
        <p:nvPicPr>
          <p:cNvPr id="6" name="Picture 5">
            <a:extLst>
              <a:ext uri="{FF2B5EF4-FFF2-40B4-BE49-F238E27FC236}">
                <a16:creationId xmlns:a16="http://schemas.microsoft.com/office/drawing/2014/main" id="{6820CB98-2A41-CA0B-8BBB-9AD3DDB2B148}"/>
              </a:ext>
            </a:extLst>
          </p:cNvPr>
          <p:cNvPicPr>
            <a:picLocks noChangeAspect="1"/>
          </p:cNvPicPr>
          <p:nvPr/>
        </p:nvPicPr>
        <p:blipFill>
          <a:blip r:embed="rId4">
            <a:extLst>
              <a:ext uri="{28A0092B-C50C-407E-A947-70E740481C1C}">
                <a14:useLocalDpi xmlns:a14="http://schemas.microsoft.com/office/drawing/2010/main" val="0"/>
              </a:ext>
            </a:extLst>
          </a:blip>
          <a:srcRect l="1150" t="2110" r="41645" b="71178"/>
          <a:stretch>
            <a:fillRect/>
          </a:stretch>
        </p:blipFill>
        <p:spPr>
          <a:xfrm>
            <a:off x="152401" y="125542"/>
            <a:ext cx="2438400" cy="501039"/>
          </a:xfrm>
          <a:prstGeom prst="rect">
            <a:avLst/>
          </a:prstGeom>
        </p:spPr>
      </p:pic>
      <p:pic>
        <p:nvPicPr>
          <p:cNvPr id="9" name="Picture 16" descr="Research Centre for Carbon Solutions | InfraPortal">
            <a:extLst>
              <a:ext uri="{FF2B5EF4-FFF2-40B4-BE49-F238E27FC236}">
                <a16:creationId xmlns:a16="http://schemas.microsoft.com/office/drawing/2014/main" id="{13BDC5B2-0B6E-5BB4-F150-3BBF68F08A0D}"/>
              </a:ext>
            </a:extLst>
          </p:cNvPr>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saturation sat="400000"/>
                    </a14:imgEffect>
                  </a14:imgLayer>
                </a14:imgProps>
              </a:ext>
              <a:ext uri="{28A0092B-C50C-407E-A947-70E740481C1C}">
                <a14:useLocalDpi xmlns:a14="http://schemas.microsoft.com/office/drawing/2010/main" val="0"/>
              </a:ext>
            </a:extLst>
          </a:blip>
          <a:srcRect l="13736" r="16057"/>
          <a:stretch/>
        </p:blipFill>
        <p:spPr bwMode="auto">
          <a:xfrm>
            <a:off x="10980446" y="70730"/>
            <a:ext cx="1088853" cy="87238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AF39FE17-C65C-1E7A-89FD-CDAB272FD94F}"/>
              </a:ext>
            </a:extLst>
          </p:cNvPr>
          <p:cNvSpPr txBox="1"/>
          <p:nvPr/>
        </p:nvSpPr>
        <p:spPr>
          <a:xfrm>
            <a:off x="342899" y="1452265"/>
            <a:ext cx="4838701" cy="923330"/>
          </a:xfrm>
          <a:prstGeom prst="rect">
            <a:avLst/>
          </a:prstGeom>
          <a:noFill/>
        </p:spPr>
        <p:txBody>
          <a:bodyPr wrap="square">
            <a:spAutoFit/>
          </a:bodyPr>
          <a:lstStyle/>
          <a:p>
            <a:pPr algn="just"/>
            <a:r>
              <a:rPr lang="en-GB" dirty="0">
                <a:latin typeface="+mj-lt"/>
              </a:rPr>
              <a:t>Develop a machine-learning workflow to predict water and gas relative permeability (</a:t>
            </a:r>
            <a:r>
              <a:rPr lang="en-GB" b="1" dirty="0" err="1">
                <a:solidFill>
                  <a:srgbClr val="0070C0"/>
                </a:solidFill>
                <a:latin typeface="+mj-lt"/>
              </a:rPr>
              <a:t>krw</a:t>
            </a:r>
            <a:r>
              <a:rPr lang="en-GB" dirty="0">
                <a:latin typeface="+mj-lt"/>
              </a:rPr>
              <a:t> and </a:t>
            </a:r>
            <a:r>
              <a:rPr lang="en-GB" b="1" dirty="0" err="1">
                <a:solidFill>
                  <a:srgbClr val="0070C0"/>
                </a:solidFill>
                <a:latin typeface="+mj-lt"/>
              </a:rPr>
              <a:t>krg</a:t>
            </a:r>
            <a:r>
              <a:rPr lang="en-GB" b="1" dirty="0">
                <a:latin typeface="+mj-lt"/>
              </a:rPr>
              <a:t>)</a:t>
            </a:r>
            <a:r>
              <a:rPr lang="en-GB" dirty="0">
                <a:latin typeface="+mj-lt"/>
              </a:rPr>
              <a:t> for gas–brine systems in </a:t>
            </a:r>
            <a:r>
              <a:rPr lang="en-GB" b="1" dirty="0">
                <a:solidFill>
                  <a:srgbClr val="0070C0"/>
                </a:solidFill>
                <a:latin typeface="+mj-lt"/>
              </a:rPr>
              <a:t>Sandstones</a:t>
            </a:r>
            <a:r>
              <a:rPr lang="en-GB" dirty="0">
                <a:latin typeface="+mj-lt"/>
              </a:rPr>
              <a:t>.</a:t>
            </a:r>
          </a:p>
        </p:txBody>
      </p:sp>
      <p:grpSp>
        <p:nvGrpSpPr>
          <p:cNvPr id="50" name="Group 49">
            <a:extLst>
              <a:ext uri="{FF2B5EF4-FFF2-40B4-BE49-F238E27FC236}">
                <a16:creationId xmlns:a16="http://schemas.microsoft.com/office/drawing/2014/main" id="{6513A016-04CE-9ED4-FB56-D4EA7EE3FFED}"/>
              </a:ext>
            </a:extLst>
          </p:cNvPr>
          <p:cNvGrpSpPr/>
          <p:nvPr/>
        </p:nvGrpSpPr>
        <p:grpSpPr>
          <a:xfrm>
            <a:off x="1066799" y="1816284"/>
            <a:ext cx="11564818" cy="5037667"/>
            <a:chOff x="284283" y="1452265"/>
            <a:chExt cx="11564818" cy="5037667"/>
          </a:xfrm>
        </p:grpSpPr>
        <p:graphicFrame>
          <p:nvGraphicFramePr>
            <p:cNvPr id="7" name="Diagram 6">
              <a:extLst>
                <a:ext uri="{FF2B5EF4-FFF2-40B4-BE49-F238E27FC236}">
                  <a16:creationId xmlns:a16="http://schemas.microsoft.com/office/drawing/2014/main" id="{5392D3B7-5DE7-68B5-D9F7-D1B7C4EB0957}"/>
                </a:ext>
              </a:extLst>
            </p:cNvPr>
            <p:cNvGraphicFramePr/>
            <p:nvPr>
              <p:extLst>
                <p:ext uri="{D42A27DB-BD31-4B8C-83A1-F6EECF244321}">
                  <p14:modId xmlns:p14="http://schemas.microsoft.com/office/powerpoint/2010/main" val="4274517521"/>
                </p:ext>
              </p:extLst>
            </p:nvPr>
          </p:nvGraphicFramePr>
          <p:xfrm>
            <a:off x="450502" y="1452265"/>
            <a:ext cx="11398599" cy="503766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1" name="TextBox 10">
              <a:extLst>
                <a:ext uri="{FF2B5EF4-FFF2-40B4-BE49-F238E27FC236}">
                  <a16:creationId xmlns:a16="http://schemas.microsoft.com/office/drawing/2014/main" id="{56D8E0BA-2A7E-E6A2-3B3B-4A1B54AEB705}"/>
                </a:ext>
              </a:extLst>
            </p:cNvPr>
            <p:cNvSpPr txBox="1"/>
            <p:nvPr/>
          </p:nvSpPr>
          <p:spPr>
            <a:xfrm>
              <a:off x="284283" y="2837260"/>
              <a:ext cx="2839917" cy="1464231"/>
            </a:xfrm>
            <a:prstGeom prst="roundRect">
              <a:avLst/>
            </a:prstGeom>
            <a:solidFill>
              <a:schemeClr val="accent5">
                <a:lumMod val="60000"/>
                <a:lumOff val="40000"/>
              </a:schemeClr>
            </a:solidFill>
          </p:spPr>
          <p:style>
            <a:lnRef idx="3">
              <a:schemeClr val="lt1"/>
            </a:lnRef>
            <a:fillRef idx="1">
              <a:schemeClr val="accent6"/>
            </a:fillRef>
            <a:effectRef idx="1">
              <a:schemeClr val="accent6"/>
            </a:effectRef>
            <a:fontRef idx="minor">
              <a:schemeClr val="lt1"/>
            </a:fontRef>
          </p:style>
          <p:txBody>
            <a:bodyPr wrap="square">
              <a:spAutoFit/>
            </a:bodyPr>
            <a:lstStyle/>
            <a:p>
              <a:pPr algn="ctr"/>
              <a:r>
                <a:rPr lang="en-GB" sz="1600" b="1" dirty="0">
                  <a:solidFill>
                    <a:schemeClr val="tx1"/>
                  </a:solidFill>
                  <a:latin typeface="+mj-lt"/>
                </a:rPr>
                <a:t>Temperature, Pressure, Fluid Viscosities, Salinity, Brine Composition, IFT, Wettability, Rock Mineralogy, Pore size, </a:t>
              </a:r>
              <a:r>
                <a:rPr lang="en-GB" sz="1600" b="1" dirty="0" err="1">
                  <a:solidFill>
                    <a:schemeClr val="tx1"/>
                  </a:solidFill>
                  <a:latin typeface="+mj-lt"/>
                </a:rPr>
                <a:t>Sw</a:t>
              </a:r>
              <a:r>
                <a:rPr lang="en-GB" sz="1600" b="1" dirty="0">
                  <a:solidFill>
                    <a:schemeClr val="tx1"/>
                  </a:solidFill>
                  <a:latin typeface="+mj-lt"/>
                </a:rPr>
                <a:t>, </a:t>
              </a:r>
              <a:r>
                <a:rPr lang="en-GB" sz="1600" b="1" dirty="0" err="1">
                  <a:solidFill>
                    <a:schemeClr val="tx1"/>
                  </a:solidFill>
                  <a:latin typeface="+mj-lt"/>
                </a:rPr>
                <a:t>Krw</a:t>
              </a:r>
              <a:r>
                <a:rPr lang="en-GB" sz="1600" b="1" dirty="0">
                  <a:solidFill>
                    <a:schemeClr val="tx1"/>
                  </a:solidFill>
                  <a:latin typeface="+mj-lt"/>
                </a:rPr>
                <a:t>, </a:t>
              </a:r>
              <a:r>
                <a:rPr lang="en-GB" sz="1600" b="1" dirty="0" err="1">
                  <a:solidFill>
                    <a:schemeClr val="tx1"/>
                  </a:solidFill>
                  <a:latin typeface="+mj-lt"/>
                </a:rPr>
                <a:t>Krg</a:t>
              </a:r>
              <a:r>
                <a:rPr lang="en-GB" sz="1600" b="1" dirty="0">
                  <a:solidFill>
                    <a:schemeClr val="tx1"/>
                  </a:solidFill>
                  <a:latin typeface="+mj-lt"/>
                </a:rPr>
                <a:t> </a:t>
              </a:r>
            </a:p>
          </p:txBody>
        </p:sp>
        <p:cxnSp>
          <p:nvCxnSpPr>
            <p:cNvPr id="22" name="Connector: Elbow 21">
              <a:extLst>
                <a:ext uri="{FF2B5EF4-FFF2-40B4-BE49-F238E27FC236}">
                  <a16:creationId xmlns:a16="http://schemas.microsoft.com/office/drawing/2014/main" id="{941DADA3-6E88-8BAB-38F7-4060214EBFA5}"/>
                </a:ext>
              </a:extLst>
            </p:cNvPr>
            <p:cNvCxnSpPr>
              <a:cxnSpLocks/>
              <a:endCxn id="11" idx="2"/>
            </p:cNvCxnSpPr>
            <p:nvPr/>
          </p:nvCxnSpPr>
          <p:spPr>
            <a:xfrm rot="10800000">
              <a:off x="1704242" y="4301492"/>
              <a:ext cx="1191370" cy="956321"/>
            </a:xfrm>
            <a:prstGeom prst="bentConnector2">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777EB187-BAA0-602D-41FE-831C9800977C}"/>
                </a:ext>
              </a:extLst>
            </p:cNvPr>
            <p:cNvSpPr txBox="1"/>
            <p:nvPr/>
          </p:nvSpPr>
          <p:spPr>
            <a:xfrm>
              <a:off x="5877642" y="4947999"/>
              <a:ext cx="4180758" cy="919401"/>
            </a:xfrm>
            <a:prstGeom prst="roundRect">
              <a:avLst/>
            </a:prstGeom>
            <a:solidFill>
              <a:schemeClr val="accent5">
                <a:lumMod val="60000"/>
                <a:lumOff val="40000"/>
              </a:schemeClr>
            </a:solidFill>
          </p:spPr>
          <p:style>
            <a:lnRef idx="3">
              <a:schemeClr val="lt1"/>
            </a:lnRef>
            <a:fillRef idx="1">
              <a:schemeClr val="accent6"/>
            </a:fillRef>
            <a:effectRef idx="1">
              <a:schemeClr val="accent6"/>
            </a:effectRef>
            <a:fontRef idx="minor">
              <a:schemeClr val="lt1"/>
            </a:fontRef>
          </p:style>
          <p:txBody>
            <a:bodyPr wrap="square">
              <a:spAutoFit/>
            </a:bodyPr>
            <a:lstStyle/>
            <a:p>
              <a:pPr algn="ctr"/>
              <a:r>
                <a:rPr lang="en-GB" sz="1600" b="1" dirty="0">
                  <a:solidFill>
                    <a:schemeClr val="tx1"/>
                  </a:solidFill>
                  <a:latin typeface="+mj-lt"/>
                </a:rPr>
                <a:t>Physical-Aware Transformation For Training, and Normalising them between [0,1] by their Max and Min values for better Consistency</a:t>
              </a:r>
            </a:p>
          </p:txBody>
        </p:sp>
        <p:cxnSp>
          <p:nvCxnSpPr>
            <p:cNvPr id="46" name="Connector: Elbow 45">
              <a:extLst>
                <a:ext uri="{FF2B5EF4-FFF2-40B4-BE49-F238E27FC236}">
                  <a16:creationId xmlns:a16="http://schemas.microsoft.com/office/drawing/2014/main" id="{A2056D3F-95A8-CDE7-5630-ACB5AAD3DAEB}"/>
                </a:ext>
              </a:extLst>
            </p:cNvPr>
            <p:cNvCxnSpPr>
              <a:cxnSpLocks/>
            </p:cNvCxnSpPr>
            <p:nvPr/>
          </p:nvCxnSpPr>
          <p:spPr>
            <a:xfrm>
              <a:off x="4375636" y="4346550"/>
              <a:ext cx="1415564" cy="1059185"/>
            </a:xfrm>
            <a:prstGeom prst="bentConnector3">
              <a:avLst>
                <a:gd name="adj1" fmla="val 656"/>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sp>
        <p:nvSpPr>
          <p:cNvPr id="53" name="TextBox 52">
            <a:extLst>
              <a:ext uri="{FF2B5EF4-FFF2-40B4-BE49-F238E27FC236}">
                <a16:creationId xmlns:a16="http://schemas.microsoft.com/office/drawing/2014/main" id="{614BDF7E-6975-53A0-5E21-C12365BE0BF2}"/>
              </a:ext>
            </a:extLst>
          </p:cNvPr>
          <p:cNvSpPr txBox="1"/>
          <p:nvPr/>
        </p:nvSpPr>
        <p:spPr>
          <a:xfrm>
            <a:off x="6071719" y="943115"/>
            <a:ext cx="2743200" cy="919401"/>
          </a:xfrm>
          <a:prstGeom prst="roundRect">
            <a:avLst/>
          </a:prstGeom>
          <a:solidFill>
            <a:schemeClr val="accent5">
              <a:lumMod val="60000"/>
              <a:lumOff val="40000"/>
            </a:schemeClr>
          </a:solidFill>
        </p:spPr>
        <p:style>
          <a:lnRef idx="3">
            <a:schemeClr val="lt1"/>
          </a:lnRef>
          <a:fillRef idx="1">
            <a:schemeClr val="accent6"/>
          </a:fillRef>
          <a:effectRef idx="1">
            <a:schemeClr val="accent6"/>
          </a:effectRef>
          <a:fontRef idx="minor">
            <a:schemeClr val="lt1"/>
          </a:fontRef>
        </p:style>
        <p:txBody>
          <a:bodyPr wrap="square">
            <a:spAutoFit/>
          </a:bodyPr>
          <a:lstStyle/>
          <a:p>
            <a:pPr algn="ctr"/>
            <a:r>
              <a:rPr lang="en-GB" sz="1600" b="1" dirty="0">
                <a:solidFill>
                  <a:schemeClr val="tx1"/>
                </a:solidFill>
                <a:latin typeface="+mj-lt"/>
              </a:rPr>
              <a:t>Selecting the best ML Model based on the number of data points and the workflow</a:t>
            </a:r>
          </a:p>
        </p:txBody>
      </p:sp>
      <p:cxnSp>
        <p:nvCxnSpPr>
          <p:cNvPr id="55" name="Straight Arrow Connector 54">
            <a:extLst>
              <a:ext uri="{FF2B5EF4-FFF2-40B4-BE49-F238E27FC236}">
                <a16:creationId xmlns:a16="http://schemas.microsoft.com/office/drawing/2014/main" id="{4BB8234D-2EC6-13AC-C991-CE8B4F8A5463}"/>
              </a:ext>
            </a:extLst>
          </p:cNvPr>
          <p:cNvCxnSpPr>
            <a:endCxn id="53" idx="2"/>
          </p:cNvCxnSpPr>
          <p:nvPr/>
        </p:nvCxnSpPr>
        <p:spPr>
          <a:xfrm flipH="1" flipV="1">
            <a:off x="7443319" y="1862516"/>
            <a:ext cx="1167281" cy="1109284"/>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a:extLst>
              <a:ext uri="{FF2B5EF4-FFF2-40B4-BE49-F238E27FC236}">
                <a16:creationId xmlns:a16="http://schemas.microsoft.com/office/drawing/2014/main" id="{8512058D-24FF-6851-14FD-FCCA2522A640}"/>
              </a:ext>
            </a:extLst>
          </p:cNvPr>
          <p:cNvCxnSpPr>
            <a:endCxn id="53" idx="2"/>
          </p:cNvCxnSpPr>
          <p:nvPr/>
        </p:nvCxnSpPr>
        <p:spPr>
          <a:xfrm flipV="1">
            <a:off x="6858000" y="1862516"/>
            <a:ext cx="585319" cy="1642684"/>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230402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9515FB-F5BD-92CD-F187-1BD5FD4E98B0}"/>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6BD73B01-477A-D9A5-A7AB-DFA4DCF91088}"/>
              </a:ext>
            </a:extLst>
          </p:cNvPr>
          <p:cNvSpPr/>
          <p:nvPr/>
        </p:nvSpPr>
        <p:spPr>
          <a:xfrm>
            <a:off x="11201400" y="6403426"/>
            <a:ext cx="457200" cy="4572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1600" b="1" dirty="0">
                <a:latin typeface="+mj-lt"/>
              </a:rPr>
              <a:t>5</a:t>
            </a:r>
          </a:p>
        </p:txBody>
      </p:sp>
      <p:sp>
        <p:nvSpPr>
          <p:cNvPr id="12" name="Rectangle 11">
            <a:extLst>
              <a:ext uri="{FF2B5EF4-FFF2-40B4-BE49-F238E27FC236}">
                <a16:creationId xmlns:a16="http://schemas.microsoft.com/office/drawing/2014/main" id="{4917DA56-86F0-0D93-53ED-4FE942FE8874}"/>
              </a:ext>
            </a:extLst>
          </p:cNvPr>
          <p:cNvSpPr/>
          <p:nvPr/>
        </p:nvSpPr>
        <p:spPr>
          <a:xfrm flipV="1">
            <a:off x="152400" y="685800"/>
            <a:ext cx="380999" cy="152400"/>
          </a:xfrm>
          <a:prstGeom prst="rect">
            <a:avLst/>
          </a:prstGeom>
          <a:solidFill>
            <a:schemeClr val="tx1">
              <a:lumMod val="85000"/>
              <a:lumOff val="15000"/>
            </a:schemeClr>
          </a:solidFill>
          <a:ln>
            <a:noFill/>
          </a:ln>
          <a:effectLst/>
        </p:spPr>
        <p:style>
          <a:lnRef idx="1">
            <a:schemeClr val="accent1"/>
          </a:lnRef>
          <a:fillRef idx="3">
            <a:schemeClr val="accent1"/>
          </a:fillRef>
          <a:effectRef idx="2">
            <a:schemeClr val="accent1"/>
          </a:effectRef>
          <a:fontRef idx="minor">
            <a:schemeClr val="lt1"/>
          </a:fontRef>
        </p:style>
        <p:txBody>
          <a:bodyPr lIns="243797" tIns="121899" rIns="243797" bIns="121899" rtlCol="0" anchor="ctr"/>
          <a:lstStyle/>
          <a:p>
            <a:pPr algn="ctr"/>
            <a:r>
              <a:rPr lang="en-US" dirty="0">
                <a:latin typeface="+mj-lt"/>
              </a:rPr>
              <a:t>      </a:t>
            </a:r>
          </a:p>
        </p:txBody>
      </p:sp>
      <p:sp>
        <p:nvSpPr>
          <p:cNvPr id="13" name="Rectangle 12">
            <a:extLst>
              <a:ext uri="{FF2B5EF4-FFF2-40B4-BE49-F238E27FC236}">
                <a16:creationId xmlns:a16="http://schemas.microsoft.com/office/drawing/2014/main" id="{F9567997-67BC-8BC5-C649-E5D23BE6C44E}"/>
              </a:ext>
            </a:extLst>
          </p:cNvPr>
          <p:cNvSpPr/>
          <p:nvPr/>
        </p:nvSpPr>
        <p:spPr>
          <a:xfrm flipV="1">
            <a:off x="609599" y="685800"/>
            <a:ext cx="380999" cy="152400"/>
          </a:xfrm>
          <a:prstGeom prst="rect">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lIns="243797" tIns="121899" rIns="243797" bIns="121899" rtlCol="0" anchor="ctr"/>
          <a:lstStyle/>
          <a:p>
            <a:pPr algn="ctr"/>
            <a:r>
              <a:rPr lang="en-US" dirty="0">
                <a:latin typeface="+mj-lt"/>
              </a:rPr>
              <a:t>                 </a:t>
            </a:r>
          </a:p>
        </p:txBody>
      </p:sp>
      <p:sp>
        <p:nvSpPr>
          <p:cNvPr id="14" name="Rectangle 13">
            <a:extLst>
              <a:ext uri="{FF2B5EF4-FFF2-40B4-BE49-F238E27FC236}">
                <a16:creationId xmlns:a16="http://schemas.microsoft.com/office/drawing/2014/main" id="{5AC8DE6D-9180-E099-E305-E0058C6270D1}"/>
              </a:ext>
            </a:extLst>
          </p:cNvPr>
          <p:cNvSpPr/>
          <p:nvPr/>
        </p:nvSpPr>
        <p:spPr>
          <a:xfrm flipV="1">
            <a:off x="1066799" y="685800"/>
            <a:ext cx="380999" cy="152400"/>
          </a:xfrm>
          <a:prstGeom prst="rect">
            <a:avLst/>
          </a:prstGeom>
          <a:solidFill>
            <a:schemeClr val="tx1">
              <a:lumMod val="65000"/>
              <a:lumOff val="35000"/>
            </a:schemeClr>
          </a:solidFill>
          <a:ln>
            <a:noFill/>
          </a:ln>
          <a:effectLst/>
        </p:spPr>
        <p:style>
          <a:lnRef idx="1">
            <a:schemeClr val="accent1"/>
          </a:lnRef>
          <a:fillRef idx="3">
            <a:schemeClr val="accent1"/>
          </a:fillRef>
          <a:effectRef idx="2">
            <a:schemeClr val="accent1"/>
          </a:effectRef>
          <a:fontRef idx="minor">
            <a:schemeClr val="lt1"/>
          </a:fontRef>
        </p:style>
        <p:txBody>
          <a:bodyPr lIns="243797" tIns="121899" rIns="243797" bIns="121899" rtlCol="0" anchor="ctr"/>
          <a:lstStyle/>
          <a:p>
            <a:pPr algn="ctr"/>
            <a:endParaRPr lang="en-US" dirty="0">
              <a:latin typeface="+mj-lt"/>
            </a:endParaRPr>
          </a:p>
        </p:txBody>
      </p:sp>
      <p:sp>
        <p:nvSpPr>
          <p:cNvPr id="23" name="Rectangle 14">
            <a:extLst>
              <a:ext uri="{FF2B5EF4-FFF2-40B4-BE49-F238E27FC236}">
                <a16:creationId xmlns:a16="http://schemas.microsoft.com/office/drawing/2014/main" id="{F8880107-11FF-A95A-5F4B-8B8CB9F500A5}"/>
              </a:ext>
            </a:extLst>
          </p:cNvPr>
          <p:cNvSpPr/>
          <p:nvPr/>
        </p:nvSpPr>
        <p:spPr>
          <a:xfrm flipV="1">
            <a:off x="1523999" y="685800"/>
            <a:ext cx="380999" cy="152400"/>
          </a:xfrm>
          <a:prstGeom prst="rect">
            <a:avLst/>
          </a:prstGeom>
          <a:solidFill>
            <a:schemeClr val="tx1">
              <a:lumMod val="50000"/>
              <a:lumOff val="50000"/>
            </a:schemeClr>
          </a:solidFill>
          <a:ln>
            <a:noFill/>
          </a:ln>
          <a:effectLst/>
        </p:spPr>
        <p:style>
          <a:lnRef idx="1">
            <a:schemeClr val="accent1"/>
          </a:lnRef>
          <a:fillRef idx="3">
            <a:schemeClr val="accent1"/>
          </a:fillRef>
          <a:effectRef idx="2">
            <a:schemeClr val="accent1"/>
          </a:effectRef>
          <a:fontRef idx="minor">
            <a:schemeClr val="lt1"/>
          </a:fontRef>
        </p:style>
        <p:txBody>
          <a:bodyPr lIns="243797" tIns="121899" rIns="243797" bIns="121899" rtlCol="0" anchor="ctr"/>
          <a:lstStyle/>
          <a:p>
            <a:pPr algn="ctr"/>
            <a:endParaRPr lang="en-US" dirty="0">
              <a:latin typeface="+mj-lt"/>
            </a:endParaRPr>
          </a:p>
        </p:txBody>
      </p:sp>
      <p:sp>
        <p:nvSpPr>
          <p:cNvPr id="24" name="Rectangle 15">
            <a:extLst>
              <a:ext uri="{FF2B5EF4-FFF2-40B4-BE49-F238E27FC236}">
                <a16:creationId xmlns:a16="http://schemas.microsoft.com/office/drawing/2014/main" id="{9AC9A725-1EBA-9529-3B3A-218425E19698}"/>
              </a:ext>
            </a:extLst>
          </p:cNvPr>
          <p:cNvSpPr/>
          <p:nvPr/>
        </p:nvSpPr>
        <p:spPr>
          <a:xfrm flipV="1">
            <a:off x="1981199" y="685800"/>
            <a:ext cx="380999" cy="152400"/>
          </a:xfrm>
          <a:prstGeom prst="rect">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lIns="243797" tIns="121899" rIns="243797" bIns="121899" rtlCol="0" anchor="ctr"/>
          <a:lstStyle/>
          <a:p>
            <a:pPr algn="ctr"/>
            <a:endParaRPr lang="en-US" dirty="0">
              <a:latin typeface="+mj-lt"/>
            </a:endParaRPr>
          </a:p>
        </p:txBody>
      </p:sp>
      <p:sp>
        <p:nvSpPr>
          <p:cNvPr id="27" name="Rectangle 16">
            <a:extLst>
              <a:ext uri="{FF2B5EF4-FFF2-40B4-BE49-F238E27FC236}">
                <a16:creationId xmlns:a16="http://schemas.microsoft.com/office/drawing/2014/main" id="{AA21144A-1414-3D2B-EFE5-FCBB18915236}"/>
              </a:ext>
            </a:extLst>
          </p:cNvPr>
          <p:cNvSpPr/>
          <p:nvPr/>
        </p:nvSpPr>
        <p:spPr>
          <a:xfrm flipV="1">
            <a:off x="2438399" y="685800"/>
            <a:ext cx="380999" cy="152400"/>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lIns="243797" tIns="121899" rIns="243797" bIns="121899" rtlCol="0" anchor="ctr"/>
          <a:lstStyle/>
          <a:p>
            <a:pPr algn="ctr"/>
            <a:endParaRPr lang="en-US" dirty="0">
              <a:latin typeface="+mj-lt"/>
            </a:endParaRPr>
          </a:p>
        </p:txBody>
      </p:sp>
      <p:sp>
        <p:nvSpPr>
          <p:cNvPr id="28" name="TextBox 27">
            <a:extLst>
              <a:ext uri="{FF2B5EF4-FFF2-40B4-BE49-F238E27FC236}">
                <a16:creationId xmlns:a16="http://schemas.microsoft.com/office/drawing/2014/main" id="{C338E0C8-C570-43EC-538E-C515AAF1292F}"/>
              </a:ext>
            </a:extLst>
          </p:cNvPr>
          <p:cNvSpPr txBox="1"/>
          <p:nvPr/>
        </p:nvSpPr>
        <p:spPr>
          <a:xfrm>
            <a:off x="152400" y="990600"/>
            <a:ext cx="6898175" cy="461665"/>
          </a:xfrm>
          <a:prstGeom prst="rect">
            <a:avLst/>
          </a:prstGeom>
          <a:noFill/>
        </p:spPr>
        <p:txBody>
          <a:bodyPr wrap="square" rtlCol="0">
            <a:spAutoFit/>
          </a:bodyPr>
          <a:lstStyle/>
          <a:p>
            <a:r>
              <a:rPr lang="en-US" sz="2400" b="1" dirty="0">
                <a:solidFill>
                  <a:srgbClr val="0070C0"/>
                </a:solidFill>
                <a:latin typeface="+mj-lt"/>
              </a:rPr>
              <a:t>Data Acquisition and Curation</a:t>
            </a:r>
            <a:endParaRPr lang="en-US" sz="2400" b="1" dirty="0">
              <a:solidFill>
                <a:srgbClr val="AF005F"/>
              </a:solidFill>
              <a:latin typeface="+mj-lt"/>
              <a:ea typeface="Lato Black" panose="020F0502020204030203" pitchFamily="34" charset="0"/>
              <a:cs typeface="Lato Black" panose="020F0502020204030203" pitchFamily="34" charset="0"/>
            </a:endParaRPr>
          </a:p>
        </p:txBody>
      </p:sp>
      <p:pic>
        <p:nvPicPr>
          <p:cNvPr id="33" name="Graphic 32">
            <a:extLst>
              <a:ext uri="{FF2B5EF4-FFF2-40B4-BE49-F238E27FC236}">
                <a16:creationId xmlns:a16="http://schemas.microsoft.com/office/drawing/2014/main" id="{B29E645F-73AC-C2C7-EB8F-E693E7D3004F}"/>
              </a:ext>
            </a:extLst>
          </p:cNvPr>
          <p:cNvPicPr>
            <a:picLocks noChangeAspect="1"/>
          </p:cNvPicPr>
          <p:nvPr/>
        </p:nvPicPr>
        <p:blipFill>
          <a:blip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438938" y="114118"/>
            <a:ext cx="1535646" cy="767823"/>
          </a:xfrm>
          <a:prstGeom prst="rect">
            <a:avLst/>
          </a:prstGeom>
        </p:spPr>
      </p:pic>
      <p:pic>
        <p:nvPicPr>
          <p:cNvPr id="6" name="Picture 5">
            <a:extLst>
              <a:ext uri="{FF2B5EF4-FFF2-40B4-BE49-F238E27FC236}">
                <a16:creationId xmlns:a16="http://schemas.microsoft.com/office/drawing/2014/main" id="{C46B6BDE-5E33-AC5C-0786-7BA868323B3D}"/>
              </a:ext>
            </a:extLst>
          </p:cNvPr>
          <p:cNvPicPr>
            <a:picLocks noChangeAspect="1"/>
          </p:cNvPicPr>
          <p:nvPr/>
        </p:nvPicPr>
        <p:blipFill>
          <a:blip r:embed="rId4">
            <a:extLst>
              <a:ext uri="{28A0092B-C50C-407E-A947-70E740481C1C}">
                <a14:useLocalDpi xmlns:a14="http://schemas.microsoft.com/office/drawing/2010/main" val="0"/>
              </a:ext>
            </a:extLst>
          </a:blip>
          <a:srcRect l="1150" t="2110" r="41645" b="71178"/>
          <a:stretch>
            <a:fillRect/>
          </a:stretch>
        </p:blipFill>
        <p:spPr>
          <a:xfrm>
            <a:off x="152401" y="125542"/>
            <a:ext cx="2438400" cy="501039"/>
          </a:xfrm>
          <a:prstGeom prst="rect">
            <a:avLst/>
          </a:prstGeom>
        </p:spPr>
      </p:pic>
      <p:pic>
        <p:nvPicPr>
          <p:cNvPr id="9" name="Picture 16" descr="Research Centre for Carbon Solutions | InfraPortal">
            <a:extLst>
              <a:ext uri="{FF2B5EF4-FFF2-40B4-BE49-F238E27FC236}">
                <a16:creationId xmlns:a16="http://schemas.microsoft.com/office/drawing/2014/main" id="{8CE2AD41-EADC-7100-8F78-A42FC443DEED}"/>
              </a:ext>
            </a:extLst>
          </p:cNvPr>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saturation sat="400000"/>
                    </a14:imgEffect>
                  </a14:imgLayer>
                </a14:imgProps>
              </a:ext>
              <a:ext uri="{28A0092B-C50C-407E-A947-70E740481C1C}">
                <a14:useLocalDpi xmlns:a14="http://schemas.microsoft.com/office/drawing/2010/main" val="0"/>
              </a:ext>
            </a:extLst>
          </a:blip>
          <a:srcRect l="13736" r="16057"/>
          <a:stretch/>
        </p:blipFill>
        <p:spPr bwMode="auto">
          <a:xfrm>
            <a:off x="10980446" y="70730"/>
            <a:ext cx="1088853" cy="87238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F5B39B0F-E5C4-85F3-2802-4C401E00B99A}"/>
              </a:ext>
            </a:extLst>
          </p:cNvPr>
          <p:cNvSpPr txBox="1"/>
          <p:nvPr/>
        </p:nvSpPr>
        <p:spPr>
          <a:xfrm>
            <a:off x="177798" y="1567776"/>
            <a:ext cx="5329170" cy="646331"/>
          </a:xfrm>
          <a:prstGeom prst="rect">
            <a:avLst/>
          </a:prstGeom>
          <a:noFill/>
        </p:spPr>
        <p:txBody>
          <a:bodyPr wrap="square">
            <a:spAutoFit/>
          </a:bodyPr>
          <a:lstStyle/>
          <a:p>
            <a:pPr lvl="0"/>
            <a:r>
              <a:rPr lang="en-GB" b="0" i="0" dirty="0">
                <a:latin typeface="+mj-lt"/>
                <a:cs typeface="Times New Roman" panose="02020603050405020304" pitchFamily="18" charset="0"/>
              </a:rPr>
              <a:t>Data Acquisition on H</a:t>
            </a:r>
            <a:r>
              <a:rPr lang="en-GB" b="0" i="0" baseline="-25000" dirty="0">
                <a:latin typeface="+mj-lt"/>
                <a:cs typeface="Times New Roman" panose="02020603050405020304" pitchFamily="18" charset="0"/>
              </a:rPr>
              <a:t>2</a:t>
            </a:r>
            <a:r>
              <a:rPr lang="en-GB" b="0" i="0" dirty="0">
                <a:latin typeface="+mj-lt"/>
                <a:cs typeface="Times New Roman" panose="02020603050405020304" pitchFamily="18" charset="0"/>
              </a:rPr>
              <a:t> and </a:t>
            </a:r>
            <a:r>
              <a:rPr lang="en-GB" i="0" dirty="0">
                <a:latin typeface="+mj-lt"/>
                <a:cs typeface="Times New Roman" panose="02020603050405020304" pitchFamily="18" charset="0"/>
              </a:rPr>
              <a:t>CO</a:t>
            </a:r>
            <a:r>
              <a:rPr lang="en-GB" i="0" baseline="-25000" dirty="0">
                <a:latin typeface="+mj-lt"/>
                <a:cs typeface="Times New Roman" panose="02020603050405020304" pitchFamily="18" charset="0"/>
              </a:rPr>
              <a:t>2</a:t>
            </a:r>
            <a:r>
              <a:rPr lang="en-GB" b="0" i="0" dirty="0">
                <a:latin typeface="+mj-lt"/>
                <a:cs typeface="Times New Roman" panose="02020603050405020304" pitchFamily="18" charset="0"/>
              </a:rPr>
              <a:t>  Relative Permeability and their Corresponding Conditions via </a:t>
            </a:r>
            <a:r>
              <a:rPr lang="en-GB" b="1" i="0" dirty="0">
                <a:solidFill>
                  <a:srgbClr val="0070C0"/>
                </a:solidFill>
                <a:latin typeface="+mj-lt"/>
                <a:cs typeface="Times New Roman" panose="02020603050405020304" pitchFamily="18" charset="0"/>
              </a:rPr>
              <a:t>LLM</a:t>
            </a:r>
            <a:r>
              <a:rPr lang="en-GB" b="0" i="0" dirty="0">
                <a:latin typeface="+mj-lt"/>
                <a:cs typeface="Times New Roman" panose="02020603050405020304" pitchFamily="18" charset="0"/>
              </a:rPr>
              <a:t>: </a:t>
            </a:r>
            <a:endParaRPr lang="en-GB" dirty="0">
              <a:latin typeface="+mj-lt"/>
            </a:endParaRPr>
          </a:p>
        </p:txBody>
      </p:sp>
      <p:sp>
        <p:nvSpPr>
          <p:cNvPr id="10" name="TextBox 9">
            <a:extLst>
              <a:ext uri="{FF2B5EF4-FFF2-40B4-BE49-F238E27FC236}">
                <a16:creationId xmlns:a16="http://schemas.microsoft.com/office/drawing/2014/main" id="{1CA58015-DF59-5DD3-9DF2-5A2858B61A15}"/>
              </a:ext>
            </a:extLst>
          </p:cNvPr>
          <p:cNvSpPr txBox="1"/>
          <p:nvPr/>
        </p:nvSpPr>
        <p:spPr>
          <a:xfrm>
            <a:off x="5914664" y="926718"/>
            <a:ext cx="6095999" cy="1556580"/>
          </a:xfrm>
          <a:prstGeom prst="rect">
            <a:avLst/>
          </a:prstGeom>
          <a:noFill/>
        </p:spPr>
        <p:txBody>
          <a:bodyPr wrap="square">
            <a:spAutoFit/>
          </a:bodyPr>
          <a:lstStyle/>
          <a:p>
            <a:pPr>
              <a:lnSpc>
                <a:spcPct val="115000"/>
              </a:lnSpc>
              <a:spcAft>
                <a:spcPts val="800"/>
              </a:spcAft>
              <a:buNone/>
            </a:pPr>
            <a:r>
              <a:rPr lang="en-GB" sz="2400" b="1" kern="100" dirty="0">
                <a:solidFill>
                  <a:srgbClr val="0070C0"/>
                </a:solidFill>
                <a:effectLst/>
                <a:latin typeface="+mj-lt"/>
                <a:ea typeface="Aptos" panose="020B0004020202020204" pitchFamily="34" charset="0"/>
                <a:cs typeface="Arial" panose="020B0604020202020204" pitchFamily="34" charset="0"/>
              </a:rPr>
              <a:t>Features to look for: </a:t>
            </a:r>
          </a:p>
          <a:p>
            <a:pPr>
              <a:lnSpc>
                <a:spcPct val="115000"/>
              </a:lnSpc>
              <a:spcAft>
                <a:spcPts val="800"/>
              </a:spcAft>
            </a:pPr>
            <a:r>
              <a:rPr lang="en-GB" dirty="0">
                <a:latin typeface="+mj-lt"/>
                <a:cs typeface="Times New Roman" panose="02020603050405020304" pitchFamily="18" charset="0"/>
              </a:rPr>
              <a:t>Temperature, Pressure, </a:t>
            </a:r>
            <a:r>
              <a:rPr lang="en-GB" kern="100" dirty="0">
                <a:latin typeface="+mj-lt"/>
                <a:ea typeface="Aptos" panose="020B0004020202020204" pitchFamily="34" charset="0"/>
                <a:cs typeface="Times New Roman" panose="02020603050405020304" pitchFamily="18" charset="0"/>
              </a:rPr>
              <a:t>Porosity, </a:t>
            </a:r>
            <a:r>
              <a:rPr lang="en-GB" dirty="0">
                <a:latin typeface="+mj-lt"/>
                <a:cs typeface="Times New Roman" panose="02020603050405020304" pitchFamily="18" charset="0"/>
              </a:rPr>
              <a:t>Permeability, Rock Type, Brine Salinity, Brine Composition, Pore Size, Contact Angle, Gas Viscosity, Brine Viscosity, IFT, Capillary Pressure</a:t>
            </a:r>
            <a:endParaRPr lang="en-GB" kern="100" dirty="0">
              <a:latin typeface="+mj-lt"/>
              <a:ea typeface="Aptos" panose="020B0004020202020204" pitchFamily="34" charset="0"/>
              <a:cs typeface="Times New Roman" panose="02020603050405020304" pitchFamily="18" charset="0"/>
            </a:endParaRPr>
          </a:p>
        </p:txBody>
      </p:sp>
      <p:sp>
        <p:nvSpPr>
          <p:cNvPr id="17" name="Arrow: Bent 16">
            <a:extLst>
              <a:ext uri="{FF2B5EF4-FFF2-40B4-BE49-F238E27FC236}">
                <a16:creationId xmlns:a16="http://schemas.microsoft.com/office/drawing/2014/main" id="{286D93D5-8E0D-E281-CF9E-AC2A19C7A5EB}"/>
              </a:ext>
            </a:extLst>
          </p:cNvPr>
          <p:cNvSpPr/>
          <p:nvPr/>
        </p:nvSpPr>
        <p:spPr>
          <a:xfrm rot="10800000" flipH="1">
            <a:off x="711197" y="4501639"/>
            <a:ext cx="2108201" cy="984761"/>
          </a:xfrm>
          <a:prstGeom prst="bentArrow">
            <a:avLst>
              <a:gd name="adj1" fmla="val 10371"/>
              <a:gd name="adj2" fmla="val 27959"/>
              <a:gd name="adj3" fmla="val 50000"/>
              <a:gd name="adj4" fmla="val 63358"/>
            </a:avLst>
          </a:prstGeom>
          <a:solidFill>
            <a:srgbClr val="C00000"/>
          </a:solidFill>
          <a:ln>
            <a:solidFill>
              <a:srgbClr val="C0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solidFill>
                <a:schemeClr val="tx1"/>
              </a:solidFill>
            </a:endParaRPr>
          </a:p>
        </p:txBody>
      </p:sp>
      <p:sp>
        <p:nvSpPr>
          <p:cNvPr id="19" name="TextBox 18">
            <a:extLst>
              <a:ext uri="{FF2B5EF4-FFF2-40B4-BE49-F238E27FC236}">
                <a16:creationId xmlns:a16="http://schemas.microsoft.com/office/drawing/2014/main" id="{59F001F4-3DA6-4971-AF38-CCFC661B1EAE}"/>
              </a:ext>
            </a:extLst>
          </p:cNvPr>
          <p:cNvSpPr txBox="1"/>
          <p:nvPr/>
        </p:nvSpPr>
        <p:spPr>
          <a:xfrm>
            <a:off x="104774" y="5597130"/>
            <a:ext cx="3185889" cy="1032270"/>
          </a:xfrm>
          <a:prstGeom prst="rect">
            <a:avLst/>
          </a:prstGeom>
          <a:noFill/>
        </p:spPr>
        <p:txBody>
          <a:bodyPr wrap="square">
            <a:spAutoFit/>
          </a:bodyPr>
          <a:lstStyle/>
          <a:p>
            <a:pPr algn="ctr">
              <a:lnSpc>
                <a:spcPct val="115000"/>
              </a:lnSpc>
              <a:spcAft>
                <a:spcPts val="800"/>
              </a:spcAft>
              <a:buNone/>
            </a:pPr>
            <a:r>
              <a:rPr lang="en-GB" b="1" kern="100" dirty="0">
                <a:solidFill>
                  <a:srgbClr val="FF0000"/>
                </a:solidFill>
                <a:latin typeface="Aptos" panose="020B0004020202020204" pitchFamily="34" charset="0"/>
                <a:ea typeface="Aptos" panose="020B0004020202020204" pitchFamily="34" charset="0"/>
                <a:cs typeface="Arial" panose="020B0604020202020204" pitchFamily="34" charset="0"/>
              </a:rPr>
              <a:t>Transformation Based on  Rock/Fluid (Porous Media) Physics</a:t>
            </a:r>
            <a:endParaRPr lang="en-GB" b="1" kern="100" dirty="0">
              <a:solidFill>
                <a:srgbClr val="FF0000"/>
              </a:solidFill>
              <a:effectLst/>
              <a:latin typeface="Aptos" panose="020B0004020202020204" pitchFamily="34" charset="0"/>
              <a:ea typeface="Aptos" panose="020B00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A67C3D09-6DD5-AA76-E333-1878FCD7F3E2}"/>
                  </a:ext>
                </a:extLst>
              </p:cNvPr>
              <p:cNvSpPr txBox="1"/>
              <p:nvPr/>
            </p:nvSpPr>
            <p:spPr>
              <a:xfrm>
                <a:off x="3416292" y="4687730"/>
                <a:ext cx="8012743" cy="1125757"/>
              </a:xfrm>
              <a:prstGeom prst="rect">
                <a:avLst/>
              </a:prstGeom>
              <a:noFill/>
            </p:spPr>
            <p:txBody>
              <a:bodyPr wrap="square">
                <a:spAutoFit/>
              </a:bodyPr>
              <a:lstStyle/>
              <a:p>
                <a:pPr marL="285750" indent="-285750">
                  <a:lnSpc>
                    <a:spcPct val="150000"/>
                  </a:lnSpc>
                  <a:spcBef>
                    <a:spcPts val="600"/>
                  </a:spcBef>
                  <a:buFont typeface="Arial" panose="020B0604020202020204" pitchFamily="34" charset="0"/>
                  <a:buChar char="•"/>
                </a:pPr>
                <a14:m>
                  <m:oMath xmlns:m="http://schemas.openxmlformats.org/officeDocument/2006/math">
                    <m:func>
                      <m:funcPr>
                        <m:ctrlPr>
                          <a:rPr lang="en-GB" sz="2400" b="1" i="1" kern="500" smtClean="0">
                            <a:latin typeface="Cambria Math" panose="02040503050406030204" pitchFamily="18" charset="0"/>
                            <a:ea typeface="Aptos" panose="020B0004020202020204" pitchFamily="34" charset="0"/>
                            <a:cs typeface="Arial" panose="020B0604020202020204" pitchFamily="34" charset="0"/>
                          </a:rPr>
                        </m:ctrlPr>
                      </m:funcPr>
                      <m:fName>
                        <m:sSub>
                          <m:sSubPr>
                            <m:ctrlPr>
                              <a:rPr lang="en-GB" sz="2400" b="1" i="1" kern="500" smtClean="0">
                                <a:latin typeface="Cambria Math" panose="02040503050406030204" pitchFamily="18" charset="0"/>
                                <a:ea typeface="Aptos" panose="020B0004020202020204" pitchFamily="34" charset="0"/>
                                <a:cs typeface="Arial" panose="020B0604020202020204" pitchFamily="34" charset="0"/>
                              </a:rPr>
                            </m:ctrlPr>
                          </m:sSubPr>
                          <m:e>
                            <m:r>
                              <a:rPr lang="en-GB" sz="2400" b="1" i="0" kern="500">
                                <a:latin typeface="Cambria Math" panose="02040503050406030204" pitchFamily="18" charset="0"/>
                                <a:ea typeface="Aptos" panose="020B0004020202020204" pitchFamily="34" charset="0"/>
                                <a:cs typeface="Arial" panose="020B0604020202020204" pitchFamily="34" charset="0"/>
                              </a:rPr>
                              <m:t>𝐥𝐨𝐠</m:t>
                            </m:r>
                          </m:e>
                          <m:sub>
                            <m:r>
                              <a:rPr lang="en-GB" sz="2400" b="1" i="0" kern="500">
                                <a:latin typeface="Cambria Math" panose="02040503050406030204" pitchFamily="18" charset="0"/>
                                <a:ea typeface="Aptos" panose="020B0004020202020204" pitchFamily="34" charset="0"/>
                                <a:cs typeface="Arial" panose="020B0604020202020204" pitchFamily="34" charset="0"/>
                              </a:rPr>
                              <m:t>𝟏𝟎</m:t>
                            </m:r>
                          </m:sub>
                        </m:sSub>
                      </m:fName>
                      <m:e>
                        <m:r>
                          <a:rPr lang="en-GB" sz="2400" b="1" i="0" kern="500">
                            <a:latin typeface="Cambria Math" panose="02040503050406030204" pitchFamily="18" charset="0"/>
                            <a:ea typeface="Aptos" panose="020B0004020202020204" pitchFamily="34" charset="0"/>
                            <a:cs typeface="Arial" panose="020B0604020202020204" pitchFamily="34" charset="0"/>
                          </a:rPr>
                          <m:t>(</m:t>
                        </m:r>
                        <m:r>
                          <a:rPr lang="en-GB" sz="2400" b="1" i="0" kern="500" smtClean="0">
                            <a:latin typeface="Cambria Math" panose="02040503050406030204" pitchFamily="18" charset="0"/>
                            <a:ea typeface="Aptos" panose="020B0004020202020204" pitchFamily="34" charset="0"/>
                            <a:cs typeface="Arial" panose="020B0604020202020204" pitchFamily="34" charset="0"/>
                          </a:rPr>
                          <m:t>𝐊</m:t>
                        </m:r>
                        <m:r>
                          <a:rPr lang="en-GB" sz="2400" b="1" i="0" kern="500">
                            <a:latin typeface="Cambria Math" panose="02040503050406030204" pitchFamily="18" charset="0"/>
                            <a:ea typeface="Aptos" panose="020B0004020202020204" pitchFamily="34" charset="0"/>
                            <a:cs typeface="Arial" panose="020B0604020202020204" pitchFamily="34" charset="0"/>
                          </a:rPr>
                          <m:t>)</m:t>
                        </m:r>
                      </m:e>
                    </m:func>
                    <m:r>
                      <a:rPr lang="en-US" sz="2400" b="1" i="0" kern="500" smtClean="0">
                        <a:latin typeface="Cambria Math" panose="02040503050406030204" pitchFamily="18" charset="0"/>
                        <a:ea typeface="Aptos" panose="020B0004020202020204" pitchFamily="34" charset="0"/>
                        <a:cs typeface="Arial" panose="020B0604020202020204" pitchFamily="34" charset="0"/>
                      </a:rPr>
                      <m:t>,       </m:t>
                    </m:r>
                    <m:r>
                      <a:rPr lang="en-GB" sz="2400" b="1" i="0" kern="500" smtClean="0">
                        <a:latin typeface="Cambria Math" panose="02040503050406030204" pitchFamily="18" charset="0"/>
                        <a:ea typeface="Aptos" panose="020B0004020202020204" pitchFamily="34" charset="0"/>
                        <a:cs typeface="Arial" panose="020B0604020202020204" pitchFamily="34" charset="0"/>
                      </a:rPr>
                      <m:t>𝛌</m:t>
                    </m:r>
                    <m:r>
                      <a:rPr lang="en-GB" sz="2400" b="1" i="0" kern="500" smtClean="0">
                        <a:latin typeface="Cambria Math" panose="02040503050406030204" pitchFamily="18" charset="0"/>
                        <a:ea typeface="Aptos" panose="020B0004020202020204" pitchFamily="34" charset="0"/>
                        <a:cs typeface="Arial" panose="020B0604020202020204" pitchFamily="34" charset="0"/>
                      </a:rPr>
                      <m:t>=</m:t>
                    </m:r>
                    <m:rad>
                      <m:radPr>
                        <m:degHide m:val="on"/>
                        <m:ctrlPr>
                          <a:rPr lang="en-GB" sz="2400" b="1" i="1" kern="500" smtClean="0">
                            <a:latin typeface="Cambria Math" panose="02040503050406030204" pitchFamily="18" charset="0"/>
                            <a:ea typeface="Aptos" panose="020B0004020202020204" pitchFamily="34" charset="0"/>
                            <a:cs typeface="Arial" panose="020B0604020202020204" pitchFamily="34" charset="0"/>
                          </a:rPr>
                        </m:ctrlPr>
                      </m:radPr>
                      <m:deg/>
                      <m:e>
                        <m:f>
                          <m:fPr>
                            <m:ctrlPr>
                              <a:rPr lang="en-GB" sz="2400" b="1" i="1" kern="500" smtClean="0">
                                <a:latin typeface="Cambria Math" panose="02040503050406030204" pitchFamily="18" charset="0"/>
                                <a:ea typeface="Aptos" panose="020B0004020202020204" pitchFamily="34" charset="0"/>
                                <a:cs typeface="Arial" panose="020B0604020202020204" pitchFamily="34" charset="0"/>
                              </a:rPr>
                            </m:ctrlPr>
                          </m:fPr>
                          <m:num>
                            <m:r>
                              <a:rPr lang="en-GB" sz="2400" b="1" i="0" kern="500" smtClean="0">
                                <a:latin typeface="Cambria Math" panose="02040503050406030204" pitchFamily="18" charset="0"/>
                                <a:ea typeface="Aptos" panose="020B0004020202020204" pitchFamily="34" charset="0"/>
                                <a:cs typeface="Arial" panose="020B0604020202020204" pitchFamily="34" charset="0"/>
                              </a:rPr>
                              <m:t>𝐊</m:t>
                            </m:r>
                          </m:num>
                          <m:den>
                            <m:r>
                              <a:rPr lang="en-GB" sz="2400" b="1" i="1" kern="500" smtClean="0">
                                <a:latin typeface="Cambria Math" panose="02040503050406030204" pitchFamily="18" charset="0"/>
                                <a:ea typeface="Aptos" panose="020B0004020202020204" pitchFamily="34" charset="0"/>
                                <a:cs typeface="Arial" panose="020B0604020202020204" pitchFamily="34" charset="0"/>
                              </a:rPr>
                              <m:t>𝝓</m:t>
                            </m:r>
                          </m:den>
                        </m:f>
                      </m:e>
                    </m:rad>
                    <m:r>
                      <a:rPr lang="en-GB" sz="2400" b="1" i="0" kern="500">
                        <a:latin typeface="Cambria Math" panose="02040503050406030204" pitchFamily="18" charset="0"/>
                        <a:ea typeface="Aptos" panose="020B0004020202020204" pitchFamily="34" charset="0"/>
                        <a:cs typeface="Arial" panose="020B0604020202020204" pitchFamily="34" charset="0"/>
                      </a:rPr>
                      <m:t> </m:t>
                    </m:r>
                    <m:r>
                      <a:rPr lang="en-US" sz="2400" b="1" i="0" kern="500" smtClean="0">
                        <a:latin typeface="Cambria Math" panose="02040503050406030204" pitchFamily="18" charset="0"/>
                        <a:ea typeface="Aptos" panose="020B0004020202020204" pitchFamily="34" charset="0"/>
                        <a:cs typeface="Arial" panose="020B0604020202020204" pitchFamily="34" charset="0"/>
                      </a:rPr>
                      <m:t>,     </m:t>
                    </m:r>
                    <m:sSub>
                      <m:sSubPr>
                        <m:ctrlPr>
                          <a:rPr lang="en-GB" sz="2400" b="1" i="1" kern="500" smtClean="0">
                            <a:latin typeface="Cambria Math" panose="02040503050406030204" pitchFamily="18" charset="0"/>
                            <a:ea typeface="Aptos" panose="020B0004020202020204" pitchFamily="34" charset="0"/>
                            <a:cs typeface="Arial" panose="020B0604020202020204" pitchFamily="34" charset="0"/>
                          </a:rPr>
                        </m:ctrlPr>
                      </m:sSubPr>
                      <m:e>
                        <m:r>
                          <a:rPr lang="en-GB" sz="2400" b="1" i="0" kern="500" smtClean="0">
                            <a:latin typeface="Cambria Math" panose="02040503050406030204" pitchFamily="18" charset="0"/>
                            <a:ea typeface="Aptos" panose="020B0004020202020204" pitchFamily="34" charset="0"/>
                            <a:cs typeface="Arial" panose="020B0604020202020204" pitchFamily="34" charset="0"/>
                          </a:rPr>
                          <m:t>𝐑</m:t>
                        </m:r>
                      </m:e>
                      <m:sub>
                        <m:sSub>
                          <m:sSubPr>
                            <m:ctrlPr>
                              <a:rPr lang="en-GB" sz="2400" b="1" i="1" kern="500" smtClean="0">
                                <a:latin typeface="Cambria Math" panose="02040503050406030204" pitchFamily="18" charset="0"/>
                                <a:ea typeface="Aptos" panose="020B0004020202020204" pitchFamily="34" charset="0"/>
                                <a:cs typeface="Arial" panose="020B0604020202020204" pitchFamily="34" charset="0"/>
                              </a:rPr>
                            </m:ctrlPr>
                          </m:sSubPr>
                          <m:e>
                            <m:r>
                              <a:rPr lang="en-GB" sz="2400" b="1" i="0" kern="500" smtClean="0">
                                <a:latin typeface="Cambria Math" panose="02040503050406030204" pitchFamily="18" charset="0"/>
                                <a:ea typeface="Aptos" panose="020B0004020202020204" pitchFamily="34" charset="0"/>
                                <a:cs typeface="Arial" panose="020B0604020202020204" pitchFamily="34" charset="0"/>
                              </a:rPr>
                              <m:t>𝐦</m:t>
                            </m:r>
                          </m:e>
                          <m:sub>
                            <m:r>
                              <a:rPr lang="en-GB" sz="2400" b="1" i="0" kern="500" smtClean="0">
                                <a:latin typeface="Cambria Math" panose="02040503050406030204" pitchFamily="18" charset="0"/>
                                <a:ea typeface="Aptos" panose="020B0004020202020204" pitchFamily="34" charset="0"/>
                                <a:cs typeface="Arial" panose="020B0604020202020204" pitchFamily="34" charset="0"/>
                              </a:rPr>
                              <m:t>𝛍</m:t>
                            </m:r>
                          </m:sub>
                        </m:sSub>
                      </m:sub>
                    </m:sSub>
                    <m:r>
                      <a:rPr lang="en-GB" sz="2400" b="1" i="0" kern="500" smtClean="0">
                        <a:latin typeface="Cambria Math" panose="02040503050406030204" pitchFamily="18" charset="0"/>
                        <a:ea typeface="Aptos" panose="020B0004020202020204" pitchFamily="34" charset="0"/>
                        <a:cs typeface="Arial" panose="020B0604020202020204" pitchFamily="34" charset="0"/>
                      </a:rPr>
                      <m:t>=</m:t>
                    </m:r>
                    <m:f>
                      <m:fPr>
                        <m:ctrlPr>
                          <a:rPr lang="en-GB" sz="2400" b="1" i="1" kern="500" smtClean="0">
                            <a:latin typeface="Cambria Math" panose="02040503050406030204" pitchFamily="18" charset="0"/>
                            <a:ea typeface="Aptos" panose="020B0004020202020204" pitchFamily="34" charset="0"/>
                            <a:cs typeface="Arial" panose="020B0604020202020204" pitchFamily="34" charset="0"/>
                          </a:rPr>
                        </m:ctrlPr>
                      </m:fPr>
                      <m:num>
                        <m:sSub>
                          <m:sSubPr>
                            <m:ctrlPr>
                              <a:rPr lang="en-GB" sz="2400" b="1" i="1" kern="500" smtClean="0">
                                <a:latin typeface="Cambria Math" panose="02040503050406030204" pitchFamily="18" charset="0"/>
                                <a:ea typeface="Aptos" panose="020B0004020202020204" pitchFamily="34" charset="0"/>
                                <a:cs typeface="Arial" panose="020B0604020202020204" pitchFamily="34" charset="0"/>
                              </a:rPr>
                            </m:ctrlPr>
                          </m:sSubPr>
                          <m:e>
                            <m:r>
                              <a:rPr lang="en-GB" sz="2400" b="1" i="0" kern="500" smtClean="0">
                                <a:latin typeface="Cambria Math" panose="02040503050406030204" pitchFamily="18" charset="0"/>
                                <a:ea typeface="Aptos" panose="020B0004020202020204" pitchFamily="34" charset="0"/>
                                <a:cs typeface="Arial" panose="020B0604020202020204" pitchFamily="34" charset="0"/>
                              </a:rPr>
                              <m:t>𝛍</m:t>
                            </m:r>
                          </m:e>
                          <m:sub>
                            <m:r>
                              <a:rPr lang="en-GB" sz="2400" b="1" i="0" kern="500" smtClean="0">
                                <a:latin typeface="Cambria Math" panose="02040503050406030204" pitchFamily="18" charset="0"/>
                                <a:ea typeface="Aptos" panose="020B0004020202020204" pitchFamily="34" charset="0"/>
                                <a:cs typeface="Arial" panose="020B0604020202020204" pitchFamily="34" charset="0"/>
                              </a:rPr>
                              <m:t>𝐠</m:t>
                            </m:r>
                          </m:sub>
                        </m:sSub>
                      </m:num>
                      <m:den>
                        <m:sSub>
                          <m:sSubPr>
                            <m:ctrlPr>
                              <a:rPr lang="en-GB" sz="2400" b="1" i="1" kern="500" smtClean="0">
                                <a:latin typeface="Cambria Math" panose="02040503050406030204" pitchFamily="18" charset="0"/>
                                <a:ea typeface="Aptos" panose="020B0004020202020204" pitchFamily="34" charset="0"/>
                                <a:cs typeface="Arial" panose="020B0604020202020204" pitchFamily="34" charset="0"/>
                              </a:rPr>
                            </m:ctrlPr>
                          </m:sSubPr>
                          <m:e>
                            <m:r>
                              <a:rPr lang="en-GB" sz="2400" b="1" i="0" kern="500" smtClean="0">
                                <a:latin typeface="Cambria Math" panose="02040503050406030204" pitchFamily="18" charset="0"/>
                                <a:ea typeface="Aptos" panose="020B0004020202020204" pitchFamily="34" charset="0"/>
                                <a:cs typeface="Arial" panose="020B0604020202020204" pitchFamily="34" charset="0"/>
                              </a:rPr>
                              <m:t>𝛍</m:t>
                            </m:r>
                          </m:e>
                          <m:sub>
                            <m:r>
                              <a:rPr lang="en-GB" sz="2400" b="1" i="0" kern="500" smtClean="0">
                                <a:latin typeface="Cambria Math" panose="02040503050406030204" pitchFamily="18" charset="0"/>
                                <a:ea typeface="Aptos" panose="020B0004020202020204" pitchFamily="34" charset="0"/>
                                <a:cs typeface="Arial" panose="020B0604020202020204" pitchFamily="34" charset="0"/>
                              </a:rPr>
                              <m:t>𝐰</m:t>
                            </m:r>
                          </m:sub>
                        </m:sSub>
                      </m:den>
                    </m:f>
                    <m:r>
                      <a:rPr lang="en-US" sz="2400" b="1" i="0" kern="500" smtClean="0">
                        <a:latin typeface="Cambria Math" panose="02040503050406030204" pitchFamily="18" charset="0"/>
                        <a:ea typeface="Aptos" panose="020B0004020202020204" pitchFamily="34" charset="0"/>
                        <a:cs typeface="Arial" panose="020B0604020202020204" pitchFamily="34" charset="0"/>
                      </a:rPr>
                      <m:t>,    </m:t>
                    </m:r>
                    <m:sSub>
                      <m:sSubPr>
                        <m:ctrlPr>
                          <a:rPr lang="en-GB" sz="2400" b="1" i="1" kern="500" smtClean="0">
                            <a:latin typeface="Cambria Math" panose="02040503050406030204" pitchFamily="18" charset="0"/>
                            <a:ea typeface="Aptos" panose="020B0004020202020204" pitchFamily="34" charset="0"/>
                            <a:cs typeface="Times New Roman" panose="02020603050405020304" pitchFamily="18" charset="0"/>
                          </a:rPr>
                        </m:ctrlPr>
                      </m:sSubPr>
                      <m:e>
                        <m:r>
                          <a:rPr lang="en-GB" sz="2400" b="1" i="0" kern="500" smtClean="0">
                            <a:latin typeface="Cambria Math" panose="02040503050406030204" pitchFamily="18" charset="0"/>
                            <a:ea typeface="Aptos" panose="020B0004020202020204" pitchFamily="34" charset="0"/>
                            <a:cs typeface="Times New Roman" panose="02020603050405020304" pitchFamily="18" charset="0"/>
                          </a:rPr>
                          <m:t>𝛔</m:t>
                        </m:r>
                      </m:e>
                      <m:sub>
                        <m:r>
                          <a:rPr lang="en-GB" sz="2400" b="1" i="0" kern="500" smtClean="0">
                            <a:latin typeface="Cambria Math" panose="02040503050406030204" pitchFamily="18" charset="0"/>
                            <a:ea typeface="Aptos" panose="020B0004020202020204" pitchFamily="34" charset="0"/>
                            <a:cs typeface="Times New Roman" panose="02020603050405020304" pitchFamily="18" charset="0"/>
                          </a:rPr>
                          <m:t>𝐞𝐟𝐟</m:t>
                        </m:r>
                      </m:sub>
                    </m:sSub>
                    <m:r>
                      <a:rPr lang="en-GB" sz="2400" b="1" i="0" kern="500" smtClean="0">
                        <a:latin typeface="Cambria Math" panose="02040503050406030204" pitchFamily="18" charset="0"/>
                        <a:ea typeface="Aptos" panose="020B0004020202020204" pitchFamily="34" charset="0"/>
                        <a:cs typeface="Times New Roman" panose="02020603050405020304" pitchFamily="18" charset="0"/>
                      </a:rPr>
                      <m:t>=</m:t>
                    </m:r>
                    <m:func>
                      <m:funcPr>
                        <m:ctrlPr>
                          <a:rPr lang="en-GB" sz="2400" b="1" i="1" kern="500">
                            <a:latin typeface="Cambria Math" panose="02040503050406030204" pitchFamily="18" charset="0"/>
                            <a:cs typeface="Arial" panose="020B0604020202020204" pitchFamily="34" charset="0"/>
                          </a:rPr>
                        </m:ctrlPr>
                      </m:funcPr>
                      <m:fName>
                        <m:r>
                          <a:rPr lang="en-GB" sz="2400" b="1" i="0" kern="500">
                            <a:latin typeface="Cambria Math" panose="02040503050406030204" pitchFamily="18" charset="0"/>
                            <a:cs typeface="Arial" panose="020B0604020202020204" pitchFamily="34" charset="0"/>
                          </a:rPr>
                          <m:t>𝐜𝐨𝐬</m:t>
                        </m:r>
                      </m:fName>
                      <m:e>
                        <m:r>
                          <a:rPr lang="en-GB" sz="2400" b="1" i="0" kern="500">
                            <a:latin typeface="Cambria Math" panose="02040503050406030204" pitchFamily="18" charset="0"/>
                            <a:cs typeface="Arial" panose="020B0604020202020204" pitchFamily="34" charset="0"/>
                          </a:rPr>
                          <m:t>𝛉</m:t>
                        </m:r>
                      </m:e>
                    </m:func>
                    <m:r>
                      <a:rPr lang="en-GB" sz="2400" b="1" i="0" kern="500">
                        <a:latin typeface="Cambria Math" panose="02040503050406030204" pitchFamily="18" charset="0"/>
                        <a:cs typeface="Arial" panose="020B0604020202020204" pitchFamily="34" charset="0"/>
                      </a:rPr>
                      <m:t>∗</m:t>
                    </m:r>
                    <m:r>
                      <a:rPr lang="en-GB" sz="2400" b="1" i="0" kern="500">
                        <a:latin typeface="Cambria Math" panose="02040503050406030204" pitchFamily="18" charset="0"/>
                        <a:cs typeface="Arial" panose="020B0604020202020204" pitchFamily="34" charset="0"/>
                      </a:rPr>
                      <m:t>𝐈𝐅𝐓</m:t>
                    </m:r>
                  </m:oMath>
                </a14:m>
                <a:endParaRPr lang="en-GB" sz="3200" kern="500" dirty="0">
                  <a:ea typeface="Aptos" panose="020B0004020202020204" pitchFamily="34" charset="0"/>
                  <a:cs typeface="Times New Roman" panose="02020603050405020304" pitchFamily="18" charset="0"/>
                </a:endParaRPr>
              </a:p>
            </p:txBody>
          </p:sp>
        </mc:Choice>
        <mc:Fallback xmlns="">
          <p:sp>
            <p:nvSpPr>
              <p:cNvPr id="21" name="TextBox 20">
                <a:extLst>
                  <a:ext uri="{FF2B5EF4-FFF2-40B4-BE49-F238E27FC236}">
                    <a16:creationId xmlns:a16="http://schemas.microsoft.com/office/drawing/2014/main" id="{A67C3D09-6DD5-AA76-E333-1878FCD7F3E2}"/>
                  </a:ext>
                </a:extLst>
              </p:cNvPr>
              <p:cNvSpPr txBox="1">
                <a:spLocks noRot="1" noChangeAspect="1" noMove="1" noResize="1" noEditPoints="1" noAdjustHandles="1" noChangeArrowheads="1" noChangeShapeType="1" noTextEdit="1"/>
              </p:cNvSpPr>
              <p:nvPr/>
            </p:nvSpPr>
            <p:spPr>
              <a:xfrm>
                <a:off x="3416292" y="4687730"/>
                <a:ext cx="8012743" cy="1125757"/>
              </a:xfrm>
              <a:prstGeom prst="rect">
                <a:avLst/>
              </a:prstGeom>
              <a:blipFill>
                <a:blip r:embed="rId7"/>
                <a:stretch>
                  <a:fillRect/>
                </a:stretch>
              </a:blipFill>
            </p:spPr>
            <p:txBody>
              <a:bodyPr/>
              <a:lstStyle/>
              <a:p>
                <a:r>
                  <a:rPr lang="en-GB">
                    <a:noFill/>
                  </a:rPr>
                  <a:t> </a:t>
                </a:r>
              </a:p>
            </p:txBody>
          </p:sp>
        </mc:Fallback>
      </mc:AlternateContent>
      <p:graphicFrame>
        <p:nvGraphicFramePr>
          <p:cNvPr id="2" name="Table 1">
            <a:extLst>
              <a:ext uri="{FF2B5EF4-FFF2-40B4-BE49-F238E27FC236}">
                <a16:creationId xmlns:a16="http://schemas.microsoft.com/office/drawing/2014/main" id="{11455235-8F43-3F4A-7063-1FF0BAEA101F}"/>
              </a:ext>
            </a:extLst>
          </p:cNvPr>
          <p:cNvGraphicFramePr>
            <a:graphicFrameLocks noGrp="1"/>
          </p:cNvGraphicFramePr>
          <p:nvPr>
            <p:extLst>
              <p:ext uri="{D42A27DB-BD31-4B8C-83A1-F6EECF244321}">
                <p14:modId xmlns:p14="http://schemas.microsoft.com/office/powerpoint/2010/main" val="2316865481"/>
              </p:ext>
            </p:extLst>
          </p:nvPr>
        </p:nvGraphicFramePr>
        <p:xfrm>
          <a:off x="245999" y="2920114"/>
          <a:ext cx="11700002" cy="1307232"/>
        </p:xfrm>
        <a:graphic>
          <a:graphicData uri="http://schemas.openxmlformats.org/drawingml/2006/table">
            <a:tbl>
              <a:tblPr>
                <a:tableStyleId>{8EC20E35-A176-4012-BC5E-935CFFF8708E}</a:tableStyleId>
              </a:tblPr>
              <a:tblGrid>
                <a:gridCol w="351892">
                  <a:extLst>
                    <a:ext uri="{9D8B030D-6E8A-4147-A177-3AD203B41FA5}">
                      <a16:colId xmlns:a16="http://schemas.microsoft.com/office/drawing/2014/main" val="3940374372"/>
                    </a:ext>
                  </a:extLst>
                </a:gridCol>
                <a:gridCol w="879695">
                  <a:extLst>
                    <a:ext uri="{9D8B030D-6E8A-4147-A177-3AD203B41FA5}">
                      <a16:colId xmlns:a16="http://schemas.microsoft.com/office/drawing/2014/main" val="1711739496"/>
                    </a:ext>
                  </a:extLst>
                </a:gridCol>
                <a:gridCol w="615801">
                  <a:extLst>
                    <a:ext uri="{9D8B030D-6E8A-4147-A177-3AD203B41FA5}">
                      <a16:colId xmlns:a16="http://schemas.microsoft.com/office/drawing/2014/main" val="379765265"/>
                    </a:ext>
                  </a:extLst>
                </a:gridCol>
                <a:gridCol w="527817">
                  <a:extLst>
                    <a:ext uri="{9D8B030D-6E8A-4147-A177-3AD203B41FA5}">
                      <a16:colId xmlns:a16="http://schemas.microsoft.com/office/drawing/2014/main" val="115592262"/>
                    </a:ext>
                  </a:extLst>
                </a:gridCol>
                <a:gridCol w="879695">
                  <a:extLst>
                    <a:ext uri="{9D8B030D-6E8A-4147-A177-3AD203B41FA5}">
                      <a16:colId xmlns:a16="http://schemas.microsoft.com/office/drawing/2014/main" val="3466955794"/>
                    </a:ext>
                  </a:extLst>
                </a:gridCol>
                <a:gridCol w="791725">
                  <a:extLst>
                    <a:ext uri="{9D8B030D-6E8A-4147-A177-3AD203B41FA5}">
                      <a16:colId xmlns:a16="http://schemas.microsoft.com/office/drawing/2014/main" val="2117066783"/>
                    </a:ext>
                  </a:extLst>
                </a:gridCol>
                <a:gridCol w="741128">
                  <a:extLst>
                    <a:ext uri="{9D8B030D-6E8A-4147-A177-3AD203B41FA5}">
                      <a16:colId xmlns:a16="http://schemas.microsoft.com/office/drawing/2014/main" val="4064943545"/>
                    </a:ext>
                  </a:extLst>
                </a:gridCol>
                <a:gridCol w="683945">
                  <a:extLst>
                    <a:ext uri="{9D8B030D-6E8A-4147-A177-3AD203B41FA5}">
                      <a16:colId xmlns:a16="http://schemas.microsoft.com/office/drawing/2014/main" val="3898186122"/>
                    </a:ext>
                  </a:extLst>
                </a:gridCol>
                <a:gridCol w="510229">
                  <a:extLst>
                    <a:ext uri="{9D8B030D-6E8A-4147-A177-3AD203B41FA5}">
                      <a16:colId xmlns:a16="http://schemas.microsoft.com/office/drawing/2014/main" val="2312217150"/>
                    </a:ext>
                  </a:extLst>
                </a:gridCol>
                <a:gridCol w="615801">
                  <a:extLst>
                    <a:ext uri="{9D8B030D-6E8A-4147-A177-3AD203B41FA5}">
                      <a16:colId xmlns:a16="http://schemas.microsoft.com/office/drawing/2014/main" val="175015675"/>
                    </a:ext>
                  </a:extLst>
                </a:gridCol>
                <a:gridCol w="351892">
                  <a:extLst>
                    <a:ext uri="{9D8B030D-6E8A-4147-A177-3AD203B41FA5}">
                      <a16:colId xmlns:a16="http://schemas.microsoft.com/office/drawing/2014/main" val="4168891612"/>
                    </a:ext>
                  </a:extLst>
                </a:gridCol>
                <a:gridCol w="351892">
                  <a:extLst>
                    <a:ext uri="{9D8B030D-6E8A-4147-A177-3AD203B41FA5}">
                      <a16:colId xmlns:a16="http://schemas.microsoft.com/office/drawing/2014/main" val="1568136464"/>
                    </a:ext>
                  </a:extLst>
                </a:gridCol>
                <a:gridCol w="439833">
                  <a:extLst>
                    <a:ext uri="{9D8B030D-6E8A-4147-A177-3AD203B41FA5}">
                      <a16:colId xmlns:a16="http://schemas.microsoft.com/office/drawing/2014/main" val="3922579169"/>
                    </a:ext>
                  </a:extLst>
                </a:gridCol>
                <a:gridCol w="703742">
                  <a:extLst>
                    <a:ext uri="{9D8B030D-6E8A-4147-A177-3AD203B41FA5}">
                      <a16:colId xmlns:a16="http://schemas.microsoft.com/office/drawing/2014/main" val="847014543"/>
                    </a:ext>
                  </a:extLst>
                </a:gridCol>
                <a:gridCol w="615801">
                  <a:extLst>
                    <a:ext uri="{9D8B030D-6E8A-4147-A177-3AD203B41FA5}">
                      <a16:colId xmlns:a16="http://schemas.microsoft.com/office/drawing/2014/main" val="1781355781"/>
                    </a:ext>
                  </a:extLst>
                </a:gridCol>
                <a:gridCol w="527817">
                  <a:extLst>
                    <a:ext uri="{9D8B030D-6E8A-4147-A177-3AD203B41FA5}">
                      <a16:colId xmlns:a16="http://schemas.microsoft.com/office/drawing/2014/main" val="307013938"/>
                    </a:ext>
                  </a:extLst>
                </a:gridCol>
                <a:gridCol w="879695">
                  <a:extLst>
                    <a:ext uri="{9D8B030D-6E8A-4147-A177-3AD203B41FA5}">
                      <a16:colId xmlns:a16="http://schemas.microsoft.com/office/drawing/2014/main" val="607158011"/>
                    </a:ext>
                  </a:extLst>
                </a:gridCol>
                <a:gridCol w="615801">
                  <a:extLst>
                    <a:ext uri="{9D8B030D-6E8A-4147-A177-3AD203B41FA5}">
                      <a16:colId xmlns:a16="http://schemas.microsoft.com/office/drawing/2014/main" val="2128007257"/>
                    </a:ext>
                  </a:extLst>
                </a:gridCol>
                <a:gridCol w="615801">
                  <a:extLst>
                    <a:ext uri="{9D8B030D-6E8A-4147-A177-3AD203B41FA5}">
                      <a16:colId xmlns:a16="http://schemas.microsoft.com/office/drawing/2014/main" val="1217817719"/>
                    </a:ext>
                  </a:extLst>
                </a:gridCol>
              </a:tblGrid>
              <a:tr h="553521">
                <a:tc>
                  <a:txBody>
                    <a:bodyPr/>
                    <a:lstStyle/>
                    <a:p>
                      <a:pPr algn="ctr" fontAlgn="b">
                        <a:buNone/>
                      </a:pPr>
                      <a:endParaRPr lang="en-GB" sz="1200" b="1" i="0" u="none" strike="noStrike" dirty="0">
                        <a:solidFill>
                          <a:srgbClr val="000000"/>
                        </a:solidFill>
                        <a:effectLst/>
                        <a:latin typeface="Calibri" panose="020F0502020204030204" pitchFamily="34" charset="0"/>
                      </a:endParaRPr>
                    </a:p>
                  </a:txBody>
                  <a:tcPr marL="9024" marR="9024" marT="9024" marB="0" anchor="ctr"/>
                </a:tc>
                <a:tc>
                  <a:txBody>
                    <a:bodyPr/>
                    <a:lstStyle/>
                    <a:p>
                      <a:pPr algn="ctr" fontAlgn="b">
                        <a:buNone/>
                      </a:pPr>
                      <a:r>
                        <a:rPr lang="en-GB" sz="1200" b="1" u="none" strike="noStrike" dirty="0">
                          <a:solidFill>
                            <a:srgbClr val="000000"/>
                          </a:solidFill>
                          <a:effectLst/>
                        </a:rPr>
                        <a:t>Temperature </a:t>
                      </a:r>
                    </a:p>
                    <a:p>
                      <a:pPr algn="ctr" fontAlgn="b">
                        <a:buNone/>
                      </a:pPr>
                      <a:r>
                        <a:rPr lang="en-GB" sz="1200" b="1" u="none" strike="noStrike" dirty="0">
                          <a:solidFill>
                            <a:srgbClr val="000000"/>
                          </a:solidFill>
                          <a:effectLst/>
                        </a:rPr>
                        <a:t>(K)</a:t>
                      </a:r>
                      <a:endParaRPr lang="en-GB" sz="1200" b="1" i="0" u="none" strike="noStrike" dirty="0">
                        <a:solidFill>
                          <a:srgbClr val="000000"/>
                        </a:solidFill>
                        <a:effectLst/>
                        <a:latin typeface="Calibri" panose="020F0502020204030204" pitchFamily="34" charset="0"/>
                      </a:endParaRPr>
                    </a:p>
                  </a:txBody>
                  <a:tcPr marL="9024" marR="9024" marT="9024" marB="0" anchor="ctr"/>
                </a:tc>
                <a:tc>
                  <a:txBody>
                    <a:bodyPr/>
                    <a:lstStyle/>
                    <a:p>
                      <a:pPr algn="ctr" fontAlgn="b">
                        <a:buNone/>
                      </a:pPr>
                      <a:r>
                        <a:rPr lang="en-GB" sz="1200" b="1" u="none" strike="noStrike">
                          <a:solidFill>
                            <a:srgbClr val="000000"/>
                          </a:solidFill>
                          <a:effectLst/>
                        </a:rPr>
                        <a:t>Pressure (Mpa)</a:t>
                      </a:r>
                      <a:endParaRPr lang="en-GB" sz="1200" b="1" i="0" u="none" strike="noStrike" dirty="0">
                        <a:solidFill>
                          <a:srgbClr val="000000"/>
                        </a:solidFill>
                        <a:effectLst/>
                        <a:latin typeface="Calibri" panose="020F0502020204030204" pitchFamily="34" charset="0"/>
                      </a:endParaRPr>
                    </a:p>
                  </a:txBody>
                  <a:tcPr marL="9024" marR="9024" marT="9024" marB="0" anchor="ctr"/>
                </a:tc>
                <a:tc>
                  <a:txBody>
                    <a:bodyPr/>
                    <a:lstStyle/>
                    <a:p>
                      <a:pPr algn="ctr" fontAlgn="b">
                        <a:buNone/>
                      </a:pPr>
                      <a:r>
                        <a:rPr lang="en-GB" sz="1200" b="1" u="none" strike="noStrike" dirty="0">
                          <a:solidFill>
                            <a:srgbClr val="000000"/>
                          </a:solidFill>
                          <a:effectLst/>
                        </a:rPr>
                        <a:t>Porosity</a:t>
                      </a:r>
                      <a:endParaRPr lang="en-GB" sz="1200" b="1" i="0" u="none" strike="noStrike" dirty="0">
                        <a:solidFill>
                          <a:srgbClr val="000000"/>
                        </a:solidFill>
                        <a:effectLst/>
                        <a:latin typeface="Calibri" panose="020F0502020204030204" pitchFamily="34" charset="0"/>
                      </a:endParaRPr>
                    </a:p>
                  </a:txBody>
                  <a:tcPr marL="9024" marR="9024" marT="9024" marB="0" anchor="ctr"/>
                </a:tc>
                <a:tc>
                  <a:txBody>
                    <a:bodyPr/>
                    <a:lstStyle/>
                    <a:p>
                      <a:pPr algn="ctr" fontAlgn="b">
                        <a:buNone/>
                      </a:pPr>
                      <a:r>
                        <a:rPr lang="en-GB" sz="1200" b="1" u="none" strike="noStrike" dirty="0">
                          <a:solidFill>
                            <a:srgbClr val="000000"/>
                          </a:solidFill>
                          <a:effectLst/>
                        </a:rPr>
                        <a:t>Permeability (</a:t>
                      </a:r>
                      <a:r>
                        <a:rPr lang="en-GB" sz="1200" b="1" u="none" strike="noStrike" dirty="0" err="1">
                          <a:solidFill>
                            <a:srgbClr val="000000"/>
                          </a:solidFill>
                          <a:effectLst/>
                        </a:rPr>
                        <a:t>mD</a:t>
                      </a:r>
                      <a:r>
                        <a:rPr lang="en-GB" sz="1200" b="1" u="none" strike="noStrike" dirty="0">
                          <a:solidFill>
                            <a:srgbClr val="000000"/>
                          </a:solidFill>
                          <a:effectLst/>
                        </a:rPr>
                        <a:t>)</a:t>
                      </a:r>
                      <a:endParaRPr lang="en-GB" sz="1200" b="1" i="0" u="none" strike="noStrike" dirty="0">
                        <a:solidFill>
                          <a:srgbClr val="000000"/>
                        </a:solidFill>
                        <a:effectLst/>
                        <a:latin typeface="Calibri" panose="020F0502020204030204" pitchFamily="34" charset="0"/>
                      </a:endParaRPr>
                    </a:p>
                  </a:txBody>
                  <a:tcPr marL="9024" marR="9024" marT="9024" marB="0" anchor="ctr"/>
                </a:tc>
                <a:tc>
                  <a:txBody>
                    <a:bodyPr/>
                    <a:lstStyle/>
                    <a:p>
                      <a:pPr algn="ctr" fontAlgn="b">
                        <a:buNone/>
                      </a:pPr>
                      <a:r>
                        <a:rPr lang="en-GB" sz="1200" b="1" u="none" strike="noStrike" dirty="0">
                          <a:solidFill>
                            <a:srgbClr val="000000"/>
                          </a:solidFill>
                          <a:effectLst/>
                        </a:rPr>
                        <a:t>Pore throat size (µm)</a:t>
                      </a:r>
                      <a:endParaRPr lang="en-GB" sz="1200" b="1" i="0" u="none" strike="noStrike" dirty="0">
                        <a:solidFill>
                          <a:srgbClr val="000000"/>
                        </a:solidFill>
                        <a:effectLst/>
                        <a:latin typeface="Calibri" panose="020F0502020204030204" pitchFamily="34" charset="0"/>
                      </a:endParaRPr>
                    </a:p>
                  </a:txBody>
                  <a:tcPr marL="9024" marR="9024" marT="9024" marB="0" anchor="ctr"/>
                </a:tc>
                <a:tc>
                  <a:txBody>
                    <a:bodyPr/>
                    <a:lstStyle/>
                    <a:p>
                      <a:pPr algn="ctr" fontAlgn="b">
                        <a:buNone/>
                      </a:pPr>
                      <a:r>
                        <a:rPr lang="en-GB" sz="1200" b="1" u="none" strike="noStrike">
                          <a:solidFill>
                            <a:srgbClr val="000000"/>
                          </a:solidFill>
                          <a:effectLst/>
                        </a:rPr>
                        <a:t>Mean Pore size (µm)</a:t>
                      </a:r>
                      <a:endParaRPr lang="en-GB" sz="1200" b="1" i="0" u="none" strike="noStrike">
                        <a:solidFill>
                          <a:srgbClr val="000000"/>
                        </a:solidFill>
                        <a:effectLst/>
                        <a:latin typeface="Calibri" panose="020F0502020204030204" pitchFamily="34" charset="0"/>
                      </a:endParaRPr>
                    </a:p>
                  </a:txBody>
                  <a:tcPr marL="9024" marR="9024" marT="9024" marB="0" anchor="ctr"/>
                </a:tc>
                <a:tc>
                  <a:txBody>
                    <a:bodyPr/>
                    <a:lstStyle/>
                    <a:p>
                      <a:pPr algn="ctr" fontAlgn="b">
                        <a:buNone/>
                      </a:pPr>
                      <a:r>
                        <a:rPr lang="en-GB" sz="1200" b="1" u="none" strike="noStrike" dirty="0">
                          <a:solidFill>
                            <a:srgbClr val="000000"/>
                          </a:solidFill>
                          <a:effectLst/>
                        </a:rPr>
                        <a:t>Contact Angle</a:t>
                      </a:r>
                      <a:endParaRPr lang="en-GB" sz="1200" b="1" i="0" u="none" strike="noStrike" dirty="0">
                        <a:solidFill>
                          <a:srgbClr val="000000"/>
                        </a:solidFill>
                        <a:effectLst/>
                        <a:latin typeface="Calibri" panose="020F0502020204030204" pitchFamily="34" charset="0"/>
                      </a:endParaRPr>
                    </a:p>
                  </a:txBody>
                  <a:tcPr marL="9024" marR="9024" marT="9024" marB="0" anchor="ctr"/>
                </a:tc>
                <a:tc>
                  <a:txBody>
                    <a:bodyPr/>
                    <a:lstStyle/>
                    <a:p>
                      <a:pPr algn="ctr" fontAlgn="b">
                        <a:buNone/>
                      </a:pPr>
                      <a:r>
                        <a:rPr lang="en-GB" sz="1200" b="1" u="none" strike="noStrike" dirty="0">
                          <a:solidFill>
                            <a:srgbClr val="000000"/>
                          </a:solidFill>
                          <a:effectLst/>
                        </a:rPr>
                        <a:t>Calcite %</a:t>
                      </a:r>
                      <a:endParaRPr lang="en-GB" sz="1200" b="1" i="0" u="none" strike="noStrike" dirty="0">
                        <a:solidFill>
                          <a:srgbClr val="000000"/>
                        </a:solidFill>
                        <a:effectLst/>
                        <a:latin typeface="Calibri" panose="020F0502020204030204" pitchFamily="34" charset="0"/>
                      </a:endParaRPr>
                    </a:p>
                  </a:txBody>
                  <a:tcPr marL="9024" marR="9024" marT="9024" marB="0" anchor="ctr"/>
                </a:tc>
                <a:tc>
                  <a:txBody>
                    <a:bodyPr/>
                    <a:lstStyle/>
                    <a:p>
                      <a:pPr algn="ctr" fontAlgn="b">
                        <a:buNone/>
                      </a:pPr>
                      <a:r>
                        <a:rPr lang="en-GB" sz="1200" b="1" u="none" strike="noStrike" dirty="0">
                          <a:solidFill>
                            <a:srgbClr val="000000"/>
                          </a:solidFill>
                          <a:effectLst/>
                        </a:rPr>
                        <a:t>Feldspar %</a:t>
                      </a:r>
                      <a:endParaRPr lang="en-GB" sz="1200" b="1" i="0" u="none" strike="noStrike" dirty="0">
                        <a:solidFill>
                          <a:srgbClr val="000000"/>
                        </a:solidFill>
                        <a:effectLst/>
                        <a:latin typeface="Calibri" panose="020F0502020204030204" pitchFamily="34" charset="0"/>
                      </a:endParaRPr>
                    </a:p>
                  </a:txBody>
                  <a:tcPr marL="9024" marR="9024" marT="9024" marB="0" anchor="ctr"/>
                </a:tc>
                <a:tc>
                  <a:txBody>
                    <a:bodyPr/>
                    <a:lstStyle/>
                    <a:p>
                      <a:pPr algn="ctr" fontAlgn="b">
                        <a:buNone/>
                      </a:pPr>
                      <a:r>
                        <a:rPr lang="en-GB" sz="1200" b="1" u="none" strike="noStrike" dirty="0">
                          <a:solidFill>
                            <a:srgbClr val="000000"/>
                          </a:solidFill>
                          <a:effectLst/>
                        </a:rPr>
                        <a:t>Mica%</a:t>
                      </a:r>
                      <a:endParaRPr lang="en-GB" sz="1200" b="1" i="0" u="none" strike="noStrike" dirty="0">
                        <a:solidFill>
                          <a:srgbClr val="000000"/>
                        </a:solidFill>
                        <a:effectLst/>
                        <a:latin typeface="Calibri" panose="020F0502020204030204" pitchFamily="34" charset="0"/>
                      </a:endParaRPr>
                    </a:p>
                  </a:txBody>
                  <a:tcPr marL="9024" marR="9024" marT="9024" marB="0" anchor="ctr"/>
                </a:tc>
                <a:tc>
                  <a:txBody>
                    <a:bodyPr/>
                    <a:lstStyle/>
                    <a:p>
                      <a:pPr algn="ctr" fontAlgn="b">
                        <a:buNone/>
                      </a:pPr>
                      <a:r>
                        <a:rPr lang="en-GB" sz="1200" b="1" u="none" strike="noStrike" dirty="0">
                          <a:solidFill>
                            <a:srgbClr val="000000"/>
                          </a:solidFill>
                          <a:effectLst/>
                        </a:rPr>
                        <a:t>Clay %</a:t>
                      </a:r>
                      <a:endParaRPr lang="en-GB" sz="1200" b="1" i="0" u="none" strike="noStrike" dirty="0">
                        <a:solidFill>
                          <a:srgbClr val="000000"/>
                        </a:solidFill>
                        <a:effectLst/>
                        <a:latin typeface="Calibri" panose="020F0502020204030204" pitchFamily="34" charset="0"/>
                      </a:endParaRPr>
                    </a:p>
                  </a:txBody>
                  <a:tcPr marL="9024" marR="9024" marT="9024" marB="0" anchor="ctr"/>
                </a:tc>
                <a:tc>
                  <a:txBody>
                    <a:bodyPr/>
                    <a:lstStyle/>
                    <a:p>
                      <a:pPr algn="ctr" fontAlgn="b">
                        <a:buNone/>
                      </a:pPr>
                      <a:r>
                        <a:rPr lang="en-GB" sz="1200" b="1" u="none" strike="noStrike" dirty="0">
                          <a:solidFill>
                            <a:srgbClr val="000000"/>
                          </a:solidFill>
                          <a:effectLst/>
                        </a:rPr>
                        <a:t>Quartz %</a:t>
                      </a:r>
                      <a:endParaRPr lang="en-GB" sz="1200" b="1" i="0" u="none" strike="noStrike" dirty="0">
                        <a:solidFill>
                          <a:srgbClr val="000000"/>
                        </a:solidFill>
                        <a:effectLst/>
                        <a:latin typeface="Calibri" panose="020F0502020204030204" pitchFamily="34" charset="0"/>
                      </a:endParaRPr>
                    </a:p>
                  </a:txBody>
                  <a:tcPr marL="9024" marR="9024" marT="9024" marB="0" anchor="ctr"/>
                </a:tc>
                <a:tc>
                  <a:txBody>
                    <a:bodyPr/>
                    <a:lstStyle/>
                    <a:p>
                      <a:pPr algn="ctr" fontAlgn="b">
                        <a:buNone/>
                      </a:pPr>
                      <a:r>
                        <a:rPr lang="en-GB" sz="1200" b="1" u="none" strike="noStrike" dirty="0">
                          <a:solidFill>
                            <a:srgbClr val="000000"/>
                          </a:solidFill>
                          <a:effectLst/>
                        </a:rPr>
                        <a:t>Gas Viscosity (cp)</a:t>
                      </a:r>
                      <a:endParaRPr lang="en-GB" sz="1200" b="1" i="0" u="none" strike="noStrike" dirty="0">
                        <a:solidFill>
                          <a:srgbClr val="000000"/>
                        </a:solidFill>
                        <a:effectLst/>
                        <a:latin typeface="Calibri" panose="020F0502020204030204" pitchFamily="34" charset="0"/>
                      </a:endParaRPr>
                    </a:p>
                  </a:txBody>
                  <a:tcPr marL="9024" marR="9024" marT="9024" marB="0" anchor="ctr"/>
                </a:tc>
                <a:tc>
                  <a:txBody>
                    <a:bodyPr/>
                    <a:lstStyle/>
                    <a:p>
                      <a:pPr algn="ctr" fontAlgn="b">
                        <a:buNone/>
                      </a:pPr>
                      <a:r>
                        <a:rPr lang="en-GB" sz="1200" b="1" u="none" strike="noStrike">
                          <a:solidFill>
                            <a:srgbClr val="000000"/>
                          </a:solidFill>
                          <a:effectLst/>
                        </a:rPr>
                        <a:t>Brine Viscosity (cp)</a:t>
                      </a:r>
                      <a:endParaRPr lang="en-GB" sz="1200" b="1" i="0" u="none" strike="noStrike">
                        <a:solidFill>
                          <a:srgbClr val="000000"/>
                        </a:solidFill>
                        <a:effectLst/>
                        <a:latin typeface="Calibri" panose="020F0502020204030204" pitchFamily="34" charset="0"/>
                      </a:endParaRPr>
                    </a:p>
                  </a:txBody>
                  <a:tcPr marL="9024" marR="9024" marT="9024" marB="0" anchor="ctr"/>
                </a:tc>
                <a:tc>
                  <a:txBody>
                    <a:bodyPr/>
                    <a:lstStyle/>
                    <a:p>
                      <a:pPr algn="ctr" fontAlgn="b">
                        <a:buNone/>
                      </a:pPr>
                      <a:r>
                        <a:rPr lang="en-GB" sz="1200" b="1" u="none" strike="noStrike" dirty="0">
                          <a:solidFill>
                            <a:srgbClr val="000000"/>
                          </a:solidFill>
                          <a:effectLst/>
                        </a:rPr>
                        <a:t>IFT (</a:t>
                      </a:r>
                      <a:r>
                        <a:rPr lang="en-GB" sz="1200" b="1" u="none" strike="noStrike" dirty="0" err="1">
                          <a:solidFill>
                            <a:srgbClr val="000000"/>
                          </a:solidFill>
                          <a:effectLst/>
                        </a:rPr>
                        <a:t>mN</a:t>
                      </a:r>
                      <a:r>
                        <a:rPr lang="en-GB" sz="1200" b="1" u="none" strike="noStrike" dirty="0">
                          <a:solidFill>
                            <a:srgbClr val="000000"/>
                          </a:solidFill>
                          <a:effectLst/>
                        </a:rPr>
                        <a:t>/m)</a:t>
                      </a:r>
                      <a:endParaRPr lang="en-GB" sz="1200" b="1" i="0" u="none" strike="noStrike" dirty="0">
                        <a:solidFill>
                          <a:srgbClr val="000000"/>
                        </a:solidFill>
                        <a:effectLst/>
                        <a:latin typeface="Calibri" panose="020F0502020204030204" pitchFamily="34" charset="0"/>
                      </a:endParaRPr>
                    </a:p>
                  </a:txBody>
                  <a:tcPr marL="9024" marR="9024" marT="9024" marB="0" anchor="ctr"/>
                </a:tc>
                <a:tc>
                  <a:txBody>
                    <a:bodyPr/>
                    <a:lstStyle/>
                    <a:p>
                      <a:pPr algn="ctr" fontAlgn="b">
                        <a:buNone/>
                      </a:pPr>
                      <a:r>
                        <a:rPr lang="en-GB" sz="1200" b="1" u="none" strike="noStrike" dirty="0">
                          <a:solidFill>
                            <a:srgbClr val="000000"/>
                          </a:solidFill>
                          <a:effectLst/>
                        </a:rPr>
                        <a:t>Brine Salinity (mol/kg)</a:t>
                      </a:r>
                      <a:endParaRPr lang="en-GB" sz="1200" b="1" i="0" u="none" strike="noStrike" dirty="0">
                        <a:solidFill>
                          <a:srgbClr val="000000"/>
                        </a:solidFill>
                        <a:effectLst/>
                        <a:latin typeface="Calibri" panose="020F0502020204030204" pitchFamily="34" charset="0"/>
                      </a:endParaRPr>
                    </a:p>
                  </a:txBody>
                  <a:tcPr marL="9024" marR="9024" marT="9024" marB="0" anchor="ctr"/>
                </a:tc>
                <a:tc>
                  <a:txBody>
                    <a:bodyPr/>
                    <a:lstStyle/>
                    <a:p>
                      <a:pPr algn="ctr" fontAlgn="b">
                        <a:buNone/>
                      </a:pPr>
                      <a:r>
                        <a:rPr lang="en-GB" sz="1200" b="1" u="none" strike="noStrike" dirty="0">
                          <a:solidFill>
                            <a:srgbClr val="000000"/>
                          </a:solidFill>
                          <a:effectLst/>
                        </a:rPr>
                        <a:t>MCM (mol/kg)</a:t>
                      </a:r>
                      <a:endParaRPr lang="en-GB" sz="1200" b="1" i="0" u="none" strike="noStrike" dirty="0">
                        <a:solidFill>
                          <a:srgbClr val="000000"/>
                        </a:solidFill>
                        <a:effectLst/>
                        <a:latin typeface="Calibri" panose="020F0502020204030204" pitchFamily="34" charset="0"/>
                      </a:endParaRPr>
                    </a:p>
                  </a:txBody>
                  <a:tcPr marL="9024" marR="9024" marT="9024" marB="0" anchor="ctr"/>
                </a:tc>
                <a:tc>
                  <a:txBody>
                    <a:bodyPr/>
                    <a:lstStyle/>
                    <a:p>
                      <a:pPr algn="ctr" fontAlgn="b">
                        <a:buNone/>
                      </a:pPr>
                      <a:r>
                        <a:rPr lang="en-GB" sz="1200" b="1" u="none" strike="noStrike" dirty="0">
                          <a:solidFill>
                            <a:srgbClr val="000000"/>
                          </a:solidFill>
                          <a:effectLst/>
                        </a:rPr>
                        <a:t>BCM (mol/kg)</a:t>
                      </a:r>
                      <a:endParaRPr lang="en-GB" sz="1200" b="1" i="0" u="none" strike="noStrike" dirty="0">
                        <a:solidFill>
                          <a:srgbClr val="000000"/>
                        </a:solidFill>
                        <a:effectLst/>
                        <a:latin typeface="Calibri" panose="020F0502020204030204" pitchFamily="34" charset="0"/>
                      </a:endParaRPr>
                    </a:p>
                  </a:txBody>
                  <a:tcPr marL="9024" marR="9024" marT="9024" marB="0" anchor="ctr"/>
                </a:tc>
                <a:extLst>
                  <a:ext uri="{0D108BD9-81ED-4DB2-BD59-A6C34878D82A}">
                    <a16:rowId xmlns:a16="http://schemas.microsoft.com/office/drawing/2014/main" val="1840890731"/>
                  </a:ext>
                </a:extLst>
              </a:tr>
              <a:tr h="374784">
                <a:tc>
                  <a:txBody>
                    <a:bodyPr/>
                    <a:lstStyle/>
                    <a:p>
                      <a:pPr algn="ctr" fontAlgn="b">
                        <a:buNone/>
                      </a:pPr>
                      <a:r>
                        <a:rPr lang="en-GB" sz="1200" b="1" u="none" strike="noStrike" dirty="0">
                          <a:solidFill>
                            <a:srgbClr val="000000"/>
                          </a:solidFill>
                          <a:effectLst/>
                        </a:rPr>
                        <a:t>Min</a:t>
                      </a:r>
                      <a:endParaRPr lang="en-GB" sz="1200" b="1" i="0" u="none" strike="noStrike" dirty="0">
                        <a:solidFill>
                          <a:srgbClr val="000000"/>
                        </a:solidFill>
                        <a:effectLst/>
                        <a:latin typeface="Calibri" panose="020F0502020204030204" pitchFamily="34" charset="0"/>
                      </a:endParaRPr>
                    </a:p>
                  </a:txBody>
                  <a:tcPr marL="9024" marR="9024" marT="9024" marB="0" anchor="ctr"/>
                </a:tc>
                <a:tc>
                  <a:txBody>
                    <a:bodyPr/>
                    <a:lstStyle/>
                    <a:p>
                      <a:pPr algn="ctr" fontAlgn="b">
                        <a:buNone/>
                      </a:pPr>
                      <a:r>
                        <a:rPr lang="en-GB" sz="1200" b="0" u="none" strike="noStrike" dirty="0">
                          <a:solidFill>
                            <a:srgbClr val="000000"/>
                          </a:solidFill>
                          <a:effectLst/>
                        </a:rPr>
                        <a:t>293.15</a:t>
                      </a:r>
                      <a:endParaRPr lang="en-GB" sz="1200" b="0" i="0" u="none" strike="noStrike" dirty="0">
                        <a:solidFill>
                          <a:srgbClr val="000000"/>
                        </a:solidFill>
                        <a:effectLst/>
                        <a:latin typeface="Calibri" panose="020F0502020204030204" pitchFamily="34" charset="0"/>
                      </a:endParaRPr>
                    </a:p>
                  </a:txBody>
                  <a:tcPr marL="9024" marR="9024" marT="9024" marB="0" anchor="ctr"/>
                </a:tc>
                <a:tc>
                  <a:txBody>
                    <a:bodyPr/>
                    <a:lstStyle/>
                    <a:p>
                      <a:pPr algn="ctr" fontAlgn="b">
                        <a:buNone/>
                      </a:pPr>
                      <a:r>
                        <a:rPr lang="en-GB" sz="1200" b="0" u="none" strike="noStrike">
                          <a:solidFill>
                            <a:srgbClr val="000000"/>
                          </a:solidFill>
                          <a:effectLst/>
                        </a:rPr>
                        <a:t>1.38</a:t>
                      </a:r>
                      <a:endParaRPr lang="en-GB" sz="1200" b="0" i="0" u="none" strike="noStrike" dirty="0">
                        <a:solidFill>
                          <a:srgbClr val="000000"/>
                        </a:solidFill>
                        <a:effectLst/>
                        <a:latin typeface="Calibri" panose="020F0502020204030204" pitchFamily="34" charset="0"/>
                      </a:endParaRPr>
                    </a:p>
                  </a:txBody>
                  <a:tcPr marL="9024" marR="9024" marT="9024" marB="0" anchor="ctr"/>
                </a:tc>
                <a:tc>
                  <a:txBody>
                    <a:bodyPr/>
                    <a:lstStyle/>
                    <a:p>
                      <a:pPr algn="ctr" fontAlgn="b">
                        <a:buNone/>
                      </a:pPr>
                      <a:r>
                        <a:rPr lang="en-GB" sz="1200" b="0" u="none" strike="noStrike">
                          <a:solidFill>
                            <a:srgbClr val="000000"/>
                          </a:solidFill>
                          <a:effectLst/>
                        </a:rPr>
                        <a:t>0.039</a:t>
                      </a:r>
                      <a:endParaRPr lang="en-GB" sz="1200" b="0" i="0" u="none" strike="noStrike">
                        <a:solidFill>
                          <a:srgbClr val="000000"/>
                        </a:solidFill>
                        <a:effectLst/>
                        <a:latin typeface="Calibri" panose="020F0502020204030204" pitchFamily="34" charset="0"/>
                      </a:endParaRPr>
                    </a:p>
                  </a:txBody>
                  <a:tcPr marL="9024" marR="9024" marT="9024" marB="0" anchor="ctr"/>
                </a:tc>
                <a:tc>
                  <a:txBody>
                    <a:bodyPr/>
                    <a:lstStyle/>
                    <a:p>
                      <a:pPr algn="ctr" fontAlgn="b">
                        <a:buNone/>
                      </a:pPr>
                      <a:r>
                        <a:rPr lang="en-GB" sz="1200" b="0" u="none" strike="noStrike" dirty="0">
                          <a:solidFill>
                            <a:srgbClr val="000000"/>
                          </a:solidFill>
                          <a:effectLst/>
                        </a:rPr>
                        <a:t>2.94E-06</a:t>
                      </a:r>
                      <a:endParaRPr lang="en-GB" sz="1200" b="0" i="0" u="none" strike="noStrike" dirty="0">
                        <a:solidFill>
                          <a:srgbClr val="000000"/>
                        </a:solidFill>
                        <a:effectLst/>
                        <a:latin typeface="Calibri" panose="020F0502020204030204" pitchFamily="34" charset="0"/>
                      </a:endParaRPr>
                    </a:p>
                  </a:txBody>
                  <a:tcPr marL="9024" marR="9024" marT="9024" marB="0" anchor="ctr"/>
                </a:tc>
                <a:tc>
                  <a:txBody>
                    <a:bodyPr/>
                    <a:lstStyle/>
                    <a:p>
                      <a:pPr algn="ctr" fontAlgn="b">
                        <a:buNone/>
                      </a:pPr>
                      <a:r>
                        <a:rPr lang="en-GB" sz="1200" b="0" u="none" strike="noStrike" dirty="0">
                          <a:solidFill>
                            <a:srgbClr val="000000"/>
                          </a:solidFill>
                          <a:effectLst/>
                        </a:rPr>
                        <a:t>0.1</a:t>
                      </a:r>
                      <a:endParaRPr lang="en-GB" sz="1200" b="0" i="0" u="none" strike="noStrike" dirty="0">
                        <a:solidFill>
                          <a:srgbClr val="000000"/>
                        </a:solidFill>
                        <a:effectLst/>
                        <a:latin typeface="Calibri" panose="020F0502020204030204" pitchFamily="34" charset="0"/>
                      </a:endParaRPr>
                    </a:p>
                  </a:txBody>
                  <a:tcPr marL="9024" marR="9024" marT="9024" marB="0" anchor="ctr"/>
                </a:tc>
                <a:tc>
                  <a:txBody>
                    <a:bodyPr/>
                    <a:lstStyle/>
                    <a:p>
                      <a:pPr algn="ctr" fontAlgn="b">
                        <a:buNone/>
                      </a:pPr>
                      <a:r>
                        <a:rPr lang="en-GB" sz="1200" b="0" u="none" strike="noStrike" dirty="0">
                          <a:solidFill>
                            <a:srgbClr val="000000"/>
                          </a:solidFill>
                          <a:effectLst/>
                        </a:rPr>
                        <a:t>0.006</a:t>
                      </a:r>
                      <a:endParaRPr lang="en-GB" sz="1200" b="0" i="0" u="none" strike="noStrike" dirty="0">
                        <a:solidFill>
                          <a:srgbClr val="000000"/>
                        </a:solidFill>
                        <a:effectLst/>
                        <a:latin typeface="Calibri" panose="020F0502020204030204" pitchFamily="34" charset="0"/>
                      </a:endParaRPr>
                    </a:p>
                  </a:txBody>
                  <a:tcPr marL="9024" marR="9024" marT="9024" marB="0" anchor="ctr"/>
                </a:tc>
                <a:tc>
                  <a:txBody>
                    <a:bodyPr/>
                    <a:lstStyle/>
                    <a:p>
                      <a:pPr algn="ctr" fontAlgn="b">
                        <a:buNone/>
                      </a:pPr>
                      <a:r>
                        <a:rPr lang="en-GB" sz="1200" b="0" u="none" strike="noStrike" dirty="0">
                          <a:solidFill>
                            <a:srgbClr val="000000"/>
                          </a:solidFill>
                          <a:effectLst/>
                        </a:rPr>
                        <a:t>1.19</a:t>
                      </a:r>
                      <a:endParaRPr lang="en-GB" sz="1200" b="0" i="0" u="none" strike="noStrike" dirty="0">
                        <a:solidFill>
                          <a:srgbClr val="000000"/>
                        </a:solidFill>
                        <a:effectLst/>
                        <a:latin typeface="Calibri" panose="020F0502020204030204" pitchFamily="34" charset="0"/>
                      </a:endParaRPr>
                    </a:p>
                  </a:txBody>
                  <a:tcPr marL="9024" marR="9024" marT="9024" marB="0" anchor="ctr"/>
                </a:tc>
                <a:tc>
                  <a:txBody>
                    <a:bodyPr/>
                    <a:lstStyle/>
                    <a:p>
                      <a:pPr algn="ctr" fontAlgn="b">
                        <a:buNone/>
                      </a:pPr>
                      <a:r>
                        <a:rPr lang="en-GB" sz="1200" b="0" u="none" strike="noStrike">
                          <a:solidFill>
                            <a:srgbClr val="000000"/>
                          </a:solidFill>
                          <a:effectLst/>
                        </a:rPr>
                        <a:t>0</a:t>
                      </a:r>
                      <a:endParaRPr lang="en-GB" sz="1200" b="0" i="0" u="none" strike="noStrike">
                        <a:solidFill>
                          <a:srgbClr val="000000"/>
                        </a:solidFill>
                        <a:effectLst/>
                        <a:latin typeface="Calibri" panose="020F0502020204030204" pitchFamily="34" charset="0"/>
                      </a:endParaRPr>
                    </a:p>
                  </a:txBody>
                  <a:tcPr marL="9024" marR="9024" marT="9024" marB="0" anchor="ctr"/>
                </a:tc>
                <a:tc>
                  <a:txBody>
                    <a:bodyPr/>
                    <a:lstStyle/>
                    <a:p>
                      <a:pPr algn="ctr" fontAlgn="b">
                        <a:buNone/>
                      </a:pPr>
                      <a:r>
                        <a:rPr lang="en-GB" sz="1200" b="0" u="none" strike="noStrike">
                          <a:solidFill>
                            <a:srgbClr val="000000"/>
                          </a:solidFill>
                          <a:effectLst/>
                        </a:rPr>
                        <a:t>0</a:t>
                      </a:r>
                      <a:endParaRPr lang="en-GB" sz="1200" b="0" i="0" u="none" strike="noStrike">
                        <a:solidFill>
                          <a:srgbClr val="000000"/>
                        </a:solidFill>
                        <a:effectLst/>
                        <a:latin typeface="Calibri" panose="020F0502020204030204" pitchFamily="34" charset="0"/>
                      </a:endParaRPr>
                    </a:p>
                  </a:txBody>
                  <a:tcPr marL="9024" marR="9024" marT="9024" marB="0" anchor="ctr"/>
                </a:tc>
                <a:tc>
                  <a:txBody>
                    <a:bodyPr/>
                    <a:lstStyle/>
                    <a:p>
                      <a:pPr algn="ctr" fontAlgn="b">
                        <a:buNone/>
                      </a:pPr>
                      <a:r>
                        <a:rPr lang="en-GB" sz="1200" b="0" u="none" strike="noStrike">
                          <a:solidFill>
                            <a:srgbClr val="000000"/>
                          </a:solidFill>
                          <a:effectLst/>
                        </a:rPr>
                        <a:t>0</a:t>
                      </a:r>
                      <a:endParaRPr lang="en-GB" sz="1200" b="0" i="0" u="none" strike="noStrike">
                        <a:solidFill>
                          <a:srgbClr val="000000"/>
                        </a:solidFill>
                        <a:effectLst/>
                        <a:latin typeface="Calibri" panose="020F0502020204030204" pitchFamily="34" charset="0"/>
                      </a:endParaRPr>
                    </a:p>
                  </a:txBody>
                  <a:tcPr marL="9024" marR="9024" marT="9024" marB="0" anchor="ctr"/>
                </a:tc>
                <a:tc>
                  <a:txBody>
                    <a:bodyPr/>
                    <a:lstStyle/>
                    <a:p>
                      <a:pPr algn="ctr" fontAlgn="b">
                        <a:buNone/>
                      </a:pPr>
                      <a:r>
                        <a:rPr lang="en-GB" sz="1200" b="0" u="none" strike="noStrike">
                          <a:solidFill>
                            <a:srgbClr val="000000"/>
                          </a:solidFill>
                          <a:effectLst/>
                        </a:rPr>
                        <a:t>0</a:t>
                      </a:r>
                      <a:endParaRPr lang="en-GB" sz="1200" b="0" i="0" u="none" strike="noStrike">
                        <a:solidFill>
                          <a:srgbClr val="000000"/>
                        </a:solidFill>
                        <a:effectLst/>
                        <a:latin typeface="Calibri" panose="020F0502020204030204" pitchFamily="34" charset="0"/>
                      </a:endParaRPr>
                    </a:p>
                  </a:txBody>
                  <a:tcPr marL="9024" marR="9024" marT="9024" marB="0" anchor="ctr"/>
                </a:tc>
                <a:tc>
                  <a:txBody>
                    <a:bodyPr/>
                    <a:lstStyle/>
                    <a:p>
                      <a:pPr algn="ctr" fontAlgn="b">
                        <a:buNone/>
                      </a:pPr>
                      <a:r>
                        <a:rPr lang="en-GB" sz="1200" b="0" u="none" strike="noStrike">
                          <a:solidFill>
                            <a:srgbClr val="000000"/>
                          </a:solidFill>
                          <a:effectLst/>
                        </a:rPr>
                        <a:t>0</a:t>
                      </a:r>
                      <a:endParaRPr lang="en-GB" sz="1200" b="0" i="0" u="none" strike="noStrike">
                        <a:solidFill>
                          <a:srgbClr val="000000"/>
                        </a:solidFill>
                        <a:effectLst/>
                        <a:latin typeface="Calibri" panose="020F0502020204030204" pitchFamily="34" charset="0"/>
                      </a:endParaRPr>
                    </a:p>
                  </a:txBody>
                  <a:tcPr marL="9024" marR="9024" marT="9024" marB="0" anchor="ctr"/>
                </a:tc>
                <a:tc>
                  <a:txBody>
                    <a:bodyPr/>
                    <a:lstStyle/>
                    <a:p>
                      <a:pPr algn="ctr" fontAlgn="b">
                        <a:buNone/>
                      </a:pPr>
                      <a:r>
                        <a:rPr lang="en-GB" sz="1200" b="0" u="none" strike="noStrike">
                          <a:solidFill>
                            <a:srgbClr val="000000"/>
                          </a:solidFill>
                          <a:effectLst/>
                        </a:rPr>
                        <a:t>0.014</a:t>
                      </a:r>
                      <a:endParaRPr lang="en-GB" sz="1200" b="0" i="0" u="none" strike="noStrike">
                        <a:solidFill>
                          <a:srgbClr val="000000"/>
                        </a:solidFill>
                        <a:effectLst/>
                        <a:latin typeface="Calibri" panose="020F0502020204030204" pitchFamily="34" charset="0"/>
                      </a:endParaRPr>
                    </a:p>
                  </a:txBody>
                  <a:tcPr marL="9024" marR="9024" marT="9024" marB="0" anchor="ctr"/>
                </a:tc>
                <a:tc>
                  <a:txBody>
                    <a:bodyPr/>
                    <a:lstStyle/>
                    <a:p>
                      <a:pPr algn="ctr" fontAlgn="b">
                        <a:buNone/>
                      </a:pPr>
                      <a:r>
                        <a:rPr lang="en-GB" sz="1200" b="0" u="none" strike="noStrike">
                          <a:solidFill>
                            <a:srgbClr val="000000"/>
                          </a:solidFill>
                          <a:effectLst/>
                        </a:rPr>
                        <a:t>0.25</a:t>
                      </a:r>
                      <a:endParaRPr lang="en-GB" sz="1200" b="0" i="0" u="none" strike="noStrike">
                        <a:solidFill>
                          <a:srgbClr val="000000"/>
                        </a:solidFill>
                        <a:effectLst/>
                        <a:latin typeface="Calibri" panose="020F0502020204030204" pitchFamily="34" charset="0"/>
                      </a:endParaRPr>
                    </a:p>
                  </a:txBody>
                  <a:tcPr marL="9024" marR="9024" marT="9024" marB="0" anchor="ctr"/>
                </a:tc>
                <a:tc>
                  <a:txBody>
                    <a:bodyPr/>
                    <a:lstStyle/>
                    <a:p>
                      <a:pPr algn="ctr" fontAlgn="b">
                        <a:buNone/>
                      </a:pPr>
                      <a:r>
                        <a:rPr lang="en-GB" sz="1200" b="0" u="none" strike="noStrike">
                          <a:solidFill>
                            <a:srgbClr val="000000"/>
                          </a:solidFill>
                          <a:effectLst/>
                        </a:rPr>
                        <a:t>19.8</a:t>
                      </a:r>
                      <a:endParaRPr lang="en-GB" sz="1200" b="0" i="0" u="none" strike="noStrike">
                        <a:solidFill>
                          <a:srgbClr val="000000"/>
                        </a:solidFill>
                        <a:effectLst/>
                        <a:latin typeface="Calibri" panose="020F0502020204030204" pitchFamily="34" charset="0"/>
                      </a:endParaRPr>
                    </a:p>
                  </a:txBody>
                  <a:tcPr marL="9024" marR="9024" marT="9024" marB="0" anchor="ctr"/>
                </a:tc>
                <a:tc>
                  <a:txBody>
                    <a:bodyPr/>
                    <a:lstStyle/>
                    <a:p>
                      <a:pPr algn="ctr" fontAlgn="b">
                        <a:buNone/>
                      </a:pPr>
                      <a:r>
                        <a:rPr lang="en-GB" sz="1200" b="0" u="none" strike="noStrike" dirty="0">
                          <a:solidFill>
                            <a:srgbClr val="000000"/>
                          </a:solidFill>
                          <a:effectLst/>
                        </a:rPr>
                        <a:t>0</a:t>
                      </a:r>
                      <a:endParaRPr lang="en-GB" sz="1200" b="0" i="0" u="none" strike="noStrike" dirty="0">
                        <a:solidFill>
                          <a:srgbClr val="000000"/>
                        </a:solidFill>
                        <a:effectLst/>
                        <a:latin typeface="Calibri" panose="020F0502020204030204" pitchFamily="34" charset="0"/>
                      </a:endParaRPr>
                    </a:p>
                  </a:txBody>
                  <a:tcPr marL="9024" marR="9024" marT="9024" marB="0" anchor="ctr"/>
                </a:tc>
                <a:tc>
                  <a:txBody>
                    <a:bodyPr/>
                    <a:lstStyle/>
                    <a:p>
                      <a:pPr algn="ctr" fontAlgn="b">
                        <a:buNone/>
                      </a:pPr>
                      <a:r>
                        <a:rPr lang="en-GB" sz="1200" b="0" u="none" strike="noStrike">
                          <a:solidFill>
                            <a:srgbClr val="000000"/>
                          </a:solidFill>
                          <a:effectLst/>
                        </a:rPr>
                        <a:t>0</a:t>
                      </a:r>
                      <a:endParaRPr lang="en-GB" sz="1200" b="0" i="0" u="none" strike="noStrike">
                        <a:solidFill>
                          <a:srgbClr val="000000"/>
                        </a:solidFill>
                        <a:effectLst/>
                        <a:latin typeface="Calibri" panose="020F0502020204030204" pitchFamily="34" charset="0"/>
                      </a:endParaRPr>
                    </a:p>
                  </a:txBody>
                  <a:tcPr marL="9024" marR="9024" marT="9024" marB="0" anchor="ctr"/>
                </a:tc>
                <a:tc>
                  <a:txBody>
                    <a:bodyPr/>
                    <a:lstStyle/>
                    <a:p>
                      <a:pPr algn="ctr" fontAlgn="b">
                        <a:buNone/>
                      </a:pPr>
                      <a:r>
                        <a:rPr lang="en-GB" sz="1200" b="0" u="none" strike="noStrike" dirty="0">
                          <a:solidFill>
                            <a:srgbClr val="000000"/>
                          </a:solidFill>
                          <a:effectLst/>
                        </a:rPr>
                        <a:t>0</a:t>
                      </a:r>
                      <a:endParaRPr lang="en-GB" sz="1200" b="0" i="0" u="none" strike="noStrike" dirty="0">
                        <a:solidFill>
                          <a:srgbClr val="000000"/>
                        </a:solidFill>
                        <a:effectLst/>
                        <a:latin typeface="Calibri" panose="020F0502020204030204" pitchFamily="34" charset="0"/>
                      </a:endParaRPr>
                    </a:p>
                  </a:txBody>
                  <a:tcPr marL="9024" marR="9024" marT="9024" marB="0" anchor="ctr"/>
                </a:tc>
                <a:extLst>
                  <a:ext uri="{0D108BD9-81ED-4DB2-BD59-A6C34878D82A}">
                    <a16:rowId xmlns:a16="http://schemas.microsoft.com/office/drawing/2014/main" val="678795342"/>
                  </a:ext>
                </a:extLst>
              </a:tr>
              <a:tr h="374784">
                <a:tc>
                  <a:txBody>
                    <a:bodyPr/>
                    <a:lstStyle/>
                    <a:p>
                      <a:pPr algn="ctr" fontAlgn="b">
                        <a:buNone/>
                      </a:pPr>
                      <a:r>
                        <a:rPr lang="en-GB" sz="1200" b="1" u="none" strike="noStrike" dirty="0">
                          <a:solidFill>
                            <a:srgbClr val="000000"/>
                          </a:solidFill>
                          <a:effectLst/>
                        </a:rPr>
                        <a:t>Max</a:t>
                      </a:r>
                      <a:endParaRPr lang="en-GB" sz="1200" b="1" i="0" u="none" strike="noStrike" dirty="0">
                        <a:solidFill>
                          <a:srgbClr val="000000"/>
                        </a:solidFill>
                        <a:effectLst/>
                        <a:latin typeface="Calibri" panose="020F0502020204030204" pitchFamily="34" charset="0"/>
                      </a:endParaRPr>
                    </a:p>
                  </a:txBody>
                  <a:tcPr marL="9024" marR="9024" marT="9024" marB="0" anchor="ctr"/>
                </a:tc>
                <a:tc>
                  <a:txBody>
                    <a:bodyPr/>
                    <a:lstStyle/>
                    <a:p>
                      <a:pPr algn="ctr" fontAlgn="b">
                        <a:buNone/>
                      </a:pPr>
                      <a:r>
                        <a:rPr lang="en-GB" sz="1200" b="0" u="none" strike="noStrike" dirty="0">
                          <a:solidFill>
                            <a:srgbClr val="000000"/>
                          </a:solidFill>
                          <a:effectLst/>
                        </a:rPr>
                        <a:t>395.15</a:t>
                      </a:r>
                      <a:endParaRPr lang="en-GB" sz="1200" b="0" i="0" u="none" strike="noStrike" dirty="0">
                        <a:solidFill>
                          <a:srgbClr val="000000"/>
                        </a:solidFill>
                        <a:effectLst/>
                        <a:latin typeface="Calibri" panose="020F0502020204030204" pitchFamily="34" charset="0"/>
                      </a:endParaRPr>
                    </a:p>
                  </a:txBody>
                  <a:tcPr marL="9024" marR="9024" marT="9024" marB="0" anchor="ctr"/>
                </a:tc>
                <a:tc>
                  <a:txBody>
                    <a:bodyPr/>
                    <a:lstStyle/>
                    <a:p>
                      <a:pPr algn="ctr" fontAlgn="b">
                        <a:buNone/>
                      </a:pPr>
                      <a:r>
                        <a:rPr lang="en-GB" sz="1200" b="0" u="none" strike="noStrike" dirty="0">
                          <a:solidFill>
                            <a:srgbClr val="000000"/>
                          </a:solidFill>
                          <a:effectLst/>
                        </a:rPr>
                        <a:t>34.47</a:t>
                      </a:r>
                      <a:endParaRPr lang="en-GB" sz="1200" b="0" i="0" u="none" strike="noStrike" dirty="0">
                        <a:solidFill>
                          <a:srgbClr val="000000"/>
                        </a:solidFill>
                        <a:effectLst/>
                        <a:latin typeface="Calibri" panose="020F0502020204030204" pitchFamily="34" charset="0"/>
                      </a:endParaRPr>
                    </a:p>
                  </a:txBody>
                  <a:tcPr marL="9024" marR="9024" marT="9024" marB="0" anchor="ctr"/>
                </a:tc>
                <a:tc>
                  <a:txBody>
                    <a:bodyPr/>
                    <a:lstStyle/>
                    <a:p>
                      <a:pPr algn="ctr" fontAlgn="b">
                        <a:buNone/>
                      </a:pPr>
                      <a:r>
                        <a:rPr lang="en-GB" sz="1200" b="0" u="none" strike="noStrike">
                          <a:solidFill>
                            <a:srgbClr val="000000"/>
                          </a:solidFill>
                          <a:effectLst/>
                        </a:rPr>
                        <a:t>0.383</a:t>
                      </a:r>
                      <a:endParaRPr lang="en-GB" sz="1200" b="0" i="0" u="none" strike="noStrike">
                        <a:solidFill>
                          <a:srgbClr val="000000"/>
                        </a:solidFill>
                        <a:effectLst/>
                        <a:latin typeface="Calibri" panose="020F0502020204030204" pitchFamily="34" charset="0"/>
                      </a:endParaRPr>
                    </a:p>
                  </a:txBody>
                  <a:tcPr marL="9024" marR="9024" marT="9024" marB="0" anchor="ctr"/>
                </a:tc>
                <a:tc>
                  <a:txBody>
                    <a:bodyPr/>
                    <a:lstStyle/>
                    <a:p>
                      <a:pPr algn="ctr" fontAlgn="b">
                        <a:buNone/>
                      </a:pPr>
                      <a:r>
                        <a:rPr lang="en-GB" sz="1200" b="0" u="none" strike="noStrike">
                          <a:solidFill>
                            <a:srgbClr val="000000"/>
                          </a:solidFill>
                          <a:effectLst/>
                        </a:rPr>
                        <a:t>1810</a:t>
                      </a:r>
                      <a:endParaRPr lang="en-GB" sz="1200" b="0" i="0" u="none" strike="noStrike">
                        <a:solidFill>
                          <a:srgbClr val="000000"/>
                        </a:solidFill>
                        <a:effectLst/>
                        <a:latin typeface="Calibri" panose="020F0502020204030204" pitchFamily="34" charset="0"/>
                      </a:endParaRPr>
                    </a:p>
                  </a:txBody>
                  <a:tcPr marL="9024" marR="9024" marT="9024" marB="0" anchor="ctr"/>
                </a:tc>
                <a:tc>
                  <a:txBody>
                    <a:bodyPr/>
                    <a:lstStyle/>
                    <a:p>
                      <a:pPr algn="ctr" fontAlgn="b">
                        <a:buNone/>
                      </a:pPr>
                      <a:r>
                        <a:rPr lang="en-GB" sz="1200" b="0" u="none" strike="noStrike" dirty="0">
                          <a:solidFill>
                            <a:srgbClr val="000000"/>
                          </a:solidFill>
                          <a:effectLst/>
                        </a:rPr>
                        <a:t>25</a:t>
                      </a:r>
                      <a:endParaRPr lang="en-GB" sz="1200" b="0" i="0" u="none" strike="noStrike" dirty="0">
                        <a:solidFill>
                          <a:srgbClr val="000000"/>
                        </a:solidFill>
                        <a:effectLst/>
                        <a:latin typeface="Calibri" panose="020F0502020204030204" pitchFamily="34" charset="0"/>
                      </a:endParaRPr>
                    </a:p>
                  </a:txBody>
                  <a:tcPr marL="9024" marR="9024" marT="9024" marB="0" anchor="ctr"/>
                </a:tc>
                <a:tc>
                  <a:txBody>
                    <a:bodyPr/>
                    <a:lstStyle/>
                    <a:p>
                      <a:pPr algn="ctr" fontAlgn="b">
                        <a:buNone/>
                      </a:pPr>
                      <a:r>
                        <a:rPr lang="en-GB" sz="1200" b="0" u="none" strike="noStrike">
                          <a:solidFill>
                            <a:srgbClr val="000000"/>
                          </a:solidFill>
                          <a:effectLst/>
                        </a:rPr>
                        <a:t>150</a:t>
                      </a:r>
                      <a:endParaRPr lang="en-GB" sz="1200" b="0" i="0" u="none" strike="noStrike">
                        <a:solidFill>
                          <a:srgbClr val="000000"/>
                        </a:solidFill>
                        <a:effectLst/>
                        <a:latin typeface="Calibri" panose="020F0502020204030204" pitchFamily="34" charset="0"/>
                      </a:endParaRPr>
                    </a:p>
                  </a:txBody>
                  <a:tcPr marL="9024" marR="9024" marT="9024" marB="0" anchor="ctr"/>
                </a:tc>
                <a:tc>
                  <a:txBody>
                    <a:bodyPr/>
                    <a:lstStyle/>
                    <a:p>
                      <a:pPr algn="ctr" fontAlgn="b">
                        <a:buNone/>
                      </a:pPr>
                      <a:r>
                        <a:rPr lang="en-GB" sz="1200" b="0" u="none" strike="noStrike" dirty="0">
                          <a:solidFill>
                            <a:srgbClr val="000000"/>
                          </a:solidFill>
                          <a:effectLst/>
                        </a:rPr>
                        <a:t>86.93</a:t>
                      </a:r>
                      <a:endParaRPr lang="en-GB" sz="1200" b="0" i="0" u="none" strike="noStrike" dirty="0">
                        <a:solidFill>
                          <a:srgbClr val="000000"/>
                        </a:solidFill>
                        <a:effectLst/>
                        <a:latin typeface="Calibri" panose="020F0502020204030204" pitchFamily="34" charset="0"/>
                      </a:endParaRPr>
                    </a:p>
                  </a:txBody>
                  <a:tcPr marL="9024" marR="9024" marT="9024" marB="0" anchor="ctr"/>
                </a:tc>
                <a:tc>
                  <a:txBody>
                    <a:bodyPr/>
                    <a:lstStyle/>
                    <a:p>
                      <a:pPr algn="ctr" fontAlgn="b">
                        <a:buNone/>
                      </a:pPr>
                      <a:r>
                        <a:rPr lang="en-GB" sz="1200" b="0" u="none" strike="noStrike" dirty="0">
                          <a:solidFill>
                            <a:srgbClr val="000000"/>
                          </a:solidFill>
                          <a:effectLst/>
                        </a:rPr>
                        <a:t>100</a:t>
                      </a:r>
                      <a:endParaRPr lang="en-GB" sz="1200" b="0" i="0" u="none" strike="noStrike" dirty="0">
                        <a:solidFill>
                          <a:srgbClr val="000000"/>
                        </a:solidFill>
                        <a:effectLst/>
                        <a:latin typeface="Calibri" panose="020F0502020204030204" pitchFamily="34" charset="0"/>
                      </a:endParaRPr>
                    </a:p>
                  </a:txBody>
                  <a:tcPr marL="9024" marR="9024" marT="9024" marB="0" anchor="ctr"/>
                </a:tc>
                <a:tc>
                  <a:txBody>
                    <a:bodyPr/>
                    <a:lstStyle/>
                    <a:p>
                      <a:pPr algn="ctr" fontAlgn="b">
                        <a:buNone/>
                      </a:pPr>
                      <a:r>
                        <a:rPr lang="en-GB" sz="1200" b="0" u="none" strike="noStrike" dirty="0">
                          <a:solidFill>
                            <a:srgbClr val="000000"/>
                          </a:solidFill>
                          <a:effectLst/>
                        </a:rPr>
                        <a:t>24.1</a:t>
                      </a:r>
                      <a:endParaRPr lang="en-GB" sz="1200" b="0" i="0" u="none" strike="noStrike" dirty="0">
                        <a:solidFill>
                          <a:srgbClr val="000000"/>
                        </a:solidFill>
                        <a:effectLst/>
                        <a:latin typeface="Calibri" panose="020F0502020204030204" pitchFamily="34" charset="0"/>
                      </a:endParaRPr>
                    </a:p>
                  </a:txBody>
                  <a:tcPr marL="9024" marR="9024" marT="9024" marB="0" anchor="ctr"/>
                </a:tc>
                <a:tc>
                  <a:txBody>
                    <a:bodyPr/>
                    <a:lstStyle/>
                    <a:p>
                      <a:pPr algn="ctr" fontAlgn="b">
                        <a:buNone/>
                      </a:pPr>
                      <a:r>
                        <a:rPr lang="en-GB" sz="1200" b="0" u="none" strike="noStrike" dirty="0">
                          <a:solidFill>
                            <a:srgbClr val="000000"/>
                          </a:solidFill>
                          <a:effectLst/>
                        </a:rPr>
                        <a:t>7</a:t>
                      </a:r>
                      <a:endParaRPr lang="en-GB" sz="1200" b="0" i="0" u="none" strike="noStrike" dirty="0">
                        <a:solidFill>
                          <a:srgbClr val="000000"/>
                        </a:solidFill>
                        <a:effectLst/>
                        <a:latin typeface="Calibri" panose="020F0502020204030204" pitchFamily="34" charset="0"/>
                      </a:endParaRPr>
                    </a:p>
                  </a:txBody>
                  <a:tcPr marL="9024" marR="9024" marT="9024" marB="0" anchor="ctr"/>
                </a:tc>
                <a:tc>
                  <a:txBody>
                    <a:bodyPr/>
                    <a:lstStyle/>
                    <a:p>
                      <a:pPr algn="ctr" fontAlgn="b">
                        <a:buNone/>
                      </a:pPr>
                      <a:r>
                        <a:rPr lang="en-GB" sz="1200" b="0" u="none" strike="noStrike" dirty="0">
                          <a:solidFill>
                            <a:srgbClr val="000000"/>
                          </a:solidFill>
                          <a:effectLst/>
                        </a:rPr>
                        <a:t>49.2</a:t>
                      </a:r>
                      <a:endParaRPr lang="en-GB" sz="1200" b="0" i="0" u="none" strike="noStrike" dirty="0">
                        <a:solidFill>
                          <a:srgbClr val="000000"/>
                        </a:solidFill>
                        <a:effectLst/>
                        <a:latin typeface="Calibri" panose="020F0502020204030204" pitchFamily="34" charset="0"/>
                      </a:endParaRPr>
                    </a:p>
                  </a:txBody>
                  <a:tcPr marL="9024" marR="9024" marT="9024" marB="0" anchor="ctr"/>
                </a:tc>
                <a:tc>
                  <a:txBody>
                    <a:bodyPr/>
                    <a:lstStyle/>
                    <a:p>
                      <a:pPr algn="ctr" fontAlgn="b">
                        <a:buNone/>
                      </a:pPr>
                      <a:r>
                        <a:rPr lang="en-GB" sz="1200" b="0" u="none" strike="noStrike">
                          <a:solidFill>
                            <a:srgbClr val="000000"/>
                          </a:solidFill>
                          <a:effectLst/>
                        </a:rPr>
                        <a:t>99.5</a:t>
                      </a:r>
                      <a:endParaRPr lang="en-GB" sz="1200" b="0" i="0" u="none" strike="noStrike">
                        <a:solidFill>
                          <a:srgbClr val="000000"/>
                        </a:solidFill>
                        <a:effectLst/>
                        <a:latin typeface="Calibri" panose="020F0502020204030204" pitchFamily="34" charset="0"/>
                      </a:endParaRPr>
                    </a:p>
                  </a:txBody>
                  <a:tcPr marL="9024" marR="9024" marT="9024" marB="0" anchor="ctr"/>
                </a:tc>
                <a:tc>
                  <a:txBody>
                    <a:bodyPr/>
                    <a:lstStyle/>
                    <a:p>
                      <a:pPr algn="ctr" fontAlgn="b">
                        <a:buNone/>
                      </a:pPr>
                      <a:r>
                        <a:rPr lang="en-GB" sz="1200" b="0" u="none" strike="noStrike" dirty="0">
                          <a:solidFill>
                            <a:srgbClr val="000000"/>
                          </a:solidFill>
                          <a:effectLst/>
                        </a:rPr>
                        <a:t>0.083</a:t>
                      </a:r>
                      <a:endParaRPr lang="en-GB" sz="1200" b="0" i="0" u="none" strike="noStrike" dirty="0">
                        <a:solidFill>
                          <a:srgbClr val="000000"/>
                        </a:solidFill>
                        <a:effectLst/>
                        <a:latin typeface="Calibri" panose="020F0502020204030204" pitchFamily="34" charset="0"/>
                      </a:endParaRPr>
                    </a:p>
                  </a:txBody>
                  <a:tcPr marL="9024" marR="9024" marT="9024" marB="0" anchor="ctr"/>
                </a:tc>
                <a:tc>
                  <a:txBody>
                    <a:bodyPr/>
                    <a:lstStyle/>
                    <a:p>
                      <a:pPr algn="ctr" fontAlgn="b">
                        <a:buNone/>
                      </a:pPr>
                      <a:r>
                        <a:rPr lang="en-GB" sz="1200" b="0" u="none" strike="noStrike">
                          <a:solidFill>
                            <a:srgbClr val="000000"/>
                          </a:solidFill>
                          <a:effectLst/>
                        </a:rPr>
                        <a:t>1.12</a:t>
                      </a:r>
                      <a:endParaRPr lang="en-GB" sz="1200" b="0" i="0" u="none" strike="noStrike">
                        <a:solidFill>
                          <a:srgbClr val="000000"/>
                        </a:solidFill>
                        <a:effectLst/>
                        <a:latin typeface="Calibri" panose="020F0502020204030204" pitchFamily="34" charset="0"/>
                      </a:endParaRPr>
                    </a:p>
                  </a:txBody>
                  <a:tcPr marL="9024" marR="9024" marT="9024" marB="0" anchor="ctr"/>
                </a:tc>
                <a:tc>
                  <a:txBody>
                    <a:bodyPr/>
                    <a:lstStyle/>
                    <a:p>
                      <a:pPr algn="ctr" fontAlgn="b">
                        <a:buNone/>
                      </a:pPr>
                      <a:r>
                        <a:rPr lang="en-GB" sz="1200" b="0" u="none" strike="noStrike">
                          <a:solidFill>
                            <a:srgbClr val="000000"/>
                          </a:solidFill>
                          <a:effectLst/>
                        </a:rPr>
                        <a:t>57</a:t>
                      </a:r>
                      <a:endParaRPr lang="en-GB" sz="1200" b="0" i="0" u="none" strike="noStrike">
                        <a:solidFill>
                          <a:srgbClr val="000000"/>
                        </a:solidFill>
                        <a:effectLst/>
                        <a:latin typeface="Calibri" panose="020F0502020204030204" pitchFamily="34" charset="0"/>
                      </a:endParaRPr>
                    </a:p>
                  </a:txBody>
                  <a:tcPr marL="9024" marR="9024" marT="9024" marB="0" anchor="ctr"/>
                </a:tc>
                <a:tc>
                  <a:txBody>
                    <a:bodyPr/>
                    <a:lstStyle/>
                    <a:p>
                      <a:pPr algn="ctr" fontAlgn="b">
                        <a:buNone/>
                      </a:pPr>
                      <a:r>
                        <a:rPr lang="en-GB" sz="1200" b="0" u="none" strike="noStrike" dirty="0">
                          <a:solidFill>
                            <a:srgbClr val="000000"/>
                          </a:solidFill>
                          <a:effectLst/>
                        </a:rPr>
                        <a:t>9.36</a:t>
                      </a:r>
                      <a:endParaRPr lang="en-GB" sz="1200" b="0" i="0" u="none" strike="noStrike" dirty="0">
                        <a:solidFill>
                          <a:srgbClr val="000000"/>
                        </a:solidFill>
                        <a:effectLst/>
                        <a:latin typeface="Calibri" panose="020F0502020204030204" pitchFamily="34" charset="0"/>
                      </a:endParaRPr>
                    </a:p>
                  </a:txBody>
                  <a:tcPr marL="9024" marR="9024" marT="9024" marB="0" anchor="ctr"/>
                </a:tc>
                <a:tc>
                  <a:txBody>
                    <a:bodyPr/>
                    <a:lstStyle/>
                    <a:p>
                      <a:pPr algn="ctr" fontAlgn="b">
                        <a:buNone/>
                      </a:pPr>
                      <a:r>
                        <a:rPr lang="en-GB" sz="1200" b="0" u="none" strike="noStrike">
                          <a:solidFill>
                            <a:srgbClr val="000000"/>
                          </a:solidFill>
                          <a:effectLst/>
                        </a:rPr>
                        <a:t>3.83</a:t>
                      </a:r>
                      <a:endParaRPr lang="en-GB" sz="1200" b="0" i="0" u="none" strike="noStrike">
                        <a:solidFill>
                          <a:srgbClr val="000000"/>
                        </a:solidFill>
                        <a:effectLst/>
                        <a:latin typeface="Calibri" panose="020F0502020204030204" pitchFamily="34" charset="0"/>
                      </a:endParaRPr>
                    </a:p>
                  </a:txBody>
                  <a:tcPr marL="9024" marR="9024" marT="9024" marB="0" anchor="ctr"/>
                </a:tc>
                <a:tc>
                  <a:txBody>
                    <a:bodyPr/>
                    <a:lstStyle/>
                    <a:p>
                      <a:pPr algn="ctr" fontAlgn="b">
                        <a:buNone/>
                      </a:pPr>
                      <a:r>
                        <a:rPr lang="en-GB" sz="1200" b="0" u="none" strike="noStrike" dirty="0">
                          <a:solidFill>
                            <a:srgbClr val="000000"/>
                          </a:solidFill>
                          <a:effectLst/>
                        </a:rPr>
                        <a:t>0.65</a:t>
                      </a:r>
                      <a:endParaRPr lang="en-GB" sz="1200" b="0" i="0" u="none" strike="noStrike" dirty="0">
                        <a:solidFill>
                          <a:srgbClr val="000000"/>
                        </a:solidFill>
                        <a:effectLst/>
                        <a:latin typeface="Calibri" panose="020F0502020204030204" pitchFamily="34" charset="0"/>
                      </a:endParaRPr>
                    </a:p>
                  </a:txBody>
                  <a:tcPr marL="9024" marR="9024" marT="9024" marB="0" anchor="ctr"/>
                </a:tc>
                <a:extLst>
                  <a:ext uri="{0D108BD9-81ED-4DB2-BD59-A6C34878D82A}">
                    <a16:rowId xmlns:a16="http://schemas.microsoft.com/office/drawing/2014/main" val="2670976483"/>
                  </a:ext>
                </a:extLst>
              </a:tr>
            </a:tbl>
          </a:graphicData>
        </a:graphic>
      </p:graphicFrame>
      <p:sp>
        <p:nvSpPr>
          <p:cNvPr id="7" name="TextBox 6">
            <a:extLst>
              <a:ext uri="{FF2B5EF4-FFF2-40B4-BE49-F238E27FC236}">
                <a16:creationId xmlns:a16="http://schemas.microsoft.com/office/drawing/2014/main" id="{15DB53D0-49C2-0E27-3BAC-2D896D183C54}"/>
              </a:ext>
            </a:extLst>
          </p:cNvPr>
          <p:cNvSpPr txBox="1"/>
          <p:nvPr/>
        </p:nvSpPr>
        <p:spPr>
          <a:xfrm>
            <a:off x="177798" y="2519843"/>
            <a:ext cx="6094070" cy="369332"/>
          </a:xfrm>
          <a:prstGeom prst="rect">
            <a:avLst/>
          </a:prstGeom>
          <a:noFill/>
        </p:spPr>
        <p:txBody>
          <a:bodyPr wrap="square">
            <a:spAutoFit/>
          </a:bodyPr>
          <a:lstStyle/>
          <a:p>
            <a:r>
              <a:rPr lang="en-GB" sz="1800" b="1" kern="100" dirty="0">
                <a:solidFill>
                  <a:srgbClr val="0070C0"/>
                </a:solidFill>
                <a:effectLst/>
                <a:latin typeface="+mj-lt"/>
                <a:ea typeface="Aptos" panose="020B0004020202020204" pitchFamily="34" charset="0"/>
                <a:cs typeface="Arial" panose="020B0604020202020204" pitchFamily="34" charset="0"/>
              </a:rPr>
              <a:t>Features Ranges:</a:t>
            </a:r>
            <a:endParaRPr lang="en-GB" dirty="0"/>
          </a:p>
        </p:txBody>
      </p:sp>
    </p:spTree>
    <p:extLst>
      <p:ext uri="{BB962C8B-B14F-4D97-AF65-F5344CB8AC3E}">
        <p14:creationId xmlns:p14="http://schemas.microsoft.com/office/powerpoint/2010/main" val="532235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1000"/>
                                        <p:tgtEl>
                                          <p:spTgt spid="17"/>
                                        </p:tgtEl>
                                      </p:cBhvr>
                                    </p:animEffect>
                                    <p:anim calcmode="lin" valueType="num">
                                      <p:cBhvr>
                                        <p:cTn id="13" dur="1000" fill="hold"/>
                                        <p:tgtEl>
                                          <p:spTgt spid="17"/>
                                        </p:tgtEl>
                                        <p:attrNameLst>
                                          <p:attrName>ppt_x</p:attrName>
                                        </p:attrNameLst>
                                      </p:cBhvr>
                                      <p:tavLst>
                                        <p:tav tm="0">
                                          <p:val>
                                            <p:strVal val="#ppt_x"/>
                                          </p:val>
                                        </p:tav>
                                        <p:tav tm="100000">
                                          <p:val>
                                            <p:strVal val="#ppt_x"/>
                                          </p:val>
                                        </p:tav>
                                      </p:tavLst>
                                    </p:anim>
                                    <p:anim calcmode="lin" valueType="num">
                                      <p:cBhvr>
                                        <p:cTn id="14"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fade">
                                      <p:cBhvr>
                                        <p:cTn id="1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p:bldP spid="2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6EE38D-3B4B-2155-5687-90C9DA89AFC7}"/>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7000E78B-0041-0B94-A2D4-4C3C386EF27D}"/>
              </a:ext>
            </a:extLst>
          </p:cNvPr>
          <p:cNvSpPr/>
          <p:nvPr/>
        </p:nvSpPr>
        <p:spPr>
          <a:xfrm>
            <a:off x="11201400" y="6403426"/>
            <a:ext cx="457200" cy="4572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1600" b="1" dirty="0">
                <a:latin typeface="+mj-lt"/>
              </a:rPr>
              <a:t>6</a:t>
            </a:r>
          </a:p>
        </p:txBody>
      </p:sp>
      <p:sp>
        <p:nvSpPr>
          <p:cNvPr id="12" name="Rectangle 11">
            <a:extLst>
              <a:ext uri="{FF2B5EF4-FFF2-40B4-BE49-F238E27FC236}">
                <a16:creationId xmlns:a16="http://schemas.microsoft.com/office/drawing/2014/main" id="{019C9608-A82F-5E9C-4EA1-2D487BA4FF2B}"/>
              </a:ext>
            </a:extLst>
          </p:cNvPr>
          <p:cNvSpPr/>
          <p:nvPr/>
        </p:nvSpPr>
        <p:spPr>
          <a:xfrm flipV="1">
            <a:off x="152400" y="685800"/>
            <a:ext cx="380999" cy="152400"/>
          </a:xfrm>
          <a:prstGeom prst="rect">
            <a:avLst/>
          </a:prstGeom>
          <a:solidFill>
            <a:schemeClr val="tx1">
              <a:lumMod val="85000"/>
              <a:lumOff val="15000"/>
            </a:schemeClr>
          </a:solidFill>
          <a:ln>
            <a:noFill/>
          </a:ln>
          <a:effectLst/>
        </p:spPr>
        <p:style>
          <a:lnRef idx="1">
            <a:schemeClr val="accent1"/>
          </a:lnRef>
          <a:fillRef idx="3">
            <a:schemeClr val="accent1"/>
          </a:fillRef>
          <a:effectRef idx="2">
            <a:schemeClr val="accent1"/>
          </a:effectRef>
          <a:fontRef idx="minor">
            <a:schemeClr val="lt1"/>
          </a:fontRef>
        </p:style>
        <p:txBody>
          <a:bodyPr lIns="243797" tIns="121899" rIns="243797" bIns="121899" rtlCol="0" anchor="ctr"/>
          <a:lstStyle/>
          <a:p>
            <a:pPr algn="ctr"/>
            <a:r>
              <a:rPr lang="en-US" dirty="0">
                <a:latin typeface="+mj-lt"/>
              </a:rPr>
              <a:t>      </a:t>
            </a:r>
          </a:p>
        </p:txBody>
      </p:sp>
      <p:sp>
        <p:nvSpPr>
          <p:cNvPr id="13" name="Rectangle 12">
            <a:extLst>
              <a:ext uri="{FF2B5EF4-FFF2-40B4-BE49-F238E27FC236}">
                <a16:creationId xmlns:a16="http://schemas.microsoft.com/office/drawing/2014/main" id="{D0447EC6-9942-AF05-1C86-E45A08D6B67D}"/>
              </a:ext>
            </a:extLst>
          </p:cNvPr>
          <p:cNvSpPr/>
          <p:nvPr/>
        </p:nvSpPr>
        <p:spPr>
          <a:xfrm flipV="1">
            <a:off x="609599" y="685800"/>
            <a:ext cx="380999" cy="152400"/>
          </a:xfrm>
          <a:prstGeom prst="rect">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lIns="243797" tIns="121899" rIns="243797" bIns="121899" rtlCol="0" anchor="ctr"/>
          <a:lstStyle/>
          <a:p>
            <a:pPr algn="ctr"/>
            <a:r>
              <a:rPr lang="en-US" dirty="0">
                <a:latin typeface="+mj-lt"/>
              </a:rPr>
              <a:t>                 </a:t>
            </a:r>
          </a:p>
        </p:txBody>
      </p:sp>
      <p:sp>
        <p:nvSpPr>
          <p:cNvPr id="14" name="Rectangle 13">
            <a:extLst>
              <a:ext uri="{FF2B5EF4-FFF2-40B4-BE49-F238E27FC236}">
                <a16:creationId xmlns:a16="http://schemas.microsoft.com/office/drawing/2014/main" id="{3FAB3160-4D74-BD67-1771-6FA052257920}"/>
              </a:ext>
            </a:extLst>
          </p:cNvPr>
          <p:cNvSpPr/>
          <p:nvPr/>
        </p:nvSpPr>
        <p:spPr>
          <a:xfrm flipV="1">
            <a:off x="1066799" y="685800"/>
            <a:ext cx="380999" cy="152400"/>
          </a:xfrm>
          <a:prstGeom prst="rect">
            <a:avLst/>
          </a:prstGeom>
          <a:solidFill>
            <a:schemeClr val="tx1">
              <a:lumMod val="65000"/>
              <a:lumOff val="35000"/>
            </a:schemeClr>
          </a:solidFill>
          <a:ln>
            <a:noFill/>
          </a:ln>
          <a:effectLst/>
        </p:spPr>
        <p:style>
          <a:lnRef idx="1">
            <a:schemeClr val="accent1"/>
          </a:lnRef>
          <a:fillRef idx="3">
            <a:schemeClr val="accent1"/>
          </a:fillRef>
          <a:effectRef idx="2">
            <a:schemeClr val="accent1"/>
          </a:effectRef>
          <a:fontRef idx="minor">
            <a:schemeClr val="lt1"/>
          </a:fontRef>
        </p:style>
        <p:txBody>
          <a:bodyPr lIns="243797" tIns="121899" rIns="243797" bIns="121899" rtlCol="0" anchor="ctr"/>
          <a:lstStyle/>
          <a:p>
            <a:pPr algn="ctr"/>
            <a:endParaRPr lang="en-US" dirty="0">
              <a:latin typeface="+mj-lt"/>
            </a:endParaRPr>
          </a:p>
        </p:txBody>
      </p:sp>
      <p:sp>
        <p:nvSpPr>
          <p:cNvPr id="23" name="Rectangle 14">
            <a:extLst>
              <a:ext uri="{FF2B5EF4-FFF2-40B4-BE49-F238E27FC236}">
                <a16:creationId xmlns:a16="http://schemas.microsoft.com/office/drawing/2014/main" id="{BD2A558C-6174-2CB6-AD48-DD4B88135B76}"/>
              </a:ext>
            </a:extLst>
          </p:cNvPr>
          <p:cNvSpPr/>
          <p:nvPr/>
        </p:nvSpPr>
        <p:spPr>
          <a:xfrm flipV="1">
            <a:off x="1523999" y="685800"/>
            <a:ext cx="380999" cy="152400"/>
          </a:xfrm>
          <a:prstGeom prst="rect">
            <a:avLst/>
          </a:prstGeom>
          <a:solidFill>
            <a:schemeClr val="tx1">
              <a:lumMod val="50000"/>
              <a:lumOff val="50000"/>
            </a:schemeClr>
          </a:solidFill>
          <a:ln>
            <a:noFill/>
          </a:ln>
          <a:effectLst/>
        </p:spPr>
        <p:style>
          <a:lnRef idx="1">
            <a:schemeClr val="accent1"/>
          </a:lnRef>
          <a:fillRef idx="3">
            <a:schemeClr val="accent1"/>
          </a:fillRef>
          <a:effectRef idx="2">
            <a:schemeClr val="accent1"/>
          </a:effectRef>
          <a:fontRef idx="minor">
            <a:schemeClr val="lt1"/>
          </a:fontRef>
        </p:style>
        <p:txBody>
          <a:bodyPr lIns="243797" tIns="121899" rIns="243797" bIns="121899" rtlCol="0" anchor="ctr"/>
          <a:lstStyle/>
          <a:p>
            <a:pPr algn="ctr"/>
            <a:endParaRPr lang="en-US" dirty="0">
              <a:latin typeface="+mj-lt"/>
            </a:endParaRPr>
          </a:p>
        </p:txBody>
      </p:sp>
      <p:sp>
        <p:nvSpPr>
          <p:cNvPr id="24" name="Rectangle 15">
            <a:extLst>
              <a:ext uri="{FF2B5EF4-FFF2-40B4-BE49-F238E27FC236}">
                <a16:creationId xmlns:a16="http://schemas.microsoft.com/office/drawing/2014/main" id="{E9D0B291-50B2-EA2D-9D08-854A4FD09443}"/>
              </a:ext>
            </a:extLst>
          </p:cNvPr>
          <p:cNvSpPr/>
          <p:nvPr/>
        </p:nvSpPr>
        <p:spPr>
          <a:xfrm flipV="1">
            <a:off x="1981199" y="685800"/>
            <a:ext cx="380999" cy="152400"/>
          </a:xfrm>
          <a:prstGeom prst="rect">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lIns="243797" tIns="121899" rIns="243797" bIns="121899" rtlCol="0" anchor="ctr"/>
          <a:lstStyle/>
          <a:p>
            <a:pPr algn="ctr"/>
            <a:endParaRPr lang="en-US" dirty="0">
              <a:latin typeface="+mj-lt"/>
            </a:endParaRPr>
          </a:p>
        </p:txBody>
      </p:sp>
      <p:sp>
        <p:nvSpPr>
          <p:cNvPr id="27" name="Rectangle 16">
            <a:extLst>
              <a:ext uri="{FF2B5EF4-FFF2-40B4-BE49-F238E27FC236}">
                <a16:creationId xmlns:a16="http://schemas.microsoft.com/office/drawing/2014/main" id="{0996BE0E-1701-A2AA-A4B7-8416C2F2D8B7}"/>
              </a:ext>
            </a:extLst>
          </p:cNvPr>
          <p:cNvSpPr/>
          <p:nvPr/>
        </p:nvSpPr>
        <p:spPr>
          <a:xfrm flipV="1">
            <a:off x="2438399" y="685800"/>
            <a:ext cx="380999" cy="152400"/>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lIns="243797" tIns="121899" rIns="243797" bIns="121899" rtlCol="0" anchor="ctr"/>
          <a:lstStyle/>
          <a:p>
            <a:pPr algn="ctr"/>
            <a:endParaRPr lang="en-US" dirty="0">
              <a:latin typeface="+mj-lt"/>
            </a:endParaRPr>
          </a:p>
        </p:txBody>
      </p:sp>
      <p:sp>
        <p:nvSpPr>
          <p:cNvPr id="28" name="TextBox 27">
            <a:extLst>
              <a:ext uri="{FF2B5EF4-FFF2-40B4-BE49-F238E27FC236}">
                <a16:creationId xmlns:a16="http://schemas.microsoft.com/office/drawing/2014/main" id="{0A7D4747-5D27-B3CF-3767-E3E55A16BF14}"/>
              </a:ext>
            </a:extLst>
          </p:cNvPr>
          <p:cNvSpPr txBox="1"/>
          <p:nvPr/>
        </p:nvSpPr>
        <p:spPr>
          <a:xfrm>
            <a:off x="152400" y="990600"/>
            <a:ext cx="6898175" cy="461665"/>
          </a:xfrm>
          <a:prstGeom prst="rect">
            <a:avLst/>
          </a:prstGeom>
          <a:noFill/>
        </p:spPr>
        <p:txBody>
          <a:bodyPr wrap="square" rtlCol="0">
            <a:spAutoFit/>
          </a:bodyPr>
          <a:lstStyle/>
          <a:p>
            <a:r>
              <a:rPr lang="en-US" sz="2400" b="1" dirty="0">
                <a:solidFill>
                  <a:srgbClr val="0070C0"/>
                </a:solidFill>
                <a:latin typeface="+mj-lt"/>
              </a:rPr>
              <a:t>Endpoint Prediction</a:t>
            </a:r>
            <a:endParaRPr lang="en-US" sz="2400" b="1" dirty="0">
              <a:solidFill>
                <a:srgbClr val="AF005F"/>
              </a:solidFill>
              <a:latin typeface="+mj-lt"/>
              <a:ea typeface="Lato Black" panose="020F0502020204030203" pitchFamily="34" charset="0"/>
              <a:cs typeface="Lato Black" panose="020F0502020204030203" pitchFamily="34" charset="0"/>
            </a:endParaRPr>
          </a:p>
        </p:txBody>
      </p:sp>
      <p:pic>
        <p:nvPicPr>
          <p:cNvPr id="33" name="Graphic 32">
            <a:extLst>
              <a:ext uri="{FF2B5EF4-FFF2-40B4-BE49-F238E27FC236}">
                <a16:creationId xmlns:a16="http://schemas.microsoft.com/office/drawing/2014/main" id="{1D34C242-ECA9-39E6-2AC3-CEB4F97DF183}"/>
              </a:ext>
            </a:extLst>
          </p:cNvPr>
          <p:cNvPicPr>
            <a:picLocks noChangeAspect="1"/>
          </p:cNvPicPr>
          <p:nvPr/>
        </p:nvPicPr>
        <p:blipFill>
          <a:blip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438938" y="114118"/>
            <a:ext cx="1535646" cy="767823"/>
          </a:xfrm>
          <a:prstGeom prst="rect">
            <a:avLst/>
          </a:prstGeom>
        </p:spPr>
      </p:pic>
      <p:pic>
        <p:nvPicPr>
          <p:cNvPr id="6" name="Picture 5">
            <a:extLst>
              <a:ext uri="{FF2B5EF4-FFF2-40B4-BE49-F238E27FC236}">
                <a16:creationId xmlns:a16="http://schemas.microsoft.com/office/drawing/2014/main" id="{A472F0B9-B01F-FED4-2A7C-FCEEEFA2E00B}"/>
              </a:ext>
            </a:extLst>
          </p:cNvPr>
          <p:cNvPicPr>
            <a:picLocks noChangeAspect="1"/>
          </p:cNvPicPr>
          <p:nvPr/>
        </p:nvPicPr>
        <p:blipFill>
          <a:blip r:embed="rId4">
            <a:extLst>
              <a:ext uri="{28A0092B-C50C-407E-A947-70E740481C1C}">
                <a14:useLocalDpi xmlns:a14="http://schemas.microsoft.com/office/drawing/2010/main" val="0"/>
              </a:ext>
            </a:extLst>
          </a:blip>
          <a:srcRect l="1150" t="2110" r="41645" b="71178"/>
          <a:stretch>
            <a:fillRect/>
          </a:stretch>
        </p:blipFill>
        <p:spPr>
          <a:xfrm>
            <a:off x="152401" y="125542"/>
            <a:ext cx="2438400" cy="501039"/>
          </a:xfrm>
          <a:prstGeom prst="rect">
            <a:avLst/>
          </a:prstGeom>
        </p:spPr>
      </p:pic>
      <p:pic>
        <p:nvPicPr>
          <p:cNvPr id="9" name="Picture 16" descr="Research Centre for Carbon Solutions | InfraPortal">
            <a:extLst>
              <a:ext uri="{FF2B5EF4-FFF2-40B4-BE49-F238E27FC236}">
                <a16:creationId xmlns:a16="http://schemas.microsoft.com/office/drawing/2014/main" id="{6AAA2302-404D-3E8E-B894-1CC4FADA4240}"/>
              </a:ext>
            </a:extLst>
          </p:cNvPr>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saturation sat="400000"/>
                    </a14:imgEffect>
                  </a14:imgLayer>
                </a14:imgProps>
              </a:ext>
              <a:ext uri="{28A0092B-C50C-407E-A947-70E740481C1C}">
                <a14:useLocalDpi xmlns:a14="http://schemas.microsoft.com/office/drawing/2010/main" val="0"/>
              </a:ext>
            </a:extLst>
          </a:blip>
          <a:srcRect l="13736" r="16057"/>
          <a:stretch/>
        </p:blipFill>
        <p:spPr bwMode="auto">
          <a:xfrm>
            <a:off x="10980446" y="70730"/>
            <a:ext cx="1088853" cy="87238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C941A820-802C-B728-6290-16558C384965}"/>
              </a:ext>
            </a:extLst>
          </p:cNvPr>
          <p:cNvSpPr txBox="1"/>
          <p:nvPr/>
        </p:nvSpPr>
        <p:spPr>
          <a:xfrm>
            <a:off x="342899" y="1487954"/>
            <a:ext cx="6094070" cy="400110"/>
          </a:xfrm>
          <a:prstGeom prst="rect">
            <a:avLst/>
          </a:prstGeom>
          <a:noFill/>
        </p:spPr>
        <p:txBody>
          <a:bodyPr wrap="square">
            <a:spAutoFit/>
          </a:bodyPr>
          <a:lstStyle/>
          <a:p>
            <a:r>
              <a:rPr lang="en-GB" sz="2000" b="1" dirty="0">
                <a:solidFill>
                  <a:srgbClr val="C00000"/>
                </a:solidFill>
              </a:rPr>
              <a:t>Why predict </a:t>
            </a:r>
            <a:r>
              <a:rPr lang="en-GB" sz="2000" b="1" dirty="0" err="1">
                <a:solidFill>
                  <a:srgbClr val="C00000"/>
                </a:solidFill>
              </a:rPr>
              <a:t>S</a:t>
            </a:r>
            <a:r>
              <a:rPr lang="en-GB" sz="2000" b="1" baseline="-25000" dirty="0" err="1">
                <a:solidFill>
                  <a:srgbClr val="C00000"/>
                </a:solidFill>
              </a:rPr>
              <a:t>wirr</a:t>
            </a:r>
            <a:r>
              <a:rPr lang="en-GB" sz="2000" b="1" dirty="0">
                <a:solidFill>
                  <a:srgbClr val="C00000"/>
                </a:solidFill>
              </a:rPr>
              <a:t> and Krg</a:t>
            </a:r>
            <a:r>
              <a:rPr lang="en-GB" sz="2000" b="1" baseline="-25000" dirty="0">
                <a:solidFill>
                  <a:srgbClr val="C00000"/>
                </a:solidFill>
              </a:rPr>
              <a:t>0</a:t>
            </a:r>
            <a:r>
              <a:rPr lang="en-GB" sz="2000" b="1" dirty="0">
                <a:solidFill>
                  <a:srgbClr val="C00000"/>
                </a:solidFill>
              </a:rPr>
              <a:t> first?</a:t>
            </a:r>
          </a:p>
        </p:txBody>
      </p:sp>
      <p:graphicFrame>
        <p:nvGraphicFramePr>
          <p:cNvPr id="10" name="Diagram 9">
            <a:extLst>
              <a:ext uri="{FF2B5EF4-FFF2-40B4-BE49-F238E27FC236}">
                <a16:creationId xmlns:a16="http://schemas.microsoft.com/office/drawing/2014/main" id="{D2955720-2BA3-B600-07D4-279CDEBAFFD7}"/>
              </a:ext>
            </a:extLst>
          </p:cNvPr>
          <p:cNvGraphicFramePr/>
          <p:nvPr>
            <p:extLst>
              <p:ext uri="{D42A27DB-BD31-4B8C-83A1-F6EECF244321}">
                <p14:modId xmlns:p14="http://schemas.microsoft.com/office/powerpoint/2010/main" val="1898195800"/>
              </p:ext>
            </p:extLst>
          </p:nvPr>
        </p:nvGraphicFramePr>
        <p:xfrm>
          <a:off x="395739" y="2112436"/>
          <a:ext cx="3993817" cy="19050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pSp>
        <p:nvGrpSpPr>
          <p:cNvPr id="2" name="Group 1">
            <a:extLst>
              <a:ext uri="{FF2B5EF4-FFF2-40B4-BE49-F238E27FC236}">
                <a16:creationId xmlns:a16="http://schemas.microsoft.com/office/drawing/2014/main" id="{8C3A235B-3BC9-C1D5-22B5-2A38E62141DE}"/>
              </a:ext>
            </a:extLst>
          </p:cNvPr>
          <p:cNvGrpSpPr/>
          <p:nvPr/>
        </p:nvGrpSpPr>
        <p:grpSpPr>
          <a:xfrm>
            <a:off x="1066799" y="4214525"/>
            <a:ext cx="2108201" cy="1128599"/>
            <a:chOff x="1066799" y="4214525"/>
            <a:chExt cx="2108201" cy="1128599"/>
          </a:xfrm>
        </p:grpSpPr>
        <p:sp>
          <p:nvSpPr>
            <p:cNvPr id="11" name="Arrow: Bent 10">
              <a:extLst>
                <a:ext uri="{FF2B5EF4-FFF2-40B4-BE49-F238E27FC236}">
                  <a16:creationId xmlns:a16="http://schemas.microsoft.com/office/drawing/2014/main" id="{1B2B9FB6-7969-EDCD-5253-6FBF3E2EE166}"/>
                </a:ext>
              </a:extLst>
            </p:cNvPr>
            <p:cNvSpPr/>
            <p:nvPr/>
          </p:nvSpPr>
          <p:spPr>
            <a:xfrm rot="10800000" flipH="1">
              <a:off x="1066799" y="4214525"/>
              <a:ext cx="2108201" cy="1128599"/>
            </a:xfrm>
            <a:prstGeom prst="bentArrow">
              <a:avLst>
                <a:gd name="adj1" fmla="val 10371"/>
                <a:gd name="adj2" fmla="val 27959"/>
                <a:gd name="adj3" fmla="val 50000"/>
                <a:gd name="adj4" fmla="val 63358"/>
              </a:avLst>
            </a:prstGeom>
            <a:solidFill>
              <a:srgbClr val="C00000"/>
            </a:solidFill>
            <a:ln>
              <a:solidFill>
                <a:srgbClr val="C0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solidFill>
                  <a:schemeClr val="tx1"/>
                </a:solidFill>
              </a:endParaRPr>
            </a:p>
          </p:txBody>
        </p:sp>
        <p:sp>
          <p:nvSpPr>
            <p:cNvPr id="16" name="TextBox 15">
              <a:extLst>
                <a:ext uri="{FF2B5EF4-FFF2-40B4-BE49-F238E27FC236}">
                  <a16:creationId xmlns:a16="http://schemas.microsoft.com/office/drawing/2014/main" id="{93AAD998-2D1A-0941-9FBF-ACE9955CF0AD}"/>
                </a:ext>
              </a:extLst>
            </p:cNvPr>
            <p:cNvSpPr txBox="1"/>
            <p:nvPr/>
          </p:nvSpPr>
          <p:spPr>
            <a:xfrm>
              <a:off x="1514898" y="4349989"/>
              <a:ext cx="877749" cy="428835"/>
            </a:xfrm>
            <a:prstGeom prst="rect">
              <a:avLst/>
            </a:prstGeom>
            <a:noFill/>
          </p:spPr>
          <p:txBody>
            <a:bodyPr wrap="square">
              <a:spAutoFit/>
            </a:bodyPr>
            <a:lstStyle/>
            <a:p>
              <a:pPr algn="ctr">
                <a:lnSpc>
                  <a:spcPct val="115000"/>
                </a:lnSpc>
                <a:spcAft>
                  <a:spcPts val="800"/>
                </a:spcAft>
                <a:buNone/>
              </a:pPr>
              <a:r>
                <a:rPr lang="en-GB" sz="2000" b="1" kern="100" dirty="0">
                  <a:solidFill>
                    <a:srgbClr val="FF0000"/>
                  </a:solidFill>
                  <a:latin typeface="Aptos" panose="020B0004020202020204" pitchFamily="34" charset="0"/>
                  <a:ea typeface="Aptos" panose="020B0004020202020204" pitchFamily="34" charset="0"/>
                  <a:cs typeface="Arial" panose="020B0604020202020204" pitchFamily="34" charset="0"/>
                </a:rPr>
                <a:t>How?</a:t>
              </a:r>
              <a:endParaRPr lang="en-GB" sz="2000" b="1" kern="100" dirty="0">
                <a:solidFill>
                  <a:srgbClr val="FF0000"/>
                </a:solidFill>
                <a:effectLst/>
                <a:latin typeface="Aptos" panose="020B0004020202020204" pitchFamily="34" charset="0"/>
                <a:ea typeface="Aptos" panose="020B0004020202020204" pitchFamily="34" charset="0"/>
                <a:cs typeface="Arial" panose="020B0604020202020204" pitchFamily="34" charset="0"/>
              </a:endParaRPr>
            </a:p>
          </p:txBody>
        </p:sp>
      </p:grpSp>
      <p:pic>
        <p:nvPicPr>
          <p:cNvPr id="32" name="Picture 31">
            <a:extLst>
              <a:ext uri="{FF2B5EF4-FFF2-40B4-BE49-F238E27FC236}">
                <a16:creationId xmlns:a16="http://schemas.microsoft.com/office/drawing/2014/main" id="{EBECEAAC-8594-2249-AB52-8527A4FDD14D}"/>
              </a:ext>
            </a:extLst>
          </p:cNvPr>
          <p:cNvPicPr>
            <a:picLocks noChangeAspect="1"/>
          </p:cNvPicPr>
          <p:nvPr/>
        </p:nvPicPr>
        <p:blipFill>
          <a:blip r:embed="rId12"/>
          <a:stretch>
            <a:fillRect/>
          </a:stretch>
        </p:blipFill>
        <p:spPr>
          <a:xfrm>
            <a:off x="4343400" y="189186"/>
            <a:ext cx="3510635" cy="6479628"/>
          </a:xfrm>
          <a:prstGeom prst="rect">
            <a:avLst/>
          </a:prstGeom>
        </p:spPr>
      </p:pic>
      <p:pic>
        <p:nvPicPr>
          <p:cNvPr id="4" name="Picture 3">
            <a:extLst>
              <a:ext uri="{FF2B5EF4-FFF2-40B4-BE49-F238E27FC236}">
                <a16:creationId xmlns:a16="http://schemas.microsoft.com/office/drawing/2014/main" id="{BBFF891D-501E-664F-90EE-D06B3F0EF9CE}"/>
              </a:ext>
            </a:extLst>
          </p:cNvPr>
          <p:cNvPicPr>
            <a:picLocks noChangeAspect="1"/>
          </p:cNvPicPr>
          <p:nvPr/>
        </p:nvPicPr>
        <p:blipFill>
          <a:blip r:embed="rId13" cstate="print">
            <a:biLevel thresh="75000"/>
            <a:extLst>
              <a:ext uri="{28A0092B-C50C-407E-A947-70E740481C1C}">
                <a14:useLocalDpi xmlns:a14="http://schemas.microsoft.com/office/drawing/2010/main" val="0"/>
              </a:ext>
            </a:extLst>
          </a:blip>
          <a:srcRect t="18984" r="2374"/>
          <a:stretch>
            <a:fillRect/>
          </a:stretch>
        </p:blipFill>
        <p:spPr>
          <a:xfrm>
            <a:off x="7786874" y="2590800"/>
            <a:ext cx="4405126" cy="2057400"/>
          </a:xfrm>
          <a:prstGeom prst="rect">
            <a:avLst/>
          </a:prstGeom>
        </p:spPr>
      </p:pic>
    </p:spTree>
    <p:extLst>
      <p:ext uri="{BB962C8B-B14F-4D97-AF65-F5344CB8AC3E}">
        <p14:creationId xmlns:p14="http://schemas.microsoft.com/office/powerpoint/2010/main" val="1620317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additive="base">
                                        <p:cTn id="14" dur="500" fill="hold"/>
                                        <p:tgtEl>
                                          <p:spTgt spid="2"/>
                                        </p:tgtEl>
                                        <p:attrNameLst>
                                          <p:attrName>ppt_x</p:attrName>
                                        </p:attrNameLst>
                                      </p:cBhvr>
                                      <p:tavLst>
                                        <p:tav tm="0">
                                          <p:val>
                                            <p:strVal val="#ppt_x"/>
                                          </p:val>
                                        </p:tav>
                                        <p:tav tm="100000">
                                          <p:val>
                                            <p:strVal val="#ppt_x"/>
                                          </p:val>
                                        </p:tav>
                                      </p:tavLst>
                                    </p:anim>
                                    <p:anim calcmode="lin" valueType="num">
                                      <p:cBhvr additive="base">
                                        <p:cTn id="15"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2"/>
                                        </p:tgtEl>
                                        <p:attrNameLst>
                                          <p:attrName>style.visibility</p:attrName>
                                        </p:attrNameLst>
                                      </p:cBhvr>
                                      <p:to>
                                        <p:strVal val="visible"/>
                                      </p:to>
                                    </p:set>
                                    <p:animEffect transition="in" filter="fade">
                                      <p:cBhvr>
                                        <p:cTn id="20" dur="500"/>
                                        <p:tgtEl>
                                          <p:spTgt spid="32"/>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randombar(horizontal)">
                                      <p:cBhvr>
                                        <p:cTn id="2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AsOne/>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ABE37B-EE02-1295-BDDD-4AF0E47FAF87}"/>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390C0E18-53C5-228D-DD27-AC111D5467FB}"/>
              </a:ext>
            </a:extLst>
          </p:cNvPr>
          <p:cNvSpPr/>
          <p:nvPr/>
        </p:nvSpPr>
        <p:spPr>
          <a:xfrm>
            <a:off x="11201400" y="6403426"/>
            <a:ext cx="457200" cy="4572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1600" b="1" dirty="0">
                <a:latin typeface="+mj-lt"/>
              </a:rPr>
              <a:t>7</a:t>
            </a:r>
          </a:p>
        </p:txBody>
      </p:sp>
      <p:sp>
        <p:nvSpPr>
          <p:cNvPr id="12" name="Rectangle 11">
            <a:extLst>
              <a:ext uri="{FF2B5EF4-FFF2-40B4-BE49-F238E27FC236}">
                <a16:creationId xmlns:a16="http://schemas.microsoft.com/office/drawing/2014/main" id="{3D57ED2A-864A-31C7-5F63-2AA2947964F1}"/>
              </a:ext>
            </a:extLst>
          </p:cNvPr>
          <p:cNvSpPr/>
          <p:nvPr/>
        </p:nvSpPr>
        <p:spPr>
          <a:xfrm flipV="1">
            <a:off x="152400" y="685800"/>
            <a:ext cx="380999" cy="152400"/>
          </a:xfrm>
          <a:prstGeom prst="rect">
            <a:avLst/>
          </a:prstGeom>
          <a:solidFill>
            <a:schemeClr val="tx1">
              <a:lumMod val="85000"/>
              <a:lumOff val="15000"/>
            </a:schemeClr>
          </a:solidFill>
          <a:ln>
            <a:noFill/>
          </a:ln>
          <a:effectLst/>
        </p:spPr>
        <p:style>
          <a:lnRef idx="1">
            <a:schemeClr val="accent1"/>
          </a:lnRef>
          <a:fillRef idx="3">
            <a:schemeClr val="accent1"/>
          </a:fillRef>
          <a:effectRef idx="2">
            <a:schemeClr val="accent1"/>
          </a:effectRef>
          <a:fontRef idx="minor">
            <a:schemeClr val="lt1"/>
          </a:fontRef>
        </p:style>
        <p:txBody>
          <a:bodyPr lIns="243797" tIns="121899" rIns="243797" bIns="121899" rtlCol="0" anchor="ctr"/>
          <a:lstStyle/>
          <a:p>
            <a:pPr algn="ctr"/>
            <a:r>
              <a:rPr lang="en-US" dirty="0">
                <a:latin typeface="+mj-lt"/>
              </a:rPr>
              <a:t>      </a:t>
            </a:r>
          </a:p>
        </p:txBody>
      </p:sp>
      <p:sp>
        <p:nvSpPr>
          <p:cNvPr id="13" name="Rectangle 12">
            <a:extLst>
              <a:ext uri="{FF2B5EF4-FFF2-40B4-BE49-F238E27FC236}">
                <a16:creationId xmlns:a16="http://schemas.microsoft.com/office/drawing/2014/main" id="{79C30442-00D1-DFF1-11E5-8B2F7C55FBC5}"/>
              </a:ext>
            </a:extLst>
          </p:cNvPr>
          <p:cNvSpPr/>
          <p:nvPr/>
        </p:nvSpPr>
        <p:spPr>
          <a:xfrm flipV="1">
            <a:off x="609599" y="685800"/>
            <a:ext cx="380999" cy="152400"/>
          </a:xfrm>
          <a:prstGeom prst="rect">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lIns="243797" tIns="121899" rIns="243797" bIns="121899" rtlCol="0" anchor="ctr"/>
          <a:lstStyle/>
          <a:p>
            <a:pPr algn="ctr"/>
            <a:r>
              <a:rPr lang="en-US" dirty="0">
                <a:latin typeface="+mj-lt"/>
              </a:rPr>
              <a:t>                 </a:t>
            </a:r>
          </a:p>
        </p:txBody>
      </p:sp>
      <p:sp>
        <p:nvSpPr>
          <p:cNvPr id="14" name="Rectangle 13">
            <a:extLst>
              <a:ext uri="{FF2B5EF4-FFF2-40B4-BE49-F238E27FC236}">
                <a16:creationId xmlns:a16="http://schemas.microsoft.com/office/drawing/2014/main" id="{B91D58FC-9BEE-249C-5DA5-910637ADF015}"/>
              </a:ext>
            </a:extLst>
          </p:cNvPr>
          <p:cNvSpPr/>
          <p:nvPr/>
        </p:nvSpPr>
        <p:spPr>
          <a:xfrm flipV="1">
            <a:off x="1066799" y="685800"/>
            <a:ext cx="380999" cy="152400"/>
          </a:xfrm>
          <a:prstGeom prst="rect">
            <a:avLst/>
          </a:prstGeom>
          <a:solidFill>
            <a:schemeClr val="tx1">
              <a:lumMod val="65000"/>
              <a:lumOff val="35000"/>
            </a:schemeClr>
          </a:solidFill>
          <a:ln>
            <a:noFill/>
          </a:ln>
          <a:effectLst/>
        </p:spPr>
        <p:style>
          <a:lnRef idx="1">
            <a:schemeClr val="accent1"/>
          </a:lnRef>
          <a:fillRef idx="3">
            <a:schemeClr val="accent1"/>
          </a:fillRef>
          <a:effectRef idx="2">
            <a:schemeClr val="accent1"/>
          </a:effectRef>
          <a:fontRef idx="minor">
            <a:schemeClr val="lt1"/>
          </a:fontRef>
        </p:style>
        <p:txBody>
          <a:bodyPr lIns="243797" tIns="121899" rIns="243797" bIns="121899" rtlCol="0" anchor="ctr"/>
          <a:lstStyle/>
          <a:p>
            <a:pPr algn="ctr"/>
            <a:endParaRPr lang="en-US" dirty="0">
              <a:latin typeface="+mj-lt"/>
            </a:endParaRPr>
          </a:p>
        </p:txBody>
      </p:sp>
      <p:sp>
        <p:nvSpPr>
          <p:cNvPr id="23" name="Rectangle 14">
            <a:extLst>
              <a:ext uri="{FF2B5EF4-FFF2-40B4-BE49-F238E27FC236}">
                <a16:creationId xmlns:a16="http://schemas.microsoft.com/office/drawing/2014/main" id="{5E9943D6-2B5E-9329-1F21-2B089841F965}"/>
              </a:ext>
            </a:extLst>
          </p:cNvPr>
          <p:cNvSpPr/>
          <p:nvPr/>
        </p:nvSpPr>
        <p:spPr>
          <a:xfrm flipV="1">
            <a:off x="1523999" y="685800"/>
            <a:ext cx="380999" cy="152400"/>
          </a:xfrm>
          <a:prstGeom prst="rect">
            <a:avLst/>
          </a:prstGeom>
          <a:solidFill>
            <a:schemeClr val="tx1">
              <a:lumMod val="50000"/>
              <a:lumOff val="50000"/>
            </a:schemeClr>
          </a:solidFill>
          <a:ln>
            <a:noFill/>
          </a:ln>
          <a:effectLst/>
        </p:spPr>
        <p:style>
          <a:lnRef idx="1">
            <a:schemeClr val="accent1"/>
          </a:lnRef>
          <a:fillRef idx="3">
            <a:schemeClr val="accent1"/>
          </a:fillRef>
          <a:effectRef idx="2">
            <a:schemeClr val="accent1"/>
          </a:effectRef>
          <a:fontRef idx="minor">
            <a:schemeClr val="lt1"/>
          </a:fontRef>
        </p:style>
        <p:txBody>
          <a:bodyPr lIns="243797" tIns="121899" rIns="243797" bIns="121899" rtlCol="0" anchor="ctr"/>
          <a:lstStyle/>
          <a:p>
            <a:pPr algn="ctr"/>
            <a:endParaRPr lang="en-US" dirty="0">
              <a:latin typeface="+mj-lt"/>
            </a:endParaRPr>
          </a:p>
        </p:txBody>
      </p:sp>
      <p:sp>
        <p:nvSpPr>
          <p:cNvPr id="24" name="Rectangle 15">
            <a:extLst>
              <a:ext uri="{FF2B5EF4-FFF2-40B4-BE49-F238E27FC236}">
                <a16:creationId xmlns:a16="http://schemas.microsoft.com/office/drawing/2014/main" id="{F037BCB7-B757-CA43-75AE-82B32AD876C5}"/>
              </a:ext>
            </a:extLst>
          </p:cNvPr>
          <p:cNvSpPr/>
          <p:nvPr/>
        </p:nvSpPr>
        <p:spPr>
          <a:xfrm flipV="1">
            <a:off x="1981199" y="685800"/>
            <a:ext cx="380999" cy="152400"/>
          </a:xfrm>
          <a:prstGeom prst="rect">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lIns="243797" tIns="121899" rIns="243797" bIns="121899" rtlCol="0" anchor="ctr"/>
          <a:lstStyle/>
          <a:p>
            <a:pPr algn="ctr"/>
            <a:endParaRPr lang="en-US" dirty="0">
              <a:latin typeface="+mj-lt"/>
            </a:endParaRPr>
          </a:p>
        </p:txBody>
      </p:sp>
      <p:sp>
        <p:nvSpPr>
          <p:cNvPr id="27" name="Rectangle 16">
            <a:extLst>
              <a:ext uri="{FF2B5EF4-FFF2-40B4-BE49-F238E27FC236}">
                <a16:creationId xmlns:a16="http://schemas.microsoft.com/office/drawing/2014/main" id="{4A85E843-DF97-51F0-1944-A7A590BB1082}"/>
              </a:ext>
            </a:extLst>
          </p:cNvPr>
          <p:cNvSpPr/>
          <p:nvPr/>
        </p:nvSpPr>
        <p:spPr>
          <a:xfrm flipV="1">
            <a:off x="2438399" y="685800"/>
            <a:ext cx="380999" cy="152400"/>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lIns="243797" tIns="121899" rIns="243797" bIns="121899" rtlCol="0" anchor="ctr"/>
          <a:lstStyle/>
          <a:p>
            <a:pPr algn="ctr"/>
            <a:endParaRPr lang="en-US" dirty="0">
              <a:latin typeface="+mj-lt"/>
            </a:endParaRPr>
          </a:p>
        </p:txBody>
      </p:sp>
      <p:sp>
        <p:nvSpPr>
          <p:cNvPr id="28" name="TextBox 27">
            <a:extLst>
              <a:ext uri="{FF2B5EF4-FFF2-40B4-BE49-F238E27FC236}">
                <a16:creationId xmlns:a16="http://schemas.microsoft.com/office/drawing/2014/main" id="{32809283-7090-E52B-DA31-15F19384CB83}"/>
              </a:ext>
            </a:extLst>
          </p:cNvPr>
          <p:cNvSpPr txBox="1"/>
          <p:nvPr/>
        </p:nvSpPr>
        <p:spPr>
          <a:xfrm>
            <a:off x="152400" y="990600"/>
            <a:ext cx="6898175" cy="461665"/>
          </a:xfrm>
          <a:prstGeom prst="rect">
            <a:avLst/>
          </a:prstGeom>
          <a:noFill/>
        </p:spPr>
        <p:txBody>
          <a:bodyPr wrap="square" rtlCol="0">
            <a:spAutoFit/>
          </a:bodyPr>
          <a:lstStyle/>
          <a:p>
            <a:r>
              <a:rPr lang="en-US" sz="2400" b="1" dirty="0">
                <a:solidFill>
                  <a:srgbClr val="0070C0"/>
                </a:solidFill>
                <a:latin typeface="+mj-lt"/>
              </a:rPr>
              <a:t>Endpoint Results (</a:t>
            </a:r>
            <a:r>
              <a:rPr lang="en-US" sz="2400" b="1" dirty="0" err="1">
                <a:solidFill>
                  <a:srgbClr val="0070C0"/>
                </a:solidFill>
                <a:latin typeface="+mj-lt"/>
              </a:rPr>
              <a:t>S</a:t>
            </a:r>
            <a:r>
              <a:rPr lang="en-US" sz="2400" b="1" baseline="-25000" dirty="0" err="1">
                <a:solidFill>
                  <a:srgbClr val="0070C0"/>
                </a:solidFill>
                <a:latin typeface="+mj-lt"/>
              </a:rPr>
              <a:t>wirr</a:t>
            </a:r>
            <a:r>
              <a:rPr lang="en-US" sz="2400" b="1" dirty="0">
                <a:solidFill>
                  <a:srgbClr val="0070C0"/>
                </a:solidFill>
                <a:latin typeface="+mj-lt"/>
              </a:rPr>
              <a:t>)</a:t>
            </a:r>
            <a:endParaRPr lang="en-US" sz="2400" b="1" dirty="0">
              <a:solidFill>
                <a:srgbClr val="AF005F"/>
              </a:solidFill>
              <a:latin typeface="+mj-lt"/>
              <a:ea typeface="Lato Black" panose="020F0502020204030203" pitchFamily="34" charset="0"/>
              <a:cs typeface="Lato Black" panose="020F0502020204030203" pitchFamily="34" charset="0"/>
            </a:endParaRPr>
          </a:p>
        </p:txBody>
      </p:sp>
      <p:pic>
        <p:nvPicPr>
          <p:cNvPr id="33" name="Graphic 32">
            <a:extLst>
              <a:ext uri="{FF2B5EF4-FFF2-40B4-BE49-F238E27FC236}">
                <a16:creationId xmlns:a16="http://schemas.microsoft.com/office/drawing/2014/main" id="{5AA50606-3351-C330-620D-9E0DAEA788EA}"/>
              </a:ext>
            </a:extLst>
          </p:cNvPr>
          <p:cNvPicPr>
            <a:picLocks noChangeAspect="1"/>
          </p:cNvPicPr>
          <p:nvPr/>
        </p:nvPicPr>
        <p:blipFill>
          <a:blip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438938" y="114118"/>
            <a:ext cx="1535646" cy="767823"/>
          </a:xfrm>
          <a:prstGeom prst="rect">
            <a:avLst/>
          </a:prstGeom>
        </p:spPr>
      </p:pic>
      <p:pic>
        <p:nvPicPr>
          <p:cNvPr id="6" name="Picture 5">
            <a:extLst>
              <a:ext uri="{FF2B5EF4-FFF2-40B4-BE49-F238E27FC236}">
                <a16:creationId xmlns:a16="http://schemas.microsoft.com/office/drawing/2014/main" id="{553F3A0B-A407-D220-E33F-B1FFEA086F1B}"/>
              </a:ext>
            </a:extLst>
          </p:cNvPr>
          <p:cNvPicPr>
            <a:picLocks noChangeAspect="1"/>
          </p:cNvPicPr>
          <p:nvPr/>
        </p:nvPicPr>
        <p:blipFill>
          <a:blip r:embed="rId4">
            <a:extLst>
              <a:ext uri="{28A0092B-C50C-407E-A947-70E740481C1C}">
                <a14:useLocalDpi xmlns:a14="http://schemas.microsoft.com/office/drawing/2010/main" val="0"/>
              </a:ext>
            </a:extLst>
          </a:blip>
          <a:srcRect l="1150" t="2110" r="41645" b="71178"/>
          <a:stretch>
            <a:fillRect/>
          </a:stretch>
        </p:blipFill>
        <p:spPr>
          <a:xfrm>
            <a:off x="152401" y="125542"/>
            <a:ext cx="2438400" cy="501039"/>
          </a:xfrm>
          <a:prstGeom prst="rect">
            <a:avLst/>
          </a:prstGeom>
        </p:spPr>
      </p:pic>
      <p:pic>
        <p:nvPicPr>
          <p:cNvPr id="9" name="Picture 16" descr="Research Centre for Carbon Solutions | InfraPortal">
            <a:extLst>
              <a:ext uri="{FF2B5EF4-FFF2-40B4-BE49-F238E27FC236}">
                <a16:creationId xmlns:a16="http://schemas.microsoft.com/office/drawing/2014/main" id="{414A7253-DEF1-8919-06A1-9C07825AF283}"/>
              </a:ext>
            </a:extLst>
          </p:cNvPr>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saturation sat="400000"/>
                    </a14:imgEffect>
                  </a14:imgLayer>
                </a14:imgProps>
              </a:ext>
              <a:ext uri="{28A0092B-C50C-407E-A947-70E740481C1C}">
                <a14:useLocalDpi xmlns:a14="http://schemas.microsoft.com/office/drawing/2010/main" val="0"/>
              </a:ext>
            </a:extLst>
          </a:blip>
          <a:srcRect l="13736" r="16057"/>
          <a:stretch/>
        </p:blipFill>
        <p:spPr bwMode="auto">
          <a:xfrm>
            <a:off x="10980446" y="70730"/>
            <a:ext cx="1088853" cy="872385"/>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a:extLst>
              <a:ext uri="{FF2B5EF4-FFF2-40B4-BE49-F238E27FC236}">
                <a16:creationId xmlns:a16="http://schemas.microsoft.com/office/drawing/2014/main" id="{A9D10C38-29B7-2957-17EE-1561BCFB9FEC}"/>
              </a:ext>
            </a:extLst>
          </p:cNvPr>
          <p:cNvPicPr>
            <a:picLocks noChangeAspect="1"/>
          </p:cNvPicPr>
          <p:nvPr/>
        </p:nvPicPr>
        <p:blipFill>
          <a:blip r:embed="rId7" cstate="print">
            <a:extLst>
              <a:ext uri="{28A0092B-C50C-407E-A947-70E740481C1C}">
                <a14:useLocalDpi xmlns:a14="http://schemas.microsoft.com/office/drawing/2010/main" val="0"/>
              </a:ext>
            </a:extLst>
          </a:blip>
          <a:srcRect l="-61" t="7306" r="61" b="-1617"/>
          <a:stretch>
            <a:fillRect/>
          </a:stretch>
        </p:blipFill>
        <p:spPr>
          <a:xfrm>
            <a:off x="6101787" y="2538960"/>
            <a:ext cx="4993552" cy="4372179"/>
          </a:xfrm>
          <a:prstGeom prst="rect">
            <a:avLst/>
          </a:prstGeom>
        </p:spPr>
      </p:pic>
      <p:graphicFrame>
        <p:nvGraphicFramePr>
          <p:cNvPr id="20" name="Table 19">
            <a:extLst>
              <a:ext uri="{FF2B5EF4-FFF2-40B4-BE49-F238E27FC236}">
                <a16:creationId xmlns:a16="http://schemas.microsoft.com/office/drawing/2014/main" id="{08E34EDB-DE5C-440A-E7F2-3F8D451FDF24}"/>
              </a:ext>
            </a:extLst>
          </p:cNvPr>
          <p:cNvGraphicFramePr>
            <a:graphicFrameLocks noGrp="1"/>
          </p:cNvGraphicFramePr>
          <p:nvPr>
            <p:extLst>
              <p:ext uri="{D42A27DB-BD31-4B8C-83A1-F6EECF244321}">
                <p14:modId xmlns:p14="http://schemas.microsoft.com/office/powerpoint/2010/main" val="635221110"/>
              </p:ext>
            </p:extLst>
          </p:nvPr>
        </p:nvGraphicFramePr>
        <p:xfrm>
          <a:off x="3618052" y="1221432"/>
          <a:ext cx="8153400" cy="911519"/>
        </p:xfrm>
        <a:graphic>
          <a:graphicData uri="http://schemas.openxmlformats.org/drawingml/2006/table">
            <a:tbl>
              <a:tblPr>
                <a:tableStyleId>{8EC20E35-A176-4012-BC5E-935CFFF8708E}</a:tableStyleId>
              </a:tblPr>
              <a:tblGrid>
                <a:gridCol w="815340">
                  <a:extLst>
                    <a:ext uri="{9D8B030D-6E8A-4147-A177-3AD203B41FA5}">
                      <a16:colId xmlns:a16="http://schemas.microsoft.com/office/drawing/2014/main" val="1644918330"/>
                    </a:ext>
                  </a:extLst>
                </a:gridCol>
                <a:gridCol w="815340">
                  <a:extLst>
                    <a:ext uri="{9D8B030D-6E8A-4147-A177-3AD203B41FA5}">
                      <a16:colId xmlns:a16="http://schemas.microsoft.com/office/drawing/2014/main" val="1711456903"/>
                    </a:ext>
                  </a:extLst>
                </a:gridCol>
                <a:gridCol w="815340">
                  <a:extLst>
                    <a:ext uri="{9D8B030D-6E8A-4147-A177-3AD203B41FA5}">
                      <a16:colId xmlns:a16="http://schemas.microsoft.com/office/drawing/2014/main" val="3264665489"/>
                    </a:ext>
                  </a:extLst>
                </a:gridCol>
                <a:gridCol w="815340">
                  <a:extLst>
                    <a:ext uri="{9D8B030D-6E8A-4147-A177-3AD203B41FA5}">
                      <a16:colId xmlns:a16="http://schemas.microsoft.com/office/drawing/2014/main" val="1005624726"/>
                    </a:ext>
                  </a:extLst>
                </a:gridCol>
                <a:gridCol w="815340">
                  <a:extLst>
                    <a:ext uri="{9D8B030D-6E8A-4147-A177-3AD203B41FA5}">
                      <a16:colId xmlns:a16="http://schemas.microsoft.com/office/drawing/2014/main" val="508649621"/>
                    </a:ext>
                  </a:extLst>
                </a:gridCol>
                <a:gridCol w="815340">
                  <a:extLst>
                    <a:ext uri="{9D8B030D-6E8A-4147-A177-3AD203B41FA5}">
                      <a16:colId xmlns:a16="http://schemas.microsoft.com/office/drawing/2014/main" val="3493104254"/>
                    </a:ext>
                  </a:extLst>
                </a:gridCol>
                <a:gridCol w="815340">
                  <a:extLst>
                    <a:ext uri="{9D8B030D-6E8A-4147-A177-3AD203B41FA5}">
                      <a16:colId xmlns:a16="http://schemas.microsoft.com/office/drawing/2014/main" val="1445758798"/>
                    </a:ext>
                  </a:extLst>
                </a:gridCol>
                <a:gridCol w="815340">
                  <a:extLst>
                    <a:ext uri="{9D8B030D-6E8A-4147-A177-3AD203B41FA5}">
                      <a16:colId xmlns:a16="http://schemas.microsoft.com/office/drawing/2014/main" val="2422455150"/>
                    </a:ext>
                  </a:extLst>
                </a:gridCol>
                <a:gridCol w="815340">
                  <a:extLst>
                    <a:ext uri="{9D8B030D-6E8A-4147-A177-3AD203B41FA5}">
                      <a16:colId xmlns:a16="http://schemas.microsoft.com/office/drawing/2014/main" val="3845326413"/>
                    </a:ext>
                  </a:extLst>
                </a:gridCol>
                <a:gridCol w="815340">
                  <a:extLst>
                    <a:ext uri="{9D8B030D-6E8A-4147-A177-3AD203B41FA5}">
                      <a16:colId xmlns:a16="http://schemas.microsoft.com/office/drawing/2014/main" val="2163578108"/>
                    </a:ext>
                  </a:extLst>
                </a:gridCol>
              </a:tblGrid>
              <a:tr h="190500">
                <a:tc>
                  <a:txBody>
                    <a:bodyPr/>
                    <a:lstStyle/>
                    <a:p>
                      <a:pPr algn="ctr" fontAlgn="t">
                        <a:buNone/>
                      </a:pPr>
                      <a:r>
                        <a:rPr lang="en-GB" sz="1400" b="1" u="none" strike="noStrike" dirty="0">
                          <a:effectLst/>
                        </a:rPr>
                        <a:t>Dataset</a:t>
                      </a:r>
                      <a:endParaRPr lang="en-GB" sz="1400" b="1" i="0" u="none" strike="noStrike" dirty="0">
                        <a:solidFill>
                          <a:srgbClr val="000000"/>
                        </a:solidFill>
                        <a:effectLst/>
                        <a:latin typeface="Calibri" panose="020F0502020204030204" pitchFamily="34" charset="0"/>
                      </a:endParaRP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fontAlgn="t">
                        <a:buNone/>
                      </a:pPr>
                      <a:r>
                        <a:rPr lang="en-GB" sz="1400" b="1" u="none" strike="noStrike" dirty="0">
                          <a:effectLst/>
                        </a:rPr>
                        <a:t>RMSE</a:t>
                      </a:r>
                      <a:endParaRPr lang="en-GB" sz="1400" b="1" i="0" u="none" strike="noStrike" dirty="0">
                        <a:solidFill>
                          <a:srgbClr val="000000"/>
                        </a:solidFill>
                        <a:effectLst/>
                        <a:latin typeface="Calibri" panose="020F0502020204030204" pitchFamily="34" charset="0"/>
                      </a:endParaRP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fontAlgn="t">
                        <a:buNone/>
                      </a:pPr>
                      <a:r>
                        <a:rPr lang="en-GB" sz="1400" b="1" u="none" strike="noStrike" dirty="0">
                          <a:effectLst/>
                        </a:rPr>
                        <a:t>MSE</a:t>
                      </a:r>
                      <a:endParaRPr lang="en-GB" sz="1400" b="1" i="0" u="none" strike="noStrike" dirty="0">
                        <a:solidFill>
                          <a:srgbClr val="000000"/>
                        </a:solidFill>
                        <a:effectLst/>
                        <a:latin typeface="Calibri" panose="020F0502020204030204" pitchFamily="34" charset="0"/>
                      </a:endParaRP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fontAlgn="t">
                        <a:buNone/>
                      </a:pPr>
                      <a:r>
                        <a:rPr lang="en-GB" sz="1400" b="1" u="none" strike="noStrike">
                          <a:effectLst/>
                        </a:rPr>
                        <a:t>MAE</a:t>
                      </a:r>
                      <a:endParaRPr lang="en-GB" sz="1400" b="1" i="0" u="none" strike="noStrike">
                        <a:solidFill>
                          <a:srgbClr val="000000"/>
                        </a:solidFill>
                        <a:effectLst/>
                        <a:latin typeface="Calibri" panose="020F0502020204030204" pitchFamily="34" charset="0"/>
                      </a:endParaRP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fontAlgn="t">
                        <a:buNone/>
                      </a:pPr>
                      <a:r>
                        <a:rPr lang="en-GB" sz="1400" b="1" u="none" strike="noStrike" dirty="0">
                          <a:effectLst/>
                        </a:rPr>
                        <a:t>R2</a:t>
                      </a:r>
                      <a:endParaRPr lang="en-GB" sz="1400" b="1" i="0" u="none" strike="noStrike" dirty="0">
                        <a:solidFill>
                          <a:srgbClr val="000000"/>
                        </a:solidFill>
                        <a:effectLst/>
                        <a:latin typeface="Calibri" panose="020F0502020204030204" pitchFamily="34" charset="0"/>
                      </a:endParaRP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fontAlgn="t">
                        <a:buNone/>
                      </a:pPr>
                      <a:r>
                        <a:rPr lang="en-GB" sz="1400" b="1" u="none" strike="noStrike" dirty="0">
                          <a:effectLst/>
                        </a:rPr>
                        <a:t>Bias</a:t>
                      </a:r>
                      <a:endParaRPr lang="en-GB" sz="1400" b="1" i="0" u="none" strike="noStrike" dirty="0">
                        <a:solidFill>
                          <a:srgbClr val="000000"/>
                        </a:solidFill>
                        <a:effectLst/>
                        <a:latin typeface="Calibri" panose="020F0502020204030204" pitchFamily="34" charset="0"/>
                      </a:endParaRP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fontAlgn="t">
                        <a:buNone/>
                      </a:pPr>
                      <a:r>
                        <a:rPr lang="en-GB" sz="1400" b="1" u="none" strike="noStrike" dirty="0">
                          <a:effectLst/>
                        </a:rPr>
                        <a:t>AAPRE</a:t>
                      </a:r>
                      <a:endParaRPr lang="en-GB" sz="1400" b="1" i="0" u="none" strike="noStrike" dirty="0">
                        <a:solidFill>
                          <a:srgbClr val="000000"/>
                        </a:solidFill>
                        <a:effectLst/>
                        <a:latin typeface="Calibri" panose="020F0502020204030204" pitchFamily="34" charset="0"/>
                      </a:endParaRP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fontAlgn="t">
                        <a:buNone/>
                      </a:pPr>
                      <a:r>
                        <a:rPr lang="en-GB" sz="1400" b="1" u="none" strike="noStrike" dirty="0">
                          <a:effectLst/>
                        </a:rPr>
                        <a:t>STD Error</a:t>
                      </a:r>
                      <a:endParaRPr lang="en-GB" sz="1400" b="1" i="0" u="none" strike="noStrike" dirty="0">
                        <a:solidFill>
                          <a:srgbClr val="000000"/>
                        </a:solidFill>
                        <a:effectLst/>
                        <a:latin typeface="Calibri" panose="020F0502020204030204" pitchFamily="34" charset="0"/>
                      </a:endParaRP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fontAlgn="t">
                        <a:buNone/>
                      </a:pPr>
                      <a:r>
                        <a:rPr lang="en-GB" sz="1400" b="1" u="none" strike="noStrike" dirty="0">
                          <a:effectLst/>
                        </a:rPr>
                        <a:t>Max Error</a:t>
                      </a:r>
                      <a:endParaRPr lang="en-GB" sz="1400" b="1" i="0" u="none" strike="noStrike" dirty="0">
                        <a:solidFill>
                          <a:srgbClr val="000000"/>
                        </a:solidFill>
                        <a:effectLst/>
                        <a:latin typeface="Calibri" panose="020F0502020204030204" pitchFamily="34" charset="0"/>
                      </a:endParaRP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fontAlgn="t">
                        <a:buNone/>
                      </a:pPr>
                      <a:r>
                        <a:rPr lang="en-GB" sz="1400" b="1" u="none" strike="noStrike" dirty="0">
                          <a:effectLst/>
                        </a:rPr>
                        <a:t>Coverage_90</a:t>
                      </a:r>
                      <a:endParaRPr lang="en-GB" sz="1400" b="1" i="0" u="none" strike="noStrike" dirty="0">
                        <a:solidFill>
                          <a:srgbClr val="000000"/>
                        </a:solidFill>
                        <a:effectLst/>
                        <a:latin typeface="Calibri" panose="020F0502020204030204" pitchFamily="34" charset="0"/>
                      </a:endParaRPr>
                    </a:p>
                  </a:txBody>
                  <a:tcPr marL="9525" marR="9525" marT="9525" marB="0"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41852856"/>
                  </a:ext>
                </a:extLst>
              </a:tr>
              <a:tr h="252389">
                <a:tc>
                  <a:txBody>
                    <a:bodyPr/>
                    <a:lstStyle/>
                    <a:p>
                      <a:pPr algn="ctr" fontAlgn="b">
                        <a:buNone/>
                      </a:pPr>
                      <a:r>
                        <a:rPr lang="en-GB" sz="1400" u="none" strike="noStrike" baseline="0" dirty="0">
                          <a:effectLst/>
                        </a:rPr>
                        <a:t>Test</a:t>
                      </a:r>
                      <a:endParaRPr lang="en-GB" sz="1400" b="0" i="0" u="none" strike="noStrike" baseline="0" dirty="0">
                        <a:solidFill>
                          <a:srgbClr val="000000"/>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ctr" fontAlgn="b">
                        <a:buNone/>
                      </a:pPr>
                      <a:r>
                        <a:rPr lang="en-GB" sz="1400" u="none" strike="noStrike" baseline="0" dirty="0">
                          <a:effectLst/>
                        </a:rPr>
                        <a:t>0.09</a:t>
                      </a:r>
                      <a:endParaRPr lang="en-GB" sz="1400" b="0" i="0" u="none" strike="noStrike" baseline="0" dirty="0">
                        <a:solidFill>
                          <a:srgbClr val="000000"/>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ctr" fontAlgn="b">
                        <a:buNone/>
                      </a:pPr>
                      <a:r>
                        <a:rPr lang="en-GB" sz="1400" u="none" strike="noStrike" baseline="0" dirty="0">
                          <a:effectLst/>
                        </a:rPr>
                        <a:t>0.008</a:t>
                      </a:r>
                      <a:endParaRPr lang="en-GB" sz="1400" b="0" i="0" u="none" strike="noStrike" baseline="0" dirty="0">
                        <a:solidFill>
                          <a:srgbClr val="000000"/>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ctr" fontAlgn="b">
                        <a:buNone/>
                      </a:pPr>
                      <a:r>
                        <a:rPr lang="en-GB" sz="1400" u="none" strike="noStrike" baseline="0" dirty="0">
                          <a:effectLst/>
                        </a:rPr>
                        <a:t>0.075</a:t>
                      </a:r>
                      <a:endParaRPr lang="en-GB" sz="1400" b="0" i="0" u="none" strike="noStrike" baseline="0" dirty="0">
                        <a:solidFill>
                          <a:srgbClr val="000000"/>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ctr" fontAlgn="b">
                        <a:buNone/>
                      </a:pPr>
                      <a:r>
                        <a:rPr lang="en-GB" sz="1400" u="none" strike="noStrike" baseline="0" dirty="0">
                          <a:effectLst/>
                        </a:rPr>
                        <a:t>0.75</a:t>
                      </a:r>
                      <a:endParaRPr lang="en-GB" sz="1400" b="0" i="0" u="none" strike="noStrike" baseline="0" dirty="0">
                        <a:solidFill>
                          <a:srgbClr val="000000"/>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ctr" fontAlgn="b">
                        <a:buNone/>
                      </a:pPr>
                      <a:r>
                        <a:rPr lang="en-GB" sz="1400" u="none" strike="noStrike" baseline="0" dirty="0">
                          <a:effectLst/>
                        </a:rPr>
                        <a:t>-0.0016</a:t>
                      </a:r>
                      <a:endParaRPr lang="en-GB" sz="1400" b="0" i="0" u="none" strike="noStrike" baseline="0" dirty="0">
                        <a:solidFill>
                          <a:srgbClr val="000000"/>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ctr" fontAlgn="b">
                        <a:buNone/>
                      </a:pPr>
                      <a:r>
                        <a:rPr lang="en-GB" sz="1400" u="none" strike="noStrike" baseline="0" dirty="0">
                          <a:effectLst/>
                        </a:rPr>
                        <a:t>16.84</a:t>
                      </a:r>
                      <a:endParaRPr lang="en-GB" sz="1400" b="0" i="0" u="none" strike="noStrike" baseline="0" dirty="0">
                        <a:solidFill>
                          <a:srgbClr val="000000"/>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ctr" fontAlgn="b">
                        <a:buNone/>
                      </a:pPr>
                      <a:r>
                        <a:rPr lang="en-GB" sz="1400" u="none" strike="noStrike" baseline="0" dirty="0">
                          <a:effectLst/>
                        </a:rPr>
                        <a:t>0.093</a:t>
                      </a:r>
                      <a:endParaRPr lang="en-GB" sz="1400" b="0" i="0" u="none" strike="noStrike" baseline="0" dirty="0">
                        <a:solidFill>
                          <a:srgbClr val="000000"/>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ctr" fontAlgn="b">
                        <a:buNone/>
                      </a:pPr>
                      <a:r>
                        <a:rPr lang="en-GB" sz="1400" u="none" strike="noStrike" baseline="0" dirty="0">
                          <a:effectLst/>
                        </a:rPr>
                        <a:t>0.219</a:t>
                      </a:r>
                      <a:endParaRPr lang="en-GB" sz="1400" b="0" i="0" u="none" strike="noStrike" baseline="0" dirty="0">
                        <a:solidFill>
                          <a:srgbClr val="000000"/>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ctr" fontAlgn="b">
                        <a:buNone/>
                      </a:pPr>
                      <a:r>
                        <a:rPr lang="en-GB" sz="1400" u="none" strike="noStrike" baseline="0" dirty="0">
                          <a:effectLst/>
                        </a:rPr>
                        <a:t>0.89</a:t>
                      </a:r>
                      <a:endParaRPr lang="en-GB" sz="1400" b="0" i="0" u="none" strike="noStrike" baseline="0" dirty="0">
                        <a:solidFill>
                          <a:srgbClr val="000000"/>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199402834"/>
                  </a:ext>
                </a:extLst>
              </a:tr>
              <a:tr h="190500">
                <a:tc>
                  <a:txBody>
                    <a:bodyPr/>
                    <a:lstStyle/>
                    <a:p>
                      <a:pPr algn="ctr" fontAlgn="b">
                        <a:buNone/>
                      </a:pPr>
                      <a:r>
                        <a:rPr lang="en-GB" sz="1400" u="none" strike="noStrike" baseline="0" dirty="0">
                          <a:effectLst/>
                        </a:rPr>
                        <a:t>Train</a:t>
                      </a:r>
                      <a:endParaRPr lang="en-GB" sz="1400" b="0" i="0" u="none" strike="noStrike" baseline="0" dirty="0">
                        <a:solidFill>
                          <a:srgbClr val="000000"/>
                        </a:solidFill>
                        <a:effectLst/>
                        <a:latin typeface="Calibri" panose="020F0502020204030204" pitchFamily="34" charset="0"/>
                      </a:endParaRPr>
                    </a:p>
                  </a:txBody>
                  <a:tcPr marL="9525" marR="9525" marT="9525" marB="0" anchor="ctr"/>
                </a:tc>
                <a:tc>
                  <a:txBody>
                    <a:bodyPr/>
                    <a:lstStyle/>
                    <a:p>
                      <a:pPr algn="ctr" fontAlgn="b">
                        <a:buNone/>
                      </a:pPr>
                      <a:r>
                        <a:rPr lang="en-GB" sz="1400" u="none" strike="noStrike" baseline="0" dirty="0">
                          <a:effectLst/>
                        </a:rPr>
                        <a:t>0.05</a:t>
                      </a:r>
                      <a:endParaRPr lang="en-GB" sz="1400" b="0" i="0" u="none" strike="noStrike" baseline="0" dirty="0">
                        <a:solidFill>
                          <a:srgbClr val="000000"/>
                        </a:solidFill>
                        <a:effectLst/>
                        <a:latin typeface="Calibri" panose="020F0502020204030204" pitchFamily="34" charset="0"/>
                      </a:endParaRPr>
                    </a:p>
                  </a:txBody>
                  <a:tcPr marL="9525" marR="9525" marT="9525" marB="0" anchor="ctr"/>
                </a:tc>
                <a:tc>
                  <a:txBody>
                    <a:bodyPr/>
                    <a:lstStyle/>
                    <a:p>
                      <a:pPr algn="ctr" fontAlgn="b">
                        <a:buNone/>
                      </a:pPr>
                      <a:r>
                        <a:rPr lang="en-GB" sz="1400" b="0" i="0" u="none" strike="noStrike" baseline="0" dirty="0">
                          <a:solidFill>
                            <a:srgbClr val="000000"/>
                          </a:solidFill>
                          <a:effectLst/>
                          <a:latin typeface="Calibri" panose="020F0502020204030204" pitchFamily="34" charset="0"/>
                        </a:rPr>
                        <a:t>0.0009</a:t>
                      </a:r>
                    </a:p>
                  </a:txBody>
                  <a:tcPr marL="9525" marR="9525" marT="9525" marB="0" anchor="ctr"/>
                </a:tc>
                <a:tc>
                  <a:txBody>
                    <a:bodyPr/>
                    <a:lstStyle/>
                    <a:p>
                      <a:pPr algn="ctr" fontAlgn="b">
                        <a:buNone/>
                      </a:pPr>
                      <a:r>
                        <a:rPr lang="en-GB" sz="1400" u="none" strike="noStrike" baseline="0" dirty="0">
                          <a:effectLst/>
                        </a:rPr>
                        <a:t>0.007</a:t>
                      </a:r>
                      <a:endParaRPr lang="en-GB" sz="1400" b="0" i="0" u="none" strike="noStrike" baseline="0" dirty="0">
                        <a:solidFill>
                          <a:srgbClr val="000000"/>
                        </a:solidFill>
                        <a:effectLst/>
                        <a:latin typeface="Calibri" panose="020F0502020204030204" pitchFamily="34" charset="0"/>
                      </a:endParaRPr>
                    </a:p>
                  </a:txBody>
                  <a:tcPr marL="9525" marR="9525" marT="9525" marB="0" anchor="ctr"/>
                </a:tc>
                <a:tc>
                  <a:txBody>
                    <a:bodyPr/>
                    <a:lstStyle/>
                    <a:p>
                      <a:pPr algn="ctr" fontAlgn="b">
                        <a:buNone/>
                      </a:pPr>
                      <a:r>
                        <a:rPr lang="en-GB" sz="1400" u="none" strike="noStrike" baseline="0" dirty="0">
                          <a:effectLst/>
                        </a:rPr>
                        <a:t>0.85</a:t>
                      </a:r>
                      <a:endParaRPr lang="en-GB" sz="1400" b="0" i="0" u="none" strike="noStrike" baseline="0" dirty="0">
                        <a:solidFill>
                          <a:srgbClr val="000000"/>
                        </a:solidFill>
                        <a:effectLst/>
                        <a:latin typeface="Calibri" panose="020F0502020204030204" pitchFamily="34" charset="0"/>
                      </a:endParaRPr>
                    </a:p>
                  </a:txBody>
                  <a:tcPr marL="9525" marR="9525" marT="9525" marB="0" anchor="ctr"/>
                </a:tc>
                <a:tc>
                  <a:txBody>
                    <a:bodyPr/>
                    <a:lstStyle/>
                    <a:p>
                      <a:pPr algn="ctr" fontAlgn="b">
                        <a:buNone/>
                      </a:pPr>
                      <a:r>
                        <a:rPr lang="en-GB" sz="1400" u="none" strike="noStrike" baseline="0" dirty="0">
                          <a:effectLst/>
                        </a:rPr>
                        <a:t>-0.0003</a:t>
                      </a:r>
                      <a:endParaRPr lang="en-GB" sz="1400" b="0" i="0" u="none" strike="noStrike" baseline="0" dirty="0">
                        <a:solidFill>
                          <a:srgbClr val="000000"/>
                        </a:solidFill>
                        <a:effectLst/>
                        <a:latin typeface="Calibri" panose="020F0502020204030204" pitchFamily="34" charset="0"/>
                      </a:endParaRPr>
                    </a:p>
                  </a:txBody>
                  <a:tcPr marL="9525" marR="9525" marT="9525" marB="0" anchor="ctr"/>
                </a:tc>
                <a:tc>
                  <a:txBody>
                    <a:bodyPr/>
                    <a:lstStyle/>
                    <a:p>
                      <a:pPr algn="ctr" fontAlgn="b">
                        <a:buNone/>
                      </a:pPr>
                      <a:r>
                        <a:rPr lang="en-GB" sz="1400" u="none" strike="noStrike" baseline="0" dirty="0">
                          <a:effectLst/>
                        </a:rPr>
                        <a:t>1.73</a:t>
                      </a:r>
                      <a:endParaRPr lang="en-GB" sz="1400" b="0" i="0" u="none" strike="noStrike" baseline="0" dirty="0">
                        <a:solidFill>
                          <a:srgbClr val="000000"/>
                        </a:solidFill>
                        <a:effectLst/>
                        <a:latin typeface="Calibri" panose="020F0502020204030204" pitchFamily="34" charset="0"/>
                      </a:endParaRPr>
                    </a:p>
                  </a:txBody>
                  <a:tcPr marL="9525" marR="9525" marT="9525" marB="0" anchor="ctr"/>
                </a:tc>
                <a:tc>
                  <a:txBody>
                    <a:bodyPr/>
                    <a:lstStyle/>
                    <a:p>
                      <a:pPr algn="ctr" fontAlgn="b">
                        <a:buNone/>
                      </a:pPr>
                      <a:r>
                        <a:rPr lang="en-GB" sz="1400" u="none" strike="noStrike" baseline="0" dirty="0">
                          <a:effectLst/>
                        </a:rPr>
                        <a:t>0.009</a:t>
                      </a:r>
                      <a:endParaRPr lang="en-GB" sz="1400" b="0" i="0" u="none" strike="noStrike" baseline="0" dirty="0">
                        <a:solidFill>
                          <a:srgbClr val="000000"/>
                        </a:solidFill>
                        <a:effectLst/>
                        <a:latin typeface="Calibri" panose="020F0502020204030204" pitchFamily="34" charset="0"/>
                      </a:endParaRPr>
                    </a:p>
                  </a:txBody>
                  <a:tcPr marL="9525" marR="9525" marT="9525" marB="0" anchor="ctr"/>
                </a:tc>
                <a:tc>
                  <a:txBody>
                    <a:bodyPr/>
                    <a:lstStyle/>
                    <a:p>
                      <a:pPr algn="ctr" fontAlgn="b">
                        <a:buNone/>
                      </a:pPr>
                      <a:r>
                        <a:rPr lang="en-GB" sz="1400" u="none" strike="noStrike" baseline="0" dirty="0">
                          <a:effectLst/>
                        </a:rPr>
                        <a:t>0.125</a:t>
                      </a:r>
                      <a:endParaRPr lang="en-GB" sz="1400" b="0" i="0" u="none" strike="noStrike" baseline="0" dirty="0">
                        <a:solidFill>
                          <a:srgbClr val="000000"/>
                        </a:solidFill>
                        <a:effectLst/>
                        <a:latin typeface="Calibri" panose="020F0502020204030204" pitchFamily="34" charset="0"/>
                      </a:endParaRPr>
                    </a:p>
                  </a:txBody>
                  <a:tcPr marL="9525" marR="9525" marT="9525" marB="0" anchor="ctr"/>
                </a:tc>
                <a:tc>
                  <a:txBody>
                    <a:bodyPr/>
                    <a:lstStyle/>
                    <a:p>
                      <a:pPr algn="ctr" fontAlgn="b">
                        <a:buNone/>
                      </a:pPr>
                      <a:r>
                        <a:rPr lang="en-GB" sz="1400" u="none" strike="noStrike" baseline="0" dirty="0">
                          <a:effectLst/>
                        </a:rPr>
                        <a:t>1</a:t>
                      </a:r>
                      <a:endParaRPr lang="en-GB" sz="1400" b="0" i="0" u="none" strike="noStrike" baseline="0"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048431401"/>
                  </a:ext>
                </a:extLst>
              </a:tr>
            </a:tbl>
          </a:graphicData>
        </a:graphic>
      </p:graphicFrame>
      <p:sp>
        <p:nvSpPr>
          <p:cNvPr id="21" name="TextBox 20">
            <a:extLst>
              <a:ext uri="{FF2B5EF4-FFF2-40B4-BE49-F238E27FC236}">
                <a16:creationId xmlns:a16="http://schemas.microsoft.com/office/drawing/2014/main" id="{8B336A4E-C8F7-CFE5-5602-359519656C30}"/>
              </a:ext>
            </a:extLst>
          </p:cNvPr>
          <p:cNvSpPr txBox="1"/>
          <p:nvPr/>
        </p:nvSpPr>
        <p:spPr>
          <a:xfrm>
            <a:off x="7693856" y="2257379"/>
            <a:ext cx="2212144" cy="307777"/>
          </a:xfrm>
          <a:prstGeom prst="rect">
            <a:avLst/>
          </a:prstGeom>
          <a:noFill/>
        </p:spPr>
        <p:txBody>
          <a:bodyPr wrap="none" rtlCol="0">
            <a:spAutoFit/>
          </a:bodyPr>
          <a:lstStyle/>
          <a:p>
            <a:r>
              <a:rPr lang="en-GB" sz="1400" dirty="0"/>
              <a:t>Predicted vs Measured </a:t>
            </a:r>
            <a:r>
              <a:rPr lang="en-GB" sz="1400" dirty="0" err="1"/>
              <a:t>S</a:t>
            </a:r>
            <a:r>
              <a:rPr lang="en-GB" sz="1400" baseline="-25000" dirty="0" err="1"/>
              <a:t>wirr</a:t>
            </a:r>
            <a:endParaRPr lang="en-GB" sz="1400" baseline="-25000" dirty="0"/>
          </a:p>
        </p:txBody>
      </p:sp>
      <p:sp>
        <p:nvSpPr>
          <p:cNvPr id="8" name="TextBox 7">
            <a:extLst>
              <a:ext uri="{FF2B5EF4-FFF2-40B4-BE49-F238E27FC236}">
                <a16:creationId xmlns:a16="http://schemas.microsoft.com/office/drawing/2014/main" id="{80FA81C9-BFB2-F7F9-1AA9-5F5DD94BC15E}"/>
              </a:ext>
            </a:extLst>
          </p:cNvPr>
          <p:cNvSpPr txBox="1"/>
          <p:nvPr/>
        </p:nvSpPr>
        <p:spPr>
          <a:xfrm>
            <a:off x="6559959" y="2617222"/>
            <a:ext cx="2269586" cy="707886"/>
          </a:xfrm>
          <a:prstGeom prst="rect">
            <a:avLst/>
          </a:prstGeom>
          <a:noFill/>
        </p:spPr>
        <p:txBody>
          <a:bodyPr wrap="square">
            <a:spAutoFit/>
          </a:bodyPr>
          <a:lstStyle/>
          <a:p>
            <a:pPr algn="ctr"/>
            <a:r>
              <a:rPr lang="en-US" sz="2000" b="1" dirty="0">
                <a:solidFill>
                  <a:srgbClr val="C00000"/>
                </a:solidFill>
                <a:latin typeface="+mj-lt"/>
              </a:rPr>
              <a:t>Predicted Values: </a:t>
            </a:r>
            <a:r>
              <a:rPr lang="en-US" sz="2000" b="1" dirty="0" err="1">
                <a:solidFill>
                  <a:srgbClr val="C00000"/>
                </a:solidFill>
                <a:latin typeface="+mj-lt"/>
              </a:rPr>
              <a:t>S</a:t>
            </a:r>
            <a:r>
              <a:rPr lang="en-US" sz="2000" b="1" baseline="-25000" dirty="0" err="1">
                <a:solidFill>
                  <a:srgbClr val="C00000"/>
                </a:solidFill>
                <a:latin typeface="+mj-lt"/>
              </a:rPr>
              <a:t>wirr</a:t>
            </a:r>
            <a:r>
              <a:rPr lang="en-US" sz="2000" b="1" dirty="0" err="1">
                <a:solidFill>
                  <a:srgbClr val="C00000"/>
                </a:solidFill>
                <a:latin typeface="+mj-lt"/>
              </a:rPr>
              <a:t>_hat</a:t>
            </a:r>
            <a:endParaRPr lang="en-GB" sz="2000" dirty="0">
              <a:solidFill>
                <a:srgbClr val="C00000"/>
              </a:solidFill>
            </a:endParaRPr>
          </a:p>
        </p:txBody>
      </p:sp>
      <p:pic>
        <p:nvPicPr>
          <p:cNvPr id="17" name="Picture 16">
            <a:extLst>
              <a:ext uri="{FF2B5EF4-FFF2-40B4-BE49-F238E27FC236}">
                <a16:creationId xmlns:a16="http://schemas.microsoft.com/office/drawing/2014/main" id="{8E3C10D0-6F81-D0E4-760B-9417A0D14B9E}"/>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6200" y="2359925"/>
            <a:ext cx="5844792" cy="4265617"/>
          </a:xfrm>
          <a:prstGeom prst="rect">
            <a:avLst/>
          </a:prstGeom>
        </p:spPr>
      </p:pic>
    </p:spTree>
    <p:extLst>
      <p:ext uri="{BB962C8B-B14F-4D97-AF65-F5344CB8AC3E}">
        <p14:creationId xmlns:p14="http://schemas.microsoft.com/office/powerpoint/2010/main" val="32487316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6ABE00-EAEE-4840-BCA8-28DD236BDEA9}"/>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F236A6B6-375F-F5E7-DBC5-0FB7C902830B}"/>
              </a:ext>
            </a:extLst>
          </p:cNvPr>
          <p:cNvSpPr/>
          <p:nvPr/>
        </p:nvSpPr>
        <p:spPr>
          <a:xfrm>
            <a:off x="11201400" y="6403426"/>
            <a:ext cx="457200" cy="4572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1600" b="1" dirty="0">
                <a:latin typeface="+mj-lt"/>
              </a:rPr>
              <a:t>8</a:t>
            </a:r>
          </a:p>
        </p:txBody>
      </p:sp>
      <p:sp>
        <p:nvSpPr>
          <p:cNvPr id="12" name="Rectangle 11">
            <a:extLst>
              <a:ext uri="{FF2B5EF4-FFF2-40B4-BE49-F238E27FC236}">
                <a16:creationId xmlns:a16="http://schemas.microsoft.com/office/drawing/2014/main" id="{3E6D3105-FA4C-C198-D5E7-531C412E6ECC}"/>
              </a:ext>
            </a:extLst>
          </p:cNvPr>
          <p:cNvSpPr/>
          <p:nvPr/>
        </p:nvSpPr>
        <p:spPr>
          <a:xfrm flipV="1">
            <a:off x="152400" y="685800"/>
            <a:ext cx="380999" cy="152400"/>
          </a:xfrm>
          <a:prstGeom prst="rect">
            <a:avLst/>
          </a:prstGeom>
          <a:solidFill>
            <a:schemeClr val="tx1">
              <a:lumMod val="85000"/>
              <a:lumOff val="15000"/>
            </a:schemeClr>
          </a:solidFill>
          <a:ln>
            <a:noFill/>
          </a:ln>
          <a:effectLst/>
        </p:spPr>
        <p:style>
          <a:lnRef idx="1">
            <a:schemeClr val="accent1"/>
          </a:lnRef>
          <a:fillRef idx="3">
            <a:schemeClr val="accent1"/>
          </a:fillRef>
          <a:effectRef idx="2">
            <a:schemeClr val="accent1"/>
          </a:effectRef>
          <a:fontRef idx="minor">
            <a:schemeClr val="lt1"/>
          </a:fontRef>
        </p:style>
        <p:txBody>
          <a:bodyPr lIns="243797" tIns="121899" rIns="243797" bIns="121899" rtlCol="0" anchor="ctr"/>
          <a:lstStyle/>
          <a:p>
            <a:pPr algn="ctr"/>
            <a:r>
              <a:rPr lang="en-US" dirty="0">
                <a:latin typeface="+mj-lt"/>
              </a:rPr>
              <a:t>      </a:t>
            </a:r>
          </a:p>
        </p:txBody>
      </p:sp>
      <p:sp>
        <p:nvSpPr>
          <p:cNvPr id="13" name="Rectangle 12">
            <a:extLst>
              <a:ext uri="{FF2B5EF4-FFF2-40B4-BE49-F238E27FC236}">
                <a16:creationId xmlns:a16="http://schemas.microsoft.com/office/drawing/2014/main" id="{4A6C7B92-E917-716E-8C42-BCB8FF8806AB}"/>
              </a:ext>
            </a:extLst>
          </p:cNvPr>
          <p:cNvSpPr/>
          <p:nvPr/>
        </p:nvSpPr>
        <p:spPr>
          <a:xfrm flipV="1">
            <a:off x="609599" y="685800"/>
            <a:ext cx="380999" cy="152400"/>
          </a:xfrm>
          <a:prstGeom prst="rect">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lIns="243797" tIns="121899" rIns="243797" bIns="121899" rtlCol="0" anchor="ctr"/>
          <a:lstStyle/>
          <a:p>
            <a:pPr algn="ctr"/>
            <a:r>
              <a:rPr lang="en-US" dirty="0">
                <a:latin typeface="+mj-lt"/>
              </a:rPr>
              <a:t>                 </a:t>
            </a:r>
          </a:p>
        </p:txBody>
      </p:sp>
      <p:sp>
        <p:nvSpPr>
          <p:cNvPr id="14" name="Rectangle 13">
            <a:extLst>
              <a:ext uri="{FF2B5EF4-FFF2-40B4-BE49-F238E27FC236}">
                <a16:creationId xmlns:a16="http://schemas.microsoft.com/office/drawing/2014/main" id="{D4A6F4E2-D805-2E51-3980-4ED0E478666F}"/>
              </a:ext>
            </a:extLst>
          </p:cNvPr>
          <p:cNvSpPr/>
          <p:nvPr/>
        </p:nvSpPr>
        <p:spPr>
          <a:xfrm flipV="1">
            <a:off x="1066799" y="685800"/>
            <a:ext cx="380999" cy="152400"/>
          </a:xfrm>
          <a:prstGeom prst="rect">
            <a:avLst/>
          </a:prstGeom>
          <a:solidFill>
            <a:schemeClr val="tx1">
              <a:lumMod val="65000"/>
              <a:lumOff val="35000"/>
            </a:schemeClr>
          </a:solidFill>
          <a:ln>
            <a:noFill/>
          </a:ln>
          <a:effectLst/>
        </p:spPr>
        <p:style>
          <a:lnRef idx="1">
            <a:schemeClr val="accent1"/>
          </a:lnRef>
          <a:fillRef idx="3">
            <a:schemeClr val="accent1"/>
          </a:fillRef>
          <a:effectRef idx="2">
            <a:schemeClr val="accent1"/>
          </a:effectRef>
          <a:fontRef idx="minor">
            <a:schemeClr val="lt1"/>
          </a:fontRef>
        </p:style>
        <p:txBody>
          <a:bodyPr lIns="243797" tIns="121899" rIns="243797" bIns="121899" rtlCol="0" anchor="ctr"/>
          <a:lstStyle/>
          <a:p>
            <a:pPr algn="ctr"/>
            <a:endParaRPr lang="en-US" dirty="0">
              <a:latin typeface="+mj-lt"/>
            </a:endParaRPr>
          </a:p>
        </p:txBody>
      </p:sp>
      <p:sp>
        <p:nvSpPr>
          <p:cNvPr id="23" name="Rectangle 14">
            <a:extLst>
              <a:ext uri="{FF2B5EF4-FFF2-40B4-BE49-F238E27FC236}">
                <a16:creationId xmlns:a16="http://schemas.microsoft.com/office/drawing/2014/main" id="{176D2D9E-5FBA-65D6-CB50-C438D1C2E5A3}"/>
              </a:ext>
            </a:extLst>
          </p:cNvPr>
          <p:cNvSpPr/>
          <p:nvPr/>
        </p:nvSpPr>
        <p:spPr>
          <a:xfrm flipV="1">
            <a:off x="1523999" y="685800"/>
            <a:ext cx="380999" cy="152400"/>
          </a:xfrm>
          <a:prstGeom prst="rect">
            <a:avLst/>
          </a:prstGeom>
          <a:solidFill>
            <a:schemeClr val="tx1">
              <a:lumMod val="50000"/>
              <a:lumOff val="50000"/>
            </a:schemeClr>
          </a:solidFill>
          <a:ln>
            <a:noFill/>
          </a:ln>
          <a:effectLst/>
        </p:spPr>
        <p:style>
          <a:lnRef idx="1">
            <a:schemeClr val="accent1"/>
          </a:lnRef>
          <a:fillRef idx="3">
            <a:schemeClr val="accent1"/>
          </a:fillRef>
          <a:effectRef idx="2">
            <a:schemeClr val="accent1"/>
          </a:effectRef>
          <a:fontRef idx="minor">
            <a:schemeClr val="lt1"/>
          </a:fontRef>
        </p:style>
        <p:txBody>
          <a:bodyPr lIns="243797" tIns="121899" rIns="243797" bIns="121899" rtlCol="0" anchor="ctr"/>
          <a:lstStyle/>
          <a:p>
            <a:pPr algn="ctr"/>
            <a:endParaRPr lang="en-US" dirty="0">
              <a:latin typeface="+mj-lt"/>
            </a:endParaRPr>
          </a:p>
        </p:txBody>
      </p:sp>
      <p:sp>
        <p:nvSpPr>
          <p:cNvPr id="24" name="Rectangle 15">
            <a:extLst>
              <a:ext uri="{FF2B5EF4-FFF2-40B4-BE49-F238E27FC236}">
                <a16:creationId xmlns:a16="http://schemas.microsoft.com/office/drawing/2014/main" id="{E63D8355-C512-F64E-F4BE-D05B21980B5E}"/>
              </a:ext>
            </a:extLst>
          </p:cNvPr>
          <p:cNvSpPr/>
          <p:nvPr/>
        </p:nvSpPr>
        <p:spPr>
          <a:xfrm flipV="1">
            <a:off x="1981199" y="685800"/>
            <a:ext cx="380999" cy="152400"/>
          </a:xfrm>
          <a:prstGeom prst="rect">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lIns="243797" tIns="121899" rIns="243797" bIns="121899" rtlCol="0" anchor="ctr"/>
          <a:lstStyle/>
          <a:p>
            <a:pPr algn="ctr"/>
            <a:endParaRPr lang="en-US" dirty="0">
              <a:latin typeface="+mj-lt"/>
            </a:endParaRPr>
          </a:p>
        </p:txBody>
      </p:sp>
      <p:sp>
        <p:nvSpPr>
          <p:cNvPr id="27" name="Rectangle 16">
            <a:extLst>
              <a:ext uri="{FF2B5EF4-FFF2-40B4-BE49-F238E27FC236}">
                <a16:creationId xmlns:a16="http://schemas.microsoft.com/office/drawing/2014/main" id="{7A17327F-15D5-BC94-E875-31085E2B771B}"/>
              </a:ext>
            </a:extLst>
          </p:cNvPr>
          <p:cNvSpPr/>
          <p:nvPr/>
        </p:nvSpPr>
        <p:spPr>
          <a:xfrm flipV="1">
            <a:off x="2438399" y="685800"/>
            <a:ext cx="380999" cy="152400"/>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lIns="243797" tIns="121899" rIns="243797" bIns="121899" rtlCol="0" anchor="ctr"/>
          <a:lstStyle/>
          <a:p>
            <a:pPr algn="ctr"/>
            <a:endParaRPr lang="en-US" dirty="0">
              <a:latin typeface="+mj-lt"/>
            </a:endParaRPr>
          </a:p>
        </p:txBody>
      </p:sp>
      <p:sp>
        <p:nvSpPr>
          <p:cNvPr id="28" name="TextBox 27">
            <a:extLst>
              <a:ext uri="{FF2B5EF4-FFF2-40B4-BE49-F238E27FC236}">
                <a16:creationId xmlns:a16="http://schemas.microsoft.com/office/drawing/2014/main" id="{158590C1-D46A-4649-1A47-CF8A729B228A}"/>
              </a:ext>
            </a:extLst>
          </p:cNvPr>
          <p:cNvSpPr txBox="1"/>
          <p:nvPr/>
        </p:nvSpPr>
        <p:spPr>
          <a:xfrm>
            <a:off x="152400" y="990600"/>
            <a:ext cx="6898175" cy="461665"/>
          </a:xfrm>
          <a:prstGeom prst="rect">
            <a:avLst/>
          </a:prstGeom>
          <a:noFill/>
        </p:spPr>
        <p:txBody>
          <a:bodyPr wrap="square" rtlCol="0">
            <a:spAutoFit/>
          </a:bodyPr>
          <a:lstStyle/>
          <a:p>
            <a:r>
              <a:rPr lang="en-US" sz="2400" b="1" dirty="0">
                <a:solidFill>
                  <a:srgbClr val="0070C0"/>
                </a:solidFill>
                <a:latin typeface="+mj-lt"/>
              </a:rPr>
              <a:t>Endpoint Results (</a:t>
            </a:r>
            <a:r>
              <a:rPr lang="en-US" sz="2400" b="1" dirty="0" err="1">
                <a:solidFill>
                  <a:srgbClr val="0070C0"/>
                </a:solidFill>
                <a:latin typeface="+mj-lt"/>
              </a:rPr>
              <a:t>S</a:t>
            </a:r>
            <a:r>
              <a:rPr lang="en-US" sz="2400" b="1" baseline="-25000" dirty="0" err="1">
                <a:solidFill>
                  <a:srgbClr val="0070C0"/>
                </a:solidFill>
                <a:latin typeface="+mj-lt"/>
              </a:rPr>
              <a:t>wirr</a:t>
            </a:r>
            <a:r>
              <a:rPr lang="en-US" sz="2400" b="1" dirty="0">
                <a:solidFill>
                  <a:srgbClr val="0070C0"/>
                </a:solidFill>
                <a:latin typeface="+mj-lt"/>
              </a:rPr>
              <a:t>)</a:t>
            </a:r>
            <a:endParaRPr lang="en-US" sz="2400" b="1" dirty="0">
              <a:solidFill>
                <a:srgbClr val="AF005F"/>
              </a:solidFill>
              <a:latin typeface="+mj-lt"/>
              <a:ea typeface="Lato Black" panose="020F0502020204030203" pitchFamily="34" charset="0"/>
              <a:cs typeface="Lato Black" panose="020F0502020204030203" pitchFamily="34" charset="0"/>
            </a:endParaRPr>
          </a:p>
        </p:txBody>
      </p:sp>
      <p:pic>
        <p:nvPicPr>
          <p:cNvPr id="33" name="Graphic 32">
            <a:extLst>
              <a:ext uri="{FF2B5EF4-FFF2-40B4-BE49-F238E27FC236}">
                <a16:creationId xmlns:a16="http://schemas.microsoft.com/office/drawing/2014/main" id="{E831946A-F1A5-1146-F2E7-C39DBB06A0A1}"/>
              </a:ext>
            </a:extLst>
          </p:cNvPr>
          <p:cNvPicPr>
            <a:picLocks noChangeAspect="1"/>
          </p:cNvPicPr>
          <p:nvPr/>
        </p:nvPicPr>
        <p:blipFill>
          <a:blip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438938" y="114118"/>
            <a:ext cx="1535646" cy="767823"/>
          </a:xfrm>
          <a:prstGeom prst="rect">
            <a:avLst/>
          </a:prstGeom>
        </p:spPr>
      </p:pic>
      <p:pic>
        <p:nvPicPr>
          <p:cNvPr id="6" name="Picture 5">
            <a:extLst>
              <a:ext uri="{FF2B5EF4-FFF2-40B4-BE49-F238E27FC236}">
                <a16:creationId xmlns:a16="http://schemas.microsoft.com/office/drawing/2014/main" id="{E5ABB413-1EED-2F06-E3E4-14A559C2F0AC}"/>
              </a:ext>
            </a:extLst>
          </p:cNvPr>
          <p:cNvPicPr>
            <a:picLocks noChangeAspect="1"/>
          </p:cNvPicPr>
          <p:nvPr/>
        </p:nvPicPr>
        <p:blipFill>
          <a:blip r:embed="rId4">
            <a:extLst>
              <a:ext uri="{28A0092B-C50C-407E-A947-70E740481C1C}">
                <a14:useLocalDpi xmlns:a14="http://schemas.microsoft.com/office/drawing/2010/main" val="0"/>
              </a:ext>
            </a:extLst>
          </a:blip>
          <a:srcRect l="1150" t="2110" r="41645" b="71178"/>
          <a:stretch>
            <a:fillRect/>
          </a:stretch>
        </p:blipFill>
        <p:spPr>
          <a:xfrm>
            <a:off x="152401" y="125542"/>
            <a:ext cx="2438400" cy="501039"/>
          </a:xfrm>
          <a:prstGeom prst="rect">
            <a:avLst/>
          </a:prstGeom>
        </p:spPr>
      </p:pic>
      <p:pic>
        <p:nvPicPr>
          <p:cNvPr id="9" name="Picture 16" descr="Research Centre for Carbon Solutions | InfraPortal">
            <a:extLst>
              <a:ext uri="{FF2B5EF4-FFF2-40B4-BE49-F238E27FC236}">
                <a16:creationId xmlns:a16="http://schemas.microsoft.com/office/drawing/2014/main" id="{6A8C7627-AB88-439B-6725-482511151F14}"/>
              </a:ext>
            </a:extLst>
          </p:cNvPr>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saturation sat="400000"/>
                    </a14:imgEffect>
                  </a14:imgLayer>
                </a14:imgProps>
              </a:ext>
              <a:ext uri="{28A0092B-C50C-407E-A947-70E740481C1C}">
                <a14:useLocalDpi xmlns:a14="http://schemas.microsoft.com/office/drawing/2010/main" val="0"/>
              </a:ext>
            </a:extLst>
          </a:blip>
          <a:srcRect l="13736" r="16057"/>
          <a:stretch/>
        </p:blipFill>
        <p:spPr bwMode="auto">
          <a:xfrm>
            <a:off x="10980446" y="70730"/>
            <a:ext cx="1088853" cy="87238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6EAAF894-AF2A-A192-F817-0560FACDC44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523999" y="1570906"/>
            <a:ext cx="8497267" cy="4948535"/>
          </a:xfrm>
          <a:prstGeom prst="rect">
            <a:avLst/>
          </a:prstGeom>
        </p:spPr>
      </p:pic>
      <p:sp>
        <p:nvSpPr>
          <p:cNvPr id="18" name="Oval 17">
            <a:extLst>
              <a:ext uri="{FF2B5EF4-FFF2-40B4-BE49-F238E27FC236}">
                <a16:creationId xmlns:a16="http://schemas.microsoft.com/office/drawing/2014/main" id="{82C5B24B-A200-7C12-9AF3-A70A7A72A9A5}"/>
              </a:ext>
            </a:extLst>
          </p:cNvPr>
          <p:cNvSpPr/>
          <p:nvPr/>
        </p:nvSpPr>
        <p:spPr>
          <a:xfrm>
            <a:off x="1604675" y="2991829"/>
            <a:ext cx="1613511" cy="621653"/>
          </a:xfrm>
          <a:prstGeom prst="ellipse">
            <a:avLst/>
          </a:prstGeom>
          <a:noFill/>
          <a:ln w="38100"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GB"/>
          </a:p>
        </p:txBody>
      </p:sp>
      <p:sp>
        <p:nvSpPr>
          <p:cNvPr id="19" name="Oval 18">
            <a:extLst>
              <a:ext uri="{FF2B5EF4-FFF2-40B4-BE49-F238E27FC236}">
                <a16:creationId xmlns:a16="http://schemas.microsoft.com/office/drawing/2014/main" id="{9F87486B-FE79-0F7C-02F9-8FA69BFCE80A}"/>
              </a:ext>
            </a:extLst>
          </p:cNvPr>
          <p:cNvSpPr/>
          <p:nvPr/>
        </p:nvSpPr>
        <p:spPr>
          <a:xfrm>
            <a:off x="1685350" y="1976735"/>
            <a:ext cx="1613511" cy="621653"/>
          </a:xfrm>
          <a:prstGeom prst="ellipse">
            <a:avLst/>
          </a:prstGeom>
          <a:noFill/>
          <a:ln w="38100"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GB"/>
          </a:p>
        </p:txBody>
      </p:sp>
    </p:spTree>
    <p:extLst>
      <p:ext uri="{BB962C8B-B14F-4D97-AF65-F5344CB8AC3E}">
        <p14:creationId xmlns:p14="http://schemas.microsoft.com/office/powerpoint/2010/main" val="1955207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2000"/>
                                        <p:tgtEl>
                                          <p:spTgt spid="19"/>
                                        </p:tgtEl>
                                      </p:cBhvr>
                                    </p:animEffect>
                                    <p:anim calcmode="lin" valueType="num">
                                      <p:cBhvr>
                                        <p:cTn id="8" dur="2000" fill="hold"/>
                                        <p:tgtEl>
                                          <p:spTgt spid="19"/>
                                        </p:tgtEl>
                                        <p:attrNameLst>
                                          <p:attrName>ppt_w</p:attrName>
                                        </p:attrNameLst>
                                      </p:cBhvr>
                                      <p:tavLst>
                                        <p:tav tm="0" fmla="#ppt_w*sin(2.5*pi*$)">
                                          <p:val>
                                            <p:fltVal val="0"/>
                                          </p:val>
                                        </p:tav>
                                        <p:tav tm="100000">
                                          <p:val>
                                            <p:fltVal val="1"/>
                                          </p:val>
                                        </p:tav>
                                      </p:tavLst>
                                    </p:anim>
                                    <p:anim calcmode="lin" valueType="num">
                                      <p:cBhvr>
                                        <p:cTn id="9" dur="2000" fill="hold"/>
                                        <p:tgtEl>
                                          <p:spTgt spid="19"/>
                                        </p:tgtEl>
                                        <p:attrNameLst>
                                          <p:attrName>ppt_h</p:attrName>
                                        </p:attrNameLst>
                                      </p:cBhvr>
                                      <p:tavLst>
                                        <p:tav tm="0">
                                          <p:val>
                                            <p:strVal val="#ppt_h"/>
                                          </p:val>
                                        </p:tav>
                                        <p:tav tm="100000">
                                          <p:val>
                                            <p:strVal val="#ppt_h"/>
                                          </p:val>
                                        </p:tav>
                                      </p:tavLst>
                                    </p:anim>
                                  </p:childTnLst>
                                </p:cTn>
                              </p:par>
                              <p:par>
                                <p:cTn id="10" presetID="45" presetClass="entr" presetSubtype="0" fill="hold" grpId="0" nodeType="with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2000"/>
                                        <p:tgtEl>
                                          <p:spTgt spid="18"/>
                                        </p:tgtEl>
                                      </p:cBhvr>
                                    </p:animEffect>
                                    <p:anim calcmode="lin" valueType="num">
                                      <p:cBhvr>
                                        <p:cTn id="13" dur="2000" fill="hold"/>
                                        <p:tgtEl>
                                          <p:spTgt spid="18"/>
                                        </p:tgtEl>
                                        <p:attrNameLst>
                                          <p:attrName>ppt_w</p:attrName>
                                        </p:attrNameLst>
                                      </p:cBhvr>
                                      <p:tavLst>
                                        <p:tav tm="0" fmla="#ppt_w*sin(2.5*pi*$)">
                                          <p:val>
                                            <p:fltVal val="0"/>
                                          </p:val>
                                        </p:tav>
                                        <p:tav tm="100000">
                                          <p:val>
                                            <p:fltVal val="1"/>
                                          </p:val>
                                        </p:tav>
                                      </p:tavLst>
                                    </p:anim>
                                    <p:anim calcmode="lin" valueType="num">
                                      <p:cBhvr>
                                        <p:cTn id="14" dur="2000" fill="hold"/>
                                        <p:tgtEl>
                                          <p:spTgt spid="1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2B6BA2FC-109F-95F7-80F9-038D92B0BE7E}"/>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FFF4EE29-CDE2-97A0-15A4-6AD42347351A}"/>
              </a:ext>
            </a:extLst>
          </p:cNvPr>
          <p:cNvSpPr/>
          <p:nvPr/>
        </p:nvSpPr>
        <p:spPr>
          <a:xfrm>
            <a:off x="11201400" y="6403426"/>
            <a:ext cx="457200" cy="4572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1600" b="1" dirty="0">
                <a:latin typeface="+mj-lt"/>
              </a:rPr>
              <a:t>8</a:t>
            </a:r>
          </a:p>
        </p:txBody>
      </p:sp>
      <p:sp>
        <p:nvSpPr>
          <p:cNvPr id="12" name="Rectangle 11">
            <a:extLst>
              <a:ext uri="{FF2B5EF4-FFF2-40B4-BE49-F238E27FC236}">
                <a16:creationId xmlns:a16="http://schemas.microsoft.com/office/drawing/2014/main" id="{926A92EC-D86A-B488-FF5D-ED65F11F6834}"/>
              </a:ext>
            </a:extLst>
          </p:cNvPr>
          <p:cNvSpPr/>
          <p:nvPr/>
        </p:nvSpPr>
        <p:spPr>
          <a:xfrm flipV="1">
            <a:off x="152400" y="685800"/>
            <a:ext cx="380999" cy="152400"/>
          </a:xfrm>
          <a:prstGeom prst="rect">
            <a:avLst/>
          </a:prstGeom>
          <a:solidFill>
            <a:schemeClr val="tx1">
              <a:lumMod val="85000"/>
              <a:lumOff val="15000"/>
            </a:schemeClr>
          </a:solidFill>
          <a:ln>
            <a:noFill/>
          </a:ln>
          <a:effectLst/>
        </p:spPr>
        <p:style>
          <a:lnRef idx="1">
            <a:schemeClr val="accent1"/>
          </a:lnRef>
          <a:fillRef idx="3">
            <a:schemeClr val="accent1"/>
          </a:fillRef>
          <a:effectRef idx="2">
            <a:schemeClr val="accent1"/>
          </a:effectRef>
          <a:fontRef idx="minor">
            <a:schemeClr val="lt1"/>
          </a:fontRef>
        </p:style>
        <p:txBody>
          <a:bodyPr lIns="243797" tIns="121899" rIns="243797" bIns="121899" rtlCol="0" anchor="ctr"/>
          <a:lstStyle/>
          <a:p>
            <a:pPr algn="ctr"/>
            <a:r>
              <a:rPr lang="en-US" dirty="0">
                <a:latin typeface="+mj-lt"/>
              </a:rPr>
              <a:t>      </a:t>
            </a:r>
          </a:p>
        </p:txBody>
      </p:sp>
      <p:sp>
        <p:nvSpPr>
          <p:cNvPr id="13" name="Rectangle 12">
            <a:extLst>
              <a:ext uri="{FF2B5EF4-FFF2-40B4-BE49-F238E27FC236}">
                <a16:creationId xmlns:a16="http://schemas.microsoft.com/office/drawing/2014/main" id="{BA2F2DB4-C016-F3DF-75B0-EC6B88B49E37}"/>
              </a:ext>
            </a:extLst>
          </p:cNvPr>
          <p:cNvSpPr/>
          <p:nvPr/>
        </p:nvSpPr>
        <p:spPr>
          <a:xfrm flipV="1">
            <a:off x="609599" y="685800"/>
            <a:ext cx="380999" cy="152400"/>
          </a:xfrm>
          <a:prstGeom prst="rect">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lIns="243797" tIns="121899" rIns="243797" bIns="121899" rtlCol="0" anchor="ctr"/>
          <a:lstStyle/>
          <a:p>
            <a:pPr algn="ctr"/>
            <a:r>
              <a:rPr lang="en-US" dirty="0">
                <a:latin typeface="+mj-lt"/>
              </a:rPr>
              <a:t>                 </a:t>
            </a:r>
          </a:p>
        </p:txBody>
      </p:sp>
      <p:sp>
        <p:nvSpPr>
          <p:cNvPr id="14" name="Rectangle 13">
            <a:extLst>
              <a:ext uri="{FF2B5EF4-FFF2-40B4-BE49-F238E27FC236}">
                <a16:creationId xmlns:a16="http://schemas.microsoft.com/office/drawing/2014/main" id="{67F71EE1-C35D-6503-7FB3-2729C4095EDF}"/>
              </a:ext>
            </a:extLst>
          </p:cNvPr>
          <p:cNvSpPr/>
          <p:nvPr/>
        </p:nvSpPr>
        <p:spPr>
          <a:xfrm flipV="1">
            <a:off x="1066799" y="685800"/>
            <a:ext cx="380999" cy="152400"/>
          </a:xfrm>
          <a:prstGeom prst="rect">
            <a:avLst/>
          </a:prstGeom>
          <a:solidFill>
            <a:schemeClr val="tx1">
              <a:lumMod val="65000"/>
              <a:lumOff val="35000"/>
            </a:schemeClr>
          </a:solidFill>
          <a:ln>
            <a:noFill/>
          </a:ln>
          <a:effectLst/>
        </p:spPr>
        <p:style>
          <a:lnRef idx="1">
            <a:schemeClr val="accent1"/>
          </a:lnRef>
          <a:fillRef idx="3">
            <a:schemeClr val="accent1"/>
          </a:fillRef>
          <a:effectRef idx="2">
            <a:schemeClr val="accent1"/>
          </a:effectRef>
          <a:fontRef idx="minor">
            <a:schemeClr val="lt1"/>
          </a:fontRef>
        </p:style>
        <p:txBody>
          <a:bodyPr lIns="243797" tIns="121899" rIns="243797" bIns="121899" rtlCol="0" anchor="ctr"/>
          <a:lstStyle/>
          <a:p>
            <a:pPr algn="ctr"/>
            <a:endParaRPr lang="en-US" dirty="0">
              <a:latin typeface="+mj-lt"/>
            </a:endParaRPr>
          </a:p>
        </p:txBody>
      </p:sp>
      <p:sp>
        <p:nvSpPr>
          <p:cNvPr id="23" name="Rectangle 14">
            <a:extLst>
              <a:ext uri="{FF2B5EF4-FFF2-40B4-BE49-F238E27FC236}">
                <a16:creationId xmlns:a16="http://schemas.microsoft.com/office/drawing/2014/main" id="{540B312B-0FAF-4457-C9BD-5E5F014822C9}"/>
              </a:ext>
            </a:extLst>
          </p:cNvPr>
          <p:cNvSpPr/>
          <p:nvPr/>
        </p:nvSpPr>
        <p:spPr>
          <a:xfrm flipV="1">
            <a:off x="1523999" y="685800"/>
            <a:ext cx="380999" cy="152400"/>
          </a:xfrm>
          <a:prstGeom prst="rect">
            <a:avLst/>
          </a:prstGeom>
          <a:solidFill>
            <a:schemeClr val="tx1">
              <a:lumMod val="50000"/>
              <a:lumOff val="50000"/>
            </a:schemeClr>
          </a:solidFill>
          <a:ln>
            <a:noFill/>
          </a:ln>
          <a:effectLst/>
        </p:spPr>
        <p:style>
          <a:lnRef idx="1">
            <a:schemeClr val="accent1"/>
          </a:lnRef>
          <a:fillRef idx="3">
            <a:schemeClr val="accent1"/>
          </a:fillRef>
          <a:effectRef idx="2">
            <a:schemeClr val="accent1"/>
          </a:effectRef>
          <a:fontRef idx="minor">
            <a:schemeClr val="lt1"/>
          </a:fontRef>
        </p:style>
        <p:txBody>
          <a:bodyPr lIns="243797" tIns="121899" rIns="243797" bIns="121899" rtlCol="0" anchor="ctr"/>
          <a:lstStyle/>
          <a:p>
            <a:pPr algn="ctr"/>
            <a:endParaRPr lang="en-US" dirty="0">
              <a:latin typeface="+mj-lt"/>
            </a:endParaRPr>
          </a:p>
        </p:txBody>
      </p:sp>
      <p:sp>
        <p:nvSpPr>
          <p:cNvPr id="24" name="Rectangle 15">
            <a:extLst>
              <a:ext uri="{FF2B5EF4-FFF2-40B4-BE49-F238E27FC236}">
                <a16:creationId xmlns:a16="http://schemas.microsoft.com/office/drawing/2014/main" id="{7509D525-00A5-906F-F4A5-97C1027CCF92}"/>
              </a:ext>
            </a:extLst>
          </p:cNvPr>
          <p:cNvSpPr/>
          <p:nvPr/>
        </p:nvSpPr>
        <p:spPr>
          <a:xfrm flipV="1">
            <a:off x="1981199" y="685800"/>
            <a:ext cx="380999" cy="152400"/>
          </a:xfrm>
          <a:prstGeom prst="rect">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lIns="243797" tIns="121899" rIns="243797" bIns="121899" rtlCol="0" anchor="ctr"/>
          <a:lstStyle/>
          <a:p>
            <a:pPr algn="ctr"/>
            <a:endParaRPr lang="en-US" dirty="0">
              <a:latin typeface="+mj-lt"/>
            </a:endParaRPr>
          </a:p>
        </p:txBody>
      </p:sp>
      <p:sp>
        <p:nvSpPr>
          <p:cNvPr id="27" name="Rectangle 16">
            <a:extLst>
              <a:ext uri="{FF2B5EF4-FFF2-40B4-BE49-F238E27FC236}">
                <a16:creationId xmlns:a16="http://schemas.microsoft.com/office/drawing/2014/main" id="{9887075D-2997-0F1C-D3D1-2D4C79C57176}"/>
              </a:ext>
            </a:extLst>
          </p:cNvPr>
          <p:cNvSpPr/>
          <p:nvPr/>
        </p:nvSpPr>
        <p:spPr>
          <a:xfrm flipV="1">
            <a:off x="2438399" y="685800"/>
            <a:ext cx="380999" cy="152400"/>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lIns="243797" tIns="121899" rIns="243797" bIns="121899" rtlCol="0" anchor="ctr"/>
          <a:lstStyle/>
          <a:p>
            <a:pPr algn="ctr"/>
            <a:endParaRPr lang="en-US" dirty="0">
              <a:latin typeface="+mj-lt"/>
            </a:endParaRPr>
          </a:p>
        </p:txBody>
      </p:sp>
      <p:sp>
        <p:nvSpPr>
          <p:cNvPr id="28" name="TextBox 27">
            <a:extLst>
              <a:ext uri="{FF2B5EF4-FFF2-40B4-BE49-F238E27FC236}">
                <a16:creationId xmlns:a16="http://schemas.microsoft.com/office/drawing/2014/main" id="{3CFAD21E-9E46-D465-39EA-DB2C0BB0BA40}"/>
              </a:ext>
            </a:extLst>
          </p:cNvPr>
          <p:cNvSpPr txBox="1"/>
          <p:nvPr/>
        </p:nvSpPr>
        <p:spPr>
          <a:xfrm>
            <a:off x="152400" y="990600"/>
            <a:ext cx="6898175" cy="461665"/>
          </a:xfrm>
          <a:prstGeom prst="rect">
            <a:avLst/>
          </a:prstGeom>
          <a:noFill/>
        </p:spPr>
        <p:txBody>
          <a:bodyPr wrap="square" rtlCol="0">
            <a:spAutoFit/>
          </a:bodyPr>
          <a:lstStyle/>
          <a:p>
            <a:r>
              <a:rPr lang="en-US" sz="2400" b="1" dirty="0">
                <a:solidFill>
                  <a:srgbClr val="0070C0"/>
                </a:solidFill>
                <a:latin typeface="+mj-lt"/>
              </a:rPr>
              <a:t>Endpoint Results (</a:t>
            </a:r>
            <a:r>
              <a:rPr lang="en-US" sz="2400" b="1" dirty="0" err="1">
                <a:solidFill>
                  <a:srgbClr val="0070C0"/>
                </a:solidFill>
                <a:latin typeface="+mj-lt"/>
              </a:rPr>
              <a:t>S</a:t>
            </a:r>
            <a:r>
              <a:rPr lang="en-US" sz="2400" b="1" baseline="-25000" dirty="0" err="1">
                <a:solidFill>
                  <a:srgbClr val="0070C0"/>
                </a:solidFill>
                <a:latin typeface="+mj-lt"/>
              </a:rPr>
              <a:t>wirr</a:t>
            </a:r>
            <a:r>
              <a:rPr lang="en-US" sz="2400" b="1" dirty="0">
                <a:solidFill>
                  <a:srgbClr val="0070C0"/>
                </a:solidFill>
                <a:latin typeface="+mj-lt"/>
              </a:rPr>
              <a:t>)</a:t>
            </a:r>
            <a:endParaRPr lang="en-US" sz="2400" b="1" dirty="0">
              <a:solidFill>
                <a:srgbClr val="AF005F"/>
              </a:solidFill>
              <a:latin typeface="+mj-lt"/>
              <a:ea typeface="Lato Black" panose="020F0502020204030203" pitchFamily="34" charset="0"/>
              <a:cs typeface="Lato Black" panose="020F0502020204030203" pitchFamily="34" charset="0"/>
            </a:endParaRPr>
          </a:p>
        </p:txBody>
      </p:sp>
      <p:pic>
        <p:nvPicPr>
          <p:cNvPr id="33" name="Graphic 32">
            <a:extLst>
              <a:ext uri="{FF2B5EF4-FFF2-40B4-BE49-F238E27FC236}">
                <a16:creationId xmlns:a16="http://schemas.microsoft.com/office/drawing/2014/main" id="{EB4518EE-5826-6ADB-880F-121DD96714A7}"/>
              </a:ext>
            </a:extLst>
          </p:cNvPr>
          <p:cNvPicPr>
            <a:picLocks noChangeAspect="1"/>
          </p:cNvPicPr>
          <p:nvPr/>
        </p:nvPicPr>
        <p:blipFill>
          <a:blip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438938" y="114118"/>
            <a:ext cx="1535646" cy="767823"/>
          </a:xfrm>
          <a:prstGeom prst="rect">
            <a:avLst/>
          </a:prstGeom>
        </p:spPr>
      </p:pic>
      <p:pic>
        <p:nvPicPr>
          <p:cNvPr id="6" name="Picture 5">
            <a:extLst>
              <a:ext uri="{FF2B5EF4-FFF2-40B4-BE49-F238E27FC236}">
                <a16:creationId xmlns:a16="http://schemas.microsoft.com/office/drawing/2014/main" id="{292CF85B-6DF6-F046-C83D-CE98820BC8FB}"/>
              </a:ext>
            </a:extLst>
          </p:cNvPr>
          <p:cNvPicPr>
            <a:picLocks noChangeAspect="1"/>
          </p:cNvPicPr>
          <p:nvPr/>
        </p:nvPicPr>
        <p:blipFill>
          <a:blip r:embed="rId4">
            <a:extLst>
              <a:ext uri="{28A0092B-C50C-407E-A947-70E740481C1C}">
                <a14:useLocalDpi xmlns:a14="http://schemas.microsoft.com/office/drawing/2010/main" val="0"/>
              </a:ext>
            </a:extLst>
          </a:blip>
          <a:srcRect l="1150" t="2110" r="41645" b="71178"/>
          <a:stretch>
            <a:fillRect/>
          </a:stretch>
        </p:blipFill>
        <p:spPr>
          <a:xfrm>
            <a:off x="152401" y="125542"/>
            <a:ext cx="2438400" cy="501039"/>
          </a:xfrm>
          <a:prstGeom prst="rect">
            <a:avLst/>
          </a:prstGeom>
        </p:spPr>
      </p:pic>
      <p:pic>
        <p:nvPicPr>
          <p:cNvPr id="9" name="Picture 16" descr="Research Centre for Carbon Solutions | InfraPortal">
            <a:extLst>
              <a:ext uri="{FF2B5EF4-FFF2-40B4-BE49-F238E27FC236}">
                <a16:creationId xmlns:a16="http://schemas.microsoft.com/office/drawing/2014/main" id="{B01DA98E-54B0-2E04-E1B0-8AFFB8456F66}"/>
              </a:ext>
            </a:extLst>
          </p:cNvPr>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saturation sat="400000"/>
                    </a14:imgEffect>
                  </a14:imgLayer>
                </a14:imgProps>
              </a:ext>
              <a:ext uri="{28A0092B-C50C-407E-A947-70E740481C1C}">
                <a14:useLocalDpi xmlns:a14="http://schemas.microsoft.com/office/drawing/2010/main" val="0"/>
              </a:ext>
            </a:extLst>
          </a:blip>
          <a:srcRect l="13736" r="16057"/>
          <a:stretch/>
        </p:blipFill>
        <p:spPr bwMode="auto">
          <a:xfrm>
            <a:off x="10980446" y="70730"/>
            <a:ext cx="1088853" cy="87238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B7686EFE-8DCE-1092-44A5-3F60C128CB8C}"/>
              </a:ext>
            </a:extLst>
          </p:cNvPr>
          <p:cNvPicPr>
            <a:picLocks noChangeAspect="1"/>
          </p:cNvPicPr>
          <p:nvPr/>
        </p:nvPicPr>
        <p:blipFill>
          <a:blip r:embed="rId7" cstate="print">
            <a:extLst>
              <a:ext uri="{28A0092B-C50C-407E-A947-70E740481C1C}">
                <a14:useLocalDpi xmlns:a14="http://schemas.microsoft.com/office/drawing/2010/main" val="0"/>
              </a:ext>
            </a:extLst>
          </a:blip>
          <a:srcRect t="7518" r="49375" b="-7518"/>
          <a:stretch>
            <a:fillRect/>
          </a:stretch>
        </p:blipFill>
        <p:spPr>
          <a:xfrm>
            <a:off x="2279112" y="1525553"/>
            <a:ext cx="7106914" cy="5383558"/>
          </a:xfrm>
          <a:prstGeom prst="rect">
            <a:avLst/>
          </a:prstGeom>
        </p:spPr>
      </p:pic>
    </p:spTree>
    <p:extLst>
      <p:ext uri="{BB962C8B-B14F-4D97-AF65-F5344CB8AC3E}">
        <p14:creationId xmlns:p14="http://schemas.microsoft.com/office/powerpoint/2010/main" val="231107868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2">
          <a:schemeClr val="dk1">
            <a:shade val="50000"/>
          </a:schemeClr>
        </a:lnRef>
        <a:fillRef idx="1">
          <a:schemeClr val="dk1"/>
        </a:fillRef>
        <a:effectRef idx="0">
          <a:schemeClr val="dk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30529</TotalTime>
  <Words>1090</Words>
  <Application>Microsoft Office PowerPoint</Application>
  <PresentationFormat>Widescreen</PresentationFormat>
  <Paragraphs>344</Paragraphs>
  <Slides>17</Slides>
  <Notes>17</Notes>
  <HiddenSlides>2</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AdvCaceiliaHVY</vt:lpstr>
      <vt:lpstr>Aptos</vt:lpstr>
      <vt:lpstr>Arial</vt:lpstr>
      <vt:lpstr>Calibri</vt:lpstr>
      <vt:lpstr>Cambria Math</vt:lpstr>
      <vt:lpstr>Lato Black</vt:lpstr>
      <vt:lpstr>Office Theme</vt:lpstr>
      <vt:lpstr>  Data-Driven Prediction of Relative Permeability: Applications to CO₂ and Hydrogen Storage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Relative permeability</dc:title>
  <dc:creator>amii</dc:creator>
  <cp:lastModifiedBy>Mosallanezhad, Ali</cp:lastModifiedBy>
  <cp:revision>871</cp:revision>
  <dcterms:created xsi:type="dcterms:W3CDTF">2018-05-23T13:38:12Z</dcterms:created>
  <dcterms:modified xsi:type="dcterms:W3CDTF">2026-05-15T16:32:06Z</dcterms:modified>
</cp:coreProperties>
</file>