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5"/>
  </p:notesMasterIdLst>
  <p:sldIdLst>
    <p:sldId id="259" r:id="rId2"/>
    <p:sldId id="487" r:id="rId3"/>
    <p:sldId id="529" r:id="rId4"/>
    <p:sldId id="264" r:id="rId5"/>
    <p:sldId id="274" r:id="rId6"/>
    <p:sldId id="513" r:id="rId7"/>
    <p:sldId id="545" r:id="rId8"/>
    <p:sldId id="548" r:id="rId9"/>
    <p:sldId id="547" r:id="rId10"/>
    <p:sldId id="522" r:id="rId11"/>
    <p:sldId id="508" r:id="rId12"/>
    <p:sldId id="534" r:id="rId13"/>
    <p:sldId id="536" r:id="rId14"/>
    <p:sldId id="537" r:id="rId15"/>
    <p:sldId id="509" r:id="rId16"/>
    <p:sldId id="526" r:id="rId17"/>
    <p:sldId id="505" r:id="rId18"/>
    <p:sldId id="525" r:id="rId19"/>
    <p:sldId id="527" r:id="rId20"/>
    <p:sldId id="257" r:id="rId21"/>
    <p:sldId id="517" r:id="rId22"/>
    <p:sldId id="511" r:id="rId23"/>
    <p:sldId id="480" r:id="rId24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ection par défaut" id="{33FD2A83-6E9B-40F7-BAF1-89D52B269948}">
          <p14:sldIdLst>
            <p14:sldId id="259"/>
          </p14:sldIdLst>
        </p14:section>
        <p14:section name="Introduction" id="{647A778D-8049-41D3-AA12-2ECF58900FF1}">
          <p14:sldIdLst>
            <p14:sldId id="487"/>
            <p14:sldId id="529"/>
            <p14:sldId id="264"/>
          </p14:sldIdLst>
        </p14:section>
        <p14:section name="Methods and Results" id="{A7D908E9-6F78-4787-B165-1AB463F3D2A0}">
          <p14:sldIdLst>
            <p14:sldId id="274"/>
            <p14:sldId id="513"/>
            <p14:sldId id="545"/>
            <p14:sldId id="548"/>
            <p14:sldId id="547"/>
            <p14:sldId id="522"/>
            <p14:sldId id="508"/>
            <p14:sldId id="534"/>
            <p14:sldId id="536"/>
            <p14:sldId id="537"/>
            <p14:sldId id="509"/>
            <p14:sldId id="526"/>
            <p14:sldId id="505"/>
            <p14:sldId id="525"/>
            <p14:sldId id="527"/>
          </p14:sldIdLst>
        </p14:section>
        <p14:section name="Conclusion" id="{A4566AE5-9050-4624-A9BC-15677F21D694}">
          <p14:sldIdLst>
            <p14:sldId id="257"/>
            <p14:sldId id="517"/>
            <p14:sldId id="511"/>
            <p14:sldId id="480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nanesh GOPALE GOWDA" initials="JGG" lastIdx="2" clrIdx="0">
    <p:extLst>
      <p:ext uri="{19B8F6BF-5375-455C-9EA6-DF929625EA0E}">
        <p15:presenceInfo xmlns:p15="http://schemas.microsoft.com/office/powerpoint/2012/main" userId="S-1-5-21-2052111302-448539723-725345543-56698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FFFFFF"/>
    <a:srgbClr val="B8B8B8"/>
    <a:srgbClr val="40CB1F"/>
    <a:srgbClr val="DAC2EC"/>
    <a:srgbClr val="D4BBF3"/>
    <a:srgbClr val="AC75D5"/>
    <a:srgbClr val="7030A0"/>
    <a:srgbClr val="D9D9D9"/>
    <a:srgbClr val="E9DB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Aucun style, aucune grille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Aucun style, grille du tableau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927"/>
    <p:restoredTop sz="96323" autoAdjust="0"/>
  </p:normalViewPr>
  <p:slideViewPr>
    <p:cSldViewPr snapToGrid="0">
      <p:cViewPr varScale="1">
        <p:scale>
          <a:sx n="105" d="100"/>
          <a:sy n="105" d="100"/>
        </p:scale>
        <p:origin x="984" y="108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30FC13-6986-4718-A378-F89E02874C3C}" type="doc">
      <dgm:prSet loTypeId="urn:microsoft.com/office/officeart/2005/8/layout/cycle7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A343CF7-804C-4DA4-B2C5-2B5D456E7591}">
      <dgm:prSet phldrT="[Text]" custT="1"/>
      <dgm:spPr/>
      <dgm:t>
        <a:bodyPr/>
        <a:lstStyle/>
        <a:p>
          <a:pPr algn="ctr">
            <a:buFont typeface="Wingdings" panose="05000000000000000000" pitchFamily="2" charset="2"/>
            <a:buChar char="Ø"/>
          </a:pPr>
          <a:r>
            <a:rPr lang="fr-FR" sz="2000" b="1" dirty="0">
              <a:latin typeface="+mn-lt"/>
              <a:cs typeface="Times New Roman" panose="02020603050405020304" pitchFamily="18" charset="0"/>
            </a:rPr>
            <a:t>Process</a:t>
          </a:r>
        </a:p>
      </dgm:t>
    </dgm:pt>
    <dgm:pt modelId="{C8265C6D-2B1C-4CD9-A14E-05DBBA8F06DD}" type="parTrans" cxnId="{EE27AC8C-2CC5-462A-905E-23C834E3333C}">
      <dgm:prSet/>
      <dgm:spPr/>
      <dgm:t>
        <a:bodyPr/>
        <a:lstStyle/>
        <a:p>
          <a:endParaRPr lang="en-US"/>
        </a:p>
      </dgm:t>
    </dgm:pt>
    <dgm:pt modelId="{579FFEF5-4420-4C11-B3CC-AAF78AFCAD64}" type="sibTrans" cxnId="{EE27AC8C-2CC5-462A-905E-23C834E3333C}">
      <dgm:prSet/>
      <dgm:spPr>
        <a:ln w="28575"/>
      </dgm:spPr>
      <dgm:t>
        <a:bodyPr/>
        <a:lstStyle/>
        <a:p>
          <a:endParaRPr lang="en-US"/>
        </a:p>
      </dgm:t>
    </dgm:pt>
    <dgm:pt modelId="{B82B0A7C-D507-44DE-8D85-9CE5A886086B}">
      <dgm:prSet phldrT="[Text]" custT="1"/>
      <dgm:spPr>
        <a:solidFill>
          <a:srgbClr val="C00000"/>
        </a:solidFill>
      </dgm:spPr>
      <dgm:t>
        <a:bodyPr/>
        <a:lstStyle/>
        <a:p>
          <a:pPr algn="ctr">
            <a:buFont typeface="Wingdings" panose="05000000000000000000" pitchFamily="2" charset="2"/>
            <a:buChar char="Ø"/>
          </a:pPr>
          <a:r>
            <a:rPr lang="fr-FR" sz="2000" b="1" dirty="0">
              <a:latin typeface="+mn-lt"/>
              <a:cs typeface="Times New Roman" panose="02020603050405020304" pitchFamily="18" charset="0"/>
            </a:rPr>
            <a:t>Properties</a:t>
          </a:r>
          <a:endParaRPr lang="en-US" sz="2000" b="1" dirty="0">
            <a:latin typeface="+mn-lt"/>
          </a:endParaRPr>
        </a:p>
      </dgm:t>
    </dgm:pt>
    <dgm:pt modelId="{B52A09CC-ECAF-4E5E-B9BB-94089A54BC46}" type="parTrans" cxnId="{3496312D-F2DF-4B89-8C80-01A1D9972483}">
      <dgm:prSet/>
      <dgm:spPr/>
      <dgm:t>
        <a:bodyPr/>
        <a:lstStyle/>
        <a:p>
          <a:endParaRPr lang="en-US"/>
        </a:p>
      </dgm:t>
    </dgm:pt>
    <dgm:pt modelId="{E883AD4B-8F09-47AE-8C7F-9B0AD6769AF9}" type="sibTrans" cxnId="{3496312D-F2DF-4B89-8C80-01A1D9972483}">
      <dgm:prSet/>
      <dgm:spPr>
        <a:solidFill>
          <a:srgbClr val="C00000"/>
        </a:solidFill>
        <a:ln w="28575"/>
      </dgm:spPr>
      <dgm:t>
        <a:bodyPr/>
        <a:lstStyle/>
        <a:p>
          <a:endParaRPr lang="en-US"/>
        </a:p>
      </dgm:t>
    </dgm:pt>
    <dgm:pt modelId="{1B6D36F8-E85C-4670-B01E-618D0B85A3E3}">
      <dgm:prSet phldrT="[Text]" custT="1"/>
      <dgm:spPr/>
      <dgm:t>
        <a:bodyPr/>
        <a:lstStyle/>
        <a:p>
          <a:pPr algn="ctr">
            <a:buFont typeface="Wingdings" panose="05000000000000000000" pitchFamily="2" charset="2"/>
            <a:buChar char="Ø"/>
          </a:pPr>
          <a:r>
            <a:rPr lang="fr-FR" sz="2000" b="1" dirty="0">
              <a:latin typeface="+mn-lt"/>
              <a:cs typeface="Times New Roman" panose="02020603050405020304" pitchFamily="18" charset="0"/>
            </a:rPr>
            <a:t>Microstructure</a:t>
          </a:r>
        </a:p>
      </dgm:t>
    </dgm:pt>
    <dgm:pt modelId="{1D6E535C-9A27-4593-836F-6D1717D9CCAA}" type="parTrans" cxnId="{5255991B-76A8-4C30-AE3F-9043D6AD6F72}">
      <dgm:prSet/>
      <dgm:spPr/>
      <dgm:t>
        <a:bodyPr/>
        <a:lstStyle/>
        <a:p>
          <a:endParaRPr lang="en-US"/>
        </a:p>
      </dgm:t>
    </dgm:pt>
    <dgm:pt modelId="{532AD844-19CB-4817-B673-58AEFDE97C59}" type="sibTrans" cxnId="{5255991B-76A8-4C30-AE3F-9043D6AD6F72}">
      <dgm:prSet/>
      <dgm:spPr>
        <a:ln w="28575"/>
      </dgm:spPr>
      <dgm:t>
        <a:bodyPr/>
        <a:lstStyle/>
        <a:p>
          <a:endParaRPr lang="en-US"/>
        </a:p>
      </dgm:t>
    </dgm:pt>
    <dgm:pt modelId="{1E2B70FE-09C2-4AE3-86FF-F51220E508B5}" type="pres">
      <dgm:prSet presAssocID="{3930FC13-6986-4718-A378-F89E02874C3C}" presName="Name0" presStyleCnt="0">
        <dgm:presLayoutVars>
          <dgm:dir/>
          <dgm:resizeHandles val="exact"/>
        </dgm:presLayoutVars>
      </dgm:prSet>
      <dgm:spPr/>
    </dgm:pt>
    <dgm:pt modelId="{F5473BE3-21D0-404C-9B38-39BB0B1D208B}" type="pres">
      <dgm:prSet presAssocID="{AA343CF7-804C-4DA4-B2C5-2B5D456E7591}" presName="node" presStyleLbl="node1" presStyleIdx="0" presStyleCnt="3" custScaleX="54202" custScaleY="44365" custRadScaleRad="64660" custRadScaleInc="-6829">
        <dgm:presLayoutVars>
          <dgm:bulletEnabled val="1"/>
        </dgm:presLayoutVars>
      </dgm:prSet>
      <dgm:spPr/>
    </dgm:pt>
    <dgm:pt modelId="{5CC810F2-F5C4-46B4-A6E3-04F8885312C8}" type="pres">
      <dgm:prSet presAssocID="{579FFEF5-4420-4C11-B3CC-AAF78AFCAD64}" presName="sibTrans" presStyleLbl="sibTrans2D1" presStyleIdx="0" presStyleCnt="3" custScaleX="131267"/>
      <dgm:spPr/>
    </dgm:pt>
    <dgm:pt modelId="{64EE187C-105D-4621-95A2-77E610CB992E}" type="pres">
      <dgm:prSet presAssocID="{579FFEF5-4420-4C11-B3CC-AAF78AFCAD64}" presName="connectorText" presStyleLbl="sibTrans2D1" presStyleIdx="0" presStyleCnt="3"/>
      <dgm:spPr/>
    </dgm:pt>
    <dgm:pt modelId="{9CC5A553-979E-43BE-B603-BD88C1665D33}" type="pres">
      <dgm:prSet presAssocID="{B82B0A7C-D507-44DE-8D85-9CE5A886086B}" presName="node" presStyleLbl="node1" presStyleIdx="1" presStyleCnt="3" custScaleX="68187" custScaleY="34546" custRadScaleRad="116952" custRadScaleInc="-316">
        <dgm:presLayoutVars>
          <dgm:bulletEnabled val="1"/>
        </dgm:presLayoutVars>
      </dgm:prSet>
      <dgm:spPr/>
    </dgm:pt>
    <dgm:pt modelId="{898B2F3D-E5CB-4CA4-89E7-57D525F64CB2}" type="pres">
      <dgm:prSet presAssocID="{E883AD4B-8F09-47AE-8C7F-9B0AD6769AF9}" presName="sibTrans" presStyleLbl="sibTrans2D1" presStyleIdx="1" presStyleCnt="3" custScaleX="126290"/>
      <dgm:spPr/>
    </dgm:pt>
    <dgm:pt modelId="{7C522CEC-56D2-4CEB-9F63-D80EBA96A48F}" type="pres">
      <dgm:prSet presAssocID="{E883AD4B-8F09-47AE-8C7F-9B0AD6769AF9}" presName="connectorText" presStyleLbl="sibTrans2D1" presStyleIdx="1" presStyleCnt="3"/>
      <dgm:spPr/>
    </dgm:pt>
    <dgm:pt modelId="{9315F9D1-09DB-4FDC-8FE9-7582276737DE}" type="pres">
      <dgm:prSet presAssocID="{1B6D36F8-E85C-4670-B01E-618D0B85A3E3}" presName="node" presStyleLbl="node1" presStyleIdx="2" presStyleCnt="3" custScaleX="82983" custScaleY="37534" custRadScaleRad="126392" custRadScaleInc="-7925">
        <dgm:presLayoutVars>
          <dgm:bulletEnabled val="1"/>
        </dgm:presLayoutVars>
      </dgm:prSet>
      <dgm:spPr/>
    </dgm:pt>
    <dgm:pt modelId="{95F7402C-431F-4603-B9F0-D60DA389FA4C}" type="pres">
      <dgm:prSet presAssocID="{532AD844-19CB-4817-B673-58AEFDE97C59}" presName="sibTrans" presStyleLbl="sibTrans2D1" presStyleIdx="2" presStyleCnt="3" custScaleX="126680"/>
      <dgm:spPr/>
    </dgm:pt>
    <dgm:pt modelId="{8B526EA0-B8AF-48BB-BB57-10F6BB2206A0}" type="pres">
      <dgm:prSet presAssocID="{532AD844-19CB-4817-B673-58AEFDE97C59}" presName="connectorText" presStyleLbl="sibTrans2D1" presStyleIdx="2" presStyleCnt="3"/>
      <dgm:spPr/>
    </dgm:pt>
  </dgm:ptLst>
  <dgm:cxnLst>
    <dgm:cxn modelId="{5255991B-76A8-4C30-AE3F-9043D6AD6F72}" srcId="{3930FC13-6986-4718-A378-F89E02874C3C}" destId="{1B6D36F8-E85C-4670-B01E-618D0B85A3E3}" srcOrd="2" destOrd="0" parTransId="{1D6E535C-9A27-4593-836F-6D1717D9CCAA}" sibTransId="{532AD844-19CB-4817-B673-58AEFDE97C59}"/>
    <dgm:cxn modelId="{3496312D-F2DF-4B89-8C80-01A1D9972483}" srcId="{3930FC13-6986-4718-A378-F89E02874C3C}" destId="{B82B0A7C-D507-44DE-8D85-9CE5A886086B}" srcOrd="1" destOrd="0" parTransId="{B52A09CC-ECAF-4E5E-B9BB-94089A54BC46}" sibTransId="{E883AD4B-8F09-47AE-8C7F-9B0AD6769AF9}"/>
    <dgm:cxn modelId="{7078F73A-6E36-4D76-8D71-97B18FBBBE61}" type="presOf" srcId="{E883AD4B-8F09-47AE-8C7F-9B0AD6769AF9}" destId="{7C522CEC-56D2-4CEB-9F63-D80EBA96A48F}" srcOrd="1" destOrd="0" presId="urn:microsoft.com/office/officeart/2005/8/layout/cycle7"/>
    <dgm:cxn modelId="{B88C1B47-629D-497B-BFC3-FA46341462FA}" type="presOf" srcId="{B82B0A7C-D507-44DE-8D85-9CE5A886086B}" destId="{9CC5A553-979E-43BE-B603-BD88C1665D33}" srcOrd="0" destOrd="0" presId="urn:microsoft.com/office/officeart/2005/8/layout/cycle7"/>
    <dgm:cxn modelId="{78EB3488-4894-4D4B-8CEC-BA9051CF212F}" type="presOf" srcId="{532AD844-19CB-4817-B673-58AEFDE97C59}" destId="{8B526EA0-B8AF-48BB-BB57-10F6BB2206A0}" srcOrd="1" destOrd="0" presId="urn:microsoft.com/office/officeart/2005/8/layout/cycle7"/>
    <dgm:cxn modelId="{EE27AC8C-2CC5-462A-905E-23C834E3333C}" srcId="{3930FC13-6986-4718-A378-F89E02874C3C}" destId="{AA343CF7-804C-4DA4-B2C5-2B5D456E7591}" srcOrd="0" destOrd="0" parTransId="{C8265C6D-2B1C-4CD9-A14E-05DBBA8F06DD}" sibTransId="{579FFEF5-4420-4C11-B3CC-AAF78AFCAD64}"/>
    <dgm:cxn modelId="{E17C2F8E-615F-40BB-89E3-3AC30D131EAA}" type="presOf" srcId="{AA343CF7-804C-4DA4-B2C5-2B5D456E7591}" destId="{F5473BE3-21D0-404C-9B38-39BB0B1D208B}" srcOrd="0" destOrd="0" presId="urn:microsoft.com/office/officeart/2005/8/layout/cycle7"/>
    <dgm:cxn modelId="{3A6D9DAE-1131-46AD-BDAE-AA214366C4E3}" type="presOf" srcId="{3930FC13-6986-4718-A378-F89E02874C3C}" destId="{1E2B70FE-09C2-4AE3-86FF-F51220E508B5}" srcOrd="0" destOrd="0" presId="urn:microsoft.com/office/officeart/2005/8/layout/cycle7"/>
    <dgm:cxn modelId="{1E21B7BE-C59B-456E-A164-8572F7321CA2}" type="presOf" srcId="{1B6D36F8-E85C-4670-B01E-618D0B85A3E3}" destId="{9315F9D1-09DB-4FDC-8FE9-7582276737DE}" srcOrd="0" destOrd="0" presId="urn:microsoft.com/office/officeart/2005/8/layout/cycle7"/>
    <dgm:cxn modelId="{C02408DC-00CD-4CDA-8B6A-E2817934ABE8}" type="presOf" srcId="{579FFEF5-4420-4C11-B3CC-AAF78AFCAD64}" destId="{64EE187C-105D-4621-95A2-77E610CB992E}" srcOrd="1" destOrd="0" presId="urn:microsoft.com/office/officeart/2005/8/layout/cycle7"/>
    <dgm:cxn modelId="{19C928E0-BD96-44E4-9C2E-E2FB27CD3D47}" type="presOf" srcId="{532AD844-19CB-4817-B673-58AEFDE97C59}" destId="{95F7402C-431F-4603-B9F0-D60DA389FA4C}" srcOrd="0" destOrd="0" presId="urn:microsoft.com/office/officeart/2005/8/layout/cycle7"/>
    <dgm:cxn modelId="{DB399CF0-C4EA-403D-A2BD-2CC7F7AAA2B2}" type="presOf" srcId="{E883AD4B-8F09-47AE-8C7F-9B0AD6769AF9}" destId="{898B2F3D-E5CB-4CA4-89E7-57D525F64CB2}" srcOrd="0" destOrd="0" presId="urn:microsoft.com/office/officeart/2005/8/layout/cycle7"/>
    <dgm:cxn modelId="{7CA103FB-7845-410F-BDCC-3C40135919FE}" type="presOf" srcId="{579FFEF5-4420-4C11-B3CC-AAF78AFCAD64}" destId="{5CC810F2-F5C4-46B4-A6E3-04F8885312C8}" srcOrd="0" destOrd="0" presId="urn:microsoft.com/office/officeart/2005/8/layout/cycle7"/>
    <dgm:cxn modelId="{A162A62D-1653-4E9D-ABB0-96E91AC14EAA}" type="presParOf" srcId="{1E2B70FE-09C2-4AE3-86FF-F51220E508B5}" destId="{F5473BE3-21D0-404C-9B38-39BB0B1D208B}" srcOrd="0" destOrd="0" presId="urn:microsoft.com/office/officeart/2005/8/layout/cycle7"/>
    <dgm:cxn modelId="{C14DFCCB-EA09-482E-964C-DB6FBB6D63C0}" type="presParOf" srcId="{1E2B70FE-09C2-4AE3-86FF-F51220E508B5}" destId="{5CC810F2-F5C4-46B4-A6E3-04F8885312C8}" srcOrd="1" destOrd="0" presId="urn:microsoft.com/office/officeart/2005/8/layout/cycle7"/>
    <dgm:cxn modelId="{78B3E988-FABC-472E-A817-E261B4AFF81A}" type="presParOf" srcId="{5CC810F2-F5C4-46B4-A6E3-04F8885312C8}" destId="{64EE187C-105D-4621-95A2-77E610CB992E}" srcOrd="0" destOrd="0" presId="urn:microsoft.com/office/officeart/2005/8/layout/cycle7"/>
    <dgm:cxn modelId="{D9D89D11-82EF-4E87-88B2-11AB95035E54}" type="presParOf" srcId="{1E2B70FE-09C2-4AE3-86FF-F51220E508B5}" destId="{9CC5A553-979E-43BE-B603-BD88C1665D33}" srcOrd="2" destOrd="0" presId="urn:microsoft.com/office/officeart/2005/8/layout/cycle7"/>
    <dgm:cxn modelId="{D7497874-DE93-429F-9A83-4C1FBCA220E0}" type="presParOf" srcId="{1E2B70FE-09C2-4AE3-86FF-F51220E508B5}" destId="{898B2F3D-E5CB-4CA4-89E7-57D525F64CB2}" srcOrd="3" destOrd="0" presId="urn:microsoft.com/office/officeart/2005/8/layout/cycle7"/>
    <dgm:cxn modelId="{F7E53024-E0C9-4828-BF0B-428889F912BF}" type="presParOf" srcId="{898B2F3D-E5CB-4CA4-89E7-57D525F64CB2}" destId="{7C522CEC-56D2-4CEB-9F63-D80EBA96A48F}" srcOrd="0" destOrd="0" presId="urn:microsoft.com/office/officeart/2005/8/layout/cycle7"/>
    <dgm:cxn modelId="{B0C004A0-0284-4AAF-B3BF-023E981496FC}" type="presParOf" srcId="{1E2B70FE-09C2-4AE3-86FF-F51220E508B5}" destId="{9315F9D1-09DB-4FDC-8FE9-7582276737DE}" srcOrd="4" destOrd="0" presId="urn:microsoft.com/office/officeart/2005/8/layout/cycle7"/>
    <dgm:cxn modelId="{31FB15F8-34FF-4FB7-981B-18E9C6CF3A6E}" type="presParOf" srcId="{1E2B70FE-09C2-4AE3-86FF-F51220E508B5}" destId="{95F7402C-431F-4603-B9F0-D60DA389FA4C}" srcOrd="5" destOrd="0" presId="urn:microsoft.com/office/officeart/2005/8/layout/cycle7"/>
    <dgm:cxn modelId="{C268A2D7-8BC8-4266-9B8D-7E1D9C14E6AE}" type="presParOf" srcId="{95F7402C-431F-4603-B9F0-D60DA389FA4C}" destId="{8B526EA0-B8AF-48BB-BB57-10F6BB2206A0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30FC13-6986-4718-A378-F89E02874C3C}" type="doc">
      <dgm:prSet loTypeId="urn:microsoft.com/office/officeart/2005/8/layout/cycle7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A343CF7-804C-4DA4-B2C5-2B5D456E7591}">
      <dgm:prSet phldrT="[Text]" custT="1"/>
      <dgm:spPr/>
      <dgm:t>
        <a:bodyPr/>
        <a:lstStyle/>
        <a:p>
          <a:pPr algn="ctr">
            <a:buFont typeface="Wingdings" panose="05000000000000000000" pitchFamily="2" charset="2"/>
            <a:buChar char="Ø"/>
          </a:pPr>
          <a:r>
            <a:rPr lang="fr-FR" sz="2000" b="1" dirty="0">
              <a:latin typeface="+mn-lt"/>
              <a:cs typeface="Times New Roman" panose="02020603050405020304" pitchFamily="18" charset="0"/>
            </a:rPr>
            <a:t>Process</a:t>
          </a:r>
        </a:p>
      </dgm:t>
    </dgm:pt>
    <dgm:pt modelId="{C8265C6D-2B1C-4CD9-A14E-05DBBA8F06DD}" type="parTrans" cxnId="{EE27AC8C-2CC5-462A-905E-23C834E3333C}">
      <dgm:prSet/>
      <dgm:spPr/>
      <dgm:t>
        <a:bodyPr/>
        <a:lstStyle/>
        <a:p>
          <a:endParaRPr lang="en-US"/>
        </a:p>
      </dgm:t>
    </dgm:pt>
    <dgm:pt modelId="{579FFEF5-4420-4C11-B3CC-AAF78AFCAD64}" type="sibTrans" cxnId="{EE27AC8C-2CC5-462A-905E-23C834E3333C}">
      <dgm:prSet/>
      <dgm:spPr>
        <a:ln w="28575"/>
      </dgm:spPr>
      <dgm:t>
        <a:bodyPr/>
        <a:lstStyle/>
        <a:p>
          <a:endParaRPr lang="en-US"/>
        </a:p>
      </dgm:t>
    </dgm:pt>
    <dgm:pt modelId="{B82B0A7C-D507-44DE-8D85-9CE5A886086B}">
      <dgm:prSet phldrT="[Text]" custT="1"/>
      <dgm:spPr>
        <a:solidFill>
          <a:srgbClr val="C00000"/>
        </a:solidFill>
      </dgm:spPr>
      <dgm:t>
        <a:bodyPr/>
        <a:lstStyle/>
        <a:p>
          <a:pPr algn="ctr">
            <a:buFont typeface="Wingdings" panose="05000000000000000000" pitchFamily="2" charset="2"/>
            <a:buChar char="Ø"/>
          </a:pPr>
          <a:r>
            <a:rPr lang="fr-FR" sz="2000" b="1" dirty="0">
              <a:latin typeface="+mn-lt"/>
              <a:cs typeface="Times New Roman" panose="02020603050405020304" pitchFamily="18" charset="0"/>
            </a:rPr>
            <a:t>Properties</a:t>
          </a:r>
          <a:endParaRPr lang="en-US" sz="2000" b="1" dirty="0">
            <a:latin typeface="+mn-lt"/>
          </a:endParaRPr>
        </a:p>
      </dgm:t>
    </dgm:pt>
    <dgm:pt modelId="{B52A09CC-ECAF-4E5E-B9BB-94089A54BC46}" type="parTrans" cxnId="{3496312D-F2DF-4B89-8C80-01A1D9972483}">
      <dgm:prSet/>
      <dgm:spPr/>
      <dgm:t>
        <a:bodyPr/>
        <a:lstStyle/>
        <a:p>
          <a:endParaRPr lang="en-US"/>
        </a:p>
      </dgm:t>
    </dgm:pt>
    <dgm:pt modelId="{E883AD4B-8F09-47AE-8C7F-9B0AD6769AF9}" type="sibTrans" cxnId="{3496312D-F2DF-4B89-8C80-01A1D9972483}">
      <dgm:prSet/>
      <dgm:spPr>
        <a:solidFill>
          <a:schemeClr val="accent2">
            <a:lumMod val="20000"/>
            <a:lumOff val="80000"/>
          </a:schemeClr>
        </a:solidFill>
        <a:ln w="28575"/>
      </dgm:spPr>
      <dgm:t>
        <a:bodyPr/>
        <a:lstStyle/>
        <a:p>
          <a:endParaRPr lang="en-US"/>
        </a:p>
      </dgm:t>
    </dgm:pt>
    <dgm:pt modelId="{1B6D36F8-E85C-4670-B01E-618D0B85A3E3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pPr algn="ctr">
            <a:buFont typeface="Wingdings" panose="05000000000000000000" pitchFamily="2" charset="2"/>
            <a:buChar char="Ø"/>
          </a:pPr>
          <a:r>
            <a:rPr lang="fr-FR" sz="2000" b="1" dirty="0">
              <a:latin typeface="+mn-lt"/>
              <a:cs typeface="Times New Roman" panose="02020603050405020304" pitchFamily="18" charset="0"/>
            </a:rPr>
            <a:t>Microstructure</a:t>
          </a:r>
        </a:p>
      </dgm:t>
    </dgm:pt>
    <dgm:pt modelId="{1D6E535C-9A27-4593-836F-6D1717D9CCAA}" type="parTrans" cxnId="{5255991B-76A8-4C30-AE3F-9043D6AD6F72}">
      <dgm:prSet/>
      <dgm:spPr/>
      <dgm:t>
        <a:bodyPr/>
        <a:lstStyle/>
        <a:p>
          <a:endParaRPr lang="en-US"/>
        </a:p>
      </dgm:t>
    </dgm:pt>
    <dgm:pt modelId="{532AD844-19CB-4817-B673-58AEFDE97C59}" type="sibTrans" cxnId="{5255991B-76A8-4C30-AE3F-9043D6AD6F72}">
      <dgm:prSet/>
      <dgm:spPr>
        <a:solidFill>
          <a:schemeClr val="accent6">
            <a:lumMod val="20000"/>
            <a:lumOff val="80000"/>
          </a:schemeClr>
        </a:solidFill>
        <a:ln w="28575"/>
      </dgm:spPr>
      <dgm:t>
        <a:bodyPr/>
        <a:lstStyle/>
        <a:p>
          <a:endParaRPr lang="en-US"/>
        </a:p>
      </dgm:t>
    </dgm:pt>
    <dgm:pt modelId="{1E2B70FE-09C2-4AE3-86FF-F51220E508B5}" type="pres">
      <dgm:prSet presAssocID="{3930FC13-6986-4718-A378-F89E02874C3C}" presName="Name0" presStyleCnt="0">
        <dgm:presLayoutVars>
          <dgm:dir/>
          <dgm:resizeHandles val="exact"/>
        </dgm:presLayoutVars>
      </dgm:prSet>
      <dgm:spPr/>
    </dgm:pt>
    <dgm:pt modelId="{F5473BE3-21D0-404C-9B38-39BB0B1D208B}" type="pres">
      <dgm:prSet presAssocID="{AA343CF7-804C-4DA4-B2C5-2B5D456E7591}" presName="node" presStyleLbl="node1" presStyleIdx="0" presStyleCnt="3" custScaleX="54202" custScaleY="44365" custRadScaleRad="64660" custRadScaleInc="-6829">
        <dgm:presLayoutVars>
          <dgm:bulletEnabled val="1"/>
        </dgm:presLayoutVars>
      </dgm:prSet>
      <dgm:spPr/>
    </dgm:pt>
    <dgm:pt modelId="{5CC810F2-F5C4-46B4-A6E3-04F8885312C8}" type="pres">
      <dgm:prSet presAssocID="{579FFEF5-4420-4C11-B3CC-AAF78AFCAD64}" presName="sibTrans" presStyleLbl="sibTrans2D1" presStyleIdx="0" presStyleCnt="3" custScaleX="131267"/>
      <dgm:spPr/>
    </dgm:pt>
    <dgm:pt modelId="{64EE187C-105D-4621-95A2-77E610CB992E}" type="pres">
      <dgm:prSet presAssocID="{579FFEF5-4420-4C11-B3CC-AAF78AFCAD64}" presName="connectorText" presStyleLbl="sibTrans2D1" presStyleIdx="0" presStyleCnt="3"/>
      <dgm:spPr/>
    </dgm:pt>
    <dgm:pt modelId="{9CC5A553-979E-43BE-B603-BD88C1665D33}" type="pres">
      <dgm:prSet presAssocID="{B82B0A7C-D507-44DE-8D85-9CE5A886086B}" presName="node" presStyleLbl="node1" presStyleIdx="1" presStyleCnt="3" custScaleX="68187" custScaleY="34546" custRadScaleRad="116952" custRadScaleInc="-316">
        <dgm:presLayoutVars>
          <dgm:bulletEnabled val="1"/>
        </dgm:presLayoutVars>
      </dgm:prSet>
      <dgm:spPr/>
    </dgm:pt>
    <dgm:pt modelId="{898B2F3D-E5CB-4CA4-89E7-57D525F64CB2}" type="pres">
      <dgm:prSet presAssocID="{E883AD4B-8F09-47AE-8C7F-9B0AD6769AF9}" presName="sibTrans" presStyleLbl="sibTrans2D1" presStyleIdx="1" presStyleCnt="3" custScaleX="126290"/>
      <dgm:spPr/>
    </dgm:pt>
    <dgm:pt modelId="{7C522CEC-56D2-4CEB-9F63-D80EBA96A48F}" type="pres">
      <dgm:prSet presAssocID="{E883AD4B-8F09-47AE-8C7F-9B0AD6769AF9}" presName="connectorText" presStyleLbl="sibTrans2D1" presStyleIdx="1" presStyleCnt="3"/>
      <dgm:spPr/>
    </dgm:pt>
    <dgm:pt modelId="{9315F9D1-09DB-4FDC-8FE9-7582276737DE}" type="pres">
      <dgm:prSet presAssocID="{1B6D36F8-E85C-4670-B01E-618D0B85A3E3}" presName="node" presStyleLbl="node1" presStyleIdx="2" presStyleCnt="3" custScaleX="82983" custScaleY="37534" custRadScaleRad="126392" custRadScaleInc="-7925">
        <dgm:presLayoutVars>
          <dgm:bulletEnabled val="1"/>
        </dgm:presLayoutVars>
      </dgm:prSet>
      <dgm:spPr/>
    </dgm:pt>
    <dgm:pt modelId="{95F7402C-431F-4603-B9F0-D60DA389FA4C}" type="pres">
      <dgm:prSet presAssocID="{532AD844-19CB-4817-B673-58AEFDE97C59}" presName="sibTrans" presStyleLbl="sibTrans2D1" presStyleIdx="2" presStyleCnt="3" custScaleX="126680"/>
      <dgm:spPr/>
    </dgm:pt>
    <dgm:pt modelId="{8B526EA0-B8AF-48BB-BB57-10F6BB2206A0}" type="pres">
      <dgm:prSet presAssocID="{532AD844-19CB-4817-B673-58AEFDE97C59}" presName="connectorText" presStyleLbl="sibTrans2D1" presStyleIdx="2" presStyleCnt="3"/>
      <dgm:spPr/>
    </dgm:pt>
  </dgm:ptLst>
  <dgm:cxnLst>
    <dgm:cxn modelId="{5255991B-76A8-4C30-AE3F-9043D6AD6F72}" srcId="{3930FC13-6986-4718-A378-F89E02874C3C}" destId="{1B6D36F8-E85C-4670-B01E-618D0B85A3E3}" srcOrd="2" destOrd="0" parTransId="{1D6E535C-9A27-4593-836F-6D1717D9CCAA}" sibTransId="{532AD844-19CB-4817-B673-58AEFDE97C59}"/>
    <dgm:cxn modelId="{3496312D-F2DF-4B89-8C80-01A1D9972483}" srcId="{3930FC13-6986-4718-A378-F89E02874C3C}" destId="{B82B0A7C-D507-44DE-8D85-9CE5A886086B}" srcOrd="1" destOrd="0" parTransId="{B52A09CC-ECAF-4E5E-B9BB-94089A54BC46}" sibTransId="{E883AD4B-8F09-47AE-8C7F-9B0AD6769AF9}"/>
    <dgm:cxn modelId="{7078F73A-6E36-4D76-8D71-97B18FBBBE61}" type="presOf" srcId="{E883AD4B-8F09-47AE-8C7F-9B0AD6769AF9}" destId="{7C522CEC-56D2-4CEB-9F63-D80EBA96A48F}" srcOrd="1" destOrd="0" presId="urn:microsoft.com/office/officeart/2005/8/layout/cycle7"/>
    <dgm:cxn modelId="{B88C1B47-629D-497B-BFC3-FA46341462FA}" type="presOf" srcId="{B82B0A7C-D507-44DE-8D85-9CE5A886086B}" destId="{9CC5A553-979E-43BE-B603-BD88C1665D33}" srcOrd="0" destOrd="0" presId="urn:microsoft.com/office/officeart/2005/8/layout/cycle7"/>
    <dgm:cxn modelId="{78EB3488-4894-4D4B-8CEC-BA9051CF212F}" type="presOf" srcId="{532AD844-19CB-4817-B673-58AEFDE97C59}" destId="{8B526EA0-B8AF-48BB-BB57-10F6BB2206A0}" srcOrd="1" destOrd="0" presId="urn:microsoft.com/office/officeart/2005/8/layout/cycle7"/>
    <dgm:cxn modelId="{EE27AC8C-2CC5-462A-905E-23C834E3333C}" srcId="{3930FC13-6986-4718-A378-F89E02874C3C}" destId="{AA343CF7-804C-4DA4-B2C5-2B5D456E7591}" srcOrd="0" destOrd="0" parTransId="{C8265C6D-2B1C-4CD9-A14E-05DBBA8F06DD}" sibTransId="{579FFEF5-4420-4C11-B3CC-AAF78AFCAD64}"/>
    <dgm:cxn modelId="{E17C2F8E-615F-40BB-89E3-3AC30D131EAA}" type="presOf" srcId="{AA343CF7-804C-4DA4-B2C5-2B5D456E7591}" destId="{F5473BE3-21D0-404C-9B38-39BB0B1D208B}" srcOrd="0" destOrd="0" presId="urn:microsoft.com/office/officeart/2005/8/layout/cycle7"/>
    <dgm:cxn modelId="{3A6D9DAE-1131-46AD-BDAE-AA214366C4E3}" type="presOf" srcId="{3930FC13-6986-4718-A378-F89E02874C3C}" destId="{1E2B70FE-09C2-4AE3-86FF-F51220E508B5}" srcOrd="0" destOrd="0" presId="urn:microsoft.com/office/officeart/2005/8/layout/cycle7"/>
    <dgm:cxn modelId="{1E21B7BE-C59B-456E-A164-8572F7321CA2}" type="presOf" srcId="{1B6D36F8-E85C-4670-B01E-618D0B85A3E3}" destId="{9315F9D1-09DB-4FDC-8FE9-7582276737DE}" srcOrd="0" destOrd="0" presId="urn:microsoft.com/office/officeart/2005/8/layout/cycle7"/>
    <dgm:cxn modelId="{C02408DC-00CD-4CDA-8B6A-E2817934ABE8}" type="presOf" srcId="{579FFEF5-4420-4C11-B3CC-AAF78AFCAD64}" destId="{64EE187C-105D-4621-95A2-77E610CB992E}" srcOrd="1" destOrd="0" presId="urn:microsoft.com/office/officeart/2005/8/layout/cycle7"/>
    <dgm:cxn modelId="{19C928E0-BD96-44E4-9C2E-E2FB27CD3D47}" type="presOf" srcId="{532AD844-19CB-4817-B673-58AEFDE97C59}" destId="{95F7402C-431F-4603-B9F0-D60DA389FA4C}" srcOrd="0" destOrd="0" presId="urn:microsoft.com/office/officeart/2005/8/layout/cycle7"/>
    <dgm:cxn modelId="{DB399CF0-C4EA-403D-A2BD-2CC7F7AAA2B2}" type="presOf" srcId="{E883AD4B-8F09-47AE-8C7F-9B0AD6769AF9}" destId="{898B2F3D-E5CB-4CA4-89E7-57D525F64CB2}" srcOrd="0" destOrd="0" presId="urn:microsoft.com/office/officeart/2005/8/layout/cycle7"/>
    <dgm:cxn modelId="{7CA103FB-7845-410F-BDCC-3C40135919FE}" type="presOf" srcId="{579FFEF5-4420-4C11-B3CC-AAF78AFCAD64}" destId="{5CC810F2-F5C4-46B4-A6E3-04F8885312C8}" srcOrd="0" destOrd="0" presId="urn:microsoft.com/office/officeart/2005/8/layout/cycle7"/>
    <dgm:cxn modelId="{A162A62D-1653-4E9D-ABB0-96E91AC14EAA}" type="presParOf" srcId="{1E2B70FE-09C2-4AE3-86FF-F51220E508B5}" destId="{F5473BE3-21D0-404C-9B38-39BB0B1D208B}" srcOrd="0" destOrd="0" presId="urn:microsoft.com/office/officeart/2005/8/layout/cycle7"/>
    <dgm:cxn modelId="{C14DFCCB-EA09-482E-964C-DB6FBB6D63C0}" type="presParOf" srcId="{1E2B70FE-09C2-4AE3-86FF-F51220E508B5}" destId="{5CC810F2-F5C4-46B4-A6E3-04F8885312C8}" srcOrd="1" destOrd="0" presId="urn:microsoft.com/office/officeart/2005/8/layout/cycle7"/>
    <dgm:cxn modelId="{78B3E988-FABC-472E-A817-E261B4AFF81A}" type="presParOf" srcId="{5CC810F2-F5C4-46B4-A6E3-04F8885312C8}" destId="{64EE187C-105D-4621-95A2-77E610CB992E}" srcOrd="0" destOrd="0" presId="urn:microsoft.com/office/officeart/2005/8/layout/cycle7"/>
    <dgm:cxn modelId="{D9D89D11-82EF-4E87-88B2-11AB95035E54}" type="presParOf" srcId="{1E2B70FE-09C2-4AE3-86FF-F51220E508B5}" destId="{9CC5A553-979E-43BE-B603-BD88C1665D33}" srcOrd="2" destOrd="0" presId="urn:microsoft.com/office/officeart/2005/8/layout/cycle7"/>
    <dgm:cxn modelId="{D7497874-DE93-429F-9A83-4C1FBCA220E0}" type="presParOf" srcId="{1E2B70FE-09C2-4AE3-86FF-F51220E508B5}" destId="{898B2F3D-E5CB-4CA4-89E7-57D525F64CB2}" srcOrd="3" destOrd="0" presId="urn:microsoft.com/office/officeart/2005/8/layout/cycle7"/>
    <dgm:cxn modelId="{F7E53024-E0C9-4828-BF0B-428889F912BF}" type="presParOf" srcId="{898B2F3D-E5CB-4CA4-89E7-57D525F64CB2}" destId="{7C522CEC-56D2-4CEB-9F63-D80EBA96A48F}" srcOrd="0" destOrd="0" presId="urn:microsoft.com/office/officeart/2005/8/layout/cycle7"/>
    <dgm:cxn modelId="{B0C004A0-0284-4AAF-B3BF-023E981496FC}" type="presParOf" srcId="{1E2B70FE-09C2-4AE3-86FF-F51220E508B5}" destId="{9315F9D1-09DB-4FDC-8FE9-7582276737DE}" srcOrd="4" destOrd="0" presId="urn:microsoft.com/office/officeart/2005/8/layout/cycle7"/>
    <dgm:cxn modelId="{31FB15F8-34FF-4FB7-981B-18E9C6CF3A6E}" type="presParOf" srcId="{1E2B70FE-09C2-4AE3-86FF-F51220E508B5}" destId="{95F7402C-431F-4603-B9F0-D60DA389FA4C}" srcOrd="5" destOrd="0" presId="urn:microsoft.com/office/officeart/2005/8/layout/cycle7"/>
    <dgm:cxn modelId="{C268A2D7-8BC8-4266-9B8D-7E1D9C14E6AE}" type="presParOf" srcId="{95F7402C-431F-4603-B9F0-D60DA389FA4C}" destId="{8B526EA0-B8AF-48BB-BB57-10F6BB2206A0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930FC13-6986-4718-A378-F89E02874C3C}" type="doc">
      <dgm:prSet loTypeId="urn:microsoft.com/office/officeart/2005/8/layout/cycle7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A343CF7-804C-4DA4-B2C5-2B5D456E7591}">
      <dgm:prSet phldrT="[Text]" custT="1"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pPr algn="ctr">
            <a:buFont typeface="Wingdings" panose="05000000000000000000" pitchFamily="2" charset="2"/>
            <a:buChar char="Ø"/>
          </a:pPr>
          <a:r>
            <a:rPr lang="fr-FR" sz="1800" b="1" dirty="0">
              <a:latin typeface="+mn-lt"/>
              <a:cs typeface="Times New Roman" panose="02020603050405020304" pitchFamily="18" charset="0"/>
            </a:rPr>
            <a:t>Process</a:t>
          </a:r>
        </a:p>
      </dgm:t>
    </dgm:pt>
    <dgm:pt modelId="{C8265C6D-2B1C-4CD9-A14E-05DBBA8F06DD}" type="parTrans" cxnId="{EE27AC8C-2CC5-462A-905E-23C834E3333C}">
      <dgm:prSet/>
      <dgm:spPr/>
      <dgm:t>
        <a:bodyPr/>
        <a:lstStyle/>
        <a:p>
          <a:endParaRPr lang="en-US" sz="1800"/>
        </a:p>
      </dgm:t>
    </dgm:pt>
    <dgm:pt modelId="{579FFEF5-4420-4C11-B3CC-AAF78AFCAD64}" type="sibTrans" cxnId="{EE27AC8C-2CC5-462A-905E-23C834E3333C}">
      <dgm:prSet custT="1"/>
      <dgm:spPr>
        <a:solidFill>
          <a:schemeClr val="accent5">
            <a:lumMod val="20000"/>
            <a:lumOff val="80000"/>
          </a:schemeClr>
        </a:solidFill>
        <a:ln w="28575"/>
      </dgm:spPr>
      <dgm:t>
        <a:bodyPr/>
        <a:lstStyle/>
        <a:p>
          <a:endParaRPr lang="en-US" sz="1600"/>
        </a:p>
      </dgm:t>
    </dgm:pt>
    <dgm:pt modelId="{B82B0A7C-D507-44DE-8D85-9CE5A886086B}">
      <dgm:prSet phldrT="[Text]" custT="1"/>
      <dgm:spPr>
        <a:solidFill>
          <a:srgbClr val="C00000"/>
        </a:solidFill>
      </dgm:spPr>
      <dgm:t>
        <a:bodyPr/>
        <a:lstStyle/>
        <a:p>
          <a:pPr algn="ctr">
            <a:buFont typeface="Wingdings" panose="05000000000000000000" pitchFamily="2" charset="2"/>
            <a:buChar char="Ø"/>
          </a:pPr>
          <a:r>
            <a:rPr lang="fr-FR" sz="1600" b="1" dirty="0">
              <a:latin typeface="+mn-lt"/>
              <a:cs typeface="Times New Roman" panose="02020603050405020304" pitchFamily="18" charset="0"/>
            </a:rPr>
            <a:t>Properties</a:t>
          </a:r>
          <a:endParaRPr lang="en-US" sz="1600" b="1" dirty="0">
            <a:latin typeface="+mn-lt"/>
          </a:endParaRPr>
        </a:p>
      </dgm:t>
    </dgm:pt>
    <dgm:pt modelId="{B52A09CC-ECAF-4E5E-B9BB-94089A54BC46}" type="parTrans" cxnId="{3496312D-F2DF-4B89-8C80-01A1D9972483}">
      <dgm:prSet/>
      <dgm:spPr/>
      <dgm:t>
        <a:bodyPr/>
        <a:lstStyle/>
        <a:p>
          <a:endParaRPr lang="en-US" sz="1800"/>
        </a:p>
      </dgm:t>
    </dgm:pt>
    <dgm:pt modelId="{E883AD4B-8F09-47AE-8C7F-9B0AD6769AF9}" type="sibTrans" cxnId="{3496312D-F2DF-4B89-8C80-01A1D9972483}">
      <dgm:prSet custT="1"/>
      <dgm:spPr>
        <a:solidFill>
          <a:srgbClr val="C00000"/>
        </a:solidFill>
        <a:ln w="28575"/>
      </dgm:spPr>
      <dgm:t>
        <a:bodyPr/>
        <a:lstStyle/>
        <a:p>
          <a:endParaRPr lang="en-US" sz="1600"/>
        </a:p>
      </dgm:t>
    </dgm:pt>
    <dgm:pt modelId="{1B6D36F8-E85C-4670-B01E-618D0B85A3E3}">
      <dgm:prSet phldrT="[Text]" custT="1"/>
      <dgm:spPr>
        <a:solidFill>
          <a:schemeClr val="accent6">
            <a:lumMod val="75000"/>
          </a:schemeClr>
        </a:solidFill>
      </dgm:spPr>
      <dgm:t>
        <a:bodyPr/>
        <a:lstStyle/>
        <a:p>
          <a:pPr algn="ctr">
            <a:buFont typeface="Wingdings" panose="05000000000000000000" pitchFamily="2" charset="2"/>
            <a:buChar char="Ø"/>
          </a:pPr>
          <a:r>
            <a:rPr lang="fr-FR" sz="1600" b="1" dirty="0">
              <a:latin typeface="+mn-lt"/>
              <a:cs typeface="Times New Roman" panose="02020603050405020304" pitchFamily="18" charset="0"/>
            </a:rPr>
            <a:t>Microstructure</a:t>
          </a:r>
        </a:p>
      </dgm:t>
    </dgm:pt>
    <dgm:pt modelId="{1D6E535C-9A27-4593-836F-6D1717D9CCAA}" type="parTrans" cxnId="{5255991B-76A8-4C30-AE3F-9043D6AD6F72}">
      <dgm:prSet/>
      <dgm:spPr/>
      <dgm:t>
        <a:bodyPr/>
        <a:lstStyle/>
        <a:p>
          <a:endParaRPr lang="en-US" sz="1800"/>
        </a:p>
      </dgm:t>
    </dgm:pt>
    <dgm:pt modelId="{532AD844-19CB-4817-B673-58AEFDE97C59}" type="sibTrans" cxnId="{5255991B-76A8-4C30-AE3F-9043D6AD6F72}">
      <dgm:prSet custT="1"/>
      <dgm:spPr>
        <a:solidFill>
          <a:schemeClr val="accent6">
            <a:lumMod val="20000"/>
            <a:lumOff val="80000"/>
          </a:schemeClr>
        </a:solidFill>
        <a:ln w="28575"/>
      </dgm:spPr>
      <dgm:t>
        <a:bodyPr/>
        <a:lstStyle/>
        <a:p>
          <a:endParaRPr lang="en-US" sz="1600"/>
        </a:p>
      </dgm:t>
    </dgm:pt>
    <dgm:pt modelId="{1E2B70FE-09C2-4AE3-86FF-F51220E508B5}" type="pres">
      <dgm:prSet presAssocID="{3930FC13-6986-4718-A378-F89E02874C3C}" presName="Name0" presStyleCnt="0">
        <dgm:presLayoutVars>
          <dgm:dir/>
          <dgm:resizeHandles val="exact"/>
        </dgm:presLayoutVars>
      </dgm:prSet>
      <dgm:spPr/>
    </dgm:pt>
    <dgm:pt modelId="{F5473BE3-21D0-404C-9B38-39BB0B1D208B}" type="pres">
      <dgm:prSet presAssocID="{AA343CF7-804C-4DA4-B2C5-2B5D456E7591}" presName="node" presStyleLbl="node1" presStyleIdx="0" presStyleCnt="3" custScaleX="61011" custScaleY="52139" custRadScaleRad="66324" custRadScaleInc="-18971">
        <dgm:presLayoutVars>
          <dgm:bulletEnabled val="1"/>
        </dgm:presLayoutVars>
      </dgm:prSet>
      <dgm:spPr/>
    </dgm:pt>
    <dgm:pt modelId="{5CC810F2-F5C4-46B4-A6E3-04F8885312C8}" type="pres">
      <dgm:prSet presAssocID="{579FFEF5-4420-4C11-B3CC-AAF78AFCAD64}" presName="sibTrans" presStyleLbl="sibTrans2D1" presStyleIdx="0" presStyleCnt="3" custScaleX="148624"/>
      <dgm:spPr/>
    </dgm:pt>
    <dgm:pt modelId="{64EE187C-105D-4621-95A2-77E610CB992E}" type="pres">
      <dgm:prSet presAssocID="{579FFEF5-4420-4C11-B3CC-AAF78AFCAD64}" presName="connectorText" presStyleLbl="sibTrans2D1" presStyleIdx="0" presStyleCnt="3"/>
      <dgm:spPr/>
    </dgm:pt>
    <dgm:pt modelId="{9CC5A553-979E-43BE-B603-BD88C1665D33}" type="pres">
      <dgm:prSet presAssocID="{B82B0A7C-D507-44DE-8D85-9CE5A886086B}" presName="node" presStyleLbl="node1" presStyleIdx="1" presStyleCnt="3" custScaleX="73449" custScaleY="38089" custRadScaleRad="113549" custRadScaleInc="1546">
        <dgm:presLayoutVars>
          <dgm:bulletEnabled val="1"/>
        </dgm:presLayoutVars>
      </dgm:prSet>
      <dgm:spPr/>
    </dgm:pt>
    <dgm:pt modelId="{898B2F3D-E5CB-4CA4-89E7-57D525F64CB2}" type="pres">
      <dgm:prSet presAssocID="{E883AD4B-8F09-47AE-8C7F-9B0AD6769AF9}" presName="sibTrans" presStyleLbl="sibTrans2D1" presStyleIdx="1" presStyleCnt="3" custScaleX="126290"/>
      <dgm:spPr/>
    </dgm:pt>
    <dgm:pt modelId="{7C522CEC-56D2-4CEB-9F63-D80EBA96A48F}" type="pres">
      <dgm:prSet presAssocID="{E883AD4B-8F09-47AE-8C7F-9B0AD6769AF9}" presName="connectorText" presStyleLbl="sibTrans2D1" presStyleIdx="1" presStyleCnt="3"/>
      <dgm:spPr/>
    </dgm:pt>
    <dgm:pt modelId="{9315F9D1-09DB-4FDC-8FE9-7582276737DE}" type="pres">
      <dgm:prSet presAssocID="{1B6D36F8-E85C-4670-B01E-618D0B85A3E3}" presName="node" presStyleLbl="node1" presStyleIdx="2" presStyleCnt="3" custScaleX="98024" custScaleY="52350" custRadScaleRad="126392" custRadScaleInc="-7925">
        <dgm:presLayoutVars>
          <dgm:bulletEnabled val="1"/>
        </dgm:presLayoutVars>
      </dgm:prSet>
      <dgm:spPr/>
    </dgm:pt>
    <dgm:pt modelId="{95F7402C-431F-4603-B9F0-D60DA389FA4C}" type="pres">
      <dgm:prSet presAssocID="{532AD844-19CB-4817-B673-58AEFDE97C59}" presName="sibTrans" presStyleLbl="sibTrans2D1" presStyleIdx="2" presStyleCnt="3" custScaleX="128876"/>
      <dgm:spPr/>
    </dgm:pt>
    <dgm:pt modelId="{8B526EA0-B8AF-48BB-BB57-10F6BB2206A0}" type="pres">
      <dgm:prSet presAssocID="{532AD844-19CB-4817-B673-58AEFDE97C59}" presName="connectorText" presStyleLbl="sibTrans2D1" presStyleIdx="2" presStyleCnt="3"/>
      <dgm:spPr/>
    </dgm:pt>
  </dgm:ptLst>
  <dgm:cxnLst>
    <dgm:cxn modelId="{5255991B-76A8-4C30-AE3F-9043D6AD6F72}" srcId="{3930FC13-6986-4718-A378-F89E02874C3C}" destId="{1B6D36F8-E85C-4670-B01E-618D0B85A3E3}" srcOrd="2" destOrd="0" parTransId="{1D6E535C-9A27-4593-836F-6D1717D9CCAA}" sibTransId="{532AD844-19CB-4817-B673-58AEFDE97C59}"/>
    <dgm:cxn modelId="{3496312D-F2DF-4B89-8C80-01A1D9972483}" srcId="{3930FC13-6986-4718-A378-F89E02874C3C}" destId="{B82B0A7C-D507-44DE-8D85-9CE5A886086B}" srcOrd="1" destOrd="0" parTransId="{B52A09CC-ECAF-4E5E-B9BB-94089A54BC46}" sibTransId="{E883AD4B-8F09-47AE-8C7F-9B0AD6769AF9}"/>
    <dgm:cxn modelId="{7078F73A-6E36-4D76-8D71-97B18FBBBE61}" type="presOf" srcId="{E883AD4B-8F09-47AE-8C7F-9B0AD6769AF9}" destId="{7C522CEC-56D2-4CEB-9F63-D80EBA96A48F}" srcOrd="1" destOrd="0" presId="urn:microsoft.com/office/officeart/2005/8/layout/cycle7"/>
    <dgm:cxn modelId="{B88C1B47-629D-497B-BFC3-FA46341462FA}" type="presOf" srcId="{B82B0A7C-D507-44DE-8D85-9CE5A886086B}" destId="{9CC5A553-979E-43BE-B603-BD88C1665D33}" srcOrd="0" destOrd="0" presId="urn:microsoft.com/office/officeart/2005/8/layout/cycle7"/>
    <dgm:cxn modelId="{78EB3488-4894-4D4B-8CEC-BA9051CF212F}" type="presOf" srcId="{532AD844-19CB-4817-B673-58AEFDE97C59}" destId="{8B526EA0-B8AF-48BB-BB57-10F6BB2206A0}" srcOrd="1" destOrd="0" presId="urn:microsoft.com/office/officeart/2005/8/layout/cycle7"/>
    <dgm:cxn modelId="{EE27AC8C-2CC5-462A-905E-23C834E3333C}" srcId="{3930FC13-6986-4718-A378-F89E02874C3C}" destId="{AA343CF7-804C-4DA4-B2C5-2B5D456E7591}" srcOrd="0" destOrd="0" parTransId="{C8265C6D-2B1C-4CD9-A14E-05DBBA8F06DD}" sibTransId="{579FFEF5-4420-4C11-B3CC-AAF78AFCAD64}"/>
    <dgm:cxn modelId="{E17C2F8E-615F-40BB-89E3-3AC30D131EAA}" type="presOf" srcId="{AA343CF7-804C-4DA4-B2C5-2B5D456E7591}" destId="{F5473BE3-21D0-404C-9B38-39BB0B1D208B}" srcOrd="0" destOrd="0" presId="urn:microsoft.com/office/officeart/2005/8/layout/cycle7"/>
    <dgm:cxn modelId="{3A6D9DAE-1131-46AD-BDAE-AA214366C4E3}" type="presOf" srcId="{3930FC13-6986-4718-A378-F89E02874C3C}" destId="{1E2B70FE-09C2-4AE3-86FF-F51220E508B5}" srcOrd="0" destOrd="0" presId="urn:microsoft.com/office/officeart/2005/8/layout/cycle7"/>
    <dgm:cxn modelId="{1E21B7BE-C59B-456E-A164-8572F7321CA2}" type="presOf" srcId="{1B6D36F8-E85C-4670-B01E-618D0B85A3E3}" destId="{9315F9D1-09DB-4FDC-8FE9-7582276737DE}" srcOrd="0" destOrd="0" presId="urn:microsoft.com/office/officeart/2005/8/layout/cycle7"/>
    <dgm:cxn modelId="{C02408DC-00CD-4CDA-8B6A-E2817934ABE8}" type="presOf" srcId="{579FFEF5-4420-4C11-B3CC-AAF78AFCAD64}" destId="{64EE187C-105D-4621-95A2-77E610CB992E}" srcOrd="1" destOrd="0" presId="urn:microsoft.com/office/officeart/2005/8/layout/cycle7"/>
    <dgm:cxn modelId="{19C928E0-BD96-44E4-9C2E-E2FB27CD3D47}" type="presOf" srcId="{532AD844-19CB-4817-B673-58AEFDE97C59}" destId="{95F7402C-431F-4603-B9F0-D60DA389FA4C}" srcOrd="0" destOrd="0" presId="urn:microsoft.com/office/officeart/2005/8/layout/cycle7"/>
    <dgm:cxn modelId="{DB399CF0-C4EA-403D-A2BD-2CC7F7AAA2B2}" type="presOf" srcId="{E883AD4B-8F09-47AE-8C7F-9B0AD6769AF9}" destId="{898B2F3D-E5CB-4CA4-89E7-57D525F64CB2}" srcOrd="0" destOrd="0" presId="urn:microsoft.com/office/officeart/2005/8/layout/cycle7"/>
    <dgm:cxn modelId="{7CA103FB-7845-410F-BDCC-3C40135919FE}" type="presOf" srcId="{579FFEF5-4420-4C11-B3CC-AAF78AFCAD64}" destId="{5CC810F2-F5C4-46B4-A6E3-04F8885312C8}" srcOrd="0" destOrd="0" presId="urn:microsoft.com/office/officeart/2005/8/layout/cycle7"/>
    <dgm:cxn modelId="{A162A62D-1653-4E9D-ABB0-96E91AC14EAA}" type="presParOf" srcId="{1E2B70FE-09C2-4AE3-86FF-F51220E508B5}" destId="{F5473BE3-21D0-404C-9B38-39BB0B1D208B}" srcOrd="0" destOrd="0" presId="urn:microsoft.com/office/officeart/2005/8/layout/cycle7"/>
    <dgm:cxn modelId="{C14DFCCB-EA09-482E-964C-DB6FBB6D63C0}" type="presParOf" srcId="{1E2B70FE-09C2-4AE3-86FF-F51220E508B5}" destId="{5CC810F2-F5C4-46B4-A6E3-04F8885312C8}" srcOrd="1" destOrd="0" presId="urn:microsoft.com/office/officeart/2005/8/layout/cycle7"/>
    <dgm:cxn modelId="{78B3E988-FABC-472E-A817-E261B4AFF81A}" type="presParOf" srcId="{5CC810F2-F5C4-46B4-A6E3-04F8885312C8}" destId="{64EE187C-105D-4621-95A2-77E610CB992E}" srcOrd="0" destOrd="0" presId="urn:microsoft.com/office/officeart/2005/8/layout/cycle7"/>
    <dgm:cxn modelId="{D9D89D11-82EF-4E87-88B2-11AB95035E54}" type="presParOf" srcId="{1E2B70FE-09C2-4AE3-86FF-F51220E508B5}" destId="{9CC5A553-979E-43BE-B603-BD88C1665D33}" srcOrd="2" destOrd="0" presId="urn:microsoft.com/office/officeart/2005/8/layout/cycle7"/>
    <dgm:cxn modelId="{D7497874-DE93-429F-9A83-4C1FBCA220E0}" type="presParOf" srcId="{1E2B70FE-09C2-4AE3-86FF-F51220E508B5}" destId="{898B2F3D-E5CB-4CA4-89E7-57D525F64CB2}" srcOrd="3" destOrd="0" presId="urn:microsoft.com/office/officeart/2005/8/layout/cycle7"/>
    <dgm:cxn modelId="{F7E53024-E0C9-4828-BF0B-428889F912BF}" type="presParOf" srcId="{898B2F3D-E5CB-4CA4-89E7-57D525F64CB2}" destId="{7C522CEC-56D2-4CEB-9F63-D80EBA96A48F}" srcOrd="0" destOrd="0" presId="urn:microsoft.com/office/officeart/2005/8/layout/cycle7"/>
    <dgm:cxn modelId="{B0C004A0-0284-4AAF-B3BF-023E981496FC}" type="presParOf" srcId="{1E2B70FE-09C2-4AE3-86FF-F51220E508B5}" destId="{9315F9D1-09DB-4FDC-8FE9-7582276737DE}" srcOrd="4" destOrd="0" presId="urn:microsoft.com/office/officeart/2005/8/layout/cycle7"/>
    <dgm:cxn modelId="{31FB15F8-34FF-4FB7-981B-18E9C6CF3A6E}" type="presParOf" srcId="{1E2B70FE-09C2-4AE3-86FF-F51220E508B5}" destId="{95F7402C-431F-4603-B9F0-D60DA389FA4C}" srcOrd="5" destOrd="0" presId="urn:microsoft.com/office/officeart/2005/8/layout/cycle7"/>
    <dgm:cxn modelId="{C268A2D7-8BC8-4266-9B8D-7E1D9C14E6AE}" type="presParOf" srcId="{95F7402C-431F-4603-B9F0-D60DA389FA4C}" destId="{8B526EA0-B8AF-48BB-BB57-10F6BB2206A0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473BE3-21D0-404C-9B38-39BB0B1D208B}">
      <dsp:nvSpPr>
        <dsp:cNvPr id="0" name=""/>
        <dsp:cNvSpPr/>
      </dsp:nvSpPr>
      <dsp:spPr>
        <a:xfrm>
          <a:off x="2441395" y="1180413"/>
          <a:ext cx="1150540" cy="47086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fr-FR" sz="2000" b="1" kern="1200" dirty="0">
              <a:latin typeface="+mn-lt"/>
              <a:cs typeface="Times New Roman" panose="02020603050405020304" pitchFamily="18" charset="0"/>
            </a:rPr>
            <a:t>Process</a:t>
          </a:r>
        </a:p>
      </dsp:txBody>
      <dsp:txXfrm>
        <a:off x="2455186" y="1194204"/>
        <a:ext cx="1122958" cy="443283"/>
      </dsp:txXfrm>
    </dsp:sp>
    <dsp:sp modelId="{5CC810F2-F5C4-46B4-A6E3-04F8885312C8}">
      <dsp:nvSpPr>
        <dsp:cNvPr id="0" name=""/>
        <dsp:cNvSpPr/>
      </dsp:nvSpPr>
      <dsp:spPr>
        <a:xfrm rot="2951583">
          <a:off x="2773794" y="2496784"/>
          <a:ext cx="2673006" cy="37147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8575"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2885235" y="2571078"/>
        <a:ext cx="2450124" cy="222882"/>
      </dsp:txXfrm>
    </dsp:sp>
    <dsp:sp modelId="{9CC5A553-979E-43BE-B603-BD88C1665D33}">
      <dsp:nvSpPr>
        <dsp:cNvPr id="0" name=""/>
        <dsp:cNvSpPr/>
      </dsp:nvSpPr>
      <dsp:spPr>
        <a:xfrm>
          <a:off x="4435240" y="3713759"/>
          <a:ext cx="1447399" cy="366652"/>
        </a:xfrm>
        <a:prstGeom prst="roundRect">
          <a:avLst>
            <a:gd name="adj" fmla="val 10000"/>
          </a:avLst>
        </a:prstGeom>
        <a:solidFill>
          <a:srgbClr val="C0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fr-FR" sz="2000" b="1" kern="1200" dirty="0">
              <a:latin typeface="+mn-lt"/>
              <a:cs typeface="Times New Roman" panose="02020603050405020304" pitchFamily="18" charset="0"/>
            </a:rPr>
            <a:t>Properties</a:t>
          </a:r>
          <a:endParaRPr lang="en-US" sz="2000" b="1" kern="1200" dirty="0">
            <a:latin typeface="+mn-lt"/>
          </a:endParaRPr>
        </a:p>
      </dsp:txBody>
      <dsp:txXfrm>
        <a:off x="4445979" y="3724498"/>
        <a:ext cx="1425921" cy="345174"/>
      </dsp:txXfrm>
    </dsp:sp>
    <dsp:sp modelId="{898B2F3D-E5CB-4CA4-89E7-57D525F64CB2}">
      <dsp:nvSpPr>
        <dsp:cNvPr id="0" name=""/>
        <dsp:cNvSpPr/>
      </dsp:nvSpPr>
      <dsp:spPr>
        <a:xfrm rot="10798258">
          <a:off x="1876716" y="3712361"/>
          <a:ext cx="2571658" cy="371470"/>
        </a:xfrm>
        <a:prstGeom prst="leftRightArrow">
          <a:avLst>
            <a:gd name="adj1" fmla="val 60000"/>
            <a:gd name="adj2" fmla="val 50000"/>
          </a:avLst>
        </a:prstGeom>
        <a:solidFill>
          <a:srgbClr val="C00000"/>
        </a:solidFill>
        <a:ln w="28575"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10800000">
        <a:off x="1988157" y="3786655"/>
        <a:ext cx="2348776" cy="222882"/>
      </dsp:txXfrm>
    </dsp:sp>
    <dsp:sp modelId="{9315F9D1-09DB-4FDC-8FE9-7582276737DE}">
      <dsp:nvSpPr>
        <dsp:cNvPr id="0" name=""/>
        <dsp:cNvSpPr/>
      </dsp:nvSpPr>
      <dsp:spPr>
        <a:xfrm>
          <a:off x="128378" y="3700005"/>
          <a:ext cx="1761472" cy="398365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fr-FR" sz="2000" b="1" kern="1200" dirty="0">
              <a:latin typeface="+mn-lt"/>
              <a:cs typeface="Times New Roman" panose="02020603050405020304" pitchFamily="18" charset="0"/>
            </a:rPr>
            <a:t>Microstructure</a:t>
          </a:r>
        </a:p>
      </dsp:txBody>
      <dsp:txXfrm>
        <a:off x="140046" y="3711673"/>
        <a:ext cx="1738136" cy="375029"/>
      </dsp:txXfrm>
    </dsp:sp>
    <dsp:sp modelId="{95F7402C-431F-4603-B9F0-D60DA389FA4C}">
      <dsp:nvSpPr>
        <dsp:cNvPr id="0" name=""/>
        <dsp:cNvSpPr/>
      </dsp:nvSpPr>
      <dsp:spPr>
        <a:xfrm rot="18537139">
          <a:off x="708437" y="2489906"/>
          <a:ext cx="2579600" cy="37147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28575"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819878" y="2564200"/>
        <a:ext cx="2356718" cy="2228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473BE3-21D0-404C-9B38-39BB0B1D208B}">
      <dsp:nvSpPr>
        <dsp:cNvPr id="0" name=""/>
        <dsp:cNvSpPr/>
      </dsp:nvSpPr>
      <dsp:spPr>
        <a:xfrm>
          <a:off x="2441395" y="1180413"/>
          <a:ext cx="1150540" cy="47086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fr-FR" sz="2000" b="1" kern="1200" dirty="0">
              <a:latin typeface="+mn-lt"/>
              <a:cs typeface="Times New Roman" panose="02020603050405020304" pitchFamily="18" charset="0"/>
            </a:rPr>
            <a:t>Process</a:t>
          </a:r>
        </a:p>
      </dsp:txBody>
      <dsp:txXfrm>
        <a:off x="2455186" y="1194204"/>
        <a:ext cx="1122958" cy="443283"/>
      </dsp:txXfrm>
    </dsp:sp>
    <dsp:sp modelId="{5CC810F2-F5C4-46B4-A6E3-04F8885312C8}">
      <dsp:nvSpPr>
        <dsp:cNvPr id="0" name=""/>
        <dsp:cNvSpPr/>
      </dsp:nvSpPr>
      <dsp:spPr>
        <a:xfrm rot="2951583">
          <a:off x="2773794" y="2496784"/>
          <a:ext cx="2673006" cy="37147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8575"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2885235" y="2571078"/>
        <a:ext cx="2450124" cy="222882"/>
      </dsp:txXfrm>
    </dsp:sp>
    <dsp:sp modelId="{9CC5A553-979E-43BE-B603-BD88C1665D33}">
      <dsp:nvSpPr>
        <dsp:cNvPr id="0" name=""/>
        <dsp:cNvSpPr/>
      </dsp:nvSpPr>
      <dsp:spPr>
        <a:xfrm>
          <a:off x="4435240" y="3713759"/>
          <a:ext cx="1447399" cy="366652"/>
        </a:xfrm>
        <a:prstGeom prst="roundRect">
          <a:avLst>
            <a:gd name="adj" fmla="val 10000"/>
          </a:avLst>
        </a:prstGeom>
        <a:solidFill>
          <a:srgbClr val="C0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fr-FR" sz="2000" b="1" kern="1200" dirty="0">
              <a:latin typeface="+mn-lt"/>
              <a:cs typeface="Times New Roman" panose="02020603050405020304" pitchFamily="18" charset="0"/>
            </a:rPr>
            <a:t>Properties</a:t>
          </a:r>
          <a:endParaRPr lang="en-US" sz="2000" b="1" kern="1200" dirty="0">
            <a:latin typeface="+mn-lt"/>
          </a:endParaRPr>
        </a:p>
      </dsp:txBody>
      <dsp:txXfrm>
        <a:off x="4445979" y="3724498"/>
        <a:ext cx="1425921" cy="345174"/>
      </dsp:txXfrm>
    </dsp:sp>
    <dsp:sp modelId="{898B2F3D-E5CB-4CA4-89E7-57D525F64CB2}">
      <dsp:nvSpPr>
        <dsp:cNvPr id="0" name=""/>
        <dsp:cNvSpPr/>
      </dsp:nvSpPr>
      <dsp:spPr>
        <a:xfrm rot="10798258">
          <a:off x="1876716" y="3712361"/>
          <a:ext cx="2571658" cy="37147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lumMod val="20000"/>
            <a:lumOff val="80000"/>
          </a:schemeClr>
        </a:solidFill>
        <a:ln w="28575"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10800000">
        <a:off x="1988157" y="3786655"/>
        <a:ext cx="2348776" cy="222882"/>
      </dsp:txXfrm>
    </dsp:sp>
    <dsp:sp modelId="{9315F9D1-09DB-4FDC-8FE9-7582276737DE}">
      <dsp:nvSpPr>
        <dsp:cNvPr id="0" name=""/>
        <dsp:cNvSpPr/>
      </dsp:nvSpPr>
      <dsp:spPr>
        <a:xfrm>
          <a:off x="128378" y="3700005"/>
          <a:ext cx="1761472" cy="398365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fr-FR" sz="2000" b="1" kern="1200" dirty="0">
              <a:latin typeface="+mn-lt"/>
              <a:cs typeface="Times New Roman" panose="02020603050405020304" pitchFamily="18" charset="0"/>
            </a:rPr>
            <a:t>Microstructure</a:t>
          </a:r>
        </a:p>
      </dsp:txBody>
      <dsp:txXfrm>
        <a:off x="140046" y="3711673"/>
        <a:ext cx="1738136" cy="375029"/>
      </dsp:txXfrm>
    </dsp:sp>
    <dsp:sp modelId="{95F7402C-431F-4603-B9F0-D60DA389FA4C}">
      <dsp:nvSpPr>
        <dsp:cNvPr id="0" name=""/>
        <dsp:cNvSpPr/>
      </dsp:nvSpPr>
      <dsp:spPr>
        <a:xfrm rot="18537139">
          <a:off x="708437" y="2489906"/>
          <a:ext cx="2579600" cy="37147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6">
            <a:lumMod val="20000"/>
            <a:lumOff val="80000"/>
          </a:schemeClr>
        </a:solidFill>
        <a:ln w="28575"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819878" y="2564200"/>
        <a:ext cx="2356718" cy="2228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473BE3-21D0-404C-9B38-39BB0B1D208B}">
      <dsp:nvSpPr>
        <dsp:cNvPr id="0" name=""/>
        <dsp:cNvSpPr/>
      </dsp:nvSpPr>
      <dsp:spPr>
        <a:xfrm>
          <a:off x="1574994" y="774951"/>
          <a:ext cx="921194" cy="393618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fr-FR" sz="1800" b="1" kern="1200" dirty="0">
              <a:latin typeface="+mn-lt"/>
              <a:cs typeface="Times New Roman" panose="02020603050405020304" pitchFamily="18" charset="0"/>
            </a:rPr>
            <a:t>Process</a:t>
          </a:r>
        </a:p>
      </dsp:txBody>
      <dsp:txXfrm>
        <a:off x="1586523" y="786480"/>
        <a:ext cx="898136" cy="370560"/>
      </dsp:txXfrm>
    </dsp:sp>
    <dsp:sp modelId="{5CC810F2-F5C4-46B4-A6E3-04F8885312C8}">
      <dsp:nvSpPr>
        <dsp:cNvPr id="0" name=""/>
        <dsp:cNvSpPr/>
      </dsp:nvSpPr>
      <dsp:spPr>
        <a:xfrm rot="2889201">
          <a:off x="1908369" y="1754158"/>
          <a:ext cx="1892464" cy="264229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5">
            <a:lumMod val="20000"/>
            <a:lumOff val="80000"/>
          </a:schemeClr>
        </a:solidFill>
        <a:ln w="28575"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1987638" y="1807004"/>
        <a:ext cx="1733926" cy="158537"/>
      </dsp:txXfrm>
    </dsp:sp>
    <dsp:sp modelId="{9CC5A553-979E-43BE-B603-BD88C1665D33}">
      <dsp:nvSpPr>
        <dsp:cNvPr id="0" name=""/>
        <dsp:cNvSpPr/>
      </dsp:nvSpPr>
      <dsp:spPr>
        <a:xfrm>
          <a:off x="3071618" y="2603977"/>
          <a:ext cx="1108993" cy="287549"/>
        </a:xfrm>
        <a:prstGeom prst="roundRect">
          <a:avLst>
            <a:gd name="adj" fmla="val 10000"/>
          </a:avLst>
        </a:prstGeom>
        <a:solidFill>
          <a:srgbClr val="C0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fr-FR" sz="1600" b="1" kern="1200" dirty="0">
              <a:latin typeface="+mn-lt"/>
              <a:cs typeface="Times New Roman" panose="02020603050405020304" pitchFamily="18" charset="0"/>
            </a:rPr>
            <a:t>Properties</a:t>
          </a:r>
          <a:endParaRPr lang="en-US" sz="1600" b="1" kern="1200" dirty="0">
            <a:latin typeface="+mn-lt"/>
          </a:endParaRPr>
        </a:p>
      </dsp:txBody>
      <dsp:txXfrm>
        <a:off x="3080040" y="2612399"/>
        <a:ext cx="1092149" cy="270705"/>
      </dsp:txXfrm>
    </dsp:sp>
    <dsp:sp modelId="{898B2F3D-E5CB-4CA4-89E7-57D525F64CB2}">
      <dsp:nvSpPr>
        <dsp:cNvPr id="0" name=""/>
        <dsp:cNvSpPr/>
      </dsp:nvSpPr>
      <dsp:spPr>
        <a:xfrm rot="10835218">
          <a:off x="1471792" y="2601803"/>
          <a:ext cx="1608080" cy="264229"/>
        </a:xfrm>
        <a:prstGeom prst="leftRightArrow">
          <a:avLst>
            <a:gd name="adj1" fmla="val 60000"/>
            <a:gd name="adj2" fmla="val 50000"/>
          </a:avLst>
        </a:prstGeom>
        <a:solidFill>
          <a:srgbClr val="C00000"/>
        </a:solidFill>
        <a:ln w="28575"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 rot="10800000">
        <a:off x="1551061" y="2654649"/>
        <a:ext cx="1449542" cy="158537"/>
      </dsp:txXfrm>
    </dsp:sp>
    <dsp:sp modelId="{9315F9D1-09DB-4FDC-8FE9-7582276737DE}">
      <dsp:nvSpPr>
        <dsp:cNvPr id="0" name=""/>
        <dsp:cNvSpPr/>
      </dsp:nvSpPr>
      <dsp:spPr>
        <a:xfrm>
          <a:off x="0" y="2520578"/>
          <a:ext cx="1480047" cy="395211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fr-FR" sz="1600" b="1" kern="1200" dirty="0">
              <a:latin typeface="+mn-lt"/>
              <a:cs typeface="Times New Roman" panose="02020603050405020304" pitchFamily="18" charset="0"/>
            </a:rPr>
            <a:t>Microstructure</a:t>
          </a:r>
        </a:p>
      </dsp:txBody>
      <dsp:txXfrm>
        <a:off x="11575" y="2532153"/>
        <a:ext cx="1456897" cy="372061"/>
      </dsp:txXfrm>
    </dsp:sp>
    <dsp:sp modelId="{95F7402C-431F-4603-B9F0-D60DA389FA4C}">
      <dsp:nvSpPr>
        <dsp:cNvPr id="0" name=""/>
        <dsp:cNvSpPr/>
      </dsp:nvSpPr>
      <dsp:spPr>
        <a:xfrm rot="18394172">
          <a:off x="567599" y="1712459"/>
          <a:ext cx="1641008" cy="264229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6">
            <a:lumMod val="20000"/>
            <a:lumOff val="80000"/>
          </a:schemeClr>
        </a:solidFill>
        <a:ln w="28575"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646868" y="1765305"/>
        <a:ext cx="1482470" cy="1585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B84124-2013-0342-B52E-F59BE7DB9BBF}" type="datetimeFigureOut">
              <a:rPr lang="fr-FR" smtClean="0"/>
              <a:t>21/05/2026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04B8A5-6ECA-494A-B538-C07E66F8A6A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26381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Ceramics </a:t>
            </a:r>
            <a:r>
              <a:rPr lang="fr-FR" dirty="0" err="1"/>
              <a:t>because</a:t>
            </a:r>
            <a:r>
              <a:rPr lang="fr-FR" dirty="0"/>
              <a:t> of </a:t>
            </a:r>
            <a:r>
              <a:rPr lang="fr-FR" dirty="0" err="1"/>
              <a:t>ease</a:t>
            </a:r>
            <a:r>
              <a:rPr lang="fr-FR" dirty="0"/>
              <a:t> of </a:t>
            </a:r>
            <a:r>
              <a:rPr lang="fr-FR" dirty="0" err="1"/>
              <a:t>study</a:t>
            </a:r>
            <a:r>
              <a:rPr lang="fr-FR" dirty="0"/>
              <a:t> and </a:t>
            </a:r>
            <a:r>
              <a:rPr lang="fr-FR" dirty="0" err="1"/>
              <a:t>repeatable</a:t>
            </a:r>
            <a:r>
              <a:rPr lang="fr-FR" dirty="0"/>
              <a:t> testing.</a:t>
            </a:r>
            <a:endParaRPr lang="en-US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04B8A5-6ECA-494A-B538-C07E66F8A6AC}" type="slidenum">
              <a:rPr lang="fr-FR" smtClean="0"/>
              <a:t>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355504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Ceramics </a:t>
            </a:r>
            <a:r>
              <a:rPr lang="fr-FR" dirty="0" err="1"/>
              <a:t>because</a:t>
            </a:r>
            <a:r>
              <a:rPr lang="fr-FR" dirty="0"/>
              <a:t> of </a:t>
            </a:r>
            <a:r>
              <a:rPr lang="fr-FR" dirty="0" err="1"/>
              <a:t>ease</a:t>
            </a:r>
            <a:r>
              <a:rPr lang="fr-FR" dirty="0"/>
              <a:t> of </a:t>
            </a:r>
            <a:r>
              <a:rPr lang="fr-FR" dirty="0" err="1"/>
              <a:t>study</a:t>
            </a:r>
            <a:r>
              <a:rPr lang="fr-FR" dirty="0"/>
              <a:t> and </a:t>
            </a:r>
            <a:r>
              <a:rPr lang="fr-FR" dirty="0" err="1"/>
              <a:t>repeatable</a:t>
            </a:r>
            <a:r>
              <a:rPr lang="fr-FR" dirty="0"/>
              <a:t> testing.</a:t>
            </a:r>
            <a:endParaRPr lang="en-US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04B8A5-6ECA-494A-B538-C07E66F8A6AC}" type="slidenum">
              <a:rPr lang="fr-FR" smtClean="0"/>
              <a:t>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7910766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04B8A5-6ECA-494A-B538-C07E66F8A6AC}" type="slidenum">
              <a:rPr lang="fr-FR" smtClean="0"/>
              <a:t>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189603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Part of research Project with a </a:t>
            </a:r>
            <a:r>
              <a:rPr lang="fr-FR" dirty="0" err="1"/>
              <a:t>student</a:t>
            </a:r>
            <a:r>
              <a:rPr lang="fr-FR" dirty="0"/>
              <a:t> (Liam Latour)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04B8A5-6ECA-494A-B538-C07E66F8A6AC}" type="slidenum">
              <a:rPr lang="fr-FR" smtClean="0"/>
              <a:t>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620666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Part of research Project with a </a:t>
            </a:r>
            <a:r>
              <a:rPr lang="fr-FR" dirty="0" err="1"/>
              <a:t>student</a:t>
            </a:r>
            <a:r>
              <a:rPr lang="fr-FR" dirty="0"/>
              <a:t> (Liam Latour)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04B8A5-6ECA-494A-B538-C07E66F8A6AC}" type="slidenum">
              <a:rPr lang="fr-FR" smtClean="0"/>
              <a:t>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487841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Part of research Project with a </a:t>
            </a:r>
            <a:r>
              <a:rPr lang="fr-FR" dirty="0" err="1"/>
              <a:t>student</a:t>
            </a:r>
            <a:r>
              <a:rPr lang="fr-FR" dirty="0"/>
              <a:t> (Liam Latour)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04B8A5-6ECA-494A-B538-C07E66F8A6AC}" type="slidenum">
              <a:rPr lang="fr-FR" smtClean="0"/>
              <a:t>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99673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Part of research Project with a </a:t>
            </a:r>
            <a:r>
              <a:rPr lang="fr-FR" dirty="0" err="1"/>
              <a:t>student</a:t>
            </a:r>
            <a:r>
              <a:rPr lang="fr-FR" dirty="0"/>
              <a:t> (Liam Latour)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04B8A5-6ECA-494A-B538-C07E66F8A6AC}" type="slidenum">
              <a:rPr lang="fr-FR" smtClean="0"/>
              <a:t>10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67366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Proof of concept for 3D , 90% </a:t>
            </a:r>
            <a:r>
              <a:rPr lang="fr-FR" dirty="0" err="1"/>
              <a:t>uncertainty</a:t>
            </a: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04B8A5-6ECA-494A-B538-C07E66F8A6AC}" type="slidenum">
              <a:rPr lang="fr-FR" smtClean="0"/>
              <a:t>11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552357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04B8A5-6ECA-494A-B538-C07E66F8A6AC}" type="slidenum">
              <a:rPr lang="fr-FR" smtClean="0"/>
              <a:t>12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7876636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04B8A5-6ECA-494A-B538-C07E66F8A6AC}" type="slidenum">
              <a:rPr lang="fr-FR" smtClean="0"/>
              <a:t>13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4943497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04B8A5-6ECA-494A-B538-C07E66F8A6AC}" type="slidenum">
              <a:rPr lang="fr-FR" smtClean="0"/>
              <a:t>14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8396442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04B8A5-6ECA-494A-B538-C07E66F8A6AC}" type="slidenum">
              <a:rPr lang="fr-FR" smtClean="0"/>
              <a:t>15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5037918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04B8A5-6ECA-494A-B538-C07E66F8A6AC}" type="slidenum">
              <a:rPr lang="fr-FR" smtClean="0"/>
              <a:t>16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2421955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Gaussian extrapolation</a:t>
            </a:r>
            <a:endParaRPr lang="en-US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04B8A5-6ECA-494A-B538-C07E66F8A6AC}" type="slidenum">
              <a:rPr lang="fr-FR" smtClean="0"/>
              <a:t>17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8592990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Gaussian extrapolation</a:t>
            </a:r>
            <a:endParaRPr lang="en-US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04B8A5-6ECA-494A-B538-C07E66F8A6AC}" type="slidenum">
              <a:rPr lang="fr-FR" smtClean="0"/>
              <a:t>18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7547774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To </a:t>
            </a:r>
            <a:r>
              <a:rPr lang="fr-FR" dirty="0" err="1"/>
              <a:t>add</a:t>
            </a:r>
            <a:r>
              <a:rPr lang="fr-FR" dirty="0"/>
              <a:t> size</a:t>
            </a:r>
          </a:p>
          <a:p>
            <a:endParaRPr lang="en-IN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04B8A5-6ECA-494A-B538-C07E66F8A6AC}" type="slidenum">
              <a:rPr lang="fr-FR" smtClean="0"/>
              <a:t>19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5070865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US" b="0" i="0" dirty="0">
                <a:effectLst/>
                <a:latin typeface="fkGroteskNeue"/>
              </a:rPr>
              <a:t>Batch manufacturing</a:t>
            </a:r>
          </a:p>
          <a:p>
            <a:endParaRPr lang="en-US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04B8A5-6ECA-494A-B538-C07E66F8A6AC}" type="slidenum">
              <a:rPr lang="fr-FR" smtClean="0"/>
              <a:t>21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8228791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04B8A5-6ECA-494A-B538-C07E66F8A6AC}" type="slidenum">
              <a:rPr lang="fr-FR" smtClean="0"/>
              <a:t>22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6696930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04B8A5-6ECA-494A-B538-C07E66F8A6AC}" type="slidenum">
              <a:rPr lang="fr-FR" smtClean="0"/>
              <a:t>23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661420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emf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emf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emf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emf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3.emf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Première diapositiv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FD93F6D7-ECE5-6C70-445A-8F30CB8E11E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0380" y="208"/>
            <a:ext cx="12191630" cy="6857792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A206BAF-1934-B803-C79F-22BD419AD6AC}"/>
              </a:ext>
            </a:extLst>
          </p:cNvPr>
          <p:cNvSpPr/>
          <p:nvPr userDrawn="1"/>
        </p:nvSpPr>
        <p:spPr>
          <a:xfrm>
            <a:off x="5072184" y="5165968"/>
            <a:ext cx="7119816" cy="169203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4" name="Image 3"/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10750" y="2918193"/>
            <a:ext cx="12196017" cy="3939807"/>
          </a:xfrm>
          <a:prstGeom prst="rect">
            <a:avLst/>
          </a:prstGeom>
        </p:spPr>
      </p:pic>
      <p:sp>
        <p:nvSpPr>
          <p:cNvPr id="6" name="Titre 1"/>
          <p:cNvSpPr>
            <a:spLocks noGrp="1"/>
          </p:cNvSpPr>
          <p:nvPr>
            <p:ph type="ctrTitle" hasCustomPrompt="1"/>
          </p:nvPr>
        </p:nvSpPr>
        <p:spPr bwMode="auto">
          <a:xfrm>
            <a:off x="255685" y="4281198"/>
            <a:ext cx="6144683" cy="1560173"/>
          </a:xfrm>
          <a:prstGeom prst="rect">
            <a:avLst/>
          </a:prstGeom>
        </p:spPr>
        <p:txBody>
          <a:bodyPr anchor="ctr" anchorCtr="0">
            <a:normAutofit/>
          </a:bodyPr>
          <a:lstStyle>
            <a:lvl1pPr>
              <a:defRPr sz="3733" b="1" cap="small" baseline="0">
                <a:ln>
                  <a:noFill/>
                </a:ln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fr-FR" dirty="0"/>
              <a:t>Cliquez </a:t>
            </a:r>
            <a:br>
              <a:rPr lang="fr-FR" dirty="0"/>
            </a:br>
            <a:r>
              <a:rPr lang="fr-FR" dirty="0"/>
              <a:t>et modifiez le titre de votre présentation</a:t>
            </a:r>
            <a:endParaRPr dirty="0"/>
          </a:p>
        </p:txBody>
      </p:sp>
      <p:pic>
        <p:nvPicPr>
          <p:cNvPr id="5" name="Image 4" descr="IMT_logo_RVB_blanc.eps"/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1448287" y="5966910"/>
            <a:ext cx="1337215" cy="701752"/>
          </a:xfrm>
          <a:prstGeom prst="rect">
            <a:avLst/>
          </a:prstGeom>
        </p:spPr>
      </p:pic>
      <p:pic>
        <p:nvPicPr>
          <p:cNvPr id="2050" name="Picture 2" descr="École nationale supérieure des mines de Saint-Étienne — Wikipédia">
            <a:extLst>
              <a:ext uri="{FF2B5EF4-FFF2-40B4-BE49-F238E27FC236}">
                <a16:creationId xmlns:a16="http://schemas.microsoft.com/office/drawing/2014/main" id="{68FE4A87-551D-823A-CC4B-B279F4E6D206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5685" y="172645"/>
            <a:ext cx="1503503" cy="1623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Accueil | entreprises.gouv.fr">
            <a:extLst>
              <a:ext uri="{FF2B5EF4-FFF2-40B4-BE49-F238E27FC236}">
                <a16:creationId xmlns:a16="http://schemas.microsoft.com/office/drawing/2014/main" id="{42719107-9320-1431-60B0-062B423D7972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5685" y="5966910"/>
            <a:ext cx="1241560" cy="701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Sous-titre 2">
            <a:extLst>
              <a:ext uri="{FF2B5EF4-FFF2-40B4-BE49-F238E27FC236}">
                <a16:creationId xmlns:a16="http://schemas.microsoft.com/office/drawing/2014/main" id="{68A1C549-8030-F032-6A7D-B568DE47596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2829837" y="5966910"/>
            <a:ext cx="2611957" cy="685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 dirty="0"/>
              <a:t>Auteurs</a:t>
            </a:r>
          </a:p>
        </p:txBody>
      </p:sp>
    </p:spTree>
    <p:extLst>
      <p:ext uri="{BB962C8B-B14F-4D97-AF65-F5344CB8AC3E}">
        <p14:creationId xmlns:p14="http://schemas.microsoft.com/office/powerpoint/2010/main" val="654285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1_Première diapositiv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9" name="Image 8">
            <a:extLst>
              <a:ext uri="{FF2B5EF4-FFF2-40B4-BE49-F238E27FC236}">
                <a16:creationId xmlns:a16="http://schemas.microsoft.com/office/drawing/2014/main" id="{0C13D4FA-EDB1-B273-340E-15DC6220F99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76118" cy="632954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A206BAF-1934-B803-C79F-22BD419AD6AC}"/>
              </a:ext>
            </a:extLst>
          </p:cNvPr>
          <p:cNvSpPr/>
          <p:nvPr userDrawn="1"/>
        </p:nvSpPr>
        <p:spPr>
          <a:xfrm>
            <a:off x="5072184" y="5165968"/>
            <a:ext cx="7119816" cy="169203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4" name="Image 3"/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10750" y="2918193"/>
            <a:ext cx="12196017" cy="3939807"/>
          </a:xfrm>
          <a:prstGeom prst="rect">
            <a:avLst/>
          </a:prstGeom>
        </p:spPr>
      </p:pic>
      <p:sp>
        <p:nvSpPr>
          <p:cNvPr id="6" name="Titre 1"/>
          <p:cNvSpPr>
            <a:spLocks noGrp="1"/>
          </p:cNvSpPr>
          <p:nvPr>
            <p:ph type="ctrTitle" hasCustomPrompt="1"/>
          </p:nvPr>
        </p:nvSpPr>
        <p:spPr bwMode="auto">
          <a:xfrm>
            <a:off x="255685" y="4281198"/>
            <a:ext cx="6144683" cy="1560173"/>
          </a:xfrm>
          <a:prstGeom prst="rect">
            <a:avLst/>
          </a:prstGeom>
        </p:spPr>
        <p:txBody>
          <a:bodyPr anchor="ctr" anchorCtr="0">
            <a:normAutofit/>
          </a:bodyPr>
          <a:lstStyle>
            <a:lvl1pPr>
              <a:defRPr sz="3733" b="1" cap="small" baseline="0">
                <a:ln>
                  <a:noFill/>
                </a:ln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fr-FR" dirty="0"/>
              <a:t>Cliquez </a:t>
            </a:r>
            <a:br>
              <a:rPr lang="fr-FR" dirty="0"/>
            </a:br>
            <a:r>
              <a:rPr lang="fr-FR" dirty="0"/>
              <a:t>et modifiez le titre de votre présentation</a:t>
            </a:r>
            <a:endParaRPr dirty="0"/>
          </a:p>
        </p:txBody>
      </p:sp>
      <p:pic>
        <p:nvPicPr>
          <p:cNvPr id="5" name="Image 4" descr="IMT_logo_RVB_blanc.eps"/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1448287" y="5966910"/>
            <a:ext cx="1337215" cy="701752"/>
          </a:xfrm>
          <a:prstGeom prst="rect">
            <a:avLst/>
          </a:prstGeom>
        </p:spPr>
      </p:pic>
      <p:pic>
        <p:nvPicPr>
          <p:cNvPr id="2050" name="Picture 2" descr="École nationale supérieure des mines de Saint-Étienne — Wikipédia">
            <a:extLst>
              <a:ext uri="{FF2B5EF4-FFF2-40B4-BE49-F238E27FC236}">
                <a16:creationId xmlns:a16="http://schemas.microsoft.com/office/drawing/2014/main" id="{68FE4A87-551D-823A-CC4B-B279F4E6D206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5685" y="172645"/>
            <a:ext cx="1503503" cy="1623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Accueil | entreprises.gouv.fr">
            <a:extLst>
              <a:ext uri="{FF2B5EF4-FFF2-40B4-BE49-F238E27FC236}">
                <a16:creationId xmlns:a16="http://schemas.microsoft.com/office/drawing/2014/main" id="{42719107-9320-1431-60B0-062B423D7972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5685" y="5966910"/>
            <a:ext cx="1241560" cy="701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Sous-titre 2">
            <a:extLst>
              <a:ext uri="{FF2B5EF4-FFF2-40B4-BE49-F238E27FC236}">
                <a16:creationId xmlns:a16="http://schemas.microsoft.com/office/drawing/2014/main" id="{68A1C549-8030-F032-6A7D-B568DE47596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2829837" y="5966910"/>
            <a:ext cx="2611957" cy="685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 dirty="0"/>
              <a:t>Auteurs</a:t>
            </a:r>
          </a:p>
        </p:txBody>
      </p:sp>
    </p:spTree>
    <p:extLst>
      <p:ext uri="{BB962C8B-B14F-4D97-AF65-F5344CB8AC3E}">
        <p14:creationId xmlns:p14="http://schemas.microsoft.com/office/powerpoint/2010/main" val="1281470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2_Première diapositiv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A87D1E0F-A399-10F0-1EF8-EEA8739D55B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2757" y="-1"/>
            <a:ext cx="12194009" cy="640185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A206BAF-1934-B803-C79F-22BD419AD6AC}"/>
              </a:ext>
            </a:extLst>
          </p:cNvPr>
          <p:cNvSpPr/>
          <p:nvPr userDrawn="1"/>
        </p:nvSpPr>
        <p:spPr>
          <a:xfrm>
            <a:off x="5072184" y="5165968"/>
            <a:ext cx="7119816" cy="169203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4" name="Image 3"/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10750" y="2918193"/>
            <a:ext cx="12196017" cy="3939807"/>
          </a:xfrm>
          <a:prstGeom prst="rect">
            <a:avLst/>
          </a:prstGeom>
        </p:spPr>
      </p:pic>
      <p:sp>
        <p:nvSpPr>
          <p:cNvPr id="6" name="Titre 1"/>
          <p:cNvSpPr>
            <a:spLocks noGrp="1"/>
          </p:cNvSpPr>
          <p:nvPr>
            <p:ph type="ctrTitle" hasCustomPrompt="1"/>
          </p:nvPr>
        </p:nvSpPr>
        <p:spPr bwMode="auto">
          <a:xfrm>
            <a:off x="255685" y="4281198"/>
            <a:ext cx="6144683" cy="1560173"/>
          </a:xfrm>
          <a:prstGeom prst="rect">
            <a:avLst/>
          </a:prstGeom>
        </p:spPr>
        <p:txBody>
          <a:bodyPr anchor="ctr" anchorCtr="0">
            <a:normAutofit/>
          </a:bodyPr>
          <a:lstStyle>
            <a:lvl1pPr>
              <a:defRPr sz="3733" b="1" cap="small" baseline="0">
                <a:ln>
                  <a:noFill/>
                </a:ln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fr-FR" dirty="0"/>
              <a:t>Cliquez </a:t>
            </a:r>
            <a:br>
              <a:rPr lang="fr-FR" dirty="0"/>
            </a:br>
            <a:r>
              <a:rPr lang="fr-FR" dirty="0"/>
              <a:t>et modifiez le titre de votre présentation</a:t>
            </a:r>
            <a:endParaRPr dirty="0"/>
          </a:p>
        </p:txBody>
      </p:sp>
      <p:pic>
        <p:nvPicPr>
          <p:cNvPr id="5" name="Image 4" descr="IMT_logo_RVB_blanc.eps"/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1448287" y="5966910"/>
            <a:ext cx="1337215" cy="701752"/>
          </a:xfrm>
          <a:prstGeom prst="rect">
            <a:avLst/>
          </a:prstGeom>
        </p:spPr>
      </p:pic>
      <p:pic>
        <p:nvPicPr>
          <p:cNvPr id="2050" name="Picture 2" descr="École nationale supérieure des mines de Saint-Étienne — Wikipédia">
            <a:extLst>
              <a:ext uri="{FF2B5EF4-FFF2-40B4-BE49-F238E27FC236}">
                <a16:creationId xmlns:a16="http://schemas.microsoft.com/office/drawing/2014/main" id="{68FE4A87-551D-823A-CC4B-B279F4E6D206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5685" y="172645"/>
            <a:ext cx="1503503" cy="1623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Accueil | entreprises.gouv.fr">
            <a:extLst>
              <a:ext uri="{FF2B5EF4-FFF2-40B4-BE49-F238E27FC236}">
                <a16:creationId xmlns:a16="http://schemas.microsoft.com/office/drawing/2014/main" id="{42719107-9320-1431-60B0-062B423D7972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5685" y="5966910"/>
            <a:ext cx="1241560" cy="701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Sous-titre 2">
            <a:extLst>
              <a:ext uri="{FF2B5EF4-FFF2-40B4-BE49-F238E27FC236}">
                <a16:creationId xmlns:a16="http://schemas.microsoft.com/office/drawing/2014/main" id="{68A1C549-8030-F032-6A7D-B568DE47596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2829837" y="5966910"/>
            <a:ext cx="2611957" cy="685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 dirty="0"/>
              <a:t>Auteurs</a:t>
            </a:r>
          </a:p>
        </p:txBody>
      </p:sp>
    </p:spTree>
    <p:extLst>
      <p:ext uri="{BB962C8B-B14F-4D97-AF65-F5344CB8AC3E}">
        <p14:creationId xmlns:p14="http://schemas.microsoft.com/office/powerpoint/2010/main" val="32881931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3_Première diapositiv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9" name="Image 8">
            <a:extLst>
              <a:ext uri="{FF2B5EF4-FFF2-40B4-BE49-F238E27FC236}">
                <a16:creationId xmlns:a16="http://schemas.microsoft.com/office/drawing/2014/main" id="{80FEE016-E0A6-C10D-9A8F-591B7762657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12206767" cy="6880641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A206BAF-1934-B803-C79F-22BD419AD6AC}"/>
              </a:ext>
            </a:extLst>
          </p:cNvPr>
          <p:cNvSpPr/>
          <p:nvPr userDrawn="1"/>
        </p:nvSpPr>
        <p:spPr>
          <a:xfrm>
            <a:off x="5072184" y="5165968"/>
            <a:ext cx="7119816" cy="169203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4" name="Image 3"/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10750" y="2918193"/>
            <a:ext cx="12196017" cy="3939807"/>
          </a:xfrm>
          <a:prstGeom prst="rect">
            <a:avLst/>
          </a:prstGeom>
        </p:spPr>
      </p:pic>
      <p:sp>
        <p:nvSpPr>
          <p:cNvPr id="6" name="Titre 1"/>
          <p:cNvSpPr>
            <a:spLocks noGrp="1"/>
          </p:cNvSpPr>
          <p:nvPr>
            <p:ph type="ctrTitle" hasCustomPrompt="1"/>
          </p:nvPr>
        </p:nvSpPr>
        <p:spPr bwMode="auto">
          <a:xfrm>
            <a:off x="255685" y="4281198"/>
            <a:ext cx="6144683" cy="1560173"/>
          </a:xfrm>
          <a:prstGeom prst="rect">
            <a:avLst/>
          </a:prstGeom>
        </p:spPr>
        <p:txBody>
          <a:bodyPr anchor="ctr" anchorCtr="0">
            <a:normAutofit/>
          </a:bodyPr>
          <a:lstStyle>
            <a:lvl1pPr>
              <a:defRPr sz="3733" b="1" cap="small" baseline="0">
                <a:ln>
                  <a:noFill/>
                </a:ln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fr-FR" dirty="0"/>
              <a:t>Cliquez </a:t>
            </a:r>
            <a:br>
              <a:rPr lang="fr-FR" dirty="0"/>
            </a:br>
            <a:r>
              <a:rPr lang="fr-FR" dirty="0"/>
              <a:t>et modifiez le titre de votre présentation</a:t>
            </a:r>
            <a:endParaRPr dirty="0"/>
          </a:p>
        </p:txBody>
      </p:sp>
      <p:pic>
        <p:nvPicPr>
          <p:cNvPr id="5" name="Image 4" descr="IMT_logo_RVB_blanc.eps"/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1448287" y="5966910"/>
            <a:ext cx="1337215" cy="701752"/>
          </a:xfrm>
          <a:prstGeom prst="rect">
            <a:avLst/>
          </a:prstGeom>
        </p:spPr>
      </p:pic>
      <p:pic>
        <p:nvPicPr>
          <p:cNvPr id="2050" name="Picture 2" descr="École nationale supérieure des mines de Saint-Étienne — Wikipédia">
            <a:extLst>
              <a:ext uri="{FF2B5EF4-FFF2-40B4-BE49-F238E27FC236}">
                <a16:creationId xmlns:a16="http://schemas.microsoft.com/office/drawing/2014/main" id="{68FE4A87-551D-823A-CC4B-B279F4E6D206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5685" y="172645"/>
            <a:ext cx="1503503" cy="1623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Accueil | entreprises.gouv.fr">
            <a:extLst>
              <a:ext uri="{FF2B5EF4-FFF2-40B4-BE49-F238E27FC236}">
                <a16:creationId xmlns:a16="http://schemas.microsoft.com/office/drawing/2014/main" id="{42719107-9320-1431-60B0-062B423D7972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5685" y="5966910"/>
            <a:ext cx="1241560" cy="701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Sous-titre 2">
            <a:extLst>
              <a:ext uri="{FF2B5EF4-FFF2-40B4-BE49-F238E27FC236}">
                <a16:creationId xmlns:a16="http://schemas.microsoft.com/office/drawing/2014/main" id="{68A1C549-8030-F032-6A7D-B568DE47596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2829837" y="5966910"/>
            <a:ext cx="2611957" cy="685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 dirty="0"/>
              <a:t>Auteurs</a:t>
            </a:r>
          </a:p>
        </p:txBody>
      </p:sp>
    </p:spTree>
    <p:extLst>
      <p:ext uri="{BB962C8B-B14F-4D97-AF65-F5344CB8AC3E}">
        <p14:creationId xmlns:p14="http://schemas.microsoft.com/office/powerpoint/2010/main" val="1057927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Dernière dipositive">
    <p:bg>
      <p:bgRef idx="1001">
        <a:schemeClr val="bg1"/>
      </p:bgRef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2" name="Image 1"/>
          <p:cNvPicPr/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17827" y="0"/>
            <a:ext cx="12209827" cy="6858000"/>
          </a:xfrm>
          <a:prstGeom prst="rect">
            <a:avLst/>
          </a:prstGeom>
        </p:spPr>
      </p:pic>
      <p:pic>
        <p:nvPicPr>
          <p:cNvPr id="17" name="Image 16" descr="Mines_Saint_Etienne_IMT_Blanc.png"/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681913" y="3961068"/>
            <a:ext cx="1630664" cy="1764875"/>
          </a:xfrm>
          <a:prstGeom prst="rect">
            <a:avLst/>
          </a:prstGeom>
        </p:spPr>
      </p:pic>
      <p:pic>
        <p:nvPicPr>
          <p:cNvPr id="7" name="Image 6" descr="IMT_logo_RVB_blanc.eps">
            <a:extLst>
              <a:ext uri="{FF2B5EF4-FFF2-40B4-BE49-F238E27FC236}">
                <a16:creationId xmlns:a16="http://schemas.microsoft.com/office/drawing/2014/main" id="{A5656B1D-076A-F8A7-C495-2EA3EEA3E73C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1448287" y="5966910"/>
            <a:ext cx="1337215" cy="701752"/>
          </a:xfrm>
          <a:prstGeom prst="rect">
            <a:avLst/>
          </a:prstGeom>
        </p:spPr>
      </p:pic>
      <p:pic>
        <p:nvPicPr>
          <p:cNvPr id="8" name="Picture 6" descr="Accueil | entreprises.gouv.fr">
            <a:extLst>
              <a:ext uri="{FF2B5EF4-FFF2-40B4-BE49-F238E27FC236}">
                <a16:creationId xmlns:a16="http://schemas.microsoft.com/office/drawing/2014/main" id="{98C3DAF7-C3DA-5887-0A94-46F818F941BD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5685" y="5966910"/>
            <a:ext cx="1241560" cy="701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Sous-titre 2">
            <a:extLst>
              <a:ext uri="{FF2B5EF4-FFF2-40B4-BE49-F238E27FC236}">
                <a16:creationId xmlns:a16="http://schemas.microsoft.com/office/drawing/2014/main" id="{52BB8A1C-AE10-D85E-7A1B-F2653790DA5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 bwMode="auto">
          <a:xfrm>
            <a:off x="2829837" y="5966910"/>
            <a:ext cx="2611957" cy="685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 dirty="0"/>
              <a:t>Contacts Auteurs</a:t>
            </a:r>
          </a:p>
        </p:txBody>
      </p:sp>
      <p:sp>
        <p:nvSpPr>
          <p:cNvPr id="6" name="Titre 1"/>
          <p:cNvSpPr>
            <a:spLocks noGrp="1"/>
          </p:cNvSpPr>
          <p:nvPr>
            <p:ph type="ctrTitle" hasCustomPrompt="1"/>
          </p:nvPr>
        </p:nvSpPr>
        <p:spPr bwMode="auto">
          <a:xfrm>
            <a:off x="2248967" y="4769460"/>
            <a:ext cx="5231823" cy="1008112"/>
          </a:xfrm>
          <a:prstGeom prst="rect">
            <a:avLst/>
          </a:prstGeom>
          <a:noFill/>
          <a:ln>
            <a:noFill/>
          </a:ln>
        </p:spPr>
        <p:txBody>
          <a:bodyPr anchor="ctr" anchorCtr="0">
            <a:normAutofit/>
          </a:bodyPr>
          <a:lstStyle>
            <a:lvl1pPr algn="r">
              <a:defRPr sz="3200">
                <a:ln>
                  <a:noFill/>
                </a:ln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fr-FR" dirty="0"/>
              <a:t>Merci de votre attention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2060963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D021CFB-E1CB-3C10-12B7-F8B2078580E7}"/>
              </a:ext>
            </a:extLst>
          </p:cNvPr>
          <p:cNvSpPr/>
          <p:nvPr userDrawn="1"/>
        </p:nvSpPr>
        <p:spPr>
          <a:xfrm>
            <a:off x="11353800" y="-136526"/>
            <a:ext cx="838200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2C4FD07-FE07-978C-66F8-7E4DD8CC05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686" y="1448761"/>
            <a:ext cx="11035481" cy="5272714"/>
          </a:xfrm>
        </p:spPr>
        <p:txBody>
          <a:bodyPr/>
          <a:lstStyle>
            <a:lvl1pPr marL="228600" indent="-228600">
              <a:lnSpc>
                <a:spcPct val="150000"/>
              </a:lnSpc>
              <a:buClr>
                <a:srgbClr val="7030A0"/>
              </a:buClr>
              <a:buSzPct val="80000"/>
              <a:buFont typeface="Wingdings" pitchFamily="2" charset="2"/>
              <a:buChar char="Ø"/>
              <a:defRPr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685800" indent="-228600">
              <a:lnSpc>
                <a:spcPct val="150000"/>
              </a:lnSpc>
              <a:buClr>
                <a:srgbClr val="7030A0"/>
              </a:buClr>
              <a:buSzPct val="80000"/>
              <a:buFont typeface="Wingdings" pitchFamily="2" charset="2"/>
              <a:buChar char="§"/>
              <a:defRPr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lnSpc>
                <a:spcPct val="150000"/>
              </a:lnSpc>
              <a:defRPr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lnSpc>
                <a:spcPct val="150000"/>
              </a:lnSpc>
              <a:defRPr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lnSpc>
                <a:spcPct val="150000"/>
              </a:lnSpc>
              <a:defRPr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</a:lstStyle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FR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4CF6469-377F-0ADE-262C-82BF64A16386}"/>
              </a:ext>
            </a:extLst>
          </p:cNvPr>
          <p:cNvSpPr/>
          <p:nvPr userDrawn="1"/>
        </p:nvSpPr>
        <p:spPr>
          <a:xfrm>
            <a:off x="11343056" y="-12544"/>
            <a:ext cx="838200" cy="6858001"/>
          </a:xfrm>
          <a:prstGeom prst="rect">
            <a:avLst/>
          </a:prstGeom>
          <a:solidFill>
            <a:srgbClr val="B9B9B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Triangle 9">
            <a:extLst>
              <a:ext uri="{FF2B5EF4-FFF2-40B4-BE49-F238E27FC236}">
                <a16:creationId xmlns:a16="http://schemas.microsoft.com/office/drawing/2014/main" id="{B7930C9C-920E-37EF-5C65-0C79C994B4A3}"/>
              </a:ext>
            </a:extLst>
          </p:cNvPr>
          <p:cNvSpPr/>
          <p:nvPr userDrawn="1"/>
        </p:nvSpPr>
        <p:spPr>
          <a:xfrm rot="16200000">
            <a:off x="3797294" y="450102"/>
            <a:ext cx="715530" cy="386410"/>
          </a:xfrm>
          <a:prstGeom prst="triangle">
            <a:avLst>
              <a:gd name="adj" fmla="val 48640"/>
            </a:avLst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6" name="Triangle 15">
            <a:extLst>
              <a:ext uri="{FF2B5EF4-FFF2-40B4-BE49-F238E27FC236}">
                <a16:creationId xmlns:a16="http://schemas.microsoft.com/office/drawing/2014/main" id="{9320B77B-8528-EC0D-BC40-6D518C263570}"/>
              </a:ext>
            </a:extLst>
          </p:cNvPr>
          <p:cNvSpPr/>
          <p:nvPr userDrawn="1"/>
        </p:nvSpPr>
        <p:spPr>
          <a:xfrm rot="5400000">
            <a:off x="11089129" y="809647"/>
            <a:ext cx="898445" cy="386410"/>
          </a:xfrm>
          <a:prstGeom prst="triangle">
            <a:avLst>
              <a:gd name="adj" fmla="val 48640"/>
            </a:avLst>
          </a:prstGeom>
          <a:solidFill>
            <a:srgbClr val="521B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2043E555-467B-C669-0A7F-86AFCB144AF4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>
          <a:xfrm rot="16200000">
            <a:off x="10583863" y="4557713"/>
            <a:ext cx="2743200" cy="365125"/>
          </a:xfrm>
        </p:spPr>
        <p:txBody>
          <a:bodyPr/>
          <a:lstStyle>
            <a:lvl1pPr algn="l">
              <a:defRPr sz="800">
                <a:solidFill>
                  <a:srgbClr val="7030A0"/>
                </a:solidFill>
              </a:defRPr>
            </a:lvl1pPr>
          </a:lstStyle>
          <a:p>
            <a:fld id="{069D753A-BEDC-B941-88D9-E3F35E80B70D}" type="datetime2">
              <a:rPr lang="fr-FR" smtClean="0"/>
              <a:t>jeudi 21 mai 2026</a:t>
            </a:fld>
            <a:endParaRPr lang="fr-FR" dirty="0"/>
          </a:p>
        </p:txBody>
      </p:sp>
      <p:sp>
        <p:nvSpPr>
          <p:cNvPr id="29" name="Titre 1">
            <a:extLst>
              <a:ext uri="{FF2B5EF4-FFF2-40B4-BE49-F238E27FC236}">
                <a16:creationId xmlns:a16="http://schemas.microsoft.com/office/drawing/2014/main" id="{0DAEFA85-EB43-3E45-6FF7-33A096170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8264" y="285541"/>
            <a:ext cx="7383293" cy="715530"/>
          </a:xfrm>
          <a:solidFill>
            <a:srgbClr val="7030A0"/>
          </a:solidFill>
        </p:spPr>
        <p:txBody>
          <a:bodyPr>
            <a:normAutofit/>
          </a:bodyPr>
          <a:lstStyle>
            <a:lvl1pPr>
              <a:defRPr sz="3200" b="1">
                <a:solidFill>
                  <a:schemeClr val="bg1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fr-FR" dirty="0"/>
          </a:p>
        </p:txBody>
      </p:sp>
      <p:sp>
        <p:nvSpPr>
          <p:cNvPr id="35" name="Triangle 34">
            <a:extLst>
              <a:ext uri="{FF2B5EF4-FFF2-40B4-BE49-F238E27FC236}">
                <a16:creationId xmlns:a16="http://schemas.microsoft.com/office/drawing/2014/main" id="{7AE47972-43F0-B31F-295F-6DAC7E4A818A}"/>
              </a:ext>
            </a:extLst>
          </p:cNvPr>
          <p:cNvSpPr/>
          <p:nvPr userDrawn="1"/>
        </p:nvSpPr>
        <p:spPr>
          <a:xfrm rot="16200000">
            <a:off x="11403189" y="6084032"/>
            <a:ext cx="717935" cy="799406"/>
          </a:xfrm>
          <a:prstGeom prst="triangle">
            <a:avLst>
              <a:gd name="adj" fmla="val 48640"/>
            </a:avLst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31" name="Image 30">
            <a:extLst>
              <a:ext uri="{FF2B5EF4-FFF2-40B4-BE49-F238E27FC236}">
                <a16:creationId xmlns:a16="http://schemas.microsoft.com/office/drawing/2014/main" id="{72893079-B637-CB06-F062-3CE3BACF602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94980" y="338890"/>
            <a:ext cx="2032638" cy="677546"/>
          </a:xfrm>
          <a:prstGeom prst="rect">
            <a:avLst/>
          </a:prstGeom>
        </p:spPr>
      </p:pic>
      <p:pic>
        <p:nvPicPr>
          <p:cNvPr id="32" name="Picture 2" descr="École nationale supérieure des mines de Saint-Étienne — Wikipédia">
            <a:extLst>
              <a:ext uri="{FF2B5EF4-FFF2-40B4-BE49-F238E27FC236}">
                <a16:creationId xmlns:a16="http://schemas.microsoft.com/office/drawing/2014/main" id="{DA42016F-EE88-BE92-6FCC-CDEA4420492E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5073" y="174502"/>
            <a:ext cx="1006624" cy="1087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4" name="Connecteur droit 33">
            <a:extLst>
              <a:ext uri="{FF2B5EF4-FFF2-40B4-BE49-F238E27FC236}">
                <a16:creationId xmlns:a16="http://schemas.microsoft.com/office/drawing/2014/main" id="{71580074-FB66-50EB-A2BB-2E81EE398B3A}"/>
              </a:ext>
            </a:extLst>
          </p:cNvPr>
          <p:cNvCxnSpPr/>
          <p:nvPr userDrawn="1"/>
        </p:nvCxnSpPr>
        <p:spPr>
          <a:xfrm>
            <a:off x="1415315" y="338890"/>
            <a:ext cx="0" cy="708027"/>
          </a:xfrm>
          <a:prstGeom prst="line">
            <a:avLst/>
          </a:prstGeom>
          <a:ln w="12700">
            <a:solidFill>
              <a:srgbClr val="B9B8B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F752595D-A271-2C0B-F1EC-354B0B80AB3C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11648661" y="6254845"/>
            <a:ext cx="489365" cy="47307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7D41E44-1E03-344C-AFB6-6644A5FB33E4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013950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D021CFB-E1CB-3C10-12B7-F8B2078580E7}"/>
              </a:ext>
            </a:extLst>
          </p:cNvPr>
          <p:cNvSpPr/>
          <p:nvPr userDrawn="1"/>
        </p:nvSpPr>
        <p:spPr>
          <a:xfrm>
            <a:off x="11353800" y="-136526"/>
            <a:ext cx="838200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2C4FD07-FE07-978C-66F8-7E4DD8CC05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687" y="1448761"/>
            <a:ext cx="5840314" cy="5272714"/>
          </a:xfrm>
        </p:spPr>
        <p:txBody>
          <a:bodyPr/>
          <a:lstStyle>
            <a:lvl1pPr marL="228600" indent="-228600">
              <a:lnSpc>
                <a:spcPct val="150000"/>
              </a:lnSpc>
              <a:buClr>
                <a:srgbClr val="7030A0"/>
              </a:buClr>
              <a:buSzPct val="80000"/>
              <a:buFont typeface="Wingdings" pitchFamily="2" charset="2"/>
              <a:buChar char="Ø"/>
              <a:defRPr/>
            </a:lvl1pPr>
            <a:lvl2pPr marL="685800" indent="-228600">
              <a:lnSpc>
                <a:spcPct val="150000"/>
              </a:lnSpc>
              <a:buClr>
                <a:srgbClr val="7030A0"/>
              </a:buClr>
              <a:buSzPct val="80000"/>
              <a:buFont typeface="Wingdings" pitchFamily="2" charset="2"/>
              <a:buChar char="§"/>
              <a:defRPr/>
            </a:lvl2pPr>
            <a:lvl3pPr>
              <a:lnSpc>
                <a:spcPct val="150000"/>
              </a:lnSpc>
              <a:defRPr/>
            </a:lvl3pPr>
            <a:lvl4pPr>
              <a:lnSpc>
                <a:spcPct val="150000"/>
              </a:lnSpc>
              <a:defRPr/>
            </a:lvl4pPr>
            <a:lvl5pPr>
              <a:lnSpc>
                <a:spcPct val="150000"/>
              </a:lnSpc>
              <a:defRPr/>
            </a:lvl5pPr>
          </a:lstStyle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FR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4CF6469-377F-0ADE-262C-82BF64A16386}"/>
              </a:ext>
            </a:extLst>
          </p:cNvPr>
          <p:cNvSpPr/>
          <p:nvPr userDrawn="1"/>
        </p:nvSpPr>
        <p:spPr>
          <a:xfrm>
            <a:off x="11343056" y="-12544"/>
            <a:ext cx="838200" cy="6858001"/>
          </a:xfrm>
          <a:prstGeom prst="rect">
            <a:avLst/>
          </a:prstGeom>
          <a:solidFill>
            <a:srgbClr val="B9B9B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Triangle 9">
            <a:extLst>
              <a:ext uri="{FF2B5EF4-FFF2-40B4-BE49-F238E27FC236}">
                <a16:creationId xmlns:a16="http://schemas.microsoft.com/office/drawing/2014/main" id="{B7930C9C-920E-37EF-5C65-0C79C994B4A3}"/>
              </a:ext>
            </a:extLst>
          </p:cNvPr>
          <p:cNvSpPr/>
          <p:nvPr userDrawn="1"/>
        </p:nvSpPr>
        <p:spPr>
          <a:xfrm rot="16200000">
            <a:off x="3797294" y="450102"/>
            <a:ext cx="715530" cy="386410"/>
          </a:xfrm>
          <a:prstGeom prst="triangle">
            <a:avLst>
              <a:gd name="adj" fmla="val 48640"/>
            </a:avLst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6" name="Triangle 15">
            <a:extLst>
              <a:ext uri="{FF2B5EF4-FFF2-40B4-BE49-F238E27FC236}">
                <a16:creationId xmlns:a16="http://schemas.microsoft.com/office/drawing/2014/main" id="{9320B77B-8528-EC0D-BC40-6D518C263570}"/>
              </a:ext>
            </a:extLst>
          </p:cNvPr>
          <p:cNvSpPr/>
          <p:nvPr userDrawn="1"/>
        </p:nvSpPr>
        <p:spPr>
          <a:xfrm rot="5400000">
            <a:off x="11089129" y="809647"/>
            <a:ext cx="898445" cy="386410"/>
          </a:xfrm>
          <a:prstGeom prst="triangle">
            <a:avLst>
              <a:gd name="adj" fmla="val 48640"/>
            </a:avLst>
          </a:prstGeom>
          <a:solidFill>
            <a:srgbClr val="521B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2043E555-467B-C669-0A7F-86AFCB144AF4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>
          <a:xfrm rot="16200000">
            <a:off x="10583863" y="4557713"/>
            <a:ext cx="2743200" cy="365125"/>
          </a:xfrm>
        </p:spPr>
        <p:txBody>
          <a:bodyPr/>
          <a:lstStyle>
            <a:lvl1pPr algn="l">
              <a:defRPr sz="800">
                <a:solidFill>
                  <a:srgbClr val="7030A0"/>
                </a:solidFill>
              </a:defRPr>
            </a:lvl1pPr>
          </a:lstStyle>
          <a:p>
            <a:fld id="{069D753A-BEDC-B941-88D9-E3F35E80B70D}" type="datetime2">
              <a:rPr lang="fr-FR" smtClean="0"/>
              <a:t>jeudi 21 mai 2026</a:t>
            </a:fld>
            <a:endParaRPr lang="fr-FR" dirty="0"/>
          </a:p>
        </p:txBody>
      </p:sp>
      <p:sp>
        <p:nvSpPr>
          <p:cNvPr id="29" name="Titre 1">
            <a:extLst>
              <a:ext uri="{FF2B5EF4-FFF2-40B4-BE49-F238E27FC236}">
                <a16:creationId xmlns:a16="http://schemas.microsoft.com/office/drawing/2014/main" id="{0DAEFA85-EB43-3E45-6FF7-33A096170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8264" y="285541"/>
            <a:ext cx="7383293" cy="715530"/>
          </a:xfrm>
          <a:solidFill>
            <a:srgbClr val="7030A0"/>
          </a:solidFill>
        </p:spPr>
        <p:txBody>
          <a:bodyPr>
            <a:normAutofit/>
          </a:bodyPr>
          <a:lstStyle>
            <a:lvl1pPr>
              <a:defRPr sz="3200" b="1">
                <a:solidFill>
                  <a:schemeClr val="bg1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fr-FR" dirty="0"/>
          </a:p>
        </p:txBody>
      </p:sp>
      <p:sp>
        <p:nvSpPr>
          <p:cNvPr id="35" name="Triangle 34">
            <a:extLst>
              <a:ext uri="{FF2B5EF4-FFF2-40B4-BE49-F238E27FC236}">
                <a16:creationId xmlns:a16="http://schemas.microsoft.com/office/drawing/2014/main" id="{7AE47972-43F0-B31F-295F-6DAC7E4A818A}"/>
              </a:ext>
            </a:extLst>
          </p:cNvPr>
          <p:cNvSpPr/>
          <p:nvPr userDrawn="1"/>
        </p:nvSpPr>
        <p:spPr>
          <a:xfrm rot="16200000">
            <a:off x="11403189" y="6084032"/>
            <a:ext cx="717935" cy="799406"/>
          </a:xfrm>
          <a:prstGeom prst="triangle">
            <a:avLst>
              <a:gd name="adj" fmla="val 48640"/>
            </a:avLst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31" name="Image 30">
            <a:extLst>
              <a:ext uri="{FF2B5EF4-FFF2-40B4-BE49-F238E27FC236}">
                <a16:creationId xmlns:a16="http://schemas.microsoft.com/office/drawing/2014/main" id="{72893079-B637-CB06-F062-3CE3BACF602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94980" y="338890"/>
            <a:ext cx="2032638" cy="677546"/>
          </a:xfrm>
          <a:prstGeom prst="rect">
            <a:avLst/>
          </a:prstGeom>
        </p:spPr>
      </p:pic>
      <p:pic>
        <p:nvPicPr>
          <p:cNvPr id="32" name="Picture 2" descr="École nationale supérieure des mines de Saint-Étienne — Wikipédia">
            <a:extLst>
              <a:ext uri="{FF2B5EF4-FFF2-40B4-BE49-F238E27FC236}">
                <a16:creationId xmlns:a16="http://schemas.microsoft.com/office/drawing/2014/main" id="{DA42016F-EE88-BE92-6FCC-CDEA4420492E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5073" y="174502"/>
            <a:ext cx="1006624" cy="1087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4" name="Connecteur droit 33">
            <a:extLst>
              <a:ext uri="{FF2B5EF4-FFF2-40B4-BE49-F238E27FC236}">
                <a16:creationId xmlns:a16="http://schemas.microsoft.com/office/drawing/2014/main" id="{71580074-FB66-50EB-A2BB-2E81EE398B3A}"/>
              </a:ext>
            </a:extLst>
          </p:cNvPr>
          <p:cNvCxnSpPr/>
          <p:nvPr userDrawn="1"/>
        </p:nvCxnSpPr>
        <p:spPr>
          <a:xfrm>
            <a:off x="1415315" y="338890"/>
            <a:ext cx="0" cy="708027"/>
          </a:xfrm>
          <a:prstGeom prst="line">
            <a:avLst/>
          </a:prstGeom>
          <a:ln w="12700">
            <a:solidFill>
              <a:srgbClr val="B9B8B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F752595D-A271-2C0B-F1EC-354B0B80AB3C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11648661" y="6254845"/>
            <a:ext cx="489365" cy="47307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7D41E44-1E03-344C-AFB6-6644A5FB33E4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487448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D021CFB-E1CB-3C10-12B7-F8B2078580E7}"/>
              </a:ext>
            </a:extLst>
          </p:cNvPr>
          <p:cNvSpPr/>
          <p:nvPr userDrawn="1"/>
        </p:nvSpPr>
        <p:spPr>
          <a:xfrm>
            <a:off x="11353800" y="-136526"/>
            <a:ext cx="838200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Triangle 13">
            <a:extLst>
              <a:ext uri="{FF2B5EF4-FFF2-40B4-BE49-F238E27FC236}">
                <a16:creationId xmlns:a16="http://schemas.microsoft.com/office/drawing/2014/main" id="{3A182A69-4E38-6EBC-4D5B-F6FDEC89ABF4}"/>
              </a:ext>
            </a:extLst>
          </p:cNvPr>
          <p:cNvSpPr/>
          <p:nvPr userDrawn="1"/>
        </p:nvSpPr>
        <p:spPr>
          <a:xfrm rot="5400000">
            <a:off x="11089129" y="989251"/>
            <a:ext cx="898445" cy="386410"/>
          </a:xfrm>
          <a:prstGeom prst="triangle">
            <a:avLst>
              <a:gd name="adj" fmla="val 48640"/>
            </a:avLst>
          </a:prstGeom>
          <a:solidFill>
            <a:srgbClr val="521B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4CF6469-377F-0ADE-262C-82BF64A16386}"/>
              </a:ext>
            </a:extLst>
          </p:cNvPr>
          <p:cNvSpPr/>
          <p:nvPr userDrawn="1"/>
        </p:nvSpPr>
        <p:spPr>
          <a:xfrm>
            <a:off x="11353800" y="-1"/>
            <a:ext cx="838200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Triangle 9">
            <a:extLst>
              <a:ext uri="{FF2B5EF4-FFF2-40B4-BE49-F238E27FC236}">
                <a16:creationId xmlns:a16="http://schemas.microsoft.com/office/drawing/2014/main" id="{B7930C9C-920E-37EF-5C65-0C79C994B4A3}"/>
              </a:ext>
            </a:extLst>
          </p:cNvPr>
          <p:cNvSpPr/>
          <p:nvPr userDrawn="1"/>
        </p:nvSpPr>
        <p:spPr>
          <a:xfrm rot="16200000">
            <a:off x="3797294" y="450102"/>
            <a:ext cx="715530" cy="386410"/>
          </a:xfrm>
          <a:prstGeom prst="triangle">
            <a:avLst>
              <a:gd name="adj" fmla="val 48640"/>
            </a:avLst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6" name="Triangle 15">
            <a:extLst>
              <a:ext uri="{FF2B5EF4-FFF2-40B4-BE49-F238E27FC236}">
                <a16:creationId xmlns:a16="http://schemas.microsoft.com/office/drawing/2014/main" id="{9320B77B-8528-EC0D-BC40-6D518C263570}"/>
              </a:ext>
            </a:extLst>
          </p:cNvPr>
          <p:cNvSpPr/>
          <p:nvPr userDrawn="1"/>
        </p:nvSpPr>
        <p:spPr>
          <a:xfrm rot="5400000">
            <a:off x="11089129" y="809647"/>
            <a:ext cx="898445" cy="386410"/>
          </a:xfrm>
          <a:prstGeom prst="triangle">
            <a:avLst>
              <a:gd name="adj" fmla="val 48640"/>
            </a:avLst>
          </a:prstGeom>
          <a:solidFill>
            <a:srgbClr val="521B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F752595D-A271-2C0B-F1EC-354B0B80AB3C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11470482" y="6248400"/>
            <a:ext cx="604836" cy="473075"/>
          </a:xfrm>
        </p:spPr>
        <p:txBody>
          <a:bodyPr/>
          <a:lstStyle>
            <a:lvl1pPr>
              <a:defRPr>
                <a:solidFill>
                  <a:srgbClr val="7030A0"/>
                </a:solidFill>
              </a:defRPr>
            </a:lvl1pPr>
          </a:lstStyle>
          <a:p>
            <a:fld id="{47D41E44-1E03-344C-AFB6-6644A5FB33E4}" type="slidenum">
              <a:rPr lang="fr-FR" smtClean="0"/>
              <a:pPr/>
              <a:t>‹N°›</a:t>
            </a:fld>
            <a:endParaRPr lang="fr-FR" dirty="0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2043E555-467B-C669-0A7F-86AFCB144AF4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>
          <a:xfrm rot="16200000">
            <a:off x="10583863" y="4557713"/>
            <a:ext cx="2743200" cy="365125"/>
          </a:xfrm>
        </p:spPr>
        <p:txBody>
          <a:bodyPr/>
          <a:lstStyle>
            <a:lvl1pPr algn="l">
              <a:defRPr sz="800">
                <a:solidFill>
                  <a:srgbClr val="7030A0"/>
                </a:solidFill>
              </a:defRPr>
            </a:lvl1pPr>
          </a:lstStyle>
          <a:p>
            <a:fld id="{58B5A66A-5E1D-0E46-8CD1-7718426B4F12}" type="datetime2">
              <a:rPr lang="fr-FR" smtClean="0"/>
              <a:t>jeudi 21 mai 2026</a:t>
            </a:fld>
            <a:endParaRPr lang="fr-FR" dirty="0"/>
          </a:p>
        </p:txBody>
      </p:sp>
      <p:sp>
        <p:nvSpPr>
          <p:cNvPr id="29" name="Titre 1">
            <a:extLst>
              <a:ext uri="{FF2B5EF4-FFF2-40B4-BE49-F238E27FC236}">
                <a16:creationId xmlns:a16="http://schemas.microsoft.com/office/drawing/2014/main" id="{0DAEFA85-EB43-3E45-6FF7-33A096170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8264" y="285541"/>
            <a:ext cx="7383293" cy="715530"/>
          </a:xfrm>
          <a:solidFill>
            <a:srgbClr val="7030A0"/>
          </a:solidFill>
        </p:spPr>
        <p:txBody>
          <a:bodyPr>
            <a:normAutofit/>
          </a:bodyPr>
          <a:lstStyle>
            <a:lvl1pPr>
              <a:defRPr sz="3200" b="1">
                <a:solidFill>
                  <a:schemeClr val="bg1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fr-FR" dirty="0"/>
          </a:p>
        </p:txBody>
      </p:sp>
      <p:pic>
        <p:nvPicPr>
          <p:cNvPr id="31" name="Image 30">
            <a:extLst>
              <a:ext uri="{FF2B5EF4-FFF2-40B4-BE49-F238E27FC236}">
                <a16:creationId xmlns:a16="http://schemas.microsoft.com/office/drawing/2014/main" id="{72893079-B637-CB06-F062-3CE3BACF602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94980" y="338890"/>
            <a:ext cx="2032638" cy="677546"/>
          </a:xfrm>
          <a:prstGeom prst="rect">
            <a:avLst/>
          </a:prstGeom>
        </p:spPr>
      </p:pic>
      <p:pic>
        <p:nvPicPr>
          <p:cNvPr id="32" name="Picture 2" descr="École nationale supérieure des mines de Saint-Étienne — Wikipédia">
            <a:extLst>
              <a:ext uri="{FF2B5EF4-FFF2-40B4-BE49-F238E27FC236}">
                <a16:creationId xmlns:a16="http://schemas.microsoft.com/office/drawing/2014/main" id="{DA42016F-EE88-BE92-6FCC-CDEA4420492E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5073" y="174502"/>
            <a:ext cx="1006624" cy="1087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4" name="Connecteur droit 33">
            <a:extLst>
              <a:ext uri="{FF2B5EF4-FFF2-40B4-BE49-F238E27FC236}">
                <a16:creationId xmlns:a16="http://schemas.microsoft.com/office/drawing/2014/main" id="{71580074-FB66-50EB-A2BB-2E81EE398B3A}"/>
              </a:ext>
            </a:extLst>
          </p:cNvPr>
          <p:cNvCxnSpPr/>
          <p:nvPr userDrawn="1"/>
        </p:nvCxnSpPr>
        <p:spPr>
          <a:xfrm>
            <a:off x="1415315" y="338890"/>
            <a:ext cx="0" cy="708027"/>
          </a:xfrm>
          <a:prstGeom prst="line">
            <a:avLst/>
          </a:prstGeom>
          <a:ln w="12700">
            <a:solidFill>
              <a:srgbClr val="B9B8B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5043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AF84109-F7BA-2630-FA27-C9EFED8782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3EB61BEC-25C3-F539-F38C-96E396A815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1ACF5ABE-B265-3577-C94A-21AD4C0404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308BC-3A48-6842-8409-829756408B1B}" type="datetime2">
              <a:rPr lang="fr-FR" smtClean="0"/>
              <a:t>jeudi 21 mai 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63D0CA80-3224-5705-535C-5CBF3E31F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DA01ABCE-00BD-F5C5-1075-52F90D2852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41E44-1E03-344C-AFB6-6644A5FB33E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709751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D1D99B6-9684-0AC4-AFE1-F3F4BBC26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05320933-2F8D-80F4-43C8-E30F843796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8EE31F4A-C5AE-B3A3-057B-5C111D8A69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3633D-F1C8-C045-9954-46ED55199EA0}" type="datetime2">
              <a:rPr lang="fr-FR" smtClean="0"/>
              <a:t>jeudi 21 mai 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076CA755-F7EA-71A9-9675-CCF099F8CE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AA1A8385-C39B-0341-DA80-7A9BABA62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41E44-1E03-344C-AFB6-6644A5FB33E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5509499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AEF6CC1-2E68-9E0D-90CB-56F0B74065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5671640E-8BD3-0C30-F57C-5B194A370C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BC805703-236C-CC5B-58DE-496D4B8AFF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F858DD1C-6B4E-59F5-E4B4-01C7A408D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0AF28-9F1E-3D4B-B95D-1EEE48F01E7E}" type="datetime2">
              <a:rPr lang="fr-FR" smtClean="0"/>
              <a:t>jeudi 21 mai 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D62DB772-B7D2-7D31-97C4-7AE8BBDAA8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7EAF2262-5FBD-FF92-2C12-964F65A03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41E44-1E03-344C-AFB6-6644A5FB33E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7986732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3FFEE00-1165-3193-A803-2214C7F30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7BE03414-3491-287A-03D9-C97CEECDD8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85CCB376-80E9-AA3C-807E-30EE8E687C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3E13C448-03AD-6248-2ED5-D02BE3C2E2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CE71F037-3465-7FF8-327A-4B682D8723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3EF592E0-9E29-0A49-3B92-D00924CEA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B667-762E-7249-8EDE-3857A6D5C9CE}" type="datetime2">
              <a:rPr lang="fr-FR" smtClean="0"/>
              <a:t>jeudi 21 mai 2026</a:t>
            </a:fld>
            <a:endParaRPr lang="fr-FR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6BA3AB01-44A3-1A26-E901-FC94DDD6AB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5AEAF7F3-DF12-E9B2-D8ED-399A27A8CE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41E44-1E03-344C-AFB6-6644A5FB33E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141233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7F17B72-AAA3-E2E7-0869-AFEA7D9B3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9F1BF91F-1813-4E72-37F6-2179E51992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FD2BF-519B-424A-A472-435DD92BC6B9}" type="datetime2">
              <a:rPr lang="fr-FR" smtClean="0"/>
              <a:t>jeudi 21 mai 2026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87664EB3-CAE9-4794-9781-BD5FE7080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5EA2F4B8-686F-C94E-32D6-D907CCF919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41E44-1E03-344C-AFB6-6644A5FB33E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414865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A66E81B9-AD58-7F67-3D3A-536231832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1126B-9ED9-1644-A897-426063B3698E}" type="datetime2">
              <a:rPr lang="fr-FR" smtClean="0"/>
              <a:t>jeudi 21 mai 2026</a:t>
            </a:fld>
            <a:endParaRPr lang="fr-FR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CCE3B606-66FD-CE2F-D658-850E6BCD5F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3B304BC9-41F3-5339-BC45-B7976C4B09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41E44-1E03-344C-AFB6-6644A5FB33E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3149402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8A26CB5-C362-0443-A888-BFFFF2858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5368D355-A24B-EEFC-A559-2E80EC4597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45F1D77F-CEC2-9974-9794-20963DCB2B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96048FC1-6218-CFB0-5BD0-D7624BB3BD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3199A-854A-5B40-A4E3-D525B56BDD5D}" type="datetime2">
              <a:rPr lang="fr-FR" smtClean="0"/>
              <a:t>jeudi 21 mai 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B9B5A958-0697-E17C-E636-BEA3F1D430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89EAA437-A389-AB9A-F92A-019ED6BD3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41E44-1E03-344C-AFB6-6644A5FB33E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086366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5F38970-2B95-6CE8-251D-FE4081E9B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101E6D48-C7C0-2750-3701-9ABB2FE1BB3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/>
              <a:t>Cliquez sur l'icône pour ajouter une image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B3726513-03AB-C986-8BD2-28754EF263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963CB15C-7E11-5A54-27A2-5D7ACCDC6C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1E33C-2ECA-7448-AA08-5E2E3D7E4A0B}" type="datetime2">
              <a:rPr lang="fr-FR" smtClean="0"/>
              <a:t>jeudi 21 mai 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5BF83080-15C1-5505-FC49-16BBBF2785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43BA530C-BC7F-AD4E-3BAB-5B9F3CB19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41E44-1E03-344C-AFB6-6644A5FB33E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621828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EEC4BAE-6CCD-D8EB-A4AD-267D2963E8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32FB02B4-C603-BDFB-4B09-5B48984733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BC6591B1-227D-720A-2946-66DE0E13FF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D71A8-9946-2A44-BFCA-D5B058CEFC5B}" type="datetime2">
              <a:rPr lang="fr-FR" smtClean="0"/>
              <a:t>jeudi 21 mai 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2FB884EE-40AF-A8D3-8AC9-923501C79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B8468435-21D3-2832-5EAC-C59DCD8C4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41E44-1E03-344C-AFB6-6644A5FB33E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019228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119F30DB-F60D-3B2F-79F4-476D6652B0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6FE4E9CA-DF94-A343-D861-BC9959E2A2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728724F3-F540-EE47-D5C7-0AD3018A4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32517-F876-194E-B713-2E78C4B5AF38}" type="datetime2">
              <a:rPr lang="fr-FR" smtClean="0"/>
              <a:t>jeudi 21 mai 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C7DB13C7-E039-B8D1-9DAB-9A90BE7396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B1C30DD7-1A8B-0A4A-689A-211C4BAA4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41E44-1E03-344C-AFB6-6644A5FB33E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66640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C17C49A8-44F1-3B25-C170-8F836420C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 dirty="0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866DCDFC-591F-64CA-0AA4-05D30DA074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dirty="0"/>
              <a:t>Cliquez pour 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86B236F4-E734-B9FB-2291-7E760801B8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8C4265-D1CD-CF42-A098-F7DAC43AA0A1}" type="datetime2">
              <a:rPr lang="fr-FR" smtClean="0"/>
              <a:t>jeudi 21 mai 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F4610A76-2EAF-E00E-1212-E83F3ED6D5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CB4FFC9-3892-7ECC-A211-257F0CE9E9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D41E44-1E03-344C-AFB6-6644A5FB33E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10307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4" r:id="rId2"/>
    <p:sldLayoutId id="2147483665" r:id="rId3"/>
    <p:sldLayoutId id="2147483666" r:id="rId4"/>
    <p:sldLayoutId id="2147483661" r:id="rId5"/>
    <p:sldLayoutId id="2147483650" r:id="rId6"/>
    <p:sldLayoutId id="2147483667" r:id="rId7"/>
    <p:sldLayoutId id="2147483663" r:id="rId8"/>
    <p:sldLayoutId id="2147483649" r:id="rId9"/>
    <p:sldLayoutId id="2147483651" r:id="rId10"/>
    <p:sldLayoutId id="2147483652" r:id="rId11"/>
    <p:sldLayoutId id="2147483653" r:id="rId12"/>
    <p:sldLayoutId id="2147483654" r:id="rId13"/>
    <p:sldLayoutId id="2147483655" r:id="rId14"/>
    <p:sldLayoutId id="2147483656" r:id="rId15"/>
    <p:sldLayoutId id="2147483657" r:id="rId16"/>
    <p:sldLayoutId id="2147483658" r:id="rId17"/>
    <p:sldLayoutId id="2147483659" r:id="rId18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13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16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13.png"/><Relationship Id="rId4" Type="http://schemas.openxmlformats.org/officeDocument/2006/relationships/diagramLayout" Target="../diagrams/layout2.xml"/><Relationship Id="rId9" Type="http://schemas.openxmlformats.org/officeDocument/2006/relationships/image" Target="../media/image16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7.tif"/><Relationship Id="rId7" Type="http://schemas.openxmlformats.org/officeDocument/2006/relationships/image" Target="../media/image20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tif"/><Relationship Id="rId5" Type="http://schemas.openxmlformats.org/officeDocument/2006/relationships/image" Target="../media/image18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13.png"/><Relationship Id="rId7" Type="http://schemas.openxmlformats.org/officeDocument/2006/relationships/image" Target="../media/image2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tif"/><Relationship Id="rId3" Type="http://schemas.openxmlformats.org/officeDocument/2006/relationships/image" Target="../media/image13.png"/><Relationship Id="rId7" Type="http://schemas.openxmlformats.org/officeDocument/2006/relationships/image" Target="../media/image30.t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tif"/><Relationship Id="rId5" Type="http://schemas.openxmlformats.org/officeDocument/2006/relationships/image" Target="../media/image28.tif"/><Relationship Id="rId4" Type="http://schemas.openxmlformats.org/officeDocument/2006/relationships/image" Target="../media/image27.ti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tif"/><Relationship Id="rId3" Type="http://schemas.openxmlformats.org/officeDocument/2006/relationships/image" Target="../media/image32.png"/><Relationship Id="rId7" Type="http://schemas.openxmlformats.org/officeDocument/2006/relationships/image" Target="../media/image36.t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5.tif"/><Relationship Id="rId5" Type="http://schemas.openxmlformats.org/officeDocument/2006/relationships/image" Target="../media/image34.tif"/><Relationship Id="rId4" Type="http://schemas.openxmlformats.org/officeDocument/2006/relationships/image" Target="../media/image33.ti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tif"/><Relationship Id="rId3" Type="http://schemas.openxmlformats.org/officeDocument/2006/relationships/image" Target="../media/image13.png"/><Relationship Id="rId7" Type="http://schemas.openxmlformats.org/officeDocument/2006/relationships/image" Target="../media/image35.t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4.tif"/><Relationship Id="rId5" Type="http://schemas.openxmlformats.org/officeDocument/2006/relationships/image" Target="../media/image33.tif"/><Relationship Id="rId4" Type="http://schemas.openxmlformats.org/officeDocument/2006/relationships/image" Target="../media/image38.png"/><Relationship Id="rId9" Type="http://schemas.openxmlformats.org/officeDocument/2006/relationships/image" Target="../media/image37.t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0.png"/><Relationship Id="rId4" Type="http://schemas.openxmlformats.org/officeDocument/2006/relationships/image" Target="../media/image3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9.png"/><Relationship Id="rId5" Type="http://schemas.openxmlformats.org/officeDocument/2006/relationships/image" Target="../media/image42.jpeg"/><Relationship Id="rId4" Type="http://schemas.openxmlformats.org/officeDocument/2006/relationships/image" Target="../media/image4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6.png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8.png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9.png"/><Relationship Id="rId5" Type="http://schemas.openxmlformats.org/officeDocument/2006/relationships/image" Target="../media/image58.png"/><Relationship Id="rId4" Type="http://schemas.openxmlformats.org/officeDocument/2006/relationships/image" Target="../media/image550.png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13" Type="http://schemas.openxmlformats.org/officeDocument/2006/relationships/image" Target="../media/image34.tif"/><Relationship Id="rId3" Type="http://schemas.openxmlformats.org/officeDocument/2006/relationships/image" Target="../media/image13.png"/><Relationship Id="rId7" Type="http://schemas.openxmlformats.org/officeDocument/2006/relationships/diagramColors" Target="../diagrams/colors3.xml"/><Relationship Id="rId12" Type="http://schemas.openxmlformats.org/officeDocument/2006/relationships/image" Target="../media/image33.tif"/><Relationship Id="rId2" Type="http://schemas.openxmlformats.org/officeDocument/2006/relationships/notesSlide" Target="../notesSlides/notesSlide16.xml"/><Relationship Id="rId16" Type="http://schemas.openxmlformats.org/officeDocument/2006/relationships/image" Target="../media/image37.tif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3.xml"/><Relationship Id="rId11" Type="http://schemas.openxmlformats.org/officeDocument/2006/relationships/image" Target="../media/image60.png"/><Relationship Id="rId5" Type="http://schemas.openxmlformats.org/officeDocument/2006/relationships/diagramLayout" Target="../diagrams/layout3.xml"/><Relationship Id="rId15" Type="http://schemas.openxmlformats.org/officeDocument/2006/relationships/image" Target="../media/image36.tif"/><Relationship Id="rId10" Type="http://schemas.openxmlformats.org/officeDocument/2006/relationships/image" Target="../media/image16.svg"/><Relationship Id="rId4" Type="http://schemas.openxmlformats.org/officeDocument/2006/relationships/diagramData" Target="../diagrams/data3.xml"/><Relationship Id="rId9" Type="http://schemas.openxmlformats.org/officeDocument/2006/relationships/image" Target="../media/image15.png"/><Relationship Id="rId14" Type="http://schemas.openxmlformats.org/officeDocument/2006/relationships/image" Target="../media/image35.ti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hyperlink" Target="mailto:Ulysse.gaumet@emse.fr" TargetMode="Externa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9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" Type="http://schemas.openxmlformats.org/officeDocument/2006/relationships/image" Target="../media/image61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4.png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53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png"/><Relationship Id="rId9" Type="http://schemas.openxmlformats.org/officeDocument/2006/relationships/image" Target="../media/image66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tif"/><Relationship Id="rId3" Type="http://schemas.openxmlformats.org/officeDocument/2006/relationships/image" Target="../media/image13.png"/><Relationship Id="rId7" Type="http://schemas.openxmlformats.org/officeDocument/2006/relationships/image" Target="../media/image5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tif"/><Relationship Id="rId5" Type="http://schemas.openxmlformats.org/officeDocument/2006/relationships/image" Target="../media/image31.tif"/><Relationship Id="rId10" Type="http://schemas.openxmlformats.org/officeDocument/2006/relationships/image" Target="../media/image30.tif"/><Relationship Id="rId4" Type="http://schemas.openxmlformats.org/officeDocument/2006/relationships/image" Target="../media/image27.tif"/><Relationship Id="rId9" Type="http://schemas.openxmlformats.org/officeDocument/2006/relationships/image" Target="../media/image67.t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>
            <a:extLst>
              <a:ext uri="{FF2B5EF4-FFF2-40B4-BE49-F238E27FC236}">
                <a16:creationId xmlns:a16="http://schemas.microsoft.com/office/drawing/2014/main" id="{AE758736-F874-1B82-741C-4875091651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166" y="4712401"/>
            <a:ext cx="6144683" cy="1560173"/>
          </a:xfrm>
        </p:spPr>
        <p:txBody>
          <a:bodyPr>
            <a:normAutofit/>
          </a:bodyPr>
          <a:lstStyle/>
          <a:p>
            <a:br>
              <a:rPr lang="fr-FR" sz="2800" b="0" dirty="0">
                <a:latin typeface="+mn-lt"/>
              </a:rPr>
            </a:br>
            <a:r>
              <a:rPr lang="fr-FR" sz="1800" dirty="0">
                <a:latin typeface="+mn-lt"/>
              </a:rPr>
              <a:t>Sébastien SAUNIER, Paul BARAL, Renaud FERRIER</a:t>
            </a:r>
            <a:br>
              <a:rPr lang="fr-FR" sz="2800" b="0" dirty="0">
                <a:latin typeface="+mn-lt"/>
              </a:rPr>
            </a:br>
            <a:endParaRPr lang="fr-FR" dirty="0">
              <a:latin typeface="+mn-lt"/>
            </a:endParaRP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04CD899D-735C-44D3-B438-EE2A63EEB323}"/>
              </a:ext>
            </a:extLst>
          </p:cNvPr>
          <p:cNvSpPr txBox="1"/>
          <p:nvPr/>
        </p:nvSpPr>
        <p:spPr>
          <a:xfrm>
            <a:off x="10010274" y="6333688"/>
            <a:ext cx="2111861" cy="486802"/>
          </a:xfrm>
          <a:prstGeom prst="rect">
            <a:avLst/>
          </a:prstGeom>
          <a:solidFill>
            <a:schemeClr val="bg1"/>
          </a:solidFill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fr-FR" sz="1600" b="1" dirty="0">
                <a:solidFill>
                  <a:srgbClr val="A9A9A9"/>
                </a:solidFill>
              </a:rPr>
              <a:t>22 MAY 2026</a:t>
            </a:r>
          </a:p>
        </p:txBody>
      </p:sp>
      <p:sp>
        <p:nvSpPr>
          <p:cNvPr id="7" name="Sous-titre 2">
            <a:extLst>
              <a:ext uri="{FF2B5EF4-FFF2-40B4-BE49-F238E27FC236}">
                <a16:creationId xmlns:a16="http://schemas.microsoft.com/office/drawing/2014/main" id="{7C465731-9174-464E-8656-2162E02C8716}"/>
              </a:ext>
            </a:extLst>
          </p:cNvPr>
          <p:cNvSpPr txBox="1">
            <a:spLocks/>
          </p:cNvSpPr>
          <p:nvPr/>
        </p:nvSpPr>
        <p:spPr>
          <a:xfrm>
            <a:off x="-164592" y="3926063"/>
            <a:ext cx="4643229" cy="12306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2800" b="1" dirty="0"/>
              <a:t>Jnanesh GOPALE GOWDA</a:t>
            </a:r>
          </a:p>
        </p:txBody>
      </p:sp>
      <p:sp>
        <p:nvSpPr>
          <p:cNvPr id="8" name="Espace réservé du contenu 3">
            <a:extLst>
              <a:ext uri="{FF2B5EF4-FFF2-40B4-BE49-F238E27FC236}">
                <a16:creationId xmlns:a16="http://schemas.microsoft.com/office/drawing/2014/main" id="{B15FA948-6EDF-4360-9008-2DEF47AD08BC}"/>
              </a:ext>
            </a:extLst>
          </p:cNvPr>
          <p:cNvSpPr txBox="1">
            <a:spLocks/>
          </p:cNvSpPr>
          <p:nvPr/>
        </p:nvSpPr>
        <p:spPr>
          <a:xfrm>
            <a:off x="2157021" y="1617058"/>
            <a:ext cx="8750927" cy="1446181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Clr>
                <a:srgbClr val="7030A0"/>
              </a:buClr>
              <a:buSzPct val="80000"/>
              <a:buFont typeface="Wingdings" pitchFamily="2" charset="2"/>
              <a:buChar char="Ø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Clr>
                <a:srgbClr val="7030A0"/>
              </a:buClr>
              <a:buSzPct val="80000"/>
              <a:buFont typeface="Wingdings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itchFamily="2" charset="2"/>
              <a:buNone/>
            </a:pPr>
            <a:r>
              <a:rPr lang="en-IN" sz="3200" b="1" dirty="0"/>
              <a:t>Microstructure/permeability relation of porous ceramics through active learning-assisted experimental campaign</a:t>
            </a:r>
            <a:endParaRPr lang="fr-FR" sz="3200" b="1" dirty="0"/>
          </a:p>
        </p:txBody>
      </p:sp>
      <p:pic>
        <p:nvPicPr>
          <p:cNvPr id="9" name="Picture 2" descr="UMR CNRS 5307 – LGF – Laboratoire Georges Friedel ...">
            <a:extLst>
              <a:ext uri="{FF2B5EF4-FFF2-40B4-BE49-F238E27FC236}">
                <a16:creationId xmlns:a16="http://schemas.microsoft.com/office/drawing/2014/main" id="{5696DF06-CD5F-4990-9355-81B2341D95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07949" y="62414"/>
            <a:ext cx="1108105" cy="133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D1BAB6F0-DF74-4E29-B1E3-625E457B014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288" b="9596"/>
          <a:stretch/>
        </p:blipFill>
        <p:spPr>
          <a:xfrm>
            <a:off x="4857433" y="0"/>
            <a:ext cx="2477133" cy="1083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57167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3382D301-53D6-4335-B421-C55494496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41E44-1E03-344C-AFB6-6644A5FB33E4}" type="slidenum">
              <a:rPr lang="fr-FR" smtClean="0">
                <a:latin typeface="Times New Roman" panose="02020603050405020304" pitchFamily="18" charset="0"/>
                <a:cs typeface="Times New Roman" panose="02020603050405020304" pitchFamily="18" charset="0"/>
              </a:rPr>
              <a:pPr/>
              <a:t>2</a:t>
            </a:fld>
            <a:endParaRPr lang="fr-F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71" name="Diagram 4">
            <a:extLst>
              <a:ext uri="{FF2B5EF4-FFF2-40B4-BE49-F238E27FC236}">
                <a16:creationId xmlns:a16="http://schemas.microsoft.com/office/drawing/2014/main" id="{2D3A3D64-FD08-40C9-B4AF-84C79F8EF27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6992252"/>
              </p:ext>
            </p:extLst>
          </p:nvPr>
        </p:nvGraphicFramePr>
        <p:xfrm>
          <a:off x="4147810" y="1379814"/>
          <a:ext cx="5882640" cy="40983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3" name="Rectangle 72">
            <a:extLst>
              <a:ext uri="{FF2B5EF4-FFF2-40B4-BE49-F238E27FC236}">
                <a16:creationId xmlns:a16="http://schemas.microsoft.com/office/drawing/2014/main" id="{EB1A9716-EE07-4960-AE06-FE9A4F1AB912}"/>
              </a:ext>
            </a:extLst>
          </p:cNvPr>
          <p:cNvSpPr/>
          <p:nvPr/>
        </p:nvSpPr>
        <p:spPr>
          <a:xfrm>
            <a:off x="6238349" y="4246863"/>
            <a:ext cx="206857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rgbClr val="040C2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work approach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4" name="Graphique 73" descr="Microscope">
            <a:extLst>
              <a:ext uri="{FF2B5EF4-FFF2-40B4-BE49-F238E27FC236}">
                <a16:creationId xmlns:a16="http://schemas.microsoft.com/office/drawing/2014/main" id="{43DDCF6D-4CF6-49A1-B36D-6394CEF79C3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811639" y="3464880"/>
            <a:ext cx="735185" cy="735185"/>
          </a:xfrm>
          <a:prstGeom prst="rect">
            <a:avLst/>
          </a:prstGeom>
        </p:spPr>
      </p:pic>
      <p:sp>
        <p:nvSpPr>
          <p:cNvPr id="29" name="Titre 2">
            <a:extLst>
              <a:ext uri="{FF2B5EF4-FFF2-40B4-BE49-F238E27FC236}">
                <a16:creationId xmlns:a16="http://schemas.microsoft.com/office/drawing/2014/main" id="{39930EF2-D8D1-4FC1-BE84-6E30C4FC0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8264" y="285541"/>
            <a:ext cx="7383293" cy="715530"/>
          </a:xfrm>
        </p:spPr>
        <p:txBody>
          <a:bodyPr>
            <a:normAutofit/>
          </a:bodyPr>
          <a:lstStyle/>
          <a:p>
            <a:r>
              <a:rPr lang="fr-FR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pic>
        <p:nvPicPr>
          <p:cNvPr id="24" name="Picture 2" descr="UMR CNRS 5307 – LGF – Laboratoire Georges Friedel ...">
            <a:extLst>
              <a:ext uri="{FF2B5EF4-FFF2-40B4-BE49-F238E27FC236}">
                <a16:creationId xmlns:a16="http://schemas.microsoft.com/office/drawing/2014/main" id="{9BAB4600-BB2A-48E6-A6FF-BAF373B8CC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2316" y="5198643"/>
            <a:ext cx="765710" cy="92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ZoneTexte 24">
            <a:extLst>
              <a:ext uri="{FF2B5EF4-FFF2-40B4-BE49-F238E27FC236}">
                <a16:creationId xmlns:a16="http://schemas.microsoft.com/office/drawing/2014/main" id="{33DEAF16-7FA1-4909-8750-7607E0F520E1}"/>
              </a:ext>
            </a:extLst>
          </p:cNvPr>
          <p:cNvSpPr txBox="1"/>
          <p:nvPr/>
        </p:nvSpPr>
        <p:spPr>
          <a:xfrm>
            <a:off x="1026335" y="1253732"/>
            <a:ext cx="93733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2000"/>
              </a:spcAft>
            </a:pPr>
            <a:r>
              <a:rPr lang="en-GB" sz="1800" b="1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Microstructure/permeability relation of porous ceramics through active learning-assisted experimental campaign</a:t>
            </a:r>
            <a:endParaRPr lang="en-IN" sz="1800" b="1" dirty="0">
              <a:effectLst/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6" name="Flèche : droite à entaille 45">
            <a:extLst>
              <a:ext uri="{FF2B5EF4-FFF2-40B4-BE49-F238E27FC236}">
                <a16:creationId xmlns:a16="http://schemas.microsoft.com/office/drawing/2014/main" id="{9948986F-258C-4C45-B6E7-C0F8369CD61C}"/>
              </a:ext>
            </a:extLst>
          </p:cNvPr>
          <p:cNvSpPr/>
          <p:nvPr/>
        </p:nvSpPr>
        <p:spPr>
          <a:xfrm>
            <a:off x="6491591" y="6573575"/>
            <a:ext cx="1680422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Regression</a:t>
            </a:r>
          </a:p>
        </p:txBody>
      </p:sp>
      <p:sp>
        <p:nvSpPr>
          <p:cNvPr id="47" name="Flèche : droite à entaille 46">
            <a:extLst>
              <a:ext uri="{FF2B5EF4-FFF2-40B4-BE49-F238E27FC236}">
                <a16:creationId xmlns:a16="http://schemas.microsoft.com/office/drawing/2014/main" id="{034B3261-DDC8-4257-9670-B071344AEE55}"/>
              </a:ext>
            </a:extLst>
          </p:cNvPr>
          <p:cNvSpPr/>
          <p:nvPr/>
        </p:nvSpPr>
        <p:spPr>
          <a:xfrm>
            <a:off x="4890870" y="6577878"/>
            <a:ext cx="1840636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Learning</a:t>
            </a:r>
            <a:endParaRPr lang="fr-FR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Flèche : droite à entaille 47">
            <a:extLst>
              <a:ext uri="{FF2B5EF4-FFF2-40B4-BE49-F238E27FC236}">
                <a16:creationId xmlns:a16="http://schemas.microsoft.com/office/drawing/2014/main" id="{7B1D50C9-D84B-4F2A-BA2C-7AE79EF13878}"/>
              </a:ext>
            </a:extLst>
          </p:cNvPr>
          <p:cNvSpPr/>
          <p:nvPr/>
        </p:nvSpPr>
        <p:spPr>
          <a:xfrm>
            <a:off x="7970688" y="6571392"/>
            <a:ext cx="1840637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DAC2EC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49" name="Flèche : droite à entaille 48">
            <a:extLst>
              <a:ext uri="{FF2B5EF4-FFF2-40B4-BE49-F238E27FC236}">
                <a16:creationId xmlns:a16="http://schemas.microsoft.com/office/drawing/2014/main" id="{49FCBE6E-2A29-4EDB-8BBB-0BA0756318A2}"/>
              </a:ext>
            </a:extLst>
          </p:cNvPr>
          <p:cNvSpPr/>
          <p:nvPr/>
        </p:nvSpPr>
        <p:spPr>
          <a:xfrm>
            <a:off x="3190555" y="6573073"/>
            <a:ext cx="1976712" cy="286694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Permeability test </a:t>
            </a:r>
          </a:p>
        </p:txBody>
      </p:sp>
      <p:sp>
        <p:nvSpPr>
          <p:cNvPr id="50" name="Flèche : droite à entaille 49">
            <a:extLst>
              <a:ext uri="{FF2B5EF4-FFF2-40B4-BE49-F238E27FC236}">
                <a16:creationId xmlns:a16="http://schemas.microsoft.com/office/drawing/2014/main" id="{006155B4-DC5F-46BF-A9D1-18F33703478E}"/>
              </a:ext>
            </a:extLst>
          </p:cNvPr>
          <p:cNvSpPr/>
          <p:nvPr/>
        </p:nvSpPr>
        <p:spPr>
          <a:xfrm>
            <a:off x="1473651" y="6577791"/>
            <a:ext cx="1976712" cy="281976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Porous sample</a:t>
            </a:r>
          </a:p>
        </p:txBody>
      </p:sp>
      <p:sp>
        <p:nvSpPr>
          <p:cNvPr id="51" name="Flèche : droite à entaille 50">
            <a:extLst>
              <a:ext uri="{FF2B5EF4-FFF2-40B4-BE49-F238E27FC236}">
                <a16:creationId xmlns:a16="http://schemas.microsoft.com/office/drawing/2014/main" id="{DC09B7B3-C789-41BB-890B-BF5CEA799D26}"/>
              </a:ext>
            </a:extLst>
          </p:cNvPr>
          <p:cNvSpPr/>
          <p:nvPr/>
        </p:nvSpPr>
        <p:spPr>
          <a:xfrm>
            <a:off x="48729" y="6580911"/>
            <a:ext cx="1612431" cy="270811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7030A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A3AEA42C-19A4-4400-9E2B-4571B9039A07}"/>
              </a:ext>
            </a:extLst>
          </p:cNvPr>
          <p:cNvSpPr txBox="1"/>
          <p:nvPr/>
        </p:nvSpPr>
        <p:spPr>
          <a:xfrm>
            <a:off x="7775059" y="2405080"/>
            <a:ext cx="266413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fr-FR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Powder Metallurgy</a:t>
            </a:r>
          </a:p>
          <a:p>
            <a:pPr lvl="0"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Porous ceramics samples of varying porosity and pore morphology</a:t>
            </a:r>
          </a:p>
        </p:txBody>
      </p:sp>
      <p:sp>
        <p:nvSpPr>
          <p:cNvPr id="20" name="ZoneTexte 19">
            <a:extLst>
              <a:ext uri="{FF2B5EF4-FFF2-40B4-BE49-F238E27FC236}">
                <a16:creationId xmlns:a16="http://schemas.microsoft.com/office/drawing/2014/main" id="{08DE99D0-B47D-4185-A15A-A081B38E1C3F}"/>
              </a:ext>
            </a:extLst>
          </p:cNvPr>
          <p:cNvSpPr txBox="1"/>
          <p:nvPr/>
        </p:nvSpPr>
        <p:spPr>
          <a:xfrm>
            <a:off x="3253095" y="5490356"/>
            <a:ext cx="331700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Pore Morphology</a:t>
            </a:r>
          </a:p>
        </p:txBody>
      </p:sp>
      <p:sp>
        <p:nvSpPr>
          <p:cNvPr id="22" name="ZoneTexte 21">
            <a:extLst>
              <a:ext uri="{FF2B5EF4-FFF2-40B4-BE49-F238E27FC236}">
                <a16:creationId xmlns:a16="http://schemas.microsoft.com/office/drawing/2014/main" id="{061041AC-3178-4BC0-97FC-F78DADABFAC6}"/>
              </a:ext>
            </a:extLst>
          </p:cNvPr>
          <p:cNvSpPr txBox="1"/>
          <p:nvPr/>
        </p:nvSpPr>
        <p:spPr>
          <a:xfrm>
            <a:off x="7681983" y="5473093"/>
            <a:ext cx="331700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Mechanical Integrity &amp; Permeability</a:t>
            </a:r>
          </a:p>
        </p:txBody>
      </p:sp>
      <p:sp>
        <p:nvSpPr>
          <p:cNvPr id="26" name="ZoneTexte 25">
            <a:extLst>
              <a:ext uri="{FF2B5EF4-FFF2-40B4-BE49-F238E27FC236}">
                <a16:creationId xmlns:a16="http://schemas.microsoft.com/office/drawing/2014/main" id="{8E58FEE0-A9B5-4F65-A217-2E09D5B87E25}"/>
              </a:ext>
            </a:extLst>
          </p:cNvPr>
          <p:cNvSpPr txBox="1"/>
          <p:nvPr/>
        </p:nvSpPr>
        <p:spPr>
          <a:xfrm>
            <a:off x="415164" y="2451459"/>
            <a:ext cx="463664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Study the 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infusion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 process in the porous media.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Current models struggle to 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predict fluid behavior in saturated &amp; unsaturated porous media 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accurately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23" name="ZoneTexte 22">
            <a:extLst>
              <a:ext uri="{FF2B5EF4-FFF2-40B4-BE49-F238E27FC236}">
                <a16:creationId xmlns:a16="http://schemas.microsoft.com/office/drawing/2014/main" id="{CE3A0B6A-D5F8-481F-9244-6B4B880A5F8E}"/>
              </a:ext>
            </a:extLst>
          </p:cNvPr>
          <p:cNvSpPr txBox="1"/>
          <p:nvPr/>
        </p:nvSpPr>
        <p:spPr>
          <a:xfrm>
            <a:off x="3243366" y="3645357"/>
            <a:ext cx="2292707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H. </a:t>
            </a:r>
            <a:r>
              <a:rPr lang="en-IN" sz="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Teixidó</a:t>
            </a:r>
            <a:r>
              <a:rPr lang="en-IN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 .vol. 9, p. 809226, Feb. 2022.</a:t>
            </a:r>
          </a:p>
        </p:txBody>
      </p:sp>
    </p:spTree>
    <p:extLst>
      <p:ext uri="{BB962C8B-B14F-4D97-AF65-F5344CB8AC3E}">
        <p14:creationId xmlns:p14="http://schemas.microsoft.com/office/powerpoint/2010/main" val="63267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3382D301-53D6-4335-B421-C55494496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fr-FR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</a:p>
        </p:txBody>
      </p:sp>
      <p:graphicFrame>
        <p:nvGraphicFramePr>
          <p:cNvPr id="71" name="Diagram 4">
            <a:extLst>
              <a:ext uri="{FF2B5EF4-FFF2-40B4-BE49-F238E27FC236}">
                <a16:creationId xmlns:a16="http://schemas.microsoft.com/office/drawing/2014/main" id="{2D3A3D64-FD08-40C9-B4AF-84C79F8EF27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06954565"/>
              </p:ext>
            </p:extLst>
          </p:nvPr>
        </p:nvGraphicFramePr>
        <p:xfrm>
          <a:off x="4147810" y="1379814"/>
          <a:ext cx="5882640" cy="40983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3" name="Rectangle 72">
            <a:extLst>
              <a:ext uri="{FF2B5EF4-FFF2-40B4-BE49-F238E27FC236}">
                <a16:creationId xmlns:a16="http://schemas.microsoft.com/office/drawing/2014/main" id="{EB1A9716-EE07-4960-AE06-FE9A4F1AB912}"/>
              </a:ext>
            </a:extLst>
          </p:cNvPr>
          <p:cNvSpPr/>
          <p:nvPr/>
        </p:nvSpPr>
        <p:spPr>
          <a:xfrm>
            <a:off x="6238349" y="4246863"/>
            <a:ext cx="206857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rgbClr val="040C2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work approach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4" name="Graphique 73" descr="Microscope">
            <a:extLst>
              <a:ext uri="{FF2B5EF4-FFF2-40B4-BE49-F238E27FC236}">
                <a16:creationId xmlns:a16="http://schemas.microsoft.com/office/drawing/2014/main" id="{43DDCF6D-4CF6-49A1-B36D-6394CEF79C3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811639" y="3464880"/>
            <a:ext cx="735185" cy="735185"/>
          </a:xfrm>
          <a:prstGeom prst="rect">
            <a:avLst/>
          </a:prstGeom>
        </p:spPr>
      </p:pic>
      <p:sp>
        <p:nvSpPr>
          <p:cNvPr id="29" name="Titre 2">
            <a:extLst>
              <a:ext uri="{FF2B5EF4-FFF2-40B4-BE49-F238E27FC236}">
                <a16:creationId xmlns:a16="http://schemas.microsoft.com/office/drawing/2014/main" id="{39930EF2-D8D1-4FC1-BE84-6E30C4FC0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8264" y="285541"/>
            <a:ext cx="7383293" cy="715530"/>
          </a:xfrm>
        </p:spPr>
        <p:txBody>
          <a:bodyPr>
            <a:normAutofit/>
          </a:bodyPr>
          <a:lstStyle/>
          <a:p>
            <a:r>
              <a:rPr lang="fr-FR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pic>
        <p:nvPicPr>
          <p:cNvPr id="24" name="Picture 2" descr="UMR CNRS 5307 – LGF – Laboratoire Georges Friedel ...">
            <a:extLst>
              <a:ext uri="{FF2B5EF4-FFF2-40B4-BE49-F238E27FC236}">
                <a16:creationId xmlns:a16="http://schemas.microsoft.com/office/drawing/2014/main" id="{9BAB4600-BB2A-48E6-A6FF-BAF373B8CC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2316" y="5198643"/>
            <a:ext cx="765710" cy="92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ZoneTexte 24">
            <a:extLst>
              <a:ext uri="{FF2B5EF4-FFF2-40B4-BE49-F238E27FC236}">
                <a16:creationId xmlns:a16="http://schemas.microsoft.com/office/drawing/2014/main" id="{33DEAF16-7FA1-4909-8750-7607E0F520E1}"/>
              </a:ext>
            </a:extLst>
          </p:cNvPr>
          <p:cNvSpPr txBox="1"/>
          <p:nvPr/>
        </p:nvSpPr>
        <p:spPr>
          <a:xfrm>
            <a:off x="1026335" y="1253732"/>
            <a:ext cx="93733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2000"/>
              </a:spcAft>
            </a:pPr>
            <a:r>
              <a:rPr lang="en-GB" sz="1800" b="1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Microstructure/permeability relation of porous ceramics through active learning-assisted experimental campaign</a:t>
            </a:r>
            <a:endParaRPr lang="en-IN" sz="1800" b="1" dirty="0">
              <a:effectLst/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6" name="Flèche : droite à entaille 45">
            <a:extLst>
              <a:ext uri="{FF2B5EF4-FFF2-40B4-BE49-F238E27FC236}">
                <a16:creationId xmlns:a16="http://schemas.microsoft.com/office/drawing/2014/main" id="{9948986F-258C-4C45-B6E7-C0F8369CD61C}"/>
              </a:ext>
            </a:extLst>
          </p:cNvPr>
          <p:cNvSpPr/>
          <p:nvPr/>
        </p:nvSpPr>
        <p:spPr>
          <a:xfrm>
            <a:off x="6491591" y="6573575"/>
            <a:ext cx="1680422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Regression</a:t>
            </a:r>
          </a:p>
        </p:txBody>
      </p:sp>
      <p:sp>
        <p:nvSpPr>
          <p:cNvPr id="47" name="Flèche : droite à entaille 46">
            <a:extLst>
              <a:ext uri="{FF2B5EF4-FFF2-40B4-BE49-F238E27FC236}">
                <a16:creationId xmlns:a16="http://schemas.microsoft.com/office/drawing/2014/main" id="{034B3261-DDC8-4257-9670-B071344AEE55}"/>
              </a:ext>
            </a:extLst>
          </p:cNvPr>
          <p:cNvSpPr/>
          <p:nvPr/>
        </p:nvSpPr>
        <p:spPr>
          <a:xfrm>
            <a:off x="4890870" y="6577878"/>
            <a:ext cx="1840636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Learning</a:t>
            </a:r>
            <a:endParaRPr lang="fr-FR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Flèche : droite à entaille 47">
            <a:extLst>
              <a:ext uri="{FF2B5EF4-FFF2-40B4-BE49-F238E27FC236}">
                <a16:creationId xmlns:a16="http://schemas.microsoft.com/office/drawing/2014/main" id="{7B1D50C9-D84B-4F2A-BA2C-7AE79EF13878}"/>
              </a:ext>
            </a:extLst>
          </p:cNvPr>
          <p:cNvSpPr/>
          <p:nvPr/>
        </p:nvSpPr>
        <p:spPr>
          <a:xfrm>
            <a:off x="7970688" y="6571392"/>
            <a:ext cx="1840637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DAC2EC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49" name="Flèche : droite à entaille 48">
            <a:extLst>
              <a:ext uri="{FF2B5EF4-FFF2-40B4-BE49-F238E27FC236}">
                <a16:creationId xmlns:a16="http://schemas.microsoft.com/office/drawing/2014/main" id="{49FCBE6E-2A29-4EDB-8BBB-0BA0756318A2}"/>
              </a:ext>
            </a:extLst>
          </p:cNvPr>
          <p:cNvSpPr/>
          <p:nvPr/>
        </p:nvSpPr>
        <p:spPr>
          <a:xfrm>
            <a:off x="3190555" y="6573073"/>
            <a:ext cx="1976712" cy="286694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Permeability test </a:t>
            </a:r>
          </a:p>
        </p:txBody>
      </p:sp>
      <p:sp>
        <p:nvSpPr>
          <p:cNvPr id="50" name="Flèche : droite à entaille 49">
            <a:extLst>
              <a:ext uri="{FF2B5EF4-FFF2-40B4-BE49-F238E27FC236}">
                <a16:creationId xmlns:a16="http://schemas.microsoft.com/office/drawing/2014/main" id="{006155B4-DC5F-46BF-A9D1-18F33703478E}"/>
              </a:ext>
            </a:extLst>
          </p:cNvPr>
          <p:cNvSpPr/>
          <p:nvPr/>
        </p:nvSpPr>
        <p:spPr>
          <a:xfrm>
            <a:off x="1473651" y="6577791"/>
            <a:ext cx="1976712" cy="281976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Porous sample</a:t>
            </a:r>
          </a:p>
        </p:txBody>
      </p:sp>
      <p:sp>
        <p:nvSpPr>
          <p:cNvPr id="51" name="Flèche : droite à entaille 50">
            <a:extLst>
              <a:ext uri="{FF2B5EF4-FFF2-40B4-BE49-F238E27FC236}">
                <a16:creationId xmlns:a16="http://schemas.microsoft.com/office/drawing/2014/main" id="{DC09B7B3-C789-41BB-890B-BF5CEA799D26}"/>
              </a:ext>
            </a:extLst>
          </p:cNvPr>
          <p:cNvSpPr/>
          <p:nvPr/>
        </p:nvSpPr>
        <p:spPr>
          <a:xfrm>
            <a:off x="48729" y="6580911"/>
            <a:ext cx="1612431" cy="270811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7030A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A3AEA42C-19A4-4400-9E2B-4571B9039A07}"/>
              </a:ext>
            </a:extLst>
          </p:cNvPr>
          <p:cNvSpPr txBox="1"/>
          <p:nvPr/>
        </p:nvSpPr>
        <p:spPr>
          <a:xfrm>
            <a:off x="7775059" y="2405080"/>
            <a:ext cx="266413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fr-FR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Powder Metallurgy</a:t>
            </a:r>
          </a:p>
          <a:p>
            <a:pPr lvl="0"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Porous ceramics samples of varying porosity and pore morphology</a:t>
            </a:r>
          </a:p>
        </p:txBody>
      </p:sp>
      <p:sp>
        <p:nvSpPr>
          <p:cNvPr id="20" name="ZoneTexte 19">
            <a:extLst>
              <a:ext uri="{FF2B5EF4-FFF2-40B4-BE49-F238E27FC236}">
                <a16:creationId xmlns:a16="http://schemas.microsoft.com/office/drawing/2014/main" id="{08DE99D0-B47D-4185-A15A-A081B38E1C3F}"/>
              </a:ext>
            </a:extLst>
          </p:cNvPr>
          <p:cNvSpPr txBox="1"/>
          <p:nvPr/>
        </p:nvSpPr>
        <p:spPr>
          <a:xfrm>
            <a:off x="3253095" y="5490356"/>
            <a:ext cx="331700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fr-FR" sz="1400" dirty="0">
                <a:solidFill>
                  <a:schemeClr val="bg2">
                    <a:lumMod val="9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Pore Morphology</a:t>
            </a:r>
          </a:p>
        </p:txBody>
      </p:sp>
      <p:sp>
        <p:nvSpPr>
          <p:cNvPr id="26" name="ZoneTexte 25">
            <a:extLst>
              <a:ext uri="{FF2B5EF4-FFF2-40B4-BE49-F238E27FC236}">
                <a16:creationId xmlns:a16="http://schemas.microsoft.com/office/drawing/2014/main" id="{8E58FEE0-A9B5-4F65-A217-2E09D5B87E25}"/>
              </a:ext>
            </a:extLst>
          </p:cNvPr>
          <p:cNvSpPr txBox="1"/>
          <p:nvPr/>
        </p:nvSpPr>
        <p:spPr>
          <a:xfrm>
            <a:off x="415164" y="2451459"/>
            <a:ext cx="463664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bg2">
                    <a:lumMod val="9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Study the </a:t>
            </a:r>
            <a:r>
              <a:rPr lang="en-US" b="1" dirty="0">
                <a:solidFill>
                  <a:schemeClr val="bg2">
                    <a:lumMod val="9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infusion</a:t>
            </a:r>
            <a:r>
              <a:rPr lang="en-US" dirty="0">
                <a:solidFill>
                  <a:schemeClr val="bg2">
                    <a:lumMod val="9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 process in the porous ceramics.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bg2">
                    <a:lumMod val="9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Current models struggle to </a:t>
            </a:r>
            <a:r>
              <a:rPr lang="en-US" b="1" dirty="0">
                <a:solidFill>
                  <a:schemeClr val="bg2">
                    <a:lumMod val="9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predict fluid behavior in saturated &amp; unsaturated porous media </a:t>
            </a:r>
            <a:r>
              <a:rPr lang="en-US" dirty="0">
                <a:solidFill>
                  <a:schemeClr val="bg2">
                    <a:lumMod val="9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accurately</a:t>
            </a:r>
            <a:r>
              <a:rPr lang="en-US" b="1" dirty="0">
                <a:solidFill>
                  <a:schemeClr val="bg2">
                    <a:lumMod val="9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21" name="ZoneTexte 20">
            <a:extLst>
              <a:ext uri="{FF2B5EF4-FFF2-40B4-BE49-F238E27FC236}">
                <a16:creationId xmlns:a16="http://schemas.microsoft.com/office/drawing/2014/main" id="{C60AE9B1-B9AF-4321-9A0E-E5680C6711B9}"/>
              </a:ext>
            </a:extLst>
          </p:cNvPr>
          <p:cNvSpPr txBox="1"/>
          <p:nvPr/>
        </p:nvSpPr>
        <p:spPr>
          <a:xfrm>
            <a:off x="7681983" y="5473093"/>
            <a:ext cx="331700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Mechanical Integrity &amp; Permeability</a:t>
            </a:r>
          </a:p>
        </p:txBody>
      </p:sp>
    </p:spTree>
    <p:extLst>
      <p:ext uri="{BB962C8B-B14F-4D97-AF65-F5344CB8AC3E}">
        <p14:creationId xmlns:p14="http://schemas.microsoft.com/office/powerpoint/2010/main" val="32278118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A9253846-2A1F-CCDC-BCF9-42C275B3B3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5674" y="1523312"/>
            <a:ext cx="8463168" cy="3588533"/>
          </a:xfrm>
        </p:spPr>
        <p:txBody>
          <a:bodyPr>
            <a:normAutofit/>
          </a:bodyPr>
          <a:lstStyle/>
          <a:p>
            <a:pPr marL="342900" indent="-342900">
              <a:lnSpc>
                <a:spcPct val="120000"/>
              </a:lnSpc>
              <a:buClrTx/>
              <a:buSzPct val="100000"/>
              <a:buFont typeface="+mj-lt"/>
              <a:buAutoNum type="arabicPeriod"/>
            </a:pPr>
            <a:r>
              <a:rPr lang="fr-FR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Porous sample manufacturing</a:t>
            </a:r>
          </a:p>
          <a:p>
            <a:pPr marL="342900" indent="-342900">
              <a:lnSpc>
                <a:spcPct val="120000"/>
              </a:lnSpc>
              <a:buClrTx/>
              <a:buSzPct val="100000"/>
              <a:buFont typeface="+mj-lt"/>
              <a:buAutoNum type="arabicPeriod"/>
            </a:pPr>
            <a:r>
              <a:rPr lang="fr-FR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Permeability test </a:t>
            </a:r>
          </a:p>
          <a:p>
            <a:pPr marL="342900" indent="-342900">
              <a:lnSpc>
                <a:spcPct val="120000"/>
              </a:lnSpc>
              <a:buClrTx/>
              <a:buSzPct val="100000"/>
              <a:buFont typeface="+mj-lt"/>
              <a:buAutoNum type="arabicPeriod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learning–assisted porous ceramic manufacturing</a:t>
            </a:r>
          </a:p>
          <a:p>
            <a:pPr marL="342900" indent="-342900">
              <a:lnSpc>
                <a:spcPct val="120000"/>
              </a:lnSpc>
              <a:buClrTx/>
              <a:buSzPct val="100000"/>
              <a:buFont typeface="+mj-lt"/>
              <a:buAutoNum type="arabicPeriod"/>
            </a:pPr>
            <a:r>
              <a:rPr lang="fr-FR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Regression on permeability measurements.</a:t>
            </a:r>
          </a:p>
          <a:p>
            <a:pPr marL="342900" indent="-342900">
              <a:lnSpc>
                <a:spcPct val="120000"/>
              </a:lnSpc>
              <a:buClrTx/>
              <a:buSzPct val="100000"/>
              <a:buFont typeface="+mj-lt"/>
              <a:buAutoNum type="arabicPeriod"/>
            </a:pPr>
            <a:r>
              <a:rPr lang="fr-FR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fr-FR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3382D301-53D6-4335-B421-C55494496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fr-FR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</a:p>
        </p:txBody>
      </p:sp>
      <p:sp>
        <p:nvSpPr>
          <p:cNvPr id="8" name="Titre 2">
            <a:extLst>
              <a:ext uri="{FF2B5EF4-FFF2-40B4-BE49-F238E27FC236}">
                <a16:creationId xmlns:a16="http://schemas.microsoft.com/office/drawing/2014/main" id="{9D4B04E5-ADF1-42F3-B730-8E1063702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8264" y="285541"/>
            <a:ext cx="7383293" cy="715530"/>
          </a:xfrm>
        </p:spPr>
        <p:txBody>
          <a:bodyPr>
            <a:normAutofit/>
          </a:bodyPr>
          <a:lstStyle/>
          <a:p>
            <a:r>
              <a:rPr lang="fr-FR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Summary</a:t>
            </a:r>
          </a:p>
        </p:txBody>
      </p:sp>
      <p:pic>
        <p:nvPicPr>
          <p:cNvPr id="6" name="Picture 2" descr="UMR CNRS 5307 – LGF – Laboratoire Georges Friedel ...">
            <a:extLst>
              <a:ext uri="{FF2B5EF4-FFF2-40B4-BE49-F238E27FC236}">
                <a16:creationId xmlns:a16="http://schemas.microsoft.com/office/drawing/2014/main" id="{0A09600B-EEFD-48BB-9A0A-BC4E21BCAF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2316" y="5191023"/>
            <a:ext cx="765710" cy="92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47657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CB2A340B-0371-47F5-AB01-08297CD6D7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Porous sample manufacturing</a:t>
            </a:r>
            <a:endParaRPr lang="fr-F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D1A14B8B-D945-4D06-A47E-293135082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fr-FR" dirty="0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26">
                <a:extLst>
                  <a:ext uri="{FF2B5EF4-FFF2-40B4-BE49-F238E27FC236}">
                    <a16:creationId xmlns:a16="http://schemas.microsoft.com/office/drawing/2014/main" id="{DB6F364B-461D-48D7-8DEB-25F6BAE4DC93}"/>
                  </a:ext>
                </a:extLst>
              </p:cNvPr>
              <p:cNvSpPr txBox="1"/>
              <p:nvPr/>
            </p:nvSpPr>
            <p:spPr>
              <a:xfrm>
                <a:off x="595967" y="3429000"/>
                <a:ext cx="2264320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pl-PL" sz="1000" i="1" dirty="0">
                    <a:effectLst/>
                    <a:latin typeface="Times New Roman" panose="020206030504050203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Atomized </a:t>
                </a:r>
                <a14:m>
                  <m:oMath xmlns:m="http://schemas.openxmlformats.org/officeDocument/2006/math">
                    <m:r>
                      <a:rPr lang="pl-PL" sz="1000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  <m:r>
                      <a:rPr lang="fr-FR" sz="1000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pl-PL" sz="1000" i="1" dirty="0">
                    <a:effectLst/>
                    <a:latin typeface="Times New Roman" panose="020206030504050203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alumina BA15W (Al₂O₃)</a:t>
                </a:r>
              </a:p>
              <a:p>
                <a:r>
                  <a:rPr lang="pl-PL" sz="1000" i="1" dirty="0">
                    <a:effectLst/>
                    <a:latin typeface="Times New Roman" panose="020206030504050203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from Baikowski Chimie </a:t>
                </a:r>
                <a:endParaRPr lang="en-US" sz="1000" i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8" name="TextBox 26">
                <a:extLst>
                  <a:ext uri="{FF2B5EF4-FFF2-40B4-BE49-F238E27FC236}">
                    <a16:creationId xmlns:a16="http://schemas.microsoft.com/office/drawing/2014/main" id="{DB6F364B-461D-48D7-8DEB-25F6BAE4DC9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967" y="3429000"/>
                <a:ext cx="2264320" cy="400110"/>
              </a:xfrm>
              <a:prstGeom prst="rect">
                <a:avLst/>
              </a:prstGeom>
              <a:blipFill>
                <a:blip r:embed="rId2"/>
                <a:stretch>
                  <a:fillRect b="-7692"/>
                </a:stretch>
              </a:blipFill>
            </p:spPr>
            <p:txBody>
              <a:bodyPr/>
              <a:lstStyle/>
              <a:p>
                <a:r>
                  <a:rPr lang="en-IN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Box 28">
            <a:extLst>
              <a:ext uri="{FF2B5EF4-FFF2-40B4-BE49-F238E27FC236}">
                <a16:creationId xmlns:a16="http://schemas.microsoft.com/office/drawing/2014/main" id="{F7D94F6C-988E-4F09-A71A-DB126C9A3521}"/>
              </a:ext>
            </a:extLst>
          </p:cNvPr>
          <p:cNvSpPr txBox="1"/>
          <p:nvPr/>
        </p:nvSpPr>
        <p:spPr>
          <a:xfrm>
            <a:off x="469630" y="6036033"/>
            <a:ext cx="2545941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Polymethyl methacrylate (PMMA)</a:t>
            </a:r>
            <a:endParaRPr lang="en-US" sz="1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1" name="Picture 8" descr="A close-up of a group of white round objects&#10;&#10;Description automatically generated">
            <a:extLst>
              <a:ext uri="{FF2B5EF4-FFF2-40B4-BE49-F238E27FC236}">
                <a16:creationId xmlns:a16="http://schemas.microsoft.com/office/drawing/2014/main" id="{42527EEB-5B24-4067-A24A-76D96889F01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6282"/>
          <a:stretch/>
        </p:blipFill>
        <p:spPr>
          <a:xfrm>
            <a:off x="440683" y="4088494"/>
            <a:ext cx="2574889" cy="19305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3" name="ZoneTexte 32">
            <a:extLst>
              <a:ext uri="{FF2B5EF4-FFF2-40B4-BE49-F238E27FC236}">
                <a16:creationId xmlns:a16="http://schemas.microsoft.com/office/drawing/2014/main" id="{2085E3B3-A6F8-4758-A089-57911251FB95}"/>
              </a:ext>
            </a:extLst>
          </p:cNvPr>
          <p:cNvSpPr txBox="1"/>
          <p:nvPr/>
        </p:nvSpPr>
        <p:spPr>
          <a:xfrm>
            <a:off x="4463097" y="1048408"/>
            <a:ext cx="3265806" cy="29028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Autofit/>
          </a:bodyPr>
          <a:lstStyle/>
          <a:p>
            <a:pPr algn="l"/>
            <a:r>
              <a:rPr lang="fr-FR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Powder Metallurgy Process</a:t>
            </a:r>
          </a:p>
        </p:txBody>
      </p:sp>
      <p:pic>
        <p:nvPicPr>
          <p:cNvPr id="22" name="Picture 2" descr="UMR CNRS 5307 – LGF – Laboratoire Georges Friedel ...">
            <a:extLst>
              <a:ext uri="{FF2B5EF4-FFF2-40B4-BE49-F238E27FC236}">
                <a16:creationId xmlns:a16="http://schemas.microsoft.com/office/drawing/2014/main" id="{19CC7848-DF74-4CAE-ABDB-5DE400C861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2316" y="5191023"/>
            <a:ext cx="765710" cy="92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Image 25">
            <a:extLst>
              <a:ext uri="{FF2B5EF4-FFF2-40B4-BE49-F238E27FC236}">
                <a16:creationId xmlns:a16="http://schemas.microsoft.com/office/drawing/2014/main" id="{29DF063A-034D-45BD-ADD4-5BC4BC2FD8B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7887" y="1418701"/>
            <a:ext cx="6656617" cy="1852873"/>
          </a:xfrm>
          <a:prstGeom prst="rect">
            <a:avLst/>
          </a:prstGeom>
        </p:spPr>
      </p:pic>
      <p:sp>
        <p:nvSpPr>
          <p:cNvPr id="49" name="Flèche : droite à entaille 48">
            <a:extLst>
              <a:ext uri="{FF2B5EF4-FFF2-40B4-BE49-F238E27FC236}">
                <a16:creationId xmlns:a16="http://schemas.microsoft.com/office/drawing/2014/main" id="{9BB7AA68-C3EE-40B4-8097-660DEBBD0A93}"/>
              </a:ext>
            </a:extLst>
          </p:cNvPr>
          <p:cNvSpPr/>
          <p:nvPr/>
        </p:nvSpPr>
        <p:spPr>
          <a:xfrm>
            <a:off x="48729" y="6580911"/>
            <a:ext cx="1612431" cy="270811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7030A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50" name="Flèche : droite à entaille 49">
            <a:extLst>
              <a:ext uri="{FF2B5EF4-FFF2-40B4-BE49-F238E27FC236}">
                <a16:creationId xmlns:a16="http://schemas.microsoft.com/office/drawing/2014/main" id="{6FE9CC09-FD5D-4836-A88A-CDE9D0961B4B}"/>
              </a:ext>
            </a:extLst>
          </p:cNvPr>
          <p:cNvSpPr/>
          <p:nvPr/>
        </p:nvSpPr>
        <p:spPr>
          <a:xfrm>
            <a:off x="6491591" y="6573575"/>
            <a:ext cx="1680422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Regression</a:t>
            </a:r>
          </a:p>
        </p:txBody>
      </p:sp>
      <p:sp>
        <p:nvSpPr>
          <p:cNvPr id="51" name="Flèche : droite à entaille 50">
            <a:extLst>
              <a:ext uri="{FF2B5EF4-FFF2-40B4-BE49-F238E27FC236}">
                <a16:creationId xmlns:a16="http://schemas.microsoft.com/office/drawing/2014/main" id="{8DA6E796-E122-4CD9-BE9C-2DAAAA4C19A0}"/>
              </a:ext>
            </a:extLst>
          </p:cNvPr>
          <p:cNvSpPr/>
          <p:nvPr/>
        </p:nvSpPr>
        <p:spPr>
          <a:xfrm>
            <a:off x="4890870" y="6577878"/>
            <a:ext cx="1840636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Learning</a:t>
            </a:r>
            <a:endParaRPr lang="fr-FR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2" name="Flèche : droite à entaille 51">
            <a:extLst>
              <a:ext uri="{FF2B5EF4-FFF2-40B4-BE49-F238E27FC236}">
                <a16:creationId xmlns:a16="http://schemas.microsoft.com/office/drawing/2014/main" id="{1C1B87EF-F730-41D7-ABC4-1725641AC138}"/>
              </a:ext>
            </a:extLst>
          </p:cNvPr>
          <p:cNvSpPr/>
          <p:nvPr/>
        </p:nvSpPr>
        <p:spPr>
          <a:xfrm>
            <a:off x="7970688" y="6571392"/>
            <a:ext cx="1840637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DAC2EC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53" name="Flèche : droite à entaille 52">
            <a:extLst>
              <a:ext uri="{FF2B5EF4-FFF2-40B4-BE49-F238E27FC236}">
                <a16:creationId xmlns:a16="http://schemas.microsoft.com/office/drawing/2014/main" id="{5041A1CB-E700-4B57-AA42-BF621B1FA4E7}"/>
              </a:ext>
            </a:extLst>
          </p:cNvPr>
          <p:cNvSpPr/>
          <p:nvPr/>
        </p:nvSpPr>
        <p:spPr>
          <a:xfrm>
            <a:off x="3190555" y="6573073"/>
            <a:ext cx="1976712" cy="286694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Permeability test </a:t>
            </a:r>
          </a:p>
        </p:txBody>
      </p:sp>
      <p:sp>
        <p:nvSpPr>
          <p:cNvPr id="54" name="Flèche : droite à entaille 53">
            <a:extLst>
              <a:ext uri="{FF2B5EF4-FFF2-40B4-BE49-F238E27FC236}">
                <a16:creationId xmlns:a16="http://schemas.microsoft.com/office/drawing/2014/main" id="{54725E0E-B1FA-4D1E-906E-B337049F1771}"/>
              </a:ext>
            </a:extLst>
          </p:cNvPr>
          <p:cNvSpPr/>
          <p:nvPr/>
        </p:nvSpPr>
        <p:spPr>
          <a:xfrm>
            <a:off x="1473651" y="6577791"/>
            <a:ext cx="1976712" cy="281976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Porous sample</a:t>
            </a:r>
          </a:p>
        </p:txBody>
      </p:sp>
      <p:sp>
        <p:nvSpPr>
          <p:cNvPr id="28" name="ZoneTexte 27">
            <a:extLst>
              <a:ext uri="{FF2B5EF4-FFF2-40B4-BE49-F238E27FC236}">
                <a16:creationId xmlns:a16="http://schemas.microsoft.com/office/drawing/2014/main" id="{439ACE3B-07C6-48F8-9E37-67D8729E26CB}"/>
              </a:ext>
            </a:extLst>
          </p:cNvPr>
          <p:cNvSpPr txBox="1"/>
          <p:nvPr/>
        </p:nvSpPr>
        <p:spPr>
          <a:xfrm>
            <a:off x="3048000" y="3216772"/>
            <a:ext cx="4023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ZoneTexte 22">
            <a:extLst>
              <a:ext uri="{FF2B5EF4-FFF2-40B4-BE49-F238E27FC236}">
                <a16:creationId xmlns:a16="http://schemas.microsoft.com/office/drawing/2014/main" id="{CDF111A5-C600-435B-BC8B-51F50BBDF09C}"/>
              </a:ext>
            </a:extLst>
          </p:cNvPr>
          <p:cNvSpPr txBox="1"/>
          <p:nvPr/>
        </p:nvSpPr>
        <p:spPr>
          <a:xfrm>
            <a:off x="9428417" y="6028338"/>
            <a:ext cx="1981228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9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J.G. Gowda et al. Active learning-assisted experimental design for porous ceramic manufacturing (2026). </a:t>
            </a:r>
            <a:endParaRPr lang="en-I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B2BF1BF3-1355-45E1-B31C-05D10F96DE9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8760"/>
          <a:stretch/>
        </p:blipFill>
        <p:spPr>
          <a:xfrm>
            <a:off x="440683" y="1718248"/>
            <a:ext cx="2500007" cy="1710752"/>
          </a:xfrm>
          <a:prstGeom prst="rect">
            <a:avLst/>
          </a:prstGeom>
        </p:spPr>
      </p:pic>
      <p:sp>
        <p:nvSpPr>
          <p:cNvPr id="25" name="TextBox 28">
            <a:extLst>
              <a:ext uri="{FF2B5EF4-FFF2-40B4-BE49-F238E27FC236}">
                <a16:creationId xmlns:a16="http://schemas.microsoft.com/office/drawing/2014/main" id="{46781116-DCA6-483C-91B1-9F37C4A1472F}"/>
              </a:ext>
            </a:extLst>
          </p:cNvPr>
          <p:cNvSpPr txBox="1"/>
          <p:nvPr/>
        </p:nvSpPr>
        <p:spPr>
          <a:xfrm>
            <a:off x="3786581" y="5975311"/>
            <a:ext cx="512647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Sample preparation process. a- Granulometry/ Sphere diameter distribution of alumina powder and PMMA spheres used in this study, b- De-binding and c- Sintering temperature cycles.</a:t>
            </a:r>
          </a:p>
        </p:txBody>
      </p:sp>
      <p:pic>
        <p:nvPicPr>
          <p:cNvPr id="27" name="Image 26">
            <a:extLst>
              <a:ext uri="{FF2B5EF4-FFF2-40B4-BE49-F238E27FC236}">
                <a16:creationId xmlns:a16="http://schemas.microsoft.com/office/drawing/2014/main" id="{EC39E6F3-0E66-4166-B8F0-BCC563F98FC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88379" y="3607555"/>
            <a:ext cx="4562838" cy="2406232"/>
          </a:xfrm>
          <a:prstGeom prst="rect">
            <a:avLst/>
          </a:prstGeom>
        </p:spPr>
      </p:pic>
      <p:cxnSp>
        <p:nvCxnSpPr>
          <p:cNvPr id="29" name="Connecteur droit avec flèche 28">
            <a:extLst>
              <a:ext uri="{FF2B5EF4-FFF2-40B4-BE49-F238E27FC236}">
                <a16:creationId xmlns:a16="http://schemas.microsoft.com/office/drawing/2014/main" id="{81451946-D3D1-4686-9F02-23CE07BE0B7C}"/>
              </a:ext>
            </a:extLst>
          </p:cNvPr>
          <p:cNvCxnSpPr>
            <a:cxnSpLocks/>
          </p:cNvCxnSpPr>
          <p:nvPr/>
        </p:nvCxnSpPr>
        <p:spPr>
          <a:xfrm>
            <a:off x="4348255" y="2857332"/>
            <a:ext cx="0" cy="544106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Connecteur droit avec flèche 29">
            <a:extLst>
              <a:ext uri="{FF2B5EF4-FFF2-40B4-BE49-F238E27FC236}">
                <a16:creationId xmlns:a16="http://schemas.microsoft.com/office/drawing/2014/main" id="{5FA9E245-D17F-44D3-B37C-D16337B89458}"/>
              </a:ext>
            </a:extLst>
          </p:cNvPr>
          <p:cNvCxnSpPr>
            <a:cxnSpLocks/>
          </p:cNvCxnSpPr>
          <p:nvPr/>
        </p:nvCxnSpPr>
        <p:spPr>
          <a:xfrm>
            <a:off x="8172013" y="2857332"/>
            <a:ext cx="0" cy="544106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Image 30">
            <a:extLst>
              <a:ext uri="{FF2B5EF4-FFF2-40B4-BE49-F238E27FC236}">
                <a16:creationId xmlns:a16="http://schemas.microsoft.com/office/drawing/2014/main" id="{082AE671-AAE3-4224-B6E6-8462F087FC58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5670" t="25673" r="21673" b="31282"/>
          <a:stretch/>
        </p:blipFill>
        <p:spPr>
          <a:xfrm>
            <a:off x="9216376" y="3300216"/>
            <a:ext cx="1369386" cy="1492501"/>
          </a:xfrm>
          <a:prstGeom prst="rect">
            <a:avLst/>
          </a:prstGeom>
        </p:spPr>
      </p:pic>
      <p:sp>
        <p:nvSpPr>
          <p:cNvPr id="34" name="TextBox 26">
            <a:extLst>
              <a:ext uri="{FF2B5EF4-FFF2-40B4-BE49-F238E27FC236}">
                <a16:creationId xmlns:a16="http://schemas.microsoft.com/office/drawing/2014/main" id="{AA22E482-E3EA-45D6-A861-9F7621DA65B0}"/>
              </a:ext>
            </a:extLst>
          </p:cNvPr>
          <p:cNvSpPr txBox="1"/>
          <p:nvPr/>
        </p:nvSpPr>
        <p:spPr>
          <a:xfrm>
            <a:off x="9172180" y="4831413"/>
            <a:ext cx="1457777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Porous alumina samples</a:t>
            </a:r>
            <a:endParaRPr lang="en-US" sz="1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67000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>
            <a:extLst>
              <a:ext uri="{FF2B5EF4-FFF2-40B4-BE49-F238E27FC236}">
                <a16:creationId xmlns:a16="http://schemas.microsoft.com/office/drawing/2014/main" id="{35969876-B72C-7C75-FEFE-5EFB2D74E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Permeability testing</a:t>
            </a:r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3382D301-53D6-4335-B421-C55494496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fr-FR" dirty="0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</a:p>
        </p:txBody>
      </p:sp>
      <p:pic>
        <p:nvPicPr>
          <p:cNvPr id="22" name="Picture 2" descr="UMR CNRS 5307 – LGF – Laboratoire Georges Friedel ...">
            <a:extLst>
              <a:ext uri="{FF2B5EF4-FFF2-40B4-BE49-F238E27FC236}">
                <a16:creationId xmlns:a16="http://schemas.microsoft.com/office/drawing/2014/main" id="{A84E97BC-7650-41DB-8A2B-93C71EE3AA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2316" y="5191023"/>
            <a:ext cx="765710" cy="92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6" name="ZoneTexte 65">
            <a:extLst>
              <a:ext uri="{FF2B5EF4-FFF2-40B4-BE49-F238E27FC236}">
                <a16:creationId xmlns:a16="http://schemas.microsoft.com/office/drawing/2014/main" id="{6175E1A5-75D3-487A-BF70-CCF998FA05DC}"/>
              </a:ext>
            </a:extLst>
          </p:cNvPr>
          <p:cNvSpPr txBox="1"/>
          <p:nvPr/>
        </p:nvSpPr>
        <p:spPr>
          <a:xfrm>
            <a:off x="9125309" y="5267788"/>
            <a:ext cx="1960443" cy="24622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US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Flow velocity calculation</a:t>
            </a:r>
            <a:endParaRPr lang="fr-FR" sz="1000" i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9" name="ZoneTexte 68">
            <a:extLst>
              <a:ext uri="{FF2B5EF4-FFF2-40B4-BE49-F238E27FC236}">
                <a16:creationId xmlns:a16="http://schemas.microsoft.com/office/drawing/2014/main" id="{9B152A9E-1920-4864-B1E3-99DC847CB807}"/>
              </a:ext>
            </a:extLst>
          </p:cNvPr>
          <p:cNvSpPr txBox="1"/>
          <p:nvPr/>
        </p:nvSpPr>
        <p:spPr>
          <a:xfrm>
            <a:off x="-139993" y="4921117"/>
            <a:ext cx="3330548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Testing flow pressure and mass flow from the flowmeter</a:t>
            </a:r>
            <a:endParaRPr lang="fr-FR" sz="1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0" name="ZoneTexte 69">
            <a:extLst>
              <a:ext uri="{FF2B5EF4-FFF2-40B4-BE49-F238E27FC236}">
                <a16:creationId xmlns:a16="http://schemas.microsoft.com/office/drawing/2014/main" id="{CDFD9871-39E5-44EA-91F8-BA4D36902343}"/>
              </a:ext>
            </a:extLst>
          </p:cNvPr>
          <p:cNvSpPr txBox="1"/>
          <p:nvPr/>
        </p:nvSpPr>
        <p:spPr>
          <a:xfrm>
            <a:off x="4189584" y="6206157"/>
            <a:ext cx="3335207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Permeability K of the 60 vol.% PMMA sample</a:t>
            </a:r>
            <a:endParaRPr lang="fr-FR" sz="1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9" name="Image 18">
            <a:extLst>
              <a:ext uri="{FF2B5EF4-FFF2-40B4-BE49-F238E27FC236}">
                <a16:creationId xmlns:a16="http://schemas.microsoft.com/office/drawing/2014/main" id="{42D670F6-90D3-418B-AB5B-AD0F7CC73DB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15" t="2896" r="6395" b="1042"/>
          <a:stretch/>
        </p:blipFill>
        <p:spPr>
          <a:xfrm>
            <a:off x="4551150" y="4335632"/>
            <a:ext cx="2344949" cy="1869068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1C3723CC-72D5-4543-AAFF-16E41647C33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97723" y="1702867"/>
            <a:ext cx="2293978" cy="3562738"/>
          </a:xfrm>
          <a:prstGeom prst="rect">
            <a:avLst/>
          </a:prstGeom>
        </p:spPr>
      </p:pic>
      <p:cxnSp>
        <p:nvCxnSpPr>
          <p:cNvPr id="6" name="Connecteur droit avec flèche 5">
            <a:extLst>
              <a:ext uri="{FF2B5EF4-FFF2-40B4-BE49-F238E27FC236}">
                <a16:creationId xmlns:a16="http://schemas.microsoft.com/office/drawing/2014/main" id="{85B42AF8-3C07-40EA-A256-1631A488D09C}"/>
              </a:ext>
            </a:extLst>
          </p:cNvPr>
          <p:cNvCxnSpPr>
            <a:cxnSpLocks/>
          </p:cNvCxnSpPr>
          <p:nvPr/>
        </p:nvCxnSpPr>
        <p:spPr>
          <a:xfrm>
            <a:off x="8317837" y="1809750"/>
            <a:ext cx="599136" cy="882218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Connecteur droit avec flèche 14">
            <a:extLst>
              <a:ext uri="{FF2B5EF4-FFF2-40B4-BE49-F238E27FC236}">
                <a16:creationId xmlns:a16="http://schemas.microsoft.com/office/drawing/2014/main" id="{64131DB9-1E66-4C71-8946-980F6E361F21}"/>
              </a:ext>
            </a:extLst>
          </p:cNvPr>
          <p:cNvCxnSpPr>
            <a:cxnSpLocks/>
            <a:stCxn id="7" idx="1"/>
            <a:endCxn id="24" idx="3"/>
          </p:cNvCxnSpPr>
          <p:nvPr/>
        </p:nvCxnSpPr>
        <p:spPr>
          <a:xfrm flipH="1">
            <a:off x="2845645" y="2691968"/>
            <a:ext cx="425397" cy="1163981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Connecteur droit avec flèche 34">
            <a:extLst>
              <a:ext uri="{FF2B5EF4-FFF2-40B4-BE49-F238E27FC236}">
                <a16:creationId xmlns:a16="http://schemas.microsoft.com/office/drawing/2014/main" id="{CD36840C-8CB7-4779-B220-8DCE2D7EC09F}"/>
              </a:ext>
            </a:extLst>
          </p:cNvPr>
          <p:cNvCxnSpPr>
            <a:cxnSpLocks/>
            <a:endCxn id="19" idx="3"/>
          </p:cNvCxnSpPr>
          <p:nvPr/>
        </p:nvCxnSpPr>
        <p:spPr>
          <a:xfrm flipH="1">
            <a:off x="6896099" y="4210132"/>
            <a:ext cx="1942646" cy="1060034"/>
          </a:xfrm>
          <a:prstGeom prst="straightConnector1">
            <a:avLst/>
          </a:prstGeom>
          <a:ln w="19050">
            <a:solidFill>
              <a:srgbClr val="40CB1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Espace réservé du numéro de diapositive 4">
            <a:extLst>
              <a:ext uri="{FF2B5EF4-FFF2-40B4-BE49-F238E27FC236}">
                <a16:creationId xmlns:a16="http://schemas.microsoft.com/office/drawing/2014/main" id="{D12CD9A4-5553-472F-9072-6D7E25FA5056}"/>
              </a:ext>
            </a:extLst>
          </p:cNvPr>
          <p:cNvSpPr txBox="1">
            <a:spLocks/>
          </p:cNvSpPr>
          <p:nvPr/>
        </p:nvSpPr>
        <p:spPr>
          <a:xfrm>
            <a:off x="11648661" y="6254845"/>
            <a:ext cx="489365" cy="473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fr-FR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fr-F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Flèche : droite à entaille 22">
            <a:extLst>
              <a:ext uri="{FF2B5EF4-FFF2-40B4-BE49-F238E27FC236}">
                <a16:creationId xmlns:a16="http://schemas.microsoft.com/office/drawing/2014/main" id="{F9CE9DB3-19F4-4F00-9CB6-93E09169605E}"/>
              </a:ext>
            </a:extLst>
          </p:cNvPr>
          <p:cNvSpPr/>
          <p:nvPr/>
        </p:nvSpPr>
        <p:spPr>
          <a:xfrm>
            <a:off x="48729" y="6580911"/>
            <a:ext cx="1612431" cy="270811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7030A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27" name="Flèche : droite à entaille 26">
            <a:extLst>
              <a:ext uri="{FF2B5EF4-FFF2-40B4-BE49-F238E27FC236}">
                <a16:creationId xmlns:a16="http://schemas.microsoft.com/office/drawing/2014/main" id="{00EC94F5-7C14-4B26-BD48-C6474472F5A5}"/>
              </a:ext>
            </a:extLst>
          </p:cNvPr>
          <p:cNvSpPr/>
          <p:nvPr/>
        </p:nvSpPr>
        <p:spPr>
          <a:xfrm>
            <a:off x="6491591" y="6573575"/>
            <a:ext cx="1680422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Regression</a:t>
            </a:r>
          </a:p>
        </p:txBody>
      </p:sp>
      <p:sp>
        <p:nvSpPr>
          <p:cNvPr id="29" name="Flèche : droite à entaille 28">
            <a:extLst>
              <a:ext uri="{FF2B5EF4-FFF2-40B4-BE49-F238E27FC236}">
                <a16:creationId xmlns:a16="http://schemas.microsoft.com/office/drawing/2014/main" id="{A54F32EF-C033-4946-A3AC-20A82C7F2DF3}"/>
              </a:ext>
            </a:extLst>
          </p:cNvPr>
          <p:cNvSpPr/>
          <p:nvPr/>
        </p:nvSpPr>
        <p:spPr>
          <a:xfrm>
            <a:off x="4890870" y="6577878"/>
            <a:ext cx="1840636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Learning</a:t>
            </a:r>
            <a:endParaRPr lang="fr-FR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Flèche : droite à entaille 30">
            <a:extLst>
              <a:ext uri="{FF2B5EF4-FFF2-40B4-BE49-F238E27FC236}">
                <a16:creationId xmlns:a16="http://schemas.microsoft.com/office/drawing/2014/main" id="{1A72E693-E637-4749-BBC9-617F11BAD4C9}"/>
              </a:ext>
            </a:extLst>
          </p:cNvPr>
          <p:cNvSpPr/>
          <p:nvPr/>
        </p:nvSpPr>
        <p:spPr>
          <a:xfrm>
            <a:off x="7970688" y="6571392"/>
            <a:ext cx="1840637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DAC2EC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3" name="Flèche : droite à entaille 32">
            <a:extLst>
              <a:ext uri="{FF2B5EF4-FFF2-40B4-BE49-F238E27FC236}">
                <a16:creationId xmlns:a16="http://schemas.microsoft.com/office/drawing/2014/main" id="{5119F416-FF96-4D65-A319-CCF70AE95A5D}"/>
              </a:ext>
            </a:extLst>
          </p:cNvPr>
          <p:cNvSpPr/>
          <p:nvPr/>
        </p:nvSpPr>
        <p:spPr>
          <a:xfrm>
            <a:off x="1473651" y="6577791"/>
            <a:ext cx="1976712" cy="281976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Porous sample</a:t>
            </a:r>
          </a:p>
        </p:txBody>
      </p:sp>
      <p:sp>
        <p:nvSpPr>
          <p:cNvPr id="34" name="Flèche : droite à entaille 33">
            <a:extLst>
              <a:ext uri="{FF2B5EF4-FFF2-40B4-BE49-F238E27FC236}">
                <a16:creationId xmlns:a16="http://schemas.microsoft.com/office/drawing/2014/main" id="{76DB2D12-7B7D-4A27-A434-56E8111C872A}"/>
              </a:ext>
            </a:extLst>
          </p:cNvPr>
          <p:cNvSpPr/>
          <p:nvPr/>
        </p:nvSpPr>
        <p:spPr>
          <a:xfrm>
            <a:off x="3190555" y="6573073"/>
            <a:ext cx="1976712" cy="286694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Permeability test </a:t>
            </a: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EFA8ADEC-7F8E-4B4D-BD2F-AA4C4B923A2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526"/>
          <a:stretch/>
        </p:blipFill>
        <p:spPr>
          <a:xfrm>
            <a:off x="3271042" y="1014278"/>
            <a:ext cx="5046795" cy="3355379"/>
          </a:xfrm>
          <a:prstGeom prst="rect">
            <a:avLst/>
          </a:prstGeom>
        </p:spPr>
      </p:pic>
      <p:pic>
        <p:nvPicPr>
          <p:cNvPr id="24" name="Image 23">
            <a:extLst>
              <a:ext uri="{FF2B5EF4-FFF2-40B4-BE49-F238E27FC236}">
                <a16:creationId xmlns:a16="http://schemas.microsoft.com/office/drawing/2014/main" id="{C49C3420-0378-4CA8-8AE0-3A9E07F38544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03" t="4749" r="3240" b="521"/>
          <a:stretch/>
        </p:blipFill>
        <p:spPr>
          <a:xfrm>
            <a:off x="195662" y="2832233"/>
            <a:ext cx="2649983" cy="2047431"/>
          </a:xfrm>
          <a:prstGeom prst="rect">
            <a:avLst/>
          </a:prstGeom>
        </p:spPr>
      </p:pic>
      <p:pic>
        <p:nvPicPr>
          <p:cNvPr id="50" name="Picture 4">
            <a:extLst>
              <a:ext uri="{FF2B5EF4-FFF2-40B4-BE49-F238E27FC236}">
                <a16:creationId xmlns:a16="http://schemas.microsoft.com/office/drawing/2014/main" id="{C1D914D8-4C3B-43E4-92A1-438398BB8D35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3787" r="4669" b="30219"/>
          <a:stretch/>
        </p:blipFill>
        <p:spPr>
          <a:xfrm>
            <a:off x="1750782" y="5470888"/>
            <a:ext cx="887599" cy="361122"/>
          </a:xfrm>
          <a:prstGeom prst="rect">
            <a:avLst/>
          </a:prstGeom>
        </p:spPr>
      </p:pic>
      <p:sp>
        <p:nvSpPr>
          <p:cNvPr id="47" name="ZoneTexte 46">
            <a:extLst>
              <a:ext uri="{FF2B5EF4-FFF2-40B4-BE49-F238E27FC236}">
                <a16:creationId xmlns:a16="http://schemas.microsoft.com/office/drawing/2014/main" id="{09BF4C85-B239-4AD0-BE54-AFAE5E6059F5}"/>
              </a:ext>
            </a:extLst>
          </p:cNvPr>
          <p:cNvSpPr txBox="1"/>
          <p:nvPr/>
        </p:nvSpPr>
        <p:spPr>
          <a:xfrm>
            <a:off x="639900" y="5499699"/>
            <a:ext cx="1770762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sz="10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Darcy equation -</a:t>
            </a:r>
            <a:endParaRPr lang="en-IN" sz="105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2" name="ZoneTexte 51">
            <a:extLst>
              <a:ext uri="{FF2B5EF4-FFF2-40B4-BE49-F238E27FC236}">
                <a16:creationId xmlns:a16="http://schemas.microsoft.com/office/drawing/2014/main" id="{55E9948B-8E01-48C7-A9CA-E98B55ACE0DD}"/>
              </a:ext>
            </a:extLst>
          </p:cNvPr>
          <p:cNvSpPr txBox="1"/>
          <p:nvPr/>
        </p:nvSpPr>
        <p:spPr>
          <a:xfrm>
            <a:off x="9428417" y="6028338"/>
            <a:ext cx="1981228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9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J.G. Gowda et al. Active learning-assisted experimental design for porous ceramic manufacturing (2026). </a:t>
            </a:r>
            <a:endParaRPr lang="en-I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37" name="Connecteur droit avec flèche 36">
            <a:extLst>
              <a:ext uri="{FF2B5EF4-FFF2-40B4-BE49-F238E27FC236}">
                <a16:creationId xmlns:a16="http://schemas.microsoft.com/office/drawing/2014/main" id="{C64CBCC5-A074-42FF-8DDA-F7E27FDBCA1B}"/>
              </a:ext>
            </a:extLst>
          </p:cNvPr>
          <p:cNvCxnSpPr>
            <a:cxnSpLocks/>
          </p:cNvCxnSpPr>
          <p:nvPr/>
        </p:nvCxnSpPr>
        <p:spPr>
          <a:xfrm>
            <a:off x="2845645" y="3855949"/>
            <a:ext cx="1705505" cy="1414217"/>
          </a:xfrm>
          <a:prstGeom prst="straightConnector1">
            <a:avLst/>
          </a:prstGeom>
          <a:ln w="19050">
            <a:solidFill>
              <a:srgbClr val="40CB1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38202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B520E16C-5B43-4440-B0DD-BE123D878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learning classification model</a:t>
            </a:r>
            <a:endParaRPr lang="fr-FR" sz="20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6CE752F7-61E0-4F66-8DFE-B267C499B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fr-FR" dirty="0"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</a:p>
        </p:txBody>
      </p:sp>
      <p:pic>
        <p:nvPicPr>
          <p:cNvPr id="25" name="Picture 2" descr="UMR CNRS 5307 – LGF – Laboratoire Georges Friedel ...">
            <a:extLst>
              <a:ext uri="{FF2B5EF4-FFF2-40B4-BE49-F238E27FC236}">
                <a16:creationId xmlns:a16="http://schemas.microsoft.com/office/drawing/2014/main" id="{0E6AAD51-539A-43B4-A177-F9BAF3C46C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2316" y="5191023"/>
            <a:ext cx="765710" cy="92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oneTexte 9">
            <a:extLst>
              <a:ext uri="{FF2B5EF4-FFF2-40B4-BE49-F238E27FC236}">
                <a16:creationId xmlns:a16="http://schemas.microsoft.com/office/drawing/2014/main" id="{9B4A8839-FF13-4D47-B834-D62DBBEBA9E8}"/>
              </a:ext>
            </a:extLst>
          </p:cNvPr>
          <p:cNvSpPr txBox="1"/>
          <p:nvPr/>
        </p:nvSpPr>
        <p:spPr>
          <a:xfrm>
            <a:off x="1300091" y="1185360"/>
            <a:ext cx="351068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Manufacturing Parameters</a:t>
            </a: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0DC64DB1-EA45-4F56-AA54-42068058F68A}"/>
              </a:ext>
            </a:extLst>
          </p:cNvPr>
          <p:cNvSpPr txBox="1"/>
          <p:nvPr/>
        </p:nvSpPr>
        <p:spPr>
          <a:xfrm>
            <a:off x="3145989" y="1445716"/>
            <a:ext cx="3158714" cy="11308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Autofit/>
          </a:bodyPr>
          <a:lstStyle/>
          <a:p>
            <a:r>
              <a:rPr lang="fr-FR" sz="1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Varying Parameters</a:t>
            </a:r>
          </a:p>
          <a:p>
            <a:endParaRPr lang="fr-FR" sz="14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fr-FR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PMMA of 2 different grain size ratio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fr-FR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Volumetric ratio of Alumina and PMMA mixture</a:t>
            </a:r>
          </a:p>
        </p:txBody>
      </p:sp>
      <p:sp>
        <p:nvSpPr>
          <p:cNvPr id="24" name="ZoneTexte 23">
            <a:extLst>
              <a:ext uri="{FF2B5EF4-FFF2-40B4-BE49-F238E27FC236}">
                <a16:creationId xmlns:a16="http://schemas.microsoft.com/office/drawing/2014/main" id="{2663E075-65B2-41A0-AB2D-1BEB94262056}"/>
              </a:ext>
            </a:extLst>
          </p:cNvPr>
          <p:cNvSpPr txBox="1"/>
          <p:nvPr/>
        </p:nvSpPr>
        <p:spPr>
          <a:xfrm>
            <a:off x="223728" y="1621366"/>
            <a:ext cx="3097615" cy="9297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r>
              <a:rPr lang="fr-FR" sz="1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Constant Parameters</a:t>
            </a:r>
          </a:p>
          <a:p>
            <a:endParaRPr lang="fr-FR" sz="14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fr-FR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Uniaxial and Isostatic compaction load.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r>
              <a:rPr lang="fr-FR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Debinding and Sintering temperature</a:t>
            </a:r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l"/>
            <a:endParaRPr lang="fr-FR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9" name="Flèche : droite à entaille 48">
            <a:extLst>
              <a:ext uri="{FF2B5EF4-FFF2-40B4-BE49-F238E27FC236}">
                <a16:creationId xmlns:a16="http://schemas.microsoft.com/office/drawing/2014/main" id="{11C2227B-5774-406E-AA23-BFF1277A76C1}"/>
              </a:ext>
            </a:extLst>
          </p:cNvPr>
          <p:cNvSpPr/>
          <p:nvPr/>
        </p:nvSpPr>
        <p:spPr>
          <a:xfrm>
            <a:off x="48729" y="6580911"/>
            <a:ext cx="1612431" cy="270811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7030A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50" name="Flèche : droite à entaille 49">
            <a:extLst>
              <a:ext uri="{FF2B5EF4-FFF2-40B4-BE49-F238E27FC236}">
                <a16:creationId xmlns:a16="http://schemas.microsoft.com/office/drawing/2014/main" id="{FEDCC71F-5C80-4142-9E87-F749F632A61F}"/>
              </a:ext>
            </a:extLst>
          </p:cNvPr>
          <p:cNvSpPr/>
          <p:nvPr/>
        </p:nvSpPr>
        <p:spPr>
          <a:xfrm>
            <a:off x="6491591" y="6573575"/>
            <a:ext cx="1680422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Regression</a:t>
            </a:r>
          </a:p>
        </p:txBody>
      </p:sp>
      <p:sp>
        <p:nvSpPr>
          <p:cNvPr id="51" name="Flèche : droite à entaille 50">
            <a:extLst>
              <a:ext uri="{FF2B5EF4-FFF2-40B4-BE49-F238E27FC236}">
                <a16:creationId xmlns:a16="http://schemas.microsoft.com/office/drawing/2014/main" id="{0B6EEF91-D421-4ADA-94A3-EE6FD8A0713F}"/>
              </a:ext>
            </a:extLst>
          </p:cNvPr>
          <p:cNvSpPr/>
          <p:nvPr/>
        </p:nvSpPr>
        <p:spPr>
          <a:xfrm>
            <a:off x="7970688" y="6571392"/>
            <a:ext cx="1840637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DAC2EC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52" name="Flèche : droite à entaille 51">
            <a:extLst>
              <a:ext uri="{FF2B5EF4-FFF2-40B4-BE49-F238E27FC236}">
                <a16:creationId xmlns:a16="http://schemas.microsoft.com/office/drawing/2014/main" id="{B69778E0-1D19-488C-98F3-7AB3650A5827}"/>
              </a:ext>
            </a:extLst>
          </p:cNvPr>
          <p:cNvSpPr/>
          <p:nvPr/>
        </p:nvSpPr>
        <p:spPr>
          <a:xfrm>
            <a:off x="3190555" y="6573073"/>
            <a:ext cx="1976712" cy="286694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Permeability test </a:t>
            </a:r>
          </a:p>
        </p:txBody>
      </p:sp>
      <p:sp>
        <p:nvSpPr>
          <p:cNvPr id="53" name="Flèche : droite à entaille 52">
            <a:extLst>
              <a:ext uri="{FF2B5EF4-FFF2-40B4-BE49-F238E27FC236}">
                <a16:creationId xmlns:a16="http://schemas.microsoft.com/office/drawing/2014/main" id="{E7E7F3CD-F379-4D4F-9019-238EE1635D4A}"/>
              </a:ext>
            </a:extLst>
          </p:cNvPr>
          <p:cNvSpPr/>
          <p:nvPr/>
        </p:nvSpPr>
        <p:spPr>
          <a:xfrm>
            <a:off x="1473651" y="6577791"/>
            <a:ext cx="1976712" cy="281976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Porous sample</a:t>
            </a:r>
          </a:p>
        </p:txBody>
      </p:sp>
      <p:sp>
        <p:nvSpPr>
          <p:cNvPr id="54" name="Flèche : droite à entaille 53">
            <a:extLst>
              <a:ext uri="{FF2B5EF4-FFF2-40B4-BE49-F238E27FC236}">
                <a16:creationId xmlns:a16="http://schemas.microsoft.com/office/drawing/2014/main" id="{CF3DAA71-4B5F-4A24-AA3A-C5FA283DA5E3}"/>
              </a:ext>
            </a:extLst>
          </p:cNvPr>
          <p:cNvSpPr/>
          <p:nvPr/>
        </p:nvSpPr>
        <p:spPr>
          <a:xfrm>
            <a:off x="4890870" y="6577878"/>
            <a:ext cx="1840636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Learning</a:t>
            </a:r>
            <a:endParaRPr lang="fr-FR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ZoneTexte 33">
            <a:extLst>
              <a:ext uri="{FF2B5EF4-FFF2-40B4-BE49-F238E27FC236}">
                <a16:creationId xmlns:a16="http://schemas.microsoft.com/office/drawing/2014/main" id="{009856C6-04A5-460F-92DD-50A218D6BBCC}"/>
              </a:ext>
            </a:extLst>
          </p:cNvPr>
          <p:cNvSpPr txBox="1"/>
          <p:nvPr/>
        </p:nvSpPr>
        <p:spPr>
          <a:xfrm>
            <a:off x="9428417" y="6028338"/>
            <a:ext cx="1981228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9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J.G. Gowda et al. Active learning-assisted experimental design for porous ceramic manufacturing (2026). </a:t>
            </a:r>
            <a:endParaRPr lang="en-I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3" name="Triangle isocèle 42">
            <a:extLst>
              <a:ext uri="{FF2B5EF4-FFF2-40B4-BE49-F238E27FC236}">
                <a16:creationId xmlns:a16="http://schemas.microsoft.com/office/drawing/2014/main" id="{D11287A2-2C4D-4A5A-9C36-0ADE3B6EE2EF}"/>
              </a:ext>
            </a:extLst>
          </p:cNvPr>
          <p:cNvSpPr/>
          <p:nvPr/>
        </p:nvSpPr>
        <p:spPr>
          <a:xfrm>
            <a:off x="6676861" y="1725749"/>
            <a:ext cx="3865758" cy="3568286"/>
          </a:xfrm>
          <a:prstGeom prst="triangle">
            <a:avLst>
              <a:gd name="adj" fmla="val 0"/>
            </a:avLst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44" name="Connecteur droit avec flèche 43">
            <a:extLst>
              <a:ext uri="{FF2B5EF4-FFF2-40B4-BE49-F238E27FC236}">
                <a16:creationId xmlns:a16="http://schemas.microsoft.com/office/drawing/2014/main" id="{AE0B422D-2E58-4CA9-A25E-C166AB8F1611}"/>
              </a:ext>
            </a:extLst>
          </p:cNvPr>
          <p:cNvCxnSpPr>
            <a:cxnSpLocks/>
          </p:cNvCxnSpPr>
          <p:nvPr/>
        </p:nvCxnSpPr>
        <p:spPr>
          <a:xfrm flipV="1">
            <a:off x="6662672" y="1203105"/>
            <a:ext cx="14189" cy="4090931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Connecteur droit avec flèche 44">
            <a:extLst>
              <a:ext uri="{FF2B5EF4-FFF2-40B4-BE49-F238E27FC236}">
                <a16:creationId xmlns:a16="http://schemas.microsoft.com/office/drawing/2014/main" id="{B9F27875-F5D8-45ED-8C53-E9CF55391FB4}"/>
              </a:ext>
            </a:extLst>
          </p:cNvPr>
          <p:cNvCxnSpPr>
            <a:cxnSpLocks/>
          </p:cNvCxnSpPr>
          <p:nvPr/>
        </p:nvCxnSpPr>
        <p:spPr>
          <a:xfrm>
            <a:off x="6648483" y="5277368"/>
            <a:ext cx="420129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ZoneTexte 45">
            <a:extLst>
              <a:ext uri="{FF2B5EF4-FFF2-40B4-BE49-F238E27FC236}">
                <a16:creationId xmlns:a16="http://schemas.microsoft.com/office/drawing/2014/main" id="{C59A5A89-9F4E-4F3C-B01E-B511B7CAA899}"/>
              </a:ext>
            </a:extLst>
          </p:cNvPr>
          <p:cNvSpPr txBox="1"/>
          <p:nvPr/>
        </p:nvSpPr>
        <p:spPr>
          <a:xfrm>
            <a:off x="7685661" y="5317350"/>
            <a:ext cx="1840637" cy="580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fr-FR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Porogen 1 vol.%</a:t>
            </a:r>
          </a:p>
          <a:p>
            <a:pPr algn="ctr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(PMMA of 25-100µm)</a:t>
            </a:r>
          </a:p>
        </p:txBody>
      </p:sp>
      <p:cxnSp>
        <p:nvCxnSpPr>
          <p:cNvPr id="47" name="Connecteur droit 46">
            <a:extLst>
              <a:ext uri="{FF2B5EF4-FFF2-40B4-BE49-F238E27FC236}">
                <a16:creationId xmlns:a16="http://schemas.microsoft.com/office/drawing/2014/main" id="{8130859C-C6DA-47FD-87D9-C671E55EBEBE}"/>
              </a:ext>
            </a:extLst>
          </p:cNvPr>
          <p:cNvCxnSpPr>
            <a:cxnSpLocks/>
          </p:cNvCxnSpPr>
          <p:nvPr/>
        </p:nvCxnSpPr>
        <p:spPr>
          <a:xfrm>
            <a:off x="6691050" y="1698354"/>
            <a:ext cx="3865758" cy="357471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ZoneTexte 47">
            <a:extLst>
              <a:ext uri="{FF2B5EF4-FFF2-40B4-BE49-F238E27FC236}">
                <a16:creationId xmlns:a16="http://schemas.microsoft.com/office/drawing/2014/main" id="{0235E55D-0934-4C0B-B6DB-F2BCDC6F73A2}"/>
              </a:ext>
            </a:extLst>
          </p:cNvPr>
          <p:cNvSpPr txBox="1"/>
          <p:nvPr/>
        </p:nvSpPr>
        <p:spPr>
          <a:xfrm>
            <a:off x="6475799" y="5218858"/>
            <a:ext cx="373744" cy="395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algn="l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5" name="ZoneTexte 54">
            <a:extLst>
              <a:ext uri="{FF2B5EF4-FFF2-40B4-BE49-F238E27FC236}">
                <a16:creationId xmlns:a16="http://schemas.microsoft.com/office/drawing/2014/main" id="{D4FA9A69-03B2-4AF7-B66E-AD09060688A3}"/>
              </a:ext>
            </a:extLst>
          </p:cNvPr>
          <p:cNvSpPr txBox="1"/>
          <p:nvPr/>
        </p:nvSpPr>
        <p:spPr>
          <a:xfrm>
            <a:off x="9909360" y="5272156"/>
            <a:ext cx="765709" cy="395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algn="l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100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6" name="ZoneTexte 55">
            <a:extLst>
              <a:ext uri="{FF2B5EF4-FFF2-40B4-BE49-F238E27FC236}">
                <a16:creationId xmlns:a16="http://schemas.microsoft.com/office/drawing/2014/main" id="{A5DC26A5-777A-4F6F-8678-9D87BD272086}"/>
              </a:ext>
            </a:extLst>
          </p:cNvPr>
          <p:cNvSpPr txBox="1"/>
          <p:nvPr/>
        </p:nvSpPr>
        <p:spPr>
          <a:xfrm>
            <a:off x="6129348" y="1523914"/>
            <a:ext cx="765709" cy="395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algn="l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100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7" name="Ellipse 56">
            <a:extLst>
              <a:ext uri="{FF2B5EF4-FFF2-40B4-BE49-F238E27FC236}">
                <a16:creationId xmlns:a16="http://schemas.microsoft.com/office/drawing/2014/main" id="{A0D7BB73-D3AC-4648-85A2-77C7F6216ABF}"/>
              </a:ext>
            </a:extLst>
          </p:cNvPr>
          <p:cNvSpPr/>
          <p:nvPr/>
        </p:nvSpPr>
        <p:spPr>
          <a:xfrm rot="2685431">
            <a:off x="6298891" y="3605551"/>
            <a:ext cx="3108453" cy="100918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Non-fractured &amp; Permeable</a:t>
            </a:r>
            <a:endParaRPr lang="en-US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8" name="ZoneTexte 57">
            <a:extLst>
              <a:ext uri="{FF2B5EF4-FFF2-40B4-BE49-F238E27FC236}">
                <a16:creationId xmlns:a16="http://schemas.microsoft.com/office/drawing/2014/main" id="{D09DFB3C-F609-4D5C-8149-2142B00794FC}"/>
              </a:ext>
            </a:extLst>
          </p:cNvPr>
          <p:cNvSpPr txBox="1"/>
          <p:nvPr/>
        </p:nvSpPr>
        <p:spPr>
          <a:xfrm rot="16200000">
            <a:off x="5411063" y="3262278"/>
            <a:ext cx="1840637" cy="580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fr-FR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Porogen 2 vol.%</a:t>
            </a:r>
          </a:p>
          <a:p>
            <a:pPr algn="ctr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(PMMA of 100-200µm)</a:t>
            </a:r>
          </a:p>
        </p:txBody>
      </p:sp>
      <p:sp>
        <p:nvSpPr>
          <p:cNvPr id="59" name="ZoneTexte 58">
            <a:extLst>
              <a:ext uri="{FF2B5EF4-FFF2-40B4-BE49-F238E27FC236}">
                <a16:creationId xmlns:a16="http://schemas.microsoft.com/office/drawing/2014/main" id="{303CAFFB-5E0C-4359-BF94-C7D9A9930CB8}"/>
              </a:ext>
            </a:extLst>
          </p:cNvPr>
          <p:cNvSpPr txBox="1"/>
          <p:nvPr/>
        </p:nvSpPr>
        <p:spPr>
          <a:xfrm rot="2849218">
            <a:off x="7879225" y="3632072"/>
            <a:ext cx="141740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Fractured</a:t>
            </a: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0" name="ZoneTexte 59">
            <a:extLst>
              <a:ext uri="{FF2B5EF4-FFF2-40B4-BE49-F238E27FC236}">
                <a16:creationId xmlns:a16="http://schemas.microsoft.com/office/drawing/2014/main" id="{0CD984E2-0EDF-4ED6-BC10-6C884947B100}"/>
              </a:ext>
            </a:extLst>
          </p:cNvPr>
          <p:cNvSpPr txBox="1"/>
          <p:nvPr/>
        </p:nvSpPr>
        <p:spPr>
          <a:xfrm rot="2614788">
            <a:off x="6451350" y="4556819"/>
            <a:ext cx="19675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Non- permeable</a:t>
            </a: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7" name="Connecteur droit avec flèche 26">
            <a:extLst>
              <a:ext uri="{FF2B5EF4-FFF2-40B4-BE49-F238E27FC236}">
                <a16:creationId xmlns:a16="http://schemas.microsoft.com/office/drawing/2014/main" id="{2C3EBDDE-ED15-4256-BB8F-FF6275CFF4B1}"/>
              </a:ext>
            </a:extLst>
          </p:cNvPr>
          <p:cNvCxnSpPr>
            <a:cxnSpLocks/>
          </p:cNvCxnSpPr>
          <p:nvPr/>
        </p:nvCxnSpPr>
        <p:spPr>
          <a:xfrm flipH="1" flipV="1">
            <a:off x="980996" y="2476500"/>
            <a:ext cx="14189" cy="3692275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necteur droit avec flèche 27">
            <a:extLst>
              <a:ext uri="{FF2B5EF4-FFF2-40B4-BE49-F238E27FC236}">
                <a16:creationId xmlns:a16="http://schemas.microsoft.com/office/drawing/2014/main" id="{75C3C34B-73B0-4090-8EC0-AD13A3D6FA11}"/>
              </a:ext>
            </a:extLst>
          </p:cNvPr>
          <p:cNvCxnSpPr>
            <a:cxnSpLocks/>
          </p:cNvCxnSpPr>
          <p:nvPr/>
        </p:nvCxnSpPr>
        <p:spPr>
          <a:xfrm flipV="1">
            <a:off x="980996" y="6107084"/>
            <a:ext cx="4830192" cy="45022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ZoneTexte 28">
            <a:extLst>
              <a:ext uri="{FF2B5EF4-FFF2-40B4-BE49-F238E27FC236}">
                <a16:creationId xmlns:a16="http://schemas.microsoft.com/office/drawing/2014/main" id="{5E5814DE-8FCD-48DC-8F62-8D3E16988FF3}"/>
              </a:ext>
            </a:extLst>
          </p:cNvPr>
          <p:cNvSpPr txBox="1"/>
          <p:nvPr/>
        </p:nvSpPr>
        <p:spPr>
          <a:xfrm>
            <a:off x="2037778" y="6081678"/>
            <a:ext cx="1840637" cy="580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fr-FR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Porogen 1 vol.%</a:t>
            </a:r>
          </a:p>
          <a:p>
            <a:pPr algn="ctr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(PMMA of 25-100µm)</a:t>
            </a:r>
          </a:p>
        </p:txBody>
      </p:sp>
      <p:sp>
        <p:nvSpPr>
          <p:cNvPr id="30" name="ZoneTexte 29">
            <a:extLst>
              <a:ext uri="{FF2B5EF4-FFF2-40B4-BE49-F238E27FC236}">
                <a16:creationId xmlns:a16="http://schemas.microsoft.com/office/drawing/2014/main" id="{AF6F853E-450C-4B23-9C51-B3E79B087040}"/>
              </a:ext>
            </a:extLst>
          </p:cNvPr>
          <p:cNvSpPr txBox="1"/>
          <p:nvPr/>
        </p:nvSpPr>
        <p:spPr>
          <a:xfrm rot="16200000">
            <a:off x="-256424" y="4137016"/>
            <a:ext cx="1840637" cy="580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fr-FR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Porogen 2 vol.%</a:t>
            </a:r>
          </a:p>
          <a:p>
            <a:pPr algn="ctr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(PMMA of 100-200µm)</a:t>
            </a:r>
          </a:p>
        </p:txBody>
      </p:sp>
      <p:pic>
        <p:nvPicPr>
          <p:cNvPr id="61" name="Image 60">
            <a:extLst>
              <a:ext uri="{FF2B5EF4-FFF2-40B4-BE49-F238E27FC236}">
                <a16:creationId xmlns:a16="http://schemas.microsoft.com/office/drawing/2014/main" id="{DF831D3E-69F0-411C-AD89-A86AB18908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82801" y="5122058"/>
            <a:ext cx="1238208" cy="971144"/>
          </a:xfrm>
          <a:prstGeom prst="rect">
            <a:avLst/>
          </a:prstGeom>
          <a:ln w="19050" cap="sq">
            <a:noFill/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62" name="Image 61">
            <a:extLst>
              <a:ext uri="{FF2B5EF4-FFF2-40B4-BE49-F238E27FC236}">
                <a16:creationId xmlns:a16="http://schemas.microsoft.com/office/drawing/2014/main" id="{0AE7195A-0BED-47AC-B3DE-C0E86D9381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4561" y="3007497"/>
            <a:ext cx="1242468" cy="974485"/>
          </a:xfrm>
          <a:prstGeom prst="rect">
            <a:avLst/>
          </a:prstGeom>
          <a:ln w="19050" cap="sq">
            <a:noFill/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63" name="Image 62">
            <a:extLst>
              <a:ext uri="{FF2B5EF4-FFF2-40B4-BE49-F238E27FC236}">
                <a16:creationId xmlns:a16="http://schemas.microsoft.com/office/drawing/2014/main" id="{62CDA5A1-6443-4E2B-A49B-B34ED3CEACC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07881" y="5130240"/>
            <a:ext cx="1242469" cy="974485"/>
          </a:xfrm>
          <a:prstGeom prst="rect">
            <a:avLst/>
          </a:prstGeom>
          <a:ln w="19050" cap="sq">
            <a:noFill/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64" name="Image 63">
            <a:extLst>
              <a:ext uri="{FF2B5EF4-FFF2-40B4-BE49-F238E27FC236}">
                <a16:creationId xmlns:a16="http://schemas.microsoft.com/office/drawing/2014/main" id="{C1D4D6F2-53C1-4088-9CA0-385D9FEE6D8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1415" y="4194207"/>
            <a:ext cx="1242468" cy="974485"/>
          </a:xfrm>
          <a:prstGeom prst="rect">
            <a:avLst/>
          </a:prstGeom>
          <a:ln w="19050" cap="sq">
            <a:noFill/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18" name="ZoneTexte 17">
            <a:extLst>
              <a:ext uri="{FF2B5EF4-FFF2-40B4-BE49-F238E27FC236}">
                <a16:creationId xmlns:a16="http://schemas.microsoft.com/office/drawing/2014/main" id="{A2E995D3-3824-4E3D-AAFA-868085D36F89}"/>
              </a:ext>
            </a:extLst>
          </p:cNvPr>
          <p:cNvSpPr txBox="1"/>
          <p:nvPr/>
        </p:nvSpPr>
        <p:spPr>
          <a:xfrm>
            <a:off x="1128507" y="2773628"/>
            <a:ext cx="13335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sz="1000" dirty="0"/>
              <a:t>60% - 100-200</a:t>
            </a:r>
            <a:endParaRPr lang="en-IN" sz="1000" dirty="0"/>
          </a:p>
        </p:txBody>
      </p:sp>
      <p:sp>
        <p:nvSpPr>
          <p:cNvPr id="65" name="ZoneTexte 64">
            <a:extLst>
              <a:ext uri="{FF2B5EF4-FFF2-40B4-BE49-F238E27FC236}">
                <a16:creationId xmlns:a16="http://schemas.microsoft.com/office/drawing/2014/main" id="{8CB71F73-0184-429E-90D9-63D84C82CB58}"/>
              </a:ext>
            </a:extLst>
          </p:cNvPr>
          <p:cNvSpPr txBox="1"/>
          <p:nvPr/>
        </p:nvSpPr>
        <p:spPr>
          <a:xfrm>
            <a:off x="1154918" y="3975834"/>
            <a:ext cx="13335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sz="1000" dirty="0"/>
              <a:t>30% - 100-200</a:t>
            </a:r>
            <a:endParaRPr lang="en-IN" sz="1000" dirty="0"/>
          </a:p>
        </p:txBody>
      </p:sp>
      <p:sp>
        <p:nvSpPr>
          <p:cNvPr id="66" name="ZoneTexte 65">
            <a:extLst>
              <a:ext uri="{FF2B5EF4-FFF2-40B4-BE49-F238E27FC236}">
                <a16:creationId xmlns:a16="http://schemas.microsoft.com/office/drawing/2014/main" id="{33D3BB8A-C7FD-4DB5-9E54-683AB30274D1}"/>
              </a:ext>
            </a:extLst>
          </p:cNvPr>
          <p:cNvSpPr txBox="1"/>
          <p:nvPr/>
        </p:nvSpPr>
        <p:spPr>
          <a:xfrm>
            <a:off x="2382464" y="4862426"/>
            <a:ext cx="13335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sz="1000" dirty="0"/>
              <a:t>30% - 25-100</a:t>
            </a:r>
            <a:endParaRPr lang="en-IN" sz="1000" dirty="0"/>
          </a:p>
        </p:txBody>
      </p:sp>
      <p:sp>
        <p:nvSpPr>
          <p:cNvPr id="67" name="ZoneTexte 66">
            <a:extLst>
              <a:ext uri="{FF2B5EF4-FFF2-40B4-BE49-F238E27FC236}">
                <a16:creationId xmlns:a16="http://schemas.microsoft.com/office/drawing/2014/main" id="{4BBE9FCD-CADA-491B-96F1-CA935369999E}"/>
              </a:ext>
            </a:extLst>
          </p:cNvPr>
          <p:cNvSpPr txBox="1"/>
          <p:nvPr/>
        </p:nvSpPr>
        <p:spPr>
          <a:xfrm>
            <a:off x="3715964" y="4872940"/>
            <a:ext cx="13335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sz="1000" dirty="0"/>
              <a:t>60% - 25-100</a:t>
            </a:r>
            <a:endParaRPr lang="en-IN" sz="1000" dirty="0"/>
          </a:p>
        </p:txBody>
      </p:sp>
      <p:pic>
        <p:nvPicPr>
          <p:cNvPr id="68" name="Image 67">
            <a:extLst>
              <a:ext uri="{FF2B5EF4-FFF2-40B4-BE49-F238E27FC236}">
                <a16:creationId xmlns:a16="http://schemas.microsoft.com/office/drawing/2014/main" id="{330D620C-B2AD-4722-924C-E9BCF96A7EB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829128" y="3466973"/>
            <a:ext cx="1242470" cy="974486"/>
          </a:xfrm>
          <a:prstGeom prst="rect">
            <a:avLst/>
          </a:prstGeom>
          <a:ln w="19050" cap="sq">
            <a:noFill/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69" name="ZoneTexte 68">
            <a:extLst>
              <a:ext uri="{FF2B5EF4-FFF2-40B4-BE49-F238E27FC236}">
                <a16:creationId xmlns:a16="http://schemas.microsoft.com/office/drawing/2014/main" id="{B907180C-665B-4C0B-AA07-4E69B324526F}"/>
              </a:ext>
            </a:extLst>
          </p:cNvPr>
          <p:cNvSpPr txBox="1"/>
          <p:nvPr/>
        </p:nvSpPr>
        <p:spPr>
          <a:xfrm>
            <a:off x="2587463" y="3182779"/>
            <a:ext cx="176080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sz="1000" dirty="0"/>
              <a:t>30% - 25-100 &amp; 30%- 100-200</a:t>
            </a:r>
            <a:endParaRPr lang="en-IN" sz="1000" dirty="0"/>
          </a:p>
        </p:txBody>
      </p:sp>
    </p:spTree>
    <p:extLst>
      <p:ext uri="{BB962C8B-B14F-4D97-AF65-F5344CB8AC3E}">
        <p14:creationId xmlns:p14="http://schemas.microsoft.com/office/powerpoint/2010/main" val="8985956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B520E16C-5B43-4440-B0DD-BE123D878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learning classification model</a:t>
            </a:r>
            <a:endParaRPr lang="fr-FR" sz="20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6CE752F7-61E0-4F66-8DFE-B267C499B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fr-FR" dirty="0"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9B4A8839-FF13-4D47-B834-D62DBBEBA9E8}"/>
              </a:ext>
            </a:extLst>
          </p:cNvPr>
          <p:cNvSpPr txBox="1"/>
          <p:nvPr/>
        </p:nvSpPr>
        <p:spPr>
          <a:xfrm>
            <a:off x="1300091" y="1185360"/>
            <a:ext cx="351068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Manufacturing Parameters</a:t>
            </a: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0DC64DB1-EA45-4F56-AA54-42068058F68A}"/>
              </a:ext>
            </a:extLst>
          </p:cNvPr>
          <p:cNvSpPr txBox="1"/>
          <p:nvPr/>
        </p:nvSpPr>
        <p:spPr>
          <a:xfrm>
            <a:off x="3145989" y="1445716"/>
            <a:ext cx="3158714" cy="11308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Autofit/>
          </a:bodyPr>
          <a:lstStyle/>
          <a:p>
            <a:r>
              <a:rPr lang="fr-FR" sz="1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Varying Parameters</a:t>
            </a:r>
          </a:p>
          <a:p>
            <a:endParaRPr lang="fr-FR" sz="14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fr-FR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PMMA of 2 different grain size ratio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fr-FR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Volumetric ratio of Alumina and PMMA mixture</a:t>
            </a:r>
          </a:p>
        </p:txBody>
      </p:sp>
      <p:sp>
        <p:nvSpPr>
          <p:cNvPr id="24" name="ZoneTexte 23">
            <a:extLst>
              <a:ext uri="{FF2B5EF4-FFF2-40B4-BE49-F238E27FC236}">
                <a16:creationId xmlns:a16="http://schemas.microsoft.com/office/drawing/2014/main" id="{2663E075-65B2-41A0-AB2D-1BEB94262056}"/>
              </a:ext>
            </a:extLst>
          </p:cNvPr>
          <p:cNvSpPr txBox="1"/>
          <p:nvPr/>
        </p:nvSpPr>
        <p:spPr>
          <a:xfrm>
            <a:off x="223728" y="1621366"/>
            <a:ext cx="3097615" cy="9297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r>
              <a:rPr lang="fr-FR" sz="1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Constant Parameters</a:t>
            </a:r>
          </a:p>
          <a:p>
            <a:endParaRPr lang="fr-FR" sz="14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fr-FR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Uniaxial and Isostatic compaction load.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r>
              <a:rPr lang="fr-FR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Debinding and Sintering temperature</a:t>
            </a:r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l"/>
            <a:endParaRPr lang="fr-FR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9" name="Flèche : droite à entaille 48">
            <a:extLst>
              <a:ext uri="{FF2B5EF4-FFF2-40B4-BE49-F238E27FC236}">
                <a16:creationId xmlns:a16="http://schemas.microsoft.com/office/drawing/2014/main" id="{11C2227B-5774-406E-AA23-BFF1277A76C1}"/>
              </a:ext>
            </a:extLst>
          </p:cNvPr>
          <p:cNvSpPr/>
          <p:nvPr/>
        </p:nvSpPr>
        <p:spPr>
          <a:xfrm>
            <a:off x="48729" y="6580911"/>
            <a:ext cx="1612431" cy="270811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7030A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50" name="Flèche : droite à entaille 49">
            <a:extLst>
              <a:ext uri="{FF2B5EF4-FFF2-40B4-BE49-F238E27FC236}">
                <a16:creationId xmlns:a16="http://schemas.microsoft.com/office/drawing/2014/main" id="{FEDCC71F-5C80-4142-9E87-F749F632A61F}"/>
              </a:ext>
            </a:extLst>
          </p:cNvPr>
          <p:cNvSpPr/>
          <p:nvPr/>
        </p:nvSpPr>
        <p:spPr>
          <a:xfrm>
            <a:off x="6491591" y="6573575"/>
            <a:ext cx="1680422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Regression</a:t>
            </a:r>
          </a:p>
        </p:txBody>
      </p:sp>
      <p:sp>
        <p:nvSpPr>
          <p:cNvPr id="51" name="Flèche : droite à entaille 50">
            <a:extLst>
              <a:ext uri="{FF2B5EF4-FFF2-40B4-BE49-F238E27FC236}">
                <a16:creationId xmlns:a16="http://schemas.microsoft.com/office/drawing/2014/main" id="{0B6EEF91-D421-4ADA-94A3-EE6FD8A0713F}"/>
              </a:ext>
            </a:extLst>
          </p:cNvPr>
          <p:cNvSpPr/>
          <p:nvPr/>
        </p:nvSpPr>
        <p:spPr>
          <a:xfrm>
            <a:off x="7970688" y="6571392"/>
            <a:ext cx="1840637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DAC2EC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52" name="Flèche : droite à entaille 51">
            <a:extLst>
              <a:ext uri="{FF2B5EF4-FFF2-40B4-BE49-F238E27FC236}">
                <a16:creationId xmlns:a16="http://schemas.microsoft.com/office/drawing/2014/main" id="{B69778E0-1D19-488C-98F3-7AB3650A5827}"/>
              </a:ext>
            </a:extLst>
          </p:cNvPr>
          <p:cNvSpPr/>
          <p:nvPr/>
        </p:nvSpPr>
        <p:spPr>
          <a:xfrm>
            <a:off x="3190555" y="6573073"/>
            <a:ext cx="1976712" cy="286694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Permeability test </a:t>
            </a:r>
          </a:p>
        </p:txBody>
      </p:sp>
      <p:sp>
        <p:nvSpPr>
          <p:cNvPr id="53" name="Flèche : droite à entaille 52">
            <a:extLst>
              <a:ext uri="{FF2B5EF4-FFF2-40B4-BE49-F238E27FC236}">
                <a16:creationId xmlns:a16="http://schemas.microsoft.com/office/drawing/2014/main" id="{E7E7F3CD-F379-4D4F-9019-238EE1635D4A}"/>
              </a:ext>
            </a:extLst>
          </p:cNvPr>
          <p:cNvSpPr/>
          <p:nvPr/>
        </p:nvSpPr>
        <p:spPr>
          <a:xfrm>
            <a:off x="1473651" y="6577791"/>
            <a:ext cx="1976712" cy="281976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Porous sample</a:t>
            </a:r>
          </a:p>
        </p:txBody>
      </p:sp>
      <p:sp>
        <p:nvSpPr>
          <p:cNvPr id="54" name="Flèche : droite à entaille 53">
            <a:extLst>
              <a:ext uri="{FF2B5EF4-FFF2-40B4-BE49-F238E27FC236}">
                <a16:creationId xmlns:a16="http://schemas.microsoft.com/office/drawing/2014/main" id="{CF3DAA71-4B5F-4A24-AA3A-C5FA283DA5E3}"/>
              </a:ext>
            </a:extLst>
          </p:cNvPr>
          <p:cNvSpPr/>
          <p:nvPr/>
        </p:nvSpPr>
        <p:spPr>
          <a:xfrm>
            <a:off x="4890870" y="6577878"/>
            <a:ext cx="1840636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Learning</a:t>
            </a:r>
            <a:endParaRPr lang="fr-FR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ZoneTexte 33">
            <a:extLst>
              <a:ext uri="{FF2B5EF4-FFF2-40B4-BE49-F238E27FC236}">
                <a16:creationId xmlns:a16="http://schemas.microsoft.com/office/drawing/2014/main" id="{009856C6-04A5-460F-92DD-50A218D6BBCC}"/>
              </a:ext>
            </a:extLst>
          </p:cNvPr>
          <p:cNvSpPr txBox="1"/>
          <p:nvPr/>
        </p:nvSpPr>
        <p:spPr>
          <a:xfrm>
            <a:off x="9428417" y="6028338"/>
            <a:ext cx="1981228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9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J.G. Gowda et al. Active learning-assisted experimental design for porous ceramic manufacturing (2026). </a:t>
            </a:r>
            <a:endParaRPr lang="en-I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0" name="Image 69">
            <a:extLst>
              <a:ext uri="{FF2B5EF4-FFF2-40B4-BE49-F238E27FC236}">
                <a16:creationId xmlns:a16="http://schemas.microsoft.com/office/drawing/2014/main" id="{CC793450-06C3-4169-80ED-90674F498A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1545" y="1837557"/>
            <a:ext cx="4746574" cy="3598080"/>
          </a:xfrm>
          <a:prstGeom prst="rect">
            <a:avLst/>
          </a:prstGeom>
        </p:spPr>
      </p:pic>
      <p:sp>
        <p:nvSpPr>
          <p:cNvPr id="71" name="ZoneTexte 70">
            <a:extLst>
              <a:ext uri="{FF2B5EF4-FFF2-40B4-BE49-F238E27FC236}">
                <a16:creationId xmlns:a16="http://schemas.microsoft.com/office/drawing/2014/main" id="{A76ADDC6-E174-4683-AD07-E06AEB8F0F93}"/>
              </a:ext>
            </a:extLst>
          </p:cNvPr>
          <p:cNvSpPr txBox="1"/>
          <p:nvPr/>
        </p:nvSpPr>
        <p:spPr>
          <a:xfrm rot="1958950">
            <a:off x="9177262" y="2369853"/>
            <a:ext cx="141740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Fractured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2" name="ZoneTexte 71">
            <a:extLst>
              <a:ext uri="{FF2B5EF4-FFF2-40B4-BE49-F238E27FC236}">
                <a16:creationId xmlns:a16="http://schemas.microsoft.com/office/drawing/2014/main" id="{E8E9BC90-A77F-49A9-9422-B1813884A3B6}"/>
              </a:ext>
            </a:extLst>
          </p:cNvPr>
          <p:cNvSpPr txBox="1"/>
          <p:nvPr/>
        </p:nvSpPr>
        <p:spPr>
          <a:xfrm rot="2614788">
            <a:off x="6720488" y="4658357"/>
            <a:ext cx="196755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Non- permeable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3" name="ZoneTexte 72">
            <a:extLst>
              <a:ext uri="{FF2B5EF4-FFF2-40B4-BE49-F238E27FC236}">
                <a16:creationId xmlns:a16="http://schemas.microsoft.com/office/drawing/2014/main" id="{D2FBACEF-0918-4564-9937-282BF54C04F3}"/>
              </a:ext>
            </a:extLst>
          </p:cNvPr>
          <p:cNvSpPr txBox="1"/>
          <p:nvPr/>
        </p:nvSpPr>
        <p:spPr>
          <a:xfrm rot="2189949">
            <a:off x="7023709" y="3499882"/>
            <a:ext cx="310335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FR" sz="1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Non-fractured &amp; Permeable</a:t>
            </a:r>
            <a:endParaRPr lang="en-US" sz="1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4" name="ZoneTexte 73">
            <a:extLst>
              <a:ext uri="{FF2B5EF4-FFF2-40B4-BE49-F238E27FC236}">
                <a16:creationId xmlns:a16="http://schemas.microsoft.com/office/drawing/2014/main" id="{49DDE872-67FB-4990-B1AA-CD1464CEDA18}"/>
              </a:ext>
            </a:extLst>
          </p:cNvPr>
          <p:cNvSpPr txBox="1"/>
          <p:nvPr/>
        </p:nvSpPr>
        <p:spPr>
          <a:xfrm>
            <a:off x="7685661" y="5317350"/>
            <a:ext cx="1840637" cy="580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fr-FR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Porogen 1 vol.%</a:t>
            </a:r>
          </a:p>
          <a:p>
            <a:pPr algn="ctr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(PMMA of 25-100µm)</a:t>
            </a:r>
          </a:p>
        </p:txBody>
      </p:sp>
      <p:sp>
        <p:nvSpPr>
          <p:cNvPr id="75" name="ZoneTexte 74">
            <a:extLst>
              <a:ext uri="{FF2B5EF4-FFF2-40B4-BE49-F238E27FC236}">
                <a16:creationId xmlns:a16="http://schemas.microsoft.com/office/drawing/2014/main" id="{1EF87FB8-F1E3-4C00-AD43-104C4C3E8C6F}"/>
              </a:ext>
            </a:extLst>
          </p:cNvPr>
          <p:cNvSpPr txBox="1"/>
          <p:nvPr/>
        </p:nvSpPr>
        <p:spPr>
          <a:xfrm rot="16200000">
            <a:off x="5411063" y="3262278"/>
            <a:ext cx="1840637" cy="580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fr-FR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Porogen 2 vol.%</a:t>
            </a:r>
          </a:p>
          <a:p>
            <a:pPr algn="ctr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(PMMA of 100-200µm)</a:t>
            </a:r>
          </a:p>
        </p:txBody>
      </p:sp>
      <p:sp>
        <p:nvSpPr>
          <p:cNvPr id="48" name="ZoneTexte 47">
            <a:extLst>
              <a:ext uri="{FF2B5EF4-FFF2-40B4-BE49-F238E27FC236}">
                <a16:creationId xmlns:a16="http://schemas.microsoft.com/office/drawing/2014/main" id="{875276C4-0338-46D7-BC6E-7D2DBC549259}"/>
              </a:ext>
            </a:extLst>
          </p:cNvPr>
          <p:cNvSpPr txBox="1"/>
          <p:nvPr/>
        </p:nvSpPr>
        <p:spPr>
          <a:xfrm rot="16200000">
            <a:off x="5411064" y="3262278"/>
            <a:ext cx="1840637" cy="580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fr-FR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Porogen 2 vol.%</a:t>
            </a:r>
          </a:p>
          <a:p>
            <a:pPr algn="ctr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(PMMA of 100-200µm)</a:t>
            </a:r>
          </a:p>
        </p:txBody>
      </p:sp>
      <p:sp>
        <p:nvSpPr>
          <p:cNvPr id="83" name="ZoneTexte 82">
            <a:extLst>
              <a:ext uri="{FF2B5EF4-FFF2-40B4-BE49-F238E27FC236}">
                <a16:creationId xmlns:a16="http://schemas.microsoft.com/office/drawing/2014/main" id="{F2F55DBF-E4A6-4803-ABA8-48E6307ACDB7}"/>
              </a:ext>
            </a:extLst>
          </p:cNvPr>
          <p:cNvSpPr txBox="1"/>
          <p:nvPr/>
        </p:nvSpPr>
        <p:spPr>
          <a:xfrm rot="16200000">
            <a:off x="5411065" y="3262278"/>
            <a:ext cx="1840637" cy="580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fr-FR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Porogen 2 vol.%</a:t>
            </a:r>
          </a:p>
          <a:p>
            <a:pPr algn="ctr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(PMMA of 100-200µm)</a:t>
            </a:r>
          </a:p>
        </p:txBody>
      </p:sp>
      <p:cxnSp>
        <p:nvCxnSpPr>
          <p:cNvPr id="84" name="Connecteur droit avec flèche 83">
            <a:extLst>
              <a:ext uri="{FF2B5EF4-FFF2-40B4-BE49-F238E27FC236}">
                <a16:creationId xmlns:a16="http://schemas.microsoft.com/office/drawing/2014/main" id="{477647D4-6EF3-4BF2-BC6E-966B102A930C}"/>
              </a:ext>
            </a:extLst>
          </p:cNvPr>
          <p:cNvCxnSpPr>
            <a:cxnSpLocks/>
          </p:cNvCxnSpPr>
          <p:nvPr/>
        </p:nvCxnSpPr>
        <p:spPr>
          <a:xfrm flipH="1" flipV="1">
            <a:off x="847534" y="2443028"/>
            <a:ext cx="14189" cy="3692275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Connecteur droit avec flèche 84">
            <a:extLst>
              <a:ext uri="{FF2B5EF4-FFF2-40B4-BE49-F238E27FC236}">
                <a16:creationId xmlns:a16="http://schemas.microsoft.com/office/drawing/2014/main" id="{1900DE04-968E-4223-AC0F-D25AF8253A0C}"/>
              </a:ext>
            </a:extLst>
          </p:cNvPr>
          <p:cNvCxnSpPr>
            <a:cxnSpLocks/>
          </p:cNvCxnSpPr>
          <p:nvPr/>
        </p:nvCxnSpPr>
        <p:spPr>
          <a:xfrm flipV="1">
            <a:off x="847534" y="6073612"/>
            <a:ext cx="4830192" cy="45022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ZoneTexte 85">
            <a:extLst>
              <a:ext uri="{FF2B5EF4-FFF2-40B4-BE49-F238E27FC236}">
                <a16:creationId xmlns:a16="http://schemas.microsoft.com/office/drawing/2014/main" id="{C9ACCEAB-F054-4B5A-AB08-DA8B6AF19277}"/>
              </a:ext>
            </a:extLst>
          </p:cNvPr>
          <p:cNvSpPr txBox="1"/>
          <p:nvPr/>
        </p:nvSpPr>
        <p:spPr>
          <a:xfrm>
            <a:off x="1904316" y="6048206"/>
            <a:ext cx="1840637" cy="580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fr-FR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Porogen 1 vol.%</a:t>
            </a:r>
          </a:p>
          <a:p>
            <a:pPr algn="ctr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(PMMA of 25-100µm)</a:t>
            </a:r>
          </a:p>
        </p:txBody>
      </p:sp>
      <p:sp>
        <p:nvSpPr>
          <p:cNvPr id="87" name="ZoneTexte 86">
            <a:extLst>
              <a:ext uri="{FF2B5EF4-FFF2-40B4-BE49-F238E27FC236}">
                <a16:creationId xmlns:a16="http://schemas.microsoft.com/office/drawing/2014/main" id="{677F3AD0-B558-43B4-9298-B604189F4755}"/>
              </a:ext>
            </a:extLst>
          </p:cNvPr>
          <p:cNvSpPr txBox="1"/>
          <p:nvPr/>
        </p:nvSpPr>
        <p:spPr>
          <a:xfrm rot="16200000">
            <a:off x="-389886" y="4103544"/>
            <a:ext cx="1840637" cy="580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fr-FR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Porogen 2 vol.%</a:t>
            </a:r>
          </a:p>
          <a:p>
            <a:pPr algn="ctr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(PMMA of 100-200µm)</a:t>
            </a:r>
          </a:p>
        </p:txBody>
      </p:sp>
      <p:sp>
        <p:nvSpPr>
          <p:cNvPr id="88" name="ZoneTexte 87">
            <a:extLst>
              <a:ext uri="{FF2B5EF4-FFF2-40B4-BE49-F238E27FC236}">
                <a16:creationId xmlns:a16="http://schemas.microsoft.com/office/drawing/2014/main" id="{F26A8134-3D34-4DDB-AC81-7B25E280CE14}"/>
              </a:ext>
            </a:extLst>
          </p:cNvPr>
          <p:cNvSpPr txBox="1"/>
          <p:nvPr/>
        </p:nvSpPr>
        <p:spPr>
          <a:xfrm>
            <a:off x="995045" y="2740156"/>
            <a:ext cx="13335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sz="1000" dirty="0"/>
              <a:t>60% - 100-200</a:t>
            </a:r>
            <a:endParaRPr lang="en-IN" sz="1000" dirty="0"/>
          </a:p>
        </p:txBody>
      </p:sp>
      <p:sp>
        <p:nvSpPr>
          <p:cNvPr id="89" name="ZoneTexte 88">
            <a:extLst>
              <a:ext uri="{FF2B5EF4-FFF2-40B4-BE49-F238E27FC236}">
                <a16:creationId xmlns:a16="http://schemas.microsoft.com/office/drawing/2014/main" id="{79F425B9-EAD4-4631-A5F1-F4BD64ACF3E0}"/>
              </a:ext>
            </a:extLst>
          </p:cNvPr>
          <p:cNvSpPr txBox="1"/>
          <p:nvPr/>
        </p:nvSpPr>
        <p:spPr>
          <a:xfrm>
            <a:off x="1021456" y="3942362"/>
            <a:ext cx="13335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sz="1000" dirty="0"/>
              <a:t>30% - 100-200</a:t>
            </a:r>
            <a:endParaRPr lang="en-IN" sz="1000" dirty="0"/>
          </a:p>
        </p:txBody>
      </p:sp>
      <p:sp>
        <p:nvSpPr>
          <p:cNvPr id="90" name="ZoneTexte 89">
            <a:extLst>
              <a:ext uri="{FF2B5EF4-FFF2-40B4-BE49-F238E27FC236}">
                <a16:creationId xmlns:a16="http://schemas.microsoft.com/office/drawing/2014/main" id="{325C2204-F48A-491D-B511-5EC55E5F9B8D}"/>
              </a:ext>
            </a:extLst>
          </p:cNvPr>
          <p:cNvSpPr txBox="1"/>
          <p:nvPr/>
        </p:nvSpPr>
        <p:spPr>
          <a:xfrm>
            <a:off x="2249002" y="4828954"/>
            <a:ext cx="13335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sz="1000" dirty="0"/>
              <a:t>30% - 25-100</a:t>
            </a:r>
            <a:endParaRPr lang="en-IN" sz="1000" dirty="0"/>
          </a:p>
        </p:txBody>
      </p:sp>
      <p:sp>
        <p:nvSpPr>
          <p:cNvPr id="91" name="ZoneTexte 90">
            <a:extLst>
              <a:ext uri="{FF2B5EF4-FFF2-40B4-BE49-F238E27FC236}">
                <a16:creationId xmlns:a16="http://schemas.microsoft.com/office/drawing/2014/main" id="{52DA81A4-BEDB-4CA7-9322-AAE97204E5BA}"/>
              </a:ext>
            </a:extLst>
          </p:cNvPr>
          <p:cNvSpPr txBox="1"/>
          <p:nvPr/>
        </p:nvSpPr>
        <p:spPr>
          <a:xfrm>
            <a:off x="3582502" y="4839468"/>
            <a:ext cx="13335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sz="1000" dirty="0"/>
              <a:t>60% - 25-100</a:t>
            </a:r>
            <a:endParaRPr lang="en-IN" sz="1000" dirty="0"/>
          </a:p>
        </p:txBody>
      </p:sp>
      <p:sp>
        <p:nvSpPr>
          <p:cNvPr id="92" name="ZoneTexte 91">
            <a:extLst>
              <a:ext uri="{FF2B5EF4-FFF2-40B4-BE49-F238E27FC236}">
                <a16:creationId xmlns:a16="http://schemas.microsoft.com/office/drawing/2014/main" id="{71037AE6-C18C-4B6B-B1DC-661C438219D2}"/>
              </a:ext>
            </a:extLst>
          </p:cNvPr>
          <p:cNvSpPr txBox="1"/>
          <p:nvPr/>
        </p:nvSpPr>
        <p:spPr>
          <a:xfrm>
            <a:off x="2346062" y="3356728"/>
            <a:ext cx="176080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sz="1000" dirty="0"/>
              <a:t>30% - 25-100 &amp; 30%- 100-200</a:t>
            </a:r>
            <a:endParaRPr lang="en-IN" sz="1000" dirty="0"/>
          </a:p>
        </p:txBody>
      </p:sp>
      <p:pic>
        <p:nvPicPr>
          <p:cNvPr id="93" name="Image 92">
            <a:extLst>
              <a:ext uri="{FF2B5EF4-FFF2-40B4-BE49-F238E27FC236}">
                <a16:creationId xmlns:a16="http://schemas.microsoft.com/office/drawing/2014/main" id="{70B8F03A-0C4F-416C-B53F-D921CA2CEB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61240" y="5065650"/>
            <a:ext cx="1236562" cy="969853"/>
          </a:xfrm>
          <a:prstGeom prst="rect">
            <a:avLst/>
          </a:prstGeom>
        </p:spPr>
      </p:pic>
      <p:pic>
        <p:nvPicPr>
          <p:cNvPr id="94" name="Image 93">
            <a:extLst>
              <a:ext uri="{FF2B5EF4-FFF2-40B4-BE49-F238E27FC236}">
                <a16:creationId xmlns:a16="http://schemas.microsoft.com/office/drawing/2014/main" id="{3ACDB6BB-6B82-4E20-9E37-3DEA8EDAF0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8235" y="4135838"/>
            <a:ext cx="1236562" cy="969853"/>
          </a:xfrm>
          <a:prstGeom prst="rect">
            <a:avLst/>
          </a:prstGeom>
        </p:spPr>
      </p:pic>
      <p:pic>
        <p:nvPicPr>
          <p:cNvPr id="95" name="Image 94">
            <a:extLst>
              <a:ext uri="{FF2B5EF4-FFF2-40B4-BE49-F238E27FC236}">
                <a16:creationId xmlns:a16="http://schemas.microsoft.com/office/drawing/2014/main" id="{05EBC3A6-7D5F-4C0F-8C54-A0A01DEB2E4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6257" y="5073243"/>
            <a:ext cx="1236563" cy="969853"/>
          </a:xfrm>
          <a:prstGeom prst="rect">
            <a:avLst/>
          </a:prstGeom>
        </p:spPr>
      </p:pic>
      <p:pic>
        <p:nvPicPr>
          <p:cNvPr id="96" name="Image 95">
            <a:extLst>
              <a:ext uri="{FF2B5EF4-FFF2-40B4-BE49-F238E27FC236}">
                <a16:creationId xmlns:a16="http://schemas.microsoft.com/office/drawing/2014/main" id="{B414613E-11B0-4EC4-8940-06EAF6ABD3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8234" y="2952818"/>
            <a:ext cx="1236563" cy="969853"/>
          </a:xfrm>
          <a:prstGeom prst="rect">
            <a:avLst/>
          </a:prstGeom>
        </p:spPr>
      </p:pic>
      <p:pic>
        <p:nvPicPr>
          <p:cNvPr id="97" name="Image 96">
            <a:extLst>
              <a:ext uri="{FF2B5EF4-FFF2-40B4-BE49-F238E27FC236}">
                <a16:creationId xmlns:a16="http://schemas.microsoft.com/office/drawing/2014/main" id="{99F51F77-D613-41D0-A766-719E66AE059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14689" y="3633465"/>
            <a:ext cx="1236563" cy="969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0599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B520E16C-5B43-4440-B0DD-BE123D878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learning classification model</a:t>
            </a:r>
            <a:endParaRPr lang="fr-FR" sz="20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6CE752F7-61E0-4F66-8DFE-B267C499B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fr-FR" dirty="0"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</a:p>
        </p:txBody>
      </p:sp>
      <p:pic>
        <p:nvPicPr>
          <p:cNvPr id="25" name="Picture 2" descr="UMR CNRS 5307 – LGF – Laboratoire Georges Friedel ...">
            <a:extLst>
              <a:ext uri="{FF2B5EF4-FFF2-40B4-BE49-F238E27FC236}">
                <a16:creationId xmlns:a16="http://schemas.microsoft.com/office/drawing/2014/main" id="{0E6AAD51-539A-43B4-A177-F9BAF3C46C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2316" y="5191023"/>
            <a:ext cx="765710" cy="92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oneTexte 9">
            <a:extLst>
              <a:ext uri="{FF2B5EF4-FFF2-40B4-BE49-F238E27FC236}">
                <a16:creationId xmlns:a16="http://schemas.microsoft.com/office/drawing/2014/main" id="{9B4A8839-FF13-4D47-B834-D62DBBEBA9E8}"/>
              </a:ext>
            </a:extLst>
          </p:cNvPr>
          <p:cNvSpPr txBox="1"/>
          <p:nvPr/>
        </p:nvSpPr>
        <p:spPr>
          <a:xfrm>
            <a:off x="1300091" y="1185360"/>
            <a:ext cx="351068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Manufacturing Parameters</a:t>
            </a: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0DC64DB1-EA45-4F56-AA54-42068058F68A}"/>
              </a:ext>
            </a:extLst>
          </p:cNvPr>
          <p:cNvSpPr txBox="1"/>
          <p:nvPr/>
        </p:nvSpPr>
        <p:spPr>
          <a:xfrm>
            <a:off x="3145989" y="1445716"/>
            <a:ext cx="3158714" cy="11308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Autofit/>
          </a:bodyPr>
          <a:lstStyle/>
          <a:p>
            <a:r>
              <a:rPr lang="fr-FR" sz="1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Varying Parameters</a:t>
            </a:r>
          </a:p>
          <a:p>
            <a:endParaRPr lang="fr-FR" sz="14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fr-FR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PMMA of 2 different grain size ratio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fr-FR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Volumetric ratio of Alumina and PMMA mixture</a:t>
            </a:r>
          </a:p>
        </p:txBody>
      </p:sp>
      <p:sp>
        <p:nvSpPr>
          <p:cNvPr id="24" name="ZoneTexte 23">
            <a:extLst>
              <a:ext uri="{FF2B5EF4-FFF2-40B4-BE49-F238E27FC236}">
                <a16:creationId xmlns:a16="http://schemas.microsoft.com/office/drawing/2014/main" id="{2663E075-65B2-41A0-AB2D-1BEB94262056}"/>
              </a:ext>
            </a:extLst>
          </p:cNvPr>
          <p:cNvSpPr txBox="1"/>
          <p:nvPr/>
        </p:nvSpPr>
        <p:spPr>
          <a:xfrm>
            <a:off x="223728" y="1621366"/>
            <a:ext cx="3097615" cy="9297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r>
              <a:rPr lang="fr-FR" sz="1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Constant Parameters</a:t>
            </a:r>
          </a:p>
          <a:p>
            <a:endParaRPr lang="fr-FR" sz="14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fr-FR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Uniaxial and Isostatic compaction load.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r>
              <a:rPr lang="fr-FR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Debinding and Sintering temperature</a:t>
            </a:r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l"/>
            <a:endParaRPr lang="fr-FR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9" name="Flèche : droite à entaille 48">
            <a:extLst>
              <a:ext uri="{FF2B5EF4-FFF2-40B4-BE49-F238E27FC236}">
                <a16:creationId xmlns:a16="http://schemas.microsoft.com/office/drawing/2014/main" id="{11C2227B-5774-406E-AA23-BFF1277A76C1}"/>
              </a:ext>
            </a:extLst>
          </p:cNvPr>
          <p:cNvSpPr/>
          <p:nvPr/>
        </p:nvSpPr>
        <p:spPr>
          <a:xfrm>
            <a:off x="48729" y="6580911"/>
            <a:ext cx="1612431" cy="270811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7030A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50" name="Flèche : droite à entaille 49">
            <a:extLst>
              <a:ext uri="{FF2B5EF4-FFF2-40B4-BE49-F238E27FC236}">
                <a16:creationId xmlns:a16="http://schemas.microsoft.com/office/drawing/2014/main" id="{FEDCC71F-5C80-4142-9E87-F749F632A61F}"/>
              </a:ext>
            </a:extLst>
          </p:cNvPr>
          <p:cNvSpPr/>
          <p:nvPr/>
        </p:nvSpPr>
        <p:spPr>
          <a:xfrm>
            <a:off x="6491591" y="6573575"/>
            <a:ext cx="1680422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Regression</a:t>
            </a:r>
          </a:p>
        </p:txBody>
      </p:sp>
      <p:sp>
        <p:nvSpPr>
          <p:cNvPr id="51" name="Flèche : droite à entaille 50">
            <a:extLst>
              <a:ext uri="{FF2B5EF4-FFF2-40B4-BE49-F238E27FC236}">
                <a16:creationId xmlns:a16="http://schemas.microsoft.com/office/drawing/2014/main" id="{0B6EEF91-D421-4ADA-94A3-EE6FD8A0713F}"/>
              </a:ext>
            </a:extLst>
          </p:cNvPr>
          <p:cNvSpPr/>
          <p:nvPr/>
        </p:nvSpPr>
        <p:spPr>
          <a:xfrm>
            <a:off x="7970688" y="6571392"/>
            <a:ext cx="1840637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DAC2EC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52" name="Flèche : droite à entaille 51">
            <a:extLst>
              <a:ext uri="{FF2B5EF4-FFF2-40B4-BE49-F238E27FC236}">
                <a16:creationId xmlns:a16="http://schemas.microsoft.com/office/drawing/2014/main" id="{B69778E0-1D19-488C-98F3-7AB3650A5827}"/>
              </a:ext>
            </a:extLst>
          </p:cNvPr>
          <p:cNvSpPr/>
          <p:nvPr/>
        </p:nvSpPr>
        <p:spPr>
          <a:xfrm>
            <a:off x="3190555" y="6573073"/>
            <a:ext cx="1976712" cy="286694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Permeability test </a:t>
            </a:r>
          </a:p>
        </p:txBody>
      </p:sp>
      <p:sp>
        <p:nvSpPr>
          <p:cNvPr id="53" name="Flèche : droite à entaille 52">
            <a:extLst>
              <a:ext uri="{FF2B5EF4-FFF2-40B4-BE49-F238E27FC236}">
                <a16:creationId xmlns:a16="http://schemas.microsoft.com/office/drawing/2014/main" id="{E7E7F3CD-F379-4D4F-9019-238EE1635D4A}"/>
              </a:ext>
            </a:extLst>
          </p:cNvPr>
          <p:cNvSpPr/>
          <p:nvPr/>
        </p:nvSpPr>
        <p:spPr>
          <a:xfrm>
            <a:off x="1473651" y="6577791"/>
            <a:ext cx="1976712" cy="281976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Porous sample</a:t>
            </a:r>
          </a:p>
        </p:txBody>
      </p:sp>
      <p:sp>
        <p:nvSpPr>
          <p:cNvPr id="54" name="Flèche : droite à entaille 53">
            <a:extLst>
              <a:ext uri="{FF2B5EF4-FFF2-40B4-BE49-F238E27FC236}">
                <a16:creationId xmlns:a16="http://schemas.microsoft.com/office/drawing/2014/main" id="{CF3DAA71-4B5F-4A24-AA3A-C5FA283DA5E3}"/>
              </a:ext>
            </a:extLst>
          </p:cNvPr>
          <p:cNvSpPr/>
          <p:nvPr/>
        </p:nvSpPr>
        <p:spPr>
          <a:xfrm>
            <a:off x="4890870" y="6577878"/>
            <a:ext cx="1840636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Learning</a:t>
            </a:r>
            <a:endParaRPr lang="fr-FR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ZoneTexte 33">
            <a:extLst>
              <a:ext uri="{FF2B5EF4-FFF2-40B4-BE49-F238E27FC236}">
                <a16:creationId xmlns:a16="http://schemas.microsoft.com/office/drawing/2014/main" id="{009856C6-04A5-460F-92DD-50A218D6BBCC}"/>
              </a:ext>
            </a:extLst>
          </p:cNvPr>
          <p:cNvSpPr txBox="1"/>
          <p:nvPr/>
        </p:nvSpPr>
        <p:spPr>
          <a:xfrm>
            <a:off x="9428417" y="6028338"/>
            <a:ext cx="1981228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9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J.G. Gowda et al. Active learning-assisted experimental design for porous ceramic manufacturing (2026). </a:t>
            </a:r>
            <a:endParaRPr lang="en-I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ZoneTexte 40">
            <a:extLst>
              <a:ext uri="{FF2B5EF4-FFF2-40B4-BE49-F238E27FC236}">
                <a16:creationId xmlns:a16="http://schemas.microsoft.com/office/drawing/2014/main" id="{C196BDBA-F869-4919-8AB7-690C7ECE4628}"/>
              </a:ext>
            </a:extLst>
          </p:cNvPr>
          <p:cNvSpPr txBox="1"/>
          <p:nvPr/>
        </p:nvSpPr>
        <p:spPr>
          <a:xfrm>
            <a:off x="7685661" y="5317350"/>
            <a:ext cx="1840637" cy="580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fr-FR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Porogen 1 vol.%</a:t>
            </a:r>
          </a:p>
          <a:p>
            <a:pPr algn="ctr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(PMMA of 25-100µm)</a:t>
            </a:r>
          </a:p>
        </p:txBody>
      </p:sp>
      <p:sp>
        <p:nvSpPr>
          <p:cNvPr id="42" name="ZoneTexte 41">
            <a:extLst>
              <a:ext uri="{FF2B5EF4-FFF2-40B4-BE49-F238E27FC236}">
                <a16:creationId xmlns:a16="http://schemas.microsoft.com/office/drawing/2014/main" id="{8EAA8CAE-AE33-465B-9F18-60900E7E1ADC}"/>
              </a:ext>
            </a:extLst>
          </p:cNvPr>
          <p:cNvSpPr txBox="1"/>
          <p:nvPr/>
        </p:nvSpPr>
        <p:spPr>
          <a:xfrm rot="16200000">
            <a:off x="5411063" y="3262278"/>
            <a:ext cx="1840637" cy="580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fr-FR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Porogen 2 vol.%</a:t>
            </a:r>
          </a:p>
          <a:p>
            <a:pPr algn="ctr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(PMMA of 100-200µm)</a:t>
            </a:r>
          </a:p>
        </p:txBody>
      </p:sp>
      <p:pic>
        <p:nvPicPr>
          <p:cNvPr id="70" name="Image 69">
            <a:extLst>
              <a:ext uri="{FF2B5EF4-FFF2-40B4-BE49-F238E27FC236}">
                <a16:creationId xmlns:a16="http://schemas.microsoft.com/office/drawing/2014/main" id="{0712EA9E-1814-45E3-A6AF-C042C6475B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14086" y="1838386"/>
            <a:ext cx="4713639" cy="3572054"/>
          </a:xfrm>
          <a:prstGeom prst="rect">
            <a:avLst/>
          </a:prstGeom>
        </p:spPr>
      </p:pic>
      <p:sp>
        <p:nvSpPr>
          <p:cNvPr id="71" name="ZoneTexte 70">
            <a:extLst>
              <a:ext uri="{FF2B5EF4-FFF2-40B4-BE49-F238E27FC236}">
                <a16:creationId xmlns:a16="http://schemas.microsoft.com/office/drawing/2014/main" id="{17C8B8A9-A3C4-4CFC-B33D-8A6523181FB6}"/>
              </a:ext>
            </a:extLst>
          </p:cNvPr>
          <p:cNvSpPr txBox="1"/>
          <p:nvPr/>
        </p:nvSpPr>
        <p:spPr>
          <a:xfrm rot="1958950">
            <a:off x="9177262" y="2369853"/>
            <a:ext cx="141740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Fractured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2" name="ZoneTexte 71">
            <a:extLst>
              <a:ext uri="{FF2B5EF4-FFF2-40B4-BE49-F238E27FC236}">
                <a16:creationId xmlns:a16="http://schemas.microsoft.com/office/drawing/2014/main" id="{BD243BB3-607D-4ECC-BE05-CED24D472BEA}"/>
              </a:ext>
            </a:extLst>
          </p:cNvPr>
          <p:cNvSpPr txBox="1"/>
          <p:nvPr/>
        </p:nvSpPr>
        <p:spPr>
          <a:xfrm rot="2614788">
            <a:off x="6720488" y="4658357"/>
            <a:ext cx="196755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Non- permeable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3" name="ZoneTexte 72">
            <a:extLst>
              <a:ext uri="{FF2B5EF4-FFF2-40B4-BE49-F238E27FC236}">
                <a16:creationId xmlns:a16="http://schemas.microsoft.com/office/drawing/2014/main" id="{3F8ADADD-3E02-48CA-8AE7-FB837A86B262}"/>
              </a:ext>
            </a:extLst>
          </p:cNvPr>
          <p:cNvSpPr txBox="1"/>
          <p:nvPr/>
        </p:nvSpPr>
        <p:spPr>
          <a:xfrm rot="2189949">
            <a:off x="7023709" y="3499882"/>
            <a:ext cx="310335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FR" sz="1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Non-fractured &amp; Permeable</a:t>
            </a:r>
            <a:endParaRPr lang="en-US" sz="1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35" name="Connecteur droit avec flèche 34">
            <a:extLst>
              <a:ext uri="{FF2B5EF4-FFF2-40B4-BE49-F238E27FC236}">
                <a16:creationId xmlns:a16="http://schemas.microsoft.com/office/drawing/2014/main" id="{CBF5135C-B101-44D6-B4E4-52631A9C111F}"/>
              </a:ext>
            </a:extLst>
          </p:cNvPr>
          <p:cNvCxnSpPr>
            <a:cxnSpLocks/>
          </p:cNvCxnSpPr>
          <p:nvPr/>
        </p:nvCxnSpPr>
        <p:spPr>
          <a:xfrm flipH="1" flipV="1">
            <a:off x="847534" y="2443028"/>
            <a:ext cx="14189" cy="3692275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Connecteur droit avec flèche 35">
            <a:extLst>
              <a:ext uri="{FF2B5EF4-FFF2-40B4-BE49-F238E27FC236}">
                <a16:creationId xmlns:a16="http://schemas.microsoft.com/office/drawing/2014/main" id="{3D25F52D-C6B8-4E3A-8899-34BA71B0586F}"/>
              </a:ext>
            </a:extLst>
          </p:cNvPr>
          <p:cNvCxnSpPr>
            <a:cxnSpLocks/>
          </p:cNvCxnSpPr>
          <p:nvPr/>
        </p:nvCxnSpPr>
        <p:spPr>
          <a:xfrm flipV="1">
            <a:off x="847534" y="6073612"/>
            <a:ext cx="4830192" cy="45022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ZoneTexte 36">
            <a:extLst>
              <a:ext uri="{FF2B5EF4-FFF2-40B4-BE49-F238E27FC236}">
                <a16:creationId xmlns:a16="http://schemas.microsoft.com/office/drawing/2014/main" id="{88CB4D07-38FE-40EC-8EA4-880F53B2ACCF}"/>
              </a:ext>
            </a:extLst>
          </p:cNvPr>
          <p:cNvSpPr txBox="1"/>
          <p:nvPr/>
        </p:nvSpPr>
        <p:spPr>
          <a:xfrm>
            <a:off x="1904316" y="6048206"/>
            <a:ext cx="1840637" cy="580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fr-FR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Porogen 1 vol.%</a:t>
            </a:r>
          </a:p>
          <a:p>
            <a:pPr algn="ctr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(PMMA of 25-100µm)</a:t>
            </a:r>
          </a:p>
        </p:txBody>
      </p:sp>
      <p:sp>
        <p:nvSpPr>
          <p:cNvPr id="38" name="ZoneTexte 37">
            <a:extLst>
              <a:ext uri="{FF2B5EF4-FFF2-40B4-BE49-F238E27FC236}">
                <a16:creationId xmlns:a16="http://schemas.microsoft.com/office/drawing/2014/main" id="{258F8DD6-4267-4E45-AD4B-51BFE46CF7E5}"/>
              </a:ext>
            </a:extLst>
          </p:cNvPr>
          <p:cNvSpPr txBox="1"/>
          <p:nvPr/>
        </p:nvSpPr>
        <p:spPr>
          <a:xfrm rot="16200000">
            <a:off x="-389886" y="4103544"/>
            <a:ext cx="1840637" cy="580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fr-FR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Porogen 2 vol.%</a:t>
            </a:r>
          </a:p>
          <a:p>
            <a:pPr algn="ctr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(PMMA of 100-200µm)</a:t>
            </a:r>
          </a:p>
        </p:txBody>
      </p:sp>
      <p:sp>
        <p:nvSpPr>
          <p:cNvPr id="39" name="ZoneTexte 38">
            <a:extLst>
              <a:ext uri="{FF2B5EF4-FFF2-40B4-BE49-F238E27FC236}">
                <a16:creationId xmlns:a16="http://schemas.microsoft.com/office/drawing/2014/main" id="{43D12D99-8A1F-4535-9860-87F9588AF6F3}"/>
              </a:ext>
            </a:extLst>
          </p:cNvPr>
          <p:cNvSpPr txBox="1"/>
          <p:nvPr/>
        </p:nvSpPr>
        <p:spPr>
          <a:xfrm>
            <a:off x="995045" y="2740156"/>
            <a:ext cx="13335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sz="1000" dirty="0"/>
              <a:t>60% - 100-200</a:t>
            </a:r>
            <a:endParaRPr lang="en-IN" sz="1000" dirty="0"/>
          </a:p>
        </p:txBody>
      </p:sp>
      <p:sp>
        <p:nvSpPr>
          <p:cNvPr id="40" name="ZoneTexte 39">
            <a:extLst>
              <a:ext uri="{FF2B5EF4-FFF2-40B4-BE49-F238E27FC236}">
                <a16:creationId xmlns:a16="http://schemas.microsoft.com/office/drawing/2014/main" id="{CAA3FF1A-EDE0-48C5-A527-74FAFA93CBA1}"/>
              </a:ext>
            </a:extLst>
          </p:cNvPr>
          <p:cNvSpPr txBox="1"/>
          <p:nvPr/>
        </p:nvSpPr>
        <p:spPr>
          <a:xfrm>
            <a:off x="1021456" y="3942362"/>
            <a:ext cx="13335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sz="1000" dirty="0"/>
              <a:t>30% - 100-200</a:t>
            </a:r>
            <a:endParaRPr lang="en-IN" sz="1000" dirty="0"/>
          </a:p>
        </p:txBody>
      </p:sp>
      <p:sp>
        <p:nvSpPr>
          <p:cNvPr id="43" name="ZoneTexte 42">
            <a:extLst>
              <a:ext uri="{FF2B5EF4-FFF2-40B4-BE49-F238E27FC236}">
                <a16:creationId xmlns:a16="http://schemas.microsoft.com/office/drawing/2014/main" id="{3283F691-1D61-4094-927B-3BEAF5DF2FE2}"/>
              </a:ext>
            </a:extLst>
          </p:cNvPr>
          <p:cNvSpPr txBox="1"/>
          <p:nvPr/>
        </p:nvSpPr>
        <p:spPr>
          <a:xfrm>
            <a:off x="2249002" y="4828954"/>
            <a:ext cx="13335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sz="1000" dirty="0"/>
              <a:t>30% - 25-100</a:t>
            </a:r>
            <a:endParaRPr lang="en-IN" sz="1000" dirty="0"/>
          </a:p>
        </p:txBody>
      </p:sp>
      <p:sp>
        <p:nvSpPr>
          <p:cNvPr id="44" name="ZoneTexte 43">
            <a:extLst>
              <a:ext uri="{FF2B5EF4-FFF2-40B4-BE49-F238E27FC236}">
                <a16:creationId xmlns:a16="http://schemas.microsoft.com/office/drawing/2014/main" id="{C5D7ED94-C58F-4EF7-81A6-D8E96D9F6085}"/>
              </a:ext>
            </a:extLst>
          </p:cNvPr>
          <p:cNvSpPr txBox="1"/>
          <p:nvPr/>
        </p:nvSpPr>
        <p:spPr>
          <a:xfrm>
            <a:off x="3582502" y="4839468"/>
            <a:ext cx="13335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sz="1000" dirty="0"/>
              <a:t>60% - 25-100</a:t>
            </a:r>
            <a:endParaRPr lang="en-IN" sz="1000" dirty="0"/>
          </a:p>
        </p:txBody>
      </p:sp>
      <p:sp>
        <p:nvSpPr>
          <p:cNvPr id="45" name="ZoneTexte 44">
            <a:extLst>
              <a:ext uri="{FF2B5EF4-FFF2-40B4-BE49-F238E27FC236}">
                <a16:creationId xmlns:a16="http://schemas.microsoft.com/office/drawing/2014/main" id="{D81A485C-C86C-4D27-959A-62EFBAC53DF7}"/>
              </a:ext>
            </a:extLst>
          </p:cNvPr>
          <p:cNvSpPr txBox="1"/>
          <p:nvPr/>
        </p:nvSpPr>
        <p:spPr>
          <a:xfrm>
            <a:off x="2346062" y="3356728"/>
            <a:ext cx="176080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sz="1000" dirty="0"/>
              <a:t>30% - 25-100 &amp; 30%- 100-200</a:t>
            </a:r>
            <a:endParaRPr lang="en-IN" sz="1000" dirty="0"/>
          </a:p>
        </p:txBody>
      </p:sp>
      <p:pic>
        <p:nvPicPr>
          <p:cNvPr id="46" name="Image 45">
            <a:extLst>
              <a:ext uri="{FF2B5EF4-FFF2-40B4-BE49-F238E27FC236}">
                <a16:creationId xmlns:a16="http://schemas.microsoft.com/office/drawing/2014/main" id="{2F6073E7-9597-4068-AC55-77D265F97D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61240" y="5065650"/>
            <a:ext cx="1236562" cy="969853"/>
          </a:xfrm>
          <a:prstGeom prst="rect">
            <a:avLst/>
          </a:prstGeom>
        </p:spPr>
      </p:pic>
      <p:pic>
        <p:nvPicPr>
          <p:cNvPr id="47" name="Image 46">
            <a:extLst>
              <a:ext uri="{FF2B5EF4-FFF2-40B4-BE49-F238E27FC236}">
                <a16:creationId xmlns:a16="http://schemas.microsoft.com/office/drawing/2014/main" id="{3F4B944D-78D0-4874-9033-2350D795592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8235" y="4135838"/>
            <a:ext cx="1236562" cy="969853"/>
          </a:xfrm>
          <a:prstGeom prst="rect">
            <a:avLst/>
          </a:prstGeom>
        </p:spPr>
      </p:pic>
      <p:pic>
        <p:nvPicPr>
          <p:cNvPr id="48" name="Image 47">
            <a:extLst>
              <a:ext uri="{FF2B5EF4-FFF2-40B4-BE49-F238E27FC236}">
                <a16:creationId xmlns:a16="http://schemas.microsoft.com/office/drawing/2014/main" id="{4DBA1C76-1617-4C57-BBBD-D21C8466F21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06257" y="5073243"/>
            <a:ext cx="1236563" cy="969853"/>
          </a:xfrm>
          <a:prstGeom prst="rect">
            <a:avLst/>
          </a:prstGeom>
        </p:spPr>
      </p:pic>
      <p:pic>
        <p:nvPicPr>
          <p:cNvPr id="55" name="Image 54">
            <a:extLst>
              <a:ext uri="{FF2B5EF4-FFF2-40B4-BE49-F238E27FC236}">
                <a16:creationId xmlns:a16="http://schemas.microsoft.com/office/drawing/2014/main" id="{F4D5C79B-96DA-4AB8-B249-9B2CBE97BD1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8234" y="2952818"/>
            <a:ext cx="1236563" cy="969853"/>
          </a:xfrm>
          <a:prstGeom prst="rect">
            <a:avLst/>
          </a:prstGeom>
        </p:spPr>
      </p:pic>
      <p:pic>
        <p:nvPicPr>
          <p:cNvPr id="56" name="Image 55">
            <a:extLst>
              <a:ext uri="{FF2B5EF4-FFF2-40B4-BE49-F238E27FC236}">
                <a16:creationId xmlns:a16="http://schemas.microsoft.com/office/drawing/2014/main" id="{2BB43EA8-7A4D-40DF-9DFD-E1B037551BB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14689" y="3633465"/>
            <a:ext cx="1236563" cy="969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3504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B520E16C-5B43-4440-B0DD-BE123D878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learning classification model</a:t>
            </a:r>
            <a:endParaRPr lang="fr-FR" sz="20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6CE752F7-61E0-4F66-8DFE-B267C499B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fr-FR" dirty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</a:p>
        </p:txBody>
      </p:sp>
      <p:pic>
        <p:nvPicPr>
          <p:cNvPr id="25" name="Picture 2" descr="UMR CNRS 5307 – LGF – Laboratoire Georges Friedel ...">
            <a:extLst>
              <a:ext uri="{FF2B5EF4-FFF2-40B4-BE49-F238E27FC236}">
                <a16:creationId xmlns:a16="http://schemas.microsoft.com/office/drawing/2014/main" id="{0E6AAD51-539A-43B4-A177-F9BAF3C46C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2316" y="5191023"/>
            <a:ext cx="765710" cy="92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9" name="Flèche : droite à entaille 48">
            <a:extLst>
              <a:ext uri="{FF2B5EF4-FFF2-40B4-BE49-F238E27FC236}">
                <a16:creationId xmlns:a16="http://schemas.microsoft.com/office/drawing/2014/main" id="{11C2227B-5774-406E-AA23-BFF1277A76C1}"/>
              </a:ext>
            </a:extLst>
          </p:cNvPr>
          <p:cNvSpPr/>
          <p:nvPr/>
        </p:nvSpPr>
        <p:spPr>
          <a:xfrm>
            <a:off x="48729" y="6580911"/>
            <a:ext cx="1612431" cy="270811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7030A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50" name="Flèche : droite à entaille 49">
            <a:extLst>
              <a:ext uri="{FF2B5EF4-FFF2-40B4-BE49-F238E27FC236}">
                <a16:creationId xmlns:a16="http://schemas.microsoft.com/office/drawing/2014/main" id="{FEDCC71F-5C80-4142-9E87-F749F632A61F}"/>
              </a:ext>
            </a:extLst>
          </p:cNvPr>
          <p:cNvSpPr/>
          <p:nvPr/>
        </p:nvSpPr>
        <p:spPr>
          <a:xfrm>
            <a:off x="6491591" y="6573575"/>
            <a:ext cx="1680422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Regression</a:t>
            </a:r>
          </a:p>
        </p:txBody>
      </p:sp>
      <p:sp>
        <p:nvSpPr>
          <p:cNvPr id="51" name="Flèche : droite à entaille 50">
            <a:extLst>
              <a:ext uri="{FF2B5EF4-FFF2-40B4-BE49-F238E27FC236}">
                <a16:creationId xmlns:a16="http://schemas.microsoft.com/office/drawing/2014/main" id="{0B6EEF91-D421-4ADA-94A3-EE6FD8A0713F}"/>
              </a:ext>
            </a:extLst>
          </p:cNvPr>
          <p:cNvSpPr/>
          <p:nvPr/>
        </p:nvSpPr>
        <p:spPr>
          <a:xfrm>
            <a:off x="7970688" y="6571392"/>
            <a:ext cx="1840637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DAC2EC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52" name="Flèche : droite à entaille 51">
            <a:extLst>
              <a:ext uri="{FF2B5EF4-FFF2-40B4-BE49-F238E27FC236}">
                <a16:creationId xmlns:a16="http://schemas.microsoft.com/office/drawing/2014/main" id="{B69778E0-1D19-488C-98F3-7AB3650A5827}"/>
              </a:ext>
            </a:extLst>
          </p:cNvPr>
          <p:cNvSpPr/>
          <p:nvPr/>
        </p:nvSpPr>
        <p:spPr>
          <a:xfrm>
            <a:off x="3190555" y="6573073"/>
            <a:ext cx="1976712" cy="286694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Permeability test </a:t>
            </a:r>
          </a:p>
        </p:txBody>
      </p:sp>
      <p:sp>
        <p:nvSpPr>
          <p:cNvPr id="53" name="Flèche : droite à entaille 52">
            <a:extLst>
              <a:ext uri="{FF2B5EF4-FFF2-40B4-BE49-F238E27FC236}">
                <a16:creationId xmlns:a16="http://schemas.microsoft.com/office/drawing/2014/main" id="{E7E7F3CD-F379-4D4F-9019-238EE1635D4A}"/>
              </a:ext>
            </a:extLst>
          </p:cNvPr>
          <p:cNvSpPr/>
          <p:nvPr/>
        </p:nvSpPr>
        <p:spPr>
          <a:xfrm>
            <a:off x="1473651" y="6577791"/>
            <a:ext cx="1976712" cy="281976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Porous sample</a:t>
            </a:r>
          </a:p>
        </p:txBody>
      </p:sp>
      <p:sp>
        <p:nvSpPr>
          <p:cNvPr id="54" name="Flèche : droite à entaille 53">
            <a:extLst>
              <a:ext uri="{FF2B5EF4-FFF2-40B4-BE49-F238E27FC236}">
                <a16:creationId xmlns:a16="http://schemas.microsoft.com/office/drawing/2014/main" id="{CF3DAA71-4B5F-4A24-AA3A-C5FA283DA5E3}"/>
              </a:ext>
            </a:extLst>
          </p:cNvPr>
          <p:cNvSpPr/>
          <p:nvPr/>
        </p:nvSpPr>
        <p:spPr>
          <a:xfrm>
            <a:off x="4890870" y="6577878"/>
            <a:ext cx="1840636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Learning</a:t>
            </a:r>
            <a:endParaRPr lang="fr-FR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ZoneTexte 12">
            <a:extLst>
              <a:ext uri="{FF2B5EF4-FFF2-40B4-BE49-F238E27FC236}">
                <a16:creationId xmlns:a16="http://schemas.microsoft.com/office/drawing/2014/main" id="{85AF48D4-EAFA-4155-BD75-C0771C23AB77}"/>
              </a:ext>
            </a:extLst>
          </p:cNvPr>
          <p:cNvSpPr txBox="1"/>
          <p:nvPr/>
        </p:nvSpPr>
        <p:spPr>
          <a:xfrm>
            <a:off x="1661160" y="1477513"/>
            <a:ext cx="905438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0" i="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Gaussian Processes (GP) are </a:t>
            </a:r>
            <a:r>
              <a:rPr lang="en-US" b="0" i="0" dirty="0">
                <a:solidFill>
                  <a:srgbClr val="040C28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 nonparametric supervised learning method used to solve regression and probabilistic classification problems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ZoneTexte 15">
            <a:extLst>
              <a:ext uri="{FF2B5EF4-FFF2-40B4-BE49-F238E27FC236}">
                <a16:creationId xmlns:a16="http://schemas.microsoft.com/office/drawing/2014/main" id="{11ADCA48-C5F3-4292-9C9F-37BBFCA647B2}"/>
              </a:ext>
            </a:extLst>
          </p:cNvPr>
          <p:cNvSpPr txBox="1"/>
          <p:nvPr/>
        </p:nvSpPr>
        <p:spPr>
          <a:xfrm>
            <a:off x="5000314" y="1090475"/>
            <a:ext cx="25561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Gaussian Process </a:t>
            </a:r>
            <a:endParaRPr lang="fr-FR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ZoneTexte 25">
            <a:extLst>
              <a:ext uri="{FF2B5EF4-FFF2-40B4-BE49-F238E27FC236}">
                <a16:creationId xmlns:a16="http://schemas.microsoft.com/office/drawing/2014/main" id="{FE77A077-6026-466D-BC7A-A4CC46F21130}"/>
              </a:ext>
            </a:extLst>
          </p:cNvPr>
          <p:cNvSpPr txBox="1"/>
          <p:nvPr/>
        </p:nvSpPr>
        <p:spPr>
          <a:xfrm>
            <a:off x="8613510" y="6101540"/>
            <a:ext cx="275880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Carl E. Rasmussen and Christopher K.I. Williams, MIT Press 2006</a:t>
            </a:r>
          </a:p>
        </p:txBody>
      </p:sp>
      <p:pic>
        <p:nvPicPr>
          <p:cNvPr id="1030" name="Picture 6" descr="RBFs Vs. Gaussian Processes: Strengths, Weaknesses, And Use ...">
            <a:extLst>
              <a:ext uri="{FF2B5EF4-FFF2-40B4-BE49-F238E27FC236}">
                <a16:creationId xmlns:a16="http://schemas.microsoft.com/office/drawing/2014/main" id="{602055AA-CCCF-419F-A5A9-F1579F69BA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32" r="-1962"/>
          <a:stretch/>
        </p:blipFill>
        <p:spPr bwMode="auto">
          <a:xfrm>
            <a:off x="5283158" y="2308382"/>
            <a:ext cx="5689641" cy="3323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png">
            <a:extLst>
              <a:ext uri="{FF2B5EF4-FFF2-40B4-BE49-F238E27FC236}">
                <a16:creationId xmlns:a16="http://schemas.microsoft.com/office/drawing/2014/main" id="{F6923F79-9360-411D-8D5A-7E07DE72838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99"/>
          <a:stretch/>
        </p:blipFill>
        <p:spPr bwMode="auto">
          <a:xfrm>
            <a:off x="733908" y="2242040"/>
            <a:ext cx="4398940" cy="355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ZoneTexte 16">
            <a:extLst>
              <a:ext uri="{FF2B5EF4-FFF2-40B4-BE49-F238E27FC236}">
                <a16:creationId xmlns:a16="http://schemas.microsoft.com/office/drawing/2014/main" id="{FEF472C2-923E-446C-A40E-984AACF9289D}"/>
              </a:ext>
            </a:extLst>
          </p:cNvPr>
          <p:cNvSpPr txBox="1"/>
          <p:nvPr/>
        </p:nvSpPr>
        <p:spPr>
          <a:xfrm>
            <a:off x="1420105" y="5732208"/>
            <a:ext cx="27588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Gaussian </a:t>
            </a:r>
            <a:r>
              <a:rPr lang="fr-FR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fr-FR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rocess </a:t>
            </a:r>
            <a:r>
              <a:rPr lang="fr-FR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fr-FR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lassifier </a:t>
            </a:r>
            <a:endParaRPr lang="fr-F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5AAAA3BD-63BA-4096-B4CB-7C562B1733B3}"/>
              </a:ext>
            </a:extLst>
          </p:cNvPr>
          <p:cNvSpPr txBox="1"/>
          <p:nvPr/>
        </p:nvSpPr>
        <p:spPr>
          <a:xfrm>
            <a:off x="7162044" y="5741588"/>
            <a:ext cx="27588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Gaussian </a:t>
            </a:r>
            <a:r>
              <a:rPr lang="fr-FR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fr-FR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rocess regressor </a:t>
            </a:r>
            <a:endParaRPr lang="fr-F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50739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B520E16C-5B43-4440-B0DD-BE123D878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learning classification model </a:t>
            </a:r>
            <a:endParaRPr lang="fr-FR" sz="20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6CE752F7-61E0-4F66-8DFE-B267C499B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fr-FR" dirty="0"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</a:p>
        </p:txBody>
      </p:sp>
      <p:pic>
        <p:nvPicPr>
          <p:cNvPr id="25" name="Picture 2" descr="UMR CNRS 5307 – LGF – Laboratoire Georges Friedel ...">
            <a:extLst>
              <a:ext uri="{FF2B5EF4-FFF2-40B4-BE49-F238E27FC236}">
                <a16:creationId xmlns:a16="http://schemas.microsoft.com/office/drawing/2014/main" id="{0E6AAD51-539A-43B4-A177-F9BAF3C46C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2316" y="5191023"/>
            <a:ext cx="765710" cy="92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ZoneTexte 15">
            <a:extLst>
              <a:ext uri="{FF2B5EF4-FFF2-40B4-BE49-F238E27FC236}">
                <a16:creationId xmlns:a16="http://schemas.microsoft.com/office/drawing/2014/main" id="{9B757ADA-50FA-4B0D-92BA-F93C585479A3}"/>
              </a:ext>
            </a:extLst>
          </p:cNvPr>
          <p:cNvSpPr txBox="1"/>
          <p:nvPr/>
        </p:nvSpPr>
        <p:spPr>
          <a:xfrm>
            <a:off x="271704" y="1605410"/>
            <a:ext cx="25222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Initial samples manufactured for model data collection</a:t>
            </a:r>
            <a:endParaRPr lang="fr-FR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1" name="Image 20">
            <a:extLst>
              <a:ext uri="{FF2B5EF4-FFF2-40B4-BE49-F238E27FC236}">
                <a16:creationId xmlns:a16="http://schemas.microsoft.com/office/drawing/2014/main" id="{7E971055-C35F-4DD8-92AD-80718CC7D9B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112" t="9588" r="13311" b="765"/>
          <a:stretch/>
        </p:blipFill>
        <p:spPr>
          <a:xfrm>
            <a:off x="2894926" y="1646129"/>
            <a:ext cx="4938757" cy="4172791"/>
          </a:xfrm>
          <a:prstGeom prst="rect">
            <a:avLst/>
          </a:prstGeom>
        </p:spPr>
      </p:pic>
      <p:sp>
        <p:nvSpPr>
          <p:cNvPr id="26" name="ZoneTexte 25">
            <a:extLst>
              <a:ext uri="{FF2B5EF4-FFF2-40B4-BE49-F238E27FC236}">
                <a16:creationId xmlns:a16="http://schemas.microsoft.com/office/drawing/2014/main" id="{98DED43B-32C3-4FC4-B37B-A0CE19F9E5D0}"/>
              </a:ext>
            </a:extLst>
          </p:cNvPr>
          <p:cNvSpPr txBox="1"/>
          <p:nvPr/>
        </p:nvSpPr>
        <p:spPr>
          <a:xfrm>
            <a:off x="4057920" y="1182844"/>
            <a:ext cx="310932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Initial Classification of the Database</a:t>
            </a:r>
          </a:p>
        </p:txBody>
      </p:sp>
      <p:sp>
        <p:nvSpPr>
          <p:cNvPr id="18" name="ZoneTexte 17">
            <a:extLst>
              <a:ext uri="{FF2B5EF4-FFF2-40B4-BE49-F238E27FC236}">
                <a16:creationId xmlns:a16="http://schemas.microsoft.com/office/drawing/2014/main" id="{5F0D854A-63EB-4885-8D46-6EE4B7FEDC77}"/>
              </a:ext>
            </a:extLst>
          </p:cNvPr>
          <p:cNvSpPr txBox="1"/>
          <p:nvPr/>
        </p:nvSpPr>
        <p:spPr>
          <a:xfrm>
            <a:off x="9820981" y="4562430"/>
            <a:ext cx="898350" cy="2329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Autofit/>
          </a:bodyPr>
          <a:lstStyle/>
          <a:p>
            <a:pPr algn="l"/>
            <a:r>
              <a:rPr lang="fr-FR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Fractured</a:t>
            </a:r>
            <a:endParaRPr lang="fr-FR" sz="105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ZoneTexte 30">
            <a:extLst>
              <a:ext uri="{FF2B5EF4-FFF2-40B4-BE49-F238E27FC236}">
                <a16:creationId xmlns:a16="http://schemas.microsoft.com/office/drawing/2014/main" id="{2E234315-26A3-40B3-9C07-3AE61A0BD319}"/>
              </a:ext>
            </a:extLst>
          </p:cNvPr>
          <p:cNvSpPr txBox="1"/>
          <p:nvPr/>
        </p:nvSpPr>
        <p:spPr>
          <a:xfrm>
            <a:off x="2945359" y="5974428"/>
            <a:ext cx="263356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Permeabl</a:t>
            </a:r>
            <a:r>
              <a:rPr lang="en-US" sz="1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 Boundary</a:t>
            </a:r>
          </a:p>
        </p:txBody>
      </p:sp>
      <p:cxnSp>
        <p:nvCxnSpPr>
          <p:cNvPr id="33" name="Connecteur droit avec flèche 32">
            <a:extLst>
              <a:ext uri="{FF2B5EF4-FFF2-40B4-BE49-F238E27FC236}">
                <a16:creationId xmlns:a16="http://schemas.microsoft.com/office/drawing/2014/main" id="{B3978710-E526-4ECC-931D-A95F525BC860}"/>
              </a:ext>
            </a:extLst>
          </p:cNvPr>
          <p:cNvCxnSpPr>
            <a:cxnSpLocks/>
            <a:stCxn id="31" idx="0"/>
          </p:cNvCxnSpPr>
          <p:nvPr/>
        </p:nvCxnSpPr>
        <p:spPr>
          <a:xfrm flipV="1">
            <a:off x="4262143" y="5188038"/>
            <a:ext cx="0" cy="78639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Connecteur droit avec flèche 33">
            <a:extLst>
              <a:ext uri="{FF2B5EF4-FFF2-40B4-BE49-F238E27FC236}">
                <a16:creationId xmlns:a16="http://schemas.microsoft.com/office/drawing/2014/main" id="{9A84DEAC-4C65-4FE8-A166-A0C4F863C4A8}"/>
              </a:ext>
            </a:extLst>
          </p:cNvPr>
          <p:cNvCxnSpPr>
            <a:cxnSpLocks/>
            <a:stCxn id="53" idx="0"/>
          </p:cNvCxnSpPr>
          <p:nvPr/>
        </p:nvCxnSpPr>
        <p:spPr>
          <a:xfrm flipH="1" flipV="1">
            <a:off x="6100864" y="5188039"/>
            <a:ext cx="624054" cy="753562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8" name="Image 37">
            <a:extLst>
              <a:ext uri="{FF2B5EF4-FFF2-40B4-BE49-F238E27FC236}">
                <a16:creationId xmlns:a16="http://schemas.microsoft.com/office/drawing/2014/main" id="{00C66030-E8BD-46E3-80A7-E6FE9BF0408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92" t="31285" r="9917" b="11906"/>
          <a:stretch/>
        </p:blipFill>
        <p:spPr>
          <a:xfrm>
            <a:off x="8874929" y="1985924"/>
            <a:ext cx="2170034" cy="1157290"/>
          </a:xfrm>
          <a:prstGeom prst="rect">
            <a:avLst/>
          </a:prstGeom>
        </p:spPr>
      </p:pic>
      <p:cxnSp>
        <p:nvCxnSpPr>
          <p:cNvPr id="41" name="Connecteur droit avec flèche 40">
            <a:extLst>
              <a:ext uri="{FF2B5EF4-FFF2-40B4-BE49-F238E27FC236}">
                <a16:creationId xmlns:a16="http://schemas.microsoft.com/office/drawing/2014/main" id="{932A541A-56AF-48B1-A7FC-6B48E1133079}"/>
              </a:ext>
            </a:extLst>
          </p:cNvPr>
          <p:cNvCxnSpPr>
            <a:cxnSpLocks/>
            <a:stCxn id="48" idx="2"/>
            <a:endCxn id="47" idx="0"/>
          </p:cNvCxnSpPr>
          <p:nvPr/>
        </p:nvCxnSpPr>
        <p:spPr>
          <a:xfrm flipH="1">
            <a:off x="10183504" y="2467689"/>
            <a:ext cx="1" cy="1035854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7" name="Image 46">
            <a:extLst>
              <a:ext uri="{FF2B5EF4-FFF2-40B4-BE49-F238E27FC236}">
                <a16:creationId xmlns:a16="http://schemas.microsoft.com/office/drawing/2014/main" id="{4AEB4475-0B80-4DE8-9241-09D077D54D7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02" t="31479" r="35508" b="46240"/>
          <a:stretch/>
        </p:blipFill>
        <p:spPr>
          <a:xfrm>
            <a:off x="9790951" y="3503543"/>
            <a:ext cx="785105" cy="1058887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ECE372BC-9EE1-42BD-ADE2-79290D5E5021}"/>
              </a:ext>
            </a:extLst>
          </p:cNvPr>
          <p:cNvSpPr/>
          <p:nvPr/>
        </p:nvSpPr>
        <p:spPr>
          <a:xfrm>
            <a:off x="10067959" y="2002998"/>
            <a:ext cx="231091" cy="46469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3" name="ZoneTexte 52">
            <a:extLst>
              <a:ext uri="{FF2B5EF4-FFF2-40B4-BE49-F238E27FC236}">
                <a16:creationId xmlns:a16="http://schemas.microsoft.com/office/drawing/2014/main" id="{CF7E7C2C-3348-400E-8DD7-3967C80375D6}"/>
              </a:ext>
            </a:extLst>
          </p:cNvPr>
          <p:cNvSpPr txBox="1"/>
          <p:nvPr/>
        </p:nvSpPr>
        <p:spPr>
          <a:xfrm>
            <a:off x="6158022" y="5941601"/>
            <a:ext cx="113379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Fracture</a:t>
            </a:r>
          </a:p>
          <a:p>
            <a:pPr algn="ctr"/>
            <a:r>
              <a:rPr lang="en-US" sz="1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Boundary</a:t>
            </a:r>
          </a:p>
        </p:txBody>
      </p:sp>
      <p:sp>
        <p:nvSpPr>
          <p:cNvPr id="27" name="Flèche : droite à entaille 26">
            <a:extLst>
              <a:ext uri="{FF2B5EF4-FFF2-40B4-BE49-F238E27FC236}">
                <a16:creationId xmlns:a16="http://schemas.microsoft.com/office/drawing/2014/main" id="{4394D724-BD57-413F-8407-BC6EB8B9EDF4}"/>
              </a:ext>
            </a:extLst>
          </p:cNvPr>
          <p:cNvSpPr/>
          <p:nvPr/>
        </p:nvSpPr>
        <p:spPr>
          <a:xfrm>
            <a:off x="48729" y="6580911"/>
            <a:ext cx="1612431" cy="270811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7030A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0" name="Flèche : droite à entaille 29">
            <a:extLst>
              <a:ext uri="{FF2B5EF4-FFF2-40B4-BE49-F238E27FC236}">
                <a16:creationId xmlns:a16="http://schemas.microsoft.com/office/drawing/2014/main" id="{6243B113-72B7-4DE0-8507-6D48249AA826}"/>
              </a:ext>
            </a:extLst>
          </p:cNvPr>
          <p:cNvSpPr/>
          <p:nvPr/>
        </p:nvSpPr>
        <p:spPr>
          <a:xfrm>
            <a:off x="6491591" y="6573575"/>
            <a:ext cx="1680422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Regression</a:t>
            </a:r>
          </a:p>
        </p:txBody>
      </p:sp>
      <p:sp>
        <p:nvSpPr>
          <p:cNvPr id="37" name="Flèche : droite à entaille 36">
            <a:extLst>
              <a:ext uri="{FF2B5EF4-FFF2-40B4-BE49-F238E27FC236}">
                <a16:creationId xmlns:a16="http://schemas.microsoft.com/office/drawing/2014/main" id="{6DABFBC1-F8C5-4539-8213-EB5640F656C7}"/>
              </a:ext>
            </a:extLst>
          </p:cNvPr>
          <p:cNvSpPr/>
          <p:nvPr/>
        </p:nvSpPr>
        <p:spPr>
          <a:xfrm>
            <a:off x="7970688" y="6571392"/>
            <a:ext cx="1840637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DAC2EC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9" name="Flèche : droite à entaille 38">
            <a:extLst>
              <a:ext uri="{FF2B5EF4-FFF2-40B4-BE49-F238E27FC236}">
                <a16:creationId xmlns:a16="http://schemas.microsoft.com/office/drawing/2014/main" id="{265F6F09-3B8D-43D2-9004-CA96EECF6943}"/>
              </a:ext>
            </a:extLst>
          </p:cNvPr>
          <p:cNvSpPr/>
          <p:nvPr/>
        </p:nvSpPr>
        <p:spPr>
          <a:xfrm>
            <a:off x="3190555" y="6573073"/>
            <a:ext cx="1976712" cy="286694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Permeability test </a:t>
            </a:r>
          </a:p>
        </p:txBody>
      </p:sp>
      <p:sp>
        <p:nvSpPr>
          <p:cNvPr id="40" name="Flèche : droite à entaille 39">
            <a:extLst>
              <a:ext uri="{FF2B5EF4-FFF2-40B4-BE49-F238E27FC236}">
                <a16:creationId xmlns:a16="http://schemas.microsoft.com/office/drawing/2014/main" id="{94A1F508-7818-4FF0-9266-51D25F044092}"/>
              </a:ext>
            </a:extLst>
          </p:cNvPr>
          <p:cNvSpPr/>
          <p:nvPr/>
        </p:nvSpPr>
        <p:spPr>
          <a:xfrm>
            <a:off x="1473651" y="6577791"/>
            <a:ext cx="1976712" cy="281976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Porous sample</a:t>
            </a:r>
          </a:p>
        </p:txBody>
      </p:sp>
      <p:sp>
        <p:nvSpPr>
          <p:cNvPr id="52" name="Flèche : droite à entaille 51">
            <a:extLst>
              <a:ext uri="{FF2B5EF4-FFF2-40B4-BE49-F238E27FC236}">
                <a16:creationId xmlns:a16="http://schemas.microsoft.com/office/drawing/2014/main" id="{7D9C4F65-FAE5-4DAB-82D7-42DE5E7AA296}"/>
              </a:ext>
            </a:extLst>
          </p:cNvPr>
          <p:cNvSpPr/>
          <p:nvPr/>
        </p:nvSpPr>
        <p:spPr>
          <a:xfrm>
            <a:off x="4890870" y="6577878"/>
            <a:ext cx="1840636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Learning</a:t>
            </a:r>
            <a:endParaRPr lang="fr-FR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ZoneTexte 34">
            <a:extLst>
              <a:ext uri="{FF2B5EF4-FFF2-40B4-BE49-F238E27FC236}">
                <a16:creationId xmlns:a16="http://schemas.microsoft.com/office/drawing/2014/main" id="{43349D73-DD18-4C9B-9DC4-FDE089676419}"/>
              </a:ext>
            </a:extLst>
          </p:cNvPr>
          <p:cNvSpPr txBox="1"/>
          <p:nvPr/>
        </p:nvSpPr>
        <p:spPr>
          <a:xfrm>
            <a:off x="8833003" y="1605410"/>
            <a:ext cx="2170034" cy="2329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Autofit/>
          </a:bodyPr>
          <a:lstStyle/>
          <a:p>
            <a:pPr algn="l"/>
            <a:r>
              <a:rPr lang="fr-FR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Porous ceramic samples</a:t>
            </a:r>
            <a:endParaRPr lang="fr-FR" sz="11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9" name="ZoneTexte 48">
            <a:extLst>
              <a:ext uri="{FF2B5EF4-FFF2-40B4-BE49-F238E27FC236}">
                <a16:creationId xmlns:a16="http://schemas.microsoft.com/office/drawing/2014/main" id="{CF57CCE0-3C73-497B-B80C-C15C27D4FA81}"/>
              </a:ext>
            </a:extLst>
          </p:cNvPr>
          <p:cNvSpPr txBox="1"/>
          <p:nvPr/>
        </p:nvSpPr>
        <p:spPr>
          <a:xfrm>
            <a:off x="4425143" y="1805611"/>
            <a:ext cx="27388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r">
              <a:buFont typeface="Arial" panose="020B0604020202020204" pitchFamily="34" charset="0"/>
              <a:buChar char="•"/>
            </a:pPr>
            <a:r>
              <a:rPr lang="fr-FR" sz="12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&amp; + Non-fractured or permeable</a:t>
            </a:r>
          </a:p>
          <a:p>
            <a:pPr marL="171450" indent="-171450" algn="r">
              <a:buFont typeface="Arial" panose="020B0604020202020204" pitchFamily="34" charset="0"/>
              <a:buChar char="•"/>
            </a:pPr>
            <a:r>
              <a:rPr lang="fr-FR" sz="1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&amp; + Fractured or non-permeable</a:t>
            </a:r>
          </a:p>
        </p:txBody>
      </p:sp>
      <p:sp>
        <p:nvSpPr>
          <p:cNvPr id="29" name="ZoneTexte 28">
            <a:extLst>
              <a:ext uri="{FF2B5EF4-FFF2-40B4-BE49-F238E27FC236}">
                <a16:creationId xmlns:a16="http://schemas.microsoft.com/office/drawing/2014/main" id="{8222B6A2-C599-4619-AC49-E5CF2B6B08DB}"/>
              </a:ext>
            </a:extLst>
          </p:cNvPr>
          <p:cNvSpPr txBox="1"/>
          <p:nvPr/>
        </p:nvSpPr>
        <p:spPr>
          <a:xfrm>
            <a:off x="9428417" y="6028338"/>
            <a:ext cx="1981228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9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J.G. Gowda et al. Active learning-assisted experimental design for porous ceramic manufacturing (2026). </a:t>
            </a:r>
            <a:endParaRPr lang="en-I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oneTexte 31">
                <a:extLst>
                  <a:ext uri="{FF2B5EF4-FFF2-40B4-BE49-F238E27FC236}">
                    <a16:creationId xmlns:a16="http://schemas.microsoft.com/office/drawing/2014/main" id="{981A9C72-C21A-4D3F-A7D1-13FF51D17DC1}"/>
                  </a:ext>
                </a:extLst>
              </p:cNvPr>
              <p:cNvSpPr txBox="1"/>
              <p:nvPr/>
            </p:nvSpPr>
            <p:spPr>
              <a:xfrm>
                <a:off x="294251" y="2067075"/>
                <a:ext cx="2815016" cy="24314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l"/>
                <a:endParaRPr lang="fr-FR" sz="10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171450" indent="-171450" algn="l">
                  <a:buFont typeface="Wingdings" panose="05000000000000000000" pitchFamily="2" charset="2"/>
                  <a:buChar char="Ø"/>
                </a:pPr>
                <a:r>
                  <a:rPr lang="fr-FR" sz="12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16 different samples.</a:t>
                </a:r>
              </a:p>
              <a:p>
                <a:pPr marL="171450" indent="-171450" algn="l">
                  <a:buFont typeface="Wingdings" panose="05000000000000000000" pitchFamily="2" charset="2"/>
                  <a:buChar char="Ø"/>
                </a:pPr>
                <a:endParaRPr lang="fr-FR" sz="12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171450" indent="-171450" algn="l">
                  <a:buFont typeface="Wingdings" panose="05000000000000000000" pitchFamily="2" charset="2"/>
                  <a:buChar char="Ø"/>
                </a:pPr>
                <a:r>
                  <a:rPr lang="fr-FR" sz="12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2 fractured or non-permeable samples </a:t>
                </a:r>
                <a:r>
                  <a:rPr lang="fr-FR" sz="1200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were</a:t>
                </a:r>
                <a:r>
                  <a:rPr lang="fr-FR" sz="12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r>
                  <a:rPr lang="fr-FR" sz="1200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identified</a:t>
                </a:r>
                <a:r>
                  <a:rPr lang="fr-FR" sz="12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for </a:t>
                </a:r>
                <a:r>
                  <a:rPr lang="fr-FR" sz="1200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each</a:t>
                </a:r>
                <a:r>
                  <a:rPr lang="fr-FR" sz="12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</a:p>
              <a:p>
                <a:pPr marL="171450" indent="-171450" algn="l">
                  <a:buFont typeface="Wingdings" panose="05000000000000000000" pitchFamily="2" charset="2"/>
                  <a:buChar char="Ø"/>
                </a:pPr>
                <a:endParaRPr lang="fr-FR" sz="12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171450" indent="-171450" algn="l">
                  <a:buFont typeface="Wingdings" panose="05000000000000000000" pitchFamily="2" charset="2"/>
                  <a:buChar char="Ø"/>
                </a:pPr>
                <a:r>
                  <a:rPr lang="fr-FR" sz="12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Fracture limit – </a:t>
                </a:r>
                <a:r>
                  <a:rPr lang="fr-FR" sz="1200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external</a:t>
                </a:r>
                <a:r>
                  <a:rPr lang="fr-FR" sz="12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cracks</a:t>
                </a:r>
              </a:p>
              <a:p>
                <a:pPr marL="171450" indent="-171450" algn="l">
                  <a:buFont typeface="Wingdings" panose="05000000000000000000" pitchFamily="2" charset="2"/>
                  <a:buChar char="Ø"/>
                </a:pPr>
                <a:endParaRPr lang="fr-FR" sz="12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171450" indent="-171450" algn="l">
                  <a:buFont typeface="Wingdings" panose="05000000000000000000" pitchFamily="2" charset="2"/>
                  <a:buChar char="Ø"/>
                </a:pPr>
                <a:r>
                  <a:rPr lang="fr-FR" sz="12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Permeability limit - </a:t>
                </a:r>
                <a:r>
                  <a:rPr lang="en-US" sz="1200" dirty="0">
                    <a:effectLst/>
                    <a:latin typeface="Times New Roman" panose="020206030504050203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greater than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1200" i="1" smtClean="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</a:rPr>
                        </m:ctrlPr>
                      </m:sSupPr>
                      <m:e>
                        <m:r>
                          <a:rPr lang="fr-FR" sz="1200" b="0" i="1" smtClean="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</a:rPr>
                          <m:t>10</m:t>
                        </m:r>
                      </m:e>
                      <m:sup>
                        <m:r>
                          <a:rPr lang="fr-FR" sz="1200" b="0" i="1" smtClean="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</a:rPr>
                          <m:t>−16</m:t>
                        </m:r>
                      </m:sup>
                    </m:sSup>
                  </m:oMath>
                </a14:m>
                <a:r>
                  <a:rPr lang="en-US" sz="1200" dirty="0">
                    <a:effectLst/>
                    <a:latin typeface="Times New Roman" panose="020206030504050203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m²</a:t>
                </a:r>
                <a:endParaRPr lang="fr-FR" sz="12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171450" indent="-171450" algn="l">
                  <a:buFont typeface="Wingdings" panose="05000000000000000000" pitchFamily="2" charset="2"/>
                  <a:buChar char="Ø"/>
                </a:pPr>
                <a:endParaRPr lang="fr-FR" sz="10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171450" indent="-171450" algn="l">
                  <a:buFont typeface="Wingdings" panose="05000000000000000000" pitchFamily="2" charset="2"/>
                  <a:buChar char="Ø"/>
                </a:pPr>
                <a:endParaRPr lang="fr-FR" sz="12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171450" indent="-171450" algn="l">
                  <a:buFont typeface="Wingdings" panose="05000000000000000000" pitchFamily="2" charset="2"/>
                  <a:buChar char="Ø"/>
                </a:pPr>
                <a:endParaRPr lang="en-IN" sz="1200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2" name="ZoneTexte 31">
                <a:extLst>
                  <a:ext uri="{FF2B5EF4-FFF2-40B4-BE49-F238E27FC236}">
                    <a16:creationId xmlns:a16="http://schemas.microsoft.com/office/drawing/2014/main" id="{981A9C72-C21A-4D3F-A7D1-13FF51D17DC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251" y="2067075"/>
                <a:ext cx="2815016" cy="2431435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N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6" name="Groupe 35">
            <a:extLst>
              <a:ext uri="{FF2B5EF4-FFF2-40B4-BE49-F238E27FC236}">
                <a16:creationId xmlns:a16="http://schemas.microsoft.com/office/drawing/2014/main" id="{F1DD0184-315B-4E50-AC24-A3C712A95FA8}"/>
              </a:ext>
            </a:extLst>
          </p:cNvPr>
          <p:cNvGrpSpPr/>
          <p:nvPr/>
        </p:nvGrpSpPr>
        <p:grpSpPr>
          <a:xfrm>
            <a:off x="7407320" y="1576285"/>
            <a:ext cx="1165976" cy="4026307"/>
            <a:chOff x="9050058" y="1901396"/>
            <a:chExt cx="1036640" cy="3132146"/>
          </a:xfrm>
        </p:grpSpPr>
        <p:sp>
          <p:nvSpPr>
            <p:cNvPr id="42" name="ZoneTexte 41">
              <a:extLst>
                <a:ext uri="{FF2B5EF4-FFF2-40B4-BE49-F238E27FC236}">
                  <a16:creationId xmlns:a16="http://schemas.microsoft.com/office/drawing/2014/main" id="{4502BA70-1C85-4F40-B53B-7DD3F6508A3A}"/>
                </a:ext>
              </a:extLst>
            </p:cNvPr>
            <p:cNvSpPr txBox="1"/>
            <p:nvPr/>
          </p:nvSpPr>
          <p:spPr>
            <a:xfrm>
              <a:off x="9050058" y="4723344"/>
              <a:ext cx="1001762" cy="310198"/>
            </a:xfrm>
            <a:prstGeom prst="rect">
              <a:avLst/>
            </a:prstGeom>
            <a:noFill/>
          </p:spPr>
          <p:txBody>
            <a:bodyPr vert="horz" wrap="none" lIns="91440" tIns="45720" rIns="91440" bIns="45720" rtlCol="0" anchor="ctr">
              <a:noAutofit/>
            </a:bodyPr>
            <a:lstStyle/>
            <a:p>
              <a:pPr marL="171450" indent="-171450" algn="l">
                <a:buFontTx/>
                <a:buChar char="-"/>
              </a:pPr>
              <a:r>
                <a:rPr lang="fr-FR" sz="1100" b="1" dirty="0">
                  <a:solidFill>
                    <a:srgbClr val="000000"/>
                  </a:solidFill>
                  <a:effectLst>
                    <a:outerShdw blurRad="50800" dist="50800" dir="5400000" algn="ctr" rotWithShape="0">
                      <a:srgbClr val="000000">
                        <a:alpha val="10000"/>
                      </a:srgbClr>
                    </a:outerShdw>
                  </a:effectLst>
                  <a:latin typeface="Times New Roman" panose="02020603050405020304" pitchFamily="18" charset="0"/>
                  <a:cs typeface="Times New Roman" panose="02020603050405020304" pitchFamily="18" charset="0"/>
                </a:rPr>
                <a:t>0 Not </a:t>
              </a:r>
            </a:p>
            <a:p>
              <a:pPr algn="l"/>
              <a:r>
                <a:rPr lang="fr-FR" sz="1100" b="1" dirty="0">
                  <a:solidFill>
                    <a:srgbClr val="000000"/>
                  </a:solidFill>
                  <a:effectLst>
                    <a:outerShdw blurRad="50800" dist="50800" dir="5400000" algn="ctr" rotWithShape="0">
                      <a:srgbClr val="000000">
                        <a:alpha val="10000"/>
                      </a:srgbClr>
                    </a:outerShdw>
                  </a:effectLst>
                  <a:latin typeface="Times New Roman" panose="02020603050405020304" pitchFamily="18" charset="0"/>
                  <a:cs typeface="Times New Roman" panose="02020603050405020304" pitchFamily="18" charset="0"/>
                </a:rPr>
                <a:t>        acceptable </a:t>
              </a:r>
              <a:endParaRPr lang="en-US" sz="1100" b="1" dirty="0">
                <a:solidFill>
                  <a:srgbClr val="000000"/>
                </a:solidFill>
                <a:effectLst>
                  <a:outerShdw blurRad="50800" dist="50800" dir="5400000" algn="ctr" rotWithShape="0">
                    <a:srgbClr val="000000">
                      <a:alpha val="10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3" name="ZoneTexte 42">
              <a:extLst>
                <a:ext uri="{FF2B5EF4-FFF2-40B4-BE49-F238E27FC236}">
                  <a16:creationId xmlns:a16="http://schemas.microsoft.com/office/drawing/2014/main" id="{30E1E9CD-E76F-43A0-A32A-71A18CA0DDB8}"/>
                </a:ext>
              </a:extLst>
            </p:cNvPr>
            <p:cNvSpPr txBox="1"/>
            <p:nvPr/>
          </p:nvSpPr>
          <p:spPr>
            <a:xfrm>
              <a:off x="9084936" y="1901396"/>
              <a:ext cx="1001762" cy="310198"/>
            </a:xfrm>
            <a:prstGeom prst="rect">
              <a:avLst/>
            </a:prstGeom>
            <a:noFill/>
          </p:spPr>
          <p:txBody>
            <a:bodyPr vert="horz" wrap="none" lIns="91440" tIns="45720" rIns="91440" bIns="45720" rtlCol="0" anchor="ctr">
              <a:normAutofit/>
            </a:bodyPr>
            <a:lstStyle/>
            <a:p>
              <a:pPr algn="l"/>
              <a:r>
                <a:rPr lang="fr-FR" sz="1100" b="1" dirty="0">
                  <a:solidFill>
                    <a:srgbClr val="000000"/>
                  </a:solidFill>
                  <a:effectLst>
                    <a:outerShdw blurRad="50800" dist="50800" dir="5400000" algn="ctr" rotWithShape="0">
                      <a:srgbClr val="000000">
                        <a:alpha val="10000"/>
                      </a:srgbClr>
                    </a:outerShdw>
                  </a:effectLst>
                  <a:latin typeface="Times New Roman" panose="02020603050405020304" pitchFamily="18" charset="0"/>
                  <a:cs typeface="Times New Roman" panose="02020603050405020304" pitchFamily="18" charset="0"/>
                </a:rPr>
                <a:t>- 1.0 Acceptable </a:t>
              </a:r>
              <a:endParaRPr lang="en-US" sz="1100" b="1" dirty="0">
                <a:solidFill>
                  <a:srgbClr val="000000"/>
                </a:solidFill>
                <a:effectLst>
                  <a:outerShdw blurRad="50800" dist="50800" dir="5400000" algn="ctr" rotWithShape="0">
                    <a:srgbClr val="000000">
                      <a:alpha val="10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623278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B520E16C-5B43-4440-B0DD-BE123D878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learning classification model </a:t>
            </a:r>
            <a:endParaRPr lang="fr-FR" sz="24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6CE752F7-61E0-4F66-8DFE-B267C499B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fr-FR" dirty="0"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</a:p>
        </p:txBody>
      </p:sp>
      <p:pic>
        <p:nvPicPr>
          <p:cNvPr id="25" name="Picture 2" descr="UMR CNRS 5307 – LGF – Laboratoire Georges Friedel ...">
            <a:extLst>
              <a:ext uri="{FF2B5EF4-FFF2-40B4-BE49-F238E27FC236}">
                <a16:creationId xmlns:a16="http://schemas.microsoft.com/office/drawing/2014/main" id="{0E6AAD51-539A-43B4-A177-F9BAF3C46C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2316" y="5191023"/>
            <a:ext cx="765710" cy="92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Flèche : droite à entaille 28">
            <a:extLst>
              <a:ext uri="{FF2B5EF4-FFF2-40B4-BE49-F238E27FC236}">
                <a16:creationId xmlns:a16="http://schemas.microsoft.com/office/drawing/2014/main" id="{724C35B5-62EA-4728-8028-6119B241369E}"/>
              </a:ext>
            </a:extLst>
          </p:cNvPr>
          <p:cNvSpPr/>
          <p:nvPr/>
        </p:nvSpPr>
        <p:spPr>
          <a:xfrm>
            <a:off x="48729" y="6580911"/>
            <a:ext cx="1612431" cy="270811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7030A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5" name="Flèche : droite à entaille 34">
            <a:extLst>
              <a:ext uri="{FF2B5EF4-FFF2-40B4-BE49-F238E27FC236}">
                <a16:creationId xmlns:a16="http://schemas.microsoft.com/office/drawing/2014/main" id="{CE55AC95-0575-49FA-8E32-B3BC92F5E9B3}"/>
              </a:ext>
            </a:extLst>
          </p:cNvPr>
          <p:cNvSpPr/>
          <p:nvPr/>
        </p:nvSpPr>
        <p:spPr>
          <a:xfrm>
            <a:off x="6491591" y="6573575"/>
            <a:ext cx="1680422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Regression</a:t>
            </a:r>
          </a:p>
        </p:txBody>
      </p:sp>
      <p:sp>
        <p:nvSpPr>
          <p:cNvPr id="36" name="Flèche : droite à entaille 35">
            <a:extLst>
              <a:ext uri="{FF2B5EF4-FFF2-40B4-BE49-F238E27FC236}">
                <a16:creationId xmlns:a16="http://schemas.microsoft.com/office/drawing/2014/main" id="{A0097002-B44C-4C32-879D-94E6A9EEEA8B}"/>
              </a:ext>
            </a:extLst>
          </p:cNvPr>
          <p:cNvSpPr/>
          <p:nvPr/>
        </p:nvSpPr>
        <p:spPr>
          <a:xfrm>
            <a:off x="7970688" y="6571392"/>
            <a:ext cx="1840637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DAC2EC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7" name="Flèche : droite à entaille 36">
            <a:extLst>
              <a:ext uri="{FF2B5EF4-FFF2-40B4-BE49-F238E27FC236}">
                <a16:creationId xmlns:a16="http://schemas.microsoft.com/office/drawing/2014/main" id="{ACB7A5DA-AE6B-4124-A6F7-765F22587BBB}"/>
              </a:ext>
            </a:extLst>
          </p:cNvPr>
          <p:cNvSpPr/>
          <p:nvPr/>
        </p:nvSpPr>
        <p:spPr>
          <a:xfrm>
            <a:off x="3190555" y="6573073"/>
            <a:ext cx="1976712" cy="286694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Permeability test </a:t>
            </a:r>
          </a:p>
        </p:txBody>
      </p:sp>
      <p:sp>
        <p:nvSpPr>
          <p:cNvPr id="38" name="Flèche : droite à entaille 37">
            <a:extLst>
              <a:ext uri="{FF2B5EF4-FFF2-40B4-BE49-F238E27FC236}">
                <a16:creationId xmlns:a16="http://schemas.microsoft.com/office/drawing/2014/main" id="{D43912F1-93C7-43C3-894B-7F5A89DE69DC}"/>
              </a:ext>
            </a:extLst>
          </p:cNvPr>
          <p:cNvSpPr/>
          <p:nvPr/>
        </p:nvSpPr>
        <p:spPr>
          <a:xfrm>
            <a:off x="1473651" y="6577791"/>
            <a:ext cx="1976712" cy="281976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Porous sample</a:t>
            </a:r>
          </a:p>
        </p:txBody>
      </p:sp>
      <p:sp>
        <p:nvSpPr>
          <p:cNvPr id="39" name="Flèche : droite à entaille 38">
            <a:extLst>
              <a:ext uri="{FF2B5EF4-FFF2-40B4-BE49-F238E27FC236}">
                <a16:creationId xmlns:a16="http://schemas.microsoft.com/office/drawing/2014/main" id="{CC79C1AC-2895-4565-8D61-7787B65FB213}"/>
              </a:ext>
            </a:extLst>
          </p:cNvPr>
          <p:cNvSpPr/>
          <p:nvPr/>
        </p:nvSpPr>
        <p:spPr>
          <a:xfrm>
            <a:off x="4890870" y="6577878"/>
            <a:ext cx="1840636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Learning</a:t>
            </a:r>
            <a:endParaRPr lang="fr-FR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ZoneTexte 26">
            <a:extLst>
              <a:ext uri="{FF2B5EF4-FFF2-40B4-BE49-F238E27FC236}">
                <a16:creationId xmlns:a16="http://schemas.microsoft.com/office/drawing/2014/main" id="{EF75C93C-00D0-41E1-87A7-C9C2F4016016}"/>
              </a:ext>
            </a:extLst>
          </p:cNvPr>
          <p:cNvSpPr txBox="1"/>
          <p:nvPr/>
        </p:nvSpPr>
        <p:spPr>
          <a:xfrm>
            <a:off x="9428417" y="6028338"/>
            <a:ext cx="1981228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9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J.G. Gowda et al. Active learning-assisted experimental design for porous ceramic manufacturing (2026). </a:t>
            </a:r>
            <a:endParaRPr lang="en-I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ZoneTexte 31">
            <a:extLst>
              <a:ext uri="{FF2B5EF4-FFF2-40B4-BE49-F238E27FC236}">
                <a16:creationId xmlns:a16="http://schemas.microsoft.com/office/drawing/2014/main" id="{29E5FDE7-2C4C-4EAE-B338-715B7E1CEE33}"/>
              </a:ext>
            </a:extLst>
          </p:cNvPr>
          <p:cNvSpPr txBox="1"/>
          <p:nvPr/>
        </p:nvSpPr>
        <p:spPr>
          <a:xfrm>
            <a:off x="4987560" y="1185115"/>
            <a:ext cx="127608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Iteration 0</a:t>
            </a:r>
          </a:p>
        </p:txBody>
      </p:sp>
      <p:pic>
        <p:nvPicPr>
          <p:cNvPr id="41" name="Image 40">
            <a:extLst>
              <a:ext uri="{FF2B5EF4-FFF2-40B4-BE49-F238E27FC236}">
                <a16:creationId xmlns:a16="http://schemas.microsoft.com/office/drawing/2014/main" id="{9B2050F7-1F79-4845-9850-B6919E0587D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" t="8849" r="13741"/>
          <a:stretch/>
        </p:blipFill>
        <p:spPr>
          <a:xfrm>
            <a:off x="2394721" y="1641914"/>
            <a:ext cx="5438962" cy="4310526"/>
          </a:xfrm>
          <a:prstGeom prst="rect">
            <a:avLst/>
          </a:prstGeom>
        </p:spPr>
      </p:pic>
      <p:pic>
        <p:nvPicPr>
          <p:cNvPr id="42" name="Image 41">
            <a:extLst>
              <a:ext uri="{FF2B5EF4-FFF2-40B4-BE49-F238E27FC236}">
                <a16:creationId xmlns:a16="http://schemas.microsoft.com/office/drawing/2014/main" id="{46C49865-0344-4903-AF44-C4A6E92D33F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73018" r="64274"/>
          <a:stretch/>
        </p:blipFill>
        <p:spPr>
          <a:xfrm>
            <a:off x="2394720" y="4676449"/>
            <a:ext cx="2252675" cy="1275991"/>
          </a:xfrm>
          <a:prstGeom prst="rect">
            <a:avLst/>
          </a:prstGeom>
        </p:spPr>
      </p:pic>
      <p:sp>
        <p:nvSpPr>
          <p:cNvPr id="43" name="ZoneTexte 42">
            <a:extLst>
              <a:ext uri="{FF2B5EF4-FFF2-40B4-BE49-F238E27FC236}">
                <a16:creationId xmlns:a16="http://schemas.microsoft.com/office/drawing/2014/main" id="{6377E1AA-5A5C-469F-9E15-2665F67AFF27}"/>
              </a:ext>
            </a:extLst>
          </p:cNvPr>
          <p:cNvSpPr txBox="1"/>
          <p:nvPr/>
        </p:nvSpPr>
        <p:spPr>
          <a:xfrm>
            <a:off x="4425143" y="1805611"/>
            <a:ext cx="27388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r">
              <a:buFont typeface="Arial" panose="020B0604020202020204" pitchFamily="34" charset="0"/>
              <a:buChar char="•"/>
            </a:pPr>
            <a:r>
              <a:rPr lang="fr-FR" sz="12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&amp; + Non-fractured or permeable</a:t>
            </a:r>
          </a:p>
          <a:p>
            <a:pPr marL="171450" indent="-171450" algn="r">
              <a:buFont typeface="Arial" panose="020B0604020202020204" pitchFamily="34" charset="0"/>
              <a:buChar char="•"/>
            </a:pPr>
            <a:r>
              <a:rPr lang="fr-FR" sz="1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&amp; + Fractured or non-permeable</a:t>
            </a:r>
          </a:p>
        </p:txBody>
      </p:sp>
      <p:grpSp>
        <p:nvGrpSpPr>
          <p:cNvPr id="16" name="Groupe 15">
            <a:extLst>
              <a:ext uri="{FF2B5EF4-FFF2-40B4-BE49-F238E27FC236}">
                <a16:creationId xmlns:a16="http://schemas.microsoft.com/office/drawing/2014/main" id="{9A713446-CF6B-4C34-A8CC-A06D149BFF0B}"/>
              </a:ext>
            </a:extLst>
          </p:cNvPr>
          <p:cNvGrpSpPr/>
          <p:nvPr/>
        </p:nvGrpSpPr>
        <p:grpSpPr>
          <a:xfrm>
            <a:off x="7662317" y="1602177"/>
            <a:ext cx="1363037" cy="4029825"/>
            <a:chOff x="9154887" y="2224128"/>
            <a:chExt cx="1662895" cy="3072380"/>
          </a:xfrm>
        </p:grpSpPr>
        <p:sp>
          <p:nvSpPr>
            <p:cNvPr id="13" name="ZoneTexte 12">
              <a:extLst>
                <a:ext uri="{FF2B5EF4-FFF2-40B4-BE49-F238E27FC236}">
                  <a16:creationId xmlns:a16="http://schemas.microsoft.com/office/drawing/2014/main" id="{FC03A856-D1FC-4711-8432-5F640D6200A5}"/>
                </a:ext>
              </a:extLst>
            </p:cNvPr>
            <p:cNvSpPr txBox="1"/>
            <p:nvPr/>
          </p:nvSpPr>
          <p:spPr>
            <a:xfrm>
              <a:off x="9154887" y="4986310"/>
              <a:ext cx="1662895" cy="310198"/>
            </a:xfrm>
            <a:prstGeom prst="rect">
              <a:avLst/>
            </a:prstGeom>
            <a:noFill/>
          </p:spPr>
          <p:txBody>
            <a:bodyPr vert="horz" wrap="none" lIns="91440" tIns="45720" rIns="91440" bIns="45720" rtlCol="0" anchor="ctr">
              <a:noAutofit/>
            </a:bodyPr>
            <a:lstStyle/>
            <a:p>
              <a:r>
                <a:rPr lang="fr-FR" sz="1200" b="1" dirty="0">
                  <a:solidFill>
                    <a:srgbClr val="000000"/>
                  </a:solidFill>
                  <a:effectLst>
                    <a:outerShdw blurRad="50800" dist="50800" dir="5400000" algn="ctr" rotWithShape="0">
                      <a:srgbClr val="000000">
                        <a:alpha val="10000"/>
                      </a:srgbClr>
                    </a:outerShdw>
                  </a:effectLst>
                  <a:latin typeface="Times New Roman" panose="02020603050405020304" pitchFamily="18" charset="0"/>
                  <a:cs typeface="Times New Roman" panose="02020603050405020304" pitchFamily="18" charset="0"/>
                </a:rPr>
                <a:t>Not acceptable  </a:t>
              </a:r>
            </a:p>
          </p:txBody>
        </p:sp>
        <p:sp>
          <p:nvSpPr>
            <p:cNvPr id="21" name="ZoneTexte 20">
              <a:extLst>
                <a:ext uri="{FF2B5EF4-FFF2-40B4-BE49-F238E27FC236}">
                  <a16:creationId xmlns:a16="http://schemas.microsoft.com/office/drawing/2014/main" id="{6946F9BA-5EB3-4C9F-B72D-47D5E50D048F}"/>
                </a:ext>
              </a:extLst>
            </p:cNvPr>
            <p:cNvSpPr txBox="1"/>
            <p:nvPr/>
          </p:nvSpPr>
          <p:spPr>
            <a:xfrm>
              <a:off x="9167603" y="2224128"/>
              <a:ext cx="1106409" cy="310198"/>
            </a:xfrm>
            <a:prstGeom prst="rect">
              <a:avLst/>
            </a:prstGeom>
            <a:noFill/>
          </p:spPr>
          <p:txBody>
            <a:bodyPr vert="horz" wrap="none" lIns="91440" tIns="45720" rIns="91440" bIns="45720" rtlCol="0" anchor="ctr">
              <a:normAutofit/>
            </a:bodyPr>
            <a:lstStyle/>
            <a:p>
              <a:pPr algn="l"/>
              <a:r>
                <a:rPr lang="fr-FR" sz="1200" b="1" dirty="0">
                  <a:solidFill>
                    <a:srgbClr val="000000"/>
                  </a:solidFill>
                  <a:effectLst>
                    <a:outerShdw blurRad="50800" dist="50800" dir="5400000" algn="ctr" rotWithShape="0">
                      <a:srgbClr val="000000">
                        <a:alpha val="10000"/>
                      </a:srgbClr>
                    </a:outerShdw>
                  </a:effectLst>
                  <a:latin typeface="Times New Roman" panose="02020603050405020304" pitchFamily="18" charset="0"/>
                  <a:cs typeface="Times New Roman" panose="02020603050405020304" pitchFamily="18" charset="0"/>
                </a:rPr>
                <a:t> Acceptable </a:t>
              </a:r>
              <a:endParaRPr lang="en-US" sz="1200" b="1" dirty="0">
                <a:solidFill>
                  <a:srgbClr val="000000"/>
                </a:solidFill>
                <a:effectLst>
                  <a:outerShdw blurRad="50800" dist="50800" dir="5400000" algn="ctr" rotWithShape="0">
                    <a:srgbClr val="000000">
                      <a:alpha val="10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166667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CC20A759-FA25-4C29-8754-065B4E07FC5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916" r="12796"/>
          <a:stretch/>
        </p:blipFill>
        <p:spPr>
          <a:xfrm>
            <a:off x="2400300" y="1649533"/>
            <a:ext cx="5499189" cy="4307873"/>
          </a:xfrm>
          <a:prstGeom prst="rect">
            <a:avLst/>
          </a:prstGeom>
        </p:spPr>
      </p:pic>
      <p:sp>
        <p:nvSpPr>
          <p:cNvPr id="4" name="Titre 3">
            <a:extLst>
              <a:ext uri="{FF2B5EF4-FFF2-40B4-BE49-F238E27FC236}">
                <a16:creationId xmlns:a16="http://schemas.microsoft.com/office/drawing/2014/main" id="{B520E16C-5B43-4440-B0DD-BE123D878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learning classification model </a:t>
            </a:r>
            <a:endParaRPr lang="fr-FR" sz="24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6CE752F7-61E0-4F66-8DFE-B267C499B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fr-FR" dirty="0"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</a:p>
        </p:txBody>
      </p:sp>
      <p:pic>
        <p:nvPicPr>
          <p:cNvPr id="25" name="Picture 2" descr="UMR CNRS 5307 – LGF – Laboratoire Georges Friedel ...">
            <a:extLst>
              <a:ext uri="{FF2B5EF4-FFF2-40B4-BE49-F238E27FC236}">
                <a16:creationId xmlns:a16="http://schemas.microsoft.com/office/drawing/2014/main" id="{0E6AAD51-539A-43B4-A177-F9BAF3C46C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2316" y="5191023"/>
            <a:ext cx="765710" cy="92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Flèche : droite à entaille 28">
            <a:extLst>
              <a:ext uri="{FF2B5EF4-FFF2-40B4-BE49-F238E27FC236}">
                <a16:creationId xmlns:a16="http://schemas.microsoft.com/office/drawing/2014/main" id="{724C35B5-62EA-4728-8028-6119B241369E}"/>
              </a:ext>
            </a:extLst>
          </p:cNvPr>
          <p:cNvSpPr/>
          <p:nvPr/>
        </p:nvSpPr>
        <p:spPr>
          <a:xfrm>
            <a:off x="48729" y="6580911"/>
            <a:ext cx="1612431" cy="270811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7030A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5" name="Flèche : droite à entaille 34">
            <a:extLst>
              <a:ext uri="{FF2B5EF4-FFF2-40B4-BE49-F238E27FC236}">
                <a16:creationId xmlns:a16="http://schemas.microsoft.com/office/drawing/2014/main" id="{CE55AC95-0575-49FA-8E32-B3BC92F5E9B3}"/>
              </a:ext>
            </a:extLst>
          </p:cNvPr>
          <p:cNvSpPr/>
          <p:nvPr/>
        </p:nvSpPr>
        <p:spPr>
          <a:xfrm>
            <a:off x="6491591" y="6573575"/>
            <a:ext cx="1680422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Regression</a:t>
            </a:r>
          </a:p>
        </p:txBody>
      </p:sp>
      <p:sp>
        <p:nvSpPr>
          <p:cNvPr id="36" name="Flèche : droite à entaille 35">
            <a:extLst>
              <a:ext uri="{FF2B5EF4-FFF2-40B4-BE49-F238E27FC236}">
                <a16:creationId xmlns:a16="http://schemas.microsoft.com/office/drawing/2014/main" id="{A0097002-B44C-4C32-879D-94E6A9EEEA8B}"/>
              </a:ext>
            </a:extLst>
          </p:cNvPr>
          <p:cNvSpPr/>
          <p:nvPr/>
        </p:nvSpPr>
        <p:spPr>
          <a:xfrm>
            <a:off x="7970688" y="6571392"/>
            <a:ext cx="1840637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DAC2EC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7" name="Flèche : droite à entaille 36">
            <a:extLst>
              <a:ext uri="{FF2B5EF4-FFF2-40B4-BE49-F238E27FC236}">
                <a16:creationId xmlns:a16="http://schemas.microsoft.com/office/drawing/2014/main" id="{ACB7A5DA-AE6B-4124-A6F7-765F22587BBB}"/>
              </a:ext>
            </a:extLst>
          </p:cNvPr>
          <p:cNvSpPr/>
          <p:nvPr/>
        </p:nvSpPr>
        <p:spPr>
          <a:xfrm>
            <a:off x="3190555" y="6573073"/>
            <a:ext cx="1976712" cy="286694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Permeability test </a:t>
            </a:r>
          </a:p>
        </p:txBody>
      </p:sp>
      <p:sp>
        <p:nvSpPr>
          <p:cNvPr id="38" name="Flèche : droite à entaille 37">
            <a:extLst>
              <a:ext uri="{FF2B5EF4-FFF2-40B4-BE49-F238E27FC236}">
                <a16:creationId xmlns:a16="http://schemas.microsoft.com/office/drawing/2014/main" id="{D43912F1-93C7-43C3-894B-7F5A89DE69DC}"/>
              </a:ext>
            </a:extLst>
          </p:cNvPr>
          <p:cNvSpPr/>
          <p:nvPr/>
        </p:nvSpPr>
        <p:spPr>
          <a:xfrm>
            <a:off x="1473651" y="6577791"/>
            <a:ext cx="1976712" cy="281976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Porous sample</a:t>
            </a:r>
          </a:p>
        </p:txBody>
      </p:sp>
      <p:sp>
        <p:nvSpPr>
          <p:cNvPr id="39" name="Flèche : droite à entaille 38">
            <a:extLst>
              <a:ext uri="{FF2B5EF4-FFF2-40B4-BE49-F238E27FC236}">
                <a16:creationId xmlns:a16="http://schemas.microsoft.com/office/drawing/2014/main" id="{CC79C1AC-2895-4565-8D61-7787B65FB213}"/>
              </a:ext>
            </a:extLst>
          </p:cNvPr>
          <p:cNvSpPr/>
          <p:nvPr/>
        </p:nvSpPr>
        <p:spPr>
          <a:xfrm>
            <a:off x="4890870" y="6577878"/>
            <a:ext cx="1840636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Learning</a:t>
            </a:r>
            <a:endParaRPr lang="fr-FR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ZoneTexte 25">
            <a:extLst>
              <a:ext uri="{FF2B5EF4-FFF2-40B4-BE49-F238E27FC236}">
                <a16:creationId xmlns:a16="http://schemas.microsoft.com/office/drawing/2014/main" id="{141FC86E-EF6E-4F62-A5EF-C4456D92D73D}"/>
              </a:ext>
            </a:extLst>
          </p:cNvPr>
          <p:cNvSpPr txBox="1"/>
          <p:nvPr/>
        </p:nvSpPr>
        <p:spPr>
          <a:xfrm>
            <a:off x="9428417" y="6028338"/>
            <a:ext cx="1981228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9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J.G. Gowda et al. Active learning-assisted experimental design for porous ceramic manufacturing (2026). </a:t>
            </a:r>
            <a:endParaRPr lang="en-I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ZoneTexte 40">
            <a:extLst>
              <a:ext uri="{FF2B5EF4-FFF2-40B4-BE49-F238E27FC236}">
                <a16:creationId xmlns:a16="http://schemas.microsoft.com/office/drawing/2014/main" id="{FB9B1C7F-4085-4EFF-9FC2-3C19B3764969}"/>
              </a:ext>
            </a:extLst>
          </p:cNvPr>
          <p:cNvSpPr txBox="1"/>
          <p:nvPr/>
        </p:nvSpPr>
        <p:spPr>
          <a:xfrm>
            <a:off x="4425143" y="1805611"/>
            <a:ext cx="27388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r">
              <a:buFont typeface="Arial" panose="020B0604020202020204" pitchFamily="34" charset="0"/>
              <a:buChar char="•"/>
            </a:pPr>
            <a:r>
              <a:rPr lang="fr-FR" sz="12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&amp; + Non-fractured or permeable</a:t>
            </a:r>
          </a:p>
          <a:p>
            <a:pPr marL="171450" indent="-171450" algn="r">
              <a:buFont typeface="Arial" panose="020B0604020202020204" pitchFamily="34" charset="0"/>
              <a:buChar char="•"/>
            </a:pPr>
            <a:r>
              <a:rPr lang="fr-FR" sz="1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&amp; + Fractured or non-permeable</a:t>
            </a:r>
          </a:p>
        </p:txBody>
      </p:sp>
      <p:grpSp>
        <p:nvGrpSpPr>
          <p:cNvPr id="42" name="Groupe 41">
            <a:extLst>
              <a:ext uri="{FF2B5EF4-FFF2-40B4-BE49-F238E27FC236}">
                <a16:creationId xmlns:a16="http://schemas.microsoft.com/office/drawing/2014/main" id="{0925A90F-DC1C-4DC5-8A37-A557456DAEAD}"/>
              </a:ext>
            </a:extLst>
          </p:cNvPr>
          <p:cNvGrpSpPr/>
          <p:nvPr/>
        </p:nvGrpSpPr>
        <p:grpSpPr>
          <a:xfrm>
            <a:off x="7662317" y="1602177"/>
            <a:ext cx="1363037" cy="4029825"/>
            <a:chOff x="9154887" y="2224128"/>
            <a:chExt cx="1662895" cy="3072380"/>
          </a:xfrm>
        </p:grpSpPr>
        <p:sp>
          <p:nvSpPr>
            <p:cNvPr id="43" name="ZoneTexte 42">
              <a:extLst>
                <a:ext uri="{FF2B5EF4-FFF2-40B4-BE49-F238E27FC236}">
                  <a16:creationId xmlns:a16="http://schemas.microsoft.com/office/drawing/2014/main" id="{F522E2ED-2B49-4187-894B-B9579CFC92AE}"/>
                </a:ext>
              </a:extLst>
            </p:cNvPr>
            <p:cNvSpPr txBox="1"/>
            <p:nvPr/>
          </p:nvSpPr>
          <p:spPr>
            <a:xfrm>
              <a:off x="9154887" y="4986310"/>
              <a:ext cx="1662895" cy="310198"/>
            </a:xfrm>
            <a:prstGeom prst="rect">
              <a:avLst/>
            </a:prstGeom>
            <a:noFill/>
          </p:spPr>
          <p:txBody>
            <a:bodyPr vert="horz" wrap="none" lIns="91440" tIns="45720" rIns="91440" bIns="45720" rtlCol="0" anchor="ctr">
              <a:noAutofit/>
            </a:bodyPr>
            <a:lstStyle/>
            <a:p>
              <a:r>
                <a:rPr lang="fr-FR" sz="1200" b="1" dirty="0">
                  <a:solidFill>
                    <a:srgbClr val="000000"/>
                  </a:solidFill>
                  <a:effectLst>
                    <a:outerShdw blurRad="50800" dist="50800" dir="5400000" algn="ctr" rotWithShape="0">
                      <a:srgbClr val="000000">
                        <a:alpha val="10000"/>
                      </a:srgbClr>
                    </a:outerShdw>
                  </a:effectLst>
                  <a:latin typeface="Times New Roman" panose="02020603050405020304" pitchFamily="18" charset="0"/>
                  <a:cs typeface="Times New Roman" panose="02020603050405020304" pitchFamily="18" charset="0"/>
                </a:rPr>
                <a:t>Not acceptable  </a:t>
              </a:r>
            </a:p>
          </p:txBody>
        </p:sp>
        <p:sp>
          <p:nvSpPr>
            <p:cNvPr id="44" name="ZoneTexte 43">
              <a:extLst>
                <a:ext uri="{FF2B5EF4-FFF2-40B4-BE49-F238E27FC236}">
                  <a16:creationId xmlns:a16="http://schemas.microsoft.com/office/drawing/2014/main" id="{0442B906-51E5-42CA-AE74-358409FDE1FC}"/>
                </a:ext>
              </a:extLst>
            </p:cNvPr>
            <p:cNvSpPr txBox="1"/>
            <p:nvPr/>
          </p:nvSpPr>
          <p:spPr>
            <a:xfrm>
              <a:off x="9167603" y="2224128"/>
              <a:ext cx="1106409" cy="310198"/>
            </a:xfrm>
            <a:prstGeom prst="rect">
              <a:avLst/>
            </a:prstGeom>
            <a:noFill/>
          </p:spPr>
          <p:txBody>
            <a:bodyPr vert="horz" wrap="none" lIns="91440" tIns="45720" rIns="91440" bIns="45720" rtlCol="0" anchor="ctr">
              <a:normAutofit/>
            </a:bodyPr>
            <a:lstStyle/>
            <a:p>
              <a:pPr algn="l"/>
              <a:r>
                <a:rPr lang="fr-FR" sz="1200" b="1" dirty="0">
                  <a:solidFill>
                    <a:srgbClr val="000000"/>
                  </a:solidFill>
                  <a:effectLst>
                    <a:outerShdw blurRad="50800" dist="50800" dir="5400000" algn="ctr" rotWithShape="0">
                      <a:srgbClr val="000000">
                        <a:alpha val="10000"/>
                      </a:srgbClr>
                    </a:outerShdw>
                  </a:effectLst>
                  <a:latin typeface="Times New Roman" panose="02020603050405020304" pitchFamily="18" charset="0"/>
                  <a:cs typeface="Times New Roman" panose="02020603050405020304" pitchFamily="18" charset="0"/>
                </a:rPr>
                <a:t> Acceptable </a:t>
              </a:r>
              <a:endParaRPr lang="en-US" sz="1200" b="1" dirty="0">
                <a:solidFill>
                  <a:srgbClr val="000000"/>
                </a:solidFill>
                <a:effectLst>
                  <a:outerShdw blurRad="50800" dist="50800" dir="5400000" algn="ctr" rotWithShape="0">
                    <a:srgbClr val="000000">
                      <a:alpha val="10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7" name="Image 6">
            <a:extLst>
              <a:ext uri="{FF2B5EF4-FFF2-40B4-BE49-F238E27FC236}">
                <a16:creationId xmlns:a16="http://schemas.microsoft.com/office/drawing/2014/main" id="{C7A21744-11CF-441A-A3FA-AB11855F6DA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71743" r="64234"/>
          <a:stretch/>
        </p:blipFill>
        <p:spPr>
          <a:xfrm>
            <a:off x="2400300" y="4622210"/>
            <a:ext cx="2255464" cy="1336464"/>
          </a:xfrm>
          <a:prstGeom prst="rect">
            <a:avLst/>
          </a:prstGeom>
        </p:spPr>
      </p:pic>
      <p:sp>
        <p:nvSpPr>
          <p:cNvPr id="49" name="ZoneTexte 48">
            <a:extLst>
              <a:ext uri="{FF2B5EF4-FFF2-40B4-BE49-F238E27FC236}">
                <a16:creationId xmlns:a16="http://schemas.microsoft.com/office/drawing/2014/main" id="{0D5F996F-141A-4CF0-98F7-18123551B73F}"/>
              </a:ext>
            </a:extLst>
          </p:cNvPr>
          <p:cNvSpPr txBox="1"/>
          <p:nvPr/>
        </p:nvSpPr>
        <p:spPr>
          <a:xfrm>
            <a:off x="4987560" y="1185115"/>
            <a:ext cx="127608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Iteration 1</a:t>
            </a:r>
          </a:p>
        </p:txBody>
      </p:sp>
    </p:spTree>
    <p:extLst>
      <p:ext uri="{BB962C8B-B14F-4D97-AF65-F5344CB8AC3E}">
        <p14:creationId xmlns:p14="http://schemas.microsoft.com/office/powerpoint/2010/main" val="13293325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Image 13">
            <a:extLst>
              <a:ext uri="{FF2B5EF4-FFF2-40B4-BE49-F238E27FC236}">
                <a16:creationId xmlns:a16="http://schemas.microsoft.com/office/drawing/2014/main" id="{B967C207-D2EA-4493-A456-0694BF9159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5540" y="1236767"/>
            <a:ext cx="6276614" cy="4707461"/>
          </a:xfrm>
          <a:prstGeom prst="rect">
            <a:avLst/>
          </a:prstGeom>
        </p:spPr>
      </p:pic>
      <p:sp>
        <p:nvSpPr>
          <p:cNvPr id="4" name="Titre 3">
            <a:extLst>
              <a:ext uri="{FF2B5EF4-FFF2-40B4-BE49-F238E27FC236}">
                <a16:creationId xmlns:a16="http://schemas.microsoft.com/office/drawing/2014/main" id="{B520E16C-5B43-4440-B0DD-BE123D878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learning classification model </a:t>
            </a:r>
            <a:endParaRPr lang="fr-FR" sz="24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6CE752F7-61E0-4F66-8DFE-B267C499B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fr-FR" dirty="0"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</a:p>
        </p:txBody>
      </p:sp>
      <p:pic>
        <p:nvPicPr>
          <p:cNvPr id="25" name="Picture 2" descr="UMR CNRS 5307 – LGF – Laboratoire Georges Friedel ...">
            <a:extLst>
              <a:ext uri="{FF2B5EF4-FFF2-40B4-BE49-F238E27FC236}">
                <a16:creationId xmlns:a16="http://schemas.microsoft.com/office/drawing/2014/main" id="{0E6AAD51-539A-43B4-A177-F9BAF3C46C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2316" y="5191023"/>
            <a:ext cx="765710" cy="92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Flèche : droite à entaille 28">
            <a:extLst>
              <a:ext uri="{FF2B5EF4-FFF2-40B4-BE49-F238E27FC236}">
                <a16:creationId xmlns:a16="http://schemas.microsoft.com/office/drawing/2014/main" id="{724C35B5-62EA-4728-8028-6119B241369E}"/>
              </a:ext>
            </a:extLst>
          </p:cNvPr>
          <p:cNvSpPr/>
          <p:nvPr/>
        </p:nvSpPr>
        <p:spPr>
          <a:xfrm>
            <a:off x="48729" y="6580911"/>
            <a:ext cx="1612431" cy="270811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7030A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5" name="Flèche : droite à entaille 34">
            <a:extLst>
              <a:ext uri="{FF2B5EF4-FFF2-40B4-BE49-F238E27FC236}">
                <a16:creationId xmlns:a16="http://schemas.microsoft.com/office/drawing/2014/main" id="{CE55AC95-0575-49FA-8E32-B3BC92F5E9B3}"/>
              </a:ext>
            </a:extLst>
          </p:cNvPr>
          <p:cNvSpPr/>
          <p:nvPr/>
        </p:nvSpPr>
        <p:spPr>
          <a:xfrm>
            <a:off x="6491591" y="6573575"/>
            <a:ext cx="1680422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Regression</a:t>
            </a:r>
          </a:p>
        </p:txBody>
      </p:sp>
      <p:sp>
        <p:nvSpPr>
          <p:cNvPr id="36" name="Flèche : droite à entaille 35">
            <a:extLst>
              <a:ext uri="{FF2B5EF4-FFF2-40B4-BE49-F238E27FC236}">
                <a16:creationId xmlns:a16="http://schemas.microsoft.com/office/drawing/2014/main" id="{A0097002-B44C-4C32-879D-94E6A9EEEA8B}"/>
              </a:ext>
            </a:extLst>
          </p:cNvPr>
          <p:cNvSpPr/>
          <p:nvPr/>
        </p:nvSpPr>
        <p:spPr>
          <a:xfrm>
            <a:off x="7970688" y="6571392"/>
            <a:ext cx="1840637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DAC2EC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7" name="Flèche : droite à entaille 36">
            <a:extLst>
              <a:ext uri="{FF2B5EF4-FFF2-40B4-BE49-F238E27FC236}">
                <a16:creationId xmlns:a16="http://schemas.microsoft.com/office/drawing/2014/main" id="{ACB7A5DA-AE6B-4124-A6F7-765F22587BBB}"/>
              </a:ext>
            </a:extLst>
          </p:cNvPr>
          <p:cNvSpPr/>
          <p:nvPr/>
        </p:nvSpPr>
        <p:spPr>
          <a:xfrm>
            <a:off x="3190555" y="6573073"/>
            <a:ext cx="1976712" cy="286694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Permeability test </a:t>
            </a:r>
          </a:p>
        </p:txBody>
      </p:sp>
      <p:sp>
        <p:nvSpPr>
          <p:cNvPr id="38" name="Flèche : droite à entaille 37">
            <a:extLst>
              <a:ext uri="{FF2B5EF4-FFF2-40B4-BE49-F238E27FC236}">
                <a16:creationId xmlns:a16="http://schemas.microsoft.com/office/drawing/2014/main" id="{D43912F1-93C7-43C3-894B-7F5A89DE69DC}"/>
              </a:ext>
            </a:extLst>
          </p:cNvPr>
          <p:cNvSpPr/>
          <p:nvPr/>
        </p:nvSpPr>
        <p:spPr>
          <a:xfrm>
            <a:off x="1473651" y="6577791"/>
            <a:ext cx="1976712" cy="281976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Porous sample</a:t>
            </a:r>
          </a:p>
        </p:txBody>
      </p:sp>
      <p:sp>
        <p:nvSpPr>
          <p:cNvPr id="39" name="Flèche : droite à entaille 38">
            <a:extLst>
              <a:ext uri="{FF2B5EF4-FFF2-40B4-BE49-F238E27FC236}">
                <a16:creationId xmlns:a16="http://schemas.microsoft.com/office/drawing/2014/main" id="{CC79C1AC-2895-4565-8D61-7787B65FB213}"/>
              </a:ext>
            </a:extLst>
          </p:cNvPr>
          <p:cNvSpPr/>
          <p:nvPr/>
        </p:nvSpPr>
        <p:spPr>
          <a:xfrm>
            <a:off x="4890870" y="6577878"/>
            <a:ext cx="1840636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Learning</a:t>
            </a:r>
            <a:endParaRPr lang="fr-FR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ZoneTexte 20">
            <a:extLst>
              <a:ext uri="{FF2B5EF4-FFF2-40B4-BE49-F238E27FC236}">
                <a16:creationId xmlns:a16="http://schemas.microsoft.com/office/drawing/2014/main" id="{F39AD2F2-0D43-4099-A8AA-B2C89003B4ED}"/>
              </a:ext>
            </a:extLst>
          </p:cNvPr>
          <p:cNvSpPr txBox="1"/>
          <p:nvPr/>
        </p:nvSpPr>
        <p:spPr>
          <a:xfrm>
            <a:off x="9428417" y="6028338"/>
            <a:ext cx="1981228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9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J.G. Gowda et al. Active learning-assisted experimental design for porous ceramic manufacturing (2026). </a:t>
            </a:r>
            <a:endParaRPr lang="en-I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ZoneTexte 21">
            <a:extLst>
              <a:ext uri="{FF2B5EF4-FFF2-40B4-BE49-F238E27FC236}">
                <a16:creationId xmlns:a16="http://schemas.microsoft.com/office/drawing/2014/main" id="{10FCCF57-F5D6-4B39-96DE-CE9B2CFB18FB}"/>
              </a:ext>
            </a:extLst>
          </p:cNvPr>
          <p:cNvSpPr txBox="1"/>
          <p:nvPr/>
        </p:nvSpPr>
        <p:spPr>
          <a:xfrm>
            <a:off x="4987560" y="1185115"/>
            <a:ext cx="127608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Iteration 2</a:t>
            </a:r>
          </a:p>
        </p:txBody>
      </p:sp>
      <p:sp>
        <p:nvSpPr>
          <p:cNvPr id="23" name="ZoneTexte 22">
            <a:extLst>
              <a:ext uri="{FF2B5EF4-FFF2-40B4-BE49-F238E27FC236}">
                <a16:creationId xmlns:a16="http://schemas.microsoft.com/office/drawing/2014/main" id="{9D2A2F57-329C-4F49-AD20-0249E58F5A77}"/>
              </a:ext>
            </a:extLst>
          </p:cNvPr>
          <p:cNvSpPr txBox="1"/>
          <p:nvPr/>
        </p:nvSpPr>
        <p:spPr>
          <a:xfrm>
            <a:off x="4425143" y="1805611"/>
            <a:ext cx="27388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r">
              <a:buFont typeface="Arial" panose="020B0604020202020204" pitchFamily="34" charset="0"/>
              <a:buChar char="•"/>
            </a:pPr>
            <a:r>
              <a:rPr lang="fr-FR" sz="12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&amp; + Non-fractured or permeable</a:t>
            </a:r>
          </a:p>
          <a:p>
            <a:pPr marL="171450" indent="-171450" algn="r">
              <a:buFont typeface="Arial" panose="020B0604020202020204" pitchFamily="34" charset="0"/>
              <a:buChar char="•"/>
            </a:pPr>
            <a:r>
              <a:rPr lang="fr-FR" sz="1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&amp; + Fractured or non-permeable</a:t>
            </a:r>
          </a:p>
        </p:txBody>
      </p:sp>
      <p:grpSp>
        <p:nvGrpSpPr>
          <p:cNvPr id="26" name="Groupe 25">
            <a:extLst>
              <a:ext uri="{FF2B5EF4-FFF2-40B4-BE49-F238E27FC236}">
                <a16:creationId xmlns:a16="http://schemas.microsoft.com/office/drawing/2014/main" id="{A7DF422E-A0D2-4985-9DC5-42BF54BDEE18}"/>
              </a:ext>
            </a:extLst>
          </p:cNvPr>
          <p:cNvGrpSpPr/>
          <p:nvPr/>
        </p:nvGrpSpPr>
        <p:grpSpPr>
          <a:xfrm>
            <a:off x="7662317" y="1602177"/>
            <a:ext cx="1363037" cy="4029827"/>
            <a:chOff x="9154887" y="2224127"/>
            <a:chExt cx="1662895" cy="3072381"/>
          </a:xfrm>
        </p:grpSpPr>
        <p:sp>
          <p:nvSpPr>
            <p:cNvPr id="31" name="ZoneTexte 30">
              <a:extLst>
                <a:ext uri="{FF2B5EF4-FFF2-40B4-BE49-F238E27FC236}">
                  <a16:creationId xmlns:a16="http://schemas.microsoft.com/office/drawing/2014/main" id="{40853768-AB8F-446C-90FB-EFB6D83ACB46}"/>
                </a:ext>
              </a:extLst>
            </p:cNvPr>
            <p:cNvSpPr txBox="1"/>
            <p:nvPr/>
          </p:nvSpPr>
          <p:spPr>
            <a:xfrm>
              <a:off x="9154887" y="4986310"/>
              <a:ext cx="1662895" cy="310198"/>
            </a:xfrm>
            <a:prstGeom prst="rect">
              <a:avLst/>
            </a:prstGeom>
            <a:noFill/>
          </p:spPr>
          <p:txBody>
            <a:bodyPr vert="horz" wrap="none" lIns="91440" tIns="45720" rIns="91440" bIns="45720" rtlCol="0" anchor="ctr">
              <a:noAutofit/>
            </a:bodyPr>
            <a:lstStyle/>
            <a:p>
              <a:r>
                <a:rPr lang="fr-FR" sz="1200" b="1" dirty="0">
                  <a:solidFill>
                    <a:srgbClr val="000000"/>
                  </a:solidFill>
                  <a:effectLst>
                    <a:outerShdw blurRad="50800" dist="50800" dir="5400000" algn="ctr" rotWithShape="0">
                      <a:srgbClr val="000000">
                        <a:alpha val="10000"/>
                      </a:srgbClr>
                    </a:outerShdw>
                  </a:effectLst>
                  <a:latin typeface="Times New Roman" panose="02020603050405020304" pitchFamily="18" charset="0"/>
                  <a:cs typeface="Times New Roman" panose="02020603050405020304" pitchFamily="18" charset="0"/>
                </a:rPr>
                <a:t>Not acceptable  </a:t>
              </a:r>
            </a:p>
          </p:txBody>
        </p:sp>
        <p:sp>
          <p:nvSpPr>
            <p:cNvPr id="40" name="ZoneTexte 39">
              <a:extLst>
                <a:ext uri="{FF2B5EF4-FFF2-40B4-BE49-F238E27FC236}">
                  <a16:creationId xmlns:a16="http://schemas.microsoft.com/office/drawing/2014/main" id="{8D26930E-9DAB-4405-AAD4-A8ECDA6D7076}"/>
                </a:ext>
              </a:extLst>
            </p:cNvPr>
            <p:cNvSpPr txBox="1"/>
            <p:nvPr/>
          </p:nvSpPr>
          <p:spPr>
            <a:xfrm>
              <a:off x="9167601" y="2224127"/>
              <a:ext cx="1106409" cy="310198"/>
            </a:xfrm>
            <a:prstGeom prst="rect">
              <a:avLst/>
            </a:prstGeom>
            <a:noFill/>
          </p:spPr>
          <p:txBody>
            <a:bodyPr vert="horz" wrap="none" lIns="91440" tIns="45720" rIns="91440" bIns="45720" rtlCol="0" anchor="ctr">
              <a:normAutofit/>
            </a:bodyPr>
            <a:lstStyle/>
            <a:p>
              <a:pPr algn="l"/>
              <a:r>
                <a:rPr lang="fr-FR" sz="1200" b="1" dirty="0">
                  <a:solidFill>
                    <a:srgbClr val="000000"/>
                  </a:solidFill>
                  <a:effectLst>
                    <a:outerShdw blurRad="50800" dist="50800" dir="5400000" algn="ctr" rotWithShape="0">
                      <a:srgbClr val="000000">
                        <a:alpha val="10000"/>
                      </a:srgbClr>
                    </a:outerShdw>
                  </a:effectLst>
                  <a:latin typeface="Times New Roman" panose="02020603050405020304" pitchFamily="18" charset="0"/>
                  <a:cs typeface="Times New Roman" panose="02020603050405020304" pitchFamily="18" charset="0"/>
                </a:rPr>
                <a:t> Acceptable </a:t>
              </a:r>
              <a:endParaRPr lang="en-US" sz="1200" b="1" dirty="0">
                <a:solidFill>
                  <a:srgbClr val="000000"/>
                </a:solidFill>
                <a:effectLst>
                  <a:outerShdw blurRad="50800" dist="50800" dir="5400000" algn="ctr" rotWithShape="0">
                    <a:srgbClr val="000000">
                      <a:alpha val="10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17" name="Image 16">
            <a:extLst>
              <a:ext uri="{FF2B5EF4-FFF2-40B4-BE49-F238E27FC236}">
                <a16:creationId xmlns:a16="http://schemas.microsoft.com/office/drawing/2014/main" id="{514485D7-C40D-4EBC-BDFC-C6D4F4A4DB1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71044" r="64536"/>
          <a:stretch/>
        </p:blipFill>
        <p:spPr>
          <a:xfrm>
            <a:off x="2415671" y="4580503"/>
            <a:ext cx="2225937" cy="1363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9228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e 1">
            <a:extLst>
              <a:ext uri="{FF2B5EF4-FFF2-40B4-BE49-F238E27FC236}">
                <a16:creationId xmlns:a16="http://schemas.microsoft.com/office/drawing/2014/main" id="{3A414BBD-EB06-480C-BFC0-46B2B9971CE6}"/>
              </a:ext>
            </a:extLst>
          </p:cNvPr>
          <p:cNvGrpSpPr/>
          <p:nvPr/>
        </p:nvGrpSpPr>
        <p:grpSpPr>
          <a:xfrm>
            <a:off x="166797" y="1589235"/>
            <a:ext cx="4884243" cy="4497811"/>
            <a:chOff x="420130" y="1241854"/>
            <a:chExt cx="4955059" cy="4646141"/>
          </a:xfrm>
        </p:grpSpPr>
        <p:pic>
          <p:nvPicPr>
            <p:cNvPr id="6" name="Image 5">
              <a:extLst>
                <a:ext uri="{FF2B5EF4-FFF2-40B4-BE49-F238E27FC236}">
                  <a16:creationId xmlns:a16="http://schemas.microsoft.com/office/drawing/2014/main" id="{E29B6E77-A7A2-4AB4-B2DB-26F7F511B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7425" t="10785" r="22778" b="1954"/>
            <a:stretch/>
          </p:blipFill>
          <p:spPr>
            <a:xfrm>
              <a:off x="420130" y="1241854"/>
              <a:ext cx="4955059" cy="4646141"/>
            </a:xfrm>
            <a:prstGeom prst="rect">
              <a:avLst/>
            </a:prstGeom>
          </p:spPr>
        </p:pic>
        <p:pic>
          <p:nvPicPr>
            <p:cNvPr id="7" name="Image 6">
              <a:extLst>
                <a:ext uri="{FF2B5EF4-FFF2-40B4-BE49-F238E27FC236}">
                  <a16:creationId xmlns:a16="http://schemas.microsoft.com/office/drawing/2014/main" id="{EDD3426C-5B17-4AEE-9551-954E400284A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354557" y="3157458"/>
              <a:ext cx="784877" cy="1123378"/>
            </a:xfrm>
            <a:prstGeom prst="rect">
              <a:avLst/>
            </a:prstGeom>
          </p:spPr>
        </p:pic>
        <p:pic>
          <p:nvPicPr>
            <p:cNvPr id="8" name="Image 7">
              <a:extLst>
                <a:ext uri="{FF2B5EF4-FFF2-40B4-BE49-F238E27FC236}">
                  <a16:creationId xmlns:a16="http://schemas.microsoft.com/office/drawing/2014/main" id="{0B35C2ED-208C-45FE-AF3A-0C0AA534420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327324" y="2362019"/>
              <a:ext cx="773743" cy="1000897"/>
            </a:xfrm>
            <a:prstGeom prst="rect">
              <a:avLst/>
            </a:prstGeom>
          </p:spPr>
        </p:pic>
        <p:pic>
          <p:nvPicPr>
            <p:cNvPr id="9" name="Image 8">
              <a:extLst>
                <a:ext uri="{FF2B5EF4-FFF2-40B4-BE49-F238E27FC236}">
                  <a16:creationId xmlns:a16="http://schemas.microsoft.com/office/drawing/2014/main" id="{EB722629-0F06-4C69-8346-80ECB79CBBE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283358" y="1520674"/>
              <a:ext cx="660180" cy="841345"/>
            </a:xfrm>
            <a:prstGeom prst="rect">
              <a:avLst/>
            </a:prstGeom>
          </p:spPr>
        </p:pic>
        <p:cxnSp>
          <p:nvCxnSpPr>
            <p:cNvPr id="10" name="Connecteur : en arc 9">
              <a:extLst>
                <a:ext uri="{FF2B5EF4-FFF2-40B4-BE49-F238E27FC236}">
                  <a16:creationId xmlns:a16="http://schemas.microsoft.com/office/drawing/2014/main" id="{A81ABEA4-22F7-4AF5-9714-AB5AA46DA7BF}"/>
                </a:ext>
              </a:extLst>
            </p:cNvPr>
            <p:cNvCxnSpPr/>
            <p:nvPr/>
          </p:nvCxnSpPr>
          <p:spPr>
            <a:xfrm rot="5400000">
              <a:off x="3956064" y="4525425"/>
              <a:ext cx="1050325" cy="562233"/>
            </a:xfrm>
            <a:prstGeom prst="curvedConnector3">
              <a:avLst/>
            </a:prstGeom>
            <a:ln w="28575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Connecteur : en arc 10">
              <a:extLst>
                <a:ext uri="{FF2B5EF4-FFF2-40B4-BE49-F238E27FC236}">
                  <a16:creationId xmlns:a16="http://schemas.microsoft.com/office/drawing/2014/main" id="{E1BA8712-857D-4AF3-9682-350E6F719492}"/>
                </a:ext>
              </a:extLst>
            </p:cNvPr>
            <p:cNvCxnSpPr>
              <a:stCxn id="8" idx="1"/>
            </p:cNvCxnSpPr>
            <p:nvPr/>
          </p:nvCxnSpPr>
          <p:spPr>
            <a:xfrm rot="10800000" flipV="1">
              <a:off x="2006786" y="2862468"/>
              <a:ext cx="1320539" cy="813430"/>
            </a:xfrm>
            <a:prstGeom prst="curvedConnector3">
              <a:avLst/>
            </a:prstGeom>
            <a:ln w="28575">
              <a:solidFill>
                <a:srgbClr val="00B0F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Connecteur : en arc 11">
              <a:extLst>
                <a:ext uri="{FF2B5EF4-FFF2-40B4-BE49-F238E27FC236}">
                  <a16:creationId xmlns:a16="http://schemas.microsoft.com/office/drawing/2014/main" id="{6974E0E4-13B7-4E9C-B7CF-4016F2E6AC7B}"/>
                </a:ext>
              </a:extLst>
            </p:cNvPr>
            <p:cNvCxnSpPr>
              <a:cxnSpLocks/>
              <a:stCxn id="9" idx="2"/>
            </p:cNvCxnSpPr>
            <p:nvPr/>
          </p:nvCxnSpPr>
          <p:spPr>
            <a:xfrm rot="5400000">
              <a:off x="981214" y="2494685"/>
              <a:ext cx="1764901" cy="1499568"/>
            </a:xfrm>
            <a:prstGeom prst="curvedConnector3">
              <a:avLst/>
            </a:prstGeom>
            <a:ln w="28575">
              <a:solidFill>
                <a:srgbClr val="00B0F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8" name="Image 17">
            <a:extLst>
              <a:ext uri="{FF2B5EF4-FFF2-40B4-BE49-F238E27FC236}">
                <a16:creationId xmlns:a16="http://schemas.microsoft.com/office/drawing/2014/main" id="{9DA8C5F7-1219-41F3-9234-E530570583DC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alphaModFix/>
          </a:blip>
          <a:srcRect l="7014" t="10763" r="12896" b="798"/>
          <a:stretch/>
        </p:blipFill>
        <p:spPr>
          <a:xfrm>
            <a:off x="4970896" y="1607679"/>
            <a:ext cx="5554183" cy="4599947"/>
          </a:xfrm>
          <a:prstGeom prst="rect">
            <a:avLst/>
          </a:prstGeom>
        </p:spPr>
      </p:pic>
      <p:sp>
        <p:nvSpPr>
          <p:cNvPr id="4" name="Titre 3">
            <a:extLst>
              <a:ext uri="{FF2B5EF4-FFF2-40B4-BE49-F238E27FC236}">
                <a16:creationId xmlns:a16="http://schemas.microsoft.com/office/drawing/2014/main" id="{B520E16C-5B43-4440-B0DD-BE123D878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learning classification model </a:t>
            </a:r>
            <a:endParaRPr lang="fr-FR" sz="24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6CE752F7-61E0-4F66-8DFE-B267C499B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fr-FR" dirty="0"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pic>
        <p:nvPicPr>
          <p:cNvPr id="25" name="Picture 2" descr="UMR CNRS 5307 – LGF – Laboratoire Georges Friedel ...">
            <a:extLst>
              <a:ext uri="{FF2B5EF4-FFF2-40B4-BE49-F238E27FC236}">
                <a16:creationId xmlns:a16="http://schemas.microsoft.com/office/drawing/2014/main" id="{0E6AAD51-539A-43B4-A177-F9BAF3C46C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2316" y="5191023"/>
            <a:ext cx="765710" cy="92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ZoneTexte 29">
            <a:extLst>
              <a:ext uri="{FF2B5EF4-FFF2-40B4-BE49-F238E27FC236}">
                <a16:creationId xmlns:a16="http://schemas.microsoft.com/office/drawing/2014/main" id="{C721C400-466D-4EAD-82AE-9C05129869D3}"/>
              </a:ext>
            </a:extLst>
          </p:cNvPr>
          <p:cNvSpPr txBox="1"/>
          <p:nvPr/>
        </p:nvSpPr>
        <p:spPr>
          <a:xfrm>
            <a:off x="1985756" y="1263169"/>
            <a:ext cx="205917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Classification limit</a:t>
            </a:r>
            <a:endParaRPr lang="fr-FR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ZoneTexte 25">
            <a:extLst>
              <a:ext uri="{FF2B5EF4-FFF2-40B4-BE49-F238E27FC236}">
                <a16:creationId xmlns:a16="http://schemas.microsoft.com/office/drawing/2014/main" id="{92BF2C2D-826F-4394-B487-3FB38D2D56A4}"/>
              </a:ext>
            </a:extLst>
          </p:cNvPr>
          <p:cNvSpPr txBox="1"/>
          <p:nvPr/>
        </p:nvSpPr>
        <p:spPr>
          <a:xfrm>
            <a:off x="6464753" y="1250681"/>
            <a:ext cx="276554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600" b="1" dirty="0">
                <a:solidFill>
                  <a:srgbClr val="000000"/>
                </a:solidFill>
                <a:effectLst>
                  <a:outerShdw blurRad="50800" dist="50800" dir="5400000" algn="ctr" rotWithShape="0">
                    <a:srgbClr val="000000">
                      <a:alpha val="10000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Classification validation</a:t>
            </a:r>
            <a:endParaRPr lang="fr-FR" sz="1600" b="1" dirty="0">
              <a:solidFill>
                <a:srgbClr val="000000"/>
              </a:solidFill>
              <a:effectLst>
                <a:outerShdw blurRad="50800" dist="50800" dir="5400000" algn="ctr" rotWithShape="0">
                  <a:srgbClr val="000000">
                    <a:alpha val="10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6" name="Groupe 15">
            <a:extLst>
              <a:ext uri="{FF2B5EF4-FFF2-40B4-BE49-F238E27FC236}">
                <a16:creationId xmlns:a16="http://schemas.microsoft.com/office/drawing/2014/main" id="{9A713446-CF6B-4C34-A8CC-A06D149BFF0B}"/>
              </a:ext>
            </a:extLst>
          </p:cNvPr>
          <p:cNvGrpSpPr/>
          <p:nvPr/>
        </p:nvGrpSpPr>
        <p:grpSpPr>
          <a:xfrm>
            <a:off x="10019930" y="1466886"/>
            <a:ext cx="1352389" cy="4489857"/>
            <a:chOff x="9084936" y="1901396"/>
            <a:chExt cx="1106408" cy="3492751"/>
          </a:xfrm>
        </p:grpSpPr>
        <p:sp>
          <p:nvSpPr>
            <p:cNvPr id="13" name="ZoneTexte 12">
              <a:extLst>
                <a:ext uri="{FF2B5EF4-FFF2-40B4-BE49-F238E27FC236}">
                  <a16:creationId xmlns:a16="http://schemas.microsoft.com/office/drawing/2014/main" id="{FC03A856-D1FC-4711-8432-5F640D6200A5}"/>
                </a:ext>
              </a:extLst>
            </p:cNvPr>
            <p:cNvSpPr txBox="1"/>
            <p:nvPr/>
          </p:nvSpPr>
          <p:spPr>
            <a:xfrm>
              <a:off x="9093752" y="5083949"/>
              <a:ext cx="1001762" cy="310198"/>
            </a:xfrm>
            <a:prstGeom prst="rect">
              <a:avLst/>
            </a:prstGeom>
            <a:noFill/>
          </p:spPr>
          <p:txBody>
            <a:bodyPr vert="horz" wrap="none" lIns="91440" tIns="45720" rIns="91440" bIns="45720" rtlCol="0" anchor="ctr">
              <a:noAutofit/>
            </a:bodyPr>
            <a:lstStyle/>
            <a:p>
              <a:pPr marL="171450" indent="-171450" algn="l">
                <a:buFontTx/>
                <a:buChar char="-"/>
              </a:pPr>
              <a:r>
                <a:rPr lang="fr-FR" sz="1100" b="1" dirty="0">
                  <a:solidFill>
                    <a:srgbClr val="000000"/>
                  </a:solidFill>
                  <a:effectLst>
                    <a:outerShdw blurRad="50800" dist="50800" dir="5400000" algn="ctr" rotWithShape="0">
                      <a:srgbClr val="000000">
                        <a:alpha val="10000"/>
                      </a:srgbClr>
                    </a:outerShdw>
                  </a:effectLst>
                  <a:latin typeface="Times New Roman" panose="02020603050405020304" pitchFamily="18" charset="0"/>
                  <a:cs typeface="Times New Roman" panose="02020603050405020304" pitchFamily="18" charset="0"/>
                </a:rPr>
                <a:t>0 Not </a:t>
              </a:r>
            </a:p>
            <a:p>
              <a:pPr algn="l"/>
              <a:r>
                <a:rPr lang="fr-FR" sz="1100" b="1" dirty="0">
                  <a:solidFill>
                    <a:srgbClr val="000000"/>
                  </a:solidFill>
                  <a:effectLst>
                    <a:outerShdw blurRad="50800" dist="50800" dir="5400000" algn="ctr" rotWithShape="0">
                      <a:srgbClr val="000000">
                        <a:alpha val="10000"/>
                      </a:srgbClr>
                    </a:outerShdw>
                  </a:effectLst>
                  <a:latin typeface="Times New Roman" panose="02020603050405020304" pitchFamily="18" charset="0"/>
                  <a:cs typeface="Times New Roman" panose="02020603050405020304" pitchFamily="18" charset="0"/>
                </a:rPr>
                <a:t>        acceptable </a:t>
              </a:r>
              <a:endParaRPr lang="en-US" sz="1100" b="1" dirty="0">
                <a:solidFill>
                  <a:srgbClr val="000000"/>
                </a:solidFill>
                <a:effectLst>
                  <a:outerShdw blurRad="50800" dist="50800" dir="5400000" algn="ctr" rotWithShape="0">
                    <a:srgbClr val="000000">
                      <a:alpha val="10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1" name="ZoneTexte 20">
              <a:extLst>
                <a:ext uri="{FF2B5EF4-FFF2-40B4-BE49-F238E27FC236}">
                  <a16:creationId xmlns:a16="http://schemas.microsoft.com/office/drawing/2014/main" id="{6946F9BA-5EB3-4C9F-B72D-47D5E50D048F}"/>
                </a:ext>
              </a:extLst>
            </p:cNvPr>
            <p:cNvSpPr txBox="1"/>
            <p:nvPr/>
          </p:nvSpPr>
          <p:spPr>
            <a:xfrm>
              <a:off x="9084936" y="1901396"/>
              <a:ext cx="1106408" cy="310198"/>
            </a:xfrm>
            <a:prstGeom prst="rect">
              <a:avLst/>
            </a:prstGeom>
            <a:noFill/>
          </p:spPr>
          <p:txBody>
            <a:bodyPr vert="horz" wrap="none" lIns="91440" tIns="45720" rIns="91440" bIns="45720" rtlCol="0" anchor="ctr">
              <a:normAutofit/>
            </a:bodyPr>
            <a:lstStyle/>
            <a:p>
              <a:pPr algn="l"/>
              <a:r>
                <a:rPr lang="fr-FR" sz="1100" b="1" dirty="0">
                  <a:solidFill>
                    <a:srgbClr val="000000"/>
                  </a:solidFill>
                  <a:effectLst>
                    <a:outerShdw blurRad="50800" dist="50800" dir="5400000" algn="ctr" rotWithShape="0">
                      <a:srgbClr val="000000">
                        <a:alpha val="10000"/>
                      </a:srgbClr>
                    </a:outerShdw>
                  </a:effectLst>
                  <a:latin typeface="Times New Roman" panose="02020603050405020304" pitchFamily="18" charset="0"/>
                  <a:cs typeface="Times New Roman" panose="02020603050405020304" pitchFamily="18" charset="0"/>
                </a:rPr>
                <a:t>- 1.0 Acceptable </a:t>
              </a:r>
              <a:endParaRPr lang="en-US" sz="1100" b="1" dirty="0">
                <a:solidFill>
                  <a:srgbClr val="000000"/>
                </a:solidFill>
                <a:effectLst>
                  <a:outerShdw blurRad="50800" dist="50800" dir="5400000" algn="ctr" rotWithShape="0">
                    <a:srgbClr val="000000">
                      <a:alpha val="10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9" name="Flèche : droite à entaille 28">
            <a:extLst>
              <a:ext uri="{FF2B5EF4-FFF2-40B4-BE49-F238E27FC236}">
                <a16:creationId xmlns:a16="http://schemas.microsoft.com/office/drawing/2014/main" id="{724C35B5-62EA-4728-8028-6119B241369E}"/>
              </a:ext>
            </a:extLst>
          </p:cNvPr>
          <p:cNvSpPr/>
          <p:nvPr/>
        </p:nvSpPr>
        <p:spPr>
          <a:xfrm>
            <a:off x="48729" y="6580911"/>
            <a:ext cx="1612431" cy="270811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7030A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5" name="Flèche : droite à entaille 34">
            <a:extLst>
              <a:ext uri="{FF2B5EF4-FFF2-40B4-BE49-F238E27FC236}">
                <a16:creationId xmlns:a16="http://schemas.microsoft.com/office/drawing/2014/main" id="{CE55AC95-0575-49FA-8E32-B3BC92F5E9B3}"/>
              </a:ext>
            </a:extLst>
          </p:cNvPr>
          <p:cNvSpPr/>
          <p:nvPr/>
        </p:nvSpPr>
        <p:spPr>
          <a:xfrm>
            <a:off x="6491591" y="6573575"/>
            <a:ext cx="1680422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Regression</a:t>
            </a:r>
          </a:p>
        </p:txBody>
      </p:sp>
      <p:sp>
        <p:nvSpPr>
          <p:cNvPr id="36" name="Flèche : droite à entaille 35">
            <a:extLst>
              <a:ext uri="{FF2B5EF4-FFF2-40B4-BE49-F238E27FC236}">
                <a16:creationId xmlns:a16="http://schemas.microsoft.com/office/drawing/2014/main" id="{A0097002-B44C-4C32-879D-94E6A9EEEA8B}"/>
              </a:ext>
            </a:extLst>
          </p:cNvPr>
          <p:cNvSpPr/>
          <p:nvPr/>
        </p:nvSpPr>
        <p:spPr>
          <a:xfrm>
            <a:off x="7970688" y="6571392"/>
            <a:ext cx="1840637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DAC2EC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7" name="Flèche : droite à entaille 36">
            <a:extLst>
              <a:ext uri="{FF2B5EF4-FFF2-40B4-BE49-F238E27FC236}">
                <a16:creationId xmlns:a16="http://schemas.microsoft.com/office/drawing/2014/main" id="{ACB7A5DA-AE6B-4124-A6F7-765F22587BBB}"/>
              </a:ext>
            </a:extLst>
          </p:cNvPr>
          <p:cNvSpPr/>
          <p:nvPr/>
        </p:nvSpPr>
        <p:spPr>
          <a:xfrm>
            <a:off x="3190555" y="6573073"/>
            <a:ext cx="1976712" cy="286694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Permeability test </a:t>
            </a:r>
          </a:p>
        </p:txBody>
      </p:sp>
      <p:sp>
        <p:nvSpPr>
          <p:cNvPr id="38" name="Flèche : droite à entaille 37">
            <a:extLst>
              <a:ext uri="{FF2B5EF4-FFF2-40B4-BE49-F238E27FC236}">
                <a16:creationId xmlns:a16="http://schemas.microsoft.com/office/drawing/2014/main" id="{D43912F1-93C7-43C3-894B-7F5A89DE69DC}"/>
              </a:ext>
            </a:extLst>
          </p:cNvPr>
          <p:cNvSpPr/>
          <p:nvPr/>
        </p:nvSpPr>
        <p:spPr>
          <a:xfrm>
            <a:off x="1473651" y="6577791"/>
            <a:ext cx="1976712" cy="281976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Porous sample</a:t>
            </a:r>
          </a:p>
        </p:txBody>
      </p:sp>
      <p:sp>
        <p:nvSpPr>
          <p:cNvPr id="39" name="Flèche : droite à entaille 38">
            <a:extLst>
              <a:ext uri="{FF2B5EF4-FFF2-40B4-BE49-F238E27FC236}">
                <a16:creationId xmlns:a16="http://schemas.microsoft.com/office/drawing/2014/main" id="{CC79C1AC-2895-4565-8D61-7787B65FB213}"/>
              </a:ext>
            </a:extLst>
          </p:cNvPr>
          <p:cNvSpPr/>
          <p:nvPr/>
        </p:nvSpPr>
        <p:spPr>
          <a:xfrm>
            <a:off x="4890870" y="6577878"/>
            <a:ext cx="1840636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Learning</a:t>
            </a:r>
            <a:endParaRPr lang="fr-FR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ZoneTexte 26">
            <a:extLst>
              <a:ext uri="{FF2B5EF4-FFF2-40B4-BE49-F238E27FC236}">
                <a16:creationId xmlns:a16="http://schemas.microsoft.com/office/drawing/2014/main" id="{EE1B14A4-97DE-47A0-888C-04DAC4ACFFEA}"/>
              </a:ext>
            </a:extLst>
          </p:cNvPr>
          <p:cNvSpPr txBox="1"/>
          <p:nvPr/>
        </p:nvSpPr>
        <p:spPr>
          <a:xfrm rot="2268571">
            <a:off x="720065" y="4478178"/>
            <a:ext cx="195894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Segoe UI Historic" panose="020B0502040204020203" pitchFamily="34" charset="0"/>
                <a:cs typeface="Times New Roman" panose="02020603050405020304" pitchFamily="18" charset="0"/>
              </a:rPr>
              <a:t>valid parametric space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ZoneTexte 27">
            <a:extLst>
              <a:ext uri="{FF2B5EF4-FFF2-40B4-BE49-F238E27FC236}">
                <a16:creationId xmlns:a16="http://schemas.microsoft.com/office/drawing/2014/main" id="{8281FFEE-6EBD-4062-B056-50E7755C117B}"/>
              </a:ext>
            </a:extLst>
          </p:cNvPr>
          <p:cNvSpPr txBox="1"/>
          <p:nvPr/>
        </p:nvSpPr>
        <p:spPr>
          <a:xfrm>
            <a:off x="9428417" y="6028338"/>
            <a:ext cx="1981228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9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J.G. Gowda et al. Active learning-assisted experimental design for porous ceramic manufacturing (2026). </a:t>
            </a:r>
            <a:endParaRPr lang="en-I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12472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B520E16C-5B43-4440-B0DD-BE123D878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Gaussian process regression on permeability</a:t>
            </a:r>
            <a:endParaRPr lang="fr-FR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6CE752F7-61E0-4F66-8DFE-B267C499B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fr-FR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</a:p>
        </p:txBody>
      </p:sp>
      <p:pic>
        <p:nvPicPr>
          <p:cNvPr id="25" name="Picture 2" descr="UMR CNRS 5307 – LGF – Laboratoire Georges Friedel ...">
            <a:extLst>
              <a:ext uri="{FF2B5EF4-FFF2-40B4-BE49-F238E27FC236}">
                <a16:creationId xmlns:a16="http://schemas.microsoft.com/office/drawing/2014/main" id="{0E6AAD51-539A-43B4-A177-F9BAF3C46C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2316" y="5191023"/>
            <a:ext cx="765710" cy="92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ZoneTexte 18">
            <a:extLst>
              <a:ext uri="{FF2B5EF4-FFF2-40B4-BE49-F238E27FC236}">
                <a16:creationId xmlns:a16="http://schemas.microsoft.com/office/drawing/2014/main" id="{49BBD035-06EA-45AB-9463-6F4AEC6F3B9C}"/>
              </a:ext>
            </a:extLst>
          </p:cNvPr>
          <p:cNvSpPr txBox="1"/>
          <p:nvPr/>
        </p:nvSpPr>
        <p:spPr>
          <a:xfrm>
            <a:off x="6450052" y="1343279"/>
            <a:ext cx="412608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Comparison between data point and the model for selected diagonal</a:t>
            </a:r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77D57266-EE3F-4B05-AA2A-62F42FB60AF8}"/>
              </a:ext>
            </a:extLst>
          </p:cNvPr>
          <p:cNvSpPr txBox="1"/>
          <p:nvPr/>
        </p:nvSpPr>
        <p:spPr>
          <a:xfrm>
            <a:off x="1172569" y="1348128"/>
            <a:ext cx="332720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dirty="0">
                <a:solidFill>
                  <a:srgbClr val="000000"/>
                </a:solidFill>
                <a:latin typeface="Times New Roman" panose="02020603050405020304" pitchFamily="18" charset="0"/>
                <a:ea typeface="Segoe UI Historic" panose="020B0502040204020203" pitchFamily="34" charset="0"/>
                <a:cs typeface="Times New Roman" panose="02020603050405020304" pitchFamily="18" charset="0"/>
              </a:rPr>
              <a:t>R</a:t>
            </a:r>
            <a:r>
              <a:rPr lang="en-US" sz="16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Segoe UI Historic" panose="020B0502040204020203" pitchFamily="34" charset="0"/>
                <a:cs typeface="Times New Roman" panose="02020603050405020304" pitchFamily="18" charset="0"/>
              </a:rPr>
              <a:t>egression model permeability map on valid parametric space</a:t>
            </a:r>
            <a:endParaRPr lang="en-US" sz="1600" b="1" dirty="0">
              <a:latin typeface="Times New Roman" panose="02020603050405020304" pitchFamily="18" charset="0"/>
              <a:ea typeface="Segoe UI Historic" panose="020B0502040204020203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682F9DF1-7311-488A-8C08-7DF75A73EB7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86" t="5139" r="7614"/>
          <a:stretch/>
        </p:blipFill>
        <p:spPr>
          <a:xfrm>
            <a:off x="5645409" y="1910568"/>
            <a:ext cx="5395814" cy="4255993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A1439C34-15B3-4BDC-9EE9-0870591766C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051" t="10346" r="10786" b="1770"/>
          <a:stretch/>
        </p:blipFill>
        <p:spPr>
          <a:xfrm>
            <a:off x="231343" y="1935756"/>
            <a:ext cx="5209661" cy="4230805"/>
          </a:xfrm>
          <a:prstGeom prst="rect">
            <a:avLst/>
          </a:prstGeom>
        </p:spPr>
      </p:pic>
      <p:sp>
        <p:nvSpPr>
          <p:cNvPr id="29" name="Flèche : droite à entaille 28">
            <a:extLst>
              <a:ext uri="{FF2B5EF4-FFF2-40B4-BE49-F238E27FC236}">
                <a16:creationId xmlns:a16="http://schemas.microsoft.com/office/drawing/2014/main" id="{BBBD81E2-3C90-4A5E-939A-A41125F06DA0}"/>
              </a:ext>
            </a:extLst>
          </p:cNvPr>
          <p:cNvSpPr/>
          <p:nvPr/>
        </p:nvSpPr>
        <p:spPr>
          <a:xfrm>
            <a:off x="48729" y="6580911"/>
            <a:ext cx="1612431" cy="270811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7030A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4" name="Flèche : droite à entaille 33">
            <a:extLst>
              <a:ext uri="{FF2B5EF4-FFF2-40B4-BE49-F238E27FC236}">
                <a16:creationId xmlns:a16="http://schemas.microsoft.com/office/drawing/2014/main" id="{2F6025F2-EF4D-4830-80F4-F0A6BF757B96}"/>
              </a:ext>
            </a:extLst>
          </p:cNvPr>
          <p:cNvSpPr/>
          <p:nvPr/>
        </p:nvSpPr>
        <p:spPr>
          <a:xfrm>
            <a:off x="4890870" y="6577878"/>
            <a:ext cx="1840636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Learning</a:t>
            </a:r>
            <a:endParaRPr lang="fr-FR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Flèche : droite à entaille 34">
            <a:extLst>
              <a:ext uri="{FF2B5EF4-FFF2-40B4-BE49-F238E27FC236}">
                <a16:creationId xmlns:a16="http://schemas.microsoft.com/office/drawing/2014/main" id="{BBC1DB09-68F0-40F0-BD84-E8EE947C7349}"/>
              </a:ext>
            </a:extLst>
          </p:cNvPr>
          <p:cNvSpPr/>
          <p:nvPr/>
        </p:nvSpPr>
        <p:spPr>
          <a:xfrm>
            <a:off x="7970688" y="6571392"/>
            <a:ext cx="1840637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DAC2EC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6" name="Flèche : droite à entaille 35">
            <a:extLst>
              <a:ext uri="{FF2B5EF4-FFF2-40B4-BE49-F238E27FC236}">
                <a16:creationId xmlns:a16="http://schemas.microsoft.com/office/drawing/2014/main" id="{8CFAE669-6DD3-4D42-B5B5-9ADEA8986A2F}"/>
              </a:ext>
            </a:extLst>
          </p:cNvPr>
          <p:cNvSpPr/>
          <p:nvPr/>
        </p:nvSpPr>
        <p:spPr>
          <a:xfrm>
            <a:off x="3190555" y="6573073"/>
            <a:ext cx="1976712" cy="286694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Permeability test </a:t>
            </a:r>
          </a:p>
        </p:txBody>
      </p:sp>
      <p:sp>
        <p:nvSpPr>
          <p:cNvPr id="37" name="Flèche : droite à entaille 36">
            <a:extLst>
              <a:ext uri="{FF2B5EF4-FFF2-40B4-BE49-F238E27FC236}">
                <a16:creationId xmlns:a16="http://schemas.microsoft.com/office/drawing/2014/main" id="{44F2B9B4-F0CD-4398-BCB4-CB2A8CAD5A9E}"/>
              </a:ext>
            </a:extLst>
          </p:cNvPr>
          <p:cNvSpPr/>
          <p:nvPr/>
        </p:nvSpPr>
        <p:spPr>
          <a:xfrm>
            <a:off x="1473651" y="6577791"/>
            <a:ext cx="1976712" cy="281976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Porous sample</a:t>
            </a:r>
          </a:p>
        </p:txBody>
      </p:sp>
      <p:sp>
        <p:nvSpPr>
          <p:cNvPr id="38" name="Flèche : droite à entaille 37">
            <a:extLst>
              <a:ext uri="{FF2B5EF4-FFF2-40B4-BE49-F238E27FC236}">
                <a16:creationId xmlns:a16="http://schemas.microsoft.com/office/drawing/2014/main" id="{6352AAF2-0EE1-4EE6-936F-A843E193E1FE}"/>
              </a:ext>
            </a:extLst>
          </p:cNvPr>
          <p:cNvSpPr/>
          <p:nvPr/>
        </p:nvSpPr>
        <p:spPr>
          <a:xfrm>
            <a:off x="6491591" y="6573575"/>
            <a:ext cx="1680422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Regression</a:t>
            </a:r>
          </a:p>
        </p:txBody>
      </p:sp>
      <p:sp>
        <p:nvSpPr>
          <p:cNvPr id="16" name="ZoneTexte 15">
            <a:extLst>
              <a:ext uri="{FF2B5EF4-FFF2-40B4-BE49-F238E27FC236}">
                <a16:creationId xmlns:a16="http://schemas.microsoft.com/office/drawing/2014/main" id="{A4886785-E102-4D44-A235-6472CE8B1FBC}"/>
              </a:ext>
            </a:extLst>
          </p:cNvPr>
          <p:cNvSpPr txBox="1"/>
          <p:nvPr/>
        </p:nvSpPr>
        <p:spPr>
          <a:xfrm>
            <a:off x="9428417" y="6028338"/>
            <a:ext cx="1981228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9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J.G. Gowda et al. Active learning-assisted experimental design for porous ceramic manufacturing (2026). </a:t>
            </a:r>
            <a:endParaRPr lang="en-I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79265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B520E16C-5B43-4440-B0DD-BE123D878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Gaussian process regression on permeability</a:t>
            </a:r>
            <a:endParaRPr lang="fr-FR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6CE752F7-61E0-4F66-8DFE-B267C499B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fr-FR" dirty="0"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</a:p>
        </p:txBody>
      </p:sp>
      <p:pic>
        <p:nvPicPr>
          <p:cNvPr id="25" name="Picture 2" descr="UMR CNRS 5307 – LGF – Laboratoire Georges Friedel ...">
            <a:extLst>
              <a:ext uri="{FF2B5EF4-FFF2-40B4-BE49-F238E27FC236}">
                <a16:creationId xmlns:a16="http://schemas.microsoft.com/office/drawing/2014/main" id="{0E6AAD51-539A-43B4-A177-F9BAF3C46C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2316" y="5191023"/>
            <a:ext cx="765710" cy="92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ZoneTexte 18">
            <a:extLst>
              <a:ext uri="{FF2B5EF4-FFF2-40B4-BE49-F238E27FC236}">
                <a16:creationId xmlns:a16="http://schemas.microsoft.com/office/drawing/2014/main" id="{49BBD035-06EA-45AB-9463-6F4AEC6F3B9C}"/>
              </a:ext>
            </a:extLst>
          </p:cNvPr>
          <p:cNvSpPr txBox="1"/>
          <p:nvPr/>
        </p:nvSpPr>
        <p:spPr>
          <a:xfrm>
            <a:off x="5941766" y="1340358"/>
            <a:ext cx="5109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Experimental and GPR predicted permeability comparison</a:t>
            </a:r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77D57266-EE3F-4B05-AA2A-62F42FB60AF8}"/>
              </a:ext>
            </a:extLst>
          </p:cNvPr>
          <p:cNvSpPr txBox="1"/>
          <p:nvPr/>
        </p:nvSpPr>
        <p:spPr>
          <a:xfrm>
            <a:off x="717708" y="1340358"/>
            <a:ext cx="412608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dirty="0">
                <a:solidFill>
                  <a:srgbClr val="000000"/>
                </a:solidFill>
                <a:latin typeface="Times New Roman" panose="02020603050405020304" pitchFamily="18" charset="0"/>
                <a:ea typeface="Segoe UI Historic" panose="020B0502040204020203" pitchFamily="34" charset="0"/>
                <a:cs typeface="Times New Roman" panose="02020603050405020304" pitchFamily="18" charset="0"/>
              </a:rPr>
              <a:t>V</a:t>
            </a:r>
            <a:r>
              <a:rPr lang="en-US" sz="16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Segoe UI Historic" panose="020B0502040204020203" pitchFamily="34" charset="0"/>
                <a:cs typeface="Times New Roman" panose="02020603050405020304" pitchFamily="18" charset="0"/>
              </a:rPr>
              <a:t>alidation of regression model</a:t>
            </a:r>
            <a:endParaRPr lang="en-US" sz="1600" b="1" dirty="0">
              <a:latin typeface="Times New Roman" panose="02020603050405020304" pitchFamily="18" charset="0"/>
              <a:ea typeface="Segoe UI Historic" panose="020B0502040204020203" pitchFamily="34" charset="0"/>
              <a:cs typeface="Times New Roman" panose="02020603050405020304" pitchFamily="18" charset="0"/>
            </a:endParaRPr>
          </a:p>
        </p:txBody>
      </p:sp>
      <p:pic>
        <p:nvPicPr>
          <p:cNvPr id="11" name="Image 10">
            <a:extLst>
              <a:ext uri="{FF2B5EF4-FFF2-40B4-BE49-F238E27FC236}">
                <a16:creationId xmlns:a16="http://schemas.microsoft.com/office/drawing/2014/main" id="{E6D83453-7FE5-4D48-80F7-BEB7558981F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14" t="4631" r="6591"/>
          <a:stretch/>
        </p:blipFill>
        <p:spPr>
          <a:xfrm>
            <a:off x="5461978" y="1699566"/>
            <a:ext cx="5727374" cy="4457887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B6D0CB8E-2A60-43BD-92B8-A8202491316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023" t="10356" r="9973" b="1352"/>
          <a:stretch/>
        </p:blipFill>
        <p:spPr>
          <a:xfrm>
            <a:off x="48729" y="1699566"/>
            <a:ext cx="5464049" cy="4412310"/>
          </a:xfrm>
          <a:prstGeom prst="rect">
            <a:avLst/>
          </a:prstGeom>
        </p:spPr>
      </p:pic>
      <p:sp>
        <p:nvSpPr>
          <p:cNvPr id="26" name="Flèche : droite à entaille 25">
            <a:extLst>
              <a:ext uri="{FF2B5EF4-FFF2-40B4-BE49-F238E27FC236}">
                <a16:creationId xmlns:a16="http://schemas.microsoft.com/office/drawing/2014/main" id="{93AA7CD8-D71D-4D2C-9DCE-732084E440A0}"/>
              </a:ext>
            </a:extLst>
          </p:cNvPr>
          <p:cNvSpPr/>
          <p:nvPr/>
        </p:nvSpPr>
        <p:spPr>
          <a:xfrm>
            <a:off x="48729" y="6580911"/>
            <a:ext cx="1612431" cy="270811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7030A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28" name="Flèche : droite à entaille 27">
            <a:extLst>
              <a:ext uri="{FF2B5EF4-FFF2-40B4-BE49-F238E27FC236}">
                <a16:creationId xmlns:a16="http://schemas.microsoft.com/office/drawing/2014/main" id="{43798CEC-3FA8-43DA-9E6D-635C066BFB42}"/>
              </a:ext>
            </a:extLst>
          </p:cNvPr>
          <p:cNvSpPr/>
          <p:nvPr/>
        </p:nvSpPr>
        <p:spPr>
          <a:xfrm>
            <a:off x="4890870" y="6577878"/>
            <a:ext cx="1840636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Learning</a:t>
            </a:r>
            <a:endParaRPr lang="fr-FR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Flèche : droite à entaille 28">
            <a:extLst>
              <a:ext uri="{FF2B5EF4-FFF2-40B4-BE49-F238E27FC236}">
                <a16:creationId xmlns:a16="http://schemas.microsoft.com/office/drawing/2014/main" id="{B454951C-A2ED-4C21-913E-29727A1A1184}"/>
              </a:ext>
            </a:extLst>
          </p:cNvPr>
          <p:cNvSpPr/>
          <p:nvPr/>
        </p:nvSpPr>
        <p:spPr>
          <a:xfrm>
            <a:off x="7970688" y="6571392"/>
            <a:ext cx="1840637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DAC2EC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3" name="Flèche : droite à entaille 32">
            <a:extLst>
              <a:ext uri="{FF2B5EF4-FFF2-40B4-BE49-F238E27FC236}">
                <a16:creationId xmlns:a16="http://schemas.microsoft.com/office/drawing/2014/main" id="{5F4BB36B-4F75-47F6-AB90-48A9B74D74DD}"/>
              </a:ext>
            </a:extLst>
          </p:cNvPr>
          <p:cNvSpPr/>
          <p:nvPr/>
        </p:nvSpPr>
        <p:spPr>
          <a:xfrm>
            <a:off x="3190555" y="6573073"/>
            <a:ext cx="1976712" cy="286694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Permeability test </a:t>
            </a:r>
          </a:p>
        </p:txBody>
      </p:sp>
      <p:sp>
        <p:nvSpPr>
          <p:cNvPr id="34" name="Flèche : droite à entaille 33">
            <a:extLst>
              <a:ext uri="{FF2B5EF4-FFF2-40B4-BE49-F238E27FC236}">
                <a16:creationId xmlns:a16="http://schemas.microsoft.com/office/drawing/2014/main" id="{54F12C7E-86F0-40C8-9A9E-B50FB1AC1F6D}"/>
              </a:ext>
            </a:extLst>
          </p:cNvPr>
          <p:cNvSpPr/>
          <p:nvPr/>
        </p:nvSpPr>
        <p:spPr>
          <a:xfrm>
            <a:off x="1473651" y="6577791"/>
            <a:ext cx="1976712" cy="281976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Porous sample</a:t>
            </a:r>
          </a:p>
        </p:txBody>
      </p:sp>
      <p:sp>
        <p:nvSpPr>
          <p:cNvPr id="35" name="Flèche : droite à entaille 34">
            <a:extLst>
              <a:ext uri="{FF2B5EF4-FFF2-40B4-BE49-F238E27FC236}">
                <a16:creationId xmlns:a16="http://schemas.microsoft.com/office/drawing/2014/main" id="{1382055F-87F0-4BAD-AA3C-531E41E56130}"/>
              </a:ext>
            </a:extLst>
          </p:cNvPr>
          <p:cNvSpPr/>
          <p:nvPr/>
        </p:nvSpPr>
        <p:spPr>
          <a:xfrm>
            <a:off x="6491591" y="6573575"/>
            <a:ext cx="1680422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Regression</a:t>
            </a:r>
          </a:p>
        </p:txBody>
      </p:sp>
      <p:sp>
        <p:nvSpPr>
          <p:cNvPr id="15" name="ZoneTexte 14">
            <a:extLst>
              <a:ext uri="{FF2B5EF4-FFF2-40B4-BE49-F238E27FC236}">
                <a16:creationId xmlns:a16="http://schemas.microsoft.com/office/drawing/2014/main" id="{EA7A0088-D2E0-45D0-9D58-EA0BC9619CE4}"/>
              </a:ext>
            </a:extLst>
          </p:cNvPr>
          <p:cNvSpPr txBox="1"/>
          <p:nvPr/>
        </p:nvSpPr>
        <p:spPr>
          <a:xfrm>
            <a:off x="8358546" y="6122050"/>
            <a:ext cx="31035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9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J.G. Gowda et al. Active learning-assisted experimental design for porous ceramic manufacturing (2026). </a:t>
            </a:r>
            <a:endParaRPr lang="en-I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59130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B520E16C-5B43-4440-B0DD-BE123D878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Gaussian Process Regression on permeability measurements</a:t>
            </a:r>
            <a:endParaRPr lang="fr-FR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5" name="Picture 2" descr="UMR CNRS 5307 – LGF – Laboratoire Georges Friedel ...">
            <a:extLst>
              <a:ext uri="{FF2B5EF4-FFF2-40B4-BE49-F238E27FC236}">
                <a16:creationId xmlns:a16="http://schemas.microsoft.com/office/drawing/2014/main" id="{0E6AAD51-539A-43B4-A177-F9BAF3C46C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2316" y="5191023"/>
            <a:ext cx="765710" cy="92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Espace réservé du numéro de diapositive 1">
            <a:extLst>
              <a:ext uri="{FF2B5EF4-FFF2-40B4-BE49-F238E27FC236}">
                <a16:creationId xmlns:a16="http://schemas.microsoft.com/office/drawing/2014/main" id="{66F7B892-5A10-4AF7-BDF2-0197DD1190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70482" y="6248400"/>
            <a:ext cx="604836" cy="473075"/>
          </a:xfrm>
        </p:spPr>
        <p:txBody>
          <a:bodyPr/>
          <a:lstStyle/>
          <a:p>
            <a:r>
              <a:rPr lang="fr-FR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</a:p>
        </p:txBody>
      </p:sp>
      <p:sp>
        <p:nvSpPr>
          <p:cNvPr id="16" name="Titre 3">
            <a:extLst>
              <a:ext uri="{FF2B5EF4-FFF2-40B4-BE49-F238E27FC236}">
                <a16:creationId xmlns:a16="http://schemas.microsoft.com/office/drawing/2014/main" id="{700A80A9-C4E2-4CB8-8943-4BF72997B170}"/>
              </a:ext>
            </a:extLst>
          </p:cNvPr>
          <p:cNvSpPr txBox="1">
            <a:spLocks/>
          </p:cNvSpPr>
          <p:nvPr/>
        </p:nvSpPr>
        <p:spPr>
          <a:xfrm>
            <a:off x="4348264" y="285541"/>
            <a:ext cx="7383293" cy="715530"/>
          </a:xfrm>
          <a:prstGeom prst="rect">
            <a:avLst/>
          </a:prstGeom>
          <a:solidFill>
            <a:srgbClr val="7030A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240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oneTexte 16">
                <a:extLst>
                  <a:ext uri="{FF2B5EF4-FFF2-40B4-BE49-F238E27FC236}">
                    <a16:creationId xmlns:a16="http://schemas.microsoft.com/office/drawing/2014/main" id="{F84E217B-E51E-4A6E-B641-41AAFF01BE28}"/>
                  </a:ext>
                </a:extLst>
              </p:cNvPr>
              <p:cNvSpPr txBox="1"/>
              <p:nvPr/>
            </p:nvSpPr>
            <p:spPr>
              <a:xfrm>
                <a:off x="272238" y="1062703"/>
                <a:ext cx="10972801" cy="159697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>
                <a:spAutoFit/>
              </a:bodyPr>
              <a:lstStyle/>
              <a:p>
                <a:pPr lvl="1" algn="ctr">
                  <a:lnSpc>
                    <a:spcPct val="107000"/>
                  </a:lnSpc>
                </a:pPr>
                <a:r>
                  <a:rPr lang="en-US" sz="20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Experimental</a:t>
                </a:r>
              </a:p>
              <a:p>
                <a:pPr lvl="1" algn="ctr">
                  <a:lnSpc>
                    <a:spcPct val="107000"/>
                  </a:lnSpc>
                </a:pPr>
                <a:endParaRPr lang="en-US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342900" lvl="0" indent="-342900" algn="just">
                  <a:lnSpc>
                    <a:spcPct val="107000"/>
                  </a:lnSpc>
                  <a:buFont typeface="Wingdings" panose="05000000000000000000" pitchFamily="2" charset="2"/>
                  <a:buChar char=""/>
                </a:pPr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Permeability test bench provides reliable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20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sz="2000" b="0" i="1" smtClean="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10</m:t>
                        </m:r>
                      </m:e>
                      <m:sup>
                        <m:r>
                          <a:rPr lang="en-US" sz="2000" b="0" i="1" smtClean="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−17</m:t>
                        </m:r>
                      </m:sup>
                    </m:sSup>
                    <m:r>
                      <a:rPr lang="en-US" sz="2000" b="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 </m:t>
                    </m:r>
                    <m:r>
                      <a:rPr lang="en-US" sz="2000" b="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𝑡𝑜</m:t>
                    </m:r>
                    <m:r>
                      <a:rPr lang="en-US" sz="2000" b="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 </m:t>
                    </m:r>
                    <m:sSup>
                      <m:sSupPr>
                        <m:ctrlPr>
                          <a:rPr lang="en-US" sz="20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sz="2000" b="0" i="1" smtClean="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10</m:t>
                        </m:r>
                      </m:e>
                      <m:sup>
                        <m:r>
                          <a:rPr lang="en-US" sz="2000" b="0" i="1" smtClean="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−12</m:t>
                        </m:r>
                      </m:sup>
                    </m:sSup>
                    <m:r>
                      <a:rPr lang="en-US" sz="2000" b="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𝑚</m:t>
                    </m:r>
                    <m:r>
                      <a:rPr lang="en-US" sz="2000" b="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²</m:t>
                    </m:r>
                  </m:oMath>
                </a14:m>
                <a:r>
                  <a:rPr lang="en-US" sz="2000" dirty="0">
                    <a:effectLst/>
                    <a:latin typeface="Times New Roman" panose="02020603050405020304" pitchFamily="18" charset="0"/>
                    <a:ea typeface="Arial" panose="020B0604020202020204" pitchFamily="34" charset="0"/>
                    <a:cs typeface="Times New Roman" panose="02020603050405020304" pitchFamily="18" charset="0"/>
                  </a:rPr>
                  <a:t> with an accuracy of ± 4%.</a:t>
                </a:r>
              </a:p>
              <a:p>
                <a:pPr marL="342900" indent="-342900" algn="just">
                  <a:lnSpc>
                    <a:spcPct val="107000"/>
                  </a:lnSpc>
                  <a:buFont typeface="Wingdings" panose="05000000000000000000" pitchFamily="2" charset="2"/>
                  <a:buChar char=""/>
                </a:pPr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GPR model successfully captures the non-monotonous influence of porogen parameters.</a:t>
                </a:r>
                <a:r>
                  <a:rPr lang="en-US" sz="2000" dirty="0">
                    <a:effectLst/>
                    <a:latin typeface="Times New Roman" panose="02020603050405020304" pitchFamily="18" charset="0"/>
                    <a:ea typeface="Arial" panose="020B060402020202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342900" lvl="0" indent="-342900" algn="just">
                  <a:lnSpc>
                    <a:spcPct val="107000"/>
                  </a:lnSpc>
                  <a:buFont typeface="Wingdings" panose="05000000000000000000" pitchFamily="2" charset="2"/>
                  <a:buChar char=""/>
                </a:pPr>
                <a:endParaRPr lang="en-US" sz="1400" dirty="0">
                  <a:effectLst/>
                  <a:latin typeface="Times New Roman" panose="02020603050405020304" pitchFamily="18" charset="0"/>
                  <a:ea typeface="Arial" panose="020B0604020202020204" pitchFamily="34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7" name="ZoneTexte 16">
                <a:extLst>
                  <a:ext uri="{FF2B5EF4-FFF2-40B4-BE49-F238E27FC236}">
                    <a16:creationId xmlns:a16="http://schemas.microsoft.com/office/drawing/2014/main" id="{F84E217B-E51E-4A6E-B641-41AAFF01BE2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238" y="1062703"/>
                <a:ext cx="10972801" cy="1596976"/>
              </a:xfrm>
              <a:prstGeom prst="rect">
                <a:avLst/>
              </a:prstGeom>
              <a:blipFill>
                <a:blip r:embed="rId4"/>
                <a:stretch>
                  <a:fillRect l="-500" t="-190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IN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ZoneTexte 17">
            <a:extLst>
              <a:ext uri="{FF2B5EF4-FFF2-40B4-BE49-F238E27FC236}">
                <a16:creationId xmlns:a16="http://schemas.microsoft.com/office/drawing/2014/main" id="{AE425ADB-E9BD-443D-8A2D-6F41D50803DB}"/>
              </a:ext>
            </a:extLst>
          </p:cNvPr>
          <p:cNvSpPr txBox="1"/>
          <p:nvPr/>
        </p:nvSpPr>
        <p:spPr>
          <a:xfrm>
            <a:off x="183337" y="2476699"/>
            <a:ext cx="10972801" cy="2240229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lvl="1" algn="ctr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learning and Regression</a:t>
            </a:r>
          </a:p>
          <a:p>
            <a:pPr lvl="1" algn="ctr"/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Developed proof of concept Batch AL with GPC can be generalized to similar other manufacturing processes.</a:t>
            </a:r>
          </a:p>
          <a:p>
            <a:pPr marL="342900" lvl="0" indent="-342900" algn="just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GPR predicts permeability based on porogen parameters.</a:t>
            </a:r>
          </a:p>
          <a:p>
            <a:pPr marL="342900" lvl="0" indent="-342900" algn="just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Developed codes are made available with the article.</a:t>
            </a:r>
          </a:p>
          <a:p>
            <a:pPr marL="342900" lvl="0" indent="-342900" algn="just">
              <a:lnSpc>
                <a:spcPct val="107000"/>
              </a:lnSpc>
              <a:buFont typeface="Wingdings" panose="05000000000000000000" pitchFamily="2" charset="2"/>
              <a:buChar char=""/>
            </a:pPr>
            <a:endParaRPr lang="en-US" sz="14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0" name="Flèche : droite à entaille 19">
            <a:extLst>
              <a:ext uri="{FF2B5EF4-FFF2-40B4-BE49-F238E27FC236}">
                <a16:creationId xmlns:a16="http://schemas.microsoft.com/office/drawing/2014/main" id="{0B3865F6-E703-4DD7-BBD0-D53A0ED3905D}"/>
              </a:ext>
            </a:extLst>
          </p:cNvPr>
          <p:cNvSpPr/>
          <p:nvPr/>
        </p:nvSpPr>
        <p:spPr>
          <a:xfrm>
            <a:off x="48729" y="6580911"/>
            <a:ext cx="1612431" cy="270811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7030A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21" name="Flèche : droite à entaille 20">
            <a:extLst>
              <a:ext uri="{FF2B5EF4-FFF2-40B4-BE49-F238E27FC236}">
                <a16:creationId xmlns:a16="http://schemas.microsoft.com/office/drawing/2014/main" id="{531133CB-3271-4E82-86C4-A2B327B4C249}"/>
              </a:ext>
            </a:extLst>
          </p:cNvPr>
          <p:cNvSpPr/>
          <p:nvPr/>
        </p:nvSpPr>
        <p:spPr>
          <a:xfrm>
            <a:off x="4890870" y="6577878"/>
            <a:ext cx="1840636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Learning</a:t>
            </a:r>
            <a:endParaRPr lang="fr-FR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Flèche : droite à entaille 21">
            <a:extLst>
              <a:ext uri="{FF2B5EF4-FFF2-40B4-BE49-F238E27FC236}">
                <a16:creationId xmlns:a16="http://schemas.microsoft.com/office/drawing/2014/main" id="{386BADE8-1847-4CE6-A274-4143E356F5B3}"/>
              </a:ext>
            </a:extLst>
          </p:cNvPr>
          <p:cNvSpPr/>
          <p:nvPr/>
        </p:nvSpPr>
        <p:spPr>
          <a:xfrm>
            <a:off x="3190555" y="6573073"/>
            <a:ext cx="1976712" cy="286694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Permeability test </a:t>
            </a:r>
          </a:p>
        </p:txBody>
      </p:sp>
      <p:sp>
        <p:nvSpPr>
          <p:cNvPr id="23" name="Flèche : droite à entaille 22">
            <a:extLst>
              <a:ext uri="{FF2B5EF4-FFF2-40B4-BE49-F238E27FC236}">
                <a16:creationId xmlns:a16="http://schemas.microsoft.com/office/drawing/2014/main" id="{731FCDDA-E442-4740-B085-94D35170DCEB}"/>
              </a:ext>
            </a:extLst>
          </p:cNvPr>
          <p:cNvSpPr/>
          <p:nvPr/>
        </p:nvSpPr>
        <p:spPr>
          <a:xfrm>
            <a:off x="1473651" y="6577791"/>
            <a:ext cx="1976712" cy="281976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Porous sample</a:t>
            </a:r>
          </a:p>
        </p:txBody>
      </p:sp>
      <p:sp>
        <p:nvSpPr>
          <p:cNvPr id="24" name="Flèche : droite à entaille 23">
            <a:extLst>
              <a:ext uri="{FF2B5EF4-FFF2-40B4-BE49-F238E27FC236}">
                <a16:creationId xmlns:a16="http://schemas.microsoft.com/office/drawing/2014/main" id="{28827153-3556-4E44-BA90-AD637DE4A7C9}"/>
              </a:ext>
            </a:extLst>
          </p:cNvPr>
          <p:cNvSpPr/>
          <p:nvPr/>
        </p:nvSpPr>
        <p:spPr>
          <a:xfrm>
            <a:off x="6491591" y="6573575"/>
            <a:ext cx="1680422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Regression</a:t>
            </a:r>
          </a:p>
        </p:txBody>
      </p:sp>
      <p:sp>
        <p:nvSpPr>
          <p:cNvPr id="27" name="Flèche : droite à entaille 26">
            <a:extLst>
              <a:ext uri="{FF2B5EF4-FFF2-40B4-BE49-F238E27FC236}">
                <a16:creationId xmlns:a16="http://schemas.microsoft.com/office/drawing/2014/main" id="{2F1ABEEC-9464-417C-A7C2-8EA1D79806D3}"/>
              </a:ext>
            </a:extLst>
          </p:cNvPr>
          <p:cNvSpPr/>
          <p:nvPr/>
        </p:nvSpPr>
        <p:spPr>
          <a:xfrm>
            <a:off x="7970688" y="6571392"/>
            <a:ext cx="1840637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DAC2EC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pic>
        <p:nvPicPr>
          <p:cNvPr id="26" name="Image 25">
            <a:extLst>
              <a:ext uri="{FF2B5EF4-FFF2-40B4-BE49-F238E27FC236}">
                <a16:creationId xmlns:a16="http://schemas.microsoft.com/office/drawing/2014/main" id="{3FE5DDCE-F93C-48EB-819E-B73B68B094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2923" y="4716929"/>
            <a:ext cx="3716151" cy="1531472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981EBB91-6B80-4E3C-88EA-B4F443A2245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8794" y="4349968"/>
            <a:ext cx="2134969" cy="2134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4833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ED037006-9237-4E76-91FC-A55B553E66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Perspective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EC292EAF-A62E-4F2E-AA95-7682027A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fr-FR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</a:p>
        </p:txBody>
      </p:sp>
      <p:pic>
        <p:nvPicPr>
          <p:cNvPr id="6" name="Picture 2" descr="UMR CNRS 5307 – LGF – Laboratoire Georges Friedel ...">
            <a:extLst>
              <a:ext uri="{FF2B5EF4-FFF2-40B4-BE49-F238E27FC236}">
                <a16:creationId xmlns:a16="http://schemas.microsoft.com/office/drawing/2014/main" id="{86E6341B-554F-43CE-BA2B-9A81A2DC98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2316" y="5191023"/>
            <a:ext cx="765710" cy="92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Diagram 4">
            <a:extLst>
              <a:ext uri="{FF2B5EF4-FFF2-40B4-BE49-F238E27FC236}">
                <a16:creationId xmlns:a16="http://schemas.microsoft.com/office/drawing/2014/main" id="{239BF318-4648-41B3-80CB-A84BB8FC281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68488623"/>
              </p:ext>
            </p:extLst>
          </p:nvPr>
        </p:nvGraphicFramePr>
        <p:xfrm>
          <a:off x="4921074" y="650228"/>
          <a:ext cx="4247582" cy="29157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8B6C0EAE-CF29-4445-A683-875B622C425B}"/>
              </a:ext>
            </a:extLst>
          </p:cNvPr>
          <p:cNvSpPr/>
          <p:nvPr/>
        </p:nvSpPr>
        <p:spPr>
          <a:xfrm>
            <a:off x="6148650" y="2768622"/>
            <a:ext cx="185783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400" b="1" dirty="0">
                <a:solidFill>
                  <a:srgbClr val="040C2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work approach</a:t>
            </a:r>
            <a:endParaRPr lang="en-US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Graphique 8" descr="Microscope">
            <a:extLst>
              <a:ext uri="{FF2B5EF4-FFF2-40B4-BE49-F238E27FC236}">
                <a16:creationId xmlns:a16="http://schemas.microsoft.com/office/drawing/2014/main" id="{C524C3B2-FE40-4BB9-A60C-9ED011D9440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788553" y="2198604"/>
            <a:ext cx="523220" cy="523220"/>
          </a:xfrm>
          <a:prstGeom prst="rect">
            <a:avLst/>
          </a:prstGeom>
        </p:spPr>
      </p:pic>
      <p:sp>
        <p:nvSpPr>
          <p:cNvPr id="10" name="ZoneTexte 9">
            <a:extLst>
              <a:ext uri="{FF2B5EF4-FFF2-40B4-BE49-F238E27FC236}">
                <a16:creationId xmlns:a16="http://schemas.microsoft.com/office/drawing/2014/main" id="{02ADFD3E-6B22-4953-9497-F9FEF4415D4B}"/>
              </a:ext>
            </a:extLst>
          </p:cNvPr>
          <p:cNvSpPr txBox="1"/>
          <p:nvPr/>
        </p:nvSpPr>
        <p:spPr>
          <a:xfrm>
            <a:off x="7957955" y="1460694"/>
            <a:ext cx="2321783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fr-FR" sz="1000" b="1" dirty="0">
                <a:solidFill>
                  <a:schemeClr val="bg2">
                    <a:lumMod val="9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Powder Metallurgy</a:t>
            </a:r>
          </a:p>
          <a:p>
            <a:pPr lvl="0" algn="ctr"/>
            <a:r>
              <a:rPr lang="fr-FR" sz="1000" dirty="0">
                <a:solidFill>
                  <a:schemeClr val="bg2">
                    <a:lumMod val="9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Porous ceramics samples of varying porosity and pore morphology</a:t>
            </a: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09D3CD19-20E6-4994-B8C4-AC9C8D9C5104}"/>
              </a:ext>
            </a:extLst>
          </p:cNvPr>
          <p:cNvSpPr txBox="1"/>
          <p:nvPr/>
        </p:nvSpPr>
        <p:spPr>
          <a:xfrm>
            <a:off x="7562947" y="3621818"/>
            <a:ext cx="2481841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fr-FR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Mechanical Integrity &amp; Permeability</a:t>
            </a: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A0AF2D4D-EAED-4E8B-AEEA-8467291914D4}"/>
              </a:ext>
            </a:extLst>
          </p:cNvPr>
          <p:cNvSpPr txBox="1"/>
          <p:nvPr/>
        </p:nvSpPr>
        <p:spPr>
          <a:xfrm>
            <a:off x="4746597" y="3621817"/>
            <a:ext cx="1288347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fr-FR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Pore Morphology</a:t>
            </a:r>
          </a:p>
        </p:txBody>
      </p:sp>
      <p:pic>
        <p:nvPicPr>
          <p:cNvPr id="20" name="Image 19">
            <a:extLst>
              <a:ext uri="{FF2B5EF4-FFF2-40B4-BE49-F238E27FC236}">
                <a16:creationId xmlns:a16="http://schemas.microsoft.com/office/drawing/2014/main" id="{4D967ACF-F134-4123-8360-D43BA6E3A0A3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r="5571"/>
          <a:stretch/>
        </p:blipFill>
        <p:spPr>
          <a:xfrm>
            <a:off x="6348470" y="3912761"/>
            <a:ext cx="2697570" cy="2141721"/>
          </a:xfrm>
          <a:prstGeom prst="rect">
            <a:avLst/>
          </a:prstGeom>
        </p:spPr>
      </p:pic>
      <p:sp>
        <p:nvSpPr>
          <p:cNvPr id="27" name="ZoneTexte 26">
            <a:extLst>
              <a:ext uri="{FF2B5EF4-FFF2-40B4-BE49-F238E27FC236}">
                <a16:creationId xmlns:a16="http://schemas.microsoft.com/office/drawing/2014/main" id="{7FD5283E-0F86-4468-BE0C-1DF134BF8706}"/>
              </a:ext>
            </a:extLst>
          </p:cNvPr>
          <p:cNvSpPr txBox="1"/>
          <p:nvPr/>
        </p:nvSpPr>
        <p:spPr>
          <a:xfrm>
            <a:off x="6900600" y="6102360"/>
            <a:ext cx="20937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Pore size distribution of the sample</a:t>
            </a:r>
            <a:endParaRPr lang="en-IN" sz="1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6B1E62D9-8820-4ABB-8167-00ABAF44BC35}"/>
              </a:ext>
            </a:extLst>
          </p:cNvPr>
          <p:cNvSpPr txBox="1"/>
          <p:nvPr/>
        </p:nvSpPr>
        <p:spPr>
          <a:xfrm>
            <a:off x="936855" y="1594500"/>
            <a:ext cx="2815016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Morphological parameters 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endParaRPr lang="fr-FR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l">
              <a:buFont typeface="Wingdings" panose="05000000000000000000" pitchFamily="2" charset="2"/>
              <a:buChar char="Ø"/>
            </a:pPr>
            <a:r>
              <a:rPr lang="fr-FR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Porosity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r>
              <a:rPr lang="fr-FR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Pore size distribution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r>
              <a:rPr lang="fr-FR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Crack size and length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r>
              <a:rPr lang="fr-FR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Tortuosity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endParaRPr lang="fr-FR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l">
              <a:buFont typeface="Wingdings" panose="05000000000000000000" pitchFamily="2" charset="2"/>
              <a:buChar char="Ø"/>
            </a:pPr>
            <a:endParaRPr lang="fr-FR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l">
              <a:buFont typeface="Wingdings" panose="05000000000000000000" pitchFamily="2" charset="2"/>
              <a:buChar char="Ø"/>
            </a:pPr>
            <a:endParaRPr lang="en-IN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ZoneTexte 22">
            <a:extLst>
              <a:ext uri="{FF2B5EF4-FFF2-40B4-BE49-F238E27FC236}">
                <a16:creationId xmlns:a16="http://schemas.microsoft.com/office/drawing/2014/main" id="{BD62F98A-F854-4BE9-BDD1-E6E044ED28C1}"/>
              </a:ext>
            </a:extLst>
          </p:cNvPr>
          <p:cNvSpPr txBox="1"/>
          <p:nvPr/>
        </p:nvSpPr>
        <p:spPr>
          <a:xfrm>
            <a:off x="4952465" y="6457890"/>
            <a:ext cx="456349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0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Rezaee</a:t>
            </a:r>
            <a:r>
              <a:rPr lang="en-IN" sz="1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et al, Relationships between permeability, porosity, and pore throat size in carbonate rocks using regression analysis and neural networks. </a:t>
            </a:r>
            <a:r>
              <a:rPr lang="en-IN" sz="10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IN" sz="1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(4), 370-376 (2006).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42" name="Connecteur droit avec flèche 41">
            <a:extLst>
              <a:ext uri="{FF2B5EF4-FFF2-40B4-BE49-F238E27FC236}">
                <a16:creationId xmlns:a16="http://schemas.microsoft.com/office/drawing/2014/main" id="{10CD0C13-B544-453B-A0E4-E165E125A607}"/>
              </a:ext>
            </a:extLst>
          </p:cNvPr>
          <p:cNvCxnSpPr>
            <a:cxnSpLocks/>
          </p:cNvCxnSpPr>
          <p:nvPr/>
        </p:nvCxnSpPr>
        <p:spPr>
          <a:xfrm flipH="1" flipV="1">
            <a:off x="740365" y="2672975"/>
            <a:ext cx="14189" cy="3692275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Connecteur droit avec flèche 42">
            <a:extLst>
              <a:ext uri="{FF2B5EF4-FFF2-40B4-BE49-F238E27FC236}">
                <a16:creationId xmlns:a16="http://schemas.microsoft.com/office/drawing/2014/main" id="{7E184AE6-01C1-4199-8CE5-64E14E2A5CD7}"/>
              </a:ext>
            </a:extLst>
          </p:cNvPr>
          <p:cNvCxnSpPr>
            <a:cxnSpLocks/>
          </p:cNvCxnSpPr>
          <p:nvPr/>
        </p:nvCxnSpPr>
        <p:spPr>
          <a:xfrm flipV="1">
            <a:off x="740365" y="6303559"/>
            <a:ext cx="4830192" cy="45022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ZoneTexte 43">
            <a:extLst>
              <a:ext uri="{FF2B5EF4-FFF2-40B4-BE49-F238E27FC236}">
                <a16:creationId xmlns:a16="http://schemas.microsoft.com/office/drawing/2014/main" id="{6046810B-1956-443B-B01F-21D02C2F8D00}"/>
              </a:ext>
            </a:extLst>
          </p:cNvPr>
          <p:cNvSpPr txBox="1"/>
          <p:nvPr/>
        </p:nvSpPr>
        <p:spPr>
          <a:xfrm>
            <a:off x="1797147" y="6278153"/>
            <a:ext cx="1840637" cy="580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fr-FR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Porogen 1 vol.%</a:t>
            </a:r>
          </a:p>
          <a:p>
            <a:pPr algn="ctr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(PMMA of 25-100µm)</a:t>
            </a:r>
          </a:p>
        </p:txBody>
      </p:sp>
      <p:sp>
        <p:nvSpPr>
          <p:cNvPr id="45" name="ZoneTexte 44">
            <a:extLst>
              <a:ext uri="{FF2B5EF4-FFF2-40B4-BE49-F238E27FC236}">
                <a16:creationId xmlns:a16="http://schemas.microsoft.com/office/drawing/2014/main" id="{77C843CB-5FF7-472B-88A7-17424D04D55A}"/>
              </a:ext>
            </a:extLst>
          </p:cNvPr>
          <p:cNvSpPr txBox="1"/>
          <p:nvPr/>
        </p:nvSpPr>
        <p:spPr>
          <a:xfrm rot="16200000">
            <a:off x="-497055" y="4333491"/>
            <a:ext cx="1840637" cy="580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fr-FR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Porogen 2 vol.%</a:t>
            </a:r>
          </a:p>
          <a:p>
            <a:pPr algn="ctr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(PMMA of 100-200µm)</a:t>
            </a:r>
          </a:p>
        </p:txBody>
      </p:sp>
      <p:sp>
        <p:nvSpPr>
          <p:cNvPr id="50" name="ZoneTexte 49">
            <a:extLst>
              <a:ext uri="{FF2B5EF4-FFF2-40B4-BE49-F238E27FC236}">
                <a16:creationId xmlns:a16="http://schemas.microsoft.com/office/drawing/2014/main" id="{A503A6F6-0BED-4B1A-B2BA-3A5A691060DB}"/>
              </a:ext>
            </a:extLst>
          </p:cNvPr>
          <p:cNvSpPr txBox="1"/>
          <p:nvPr/>
        </p:nvSpPr>
        <p:spPr>
          <a:xfrm>
            <a:off x="887876" y="2970103"/>
            <a:ext cx="13335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sz="1000" dirty="0"/>
              <a:t>60% - 100-200</a:t>
            </a:r>
            <a:endParaRPr lang="en-IN" sz="1000" dirty="0"/>
          </a:p>
        </p:txBody>
      </p:sp>
      <p:sp>
        <p:nvSpPr>
          <p:cNvPr id="51" name="ZoneTexte 50">
            <a:extLst>
              <a:ext uri="{FF2B5EF4-FFF2-40B4-BE49-F238E27FC236}">
                <a16:creationId xmlns:a16="http://schemas.microsoft.com/office/drawing/2014/main" id="{E0902802-94DC-41B2-8B60-B452D8E7C3CA}"/>
              </a:ext>
            </a:extLst>
          </p:cNvPr>
          <p:cNvSpPr txBox="1"/>
          <p:nvPr/>
        </p:nvSpPr>
        <p:spPr>
          <a:xfrm>
            <a:off x="914287" y="4172309"/>
            <a:ext cx="13335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sz="1000" dirty="0"/>
              <a:t>30% - 100-200</a:t>
            </a:r>
            <a:endParaRPr lang="en-IN" sz="1000" dirty="0"/>
          </a:p>
        </p:txBody>
      </p:sp>
      <p:sp>
        <p:nvSpPr>
          <p:cNvPr id="52" name="ZoneTexte 51">
            <a:extLst>
              <a:ext uri="{FF2B5EF4-FFF2-40B4-BE49-F238E27FC236}">
                <a16:creationId xmlns:a16="http://schemas.microsoft.com/office/drawing/2014/main" id="{551B3984-A014-42DC-8270-415EAD0379EE}"/>
              </a:ext>
            </a:extLst>
          </p:cNvPr>
          <p:cNvSpPr txBox="1"/>
          <p:nvPr/>
        </p:nvSpPr>
        <p:spPr>
          <a:xfrm>
            <a:off x="2141833" y="5058901"/>
            <a:ext cx="13335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sz="1000" dirty="0"/>
              <a:t>30% - 25-100</a:t>
            </a:r>
            <a:endParaRPr lang="en-IN" sz="1000" dirty="0"/>
          </a:p>
        </p:txBody>
      </p:sp>
      <p:sp>
        <p:nvSpPr>
          <p:cNvPr id="53" name="ZoneTexte 52">
            <a:extLst>
              <a:ext uri="{FF2B5EF4-FFF2-40B4-BE49-F238E27FC236}">
                <a16:creationId xmlns:a16="http://schemas.microsoft.com/office/drawing/2014/main" id="{E563CFB6-1BAF-4A89-864D-4EFDC06CBB20}"/>
              </a:ext>
            </a:extLst>
          </p:cNvPr>
          <p:cNvSpPr txBox="1"/>
          <p:nvPr/>
        </p:nvSpPr>
        <p:spPr>
          <a:xfrm>
            <a:off x="3475333" y="5069415"/>
            <a:ext cx="13335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sz="1000" dirty="0"/>
              <a:t>60% - 25-100</a:t>
            </a:r>
            <a:endParaRPr lang="en-IN" sz="1000" dirty="0"/>
          </a:p>
        </p:txBody>
      </p:sp>
      <p:sp>
        <p:nvSpPr>
          <p:cNvPr id="55" name="ZoneTexte 54">
            <a:extLst>
              <a:ext uri="{FF2B5EF4-FFF2-40B4-BE49-F238E27FC236}">
                <a16:creationId xmlns:a16="http://schemas.microsoft.com/office/drawing/2014/main" id="{713EFA13-1C60-4E10-9528-E300395A5171}"/>
              </a:ext>
            </a:extLst>
          </p:cNvPr>
          <p:cNvSpPr txBox="1"/>
          <p:nvPr/>
        </p:nvSpPr>
        <p:spPr>
          <a:xfrm>
            <a:off x="2238893" y="3586675"/>
            <a:ext cx="176080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sz="1000" dirty="0"/>
              <a:t>30% - 25-100 &amp; 30%- 100-200</a:t>
            </a:r>
            <a:endParaRPr lang="en-IN" sz="1000" dirty="0"/>
          </a:p>
        </p:txBody>
      </p:sp>
      <p:pic>
        <p:nvPicPr>
          <p:cNvPr id="13" name="Image 12">
            <a:extLst>
              <a:ext uri="{FF2B5EF4-FFF2-40B4-BE49-F238E27FC236}">
                <a16:creationId xmlns:a16="http://schemas.microsoft.com/office/drawing/2014/main" id="{FCE346E4-9A67-43DC-B2E7-E088BEA3A2A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054071" y="5295597"/>
            <a:ext cx="1236562" cy="969853"/>
          </a:xfrm>
          <a:prstGeom prst="rect">
            <a:avLst/>
          </a:prstGeom>
        </p:spPr>
      </p:pic>
      <p:pic>
        <p:nvPicPr>
          <p:cNvPr id="15" name="Image 14">
            <a:extLst>
              <a:ext uri="{FF2B5EF4-FFF2-40B4-BE49-F238E27FC236}">
                <a16:creationId xmlns:a16="http://schemas.microsoft.com/office/drawing/2014/main" id="{D3018887-31FE-46DE-B4DE-07B3248405E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01066" y="4365785"/>
            <a:ext cx="1236562" cy="969853"/>
          </a:xfrm>
          <a:prstGeom prst="rect">
            <a:avLst/>
          </a:prstGeom>
        </p:spPr>
      </p:pic>
      <p:pic>
        <p:nvPicPr>
          <p:cNvPr id="17" name="Image 16">
            <a:extLst>
              <a:ext uri="{FF2B5EF4-FFF2-40B4-BE49-F238E27FC236}">
                <a16:creationId xmlns:a16="http://schemas.microsoft.com/office/drawing/2014/main" id="{2147E7C3-7C6A-4DE8-B33D-F83AD043632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399088" y="5303190"/>
            <a:ext cx="1236563" cy="969853"/>
          </a:xfrm>
          <a:prstGeom prst="rect">
            <a:avLst/>
          </a:prstGeom>
        </p:spPr>
      </p:pic>
      <p:pic>
        <p:nvPicPr>
          <p:cNvPr id="19" name="Image 18">
            <a:extLst>
              <a:ext uri="{FF2B5EF4-FFF2-40B4-BE49-F238E27FC236}">
                <a16:creationId xmlns:a16="http://schemas.microsoft.com/office/drawing/2014/main" id="{116FEFC0-951E-4DD9-B1D4-6A2A0E5CEF46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01065" y="3182765"/>
            <a:ext cx="1236563" cy="969853"/>
          </a:xfrm>
          <a:prstGeom prst="rect">
            <a:avLst/>
          </a:prstGeom>
        </p:spPr>
      </p:pic>
      <p:pic>
        <p:nvPicPr>
          <p:cNvPr id="22" name="Image 21">
            <a:extLst>
              <a:ext uri="{FF2B5EF4-FFF2-40B4-BE49-F238E27FC236}">
                <a16:creationId xmlns:a16="http://schemas.microsoft.com/office/drawing/2014/main" id="{1BB7747B-F7ED-4716-82FF-6D3572B50358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407520" y="3863412"/>
            <a:ext cx="1236563" cy="969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11491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>
            <a:extLst>
              <a:ext uri="{FF2B5EF4-FFF2-40B4-BE49-F238E27FC236}">
                <a16:creationId xmlns:a16="http://schemas.microsoft.com/office/drawing/2014/main" id="{1E90DC2C-B16B-4E47-4E93-58BF5C82EDC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fr-FR" dirty="0"/>
              <a:t>Thank you for your attention</a:t>
            </a:r>
          </a:p>
        </p:txBody>
      </p:sp>
      <p:sp>
        <p:nvSpPr>
          <p:cNvPr id="4" name="Sous-titre 3">
            <a:extLst>
              <a:ext uri="{FF2B5EF4-FFF2-40B4-BE49-F238E27FC236}">
                <a16:creationId xmlns:a16="http://schemas.microsoft.com/office/drawing/2014/main" id="{C252F6FC-0B48-A890-51C1-42A5CC7379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80043" y="4587716"/>
            <a:ext cx="2611957" cy="685800"/>
          </a:xfrm>
        </p:spPr>
        <p:txBody>
          <a:bodyPr>
            <a:normAutofit/>
          </a:bodyPr>
          <a:lstStyle/>
          <a:p>
            <a:r>
              <a:rPr lang="fr-FR" sz="1600" b="1" dirty="0"/>
              <a:t>Jnanesh GOPALE GOWDA</a:t>
            </a:r>
          </a:p>
          <a:p>
            <a:r>
              <a:rPr lang="fr-FR" dirty="0">
                <a:hlinkClick r:id="rId2"/>
              </a:rPr>
              <a:t>jnanesh.gopalegowda@emse.fr</a:t>
            </a:r>
            <a:endParaRPr lang="fr-FR" dirty="0"/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4CB0A80D-BB99-475B-B2DD-3C139C1CEE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4400" y="146649"/>
            <a:ext cx="5662318" cy="2333511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0A2A5946-B4D8-479B-8FC9-86C905F86E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19517" y="245919"/>
            <a:ext cx="2134969" cy="2134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78792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Image 18">
            <a:extLst>
              <a:ext uri="{FF2B5EF4-FFF2-40B4-BE49-F238E27FC236}">
                <a16:creationId xmlns:a16="http://schemas.microsoft.com/office/drawing/2014/main" id="{EDE4563C-1722-4A3E-A969-A330C673C4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6613" t="10322" r="23195" b="2189"/>
          <a:stretch/>
        </p:blipFill>
        <p:spPr>
          <a:xfrm>
            <a:off x="7510415" y="3880850"/>
            <a:ext cx="2823059" cy="2639040"/>
          </a:xfrm>
          <a:prstGeom prst="rect">
            <a:avLst/>
          </a:prstGeom>
        </p:spPr>
      </p:pic>
      <p:pic>
        <p:nvPicPr>
          <p:cNvPr id="23" name="Image 22">
            <a:extLst>
              <a:ext uri="{FF2B5EF4-FFF2-40B4-BE49-F238E27FC236}">
                <a16:creationId xmlns:a16="http://schemas.microsoft.com/office/drawing/2014/main" id="{D4D44202-2137-488F-AC7B-DA46B016902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</a:blip>
          <a:srcRect l="6658" t="10277" r="23114" b="2189"/>
          <a:stretch/>
        </p:blipFill>
        <p:spPr>
          <a:xfrm>
            <a:off x="7502483" y="1269311"/>
            <a:ext cx="2823059" cy="2639040"/>
          </a:xfrm>
          <a:prstGeom prst="rect">
            <a:avLst/>
          </a:prstGeom>
        </p:spPr>
      </p:pic>
      <p:pic>
        <p:nvPicPr>
          <p:cNvPr id="29" name="Image 28">
            <a:extLst>
              <a:ext uri="{FF2B5EF4-FFF2-40B4-BE49-F238E27FC236}">
                <a16:creationId xmlns:a16="http://schemas.microsoft.com/office/drawing/2014/main" id="{402B8ED4-9A6A-477A-9E41-881BC6CBC00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652" t="10492" r="22206" b="1208"/>
          <a:stretch/>
        </p:blipFill>
        <p:spPr>
          <a:xfrm>
            <a:off x="367495" y="1270973"/>
            <a:ext cx="2823059" cy="2665442"/>
          </a:xfrm>
          <a:prstGeom prst="rect">
            <a:avLst/>
          </a:prstGeom>
        </p:spPr>
      </p:pic>
      <p:pic>
        <p:nvPicPr>
          <p:cNvPr id="28" name="Image 27">
            <a:extLst>
              <a:ext uri="{FF2B5EF4-FFF2-40B4-BE49-F238E27FC236}">
                <a16:creationId xmlns:a16="http://schemas.microsoft.com/office/drawing/2014/main" id="{10CC168D-8241-4BC1-B4C2-D9106A16028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7648" t="10388" r="22247" b="1356"/>
          <a:stretch/>
        </p:blipFill>
        <p:spPr>
          <a:xfrm>
            <a:off x="367495" y="3899586"/>
            <a:ext cx="2823059" cy="2665442"/>
          </a:xfrm>
          <a:prstGeom prst="rect">
            <a:avLst/>
          </a:prstGeom>
        </p:spPr>
      </p:pic>
      <p:sp>
        <p:nvSpPr>
          <p:cNvPr id="4" name="Titre 3">
            <a:extLst>
              <a:ext uri="{FF2B5EF4-FFF2-40B4-BE49-F238E27FC236}">
                <a16:creationId xmlns:a16="http://schemas.microsoft.com/office/drawing/2014/main" id="{B520E16C-5B43-4440-B0DD-BE123D878B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8264" y="293161"/>
            <a:ext cx="7383293" cy="715530"/>
          </a:xfrm>
        </p:spPr>
        <p:txBody>
          <a:bodyPr>
            <a:normAutofit/>
          </a:bodyPr>
          <a:lstStyle/>
          <a:p>
            <a:r>
              <a:rPr lang="fr-FR" sz="2400" dirty="0">
                <a:latin typeface="+mn-lt"/>
              </a:rPr>
              <a:t>Active learning classification model</a:t>
            </a:r>
            <a:endParaRPr lang="fr-FR" sz="2000" b="0" dirty="0">
              <a:latin typeface="+mn-lt"/>
            </a:endParaRPr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6CE752F7-61E0-4F66-8DFE-B267C499B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fr-FR" dirty="0"/>
              <a:t>9</a:t>
            </a:r>
          </a:p>
        </p:txBody>
      </p:sp>
      <p:pic>
        <p:nvPicPr>
          <p:cNvPr id="25" name="Picture 2" descr="UMR CNRS 5307 – LGF – Laboratoire Georges Friedel ...">
            <a:extLst>
              <a:ext uri="{FF2B5EF4-FFF2-40B4-BE49-F238E27FC236}">
                <a16:creationId xmlns:a16="http://schemas.microsoft.com/office/drawing/2014/main" id="{0E6AAD51-539A-43B4-A177-F9BAF3C46C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2316" y="5191023"/>
            <a:ext cx="765710" cy="92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ZoneTexte 21">
            <a:extLst>
              <a:ext uri="{FF2B5EF4-FFF2-40B4-BE49-F238E27FC236}">
                <a16:creationId xmlns:a16="http://schemas.microsoft.com/office/drawing/2014/main" id="{C5F0DCF5-BD18-4751-BBCE-A55CD76DE2F2}"/>
              </a:ext>
            </a:extLst>
          </p:cNvPr>
          <p:cNvSpPr txBox="1"/>
          <p:nvPr/>
        </p:nvSpPr>
        <p:spPr>
          <a:xfrm rot="16200000">
            <a:off x="-747136" y="3612773"/>
            <a:ext cx="178813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600" b="1" dirty="0">
                <a:effectLst/>
                <a:ea typeface="Times New Roman" panose="02020603050405020304" pitchFamily="18" charset="0"/>
              </a:rPr>
              <a:t>Fracture Boundary</a:t>
            </a:r>
            <a:endParaRPr lang="fr-FR" sz="1600" b="1" dirty="0"/>
          </a:p>
        </p:txBody>
      </p:sp>
      <p:sp>
        <p:nvSpPr>
          <p:cNvPr id="24" name="ZoneTexte 23">
            <a:extLst>
              <a:ext uri="{FF2B5EF4-FFF2-40B4-BE49-F238E27FC236}">
                <a16:creationId xmlns:a16="http://schemas.microsoft.com/office/drawing/2014/main" id="{D8070E76-B7B1-494A-9726-A685C2309DD7}"/>
              </a:ext>
            </a:extLst>
          </p:cNvPr>
          <p:cNvSpPr txBox="1"/>
          <p:nvPr/>
        </p:nvSpPr>
        <p:spPr>
          <a:xfrm rot="5400000">
            <a:off x="10171963" y="3712382"/>
            <a:ext cx="197664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6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Permeable Boundary</a:t>
            </a:r>
            <a:endParaRPr lang="fr-FR" sz="1600" b="1" dirty="0">
              <a:solidFill>
                <a:srgbClr val="000000"/>
              </a:solidFill>
            </a:endParaRPr>
          </a:p>
        </p:txBody>
      </p:sp>
      <p:sp>
        <p:nvSpPr>
          <p:cNvPr id="18" name="ZoneTexte 17">
            <a:extLst>
              <a:ext uri="{FF2B5EF4-FFF2-40B4-BE49-F238E27FC236}">
                <a16:creationId xmlns:a16="http://schemas.microsoft.com/office/drawing/2014/main" id="{B7883BED-98CB-4F48-9B6F-2DED2D68B5BF}"/>
              </a:ext>
            </a:extLst>
          </p:cNvPr>
          <p:cNvSpPr txBox="1"/>
          <p:nvPr/>
        </p:nvSpPr>
        <p:spPr>
          <a:xfrm>
            <a:off x="1268991" y="1260009"/>
            <a:ext cx="119458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200" b="1" dirty="0">
                <a:effectLst/>
                <a:ea typeface="Times New Roman" panose="02020603050405020304" pitchFamily="18" charset="0"/>
              </a:rPr>
              <a:t>Iteration 0</a:t>
            </a:r>
            <a:endParaRPr lang="fr-FR" sz="1200" b="1" dirty="0"/>
          </a:p>
        </p:txBody>
      </p:sp>
      <p:sp>
        <p:nvSpPr>
          <p:cNvPr id="26" name="ZoneTexte 25">
            <a:extLst>
              <a:ext uri="{FF2B5EF4-FFF2-40B4-BE49-F238E27FC236}">
                <a16:creationId xmlns:a16="http://schemas.microsoft.com/office/drawing/2014/main" id="{9128DCCF-5E76-462E-8E65-E8F0FAA84B49}"/>
              </a:ext>
            </a:extLst>
          </p:cNvPr>
          <p:cNvSpPr txBox="1"/>
          <p:nvPr/>
        </p:nvSpPr>
        <p:spPr>
          <a:xfrm>
            <a:off x="1398671" y="3881677"/>
            <a:ext cx="119458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200" b="1" dirty="0">
                <a:effectLst/>
                <a:ea typeface="Times New Roman" panose="02020603050405020304" pitchFamily="18" charset="0"/>
              </a:rPr>
              <a:t>Iteration 2</a:t>
            </a:r>
            <a:endParaRPr lang="fr-FR" sz="1200" b="1" dirty="0"/>
          </a:p>
        </p:txBody>
      </p:sp>
      <p:sp>
        <p:nvSpPr>
          <p:cNvPr id="32" name="ZoneTexte 31">
            <a:extLst>
              <a:ext uri="{FF2B5EF4-FFF2-40B4-BE49-F238E27FC236}">
                <a16:creationId xmlns:a16="http://schemas.microsoft.com/office/drawing/2014/main" id="{B8022205-B455-4412-8D3C-EC7E6B94AE48}"/>
              </a:ext>
            </a:extLst>
          </p:cNvPr>
          <p:cNvSpPr txBox="1"/>
          <p:nvPr/>
        </p:nvSpPr>
        <p:spPr>
          <a:xfrm>
            <a:off x="3643741" y="1073162"/>
            <a:ext cx="383313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dirty="0">
                <a:effectLst/>
                <a:ea typeface="Calibri" panose="020F0502020204030204" pitchFamily="34" charset="0"/>
              </a:rPr>
              <a:t>Flowchart of Active learning algorithm for fracture and permeability </a:t>
            </a:r>
            <a:endParaRPr lang="fr-FR" sz="1600" b="1" dirty="0"/>
          </a:p>
        </p:txBody>
      </p:sp>
      <p:sp>
        <p:nvSpPr>
          <p:cNvPr id="21" name="Flèche : droite à entaille 20">
            <a:extLst>
              <a:ext uri="{FF2B5EF4-FFF2-40B4-BE49-F238E27FC236}">
                <a16:creationId xmlns:a16="http://schemas.microsoft.com/office/drawing/2014/main" id="{21D341B6-FECD-47A7-B46C-0EF89EBBF456}"/>
              </a:ext>
            </a:extLst>
          </p:cNvPr>
          <p:cNvSpPr/>
          <p:nvPr/>
        </p:nvSpPr>
        <p:spPr>
          <a:xfrm>
            <a:off x="48729" y="6580911"/>
            <a:ext cx="1612431" cy="270811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7030A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/>
              <a:t>Introduction</a:t>
            </a:r>
          </a:p>
        </p:txBody>
      </p:sp>
      <p:sp>
        <p:nvSpPr>
          <p:cNvPr id="34" name="Flèche : droite à entaille 33">
            <a:extLst>
              <a:ext uri="{FF2B5EF4-FFF2-40B4-BE49-F238E27FC236}">
                <a16:creationId xmlns:a16="http://schemas.microsoft.com/office/drawing/2014/main" id="{E9D5C676-75C8-48A8-A09B-8FEE8247A7E6}"/>
              </a:ext>
            </a:extLst>
          </p:cNvPr>
          <p:cNvSpPr/>
          <p:nvPr/>
        </p:nvSpPr>
        <p:spPr>
          <a:xfrm>
            <a:off x="6491591" y="6573575"/>
            <a:ext cx="1680422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/>
              <a:t>Regression</a:t>
            </a:r>
          </a:p>
        </p:txBody>
      </p:sp>
      <p:sp>
        <p:nvSpPr>
          <p:cNvPr id="36" name="Flèche : droite à entaille 35">
            <a:extLst>
              <a:ext uri="{FF2B5EF4-FFF2-40B4-BE49-F238E27FC236}">
                <a16:creationId xmlns:a16="http://schemas.microsoft.com/office/drawing/2014/main" id="{1A43D378-3A9B-48F4-A0A7-C91268348CBD}"/>
              </a:ext>
            </a:extLst>
          </p:cNvPr>
          <p:cNvSpPr/>
          <p:nvPr/>
        </p:nvSpPr>
        <p:spPr>
          <a:xfrm>
            <a:off x="3190555" y="6573073"/>
            <a:ext cx="1976712" cy="286694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/>
              <a:t>Permeability test </a:t>
            </a:r>
          </a:p>
        </p:txBody>
      </p:sp>
      <p:sp>
        <p:nvSpPr>
          <p:cNvPr id="37" name="Flèche : droite à entaille 36">
            <a:extLst>
              <a:ext uri="{FF2B5EF4-FFF2-40B4-BE49-F238E27FC236}">
                <a16:creationId xmlns:a16="http://schemas.microsoft.com/office/drawing/2014/main" id="{5168FEC2-2D62-4709-9665-764116F56E8B}"/>
              </a:ext>
            </a:extLst>
          </p:cNvPr>
          <p:cNvSpPr/>
          <p:nvPr/>
        </p:nvSpPr>
        <p:spPr>
          <a:xfrm>
            <a:off x="1473651" y="6577791"/>
            <a:ext cx="1976712" cy="281976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/>
              <a:t>Porous sample</a:t>
            </a:r>
          </a:p>
        </p:txBody>
      </p:sp>
      <p:sp>
        <p:nvSpPr>
          <p:cNvPr id="38" name="Flèche : droite à entaille 37">
            <a:extLst>
              <a:ext uri="{FF2B5EF4-FFF2-40B4-BE49-F238E27FC236}">
                <a16:creationId xmlns:a16="http://schemas.microsoft.com/office/drawing/2014/main" id="{4A2AC9FC-5BFE-4249-8ABD-595C58D4E8ED}"/>
              </a:ext>
            </a:extLst>
          </p:cNvPr>
          <p:cNvSpPr/>
          <p:nvPr/>
        </p:nvSpPr>
        <p:spPr>
          <a:xfrm>
            <a:off x="4890870" y="6577878"/>
            <a:ext cx="1840636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Active Learning</a:t>
            </a:r>
            <a:endParaRPr lang="fr-FR" sz="1400" dirty="0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95900395-96C1-4BEF-8D03-E84AFCCFDA6E}"/>
              </a:ext>
            </a:extLst>
          </p:cNvPr>
          <p:cNvSpPr txBox="1"/>
          <p:nvPr/>
        </p:nvSpPr>
        <p:spPr>
          <a:xfrm>
            <a:off x="1337145" y="1408138"/>
            <a:ext cx="17304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FR" sz="1200" dirty="0">
                <a:highlight>
                  <a:srgbClr val="FFFFFF"/>
                </a:highlight>
              </a:rPr>
              <a:t>AL points (white stars)</a:t>
            </a:r>
            <a:endParaRPr lang="fr-FR" sz="1200" dirty="0">
              <a:solidFill>
                <a:schemeClr val="accent1"/>
              </a:solidFill>
            </a:endParaRPr>
          </a:p>
          <a:p>
            <a:pPr marL="171450" indent="-171450" algn="r">
              <a:buFont typeface="Arial" panose="020B0604020202020204" pitchFamily="34" charset="0"/>
              <a:buChar char="•"/>
            </a:pPr>
            <a:r>
              <a:rPr lang="fr-FR" sz="1200" dirty="0">
                <a:solidFill>
                  <a:schemeClr val="accent1"/>
                </a:solidFill>
              </a:rPr>
              <a:t>&amp; + Non fractured</a:t>
            </a:r>
          </a:p>
          <a:p>
            <a:pPr marL="171450" indent="-171450" algn="r">
              <a:buFont typeface="Arial" panose="020B0604020202020204" pitchFamily="34" charset="0"/>
              <a:buChar char="•"/>
            </a:pPr>
            <a:r>
              <a:rPr lang="fr-FR" sz="1200" dirty="0">
                <a:solidFill>
                  <a:srgbClr val="FF0000"/>
                </a:solidFill>
              </a:rPr>
              <a:t>&amp; + Fractured</a:t>
            </a:r>
          </a:p>
        </p:txBody>
      </p:sp>
      <p:sp>
        <p:nvSpPr>
          <p:cNvPr id="27" name="ZoneTexte 26">
            <a:extLst>
              <a:ext uri="{FF2B5EF4-FFF2-40B4-BE49-F238E27FC236}">
                <a16:creationId xmlns:a16="http://schemas.microsoft.com/office/drawing/2014/main" id="{3B86117A-07D7-44C6-B219-C0FE43FD4E28}"/>
              </a:ext>
            </a:extLst>
          </p:cNvPr>
          <p:cNvSpPr txBox="1"/>
          <p:nvPr/>
        </p:nvSpPr>
        <p:spPr>
          <a:xfrm>
            <a:off x="1323304" y="4032658"/>
            <a:ext cx="17304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FR" sz="1200" dirty="0">
                <a:highlight>
                  <a:srgbClr val="FFFFFF"/>
                </a:highlight>
              </a:rPr>
              <a:t>AL points (white stars)</a:t>
            </a:r>
            <a:endParaRPr lang="fr-FR" sz="1200" dirty="0">
              <a:solidFill>
                <a:schemeClr val="accent1"/>
              </a:solidFill>
            </a:endParaRPr>
          </a:p>
          <a:p>
            <a:pPr marL="171450" indent="-171450" algn="r">
              <a:buFont typeface="Arial" panose="020B0604020202020204" pitchFamily="34" charset="0"/>
              <a:buChar char="•"/>
            </a:pPr>
            <a:r>
              <a:rPr lang="fr-FR" sz="1200" dirty="0">
                <a:solidFill>
                  <a:schemeClr val="accent1"/>
                </a:solidFill>
              </a:rPr>
              <a:t>&amp; + Non fractured</a:t>
            </a:r>
          </a:p>
          <a:p>
            <a:pPr marL="171450" indent="-171450" algn="r">
              <a:buFont typeface="Arial" panose="020B0604020202020204" pitchFamily="34" charset="0"/>
              <a:buChar char="•"/>
            </a:pPr>
            <a:r>
              <a:rPr lang="fr-FR" sz="1200" dirty="0">
                <a:solidFill>
                  <a:srgbClr val="FF0000"/>
                </a:solidFill>
              </a:rPr>
              <a:t>&amp; + Fractured</a:t>
            </a:r>
          </a:p>
        </p:txBody>
      </p:sp>
      <p:pic>
        <p:nvPicPr>
          <p:cNvPr id="30" name="Image 29">
            <a:extLst>
              <a:ext uri="{FF2B5EF4-FFF2-40B4-BE49-F238E27FC236}">
                <a16:creationId xmlns:a16="http://schemas.microsoft.com/office/drawing/2014/main" id="{8AB97F20-58E1-4581-B91C-54D90EB03C2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77753" t="10389" r="13641" b="6562"/>
          <a:stretch/>
        </p:blipFill>
        <p:spPr>
          <a:xfrm>
            <a:off x="3257059" y="2721912"/>
            <a:ext cx="335807" cy="2430473"/>
          </a:xfrm>
          <a:prstGeom prst="rect">
            <a:avLst/>
          </a:prstGeom>
        </p:spPr>
      </p:pic>
      <p:sp>
        <p:nvSpPr>
          <p:cNvPr id="33" name="ZoneTexte 32">
            <a:extLst>
              <a:ext uri="{FF2B5EF4-FFF2-40B4-BE49-F238E27FC236}">
                <a16:creationId xmlns:a16="http://schemas.microsoft.com/office/drawing/2014/main" id="{E25EC89B-7BD1-409B-B61D-3312E7B5E85C}"/>
              </a:ext>
            </a:extLst>
          </p:cNvPr>
          <p:cNvSpPr txBox="1"/>
          <p:nvPr/>
        </p:nvSpPr>
        <p:spPr>
          <a:xfrm>
            <a:off x="3067634" y="5012665"/>
            <a:ext cx="822052" cy="2819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200" dirty="0"/>
              <a:t>Fractured</a:t>
            </a:r>
            <a:endParaRPr lang="en-US" sz="1200" dirty="0"/>
          </a:p>
        </p:txBody>
      </p:sp>
      <p:sp>
        <p:nvSpPr>
          <p:cNvPr id="39" name="ZoneTexte 38">
            <a:extLst>
              <a:ext uri="{FF2B5EF4-FFF2-40B4-BE49-F238E27FC236}">
                <a16:creationId xmlns:a16="http://schemas.microsoft.com/office/drawing/2014/main" id="{EF30D3EA-C1C3-4F12-82B4-B550009A19A1}"/>
              </a:ext>
            </a:extLst>
          </p:cNvPr>
          <p:cNvSpPr txBox="1"/>
          <p:nvPr/>
        </p:nvSpPr>
        <p:spPr>
          <a:xfrm>
            <a:off x="2974080" y="2287843"/>
            <a:ext cx="8220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FR" sz="1200" dirty="0"/>
              <a:t>Non </a:t>
            </a:r>
          </a:p>
          <a:p>
            <a:pPr algn="ctr"/>
            <a:r>
              <a:rPr lang="fr-FR" sz="1200" dirty="0"/>
              <a:t>Fractured</a:t>
            </a:r>
            <a:endParaRPr lang="en-US" sz="1200" dirty="0"/>
          </a:p>
        </p:txBody>
      </p:sp>
      <p:pic>
        <p:nvPicPr>
          <p:cNvPr id="40" name="Image 39">
            <a:extLst>
              <a:ext uri="{FF2B5EF4-FFF2-40B4-BE49-F238E27FC236}">
                <a16:creationId xmlns:a16="http://schemas.microsoft.com/office/drawing/2014/main" id="{AC83ACFF-AC2D-4733-864A-AD11C48B99B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/>
          </a:blip>
          <a:srcRect l="77753" t="10389" r="13641" b="6562"/>
          <a:stretch/>
        </p:blipFill>
        <p:spPr>
          <a:xfrm>
            <a:off x="10482590" y="2721912"/>
            <a:ext cx="335807" cy="2430473"/>
          </a:xfrm>
          <a:prstGeom prst="rect">
            <a:avLst/>
          </a:prstGeom>
        </p:spPr>
      </p:pic>
      <p:sp>
        <p:nvSpPr>
          <p:cNvPr id="41" name="ZoneTexte 40">
            <a:extLst>
              <a:ext uri="{FF2B5EF4-FFF2-40B4-BE49-F238E27FC236}">
                <a16:creationId xmlns:a16="http://schemas.microsoft.com/office/drawing/2014/main" id="{7626208F-921D-440E-B69A-C137820932B1}"/>
              </a:ext>
            </a:extLst>
          </p:cNvPr>
          <p:cNvSpPr txBox="1"/>
          <p:nvPr/>
        </p:nvSpPr>
        <p:spPr>
          <a:xfrm>
            <a:off x="10149832" y="5012665"/>
            <a:ext cx="96538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FR" sz="1200" dirty="0">
                <a:solidFill>
                  <a:srgbClr val="000000"/>
                </a:solidFill>
              </a:rPr>
              <a:t>Non Permeable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42" name="ZoneTexte 41">
            <a:extLst>
              <a:ext uri="{FF2B5EF4-FFF2-40B4-BE49-F238E27FC236}">
                <a16:creationId xmlns:a16="http://schemas.microsoft.com/office/drawing/2014/main" id="{EBB5039C-4C31-48EE-B246-20596FF6C406}"/>
              </a:ext>
            </a:extLst>
          </p:cNvPr>
          <p:cNvSpPr txBox="1"/>
          <p:nvPr/>
        </p:nvSpPr>
        <p:spPr>
          <a:xfrm>
            <a:off x="10192690" y="2488077"/>
            <a:ext cx="91560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FR" sz="1200" dirty="0">
                <a:solidFill>
                  <a:srgbClr val="000000"/>
                </a:solidFill>
              </a:rPr>
              <a:t>Permeable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47" name="Flèche : droite à entaille 46">
            <a:extLst>
              <a:ext uri="{FF2B5EF4-FFF2-40B4-BE49-F238E27FC236}">
                <a16:creationId xmlns:a16="http://schemas.microsoft.com/office/drawing/2014/main" id="{735BA54C-87D1-4CB4-862F-9578CFB1A84E}"/>
              </a:ext>
            </a:extLst>
          </p:cNvPr>
          <p:cNvSpPr/>
          <p:nvPr/>
        </p:nvSpPr>
        <p:spPr>
          <a:xfrm>
            <a:off x="7970688" y="6571392"/>
            <a:ext cx="1840637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DAC2EC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/>
              <a:t>Conclusion</a:t>
            </a:r>
          </a:p>
        </p:txBody>
      </p:sp>
      <p:sp>
        <p:nvSpPr>
          <p:cNvPr id="52" name="ZoneTexte 51">
            <a:extLst>
              <a:ext uri="{FF2B5EF4-FFF2-40B4-BE49-F238E27FC236}">
                <a16:creationId xmlns:a16="http://schemas.microsoft.com/office/drawing/2014/main" id="{4AC68443-8E76-4007-9707-7EA7164916A8}"/>
              </a:ext>
            </a:extLst>
          </p:cNvPr>
          <p:cNvSpPr txBox="1"/>
          <p:nvPr/>
        </p:nvSpPr>
        <p:spPr>
          <a:xfrm>
            <a:off x="8462729" y="1286353"/>
            <a:ext cx="119458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200" b="1" dirty="0">
                <a:effectLst/>
                <a:ea typeface="Times New Roman" panose="02020603050405020304" pitchFamily="18" charset="0"/>
              </a:rPr>
              <a:t>Iteration 0</a:t>
            </a:r>
            <a:endParaRPr lang="fr-FR" sz="1200" b="1" dirty="0"/>
          </a:p>
        </p:txBody>
      </p:sp>
      <p:sp>
        <p:nvSpPr>
          <p:cNvPr id="53" name="ZoneTexte 52">
            <a:extLst>
              <a:ext uri="{FF2B5EF4-FFF2-40B4-BE49-F238E27FC236}">
                <a16:creationId xmlns:a16="http://schemas.microsoft.com/office/drawing/2014/main" id="{8C7C2C54-8E6E-4B35-84B2-86FD0FDD6B77}"/>
              </a:ext>
            </a:extLst>
          </p:cNvPr>
          <p:cNvSpPr txBox="1"/>
          <p:nvPr/>
        </p:nvSpPr>
        <p:spPr>
          <a:xfrm>
            <a:off x="8592409" y="3908021"/>
            <a:ext cx="119458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200" b="1" dirty="0">
                <a:effectLst/>
                <a:ea typeface="Times New Roman" panose="02020603050405020304" pitchFamily="18" charset="0"/>
              </a:rPr>
              <a:t>Iteration 2</a:t>
            </a:r>
            <a:endParaRPr lang="fr-FR" sz="1200" b="1" dirty="0"/>
          </a:p>
        </p:txBody>
      </p:sp>
      <p:sp>
        <p:nvSpPr>
          <p:cNvPr id="54" name="ZoneTexte 53">
            <a:extLst>
              <a:ext uri="{FF2B5EF4-FFF2-40B4-BE49-F238E27FC236}">
                <a16:creationId xmlns:a16="http://schemas.microsoft.com/office/drawing/2014/main" id="{1B5255A2-E020-4A13-9C83-77493E59ECE7}"/>
              </a:ext>
            </a:extLst>
          </p:cNvPr>
          <p:cNvSpPr txBox="1"/>
          <p:nvPr/>
        </p:nvSpPr>
        <p:spPr>
          <a:xfrm>
            <a:off x="8530883" y="1434482"/>
            <a:ext cx="17304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FR" sz="1200" dirty="0">
                <a:highlight>
                  <a:srgbClr val="FFFFFF"/>
                </a:highlight>
              </a:rPr>
              <a:t>AL points (white stars)</a:t>
            </a:r>
            <a:endParaRPr lang="fr-FR" sz="1200" dirty="0">
              <a:solidFill>
                <a:schemeClr val="accent1"/>
              </a:solidFill>
            </a:endParaRPr>
          </a:p>
          <a:p>
            <a:pPr marL="171450" indent="-171450" algn="r">
              <a:buFont typeface="Arial" panose="020B0604020202020204" pitchFamily="34" charset="0"/>
              <a:buChar char="•"/>
            </a:pPr>
            <a:r>
              <a:rPr lang="fr-FR" sz="1200" dirty="0">
                <a:solidFill>
                  <a:schemeClr val="accent1"/>
                </a:solidFill>
              </a:rPr>
              <a:t>&amp; + Non fractured</a:t>
            </a:r>
          </a:p>
          <a:p>
            <a:pPr marL="171450" indent="-171450" algn="r">
              <a:buFont typeface="Arial" panose="020B0604020202020204" pitchFamily="34" charset="0"/>
              <a:buChar char="•"/>
            </a:pPr>
            <a:r>
              <a:rPr lang="fr-FR" sz="1200" dirty="0">
                <a:solidFill>
                  <a:srgbClr val="FF0000"/>
                </a:solidFill>
              </a:rPr>
              <a:t>&amp; + Fractured</a:t>
            </a:r>
          </a:p>
        </p:txBody>
      </p:sp>
      <p:sp>
        <p:nvSpPr>
          <p:cNvPr id="55" name="ZoneTexte 54">
            <a:extLst>
              <a:ext uri="{FF2B5EF4-FFF2-40B4-BE49-F238E27FC236}">
                <a16:creationId xmlns:a16="http://schemas.microsoft.com/office/drawing/2014/main" id="{9D4EC8AE-E56D-4E26-8CA5-806F30819492}"/>
              </a:ext>
            </a:extLst>
          </p:cNvPr>
          <p:cNvSpPr txBox="1"/>
          <p:nvPr/>
        </p:nvSpPr>
        <p:spPr>
          <a:xfrm>
            <a:off x="8517042" y="4059002"/>
            <a:ext cx="17304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FR" sz="1200" dirty="0">
                <a:highlight>
                  <a:srgbClr val="FFFFFF"/>
                </a:highlight>
              </a:rPr>
              <a:t>AL points (white stars)</a:t>
            </a:r>
            <a:endParaRPr lang="fr-FR" sz="1200" dirty="0">
              <a:solidFill>
                <a:schemeClr val="accent1"/>
              </a:solidFill>
            </a:endParaRPr>
          </a:p>
          <a:p>
            <a:pPr marL="171450" indent="-171450" algn="r">
              <a:buFont typeface="Arial" panose="020B0604020202020204" pitchFamily="34" charset="0"/>
              <a:buChar char="•"/>
            </a:pPr>
            <a:r>
              <a:rPr lang="fr-FR" sz="1200" dirty="0">
                <a:solidFill>
                  <a:schemeClr val="accent1"/>
                </a:solidFill>
              </a:rPr>
              <a:t>&amp; + Non fractured</a:t>
            </a:r>
          </a:p>
          <a:p>
            <a:pPr marL="171450" indent="-171450" algn="r">
              <a:buFont typeface="Arial" panose="020B0604020202020204" pitchFamily="34" charset="0"/>
              <a:buChar char="•"/>
            </a:pPr>
            <a:r>
              <a:rPr lang="fr-FR" sz="1200" dirty="0">
                <a:solidFill>
                  <a:srgbClr val="FF0000"/>
                </a:solidFill>
              </a:rPr>
              <a:t>&amp; + Fractured</a:t>
            </a:r>
          </a:p>
        </p:txBody>
      </p:sp>
      <p:pic>
        <p:nvPicPr>
          <p:cNvPr id="60" name="Image 59">
            <a:extLst>
              <a:ext uri="{FF2B5EF4-FFF2-40B4-BE49-F238E27FC236}">
                <a16:creationId xmlns:a16="http://schemas.microsoft.com/office/drawing/2014/main" id="{6A7E9901-22D6-4520-8F3C-97773A2C73F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25963" y="1625827"/>
            <a:ext cx="3786714" cy="429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8330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Image 17">
            <a:extLst>
              <a:ext uri="{FF2B5EF4-FFF2-40B4-BE49-F238E27FC236}">
                <a16:creationId xmlns:a16="http://schemas.microsoft.com/office/drawing/2014/main" id="{9DA8C5F7-1219-41F3-9234-E530570583D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014" t="10763" r="12896" b="798"/>
          <a:stretch/>
        </p:blipFill>
        <p:spPr>
          <a:xfrm>
            <a:off x="4970896" y="1607679"/>
            <a:ext cx="5554183" cy="4599947"/>
          </a:xfrm>
          <a:prstGeom prst="rect">
            <a:avLst/>
          </a:prstGeom>
        </p:spPr>
      </p:pic>
      <p:sp>
        <p:nvSpPr>
          <p:cNvPr id="36" name="ZoneTexte 35">
            <a:extLst>
              <a:ext uri="{FF2B5EF4-FFF2-40B4-BE49-F238E27FC236}">
                <a16:creationId xmlns:a16="http://schemas.microsoft.com/office/drawing/2014/main" id="{531CC2A8-1A5B-49F7-8BC7-99BCB3B4718F}"/>
              </a:ext>
            </a:extLst>
          </p:cNvPr>
          <p:cNvSpPr txBox="1"/>
          <p:nvPr/>
        </p:nvSpPr>
        <p:spPr>
          <a:xfrm rot="2268571">
            <a:off x="5718700" y="4472511"/>
            <a:ext cx="195894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i="0" dirty="0">
                <a:solidFill>
                  <a:srgbClr val="000000"/>
                </a:solidFill>
                <a:effectLst/>
                <a:ea typeface="Segoe UI Historic" panose="020B0502040204020203" pitchFamily="34" charset="0"/>
                <a:cs typeface="Segoe UI Historic" panose="020B0502040204020203" pitchFamily="34" charset="0"/>
              </a:rPr>
              <a:t>valid parametric space</a:t>
            </a:r>
            <a:endParaRPr lang="en-US" dirty="0"/>
          </a:p>
        </p:txBody>
      </p:sp>
      <p:grpSp>
        <p:nvGrpSpPr>
          <p:cNvPr id="2" name="Groupe 1">
            <a:extLst>
              <a:ext uri="{FF2B5EF4-FFF2-40B4-BE49-F238E27FC236}">
                <a16:creationId xmlns:a16="http://schemas.microsoft.com/office/drawing/2014/main" id="{3A414BBD-EB06-480C-BFC0-46B2B9971CE6}"/>
              </a:ext>
            </a:extLst>
          </p:cNvPr>
          <p:cNvGrpSpPr/>
          <p:nvPr/>
        </p:nvGrpSpPr>
        <p:grpSpPr>
          <a:xfrm>
            <a:off x="166797" y="1589235"/>
            <a:ext cx="4884243" cy="4497811"/>
            <a:chOff x="420130" y="1241854"/>
            <a:chExt cx="4955059" cy="4646141"/>
          </a:xfrm>
        </p:grpSpPr>
        <p:pic>
          <p:nvPicPr>
            <p:cNvPr id="6" name="Image 5">
              <a:extLst>
                <a:ext uri="{FF2B5EF4-FFF2-40B4-BE49-F238E27FC236}">
                  <a16:creationId xmlns:a16="http://schemas.microsoft.com/office/drawing/2014/main" id="{E29B6E77-A7A2-4AB4-B2DB-26F7F511B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alphaModFix amt="20000"/>
            </a:blip>
            <a:srcRect l="7425" t="10785" r="22778" b="1954"/>
            <a:stretch/>
          </p:blipFill>
          <p:spPr>
            <a:xfrm>
              <a:off x="420130" y="1241854"/>
              <a:ext cx="4955059" cy="4646141"/>
            </a:xfrm>
            <a:prstGeom prst="rect">
              <a:avLst/>
            </a:prstGeom>
          </p:spPr>
        </p:pic>
        <p:pic>
          <p:nvPicPr>
            <p:cNvPr id="7" name="Image 6">
              <a:extLst>
                <a:ext uri="{FF2B5EF4-FFF2-40B4-BE49-F238E27FC236}">
                  <a16:creationId xmlns:a16="http://schemas.microsoft.com/office/drawing/2014/main" id="{EDD3426C-5B17-4AEE-9551-954E400284A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alphaModFix amt="20000"/>
            </a:blip>
            <a:stretch>
              <a:fillRect/>
            </a:stretch>
          </p:blipFill>
          <p:spPr>
            <a:xfrm>
              <a:off x="4354557" y="3157458"/>
              <a:ext cx="784877" cy="1123378"/>
            </a:xfrm>
            <a:prstGeom prst="rect">
              <a:avLst/>
            </a:prstGeom>
          </p:spPr>
        </p:pic>
        <p:pic>
          <p:nvPicPr>
            <p:cNvPr id="8" name="Image 7">
              <a:extLst>
                <a:ext uri="{FF2B5EF4-FFF2-40B4-BE49-F238E27FC236}">
                  <a16:creationId xmlns:a16="http://schemas.microsoft.com/office/drawing/2014/main" id="{0B35C2ED-208C-45FE-AF3A-0C0AA534420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alphaModFix amt="20000"/>
            </a:blip>
            <a:stretch>
              <a:fillRect/>
            </a:stretch>
          </p:blipFill>
          <p:spPr>
            <a:xfrm>
              <a:off x="3327324" y="2362019"/>
              <a:ext cx="773743" cy="1000897"/>
            </a:xfrm>
            <a:prstGeom prst="rect">
              <a:avLst/>
            </a:prstGeom>
          </p:spPr>
        </p:pic>
        <p:pic>
          <p:nvPicPr>
            <p:cNvPr id="9" name="Image 8">
              <a:extLst>
                <a:ext uri="{FF2B5EF4-FFF2-40B4-BE49-F238E27FC236}">
                  <a16:creationId xmlns:a16="http://schemas.microsoft.com/office/drawing/2014/main" id="{EB722629-0F06-4C69-8346-80ECB79CBBE5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alphaModFix amt="20000"/>
            </a:blip>
            <a:stretch>
              <a:fillRect/>
            </a:stretch>
          </p:blipFill>
          <p:spPr>
            <a:xfrm>
              <a:off x="2283358" y="1520674"/>
              <a:ext cx="660180" cy="841345"/>
            </a:xfrm>
            <a:prstGeom prst="rect">
              <a:avLst/>
            </a:prstGeom>
          </p:spPr>
        </p:pic>
        <p:cxnSp>
          <p:nvCxnSpPr>
            <p:cNvPr id="10" name="Connecteur : en arc 9">
              <a:extLst>
                <a:ext uri="{FF2B5EF4-FFF2-40B4-BE49-F238E27FC236}">
                  <a16:creationId xmlns:a16="http://schemas.microsoft.com/office/drawing/2014/main" id="{A81ABEA4-22F7-4AF5-9714-AB5AA46DA7BF}"/>
                </a:ext>
              </a:extLst>
            </p:cNvPr>
            <p:cNvCxnSpPr/>
            <p:nvPr/>
          </p:nvCxnSpPr>
          <p:spPr>
            <a:xfrm rot="5400000">
              <a:off x="3956064" y="4525425"/>
              <a:ext cx="1050325" cy="562233"/>
            </a:xfrm>
            <a:prstGeom prst="curvedConnector3">
              <a:avLst/>
            </a:prstGeom>
            <a:ln w="28575">
              <a:solidFill>
                <a:srgbClr val="FF0000">
                  <a:alpha val="10000"/>
                </a:srgb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Connecteur : en arc 10">
              <a:extLst>
                <a:ext uri="{FF2B5EF4-FFF2-40B4-BE49-F238E27FC236}">
                  <a16:creationId xmlns:a16="http://schemas.microsoft.com/office/drawing/2014/main" id="{E1BA8712-857D-4AF3-9682-350E6F719492}"/>
                </a:ext>
              </a:extLst>
            </p:cNvPr>
            <p:cNvCxnSpPr>
              <a:stCxn id="8" idx="1"/>
            </p:cNvCxnSpPr>
            <p:nvPr/>
          </p:nvCxnSpPr>
          <p:spPr>
            <a:xfrm rot="10800000" flipV="1">
              <a:off x="2006786" y="2862468"/>
              <a:ext cx="1320539" cy="813430"/>
            </a:xfrm>
            <a:prstGeom prst="curvedConnector3">
              <a:avLst/>
            </a:prstGeom>
            <a:ln w="28575">
              <a:solidFill>
                <a:srgbClr val="00B0F0">
                  <a:alpha val="10000"/>
                </a:srgbClr>
              </a:solidFill>
              <a:tailEnd type="triangle"/>
            </a:ln>
            <a:effectLst>
              <a:outerShdw blurRad="50800" dist="50800" dir="5400000" algn="ctr" rotWithShape="0">
                <a:srgbClr val="000000"/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Connecteur : en arc 11">
              <a:extLst>
                <a:ext uri="{FF2B5EF4-FFF2-40B4-BE49-F238E27FC236}">
                  <a16:creationId xmlns:a16="http://schemas.microsoft.com/office/drawing/2014/main" id="{6974E0E4-13B7-4E9C-B7CF-4016F2E6AC7B}"/>
                </a:ext>
              </a:extLst>
            </p:cNvPr>
            <p:cNvCxnSpPr>
              <a:cxnSpLocks/>
              <a:stCxn id="9" idx="2"/>
            </p:cNvCxnSpPr>
            <p:nvPr/>
          </p:nvCxnSpPr>
          <p:spPr>
            <a:xfrm rot="5400000">
              <a:off x="981214" y="2494685"/>
              <a:ext cx="1764901" cy="1499568"/>
            </a:xfrm>
            <a:prstGeom prst="curvedConnector3">
              <a:avLst/>
            </a:prstGeom>
            <a:ln w="28575">
              <a:solidFill>
                <a:srgbClr val="00B0F0">
                  <a:alpha val="10000"/>
                </a:srgb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Titre 3">
            <a:extLst>
              <a:ext uri="{FF2B5EF4-FFF2-40B4-BE49-F238E27FC236}">
                <a16:creationId xmlns:a16="http://schemas.microsoft.com/office/drawing/2014/main" id="{B520E16C-5B43-4440-B0DD-BE123D878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2400" dirty="0">
                <a:latin typeface="+mn-lt"/>
              </a:rPr>
              <a:t>Active learning classification model</a:t>
            </a:r>
            <a:endParaRPr lang="fr-FR" sz="2400" b="0" dirty="0">
              <a:latin typeface="+mn-lt"/>
            </a:endParaRPr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6CE752F7-61E0-4F66-8DFE-B267C499B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fr-FR" dirty="0"/>
              <a:t>10</a:t>
            </a:r>
          </a:p>
        </p:txBody>
      </p:sp>
      <p:pic>
        <p:nvPicPr>
          <p:cNvPr id="25" name="Picture 2" descr="UMR CNRS 5307 – LGF – Laboratoire Georges Friedel ...">
            <a:extLst>
              <a:ext uri="{FF2B5EF4-FFF2-40B4-BE49-F238E27FC236}">
                <a16:creationId xmlns:a16="http://schemas.microsoft.com/office/drawing/2014/main" id="{0E6AAD51-539A-43B4-A177-F9BAF3C46C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2316" y="5191023"/>
            <a:ext cx="765710" cy="92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ZoneTexte 29">
            <a:extLst>
              <a:ext uri="{FF2B5EF4-FFF2-40B4-BE49-F238E27FC236}">
                <a16:creationId xmlns:a16="http://schemas.microsoft.com/office/drawing/2014/main" id="{C721C400-466D-4EAD-82AE-9C05129869D3}"/>
              </a:ext>
            </a:extLst>
          </p:cNvPr>
          <p:cNvSpPr txBox="1"/>
          <p:nvPr/>
        </p:nvSpPr>
        <p:spPr>
          <a:xfrm>
            <a:off x="1985756" y="1263169"/>
            <a:ext cx="205917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600" b="1" dirty="0">
                <a:solidFill>
                  <a:schemeClr val="tx1">
                    <a:alpha val="10000"/>
                  </a:schemeClr>
                </a:solidFill>
                <a:effectLst/>
                <a:ea typeface="Calibri" panose="020F0502020204030204" pitchFamily="34" charset="0"/>
              </a:rPr>
              <a:t>Classification limit</a:t>
            </a:r>
            <a:endParaRPr lang="fr-FR" sz="1600" b="1" dirty="0">
              <a:solidFill>
                <a:schemeClr val="tx1">
                  <a:alpha val="10000"/>
                </a:schemeClr>
              </a:solidFill>
            </a:endParaRPr>
          </a:p>
        </p:txBody>
      </p:sp>
      <p:sp>
        <p:nvSpPr>
          <p:cNvPr id="26" name="ZoneTexte 25">
            <a:extLst>
              <a:ext uri="{FF2B5EF4-FFF2-40B4-BE49-F238E27FC236}">
                <a16:creationId xmlns:a16="http://schemas.microsoft.com/office/drawing/2014/main" id="{92BF2C2D-826F-4394-B487-3FB38D2D56A4}"/>
              </a:ext>
            </a:extLst>
          </p:cNvPr>
          <p:cNvSpPr txBox="1"/>
          <p:nvPr/>
        </p:nvSpPr>
        <p:spPr>
          <a:xfrm>
            <a:off x="6464753" y="1250681"/>
            <a:ext cx="276554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600" b="1" dirty="0">
                <a:effectLst/>
                <a:ea typeface="Calibri" panose="020F0502020204030204" pitchFamily="34" charset="0"/>
              </a:rPr>
              <a:t>Classification validation</a:t>
            </a:r>
            <a:endParaRPr lang="fr-FR" sz="1600" b="1" dirty="0"/>
          </a:p>
        </p:txBody>
      </p:sp>
      <p:grpSp>
        <p:nvGrpSpPr>
          <p:cNvPr id="16" name="Groupe 15">
            <a:extLst>
              <a:ext uri="{FF2B5EF4-FFF2-40B4-BE49-F238E27FC236}">
                <a16:creationId xmlns:a16="http://schemas.microsoft.com/office/drawing/2014/main" id="{9A713446-CF6B-4C34-A8CC-A06D149BFF0B}"/>
              </a:ext>
            </a:extLst>
          </p:cNvPr>
          <p:cNvGrpSpPr/>
          <p:nvPr/>
        </p:nvGrpSpPr>
        <p:grpSpPr>
          <a:xfrm>
            <a:off x="8448495" y="1466886"/>
            <a:ext cx="2923823" cy="4489857"/>
            <a:chOff x="7799324" y="1901396"/>
            <a:chExt cx="2392020" cy="3492751"/>
          </a:xfrm>
        </p:grpSpPr>
        <p:cxnSp>
          <p:nvCxnSpPr>
            <p:cNvPr id="20" name="Connecteur : en arc 19">
              <a:extLst>
                <a:ext uri="{FF2B5EF4-FFF2-40B4-BE49-F238E27FC236}">
                  <a16:creationId xmlns:a16="http://schemas.microsoft.com/office/drawing/2014/main" id="{71710B3C-A85A-46EE-91BB-ECAB3490719B}"/>
                </a:ext>
              </a:extLst>
            </p:cNvPr>
            <p:cNvCxnSpPr>
              <a:cxnSpLocks/>
              <a:stCxn id="27" idx="2"/>
            </p:cNvCxnSpPr>
            <p:nvPr/>
          </p:nvCxnSpPr>
          <p:spPr>
            <a:xfrm rot="5400000">
              <a:off x="7302181" y="4243185"/>
              <a:ext cx="1387590" cy="393303"/>
            </a:xfrm>
            <a:prstGeom prst="curvedConnector3">
              <a:avLst>
                <a:gd name="adj1" fmla="val 50000"/>
              </a:avLst>
            </a:prstGeom>
            <a:ln w="28575">
              <a:solidFill>
                <a:srgbClr val="00B0F0">
                  <a:alpha val="10000"/>
                </a:srgbClr>
              </a:solidFill>
              <a:tailEnd type="triangle"/>
            </a:ln>
            <a:effectLst>
              <a:outerShdw blurRad="50800" dist="50800" dir="5400000" algn="ctr" rotWithShape="0">
                <a:srgbClr val="000000">
                  <a:alpha val="10000"/>
                </a:srgb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ZoneTexte 12">
              <a:extLst>
                <a:ext uri="{FF2B5EF4-FFF2-40B4-BE49-F238E27FC236}">
                  <a16:creationId xmlns:a16="http://schemas.microsoft.com/office/drawing/2014/main" id="{FC03A856-D1FC-4711-8432-5F640D6200A5}"/>
                </a:ext>
              </a:extLst>
            </p:cNvPr>
            <p:cNvSpPr txBox="1"/>
            <p:nvPr/>
          </p:nvSpPr>
          <p:spPr>
            <a:xfrm>
              <a:off x="9093752" y="5083949"/>
              <a:ext cx="1001762" cy="310198"/>
            </a:xfrm>
            <a:prstGeom prst="rect">
              <a:avLst/>
            </a:prstGeom>
            <a:noFill/>
          </p:spPr>
          <p:txBody>
            <a:bodyPr vert="horz" wrap="none" lIns="91440" tIns="45720" rIns="91440" bIns="45720" rtlCol="0" anchor="ctr">
              <a:noAutofit/>
            </a:bodyPr>
            <a:lstStyle/>
            <a:p>
              <a:pPr marL="171450" indent="-171450" algn="l">
                <a:buFontTx/>
                <a:buChar char="-"/>
              </a:pPr>
              <a:r>
                <a:rPr lang="fr-FR" sz="1100" b="1" dirty="0"/>
                <a:t>0 Not </a:t>
              </a:r>
            </a:p>
            <a:p>
              <a:pPr algn="l"/>
              <a:r>
                <a:rPr lang="fr-FR" sz="1100" b="1" dirty="0"/>
                <a:t>        acceptable </a:t>
              </a:r>
              <a:endParaRPr lang="en-US" sz="1100" b="1" dirty="0"/>
            </a:p>
          </p:txBody>
        </p:sp>
        <p:sp>
          <p:nvSpPr>
            <p:cNvPr id="21" name="ZoneTexte 20">
              <a:extLst>
                <a:ext uri="{FF2B5EF4-FFF2-40B4-BE49-F238E27FC236}">
                  <a16:creationId xmlns:a16="http://schemas.microsoft.com/office/drawing/2014/main" id="{6946F9BA-5EB3-4C9F-B72D-47D5E50D048F}"/>
                </a:ext>
              </a:extLst>
            </p:cNvPr>
            <p:cNvSpPr txBox="1"/>
            <p:nvPr/>
          </p:nvSpPr>
          <p:spPr>
            <a:xfrm>
              <a:off x="9084936" y="1901396"/>
              <a:ext cx="1106408" cy="310198"/>
            </a:xfrm>
            <a:prstGeom prst="rect">
              <a:avLst/>
            </a:prstGeom>
            <a:noFill/>
          </p:spPr>
          <p:txBody>
            <a:bodyPr vert="horz" wrap="none" lIns="91440" tIns="45720" rIns="91440" bIns="45720" rtlCol="0" anchor="ctr">
              <a:normAutofit/>
            </a:bodyPr>
            <a:lstStyle/>
            <a:p>
              <a:pPr algn="l"/>
              <a:r>
                <a:rPr lang="fr-FR" sz="1100" b="1" dirty="0"/>
                <a:t>- 1.0 Acceptable </a:t>
              </a:r>
              <a:endParaRPr lang="en-US" sz="1100" b="1" dirty="0"/>
            </a:p>
          </p:txBody>
        </p:sp>
      </p:grpSp>
      <p:pic>
        <p:nvPicPr>
          <p:cNvPr id="27" name="Image 26">
            <a:extLst>
              <a:ext uri="{FF2B5EF4-FFF2-40B4-BE49-F238E27FC236}">
                <a16:creationId xmlns:a16="http://schemas.microsoft.com/office/drawing/2014/main" id="{52D1AC73-C654-43B6-B478-AB4D87194E1F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6" t="2667" b="1502"/>
          <a:stretch/>
        </p:blipFill>
        <p:spPr>
          <a:xfrm>
            <a:off x="8321557" y="2206956"/>
            <a:ext cx="1215361" cy="1631184"/>
          </a:xfrm>
          <a:prstGeom prst="rect">
            <a:avLst/>
          </a:prstGeom>
        </p:spPr>
      </p:pic>
      <p:sp>
        <p:nvSpPr>
          <p:cNvPr id="28" name="Flèche : droite à entaille 27">
            <a:extLst>
              <a:ext uri="{FF2B5EF4-FFF2-40B4-BE49-F238E27FC236}">
                <a16:creationId xmlns:a16="http://schemas.microsoft.com/office/drawing/2014/main" id="{16D2C61F-61E0-4813-AFDB-5E2B57F8686A}"/>
              </a:ext>
            </a:extLst>
          </p:cNvPr>
          <p:cNvSpPr/>
          <p:nvPr/>
        </p:nvSpPr>
        <p:spPr>
          <a:xfrm>
            <a:off x="48729" y="6580911"/>
            <a:ext cx="1612431" cy="270811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7030A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/>
              <a:t>Introduction</a:t>
            </a:r>
          </a:p>
        </p:txBody>
      </p:sp>
      <p:sp>
        <p:nvSpPr>
          <p:cNvPr id="29" name="Flèche : droite à entaille 28">
            <a:extLst>
              <a:ext uri="{FF2B5EF4-FFF2-40B4-BE49-F238E27FC236}">
                <a16:creationId xmlns:a16="http://schemas.microsoft.com/office/drawing/2014/main" id="{EBF54D45-689D-4A5A-B27A-9AFC756161FA}"/>
              </a:ext>
            </a:extLst>
          </p:cNvPr>
          <p:cNvSpPr/>
          <p:nvPr/>
        </p:nvSpPr>
        <p:spPr>
          <a:xfrm>
            <a:off x="6491591" y="6573575"/>
            <a:ext cx="1680422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/>
              <a:t>Regression</a:t>
            </a:r>
          </a:p>
        </p:txBody>
      </p:sp>
      <p:sp>
        <p:nvSpPr>
          <p:cNvPr id="31" name="Flèche : droite à entaille 30">
            <a:extLst>
              <a:ext uri="{FF2B5EF4-FFF2-40B4-BE49-F238E27FC236}">
                <a16:creationId xmlns:a16="http://schemas.microsoft.com/office/drawing/2014/main" id="{D04F02BE-5296-4D2B-8B39-7381F9C23AC1}"/>
              </a:ext>
            </a:extLst>
          </p:cNvPr>
          <p:cNvSpPr/>
          <p:nvPr/>
        </p:nvSpPr>
        <p:spPr>
          <a:xfrm>
            <a:off x="7970688" y="6571392"/>
            <a:ext cx="1840637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DAC2EC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/>
              <a:t>Conclusion</a:t>
            </a:r>
          </a:p>
        </p:txBody>
      </p:sp>
      <p:sp>
        <p:nvSpPr>
          <p:cNvPr id="32" name="Flèche : droite à entaille 31">
            <a:extLst>
              <a:ext uri="{FF2B5EF4-FFF2-40B4-BE49-F238E27FC236}">
                <a16:creationId xmlns:a16="http://schemas.microsoft.com/office/drawing/2014/main" id="{9BE1A285-E6B2-4B8D-A75C-0F952489C8F0}"/>
              </a:ext>
            </a:extLst>
          </p:cNvPr>
          <p:cNvSpPr/>
          <p:nvPr/>
        </p:nvSpPr>
        <p:spPr>
          <a:xfrm>
            <a:off x="3190555" y="6573073"/>
            <a:ext cx="1976712" cy="286694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/>
              <a:t>Permeability test </a:t>
            </a:r>
          </a:p>
        </p:txBody>
      </p:sp>
      <p:sp>
        <p:nvSpPr>
          <p:cNvPr id="33" name="Flèche : droite à entaille 32">
            <a:extLst>
              <a:ext uri="{FF2B5EF4-FFF2-40B4-BE49-F238E27FC236}">
                <a16:creationId xmlns:a16="http://schemas.microsoft.com/office/drawing/2014/main" id="{12977329-213C-4AD2-8B2C-76A7907C6F14}"/>
              </a:ext>
            </a:extLst>
          </p:cNvPr>
          <p:cNvSpPr/>
          <p:nvPr/>
        </p:nvSpPr>
        <p:spPr>
          <a:xfrm>
            <a:off x="1473651" y="6577791"/>
            <a:ext cx="1976712" cy="281976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/>
              <a:t>Porous sample</a:t>
            </a:r>
          </a:p>
        </p:txBody>
      </p:sp>
      <p:sp>
        <p:nvSpPr>
          <p:cNvPr id="34" name="Flèche : droite à entaille 33">
            <a:extLst>
              <a:ext uri="{FF2B5EF4-FFF2-40B4-BE49-F238E27FC236}">
                <a16:creationId xmlns:a16="http://schemas.microsoft.com/office/drawing/2014/main" id="{D6CD209A-0CC8-43C8-9259-C6CF59808B99}"/>
              </a:ext>
            </a:extLst>
          </p:cNvPr>
          <p:cNvSpPr/>
          <p:nvPr/>
        </p:nvSpPr>
        <p:spPr>
          <a:xfrm>
            <a:off x="4890870" y="6577878"/>
            <a:ext cx="1840636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Active Learning</a:t>
            </a:r>
            <a:endParaRPr lang="fr-FR" sz="1400" dirty="0"/>
          </a:p>
        </p:txBody>
      </p:sp>
      <p:pic>
        <p:nvPicPr>
          <p:cNvPr id="35" name="Image 34">
            <a:extLst>
              <a:ext uri="{FF2B5EF4-FFF2-40B4-BE49-F238E27FC236}">
                <a16:creationId xmlns:a16="http://schemas.microsoft.com/office/drawing/2014/main" id="{5596C165-BCAE-4C86-BDC1-E07C2C0A716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275" t="70340" r="64785" b="5266"/>
          <a:stretch/>
        </p:blipFill>
        <p:spPr>
          <a:xfrm>
            <a:off x="2071844" y="4255673"/>
            <a:ext cx="2822931" cy="2157439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42DC537-8923-485B-904C-4F3987DEBBF3}"/>
              </a:ext>
            </a:extLst>
          </p:cNvPr>
          <p:cNvSpPr/>
          <p:nvPr/>
        </p:nvSpPr>
        <p:spPr>
          <a:xfrm>
            <a:off x="5293852" y="4671990"/>
            <a:ext cx="1608598" cy="133511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Connecteur droit avec flèche 14">
            <a:extLst>
              <a:ext uri="{FF2B5EF4-FFF2-40B4-BE49-F238E27FC236}">
                <a16:creationId xmlns:a16="http://schemas.microsoft.com/office/drawing/2014/main" id="{2C1E286B-9F4A-4CEA-B22B-27593917FE81}"/>
              </a:ext>
            </a:extLst>
          </p:cNvPr>
          <p:cNvCxnSpPr>
            <a:stCxn id="3" idx="1"/>
            <a:endCxn id="35" idx="3"/>
          </p:cNvCxnSpPr>
          <p:nvPr/>
        </p:nvCxnSpPr>
        <p:spPr>
          <a:xfrm flipH="1" flipV="1">
            <a:off x="4894775" y="5334393"/>
            <a:ext cx="399077" cy="5152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52079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B520E16C-5B43-4440-B0DD-BE123D878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>
                <a:latin typeface="+mn-lt"/>
              </a:rPr>
              <a:t>Gaussian Process Regression on permeability measurements</a:t>
            </a:r>
            <a:endParaRPr lang="fr-FR" sz="2400" dirty="0">
              <a:latin typeface="+mn-lt"/>
            </a:endParaRPr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6CE752F7-61E0-4F66-8DFE-B267C499B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fr-FR" dirty="0"/>
              <a:t>12</a:t>
            </a:r>
          </a:p>
        </p:txBody>
      </p:sp>
      <p:pic>
        <p:nvPicPr>
          <p:cNvPr id="25" name="Picture 2" descr="UMR CNRS 5307 – LGF – Laboratoire Georges Friedel ...">
            <a:extLst>
              <a:ext uri="{FF2B5EF4-FFF2-40B4-BE49-F238E27FC236}">
                <a16:creationId xmlns:a16="http://schemas.microsoft.com/office/drawing/2014/main" id="{0E6AAD51-539A-43B4-A177-F9BAF3C46C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2316" y="5191023"/>
            <a:ext cx="765710" cy="92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Flèche : droite à entaille 28">
            <a:extLst>
              <a:ext uri="{FF2B5EF4-FFF2-40B4-BE49-F238E27FC236}">
                <a16:creationId xmlns:a16="http://schemas.microsoft.com/office/drawing/2014/main" id="{BBBD81E2-3C90-4A5E-939A-A41125F06DA0}"/>
              </a:ext>
            </a:extLst>
          </p:cNvPr>
          <p:cNvSpPr/>
          <p:nvPr/>
        </p:nvSpPr>
        <p:spPr>
          <a:xfrm>
            <a:off x="48729" y="6580911"/>
            <a:ext cx="1612431" cy="270811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7030A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/>
              <a:t>Introduction</a:t>
            </a:r>
          </a:p>
        </p:txBody>
      </p:sp>
      <p:sp>
        <p:nvSpPr>
          <p:cNvPr id="34" name="Flèche : droite à entaille 33">
            <a:extLst>
              <a:ext uri="{FF2B5EF4-FFF2-40B4-BE49-F238E27FC236}">
                <a16:creationId xmlns:a16="http://schemas.microsoft.com/office/drawing/2014/main" id="{2F6025F2-EF4D-4830-80F4-F0A6BF757B96}"/>
              </a:ext>
            </a:extLst>
          </p:cNvPr>
          <p:cNvSpPr/>
          <p:nvPr/>
        </p:nvSpPr>
        <p:spPr>
          <a:xfrm>
            <a:off x="4890870" y="6577878"/>
            <a:ext cx="1840636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Active Learning</a:t>
            </a:r>
            <a:endParaRPr lang="fr-FR" sz="1400" dirty="0"/>
          </a:p>
        </p:txBody>
      </p:sp>
      <p:sp>
        <p:nvSpPr>
          <p:cNvPr id="35" name="Flèche : droite à entaille 34">
            <a:extLst>
              <a:ext uri="{FF2B5EF4-FFF2-40B4-BE49-F238E27FC236}">
                <a16:creationId xmlns:a16="http://schemas.microsoft.com/office/drawing/2014/main" id="{BBC1DB09-68F0-40F0-BD84-E8EE947C7349}"/>
              </a:ext>
            </a:extLst>
          </p:cNvPr>
          <p:cNvSpPr/>
          <p:nvPr/>
        </p:nvSpPr>
        <p:spPr>
          <a:xfrm>
            <a:off x="7970688" y="6571392"/>
            <a:ext cx="1840637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DAC2EC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/>
              <a:t>Conclusion</a:t>
            </a:r>
          </a:p>
        </p:txBody>
      </p:sp>
      <p:sp>
        <p:nvSpPr>
          <p:cNvPr id="36" name="Flèche : droite à entaille 35">
            <a:extLst>
              <a:ext uri="{FF2B5EF4-FFF2-40B4-BE49-F238E27FC236}">
                <a16:creationId xmlns:a16="http://schemas.microsoft.com/office/drawing/2014/main" id="{8CFAE669-6DD3-4D42-B5B5-9ADEA8986A2F}"/>
              </a:ext>
            </a:extLst>
          </p:cNvPr>
          <p:cNvSpPr/>
          <p:nvPr/>
        </p:nvSpPr>
        <p:spPr>
          <a:xfrm>
            <a:off x="3190555" y="6573073"/>
            <a:ext cx="1976712" cy="286694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/>
              <a:t>Permeability test </a:t>
            </a:r>
          </a:p>
        </p:txBody>
      </p:sp>
      <p:sp>
        <p:nvSpPr>
          <p:cNvPr id="37" name="Flèche : droite à entaille 36">
            <a:extLst>
              <a:ext uri="{FF2B5EF4-FFF2-40B4-BE49-F238E27FC236}">
                <a16:creationId xmlns:a16="http://schemas.microsoft.com/office/drawing/2014/main" id="{44F2B9B4-F0CD-4398-BCB4-CB2A8CAD5A9E}"/>
              </a:ext>
            </a:extLst>
          </p:cNvPr>
          <p:cNvSpPr/>
          <p:nvPr/>
        </p:nvSpPr>
        <p:spPr>
          <a:xfrm>
            <a:off x="1473651" y="6577791"/>
            <a:ext cx="1976712" cy="281976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/>
              <a:t>Porous sample</a:t>
            </a:r>
          </a:p>
        </p:txBody>
      </p:sp>
      <p:sp>
        <p:nvSpPr>
          <p:cNvPr id="38" name="Flèche : droite à entaille 37">
            <a:extLst>
              <a:ext uri="{FF2B5EF4-FFF2-40B4-BE49-F238E27FC236}">
                <a16:creationId xmlns:a16="http://schemas.microsoft.com/office/drawing/2014/main" id="{6352AAF2-0EE1-4EE6-936F-A843E193E1FE}"/>
              </a:ext>
            </a:extLst>
          </p:cNvPr>
          <p:cNvSpPr/>
          <p:nvPr/>
        </p:nvSpPr>
        <p:spPr>
          <a:xfrm>
            <a:off x="6491591" y="6573575"/>
            <a:ext cx="1680422" cy="284425"/>
          </a:xfrm>
          <a:prstGeom prst="notchedRightArrow">
            <a:avLst>
              <a:gd name="adj1" fmla="val 100000"/>
              <a:gd name="adj2" fmla="val 66414"/>
            </a:avLst>
          </a:prstGeom>
          <a:solidFill>
            <a:srgbClr val="AC75D5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400" dirty="0"/>
              <a:t>Regression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384685AF-A88D-4BD3-B21D-BC34B6CD81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01419" y="4799788"/>
            <a:ext cx="2076862" cy="1628912"/>
          </a:xfrm>
          <a:prstGeom prst="rect">
            <a:avLst/>
          </a:prstGeom>
          <a:ln w="19050" cap="sq">
            <a:solidFill>
              <a:srgbClr val="FF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2C405874-3DB5-46BF-AADE-B065B739D4F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91006" y="3162708"/>
            <a:ext cx="2087277" cy="1637080"/>
          </a:xfrm>
          <a:prstGeom prst="rect">
            <a:avLst/>
          </a:prstGeom>
          <a:ln w="19050" cap="sq">
            <a:solidFill>
              <a:srgbClr val="FF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22" name="Image 21">
            <a:extLst>
              <a:ext uri="{FF2B5EF4-FFF2-40B4-BE49-F238E27FC236}">
                <a16:creationId xmlns:a16="http://schemas.microsoft.com/office/drawing/2014/main" id="{6D24B56E-A790-4651-AD04-73A5280C84E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91006" y="1525628"/>
            <a:ext cx="2087275" cy="1637080"/>
          </a:xfrm>
          <a:prstGeom prst="rect">
            <a:avLst/>
          </a:prstGeom>
          <a:ln w="19050" cap="sq">
            <a:solidFill>
              <a:srgbClr val="FF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13" name="ZoneTexte 12">
            <a:extLst>
              <a:ext uri="{FF2B5EF4-FFF2-40B4-BE49-F238E27FC236}">
                <a16:creationId xmlns:a16="http://schemas.microsoft.com/office/drawing/2014/main" id="{731E9367-B50E-4174-88AC-759172AEFBBA}"/>
              </a:ext>
            </a:extLst>
          </p:cNvPr>
          <p:cNvSpPr txBox="1"/>
          <p:nvPr/>
        </p:nvSpPr>
        <p:spPr>
          <a:xfrm>
            <a:off x="1343189" y="5306267"/>
            <a:ext cx="2080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sz="1800" dirty="0"/>
              <a:t>100-200</a:t>
            </a:r>
            <a:endParaRPr lang="en-US" sz="1800" dirty="0"/>
          </a:p>
        </p:txBody>
      </p:sp>
      <p:sp>
        <p:nvSpPr>
          <p:cNvPr id="24" name="ZoneTexte 23">
            <a:extLst>
              <a:ext uri="{FF2B5EF4-FFF2-40B4-BE49-F238E27FC236}">
                <a16:creationId xmlns:a16="http://schemas.microsoft.com/office/drawing/2014/main" id="{F650B184-76EB-4ACD-8444-C6F6F01284C2}"/>
              </a:ext>
            </a:extLst>
          </p:cNvPr>
          <p:cNvSpPr txBox="1"/>
          <p:nvPr/>
        </p:nvSpPr>
        <p:spPr>
          <a:xfrm>
            <a:off x="7947000" y="3644862"/>
            <a:ext cx="20800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sz="1800" dirty="0"/>
              <a:t>25-100</a:t>
            </a:r>
          </a:p>
          <a:p>
            <a:pPr algn="l"/>
            <a:r>
              <a:rPr lang="fr-FR" dirty="0"/>
              <a:t>100-200</a:t>
            </a:r>
            <a:endParaRPr lang="en-US" sz="1800" dirty="0"/>
          </a:p>
        </p:txBody>
      </p:sp>
      <p:sp>
        <p:nvSpPr>
          <p:cNvPr id="26" name="ZoneTexte 25">
            <a:extLst>
              <a:ext uri="{FF2B5EF4-FFF2-40B4-BE49-F238E27FC236}">
                <a16:creationId xmlns:a16="http://schemas.microsoft.com/office/drawing/2014/main" id="{C527EAFC-F914-42DD-A058-1DCFBFFED428}"/>
              </a:ext>
            </a:extLst>
          </p:cNvPr>
          <p:cNvSpPr txBox="1"/>
          <p:nvPr/>
        </p:nvSpPr>
        <p:spPr>
          <a:xfrm>
            <a:off x="7947000" y="5444731"/>
            <a:ext cx="2080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sz="1800" dirty="0"/>
              <a:t>25-100</a:t>
            </a:r>
            <a:endParaRPr lang="en-US" sz="1800" dirty="0"/>
          </a:p>
        </p:txBody>
      </p:sp>
      <p:sp>
        <p:nvSpPr>
          <p:cNvPr id="27" name="ZoneTexte 26">
            <a:extLst>
              <a:ext uri="{FF2B5EF4-FFF2-40B4-BE49-F238E27FC236}">
                <a16:creationId xmlns:a16="http://schemas.microsoft.com/office/drawing/2014/main" id="{887258E5-4929-490F-981B-8D05659B8526}"/>
              </a:ext>
            </a:extLst>
          </p:cNvPr>
          <p:cNvSpPr txBox="1"/>
          <p:nvPr/>
        </p:nvSpPr>
        <p:spPr>
          <a:xfrm>
            <a:off x="1042759" y="1200310"/>
            <a:ext cx="412608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dirty="0"/>
              <a:t>Comparison between data point and the model for selected diagonal</a:t>
            </a:r>
          </a:p>
        </p:txBody>
      </p:sp>
      <p:pic>
        <p:nvPicPr>
          <p:cNvPr id="28" name="Image 27">
            <a:extLst>
              <a:ext uri="{FF2B5EF4-FFF2-40B4-BE49-F238E27FC236}">
                <a16:creationId xmlns:a16="http://schemas.microsoft.com/office/drawing/2014/main" id="{588B0CD1-83D5-478B-9692-D2FF004D70C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186" t="5139" r="7614"/>
          <a:stretch/>
        </p:blipFill>
        <p:spPr>
          <a:xfrm>
            <a:off x="238116" y="1855883"/>
            <a:ext cx="5395814" cy="4255993"/>
          </a:xfrm>
          <a:prstGeom prst="rect">
            <a:avLst/>
          </a:prstGeom>
        </p:spPr>
      </p:pic>
      <p:pic>
        <p:nvPicPr>
          <p:cNvPr id="16" name="Image 15">
            <a:extLst>
              <a:ext uri="{FF2B5EF4-FFF2-40B4-BE49-F238E27FC236}">
                <a16:creationId xmlns:a16="http://schemas.microsoft.com/office/drawing/2014/main" id="{D751C1A6-B38D-4942-8676-51ECAF88C65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6963" y="4786567"/>
            <a:ext cx="2080037" cy="1631401"/>
          </a:xfrm>
          <a:prstGeom prst="rect">
            <a:avLst/>
          </a:prstGeom>
          <a:ln w="19050" cap="sq">
            <a:solidFill>
              <a:srgbClr val="FF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18" name="Image 17">
            <a:extLst>
              <a:ext uri="{FF2B5EF4-FFF2-40B4-BE49-F238E27FC236}">
                <a16:creationId xmlns:a16="http://schemas.microsoft.com/office/drawing/2014/main" id="{7E1F1B5F-C54D-47F1-ABF7-788A6197781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77035" y="3159590"/>
            <a:ext cx="2080037" cy="1631401"/>
          </a:xfrm>
          <a:prstGeom prst="rect">
            <a:avLst/>
          </a:prstGeom>
          <a:ln w="19050" cap="sq">
            <a:solidFill>
              <a:srgbClr val="FF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21" name="Image 20">
            <a:extLst>
              <a:ext uri="{FF2B5EF4-FFF2-40B4-BE49-F238E27FC236}">
                <a16:creationId xmlns:a16="http://schemas.microsoft.com/office/drawing/2014/main" id="{6FAD1446-12B7-4D34-B15C-9CA410CDF18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881466" y="1531307"/>
            <a:ext cx="2080036" cy="1631401"/>
          </a:xfrm>
          <a:prstGeom prst="rect">
            <a:avLst/>
          </a:prstGeom>
          <a:ln w="19050" cap="sq">
            <a:solidFill>
              <a:srgbClr val="FF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39" name="ZoneTexte 38">
            <a:extLst>
              <a:ext uri="{FF2B5EF4-FFF2-40B4-BE49-F238E27FC236}">
                <a16:creationId xmlns:a16="http://schemas.microsoft.com/office/drawing/2014/main" id="{B01A44D2-7AD1-46ED-A353-69B09B10C3AD}"/>
              </a:ext>
            </a:extLst>
          </p:cNvPr>
          <p:cNvSpPr txBox="1"/>
          <p:nvPr/>
        </p:nvSpPr>
        <p:spPr>
          <a:xfrm>
            <a:off x="7957072" y="2138300"/>
            <a:ext cx="2080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sz="1800" dirty="0"/>
              <a:t>100-200</a:t>
            </a:r>
            <a:endParaRPr lang="en-US" sz="1800" dirty="0"/>
          </a:p>
        </p:txBody>
      </p:sp>
      <p:sp>
        <p:nvSpPr>
          <p:cNvPr id="40" name="ZoneTexte 39">
            <a:extLst>
              <a:ext uri="{FF2B5EF4-FFF2-40B4-BE49-F238E27FC236}">
                <a16:creationId xmlns:a16="http://schemas.microsoft.com/office/drawing/2014/main" id="{E914F050-DE51-4C6D-BA5C-2E007449FB8D}"/>
              </a:ext>
            </a:extLst>
          </p:cNvPr>
          <p:cNvSpPr txBox="1"/>
          <p:nvPr/>
        </p:nvSpPr>
        <p:spPr>
          <a:xfrm>
            <a:off x="6316142" y="1039213"/>
            <a:ext cx="1181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dirty="0"/>
              <a:t>30 vol.%</a:t>
            </a:r>
            <a:endParaRPr lang="en-US" sz="1800" dirty="0"/>
          </a:p>
        </p:txBody>
      </p:sp>
      <p:sp>
        <p:nvSpPr>
          <p:cNvPr id="41" name="ZoneTexte 40">
            <a:extLst>
              <a:ext uri="{FF2B5EF4-FFF2-40B4-BE49-F238E27FC236}">
                <a16:creationId xmlns:a16="http://schemas.microsoft.com/office/drawing/2014/main" id="{F9B79EED-1069-4950-8138-816C482ED65A}"/>
              </a:ext>
            </a:extLst>
          </p:cNvPr>
          <p:cNvSpPr txBox="1"/>
          <p:nvPr/>
        </p:nvSpPr>
        <p:spPr>
          <a:xfrm>
            <a:off x="9202038" y="1039213"/>
            <a:ext cx="10761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dirty="0"/>
              <a:t>60 vol.%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385238913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>
        <a:spAutoFit/>
      </a:bodyPr>
      <a:lstStyle>
        <a:defPPr algn="l">
          <a:defRPr sz="1800"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Présentation5" id="{5C0A7AFC-847A-CD40-B121-CB7B67B00762}" vid="{3875A1CB-B011-0A45-B12E-5A29494D3A63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10329</TotalTime>
  <Words>1676</Words>
  <Application>Microsoft Office PowerPoint</Application>
  <PresentationFormat>Grand écran</PresentationFormat>
  <Paragraphs>451</Paragraphs>
  <Slides>23</Slides>
  <Notes>19</Notes>
  <HiddenSlides>0</HiddenSlides>
  <MMClips>0</MMClips>
  <ScaleCrop>false</ScaleCrop>
  <HeadingPairs>
    <vt:vector size="6" baseType="variant">
      <vt:variant>
        <vt:lpstr>Polices utilisées</vt:lpstr>
      </vt:variant>
      <vt:variant>
        <vt:i4>7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23</vt:i4>
      </vt:variant>
    </vt:vector>
  </HeadingPairs>
  <TitlesOfParts>
    <vt:vector size="31" baseType="lpstr">
      <vt:lpstr>Arial</vt:lpstr>
      <vt:lpstr>Calibri</vt:lpstr>
      <vt:lpstr>Calibri Light</vt:lpstr>
      <vt:lpstr>Cambria Math</vt:lpstr>
      <vt:lpstr>fkGroteskNeue</vt:lpstr>
      <vt:lpstr>Times New Roman</vt:lpstr>
      <vt:lpstr>Wingdings</vt:lpstr>
      <vt:lpstr>Thème Office</vt:lpstr>
      <vt:lpstr> Sébastien SAUNIER, Paul BARAL, Renaud FERRIER </vt:lpstr>
      <vt:lpstr>Introduction</vt:lpstr>
      <vt:lpstr>Introduction</vt:lpstr>
      <vt:lpstr>Summary</vt:lpstr>
      <vt:lpstr>Porous sample manufacturing</vt:lpstr>
      <vt:lpstr>Permeability testing</vt:lpstr>
      <vt:lpstr>Active learning classification model</vt:lpstr>
      <vt:lpstr>Active learning classification model</vt:lpstr>
      <vt:lpstr>Active learning classification model</vt:lpstr>
      <vt:lpstr>Active learning classification model</vt:lpstr>
      <vt:lpstr>Active learning classification model </vt:lpstr>
      <vt:lpstr>Active learning classification model </vt:lpstr>
      <vt:lpstr>Active learning classification model </vt:lpstr>
      <vt:lpstr>Active learning classification model </vt:lpstr>
      <vt:lpstr>Active learning classification model </vt:lpstr>
      <vt:lpstr>Gaussian process regression on permeability</vt:lpstr>
      <vt:lpstr>Gaussian process regression on permeability</vt:lpstr>
      <vt:lpstr>Gaussian Process Regression on permeability measurements</vt:lpstr>
      <vt:lpstr>Perspective</vt:lpstr>
      <vt:lpstr>Thank you for your attention</vt:lpstr>
      <vt:lpstr>Active learning classification model</vt:lpstr>
      <vt:lpstr>Active learning classification model</vt:lpstr>
      <vt:lpstr>Gaussian Process Regression on permeability measurements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Conseil d’école 15 mars 2023</dc:title>
  <dc:creator>GOPALE GOWDA Jnanesh</dc:creator>
  <cp:lastModifiedBy>Jnanesh GOPALE GOWDA</cp:lastModifiedBy>
  <cp:revision>889</cp:revision>
  <dcterms:created xsi:type="dcterms:W3CDTF">2023-06-12T12:27:10Z</dcterms:created>
  <dcterms:modified xsi:type="dcterms:W3CDTF">2026-05-21T12:09:57Z</dcterms:modified>
</cp:coreProperties>
</file>