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8288000" cy="10287000"/>
  <p:notesSz cx="6858000" cy="9144000"/>
  <p:embeddedFontLst>
    <p:embeddedFont>
      <p:font typeface="Aileron Bold" panose="020B0604020202020204" charset="0"/>
      <p:regular r:id="rId19"/>
    </p:embeddedFont>
    <p:embeddedFont>
      <p:font typeface="Arial Bold" panose="020B0704020202020204" pitchFamily="34" charset="0"/>
      <p:regular r:id="rId20"/>
      <p:bold r:id="rId21"/>
    </p:embeddedFont>
    <p:embeddedFont>
      <p:font typeface="Century Gothic Paneuropean Bold" panose="020B0604020202020204" charset="0"/>
      <p:regular r:id="rId22"/>
    </p:embeddedFont>
    <p:embeddedFont>
      <p:font typeface="Montserrat Bold" panose="020B0604020202020204" charset="0"/>
      <p:regular r:id="rId23"/>
    </p:embeddedFont>
    <p:embeddedFont>
      <p:font typeface="Roboto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7C7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2" autoAdjust="0"/>
  </p:normalViewPr>
  <p:slideViewPr>
    <p:cSldViewPr>
      <p:cViewPr varScale="1">
        <p:scale>
          <a:sx n="70" d="100"/>
          <a:sy n="70" d="100"/>
        </p:scale>
        <p:origin x="81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44DED-8BAE-CADF-1E1C-EBD801676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A81C56E-7017-CECA-FEE9-1FEECF1898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5E0C8-325A-754D-68BD-54E14AAED18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8972573-E9DF-E5F4-6950-AE82B6F681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1026F4A-F4B1-54EB-DAD9-E0367CC158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3C1FA-7D87-867B-2D3A-92E42317B55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5FEC8-6A50-7836-3909-8313C4D631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45127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Relationship Id="rId9" Type="http://schemas.openxmlformats.org/officeDocument/2006/relationships/hyperlink" Target="https://github.com/ltracegeo/RockSinGAN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6.jpe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2.sv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oi.org/10.17612/xr50-s717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doi.org/10.17612/rn6g-fq6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6.jpeg"/><Relationship Id="rId4" Type="http://schemas.openxmlformats.org/officeDocument/2006/relationships/image" Target="../media/image2.svg"/><Relationship Id="rId9" Type="http://schemas.openxmlformats.org/officeDocument/2006/relationships/hyperlink" Target="https://www.doi.org/10.17612/3t36-q704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8.svg"/><Relationship Id="rId5" Type="http://schemas.openxmlformats.org/officeDocument/2006/relationships/image" Target="../media/image3.png"/><Relationship Id="rId10" Type="http://schemas.openxmlformats.org/officeDocument/2006/relationships/image" Target="../media/image37.png"/><Relationship Id="rId4" Type="http://schemas.openxmlformats.org/officeDocument/2006/relationships/image" Target="../media/image2.svg"/><Relationship Id="rId9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jpe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6.jpe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jpe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jpe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1585" y="0"/>
            <a:ext cx="2061991" cy="2063163"/>
            <a:chOff x="0" y="0"/>
            <a:chExt cx="2749321" cy="27508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9296" cy="2750947"/>
            </a:xfrm>
            <a:custGeom>
              <a:avLst/>
              <a:gdLst/>
              <a:ahLst/>
              <a:cxnLst/>
              <a:rect l="l" t="t" r="r" b="b"/>
              <a:pathLst>
                <a:path w="2749296" h="2750947">
                  <a:moveTo>
                    <a:pt x="0" y="0"/>
                  </a:moveTo>
                  <a:lnTo>
                    <a:pt x="2749296" y="0"/>
                  </a:lnTo>
                  <a:lnTo>
                    <a:pt x="2749296" y="2750947"/>
                  </a:lnTo>
                  <a:lnTo>
                    <a:pt x="0" y="2750947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99089" y="138941"/>
            <a:ext cx="1802130" cy="1817294"/>
            <a:chOff x="0" y="0"/>
            <a:chExt cx="2402840" cy="2423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2840" cy="2423033"/>
            </a:xfrm>
            <a:custGeom>
              <a:avLst/>
              <a:gdLst/>
              <a:ahLst/>
              <a:cxnLst/>
              <a:rect l="l" t="t" r="r" b="b"/>
              <a:pathLst>
                <a:path w="2402840" h="2423033">
                  <a:moveTo>
                    <a:pt x="0" y="0"/>
                  </a:moveTo>
                  <a:lnTo>
                    <a:pt x="2402840" y="0"/>
                  </a:lnTo>
                  <a:lnTo>
                    <a:pt x="2402840" y="2423033"/>
                  </a:lnTo>
                  <a:lnTo>
                    <a:pt x="0" y="242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18004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90649" y="1920326"/>
            <a:ext cx="13397351" cy="142837"/>
            <a:chOff x="0" y="0"/>
            <a:chExt cx="17863134" cy="190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63186" cy="190500"/>
            </a:xfrm>
            <a:custGeom>
              <a:avLst/>
              <a:gdLst/>
              <a:ahLst/>
              <a:cxnLst/>
              <a:rect l="l" t="t" r="r" b="b"/>
              <a:pathLst>
                <a:path w="17863186" h="190500">
                  <a:moveTo>
                    <a:pt x="0" y="0"/>
                  </a:moveTo>
                  <a:lnTo>
                    <a:pt x="17863186" y="0"/>
                  </a:lnTo>
                  <a:lnTo>
                    <a:pt x="17863186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616526"/>
            <a:ext cx="18288000" cy="685800"/>
            <a:chOff x="0" y="0"/>
            <a:chExt cx="24384000" cy="91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4444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7262070" y="9614068"/>
            <a:ext cx="9682839" cy="685800"/>
          </a:xfrm>
          <a:custGeom>
            <a:avLst/>
            <a:gdLst/>
            <a:ahLst/>
            <a:cxnLst/>
            <a:rect l="l" t="t" r="r" b="b"/>
            <a:pathLst>
              <a:path w="9682839" h="685800">
                <a:moveTo>
                  <a:pt x="0" y="0"/>
                </a:moveTo>
                <a:lnTo>
                  <a:pt x="9682838" y="0"/>
                </a:lnTo>
                <a:lnTo>
                  <a:pt x="968283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4416304" y="1767678"/>
            <a:ext cx="13871696" cy="332546"/>
            <a:chOff x="0" y="0"/>
            <a:chExt cx="18495594" cy="4433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495645" cy="443357"/>
            </a:xfrm>
            <a:custGeom>
              <a:avLst/>
              <a:gdLst/>
              <a:ahLst/>
              <a:cxnLst/>
              <a:rect l="l" t="t" r="r" b="b"/>
              <a:pathLst>
                <a:path w="18495645" h="443357">
                  <a:moveTo>
                    <a:pt x="0" y="0"/>
                  </a:moveTo>
                  <a:lnTo>
                    <a:pt x="18495645" y="0"/>
                  </a:lnTo>
                  <a:lnTo>
                    <a:pt x="18495645" y="443357"/>
                  </a:lnTo>
                  <a:lnTo>
                    <a:pt x="0" y="4433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645757" y="312936"/>
            <a:ext cx="3793675" cy="1578815"/>
            <a:chOff x="0" y="0"/>
            <a:chExt cx="8051800" cy="335092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51800" cy="3350895"/>
            </a:xfrm>
            <a:custGeom>
              <a:avLst/>
              <a:gdLst/>
              <a:ahLst/>
              <a:cxnLst/>
              <a:rect l="l" t="t" r="r" b="b"/>
              <a:pathLst>
                <a:path w="8051800" h="3350895">
                  <a:moveTo>
                    <a:pt x="0" y="0"/>
                  </a:moveTo>
                  <a:lnTo>
                    <a:pt x="8051800" y="0"/>
                  </a:lnTo>
                  <a:lnTo>
                    <a:pt x="8051800" y="3350895"/>
                  </a:lnTo>
                  <a:lnTo>
                    <a:pt x="0" y="3350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846" t="-46682" b="-559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912813" y="134064"/>
            <a:ext cx="4125287" cy="1633614"/>
            <a:chOff x="0" y="0"/>
            <a:chExt cx="6381750" cy="2527173"/>
          </a:xfrm>
        </p:grpSpPr>
        <p:sp>
          <p:nvSpPr>
            <p:cNvPr id="18" name="Freeform 18" descr="Sell To Equinor | Brazil"/>
            <p:cNvSpPr/>
            <p:nvPr/>
          </p:nvSpPr>
          <p:spPr>
            <a:xfrm>
              <a:off x="0" y="0"/>
              <a:ext cx="6381750" cy="2527173"/>
            </a:xfrm>
            <a:custGeom>
              <a:avLst/>
              <a:gdLst/>
              <a:ahLst/>
              <a:cxnLst/>
              <a:rect l="l" t="t" r="r" b="b"/>
              <a:pathLst>
                <a:path w="6381750" h="2527173">
                  <a:moveTo>
                    <a:pt x="0" y="0"/>
                  </a:moveTo>
                  <a:lnTo>
                    <a:pt x="6381750" y="0"/>
                  </a:lnTo>
                  <a:lnTo>
                    <a:pt x="6381750" y="2527173"/>
                  </a:lnTo>
                  <a:lnTo>
                    <a:pt x="0" y="2527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666276" y="112851"/>
            <a:ext cx="2798862" cy="1654827"/>
          </a:xfrm>
          <a:custGeom>
            <a:avLst/>
            <a:gdLst/>
            <a:ahLst/>
            <a:cxnLst/>
            <a:rect l="l" t="t" r="r" b="b"/>
            <a:pathLst>
              <a:path w="2798862" h="1654827">
                <a:moveTo>
                  <a:pt x="0" y="0"/>
                </a:moveTo>
                <a:lnTo>
                  <a:pt x="2798862" y="0"/>
                </a:lnTo>
                <a:lnTo>
                  <a:pt x="2798862" y="1654827"/>
                </a:lnTo>
                <a:lnTo>
                  <a:pt x="0" y="16548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984577" y="3190547"/>
            <a:ext cx="14318847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dirty="0">
                <a:solidFill>
                  <a:srgbClr val="005751"/>
                </a:solidFill>
                <a:latin typeface="Arial Bold"/>
                <a:ea typeface="Arial Bold"/>
                <a:cs typeface="Arial Bold"/>
                <a:sym typeface="Arial Bold"/>
              </a:rPr>
              <a:t>GeoSlicer a Platform for Digital Rock Physics: Integrated Machine Learning, Data</a:t>
            </a:r>
          </a:p>
          <a:p>
            <a:pPr algn="ctr">
              <a:lnSpc>
                <a:spcPts val="5400"/>
              </a:lnSpc>
            </a:pPr>
            <a:r>
              <a:rPr lang="en-US" sz="4500" b="1" dirty="0">
                <a:solidFill>
                  <a:srgbClr val="005751"/>
                </a:solidFill>
                <a:latin typeface="Arial Bold"/>
                <a:ea typeface="Arial Bold"/>
                <a:cs typeface="Arial Bold"/>
                <a:sym typeface="Arial Bold"/>
              </a:rPr>
              <a:t>Preparation, and Generative AI with SinGAN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34392" y="6081719"/>
            <a:ext cx="12356188" cy="69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b="1" dirty="0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Fernando Bordignon</a:t>
            </a:r>
            <a:r>
              <a:rPr lang="en-US" sz="2000" b="1" baseline="30000" dirty="0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1</a:t>
            </a:r>
            <a:r>
              <a:rPr lang="en-US" sz="2300" b="1" dirty="0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, Leandro Passos de Figueiredo</a:t>
            </a:r>
            <a:r>
              <a:rPr lang="en-US" sz="2300" b="1" baseline="30000" dirty="0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1</a:t>
            </a:r>
            <a:r>
              <a:rPr lang="en-US" sz="2300" b="1" dirty="0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, Ingrid Carneiro</a:t>
            </a:r>
            <a:r>
              <a:rPr lang="en-US" sz="2300" b="1" baseline="30000" dirty="0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1</a:t>
            </a:r>
            <a:r>
              <a:rPr lang="en-US" sz="2300" b="1" dirty="0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, Rafael Arenhart</a:t>
            </a:r>
            <a:r>
              <a:rPr lang="en-US" sz="2300" b="1" baseline="30000" dirty="0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1</a:t>
            </a:r>
            <a:r>
              <a:rPr lang="en-US" sz="2300" b="1" dirty="0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, Bruno Honorio</a:t>
            </a:r>
            <a:r>
              <a:rPr lang="en-US" sz="2300" b="1" baseline="30000" dirty="0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2</a:t>
            </a:r>
            <a:r>
              <a:rPr lang="en-US" sz="2300" b="1" dirty="0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, Rodrigo Surmas</a:t>
            </a:r>
            <a:r>
              <a:rPr lang="en-US" sz="2300" b="1" baseline="30000" dirty="0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3</a:t>
            </a:r>
            <a:endParaRPr lang="en-US" sz="2300" b="1" dirty="0">
              <a:solidFill>
                <a:srgbClr val="59595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734392" y="7762168"/>
            <a:ext cx="12356188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4" lvl="1" indent="-205107" algn="l">
              <a:lnSpc>
                <a:spcPts val="2280"/>
              </a:lnSpc>
              <a:buAutoNum type="arabicPeriod"/>
            </a:pPr>
            <a:r>
              <a:rPr lang="en-US" sz="1900">
                <a:solidFill>
                  <a:srgbClr val="444446"/>
                </a:solidFill>
                <a:latin typeface="Arial"/>
                <a:ea typeface="Arial"/>
                <a:cs typeface="Arial"/>
                <a:sym typeface="Arial"/>
              </a:rPr>
              <a:t>LTrace GeoSciences</a:t>
            </a:r>
          </a:p>
          <a:p>
            <a:pPr marL="410214" lvl="1" indent="-205107" algn="l">
              <a:lnSpc>
                <a:spcPts val="2280"/>
              </a:lnSpc>
              <a:buAutoNum type="arabicPeriod"/>
            </a:pPr>
            <a:r>
              <a:rPr lang="en-US" sz="1900">
                <a:solidFill>
                  <a:srgbClr val="444446"/>
                </a:solidFill>
                <a:latin typeface="Arial"/>
                <a:ea typeface="Arial"/>
                <a:cs typeface="Arial"/>
                <a:sym typeface="Arial"/>
              </a:rPr>
              <a:t>Equinor Brasil</a:t>
            </a:r>
          </a:p>
          <a:p>
            <a:pPr marL="410214" lvl="1" indent="-205107" algn="l">
              <a:lnSpc>
                <a:spcPts val="2280"/>
              </a:lnSpc>
              <a:buAutoNum type="arabicPeriod"/>
            </a:pPr>
            <a:r>
              <a:rPr lang="en-US" sz="1900">
                <a:solidFill>
                  <a:srgbClr val="444446"/>
                </a:solidFill>
                <a:latin typeface="Arial"/>
                <a:ea typeface="Arial"/>
                <a:cs typeface="Arial"/>
                <a:sym typeface="Arial"/>
              </a:rPr>
              <a:t>PETROBRAS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1585" y="0"/>
            <a:ext cx="2061991" cy="2063163"/>
            <a:chOff x="0" y="0"/>
            <a:chExt cx="2749321" cy="27508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9296" cy="2750947"/>
            </a:xfrm>
            <a:custGeom>
              <a:avLst/>
              <a:gdLst/>
              <a:ahLst/>
              <a:cxnLst/>
              <a:rect l="l" t="t" r="r" b="b"/>
              <a:pathLst>
                <a:path w="2749296" h="2750947">
                  <a:moveTo>
                    <a:pt x="0" y="0"/>
                  </a:moveTo>
                  <a:lnTo>
                    <a:pt x="2749296" y="0"/>
                  </a:lnTo>
                  <a:lnTo>
                    <a:pt x="2749296" y="2750947"/>
                  </a:lnTo>
                  <a:lnTo>
                    <a:pt x="0" y="2750947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99089" y="138941"/>
            <a:ext cx="1802130" cy="1817294"/>
            <a:chOff x="0" y="0"/>
            <a:chExt cx="2402840" cy="2423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2840" cy="2423033"/>
            </a:xfrm>
            <a:custGeom>
              <a:avLst/>
              <a:gdLst/>
              <a:ahLst/>
              <a:cxnLst/>
              <a:rect l="l" t="t" r="r" b="b"/>
              <a:pathLst>
                <a:path w="2402840" h="2423033">
                  <a:moveTo>
                    <a:pt x="0" y="0"/>
                  </a:moveTo>
                  <a:lnTo>
                    <a:pt x="2402840" y="0"/>
                  </a:lnTo>
                  <a:lnTo>
                    <a:pt x="2402840" y="2423033"/>
                  </a:lnTo>
                  <a:lnTo>
                    <a:pt x="0" y="242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18004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90649" y="1920326"/>
            <a:ext cx="13397351" cy="142837"/>
            <a:chOff x="0" y="0"/>
            <a:chExt cx="17863134" cy="190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63186" cy="190500"/>
            </a:xfrm>
            <a:custGeom>
              <a:avLst/>
              <a:gdLst/>
              <a:ahLst/>
              <a:cxnLst/>
              <a:rect l="l" t="t" r="r" b="b"/>
              <a:pathLst>
                <a:path w="17863186" h="190500">
                  <a:moveTo>
                    <a:pt x="0" y="0"/>
                  </a:moveTo>
                  <a:lnTo>
                    <a:pt x="17863186" y="0"/>
                  </a:lnTo>
                  <a:lnTo>
                    <a:pt x="17863186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616526"/>
            <a:ext cx="18288000" cy="685800"/>
            <a:chOff x="0" y="0"/>
            <a:chExt cx="24384000" cy="91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4444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7262070" y="9614068"/>
            <a:ext cx="9682839" cy="685800"/>
          </a:xfrm>
          <a:custGeom>
            <a:avLst/>
            <a:gdLst/>
            <a:ahLst/>
            <a:cxnLst/>
            <a:rect l="l" t="t" r="r" b="b"/>
            <a:pathLst>
              <a:path w="9682839" h="685800">
                <a:moveTo>
                  <a:pt x="0" y="0"/>
                </a:moveTo>
                <a:lnTo>
                  <a:pt x="9682838" y="0"/>
                </a:lnTo>
                <a:lnTo>
                  <a:pt x="968283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4890649" y="14126"/>
            <a:ext cx="12774149" cy="1926900"/>
            <a:chOff x="0" y="0"/>
            <a:chExt cx="17032199" cy="256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32201" cy="2569203"/>
            </a:xfrm>
            <a:custGeom>
              <a:avLst/>
              <a:gdLst/>
              <a:ahLst/>
              <a:cxnLst/>
              <a:rect l="l" t="t" r="r" b="b"/>
              <a:pathLst>
                <a:path w="17032201" h="2569203">
                  <a:moveTo>
                    <a:pt x="0" y="0"/>
                  </a:moveTo>
                  <a:lnTo>
                    <a:pt x="17032201" y="0"/>
                  </a:lnTo>
                  <a:lnTo>
                    <a:pt x="17032201" y="2569203"/>
                  </a:lnTo>
                  <a:lnTo>
                    <a:pt x="0" y="2569203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79173" b="-791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7032199" cy="25787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5400"/>
                </a:lnSpc>
              </a:pPr>
              <a:r>
                <a:rPr lang="en-US" sz="4500" b="1">
                  <a:solidFill>
                    <a:srgbClr val="005751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Sidewall core instance segmentation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8011708" y="2480399"/>
            <a:ext cx="0" cy="6716432"/>
          </a:xfrm>
          <a:prstGeom prst="line">
            <a:avLst/>
          </a:prstGeom>
          <a:ln w="38100" cap="flat">
            <a:solidFill>
              <a:srgbClr val="5959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Picture 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8423551" y="3110302"/>
            <a:ext cx="9700670" cy="545662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89939" y="3228171"/>
            <a:ext cx="7109926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52"/>
              </a:lnSpc>
              <a:spcBef>
                <a:spcPct val="0"/>
              </a:spcBef>
            </a:pPr>
            <a:r>
              <a:rPr lang="en-US" sz="246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Image Log Instance </a:t>
            </a:r>
            <a:r>
              <a:rPr lang="en-US" sz="2460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Segmenter</a:t>
            </a:r>
            <a:r>
              <a:rPr lang="en-US" sz="246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is a module of GeoSlicer that performs instance segmentation of artifacts of interest in well log images.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9939" y="4770777"/>
            <a:ext cx="7109926" cy="186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52"/>
              </a:lnSpc>
            </a:pPr>
            <a:r>
              <a:rPr lang="en-US" sz="246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 GeoSlicer, the detection of two types of artifacts is currently available:</a:t>
            </a:r>
          </a:p>
          <a:p>
            <a:pPr marL="531211" lvl="1" indent="-265606" algn="just">
              <a:lnSpc>
                <a:spcPts val="2952"/>
              </a:lnSpc>
              <a:buFont typeface="Arial"/>
              <a:buChar char="•"/>
            </a:pPr>
            <a:r>
              <a:rPr lang="en-US" sz="2460" b="1" dirty="0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Sidewall core marks</a:t>
            </a:r>
          </a:p>
          <a:p>
            <a:pPr marL="531211" lvl="1" indent="-265606" algn="just">
              <a:lnSpc>
                <a:spcPts val="2952"/>
              </a:lnSpc>
              <a:buFont typeface="Arial"/>
              <a:buChar char="•"/>
            </a:pPr>
            <a:r>
              <a:rPr lang="en-US" sz="246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Ledges</a:t>
            </a:r>
          </a:p>
          <a:p>
            <a:pPr algn="just">
              <a:lnSpc>
                <a:spcPts val="2952"/>
              </a:lnSpc>
              <a:spcBef>
                <a:spcPct val="0"/>
              </a:spcBef>
            </a:pPr>
            <a:endParaRPr lang="en-US" sz="246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92207" y="6998118"/>
            <a:ext cx="7109926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52"/>
              </a:lnSpc>
              <a:spcBef>
                <a:spcPct val="0"/>
              </a:spcBef>
            </a:pPr>
            <a:r>
              <a:rPr lang="en-US" sz="246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For sidewall core mark detection, Mask‑RCNN was employed with an adapted input consisting of Transit Time and Amplitude logs as two channels, supplemented by the binary sidewall core mask.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5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1585" y="0"/>
            <a:ext cx="2061991" cy="2063163"/>
            <a:chOff x="0" y="0"/>
            <a:chExt cx="2749321" cy="27508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9296" cy="2750947"/>
            </a:xfrm>
            <a:custGeom>
              <a:avLst/>
              <a:gdLst/>
              <a:ahLst/>
              <a:cxnLst/>
              <a:rect l="l" t="t" r="r" b="b"/>
              <a:pathLst>
                <a:path w="2749296" h="2750947">
                  <a:moveTo>
                    <a:pt x="0" y="0"/>
                  </a:moveTo>
                  <a:lnTo>
                    <a:pt x="2749296" y="0"/>
                  </a:lnTo>
                  <a:lnTo>
                    <a:pt x="2749296" y="2750947"/>
                  </a:lnTo>
                  <a:lnTo>
                    <a:pt x="0" y="2750947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99089" y="138941"/>
            <a:ext cx="1802130" cy="1817294"/>
            <a:chOff x="0" y="0"/>
            <a:chExt cx="2402840" cy="2423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2840" cy="2423033"/>
            </a:xfrm>
            <a:custGeom>
              <a:avLst/>
              <a:gdLst/>
              <a:ahLst/>
              <a:cxnLst/>
              <a:rect l="l" t="t" r="r" b="b"/>
              <a:pathLst>
                <a:path w="2402840" h="2423033">
                  <a:moveTo>
                    <a:pt x="0" y="0"/>
                  </a:moveTo>
                  <a:lnTo>
                    <a:pt x="2402840" y="0"/>
                  </a:lnTo>
                  <a:lnTo>
                    <a:pt x="2402840" y="2423033"/>
                  </a:lnTo>
                  <a:lnTo>
                    <a:pt x="0" y="242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18004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90649" y="1920326"/>
            <a:ext cx="13397351" cy="142837"/>
            <a:chOff x="0" y="0"/>
            <a:chExt cx="17863134" cy="190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63186" cy="190500"/>
            </a:xfrm>
            <a:custGeom>
              <a:avLst/>
              <a:gdLst/>
              <a:ahLst/>
              <a:cxnLst/>
              <a:rect l="l" t="t" r="r" b="b"/>
              <a:pathLst>
                <a:path w="17863186" h="190500">
                  <a:moveTo>
                    <a:pt x="0" y="0"/>
                  </a:moveTo>
                  <a:lnTo>
                    <a:pt x="17863186" y="0"/>
                  </a:lnTo>
                  <a:lnTo>
                    <a:pt x="17863186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616526"/>
            <a:ext cx="18288000" cy="685800"/>
            <a:chOff x="0" y="0"/>
            <a:chExt cx="24384000" cy="91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4444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7262070" y="9614068"/>
            <a:ext cx="9682839" cy="685800"/>
          </a:xfrm>
          <a:custGeom>
            <a:avLst/>
            <a:gdLst/>
            <a:ahLst/>
            <a:cxnLst/>
            <a:rect l="l" t="t" r="r" b="b"/>
            <a:pathLst>
              <a:path w="9682839" h="685800">
                <a:moveTo>
                  <a:pt x="0" y="0"/>
                </a:moveTo>
                <a:lnTo>
                  <a:pt x="9682838" y="0"/>
                </a:lnTo>
                <a:lnTo>
                  <a:pt x="968283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4890649" y="14126"/>
            <a:ext cx="12774149" cy="1926900"/>
            <a:chOff x="0" y="0"/>
            <a:chExt cx="17032199" cy="256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32201" cy="2569203"/>
            </a:xfrm>
            <a:custGeom>
              <a:avLst/>
              <a:gdLst/>
              <a:ahLst/>
              <a:cxnLst/>
              <a:rect l="l" t="t" r="r" b="b"/>
              <a:pathLst>
                <a:path w="17032201" h="2569203">
                  <a:moveTo>
                    <a:pt x="0" y="0"/>
                  </a:moveTo>
                  <a:lnTo>
                    <a:pt x="17032201" y="0"/>
                  </a:lnTo>
                  <a:lnTo>
                    <a:pt x="17032201" y="2569203"/>
                  </a:lnTo>
                  <a:lnTo>
                    <a:pt x="0" y="2569203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79173" b="-791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7032199" cy="25787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5400"/>
                </a:lnSpc>
              </a:pPr>
              <a:r>
                <a:rPr lang="en-US" sz="4500" b="1" dirty="0">
                  <a:solidFill>
                    <a:srgbClr val="005751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RockSinGAN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9124950" y="2541868"/>
            <a:ext cx="0" cy="6716432"/>
          </a:xfrm>
          <a:prstGeom prst="line">
            <a:avLst/>
          </a:prstGeom>
          <a:ln w="38100" cap="flat">
            <a:solidFill>
              <a:srgbClr val="5959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Picture 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10338318" y="2253479"/>
            <a:ext cx="7170273" cy="717027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80737" y="3225267"/>
            <a:ext cx="7109926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52"/>
              </a:lnSpc>
              <a:spcBef>
                <a:spcPct val="0"/>
              </a:spcBef>
            </a:pPr>
            <a:r>
              <a:rPr lang="en-US" sz="246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RockSinGAN is a hierarchical 3D generative framework trained on a single image that integrates Early Cropping and Patched Inference to overcome hardware memory limitations.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0737" y="5373166"/>
            <a:ext cx="7109926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52"/>
              </a:lnSpc>
              <a:spcBef>
                <a:spcPct val="0"/>
              </a:spcBef>
            </a:pPr>
            <a:r>
              <a:rPr lang="en-US" sz="246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These techniques allow the generation of ultra-high-resolution rock models with dimensions of </a:t>
            </a:r>
            <a:r>
              <a:rPr lang="en-US" sz="2460" b="1" dirty="0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3344x1360x8304</a:t>
            </a:r>
            <a:r>
              <a:rPr lang="en-US" sz="246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80737" y="7340681"/>
            <a:ext cx="7109926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52"/>
              </a:lnSpc>
              <a:spcBef>
                <a:spcPct val="0"/>
              </a:spcBef>
            </a:pPr>
            <a:r>
              <a:rPr lang="en-US" sz="2460" u="sng" dirty="0">
                <a:solidFill>
                  <a:srgbClr val="009288"/>
                </a:solidFill>
                <a:latin typeface="Arial"/>
                <a:ea typeface="Arial"/>
                <a:cs typeface="Arial"/>
                <a:sym typeface="Arial"/>
                <a:hlinkClick r:id="rId9" tooltip="https://github.com/ltracegeo/RockSinGAN"/>
              </a:rPr>
              <a:t>https://github.com/ltracegeo/RockSinGAN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0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1585" y="0"/>
            <a:ext cx="2061991" cy="2063163"/>
            <a:chOff x="0" y="0"/>
            <a:chExt cx="2749321" cy="27508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9296" cy="2750947"/>
            </a:xfrm>
            <a:custGeom>
              <a:avLst/>
              <a:gdLst/>
              <a:ahLst/>
              <a:cxnLst/>
              <a:rect l="l" t="t" r="r" b="b"/>
              <a:pathLst>
                <a:path w="2749296" h="2750947">
                  <a:moveTo>
                    <a:pt x="0" y="0"/>
                  </a:moveTo>
                  <a:lnTo>
                    <a:pt x="2749296" y="0"/>
                  </a:lnTo>
                  <a:lnTo>
                    <a:pt x="2749296" y="2750947"/>
                  </a:lnTo>
                  <a:lnTo>
                    <a:pt x="0" y="2750947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99089" y="138941"/>
            <a:ext cx="1802130" cy="1817294"/>
            <a:chOff x="0" y="0"/>
            <a:chExt cx="2402840" cy="2423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2840" cy="2423033"/>
            </a:xfrm>
            <a:custGeom>
              <a:avLst/>
              <a:gdLst/>
              <a:ahLst/>
              <a:cxnLst/>
              <a:rect l="l" t="t" r="r" b="b"/>
              <a:pathLst>
                <a:path w="2402840" h="2423033">
                  <a:moveTo>
                    <a:pt x="0" y="0"/>
                  </a:moveTo>
                  <a:lnTo>
                    <a:pt x="2402840" y="0"/>
                  </a:lnTo>
                  <a:lnTo>
                    <a:pt x="2402840" y="2423033"/>
                  </a:lnTo>
                  <a:lnTo>
                    <a:pt x="0" y="242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18004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90649" y="1920326"/>
            <a:ext cx="13397351" cy="142837"/>
            <a:chOff x="0" y="0"/>
            <a:chExt cx="17863134" cy="190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63186" cy="190500"/>
            </a:xfrm>
            <a:custGeom>
              <a:avLst/>
              <a:gdLst/>
              <a:ahLst/>
              <a:cxnLst/>
              <a:rect l="l" t="t" r="r" b="b"/>
              <a:pathLst>
                <a:path w="17863186" h="190500">
                  <a:moveTo>
                    <a:pt x="0" y="0"/>
                  </a:moveTo>
                  <a:lnTo>
                    <a:pt x="17863186" y="0"/>
                  </a:lnTo>
                  <a:lnTo>
                    <a:pt x="17863186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616526"/>
            <a:ext cx="18288000" cy="685800"/>
            <a:chOff x="0" y="0"/>
            <a:chExt cx="24384000" cy="91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4444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7262070" y="9614068"/>
            <a:ext cx="9682839" cy="685800"/>
          </a:xfrm>
          <a:custGeom>
            <a:avLst/>
            <a:gdLst/>
            <a:ahLst/>
            <a:cxnLst/>
            <a:rect l="l" t="t" r="r" b="b"/>
            <a:pathLst>
              <a:path w="9682839" h="685800">
                <a:moveTo>
                  <a:pt x="0" y="0"/>
                </a:moveTo>
                <a:lnTo>
                  <a:pt x="9682838" y="0"/>
                </a:lnTo>
                <a:lnTo>
                  <a:pt x="968283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4890649" y="14126"/>
            <a:ext cx="12774149" cy="1926900"/>
            <a:chOff x="0" y="0"/>
            <a:chExt cx="17032199" cy="256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32201" cy="2569203"/>
            </a:xfrm>
            <a:custGeom>
              <a:avLst/>
              <a:gdLst/>
              <a:ahLst/>
              <a:cxnLst/>
              <a:rect l="l" t="t" r="r" b="b"/>
              <a:pathLst>
                <a:path w="17032201" h="2569203">
                  <a:moveTo>
                    <a:pt x="0" y="0"/>
                  </a:moveTo>
                  <a:lnTo>
                    <a:pt x="17032201" y="0"/>
                  </a:lnTo>
                  <a:lnTo>
                    <a:pt x="17032201" y="2569203"/>
                  </a:lnTo>
                  <a:lnTo>
                    <a:pt x="0" y="2569203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79173" b="-791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7032199" cy="25787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5400"/>
                </a:lnSpc>
              </a:pPr>
              <a:r>
                <a:rPr lang="en-US" sz="4500" b="1" dirty="0">
                  <a:solidFill>
                    <a:srgbClr val="005751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RockSinGAN - application 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174895" y="7877814"/>
            <a:ext cx="1088407" cy="1209342"/>
          </a:xfrm>
          <a:custGeom>
            <a:avLst/>
            <a:gdLst/>
            <a:ahLst/>
            <a:cxnLst/>
            <a:rect l="l" t="t" r="r" b="b"/>
            <a:pathLst>
              <a:path w="1088407" h="1209342">
                <a:moveTo>
                  <a:pt x="0" y="0"/>
                </a:moveTo>
                <a:lnTo>
                  <a:pt x="1088408" y="0"/>
                </a:lnTo>
                <a:lnTo>
                  <a:pt x="1088408" y="1209342"/>
                </a:lnTo>
                <a:lnTo>
                  <a:pt x="0" y="12093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908258" y="7877814"/>
            <a:ext cx="1097185" cy="1209342"/>
          </a:xfrm>
          <a:custGeom>
            <a:avLst/>
            <a:gdLst/>
            <a:ahLst/>
            <a:cxnLst/>
            <a:rect l="l" t="t" r="r" b="b"/>
            <a:pathLst>
              <a:path w="1097185" h="1209342">
                <a:moveTo>
                  <a:pt x="0" y="0"/>
                </a:moveTo>
                <a:lnTo>
                  <a:pt x="1097185" y="0"/>
                </a:lnTo>
                <a:lnTo>
                  <a:pt x="1097185" y="1209342"/>
                </a:lnTo>
                <a:lnTo>
                  <a:pt x="0" y="12093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653268" y="7791872"/>
            <a:ext cx="1082858" cy="1295284"/>
          </a:xfrm>
          <a:custGeom>
            <a:avLst/>
            <a:gdLst/>
            <a:ahLst/>
            <a:cxnLst/>
            <a:rect l="l" t="t" r="r" b="b"/>
            <a:pathLst>
              <a:path w="1082858" h="1295284">
                <a:moveTo>
                  <a:pt x="0" y="0"/>
                </a:moveTo>
                <a:lnTo>
                  <a:pt x="1082858" y="0"/>
                </a:lnTo>
                <a:lnTo>
                  <a:pt x="1082858" y="1295284"/>
                </a:lnTo>
                <a:lnTo>
                  <a:pt x="0" y="12952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383951" y="7791872"/>
            <a:ext cx="1098401" cy="1295284"/>
          </a:xfrm>
          <a:custGeom>
            <a:avLst/>
            <a:gdLst/>
            <a:ahLst/>
            <a:cxnLst/>
            <a:rect l="l" t="t" r="r" b="b"/>
            <a:pathLst>
              <a:path w="1098401" h="1295284">
                <a:moveTo>
                  <a:pt x="0" y="0"/>
                </a:moveTo>
                <a:lnTo>
                  <a:pt x="1098401" y="0"/>
                </a:lnTo>
                <a:lnTo>
                  <a:pt x="1098401" y="1295284"/>
                </a:lnTo>
                <a:lnTo>
                  <a:pt x="0" y="12952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130177" y="7791872"/>
            <a:ext cx="1385304" cy="1295284"/>
          </a:xfrm>
          <a:custGeom>
            <a:avLst/>
            <a:gdLst/>
            <a:ahLst/>
            <a:cxnLst/>
            <a:rect l="l" t="t" r="r" b="b"/>
            <a:pathLst>
              <a:path w="1385304" h="1295284">
                <a:moveTo>
                  <a:pt x="0" y="0"/>
                </a:moveTo>
                <a:lnTo>
                  <a:pt x="1385304" y="0"/>
                </a:lnTo>
                <a:lnTo>
                  <a:pt x="1385304" y="1295284"/>
                </a:lnTo>
                <a:lnTo>
                  <a:pt x="0" y="12952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651810" y="4617373"/>
            <a:ext cx="461295" cy="1555088"/>
          </a:xfrm>
          <a:custGeom>
            <a:avLst/>
            <a:gdLst/>
            <a:ahLst/>
            <a:cxnLst/>
            <a:rect l="l" t="t" r="r" b="b"/>
            <a:pathLst>
              <a:path w="461295" h="1555088">
                <a:moveTo>
                  <a:pt x="0" y="0"/>
                </a:moveTo>
                <a:lnTo>
                  <a:pt x="461295" y="0"/>
                </a:lnTo>
                <a:lnTo>
                  <a:pt x="461295" y="1555087"/>
                </a:lnTo>
                <a:lnTo>
                  <a:pt x="0" y="15550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162221" y="4617373"/>
            <a:ext cx="493172" cy="1662549"/>
          </a:xfrm>
          <a:custGeom>
            <a:avLst/>
            <a:gdLst/>
            <a:ahLst/>
            <a:cxnLst/>
            <a:rect l="l" t="t" r="r" b="b"/>
            <a:pathLst>
              <a:path w="493172" h="1662549">
                <a:moveTo>
                  <a:pt x="0" y="0"/>
                </a:moveTo>
                <a:lnTo>
                  <a:pt x="493172" y="0"/>
                </a:lnTo>
                <a:lnTo>
                  <a:pt x="493172" y="1662549"/>
                </a:lnTo>
                <a:lnTo>
                  <a:pt x="0" y="16625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452878" y="4617373"/>
            <a:ext cx="681542" cy="1662549"/>
          </a:xfrm>
          <a:custGeom>
            <a:avLst/>
            <a:gdLst/>
            <a:ahLst/>
            <a:cxnLst/>
            <a:rect l="l" t="t" r="r" b="b"/>
            <a:pathLst>
              <a:path w="681542" h="1662549">
                <a:moveTo>
                  <a:pt x="0" y="0"/>
                </a:moveTo>
                <a:lnTo>
                  <a:pt x="681542" y="0"/>
                </a:lnTo>
                <a:lnTo>
                  <a:pt x="681542" y="1662549"/>
                </a:lnTo>
                <a:lnTo>
                  <a:pt x="0" y="16625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870091" y="4724835"/>
            <a:ext cx="649211" cy="1555088"/>
          </a:xfrm>
          <a:custGeom>
            <a:avLst/>
            <a:gdLst/>
            <a:ahLst/>
            <a:cxnLst/>
            <a:rect l="l" t="t" r="r" b="b"/>
            <a:pathLst>
              <a:path w="649211" h="1555088">
                <a:moveTo>
                  <a:pt x="0" y="0"/>
                </a:moveTo>
                <a:lnTo>
                  <a:pt x="649212" y="0"/>
                </a:lnTo>
                <a:lnTo>
                  <a:pt x="649212" y="1555087"/>
                </a:lnTo>
                <a:lnTo>
                  <a:pt x="0" y="155508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033675" y="2824758"/>
            <a:ext cx="747734" cy="4531719"/>
          </a:xfrm>
          <a:custGeom>
            <a:avLst/>
            <a:gdLst/>
            <a:ahLst/>
            <a:cxnLst/>
            <a:rect l="l" t="t" r="r" b="b"/>
            <a:pathLst>
              <a:path w="747734" h="4531719">
                <a:moveTo>
                  <a:pt x="0" y="0"/>
                </a:moveTo>
                <a:lnTo>
                  <a:pt x="747733" y="0"/>
                </a:lnTo>
                <a:lnTo>
                  <a:pt x="747733" y="4531719"/>
                </a:lnTo>
                <a:lnTo>
                  <a:pt x="0" y="453171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2376968" y="2824758"/>
            <a:ext cx="719410" cy="4531719"/>
          </a:xfrm>
          <a:custGeom>
            <a:avLst/>
            <a:gdLst/>
            <a:ahLst/>
            <a:cxnLst/>
            <a:rect l="l" t="t" r="r" b="b"/>
            <a:pathLst>
              <a:path w="719410" h="4531719">
                <a:moveTo>
                  <a:pt x="0" y="0"/>
                </a:moveTo>
                <a:lnTo>
                  <a:pt x="719410" y="0"/>
                </a:lnTo>
                <a:lnTo>
                  <a:pt x="719410" y="4531719"/>
                </a:lnTo>
                <a:lnTo>
                  <a:pt x="0" y="453171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V="1">
            <a:off x="3263303" y="5295017"/>
            <a:ext cx="1627347" cy="844878"/>
          </a:xfrm>
          <a:custGeom>
            <a:avLst/>
            <a:gdLst/>
            <a:ahLst/>
            <a:cxnLst/>
            <a:rect l="l" t="t" r="r" b="b"/>
            <a:pathLst>
              <a:path w="1627347" h="844878">
                <a:moveTo>
                  <a:pt x="0" y="844877"/>
                </a:moveTo>
                <a:lnTo>
                  <a:pt x="1627346" y="844877"/>
                </a:lnTo>
                <a:lnTo>
                  <a:pt x="1627346" y="0"/>
                </a:lnTo>
                <a:lnTo>
                  <a:pt x="0" y="0"/>
                </a:lnTo>
                <a:lnTo>
                  <a:pt x="0" y="8448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8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flipV="1">
            <a:off x="3508712" y="8163699"/>
            <a:ext cx="1243780" cy="637572"/>
          </a:xfrm>
          <a:custGeom>
            <a:avLst/>
            <a:gdLst/>
            <a:ahLst/>
            <a:cxnLst/>
            <a:rect l="l" t="t" r="r" b="b"/>
            <a:pathLst>
              <a:path w="1243780" h="637572">
                <a:moveTo>
                  <a:pt x="0" y="637572"/>
                </a:moveTo>
                <a:lnTo>
                  <a:pt x="1243781" y="637572"/>
                </a:lnTo>
                <a:lnTo>
                  <a:pt x="1243781" y="0"/>
                </a:lnTo>
                <a:lnTo>
                  <a:pt x="0" y="0"/>
                </a:lnTo>
                <a:lnTo>
                  <a:pt x="0" y="63757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42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flipV="1">
            <a:off x="6248815" y="8163699"/>
            <a:ext cx="1243780" cy="637572"/>
          </a:xfrm>
          <a:custGeom>
            <a:avLst/>
            <a:gdLst/>
            <a:ahLst/>
            <a:cxnLst/>
            <a:rect l="l" t="t" r="r" b="b"/>
            <a:pathLst>
              <a:path w="1243780" h="637572">
                <a:moveTo>
                  <a:pt x="0" y="637572"/>
                </a:moveTo>
                <a:lnTo>
                  <a:pt x="1243780" y="637572"/>
                </a:lnTo>
                <a:lnTo>
                  <a:pt x="1243780" y="0"/>
                </a:lnTo>
                <a:lnTo>
                  <a:pt x="0" y="0"/>
                </a:lnTo>
                <a:lnTo>
                  <a:pt x="0" y="63757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42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V="1">
            <a:off x="8938148" y="8163699"/>
            <a:ext cx="1243780" cy="637572"/>
          </a:xfrm>
          <a:custGeom>
            <a:avLst/>
            <a:gdLst/>
            <a:ahLst/>
            <a:cxnLst/>
            <a:rect l="l" t="t" r="r" b="b"/>
            <a:pathLst>
              <a:path w="1243780" h="637572">
                <a:moveTo>
                  <a:pt x="0" y="637572"/>
                </a:moveTo>
                <a:lnTo>
                  <a:pt x="1243780" y="637572"/>
                </a:lnTo>
                <a:lnTo>
                  <a:pt x="1243780" y="0"/>
                </a:lnTo>
                <a:lnTo>
                  <a:pt x="0" y="0"/>
                </a:lnTo>
                <a:lnTo>
                  <a:pt x="0" y="63757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42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flipV="1">
            <a:off x="11763658" y="8163699"/>
            <a:ext cx="1243780" cy="637572"/>
          </a:xfrm>
          <a:custGeom>
            <a:avLst/>
            <a:gdLst/>
            <a:ahLst/>
            <a:cxnLst/>
            <a:rect l="l" t="t" r="r" b="b"/>
            <a:pathLst>
              <a:path w="1243780" h="637572">
                <a:moveTo>
                  <a:pt x="0" y="637572"/>
                </a:moveTo>
                <a:lnTo>
                  <a:pt x="1243781" y="637572"/>
                </a:lnTo>
                <a:lnTo>
                  <a:pt x="1243781" y="0"/>
                </a:lnTo>
                <a:lnTo>
                  <a:pt x="0" y="0"/>
                </a:lnTo>
                <a:lnTo>
                  <a:pt x="0" y="63757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42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7376742" y="2167533"/>
            <a:ext cx="5882058" cy="481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  <a:spcBef>
                <a:spcPct val="0"/>
              </a:spcBef>
            </a:pPr>
            <a:r>
              <a:rPr lang="en-US" sz="3299" b="1" dirty="0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CoreCT-microCT integration</a:t>
            </a:r>
          </a:p>
        </p:txBody>
      </p:sp>
      <p:sp>
        <p:nvSpPr>
          <p:cNvPr id="31" name="Freeform 31"/>
          <p:cNvSpPr/>
          <p:nvPr/>
        </p:nvSpPr>
        <p:spPr>
          <a:xfrm>
            <a:off x="3544436" y="4617373"/>
            <a:ext cx="862343" cy="862343"/>
          </a:xfrm>
          <a:custGeom>
            <a:avLst/>
            <a:gdLst/>
            <a:ahLst/>
            <a:cxnLst/>
            <a:rect l="l" t="t" r="r" b="b"/>
            <a:pathLst>
              <a:path w="862343" h="862343">
                <a:moveTo>
                  <a:pt x="0" y="0"/>
                </a:moveTo>
                <a:lnTo>
                  <a:pt x="862342" y="0"/>
                </a:lnTo>
                <a:lnTo>
                  <a:pt x="862342" y="862343"/>
                </a:lnTo>
                <a:lnTo>
                  <a:pt x="0" y="8623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>
            <a:off x="3731151" y="4646668"/>
            <a:ext cx="690629" cy="690629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9496"/>
            </a:solid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3899863" y="4882479"/>
            <a:ext cx="354225" cy="24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58"/>
              </a:lnSpc>
            </a:pPr>
            <a:r>
              <a:rPr lang="en-US" sz="168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313576" y="5512264"/>
            <a:ext cx="1316937" cy="36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4"/>
              </a:lnSpc>
            </a:pPr>
            <a:r>
              <a:rPr lang="en-US" sz="1294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CoreCT image acquisition</a:t>
            </a:r>
          </a:p>
        </p:txBody>
      </p:sp>
      <p:sp>
        <p:nvSpPr>
          <p:cNvPr id="37" name="Freeform 37"/>
          <p:cNvSpPr/>
          <p:nvPr/>
        </p:nvSpPr>
        <p:spPr>
          <a:xfrm flipV="1">
            <a:off x="5966520" y="5245033"/>
            <a:ext cx="1627347" cy="844878"/>
          </a:xfrm>
          <a:custGeom>
            <a:avLst/>
            <a:gdLst/>
            <a:ahLst/>
            <a:cxnLst/>
            <a:rect l="l" t="t" r="r" b="b"/>
            <a:pathLst>
              <a:path w="1627347" h="844878">
                <a:moveTo>
                  <a:pt x="0" y="844877"/>
                </a:moveTo>
                <a:lnTo>
                  <a:pt x="1627346" y="844877"/>
                </a:lnTo>
                <a:lnTo>
                  <a:pt x="1627346" y="0"/>
                </a:lnTo>
                <a:lnTo>
                  <a:pt x="0" y="0"/>
                </a:lnTo>
                <a:lnTo>
                  <a:pt x="0" y="8448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8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 flipV="1">
            <a:off x="8795528" y="5178187"/>
            <a:ext cx="1627347" cy="844878"/>
          </a:xfrm>
          <a:custGeom>
            <a:avLst/>
            <a:gdLst/>
            <a:ahLst/>
            <a:cxnLst/>
            <a:rect l="l" t="t" r="r" b="b"/>
            <a:pathLst>
              <a:path w="1627347" h="844878">
                <a:moveTo>
                  <a:pt x="0" y="844878"/>
                </a:moveTo>
                <a:lnTo>
                  <a:pt x="1627346" y="844878"/>
                </a:lnTo>
                <a:lnTo>
                  <a:pt x="1627346" y="0"/>
                </a:lnTo>
                <a:lnTo>
                  <a:pt x="0" y="0"/>
                </a:lnTo>
                <a:lnTo>
                  <a:pt x="0" y="8448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8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 flipV="1">
            <a:off x="11410645" y="5178187"/>
            <a:ext cx="1627347" cy="844878"/>
          </a:xfrm>
          <a:custGeom>
            <a:avLst/>
            <a:gdLst/>
            <a:ahLst/>
            <a:cxnLst/>
            <a:rect l="l" t="t" r="r" b="b"/>
            <a:pathLst>
              <a:path w="1627347" h="844878">
                <a:moveTo>
                  <a:pt x="0" y="844878"/>
                </a:moveTo>
                <a:lnTo>
                  <a:pt x="1627346" y="844878"/>
                </a:lnTo>
                <a:lnTo>
                  <a:pt x="1627346" y="0"/>
                </a:lnTo>
                <a:lnTo>
                  <a:pt x="0" y="0"/>
                </a:lnTo>
                <a:lnTo>
                  <a:pt x="0" y="8448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8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flipV="1">
            <a:off x="13839928" y="5178187"/>
            <a:ext cx="1627347" cy="844878"/>
          </a:xfrm>
          <a:custGeom>
            <a:avLst/>
            <a:gdLst/>
            <a:ahLst/>
            <a:cxnLst/>
            <a:rect l="l" t="t" r="r" b="b"/>
            <a:pathLst>
              <a:path w="1627347" h="844878">
                <a:moveTo>
                  <a:pt x="0" y="844878"/>
                </a:moveTo>
                <a:lnTo>
                  <a:pt x="1627347" y="844878"/>
                </a:lnTo>
                <a:lnTo>
                  <a:pt x="1627347" y="0"/>
                </a:lnTo>
                <a:lnTo>
                  <a:pt x="0" y="0"/>
                </a:lnTo>
                <a:lnTo>
                  <a:pt x="0" y="8448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8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1"/>
          <p:cNvSpPr txBox="1"/>
          <p:nvPr/>
        </p:nvSpPr>
        <p:spPr>
          <a:xfrm>
            <a:off x="6005443" y="5439123"/>
            <a:ext cx="1371298" cy="480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"/>
              </a:lnSpc>
            </a:pPr>
            <a:r>
              <a:rPr lang="en-US" sz="1094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CoreCT cropping and beam-hardening correction</a:t>
            </a:r>
          </a:p>
        </p:txBody>
      </p:sp>
      <p:sp>
        <p:nvSpPr>
          <p:cNvPr id="42" name="Freeform 42"/>
          <p:cNvSpPr/>
          <p:nvPr/>
        </p:nvSpPr>
        <p:spPr>
          <a:xfrm>
            <a:off x="9128465" y="4382023"/>
            <a:ext cx="862343" cy="862343"/>
          </a:xfrm>
          <a:custGeom>
            <a:avLst/>
            <a:gdLst/>
            <a:ahLst/>
            <a:cxnLst/>
            <a:rect l="l" t="t" r="r" b="b"/>
            <a:pathLst>
              <a:path w="862343" h="862343">
                <a:moveTo>
                  <a:pt x="0" y="0"/>
                </a:moveTo>
                <a:lnTo>
                  <a:pt x="862342" y="0"/>
                </a:lnTo>
                <a:lnTo>
                  <a:pt x="862342" y="862343"/>
                </a:lnTo>
                <a:lnTo>
                  <a:pt x="0" y="8623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3" name="Group 43"/>
          <p:cNvGrpSpPr/>
          <p:nvPr/>
        </p:nvGrpSpPr>
        <p:grpSpPr>
          <a:xfrm>
            <a:off x="9134739" y="4526764"/>
            <a:ext cx="690629" cy="690629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9496"/>
            </a:solid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9306188" y="4780567"/>
            <a:ext cx="366352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58"/>
              </a:lnSpc>
            </a:pPr>
            <a:r>
              <a:rPr lang="en-US" sz="168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</a:t>
            </a:r>
          </a:p>
        </p:txBody>
      </p:sp>
      <p:sp>
        <p:nvSpPr>
          <p:cNvPr id="47" name="Freeform 47"/>
          <p:cNvSpPr/>
          <p:nvPr/>
        </p:nvSpPr>
        <p:spPr>
          <a:xfrm>
            <a:off x="11720711" y="4532574"/>
            <a:ext cx="862343" cy="862343"/>
          </a:xfrm>
          <a:custGeom>
            <a:avLst/>
            <a:gdLst/>
            <a:ahLst/>
            <a:cxnLst/>
            <a:rect l="l" t="t" r="r" b="b"/>
            <a:pathLst>
              <a:path w="862343" h="862343">
                <a:moveTo>
                  <a:pt x="0" y="0"/>
                </a:moveTo>
                <a:lnTo>
                  <a:pt x="862343" y="0"/>
                </a:lnTo>
                <a:lnTo>
                  <a:pt x="862343" y="862343"/>
                </a:lnTo>
                <a:lnTo>
                  <a:pt x="0" y="8623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8" name="Group 48"/>
          <p:cNvGrpSpPr/>
          <p:nvPr/>
        </p:nvGrpSpPr>
        <p:grpSpPr>
          <a:xfrm>
            <a:off x="11765481" y="4496765"/>
            <a:ext cx="690629" cy="690629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9496"/>
            </a:solid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11952175" y="4747238"/>
            <a:ext cx="356122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58"/>
              </a:lnSpc>
            </a:pPr>
            <a:r>
              <a:rPr lang="en-US" sz="168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04</a:t>
            </a:r>
          </a:p>
        </p:txBody>
      </p:sp>
      <p:sp>
        <p:nvSpPr>
          <p:cNvPr id="52" name="Freeform 52"/>
          <p:cNvSpPr/>
          <p:nvPr/>
        </p:nvSpPr>
        <p:spPr>
          <a:xfrm>
            <a:off x="14129372" y="4432674"/>
            <a:ext cx="862343" cy="862343"/>
          </a:xfrm>
          <a:custGeom>
            <a:avLst/>
            <a:gdLst/>
            <a:ahLst/>
            <a:cxnLst/>
            <a:rect l="l" t="t" r="r" b="b"/>
            <a:pathLst>
              <a:path w="862343" h="862343">
                <a:moveTo>
                  <a:pt x="0" y="0"/>
                </a:moveTo>
                <a:lnTo>
                  <a:pt x="862343" y="0"/>
                </a:lnTo>
                <a:lnTo>
                  <a:pt x="862343" y="862343"/>
                </a:lnTo>
                <a:lnTo>
                  <a:pt x="0" y="8623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53" name="Group 53"/>
          <p:cNvGrpSpPr/>
          <p:nvPr/>
        </p:nvGrpSpPr>
        <p:grpSpPr>
          <a:xfrm>
            <a:off x="14122247" y="4477515"/>
            <a:ext cx="690629" cy="690629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9496"/>
            </a:solid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14330844" y="4713295"/>
            <a:ext cx="273435" cy="23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8"/>
              </a:lnSpc>
            </a:pPr>
            <a:r>
              <a:rPr lang="en-US" sz="168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05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8810630" y="5421619"/>
            <a:ext cx="1371298" cy="34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8"/>
              </a:lnSpc>
              <a:spcBef>
                <a:spcPct val="0"/>
              </a:spcBef>
            </a:pPr>
            <a:r>
              <a:rPr lang="en-US" sz="118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CoreCT cropping and segmentation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1482352" y="5470191"/>
            <a:ext cx="1371298" cy="186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8"/>
              </a:lnSpc>
              <a:spcBef>
                <a:spcPct val="0"/>
              </a:spcBef>
            </a:pPr>
            <a:r>
              <a:rPr lang="en-US" sz="118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Image inpainting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922093" y="5343318"/>
            <a:ext cx="1435145" cy="540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18"/>
              </a:lnSpc>
            </a:pPr>
            <a:r>
              <a:rPr lang="en-US" sz="128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resizing image </a:t>
            </a:r>
          </a:p>
          <a:p>
            <a:pPr algn="l">
              <a:lnSpc>
                <a:spcPts val="1418"/>
              </a:lnSpc>
            </a:pPr>
            <a:r>
              <a:rPr lang="en-US" sz="128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to have uniform</a:t>
            </a:r>
          </a:p>
          <a:p>
            <a:pPr algn="l">
              <a:lnSpc>
                <a:spcPts val="1418"/>
              </a:lnSpc>
              <a:spcBef>
                <a:spcPct val="0"/>
              </a:spcBef>
            </a:pPr>
            <a:r>
              <a:rPr lang="en-US" sz="128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resolution</a:t>
            </a:r>
          </a:p>
        </p:txBody>
      </p:sp>
      <p:sp>
        <p:nvSpPr>
          <p:cNvPr id="60" name="Freeform 60"/>
          <p:cNvSpPr/>
          <p:nvPr/>
        </p:nvSpPr>
        <p:spPr>
          <a:xfrm>
            <a:off x="3702994" y="7491484"/>
            <a:ext cx="862343" cy="862343"/>
          </a:xfrm>
          <a:custGeom>
            <a:avLst/>
            <a:gdLst/>
            <a:ahLst/>
            <a:cxnLst/>
            <a:rect l="l" t="t" r="r" b="b"/>
            <a:pathLst>
              <a:path w="862343" h="862343">
                <a:moveTo>
                  <a:pt x="0" y="0"/>
                </a:moveTo>
                <a:lnTo>
                  <a:pt x="862342" y="0"/>
                </a:lnTo>
                <a:lnTo>
                  <a:pt x="862342" y="862343"/>
                </a:lnTo>
                <a:lnTo>
                  <a:pt x="0" y="8623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61" name="Group 61"/>
          <p:cNvGrpSpPr/>
          <p:nvPr/>
        </p:nvGrpSpPr>
        <p:grpSpPr>
          <a:xfrm>
            <a:off x="3709953" y="7457111"/>
            <a:ext cx="690629" cy="690629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9496"/>
            </a:solid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3893614" y="7712657"/>
            <a:ext cx="367270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58"/>
              </a:lnSpc>
            </a:pPr>
            <a:r>
              <a:rPr lang="en-US" sz="168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06</a:t>
            </a:r>
          </a:p>
        </p:txBody>
      </p:sp>
      <p:sp>
        <p:nvSpPr>
          <p:cNvPr id="65" name="Freeform 65"/>
          <p:cNvSpPr/>
          <p:nvPr/>
        </p:nvSpPr>
        <p:spPr>
          <a:xfrm>
            <a:off x="6401747" y="7491484"/>
            <a:ext cx="862343" cy="862343"/>
          </a:xfrm>
          <a:custGeom>
            <a:avLst/>
            <a:gdLst/>
            <a:ahLst/>
            <a:cxnLst/>
            <a:rect l="l" t="t" r="r" b="b"/>
            <a:pathLst>
              <a:path w="862343" h="862343">
                <a:moveTo>
                  <a:pt x="0" y="0"/>
                </a:moveTo>
                <a:lnTo>
                  <a:pt x="862343" y="0"/>
                </a:lnTo>
                <a:lnTo>
                  <a:pt x="862343" y="862343"/>
                </a:lnTo>
                <a:lnTo>
                  <a:pt x="0" y="8623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66" name="Group 66"/>
          <p:cNvGrpSpPr/>
          <p:nvPr/>
        </p:nvGrpSpPr>
        <p:grpSpPr>
          <a:xfrm>
            <a:off x="6379362" y="7468705"/>
            <a:ext cx="690629" cy="690629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9496"/>
            </a:solid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6569103" y="7719947"/>
            <a:ext cx="355249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58"/>
              </a:lnSpc>
            </a:pPr>
            <a:r>
              <a:rPr lang="en-US" sz="168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07</a:t>
            </a:r>
          </a:p>
        </p:txBody>
      </p:sp>
      <p:sp>
        <p:nvSpPr>
          <p:cNvPr id="70" name="Freeform 70"/>
          <p:cNvSpPr/>
          <p:nvPr/>
        </p:nvSpPr>
        <p:spPr>
          <a:xfrm>
            <a:off x="9132429" y="7491484"/>
            <a:ext cx="862343" cy="862343"/>
          </a:xfrm>
          <a:custGeom>
            <a:avLst/>
            <a:gdLst/>
            <a:ahLst/>
            <a:cxnLst/>
            <a:rect l="l" t="t" r="r" b="b"/>
            <a:pathLst>
              <a:path w="862343" h="862343">
                <a:moveTo>
                  <a:pt x="0" y="0"/>
                </a:moveTo>
                <a:lnTo>
                  <a:pt x="862343" y="0"/>
                </a:lnTo>
                <a:lnTo>
                  <a:pt x="862343" y="862343"/>
                </a:lnTo>
                <a:lnTo>
                  <a:pt x="0" y="8623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1" name="Group 71"/>
          <p:cNvGrpSpPr/>
          <p:nvPr/>
        </p:nvGrpSpPr>
        <p:grpSpPr>
          <a:xfrm>
            <a:off x="9125304" y="7452879"/>
            <a:ext cx="690629" cy="690629"/>
            <a:chOff x="0" y="0"/>
            <a:chExt cx="812800" cy="8128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9496"/>
            </a:solid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74" name="TextBox 74"/>
          <p:cNvSpPr txBox="1"/>
          <p:nvPr/>
        </p:nvSpPr>
        <p:spPr>
          <a:xfrm>
            <a:off x="9345550" y="7690758"/>
            <a:ext cx="287448" cy="23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8"/>
              </a:lnSpc>
            </a:pPr>
            <a:r>
              <a:rPr lang="en-US" sz="168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08</a:t>
            </a:r>
          </a:p>
        </p:txBody>
      </p:sp>
      <p:sp>
        <p:nvSpPr>
          <p:cNvPr id="75" name="Freeform 75"/>
          <p:cNvSpPr/>
          <p:nvPr/>
        </p:nvSpPr>
        <p:spPr>
          <a:xfrm>
            <a:off x="11918102" y="7491484"/>
            <a:ext cx="862343" cy="862343"/>
          </a:xfrm>
          <a:custGeom>
            <a:avLst/>
            <a:gdLst/>
            <a:ahLst/>
            <a:cxnLst/>
            <a:rect l="l" t="t" r="r" b="b"/>
            <a:pathLst>
              <a:path w="862343" h="862343">
                <a:moveTo>
                  <a:pt x="0" y="0"/>
                </a:moveTo>
                <a:lnTo>
                  <a:pt x="862343" y="0"/>
                </a:lnTo>
                <a:lnTo>
                  <a:pt x="862343" y="862343"/>
                </a:lnTo>
                <a:lnTo>
                  <a:pt x="0" y="8623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6" name="Group 76"/>
          <p:cNvGrpSpPr/>
          <p:nvPr/>
        </p:nvGrpSpPr>
        <p:grpSpPr>
          <a:xfrm>
            <a:off x="11911087" y="7464783"/>
            <a:ext cx="690629" cy="690629"/>
            <a:chOff x="0" y="0"/>
            <a:chExt cx="812800" cy="81280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9496"/>
            </a:solid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79" name="TextBox 79"/>
          <p:cNvSpPr txBox="1"/>
          <p:nvPr/>
        </p:nvSpPr>
        <p:spPr>
          <a:xfrm>
            <a:off x="12022504" y="7716025"/>
            <a:ext cx="468016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58"/>
              </a:lnSpc>
            </a:pPr>
            <a:r>
              <a:rPr lang="en-US" sz="168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09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555608" y="8332689"/>
            <a:ext cx="1196885" cy="299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8"/>
              </a:lnSpc>
            </a:pPr>
            <a:r>
              <a:rPr lang="en-US" sz="108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microCT image </a:t>
            </a:r>
          </a:p>
          <a:p>
            <a:pPr algn="l">
              <a:lnSpc>
                <a:spcPts val="1198"/>
              </a:lnSpc>
              <a:spcBef>
                <a:spcPct val="0"/>
              </a:spcBef>
            </a:pPr>
            <a:r>
              <a:rPr lang="en-US" sz="108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acquisition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6226073" y="8332689"/>
            <a:ext cx="1227170" cy="336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"/>
              </a:lnSpc>
              <a:spcBef>
                <a:spcPct val="0"/>
              </a:spcBef>
            </a:pPr>
            <a:r>
              <a:rPr lang="en-US" sz="79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microCT cropping and </a:t>
            </a:r>
          </a:p>
          <a:p>
            <a:pPr algn="ctr">
              <a:lnSpc>
                <a:spcPts val="869"/>
              </a:lnSpc>
              <a:spcBef>
                <a:spcPct val="0"/>
              </a:spcBef>
            </a:pPr>
            <a:r>
              <a:rPr lang="en-US" sz="79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beam-hardening correction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8983776" y="8303479"/>
            <a:ext cx="1010996" cy="34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8"/>
              </a:lnSpc>
              <a:spcBef>
                <a:spcPct val="0"/>
              </a:spcBef>
            </a:pPr>
            <a:r>
              <a:rPr lang="en-US" sz="118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microCT segmentation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1843775" y="8329833"/>
            <a:ext cx="1010996" cy="29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"/>
              </a:lnSpc>
              <a:spcBef>
                <a:spcPct val="0"/>
              </a:spcBef>
            </a:pPr>
            <a:r>
              <a:rPr lang="en-US" sz="69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microCT resizing and cropping to a representative volume</a:t>
            </a:r>
          </a:p>
        </p:txBody>
      </p:sp>
      <p:sp>
        <p:nvSpPr>
          <p:cNvPr id="84" name="Freeform 84"/>
          <p:cNvSpPr/>
          <p:nvPr/>
        </p:nvSpPr>
        <p:spPr>
          <a:xfrm>
            <a:off x="6207648" y="4532574"/>
            <a:ext cx="862343" cy="862343"/>
          </a:xfrm>
          <a:custGeom>
            <a:avLst/>
            <a:gdLst/>
            <a:ahLst/>
            <a:cxnLst/>
            <a:rect l="l" t="t" r="r" b="b"/>
            <a:pathLst>
              <a:path w="862343" h="862343">
                <a:moveTo>
                  <a:pt x="0" y="0"/>
                </a:moveTo>
                <a:lnTo>
                  <a:pt x="862343" y="0"/>
                </a:lnTo>
                <a:lnTo>
                  <a:pt x="862343" y="862343"/>
                </a:lnTo>
                <a:lnTo>
                  <a:pt x="0" y="8623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85" name="Group 85"/>
          <p:cNvGrpSpPr/>
          <p:nvPr/>
        </p:nvGrpSpPr>
        <p:grpSpPr>
          <a:xfrm>
            <a:off x="6243956" y="4565908"/>
            <a:ext cx="690629" cy="690629"/>
            <a:chOff x="0" y="0"/>
            <a:chExt cx="812800" cy="812800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9496"/>
            </a:solid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88" name="TextBox 88"/>
          <p:cNvSpPr txBox="1"/>
          <p:nvPr/>
        </p:nvSpPr>
        <p:spPr>
          <a:xfrm>
            <a:off x="6448341" y="4818089"/>
            <a:ext cx="306973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58"/>
              </a:lnSpc>
            </a:pPr>
            <a:r>
              <a:rPr lang="en-US" sz="168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grpSp>
        <p:nvGrpSpPr>
          <p:cNvPr id="89" name="Group 89"/>
          <p:cNvGrpSpPr/>
          <p:nvPr/>
        </p:nvGrpSpPr>
        <p:grpSpPr>
          <a:xfrm>
            <a:off x="5924686" y="9340790"/>
            <a:ext cx="264176" cy="273278"/>
            <a:chOff x="0" y="0"/>
            <a:chExt cx="69577" cy="71974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69577" cy="71974"/>
            </a:xfrm>
            <a:custGeom>
              <a:avLst/>
              <a:gdLst/>
              <a:ahLst/>
              <a:cxnLst/>
              <a:rect l="l" t="t" r="r" b="b"/>
              <a:pathLst>
                <a:path w="69577" h="71974">
                  <a:moveTo>
                    <a:pt x="0" y="0"/>
                  </a:moveTo>
                  <a:lnTo>
                    <a:pt x="69577" y="0"/>
                  </a:lnTo>
                  <a:lnTo>
                    <a:pt x="69577" y="71974"/>
                  </a:lnTo>
                  <a:lnTo>
                    <a:pt x="0" y="71974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0" y="19050"/>
              <a:ext cx="69577" cy="52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7930521" y="9344331"/>
            <a:ext cx="264176" cy="273278"/>
            <a:chOff x="0" y="0"/>
            <a:chExt cx="69577" cy="71974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69577" cy="71974"/>
            </a:xfrm>
            <a:custGeom>
              <a:avLst/>
              <a:gdLst/>
              <a:ahLst/>
              <a:cxnLst/>
              <a:rect l="l" t="t" r="r" b="b"/>
              <a:pathLst>
                <a:path w="69577" h="71974">
                  <a:moveTo>
                    <a:pt x="0" y="0"/>
                  </a:moveTo>
                  <a:lnTo>
                    <a:pt x="69577" y="0"/>
                  </a:lnTo>
                  <a:lnTo>
                    <a:pt x="69577" y="71974"/>
                  </a:lnTo>
                  <a:lnTo>
                    <a:pt x="0" y="71974"/>
                  </a:ln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0" y="19050"/>
              <a:ext cx="69577" cy="52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11134420" y="9354855"/>
            <a:ext cx="264176" cy="273278"/>
            <a:chOff x="0" y="0"/>
            <a:chExt cx="69577" cy="71974"/>
          </a:xfrm>
        </p:grpSpPr>
        <p:sp>
          <p:nvSpPr>
            <p:cNvPr id="96" name="Freeform 96"/>
            <p:cNvSpPr/>
            <p:nvPr/>
          </p:nvSpPr>
          <p:spPr>
            <a:xfrm>
              <a:off x="0" y="0"/>
              <a:ext cx="69577" cy="71974"/>
            </a:xfrm>
            <a:custGeom>
              <a:avLst/>
              <a:gdLst/>
              <a:ahLst/>
              <a:cxnLst/>
              <a:rect l="l" t="t" r="r" b="b"/>
              <a:pathLst>
                <a:path w="69577" h="71974">
                  <a:moveTo>
                    <a:pt x="0" y="0"/>
                  </a:moveTo>
                  <a:lnTo>
                    <a:pt x="69577" y="0"/>
                  </a:lnTo>
                  <a:lnTo>
                    <a:pt x="69577" y="71974"/>
                  </a:lnTo>
                  <a:lnTo>
                    <a:pt x="0" y="71974"/>
                  </a:lnTo>
                  <a:close/>
                </a:path>
              </a:pathLst>
            </a:custGeom>
            <a:solidFill>
              <a:srgbClr val="0025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0" y="19050"/>
              <a:ext cx="69577" cy="52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98" name="TextBox 98"/>
          <p:cNvSpPr txBox="1"/>
          <p:nvPr/>
        </p:nvSpPr>
        <p:spPr>
          <a:xfrm>
            <a:off x="6333674" y="9340790"/>
            <a:ext cx="632073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58"/>
              </a:lnSpc>
              <a:spcBef>
                <a:spcPct val="0"/>
              </a:spcBef>
            </a:pPr>
            <a:r>
              <a:rPr lang="en-US" sz="168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Pore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8402524" y="9340790"/>
            <a:ext cx="2050354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58"/>
              </a:lnSpc>
              <a:spcBef>
                <a:spcPct val="0"/>
              </a:spcBef>
            </a:pPr>
            <a:r>
              <a:rPr lang="en-US" sz="168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Unresolved phase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11482192" y="9340790"/>
            <a:ext cx="915353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58"/>
              </a:lnSpc>
              <a:spcBef>
                <a:spcPct val="0"/>
              </a:spcBef>
            </a:pPr>
            <a:r>
              <a:rPr lang="en-US" sz="168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Matrix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6" grpId="0"/>
      <p:bldP spid="47" grpId="0" animBg="1"/>
      <p:bldP spid="51" grpId="0"/>
      <p:bldP spid="52" grpId="0" animBg="1"/>
      <p:bldP spid="56" grpId="0"/>
      <p:bldP spid="57" grpId="0"/>
      <p:bldP spid="58" grpId="0"/>
      <p:bldP spid="59" grpId="0"/>
      <p:bldP spid="60" grpId="0" animBg="1"/>
      <p:bldP spid="64" grpId="0"/>
      <p:bldP spid="65" grpId="0" animBg="1"/>
      <p:bldP spid="69" grpId="0"/>
      <p:bldP spid="70" grpId="0" animBg="1"/>
      <p:bldP spid="74" grpId="0"/>
      <p:bldP spid="75" grpId="0" animBg="1"/>
      <p:bldP spid="79" grpId="0"/>
      <p:bldP spid="80" grpId="0"/>
      <p:bldP spid="81" grpId="0"/>
      <p:bldP spid="82" grpId="0"/>
      <p:bldP spid="83" grpId="0"/>
      <p:bldP spid="84" grpId="0" animBg="1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1585" y="0"/>
            <a:ext cx="2061991" cy="2063163"/>
            <a:chOff x="0" y="0"/>
            <a:chExt cx="2749321" cy="27508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9296" cy="2750947"/>
            </a:xfrm>
            <a:custGeom>
              <a:avLst/>
              <a:gdLst/>
              <a:ahLst/>
              <a:cxnLst/>
              <a:rect l="l" t="t" r="r" b="b"/>
              <a:pathLst>
                <a:path w="2749296" h="2750947">
                  <a:moveTo>
                    <a:pt x="0" y="0"/>
                  </a:moveTo>
                  <a:lnTo>
                    <a:pt x="2749296" y="0"/>
                  </a:lnTo>
                  <a:lnTo>
                    <a:pt x="2749296" y="2750947"/>
                  </a:lnTo>
                  <a:lnTo>
                    <a:pt x="0" y="2750947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99089" y="138941"/>
            <a:ext cx="1802130" cy="1817294"/>
            <a:chOff x="0" y="0"/>
            <a:chExt cx="2402840" cy="2423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2840" cy="2423033"/>
            </a:xfrm>
            <a:custGeom>
              <a:avLst/>
              <a:gdLst/>
              <a:ahLst/>
              <a:cxnLst/>
              <a:rect l="l" t="t" r="r" b="b"/>
              <a:pathLst>
                <a:path w="2402840" h="2423033">
                  <a:moveTo>
                    <a:pt x="0" y="0"/>
                  </a:moveTo>
                  <a:lnTo>
                    <a:pt x="2402840" y="0"/>
                  </a:lnTo>
                  <a:lnTo>
                    <a:pt x="2402840" y="2423033"/>
                  </a:lnTo>
                  <a:lnTo>
                    <a:pt x="0" y="242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18004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90649" y="1920326"/>
            <a:ext cx="13397351" cy="142837"/>
            <a:chOff x="0" y="0"/>
            <a:chExt cx="17863134" cy="190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63186" cy="190500"/>
            </a:xfrm>
            <a:custGeom>
              <a:avLst/>
              <a:gdLst/>
              <a:ahLst/>
              <a:cxnLst/>
              <a:rect l="l" t="t" r="r" b="b"/>
              <a:pathLst>
                <a:path w="17863186" h="190500">
                  <a:moveTo>
                    <a:pt x="0" y="0"/>
                  </a:moveTo>
                  <a:lnTo>
                    <a:pt x="17863186" y="0"/>
                  </a:lnTo>
                  <a:lnTo>
                    <a:pt x="17863186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616526"/>
            <a:ext cx="18288000" cy="685800"/>
            <a:chOff x="0" y="0"/>
            <a:chExt cx="24384000" cy="91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4444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7262070" y="9614068"/>
            <a:ext cx="9682839" cy="685800"/>
          </a:xfrm>
          <a:custGeom>
            <a:avLst/>
            <a:gdLst/>
            <a:ahLst/>
            <a:cxnLst/>
            <a:rect l="l" t="t" r="r" b="b"/>
            <a:pathLst>
              <a:path w="9682839" h="685800">
                <a:moveTo>
                  <a:pt x="0" y="0"/>
                </a:moveTo>
                <a:lnTo>
                  <a:pt x="9682838" y="0"/>
                </a:lnTo>
                <a:lnTo>
                  <a:pt x="968283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4890649" y="14126"/>
            <a:ext cx="12774149" cy="1926900"/>
            <a:chOff x="0" y="0"/>
            <a:chExt cx="17032199" cy="256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32201" cy="2569203"/>
            </a:xfrm>
            <a:custGeom>
              <a:avLst/>
              <a:gdLst/>
              <a:ahLst/>
              <a:cxnLst/>
              <a:rect l="l" t="t" r="r" b="b"/>
              <a:pathLst>
                <a:path w="17032201" h="2569203">
                  <a:moveTo>
                    <a:pt x="0" y="0"/>
                  </a:moveTo>
                  <a:lnTo>
                    <a:pt x="17032201" y="0"/>
                  </a:lnTo>
                  <a:lnTo>
                    <a:pt x="17032201" y="2569203"/>
                  </a:lnTo>
                  <a:lnTo>
                    <a:pt x="0" y="2569203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79173" b="-791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7032199" cy="25787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5400"/>
                </a:lnSpc>
              </a:pPr>
              <a:r>
                <a:rPr lang="en-US" sz="4500" b="1" dirty="0">
                  <a:solidFill>
                    <a:srgbClr val="005751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RockSinGAN - application </a:t>
              </a:r>
            </a:p>
          </p:txBody>
        </p:sp>
      </p:grpSp>
      <p:pic>
        <p:nvPicPr>
          <p:cNvPr id="14" name="Picture 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3313576" y="2595667"/>
            <a:ext cx="12035478" cy="6363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1585" y="0"/>
            <a:ext cx="2061991" cy="2063163"/>
            <a:chOff x="0" y="0"/>
            <a:chExt cx="2749321" cy="27508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9296" cy="2750947"/>
            </a:xfrm>
            <a:custGeom>
              <a:avLst/>
              <a:gdLst/>
              <a:ahLst/>
              <a:cxnLst/>
              <a:rect l="l" t="t" r="r" b="b"/>
              <a:pathLst>
                <a:path w="2749296" h="2750947">
                  <a:moveTo>
                    <a:pt x="0" y="0"/>
                  </a:moveTo>
                  <a:lnTo>
                    <a:pt x="2749296" y="0"/>
                  </a:lnTo>
                  <a:lnTo>
                    <a:pt x="2749296" y="2750947"/>
                  </a:lnTo>
                  <a:lnTo>
                    <a:pt x="0" y="2750947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99089" y="138941"/>
            <a:ext cx="1802130" cy="1817294"/>
            <a:chOff x="0" y="0"/>
            <a:chExt cx="2402840" cy="2423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2840" cy="2423033"/>
            </a:xfrm>
            <a:custGeom>
              <a:avLst/>
              <a:gdLst/>
              <a:ahLst/>
              <a:cxnLst/>
              <a:rect l="l" t="t" r="r" b="b"/>
              <a:pathLst>
                <a:path w="2402840" h="2423033">
                  <a:moveTo>
                    <a:pt x="0" y="0"/>
                  </a:moveTo>
                  <a:lnTo>
                    <a:pt x="2402840" y="0"/>
                  </a:lnTo>
                  <a:lnTo>
                    <a:pt x="2402840" y="2423033"/>
                  </a:lnTo>
                  <a:lnTo>
                    <a:pt x="0" y="242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18004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90649" y="1920326"/>
            <a:ext cx="13397351" cy="142837"/>
            <a:chOff x="0" y="0"/>
            <a:chExt cx="17863134" cy="190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63186" cy="190500"/>
            </a:xfrm>
            <a:custGeom>
              <a:avLst/>
              <a:gdLst/>
              <a:ahLst/>
              <a:cxnLst/>
              <a:rect l="l" t="t" r="r" b="b"/>
              <a:pathLst>
                <a:path w="17863186" h="190500">
                  <a:moveTo>
                    <a:pt x="0" y="0"/>
                  </a:moveTo>
                  <a:lnTo>
                    <a:pt x="17863186" y="0"/>
                  </a:lnTo>
                  <a:lnTo>
                    <a:pt x="17863186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616526"/>
            <a:ext cx="18288000" cy="685800"/>
            <a:chOff x="0" y="0"/>
            <a:chExt cx="24384000" cy="91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4444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7262070" y="9614068"/>
            <a:ext cx="9682839" cy="685800"/>
          </a:xfrm>
          <a:custGeom>
            <a:avLst/>
            <a:gdLst/>
            <a:ahLst/>
            <a:cxnLst/>
            <a:rect l="l" t="t" r="r" b="b"/>
            <a:pathLst>
              <a:path w="9682839" h="685800">
                <a:moveTo>
                  <a:pt x="0" y="0"/>
                </a:moveTo>
                <a:lnTo>
                  <a:pt x="9682838" y="0"/>
                </a:lnTo>
                <a:lnTo>
                  <a:pt x="968283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4890649" y="14126"/>
            <a:ext cx="12774149" cy="1926900"/>
            <a:chOff x="0" y="0"/>
            <a:chExt cx="17032199" cy="256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32201" cy="2569203"/>
            </a:xfrm>
            <a:custGeom>
              <a:avLst/>
              <a:gdLst/>
              <a:ahLst/>
              <a:cxnLst/>
              <a:rect l="l" t="t" r="r" b="b"/>
              <a:pathLst>
                <a:path w="17032201" h="2569203">
                  <a:moveTo>
                    <a:pt x="0" y="0"/>
                  </a:moveTo>
                  <a:lnTo>
                    <a:pt x="17032201" y="0"/>
                  </a:lnTo>
                  <a:lnTo>
                    <a:pt x="17032201" y="2569203"/>
                  </a:lnTo>
                  <a:lnTo>
                    <a:pt x="0" y="2569203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79173" b="-791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7032199" cy="25787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5400"/>
                </a:lnSpc>
              </a:pPr>
              <a:r>
                <a:rPr lang="en-US" sz="4500" b="1" dirty="0">
                  <a:solidFill>
                    <a:srgbClr val="005751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Data references 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258710" y="2829835"/>
            <a:ext cx="862343" cy="862343"/>
          </a:xfrm>
          <a:custGeom>
            <a:avLst/>
            <a:gdLst/>
            <a:ahLst/>
            <a:cxnLst/>
            <a:rect l="l" t="t" r="r" b="b"/>
            <a:pathLst>
              <a:path w="862343" h="862343">
                <a:moveTo>
                  <a:pt x="0" y="0"/>
                </a:moveTo>
                <a:lnTo>
                  <a:pt x="862343" y="0"/>
                </a:lnTo>
                <a:lnTo>
                  <a:pt x="862343" y="862343"/>
                </a:lnTo>
                <a:lnTo>
                  <a:pt x="0" y="8623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251585" y="2874676"/>
            <a:ext cx="690629" cy="69062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9496"/>
            </a:solid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51338" y="3110456"/>
            <a:ext cx="293107" cy="252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58"/>
              </a:lnSpc>
            </a:pPr>
            <a:r>
              <a:rPr lang="en-US" sz="168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82581" y="2980659"/>
            <a:ext cx="13528784" cy="47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58"/>
              </a:lnSpc>
              <a:spcBef>
                <a:spcPct val="0"/>
              </a:spcBef>
            </a:pPr>
            <a:r>
              <a:rPr lang="en-US" sz="16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Prodanovic, M., Milliken, K., Mehmani, A. (2019, November 10). Offshore Miocene sandstone thin section (Folk McBride Collection) [Dataset]. Digital Porous Media Portal. </a:t>
            </a:r>
            <a:r>
              <a:rPr lang="en-US" sz="1689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 tooltip="https://www.doi.org/10.17612/rn6g-fq64"/>
              </a:rPr>
              <a:t>https://www.doi.org/10.17612/rn6g-fq64</a:t>
            </a:r>
          </a:p>
        </p:txBody>
      </p:sp>
      <p:sp>
        <p:nvSpPr>
          <p:cNvPr id="20" name="Freeform 20"/>
          <p:cNvSpPr/>
          <p:nvPr/>
        </p:nvSpPr>
        <p:spPr>
          <a:xfrm>
            <a:off x="1283580" y="3941810"/>
            <a:ext cx="862343" cy="862343"/>
          </a:xfrm>
          <a:custGeom>
            <a:avLst/>
            <a:gdLst/>
            <a:ahLst/>
            <a:cxnLst/>
            <a:rect l="l" t="t" r="r" b="b"/>
            <a:pathLst>
              <a:path w="862343" h="862343">
                <a:moveTo>
                  <a:pt x="0" y="0"/>
                </a:moveTo>
                <a:lnTo>
                  <a:pt x="862343" y="0"/>
                </a:lnTo>
                <a:lnTo>
                  <a:pt x="862343" y="862343"/>
                </a:lnTo>
                <a:lnTo>
                  <a:pt x="0" y="8623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1276455" y="3986652"/>
            <a:ext cx="690629" cy="69062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9496"/>
            </a:solid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23022" y="4234485"/>
            <a:ext cx="391246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58"/>
              </a:lnSpc>
            </a:pPr>
            <a:r>
              <a:rPr lang="en-US" sz="168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282581" y="4092635"/>
            <a:ext cx="13528784" cy="47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58"/>
              </a:lnSpc>
              <a:spcBef>
                <a:spcPct val="0"/>
              </a:spcBef>
            </a:pPr>
            <a:r>
              <a:rPr lang="en-US" sz="168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V</a:t>
            </a:r>
            <a:r>
              <a:rPr lang="en-US" sz="16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idal, A., Menezes dos Anjos, C., Medeiros, L., Surmas, R., Neta, A., Evsukoff, A., Vargas, J. (2024, May 20). 16 Brazilian pre-salt carbonates: multi-resolution micro-CT images [Dataset]. Digital Porous Media Portal. </a:t>
            </a:r>
            <a:r>
              <a:rPr lang="en-US" sz="1689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8" tooltip="https://www.doi.org/10.17612/xr50-s717"/>
              </a:rPr>
              <a:t>https://www.doi.org/10.17612/xr50-s717</a:t>
            </a:r>
          </a:p>
        </p:txBody>
      </p:sp>
      <p:sp>
        <p:nvSpPr>
          <p:cNvPr id="26" name="Freeform 26"/>
          <p:cNvSpPr/>
          <p:nvPr/>
        </p:nvSpPr>
        <p:spPr>
          <a:xfrm>
            <a:off x="1258710" y="5053786"/>
            <a:ext cx="862343" cy="862343"/>
          </a:xfrm>
          <a:custGeom>
            <a:avLst/>
            <a:gdLst/>
            <a:ahLst/>
            <a:cxnLst/>
            <a:rect l="l" t="t" r="r" b="b"/>
            <a:pathLst>
              <a:path w="862343" h="862343">
                <a:moveTo>
                  <a:pt x="0" y="0"/>
                </a:moveTo>
                <a:lnTo>
                  <a:pt x="862343" y="0"/>
                </a:lnTo>
                <a:lnTo>
                  <a:pt x="862343" y="862343"/>
                </a:lnTo>
                <a:lnTo>
                  <a:pt x="0" y="8623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1251585" y="5098628"/>
            <a:ext cx="690629" cy="690629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9496"/>
            </a:solid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430754" y="5362156"/>
            <a:ext cx="314143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58"/>
              </a:lnSpc>
            </a:pPr>
            <a:r>
              <a:rPr lang="en-US" sz="168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00154" y="5245626"/>
            <a:ext cx="13528784" cy="47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58"/>
              </a:lnSpc>
              <a:spcBef>
                <a:spcPct val="0"/>
              </a:spcBef>
            </a:pPr>
            <a:r>
              <a:rPr lang="en-US" sz="16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Alqahtani, N., Mostaghimi, P., Armstrong, R. (2021, May 18). A Multi-Resolution Complex Carbonates Micro-CT Dataset (MRCCM) [Dataset]. Digital Porous Media Portal. </a:t>
            </a:r>
            <a:r>
              <a:rPr lang="en-US" sz="1689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9" tooltip="https://www.doi.org/10.17612/3t36-q704"/>
              </a:rPr>
              <a:t>https://www.doi.org/10.17612/3t36-q704</a:t>
            </a:r>
          </a:p>
        </p:txBody>
      </p:sp>
      <p:sp>
        <p:nvSpPr>
          <p:cNvPr id="32" name="Freeform 32"/>
          <p:cNvSpPr/>
          <p:nvPr/>
        </p:nvSpPr>
        <p:spPr>
          <a:xfrm>
            <a:off x="1290705" y="6223180"/>
            <a:ext cx="862343" cy="862343"/>
          </a:xfrm>
          <a:custGeom>
            <a:avLst/>
            <a:gdLst/>
            <a:ahLst/>
            <a:cxnLst/>
            <a:rect l="l" t="t" r="r" b="b"/>
            <a:pathLst>
              <a:path w="862343" h="862343">
                <a:moveTo>
                  <a:pt x="0" y="0"/>
                </a:moveTo>
                <a:lnTo>
                  <a:pt x="862343" y="0"/>
                </a:lnTo>
                <a:lnTo>
                  <a:pt x="862343" y="862343"/>
                </a:lnTo>
                <a:lnTo>
                  <a:pt x="0" y="8623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3" name="Group 33"/>
          <p:cNvGrpSpPr/>
          <p:nvPr/>
        </p:nvGrpSpPr>
        <p:grpSpPr>
          <a:xfrm>
            <a:off x="1283580" y="6268022"/>
            <a:ext cx="690629" cy="690629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9496"/>
            </a:solid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430643" y="6503648"/>
            <a:ext cx="395395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58"/>
              </a:lnSpc>
            </a:pPr>
            <a:r>
              <a:rPr lang="en-US" sz="168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04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282581" y="6374005"/>
            <a:ext cx="13528784" cy="47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58"/>
              </a:lnSpc>
              <a:spcBef>
                <a:spcPct val="0"/>
              </a:spcBef>
            </a:pPr>
            <a:r>
              <a:rPr lang="en-US" sz="168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Article </a:t>
            </a:r>
            <a:r>
              <a:rPr lang="en-US" sz="168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"RockSinGAN: Single-Image Generative AI for Multiscale 3D Rock generation" </a:t>
            </a:r>
            <a:r>
              <a:rPr lang="en-US" sz="168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submitted to the Journal of Computers &amp; Geosciences.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19" grpId="0"/>
      <p:bldP spid="20" grpId="0" animBg="1"/>
      <p:bldP spid="24" grpId="0"/>
      <p:bldP spid="25" grpId="0"/>
      <p:bldP spid="26" grpId="0" animBg="1"/>
      <p:bldP spid="30" grpId="0"/>
      <p:bldP spid="31" grpId="0"/>
      <p:bldP spid="32" grpId="0" animBg="1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1585" y="0"/>
            <a:ext cx="2061991" cy="2063163"/>
            <a:chOff x="0" y="0"/>
            <a:chExt cx="2749321" cy="27508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9296" cy="2750947"/>
            </a:xfrm>
            <a:custGeom>
              <a:avLst/>
              <a:gdLst/>
              <a:ahLst/>
              <a:cxnLst/>
              <a:rect l="l" t="t" r="r" b="b"/>
              <a:pathLst>
                <a:path w="2749296" h="2750947">
                  <a:moveTo>
                    <a:pt x="0" y="0"/>
                  </a:moveTo>
                  <a:lnTo>
                    <a:pt x="2749296" y="0"/>
                  </a:lnTo>
                  <a:lnTo>
                    <a:pt x="2749296" y="2750947"/>
                  </a:lnTo>
                  <a:lnTo>
                    <a:pt x="0" y="2750947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99089" y="138941"/>
            <a:ext cx="1802130" cy="1817294"/>
            <a:chOff x="0" y="0"/>
            <a:chExt cx="2402840" cy="2423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2840" cy="2423033"/>
            </a:xfrm>
            <a:custGeom>
              <a:avLst/>
              <a:gdLst/>
              <a:ahLst/>
              <a:cxnLst/>
              <a:rect l="l" t="t" r="r" b="b"/>
              <a:pathLst>
                <a:path w="2402840" h="2423033">
                  <a:moveTo>
                    <a:pt x="0" y="0"/>
                  </a:moveTo>
                  <a:lnTo>
                    <a:pt x="2402840" y="0"/>
                  </a:lnTo>
                  <a:lnTo>
                    <a:pt x="2402840" y="2423033"/>
                  </a:lnTo>
                  <a:lnTo>
                    <a:pt x="0" y="242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18004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90649" y="1920326"/>
            <a:ext cx="13397351" cy="142837"/>
            <a:chOff x="0" y="0"/>
            <a:chExt cx="17863134" cy="190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63186" cy="190500"/>
            </a:xfrm>
            <a:custGeom>
              <a:avLst/>
              <a:gdLst/>
              <a:ahLst/>
              <a:cxnLst/>
              <a:rect l="l" t="t" r="r" b="b"/>
              <a:pathLst>
                <a:path w="17863186" h="190500">
                  <a:moveTo>
                    <a:pt x="0" y="0"/>
                  </a:moveTo>
                  <a:lnTo>
                    <a:pt x="17863186" y="0"/>
                  </a:lnTo>
                  <a:lnTo>
                    <a:pt x="17863186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616526"/>
            <a:ext cx="18288000" cy="685800"/>
            <a:chOff x="0" y="0"/>
            <a:chExt cx="24384000" cy="91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4444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7262070" y="9614068"/>
            <a:ext cx="9682839" cy="685800"/>
          </a:xfrm>
          <a:custGeom>
            <a:avLst/>
            <a:gdLst/>
            <a:ahLst/>
            <a:cxnLst/>
            <a:rect l="l" t="t" r="r" b="b"/>
            <a:pathLst>
              <a:path w="9682839" h="685800">
                <a:moveTo>
                  <a:pt x="0" y="0"/>
                </a:moveTo>
                <a:lnTo>
                  <a:pt x="9682838" y="0"/>
                </a:lnTo>
                <a:lnTo>
                  <a:pt x="968283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4416304" y="1767678"/>
            <a:ext cx="13871696" cy="332546"/>
            <a:chOff x="0" y="0"/>
            <a:chExt cx="18495594" cy="4433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95645" cy="443357"/>
            </a:xfrm>
            <a:custGeom>
              <a:avLst/>
              <a:gdLst/>
              <a:ahLst/>
              <a:cxnLst/>
              <a:rect l="l" t="t" r="r" b="b"/>
              <a:pathLst>
                <a:path w="18495645" h="443357">
                  <a:moveTo>
                    <a:pt x="0" y="0"/>
                  </a:moveTo>
                  <a:lnTo>
                    <a:pt x="18495645" y="0"/>
                  </a:lnTo>
                  <a:lnTo>
                    <a:pt x="18495645" y="443357"/>
                  </a:lnTo>
                  <a:lnTo>
                    <a:pt x="0" y="4433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645757" y="312936"/>
            <a:ext cx="3793675" cy="1578815"/>
            <a:chOff x="0" y="0"/>
            <a:chExt cx="8051800" cy="33509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51800" cy="3350895"/>
            </a:xfrm>
            <a:custGeom>
              <a:avLst/>
              <a:gdLst/>
              <a:ahLst/>
              <a:cxnLst/>
              <a:rect l="l" t="t" r="r" b="b"/>
              <a:pathLst>
                <a:path w="8051800" h="3350895">
                  <a:moveTo>
                    <a:pt x="0" y="0"/>
                  </a:moveTo>
                  <a:lnTo>
                    <a:pt x="8051800" y="0"/>
                  </a:lnTo>
                  <a:lnTo>
                    <a:pt x="8051800" y="3350895"/>
                  </a:lnTo>
                  <a:lnTo>
                    <a:pt x="0" y="3350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846" t="-46682" b="-559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912813" y="134064"/>
            <a:ext cx="4125287" cy="1633614"/>
            <a:chOff x="0" y="0"/>
            <a:chExt cx="6381750" cy="2527173"/>
          </a:xfrm>
        </p:grpSpPr>
        <p:sp>
          <p:nvSpPr>
            <p:cNvPr id="16" name="Freeform 16" descr="Sell To Equinor | Brazil"/>
            <p:cNvSpPr/>
            <p:nvPr/>
          </p:nvSpPr>
          <p:spPr>
            <a:xfrm>
              <a:off x="0" y="0"/>
              <a:ext cx="6381750" cy="2527173"/>
            </a:xfrm>
            <a:custGeom>
              <a:avLst/>
              <a:gdLst/>
              <a:ahLst/>
              <a:cxnLst/>
              <a:rect l="l" t="t" r="r" b="b"/>
              <a:pathLst>
                <a:path w="6381750" h="2527173">
                  <a:moveTo>
                    <a:pt x="0" y="0"/>
                  </a:moveTo>
                  <a:lnTo>
                    <a:pt x="6381750" y="0"/>
                  </a:lnTo>
                  <a:lnTo>
                    <a:pt x="6381750" y="2527173"/>
                  </a:lnTo>
                  <a:lnTo>
                    <a:pt x="0" y="2527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666276" y="112851"/>
            <a:ext cx="2798862" cy="1654827"/>
          </a:xfrm>
          <a:custGeom>
            <a:avLst/>
            <a:gdLst/>
            <a:ahLst/>
            <a:cxnLst/>
            <a:rect l="l" t="t" r="r" b="b"/>
            <a:pathLst>
              <a:path w="2798862" h="1654827">
                <a:moveTo>
                  <a:pt x="0" y="0"/>
                </a:moveTo>
                <a:lnTo>
                  <a:pt x="2798862" y="0"/>
                </a:lnTo>
                <a:lnTo>
                  <a:pt x="2798862" y="1654827"/>
                </a:lnTo>
                <a:lnTo>
                  <a:pt x="0" y="16548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840122" y="5309344"/>
            <a:ext cx="3246537" cy="1919515"/>
          </a:xfrm>
          <a:custGeom>
            <a:avLst/>
            <a:gdLst/>
            <a:ahLst/>
            <a:cxnLst/>
            <a:rect l="l" t="t" r="r" b="b"/>
            <a:pathLst>
              <a:path w="3246537" h="1919515">
                <a:moveTo>
                  <a:pt x="0" y="0"/>
                </a:moveTo>
                <a:lnTo>
                  <a:pt x="3246537" y="0"/>
                </a:lnTo>
                <a:lnTo>
                  <a:pt x="3246537" y="1919515"/>
                </a:lnTo>
                <a:lnTo>
                  <a:pt x="0" y="19195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84998" y="5624085"/>
            <a:ext cx="4507607" cy="2044147"/>
          </a:xfrm>
          <a:custGeom>
            <a:avLst/>
            <a:gdLst/>
            <a:ahLst/>
            <a:cxnLst/>
            <a:rect l="l" t="t" r="r" b="b"/>
            <a:pathLst>
              <a:path w="4507607" h="2044147">
                <a:moveTo>
                  <a:pt x="0" y="0"/>
                </a:moveTo>
                <a:lnTo>
                  <a:pt x="4507607" y="0"/>
                </a:lnTo>
                <a:lnTo>
                  <a:pt x="4507607" y="2044147"/>
                </a:lnTo>
                <a:lnTo>
                  <a:pt x="0" y="20441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6051602" y="5518382"/>
            <a:ext cx="4931270" cy="1952783"/>
            <a:chOff x="0" y="0"/>
            <a:chExt cx="6381750" cy="2527173"/>
          </a:xfrm>
        </p:grpSpPr>
        <p:sp>
          <p:nvSpPr>
            <p:cNvPr id="21" name="Freeform 21" descr="Sell To Equinor | Brazil"/>
            <p:cNvSpPr/>
            <p:nvPr/>
          </p:nvSpPr>
          <p:spPr>
            <a:xfrm>
              <a:off x="0" y="0"/>
              <a:ext cx="6381750" cy="2527173"/>
            </a:xfrm>
            <a:custGeom>
              <a:avLst/>
              <a:gdLst/>
              <a:ahLst/>
              <a:cxnLst/>
              <a:rect l="l" t="t" r="r" b="b"/>
              <a:pathLst>
                <a:path w="6381750" h="2527173">
                  <a:moveTo>
                    <a:pt x="0" y="0"/>
                  </a:moveTo>
                  <a:lnTo>
                    <a:pt x="6381750" y="0"/>
                  </a:lnTo>
                  <a:lnTo>
                    <a:pt x="6381750" y="2527173"/>
                  </a:lnTo>
                  <a:lnTo>
                    <a:pt x="0" y="2527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06598" y="4630791"/>
            <a:ext cx="3276621" cy="3276621"/>
          </a:xfrm>
          <a:custGeom>
            <a:avLst/>
            <a:gdLst/>
            <a:ahLst/>
            <a:cxnLst/>
            <a:rect l="l" t="t" r="r" b="b"/>
            <a:pathLst>
              <a:path w="3276621" h="3276621">
                <a:moveTo>
                  <a:pt x="0" y="0"/>
                </a:moveTo>
                <a:lnTo>
                  <a:pt x="3276621" y="0"/>
                </a:lnTo>
                <a:lnTo>
                  <a:pt x="3276621" y="3276621"/>
                </a:lnTo>
                <a:lnTo>
                  <a:pt x="0" y="32766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7959612" y="3725916"/>
            <a:ext cx="10328388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9"/>
              </a:lnSpc>
              <a:spcBef>
                <a:spcPct val="0"/>
              </a:spcBef>
            </a:pPr>
            <a:r>
              <a:rPr lang="en-US" sz="4824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Thank You</a:t>
            </a:r>
            <a:r>
              <a:rPr lang="en-US" sz="482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983486" y="3316341"/>
            <a:ext cx="6818114" cy="770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 b="1" dirty="0">
                <a:solidFill>
                  <a:srgbClr val="636466"/>
                </a:solidFill>
                <a:latin typeface="Arial Bold"/>
                <a:ea typeface="Arial Bold"/>
                <a:cs typeface="Arial Bold"/>
                <a:sym typeface="Arial Bold"/>
              </a:rPr>
              <a:t>Acknowledgements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1585" y="0"/>
            <a:ext cx="2061991" cy="2063163"/>
            <a:chOff x="0" y="0"/>
            <a:chExt cx="2749321" cy="27508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9296" cy="2750947"/>
            </a:xfrm>
            <a:custGeom>
              <a:avLst/>
              <a:gdLst/>
              <a:ahLst/>
              <a:cxnLst/>
              <a:rect l="l" t="t" r="r" b="b"/>
              <a:pathLst>
                <a:path w="2749296" h="2750947">
                  <a:moveTo>
                    <a:pt x="0" y="0"/>
                  </a:moveTo>
                  <a:lnTo>
                    <a:pt x="2749296" y="0"/>
                  </a:lnTo>
                  <a:lnTo>
                    <a:pt x="2749296" y="2750947"/>
                  </a:lnTo>
                  <a:lnTo>
                    <a:pt x="0" y="2750947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99089" y="138941"/>
            <a:ext cx="1802130" cy="1817294"/>
            <a:chOff x="0" y="0"/>
            <a:chExt cx="2402840" cy="2423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2840" cy="2423033"/>
            </a:xfrm>
            <a:custGeom>
              <a:avLst/>
              <a:gdLst/>
              <a:ahLst/>
              <a:cxnLst/>
              <a:rect l="l" t="t" r="r" b="b"/>
              <a:pathLst>
                <a:path w="2402840" h="2423033">
                  <a:moveTo>
                    <a:pt x="0" y="0"/>
                  </a:moveTo>
                  <a:lnTo>
                    <a:pt x="2402840" y="0"/>
                  </a:lnTo>
                  <a:lnTo>
                    <a:pt x="2402840" y="2423033"/>
                  </a:lnTo>
                  <a:lnTo>
                    <a:pt x="0" y="242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18004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90649" y="1920326"/>
            <a:ext cx="13397351" cy="142837"/>
            <a:chOff x="0" y="0"/>
            <a:chExt cx="17863134" cy="190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63186" cy="190500"/>
            </a:xfrm>
            <a:custGeom>
              <a:avLst/>
              <a:gdLst/>
              <a:ahLst/>
              <a:cxnLst/>
              <a:rect l="l" t="t" r="r" b="b"/>
              <a:pathLst>
                <a:path w="17863186" h="190500">
                  <a:moveTo>
                    <a:pt x="0" y="0"/>
                  </a:moveTo>
                  <a:lnTo>
                    <a:pt x="17863186" y="0"/>
                  </a:lnTo>
                  <a:lnTo>
                    <a:pt x="17863186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616526"/>
            <a:ext cx="18288000" cy="685800"/>
            <a:chOff x="0" y="0"/>
            <a:chExt cx="24384000" cy="91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4444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7262070" y="9614068"/>
            <a:ext cx="9682839" cy="685800"/>
          </a:xfrm>
          <a:custGeom>
            <a:avLst/>
            <a:gdLst/>
            <a:ahLst/>
            <a:cxnLst/>
            <a:rect l="l" t="t" r="r" b="b"/>
            <a:pathLst>
              <a:path w="9682839" h="685800">
                <a:moveTo>
                  <a:pt x="0" y="0"/>
                </a:moveTo>
                <a:lnTo>
                  <a:pt x="9682838" y="0"/>
                </a:lnTo>
                <a:lnTo>
                  <a:pt x="968283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4416304" y="1767678"/>
            <a:ext cx="13871696" cy="332546"/>
            <a:chOff x="0" y="0"/>
            <a:chExt cx="18495594" cy="4433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95645" cy="443357"/>
            </a:xfrm>
            <a:custGeom>
              <a:avLst/>
              <a:gdLst/>
              <a:ahLst/>
              <a:cxnLst/>
              <a:rect l="l" t="t" r="r" b="b"/>
              <a:pathLst>
                <a:path w="18495645" h="443357">
                  <a:moveTo>
                    <a:pt x="0" y="0"/>
                  </a:moveTo>
                  <a:lnTo>
                    <a:pt x="18495645" y="0"/>
                  </a:lnTo>
                  <a:lnTo>
                    <a:pt x="18495645" y="443357"/>
                  </a:lnTo>
                  <a:lnTo>
                    <a:pt x="0" y="4433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645757" y="312936"/>
            <a:ext cx="3793675" cy="1578815"/>
            <a:chOff x="0" y="0"/>
            <a:chExt cx="8051800" cy="33509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51800" cy="3350895"/>
            </a:xfrm>
            <a:custGeom>
              <a:avLst/>
              <a:gdLst/>
              <a:ahLst/>
              <a:cxnLst/>
              <a:rect l="l" t="t" r="r" b="b"/>
              <a:pathLst>
                <a:path w="8051800" h="3350895">
                  <a:moveTo>
                    <a:pt x="0" y="0"/>
                  </a:moveTo>
                  <a:lnTo>
                    <a:pt x="8051800" y="0"/>
                  </a:lnTo>
                  <a:lnTo>
                    <a:pt x="8051800" y="3350895"/>
                  </a:lnTo>
                  <a:lnTo>
                    <a:pt x="0" y="3350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846" t="-46682" b="-559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912813" y="134064"/>
            <a:ext cx="4125287" cy="1633614"/>
            <a:chOff x="0" y="0"/>
            <a:chExt cx="6381750" cy="2527173"/>
          </a:xfrm>
        </p:grpSpPr>
        <p:sp>
          <p:nvSpPr>
            <p:cNvPr id="16" name="Freeform 16" descr="Sell To Equinor | Brazil"/>
            <p:cNvSpPr/>
            <p:nvPr/>
          </p:nvSpPr>
          <p:spPr>
            <a:xfrm>
              <a:off x="0" y="0"/>
              <a:ext cx="6381750" cy="2527173"/>
            </a:xfrm>
            <a:custGeom>
              <a:avLst/>
              <a:gdLst/>
              <a:ahLst/>
              <a:cxnLst/>
              <a:rect l="l" t="t" r="r" b="b"/>
              <a:pathLst>
                <a:path w="6381750" h="2527173">
                  <a:moveTo>
                    <a:pt x="0" y="0"/>
                  </a:moveTo>
                  <a:lnTo>
                    <a:pt x="6381750" y="0"/>
                  </a:lnTo>
                  <a:lnTo>
                    <a:pt x="6381750" y="2527173"/>
                  </a:lnTo>
                  <a:lnTo>
                    <a:pt x="0" y="2527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666276" y="112851"/>
            <a:ext cx="2798862" cy="1654827"/>
          </a:xfrm>
          <a:custGeom>
            <a:avLst/>
            <a:gdLst/>
            <a:ahLst/>
            <a:cxnLst/>
            <a:rect l="l" t="t" r="r" b="b"/>
            <a:pathLst>
              <a:path w="2798862" h="1654827">
                <a:moveTo>
                  <a:pt x="0" y="0"/>
                </a:moveTo>
                <a:lnTo>
                  <a:pt x="2798862" y="0"/>
                </a:lnTo>
                <a:lnTo>
                  <a:pt x="2798862" y="1654827"/>
                </a:lnTo>
                <a:lnTo>
                  <a:pt x="0" y="16548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 flipV="1">
            <a:off x="0" y="6224480"/>
            <a:ext cx="7600546" cy="14316"/>
          </a:xfrm>
          <a:prstGeom prst="line">
            <a:avLst/>
          </a:prstGeom>
          <a:ln w="95250" cap="flat">
            <a:solidFill>
              <a:srgbClr val="00928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 flipV="1">
            <a:off x="10666663" y="6224480"/>
            <a:ext cx="7621338" cy="14316"/>
          </a:xfrm>
          <a:prstGeom prst="line">
            <a:avLst/>
          </a:prstGeom>
          <a:ln w="95250" cap="flat">
            <a:solidFill>
              <a:srgbClr val="00928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7600545" y="4681430"/>
            <a:ext cx="3086100" cy="308610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00928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8143414" y="5507199"/>
            <a:ext cx="2001171" cy="1333280"/>
          </a:xfrm>
          <a:custGeom>
            <a:avLst/>
            <a:gdLst/>
            <a:ahLst/>
            <a:cxnLst/>
            <a:rect l="l" t="t" r="r" b="b"/>
            <a:pathLst>
              <a:path w="2001171" h="1333280">
                <a:moveTo>
                  <a:pt x="0" y="0"/>
                </a:moveTo>
                <a:lnTo>
                  <a:pt x="2001172" y="0"/>
                </a:lnTo>
                <a:lnTo>
                  <a:pt x="2001172" y="1333281"/>
                </a:lnTo>
                <a:lnTo>
                  <a:pt x="0" y="13332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8890948" y="8437747"/>
            <a:ext cx="506103" cy="506103"/>
          </a:xfrm>
          <a:custGeom>
            <a:avLst/>
            <a:gdLst/>
            <a:ahLst/>
            <a:cxnLst/>
            <a:rect l="l" t="t" r="r" b="b"/>
            <a:pathLst>
              <a:path w="506103" h="506103">
                <a:moveTo>
                  <a:pt x="0" y="0"/>
                </a:moveTo>
                <a:lnTo>
                  <a:pt x="506104" y="0"/>
                </a:lnTo>
                <a:lnTo>
                  <a:pt x="506104" y="506104"/>
                </a:lnTo>
                <a:lnTo>
                  <a:pt x="0" y="5061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752683" y="8377532"/>
            <a:ext cx="686749" cy="686749"/>
          </a:xfrm>
          <a:custGeom>
            <a:avLst/>
            <a:gdLst/>
            <a:ahLst/>
            <a:cxnLst/>
            <a:rect l="l" t="t" r="r" b="b"/>
            <a:pathLst>
              <a:path w="686749" h="686749">
                <a:moveTo>
                  <a:pt x="0" y="0"/>
                </a:moveTo>
                <a:lnTo>
                  <a:pt x="686749" y="0"/>
                </a:lnTo>
                <a:lnTo>
                  <a:pt x="686749" y="686749"/>
                </a:lnTo>
                <a:lnTo>
                  <a:pt x="0" y="6867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0931366" y="8377532"/>
            <a:ext cx="580327" cy="626534"/>
          </a:xfrm>
          <a:custGeom>
            <a:avLst/>
            <a:gdLst/>
            <a:ahLst/>
            <a:cxnLst/>
            <a:rect l="l" t="t" r="r" b="b"/>
            <a:pathLst>
              <a:path w="580327" h="626534">
                <a:moveTo>
                  <a:pt x="0" y="0"/>
                </a:moveTo>
                <a:lnTo>
                  <a:pt x="580327" y="0"/>
                </a:lnTo>
                <a:lnTo>
                  <a:pt x="580327" y="626534"/>
                </a:lnTo>
                <a:lnTo>
                  <a:pt x="0" y="6265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7310388" y="3116871"/>
            <a:ext cx="3928527" cy="770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 b="1" dirty="0">
                <a:solidFill>
                  <a:srgbClr val="636466"/>
                </a:solidFill>
                <a:latin typeface="Arial Bold"/>
                <a:ea typeface="Arial Bold"/>
                <a:cs typeface="Arial Bold"/>
                <a:sym typeface="Arial Bold"/>
              </a:rPr>
              <a:t>Thank you!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236709" y="9045231"/>
            <a:ext cx="1778913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Ingrid Bertin/</a:t>
            </a:r>
          </a:p>
          <a:p>
            <a:pPr algn="ctr">
              <a:lnSpc>
                <a:spcPts val="1800"/>
              </a:lnSpc>
              <a:spcBef>
                <a:spcPct val="0"/>
              </a:spcBef>
            </a:pPr>
            <a:r>
              <a:rPr lang="en-US" sz="15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LTrace Geosciences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593515" y="9045231"/>
            <a:ext cx="1160085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  <a:spcBef>
                <a:spcPct val="0"/>
              </a:spcBef>
            </a:pPr>
            <a:r>
              <a:rPr lang="en-US" sz="15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ltrace.com.br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07246" y="9045231"/>
            <a:ext cx="2441953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  <a:spcBef>
                <a:spcPct val="0"/>
              </a:spcBef>
            </a:pPr>
            <a:r>
              <a:rPr lang="en-US" sz="15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lingrid.bertin@trace.com.br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1585" y="0"/>
            <a:ext cx="2061991" cy="2063163"/>
            <a:chOff x="0" y="0"/>
            <a:chExt cx="2749321" cy="27508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9296" cy="2750947"/>
            </a:xfrm>
            <a:custGeom>
              <a:avLst/>
              <a:gdLst/>
              <a:ahLst/>
              <a:cxnLst/>
              <a:rect l="l" t="t" r="r" b="b"/>
              <a:pathLst>
                <a:path w="2749296" h="2750947">
                  <a:moveTo>
                    <a:pt x="0" y="0"/>
                  </a:moveTo>
                  <a:lnTo>
                    <a:pt x="2749296" y="0"/>
                  </a:lnTo>
                  <a:lnTo>
                    <a:pt x="2749296" y="2750947"/>
                  </a:lnTo>
                  <a:lnTo>
                    <a:pt x="0" y="2750947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99089" y="138941"/>
            <a:ext cx="1802130" cy="1817294"/>
            <a:chOff x="0" y="0"/>
            <a:chExt cx="2402840" cy="2423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2840" cy="2423033"/>
            </a:xfrm>
            <a:custGeom>
              <a:avLst/>
              <a:gdLst/>
              <a:ahLst/>
              <a:cxnLst/>
              <a:rect l="l" t="t" r="r" b="b"/>
              <a:pathLst>
                <a:path w="2402840" h="2423033">
                  <a:moveTo>
                    <a:pt x="0" y="0"/>
                  </a:moveTo>
                  <a:lnTo>
                    <a:pt x="2402840" y="0"/>
                  </a:lnTo>
                  <a:lnTo>
                    <a:pt x="2402840" y="2423033"/>
                  </a:lnTo>
                  <a:lnTo>
                    <a:pt x="0" y="242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18004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90649" y="1920326"/>
            <a:ext cx="13397351" cy="142837"/>
            <a:chOff x="0" y="0"/>
            <a:chExt cx="17863134" cy="190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63186" cy="190500"/>
            </a:xfrm>
            <a:custGeom>
              <a:avLst/>
              <a:gdLst/>
              <a:ahLst/>
              <a:cxnLst/>
              <a:rect l="l" t="t" r="r" b="b"/>
              <a:pathLst>
                <a:path w="17863186" h="190500">
                  <a:moveTo>
                    <a:pt x="0" y="0"/>
                  </a:moveTo>
                  <a:lnTo>
                    <a:pt x="17863186" y="0"/>
                  </a:lnTo>
                  <a:lnTo>
                    <a:pt x="17863186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616526"/>
            <a:ext cx="18288000" cy="685800"/>
            <a:chOff x="0" y="0"/>
            <a:chExt cx="24384000" cy="91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4444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7262070" y="9614068"/>
            <a:ext cx="9682839" cy="685800"/>
          </a:xfrm>
          <a:custGeom>
            <a:avLst/>
            <a:gdLst/>
            <a:ahLst/>
            <a:cxnLst/>
            <a:rect l="l" t="t" r="r" b="b"/>
            <a:pathLst>
              <a:path w="9682839" h="685800">
                <a:moveTo>
                  <a:pt x="0" y="0"/>
                </a:moveTo>
                <a:lnTo>
                  <a:pt x="9682838" y="0"/>
                </a:lnTo>
                <a:lnTo>
                  <a:pt x="968283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4890649" y="14126"/>
            <a:ext cx="12774149" cy="1926898"/>
            <a:chOff x="0" y="0"/>
            <a:chExt cx="17032199" cy="25691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32201" cy="2569200"/>
            </a:xfrm>
            <a:custGeom>
              <a:avLst/>
              <a:gdLst/>
              <a:ahLst/>
              <a:cxnLst/>
              <a:rect l="l" t="t" r="r" b="b"/>
              <a:pathLst>
                <a:path w="17032201" h="2569200">
                  <a:moveTo>
                    <a:pt x="0" y="0"/>
                  </a:moveTo>
                  <a:lnTo>
                    <a:pt x="17032201" y="0"/>
                  </a:lnTo>
                  <a:lnTo>
                    <a:pt x="17032201" y="2569200"/>
                  </a:lnTo>
                  <a:lnTo>
                    <a:pt x="0" y="256920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79173" b="-791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7032199" cy="257872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5400"/>
                </a:lnSpc>
              </a:pPr>
              <a:r>
                <a:rPr lang="en-US" sz="4500" b="1">
                  <a:solidFill>
                    <a:srgbClr val="005751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Summary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515579" y="4133218"/>
            <a:ext cx="5492088" cy="1315813"/>
          </a:xfrm>
          <a:custGeom>
            <a:avLst/>
            <a:gdLst/>
            <a:ahLst/>
            <a:cxnLst/>
            <a:rect l="l" t="t" r="r" b="b"/>
            <a:pathLst>
              <a:path w="5492088" h="1315813">
                <a:moveTo>
                  <a:pt x="0" y="0"/>
                </a:moveTo>
                <a:lnTo>
                  <a:pt x="5492088" y="0"/>
                </a:lnTo>
                <a:lnTo>
                  <a:pt x="5492088" y="1315812"/>
                </a:lnTo>
                <a:lnTo>
                  <a:pt x="0" y="1315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93065" y="6214734"/>
            <a:ext cx="5492088" cy="1315813"/>
          </a:xfrm>
          <a:custGeom>
            <a:avLst/>
            <a:gdLst/>
            <a:ahLst/>
            <a:cxnLst/>
            <a:rect l="l" t="t" r="r" b="b"/>
            <a:pathLst>
              <a:path w="5492088" h="1315813">
                <a:moveTo>
                  <a:pt x="0" y="0"/>
                </a:moveTo>
                <a:lnTo>
                  <a:pt x="5492088" y="0"/>
                </a:lnTo>
                <a:lnTo>
                  <a:pt x="5492088" y="1315812"/>
                </a:lnTo>
                <a:lnTo>
                  <a:pt x="0" y="1315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398027" y="4133218"/>
            <a:ext cx="5492088" cy="1315813"/>
          </a:xfrm>
          <a:custGeom>
            <a:avLst/>
            <a:gdLst/>
            <a:ahLst/>
            <a:cxnLst/>
            <a:rect l="l" t="t" r="r" b="b"/>
            <a:pathLst>
              <a:path w="5492088" h="1315813">
                <a:moveTo>
                  <a:pt x="0" y="0"/>
                </a:moveTo>
                <a:lnTo>
                  <a:pt x="5492088" y="0"/>
                </a:lnTo>
                <a:lnTo>
                  <a:pt x="5492088" y="1315812"/>
                </a:lnTo>
                <a:lnTo>
                  <a:pt x="0" y="1315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2475514" y="6214734"/>
            <a:ext cx="5492088" cy="1315813"/>
          </a:xfrm>
          <a:custGeom>
            <a:avLst/>
            <a:gdLst/>
            <a:ahLst/>
            <a:cxnLst/>
            <a:rect l="l" t="t" r="r" b="b"/>
            <a:pathLst>
              <a:path w="5492088" h="1315813">
                <a:moveTo>
                  <a:pt x="0" y="0"/>
                </a:moveTo>
                <a:lnTo>
                  <a:pt x="5492088" y="0"/>
                </a:lnTo>
                <a:lnTo>
                  <a:pt x="5492088" y="1315812"/>
                </a:lnTo>
                <a:lnTo>
                  <a:pt x="0" y="1315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280333" y="4133218"/>
            <a:ext cx="5492088" cy="1315813"/>
          </a:xfrm>
          <a:custGeom>
            <a:avLst/>
            <a:gdLst/>
            <a:ahLst/>
            <a:cxnLst/>
            <a:rect l="l" t="t" r="r" b="b"/>
            <a:pathLst>
              <a:path w="5492088" h="1315813">
                <a:moveTo>
                  <a:pt x="0" y="0"/>
                </a:moveTo>
                <a:lnTo>
                  <a:pt x="5492088" y="0"/>
                </a:lnTo>
                <a:lnTo>
                  <a:pt x="5492088" y="1315812"/>
                </a:lnTo>
                <a:lnTo>
                  <a:pt x="0" y="1315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7759996" y="4364050"/>
            <a:ext cx="3829329" cy="1150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</a:pPr>
            <a:r>
              <a:rPr lang="en-US" sz="1955" b="1" spc="97" dirty="0">
                <a:solidFill>
                  <a:srgbClr val="08878A"/>
                </a:solidFill>
                <a:latin typeface="Roboto Bold"/>
                <a:ea typeface="Roboto Bold"/>
                <a:cs typeface="Roboto Bold"/>
                <a:sym typeface="Roboto Bold"/>
              </a:rPr>
              <a:t> AI semi-automated </a:t>
            </a:r>
          </a:p>
          <a:p>
            <a:pPr algn="ctr">
              <a:lnSpc>
                <a:spcPts val="2738"/>
              </a:lnSpc>
            </a:pPr>
            <a:r>
              <a:rPr lang="en-US" sz="1955" b="1" spc="97" dirty="0">
                <a:solidFill>
                  <a:srgbClr val="08878A"/>
                </a:solidFill>
                <a:latin typeface="Roboto Bold"/>
                <a:ea typeface="Roboto Bold"/>
                <a:cs typeface="Roboto Bold"/>
                <a:sym typeface="Roboto Bold"/>
              </a:rPr>
              <a:t>Segmentation</a:t>
            </a:r>
          </a:p>
          <a:p>
            <a:pPr algn="ctr">
              <a:lnSpc>
                <a:spcPts val="3701"/>
              </a:lnSpc>
              <a:spcBef>
                <a:spcPct val="0"/>
              </a:spcBef>
            </a:pPr>
            <a:endParaRPr lang="en-US" sz="1955" b="1" spc="97" dirty="0">
              <a:solidFill>
                <a:srgbClr val="08878A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666846" y="6668416"/>
            <a:ext cx="4084059" cy="36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2690" b="1" dirty="0">
                <a:solidFill>
                  <a:srgbClr val="08878A"/>
                </a:solidFill>
                <a:latin typeface="Roboto Bold"/>
                <a:ea typeface="Roboto Bold"/>
                <a:cs typeface="Roboto Bold"/>
                <a:sym typeface="Roboto Bold"/>
              </a:rPr>
              <a:t>RockSinGAN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397353" y="4331117"/>
            <a:ext cx="4267445" cy="753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 b="1">
                <a:solidFill>
                  <a:srgbClr val="08878A"/>
                </a:solidFill>
                <a:latin typeface="Roboto Bold"/>
                <a:ea typeface="Roboto Bold"/>
                <a:cs typeface="Roboto Bold"/>
                <a:sym typeface="Roboto Bold"/>
              </a:rPr>
              <a:t>Smart segmentation </a:t>
            </a:r>
          </a:p>
          <a:p>
            <a:pPr algn="ctr">
              <a:lnSpc>
                <a:spcPts val="3066"/>
              </a:lnSpc>
              <a:spcBef>
                <a:spcPct val="0"/>
              </a:spcBef>
            </a:pPr>
            <a:r>
              <a:rPr lang="en-US" sz="2190" b="1">
                <a:solidFill>
                  <a:srgbClr val="08878A"/>
                </a:solidFill>
                <a:latin typeface="Roboto Bold"/>
                <a:ea typeface="Roboto Bold"/>
                <a:cs typeface="Roboto Bold"/>
                <a:sym typeface="Roboto Bold"/>
              </a:rPr>
              <a:t>(SMART Seg)</a:t>
            </a:r>
          </a:p>
        </p:txBody>
      </p:sp>
      <p:sp>
        <p:nvSpPr>
          <p:cNvPr id="22" name="Freeform 22"/>
          <p:cNvSpPr/>
          <p:nvPr/>
        </p:nvSpPr>
        <p:spPr>
          <a:xfrm>
            <a:off x="2282581" y="4378742"/>
            <a:ext cx="2394708" cy="682621"/>
          </a:xfrm>
          <a:custGeom>
            <a:avLst/>
            <a:gdLst/>
            <a:ahLst/>
            <a:cxnLst/>
            <a:rect l="l" t="t" r="r" b="b"/>
            <a:pathLst>
              <a:path w="2394708" h="682621">
                <a:moveTo>
                  <a:pt x="0" y="0"/>
                </a:moveTo>
                <a:lnTo>
                  <a:pt x="2394707" y="0"/>
                </a:lnTo>
                <a:lnTo>
                  <a:pt x="2394707" y="682621"/>
                </a:lnTo>
                <a:lnTo>
                  <a:pt x="0" y="6826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925057" y="4545168"/>
            <a:ext cx="592087" cy="417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8"/>
              </a:lnSpc>
            </a:pPr>
            <a:r>
              <a:rPr lang="en-US" sz="288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01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870957" y="4545168"/>
            <a:ext cx="485669" cy="417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8"/>
              </a:lnSpc>
            </a:pPr>
            <a:r>
              <a:rPr lang="en-US" sz="288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02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697553" y="4545168"/>
            <a:ext cx="523315" cy="417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8"/>
              </a:lnSpc>
            </a:pPr>
            <a:r>
              <a:rPr lang="en-US" sz="288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03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636283" y="6430395"/>
            <a:ext cx="4267445" cy="753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6"/>
              </a:lnSpc>
              <a:spcBef>
                <a:spcPct val="0"/>
              </a:spcBef>
            </a:pPr>
            <a:r>
              <a:rPr lang="en-US" sz="2190" b="1">
                <a:solidFill>
                  <a:srgbClr val="08878A"/>
                </a:solidFill>
                <a:latin typeface="Roboto Bold"/>
                <a:ea typeface="Roboto Bold"/>
                <a:cs typeface="Roboto Bold"/>
                <a:sym typeface="Roboto Bold"/>
              </a:rPr>
              <a:t>Sidewall core instance segmentation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966266" y="6614394"/>
            <a:ext cx="559311" cy="417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8"/>
              </a:lnSpc>
            </a:pPr>
            <a:r>
              <a:rPr lang="en-US" sz="288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05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908657" y="6614394"/>
            <a:ext cx="488696" cy="417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8"/>
              </a:lnSpc>
            </a:pPr>
            <a:r>
              <a:rPr lang="en-US" sz="288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06</a:t>
            </a:r>
          </a:p>
        </p:txBody>
      </p:sp>
      <p:sp>
        <p:nvSpPr>
          <p:cNvPr id="29" name="Freeform 29"/>
          <p:cNvSpPr/>
          <p:nvPr/>
        </p:nvSpPr>
        <p:spPr>
          <a:xfrm>
            <a:off x="515579" y="6214734"/>
            <a:ext cx="5492088" cy="1315813"/>
          </a:xfrm>
          <a:custGeom>
            <a:avLst/>
            <a:gdLst/>
            <a:ahLst/>
            <a:cxnLst/>
            <a:rect l="l" t="t" r="r" b="b"/>
            <a:pathLst>
              <a:path w="5492088" h="1315813">
                <a:moveTo>
                  <a:pt x="0" y="0"/>
                </a:moveTo>
                <a:lnTo>
                  <a:pt x="5492088" y="0"/>
                </a:lnTo>
                <a:lnTo>
                  <a:pt x="5492088" y="1315812"/>
                </a:lnTo>
                <a:lnTo>
                  <a:pt x="0" y="1315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1754120" y="6471828"/>
            <a:ext cx="4267445" cy="753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6"/>
              </a:lnSpc>
              <a:spcBef>
                <a:spcPct val="0"/>
              </a:spcBef>
            </a:pPr>
            <a:r>
              <a:rPr lang="en-US" sz="2190" b="1">
                <a:solidFill>
                  <a:srgbClr val="08878A"/>
                </a:solidFill>
                <a:latin typeface="Roboto Bold"/>
                <a:ea typeface="Roboto Bold"/>
                <a:cs typeface="Roboto Bold"/>
                <a:sym typeface="Roboto Bold"/>
              </a:rPr>
              <a:t>Thin section self-guided segmentation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6344" y="6614394"/>
            <a:ext cx="537937" cy="417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8"/>
              </a:lnSpc>
            </a:pPr>
            <a:r>
              <a:rPr lang="en-US" sz="288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04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1585" y="0"/>
            <a:ext cx="2061991" cy="2063163"/>
            <a:chOff x="0" y="0"/>
            <a:chExt cx="2749321" cy="27508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9296" cy="2750947"/>
            </a:xfrm>
            <a:custGeom>
              <a:avLst/>
              <a:gdLst/>
              <a:ahLst/>
              <a:cxnLst/>
              <a:rect l="l" t="t" r="r" b="b"/>
              <a:pathLst>
                <a:path w="2749296" h="2750947">
                  <a:moveTo>
                    <a:pt x="0" y="0"/>
                  </a:moveTo>
                  <a:lnTo>
                    <a:pt x="2749296" y="0"/>
                  </a:lnTo>
                  <a:lnTo>
                    <a:pt x="2749296" y="2750947"/>
                  </a:lnTo>
                  <a:lnTo>
                    <a:pt x="0" y="2750947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99089" y="138941"/>
            <a:ext cx="1802130" cy="1817294"/>
            <a:chOff x="0" y="0"/>
            <a:chExt cx="2402840" cy="2423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2840" cy="2423033"/>
            </a:xfrm>
            <a:custGeom>
              <a:avLst/>
              <a:gdLst/>
              <a:ahLst/>
              <a:cxnLst/>
              <a:rect l="l" t="t" r="r" b="b"/>
              <a:pathLst>
                <a:path w="2402840" h="2423033">
                  <a:moveTo>
                    <a:pt x="0" y="0"/>
                  </a:moveTo>
                  <a:lnTo>
                    <a:pt x="2402840" y="0"/>
                  </a:lnTo>
                  <a:lnTo>
                    <a:pt x="2402840" y="2423033"/>
                  </a:lnTo>
                  <a:lnTo>
                    <a:pt x="0" y="242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18004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90649" y="1920326"/>
            <a:ext cx="13397351" cy="142837"/>
            <a:chOff x="0" y="0"/>
            <a:chExt cx="17863134" cy="190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63186" cy="190500"/>
            </a:xfrm>
            <a:custGeom>
              <a:avLst/>
              <a:gdLst/>
              <a:ahLst/>
              <a:cxnLst/>
              <a:rect l="l" t="t" r="r" b="b"/>
              <a:pathLst>
                <a:path w="17863186" h="190500">
                  <a:moveTo>
                    <a:pt x="0" y="0"/>
                  </a:moveTo>
                  <a:lnTo>
                    <a:pt x="17863186" y="0"/>
                  </a:lnTo>
                  <a:lnTo>
                    <a:pt x="17863186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616526"/>
            <a:ext cx="18288000" cy="685800"/>
            <a:chOff x="0" y="0"/>
            <a:chExt cx="24384000" cy="91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44444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8316687"/>
            <a:ext cx="18288000" cy="1270225"/>
            <a:chOff x="0" y="0"/>
            <a:chExt cx="24384000" cy="16936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1693672"/>
            </a:xfrm>
            <a:custGeom>
              <a:avLst/>
              <a:gdLst/>
              <a:ahLst/>
              <a:cxnLst/>
              <a:rect l="l" t="t" r="r" b="b"/>
              <a:pathLst>
                <a:path w="24384000" h="1693672">
                  <a:moveTo>
                    <a:pt x="0" y="0"/>
                  </a:moveTo>
                  <a:lnTo>
                    <a:pt x="24384000" y="0"/>
                  </a:lnTo>
                  <a:lnTo>
                    <a:pt x="24384000" y="1693672"/>
                  </a:lnTo>
                  <a:lnTo>
                    <a:pt x="0" y="16936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7262070" y="9614068"/>
            <a:ext cx="9682839" cy="685800"/>
          </a:xfrm>
          <a:custGeom>
            <a:avLst/>
            <a:gdLst/>
            <a:ahLst/>
            <a:cxnLst/>
            <a:rect l="l" t="t" r="r" b="b"/>
            <a:pathLst>
              <a:path w="9682839" h="685800">
                <a:moveTo>
                  <a:pt x="0" y="0"/>
                </a:moveTo>
                <a:lnTo>
                  <a:pt x="9682838" y="0"/>
                </a:lnTo>
                <a:lnTo>
                  <a:pt x="968283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4890649" y="14126"/>
            <a:ext cx="12774149" cy="1926900"/>
            <a:chOff x="0" y="0"/>
            <a:chExt cx="17032199" cy="2569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032201" cy="2569203"/>
            </a:xfrm>
            <a:custGeom>
              <a:avLst/>
              <a:gdLst/>
              <a:ahLst/>
              <a:cxnLst/>
              <a:rect l="l" t="t" r="r" b="b"/>
              <a:pathLst>
                <a:path w="17032201" h="2569203">
                  <a:moveTo>
                    <a:pt x="0" y="0"/>
                  </a:moveTo>
                  <a:lnTo>
                    <a:pt x="17032201" y="0"/>
                  </a:lnTo>
                  <a:lnTo>
                    <a:pt x="17032201" y="2569203"/>
                  </a:lnTo>
                  <a:lnTo>
                    <a:pt x="0" y="2569203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79173" b="-791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17032199" cy="25787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5400"/>
                </a:lnSpc>
              </a:pPr>
              <a:r>
                <a:rPr lang="en-US" sz="4500" b="1" dirty="0">
                  <a:solidFill>
                    <a:srgbClr val="005751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GeoSlicer environments 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821623" y="2693189"/>
            <a:ext cx="15437677" cy="6290853"/>
          </a:xfrm>
          <a:custGeom>
            <a:avLst/>
            <a:gdLst/>
            <a:ahLst/>
            <a:cxnLst/>
            <a:rect l="l" t="t" r="r" b="b"/>
            <a:pathLst>
              <a:path w="15437677" h="6290853">
                <a:moveTo>
                  <a:pt x="0" y="0"/>
                </a:moveTo>
                <a:lnTo>
                  <a:pt x="15437677" y="0"/>
                </a:lnTo>
                <a:lnTo>
                  <a:pt x="15437677" y="6290853"/>
                </a:lnTo>
                <a:lnTo>
                  <a:pt x="0" y="6290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150176" y="3838732"/>
            <a:ext cx="12780570" cy="4856617"/>
          </a:xfrm>
          <a:custGeom>
            <a:avLst/>
            <a:gdLst/>
            <a:ahLst/>
            <a:cxnLst/>
            <a:rect l="l" t="t" r="r" b="b"/>
            <a:pathLst>
              <a:path w="12780570" h="4856617">
                <a:moveTo>
                  <a:pt x="0" y="0"/>
                </a:moveTo>
                <a:lnTo>
                  <a:pt x="12780571" y="0"/>
                </a:lnTo>
                <a:lnTo>
                  <a:pt x="12780571" y="4856617"/>
                </a:lnTo>
                <a:lnTo>
                  <a:pt x="0" y="48566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150176" y="2956623"/>
            <a:ext cx="12780570" cy="504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02"/>
              </a:lnSpc>
              <a:spcBef>
                <a:spcPct val="0"/>
              </a:spcBef>
            </a:pPr>
            <a:r>
              <a:rPr lang="en-US" sz="3073" b="1" spc="153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Integrated AI platform for digital rock image in several scales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F2A50-D7FE-7FD9-E326-1F9E10596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44A5AD8-4EA4-F546-38F5-E3C15503FD08}"/>
              </a:ext>
            </a:extLst>
          </p:cNvPr>
          <p:cNvGrpSpPr/>
          <p:nvPr/>
        </p:nvGrpSpPr>
        <p:grpSpPr>
          <a:xfrm>
            <a:off x="1251585" y="0"/>
            <a:ext cx="2061991" cy="2063163"/>
            <a:chOff x="0" y="0"/>
            <a:chExt cx="2749321" cy="275088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B25970F-C99F-5587-74B9-C58B3BF33434}"/>
                </a:ext>
              </a:extLst>
            </p:cNvPr>
            <p:cNvSpPr/>
            <p:nvPr/>
          </p:nvSpPr>
          <p:spPr>
            <a:xfrm>
              <a:off x="0" y="0"/>
              <a:ext cx="2749296" cy="2750947"/>
            </a:xfrm>
            <a:custGeom>
              <a:avLst/>
              <a:gdLst/>
              <a:ahLst/>
              <a:cxnLst/>
              <a:rect l="l" t="t" r="r" b="b"/>
              <a:pathLst>
                <a:path w="2749296" h="2750947">
                  <a:moveTo>
                    <a:pt x="0" y="0"/>
                  </a:moveTo>
                  <a:lnTo>
                    <a:pt x="2749296" y="0"/>
                  </a:lnTo>
                  <a:lnTo>
                    <a:pt x="2749296" y="2750947"/>
                  </a:lnTo>
                  <a:lnTo>
                    <a:pt x="0" y="2750947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3177B691-8154-BF96-E5F5-873DA5EA2FC5}"/>
              </a:ext>
            </a:extLst>
          </p:cNvPr>
          <p:cNvGrpSpPr/>
          <p:nvPr/>
        </p:nvGrpSpPr>
        <p:grpSpPr>
          <a:xfrm>
            <a:off x="1399089" y="138941"/>
            <a:ext cx="1802130" cy="1817294"/>
            <a:chOff x="0" y="0"/>
            <a:chExt cx="2402840" cy="242305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BC5D931-75EB-2DDA-D4C0-02BB08B34116}"/>
                </a:ext>
              </a:extLst>
            </p:cNvPr>
            <p:cNvSpPr/>
            <p:nvPr/>
          </p:nvSpPr>
          <p:spPr>
            <a:xfrm>
              <a:off x="0" y="0"/>
              <a:ext cx="2402840" cy="2423033"/>
            </a:xfrm>
            <a:custGeom>
              <a:avLst/>
              <a:gdLst/>
              <a:ahLst/>
              <a:cxnLst/>
              <a:rect l="l" t="t" r="r" b="b"/>
              <a:pathLst>
                <a:path w="2402840" h="2423033">
                  <a:moveTo>
                    <a:pt x="0" y="0"/>
                  </a:moveTo>
                  <a:lnTo>
                    <a:pt x="2402840" y="0"/>
                  </a:lnTo>
                  <a:lnTo>
                    <a:pt x="2402840" y="2423033"/>
                  </a:lnTo>
                  <a:lnTo>
                    <a:pt x="0" y="242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18004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039B64B9-AFE7-361E-5F68-205DC183B96F}"/>
              </a:ext>
            </a:extLst>
          </p:cNvPr>
          <p:cNvGrpSpPr/>
          <p:nvPr/>
        </p:nvGrpSpPr>
        <p:grpSpPr>
          <a:xfrm>
            <a:off x="4890649" y="1920326"/>
            <a:ext cx="13397351" cy="142837"/>
            <a:chOff x="0" y="0"/>
            <a:chExt cx="17863134" cy="19044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38C7E41-FC09-1380-E7C0-85B18988B248}"/>
                </a:ext>
              </a:extLst>
            </p:cNvPr>
            <p:cNvSpPr/>
            <p:nvPr/>
          </p:nvSpPr>
          <p:spPr>
            <a:xfrm>
              <a:off x="0" y="0"/>
              <a:ext cx="17863186" cy="190500"/>
            </a:xfrm>
            <a:custGeom>
              <a:avLst/>
              <a:gdLst/>
              <a:ahLst/>
              <a:cxnLst/>
              <a:rect l="l" t="t" r="r" b="b"/>
              <a:pathLst>
                <a:path w="17863186" h="190500">
                  <a:moveTo>
                    <a:pt x="0" y="0"/>
                  </a:moveTo>
                  <a:lnTo>
                    <a:pt x="17863186" y="0"/>
                  </a:lnTo>
                  <a:lnTo>
                    <a:pt x="17863186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3F3C9AC5-936C-FD7F-16D3-70CAD7E1F1A5}"/>
              </a:ext>
            </a:extLst>
          </p:cNvPr>
          <p:cNvGrpSpPr/>
          <p:nvPr/>
        </p:nvGrpSpPr>
        <p:grpSpPr>
          <a:xfrm>
            <a:off x="0" y="9616526"/>
            <a:ext cx="18288000" cy="685800"/>
            <a:chOff x="0" y="0"/>
            <a:chExt cx="24384000" cy="9144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BBCDF99-204F-9A6B-2BED-EA71EBAC1CEA}"/>
                </a:ext>
              </a:extLst>
            </p:cNvPr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4444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83543BA0-2DBD-41EE-E1DE-ED503F99B738}"/>
              </a:ext>
            </a:extLst>
          </p:cNvPr>
          <p:cNvSpPr/>
          <p:nvPr/>
        </p:nvSpPr>
        <p:spPr>
          <a:xfrm>
            <a:off x="7262070" y="9614068"/>
            <a:ext cx="9682839" cy="685800"/>
          </a:xfrm>
          <a:custGeom>
            <a:avLst/>
            <a:gdLst/>
            <a:ahLst/>
            <a:cxnLst/>
            <a:rect l="l" t="t" r="r" b="b"/>
            <a:pathLst>
              <a:path w="9682839" h="685800">
                <a:moveTo>
                  <a:pt x="0" y="0"/>
                </a:moveTo>
                <a:lnTo>
                  <a:pt x="9682838" y="0"/>
                </a:lnTo>
                <a:lnTo>
                  <a:pt x="968283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5953280-D574-142E-2583-D68E1720A830}"/>
              </a:ext>
            </a:extLst>
          </p:cNvPr>
          <p:cNvGrpSpPr/>
          <p:nvPr/>
        </p:nvGrpSpPr>
        <p:grpSpPr>
          <a:xfrm>
            <a:off x="4890649" y="14126"/>
            <a:ext cx="12774149" cy="1926900"/>
            <a:chOff x="0" y="0"/>
            <a:chExt cx="17032199" cy="25692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395ED89-B692-0ED8-4343-3242D01C690B}"/>
                </a:ext>
              </a:extLst>
            </p:cNvPr>
            <p:cNvSpPr/>
            <p:nvPr/>
          </p:nvSpPr>
          <p:spPr>
            <a:xfrm>
              <a:off x="0" y="0"/>
              <a:ext cx="17032201" cy="2569203"/>
            </a:xfrm>
            <a:custGeom>
              <a:avLst/>
              <a:gdLst/>
              <a:ahLst/>
              <a:cxnLst/>
              <a:rect l="l" t="t" r="r" b="b"/>
              <a:pathLst>
                <a:path w="17032201" h="2569203">
                  <a:moveTo>
                    <a:pt x="0" y="0"/>
                  </a:moveTo>
                  <a:lnTo>
                    <a:pt x="17032201" y="0"/>
                  </a:lnTo>
                  <a:lnTo>
                    <a:pt x="17032201" y="2569203"/>
                  </a:lnTo>
                  <a:lnTo>
                    <a:pt x="0" y="2569203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79173" b="-791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12CF9C9-D72E-041A-B623-C57E124521E2}"/>
                </a:ext>
              </a:extLst>
            </p:cNvPr>
            <p:cNvSpPr txBox="1"/>
            <p:nvPr/>
          </p:nvSpPr>
          <p:spPr>
            <a:xfrm>
              <a:off x="0" y="-9525"/>
              <a:ext cx="17032199" cy="25787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5400"/>
                </a:lnSpc>
              </a:pPr>
              <a:r>
                <a:rPr lang="en-US" sz="4500" b="1" dirty="0">
                  <a:solidFill>
                    <a:srgbClr val="005751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Download GeoSlicer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86A7E735-9652-B1C1-7D8F-2C7E76199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1" y="2373386"/>
            <a:ext cx="12115800" cy="68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95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1585" y="0"/>
            <a:ext cx="2061991" cy="2063163"/>
            <a:chOff x="0" y="0"/>
            <a:chExt cx="2749321" cy="27508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9296" cy="2750947"/>
            </a:xfrm>
            <a:custGeom>
              <a:avLst/>
              <a:gdLst/>
              <a:ahLst/>
              <a:cxnLst/>
              <a:rect l="l" t="t" r="r" b="b"/>
              <a:pathLst>
                <a:path w="2749296" h="2750947">
                  <a:moveTo>
                    <a:pt x="0" y="0"/>
                  </a:moveTo>
                  <a:lnTo>
                    <a:pt x="2749296" y="0"/>
                  </a:lnTo>
                  <a:lnTo>
                    <a:pt x="2749296" y="2750947"/>
                  </a:lnTo>
                  <a:lnTo>
                    <a:pt x="0" y="2750947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99089" y="138941"/>
            <a:ext cx="1802130" cy="1817294"/>
            <a:chOff x="0" y="0"/>
            <a:chExt cx="2402840" cy="2423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2840" cy="2423033"/>
            </a:xfrm>
            <a:custGeom>
              <a:avLst/>
              <a:gdLst/>
              <a:ahLst/>
              <a:cxnLst/>
              <a:rect l="l" t="t" r="r" b="b"/>
              <a:pathLst>
                <a:path w="2402840" h="2423033">
                  <a:moveTo>
                    <a:pt x="0" y="0"/>
                  </a:moveTo>
                  <a:lnTo>
                    <a:pt x="2402840" y="0"/>
                  </a:lnTo>
                  <a:lnTo>
                    <a:pt x="2402840" y="2423033"/>
                  </a:lnTo>
                  <a:lnTo>
                    <a:pt x="0" y="242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18004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90649" y="1920326"/>
            <a:ext cx="13397351" cy="142837"/>
            <a:chOff x="0" y="0"/>
            <a:chExt cx="17863134" cy="190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63186" cy="190500"/>
            </a:xfrm>
            <a:custGeom>
              <a:avLst/>
              <a:gdLst/>
              <a:ahLst/>
              <a:cxnLst/>
              <a:rect l="l" t="t" r="r" b="b"/>
              <a:pathLst>
                <a:path w="17863186" h="190500">
                  <a:moveTo>
                    <a:pt x="0" y="0"/>
                  </a:moveTo>
                  <a:lnTo>
                    <a:pt x="17863186" y="0"/>
                  </a:lnTo>
                  <a:lnTo>
                    <a:pt x="17863186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616526"/>
            <a:ext cx="18288000" cy="685800"/>
            <a:chOff x="0" y="0"/>
            <a:chExt cx="24384000" cy="91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4444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7262070" y="9614068"/>
            <a:ext cx="9682839" cy="685800"/>
          </a:xfrm>
          <a:custGeom>
            <a:avLst/>
            <a:gdLst/>
            <a:ahLst/>
            <a:cxnLst/>
            <a:rect l="l" t="t" r="r" b="b"/>
            <a:pathLst>
              <a:path w="9682839" h="685800">
                <a:moveTo>
                  <a:pt x="0" y="0"/>
                </a:moveTo>
                <a:lnTo>
                  <a:pt x="9682838" y="0"/>
                </a:lnTo>
                <a:lnTo>
                  <a:pt x="968283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4890649" y="14126"/>
            <a:ext cx="12774149" cy="1926900"/>
            <a:chOff x="0" y="0"/>
            <a:chExt cx="17032199" cy="256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32201" cy="2569203"/>
            </a:xfrm>
            <a:custGeom>
              <a:avLst/>
              <a:gdLst/>
              <a:ahLst/>
              <a:cxnLst/>
              <a:rect l="l" t="t" r="r" b="b"/>
              <a:pathLst>
                <a:path w="17032201" h="2569203">
                  <a:moveTo>
                    <a:pt x="0" y="0"/>
                  </a:moveTo>
                  <a:lnTo>
                    <a:pt x="17032201" y="0"/>
                  </a:lnTo>
                  <a:lnTo>
                    <a:pt x="17032201" y="2569203"/>
                  </a:lnTo>
                  <a:lnTo>
                    <a:pt x="0" y="2569203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79173" b="-791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7032199" cy="25787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5400"/>
                </a:lnSpc>
              </a:pPr>
              <a:r>
                <a:rPr lang="en-US" sz="4500" b="1">
                  <a:solidFill>
                    <a:srgbClr val="005751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AI semiautomated segmentation  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9290968" y="3901817"/>
            <a:ext cx="8605875" cy="4647172"/>
          </a:xfrm>
          <a:custGeom>
            <a:avLst/>
            <a:gdLst/>
            <a:ahLst/>
            <a:cxnLst/>
            <a:rect l="l" t="t" r="r" b="b"/>
            <a:pathLst>
              <a:path w="8605875" h="4647172">
                <a:moveTo>
                  <a:pt x="0" y="0"/>
                </a:moveTo>
                <a:lnTo>
                  <a:pt x="8605874" y="0"/>
                </a:lnTo>
                <a:lnTo>
                  <a:pt x="8605874" y="4647172"/>
                </a:lnTo>
                <a:lnTo>
                  <a:pt x="0" y="4647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6584305" y="2495556"/>
            <a:ext cx="5119390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  <a:spcBef>
                <a:spcPct val="0"/>
              </a:spcBef>
            </a:pPr>
            <a:r>
              <a:rPr lang="en-US" sz="3899" b="1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Interactive segmenter</a:t>
            </a:r>
          </a:p>
        </p:txBody>
      </p:sp>
      <p:sp>
        <p:nvSpPr>
          <p:cNvPr id="16" name="AutoShape 16"/>
          <p:cNvSpPr/>
          <p:nvPr/>
        </p:nvSpPr>
        <p:spPr>
          <a:xfrm flipH="1">
            <a:off x="8824243" y="3556600"/>
            <a:ext cx="0" cy="5924639"/>
          </a:xfrm>
          <a:prstGeom prst="line">
            <a:avLst/>
          </a:prstGeom>
          <a:ln w="38100" cap="flat">
            <a:solidFill>
              <a:srgbClr val="5959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523546" y="3892292"/>
            <a:ext cx="7833972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8"/>
              </a:lnSpc>
              <a:spcBef>
                <a:spcPct val="0"/>
              </a:spcBef>
            </a:pPr>
            <a:r>
              <a:rPr lang="en-US" sz="249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The Interactive </a:t>
            </a:r>
            <a:r>
              <a:rPr lang="en-US" sz="2490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Segmenter</a:t>
            </a:r>
            <a:r>
              <a:rPr lang="en-US" sz="249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module provides a </a:t>
            </a:r>
            <a:r>
              <a:rPr lang="en-US" sz="2490" b="1" dirty="0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supervised segmentation </a:t>
            </a:r>
            <a:r>
              <a:rPr lang="en-US" sz="249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tool for 3D images, featuring a </a:t>
            </a:r>
            <a:r>
              <a:rPr lang="en-US" sz="2490" b="1" dirty="0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real-time preview</a:t>
            </a:r>
            <a:r>
              <a:rPr lang="en-US" sz="249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8000" y="6011655"/>
            <a:ext cx="7833972" cy="707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38"/>
              </a:lnSpc>
              <a:spcBef>
                <a:spcPct val="0"/>
              </a:spcBef>
            </a:pPr>
            <a:r>
              <a:rPr lang="en-US" sz="2489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This allows users to receive instant feedback on their annotations, making model training rapid and intuitive.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90AFB7-8792-D4D4-51A5-E699FC15308A}"/>
              </a:ext>
            </a:extLst>
          </p:cNvPr>
          <p:cNvSpPr txBox="1"/>
          <p:nvPr/>
        </p:nvSpPr>
        <p:spPr>
          <a:xfrm>
            <a:off x="523546" y="7535347"/>
            <a:ext cx="783397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38"/>
              </a:lnSpc>
              <a:spcBef>
                <a:spcPct val="0"/>
              </a:spcBef>
            </a:pPr>
            <a:r>
              <a:rPr lang="en-US" sz="249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Interactive </a:t>
            </a:r>
            <a:r>
              <a:rPr lang="en-US" sz="2490" dirty="0" err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Segmenter</a:t>
            </a:r>
            <a:r>
              <a:rPr lang="en-US" sz="249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uses a </a:t>
            </a:r>
            <a:r>
              <a:rPr lang="en-US" sz="249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 Forest</a:t>
            </a:r>
            <a:r>
              <a:rPr lang="en-US" sz="249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classifier, a machine learning algorithm that builds multiple decision trees to make a robust prediction for each voxel.</a:t>
            </a:r>
            <a:endParaRPr lang="en-US" sz="2490" dirty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1585" y="0"/>
            <a:ext cx="2061991" cy="2063163"/>
            <a:chOff x="0" y="0"/>
            <a:chExt cx="2749321" cy="27508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9296" cy="2750947"/>
            </a:xfrm>
            <a:custGeom>
              <a:avLst/>
              <a:gdLst/>
              <a:ahLst/>
              <a:cxnLst/>
              <a:rect l="l" t="t" r="r" b="b"/>
              <a:pathLst>
                <a:path w="2749296" h="2750947">
                  <a:moveTo>
                    <a:pt x="0" y="0"/>
                  </a:moveTo>
                  <a:lnTo>
                    <a:pt x="2749296" y="0"/>
                  </a:lnTo>
                  <a:lnTo>
                    <a:pt x="2749296" y="2750947"/>
                  </a:lnTo>
                  <a:lnTo>
                    <a:pt x="0" y="2750947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99089" y="138941"/>
            <a:ext cx="1802130" cy="1817294"/>
            <a:chOff x="0" y="0"/>
            <a:chExt cx="2402840" cy="2423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2840" cy="2423033"/>
            </a:xfrm>
            <a:custGeom>
              <a:avLst/>
              <a:gdLst/>
              <a:ahLst/>
              <a:cxnLst/>
              <a:rect l="l" t="t" r="r" b="b"/>
              <a:pathLst>
                <a:path w="2402840" h="2423033">
                  <a:moveTo>
                    <a:pt x="0" y="0"/>
                  </a:moveTo>
                  <a:lnTo>
                    <a:pt x="2402840" y="0"/>
                  </a:lnTo>
                  <a:lnTo>
                    <a:pt x="2402840" y="2423033"/>
                  </a:lnTo>
                  <a:lnTo>
                    <a:pt x="0" y="242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18004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90649" y="1920326"/>
            <a:ext cx="13397351" cy="142837"/>
            <a:chOff x="0" y="0"/>
            <a:chExt cx="17863134" cy="190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63186" cy="190500"/>
            </a:xfrm>
            <a:custGeom>
              <a:avLst/>
              <a:gdLst/>
              <a:ahLst/>
              <a:cxnLst/>
              <a:rect l="l" t="t" r="r" b="b"/>
              <a:pathLst>
                <a:path w="17863186" h="190500">
                  <a:moveTo>
                    <a:pt x="0" y="0"/>
                  </a:moveTo>
                  <a:lnTo>
                    <a:pt x="17863186" y="0"/>
                  </a:lnTo>
                  <a:lnTo>
                    <a:pt x="17863186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616526"/>
            <a:ext cx="18288000" cy="685800"/>
            <a:chOff x="0" y="0"/>
            <a:chExt cx="24384000" cy="91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4444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7262070" y="9614068"/>
            <a:ext cx="9682839" cy="685800"/>
          </a:xfrm>
          <a:custGeom>
            <a:avLst/>
            <a:gdLst/>
            <a:ahLst/>
            <a:cxnLst/>
            <a:rect l="l" t="t" r="r" b="b"/>
            <a:pathLst>
              <a:path w="9682839" h="685800">
                <a:moveTo>
                  <a:pt x="0" y="0"/>
                </a:moveTo>
                <a:lnTo>
                  <a:pt x="9682838" y="0"/>
                </a:lnTo>
                <a:lnTo>
                  <a:pt x="968283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4890649" y="14126"/>
            <a:ext cx="12774149" cy="1926900"/>
            <a:chOff x="0" y="0"/>
            <a:chExt cx="17032199" cy="256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32201" cy="2569203"/>
            </a:xfrm>
            <a:custGeom>
              <a:avLst/>
              <a:gdLst/>
              <a:ahLst/>
              <a:cxnLst/>
              <a:rect l="l" t="t" r="r" b="b"/>
              <a:pathLst>
                <a:path w="17032201" h="2569203">
                  <a:moveTo>
                    <a:pt x="0" y="0"/>
                  </a:moveTo>
                  <a:lnTo>
                    <a:pt x="17032201" y="0"/>
                  </a:lnTo>
                  <a:lnTo>
                    <a:pt x="17032201" y="2569203"/>
                  </a:lnTo>
                  <a:lnTo>
                    <a:pt x="0" y="2569203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79173" b="-791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7032199" cy="25787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5400"/>
                </a:lnSpc>
              </a:pPr>
              <a:r>
                <a:rPr lang="en-US" sz="4500" b="1">
                  <a:solidFill>
                    <a:srgbClr val="005751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AI semiautomated segmentation  </a:t>
              </a:r>
            </a:p>
          </p:txBody>
        </p:sp>
      </p:grpSp>
      <p:pic>
        <p:nvPicPr>
          <p:cNvPr id="14" name="Picture 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657" r="657"/>
          <a:stretch>
            <a:fillRect/>
          </a:stretch>
        </p:blipFill>
        <p:spPr>
          <a:xfrm>
            <a:off x="3089915" y="2953268"/>
            <a:ext cx="11469872" cy="653782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584305" y="2254980"/>
            <a:ext cx="5119390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  <a:spcBef>
                <a:spcPct val="0"/>
              </a:spcBef>
            </a:pPr>
            <a:r>
              <a:rPr lang="en-US" sz="3899" b="1">
                <a:solidFill>
                  <a:srgbClr val="595959"/>
                </a:solidFill>
                <a:latin typeface="Arial Bold"/>
                <a:ea typeface="Arial Bold"/>
                <a:cs typeface="Arial Bold"/>
                <a:sym typeface="Arial Bold"/>
              </a:rPr>
              <a:t>Interactive segmenter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1585" y="0"/>
            <a:ext cx="2061991" cy="2063163"/>
            <a:chOff x="0" y="0"/>
            <a:chExt cx="2749321" cy="27508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9296" cy="2750947"/>
            </a:xfrm>
            <a:custGeom>
              <a:avLst/>
              <a:gdLst/>
              <a:ahLst/>
              <a:cxnLst/>
              <a:rect l="l" t="t" r="r" b="b"/>
              <a:pathLst>
                <a:path w="2749296" h="2750947">
                  <a:moveTo>
                    <a:pt x="0" y="0"/>
                  </a:moveTo>
                  <a:lnTo>
                    <a:pt x="2749296" y="0"/>
                  </a:lnTo>
                  <a:lnTo>
                    <a:pt x="2749296" y="2750947"/>
                  </a:lnTo>
                  <a:lnTo>
                    <a:pt x="0" y="2750947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99089" y="138941"/>
            <a:ext cx="1802130" cy="1817294"/>
            <a:chOff x="0" y="0"/>
            <a:chExt cx="2402840" cy="2423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2840" cy="2423033"/>
            </a:xfrm>
            <a:custGeom>
              <a:avLst/>
              <a:gdLst/>
              <a:ahLst/>
              <a:cxnLst/>
              <a:rect l="l" t="t" r="r" b="b"/>
              <a:pathLst>
                <a:path w="2402840" h="2423033">
                  <a:moveTo>
                    <a:pt x="0" y="0"/>
                  </a:moveTo>
                  <a:lnTo>
                    <a:pt x="2402840" y="0"/>
                  </a:lnTo>
                  <a:lnTo>
                    <a:pt x="2402840" y="2423033"/>
                  </a:lnTo>
                  <a:lnTo>
                    <a:pt x="0" y="242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18004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90649" y="1920326"/>
            <a:ext cx="13397351" cy="142837"/>
            <a:chOff x="0" y="0"/>
            <a:chExt cx="17863134" cy="190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63186" cy="190500"/>
            </a:xfrm>
            <a:custGeom>
              <a:avLst/>
              <a:gdLst/>
              <a:ahLst/>
              <a:cxnLst/>
              <a:rect l="l" t="t" r="r" b="b"/>
              <a:pathLst>
                <a:path w="17863186" h="190500">
                  <a:moveTo>
                    <a:pt x="0" y="0"/>
                  </a:moveTo>
                  <a:lnTo>
                    <a:pt x="17863186" y="0"/>
                  </a:lnTo>
                  <a:lnTo>
                    <a:pt x="17863186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616526"/>
            <a:ext cx="18288000" cy="685800"/>
            <a:chOff x="0" y="0"/>
            <a:chExt cx="24384000" cy="91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4444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7262070" y="9614068"/>
            <a:ext cx="9682839" cy="685800"/>
          </a:xfrm>
          <a:custGeom>
            <a:avLst/>
            <a:gdLst/>
            <a:ahLst/>
            <a:cxnLst/>
            <a:rect l="l" t="t" r="r" b="b"/>
            <a:pathLst>
              <a:path w="9682839" h="685800">
                <a:moveTo>
                  <a:pt x="0" y="0"/>
                </a:moveTo>
                <a:lnTo>
                  <a:pt x="9682838" y="0"/>
                </a:lnTo>
                <a:lnTo>
                  <a:pt x="968283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4890649" y="14126"/>
            <a:ext cx="12774149" cy="1926900"/>
            <a:chOff x="0" y="0"/>
            <a:chExt cx="17032199" cy="256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32201" cy="2569203"/>
            </a:xfrm>
            <a:custGeom>
              <a:avLst/>
              <a:gdLst/>
              <a:ahLst/>
              <a:cxnLst/>
              <a:rect l="l" t="t" r="r" b="b"/>
              <a:pathLst>
                <a:path w="17032201" h="2569203">
                  <a:moveTo>
                    <a:pt x="0" y="0"/>
                  </a:moveTo>
                  <a:lnTo>
                    <a:pt x="17032201" y="0"/>
                  </a:lnTo>
                  <a:lnTo>
                    <a:pt x="17032201" y="2569203"/>
                  </a:lnTo>
                  <a:lnTo>
                    <a:pt x="0" y="2569203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79173" b="-791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7032199" cy="25787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5400"/>
                </a:lnSpc>
              </a:pPr>
              <a:r>
                <a:rPr lang="en-US" sz="4500" b="1">
                  <a:solidFill>
                    <a:srgbClr val="005751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Thin section Self-guided segmentation  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 flipH="1">
            <a:off x="8776470" y="2815227"/>
            <a:ext cx="0" cy="6115730"/>
          </a:xfrm>
          <a:prstGeom prst="line">
            <a:avLst/>
          </a:prstGeom>
          <a:ln w="38100" cap="flat">
            <a:solidFill>
              <a:srgbClr val="5959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033645" y="2943908"/>
            <a:ext cx="8958476" cy="5789415"/>
          </a:xfrm>
          <a:custGeom>
            <a:avLst/>
            <a:gdLst/>
            <a:ahLst/>
            <a:cxnLst/>
            <a:rect l="l" t="t" r="r" b="b"/>
            <a:pathLst>
              <a:path w="8958476" h="5789415">
                <a:moveTo>
                  <a:pt x="0" y="0"/>
                </a:moveTo>
                <a:lnTo>
                  <a:pt x="8958475" y="0"/>
                </a:lnTo>
                <a:lnTo>
                  <a:pt x="8958475" y="5789415"/>
                </a:lnTo>
                <a:lnTo>
                  <a:pt x="0" y="57894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85323" y="3064231"/>
            <a:ext cx="7833972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8"/>
              </a:lnSpc>
              <a:spcBef>
                <a:spcPct val="0"/>
              </a:spcBef>
            </a:pPr>
            <a:r>
              <a:rPr lang="en-US" sz="249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The Self-Guided Segmentation module performs unsupervised segmentation of a 2D image.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323" y="4435602"/>
            <a:ext cx="7833972" cy="707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38"/>
              </a:lnSpc>
              <a:spcBef>
                <a:spcPct val="0"/>
              </a:spcBef>
            </a:pPr>
            <a:r>
              <a:rPr lang="en-US" sz="2489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It uses a superpixel algorithm along with a simple neural network to segment the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1585" y="0"/>
            <a:ext cx="2061991" cy="2063163"/>
            <a:chOff x="0" y="0"/>
            <a:chExt cx="2749321" cy="27508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9296" cy="2750947"/>
            </a:xfrm>
            <a:custGeom>
              <a:avLst/>
              <a:gdLst/>
              <a:ahLst/>
              <a:cxnLst/>
              <a:rect l="l" t="t" r="r" b="b"/>
              <a:pathLst>
                <a:path w="2749296" h="2750947">
                  <a:moveTo>
                    <a:pt x="0" y="0"/>
                  </a:moveTo>
                  <a:lnTo>
                    <a:pt x="2749296" y="0"/>
                  </a:lnTo>
                  <a:lnTo>
                    <a:pt x="2749296" y="2750947"/>
                  </a:lnTo>
                  <a:lnTo>
                    <a:pt x="0" y="2750947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99089" y="138941"/>
            <a:ext cx="1802130" cy="1817294"/>
            <a:chOff x="0" y="0"/>
            <a:chExt cx="2402840" cy="2423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2840" cy="2423033"/>
            </a:xfrm>
            <a:custGeom>
              <a:avLst/>
              <a:gdLst/>
              <a:ahLst/>
              <a:cxnLst/>
              <a:rect l="l" t="t" r="r" b="b"/>
              <a:pathLst>
                <a:path w="2402840" h="2423033">
                  <a:moveTo>
                    <a:pt x="0" y="0"/>
                  </a:moveTo>
                  <a:lnTo>
                    <a:pt x="2402840" y="0"/>
                  </a:lnTo>
                  <a:lnTo>
                    <a:pt x="2402840" y="2423033"/>
                  </a:lnTo>
                  <a:lnTo>
                    <a:pt x="0" y="242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18004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90649" y="1920326"/>
            <a:ext cx="13397351" cy="142837"/>
            <a:chOff x="0" y="0"/>
            <a:chExt cx="17863134" cy="190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63186" cy="190500"/>
            </a:xfrm>
            <a:custGeom>
              <a:avLst/>
              <a:gdLst/>
              <a:ahLst/>
              <a:cxnLst/>
              <a:rect l="l" t="t" r="r" b="b"/>
              <a:pathLst>
                <a:path w="17863186" h="190500">
                  <a:moveTo>
                    <a:pt x="0" y="0"/>
                  </a:moveTo>
                  <a:lnTo>
                    <a:pt x="17863186" y="0"/>
                  </a:lnTo>
                  <a:lnTo>
                    <a:pt x="17863186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616526"/>
            <a:ext cx="18288000" cy="685800"/>
            <a:chOff x="0" y="0"/>
            <a:chExt cx="24384000" cy="91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4444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7262070" y="9614068"/>
            <a:ext cx="9682839" cy="685800"/>
          </a:xfrm>
          <a:custGeom>
            <a:avLst/>
            <a:gdLst/>
            <a:ahLst/>
            <a:cxnLst/>
            <a:rect l="l" t="t" r="r" b="b"/>
            <a:pathLst>
              <a:path w="9682839" h="685800">
                <a:moveTo>
                  <a:pt x="0" y="0"/>
                </a:moveTo>
                <a:lnTo>
                  <a:pt x="9682838" y="0"/>
                </a:lnTo>
                <a:lnTo>
                  <a:pt x="968283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4890649" y="14126"/>
            <a:ext cx="12774149" cy="1926900"/>
            <a:chOff x="0" y="0"/>
            <a:chExt cx="17032199" cy="256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32201" cy="2569203"/>
            </a:xfrm>
            <a:custGeom>
              <a:avLst/>
              <a:gdLst/>
              <a:ahLst/>
              <a:cxnLst/>
              <a:rect l="l" t="t" r="r" b="b"/>
              <a:pathLst>
                <a:path w="17032201" h="2569203">
                  <a:moveTo>
                    <a:pt x="0" y="0"/>
                  </a:moveTo>
                  <a:lnTo>
                    <a:pt x="17032201" y="0"/>
                  </a:lnTo>
                  <a:lnTo>
                    <a:pt x="17032201" y="2569203"/>
                  </a:lnTo>
                  <a:lnTo>
                    <a:pt x="0" y="2569203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79173" b="-791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7032199" cy="25787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5400"/>
                </a:lnSpc>
              </a:pPr>
              <a:r>
                <a:rPr lang="en-US" sz="4500" b="1">
                  <a:solidFill>
                    <a:srgbClr val="005751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Thin section Self-guided segmentation  </a:t>
              </a:r>
            </a:p>
          </p:txBody>
        </p:sp>
      </p:grpSp>
      <p:pic>
        <p:nvPicPr>
          <p:cNvPr id="14" name="Picture 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2996137" y="2198636"/>
            <a:ext cx="12295726" cy="691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1585" y="0"/>
            <a:ext cx="2061991" cy="2063163"/>
            <a:chOff x="0" y="0"/>
            <a:chExt cx="2749321" cy="27508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9296" cy="2750947"/>
            </a:xfrm>
            <a:custGeom>
              <a:avLst/>
              <a:gdLst/>
              <a:ahLst/>
              <a:cxnLst/>
              <a:rect l="l" t="t" r="r" b="b"/>
              <a:pathLst>
                <a:path w="2749296" h="2750947">
                  <a:moveTo>
                    <a:pt x="0" y="0"/>
                  </a:moveTo>
                  <a:lnTo>
                    <a:pt x="2749296" y="0"/>
                  </a:lnTo>
                  <a:lnTo>
                    <a:pt x="2749296" y="2750947"/>
                  </a:lnTo>
                  <a:lnTo>
                    <a:pt x="0" y="2750947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99089" y="138941"/>
            <a:ext cx="1802130" cy="1817294"/>
            <a:chOff x="0" y="0"/>
            <a:chExt cx="2402840" cy="2423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2840" cy="2423033"/>
            </a:xfrm>
            <a:custGeom>
              <a:avLst/>
              <a:gdLst/>
              <a:ahLst/>
              <a:cxnLst/>
              <a:rect l="l" t="t" r="r" b="b"/>
              <a:pathLst>
                <a:path w="2402840" h="2423033">
                  <a:moveTo>
                    <a:pt x="0" y="0"/>
                  </a:moveTo>
                  <a:lnTo>
                    <a:pt x="2402840" y="0"/>
                  </a:lnTo>
                  <a:lnTo>
                    <a:pt x="2402840" y="2423033"/>
                  </a:lnTo>
                  <a:lnTo>
                    <a:pt x="0" y="242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18004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90649" y="1920326"/>
            <a:ext cx="13397351" cy="142837"/>
            <a:chOff x="0" y="0"/>
            <a:chExt cx="17863134" cy="190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63186" cy="190500"/>
            </a:xfrm>
            <a:custGeom>
              <a:avLst/>
              <a:gdLst/>
              <a:ahLst/>
              <a:cxnLst/>
              <a:rect l="l" t="t" r="r" b="b"/>
              <a:pathLst>
                <a:path w="17863186" h="190500">
                  <a:moveTo>
                    <a:pt x="0" y="0"/>
                  </a:moveTo>
                  <a:lnTo>
                    <a:pt x="17863186" y="0"/>
                  </a:lnTo>
                  <a:lnTo>
                    <a:pt x="17863186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0092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616526"/>
            <a:ext cx="18288000" cy="685800"/>
            <a:chOff x="0" y="0"/>
            <a:chExt cx="24384000" cy="91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44444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8316687"/>
            <a:ext cx="18288000" cy="1270225"/>
            <a:chOff x="0" y="0"/>
            <a:chExt cx="24384000" cy="16936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1693672"/>
            </a:xfrm>
            <a:custGeom>
              <a:avLst/>
              <a:gdLst/>
              <a:ahLst/>
              <a:cxnLst/>
              <a:rect l="l" t="t" r="r" b="b"/>
              <a:pathLst>
                <a:path w="24384000" h="1693672">
                  <a:moveTo>
                    <a:pt x="0" y="0"/>
                  </a:moveTo>
                  <a:lnTo>
                    <a:pt x="24384000" y="0"/>
                  </a:lnTo>
                  <a:lnTo>
                    <a:pt x="24384000" y="1693672"/>
                  </a:lnTo>
                  <a:lnTo>
                    <a:pt x="0" y="16936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7262070" y="9614068"/>
            <a:ext cx="9682839" cy="685800"/>
          </a:xfrm>
          <a:custGeom>
            <a:avLst/>
            <a:gdLst/>
            <a:ahLst/>
            <a:cxnLst/>
            <a:rect l="l" t="t" r="r" b="b"/>
            <a:pathLst>
              <a:path w="9682839" h="685800">
                <a:moveTo>
                  <a:pt x="0" y="0"/>
                </a:moveTo>
                <a:lnTo>
                  <a:pt x="9682838" y="0"/>
                </a:lnTo>
                <a:lnTo>
                  <a:pt x="968283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4890649" y="14126"/>
            <a:ext cx="12774149" cy="1926900"/>
            <a:chOff x="0" y="0"/>
            <a:chExt cx="17032199" cy="2569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032201" cy="2569203"/>
            </a:xfrm>
            <a:custGeom>
              <a:avLst/>
              <a:gdLst/>
              <a:ahLst/>
              <a:cxnLst/>
              <a:rect l="l" t="t" r="r" b="b"/>
              <a:pathLst>
                <a:path w="17032201" h="2569203">
                  <a:moveTo>
                    <a:pt x="0" y="0"/>
                  </a:moveTo>
                  <a:lnTo>
                    <a:pt x="17032201" y="0"/>
                  </a:lnTo>
                  <a:lnTo>
                    <a:pt x="17032201" y="2569203"/>
                  </a:lnTo>
                  <a:lnTo>
                    <a:pt x="0" y="2569203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79173" b="-791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17032199" cy="25787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5400"/>
                </a:lnSpc>
              </a:pPr>
              <a:r>
                <a:rPr lang="en-US" sz="4500" b="1">
                  <a:solidFill>
                    <a:srgbClr val="005751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Smart segmentation (SMART Seg)  </a:t>
              </a:r>
            </a:p>
          </p:txBody>
        </p:sp>
      </p:grpSp>
      <p:sp>
        <p:nvSpPr>
          <p:cNvPr id="16" name="AutoShape 16"/>
          <p:cNvSpPr/>
          <p:nvPr/>
        </p:nvSpPr>
        <p:spPr>
          <a:xfrm>
            <a:off x="7878600" y="2276712"/>
            <a:ext cx="0" cy="7123807"/>
          </a:xfrm>
          <a:prstGeom prst="line">
            <a:avLst/>
          </a:prstGeom>
          <a:ln w="38100" cap="flat">
            <a:solidFill>
              <a:srgbClr val="5959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8061789" y="2998416"/>
            <a:ext cx="10098486" cy="568039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78469" y="2988891"/>
            <a:ext cx="7109926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52"/>
              </a:lnSpc>
              <a:spcBef>
                <a:spcPct val="0"/>
              </a:spcBef>
            </a:pPr>
            <a:r>
              <a:rPr lang="en-US" sz="246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Use a U-net model to segment pores in rock microtomography images (microCT).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78469" y="4817665"/>
            <a:ext cx="7109926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52"/>
              </a:lnSpc>
              <a:spcBef>
                <a:spcPct val="0"/>
              </a:spcBef>
            </a:pPr>
            <a:r>
              <a:rPr lang="en-US" sz="246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 U-net is a deep convolutional network that uses multiscale spatial analysis and connections between earlier and later processing stages.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77724" y="1483573"/>
            <a:ext cx="5981576" cy="356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48"/>
              </a:lnSpc>
              <a:spcBef>
                <a:spcPct val="0"/>
              </a:spcBef>
            </a:pPr>
            <a:r>
              <a:rPr lang="en-US" sz="2589" b="1">
                <a:solidFill>
                  <a:srgbClr val="00575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MicroCT pore segmentation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3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662</Words>
  <Application>Microsoft Office PowerPoint</Application>
  <PresentationFormat>Custom</PresentationFormat>
  <Paragraphs>124</Paragraphs>
  <Slides>16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Montserrat Bold</vt:lpstr>
      <vt:lpstr>Arial</vt:lpstr>
      <vt:lpstr>Arial Bold</vt:lpstr>
      <vt:lpstr>Century Gothic Paneuropean Bold</vt:lpstr>
      <vt:lpstr>Calibri</vt:lpstr>
      <vt:lpstr>Roboto Bold</vt:lpstr>
      <vt:lpstr>Aileron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Interpore_presentation.pptx</dc:title>
  <cp:lastModifiedBy>Ingrid Bertin</cp:lastModifiedBy>
  <cp:revision>8</cp:revision>
  <dcterms:created xsi:type="dcterms:W3CDTF">2006-08-16T00:00:00Z</dcterms:created>
  <dcterms:modified xsi:type="dcterms:W3CDTF">2026-05-13T18:49:44Z</dcterms:modified>
  <dc:identifier>DAHGvLgfo2I</dc:identifier>
</cp:coreProperties>
</file>