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428" r:id="rId3"/>
    <p:sldId id="270" r:id="rId4"/>
    <p:sldId id="271" r:id="rId5"/>
    <p:sldId id="2520" r:id="rId6"/>
    <p:sldId id="422" r:id="rId7"/>
    <p:sldId id="2522" r:id="rId8"/>
    <p:sldId id="2521" r:id="rId9"/>
    <p:sldId id="2523" r:id="rId10"/>
    <p:sldId id="262" r:id="rId11"/>
    <p:sldId id="265" r:id="rId12"/>
    <p:sldId id="266" r:id="rId13"/>
    <p:sldId id="267" r:id="rId14"/>
    <p:sldId id="421" r:id="rId15"/>
    <p:sldId id="272" r:id="rId16"/>
    <p:sldId id="2427" r:id="rId17"/>
    <p:sldId id="273" r:id="rId18"/>
  </p:sldIdLst>
  <p:sldSz cx="12192000" cy="6858000"/>
  <p:notesSz cx="7010400" cy="9296400"/>
  <p:embeddedFontLst>
    <p:embeddedFont>
      <p:font typeface="Cambria Math" panose="02040503050406030204" pitchFamily="18" charset="0"/>
      <p:regular r:id="rId20"/>
    </p:embeddedFont>
    <p:embeddedFont>
      <p:font typeface="Garamond" panose="02020404030301010803" pitchFamily="18" charset="0"/>
      <p:regular r:id="rId21"/>
      <p:bold r:id="rId22"/>
      <p:italic r:id="rId23"/>
      <p:boldItalic r:id="rId24"/>
    </p:embeddedFont>
    <p:embeddedFont>
      <p:font typeface="Gill Sans" panose="020B0604020202020204" charset="0"/>
      <p:regular r:id="rId25"/>
      <p:bold r:id="rId26"/>
    </p:embeddedFont>
    <p:embeddedFont>
      <p:font typeface="Open Sans" panose="020B0606030504020204" pitchFamily="34" charset="0"/>
      <p:regular r:id="rId27"/>
      <p:bold r:id="rId28"/>
      <p:italic r:id="rId29"/>
      <p:boldItalic r:id="rId30"/>
    </p:embeddedFont>
    <p:embeddedFont>
      <p:font typeface="Trebuchet MS" panose="020B060302020202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1" roundtripDataSignature="AMtx7mgF6p3qh/5SHmn6zyc89WU0/sQxe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122" autoAdjust="0"/>
  </p:normalViewPr>
  <p:slideViewPr>
    <p:cSldViewPr snapToGrid="0">
      <p:cViewPr varScale="1">
        <p:scale>
          <a:sx n="61" d="100"/>
          <a:sy n="61" d="100"/>
        </p:scale>
        <p:origin x="80" y="5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5" name="Google Shape;75;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6" name="Google Shape;226;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73675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12" name="Google Shape;312;p1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2572626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3" name="Google Shape;343;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2614831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71" name="Google Shape;371;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910253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327745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1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78" name="Google Shape;478;p1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006664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this is a real</a:t>
            </a:r>
            <a:r>
              <a:rPr lang="en-US" baseline="0" dirty="0"/>
              <a:t> challenging problem?</a:t>
            </a:r>
          </a:p>
          <a:p>
            <a:pPr marL="465887" indent="-465887">
              <a:buFont typeface="+mj-lt"/>
              <a:buAutoNum type="arabicPeriod"/>
            </a:pPr>
            <a:r>
              <a:rPr lang="en-US" dirty="0"/>
              <a:t>Subsurface</a:t>
            </a:r>
          </a:p>
          <a:p>
            <a:pPr marL="698830" lvl="1" indent="-232943">
              <a:buFont typeface="Arial" pitchFamily="34" charset="0"/>
              <a:buChar char="•"/>
            </a:pPr>
            <a:r>
              <a:rPr lang="en-US" sz="1800" dirty="0"/>
              <a:t>uncertain materials</a:t>
            </a:r>
          </a:p>
          <a:p>
            <a:pPr marL="698830" lvl="1" indent="-232943">
              <a:buFont typeface="Arial" pitchFamily="34" charset="0"/>
              <a:buChar char="•"/>
            </a:pPr>
            <a:r>
              <a:rPr lang="en-US" sz="1800" dirty="0"/>
              <a:t>uncertain structures</a:t>
            </a:r>
          </a:p>
          <a:p>
            <a:pPr marL="465887" indent="-465887">
              <a:spcBef>
                <a:spcPts val="611"/>
              </a:spcBef>
              <a:buFont typeface="+mj-lt"/>
              <a:buAutoNum type="arabicPeriod"/>
            </a:pPr>
            <a:r>
              <a:rPr lang="en-US" dirty="0"/>
              <a:t>Multiple scales </a:t>
            </a:r>
          </a:p>
          <a:p>
            <a:pPr marL="698830" lvl="1" indent="-232943">
              <a:buFont typeface="Arial" pitchFamily="34" charset="0"/>
              <a:buChar char="•"/>
            </a:pPr>
            <a:r>
              <a:rPr lang="en-US" sz="1800" dirty="0"/>
              <a:t>time, space</a:t>
            </a:r>
          </a:p>
          <a:p>
            <a:pPr marL="698830" lvl="1" indent="-232943">
              <a:buFont typeface="Arial" pitchFamily="34" charset="0"/>
              <a:buChar char="•"/>
            </a:pPr>
            <a:r>
              <a:rPr lang="en-US" sz="1800" dirty="0"/>
              <a:t>multi-scale analysis (e.g. homogenization) attempts to exploit any scale separation</a:t>
            </a:r>
          </a:p>
          <a:p>
            <a:pPr marL="698830" lvl="1" indent="-232943">
              <a:buFont typeface="Arial" pitchFamily="34" charset="0"/>
              <a:buChar char="•"/>
            </a:pPr>
            <a:r>
              <a:rPr lang="en-US" sz="1800" dirty="0"/>
              <a:t>may not have scale separation → scale embedding with ‘mortars’</a:t>
            </a:r>
          </a:p>
          <a:p>
            <a:pPr marL="698830" lvl="1" indent="-232943">
              <a:buFont typeface="Arial" pitchFamily="34" charset="0"/>
              <a:buChar char="•"/>
            </a:pPr>
            <a:r>
              <a:rPr lang="en-US" sz="1800" dirty="0"/>
              <a:t>fracture is inherently multi-scale</a:t>
            </a:r>
          </a:p>
          <a:p>
            <a:pPr marL="465887" indent="-465887">
              <a:spcBef>
                <a:spcPts val="611"/>
              </a:spcBef>
              <a:buFont typeface="+mj-lt"/>
              <a:buAutoNum type="arabicPeriod"/>
            </a:pPr>
            <a:r>
              <a:rPr lang="en-US" dirty="0"/>
              <a:t>Multiple physics </a:t>
            </a:r>
          </a:p>
          <a:p>
            <a:pPr marL="698830" lvl="1" indent="-232943">
              <a:buFont typeface="Arial" pitchFamily="34" charset="0"/>
              <a:buChar char="•"/>
            </a:pPr>
            <a:r>
              <a:rPr lang="en-US" sz="1800" dirty="0" err="1"/>
              <a:t>geomechanics</a:t>
            </a:r>
            <a:r>
              <a:rPr lang="en-US" sz="1800" dirty="0"/>
              <a:t>, geochemistry, biology</a:t>
            </a:r>
          </a:p>
          <a:p>
            <a:pPr marL="698830" lvl="1" indent="-232943">
              <a:buFont typeface="Arial" pitchFamily="34" charset="0"/>
              <a:buChar char="•"/>
            </a:pPr>
            <a:r>
              <a:rPr lang="en-US" sz="1800" dirty="0"/>
              <a:t>solid mechanics, porous flow, chemical and biological reactions</a:t>
            </a:r>
          </a:p>
          <a:p>
            <a:pPr marL="698830" lvl="1" indent="-232943">
              <a:buFont typeface="Arial" pitchFamily="34" charset="0"/>
              <a:buChar char="•"/>
            </a:pPr>
            <a:r>
              <a:rPr lang="en-US" sz="1800" dirty="0"/>
              <a:t>phase changes, localization, fracture</a:t>
            </a:r>
          </a:p>
          <a:p>
            <a:pPr marL="465887" indent="-465887">
              <a:spcBef>
                <a:spcPts val="611"/>
              </a:spcBef>
              <a:buFont typeface="+mj-lt"/>
              <a:buAutoNum type="arabicPeriod"/>
            </a:pPr>
            <a:r>
              <a:rPr lang="en-US" dirty="0"/>
              <a:t>Dynamic, highly nonlinear</a:t>
            </a:r>
          </a:p>
          <a:p>
            <a:pPr marL="698830" lvl="1" indent="-232943">
              <a:buFont typeface="Arial" pitchFamily="34" charset="0"/>
              <a:buChar char="•"/>
            </a:pPr>
            <a:r>
              <a:rPr lang="en-US" sz="1800" dirty="0"/>
              <a:t>instabilities, bifurcation phenomena, limit cycles</a:t>
            </a:r>
          </a:p>
          <a:p>
            <a:pPr marL="698830" lvl="1" indent="-232943">
              <a:buFont typeface="Arial" pitchFamily="34" charset="0"/>
              <a:buChar char="•"/>
            </a:pPr>
            <a:r>
              <a:rPr lang="en-US" sz="1800" dirty="0"/>
              <a:t>emergent phenomena</a:t>
            </a:r>
          </a:p>
          <a:p>
            <a:endParaRPr lang="en-US" dirty="0"/>
          </a:p>
          <a:p>
            <a:r>
              <a:rPr lang="en-US" sz="1200" b="0" i="0" u="none" strike="noStrike" kern="1200" baseline="0" dirty="0">
                <a:solidFill>
                  <a:schemeClr val="tx1"/>
                </a:solidFill>
                <a:latin typeface="+mn-lt"/>
                <a:ea typeface="+mn-ea"/>
                <a:cs typeface="+mn-cs"/>
              </a:rPr>
              <a:t>Multiphase flows in highly permeable structures, such as coarse sands or distillation columns, requires</a:t>
            </a:r>
          </a:p>
          <a:p>
            <a:r>
              <a:rPr lang="en-US" sz="1200" b="0" i="0" u="none" strike="noStrike" kern="1200" baseline="0" dirty="0">
                <a:solidFill>
                  <a:schemeClr val="tx1"/>
                </a:solidFill>
                <a:latin typeface="+mn-lt"/>
                <a:ea typeface="+mn-ea"/>
                <a:cs typeface="+mn-cs"/>
              </a:rPr>
              <a:t>a specific treatment due to the fact that, when the pore size becomes very large, Reynolds</a:t>
            </a:r>
          </a:p>
          <a:p>
            <a:r>
              <a:rPr lang="en-US" sz="1200" b="0" i="0" u="none" strike="noStrike" kern="1200" baseline="0" dirty="0">
                <a:solidFill>
                  <a:schemeClr val="tx1"/>
                </a:solidFill>
                <a:latin typeface="+mn-lt"/>
                <a:ea typeface="+mn-ea"/>
                <a:cs typeface="+mn-cs"/>
              </a:rPr>
              <a:t>number, capillary number and Bond number attached to the flow can no longer be considered small,</a:t>
            </a:r>
          </a:p>
          <a:p>
            <a:r>
              <a:rPr lang="en-US" sz="1200" b="0" i="0" u="none" strike="noStrike" kern="1200" baseline="0" dirty="0">
                <a:solidFill>
                  <a:schemeClr val="tx1"/>
                </a:solidFill>
                <a:latin typeface="+mn-lt"/>
                <a:ea typeface="+mn-ea"/>
                <a:cs typeface="+mn-cs"/>
              </a:rPr>
              <a:t>as it is assumed for the quasi-static assumption, i.e., the system can no longer be described as mainly</a:t>
            </a:r>
          </a:p>
          <a:p>
            <a:r>
              <a:rPr lang="en-US" sz="1200" b="0" i="0" u="none" strike="noStrike" kern="1200" baseline="0" dirty="0">
                <a:solidFill>
                  <a:schemeClr val="tx1"/>
                </a:solidFill>
                <a:latin typeface="+mn-lt"/>
                <a:ea typeface="+mn-ea"/>
                <a:cs typeface="+mn-cs"/>
              </a:rPr>
              <a:t>controlled by capillarity. As a consequence, the classical generalized Darcy’s law model must be</a:t>
            </a:r>
          </a:p>
          <a:p>
            <a:r>
              <a:rPr lang="en-US" sz="1200" b="0" i="0" u="none" strike="noStrike" kern="1200" baseline="0" dirty="0">
                <a:solidFill>
                  <a:schemeClr val="tx1"/>
                </a:solidFill>
                <a:latin typeface="+mn-lt"/>
                <a:ea typeface="+mn-ea"/>
                <a:cs typeface="+mn-cs"/>
              </a:rPr>
              <a:t>adapted. While this is largely an open question, experimental and theoretical evidence suggest that,</a:t>
            </a:r>
          </a:p>
          <a:p>
            <a:r>
              <a:rPr lang="en-US" sz="1200" b="0" i="0" u="none" strike="noStrike" kern="1200" baseline="0" dirty="0">
                <a:solidFill>
                  <a:schemeClr val="tx1"/>
                </a:solidFill>
                <a:latin typeface="+mn-lt"/>
                <a:ea typeface="+mn-ea"/>
                <a:cs typeface="+mn-cs"/>
              </a:rPr>
              <a:t>at least, terms representing the drag force between the two phases must be added to the generalized</a:t>
            </a:r>
          </a:p>
          <a:p>
            <a:r>
              <a:rPr lang="en-US" sz="1200" b="0" i="0" u="none" strike="noStrike" kern="1200" baseline="0" dirty="0">
                <a:solidFill>
                  <a:schemeClr val="tx1"/>
                </a:solidFill>
                <a:latin typeface="+mn-lt"/>
                <a:ea typeface="+mn-ea"/>
                <a:cs typeface="+mn-cs"/>
              </a:rPr>
              <a:t>Darcy’s law. This has been emphasized in recent studies showing, for instance, a deviation from</a:t>
            </a:r>
          </a:p>
          <a:p>
            <a:r>
              <a:rPr lang="en-US" sz="1200" b="0" i="0" u="none" strike="noStrike" kern="1200" baseline="0" dirty="0">
                <a:solidFill>
                  <a:schemeClr val="tx1"/>
                </a:solidFill>
                <a:latin typeface="+mn-lt"/>
                <a:ea typeface="+mn-ea"/>
                <a:cs typeface="+mn-cs"/>
              </a:rPr>
              <a:t>the hydrostatic pressure drop in water observed in a vertical column subject to an upward gas flow</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Chikhi</a:t>
            </a:r>
            <a:r>
              <a:rPr lang="en-US" sz="1200" b="0" i="0" u="none" strike="noStrike" kern="1200" baseline="0" dirty="0">
                <a:solidFill>
                  <a:schemeClr val="tx1"/>
                </a:solidFill>
                <a:latin typeface="+mn-lt"/>
                <a:ea typeface="+mn-ea"/>
                <a:cs typeface="+mn-cs"/>
              </a:rPr>
              <a:t>, N., Clavier, R., Laurent, J. P., </a:t>
            </a:r>
            <a:r>
              <a:rPr lang="en-US" sz="1200" b="0" i="0" u="none" strike="noStrike" kern="1200" baseline="0" dirty="0" err="1">
                <a:solidFill>
                  <a:schemeClr val="tx1"/>
                </a:solidFill>
                <a:latin typeface="+mn-lt"/>
                <a:ea typeface="+mn-ea"/>
                <a:cs typeface="+mn-cs"/>
              </a:rPr>
              <a:t>Fichot</a:t>
            </a:r>
            <a:r>
              <a:rPr lang="en-US" sz="1200" b="0" i="0" u="none" strike="noStrike" kern="1200" baseline="0" dirty="0">
                <a:solidFill>
                  <a:schemeClr val="tx1"/>
                </a:solidFill>
                <a:latin typeface="+mn-lt"/>
                <a:ea typeface="+mn-ea"/>
                <a:cs typeface="+mn-cs"/>
              </a:rPr>
              <a:t>, F., &amp; </a:t>
            </a:r>
            <a:r>
              <a:rPr lang="en-US" sz="1200" b="0" i="0" u="none" strike="noStrike" kern="1200" baseline="0" dirty="0" err="1">
                <a:solidFill>
                  <a:schemeClr val="tx1"/>
                </a:solidFill>
                <a:latin typeface="+mn-lt"/>
                <a:ea typeface="+mn-ea"/>
                <a:cs typeface="+mn-cs"/>
              </a:rPr>
              <a:t>Quintard</a:t>
            </a:r>
            <a:r>
              <a:rPr lang="en-US" sz="1200" b="0" i="0" u="none" strike="noStrike" kern="1200" baseline="0" dirty="0">
                <a:solidFill>
                  <a:schemeClr val="tx1"/>
                </a:solidFill>
                <a:latin typeface="+mn-lt"/>
                <a:ea typeface="+mn-ea"/>
                <a:cs typeface="+mn-cs"/>
              </a:rPr>
              <a:t>, M. (2016). Pressure drop and average void</a:t>
            </a:r>
          </a:p>
          <a:p>
            <a:r>
              <a:rPr lang="en-US" sz="1200" b="0" i="0" u="none" strike="noStrike" kern="1200" baseline="0" dirty="0">
                <a:solidFill>
                  <a:schemeClr val="tx1"/>
                </a:solidFill>
                <a:latin typeface="+mn-lt"/>
                <a:ea typeface="+mn-ea"/>
                <a:cs typeface="+mn-cs"/>
              </a:rPr>
              <a:t>fraction measurements for two-phase flow through highly permeable porous media. Annals of Nuclear</a:t>
            </a:r>
          </a:p>
          <a:p>
            <a:r>
              <a:rPr lang="en-US" sz="1200" b="0" i="0" u="none" strike="noStrike" kern="1200" baseline="0" dirty="0">
                <a:solidFill>
                  <a:schemeClr val="tx1"/>
                </a:solidFill>
                <a:latin typeface="+mn-lt"/>
                <a:ea typeface="+mn-ea"/>
                <a:cs typeface="+mn-cs"/>
              </a:rPr>
              <a:t>Energy, 94, 422-432.</a:t>
            </a:r>
          </a:p>
          <a:p>
            <a:r>
              <a:rPr lang="en-US" sz="1200" b="0" i="0" u="none" strike="noStrike" kern="1200" baseline="0" dirty="0">
                <a:solidFill>
                  <a:schemeClr val="tx1"/>
                </a:solidFill>
                <a:latin typeface="+mn-lt"/>
                <a:ea typeface="+mn-ea"/>
                <a:cs typeface="+mn-cs"/>
              </a:rPr>
              <a:t>Davit, Y., &amp; </a:t>
            </a:r>
            <a:r>
              <a:rPr lang="en-US" sz="1200" b="0" i="0" u="none" strike="noStrike" kern="1200" baseline="0" dirty="0" err="1">
                <a:solidFill>
                  <a:schemeClr val="tx1"/>
                </a:solidFill>
                <a:latin typeface="+mn-lt"/>
                <a:ea typeface="+mn-ea"/>
                <a:cs typeface="+mn-cs"/>
              </a:rPr>
              <a:t>Quintard</a:t>
            </a:r>
            <a:r>
              <a:rPr lang="en-US" sz="1200" b="0" i="0" u="none" strike="noStrike" kern="1200" baseline="0" dirty="0">
                <a:solidFill>
                  <a:schemeClr val="tx1"/>
                </a:solidFill>
                <a:latin typeface="+mn-lt"/>
                <a:ea typeface="+mn-ea"/>
                <a:cs typeface="+mn-cs"/>
              </a:rPr>
              <a:t>, M. (2018). One-Phase and Two-Phase Flow in Highly Permeable Porous Media.</a:t>
            </a:r>
          </a:p>
          <a:p>
            <a:r>
              <a:rPr lang="en-US" sz="1200" b="0" i="0" u="none" strike="noStrike" kern="1200" baseline="0" dirty="0">
                <a:solidFill>
                  <a:schemeClr val="tx1"/>
                </a:solidFill>
                <a:latin typeface="+mn-lt"/>
                <a:ea typeface="+mn-ea"/>
                <a:cs typeface="+mn-cs"/>
              </a:rPr>
              <a:t>Heat Transfer Engineering, 1-19.</a:t>
            </a:r>
          </a:p>
          <a:p>
            <a:endParaRPr lang="en-US" dirty="0"/>
          </a:p>
        </p:txBody>
      </p:sp>
      <p:sp>
        <p:nvSpPr>
          <p:cNvPr id="4" name="Slide Number Placeholder 3"/>
          <p:cNvSpPr>
            <a:spLocks noGrp="1"/>
          </p:cNvSpPr>
          <p:nvPr>
            <p:ph type="sldNum" sz="quarter" idx="10"/>
          </p:nvPr>
        </p:nvSpPr>
        <p:spPr/>
        <p:txBody>
          <a:bodyPr/>
          <a:lstStyle/>
          <a:p>
            <a:fld id="{A2430F75-B5EC-044F-A636-30352D0A1350}" type="slidenum">
              <a:rPr lang="en-US" smtClean="0"/>
              <a:t>16</a:t>
            </a:fld>
            <a:endParaRPr lang="en-US"/>
          </a:p>
        </p:txBody>
      </p:sp>
    </p:spTree>
    <p:extLst>
      <p:ext uri="{BB962C8B-B14F-4D97-AF65-F5344CB8AC3E}">
        <p14:creationId xmlns:p14="http://schemas.microsoft.com/office/powerpoint/2010/main" val="328230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5" name="Google Shape;495;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569FF-E28F-2E2B-5385-6CA31B61B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1B75E-A7F6-E9F0-F1A5-30E8C0785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BC1EA1-019B-75BA-3E3E-D2B3583BB9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5F1806-6717-BBAC-C070-190FB043725D}"/>
              </a:ext>
            </a:extLst>
          </p:cNvPr>
          <p:cNvSpPr>
            <a:spLocks noGrp="1"/>
          </p:cNvSpPr>
          <p:nvPr>
            <p:ph type="sldNum" sz="quarter" idx="10"/>
          </p:nvPr>
        </p:nvSpPr>
        <p:spPr/>
        <p:txBody>
          <a:bodyPr/>
          <a:lstStyle/>
          <a:p>
            <a:fld id="{A2430F75-B5EC-044F-A636-30352D0A1350}" type="slidenum">
              <a:rPr lang="en-US" smtClean="0"/>
              <a:t>2</a:t>
            </a:fld>
            <a:endParaRPr lang="en-US"/>
          </a:p>
        </p:txBody>
      </p:sp>
    </p:spTree>
    <p:extLst>
      <p:ext uri="{BB962C8B-B14F-4D97-AF65-F5344CB8AC3E}">
        <p14:creationId xmlns:p14="http://schemas.microsoft.com/office/powerpoint/2010/main" val="2265441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1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1" name="Google Shape;441;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355114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1157379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a:extLst>
            <a:ext uri="{FF2B5EF4-FFF2-40B4-BE49-F238E27FC236}">
              <a16:creationId xmlns:a16="http://schemas.microsoft.com/office/drawing/2014/main" id="{6587F861-A86A-A562-7A05-E3954BCD2C22}"/>
            </a:ext>
          </a:extLst>
        </p:cNvPr>
        <p:cNvGrpSpPr/>
        <p:nvPr/>
      </p:nvGrpSpPr>
      <p:grpSpPr>
        <a:xfrm>
          <a:off x="0" y="0"/>
          <a:ext cx="0" cy="0"/>
          <a:chOff x="0" y="0"/>
          <a:chExt cx="0" cy="0"/>
        </a:xfrm>
      </p:grpSpPr>
      <p:sp>
        <p:nvSpPr>
          <p:cNvPr id="460" name="Google Shape;460;p16:notes">
            <a:extLst>
              <a:ext uri="{FF2B5EF4-FFF2-40B4-BE49-F238E27FC236}">
                <a16:creationId xmlns:a16="http://schemas.microsoft.com/office/drawing/2014/main" id="{0B08EA06-2CE5-CECF-CA25-6A03371368BD}"/>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a:extLst>
              <a:ext uri="{FF2B5EF4-FFF2-40B4-BE49-F238E27FC236}">
                <a16:creationId xmlns:a16="http://schemas.microsoft.com/office/drawing/2014/main" id="{4F486D90-8F6C-4700-6BF0-7C0BF29FCB50}"/>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a:extLst>
              <a:ext uri="{FF2B5EF4-FFF2-40B4-BE49-F238E27FC236}">
                <a16:creationId xmlns:a16="http://schemas.microsoft.com/office/drawing/2014/main" id="{A62D175D-663C-7C65-1A80-CE1D2FDF5D1F}"/>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349644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903510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a:extLst>
            <a:ext uri="{FF2B5EF4-FFF2-40B4-BE49-F238E27FC236}">
              <a16:creationId xmlns:a16="http://schemas.microsoft.com/office/drawing/2014/main" id="{C5525D9B-D7E9-A9FE-D9BF-0229D1BB651A}"/>
            </a:ext>
          </a:extLst>
        </p:cNvPr>
        <p:cNvGrpSpPr/>
        <p:nvPr/>
      </p:nvGrpSpPr>
      <p:grpSpPr>
        <a:xfrm>
          <a:off x="0" y="0"/>
          <a:ext cx="0" cy="0"/>
          <a:chOff x="0" y="0"/>
          <a:chExt cx="0" cy="0"/>
        </a:xfrm>
      </p:grpSpPr>
      <p:sp>
        <p:nvSpPr>
          <p:cNvPr id="460" name="Google Shape;460;p16:notes">
            <a:extLst>
              <a:ext uri="{FF2B5EF4-FFF2-40B4-BE49-F238E27FC236}">
                <a16:creationId xmlns:a16="http://schemas.microsoft.com/office/drawing/2014/main" id="{992911AD-A36C-71C2-A08F-4FDC088FD051}"/>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a:extLst>
              <a:ext uri="{FF2B5EF4-FFF2-40B4-BE49-F238E27FC236}">
                <a16:creationId xmlns:a16="http://schemas.microsoft.com/office/drawing/2014/main" id="{FAF44545-1579-F3F0-3803-0E855D576CFE}"/>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a:extLst>
              <a:ext uri="{FF2B5EF4-FFF2-40B4-BE49-F238E27FC236}">
                <a16:creationId xmlns:a16="http://schemas.microsoft.com/office/drawing/2014/main" id="{3E0C06CC-4044-9CDF-47CC-D2533522B7FE}"/>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802442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a:extLst>
            <a:ext uri="{FF2B5EF4-FFF2-40B4-BE49-F238E27FC236}">
              <a16:creationId xmlns:a16="http://schemas.microsoft.com/office/drawing/2014/main" id="{A7C5413D-5383-6B74-753A-F3AB1FFF1536}"/>
            </a:ext>
          </a:extLst>
        </p:cNvPr>
        <p:cNvGrpSpPr/>
        <p:nvPr/>
      </p:nvGrpSpPr>
      <p:grpSpPr>
        <a:xfrm>
          <a:off x="0" y="0"/>
          <a:ext cx="0" cy="0"/>
          <a:chOff x="0" y="0"/>
          <a:chExt cx="0" cy="0"/>
        </a:xfrm>
      </p:grpSpPr>
      <p:sp>
        <p:nvSpPr>
          <p:cNvPr id="460" name="Google Shape;460;p16:notes">
            <a:extLst>
              <a:ext uri="{FF2B5EF4-FFF2-40B4-BE49-F238E27FC236}">
                <a16:creationId xmlns:a16="http://schemas.microsoft.com/office/drawing/2014/main" id="{CA7DE3FF-2FCC-F354-C287-D5BF177EF155}"/>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a:extLst>
              <a:ext uri="{FF2B5EF4-FFF2-40B4-BE49-F238E27FC236}">
                <a16:creationId xmlns:a16="http://schemas.microsoft.com/office/drawing/2014/main" id="{E6FEFD98-A082-057F-3875-A8DE9D499649}"/>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a:extLst>
              <a:ext uri="{FF2B5EF4-FFF2-40B4-BE49-F238E27FC236}">
                <a16:creationId xmlns:a16="http://schemas.microsoft.com/office/drawing/2014/main" id="{98F9DDD8-D2A2-9EA8-A88F-90B169A7F034}"/>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541247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a:extLst>
            <a:ext uri="{FF2B5EF4-FFF2-40B4-BE49-F238E27FC236}">
              <a16:creationId xmlns:a16="http://schemas.microsoft.com/office/drawing/2014/main" id="{F151AABE-EF60-55FB-1EF2-6C2B9AE5A15B}"/>
            </a:ext>
          </a:extLst>
        </p:cNvPr>
        <p:cNvGrpSpPr/>
        <p:nvPr/>
      </p:nvGrpSpPr>
      <p:grpSpPr>
        <a:xfrm>
          <a:off x="0" y="0"/>
          <a:ext cx="0" cy="0"/>
          <a:chOff x="0" y="0"/>
          <a:chExt cx="0" cy="0"/>
        </a:xfrm>
      </p:grpSpPr>
      <p:sp>
        <p:nvSpPr>
          <p:cNvPr id="460" name="Google Shape;460;p16:notes">
            <a:extLst>
              <a:ext uri="{FF2B5EF4-FFF2-40B4-BE49-F238E27FC236}">
                <a16:creationId xmlns:a16="http://schemas.microsoft.com/office/drawing/2014/main" id="{5B642B16-6917-5465-CDEA-CF9D24B0F074}"/>
              </a:ext>
            </a:extLst>
          </p:cNvPr>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6:notes">
            <a:extLst>
              <a:ext uri="{FF2B5EF4-FFF2-40B4-BE49-F238E27FC236}">
                <a16:creationId xmlns:a16="http://schemas.microsoft.com/office/drawing/2014/main" id="{4ABD0509-4449-E0EF-E459-5CCA2E2B596F}"/>
              </a:ext>
            </a:extLst>
          </p:cNvPr>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62" name="Google Shape;462;p16:notes">
            <a:extLst>
              <a:ext uri="{FF2B5EF4-FFF2-40B4-BE49-F238E27FC236}">
                <a16:creationId xmlns:a16="http://schemas.microsoft.com/office/drawing/2014/main" id="{C57D7E57-D671-2CCD-C89F-E4E97D8C8787}"/>
              </a:ext>
            </a:extLst>
          </p:cNvPr>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290889979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jp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NM White Title Slide">
  <p:cSld name="NM White Title Slide">
    <p:bg>
      <p:bgPr>
        <a:solidFill>
          <a:schemeClr val="lt1"/>
        </a:solidFill>
        <a:effectLst/>
      </p:bgPr>
    </p:bg>
    <p:spTree>
      <p:nvGrpSpPr>
        <p:cNvPr id="1" name="Shape 19"/>
        <p:cNvGrpSpPr/>
        <p:nvPr/>
      </p:nvGrpSpPr>
      <p:grpSpPr>
        <a:xfrm>
          <a:off x="0" y="0"/>
          <a:ext cx="0" cy="0"/>
          <a:chOff x="0" y="0"/>
          <a:chExt cx="0" cy="0"/>
        </a:xfrm>
      </p:grpSpPr>
      <p:sp>
        <p:nvSpPr>
          <p:cNvPr id="20" name="Google Shape;20;p21"/>
          <p:cNvSpPr/>
          <p:nvPr/>
        </p:nvSpPr>
        <p:spPr>
          <a:xfrm>
            <a:off x="1" y="1228439"/>
            <a:ext cx="12192000" cy="1690255"/>
          </a:xfrm>
          <a:prstGeom prst="rect">
            <a:avLst/>
          </a:prstGeom>
          <a:solidFill>
            <a:schemeClr val="dk2">
              <a:alpha val="9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 name="Google Shape;21;p21"/>
          <p:cNvPicPr preferRelativeResize="0"/>
          <p:nvPr/>
        </p:nvPicPr>
        <p:blipFill rotWithShape="1">
          <a:blip r:embed="rId2">
            <a:alphaModFix amt="34000"/>
          </a:blip>
          <a:srcRect/>
          <a:stretch/>
        </p:blipFill>
        <p:spPr>
          <a:xfrm>
            <a:off x="7565572" y="2915624"/>
            <a:ext cx="4626429" cy="4782754"/>
          </a:xfrm>
          <a:prstGeom prst="rect">
            <a:avLst/>
          </a:prstGeom>
          <a:noFill/>
          <a:ln>
            <a:noFill/>
          </a:ln>
        </p:spPr>
      </p:pic>
      <p:sp>
        <p:nvSpPr>
          <p:cNvPr id="22" name="Google Shape;22;p21"/>
          <p:cNvSpPr/>
          <p:nvPr/>
        </p:nvSpPr>
        <p:spPr>
          <a:xfrm>
            <a:off x="7565572" y="0"/>
            <a:ext cx="2623459" cy="6858000"/>
          </a:xfrm>
          <a:prstGeom prst="rect">
            <a:avLst/>
          </a:prstGeom>
          <a:solidFill>
            <a:srgbClr val="00ACD9">
              <a:alpha val="5764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1"/>
          <p:cNvSpPr txBox="1">
            <a:spLocks noGrp="1"/>
          </p:cNvSpPr>
          <p:nvPr>
            <p:ph type="ctrTitle"/>
          </p:nvPr>
        </p:nvSpPr>
        <p:spPr>
          <a:xfrm>
            <a:off x="687681" y="1228439"/>
            <a:ext cx="6190211" cy="1690255"/>
          </a:xfrm>
          <a:prstGeom prst="rect">
            <a:avLst/>
          </a:prstGeom>
          <a:noFill/>
          <a:ln>
            <a:noFill/>
          </a:ln>
        </p:spPr>
        <p:txBody>
          <a:bodyPr spcFirstLastPara="1" wrap="square" lIns="91425" tIns="45700" rIns="91425" bIns="45700" anchor="ctr" anchorCtr="0">
            <a:normAutofit/>
          </a:bodyPr>
          <a:lstStyle>
            <a:lvl1pPr lvl="0" algn="l">
              <a:lnSpc>
                <a:spcPct val="102777"/>
              </a:lnSpc>
              <a:spcBef>
                <a:spcPts val="0"/>
              </a:spcBef>
              <a:spcAft>
                <a:spcPts val="0"/>
              </a:spcAft>
              <a:buClr>
                <a:schemeClr val="lt1"/>
              </a:buClr>
              <a:buSzPts val="3600"/>
              <a:buFont typeface="Gill Sans"/>
              <a:buNone/>
              <a:defRPr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7565572" y="6459789"/>
            <a:ext cx="2623459"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5" name="Google Shape;25;p21"/>
          <p:cNvPicPr preferRelativeResize="0"/>
          <p:nvPr/>
        </p:nvPicPr>
        <p:blipFill rotWithShape="1">
          <a:blip r:embed="rId3">
            <a:alphaModFix/>
          </a:blip>
          <a:srcRect t="-4288" r="-3731"/>
          <a:stretch/>
        </p:blipFill>
        <p:spPr>
          <a:xfrm>
            <a:off x="8003737" y="282288"/>
            <a:ext cx="1834523" cy="710418"/>
          </a:xfrm>
          <a:prstGeom prst="rect">
            <a:avLst/>
          </a:prstGeom>
          <a:noFill/>
          <a:ln>
            <a:noFill/>
          </a:ln>
        </p:spPr>
      </p:pic>
      <p:sp>
        <p:nvSpPr>
          <p:cNvPr id="26" name="Google Shape;26;p21"/>
          <p:cNvSpPr/>
          <p:nvPr/>
        </p:nvSpPr>
        <p:spPr>
          <a:xfrm>
            <a:off x="1" y="1228439"/>
            <a:ext cx="203131" cy="1690255"/>
          </a:xfrm>
          <a:prstGeom prst="rect">
            <a:avLst/>
          </a:prstGeom>
          <a:solidFill>
            <a:schemeClr val="accent4">
              <a:alpha val="5372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27;p21"/>
          <p:cNvPicPr preferRelativeResize="0"/>
          <p:nvPr/>
        </p:nvPicPr>
        <p:blipFill rotWithShape="1">
          <a:blip r:embed="rId4">
            <a:alphaModFix/>
          </a:blip>
          <a:srcRect/>
          <a:stretch/>
        </p:blipFill>
        <p:spPr>
          <a:xfrm>
            <a:off x="789245" y="5673785"/>
            <a:ext cx="9399784" cy="36576"/>
          </a:xfrm>
          <a:prstGeom prst="rect">
            <a:avLst/>
          </a:prstGeom>
          <a:noFill/>
          <a:ln>
            <a:noFill/>
          </a:ln>
        </p:spPr>
      </p:pic>
      <p:pic>
        <p:nvPicPr>
          <p:cNvPr id="28" name="Google Shape;28;p21"/>
          <p:cNvPicPr preferRelativeResize="0"/>
          <p:nvPr/>
        </p:nvPicPr>
        <p:blipFill rotWithShape="1">
          <a:blip r:embed="rId5">
            <a:alphaModFix/>
          </a:blip>
          <a:srcRect/>
          <a:stretch/>
        </p:blipFill>
        <p:spPr>
          <a:xfrm>
            <a:off x="11336794" y="5626954"/>
            <a:ext cx="564475" cy="163698"/>
          </a:xfrm>
          <a:prstGeom prst="rect">
            <a:avLst/>
          </a:prstGeom>
          <a:noFill/>
          <a:ln>
            <a:noFill/>
          </a:ln>
        </p:spPr>
      </p:pic>
      <p:pic>
        <p:nvPicPr>
          <p:cNvPr id="29" name="Google Shape;29;p21"/>
          <p:cNvPicPr preferRelativeResize="0"/>
          <p:nvPr/>
        </p:nvPicPr>
        <p:blipFill rotWithShape="1">
          <a:blip r:embed="rId6">
            <a:alphaModFix/>
          </a:blip>
          <a:srcRect/>
          <a:stretch/>
        </p:blipFill>
        <p:spPr>
          <a:xfrm>
            <a:off x="10399371" y="5595527"/>
            <a:ext cx="776320" cy="194889"/>
          </a:xfrm>
          <a:prstGeom prst="rect">
            <a:avLst/>
          </a:prstGeom>
          <a:noFill/>
          <a:ln>
            <a:noFill/>
          </a:ln>
        </p:spPr>
      </p:pic>
      <p:sp>
        <p:nvSpPr>
          <p:cNvPr id="30" name="Google Shape;30;p21"/>
          <p:cNvSpPr txBox="1"/>
          <p:nvPr/>
        </p:nvSpPr>
        <p:spPr>
          <a:xfrm>
            <a:off x="10280342" y="5912353"/>
            <a:ext cx="183247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 b="0" i="0" u="none" strike="noStrike" cap="none">
                <a:solidFill>
                  <a:schemeClr val="dk1"/>
                </a:solidFill>
                <a:latin typeface="Trebuchet MS"/>
                <a:ea typeface="Trebuchet MS"/>
                <a:cs typeface="Trebuchet MS"/>
                <a:sym typeface="Trebuchet MS"/>
              </a:rPr>
              <a:t>Sandia National Laboratories is a multimission laboratory managed and operated by National Technology &amp; Engineering Solutions of Sandia, LLC, a wholly owned subsidiary of Honeywell International Inc., for the U.S. Department of Energy’s National Nuclear Security Administration under contract DE-NA0003525.</a:t>
            </a:r>
            <a:endParaRPr sz="600" b="0" i="0" u="none" strike="noStrike" cap="none">
              <a:solidFill>
                <a:schemeClr val="dk1"/>
              </a:solidFill>
              <a:latin typeface="Trebuchet MS"/>
              <a:ea typeface="Trebuchet MS"/>
              <a:cs typeface="Trebuchet MS"/>
              <a:sym typeface="Trebuchet MS"/>
            </a:endParaRPr>
          </a:p>
        </p:txBody>
      </p:sp>
      <p:pic>
        <p:nvPicPr>
          <p:cNvPr id="33" name="Google Shape;33;p21"/>
          <p:cNvPicPr preferRelativeResize="0"/>
          <p:nvPr/>
        </p:nvPicPr>
        <p:blipFill rotWithShape="1">
          <a:blip r:embed="rId7">
            <a:alphaModFix/>
          </a:blip>
          <a:srcRect/>
          <a:stretch/>
        </p:blipFill>
        <p:spPr>
          <a:xfrm rot="16200000" flipH="1" flipV="1">
            <a:off x="5344958" y="2944785"/>
            <a:ext cx="922773" cy="919777"/>
          </a:xfrm>
          <a:prstGeom prst="rect">
            <a:avLst/>
          </a:prstGeom>
          <a:noFill/>
          <a:ln>
            <a:noFill/>
          </a:ln>
        </p:spPr>
      </p:pic>
      <p:pic>
        <p:nvPicPr>
          <p:cNvPr id="3" name="Picture 2">
            <a:extLst>
              <a:ext uri="{FF2B5EF4-FFF2-40B4-BE49-F238E27FC236}">
                <a16:creationId xmlns:a16="http://schemas.microsoft.com/office/drawing/2014/main" id="{2285F66C-C9F3-25F2-F109-A8B396C2FEB3}"/>
              </a:ext>
            </a:extLst>
          </p:cNvPr>
          <p:cNvPicPr>
            <a:picLocks noChangeAspect="1"/>
          </p:cNvPicPr>
          <p:nvPr userDrawn="1"/>
        </p:nvPicPr>
        <p:blipFill>
          <a:blip r:embed="rId8"/>
          <a:stretch>
            <a:fillRect/>
          </a:stretch>
        </p:blipFill>
        <p:spPr>
          <a:xfrm rot="16200000">
            <a:off x="8078674" y="781147"/>
            <a:ext cx="1625684" cy="2590933"/>
          </a:xfrm>
          <a:prstGeom prst="rect">
            <a:avLst/>
          </a:prstGeom>
        </p:spPr>
      </p:pic>
      <p:pic>
        <p:nvPicPr>
          <p:cNvPr id="4" name="Google Shape;454;p15" descr="Rock_25_Aug-11-2016_1H_HY_0891to1490_snapshot.jpg">
            <a:extLst>
              <a:ext uri="{FF2B5EF4-FFF2-40B4-BE49-F238E27FC236}">
                <a16:creationId xmlns:a16="http://schemas.microsoft.com/office/drawing/2014/main" id="{3EFA2CDE-11DE-6064-F15A-8ABBC1E13EE1}"/>
              </a:ext>
            </a:extLst>
          </p:cNvPr>
          <p:cNvPicPr preferRelativeResize="0">
            <a:picLocks noChangeAspect="1"/>
          </p:cNvPicPr>
          <p:nvPr userDrawn="1"/>
        </p:nvPicPr>
        <p:blipFill rotWithShape="1">
          <a:blip r:embed="rId9">
            <a:alphaModFix/>
          </a:blip>
          <a:srcRect/>
          <a:stretch/>
        </p:blipFill>
        <p:spPr>
          <a:xfrm>
            <a:off x="2671636" y="2932159"/>
            <a:ext cx="1471127" cy="939203"/>
          </a:xfrm>
          <a:prstGeom prst="rect">
            <a:avLst/>
          </a:prstGeom>
          <a:noFill/>
          <a:ln>
            <a:noFill/>
          </a:ln>
        </p:spPr>
      </p:pic>
      <p:pic>
        <p:nvPicPr>
          <p:cNvPr id="5" name="Picture 4" descr="A black and white pattern with white circles&#10;&#10;AI-generated content may be incorrect.">
            <a:extLst>
              <a:ext uri="{FF2B5EF4-FFF2-40B4-BE49-F238E27FC236}">
                <a16:creationId xmlns:a16="http://schemas.microsoft.com/office/drawing/2014/main" id="{7C52EB0F-A24D-C352-95BE-37BFEB60A844}"/>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596371" y="2895363"/>
            <a:ext cx="996125" cy="996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A black and white background with white dots&#10;&#10;AI-generated content may be incorrect.">
            <a:extLst>
              <a:ext uri="{FF2B5EF4-FFF2-40B4-BE49-F238E27FC236}">
                <a16:creationId xmlns:a16="http://schemas.microsoft.com/office/drawing/2014/main" id="{0AE4367D-A5FF-2A60-DC09-5A58774B39D5}"/>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635318" y="2892937"/>
            <a:ext cx="996125" cy="9961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D4A10E1B-ABBA-AE55-C09F-2A488BA5A4D6}"/>
              </a:ext>
            </a:extLst>
          </p:cNvPr>
          <p:cNvPicPr>
            <a:picLocks noChangeAspect="1"/>
          </p:cNvPicPr>
          <p:nvPr userDrawn="1"/>
        </p:nvPicPr>
        <p:blipFill>
          <a:blip r:embed="rId12"/>
          <a:stretch>
            <a:fillRect/>
          </a:stretch>
        </p:blipFill>
        <p:spPr>
          <a:xfrm>
            <a:off x="6328523" y="2903458"/>
            <a:ext cx="1108577" cy="957693"/>
          </a:xfrm>
          <a:prstGeom prst="rect">
            <a:avLst/>
          </a:prstGeom>
        </p:spPr>
      </p:pic>
      <p:pic>
        <p:nvPicPr>
          <p:cNvPr id="8" name="Picture 7">
            <a:extLst>
              <a:ext uri="{FF2B5EF4-FFF2-40B4-BE49-F238E27FC236}">
                <a16:creationId xmlns:a16="http://schemas.microsoft.com/office/drawing/2014/main" id="{5CFB6A44-C8AE-086E-B7A7-1BF484FE4D45}"/>
              </a:ext>
            </a:extLst>
          </p:cNvPr>
          <p:cNvPicPr>
            <a:picLocks noChangeAspect="1"/>
          </p:cNvPicPr>
          <p:nvPr userDrawn="1"/>
        </p:nvPicPr>
        <p:blipFill>
          <a:blip r:embed="rId13"/>
          <a:stretch>
            <a:fillRect/>
          </a:stretch>
        </p:blipFill>
        <p:spPr>
          <a:xfrm>
            <a:off x="4285956" y="2905453"/>
            <a:ext cx="1089716" cy="9618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720648" y="359772"/>
            <a:ext cx="10058400" cy="570225"/>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Clr>
                <a:srgbClr val="3A3838"/>
              </a:buClr>
              <a:buSzPts val="28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720648" y="1429233"/>
            <a:ext cx="10058400" cy="3433635"/>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1" name="Google Shape;41;p22"/>
          <p:cNvSpPr txBox="1">
            <a:spLocks noGrp="1"/>
          </p:cNvSpPr>
          <p:nvPr>
            <p:ph type="dt" idx="10"/>
          </p:nvPr>
        </p:nvSpPr>
        <p:spPr>
          <a:xfrm>
            <a:off x="64951" y="6599583"/>
            <a:ext cx="2472271" cy="25145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2"/>
          <p:cNvSpPr txBox="1">
            <a:spLocks noGrp="1"/>
          </p:cNvSpPr>
          <p:nvPr>
            <p:ph type="ftr" idx="11"/>
          </p:nvPr>
        </p:nvSpPr>
        <p:spPr>
          <a:xfrm>
            <a:off x="3686187" y="6599583"/>
            <a:ext cx="4822804" cy="25145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3A383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2"/>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NM Section Title White" type="title">
  <p:cSld name="TITLE">
    <p:spTree>
      <p:nvGrpSpPr>
        <p:cNvPr id="1" name="Shape 45"/>
        <p:cNvGrpSpPr/>
        <p:nvPr/>
      </p:nvGrpSpPr>
      <p:grpSpPr>
        <a:xfrm>
          <a:off x="0" y="0"/>
          <a:ext cx="0" cy="0"/>
          <a:chOff x="0" y="0"/>
          <a:chExt cx="0" cy="0"/>
        </a:xfrm>
      </p:grpSpPr>
      <p:pic>
        <p:nvPicPr>
          <p:cNvPr id="46" name="Google Shape;46;p24"/>
          <p:cNvPicPr preferRelativeResize="0"/>
          <p:nvPr/>
        </p:nvPicPr>
        <p:blipFill rotWithShape="1">
          <a:blip r:embed="rId2">
            <a:alphaModFix amt="33000"/>
          </a:blip>
          <a:srcRect/>
          <a:stretch/>
        </p:blipFill>
        <p:spPr>
          <a:xfrm>
            <a:off x="0" y="4"/>
            <a:ext cx="12192000" cy="8747085"/>
          </a:xfrm>
          <a:prstGeom prst="rect">
            <a:avLst/>
          </a:prstGeom>
          <a:noFill/>
          <a:ln>
            <a:noFill/>
          </a:ln>
        </p:spPr>
      </p:pic>
      <p:pic>
        <p:nvPicPr>
          <p:cNvPr id="47" name="Google Shape;47;p24"/>
          <p:cNvPicPr preferRelativeResize="0"/>
          <p:nvPr/>
        </p:nvPicPr>
        <p:blipFill rotWithShape="1">
          <a:blip r:embed="rId3">
            <a:alphaModFix/>
          </a:blip>
          <a:srcRect/>
          <a:stretch/>
        </p:blipFill>
        <p:spPr>
          <a:xfrm>
            <a:off x="-1" y="4"/>
            <a:ext cx="4038961" cy="8747085"/>
          </a:xfrm>
          <a:prstGeom prst="rect">
            <a:avLst/>
          </a:prstGeom>
          <a:noFill/>
          <a:ln>
            <a:noFill/>
          </a:ln>
        </p:spPr>
      </p:pic>
      <p:sp>
        <p:nvSpPr>
          <p:cNvPr id="48" name="Google Shape;48;p24"/>
          <p:cNvSpPr/>
          <p:nvPr/>
        </p:nvSpPr>
        <p:spPr>
          <a:xfrm>
            <a:off x="1" y="3112603"/>
            <a:ext cx="12192000" cy="1695216"/>
          </a:xfrm>
          <a:prstGeom prst="rect">
            <a:avLst/>
          </a:prstGeom>
          <a:solidFill>
            <a:schemeClr val="dk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9" name="Google Shape;49;p24"/>
          <p:cNvSpPr txBox="1">
            <a:spLocks noGrp="1"/>
          </p:cNvSpPr>
          <p:nvPr>
            <p:ph type="ctrTitle"/>
          </p:nvPr>
        </p:nvSpPr>
        <p:spPr>
          <a:xfrm>
            <a:off x="4130694" y="3112607"/>
            <a:ext cx="6190211" cy="1690255"/>
          </a:xfrm>
          <a:prstGeom prst="rect">
            <a:avLst/>
          </a:prstGeom>
          <a:noFill/>
          <a:ln>
            <a:noFill/>
          </a:ln>
        </p:spPr>
        <p:txBody>
          <a:bodyPr spcFirstLastPara="1" wrap="square" lIns="91425" tIns="45700" rIns="91425" bIns="45700" anchor="ctr" anchorCtr="0">
            <a:normAutofit/>
          </a:bodyPr>
          <a:lstStyle>
            <a:lvl1pPr lvl="0" algn="l">
              <a:lnSpc>
                <a:spcPct val="102777"/>
              </a:lnSpc>
              <a:spcBef>
                <a:spcPts val="0"/>
              </a:spcBef>
              <a:spcAft>
                <a:spcPts val="0"/>
              </a:spcAft>
              <a:buClr>
                <a:schemeClr val="lt1"/>
              </a:buClr>
              <a:buSzPts val="3600"/>
              <a:buFont typeface="Gill Sans"/>
              <a:buNone/>
              <a:defRPr sz="3600">
                <a:solidFill>
                  <a:schemeClr val="lt1"/>
                </a:solidFill>
                <a:latin typeface="Gill Sans"/>
                <a:ea typeface="Gill Sans"/>
                <a:cs typeface="Gill Sans"/>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24"/>
          <p:cNvSpPr txBox="1">
            <a:spLocks noGrp="1"/>
          </p:cNvSpPr>
          <p:nvPr>
            <p:ph type="subTitle" idx="1"/>
          </p:nvPr>
        </p:nvSpPr>
        <p:spPr>
          <a:xfrm>
            <a:off x="4130696" y="5064546"/>
            <a:ext cx="6261331" cy="353125"/>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00"/>
              <a:buNone/>
              <a:defRPr sz="1800" cap="none">
                <a:solidFill>
                  <a:schemeClr val="dk1"/>
                </a:solidFill>
                <a:latin typeface="Garamond"/>
                <a:ea typeface="Garamond"/>
                <a:cs typeface="Garamond"/>
                <a:sym typeface="Garamond"/>
              </a:defRPr>
            </a:lvl1pPr>
            <a:lvl2pPr lvl="1" algn="ctr">
              <a:lnSpc>
                <a:spcPct val="90000"/>
              </a:lnSpc>
              <a:spcBef>
                <a:spcPts val="200"/>
              </a:spcBef>
              <a:spcAft>
                <a:spcPts val="0"/>
              </a:spcAft>
              <a:buSzPts val="2400"/>
              <a:buNone/>
              <a:defRPr sz="2400"/>
            </a:lvl2pPr>
            <a:lvl3pPr lvl="2" algn="ctr">
              <a:lnSpc>
                <a:spcPct val="90000"/>
              </a:lnSpc>
              <a:spcBef>
                <a:spcPts val="400"/>
              </a:spcBef>
              <a:spcAft>
                <a:spcPts val="0"/>
              </a:spcAft>
              <a:buSzPts val="2400"/>
              <a:buNone/>
              <a:defRPr sz="2400"/>
            </a:lvl3pPr>
            <a:lvl4pPr lvl="3" algn="ctr">
              <a:lnSpc>
                <a:spcPct val="90000"/>
              </a:lnSpc>
              <a:spcBef>
                <a:spcPts val="400"/>
              </a:spcBef>
              <a:spcAft>
                <a:spcPts val="0"/>
              </a:spcAft>
              <a:buSzPts val="2000"/>
              <a:buNone/>
              <a:defRPr sz="2000"/>
            </a:lvl4pPr>
            <a:lvl5pPr lvl="4" algn="ctr">
              <a:lnSpc>
                <a:spcPct val="90000"/>
              </a:lnSpc>
              <a:spcBef>
                <a:spcPts val="400"/>
              </a:spcBef>
              <a:spcAft>
                <a:spcPts val="0"/>
              </a:spcAft>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a:endParaRPr/>
          </a:p>
        </p:txBody>
      </p:sp>
      <p:sp>
        <p:nvSpPr>
          <p:cNvPr id="51" name="Google Shape;51;p24"/>
          <p:cNvSpPr txBox="1">
            <a:spLocks noGrp="1"/>
          </p:cNvSpPr>
          <p:nvPr>
            <p:ph type="dt" idx="10"/>
          </p:nvPr>
        </p:nvSpPr>
        <p:spPr>
          <a:xfrm>
            <a:off x="64951" y="6599583"/>
            <a:ext cx="724296" cy="25420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4038960" y="6599583"/>
            <a:ext cx="2512064" cy="25420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511125" y="6459788"/>
            <a:ext cx="4193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24"/>
          <p:cNvSpPr/>
          <p:nvPr/>
        </p:nvSpPr>
        <p:spPr>
          <a:xfrm>
            <a:off x="1" y="3112607"/>
            <a:ext cx="203131" cy="1690255"/>
          </a:xfrm>
          <a:prstGeom prst="rect">
            <a:avLst/>
          </a:prstGeom>
          <a:solidFill>
            <a:schemeClr val="accent4">
              <a:alpha val="5372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Trebuchet MS"/>
              <a:ea typeface="Trebuchet MS"/>
              <a:cs typeface="Trebuchet MS"/>
              <a:sym typeface="Trebuchet MS"/>
            </a:endParaRPr>
          </a:p>
        </p:txBody>
      </p:sp>
      <p:pic>
        <p:nvPicPr>
          <p:cNvPr id="55" name="Google Shape;55;p24"/>
          <p:cNvPicPr preferRelativeResize="0"/>
          <p:nvPr/>
        </p:nvPicPr>
        <p:blipFill rotWithShape="1">
          <a:blip r:embed="rId4">
            <a:alphaModFix/>
          </a:blip>
          <a:srcRect/>
          <a:stretch/>
        </p:blipFill>
        <p:spPr>
          <a:xfrm>
            <a:off x="4038960" y="4893378"/>
            <a:ext cx="8153043" cy="6363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Double Contnet">
  <p:cSld name="Title and Double Contnet">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720648" y="359772"/>
            <a:ext cx="10058400" cy="570225"/>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Clr>
                <a:srgbClr val="3A383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5"/>
          <p:cNvSpPr txBox="1">
            <a:spLocks noGrp="1"/>
          </p:cNvSpPr>
          <p:nvPr>
            <p:ph type="dt" idx="10"/>
          </p:nvPr>
        </p:nvSpPr>
        <p:spPr>
          <a:xfrm>
            <a:off x="64951" y="6599583"/>
            <a:ext cx="2472271" cy="25145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3686187" y="6599583"/>
            <a:ext cx="4822804" cy="25145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1" name="Google Shape;61;p25"/>
          <p:cNvSpPr txBox="1">
            <a:spLocks noGrp="1"/>
          </p:cNvSpPr>
          <p:nvPr>
            <p:ph type="body" idx="1"/>
          </p:nvPr>
        </p:nvSpPr>
        <p:spPr>
          <a:xfrm>
            <a:off x="720725" y="1125414"/>
            <a:ext cx="4934487" cy="4888035"/>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25"/>
          <p:cNvSpPr txBox="1">
            <a:spLocks noGrp="1"/>
          </p:cNvSpPr>
          <p:nvPr>
            <p:ph type="body" idx="2"/>
          </p:nvPr>
        </p:nvSpPr>
        <p:spPr>
          <a:xfrm>
            <a:off x="5887330" y="1125414"/>
            <a:ext cx="4891718" cy="4888035"/>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720648" y="359772"/>
            <a:ext cx="10058400" cy="570225"/>
          </a:xfrm>
          <a:prstGeom prst="rect">
            <a:avLst/>
          </a:prstGeom>
          <a:noFill/>
          <a:ln>
            <a:noFill/>
          </a:ln>
        </p:spPr>
        <p:txBody>
          <a:bodyPr spcFirstLastPara="1" wrap="square" lIns="91425" tIns="45700" rIns="91425" bIns="45700" anchor="t" anchorCtr="0">
            <a:noAutofit/>
          </a:bodyPr>
          <a:lstStyle>
            <a:lvl1pPr lvl="0" algn="l">
              <a:lnSpc>
                <a:spcPct val="85000"/>
              </a:lnSpc>
              <a:spcBef>
                <a:spcPts val="0"/>
              </a:spcBef>
              <a:spcAft>
                <a:spcPts val="0"/>
              </a:spcAft>
              <a:buClr>
                <a:srgbClr val="3A383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6"/>
          <p:cNvSpPr txBox="1">
            <a:spLocks noGrp="1"/>
          </p:cNvSpPr>
          <p:nvPr>
            <p:ph type="dt" idx="10"/>
          </p:nvPr>
        </p:nvSpPr>
        <p:spPr>
          <a:xfrm>
            <a:off x="64951" y="6599583"/>
            <a:ext cx="2472271" cy="25145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3686187" y="6599583"/>
            <a:ext cx="4822804" cy="25145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3A383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8"/>
        <p:cNvGrpSpPr/>
        <p:nvPr/>
      </p:nvGrpSpPr>
      <p:grpSpPr>
        <a:xfrm>
          <a:off x="0" y="0"/>
          <a:ext cx="0" cy="0"/>
          <a:chOff x="0" y="0"/>
          <a:chExt cx="0" cy="0"/>
        </a:xfrm>
      </p:grpSpPr>
      <p:sp>
        <p:nvSpPr>
          <p:cNvPr id="69" name="Google Shape;69;p27"/>
          <p:cNvSpPr txBox="1">
            <a:spLocks noGrp="1"/>
          </p:cNvSpPr>
          <p:nvPr>
            <p:ph type="dt" idx="10"/>
          </p:nvPr>
        </p:nvSpPr>
        <p:spPr>
          <a:xfrm>
            <a:off x="64951" y="6599583"/>
            <a:ext cx="2472271" cy="25145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7"/>
          <p:cNvSpPr txBox="1">
            <a:spLocks noGrp="1"/>
          </p:cNvSpPr>
          <p:nvPr>
            <p:ph type="ftr" idx="11"/>
          </p:nvPr>
        </p:nvSpPr>
        <p:spPr>
          <a:xfrm>
            <a:off x="3686187" y="6599583"/>
            <a:ext cx="4822804" cy="25145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3A383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7"/>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p:nvPr/>
        </p:nvSpPr>
        <p:spPr>
          <a:xfrm rot="5400000">
            <a:off x="238399" y="310896"/>
            <a:ext cx="685800" cy="64008"/>
          </a:xfrm>
          <a:prstGeom prst="rect">
            <a:avLst/>
          </a:prstGeom>
          <a:solidFill>
            <a:srgbClr val="00A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0"/>
          <p:cNvSpPr txBox="1">
            <a:spLocks noGrp="1"/>
          </p:cNvSpPr>
          <p:nvPr>
            <p:ph type="title"/>
          </p:nvPr>
        </p:nvSpPr>
        <p:spPr>
          <a:xfrm>
            <a:off x="720648" y="359772"/>
            <a:ext cx="10058400" cy="570225"/>
          </a:xfrm>
          <a:prstGeom prst="rect">
            <a:avLst/>
          </a:prstGeom>
          <a:noFill/>
          <a:ln>
            <a:noFill/>
          </a:ln>
        </p:spPr>
        <p:txBody>
          <a:bodyPr spcFirstLastPara="1" wrap="square" lIns="91425" tIns="45700" rIns="91425" bIns="45700" anchor="t" anchorCtr="0">
            <a:noAutofit/>
          </a:bodyPr>
          <a:lstStyle>
            <a:lvl1pPr marR="0" lvl="0" algn="l" rtl="0">
              <a:lnSpc>
                <a:spcPct val="85000"/>
              </a:lnSpc>
              <a:spcBef>
                <a:spcPts val="0"/>
              </a:spcBef>
              <a:spcAft>
                <a:spcPts val="0"/>
              </a:spcAft>
              <a:buClr>
                <a:srgbClr val="3A3838"/>
              </a:buClr>
              <a:buSzPts val="2800"/>
              <a:buFont typeface="Gill Sans"/>
              <a:buNone/>
              <a:defRPr sz="2800" b="0" i="0" u="none" strike="noStrike" cap="none">
                <a:solidFill>
                  <a:srgbClr val="3A3838"/>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0"/>
          <p:cNvSpPr txBox="1">
            <a:spLocks noGrp="1"/>
          </p:cNvSpPr>
          <p:nvPr>
            <p:ph type="body" idx="1"/>
          </p:nvPr>
        </p:nvSpPr>
        <p:spPr>
          <a:xfrm>
            <a:off x="720648" y="1429233"/>
            <a:ext cx="10058400" cy="3433635"/>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rgbClr val="00B0F0"/>
              </a:buClr>
              <a:buSzPts val="2000"/>
              <a:buFont typeface="Calibri"/>
              <a:buChar char=" "/>
              <a:defRPr sz="2000" b="0" i="0" u="none" strike="noStrike" cap="none">
                <a:solidFill>
                  <a:srgbClr val="3A3838"/>
                </a:solidFill>
                <a:latin typeface="Garamond"/>
                <a:ea typeface="Garamond"/>
                <a:cs typeface="Garamond"/>
                <a:sym typeface="Garamond"/>
              </a:defRPr>
            </a:lvl1pPr>
            <a:lvl2pPr marL="914400" marR="0" lvl="1" indent="-342900" algn="l" rtl="0">
              <a:lnSpc>
                <a:spcPct val="90000"/>
              </a:lnSpc>
              <a:spcBef>
                <a:spcPts val="200"/>
              </a:spcBef>
              <a:spcAft>
                <a:spcPts val="0"/>
              </a:spcAft>
              <a:buClr>
                <a:srgbClr val="00B0F0"/>
              </a:buClr>
              <a:buSzPts val="1800"/>
              <a:buFont typeface="Calibri"/>
              <a:buChar char="◦"/>
              <a:defRPr sz="1800" b="0" i="0" u="none" strike="noStrike" cap="none">
                <a:solidFill>
                  <a:srgbClr val="3A3838"/>
                </a:solidFill>
                <a:latin typeface="Garamond"/>
                <a:ea typeface="Garamond"/>
                <a:cs typeface="Garamond"/>
                <a:sym typeface="Garamond"/>
              </a:defRPr>
            </a:lvl2pPr>
            <a:lvl3pPr marL="1371600" marR="0" lvl="2" indent="-317500" algn="l" rtl="0">
              <a:lnSpc>
                <a:spcPct val="90000"/>
              </a:lnSpc>
              <a:spcBef>
                <a:spcPts val="400"/>
              </a:spcBef>
              <a:spcAft>
                <a:spcPts val="0"/>
              </a:spcAft>
              <a:buClr>
                <a:srgbClr val="00B0F0"/>
              </a:buClr>
              <a:buSzPts val="1400"/>
              <a:buFont typeface="Calibri"/>
              <a:buChar char="◦"/>
              <a:defRPr sz="1400" b="0" i="0" u="none" strike="noStrike" cap="none">
                <a:solidFill>
                  <a:srgbClr val="3A3838"/>
                </a:solidFill>
                <a:latin typeface="Garamond"/>
                <a:ea typeface="Garamond"/>
                <a:cs typeface="Garamond"/>
                <a:sym typeface="Garamond"/>
              </a:defRPr>
            </a:lvl3pPr>
            <a:lvl4pPr marL="1828800" marR="0" lvl="3" indent="-317500" algn="l" rtl="0">
              <a:lnSpc>
                <a:spcPct val="90000"/>
              </a:lnSpc>
              <a:spcBef>
                <a:spcPts val="400"/>
              </a:spcBef>
              <a:spcAft>
                <a:spcPts val="0"/>
              </a:spcAft>
              <a:buClr>
                <a:srgbClr val="00B0F0"/>
              </a:buClr>
              <a:buSzPts val="1400"/>
              <a:buFont typeface="Calibri"/>
              <a:buChar char="◦"/>
              <a:defRPr sz="1400" b="0" i="0" u="none" strike="noStrike" cap="none">
                <a:solidFill>
                  <a:srgbClr val="3A3838"/>
                </a:solidFill>
                <a:latin typeface="Garamond"/>
                <a:ea typeface="Garamond"/>
                <a:cs typeface="Garamond"/>
                <a:sym typeface="Garamond"/>
              </a:defRPr>
            </a:lvl4pPr>
            <a:lvl5pPr marL="2286000" marR="0" lvl="4" indent="-317500" algn="l" rtl="0">
              <a:lnSpc>
                <a:spcPct val="90000"/>
              </a:lnSpc>
              <a:spcBef>
                <a:spcPts val="400"/>
              </a:spcBef>
              <a:spcAft>
                <a:spcPts val="0"/>
              </a:spcAft>
              <a:buClr>
                <a:srgbClr val="00B0F0"/>
              </a:buClr>
              <a:buSzPts val="1400"/>
              <a:buFont typeface="Calibri"/>
              <a:buChar char="◦"/>
              <a:defRPr sz="1400" b="0" i="0" u="none" strike="noStrike" cap="none">
                <a:solidFill>
                  <a:srgbClr val="3A3838"/>
                </a:solidFill>
                <a:latin typeface="Garamond"/>
                <a:ea typeface="Garamond"/>
                <a:cs typeface="Garamond"/>
                <a:sym typeface="Garamond"/>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Trebuchet MS"/>
                <a:ea typeface="Trebuchet MS"/>
                <a:cs typeface="Trebuchet MS"/>
                <a:sym typeface="Trebuchet MS"/>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Trebuchet MS"/>
                <a:ea typeface="Trebuchet MS"/>
                <a:cs typeface="Trebuchet MS"/>
                <a:sym typeface="Trebuchet MS"/>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Trebuchet MS"/>
                <a:ea typeface="Trebuchet MS"/>
                <a:cs typeface="Trebuchet MS"/>
                <a:sym typeface="Trebuchet MS"/>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3" name="Google Shape;13;p20"/>
          <p:cNvSpPr txBox="1">
            <a:spLocks noGrp="1"/>
          </p:cNvSpPr>
          <p:nvPr>
            <p:ph type="dt" idx="10"/>
          </p:nvPr>
        </p:nvSpPr>
        <p:spPr>
          <a:xfrm>
            <a:off x="64951" y="6599583"/>
            <a:ext cx="2472271" cy="25145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3A383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4" name="Google Shape;14;p20"/>
          <p:cNvSpPr txBox="1">
            <a:spLocks noGrp="1"/>
          </p:cNvSpPr>
          <p:nvPr>
            <p:ph type="ftr" idx="11"/>
          </p:nvPr>
        </p:nvSpPr>
        <p:spPr>
          <a:xfrm>
            <a:off x="3686187" y="6599583"/>
            <a:ext cx="4822804" cy="25145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5" name="Google Shape;15;p20"/>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rgbClr val="3A3838"/>
                </a:solidFill>
                <a:latin typeface="Trebuchet MS"/>
                <a:ea typeface="Trebuchet MS"/>
                <a:cs typeface="Trebuchet MS"/>
                <a:sym typeface="Trebuchet MS"/>
              </a:defRPr>
            </a:lvl1pPr>
            <a:lvl2pPr marL="0" marR="0" lvl="1" indent="0" algn="r" rtl="0">
              <a:spcBef>
                <a:spcPts val="0"/>
              </a:spcBef>
              <a:buNone/>
              <a:defRPr sz="1400" b="0" i="0" u="none" strike="noStrike" cap="none">
                <a:solidFill>
                  <a:srgbClr val="3A3838"/>
                </a:solidFill>
                <a:latin typeface="Trebuchet MS"/>
                <a:ea typeface="Trebuchet MS"/>
                <a:cs typeface="Trebuchet MS"/>
                <a:sym typeface="Trebuchet MS"/>
              </a:defRPr>
            </a:lvl2pPr>
            <a:lvl3pPr marL="0" marR="0" lvl="2" indent="0" algn="r" rtl="0">
              <a:spcBef>
                <a:spcPts val="0"/>
              </a:spcBef>
              <a:buNone/>
              <a:defRPr sz="1400" b="0" i="0" u="none" strike="noStrike" cap="none">
                <a:solidFill>
                  <a:srgbClr val="3A3838"/>
                </a:solidFill>
                <a:latin typeface="Trebuchet MS"/>
                <a:ea typeface="Trebuchet MS"/>
                <a:cs typeface="Trebuchet MS"/>
                <a:sym typeface="Trebuchet MS"/>
              </a:defRPr>
            </a:lvl3pPr>
            <a:lvl4pPr marL="0" marR="0" lvl="3" indent="0" algn="r" rtl="0">
              <a:spcBef>
                <a:spcPts val="0"/>
              </a:spcBef>
              <a:buNone/>
              <a:defRPr sz="1400" b="0" i="0" u="none" strike="noStrike" cap="none">
                <a:solidFill>
                  <a:srgbClr val="3A3838"/>
                </a:solidFill>
                <a:latin typeface="Trebuchet MS"/>
                <a:ea typeface="Trebuchet MS"/>
                <a:cs typeface="Trebuchet MS"/>
                <a:sym typeface="Trebuchet MS"/>
              </a:defRPr>
            </a:lvl4pPr>
            <a:lvl5pPr marL="0" marR="0" lvl="4" indent="0" algn="r" rtl="0">
              <a:spcBef>
                <a:spcPts val="0"/>
              </a:spcBef>
              <a:buNone/>
              <a:defRPr sz="1400" b="0" i="0" u="none" strike="noStrike" cap="none">
                <a:solidFill>
                  <a:srgbClr val="3A3838"/>
                </a:solidFill>
                <a:latin typeface="Trebuchet MS"/>
                <a:ea typeface="Trebuchet MS"/>
                <a:cs typeface="Trebuchet MS"/>
                <a:sym typeface="Trebuchet MS"/>
              </a:defRPr>
            </a:lvl5pPr>
            <a:lvl6pPr marL="0" marR="0" lvl="5" indent="0" algn="r" rtl="0">
              <a:spcBef>
                <a:spcPts val="0"/>
              </a:spcBef>
              <a:buNone/>
              <a:defRPr sz="1400" b="0" i="0" u="none" strike="noStrike" cap="none">
                <a:solidFill>
                  <a:srgbClr val="3A3838"/>
                </a:solidFill>
                <a:latin typeface="Trebuchet MS"/>
                <a:ea typeface="Trebuchet MS"/>
                <a:cs typeface="Trebuchet MS"/>
                <a:sym typeface="Trebuchet MS"/>
              </a:defRPr>
            </a:lvl6pPr>
            <a:lvl7pPr marL="0" marR="0" lvl="6" indent="0" algn="r" rtl="0">
              <a:spcBef>
                <a:spcPts val="0"/>
              </a:spcBef>
              <a:buNone/>
              <a:defRPr sz="1400" b="0" i="0" u="none" strike="noStrike" cap="none">
                <a:solidFill>
                  <a:srgbClr val="3A3838"/>
                </a:solidFill>
                <a:latin typeface="Trebuchet MS"/>
                <a:ea typeface="Trebuchet MS"/>
                <a:cs typeface="Trebuchet MS"/>
                <a:sym typeface="Trebuchet MS"/>
              </a:defRPr>
            </a:lvl7pPr>
            <a:lvl8pPr marL="0" marR="0" lvl="7" indent="0" algn="r" rtl="0">
              <a:spcBef>
                <a:spcPts val="0"/>
              </a:spcBef>
              <a:buNone/>
              <a:defRPr sz="1400" b="0" i="0" u="none" strike="noStrike" cap="none">
                <a:solidFill>
                  <a:srgbClr val="3A3838"/>
                </a:solidFill>
                <a:latin typeface="Trebuchet MS"/>
                <a:ea typeface="Trebuchet MS"/>
                <a:cs typeface="Trebuchet MS"/>
                <a:sym typeface="Trebuchet MS"/>
              </a:defRPr>
            </a:lvl8pPr>
            <a:lvl9pPr marL="0" marR="0" lvl="8" indent="0" algn="r" rtl="0">
              <a:spcBef>
                <a:spcPts val="0"/>
              </a:spcBef>
              <a:buNone/>
              <a:defRPr sz="1400" b="0" i="0" u="none" strike="noStrike" cap="none">
                <a:solidFill>
                  <a:srgbClr val="3A3838"/>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t>‹#›</a:t>
            </a:fld>
            <a:endParaRPr/>
          </a:p>
        </p:txBody>
      </p:sp>
      <p:sp>
        <p:nvSpPr>
          <p:cNvPr id="16" name="Google Shape;16;p20"/>
          <p:cNvSpPr/>
          <p:nvPr/>
        </p:nvSpPr>
        <p:spPr>
          <a:xfrm>
            <a:off x="11506200" y="321774"/>
            <a:ext cx="685800" cy="368300"/>
          </a:xfrm>
          <a:prstGeom prst="rect">
            <a:avLst/>
          </a:prstGeom>
          <a:solidFill>
            <a:srgbClr val="00ACD9">
              <a:alpha val="6666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 name="Google Shape;17;p20"/>
          <p:cNvPicPr preferRelativeResize="0"/>
          <p:nvPr/>
        </p:nvPicPr>
        <p:blipFill rotWithShape="1">
          <a:blip r:embed="rId8">
            <a:alphaModFix/>
          </a:blip>
          <a:srcRect/>
          <a:stretch/>
        </p:blipFill>
        <p:spPr>
          <a:xfrm>
            <a:off x="11589425" y="380825"/>
            <a:ext cx="259675" cy="251610"/>
          </a:xfrm>
          <a:prstGeom prst="rect">
            <a:avLst/>
          </a:prstGeom>
          <a:noFill/>
          <a:ln>
            <a:noFill/>
          </a:ln>
        </p:spPr>
      </p:pic>
      <p:pic>
        <p:nvPicPr>
          <p:cNvPr id="18" name="Google Shape;18;p20"/>
          <p:cNvPicPr preferRelativeResize="0"/>
          <p:nvPr/>
        </p:nvPicPr>
        <p:blipFill rotWithShape="1">
          <a:blip r:embed="rId9">
            <a:alphaModFix/>
          </a:blip>
          <a:srcRect t="-16865" b="-2"/>
          <a:stretch/>
        </p:blipFill>
        <p:spPr>
          <a:xfrm rot="-5400000">
            <a:off x="8725899" y="3391897"/>
            <a:ext cx="6857999" cy="7421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g"/><Relationship Id="rId4" Type="http://schemas.openxmlformats.org/officeDocument/2006/relationships/image" Target="../media/image73.jpg"/></Relationships>
</file>

<file path=ppt/slides/_rels/slide12.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14.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68.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600.png"/><Relationship Id="rId9" Type="http://schemas.openxmlformats.org/officeDocument/2006/relationships/image" Target="../media/image89.png"/></Relationships>
</file>

<file path=ppt/slides/_rels/slide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ctrTitle"/>
          </p:nvPr>
        </p:nvSpPr>
        <p:spPr>
          <a:xfrm>
            <a:off x="84316" y="1228439"/>
            <a:ext cx="7630933" cy="1690255"/>
          </a:xfrm>
          <a:prstGeom prst="rect">
            <a:avLst/>
          </a:prstGeom>
          <a:noFill/>
          <a:ln>
            <a:noFill/>
          </a:ln>
        </p:spPr>
        <p:txBody>
          <a:bodyPr spcFirstLastPara="1" wrap="square" lIns="91425" tIns="45700" rIns="91425" bIns="45700" anchor="ctr" anchorCtr="0">
            <a:normAutofit/>
          </a:bodyPr>
          <a:lstStyle/>
          <a:p>
            <a:pPr lvl="0" algn="ctr">
              <a:lnSpc>
                <a:spcPct val="108000"/>
              </a:lnSpc>
              <a:buSzPts val="3100"/>
            </a:pPr>
            <a:r>
              <a:rPr lang="en-US" sz="3200" dirty="0"/>
              <a:t>Machine learning-based permeability estimation in heterogeneous porous media</a:t>
            </a:r>
            <a:endParaRPr dirty="0"/>
          </a:p>
        </p:txBody>
      </p:sp>
      <p:sp>
        <p:nvSpPr>
          <p:cNvPr id="78" name="Google Shape;78;p1"/>
          <p:cNvSpPr txBox="1"/>
          <p:nvPr/>
        </p:nvSpPr>
        <p:spPr>
          <a:xfrm>
            <a:off x="38909" y="3932930"/>
            <a:ext cx="7493108" cy="1696631"/>
          </a:xfrm>
          <a:prstGeom prst="rect">
            <a:avLst/>
          </a:prstGeom>
          <a:noFill/>
          <a:ln>
            <a:noFill/>
          </a:ln>
        </p:spPr>
        <p:txBody>
          <a:bodyPr spcFirstLastPara="1" wrap="square" lIns="91425" tIns="45700" rIns="91425" bIns="45700" anchor="ctr" anchorCtr="0">
            <a:noAutofit/>
          </a:bodyPr>
          <a:lstStyle/>
          <a:p>
            <a:pPr marL="0" marR="0" lvl="0" indent="0" algn="ctr" rtl="0">
              <a:lnSpc>
                <a:spcPct val="128000"/>
              </a:lnSpc>
              <a:spcBef>
                <a:spcPts val="0"/>
              </a:spcBef>
              <a:spcAft>
                <a:spcPts val="0"/>
              </a:spcAft>
              <a:buClr>
                <a:schemeClr val="dk1"/>
              </a:buClr>
              <a:buSzPts val="2000"/>
              <a:buFont typeface="Gill Sans"/>
              <a:buNone/>
            </a:pPr>
            <a:r>
              <a:rPr lang="en-US" sz="2000" b="1" i="0" u="none" strike="noStrike" cap="none" dirty="0">
                <a:solidFill>
                  <a:schemeClr val="dk1"/>
                </a:solidFill>
                <a:latin typeface="Gill Sans"/>
                <a:ea typeface="Gill Sans"/>
                <a:cs typeface="Gill Sans"/>
                <a:sym typeface="Gill Sans"/>
              </a:rPr>
              <a:t>Hongkyu Yoon</a:t>
            </a:r>
            <a:endParaRPr dirty="0"/>
          </a:p>
          <a:p>
            <a:pPr marL="0" marR="0" lvl="0" indent="0" algn="ctr" rtl="0">
              <a:lnSpc>
                <a:spcPct val="128000"/>
              </a:lnSpc>
              <a:spcBef>
                <a:spcPts val="0"/>
              </a:spcBef>
              <a:spcAft>
                <a:spcPts val="0"/>
              </a:spcAft>
              <a:buClr>
                <a:schemeClr val="dk1"/>
              </a:buClr>
              <a:buSzPts val="1800"/>
              <a:buFont typeface="Gill Sans"/>
              <a:buNone/>
            </a:pPr>
            <a:r>
              <a:rPr lang="en-US" sz="1800" b="0" i="0" u="none" strike="noStrike" cap="none" dirty="0">
                <a:solidFill>
                  <a:schemeClr val="dk1"/>
                </a:solidFill>
                <a:latin typeface="Gill Sans"/>
                <a:ea typeface="Gill Sans"/>
                <a:cs typeface="Gill Sans"/>
                <a:sym typeface="Gill Sans"/>
              </a:rPr>
              <a:t>Sandia National Laboratories, Albuquerque, NM</a:t>
            </a:r>
          </a:p>
          <a:p>
            <a:pPr lvl="0" algn="ctr">
              <a:lnSpc>
                <a:spcPct val="128000"/>
              </a:lnSpc>
              <a:buClr>
                <a:schemeClr val="dk1"/>
              </a:buClr>
              <a:buSzPts val="1800"/>
            </a:pPr>
            <a:r>
              <a:rPr lang="en-US" dirty="0"/>
              <a:t>Contributors: P. Roy, S. Bhattacharjee (UTEP) </a:t>
            </a:r>
            <a:endParaRPr dirty="0"/>
          </a:p>
        </p:txBody>
      </p:sp>
      <p:sp>
        <p:nvSpPr>
          <p:cNvPr id="79" name="Google Shape;79;p1"/>
          <p:cNvSpPr/>
          <p:nvPr/>
        </p:nvSpPr>
        <p:spPr>
          <a:xfrm>
            <a:off x="112892" y="6414069"/>
            <a:ext cx="7089419" cy="430887"/>
          </a:xfrm>
          <a:prstGeom prst="rect">
            <a:avLst/>
          </a:prstGeom>
          <a:noFill/>
          <a:ln>
            <a:noFill/>
          </a:ln>
        </p:spPr>
        <p:txBody>
          <a:bodyPr spcFirstLastPara="1" wrap="square" lIns="91425" tIns="45700" rIns="91425" bIns="45700" anchor="t" anchorCtr="0">
            <a:spAutoFit/>
          </a:bodyPr>
          <a:lstStyle/>
          <a:p>
            <a:r>
              <a:rPr lang="en-US" sz="1100" dirty="0">
                <a:latin typeface="Arial" panose="020B0604020202020204" pitchFamily="34" charset="0"/>
                <a:ea typeface="Calibri" panose="020F0502020204030204" pitchFamily="34" charset="0"/>
              </a:rPr>
              <a:t>This work was supported by a DOE Science Foundations for Energy </a:t>
            </a:r>
            <a:r>
              <a:rPr lang="en-US" sz="1100" dirty="0" err="1">
                <a:latin typeface="Arial" panose="020B0604020202020204" pitchFamily="34" charset="0"/>
                <a:ea typeface="Calibri" panose="020F0502020204030204" pitchFamily="34" charset="0"/>
              </a:rPr>
              <a:t>Earthshots</a:t>
            </a:r>
            <a:r>
              <a:rPr lang="en-US" sz="1100" dirty="0">
                <a:latin typeface="Arial" panose="020B0604020202020204" pitchFamily="34" charset="0"/>
                <a:ea typeface="Calibri" panose="020F0502020204030204" pitchFamily="34" charset="0"/>
              </a:rPr>
              <a:t> project, Advanced Multi-Physics Machine Learning for Subsurface Energy Systems Across Scales.</a:t>
            </a:r>
            <a:endParaRPr lang="en-US" sz="1100" dirty="0"/>
          </a:p>
        </p:txBody>
      </p:sp>
      <p:sp>
        <p:nvSpPr>
          <p:cNvPr id="80" name="Google Shape;80;p1"/>
          <p:cNvSpPr/>
          <p:nvPr/>
        </p:nvSpPr>
        <p:spPr>
          <a:xfrm>
            <a:off x="1850501" y="5748858"/>
            <a:ext cx="3948517"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rgbClr val="0070C0"/>
                </a:solidFill>
                <a:latin typeface="Open Sans"/>
                <a:ea typeface="Open Sans"/>
                <a:cs typeface="Open Sans"/>
                <a:sym typeface="Open Sans"/>
              </a:rPr>
              <a:t>InterPore</a:t>
            </a:r>
            <a:r>
              <a:rPr lang="en-US" sz="1800" b="1" dirty="0">
                <a:solidFill>
                  <a:srgbClr val="0070C0"/>
                </a:solidFill>
                <a:latin typeface="Open Sans"/>
                <a:ea typeface="Open Sans"/>
                <a:cs typeface="Open Sans"/>
                <a:sym typeface="Open Sans"/>
              </a:rPr>
              <a:t> 2026, Nantes, France </a:t>
            </a:r>
            <a:endParaRPr sz="1800" b="1" i="0" dirty="0">
              <a:solidFill>
                <a:srgbClr val="0070C0"/>
              </a:solidFill>
              <a:latin typeface="Open Sans"/>
              <a:ea typeface="Open Sans"/>
              <a:cs typeface="Open Sans"/>
              <a:sym typeface="Open Sans"/>
            </a:endParaRPr>
          </a:p>
        </p:txBody>
      </p:sp>
      <p:pic>
        <p:nvPicPr>
          <p:cNvPr id="81" name="Google Shape;81;p1"/>
          <p:cNvPicPr preferRelativeResize="0"/>
          <p:nvPr/>
        </p:nvPicPr>
        <p:blipFill rotWithShape="1">
          <a:blip r:embed="rId3">
            <a:alphaModFix/>
          </a:blip>
          <a:srcRect/>
          <a:stretch/>
        </p:blipFill>
        <p:spPr>
          <a:xfrm>
            <a:off x="7144634" y="6445873"/>
            <a:ext cx="3149964" cy="409611"/>
          </a:xfrm>
          <a:prstGeom prst="rect">
            <a:avLst/>
          </a:prstGeom>
          <a:noFill/>
          <a:ln>
            <a:noFill/>
          </a:ln>
        </p:spPr>
      </p:pic>
      <p:sp>
        <p:nvSpPr>
          <p:cNvPr id="3" name="TextBox 2">
            <a:extLst>
              <a:ext uri="{FF2B5EF4-FFF2-40B4-BE49-F238E27FC236}">
                <a16:creationId xmlns:a16="http://schemas.microsoft.com/office/drawing/2014/main" id="{C6030D73-F120-C846-AAFF-1F4B635B0F17}"/>
              </a:ext>
            </a:extLst>
          </p:cNvPr>
          <p:cNvSpPr txBox="1"/>
          <p:nvPr/>
        </p:nvSpPr>
        <p:spPr>
          <a:xfrm>
            <a:off x="7924800" y="5883829"/>
            <a:ext cx="1881352" cy="307777"/>
          </a:xfrm>
          <a:prstGeom prst="rect">
            <a:avLst/>
          </a:prstGeom>
          <a:noFill/>
        </p:spPr>
        <p:txBody>
          <a:bodyPr wrap="square">
            <a:spAutoFit/>
          </a:bodyPr>
          <a:lstStyle/>
          <a:p>
            <a:r>
              <a:rPr lang="en-US" b="1" i="0" dirty="0">
                <a:solidFill>
                  <a:srgbClr val="010B13"/>
                </a:solidFill>
                <a:effectLst/>
                <a:latin typeface="Open Sans" panose="020B0606030504020204" pitchFamily="34" charset="0"/>
              </a:rPr>
              <a:t>SAND2026-21040C</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7"/>
          <p:cNvSpPr txBox="1">
            <a:spLocks noGrp="1"/>
          </p:cNvSpPr>
          <p:nvPr>
            <p:ph type="title"/>
          </p:nvPr>
        </p:nvSpPr>
        <p:spPr>
          <a:xfrm>
            <a:off x="720648" y="36699"/>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a:t>Pore scale modeling with precipitation and dissolution</a:t>
            </a:r>
            <a:endParaRPr/>
          </a:p>
        </p:txBody>
      </p:sp>
      <p:sp>
        <p:nvSpPr>
          <p:cNvPr id="229" name="Google Shape;229;p7"/>
          <p:cNvSpPr txBox="1">
            <a:spLocks noGrp="1"/>
          </p:cNvSpPr>
          <p:nvPr>
            <p:ph type="sldNum" idx="12"/>
          </p:nvPr>
        </p:nvSpPr>
        <p:spPr>
          <a:xfrm>
            <a:off x="64951" y="400329"/>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pic>
        <p:nvPicPr>
          <p:cNvPr id="230" name="Google Shape;230;p7"/>
          <p:cNvPicPr preferRelativeResize="0"/>
          <p:nvPr/>
        </p:nvPicPr>
        <p:blipFill rotWithShape="1">
          <a:blip r:embed="rId3">
            <a:alphaModFix/>
          </a:blip>
          <a:srcRect/>
          <a:stretch/>
        </p:blipFill>
        <p:spPr>
          <a:xfrm>
            <a:off x="6600727" y="4401345"/>
            <a:ext cx="2040992" cy="1980118"/>
          </a:xfrm>
          <a:prstGeom prst="rect">
            <a:avLst/>
          </a:prstGeom>
          <a:noFill/>
          <a:ln>
            <a:noFill/>
          </a:ln>
        </p:spPr>
      </p:pic>
      <p:pic>
        <p:nvPicPr>
          <p:cNvPr id="231" name="Google Shape;231;p7" descr="Fig4_9_vx.png"/>
          <p:cNvPicPr preferRelativeResize="0"/>
          <p:nvPr/>
        </p:nvPicPr>
        <p:blipFill rotWithShape="1">
          <a:blip r:embed="rId4">
            <a:alphaModFix/>
          </a:blip>
          <a:srcRect/>
          <a:stretch/>
        </p:blipFill>
        <p:spPr>
          <a:xfrm>
            <a:off x="5653289" y="713002"/>
            <a:ext cx="2133334" cy="1600000"/>
          </a:xfrm>
          <a:prstGeom prst="rect">
            <a:avLst/>
          </a:prstGeom>
          <a:noFill/>
          <a:ln>
            <a:noFill/>
          </a:ln>
        </p:spPr>
      </p:pic>
      <p:pic>
        <p:nvPicPr>
          <p:cNvPr id="232" name="Google Shape;232;p7"/>
          <p:cNvPicPr preferRelativeResize="0"/>
          <p:nvPr/>
        </p:nvPicPr>
        <p:blipFill rotWithShape="1">
          <a:blip r:embed="rId5">
            <a:alphaModFix/>
          </a:blip>
          <a:srcRect/>
          <a:stretch/>
        </p:blipFill>
        <p:spPr>
          <a:xfrm>
            <a:off x="1246596" y="2874152"/>
            <a:ext cx="1954530" cy="822960"/>
          </a:xfrm>
          <a:prstGeom prst="rect">
            <a:avLst/>
          </a:prstGeom>
          <a:noFill/>
          <a:ln>
            <a:noFill/>
          </a:ln>
        </p:spPr>
      </p:pic>
      <p:sp>
        <p:nvSpPr>
          <p:cNvPr id="233" name="Google Shape;233;p7"/>
          <p:cNvSpPr txBox="1"/>
          <p:nvPr/>
        </p:nvSpPr>
        <p:spPr>
          <a:xfrm rot="-1">
            <a:off x="1215163" y="1171153"/>
            <a:ext cx="4259804" cy="707886"/>
          </a:xfrm>
          <a:prstGeom prst="rect">
            <a:avLst/>
          </a:prstGeom>
          <a:solidFill>
            <a:schemeClr val="lt1"/>
          </a:solidFill>
          <a:ln w="44450" cap="flat" cmpd="sng">
            <a:solidFill>
              <a:srgbClr val="333399"/>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800000"/>
                </a:solidFill>
                <a:latin typeface="Times New Roman"/>
                <a:ea typeface="Times New Roman"/>
                <a:cs typeface="Times New Roman"/>
                <a:sym typeface="Times New Roman"/>
              </a:rPr>
              <a:t>Step 1: Velocity field (</a:t>
            </a:r>
            <a:r>
              <a:rPr lang="en-US" sz="2000" i="1">
                <a:solidFill>
                  <a:srgbClr val="800000"/>
                </a:solidFill>
                <a:latin typeface="Times New Roman"/>
                <a:ea typeface="Times New Roman"/>
                <a:cs typeface="Times New Roman"/>
                <a:sym typeface="Times New Roman"/>
              </a:rPr>
              <a:t>u</a:t>
            </a:r>
            <a:r>
              <a:rPr lang="en-US" sz="2000">
                <a:solidFill>
                  <a:srgbClr val="800000"/>
                </a:solidFill>
                <a:latin typeface="Times New Roman"/>
                <a:ea typeface="Times New Roman"/>
                <a:cs typeface="Times New Roman"/>
                <a:sym typeface="Times New Roman"/>
              </a:rPr>
              <a:t>) at pore scale 	(Lattice Boltzmann Method)</a:t>
            </a:r>
            <a:endParaRPr/>
          </a:p>
        </p:txBody>
      </p:sp>
      <p:sp>
        <p:nvSpPr>
          <p:cNvPr id="234" name="Google Shape;234;p7"/>
          <p:cNvSpPr txBox="1"/>
          <p:nvPr/>
        </p:nvSpPr>
        <p:spPr>
          <a:xfrm rot="-1">
            <a:off x="1215164" y="2133503"/>
            <a:ext cx="4259803" cy="707886"/>
          </a:xfrm>
          <a:prstGeom prst="rect">
            <a:avLst/>
          </a:prstGeom>
          <a:solidFill>
            <a:schemeClr val="lt1"/>
          </a:solidFill>
          <a:ln w="44450" cap="flat" cmpd="sng">
            <a:solidFill>
              <a:srgbClr val="333399"/>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800000"/>
                </a:solidFill>
                <a:latin typeface="Times New Roman"/>
                <a:ea typeface="Times New Roman"/>
                <a:cs typeface="Times New Roman"/>
                <a:sym typeface="Times New Roman"/>
              </a:rPr>
              <a:t>Step 2: Reactive transport at pore scale </a:t>
            </a:r>
            <a:endParaRPr/>
          </a:p>
          <a:p>
            <a:pPr marL="0" marR="0" lvl="0" indent="0" algn="l" rtl="0">
              <a:spcBef>
                <a:spcPts val="0"/>
              </a:spcBef>
              <a:spcAft>
                <a:spcPts val="0"/>
              </a:spcAft>
              <a:buNone/>
            </a:pPr>
            <a:r>
              <a:rPr lang="en-US" sz="2000">
                <a:solidFill>
                  <a:srgbClr val="800000"/>
                </a:solidFill>
                <a:latin typeface="Times New Roman"/>
                <a:ea typeface="Times New Roman"/>
                <a:cs typeface="Times New Roman"/>
                <a:sym typeface="Times New Roman"/>
              </a:rPr>
              <a:t>           (Finite Volume Method)</a:t>
            </a:r>
            <a:endParaRPr/>
          </a:p>
        </p:txBody>
      </p:sp>
      <p:cxnSp>
        <p:nvCxnSpPr>
          <p:cNvPr id="235" name="Google Shape;235;p7"/>
          <p:cNvCxnSpPr/>
          <p:nvPr/>
        </p:nvCxnSpPr>
        <p:spPr>
          <a:xfrm>
            <a:off x="2667725" y="1932766"/>
            <a:ext cx="1" cy="216506"/>
          </a:xfrm>
          <a:prstGeom prst="straightConnector1">
            <a:avLst/>
          </a:prstGeom>
          <a:noFill/>
          <a:ln w="38100" cap="flat" cmpd="sng">
            <a:solidFill>
              <a:schemeClr val="dk1"/>
            </a:solidFill>
            <a:prstDash val="solid"/>
            <a:round/>
            <a:headEnd type="none" w="med" len="med"/>
            <a:tailEnd type="triangle" w="med" len="med"/>
          </a:ln>
        </p:spPr>
      </p:cxnSp>
      <p:sp>
        <p:nvSpPr>
          <p:cNvPr id="236" name="Google Shape;236;p7"/>
          <p:cNvSpPr txBox="1"/>
          <p:nvPr/>
        </p:nvSpPr>
        <p:spPr>
          <a:xfrm rot="-1">
            <a:off x="1140550" y="5247739"/>
            <a:ext cx="5400210" cy="400110"/>
          </a:xfrm>
          <a:prstGeom prst="rect">
            <a:avLst/>
          </a:prstGeom>
          <a:solidFill>
            <a:schemeClr val="lt1"/>
          </a:solidFill>
          <a:ln w="44450" cap="flat" cmpd="sng">
            <a:solidFill>
              <a:srgbClr val="333399"/>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800000"/>
                </a:solidFill>
                <a:latin typeface="Times New Roman"/>
                <a:ea typeface="Times New Roman"/>
                <a:cs typeface="Times New Roman"/>
                <a:sym typeface="Times New Roman"/>
              </a:rPr>
              <a:t>Step 3: Update of CaCO</a:t>
            </a:r>
            <a:r>
              <a:rPr lang="en-US" sz="2000" baseline="-25000">
                <a:solidFill>
                  <a:srgbClr val="800000"/>
                </a:solidFill>
                <a:latin typeface="Times New Roman"/>
                <a:ea typeface="Times New Roman"/>
                <a:cs typeface="Times New Roman"/>
                <a:sym typeface="Times New Roman"/>
              </a:rPr>
              <a:t>3</a:t>
            </a:r>
            <a:r>
              <a:rPr lang="en-US" sz="2000">
                <a:solidFill>
                  <a:srgbClr val="800000"/>
                </a:solidFill>
                <a:latin typeface="Times New Roman"/>
                <a:ea typeface="Times New Roman"/>
                <a:cs typeface="Times New Roman"/>
                <a:sym typeface="Times New Roman"/>
              </a:rPr>
              <a:t> volumetric content (V</a:t>
            </a:r>
            <a:r>
              <a:rPr lang="en-US" sz="2000" baseline="-25000">
                <a:solidFill>
                  <a:srgbClr val="800000"/>
                </a:solidFill>
                <a:latin typeface="Times New Roman"/>
                <a:ea typeface="Times New Roman"/>
                <a:cs typeface="Times New Roman"/>
                <a:sym typeface="Times New Roman"/>
              </a:rPr>
              <a:t>m</a:t>
            </a:r>
            <a:r>
              <a:rPr lang="en-US" sz="2000">
                <a:solidFill>
                  <a:srgbClr val="800000"/>
                </a:solidFill>
                <a:latin typeface="Times New Roman"/>
                <a:ea typeface="Times New Roman"/>
                <a:cs typeface="Times New Roman"/>
                <a:sym typeface="Times New Roman"/>
              </a:rPr>
              <a:t>)</a:t>
            </a:r>
            <a:endParaRPr/>
          </a:p>
        </p:txBody>
      </p:sp>
      <p:cxnSp>
        <p:nvCxnSpPr>
          <p:cNvPr id="237" name="Google Shape;237;p7"/>
          <p:cNvCxnSpPr>
            <a:stCxn id="236" idx="1"/>
            <a:endCxn id="233" idx="1"/>
          </p:cNvCxnSpPr>
          <p:nvPr/>
        </p:nvCxnSpPr>
        <p:spPr>
          <a:xfrm rot="10800000" flipH="1">
            <a:off x="1140550" y="1524995"/>
            <a:ext cx="74700" cy="3922800"/>
          </a:xfrm>
          <a:prstGeom prst="bentConnector3">
            <a:avLst>
              <a:gd name="adj1" fmla="val -306026"/>
            </a:avLst>
          </a:prstGeom>
          <a:noFill/>
          <a:ln w="9525" cap="flat" cmpd="sng">
            <a:solidFill>
              <a:schemeClr val="dk1"/>
            </a:solidFill>
            <a:prstDash val="solid"/>
            <a:miter lim="800000"/>
            <a:headEnd type="none" w="med" len="med"/>
            <a:tailEnd type="triangle" w="med" len="med"/>
          </a:ln>
        </p:spPr>
      </p:cxnSp>
      <p:pic>
        <p:nvPicPr>
          <p:cNvPr id="238" name="Google Shape;238;p7"/>
          <p:cNvPicPr preferRelativeResize="0"/>
          <p:nvPr/>
        </p:nvPicPr>
        <p:blipFill rotWithShape="1">
          <a:blip r:embed="rId6">
            <a:alphaModFix/>
          </a:blip>
          <a:srcRect/>
          <a:stretch/>
        </p:blipFill>
        <p:spPr>
          <a:xfrm>
            <a:off x="1575526" y="5670059"/>
            <a:ext cx="3454400" cy="952500"/>
          </a:xfrm>
          <a:prstGeom prst="rect">
            <a:avLst/>
          </a:prstGeom>
          <a:noFill/>
          <a:ln>
            <a:noFill/>
          </a:ln>
        </p:spPr>
      </p:pic>
      <p:pic>
        <p:nvPicPr>
          <p:cNvPr id="239" name="Google Shape;239;p7"/>
          <p:cNvPicPr preferRelativeResize="0"/>
          <p:nvPr/>
        </p:nvPicPr>
        <p:blipFill rotWithShape="1">
          <a:blip r:embed="rId7">
            <a:alphaModFix/>
          </a:blip>
          <a:srcRect/>
          <a:stretch/>
        </p:blipFill>
        <p:spPr>
          <a:xfrm>
            <a:off x="527776" y="3114184"/>
            <a:ext cx="312731" cy="383396"/>
          </a:xfrm>
          <a:prstGeom prst="rect">
            <a:avLst/>
          </a:prstGeom>
          <a:noFill/>
          <a:ln>
            <a:noFill/>
          </a:ln>
        </p:spPr>
      </p:pic>
      <p:pic>
        <p:nvPicPr>
          <p:cNvPr id="240" name="Google Shape;240;p7"/>
          <p:cNvPicPr preferRelativeResize="0"/>
          <p:nvPr/>
        </p:nvPicPr>
        <p:blipFill rotWithShape="1">
          <a:blip r:embed="rId8">
            <a:alphaModFix/>
          </a:blip>
          <a:srcRect/>
          <a:stretch/>
        </p:blipFill>
        <p:spPr>
          <a:xfrm>
            <a:off x="1219926" y="3619042"/>
            <a:ext cx="1485900" cy="708660"/>
          </a:xfrm>
          <a:prstGeom prst="rect">
            <a:avLst/>
          </a:prstGeom>
          <a:noFill/>
          <a:ln>
            <a:noFill/>
          </a:ln>
        </p:spPr>
      </p:pic>
      <p:pic>
        <p:nvPicPr>
          <p:cNvPr id="241" name="Google Shape;241;p7"/>
          <p:cNvPicPr preferRelativeResize="0"/>
          <p:nvPr/>
        </p:nvPicPr>
        <p:blipFill rotWithShape="1">
          <a:blip r:embed="rId9">
            <a:alphaModFix/>
          </a:blip>
          <a:srcRect/>
          <a:stretch/>
        </p:blipFill>
        <p:spPr>
          <a:xfrm>
            <a:off x="1391377" y="4348402"/>
            <a:ext cx="4857750" cy="719982"/>
          </a:xfrm>
          <a:prstGeom prst="rect">
            <a:avLst/>
          </a:prstGeom>
          <a:noFill/>
          <a:ln>
            <a:noFill/>
          </a:ln>
        </p:spPr>
      </p:pic>
      <p:sp>
        <p:nvSpPr>
          <p:cNvPr id="242" name="Google Shape;242;p7"/>
          <p:cNvSpPr txBox="1"/>
          <p:nvPr/>
        </p:nvSpPr>
        <p:spPr>
          <a:xfrm>
            <a:off x="2647495" y="3809408"/>
            <a:ext cx="44391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Times New Roman"/>
                <a:ea typeface="Times New Roman"/>
                <a:cs typeface="Times New Roman"/>
                <a:sym typeface="Times New Roman"/>
              </a:rPr>
              <a:t> on reactive surface (heterogeneous reaction)</a:t>
            </a:r>
            <a:endParaRPr/>
          </a:p>
        </p:txBody>
      </p:sp>
      <p:sp>
        <p:nvSpPr>
          <p:cNvPr id="243" name="Google Shape;243;p7"/>
          <p:cNvSpPr txBox="1"/>
          <p:nvPr/>
        </p:nvSpPr>
        <p:spPr>
          <a:xfrm>
            <a:off x="3048726" y="3026553"/>
            <a:ext cx="57734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chemeClr val="dk1"/>
                </a:solidFill>
                <a:latin typeface="Times New Roman"/>
                <a:ea typeface="Times New Roman"/>
                <a:cs typeface="Times New Roman"/>
                <a:sym typeface="Times New Roman"/>
              </a:rPr>
              <a:t>Chemical equilibrium in bulk fluid (e.g., H</a:t>
            </a:r>
            <a:r>
              <a:rPr lang="en-US" sz="1600" b="0" baseline="30000">
                <a:solidFill>
                  <a:schemeClr val="dk1"/>
                </a:solidFill>
                <a:latin typeface="Times New Roman"/>
                <a:ea typeface="Times New Roman"/>
                <a:cs typeface="Times New Roman"/>
                <a:sym typeface="Times New Roman"/>
              </a:rPr>
              <a:t>+</a:t>
            </a:r>
            <a:r>
              <a:rPr lang="en-US" sz="1600" b="0">
                <a:solidFill>
                  <a:schemeClr val="dk1"/>
                </a:solidFill>
                <a:latin typeface="Times New Roman"/>
                <a:ea typeface="Times New Roman"/>
                <a:cs typeface="Times New Roman"/>
                <a:sym typeface="Times New Roman"/>
              </a:rPr>
              <a:t>, HCO</a:t>
            </a:r>
            <a:r>
              <a:rPr lang="en-US" sz="1600" b="0" baseline="-25000">
                <a:solidFill>
                  <a:schemeClr val="dk1"/>
                </a:solidFill>
                <a:latin typeface="Times New Roman"/>
                <a:ea typeface="Times New Roman"/>
                <a:cs typeface="Times New Roman"/>
                <a:sym typeface="Times New Roman"/>
              </a:rPr>
              <a:t>3</a:t>
            </a:r>
            <a:r>
              <a:rPr lang="en-US" sz="1600" b="0" baseline="30000">
                <a:solidFill>
                  <a:schemeClr val="dk1"/>
                </a:solidFill>
                <a:latin typeface="Times New Roman"/>
                <a:ea typeface="Times New Roman"/>
                <a:cs typeface="Times New Roman"/>
                <a:sym typeface="Times New Roman"/>
              </a:rPr>
              <a:t>-</a:t>
            </a:r>
            <a:r>
              <a:rPr lang="en-US" sz="1600" b="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en-US" sz="1600" b="0">
                <a:solidFill>
                  <a:schemeClr val="dk1"/>
                </a:solidFill>
                <a:latin typeface="Times New Roman"/>
                <a:ea typeface="Times New Roman"/>
                <a:cs typeface="Times New Roman"/>
                <a:sym typeface="Times New Roman"/>
              </a:rPr>
              <a:t>Extended Debye-Hückel Equation for activity coefficients</a:t>
            </a:r>
            <a:endParaRPr/>
          </a:p>
        </p:txBody>
      </p:sp>
      <p:sp>
        <p:nvSpPr>
          <p:cNvPr id="244" name="Google Shape;244;p7"/>
          <p:cNvSpPr txBox="1"/>
          <p:nvPr/>
        </p:nvSpPr>
        <p:spPr>
          <a:xfrm>
            <a:off x="8628979" y="5865553"/>
            <a:ext cx="2437163"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chemeClr val="dk1"/>
                </a:solidFill>
                <a:latin typeface="Times New Roman"/>
                <a:ea typeface="Times New Roman"/>
                <a:cs typeface="Times New Roman"/>
                <a:sym typeface="Times New Roman"/>
              </a:rPr>
              <a:t>Volumetric CaCO</a:t>
            </a:r>
            <a:r>
              <a:rPr lang="en-US" sz="1600" b="0" baseline="-25000">
                <a:solidFill>
                  <a:schemeClr val="dk1"/>
                </a:solidFill>
                <a:latin typeface="Times New Roman"/>
                <a:ea typeface="Times New Roman"/>
                <a:cs typeface="Times New Roman"/>
                <a:sym typeface="Times New Roman"/>
              </a:rPr>
              <a:t>3</a:t>
            </a:r>
            <a:r>
              <a:rPr lang="en-US" sz="1600" b="0">
                <a:solidFill>
                  <a:schemeClr val="dk1"/>
                </a:solidFill>
                <a:latin typeface="Times New Roman"/>
                <a:ea typeface="Times New Roman"/>
                <a:cs typeface="Times New Roman"/>
                <a:sym typeface="Times New Roman"/>
              </a:rPr>
              <a:t> content</a:t>
            </a:r>
            <a:endParaRPr/>
          </a:p>
        </p:txBody>
      </p:sp>
      <p:pic>
        <p:nvPicPr>
          <p:cNvPr id="245" name="Google Shape;245;p7"/>
          <p:cNvPicPr preferRelativeResize="0"/>
          <p:nvPr/>
        </p:nvPicPr>
        <p:blipFill rotWithShape="1">
          <a:blip r:embed="rId10">
            <a:alphaModFix/>
          </a:blip>
          <a:srcRect/>
          <a:stretch/>
        </p:blipFill>
        <p:spPr>
          <a:xfrm>
            <a:off x="7772506" y="1630551"/>
            <a:ext cx="1724025" cy="438150"/>
          </a:xfrm>
          <a:prstGeom prst="rect">
            <a:avLst/>
          </a:prstGeom>
          <a:noFill/>
          <a:ln>
            <a:noFill/>
          </a:ln>
        </p:spPr>
      </p:pic>
      <p:sp>
        <p:nvSpPr>
          <p:cNvPr id="246" name="Google Shape;246;p7"/>
          <p:cNvSpPr txBox="1"/>
          <p:nvPr/>
        </p:nvSpPr>
        <p:spPr>
          <a:xfrm>
            <a:off x="7500609" y="758827"/>
            <a:ext cx="420182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chemeClr val="dk1"/>
                </a:solidFill>
                <a:latin typeface="Times New Roman"/>
                <a:ea typeface="Times New Roman"/>
                <a:cs typeface="Times New Roman"/>
                <a:sym typeface="Times New Roman"/>
              </a:rPr>
              <a:t>Navier-Stokes equation =&gt; Stokes equation with constant viscosity (independent of the species conc.) and at low Reynolds number</a:t>
            </a:r>
            <a:endParaRPr/>
          </a:p>
        </p:txBody>
      </p:sp>
      <p:pic>
        <p:nvPicPr>
          <p:cNvPr id="247" name="Google Shape;247;p7"/>
          <p:cNvPicPr preferRelativeResize="0"/>
          <p:nvPr/>
        </p:nvPicPr>
        <p:blipFill rotWithShape="1">
          <a:blip r:embed="rId11">
            <a:alphaModFix/>
          </a:blip>
          <a:srcRect/>
          <a:stretch/>
        </p:blipFill>
        <p:spPr>
          <a:xfrm>
            <a:off x="9861538" y="1303833"/>
            <a:ext cx="1375242" cy="272391"/>
          </a:xfrm>
          <a:prstGeom prst="rect">
            <a:avLst/>
          </a:prstGeom>
          <a:noFill/>
          <a:ln>
            <a:noFill/>
          </a:ln>
        </p:spPr>
      </p:pic>
      <p:pic>
        <p:nvPicPr>
          <p:cNvPr id="248" name="Google Shape;248;p7"/>
          <p:cNvPicPr preferRelativeResize="0"/>
          <p:nvPr/>
        </p:nvPicPr>
        <p:blipFill rotWithShape="1">
          <a:blip r:embed="rId12">
            <a:alphaModFix/>
          </a:blip>
          <a:srcRect/>
          <a:stretch/>
        </p:blipFill>
        <p:spPr>
          <a:xfrm>
            <a:off x="5578670" y="2322702"/>
            <a:ext cx="6102753" cy="492715"/>
          </a:xfrm>
          <a:prstGeom prst="rect">
            <a:avLst/>
          </a:prstGeom>
          <a:noFill/>
          <a:ln>
            <a:noFill/>
          </a:ln>
        </p:spPr>
      </p:pic>
      <p:sp>
        <p:nvSpPr>
          <p:cNvPr id="249" name="Google Shape;249;p7"/>
          <p:cNvSpPr/>
          <p:nvPr/>
        </p:nvSpPr>
        <p:spPr>
          <a:xfrm>
            <a:off x="10052788" y="2824292"/>
            <a:ext cx="1954529"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Arial"/>
                <a:ea typeface="Arial"/>
                <a:cs typeface="Arial"/>
                <a:sym typeface="Arial"/>
              </a:rPr>
              <a:t>Yoon et al. (RiMG, 2015)</a:t>
            </a:r>
            <a:endParaRPr sz="1200">
              <a:solidFill>
                <a:schemeClr val="dk1"/>
              </a:solidFill>
              <a:latin typeface="Trebuchet MS"/>
              <a:ea typeface="Trebuchet MS"/>
              <a:cs typeface="Trebuchet MS"/>
              <a:sym typeface="Trebuchet MS"/>
            </a:endParaRPr>
          </a:p>
        </p:txBody>
      </p:sp>
      <p:cxnSp>
        <p:nvCxnSpPr>
          <p:cNvPr id="250" name="Google Shape;250;p7"/>
          <p:cNvCxnSpPr/>
          <p:nvPr/>
        </p:nvCxnSpPr>
        <p:spPr>
          <a:xfrm flipH="1">
            <a:off x="6540762" y="1932766"/>
            <a:ext cx="2281461" cy="581834"/>
          </a:xfrm>
          <a:prstGeom prst="straightConnector1">
            <a:avLst/>
          </a:prstGeom>
          <a:noFill/>
          <a:ln w="12700" cap="flat" cmpd="sng">
            <a:solidFill>
              <a:schemeClr val="accent1"/>
            </a:solidFill>
            <a:prstDash val="solid"/>
            <a:round/>
            <a:headEnd type="none" w="sm" len="sm"/>
            <a:tailEnd type="triangle" w="med" len="med"/>
          </a:ln>
        </p:spPr>
      </p:cxnSp>
      <p:sp>
        <p:nvSpPr>
          <p:cNvPr id="251" name="Google Shape;251;p7"/>
          <p:cNvSpPr txBox="1"/>
          <p:nvPr/>
        </p:nvSpPr>
        <p:spPr>
          <a:xfrm>
            <a:off x="8049527" y="3136186"/>
            <a:ext cx="4112772" cy="1200329"/>
          </a:xfrm>
          <a:prstGeom prst="rect">
            <a:avLst/>
          </a:prstGeom>
          <a:noFill/>
          <a:ln w="381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a:solidFill>
                  <a:schemeClr val="dk1"/>
                </a:solidFill>
                <a:latin typeface="Times New Roman"/>
                <a:ea typeface="Times New Roman"/>
                <a:cs typeface="Times New Roman"/>
                <a:sym typeface="Times New Roman"/>
              </a:rPr>
              <a:t> Phreeqc</a:t>
            </a:r>
            <a:r>
              <a:rPr lang="en-US" sz="1800">
                <a:solidFill>
                  <a:schemeClr val="dk1"/>
                </a:solidFill>
                <a:latin typeface="Times New Roman"/>
                <a:ea typeface="Times New Roman"/>
                <a:cs typeface="Times New Roman"/>
                <a:sym typeface="Times New Roman"/>
              </a:rPr>
              <a:t>, GEMS</a:t>
            </a:r>
            <a:endParaRPr/>
          </a:p>
          <a:p>
            <a:pPr marL="285750" marR="0" lvl="0" indent="-285750" algn="l" rtl="0">
              <a:spcBef>
                <a:spcPts val="0"/>
              </a:spcBef>
              <a:spcAft>
                <a:spcPts val="0"/>
              </a:spcAft>
              <a:buClr>
                <a:srgbClr val="365908"/>
              </a:buClr>
              <a:buSzPts val="1800"/>
              <a:buFont typeface="Noto Sans Symbols"/>
              <a:buChar char="▪"/>
            </a:pPr>
            <a:r>
              <a:rPr lang="en-US" sz="1800">
                <a:solidFill>
                  <a:schemeClr val="dk1"/>
                </a:solidFill>
                <a:latin typeface="Times New Roman"/>
                <a:ea typeface="Times New Roman"/>
                <a:cs typeface="Times New Roman"/>
                <a:sym typeface="Times New Roman"/>
              </a:rPr>
              <a:t>Charge balance equation can be added</a:t>
            </a:r>
            <a:endParaRPr/>
          </a:p>
          <a:p>
            <a:pPr marL="285750" marR="0" lvl="0" indent="-285750" algn="l" rtl="0">
              <a:spcBef>
                <a:spcPts val="0"/>
              </a:spcBef>
              <a:spcAft>
                <a:spcPts val="0"/>
              </a:spcAft>
              <a:buClr>
                <a:srgbClr val="365908"/>
              </a:buClr>
              <a:buSzPts val="1800"/>
              <a:buFont typeface="Noto Sans Symbols"/>
              <a:buChar char="▪"/>
            </a:pPr>
            <a:r>
              <a:rPr lang="en-US" sz="1800">
                <a:solidFill>
                  <a:schemeClr val="dk1"/>
                </a:solidFill>
                <a:latin typeface="Times New Roman"/>
                <a:ea typeface="Times New Roman"/>
                <a:cs typeface="Times New Roman"/>
                <a:sym typeface="Times New Roman"/>
              </a:rPr>
              <a:t>Fracture aperture can be updated with mechanical coupling</a:t>
            </a:r>
            <a:endParaRPr sz="1800" b="0">
              <a:solidFill>
                <a:schemeClr val="dk1"/>
              </a:solidFill>
              <a:latin typeface="Times New Roman"/>
              <a:ea typeface="Times New Roman"/>
              <a:cs typeface="Times New Roman"/>
              <a:sym typeface="Times New Roman"/>
            </a:endParaRPr>
          </a:p>
        </p:txBody>
      </p:sp>
      <p:sp>
        <p:nvSpPr>
          <p:cNvPr id="252" name="Google Shape;252;p7"/>
          <p:cNvSpPr txBox="1"/>
          <p:nvPr/>
        </p:nvSpPr>
        <p:spPr>
          <a:xfrm>
            <a:off x="8592890" y="5069651"/>
            <a:ext cx="243716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a:solidFill>
                  <a:schemeClr val="dk1"/>
                </a:solidFill>
                <a:latin typeface="Times New Roman"/>
                <a:ea typeface="Times New Roman"/>
                <a:cs typeface="Times New Roman"/>
                <a:sym typeface="Times New Roman"/>
              </a:rPr>
              <a:t>Crystal growth: Cellular </a:t>
            </a:r>
            <a:r>
              <a:rPr lang="en-US" sz="1600">
                <a:solidFill>
                  <a:schemeClr val="dk1"/>
                </a:solidFill>
                <a:latin typeface="Times New Roman"/>
                <a:ea typeface="Times New Roman"/>
                <a:cs typeface="Times New Roman"/>
                <a:sym typeface="Times New Roman"/>
              </a:rPr>
              <a:t>automata algorithm</a:t>
            </a:r>
            <a:endParaRPr sz="1600" b="0">
              <a:solidFill>
                <a:schemeClr val="dk1"/>
              </a:solidFill>
              <a:latin typeface="Times New Roman"/>
              <a:ea typeface="Times New Roman"/>
              <a:cs typeface="Times New Roman"/>
              <a:sym typeface="Times New Roman"/>
            </a:endParaRPr>
          </a:p>
        </p:txBody>
      </p:sp>
      <p:sp>
        <p:nvSpPr>
          <p:cNvPr id="253" name="Google Shape;253;p7"/>
          <p:cNvSpPr/>
          <p:nvPr/>
        </p:nvSpPr>
        <p:spPr>
          <a:xfrm>
            <a:off x="6999455" y="6464375"/>
            <a:ext cx="507528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Arial"/>
                <a:ea typeface="Arial"/>
                <a:cs typeface="Arial"/>
                <a:sym typeface="Arial"/>
              </a:rPr>
              <a:t>Zhang et al. (EST, 2010), Yoon et al. (WRR, 2012), Fanizza et al. (WRR, 2013), Boyd et al. (GCA, 2014), Singh et al. (EST, 2015), Yoon et al. (2015, 2017, EST 2019)</a:t>
            </a:r>
            <a:endParaRPr sz="1000">
              <a:solidFill>
                <a:schemeClr val="dk1"/>
              </a:solidFill>
              <a:latin typeface="Trebuchet MS"/>
              <a:ea typeface="Trebuchet MS"/>
              <a:cs typeface="Trebuchet MS"/>
              <a:sym typeface="Trebuchet MS"/>
            </a:endParaRPr>
          </a:p>
        </p:txBody>
      </p:sp>
    </p:spTree>
    <p:extLst>
      <p:ext uri="{BB962C8B-B14F-4D97-AF65-F5344CB8AC3E}">
        <p14:creationId xmlns:p14="http://schemas.microsoft.com/office/powerpoint/2010/main" val="401340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3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p:bldP spid="244" grpId="0"/>
      <p:bldP spid="25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10"/>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a:t>Upscaled permeability and porosity relationships</a:t>
            </a:r>
            <a:endParaRPr/>
          </a:p>
        </p:txBody>
      </p:sp>
      <p:sp>
        <p:nvSpPr>
          <p:cNvPr id="315" name="Google Shape;315;p10"/>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pic>
        <p:nvPicPr>
          <p:cNvPr id="317" name="Google Shape;317;p10"/>
          <p:cNvPicPr preferRelativeResize="0"/>
          <p:nvPr/>
        </p:nvPicPr>
        <p:blipFill rotWithShape="1">
          <a:blip r:embed="rId3">
            <a:alphaModFix/>
          </a:blip>
          <a:srcRect/>
          <a:stretch/>
        </p:blipFill>
        <p:spPr>
          <a:xfrm>
            <a:off x="1056225" y="3335189"/>
            <a:ext cx="2457275" cy="2208786"/>
          </a:xfrm>
          <a:prstGeom prst="rect">
            <a:avLst/>
          </a:prstGeom>
          <a:noFill/>
          <a:ln>
            <a:noFill/>
          </a:ln>
        </p:spPr>
      </p:pic>
      <p:pic>
        <p:nvPicPr>
          <p:cNvPr id="318" name="Google Shape;318;p10"/>
          <p:cNvPicPr preferRelativeResize="0"/>
          <p:nvPr/>
        </p:nvPicPr>
        <p:blipFill rotWithShape="1">
          <a:blip r:embed="rId4">
            <a:alphaModFix/>
          </a:blip>
          <a:srcRect/>
          <a:stretch/>
        </p:blipFill>
        <p:spPr>
          <a:xfrm>
            <a:off x="4052810" y="3331583"/>
            <a:ext cx="2140428" cy="2133478"/>
          </a:xfrm>
          <a:prstGeom prst="rect">
            <a:avLst/>
          </a:prstGeom>
          <a:noFill/>
          <a:ln>
            <a:noFill/>
          </a:ln>
        </p:spPr>
      </p:pic>
      <p:pic>
        <p:nvPicPr>
          <p:cNvPr id="319" name="Google Shape;319;p10"/>
          <p:cNvPicPr preferRelativeResize="0"/>
          <p:nvPr/>
        </p:nvPicPr>
        <p:blipFill rotWithShape="1">
          <a:blip r:embed="rId5">
            <a:alphaModFix/>
          </a:blip>
          <a:srcRect/>
          <a:stretch/>
        </p:blipFill>
        <p:spPr>
          <a:xfrm>
            <a:off x="6313218" y="3196077"/>
            <a:ext cx="286530" cy="2268984"/>
          </a:xfrm>
          <a:prstGeom prst="rect">
            <a:avLst/>
          </a:prstGeom>
          <a:noFill/>
          <a:ln>
            <a:noFill/>
          </a:ln>
        </p:spPr>
      </p:pic>
      <p:pic>
        <p:nvPicPr>
          <p:cNvPr id="320" name="Google Shape;320;p10"/>
          <p:cNvPicPr preferRelativeResize="0"/>
          <p:nvPr/>
        </p:nvPicPr>
        <p:blipFill rotWithShape="1">
          <a:blip r:embed="rId6">
            <a:alphaModFix/>
          </a:blip>
          <a:srcRect/>
          <a:stretch/>
        </p:blipFill>
        <p:spPr>
          <a:xfrm>
            <a:off x="7303535" y="3154218"/>
            <a:ext cx="4162425" cy="2733675"/>
          </a:xfrm>
          <a:prstGeom prst="rect">
            <a:avLst/>
          </a:prstGeom>
          <a:noFill/>
          <a:ln>
            <a:noFill/>
          </a:ln>
        </p:spPr>
      </p:pic>
      <p:sp>
        <p:nvSpPr>
          <p:cNvPr id="321" name="Google Shape;321;p10"/>
          <p:cNvSpPr txBox="1"/>
          <p:nvPr/>
        </p:nvSpPr>
        <p:spPr>
          <a:xfrm>
            <a:off x="721094" y="3298591"/>
            <a:ext cx="335131" cy="369332"/>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2400"/>
              <a:buFont typeface="Arial"/>
              <a:buNone/>
            </a:pPr>
            <a:r>
              <a:rPr lang="en-US" sz="2400" b="1">
                <a:solidFill>
                  <a:srgbClr val="000000"/>
                </a:solidFill>
                <a:latin typeface="Arial"/>
                <a:ea typeface="Arial"/>
                <a:cs typeface="Arial"/>
                <a:sym typeface="Arial"/>
              </a:rPr>
              <a:t>A</a:t>
            </a:r>
            <a:endParaRPr sz="1800">
              <a:solidFill>
                <a:schemeClr val="dk1"/>
              </a:solidFill>
              <a:latin typeface="Trebuchet MS"/>
              <a:ea typeface="Trebuchet MS"/>
              <a:cs typeface="Trebuchet MS"/>
              <a:sym typeface="Trebuchet MS"/>
            </a:endParaRPr>
          </a:p>
        </p:txBody>
      </p:sp>
      <p:sp>
        <p:nvSpPr>
          <p:cNvPr id="322" name="Google Shape;322;p10"/>
          <p:cNvSpPr txBox="1"/>
          <p:nvPr/>
        </p:nvSpPr>
        <p:spPr>
          <a:xfrm>
            <a:off x="3622014" y="3331583"/>
            <a:ext cx="354526" cy="369332"/>
          </a:xfrm>
          <a:prstGeom prst="rect">
            <a:avLst/>
          </a:prstGeom>
          <a:solidFill>
            <a:schemeClr val="lt1"/>
          </a:solidFill>
          <a:ln>
            <a:noFill/>
          </a:ln>
        </p:spPr>
        <p:txBody>
          <a:bodyPr spcFirstLastPara="1" wrap="square" lIns="0" tIns="0" rIns="0" bIns="0" anchor="t" anchorCtr="0">
            <a:spAutoFit/>
          </a:bodyPr>
          <a:lstStyle/>
          <a:p>
            <a:pPr marL="0" marR="0" lvl="0" indent="0" algn="ctr" rtl="0">
              <a:spcBef>
                <a:spcPts val="0"/>
              </a:spcBef>
              <a:spcAft>
                <a:spcPts val="0"/>
              </a:spcAft>
              <a:buClr>
                <a:srgbClr val="000000"/>
              </a:buClr>
              <a:buSzPts val="2400"/>
              <a:buFont typeface="Arial"/>
              <a:buNone/>
            </a:pPr>
            <a:r>
              <a:rPr lang="en-US" sz="2400" b="1">
                <a:solidFill>
                  <a:srgbClr val="000000"/>
                </a:solidFill>
                <a:latin typeface="Arial"/>
                <a:ea typeface="Arial"/>
                <a:cs typeface="Arial"/>
                <a:sym typeface="Arial"/>
              </a:rPr>
              <a:t>B</a:t>
            </a:r>
            <a:endParaRPr sz="1800">
              <a:solidFill>
                <a:schemeClr val="dk1"/>
              </a:solidFill>
              <a:latin typeface="Trebuchet MS"/>
              <a:ea typeface="Trebuchet MS"/>
              <a:cs typeface="Trebuchet MS"/>
              <a:sym typeface="Trebuchet MS"/>
            </a:endParaRPr>
          </a:p>
        </p:txBody>
      </p:sp>
      <p:sp>
        <p:nvSpPr>
          <p:cNvPr id="323" name="Google Shape;323;p10"/>
          <p:cNvSpPr txBox="1"/>
          <p:nvPr/>
        </p:nvSpPr>
        <p:spPr>
          <a:xfrm>
            <a:off x="1372876" y="2377111"/>
            <a:ext cx="507712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Pore scale reactive transport modeling</a:t>
            </a:r>
            <a:endParaRPr sz="2000" b="1">
              <a:solidFill>
                <a:schemeClr val="dk1"/>
              </a:solidFill>
              <a:latin typeface="Arial"/>
              <a:ea typeface="Arial"/>
              <a:cs typeface="Arial"/>
              <a:sym typeface="Arial"/>
            </a:endParaRPr>
          </a:p>
        </p:txBody>
      </p:sp>
      <p:sp>
        <p:nvSpPr>
          <p:cNvPr id="324" name="Google Shape;324;p10"/>
          <p:cNvSpPr txBox="1"/>
          <p:nvPr/>
        </p:nvSpPr>
        <p:spPr>
          <a:xfrm>
            <a:off x="8049632" y="2464700"/>
            <a:ext cx="31080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Arial"/>
              <a:buNone/>
            </a:pPr>
            <a:r>
              <a:rPr lang="en-US" sz="2000" b="1">
                <a:solidFill>
                  <a:schemeClr val="dk1"/>
                </a:solidFill>
                <a:latin typeface="Arial"/>
                <a:ea typeface="Arial"/>
                <a:cs typeface="Arial"/>
                <a:sym typeface="Arial"/>
              </a:rPr>
              <a:t>Upscaled relationship</a:t>
            </a:r>
            <a:endParaRPr sz="2000" b="1">
              <a:solidFill>
                <a:schemeClr val="dk1"/>
              </a:solidFill>
              <a:latin typeface="Arial"/>
              <a:ea typeface="Arial"/>
              <a:cs typeface="Arial"/>
              <a:sym typeface="Arial"/>
            </a:endParaRPr>
          </a:p>
        </p:txBody>
      </p:sp>
      <p:sp>
        <p:nvSpPr>
          <p:cNvPr id="325" name="Google Shape;325;p10"/>
          <p:cNvSpPr txBox="1"/>
          <p:nvPr/>
        </p:nvSpPr>
        <p:spPr>
          <a:xfrm>
            <a:off x="1369450" y="2945716"/>
            <a:ext cx="176242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Velocity profile</a:t>
            </a:r>
            <a:endParaRPr sz="1800">
              <a:solidFill>
                <a:schemeClr val="dk1"/>
              </a:solidFill>
              <a:latin typeface="Arial"/>
              <a:ea typeface="Arial"/>
              <a:cs typeface="Arial"/>
              <a:sym typeface="Arial"/>
            </a:endParaRPr>
          </a:p>
        </p:txBody>
      </p:sp>
      <p:sp>
        <p:nvSpPr>
          <p:cNvPr id="326" name="Google Shape;326;p10"/>
          <p:cNvSpPr txBox="1"/>
          <p:nvPr/>
        </p:nvSpPr>
        <p:spPr>
          <a:xfrm>
            <a:off x="4009531" y="2976561"/>
            <a:ext cx="22221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a:solidFill>
                  <a:schemeClr val="dk1"/>
                </a:solidFill>
                <a:latin typeface="Arial"/>
                <a:ea typeface="Arial"/>
                <a:cs typeface="Arial"/>
                <a:sym typeface="Arial"/>
              </a:rPr>
              <a:t>Calcite precipitation</a:t>
            </a:r>
            <a:endParaRPr sz="1800">
              <a:solidFill>
                <a:schemeClr val="dk1"/>
              </a:solidFill>
              <a:latin typeface="Arial"/>
              <a:ea typeface="Arial"/>
              <a:cs typeface="Arial"/>
              <a:sym typeface="Arial"/>
            </a:endParaRPr>
          </a:p>
        </p:txBody>
      </p:sp>
      <p:sp>
        <p:nvSpPr>
          <p:cNvPr id="327" name="Google Shape;327;p10"/>
          <p:cNvSpPr txBox="1"/>
          <p:nvPr/>
        </p:nvSpPr>
        <p:spPr>
          <a:xfrm>
            <a:off x="7474225" y="2811930"/>
            <a:ext cx="416242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en-US" sz="1800" dirty="0">
                <a:solidFill>
                  <a:schemeClr val="dk1"/>
                </a:solidFill>
                <a:latin typeface="Arial"/>
                <a:ea typeface="Arial"/>
                <a:cs typeface="Arial"/>
                <a:sym typeface="Arial"/>
              </a:rPr>
              <a:t>(Normalized) Permeability vs. porosity</a:t>
            </a:r>
            <a:endParaRPr sz="1800" dirty="0">
              <a:solidFill>
                <a:schemeClr val="dk1"/>
              </a:solidFill>
              <a:latin typeface="Arial"/>
              <a:ea typeface="Arial"/>
              <a:cs typeface="Arial"/>
              <a:sym typeface="Arial"/>
            </a:endParaRPr>
          </a:p>
        </p:txBody>
      </p:sp>
      <p:sp>
        <p:nvSpPr>
          <p:cNvPr id="328" name="Google Shape;328;p10"/>
          <p:cNvSpPr txBox="1"/>
          <p:nvPr/>
        </p:nvSpPr>
        <p:spPr>
          <a:xfrm>
            <a:off x="64951" y="6581001"/>
            <a:ext cx="192578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chemeClr val="dk1"/>
                </a:solidFill>
                <a:latin typeface="Arial"/>
                <a:ea typeface="Arial"/>
                <a:cs typeface="Arial"/>
                <a:sym typeface="Arial"/>
              </a:rPr>
              <a:t>Yoon et al. JPSE 2017</a:t>
            </a:r>
            <a:endParaRPr dirty="0"/>
          </a:p>
        </p:txBody>
      </p:sp>
      <p:pic>
        <p:nvPicPr>
          <p:cNvPr id="329" name="Google Shape;329;p10"/>
          <p:cNvPicPr preferRelativeResize="0"/>
          <p:nvPr/>
        </p:nvPicPr>
        <p:blipFill rotWithShape="1">
          <a:blip r:embed="rId7">
            <a:alphaModFix/>
          </a:blip>
          <a:srcRect l="13467" t="10217" r="21908" b="10331"/>
          <a:stretch/>
        </p:blipFill>
        <p:spPr>
          <a:xfrm>
            <a:off x="10415565" y="3574197"/>
            <a:ext cx="1333500" cy="1229556"/>
          </a:xfrm>
          <a:prstGeom prst="rect">
            <a:avLst/>
          </a:prstGeom>
          <a:noFill/>
          <a:ln>
            <a:noFill/>
          </a:ln>
        </p:spPr>
      </p:pic>
      <p:cxnSp>
        <p:nvCxnSpPr>
          <p:cNvPr id="330" name="Google Shape;330;p10"/>
          <p:cNvCxnSpPr/>
          <p:nvPr/>
        </p:nvCxnSpPr>
        <p:spPr>
          <a:xfrm flipH="1">
            <a:off x="9114229" y="4280381"/>
            <a:ext cx="1208198" cy="910852"/>
          </a:xfrm>
          <a:prstGeom prst="straightConnector1">
            <a:avLst/>
          </a:prstGeom>
          <a:noFill/>
          <a:ln w="15875" cap="flat" cmpd="sng">
            <a:solidFill>
              <a:srgbClr val="C00000"/>
            </a:solidFill>
            <a:prstDash val="solid"/>
            <a:round/>
            <a:headEnd type="none" w="sm" len="sm"/>
            <a:tailEnd type="triangle" w="med" len="med"/>
          </a:ln>
        </p:spPr>
      </p:cxnSp>
      <p:pic>
        <p:nvPicPr>
          <p:cNvPr id="331" name="Google Shape;331;p10"/>
          <p:cNvPicPr preferRelativeResize="0"/>
          <p:nvPr/>
        </p:nvPicPr>
        <p:blipFill rotWithShape="1">
          <a:blip r:embed="rId8">
            <a:alphaModFix/>
          </a:blip>
          <a:srcRect l="12150" t="9089" r="23154" b="13683"/>
          <a:stretch/>
        </p:blipFill>
        <p:spPr>
          <a:xfrm>
            <a:off x="6924676" y="3358010"/>
            <a:ext cx="1239934" cy="1110091"/>
          </a:xfrm>
          <a:prstGeom prst="rect">
            <a:avLst/>
          </a:prstGeom>
          <a:noFill/>
          <a:ln>
            <a:noFill/>
          </a:ln>
        </p:spPr>
      </p:pic>
      <p:cxnSp>
        <p:nvCxnSpPr>
          <p:cNvPr id="332" name="Google Shape;332;p10"/>
          <p:cNvCxnSpPr>
            <a:stCxn id="331" idx="2"/>
          </p:cNvCxnSpPr>
          <p:nvPr/>
        </p:nvCxnSpPr>
        <p:spPr>
          <a:xfrm>
            <a:off x="7544643" y="4468101"/>
            <a:ext cx="394500" cy="217500"/>
          </a:xfrm>
          <a:prstGeom prst="straightConnector1">
            <a:avLst/>
          </a:prstGeom>
          <a:noFill/>
          <a:ln w="15875" cap="flat" cmpd="sng">
            <a:solidFill>
              <a:srgbClr val="C00000"/>
            </a:solidFill>
            <a:prstDash val="solid"/>
            <a:round/>
            <a:headEnd type="none" w="sm" len="sm"/>
            <a:tailEnd type="triangle" w="med" len="med"/>
          </a:ln>
        </p:spPr>
      </p:cxnSp>
      <p:sp>
        <p:nvSpPr>
          <p:cNvPr id="333" name="Google Shape;333;p10"/>
          <p:cNvSpPr txBox="1"/>
          <p:nvPr/>
        </p:nvSpPr>
        <p:spPr>
          <a:xfrm>
            <a:off x="888659" y="5718852"/>
            <a:ext cx="25610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high permeable conduit</a:t>
            </a:r>
            <a:endParaRPr sz="1800">
              <a:solidFill>
                <a:schemeClr val="dk1"/>
              </a:solidFill>
              <a:latin typeface="Trebuchet MS"/>
              <a:ea typeface="Trebuchet MS"/>
              <a:cs typeface="Trebuchet MS"/>
              <a:sym typeface="Trebuchet MS"/>
            </a:endParaRPr>
          </a:p>
        </p:txBody>
      </p:sp>
      <p:cxnSp>
        <p:nvCxnSpPr>
          <p:cNvPr id="334" name="Google Shape;334;p10"/>
          <p:cNvCxnSpPr>
            <a:stCxn id="333" idx="0"/>
          </p:cNvCxnSpPr>
          <p:nvPr/>
        </p:nvCxnSpPr>
        <p:spPr>
          <a:xfrm rot="10800000">
            <a:off x="2045008" y="5300952"/>
            <a:ext cx="124200" cy="417900"/>
          </a:xfrm>
          <a:prstGeom prst="straightConnector1">
            <a:avLst/>
          </a:prstGeom>
          <a:noFill/>
          <a:ln w="15875" cap="flat" cmpd="sng">
            <a:solidFill>
              <a:srgbClr val="C00000"/>
            </a:solidFill>
            <a:prstDash val="solid"/>
            <a:round/>
            <a:headEnd type="none" w="sm" len="sm"/>
            <a:tailEnd type="triangle" w="med" len="med"/>
          </a:ln>
        </p:spPr>
      </p:cxnSp>
      <p:sp>
        <p:nvSpPr>
          <p:cNvPr id="335" name="Google Shape;335;p10"/>
          <p:cNvSpPr txBox="1"/>
          <p:nvPr/>
        </p:nvSpPr>
        <p:spPr>
          <a:xfrm>
            <a:off x="183665" y="4618822"/>
            <a:ext cx="77733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Solid grain</a:t>
            </a:r>
            <a:endParaRPr sz="1800">
              <a:solidFill>
                <a:schemeClr val="dk1"/>
              </a:solidFill>
              <a:latin typeface="Trebuchet MS"/>
              <a:ea typeface="Trebuchet MS"/>
              <a:cs typeface="Trebuchet MS"/>
              <a:sym typeface="Trebuchet MS"/>
            </a:endParaRPr>
          </a:p>
        </p:txBody>
      </p:sp>
      <p:cxnSp>
        <p:nvCxnSpPr>
          <p:cNvPr id="336" name="Google Shape;336;p10"/>
          <p:cNvCxnSpPr/>
          <p:nvPr/>
        </p:nvCxnSpPr>
        <p:spPr>
          <a:xfrm rot="10800000" flipH="1">
            <a:off x="876166" y="4972635"/>
            <a:ext cx="622434" cy="44719"/>
          </a:xfrm>
          <a:prstGeom prst="straightConnector1">
            <a:avLst/>
          </a:prstGeom>
          <a:noFill/>
          <a:ln w="15875" cap="flat" cmpd="sng">
            <a:solidFill>
              <a:srgbClr val="C00000"/>
            </a:solidFill>
            <a:prstDash val="solid"/>
            <a:round/>
            <a:headEnd type="none" w="sm" len="sm"/>
            <a:tailEnd type="triangle" w="med" len="med"/>
          </a:ln>
        </p:spPr>
      </p:cxnSp>
      <p:sp>
        <p:nvSpPr>
          <p:cNvPr id="337" name="Google Shape;337;p10"/>
          <p:cNvSpPr txBox="1"/>
          <p:nvPr/>
        </p:nvSpPr>
        <p:spPr>
          <a:xfrm>
            <a:off x="4008833" y="5592555"/>
            <a:ext cx="256109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Arial"/>
                <a:ea typeface="Arial"/>
                <a:cs typeface="Arial"/>
                <a:sym typeface="Arial"/>
              </a:rPr>
              <a:t>Volumetric fraction of precipitates</a:t>
            </a:r>
            <a:endParaRPr sz="1800" dirty="0">
              <a:solidFill>
                <a:schemeClr val="dk1"/>
              </a:solidFill>
              <a:latin typeface="Trebuchet MS"/>
              <a:ea typeface="Trebuchet MS"/>
              <a:cs typeface="Trebuchet MS"/>
              <a:sym typeface="Trebuchet MS"/>
            </a:endParaRPr>
          </a:p>
        </p:txBody>
      </p:sp>
      <p:cxnSp>
        <p:nvCxnSpPr>
          <p:cNvPr id="338" name="Google Shape;338;p10"/>
          <p:cNvCxnSpPr/>
          <p:nvPr/>
        </p:nvCxnSpPr>
        <p:spPr>
          <a:xfrm rot="10800000" flipH="1">
            <a:off x="4787465" y="5348352"/>
            <a:ext cx="283669" cy="285204"/>
          </a:xfrm>
          <a:prstGeom prst="straightConnector1">
            <a:avLst/>
          </a:prstGeom>
          <a:noFill/>
          <a:ln w="15875" cap="flat" cmpd="sng">
            <a:solidFill>
              <a:srgbClr val="C00000"/>
            </a:solidFill>
            <a:prstDash val="solid"/>
            <a:round/>
            <a:headEnd type="none" w="sm" len="sm"/>
            <a:tailEnd type="triangle" w="med" len="med"/>
          </a:ln>
        </p:spPr>
      </p:cxnSp>
      <p:cxnSp>
        <p:nvCxnSpPr>
          <p:cNvPr id="339" name="Google Shape;339;p10"/>
          <p:cNvCxnSpPr/>
          <p:nvPr/>
        </p:nvCxnSpPr>
        <p:spPr>
          <a:xfrm>
            <a:off x="6119675" y="5461696"/>
            <a:ext cx="2096212" cy="0"/>
          </a:xfrm>
          <a:prstGeom prst="straightConnector1">
            <a:avLst/>
          </a:prstGeom>
          <a:noFill/>
          <a:ln w="15875" cap="flat" cmpd="sng">
            <a:solidFill>
              <a:srgbClr val="C00000"/>
            </a:solidFill>
            <a:prstDash val="solid"/>
            <a:round/>
            <a:headEnd type="none" w="sm" len="sm"/>
            <a:tailEnd type="triangle" w="med" len="med"/>
          </a:ln>
        </p:spPr>
      </p:cxnSp>
      <p:sp>
        <p:nvSpPr>
          <p:cNvPr id="3" name="Google Shape;92;p2">
            <a:extLst>
              <a:ext uri="{FF2B5EF4-FFF2-40B4-BE49-F238E27FC236}">
                <a16:creationId xmlns:a16="http://schemas.microsoft.com/office/drawing/2014/main" id="{E6331E28-687E-F341-BED3-17B68CC711BF}"/>
              </a:ext>
            </a:extLst>
          </p:cNvPr>
          <p:cNvSpPr txBox="1"/>
          <p:nvPr/>
        </p:nvSpPr>
        <p:spPr>
          <a:xfrm>
            <a:off x="106896" y="854586"/>
            <a:ext cx="11714094" cy="1164755"/>
          </a:xfrm>
          <a:prstGeom prst="rect">
            <a:avLst/>
          </a:prstGeom>
          <a:noFill/>
          <a:ln>
            <a:noFill/>
          </a:ln>
        </p:spPr>
        <p:txBody>
          <a:bodyPr spcFirstLastPara="1" wrap="square" lIns="91425" tIns="45700" rIns="91425" bIns="45700" anchor="t" anchorCtr="0">
            <a:noAutofit/>
          </a:bodyPr>
          <a:lstStyle/>
          <a:p>
            <a:pPr marL="630238" marR="0" lvl="1" indent="-274320" algn="l" rtl="0">
              <a:spcBef>
                <a:spcPts val="0"/>
              </a:spcBef>
              <a:spcAft>
                <a:spcPts val="0"/>
              </a:spcAft>
              <a:buClr>
                <a:srgbClr val="800000"/>
              </a:buClr>
              <a:buSzPts val="2400"/>
              <a:buFont typeface="Noto Sans Symbols"/>
              <a:buChar char="▪"/>
            </a:pPr>
            <a:r>
              <a:rPr lang="en-US" sz="2000" b="0" i="0" u="none" strike="noStrike" cap="none" dirty="0">
                <a:solidFill>
                  <a:schemeClr val="dk1"/>
                </a:solidFill>
                <a:latin typeface="Calibri"/>
                <a:ea typeface="Calibri"/>
                <a:cs typeface="Calibri"/>
                <a:sym typeface="Calibri"/>
              </a:rPr>
              <a:t>Pore scale reactive transport modeling to derive permeability-porosity relationships during cementation for various Peclet and </a:t>
            </a:r>
            <a:r>
              <a:rPr lang="en-US" sz="2000" b="0" i="0" u="none" strike="noStrike" cap="none" dirty="0" err="1">
                <a:solidFill>
                  <a:schemeClr val="dk1"/>
                </a:solidFill>
                <a:latin typeface="Calibri"/>
                <a:ea typeface="Calibri"/>
                <a:cs typeface="Calibri"/>
                <a:sym typeface="Calibri"/>
              </a:rPr>
              <a:t>Damköhler</a:t>
            </a:r>
            <a:r>
              <a:rPr lang="en-US" sz="2000" b="0" i="0" u="none" strike="noStrike" cap="none" dirty="0">
                <a:solidFill>
                  <a:schemeClr val="dk1"/>
                </a:solidFill>
                <a:latin typeface="Calibri"/>
                <a:ea typeface="Calibri"/>
                <a:cs typeface="Calibri"/>
                <a:sym typeface="Calibri"/>
              </a:rPr>
              <a:t> numbers</a:t>
            </a:r>
          </a:p>
        </p:txBody>
      </p:sp>
    </p:spTree>
    <p:extLst>
      <p:ext uri="{BB962C8B-B14F-4D97-AF65-F5344CB8AC3E}">
        <p14:creationId xmlns:p14="http://schemas.microsoft.com/office/powerpoint/2010/main" val="283796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11"/>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a:t>Heterogeneous vs. homogeneous reactive surfaces</a:t>
            </a:r>
            <a:endParaRPr/>
          </a:p>
        </p:txBody>
      </p:sp>
      <p:sp>
        <p:nvSpPr>
          <p:cNvPr id="346" name="Google Shape;346;p11"/>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pic>
        <p:nvPicPr>
          <p:cNvPr id="347" name="Google Shape;347;p11"/>
          <p:cNvPicPr preferRelativeResize="0"/>
          <p:nvPr/>
        </p:nvPicPr>
        <p:blipFill rotWithShape="1">
          <a:blip r:embed="rId3">
            <a:alphaModFix/>
          </a:blip>
          <a:srcRect/>
          <a:stretch/>
        </p:blipFill>
        <p:spPr>
          <a:xfrm>
            <a:off x="5242677" y="4810811"/>
            <a:ext cx="4264025" cy="2014537"/>
          </a:xfrm>
          <a:prstGeom prst="rect">
            <a:avLst/>
          </a:prstGeom>
          <a:noFill/>
          <a:ln>
            <a:noFill/>
          </a:ln>
        </p:spPr>
      </p:pic>
      <p:pic>
        <p:nvPicPr>
          <p:cNvPr id="348" name="Google Shape;348;p11"/>
          <p:cNvPicPr preferRelativeResize="0"/>
          <p:nvPr/>
        </p:nvPicPr>
        <p:blipFill rotWithShape="1">
          <a:blip r:embed="rId4">
            <a:alphaModFix/>
          </a:blip>
          <a:srcRect/>
          <a:stretch/>
        </p:blipFill>
        <p:spPr>
          <a:xfrm>
            <a:off x="1386435" y="2979491"/>
            <a:ext cx="3514725" cy="1771650"/>
          </a:xfrm>
          <a:prstGeom prst="rect">
            <a:avLst/>
          </a:prstGeom>
          <a:noFill/>
          <a:ln>
            <a:noFill/>
          </a:ln>
        </p:spPr>
      </p:pic>
      <p:pic>
        <p:nvPicPr>
          <p:cNvPr id="349" name="Google Shape;349;p11"/>
          <p:cNvPicPr preferRelativeResize="0"/>
          <p:nvPr/>
        </p:nvPicPr>
        <p:blipFill rotWithShape="1">
          <a:blip r:embed="rId5">
            <a:alphaModFix/>
          </a:blip>
          <a:srcRect/>
          <a:stretch/>
        </p:blipFill>
        <p:spPr>
          <a:xfrm>
            <a:off x="1368973" y="5060468"/>
            <a:ext cx="3532187" cy="1771650"/>
          </a:xfrm>
          <a:prstGeom prst="rect">
            <a:avLst/>
          </a:prstGeom>
          <a:noFill/>
          <a:ln>
            <a:noFill/>
          </a:ln>
        </p:spPr>
      </p:pic>
      <p:cxnSp>
        <p:nvCxnSpPr>
          <p:cNvPr id="350" name="Google Shape;350;p11"/>
          <p:cNvCxnSpPr/>
          <p:nvPr/>
        </p:nvCxnSpPr>
        <p:spPr>
          <a:xfrm flipH="1">
            <a:off x="2336193" y="2836379"/>
            <a:ext cx="807604" cy="762000"/>
          </a:xfrm>
          <a:prstGeom prst="straightConnector1">
            <a:avLst/>
          </a:prstGeom>
          <a:noFill/>
          <a:ln w="28575" cap="flat" cmpd="sng">
            <a:solidFill>
              <a:srgbClr val="FFC000"/>
            </a:solidFill>
            <a:prstDash val="solid"/>
            <a:round/>
            <a:headEnd type="none" w="sm" len="sm"/>
            <a:tailEnd type="triangle" w="med" len="med"/>
          </a:ln>
        </p:spPr>
      </p:cxnSp>
      <p:sp>
        <p:nvSpPr>
          <p:cNvPr id="351" name="Google Shape;351;p11"/>
          <p:cNvSpPr txBox="1"/>
          <p:nvPr/>
        </p:nvSpPr>
        <p:spPr>
          <a:xfrm>
            <a:off x="9657735" y="1462600"/>
            <a:ext cx="21722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Velocity profile</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(pressure gradient)</a:t>
            </a:r>
            <a:endParaRPr dirty="0"/>
          </a:p>
        </p:txBody>
      </p:sp>
      <p:sp>
        <p:nvSpPr>
          <p:cNvPr id="352" name="Google Shape;352;p11"/>
          <p:cNvSpPr txBox="1"/>
          <p:nvPr/>
        </p:nvSpPr>
        <p:spPr>
          <a:xfrm>
            <a:off x="484348" y="2235885"/>
            <a:ext cx="19187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Non-reactive grain</a:t>
            </a:r>
            <a:endParaRPr dirty="0"/>
          </a:p>
        </p:txBody>
      </p:sp>
      <p:cxnSp>
        <p:nvCxnSpPr>
          <p:cNvPr id="353" name="Google Shape;353;p11"/>
          <p:cNvCxnSpPr/>
          <p:nvPr/>
        </p:nvCxnSpPr>
        <p:spPr>
          <a:xfrm>
            <a:off x="1187021" y="2736604"/>
            <a:ext cx="317797" cy="890103"/>
          </a:xfrm>
          <a:prstGeom prst="straightConnector1">
            <a:avLst/>
          </a:prstGeom>
          <a:noFill/>
          <a:ln w="28575" cap="flat" cmpd="sng">
            <a:solidFill>
              <a:schemeClr val="dk1"/>
            </a:solidFill>
            <a:prstDash val="solid"/>
            <a:round/>
            <a:headEnd type="none" w="sm" len="sm"/>
            <a:tailEnd type="triangle" w="med" len="med"/>
          </a:ln>
        </p:spPr>
      </p:cxnSp>
      <p:sp>
        <p:nvSpPr>
          <p:cNvPr id="354" name="Google Shape;354;p11"/>
          <p:cNvSpPr txBox="1"/>
          <p:nvPr/>
        </p:nvSpPr>
        <p:spPr>
          <a:xfrm>
            <a:off x="3151830" y="2354696"/>
            <a:ext cx="1629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Reactive calcite</a:t>
            </a:r>
            <a:endParaRPr dirty="0"/>
          </a:p>
        </p:txBody>
      </p:sp>
      <p:sp>
        <p:nvSpPr>
          <p:cNvPr id="355" name="Google Shape;355;p11"/>
          <p:cNvSpPr txBox="1"/>
          <p:nvPr/>
        </p:nvSpPr>
        <p:spPr>
          <a:xfrm>
            <a:off x="9662139" y="2983815"/>
            <a:ext cx="20785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{Ca</a:t>
            </a:r>
            <a:r>
              <a:rPr lang="en-US" sz="1800" baseline="30000" dirty="0">
                <a:solidFill>
                  <a:schemeClr val="dk1"/>
                </a:solidFill>
                <a:latin typeface="Times New Roman"/>
                <a:ea typeface="Times New Roman"/>
                <a:cs typeface="Times New Roman"/>
                <a:sym typeface="Times New Roman"/>
              </a:rPr>
              <a:t>2+</a:t>
            </a:r>
            <a:r>
              <a:rPr lang="en-US" sz="1800" dirty="0">
                <a:solidFill>
                  <a:schemeClr val="dk1"/>
                </a:solidFill>
                <a:latin typeface="Trebuchet MS"/>
                <a:ea typeface="Trebuchet MS"/>
                <a:cs typeface="Trebuchet MS"/>
                <a:sym typeface="Trebuchet MS"/>
              </a:rPr>
              <a:t>} x {CO</a:t>
            </a:r>
            <a:r>
              <a:rPr lang="en-US" sz="1800" baseline="-25000" dirty="0">
                <a:solidFill>
                  <a:schemeClr val="dk1"/>
                </a:solidFill>
                <a:latin typeface="Times New Roman"/>
                <a:ea typeface="Times New Roman"/>
                <a:cs typeface="Times New Roman"/>
                <a:sym typeface="Times New Roman"/>
              </a:rPr>
              <a:t>3</a:t>
            </a:r>
            <a:r>
              <a:rPr lang="en-US" sz="1800" baseline="30000" dirty="0">
                <a:solidFill>
                  <a:schemeClr val="dk1"/>
                </a:solidFill>
                <a:latin typeface="Times New Roman"/>
                <a:ea typeface="Times New Roman"/>
                <a:cs typeface="Times New Roman"/>
                <a:sym typeface="Times New Roman"/>
              </a:rPr>
              <a:t>2-</a:t>
            </a:r>
            <a:r>
              <a:rPr lang="en-US" sz="1800" dirty="0">
                <a:solidFill>
                  <a:schemeClr val="dk1"/>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Concentrations</a:t>
            </a:r>
            <a:endParaRPr dirty="0"/>
          </a:p>
        </p:txBody>
      </p:sp>
      <p:cxnSp>
        <p:nvCxnSpPr>
          <p:cNvPr id="356" name="Google Shape;356;p11"/>
          <p:cNvCxnSpPr/>
          <p:nvPr/>
        </p:nvCxnSpPr>
        <p:spPr>
          <a:xfrm>
            <a:off x="5120574" y="1092193"/>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57" name="Google Shape;357;p11"/>
          <p:cNvCxnSpPr/>
          <p:nvPr/>
        </p:nvCxnSpPr>
        <p:spPr>
          <a:xfrm>
            <a:off x="5116039" y="1429260"/>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58" name="Google Shape;358;p11"/>
          <p:cNvCxnSpPr/>
          <p:nvPr/>
        </p:nvCxnSpPr>
        <p:spPr>
          <a:xfrm>
            <a:off x="5116039" y="1843308"/>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59" name="Google Shape;359;p11"/>
          <p:cNvCxnSpPr/>
          <p:nvPr/>
        </p:nvCxnSpPr>
        <p:spPr>
          <a:xfrm>
            <a:off x="5126925" y="2191651"/>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60" name="Google Shape;360;p11"/>
          <p:cNvCxnSpPr/>
          <p:nvPr/>
        </p:nvCxnSpPr>
        <p:spPr>
          <a:xfrm>
            <a:off x="5098801" y="2572651"/>
            <a:ext cx="365760" cy="0"/>
          </a:xfrm>
          <a:prstGeom prst="straightConnector1">
            <a:avLst/>
          </a:prstGeom>
          <a:noFill/>
          <a:ln w="9525" cap="flat" cmpd="sng">
            <a:solidFill>
              <a:schemeClr val="dk1"/>
            </a:solidFill>
            <a:prstDash val="solid"/>
            <a:round/>
            <a:headEnd type="none" w="sm" len="sm"/>
            <a:tailEnd type="triangle" w="med" len="med"/>
          </a:ln>
        </p:spPr>
      </p:cxnSp>
      <p:sp>
        <p:nvSpPr>
          <p:cNvPr id="361" name="Google Shape;361;p11"/>
          <p:cNvSpPr txBox="1"/>
          <p:nvPr/>
        </p:nvSpPr>
        <p:spPr>
          <a:xfrm>
            <a:off x="2723634" y="1220429"/>
            <a:ext cx="25159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Inlet concentrations</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 </a:t>
            </a:r>
            <a:endParaRPr dirty="0"/>
          </a:p>
        </p:txBody>
      </p:sp>
      <p:sp>
        <p:nvSpPr>
          <p:cNvPr id="362" name="Google Shape;362;p11"/>
          <p:cNvSpPr txBox="1"/>
          <p:nvPr/>
        </p:nvSpPr>
        <p:spPr>
          <a:xfrm>
            <a:off x="3932102" y="1506634"/>
            <a:ext cx="120620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[Ca</a:t>
            </a:r>
            <a:r>
              <a:rPr lang="en-US" sz="1800" b="0" baseline="30000" dirty="0">
                <a:solidFill>
                  <a:schemeClr val="dk1"/>
                </a:solidFill>
                <a:latin typeface="Times New Roman"/>
                <a:ea typeface="Times New Roman"/>
                <a:cs typeface="Times New Roman"/>
                <a:sym typeface="Times New Roman"/>
              </a:rPr>
              <a:t>2+</a:t>
            </a:r>
            <a:r>
              <a:rPr lang="en-US" sz="1800" b="0" dirty="0">
                <a:solidFill>
                  <a:schemeClr val="dk1"/>
                </a:solidFill>
                <a:latin typeface="Times New Roman"/>
                <a:ea typeface="Times New Roman"/>
                <a:cs typeface="Times New Roman"/>
                <a:sym typeface="Times New Roman"/>
              </a:rPr>
              <a:t>]</a:t>
            </a:r>
            <a:r>
              <a:rPr lang="en-US" sz="1800" b="0" baseline="-25000" dirty="0">
                <a:solidFill>
                  <a:schemeClr val="dk1"/>
                </a:solidFill>
                <a:latin typeface="Times New Roman"/>
                <a:ea typeface="Times New Roman"/>
                <a:cs typeface="Times New Roman"/>
                <a:sym typeface="Times New Roman"/>
              </a:rPr>
              <a:t>T</a:t>
            </a:r>
            <a:r>
              <a:rPr lang="en-US" sz="1800" b="0" dirty="0">
                <a:solidFill>
                  <a:schemeClr val="dk1"/>
                </a:solidFill>
                <a:latin typeface="Times New Roman"/>
                <a:ea typeface="Times New Roman"/>
                <a:cs typeface="Times New Roman"/>
                <a:sym typeface="Times New Roman"/>
              </a:rPr>
              <a:t>=</a:t>
            </a:r>
            <a:endParaRPr dirty="0"/>
          </a:p>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[CO</a:t>
            </a:r>
            <a:r>
              <a:rPr lang="en-US" sz="1800" b="0" baseline="-25000" dirty="0">
                <a:solidFill>
                  <a:schemeClr val="dk1"/>
                </a:solidFill>
                <a:latin typeface="Times New Roman"/>
                <a:ea typeface="Times New Roman"/>
                <a:cs typeface="Times New Roman"/>
                <a:sym typeface="Times New Roman"/>
              </a:rPr>
              <a:t>3</a:t>
            </a:r>
            <a:r>
              <a:rPr lang="en-US" sz="1800" b="0" baseline="30000" dirty="0">
                <a:solidFill>
                  <a:schemeClr val="dk1"/>
                </a:solidFill>
                <a:latin typeface="Times New Roman"/>
                <a:ea typeface="Times New Roman"/>
                <a:cs typeface="Times New Roman"/>
                <a:sym typeface="Times New Roman"/>
              </a:rPr>
              <a:t>2-</a:t>
            </a:r>
            <a:r>
              <a:rPr lang="en-US" sz="1800" b="0" dirty="0">
                <a:solidFill>
                  <a:schemeClr val="dk1"/>
                </a:solidFill>
                <a:latin typeface="Times New Roman"/>
                <a:ea typeface="Times New Roman"/>
                <a:cs typeface="Times New Roman"/>
                <a:sym typeface="Times New Roman"/>
              </a:rPr>
              <a:t>]</a:t>
            </a:r>
            <a:r>
              <a:rPr lang="en-US" sz="1800" b="0" baseline="-25000" dirty="0">
                <a:solidFill>
                  <a:schemeClr val="dk1"/>
                </a:solidFill>
                <a:latin typeface="Times New Roman"/>
                <a:ea typeface="Times New Roman"/>
                <a:cs typeface="Times New Roman"/>
                <a:sym typeface="Times New Roman"/>
              </a:rPr>
              <a:t> T </a:t>
            </a:r>
            <a:endParaRPr dirty="0"/>
          </a:p>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=50mM</a:t>
            </a:r>
            <a:endParaRPr sz="1800" b="0" baseline="30000" dirty="0">
              <a:solidFill>
                <a:schemeClr val="dk1"/>
              </a:solidFill>
              <a:latin typeface="Times New Roman"/>
              <a:ea typeface="Times New Roman"/>
              <a:cs typeface="Times New Roman"/>
              <a:sym typeface="Times New Roman"/>
            </a:endParaRPr>
          </a:p>
        </p:txBody>
      </p:sp>
      <p:sp>
        <p:nvSpPr>
          <p:cNvPr id="363" name="Google Shape;363;p11"/>
          <p:cNvSpPr txBox="1"/>
          <p:nvPr/>
        </p:nvSpPr>
        <p:spPr>
          <a:xfrm>
            <a:off x="9751399" y="4894560"/>
            <a:ext cx="207856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{Ca</a:t>
            </a:r>
            <a:r>
              <a:rPr lang="en-US" sz="1800" baseline="30000" dirty="0">
                <a:solidFill>
                  <a:schemeClr val="dk1"/>
                </a:solidFill>
                <a:latin typeface="Times New Roman"/>
                <a:ea typeface="Times New Roman"/>
                <a:cs typeface="Times New Roman"/>
                <a:sym typeface="Times New Roman"/>
              </a:rPr>
              <a:t>2+</a:t>
            </a:r>
            <a:r>
              <a:rPr lang="en-US" sz="1800" dirty="0">
                <a:solidFill>
                  <a:schemeClr val="dk1"/>
                </a:solidFill>
                <a:latin typeface="Trebuchet MS"/>
                <a:ea typeface="Trebuchet MS"/>
                <a:cs typeface="Trebuchet MS"/>
                <a:sym typeface="Trebuchet MS"/>
              </a:rPr>
              <a:t>} x {CO</a:t>
            </a:r>
            <a:r>
              <a:rPr lang="en-US" sz="1800" baseline="-25000" dirty="0">
                <a:solidFill>
                  <a:schemeClr val="dk1"/>
                </a:solidFill>
                <a:latin typeface="Times New Roman"/>
                <a:ea typeface="Times New Roman"/>
                <a:cs typeface="Times New Roman"/>
                <a:sym typeface="Times New Roman"/>
              </a:rPr>
              <a:t>3</a:t>
            </a:r>
            <a:r>
              <a:rPr lang="en-US" sz="1800" baseline="30000" dirty="0">
                <a:solidFill>
                  <a:schemeClr val="dk1"/>
                </a:solidFill>
                <a:latin typeface="Times New Roman"/>
                <a:ea typeface="Times New Roman"/>
                <a:cs typeface="Times New Roman"/>
                <a:sym typeface="Times New Roman"/>
              </a:rPr>
              <a:t>2-</a:t>
            </a:r>
            <a:r>
              <a:rPr lang="en-US" sz="1800" dirty="0">
                <a:solidFill>
                  <a:schemeClr val="dk1"/>
                </a:solidFill>
                <a:latin typeface="Trebuchet MS"/>
                <a:ea typeface="Trebuchet MS"/>
                <a:cs typeface="Trebuchet MS"/>
                <a:sym typeface="Trebuchet MS"/>
              </a:rPr>
              <a:t>}</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Concentrations</a:t>
            </a:r>
            <a:endParaRPr dirty="0"/>
          </a:p>
        </p:txBody>
      </p:sp>
      <p:sp>
        <p:nvSpPr>
          <p:cNvPr id="364" name="Google Shape;364;p11"/>
          <p:cNvSpPr txBox="1"/>
          <p:nvPr/>
        </p:nvSpPr>
        <p:spPr>
          <a:xfrm>
            <a:off x="328298" y="4738697"/>
            <a:ext cx="18369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All reactive grains</a:t>
            </a:r>
            <a:endParaRPr/>
          </a:p>
        </p:txBody>
      </p:sp>
      <p:cxnSp>
        <p:nvCxnSpPr>
          <p:cNvPr id="365" name="Google Shape;365;p11"/>
          <p:cNvCxnSpPr/>
          <p:nvPr/>
        </p:nvCxnSpPr>
        <p:spPr>
          <a:xfrm>
            <a:off x="857484" y="5402841"/>
            <a:ext cx="681462" cy="557957"/>
          </a:xfrm>
          <a:prstGeom prst="straightConnector1">
            <a:avLst/>
          </a:prstGeom>
          <a:noFill/>
          <a:ln w="28575" cap="flat" cmpd="sng">
            <a:solidFill>
              <a:srgbClr val="FFC000"/>
            </a:solidFill>
            <a:prstDash val="solid"/>
            <a:round/>
            <a:headEnd type="none" w="sm" len="sm"/>
            <a:tailEnd type="triangle" w="med" len="med"/>
          </a:ln>
        </p:spPr>
      </p:cxnSp>
      <p:pic>
        <p:nvPicPr>
          <p:cNvPr id="366" name="Google Shape;366;p11"/>
          <p:cNvPicPr preferRelativeResize="0"/>
          <p:nvPr/>
        </p:nvPicPr>
        <p:blipFill rotWithShape="1">
          <a:blip r:embed="rId6">
            <a:alphaModFix/>
          </a:blip>
          <a:srcRect/>
          <a:stretch/>
        </p:blipFill>
        <p:spPr>
          <a:xfrm>
            <a:off x="5265933" y="2730415"/>
            <a:ext cx="4300537" cy="2038350"/>
          </a:xfrm>
          <a:prstGeom prst="rect">
            <a:avLst/>
          </a:prstGeom>
          <a:noFill/>
          <a:ln>
            <a:noFill/>
          </a:ln>
        </p:spPr>
      </p:pic>
      <p:pic>
        <p:nvPicPr>
          <p:cNvPr id="367" name="Google Shape;367;p11"/>
          <p:cNvPicPr preferRelativeResize="0"/>
          <p:nvPr/>
        </p:nvPicPr>
        <p:blipFill rotWithShape="1">
          <a:blip r:embed="rId7">
            <a:alphaModFix/>
          </a:blip>
          <a:srcRect/>
          <a:stretch/>
        </p:blipFill>
        <p:spPr>
          <a:xfrm>
            <a:off x="5460386" y="704149"/>
            <a:ext cx="4197350" cy="1978025"/>
          </a:xfrm>
          <a:prstGeom prst="rect">
            <a:avLst/>
          </a:prstGeom>
          <a:noFill/>
          <a:ln>
            <a:noFill/>
          </a:ln>
        </p:spPr>
      </p:pic>
    </p:spTree>
    <p:extLst>
      <p:ext uri="{BB962C8B-B14F-4D97-AF65-F5344CB8AC3E}">
        <p14:creationId xmlns:p14="http://schemas.microsoft.com/office/powerpoint/2010/main" val="260015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 grpId="0"/>
      <p:bldP spid="354" grpId="0"/>
      <p:bldP spid="355" grpId="0"/>
      <p:bldP spid="363" grpId="0"/>
      <p:bldP spid="36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12"/>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a:t>Heterogeneous vs. homogeneous reactive surfaces</a:t>
            </a:r>
            <a:endParaRPr/>
          </a:p>
        </p:txBody>
      </p:sp>
      <p:sp>
        <p:nvSpPr>
          <p:cNvPr id="374" name="Google Shape;374;p12"/>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13</a:t>
            </a:fld>
            <a:endParaRPr/>
          </a:p>
        </p:txBody>
      </p:sp>
      <p:pic>
        <p:nvPicPr>
          <p:cNvPr id="375" name="Google Shape;375;p12"/>
          <p:cNvPicPr preferRelativeResize="0"/>
          <p:nvPr/>
        </p:nvPicPr>
        <p:blipFill rotWithShape="1">
          <a:blip r:embed="rId3">
            <a:alphaModFix/>
          </a:blip>
          <a:srcRect/>
          <a:stretch/>
        </p:blipFill>
        <p:spPr>
          <a:xfrm>
            <a:off x="1386435" y="2979491"/>
            <a:ext cx="3514725" cy="1771650"/>
          </a:xfrm>
          <a:prstGeom prst="rect">
            <a:avLst/>
          </a:prstGeom>
          <a:noFill/>
          <a:ln>
            <a:noFill/>
          </a:ln>
        </p:spPr>
      </p:pic>
      <p:pic>
        <p:nvPicPr>
          <p:cNvPr id="376" name="Google Shape;376;p12"/>
          <p:cNvPicPr preferRelativeResize="0"/>
          <p:nvPr/>
        </p:nvPicPr>
        <p:blipFill rotWithShape="1">
          <a:blip r:embed="rId4">
            <a:alphaModFix/>
          </a:blip>
          <a:srcRect/>
          <a:stretch/>
        </p:blipFill>
        <p:spPr>
          <a:xfrm>
            <a:off x="1368973" y="5060468"/>
            <a:ext cx="3532187" cy="1771650"/>
          </a:xfrm>
          <a:prstGeom prst="rect">
            <a:avLst/>
          </a:prstGeom>
          <a:noFill/>
          <a:ln>
            <a:noFill/>
          </a:ln>
        </p:spPr>
      </p:pic>
      <p:cxnSp>
        <p:nvCxnSpPr>
          <p:cNvPr id="377" name="Google Shape;377;p12"/>
          <p:cNvCxnSpPr/>
          <p:nvPr/>
        </p:nvCxnSpPr>
        <p:spPr>
          <a:xfrm flipH="1">
            <a:off x="2336193" y="2836379"/>
            <a:ext cx="807604" cy="762000"/>
          </a:xfrm>
          <a:prstGeom prst="straightConnector1">
            <a:avLst/>
          </a:prstGeom>
          <a:noFill/>
          <a:ln w="28575" cap="flat" cmpd="sng">
            <a:solidFill>
              <a:srgbClr val="FFC000"/>
            </a:solidFill>
            <a:prstDash val="solid"/>
            <a:round/>
            <a:headEnd type="none" w="sm" len="sm"/>
            <a:tailEnd type="triangle" w="med" len="med"/>
          </a:ln>
        </p:spPr>
      </p:cxnSp>
      <p:cxnSp>
        <p:nvCxnSpPr>
          <p:cNvPr id="380" name="Google Shape;380;p12"/>
          <p:cNvCxnSpPr/>
          <p:nvPr/>
        </p:nvCxnSpPr>
        <p:spPr>
          <a:xfrm>
            <a:off x="1187021" y="2736604"/>
            <a:ext cx="317797" cy="890103"/>
          </a:xfrm>
          <a:prstGeom prst="straightConnector1">
            <a:avLst/>
          </a:prstGeom>
          <a:noFill/>
          <a:ln w="28575" cap="flat" cmpd="sng">
            <a:solidFill>
              <a:schemeClr val="dk1"/>
            </a:solidFill>
            <a:prstDash val="solid"/>
            <a:round/>
            <a:headEnd type="none" w="sm" len="sm"/>
            <a:tailEnd type="triangle" w="med" len="med"/>
          </a:ln>
        </p:spPr>
      </p:cxnSp>
      <p:cxnSp>
        <p:nvCxnSpPr>
          <p:cNvPr id="382" name="Google Shape;382;p12"/>
          <p:cNvCxnSpPr/>
          <p:nvPr/>
        </p:nvCxnSpPr>
        <p:spPr>
          <a:xfrm>
            <a:off x="5120574" y="1092193"/>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83" name="Google Shape;383;p12"/>
          <p:cNvCxnSpPr/>
          <p:nvPr/>
        </p:nvCxnSpPr>
        <p:spPr>
          <a:xfrm>
            <a:off x="5116039" y="1429260"/>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84" name="Google Shape;384;p12"/>
          <p:cNvCxnSpPr/>
          <p:nvPr/>
        </p:nvCxnSpPr>
        <p:spPr>
          <a:xfrm>
            <a:off x="5116039" y="1843308"/>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85" name="Google Shape;385;p12"/>
          <p:cNvCxnSpPr/>
          <p:nvPr/>
        </p:nvCxnSpPr>
        <p:spPr>
          <a:xfrm>
            <a:off x="5126925" y="2191651"/>
            <a:ext cx="365760" cy="0"/>
          </a:xfrm>
          <a:prstGeom prst="straightConnector1">
            <a:avLst/>
          </a:prstGeom>
          <a:noFill/>
          <a:ln w="9525" cap="flat" cmpd="sng">
            <a:solidFill>
              <a:schemeClr val="dk1"/>
            </a:solidFill>
            <a:prstDash val="solid"/>
            <a:round/>
            <a:headEnd type="none" w="sm" len="sm"/>
            <a:tailEnd type="triangle" w="med" len="med"/>
          </a:ln>
        </p:spPr>
      </p:cxnSp>
      <p:cxnSp>
        <p:nvCxnSpPr>
          <p:cNvPr id="386" name="Google Shape;386;p12"/>
          <p:cNvCxnSpPr/>
          <p:nvPr/>
        </p:nvCxnSpPr>
        <p:spPr>
          <a:xfrm>
            <a:off x="5098801" y="2572651"/>
            <a:ext cx="365760" cy="0"/>
          </a:xfrm>
          <a:prstGeom prst="straightConnector1">
            <a:avLst/>
          </a:prstGeom>
          <a:noFill/>
          <a:ln w="9525" cap="flat" cmpd="sng">
            <a:solidFill>
              <a:schemeClr val="dk1"/>
            </a:solidFill>
            <a:prstDash val="solid"/>
            <a:round/>
            <a:headEnd type="none" w="sm" len="sm"/>
            <a:tailEnd type="triangle" w="med" len="med"/>
          </a:ln>
        </p:spPr>
      </p:cxnSp>
      <p:pic>
        <p:nvPicPr>
          <p:cNvPr id="391" name="Google Shape;391;p12"/>
          <p:cNvPicPr preferRelativeResize="0"/>
          <p:nvPr/>
        </p:nvPicPr>
        <p:blipFill rotWithShape="1">
          <a:blip r:embed="rId5">
            <a:alphaModFix/>
          </a:blip>
          <a:srcRect/>
          <a:stretch/>
        </p:blipFill>
        <p:spPr>
          <a:xfrm>
            <a:off x="5460386" y="704149"/>
            <a:ext cx="4197350" cy="1978025"/>
          </a:xfrm>
          <a:prstGeom prst="rect">
            <a:avLst/>
          </a:prstGeom>
          <a:noFill/>
          <a:ln>
            <a:noFill/>
          </a:ln>
        </p:spPr>
      </p:pic>
      <p:sp>
        <p:nvSpPr>
          <p:cNvPr id="392" name="Google Shape;392;p12"/>
          <p:cNvSpPr txBox="1"/>
          <p:nvPr/>
        </p:nvSpPr>
        <p:spPr>
          <a:xfrm>
            <a:off x="9035154" y="3032713"/>
            <a:ext cx="193835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Concretion from </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reactive grains</a:t>
            </a:r>
            <a:endParaRPr dirty="0"/>
          </a:p>
        </p:txBody>
      </p:sp>
      <p:pic>
        <p:nvPicPr>
          <p:cNvPr id="393" name="Google Shape;393;p12"/>
          <p:cNvPicPr preferRelativeResize="0"/>
          <p:nvPr/>
        </p:nvPicPr>
        <p:blipFill rotWithShape="1">
          <a:blip r:embed="rId6">
            <a:alphaModFix/>
          </a:blip>
          <a:srcRect/>
          <a:stretch/>
        </p:blipFill>
        <p:spPr>
          <a:xfrm>
            <a:off x="5412018" y="2968375"/>
            <a:ext cx="3514725" cy="1765300"/>
          </a:xfrm>
          <a:prstGeom prst="rect">
            <a:avLst/>
          </a:prstGeom>
          <a:noFill/>
          <a:ln>
            <a:noFill/>
          </a:ln>
        </p:spPr>
      </p:pic>
      <p:pic>
        <p:nvPicPr>
          <p:cNvPr id="394" name="Google Shape;394;p12"/>
          <p:cNvPicPr preferRelativeResize="0"/>
          <p:nvPr/>
        </p:nvPicPr>
        <p:blipFill rotWithShape="1">
          <a:blip r:embed="rId7">
            <a:alphaModFix/>
          </a:blip>
          <a:srcRect/>
          <a:stretch/>
        </p:blipFill>
        <p:spPr>
          <a:xfrm>
            <a:off x="5433790" y="5064944"/>
            <a:ext cx="3508375" cy="1776413"/>
          </a:xfrm>
          <a:prstGeom prst="rect">
            <a:avLst/>
          </a:prstGeom>
          <a:noFill/>
          <a:ln>
            <a:noFill/>
          </a:ln>
        </p:spPr>
      </p:pic>
      <p:sp>
        <p:nvSpPr>
          <p:cNvPr id="395" name="Google Shape;395;p12"/>
          <p:cNvSpPr txBox="1"/>
          <p:nvPr/>
        </p:nvSpPr>
        <p:spPr>
          <a:xfrm>
            <a:off x="9058129" y="5120987"/>
            <a:ext cx="181453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Concretion from </a:t>
            </a:r>
            <a:endParaRPr/>
          </a:p>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all reactive grains</a:t>
            </a:r>
            <a:endParaRPr/>
          </a:p>
        </p:txBody>
      </p:sp>
      <p:sp>
        <p:nvSpPr>
          <p:cNvPr id="3" name="Google Shape;352;p11">
            <a:extLst>
              <a:ext uri="{FF2B5EF4-FFF2-40B4-BE49-F238E27FC236}">
                <a16:creationId xmlns:a16="http://schemas.microsoft.com/office/drawing/2014/main" id="{D9B7F162-3DDC-5DAD-6ADE-1C25B29D2F04}"/>
              </a:ext>
            </a:extLst>
          </p:cNvPr>
          <p:cNvSpPr txBox="1"/>
          <p:nvPr/>
        </p:nvSpPr>
        <p:spPr>
          <a:xfrm>
            <a:off x="484348" y="2235885"/>
            <a:ext cx="19187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Non-reactive grain</a:t>
            </a:r>
            <a:endParaRPr dirty="0"/>
          </a:p>
        </p:txBody>
      </p:sp>
      <p:sp>
        <p:nvSpPr>
          <p:cNvPr id="4" name="Google Shape;354;p11">
            <a:extLst>
              <a:ext uri="{FF2B5EF4-FFF2-40B4-BE49-F238E27FC236}">
                <a16:creationId xmlns:a16="http://schemas.microsoft.com/office/drawing/2014/main" id="{8875D2DA-91D8-7198-3A4E-570DB8F26E15}"/>
              </a:ext>
            </a:extLst>
          </p:cNvPr>
          <p:cNvSpPr txBox="1"/>
          <p:nvPr/>
        </p:nvSpPr>
        <p:spPr>
          <a:xfrm>
            <a:off x="3151830" y="2354696"/>
            <a:ext cx="1629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Reactive calcite</a:t>
            </a:r>
            <a:endParaRPr dirty="0"/>
          </a:p>
        </p:txBody>
      </p:sp>
      <p:sp>
        <p:nvSpPr>
          <p:cNvPr id="6" name="Google Shape;364;p11">
            <a:extLst>
              <a:ext uri="{FF2B5EF4-FFF2-40B4-BE49-F238E27FC236}">
                <a16:creationId xmlns:a16="http://schemas.microsoft.com/office/drawing/2014/main" id="{3CE60F65-9801-89B1-682B-08B6A9B7E7DF}"/>
              </a:ext>
            </a:extLst>
          </p:cNvPr>
          <p:cNvSpPr txBox="1"/>
          <p:nvPr/>
        </p:nvSpPr>
        <p:spPr>
          <a:xfrm>
            <a:off x="328298" y="4738697"/>
            <a:ext cx="183697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All reactive grains</a:t>
            </a:r>
            <a:endParaRPr/>
          </a:p>
        </p:txBody>
      </p:sp>
      <p:cxnSp>
        <p:nvCxnSpPr>
          <p:cNvPr id="7" name="Google Shape;365;p11">
            <a:extLst>
              <a:ext uri="{FF2B5EF4-FFF2-40B4-BE49-F238E27FC236}">
                <a16:creationId xmlns:a16="http://schemas.microsoft.com/office/drawing/2014/main" id="{7BD41936-44E5-DF16-D0DC-9248CC2E2F07}"/>
              </a:ext>
            </a:extLst>
          </p:cNvPr>
          <p:cNvCxnSpPr/>
          <p:nvPr/>
        </p:nvCxnSpPr>
        <p:spPr>
          <a:xfrm>
            <a:off x="857484" y="5402841"/>
            <a:ext cx="681462" cy="557957"/>
          </a:xfrm>
          <a:prstGeom prst="straightConnector1">
            <a:avLst/>
          </a:prstGeom>
          <a:noFill/>
          <a:ln w="28575" cap="flat" cmpd="sng">
            <a:solidFill>
              <a:srgbClr val="FFC000"/>
            </a:solidFill>
            <a:prstDash val="solid"/>
            <a:round/>
            <a:headEnd type="none" w="sm" len="sm"/>
            <a:tailEnd type="triangle" w="med" len="med"/>
          </a:ln>
        </p:spPr>
      </p:cxnSp>
      <p:sp>
        <p:nvSpPr>
          <p:cNvPr id="8" name="Google Shape;361;p11">
            <a:extLst>
              <a:ext uri="{FF2B5EF4-FFF2-40B4-BE49-F238E27FC236}">
                <a16:creationId xmlns:a16="http://schemas.microsoft.com/office/drawing/2014/main" id="{CA89B8FC-5FD6-CE1D-7ECA-7FB4E043EB1A}"/>
              </a:ext>
            </a:extLst>
          </p:cNvPr>
          <p:cNvSpPr txBox="1"/>
          <p:nvPr/>
        </p:nvSpPr>
        <p:spPr>
          <a:xfrm>
            <a:off x="2723634" y="1220429"/>
            <a:ext cx="251598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Inlet concentrations</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 </a:t>
            </a:r>
            <a:endParaRPr dirty="0"/>
          </a:p>
        </p:txBody>
      </p:sp>
      <p:sp>
        <p:nvSpPr>
          <p:cNvPr id="9" name="Google Shape;362;p11">
            <a:extLst>
              <a:ext uri="{FF2B5EF4-FFF2-40B4-BE49-F238E27FC236}">
                <a16:creationId xmlns:a16="http://schemas.microsoft.com/office/drawing/2014/main" id="{15EAE58A-E659-D82D-03F7-A68EF0296601}"/>
              </a:ext>
            </a:extLst>
          </p:cNvPr>
          <p:cNvSpPr txBox="1"/>
          <p:nvPr/>
        </p:nvSpPr>
        <p:spPr>
          <a:xfrm>
            <a:off x="3932102" y="1506634"/>
            <a:ext cx="120620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[Ca</a:t>
            </a:r>
            <a:r>
              <a:rPr lang="en-US" sz="1800" b="0" baseline="30000" dirty="0">
                <a:solidFill>
                  <a:schemeClr val="dk1"/>
                </a:solidFill>
                <a:latin typeface="Times New Roman"/>
                <a:ea typeface="Times New Roman"/>
                <a:cs typeface="Times New Roman"/>
                <a:sym typeface="Times New Roman"/>
              </a:rPr>
              <a:t>2+</a:t>
            </a:r>
            <a:r>
              <a:rPr lang="en-US" sz="1800" b="0" dirty="0">
                <a:solidFill>
                  <a:schemeClr val="dk1"/>
                </a:solidFill>
                <a:latin typeface="Times New Roman"/>
                <a:ea typeface="Times New Roman"/>
                <a:cs typeface="Times New Roman"/>
                <a:sym typeface="Times New Roman"/>
              </a:rPr>
              <a:t>]</a:t>
            </a:r>
            <a:r>
              <a:rPr lang="en-US" sz="1800" b="0" baseline="-25000" dirty="0">
                <a:solidFill>
                  <a:schemeClr val="dk1"/>
                </a:solidFill>
                <a:latin typeface="Times New Roman"/>
                <a:ea typeface="Times New Roman"/>
                <a:cs typeface="Times New Roman"/>
                <a:sym typeface="Times New Roman"/>
              </a:rPr>
              <a:t>T</a:t>
            </a:r>
            <a:r>
              <a:rPr lang="en-US" sz="1800" b="0" dirty="0">
                <a:solidFill>
                  <a:schemeClr val="dk1"/>
                </a:solidFill>
                <a:latin typeface="Times New Roman"/>
                <a:ea typeface="Times New Roman"/>
                <a:cs typeface="Times New Roman"/>
                <a:sym typeface="Times New Roman"/>
              </a:rPr>
              <a:t>=</a:t>
            </a:r>
            <a:endParaRPr dirty="0"/>
          </a:p>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[CO</a:t>
            </a:r>
            <a:r>
              <a:rPr lang="en-US" sz="1800" b="0" baseline="-25000" dirty="0">
                <a:solidFill>
                  <a:schemeClr val="dk1"/>
                </a:solidFill>
                <a:latin typeface="Times New Roman"/>
                <a:ea typeface="Times New Roman"/>
                <a:cs typeface="Times New Roman"/>
                <a:sym typeface="Times New Roman"/>
              </a:rPr>
              <a:t>3</a:t>
            </a:r>
            <a:r>
              <a:rPr lang="en-US" sz="1800" b="0" baseline="30000" dirty="0">
                <a:solidFill>
                  <a:schemeClr val="dk1"/>
                </a:solidFill>
                <a:latin typeface="Times New Roman"/>
                <a:ea typeface="Times New Roman"/>
                <a:cs typeface="Times New Roman"/>
                <a:sym typeface="Times New Roman"/>
              </a:rPr>
              <a:t>2-</a:t>
            </a:r>
            <a:r>
              <a:rPr lang="en-US" sz="1800" b="0" dirty="0">
                <a:solidFill>
                  <a:schemeClr val="dk1"/>
                </a:solidFill>
                <a:latin typeface="Times New Roman"/>
                <a:ea typeface="Times New Roman"/>
                <a:cs typeface="Times New Roman"/>
                <a:sym typeface="Times New Roman"/>
              </a:rPr>
              <a:t>]</a:t>
            </a:r>
            <a:r>
              <a:rPr lang="en-US" sz="1800" b="0" baseline="-25000" dirty="0">
                <a:solidFill>
                  <a:schemeClr val="dk1"/>
                </a:solidFill>
                <a:latin typeface="Times New Roman"/>
                <a:ea typeface="Times New Roman"/>
                <a:cs typeface="Times New Roman"/>
                <a:sym typeface="Times New Roman"/>
              </a:rPr>
              <a:t> T </a:t>
            </a:r>
            <a:endParaRPr dirty="0"/>
          </a:p>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=50mM</a:t>
            </a:r>
            <a:endParaRPr sz="1800" b="0" baseline="30000" dirty="0">
              <a:solidFill>
                <a:schemeClr val="dk1"/>
              </a:solidFill>
              <a:latin typeface="Times New Roman"/>
              <a:ea typeface="Times New Roman"/>
              <a:cs typeface="Times New Roman"/>
              <a:sym typeface="Times New Roman"/>
            </a:endParaRPr>
          </a:p>
        </p:txBody>
      </p:sp>
      <p:sp>
        <p:nvSpPr>
          <p:cNvPr id="10" name="Google Shape;351;p11">
            <a:extLst>
              <a:ext uri="{FF2B5EF4-FFF2-40B4-BE49-F238E27FC236}">
                <a16:creationId xmlns:a16="http://schemas.microsoft.com/office/drawing/2014/main" id="{4A6D58FE-0D01-43D4-DB77-AACEE1B15692}"/>
              </a:ext>
            </a:extLst>
          </p:cNvPr>
          <p:cNvSpPr txBox="1"/>
          <p:nvPr/>
        </p:nvSpPr>
        <p:spPr>
          <a:xfrm>
            <a:off x="9657735" y="1462600"/>
            <a:ext cx="217223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Velocity profile</a:t>
            </a:r>
            <a:endParaRPr dirty="0"/>
          </a:p>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(pressure gradient)</a:t>
            </a:r>
            <a:endParaRPr dirty="0"/>
          </a:p>
        </p:txBody>
      </p:sp>
    </p:spTree>
    <p:extLst>
      <p:ext uri="{BB962C8B-B14F-4D97-AF65-F5344CB8AC3E}">
        <p14:creationId xmlns:p14="http://schemas.microsoft.com/office/powerpoint/2010/main" val="110904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a:t>Reactive Transport Modeling</a:t>
            </a:r>
            <a:endParaRPr dirty="0"/>
          </a:p>
        </p:txBody>
      </p:sp>
      <p:sp>
        <p:nvSpPr>
          <p:cNvPr id="465" name="Google Shape;465;p16"/>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14</a:t>
            </a:fld>
            <a:endParaRPr/>
          </a:p>
        </p:txBody>
      </p:sp>
      <p:sp>
        <p:nvSpPr>
          <p:cNvPr id="3" name="Google Shape;361;p11">
            <a:extLst>
              <a:ext uri="{FF2B5EF4-FFF2-40B4-BE49-F238E27FC236}">
                <a16:creationId xmlns:a16="http://schemas.microsoft.com/office/drawing/2014/main" id="{1161C48E-5C85-6338-2E0E-E63017BEF6E9}"/>
              </a:ext>
            </a:extLst>
          </p:cNvPr>
          <p:cNvSpPr txBox="1"/>
          <p:nvPr/>
        </p:nvSpPr>
        <p:spPr>
          <a:xfrm>
            <a:off x="340729" y="1354479"/>
            <a:ext cx="113788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Influent</a:t>
            </a:r>
            <a:endParaRPr dirty="0"/>
          </a:p>
        </p:txBody>
      </p:sp>
      <p:sp>
        <p:nvSpPr>
          <p:cNvPr id="4" name="Google Shape;362;p11">
            <a:extLst>
              <a:ext uri="{FF2B5EF4-FFF2-40B4-BE49-F238E27FC236}">
                <a16:creationId xmlns:a16="http://schemas.microsoft.com/office/drawing/2014/main" id="{A65403E1-F8CD-497C-2551-0099049C4336}"/>
              </a:ext>
            </a:extLst>
          </p:cNvPr>
          <p:cNvSpPr txBox="1"/>
          <p:nvPr/>
        </p:nvSpPr>
        <p:spPr>
          <a:xfrm>
            <a:off x="191183" y="1775460"/>
            <a:ext cx="1772238"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[Ca</a:t>
            </a:r>
            <a:r>
              <a:rPr lang="en-US" sz="1800" b="0" baseline="30000" dirty="0">
                <a:solidFill>
                  <a:schemeClr val="dk1"/>
                </a:solidFill>
                <a:latin typeface="Times New Roman"/>
                <a:ea typeface="Times New Roman"/>
                <a:cs typeface="Times New Roman"/>
                <a:sym typeface="Times New Roman"/>
              </a:rPr>
              <a:t>2+</a:t>
            </a:r>
            <a:r>
              <a:rPr lang="en-US" sz="1800" b="0" dirty="0">
                <a:solidFill>
                  <a:schemeClr val="dk1"/>
                </a:solidFill>
                <a:latin typeface="Times New Roman"/>
                <a:ea typeface="Times New Roman"/>
                <a:cs typeface="Times New Roman"/>
                <a:sym typeface="Times New Roman"/>
              </a:rPr>
              <a:t>]</a:t>
            </a:r>
            <a:r>
              <a:rPr lang="en-US" sz="1800" b="0" baseline="-25000" dirty="0">
                <a:solidFill>
                  <a:schemeClr val="dk1"/>
                </a:solidFill>
                <a:latin typeface="Times New Roman"/>
                <a:ea typeface="Times New Roman"/>
                <a:cs typeface="Times New Roman"/>
                <a:sym typeface="Times New Roman"/>
              </a:rPr>
              <a:t>T</a:t>
            </a:r>
            <a:r>
              <a:rPr lang="en-US" sz="1800" b="0" dirty="0">
                <a:solidFill>
                  <a:schemeClr val="dk1"/>
                </a:solidFill>
                <a:latin typeface="Times New Roman"/>
                <a:ea typeface="Times New Roman"/>
                <a:cs typeface="Times New Roman"/>
                <a:sym typeface="Times New Roman"/>
              </a:rPr>
              <a:t>= 20mM</a:t>
            </a:r>
          </a:p>
          <a:p>
            <a:pPr marL="0" marR="0" lvl="0" indent="0" algn="l" rtl="0">
              <a:spcBef>
                <a:spcPts val="0"/>
              </a:spcBef>
              <a:spcAft>
                <a:spcPts val="0"/>
              </a:spcAft>
              <a:buNone/>
            </a:pPr>
            <a:r>
              <a:rPr lang="en-US" sz="1800" b="0" dirty="0">
                <a:solidFill>
                  <a:schemeClr val="dk1"/>
                </a:solidFill>
                <a:latin typeface="Times New Roman"/>
                <a:ea typeface="Times New Roman"/>
                <a:cs typeface="Times New Roman"/>
                <a:sym typeface="Times New Roman"/>
              </a:rPr>
              <a:t>[CO</a:t>
            </a:r>
            <a:r>
              <a:rPr lang="en-US" sz="1800" b="0" baseline="-25000" dirty="0">
                <a:solidFill>
                  <a:schemeClr val="dk1"/>
                </a:solidFill>
                <a:latin typeface="Times New Roman"/>
                <a:ea typeface="Times New Roman"/>
                <a:cs typeface="Times New Roman"/>
                <a:sym typeface="Times New Roman"/>
              </a:rPr>
              <a:t>3</a:t>
            </a:r>
            <a:r>
              <a:rPr lang="en-US" sz="1800" b="0" baseline="30000" dirty="0">
                <a:solidFill>
                  <a:schemeClr val="dk1"/>
                </a:solidFill>
                <a:latin typeface="Times New Roman"/>
                <a:ea typeface="Times New Roman"/>
                <a:cs typeface="Times New Roman"/>
                <a:sym typeface="Times New Roman"/>
              </a:rPr>
              <a:t>2-</a:t>
            </a:r>
            <a:r>
              <a:rPr lang="en-US" sz="1800" b="0" dirty="0">
                <a:solidFill>
                  <a:schemeClr val="dk1"/>
                </a:solidFill>
                <a:latin typeface="Times New Roman"/>
                <a:ea typeface="Times New Roman"/>
                <a:cs typeface="Times New Roman"/>
                <a:sym typeface="Times New Roman"/>
              </a:rPr>
              <a:t>]</a:t>
            </a:r>
            <a:r>
              <a:rPr lang="en-US" sz="1800" b="0" baseline="-25000" dirty="0">
                <a:solidFill>
                  <a:schemeClr val="dk1"/>
                </a:solidFill>
                <a:latin typeface="Times New Roman"/>
                <a:ea typeface="Times New Roman"/>
                <a:cs typeface="Times New Roman"/>
                <a:sym typeface="Times New Roman"/>
              </a:rPr>
              <a:t> T</a:t>
            </a:r>
            <a:r>
              <a:rPr lang="en-US" sz="1800" b="0" dirty="0">
                <a:solidFill>
                  <a:schemeClr val="dk1"/>
                </a:solidFill>
                <a:latin typeface="Times New Roman"/>
                <a:ea typeface="Times New Roman"/>
                <a:cs typeface="Times New Roman"/>
                <a:sym typeface="Times New Roman"/>
              </a:rPr>
              <a:t>=20mM</a:t>
            </a:r>
            <a:endParaRPr lang="en-US" dirty="0"/>
          </a:p>
          <a:p>
            <a:pPr marL="0" marR="0" lvl="0" indent="0" algn="l" rtl="0">
              <a:spcBef>
                <a:spcPts val="0"/>
              </a:spcBef>
              <a:spcAft>
                <a:spcPts val="0"/>
              </a:spcAft>
              <a:buNone/>
            </a:pPr>
            <a:r>
              <a:rPr lang="en-US" sz="1800" dirty="0">
                <a:solidFill>
                  <a:schemeClr val="dk1"/>
                </a:solidFill>
                <a:latin typeface="Times New Roman"/>
                <a:ea typeface="Times New Roman"/>
                <a:cs typeface="Times New Roman"/>
                <a:sym typeface="Times New Roman"/>
              </a:rPr>
              <a:t>pH=7.4</a:t>
            </a:r>
            <a:endParaRPr sz="1800" b="0" baseline="30000" dirty="0">
              <a:solidFill>
                <a:schemeClr val="dk1"/>
              </a:solidFill>
              <a:latin typeface="Times New Roman"/>
              <a:ea typeface="Times New Roman"/>
              <a:cs typeface="Times New Roman"/>
              <a:sym typeface="Times New Roman"/>
            </a:endParaRPr>
          </a:p>
        </p:txBody>
      </p:sp>
      <p:pic>
        <p:nvPicPr>
          <p:cNvPr id="8" name="Picture 7">
            <a:extLst>
              <a:ext uri="{FF2B5EF4-FFF2-40B4-BE49-F238E27FC236}">
                <a16:creationId xmlns:a16="http://schemas.microsoft.com/office/drawing/2014/main" id="{DE4B7958-EFF8-2E16-CE2D-3F6FE7F6653D}"/>
              </a:ext>
            </a:extLst>
          </p:cNvPr>
          <p:cNvPicPr>
            <a:picLocks noChangeAspect="1"/>
          </p:cNvPicPr>
          <p:nvPr/>
        </p:nvPicPr>
        <p:blipFill>
          <a:blip r:embed="rId3"/>
          <a:stretch>
            <a:fillRect/>
          </a:stretch>
        </p:blipFill>
        <p:spPr>
          <a:xfrm>
            <a:off x="2681313" y="917459"/>
            <a:ext cx="3302170" cy="2914800"/>
          </a:xfrm>
          <a:prstGeom prst="rect">
            <a:avLst/>
          </a:prstGeom>
        </p:spPr>
      </p:pic>
      <p:cxnSp>
        <p:nvCxnSpPr>
          <p:cNvPr id="9" name="Google Shape;377;p12">
            <a:extLst>
              <a:ext uri="{FF2B5EF4-FFF2-40B4-BE49-F238E27FC236}">
                <a16:creationId xmlns:a16="http://schemas.microsoft.com/office/drawing/2014/main" id="{4355348B-7DE5-C38B-404D-BCD978C49987}"/>
              </a:ext>
            </a:extLst>
          </p:cNvPr>
          <p:cNvCxnSpPr>
            <a:cxnSpLocks/>
            <a:stCxn id="10" idx="1"/>
          </p:cNvCxnSpPr>
          <p:nvPr/>
        </p:nvCxnSpPr>
        <p:spPr>
          <a:xfrm flipH="1" flipV="1">
            <a:off x="3869742" y="3176361"/>
            <a:ext cx="2430379" cy="337827"/>
          </a:xfrm>
          <a:prstGeom prst="straightConnector1">
            <a:avLst/>
          </a:prstGeom>
          <a:noFill/>
          <a:ln w="28575" cap="flat" cmpd="sng">
            <a:solidFill>
              <a:srgbClr val="FF0000"/>
            </a:solidFill>
            <a:prstDash val="solid"/>
            <a:round/>
            <a:headEnd type="none" w="sm" len="sm"/>
            <a:tailEnd type="triangle" w="med" len="med"/>
          </a:ln>
        </p:spPr>
      </p:cxnSp>
      <p:sp>
        <p:nvSpPr>
          <p:cNvPr id="10" name="Google Shape;354;p11">
            <a:extLst>
              <a:ext uri="{FF2B5EF4-FFF2-40B4-BE49-F238E27FC236}">
                <a16:creationId xmlns:a16="http://schemas.microsoft.com/office/drawing/2014/main" id="{09F59163-D1F8-3949-C785-63F5E9F6DA5D}"/>
              </a:ext>
            </a:extLst>
          </p:cNvPr>
          <p:cNvSpPr txBox="1"/>
          <p:nvPr/>
        </p:nvSpPr>
        <p:spPr>
          <a:xfrm>
            <a:off x="6300121" y="3329522"/>
            <a:ext cx="9816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Calcite</a:t>
            </a:r>
            <a:endParaRPr dirty="0"/>
          </a:p>
        </p:txBody>
      </p:sp>
      <p:cxnSp>
        <p:nvCxnSpPr>
          <p:cNvPr id="12" name="Google Shape;377;p12">
            <a:extLst>
              <a:ext uri="{FF2B5EF4-FFF2-40B4-BE49-F238E27FC236}">
                <a16:creationId xmlns:a16="http://schemas.microsoft.com/office/drawing/2014/main" id="{A464F544-83C3-22EB-BBCA-24CB5FA6C822}"/>
              </a:ext>
            </a:extLst>
          </p:cNvPr>
          <p:cNvCxnSpPr>
            <a:cxnSpLocks/>
          </p:cNvCxnSpPr>
          <p:nvPr/>
        </p:nvCxnSpPr>
        <p:spPr>
          <a:xfrm flipH="1" flipV="1">
            <a:off x="5231131" y="2371233"/>
            <a:ext cx="1114674" cy="1057767"/>
          </a:xfrm>
          <a:prstGeom prst="straightConnector1">
            <a:avLst/>
          </a:prstGeom>
          <a:noFill/>
          <a:ln w="28575" cap="flat" cmpd="sng">
            <a:solidFill>
              <a:srgbClr val="FF0000"/>
            </a:solidFill>
            <a:prstDash val="solid"/>
            <a:round/>
            <a:headEnd type="none" w="sm" len="sm"/>
            <a:tailEnd type="triangle" w="med" len="med"/>
          </a:ln>
        </p:spPr>
      </p:cxnSp>
      <p:sp>
        <p:nvSpPr>
          <p:cNvPr id="14" name="Arrow: Right 13">
            <a:extLst>
              <a:ext uri="{FF2B5EF4-FFF2-40B4-BE49-F238E27FC236}">
                <a16:creationId xmlns:a16="http://schemas.microsoft.com/office/drawing/2014/main" id="{7951A4E8-60EB-8DDE-7326-97F668246189}"/>
              </a:ext>
            </a:extLst>
          </p:cNvPr>
          <p:cNvSpPr/>
          <p:nvPr/>
        </p:nvSpPr>
        <p:spPr>
          <a:xfrm>
            <a:off x="2026524" y="990777"/>
            <a:ext cx="338151" cy="291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9A2BA7-5DE5-7389-F560-C5AC3BD4667C}"/>
                  </a:ext>
                </a:extLst>
              </p:cNvPr>
              <p:cNvSpPr txBox="1"/>
              <p:nvPr/>
            </p:nvSpPr>
            <p:spPr>
              <a:xfrm>
                <a:off x="6161688" y="2049350"/>
                <a:ext cx="2168286" cy="100495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𝑅𝑒𝑎𝑐𝑡𝑖𝑜𝑛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𝑔𝑟𝑎𝑑𝑖𝑒𝑛𝑡</m:t>
                      </m:r>
                    </m:oMath>
                  </m:oMathPara>
                </a14:m>
                <a:endParaRPr lang="en-US"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m:t>
                      </m:r>
                      <m:d>
                        <m:dPr>
                          <m:ctrlPr>
                            <a:rPr lang="en-US" sz="2000" b="0" i="1" smtClean="0">
                              <a:latin typeface="Cambria Math" panose="02040503050406030204" pitchFamily="18" charset="0"/>
                            </a:rPr>
                          </m:ctrlPr>
                        </m:dPr>
                        <m:e>
                          <m:f>
                            <m:fPr>
                              <m:ctrlPr>
                                <a:rPr lang="en-US" sz="2000" b="0" i="1" smtClean="0">
                                  <a:latin typeface="Cambria Math" panose="02040503050406030204" pitchFamily="18" charset="0"/>
                                </a:rPr>
                              </m:ctrlPr>
                            </m:fPr>
                            <m:num>
                              <m:r>
                                <a:rPr lang="en-US" sz="2000" b="0" i="1" smtClean="0">
                                  <a:latin typeface="Cambria Math" panose="02040503050406030204" pitchFamily="18" charset="0"/>
                                </a:rPr>
                                <m:t>𝐼𝐴𝑃</m:t>
                              </m:r>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𝐾</m:t>
                                  </m:r>
                                </m:e>
                                <m:sub>
                                  <m:r>
                                    <a:rPr lang="en-US" sz="2000" b="0" i="1" smtClean="0">
                                      <a:latin typeface="Cambria Math" panose="02040503050406030204" pitchFamily="18" charset="0"/>
                                    </a:rPr>
                                    <m:t>𝑠𝑝</m:t>
                                  </m:r>
                                </m:sub>
                              </m:sSub>
                            </m:den>
                          </m:f>
                          <m:r>
                            <a:rPr lang="en-US" sz="2000" i="1">
                              <a:latin typeface="Cambria Math" panose="02040503050406030204" pitchFamily="18" charset="0"/>
                            </a:rPr>
                            <m:t>−1</m:t>
                          </m:r>
                        </m:e>
                      </m:d>
                    </m:oMath>
                  </m:oMathPara>
                </a14:m>
                <a:endParaRPr lang="en-US" sz="2000" dirty="0"/>
              </a:p>
            </p:txBody>
          </p:sp>
        </mc:Choice>
        <mc:Fallback xmlns="">
          <p:sp>
            <p:nvSpPr>
              <p:cNvPr id="21" name="TextBox 20">
                <a:extLst>
                  <a:ext uri="{FF2B5EF4-FFF2-40B4-BE49-F238E27FC236}">
                    <a16:creationId xmlns:a16="http://schemas.microsoft.com/office/drawing/2014/main" id="{AD9A2BA7-5DE5-7389-F560-C5AC3BD4667C}"/>
                  </a:ext>
                </a:extLst>
              </p:cNvPr>
              <p:cNvSpPr txBox="1">
                <a:spLocks noRot="1" noChangeAspect="1" noMove="1" noResize="1" noEditPoints="1" noAdjustHandles="1" noChangeArrowheads="1" noChangeShapeType="1" noTextEdit="1"/>
              </p:cNvSpPr>
              <p:nvPr/>
            </p:nvSpPr>
            <p:spPr>
              <a:xfrm>
                <a:off x="6161688" y="2049350"/>
                <a:ext cx="2168286" cy="1004955"/>
              </a:xfrm>
              <a:prstGeom prst="rect">
                <a:avLst/>
              </a:prstGeom>
              <a:blipFill>
                <a:blip r:embed="rId4"/>
                <a:stretch>
                  <a:fillRect l="-2535" r="-3662"/>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9609CC27-BB7A-6101-3297-09AD71B0D465}"/>
              </a:ext>
            </a:extLst>
          </p:cNvPr>
          <p:cNvPicPr>
            <a:picLocks noChangeAspect="1"/>
          </p:cNvPicPr>
          <p:nvPr/>
        </p:nvPicPr>
        <p:blipFill>
          <a:blip r:embed="rId5"/>
          <a:stretch>
            <a:fillRect/>
          </a:stretch>
        </p:blipFill>
        <p:spPr>
          <a:xfrm>
            <a:off x="64951" y="4270025"/>
            <a:ext cx="2952370" cy="2578440"/>
          </a:xfrm>
          <a:prstGeom prst="rect">
            <a:avLst/>
          </a:prstGeom>
        </p:spPr>
      </p:pic>
      <p:pic>
        <p:nvPicPr>
          <p:cNvPr id="30" name="Picture 29">
            <a:extLst>
              <a:ext uri="{FF2B5EF4-FFF2-40B4-BE49-F238E27FC236}">
                <a16:creationId xmlns:a16="http://schemas.microsoft.com/office/drawing/2014/main" id="{A955AD84-8763-D408-02F4-73A84E0BFDD7}"/>
              </a:ext>
            </a:extLst>
          </p:cNvPr>
          <p:cNvPicPr>
            <a:picLocks noChangeAspect="1"/>
          </p:cNvPicPr>
          <p:nvPr/>
        </p:nvPicPr>
        <p:blipFill>
          <a:blip r:embed="rId6"/>
          <a:srcRect r="50800" b="-7140"/>
          <a:stretch/>
        </p:blipFill>
        <p:spPr>
          <a:xfrm>
            <a:off x="1077302" y="4121218"/>
            <a:ext cx="547845" cy="325361"/>
          </a:xfrm>
          <a:prstGeom prst="rect">
            <a:avLst/>
          </a:prstGeom>
        </p:spPr>
      </p:pic>
      <p:pic>
        <p:nvPicPr>
          <p:cNvPr id="32" name="Picture 31">
            <a:extLst>
              <a:ext uri="{FF2B5EF4-FFF2-40B4-BE49-F238E27FC236}">
                <a16:creationId xmlns:a16="http://schemas.microsoft.com/office/drawing/2014/main" id="{8227EB20-B6DC-40D7-855C-6F341E6513B3}"/>
              </a:ext>
            </a:extLst>
          </p:cNvPr>
          <p:cNvPicPr>
            <a:picLocks noChangeAspect="1"/>
          </p:cNvPicPr>
          <p:nvPr/>
        </p:nvPicPr>
        <p:blipFill>
          <a:blip r:embed="rId7"/>
          <a:stretch>
            <a:fillRect/>
          </a:stretch>
        </p:blipFill>
        <p:spPr>
          <a:xfrm>
            <a:off x="3018372" y="4270025"/>
            <a:ext cx="2935627" cy="2544954"/>
          </a:xfrm>
          <a:prstGeom prst="rect">
            <a:avLst/>
          </a:prstGeom>
        </p:spPr>
      </p:pic>
      <p:pic>
        <p:nvPicPr>
          <p:cNvPr id="33" name="Picture 32">
            <a:extLst>
              <a:ext uri="{FF2B5EF4-FFF2-40B4-BE49-F238E27FC236}">
                <a16:creationId xmlns:a16="http://schemas.microsoft.com/office/drawing/2014/main" id="{629487B8-4D37-E2B6-EB36-4B4EB315ED90}"/>
              </a:ext>
            </a:extLst>
          </p:cNvPr>
          <p:cNvPicPr>
            <a:picLocks noChangeAspect="1"/>
          </p:cNvPicPr>
          <p:nvPr/>
        </p:nvPicPr>
        <p:blipFill>
          <a:blip r:embed="rId6"/>
          <a:srcRect l="46737"/>
          <a:stretch/>
        </p:blipFill>
        <p:spPr>
          <a:xfrm>
            <a:off x="3956323" y="4137666"/>
            <a:ext cx="547845" cy="280518"/>
          </a:xfrm>
          <a:prstGeom prst="rect">
            <a:avLst/>
          </a:prstGeom>
        </p:spPr>
      </p:pic>
      <p:pic>
        <p:nvPicPr>
          <p:cNvPr id="35" name="Picture 34">
            <a:extLst>
              <a:ext uri="{FF2B5EF4-FFF2-40B4-BE49-F238E27FC236}">
                <a16:creationId xmlns:a16="http://schemas.microsoft.com/office/drawing/2014/main" id="{1152A8F3-F679-0BDB-4646-CD2447BBCB94}"/>
              </a:ext>
            </a:extLst>
          </p:cNvPr>
          <p:cNvPicPr>
            <a:picLocks noChangeAspect="1"/>
          </p:cNvPicPr>
          <p:nvPr/>
        </p:nvPicPr>
        <p:blipFill>
          <a:blip r:embed="rId8"/>
          <a:stretch>
            <a:fillRect/>
          </a:stretch>
        </p:blipFill>
        <p:spPr>
          <a:xfrm>
            <a:off x="5983483" y="4251499"/>
            <a:ext cx="2930045" cy="2567278"/>
          </a:xfrm>
          <a:prstGeom prst="rect">
            <a:avLst/>
          </a:prstGeom>
        </p:spPr>
      </p:pic>
      <p:pic>
        <p:nvPicPr>
          <p:cNvPr id="37" name="Picture 36">
            <a:extLst>
              <a:ext uri="{FF2B5EF4-FFF2-40B4-BE49-F238E27FC236}">
                <a16:creationId xmlns:a16="http://schemas.microsoft.com/office/drawing/2014/main" id="{AE5B6201-2E98-341C-BB2C-4C0760B675FC}"/>
              </a:ext>
            </a:extLst>
          </p:cNvPr>
          <p:cNvPicPr>
            <a:picLocks noChangeAspect="1"/>
          </p:cNvPicPr>
          <p:nvPr/>
        </p:nvPicPr>
        <p:blipFill>
          <a:blip r:embed="rId9"/>
          <a:stretch>
            <a:fillRect/>
          </a:stretch>
        </p:blipFill>
        <p:spPr>
          <a:xfrm>
            <a:off x="9068899" y="4236539"/>
            <a:ext cx="2868654" cy="2578440"/>
          </a:xfrm>
          <a:prstGeom prst="rect">
            <a:avLst/>
          </a:prstGeom>
        </p:spPr>
      </p:pic>
      <p:pic>
        <p:nvPicPr>
          <p:cNvPr id="38" name="Picture 37">
            <a:extLst>
              <a:ext uri="{FF2B5EF4-FFF2-40B4-BE49-F238E27FC236}">
                <a16:creationId xmlns:a16="http://schemas.microsoft.com/office/drawing/2014/main" id="{347C6002-CD29-4967-6FBB-B7468BBF90C4}"/>
              </a:ext>
            </a:extLst>
          </p:cNvPr>
          <p:cNvPicPr>
            <a:picLocks noChangeAspect="1"/>
          </p:cNvPicPr>
          <p:nvPr/>
        </p:nvPicPr>
        <p:blipFill>
          <a:blip r:embed="rId6"/>
          <a:stretch>
            <a:fillRect/>
          </a:stretch>
        </p:blipFill>
        <p:spPr>
          <a:xfrm>
            <a:off x="6647000" y="4064000"/>
            <a:ext cx="1263970" cy="344719"/>
          </a:xfrm>
          <a:prstGeom prst="rect">
            <a:avLst/>
          </a:prstGeom>
        </p:spPr>
      </p:pic>
      <p:pic>
        <p:nvPicPr>
          <p:cNvPr id="42" name="Picture 41">
            <a:extLst>
              <a:ext uri="{FF2B5EF4-FFF2-40B4-BE49-F238E27FC236}">
                <a16:creationId xmlns:a16="http://schemas.microsoft.com/office/drawing/2014/main" id="{CF0FF384-4BC8-7383-4FAD-170A1D9D6EC6}"/>
              </a:ext>
            </a:extLst>
          </p:cNvPr>
          <p:cNvPicPr>
            <a:picLocks noChangeAspect="1"/>
          </p:cNvPicPr>
          <p:nvPr/>
        </p:nvPicPr>
        <p:blipFill>
          <a:blip r:embed="rId10"/>
          <a:stretch>
            <a:fillRect/>
          </a:stretch>
        </p:blipFill>
        <p:spPr>
          <a:xfrm>
            <a:off x="8598016" y="919015"/>
            <a:ext cx="3283119" cy="2921150"/>
          </a:xfrm>
          <a:prstGeom prst="rect">
            <a:avLst/>
          </a:prstGeom>
        </p:spPr>
      </p:pic>
      <p:pic>
        <p:nvPicPr>
          <p:cNvPr id="43" name="Google Shape;241;p7">
            <a:extLst>
              <a:ext uri="{FF2B5EF4-FFF2-40B4-BE49-F238E27FC236}">
                <a16:creationId xmlns:a16="http://schemas.microsoft.com/office/drawing/2014/main" id="{0FA1DC15-66D3-0741-4A39-E6D10A20AB3E}"/>
              </a:ext>
            </a:extLst>
          </p:cNvPr>
          <p:cNvPicPr preferRelativeResize="0"/>
          <p:nvPr/>
        </p:nvPicPr>
        <p:blipFill rotWithShape="1">
          <a:blip r:embed="rId11">
            <a:alphaModFix/>
          </a:blip>
          <a:srcRect l="35124" r="1478"/>
          <a:stretch/>
        </p:blipFill>
        <p:spPr>
          <a:xfrm>
            <a:off x="6217317" y="1359820"/>
            <a:ext cx="2168286" cy="491016"/>
          </a:xfrm>
          <a:prstGeom prst="rect">
            <a:avLst/>
          </a:prstGeom>
          <a:noFill/>
          <a:ln>
            <a:noFill/>
          </a:ln>
        </p:spPr>
      </p:pic>
    </p:spTree>
    <p:extLst>
      <p:ext uri="{BB962C8B-B14F-4D97-AF65-F5344CB8AC3E}">
        <p14:creationId xmlns:p14="http://schemas.microsoft.com/office/powerpoint/2010/main" val="1487560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17"/>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a:t>Deep learning methods</a:t>
            </a:r>
            <a:endParaRPr/>
          </a:p>
        </p:txBody>
      </p:sp>
      <p:sp>
        <p:nvSpPr>
          <p:cNvPr id="481" name="Google Shape;481;p17"/>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a:t>
            </a:fld>
            <a:endParaRPr/>
          </a:p>
        </p:txBody>
      </p:sp>
      <p:sp>
        <p:nvSpPr>
          <p:cNvPr id="491" name="Google Shape;491;p17"/>
          <p:cNvSpPr txBox="1"/>
          <p:nvPr/>
        </p:nvSpPr>
        <p:spPr>
          <a:xfrm>
            <a:off x="645056" y="901146"/>
            <a:ext cx="10993666" cy="2067192"/>
          </a:xfrm>
          <a:prstGeom prst="rect">
            <a:avLst/>
          </a:prstGeom>
          <a:noFill/>
          <a:ln>
            <a:noFill/>
          </a:ln>
        </p:spPr>
        <p:txBody>
          <a:bodyPr spcFirstLastPara="1" wrap="square" lIns="91425" tIns="45700" rIns="91425" bIns="45700" anchor="t" anchorCtr="0">
            <a:spAutoFit/>
          </a:bodyPr>
          <a:lstStyle/>
          <a:p>
            <a:pPr marL="385763" marR="0" lvl="1" indent="-385763" algn="l" rtl="0">
              <a:spcBef>
                <a:spcPts val="0"/>
              </a:spcBef>
              <a:spcAft>
                <a:spcPts val="0"/>
              </a:spcAft>
              <a:buClr>
                <a:srgbClr val="005668"/>
              </a:buClr>
              <a:buSzPts val="2400"/>
              <a:buFont typeface="Noto Sans Symbols"/>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CNN (+MLP) as a baseline model</a:t>
            </a:r>
          </a:p>
          <a:p>
            <a:pPr marL="385763" marR="0" lvl="1" indent="-385763" algn="l" rtl="0">
              <a:spcBef>
                <a:spcPts val="0"/>
              </a:spcBef>
              <a:spcAft>
                <a:spcPts val="0"/>
              </a:spcAft>
              <a:buClr>
                <a:srgbClr val="005668"/>
              </a:buClr>
              <a:buSzPts val="2400"/>
              <a:buFont typeface="Noto Sans Symbols"/>
              <a:buChar char="▪"/>
            </a:pP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Improved neural operator (</a:t>
            </a:r>
            <a:r>
              <a:rPr lang="en-US" sz="24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DeepONet</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-based model, e.g., PRT-</a:t>
            </a:r>
            <a:r>
              <a:rPr lang="en-US" sz="24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DeepONet</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a:t>
            </a:r>
            <a:endParaRPr sz="2400" dirty="0">
              <a:latin typeface="Calibri" panose="020F0502020204030204" pitchFamily="34" charset="0"/>
              <a:ea typeface="Calibri" panose="020F0502020204030204" pitchFamily="34" charset="0"/>
              <a:cs typeface="Calibri" panose="020F0502020204030204" pitchFamily="34" charset="0"/>
            </a:endParaRPr>
          </a:p>
          <a:p>
            <a:pPr marL="385763" lvl="1" indent="-385763">
              <a:spcBef>
                <a:spcPts val="480"/>
              </a:spcBef>
              <a:buClr>
                <a:srgbClr val="005668"/>
              </a:buClr>
              <a:buSzPts val="2400"/>
              <a:buFont typeface="Noto Sans Symbols"/>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Variables: Peclet and </a:t>
            </a:r>
            <a:r>
              <a:rPr lang="en-US" sz="2400" dirty="0" err="1">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Damköhler</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numbers to evaluate transport and reaction </a:t>
            </a:r>
            <a:r>
              <a:rPr lang="en-US" sz="2400"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dominant cases (low, medium, and high cases)</a:t>
            </a:r>
          </a:p>
          <a:p>
            <a:pPr marL="385763" lvl="1" indent="-385763">
              <a:spcBef>
                <a:spcPts val="480"/>
              </a:spcBef>
              <a:buClr>
                <a:srgbClr val="005668"/>
              </a:buClr>
              <a:buSzPts val="2400"/>
              <a:buFont typeface="Noto Sans Symbols"/>
              <a:buChar char="▪"/>
            </a:pP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Test case: ~150 training data (snapshot of </a:t>
            </a:r>
            <a:r>
              <a:rPr lang="en-US" sz="2400" b="0" i="0" u="none" strike="noStrike" cap="none" dirty="0" err="1">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concentraions</a:t>
            </a:r>
            <a:r>
              <a:rPr lang="en-US"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rPr>
              <a:t>)</a:t>
            </a:r>
            <a:endParaRPr sz="24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Trebuchet MS"/>
            </a:endParaRPr>
          </a:p>
        </p:txBody>
      </p:sp>
      <p:pic>
        <p:nvPicPr>
          <p:cNvPr id="2" name="Google Shape;468;p16">
            <a:extLst>
              <a:ext uri="{FF2B5EF4-FFF2-40B4-BE49-F238E27FC236}">
                <a16:creationId xmlns:a16="http://schemas.microsoft.com/office/drawing/2014/main" id="{FF14A007-C2BD-F680-209F-0786191C0D99}"/>
              </a:ext>
            </a:extLst>
          </p:cNvPr>
          <p:cNvPicPr preferRelativeResize="0"/>
          <p:nvPr/>
        </p:nvPicPr>
        <p:blipFill rotWithShape="1">
          <a:blip r:embed="rId3">
            <a:alphaModFix/>
          </a:blip>
          <a:srcRect/>
          <a:stretch/>
        </p:blipFill>
        <p:spPr>
          <a:xfrm>
            <a:off x="6940127" y="3545777"/>
            <a:ext cx="4681738" cy="2084272"/>
          </a:xfrm>
          <a:prstGeom prst="rect">
            <a:avLst/>
          </a:prstGeom>
          <a:noFill/>
          <a:ln>
            <a:noFill/>
          </a:ln>
        </p:spPr>
      </p:pic>
      <p:pic>
        <p:nvPicPr>
          <p:cNvPr id="7" name="Picture 6">
            <a:extLst>
              <a:ext uri="{FF2B5EF4-FFF2-40B4-BE49-F238E27FC236}">
                <a16:creationId xmlns:a16="http://schemas.microsoft.com/office/drawing/2014/main" id="{940A540D-B56A-A9BC-35BC-6CBD72ADA3F1}"/>
              </a:ext>
            </a:extLst>
          </p:cNvPr>
          <p:cNvPicPr>
            <a:picLocks noChangeAspect="1"/>
          </p:cNvPicPr>
          <p:nvPr/>
        </p:nvPicPr>
        <p:blipFill>
          <a:blip r:embed="rId4"/>
          <a:stretch>
            <a:fillRect/>
          </a:stretch>
        </p:blipFill>
        <p:spPr>
          <a:xfrm>
            <a:off x="201403" y="3121025"/>
            <a:ext cx="6592085" cy="2863229"/>
          </a:xfrm>
          <a:prstGeom prst="rect">
            <a:avLst/>
          </a:prstGeom>
        </p:spPr>
      </p:pic>
      <p:sp>
        <p:nvSpPr>
          <p:cNvPr id="3" name="Rectangle 2">
            <a:extLst>
              <a:ext uri="{FF2B5EF4-FFF2-40B4-BE49-F238E27FC236}">
                <a16:creationId xmlns:a16="http://schemas.microsoft.com/office/drawing/2014/main" id="{925B33A7-CBEA-57C2-3FDD-9DD571F0EE5A}"/>
              </a:ext>
            </a:extLst>
          </p:cNvPr>
          <p:cNvSpPr/>
          <p:nvPr/>
        </p:nvSpPr>
        <p:spPr>
          <a:xfrm>
            <a:off x="9214607" y="6445790"/>
            <a:ext cx="2139193" cy="253916"/>
          </a:xfrm>
          <a:prstGeom prst="rect">
            <a:avLst/>
          </a:prstGeom>
        </p:spPr>
        <p:txBody>
          <a:bodyPr wrap="square">
            <a:spAutoFit/>
          </a:bodyPr>
          <a:lstStyle/>
          <a:p>
            <a:r>
              <a:rPr lang="en-US" sz="1050" dirty="0">
                <a:latin typeface="Calibri Light" panose="020F0302020204030204" pitchFamily="34" charset="0"/>
                <a:ea typeface="Calibri Light" panose="020F0302020204030204" pitchFamily="34" charset="0"/>
                <a:cs typeface="Calibri Light" panose="020F0302020204030204" pitchFamily="34" charset="0"/>
              </a:rPr>
              <a:t>Yoon et al. (2020, AAAI workshop)</a:t>
            </a:r>
          </a:p>
        </p:txBody>
      </p:sp>
      <p:sp>
        <p:nvSpPr>
          <p:cNvPr id="4" name="Rectangle 3">
            <a:extLst>
              <a:ext uri="{FF2B5EF4-FFF2-40B4-BE49-F238E27FC236}">
                <a16:creationId xmlns:a16="http://schemas.microsoft.com/office/drawing/2014/main" id="{2761E67C-656B-2293-E866-70F8E79380C9}"/>
              </a:ext>
            </a:extLst>
          </p:cNvPr>
          <p:cNvSpPr/>
          <p:nvPr/>
        </p:nvSpPr>
        <p:spPr>
          <a:xfrm>
            <a:off x="152400" y="6413724"/>
            <a:ext cx="6096000" cy="415498"/>
          </a:xfrm>
          <a:prstGeom prst="rect">
            <a:avLst/>
          </a:prstGeom>
        </p:spPr>
        <p:txBody>
          <a:bodyPr>
            <a:spAutoFit/>
          </a:bodyPr>
          <a:lstStyle/>
          <a:p>
            <a:r>
              <a:rPr lang="en-US" sz="1050" dirty="0" err="1">
                <a:latin typeface="Calibri Light" panose="020F0302020204030204" pitchFamily="34" charset="0"/>
                <a:ea typeface="Calibri Light" panose="020F0302020204030204" pitchFamily="34" charset="0"/>
                <a:cs typeface="Calibri Light" panose="020F0302020204030204" pitchFamily="34" charset="0"/>
              </a:rPr>
              <a:t>Kadeethum</a:t>
            </a:r>
            <a:r>
              <a:rPr lang="en-US" sz="1050" dirty="0">
                <a:latin typeface="Calibri Light" panose="020F0302020204030204" pitchFamily="34" charset="0"/>
                <a:ea typeface="Calibri Light" panose="020F0302020204030204" pitchFamily="34" charset="0"/>
                <a:cs typeface="Calibri Light" panose="020F0302020204030204" pitchFamily="34" charset="0"/>
              </a:rPr>
              <a:t>, T., </a:t>
            </a:r>
            <a:r>
              <a:rPr lang="en-US" sz="1050" dirty="0" err="1">
                <a:latin typeface="Calibri Light" panose="020F0302020204030204" pitchFamily="34" charset="0"/>
                <a:ea typeface="Calibri Light" panose="020F0302020204030204" pitchFamily="34" charset="0"/>
                <a:cs typeface="Calibri Light" panose="020F0302020204030204" pitchFamily="34" charset="0"/>
              </a:rPr>
              <a:t>Verzi</a:t>
            </a:r>
            <a:r>
              <a:rPr lang="en-US" sz="1050" dirty="0">
                <a:latin typeface="Calibri Light" panose="020F0302020204030204" pitchFamily="34" charset="0"/>
                <a:ea typeface="Calibri Light" panose="020F0302020204030204" pitchFamily="34" charset="0"/>
                <a:cs typeface="Calibri Light" panose="020F0302020204030204" pitchFamily="34" charset="0"/>
              </a:rPr>
              <a:t>, S.J. and Yoon, H., 2024. An improved neural operator framework for large-scale CO2 storage operations. </a:t>
            </a:r>
            <a:r>
              <a:rPr lang="en-US" sz="1050" dirty="0" err="1">
                <a:latin typeface="Calibri Light" panose="020F0302020204030204" pitchFamily="34" charset="0"/>
                <a:ea typeface="Calibri Light" panose="020F0302020204030204" pitchFamily="34" charset="0"/>
                <a:cs typeface="Calibri Light" panose="020F0302020204030204" pitchFamily="34" charset="0"/>
              </a:rPr>
              <a:t>Geoenergy</a:t>
            </a:r>
            <a:r>
              <a:rPr lang="en-US" sz="1050" dirty="0">
                <a:latin typeface="Calibri Light" panose="020F0302020204030204" pitchFamily="34" charset="0"/>
                <a:ea typeface="Calibri Light" panose="020F0302020204030204" pitchFamily="34" charset="0"/>
                <a:cs typeface="Calibri Light" panose="020F0302020204030204" pitchFamily="34" charset="0"/>
              </a:rPr>
              <a:t> Science and Engineering, 240, p.213007.</a:t>
            </a:r>
          </a:p>
        </p:txBody>
      </p:sp>
      <p:sp>
        <p:nvSpPr>
          <p:cNvPr id="1051" name="TextBox 1050">
            <a:extLst>
              <a:ext uri="{FF2B5EF4-FFF2-40B4-BE49-F238E27FC236}">
                <a16:creationId xmlns:a16="http://schemas.microsoft.com/office/drawing/2014/main" id="{5681C391-955E-6F0F-1ABE-6D78FF74F726}"/>
              </a:ext>
            </a:extLst>
          </p:cNvPr>
          <p:cNvSpPr txBox="1"/>
          <p:nvPr/>
        </p:nvSpPr>
        <p:spPr>
          <a:xfrm>
            <a:off x="10849386" y="4096250"/>
            <a:ext cx="1163780" cy="553998"/>
          </a:xfrm>
          <a:prstGeom prst="rect">
            <a:avLst/>
          </a:prstGeom>
          <a:solidFill>
            <a:schemeClr val="bg2">
              <a:lumMod val="20000"/>
              <a:lumOff val="80000"/>
            </a:schemeClr>
          </a:solidFill>
        </p:spPr>
        <p:txBody>
          <a:bodyPr wrap="none" lIns="0" tIns="0" rIns="0" bIns="0" rtlCol="0">
            <a:spAutoFit/>
          </a:bodyPr>
          <a:lstStyle/>
          <a:p>
            <a:r>
              <a:rPr lang="en-US" sz="1200" dirty="0"/>
              <a:t>Concentrations </a:t>
            </a:r>
          </a:p>
          <a:p>
            <a:r>
              <a:rPr lang="en-US" sz="1200" dirty="0"/>
              <a:t>(Ca</a:t>
            </a:r>
            <a:r>
              <a:rPr lang="en-US" sz="1200" baseline="30000" dirty="0"/>
              <a:t>2+</a:t>
            </a:r>
            <a:r>
              <a:rPr lang="en-US" sz="1200" dirty="0"/>
              <a:t>, CO</a:t>
            </a:r>
            <a:r>
              <a:rPr lang="en-US" sz="1200" baseline="-25000" dirty="0"/>
              <a:t>3</a:t>
            </a:r>
            <a:r>
              <a:rPr lang="en-US" sz="1200" baseline="30000" dirty="0"/>
              <a:t>2-</a:t>
            </a:r>
            <a:r>
              <a:rPr lang="en-US" sz="1200" dirty="0"/>
              <a:t>, pH)</a:t>
            </a:r>
          </a:p>
          <a:p>
            <a:r>
              <a:rPr lang="en-US" sz="1200" dirty="0"/>
              <a:t>Reaction rates</a:t>
            </a:r>
          </a:p>
        </p:txBody>
      </p:sp>
    </p:spTree>
    <p:extLst>
      <p:ext uri="{BB962C8B-B14F-4D97-AF65-F5344CB8AC3E}">
        <p14:creationId xmlns:p14="http://schemas.microsoft.com/office/powerpoint/2010/main" val="230886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13E31D-E2AB-40D1-8B51-AFA5AFEF393A}" type="slidenum">
              <a:rPr lang="en-US" smtClean="0"/>
              <a:t>16</a:t>
            </a:fld>
            <a:endParaRPr lang="en-US" dirty="0"/>
          </a:p>
        </p:txBody>
      </p:sp>
      <p:sp>
        <p:nvSpPr>
          <p:cNvPr id="14" name="Title 4">
            <a:extLst>
              <a:ext uri="{FF2B5EF4-FFF2-40B4-BE49-F238E27FC236}">
                <a16:creationId xmlns:a16="http://schemas.microsoft.com/office/drawing/2014/main" id="{8F67A2D3-2809-432F-B193-B3725D396887}"/>
              </a:ext>
            </a:extLst>
          </p:cNvPr>
          <p:cNvSpPr txBox="1">
            <a:spLocks/>
          </p:cNvSpPr>
          <p:nvPr/>
        </p:nvSpPr>
        <p:spPr>
          <a:xfrm>
            <a:off x="720648" y="74022"/>
            <a:ext cx="10633152" cy="570225"/>
          </a:xfrm>
          <a:prstGeom prst="rect">
            <a:avLst/>
          </a:prstGeom>
        </p:spPr>
        <p:txBody>
          <a:bodyPr vert="horz" lIns="91440" tIns="45720" rIns="91440" bIns="45720" rtlCol="0" anchor="ctr" anchorCtr="0">
            <a:noAutofit/>
          </a:bodyPr>
          <a:lstStyle>
            <a:lvl1pPr marL="0" algn="l" defTabSz="914354" rtl="0" eaLnBrk="1" latinLnBrk="0" hangingPunct="1">
              <a:lnSpc>
                <a:spcPct val="85000"/>
              </a:lnSpc>
              <a:spcBef>
                <a:spcPct val="0"/>
              </a:spcBef>
              <a:buNone/>
              <a:defRPr sz="2800" b="0" i="0" kern="1200" spc="100" baseline="0">
                <a:solidFill>
                  <a:schemeClr val="bg2">
                    <a:lumMod val="25000"/>
                  </a:schemeClr>
                </a:solidFill>
                <a:latin typeface="Gill Sans MT" charset="0"/>
                <a:ea typeface="Gill Sans MT" charset="0"/>
                <a:cs typeface="Gill Sans MT" charset="0"/>
              </a:defRPr>
            </a:lvl1pPr>
          </a:lstStyle>
          <a:p>
            <a:r>
              <a:rPr lang="en-US" sz="3200" dirty="0"/>
              <a:t>ML prediction: preliminary results</a:t>
            </a:r>
          </a:p>
        </p:txBody>
      </p:sp>
      <p:pic>
        <p:nvPicPr>
          <p:cNvPr id="9" name="Picture 8">
            <a:extLst>
              <a:ext uri="{FF2B5EF4-FFF2-40B4-BE49-F238E27FC236}">
                <a16:creationId xmlns:a16="http://schemas.microsoft.com/office/drawing/2014/main" id="{01265CCB-6AAD-AD33-A099-A58D46D17776}"/>
              </a:ext>
            </a:extLst>
          </p:cNvPr>
          <p:cNvPicPr>
            <a:picLocks noChangeAspect="1"/>
          </p:cNvPicPr>
          <p:nvPr/>
        </p:nvPicPr>
        <p:blipFill>
          <a:blip r:embed="rId3"/>
          <a:stretch>
            <a:fillRect/>
          </a:stretch>
        </p:blipFill>
        <p:spPr>
          <a:xfrm>
            <a:off x="2115702" y="1000984"/>
            <a:ext cx="3359323" cy="2902099"/>
          </a:xfrm>
          <a:prstGeom prst="rect">
            <a:avLst/>
          </a:prstGeom>
        </p:spPr>
      </p:pic>
      <p:pic>
        <p:nvPicPr>
          <p:cNvPr id="11" name="Picture 10">
            <a:extLst>
              <a:ext uri="{FF2B5EF4-FFF2-40B4-BE49-F238E27FC236}">
                <a16:creationId xmlns:a16="http://schemas.microsoft.com/office/drawing/2014/main" id="{85CD0AB8-D3F9-FD32-81D1-B35919DEAD6E}"/>
              </a:ext>
            </a:extLst>
          </p:cNvPr>
          <p:cNvPicPr>
            <a:picLocks noChangeAspect="1"/>
          </p:cNvPicPr>
          <p:nvPr/>
        </p:nvPicPr>
        <p:blipFill>
          <a:blip r:embed="rId4"/>
          <a:stretch>
            <a:fillRect/>
          </a:stretch>
        </p:blipFill>
        <p:spPr>
          <a:xfrm>
            <a:off x="5786684" y="962882"/>
            <a:ext cx="3340272" cy="2940201"/>
          </a:xfrm>
          <a:prstGeom prst="rect">
            <a:avLst/>
          </a:prstGeom>
        </p:spPr>
      </p:pic>
      <p:pic>
        <p:nvPicPr>
          <p:cNvPr id="13" name="Picture 12">
            <a:extLst>
              <a:ext uri="{FF2B5EF4-FFF2-40B4-BE49-F238E27FC236}">
                <a16:creationId xmlns:a16="http://schemas.microsoft.com/office/drawing/2014/main" id="{98B029B4-8829-F8A9-458D-6796F283F9E1}"/>
              </a:ext>
            </a:extLst>
          </p:cNvPr>
          <p:cNvPicPr>
            <a:picLocks noChangeAspect="1"/>
          </p:cNvPicPr>
          <p:nvPr/>
        </p:nvPicPr>
        <p:blipFill>
          <a:blip r:embed="rId5"/>
          <a:stretch>
            <a:fillRect/>
          </a:stretch>
        </p:blipFill>
        <p:spPr>
          <a:xfrm>
            <a:off x="2137708" y="3917799"/>
            <a:ext cx="3391074" cy="2940201"/>
          </a:xfrm>
          <a:prstGeom prst="rect">
            <a:avLst/>
          </a:prstGeom>
        </p:spPr>
      </p:pic>
      <p:pic>
        <p:nvPicPr>
          <p:cNvPr id="16" name="Picture 15">
            <a:extLst>
              <a:ext uri="{FF2B5EF4-FFF2-40B4-BE49-F238E27FC236}">
                <a16:creationId xmlns:a16="http://schemas.microsoft.com/office/drawing/2014/main" id="{53B478A4-9EC3-B254-5B88-B3F9DB082993}"/>
              </a:ext>
            </a:extLst>
          </p:cNvPr>
          <p:cNvPicPr>
            <a:picLocks noChangeAspect="1"/>
          </p:cNvPicPr>
          <p:nvPr/>
        </p:nvPicPr>
        <p:blipFill>
          <a:blip r:embed="rId6"/>
          <a:stretch>
            <a:fillRect/>
          </a:stretch>
        </p:blipFill>
        <p:spPr>
          <a:xfrm>
            <a:off x="5802482" y="3922496"/>
            <a:ext cx="3276768" cy="2895749"/>
          </a:xfrm>
          <a:prstGeom prst="rect">
            <a:avLst/>
          </a:prstGeom>
        </p:spPr>
      </p:pic>
      <p:pic>
        <p:nvPicPr>
          <p:cNvPr id="19" name="Picture 18">
            <a:extLst>
              <a:ext uri="{FF2B5EF4-FFF2-40B4-BE49-F238E27FC236}">
                <a16:creationId xmlns:a16="http://schemas.microsoft.com/office/drawing/2014/main" id="{3D50BD4A-F827-B75E-6D5E-C231BDD1B612}"/>
              </a:ext>
            </a:extLst>
          </p:cNvPr>
          <p:cNvPicPr>
            <a:picLocks noChangeAspect="1"/>
          </p:cNvPicPr>
          <p:nvPr/>
        </p:nvPicPr>
        <p:blipFill>
          <a:blip r:embed="rId7"/>
          <a:stretch>
            <a:fillRect/>
          </a:stretch>
        </p:blipFill>
        <p:spPr>
          <a:xfrm>
            <a:off x="3075536" y="937715"/>
            <a:ext cx="821317" cy="223996"/>
          </a:xfrm>
          <a:prstGeom prst="rect">
            <a:avLst/>
          </a:prstGeom>
        </p:spPr>
      </p:pic>
      <p:pic>
        <p:nvPicPr>
          <p:cNvPr id="20" name="Picture 19">
            <a:extLst>
              <a:ext uri="{FF2B5EF4-FFF2-40B4-BE49-F238E27FC236}">
                <a16:creationId xmlns:a16="http://schemas.microsoft.com/office/drawing/2014/main" id="{956034FD-4849-7A44-3E5A-CFD27E81BD89}"/>
              </a:ext>
            </a:extLst>
          </p:cNvPr>
          <p:cNvPicPr>
            <a:picLocks noChangeAspect="1"/>
          </p:cNvPicPr>
          <p:nvPr/>
        </p:nvPicPr>
        <p:blipFill>
          <a:blip r:embed="rId7"/>
          <a:stretch>
            <a:fillRect/>
          </a:stretch>
        </p:blipFill>
        <p:spPr>
          <a:xfrm>
            <a:off x="6768094" y="897168"/>
            <a:ext cx="821317" cy="223996"/>
          </a:xfrm>
          <a:prstGeom prst="rect">
            <a:avLst/>
          </a:prstGeom>
        </p:spPr>
      </p:pic>
      <p:sp>
        <p:nvSpPr>
          <p:cNvPr id="21" name="Google Shape;354;p11">
            <a:extLst>
              <a:ext uri="{FF2B5EF4-FFF2-40B4-BE49-F238E27FC236}">
                <a16:creationId xmlns:a16="http://schemas.microsoft.com/office/drawing/2014/main" id="{A86A4BDD-64B6-B67B-B41C-8A66DEB543BF}"/>
              </a:ext>
            </a:extLst>
          </p:cNvPr>
          <p:cNvSpPr txBox="1"/>
          <p:nvPr/>
        </p:nvSpPr>
        <p:spPr>
          <a:xfrm>
            <a:off x="3896853" y="816318"/>
            <a:ext cx="98166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True</a:t>
            </a:r>
            <a:endParaRPr dirty="0"/>
          </a:p>
        </p:txBody>
      </p:sp>
      <p:sp>
        <p:nvSpPr>
          <p:cNvPr id="22" name="Google Shape;354;p11">
            <a:extLst>
              <a:ext uri="{FF2B5EF4-FFF2-40B4-BE49-F238E27FC236}">
                <a16:creationId xmlns:a16="http://schemas.microsoft.com/office/drawing/2014/main" id="{23B3584D-8319-5F0F-06FB-66C8481623AF}"/>
              </a:ext>
            </a:extLst>
          </p:cNvPr>
          <p:cNvSpPr txBox="1"/>
          <p:nvPr/>
        </p:nvSpPr>
        <p:spPr>
          <a:xfrm>
            <a:off x="7522416" y="799333"/>
            <a:ext cx="125246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(ML pred)</a:t>
            </a:r>
            <a:endParaRPr dirty="0"/>
          </a:p>
        </p:txBody>
      </p:sp>
    </p:spTree>
    <p:extLst>
      <p:ext uri="{BB962C8B-B14F-4D97-AF65-F5344CB8AC3E}">
        <p14:creationId xmlns:p14="http://schemas.microsoft.com/office/powerpoint/2010/main" val="2635831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8"/>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a:t>Summary</a:t>
            </a:r>
            <a:endParaRPr/>
          </a:p>
        </p:txBody>
      </p:sp>
      <p:sp>
        <p:nvSpPr>
          <p:cNvPr id="498" name="Google Shape;498;p18"/>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a:t>
            </a:fld>
            <a:endParaRPr/>
          </a:p>
        </p:txBody>
      </p:sp>
      <p:sp>
        <p:nvSpPr>
          <p:cNvPr id="499" name="Google Shape;499;p18"/>
          <p:cNvSpPr txBox="1"/>
          <p:nvPr/>
        </p:nvSpPr>
        <p:spPr>
          <a:xfrm>
            <a:off x="634787" y="1088583"/>
            <a:ext cx="11073428" cy="4160715"/>
          </a:xfrm>
          <a:prstGeom prst="rect">
            <a:avLst/>
          </a:prstGeom>
          <a:noFill/>
          <a:ln>
            <a:noFill/>
          </a:ln>
        </p:spPr>
        <p:txBody>
          <a:bodyPr spcFirstLastPara="1" wrap="square" lIns="91425" tIns="45700" rIns="91425" bIns="45700" anchor="t" anchorCtr="0">
            <a:noAutofit/>
          </a:bodyPr>
          <a:lstStyle/>
          <a:p>
            <a:pPr marL="342900" indent="-342900">
              <a:lnSpc>
                <a:spcPct val="110000"/>
              </a:lnSpc>
              <a:buClr>
                <a:srgbClr val="102E54"/>
              </a:buClr>
              <a:buSzPts val="2400"/>
              <a:buFont typeface="Noto Sans Symbols"/>
              <a:buChar char="▪"/>
            </a:pPr>
            <a:r>
              <a:rPr lang="en-US" sz="2400" dirty="0" err="1">
                <a:solidFill>
                  <a:schemeClr val="dk1"/>
                </a:solidFill>
                <a:latin typeface="Calibri"/>
                <a:ea typeface="Calibri"/>
                <a:cs typeface="Calibri"/>
                <a:sym typeface="Calibri"/>
              </a:rPr>
              <a:t>AnisONet</a:t>
            </a:r>
            <a:r>
              <a:rPr lang="en-US" sz="2400" dirty="0">
                <a:solidFill>
                  <a:schemeClr val="dk1"/>
                </a:solidFill>
                <a:latin typeface="Calibri"/>
                <a:ea typeface="Calibri"/>
                <a:cs typeface="Calibri"/>
                <a:sym typeface="Calibri"/>
              </a:rPr>
              <a:t> can predict directional permeabilities for images and can be used for upscaled model properties</a:t>
            </a:r>
          </a:p>
          <a:p>
            <a:pPr marL="342900" indent="-342900">
              <a:lnSpc>
                <a:spcPct val="110000"/>
              </a:lnSpc>
              <a:buClr>
                <a:srgbClr val="102E54"/>
              </a:buClr>
              <a:buSzPts val="2400"/>
              <a:buFont typeface="Noto Sans Symbols"/>
              <a:buChar char="▪"/>
            </a:pPr>
            <a:r>
              <a:rPr lang="en-US" sz="2400" dirty="0" err="1">
                <a:solidFill>
                  <a:schemeClr val="dk1"/>
                </a:solidFill>
                <a:latin typeface="Calibri"/>
                <a:ea typeface="Calibri"/>
                <a:cs typeface="Calibri"/>
                <a:sym typeface="Calibri"/>
              </a:rPr>
              <a:t>AnisONet</a:t>
            </a:r>
            <a:r>
              <a:rPr lang="en-US" sz="2400" dirty="0">
                <a:solidFill>
                  <a:schemeClr val="dk1"/>
                </a:solidFill>
                <a:latin typeface="Calibri"/>
                <a:ea typeface="Calibri"/>
                <a:cs typeface="Calibri"/>
                <a:sym typeface="Calibri"/>
              </a:rPr>
              <a:t> (with Jax-based LBM) is being applied for 3D porous media</a:t>
            </a:r>
            <a:endParaRPr lang="en-US" sz="2400" dirty="0"/>
          </a:p>
          <a:p>
            <a:pPr marL="342900" marR="0" lvl="0" indent="-342900" algn="l" rtl="0">
              <a:lnSpc>
                <a:spcPct val="110000"/>
              </a:lnSpc>
              <a:spcBef>
                <a:spcPts val="0"/>
              </a:spcBef>
              <a:spcAft>
                <a:spcPts val="0"/>
              </a:spcAft>
              <a:buClr>
                <a:srgbClr val="102E54"/>
              </a:buClr>
              <a:buSzPts val="2400"/>
              <a:buFont typeface="Noto Sans Symbols"/>
              <a:buChar char="▪"/>
            </a:pPr>
            <a:r>
              <a:rPr lang="en-US" sz="2400" dirty="0">
                <a:solidFill>
                  <a:schemeClr val="dk1"/>
                </a:solidFill>
                <a:latin typeface="Calibri"/>
                <a:ea typeface="Calibri"/>
                <a:cs typeface="Calibri"/>
                <a:sym typeface="Calibri"/>
              </a:rPr>
              <a:t>Pore scale reactive transport enables us to improve fundamental understanding of physical-chemical processes involved in various subsurface energy systems</a:t>
            </a:r>
          </a:p>
          <a:p>
            <a:pPr marL="342900" marR="0" lvl="0" indent="-342900" algn="l" rtl="0">
              <a:lnSpc>
                <a:spcPct val="110000"/>
              </a:lnSpc>
              <a:spcBef>
                <a:spcPts val="480"/>
              </a:spcBef>
              <a:spcAft>
                <a:spcPts val="0"/>
              </a:spcAft>
              <a:buClr>
                <a:srgbClr val="102E54"/>
              </a:buClr>
              <a:buSzPts val="2400"/>
              <a:buFont typeface="Noto Sans Symbols"/>
              <a:buChar char="▪"/>
            </a:pPr>
            <a:r>
              <a:rPr lang="en-US" sz="2400" dirty="0">
                <a:solidFill>
                  <a:schemeClr val="dk1"/>
                </a:solidFill>
                <a:latin typeface="Calibri"/>
                <a:ea typeface="Calibri"/>
                <a:cs typeface="Calibri"/>
                <a:sym typeface="Calibri"/>
              </a:rPr>
              <a:t>Improved neural operator was able to predict chemical concentrations reasonably well (in progress)</a:t>
            </a:r>
          </a:p>
          <a:p>
            <a:pPr marL="342900" marR="0" lvl="0" indent="-342900" algn="l" rtl="0">
              <a:lnSpc>
                <a:spcPct val="110000"/>
              </a:lnSpc>
              <a:spcBef>
                <a:spcPts val="480"/>
              </a:spcBef>
              <a:spcAft>
                <a:spcPts val="0"/>
              </a:spcAft>
              <a:buClr>
                <a:srgbClr val="102E54"/>
              </a:buClr>
              <a:buSzPts val="2400"/>
              <a:buFont typeface="Noto Sans Symbols"/>
              <a:buChar char="▪"/>
            </a:pPr>
            <a:r>
              <a:rPr lang="en-US" sz="2400" dirty="0">
                <a:solidFill>
                  <a:schemeClr val="dk1"/>
                </a:solidFill>
                <a:latin typeface="Calibri"/>
                <a:ea typeface="Calibri"/>
                <a:cs typeface="Calibri"/>
                <a:sym typeface="Calibri"/>
              </a:rPr>
              <a:t>An adaptive strategy to couple pore- and continuum scale using machine/deep learning methods will be tested against more realistic cases</a:t>
            </a: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0D8DC-6296-A27D-BEF2-5EE9C31BA40F}"/>
            </a:ext>
          </a:extLst>
        </p:cNvPr>
        <p:cNvGrpSpPr/>
        <p:nvPr/>
      </p:nvGrpSpPr>
      <p:grpSpPr>
        <a:xfrm>
          <a:off x="0" y="0"/>
          <a:ext cx="0" cy="0"/>
          <a:chOff x="0" y="0"/>
          <a:chExt cx="0" cy="0"/>
        </a:xfrm>
      </p:grpSpPr>
      <p:pic>
        <p:nvPicPr>
          <p:cNvPr id="30" name="Picture 29">
            <a:extLst>
              <a:ext uri="{FF2B5EF4-FFF2-40B4-BE49-F238E27FC236}">
                <a16:creationId xmlns:a16="http://schemas.microsoft.com/office/drawing/2014/main" id="{1B2C644C-4BCD-0C7F-BC91-3AF45D7D313F}"/>
              </a:ext>
            </a:extLst>
          </p:cNvPr>
          <p:cNvPicPr>
            <a:picLocks noChangeAspect="1"/>
          </p:cNvPicPr>
          <p:nvPr/>
        </p:nvPicPr>
        <p:blipFill>
          <a:blip r:embed="rId3"/>
          <a:stretch>
            <a:fillRect/>
          </a:stretch>
        </p:blipFill>
        <p:spPr>
          <a:xfrm>
            <a:off x="10141219" y="4601876"/>
            <a:ext cx="1867901" cy="1598654"/>
          </a:xfrm>
          <a:prstGeom prst="rect">
            <a:avLst/>
          </a:prstGeom>
        </p:spPr>
      </p:pic>
      <p:sp>
        <p:nvSpPr>
          <p:cNvPr id="4" name="Slide Number Placeholder 3">
            <a:extLst>
              <a:ext uri="{FF2B5EF4-FFF2-40B4-BE49-F238E27FC236}">
                <a16:creationId xmlns:a16="http://schemas.microsoft.com/office/drawing/2014/main" id="{64DB955A-9303-E507-70CD-36ABD5FF7866}"/>
              </a:ext>
            </a:extLst>
          </p:cNvPr>
          <p:cNvSpPr>
            <a:spLocks noGrp="1"/>
          </p:cNvSpPr>
          <p:nvPr>
            <p:ph type="sldNum" sz="quarter" idx="12"/>
          </p:nvPr>
        </p:nvSpPr>
        <p:spPr/>
        <p:txBody>
          <a:bodyPr/>
          <a:lstStyle/>
          <a:p>
            <a:fld id="{6113E31D-E2AB-40D1-8B51-AFA5AFEF393A}" type="slidenum">
              <a:rPr lang="en-US" smtClean="0"/>
              <a:t>2</a:t>
            </a:fld>
            <a:endParaRPr lang="en-US" dirty="0"/>
          </a:p>
        </p:txBody>
      </p:sp>
      <p:pic>
        <p:nvPicPr>
          <p:cNvPr id="6" name="Picture 5" descr="Rock_25_Aug-11-2016_1H_HY_0891to1490_snapshot.jpg">
            <a:extLst>
              <a:ext uri="{FF2B5EF4-FFF2-40B4-BE49-F238E27FC236}">
                <a16:creationId xmlns:a16="http://schemas.microsoft.com/office/drawing/2014/main" id="{725A58FF-9A62-F4CF-DEF6-4835761262CD}"/>
              </a:ext>
            </a:extLst>
          </p:cNvPr>
          <p:cNvPicPr>
            <a:picLocks noChangeAspect="1"/>
          </p:cNvPicPr>
          <p:nvPr/>
        </p:nvPicPr>
        <p:blipFill>
          <a:blip r:embed="rId4" cstate="print"/>
          <a:srcRect l="989" t="16199" r="5068"/>
          <a:stretch>
            <a:fillRect/>
          </a:stretch>
        </p:blipFill>
        <p:spPr>
          <a:xfrm>
            <a:off x="470794" y="2417348"/>
            <a:ext cx="1520188" cy="1076139"/>
          </a:xfrm>
          <a:prstGeom prst="rect">
            <a:avLst/>
          </a:prstGeom>
        </p:spPr>
      </p:pic>
      <p:sp>
        <p:nvSpPr>
          <p:cNvPr id="9" name="TextBox 8">
            <a:extLst>
              <a:ext uri="{FF2B5EF4-FFF2-40B4-BE49-F238E27FC236}">
                <a16:creationId xmlns:a16="http://schemas.microsoft.com/office/drawing/2014/main" id="{90AA0C2F-F22F-9249-6B0B-FF65336CABED}"/>
              </a:ext>
            </a:extLst>
          </p:cNvPr>
          <p:cNvSpPr txBox="1"/>
          <p:nvPr/>
        </p:nvSpPr>
        <p:spPr>
          <a:xfrm>
            <a:off x="410210" y="1802903"/>
            <a:ext cx="2704587" cy="584775"/>
          </a:xfrm>
          <a:prstGeom prst="rect">
            <a:avLst/>
          </a:prstGeom>
          <a:noFill/>
        </p:spPr>
        <p:txBody>
          <a:bodyPr wrap="none" rtlCol="0">
            <a:spAutoFit/>
          </a:bodyPr>
          <a:lstStyle/>
          <a:p>
            <a:r>
              <a:rPr lang="en-US" sz="1600" dirty="0"/>
              <a:t>Sandstone &amp; pore networks</a:t>
            </a:r>
          </a:p>
          <a:p>
            <a:r>
              <a:rPr lang="en-US" sz="1600" dirty="0"/>
              <a:t>(pores: 10’s-100’s </a:t>
            </a:r>
            <a:r>
              <a:rPr lang="en-US" sz="1600" dirty="0">
                <a:sym typeface="Symbol" panose="05050102010706020507" pitchFamily="18" charset="2"/>
              </a:rPr>
              <a:t></a:t>
            </a:r>
            <a:r>
              <a:rPr lang="en-US" sz="1600" dirty="0"/>
              <a:t>m)</a:t>
            </a:r>
          </a:p>
        </p:txBody>
      </p:sp>
      <p:sp>
        <p:nvSpPr>
          <p:cNvPr id="13" name="TextBox 12">
            <a:extLst>
              <a:ext uri="{FF2B5EF4-FFF2-40B4-BE49-F238E27FC236}">
                <a16:creationId xmlns:a16="http://schemas.microsoft.com/office/drawing/2014/main" id="{F0E8609D-F0FE-00CA-2949-3B31ECFBE2B9}"/>
              </a:ext>
            </a:extLst>
          </p:cNvPr>
          <p:cNvSpPr txBox="1"/>
          <p:nvPr/>
        </p:nvSpPr>
        <p:spPr>
          <a:xfrm>
            <a:off x="8961933" y="1771656"/>
            <a:ext cx="1704313" cy="584775"/>
          </a:xfrm>
          <a:prstGeom prst="rect">
            <a:avLst/>
          </a:prstGeom>
          <a:noFill/>
        </p:spPr>
        <p:txBody>
          <a:bodyPr wrap="none" rtlCol="0">
            <a:spAutoFit/>
          </a:bodyPr>
          <a:lstStyle/>
          <a:p>
            <a:r>
              <a:rPr lang="en-US" sz="1600" dirty="0"/>
              <a:t>Shale</a:t>
            </a:r>
          </a:p>
          <a:p>
            <a:r>
              <a:rPr lang="en-US" sz="1600" dirty="0"/>
              <a:t>(1 nm - microns)</a:t>
            </a:r>
          </a:p>
        </p:txBody>
      </p:sp>
      <p:sp>
        <p:nvSpPr>
          <p:cNvPr id="20" name="Rectangle 19">
            <a:extLst>
              <a:ext uri="{FF2B5EF4-FFF2-40B4-BE49-F238E27FC236}">
                <a16:creationId xmlns:a16="http://schemas.microsoft.com/office/drawing/2014/main" id="{AF42426F-075F-9C10-BC51-C29B7E09DA28}"/>
              </a:ext>
            </a:extLst>
          </p:cNvPr>
          <p:cNvSpPr/>
          <p:nvPr/>
        </p:nvSpPr>
        <p:spPr>
          <a:xfrm>
            <a:off x="1086431" y="2923087"/>
            <a:ext cx="171704" cy="1691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0111CD6A-B87C-45CB-603F-DBAFF5C32FFF}"/>
              </a:ext>
            </a:extLst>
          </p:cNvPr>
          <p:cNvSpPr txBox="1"/>
          <p:nvPr/>
        </p:nvSpPr>
        <p:spPr>
          <a:xfrm>
            <a:off x="8568092" y="6339264"/>
            <a:ext cx="2437534" cy="338554"/>
          </a:xfrm>
          <a:prstGeom prst="rect">
            <a:avLst/>
          </a:prstGeom>
          <a:noFill/>
        </p:spPr>
        <p:txBody>
          <a:bodyPr wrap="square" rtlCol="0">
            <a:spAutoFit/>
          </a:bodyPr>
          <a:lstStyle/>
          <a:p>
            <a:r>
              <a:rPr lang="en-US" sz="1600" dirty="0"/>
              <a:t>PN from FIB-SEM image</a:t>
            </a:r>
          </a:p>
        </p:txBody>
      </p:sp>
      <p:pic>
        <p:nvPicPr>
          <p:cNvPr id="33" name="Picture 32">
            <a:extLst>
              <a:ext uri="{FF2B5EF4-FFF2-40B4-BE49-F238E27FC236}">
                <a16:creationId xmlns:a16="http://schemas.microsoft.com/office/drawing/2014/main" id="{EBA8F241-BF77-4D44-999A-5F2ABA550959}"/>
              </a:ext>
            </a:extLst>
          </p:cNvPr>
          <p:cNvPicPr>
            <a:picLocks noChangeAspect="1"/>
          </p:cNvPicPr>
          <p:nvPr/>
        </p:nvPicPr>
        <p:blipFill>
          <a:blip r:embed="rId5"/>
          <a:stretch>
            <a:fillRect/>
          </a:stretch>
        </p:blipFill>
        <p:spPr>
          <a:xfrm>
            <a:off x="8496608" y="2425798"/>
            <a:ext cx="2857192" cy="2068887"/>
          </a:xfrm>
          <a:prstGeom prst="rect">
            <a:avLst/>
          </a:prstGeom>
        </p:spPr>
      </p:pic>
      <p:sp>
        <p:nvSpPr>
          <p:cNvPr id="34" name="Rectangle 33">
            <a:extLst>
              <a:ext uri="{FF2B5EF4-FFF2-40B4-BE49-F238E27FC236}">
                <a16:creationId xmlns:a16="http://schemas.microsoft.com/office/drawing/2014/main" id="{F3A48407-3ECF-40A9-F3A9-9BAE130B7D5E}"/>
              </a:ext>
            </a:extLst>
          </p:cNvPr>
          <p:cNvSpPr/>
          <p:nvPr/>
        </p:nvSpPr>
        <p:spPr>
          <a:xfrm>
            <a:off x="9132541" y="3453995"/>
            <a:ext cx="248432" cy="20685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032F5296-33BE-5FD4-8776-733C9B70EA62}"/>
              </a:ext>
            </a:extLst>
          </p:cNvPr>
          <p:cNvPicPr>
            <a:picLocks noChangeAspect="1"/>
          </p:cNvPicPr>
          <p:nvPr/>
        </p:nvPicPr>
        <p:blipFill rotWithShape="1">
          <a:blip r:embed="rId6">
            <a:extLst>
              <a:ext uri="{28A0092B-C50C-407E-A947-70E740481C1C}">
                <a14:useLocalDpi xmlns:a14="http://schemas.microsoft.com/office/drawing/2010/main" val="0"/>
              </a:ext>
            </a:extLst>
          </a:blip>
          <a:srcRect l="24357" t="15796" r="23842" b="10434"/>
          <a:stretch/>
        </p:blipFill>
        <p:spPr>
          <a:xfrm>
            <a:off x="2077566" y="2392611"/>
            <a:ext cx="1147886" cy="1188721"/>
          </a:xfrm>
          <a:prstGeom prst="rect">
            <a:avLst/>
          </a:prstGeom>
        </p:spPr>
      </p:pic>
      <p:sp>
        <p:nvSpPr>
          <p:cNvPr id="36" name="Content Placeholder 2">
            <a:extLst>
              <a:ext uri="{FF2B5EF4-FFF2-40B4-BE49-F238E27FC236}">
                <a16:creationId xmlns:a16="http://schemas.microsoft.com/office/drawing/2014/main" id="{97F1579F-ACF3-A530-7768-0F3B3B803B32}"/>
              </a:ext>
            </a:extLst>
          </p:cNvPr>
          <p:cNvSpPr txBox="1">
            <a:spLocks/>
          </p:cNvSpPr>
          <p:nvPr/>
        </p:nvSpPr>
        <p:spPr bwMode="auto">
          <a:xfrm>
            <a:off x="720649" y="895358"/>
            <a:ext cx="10284978" cy="7985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228600" indent="-228600" defTabSz="914400">
              <a:spcBef>
                <a:spcPts val="0"/>
              </a:spcBef>
              <a:spcAft>
                <a:spcPts val="600"/>
              </a:spcAft>
              <a:buClr>
                <a:srgbClr val="00B050"/>
              </a:buClr>
            </a:pPr>
            <a:r>
              <a:rPr lang="en-US" kern="0" dirty="0"/>
              <a:t>Heterogeneity: Complexity in geometry, size, scale, and compositions</a:t>
            </a:r>
          </a:p>
          <a:p>
            <a:pPr marL="228600" indent="-228600" defTabSz="914400">
              <a:spcBef>
                <a:spcPts val="0"/>
              </a:spcBef>
              <a:spcAft>
                <a:spcPts val="600"/>
              </a:spcAft>
              <a:buClr>
                <a:srgbClr val="00B050"/>
              </a:buClr>
            </a:pPr>
            <a:r>
              <a:rPr lang="en-US" kern="0" dirty="0"/>
              <a:t>Multiphysics processes are complicated in heterogeneous porous media</a:t>
            </a:r>
          </a:p>
        </p:txBody>
      </p:sp>
      <p:pic>
        <p:nvPicPr>
          <p:cNvPr id="2" name="Picture 1">
            <a:extLst>
              <a:ext uri="{FF2B5EF4-FFF2-40B4-BE49-F238E27FC236}">
                <a16:creationId xmlns:a16="http://schemas.microsoft.com/office/drawing/2014/main" id="{FB4E376B-8751-BA30-812D-73A45CB2205E}"/>
              </a:ext>
            </a:extLst>
          </p:cNvPr>
          <p:cNvPicPr>
            <a:picLocks noChangeAspect="1"/>
          </p:cNvPicPr>
          <p:nvPr/>
        </p:nvPicPr>
        <p:blipFill>
          <a:blip r:embed="rId7"/>
          <a:stretch>
            <a:fillRect/>
          </a:stretch>
        </p:blipFill>
        <p:spPr>
          <a:xfrm>
            <a:off x="8373318" y="4590469"/>
            <a:ext cx="1705917" cy="1682819"/>
          </a:xfrm>
          <a:prstGeom prst="rect">
            <a:avLst/>
          </a:prstGeom>
        </p:spPr>
      </p:pic>
      <p:sp>
        <p:nvSpPr>
          <p:cNvPr id="37" name="TextBox 36">
            <a:extLst>
              <a:ext uri="{FF2B5EF4-FFF2-40B4-BE49-F238E27FC236}">
                <a16:creationId xmlns:a16="http://schemas.microsoft.com/office/drawing/2014/main" id="{F2CF585C-C0FB-86A1-3DE9-98E9C8138D1F}"/>
              </a:ext>
            </a:extLst>
          </p:cNvPr>
          <p:cNvSpPr txBox="1"/>
          <p:nvPr/>
        </p:nvSpPr>
        <p:spPr>
          <a:xfrm>
            <a:off x="8961933" y="6582739"/>
            <a:ext cx="1595877" cy="276999"/>
          </a:xfrm>
          <a:prstGeom prst="rect">
            <a:avLst/>
          </a:prstGeom>
          <a:noFill/>
        </p:spPr>
        <p:txBody>
          <a:bodyPr wrap="square" rtlCol="0">
            <a:spAutoFit/>
          </a:bodyPr>
          <a:lstStyle/>
          <a:p>
            <a:r>
              <a:rPr lang="en-US" sz="1200" dirty="0"/>
              <a:t>Xtlas.pergeos.com</a:t>
            </a:r>
          </a:p>
        </p:txBody>
      </p:sp>
      <p:sp>
        <p:nvSpPr>
          <p:cNvPr id="17" name="Google Shape;443;p15">
            <a:extLst>
              <a:ext uri="{FF2B5EF4-FFF2-40B4-BE49-F238E27FC236}">
                <a16:creationId xmlns:a16="http://schemas.microsoft.com/office/drawing/2014/main" id="{C6C34CE3-8992-A165-6F76-96A7C08353B0}"/>
              </a:ext>
            </a:extLst>
          </p:cNvPr>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a:t>Heterogeneous Porous Media</a:t>
            </a:r>
            <a:endParaRPr dirty="0"/>
          </a:p>
        </p:txBody>
      </p:sp>
      <p:cxnSp>
        <p:nvCxnSpPr>
          <p:cNvPr id="5" name="Straight Arrow Connector 4">
            <a:extLst>
              <a:ext uri="{FF2B5EF4-FFF2-40B4-BE49-F238E27FC236}">
                <a16:creationId xmlns:a16="http://schemas.microsoft.com/office/drawing/2014/main" id="{D51A8E6B-2B00-52D2-355C-BAFFD8141AB6}"/>
              </a:ext>
            </a:extLst>
          </p:cNvPr>
          <p:cNvCxnSpPr/>
          <p:nvPr/>
        </p:nvCxnSpPr>
        <p:spPr>
          <a:xfrm flipV="1">
            <a:off x="1258135" y="2550292"/>
            <a:ext cx="1058690" cy="37279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17CBBCF-C9EB-1E9B-2767-B2DFA8DF209D}"/>
              </a:ext>
            </a:extLst>
          </p:cNvPr>
          <p:cNvCxnSpPr>
            <a:cxnSpLocks/>
          </p:cNvCxnSpPr>
          <p:nvPr/>
        </p:nvCxnSpPr>
        <p:spPr>
          <a:xfrm>
            <a:off x="1219808" y="3120075"/>
            <a:ext cx="942878" cy="237265"/>
          </a:xfrm>
          <a:prstGeom prst="straightConnector1">
            <a:avLst/>
          </a:prstGeom>
          <a:ln w="317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190EBAF-7DEB-E0F1-067E-C93FEA3F9FAE}"/>
              </a:ext>
            </a:extLst>
          </p:cNvPr>
          <p:cNvPicPr>
            <a:picLocks noChangeAspect="1"/>
          </p:cNvPicPr>
          <p:nvPr/>
        </p:nvPicPr>
        <p:blipFill>
          <a:blip r:embed="rId8"/>
          <a:stretch>
            <a:fillRect/>
          </a:stretch>
        </p:blipFill>
        <p:spPr>
          <a:xfrm>
            <a:off x="405933" y="3651568"/>
            <a:ext cx="1411605" cy="3151346"/>
          </a:xfrm>
          <a:prstGeom prst="rect">
            <a:avLst/>
          </a:prstGeom>
        </p:spPr>
      </p:pic>
      <p:pic>
        <p:nvPicPr>
          <p:cNvPr id="23" name="Picture 22">
            <a:extLst>
              <a:ext uri="{FF2B5EF4-FFF2-40B4-BE49-F238E27FC236}">
                <a16:creationId xmlns:a16="http://schemas.microsoft.com/office/drawing/2014/main" id="{823D90A2-52E5-537F-EE0C-D1B6598D697F}"/>
              </a:ext>
            </a:extLst>
          </p:cNvPr>
          <p:cNvPicPr>
            <a:picLocks noChangeAspect="1"/>
          </p:cNvPicPr>
          <p:nvPr/>
        </p:nvPicPr>
        <p:blipFill>
          <a:blip r:embed="rId9"/>
          <a:stretch>
            <a:fillRect/>
          </a:stretch>
        </p:blipFill>
        <p:spPr>
          <a:xfrm>
            <a:off x="1885424" y="3674752"/>
            <a:ext cx="1411605" cy="3151346"/>
          </a:xfrm>
          <a:prstGeom prst="rect">
            <a:avLst/>
          </a:prstGeom>
        </p:spPr>
      </p:pic>
      <p:pic>
        <p:nvPicPr>
          <p:cNvPr id="25" name="Picture 24">
            <a:extLst>
              <a:ext uri="{FF2B5EF4-FFF2-40B4-BE49-F238E27FC236}">
                <a16:creationId xmlns:a16="http://schemas.microsoft.com/office/drawing/2014/main" id="{D7985373-0EBE-5012-52F9-9D4E2ED5E955}"/>
              </a:ext>
            </a:extLst>
          </p:cNvPr>
          <p:cNvPicPr>
            <a:picLocks noChangeAspect="1"/>
          </p:cNvPicPr>
          <p:nvPr/>
        </p:nvPicPr>
        <p:blipFill>
          <a:blip r:embed="rId10" cstate="print"/>
          <a:stretch>
            <a:fillRect/>
          </a:stretch>
        </p:blipFill>
        <p:spPr>
          <a:xfrm>
            <a:off x="3623436" y="2548703"/>
            <a:ext cx="1256321" cy="3703499"/>
          </a:xfrm>
          <a:prstGeom prst="rect">
            <a:avLst/>
          </a:prstGeom>
        </p:spPr>
      </p:pic>
      <p:sp>
        <p:nvSpPr>
          <p:cNvPr id="38" name="TextBox 37">
            <a:extLst>
              <a:ext uri="{FF2B5EF4-FFF2-40B4-BE49-F238E27FC236}">
                <a16:creationId xmlns:a16="http://schemas.microsoft.com/office/drawing/2014/main" id="{ED33A4DA-4A5B-2D32-95FA-2AE50811CB15}"/>
              </a:ext>
            </a:extLst>
          </p:cNvPr>
          <p:cNvSpPr txBox="1"/>
          <p:nvPr/>
        </p:nvSpPr>
        <p:spPr>
          <a:xfrm>
            <a:off x="3588542" y="4567004"/>
            <a:ext cx="952794" cy="646331"/>
          </a:xfrm>
          <a:prstGeom prst="rect">
            <a:avLst/>
          </a:prstGeom>
          <a:noFill/>
        </p:spPr>
        <p:txBody>
          <a:bodyPr wrap="square" rtlCol="0">
            <a:spAutoFit/>
          </a:bodyPr>
          <a:lstStyle/>
          <a:p>
            <a:r>
              <a:rPr lang="en-US" sz="1200" dirty="0">
                <a:solidFill>
                  <a:srgbClr val="FFFF00"/>
                </a:solidFill>
              </a:rPr>
              <a:t>Chemically Altered zone</a:t>
            </a:r>
          </a:p>
        </p:txBody>
      </p:sp>
      <p:sp>
        <p:nvSpPr>
          <p:cNvPr id="39" name="TextBox 38">
            <a:extLst>
              <a:ext uri="{FF2B5EF4-FFF2-40B4-BE49-F238E27FC236}">
                <a16:creationId xmlns:a16="http://schemas.microsoft.com/office/drawing/2014/main" id="{DCE8D614-75EE-BE42-81A9-5C945DCCE1EA}"/>
              </a:ext>
            </a:extLst>
          </p:cNvPr>
          <p:cNvSpPr txBox="1"/>
          <p:nvPr/>
        </p:nvSpPr>
        <p:spPr>
          <a:xfrm>
            <a:off x="3865782" y="2760688"/>
            <a:ext cx="1143000" cy="646331"/>
          </a:xfrm>
          <a:prstGeom prst="rect">
            <a:avLst/>
          </a:prstGeom>
          <a:noFill/>
        </p:spPr>
        <p:txBody>
          <a:bodyPr wrap="square" rtlCol="0">
            <a:spAutoFit/>
          </a:bodyPr>
          <a:lstStyle/>
          <a:p>
            <a:r>
              <a:rPr lang="en-US" sz="1200" dirty="0">
                <a:solidFill>
                  <a:srgbClr val="FFFF00"/>
                </a:solidFill>
              </a:rPr>
              <a:t>Chemically unaltered zone</a:t>
            </a:r>
          </a:p>
        </p:txBody>
      </p:sp>
      <p:sp>
        <p:nvSpPr>
          <p:cNvPr id="42" name="Rectangle 41">
            <a:extLst>
              <a:ext uri="{FF2B5EF4-FFF2-40B4-BE49-F238E27FC236}">
                <a16:creationId xmlns:a16="http://schemas.microsoft.com/office/drawing/2014/main" id="{715B1ED2-EF02-AEB5-B093-68E5FDD53975}"/>
              </a:ext>
            </a:extLst>
          </p:cNvPr>
          <p:cNvSpPr/>
          <p:nvPr/>
        </p:nvSpPr>
        <p:spPr>
          <a:xfrm>
            <a:off x="4496634" y="3288549"/>
            <a:ext cx="117478" cy="107409"/>
          </a:xfrm>
          <a:prstGeom prst="rect">
            <a:avLst/>
          </a:prstGeom>
          <a:noFill/>
          <a:ln w="158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F88AFBD-E239-D849-2C8D-98CD7D153EC2}"/>
              </a:ext>
            </a:extLst>
          </p:cNvPr>
          <p:cNvSpPr/>
          <p:nvPr/>
        </p:nvSpPr>
        <p:spPr>
          <a:xfrm>
            <a:off x="3807222" y="5373719"/>
            <a:ext cx="117478" cy="107409"/>
          </a:xfrm>
          <a:prstGeom prst="rect">
            <a:avLst/>
          </a:prstGeom>
          <a:noFill/>
          <a:ln w="158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8" name="Picture 6">
            <a:extLst>
              <a:ext uri="{FF2B5EF4-FFF2-40B4-BE49-F238E27FC236}">
                <a16:creationId xmlns:a16="http://schemas.microsoft.com/office/drawing/2014/main" id="{6BC1280C-D959-527D-6163-EEB5BF688FF9}"/>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r="27395" b="42307"/>
          <a:stretch>
            <a:fillRect/>
          </a:stretch>
        </p:blipFill>
        <p:spPr bwMode="auto">
          <a:xfrm>
            <a:off x="6273816" y="2534130"/>
            <a:ext cx="1705917" cy="124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49">
            <a:extLst>
              <a:ext uri="{FF2B5EF4-FFF2-40B4-BE49-F238E27FC236}">
                <a16:creationId xmlns:a16="http://schemas.microsoft.com/office/drawing/2014/main" id="{370D366B-5173-CF3B-B5EA-67F85944DC98}"/>
              </a:ext>
            </a:extLst>
          </p:cNvPr>
          <p:cNvPicPr>
            <a:picLocks noChangeAspect="1"/>
          </p:cNvPicPr>
          <p:nvPr/>
        </p:nvPicPr>
        <p:blipFill>
          <a:blip r:embed="rId12" cstate="print"/>
          <a:stretch>
            <a:fillRect/>
          </a:stretch>
        </p:blipFill>
        <p:spPr>
          <a:xfrm>
            <a:off x="4924097" y="2579849"/>
            <a:ext cx="1243852" cy="3697264"/>
          </a:xfrm>
          <a:prstGeom prst="rect">
            <a:avLst/>
          </a:prstGeom>
        </p:spPr>
      </p:pic>
      <p:sp>
        <p:nvSpPr>
          <p:cNvPr id="51" name="TextBox 50">
            <a:extLst>
              <a:ext uri="{FF2B5EF4-FFF2-40B4-BE49-F238E27FC236}">
                <a16:creationId xmlns:a16="http://schemas.microsoft.com/office/drawing/2014/main" id="{593CC045-5C06-ECC7-1230-9F15A563A2A4}"/>
              </a:ext>
            </a:extLst>
          </p:cNvPr>
          <p:cNvSpPr txBox="1"/>
          <p:nvPr/>
        </p:nvSpPr>
        <p:spPr>
          <a:xfrm>
            <a:off x="5009697" y="5121002"/>
            <a:ext cx="714181" cy="184666"/>
          </a:xfrm>
          <a:prstGeom prst="rect">
            <a:avLst/>
          </a:prstGeom>
          <a:solidFill>
            <a:schemeClr val="bg1"/>
          </a:solidFill>
        </p:spPr>
        <p:txBody>
          <a:bodyPr wrap="square" lIns="0" tIns="0" rIns="0" bIns="0" rtlCol="0">
            <a:spAutoFit/>
          </a:bodyPr>
          <a:lstStyle/>
          <a:p>
            <a:r>
              <a:rPr lang="en-US" sz="1200" dirty="0"/>
              <a:t>Magnesite</a:t>
            </a:r>
          </a:p>
        </p:txBody>
      </p:sp>
      <p:sp>
        <p:nvSpPr>
          <p:cNvPr id="52" name="TextBox 51">
            <a:extLst>
              <a:ext uri="{FF2B5EF4-FFF2-40B4-BE49-F238E27FC236}">
                <a16:creationId xmlns:a16="http://schemas.microsoft.com/office/drawing/2014/main" id="{0E477FCE-C7DA-5E65-6BAF-7B0FE793EB8B}"/>
              </a:ext>
            </a:extLst>
          </p:cNvPr>
          <p:cNvSpPr txBox="1"/>
          <p:nvPr/>
        </p:nvSpPr>
        <p:spPr>
          <a:xfrm>
            <a:off x="5358389" y="2815830"/>
            <a:ext cx="553102" cy="184666"/>
          </a:xfrm>
          <a:prstGeom prst="rect">
            <a:avLst/>
          </a:prstGeom>
          <a:solidFill>
            <a:schemeClr val="bg1"/>
          </a:solidFill>
        </p:spPr>
        <p:txBody>
          <a:bodyPr wrap="square" lIns="0" tIns="0" rIns="0" bIns="0" rtlCol="0">
            <a:spAutoFit/>
          </a:bodyPr>
          <a:lstStyle/>
          <a:p>
            <a:r>
              <a:rPr lang="en-US" sz="1200" dirty="0"/>
              <a:t>Calcite</a:t>
            </a:r>
          </a:p>
        </p:txBody>
      </p:sp>
      <p:sp>
        <p:nvSpPr>
          <p:cNvPr id="53" name="TextBox 52">
            <a:extLst>
              <a:ext uri="{FF2B5EF4-FFF2-40B4-BE49-F238E27FC236}">
                <a16:creationId xmlns:a16="http://schemas.microsoft.com/office/drawing/2014/main" id="{7367D8F6-8D7E-3906-53DB-D343BADE108E}"/>
              </a:ext>
            </a:extLst>
          </p:cNvPr>
          <p:cNvSpPr txBox="1"/>
          <p:nvPr/>
        </p:nvSpPr>
        <p:spPr>
          <a:xfrm>
            <a:off x="5318222" y="3851474"/>
            <a:ext cx="562518" cy="461665"/>
          </a:xfrm>
          <a:prstGeom prst="rect">
            <a:avLst/>
          </a:prstGeom>
          <a:solidFill>
            <a:schemeClr val="bg1"/>
          </a:solidFill>
        </p:spPr>
        <p:txBody>
          <a:bodyPr wrap="square" lIns="0" tIns="0" rIns="0" bIns="0" rtlCol="0">
            <a:spAutoFit/>
          </a:bodyPr>
          <a:lstStyle/>
          <a:p>
            <a:r>
              <a:rPr lang="en-US" sz="1000" dirty="0"/>
              <a:t>Mg-rich Calcite/</a:t>
            </a:r>
          </a:p>
          <a:p>
            <a:r>
              <a:rPr lang="en-US" sz="1000" dirty="0"/>
              <a:t>Dolomite</a:t>
            </a:r>
          </a:p>
        </p:txBody>
      </p:sp>
      <p:sp>
        <p:nvSpPr>
          <p:cNvPr id="54" name="TextBox 53">
            <a:extLst>
              <a:ext uri="{FF2B5EF4-FFF2-40B4-BE49-F238E27FC236}">
                <a16:creationId xmlns:a16="http://schemas.microsoft.com/office/drawing/2014/main" id="{EE07FAFC-FEB7-6CFA-AAD7-969C345455AC}"/>
              </a:ext>
            </a:extLst>
          </p:cNvPr>
          <p:cNvSpPr txBox="1"/>
          <p:nvPr/>
        </p:nvSpPr>
        <p:spPr>
          <a:xfrm>
            <a:off x="3564373" y="1832648"/>
            <a:ext cx="4005601" cy="584775"/>
          </a:xfrm>
          <a:prstGeom prst="rect">
            <a:avLst/>
          </a:prstGeom>
          <a:noFill/>
        </p:spPr>
        <p:txBody>
          <a:bodyPr wrap="square" rtlCol="0">
            <a:spAutoFit/>
          </a:bodyPr>
          <a:lstStyle/>
          <a:p>
            <a:r>
              <a:rPr lang="en-US" sz="1600" dirty="0"/>
              <a:t>Carbonate chalk under chemo-mechanical processes (pores: 10’s nm – 10’s </a:t>
            </a:r>
            <a:r>
              <a:rPr lang="en-US" sz="1600" dirty="0">
                <a:sym typeface="Symbol" panose="05050102010706020507" pitchFamily="18" charset="2"/>
              </a:rPr>
              <a:t></a:t>
            </a:r>
            <a:r>
              <a:rPr lang="en-US" sz="1600" dirty="0"/>
              <a:t>m) </a:t>
            </a:r>
          </a:p>
        </p:txBody>
      </p:sp>
      <p:pic>
        <p:nvPicPr>
          <p:cNvPr id="55" name="Picture 54">
            <a:extLst>
              <a:ext uri="{FF2B5EF4-FFF2-40B4-BE49-F238E27FC236}">
                <a16:creationId xmlns:a16="http://schemas.microsoft.com/office/drawing/2014/main" id="{3003B7DF-2F92-A233-2C02-4BEA69F54779}"/>
              </a:ext>
            </a:extLst>
          </p:cNvPr>
          <p:cNvPicPr>
            <a:picLocks noChangeAspect="1"/>
          </p:cNvPicPr>
          <p:nvPr/>
        </p:nvPicPr>
        <p:blipFill>
          <a:blip r:embed="rId13" cstate="print"/>
          <a:srcRect b="17220"/>
          <a:stretch>
            <a:fillRect/>
          </a:stretch>
        </p:blipFill>
        <p:spPr>
          <a:xfrm>
            <a:off x="6251939" y="4274749"/>
            <a:ext cx="1705917" cy="1017480"/>
          </a:xfrm>
          <a:prstGeom prst="rect">
            <a:avLst/>
          </a:prstGeom>
        </p:spPr>
      </p:pic>
      <p:pic>
        <p:nvPicPr>
          <p:cNvPr id="56" name="Picture 55">
            <a:extLst>
              <a:ext uri="{FF2B5EF4-FFF2-40B4-BE49-F238E27FC236}">
                <a16:creationId xmlns:a16="http://schemas.microsoft.com/office/drawing/2014/main" id="{08670843-0CE2-7BD8-7955-A90F2202786E}"/>
              </a:ext>
            </a:extLst>
          </p:cNvPr>
          <p:cNvPicPr>
            <a:picLocks noChangeAspect="1"/>
          </p:cNvPicPr>
          <p:nvPr/>
        </p:nvPicPr>
        <p:blipFill>
          <a:blip r:embed="rId14" cstate="print"/>
          <a:srcRect t="20891"/>
          <a:stretch>
            <a:fillRect/>
          </a:stretch>
        </p:blipFill>
        <p:spPr>
          <a:xfrm>
            <a:off x="6223489" y="5763038"/>
            <a:ext cx="1687779" cy="1020500"/>
          </a:xfrm>
          <a:prstGeom prst="rect">
            <a:avLst/>
          </a:prstGeom>
        </p:spPr>
      </p:pic>
      <p:sp>
        <p:nvSpPr>
          <p:cNvPr id="57" name="TekstSylinder 24">
            <a:extLst>
              <a:ext uri="{FF2B5EF4-FFF2-40B4-BE49-F238E27FC236}">
                <a16:creationId xmlns:a16="http://schemas.microsoft.com/office/drawing/2014/main" id="{4DA667A1-EB32-38A4-364E-2D80DBF18BAB}"/>
              </a:ext>
            </a:extLst>
          </p:cNvPr>
          <p:cNvSpPr txBox="1"/>
          <p:nvPr/>
        </p:nvSpPr>
        <p:spPr>
          <a:xfrm>
            <a:off x="6282419" y="3735031"/>
            <a:ext cx="1606893" cy="535531"/>
          </a:xfrm>
          <a:prstGeom prst="rect">
            <a:avLst/>
          </a:prstGeom>
          <a:noFill/>
        </p:spPr>
        <p:txBody>
          <a:bodyPr wrap="square" lIns="0" rIns="0" rtlCol="0">
            <a:spAutoFit/>
          </a:bodyPr>
          <a:lstStyle/>
          <a:p>
            <a:pPr defTabSz="609585" fontAlgn="base">
              <a:lnSpc>
                <a:spcPct val="90000"/>
              </a:lnSpc>
              <a:spcBef>
                <a:spcPct val="0"/>
              </a:spcBef>
              <a:spcAft>
                <a:spcPct val="0"/>
              </a:spcAft>
            </a:pPr>
            <a:r>
              <a:rPr lang="en-US" sz="1600" b="1" dirty="0">
                <a:solidFill>
                  <a:prstClr val="black"/>
                </a:solidFill>
                <a:latin typeface="Times New Roman" panose="02020603050405020304" pitchFamily="18" charset="0"/>
                <a:ea typeface="ＭＳ Ｐゴシック" charset="0"/>
                <a:cs typeface="Times New Roman" panose="02020603050405020304" pitchFamily="18" charset="0"/>
              </a:rPr>
              <a:t>Chemically Unaltered sample</a:t>
            </a:r>
          </a:p>
        </p:txBody>
      </p:sp>
      <p:sp>
        <p:nvSpPr>
          <p:cNvPr id="58" name="TekstSylinder 24">
            <a:extLst>
              <a:ext uri="{FF2B5EF4-FFF2-40B4-BE49-F238E27FC236}">
                <a16:creationId xmlns:a16="http://schemas.microsoft.com/office/drawing/2014/main" id="{2E1F4C27-3E9A-226D-8BE0-00056AB1A59A}"/>
              </a:ext>
            </a:extLst>
          </p:cNvPr>
          <p:cNvSpPr txBox="1"/>
          <p:nvPr/>
        </p:nvSpPr>
        <p:spPr>
          <a:xfrm>
            <a:off x="6358619" y="5274271"/>
            <a:ext cx="1606893" cy="535531"/>
          </a:xfrm>
          <a:prstGeom prst="rect">
            <a:avLst/>
          </a:prstGeom>
          <a:noFill/>
        </p:spPr>
        <p:txBody>
          <a:bodyPr wrap="square" lIns="0" rIns="0" rtlCol="0">
            <a:spAutoFit/>
          </a:bodyPr>
          <a:lstStyle/>
          <a:p>
            <a:pPr defTabSz="609585" fontAlgn="base">
              <a:lnSpc>
                <a:spcPct val="90000"/>
              </a:lnSpc>
              <a:spcBef>
                <a:spcPct val="0"/>
              </a:spcBef>
              <a:spcAft>
                <a:spcPct val="0"/>
              </a:spcAft>
            </a:pPr>
            <a:r>
              <a:rPr lang="en-US" sz="1600" b="1" dirty="0">
                <a:solidFill>
                  <a:prstClr val="black"/>
                </a:solidFill>
                <a:latin typeface="Times New Roman" panose="02020603050405020304" pitchFamily="18" charset="0"/>
                <a:ea typeface="ＭＳ Ｐゴシック" charset="0"/>
                <a:cs typeface="Times New Roman" panose="02020603050405020304" pitchFamily="18" charset="0"/>
              </a:rPr>
              <a:t>Chemically altered sample</a:t>
            </a:r>
          </a:p>
        </p:txBody>
      </p:sp>
      <p:sp>
        <p:nvSpPr>
          <p:cNvPr id="49" name="TekstSylinder 24">
            <a:extLst>
              <a:ext uri="{FF2B5EF4-FFF2-40B4-BE49-F238E27FC236}">
                <a16:creationId xmlns:a16="http://schemas.microsoft.com/office/drawing/2014/main" id="{30D87F3D-8CCD-B359-A6BD-A2BC48F4AE0A}"/>
              </a:ext>
            </a:extLst>
          </p:cNvPr>
          <p:cNvSpPr txBox="1"/>
          <p:nvPr/>
        </p:nvSpPr>
        <p:spPr>
          <a:xfrm>
            <a:off x="6304375" y="2396856"/>
            <a:ext cx="1606893" cy="335393"/>
          </a:xfrm>
          <a:prstGeom prst="rect">
            <a:avLst/>
          </a:prstGeom>
          <a:solidFill>
            <a:schemeClr val="lt1"/>
          </a:solidFill>
        </p:spPr>
        <p:txBody>
          <a:bodyPr wrap="square" lIns="0" rIns="0" rtlCol="0">
            <a:spAutoFit/>
          </a:bodyPr>
          <a:lstStyle/>
          <a:p>
            <a:pPr defTabSz="609585" fontAlgn="base">
              <a:spcBef>
                <a:spcPct val="0"/>
              </a:spcBef>
              <a:spcAft>
                <a:spcPct val="0"/>
              </a:spcAft>
            </a:pPr>
            <a:r>
              <a:rPr lang="en-US" sz="1600" b="1" dirty="0">
                <a:solidFill>
                  <a:prstClr val="black"/>
                </a:solidFill>
                <a:latin typeface="Times New Roman" panose="02020603050405020304" pitchFamily="18" charset="0"/>
                <a:ea typeface="ＭＳ Ｐゴシック" charset="0"/>
                <a:cs typeface="Times New Roman" panose="02020603050405020304" pitchFamily="18" charset="0"/>
              </a:rPr>
              <a:t>Unflooded sample</a:t>
            </a:r>
          </a:p>
        </p:txBody>
      </p:sp>
    </p:spTree>
    <p:extLst>
      <p:ext uri="{BB962C8B-B14F-4D97-AF65-F5344CB8AC3E}">
        <p14:creationId xmlns:p14="http://schemas.microsoft.com/office/powerpoint/2010/main" val="37798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4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15"/>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a:t>Permeability Estimation (Anisotropy)</a:t>
            </a:r>
            <a:endParaRPr dirty="0"/>
          </a:p>
        </p:txBody>
      </p:sp>
      <p:sp>
        <p:nvSpPr>
          <p:cNvPr id="444" name="Google Shape;444;p15"/>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456" name="Google Shape;456;p15"/>
          <p:cNvSpPr txBox="1"/>
          <p:nvPr/>
        </p:nvSpPr>
        <p:spPr>
          <a:xfrm>
            <a:off x="2380328" y="1976414"/>
            <a:ext cx="812051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Trebuchet MS"/>
                <a:ea typeface="Trebuchet MS"/>
                <a:cs typeface="Trebuchet MS"/>
                <a:sym typeface="Trebuchet MS"/>
              </a:rPr>
              <a:t>2D synthetic data (circular, elliptic shapes) &amp; </a:t>
            </a:r>
            <a:r>
              <a:rPr lang="en-US" sz="1800" dirty="0" err="1">
                <a:solidFill>
                  <a:schemeClr val="dk1"/>
                </a:solidFill>
                <a:latin typeface="Trebuchet MS"/>
                <a:ea typeface="Trebuchet MS"/>
                <a:cs typeface="Trebuchet MS"/>
                <a:sym typeface="Trebuchet MS"/>
              </a:rPr>
              <a:t>microCT</a:t>
            </a:r>
            <a:r>
              <a:rPr lang="en-US" sz="1800" dirty="0">
                <a:solidFill>
                  <a:schemeClr val="dk1"/>
                </a:solidFill>
                <a:latin typeface="Trebuchet MS"/>
                <a:ea typeface="Trebuchet MS"/>
                <a:cs typeface="Trebuchet MS"/>
                <a:sym typeface="Trebuchet MS"/>
              </a:rPr>
              <a:t> images of sandstone</a:t>
            </a:r>
            <a:endParaRPr sz="1800" dirty="0">
              <a:solidFill>
                <a:schemeClr val="dk1"/>
              </a:solidFill>
              <a:latin typeface="Trebuchet MS"/>
              <a:ea typeface="Trebuchet MS"/>
              <a:cs typeface="Trebuchet MS"/>
              <a:sym typeface="Trebuchet MS"/>
            </a:endParaRPr>
          </a:p>
        </p:txBody>
      </p:sp>
      <p:sp>
        <p:nvSpPr>
          <p:cNvPr id="4" name="Content Placeholder 2">
            <a:extLst>
              <a:ext uri="{FF2B5EF4-FFF2-40B4-BE49-F238E27FC236}">
                <a16:creationId xmlns:a16="http://schemas.microsoft.com/office/drawing/2014/main" id="{C3274D2A-08EB-AA07-68EF-EE4665A3A3A3}"/>
              </a:ext>
            </a:extLst>
          </p:cNvPr>
          <p:cNvSpPr txBox="1">
            <a:spLocks/>
          </p:cNvSpPr>
          <p:nvPr/>
        </p:nvSpPr>
        <p:spPr bwMode="auto">
          <a:xfrm>
            <a:off x="720649" y="895358"/>
            <a:ext cx="10735306" cy="7985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228600" indent="-228600" defTabSz="914400">
              <a:spcBef>
                <a:spcPts val="0"/>
              </a:spcBef>
              <a:spcAft>
                <a:spcPts val="600"/>
              </a:spcAft>
              <a:buClr>
                <a:srgbClr val="00B050"/>
              </a:buClr>
            </a:pPr>
            <a:r>
              <a:rPr lang="en-US" kern="0" dirty="0"/>
              <a:t>As the first </a:t>
            </a:r>
            <a:r>
              <a:rPr lang="en-US" dirty="0"/>
              <a:t>step, directional permeabilities are estimated for various porous media</a:t>
            </a:r>
            <a:endParaRPr lang="en-US" kern="0" dirty="0"/>
          </a:p>
          <a:p>
            <a:pPr marL="228600" indent="-228600" defTabSz="914400">
              <a:spcBef>
                <a:spcPts val="0"/>
              </a:spcBef>
              <a:spcAft>
                <a:spcPts val="600"/>
              </a:spcAft>
              <a:buClr>
                <a:srgbClr val="00B050"/>
              </a:buClr>
            </a:pPr>
            <a:r>
              <a:rPr lang="en-US" kern="0" dirty="0"/>
              <a:t>Directional permeabilities were computed by lattice Boltzmann Modeling</a:t>
            </a:r>
          </a:p>
        </p:txBody>
      </p:sp>
      <p:pic>
        <p:nvPicPr>
          <p:cNvPr id="6" name="Picture 2" descr="A black and white pattern with white circles&#10;&#10;AI-generated content may be incorrect.">
            <a:extLst>
              <a:ext uri="{FF2B5EF4-FFF2-40B4-BE49-F238E27FC236}">
                <a16:creationId xmlns:a16="http://schemas.microsoft.com/office/drawing/2014/main" id="{409279DB-53B1-68A4-165C-A7EA3BD19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169" y="2427686"/>
            <a:ext cx="2134553" cy="2134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A black and white background with white dots&#10;&#10;AI-generated content may be incorrect.">
            <a:extLst>
              <a:ext uri="{FF2B5EF4-FFF2-40B4-BE49-F238E27FC236}">
                <a16:creationId xmlns:a16="http://schemas.microsoft.com/office/drawing/2014/main" id="{4C6C3BFE-075C-6DC5-73C6-65BF31E4AE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518" y="4644282"/>
            <a:ext cx="2134553" cy="213455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ack and white speckled background&#10;&#10;AI-generated content may be incorrect.">
            <a:extLst>
              <a:ext uri="{FF2B5EF4-FFF2-40B4-BE49-F238E27FC236}">
                <a16:creationId xmlns:a16="http://schemas.microsoft.com/office/drawing/2014/main" id="{3A2E5F86-35CB-F819-2C19-06DFDBF51C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023" y="4644282"/>
            <a:ext cx="2145792" cy="2145792"/>
          </a:xfrm>
          <a:prstGeom prst="rect">
            <a:avLst/>
          </a:prstGeom>
        </p:spPr>
      </p:pic>
      <p:pic>
        <p:nvPicPr>
          <p:cNvPr id="19" name="Picture 18">
            <a:extLst>
              <a:ext uri="{FF2B5EF4-FFF2-40B4-BE49-F238E27FC236}">
                <a16:creationId xmlns:a16="http://schemas.microsoft.com/office/drawing/2014/main" id="{75D2626B-5C03-FAB7-0833-B4DD28E2100D}"/>
              </a:ext>
            </a:extLst>
          </p:cNvPr>
          <p:cNvPicPr>
            <a:picLocks noChangeAspect="1"/>
          </p:cNvPicPr>
          <p:nvPr/>
        </p:nvPicPr>
        <p:blipFill>
          <a:blip r:embed="rId6"/>
          <a:stretch>
            <a:fillRect/>
          </a:stretch>
        </p:blipFill>
        <p:spPr>
          <a:xfrm>
            <a:off x="3016320" y="2435074"/>
            <a:ext cx="2219683" cy="2134553"/>
          </a:xfrm>
          <a:prstGeom prst="rect">
            <a:avLst/>
          </a:prstGeom>
        </p:spPr>
      </p:pic>
      <p:pic>
        <p:nvPicPr>
          <p:cNvPr id="21" name="Picture 20">
            <a:extLst>
              <a:ext uri="{FF2B5EF4-FFF2-40B4-BE49-F238E27FC236}">
                <a16:creationId xmlns:a16="http://schemas.microsoft.com/office/drawing/2014/main" id="{CD2FE11D-390A-5C74-9A1D-3E019B2FD88A}"/>
              </a:ext>
            </a:extLst>
          </p:cNvPr>
          <p:cNvPicPr>
            <a:picLocks noChangeAspect="1"/>
          </p:cNvPicPr>
          <p:nvPr/>
        </p:nvPicPr>
        <p:blipFill>
          <a:blip r:embed="rId7"/>
          <a:stretch>
            <a:fillRect/>
          </a:stretch>
        </p:blipFill>
        <p:spPr>
          <a:xfrm>
            <a:off x="6324187" y="2639475"/>
            <a:ext cx="4087456" cy="4150599"/>
          </a:xfrm>
          <a:prstGeom prst="rect">
            <a:avLst/>
          </a:prstGeom>
        </p:spPr>
      </p:pic>
    </p:spTree>
    <p:extLst>
      <p:ext uri="{BB962C8B-B14F-4D97-AF65-F5344CB8AC3E}">
        <p14:creationId xmlns:p14="http://schemas.microsoft.com/office/powerpoint/2010/main" val="200763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err="1"/>
              <a:t>AnisONet</a:t>
            </a:r>
            <a:r>
              <a:rPr lang="en-US" sz="3200" dirty="0"/>
              <a:t>: Directional Permeability Estimator</a:t>
            </a:r>
            <a:endParaRPr dirty="0"/>
          </a:p>
        </p:txBody>
      </p:sp>
      <p:sp>
        <p:nvSpPr>
          <p:cNvPr id="465" name="Google Shape;465;p16"/>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474" name="Google Shape;474;p16"/>
          <p:cNvSpPr txBox="1"/>
          <p:nvPr/>
        </p:nvSpPr>
        <p:spPr>
          <a:xfrm>
            <a:off x="2249302" y="921527"/>
            <a:ext cx="2025255" cy="379735"/>
          </a:xfrm>
          <a:prstGeom prst="rect">
            <a:avLst/>
          </a:prstGeom>
          <a:noFill/>
          <a:ln>
            <a:noFill/>
          </a:ln>
        </p:spPr>
        <p:txBody>
          <a:bodyPr spcFirstLastPara="1" wrap="square" lIns="91425" tIns="45700" rIns="91425" bIns="45700" anchor="t" anchorCtr="0">
            <a:noAutofit/>
          </a:bodyPr>
          <a:lstStyle/>
          <a:p>
            <a:pPr marR="0" lvl="1" algn="l" rtl="0">
              <a:spcBef>
                <a:spcPts val="0"/>
              </a:spcBef>
              <a:spcAft>
                <a:spcPts val="0"/>
              </a:spcAft>
              <a:buClr>
                <a:srgbClr val="005668"/>
              </a:buClr>
              <a:buSzPts val="1800"/>
            </a:pPr>
            <a:r>
              <a:rPr lang="en-US" sz="1800" b="1" i="0" u="none" strike="noStrike" cap="none" dirty="0">
                <a:solidFill>
                  <a:srgbClr val="0070C0"/>
                </a:solidFill>
                <a:latin typeface="Trebuchet MS"/>
                <a:ea typeface="Trebuchet MS"/>
                <a:cs typeface="Trebuchet MS"/>
                <a:sym typeface="Trebuchet MS"/>
              </a:rPr>
              <a:t>Overall workflow</a:t>
            </a:r>
            <a:endParaRPr sz="1800" b="1" i="0" u="none" strike="noStrike" cap="none" dirty="0">
              <a:solidFill>
                <a:srgbClr val="0070C0"/>
              </a:solidFill>
              <a:latin typeface="Trebuchet MS"/>
              <a:ea typeface="Trebuchet MS"/>
              <a:cs typeface="Trebuchet MS"/>
              <a:sym typeface="Trebuchet MS"/>
            </a:endParaRPr>
          </a:p>
        </p:txBody>
      </p:sp>
      <p:pic>
        <p:nvPicPr>
          <p:cNvPr id="4" name="Picture 3">
            <a:extLst>
              <a:ext uri="{FF2B5EF4-FFF2-40B4-BE49-F238E27FC236}">
                <a16:creationId xmlns:a16="http://schemas.microsoft.com/office/drawing/2014/main" id="{0D73A98D-FB0E-F666-F389-072DD1E774B3}"/>
              </a:ext>
            </a:extLst>
          </p:cNvPr>
          <p:cNvPicPr>
            <a:picLocks noChangeAspect="1"/>
          </p:cNvPicPr>
          <p:nvPr/>
        </p:nvPicPr>
        <p:blipFill>
          <a:blip r:embed="rId3"/>
          <a:stretch>
            <a:fillRect/>
          </a:stretch>
        </p:blipFill>
        <p:spPr>
          <a:xfrm>
            <a:off x="4918769" y="1569387"/>
            <a:ext cx="6582329" cy="4067819"/>
          </a:xfrm>
          <a:prstGeom prst="rect">
            <a:avLst/>
          </a:prstGeom>
        </p:spPr>
      </p:pic>
      <p:sp>
        <p:nvSpPr>
          <p:cNvPr id="5" name="Google Shape;328;p10">
            <a:extLst>
              <a:ext uri="{FF2B5EF4-FFF2-40B4-BE49-F238E27FC236}">
                <a16:creationId xmlns:a16="http://schemas.microsoft.com/office/drawing/2014/main" id="{AA067B51-CC35-461B-B411-830AAEF8A6F4}"/>
              </a:ext>
            </a:extLst>
          </p:cNvPr>
          <p:cNvSpPr txBox="1"/>
          <p:nvPr/>
        </p:nvSpPr>
        <p:spPr>
          <a:xfrm>
            <a:off x="64951" y="6581001"/>
            <a:ext cx="280408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Arial"/>
                <a:ea typeface="Arial"/>
                <a:cs typeface="Arial"/>
                <a:sym typeface="Arial"/>
              </a:rPr>
              <a:t>Bhattacharjee et al. Physics of Fluid (2026)</a:t>
            </a:r>
            <a:endParaRPr sz="1000" dirty="0"/>
          </a:p>
        </p:txBody>
      </p:sp>
      <p:pic>
        <p:nvPicPr>
          <p:cNvPr id="7" name="Picture 6">
            <a:extLst>
              <a:ext uri="{FF2B5EF4-FFF2-40B4-BE49-F238E27FC236}">
                <a16:creationId xmlns:a16="http://schemas.microsoft.com/office/drawing/2014/main" id="{2BA91C9D-696B-7AE2-1E6E-A51A0F5D1D6F}"/>
              </a:ext>
            </a:extLst>
          </p:cNvPr>
          <p:cNvPicPr>
            <a:picLocks noChangeAspect="1"/>
          </p:cNvPicPr>
          <p:nvPr/>
        </p:nvPicPr>
        <p:blipFill>
          <a:blip r:embed="rId4"/>
          <a:stretch>
            <a:fillRect/>
          </a:stretch>
        </p:blipFill>
        <p:spPr>
          <a:xfrm>
            <a:off x="1977369" y="1381731"/>
            <a:ext cx="2569122" cy="4094537"/>
          </a:xfrm>
          <a:prstGeom prst="rect">
            <a:avLst/>
          </a:prstGeom>
        </p:spPr>
      </p:pic>
      <p:sp>
        <p:nvSpPr>
          <p:cNvPr id="8" name="Google Shape;466;p16">
            <a:extLst>
              <a:ext uri="{FF2B5EF4-FFF2-40B4-BE49-F238E27FC236}">
                <a16:creationId xmlns:a16="http://schemas.microsoft.com/office/drawing/2014/main" id="{6C023F67-9804-662C-DB87-09D9FA0AAE91}"/>
              </a:ext>
            </a:extLst>
          </p:cNvPr>
          <p:cNvSpPr txBox="1"/>
          <p:nvPr/>
        </p:nvSpPr>
        <p:spPr>
          <a:xfrm>
            <a:off x="1280972" y="5721505"/>
            <a:ext cx="3202241" cy="752817"/>
          </a:xfrm>
          <a:prstGeom prst="rect">
            <a:avLst/>
          </a:prstGeom>
          <a:noFill/>
          <a:ln>
            <a:noFill/>
          </a:ln>
        </p:spPr>
        <p:txBody>
          <a:bodyPr spcFirstLastPara="1" wrap="square" lIns="91425" tIns="45700" rIns="91425" bIns="45700" anchor="t" anchorCtr="0">
            <a:noAutofit/>
          </a:bodyPr>
          <a:lstStyle/>
          <a:p>
            <a:pPr marR="0" lvl="1" algn="l" rtl="0">
              <a:spcBef>
                <a:spcPts val="0"/>
              </a:spcBef>
              <a:spcAft>
                <a:spcPts val="0"/>
              </a:spcAft>
              <a:buClr>
                <a:srgbClr val="005668"/>
              </a:buClr>
              <a:buSzPts val="1800"/>
            </a:pPr>
            <a:r>
              <a:rPr lang="en-US" sz="1800" b="0" i="0" u="none" strike="noStrike" cap="none" dirty="0">
                <a:solidFill>
                  <a:schemeClr val="dk1"/>
                </a:solidFill>
                <a:latin typeface="Trebuchet MS"/>
                <a:ea typeface="Trebuchet MS"/>
                <a:cs typeface="Trebuchet MS"/>
                <a:sym typeface="Trebuchet MS"/>
              </a:rPr>
              <a:t>Note: SWIN Transformer has been retrained </a:t>
            </a:r>
            <a:r>
              <a:rPr lang="en-US" sz="1100" b="0" i="0" u="none" strike="noStrike" cap="none" dirty="0">
                <a:solidFill>
                  <a:schemeClr val="dk1"/>
                </a:solidFill>
                <a:latin typeface="Trebuchet MS"/>
                <a:ea typeface="Trebuchet MS"/>
                <a:cs typeface="Trebuchet MS"/>
                <a:sym typeface="Trebuchet MS"/>
              </a:rPr>
              <a:t>(Geng et al., 2024)</a:t>
            </a:r>
            <a:endParaRPr sz="1100" b="0" i="0" u="none" strike="noStrike" cap="none" dirty="0">
              <a:solidFill>
                <a:schemeClr val="dk1"/>
              </a:solidFill>
              <a:latin typeface="Trebuchet MS"/>
              <a:ea typeface="Trebuchet MS"/>
              <a:cs typeface="Trebuchet MS"/>
              <a:sym typeface="Trebuchet MS"/>
            </a:endParaRPr>
          </a:p>
        </p:txBody>
      </p:sp>
      <p:sp>
        <p:nvSpPr>
          <p:cNvPr id="11" name="Google Shape;392;p12">
            <a:extLst>
              <a:ext uri="{FF2B5EF4-FFF2-40B4-BE49-F238E27FC236}">
                <a16:creationId xmlns:a16="http://schemas.microsoft.com/office/drawing/2014/main" id="{0F8DB807-569B-FB8A-A5C6-3E35DE31FDDF}"/>
              </a:ext>
            </a:extLst>
          </p:cNvPr>
          <p:cNvSpPr txBox="1"/>
          <p:nvPr/>
        </p:nvSpPr>
        <p:spPr>
          <a:xfrm>
            <a:off x="521014" y="1788636"/>
            <a:ext cx="170269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B0F0"/>
                </a:solidFill>
                <a:latin typeface="Trebuchet MS"/>
                <a:ea typeface="Trebuchet MS"/>
                <a:cs typeface="Trebuchet MS"/>
                <a:sym typeface="Trebuchet MS"/>
              </a:rPr>
              <a:t>Input images</a:t>
            </a:r>
            <a:endParaRPr sz="1600" dirty="0">
              <a:solidFill>
                <a:srgbClr val="00B0F0"/>
              </a:solidFill>
            </a:endParaRPr>
          </a:p>
        </p:txBody>
      </p:sp>
      <p:sp>
        <p:nvSpPr>
          <p:cNvPr id="12" name="Google Shape;392;p12">
            <a:extLst>
              <a:ext uri="{FF2B5EF4-FFF2-40B4-BE49-F238E27FC236}">
                <a16:creationId xmlns:a16="http://schemas.microsoft.com/office/drawing/2014/main" id="{E8E6D292-4CC6-2339-A6ED-1197A51D3922}"/>
              </a:ext>
            </a:extLst>
          </p:cNvPr>
          <p:cNvSpPr txBox="1"/>
          <p:nvPr/>
        </p:nvSpPr>
        <p:spPr>
          <a:xfrm>
            <a:off x="553958" y="2461373"/>
            <a:ext cx="145688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B0F0"/>
                </a:solidFill>
                <a:latin typeface="Trebuchet MS"/>
                <a:ea typeface="Trebuchet MS"/>
                <a:cs typeface="Trebuchet MS"/>
                <a:sym typeface="Trebuchet MS"/>
              </a:rPr>
              <a:t>1. Classifier</a:t>
            </a:r>
            <a:endParaRPr sz="1600" dirty="0">
              <a:solidFill>
                <a:srgbClr val="00B0F0"/>
              </a:solidFill>
            </a:endParaRPr>
          </a:p>
        </p:txBody>
      </p:sp>
      <p:sp>
        <p:nvSpPr>
          <p:cNvPr id="13" name="Google Shape;392;p12">
            <a:extLst>
              <a:ext uri="{FF2B5EF4-FFF2-40B4-BE49-F238E27FC236}">
                <a16:creationId xmlns:a16="http://schemas.microsoft.com/office/drawing/2014/main" id="{7D2584A1-72E7-C3A9-F57C-D8EAD4E39901}"/>
              </a:ext>
            </a:extLst>
          </p:cNvPr>
          <p:cNvSpPr txBox="1"/>
          <p:nvPr/>
        </p:nvSpPr>
        <p:spPr>
          <a:xfrm>
            <a:off x="442090" y="2923496"/>
            <a:ext cx="1614204"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B0F0"/>
                </a:solidFill>
                <a:latin typeface="Trebuchet MS"/>
                <a:ea typeface="Trebuchet MS"/>
                <a:cs typeface="Trebuchet MS"/>
                <a:sym typeface="Trebuchet MS"/>
              </a:rPr>
              <a:t>2. Baseline permeability estimator (horizontal)</a:t>
            </a:r>
            <a:endParaRPr sz="1600" dirty="0">
              <a:solidFill>
                <a:srgbClr val="00B0F0"/>
              </a:solidFill>
            </a:endParaRPr>
          </a:p>
        </p:txBody>
      </p:sp>
      <p:sp>
        <p:nvSpPr>
          <p:cNvPr id="14" name="Google Shape;392;p12">
            <a:extLst>
              <a:ext uri="{FF2B5EF4-FFF2-40B4-BE49-F238E27FC236}">
                <a16:creationId xmlns:a16="http://schemas.microsoft.com/office/drawing/2014/main" id="{25BB412D-D5A5-22B1-F896-E2E6EFD97F07}"/>
              </a:ext>
            </a:extLst>
          </p:cNvPr>
          <p:cNvSpPr txBox="1"/>
          <p:nvPr/>
        </p:nvSpPr>
        <p:spPr>
          <a:xfrm>
            <a:off x="473870" y="3984715"/>
            <a:ext cx="1614204"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0B0F0"/>
                </a:solidFill>
                <a:latin typeface="Trebuchet MS"/>
                <a:ea typeface="Trebuchet MS"/>
                <a:cs typeface="Trebuchet MS"/>
                <a:sym typeface="Trebuchet MS"/>
              </a:rPr>
              <a:t>3. Directional permeability estimator</a:t>
            </a:r>
          </a:p>
          <a:p>
            <a:pPr marL="0" marR="0" lvl="0" indent="0" algn="ctr" rtl="0">
              <a:spcBef>
                <a:spcPts val="0"/>
              </a:spcBef>
              <a:spcAft>
                <a:spcPts val="0"/>
              </a:spcAft>
              <a:buNone/>
            </a:pPr>
            <a:r>
              <a:rPr lang="en-US" sz="1600" dirty="0">
                <a:solidFill>
                  <a:srgbClr val="00B0F0"/>
                </a:solidFill>
                <a:latin typeface="Trebuchet MS"/>
                <a:sym typeface="Trebuchet MS"/>
              </a:rPr>
              <a:t>(any arbitrary angle)</a:t>
            </a:r>
            <a:endParaRPr sz="1600" dirty="0">
              <a:solidFill>
                <a:srgbClr val="00B0F0"/>
              </a:solidFill>
            </a:endParaRPr>
          </a:p>
        </p:txBody>
      </p:sp>
    </p:spTree>
    <p:extLst>
      <p:ext uri="{BB962C8B-B14F-4D97-AF65-F5344CB8AC3E}">
        <p14:creationId xmlns:p14="http://schemas.microsoft.com/office/powerpoint/2010/main" val="3337011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6AFC2382-8DEF-0D30-B86C-09E10966BA73}"/>
            </a:ext>
          </a:extLst>
        </p:cNvPr>
        <p:cNvGrpSpPr/>
        <p:nvPr/>
      </p:nvGrpSpPr>
      <p:grpSpPr>
        <a:xfrm>
          <a:off x="0" y="0"/>
          <a:ext cx="0" cy="0"/>
          <a:chOff x="0" y="0"/>
          <a:chExt cx="0" cy="0"/>
        </a:xfrm>
      </p:grpSpPr>
      <p:sp>
        <p:nvSpPr>
          <p:cNvPr id="464" name="Google Shape;464;p16">
            <a:extLst>
              <a:ext uri="{FF2B5EF4-FFF2-40B4-BE49-F238E27FC236}">
                <a16:creationId xmlns:a16="http://schemas.microsoft.com/office/drawing/2014/main" id="{F116A8F1-80A6-821C-1978-DD17CE47A858}"/>
              </a:ext>
            </a:extLst>
          </p:cNvPr>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err="1"/>
              <a:t>AnisONet</a:t>
            </a:r>
            <a:r>
              <a:rPr lang="en-US" sz="3200" dirty="0"/>
              <a:t> – </a:t>
            </a:r>
            <a:r>
              <a:rPr lang="en-US" sz="3200" dirty="0" err="1"/>
              <a:t>DeepONet</a:t>
            </a:r>
            <a:r>
              <a:rPr lang="en-US" sz="3200" dirty="0"/>
              <a:t> architecture</a:t>
            </a:r>
            <a:endParaRPr dirty="0"/>
          </a:p>
        </p:txBody>
      </p:sp>
      <p:sp>
        <p:nvSpPr>
          <p:cNvPr id="465" name="Google Shape;465;p16">
            <a:extLst>
              <a:ext uri="{FF2B5EF4-FFF2-40B4-BE49-F238E27FC236}">
                <a16:creationId xmlns:a16="http://schemas.microsoft.com/office/drawing/2014/main" id="{A883CF3F-97C7-F1E7-01FB-3B921ADDE665}"/>
              </a:ext>
            </a:extLst>
          </p:cNvPr>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pic>
        <p:nvPicPr>
          <p:cNvPr id="10" name="Picture 9">
            <a:extLst>
              <a:ext uri="{FF2B5EF4-FFF2-40B4-BE49-F238E27FC236}">
                <a16:creationId xmlns:a16="http://schemas.microsoft.com/office/drawing/2014/main" id="{090A7D0A-92A0-6126-BB97-9CA5A95D6B48}"/>
              </a:ext>
            </a:extLst>
          </p:cNvPr>
          <p:cNvPicPr>
            <a:picLocks noChangeAspect="1"/>
          </p:cNvPicPr>
          <p:nvPr/>
        </p:nvPicPr>
        <p:blipFill>
          <a:blip r:embed="rId3"/>
          <a:stretch>
            <a:fillRect/>
          </a:stretch>
        </p:blipFill>
        <p:spPr>
          <a:xfrm>
            <a:off x="1164880" y="1858029"/>
            <a:ext cx="8969720" cy="4957556"/>
          </a:xfrm>
          <a:prstGeom prst="rect">
            <a:avLst/>
          </a:prstGeom>
        </p:spPr>
      </p:pic>
      <p:sp>
        <p:nvSpPr>
          <p:cNvPr id="2" name="Content Placeholder 2">
            <a:extLst>
              <a:ext uri="{FF2B5EF4-FFF2-40B4-BE49-F238E27FC236}">
                <a16:creationId xmlns:a16="http://schemas.microsoft.com/office/drawing/2014/main" id="{73CAFA2E-7C5F-A0C1-F92B-93515BE9E0C3}"/>
              </a:ext>
            </a:extLst>
          </p:cNvPr>
          <p:cNvSpPr txBox="1">
            <a:spLocks/>
          </p:cNvSpPr>
          <p:nvPr/>
        </p:nvSpPr>
        <p:spPr bwMode="auto">
          <a:xfrm>
            <a:off x="720649" y="895358"/>
            <a:ext cx="10735306" cy="7985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228600" indent="-228600">
              <a:spcBef>
                <a:spcPts val="0"/>
              </a:spcBef>
              <a:spcAft>
                <a:spcPts val="600"/>
              </a:spcAft>
              <a:buClr>
                <a:srgbClr val="00B050"/>
              </a:buClr>
            </a:pPr>
            <a:r>
              <a:rPr lang="en-US" dirty="0"/>
              <a:t>Three separate inputs are used for </a:t>
            </a:r>
            <a:r>
              <a:rPr lang="en-US" dirty="0" err="1"/>
              <a:t>deepONet</a:t>
            </a:r>
            <a:r>
              <a:rPr lang="en-US" dirty="0"/>
              <a:t> architecture </a:t>
            </a:r>
          </a:p>
          <a:p>
            <a:pPr marL="228600" indent="-228600" defTabSz="914400">
              <a:spcBef>
                <a:spcPts val="0"/>
              </a:spcBef>
              <a:spcAft>
                <a:spcPts val="600"/>
              </a:spcAft>
              <a:buClr>
                <a:srgbClr val="00B050"/>
              </a:buClr>
            </a:pPr>
            <a:r>
              <a:rPr lang="en-US" dirty="0"/>
              <a:t>A zero-degree (i.e., horizontal) permeability is taken as the reference</a:t>
            </a:r>
          </a:p>
        </p:txBody>
      </p:sp>
      <p:sp>
        <p:nvSpPr>
          <p:cNvPr id="5" name="Google Shape;328;p10">
            <a:extLst>
              <a:ext uri="{FF2B5EF4-FFF2-40B4-BE49-F238E27FC236}">
                <a16:creationId xmlns:a16="http://schemas.microsoft.com/office/drawing/2014/main" id="{5B981256-188B-E8D1-593D-2CCA6019B870}"/>
              </a:ext>
            </a:extLst>
          </p:cNvPr>
          <p:cNvSpPr txBox="1"/>
          <p:nvPr/>
        </p:nvSpPr>
        <p:spPr>
          <a:xfrm>
            <a:off x="9159316" y="6569404"/>
            <a:ext cx="280408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Arial"/>
                <a:ea typeface="Arial"/>
                <a:cs typeface="Arial"/>
                <a:sym typeface="Arial"/>
              </a:rPr>
              <a:t>Bhattacharjee et al. Physics of Fluid (2026)</a:t>
            </a:r>
            <a:endParaRPr sz="1000" dirty="0"/>
          </a:p>
        </p:txBody>
      </p:sp>
    </p:spTree>
    <p:extLst>
      <p:ext uri="{BB962C8B-B14F-4D97-AF65-F5344CB8AC3E}">
        <p14:creationId xmlns:p14="http://schemas.microsoft.com/office/powerpoint/2010/main" val="267906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err="1"/>
              <a:t>AnisONet</a:t>
            </a:r>
            <a:r>
              <a:rPr lang="en-US" sz="3200" dirty="0"/>
              <a:t>: Directional Permeability Estimator</a:t>
            </a:r>
            <a:endParaRPr dirty="0"/>
          </a:p>
        </p:txBody>
      </p:sp>
      <p:sp>
        <p:nvSpPr>
          <p:cNvPr id="465" name="Google Shape;465;p16"/>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474" name="Google Shape;474;p16"/>
          <p:cNvSpPr txBox="1"/>
          <p:nvPr/>
        </p:nvSpPr>
        <p:spPr>
          <a:xfrm>
            <a:off x="3593869" y="837651"/>
            <a:ext cx="5558520" cy="379735"/>
          </a:xfrm>
          <a:prstGeom prst="rect">
            <a:avLst/>
          </a:prstGeom>
          <a:noFill/>
          <a:ln>
            <a:noFill/>
          </a:ln>
        </p:spPr>
        <p:txBody>
          <a:bodyPr spcFirstLastPara="1" wrap="square" lIns="91425" tIns="45700" rIns="91425" bIns="45700" anchor="t" anchorCtr="0">
            <a:noAutofit/>
          </a:bodyPr>
          <a:lstStyle/>
          <a:p>
            <a:pPr marR="0" lvl="1" algn="l" rtl="0">
              <a:spcBef>
                <a:spcPts val="0"/>
              </a:spcBef>
              <a:spcAft>
                <a:spcPts val="0"/>
              </a:spcAft>
              <a:buClr>
                <a:srgbClr val="005668"/>
              </a:buClr>
              <a:buSzPts val="1800"/>
            </a:pPr>
            <a:r>
              <a:rPr lang="en-US" sz="1800" b="1" i="0" u="none" strike="noStrike" cap="none" dirty="0">
                <a:solidFill>
                  <a:srgbClr val="0070C0"/>
                </a:solidFill>
                <a:latin typeface="Trebuchet MS"/>
                <a:ea typeface="Trebuchet MS"/>
                <a:cs typeface="Trebuchet MS"/>
                <a:sym typeface="Trebuchet MS"/>
              </a:rPr>
              <a:t>LBM results (blue) vs. linear transformation (red)</a:t>
            </a:r>
            <a:endParaRPr sz="1800" b="1" i="0" u="none" strike="noStrike" cap="none" dirty="0">
              <a:solidFill>
                <a:srgbClr val="0070C0"/>
              </a:solidFill>
              <a:latin typeface="Trebuchet MS"/>
              <a:ea typeface="Trebuchet MS"/>
              <a:cs typeface="Trebuchet MS"/>
              <a:sym typeface="Trebuchet MS"/>
            </a:endParaRPr>
          </a:p>
        </p:txBody>
      </p:sp>
      <p:pic>
        <p:nvPicPr>
          <p:cNvPr id="3" name="Picture 2">
            <a:extLst>
              <a:ext uri="{FF2B5EF4-FFF2-40B4-BE49-F238E27FC236}">
                <a16:creationId xmlns:a16="http://schemas.microsoft.com/office/drawing/2014/main" id="{C0882BA0-E31D-E038-4A96-22107F71FFD5}"/>
              </a:ext>
            </a:extLst>
          </p:cNvPr>
          <p:cNvPicPr>
            <a:picLocks noChangeAspect="1"/>
          </p:cNvPicPr>
          <p:nvPr/>
        </p:nvPicPr>
        <p:blipFill>
          <a:blip r:embed="rId3"/>
          <a:stretch>
            <a:fillRect/>
          </a:stretch>
        </p:blipFill>
        <p:spPr>
          <a:xfrm>
            <a:off x="2787422" y="1117223"/>
            <a:ext cx="6840016" cy="3163014"/>
          </a:xfrm>
          <a:prstGeom prst="rect">
            <a:avLst/>
          </a:prstGeom>
        </p:spPr>
      </p:pic>
      <p:pic>
        <p:nvPicPr>
          <p:cNvPr id="9" name="Picture 8">
            <a:extLst>
              <a:ext uri="{FF2B5EF4-FFF2-40B4-BE49-F238E27FC236}">
                <a16:creationId xmlns:a16="http://schemas.microsoft.com/office/drawing/2014/main" id="{C8A4859F-F681-F925-5E43-51D7031A4B80}"/>
              </a:ext>
            </a:extLst>
          </p:cNvPr>
          <p:cNvPicPr>
            <a:picLocks noChangeAspect="1"/>
          </p:cNvPicPr>
          <p:nvPr/>
        </p:nvPicPr>
        <p:blipFill>
          <a:blip r:embed="rId4"/>
          <a:stretch>
            <a:fillRect/>
          </a:stretch>
        </p:blipFill>
        <p:spPr>
          <a:xfrm>
            <a:off x="1917227" y="4738347"/>
            <a:ext cx="8580406" cy="2082318"/>
          </a:xfrm>
          <a:prstGeom prst="rect">
            <a:avLst/>
          </a:prstGeom>
        </p:spPr>
      </p:pic>
      <p:pic>
        <p:nvPicPr>
          <p:cNvPr id="17" name="Picture 16">
            <a:extLst>
              <a:ext uri="{FF2B5EF4-FFF2-40B4-BE49-F238E27FC236}">
                <a16:creationId xmlns:a16="http://schemas.microsoft.com/office/drawing/2014/main" id="{B78EAA2A-1D80-11A1-B486-5CBA3BEC6DA1}"/>
              </a:ext>
            </a:extLst>
          </p:cNvPr>
          <p:cNvPicPr>
            <a:picLocks noChangeAspect="1"/>
          </p:cNvPicPr>
          <p:nvPr/>
        </p:nvPicPr>
        <p:blipFill>
          <a:blip r:embed="rId5"/>
          <a:stretch>
            <a:fillRect/>
          </a:stretch>
        </p:blipFill>
        <p:spPr>
          <a:xfrm>
            <a:off x="2969688" y="4978200"/>
            <a:ext cx="2006703" cy="444523"/>
          </a:xfrm>
          <a:prstGeom prst="rect">
            <a:avLst/>
          </a:prstGeom>
        </p:spPr>
      </p:pic>
      <p:sp>
        <p:nvSpPr>
          <p:cNvPr id="5" name="Google Shape;328;p10">
            <a:extLst>
              <a:ext uri="{FF2B5EF4-FFF2-40B4-BE49-F238E27FC236}">
                <a16:creationId xmlns:a16="http://schemas.microsoft.com/office/drawing/2014/main" id="{AA067B51-CC35-461B-B411-830AAEF8A6F4}"/>
              </a:ext>
            </a:extLst>
          </p:cNvPr>
          <p:cNvSpPr txBox="1"/>
          <p:nvPr/>
        </p:nvSpPr>
        <p:spPr>
          <a:xfrm>
            <a:off x="64951" y="6581001"/>
            <a:ext cx="280408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Arial"/>
                <a:ea typeface="Arial"/>
                <a:cs typeface="Arial"/>
                <a:sym typeface="Arial"/>
              </a:rPr>
              <a:t>Bhattacharjee et al. Physics of Fluid (2026)</a:t>
            </a:r>
            <a:endParaRPr sz="1000" dirty="0"/>
          </a:p>
        </p:txBody>
      </p:sp>
      <p:sp>
        <p:nvSpPr>
          <p:cNvPr id="20" name="Google Shape;474;p16">
            <a:extLst>
              <a:ext uri="{FF2B5EF4-FFF2-40B4-BE49-F238E27FC236}">
                <a16:creationId xmlns:a16="http://schemas.microsoft.com/office/drawing/2014/main" id="{E40032E1-48BF-E263-55A7-81086F853D0C}"/>
              </a:ext>
            </a:extLst>
          </p:cNvPr>
          <p:cNvSpPr txBox="1"/>
          <p:nvPr/>
        </p:nvSpPr>
        <p:spPr>
          <a:xfrm>
            <a:off x="4006596" y="4439351"/>
            <a:ext cx="4613945" cy="379735"/>
          </a:xfrm>
          <a:prstGeom prst="rect">
            <a:avLst/>
          </a:prstGeom>
          <a:noFill/>
          <a:ln>
            <a:noFill/>
          </a:ln>
        </p:spPr>
        <p:txBody>
          <a:bodyPr spcFirstLastPara="1" wrap="square" lIns="91425" tIns="45700" rIns="91425" bIns="45700" anchor="t" anchorCtr="0">
            <a:noAutofit/>
          </a:bodyPr>
          <a:lstStyle/>
          <a:p>
            <a:pPr marR="0" lvl="1" algn="l" rtl="0">
              <a:spcBef>
                <a:spcPts val="0"/>
              </a:spcBef>
              <a:spcAft>
                <a:spcPts val="0"/>
              </a:spcAft>
              <a:buClr>
                <a:srgbClr val="005668"/>
              </a:buClr>
              <a:buSzPts val="1800"/>
            </a:pPr>
            <a:r>
              <a:rPr lang="en-US" sz="1800" b="1" i="0" u="none" strike="noStrike" cap="none" dirty="0">
                <a:solidFill>
                  <a:srgbClr val="0070C0"/>
                </a:solidFill>
                <a:latin typeface="Trebuchet MS"/>
                <a:ea typeface="Trebuchet MS"/>
                <a:cs typeface="Trebuchet MS"/>
                <a:sym typeface="Trebuchet MS"/>
              </a:rPr>
              <a:t>True (LBM, blue) vs. </a:t>
            </a:r>
            <a:r>
              <a:rPr lang="en-US" sz="1800" b="1" i="0" u="none" strike="noStrike" cap="none" dirty="0" err="1">
                <a:solidFill>
                  <a:srgbClr val="0070C0"/>
                </a:solidFill>
                <a:latin typeface="Trebuchet MS"/>
                <a:ea typeface="Trebuchet MS"/>
                <a:cs typeface="Trebuchet MS"/>
                <a:sym typeface="Trebuchet MS"/>
              </a:rPr>
              <a:t>AnisONet</a:t>
            </a:r>
            <a:r>
              <a:rPr lang="en-US" sz="1800" b="1" i="0" u="none" strike="noStrike" cap="none" dirty="0">
                <a:solidFill>
                  <a:srgbClr val="0070C0"/>
                </a:solidFill>
                <a:latin typeface="Trebuchet MS"/>
                <a:ea typeface="Trebuchet MS"/>
                <a:cs typeface="Trebuchet MS"/>
                <a:sym typeface="Trebuchet MS"/>
              </a:rPr>
              <a:t> </a:t>
            </a:r>
            <a:r>
              <a:rPr lang="en-US" sz="1800" b="1" dirty="0">
                <a:solidFill>
                  <a:srgbClr val="0070C0"/>
                </a:solidFill>
                <a:latin typeface="Trebuchet MS"/>
                <a:ea typeface="Trebuchet MS"/>
                <a:cs typeface="Trebuchet MS"/>
                <a:sym typeface="Trebuchet MS"/>
              </a:rPr>
              <a:t>results</a:t>
            </a:r>
            <a:endParaRPr lang="en-US" sz="1800" b="1" i="0" u="none" strike="noStrike" cap="none" dirty="0">
              <a:solidFill>
                <a:srgbClr val="0070C0"/>
              </a:solidFill>
              <a:latin typeface="Trebuchet MS"/>
              <a:ea typeface="Trebuchet MS"/>
              <a:cs typeface="Trebuchet MS"/>
              <a:sym typeface="Trebuchet MS"/>
            </a:endParaRPr>
          </a:p>
        </p:txBody>
      </p:sp>
      <p:sp>
        <p:nvSpPr>
          <p:cNvPr id="22" name="TextBox 21">
            <a:extLst>
              <a:ext uri="{FF2B5EF4-FFF2-40B4-BE49-F238E27FC236}">
                <a16:creationId xmlns:a16="http://schemas.microsoft.com/office/drawing/2014/main" id="{035649B1-C9A7-A24D-89A6-DB44466A09F6}"/>
              </a:ext>
            </a:extLst>
          </p:cNvPr>
          <p:cNvSpPr txBox="1"/>
          <p:nvPr/>
        </p:nvSpPr>
        <p:spPr>
          <a:xfrm>
            <a:off x="64951" y="4092691"/>
            <a:ext cx="3035163" cy="738664"/>
          </a:xfrm>
          <a:prstGeom prst="rect">
            <a:avLst/>
          </a:prstGeom>
          <a:noFill/>
        </p:spPr>
        <p:txBody>
          <a:bodyPr wrap="square">
            <a:spAutoFit/>
          </a:bodyPr>
          <a:lstStyle/>
          <a:p>
            <a:r>
              <a:rPr lang="en-US" sz="1400" b="1" dirty="0">
                <a:solidFill>
                  <a:srgbClr val="0070C0"/>
                </a:solidFill>
                <a:latin typeface="Trebuchet MS"/>
                <a:ea typeface="Trebuchet MS"/>
                <a:cs typeface="Trebuchet MS"/>
                <a:sym typeface="Trebuchet MS"/>
              </a:rPr>
              <a:t>Note: </a:t>
            </a:r>
            <a:r>
              <a:rPr lang="en-US" sz="1400" b="1" dirty="0" err="1">
                <a:solidFill>
                  <a:srgbClr val="0070C0"/>
                </a:solidFill>
                <a:latin typeface="Trebuchet MS"/>
                <a:ea typeface="Trebuchet MS"/>
                <a:cs typeface="Trebuchet MS"/>
                <a:sym typeface="Trebuchet MS"/>
              </a:rPr>
              <a:t>AnisONET</a:t>
            </a:r>
            <a:r>
              <a:rPr lang="en-US" sz="1400" b="1" dirty="0">
                <a:solidFill>
                  <a:srgbClr val="0070C0"/>
                </a:solidFill>
                <a:latin typeface="Trebuchet MS"/>
                <a:ea typeface="Trebuchet MS"/>
                <a:cs typeface="Trebuchet MS"/>
                <a:sym typeface="Trebuchet MS"/>
              </a:rPr>
              <a:t> results</a:t>
            </a:r>
          </a:p>
          <a:p>
            <a:r>
              <a:rPr lang="en-US" sz="1400" b="1" dirty="0">
                <a:solidFill>
                  <a:srgbClr val="0070C0"/>
                </a:solidFill>
                <a:latin typeface="Trebuchet MS"/>
                <a:ea typeface="Trebuchet MS"/>
                <a:cs typeface="Trebuchet MS"/>
                <a:sym typeface="Trebuchet MS"/>
              </a:rPr>
              <a:t>LBM-based baseline perm (red)</a:t>
            </a:r>
          </a:p>
          <a:p>
            <a:r>
              <a:rPr lang="en-US" sz="1400" b="1" dirty="0">
                <a:solidFill>
                  <a:srgbClr val="0070C0"/>
                </a:solidFill>
                <a:latin typeface="Trebuchet MS"/>
                <a:ea typeface="Trebuchet MS"/>
                <a:cs typeface="Trebuchet MS"/>
                <a:sym typeface="Trebuchet MS"/>
              </a:rPr>
              <a:t>SWIN-based baseline perm (green)</a:t>
            </a:r>
            <a:endParaRPr lang="en-US" dirty="0"/>
          </a:p>
        </p:txBody>
      </p:sp>
    </p:spTree>
    <p:extLst>
      <p:ext uri="{BB962C8B-B14F-4D97-AF65-F5344CB8AC3E}">
        <p14:creationId xmlns:p14="http://schemas.microsoft.com/office/powerpoint/2010/main" val="134121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3E61E519-F3C6-90B9-D436-4C84BD4C91F3}"/>
            </a:ext>
          </a:extLst>
        </p:cNvPr>
        <p:cNvGrpSpPr/>
        <p:nvPr/>
      </p:nvGrpSpPr>
      <p:grpSpPr>
        <a:xfrm>
          <a:off x="0" y="0"/>
          <a:ext cx="0" cy="0"/>
          <a:chOff x="0" y="0"/>
          <a:chExt cx="0" cy="0"/>
        </a:xfrm>
      </p:grpSpPr>
      <p:sp>
        <p:nvSpPr>
          <p:cNvPr id="464" name="Google Shape;464;p16">
            <a:extLst>
              <a:ext uri="{FF2B5EF4-FFF2-40B4-BE49-F238E27FC236}">
                <a16:creationId xmlns:a16="http://schemas.microsoft.com/office/drawing/2014/main" id="{601524AE-25AE-AE84-7C7C-960EA079F897}"/>
              </a:ext>
            </a:extLst>
          </p:cNvPr>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a:t>Upscaling: Permeability Tensor Derivation</a:t>
            </a:r>
            <a:endParaRPr dirty="0"/>
          </a:p>
        </p:txBody>
      </p:sp>
      <p:sp>
        <p:nvSpPr>
          <p:cNvPr id="465" name="Google Shape;465;p16">
            <a:extLst>
              <a:ext uri="{FF2B5EF4-FFF2-40B4-BE49-F238E27FC236}">
                <a16:creationId xmlns:a16="http://schemas.microsoft.com/office/drawing/2014/main" id="{F35BDAFC-079C-F335-C7DC-4FF4730A9436}"/>
              </a:ext>
            </a:extLst>
          </p:cNvPr>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5" name="Google Shape;328;p10">
            <a:extLst>
              <a:ext uri="{FF2B5EF4-FFF2-40B4-BE49-F238E27FC236}">
                <a16:creationId xmlns:a16="http://schemas.microsoft.com/office/drawing/2014/main" id="{3BDBC03B-A2E9-A5CF-E9E1-47F7A44BEBF6}"/>
              </a:ext>
            </a:extLst>
          </p:cNvPr>
          <p:cNvSpPr txBox="1"/>
          <p:nvPr/>
        </p:nvSpPr>
        <p:spPr>
          <a:xfrm>
            <a:off x="64951" y="6581001"/>
            <a:ext cx="280408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Arial"/>
                <a:ea typeface="Arial"/>
                <a:cs typeface="Arial"/>
                <a:sym typeface="Arial"/>
              </a:rPr>
              <a:t>Bhattacharjee et al. Physics of Fluid (2026)</a:t>
            </a:r>
            <a:endParaRPr sz="1000" dirty="0"/>
          </a:p>
        </p:txBody>
      </p:sp>
      <p:pic>
        <p:nvPicPr>
          <p:cNvPr id="7" name="Picture 6">
            <a:extLst>
              <a:ext uri="{FF2B5EF4-FFF2-40B4-BE49-F238E27FC236}">
                <a16:creationId xmlns:a16="http://schemas.microsoft.com/office/drawing/2014/main" id="{CB8AD39A-DC48-A3F5-80DC-0A9105A23BF4}"/>
              </a:ext>
            </a:extLst>
          </p:cNvPr>
          <p:cNvPicPr>
            <a:picLocks noChangeAspect="1"/>
          </p:cNvPicPr>
          <p:nvPr/>
        </p:nvPicPr>
        <p:blipFill>
          <a:blip r:embed="rId3"/>
          <a:stretch>
            <a:fillRect/>
          </a:stretch>
        </p:blipFill>
        <p:spPr>
          <a:xfrm>
            <a:off x="274649" y="1894701"/>
            <a:ext cx="6144331" cy="4587240"/>
          </a:xfrm>
          <a:prstGeom prst="rect">
            <a:avLst/>
          </a:prstGeom>
        </p:spPr>
      </p:pic>
      <p:pic>
        <p:nvPicPr>
          <p:cNvPr id="3" name="Picture 2">
            <a:extLst>
              <a:ext uri="{FF2B5EF4-FFF2-40B4-BE49-F238E27FC236}">
                <a16:creationId xmlns:a16="http://schemas.microsoft.com/office/drawing/2014/main" id="{34C387CD-4690-67BE-8439-54177A021D6D}"/>
              </a:ext>
            </a:extLst>
          </p:cNvPr>
          <p:cNvPicPr>
            <a:picLocks noChangeAspect="1"/>
          </p:cNvPicPr>
          <p:nvPr/>
        </p:nvPicPr>
        <p:blipFill>
          <a:blip r:embed="rId4"/>
          <a:stretch>
            <a:fillRect/>
          </a:stretch>
        </p:blipFill>
        <p:spPr>
          <a:xfrm>
            <a:off x="644449" y="1683722"/>
            <a:ext cx="4769739" cy="148590"/>
          </a:xfrm>
          <a:prstGeom prst="rect">
            <a:avLst/>
          </a:prstGeom>
        </p:spPr>
      </p:pic>
      <p:sp>
        <p:nvSpPr>
          <p:cNvPr id="6" name="Google Shape;474;p16">
            <a:extLst>
              <a:ext uri="{FF2B5EF4-FFF2-40B4-BE49-F238E27FC236}">
                <a16:creationId xmlns:a16="http://schemas.microsoft.com/office/drawing/2014/main" id="{2A26AC10-F16C-AB81-3E45-34BE31786355}"/>
              </a:ext>
            </a:extLst>
          </p:cNvPr>
          <p:cNvSpPr txBox="1"/>
          <p:nvPr/>
        </p:nvSpPr>
        <p:spPr>
          <a:xfrm>
            <a:off x="1785545" y="2880360"/>
            <a:ext cx="3476243" cy="239329"/>
          </a:xfrm>
          <a:prstGeom prst="rect">
            <a:avLst/>
          </a:prstGeom>
          <a:solidFill>
            <a:schemeClr val="lt1"/>
          </a:solidFill>
          <a:ln>
            <a:noFill/>
          </a:ln>
        </p:spPr>
        <p:txBody>
          <a:bodyPr spcFirstLastPara="1" wrap="square" lIns="0" tIns="0" rIns="0" bIns="0" anchor="ctr" anchorCtr="0">
            <a:noAutofit/>
          </a:bodyPr>
          <a:lstStyle/>
          <a:p>
            <a:pPr marR="0" lvl="1" algn="l" rtl="0">
              <a:spcBef>
                <a:spcPts val="0"/>
              </a:spcBef>
              <a:spcAft>
                <a:spcPts val="0"/>
              </a:spcAft>
              <a:buClr>
                <a:srgbClr val="005668"/>
              </a:buClr>
              <a:buSzPts val="1800"/>
            </a:pPr>
            <a:r>
              <a:rPr lang="en-US" sz="1800" b="1" i="0" u="none" strike="noStrike" cap="none" dirty="0">
                <a:solidFill>
                  <a:srgbClr val="0070C0"/>
                </a:solidFill>
                <a:latin typeface="Trebuchet MS"/>
                <a:ea typeface="Trebuchet MS"/>
                <a:cs typeface="Trebuchet MS"/>
                <a:sym typeface="Trebuchet MS"/>
              </a:rPr>
              <a:t>Elliptical grains oriented at 45º</a:t>
            </a:r>
          </a:p>
        </p:txBody>
      </p:sp>
      <p:sp>
        <p:nvSpPr>
          <p:cNvPr id="8" name="Google Shape;474;p16">
            <a:extLst>
              <a:ext uri="{FF2B5EF4-FFF2-40B4-BE49-F238E27FC236}">
                <a16:creationId xmlns:a16="http://schemas.microsoft.com/office/drawing/2014/main" id="{E1CF2F43-7332-A1B1-DC47-079DDD509BD9}"/>
              </a:ext>
            </a:extLst>
          </p:cNvPr>
          <p:cNvSpPr txBox="1"/>
          <p:nvPr/>
        </p:nvSpPr>
        <p:spPr>
          <a:xfrm>
            <a:off x="1602665" y="5212080"/>
            <a:ext cx="3716095" cy="239329"/>
          </a:xfrm>
          <a:prstGeom prst="rect">
            <a:avLst/>
          </a:prstGeom>
          <a:solidFill>
            <a:schemeClr val="lt1"/>
          </a:solidFill>
          <a:ln>
            <a:noFill/>
          </a:ln>
        </p:spPr>
        <p:txBody>
          <a:bodyPr spcFirstLastPara="1" wrap="square" lIns="0" tIns="0" rIns="0" bIns="0" anchor="ctr" anchorCtr="0">
            <a:noAutofit/>
          </a:bodyPr>
          <a:lstStyle/>
          <a:p>
            <a:pPr marR="0" lvl="1" algn="l" rtl="0">
              <a:spcBef>
                <a:spcPts val="0"/>
              </a:spcBef>
              <a:spcAft>
                <a:spcPts val="0"/>
              </a:spcAft>
              <a:buClr>
                <a:srgbClr val="005668"/>
              </a:buClr>
              <a:buSzPts val="1800"/>
            </a:pPr>
            <a:r>
              <a:rPr lang="en-US" sz="1800" b="1" i="0" u="none" strike="noStrike" cap="none" dirty="0">
                <a:solidFill>
                  <a:srgbClr val="0070C0"/>
                </a:solidFill>
                <a:latin typeface="Trebuchet MS"/>
                <a:ea typeface="Trebuchet MS"/>
                <a:cs typeface="Trebuchet MS"/>
                <a:sym typeface="Trebuchet MS"/>
              </a:rPr>
              <a:t>Elliptical grains with 3 perm zones</a:t>
            </a:r>
          </a:p>
        </p:txBody>
      </p:sp>
      <p:cxnSp>
        <p:nvCxnSpPr>
          <p:cNvPr id="10" name="Straight Connector 9">
            <a:extLst>
              <a:ext uri="{FF2B5EF4-FFF2-40B4-BE49-F238E27FC236}">
                <a16:creationId xmlns:a16="http://schemas.microsoft.com/office/drawing/2014/main" id="{F663D9C6-F707-E528-1861-FECE37866F57}"/>
              </a:ext>
            </a:extLst>
          </p:cNvPr>
          <p:cNvCxnSpPr/>
          <p:nvPr/>
        </p:nvCxnSpPr>
        <p:spPr>
          <a:xfrm>
            <a:off x="629209" y="5344729"/>
            <a:ext cx="0" cy="1030532"/>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0FF8399-ABD4-2E4C-1293-12AB24EC31C6}"/>
              </a:ext>
            </a:extLst>
          </p:cNvPr>
          <p:cNvCxnSpPr/>
          <p:nvPr/>
        </p:nvCxnSpPr>
        <p:spPr>
          <a:xfrm>
            <a:off x="994969" y="5344729"/>
            <a:ext cx="0" cy="1030532"/>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5A1F054-8DCB-5F6C-0833-6D8200F33D93}"/>
              </a:ext>
            </a:extLst>
          </p:cNvPr>
          <p:cNvCxnSpPr>
            <a:cxnSpLocks/>
          </p:cNvCxnSpPr>
          <p:nvPr/>
        </p:nvCxnSpPr>
        <p:spPr>
          <a:xfrm rot="2700000">
            <a:off x="848695" y="3104449"/>
            <a:ext cx="0" cy="1030532"/>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sp>
        <p:nvSpPr>
          <p:cNvPr id="13" name="Arrow: Right 12">
            <a:extLst>
              <a:ext uri="{FF2B5EF4-FFF2-40B4-BE49-F238E27FC236}">
                <a16:creationId xmlns:a16="http://schemas.microsoft.com/office/drawing/2014/main" id="{2422E89E-A37F-B9B5-953F-CEF7215D7A63}"/>
              </a:ext>
            </a:extLst>
          </p:cNvPr>
          <p:cNvSpPr/>
          <p:nvPr/>
        </p:nvSpPr>
        <p:spPr>
          <a:xfrm>
            <a:off x="103346" y="3316326"/>
            <a:ext cx="381000" cy="4526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EEA27DC-D0E0-EC82-23FC-1D899ABA79E1}"/>
              </a:ext>
            </a:extLst>
          </p:cNvPr>
          <p:cNvSpPr/>
          <p:nvPr/>
        </p:nvSpPr>
        <p:spPr>
          <a:xfrm>
            <a:off x="57626" y="5693766"/>
            <a:ext cx="381000" cy="45268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69741E36-FF21-1DCC-D00E-183CC62E9DD7}"/>
              </a:ext>
            </a:extLst>
          </p:cNvPr>
          <p:cNvPicPr>
            <a:picLocks noChangeAspect="1"/>
          </p:cNvPicPr>
          <p:nvPr/>
        </p:nvPicPr>
        <p:blipFill>
          <a:blip r:embed="rId5"/>
          <a:stretch>
            <a:fillRect/>
          </a:stretch>
        </p:blipFill>
        <p:spPr>
          <a:xfrm>
            <a:off x="9879523" y="1346047"/>
            <a:ext cx="2114028" cy="1062854"/>
          </a:xfrm>
          <a:prstGeom prst="rect">
            <a:avLst/>
          </a:prstGeom>
        </p:spPr>
      </p:pic>
      <p:sp>
        <p:nvSpPr>
          <p:cNvPr id="21" name="TextBox 20">
            <a:extLst>
              <a:ext uri="{FF2B5EF4-FFF2-40B4-BE49-F238E27FC236}">
                <a16:creationId xmlns:a16="http://schemas.microsoft.com/office/drawing/2014/main" id="{F795574F-0E17-E7FC-7C71-0E6AAF4C3D8E}"/>
              </a:ext>
            </a:extLst>
          </p:cNvPr>
          <p:cNvSpPr txBox="1"/>
          <p:nvPr/>
        </p:nvSpPr>
        <p:spPr>
          <a:xfrm>
            <a:off x="6562138" y="2036556"/>
            <a:ext cx="5281349" cy="1231106"/>
          </a:xfrm>
          <a:prstGeom prst="rect">
            <a:avLst/>
          </a:prstGeom>
          <a:noFill/>
        </p:spPr>
        <p:txBody>
          <a:bodyPr wrap="square">
            <a:spAutoFit/>
          </a:bodyPr>
          <a:lstStyle/>
          <a:p>
            <a:r>
              <a:rPr lang="en-US" dirty="0"/>
              <a:t>FLSF: Full least squares fit</a:t>
            </a:r>
            <a:endParaRPr lang="en-US" dirty="0">
              <a:latin typeface="AdvOTf24c4151.I"/>
            </a:endParaRPr>
          </a:p>
          <a:p>
            <a:r>
              <a:rPr lang="en-US" sz="2000" dirty="0">
                <a:latin typeface="+mn-lt"/>
              </a:rPr>
              <a:t>FPV: Fixed principal values</a:t>
            </a:r>
            <a:endParaRPr lang="en-US" sz="2000" b="0" i="0" u="none" strike="noStrike" baseline="0" dirty="0">
              <a:latin typeface="+mn-lt"/>
            </a:endParaRPr>
          </a:p>
          <a:p>
            <a:r>
              <a:rPr lang="en-US" sz="2000" b="0" i="0" u="none" strike="noStrike" baseline="0" dirty="0">
                <a:latin typeface="+mn-lt"/>
              </a:rPr>
              <a:t>KPV: Known principal values from </a:t>
            </a:r>
            <a:r>
              <a:rPr lang="en-US" sz="2000" b="0" i="0" u="none" strike="noStrike" baseline="0" dirty="0" err="1">
                <a:latin typeface="+mn-lt"/>
              </a:rPr>
              <a:t>AnisONet</a:t>
            </a:r>
            <a:endParaRPr lang="en-US" sz="2000" b="0" i="0" u="none" strike="noStrike" baseline="0" dirty="0">
              <a:latin typeface="+mn-lt"/>
            </a:endParaRPr>
          </a:p>
          <a:p>
            <a:r>
              <a:rPr lang="en-US" sz="2000" dirty="0">
                <a:latin typeface="+mn-lt"/>
              </a:rPr>
              <a:t>BIP: Boundary Informed permeability</a:t>
            </a:r>
          </a:p>
        </p:txBody>
      </p:sp>
      <p:pic>
        <p:nvPicPr>
          <p:cNvPr id="27" name="Picture 26">
            <a:extLst>
              <a:ext uri="{FF2B5EF4-FFF2-40B4-BE49-F238E27FC236}">
                <a16:creationId xmlns:a16="http://schemas.microsoft.com/office/drawing/2014/main" id="{29051CAD-35BA-73F8-CBDA-8340E95657F3}"/>
              </a:ext>
            </a:extLst>
          </p:cNvPr>
          <p:cNvPicPr>
            <a:picLocks noChangeAspect="1"/>
          </p:cNvPicPr>
          <p:nvPr/>
        </p:nvPicPr>
        <p:blipFill>
          <a:blip r:embed="rId6"/>
          <a:stretch>
            <a:fillRect/>
          </a:stretch>
        </p:blipFill>
        <p:spPr>
          <a:xfrm>
            <a:off x="6555616" y="3764280"/>
            <a:ext cx="609600" cy="1209675"/>
          </a:xfrm>
          <a:prstGeom prst="rect">
            <a:avLst/>
          </a:prstGeom>
        </p:spPr>
      </p:pic>
      <p:pic>
        <p:nvPicPr>
          <p:cNvPr id="29" name="Picture 28">
            <a:extLst>
              <a:ext uri="{FF2B5EF4-FFF2-40B4-BE49-F238E27FC236}">
                <a16:creationId xmlns:a16="http://schemas.microsoft.com/office/drawing/2014/main" id="{0525B864-A45C-CDB1-B0DA-579BCCE15031}"/>
              </a:ext>
            </a:extLst>
          </p:cNvPr>
          <p:cNvPicPr>
            <a:picLocks noChangeAspect="1"/>
          </p:cNvPicPr>
          <p:nvPr/>
        </p:nvPicPr>
        <p:blipFill>
          <a:blip r:embed="rId7"/>
          <a:stretch>
            <a:fillRect/>
          </a:stretch>
        </p:blipFill>
        <p:spPr>
          <a:xfrm>
            <a:off x="7284588" y="3766759"/>
            <a:ext cx="1066800" cy="2600325"/>
          </a:xfrm>
          <a:prstGeom prst="rect">
            <a:avLst/>
          </a:prstGeom>
        </p:spPr>
      </p:pic>
      <p:pic>
        <p:nvPicPr>
          <p:cNvPr id="31" name="Picture 30">
            <a:extLst>
              <a:ext uri="{FF2B5EF4-FFF2-40B4-BE49-F238E27FC236}">
                <a16:creationId xmlns:a16="http://schemas.microsoft.com/office/drawing/2014/main" id="{02320499-6386-F2B8-DFFD-60748B843C8E}"/>
              </a:ext>
            </a:extLst>
          </p:cNvPr>
          <p:cNvPicPr>
            <a:picLocks noChangeAspect="1"/>
          </p:cNvPicPr>
          <p:nvPr/>
        </p:nvPicPr>
        <p:blipFill>
          <a:blip r:embed="rId8"/>
          <a:stretch>
            <a:fillRect/>
          </a:stretch>
        </p:blipFill>
        <p:spPr>
          <a:xfrm>
            <a:off x="8422325" y="3734498"/>
            <a:ext cx="1143000" cy="2609850"/>
          </a:xfrm>
          <a:prstGeom prst="rect">
            <a:avLst/>
          </a:prstGeom>
        </p:spPr>
      </p:pic>
      <p:pic>
        <p:nvPicPr>
          <p:cNvPr id="35" name="Picture 34">
            <a:extLst>
              <a:ext uri="{FF2B5EF4-FFF2-40B4-BE49-F238E27FC236}">
                <a16:creationId xmlns:a16="http://schemas.microsoft.com/office/drawing/2014/main" id="{D78BD4A3-1F79-A8D3-CC36-413A6515BE1E}"/>
              </a:ext>
            </a:extLst>
          </p:cNvPr>
          <p:cNvPicPr>
            <a:picLocks noChangeAspect="1"/>
          </p:cNvPicPr>
          <p:nvPr/>
        </p:nvPicPr>
        <p:blipFill>
          <a:blip r:embed="rId9"/>
          <a:stretch>
            <a:fillRect/>
          </a:stretch>
        </p:blipFill>
        <p:spPr>
          <a:xfrm>
            <a:off x="9573055" y="3768664"/>
            <a:ext cx="1143000" cy="2552700"/>
          </a:xfrm>
          <a:prstGeom prst="rect">
            <a:avLst/>
          </a:prstGeom>
        </p:spPr>
      </p:pic>
      <p:pic>
        <p:nvPicPr>
          <p:cNvPr id="37" name="Picture 36">
            <a:extLst>
              <a:ext uri="{FF2B5EF4-FFF2-40B4-BE49-F238E27FC236}">
                <a16:creationId xmlns:a16="http://schemas.microsoft.com/office/drawing/2014/main" id="{C7368FCC-DA7A-5434-6AFF-A8A26F229A87}"/>
              </a:ext>
            </a:extLst>
          </p:cNvPr>
          <p:cNvPicPr>
            <a:picLocks noChangeAspect="1"/>
          </p:cNvPicPr>
          <p:nvPr/>
        </p:nvPicPr>
        <p:blipFill>
          <a:blip r:embed="rId10"/>
          <a:stretch>
            <a:fillRect/>
          </a:stretch>
        </p:blipFill>
        <p:spPr>
          <a:xfrm>
            <a:off x="10761474" y="3736279"/>
            <a:ext cx="638175" cy="2638425"/>
          </a:xfrm>
          <a:prstGeom prst="rect">
            <a:avLst/>
          </a:prstGeom>
        </p:spPr>
      </p:pic>
      <p:pic>
        <p:nvPicPr>
          <p:cNvPr id="38" name="Picture 37">
            <a:extLst>
              <a:ext uri="{FF2B5EF4-FFF2-40B4-BE49-F238E27FC236}">
                <a16:creationId xmlns:a16="http://schemas.microsoft.com/office/drawing/2014/main" id="{C339F27F-A121-5509-B0C4-D23ABEE0A7E4}"/>
              </a:ext>
            </a:extLst>
          </p:cNvPr>
          <p:cNvPicPr>
            <a:picLocks noChangeAspect="1"/>
          </p:cNvPicPr>
          <p:nvPr/>
        </p:nvPicPr>
        <p:blipFill>
          <a:blip r:embed="rId6"/>
          <a:stretch>
            <a:fillRect/>
          </a:stretch>
        </p:blipFill>
        <p:spPr>
          <a:xfrm>
            <a:off x="6601336" y="5181600"/>
            <a:ext cx="609600" cy="1209675"/>
          </a:xfrm>
          <a:prstGeom prst="rect">
            <a:avLst/>
          </a:prstGeom>
        </p:spPr>
      </p:pic>
      <p:pic>
        <p:nvPicPr>
          <p:cNvPr id="42" name="Picture 41">
            <a:extLst>
              <a:ext uri="{FF2B5EF4-FFF2-40B4-BE49-F238E27FC236}">
                <a16:creationId xmlns:a16="http://schemas.microsoft.com/office/drawing/2014/main" id="{B89A6A78-3509-5636-E451-8DC3F8F85CC0}"/>
              </a:ext>
            </a:extLst>
          </p:cNvPr>
          <p:cNvPicPr>
            <a:picLocks noChangeAspect="1"/>
          </p:cNvPicPr>
          <p:nvPr/>
        </p:nvPicPr>
        <p:blipFill>
          <a:blip r:embed="rId11"/>
          <a:stretch>
            <a:fillRect/>
          </a:stretch>
        </p:blipFill>
        <p:spPr>
          <a:xfrm>
            <a:off x="6908761" y="3389582"/>
            <a:ext cx="1466850" cy="314325"/>
          </a:xfrm>
          <a:prstGeom prst="rect">
            <a:avLst/>
          </a:prstGeom>
        </p:spPr>
      </p:pic>
      <p:pic>
        <p:nvPicPr>
          <p:cNvPr id="44" name="Picture 43">
            <a:extLst>
              <a:ext uri="{FF2B5EF4-FFF2-40B4-BE49-F238E27FC236}">
                <a16:creationId xmlns:a16="http://schemas.microsoft.com/office/drawing/2014/main" id="{BF7D806D-9D8C-7929-7210-032FAA5060AF}"/>
              </a:ext>
            </a:extLst>
          </p:cNvPr>
          <p:cNvPicPr>
            <a:picLocks noChangeAspect="1"/>
          </p:cNvPicPr>
          <p:nvPr/>
        </p:nvPicPr>
        <p:blipFill>
          <a:blip r:embed="rId12"/>
          <a:stretch>
            <a:fillRect/>
          </a:stretch>
        </p:blipFill>
        <p:spPr>
          <a:xfrm>
            <a:off x="8477570" y="3346806"/>
            <a:ext cx="971550" cy="381000"/>
          </a:xfrm>
          <a:prstGeom prst="rect">
            <a:avLst/>
          </a:prstGeom>
        </p:spPr>
      </p:pic>
      <p:pic>
        <p:nvPicPr>
          <p:cNvPr id="48" name="Picture 47">
            <a:extLst>
              <a:ext uri="{FF2B5EF4-FFF2-40B4-BE49-F238E27FC236}">
                <a16:creationId xmlns:a16="http://schemas.microsoft.com/office/drawing/2014/main" id="{3EC7F331-AECD-1308-E566-E4A544CA6EC5}"/>
              </a:ext>
            </a:extLst>
          </p:cNvPr>
          <p:cNvPicPr>
            <a:picLocks noChangeAspect="1"/>
          </p:cNvPicPr>
          <p:nvPr/>
        </p:nvPicPr>
        <p:blipFill>
          <a:blip r:embed="rId13"/>
          <a:stretch>
            <a:fillRect/>
          </a:stretch>
        </p:blipFill>
        <p:spPr>
          <a:xfrm>
            <a:off x="9712120" y="3396264"/>
            <a:ext cx="942975" cy="323850"/>
          </a:xfrm>
          <a:prstGeom prst="rect">
            <a:avLst/>
          </a:prstGeom>
        </p:spPr>
      </p:pic>
      <p:pic>
        <p:nvPicPr>
          <p:cNvPr id="50" name="Picture 49">
            <a:extLst>
              <a:ext uri="{FF2B5EF4-FFF2-40B4-BE49-F238E27FC236}">
                <a16:creationId xmlns:a16="http://schemas.microsoft.com/office/drawing/2014/main" id="{4BC6BC95-8FBD-325C-0608-DEDC189E539D}"/>
              </a:ext>
            </a:extLst>
          </p:cNvPr>
          <p:cNvPicPr>
            <a:picLocks noChangeAspect="1"/>
          </p:cNvPicPr>
          <p:nvPr/>
        </p:nvPicPr>
        <p:blipFill>
          <a:blip r:embed="rId14"/>
          <a:stretch>
            <a:fillRect/>
          </a:stretch>
        </p:blipFill>
        <p:spPr>
          <a:xfrm>
            <a:off x="10693281" y="3349688"/>
            <a:ext cx="1524000" cy="323850"/>
          </a:xfrm>
          <a:prstGeom prst="rect">
            <a:avLst/>
          </a:prstGeom>
        </p:spPr>
      </p:pic>
      <p:sp>
        <p:nvSpPr>
          <p:cNvPr id="51" name="Content Placeholder 2">
            <a:extLst>
              <a:ext uri="{FF2B5EF4-FFF2-40B4-BE49-F238E27FC236}">
                <a16:creationId xmlns:a16="http://schemas.microsoft.com/office/drawing/2014/main" id="{227749DB-850E-50AB-B1DC-A1EDE34BADA7}"/>
              </a:ext>
            </a:extLst>
          </p:cNvPr>
          <p:cNvSpPr txBox="1">
            <a:spLocks/>
          </p:cNvSpPr>
          <p:nvPr/>
        </p:nvSpPr>
        <p:spPr bwMode="auto">
          <a:xfrm>
            <a:off x="720649" y="895358"/>
            <a:ext cx="10735306" cy="7985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228600" indent="-228600">
              <a:spcBef>
                <a:spcPts val="0"/>
              </a:spcBef>
              <a:spcAft>
                <a:spcPts val="600"/>
              </a:spcAft>
              <a:buClr>
                <a:srgbClr val="00B050"/>
              </a:buClr>
            </a:pPr>
            <a:r>
              <a:rPr lang="en-US" dirty="0"/>
              <a:t>Each upscaling method performs differently in different configurations</a:t>
            </a:r>
          </a:p>
        </p:txBody>
      </p:sp>
    </p:spTree>
    <p:extLst>
      <p:ext uri="{BB962C8B-B14F-4D97-AF65-F5344CB8AC3E}">
        <p14:creationId xmlns:p14="http://schemas.microsoft.com/office/powerpoint/2010/main" val="3926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94F556BE-661E-0628-CC10-645DFF2B7484}"/>
            </a:ext>
          </a:extLst>
        </p:cNvPr>
        <p:cNvGrpSpPr/>
        <p:nvPr/>
      </p:nvGrpSpPr>
      <p:grpSpPr>
        <a:xfrm>
          <a:off x="0" y="0"/>
          <a:ext cx="0" cy="0"/>
          <a:chOff x="0" y="0"/>
          <a:chExt cx="0" cy="0"/>
        </a:xfrm>
      </p:grpSpPr>
      <p:sp>
        <p:nvSpPr>
          <p:cNvPr id="464" name="Google Shape;464;p16">
            <a:extLst>
              <a:ext uri="{FF2B5EF4-FFF2-40B4-BE49-F238E27FC236}">
                <a16:creationId xmlns:a16="http://schemas.microsoft.com/office/drawing/2014/main" id="{4AF665D7-4B7A-530E-F17E-BE8B12E1C5E8}"/>
              </a:ext>
            </a:extLst>
          </p:cNvPr>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a:t>Complex porous media case (3 permeability zones)</a:t>
            </a:r>
            <a:endParaRPr dirty="0"/>
          </a:p>
        </p:txBody>
      </p:sp>
      <p:sp>
        <p:nvSpPr>
          <p:cNvPr id="465" name="Google Shape;465;p16">
            <a:extLst>
              <a:ext uri="{FF2B5EF4-FFF2-40B4-BE49-F238E27FC236}">
                <a16:creationId xmlns:a16="http://schemas.microsoft.com/office/drawing/2014/main" id="{540BF6F4-4227-B662-1F71-3714A6140B60}"/>
              </a:ext>
            </a:extLst>
          </p:cNvPr>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5" name="Google Shape;328;p10">
            <a:extLst>
              <a:ext uri="{FF2B5EF4-FFF2-40B4-BE49-F238E27FC236}">
                <a16:creationId xmlns:a16="http://schemas.microsoft.com/office/drawing/2014/main" id="{8F8FE663-4EEA-AC7D-D6ED-3EB71CB3900E}"/>
              </a:ext>
            </a:extLst>
          </p:cNvPr>
          <p:cNvSpPr txBox="1"/>
          <p:nvPr/>
        </p:nvSpPr>
        <p:spPr>
          <a:xfrm>
            <a:off x="64951" y="6581001"/>
            <a:ext cx="280408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Arial"/>
                <a:ea typeface="Arial"/>
                <a:cs typeface="Arial"/>
                <a:sym typeface="Arial"/>
              </a:rPr>
              <a:t>Bhattacharjee et al. Physics of Fluid (2026)</a:t>
            </a:r>
            <a:endParaRPr sz="1000" dirty="0"/>
          </a:p>
        </p:txBody>
      </p:sp>
      <p:pic>
        <p:nvPicPr>
          <p:cNvPr id="4" name="Picture 3">
            <a:extLst>
              <a:ext uri="{FF2B5EF4-FFF2-40B4-BE49-F238E27FC236}">
                <a16:creationId xmlns:a16="http://schemas.microsoft.com/office/drawing/2014/main" id="{282375FF-8FB2-934C-A612-F3E667C403FA}"/>
              </a:ext>
            </a:extLst>
          </p:cNvPr>
          <p:cNvPicPr>
            <a:picLocks noChangeAspect="1"/>
          </p:cNvPicPr>
          <p:nvPr/>
        </p:nvPicPr>
        <p:blipFill>
          <a:blip r:embed="rId3"/>
          <a:stretch>
            <a:fillRect/>
          </a:stretch>
        </p:blipFill>
        <p:spPr>
          <a:xfrm>
            <a:off x="754160" y="3585561"/>
            <a:ext cx="2808361" cy="2864416"/>
          </a:xfrm>
          <a:prstGeom prst="rect">
            <a:avLst/>
          </a:prstGeom>
        </p:spPr>
      </p:pic>
      <p:pic>
        <p:nvPicPr>
          <p:cNvPr id="10" name="Picture 9">
            <a:extLst>
              <a:ext uri="{FF2B5EF4-FFF2-40B4-BE49-F238E27FC236}">
                <a16:creationId xmlns:a16="http://schemas.microsoft.com/office/drawing/2014/main" id="{3478DD3B-3C4C-05A8-CFBF-64F0E9057C61}"/>
              </a:ext>
            </a:extLst>
          </p:cNvPr>
          <p:cNvPicPr>
            <a:picLocks noChangeAspect="1"/>
          </p:cNvPicPr>
          <p:nvPr/>
        </p:nvPicPr>
        <p:blipFill>
          <a:blip r:embed="rId4"/>
          <a:stretch>
            <a:fillRect/>
          </a:stretch>
        </p:blipFill>
        <p:spPr>
          <a:xfrm>
            <a:off x="10252432" y="1940973"/>
            <a:ext cx="1604288" cy="1598948"/>
          </a:xfrm>
          <a:prstGeom prst="rect">
            <a:avLst/>
          </a:prstGeom>
        </p:spPr>
      </p:pic>
      <p:pic>
        <p:nvPicPr>
          <p:cNvPr id="12" name="Picture 11">
            <a:extLst>
              <a:ext uri="{FF2B5EF4-FFF2-40B4-BE49-F238E27FC236}">
                <a16:creationId xmlns:a16="http://schemas.microsoft.com/office/drawing/2014/main" id="{6E8FA4D8-7CDF-BD91-EDC4-438916504E9F}"/>
              </a:ext>
            </a:extLst>
          </p:cNvPr>
          <p:cNvPicPr>
            <a:picLocks noChangeAspect="1"/>
          </p:cNvPicPr>
          <p:nvPr/>
        </p:nvPicPr>
        <p:blipFill>
          <a:blip r:embed="rId5"/>
          <a:stretch>
            <a:fillRect/>
          </a:stretch>
        </p:blipFill>
        <p:spPr>
          <a:xfrm>
            <a:off x="7956626" y="3621771"/>
            <a:ext cx="3651885" cy="2743200"/>
          </a:xfrm>
          <a:prstGeom prst="rect">
            <a:avLst/>
          </a:prstGeom>
        </p:spPr>
      </p:pic>
      <p:pic>
        <p:nvPicPr>
          <p:cNvPr id="14" name="Picture 13">
            <a:extLst>
              <a:ext uri="{FF2B5EF4-FFF2-40B4-BE49-F238E27FC236}">
                <a16:creationId xmlns:a16="http://schemas.microsoft.com/office/drawing/2014/main" id="{F4BC5BE1-1DB7-130F-1CC7-980EC0D8B467}"/>
              </a:ext>
            </a:extLst>
          </p:cNvPr>
          <p:cNvPicPr>
            <a:picLocks noChangeAspect="1"/>
          </p:cNvPicPr>
          <p:nvPr/>
        </p:nvPicPr>
        <p:blipFill>
          <a:blip r:embed="rId6"/>
          <a:stretch>
            <a:fillRect/>
          </a:stretch>
        </p:blipFill>
        <p:spPr>
          <a:xfrm>
            <a:off x="3796387" y="3691458"/>
            <a:ext cx="3651885" cy="2717483"/>
          </a:xfrm>
          <a:prstGeom prst="rect">
            <a:avLst/>
          </a:prstGeom>
        </p:spPr>
      </p:pic>
      <p:cxnSp>
        <p:nvCxnSpPr>
          <p:cNvPr id="15" name="Straight Connector 14">
            <a:extLst>
              <a:ext uri="{FF2B5EF4-FFF2-40B4-BE49-F238E27FC236}">
                <a16:creationId xmlns:a16="http://schemas.microsoft.com/office/drawing/2014/main" id="{FB12C889-EB61-27E6-8609-BE5A42863EE1}"/>
              </a:ext>
            </a:extLst>
          </p:cNvPr>
          <p:cNvCxnSpPr/>
          <p:nvPr/>
        </p:nvCxnSpPr>
        <p:spPr>
          <a:xfrm>
            <a:off x="2168449" y="3876748"/>
            <a:ext cx="0" cy="2286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54BF494-D2B3-753A-BAB6-25CA054809E5}"/>
              </a:ext>
            </a:extLst>
          </p:cNvPr>
          <p:cNvCxnSpPr>
            <a:cxnSpLocks/>
          </p:cNvCxnSpPr>
          <p:nvPr/>
        </p:nvCxnSpPr>
        <p:spPr>
          <a:xfrm rot="5400000">
            <a:off x="2168449" y="3907228"/>
            <a:ext cx="0" cy="2286000"/>
          </a:xfrm>
          <a:prstGeom prst="line">
            <a:avLst/>
          </a:prstGeom>
          <a:ln w="317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6B22ACD-93B5-F637-C32B-390687D29C00}"/>
              </a:ext>
            </a:extLst>
          </p:cNvPr>
          <p:cNvCxnSpPr>
            <a:cxnSpLocks/>
          </p:cNvCxnSpPr>
          <p:nvPr/>
        </p:nvCxnSpPr>
        <p:spPr>
          <a:xfrm flipV="1">
            <a:off x="2158340" y="4277091"/>
            <a:ext cx="1404181" cy="368838"/>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7D0A0C23-307B-71FD-B0E0-B769FF854B85}"/>
              </a:ext>
            </a:extLst>
          </p:cNvPr>
          <p:cNvCxnSpPr>
            <a:cxnSpLocks/>
          </p:cNvCxnSpPr>
          <p:nvPr/>
        </p:nvCxnSpPr>
        <p:spPr>
          <a:xfrm>
            <a:off x="2604303" y="5060706"/>
            <a:ext cx="1125690" cy="954348"/>
          </a:xfrm>
          <a:prstGeom prst="straightConnector1">
            <a:avLst/>
          </a:prstGeom>
          <a:ln w="3175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F9E7D18B-DBA8-113B-6853-BB271D53ADAE}"/>
              </a:ext>
            </a:extLst>
          </p:cNvPr>
          <p:cNvSpPr txBox="1">
            <a:spLocks/>
          </p:cNvSpPr>
          <p:nvPr/>
        </p:nvSpPr>
        <p:spPr bwMode="auto">
          <a:xfrm>
            <a:off x="720649" y="895357"/>
            <a:ext cx="10735306" cy="225940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228600" indent="-228600">
              <a:spcBef>
                <a:spcPts val="0"/>
              </a:spcBef>
              <a:spcAft>
                <a:spcPts val="600"/>
              </a:spcAft>
              <a:buClr>
                <a:srgbClr val="00B050"/>
              </a:buClr>
            </a:pPr>
            <a:r>
              <a:rPr lang="en-US" dirty="0"/>
              <a:t>BIP matches the pressure profile relative well compared to the LBM result at x=0.5</a:t>
            </a:r>
          </a:p>
          <a:p>
            <a:pPr marL="228600" indent="-228600">
              <a:spcBef>
                <a:spcPts val="0"/>
              </a:spcBef>
              <a:spcAft>
                <a:spcPts val="600"/>
              </a:spcAft>
              <a:buClr>
                <a:srgbClr val="00B050"/>
              </a:buClr>
            </a:pPr>
            <a:r>
              <a:rPr lang="en-US" dirty="0"/>
              <a:t>All methods have relatively high errors upstream and downstream at y=0.5</a:t>
            </a:r>
          </a:p>
          <a:p>
            <a:pPr marL="228600" indent="-228600">
              <a:spcBef>
                <a:spcPts val="0"/>
              </a:spcBef>
              <a:spcAft>
                <a:spcPts val="600"/>
              </a:spcAft>
              <a:buClr>
                <a:srgbClr val="00B050"/>
              </a:buClr>
            </a:pPr>
            <a:r>
              <a:rPr lang="en-US" dirty="0"/>
              <a:t>All methods can’t match the characteristics of preferential flow path</a:t>
            </a:r>
          </a:p>
          <a:p>
            <a:pPr marL="0" indent="0">
              <a:spcBef>
                <a:spcPts val="0"/>
              </a:spcBef>
              <a:spcAft>
                <a:spcPts val="600"/>
              </a:spcAft>
              <a:buClr>
                <a:srgbClr val="00B050"/>
              </a:buClr>
              <a:buNone/>
            </a:pPr>
            <a:r>
              <a:rPr lang="en-US" dirty="0"/>
              <a:t>   along the diagonal direction on pressure drops very well, but </a:t>
            </a:r>
          </a:p>
          <a:p>
            <a:pPr marL="0" indent="0">
              <a:spcBef>
                <a:spcPts val="0"/>
              </a:spcBef>
              <a:spcAft>
                <a:spcPts val="600"/>
              </a:spcAft>
              <a:buClr>
                <a:srgbClr val="00B050"/>
              </a:buClr>
              <a:buNone/>
            </a:pPr>
            <a:r>
              <a:rPr lang="en-US" dirty="0"/>
              <a:t>   BIP and partially KPV perform better</a:t>
            </a:r>
          </a:p>
        </p:txBody>
      </p:sp>
    </p:spTree>
    <p:extLst>
      <p:ext uri="{BB962C8B-B14F-4D97-AF65-F5344CB8AC3E}">
        <p14:creationId xmlns:p14="http://schemas.microsoft.com/office/powerpoint/2010/main" val="36841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3">
          <a:extLst>
            <a:ext uri="{FF2B5EF4-FFF2-40B4-BE49-F238E27FC236}">
              <a16:creationId xmlns:a16="http://schemas.microsoft.com/office/drawing/2014/main" id="{58B7CA09-962C-90FF-DB4B-D04118DA6FB0}"/>
            </a:ext>
          </a:extLst>
        </p:cNvPr>
        <p:cNvGrpSpPr/>
        <p:nvPr/>
      </p:nvGrpSpPr>
      <p:grpSpPr>
        <a:xfrm>
          <a:off x="0" y="0"/>
          <a:ext cx="0" cy="0"/>
          <a:chOff x="0" y="0"/>
          <a:chExt cx="0" cy="0"/>
        </a:xfrm>
      </p:grpSpPr>
      <p:sp>
        <p:nvSpPr>
          <p:cNvPr id="464" name="Google Shape;464;p16">
            <a:extLst>
              <a:ext uri="{FF2B5EF4-FFF2-40B4-BE49-F238E27FC236}">
                <a16:creationId xmlns:a16="http://schemas.microsoft.com/office/drawing/2014/main" id="{BE42CCDB-67DC-3D6B-EB56-5FF7FC4CAC0B}"/>
              </a:ext>
            </a:extLst>
          </p:cNvPr>
          <p:cNvSpPr txBox="1">
            <a:spLocks noGrp="1"/>
          </p:cNvSpPr>
          <p:nvPr>
            <p:ph type="title"/>
          </p:nvPr>
        </p:nvSpPr>
        <p:spPr>
          <a:xfrm>
            <a:off x="720648" y="74022"/>
            <a:ext cx="10633152" cy="570225"/>
          </a:xfrm>
          <a:prstGeom prst="rect">
            <a:avLst/>
          </a:prstGeom>
          <a:noFill/>
          <a:ln>
            <a:noFill/>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rgbClr val="3A3838"/>
              </a:buClr>
              <a:buSzPts val="3200"/>
              <a:buFont typeface="Gill Sans"/>
              <a:buNone/>
            </a:pPr>
            <a:r>
              <a:rPr lang="en-US" sz="3200" dirty="0" err="1"/>
              <a:t>AnisONet</a:t>
            </a:r>
            <a:r>
              <a:rPr lang="en-US" sz="3200" dirty="0"/>
              <a:t> vs. Fourier Neural Operator</a:t>
            </a:r>
            <a:endParaRPr dirty="0"/>
          </a:p>
        </p:txBody>
      </p:sp>
      <p:sp>
        <p:nvSpPr>
          <p:cNvPr id="465" name="Google Shape;465;p16">
            <a:extLst>
              <a:ext uri="{FF2B5EF4-FFF2-40B4-BE49-F238E27FC236}">
                <a16:creationId xmlns:a16="http://schemas.microsoft.com/office/drawing/2014/main" id="{EBB7A769-B0F4-607A-B4CF-17984B4A1BA5}"/>
              </a:ext>
            </a:extLst>
          </p:cNvPr>
          <p:cNvSpPr txBox="1">
            <a:spLocks noGrp="1"/>
          </p:cNvSpPr>
          <p:nvPr>
            <p:ph type="sldNum" idx="12"/>
          </p:nvPr>
        </p:nvSpPr>
        <p:spPr>
          <a:xfrm>
            <a:off x="64951" y="437652"/>
            <a:ext cx="419397"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5" name="Google Shape;328;p10">
            <a:extLst>
              <a:ext uri="{FF2B5EF4-FFF2-40B4-BE49-F238E27FC236}">
                <a16:creationId xmlns:a16="http://schemas.microsoft.com/office/drawing/2014/main" id="{FBF624EF-D4BD-7BE6-075A-E8DA883CBF56}"/>
              </a:ext>
            </a:extLst>
          </p:cNvPr>
          <p:cNvSpPr txBox="1"/>
          <p:nvPr/>
        </p:nvSpPr>
        <p:spPr>
          <a:xfrm>
            <a:off x="64951" y="6581001"/>
            <a:ext cx="2804084"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dirty="0">
                <a:solidFill>
                  <a:schemeClr val="dk1"/>
                </a:solidFill>
                <a:latin typeface="Arial"/>
                <a:ea typeface="Arial"/>
                <a:cs typeface="Arial"/>
                <a:sym typeface="Arial"/>
              </a:rPr>
              <a:t>Bhattacharjee et al. Physics of Fluid (2026)</a:t>
            </a:r>
            <a:endParaRPr sz="1000" dirty="0"/>
          </a:p>
        </p:txBody>
      </p:sp>
      <p:sp>
        <p:nvSpPr>
          <p:cNvPr id="24" name="Content Placeholder 2">
            <a:extLst>
              <a:ext uri="{FF2B5EF4-FFF2-40B4-BE49-F238E27FC236}">
                <a16:creationId xmlns:a16="http://schemas.microsoft.com/office/drawing/2014/main" id="{39CDCADC-2993-64AF-6B29-DAC8BC4AD835}"/>
              </a:ext>
            </a:extLst>
          </p:cNvPr>
          <p:cNvSpPr txBox="1">
            <a:spLocks/>
          </p:cNvSpPr>
          <p:nvPr/>
        </p:nvSpPr>
        <p:spPr bwMode="auto">
          <a:xfrm>
            <a:off x="720648" y="895357"/>
            <a:ext cx="11136071" cy="19100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Clr>
                <a:srgbClr val="102E54"/>
              </a:buClr>
              <a:buFont typeface="Wingdings" pitchFamily="-111" charset="2"/>
              <a:buChar char="§"/>
              <a:defRPr sz="2400">
                <a:solidFill>
                  <a:schemeClr val="tx1"/>
                </a:solidFill>
                <a:latin typeface="Calibri"/>
                <a:ea typeface="ＭＳ Ｐゴシック" charset="-128"/>
                <a:cs typeface="Calibri"/>
              </a:defRPr>
            </a:lvl1pPr>
            <a:lvl2pPr marL="742950" indent="-285750" algn="l" rtl="0" eaLnBrk="1" fontAlgn="base" hangingPunct="1">
              <a:spcBef>
                <a:spcPct val="20000"/>
              </a:spcBef>
              <a:spcAft>
                <a:spcPct val="0"/>
              </a:spcAft>
              <a:buClr>
                <a:srgbClr val="800000"/>
              </a:buClr>
              <a:buFont typeface="Wingdings" pitchFamily="-111" charset="2"/>
              <a:buChar char="§"/>
              <a:defRPr sz="2000">
                <a:solidFill>
                  <a:schemeClr val="tx1"/>
                </a:solidFill>
                <a:latin typeface="Calibri"/>
                <a:ea typeface="ＭＳ Ｐゴシック" pitchFamily="-112" charset="-128"/>
                <a:cs typeface="Calibri"/>
              </a:defRPr>
            </a:lvl2pPr>
            <a:lvl3pPr marL="1143000" indent="-228600" algn="l" rtl="0" eaLnBrk="1" fontAlgn="base" hangingPunct="1">
              <a:spcBef>
                <a:spcPct val="20000"/>
              </a:spcBef>
              <a:spcAft>
                <a:spcPct val="0"/>
              </a:spcAft>
              <a:buClr>
                <a:srgbClr val="9E8C78"/>
              </a:buClr>
              <a:buFont typeface="Wingdings" pitchFamily="-111" charset="2"/>
              <a:buChar char="§"/>
              <a:defRPr>
                <a:solidFill>
                  <a:schemeClr val="tx1"/>
                </a:solidFill>
                <a:latin typeface="Calibri"/>
                <a:ea typeface="ＭＳ Ｐゴシック" pitchFamily="-112" charset="-128"/>
                <a:cs typeface="Calibri"/>
              </a:defRPr>
            </a:lvl3pPr>
            <a:lvl4pPr marL="16002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4pPr>
            <a:lvl5pPr marL="2057400" indent="-228600" algn="l" rtl="0" eaLnBrk="1" fontAlgn="base" hangingPunct="1">
              <a:spcBef>
                <a:spcPct val="20000"/>
              </a:spcBef>
              <a:spcAft>
                <a:spcPct val="0"/>
              </a:spcAft>
              <a:buChar char="»"/>
              <a:defRPr sz="1600">
                <a:solidFill>
                  <a:schemeClr val="tx1"/>
                </a:solidFill>
                <a:latin typeface="Calibri"/>
                <a:ea typeface="ＭＳ Ｐゴシック" pitchFamily="-112" charset="-128"/>
                <a:cs typeface="Calibri"/>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12" charset="-128"/>
              </a:defRPr>
            </a:lvl9pPr>
          </a:lstStyle>
          <a:p>
            <a:pPr marL="228600" indent="-228600">
              <a:spcBef>
                <a:spcPts val="0"/>
              </a:spcBef>
              <a:spcAft>
                <a:spcPts val="600"/>
              </a:spcAft>
              <a:buClr>
                <a:srgbClr val="00B050"/>
              </a:buClr>
            </a:pPr>
            <a:r>
              <a:rPr lang="en-US" dirty="0"/>
              <a:t>Comparison reveals geometry-dependent performance trend</a:t>
            </a:r>
          </a:p>
          <a:p>
            <a:pPr marL="228600" indent="-228600">
              <a:spcBef>
                <a:spcPts val="0"/>
              </a:spcBef>
              <a:spcAft>
                <a:spcPts val="600"/>
              </a:spcAft>
              <a:buClr>
                <a:srgbClr val="00B050"/>
              </a:buClr>
            </a:pPr>
            <a:r>
              <a:rPr lang="en-US" dirty="0"/>
              <a:t>Only for the circular case, FNO marginally outperforms </a:t>
            </a:r>
            <a:r>
              <a:rPr lang="en-US" dirty="0" err="1"/>
              <a:t>AnisONet</a:t>
            </a:r>
            <a:endParaRPr lang="en-US" dirty="0"/>
          </a:p>
          <a:p>
            <a:pPr marL="228600" indent="-228600">
              <a:spcBef>
                <a:spcPts val="0"/>
              </a:spcBef>
              <a:spcAft>
                <a:spcPts val="600"/>
              </a:spcAft>
              <a:buClr>
                <a:srgbClr val="00B050"/>
              </a:buClr>
            </a:pPr>
            <a:r>
              <a:rPr lang="en-US" dirty="0"/>
              <a:t>For the more complex geometries (Elliptical, Sandstone), </a:t>
            </a:r>
            <a:r>
              <a:rPr lang="en-US" dirty="0" err="1"/>
              <a:t>AnisONet</a:t>
            </a:r>
            <a:r>
              <a:rPr lang="en-US" dirty="0"/>
              <a:t> performs better</a:t>
            </a:r>
          </a:p>
        </p:txBody>
      </p:sp>
      <p:grpSp>
        <p:nvGrpSpPr>
          <p:cNvPr id="11" name="Group 10">
            <a:extLst>
              <a:ext uri="{FF2B5EF4-FFF2-40B4-BE49-F238E27FC236}">
                <a16:creationId xmlns:a16="http://schemas.microsoft.com/office/drawing/2014/main" id="{7D496639-EC2A-1F24-B623-DCC9E682E74B}"/>
              </a:ext>
            </a:extLst>
          </p:cNvPr>
          <p:cNvGrpSpPr>
            <a:grpSpLocks noChangeAspect="1"/>
          </p:cNvGrpSpPr>
          <p:nvPr/>
        </p:nvGrpSpPr>
        <p:grpSpPr>
          <a:xfrm>
            <a:off x="1044188" y="3099526"/>
            <a:ext cx="3581422" cy="2682240"/>
            <a:chOff x="443994" y="3987158"/>
            <a:chExt cx="2564028" cy="2158365"/>
          </a:xfrm>
        </p:grpSpPr>
        <p:pic>
          <p:nvPicPr>
            <p:cNvPr id="3" name="Picture 2">
              <a:extLst>
                <a:ext uri="{FF2B5EF4-FFF2-40B4-BE49-F238E27FC236}">
                  <a16:creationId xmlns:a16="http://schemas.microsoft.com/office/drawing/2014/main" id="{B72B09CB-849D-DC3B-DE73-28304100DFD4}"/>
                </a:ext>
              </a:extLst>
            </p:cNvPr>
            <p:cNvPicPr>
              <a:picLocks noChangeAspect="1"/>
            </p:cNvPicPr>
            <p:nvPr/>
          </p:nvPicPr>
          <p:blipFill>
            <a:blip r:embed="rId3"/>
            <a:stretch>
              <a:fillRect/>
            </a:stretch>
          </p:blipFill>
          <p:spPr>
            <a:xfrm>
              <a:off x="443994" y="4000493"/>
              <a:ext cx="942975" cy="2038350"/>
            </a:xfrm>
            <a:prstGeom prst="rect">
              <a:avLst/>
            </a:prstGeom>
          </p:spPr>
        </p:pic>
        <p:pic>
          <p:nvPicPr>
            <p:cNvPr id="7" name="Picture 6">
              <a:extLst>
                <a:ext uri="{FF2B5EF4-FFF2-40B4-BE49-F238E27FC236}">
                  <a16:creationId xmlns:a16="http://schemas.microsoft.com/office/drawing/2014/main" id="{BE06B792-F925-EAC4-3645-A9B88AD1B8FB}"/>
                </a:ext>
              </a:extLst>
            </p:cNvPr>
            <p:cNvPicPr>
              <a:picLocks noChangeAspect="1"/>
            </p:cNvPicPr>
            <p:nvPr/>
          </p:nvPicPr>
          <p:blipFill>
            <a:blip r:embed="rId4"/>
            <a:stretch>
              <a:fillRect/>
            </a:stretch>
          </p:blipFill>
          <p:spPr>
            <a:xfrm>
              <a:off x="1386969" y="4373873"/>
              <a:ext cx="914400" cy="1771650"/>
            </a:xfrm>
            <a:prstGeom prst="rect">
              <a:avLst/>
            </a:prstGeom>
          </p:spPr>
        </p:pic>
        <p:pic>
          <p:nvPicPr>
            <p:cNvPr id="9" name="Picture 8">
              <a:extLst>
                <a:ext uri="{FF2B5EF4-FFF2-40B4-BE49-F238E27FC236}">
                  <a16:creationId xmlns:a16="http://schemas.microsoft.com/office/drawing/2014/main" id="{1AA39566-FF53-5BBC-342E-7D6F6A0571DA}"/>
                </a:ext>
              </a:extLst>
            </p:cNvPr>
            <p:cNvPicPr>
              <a:picLocks noChangeAspect="1"/>
            </p:cNvPicPr>
            <p:nvPr/>
          </p:nvPicPr>
          <p:blipFill>
            <a:blip r:embed="rId5"/>
            <a:stretch>
              <a:fillRect/>
            </a:stretch>
          </p:blipFill>
          <p:spPr>
            <a:xfrm>
              <a:off x="2312697" y="3987158"/>
              <a:ext cx="695325" cy="2143125"/>
            </a:xfrm>
            <a:prstGeom prst="rect">
              <a:avLst/>
            </a:prstGeom>
          </p:spPr>
        </p:pic>
      </p:grpSp>
      <p:grpSp>
        <p:nvGrpSpPr>
          <p:cNvPr id="27" name="Group 26">
            <a:extLst>
              <a:ext uri="{FF2B5EF4-FFF2-40B4-BE49-F238E27FC236}">
                <a16:creationId xmlns:a16="http://schemas.microsoft.com/office/drawing/2014/main" id="{4275EA4F-5DB6-6F16-772F-E80A66DADF63}"/>
              </a:ext>
            </a:extLst>
          </p:cNvPr>
          <p:cNvGrpSpPr/>
          <p:nvPr/>
        </p:nvGrpSpPr>
        <p:grpSpPr>
          <a:xfrm>
            <a:off x="5120641" y="3344213"/>
            <a:ext cx="5652006" cy="2378578"/>
            <a:chOff x="7035101" y="4908451"/>
            <a:chExt cx="4712905" cy="1920200"/>
          </a:xfrm>
        </p:grpSpPr>
        <p:pic>
          <p:nvPicPr>
            <p:cNvPr id="17" name="Picture 16">
              <a:extLst>
                <a:ext uri="{FF2B5EF4-FFF2-40B4-BE49-F238E27FC236}">
                  <a16:creationId xmlns:a16="http://schemas.microsoft.com/office/drawing/2014/main" id="{604869F7-ABAF-FE86-C014-31F52551A18D}"/>
                </a:ext>
              </a:extLst>
            </p:cNvPr>
            <p:cNvPicPr>
              <a:picLocks noChangeAspect="1"/>
            </p:cNvPicPr>
            <p:nvPr/>
          </p:nvPicPr>
          <p:blipFill>
            <a:blip r:embed="rId6"/>
            <a:stretch>
              <a:fillRect/>
            </a:stretch>
          </p:blipFill>
          <p:spPr>
            <a:xfrm>
              <a:off x="7685171" y="4908451"/>
              <a:ext cx="4062835" cy="1795640"/>
            </a:xfrm>
            <a:prstGeom prst="rect">
              <a:avLst/>
            </a:prstGeom>
          </p:spPr>
        </p:pic>
        <p:pic>
          <p:nvPicPr>
            <p:cNvPr id="20" name="Picture 19">
              <a:extLst>
                <a:ext uri="{FF2B5EF4-FFF2-40B4-BE49-F238E27FC236}">
                  <a16:creationId xmlns:a16="http://schemas.microsoft.com/office/drawing/2014/main" id="{B1E5F726-84BA-B24A-1C34-BA6285EE1628}"/>
                </a:ext>
              </a:extLst>
            </p:cNvPr>
            <p:cNvPicPr>
              <a:picLocks noChangeAspect="1"/>
            </p:cNvPicPr>
            <p:nvPr/>
          </p:nvPicPr>
          <p:blipFill>
            <a:blip r:embed="rId7"/>
            <a:stretch>
              <a:fillRect/>
            </a:stretch>
          </p:blipFill>
          <p:spPr>
            <a:xfrm>
              <a:off x="7035101" y="5124444"/>
              <a:ext cx="709794" cy="838199"/>
            </a:xfrm>
            <a:prstGeom prst="rect">
              <a:avLst/>
            </a:prstGeom>
          </p:spPr>
        </p:pic>
        <p:pic>
          <p:nvPicPr>
            <p:cNvPr id="23" name="Picture 22">
              <a:extLst>
                <a:ext uri="{FF2B5EF4-FFF2-40B4-BE49-F238E27FC236}">
                  <a16:creationId xmlns:a16="http://schemas.microsoft.com/office/drawing/2014/main" id="{FD3F072F-D278-D6D3-B824-232DC241673C}"/>
                </a:ext>
              </a:extLst>
            </p:cNvPr>
            <p:cNvPicPr>
              <a:picLocks noChangeAspect="1"/>
            </p:cNvPicPr>
            <p:nvPr/>
          </p:nvPicPr>
          <p:blipFill>
            <a:blip r:embed="rId8"/>
            <a:stretch>
              <a:fillRect/>
            </a:stretch>
          </p:blipFill>
          <p:spPr>
            <a:xfrm>
              <a:off x="7100360" y="5862630"/>
              <a:ext cx="581025" cy="504825"/>
            </a:xfrm>
            <a:prstGeom prst="rect">
              <a:avLst/>
            </a:prstGeom>
          </p:spPr>
        </p:pic>
        <p:pic>
          <p:nvPicPr>
            <p:cNvPr id="26" name="Picture 25">
              <a:extLst>
                <a:ext uri="{FF2B5EF4-FFF2-40B4-BE49-F238E27FC236}">
                  <a16:creationId xmlns:a16="http://schemas.microsoft.com/office/drawing/2014/main" id="{69204D32-DE59-603E-CCDE-A9DE4A209430}"/>
                </a:ext>
              </a:extLst>
            </p:cNvPr>
            <p:cNvPicPr>
              <a:picLocks noChangeAspect="1"/>
            </p:cNvPicPr>
            <p:nvPr/>
          </p:nvPicPr>
          <p:blipFill>
            <a:blip r:embed="rId9"/>
            <a:stretch>
              <a:fillRect/>
            </a:stretch>
          </p:blipFill>
          <p:spPr>
            <a:xfrm>
              <a:off x="7139966" y="6333351"/>
              <a:ext cx="500063" cy="495300"/>
            </a:xfrm>
            <a:prstGeom prst="rect">
              <a:avLst/>
            </a:prstGeom>
          </p:spPr>
        </p:pic>
      </p:grpSp>
      <p:sp>
        <p:nvSpPr>
          <p:cNvPr id="28" name="Google Shape;474;p16">
            <a:extLst>
              <a:ext uri="{FF2B5EF4-FFF2-40B4-BE49-F238E27FC236}">
                <a16:creationId xmlns:a16="http://schemas.microsoft.com/office/drawing/2014/main" id="{6F51E62D-782E-055C-A666-D1903836F2EA}"/>
              </a:ext>
            </a:extLst>
          </p:cNvPr>
          <p:cNvSpPr txBox="1"/>
          <p:nvPr/>
        </p:nvSpPr>
        <p:spPr>
          <a:xfrm>
            <a:off x="6987784" y="5058706"/>
            <a:ext cx="2074163" cy="336636"/>
          </a:xfrm>
          <a:prstGeom prst="rect">
            <a:avLst/>
          </a:prstGeom>
          <a:solidFill>
            <a:schemeClr val="lt1"/>
          </a:solidFill>
          <a:ln>
            <a:noFill/>
          </a:ln>
        </p:spPr>
        <p:txBody>
          <a:bodyPr spcFirstLastPara="1" wrap="square" lIns="0" tIns="0" rIns="0" bIns="0" anchor="ctr" anchorCtr="0">
            <a:noAutofit/>
          </a:bodyPr>
          <a:lstStyle/>
          <a:p>
            <a:pPr marR="0" lvl="1" algn="l" rtl="0">
              <a:spcBef>
                <a:spcPts val="0"/>
              </a:spcBef>
              <a:spcAft>
                <a:spcPts val="0"/>
              </a:spcAft>
              <a:buClr>
                <a:srgbClr val="005668"/>
              </a:buClr>
              <a:buSzPts val="1800"/>
            </a:pPr>
            <a:r>
              <a:rPr lang="en-US" sz="2400" b="1" i="0" u="none" strike="noStrike" cap="none" dirty="0">
                <a:solidFill>
                  <a:srgbClr val="0070C0"/>
                </a:solidFill>
                <a:latin typeface="Trebuchet MS"/>
                <a:ea typeface="Trebuchet MS"/>
                <a:cs typeface="Trebuchet MS"/>
                <a:sym typeface="Trebuchet MS"/>
              </a:rPr>
              <a:t>FNO architecture</a:t>
            </a:r>
          </a:p>
        </p:txBody>
      </p:sp>
    </p:spTree>
    <p:extLst>
      <p:ext uri="{BB962C8B-B14F-4D97-AF65-F5344CB8AC3E}">
        <p14:creationId xmlns:p14="http://schemas.microsoft.com/office/powerpoint/2010/main" val="141935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theme/theme1.xml><?xml version="1.0" encoding="utf-8"?>
<a:theme xmlns:a="http://schemas.openxmlformats.org/drawingml/2006/main" name="Sandia Theme (White Background)">
  <a:themeElements>
    <a:clrScheme name="Sandia 2018">
      <a:dk1>
        <a:srgbClr val="000000"/>
      </a:dk1>
      <a:lt1>
        <a:srgbClr val="FFFFFF"/>
      </a:lt1>
      <a:dk2>
        <a:srgbClr val="005376"/>
      </a:dk2>
      <a:lt2>
        <a:srgbClr val="E7E6E6"/>
      </a:lt2>
      <a:accent1>
        <a:srgbClr val="008E74"/>
      </a:accent1>
      <a:accent2>
        <a:srgbClr val="6CB312"/>
      </a:accent2>
      <a:accent3>
        <a:srgbClr val="FFA033"/>
      </a:accent3>
      <a:accent4>
        <a:srgbClr val="A92C00"/>
      </a:accent4>
      <a:accent5>
        <a:srgbClr val="7D0D7C"/>
      </a:accent5>
      <a:accent6>
        <a:srgbClr val="00ADD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11733</TotalTime>
  <Words>1442</Words>
  <Application>Microsoft Office PowerPoint</Application>
  <PresentationFormat>Widescreen</PresentationFormat>
  <Paragraphs>223</Paragraphs>
  <Slides>17</Slides>
  <Notes>17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17</vt:i4>
      </vt:variant>
    </vt:vector>
  </HeadingPairs>
  <TitlesOfParts>
    <vt:vector size="30" baseType="lpstr">
      <vt:lpstr>Gill Sans</vt:lpstr>
      <vt:lpstr>Times New Roman</vt:lpstr>
      <vt:lpstr>Trebuchet MS</vt:lpstr>
      <vt:lpstr>Symbol</vt:lpstr>
      <vt:lpstr>Calibri</vt:lpstr>
      <vt:lpstr>Arial</vt:lpstr>
      <vt:lpstr>Garamond</vt:lpstr>
      <vt:lpstr>AdvOTf24c4151.I</vt:lpstr>
      <vt:lpstr>Cambria Math</vt:lpstr>
      <vt:lpstr>Calibri Light</vt:lpstr>
      <vt:lpstr>Open Sans</vt:lpstr>
      <vt:lpstr>Noto Sans Symbols</vt:lpstr>
      <vt:lpstr>Sandia Theme (White Background)</vt:lpstr>
      <vt:lpstr>Machine learning-based permeability estimation in heterogeneous porous media</vt:lpstr>
      <vt:lpstr>Heterogeneous Porous Media</vt:lpstr>
      <vt:lpstr>Permeability Estimation (Anisotropy)</vt:lpstr>
      <vt:lpstr>AnisONet: Directional Permeability Estimator</vt:lpstr>
      <vt:lpstr>AnisONet – DeepONet architecture</vt:lpstr>
      <vt:lpstr>AnisONet: Directional Permeability Estimator</vt:lpstr>
      <vt:lpstr>Upscaling: Permeability Tensor Derivation</vt:lpstr>
      <vt:lpstr>Complex porous media case (3 permeability zones)</vt:lpstr>
      <vt:lpstr>AnisONet vs. Fourier Neural Operator</vt:lpstr>
      <vt:lpstr>Pore scale modeling with precipitation and dissolution</vt:lpstr>
      <vt:lpstr>Upscaled permeability and porosity relationships</vt:lpstr>
      <vt:lpstr>Heterogeneous vs. homogeneous reactive surfaces</vt:lpstr>
      <vt:lpstr>Heterogeneous vs. homogeneous reactive surfaces</vt:lpstr>
      <vt:lpstr>Reactive Transport Modeling</vt:lpstr>
      <vt:lpstr>Deep learning methods</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Pore scale experimental and numerical analysis of reactive transport in a 3D-printed fluidics with a natural limestone</dc:title>
  <dc:creator>Microsoft Office User</dc:creator>
  <cp:lastModifiedBy>Yoon, Hongkyu</cp:lastModifiedBy>
  <cp:revision>51</cp:revision>
  <dcterms:created xsi:type="dcterms:W3CDTF">2017-10-14T01:15:26Z</dcterms:created>
  <dcterms:modified xsi:type="dcterms:W3CDTF">2026-05-12T16:12:31Z</dcterms:modified>
</cp:coreProperties>
</file>