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662" r:id="rId2"/>
    <p:sldId id="670" r:id="rId3"/>
    <p:sldId id="696" r:id="rId4"/>
    <p:sldId id="665" r:id="rId5"/>
    <p:sldId id="672" r:id="rId6"/>
    <p:sldId id="677" r:id="rId7"/>
    <p:sldId id="679" r:id="rId8"/>
    <p:sldId id="697" r:id="rId9"/>
    <p:sldId id="673" r:id="rId10"/>
    <p:sldId id="649" r:id="rId11"/>
    <p:sldId id="280" r:id="rId12"/>
    <p:sldId id="688" r:id="rId13"/>
    <p:sldId id="680" r:id="rId14"/>
    <p:sldId id="689" r:id="rId15"/>
    <p:sldId id="690" r:id="rId16"/>
    <p:sldId id="687" r:id="rId17"/>
    <p:sldId id="686" r:id="rId18"/>
  </p:sldIdLst>
  <p:sldSz cx="12192000" cy="6858000"/>
  <p:notesSz cx="7099300" cy="10234613"/>
  <p:embeddedFontLst>
    <p:embeddedFont>
      <p:font typeface="Cambria Math" panose="02040503050406030204" pitchFamily="18" charset="0"/>
      <p:regular r:id="rId20"/>
    </p:embeddedFont>
    <p:embeddedFont>
      <p:font typeface="Imperial Sans Text" panose="02010600030101010101" charset="0"/>
      <p:regular r:id="rId21"/>
      <p:bold r:id="rId22"/>
    </p:embeddedFont>
    <p:embeddedFont>
      <p:font typeface="Imperial Sans Text Medium" panose="02010600030101010101" charset="0"/>
      <p:regular r:id="rId23"/>
    </p:embeddedFont>
    <p:embeddedFont>
      <p:font typeface="Imperial Sans Text Semibold" panose="02010600030101010101" charset="0"/>
      <p:regular r:id="rId24"/>
      <p:bold r:id="rId25"/>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4158" userDrawn="1">
          <p15:clr>
            <a:srgbClr val="A4A3A4"/>
          </p15:clr>
        </p15:guide>
        <p15:guide id="3" pos="2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5F3FF"/>
    <a:srgbClr val="381BE5"/>
    <a:srgbClr val="60A5FA"/>
    <a:srgbClr val="00CB00"/>
    <a:srgbClr val="7B68EE"/>
    <a:srgbClr val="FFC000"/>
    <a:srgbClr val="B48DAE"/>
    <a:srgbClr val="00FFC1"/>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80952" autoAdjust="0"/>
  </p:normalViewPr>
  <p:slideViewPr>
    <p:cSldViewPr snapToGrid="0" showGuides="1">
      <p:cViewPr>
        <p:scale>
          <a:sx n="103" d="100"/>
          <a:sy n="103" d="100"/>
        </p:scale>
        <p:origin x="295" y="48"/>
      </p:cViewPr>
      <p:guideLst>
        <p:guide orient="horz" pos="3566"/>
        <p:guide pos="4158"/>
        <p:guide pos="279"/>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2E0D2A8-8F95-47C2-ABE1-A779F5A43C98}" type="datetimeFigureOut">
              <a:rPr lang="en-US" smtClean="0"/>
              <a:t>5/18/2026</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algn="l" rtl="0">
              <a:buNone/>
            </a:pPr>
            <a:r>
              <a:rPr lang="en-GB" dirty="0"/>
              <a:t>Good afternoon </a:t>
            </a:r>
            <a:r>
              <a:rPr lang="en-US" altLang="zh-CN" dirty="0"/>
              <a:t>everyone</a:t>
            </a:r>
            <a:r>
              <a:rPr lang="en-GB" dirty="0"/>
              <a:t>. </a:t>
            </a:r>
            <a:r>
              <a:rPr lang="en-US" altLang="zh-CN" dirty="0"/>
              <a:t>Today my topic is,</a:t>
            </a:r>
            <a:br>
              <a:rPr lang="en-US" altLang="zh-CN" dirty="0"/>
            </a:br>
            <a:r>
              <a:rPr lang="en-US" altLang="zh-CN" dirty="0"/>
              <a:t>The main message is simple: we want to build a segmentation model that is accurate, efficient, generalizable, and easy for other researchers to use.</a:t>
            </a:r>
            <a:endParaRPr lang="en-GB" dirty="0"/>
          </a:p>
        </p:txBody>
      </p:sp>
      <p:sp>
        <p:nvSpPr>
          <p:cNvPr id="4" name="Slide Number Placeholder 3"/>
          <p:cNvSpPr>
            <a:spLocks noGrp="1"/>
          </p:cNvSpPr>
          <p:nvPr>
            <p:ph type="sldNum" sz="quarter" idx="5"/>
          </p:nvPr>
        </p:nvSpPr>
        <p:spPr/>
        <p:txBody>
          <a:bodyPr/>
          <a:lstStyle/>
          <a:p>
            <a:fld id="{877663E2-27CE-4C79-91D3-7F5C4262D57F}" type="slidenum">
              <a:rPr lang="en-US" smtClean="0"/>
              <a:t>1</a:t>
            </a:fld>
            <a:endParaRPr lang="en-US"/>
          </a:p>
        </p:txBody>
      </p:sp>
    </p:spTree>
    <p:extLst>
      <p:ext uri="{BB962C8B-B14F-4D97-AF65-F5344CB8AC3E}">
        <p14:creationId xmlns:p14="http://schemas.microsoft.com/office/powerpoint/2010/main" val="231302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9987E-B406-C81B-DAEB-7EDCF25D60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24C6B94-0357-7B1E-E4BB-287F9C3C0F4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95AB00A-819F-CF1F-C4AF-3FE406EE73DD}"/>
              </a:ext>
            </a:extLst>
          </p:cNvPr>
          <p:cNvSpPr>
            <a:spLocks noGrp="1"/>
          </p:cNvSpPr>
          <p:nvPr>
            <p:ph type="body" idx="1"/>
          </p:nvPr>
        </p:nvSpPr>
        <p:spPr/>
        <p:txBody>
          <a:bodyPr/>
          <a:lstStyle/>
          <a:p>
            <a:r>
              <a:rPr lang="en-GB" sz="3200" dirty="0"/>
              <a:t>To conclude, …  </a:t>
            </a:r>
          </a:p>
          <a:p>
            <a:r>
              <a:rPr lang="en-US" altLang="zh-CN" sz="3200" dirty="0"/>
              <a:t>This is not just a model, but a step toward a general-purpose segmentation framework.</a:t>
            </a:r>
            <a:br>
              <a:rPr lang="en-US" altLang="zh-CN" sz="3200" dirty="0"/>
            </a:br>
            <a:r>
              <a:rPr lang="en-US" altLang="zh-CN" sz="3200" dirty="0"/>
              <a:t>In future work, we plan to extend this idea through larger-scale pretraining on broader 3D scientific imaging datasets.</a:t>
            </a:r>
            <a:endParaRPr lang="en-GB" sz="3200" dirty="0"/>
          </a:p>
        </p:txBody>
      </p:sp>
      <p:sp>
        <p:nvSpPr>
          <p:cNvPr id="4" name="灯片编号占位符 3">
            <a:extLst>
              <a:ext uri="{FF2B5EF4-FFF2-40B4-BE49-F238E27FC236}">
                <a16:creationId xmlns:a16="http://schemas.microsoft.com/office/drawing/2014/main" id="{536FA124-9AAB-A3DD-0B35-B0B55D04DCA4}"/>
              </a:ext>
            </a:extLst>
          </p:cNvPr>
          <p:cNvSpPr>
            <a:spLocks noGrp="1"/>
          </p:cNvSpPr>
          <p:nvPr>
            <p:ph type="sldNum" sz="quarter" idx="5"/>
          </p:nvPr>
        </p:nvSpPr>
        <p:spPr/>
        <p:txBody>
          <a:bodyPr/>
          <a:lstStyle/>
          <a:p>
            <a:fld id="{877663E2-27CE-4C79-91D3-7F5C4262D57F}" type="slidenum">
              <a:rPr lang="en-US" smtClean="0"/>
              <a:t>10</a:t>
            </a:fld>
            <a:endParaRPr lang="en-US"/>
          </a:p>
        </p:txBody>
      </p:sp>
    </p:spTree>
    <p:extLst>
      <p:ext uri="{BB962C8B-B14F-4D97-AF65-F5344CB8AC3E}">
        <p14:creationId xmlns:p14="http://schemas.microsoft.com/office/powerpoint/2010/main" val="3118180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Finally, </a:t>
            </a:r>
            <a:r>
              <a:rPr lang="en-US" altLang="zh-CN" dirty="0"/>
              <a:t>Our code is available on GitHub, and the paper is available on </a:t>
            </a:r>
            <a:r>
              <a:rPr lang="en-US" altLang="zh-CN" dirty="0" err="1"/>
              <a:t>arXiv</a:t>
            </a:r>
            <a:r>
              <a:rPr lang="en-US" altLang="zh-CN" sz="1200" kern="1200" dirty="0">
                <a:solidFill>
                  <a:schemeClr val="tx1"/>
                </a:solidFill>
                <a:effectLst/>
                <a:latin typeface="+mn-lt"/>
                <a:ea typeface="+mn-ea"/>
                <a:cs typeface="+mn-cs"/>
              </a:rPr>
              <a:t>.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dirty="0"/>
              <a:t>We encourage you to scan the QR code, try the model on your own datasets, compare it with your current workflow, and tell us where it works and where it fails.</a:t>
            </a:r>
            <a:br>
              <a:rPr lang="en-US" altLang="zh-CN" dirty="0"/>
            </a:br>
            <a:r>
              <a:rPr lang="en-US" altLang="zh-CN" dirty="0"/>
              <a:t>We hope SAMamba3D can help your research, and we very much welcome your feedback.</a:t>
            </a:r>
          </a:p>
        </p:txBody>
      </p:sp>
      <p:sp>
        <p:nvSpPr>
          <p:cNvPr id="4" name="灯片编号占位符 3"/>
          <p:cNvSpPr>
            <a:spLocks noGrp="1"/>
          </p:cNvSpPr>
          <p:nvPr>
            <p:ph type="sldNum" sz="quarter" idx="5"/>
          </p:nvPr>
        </p:nvSpPr>
        <p:spPr/>
        <p:txBody>
          <a:bodyPr/>
          <a:lstStyle/>
          <a:p>
            <a:fld id="{877663E2-27CE-4C79-91D3-7F5C4262D57F}" type="slidenum">
              <a:rPr lang="en-US" smtClean="0"/>
              <a:t>11</a:t>
            </a:fld>
            <a:endParaRPr lang="en-US"/>
          </a:p>
        </p:txBody>
      </p:sp>
    </p:spTree>
    <p:extLst>
      <p:ext uri="{BB962C8B-B14F-4D97-AF65-F5344CB8AC3E}">
        <p14:creationId xmlns:p14="http://schemas.microsoft.com/office/powerpoint/2010/main" val="419514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56E00-3650-3C13-4C45-A6383BCE6D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8B5DF03-9301-BBF1-936B-664B2A6792F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E1C31DA-2D53-16C3-A8F4-7F344F185E34}"/>
              </a:ext>
            </a:extLst>
          </p:cNvPr>
          <p:cNvSpPr>
            <a:spLocks noGrp="1"/>
          </p:cNvSpPr>
          <p:nvPr>
            <p:ph type="body" idx="1"/>
          </p:nvPr>
        </p:nvSpPr>
        <p:spPr/>
        <p:txBody>
          <a:bodyPr/>
          <a:lstStyle/>
          <a:p>
            <a:r>
              <a:rPr lang="en-US" altLang="zh-CN" sz="3200" dirty="0"/>
              <a:t>So how do we achieve this?  This is our whole workflow, including data preparation, model training, and inference.</a:t>
            </a:r>
            <a:endParaRPr lang="en-GB" sz="3000" dirty="0"/>
          </a:p>
        </p:txBody>
      </p:sp>
      <p:sp>
        <p:nvSpPr>
          <p:cNvPr id="4" name="灯片编号占位符 3">
            <a:extLst>
              <a:ext uri="{FF2B5EF4-FFF2-40B4-BE49-F238E27FC236}">
                <a16:creationId xmlns:a16="http://schemas.microsoft.com/office/drawing/2014/main" id="{B9AD0581-585A-788F-7CD6-44AE8E07B1C6}"/>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07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C480-6991-E81D-3A22-F69B013B17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F4928F-510C-EF04-35E4-01FA33033CE1}"/>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B17C2D8-5F09-7A14-A518-5C7A49F59A1C}"/>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Our key idea is to combine SAM and Mamba in a co-encoding architecture that bridges local detail and global understanding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Mamba reads the entire volume sequentially and develops a global understanding of pore structure, phase distribution, and long-range connectivity. It’s just like a global controller.</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SAM then focuses on fine local boundaries and precise phase interfaces — guided by Mamba's global context. It is just like a local expert.</a:t>
            </a:r>
            <a:endParaRPr lang="zh-CN" altLang="zh-CN" sz="1200" kern="1200" dirty="0">
              <a:solidFill>
                <a:schemeClr val="tx1"/>
              </a:solidFill>
              <a:effectLst/>
              <a:latin typeface="+mn-lt"/>
              <a:ea typeface="+mn-ea"/>
              <a:cs typeface="+mn-cs"/>
            </a:endParaRPr>
          </a:p>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 </a:t>
            </a:r>
            <a:r>
              <a:rPr lang="en-US" altLang="zh-CN" dirty="0"/>
              <a:t>They work together and effectively integrate high-dimensional features</a:t>
            </a:r>
          </a:p>
        </p:txBody>
      </p:sp>
      <p:sp>
        <p:nvSpPr>
          <p:cNvPr id="4" name="灯片编号占位符 3">
            <a:extLst>
              <a:ext uri="{FF2B5EF4-FFF2-40B4-BE49-F238E27FC236}">
                <a16:creationId xmlns:a16="http://schemas.microsoft.com/office/drawing/2014/main" id="{C844C802-3F2F-4950-8CAD-7AB47EF79FFE}"/>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27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25257-7EBA-D35B-D2D8-24D3C012661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2C0CB3-3F8F-0F72-EB17-047B31BFEEC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13456B4F-8296-223B-B44D-DF9396A514C6}"/>
              </a:ext>
            </a:extLst>
          </p:cNvPr>
          <p:cNvSpPr>
            <a:spLocks noGrp="1"/>
          </p:cNvSpPr>
          <p:nvPr>
            <p:ph type="body" idx="1"/>
          </p:nvPr>
        </p:nvSpPr>
        <p:spPr/>
        <p:txBody>
          <a:bodyPr/>
          <a:lstStyle/>
          <a:p>
            <a:r>
              <a:rPr lang="en-US" altLang="zh-CN" dirty="0"/>
              <a:t>There are a few points I would like to explain further. Firstly, why do we choose Mamba? </a:t>
            </a:r>
            <a:r>
              <a:rPr lang="en-US" altLang="zh-CN"/>
              <a:t>In 3D </a:t>
            </a:r>
            <a:r>
              <a:rPr lang="en-US" altLang="zh-CN" dirty="0"/>
              <a:t>segmentation, understanding the global structure is crucial. </a:t>
            </a:r>
            <a:r>
              <a:rPr lang="en-US" altLang="zh-CN" dirty="0" err="1"/>
              <a:t>CNNs</a:t>
            </a:r>
            <a:r>
              <a:rPr lang="en-US" altLang="zh-CN" dirty="0"/>
              <a:t> are good at processing local details, but they are unable to capture long-range relationships.</a:t>
            </a:r>
          </a:p>
          <a:p>
            <a:r>
              <a:rPr lang="en-US" altLang="zh-CN" dirty="0"/>
              <a:t>Transformers are capable of modelling global context, but they require significantly more computational resources when process 3D data.</a:t>
            </a:r>
          </a:p>
          <a:p>
            <a:r>
              <a:rPr lang="en-US" altLang="zh-CN" dirty="0"/>
              <a:t>Mamba offers a new solution—it models long-range dependencies with linear complexity. This enables us to understand the whole pore structure without generating excessive computational costs.</a:t>
            </a:r>
          </a:p>
        </p:txBody>
      </p:sp>
      <p:sp>
        <p:nvSpPr>
          <p:cNvPr id="4" name="灯片编号占位符 3">
            <a:extLst>
              <a:ext uri="{FF2B5EF4-FFF2-40B4-BE49-F238E27FC236}">
                <a16:creationId xmlns:a16="http://schemas.microsoft.com/office/drawing/2014/main" id="{D020A231-F1A1-34A3-C313-E814EC5355A6}"/>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30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AE42B-1A5E-235A-EC61-41666CDD7B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73E532-D045-B904-2B2A-70385D29B22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CD6CC70-F571-A312-F981-BBA7C7760B3D}"/>
              </a:ext>
            </a:extLst>
          </p:cNvPr>
          <p:cNvSpPr>
            <a:spLocks noGrp="1"/>
          </p:cNvSpPr>
          <p:nvPr>
            <p:ph type="body" idx="1"/>
          </p:nvPr>
        </p:nvSpPr>
        <p:spPr/>
        <p:txBody>
          <a:bodyPr/>
          <a:lstStyle/>
          <a:p>
            <a:pPr marL="0" indent="0">
              <a:lnSpc>
                <a:spcPct val="125000"/>
              </a:lnSpc>
              <a:buFont typeface="Arial" panose="020B0604020202020204" pitchFamily="34" charset="0"/>
              <a:buNone/>
            </a:pPr>
            <a:r>
              <a:rPr lang="en-US" altLang="zh-CN" sz="1200" i="0" kern="1200" dirty="0">
                <a:solidFill>
                  <a:schemeClr val="tx1"/>
                </a:solidFill>
                <a:effectLst/>
                <a:latin typeface="+mn-lt"/>
                <a:ea typeface="+mn-ea"/>
                <a:cs typeface="+mn-cs"/>
              </a:rPr>
              <a:t>And how do we adapt SAM to handle 3D images.  </a:t>
            </a:r>
            <a:r>
              <a:rPr lang="en-US" altLang="zh-CN" sz="3200" dirty="0">
                <a:ea typeface="MiSans" pitchFamily="34" charset="-122"/>
                <a:cs typeface="MiSans" pitchFamily="34" charset="-120"/>
              </a:rPr>
              <a:t>we design a </a:t>
            </a:r>
            <a:r>
              <a:rPr lang="en-US" altLang="zh-CN" sz="3200" b="1" dirty="0">
                <a:ea typeface="MiSans" pitchFamily="34" charset="-122"/>
                <a:cs typeface="MiSans" pitchFamily="34" charset="-120"/>
              </a:rPr>
              <a:t>lightweight adapter and lora bypass </a:t>
            </a:r>
            <a:r>
              <a:rPr lang="en-US" altLang="zh-CN" sz="3200" dirty="0">
                <a:ea typeface="MiSans" pitchFamily="34" charset="-122"/>
                <a:cs typeface="MiSans" pitchFamily="34" charset="-120"/>
              </a:rPr>
              <a:t>for efficient fine-tuning. These modules ensure that 3D structural information from the Mamba encoder is efficiently injected into the SAM feature space with minimal parameter</a:t>
            </a:r>
          </a:p>
        </p:txBody>
      </p:sp>
      <p:sp>
        <p:nvSpPr>
          <p:cNvPr id="4" name="灯片编号占位符 3">
            <a:extLst>
              <a:ext uri="{FF2B5EF4-FFF2-40B4-BE49-F238E27FC236}">
                <a16:creationId xmlns:a16="http://schemas.microsoft.com/office/drawing/2014/main" id="{8A9AA2EA-4DF9-9134-3552-FA546287931F}"/>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91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4399-E7BB-E130-A936-373846C151A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A02AB1-4B14-353E-1BC5-576A83BCB51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71529B67-4315-8A59-AD3E-6478FE5B34D8}"/>
              </a:ext>
            </a:extLst>
          </p:cNvPr>
          <p:cNvSpPr>
            <a:spLocks noGrp="1"/>
          </p:cNvSpPr>
          <p:nvPr>
            <p:ph type="body" idx="1"/>
          </p:nvPr>
        </p:nvSpPr>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r>
              <a:rPr lang="en-US" sz="3000" dirty="0"/>
              <a:t>So Mamba tells SAM what is globally consistent, and SAM decides where exactly the boundaries are. Next key step is how to efficiently integrate the high-dimensional features extracted by SAM and Mamba? Here, </a:t>
            </a:r>
            <a:r>
              <a:rPr lang="en-US" sz="3200" dirty="0"/>
              <a:t>w</a:t>
            </a:r>
            <a:r>
              <a:rPr lang="en-US" altLang="zh-CN" sz="3200" dirty="0"/>
              <a:t>e design a </a:t>
            </a:r>
            <a:r>
              <a:rPr lang="en-US" altLang="zh-CN" sz="3200" b="0" dirty="0"/>
              <a:t>global-to-local interaction mechanism to </a:t>
            </a:r>
            <a:r>
              <a:rPr kumimoji="0" lang="en-US" altLang="zh-CN" sz="3200" b="0" i="0" u="none" strike="noStrike" cap="none" normalizeH="0" baseline="0" dirty="0">
                <a:ln>
                  <a:noFill/>
                </a:ln>
                <a:solidFill>
                  <a:schemeClr val="tx1"/>
                </a:solidFill>
                <a:effectLst/>
                <a:latin typeface="Arial" panose="020B0604020202020204" pitchFamily="34" charset="0"/>
              </a:rPr>
              <a:t>i</a:t>
            </a:r>
            <a:r>
              <a:rPr kumimoji="0" lang="zh-CN" altLang="zh-CN" sz="3200" b="0" i="0" u="none" strike="noStrike" cap="none" normalizeH="0" baseline="0" dirty="0">
                <a:ln>
                  <a:noFill/>
                </a:ln>
                <a:solidFill>
                  <a:schemeClr val="tx1"/>
                </a:solidFill>
                <a:effectLst/>
                <a:latin typeface="Arial" panose="020B0604020202020204" pitchFamily="34" charset="0"/>
              </a:rPr>
              <a:t>mprove consistency across the entire </a:t>
            </a:r>
            <a:r>
              <a:rPr kumimoji="0" lang="en-US" altLang="zh-CN" sz="3200" b="0" i="0" u="none" strike="noStrike" cap="none" normalizeH="0" baseline="0" dirty="0">
                <a:ln>
                  <a:noFill/>
                </a:ln>
                <a:solidFill>
                  <a:schemeClr val="tx1"/>
                </a:solidFill>
                <a:effectLst/>
                <a:latin typeface="Arial" panose="020B0604020202020204" pitchFamily="34" charset="0"/>
              </a:rPr>
              <a:t>3d </a:t>
            </a:r>
            <a:r>
              <a:rPr kumimoji="0" lang="zh-CN" altLang="zh-CN" sz="3200" b="0" i="0" u="none" strike="noStrike" cap="none" normalizeH="0" baseline="0" dirty="0">
                <a:ln>
                  <a:noFill/>
                </a:ln>
                <a:solidFill>
                  <a:schemeClr val="tx1"/>
                </a:solidFill>
                <a:effectLst/>
                <a:latin typeface="Arial" panose="020B0604020202020204" pitchFamily="34" charset="0"/>
              </a:rPr>
              <a:t>volume</a:t>
            </a:r>
          </a:p>
          <a:p>
            <a:endParaRPr lang="en-GB" sz="3000" dirty="0"/>
          </a:p>
        </p:txBody>
      </p:sp>
      <p:sp>
        <p:nvSpPr>
          <p:cNvPr id="4" name="灯片编号占位符 3">
            <a:extLst>
              <a:ext uri="{FF2B5EF4-FFF2-40B4-BE49-F238E27FC236}">
                <a16:creationId xmlns:a16="http://schemas.microsoft.com/office/drawing/2014/main" id="{3AA39885-1B14-A6D1-E32D-8CA71D7098AC}"/>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4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D144F-58EB-97A7-A55B-F213C5C3A51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099BCA-EE43-1661-E9A6-AA5A39E513B9}"/>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8A89E85-A16F-86A8-BDE6-957C5DEC380C}"/>
              </a:ext>
            </a:extLst>
          </p:cNvPr>
          <p:cNvSpPr>
            <a:spLocks noGrp="1"/>
          </p:cNvSpPr>
          <p:nvPr>
            <p:ph type="body" idx="1"/>
          </p:nvPr>
        </p:nvSpPr>
        <p:spPr/>
        <p:txBody>
          <a:bodyPr/>
          <a:lstStyle/>
          <a:p>
            <a:r>
              <a:rPr lang="en-US" altLang="zh-CN" sz="3200" dirty="0"/>
              <a:t>Regarding the implementation details, we use the following training strategies and parameter settings. It is worth noting that the model is trained using only one NVIDIA A100 GPU, while still achieving strong performance.</a:t>
            </a:r>
            <a:endParaRPr lang="en-GB" sz="3000" dirty="0"/>
          </a:p>
        </p:txBody>
      </p:sp>
      <p:sp>
        <p:nvSpPr>
          <p:cNvPr id="4" name="灯片编号占位符 3">
            <a:extLst>
              <a:ext uri="{FF2B5EF4-FFF2-40B4-BE49-F238E27FC236}">
                <a16:creationId xmlns:a16="http://schemas.microsoft.com/office/drawing/2014/main" id="{B8F06BEA-9815-7F6F-1C37-35210695CE06}"/>
              </a:ext>
            </a:extLst>
          </p:cNvPr>
          <p:cNvSpPr>
            <a:spLocks noGrp="1"/>
          </p:cNvSpPr>
          <p:nvPr>
            <p:ph type="sldNum" sz="quarter" idx="5"/>
          </p:nvPr>
        </p:nvSpPr>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877663E2-27CE-4C79-91D3-7F5C4262D57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16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FC25-5C7D-1435-4945-C8404B352C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E465DA-B801-595E-71FD-8362DC3FDCC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AFA5823-9617-8AB9-A194-DE676D6EDCD1}"/>
              </a:ext>
            </a:extLst>
          </p:cNvPr>
          <p:cNvSpPr>
            <a:spLocks noGrp="1"/>
          </p:cNvSpPr>
          <p:nvPr>
            <p:ph type="body" idx="1"/>
          </p:nvPr>
        </p:nvSpPr>
        <p:spPr/>
        <p:txBody>
          <a:bodyPr/>
          <a:lstStyle/>
          <a:p>
            <a:r>
              <a:rPr lang="en-US" altLang="zh-CN" sz="1400" dirty="0"/>
              <a:t>Recently, Segment Anything model, released by Meta as open source, has shown very strong segmentation ability in natural images.</a:t>
            </a:r>
          </a:p>
          <a:p>
            <a:r>
              <a:rPr lang="en-US" altLang="zh-CN" sz="1400" dirty="0"/>
              <a:t>This is attractive because SAM can generalize to new images with limited additional training.</a:t>
            </a:r>
          </a:p>
          <a:p>
            <a:r>
              <a:rPr lang="en-US" altLang="zh-CN" sz="1400" dirty="0"/>
              <a:t>However, pore-scale CT images are very different from natural RGB images.</a:t>
            </a:r>
          </a:p>
          <a:p>
            <a:r>
              <a:rPr lang="en-US" altLang="zh-CN" sz="1400" dirty="0"/>
              <a:t>They are grayscale, noisy, and often have ambiguous phase boundaries. Particularly, the pore structure is 3D.</a:t>
            </a:r>
          </a:p>
          <a:p>
            <a:r>
              <a:rPr lang="en-US" altLang="zh-CN" sz="1400" dirty="0"/>
              <a:t>If we input the images to the original SAM, the model may miss 3D connectivity and interface morphology.</a:t>
            </a:r>
          </a:p>
          <a:p>
            <a:r>
              <a:rPr lang="en-US" altLang="zh-CN" sz="1400" dirty="0"/>
              <a:t>So the key question is: how can we adapt the strength of SAM to 3D pore-scale images?</a:t>
            </a:r>
          </a:p>
        </p:txBody>
      </p:sp>
      <p:sp>
        <p:nvSpPr>
          <p:cNvPr id="4" name="灯片编号占位符 3">
            <a:extLst>
              <a:ext uri="{FF2B5EF4-FFF2-40B4-BE49-F238E27FC236}">
                <a16:creationId xmlns:a16="http://schemas.microsoft.com/office/drawing/2014/main" id="{CBA52AB0-0836-7716-8DFF-F96C5B0875B5}"/>
              </a:ext>
            </a:extLst>
          </p:cNvPr>
          <p:cNvSpPr>
            <a:spLocks noGrp="1"/>
          </p:cNvSpPr>
          <p:nvPr>
            <p:ph type="sldNum" sz="quarter" idx="5"/>
          </p:nvPr>
        </p:nvSpPr>
        <p:spPr/>
        <p:txBody>
          <a:bodyPr/>
          <a:lstStyle/>
          <a:p>
            <a:fld id="{877663E2-27CE-4C79-91D3-7F5C4262D57F}" type="slidenum">
              <a:rPr lang="en-US" smtClean="0"/>
              <a:t>2</a:t>
            </a:fld>
            <a:endParaRPr lang="en-US" dirty="0"/>
          </a:p>
        </p:txBody>
      </p:sp>
    </p:spTree>
    <p:extLst>
      <p:ext uri="{BB962C8B-B14F-4D97-AF65-F5344CB8AC3E}">
        <p14:creationId xmlns:p14="http://schemas.microsoft.com/office/powerpoint/2010/main" val="362254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58B6C-E44D-CC64-0A8D-5D3705EC4A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5CB1F2-43F7-088A-4B4E-B49396FAE21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0BFD31A-FFC2-4A68-E914-20757C63D2B2}"/>
              </a:ext>
            </a:extLst>
          </p:cNvPr>
          <p:cNvSpPr>
            <a:spLocks noGrp="1"/>
          </p:cNvSpPr>
          <p:nvPr>
            <p:ph type="body" idx="1"/>
          </p:nvPr>
        </p:nvSpPr>
        <p:spPr/>
        <p:txBody>
          <a:bodyPr/>
          <a:lstStyle/>
          <a:p>
            <a:r>
              <a:rPr lang="en-US" altLang="zh-CN" sz="3200" kern="1200" dirty="0">
                <a:solidFill>
                  <a:schemeClr val="tx1"/>
                </a:solidFill>
                <a:effectLst/>
                <a:latin typeface="+mn-lt"/>
                <a:ea typeface="+mn-ea"/>
                <a:cs typeface="+mn-cs"/>
              </a:rPr>
              <a:t>In medical imaging, researchers proposed methods for fine-tuning SAM in 2024 and 2025, and they have achieved some significant results</a:t>
            </a:r>
            <a:r>
              <a:rPr lang="en-US" altLang="zh-CN" sz="3200" dirty="0"/>
              <a:t>. </a:t>
            </a:r>
            <a:r>
              <a:rPr lang="en-US" altLang="zh-CN" sz="3200" kern="1200" dirty="0">
                <a:solidFill>
                  <a:schemeClr val="tx1"/>
                </a:solidFill>
                <a:effectLst/>
                <a:latin typeface="+mn-lt"/>
                <a:ea typeface="+mn-ea"/>
                <a:cs typeface="+mn-cs"/>
              </a:rPr>
              <a:t>But most of these approaches still work in 2D. More importantly, None of this has been done for porous media. </a:t>
            </a:r>
            <a:r>
              <a:rPr lang="en-US" altLang="zh-CN" sz="3200" dirty="0"/>
              <a:t>And there are still several challenges.</a:t>
            </a:r>
          </a:p>
          <a:p>
            <a:r>
              <a:rPr lang="en-US" altLang="zh-CN" sz="3200" dirty="0"/>
              <a:t>First, we do not have a very large public labelled dataset.</a:t>
            </a:r>
          </a:p>
          <a:p>
            <a:r>
              <a:rPr lang="en-US" altLang="zh-CN" sz="3200" dirty="0"/>
              <a:t>Second, multiphase boundaries are often ambiguous, even for experts.</a:t>
            </a:r>
          </a:p>
          <a:p>
            <a:r>
              <a:rPr lang="en-US" altLang="zh-CN" sz="3200" dirty="0"/>
              <a:t>Third, full 3D attention on high-resolution CT images is computationally expensive.</a:t>
            </a:r>
          </a:p>
          <a:p>
            <a:r>
              <a:rPr lang="en-US" altLang="zh-CN" sz="3200" dirty="0"/>
              <a:t>Finally, accuracy is not enough. The segmentation must also be physically consistent.</a:t>
            </a:r>
          </a:p>
          <a:p>
            <a:r>
              <a:rPr lang="en-US" altLang="zh-CN" sz="3200" dirty="0"/>
              <a:t>Our work is designed to address this gap.</a:t>
            </a:r>
          </a:p>
        </p:txBody>
      </p:sp>
      <p:sp>
        <p:nvSpPr>
          <p:cNvPr id="4" name="灯片编号占位符 3">
            <a:extLst>
              <a:ext uri="{FF2B5EF4-FFF2-40B4-BE49-F238E27FC236}">
                <a16:creationId xmlns:a16="http://schemas.microsoft.com/office/drawing/2014/main" id="{2FB6F938-E6DF-43C4-13DA-D4E60B510F0D}"/>
              </a:ext>
            </a:extLst>
          </p:cNvPr>
          <p:cNvSpPr>
            <a:spLocks noGrp="1"/>
          </p:cNvSpPr>
          <p:nvPr>
            <p:ph type="sldNum" sz="quarter" idx="5"/>
          </p:nvPr>
        </p:nvSpPr>
        <p:spPr/>
        <p:txBody>
          <a:bodyPr/>
          <a:lstStyle/>
          <a:p>
            <a:fld id="{877663E2-27CE-4C79-91D3-7F5C4262D57F}" type="slidenum">
              <a:rPr lang="en-US" smtClean="0"/>
              <a:t>3</a:t>
            </a:fld>
            <a:endParaRPr lang="en-US" dirty="0"/>
          </a:p>
        </p:txBody>
      </p:sp>
    </p:spTree>
    <p:extLst>
      <p:ext uri="{BB962C8B-B14F-4D97-AF65-F5344CB8AC3E}">
        <p14:creationId xmlns:p14="http://schemas.microsoft.com/office/powerpoint/2010/main" val="70714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EB066-E513-20AE-A956-FF52954488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042137-5E3E-8E35-6377-5137AEB35FB4}"/>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9C31E02-BBBA-22B3-CDB3-AA603FCAE138}"/>
              </a:ext>
            </a:extLst>
          </p:cNvPr>
          <p:cNvSpPr>
            <a:spLocks noGrp="1"/>
          </p:cNvSpPr>
          <p:nvPr>
            <p:ph type="body" idx="1"/>
          </p:nvPr>
        </p:nvSpPr>
        <p:spPr/>
        <p:txBody>
          <a:bodyPr/>
          <a:lstStyle/>
          <a:p>
            <a:r>
              <a:rPr lang="en-US" altLang="zh-CN" sz="2800" dirty="0"/>
              <a:t>Now let me show the key results. </a:t>
            </a:r>
            <a:r>
              <a:rPr lang="en-US" altLang="zh-CN" dirty="0"/>
              <a:t>Compared with current state-of-the-art segmentation models, our method achieves the highest Dice score.</a:t>
            </a:r>
          </a:p>
          <a:p>
            <a:r>
              <a:rPr lang="en-US" altLang="zh-CN" dirty="0"/>
              <a:t>At the same time, the computational cost is much lower with only 16 </a:t>
            </a:r>
            <a:r>
              <a:rPr lang="en-US" altLang="zh-CN" dirty="0" err="1"/>
              <a:t>GFLOPs</a:t>
            </a:r>
            <a:r>
              <a:rPr lang="en-US" altLang="zh-CN" dirty="0"/>
              <a:t>.</a:t>
            </a:r>
            <a:br>
              <a:rPr lang="en-US" altLang="zh-CN" dirty="0"/>
            </a:br>
            <a:r>
              <a:rPr lang="en-US" altLang="zh-CN" sz="1200" kern="1200" dirty="0">
                <a:solidFill>
                  <a:schemeClr val="tx1"/>
                </a:solidFill>
                <a:effectLst/>
                <a:latin typeface="+mn-lt"/>
                <a:ea typeface="+mn-ea"/>
                <a:cs typeface="+mn-cs"/>
              </a:rPr>
              <a:t>Compare to </a:t>
            </a:r>
            <a:r>
              <a:rPr lang="en-US" altLang="zh-CN" sz="1200" kern="1200" dirty="0" err="1">
                <a:solidFill>
                  <a:schemeClr val="tx1"/>
                </a:solidFill>
                <a:effectLst/>
                <a:latin typeface="+mn-lt"/>
                <a:ea typeface="+mn-ea"/>
                <a:cs typeface="+mn-cs"/>
              </a:rPr>
              <a:t>nnU</a:t>
            </a:r>
            <a:r>
              <a:rPr lang="en-US" altLang="zh-CN" sz="1200" kern="1200" dirty="0">
                <a:solidFill>
                  <a:schemeClr val="tx1"/>
                </a:solidFill>
                <a:effectLst/>
                <a:latin typeface="+mn-lt"/>
                <a:ea typeface="+mn-ea"/>
                <a:cs typeface="+mn-cs"/>
              </a:rPr>
              <a:t>-net and </a:t>
            </a:r>
            <a:r>
              <a:rPr lang="en-US" altLang="zh-CN" sz="1200" kern="1200" dirty="0" err="1">
                <a:solidFill>
                  <a:schemeClr val="tx1"/>
                </a:solidFill>
                <a:effectLst/>
                <a:latin typeface="+mn-lt"/>
                <a:ea typeface="+mn-ea"/>
                <a:cs typeface="+mn-cs"/>
              </a:rPr>
              <a:t>UMamba</a:t>
            </a:r>
            <a:r>
              <a:rPr lang="en-US" altLang="zh-CN" sz="1200" kern="1200" dirty="0">
                <a:solidFill>
                  <a:schemeClr val="tx1"/>
                </a:solidFill>
                <a:effectLst/>
                <a:latin typeface="+mn-lt"/>
                <a:ea typeface="+mn-ea"/>
                <a:cs typeface="+mn-cs"/>
              </a:rPr>
              <a:t>, our efficiency has increased by more than </a:t>
            </a:r>
            <a:r>
              <a:rPr lang="en-US" altLang="zh-CN" dirty="0"/>
              <a:t>40 times and </a:t>
            </a:r>
            <a:r>
              <a:rPr lang="en-US" altLang="zh-CN" sz="1200" kern="1200" dirty="0">
                <a:solidFill>
                  <a:schemeClr val="tx1"/>
                </a:solidFill>
                <a:effectLst/>
                <a:latin typeface="+mn-lt"/>
                <a:ea typeface="+mn-ea"/>
                <a:cs typeface="+mn-cs"/>
              </a:rPr>
              <a:t>22 times under comparable architectures.</a:t>
            </a:r>
            <a:endParaRPr lang="en-US" altLang="zh-CN" dirty="0"/>
          </a:p>
          <a:p>
            <a:r>
              <a:rPr lang="en-US" altLang="zh-CN" sz="1200" kern="1200" dirty="0">
                <a:solidFill>
                  <a:schemeClr val="tx1"/>
                </a:solidFill>
                <a:effectLst/>
                <a:latin typeface="+mn-lt"/>
                <a:ea typeface="+mn-ea"/>
                <a:cs typeface="+mn-cs"/>
              </a:rPr>
              <a:t>We improve model performance without increasing computational cost. Our model achieves a superior trade-off between accuracy and efficiency. This also solves the out-of-memory problem of traditional deep learning methods.</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14E6490F-F7DF-D00D-F06C-5E8CAB9DC772}"/>
              </a:ext>
            </a:extLst>
          </p:cNvPr>
          <p:cNvSpPr>
            <a:spLocks noGrp="1"/>
          </p:cNvSpPr>
          <p:nvPr>
            <p:ph type="sldNum" sz="quarter" idx="5"/>
          </p:nvPr>
        </p:nvSpPr>
        <p:spPr/>
        <p:txBody>
          <a:bodyPr/>
          <a:lstStyle/>
          <a:p>
            <a:fld id="{877663E2-27CE-4C79-91D3-7F5C4262D57F}" type="slidenum">
              <a:rPr lang="en-US" smtClean="0"/>
              <a:t>4</a:t>
            </a:fld>
            <a:endParaRPr lang="en-US" dirty="0"/>
          </a:p>
        </p:txBody>
      </p:sp>
    </p:spTree>
    <p:extLst>
      <p:ext uri="{BB962C8B-B14F-4D97-AF65-F5344CB8AC3E}">
        <p14:creationId xmlns:p14="http://schemas.microsoft.com/office/powerpoint/2010/main" val="84906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4BEA-260D-D7DB-17C8-88A49A6AD9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FA664B-8173-4C2F-C07C-08F3BA1B624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516F8FD-7166-65AE-1141-0247DF01E6CA}"/>
              </a:ext>
            </a:extLst>
          </p:cNvPr>
          <p:cNvSpPr>
            <a:spLocks noGrp="1"/>
          </p:cNvSpPr>
          <p:nvPr>
            <p:ph type="body" idx="1"/>
          </p:nvPr>
        </p:nvSpPr>
        <p:spPr/>
        <p:txBody>
          <a:bodyPr/>
          <a:lstStyle/>
          <a:p>
            <a:r>
              <a:rPr lang="en-US" altLang="zh-CN" dirty="0"/>
              <a:t>Accuracy on one dataset is useful, but generalization is more important. Here we test the model on a wide range of unseen datasets. These include </a:t>
            </a:r>
            <a:r>
              <a:rPr lang="en-US" altLang="zh-CN" sz="2800" dirty="0"/>
              <a:t>different rock types, fluid systems and wetting conditions.</a:t>
            </a:r>
            <a:br>
              <a:rPr lang="en-US" altLang="zh-CN" sz="2800" dirty="0"/>
            </a:br>
            <a:r>
              <a:rPr lang="en-US" altLang="zh-CN" sz="5400" dirty="0"/>
              <a:t>The key point is that the model is tested without case-by-case retraining.</a:t>
            </a:r>
          </a:p>
          <a:p>
            <a:r>
              <a:rPr lang="en-US" altLang="zh-CN" sz="5400" dirty="0"/>
              <a:t>Across these datasets, SAMamba3D achieves the best performance.</a:t>
            </a:r>
          </a:p>
          <a:p>
            <a:r>
              <a:rPr lang="en-US" altLang="zh-CN" sz="5400" dirty="0"/>
              <a:t>This suggests that the model is not simply memorizing one rock type or one imaging condition. It learns useful 3D structural features.</a:t>
            </a:r>
          </a:p>
        </p:txBody>
      </p:sp>
      <p:sp>
        <p:nvSpPr>
          <p:cNvPr id="4" name="灯片编号占位符 3">
            <a:extLst>
              <a:ext uri="{FF2B5EF4-FFF2-40B4-BE49-F238E27FC236}">
                <a16:creationId xmlns:a16="http://schemas.microsoft.com/office/drawing/2014/main" id="{0250E76C-5DA1-D445-C8CB-B365EC363996}"/>
              </a:ext>
            </a:extLst>
          </p:cNvPr>
          <p:cNvSpPr>
            <a:spLocks noGrp="1"/>
          </p:cNvSpPr>
          <p:nvPr>
            <p:ph type="sldNum" sz="quarter" idx="5"/>
          </p:nvPr>
        </p:nvSpPr>
        <p:spPr/>
        <p:txBody>
          <a:bodyPr/>
          <a:lstStyle/>
          <a:p>
            <a:fld id="{877663E2-27CE-4C79-91D3-7F5C4262D57F}" type="slidenum">
              <a:rPr lang="en-US" smtClean="0"/>
              <a:t>5</a:t>
            </a:fld>
            <a:endParaRPr lang="en-US"/>
          </a:p>
        </p:txBody>
      </p:sp>
    </p:spTree>
    <p:extLst>
      <p:ext uri="{BB962C8B-B14F-4D97-AF65-F5344CB8AC3E}">
        <p14:creationId xmlns:p14="http://schemas.microsoft.com/office/powerpoint/2010/main" val="78442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40F86-0188-76F9-17B5-39E17D79E7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934CC3-5F1C-1CFA-C5F7-E2E4444B327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66F0B16-6DF0-3ED2-59A0-23FF76F73309}"/>
              </a:ext>
            </a:extLst>
          </p:cNvPr>
          <p:cNvSpPr>
            <a:spLocks noGrp="1"/>
          </p:cNvSpPr>
          <p:nvPr>
            <p:ph type="body" idx="1"/>
          </p:nvPr>
        </p:nvSpPr>
        <p:spPr/>
        <p:txBody>
          <a:bodyPr/>
          <a:lstStyle/>
          <a:p>
            <a:r>
              <a:rPr lang="en-US" altLang="zh-CN" sz="2800" dirty="0"/>
              <a:t>Let us look at a challenging example: a mixed-wet </a:t>
            </a:r>
            <a:r>
              <a:rPr lang="en-US" altLang="zh-CN" sz="2800" dirty="0" err="1"/>
              <a:t>Bentheimer</a:t>
            </a:r>
            <a:r>
              <a:rPr lang="en-US" altLang="zh-CN" sz="2800" dirty="0"/>
              <a:t> sandstone. In mixed-wet systems, the geometry of fluid interfaces is very important.</a:t>
            </a:r>
          </a:p>
          <a:p>
            <a:r>
              <a:rPr lang="en-US" altLang="zh-CN" sz="2800" dirty="0"/>
              <a:t>Low image resolution and imaging noise can easily create meaningless small artifacts. Our model reduces these artifacts and gives a cleaner, more physically reasonable fluid morphology.</a:t>
            </a:r>
          </a:p>
          <a:p>
            <a:r>
              <a:rPr lang="en-US" altLang="zh-CN" sz="2800" dirty="0"/>
              <a:t>This suggests that the model is not just applying a grayscale threshold. It uses both image intensity and 3D structural information to recover the phase geometry</a:t>
            </a:r>
            <a:br>
              <a:rPr lang="en-US" altLang="zh-CN" sz="2800" dirty="0"/>
            </a:br>
            <a:r>
              <a:rPr lang="zh-CN" altLang="en-US" sz="2800" dirty="0"/>
              <a:t>说一下不在训练集里</a:t>
            </a:r>
            <a:endParaRPr lang="en-US" altLang="zh-CN" sz="2800" dirty="0"/>
          </a:p>
        </p:txBody>
      </p:sp>
      <p:sp>
        <p:nvSpPr>
          <p:cNvPr id="4" name="灯片编号占位符 3">
            <a:extLst>
              <a:ext uri="{FF2B5EF4-FFF2-40B4-BE49-F238E27FC236}">
                <a16:creationId xmlns:a16="http://schemas.microsoft.com/office/drawing/2014/main" id="{B99F060A-1D94-C724-D0D7-6849A5797941}"/>
              </a:ext>
            </a:extLst>
          </p:cNvPr>
          <p:cNvSpPr>
            <a:spLocks noGrp="1"/>
          </p:cNvSpPr>
          <p:nvPr>
            <p:ph type="sldNum" sz="quarter" idx="5"/>
          </p:nvPr>
        </p:nvSpPr>
        <p:spPr/>
        <p:txBody>
          <a:bodyPr/>
          <a:lstStyle/>
          <a:p>
            <a:fld id="{877663E2-27CE-4C79-91D3-7F5C4262D57F}" type="slidenum">
              <a:rPr lang="en-US" smtClean="0"/>
              <a:t>6</a:t>
            </a:fld>
            <a:endParaRPr lang="en-US"/>
          </a:p>
        </p:txBody>
      </p:sp>
    </p:spTree>
    <p:extLst>
      <p:ext uri="{BB962C8B-B14F-4D97-AF65-F5344CB8AC3E}">
        <p14:creationId xmlns:p14="http://schemas.microsoft.com/office/powerpoint/2010/main" val="101984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3A1BD-4B11-99D7-18A0-6310EACBE0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C670B2-ADCF-EB6D-EA3B-CEDA05DBB81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C0B46D0-2C5C-E766-2821-13B546D4F503}"/>
              </a:ext>
            </a:extLst>
          </p:cNvPr>
          <p:cNvSpPr>
            <a:spLocks noGrp="1"/>
          </p:cNvSpPr>
          <p:nvPr>
            <p:ph type="body" idx="1"/>
          </p:nvPr>
        </p:nvSpPr>
        <p:spPr/>
        <p:txBody>
          <a:bodyPr/>
          <a:lstStyle/>
          <a:p>
            <a:r>
              <a:rPr lang="en-US" altLang="zh-CN" sz="2800" dirty="0"/>
              <a:t>To further check physical consistency, we calculate contact angle and curvature. These are important </a:t>
            </a:r>
            <a:r>
              <a:rPr lang="en-US" altLang="zh-CN" sz="2800"/>
              <a:t>because they </a:t>
            </a:r>
            <a:r>
              <a:rPr lang="en-US" altLang="zh-CN" sz="2800" dirty="0"/>
              <a:t>describe interfacial physics.</a:t>
            </a:r>
          </a:p>
          <a:p>
            <a:r>
              <a:rPr lang="en-US" altLang="zh-CN" sz="2800" dirty="0"/>
              <a:t>In the mixed-wet systems, we observe more saddle-shaped interfaces. The total curvature is close to zero, and the contact angle distribution is consistent with mixed-wet behavior. </a:t>
            </a:r>
          </a:p>
          <a:p>
            <a:r>
              <a:rPr lang="en-US" altLang="zh-CN" sz="2800" dirty="0"/>
              <a:t>Importantly, our results are highly consistent with manually corrected segmentations.</a:t>
            </a:r>
          </a:p>
          <a:p>
            <a:r>
              <a:rPr lang="en-US" altLang="zh-CN" sz="2800" dirty="0"/>
              <a:t>This gives us confidence that the model output is not only accurate in Dice score, but also compatible with pore-scale flow physics.</a:t>
            </a:r>
          </a:p>
        </p:txBody>
      </p:sp>
      <p:sp>
        <p:nvSpPr>
          <p:cNvPr id="4" name="灯片编号占位符 3">
            <a:extLst>
              <a:ext uri="{FF2B5EF4-FFF2-40B4-BE49-F238E27FC236}">
                <a16:creationId xmlns:a16="http://schemas.microsoft.com/office/drawing/2014/main" id="{A6999440-D6D3-10CD-E45C-A181F8A8DD7E}"/>
              </a:ext>
            </a:extLst>
          </p:cNvPr>
          <p:cNvSpPr>
            <a:spLocks noGrp="1"/>
          </p:cNvSpPr>
          <p:nvPr>
            <p:ph type="sldNum" sz="quarter" idx="5"/>
          </p:nvPr>
        </p:nvSpPr>
        <p:spPr/>
        <p:txBody>
          <a:bodyPr/>
          <a:lstStyle/>
          <a:p>
            <a:fld id="{877663E2-27CE-4C79-91D3-7F5C4262D57F}" type="slidenum">
              <a:rPr lang="en-US" smtClean="0"/>
              <a:t>7</a:t>
            </a:fld>
            <a:endParaRPr lang="en-US" dirty="0"/>
          </a:p>
        </p:txBody>
      </p:sp>
    </p:spTree>
    <p:extLst>
      <p:ext uri="{BB962C8B-B14F-4D97-AF65-F5344CB8AC3E}">
        <p14:creationId xmlns:p14="http://schemas.microsoft.com/office/powerpoint/2010/main" val="198208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10ED8-DB7F-DCCE-C090-30AD59DD1B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CCAFED-5464-FF32-8690-9CF46D8D935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27D814E-3C73-6989-E8CE-82BA13F7C24E}"/>
              </a:ext>
            </a:extLst>
          </p:cNvPr>
          <p:cNvSpPr>
            <a:spLocks noGrp="1"/>
          </p:cNvSpPr>
          <p:nvPr>
            <p:ph type="body" idx="1"/>
          </p:nvPr>
        </p:nvSpPr>
        <p:spPr/>
        <p:txBody>
          <a:bodyPr/>
          <a:lstStyle/>
          <a:p>
            <a:r>
              <a:rPr lang="en-US" altLang="zh-CN" dirty="0"/>
              <a:t>This slide summarizes generalization across </a:t>
            </a:r>
            <a:r>
              <a:rPr lang="en-US" altLang="zh-CN" sz="1200" kern="1200" dirty="0">
                <a:solidFill>
                  <a:schemeClr val="tx1"/>
                </a:solidFill>
                <a:effectLst/>
                <a:latin typeface="+mn-lt"/>
                <a:ea typeface="+mn-ea"/>
                <a:cs typeface="+mn-cs"/>
              </a:rPr>
              <a:t>both sandstone and carbonate, and across water-wet, mixed-wet, and oil-wet conditions. </a:t>
            </a:r>
            <a:br>
              <a:rPr lang="en-US" altLang="zh-CN" sz="1200" kern="1200" dirty="0">
                <a:solidFill>
                  <a:schemeClr val="tx1"/>
                </a:solidFill>
                <a:effectLst/>
                <a:latin typeface="+mn-lt"/>
                <a:ea typeface="+mn-ea"/>
                <a:cs typeface="+mn-cs"/>
              </a:rPr>
            </a:br>
            <a:r>
              <a:rPr lang="en-US" altLang="zh-CN" dirty="0"/>
              <a:t>Even in these harder cases, the model still gives stable and satisfactory predictions.</a:t>
            </a:r>
            <a:endParaRPr lang="en-GB" sz="2800" dirty="0"/>
          </a:p>
        </p:txBody>
      </p:sp>
      <p:sp>
        <p:nvSpPr>
          <p:cNvPr id="4" name="灯片编号占位符 3">
            <a:extLst>
              <a:ext uri="{FF2B5EF4-FFF2-40B4-BE49-F238E27FC236}">
                <a16:creationId xmlns:a16="http://schemas.microsoft.com/office/drawing/2014/main" id="{6B26E111-9B36-DB12-FBFC-1591D7374234}"/>
              </a:ext>
            </a:extLst>
          </p:cNvPr>
          <p:cNvSpPr>
            <a:spLocks noGrp="1"/>
          </p:cNvSpPr>
          <p:nvPr>
            <p:ph type="sldNum" sz="quarter" idx="5"/>
          </p:nvPr>
        </p:nvSpPr>
        <p:spPr/>
        <p:txBody>
          <a:bodyPr/>
          <a:lstStyle/>
          <a:p>
            <a:fld id="{877663E2-27CE-4C79-91D3-7F5C4262D57F}" type="slidenum">
              <a:rPr lang="en-US" smtClean="0"/>
              <a:t>8</a:t>
            </a:fld>
            <a:endParaRPr lang="en-US"/>
          </a:p>
        </p:txBody>
      </p:sp>
    </p:spTree>
    <p:extLst>
      <p:ext uri="{BB962C8B-B14F-4D97-AF65-F5344CB8AC3E}">
        <p14:creationId xmlns:p14="http://schemas.microsoft.com/office/powerpoint/2010/main" val="370556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F846-6F04-0A74-F1C9-3AC6285971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9155EF-C340-543C-8550-3C63F8DA748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FDF4F4B-662B-A336-66B8-9D4D96042575}"/>
              </a:ext>
            </a:extLst>
          </p:cNvPr>
          <p:cNvSpPr>
            <a:spLocks noGrp="1"/>
          </p:cNvSpPr>
          <p:nvPr>
            <p:ph type="body" idx="1"/>
          </p:nvPr>
        </p:nvSpPr>
        <p:spPr/>
        <p:txBody>
          <a:bodyPr/>
          <a:lstStyle/>
          <a:p>
            <a:r>
              <a:rPr lang="en-US" altLang="zh-CN" dirty="0"/>
              <a:t>We also test the model across different fluid systems. These datasets have different contrast, and different imaging conditions.</a:t>
            </a:r>
            <a:br>
              <a:rPr lang="en-US" altLang="zh-CN" dirty="0"/>
            </a:br>
            <a:r>
              <a:rPr lang="en-US" altLang="zh-CN" sz="1200" kern="1200" dirty="0">
                <a:solidFill>
                  <a:schemeClr val="tx1"/>
                </a:solidFill>
                <a:effectLst/>
                <a:latin typeface="+mn-lt"/>
                <a:ea typeface="+mn-ea"/>
                <a:cs typeface="+mn-cs"/>
              </a:rPr>
              <a:t>Our model </a:t>
            </a:r>
            <a:r>
              <a:rPr lang="en-US" altLang="zh-CN" dirty="0"/>
              <a:t>still produces robust segmentation without retraining</a:t>
            </a:r>
            <a:r>
              <a:rPr lang="en-US" altLang="zh-CN" sz="1200" kern="1200" dirty="0">
                <a:solidFill>
                  <a:schemeClr val="tx1"/>
                </a:solidFill>
                <a:effectLst/>
                <a:latin typeface="+mn-lt"/>
                <a:ea typeface="+mn-ea"/>
                <a:cs typeface="+mn-cs"/>
              </a:rPr>
              <a:t>. </a:t>
            </a:r>
            <a:r>
              <a:rPr lang="en-US" altLang="zh-CN" dirty="0"/>
              <a:t>For us, this is the long-term goal of</a:t>
            </a:r>
            <a:r>
              <a:rPr lang="en-US" altLang="zh-CN" sz="1200" kern="1200" dirty="0">
                <a:solidFill>
                  <a:schemeClr val="tx1"/>
                </a:solidFill>
                <a:effectLst/>
                <a:latin typeface="+mn-lt"/>
                <a:ea typeface="+mn-ea"/>
                <a:cs typeface="+mn-cs"/>
              </a:rPr>
              <a:t> AI-accelerated pore-scale analysis: one model, many datasets, and reliable physics.</a:t>
            </a:r>
            <a:endParaRPr lang="zh-CN" altLang="zh-CN" sz="1200" kern="1200" dirty="0">
              <a:solidFill>
                <a:schemeClr val="tx1"/>
              </a:solidFill>
              <a:effectLst/>
              <a:latin typeface="+mn-lt"/>
              <a:ea typeface="+mn-ea"/>
              <a:cs typeface="+mn-cs"/>
            </a:endParaRPr>
          </a:p>
          <a:p>
            <a:endParaRPr lang="en-GB" sz="2800" dirty="0"/>
          </a:p>
        </p:txBody>
      </p:sp>
      <p:sp>
        <p:nvSpPr>
          <p:cNvPr id="4" name="灯片编号占位符 3">
            <a:extLst>
              <a:ext uri="{FF2B5EF4-FFF2-40B4-BE49-F238E27FC236}">
                <a16:creationId xmlns:a16="http://schemas.microsoft.com/office/drawing/2014/main" id="{2BC811EB-3787-AB59-863C-AC82494A2E89}"/>
              </a:ext>
            </a:extLst>
          </p:cNvPr>
          <p:cNvSpPr>
            <a:spLocks noGrp="1"/>
          </p:cNvSpPr>
          <p:nvPr>
            <p:ph type="sldNum" sz="quarter" idx="5"/>
          </p:nvPr>
        </p:nvSpPr>
        <p:spPr/>
        <p:txBody>
          <a:bodyPr/>
          <a:lstStyle/>
          <a:p>
            <a:fld id="{877663E2-27CE-4C79-91D3-7F5C4262D57F}" type="slidenum">
              <a:rPr lang="en-US" smtClean="0"/>
              <a:t>9</a:t>
            </a:fld>
            <a:endParaRPr lang="en-US"/>
          </a:p>
        </p:txBody>
      </p:sp>
    </p:spTree>
    <p:extLst>
      <p:ext uri="{BB962C8B-B14F-4D97-AF65-F5344CB8AC3E}">
        <p14:creationId xmlns:p14="http://schemas.microsoft.com/office/powerpoint/2010/main" val="91678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18/05/2026</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18/05/2026</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18/05/2026</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18/05/2026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18/05/2026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18/05/2026</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bg2"/>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C3CC0732-2E95-AE1D-13E5-F7FFC7BB0ED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Captions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and Captions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18/05/2026</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18/05/2026</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18/05/2026</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18/05/2026</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fld id="{D0260EA2-BCA4-4E5F-88A6-D6BBBCD1B4A4}" type="datetime1">
              <a:rPr lang="en-GB" smtClean="0"/>
              <a:t>18/05/2026</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18/05/2026</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Smoke">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18/05/2026</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Khaki">
    <p:bg>
      <p:bgPr>
        <a:solidFill>
          <a:srgbClr val="FBF7D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18/05/2026</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fld id="{8F767CF8-963D-4416-84B9-8E4A446F0782}" type="datetime1">
              <a:rPr lang="en-GB" smtClean="0"/>
              <a:t>18/05/2026</a:t>
            </a:fld>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bg>
      <p:bgPr>
        <a:solidFill>
          <a:srgbClr val="FBF7DC"/>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522D6F08-46E5-5EA7-E3A2-67645E5C7D60}"/>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ur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Four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ine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ine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AE7C5DD9-4903-8E37-9C71-518439271A75}"/>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ex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Tex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18/05/2026</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18/05/2026</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18/05/2026</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18/05/2026</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9604334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8079AE91-4ABF-A9AC-DD3E-25CF3D141B1F}"/>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bg>
      <p:bgPr>
        <a:solidFill>
          <a:schemeClr val="bg2"/>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bg>
      <p:bgPr>
        <a:solidFill>
          <a:srgbClr val="FBF7DC"/>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6E1CB8A6-5DB1-3B99-A9F8-9597AF152C7E}"/>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FC459D86-11D8-7A68-1B53-2B86FE4F7E1B}"/>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374EB628-65B8-A8C0-3304-77AF961E91F9}"/>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67F605DF-643C-8B14-6DAD-2EA5E33ACE68}"/>
              </a:ext>
            </a:extLst>
          </p:cNvPr>
          <p:cNvSpPr>
            <a:spLocks noGrp="1"/>
          </p:cNvSpPr>
          <p:nvPr>
            <p:ph type="body" sz="quarter" idx="10"/>
          </p:nvPr>
        </p:nvSpPr>
        <p:spPr>
          <a:xfrm>
            <a:off x="330271" y="5789336"/>
            <a:ext cx="5579198" cy="740845"/>
          </a:xfrm>
        </p:spPr>
        <p:txBody>
          <a:bodyPr anchor="b"/>
          <a:lstStyle>
            <a:lvl1pPr>
              <a:defRPr sz="20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18/05/2026</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18/05/2026</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18/05/2026</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20848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18/05/2026</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18/05/2026</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18/05/2026</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bg>
      <p:bgPr>
        <a:solidFill>
          <a:srgbClr val="FBF7D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18/05/2026</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18/05/2026</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612202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18/05/2026</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3483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fld id="{5BC1F6A7-374C-4280-8BF8-E271DB34471F}" type="datetime1">
              <a:rPr lang="en-GB" smtClean="0"/>
              <a:t>18/05/2026</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fld id="{3DFEA115-3A6C-4C37-A1B0-9FEFABB23AD1}" type="datetime1">
              <a:rPr lang="en-GB" smtClean="0"/>
              <a:t>18/05/2026</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Edit this text via Insert &gt; Header and Footer</a:t>
            </a:r>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p:transition>
    <p:fade/>
  </p:transition>
  <p:hf hdr="0"/>
  <p:txStyles>
    <p:title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html/2605.00916v1" TargetMode="External"/><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90.png"/><Relationship Id="rId4" Type="http://schemas.openxmlformats.org/officeDocument/2006/relationships/image" Target="../media/image28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49B87-91E6-2CC2-C8C2-633CAB88D91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DB0B5C5-73FF-EC41-CE07-94E18E41B430}"/>
              </a:ext>
            </a:extLst>
          </p:cNvPr>
          <p:cNvSpPr txBox="1">
            <a:spLocks/>
          </p:cNvSpPr>
          <p:nvPr/>
        </p:nvSpPr>
        <p:spPr>
          <a:xfrm>
            <a:off x="327026" y="1867021"/>
            <a:ext cx="11539538" cy="284371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pPr>
              <a:lnSpc>
                <a:spcPct val="125000"/>
              </a:lnSpc>
            </a:pPr>
            <a:r>
              <a:rPr lang="en-US" altLang="zh-CN" sz="4400" dirty="0"/>
              <a:t>SAMamba3D: Adapting Segment Anything for Generalizable 3D Segmentation of Multiphase Pore-Scale Images</a:t>
            </a:r>
          </a:p>
        </p:txBody>
      </p:sp>
      <p:sp>
        <p:nvSpPr>
          <p:cNvPr id="7" name="Text Placeholder 5">
            <a:extLst>
              <a:ext uri="{FF2B5EF4-FFF2-40B4-BE49-F238E27FC236}">
                <a16:creationId xmlns:a16="http://schemas.microsoft.com/office/drawing/2014/main" id="{9510101C-3721-99F1-035F-7CB3AFB206FE}"/>
              </a:ext>
            </a:extLst>
          </p:cNvPr>
          <p:cNvSpPr>
            <a:spLocks noGrp="1"/>
          </p:cNvSpPr>
          <p:nvPr>
            <p:ph type="body" sz="quarter" idx="10"/>
          </p:nvPr>
        </p:nvSpPr>
        <p:spPr>
          <a:xfrm>
            <a:off x="327025" y="5661025"/>
            <a:ext cx="11523949" cy="694253"/>
          </a:xfrm>
        </p:spPr>
        <p:txBody>
          <a:bodyPr/>
          <a:lstStyle/>
          <a:p>
            <a:r>
              <a:rPr lang="en-US" altLang="zh-CN" sz="2000" b="1" dirty="0">
                <a:latin typeface="Imperial Sans Text" panose="020B0503020202020204" pitchFamily="34" charset="0"/>
              </a:rPr>
              <a:t>Rui Zhang (presenter), </a:t>
            </a:r>
            <a:r>
              <a:rPr lang="en-US" altLang="zh-CN" sz="2000" b="1" dirty="0" err="1">
                <a:latin typeface="Imperial Sans Text" panose="020B0503020202020204" pitchFamily="34" charset="0"/>
              </a:rPr>
              <a:t>Linqi</a:t>
            </a:r>
            <a:r>
              <a:rPr lang="en-US" altLang="zh-CN" sz="2000" b="1" dirty="0">
                <a:latin typeface="Imperial Sans Text" panose="020B0503020202020204" pitchFamily="34" charset="0"/>
              </a:rPr>
              <a:t> Zhu, </a:t>
            </a:r>
            <a:r>
              <a:rPr lang="en-US" altLang="zh-CN" b="1" dirty="0">
                <a:latin typeface="Imperial Sans Text" panose="020B0503020202020204" pitchFamily="34" charset="0"/>
              </a:rPr>
              <a:t>Xianzhi Song, Branko Bijeljic, Gensheng Li and Martin J. Blunt</a:t>
            </a:r>
            <a:endParaRPr lang="en-US" altLang="zh-CN" sz="2000" b="1" dirty="0">
              <a:latin typeface="Imperial Sans Text" panose="020B0503020202020204" pitchFamily="34" charset="0"/>
            </a:endParaRPr>
          </a:p>
          <a:p>
            <a:r>
              <a:rPr lang="en-US" sz="1800" dirty="0">
                <a:latin typeface="Imperial Sans Text" panose="020B0503020202020204" pitchFamily="34" charset="0"/>
              </a:rPr>
              <a:t>21/05/</a:t>
            </a:r>
            <a:r>
              <a:rPr lang="en-US" altLang="zh-CN" sz="1800" dirty="0">
                <a:latin typeface="Imperial Sans Text" panose="020B0503020202020204" pitchFamily="34" charset="0"/>
              </a:rPr>
              <a:t>2026</a:t>
            </a:r>
            <a:endParaRPr lang="en-US" sz="1800" dirty="0">
              <a:latin typeface="Imperial Sans Text" panose="020B0503020202020204" pitchFamily="34" charset="0"/>
            </a:endParaRPr>
          </a:p>
        </p:txBody>
      </p:sp>
      <p:pic>
        <p:nvPicPr>
          <p:cNvPr id="5" name="图片 4">
            <a:extLst>
              <a:ext uri="{FF2B5EF4-FFF2-40B4-BE49-F238E27FC236}">
                <a16:creationId xmlns:a16="http://schemas.microsoft.com/office/drawing/2014/main" id="{C555543D-8DB1-1E59-0717-873FE0ACED1C}"/>
              </a:ext>
            </a:extLst>
          </p:cNvPr>
          <p:cNvPicPr>
            <a:picLocks noChangeAspect="1"/>
          </p:cNvPicPr>
          <p:nvPr/>
        </p:nvPicPr>
        <p:blipFill>
          <a:blip r:embed="rId3"/>
          <a:srcRect l="961" t="2047" r="37965" b="71720"/>
          <a:stretch>
            <a:fillRect/>
          </a:stretch>
        </p:blipFill>
        <p:spPr>
          <a:xfrm>
            <a:off x="8385545" y="148623"/>
            <a:ext cx="3721396" cy="703374"/>
          </a:xfrm>
          <a:prstGeom prst="rect">
            <a:avLst/>
          </a:prstGeom>
        </p:spPr>
      </p:pic>
    </p:spTree>
    <p:extLst>
      <p:ext uri="{BB962C8B-B14F-4D97-AF65-F5344CB8AC3E}">
        <p14:creationId xmlns:p14="http://schemas.microsoft.com/office/powerpoint/2010/main" val="19575041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13E5-C904-095F-42B1-BCC3F41B0E9C}"/>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E0834980-B3AF-6AF6-8142-052A6B8F3B31}"/>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a:p>
        </p:txBody>
      </p:sp>
      <p:sp>
        <p:nvSpPr>
          <p:cNvPr id="10" name="Slide Number Placeholder 6">
            <a:extLst>
              <a:ext uri="{FF2B5EF4-FFF2-40B4-BE49-F238E27FC236}">
                <a16:creationId xmlns:a16="http://schemas.microsoft.com/office/drawing/2014/main" id="{5A1A9B79-EC50-FC8D-8D99-FA0094FECDB3}"/>
              </a:ext>
            </a:extLst>
          </p:cNvPr>
          <p:cNvSpPr>
            <a:spLocks noGrp="1"/>
          </p:cNvSpPr>
          <p:nvPr>
            <p:ph type="sldNum" sz="quarter" idx="12"/>
          </p:nvPr>
        </p:nvSpPr>
        <p:spPr>
          <a:xfrm>
            <a:off x="5936755" y="6393702"/>
            <a:ext cx="318491" cy="137272"/>
          </a:xfrm>
        </p:spPr>
        <p:txBody>
          <a:bodyPr/>
          <a:lstStyle/>
          <a:p>
            <a:fld id="{B3665490-BEE8-4C01-8418-00302BBDCAF8}" type="slidenum">
              <a:rPr lang="en-GB" smtClean="0"/>
              <a:t>10</a:t>
            </a:fld>
            <a:endParaRPr lang="en-GB" dirty="0"/>
          </a:p>
        </p:txBody>
      </p:sp>
      <p:cxnSp>
        <p:nvCxnSpPr>
          <p:cNvPr id="21" name="Straight Connector 11">
            <a:extLst>
              <a:ext uri="{FF2B5EF4-FFF2-40B4-BE49-F238E27FC236}">
                <a16:creationId xmlns:a16="http://schemas.microsoft.com/office/drawing/2014/main" id="{E7AE44D0-5F90-1D7F-ACEA-7B7FD8D275BD}"/>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E954E60-3609-0452-241D-AE484785FE4F}"/>
              </a:ext>
            </a:extLst>
          </p:cNvPr>
          <p:cNvSpPr txBox="1">
            <a:spLocks/>
          </p:cNvSpPr>
          <p:nvPr/>
        </p:nvSpPr>
        <p:spPr>
          <a:xfrm>
            <a:off x="132440" y="226813"/>
            <a:ext cx="10412730"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altLang="zh-CN" sz="4000" dirty="0"/>
              <a:t>Conclusions and future work</a:t>
            </a:r>
            <a:endParaRPr lang="en-US" altLang="zh-CN" sz="3800" dirty="0"/>
          </a:p>
        </p:txBody>
      </p:sp>
      <p:sp>
        <p:nvSpPr>
          <p:cNvPr id="6" name="文本框 5">
            <a:extLst>
              <a:ext uri="{FF2B5EF4-FFF2-40B4-BE49-F238E27FC236}">
                <a16:creationId xmlns:a16="http://schemas.microsoft.com/office/drawing/2014/main" id="{FE1E7455-520B-47DE-A64B-A76C31A579AB}"/>
              </a:ext>
            </a:extLst>
          </p:cNvPr>
          <p:cNvSpPr txBox="1"/>
          <p:nvPr/>
        </p:nvSpPr>
        <p:spPr>
          <a:xfrm>
            <a:off x="656949" y="1284488"/>
            <a:ext cx="10874515" cy="2487219"/>
          </a:xfrm>
          <a:prstGeom prst="rect">
            <a:avLst/>
          </a:prstGeom>
          <a:noFill/>
          <a:ln w="9525">
            <a:noFill/>
          </a:ln>
        </p:spPr>
        <p:txBody>
          <a:bodyPr wrap="square">
            <a:spAutoFit/>
          </a:bodyPr>
          <a:lstStyle/>
          <a:p>
            <a:pPr marL="285750" indent="-285750">
              <a:lnSpc>
                <a:spcPct val="125000"/>
              </a:lnSpc>
              <a:buFont typeface="Arial" panose="020B0604020202020204" pitchFamily="34" charset="0"/>
              <a:buChar char="•"/>
            </a:pPr>
            <a:r>
              <a:rPr lang="en-US" altLang="zh-CN" b="1" dirty="0">
                <a:latin typeface="+mj-lt"/>
                <a:ea typeface="宋体" panose="02010600030101010101" pitchFamily="2" charset="-122"/>
              </a:rPr>
              <a:t>A New Direction for Multiphase Pore-Scale CT Segmentation</a:t>
            </a:r>
            <a:r>
              <a:rPr lang="en-US" altLang="zh-CN" b="0" dirty="0">
                <a:latin typeface="+mj-lt"/>
                <a:ea typeface="宋体" panose="02010600030101010101" pitchFamily="2" charset="-122"/>
              </a:rPr>
              <a:t>: </a:t>
            </a:r>
            <a:r>
              <a:rPr lang="en-US" altLang="zh-CN" dirty="0">
                <a:ea typeface="宋体" panose="02010600030101010101" pitchFamily="2" charset="-122"/>
              </a:rPr>
              <a:t>establish a new perspective by integrating a vision foundation model (SAM) with efficient sequence modeling (Mamba), enabling scalable 3D segmentation</a:t>
            </a:r>
          </a:p>
          <a:p>
            <a:pPr marL="285750" indent="-285750">
              <a:lnSpc>
                <a:spcPct val="125000"/>
              </a:lnSpc>
              <a:buFont typeface="Arial" panose="020B0604020202020204" pitchFamily="34" charset="0"/>
              <a:buChar char="•"/>
            </a:pPr>
            <a:r>
              <a:rPr lang="en-US" altLang="zh-CN" b="1" dirty="0">
                <a:latin typeface="+mj-lt"/>
                <a:ea typeface="宋体" panose="02010600030101010101" pitchFamily="2" charset="-122"/>
              </a:rPr>
              <a:t>Accuracy-Efficiency Balance</a:t>
            </a:r>
            <a:r>
              <a:rPr lang="en-US" altLang="zh-CN" b="0" dirty="0">
                <a:latin typeface="+mj-lt"/>
                <a:ea typeface="宋体" panose="02010600030101010101" pitchFamily="2" charset="-122"/>
              </a:rPr>
              <a:t>: </a:t>
            </a:r>
            <a:r>
              <a:rPr lang="en-US" altLang="zh-CN" dirty="0">
                <a:ea typeface="宋体" panose="02010600030101010101" pitchFamily="2" charset="-122"/>
              </a:rPr>
              <a:t>compared to conventional deep learning methods, our approach achieves a superior trade-off between parameter efficiency and segmentation accuracy.</a:t>
            </a:r>
          </a:p>
          <a:p>
            <a:pPr marL="285750" indent="-285750">
              <a:lnSpc>
                <a:spcPct val="125000"/>
              </a:lnSpc>
              <a:buFont typeface="Arial" panose="020B0604020202020204" pitchFamily="34" charset="0"/>
              <a:buChar char="•"/>
            </a:pPr>
            <a:r>
              <a:rPr lang="en-US" altLang="zh-CN" dirty="0">
                <a:ea typeface="宋体" panose="02010600030101010101" pitchFamily="2" charset="-122"/>
              </a:rPr>
              <a:t>The proposed model can generalize across rock types, wettability conditions, fluid systems, and imaging resolutions, without case-by-case retraining.</a:t>
            </a:r>
          </a:p>
        </p:txBody>
      </p:sp>
      <p:sp>
        <p:nvSpPr>
          <p:cNvPr id="8" name="文本框 7">
            <a:extLst>
              <a:ext uri="{FF2B5EF4-FFF2-40B4-BE49-F238E27FC236}">
                <a16:creationId xmlns:a16="http://schemas.microsoft.com/office/drawing/2014/main" id="{FBFC1D8B-FB92-E37D-283D-3CE36C4A09CF}"/>
              </a:ext>
            </a:extLst>
          </p:cNvPr>
          <p:cNvSpPr txBox="1"/>
          <p:nvPr>
            <p:custDataLst>
              <p:tags r:id="rId1"/>
            </p:custDataLst>
          </p:nvPr>
        </p:nvSpPr>
        <p:spPr>
          <a:xfrm>
            <a:off x="327025" y="4246510"/>
            <a:ext cx="2789324" cy="577850"/>
          </a:xfrm>
          <a:prstGeom prst="rect">
            <a:avLst/>
          </a:prstGeom>
          <a:noFill/>
        </p:spPr>
        <p:txBody>
          <a:bodyPr wrap="square">
            <a:spAutoFit/>
          </a:bodyPr>
          <a:lstStyle/>
          <a:p>
            <a:pPr indent="0">
              <a:lnSpc>
                <a:spcPct val="150000"/>
              </a:lnSpc>
              <a:buFont typeface="+mj-lt"/>
              <a:buNone/>
            </a:pPr>
            <a:r>
              <a:rPr lang="en-US" altLang="zh-CN" sz="2400" b="1" dirty="0"/>
              <a:t>Future work</a:t>
            </a:r>
          </a:p>
        </p:txBody>
      </p:sp>
      <p:sp>
        <p:nvSpPr>
          <p:cNvPr id="12" name="文本框 11">
            <a:extLst>
              <a:ext uri="{FF2B5EF4-FFF2-40B4-BE49-F238E27FC236}">
                <a16:creationId xmlns:a16="http://schemas.microsoft.com/office/drawing/2014/main" id="{727E1DE1-1F77-AEAC-ED2A-2DDB73B023C7}"/>
              </a:ext>
            </a:extLst>
          </p:cNvPr>
          <p:cNvSpPr txBox="1"/>
          <p:nvPr/>
        </p:nvSpPr>
        <p:spPr>
          <a:xfrm>
            <a:off x="666970" y="5102909"/>
            <a:ext cx="10604500" cy="409728"/>
          </a:xfrm>
          <a:prstGeom prst="rect">
            <a:avLst/>
          </a:prstGeom>
          <a:noFill/>
          <a:ln w="9525">
            <a:noFill/>
          </a:ln>
        </p:spPr>
        <p:txBody>
          <a:bodyPr wrap="square">
            <a:spAutoFit/>
          </a:bodyPr>
          <a:lstStyle/>
          <a:p>
            <a:pPr marL="285750" indent="-285750">
              <a:lnSpc>
                <a:spcPct val="125000"/>
              </a:lnSpc>
              <a:buFont typeface="Arial" panose="020B0604020202020204" pitchFamily="34" charset="0"/>
              <a:buChar char="•"/>
            </a:pPr>
            <a:r>
              <a:rPr lang="en-US" altLang="zh-CN" dirty="0">
                <a:ea typeface="宋体" panose="02010600030101010101" pitchFamily="2" charset="-122"/>
              </a:rPr>
              <a:t>Conducting large-scale pre-training on 3D data of other domains</a:t>
            </a:r>
          </a:p>
        </p:txBody>
      </p:sp>
    </p:spTree>
    <p:extLst>
      <p:ext uri="{BB962C8B-B14F-4D97-AF65-F5344CB8AC3E}">
        <p14:creationId xmlns:p14="http://schemas.microsoft.com/office/powerpoint/2010/main" val="33852715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3FD5-8F84-09E1-F53E-FFAB74652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9C886-44C3-30D2-31BD-CE950FD85B34}"/>
              </a:ext>
            </a:extLst>
          </p:cNvPr>
          <p:cNvSpPr>
            <a:spLocks noGrp="1"/>
          </p:cNvSpPr>
          <p:nvPr>
            <p:ph type="ctrTitle"/>
          </p:nvPr>
        </p:nvSpPr>
        <p:spPr>
          <a:xfrm>
            <a:off x="380867" y="2347637"/>
            <a:ext cx="9144000" cy="1828406"/>
          </a:xfrm>
        </p:spPr>
        <p:txBody>
          <a:bodyPr/>
          <a:lstStyle/>
          <a:p>
            <a:r>
              <a:rPr lang="en-US" dirty="0"/>
              <a:t>Thank you</a:t>
            </a:r>
          </a:p>
        </p:txBody>
      </p:sp>
      <p:sp>
        <p:nvSpPr>
          <p:cNvPr id="4" name="Text Placeholder 2">
            <a:extLst>
              <a:ext uri="{FF2B5EF4-FFF2-40B4-BE49-F238E27FC236}">
                <a16:creationId xmlns:a16="http://schemas.microsoft.com/office/drawing/2014/main" id="{DD8B89A7-9FB6-A0D3-740F-413B0C817722}"/>
              </a:ext>
            </a:extLst>
          </p:cNvPr>
          <p:cNvSpPr txBox="1">
            <a:spLocks/>
          </p:cNvSpPr>
          <p:nvPr/>
        </p:nvSpPr>
        <p:spPr>
          <a:xfrm>
            <a:off x="330271" y="5806161"/>
            <a:ext cx="13190928" cy="739775"/>
          </a:xfrm>
          <a:prstGeom prst="rect">
            <a:avLst/>
          </a:prstGeom>
        </p:spPr>
        <p:txBody>
          <a:bodyPr vert="horz" lIns="0" tIns="0" rIns="0" bIns="0" rtlCol="0" anchor="b">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accent1"/>
                </a:solidFill>
                <a:latin typeface="Imperial Sans Text Medium" panose="020B0603020202020204" pitchFamily="34" charset="0"/>
                <a:ea typeface="Inter Medium" panose="02000503000000020004" pitchFamily="2" charset="0"/>
                <a:cs typeface="+mn-cs"/>
              </a:defRPr>
            </a:lvl1pPr>
            <a:lvl2pPr marL="0" indent="0" algn="l" defTabSz="685765" rtl="0" eaLnBrk="1" latinLnBrk="0" hangingPunct="1">
              <a:lnSpc>
                <a:spcPct val="105000"/>
              </a:lnSpc>
              <a:spcBef>
                <a:spcPts val="0"/>
              </a:spcBef>
              <a:buFont typeface="Arial" panose="020B0604020202020204" pitchFamily="34" charset="0"/>
              <a:buNone/>
              <a:defRPr sz="2200" b="0" kern="1200">
                <a:solidFill>
                  <a:schemeClr val="accent1"/>
                </a:solidFill>
                <a:latin typeface="+mn-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mn-lt"/>
                <a:ea typeface="Inter Medium" panose="02000503000000020004" pitchFamily="2" charset="0"/>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mn-lt"/>
                <a:ea typeface="Inter Medium" panose="02000503000000020004" pitchFamily="2" charset="0"/>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200" kern="1200">
                <a:solidFill>
                  <a:schemeClr val="accent1"/>
                </a:solidFill>
                <a:latin typeface="+mn-lt"/>
                <a:ea typeface="Inter Medium" panose="02000503000000020004" pitchFamily="2" charset="0"/>
                <a:cs typeface="+mn-cs"/>
              </a:defRPr>
            </a:lvl5pPr>
            <a:lvl6pPr marL="1714412" indent="0" algn="l" defTabSz="685765"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US" dirty="0"/>
              <a:t>SAMamba-3D: Towards General-purpose Segmentation Models for Multiphase Micro-CT Images</a:t>
            </a:r>
          </a:p>
          <a:p>
            <a:r>
              <a:rPr lang="en-US" dirty="0"/>
              <a:t>21/05/</a:t>
            </a:r>
            <a:r>
              <a:rPr lang="en-US" altLang="zh-CN" dirty="0"/>
              <a:t>2026</a:t>
            </a:r>
            <a:endParaRPr lang="en-US" dirty="0"/>
          </a:p>
        </p:txBody>
      </p:sp>
      <p:sp>
        <p:nvSpPr>
          <p:cNvPr id="3" name="文本框 2">
            <a:extLst>
              <a:ext uri="{FF2B5EF4-FFF2-40B4-BE49-F238E27FC236}">
                <a16:creationId xmlns:a16="http://schemas.microsoft.com/office/drawing/2014/main" id="{29E9DF39-2C59-55DD-A4B5-1A798C0B7DDB}"/>
              </a:ext>
            </a:extLst>
          </p:cNvPr>
          <p:cNvSpPr txBox="1"/>
          <p:nvPr/>
        </p:nvSpPr>
        <p:spPr>
          <a:xfrm>
            <a:off x="5327301" y="814396"/>
            <a:ext cx="6641542" cy="1292662"/>
          </a:xfrm>
          <a:prstGeom prst="rect">
            <a:avLst/>
          </a:prstGeom>
          <a:noFill/>
        </p:spPr>
        <p:txBody>
          <a:bodyPr wrap="square">
            <a:spAutoFit/>
          </a:bodyPr>
          <a:lstStyle/>
          <a:p>
            <a:pPr>
              <a:lnSpc>
                <a:spcPct val="150000"/>
              </a:lnSpc>
            </a:pPr>
            <a:r>
              <a:rPr lang="en-US" altLang="zh-CN" b="1" dirty="0" err="1"/>
              <a:t>Arxiv</a:t>
            </a:r>
            <a:r>
              <a:rPr lang="en-US" altLang="zh-CN" dirty="0"/>
              <a:t>:  </a:t>
            </a:r>
            <a:r>
              <a:rPr lang="en-US" altLang="zh-CN" dirty="0">
                <a:hlinkClick r:id="rId3"/>
              </a:rPr>
              <a:t>SAMamba3D: Adapting Segment Anything for Generalizable 3D Segmentation of Multiphase Pore-Scale Images</a:t>
            </a:r>
            <a:endParaRPr lang="en-US" altLang="zh-CN" dirty="0"/>
          </a:p>
          <a:p>
            <a:pPr>
              <a:lnSpc>
                <a:spcPct val="150000"/>
              </a:lnSpc>
            </a:pPr>
            <a:r>
              <a:rPr lang="en-US" altLang="zh-CN" b="1" dirty="0"/>
              <a:t>Email</a:t>
            </a:r>
            <a:r>
              <a:rPr lang="en-US" altLang="zh-CN" dirty="0"/>
              <a:t>:   r.zhang1@imperial.ac.uk</a:t>
            </a:r>
          </a:p>
        </p:txBody>
      </p:sp>
      <p:pic>
        <p:nvPicPr>
          <p:cNvPr id="5" name="图片 4">
            <a:extLst>
              <a:ext uri="{FF2B5EF4-FFF2-40B4-BE49-F238E27FC236}">
                <a16:creationId xmlns:a16="http://schemas.microsoft.com/office/drawing/2014/main" id="{CFEA2C40-C99D-2EBF-1046-A5540C6CB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923" y="2586768"/>
            <a:ext cx="3396746" cy="3396746"/>
          </a:xfrm>
          <a:prstGeom prst="rect">
            <a:avLst/>
          </a:prstGeom>
        </p:spPr>
      </p:pic>
      <p:sp>
        <p:nvSpPr>
          <p:cNvPr id="6" name="文本框 5">
            <a:extLst>
              <a:ext uri="{FF2B5EF4-FFF2-40B4-BE49-F238E27FC236}">
                <a16:creationId xmlns:a16="http://schemas.microsoft.com/office/drawing/2014/main" id="{B915D308-3B87-174D-3DD2-89AAB41656E3}"/>
              </a:ext>
            </a:extLst>
          </p:cNvPr>
          <p:cNvSpPr txBox="1"/>
          <p:nvPr/>
        </p:nvSpPr>
        <p:spPr>
          <a:xfrm>
            <a:off x="5351950" y="2346189"/>
            <a:ext cx="3131167" cy="375778"/>
          </a:xfrm>
          <a:prstGeom prst="rect">
            <a:avLst/>
          </a:prstGeom>
          <a:noFill/>
        </p:spPr>
        <p:txBody>
          <a:bodyPr wrap="square">
            <a:spAutoFit/>
          </a:bodyPr>
          <a:lstStyle/>
          <a:p>
            <a:r>
              <a:rPr lang="en-US" altLang="zh-CN" b="1" dirty="0"/>
              <a:t>QR code for SAMamba3D</a:t>
            </a:r>
            <a:endParaRPr lang="zh-CN" altLang="en-US" dirty="0"/>
          </a:p>
        </p:txBody>
      </p:sp>
      <p:pic>
        <p:nvPicPr>
          <p:cNvPr id="7" name="图片 6">
            <a:extLst>
              <a:ext uri="{FF2B5EF4-FFF2-40B4-BE49-F238E27FC236}">
                <a16:creationId xmlns:a16="http://schemas.microsoft.com/office/drawing/2014/main" id="{C37A898F-DBAD-3003-E432-C4CD87022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648" y="2586768"/>
            <a:ext cx="3396746" cy="3396746"/>
          </a:xfrm>
          <a:prstGeom prst="rect">
            <a:avLst/>
          </a:prstGeom>
        </p:spPr>
      </p:pic>
      <p:sp>
        <p:nvSpPr>
          <p:cNvPr id="8" name="文本框 7">
            <a:extLst>
              <a:ext uri="{FF2B5EF4-FFF2-40B4-BE49-F238E27FC236}">
                <a16:creationId xmlns:a16="http://schemas.microsoft.com/office/drawing/2014/main" id="{DF30AB0F-C61D-6F5B-7180-C81AE998950E}"/>
              </a:ext>
            </a:extLst>
          </p:cNvPr>
          <p:cNvSpPr txBox="1"/>
          <p:nvPr/>
        </p:nvSpPr>
        <p:spPr>
          <a:xfrm>
            <a:off x="8614466" y="2346189"/>
            <a:ext cx="2884349" cy="375778"/>
          </a:xfrm>
          <a:prstGeom prst="rect">
            <a:avLst/>
          </a:prstGeom>
          <a:noFill/>
        </p:spPr>
        <p:txBody>
          <a:bodyPr wrap="square">
            <a:spAutoFit/>
          </a:bodyPr>
          <a:lstStyle/>
          <a:p>
            <a:pPr algn="ctr"/>
            <a:r>
              <a:rPr lang="en-US" altLang="zh-CN" b="1" dirty="0"/>
              <a:t>QR code for </a:t>
            </a:r>
            <a:r>
              <a:rPr lang="en-US" altLang="zh-CN" b="1" dirty="0" err="1"/>
              <a:t>Arxiv</a:t>
            </a:r>
            <a:endParaRPr lang="zh-CN" altLang="en-US" dirty="0"/>
          </a:p>
        </p:txBody>
      </p:sp>
    </p:spTree>
    <p:extLst>
      <p:ext uri="{BB962C8B-B14F-4D97-AF65-F5344CB8AC3E}">
        <p14:creationId xmlns:p14="http://schemas.microsoft.com/office/powerpoint/2010/main" val="8435435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97EDF8-CC3E-141A-59AD-86910720E419}"/>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8EDAAA70-D06F-1DBD-4150-71EDEE6347AD}"/>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9D262741-0F6E-76A1-3557-29A90EC6B909}"/>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E16059D7-8067-48D1-88B4-1B688207A6E4}"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12</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9A7B28FB-A452-0F7A-5710-9696DBA3AF99}"/>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21806FD-DF30-5493-3530-56BFF2B61C2F}"/>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altLang="zh-CN" sz="3800" b="0" i="0" u="none" strike="noStrike" kern="1200" cap="none" spc="0" normalizeH="0" baseline="0" noProof="0" dirty="0">
                <a:ln>
                  <a:noFill/>
                </a:ln>
                <a:solidFill>
                  <a:srgbClr val="0000CD"/>
                </a:solidFill>
                <a:effectLst/>
                <a:uLnTx/>
                <a:uFillTx/>
                <a:latin typeface="Imperial Sans Text Semibold"/>
                <a:ea typeface="+mj-ea"/>
                <a:cs typeface="+mj-cs"/>
              </a:rPr>
              <a:t>Workflow</a:t>
            </a: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a:p>
            <a:pPr marL="0" marR="0" lvl="0" indent="0" algn="l" defTabSz="685765" rtl="0" eaLnBrk="1" fontAlgn="auto" latinLnBrk="0" hangingPunct="1">
              <a:lnSpc>
                <a:spcPct val="9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p:txBody>
      </p:sp>
      <p:sp>
        <p:nvSpPr>
          <p:cNvPr id="2" name="文本框 1">
            <a:extLst>
              <a:ext uri="{FF2B5EF4-FFF2-40B4-BE49-F238E27FC236}">
                <a16:creationId xmlns:a16="http://schemas.microsoft.com/office/drawing/2014/main" id="{C2457F7B-95A8-F97A-24D3-06E83205F070}"/>
              </a:ext>
            </a:extLst>
          </p:cNvPr>
          <p:cNvSpPr txBox="1"/>
          <p:nvPr/>
        </p:nvSpPr>
        <p:spPr>
          <a:xfrm>
            <a:off x="8441410" y="1746143"/>
            <a:ext cx="3425153" cy="2986111"/>
          </a:xfrm>
          <a:prstGeom prst="rect">
            <a:avLst/>
          </a:prstGeom>
          <a:noFill/>
          <a:ln w="9525">
            <a:noFill/>
          </a:ln>
        </p:spPr>
        <p:txBody>
          <a:bodyPr>
            <a:noAutofit/>
          </a:bodyPr>
          <a:lstStyle/>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mperial Sans Text"/>
                <a:ea typeface="+mn-ea"/>
                <a:cs typeface="+mn-lt"/>
              </a:rPr>
              <a:t>Step 1: </a:t>
            </a:r>
            <a:r>
              <a:rPr kumimoji="0" lang="en-US" sz="1600" b="0" i="0" u="none" strike="noStrike" kern="1200" cap="none" spc="0" normalizeH="0" baseline="0" noProof="0" dirty="0">
                <a:ln>
                  <a:noFill/>
                </a:ln>
                <a:solidFill>
                  <a:prstClr val="black"/>
                </a:solidFill>
                <a:effectLst/>
                <a:uLnTx/>
                <a:uFillTx/>
                <a:latin typeface="Imperial Sans Text"/>
                <a:ea typeface="+mn-ea"/>
                <a:cs typeface="+mn-lt"/>
              </a:rPr>
              <a:t>Data processing, augmentation, and </a:t>
            </a:r>
            <a:r>
              <a:rPr kumimoji="0" lang="en-US" altLang="zh-CN" sz="1600" b="0" i="0" u="none" strike="noStrike" kern="1200" cap="none" spc="0" normalizeH="0" baseline="0" noProof="0" dirty="0">
                <a:ln>
                  <a:noFill/>
                </a:ln>
                <a:solidFill>
                  <a:prstClr val="black"/>
                </a:solidFill>
                <a:effectLst/>
                <a:uLnTx/>
                <a:uFillTx/>
                <a:latin typeface="Imperial Sans Text"/>
                <a:ea typeface="+mn-ea"/>
                <a:cs typeface="+mn-lt"/>
              </a:rPr>
              <a:t>partitioning</a:t>
            </a:r>
            <a:r>
              <a:rPr kumimoji="0" lang="en-US" sz="1600" b="0" i="0" u="none" strike="noStrike" kern="1200" cap="none" spc="0" normalizeH="0" baseline="0" noProof="0" dirty="0">
                <a:ln>
                  <a:noFill/>
                </a:ln>
                <a:solidFill>
                  <a:prstClr val="black"/>
                </a:solidFill>
                <a:effectLst/>
                <a:uLnTx/>
                <a:uFillTx/>
                <a:latin typeface="Imperial Sans Text"/>
                <a:ea typeface="+mn-ea"/>
                <a:cs typeface="+mn-lt"/>
              </a:rPr>
              <a:t>.</a:t>
            </a:r>
          </a:p>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mperial Sans Text"/>
                <a:ea typeface="+mn-ea"/>
                <a:cs typeface="+mn-lt"/>
              </a:rPr>
              <a:t> </a:t>
            </a:r>
          </a:p>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mperial Sans Text"/>
                <a:ea typeface="+mn-ea"/>
                <a:cs typeface="+mn-lt"/>
              </a:rPr>
              <a:t>Step 2: </a:t>
            </a:r>
            <a:r>
              <a:rPr kumimoji="0" lang="en-US" sz="1600" b="0" i="0" u="none" strike="noStrike" kern="1200" cap="none" spc="0" normalizeH="0" baseline="0" noProof="0" dirty="0">
                <a:ln>
                  <a:noFill/>
                </a:ln>
                <a:solidFill>
                  <a:prstClr val="black"/>
                </a:solidFill>
                <a:effectLst/>
                <a:uLnTx/>
                <a:uFillTx/>
                <a:latin typeface="Imperial Sans Text"/>
                <a:ea typeface="+mn-ea"/>
                <a:cs typeface="+mn-lt"/>
              </a:rPr>
              <a:t>Build a baseline model and design a two-stage training strategy.</a:t>
            </a:r>
          </a:p>
          <a:p>
            <a:pPr marL="0" marR="0" lvl="0" indent="0" algn="l" defTabSz="914353" rtl="0" eaLnBrk="1" fontAlgn="auto" latinLnBrk="0" hangingPunct="1">
              <a:lnSpc>
                <a:spcPct val="125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Imperial Sans Text"/>
              <a:ea typeface="+mn-ea"/>
              <a:cs typeface="+mn-lt"/>
            </a:endParaRPr>
          </a:p>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mperial Sans Text"/>
                <a:ea typeface="+mn-ea"/>
                <a:cs typeface="+mn-lt"/>
              </a:rPr>
              <a:t>Step 3: </a:t>
            </a:r>
            <a:r>
              <a:rPr kumimoji="0" lang="en-US" sz="1600" b="0" i="0" u="none" strike="noStrike" kern="1200" cap="none" spc="0" normalizeH="0" baseline="0" noProof="0" dirty="0">
                <a:ln>
                  <a:noFill/>
                </a:ln>
                <a:solidFill>
                  <a:prstClr val="black"/>
                </a:solidFill>
                <a:effectLst/>
                <a:uLnTx/>
                <a:uFillTx/>
                <a:latin typeface="Imperial Sans Text"/>
                <a:ea typeface="+mn-ea"/>
                <a:cs typeface="+mn-lt"/>
              </a:rPr>
              <a:t>Gaussian-weighted sliding window inference to eliminate discontinuities at patch boundaries.</a:t>
            </a:r>
          </a:p>
        </p:txBody>
      </p:sp>
      <p:pic>
        <p:nvPicPr>
          <p:cNvPr id="4" name="图片 3">
            <a:extLst>
              <a:ext uri="{FF2B5EF4-FFF2-40B4-BE49-F238E27FC236}">
                <a16:creationId xmlns:a16="http://schemas.microsoft.com/office/drawing/2014/main" id="{54EF2A43-B20C-B8EA-E6AB-8C7417B936E5}"/>
              </a:ext>
            </a:extLst>
          </p:cNvPr>
          <p:cNvPicPr>
            <a:picLocks noChangeAspect="1"/>
          </p:cNvPicPr>
          <p:nvPr/>
        </p:nvPicPr>
        <p:blipFill>
          <a:blip r:embed="rId3"/>
          <a:stretch>
            <a:fillRect/>
          </a:stretch>
        </p:blipFill>
        <p:spPr>
          <a:xfrm>
            <a:off x="448945" y="957530"/>
            <a:ext cx="7702420" cy="51477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8753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D49946-328D-4A74-9118-4E51760FBB2E}"/>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86C84FC8-31D2-7127-8DEA-46FE0BCF00A3}"/>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86CD24B4-6584-CB43-BE48-9BFD07D7AD55}"/>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0B61F8EA-504C-4E34-8500-972BC73DDB27}"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13</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B66B3897-A29E-D36C-668D-03F19481D448}"/>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46EECD19-F29E-BCB9-22E1-C94C73506C34}"/>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rPr>
              <a:t>Novelty</a:t>
            </a:r>
          </a:p>
          <a:p>
            <a:pPr marL="0" marR="0" lvl="0" indent="0" algn="l" defTabSz="685765" rtl="0" eaLnBrk="1" fontAlgn="auto" latinLnBrk="0" hangingPunct="1">
              <a:lnSpc>
                <a:spcPct val="9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p:txBody>
      </p:sp>
      <p:sp>
        <p:nvSpPr>
          <p:cNvPr id="5" name="Title 1">
            <a:extLst>
              <a:ext uri="{FF2B5EF4-FFF2-40B4-BE49-F238E27FC236}">
                <a16:creationId xmlns:a16="http://schemas.microsoft.com/office/drawing/2014/main" id="{CC47C1DB-53A0-39F8-61E4-CEF085DAFF8A}"/>
              </a:ext>
            </a:extLst>
          </p:cNvPr>
          <p:cNvSpPr txBox="1">
            <a:spLocks/>
          </p:cNvSpPr>
          <p:nvPr/>
        </p:nvSpPr>
        <p:spPr>
          <a:xfrm>
            <a:off x="152013" y="872278"/>
            <a:ext cx="9027549" cy="55856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Imperial Sans Text"/>
                <a:ea typeface="+mj-ea"/>
                <a:cs typeface="+mj-cs"/>
              </a:rPr>
              <a:t>3D </a:t>
            </a:r>
            <a:r>
              <a:rPr kumimoji="0" lang="en-US" sz="2400" b="0" i="0" u="none" strike="noStrike" kern="1200" cap="none" spc="0" normalizeH="0" baseline="0" noProof="0" err="1">
                <a:ln>
                  <a:noFill/>
                </a:ln>
                <a:solidFill>
                  <a:prstClr val="black"/>
                </a:solidFill>
                <a:effectLst/>
                <a:uLnTx/>
                <a:uFillTx/>
                <a:latin typeface="Imperial Sans Text"/>
                <a:ea typeface="+mj-ea"/>
                <a:cs typeface="+mj-cs"/>
              </a:rPr>
              <a:t>SAMamba</a:t>
            </a:r>
            <a:r>
              <a:rPr kumimoji="0" lang="en-US" sz="2400" b="0" i="0" u="none" strike="noStrike" kern="1200" cap="none" spc="0" normalizeH="0" baseline="0" noProof="0">
                <a:ln>
                  <a:noFill/>
                </a:ln>
                <a:solidFill>
                  <a:prstClr val="black"/>
                </a:solidFill>
                <a:effectLst/>
                <a:uLnTx/>
                <a:uFillTx/>
                <a:latin typeface="Imperial Sans Text"/>
                <a:ea typeface="+mj-ea"/>
                <a:cs typeface="+mj-cs"/>
              </a:rPr>
              <a:t> model</a:t>
            </a:r>
            <a:r>
              <a:rPr kumimoji="0" lang="en-US" altLang="zh-CN" sz="2400" b="0" i="0" u="none" strike="noStrike" kern="1200" cap="none" spc="0" normalizeH="0" baseline="0" noProof="0">
                <a:ln>
                  <a:noFill/>
                </a:ln>
                <a:solidFill>
                  <a:prstClr val="black"/>
                </a:solidFill>
                <a:effectLst/>
                <a:uLnTx/>
                <a:uFillTx/>
                <a:latin typeface="Imperial Sans Text"/>
                <a:ea typeface="+mj-ea"/>
                <a:cs typeface="+mj-cs"/>
              </a:rPr>
              <a:t>—from local detail to global understanding</a:t>
            </a:r>
            <a:endParaRPr kumimoji="0" lang="en-US" sz="2400" b="0" i="1" u="none" strike="noStrike" kern="1200" cap="none" spc="0" normalizeH="0" baseline="0" noProof="0">
              <a:ln>
                <a:noFill/>
              </a:ln>
              <a:solidFill>
                <a:srgbClr val="381BE5"/>
              </a:solidFill>
              <a:effectLst/>
              <a:uLnTx/>
              <a:uFillTx/>
              <a:latin typeface="Imperial Sans Text"/>
              <a:ea typeface="+mj-ea"/>
              <a:cs typeface="+mj-cs"/>
            </a:endParaRPr>
          </a:p>
        </p:txBody>
      </p:sp>
      <p:sp>
        <p:nvSpPr>
          <p:cNvPr id="7" name="Text 104">
            <a:extLst>
              <a:ext uri="{FF2B5EF4-FFF2-40B4-BE49-F238E27FC236}">
                <a16:creationId xmlns:a16="http://schemas.microsoft.com/office/drawing/2014/main" id="{E8429C46-99A2-BFB0-67A8-C13D873E9911}"/>
              </a:ext>
            </a:extLst>
          </p:cNvPr>
          <p:cNvSpPr/>
          <p:nvPr/>
        </p:nvSpPr>
        <p:spPr>
          <a:xfrm>
            <a:off x="7899400" y="1430839"/>
            <a:ext cx="3967163" cy="3461171"/>
          </a:xfrm>
          <a:prstGeom prst="rect">
            <a:avLst/>
          </a:prstGeom>
          <a:noFill/>
          <a:ln/>
        </p:spPr>
        <p:txBody>
          <a:bodyPr wrap="square" lIns="0" tIns="0" rIns="0" bIns="0" rtlCol="0" anchor="ct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mn-lt"/>
                <a:ea typeface="+mn-ea"/>
                <a:cs typeface="+mn-cs"/>
              </a:rPr>
              <a:t>👉</a:t>
            </a:r>
            <a:r>
              <a:rPr kumimoji="0" lang="en-US" altLang="zh-CN" sz="1800" b="1" i="0" u="none" strike="noStrike" kern="1200" cap="none" spc="0" normalizeH="0" baseline="0" noProof="0" dirty="0">
                <a:ln>
                  <a:noFill/>
                </a:ln>
                <a:solidFill>
                  <a:prstClr val="black"/>
                </a:solidFill>
                <a:effectLst/>
                <a:uLnTx/>
                <a:uFillTx/>
                <a:latin typeface="+mn-lt"/>
                <a:ea typeface="+mn-ea"/>
                <a:cs typeface="+mn-cs"/>
              </a:rPr>
              <a:t>Key idea: </a:t>
            </a:r>
            <a:r>
              <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rPr>
              <a:t>Use global information to </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rPr>
              <a:t>      guide local segmentation</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Mamba </a:t>
            </a:r>
            <a:r>
              <a:rPr kumimoji="0" lang="en-US" sz="1800" b="0" i="0" u="none" strike="noStrike" kern="1200" cap="none" spc="0" normalizeH="0" baseline="0" noProof="0" dirty="0">
                <a:ln>
                  <a:noFill/>
                </a:ln>
                <a:solidFill>
                  <a:prstClr val="black"/>
                </a:solidFill>
                <a:effectLst/>
                <a:uLnTx/>
                <a:uFillTx/>
                <a:latin typeface="Imperial Sans Text"/>
                <a:ea typeface="+mn-ea"/>
                <a:cs typeface="+mn-cs"/>
              </a:rPr>
              <a:t>reads the 3D volume and understands the global structure</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SAM </a:t>
            </a:r>
            <a:r>
              <a:rPr kumimoji="0" lang="en-US" sz="1800" b="0" i="0" u="none" strike="noStrike" kern="1200" cap="none" spc="0" normalizeH="0" baseline="0" noProof="0" dirty="0">
                <a:ln>
                  <a:noFill/>
                </a:ln>
                <a:solidFill>
                  <a:prstClr val="black"/>
                </a:solidFill>
                <a:effectLst/>
                <a:uLnTx/>
                <a:uFillTx/>
                <a:latin typeface="Imperial Sans Text"/>
                <a:ea typeface="+mn-ea"/>
                <a:cs typeface="+mn-cs"/>
              </a:rPr>
              <a:t>focuses on boundaries and fine local details, guided by Mamba</a:t>
            </a:r>
          </a:p>
          <a:p>
            <a:pPr marL="285750" marR="0" lvl="0" indent="-2857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mperial Sans Text"/>
                <a:ea typeface="+mn-ea"/>
                <a:cs typeface="+mn-cs"/>
              </a:rPr>
              <a:t>Two specialists working together — neither could do this alone.</a:t>
            </a:r>
          </a:p>
        </p:txBody>
      </p:sp>
      <p:pic>
        <p:nvPicPr>
          <p:cNvPr id="11" name="图片 10">
            <a:extLst>
              <a:ext uri="{FF2B5EF4-FFF2-40B4-BE49-F238E27FC236}">
                <a16:creationId xmlns:a16="http://schemas.microsoft.com/office/drawing/2014/main" id="{BB1875FE-6CCE-8923-FE1E-57DD34B5B6CA}"/>
              </a:ext>
            </a:extLst>
          </p:cNvPr>
          <p:cNvPicPr>
            <a:picLocks noChangeAspect="1"/>
          </p:cNvPicPr>
          <p:nvPr/>
        </p:nvPicPr>
        <p:blipFill>
          <a:blip r:embed="rId3"/>
          <a:stretch>
            <a:fillRect/>
          </a:stretch>
        </p:blipFill>
        <p:spPr>
          <a:xfrm>
            <a:off x="289887" y="1395413"/>
            <a:ext cx="7444302" cy="4797439"/>
          </a:xfrm>
          <a:prstGeom prst="rect">
            <a:avLst/>
          </a:prstGeom>
        </p:spPr>
      </p:pic>
    </p:spTree>
    <p:extLst>
      <p:ext uri="{BB962C8B-B14F-4D97-AF65-F5344CB8AC3E}">
        <p14:creationId xmlns:p14="http://schemas.microsoft.com/office/powerpoint/2010/main" val="23495012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66EEE0C-43D3-B6F6-5354-947B39FB80A9}"/>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862F614C-740D-23B7-36E0-962D29295AB9}"/>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FD4B3C6E-FFAB-6255-16C7-A4D48639C7A1}"/>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A7F58AF8-F153-4C5A-96CF-8037DC6594CC}"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14</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E5392D5B-A14B-E567-56DB-0386030782A2}"/>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F3A2416-A874-6F6B-F2DB-EA1F4ADA58E6}"/>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rPr>
              <a:t>How to do? W</a:t>
            </a:r>
            <a:r>
              <a:rPr kumimoji="0" lang="en-US" altLang="zh-CN" sz="3800" b="0" i="0" u="none" strike="noStrike" kern="1200" cap="none" spc="0" normalizeH="0" baseline="0" noProof="0" dirty="0">
                <a:ln>
                  <a:noFill/>
                </a:ln>
                <a:solidFill>
                  <a:srgbClr val="0000CD"/>
                </a:solidFill>
                <a:effectLst/>
                <a:uLnTx/>
                <a:uFillTx/>
                <a:latin typeface="Imperial Sans Text Semibold"/>
                <a:ea typeface="+mj-ea"/>
                <a:cs typeface="+mj-cs"/>
              </a:rPr>
              <a:t>hy mamba?</a:t>
            </a: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a:p>
            <a:pPr marL="0" marR="0" lvl="0" indent="0" algn="l" defTabSz="685765" rtl="0" eaLnBrk="1" fontAlgn="auto" latinLnBrk="0" hangingPunct="1">
              <a:lnSpc>
                <a:spcPct val="9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p:txBody>
      </p:sp>
      <p:sp>
        <p:nvSpPr>
          <p:cNvPr id="2" name="Title 1">
            <a:extLst>
              <a:ext uri="{FF2B5EF4-FFF2-40B4-BE49-F238E27FC236}">
                <a16:creationId xmlns:a16="http://schemas.microsoft.com/office/drawing/2014/main" id="{EDA3C97B-646F-3F44-0E2E-3AB4FC8B1E48}"/>
              </a:ext>
            </a:extLst>
          </p:cNvPr>
          <p:cNvSpPr txBox="1">
            <a:spLocks/>
          </p:cNvSpPr>
          <p:nvPr/>
        </p:nvSpPr>
        <p:spPr>
          <a:xfrm>
            <a:off x="152013" y="872278"/>
            <a:ext cx="9027549" cy="55856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Imperial Sans Text"/>
                <a:ea typeface="+mj-ea"/>
                <a:cs typeface="+mj-cs"/>
              </a:rPr>
              <a:t>Mamba block &amp; Mamba controller </a:t>
            </a:r>
            <a:endParaRPr kumimoji="0" lang="en-US" sz="2400" b="0" i="1" u="none" strike="noStrike" kern="1200" cap="none" spc="0" normalizeH="0" baseline="0" noProof="0" dirty="0">
              <a:ln>
                <a:noFill/>
              </a:ln>
              <a:solidFill>
                <a:srgbClr val="381BE5"/>
              </a:solidFill>
              <a:effectLst/>
              <a:uLnTx/>
              <a:uFillTx/>
              <a:latin typeface="Imperial Sans Text"/>
              <a:ea typeface="+mj-ea"/>
              <a:cs typeface="+mj-cs"/>
            </a:endParaRPr>
          </a:p>
        </p:txBody>
      </p:sp>
      <p:pic>
        <p:nvPicPr>
          <p:cNvPr id="54" name="图片 53">
            <a:extLst>
              <a:ext uri="{FF2B5EF4-FFF2-40B4-BE49-F238E27FC236}">
                <a16:creationId xmlns:a16="http://schemas.microsoft.com/office/drawing/2014/main" id="{F2892862-211D-75FF-4B15-434F9F2EE372}"/>
              </a:ext>
            </a:extLst>
          </p:cNvPr>
          <p:cNvPicPr>
            <a:picLocks noChangeAspect="1"/>
          </p:cNvPicPr>
          <p:nvPr/>
        </p:nvPicPr>
        <p:blipFill>
          <a:blip r:embed="rId3"/>
          <a:srcRect t="3503" r="60492"/>
          <a:stretch>
            <a:fillRect/>
          </a:stretch>
        </p:blipFill>
        <p:spPr>
          <a:xfrm>
            <a:off x="2356598" y="1333223"/>
            <a:ext cx="2675515" cy="1680945"/>
          </a:xfrm>
          <a:prstGeom prst="rect">
            <a:avLst/>
          </a:prstGeom>
        </p:spPr>
      </p:pic>
      <p:pic>
        <p:nvPicPr>
          <p:cNvPr id="56" name="图片 55">
            <a:extLst>
              <a:ext uri="{FF2B5EF4-FFF2-40B4-BE49-F238E27FC236}">
                <a16:creationId xmlns:a16="http://schemas.microsoft.com/office/drawing/2014/main" id="{B2517451-49A0-EE62-922B-6ACCB96DBFB4}"/>
              </a:ext>
            </a:extLst>
          </p:cNvPr>
          <p:cNvPicPr>
            <a:picLocks noChangeAspect="1"/>
          </p:cNvPicPr>
          <p:nvPr/>
        </p:nvPicPr>
        <p:blipFill>
          <a:blip r:embed="rId4"/>
          <a:stretch>
            <a:fillRect/>
          </a:stretch>
        </p:blipFill>
        <p:spPr>
          <a:xfrm>
            <a:off x="989469" y="1378202"/>
            <a:ext cx="1110161" cy="2980431"/>
          </a:xfrm>
          <a:prstGeom prst="rect">
            <a:avLst/>
          </a:prstGeom>
        </p:spPr>
      </p:pic>
      <p:pic>
        <p:nvPicPr>
          <p:cNvPr id="57" name="图片 56">
            <a:extLst>
              <a:ext uri="{FF2B5EF4-FFF2-40B4-BE49-F238E27FC236}">
                <a16:creationId xmlns:a16="http://schemas.microsoft.com/office/drawing/2014/main" id="{7FB0E2AF-87DF-49EA-4477-3B1727E0DFE9}"/>
              </a:ext>
            </a:extLst>
          </p:cNvPr>
          <p:cNvPicPr>
            <a:picLocks noChangeAspect="1"/>
          </p:cNvPicPr>
          <p:nvPr/>
        </p:nvPicPr>
        <p:blipFill>
          <a:blip r:embed="rId3"/>
          <a:srcRect l="40816" t="5580" r="727" b="6510"/>
          <a:stretch>
            <a:fillRect/>
          </a:stretch>
        </p:blipFill>
        <p:spPr>
          <a:xfrm>
            <a:off x="2288734" y="2969072"/>
            <a:ext cx="3200540" cy="1275831"/>
          </a:xfrm>
          <a:prstGeom prst="rect">
            <a:avLst/>
          </a:prstGeom>
        </p:spPr>
      </p:pic>
      <p:sp>
        <p:nvSpPr>
          <p:cNvPr id="58" name="Text 46">
            <a:extLst>
              <a:ext uri="{FF2B5EF4-FFF2-40B4-BE49-F238E27FC236}">
                <a16:creationId xmlns:a16="http://schemas.microsoft.com/office/drawing/2014/main" id="{290CAF8D-E466-53C3-2460-69BDB0DF2169}"/>
              </a:ext>
            </a:extLst>
          </p:cNvPr>
          <p:cNvSpPr/>
          <p:nvPr/>
        </p:nvSpPr>
        <p:spPr>
          <a:xfrm>
            <a:off x="6635750" y="1395413"/>
            <a:ext cx="5239246" cy="3535978"/>
          </a:xfrm>
          <a:prstGeom prst="rect">
            <a:avLst/>
          </a:prstGeom>
          <a:noFill/>
          <a:ln/>
        </p:spPr>
        <p:txBody>
          <a:bodyPr wrap="square" lIns="0" tIns="0" rIns="0" bIns="0" rtlCol="0" anchor="ctr"/>
          <a:lstStyle/>
          <a:p>
            <a:pPr marL="0" marR="0" lvl="0" indent="0" algn="l" defTabSz="914353" rtl="0" eaLnBrk="1" fontAlgn="auto" latinLnBrk="0" hangingPunct="1">
              <a:lnSpc>
                <a:spcPct val="125000"/>
              </a:lnSpc>
              <a:spcBef>
                <a:spcPts val="0"/>
              </a:spcBef>
              <a:spcAft>
                <a:spcPts val="60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n-lt"/>
                <a:ea typeface="+mn-ea"/>
                <a:cs typeface="MiSans" pitchFamily="34" charset="-120"/>
              </a:rPr>
              <a:t>Mamba </a:t>
            </a:r>
            <a:r>
              <a:rPr kumimoji="0" lang="en-US" altLang="zh-CN" sz="1800" b="0" i="0" u="none" strike="noStrike" kern="1200" cap="none" spc="0" normalizeH="0" baseline="0" noProof="0" dirty="0">
                <a:ln>
                  <a:noFill/>
                </a:ln>
                <a:solidFill>
                  <a:prstClr val="black"/>
                </a:solidFill>
                <a:effectLst/>
                <a:uLnTx/>
                <a:uFillTx/>
                <a:latin typeface="+mn-lt"/>
                <a:ea typeface="+mn-ea"/>
                <a:cs typeface="MiSans" pitchFamily="34" charset="-120"/>
              </a:rPr>
              <a:t>enables efficient global understanding for large-scale 3D segmentation</a:t>
            </a:r>
          </a:p>
          <a:p>
            <a:pPr marL="285750" marR="0" lvl="0" indent="-285750" algn="l" defTabSz="91435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mn-lt"/>
                <a:ea typeface="+mn-ea"/>
                <a:cs typeface="MiSans" pitchFamily="34" charset="-120"/>
              </a:rPr>
              <a:t>L</a:t>
            </a: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inear complexity O(N) → Scales efficiently to large 3D data</a:t>
            </a:r>
          </a:p>
          <a:p>
            <a:pPr marL="285750" marR="0" lvl="0" indent="-285750" algn="l" defTabSz="91435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Long-range dependency modeling→ Captures global pore connectivity</a:t>
            </a:r>
          </a:p>
          <a:p>
            <a:pPr marL="285750" marR="0" lvl="0" indent="-285750" algn="l" defTabSz="91435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Memory-efficient→ Enables full-volume reasoning instead of patch-based approximation</a:t>
            </a:r>
          </a:p>
        </p:txBody>
      </p:sp>
      <p:sp>
        <p:nvSpPr>
          <p:cNvPr id="66" name="Text 13">
            <a:extLst>
              <a:ext uri="{FF2B5EF4-FFF2-40B4-BE49-F238E27FC236}">
                <a16:creationId xmlns:a16="http://schemas.microsoft.com/office/drawing/2014/main" id="{958EFF6D-03F2-C682-AC8F-A870EE83CABF}"/>
              </a:ext>
            </a:extLst>
          </p:cNvPr>
          <p:cNvSpPr/>
          <p:nvPr/>
        </p:nvSpPr>
        <p:spPr>
          <a:xfrm>
            <a:off x="7013958" y="2486092"/>
            <a:ext cx="4331208" cy="573057"/>
          </a:xfrm>
          <a:prstGeom prst="rect">
            <a:avLst/>
          </a:prstGeom>
          <a:noFill/>
          <a:ln/>
        </p:spPr>
        <p:txBody>
          <a:bodyPr wrap="square" lIns="0" tIns="0" rIns="0" bIns="0" rtlCol="0" anchor="t"/>
          <a:lstStyle/>
          <a:p>
            <a:pPr marL="0" marR="0" lvl="0" indent="0" algn="l" defTabSz="914353" rtl="0" eaLnBrk="1" fontAlgn="auto" latinLnBrk="0" hangingPunct="1">
              <a:lnSpc>
                <a:spcPct val="135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67" name="Text 17">
            <a:extLst>
              <a:ext uri="{FF2B5EF4-FFF2-40B4-BE49-F238E27FC236}">
                <a16:creationId xmlns:a16="http://schemas.microsoft.com/office/drawing/2014/main" id="{B1F22606-67D0-F3E2-3D28-4413CCB67BD0}"/>
              </a:ext>
            </a:extLst>
          </p:cNvPr>
          <p:cNvSpPr/>
          <p:nvPr/>
        </p:nvSpPr>
        <p:spPr>
          <a:xfrm>
            <a:off x="7459472" y="4757616"/>
            <a:ext cx="1572768" cy="365760"/>
          </a:xfrm>
          <a:prstGeom prst="rect">
            <a:avLst/>
          </a:prstGeom>
          <a:noFill/>
          <a:ln/>
        </p:spPr>
        <p:txBody>
          <a:bodyPr wrap="square" lIns="0" tIns="0" rIns="0" bIns="0" rtlCol="0" anchor="ctr"/>
          <a:lstStyle/>
          <a:p>
            <a:pPr marL="0" marR="0" lvl="0" indent="0" algn="l" defTabSz="914353" rtl="0" eaLnBrk="1" fontAlgn="auto" latinLnBrk="0" hangingPunct="1">
              <a:lnSpc>
                <a:spcPct val="12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Imperial Sans Text"/>
              <a:ea typeface="+mn-ea"/>
              <a:cs typeface="+mn-cs"/>
            </a:endParaRPr>
          </a:p>
        </p:txBody>
      </p:sp>
      <p:pic>
        <p:nvPicPr>
          <p:cNvPr id="131" name="图片 130">
            <a:extLst>
              <a:ext uri="{FF2B5EF4-FFF2-40B4-BE49-F238E27FC236}">
                <a16:creationId xmlns:a16="http://schemas.microsoft.com/office/drawing/2014/main" id="{2836FD87-A8E0-0910-49D2-A63838990AEF}"/>
              </a:ext>
            </a:extLst>
          </p:cNvPr>
          <p:cNvPicPr>
            <a:picLocks noChangeAspect="1"/>
          </p:cNvPicPr>
          <p:nvPr/>
        </p:nvPicPr>
        <p:blipFill>
          <a:blip r:embed="rId5"/>
          <a:stretch>
            <a:fillRect/>
          </a:stretch>
        </p:blipFill>
        <p:spPr>
          <a:xfrm>
            <a:off x="2099630" y="4553377"/>
            <a:ext cx="2841098" cy="1703054"/>
          </a:xfrm>
          <a:prstGeom prst="rect">
            <a:avLst/>
          </a:prstGeom>
        </p:spPr>
      </p:pic>
      <p:sp>
        <p:nvSpPr>
          <p:cNvPr id="132" name="矩形: 圆角 131">
            <a:extLst>
              <a:ext uri="{FF2B5EF4-FFF2-40B4-BE49-F238E27FC236}">
                <a16:creationId xmlns:a16="http://schemas.microsoft.com/office/drawing/2014/main" id="{87742C0D-BC16-2E74-3ACC-F8F8ED2539F6}"/>
              </a:ext>
            </a:extLst>
          </p:cNvPr>
          <p:cNvSpPr/>
          <p:nvPr/>
        </p:nvSpPr>
        <p:spPr>
          <a:xfrm>
            <a:off x="802640" y="1305560"/>
            <a:ext cx="5107623" cy="3110545"/>
          </a:xfrm>
          <a:prstGeom prst="roundRect">
            <a:avLst>
              <a:gd name="adj" fmla="val 10461"/>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3"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Imperial Sans Text"/>
              <a:ea typeface="+mn-ea"/>
              <a:cs typeface="+mn-cs"/>
            </a:endParaRPr>
          </a:p>
        </p:txBody>
      </p:sp>
    </p:spTree>
    <p:extLst>
      <p:ext uri="{BB962C8B-B14F-4D97-AF65-F5344CB8AC3E}">
        <p14:creationId xmlns:p14="http://schemas.microsoft.com/office/powerpoint/2010/main" val="4779794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67E8CD0-C69A-B360-3FC6-AF43CA536E78}"/>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03BB6D6A-CFE7-B3EA-3B25-DACB006AD8F1}"/>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1402626D-B2BD-E9B3-42C8-0BD84DA39FC6}"/>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59C37CF3-E21B-44C0-B485-EF05C1C4CF9D}"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15</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1F9D4DC7-649D-AE7A-DC88-BD5A33467570}"/>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30D74AD3-EAE3-66F5-06D6-CBB608B3A611}"/>
              </a:ext>
            </a:extLst>
          </p:cNvPr>
          <p:cNvSpPr txBox="1">
            <a:spLocks/>
          </p:cNvSpPr>
          <p:nvPr/>
        </p:nvSpPr>
        <p:spPr>
          <a:xfrm>
            <a:off x="132440" y="226813"/>
            <a:ext cx="10799417"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altLang="zh-CN" sz="3800" b="0" i="0" u="none" strike="noStrike" kern="1200" cap="none" spc="0" normalizeH="0" baseline="0" noProof="0" dirty="0">
                <a:ln>
                  <a:noFill/>
                </a:ln>
                <a:solidFill>
                  <a:srgbClr val="0000CD"/>
                </a:solidFill>
                <a:effectLst/>
                <a:uLnTx/>
                <a:uFillTx/>
                <a:latin typeface="Imperial Sans Text Semibold"/>
                <a:ea typeface="+mj-ea"/>
                <a:cs typeface="+mj-cs"/>
              </a:rPr>
              <a:t>How to adapt SAM for 3D segmentation?</a:t>
            </a:r>
            <a:r>
              <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rPr>
              <a:t> </a:t>
            </a:r>
          </a:p>
          <a:p>
            <a:pPr marL="0" marR="0" lvl="0" indent="0" algn="l" defTabSz="685765" rtl="0" eaLnBrk="1" fontAlgn="auto" latinLnBrk="0" hangingPunct="1">
              <a:lnSpc>
                <a:spcPct val="9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p:txBody>
      </p:sp>
      <p:sp>
        <p:nvSpPr>
          <p:cNvPr id="2" name="Title 1">
            <a:extLst>
              <a:ext uri="{FF2B5EF4-FFF2-40B4-BE49-F238E27FC236}">
                <a16:creationId xmlns:a16="http://schemas.microsoft.com/office/drawing/2014/main" id="{05BD4A66-3539-1722-EE84-90502B1CB3AD}"/>
              </a:ext>
            </a:extLst>
          </p:cNvPr>
          <p:cNvSpPr txBox="1">
            <a:spLocks/>
          </p:cNvSpPr>
          <p:nvPr/>
        </p:nvSpPr>
        <p:spPr>
          <a:xfrm>
            <a:off x="152013" y="872278"/>
            <a:ext cx="9027549" cy="55856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Imperial Sans Text"/>
                <a:ea typeface="+mj-ea"/>
                <a:cs typeface="+mj-cs"/>
              </a:rPr>
              <a:t>3D Lightweight adapter &amp; LoRA module </a:t>
            </a:r>
            <a:endParaRPr kumimoji="0" lang="en-US" sz="2400" b="0" i="1" u="none" strike="noStrike" kern="1200" cap="none" spc="0" normalizeH="0" baseline="0" noProof="0" dirty="0">
              <a:ln>
                <a:noFill/>
              </a:ln>
              <a:solidFill>
                <a:srgbClr val="381BE5"/>
              </a:solidFill>
              <a:effectLst/>
              <a:uLnTx/>
              <a:uFillTx/>
              <a:latin typeface="Imperial Sans Text"/>
              <a:ea typeface="+mj-ea"/>
              <a:cs typeface="+mj-cs"/>
            </a:endParaRPr>
          </a:p>
        </p:txBody>
      </p:sp>
      <mc:AlternateContent xmlns:mc="http://schemas.openxmlformats.org/markup-compatibility/2006" xmlns:a14="http://schemas.microsoft.com/office/drawing/2010/main">
        <mc:Choice Requires="a14">
          <p:sp>
            <p:nvSpPr>
              <p:cNvPr id="8" name="Text 46">
                <a:extLst>
                  <a:ext uri="{FF2B5EF4-FFF2-40B4-BE49-F238E27FC236}">
                    <a16:creationId xmlns:a16="http://schemas.microsoft.com/office/drawing/2014/main" id="{42B72038-7D30-E48A-A453-3A1FAA78A337}"/>
                  </a:ext>
                </a:extLst>
              </p:cNvPr>
              <p:cNvSpPr/>
              <p:nvPr/>
            </p:nvSpPr>
            <p:spPr>
              <a:xfrm>
                <a:off x="6635750" y="1395413"/>
                <a:ext cx="5230018" cy="4685347"/>
              </a:xfrm>
              <a:prstGeom prst="rect">
                <a:avLst/>
              </a:prstGeom>
              <a:noFill/>
              <a:ln/>
            </p:spPr>
            <p:txBody>
              <a:bodyPr wrap="square" lIns="0" tIns="0" rIns="0" bIns="0" rtlCol="0" anchor="ctr"/>
              <a:lstStyle/>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n-lt"/>
                    <a:ea typeface="+mn-ea"/>
                    <a:cs typeface="MiSans" pitchFamily="34" charset="-120"/>
                  </a:rPr>
                  <a:t>Lightweight adapter </a:t>
                </a:r>
              </a:p>
              <a:p>
                <a:pPr marL="285750" marR="0" lvl="0" indent="-285750" algn="l" defTabSz="91435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Captures local 3D volumetric context with minimal parameters</a:t>
                </a:r>
              </a:p>
              <a:p>
                <a:pPr marL="285750" marR="0" lvl="0" indent="-285750" algn="l" defTabSz="91435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Bridges Mamba’s spatial features into SAM token space at each injection point</a:t>
                </a:r>
              </a:p>
              <a:p>
                <a:pPr marL="0" marR="0" lvl="0" indent="0" algn="l" defTabSz="914353" rtl="0" eaLnBrk="1" fontAlgn="auto" latinLnBrk="0" hangingPunct="1">
                  <a:lnSpc>
                    <a:spcPct val="125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endParaRPr>
              </a:p>
              <a:p>
                <a:pPr marL="0" marR="0" lvl="0" indent="0" algn="l" defTabSz="914353" rtl="0" eaLnBrk="1" fontAlgn="auto" latinLnBrk="0" hangingPunct="1">
                  <a:lnSpc>
                    <a:spcPct val="125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n-lt"/>
                    <a:ea typeface="+mn-ea"/>
                    <a:cs typeface="+mn-cs"/>
                  </a:rPr>
                  <a:t>Lightweight low-rank adaptation (LoRA) </a:t>
                </a:r>
              </a:p>
              <a:p>
                <a:pPr marL="285750" marR="0" lvl="0" indent="-285750" algn="l" defTabSz="914353"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rPr>
                  <a:t>In parallel with the frozen block, only </a:t>
                </a:r>
                <a:r>
                  <a:rPr kumimoji="0" lang="en-US" altLang="zh-CN" sz="1800" b="1" i="0" u="none" strike="noStrike" kern="1200" cap="none" spc="0" normalizeH="0" baseline="0" noProof="0" dirty="0">
                    <a:ln>
                      <a:noFill/>
                    </a:ln>
                    <a:solidFill>
                      <a:prstClr val="black"/>
                    </a:solidFill>
                    <a:effectLst/>
                    <a:uLnTx/>
                    <a:uFillTx/>
                    <a:latin typeface="Imperial Sans Text"/>
                    <a:ea typeface="+mn-ea"/>
                    <a:cs typeface="+mn-cs"/>
                  </a:rPr>
                  <a:t>0.15M </a:t>
                </a:r>
                <a:r>
                  <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rPr>
                  <a:t>parameters:</a:t>
                </a:r>
              </a:p>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altLang="zh-CN"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W</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altLang="zh-CN" sz="1800" b="0" i="0"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m:t>
                      </m:r>
                      <m:r>
                        <m:rPr>
                          <m:sty m:val="p"/>
                        </m:rPr>
                        <a:rPr kumimoji="0" lang="en-US" altLang="zh-CN" sz="1800" b="0" i="0"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Dropout</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W</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r>
                        <m:rPr>
                          <m:sty m:val="p"/>
                        </m:rPr>
                        <a:rPr kumimoji="0" lang="en-US" altLang="zh-CN" sz="1800" b="0" i="0"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x</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l-GR"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sty m:val="p"/>
                            </m:rPr>
                            <a:rPr kumimoji="0" lang="el-GR"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α</m:t>
                          </m:r>
                        </m:num>
                        <m:den>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r</m:t>
                          </m:r>
                        </m:den>
                      </m:f>
                    </m:oMath>
                  </m:oMathPara>
                </a14:m>
                <a:endPar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endParaRPr>
              </a:p>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US" altLang="zh-CN" sz="1800" b="0" i="0"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Block</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x</m:t>
                      </m:r>
                      <m:r>
                        <a:rPr kumimoji="0" lang="en-US"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l-GR" altLang="zh-CN"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Δ</m:t>
                      </m:r>
                      <m:r>
                        <m:rPr>
                          <m:sty m:val="p"/>
                        </m:rP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x</m:t>
                      </m:r>
                    </m:oMath>
                  </m:oMathPara>
                </a14:m>
                <a:endParaRPr kumimoji="0" lang="en-US" altLang="zh-CN" sz="1800" b="0" i="0" u="none" strike="noStrike" kern="1200" cap="none" spc="0" normalizeH="0" baseline="0" noProof="0" dirty="0">
                  <a:ln>
                    <a:noFill/>
                  </a:ln>
                  <a:solidFill>
                    <a:prstClr val="black"/>
                  </a:solidFill>
                  <a:effectLst/>
                  <a:uLnTx/>
                  <a:uFillTx/>
                  <a:latin typeface="Imperial Sans Text"/>
                  <a:ea typeface="+mn-ea"/>
                  <a:cs typeface="+mn-cs"/>
                </a:endParaRPr>
              </a:p>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endParaRPr>
              </a:p>
            </p:txBody>
          </p:sp>
        </mc:Choice>
        <mc:Fallback xmlns="">
          <p:sp>
            <p:nvSpPr>
              <p:cNvPr id="8" name="Text 46">
                <a:extLst>
                  <a:ext uri="{FF2B5EF4-FFF2-40B4-BE49-F238E27FC236}">
                    <a16:creationId xmlns:a16="http://schemas.microsoft.com/office/drawing/2014/main" id="{42B72038-7D30-E48A-A453-3A1FAA78A337}"/>
                  </a:ext>
                </a:extLst>
              </p:cNvPr>
              <p:cNvSpPr>
                <a:spLocks noRot="1" noChangeAspect="1" noMove="1" noResize="1" noEditPoints="1" noAdjustHandles="1" noChangeArrowheads="1" noChangeShapeType="1" noTextEdit="1"/>
              </p:cNvSpPr>
              <p:nvPr/>
            </p:nvSpPr>
            <p:spPr>
              <a:xfrm>
                <a:off x="6635750" y="1395413"/>
                <a:ext cx="5230018" cy="4685347"/>
              </a:xfrm>
              <a:prstGeom prst="rect">
                <a:avLst/>
              </a:prstGeom>
              <a:blipFill>
                <a:blip r:embed="rId3"/>
                <a:stretch>
                  <a:fillRect l="-2800" r="-2217"/>
                </a:stretch>
              </a:blip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A2182FC-F7F8-BCE9-3156-CBA8C9006EEC}"/>
                  </a:ext>
                </a:extLst>
              </p:cNvPr>
              <p:cNvSpPr txBox="1"/>
              <p:nvPr/>
            </p:nvSpPr>
            <p:spPr>
              <a:xfrm>
                <a:off x="1137920" y="5478810"/>
                <a:ext cx="4114800" cy="362984"/>
              </a:xfrm>
              <a:prstGeom prst="rect">
                <a:avLst/>
              </a:prstGeom>
              <a:noFill/>
            </p:spPr>
            <p:txBody>
              <a:bodyPr wrap="square">
                <a:spAutoFit/>
              </a:bodyPr>
              <a:lstStyle/>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𝐴𝑑𝑎𝑝𝑡𝑒𝑟</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𝑿</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n-US" altLang="zh-CN" sz="1800" b="1" i="1"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𝑿</m:t>
                      </m:r>
                      <m:r>
                        <a:rPr kumimoji="0" lang="en-US" altLang="zh-CN" sz="1800" b="0" i="1"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m:t>
                      </m:r>
                      <m:r>
                        <a:rPr kumimoji="0" lang="en-US" altLang="zh-CN" sz="1800" b="0" i="1" u="none" strike="noStrike" kern="1200" cap="none" spc="0" normalizeH="0" baseline="0" noProof="0" err="1">
                          <a:ln>
                            <a:noFill/>
                          </a:ln>
                          <a:solidFill>
                            <a:prstClr val="black"/>
                          </a:solidFill>
                          <a:effectLst/>
                          <a:uLnTx/>
                          <a:uFillTx/>
                          <a:latin typeface="Cambria Math" panose="02040503050406030204" pitchFamily="18" charset="0"/>
                          <a:ea typeface="+mn-ea"/>
                          <a:cs typeface="+mn-cs"/>
                        </a:rPr>
                        <m:t>𝜎</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altLang="zh-CN"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𝑿</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m:t>
                      </m:r>
                      <m:r>
                        <a:rPr kumimoji="0" lang="en-US" altLang="zh-CN" sz="1800" b="0" i="1" u="none" strike="noStrike" kern="1200" cap="none" spc="0" normalizeH="0" baseline="-25000" noProof="0">
                          <a:ln>
                            <a:noFill/>
                          </a:ln>
                          <a:solidFill>
                            <a:prstClr val="black"/>
                          </a:solidFill>
                          <a:effectLst/>
                          <a:uLnTx/>
                          <a:uFillTx/>
                          <a:latin typeface="Cambria Math" panose="02040503050406030204" pitchFamily="18" charset="0"/>
                          <a:ea typeface="+mn-ea"/>
                          <a:cs typeface="+mn-cs"/>
                        </a:rPr>
                        <m:t>𝑑𝑜𝑤𝑛</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altLang="zh-CN" sz="1800" b="0" i="1" u="none" strike="noStrike" kern="1200" cap="none" spc="0" normalizeH="0" baseline="0" noProof="0" err="1" smtClean="0">
                          <a:ln>
                            <a:noFill/>
                          </a:ln>
                          <a:solidFill>
                            <a:prstClr val="black"/>
                          </a:solidFill>
                          <a:effectLst/>
                          <a:uLnTx/>
                          <a:uFillTx/>
                          <a:latin typeface="Cambria Math" panose="02040503050406030204" pitchFamily="18" charset="0"/>
                          <a:ea typeface="+mn-ea"/>
                          <a:cs typeface="+mn-cs"/>
                        </a:rPr>
                        <m:t>𝑊</m:t>
                      </m:r>
                      <m:r>
                        <a:rPr kumimoji="0" lang="en-US" altLang="zh-CN" sz="1800" b="0" i="1" u="none" strike="noStrike" kern="1200" cap="none" spc="0" normalizeH="0" baseline="-25000" noProof="0" err="1" smtClean="0">
                          <a:ln>
                            <a:noFill/>
                          </a:ln>
                          <a:solidFill>
                            <a:prstClr val="black"/>
                          </a:solidFill>
                          <a:effectLst/>
                          <a:uLnTx/>
                          <a:uFillTx/>
                          <a:latin typeface="Cambria Math" panose="02040503050406030204" pitchFamily="18" charset="0"/>
                          <a:ea typeface="+mn-ea"/>
                          <a:cs typeface="+mn-cs"/>
                        </a:rPr>
                        <m:t>𝑢𝑝</m:t>
                      </m:r>
                    </m:oMath>
                  </m:oMathPara>
                </a14:m>
                <a:endParaRPr kumimoji="0" sz="1800" b="0" i="0" u="none" strike="noStrike" kern="1200" cap="none" spc="0" normalizeH="0" baseline="0" noProof="0" dirty="0">
                  <a:ln>
                    <a:noFill/>
                  </a:ln>
                  <a:solidFill>
                    <a:prstClr val="black"/>
                  </a:solidFill>
                  <a:effectLst/>
                  <a:uLnTx/>
                  <a:uFillTx/>
                  <a:latin typeface="Imperial Sans Text"/>
                  <a:ea typeface="+mn-ea"/>
                  <a:cs typeface="+mn-cs"/>
                </a:endParaRPr>
              </a:p>
            </p:txBody>
          </p:sp>
        </mc:Choice>
        <mc:Fallback xmlns="">
          <p:sp>
            <p:nvSpPr>
              <p:cNvPr id="12" name="文本框 11">
                <a:extLst>
                  <a:ext uri="{FF2B5EF4-FFF2-40B4-BE49-F238E27FC236}">
                    <a16:creationId xmlns:a16="http://schemas.microsoft.com/office/drawing/2014/main" id="{9A2182FC-F7F8-BCE9-3156-CBA8C9006EEC}"/>
                  </a:ext>
                </a:extLst>
              </p:cNvPr>
              <p:cNvSpPr txBox="1">
                <a:spLocks noRot="1" noChangeAspect="1" noMove="1" noResize="1" noEditPoints="1" noAdjustHandles="1" noChangeArrowheads="1" noChangeShapeType="1" noTextEdit="1"/>
              </p:cNvSpPr>
              <p:nvPr/>
            </p:nvSpPr>
            <p:spPr>
              <a:xfrm>
                <a:off x="1137920" y="5478810"/>
                <a:ext cx="4114800" cy="362984"/>
              </a:xfrm>
              <a:prstGeom prst="rect">
                <a:avLst/>
              </a:prstGeom>
              <a:blipFill>
                <a:blip r:embed="rId4"/>
                <a:stretch>
                  <a:fillRect b="-23729"/>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706E3285-9D56-9640-1BBE-F26A00B6B8AC}"/>
              </a:ext>
            </a:extLst>
          </p:cNvPr>
          <p:cNvPicPr>
            <a:picLocks noChangeAspect="1"/>
          </p:cNvPicPr>
          <p:nvPr/>
        </p:nvPicPr>
        <p:blipFill>
          <a:blip r:embed="rId5"/>
          <a:stretch>
            <a:fillRect/>
          </a:stretch>
        </p:blipFill>
        <p:spPr>
          <a:xfrm>
            <a:off x="326232" y="1469490"/>
            <a:ext cx="5857369" cy="3820397"/>
          </a:xfrm>
          <a:prstGeom prst="rect">
            <a:avLst/>
          </a:prstGeom>
        </p:spPr>
      </p:pic>
    </p:spTree>
    <p:extLst>
      <p:ext uri="{BB962C8B-B14F-4D97-AF65-F5344CB8AC3E}">
        <p14:creationId xmlns:p14="http://schemas.microsoft.com/office/powerpoint/2010/main" val="29031746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8FC803-1277-C3ED-9E61-65991249A6A7}"/>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7D1961A3-18D7-385B-C695-93ED6BA016A8}"/>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06F4BB16-1097-0A0A-74CB-EE30A89BC2CA}"/>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6B31B4F2-1C7B-471B-B07E-A8CFECBAA578}"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16</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AF92DEA0-FE55-4FA3-6B23-3435D2727ED1}"/>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5AD6D26-2D81-C912-B495-D5B8DD2CC8AD}"/>
              </a:ext>
            </a:extLst>
          </p:cNvPr>
          <p:cNvSpPr txBox="1">
            <a:spLocks/>
          </p:cNvSpPr>
          <p:nvPr/>
        </p:nvSpPr>
        <p:spPr>
          <a:xfrm>
            <a:off x="132440" y="226813"/>
            <a:ext cx="10981387"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CD"/>
                </a:solidFill>
                <a:effectLst/>
                <a:uLnTx/>
                <a:uFillTx/>
                <a:latin typeface="Imperial Sans Text Semibold"/>
                <a:ea typeface="+mj-ea"/>
                <a:cs typeface="+mj-cs"/>
              </a:rPr>
              <a:t>How to </a:t>
            </a:r>
            <a:r>
              <a:rPr kumimoji="0" lang="en-US" altLang="zh-CN" sz="4000" b="0" i="0" u="none" strike="noStrike" kern="1200" cap="none" spc="0" normalizeH="0" baseline="0" noProof="0" dirty="0">
                <a:ln>
                  <a:noFill/>
                </a:ln>
                <a:solidFill>
                  <a:srgbClr val="0000CD"/>
                </a:solidFill>
                <a:effectLst/>
                <a:uLnTx/>
                <a:uFillTx/>
                <a:latin typeface="Imperial Sans Text Semibold"/>
                <a:ea typeface="+mj-ea"/>
                <a:cs typeface="+mj-cs"/>
              </a:rPr>
              <a:t>e</a:t>
            </a:r>
            <a:r>
              <a:rPr kumimoji="0" lang="en-US" sz="4000" b="0" i="0" u="none" strike="noStrike" kern="1200" cap="none" spc="0" normalizeH="0" baseline="0" noProof="0" dirty="0">
                <a:ln>
                  <a:noFill/>
                </a:ln>
                <a:solidFill>
                  <a:srgbClr val="0000CD"/>
                </a:solidFill>
                <a:effectLst/>
                <a:uLnTx/>
                <a:uFillTx/>
                <a:latin typeface="Imperial Sans Text Semibold"/>
                <a:ea typeface="+mj-ea"/>
                <a:cs typeface="+mj-cs"/>
              </a:rPr>
              <a:t>fficiently bridge SAM and Mamba?</a:t>
            </a:r>
            <a:endParaRPr kumimoji="0" lang="en-US" sz="3800" b="0" i="0" u="none" strike="noStrike" kern="1200" cap="none" spc="0" normalizeH="0" baseline="0" noProof="0" dirty="0">
              <a:ln>
                <a:noFill/>
              </a:ln>
              <a:solidFill>
                <a:srgbClr val="0000CD"/>
              </a:solidFill>
              <a:effectLst/>
              <a:uLnTx/>
              <a:uFillTx/>
              <a:latin typeface="Imperial Sans Text Semibold"/>
              <a:ea typeface="+mj-ea"/>
              <a:cs typeface="+mj-cs"/>
            </a:endParaRPr>
          </a:p>
        </p:txBody>
      </p:sp>
      <p:sp>
        <p:nvSpPr>
          <p:cNvPr id="2" name="Title 1">
            <a:extLst>
              <a:ext uri="{FF2B5EF4-FFF2-40B4-BE49-F238E27FC236}">
                <a16:creationId xmlns:a16="http://schemas.microsoft.com/office/drawing/2014/main" id="{EA4EDE6E-B18F-C13D-7FEB-187E086B14DC}"/>
              </a:ext>
            </a:extLst>
          </p:cNvPr>
          <p:cNvSpPr txBox="1">
            <a:spLocks/>
          </p:cNvSpPr>
          <p:nvPr/>
        </p:nvSpPr>
        <p:spPr>
          <a:xfrm>
            <a:off x="152013" y="872278"/>
            <a:ext cx="9027549" cy="55856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Imperial Sans Text"/>
                <a:ea typeface="+mj-ea"/>
                <a:cs typeface="+mj-cs"/>
              </a:rPr>
              <a:t>Bidirectional bridge &amp; </a:t>
            </a:r>
            <a:r>
              <a:rPr kumimoji="0" lang="fr-FR" sz="2400" b="0" i="0" u="none" strike="noStrike" kern="1200" cap="none" spc="0" normalizeH="0" baseline="0" noProof="0" dirty="0">
                <a:ln>
                  <a:noFill/>
                </a:ln>
                <a:solidFill>
                  <a:prstClr val="black"/>
                </a:solidFill>
                <a:effectLst/>
                <a:uLnTx/>
                <a:uFillTx/>
                <a:latin typeface="Imperial Sans Text"/>
                <a:ea typeface="+mj-ea"/>
                <a:cs typeface="+mj-cs"/>
              </a:rPr>
              <a:t>Cross scale fusion module</a:t>
            </a:r>
            <a:r>
              <a:rPr kumimoji="0" lang="en-US" sz="2400" b="0" i="0" u="none" strike="noStrike" kern="1200" cap="none" spc="0" normalizeH="0" baseline="0" noProof="0" dirty="0">
                <a:ln>
                  <a:noFill/>
                </a:ln>
                <a:solidFill>
                  <a:prstClr val="black"/>
                </a:solidFill>
                <a:effectLst/>
                <a:uLnTx/>
                <a:uFillTx/>
                <a:latin typeface="Imperial Sans Text"/>
                <a:ea typeface="+mj-ea"/>
                <a:cs typeface="+mj-cs"/>
              </a:rPr>
              <a:t> </a:t>
            </a:r>
            <a:endParaRPr kumimoji="0" lang="en-US" sz="2400" b="0" i="1" u="none" strike="noStrike" kern="1200" cap="none" spc="0" normalizeH="0" baseline="0" noProof="0" dirty="0">
              <a:ln>
                <a:noFill/>
              </a:ln>
              <a:solidFill>
                <a:srgbClr val="381BE5"/>
              </a:solidFill>
              <a:effectLst/>
              <a:uLnTx/>
              <a:uFillTx/>
              <a:latin typeface="Imperial Sans Text"/>
              <a:ea typeface="+mj-ea"/>
              <a:cs typeface="+mj-cs"/>
            </a:endParaRPr>
          </a:p>
        </p:txBody>
      </p:sp>
      <p:sp>
        <p:nvSpPr>
          <p:cNvPr id="4" name="Rectangle 1">
            <a:extLst>
              <a:ext uri="{FF2B5EF4-FFF2-40B4-BE49-F238E27FC236}">
                <a16:creationId xmlns:a16="http://schemas.microsoft.com/office/drawing/2014/main" id="{DEE2CB00-3D10-705B-AC77-501CF2DEA436}"/>
              </a:ext>
            </a:extLst>
          </p:cNvPr>
          <p:cNvSpPr>
            <a:spLocks noChangeArrowheads="1"/>
          </p:cNvSpPr>
          <p:nvPr/>
        </p:nvSpPr>
        <p:spPr bwMode="auto">
          <a:xfrm rot="10800000" flipV="1">
            <a:off x="6653009" y="3964199"/>
            <a:ext cx="5221986" cy="109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600" marR="0" lvl="0" indent="0" algn="l" defTabSz="914400" rtl="0" eaLnBrk="0" fontAlgn="base" latinLnBrk="0" hangingPunct="0">
              <a:lnSpc>
                <a:spcPct val="125000"/>
              </a:lnSpc>
              <a:spcBef>
                <a:spcPct val="0"/>
              </a:spcBef>
              <a:spcAft>
                <a:spcPct val="0"/>
              </a:spcAft>
              <a:buClrTx/>
              <a:buSzTx/>
              <a:buFontTx/>
              <a:buNone/>
              <a:tabLst/>
              <a:defRPr/>
            </a:pPr>
            <a:r>
              <a:rPr kumimoji="0" lang="zh-CN" altLang="zh-C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Global-to-local interaction</a:t>
            </a:r>
            <a:r>
              <a:rPr kumimoji="0" lang="zh-CN" altLang="zh-C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288000" marR="0" lvl="0" indent="-284400" algn="l" defTabSz="914400" rtl="0" eaLnBrk="0" fontAlgn="base" latinLnBrk="0" hangingPunct="0">
              <a:lnSpc>
                <a:spcPct val="125000"/>
              </a:lnSpc>
              <a:spcBef>
                <a:spcPct val="0"/>
              </a:spcBef>
              <a:spcAft>
                <a:spcPct val="0"/>
              </a:spcAft>
              <a:buClrTx/>
              <a:buSzTx/>
              <a:buFontTx/>
              <a:buChar char="•"/>
              <a:tabLst/>
              <a:defRPr/>
            </a:pPr>
            <a:r>
              <a:rPr kumimoji="0" lang="zh-CN" altLang="zh-C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Mamba guides SAM to avoid local ambiguity </a:t>
            </a:r>
          </a:p>
          <a:p>
            <a:pPr marL="288000" marR="0" lvl="0" indent="-284400" algn="l" defTabSz="914400" rtl="0" eaLnBrk="0" fontAlgn="base" latinLnBrk="0" hangingPunct="0">
              <a:lnSpc>
                <a:spcPct val="125000"/>
              </a:lnSpc>
              <a:spcBef>
                <a:spcPct val="0"/>
              </a:spcBef>
              <a:spcAft>
                <a:spcPct val="0"/>
              </a:spcAft>
              <a:buClrTx/>
              <a:buSzTx/>
              <a:buFontTx/>
              <a:buChar char="•"/>
              <a:tabLst/>
              <a:defRPr/>
            </a:pPr>
            <a:r>
              <a:rPr kumimoji="0" lang="zh-CN" altLang="zh-C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Improves consistency across the entire volume</a:t>
            </a:r>
          </a:p>
        </p:txBody>
      </p:sp>
      <p:grpSp>
        <p:nvGrpSpPr>
          <p:cNvPr id="5" name="组合 4">
            <a:extLst>
              <a:ext uri="{FF2B5EF4-FFF2-40B4-BE49-F238E27FC236}">
                <a16:creationId xmlns:a16="http://schemas.microsoft.com/office/drawing/2014/main" id="{09E99F62-DC96-42C5-1EF4-1F4A79415E65}"/>
              </a:ext>
            </a:extLst>
          </p:cNvPr>
          <p:cNvGrpSpPr/>
          <p:nvPr/>
        </p:nvGrpSpPr>
        <p:grpSpPr>
          <a:xfrm>
            <a:off x="385620" y="1392921"/>
            <a:ext cx="5475652" cy="712236"/>
            <a:chOff x="3097897" y="3172006"/>
            <a:chExt cx="5010150" cy="777084"/>
          </a:xfrm>
        </p:grpSpPr>
        <p:sp>
          <p:nvSpPr>
            <p:cNvPr id="6" name="Shape 6">
              <a:extLst>
                <a:ext uri="{FF2B5EF4-FFF2-40B4-BE49-F238E27FC236}">
                  <a16:creationId xmlns:a16="http://schemas.microsoft.com/office/drawing/2014/main" id="{0E150B21-0444-0125-CED3-51C0C6AD8EC0}"/>
                </a:ext>
              </a:extLst>
            </p:cNvPr>
            <p:cNvSpPr/>
            <p:nvPr/>
          </p:nvSpPr>
          <p:spPr>
            <a:xfrm>
              <a:off x="31264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7" name="Text 7">
              <a:extLst>
                <a:ext uri="{FF2B5EF4-FFF2-40B4-BE49-F238E27FC236}">
                  <a16:creationId xmlns:a16="http://schemas.microsoft.com/office/drawing/2014/main" id="{7A75C84A-94B8-EA20-7E2D-ACAFA44B5286}"/>
                </a:ext>
              </a:extLst>
            </p:cNvPr>
            <p:cNvSpPr/>
            <p:nvPr/>
          </p:nvSpPr>
          <p:spPr>
            <a:xfrm>
              <a:off x="30978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L0</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8" name="Shape 8">
              <a:extLst>
                <a:ext uri="{FF2B5EF4-FFF2-40B4-BE49-F238E27FC236}">
                  <a16:creationId xmlns:a16="http://schemas.microsoft.com/office/drawing/2014/main" id="{2080AB07-0831-2996-E6A9-715715B9BF0E}"/>
                </a:ext>
              </a:extLst>
            </p:cNvPr>
            <p:cNvSpPr/>
            <p:nvPr/>
          </p:nvSpPr>
          <p:spPr>
            <a:xfrm>
              <a:off x="35455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1" name="Text 9">
              <a:extLst>
                <a:ext uri="{FF2B5EF4-FFF2-40B4-BE49-F238E27FC236}">
                  <a16:creationId xmlns:a16="http://schemas.microsoft.com/office/drawing/2014/main" id="{171BFE98-BA29-3783-0B8D-F69D4D6CA1FE}"/>
                </a:ext>
              </a:extLst>
            </p:cNvPr>
            <p:cNvSpPr/>
            <p:nvPr/>
          </p:nvSpPr>
          <p:spPr>
            <a:xfrm>
              <a:off x="35169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L1</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12" name="Shape 10">
              <a:extLst>
                <a:ext uri="{FF2B5EF4-FFF2-40B4-BE49-F238E27FC236}">
                  <a16:creationId xmlns:a16="http://schemas.microsoft.com/office/drawing/2014/main" id="{F86D6398-5FC7-2313-2C70-692EE1539893}"/>
                </a:ext>
              </a:extLst>
            </p:cNvPr>
            <p:cNvSpPr/>
            <p:nvPr/>
          </p:nvSpPr>
          <p:spPr>
            <a:xfrm>
              <a:off x="3973381" y="3500599"/>
              <a:ext cx="360317" cy="436517"/>
            </a:xfrm>
            <a:custGeom>
              <a:avLst/>
              <a:gdLst/>
              <a:ahLst/>
              <a:cxnLst/>
              <a:rect l="l" t="t" r="r" b="b"/>
              <a:pathLst>
                <a:path w="360317" h="436517">
                  <a:moveTo>
                    <a:pt x="38100" y="0"/>
                  </a:moveTo>
                  <a:lnTo>
                    <a:pt x="322217" y="0"/>
                  </a:lnTo>
                  <a:cubicBezTo>
                    <a:pt x="343245" y="0"/>
                    <a:pt x="360317" y="17072"/>
                    <a:pt x="360317" y="38100"/>
                  </a:cubicBezTo>
                  <a:lnTo>
                    <a:pt x="360317" y="398417"/>
                  </a:lnTo>
                  <a:cubicBezTo>
                    <a:pt x="360317" y="419445"/>
                    <a:pt x="343245" y="436517"/>
                    <a:pt x="322217" y="436517"/>
                  </a:cubicBezTo>
                  <a:lnTo>
                    <a:pt x="38100" y="436517"/>
                  </a:lnTo>
                  <a:cubicBezTo>
                    <a:pt x="17072" y="436517"/>
                    <a:pt x="0" y="419445"/>
                    <a:pt x="0" y="398417"/>
                  </a:cubicBezTo>
                  <a:lnTo>
                    <a:pt x="0" y="38100"/>
                  </a:lnTo>
                  <a:cubicBezTo>
                    <a:pt x="0" y="17072"/>
                    <a:pt x="17072" y="0"/>
                    <a:pt x="38100" y="0"/>
                  </a:cubicBezTo>
                  <a:close/>
                </a:path>
              </a:pathLst>
            </a:custGeom>
            <a:solidFill>
              <a:srgbClr val="5BA3B3">
                <a:alpha val="50196"/>
              </a:srgbClr>
            </a:solidFill>
            <a:ln w="23223">
              <a:solidFill>
                <a:srgbClr val="5BA3B3"/>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3" name="Text 11">
              <a:extLst>
                <a:ext uri="{FF2B5EF4-FFF2-40B4-BE49-F238E27FC236}">
                  <a16:creationId xmlns:a16="http://schemas.microsoft.com/office/drawing/2014/main" id="{7AB3EA10-0F68-5C10-BED7-7486343E7FC5}"/>
                </a:ext>
              </a:extLst>
            </p:cNvPr>
            <p:cNvSpPr/>
            <p:nvPr/>
          </p:nvSpPr>
          <p:spPr>
            <a:xfrm>
              <a:off x="3936097" y="3491890"/>
              <a:ext cx="400050" cy="4191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L2</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14" name="Shape 12">
              <a:extLst>
                <a:ext uri="{FF2B5EF4-FFF2-40B4-BE49-F238E27FC236}">
                  <a16:creationId xmlns:a16="http://schemas.microsoft.com/office/drawing/2014/main" id="{B3C0B8FA-C380-CEEE-CF71-4E30294644E4}"/>
                </a:ext>
              </a:extLst>
            </p:cNvPr>
            <p:cNvSpPr/>
            <p:nvPr/>
          </p:nvSpPr>
          <p:spPr>
            <a:xfrm>
              <a:off x="43837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5" name="Text 13">
              <a:extLst>
                <a:ext uri="{FF2B5EF4-FFF2-40B4-BE49-F238E27FC236}">
                  <a16:creationId xmlns:a16="http://schemas.microsoft.com/office/drawing/2014/main" id="{BCC91C18-A118-6A6E-EBBF-451A33295D68}"/>
                </a:ext>
              </a:extLst>
            </p:cNvPr>
            <p:cNvSpPr/>
            <p:nvPr/>
          </p:nvSpPr>
          <p:spPr>
            <a:xfrm>
              <a:off x="43551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L3</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16" name="Shape 14">
              <a:extLst>
                <a:ext uri="{FF2B5EF4-FFF2-40B4-BE49-F238E27FC236}">
                  <a16:creationId xmlns:a16="http://schemas.microsoft.com/office/drawing/2014/main" id="{939F1B48-4CAD-9EA8-6CA4-E12BAA06CD02}"/>
                </a:ext>
              </a:extLst>
            </p:cNvPr>
            <p:cNvSpPr/>
            <p:nvPr/>
          </p:nvSpPr>
          <p:spPr>
            <a:xfrm>
              <a:off x="48028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7" name="Text 15">
              <a:extLst>
                <a:ext uri="{FF2B5EF4-FFF2-40B4-BE49-F238E27FC236}">
                  <a16:creationId xmlns:a16="http://schemas.microsoft.com/office/drawing/2014/main" id="{A2209B08-F09F-271B-CA63-A9367A4D9739}"/>
                </a:ext>
              </a:extLst>
            </p:cNvPr>
            <p:cNvSpPr/>
            <p:nvPr/>
          </p:nvSpPr>
          <p:spPr>
            <a:xfrm>
              <a:off x="47742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L4</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18" name="Shape 16">
              <a:extLst>
                <a:ext uri="{FF2B5EF4-FFF2-40B4-BE49-F238E27FC236}">
                  <a16:creationId xmlns:a16="http://schemas.microsoft.com/office/drawing/2014/main" id="{EB4030FF-1BBD-FDB4-FC94-20DB1D9D52FC}"/>
                </a:ext>
              </a:extLst>
            </p:cNvPr>
            <p:cNvSpPr/>
            <p:nvPr/>
          </p:nvSpPr>
          <p:spPr>
            <a:xfrm>
              <a:off x="5230681" y="3500599"/>
              <a:ext cx="360317" cy="436517"/>
            </a:xfrm>
            <a:custGeom>
              <a:avLst/>
              <a:gdLst/>
              <a:ahLst/>
              <a:cxnLst/>
              <a:rect l="l" t="t" r="r" b="b"/>
              <a:pathLst>
                <a:path w="360317" h="436517">
                  <a:moveTo>
                    <a:pt x="38100" y="0"/>
                  </a:moveTo>
                  <a:lnTo>
                    <a:pt x="322217" y="0"/>
                  </a:lnTo>
                  <a:cubicBezTo>
                    <a:pt x="343245" y="0"/>
                    <a:pt x="360317" y="17072"/>
                    <a:pt x="360317" y="38100"/>
                  </a:cubicBezTo>
                  <a:lnTo>
                    <a:pt x="360317" y="398417"/>
                  </a:lnTo>
                  <a:cubicBezTo>
                    <a:pt x="360317" y="419445"/>
                    <a:pt x="343245" y="436517"/>
                    <a:pt x="322217" y="436517"/>
                  </a:cubicBezTo>
                  <a:lnTo>
                    <a:pt x="38100" y="436517"/>
                  </a:lnTo>
                  <a:cubicBezTo>
                    <a:pt x="17072" y="436517"/>
                    <a:pt x="0" y="419445"/>
                    <a:pt x="0" y="398417"/>
                  </a:cubicBezTo>
                  <a:lnTo>
                    <a:pt x="0" y="38100"/>
                  </a:lnTo>
                  <a:cubicBezTo>
                    <a:pt x="0" y="17072"/>
                    <a:pt x="17072" y="0"/>
                    <a:pt x="38100" y="0"/>
                  </a:cubicBezTo>
                  <a:close/>
                </a:path>
              </a:pathLst>
            </a:custGeom>
            <a:solidFill>
              <a:srgbClr val="5BA3B3">
                <a:alpha val="50196"/>
              </a:srgbClr>
            </a:solidFill>
            <a:ln w="23223">
              <a:solidFill>
                <a:srgbClr val="5BA3B3"/>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9" name="Text 17">
              <a:extLst>
                <a:ext uri="{FF2B5EF4-FFF2-40B4-BE49-F238E27FC236}">
                  <a16:creationId xmlns:a16="http://schemas.microsoft.com/office/drawing/2014/main" id="{AEAA6E13-11A4-B510-B4F2-6BBA3234318E}"/>
                </a:ext>
              </a:extLst>
            </p:cNvPr>
            <p:cNvSpPr/>
            <p:nvPr/>
          </p:nvSpPr>
          <p:spPr>
            <a:xfrm>
              <a:off x="5193397" y="3491890"/>
              <a:ext cx="400050" cy="4191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L5</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20" name="Shape 18">
              <a:extLst>
                <a:ext uri="{FF2B5EF4-FFF2-40B4-BE49-F238E27FC236}">
                  <a16:creationId xmlns:a16="http://schemas.microsoft.com/office/drawing/2014/main" id="{7F350F22-F035-EA64-EA99-EFD9089E85F4}"/>
                </a:ext>
              </a:extLst>
            </p:cNvPr>
            <p:cNvSpPr/>
            <p:nvPr/>
          </p:nvSpPr>
          <p:spPr>
            <a:xfrm>
              <a:off x="56410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2" name="Text 19">
              <a:extLst>
                <a:ext uri="{FF2B5EF4-FFF2-40B4-BE49-F238E27FC236}">
                  <a16:creationId xmlns:a16="http://schemas.microsoft.com/office/drawing/2014/main" id="{13FA4FE2-4652-601E-FF0A-E446FF58A8E1}"/>
                </a:ext>
              </a:extLst>
            </p:cNvPr>
            <p:cNvSpPr/>
            <p:nvPr/>
          </p:nvSpPr>
          <p:spPr>
            <a:xfrm>
              <a:off x="56124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L6</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23" name="Shape 20">
              <a:extLst>
                <a:ext uri="{FF2B5EF4-FFF2-40B4-BE49-F238E27FC236}">
                  <a16:creationId xmlns:a16="http://schemas.microsoft.com/office/drawing/2014/main" id="{EF526705-0897-2194-B3A6-989D9C8C00B5}"/>
                </a:ext>
              </a:extLst>
            </p:cNvPr>
            <p:cNvSpPr/>
            <p:nvPr/>
          </p:nvSpPr>
          <p:spPr>
            <a:xfrm>
              <a:off x="60601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4" name="Text 21">
              <a:extLst>
                <a:ext uri="{FF2B5EF4-FFF2-40B4-BE49-F238E27FC236}">
                  <a16:creationId xmlns:a16="http://schemas.microsoft.com/office/drawing/2014/main" id="{99BBB9A5-1E7F-7FE3-7938-1A3002133614}"/>
                </a:ext>
              </a:extLst>
            </p:cNvPr>
            <p:cNvSpPr/>
            <p:nvPr/>
          </p:nvSpPr>
          <p:spPr>
            <a:xfrm>
              <a:off x="60315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L7</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25" name="Shape 22">
              <a:extLst>
                <a:ext uri="{FF2B5EF4-FFF2-40B4-BE49-F238E27FC236}">
                  <a16:creationId xmlns:a16="http://schemas.microsoft.com/office/drawing/2014/main" id="{4E4D4144-B09A-C83E-B6E3-F6106AA5CE5C}"/>
                </a:ext>
              </a:extLst>
            </p:cNvPr>
            <p:cNvSpPr/>
            <p:nvPr/>
          </p:nvSpPr>
          <p:spPr>
            <a:xfrm>
              <a:off x="6487981" y="3500599"/>
              <a:ext cx="360317" cy="436517"/>
            </a:xfrm>
            <a:custGeom>
              <a:avLst/>
              <a:gdLst/>
              <a:ahLst/>
              <a:cxnLst/>
              <a:rect l="l" t="t" r="r" b="b"/>
              <a:pathLst>
                <a:path w="360317" h="436517">
                  <a:moveTo>
                    <a:pt x="38100" y="0"/>
                  </a:moveTo>
                  <a:lnTo>
                    <a:pt x="322217" y="0"/>
                  </a:lnTo>
                  <a:cubicBezTo>
                    <a:pt x="343245" y="0"/>
                    <a:pt x="360317" y="17072"/>
                    <a:pt x="360317" y="38100"/>
                  </a:cubicBezTo>
                  <a:lnTo>
                    <a:pt x="360317" y="398417"/>
                  </a:lnTo>
                  <a:cubicBezTo>
                    <a:pt x="360317" y="419445"/>
                    <a:pt x="343245" y="436517"/>
                    <a:pt x="322217" y="436517"/>
                  </a:cubicBezTo>
                  <a:lnTo>
                    <a:pt x="38100" y="436517"/>
                  </a:lnTo>
                  <a:cubicBezTo>
                    <a:pt x="17072" y="436517"/>
                    <a:pt x="0" y="419445"/>
                    <a:pt x="0" y="398417"/>
                  </a:cubicBezTo>
                  <a:lnTo>
                    <a:pt x="0" y="38100"/>
                  </a:lnTo>
                  <a:cubicBezTo>
                    <a:pt x="0" y="17072"/>
                    <a:pt x="17072" y="0"/>
                    <a:pt x="38100" y="0"/>
                  </a:cubicBezTo>
                  <a:close/>
                </a:path>
              </a:pathLst>
            </a:custGeom>
            <a:solidFill>
              <a:srgbClr val="E07A5F">
                <a:alpha val="50196"/>
              </a:srgbClr>
            </a:solidFill>
            <a:ln w="23223">
              <a:solidFill>
                <a:srgbClr val="E07A5F"/>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6" name="Text 23">
              <a:extLst>
                <a:ext uri="{FF2B5EF4-FFF2-40B4-BE49-F238E27FC236}">
                  <a16:creationId xmlns:a16="http://schemas.microsoft.com/office/drawing/2014/main" id="{F0215316-B715-E706-971E-E25A7E69AD6D}"/>
                </a:ext>
              </a:extLst>
            </p:cNvPr>
            <p:cNvSpPr/>
            <p:nvPr/>
          </p:nvSpPr>
          <p:spPr>
            <a:xfrm>
              <a:off x="6450697" y="3491890"/>
              <a:ext cx="400050" cy="4191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L8</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27" name="Shape 24">
              <a:extLst>
                <a:ext uri="{FF2B5EF4-FFF2-40B4-BE49-F238E27FC236}">
                  <a16:creationId xmlns:a16="http://schemas.microsoft.com/office/drawing/2014/main" id="{534529F9-B3FA-7922-111C-C7F2B4AC85FE}"/>
                </a:ext>
              </a:extLst>
            </p:cNvPr>
            <p:cNvSpPr/>
            <p:nvPr/>
          </p:nvSpPr>
          <p:spPr>
            <a:xfrm>
              <a:off x="68983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8" name="Text 25">
              <a:extLst>
                <a:ext uri="{FF2B5EF4-FFF2-40B4-BE49-F238E27FC236}">
                  <a16:creationId xmlns:a16="http://schemas.microsoft.com/office/drawing/2014/main" id="{0F2F6F2D-EAA2-999D-AFCB-7DF8B916D224}"/>
                </a:ext>
              </a:extLst>
            </p:cNvPr>
            <p:cNvSpPr/>
            <p:nvPr/>
          </p:nvSpPr>
          <p:spPr>
            <a:xfrm>
              <a:off x="68697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L9</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29" name="Shape 26">
              <a:extLst>
                <a:ext uri="{FF2B5EF4-FFF2-40B4-BE49-F238E27FC236}">
                  <a16:creationId xmlns:a16="http://schemas.microsoft.com/office/drawing/2014/main" id="{2253ADBA-9E15-6270-8114-0D43EB695D39}"/>
                </a:ext>
              </a:extLst>
            </p:cNvPr>
            <p:cNvSpPr/>
            <p:nvPr/>
          </p:nvSpPr>
          <p:spPr>
            <a:xfrm>
              <a:off x="7317472" y="3491890"/>
              <a:ext cx="381000" cy="457200"/>
            </a:xfrm>
            <a:custGeom>
              <a:avLst/>
              <a:gdLst/>
              <a:ahLst/>
              <a:cxnLst/>
              <a:rect l="l" t="t" r="r" b="b"/>
              <a:pathLst>
                <a:path w="381000" h="457200">
                  <a:moveTo>
                    <a:pt x="38100" y="0"/>
                  </a:moveTo>
                  <a:lnTo>
                    <a:pt x="342900" y="0"/>
                  </a:lnTo>
                  <a:cubicBezTo>
                    <a:pt x="363928" y="0"/>
                    <a:pt x="381000" y="17072"/>
                    <a:pt x="381000" y="38100"/>
                  </a:cubicBezTo>
                  <a:lnTo>
                    <a:pt x="381000" y="419100"/>
                  </a:lnTo>
                  <a:cubicBezTo>
                    <a:pt x="381000" y="440128"/>
                    <a:pt x="363928" y="457200"/>
                    <a:pt x="342900" y="457200"/>
                  </a:cubicBezTo>
                  <a:lnTo>
                    <a:pt x="38100" y="457200"/>
                  </a:lnTo>
                  <a:cubicBezTo>
                    <a:pt x="17072" y="457200"/>
                    <a:pt x="0" y="440128"/>
                    <a:pt x="0" y="419100"/>
                  </a:cubicBezTo>
                  <a:lnTo>
                    <a:pt x="0" y="38100"/>
                  </a:lnTo>
                  <a:cubicBezTo>
                    <a:pt x="0" y="17072"/>
                    <a:pt x="17072" y="0"/>
                    <a:pt x="38100" y="0"/>
                  </a:cubicBezTo>
                  <a:close/>
                </a:path>
              </a:pathLst>
            </a:custGeom>
            <a:solidFill>
              <a:srgbClr val="4A5568">
                <a:alpha val="30196"/>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30" name="Text 27">
              <a:extLst>
                <a:ext uri="{FF2B5EF4-FFF2-40B4-BE49-F238E27FC236}">
                  <a16:creationId xmlns:a16="http://schemas.microsoft.com/office/drawing/2014/main" id="{87896660-4953-3C11-6408-DEE4CCBA9A85}"/>
                </a:ext>
              </a:extLst>
            </p:cNvPr>
            <p:cNvSpPr/>
            <p:nvPr/>
          </p:nvSpPr>
          <p:spPr>
            <a:xfrm>
              <a:off x="7288897" y="3491890"/>
              <a:ext cx="438150" cy="4572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L10</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31" name="Shape 28">
              <a:extLst>
                <a:ext uri="{FF2B5EF4-FFF2-40B4-BE49-F238E27FC236}">
                  <a16:creationId xmlns:a16="http://schemas.microsoft.com/office/drawing/2014/main" id="{0CB9B0B1-9B98-7987-1486-D474D831E5E3}"/>
                </a:ext>
              </a:extLst>
            </p:cNvPr>
            <p:cNvSpPr/>
            <p:nvPr/>
          </p:nvSpPr>
          <p:spPr>
            <a:xfrm>
              <a:off x="7745281" y="3500599"/>
              <a:ext cx="360317" cy="436517"/>
            </a:xfrm>
            <a:custGeom>
              <a:avLst/>
              <a:gdLst/>
              <a:ahLst/>
              <a:cxnLst/>
              <a:rect l="l" t="t" r="r" b="b"/>
              <a:pathLst>
                <a:path w="360317" h="436517">
                  <a:moveTo>
                    <a:pt x="38100" y="0"/>
                  </a:moveTo>
                  <a:lnTo>
                    <a:pt x="322217" y="0"/>
                  </a:lnTo>
                  <a:cubicBezTo>
                    <a:pt x="343245" y="0"/>
                    <a:pt x="360317" y="17072"/>
                    <a:pt x="360317" y="38100"/>
                  </a:cubicBezTo>
                  <a:lnTo>
                    <a:pt x="360317" y="398417"/>
                  </a:lnTo>
                  <a:cubicBezTo>
                    <a:pt x="360317" y="419445"/>
                    <a:pt x="343245" y="436517"/>
                    <a:pt x="322217" y="436517"/>
                  </a:cubicBezTo>
                  <a:lnTo>
                    <a:pt x="38100" y="436517"/>
                  </a:lnTo>
                  <a:cubicBezTo>
                    <a:pt x="17072" y="436517"/>
                    <a:pt x="0" y="419445"/>
                    <a:pt x="0" y="398417"/>
                  </a:cubicBezTo>
                  <a:lnTo>
                    <a:pt x="0" y="38100"/>
                  </a:lnTo>
                  <a:cubicBezTo>
                    <a:pt x="0" y="17072"/>
                    <a:pt x="17072" y="0"/>
                    <a:pt x="38100" y="0"/>
                  </a:cubicBezTo>
                  <a:close/>
                </a:path>
              </a:pathLst>
            </a:custGeom>
            <a:solidFill>
              <a:srgbClr val="E07A5F">
                <a:alpha val="50196"/>
              </a:srgbClr>
            </a:solidFill>
            <a:ln w="23223">
              <a:solidFill>
                <a:srgbClr val="E07A5F"/>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32" name="Text 29">
              <a:extLst>
                <a:ext uri="{FF2B5EF4-FFF2-40B4-BE49-F238E27FC236}">
                  <a16:creationId xmlns:a16="http://schemas.microsoft.com/office/drawing/2014/main" id="{D8FF114E-9347-5F25-A01A-09776A3B4F37}"/>
                </a:ext>
              </a:extLst>
            </p:cNvPr>
            <p:cNvSpPr/>
            <p:nvPr/>
          </p:nvSpPr>
          <p:spPr>
            <a:xfrm>
              <a:off x="7707997" y="3491890"/>
              <a:ext cx="400050" cy="419100"/>
            </a:xfrm>
            <a:prstGeom prst="rect">
              <a:avLst/>
            </a:prstGeom>
            <a:noFill/>
            <a:ln/>
          </p:spPr>
          <p:txBody>
            <a:bodyPr wrap="square" lIns="0" tIns="0" rIns="0" bIns="0" rtlCol="0" anchor="ctr"/>
            <a:lstStyle/>
            <a:p>
              <a:pPr marL="0" marR="0" lvl="0" indent="0" algn="ctr" defTabSz="914353" rtl="0" eaLnBrk="1" fontAlgn="auto" latinLnBrk="0" hangingPunct="1">
                <a:lnSpc>
                  <a:spcPct val="11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L11</a:t>
              </a:r>
              <a:endParaRPr kumimoji="0" lang="en-US" sz="16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33" name="Shape 30">
              <a:extLst>
                <a:ext uri="{FF2B5EF4-FFF2-40B4-BE49-F238E27FC236}">
                  <a16:creationId xmlns:a16="http://schemas.microsoft.com/office/drawing/2014/main" id="{81A1A24C-023F-3F15-37E2-F975C8A41E56}"/>
                </a:ext>
              </a:extLst>
            </p:cNvPr>
            <p:cNvSpPr/>
            <p:nvPr/>
          </p:nvSpPr>
          <p:spPr>
            <a:xfrm>
              <a:off x="3751244" y="3199765"/>
              <a:ext cx="131717" cy="131717"/>
            </a:xfrm>
            <a:custGeom>
              <a:avLst/>
              <a:gdLst/>
              <a:ahLst/>
              <a:cxnLst/>
              <a:rect l="l" t="t" r="r" b="b"/>
              <a:pathLst>
                <a:path w="131717" h="131717">
                  <a:moveTo>
                    <a:pt x="38100" y="0"/>
                  </a:moveTo>
                  <a:lnTo>
                    <a:pt x="93617" y="0"/>
                  </a:lnTo>
                  <a:cubicBezTo>
                    <a:pt x="114659" y="0"/>
                    <a:pt x="131717" y="17058"/>
                    <a:pt x="131717" y="38100"/>
                  </a:cubicBezTo>
                  <a:lnTo>
                    <a:pt x="131717" y="93617"/>
                  </a:lnTo>
                  <a:cubicBezTo>
                    <a:pt x="131717" y="114659"/>
                    <a:pt x="114659" y="131717"/>
                    <a:pt x="93617" y="131717"/>
                  </a:cubicBezTo>
                  <a:lnTo>
                    <a:pt x="38100" y="131717"/>
                  </a:lnTo>
                  <a:cubicBezTo>
                    <a:pt x="17058" y="131717"/>
                    <a:pt x="0" y="114659"/>
                    <a:pt x="0" y="93617"/>
                  </a:cubicBezTo>
                  <a:lnTo>
                    <a:pt x="0" y="38100"/>
                  </a:lnTo>
                  <a:cubicBezTo>
                    <a:pt x="0" y="17072"/>
                    <a:pt x="17072" y="0"/>
                    <a:pt x="38100" y="0"/>
                  </a:cubicBezTo>
                  <a:close/>
                </a:path>
              </a:pathLst>
            </a:custGeom>
            <a:solidFill>
              <a:srgbClr val="5BA3B3">
                <a:alpha val="50196"/>
              </a:srgbClr>
            </a:solidFill>
            <a:ln w="23223">
              <a:solidFill>
                <a:srgbClr val="5BA3B3"/>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34" name="Text 31">
              <a:extLst>
                <a:ext uri="{FF2B5EF4-FFF2-40B4-BE49-F238E27FC236}">
                  <a16:creationId xmlns:a16="http://schemas.microsoft.com/office/drawing/2014/main" id="{85FC9450-908B-B51A-4E1B-F9A0D9D030E9}"/>
                </a:ext>
              </a:extLst>
            </p:cNvPr>
            <p:cNvSpPr/>
            <p:nvPr/>
          </p:nvSpPr>
          <p:spPr>
            <a:xfrm>
              <a:off x="3971135" y="3172007"/>
              <a:ext cx="1669937" cy="159473"/>
            </a:xfrm>
            <a:prstGeom prst="rect">
              <a:avLst/>
            </a:prstGeom>
            <a:noFill/>
            <a:ln/>
          </p:spPr>
          <p:txBody>
            <a:bodyPr wrap="square" lIns="0" tIns="0" rIns="0" bIns="0" rtlCol="0" anchor="ctr"/>
            <a:lstStyle/>
            <a:p>
              <a:pPr marL="0" marR="0" lvl="0" indent="0" algn="l" defTabSz="914353"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Shallow Injection (L2, L5)</a:t>
              </a:r>
              <a:endParaRPr kumimoji="0" lang="en-US" sz="2000" b="0" i="0" u="none" strike="noStrike" kern="1200" cap="none" spc="0" normalizeH="0" baseline="0" noProof="0" dirty="0">
                <a:ln>
                  <a:noFill/>
                </a:ln>
                <a:solidFill>
                  <a:prstClr val="black"/>
                </a:solidFill>
                <a:effectLst/>
                <a:uLnTx/>
                <a:uFillTx/>
                <a:latin typeface="Imperial Sans Text Semibold"/>
                <a:ea typeface="+mn-ea"/>
                <a:cs typeface="+mn-cs"/>
              </a:endParaRPr>
            </a:p>
          </p:txBody>
        </p:sp>
        <p:sp>
          <p:nvSpPr>
            <p:cNvPr id="35" name="Shape 32">
              <a:extLst>
                <a:ext uri="{FF2B5EF4-FFF2-40B4-BE49-F238E27FC236}">
                  <a16:creationId xmlns:a16="http://schemas.microsoft.com/office/drawing/2014/main" id="{A5FFAB12-0A90-668B-70AD-0A74CA585396}"/>
                </a:ext>
              </a:extLst>
            </p:cNvPr>
            <p:cNvSpPr/>
            <p:nvPr/>
          </p:nvSpPr>
          <p:spPr>
            <a:xfrm>
              <a:off x="5811705" y="3199765"/>
              <a:ext cx="131717" cy="131717"/>
            </a:xfrm>
            <a:custGeom>
              <a:avLst/>
              <a:gdLst/>
              <a:ahLst/>
              <a:cxnLst/>
              <a:rect l="l" t="t" r="r" b="b"/>
              <a:pathLst>
                <a:path w="131717" h="131717">
                  <a:moveTo>
                    <a:pt x="38100" y="0"/>
                  </a:moveTo>
                  <a:lnTo>
                    <a:pt x="93617" y="0"/>
                  </a:lnTo>
                  <a:cubicBezTo>
                    <a:pt x="114659" y="0"/>
                    <a:pt x="131717" y="17058"/>
                    <a:pt x="131717" y="38100"/>
                  </a:cubicBezTo>
                  <a:lnTo>
                    <a:pt x="131717" y="93617"/>
                  </a:lnTo>
                  <a:cubicBezTo>
                    <a:pt x="131717" y="114659"/>
                    <a:pt x="114659" y="131717"/>
                    <a:pt x="93617" y="131717"/>
                  </a:cubicBezTo>
                  <a:lnTo>
                    <a:pt x="38100" y="131717"/>
                  </a:lnTo>
                  <a:cubicBezTo>
                    <a:pt x="17058" y="131717"/>
                    <a:pt x="0" y="114659"/>
                    <a:pt x="0" y="93617"/>
                  </a:cubicBezTo>
                  <a:lnTo>
                    <a:pt x="0" y="38100"/>
                  </a:lnTo>
                  <a:cubicBezTo>
                    <a:pt x="0" y="17072"/>
                    <a:pt x="17072" y="0"/>
                    <a:pt x="38100" y="0"/>
                  </a:cubicBezTo>
                  <a:close/>
                </a:path>
              </a:pathLst>
            </a:custGeom>
            <a:solidFill>
              <a:srgbClr val="E07A5F">
                <a:alpha val="50196"/>
              </a:srgbClr>
            </a:solidFill>
            <a:ln w="23223">
              <a:solidFill>
                <a:srgbClr val="E07A5F"/>
              </a:solidFill>
              <a:prstDash val="solid"/>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36" name="Text 33">
              <a:extLst>
                <a:ext uri="{FF2B5EF4-FFF2-40B4-BE49-F238E27FC236}">
                  <a16:creationId xmlns:a16="http://schemas.microsoft.com/office/drawing/2014/main" id="{4E6F3E95-6EA2-353F-ABC7-08CCC1631223}"/>
                </a:ext>
              </a:extLst>
            </p:cNvPr>
            <p:cNvSpPr/>
            <p:nvPr/>
          </p:nvSpPr>
          <p:spPr>
            <a:xfrm>
              <a:off x="6031597" y="3172006"/>
              <a:ext cx="1988465" cy="170115"/>
            </a:xfrm>
            <a:prstGeom prst="rect">
              <a:avLst/>
            </a:prstGeom>
            <a:noFill/>
            <a:ln/>
          </p:spPr>
          <p:txBody>
            <a:bodyPr wrap="square" lIns="0" tIns="0" rIns="0" bIns="0" rtlCol="0" anchor="ctr"/>
            <a:lstStyle/>
            <a:p>
              <a:pPr marL="0" marR="0" lvl="0" indent="0" algn="l" defTabSz="914353"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mperial Sans Text Semibold"/>
                  <a:ea typeface="MiSans" pitchFamily="34" charset="-122"/>
                  <a:cs typeface="MiSans" pitchFamily="34" charset="-120"/>
                </a:rPr>
                <a:t>Bidirectional Bridge (L8, L11)</a:t>
              </a:r>
              <a:endParaRPr kumimoji="0" lang="en-US" sz="2000" b="0" i="0" u="none" strike="noStrike" kern="1200" cap="none" spc="0" normalizeH="0" baseline="0" noProof="0" dirty="0">
                <a:ln>
                  <a:noFill/>
                </a:ln>
                <a:solidFill>
                  <a:prstClr val="black"/>
                </a:solidFill>
                <a:effectLst/>
                <a:uLnTx/>
                <a:uFillTx/>
                <a:latin typeface="Imperial Sans Text Semibold"/>
                <a:ea typeface="+mn-ea"/>
                <a:cs typeface="+mn-cs"/>
              </a:endParaRPr>
            </a:p>
          </p:txBody>
        </p:sp>
      </p:grpSp>
      <p:cxnSp>
        <p:nvCxnSpPr>
          <p:cNvPr id="37" name="直接箭头连接符 36">
            <a:extLst>
              <a:ext uri="{FF2B5EF4-FFF2-40B4-BE49-F238E27FC236}">
                <a16:creationId xmlns:a16="http://schemas.microsoft.com/office/drawing/2014/main" id="{435AC176-A9BB-4139-57DD-DD751E2A291B}"/>
              </a:ext>
            </a:extLst>
          </p:cNvPr>
          <p:cNvCxnSpPr>
            <a:cxnSpLocks/>
          </p:cNvCxnSpPr>
          <p:nvPr/>
        </p:nvCxnSpPr>
        <p:spPr>
          <a:xfrm flipV="1">
            <a:off x="1539344" y="2102728"/>
            <a:ext cx="0" cy="434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9F0BAF2C-CC34-6CA1-A1F4-66443917F85E}"/>
              </a:ext>
            </a:extLst>
          </p:cNvPr>
          <p:cNvCxnSpPr>
            <a:cxnSpLocks/>
          </p:cNvCxnSpPr>
          <p:nvPr/>
        </p:nvCxnSpPr>
        <p:spPr>
          <a:xfrm flipV="1">
            <a:off x="2913462" y="2102728"/>
            <a:ext cx="0" cy="434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3A13ED9E-4EC0-061D-3F51-054B8E3CDF4C}"/>
              </a:ext>
            </a:extLst>
          </p:cNvPr>
          <p:cNvCxnSpPr>
            <a:cxnSpLocks/>
          </p:cNvCxnSpPr>
          <p:nvPr/>
        </p:nvCxnSpPr>
        <p:spPr>
          <a:xfrm>
            <a:off x="4278953" y="2090755"/>
            <a:ext cx="0" cy="44677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A6346051-9D73-FF18-CCC7-0C16907AF8F6}"/>
              </a:ext>
            </a:extLst>
          </p:cNvPr>
          <p:cNvCxnSpPr>
            <a:cxnSpLocks/>
          </p:cNvCxnSpPr>
          <p:nvPr/>
        </p:nvCxnSpPr>
        <p:spPr>
          <a:xfrm>
            <a:off x="5661699" y="2102728"/>
            <a:ext cx="0" cy="46204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矩形: 圆角 40">
            <a:extLst>
              <a:ext uri="{FF2B5EF4-FFF2-40B4-BE49-F238E27FC236}">
                <a16:creationId xmlns:a16="http://schemas.microsoft.com/office/drawing/2014/main" id="{2E80CE96-A237-ACF3-1C19-D04B686A3846}"/>
              </a:ext>
            </a:extLst>
          </p:cNvPr>
          <p:cNvSpPr/>
          <p:nvPr/>
        </p:nvSpPr>
        <p:spPr>
          <a:xfrm>
            <a:off x="444215" y="2553798"/>
            <a:ext cx="5441741" cy="346887"/>
          </a:xfrm>
          <a:prstGeom prst="roundRect">
            <a:avLst/>
          </a:prstGeom>
          <a:solidFill>
            <a:schemeClr val="accent1">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3"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Imperial Sans Text"/>
                <a:ea typeface="+mn-ea"/>
                <a:cs typeface="+mn-cs"/>
              </a:rPr>
              <a:t>Mamba Encoder</a:t>
            </a:r>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p:txBody>
      </p:sp>
      <p:sp>
        <p:nvSpPr>
          <p:cNvPr id="83" name="文本框 82">
            <a:extLst>
              <a:ext uri="{FF2B5EF4-FFF2-40B4-BE49-F238E27FC236}">
                <a16:creationId xmlns:a16="http://schemas.microsoft.com/office/drawing/2014/main" id="{30F13430-7100-A779-F91D-CC1569866EA1}"/>
              </a:ext>
            </a:extLst>
          </p:cNvPr>
          <p:cNvSpPr txBox="1"/>
          <p:nvPr/>
        </p:nvSpPr>
        <p:spPr>
          <a:xfrm>
            <a:off x="1479503" y="5843306"/>
            <a:ext cx="39077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rPr>
              <a:t>Adaptive Cross Scale Fusion Module</a:t>
            </a:r>
            <a:r>
              <a:rPr kumimoji="0" lang="zh-CN" altLang="en-US"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rPr>
              <a:t>（</a:t>
            </a:r>
            <a:r>
              <a:rPr kumimoji="0" lang="en-US" altLang="zh-CN"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rPr>
              <a:t>ACSM</a:t>
            </a:r>
            <a:r>
              <a:rPr kumimoji="0" lang="zh-CN" altLang="en-US"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rPr>
              <a:t>）</a:t>
            </a:r>
          </a:p>
        </p:txBody>
      </p:sp>
      <p:cxnSp>
        <p:nvCxnSpPr>
          <p:cNvPr id="84" name="直接箭头连接符 83">
            <a:extLst>
              <a:ext uri="{FF2B5EF4-FFF2-40B4-BE49-F238E27FC236}">
                <a16:creationId xmlns:a16="http://schemas.microsoft.com/office/drawing/2014/main" id="{0ED5451D-2E92-880E-0109-4A33A27F479E}"/>
              </a:ext>
            </a:extLst>
          </p:cNvPr>
          <p:cNvCxnSpPr>
            <a:cxnSpLocks/>
          </p:cNvCxnSpPr>
          <p:nvPr/>
        </p:nvCxnSpPr>
        <p:spPr>
          <a:xfrm>
            <a:off x="1838455" y="3756663"/>
            <a:ext cx="809340" cy="514818"/>
          </a:xfrm>
          <a:prstGeom prst="straightConnector1">
            <a:avLst/>
          </a:prstGeom>
          <a:noFill/>
          <a:ln w="12700" cap="flat" cmpd="sng" algn="ctr">
            <a:solidFill>
              <a:sysClr val="windowText" lastClr="000000"/>
            </a:solidFill>
            <a:prstDash val="solid"/>
            <a:miter lim="800000"/>
            <a:tailEnd type="triangle" w="sm" len="sm"/>
          </a:ln>
          <a:effectLst/>
        </p:spPr>
      </p:cxnSp>
      <p:cxnSp>
        <p:nvCxnSpPr>
          <p:cNvPr id="85" name="直接箭头连接符 84">
            <a:extLst>
              <a:ext uri="{FF2B5EF4-FFF2-40B4-BE49-F238E27FC236}">
                <a16:creationId xmlns:a16="http://schemas.microsoft.com/office/drawing/2014/main" id="{1933327D-C07E-A348-3328-50FBEFE7FC02}"/>
              </a:ext>
            </a:extLst>
          </p:cNvPr>
          <p:cNvCxnSpPr>
            <a:cxnSpLocks/>
          </p:cNvCxnSpPr>
          <p:nvPr/>
        </p:nvCxnSpPr>
        <p:spPr>
          <a:xfrm>
            <a:off x="1280399" y="5559128"/>
            <a:ext cx="275352" cy="0"/>
          </a:xfrm>
          <a:prstGeom prst="straightConnector1">
            <a:avLst/>
          </a:prstGeom>
          <a:noFill/>
          <a:ln w="19050" cap="flat" cmpd="sng" algn="ctr">
            <a:solidFill>
              <a:schemeClr val="tx1"/>
            </a:solidFill>
            <a:prstDash val="solid"/>
            <a:miter lim="800000"/>
            <a:tailEnd type="triangle"/>
          </a:ln>
          <a:effectLst/>
        </p:spPr>
      </p:cxnSp>
      <p:cxnSp>
        <p:nvCxnSpPr>
          <p:cNvPr id="86" name="直接箭头连接符 85">
            <a:extLst>
              <a:ext uri="{FF2B5EF4-FFF2-40B4-BE49-F238E27FC236}">
                <a16:creationId xmlns:a16="http://schemas.microsoft.com/office/drawing/2014/main" id="{8A6C02BB-EF8A-9BCD-3EA3-D60154244351}"/>
              </a:ext>
            </a:extLst>
          </p:cNvPr>
          <p:cNvCxnSpPr>
            <a:cxnSpLocks/>
          </p:cNvCxnSpPr>
          <p:nvPr/>
        </p:nvCxnSpPr>
        <p:spPr>
          <a:xfrm>
            <a:off x="1271325" y="4920843"/>
            <a:ext cx="275353" cy="0"/>
          </a:xfrm>
          <a:prstGeom prst="straightConnector1">
            <a:avLst/>
          </a:prstGeom>
          <a:noFill/>
          <a:ln w="19050" cap="flat" cmpd="sng" algn="ctr">
            <a:solidFill>
              <a:schemeClr val="tx1"/>
            </a:solidFill>
            <a:prstDash val="solid"/>
            <a:miter lim="800000"/>
            <a:tailEnd type="triangle"/>
          </a:ln>
          <a:effectLst/>
        </p:spPr>
      </p:cxnSp>
      <p:cxnSp>
        <p:nvCxnSpPr>
          <p:cNvPr id="87" name="直接箭头连接符 86">
            <a:extLst>
              <a:ext uri="{FF2B5EF4-FFF2-40B4-BE49-F238E27FC236}">
                <a16:creationId xmlns:a16="http://schemas.microsoft.com/office/drawing/2014/main" id="{16975BE2-84CD-D0BB-B496-94FB3C38D0CA}"/>
              </a:ext>
            </a:extLst>
          </p:cNvPr>
          <p:cNvCxnSpPr>
            <a:cxnSpLocks/>
          </p:cNvCxnSpPr>
          <p:nvPr/>
        </p:nvCxnSpPr>
        <p:spPr>
          <a:xfrm>
            <a:off x="1268266" y="3837580"/>
            <a:ext cx="281367" cy="0"/>
          </a:xfrm>
          <a:prstGeom prst="straightConnector1">
            <a:avLst/>
          </a:prstGeom>
          <a:noFill/>
          <a:ln w="19050" cap="flat" cmpd="sng" algn="ctr">
            <a:solidFill>
              <a:schemeClr val="tx1"/>
            </a:solidFill>
            <a:prstDash val="solid"/>
            <a:miter lim="800000"/>
            <a:tailEnd type="triangle"/>
          </a:ln>
          <a:effectLst/>
        </p:spPr>
      </p:cxnSp>
      <p:grpSp>
        <p:nvGrpSpPr>
          <p:cNvPr id="88" name="组合 87">
            <a:extLst>
              <a:ext uri="{FF2B5EF4-FFF2-40B4-BE49-F238E27FC236}">
                <a16:creationId xmlns:a16="http://schemas.microsoft.com/office/drawing/2014/main" id="{BE59A152-8DCB-69FC-4774-784F31601E52}"/>
              </a:ext>
            </a:extLst>
          </p:cNvPr>
          <p:cNvGrpSpPr/>
          <p:nvPr/>
        </p:nvGrpSpPr>
        <p:grpSpPr>
          <a:xfrm rot="2719109">
            <a:off x="4640724" y="5325176"/>
            <a:ext cx="177311" cy="179293"/>
            <a:chOff x="15192253" y="8892281"/>
            <a:chExt cx="144016" cy="144018"/>
          </a:xfrm>
        </p:grpSpPr>
        <p:sp>
          <p:nvSpPr>
            <p:cNvPr id="89" name="椭圆 88">
              <a:extLst>
                <a:ext uri="{FF2B5EF4-FFF2-40B4-BE49-F238E27FC236}">
                  <a16:creationId xmlns:a16="http://schemas.microsoft.com/office/drawing/2014/main" id="{48F58FA0-8EA6-57B9-5D83-FC35B70D075E}"/>
                </a:ext>
              </a:extLst>
            </p:cNvPr>
            <p:cNvSpPr/>
            <p:nvPr/>
          </p:nvSpPr>
          <p:spPr>
            <a:xfrm rot="16200000">
              <a:off x="15192252" y="8892282"/>
              <a:ext cx="144018" cy="144016"/>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100" b="1" i="0" u="none" strike="noStrike" kern="0" cap="none" spc="0" normalizeH="0" baseline="0" noProof="0">
                <a:ln>
                  <a:noFill/>
                </a:ln>
                <a:solidFill>
                  <a:prstClr val="black"/>
                </a:solidFill>
                <a:effectLst/>
                <a:uLnTx/>
                <a:uFillTx/>
                <a:latin typeface="Imperial Sans Text"/>
                <a:ea typeface="等线" panose="02010600030101010101" pitchFamily="2" charset="-122"/>
                <a:cs typeface="+mn-cs"/>
              </a:endParaRPr>
            </a:p>
          </p:txBody>
        </p:sp>
        <p:cxnSp>
          <p:nvCxnSpPr>
            <p:cNvPr id="90" name="直接连接符 89">
              <a:extLst>
                <a:ext uri="{FF2B5EF4-FFF2-40B4-BE49-F238E27FC236}">
                  <a16:creationId xmlns:a16="http://schemas.microsoft.com/office/drawing/2014/main" id="{4110DF71-1D58-FABF-DB5F-45EB73E93018}"/>
                </a:ext>
              </a:extLst>
            </p:cNvPr>
            <p:cNvCxnSpPr>
              <a:cxnSpLocks/>
              <a:stCxn id="89" idx="0"/>
              <a:endCxn id="89" idx="4"/>
            </p:cNvCxnSpPr>
            <p:nvPr/>
          </p:nvCxnSpPr>
          <p:spPr>
            <a:xfrm>
              <a:off x="15192253" y="8964290"/>
              <a:ext cx="144016" cy="0"/>
            </a:xfrm>
            <a:prstGeom prst="line">
              <a:avLst/>
            </a:prstGeom>
            <a:noFill/>
            <a:ln w="19050" cap="flat" cmpd="sng" algn="ctr">
              <a:solidFill>
                <a:sysClr val="windowText" lastClr="000000"/>
              </a:solidFill>
              <a:prstDash val="solid"/>
              <a:miter lim="800000"/>
            </a:ln>
            <a:effectLst/>
          </p:spPr>
        </p:cxnSp>
        <p:cxnSp>
          <p:nvCxnSpPr>
            <p:cNvPr id="91" name="直接连接符 90">
              <a:extLst>
                <a:ext uri="{FF2B5EF4-FFF2-40B4-BE49-F238E27FC236}">
                  <a16:creationId xmlns:a16="http://schemas.microsoft.com/office/drawing/2014/main" id="{F73D274C-CEA2-DA6C-CB4C-E60487F5D9C3}"/>
                </a:ext>
              </a:extLst>
            </p:cNvPr>
            <p:cNvCxnSpPr>
              <a:cxnSpLocks/>
              <a:stCxn id="89" idx="6"/>
              <a:endCxn id="89" idx="2"/>
            </p:cNvCxnSpPr>
            <p:nvPr/>
          </p:nvCxnSpPr>
          <p:spPr>
            <a:xfrm>
              <a:off x="15264261" y="8892281"/>
              <a:ext cx="0" cy="144018"/>
            </a:xfrm>
            <a:prstGeom prst="line">
              <a:avLst/>
            </a:prstGeom>
            <a:noFill/>
            <a:ln w="19050" cap="flat" cmpd="sng" algn="ctr">
              <a:solidFill>
                <a:sysClr val="windowText" lastClr="000000"/>
              </a:solidFill>
              <a:prstDash val="solid"/>
              <a:miter lim="800000"/>
            </a:ln>
            <a:effectLst/>
          </p:spPr>
        </p:cxnSp>
      </p:grpSp>
      <p:cxnSp>
        <p:nvCxnSpPr>
          <p:cNvPr id="92" name="直接箭头连接符 91">
            <a:extLst>
              <a:ext uri="{FF2B5EF4-FFF2-40B4-BE49-F238E27FC236}">
                <a16:creationId xmlns:a16="http://schemas.microsoft.com/office/drawing/2014/main" id="{8D198297-4F08-2C6E-9C26-3A99D10526AF}"/>
              </a:ext>
            </a:extLst>
          </p:cNvPr>
          <p:cNvCxnSpPr>
            <a:cxnSpLocks/>
          </p:cNvCxnSpPr>
          <p:nvPr/>
        </p:nvCxnSpPr>
        <p:spPr>
          <a:xfrm flipV="1">
            <a:off x="1838455" y="4271481"/>
            <a:ext cx="809340" cy="520898"/>
          </a:xfrm>
          <a:prstGeom prst="straightConnector1">
            <a:avLst/>
          </a:prstGeom>
          <a:noFill/>
          <a:ln w="12700" cap="flat" cmpd="sng" algn="ctr">
            <a:solidFill>
              <a:sysClr val="windowText" lastClr="000000"/>
            </a:solidFill>
            <a:prstDash val="solid"/>
            <a:miter lim="800000"/>
            <a:tailEnd type="triangle" w="sm" len="sm"/>
          </a:ln>
          <a:effectLst/>
        </p:spPr>
      </p:cxnSp>
      <p:sp>
        <p:nvSpPr>
          <p:cNvPr id="93" name="立方体 92">
            <a:extLst>
              <a:ext uri="{FF2B5EF4-FFF2-40B4-BE49-F238E27FC236}">
                <a16:creationId xmlns:a16="http://schemas.microsoft.com/office/drawing/2014/main" id="{4F6494D5-AC44-4EAD-6B80-91F1115FBCCD}"/>
              </a:ext>
            </a:extLst>
          </p:cNvPr>
          <p:cNvSpPr/>
          <p:nvPr/>
        </p:nvSpPr>
        <p:spPr>
          <a:xfrm>
            <a:off x="1552692" y="3604055"/>
            <a:ext cx="285763" cy="455128"/>
          </a:xfrm>
          <a:prstGeom prst="cube">
            <a:avLst>
              <a:gd name="adj" fmla="val 52460"/>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立方体 93">
            <a:extLst>
              <a:ext uri="{FF2B5EF4-FFF2-40B4-BE49-F238E27FC236}">
                <a16:creationId xmlns:a16="http://schemas.microsoft.com/office/drawing/2014/main" id="{D076B852-48FC-A94B-F5E6-0ED32555357D}"/>
              </a:ext>
            </a:extLst>
          </p:cNvPr>
          <p:cNvSpPr/>
          <p:nvPr/>
        </p:nvSpPr>
        <p:spPr>
          <a:xfrm>
            <a:off x="1552692" y="4639771"/>
            <a:ext cx="285763" cy="455128"/>
          </a:xfrm>
          <a:prstGeom prst="cube">
            <a:avLst>
              <a:gd name="adj" fmla="val 52460"/>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立方体 94">
            <a:extLst>
              <a:ext uri="{FF2B5EF4-FFF2-40B4-BE49-F238E27FC236}">
                <a16:creationId xmlns:a16="http://schemas.microsoft.com/office/drawing/2014/main" id="{01F75C01-D652-C6D4-F738-646AD372EFB6}"/>
              </a:ext>
            </a:extLst>
          </p:cNvPr>
          <p:cNvSpPr/>
          <p:nvPr/>
        </p:nvSpPr>
        <p:spPr>
          <a:xfrm>
            <a:off x="1552692" y="5284663"/>
            <a:ext cx="285763" cy="455128"/>
          </a:xfrm>
          <a:prstGeom prst="cube">
            <a:avLst>
              <a:gd name="adj" fmla="val 52460"/>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96" name="直接箭头连接符 95">
            <a:extLst>
              <a:ext uri="{FF2B5EF4-FFF2-40B4-BE49-F238E27FC236}">
                <a16:creationId xmlns:a16="http://schemas.microsoft.com/office/drawing/2014/main" id="{529A6970-1A6F-67F6-46ED-32D059EC8283}"/>
              </a:ext>
            </a:extLst>
          </p:cNvPr>
          <p:cNvCxnSpPr>
            <a:cxnSpLocks/>
          </p:cNvCxnSpPr>
          <p:nvPr/>
        </p:nvCxnSpPr>
        <p:spPr>
          <a:xfrm flipV="1">
            <a:off x="1838455" y="4271481"/>
            <a:ext cx="809340" cy="1165790"/>
          </a:xfrm>
          <a:prstGeom prst="straightConnector1">
            <a:avLst/>
          </a:prstGeom>
          <a:noFill/>
          <a:ln w="12700" cap="flat" cmpd="sng" algn="ctr">
            <a:solidFill>
              <a:sysClr val="windowText" lastClr="000000"/>
            </a:solidFill>
            <a:prstDash val="solid"/>
            <a:miter lim="800000"/>
            <a:tailEnd type="triangle" w="sm" len="sm"/>
          </a:ln>
          <a:effectLst/>
        </p:spPr>
      </p:cxnSp>
      <p:cxnSp>
        <p:nvCxnSpPr>
          <p:cNvPr id="97" name="直接箭头连接符 96">
            <a:extLst>
              <a:ext uri="{FF2B5EF4-FFF2-40B4-BE49-F238E27FC236}">
                <a16:creationId xmlns:a16="http://schemas.microsoft.com/office/drawing/2014/main" id="{310086A9-B0DC-0AD4-0A34-937A7BE7EBA6}"/>
              </a:ext>
            </a:extLst>
          </p:cNvPr>
          <p:cNvCxnSpPr>
            <a:cxnSpLocks/>
          </p:cNvCxnSpPr>
          <p:nvPr/>
        </p:nvCxnSpPr>
        <p:spPr>
          <a:xfrm flipV="1">
            <a:off x="4231580" y="3750162"/>
            <a:ext cx="437331" cy="521310"/>
          </a:xfrm>
          <a:prstGeom prst="straightConnector1">
            <a:avLst/>
          </a:prstGeom>
          <a:noFill/>
          <a:ln w="19050" cap="flat" cmpd="sng" algn="ctr">
            <a:solidFill>
              <a:sysClr val="windowText" lastClr="000000"/>
            </a:solidFill>
            <a:prstDash val="solid"/>
            <a:miter lim="800000"/>
            <a:tailEnd type="triangle"/>
          </a:ln>
          <a:effectLst/>
        </p:spPr>
      </p:cxnSp>
      <p:cxnSp>
        <p:nvCxnSpPr>
          <p:cNvPr id="98" name="直接箭头连接符 97">
            <a:extLst>
              <a:ext uri="{FF2B5EF4-FFF2-40B4-BE49-F238E27FC236}">
                <a16:creationId xmlns:a16="http://schemas.microsoft.com/office/drawing/2014/main" id="{29CFE648-7134-37B6-0D95-2596BBD54E4D}"/>
              </a:ext>
            </a:extLst>
          </p:cNvPr>
          <p:cNvCxnSpPr>
            <a:cxnSpLocks/>
          </p:cNvCxnSpPr>
          <p:nvPr/>
        </p:nvCxnSpPr>
        <p:spPr>
          <a:xfrm>
            <a:off x="4231580" y="4271472"/>
            <a:ext cx="427061" cy="515897"/>
          </a:xfrm>
          <a:prstGeom prst="straightConnector1">
            <a:avLst/>
          </a:prstGeom>
          <a:noFill/>
          <a:ln w="19050" cap="flat" cmpd="sng" algn="ctr">
            <a:solidFill>
              <a:sysClr val="windowText" lastClr="000000"/>
            </a:solidFill>
            <a:prstDash val="solid"/>
            <a:miter lim="800000"/>
            <a:tailEnd type="triangle"/>
          </a:ln>
          <a:effectLst/>
        </p:spPr>
      </p:cxnSp>
      <p:cxnSp>
        <p:nvCxnSpPr>
          <p:cNvPr id="99" name="直接箭头连接符 98">
            <a:extLst>
              <a:ext uri="{FF2B5EF4-FFF2-40B4-BE49-F238E27FC236}">
                <a16:creationId xmlns:a16="http://schemas.microsoft.com/office/drawing/2014/main" id="{DCE8158B-8AF7-A2BE-8157-A5D35DBCE668}"/>
              </a:ext>
            </a:extLst>
          </p:cNvPr>
          <p:cNvCxnSpPr>
            <a:cxnSpLocks/>
          </p:cNvCxnSpPr>
          <p:nvPr/>
        </p:nvCxnSpPr>
        <p:spPr>
          <a:xfrm>
            <a:off x="4231580" y="4271472"/>
            <a:ext cx="408648" cy="1143351"/>
          </a:xfrm>
          <a:prstGeom prst="straightConnector1">
            <a:avLst/>
          </a:prstGeom>
          <a:noFill/>
          <a:ln w="19050" cap="flat" cmpd="sng" algn="ctr">
            <a:solidFill>
              <a:sysClr val="windowText" lastClr="000000"/>
            </a:solidFill>
            <a:prstDash val="solid"/>
            <a:miter lim="800000"/>
            <a:tailEnd type="triangle"/>
          </a:ln>
          <a:effectLst/>
        </p:spPr>
      </p:cxnSp>
      <p:cxnSp>
        <p:nvCxnSpPr>
          <p:cNvPr id="100" name="直接箭头连接符 99">
            <a:extLst>
              <a:ext uri="{FF2B5EF4-FFF2-40B4-BE49-F238E27FC236}">
                <a16:creationId xmlns:a16="http://schemas.microsoft.com/office/drawing/2014/main" id="{3E16C52C-1A4D-7935-2089-16D8176CE2DD}"/>
              </a:ext>
            </a:extLst>
          </p:cNvPr>
          <p:cNvCxnSpPr>
            <a:cxnSpLocks/>
          </p:cNvCxnSpPr>
          <p:nvPr/>
        </p:nvCxnSpPr>
        <p:spPr>
          <a:xfrm flipV="1">
            <a:off x="1838455" y="3750162"/>
            <a:ext cx="2830456" cy="6501"/>
          </a:xfrm>
          <a:prstGeom prst="straightConnector1">
            <a:avLst/>
          </a:prstGeom>
          <a:noFill/>
          <a:ln w="19050" cap="flat" cmpd="sng" algn="ctr">
            <a:solidFill>
              <a:sysClr val="windowText" lastClr="000000"/>
            </a:solidFill>
            <a:prstDash val="lgDash"/>
            <a:miter lim="800000"/>
            <a:tailEnd type="triangle"/>
          </a:ln>
          <a:effectLst/>
        </p:spPr>
      </p:cxnSp>
      <p:cxnSp>
        <p:nvCxnSpPr>
          <p:cNvPr id="101" name="直接箭头连接符 100">
            <a:extLst>
              <a:ext uri="{FF2B5EF4-FFF2-40B4-BE49-F238E27FC236}">
                <a16:creationId xmlns:a16="http://schemas.microsoft.com/office/drawing/2014/main" id="{CFA87BBC-F91A-9828-4CD5-8163B21982DA}"/>
              </a:ext>
            </a:extLst>
          </p:cNvPr>
          <p:cNvCxnSpPr>
            <a:cxnSpLocks/>
          </p:cNvCxnSpPr>
          <p:nvPr/>
        </p:nvCxnSpPr>
        <p:spPr>
          <a:xfrm flipV="1">
            <a:off x="1838455" y="4787369"/>
            <a:ext cx="2820186" cy="5010"/>
          </a:xfrm>
          <a:prstGeom prst="straightConnector1">
            <a:avLst/>
          </a:prstGeom>
          <a:noFill/>
          <a:ln w="19050" cap="flat" cmpd="sng" algn="ctr">
            <a:solidFill>
              <a:sysClr val="windowText" lastClr="000000"/>
            </a:solidFill>
            <a:prstDash val="lgDash"/>
            <a:miter lim="800000"/>
            <a:tailEnd type="triangle"/>
          </a:ln>
          <a:effectLst/>
        </p:spPr>
      </p:cxnSp>
      <p:cxnSp>
        <p:nvCxnSpPr>
          <p:cNvPr id="102" name="直接箭头连接符 101">
            <a:extLst>
              <a:ext uri="{FF2B5EF4-FFF2-40B4-BE49-F238E27FC236}">
                <a16:creationId xmlns:a16="http://schemas.microsoft.com/office/drawing/2014/main" id="{9650B314-42F0-DC3C-38AA-A6E521BE1776}"/>
              </a:ext>
            </a:extLst>
          </p:cNvPr>
          <p:cNvCxnSpPr>
            <a:cxnSpLocks/>
          </p:cNvCxnSpPr>
          <p:nvPr/>
        </p:nvCxnSpPr>
        <p:spPr>
          <a:xfrm flipV="1">
            <a:off x="1838455" y="5414823"/>
            <a:ext cx="2801773" cy="22448"/>
          </a:xfrm>
          <a:prstGeom prst="straightConnector1">
            <a:avLst/>
          </a:prstGeom>
          <a:noFill/>
          <a:ln w="19050" cap="flat" cmpd="sng" algn="ctr">
            <a:solidFill>
              <a:sysClr val="windowText" lastClr="000000"/>
            </a:solidFill>
            <a:prstDash val="lgDash"/>
            <a:miter lim="800000"/>
            <a:tailEnd type="triangle"/>
          </a:ln>
          <a:effectLst/>
        </p:spPr>
      </p:cxnSp>
      <p:grpSp>
        <p:nvGrpSpPr>
          <p:cNvPr id="103" name="组合 102">
            <a:extLst>
              <a:ext uri="{FF2B5EF4-FFF2-40B4-BE49-F238E27FC236}">
                <a16:creationId xmlns:a16="http://schemas.microsoft.com/office/drawing/2014/main" id="{381F4A79-B0B7-278B-D6A1-0E2413D3D2D4}"/>
              </a:ext>
            </a:extLst>
          </p:cNvPr>
          <p:cNvGrpSpPr/>
          <p:nvPr/>
        </p:nvGrpSpPr>
        <p:grpSpPr>
          <a:xfrm>
            <a:off x="2647795" y="3831620"/>
            <a:ext cx="1583785" cy="879712"/>
            <a:chOff x="2071218" y="3992279"/>
            <a:chExt cx="1621734" cy="1024592"/>
          </a:xfrm>
        </p:grpSpPr>
        <p:cxnSp>
          <p:nvCxnSpPr>
            <p:cNvPr id="104" name="直接箭头连接符 103">
              <a:extLst>
                <a:ext uri="{FF2B5EF4-FFF2-40B4-BE49-F238E27FC236}">
                  <a16:creationId xmlns:a16="http://schemas.microsoft.com/office/drawing/2014/main" id="{47744CCD-E075-B294-FEF6-7FED006A570A}"/>
                </a:ext>
              </a:extLst>
            </p:cNvPr>
            <p:cNvCxnSpPr>
              <a:cxnSpLocks/>
              <a:stCxn id="106" idx="2"/>
              <a:endCxn id="107" idx="0"/>
            </p:cNvCxnSpPr>
            <p:nvPr/>
          </p:nvCxnSpPr>
          <p:spPr>
            <a:xfrm>
              <a:off x="3113310" y="4504570"/>
              <a:ext cx="220932" cy="1"/>
            </a:xfrm>
            <a:prstGeom prst="straightConnector1">
              <a:avLst/>
            </a:prstGeom>
            <a:noFill/>
            <a:ln w="19050" cap="flat" cmpd="sng" algn="ctr">
              <a:solidFill>
                <a:sysClr val="windowText" lastClr="000000"/>
              </a:solidFill>
              <a:prstDash val="solid"/>
              <a:miter lim="800000"/>
              <a:tailEnd type="triangle"/>
            </a:ln>
            <a:effectLst/>
          </p:spPr>
        </p:cxnSp>
        <p:cxnSp>
          <p:nvCxnSpPr>
            <p:cNvPr id="105" name="直接箭头连接符 104">
              <a:extLst>
                <a:ext uri="{FF2B5EF4-FFF2-40B4-BE49-F238E27FC236}">
                  <a16:creationId xmlns:a16="http://schemas.microsoft.com/office/drawing/2014/main" id="{B16D932B-CE10-903B-C61A-6A91E63C380B}"/>
                </a:ext>
              </a:extLst>
            </p:cNvPr>
            <p:cNvCxnSpPr>
              <a:cxnSpLocks/>
              <a:stCxn id="108" idx="2"/>
              <a:endCxn id="106" idx="0"/>
            </p:cNvCxnSpPr>
            <p:nvPr/>
          </p:nvCxnSpPr>
          <p:spPr>
            <a:xfrm flipV="1">
              <a:off x="2463014" y="4504570"/>
              <a:ext cx="258499" cy="11"/>
            </a:xfrm>
            <a:prstGeom prst="straightConnector1">
              <a:avLst/>
            </a:prstGeom>
            <a:noFill/>
            <a:ln w="19050" cap="flat" cmpd="sng" algn="ctr">
              <a:solidFill>
                <a:sysClr val="windowText" lastClr="000000"/>
              </a:solidFill>
              <a:prstDash val="solid"/>
              <a:miter lim="800000"/>
              <a:tailEnd type="triangle"/>
            </a:ln>
            <a:effectLst/>
          </p:spPr>
        </p:cxnSp>
        <p:sp>
          <p:nvSpPr>
            <p:cNvPr id="106" name="矩形: 圆角 105">
              <a:extLst>
                <a:ext uri="{FF2B5EF4-FFF2-40B4-BE49-F238E27FC236}">
                  <a16:creationId xmlns:a16="http://schemas.microsoft.com/office/drawing/2014/main" id="{999ACD1E-C402-E581-C8B1-92A851010B82}"/>
                </a:ext>
              </a:extLst>
            </p:cNvPr>
            <p:cNvSpPr/>
            <p:nvPr/>
          </p:nvSpPr>
          <p:spPr>
            <a:xfrm rot="16200000">
              <a:off x="2405120" y="4308672"/>
              <a:ext cx="1024583" cy="391797"/>
            </a:xfrm>
            <a:prstGeom prst="roundRect">
              <a:avLst/>
            </a:prstGeom>
            <a:solidFill>
              <a:srgbClr val="5B9BD5">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a:ln>
                    <a:noFill/>
                  </a:ln>
                  <a:solidFill>
                    <a:prstClr val="black"/>
                  </a:solidFill>
                  <a:effectLst/>
                  <a:uLnTx/>
                  <a:uFillTx/>
                  <a:latin typeface="Imperial Sans Text"/>
                  <a:ea typeface="等线" panose="02010600030101010101" pitchFamily="2" charset="-122"/>
                  <a:cs typeface="Arial" panose="020B0604020202020204" pitchFamily="34" charset="0"/>
                </a:rPr>
                <a:t>MLP</a:t>
              </a:r>
            </a:p>
          </p:txBody>
        </p:sp>
        <p:sp>
          <p:nvSpPr>
            <p:cNvPr id="107" name="矩形: 圆角 106">
              <a:extLst>
                <a:ext uri="{FF2B5EF4-FFF2-40B4-BE49-F238E27FC236}">
                  <a16:creationId xmlns:a16="http://schemas.microsoft.com/office/drawing/2014/main" id="{CBBA9DA1-6F63-7A26-9638-F1626D38DD62}"/>
                </a:ext>
              </a:extLst>
            </p:cNvPr>
            <p:cNvSpPr/>
            <p:nvPr/>
          </p:nvSpPr>
          <p:spPr>
            <a:xfrm rot="16200000">
              <a:off x="3001305" y="4325215"/>
              <a:ext cx="1024584" cy="358711"/>
            </a:xfrm>
            <a:prstGeom prst="roundRect">
              <a:avLst/>
            </a:prstGeom>
            <a:solidFill>
              <a:srgbClr val="5B9BD5">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Imperial Sans Text"/>
                  <a:ea typeface="等线" panose="02010600030101010101" pitchFamily="2" charset="-122"/>
                  <a:cs typeface="Arial" panose="020B0604020202020204" pitchFamily="34" charset="0"/>
                </a:rPr>
                <a:t>SoftMax</a:t>
              </a:r>
            </a:p>
          </p:txBody>
        </p:sp>
        <p:sp>
          <p:nvSpPr>
            <p:cNvPr id="108" name="矩形: 圆角 107">
              <a:extLst>
                <a:ext uri="{FF2B5EF4-FFF2-40B4-BE49-F238E27FC236}">
                  <a16:creationId xmlns:a16="http://schemas.microsoft.com/office/drawing/2014/main" id="{4E8A3BB6-7FFD-801B-6337-1A8A7124731E}"/>
                </a:ext>
              </a:extLst>
            </p:cNvPr>
            <p:cNvSpPr/>
            <p:nvPr/>
          </p:nvSpPr>
          <p:spPr>
            <a:xfrm rot="16200000">
              <a:off x="1754826" y="4308683"/>
              <a:ext cx="1024580" cy="391796"/>
            </a:xfrm>
            <a:prstGeom prst="roundRect">
              <a:avLst/>
            </a:prstGeom>
            <a:solidFill>
              <a:srgbClr val="5B9BD5">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a:ln>
                    <a:noFill/>
                  </a:ln>
                  <a:solidFill>
                    <a:prstClr val="black"/>
                  </a:solidFill>
                  <a:effectLst/>
                  <a:uLnTx/>
                  <a:uFillTx/>
                  <a:latin typeface="Imperial Sans Text"/>
                  <a:ea typeface="等线" panose="02010600030101010101" pitchFamily="2" charset="-122"/>
                  <a:cs typeface="Arial" panose="020B0604020202020204" pitchFamily="34" charset="0"/>
                </a:rPr>
                <a:t>Adaptive Attention  </a:t>
              </a:r>
            </a:p>
          </p:txBody>
        </p:sp>
      </p:grpSp>
      <p:cxnSp>
        <p:nvCxnSpPr>
          <p:cNvPr id="109" name="直接箭头连接符 108">
            <a:extLst>
              <a:ext uri="{FF2B5EF4-FFF2-40B4-BE49-F238E27FC236}">
                <a16:creationId xmlns:a16="http://schemas.microsoft.com/office/drawing/2014/main" id="{4C03A65A-7037-8111-6BC0-8B12D2A4460E}"/>
              </a:ext>
            </a:extLst>
          </p:cNvPr>
          <p:cNvCxnSpPr>
            <a:cxnSpLocks/>
          </p:cNvCxnSpPr>
          <p:nvPr/>
        </p:nvCxnSpPr>
        <p:spPr>
          <a:xfrm>
            <a:off x="4833622" y="3759820"/>
            <a:ext cx="216463" cy="0"/>
          </a:xfrm>
          <a:prstGeom prst="straightConnector1">
            <a:avLst/>
          </a:prstGeom>
          <a:noFill/>
          <a:ln w="19050" cap="flat" cmpd="sng" algn="ctr">
            <a:solidFill>
              <a:sysClr val="windowText" lastClr="000000"/>
            </a:solidFill>
            <a:prstDash val="solid"/>
            <a:miter lim="800000"/>
            <a:tailEnd type="triangle"/>
          </a:ln>
          <a:effectLst/>
        </p:spPr>
      </p:cxnSp>
      <p:cxnSp>
        <p:nvCxnSpPr>
          <p:cNvPr id="110" name="直接箭头连接符 109">
            <a:extLst>
              <a:ext uri="{FF2B5EF4-FFF2-40B4-BE49-F238E27FC236}">
                <a16:creationId xmlns:a16="http://schemas.microsoft.com/office/drawing/2014/main" id="{26DEAADA-5D76-45D8-3AE4-1417F2F9B07D}"/>
              </a:ext>
            </a:extLst>
          </p:cNvPr>
          <p:cNvCxnSpPr>
            <a:cxnSpLocks/>
          </p:cNvCxnSpPr>
          <p:nvPr/>
        </p:nvCxnSpPr>
        <p:spPr>
          <a:xfrm>
            <a:off x="4836944" y="4787368"/>
            <a:ext cx="196298" cy="0"/>
          </a:xfrm>
          <a:prstGeom prst="straightConnector1">
            <a:avLst/>
          </a:prstGeom>
          <a:noFill/>
          <a:ln w="19050" cap="flat" cmpd="sng" algn="ctr">
            <a:solidFill>
              <a:sysClr val="windowText" lastClr="000000"/>
            </a:solidFill>
            <a:prstDash val="solid"/>
            <a:miter lim="800000"/>
            <a:tailEnd type="triangle"/>
          </a:ln>
          <a:effectLst/>
        </p:spPr>
      </p:cxnSp>
      <p:cxnSp>
        <p:nvCxnSpPr>
          <p:cNvPr id="111" name="直接箭头连接符 110">
            <a:extLst>
              <a:ext uri="{FF2B5EF4-FFF2-40B4-BE49-F238E27FC236}">
                <a16:creationId xmlns:a16="http://schemas.microsoft.com/office/drawing/2014/main" id="{0840EA66-3E1C-29ED-0ADC-95A2424804ED}"/>
              </a:ext>
            </a:extLst>
          </p:cNvPr>
          <p:cNvCxnSpPr>
            <a:cxnSpLocks/>
          </p:cNvCxnSpPr>
          <p:nvPr/>
        </p:nvCxnSpPr>
        <p:spPr>
          <a:xfrm>
            <a:off x="4818531" y="5414822"/>
            <a:ext cx="231554" cy="0"/>
          </a:xfrm>
          <a:prstGeom prst="straightConnector1">
            <a:avLst/>
          </a:prstGeom>
          <a:noFill/>
          <a:ln w="19050" cap="flat" cmpd="sng" algn="ctr">
            <a:solidFill>
              <a:sysClr val="windowText" lastClr="000000"/>
            </a:solidFill>
            <a:prstDash val="solid"/>
            <a:miter lim="800000"/>
            <a:tailEnd type="triangle"/>
          </a:ln>
          <a:effectLst/>
        </p:spPr>
      </p:cxnSp>
      <p:sp>
        <p:nvSpPr>
          <p:cNvPr id="112" name="矩形: 圆角 111">
            <a:extLst>
              <a:ext uri="{FF2B5EF4-FFF2-40B4-BE49-F238E27FC236}">
                <a16:creationId xmlns:a16="http://schemas.microsoft.com/office/drawing/2014/main" id="{9C25E5F7-1B9A-6EE1-5ECB-69B4BC9E7D97}"/>
              </a:ext>
            </a:extLst>
          </p:cNvPr>
          <p:cNvSpPr/>
          <p:nvPr/>
        </p:nvSpPr>
        <p:spPr>
          <a:xfrm rot="16200000">
            <a:off x="4147979" y="4447517"/>
            <a:ext cx="2164875" cy="358711"/>
          </a:xfrm>
          <a:prstGeom prst="roundRect">
            <a:avLst>
              <a:gd name="adj" fmla="val 21431"/>
            </a:avLst>
          </a:prstGeom>
          <a:solidFill>
            <a:srgbClr val="5B9BD5">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a:ln>
                  <a:noFill/>
                </a:ln>
                <a:solidFill>
                  <a:prstClr val="black"/>
                </a:solidFill>
                <a:effectLst/>
                <a:uLnTx/>
                <a:uFillTx/>
                <a:latin typeface="Imperial Sans Text"/>
                <a:ea typeface="等线" panose="02010600030101010101" pitchFamily="2" charset="-122"/>
                <a:cs typeface="Arial" panose="020B0604020202020204" pitchFamily="34" charset="0"/>
              </a:rPr>
              <a:t>Fusion Feature</a:t>
            </a:r>
          </a:p>
        </p:txBody>
      </p:sp>
      <p:grpSp>
        <p:nvGrpSpPr>
          <p:cNvPr id="113" name="组合 112">
            <a:extLst>
              <a:ext uri="{FF2B5EF4-FFF2-40B4-BE49-F238E27FC236}">
                <a16:creationId xmlns:a16="http://schemas.microsoft.com/office/drawing/2014/main" id="{7C4B5B88-0C1A-1E99-C60F-B4F31B95297F}"/>
              </a:ext>
            </a:extLst>
          </p:cNvPr>
          <p:cNvGrpSpPr/>
          <p:nvPr/>
        </p:nvGrpSpPr>
        <p:grpSpPr>
          <a:xfrm rot="2719109">
            <a:off x="4659137" y="4697722"/>
            <a:ext cx="177311" cy="179293"/>
            <a:chOff x="15192253" y="8892281"/>
            <a:chExt cx="144016" cy="144018"/>
          </a:xfrm>
        </p:grpSpPr>
        <p:sp>
          <p:nvSpPr>
            <p:cNvPr id="114" name="椭圆 113">
              <a:extLst>
                <a:ext uri="{FF2B5EF4-FFF2-40B4-BE49-F238E27FC236}">
                  <a16:creationId xmlns:a16="http://schemas.microsoft.com/office/drawing/2014/main" id="{4995AE30-4D33-D431-97F4-C0D8A9CB2018}"/>
                </a:ext>
              </a:extLst>
            </p:cNvPr>
            <p:cNvSpPr/>
            <p:nvPr/>
          </p:nvSpPr>
          <p:spPr>
            <a:xfrm rot="16200000">
              <a:off x="15192252" y="8892282"/>
              <a:ext cx="144018" cy="144016"/>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100" b="1" i="0" u="none" strike="noStrike" kern="0" cap="none" spc="0" normalizeH="0" baseline="0" noProof="0">
                <a:ln>
                  <a:noFill/>
                </a:ln>
                <a:solidFill>
                  <a:prstClr val="black"/>
                </a:solidFill>
                <a:effectLst/>
                <a:uLnTx/>
                <a:uFillTx/>
                <a:latin typeface="Imperial Sans Text"/>
                <a:ea typeface="等线" panose="02010600030101010101" pitchFamily="2" charset="-122"/>
                <a:cs typeface="+mn-cs"/>
              </a:endParaRPr>
            </a:p>
          </p:txBody>
        </p:sp>
        <p:cxnSp>
          <p:nvCxnSpPr>
            <p:cNvPr id="115" name="直接连接符 114">
              <a:extLst>
                <a:ext uri="{FF2B5EF4-FFF2-40B4-BE49-F238E27FC236}">
                  <a16:creationId xmlns:a16="http://schemas.microsoft.com/office/drawing/2014/main" id="{918701CB-1F52-C7DD-655F-0F7D03DC9EA6}"/>
                </a:ext>
              </a:extLst>
            </p:cNvPr>
            <p:cNvCxnSpPr>
              <a:cxnSpLocks/>
              <a:stCxn id="114" idx="0"/>
              <a:endCxn id="114" idx="4"/>
            </p:cNvCxnSpPr>
            <p:nvPr/>
          </p:nvCxnSpPr>
          <p:spPr>
            <a:xfrm>
              <a:off x="15192253" y="8964290"/>
              <a:ext cx="144016" cy="0"/>
            </a:xfrm>
            <a:prstGeom prst="line">
              <a:avLst/>
            </a:prstGeom>
            <a:noFill/>
            <a:ln w="19050" cap="flat" cmpd="sng" algn="ctr">
              <a:solidFill>
                <a:sysClr val="windowText" lastClr="000000"/>
              </a:solidFill>
              <a:prstDash val="solid"/>
              <a:miter lim="800000"/>
            </a:ln>
            <a:effectLst/>
          </p:spPr>
        </p:cxnSp>
        <p:cxnSp>
          <p:nvCxnSpPr>
            <p:cNvPr id="116" name="直接连接符 115">
              <a:extLst>
                <a:ext uri="{FF2B5EF4-FFF2-40B4-BE49-F238E27FC236}">
                  <a16:creationId xmlns:a16="http://schemas.microsoft.com/office/drawing/2014/main" id="{0FA08FB3-C4D2-AD6C-FAD1-5CAA07809514}"/>
                </a:ext>
              </a:extLst>
            </p:cNvPr>
            <p:cNvCxnSpPr>
              <a:cxnSpLocks/>
              <a:stCxn id="114" idx="6"/>
              <a:endCxn id="114" idx="2"/>
            </p:cNvCxnSpPr>
            <p:nvPr/>
          </p:nvCxnSpPr>
          <p:spPr>
            <a:xfrm>
              <a:off x="15264261" y="8892281"/>
              <a:ext cx="0" cy="144018"/>
            </a:xfrm>
            <a:prstGeom prst="line">
              <a:avLst/>
            </a:prstGeom>
            <a:noFill/>
            <a:ln w="19050" cap="flat" cmpd="sng" algn="ctr">
              <a:solidFill>
                <a:sysClr val="windowText" lastClr="000000"/>
              </a:solidFill>
              <a:prstDash val="solid"/>
              <a:miter lim="800000"/>
            </a:ln>
            <a:effectLst/>
          </p:spPr>
        </p:cxnSp>
      </p:grpSp>
      <p:grpSp>
        <p:nvGrpSpPr>
          <p:cNvPr id="117" name="组合 116">
            <a:extLst>
              <a:ext uri="{FF2B5EF4-FFF2-40B4-BE49-F238E27FC236}">
                <a16:creationId xmlns:a16="http://schemas.microsoft.com/office/drawing/2014/main" id="{E13F3DE1-291D-4DBE-EFE6-7D347EF791E4}"/>
              </a:ext>
            </a:extLst>
          </p:cNvPr>
          <p:cNvGrpSpPr/>
          <p:nvPr/>
        </p:nvGrpSpPr>
        <p:grpSpPr>
          <a:xfrm rot="2719109">
            <a:off x="4669407" y="3660515"/>
            <a:ext cx="177311" cy="179293"/>
            <a:chOff x="15192253" y="8892281"/>
            <a:chExt cx="144016" cy="144018"/>
          </a:xfrm>
        </p:grpSpPr>
        <p:sp>
          <p:nvSpPr>
            <p:cNvPr id="118" name="椭圆 117">
              <a:extLst>
                <a:ext uri="{FF2B5EF4-FFF2-40B4-BE49-F238E27FC236}">
                  <a16:creationId xmlns:a16="http://schemas.microsoft.com/office/drawing/2014/main" id="{4042C149-1F24-FC9E-BF2C-2F194C8E6563}"/>
                </a:ext>
              </a:extLst>
            </p:cNvPr>
            <p:cNvSpPr/>
            <p:nvPr/>
          </p:nvSpPr>
          <p:spPr>
            <a:xfrm rot="16200000">
              <a:off x="15192252" y="8892282"/>
              <a:ext cx="144018" cy="144016"/>
            </a:xfrm>
            <a:prstGeom prst="ellipse">
              <a:avLst/>
            </a:prstGeom>
            <a:solidFill>
              <a:sysClr val="window" lastClr="FFFFFF"/>
            </a:solidFill>
            <a:ln w="19050" cap="flat" cmpd="sng" algn="ctr">
              <a:solidFill>
                <a:srgbClr val="4472C4">
                  <a:shade val="1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100" b="1"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cxnSp>
          <p:nvCxnSpPr>
            <p:cNvPr id="119" name="直接连接符 118">
              <a:extLst>
                <a:ext uri="{FF2B5EF4-FFF2-40B4-BE49-F238E27FC236}">
                  <a16:creationId xmlns:a16="http://schemas.microsoft.com/office/drawing/2014/main" id="{16310391-0719-AAB4-F52F-7A4B414FD8BF}"/>
                </a:ext>
              </a:extLst>
            </p:cNvPr>
            <p:cNvCxnSpPr>
              <a:cxnSpLocks/>
              <a:stCxn id="118" idx="0"/>
              <a:endCxn id="118" idx="4"/>
            </p:cNvCxnSpPr>
            <p:nvPr/>
          </p:nvCxnSpPr>
          <p:spPr>
            <a:xfrm>
              <a:off x="15192253" y="8964290"/>
              <a:ext cx="144016" cy="0"/>
            </a:xfrm>
            <a:prstGeom prst="line">
              <a:avLst/>
            </a:prstGeom>
            <a:noFill/>
            <a:ln w="19050" cap="flat" cmpd="sng" algn="ctr">
              <a:solidFill>
                <a:sysClr val="windowText" lastClr="000000"/>
              </a:solidFill>
              <a:prstDash val="solid"/>
              <a:miter lim="800000"/>
            </a:ln>
            <a:effectLst/>
          </p:spPr>
        </p:cxnSp>
        <p:cxnSp>
          <p:nvCxnSpPr>
            <p:cNvPr id="120" name="直接连接符 119">
              <a:extLst>
                <a:ext uri="{FF2B5EF4-FFF2-40B4-BE49-F238E27FC236}">
                  <a16:creationId xmlns:a16="http://schemas.microsoft.com/office/drawing/2014/main" id="{3738444A-B17C-6F84-E0E6-B3E57158FCB3}"/>
                </a:ext>
              </a:extLst>
            </p:cNvPr>
            <p:cNvCxnSpPr>
              <a:cxnSpLocks/>
              <a:stCxn id="118" idx="6"/>
              <a:endCxn id="118" idx="2"/>
            </p:cNvCxnSpPr>
            <p:nvPr/>
          </p:nvCxnSpPr>
          <p:spPr>
            <a:xfrm>
              <a:off x="15264261" y="8892281"/>
              <a:ext cx="0" cy="144018"/>
            </a:xfrm>
            <a:prstGeom prst="line">
              <a:avLst/>
            </a:prstGeom>
            <a:noFill/>
            <a:ln w="19050" cap="flat" cmpd="sng" algn="ctr">
              <a:solidFill>
                <a:sysClr val="windowText" lastClr="000000"/>
              </a:solidFill>
              <a:prstDash val="solid"/>
              <a:miter lim="800000"/>
            </a:ln>
            <a:effectLst/>
          </p:spPr>
        </p:cxnSp>
      </p:grpSp>
      <p:sp>
        <p:nvSpPr>
          <p:cNvPr id="121" name="文本框 120">
            <a:extLst>
              <a:ext uri="{FF2B5EF4-FFF2-40B4-BE49-F238E27FC236}">
                <a16:creationId xmlns:a16="http://schemas.microsoft.com/office/drawing/2014/main" id="{5378358D-2AB6-AB5D-CBA7-037C687BCAEB}"/>
              </a:ext>
            </a:extLst>
          </p:cNvPr>
          <p:cNvSpPr txBox="1"/>
          <p:nvPr/>
        </p:nvSpPr>
        <p:spPr>
          <a:xfrm>
            <a:off x="962407" y="2979209"/>
            <a:ext cx="474751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rPr>
              <a:t>Depth-wise separable asymmetric bidirectional bridge</a:t>
            </a:r>
            <a:endParaRPr kumimoji="0" lang="zh-CN" altLang="en-US" sz="1400" b="1" i="0" u="none" strike="noStrike" kern="1200" cap="none" spc="0" normalizeH="0" baseline="0" noProof="0" dirty="0">
              <a:ln>
                <a:noFill/>
              </a:ln>
              <a:solidFill>
                <a:srgbClr val="0070C0"/>
              </a:solidFill>
              <a:effectLst/>
              <a:uLnTx/>
              <a:uFillTx/>
              <a:latin typeface="Imperial Sans Text"/>
              <a:ea typeface="等线"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7653519B-2FB2-5E12-49F1-FAF51D1746DC}"/>
                  </a:ext>
                </a:extLst>
              </p:cNvPr>
              <p:cNvSpPr txBox="1"/>
              <p:nvPr/>
            </p:nvSpPr>
            <p:spPr>
              <a:xfrm>
                <a:off x="673875" y="3603719"/>
                <a:ext cx="599260" cy="338554"/>
              </a:xfrm>
              <a:prstGeom prst="rect">
                <a:avLst/>
              </a:prstGeom>
              <a:noFill/>
            </p:spPr>
            <p:txBody>
              <a:bodyPr wrap="square">
                <a:spAutoFit/>
              </a:bodyPr>
              <a:lstStyle/>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AE"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𝑠𝑎𝑚</m:t>
                          </m:r>
                        </m:sub>
                      </m:sSub>
                    </m:oMath>
                  </m:oMathPara>
                </a14:m>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p:txBody>
          </p:sp>
        </mc:Choice>
        <mc:Fallback xmlns="">
          <p:sp>
            <p:nvSpPr>
              <p:cNvPr id="123" name="文本框 122">
                <a:extLst>
                  <a:ext uri="{FF2B5EF4-FFF2-40B4-BE49-F238E27FC236}">
                    <a16:creationId xmlns:a16="http://schemas.microsoft.com/office/drawing/2014/main" id="{7653519B-2FB2-5E12-49F1-FAF51D1746DC}"/>
                  </a:ext>
                </a:extLst>
              </p:cNvPr>
              <p:cNvSpPr txBox="1">
                <a:spLocks noRot="1" noChangeAspect="1" noMove="1" noResize="1" noEditPoints="1" noAdjustHandles="1" noChangeArrowheads="1" noChangeShapeType="1" noTextEdit="1"/>
              </p:cNvSpPr>
              <p:nvPr/>
            </p:nvSpPr>
            <p:spPr>
              <a:xfrm>
                <a:off x="673875" y="3603719"/>
                <a:ext cx="599260" cy="3385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4CE900E5-ED6B-D3AD-3CF4-BA1DD26856A8}"/>
                  </a:ext>
                </a:extLst>
              </p:cNvPr>
              <p:cNvSpPr txBox="1"/>
              <p:nvPr/>
            </p:nvSpPr>
            <p:spPr>
              <a:xfrm>
                <a:off x="422455" y="5330061"/>
                <a:ext cx="766524" cy="338547"/>
              </a:xfrm>
              <a:prstGeom prst="rect">
                <a:avLst/>
              </a:prstGeom>
              <a:noFill/>
            </p:spPr>
            <p:txBody>
              <a:bodyPr wrap="square">
                <a:spAutoFit/>
              </a:bodyPr>
              <a:lstStyle/>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AE"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𝑎𝑚𝑏𝑎</m:t>
                          </m:r>
                        </m:sub>
                      </m:sSub>
                    </m:oMath>
                  </m:oMathPara>
                </a14:m>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p:txBody>
          </p:sp>
        </mc:Choice>
        <mc:Fallback xmlns="">
          <p:sp>
            <p:nvSpPr>
              <p:cNvPr id="124" name="文本框 123">
                <a:extLst>
                  <a:ext uri="{FF2B5EF4-FFF2-40B4-BE49-F238E27FC236}">
                    <a16:creationId xmlns:a16="http://schemas.microsoft.com/office/drawing/2014/main" id="{4CE900E5-ED6B-D3AD-3CF4-BA1DD26856A8}"/>
                  </a:ext>
                </a:extLst>
              </p:cNvPr>
              <p:cNvSpPr txBox="1">
                <a:spLocks noRot="1" noChangeAspect="1" noMove="1" noResize="1" noEditPoints="1" noAdjustHandles="1" noChangeArrowheads="1" noChangeShapeType="1" noTextEdit="1"/>
              </p:cNvSpPr>
              <p:nvPr/>
            </p:nvSpPr>
            <p:spPr>
              <a:xfrm>
                <a:off x="422455" y="5330061"/>
                <a:ext cx="766524" cy="338547"/>
              </a:xfrm>
              <a:prstGeom prst="rect">
                <a:avLst/>
              </a:prstGeom>
              <a:blipFill>
                <a:blip r:embed="rId4"/>
                <a:stretch>
                  <a:fillRect r="-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0842C1C6-18AE-C2C6-E24D-C4A88C51484A}"/>
                  </a:ext>
                </a:extLst>
              </p:cNvPr>
              <p:cNvSpPr txBox="1"/>
              <p:nvPr/>
            </p:nvSpPr>
            <p:spPr>
              <a:xfrm>
                <a:off x="613921" y="4715491"/>
                <a:ext cx="761584" cy="338554"/>
              </a:xfrm>
              <a:prstGeom prst="rect">
                <a:avLst/>
              </a:prstGeom>
              <a:noFill/>
            </p:spPr>
            <p:txBody>
              <a:bodyPr wrap="square">
                <a:spAutoFit/>
              </a:bodyPr>
              <a:lstStyle/>
              <a:p>
                <a:pPr marL="0" marR="0" lvl="0" indent="0" algn="l" defTabSz="91435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ar-AE"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𝑐𝑡𝑥</m:t>
                          </m:r>
                        </m:sub>
                      </m:sSub>
                    </m:oMath>
                  </m:oMathPara>
                </a14:m>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p:txBody>
          </p:sp>
        </mc:Choice>
        <mc:Fallback xmlns="">
          <p:sp>
            <p:nvSpPr>
              <p:cNvPr id="125" name="文本框 124">
                <a:extLst>
                  <a:ext uri="{FF2B5EF4-FFF2-40B4-BE49-F238E27FC236}">
                    <a16:creationId xmlns:a16="http://schemas.microsoft.com/office/drawing/2014/main" id="{0842C1C6-18AE-C2C6-E24D-C4A88C51484A}"/>
                  </a:ext>
                </a:extLst>
              </p:cNvPr>
              <p:cNvSpPr txBox="1">
                <a:spLocks noRot="1" noChangeAspect="1" noMove="1" noResize="1" noEditPoints="1" noAdjustHandles="1" noChangeArrowheads="1" noChangeShapeType="1" noTextEdit="1"/>
              </p:cNvSpPr>
              <p:nvPr/>
            </p:nvSpPr>
            <p:spPr>
              <a:xfrm>
                <a:off x="613921" y="4715491"/>
                <a:ext cx="761584" cy="338554"/>
              </a:xfrm>
              <a:prstGeom prst="rect">
                <a:avLst/>
              </a:prstGeom>
              <a:blipFill>
                <a:blip r:embed="rId5"/>
                <a:stretch>
                  <a:fillRect/>
                </a:stretch>
              </a:blipFill>
            </p:spPr>
            <p:txBody>
              <a:bodyPr/>
              <a:lstStyle/>
              <a:p>
                <a:r>
                  <a:rPr lang="zh-CN" altLang="en-US">
                    <a:noFill/>
                  </a:rPr>
                  <a:t> </a:t>
                </a:r>
              </a:p>
            </p:txBody>
          </p:sp>
        </mc:Fallback>
      </mc:AlternateContent>
      <p:sp>
        <p:nvSpPr>
          <p:cNvPr id="72" name="文本框 71">
            <a:extLst>
              <a:ext uri="{FF2B5EF4-FFF2-40B4-BE49-F238E27FC236}">
                <a16:creationId xmlns:a16="http://schemas.microsoft.com/office/drawing/2014/main" id="{B47657D0-A338-68EE-C72A-9F06EC863E42}"/>
              </a:ext>
            </a:extLst>
          </p:cNvPr>
          <p:cNvSpPr txBox="1"/>
          <p:nvPr/>
        </p:nvSpPr>
        <p:spPr>
          <a:xfrm>
            <a:off x="6644576" y="1779009"/>
            <a:ext cx="5265367" cy="1728935"/>
          </a:xfrm>
          <a:prstGeom prst="rect">
            <a:avLst/>
          </a:prstGeom>
          <a:noFill/>
        </p:spPr>
        <p:txBody>
          <a:bodyPr wrap="square">
            <a:spAutoFit/>
          </a:bodyPr>
          <a:lstStyle/>
          <a:p>
            <a:pPr marL="0" marR="0" lvl="0" indent="0" algn="l" defTabSz="914353" rtl="0" eaLnBrk="1" fontAlgn="auto" latinLnBrk="0" hangingPunct="1">
              <a:lnSpc>
                <a:spcPct val="12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black"/>
                </a:solidFill>
                <a:effectLst/>
                <a:uLnTx/>
                <a:uFillTx/>
                <a:latin typeface="+mn-lt"/>
                <a:ea typeface="+mn-ea"/>
                <a:cs typeface="MiSans" pitchFamily="34" charset="-120"/>
              </a:rPr>
              <a:t>Bidirectional bridge</a:t>
            </a:r>
          </a:p>
          <a:p>
            <a:pPr marL="285750" marR="0" lvl="0" indent="-285750" algn="l" defTabSz="91435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Mamba’s 3D structure injected into SAM—giving SAM spatial context </a:t>
            </a:r>
          </a:p>
          <a:p>
            <a:pPr marL="285750" marR="0" lvl="0" indent="-285750" algn="l" defTabSz="91435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MiSans" pitchFamily="34" charset="-122"/>
                <a:cs typeface="MiSans" pitchFamily="34" charset="-120"/>
              </a:rPr>
              <a:t>Edge information flows back—Mamba becomes aware of precise interfaces it initially missed.</a:t>
            </a:r>
          </a:p>
        </p:txBody>
      </p:sp>
    </p:spTree>
    <p:extLst>
      <p:ext uri="{BB962C8B-B14F-4D97-AF65-F5344CB8AC3E}">
        <p14:creationId xmlns:p14="http://schemas.microsoft.com/office/powerpoint/2010/main" val="31252520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3F9DC2-6FBB-23E4-6808-9F4ED9E00A6B}"/>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C201D271-DDDA-4669-E5D4-14ABFCDE48CE}"/>
              </a:ext>
            </a:extLst>
          </p:cNvPr>
          <p:cNvSpPr>
            <a:spLocks noGrp="1"/>
          </p:cNvSpPr>
          <p:nvPr>
            <p:ph type="dt" sz="half" idx="10"/>
          </p:nvPr>
        </p:nvSpPr>
        <p:spPr>
          <a:xfrm>
            <a:off x="10641349" y="6393702"/>
            <a:ext cx="1233647" cy="137270"/>
          </a:xfrm>
        </p:spPr>
        <p:txBody>
          <a:bodyPr/>
          <a:lstStyle/>
          <a:p>
            <a:pPr marL="0" marR="0" lvl="0" indent="0" algn="r" defTabSz="914353" rtl="0" eaLnBrk="1" fontAlgn="auto" latinLnBrk="0" hangingPunct="1">
              <a:lnSpc>
                <a:spcPct val="100000"/>
              </a:lnSpc>
              <a:spcBef>
                <a:spcPts val="0"/>
              </a:spcBef>
              <a:spcAft>
                <a:spcPts val="0"/>
              </a:spcAft>
              <a:buClrTx/>
              <a:buSzTx/>
              <a:buFontTx/>
              <a:buNone/>
              <a:tabLst/>
              <a:defRPr/>
            </a:pPr>
            <a:fld id="{F295370B-EBF5-40E5-BF51-1F0F071147D8}" type="datetime1">
              <a:rPr kumimoji="0" lang="en-GB" sz="850" b="0" i="0" u="none" strike="noStrike" kern="1200" cap="none" spc="0" normalizeH="0" baseline="0" noProof="0" smtClean="0">
                <a:ln>
                  <a:noFill/>
                </a:ln>
                <a:solidFill>
                  <a:srgbClr val="0000CD"/>
                </a:solidFill>
                <a:effectLst/>
                <a:uLnTx/>
                <a:uFillTx/>
                <a:latin typeface="Imperial Sans Text"/>
                <a:ea typeface="+mn-ea"/>
                <a:cs typeface="+mn-cs"/>
              </a:rPr>
              <a:pPr marL="0" marR="0" lvl="0" indent="0" algn="r" defTabSz="914353" rtl="0" eaLnBrk="1" fontAlgn="auto" latinLnBrk="0" hangingPunct="1">
                <a:lnSpc>
                  <a:spcPct val="100000"/>
                </a:lnSpc>
                <a:spcBef>
                  <a:spcPts val="0"/>
                </a:spcBef>
                <a:spcAft>
                  <a:spcPts val="0"/>
                </a:spcAft>
                <a:buClrTx/>
                <a:buSzTx/>
                <a:buFontTx/>
                <a:buNone/>
                <a:tabLst/>
                <a:defRPr/>
              </a:pPr>
              <a:t>18/05/2026</a:t>
            </a:fld>
            <a:endParaRPr kumimoji="0" lang="en-GB" sz="850" b="0" i="0" u="none" strike="noStrike" kern="1200" cap="none" spc="0" normalizeH="0" baseline="0" noProof="0">
              <a:ln>
                <a:noFill/>
              </a:ln>
              <a:solidFill>
                <a:srgbClr val="0000CD"/>
              </a:solidFill>
              <a:effectLst/>
              <a:uLnTx/>
              <a:uFillTx/>
              <a:latin typeface="Imperial Sans Text"/>
              <a:ea typeface="+mn-ea"/>
              <a:cs typeface="+mn-cs"/>
            </a:endParaRPr>
          </a:p>
        </p:txBody>
      </p:sp>
      <p:sp>
        <p:nvSpPr>
          <p:cNvPr id="10" name="Slide Number Placeholder 6">
            <a:extLst>
              <a:ext uri="{FF2B5EF4-FFF2-40B4-BE49-F238E27FC236}">
                <a16:creationId xmlns:a16="http://schemas.microsoft.com/office/drawing/2014/main" id="{CA2AD3DA-A0B3-D939-C584-9904E730149E}"/>
              </a:ext>
            </a:extLst>
          </p:cNvPr>
          <p:cNvSpPr>
            <a:spLocks noGrp="1"/>
          </p:cNvSpPr>
          <p:nvPr>
            <p:ph type="sldNum" sz="quarter" idx="12"/>
          </p:nvPr>
        </p:nvSpPr>
        <p:spPr>
          <a:xfrm>
            <a:off x="5936755" y="6393702"/>
            <a:ext cx="318491" cy="137272"/>
          </a:xfrm>
        </p:spPr>
        <p: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fld id="{8DC42B59-1F4B-4C74-AF5F-186D6E271CD4}" type="slidenum">
              <a:rPr kumimoji="0" lang="en-GB" sz="850" b="1" i="0" u="none" strike="noStrike" kern="1200" cap="none" spc="0" normalizeH="0" baseline="0" noProof="0" smtClean="0">
                <a:ln>
                  <a:noFill/>
                </a:ln>
                <a:solidFill>
                  <a:srgbClr val="0000CD"/>
                </a:solidFill>
                <a:effectLst/>
                <a:uLnTx/>
                <a:uFillTx/>
                <a:latin typeface="Imperial Sans Text"/>
                <a:ea typeface="+mn-ea"/>
                <a:cs typeface="+mn-cs"/>
              </a:rPr>
              <a:pPr marL="0" marR="0" lvl="0" indent="0" algn="ctr" defTabSz="914353" rtl="0" eaLnBrk="1" fontAlgn="auto" latinLnBrk="0" hangingPunct="1">
                <a:lnSpc>
                  <a:spcPct val="100000"/>
                </a:lnSpc>
                <a:spcBef>
                  <a:spcPts val="0"/>
                </a:spcBef>
                <a:spcAft>
                  <a:spcPts val="0"/>
                </a:spcAft>
                <a:buClrTx/>
                <a:buSzTx/>
                <a:buFontTx/>
                <a:buNone/>
                <a:tabLst/>
                <a:defRPr/>
              </a:pPr>
              <a:t>17</a:t>
            </a:fld>
            <a:endParaRPr kumimoji="0" lang="en-GB" sz="850" b="1" i="0" u="none" strike="noStrike" kern="1200" cap="none" spc="0" normalizeH="0" baseline="0" noProof="0" dirty="0">
              <a:ln>
                <a:noFill/>
              </a:ln>
              <a:solidFill>
                <a:srgbClr val="0000CD"/>
              </a:solidFill>
              <a:effectLst/>
              <a:uLnTx/>
              <a:uFillTx/>
              <a:latin typeface="Imperial Sans Text"/>
              <a:ea typeface="+mn-ea"/>
              <a:cs typeface="+mn-cs"/>
            </a:endParaRPr>
          </a:p>
        </p:txBody>
      </p:sp>
      <p:cxnSp>
        <p:nvCxnSpPr>
          <p:cNvPr id="21" name="Straight Connector 11">
            <a:extLst>
              <a:ext uri="{FF2B5EF4-FFF2-40B4-BE49-F238E27FC236}">
                <a16:creationId xmlns:a16="http://schemas.microsoft.com/office/drawing/2014/main" id="{EB6C001D-F838-7DB4-0B6F-065869B0AE66}"/>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38BA681-D534-F006-E209-8756E283FE11}"/>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pPr marL="0" marR="0" lvl="0" indent="0" algn="l" defTabSz="685765"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CD"/>
                </a:solidFill>
                <a:effectLst/>
                <a:uLnTx/>
                <a:uFillTx/>
                <a:latin typeface="Imperial Sans Text Semibold"/>
                <a:ea typeface="+mj-ea"/>
                <a:cs typeface="+mj-cs"/>
              </a:rPr>
              <a:t>Training strategy and protocol </a:t>
            </a:r>
          </a:p>
        </p:txBody>
      </p:sp>
      <p:sp>
        <p:nvSpPr>
          <p:cNvPr id="4" name="Text 57">
            <a:extLst>
              <a:ext uri="{FF2B5EF4-FFF2-40B4-BE49-F238E27FC236}">
                <a16:creationId xmlns:a16="http://schemas.microsoft.com/office/drawing/2014/main" id="{C58595B2-34F9-317D-7708-48B466AD5CA7}"/>
              </a:ext>
            </a:extLst>
          </p:cNvPr>
          <p:cNvSpPr/>
          <p:nvPr/>
        </p:nvSpPr>
        <p:spPr>
          <a:xfrm>
            <a:off x="487010" y="4517975"/>
            <a:ext cx="2617814" cy="298583"/>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81BE5"/>
                </a:solidFill>
                <a:effectLst/>
                <a:uLnTx/>
                <a:uFillTx/>
                <a:latin typeface="Imperial Sans Text Semibold"/>
                <a:ea typeface="Calibri" pitchFamily="34" charset="-122"/>
                <a:cs typeface="Calibri" pitchFamily="34" charset="-120"/>
              </a:rPr>
              <a:t>Loss Function Design:</a:t>
            </a:r>
            <a:endParaRPr kumimoji="0" lang="en-US" sz="1600" b="0" i="0" u="none" strike="noStrike" kern="1200" cap="none" spc="0" normalizeH="0" baseline="0" noProof="0">
              <a:ln>
                <a:noFill/>
              </a:ln>
              <a:solidFill>
                <a:srgbClr val="381BE5"/>
              </a:solidFill>
              <a:effectLst/>
              <a:uLnTx/>
              <a:uFillTx/>
              <a:latin typeface="Imperial Sans Text Semibold"/>
              <a:ea typeface="微软雅黑"/>
              <a:cs typeface="+mn-cs"/>
            </a:endParaRPr>
          </a:p>
        </p:txBody>
      </p:sp>
      <p:sp>
        <p:nvSpPr>
          <p:cNvPr id="5" name="Shape 58">
            <a:extLst>
              <a:ext uri="{FF2B5EF4-FFF2-40B4-BE49-F238E27FC236}">
                <a16:creationId xmlns:a16="http://schemas.microsoft.com/office/drawing/2014/main" id="{1BBB2AE3-794F-FCE4-8519-B8A5E52B4DA1}"/>
              </a:ext>
            </a:extLst>
          </p:cNvPr>
          <p:cNvSpPr/>
          <p:nvPr/>
        </p:nvSpPr>
        <p:spPr>
          <a:xfrm>
            <a:off x="487010" y="4902673"/>
            <a:ext cx="2411313" cy="496985"/>
          </a:xfrm>
          <a:prstGeom prst="rect">
            <a:avLst/>
          </a:prstGeom>
          <a:solidFill>
            <a:srgbClr val="3B82F6">
              <a:alpha val="22000"/>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6" name="Shape 59">
            <a:extLst>
              <a:ext uri="{FF2B5EF4-FFF2-40B4-BE49-F238E27FC236}">
                <a16:creationId xmlns:a16="http://schemas.microsoft.com/office/drawing/2014/main" id="{865AA1DA-9A86-7CCB-B79C-84B45C94A493}"/>
              </a:ext>
            </a:extLst>
          </p:cNvPr>
          <p:cNvSpPr/>
          <p:nvPr/>
        </p:nvSpPr>
        <p:spPr>
          <a:xfrm>
            <a:off x="487010" y="4902673"/>
            <a:ext cx="65171" cy="496985"/>
          </a:xfrm>
          <a:prstGeom prst="rect">
            <a:avLst/>
          </a:prstGeom>
          <a:solidFill>
            <a:srgbClr val="3B82F6"/>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7" name="Text 60">
            <a:extLst>
              <a:ext uri="{FF2B5EF4-FFF2-40B4-BE49-F238E27FC236}">
                <a16:creationId xmlns:a16="http://schemas.microsoft.com/office/drawing/2014/main" id="{728D4B88-67A8-2072-ED74-6404CE567735}"/>
              </a:ext>
            </a:extLst>
          </p:cNvPr>
          <p:cNvSpPr/>
          <p:nvPr/>
        </p:nvSpPr>
        <p:spPr>
          <a:xfrm>
            <a:off x="569307" y="4950691"/>
            <a:ext cx="2280972" cy="260325"/>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Weighted Dice Loss</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Text 61">
            <a:extLst>
              <a:ext uri="{FF2B5EF4-FFF2-40B4-BE49-F238E27FC236}">
                <a16:creationId xmlns:a16="http://schemas.microsoft.com/office/drawing/2014/main" id="{0894F2EC-FB81-1169-52E5-26001754C796}"/>
              </a:ext>
            </a:extLst>
          </p:cNvPr>
          <p:cNvSpPr/>
          <p:nvPr/>
        </p:nvSpPr>
        <p:spPr>
          <a:xfrm>
            <a:off x="569307" y="5153566"/>
            <a:ext cx="2280972" cy="2366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λ=0.5  |  small-target re-weighting</a:t>
            </a:r>
            <a:endParaRPr kumimoji="0" lang="en-US" sz="10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1" name="Shape 66">
            <a:extLst>
              <a:ext uri="{FF2B5EF4-FFF2-40B4-BE49-F238E27FC236}">
                <a16:creationId xmlns:a16="http://schemas.microsoft.com/office/drawing/2014/main" id="{51BCFCEB-7CD5-904A-2911-D7750261C3B4}"/>
              </a:ext>
            </a:extLst>
          </p:cNvPr>
          <p:cNvSpPr/>
          <p:nvPr/>
        </p:nvSpPr>
        <p:spPr>
          <a:xfrm>
            <a:off x="487010" y="5444406"/>
            <a:ext cx="2411313" cy="496985"/>
          </a:xfrm>
          <a:prstGeom prst="rect">
            <a:avLst/>
          </a:prstGeom>
          <a:solidFill>
            <a:srgbClr val="F59E0B">
              <a:alpha val="22000"/>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2" name="Shape 67">
            <a:extLst>
              <a:ext uri="{FF2B5EF4-FFF2-40B4-BE49-F238E27FC236}">
                <a16:creationId xmlns:a16="http://schemas.microsoft.com/office/drawing/2014/main" id="{DC49F60E-FB4B-87FE-272D-373B4F8D45B0}"/>
              </a:ext>
            </a:extLst>
          </p:cNvPr>
          <p:cNvSpPr/>
          <p:nvPr/>
        </p:nvSpPr>
        <p:spPr>
          <a:xfrm>
            <a:off x="487010" y="5444406"/>
            <a:ext cx="65171" cy="496985"/>
          </a:xfrm>
          <a:prstGeom prst="rect">
            <a:avLst/>
          </a:prstGeom>
          <a:solidFill>
            <a:srgbClr val="F59E0B"/>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3" name="Text 68">
            <a:extLst>
              <a:ext uri="{FF2B5EF4-FFF2-40B4-BE49-F238E27FC236}">
                <a16:creationId xmlns:a16="http://schemas.microsoft.com/office/drawing/2014/main" id="{65FC3D7E-F96B-A684-A047-037DDC74C5F6}"/>
              </a:ext>
            </a:extLst>
          </p:cNvPr>
          <p:cNvSpPr/>
          <p:nvPr/>
        </p:nvSpPr>
        <p:spPr>
          <a:xfrm>
            <a:off x="569307" y="5492424"/>
            <a:ext cx="2280972" cy="260325"/>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Focal Loss</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4" name="Text 69">
            <a:extLst>
              <a:ext uri="{FF2B5EF4-FFF2-40B4-BE49-F238E27FC236}">
                <a16:creationId xmlns:a16="http://schemas.microsoft.com/office/drawing/2014/main" id="{17C09D44-AC61-9425-15BA-09C6D5B2962C}"/>
              </a:ext>
            </a:extLst>
          </p:cNvPr>
          <p:cNvSpPr/>
          <p:nvPr/>
        </p:nvSpPr>
        <p:spPr>
          <a:xfrm>
            <a:off x="569307" y="5695299"/>
            <a:ext cx="2280972" cy="2366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λ=0.5  |  hard-example mining</a:t>
            </a:r>
            <a:endParaRPr kumimoji="0" lang="en-US" sz="10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5" name="Shape 70">
            <a:extLst>
              <a:ext uri="{FF2B5EF4-FFF2-40B4-BE49-F238E27FC236}">
                <a16:creationId xmlns:a16="http://schemas.microsoft.com/office/drawing/2014/main" id="{D581E253-70F7-7BF8-E0C7-D32FBD34EBB0}"/>
              </a:ext>
            </a:extLst>
          </p:cNvPr>
          <p:cNvSpPr/>
          <p:nvPr/>
        </p:nvSpPr>
        <p:spPr>
          <a:xfrm>
            <a:off x="3759682" y="5439509"/>
            <a:ext cx="2411313" cy="496985"/>
          </a:xfrm>
          <a:prstGeom prst="rect">
            <a:avLst/>
          </a:prstGeom>
          <a:solidFill>
            <a:srgbClr val="EF4444">
              <a:alpha val="22000"/>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6" name="Shape 71">
            <a:extLst>
              <a:ext uri="{FF2B5EF4-FFF2-40B4-BE49-F238E27FC236}">
                <a16:creationId xmlns:a16="http://schemas.microsoft.com/office/drawing/2014/main" id="{56525991-EE52-D1E8-49DE-137D2C5D8D44}"/>
              </a:ext>
            </a:extLst>
          </p:cNvPr>
          <p:cNvSpPr/>
          <p:nvPr/>
        </p:nvSpPr>
        <p:spPr>
          <a:xfrm>
            <a:off x="3759682" y="5439509"/>
            <a:ext cx="65171" cy="496985"/>
          </a:xfrm>
          <a:prstGeom prst="rect">
            <a:avLst/>
          </a:prstGeom>
          <a:solidFill>
            <a:srgbClr val="EF4444"/>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17" name="Text 72">
            <a:extLst>
              <a:ext uri="{FF2B5EF4-FFF2-40B4-BE49-F238E27FC236}">
                <a16:creationId xmlns:a16="http://schemas.microsoft.com/office/drawing/2014/main" id="{F94C3D9A-606D-94F5-8B28-4A4FD2D9D8CE}"/>
              </a:ext>
            </a:extLst>
          </p:cNvPr>
          <p:cNvSpPr/>
          <p:nvPr/>
        </p:nvSpPr>
        <p:spPr>
          <a:xfrm>
            <a:off x="3841979" y="5487527"/>
            <a:ext cx="2280972" cy="260325"/>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Boundary Loss</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8" name="Text 73">
            <a:extLst>
              <a:ext uri="{FF2B5EF4-FFF2-40B4-BE49-F238E27FC236}">
                <a16:creationId xmlns:a16="http://schemas.microsoft.com/office/drawing/2014/main" id="{C4AF28AD-7A2E-BB3A-6426-CD5C841EBA9B}"/>
              </a:ext>
            </a:extLst>
          </p:cNvPr>
          <p:cNvSpPr/>
          <p:nvPr/>
        </p:nvSpPr>
        <p:spPr>
          <a:xfrm>
            <a:off x="3841979" y="5690403"/>
            <a:ext cx="2280972" cy="2366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λ=0.5  |  Laplacian edge weighting</a:t>
            </a:r>
            <a:endParaRPr kumimoji="0" lang="en-US" sz="10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9" name="Shape 62">
            <a:extLst>
              <a:ext uri="{FF2B5EF4-FFF2-40B4-BE49-F238E27FC236}">
                <a16:creationId xmlns:a16="http://schemas.microsoft.com/office/drawing/2014/main" id="{F932478D-7521-DEA5-4E6F-72A7272D3EAF}"/>
              </a:ext>
            </a:extLst>
          </p:cNvPr>
          <p:cNvSpPr/>
          <p:nvPr/>
        </p:nvSpPr>
        <p:spPr>
          <a:xfrm>
            <a:off x="3759682" y="4893241"/>
            <a:ext cx="2411313" cy="496985"/>
          </a:xfrm>
          <a:prstGeom prst="rect">
            <a:avLst/>
          </a:prstGeom>
          <a:solidFill>
            <a:srgbClr val="10B981">
              <a:alpha val="22000"/>
            </a:srgbClr>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0" name="Shape 63">
            <a:extLst>
              <a:ext uri="{FF2B5EF4-FFF2-40B4-BE49-F238E27FC236}">
                <a16:creationId xmlns:a16="http://schemas.microsoft.com/office/drawing/2014/main" id="{C76A498D-F504-F4E3-4E85-EB301019B9BC}"/>
              </a:ext>
            </a:extLst>
          </p:cNvPr>
          <p:cNvSpPr/>
          <p:nvPr/>
        </p:nvSpPr>
        <p:spPr>
          <a:xfrm>
            <a:off x="3759682" y="4893241"/>
            <a:ext cx="65171" cy="496985"/>
          </a:xfrm>
          <a:prstGeom prst="rect">
            <a:avLst/>
          </a:prstGeom>
          <a:solidFill>
            <a:srgbClr val="10B981"/>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2" name="Text 64">
            <a:extLst>
              <a:ext uri="{FF2B5EF4-FFF2-40B4-BE49-F238E27FC236}">
                <a16:creationId xmlns:a16="http://schemas.microsoft.com/office/drawing/2014/main" id="{0AD5175D-5E7B-3980-6665-9EF8D213D5E2}"/>
              </a:ext>
            </a:extLst>
          </p:cNvPr>
          <p:cNvSpPr/>
          <p:nvPr/>
        </p:nvSpPr>
        <p:spPr>
          <a:xfrm>
            <a:off x="3841979" y="4941259"/>
            <a:ext cx="2280972" cy="260325"/>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Tversky Loss</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 65">
            <a:extLst>
              <a:ext uri="{FF2B5EF4-FFF2-40B4-BE49-F238E27FC236}">
                <a16:creationId xmlns:a16="http://schemas.microsoft.com/office/drawing/2014/main" id="{555110F2-9B6F-C195-6EB7-BEC25A5BD6EB}"/>
              </a:ext>
            </a:extLst>
          </p:cNvPr>
          <p:cNvSpPr/>
          <p:nvPr/>
        </p:nvSpPr>
        <p:spPr>
          <a:xfrm>
            <a:off x="3841979" y="5144134"/>
            <a:ext cx="2280972" cy="2366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Calibri" pitchFamily="34" charset="-122"/>
                <a:cs typeface="Calibri" pitchFamily="34" charset="-120"/>
              </a:rPr>
              <a:t>λ=1.0  |  FN penalty</a:t>
            </a:r>
            <a:endParaRPr kumimoji="0" lang="en-US" sz="1000" b="0" i="0" u="none" strike="noStrike" kern="1200" cap="none" spc="0" normalizeH="0" baseline="0" noProof="0" dirty="0">
              <a:ln>
                <a:noFill/>
              </a:ln>
              <a:solidFill>
                <a:prstClr val="black"/>
              </a:solidFill>
              <a:effectLst/>
              <a:uLnTx/>
              <a:uFillTx/>
              <a:latin typeface="Arial"/>
              <a:ea typeface="微软雅黑"/>
              <a:cs typeface="+mn-cs"/>
            </a:endParaRPr>
          </a:p>
        </p:txBody>
      </p:sp>
      <p:grpSp>
        <p:nvGrpSpPr>
          <p:cNvPr id="24" name="组合 23">
            <a:extLst>
              <a:ext uri="{FF2B5EF4-FFF2-40B4-BE49-F238E27FC236}">
                <a16:creationId xmlns:a16="http://schemas.microsoft.com/office/drawing/2014/main" id="{14A18956-308C-EF12-AB5E-0E3FB5C92F52}"/>
              </a:ext>
            </a:extLst>
          </p:cNvPr>
          <p:cNvGrpSpPr/>
          <p:nvPr/>
        </p:nvGrpSpPr>
        <p:grpSpPr>
          <a:xfrm>
            <a:off x="487010" y="1282642"/>
            <a:ext cx="5768237" cy="351781"/>
            <a:chOff x="571297" y="1788144"/>
            <a:chExt cx="5382796" cy="308017"/>
          </a:xfrm>
        </p:grpSpPr>
        <p:sp>
          <p:nvSpPr>
            <p:cNvPr id="25" name="Shape 6">
              <a:extLst>
                <a:ext uri="{FF2B5EF4-FFF2-40B4-BE49-F238E27FC236}">
                  <a16:creationId xmlns:a16="http://schemas.microsoft.com/office/drawing/2014/main" id="{4C4263FB-7C28-7706-6570-C64DFA96346A}"/>
                </a:ext>
              </a:extLst>
            </p:cNvPr>
            <p:cNvSpPr/>
            <p:nvPr/>
          </p:nvSpPr>
          <p:spPr>
            <a:xfrm>
              <a:off x="3589145" y="1794409"/>
              <a:ext cx="2364948" cy="301752"/>
            </a:xfrm>
            <a:prstGeom prst="rect">
              <a:avLst/>
            </a:prstGeom>
            <a:solidFill>
              <a:srgbClr val="1A7A4A"/>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6" name="Text 7">
              <a:extLst>
                <a:ext uri="{FF2B5EF4-FFF2-40B4-BE49-F238E27FC236}">
                  <a16:creationId xmlns:a16="http://schemas.microsoft.com/office/drawing/2014/main" id="{C6754701-9B95-8377-2543-EAF52A270EB4}"/>
                </a:ext>
              </a:extLst>
            </p:cNvPr>
            <p:cNvSpPr/>
            <p:nvPr/>
          </p:nvSpPr>
          <p:spPr>
            <a:xfrm>
              <a:off x="3618162" y="1794409"/>
              <a:ext cx="2302422" cy="30175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Calibri" pitchFamily="34" charset="-122"/>
                  <a:cs typeface="Calibri" pitchFamily="34" charset="-120"/>
                </a:rPr>
                <a:t>Stage B  (70%)</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Shape 6">
              <a:extLst>
                <a:ext uri="{FF2B5EF4-FFF2-40B4-BE49-F238E27FC236}">
                  <a16:creationId xmlns:a16="http://schemas.microsoft.com/office/drawing/2014/main" id="{8A5CE289-72B4-E2CC-9E31-9D6292F883D2}"/>
                </a:ext>
              </a:extLst>
            </p:cNvPr>
            <p:cNvSpPr/>
            <p:nvPr/>
          </p:nvSpPr>
          <p:spPr>
            <a:xfrm>
              <a:off x="571297" y="1788144"/>
              <a:ext cx="2398347" cy="301752"/>
            </a:xfrm>
            <a:prstGeom prst="rect">
              <a:avLst/>
            </a:prstGeom>
            <a:solidFill>
              <a:srgbClr val="065A82"/>
            </a:solidFill>
            <a:ln/>
          </p:spPr>
          <p:txBody>
            <a:bodyPr/>
            <a:lstStyle/>
            <a:p>
              <a:pPr marL="0" marR="0" lvl="0" indent="0" algn="l" defTabSz="914353"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mperial Sans Text"/>
                <a:ea typeface="+mn-ea"/>
                <a:cs typeface="+mn-cs"/>
              </a:endParaRPr>
            </a:p>
          </p:txBody>
        </p:sp>
        <p:sp>
          <p:nvSpPr>
            <p:cNvPr id="28" name="Text 7">
              <a:extLst>
                <a:ext uri="{FF2B5EF4-FFF2-40B4-BE49-F238E27FC236}">
                  <a16:creationId xmlns:a16="http://schemas.microsoft.com/office/drawing/2014/main" id="{E115C10D-C411-FFC0-30F9-887DFD77B401}"/>
                </a:ext>
              </a:extLst>
            </p:cNvPr>
            <p:cNvSpPr/>
            <p:nvPr/>
          </p:nvSpPr>
          <p:spPr>
            <a:xfrm>
              <a:off x="619330" y="1788144"/>
              <a:ext cx="2298490" cy="30175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Calibri" pitchFamily="34" charset="-122"/>
                  <a:cs typeface="Calibri" pitchFamily="34" charset="-120"/>
                </a:rPr>
                <a:t>Stage A  (30%)</a:t>
              </a:r>
              <a:endParaRPr kumimoji="0" lang="en-US" sz="1050" b="0" i="0" u="none" strike="noStrike" kern="1200" cap="none" spc="0" normalizeH="0" baseline="0" noProof="0" dirty="0">
                <a:ln>
                  <a:noFill/>
                </a:ln>
                <a:solidFill>
                  <a:prstClr val="black"/>
                </a:solidFill>
                <a:effectLst/>
                <a:uLnTx/>
                <a:uFillTx/>
                <a:latin typeface="Arial"/>
                <a:ea typeface="微软雅黑"/>
                <a:cs typeface="+mn-cs"/>
              </a:endParaRPr>
            </a:p>
          </p:txBody>
        </p:sp>
      </p:grpSp>
      <p:cxnSp>
        <p:nvCxnSpPr>
          <p:cNvPr id="30" name="直接连接符 29">
            <a:extLst>
              <a:ext uri="{FF2B5EF4-FFF2-40B4-BE49-F238E27FC236}">
                <a16:creationId xmlns:a16="http://schemas.microsoft.com/office/drawing/2014/main" id="{C635E182-497B-F7AB-23C4-93E6F3D296ED}"/>
              </a:ext>
            </a:extLst>
          </p:cNvPr>
          <p:cNvCxnSpPr>
            <a:cxnSpLocks/>
          </p:cNvCxnSpPr>
          <p:nvPr/>
        </p:nvCxnSpPr>
        <p:spPr>
          <a:xfrm>
            <a:off x="6604747" y="1239772"/>
            <a:ext cx="0" cy="4812874"/>
          </a:xfrm>
          <a:prstGeom prst="line">
            <a:avLst/>
          </a:prstGeom>
          <a:noFill/>
          <a:ln w="22225" cap="flat" cmpd="sng" algn="ctr">
            <a:solidFill>
              <a:srgbClr val="A5A5A5"/>
            </a:solidFill>
            <a:prstDash val="dash"/>
            <a:miter lim="800000"/>
          </a:ln>
          <a:effectLst/>
        </p:spPr>
      </p:cxnSp>
      <p:sp>
        <p:nvSpPr>
          <p:cNvPr id="31" name="文本框 30">
            <a:extLst>
              <a:ext uri="{FF2B5EF4-FFF2-40B4-BE49-F238E27FC236}">
                <a16:creationId xmlns:a16="http://schemas.microsoft.com/office/drawing/2014/main" id="{40FC98A0-98EB-774B-A6A3-08530E3EE0FA}"/>
              </a:ext>
            </a:extLst>
          </p:cNvPr>
          <p:cNvSpPr txBox="1"/>
          <p:nvPr/>
        </p:nvSpPr>
        <p:spPr>
          <a:xfrm>
            <a:off x="6742671" y="1239772"/>
            <a:ext cx="5039896" cy="4381199"/>
          </a:xfrm>
          <a:prstGeom prst="rect">
            <a:avLst/>
          </a:prstGeom>
          <a:noFill/>
        </p:spPr>
        <p:txBody>
          <a:bodyPr wrap="square">
            <a:spAutoFit/>
          </a:bodyPr>
          <a:lstStyle/>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The model is trained on </a:t>
            </a:r>
            <a:r>
              <a:rPr kumimoji="0" lang="en-US" altLang="zh-CN" sz="1800" b="1" i="0" u="none" strike="noStrike" kern="1200" cap="none" spc="0" normalizeH="0" baseline="0" noProof="0" dirty="0">
                <a:ln>
                  <a:noFill/>
                </a:ln>
                <a:solidFill>
                  <a:prstClr val="black"/>
                </a:solidFill>
                <a:effectLst/>
                <a:uLnTx/>
                <a:uFillTx/>
                <a:latin typeface="Imperial Sans Text"/>
                <a:ea typeface="微软雅黑"/>
                <a:cs typeface="+mn-cs"/>
              </a:rPr>
              <a:t>one NVIDIA A100 (80G) GPU</a:t>
            </a: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 using </a:t>
            </a:r>
            <a:r>
              <a:rPr kumimoji="0" lang="en-US" altLang="zh-CN" sz="1800" b="0" i="0" u="none" strike="noStrike" kern="1200" cap="none" spc="0" normalizeH="0" baseline="0" noProof="0" dirty="0" err="1">
                <a:ln>
                  <a:noFill/>
                </a:ln>
                <a:solidFill>
                  <a:prstClr val="black"/>
                </a:solidFill>
                <a:effectLst/>
                <a:uLnTx/>
                <a:uFillTx/>
                <a:latin typeface="Imperial Sans Text"/>
                <a:ea typeface="微软雅黑"/>
                <a:cs typeface="+mn-cs"/>
              </a:rPr>
              <a:t>AdamW</a:t>
            </a: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 optimizer for 200 epochs. </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Set the learning rate of 1e−4. An early stop method was also defined by monitoring the validation dataset loss with a patience of 20 epochs.</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The sliding window method</a:t>
            </a:r>
            <a:r>
              <a:rPr kumimoji="0" lang="en-US" altLang="zh-CN" sz="1800" b="1" i="0" u="none" strike="noStrike" kern="1200" cap="none" spc="0" normalizeH="0" baseline="0" noProof="0" dirty="0">
                <a:ln>
                  <a:noFill/>
                </a:ln>
                <a:solidFill>
                  <a:prstClr val="black"/>
                </a:solidFill>
                <a:effectLst/>
                <a:uLnTx/>
                <a:uFillTx/>
                <a:latin typeface="Imperial Sans Text"/>
                <a:ea typeface="微软雅黑"/>
                <a:cs typeface="+mn-cs"/>
              </a:rPr>
              <a:t> </a:t>
            </a: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is used during the inference phase, with an overlap of 0.7.</a:t>
            </a:r>
          </a:p>
          <a:p>
            <a:pPr marL="285750" marR="0" lvl="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The Dice coefficient (Dice) and Intersection over Union (</a:t>
            </a:r>
            <a:r>
              <a:rPr kumimoji="0" lang="en-US" altLang="zh-CN" sz="1800" b="0" i="0" u="none" strike="noStrike" kern="1200" cap="none" spc="0" normalizeH="0" baseline="0" noProof="0" dirty="0" err="1">
                <a:ln>
                  <a:noFill/>
                </a:ln>
                <a:solidFill>
                  <a:prstClr val="black"/>
                </a:solidFill>
                <a:effectLst/>
                <a:uLnTx/>
                <a:uFillTx/>
                <a:latin typeface="Imperial Sans Text"/>
                <a:ea typeface="微软雅黑"/>
                <a:cs typeface="+mn-cs"/>
              </a:rPr>
              <a:t>IoU</a:t>
            </a:r>
            <a:r>
              <a:rPr kumimoji="0" lang="en-US" altLang="zh-CN" sz="1800" b="0" i="0" u="none" strike="noStrike" kern="1200" cap="none" spc="0" normalizeH="0" baseline="0" noProof="0" dirty="0">
                <a:ln>
                  <a:noFill/>
                </a:ln>
                <a:solidFill>
                  <a:prstClr val="black"/>
                </a:solidFill>
                <a:effectLst/>
                <a:uLnTx/>
                <a:uFillTx/>
                <a:latin typeface="Imperial Sans Text"/>
                <a:ea typeface="微软雅黑"/>
                <a:cs typeface="+mn-cs"/>
              </a:rPr>
              <a:t>) are used as evaluation metrics.</a:t>
            </a:r>
            <a:endParaRPr kumimoji="0" lang="zh-CN" altLang="en-US" sz="1800" b="0" i="0" u="none" strike="noStrike" kern="1200" cap="none" spc="0" normalizeH="0" baseline="0" noProof="0" dirty="0">
              <a:ln>
                <a:noFill/>
              </a:ln>
              <a:solidFill>
                <a:prstClr val="black"/>
              </a:solidFill>
              <a:effectLst/>
              <a:uLnTx/>
              <a:uFillTx/>
              <a:latin typeface="Imperial Sans Text"/>
              <a:ea typeface="微软雅黑"/>
              <a:cs typeface="+mn-cs"/>
            </a:endParaRPr>
          </a:p>
        </p:txBody>
      </p:sp>
      <p:pic>
        <p:nvPicPr>
          <p:cNvPr id="33" name="图片 32">
            <a:extLst>
              <a:ext uri="{FF2B5EF4-FFF2-40B4-BE49-F238E27FC236}">
                <a16:creationId xmlns:a16="http://schemas.microsoft.com/office/drawing/2014/main" id="{D709E6ED-0FBB-6960-ABE1-88DE5E9EF6E1}"/>
              </a:ext>
            </a:extLst>
          </p:cNvPr>
          <p:cNvPicPr>
            <a:picLocks noChangeAspect="1"/>
          </p:cNvPicPr>
          <p:nvPr/>
        </p:nvPicPr>
        <p:blipFill>
          <a:blip r:embed="rId3"/>
          <a:stretch>
            <a:fillRect/>
          </a:stretch>
        </p:blipFill>
        <p:spPr>
          <a:xfrm>
            <a:off x="374362" y="1681741"/>
            <a:ext cx="5934542" cy="2708381"/>
          </a:xfrm>
          <a:prstGeom prst="rect">
            <a:avLst/>
          </a:prstGeom>
        </p:spPr>
      </p:pic>
    </p:spTree>
    <p:extLst>
      <p:ext uri="{BB962C8B-B14F-4D97-AF65-F5344CB8AC3E}">
        <p14:creationId xmlns:p14="http://schemas.microsoft.com/office/powerpoint/2010/main" val="39359337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7DFDF-BB3B-0642-4F5C-AF18FB276E00}"/>
            </a:ext>
          </a:extLst>
        </p:cNvPr>
        <p:cNvGrpSpPr/>
        <p:nvPr/>
      </p:nvGrpSpPr>
      <p:grpSpPr>
        <a:xfrm>
          <a:off x="0" y="0"/>
          <a:ext cx="0" cy="0"/>
          <a:chOff x="0" y="0"/>
          <a:chExt cx="0" cy="0"/>
        </a:xfrm>
      </p:grpSpPr>
      <p:pic>
        <p:nvPicPr>
          <p:cNvPr id="26" name="图片 25">
            <a:extLst>
              <a:ext uri="{FF2B5EF4-FFF2-40B4-BE49-F238E27FC236}">
                <a16:creationId xmlns:a16="http://schemas.microsoft.com/office/drawing/2014/main" id="{26210986-72FB-1498-7F16-BDA829C01F63}"/>
              </a:ext>
            </a:extLst>
          </p:cNvPr>
          <p:cNvPicPr>
            <a:picLocks noChangeAspect="1"/>
          </p:cNvPicPr>
          <p:nvPr/>
        </p:nvPicPr>
        <p:blipFill>
          <a:blip r:embed="rId3"/>
          <a:stretch>
            <a:fillRect/>
          </a:stretch>
        </p:blipFill>
        <p:spPr>
          <a:xfrm>
            <a:off x="262794" y="1629843"/>
            <a:ext cx="5864237" cy="3463719"/>
          </a:xfrm>
          <a:prstGeom prst="rect">
            <a:avLst/>
          </a:prstGeom>
        </p:spPr>
      </p:pic>
      <p:cxnSp>
        <p:nvCxnSpPr>
          <p:cNvPr id="21" name="Straight Connector 11">
            <a:extLst>
              <a:ext uri="{FF2B5EF4-FFF2-40B4-BE49-F238E27FC236}">
                <a16:creationId xmlns:a16="http://schemas.microsoft.com/office/drawing/2014/main" id="{9ADAB4CE-F6BB-7376-7432-20FCFB090805}"/>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4B4B265F-A657-5787-18A4-31046CF80630}"/>
              </a:ext>
            </a:extLst>
          </p:cNvPr>
          <p:cNvSpPr txBox="1">
            <a:spLocks/>
          </p:cNvSpPr>
          <p:nvPr/>
        </p:nvSpPr>
        <p:spPr>
          <a:xfrm>
            <a:off x="132440" y="226813"/>
            <a:ext cx="11938000"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3800" dirty="0"/>
              <a:t>S</a:t>
            </a:r>
            <a:r>
              <a:rPr lang="en-US" altLang="zh-CN" sz="3800" dirty="0"/>
              <a:t>egment Anything Model (SAM)</a:t>
            </a:r>
            <a:endParaRPr lang="en-US" sz="3800" dirty="0"/>
          </a:p>
        </p:txBody>
      </p:sp>
      <p:sp>
        <p:nvSpPr>
          <p:cNvPr id="253" name="Title 1">
            <a:extLst>
              <a:ext uri="{FF2B5EF4-FFF2-40B4-BE49-F238E27FC236}">
                <a16:creationId xmlns:a16="http://schemas.microsoft.com/office/drawing/2014/main" id="{0BEF964E-5518-DA17-70EE-F8870742381B}"/>
              </a:ext>
            </a:extLst>
          </p:cNvPr>
          <p:cNvSpPr txBox="1">
            <a:spLocks/>
          </p:cNvSpPr>
          <p:nvPr/>
        </p:nvSpPr>
        <p:spPr>
          <a:xfrm>
            <a:off x="152013" y="872278"/>
            <a:ext cx="10729802" cy="558563"/>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2400" dirty="0">
                <a:solidFill>
                  <a:schemeClr val="tx1"/>
                </a:solidFill>
                <a:latin typeface="+mn-lt"/>
              </a:rPr>
              <a:t>From SAM (</a:t>
            </a:r>
            <a:r>
              <a:rPr lang="en-US" sz="2400" b="1" dirty="0">
                <a:solidFill>
                  <a:schemeClr val="tx1"/>
                </a:solidFill>
                <a:latin typeface="+mn-lt"/>
              </a:rPr>
              <a:t>Meta open-source</a:t>
            </a:r>
            <a:r>
              <a:rPr lang="en-US" sz="2400" dirty="0">
                <a:solidFill>
                  <a:schemeClr val="tx1"/>
                </a:solidFill>
                <a:latin typeface="+mn-lt"/>
              </a:rPr>
              <a:t>) to </a:t>
            </a:r>
            <a:r>
              <a:rPr lang="en-US" altLang="zh-CN" sz="2400" dirty="0">
                <a:solidFill>
                  <a:schemeClr val="tx1"/>
                </a:solidFill>
                <a:latin typeface="+mn-lt"/>
              </a:rPr>
              <a:t>d</a:t>
            </a:r>
            <a:r>
              <a:rPr lang="en-US" sz="2400" dirty="0">
                <a:solidFill>
                  <a:schemeClr val="tx1"/>
                </a:solidFill>
                <a:latin typeface="+mn-lt"/>
              </a:rPr>
              <a:t>omain adaptation: success and limitations</a:t>
            </a:r>
          </a:p>
        </p:txBody>
      </p:sp>
      <p:sp>
        <p:nvSpPr>
          <p:cNvPr id="281" name="Date Placeholder 4">
            <a:extLst>
              <a:ext uri="{FF2B5EF4-FFF2-40B4-BE49-F238E27FC236}">
                <a16:creationId xmlns:a16="http://schemas.microsoft.com/office/drawing/2014/main" id="{12245559-69F8-0177-36B0-E67F3C75CDD5}"/>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19/05/2026</a:t>
            </a:fld>
            <a:endParaRPr lang="en-GB" dirty="0"/>
          </a:p>
        </p:txBody>
      </p:sp>
      <p:grpSp>
        <p:nvGrpSpPr>
          <p:cNvPr id="23" name="组合 22">
            <a:extLst>
              <a:ext uri="{FF2B5EF4-FFF2-40B4-BE49-F238E27FC236}">
                <a16:creationId xmlns:a16="http://schemas.microsoft.com/office/drawing/2014/main" id="{F1977823-E847-54C4-8423-0AB34674A231}"/>
              </a:ext>
            </a:extLst>
          </p:cNvPr>
          <p:cNvGrpSpPr/>
          <p:nvPr/>
        </p:nvGrpSpPr>
        <p:grpSpPr>
          <a:xfrm>
            <a:off x="6050856" y="3904276"/>
            <a:ext cx="5824140" cy="2182133"/>
            <a:chOff x="595340" y="4836374"/>
            <a:chExt cx="3994535" cy="848323"/>
          </a:xfrm>
        </p:grpSpPr>
        <p:sp>
          <p:nvSpPr>
            <p:cNvPr id="2" name="Shape 27">
              <a:extLst>
                <a:ext uri="{FF2B5EF4-FFF2-40B4-BE49-F238E27FC236}">
                  <a16:creationId xmlns:a16="http://schemas.microsoft.com/office/drawing/2014/main" id="{D065C7C7-889D-0C8A-33F8-62340B5A4317}"/>
                </a:ext>
              </a:extLst>
            </p:cNvPr>
            <p:cNvSpPr/>
            <p:nvPr/>
          </p:nvSpPr>
          <p:spPr>
            <a:xfrm>
              <a:off x="632087" y="4836374"/>
              <a:ext cx="3957788" cy="848323"/>
            </a:xfrm>
            <a:prstGeom prst="rect">
              <a:avLst/>
            </a:prstGeom>
            <a:solidFill>
              <a:srgbClr val="F8FAFC"/>
            </a:solidFill>
            <a:ln w="12700">
              <a:solidFill>
                <a:srgbClr val="CBD5E1"/>
              </a:solidFill>
              <a:prstDash val="solid"/>
            </a:ln>
            <a:effectLst>
              <a:outerShdw blurRad="50800" dist="12700" dir="8100000" algn="bl" rotWithShape="0">
                <a:srgbClr val="000000">
                  <a:alpha val="6000"/>
                </a:srgbClr>
              </a:outerShdw>
            </a:effectLst>
          </p:spPr>
          <p:txBody>
            <a:bodyPr/>
            <a:lstStyle/>
            <a:p>
              <a:endParaRPr lang="zh-CN" altLang="en-US"/>
            </a:p>
          </p:txBody>
        </p:sp>
        <p:sp>
          <p:nvSpPr>
            <p:cNvPr id="4" name="Shape 28">
              <a:extLst>
                <a:ext uri="{FF2B5EF4-FFF2-40B4-BE49-F238E27FC236}">
                  <a16:creationId xmlns:a16="http://schemas.microsoft.com/office/drawing/2014/main" id="{6E4F5D9A-3F25-7B6C-62C1-7247FBDED526}"/>
                </a:ext>
              </a:extLst>
            </p:cNvPr>
            <p:cNvSpPr/>
            <p:nvPr/>
          </p:nvSpPr>
          <p:spPr>
            <a:xfrm>
              <a:off x="595340" y="4836374"/>
              <a:ext cx="99060" cy="848323"/>
            </a:xfrm>
            <a:prstGeom prst="rect">
              <a:avLst/>
            </a:prstGeom>
            <a:solidFill>
              <a:srgbClr val="DC2626"/>
            </a:solidFill>
            <a:ln w="12700">
              <a:solidFill>
                <a:srgbClr val="DC2626"/>
              </a:solidFill>
              <a:prstDash val="solid"/>
            </a:ln>
          </p:spPr>
          <p:txBody>
            <a:bodyPr/>
            <a:lstStyle/>
            <a:p>
              <a:endParaRPr lang="zh-CN" altLang="en-US"/>
            </a:p>
          </p:txBody>
        </p:sp>
        <p:sp>
          <p:nvSpPr>
            <p:cNvPr id="5" name="Text 29">
              <a:extLst>
                <a:ext uri="{FF2B5EF4-FFF2-40B4-BE49-F238E27FC236}">
                  <a16:creationId xmlns:a16="http://schemas.microsoft.com/office/drawing/2014/main" id="{E1329CDE-1958-6729-2CF5-ED137DEB21DA}"/>
                </a:ext>
              </a:extLst>
            </p:cNvPr>
            <p:cNvSpPr/>
            <p:nvPr/>
          </p:nvSpPr>
          <p:spPr>
            <a:xfrm>
              <a:off x="754781" y="4875977"/>
              <a:ext cx="3816322" cy="180795"/>
            </a:xfrm>
            <a:prstGeom prst="rect">
              <a:avLst/>
            </a:prstGeom>
            <a:noFill/>
            <a:ln/>
          </p:spPr>
          <p:txBody>
            <a:bodyPr wrap="square" lIns="0" tIns="0" rIns="0" bIns="0" rtlCol="0" anchor="ctr"/>
            <a:lstStyle/>
            <a:p>
              <a:pPr marL="0" indent="0">
                <a:buNone/>
              </a:pPr>
              <a:r>
                <a:rPr lang="en-US" b="1" dirty="0">
                  <a:solidFill>
                    <a:srgbClr val="1E293B"/>
                  </a:solidFill>
                </a:rPr>
                <a:t>Why the SAM model fail on CT image segmentation?</a:t>
              </a:r>
              <a:endParaRPr lang="en-US" dirty="0"/>
            </a:p>
          </p:txBody>
        </p:sp>
        <p:sp>
          <p:nvSpPr>
            <p:cNvPr id="6" name="Text 30">
              <a:extLst>
                <a:ext uri="{FF2B5EF4-FFF2-40B4-BE49-F238E27FC236}">
                  <a16:creationId xmlns:a16="http://schemas.microsoft.com/office/drawing/2014/main" id="{9C139DFE-636B-394A-8A71-472D53994C58}"/>
                </a:ext>
              </a:extLst>
            </p:cNvPr>
            <p:cNvSpPr/>
            <p:nvPr/>
          </p:nvSpPr>
          <p:spPr>
            <a:xfrm>
              <a:off x="842826" y="5125275"/>
              <a:ext cx="3505400" cy="468239"/>
            </a:xfrm>
            <a:prstGeom prst="rect">
              <a:avLst/>
            </a:prstGeom>
            <a:noFill/>
            <a:ln/>
          </p:spPr>
          <p:txBody>
            <a:bodyPr wrap="square" lIns="0" tIns="0" rIns="0" bIns="0" rtlCol="0" anchor="t"/>
            <a:lstStyle/>
            <a:p>
              <a:pPr>
                <a:lnSpc>
                  <a:spcPct val="125000"/>
                </a:lnSpc>
                <a:spcAft>
                  <a:spcPts val="600"/>
                </a:spcAft>
              </a:pPr>
              <a:r>
                <a:rPr lang="en-US" altLang="zh-CN" sz="1600" b="1" dirty="0">
                  <a:solidFill>
                    <a:srgbClr val="C00000"/>
                  </a:solidFill>
                </a:rPr>
                <a:t>✗</a:t>
              </a:r>
              <a:r>
                <a:rPr lang="en-US" altLang="zh-CN" sz="1600" b="1" dirty="0"/>
                <a:t> </a:t>
              </a:r>
              <a:r>
                <a:rPr lang="en-US" sz="1600" dirty="0"/>
                <a:t>RGB photos → CT greyscale (interface shape complex)</a:t>
              </a:r>
            </a:p>
            <a:p>
              <a:pPr>
                <a:lnSpc>
                  <a:spcPct val="125000"/>
                </a:lnSpc>
              </a:pPr>
              <a:r>
                <a:rPr lang="en-US" sz="1600" b="1" dirty="0">
                  <a:solidFill>
                    <a:srgbClr val="C00000"/>
                  </a:solidFill>
                </a:rPr>
                <a:t>✗</a:t>
              </a:r>
              <a:r>
                <a:rPr lang="en-US" sz="1600" b="1" dirty="0"/>
                <a:t>  </a:t>
              </a:r>
              <a:r>
                <a:rPr lang="en-US" sz="1600" dirty="0"/>
                <a:t>SAM is inherently limited to 3D data:</a:t>
              </a:r>
            </a:p>
            <a:p>
              <a:pPr>
                <a:lnSpc>
                  <a:spcPct val="125000"/>
                </a:lnSpc>
              </a:pPr>
              <a:r>
                <a:rPr lang="en-US" sz="1600" dirty="0"/>
                <a:t>      no native 3D understanding, miss 3D pore structure</a:t>
              </a:r>
            </a:p>
          </p:txBody>
        </p:sp>
      </p:grpSp>
      <p:sp>
        <p:nvSpPr>
          <p:cNvPr id="12" name="Slide Number Placeholder 6">
            <a:extLst>
              <a:ext uri="{FF2B5EF4-FFF2-40B4-BE49-F238E27FC236}">
                <a16:creationId xmlns:a16="http://schemas.microsoft.com/office/drawing/2014/main" id="{0ED64545-9560-C8C9-3900-415AEAE5CCBF}"/>
              </a:ext>
            </a:extLst>
          </p:cNvPr>
          <p:cNvSpPr>
            <a:spLocks noGrp="1"/>
          </p:cNvSpPr>
          <p:nvPr>
            <p:ph type="sldNum" sz="quarter" idx="12"/>
          </p:nvPr>
        </p:nvSpPr>
        <p:spPr>
          <a:xfrm>
            <a:off x="5936755" y="6393702"/>
            <a:ext cx="318491" cy="137272"/>
          </a:xfrm>
        </p:spPr>
        <p:txBody>
          <a:bodyPr/>
          <a:lstStyle/>
          <a:p>
            <a:fld id="{A2C50605-24DE-4863-A90D-84A2AD526FE3}" type="slidenum">
              <a:rPr lang="en-GB" smtClean="0"/>
              <a:t>2</a:t>
            </a:fld>
            <a:endParaRPr lang="en-GB" dirty="0"/>
          </a:p>
        </p:txBody>
      </p:sp>
      <p:sp>
        <p:nvSpPr>
          <p:cNvPr id="27" name="文本框 26">
            <a:extLst>
              <a:ext uri="{FF2B5EF4-FFF2-40B4-BE49-F238E27FC236}">
                <a16:creationId xmlns:a16="http://schemas.microsoft.com/office/drawing/2014/main" id="{152F4556-804E-450B-FCF7-693C5462BAC4}"/>
              </a:ext>
            </a:extLst>
          </p:cNvPr>
          <p:cNvSpPr txBox="1"/>
          <p:nvPr/>
        </p:nvSpPr>
        <p:spPr>
          <a:xfrm>
            <a:off x="397147" y="5130254"/>
            <a:ext cx="5612241" cy="956159"/>
          </a:xfrm>
          <a:prstGeom prst="rect">
            <a:avLst/>
          </a:prstGeom>
          <a:noFill/>
        </p:spPr>
        <p:txBody>
          <a:bodyPr wrap="square">
            <a:spAutoFit/>
          </a:bodyPr>
          <a:lstStyle/>
          <a:p>
            <a:pPr>
              <a:lnSpc>
                <a:spcPct val="120000"/>
              </a:lnSpc>
            </a:pPr>
            <a:r>
              <a:rPr lang="en-US" altLang="zh-CN" sz="1600" dirty="0">
                <a:solidFill>
                  <a:srgbClr val="381BE5"/>
                </a:solidFill>
              </a:rPr>
              <a:t>SAM 1.0 → 2.0 → 3.0: from natural images toward any domain</a:t>
            </a:r>
          </a:p>
          <a:p>
            <a:pPr>
              <a:lnSpc>
                <a:spcPct val="120000"/>
              </a:lnSpc>
            </a:pPr>
            <a:r>
              <a:rPr lang="en-US" altLang="zh-CN" sz="1600" dirty="0">
                <a:solidFill>
                  <a:srgbClr val="381BE5"/>
                </a:solidFill>
              </a:rPr>
              <a:t>It enables general-purpose segmentation → strong zero-shot capability across natural images</a:t>
            </a:r>
          </a:p>
        </p:txBody>
      </p:sp>
      <p:pic>
        <p:nvPicPr>
          <p:cNvPr id="28" name="图片 27">
            <a:extLst>
              <a:ext uri="{FF2B5EF4-FFF2-40B4-BE49-F238E27FC236}">
                <a16:creationId xmlns:a16="http://schemas.microsoft.com/office/drawing/2014/main" id="{FABA73ED-A182-7E84-1B94-7249315DA076}"/>
              </a:ext>
            </a:extLst>
          </p:cNvPr>
          <p:cNvPicPr>
            <a:picLocks noChangeAspect="1"/>
          </p:cNvPicPr>
          <p:nvPr/>
        </p:nvPicPr>
        <p:blipFill>
          <a:blip r:embed="rId4"/>
          <a:stretch>
            <a:fillRect/>
          </a:stretch>
        </p:blipFill>
        <p:spPr>
          <a:xfrm>
            <a:off x="6195288" y="1804998"/>
            <a:ext cx="5609854" cy="1680503"/>
          </a:xfrm>
          <a:prstGeom prst="rect">
            <a:avLst/>
          </a:prstGeom>
        </p:spPr>
      </p:pic>
    </p:spTree>
    <p:extLst>
      <p:ext uri="{BB962C8B-B14F-4D97-AF65-F5344CB8AC3E}">
        <p14:creationId xmlns:p14="http://schemas.microsoft.com/office/powerpoint/2010/main" val="41591416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31A7-EE39-E2EC-48FD-D51B01770CF1}"/>
            </a:ext>
          </a:extLst>
        </p:cNvPr>
        <p:cNvGrpSpPr/>
        <p:nvPr/>
      </p:nvGrpSpPr>
      <p:grpSpPr>
        <a:xfrm>
          <a:off x="0" y="0"/>
          <a:ext cx="0" cy="0"/>
          <a:chOff x="0" y="0"/>
          <a:chExt cx="0" cy="0"/>
        </a:xfrm>
      </p:grpSpPr>
      <p:sp>
        <p:nvSpPr>
          <p:cNvPr id="9" name="Date Placeholder 4">
            <a:extLst>
              <a:ext uri="{FF2B5EF4-FFF2-40B4-BE49-F238E27FC236}">
                <a16:creationId xmlns:a16="http://schemas.microsoft.com/office/drawing/2014/main" id="{FDBF1227-8534-4509-A509-A06E9BDD227D}"/>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dirty="0"/>
          </a:p>
        </p:txBody>
      </p:sp>
      <p:cxnSp>
        <p:nvCxnSpPr>
          <p:cNvPr id="21" name="Straight Connector 11">
            <a:extLst>
              <a:ext uri="{FF2B5EF4-FFF2-40B4-BE49-F238E27FC236}">
                <a16:creationId xmlns:a16="http://schemas.microsoft.com/office/drawing/2014/main" id="{90AC52DF-8F8A-1B66-D6D0-D6DDD1EB3060}"/>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8BD434B-0FCE-995B-59B8-22E8C02B8986}"/>
              </a:ext>
            </a:extLst>
          </p:cNvPr>
          <p:cNvSpPr txBox="1">
            <a:spLocks/>
          </p:cNvSpPr>
          <p:nvPr/>
        </p:nvSpPr>
        <p:spPr>
          <a:xfrm>
            <a:off x="152013" y="872279"/>
            <a:ext cx="10651775" cy="431694"/>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2400" dirty="0">
                <a:solidFill>
                  <a:schemeClr val="tx1"/>
                </a:solidFill>
                <a:latin typeface="+mn-lt"/>
              </a:rPr>
              <a:t>A proven paradigm in medicine — and the gap that remains for pore-scale CT</a:t>
            </a:r>
          </a:p>
        </p:txBody>
      </p:sp>
      <p:sp>
        <p:nvSpPr>
          <p:cNvPr id="23" name="Shape 5">
            <a:extLst>
              <a:ext uri="{FF2B5EF4-FFF2-40B4-BE49-F238E27FC236}">
                <a16:creationId xmlns:a16="http://schemas.microsoft.com/office/drawing/2014/main" id="{1283F2FD-8E31-6C2C-B979-5CE54E960490}"/>
              </a:ext>
            </a:extLst>
          </p:cNvPr>
          <p:cNvSpPr/>
          <p:nvPr/>
        </p:nvSpPr>
        <p:spPr>
          <a:xfrm>
            <a:off x="6313537" y="1405685"/>
            <a:ext cx="4943842" cy="4227566"/>
          </a:xfrm>
          <a:prstGeom prst="rect">
            <a:avLst/>
          </a:prstGeom>
          <a:solidFill>
            <a:srgbClr val="FFFFFF"/>
          </a:solidFill>
          <a:ln w="12700">
            <a:solidFill>
              <a:srgbClr val="CBD5E1"/>
            </a:solidFill>
            <a:prstDash val="solid"/>
          </a:ln>
          <a:effectLst>
            <a:outerShdw blurRad="50800" dist="12700" dir="8100000" algn="bl" rotWithShape="0">
              <a:srgbClr val="000000">
                <a:alpha val="6000"/>
              </a:srgbClr>
            </a:outerShdw>
          </a:effectLst>
        </p:spPr>
        <p:txBody>
          <a:bodyPr/>
          <a:lstStyle/>
          <a:p>
            <a:endParaRPr lang="zh-CN" altLang="en-US"/>
          </a:p>
        </p:txBody>
      </p:sp>
      <p:sp>
        <p:nvSpPr>
          <p:cNvPr id="24" name="Shape 6">
            <a:extLst>
              <a:ext uri="{FF2B5EF4-FFF2-40B4-BE49-F238E27FC236}">
                <a16:creationId xmlns:a16="http://schemas.microsoft.com/office/drawing/2014/main" id="{61FB8A34-FC11-2227-09A3-B804FF893A2A}"/>
              </a:ext>
            </a:extLst>
          </p:cNvPr>
          <p:cNvSpPr/>
          <p:nvPr/>
        </p:nvSpPr>
        <p:spPr>
          <a:xfrm>
            <a:off x="6313537" y="1405683"/>
            <a:ext cx="53546" cy="4227564"/>
          </a:xfrm>
          <a:prstGeom prst="rect">
            <a:avLst/>
          </a:prstGeom>
          <a:solidFill>
            <a:srgbClr val="1B3A5C"/>
          </a:solidFill>
          <a:ln w="12700">
            <a:solidFill>
              <a:srgbClr val="1B3A5C"/>
            </a:solidFill>
            <a:prstDash val="solid"/>
          </a:ln>
        </p:spPr>
        <p:txBody>
          <a:bodyPr/>
          <a:lstStyle/>
          <a:p>
            <a:endParaRPr lang="zh-CN" altLang="en-US"/>
          </a:p>
        </p:txBody>
      </p:sp>
      <p:sp>
        <p:nvSpPr>
          <p:cNvPr id="25" name="Text 7">
            <a:extLst>
              <a:ext uri="{FF2B5EF4-FFF2-40B4-BE49-F238E27FC236}">
                <a16:creationId xmlns:a16="http://schemas.microsoft.com/office/drawing/2014/main" id="{F678B205-1E55-8EE5-82AC-D43F341B9E57}"/>
              </a:ext>
            </a:extLst>
          </p:cNvPr>
          <p:cNvSpPr/>
          <p:nvPr/>
        </p:nvSpPr>
        <p:spPr>
          <a:xfrm>
            <a:off x="6474173" y="1566466"/>
            <a:ext cx="4551347" cy="350832"/>
          </a:xfrm>
          <a:prstGeom prst="rect">
            <a:avLst/>
          </a:prstGeom>
          <a:noFill/>
          <a:ln/>
        </p:spPr>
        <p:txBody>
          <a:bodyPr wrap="square" lIns="0" tIns="0" rIns="0" bIns="0" rtlCol="0" anchor="ctr"/>
          <a:lstStyle/>
          <a:p>
            <a:pPr marL="0" indent="0">
              <a:buNone/>
            </a:pPr>
            <a:r>
              <a:rPr lang="en-US" sz="1600" b="1" dirty="0">
                <a:solidFill>
                  <a:srgbClr val="1E293B"/>
                </a:solidFill>
              </a:rPr>
              <a:t>How SAM fine-tuning works?</a:t>
            </a:r>
            <a:endParaRPr lang="en-US" sz="1600" dirty="0"/>
          </a:p>
        </p:txBody>
      </p:sp>
      <p:grpSp>
        <p:nvGrpSpPr>
          <p:cNvPr id="2" name="组合 1">
            <a:extLst>
              <a:ext uri="{FF2B5EF4-FFF2-40B4-BE49-F238E27FC236}">
                <a16:creationId xmlns:a16="http://schemas.microsoft.com/office/drawing/2014/main" id="{C7863998-862A-6F03-1C0A-21E4018B6A80}"/>
              </a:ext>
            </a:extLst>
          </p:cNvPr>
          <p:cNvGrpSpPr/>
          <p:nvPr/>
        </p:nvGrpSpPr>
        <p:grpSpPr>
          <a:xfrm>
            <a:off x="7306229" y="2010076"/>
            <a:ext cx="3798778" cy="918511"/>
            <a:chOff x="6665855" y="2393344"/>
            <a:chExt cx="3908804" cy="1181368"/>
          </a:xfrm>
        </p:grpSpPr>
        <p:sp>
          <p:nvSpPr>
            <p:cNvPr id="26" name="Shape 8">
              <a:extLst>
                <a:ext uri="{FF2B5EF4-FFF2-40B4-BE49-F238E27FC236}">
                  <a16:creationId xmlns:a16="http://schemas.microsoft.com/office/drawing/2014/main" id="{CC505721-58EE-470E-E74E-CB5F5F8651FA}"/>
                </a:ext>
              </a:extLst>
            </p:cNvPr>
            <p:cNvSpPr/>
            <p:nvPr/>
          </p:nvSpPr>
          <p:spPr>
            <a:xfrm>
              <a:off x="6728053" y="2393344"/>
              <a:ext cx="1062251" cy="780940"/>
            </a:xfrm>
            <a:prstGeom prst="rect">
              <a:avLst/>
            </a:prstGeom>
            <a:solidFill>
              <a:srgbClr val="F5F3FF"/>
            </a:solidFill>
            <a:ln w="12700">
              <a:solidFill>
                <a:srgbClr val="C4B5FD"/>
              </a:solidFill>
              <a:prstDash val="solid"/>
            </a:ln>
          </p:spPr>
          <p:txBody>
            <a:bodyPr/>
            <a:lstStyle/>
            <a:p>
              <a:endParaRPr lang="zh-CN" altLang="en-US"/>
            </a:p>
          </p:txBody>
        </p:sp>
        <p:sp>
          <p:nvSpPr>
            <p:cNvPr id="27" name="Text 9">
              <a:extLst>
                <a:ext uri="{FF2B5EF4-FFF2-40B4-BE49-F238E27FC236}">
                  <a16:creationId xmlns:a16="http://schemas.microsoft.com/office/drawing/2014/main" id="{7452F8DF-0688-61BF-8A0F-EA5817995EAE}"/>
                </a:ext>
              </a:extLst>
            </p:cNvPr>
            <p:cNvSpPr/>
            <p:nvPr/>
          </p:nvSpPr>
          <p:spPr>
            <a:xfrm>
              <a:off x="6665855" y="2393344"/>
              <a:ext cx="1124450" cy="780940"/>
            </a:xfrm>
            <a:prstGeom prst="rect">
              <a:avLst/>
            </a:prstGeom>
            <a:noFill/>
            <a:ln/>
          </p:spPr>
          <p:txBody>
            <a:bodyPr wrap="square" lIns="0" tIns="0" rIns="0" bIns="0" rtlCol="0" anchor="ctr"/>
            <a:lstStyle/>
            <a:p>
              <a:pPr marL="0" indent="0" algn="ctr">
                <a:buNone/>
              </a:pPr>
              <a:r>
                <a:rPr lang="en-US" sz="1000" b="1" dirty="0">
                  <a:solidFill>
                    <a:srgbClr val="7C3AED"/>
                  </a:solidFill>
                </a:rPr>
                <a:t>Pre-trained</a:t>
              </a:r>
              <a:endParaRPr lang="en-US" sz="1000" dirty="0"/>
            </a:p>
            <a:p>
              <a:pPr marL="0" indent="0" algn="ctr">
                <a:buNone/>
              </a:pPr>
              <a:r>
                <a:rPr lang="en-US" sz="1000" b="1" dirty="0">
                  <a:solidFill>
                    <a:srgbClr val="7C3AED"/>
                  </a:solidFill>
                </a:rPr>
                <a:t>SAM weights</a:t>
              </a:r>
              <a:endParaRPr lang="en-US" sz="1000" dirty="0"/>
            </a:p>
          </p:txBody>
        </p:sp>
        <p:sp>
          <p:nvSpPr>
            <p:cNvPr id="28" name="Shape 10">
              <a:extLst>
                <a:ext uri="{FF2B5EF4-FFF2-40B4-BE49-F238E27FC236}">
                  <a16:creationId xmlns:a16="http://schemas.microsoft.com/office/drawing/2014/main" id="{9EF6AAEF-EE4B-CF26-A08E-AFB54FF62FB2}"/>
                </a:ext>
              </a:extLst>
            </p:cNvPr>
            <p:cNvSpPr/>
            <p:nvPr/>
          </p:nvSpPr>
          <p:spPr>
            <a:xfrm>
              <a:off x="8058032" y="2393344"/>
              <a:ext cx="1124450" cy="780940"/>
            </a:xfrm>
            <a:prstGeom prst="rect">
              <a:avLst/>
            </a:prstGeom>
            <a:solidFill>
              <a:srgbClr val="FEF3C7"/>
            </a:solidFill>
            <a:ln w="12700">
              <a:solidFill>
                <a:srgbClr val="FCD34D"/>
              </a:solidFill>
              <a:prstDash val="solid"/>
            </a:ln>
          </p:spPr>
          <p:txBody>
            <a:bodyPr/>
            <a:lstStyle/>
            <a:p>
              <a:endParaRPr lang="zh-CN" altLang="en-US"/>
            </a:p>
          </p:txBody>
        </p:sp>
        <p:sp>
          <p:nvSpPr>
            <p:cNvPr id="29" name="Text 11">
              <a:extLst>
                <a:ext uri="{FF2B5EF4-FFF2-40B4-BE49-F238E27FC236}">
                  <a16:creationId xmlns:a16="http://schemas.microsoft.com/office/drawing/2014/main" id="{42E3CC20-D7E9-C085-6BC3-3D672CE412A9}"/>
                </a:ext>
              </a:extLst>
            </p:cNvPr>
            <p:cNvSpPr/>
            <p:nvPr/>
          </p:nvSpPr>
          <p:spPr>
            <a:xfrm>
              <a:off x="8058032" y="2393344"/>
              <a:ext cx="1124450" cy="780940"/>
            </a:xfrm>
            <a:prstGeom prst="rect">
              <a:avLst/>
            </a:prstGeom>
            <a:noFill/>
            <a:ln/>
          </p:spPr>
          <p:txBody>
            <a:bodyPr wrap="square" lIns="0" tIns="0" rIns="0" bIns="0" rtlCol="0" anchor="ctr"/>
            <a:lstStyle/>
            <a:p>
              <a:pPr marL="0" indent="0" algn="ctr">
                <a:buNone/>
              </a:pPr>
              <a:r>
                <a:rPr lang="en-US" sz="1000" b="1" dirty="0">
                  <a:solidFill>
                    <a:srgbClr val="D97706"/>
                  </a:solidFill>
                </a:rPr>
                <a:t>Lightweight</a:t>
              </a:r>
              <a:endParaRPr lang="en-US" sz="1000" dirty="0"/>
            </a:p>
            <a:p>
              <a:pPr marL="0" indent="0" algn="ctr">
                <a:buNone/>
              </a:pPr>
              <a:r>
                <a:rPr lang="en-US" sz="1000" b="1" dirty="0">
                  <a:solidFill>
                    <a:srgbClr val="D97706"/>
                  </a:solidFill>
                </a:rPr>
                <a:t>adapters (LoRA)</a:t>
              </a:r>
              <a:endParaRPr lang="en-US" sz="1000" dirty="0"/>
            </a:p>
          </p:txBody>
        </p:sp>
        <p:sp>
          <p:nvSpPr>
            <p:cNvPr id="30" name="Shape 12">
              <a:extLst>
                <a:ext uri="{FF2B5EF4-FFF2-40B4-BE49-F238E27FC236}">
                  <a16:creationId xmlns:a16="http://schemas.microsoft.com/office/drawing/2014/main" id="{6402C21E-6F12-07F1-916E-DF208F4753EF}"/>
                </a:ext>
              </a:extLst>
            </p:cNvPr>
            <p:cNvSpPr/>
            <p:nvPr/>
          </p:nvSpPr>
          <p:spPr>
            <a:xfrm>
              <a:off x="9450209" y="2393344"/>
              <a:ext cx="1124450" cy="780940"/>
            </a:xfrm>
            <a:prstGeom prst="rect">
              <a:avLst/>
            </a:prstGeom>
            <a:solidFill>
              <a:srgbClr val="CCFBF1"/>
            </a:solidFill>
            <a:ln w="12700">
              <a:solidFill>
                <a:srgbClr val="5EEAD4"/>
              </a:solidFill>
              <a:prstDash val="solid"/>
            </a:ln>
          </p:spPr>
          <p:txBody>
            <a:bodyPr/>
            <a:lstStyle/>
            <a:p>
              <a:endParaRPr lang="zh-CN" altLang="en-US"/>
            </a:p>
          </p:txBody>
        </p:sp>
        <p:sp>
          <p:nvSpPr>
            <p:cNvPr id="31" name="Text 13">
              <a:extLst>
                <a:ext uri="{FF2B5EF4-FFF2-40B4-BE49-F238E27FC236}">
                  <a16:creationId xmlns:a16="http://schemas.microsoft.com/office/drawing/2014/main" id="{2351E471-3120-1C5E-EDCE-E582D9F568B9}"/>
                </a:ext>
              </a:extLst>
            </p:cNvPr>
            <p:cNvSpPr/>
            <p:nvPr/>
          </p:nvSpPr>
          <p:spPr>
            <a:xfrm>
              <a:off x="9450209" y="2393344"/>
              <a:ext cx="1124450" cy="780940"/>
            </a:xfrm>
            <a:prstGeom prst="rect">
              <a:avLst/>
            </a:prstGeom>
            <a:noFill/>
            <a:ln/>
          </p:spPr>
          <p:txBody>
            <a:bodyPr wrap="square" lIns="0" tIns="0" rIns="0" bIns="0" rtlCol="0" anchor="ctr"/>
            <a:lstStyle/>
            <a:p>
              <a:pPr marL="0" indent="0" algn="ctr">
                <a:buNone/>
              </a:pPr>
              <a:r>
                <a:rPr lang="en-US" sz="1000" b="1" dirty="0">
                  <a:solidFill>
                    <a:srgbClr val="0D9488"/>
                  </a:solidFill>
                </a:rPr>
                <a:t>Domain-specific</a:t>
              </a:r>
              <a:endParaRPr lang="en-US" sz="1000" dirty="0"/>
            </a:p>
            <a:p>
              <a:pPr marL="0" indent="0" algn="ctr">
                <a:buNone/>
              </a:pPr>
              <a:r>
                <a:rPr lang="en-US" sz="1000" b="1" dirty="0">
                  <a:solidFill>
                    <a:srgbClr val="0D9488"/>
                  </a:solidFill>
                </a:rPr>
                <a:t>fine-tuned model</a:t>
              </a:r>
              <a:endParaRPr lang="en-US" sz="1000" dirty="0"/>
            </a:p>
          </p:txBody>
        </p:sp>
        <p:sp>
          <p:nvSpPr>
            <p:cNvPr id="33" name="Shape 15">
              <a:extLst>
                <a:ext uri="{FF2B5EF4-FFF2-40B4-BE49-F238E27FC236}">
                  <a16:creationId xmlns:a16="http://schemas.microsoft.com/office/drawing/2014/main" id="{D7F8B75C-263F-965D-64E3-AAADAC20619C}"/>
                </a:ext>
              </a:extLst>
            </p:cNvPr>
            <p:cNvSpPr/>
            <p:nvPr/>
          </p:nvSpPr>
          <p:spPr>
            <a:xfrm>
              <a:off x="9203900" y="2783815"/>
              <a:ext cx="235599" cy="0"/>
            </a:xfrm>
            <a:prstGeom prst="line">
              <a:avLst/>
            </a:prstGeom>
            <a:noFill/>
            <a:ln w="12700">
              <a:solidFill>
                <a:srgbClr val="64748B"/>
              </a:solidFill>
              <a:prstDash val="solid"/>
              <a:tailEnd type="triangle"/>
            </a:ln>
          </p:spPr>
          <p:txBody>
            <a:bodyPr/>
            <a:lstStyle/>
            <a:p>
              <a:endParaRPr lang="zh-CN" altLang="en-US"/>
            </a:p>
          </p:txBody>
        </p:sp>
        <p:sp>
          <p:nvSpPr>
            <p:cNvPr id="34" name="Text 16">
              <a:extLst>
                <a:ext uri="{FF2B5EF4-FFF2-40B4-BE49-F238E27FC236}">
                  <a16:creationId xmlns:a16="http://schemas.microsoft.com/office/drawing/2014/main" id="{C2A925A6-7BA9-A03E-E1F6-0FCDCD28AB85}"/>
                </a:ext>
              </a:extLst>
            </p:cNvPr>
            <p:cNvSpPr/>
            <p:nvPr/>
          </p:nvSpPr>
          <p:spPr>
            <a:xfrm>
              <a:off x="7920251" y="3161274"/>
              <a:ext cx="1387522" cy="386072"/>
            </a:xfrm>
            <a:prstGeom prst="rect">
              <a:avLst/>
            </a:prstGeom>
            <a:noFill/>
            <a:ln/>
          </p:spPr>
          <p:txBody>
            <a:bodyPr wrap="square" lIns="0" tIns="0" rIns="0" bIns="0" rtlCol="0" anchor="ctr"/>
            <a:lstStyle/>
            <a:p>
              <a:pPr marL="0" indent="0" algn="ctr">
                <a:buNone/>
              </a:pPr>
              <a:r>
                <a:rPr lang="en-US" sz="1000" b="1" i="1" dirty="0">
                  <a:solidFill>
                    <a:srgbClr val="D97706"/>
                  </a:solidFill>
                </a:rPr>
                <a:t>only adapters updated</a:t>
              </a:r>
              <a:endParaRPr lang="en-US" sz="1000" b="1" dirty="0"/>
            </a:p>
          </p:txBody>
        </p:sp>
        <p:sp>
          <p:nvSpPr>
            <p:cNvPr id="35" name="Text 17">
              <a:extLst>
                <a:ext uri="{FF2B5EF4-FFF2-40B4-BE49-F238E27FC236}">
                  <a16:creationId xmlns:a16="http://schemas.microsoft.com/office/drawing/2014/main" id="{0A130D03-AC88-2CA3-7905-A9CCE038882C}"/>
                </a:ext>
              </a:extLst>
            </p:cNvPr>
            <p:cNvSpPr/>
            <p:nvPr/>
          </p:nvSpPr>
          <p:spPr>
            <a:xfrm>
              <a:off x="6665855" y="3161273"/>
              <a:ext cx="1124450" cy="413439"/>
            </a:xfrm>
            <a:prstGeom prst="rect">
              <a:avLst/>
            </a:prstGeom>
            <a:noFill/>
            <a:ln/>
          </p:spPr>
          <p:txBody>
            <a:bodyPr wrap="square" lIns="0" tIns="0" rIns="0" bIns="0" rtlCol="0" anchor="ctr"/>
            <a:lstStyle/>
            <a:p>
              <a:pPr marL="0" indent="0" algn="ctr">
                <a:buNone/>
              </a:pPr>
              <a:r>
                <a:rPr lang="en-US" sz="1000" b="1" i="1" dirty="0">
                  <a:solidFill>
                    <a:srgbClr val="00B0F0"/>
                  </a:solidFill>
                </a:rPr>
                <a:t>frozen</a:t>
              </a:r>
              <a:endParaRPr lang="en-US" sz="1000" b="1" dirty="0">
                <a:solidFill>
                  <a:srgbClr val="00B0F0"/>
                </a:solidFill>
              </a:endParaRPr>
            </a:p>
          </p:txBody>
        </p:sp>
      </p:grpSp>
      <p:grpSp>
        <p:nvGrpSpPr>
          <p:cNvPr id="4101" name="组合 4100">
            <a:extLst>
              <a:ext uri="{FF2B5EF4-FFF2-40B4-BE49-F238E27FC236}">
                <a16:creationId xmlns:a16="http://schemas.microsoft.com/office/drawing/2014/main" id="{148136E9-4150-3BA1-458B-AF1F68D6FB65}"/>
              </a:ext>
            </a:extLst>
          </p:cNvPr>
          <p:cNvGrpSpPr/>
          <p:nvPr/>
        </p:nvGrpSpPr>
        <p:grpSpPr>
          <a:xfrm>
            <a:off x="631560" y="1402825"/>
            <a:ext cx="4943842" cy="2033587"/>
            <a:chOff x="6573970" y="1487429"/>
            <a:chExt cx="4114800" cy="1920240"/>
          </a:xfrm>
        </p:grpSpPr>
        <p:sp>
          <p:nvSpPr>
            <p:cNvPr id="43" name="Shape 25">
              <a:extLst>
                <a:ext uri="{FF2B5EF4-FFF2-40B4-BE49-F238E27FC236}">
                  <a16:creationId xmlns:a16="http://schemas.microsoft.com/office/drawing/2014/main" id="{878D82F9-444A-C013-4CF9-079F2CD8D6A6}"/>
                </a:ext>
              </a:extLst>
            </p:cNvPr>
            <p:cNvSpPr/>
            <p:nvPr/>
          </p:nvSpPr>
          <p:spPr>
            <a:xfrm>
              <a:off x="6573970" y="1487429"/>
              <a:ext cx="4114800" cy="1920240"/>
            </a:xfrm>
            <a:prstGeom prst="rect">
              <a:avLst/>
            </a:prstGeom>
            <a:solidFill>
              <a:schemeClr val="bg1"/>
            </a:solidFill>
            <a:ln w="12700">
              <a:solidFill>
                <a:srgbClr val="86EFAC"/>
              </a:solidFill>
              <a:prstDash val="solid"/>
            </a:ln>
            <a:effectLst>
              <a:outerShdw blurRad="50800" dist="12700" dir="8100000" algn="bl" rotWithShape="0">
                <a:srgbClr val="000000">
                  <a:alpha val="6000"/>
                </a:srgbClr>
              </a:outerShdw>
            </a:effectLst>
          </p:spPr>
          <p:txBody>
            <a:bodyPr/>
            <a:lstStyle/>
            <a:p>
              <a:endParaRPr lang="zh-CN" altLang="en-US"/>
            </a:p>
          </p:txBody>
        </p:sp>
        <p:sp>
          <p:nvSpPr>
            <p:cNvPr id="44" name="Shape 26">
              <a:extLst>
                <a:ext uri="{FF2B5EF4-FFF2-40B4-BE49-F238E27FC236}">
                  <a16:creationId xmlns:a16="http://schemas.microsoft.com/office/drawing/2014/main" id="{9CFBBCBD-3289-7732-C64D-B544826B86EE}"/>
                </a:ext>
              </a:extLst>
            </p:cNvPr>
            <p:cNvSpPr/>
            <p:nvPr/>
          </p:nvSpPr>
          <p:spPr>
            <a:xfrm>
              <a:off x="6573970" y="1487429"/>
              <a:ext cx="50292" cy="1920240"/>
            </a:xfrm>
            <a:prstGeom prst="rect">
              <a:avLst/>
            </a:prstGeom>
            <a:solidFill>
              <a:srgbClr val="16A34A"/>
            </a:solidFill>
            <a:ln w="12700">
              <a:solidFill>
                <a:srgbClr val="16A34A"/>
              </a:solidFill>
              <a:prstDash val="solid"/>
            </a:ln>
          </p:spPr>
          <p:txBody>
            <a:bodyPr/>
            <a:lstStyle/>
            <a:p>
              <a:endParaRPr lang="zh-CN" altLang="en-US"/>
            </a:p>
          </p:txBody>
        </p:sp>
        <p:sp>
          <p:nvSpPr>
            <p:cNvPr id="45" name="Shape 27">
              <a:extLst>
                <a:ext uri="{FF2B5EF4-FFF2-40B4-BE49-F238E27FC236}">
                  <a16:creationId xmlns:a16="http://schemas.microsoft.com/office/drawing/2014/main" id="{43C600F7-0D60-7258-A945-C47804DAA459}"/>
                </a:ext>
              </a:extLst>
            </p:cNvPr>
            <p:cNvSpPr/>
            <p:nvPr/>
          </p:nvSpPr>
          <p:spPr>
            <a:xfrm>
              <a:off x="6692842" y="1551437"/>
              <a:ext cx="1005840" cy="219456"/>
            </a:xfrm>
            <a:prstGeom prst="rect">
              <a:avLst/>
            </a:prstGeom>
            <a:solidFill>
              <a:srgbClr val="16A34A"/>
            </a:solidFill>
            <a:ln w="12700">
              <a:solidFill>
                <a:srgbClr val="16A34A"/>
              </a:solidFill>
              <a:prstDash val="solid"/>
            </a:ln>
          </p:spPr>
          <p:txBody>
            <a:bodyPr/>
            <a:lstStyle/>
            <a:p>
              <a:endParaRPr lang="zh-CN" altLang="en-US"/>
            </a:p>
          </p:txBody>
        </p:sp>
        <p:sp>
          <p:nvSpPr>
            <p:cNvPr id="46" name="Text 28">
              <a:extLst>
                <a:ext uri="{FF2B5EF4-FFF2-40B4-BE49-F238E27FC236}">
                  <a16:creationId xmlns:a16="http://schemas.microsoft.com/office/drawing/2014/main" id="{665DAA5E-9425-3D1F-F274-9BAA57B410FC}"/>
                </a:ext>
              </a:extLst>
            </p:cNvPr>
            <p:cNvSpPr/>
            <p:nvPr/>
          </p:nvSpPr>
          <p:spPr>
            <a:xfrm>
              <a:off x="6692842" y="1551437"/>
              <a:ext cx="1005840" cy="219456"/>
            </a:xfrm>
            <a:prstGeom prst="rect">
              <a:avLst/>
            </a:prstGeom>
            <a:noFill/>
            <a:ln/>
          </p:spPr>
          <p:txBody>
            <a:bodyPr wrap="square" lIns="0" tIns="0" rIns="0" bIns="0" rtlCol="0" anchor="ctr"/>
            <a:lstStyle/>
            <a:p>
              <a:pPr marL="0" indent="0" algn="ctr">
                <a:buNone/>
              </a:pPr>
              <a:r>
                <a:rPr lang="en-US" sz="1100" b="1" dirty="0">
                  <a:solidFill>
                    <a:srgbClr val="FFFFFF"/>
                  </a:solidFill>
                </a:rPr>
                <a:t>Already done</a:t>
              </a:r>
              <a:endParaRPr lang="en-US" sz="1100" dirty="0"/>
            </a:p>
          </p:txBody>
        </p:sp>
        <p:sp>
          <p:nvSpPr>
            <p:cNvPr id="47" name="Text 29">
              <a:extLst>
                <a:ext uri="{FF2B5EF4-FFF2-40B4-BE49-F238E27FC236}">
                  <a16:creationId xmlns:a16="http://schemas.microsoft.com/office/drawing/2014/main" id="{B922A078-864C-D7E5-1D63-7B4B25344A4A}"/>
                </a:ext>
              </a:extLst>
            </p:cNvPr>
            <p:cNvSpPr/>
            <p:nvPr/>
          </p:nvSpPr>
          <p:spPr>
            <a:xfrm>
              <a:off x="7808410" y="1551437"/>
              <a:ext cx="2839211" cy="283463"/>
            </a:xfrm>
            <a:prstGeom prst="rect">
              <a:avLst/>
            </a:prstGeom>
            <a:noFill/>
            <a:ln/>
          </p:spPr>
          <p:txBody>
            <a:bodyPr wrap="square" lIns="0" tIns="0" rIns="0" bIns="0" rtlCol="0" anchor="ctr"/>
            <a:lstStyle/>
            <a:p>
              <a:pPr marL="0" indent="0">
                <a:buNone/>
              </a:pPr>
              <a:r>
                <a:rPr lang="en-US" sz="1600" b="1" dirty="0">
                  <a:solidFill>
                    <a:srgbClr val="166534"/>
                  </a:solidFill>
                </a:rPr>
                <a:t>SAM fine-tuning in medical imaging</a:t>
              </a:r>
              <a:endParaRPr lang="en-US" sz="1600" dirty="0"/>
            </a:p>
          </p:txBody>
        </p:sp>
        <p:sp>
          <p:nvSpPr>
            <p:cNvPr id="48" name="Text 30">
              <a:extLst>
                <a:ext uri="{FF2B5EF4-FFF2-40B4-BE49-F238E27FC236}">
                  <a16:creationId xmlns:a16="http://schemas.microsoft.com/office/drawing/2014/main" id="{D3615569-3C87-FA51-2C6D-F34A93EADFB3}"/>
                </a:ext>
              </a:extLst>
            </p:cNvPr>
            <p:cNvSpPr/>
            <p:nvPr/>
          </p:nvSpPr>
          <p:spPr>
            <a:xfrm>
              <a:off x="6692841" y="2001121"/>
              <a:ext cx="3954780" cy="487836"/>
            </a:xfrm>
            <a:prstGeom prst="rect">
              <a:avLst/>
            </a:prstGeom>
            <a:noFill/>
            <a:ln/>
          </p:spPr>
          <p:txBody>
            <a:bodyPr wrap="square" lIns="0" tIns="0" rIns="0" bIns="0" rtlCol="0" anchor="t"/>
            <a:lstStyle/>
            <a:p>
              <a:pPr marL="0" indent="0">
                <a:lnSpc>
                  <a:spcPct val="120000"/>
                </a:lnSpc>
                <a:buNone/>
              </a:pPr>
              <a:r>
                <a:rPr lang="en-US" sz="1200" b="1" dirty="0">
                  <a:solidFill>
                    <a:srgbClr val="16A34A"/>
                  </a:solidFill>
                </a:rPr>
                <a:t>✓  3DSAM (Bui et al,. 2024):  </a:t>
              </a:r>
              <a:r>
                <a:rPr lang="en-US" sz="1200" dirty="0">
                  <a:solidFill>
                    <a:srgbClr val="166534"/>
                  </a:solidFill>
                </a:rPr>
                <a:t>Processed images slice by slice, and fine-tuned on 1.5 M image-mask pairs across 10+ modalities (CT, MRI). </a:t>
              </a:r>
              <a:endParaRPr lang="en-US" sz="1200" dirty="0"/>
            </a:p>
          </p:txBody>
        </p:sp>
        <p:sp>
          <p:nvSpPr>
            <p:cNvPr id="49" name="Text 31">
              <a:extLst>
                <a:ext uri="{FF2B5EF4-FFF2-40B4-BE49-F238E27FC236}">
                  <a16:creationId xmlns:a16="http://schemas.microsoft.com/office/drawing/2014/main" id="{1DEAB631-FC27-E280-D23A-94240E7AD015}"/>
                </a:ext>
              </a:extLst>
            </p:cNvPr>
            <p:cNvSpPr/>
            <p:nvPr/>
          </p:nvSpPr>
          <p:spPr>
            <a:xfrm>
              <a:off x="6695840" y="2582204"/>
              <a:ext cx="3951780" cy="627595"/>
            </a:xfrm>
            <a:prstGeom prst="rect">
              <a:avLst/>
            </a:prstGeom>
            <a:noFill/>
            <a:ln/>
          </p:spPr>
          <p:txBody>
            <a:bodyPr wrap="square" lIns="0" tIns="0" rIns="0" bIns="0" rtlCol="0" anchor="t"/>
            <a:lstStyle/>
            <a:p>
              <a:pPr>
                <a:lnSpc>
                  <a:spcPct val="120000"/>
                </a:lnSpc>
              </a:pPr>
              <a:r>
                <a:rPr lang="en-US" sz="1200" b="1" dirty="0">
                  <a:solidFill>
                    <a:srgbClr val="16A34A"/>
                  </a:solidFill>
                </a:rPr>
                <a:t>✓ </a:t>
              </a:r>
              <a:r>
                <a:rPr lang="en-US" altLang="zh-CN" sz="1200" b="1" dirty="0">
                  <a:solidFill>
                    <a:srgbClr val="16A34A"/>
                  </a:solidFill>
                </a:rPr>
                <a:t>3DSAM-Adapter</a:t>
              </a:r>
              <a:r>
                <a:rPr lang="en-US" sz="1200" b="1" dirty="0">
                  <a:solidFill>
                    <a:srgbClr val="16A34A"/>
                  </a:solidFill>
                </a:rPr>
                <a:t> </a:t>
              </a:r>
              <a:r>
                <a:rPr lang="en-US" altLang="zh-CN" sz="1200" b="1" dirty="0">
                  <a:solidFill>
                    <a:srgbClr val="16A34A"/>
                  </a:solidFill>
                </a:rPr>
                <a:t>(Gong et al,. 2025):  </a:t>
              </a:r>
              <a:r>
                <a:rPr lang="en-US" altLang="zh-CN" sz="1200" dirty="0">
                  <a:solidFill>
                    <a:srgbClr val="166534"/>
                  </a:solidFill>
                </a:rPr>
                <a:t>Holistic adaptation of SAM from 2D to</a:t>
              </a:r>
              <a:r>
                <a:rPr lang="en-US" sz="1200" dirty="0">
                  <a:solidFill>
                    <a:srgbClr val="166534"/>
                  </a:solidFill>
                </a:rPr>
                <a:t> 3D. </a:t>
              </a:r>
              <a:r>
                <a:rPr lang="en-US" altLang="zh-CN" sz="1200" dirty="0">
                  <a:solidFill>
                    <a:srgbClr val="166534"/>
                  </a:solidFill>
                </a:rPr>
                <a:t>Outperforms general SAM on all medical benchmarks.</a:t>
              </a:r>
              <a:endParaRPr lang="en-US" sz="1200" dirty="0"/>
            </a:p>
          </p:txBody>
        </p:sp>
      </p:grpSp>
      <p:grpSp>
        <p:nvGrpSpPr>
          <p:cNvPr id="4100" name="组合 4099">
            <a:extLst>
              <a:ext uri="{FF2B5EF4-FFF2-40B4-BE49-F238E27FC236}">
                <a16:creationId xmlns:a16="http://schemas.microsoft.com/office/drawing/2014/main" id="{57F4CA2F-18A1-CCBC-8282-DFAB1F65CB77}"/>
              </a:ext>
            </a:extLst>
          </p:cNvPr>
          <p:cNvGrpSpPr/>
          <p:nvPr/>
        </p:nvGrpSpPr>
        <p:grpSpPr>
          <a:xfrm>
            <a:off x="631560" y="3645137"/>
            <a:ext cx="4943842" cy="2002504"/>
            <a:chOff x="6573970" y="3489965"/>
            <a:chExt cx="4114800" cy="1618488"/>
          </a:xfrm>
        </p:grpSpPr>
        <p:sp>
          <p:nvSpPr>
            <p:cNvPr id="51" name="Shape 33">
              <a:extLst>
                <a:ext uri="{FF2B5EF4-FFF2-40B4-BE49-F238E27FC236}">
                  <a16:creationId xmlns:a16="http://schemas.microsoft.com/office/drawing/2014/main" id="{5C0FE396-3D1F-E3E1-7098-BA157FCC01D2}"/>
                </a:ext>
              </a:extLst>
            </p:cNvPr>
            <p:cNvSpPr/>
            <p:nvPr/>
          </p:nvSpPr>
          <p:spPr>
            <a:xfrm>
              <a:off x="6573970" y="3489965"/>
              <a:ext cx="4114800" cy="1618488"/>
            </a:xfrm>
            <a:prstGeom prst="rect">
              <a:avLst/>
            </a:prstGeom>
            <a:solidFill>
              <a:schemeClr val="bg1"/>
            </a:solidFill>
            <a:ln w="12700">
              <a:solidFill>
                <a:srgbClr val="FCA5A5"/>
              </a:solidFill>
              <a:prstDash val="solid"/>
            </a:ln>
            <a:effectLst>
              <a:outerShdw blurRad="50800" dist="12700" dir="8100000" algn="bl" rotWithShape="0">
                <a:srgbClr val="000000">
                  <a:alpha val="6000"/>
                </a:srgbClr>
              </a:outerShdw>
            </a:effectLst>
          </p:spPr>
          <p:txBody>
            <a:bodyPr/>
            <a:lstStyle/>
            <a:p>
              <a:endParaRPr lang="zh-CN" altLang="en-US"/>
            </a:p>
          </p:txBody>
        </p:sp>
        <p:sp>
          <p:nvSpPr>
            <p:cNvPr id="52" name="Shape 34">
              <a:extLst>
                <a:ext uri="{FF2B5EF4-FFF2-40B4-BE49-F238E27FC236}">
                  <a16:creationId xmlns:a16="http://schemas.microsoft.com/office/drawing/2014/main" id="{D96A7AF0-AB6B-EEC3-A23D-6446C7AA7F6D}"/>
                </a:ext>
              </a:extLst>
            </p:cNvPr>
            <p:cNvSpPr/>
            <p:nvPr/>
          </p:nvSpPr>
          <p:spPr>
            <a:xfrm>
              <a:off x="6573970" y="3489965"/>
              <a:ext cx="50292" cy="1618488"/>
            </a:xfrm>
            <a:prstGeom prst="rect">
              <a:avLst/>
            </a:prstGeom>
            <a:solidFill>
              <a:srgbClr val="DC2626"/>
            </a:solidFill>
            <a:ln w="12700">
              <a:solidFill>
                <a:srgbClr val="DC2626"/>
              </a:solidFill>
              <a:prstDash val="solid"/>
            </a:ln>
          </p:spPr>
          <p:txBody>
            <a:bodyPr/>
            <a:lstStyle/>
            <a:p>
              <a:endParaRPr lang="zh-CN" altLang="en-US"/>
            </a:p>
          </p:txBody>
        </p:sp>
        <p:sp>
          <p:nvSpPr>
            <p:cNvPr id="53" name="Shape 35">
              <a:extLst>
                <a:ext uri="{FF2B5EF4-FFF2-40B4-BE49-F238E27FC236}">
                  <a16:creationId xmlns:a16="http://schemas.microsoft.com/office/drawing/2014/main" id="{DC95E72E-B570-101F-ADCC-78DD4B50E9B5}"/>
                </a:ext>
              </a:extLst>
            </p:cNvPr>
            <p:cNvSpPr/>
            <p:nvPr/>
          </p:nvSpPr>
          <p:spPr>
            <a:xfrm>
              <a:off x="6692842" y="3553973"/>
              <a:ext cx="1261872" cy="219456"/>
            </a:xfrm>
            <a:prstGeom prst="rect">
              <a:avLst/>
            </a:prstGeom>
            <a:solidFill>
              <a:srgbClr val="DC2626"/>
            </a:solidFill>
            <a:ln w="12700">
              <a:solidFill>
                <a:srgbClr val="DC2626"/>
              </a:solidFill>
              <a:prstDash val="solid"/>
            </a:ln>
          </p:spPr>
          <p:txBody>
            <a:bodyPr/>
            <a:lstStyle/>
            <a:p>
              <a:endParaRPr lang="zh-CN" altLang="en-US"/>
            </a:p>
          </p:txBody>
        </p:sp>
        <p:sp>
          <p:nvSpPr>
            <p:cNvPr id="54" name="Text 36">
              <a:extLst>
                <a:ext uri="{FF2B5EF4-FFF2-40B4-BE49-F238E27FC236}">
                  <a16:creationId xmlns:a16="http://schemas.microsoft.com/office/drawing/2014/main" id="{B9000256-CC2F-83BC-8FAF-9FFCD946BCC9}"/>
                </a:ext>
              </a:extLst>
            </p:cNvPr>
            <p:cNvSpPr/>
            <p:nvPr/>
          </p:nvSpPr>
          <p:spPr>
            <a:xfrm>
              <a:off x="6692842" y="3553973"/>
              <a:ext cx="1261872" cy="219456"/>
            </a:xfrm>
            <a:prstGeom prst="rect">
              <a:avLst/>
            </a:prstGeom>
            <a:noFill/>
            <a:ln/>
          </p:spPr>
          <p:txBody>
            <a:bodyPr wrap="square" lIns="0" tIns="0" rIns="0" bIns="0" rtlCol="0" anchor="ctr"/>
            <a:lstStyle/>
            <a:p>
              <a:pPr marL="0" indent="0" algn="ctr">
                <a:buNone/>
              </a:pPr>
              <a:r>
                <a:rPr lang="en-US" sz="1100" b="1" dirty="0">
                  <a:solidFill>
                    <a:srgbClr val="FFFFFF"/>
                  </a:solidFill>
                </a:rPr>
                <a:t>Not yet for rock CT</a:t>
              </a:r>
              <a:endParaRPr lang="en-US" sz="1100" dirty="0"/>
            </a:p>
          </p:txBody>
        </p:sp>
        <p:sp>
          <p:nvSpPr>
            <p:cNvPr id="55" name="Text 37">
              <a:extLst>
                <a:ext uri="{FF2B5EF4-FFF2-40B4-BE49-F238E27FC236}">
                  <a16:creationId xmlns:a16="http://schemas.microsoft.com/office/drawing/2014/main" id="{42B820F2-D85C-5067-C1BC-3A3DC92FD76A}"/>
                </a:ext>
              </a:extLst>
            </p:cNvPr>
            <p:cNvSpPr/>
            <p:nvPr/>
          </p:nvSpPr>
          <p:spPr>
            <a:xfrm>
              <a:off x="8064442" y="3553973"/>
              <a:ext cx="2514600" cy="219456"/>
            </a:xfrm>
            <a:prstGeom prst="rect">
              <a:avLst/>
            </a:prstGeom>
            <a:noFill/>
            <a:ln/>
          </p:spPr>
          <p:txBody>
            <a:bodyPr wrap="square" lIns="0" tIns="0" rIns="0" bIns="0" rtlCol="0" anchor="ctr"/>
            <a:lstStyle/>
            <a:p>
              <a:pPr marL="0" indent="0">
                <a:buNone/>
              </a:pPr>
              <a:r>
                <a:rPr lang="en-US" sz="1600" b="1" dirty="0">
                  <a:solidFill>
                    <a:srgbClr val="991B1B"/>
                  </a:solidFill>
                </a:rPr>
                <a:t>Why the gap persists</a:t>
              </a:r>
              <a:endParaRPr lang="en-US" sz="1600" dirty="0"/>
            </a:p>
          </p:txBody>
        </p:sp>
        <p:sp>
          <p:nvSpPr>
            <p:cNvPr id="56" name="Text 38">
              <a:extLst>
                <a:ext uri="{FF2B5EF4-FFF2-40B4-BE49-F238E27FC236}">
                  <a16:creationId xmlns:a16="http://schemas.microsoft.com/office/drawing/2014/main" id="{B5F727B2-4CAD-311E-7AFB-5623CBC438B3}"/>
                </a:ext>
              </a:extLst>
            </p:cNvPr>
            <p:cNvSpPr/>
            <p:nvPr/>
          </p:nvSpPr>
          <p:spPr>
            <a:xfrm>
              <a:off x="6735167" y="3942127"/>
              <a:ext cx="3843875" cy="1166323"/>
            </a:xfrm>
            <a:prstGeom prst="rect">
              <a:avLst/>
            </a:prstGeom>
            <a:noFill/>
            <a:ln/>
          </p:spPr>
          <p:txBody>
            <a:bodyPr wrap="square" lIns="0" tIns="0" rIns="0" bIns="0" rtlCol="0" anchor="t"/>
            <a:lstStyle/>
            <a:p>
              <a:pPr marL="0" indent="0">
                <a:lnSpc>
                  <a:spcPct val="125000"/>
                </a:lnSpc>
                <a:buNone/>
              </a:pPr>
              <a:r>
                <a:rPr lang="en-US" sz="1200" b="1" dirty="0">
                  <a:solidFill>
                    <a:srgbClr val="DC2626"/>
                  </a:solidFill>
                </a:rPr>
                <a:t>✗  </a:t>
              </a:r>
              <a:r>
                <a:rPr lang="en-US" sz="1200" dirty="0">
                  <a:solidFill>
                    <a:srgbClr val="991B1B"/>
                  </a:solidFill>
                </a:rPr>
                <a:t>No large public annotated dataset</a:t>
              </a:r>
              <a:endParaRPr lang="en-US" altLang="zh-CN" sz="1200" b="1" dirty="0"/>
            </a:p>
            <a:p>
              <a:pPr>
                <a:lnSpc>
                  <a:spcPct val="125000"/>
                </a:lnSpc>
              </a:pPr>
              <a:r>
                <a:rPr lang="en-US" altLang="zh-CN" sz="1200" b="1" dirty="0">
                  <a:solidFill>
                    <a:srgbClr val="DC2626"/>
                  </a:solidFill>
                </a:rPr>
                <a:t>✗  </a:t>
              </a:r>
              <a:r>
                <a:rPr lang="en-US" altLang="zh-CN" sz="1200" dirty="0">
                  <a:solidFill>
                    <a:srgbClr val="991B1B"/>
                  </a:solidFill>
                </a:rPr>
                <a:t>Phase boundaries ambiguous even to experts</a:t>
              </a:r>
            </a:p>
            <a:p>
              <a:pPr>
                <a:lnSpc>
                  <a:spcPct val="125000"/>
                </a:lnSpc>
              </a:pPr>
              <a:r>
                <a:rPr lang="en-US" altLang="zh-CN" sz="1200" b="1" dirty="0">
                  <a:solidFill>
                    <a:srgbClr val="DC2626"/>
                  </a:solidFill>
                </a:rPr>
                <a:t>✗</a:t>
              </a:r>
              <a:r>
                <a:rPr lang="en-US" altLang="zh-CN" sz="1200" b="1" dirty="0"/>
                <a:t> </a:t>
              </a:r>
              <a:r>
                <a:rPr lang="en-US" altLang="zh-CN" sz="1200" dirty="0">
                  <a:solidFill>
                    <a:srgbClr val="991B1B"/>
                  </a:solidFill>
                </a:rPr>
                <a:t>3D global attention on high-resolution CT volumes is computationally prohibitive with </a:t>
              </a:r>
              <a:r>
                <a:rPr lang="en-US" altLang="zh-CN" sz="1200" b="1" dirty="0">
                  <a:solidFill>
                    <a:srgbClr val="991B1B"/>
                  </a:solidFill>
                </a:rPr>
                <a:t>O(n²) complexity</a:t>
              </a:r>
              <a:r>
                <a:rPr lang="en-US" altLang="zh-CN" sz="1200" dirty="0">
                  <a:solidFill>
                    <a:srgbClr val="991B1B"/>
                  </a:solidFill>
                </a:rPr>
                <a:t>.</a:t>
              </a:r>
            </a:p>
            <a:p>
              <a:pPr>
                <a:lnSpc>
                  <a:spcPct val="125000"/>
                </a:lnSpc>
              </a:pPr>
              <a:r>
                <a:rPr lang="en-US" altLang="zh-CN" sz="1200" b="1" dirty="0">
                  <a:solidFill>
                    <a:srgbClr val="DC2626"/>
                  </a:solidFill>
                </a:rPr>
                <a:t>✗  </a:t>
              </a:r>
              <a:r>
                <a:rPr lang="en-US" altLang="zh-CN" sz="1200" dirty="0">
                  <a:solidFill>
                    <a:srgbClr val="991B1B"/>
                  </a:solidFill>
                </a:rPr>
                <a:t>Cannot solve the physical consistency problem</a:t>
              </a:r>
              <a:endParaRPr lang="en-US" altLang="zh-CN" sz="1200" dirty="0"/>
            </a:p>
          </p:txBody>
        </p:sp>
        <p:sp>
          <p:nvSpPr>
            <p:cNvPr id="57" name="Text 39">
              <a:extLst>
                <a:ext uri="{FF2B5EF4-FFF2-40B4-BE49-F238E27FC236}">
                  <a16:creationId xmlns:a16="http://schemas.microsoft.com/office/drawing/2014/main" id="{E6BD2917-E6E0-3C1B-FDB9-ECA7A22D5EFC}"/>
                </a:ext>
              </a:extLst>
            </p:cNvPr>
            <p:cNvSpPr/>
            <p:nvPr/>
          </p:nvSpPr>
          <p:spPr>
            <a:xfrm>
              <a:off x="6692842" y="4139189"/>
              <a:ext cx="3886200" cy="274320"/>
            </a:xfrm>
            <a:prstGeom prst="rect">
              <a:avLst/>
            </a:prstGeom>
            <a:noFill/>
            <a:ln/>
          </p:spPr>
          <p:txBody>
            <a:bodyPr wrap="square" lIns="0" tIns="0" rIns="0" bIns="0" rtlCol="0" anchor="t"/>
            <a:lstStyle/>
            <a:p>
              <a:pPr marL="0" indent="0">
                <a:lnSpc>
                  <a:spcPct val="115000"/>
                </a:lnSpc>
                <a:buNone/>
              </a:pPr>
              <a:endParaRPr lang="en-US" sz="1100" dirty="0"/>
            </a:p>
          </p:txBody>
        </p:sp>
        <p:sp>
          <p:nvSpPr>
            <p:cNvPr id="58" name="Text 40">
              <a:extLst>
                <a:ext uri="{FF2B5EF4-FFF2-40B4-BE49-F238E27FC236}">
                  <a16:creationId xmlns:a16="http://schemas.microsoft.com/office/drawing/2014/main" id="{070E7A6C-9975-1116-A744-94BFA91C9F82}"/>
                </a:ext>
              </a:extLst>
            </p:cNvPr>
            <p:cNvSpPr/>
            <p:nvPr/>
          </p:nvSpPr>
          <p:spPr>
            <a:xfrm>
              <a:off x="6692842" y="4440941"/>
              <a:ext cx="3886200" cy="274320"/>
            </a:xfrm>
            <a:prstGeom prst="rect">
              <a:avLst/>
            </a:prstGeom>
            <a:noFill/>
            <a:ln/>
          </p:spPr>
          <p:txBody>
            <a:bodyPr wrap="square" lIns="0" tIns="0" rIns="0" bIns="0" rtlCol="0" anchor="t"/>
            <a:lstStyle/>
            <a:p>
              <a:pPr marL="0" indent="0">
                <a:lnSpc>
                  <a:spcPct val="115000"/>
                </a:lnSpc>
                <a:buNone/>
              </a:pPr>
              <a:endParaRPr lang="en-US" sz="1100" dirty="0"/>
            </a:p>
          </p:txBody>
        </p:sp>
        <p:sp>
          <p:nvSpPr>
            <p:cNvPr id="59" name="Text 41">
              <a:extLst>
                <a:ext uri="{FF2B5EF4-FFF2-40B4-BE49-F238E27FC236}">
                  <a16:creationId xmlns:a16="http://schemas.microsoft.com/office/drawing/2014/main" id="{53CC238C-C778-44F7-F259-F6F0597BF3EE}"/>
                </a:ext>
              </a:extLst>
            </p:cNvPr>
            <p:cNvSpPr/>
            <p:nvPr/>
          </p:nvSpPr>
          <p:spPr>
            <a:xfrm>
              <a:off x="6692842" y="4742693"/>
              <a:ext cx="3886200" cy="274320"/>
            </a:xfrm>
            <a:prstGeom prst="rect">
              <a:avLst/>
            </a:prstGeom>
            <a:noFill/>
            <a:ln/>
          </p:spPr>
          <p:txBody>
            <a:bodyPr wrap="square" lIns="0" tIns="0" rIns="0" bIns="0" rtlCol="0" anchor="t"/>
            <a:lstStyle/>
            <a:p>
              <a:pPr marL="0" indent="0">
                <a:lnSpc>
                  <a:spcPct val="115000"/>
                </a:lnSpc>
                <a:buNone/>
              </a:pPr>
              <a:endParaRPr lang="en-US" sz="1100" dirty="0"/>
            </a:p>
          </p:txBody>
        </p:sp>
      </p:grpSp>
      <p:sp>
        <p:nvSpPr>
          <p:cNvPr id="4099" name="Slide Number Placeholder 6">
            <a:extLst>
              <a:ext uri="{FF2B5EF4-FFF2-40B4-BE49-F238E27FC236}">
                <a16:creationId xmlns:a16="http://schemas.microsoft.com/office/drawing/2014/main" id="{94BEBCFF-5E93-42F6-C3A3-9C9C6DC9B009}"/>
              </a:ext>
            </a:extLst>
          </p:cNvPr>
          <p:cNvSpPr>
            <a:spLocks noGrp="1"/>
          </p:cNvSpPr>
          <p:nvPr>
            <p:ph type="sldNum" sz="quarter" idx="12"/>
          </p:nvPr>
        </p:nvSpPr>
        <p:spPr>
          <a:xfrm>
            <a:off x="5936755" y="6393702"/>
            <a:ext cx="318491" cy="137272"/>
          </a:xfrm>
        </p:spPr>
        <p:txBody>
          <a:bodyPr/>
          <a:lstStyle/>
          <a:p>
            <a:fld id="{EDC7A960-367E-4D40-BB6F-24C7365F47CB}" type="slidenum">
              <a:rPr lang="en-GB" smtClean="0"/>
              <a:t>3</a:t>
            </a:fld>
            <a:endParaRPr lang="en-GB" dirty="0"/>
          </a:p>
        </p:txBody>
      </p:sp>
      <p:sp>
        <p:nvSpPr>
          <p:cNvPr id="4" name="矩形: 圆角 3">
            <a:extLst>
              <a:ext uri="{FF2B5EF4-FFF2-40B4-BE49-F238E27FC236}">
                <a16:creationId xmlns:a16="http://schemas.microsoft.com/office/drawing/2014/main" id="{11B2356D-6DAB-7E1E-8D60-F82541B3DC6E}"/>
              </a:ext>
            </a:extLst>
          </p:cNvPr>
          <p:cNvSpPr/>
          <p:nvPr/>
        </p:nvSpPr>
        <p:spPr>
          <a:xfrm>
            <a:off x="8190305" y="3381387"/>
            <a:ext cx="1528310" cy="644812"/>
          </a:xfrm>
          <a:prstGeom prst="roundRect">
            <a:avLst/>
          </a:prstGeom>
          <a:solidFill>
            <a:srgbClr val="F5F3FF"/>
          </a:solidFill>
          <a:ln>
            <a:solidFill>
              <a:schemeClr val="accent3">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1600" dirty="0">
                <a:solidFill>
                  <a:srgbClr val="4B0082"/>
                </a:solidFill>
              </a:rPr>
              <a:t>2D SAM Block</a:t>
            </a:r>
            <a:endParaRPr lang="zh-CN" altLang="en-US" sz="1600" dirty="0">
              <a:solidFill>
                <a:srgbClr val="4B0082"/>
              </a:solidFill>
            </a:endParaRPr>
          </a:p>
        </p:txBody>
      </p:sp>
      <p:sp>
        <p:nvSpPr>
          <p:cNvPr id="6" name="Shape 14">
            <a:extLst>
              <a:ext uri="{FF2B5EF4-FFF2-40B4-BE49-F238E27FC236}">
                <a16:creationId xmlns:a16="http://schemas.microsoft.com/office/drawing/2014/main" id="{1B694E17-191A-5A14-4AB4-45BF574ABBB8}"/>
              </a:ext>
            </a:extLst>
          </p:cNvPr>
          <p:cNvSpPr/>
          <p:nvPr/>
        </p:nvSpPr>
        <p:spPr>
          <a:xfrm flipV="1">
            <a:off x="7776115" y="3722153"/>
            <a:ext cx="412541" cy="0"/>
          </a:xfrm>
          <a:prstGeom prst="line">
            <a:avLst/>
          </a:prstGeom>
          <a:noFill/>
          <a:ln w="12700">
            <a:solidFill>
              <a:srgbClr val="64748B"/>
            </a:solidFill>
            <a:prstDash val="solid"/>
            <a:tailEnd type="triangle"/>
          </a:ln>
        </p:spPr>
        <p:txBody>
          <a:bodyPr/>
          <a:lstStyle/>
          <a:p>
            <a:endParaRPr lang="zh-CN" altLang="en-US" dirty="0"/>
          </a:p>
        </p:txBody>
      </p:sp>
      <p:sp>
        <p:nvSpPr>
          <p:cNvPr id="7" name="Shape 14">
            <a:extLst>
              <a:ext uri="{FF2B5EF4-FFF2-40B4-BE49-F238E27FC236}">
                <a16:creationId xmlns:a16="http://schemas.microsoft.com/office/drawing/2014/main" id="{5EE853B8-2F15-7D04-FED4-62FEE3D66052}"/>
              </a:ext>
            </a:extLst>
          </p:cNvPr>
          <p:cNvSpPr/>
          <p:nvPr/>
        </p:nvSpPr>
        <p:spPr>
          <a:xfrm flipV="1">
            <a:off x="9718615" y="3722153"/>
            <a:ext cx="614829" cy="0"/>
          </a:xfrm>
          <a:prstGeom prst="line">
            <a:avLst/>
          </a:prstGeom>
          <a:noFill/>
          <a:ln w="12700">
            <a:solidFill>
              <a:srgbClr val="64748B"/>
            </a:solidFill>
            <a:prstDash val="solid"/>
            <a:tailEnd type="triangle"/>
          </a:ln>
        </p:spPr>
        <p:txBody>
          <a:bodyPr/>
          <a:lstStyle/>
          <a:p>
            <a:endParaRPr lang="zh-CN" altLang="en-US" dirty="0"/>
          </a:p>
        </p:txBody>
      </p:sp>
      <p:sp>
        <p:nvSpPr>
          <p:cNvPr id="10" name="文本框 9">
            <a:extLst>
              <a:ext uri="{FF2B5EF4-FFF2-40B4-BE49-F238E27FC236}">
                <a16:creationId xmlns:a16="http://schemas.microsoft.com/office/drawing/2014/main" id="{2B8324DC-F8DA-BEE6-1728-981B2B3358EB}"/>
              </a:ext>
            </a:extLst>
          </p:cNvPr>
          <p:cNvSpPr txBox="1"/>
          <p:nvPr/>
        </p:nvSpPr>
        <p:spPr>
          <a:xfrm>
            <a:off x="6513772" y="4127127"/>
            <a:ext cx="4511748" cy="365228"/>
          </a:xfrm>
          <a:prstGeom prst="rect">
            <a:avLst/>
          </a:prstGeom>
          <a:noFill/>
        </p:spPr>
        <p:txBody>
          <a:bodyPr wrap="square">
            <a:spAutoFit/>
          </a:bodyPr>
          <a:lstStyle/>
          <a:p>
            <a:pPr algn="ctr">
              <a:lnSpc>
                <a:spcPct val="120000"/>
              </a:lnSpc>
            </a:pPr>
            <a:r>
              <a:rPr lang="en-US" altLang="zh-CN" sz="1600" dirty="0">
                <a:solidFill>
                  <a:srgbClr val="381BE5"/>
                </a:solidFill>
              </a:rPr>
              <a:t>3D SAM fine-tuning </a:t>
            </a:r>
          </a:p>
        </p:txBody>
      </p:sp>
      <p:pic>
        <p:nvPicPr>
          <p:cNvPr id="5" name="图形 4" descr="雪花 纯色填充">
            <a:extLst>
              <a:ext uri="{FF2B5EF4-FFF2-40B4-BE49-F238E27FC236}">
                <a16:creationId xmlns:a16="http://schemas.microsoft.com/office/drawing/2014/main" id="{4DB94712-C88B-54E5-7813-1DB9D01CE0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50888" y="3380167"/>
            <a:ext cx="234898" cy="250646"/>
          </a:xfrm>
          <a:prstGeom prst="rect">
            <a:avLst/>
          </a:prstGeom>
        </p:spPr>
      </p:pic>
      <p:sp>
        <p:nvSpPr>
          <p:cNvPr id="22" name="Shape 15">
            <a:extLst>
              <a:ext uri="{FF2B5EF4-FFF2-40B4-BE49-F238E27FC236}">
                <a16:creationId xmlns:a16="http://schemas.microsoft.com/office/drawing/2014/main" id="{60167ACB-E1C6-51E9-5651-DB13BC7798C4}"/>
              </a:ext>
            </a:extLst>
          </p:cNvPr>
          <p:cNvSpPr/>
          <p:nvPr/>
        </p:nvSpPr>
        <p:spPr>
          <a:xfrm>
            <a:off x="7137709" y="2313665"/>
            <a:ext cx="228967" cy="0"/>
          </a:xfrm>
          <a:prstGeom prst="line">
            <a:avLst/>
          </a:prstGeom>
          <a:noFill/>
          <a:ln w="12700">
            <a:solidFill>
              <a:srgbClr val="64748B"/>
            </a:solidFill>
            <a:prstDash val="solid"/>
            <a:tailEnd type="triangle"/>
          </a:ln>
        </p:spPr>
        <p:txBody>
          <a:bodyPr/>
          <a:lstStyle/>
          <a:p>
            <a:endParaRPr lang="zh-CN" altLang="en-US"/>
          </a:p>
        </p:txBody>
      </p:sp>
      <p:sp>
        <p:nvSpPr>
          <p:cNvPr id="38" name="文本框 37">
            <a:extLst>
              <a:ext uri="{FF2B5EF4-FFF2-40B4-BE49-F238E27FC236}">
                <a16:creationId xmlns:a16="http://schemas.microsoft.com/office/drawing/2014/main" id="{D4D210C9-A11F-8BD1-FB3E-52A8600958CE}"/>
              </a:ext>
            </a:extLst>
          </p:cNvPr>
          <p:cNvSpPr txBox="1"/>
          <p:nvPr/>
        </p:nvSpPr>
        <p:spPr>
          <a:xfrm>
            <a:off x="6354068" y="2067019"/>
            <a:ext cx="860236" cy="467864"/>
          </a:xfrm>
          <a:prstGeom prst="rect">
            <a:avLst/>
          </a:prstGeom>
          <a:noFill/>
        </p:spPr>
        <p:txBody>
          <a:bodyPr wrap="square">
            <a:spAutoFit/>
          </a:bodyPr>
          <a:lstStyle/>
          <a:p>
            <a:pPr marL="0" indent="0" algn="ctr">
              <a:buNone/>
            </a:pPr>
            <a:r>
              <a:rPr lang="en-US" altLang="zh-CN" sz="1200" b="1" dirty="0">
                <a:solidFill>
                  <a:srgbClr val="0D9488"/>
                </a:solidFill>
              </a:rPr>
              <a:t>Domain dataset </a:t>
            </a:r>
            <a:endParaRPr lang="en-US" altLang="zh-CN" sz="1200" dirty="0"/>
          </a:p>
        </p:txBody>
      </p:sp>
      <p:sp>
        <p:nvSpPr>
          <p:cNvPr id="11" name="Shape 10">
            <a:extLst>
              <a:ext uri="{FF2B5EF4-FFF2-40B4-BE49-F238E27FC236}">
                <a16:creationId xmlns:a16="http://schemas.microsoft.com/office/drawing/2014/main" id="{20F70868-8255-C2CD-98EE-8E178DD9D684}"/>
              </a:ext>
            </a:extLst>
          </p:cNvPr>
          <p:cNvSpPr/>
          <p:nvPr/>
        </p:nvSpPr>
        <p:spPr>
          <a:xfrm>
            <a:off x="7355997" y="3149800"/>
            <a:ext cx="536753" cy="933182"/>
          </a:xfrm>
          <a:prstGeom prst="rect">
            <a:avLst/>
          </a:prstGeom>
          <a:solidFill>
            <a:srgbClr val="FEF3C7"/>
          </a:solidFill>
          <a:ln w="12700">
            <a:solidFill>
              <a:srgbClr val="FCD34D"/>
            </a:solidFill>
            <a:prstDash val="solid"/>
          </a:ln>
        </p:spPr>
        <p:txBody>
          <a:bodyPr/>
          <a:lstStyle/>
          <a:p>
            <a:endParaRPr lang="zh-CN" altLang="en-US" dirty="0"/>
          </a:p>
        </p:txBody>
      </p:sp>
      <p:sp>
        <p:nvSpPr>
          <p:cNvPr id="12" name="文本框 11">
            <a:extLst>
              <a:ext uri="{FF2B5EF4-FFF2-40B4-BE49-F238E27FC236}">
                <a16:creationId xmlns:a16="http://schemas.microsoft.com/office/drawing/2014/main" id="{4555133F-13FE-4F1D-13D4-1BD6540B4DFF}"/>
              </a:ext>
            </a:extLst>
          </p:cNvPr>
          <p:cNvSpPr txBox="1"/>
          <p:nvPr/>
        </p:nvSpPr>
        <p:spPr>
          <a:xfrm rot="16200000">
            <a:off x="7207573" y="3378509"/>
            <a:ext cx="885726" cy="523220"/>
          </a:xfrm>
          <a:prstGeom prst="rect">
            <a:avLst/>
          </a:prstGeom>
          <a:noFill/>
        </p:spPr>
        <p:txBody>
          <a:bodyPr wrap="square">
            <a:spAutoFit/>
          </a:bodyPr>
          <a:lstStyle/>
          <a:p>
            <a:pPr marL="0" indent="0" algn="ctr">
              <a:buNone/>
            </a:pPr>
            <a:r>
              <a:rPr lang="en-US" altLang="zh-CN" sz="1400" dirty="0">
                <a:solidFill>
                  <a:srgbClr val="D97706"/>
                </a:solidFill>
              </a:rPr>
              <a:t>3D</a:t>
            </a:r>
            <a:r>
              <a:rPr lang="en-US" altLang="zh-CN" sz="1400" dirty="0"/>
              <a:t> </a:t>
            </a:r>
            <a:r>
              <a:rPr lang="en-US" altLang="zh-CN" sz="1400" dirty="0">
                <a:solidFill>
                  <a:srgbClr val="D97706"/>
                </a:solidFill>
              </a:rPr>
              <a:t>Adapter</a:t>
            </a:r>
            <a:endParaRPr lang="zh-CN" altLang="en-US" sz="1400" dirty="0"/>
          </a:p>
        </p:txBody>
      </p:sp>
      <p:pic>
        <p:nvPicPr>
          <p:cNvPr id="13" name="图形 12" descr="火 纯色填充">
            <a:extLst>
              <a:ext uri="{FF2B5EF4-FFF2-40B4-BE49-F238E27FC236}">
                <a16:creationId xmlns:a16="http://schemas.microsoft.com/office/drawing/2014/main" id="{7F2DAE13-23F4-1887-3975-BC0EFE02FB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200000">
            <a:off x="7388826" y="3180705"/>
            <a:ext cx="222773" cy="222773"/>
          </a:xfrm>
          <a:prstGeom prst="rect">
            <a:avLst/>
          </a:prstGeom>
        </p:spPr>
      </p:pic>
      <p:sp>
        <p:nvSpPr>
          <p:cNvPr id="14" name="Shape 14">
            <a:extLst>
              <a:ext uri="{FF2B5EF4-FFF2-40B4-BE49-F238E27FC236}">
                <a16:creationId xmlns:a16="http://schemas.microsoft.com/office/drawing/2014/main" id="{5FCEB8C3-BBF3-FE55-9A45-76BCF4640C72}"/>
              </a:ext>
            </a:extLst>
          </p:cNvPr>
          <p:cNvSpPr/>
          <p:nvPr/>
        </p:nvSpPr>
        <p:spPr>
          <a:xfrm>
            <a:off x="7077738" y="3714924"/>
            <a:ext cx="266241" cy="2"/>
          </a:xfrm>
          <a:prstGeom prst="line">
            <a:avLst/>
          </a:prstGeom>
          <a:noFill/>
          <a:ln w="12700">
            <a:solidFill>
              <a:srgbClr val="64748B"/>
            </a:solidFill>
            <a:prstDash val="solid"/>
            <a:tailEnd type="triangle"/>
          </a:ln>
        </p:spPr>
        <p:txBody>
          <a:bodyPr/>
          <a:lstStyle/>
          <a:p>
            <a:endParaRPr lang="zh-CN" altLang="en-US" dirty="0"/>
          </a:p>
        </p:txBody>
      </p:sp>
      <p:sp>
        <p:nvSpPr>
          <p:cNvPr id="15" name="立方体 14">
            <a:extLst>
              <a:ext uri="{FF2B5EF4-FFF2-40B4-BE49-F238E27FC236}">
                <a16:creationId xmlns:a16="http://schemas.microsoft.com/office/drawing/2014/main" id="{080082F1-6BBD-B30B-9B31-92FC371BB3A7}"/>
              </a:ext>
            </a:extLst>
          </p:cNvPr>
          <p:cNvSpPr/>
          <p:nvPr/>
        </p:nvSpPr>
        <p:spPr>
          <a:xfrm rot="21394">
            <a:off x="6688326" y="3530985"/>
            <a:ext cx="388064" cy="434101"/>
          </a:xfrm>
          <a:prstGeom prst="cube">
            <a:avLst>
              <a:gd name="adj" fmla="val 30834"/>
            </a:avLst>
          </a:prstGeom>
          <a:solidFill>
            <a:srgbClr val="BDE5CC">
              <a:alpha val="65000"/>
            </a:srgbClr>
          </a:solidFill>
          <a:ln>
            <a:solidFill>
              <a:schemeClr val="accent6">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770" dirty="0">
              <a:solidFill>
                <a:schemeClr val="tx1"/>
              </a:solidFill>
            </a:endParaRPr>
          </a:p>
        </p:txBody>
      </p:sp>
      <p:cxnSp>
        <p:nvCxnSpPr>
          <p:cNvPr id="20" name="直接连接符 19">
            <a:extLst>
              <a:ext uri="{FF2B5EF4-FFF2-40B4-BE49-F238E27FC236}">
                <a16:creationId xmlns:a16="http://schemas.microsoft.com/office/drawing/2014/main" id="{9687F682-C383-81A4-AD32-21AD37B0C978}"/>
              </a:ext>
            </a:extLst>
          </p:cNvPr>
          <p:cNvCxnSpPr/>
          <p:nvPr/>
        </p:nvCxnSpPr>
        <p:spPr>
          <a:xfrm>
            <a:off x="8525316" y="2010076"/>
            <a:ext cx="0" cy="607179"/>
          </a:xfrm>
          <a:prstGeom prst="line">
            <a:avLst/>
          </a:prstGeom>
          <a:ln>
            <a:solidFill>
              <a:srgbClr val="708090"/>
            </a:solidFill>
            <a:prstDash val="dash"/>
          </a:ln>
        </p:spPr>
        <p:style>
          <a:lnRef idx="3">
            <a:schemeClr val="accent3"/>
          </a:lnRef>
          <a:fillRef idx="0">
            <a:schemeClr val="accent3"/>
          </a:fillRef>
          <a:effectRef idx="2">
            <a:schemeClr val="accent3"/>
          </a:effectRef>
          <a:fontRef idx="minor">
            <a:schemeClr val="tx1"/>
          </a:fontRef>
        </p:style>
      </p:cxnSp>
      <p:sp>
        <p:nvSpPr>
          <p:cNvPr id="16" name="Text 18">
            <a:extLst>
              <a:ext uri="{FF2B5EF4-FFF2-40B4-BE49-F238E27FC236}">
                <a16:creationId xmlns:a16="http://schemas.microsoft.com/office/drawing/2014/main" id="{A81E191D-313A-4023-C6FD-0B328732FD22}"/>
              </a:ext>
            </a:extLst>
          </p:cNvPr>
          <p:cNvSpPr/>
          <p:nvPr/>
        </p:nvSpPr>
        <p:spPr>
          <a:xfrm>
            <a:off x="6513771" y="4927326"/>
            <a:ext cx="4551347" cy="607179"/>
          </a:xfrm>
          <a:prstGeom prst="rect">
            <a:avLst/>
          </a:prstGeom>
          <a:noFill/>
          <a:ln/>
        </p:spPr>
        <p:txBody>
          <a:bodyPr wrap="square" lIns="0" tIns="0" rIns="0" bIns="0" rtlCol="0" anchor="t"/>
          <a:lstStyle/>
          <a:p>
            <a:pPr marL="0" indent="0">
              <a:lnSpc>
                <a:spcPct val="130000"/>
              </a:lnSpc>
              <a:buNone/>
            </a:pPr>
            <a:r>
              <a:rPr lang="en-US" sz="1200" b="1" dirty="0"/>
              <a:t>Key idea: </a:t>
            </a:r>
            <a:r>
              <a:rPr lang="en-US" sz="1200" dirty="0"/>
              <a:t>freeze the vast majority of pre-trained weights, and update only small adapter modules inserted into each transformer block.</a:t>
            </a:r>
          </a:p>
        </p:txBody>
      </p:sp>
      <p:sp>
        <p:nvSpPr>
          <p:cNvPr id="17" name="Text 43">
            <a:extLst>
              <a:ext uri="{FF2B5EF4-FFF2-40B4-BE49-F238E27FC236}">
                <a16:creationId xmlns:a16="http://schemas.microsoft.com/office/drawing/2014/main" id="{AE7B8B19-DB95-0998-CB41-DB9098AC43AB}"/>
              </a:ext>
            </a:extLst>
          </p:cNvPr>
          <p:cNvSpPr/>
          <p:nvPr/>
        </p:nvSpPr>
        <p:spPr>
          <a:xfrm>
            <a:off x="550316" y="5633256"/>
            <a:ext cx="11198771" cy="760441"/>
          </a:xfrm>
          <a:prstGeom prst="rect">
            <a:avLst/>
          </a:prstGeom>
          <a:noFill/>
          <a:ln/>
        </p:spPr>
        <p:txBody>
          <a:bodyPr wrap="square" lIns="0" tIns="0" rIns="0" bIns="0" rtlCol="0" anchor="ctr"/>
          <a:lstStyle/>
          <a:p>
            <a:r>
              <a:rPr lang="zh-CN" altLang="en-US" sz="1600" b="1" dirty="0">
                <a:latin typeface="+mn-ea"/>
              </a:rPr>
              <a:t>👉</a:t>
            </a:r>
            <a:r>
              <a:rPr lang="en-GB" altLang="zh-CN" sz="1600" b="1" dirty="0">
                <a:latin typeface="+mn-ea"/>
              </a:rPr>
              <a:t> Our work </a:t>
            </a:r>
            <a:r>
              <a:rPr lang="en-US" sz="1600" dirty="0"/>
              <a:t>directly addresses this gap: a 3D generalizable pretrained model for pore-scale CT, achieving maximum segmentation performance with minimal data requirements.</a:t>
            </a:r>
          </a:p>
        </p:txBody>
      </p:sp>
      <p:sp>
        <p:nvSpPr>
          <p:cNvPr id="18" name="Title 1">
            <a:extLst>
              <a:ext uri="{FF2B5EF4-FFF2-40B4-BE49-F238E27FC236}">
                <a16:creationId xmlns:a16="http://schemas.microsoft.com/office/drawing/2014/main" id="{B38DB182-48C4-6376-1FD0-58B1709A5A89}"/>
              </a:ext>
            </a:extLst>
          </p:cNvPr>
          <p:cNvSpPr txBox="1">
            <a:spLocks/>
          </p:cNvSpPr>
          <p:nvPr/>
        </p:nvSpPr>
        <p:spPr>
          <a:xfrm>
            <a:off x="132440" y="226813"/>
            <a:ext cx="11742556"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altLang="zh-CN" sz="4000" dirty="0"/>
              <a:t>SAM fine-tuning:</a:t>
            </a:r>
            <a:r>
              <a:rPr lang="zh-CN" altLang="en-US" sz="4000" dirty="0"/>
              <a:t> </a:t>
            </a:r>
            <a:r>
              <a:rPr lang="en-US" altLang="zh-CN" sz="4000" dirty="0"/>
              <a:t>the path to domain adaptation </a:t>
            </a:r>
            <a:endParaRPr lang="en-US" sz="3800" dirty="0"/>
          </a:p>
          <a:p>
            <a:endParaRPr lang="en-US" sz="3800" dirty="0"/>
          </a:p>
        </p:txBody>
      </p:sp>
    </p:spTree>
    <p:extLst>
      <p:ext uri="{BB962C8B-B14F-4D97-AF65-F5344CB8AC3E}">
        <p14:creationId xmlns:p14="http://schemas.microsoft.com/office/powerpoint/2010/main" val="5258902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761E4-017C-EC76-7B1D-02602A9B6183}"/>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E66D0F42-76A5-5AFD-B83C-A2B4DFCB7F62}"/>
              </a:ext>
            </a:extLst>
          </p:cNvPr>
          <p:cNvSpPr>
            <a:spLocks noGrp="1"/>
          </p:cNvSpPr>
          <p:nvPr>
            <p:ph type="sldNum" sz="quarter" idx="12"/>
          </p:nvPr>
        </p:nvSpPr>
        <p:spPr>
          <a:xfrm>
            <a:off x="5936755" y="6393702"/>
            <a:ext cx="318491" cy="137272"/>
          </a:xfrm>
        </p:spPr>
        <p:txBody>
          <a:bodyPr/>
          <a:lstStyle/>
          <a:p>
            <a:fld id="{C7802D0D-C09E-4004-B1C9-BFEE4B4B7FB2}" type="slidenum">
              <a:rPr lang="en-GB" smtClean="0"/>
              <a:t>4</a:t>
            </a:fld>
            <a:endParaRPr lang="en-GB" dirty="0"/>
          </a:p>
        </p:txBody>
      </p:sp>
      <p:cxnSp>
        <p:nvCxnSpPr>
          <p:cNvPr id="21" name="Straight Connector 11">
            <a:extLst>
              <a:ext uri="{FF2B5EF4-FFF2-40B4-BE49-F238E27FC236}">
                <a16:creationId xmlns:a16="http://schemas.microsoft.com/office/drawing/2014/main" id="{319DD703-F70B-C656-A8D5-EC47CC8A7785}"/>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6DAA6D0C-34F9-AAA3-9487-550953F4AC92}"/>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Performance and efficiency</a:t>
            </a:r>
          </a:p>
        </p:txBody>
      </p:sp>
      <p:sp>
        <p:nvSpPr>
          <p:cNvPr id="281" name="Date Placeholder 4">
            <a:extLst>
              <a:ext uri="{FF2B5EF4-FFF2-40B4-BE49-F238E27FC236}">
                <a16:creationId xmlns:a16="http://schemas.microsoft.com/office/drawing/2014/main" id="{72873822-685D-D5FD-8C8E-D73E60159111}"/>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dirty="0"/>
          </a:p>
        </p:txBody>
      </p:sp>
      <p:sp>
        <p:nvSpPr>
          <p:cNvPr id="2" name="文本框 1">
            <a:extLst>
              <a:ext uri="{FF2B5EF4-FFF2-40B4-BE49-F238E27FC236}">
                <a16:creationId xmlns:a16="http://schemas.microsoft.com/office/drawing/2014/main" id="{6E58E625-DEDF-BBBB-7851-780EE9B05739}"/>
              </a:ext>
            </a:extLst>
          </p:cNvPr>
          <p:cNvSpPr txBox="1"/>
          <p:nvPr/>
        </p:nvSpPr>
        <p:spPr>
          <a:xfrm>
            <a:off x="6836343" y="1728526"/>
            <a:ext cx="5153889" cy="3744615"/>
          </a:xfrm>
          <a:prstGeom prst="rect">
            <a:avLst/>
          </a:prstGeom>
          <a:noFill/>
        </p:spPr>
        <p:txBody>
          <a:bodyPr wrap="square" rtlCol="0">
            <a:spAutoFit/>
          </a:bodyPr>
          <a:lstStyle/>
          <a:p>
            <a:r>
              <a:rPr lang="en-US" altLang="zh-CN" sz="1600" b="1" dirty="0"/>
              <a:t>Our Method Achieves Superior Trade-off</a:t>
            </a:r>
          </a:p>
          <a:p>
            <a:pPr marL="285750" indent="-285750">
              <a:lnSpc>
                <a:spcPct val="150000"/>
              </a:lnSpc>
              <a:buFont typeface="Arial" panose="020B0604020202020204" pitchFamily="34" charset="0"/>
              <a:buChar char="•"/>
            </a:pPr>
            <a:r>
              <a:rPr lang="en-US" altLang="zh-CN" sz="1600" dirty="0"/>
              <a:t>Comparable parameter scale (</a:t>
            </a:r>
            <a:r>
              <a:rPr lang="en-US" altLang="zh-CN" sz="1600" b="1" dirty="0">
                <a:solidFill>
                  <a:srgbClr val="381BE5"/>
                </a:solidFill>
              </a:rPr>
              <a:t>47.6M</a:t>
            </a:r>
            <a:r>
              <a:rPr lang="en-US" altLang="zh-CN" sz="1600" dirty="0"/>
              <a:t>)</a:t>
            </a:r>
          </a:p>
          <a:p>
            <a:pPr marL="285750" indent="-285750">
              <a:lnSpc>
                <a:spcPct val="150000"/>
              </a:lnSpc>
              <a:buFont typeface="Arial" panose="020B0604020202020204" pitchFamily="34" charset="0"/>
              <a:buChar char="•"/>
            </a:pPr>
            <a:r>
              <a:rPr lang="en-US" altLang="zh-CN" sz="1600" dirty="0"/>
              <a:t>Significantly lower </a:t>
            </a:r>
            <a:r>
              <a:rPr lang="en-US" altLang="zh-CN" sz="1600" dirty="0" err="1"/>
              <a:t>FLOPs</a:t>
            </a:r>
            <a:r>
              <a:rPr lang="en-US" altLang="zh-CN" sz="1600" dirty="0"/>
              <a:t> (</a:t>
            </a:r>
            <a:r>
              <a:rPr lang="en-US" altLang="zh-CN" sz="1600" b="1" dirty="0">
                <a:solidFill>
                  <a:srgbClr val="381BE5"/>
                </a:solidFill>
              </a:rPr>
              <a:t>16G</a:t>
            </a:r>
            <a:r>
              <a:rPr lang="en-US" altLang="zh-CN" sz="1600" dirty="0"/>
              <a:t>)</a:t>
            </a:r>
          </a:p>
          <a:p>
            <a:pPr marL="285750" indent="-285750">
              <a:lnSpc>
                <a:spcPct val="150000"/>
              </a:lnSpc>
              <a:buFont typeface="Arial" panose="020B0604020202020204" pitchFamily="34" charset="0"/>
              <a:buChar char="•"/>
            </a:pPr>
            <a:r>
              <a:rPr lang="en-US" altLang="zh-CN" sz="1600" dirty="0"/>
              <a:t>Highest Dice score (</a:t>
            </a:r>
            <a:r>
              <a:rPr lang="en-US" altLang="zh-CN" sz="1600" b="1" dirty="0">
                <a:solidFill>
                  <a:srgbClr val="381BE5"/>
                </a:solidFill>
              </a:rPr>
              <a:t>0.973</a:t>
            </a:r>
            <a:r>
              <a:rPr lang="en-US" altLang="zh-CN" sz="1600" dirty="0"/>
              <a:t>)</a:t>
            </a:r>
            <a:endParaRPr lang="en-US" altLang="zh-CN" sz="1600" b="1" dirty="0"/>
          </a:p>
          <a:p>
            <a:endParaRPr lang="en-US" altLang="zh-CN" sz="1600" b="1" dirty="0"/>
          </a:p>
          <a:p>
            <a:r>
              <a:rPr lang="en-US" altLang="zh-CN" sz="1600" b="1" dirty="0"/>
              <a:t>Efficiency Gap</a:t>
            </a:r>
          </a:p>
          <a:p>
            <a:pPr marL="285750" indent="-285750">
              <a:lnSpc>
                <a:spcPct val="150000"/>
              </a:lnSpc>
              <a:buFont typeface="Arial" panose="020B0604020202020204" pitchFamily="34" charset="0"/>
              <a:buChar char="•"/>
            </a:pPr>
            <a:r>
              <a:rPr lang="en-US" altLang="zh-CN" sz="1600" dirty="0"/>
              <a:t>Ours (</a:t>
            </a:r>
            <a:r>
              <a:rPr lang="en-US" altLang="zh-CN" sz="1600" b="1" dirty="0">
                <a:solidFill>
                  <a:srgbClr val="381BE5"/>
                </a:solidFill>
              </a:rPr>
              <a:t>16G</a:t>
            </a:r>
            <a:r>
              <a:rPr lang="en-US" altLang="zh-CN" sz="1600" dirty="0"/>
              <a:t>) vs. nnU-Net (</a:t>
            </a:r>
            <a:r>
              <a:rPr lang="en-US" altLang="zh-CN" sz="1600" b="1" dirty="0">
                <a:solidFill>
                  <a:srgbClr val="381BE5"/>
                </a:solidFill>
              </a:rPr>
              <a:t>622G</a:t>
            </a:r>
            <a:r>
              <a:rPr lang="en-US" altLang="zh-CN" sz="1600" dirty="0"/>
              <a:t>): Computational overhead reduced by approximately </a:t>
            </a:r>
            <a:r>
              <a:rPr lang="en-US" altLang="zh-CN" sz="1600" b="1" dirty="0">
                <a:solidFill>
                  <a:srgbClr val="381BE5"/>
                </a:solidFill>
              </a:rPr>
              <a:t>40 times</a:t>
            </a:r>
          </a:p>
          <a:p>
            <a:pPr marL="285750" indent="-285750">
              <a:lnSpc>
                <a:spcPct val="150000"/>
              </a:lnSpc>
              <a:buFont typeface="Arial" panose="020B0604020202020204" pitchFamily="34" charset="0"/>
              <a:buChar char="•"/>
            </a:pPr>
            <a:r>
              <a:rPr lang="en-US" altLang="zh-CN" sz="1600" dirty="0"/>
              <a:t>Ours (</a:t>
            </a:r>
            <a:r>
              <a:rPr lang="en-US" altLang="zh-CN" sz="1600" b="1" dirty="0">
                <a:solidFill>
                  <a:srgbClr val="381BE5"/>
                </a:solidFill>
              </a:rPr>
              <a:t>16G</a:t>
            </a:r>
            <a:r>
              <a:rPr lang="en-US" altLang="zh-CN" sz="1600" dirty="0"/>
              <a:t>) vs. Umamba (</a:t>
            </a:r>
            <a:r>
              <a:rPr lang="en-US" altLang="zh-CN" sz="1600" b="1" dirty="0">
                <a:solidFill>
                  <a:srgbClr val="381BE5"/>
                </a:solidFill>
              </a:rPr>
              <a:t>350G</a:t>
            </a:r>
            <a:r>
              <a:rPr lang="en-US" altLang="zh-CN" sz="1600" dirty="0"/>
              <a:t>): Inference efficiency improved by more than </a:t>
            </a:r>
            <a:r>
              <a:rPr lang="en-US" altLang="zh-CN" sz="1600" b="1" dirty="0">
                <a:solidFill>
                  <a:srgbClr val="381BE5"/>
                </a:solidFill>
              </a:rPr>
              <a:t>22 times </a:t>
            </a:r>
            <a:r>
              <a:rPr lang="en-US" altLang="zh-CN" sz="1600" dirty="0"/>
              <a:t>under comparable architectures</a:t>
            </a:r>
          </a:p>
        </p:txBody>
      </p:sp>
      <p:sp>
        <p:nvSpPr>
          <p:cNvPr id="7" name="文本框 6">
            <a:extLst>
              <a:ext uri="{FF2B5EF4-FFF2-40B4-BE49-F238E27FC236}">
                <a16:creationId xmlns:a16="http://schemas.microsoft.com/office/drawing/2014/main" id="{BB891765-81BF-C4BE-3DDD-28043125313D}"/>
              </a:ext>
            </a:extLst>
          </p:cNvPr>
          <p:cNvSpPr txBox="1"/>
          <p:nvPr/>
        </p:nvSpPr>
        <p:spPr>
          <a:xfrm>
            <a:off x="850652" y="1157605"/>
            <a:ext cx="5985691" cy="369332"/>
          </a:xfrm>
          <a:prstGeom prst="rect">
            <a:avLst/>
          </a:prstGeom>
          <a:noFill/>
        </p:spPr>
        <p:txBody>
          <a:bodyPr wrap="square">
            <a:spAutoFit/>
          </a:bodyPr>
          <a:lstStyle/>
          <a:p>
            <a:r>
              <a:rPr lang="en-US" altLang="zh-CN" b="1" dirty="0">
                <a:solidFill>
                  <a:srgbClr val="381BE5"/>
                </a:solidFill>
              </a:rPr>
              <a:t>Trade-off Between Accuracy, Parameters, and FLOPs</a:t>
            </a:r>
            <a:endParaRPr lang="zh-CN" altLang="en-US" b="1" dirty="0">
              <a:solidFill>
                <a:srgbClr val="381BE5"/>
              </a:solidFill>
            </a:endParaRPr>
          </a:p>
        </p:txBody>
      </p:sp>
      <p:sp>
        <p:nvSpPr>
          <p:cNvPr id="8" name="文本框 7">
            <a:extLst>
              <a:ext uri="{FF2B5EF4-FFF2-40B4-BE49-F238E27FC236}">
                <a16:creationId xmlns:a16="http://schemas.microsoft.com/office/drawing/2014/main" id="{949256E4-B107-F2CC-7416-990C96827A24}"/>
              </a:ext>
            </a:extLst>
          </p:cNvPr>
          <p:cNvSpPr txBox="1"/>
          <p:nvPr/>
        </p:nvSpPr>
        <p:spPr>
          <a:xfrm>
            <a:off x="623675" y="5523600"/>
            <a:ext cx="5945662" cy="584775"/>
          </a:xfrm>
          <a:prstGeom prst="rect">
            <a:avLst/>
          </a:prstGeom>
          <a:noFill/>
        </p:spPr>
        <p:txBody>
          <a:bodyPr wrap="square">
            <a:spAutoFit/>
          </a:bodyPr>
          <a:lstStyle/>
          <a:p>
            <a:r>
              <a:rPr lang="en-US" altLang="zh-CN" sz="1600" dirty="0"/>
              <a:t>We evaluate the performance of our model via comparisons with current state-of-the-art segmentation methods. </a:t>
            </a:r>
            <a:endParaRPr lang="zh-CN" altLang="en-US" sz="1600" dirty="0"/>
          </a:p>
        </p:txBody>
      </p:sp>
      <p:pic>
        <p:nvPicPr>
          <p:cNvPr id="9" name="图片 8">
            <a:extLst>
              <a:ext uri="{FF2B5EF4-FFF2-40B4-BE49-F238E27FC236}">
                <a16:creationId xmlns:a16="http://schemas.microsoft.com/office/drawing/2014/main" id="{6A14F886-6935-B912-BF6E-4582BC421446}"/>
              </a:ext>
            </a:extLst>
          </p:cNvPr>
          <p:cNvPicPr>
            <a:picLocks noChangeAspect="1"/>
          </p:cNvPicPr>
          <p:nvPr/>
        </p:nvPicPr>
        <p:blipFill>
          <a:blip r:embed="rId3"/>
          <a:srcRect l="1" t="5923" r="729"/>
          <a:stretch>
            <a:fillRect/>
          </a:stretch>
        </p:blipFill>
        <p:spPr>
          <a:xfrm>
            <a:off x="407486" y="1538844"/>
            <a:ext cx="6196776" cy="3972848"/>
          </a:xfrm>
          <a:prstGeom prst="rect">
            <a:avLst/>
          </a:prstGeom>
        </p:spPr>
      </p:pic>
    </p:spTree>
    <p:extLst>
      <p:ext uri="{BB962C8B-B14F-4D97-AF65-F5344CB8AC3E}">
        <p14:creationId xmlns:p14="http://schemas.microsoft.com/office/powerpoint/2010/main" val="38721107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7B90-BD12-0685-8BBD-D5A0513D3242}"/>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63AFA2CC-4AC2-D766-5A26-D056F60D6302}"/>
              </a:ext>
            </a:extLst>
          </p:cNvPr>
          <p:cNvSpPr>
            <a:spLocks noGrp="1"/>
          </p:cNvSpPr>
          <p:nvPr>
            <p:ph type="sldNum" sz="quarter" idx="12"/>
          </p:nvPr>
        </p:nvSpPr>
        <p:spPr>
          <a:xfrm>
            <a:off x="5936755" y="6393702"/>
            <a:ext cx="318491" cy="137272"/>
          </a:xfrm>
        </p:spPr>
        <p:txBody>
          <a:bodyPr/>
          <a:lstStyle/>
          <a:p>
            <a:fld id="{D164C938-100E-444F-A611-4350960A4819}" type="slidenum">
              <a:rPr lang="en-GB" smtClean="0"/>
              <a:t>5</a:t>
            </a:fld>
            <a:endParaRPr lang="en-GB" dirty="0"/>
          </a:p>
        </p:txBody>
      </p:sp>
      <p:cxnSp>
        <p:nvCxnSpPr>
          <p:cNvPr id="21" name="Straight Connector 11">
            <a:extLst>
              <a:ext uri="{FF2B5EF4-FFF2-40B4-BE49-F238E27FC236}">
                <a16:creationId xmlns:a16="http://schemas.microsoft.com/office/drawing/2014/main" id="{583655DE-DDD5-3B4F-DA87-13131208C6FA}"/>
              </a:ext>
            </a:extLst>
          </p:cNvPr>
          <p:cNvCxnSpPr/>
          <p:nvPr/>
        </p:nvCxnSpPr>
        <p:spPr>
          <a:xfrm>
            <a:off x="346456"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F3FC80DB-6F62-05AE-82FF-7AC0759104AC}"/>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Generali</a:t>
            </a:r>
            <a:r>
              <a:rPr lang="en-US" altLang="zh-CN" sz="3800" dirty="0"/>
              <a:t>z</a:t>
            </a:r>
            <a:r>
              <a:rPr lang="en-US" sz="3800" dirty="0"/>
              <a:t>ation across datasets</a:t>
            </a:r>
          </a:p>
        </p:txBody>
      </p:sp>
      <p:sp>
        <p:nvSpPr>
          <p:cNvPr id="281" name="Date Placeholder 4">
            <a:extLst>
              <a:ext uri="{FF2B5EF4-FFF2-40B4-BE49-F238E27FC236}">
                <a16:creationId xmlns:a16="http://schemas.microsoft.com/office/drawing/2014/main" id="{4750B23A-F54B-EEBA-5084-4E93CAE83B42}"/>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dirty="0"/>
          </a:p>
        </p:txBody>
      </p:sp>
      <p:sp>
        <p:nvSpPr>
          <p:cNvPr id="51" name="Text 104">
            <a:extLst>
              <a:ext uri="{FF2B5EF4-FFF2-40B4-BE49-F238E27FC236}">
                <a16:creationId xmlns:a16="http://schemas.microsoft.com/office/drawing/2014/main" id="{292B8432-3323-3344-2B22-ADB49160E7BB}"/>
              </a:ext>
            </a:extLst>
          </p:cNvPr>
          <p:cNvSpPr/>
          <p:nvPr/>
        </p:nvSpPr>
        <p:spPr>
          <a:xfrm>
            <a:off x="365761" y="5760201"/>
            <a:ext cx="11500802" cy="597296"/>
          </a:xfrm>
          <a:prstGeom prst="rect">
            <a:avLst/>
          </a:prstGeom>
          <a:noFill/>
          <a:ln/>
        </p:spPr>
        <p:txBody>
          <a:bodyPr wrap="square" lIns="0" tIns="0" rIns="0" bIns="0" rtlCol="0" anchor="ctr"/>
          <a:lstStyle/>
          <a:p>
            <a:pPr defTabSz="914400"/>
            <a:r>
              <a:rPr lang="en-US" sz="1600" b="1" dirty="0">
                <a:solidFill>
                  <a:srgbClr val="381BE5"/>
                </a:solidFill>
              </a:rPr>
              <a:t>Strong generalization </a:t>
            </a:r>
            <a:r>
              <a:rPr lang="en-US" sz="1600" dirty="0"/>
              <a:t>across different rock types, fluid systems and wetting conditions.</a:t>
            </a:r>
          </a:p>
        </p:txBody>
      </p:sp>
      <p:graphicFrame>
        <p:nvGraphicFramePr>
          <p:cNvPr id="53" name="表格 52">
            <a:extLst>
              <a:ext uri="{FF2B5EF4-FFF2-40B4-BE49-F238E27FC236}">
                <a16:creationId xmlns:a16="http://schemas.microsoft.com/office/drawing/2014/main" id="{134B1A16-9B5C-FB68-701E-549F6B56F4C4}"/>
              </a:ext>
            </a:extLst>
          </p:cNvPr>
          <p:cNvGraphicFramePr>
            <a:graphicFrameLocks noGrp="1"/>
          </p:cNvGraphicFramePr>
          <p:nvPr>
            <p:extLst>
              <p:ext uri="{D42A27DB-BD31-4B8C-83A1-F6EECF244321}">
                <p14:modId xmlns:p14="http://schemas.microsoft.com/office/powerpoint/2010/main" val="3576030555"/>
              </p:ext>
            </p:extLst>
          </p:nvPr>
        </p:nvGraphicFramePr>
        <p:xfrm>
          <a:off x="365761" y="861630"/>
          <a:ext cx="11207541" cy="4918588"/>
        </p:xfrm>
        <a:graphic>
          <a:graphicData uri="http://schemas.openxmlformats.org/drawingml/2006/table">
            <a:tbl>
              <a:tblPr firstRow="1" bandRow="1">
                <a:tableStyleId>{5940675A-B579-460E-94D1-54222C63F5DA}</a:tableStyleId>
              </a:tblPr>
              <a:tblGrid>
                <a:gridCol w="1651268">
                  <a:extLst>
                    <a:ext uri="{9D8B030D-6E8A-4147-A177-3AD203B41FA5}">
                      <a16:colId xmlns:a16="http://schemas.microsoft.com/office/drawing/2014/main" val="2577801128"/>
                    </a:ext>
                  </a:extLst>
                </a:gridCol>
                <a:gridCol w="4044264">
                  <a:extLst>
                    <a:ext uri="{9D8B030D-6E8A-4147-A177-3AD203B41FA5}">
                      <a16:colId xmlns:a16="http://schemas.microsoft.com/office/drawing/2014/main" val="4018162727"/>
                    </a:ext>
                  </a:extLst>
                </a:gridCol>
                <a:gridCol w="1340343">
                  <a:extLst>
                    <a:ext uri="{9D8B030D-6E8A-4147-A177-3AD203B41FA5}">
                      <a16:colId xmlns:a16="http://schemas.microsoft.com/office/drawing/2014/main" val="4121056861"/>
                    </a:ext>
                  </a:extLst>
                </a:gridCol>
                <a:gridCol w="2242782">
                  <a:extLst>
                    <a:ext uri="{9D8B030D-6E8A-4147-A177-3AD203B41FA5}">
                      <a16:colId xmlns:a16="http://schemas.microsoft.com/office/drawing/2014/main" val="303960809"/>
                    </a:ext>
                  </a:extLst>
                </a:gridCol>
                <a:gridCol w="1928884">
                  <a:extLst>
                    <a:ext uri="{9D8B030D-6E8A-4147-A177-3AD203B41FA5}">
                      <a16:colId xmlns:a16="http://schemas.microsoft.com/office/drawing/2014/main" val="3784752565"/>
                    </a:ext>
                  </a:extLst>
                </a:gridCol>
              </a:tblGrid>
              <a:tr h="355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Rock type</a:t>
                      </a:r>
                      <a:endParaRPr lang="zh-CN" altLang="en-US" sz="1600" b="1" dirty="0"/>
                    </a:p>
                  </a:txBody>
                  <a:tcPr marL="64006" marR="64006" marT="32003" marB="32003">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Rock details</a:t>
                      </a:r>
                      <a:endParaRPr lang="zh-CN" altLang="en-US" sz="1600" b="1" dirty="0"/>
                    </a:p>
                  </a:txBody>
                  <a:tcPr marL="64006" marR="64006" marT="32003" marB="32003">
                    <a:solidFill>
                      <a:schemeClr val="accent5">
                        <a:lumMod val="20000"/>
                        <a:lumOff val="80000"/>
                      </a:schemeClr>
                    </a:solidFill>
                  </a:tcPr>
                </a:tc>
                <a:tc>
                  <a:txBody>
                    <a:bodyPr/>
                    <a:lstStyle/>
                    <a:p>
                      <a:r>
                        <a:rPr lang="en-US" altLang="zh-CN" sz="1600" b="1" dirty="0"/>
                        <a:t>Fluid type</a:t>
                      </a:r>
                      <a:endParaRPr lang="zh-CN" altLang="en-US" sz="1600" b="1"/>
                    </a:p>
                  </a:txBody>
                  <a:tcPr marL="64006" marR="64006" marT="32003" marB="32003">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Wettability</a:t>
                      </a:r>
                      <a:endParaRPr lang="zh-CN" altLang="en-US" sz="1600" b="1" dirty="0"/>
                    </a:p>
                  </a:txBody>
                  <a:tcPr marL="64006" marR="64006" marT="32003" marB="32003">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Best performance</a:t>
                      </a:r>
                      <a:endParaRPr lang="zh-CN" altLang="en-US" sz="1600" b="1" dirty="0"/>
                    </a:p>
                  </a:txBody>
                  <a:tcPr marL="64006" marR="64006" marT="32003" marB="32003">
                    <a:solidFill>
                      <a:schemeClr val="accent5">
                        <a:lumMod val="20000"/>
                        <a:lumOff val="80000"/>
                      </a:schemeClr>
                    </a:solidFill>
                  </a:tcPr>
                </a:tc>
                <a:extLst>
                  <a:ext uri="{0D108BD9-81ED-4DB2-BD59-A6C34878D82A}">
                    <a16:rowId xmlns:a16="http://schemas.microsoft.com/office/drawing/2014/main" val="547100742"/>
                  </a:ext>
                </a:extLst>
              </a:tr>
              <a:tr h="351004">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tx1"/>
                          </a:solidFill>
                        </a:rPr>
                        <a:t>Sandstone</a:t>
                      </a:r>
                      <a:endParaRPr lang="zh-CN" altLang="en-US" sz="1600" b="1" dirty="0">
                        <a:solidFill>
                          <a:schemeClr val="tx1"/>
                        </a:solidFill>
                      </a:endParaRPr>
                    </a:p>
                    <a:p>
                      <a:endParaRPr lang="zh-CN" altLang="en-US" sz="1600" b="1" dirty="0">
                        <a:solidFill>
                          <a:schemeClr val="tx1"/>
                        </a:solidFill>
                      </a:endParaRPr>
                    </a:p>
                  </a:txBody>
                  <a:tcPr marL="64006" marR="64006" marT="32003" marB="32003">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err="1"/>
                        <a:t>Bentheimer</a:t>
                      </a:r>
                      <a:r>
                        <a:rPr lang="en-US" altLang="zh-CN" sz="1600" dirty="0"/>
                        <a:t> </a:t>
                      </a:r>
                      <a:r>
                        <a:rPr lang="en-US" altLang="zh-CN" sz="1600" dirty="0">
                          <a:effectLst/>
                        </a:rPr>
                        <a:t>(Li et al., 2018)</a:t>
                      </a:r>
                      <a:endParaRPr lang="zh-CN" altLang="en-US" sz="1600" dirty="0"/>
                    </a:p>
                  </a:txBody>
                  <a:tcPr marL="64006" marR="64006" marT="32003" marB="32003">
                    <a:solidFill>
                      <a:schemeClr val="bg1"/>
                    </a:solidFill>
                  </a:tcPr>
                </a:tc>
                <a:tc>
                  <a:txBody>
                    <a:bodyPr/>
                    <a:lstStyle/>
                    <a:p>
                      <a:r>
                        <a:rPr lang="en-US" altLang="zh-CN" sz="1600"/>
                        <a:t>Oil-brine</a:t>
                      </a:r>
                      <a:endParaRPr lang="zh-CN" altLang="en-US" sz="1600"/>
                    </a:p>
                  </a:txBody>
                  <a:tcPr marL="64006" marR="64006" marT="32003" marB="32003">
                    <a:solidFill>
                      <a:schemeClr val="bg1"/>
                    </a:solidFill>
                  </a:tcPr>
                </a:tc>
                <a:tc>
                  <a:txBody>
                    <a:bodyPr/>
                    <a:lstStyle/>
                    <a:p>
                      <a:r>
                        <a:rPr lang="en-US" altLang="zh-CN" sz="1600"/>
                        <a:t>water-wet</a:t>
                      </a:r>
                      <a:endParaRPr lang="zh-CN" altLang="en-US" sz="1600"/>
                    </a:p>
                  </a:txBody>
                  <a:tcPr marL="64006" marR="64006" marT="32003" marB="32003">
                    <a:solidFill>
                      <a:schemeClr val="bg1"/>
                    </a:solidFill>
                  </a:tcPr>
                </a:tc>
                <a:tc>
                  <a:txBody>
                    <a:bodyPr/>
                    <a:lstStyle/>
                    <a:p>
                      <a:pPr algn="ctr"/>
                      <a:r>
                        <a:rPr lang="en-US" altLang="zh-CN" sz="1600" b="1" dirty="0">
                          <a:solidFill>
                            <a:srgbClr val="16A34A"/>
                          </a:solidFill>
                        </a:rPr>
                        <a:t>✓</a:t>
                      </a:r>
                      <a:endParaRPr lang="zh-CN" altLang="en-US" sz="1600" dirty="0"/>
                    </a:p>
                  </a:txBody>
                  <a:tcPr marL="64006" marR="64006" marT="32003" marB="32003">
                    <a:solidFill>
                      <a:schemeClr val="bg1"/>
                    </a:solidFill>
                  </a:tcPr>
                </a:tc>
                <a:extLst>
                  <a:ext uri="{0D108BD9-81ED-4DB2-BD59-A6C34878D82A}">
                    <a16:rowId xmlns:a16="http://schemas.microsoft.com/office/drawing/2014/main" val="2145765883"/>
                  </a:ext>
                </a:extLst>
              </a:tr>
              <a:tr h="35100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err="1">
                          <a:ln>
                            <a:noFill/>
                          </a:ln>
                          <a:solidFill>
                            <a:prstClr val="black"/>
                          </a:solidFill>
                          <a:effectLst/>
                          <a:uLnTx/>
                          <a:uFillTx/>
                          <a:latin typeface="+mn-lt"/>
                          <a:ea typeface="+mn-ea"/>
                          <a:cs typeface="+mn-cs"/>
                        </a:rPr>
                        <a:t>Bentheimer</a:t>
                      </a:r>
                      <a:r>
                        <a:rPr kumimoji="0" lang="en-US" altLang="zh-CN" sz="1600" b="0" i="0" u="none" strike="noStrike" kern="1200" cap="none" spc="0" normalizeH="0" baseline="0" noProof="0" dirty="0">
                          <a:ln>
                            <a:noFill/>
                          </a:ln>
                          <a:solidFill>
                            <a:prstClr val="black"/>
                          </a:solidFill>
                          <a:effectLst/>
                          <a:uLnTx/>
                          <a:uFillTx/>
                          <a:latin typeface="+mn-lt"/>
                          <a:ea typeface="+mn-ea"/>
                          <a:cs typeface="+mn-cs"/>
                        </a:rPr>
                        <a:t> </a:t>
                      </a:r>
                      <a:r>
                        <a:rPr lang="en-US" altLang="zh-CN" sz="1600" dirty="0">
                          <a:effectLst/>
                        </a:rPr>
                        <a:t>(Li et al., 2019)</a:t>
                      </a:r>
                      <a:endParaRPr kumimoji="0" lang="zh-CN" altLang="en-US" sz="1600" b="0" i="0" u="none" strike="noStrike" kern="1200" cap="none" spc="0" normalizeH="0" baseline="0" noProof="0" dirty="0">
                        <a:ln>
                          <a:noFill/>
                        </a:ln>
                        <a:solidFill>
                          <a:prstClr val="black"/>
                        </a:solidFill>
                        <a:effectLst/>
                        <a:uLnTx/>
                        <a:uFillTx/>
                        <a:latin typeface="+mn-lt"/>
                        <a:ea typeface="+mn-ea"/>
                        <a:cs typeface="+mn-cs"/>
                      </a:endParaRPr>
                    </a:p>
                  </a:txBody>
                  <a:tcPr marL="64006" marR="64006" marT="32003" marB="32003">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a:solidFill>
                            <a:schemeClr val="tx1"/>
                          </a:solidFill>
                          <a:effectLst/>
                          <a:latin typeface="+mn-lt"/>
                          <a:ea typeface="+mn-ea"/>
                          <a:cs typeface="+mn-cs"/>
                        </a:rPr>
                        <a:t>mixed-wet</a:t>
                      </a:r>
                      <a:endParaRPr lang="zh-CN" altLang="en-US" sz="1600"/>
                    </a:p>
                  </a:txBody>
                  <a:tcPr marL="64006" marR="64006" marT="32003" marB="32003">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dirty="0"/>
                    </a:p>
                  </a:txBody>
                  <a:tcPr marL="64006" marR="64006" marT="32003" marB="32003">
                    <a:noFill/>
                  </a:tcPr>
                </a:tc>
                <a:extLst>
                  <a:ext uri="{0D108BD9-81ED-4DB2-BD59-A6C34878D82A}">
                    <a16:rowId xmlns:a16="http://schemas.microsoft.com/office/drawing/2014/main" val="3845770683"/>
                  </a:ext>
                </a:extLst>
              </a:tr>
              <a:tr h="35100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err="1">
                          <a:ln>
                            <a:noFill/>
                          </a:ln>
                          <a:solidFill>
                            <a:prstClr val="black"/>
                          </a:solidFill>
                          <a:effectLst/>
                          <a:uLnTx/>
                          <a:uFillTx/>
                          <a:latin typeface="+mn-lt"/>
                          <a:ea typeface="+mn-ea"/>
                          <a:cs typeface="+mn-cs"/>
                        </a:rPr>
                        <a:t>Bentheimer</a:t>
                      </a:r>
                      <a:r>
                        <a:rPr lang="en-US" altLang="zh-CN" sz="1600" dirty="0">
                          <a:effectLst/>
                        </a:rPr>
                        <a:t> </a:t>
                      </a:r>
                      <a:r>
                        <a:rPr kumimoji="0" lang="en-US" altLang="zh-CN" sz="1600" b="0" i="0" u="none" strike="noStrike" kern="1200" cap="none" spc="0" normalizeH="0" baseline="0" noProof="0" dirty="0">
                          <a:ln>
                            <a:noFill/>
                          </a:ln>
                          <a:solidFill>
                            <a:prstClr val="black"/>
                          </a:solidFill>
                          <a:effectLst/>
                          <a:uLnTx/>
                          <a:uFillTx/>
                          <a:latin typeface="+mn-lt"/>
                          <a:ea typeface="+mn-ea"/>
                          <a:cs typeface="+mn-cs"/>
                        </a:rPr>
                        <a:t>(</a:t>
                      </a:r>
                      <a:r>
                        <a:rPr lang="en-US" altLang="zh-CN" sz="1600" b="0" i="0" dirty="0" err="1">
                          <a:effectLst/>
                        </a:rPr>
                        <a:t>Alhammadi</a:t>
                      </a:r>
                      <a:r>
                        <a:rPr lang="en-US" altLang="zh-CN" sz="1600" b="0" i="0" dirty="0">
                          <a:effectLst/>
                        </a:rPr>
                        <a:t> et al., 2018</a:t>
                      </a:r>
                      <a:r>
                        <a:rPr kumimoji="0" lang="en-US" altLang="zh-CN" sz="1600" b="0" i="0" u="none" strike="noStrike" kern="1200" cap="none" spc="0" normalizeH="0" baseline="0" noProof="0" dirty="0">
                          <a:ln>
                            <a:noFill/>
                          </a:ln>
                          <a:solidFill>
                            <a:prstClr val="black"/>
                          </a:solidFill>
                          <a:effectLst/>
                          <a:uLnTx/>
                          <a:uFillTx/>
                          <a:latin typeface="+mn-lt"/>
                          <a:ea typeface="+mn-ea"/>
                          <a:cs typeface="+mn-cs"/>
                        </a:rPr>
                        <a:t>)</a:t>
                      </a:r>
                      <a:endParaRPr kumimoji="0" lang="zh-CN" altLang="en-US" sz="1600" b="0" i="0" u="none" strike="noStrike" kern="1200" cap="none" spc="0" normalizeH="0" baseline="0" noProof="0" dirty="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r>
                        <a:rPr lang="en-US" altLang="zh-CN" sz="1600" dirty="0"/>
                        <a:t>water-wet</a:t>
                      </a:r>
                      <a:endParaRPr lang="zh-CN" altLang="en-US" sz="1600" dirty="0"/>
                    </a:p>
                  </a:txBody>
                  <a:tcPr marL="64006" marR="64006" marT="32003" marB="32003">
                    <a:solidFill>
                      <a:schemeClr val="accent3">
                        <a:lumMod val="20000"/>
                        <a:lumOff val="80000"/>
                      </a:schemeClr>
                    </a:solidFill>
                  </a:tcPr>
                </a:tc>
                <a:tc>
                  <a:txBody>
                    <a:bodyPr/>
                    <a:lstStyle/>
                    <a:p>
                      <a:pPr algn="ct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1139467006"/>
                  </a:ext>
                </a:extLst>
              </a:tr>
              <a:tr h="351004">
                <a:tc vMerge="1">
                  <a:txBody>
                    <a:bodyPr/>
                    <a:lstStyle/>
                    <a:p>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Mt. Simon (Dalton et al., 2018)</a:t>
                      </a:r>
                      <a:endParaRPr lang="zh-CN" altLang="en-US" sz="1600" dirty="0"/>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a:solidFill>
                            <a:srgbClr val="0000FF"/>
                          </a:solidFill>
                        </a:rPr>
                        <a:t>scCO</a:t>
                      </a:r>
                      <a:r>
                        <a:rPr lang="en-US" altLang="zh-CN" sz="1600" b="1" kern="1200" baseline="-25000">
                          <a:solidFill>
                            <a:srgbClr val="0000FF"/>
                          </a:solidFill>
                          <a:latin typeface="+mn-lt"/>
                          <a:ea typeface="+mn-ea"/>
                          <a:cs typeface="+mn-cs"/>
                        </a:rPr>
                        <a:t>2</a:t>
                      </a:r>
                      <a:r>
                        <a:rPr lang="en-US" altLang="zh-CN" sz="1600"/>
                        <a:t>-brine</a:t>
                      </a:r>
                      <a:endParaRPr lang="zh-CN" altLang="en-US" sz="1600"/>
                    </a:p>
                  </a:txBody>
                  <a:tcPr marL="64006" marR="64006" marT="32003" marB="32003">
                    <a:solidFill>
                      <a:schemeClr val="accent3">
                        <a:lumMod val="20000"/>
                        <a:lumOff val="80000"/>
                      </a:schemeClr>
                    </a:solidFill>
                  </a:tcPr>
                </a:tc>
                <a:tc>
                  <a:txBody>
                    <a:bodyPr/>
                    <a:lstStyle/>
                    <a:p>
                      <a:pPr marL="0" marR="0" lvl="0" indent="0" algn="l" defTabSz="685765"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Imperial Sans Text"/>
                          <a:ea typeface="+mn-ea"/>
                          <a:cs typeface="+mn-cs"/>
                        </a:rPr>
                        <a:t>water-wet</a:t>
                      </a:r>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a:p>
                  </a:txBody>
                  <a:tcPr marL="64006" marR="64006" marT="32003" marB="32003">
                    <a:solidFill>
                      <a:schemeClr val="accent3">
                        <a:lumMod val="20000"/>
                        <a:lumOff val="80000"/>
                      </a:schemeClr>
                    </a:solidFill>
                  </a:tcPr>
                </a:tc>
                <a:extLst>
                  <a:ext uri="{0D108BD9-81ED-4DB2-BD59-A6C34878D82A}">
                    <a16:rowId xmlns:a16="http://schemas.microsoft.com/office/drawing/2014/main" val="856971625"/>
                  </a:ext>
                </a:extLst>
              </a:tr>
              <a:tr h="351004">
                <a:tc vMerge="1">
                  <a:txBody>
                    <a:bodyPr/>
                    <a:lstStyle/>
                    <a:p>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a:solidFill>
                            <a:schemeClr val="tx1"/>
                          </a:solidFill>
                          <a:latin typeface="+mn-lt"/>
                          <a:ea typeface="+mn-ea"/>
                          <a:cs typeface="+mn-cs"/>
                        </a:rPr>
                        <a:t>Borosilicate (Tawfik et al., 2021)</a:t>
                      </a:r>
                      <a:endParaRPr lang="zh-CN" altLang="en-US" sz="1600" kern="1200">
                        <a:solidFill>
                          <a:schemeClr val="tx1"/>
                        </a:solidFill>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solidFill>
                            <a:srgbClr val="0000FF"/>
                          </a:solidFill>
                        </a:rPr>
                        <a:t>scCO</a:t>
                      </a:r>
                      <a:r>
                        <a:rPr lang="en-US" altLang="zh-CN" sz="1600" b="1" kern="1200" baseline="-25000" dirty="0">
                          <a:solidFill>
                            <a:srgbClr val="0000FF"/>
                          </a:solidFill>
                          <a:latin typeface="+mn-lt"/>
                          <a:ea typeface="+mn-ea"/>
                          <a:cs typeface="+mn-cs"/>
                        </a:rPr>
                        <a:t>2</a:t>
                      </a:r>
                      <a:r>
                        <a:rPr lang="en-US" altLang="zh-CN" sz="1600" dirty="0"/>
                        <a:t>-brine</a:t>
                      </a:r>
                      <a:endParaRPr lang="zh-CN" altLang="en-US" sz="1600" dirty="0"/>
                    </a:p>
                  </a:txBody>
                  <a:tcPr marL="64006" marR="64006" marT="32003" marB="32003">
                    <a:solidFill>
                      <a:schemeClr val="accent3">
                        <a:lumMod val="20000"/>
                        <a:lumOff val="80000"/>
                      </a:schemeClr>
                    </a:solidFill>
                  </a:tcPr>
                </a:tc>
                <a:tc>
                  <a:txBody>
                    <a:bodyPr/>
                    <a:lstStyle/>
                    <a:p>
                      <a:pPr marL="0" marR="0" lvl="0" indent="0" algn="l" defTabSz="685765"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Imperial Sans Text"/>
                          <a:ea typeface="+mn-ea"/>
                          <a:cs typeface="+mn-cs"/>
                        </a:rPr>
                        <a:t>water-wet</a:t>
                      </a:r>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kern="1200">
                        <a:solidFill>
                          <a:schemeClr val="tx1"/>
                        </a:solidFill>
                        <a:latin typeface="+mn-lt"/>
                        <a:ea typeface="+mn-ea"/>
                        <a:cs typeface="+mn-cs"/>
                      </a:endParaRPr>
                    </a:p>
                  </a:txBody>
                  <a:tcPr marL="64006" marR="64006" marT="32003" marB="32003">
                    <a:solidFill>
                      <a:schemeClr val="accent3">
                        <a:lumMod val="20000"/>
                        <a:lumOff val="80000"/>
                      </a:schemeClr>
                    </a:solidFill>
                  </a:tcPr>
                </a:tc>
                <a:extLst>
                  <a:ext uri="{0D108BD9-81ED-4DB2-BD59-A6C34878D82A}">
                    <a16:rowId xmlns:a16="http://schemas.microsoft.com/office/drawing/2014/main" val="3482187894"/>
                  </a:ext>
                </a:extLst>
              </a:tr>
              <a:tr h="351004">
                <a:tc vMerge="1">
                  <a:txBody>
                    <a:bodyPr/>
                    <a:lstStyle/>
                    <a:p>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layered </a:t>
                      </a:r>
                      <a:r>
                        <a:rPr lang="en-US" altLang="zh-CN" sz="1600" dirty="0" err="1"/>
                        <a:t>Clashach</a:t>
                      </a:r>
                      <a:r>
                        <a:rPr lang="en-US" altLang="zh-CN" sz="1600" dirty="0"/>
                        <a:t> (Zaid et al., 2024)</a:t>
                      </a:r>
                      <a:endParaRPr lang="zh-CN" altLang="en-US" sz="1600" dirty="0"/>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a:solidFill>
                            <a:srgbClr val="0000FF"/>
                          </a:solidFill>
                        </a:rPr>
                        <a:t>H</a:t>
                      </a:r>
                      <a:r>
                        <a:rPr lang="en-US" altLang="zh-CN" sz="1600" b="1" baseline="-25000">
                          <a:solidFill>
                            <a:srgbClr val="0000FF"/>
                          </a:solidFill>
                        </a:rPr>
                        <a:t>2</a:t>
                      </a:r>
                      <a:r>
                        <a:rPr lang="en-US" altLang="zh-CN" sz="1600"/>
                        <a:t>-brine</a:t>
                      </a:r>
                      <a:endParaRPr lang="zh-CN" altLang="en-US" sz="1600"/>
                    </a:p>
                  </a:txBody>
                  <a:tcPr marL="64006" marR="64006" marT="32003" marB="32003">
                    <a:solidFill>
                      <a:schemeClr val="accent3">
                        <a:lumMod val="20000"/>
                        <a:lumOff val="80000"/>
                      </a:schemeClr>
                    </a:solidFill>
                  </a:tcPr>
                </a:tc>
                <a:tc>
                  <a:txBody>
                    <a:bodyPr/>
                    <a:lstStyle/>
                    <a:p>
                      <a:pPr marL="0" marR="0" lvl="0" indent="0" algn="l" defTabSz="685765"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Imperial Sans Text"/>
                          <a:ea typeface="+mn-ea"/>
                          <a:cs typeface="+mn-cs"/>
                        </a:rPr>
                        <a:t>water-wet</a:t>
                      </a:r>
                      <a:endParaRPr kumimoji="0" lang="zh-CN" altLang="en-US" sz="1600" b="0" i="0" u="none" strike="noStrike" kern="1200" cap="none" spc="0" normalizeH="0" baseline="0" noProof="0" dirty="0">
                        <a:ln>
                          <a:noFill/>
                        </a:ln>
                        <a:solidFill>
                          <a:prstClr val="black"/>
                        </a:solidFill>
                        <a:effectLst/>
                        <a:uLnTx/>
                        <a:uFillTx/>
                        <a:latin typeface="Imperial Sans Text"/>
                        <a:ea typeface="+mn-ea"/>
                        <a:cs typeface="+mn-cs"/>
                      </a:endParaRPr>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315216484"/>
                  </a:ext>
                </a:extLst>
              </a:tr>
              <a:tr h="351004">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a:solidFill>
                            <a:schemeClr val="tx1"/>
                          </a:solidFill>
                        </a:rPr>
                        <a:t>Carbonate</a:t>
                      </a:r>
                      <a:endParaRPr lang="zh-CN" altLang="en-US" sz="1600" b="1">
                        <a:solidFill>
                          <a:schemeClr val="tx1"/>
                        </a:solidFill>
                      </a:endParaRPr>
                    </a:p>
                    <a:p>
                      <a:endParaRPr lang="zh-CN" altLang="en-US" sz="1600" b="1">
                        <a:solidFill>
                          <a:schemeClr val="tx1"/>
                        </a:solidFill>
                      </a:endParaRPr>
                    </a:p>
                  </a:txBody>
                  <a:tcPr marL="64006" marR="64006" marT="32003" marB="32003">
                    <a:solidFill>
                      <a:schemeClr val="bg1"/>
                    </a:solidFill>
                  </a:tcPr>
                </a:tc>
                <a:tc>
                  <a:txBody>
                    <a:bodyPr/>
                    <a:lstStyle/>
                    <a:p>
                      <a:r>
                        <a:rPr lang="en-US" altLang="zh-CN" sz="1600" b="0" i="0" kern="1200">
                          <a:solidFill>
                            <a:schemeClr val="tx1"/>
                          </a:solidFill>
                          <a:effectLst/>
                          <a:latin typeface="+mn-lt"/>
                          <a:ea typeface="+mn-ea"/>
                          <a:cs typeface="+mn-cs"/>
                        </a:rPr>
                        <a:t>Middle East </a:t>
                      </a:r>
                      <a:r>
                        <a:rPr lang="en-US" altLang="zh-CN" sz="1600"/>
                        <a:t>(</a:t>
                      </a:r>
                      <a:r>
                        <a:rPr lang="en-US" altLang="zh-CN" sz="1600" err="1">
                          <a:effectLst/>
                        </a:rPr>
                        <a:t>Alhammadi</a:t>
                      </a:r>
                      <a:r>
                        <a:rPr lang="en-US" altLang="zh-CN" sz="1600">
                          <a:effectLst/>
                        </a:rPr>
                        <a:t> </a:t>
                      </a:r>
                      <a:r>
                        <a:rPr lang="en-US" altLang="zh-CN" sz="1600" b="0" i="0">
                          <a:effectLst/>
                        </a:rPr>
                        <a:t>et al., 2018</a:t>
                      </a:r>
                      <a:r>
                        <a:rPr kumimoji="0" lang="en-US" altLang="zh-CN" sz="1600" b="0" i="0" u="none" strike="noStrike" kern="1200" cap="none" spc="0" normalizeH="0" baseline="0" noProof="0">
                          <a:ln>
                            <a:noFill/>
                          </a:ln>
                          <a:solidFill>
                            <a:prstClr val="black"/>
                          </a:solidFill>
                          <a:effectLst/>
                          <a:uLnTx/>
                          <a:uFillTx/>
                        </a:rPr>
                        <a:t>)</a:t>
                      </a:r>
                      <a:endParaRPr lang="zh-CN" altLang="en-US" sz="1600"/>
                    </a:p>
                  </a:txBody>
                  <a:tcPr marL="64006" marR="64006" marT="32003" marB="32003">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bg1"/>
                    </a:solidFill>
                  </a:tcPr>
                </a:tc>
                <a:tc>
                  <a:txBody>
                    <a:bodyPr/>
                    <a:lstStyle/>
                    <a:p>
                      <a:r>
                        <a:rPr lang="en-US" altLang="zh-CN" sz="1600" b="0" i="0" kern="1200" dirty="0">
                          <a:solidFill>
                            <a:schemeClr val="tx1"/>
                          </a:solidFill>
                          <a:effectLst/>
                          <a:latin typeface="+mn-lt"/>
                          <a:ea typeface="+mn-ea"/>
                          <a:cs typeface="+mn-cs"/>
                        </a:rPr>
                        <a:t>mixed-wet &amp; water-wet</a:t>
                      </a:r>
                      <a:endParaRPr lang="zh-CN" altLang="en-US" sz="1600" dirty="0"/>
                    </a:p>
                  </a:txBody>
                  <a:tcPr marL="64006" marR="64006" marT="32003" marB="32003">
                    <a:solidFill>
                      <a:schemeClr val="bg1"/>
                    </a:solidFill>
                  </a:tcPr>
                </a:tc>
                <a:tc>
                  <a:txBody>
                    <a:bodyPr/>
                    <a:lstStyle/>
                    <a:p>
                      <a:pPr algn="ct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a:p>
                  </a:txBody>
                  <a:tcPr marL="64006" marR="64006" marT="32003" marB="32003">
                    <a:solidFill>
                      <a:schemeClr val="bg1"/>
                    </a:solidFill>
                  </a:tcPr>
                </a:tc>
                <a:extLst>
                  <a:ext uri="{0D108BD9-81ED-4DB2-BD59-A6C34878D82A}">
                    <a16:rowId xmlns:a16="http://schemas.microsoft.com/office/drawing/2014/main" val="3903382473"/>
                  </a:ext>
                </a:extLst>
              </a:tr>
              <a:tr h="351004">
                <a:tc vMerge="1">
                  <a:txBody>
                    <a:bodyPr/>
                    <a:lstStyle/>
                    <a:p>
                      <a:endParaRPr lang="zh-CN" altLang="en-US" dirty="0"/>
                    </a:p>
                  </a:txBody>
                  <a:tcPr/>
                </a:tc>
                <a:tc>
                  <a:txBody>
                    <a:bodyPr/>
                    <a:lstStyle/>
                    <a:p>
                      <a:r>
                        <a:rPr lang="en-US" altLang="zh-CN" sz="1600" b="0" i="0" kern="1200">
                          <a:solidFill>
                            <a:schemeClr val="tx1"/>
                          </a:solidFill>
                          <a:effectLst/>
                          <a:latin typeface="+mn-lt"/>
                          <a:ea typeface="+mn-ea"/>
                          <a:cs typeface="+mn-cs"/>
                        </a:rPr>
                        <a:t>Ketton limestone</a:t>
                      </a:r>
                      <a:r>
                        <a:rPr lang="en-US" altLang="zh-CN" sz="1600"/>
                        <a:t> (</a:t>
                      </a:r>
                      <a:r>
                        <a:rPr lang="en-US" altLang="zh-CN" sz="1600">
                          <a:effectLst/>
                        </a:rPr>
                        <a:t>Singh </a:t>
                      </a:r>
                      <a:r>
                        <a:rPr lang="en-US" altLang="zh-CN" sz="1600" b="0" i="0">
                          <a:effectLst/>
                        </a:rPr>
                        <a:t>et al., 2018</a:t>
                      </a:r>
                      <a:r>
                        <a:rPr kumimoji="0" lang="en-US" altLang="zh-CN" sz="1600" b="0" i="0" u="none" strike="noStrike" kern="1200" cap="none" spc="0" normalizeH="0" baseline="0" noProof="0">
                          <a:ln>
                            <a:noFill/>
                          </a:ln>
                          <a:solidFill>
                            <a:prstClr val="black"/>
                          </a:solidFill>
                          <a:effectLst/>
                          <a:uLnTx/>
                          <a:uFillTx/>
                        </a:rPr>
                        <a:t>)</a:t>
                      </a:r>
                      <a:endParaRPr lang="zh-CN" altLang="en-US" sz="1600"/>
                    </a:p>
                  </a:txBody>
                  <a:tcPr marL="64006" marR="64006" marT="32003" marB="32003">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bg1"/>
                    </a:solidFill>
                  </a:tcPr>
                </a:tc>
                <a:tc>
                  <a:txBody>
                    <a:bodyPr/>
                    <a:lstStyle/>
                    <a:p>
                      <a:r>
                        <a:rPr lang="en-US" altLang="zh-CN" sz="1600" b="0" i="0" kern="1200" dirty="0">
                          <a:solidFill>
                            <a:schemeClr val="tx1"/>
                          </a:solidFill>
                          <a:effectLst/>
                          <a:latin typeface="+mn-lt"/>
                          <a:ea typeface="+mn-ea"/>
                          <a:cs typeface="+mn-cs"/>
                        </a:rPr>
                        <a:t>water-wet </a:t>
                      </a:r>
                      <a:endParaRPr lang="zh-CN" altLang="en-US" sz="1600" dirty="0"/>
                    </a:p>
                  </a:txBody>
                  <a:tcPr marL="64006" marR="64006" marT="32003" marB="32003">
                    <a:solidFill>
                      <a:schemeClr val="bg1"/>
                    </a:solidFill>
                  </a:tcPr>
                </a:tc>
                <a:tc>
                  <a:txBody>
                    <a:bodyPr/>
                    <a:lstStyle/>
                    <a:p>
                      <a:pPr algn="ct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a:p>
                  </a:txBody>
                  <a:tcPr marL="64006" marR="64006" marT="32003" marB="32003">
                    <a:solidFill>
                      <a:schemeClr val="bg1"/>
                    </a:solidFill>
                  </a:tcPr>
                </a:tc>
                <a:extLst>
                  <a:ext uri="{0D108BD9-81ED-4DB2-BD59-A6C34878D82A}">
                    <a16:rowId xmlns:a16="http://schemas.microsoft.com/office/drawing/2014/main" val="1630204853"/>
                  </a:ext>
                </a:extLst>
              </a:tr>
              <a:tr h="351004">
                <a:tc vMerge="1">
                  <a:txBody>
                    <a:bodyPr/>
                    <a:lstStyle/>
                    <a:p>
                      <a:endParaRPr lang="zh-CN" altLang="en-US" dirty="0"/>
                    </a:p>
                  </a:txBody>
                  <a:tcPr/>
                </a:tc>
                <a:tc>
                  <a:txBody>
                    <a:bodyPr/>
                    <a:lstStyle/>
                    <a:p>
                      <a:r>
                        <a:rPr lang="en-US" altLang="zh-CN" sz="1600" b="0" i="0" kern="1200">
                          <a:solidFill>
                            <a:schemeClr val="tx1"/>
                          </a:solidFill>
                          <a:effectLst/>
                          <a:latin typeface="+mn-lt"/>
                          <a:ea typeface="+mn-ea"/>
                          <a:cs typeface="+mn-cs"/>
                        </a:rPr>
                        <a:t>Ketton limestone</a:t>
                      </a:r>
                      <a:r>
                        <a:rPr lang="en-US" altLang="zh-CN" sz="1600"/>
                        <a:t> (</a:t>
                      </a:r>
                      <a:r>
                        <a:rPr lang="en-US" altLang="zh-CN" sz="1600" err="1">
                          <a:effectLst/>
                        </a:rPr>
                        <a:t>Scanziani</a:t>
                      </a:r>
                      <a:r>
                        <a:rPr lang="en-US" altLang="zh-CN" sz="1600">
                          <a:effectLst/>
                        </a:rPr>
                        <a:t> </a:t>
                      </a:r>
                      <a:r>
                        <a:rPr lang="en-US" altLang="zh-CN" sz="1600" b="0" i="0">
                          <a:effectLst/>
                        </a:rPr>
                        <a:t>et al., </a:t>
                      </a:r>
                      <a:r>
                        <a:rPr lang="en-US" altLang="zh-CN" sz="1600">
                          <a:effectLst/>
                        </a:rPr>
                        <a:t>2018)</a:t>
                      </a:r>
                      <a:endParaRPr lang="zh-CN" altLang="en-US" sz="1600"/>
                    </a:p>
                  </a:txBody>
                  <a:tcPr marL="64006" marR="64006" marT="32003" marB="32003">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dirty="0">
                        <a:ln>
                          <a:noFill/>
                        </a:ln>
                        <a:solidFill>
                          <a:prstClr val="black"/>
                        </a:solidFill>
                        <a:effectLst/>
                        <a:uLnTx/>
                        <a:uFillTx/>
                        <a:latin typeface="+mn-lt"/>
                        <a:ea typeface="+mn-ea"/>
                        <a:cs typeface="+mn-cs"/>
                      </a:endParaRPr>
                    </a:p>
                  </a:txBody>
                  <a:tcPr marL="64006" marR="64006" marT="32003" marB="32003">
                    <a:noFill/>
                  </a:tcPr>
                </a:tc>
                <a:tc>
                  <a:txBody>
                    <a:bodyPr/>
                    <a:lstStyle/>
                    <a:p>
                      <a:r>
                        <a:rPr lang="en-US" altLang="zh-CN" sz="1600" b="0" i="0" kern="1200" dirty="0">
                          <a:solidFill>
                            <a:schemeClr val="tx1"/>
                          </a:solidFill>
                          <a:effectLst/>
                          <a:latin typeface="+mn-lt"/>
                          <a:ea typeface="+mn-ea"/>
                          <a:cs typeface="+mn-cs"/>
                        </a:rPr>
                        <a:t>water-wet</a:t>
                      </a:r>
                      <a:endParaRPr lang="zh-CN" altLang="en-US" sz="1600" dirty="0"/>
                    </a:p>
                  </a:txBody>
                  <a:tcPr marL="64006" marR="64006" marT="32003" marB="32003">
                    <a:noFill/>
                  </a:tcPr>
                </a:tc>
                <a:tc>
                  <a:txBody>
                    <a:bodyPr/>
                    <a:lstStyle/>
                    <a:p>
                      <a:pPr algn="ct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dirty="0"/>
                    </a:p>
                  </a:txBody>
                  <a:tcPr marL="64006" marR="64006" marT="32003" marB="32003">
                    <a:noFill/>
                  </a:tcPr>
                </a:tc>
                <a:extLst>
                  <a:ext uri="{0D108BD9-81ED-4DB2-BD59-A6C34878D82A}">
                    <a16:rowId xmlns:a16="http://schemas.microsoft.com/office/drawing/2014/main" val="2976547591"/>
                  </a:ext>
                </a:extLst>
              </a:tr>
              <a:tr h="35100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err="1"/>
                        <a:t>Estaillades</a:t>
                      </a:r>
                      <a:r>
                        <a:rPr lang="en-US" altLang="zh-CN" sz="1600"/>
                        <a:t> (</a:t>
                      </a:r>
                      <a:r>
                        <a:rPr lang="en-US" altLang="zh-CN" sz="1600" err="1">
                          <a:effectLst/>
                        </a:rPr>
                        <a:t>Bultreys</a:t>
                      </a:r>
                      <a:r>
                        <a:rPr lang="en-US" altLang="zh-CN" sz="1600">
                          <a:effectLst/>
                        </a:rPr>
                        <a:t>, 2016). </a:t>
                      </a:r>
                      <a:endParaRPr lang="zh-CN" altLang="en-US" sz="1600"/>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oil-wet</a:t>
                      </a:r>
                      <a:endParaRPr lang="zh-CN" altLang="en-US" sz="1600" dirty="0"/>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1281553387"/>
                  </a:ext>
                </a:extLst>
              </a:tr>
              <a:tr h="351004">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latin typeface="+mn-lt"/>
                          <a:ea typeface="+mn-ea"/>
                          <a:cs typeface="+mn-cs"/>
                        </a:rPr>
                        <a:t>Indiana limestone</a:t>
                      </a:r>
                      <a:r>
                        <a:rPr lang="en-US" altLang="zh-CN" sz="1600" dirty="0"/>
                        <a:t> (</a:t>
                      </a:r>
                      <a:r>
                        <a:rPr lang="en-US" altLang="zh-CN" sz="1600" dirty="0">
                          <a:effectLst/>
                        </a:rPr>
                        <a:t>Alqahtani </a:t>
                      </a:r>
                      <a:r>
                        <a:rPr lang="en-US" altLang="zh-CN" sz="1600" b="0" i="0" dirty="0">
                          <a:effectLst/>
                        </a:rPr>
                        <a:t>et al., </a:t>
                      </a:r>
                      <a:r>
                        <a:rPr lang="en-US" altLang="zh-CN" sz="1600" dirty="0">
                          <a:effectLst/>
                        </a:rPr>
                        <a:t>2021)</a:t>
                      </a:r>
                      <a:endParaRPr lang="zh-CN" altLang="en-US" sz="1600" kern="1200" dirty="0">
                        <a:solidFill>
                          <a:schemeClr val="tx1"/>
                        </a:solidFill>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dirty="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dirty="0">
                          <a:solidFill>
                            <a:schemeClr val="tx1"/>
                          </a:solidFill>
                          <a:effectLst/>
                          <a:latin typeface="+mn-lt"/>
                          <a:ea typeface="+mn-ea"/>
                          <a:cs typeface="+mn-cs"/>
                        </a:rPr>
                        <a:t>water-wet</a:t>
                      </a:r>
                      <a:endParaRPr lang="zh-CN" altLang="en-US" sz="1600" dirty="0"/>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1251505630"/>
                  </a:ext>
                </a:extLst>
              </a:tr>
              <a:tr h="351004">
                <a:tc vMerge="1">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a:solidFill>
                            <a:schemeClr val="tx1"/>
                          </a:solidFill>
                          <a:latin typeface="+mn-lt"/>
                          <a:ea typeface="+mn-ea"/>
                          <a:cs typeface="+mn-cs"/>
                        </a:rPr>
                        <a:t>Middle Eastern</a:t>
                      </a:r>
                      <a:r>
                        <a:rPr lang="en-US" altLang="zh-CN" sz="1600"/>
                        <a:t> (</a:t>
                      </a:r>
                      <a:r>
                        <a:rPr lang="en-US" altLang="zh-CN" sz="1600">
                          <a:effectLst/>
                        </a:rPr>
                        <a:t>Alqahtani</a:t>
                      </a:r>
                      <a:r>
                        <a:rPr lang="en-US" altLang="zh-CN" sz="1600" b="0" i="0">
                          <a:effectLst/>
                        </a:rPr>
                        <a:t> et al., </a:t>
                      </a:r>
                      <a:r>
                        <a:rPr lang="en-US" altLang="zh-CN" sz="1600">
                          <a:effectLst/>
                        </a:rPr>
                        <a:t>2021) </a:t>
                      </a:r>
                      <a:endParaRPr lang="zh-CN" altLang="en-US" sz="1600" kern="1200">
                        <a:solidFill>
                          <a:schemeClr val="tx1"/>
                        </a:solidFill>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0" i="0" kern="1200">
                          <a:solidFill>
                            <a:schemeClr val="tx1"/>
                          </a:solidFill>
                          <a:effectLst/>
                          <a:latin typeface="+mn-lt"/>
                          <a:ea typeface="+mn-ea"/>
                          <a:cs typeface="+mn-cs"/>
                        </a:rPr>
                        <a:t>water-wet</a:t>
                      </a:r>
                      <a:endParaRPr lang="zh-CN" altLang="en-US" sz="1600"/>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1970634964"/>
                  </a:ext>
                </a:extLst>
              </a:tr>
              <a:tr h="351004">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err="1"/>
                        <a:t>Estaillades</a:t>
                      </a:r>
                      <a:r>
                        <a:rPr lang="en-US" altLang="zh-CN" sz="1600"/>
                        <a:t> (Hussain et al., 2025)</a:t>
                      </a:r>
                      <a:endParaRPr lang="zh-CN" altLang="en-US" sz="1600"/>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black"/>
                          </a:solidFill>
                          <a:effectLst/>
                          <a:uLnTx/>
                          <a:uFillTx/>
                          <a:latin typeface="+mn-lt"/>
                          <a:ea typeface="+mn-ea"/>
                          <a:cs typeface="+mn-cs"/>
                        </a:rPr>
                        <a:t>Oil-brine</a:t>
                      </a:r>
                      <a:endParaRPr kumimoji="0" lang="zh-CN" altLang="en-US" sz="1600" b="0" i="0" u="none" strike="noStrike" kern="1200" cap="none" spc="0" normalizeH="0" baseline="0" noProof="0">
                        <a:ln>
                          <a:noFill/>
                        </a:ln>
                        <a:solidFill>
                          <a:prstClr val="black"/>
                        </a:solidFill>
                        <a:effectLst/>
                        <a:uLnTx/>
                        <a:uFillTx/>
                        <a:latin typeface="+mn-lt"/>
                        <a:ea typeface="+mn-ea"/>
                        <a:cs typeface="+mn-cs"/>
                      </a:endParaRPr>
                    </a:p>
                  </a:txBody>
                  <a:tcPr marL="64006" marR="64006" marT="32003" marB="32003">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oil-wet</a:t>
                      </a:r>
                      <a:endParaRPr lang="zh-CN" altLang="en-US" sz="1600" dirty="0"/>
                    </a:p>
                  </a:txBody>
                  <a:tcPr marL="64006" marR="64006" marT="32003" marB="32003">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A34A"/>
                          </a:solidFill>
                          <a:effectLst/>
                          <a:uLnTx/>
                          <a:uFillTx/>
                          <a:latin typeface="Imperial Sans Text"/>
                          <a:ea typeface="+mn-ea"/>
                          <a:cs typeface="+mn-cs"/>
                        </a:rPr>
                        <a:t>✓</a:t>
                      </a:r>
                      <a:endParaRPr lang="zh-CN" altLang="en-US" sz="1600" dirty="0"/>
                    </a:p>
                  </a:txBody>
                  <a:tcPr marL="64006" marR="64006" marT="32003" marB="32003">
                    <a:solidFill>
                      <a:schemeClr val="accent3">
                        <a:lumMod val="20000"/>
                        <a:lumOff val="80000"/>
                      </a:schemeClr>
                    </a:solidFill>
                  </a:tcPr>
                </a:tc>
                <a:extLst>
                  <a:ext uri="{0D108BD9-81ED-4DB2-BD59-A6C34878D82A}">
                    <a16:rowId xmlns:a16="http://schemas.microsoft.com/office/drawing/2014/main" val="4083338982"/>
                  </a:ext>
                </a:extLst>
              </a:tr>
            </a:tbl>
          </a:graphicData>
        </a:graphic>
      </p:graphicFrame>
      <p:sp>
        <p:nvSpPr>
          <p:cNvPr id="54" name="矩形 53">
            <a:extLst>
              <a:ext uri="{FF2B5EF4-FFF2-40B4-BE49-F238E27FC236}">
                <a16:creationId xmlns:a16="http://schemas.microsoft.com/office/drawing/2014/main" id="{D4632948-FBF7-B4CE-FF0A-4527C4B0CD6B}"/>
              </a:ext>
            </a:extLst>
          </p:cNvPr>
          <p:cNvSpPr/>
          <p:nvPr/>
        </p:nvSpPr>
        <p:spPr>
          <a:xfrm>
            <a:off x="9740938" y="500500"/>
            <a:ext cx="462280" cy="203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55" name="文本框 54">
            <a:extLst>
              <a:ext uri="{FF2B5EF4-FFF2-40B4-BE49-F238E27FC236}">
                <a16:creationId xmlns:a16="http://schemas.microsoft.com/office/drawing/2014/main" id="{BFAF6E3D-8CD5-FE09-599D-292A2A26274D}"/>
              </a:ext>
            </a:extLst>
          </p:cNvPr>
          <p:cNvSpPr txBox="1"/>
          <p:nvPr/>
        </p:nvSpPr>
        <p:spPr>
          <a:xfrm>
            <a:off x="10289578" y="495420"/>
            <a:ext cx="1239520" cy="203200"/>
          </a:xfrm>
          <a:prstGeom prst="rect">
            <a:avLst/>
          </a:prstGeom>
          <a:noFill/>
        </p:spPr>
        <p:txBody>
          <a:bodyPr wrap="square" lIns="0" tIns="0" rIns="0" bIns="0" rtlCol="0">
            <a:noAutofit/>
          </a:bodyPr>
          <a:lstStyle/>
          <a:p>
            <a:pPr algn="l">
              <a:lnSpc>
                <a:spcPct val="105000"/>
              </a:lnSpc>
            </a:pPr>
            <a:r>
              <a:rPr lang="en-US" altLang="zh-CN" sz="1600">
                <a:solidFill>
                  <a:schemeClr val="tx1"/>
                </a:solidFill>
              </a:rPr>
              <a:t>Test dataset</a:t>
            </a:r>
            <a:endParaRPr lang="zh-CN" altLang="en-US" sz="1600">
              <a:solidFill>
                <a:schemeClr val="tx1"/>
              </a:solidFill>
            </a:endParaRPr>
          </a:p>
        </p:txBody>
      </p:sp>
    </p:spTree>
    <p:extLst>
      <p:ext uri="{BB962C8B-B14F-4D97-AF65-F5344CB8AC3E}">
        <p14:creationId xmlns:p14="http://schemas.microsoft.com/office/powerpoint/2010/main" val="15218025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01A2-D84A-064F-C614-AF3D1F13E5C6}"/>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62663E64-9B96-3B70-F50D-03CF95C2C2FE}"/>
              </a:ext>
            </a:extLst>
          </p:cNvPr>
          <p:cNvSpPr>
            <a:spLocks noGrp="1"/>
          </p:cNvSpPr>
          <p:nvPr>
            <p:ph type="sldNum" sz="quarter" idx="12"/>
          </p:nvPr>
        </p:nvSpPr>
        <p:spPr>
          <a:xfrm>
            <a:off x="5936755" y="6393702"/>
            <a:ext cx="318491" cy="137272"/>
          </a:xfrm>
        </p:spPr>
        <p:txBody>
          <a:bodyPr/>
          <a:lstStyle/>
          <a:p>
            <a:fld id="{6CA4F464-F7EF-47F7-AD79-7FBFED501DD7}" type="slidenum">
              <a:rPr lang="en-GB" smtClean="0"/>
              <a:t>6</a:t>
            </a:fld>
            <a:endParaRPr lang="en-GB" dirty="0"/>
          </a:p>
        </p:txBody>
      </p:sp>
      <p:cxnSp>
        <p:nvCxnSpPr>
          <p:cNvPr id="21" name="Straight Connector 11">
            <a:extLst>
              <a:ext uri="{FF2B5EF4-FFF2-40B4-BE49-F238E27FC236}">
                <a16:creationId xmlns:a16="http://schemas.microsoft.com/office/drawing/2014/main" id="{23D28473-6D37-94DC-1EE4-F692211B75DC}"/>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1EC9551-FED7-474A-C184-031C761F93E2}"/>
              </a:ext>
            </a:extLst>
          </p:cNvPr>
          <p:cNvSpPr txBox="1">
            <a:spLocks/>
          </p:cNvSpPr>
          <p:nvPr/>
        </p:nvSpPr>
        <p:spPr>
          <a:xfrm>
            <a:off x="132440" y="226813"/>
            <a:ext cx="11734123"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Validation on mixed-wet </a:t>
            </a:r>
            <a:r>
              <a:rPr lang="en-US" sz="3800" dirty="0" err="1"/>
              <a:t>Bentheimer</a:t>
            </a:r>
            <a:r>
              <a:rPr lang="en-US" sz="3800" dirty="0"/>
              <a:t> sandstone</a:t>
            </a:r>
          </a:p>
        </p:txBody>
      </p:sp>
      <p:sp>
        <p:nvSpPr>
          <p:cNvPr id="281" name="Date Placeholder 4">
            <a:extLst>
              <a:ext uri="{FF2B5EF4-FFF2-40B4-BE49-F238E27FC236}">
                <a16:creationId xmlns:a16="http://schemas.microsoft.com/office/drawing/2014/main" id="{4783064F-3E54-2A57-B137-BA6003FB2C3F}"/>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a:p>
        </p:txBody>
      </p:sp>
      <p:pic>
        <p:nvPicPr>
          <p:cNvPr id="6" name="图片 5">
            <a:extLst>
              <a:ext uri="{FF2B5EF4-FFF2-40B4-BE49-F238E27FC236}">
                <a16:creationId xmlns:a16="http://schemas.microsoft.com/office/drawing/2014/main" id="{211CCA75-22FC-99E8-39BF-E0F6CCA4F67C}"/>
              </a:ext>
            </a:extLst>
          </p:cNvPr>
          <p:cNvPicPr>
            <a:picLocks noChangeAspect="1"/>
          </p:cNvPicPr>
          <p:nvPr/>
        </p:nvPicPr>
        <p:blipFill>
          <a:blip r:embed="rId3"/>
          <a:stretch>
            <a:fillRect/>
          </a:stretch>
        </p:blipFill>
        <p:spPr>
          <a:xfrm>
            <a:off x="486180" y="1002109"/>
            <a:ext cx="9889216" cy="3817237"/>
          </a:xfrm>
          <a:prstGeom prst="rect">
            <a:avLst/>
          </a:prstGeom>
        </p:spPr>
      </p:pic>
      <p:sp>
        <p:nvSpPr>
          <p:cNvPr id="7" name="Subtitle 1">
            <a:extLst>
              <a:ext uri="{FF2B5EF4-FFF2-40B4-BE49-F238E27FC236}">
                <a16:creationId xmlns:a16="http://schemas.microsoft.com/office/drawing/2014/main" id="{2DFFF97A-65DC-41AD-37DA-5DDA87C0F20D}"/>
              </a:ext>
            </a:extLst>
          </p:cNvPr>
          <p:cNvSpPr txBox="1">
            <a:spLocks/>
          </p:cNvSpPr>
          <p:nvPr/>
        </p:nvSpPr>
        <p:spPr>
          <a:xfrm>
            <a:off x="486180" y="5157919"/>
            <a:ext cx="10455014" cy="1021027"/>
          </a:xfrm>
          <a:prstGeom prst="rect">
            <a:avLst/>
          </a:prstGeom>
        </p:spPr>
        <p:txBody>
          <a:bodyPr/>
          <a:lst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r>
              <a:rPr lang="en-US" dirty="0">
                <a:latin typeface="+mn-lt"/>
              </a:rPr>
              <a:t>Reduces meaningless artifacts due to low resolution and imaging noise</a:t>
            </a:r>
          </a:p>
          <a:p>
            <a:pPr marL="180000" indent="-180000"/>
            <a:r>
              <a:rPr lang="en-US" altLang="zh-CN" dirty="0">
                <a:latin typeface="+mn-lt"/>
              </a:rPr>
              <a:t>It demonstrates that the model leverages both grayscale information and higher-dimensional structural features to reconstruct fluid morphology and achieve consistent physical interpretation.</a:t>
            </a:r>
          </a:p>
        </p:txBody>
      </p:sp>
      <p:sp>
        <p:nvSpPr>
          <p:cNvPr id="8" name="矩形 7">
            <a:extLst>
              <a:ext uri="{FF2B5EF4-FFF2-40B4-BE49-F238E27FC236}">
                <a16:creationId xmlns:a16="http://schemas.microsoft.com/office/drawing/2014/main" id="{279FF7AF-B4FF-69C3-7F10-F664E0851BD6}"/>
              </a:ext>
            </a:extLst>
          </p:cNvPr>
          <p:cNvSpPr/>
          <p:nvPr/>
        </p:nvSpPr>
        <p:spPr>
          <a:xfrm>
            <a:off x="6633628" y="2292976"/>
            <a:ext cx="672530" cy="335828"/>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BC03DB7-5BCF-B184-D647-58F5ADC65E94}"/>
              </a:ext>
            </a:extLst>
          </p:cNvPr>
          <p:cNvSpPr/>
          <p:nvPr/>
        </p:nvSpPr>
        <p:spPr>
          <a:xfrm>
            <a:off x="1662591" y="2288947"/>
            <a:ext cx="672530" cy="339856"/>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8666A941-3C21-4F23-04D8-04DE6881FF6D}"/>
              </a:ext>
            </a:extLst>
          </p:cNvPr>
          <p:cNvSpPr/>
          <p:nvPr/>
        </p:nvSpPr>
        <p:spPr>
          <a:xfrm>
            <a:off x="4140419" y="2288948"/>
            <a:ext cx="672530" cy="335828"/>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B43BC33F-D642-3DEE-0279-A7A6CAAA77B5}"/>
              </a:ext>
            </a:extLst>
          </p:cNvPr>
          <p:cNvSpPr/>
          <p:nvPr/>
        </p:nvSpPr>
        <p:spPr>
          <a:xfrm>
            <a:off x="317004" y="6413622"/>
            <a:ext cx="10907897" cy="400528"/>
          </a:xfrm>
          <a:prstGeom prst="rect">
            <a:avLst/>
          </a:prstGeom>
          <a:solidFill>
            <a:schemeClr val="bg1"/>
          </a:solidFill>
        </p:spPr>
        <p:txBody>
          <a:bodyPr wrap="square">
            <a:spAutoFit/>
          </a:bodyPr>
          <a:lstStyle/>
          <a:p>
            <a:r>
              <a:rPr lang="en-US" altLang="zh-CN" sz="1000" dirty="0"/>
              <a:t>Lin, Q., Bijeljic, B., Berg, S., </a:t>
            </a:r>
            <a:r>
              <a:rPr lang="en-US" altLang="zh-CN" sz="1000" dirty="0" err="1"/>
              <a:t>Pini</a:t>
            </a:r>
            <a:r>
              <a:rPr lang="en-US" altLang="zh-CN" sz="1000" dirty="0"/>
              <a:t>, R., Blunt, M. J., &amp; </a:t>
            </a:r>
            <a:r>
              <a:rPr lang="en-US" altLang="zh-CN" sz="1000" dirty="0" err="1"/>
              <a:t>Krevor</a:t>
            </a:r>
            <a:r>
              <a:rPr lang="en-US" altLang="zh-CN" sz="1000" dirty="0"/>
              <a:t>, S. (2019, Jun). Minimal surfaces in porous media: Pore-scale imaging of multiphase flow in an altered-wettability </a:t>
            </a:r>
            <a:r>
              <a:rPr lang="en-US" altLang="zh-CN" sz="1000" dirty="0" err="1"/>
              <a:t>bentheimer</a:t>
            </a:r>
            <a:r>
              <a:rPr lang="en-US" altLang="zh-CN" sz="1000" dirty="0"/>
              <a:t> sandstone. Phys. Rev. E, 99 , 063105. </a:t>
            </a:r>
            <a:endParaRPr lang="zh-CN" altLang="en-US" sz="1000" dirty="0"/>
          </a:p>
        </p:txBody>
      </p:sp>
      <p:sp>
        <p:nvSpPr>
          <p:cNvPr id="15" name="文本框 14">
            <a:extLst>
              <a:ext uri="{FF2B5EF4-FFF2-40B4-BE49-F238E27FC236}">
                <a16:creationId xmlns:a16="http://schemas.microsoft.com/office/drawing/2014/main" id="{233C20CD-F7A0-8A82-EBD5-3611845812FC}"/>
              </a:ext>
            </a:extLst>
          </p:cNvPr>
          <p:cNvSpPr txBox="1"/>
          <p:nvPr/>
        </p:nvSpPr>
        <p:spPr>
          <a:xfrm>
            <a:off x="7244499" y="3915935"/>
            <a:ext cx="3980402" cy="923330"/>
          </a:xfrm>
          <a:prstGeom prst="rect">
            <a:avLst/>
          </a:prstGeom>
          <a:noFill/>
        </p:spPr>
        <p:txBody>
          <a:bodyPr wrap="square">
            <a:spAutoFit/>
          </a:bodyPr>
          <a:lstStyle/>
          <a:p>
            <a:pPr marL="285750" indent="-285750">
              <a:buFont typeface="Wingdings" panose="05000000000000000000" pitchFamily="2" charset="2"/>
              <a:buChar char="ü"/>
            </a:pPr>
            <a:r>
              <a:rPr lang="en-US" altLang="zh-CN" dirty="0"/>
              <a:t>In mixed-wet systems, the </a:t>
            </a:r>
            <a:r>
              <a:rPr lang="en-US" altLang="zh-CN" b="1" dirty="0"/>
              <a:t>geometry of fluid interfaces </a:t>
            </a:r>
            <a:r>
              <a:rPr lang="en-US" altLang="zh-CN" dirty="0"/>
              <a:t>plays a critical role.</a:t>
            </a:r>
            <a:endParaRPr lang="zh-CN" altLang="en-US" dirty="0"/>
          </a:p>
        </p:txBody>
      </p:sp>
      <p:grpSp>
        <p:nvGrpSpPr>
          <p:cNvPr id="18" name="组合 17">
            <a:extLst>
              <a:ext uri="{FF2B5EF4-FFF2-40B4-BE49-F238E27FC236}">
                <a16:creationId xmlns:a16="http://schemas.microsoft.com/office/drawing/2014/main" id="{E56AF1E0-D795-6183-B897-6696CA6618B6}"/>
              </a:ext>
            </a:extLst>
          </p:cNvPr>
          <p:cNvGrpSpPr/>
          <p:nvPr/>
        </p:nvGrpSpPr>
        <p:grpSpPr>
          <a:xfrm>
            <a:off x="2498532" y="3231711"/>
            <a:ext cx="318387" cy="147903"/>
            <a:chOff x="11258172" y="3535910"/>
            <a:chExt cx="318387" cy="147903"/>
          </a:xfrm>
        </p:grpSpPr>
        <p:cxnSp>
          <p:nvCxnSpPr>
            <p:cNvPr id="19" name="直接连接符 18">
              <a:extLst>
                <a:ext uri="{FF2B5EF4-FFF2-40B4-BE49-F238E27FC236}">
                  <a16:creationId xmlns:a16="http://schemas.microsoft.com/office/drawing/2014/main" id="{91401D45-5A74-5480-6258-862406B34519}"/>
                </a:ext>
              </a:extLst>
            </p:cNvPr>
            <p:cNvCxnSpPr>
              <a:cxnSpLocks/>
            </p:cNvCxnSpPr>
            <p:nvPr/>
          </p:nvCxnSpPr>
          <p:spPr>
            <a:xfrm>
              <a:off x="11316895" y="3683813"/>
              <a:ext cx="187978" cy="0"/>
            </a:xfrm>
            <a:prstGeom prst="line">
              <a:avLst/>
            </a:prstGeom>
            <a:ln w="19050" cap="rnd">
              <a:solidFill>
                <a:srgbClr val="FFFF00"/>
              </a:solidFill>
              <a:round/>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F7CC8DD-BD41-4E2A-B7FA-25921617C48E}"/>
                </a:ext>
              </a:extLst>
            </p:cNvPr>
            <p:cNvSpPr txBox="1"/>
            <p:nvPr/>
          </p:nvSpPr>
          <p:spPr>
            <a:xfrm>
              <a:off x="11258172" y="3535910"/>
              <a:ext cx="318387" cy="105478"/>
            </a:xfrm>
            <a:prstGeom prst="rect">
              <a:avLst/>
            </a:prstGeom>
            <a:noFill/>
            <a:ln>
              <a:noFill/>
            </a:ln>
          </p:spPr>
          <p:txBody>
            <a:bodyPr wrap="square" lIns="0" tIns="0" rIns="0" bIns="0" rtlCol="0">
              <a:noAutofit/>
            </a:bodyPr>
            <a:lstStyle/>
            <a:p>
              <a:pPr algn="l">
                <a:lnSpc>
                  <a:spcPct val="105000"/>
                </a:lnSpc>
              </a:pPr>
              <a:r>
                <a:rPr lang="en-US" altLang="zh-CN" sz="800" b="1" dirty="0">
                  <a:solidFill>
                    <a:srgbClr val="FFFF00"/>
                  </a:solidFill>
                  <a:latin typeface="Times New Roman" panose="02020603050405020304" pitchFamily="18" charset="0"/>
                  <a:cs typeface="Times New Roman" panose="02020603050405020304" pitchFamily="18" charset="0"/>
                </a:rPr>
                <a:t>1.0mm</a:t>
              </a:r>
              <a:endParaRPr lang="zh-CN" altLang="en-US" sz="800" b="1"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26244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FF6C-C1D9-B639-5695-103E7C69784A}"/>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2267AD6B-AA44-9A8A-DBD2-049C8CE720F2}"/>
              </a:ext>
            </a:extLst>
          </p:cNvPr>
          <p:cNvSpPr>
            <a:spLocks noGrp="1"/>
          </p:cNvSpPr>
          <p:nvPr>
            <p:ph type="sldNum" sz="quarter" idx="12"/>
          </p:nvPr>
        </p:nvSpPr>
        <p:spPr>
          <a:xfrm>
            <a:off x="5936755" y="6393702"/>
            <a:ext cx="318491" cy="137272"/>
          </a:xfrm>
        </p:spPr>
        <p:txBody>
          <a:bodyPr/>
          <a:lstStyle/>
          <a:p>
            <a:fld id="{E208442E-8AA5-46A9-86E7-308C22605F48}" type="slidenum">
              <a:rPr lang="en-GB" smtClean="0"/>
              <a:t>7</a:t>
            </a:fld>
            <a:endParaRPr lang="en-GB" dirty="0"/>
          </a:p>
        </p:txBody>
      </p:sp>
      <p:cxnSp>
        <p:nvCxnSpPr>
          <p:cNvPr id="21" name="Straight Connector 11">
            <a:extLst>
              <a:ext uri="{FF2B5EF4-FFF2-40B4-BE49-F238E27FC236}">
                <a16:creationId xmlns:a16="http://schemas.microsoft.com/office/drawing/2014/main" id="{AC8E2EF5-A43C-BCC1-7940-4B4B6FFE0ACD}"/>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EC71D856-77FF-FCA4-4B5D-9C617F287AC8}"/>
              </a:ext>
            </a:extLst>
          </p:cNvPr>
          <p:cNvSpPr txBox="1">
            <a:spLocks/>
          </p:cNvSpPr>
          <p:nvPr/>
        </p:nvSpPr>
        <p:spPr>
          <a:xfrm>
            <a:off x="132440" y="226813"/>
            <a:ext cx="11734123"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Contact angle and curvature </a:t>
            </a:r>
          </a:p>
        </p:txBody>
      </p:sp>
      <p:sp>
        <p:nvSpPr>
          <p:cNvPr id="281" name="Date Placeholder 4">
            <a:extLst>
              <a:ext uri="{FF2B5EF4-FFF2-40B4-BE49-F238E27FC236}">
                <a16:creationId xmlns:a16="http://schemas.microsoft.com/office/drawing/2014/main" id="{A9427A26-46B9-E4FE-AD41-70FE4E06DDED}"/>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a:p>
        </p:txBody>
      </p:sp>
      <p:sp>
        <p:nvSpPr>
          <p:cNvPr id="7" name="文本框 6">
            <a:extLst>
              <a:ext uri="{FF2B5EF4-FFF2-40B4-BE49-F238E27FC236}">
                <a16:creationId xmlns:a16="http://schemas.microsoft.com/office/drawing/2014/main" id="{056A1CCA-E38D-E96B-7FB7-D8B5F6258BC1}"/>
              </a:ext>
            </a:extLst>
          </p:cNvPr>
          <p:cNvSpPr txBox="1"/>
          <p:nvPr/>
        </p:nvSpPr>
        <p:spPr>
          <a:xfrm>
            <a:off x="7398198" y="2418819"/>
            <a:ext cx="4302819" cy="3416320"/>
          </a:xfrm>
          <a:prstGeom prst="rect">
            <a:avLst/>
          </a:prstGeom>
          <a:noFill/>
        </p:spPr>
        <p:txBody>
          <a:bodyPr wrap="square">
            <a:spAutoFit/>
          </a:bodyPr>
          <a:lstStyle/>
          <a:p>
            <a:pPr marL="285750" indent="-285750">
              <a:buFont typeface="Arial" panose="020B0604020202020204" pitchFamily="34" charset="0"/>
              <a:buChar char="•"/>
            </a:pPr>
            <a:r>
              <a:rPr lang="en-US" altLang="zh-CN" dirty="0"/>
              <a:t>In mixed-wet systems, more saddle-shaped interfaces are observed.</a:t>
            </a:r>
          </a:p>
          <a:p>
            <a:pPr marL="285750" indent="-285750">
              <a:buFont typeface="Arial" panose="020B0604020202020204" pitchFamily="34" charset="0"/>
              <a:buChar char="•"/>
            </a:pPr>
            <a:r>
              <a:rPr lang="en-US" altLang="zh-CN" dirty="0"/>
              <a:t>Saddle interfaces → more stable and efficient flow</a:t>
            </a:r>
          </a:p>
          <a:p>
            <a:pPr marL="285750" indent="-285750">
              <a:buFont typeface="Arial" panose="020B0604020202020204" pitchFamily="34" charset="0"/>
              <a:buChar char="•"/>
            </a:pPr>
            <a:r>
              <a:rPr lang="en-US" altLang="zh-CN" dirty="0"/>
              <a:t>Total curvature ≈ 0, contact angle distribution covers a range of 90°</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Importantly, our results are highly consistent with manually corrected segmentations, and remain compatible with current pore-scale flow understanding. </a:t>
            </a:r>
          </a:p>
        </p:txBody>
      </p:sp>
      <p:pic>
        <p:nvPicPr>
          <p:cNvPr id="11" name="图片 10">
            <a:extLst>
              <a:ext uri="{FF2B5EF4-FFF2-40B4-BE49-F238E27FC236}">
                <a16:creationId xmlns:a16="http://schemas.microsoft.com/office/drawing/2014/main" id="{9C49D59E-00C9-4BD4-98C8-D44804A5BAAA}"/>
              </a:ext>
            </a:extLst>
          </p:cNvPr>
          <p:cNvPicPr>
            <a:picLocks noChangeAspect="1"/>
          </p:cNvPicPr>
          <p:nvPr/>
        </p:nvPicPr>
        <p:blipFill>
          <a:blip r:embed="rId3"/>
          <a:stretch>
            <a:fillRect/>
          </a:stretch>
        </p:blipFill>
        <p:spPr>
          <a:xfrm>
            <a:off x="8094878" y="226813"/>
            <a:ext cx="2909461" cy="1651316"/>
          </a:xfrm>
          <a:prstGeom prst="rect">
            <a:avLst/>
          </a:prstGeom>
        </p:spPr>
      </p:pic>
      <p:pic>
        <p:nvPicPr>
          <p:cNvPr id="4" name="图片 3">
            <a:extLst>
              <a:ext uri="{FF2B5EF4-FFF2-40B4-BE49-F238E27FC236}">
                <a16:creationId xmlns:a16="http://schemas.microsoft.com/office/drawing/2014/main" id="{5E2A3A02-8C77-EBBA-77E9-CB6C74234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49" y="1074731"/>
            <a:ext cx="2748561" cy="2218649"/>
          </a:xfrm>
          <a:prstGeom prst="rect">
            <a:avLst/>
          </a:prstGeom>
        </p:spPr>
      </p:pic>
      <p:pic>
        <p:nvPicPr>
          <p:cNvPr id="5" name="图片 4">
            <a:extLst>
              <a:ext uri="{FF2B5EF4-FFF2-40B4-BE49-F238E27FC236}">
                <a16:creationId xmlns:a16="http://schemas.microsoft.com/office/drawing/2014/main" id="{1C9C7630-346B-E034-CB44-36AA61FD9A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800" y="1097102"/>
            <a:ext cx="2758607" cy="2173794"/>
          </a:xfrm>
          <a:prstGeom prst="rect">
            <a:avLst/>
          </a:prstGeom>
        </p:spPr>
      </p:pic>
      <p:pic>
        <p:nvPicPr>
          <p:cNvPr id="8" name="图片 7">
            <a:extLst>
              <a:ext uri="{FF2B5EF4-FFF2-40B4-BE49-F238E27FC236}">
                <a16:creationId xmlns:a16="http://schemas.microsoft.com/office/drawing/2014/main" id="{E2A82DCF-77ED-A2DA-F7F6-AC4CDD931B37}"/>
              </a:ext>
            </a:extLst>
          </p:cNvPr>
          <p:cNvPicPr>
            <a:picLocks noChangeAspect="1"/>
          </p:cNvPicPr>
          <p:nvPr/>
        </p:nvPicPr>
        <p:blipFill>
          <a:blip r:embed="rId6"/>
          <a:stretch>
            <a:fillRect/>
          </a:stretch>
        </p:blipFill>
        <p:spPr>
          <a:xfrm>
            <a:off x="306656" y="3629683"/>
            <a:ext cx="3053846" cy="2122545"/>
          </a:xfrm>
          <a:prstGeom prst="rect">
            <a:avLst/>
          </a:prstGeom>
        </p:spPr>
      </p:pic>
      <p:pic>
        <p:nvPicPr>
          <p:cNvPr id="9" name="图片 8">
            <a:extLst>
              <a:ext uri="{FF2B5EF4-FFF2-40B4-BE49-F238E27FC236}">
                <a16:creationId xmlns:a16="http://schemas.microsoft.com/office/drawing/2014/main" id="{D1E365A1-3580-CE80-4939-4EA25C627EEC}"/>
              </a:ext>
            </a:extLst>
          </p:cNvPr>
          <p:cNvPicPr>
            <a:picLocks noChangeAspect="1"/>
          </p:cNvPicPr>
          <p:nvPr/>
        </p:nvPicPr>
        <p:blipFill>
          <a:blip r:embed="rId7"/>
          <a:stretch>
            <a:fillRect/>
          </a:stretch>
        </p:blipFill>
        <p:spPr>
          <a:xfrm>
            <a:off x="3492926" y="3595853"/>
            <a:ext cx="3011575" cy="2191648"/>
          </a:xfrm>
          <a:prstGeom prst="rect">
            <a:avLst/>
          </a:prstGeom>
        </p:spPr>
      </p:pic>
      <p:sp>
        <p:nvSpPr>
          <p:cNvPr id="13" name="文本框 12">
            <a:extLst>
              <a:ext uri="{FF2B5EF4-FFF2-40B4-BE49-F238E27FC236}">
                <a16:creationId xmlns:a16="http://schemas.microsoft.com/office/drawing/2014/main" id="{6587C943-013F-41BB-2829-2695314F6E96}"/>
              </a:ext>
            </a:extLst>
          </p:cNvPr>
          <p:cNvSpPr txBox="1"/>
          <p:nvPr/>
        </p:nvSpPr>
        <p:spPr>
          <a:xfrm>
            <a:off x="821447" y="5752228"/>
            <a:ext cx="2349064" cy="338554"/>
          </a:xfrm>
          <a:prstGeom prst="rect">
            <a:avLst/>
          </a:prstGeom>
          <a:noFill/>
        </p:spPr>
        <p:txBody>
          <a:bodyPr wrap="square">
            <a:spAutoFit/>
          </a:bodyPr>
          <a:lstStyle/>
          <a:p>
            <a:r>
              <a:rPr lang="en-US" altLang="zh-CN" sz="1600" b="1" dirty="0">
                <a:solidFill>
                  <a:srgbClr val="381BE5"/>
                </a:solidFill>
              </a:rPr>
              <a:t>Base case (mixed-wet)</a:t>
            </a:r>
            <a:endParaRPr lang="zh-CN" altLang="en-US" sz="1600" b="1" dirty="0">
              <a:solidFill>
                <a:srgbClr val="381BE5"/>
              </a:solidFill>
            </a:endParaRPr>
          </a:p>
        </p:txBody>
      </p:sp>
      <p:sp>
        <p:nvSpPr>
          <p:cNvPr id="14" name="文本框 13">
            <a:extLst>
              <a:ext uri="{FF2B5EF4-FFF2-40B4-BE49-F238E27FC236}">
                <a16:creationId xmlns:a16="http://schemas.microsoft.com/office/drawing/2014/main" id="{D6C746B1-3996-4666-1859-93E6FAADE85F}"/>
              </a:ext>
            </a:extLst>
          </p:cNvPr>
          <p:cNvSpPr txBox="1"/>
          <p:nvPr/>
        </p:nvSpPr>
        <p:spPr>
          <a:xfrm>
            <a:off x="3930627" y="5754695"/>
            <a:ext cx="2520045" cy="338554"/>
          </a:xfrm>
          <a:prstGeom prst="rect">
            <a:avLst/>
          </a:prstGeom>
          <a:noFill/>
        </p:spPr>
        <p:txBody>
          <a:bodyPr wrap="square">
            <a:spAutoFit/>
          </a:bodyPr>
          <a:lstStyle/>
          <a:p>
            <a:r>
              <a:rPr lang="en-US" altLang="zh-CN" sz="1600" b="1" dirty="0">
                <a:solidFill>
                  <a:srgbClr val="381BE5"/>
                </a:solidFill>
              </a:rPr>
              <a:t>Our model (mixed-wet)</a:t>
            </a:r>
            <a:endParaRPr lang="zh-CN" altLang="en-US" sz="1600" b="1" dirty="0">
              <a:solidFill>
                <a:srgbClr val="381BE5"/>
              </a:solidFill>
            </a:endParaRPr>
          </a:p>
        </p:txBody>
      </p:sp>
      <p:sp>
        <p:nvSpPr>
          <p:cNvPr id="15" name="文本框 14">
            <a:extLst>
              <a:ext uri="{FF2B5EF4-FFF2-40B4-BE49-F238E27FC236}">
                <a16:creationId xmlns:a16="http://schemas.microsoft.com/office/drawing/2014/main" id="{6132E2C8-A8ED-B4B9-4907-A09714A069B1}"/>
              </a:ext>
            </a:extLst>
          </p:cNvPr>
          <p:cNvSpPr txBox="1"/>
          <p:nvPr/>
        </p:nvSpPr>
        <p:spPr>
          <a:xfrm>
            <a:off x="821447" y="3176454"/>
            <a:ext cx="2399240" cy="345785"/>
          </a:xfrm>
          <a:prstGeom prst="rect">
            <a:avLst/>
          </a:prstGeom>
          <a:noFill/>
        </p:spPr>
        <p:txBody>
          <a:bodyPr wrap="square">
            <a:spAutoFit/>
          </a:bodyPr>
          <a:lstStyle/>
          <a:p>
            <a:r>
              <a:rPr lang="en-US" altLang="zh-CN" sz="1600" b="1" dirty="0">
                <a:solidFill>
                  <a:srgbClr val="381BE5"/>
                </a:solidFill>
              </a:rPr>
              <a:t>Base case (mixed-wet)</a:t>
            </a:r>
            <a:endParaRPr lang="zh-CN" altLang="en-US" sz="1600" b="1" dirty="0">
              <a:solidFill>
                <a:srgbClr val="381BE5"/>
              </a:solidFill>
            </a:endParaRPr>
          </a:p>
        </p:txBody>
      </p:sp>
      <p:sp>
        <p:nvSpPr>
          <p:cNvPr id="16" name="文本框 15">
            <a:extLst>
              <a:ext uri="{FF2B5EF4-FFF2-40B4-BE49-F238E27FC236}">
                <a16:creationId xmlns:a16="http://schemas.microsoft.com/office/drawing/2014/main" id="{8A4A13C2-0ACC-9625-A719-A1FF382BD32C}"/>
              </a:ext>
            </a:extLst>
          </p:cNvPr>
          <p:cNvSpPr txBox="1"/>
          <p:nvPr/>
        </p:nvSpPr>
        <p:spPr>
          <a:xfrm>
            <a:off x="3930627" y="3178921"/>
            <a:ext cx="2573874" cy="345785"/>
          </a:xfrm>
          <a:prstGeom prst="rect">
            <a:avLst/>
          </a:prstGeom>
          <a:noFill/>
        </p:spPr>
        <p:txBody>
          <a:bodyPr wrap="square">
            <a:spAutoFit/>
          </a:bodyPr>
          <a:lstStyle/>
          <a:p>
            <a:r>
              <a:rPr lang="en-US" altLang="zh-CN" sz="1600" b="1" dirty="0">
                <a:solidFill>
                  <a:srgbClr val="381BE5"/>
                </a:solidFill>
              </a:rPr>
              <a:t>Our model (mixed-wet)</a:t>
            </a:r>
            <a:endParaRPr lang="zh-CN" altLang="en-US" sz="1600" b="1" dirty="0">
              <a:solidFill>
                <a:srgbClr val="381BE5"/>
              </a:solidFill>
            </a:endParaRPr>
          </a:p>
        </p:txBody>
      </p:sp>
      <p:sp>
        <p:nvSpPr>
          <p:cNvPr id="17" name="文本框 16">
            <a:extLst>
              <a:ext uri="{FF2B5EF4-FFF2-40B4-BE49-F238E27FC236}">
                <a16:creationId xmlns:a16="http://schemas.microsoft.com/office/drawing/2014/main" id="{D8F45D08-04B8-6D02-2937-16B50DD3D50B}"/>
              </a:ext>
            </a:extLst>
          </p:cNvPr>
          <p:cNvSpPr txBox="1"/>
          <p:nvPr/>
        </p:nvSpPr>
        <p:spPr>
          <a:xfrm>
            <a:off x="8566244" y="1938260"/>
            <a:ext cx="1735367" cy="222596"/>
          </a:xfrm>
          <a:prstGeom prst="rect">
            <a:avLst/>
          </a:prstGeom>
          <a:noFill/>
        </p:spPr>
        <p:txBody>
          <a:bodyPr wrap="square" lIns="0" tIns="0" rIns="0" bIns="0" rtlCol="0">
            <a:noAutofit/>
          </a:bodyPr>
          <a:lstStyle/>
          <a:p>
            <a:pPr algn="l">
              <a:lnSpc>
                <a:spcPct val="105000"/>
              </a:lnSpc>
            </a:pPr>
            <a:r>
              <a:rPr lang="en-US" altLang="zh-CN" sz="1600" i="1" dirty="0">
                <a:solidFill>
                  <a:schemeClr val="bg1">
                    <a:lumMod val="50000"/>
                  </a:schemeClr>
                </a:solidFill>
              </a:rPr>
              <a:t>Source</a:t>
            </a:r>
            <a:r>
              <a:rPr lang="zh-CN" altLang="en-US" sz="1600" i="1" dirty="0">
                <a:solidFill>
                  <a:schemeClr val="bg1">
                    <a:lumMod val="50000"/>
                  </a:schemeClr>
                </a:solidFill>
              </a:rPr>
              <a:t>： </a:t>
            </a:r>
            <a:r>
              <a:rPr lang="en-US" altLang="zh-CN" sz="1600" i="1" dirty="0">
                <a:solidFill>
                  <a:schemeClr val="bg1">
                    <a:lumMod val="50000"/>
                  </a:schemeClr>
                </a:solidFill>
              </a:rPr>
              <a:t>YouTube</a:t>
            </a:r>
            <a:endParaRPr lang="zh-CN" altLang="en-US" sz="1600" i="1" dirty="0">
              <a:solidFill>
                <a:schemeClr val="bg1">
                  <a:lumMod val="50000"/>
                </a:schemeClr>
              </a:solidFill>
            </a:endParaRPr>
          </a:p>
        </p:txBody>
      </p:sp>
    </p:spTree>
    <p:extLst>
      <p:ext uri="{BB962C8B-B14F-4D97-AF65-F5344CB8AC3E}">
        <p14:creationId xmlns:p14="http://schemas.microsoft.com/office/powerpoint/2010/main" val="42190044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4FFF8-A79D-C5A7-582E-43A4F7D2679A}"/>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AB34FB14-9BF4-71C2-E544-F51667AF5124}"/>
              </a:ext>
            </a:extLst>
          </p:cNvPr>
          <p:cNvSpPr>
            <a:spLocks noGrp="1"/>
          </p:cNvSpPr>
          <p:nvPr>
            <p:ph type="sldNum" sz="quarter" idx="12"/>
          </p:nvPr>
        </p:nvSpPr>
        <p:spPr>
          <a:xfrm>
            <a:off x="5936755" y="6393702"/>
            <a:ext cx="318491" cy="137272"/>
          </a:xfrm>
        </p:spPr>
        <p:txBody>
          <a:bodyPr/>
          <a:lstStyle/>
          <a:p>
            <a:fld id="{BE648A9A-B69A-469B-A95C-D2716D44A1B1}" type="slidenum">
              <a:rPr lang="en-GB" smtClean="0"/>
              <a:t>8</a:t>
            </a:fld>
            <a:endParaRPr lang="en-GB" dirty="0"/>
          </a:p>
        </p:txBody>
      </p:sp>
      <p:cxnSp>
        <p:nvCxnSpPr>
          <p:cNvPr id="21" name="Straight Connector 11">
            <a:extLst>
              <a:ext uri="{FF2B5EF4-FFF2-40B4-BE49-F238E27FC236}">
                <a16:creationId xmlns:a16="http://schemas.microsoft.com/office/drawing/2014/main" id="{2312024D-53AC-191D-38DE-B0FF4CCFF13F}"/>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48558A69-5E77-2FB3-7C6E-0C91BC46C66A}"/>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Generalization across rock type and wettability</a:t>
            </a:r>
          </a:p>
        </p:txBody>
      </p:sp>
      <p:sp>
        <p:nvSpPr>
          <p:cNvPr id="281" name="Date Placeholder 4">
            <a:extLst>
              <a:ext uri="{FF2B5EF4-FFF2-40B4-BE49-F238E27FC236}">
                <a16:creationId xmlns:a16="http://schemas.microsoft.com/office/drawing/2014/main" id="{394D907E-0610-B2C7-8EEE-D5E4B92764FF}"/>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dirty="0"/>
          </a:p>
        </p:txBody>
      </p:sp>
      <p:sp>
        <p:nvSpPr>
          <p:cNvPr id="56" name="文本框 55">
            <a:extLst>
              <a:ext uri="{FF2B5EF4-FFF2-40B4-BE49-F238E27FC236}">
                <a16:creationId xmlns:a16="http://schemas.microsoft.com/office/drawing/2014/main" id="{EB3C490B-4799-5260-D1E8-40F338EECE19}"/>
              </a:ext>
            </a:extLst>
          </p:cNvPr>
          <p:cNvSpPr txBox="1"/>
          <p:nvPr/>
        </p:nvSpPr>
        <p:spPr>
          <a:xfrm>
            <a:off x="181744" y="5516136"/>
            <a:ext cx="11748092" cy="400110"/>
          </a:xfrm>
          <a:prstGeom prst="rect">
            <a:avLst/>
          </a:prstGeom>
          <a:noFill/>
        </p:spPr>
        <p:txBody>
          <a:bodyPr wrap="square" rtlCol="0">
            <a:spAutoFit/>
          </a:bodyPr>
          <a:lstStyle/>
          <a:p>
            <a:r>
              <a:rPr lang="en-US" altLang="zh-CN" sz="2000" b="1" dirty="0">
                <a:solidFill>
                  <a:srgbClr val="381BE5"/>
                </a:solidFill>
              </a:rPr>
              <a:t>The model generalizes well when making predictions on unseen datasets (no retraining required).</a:t>
            </a:r>
            <a:endParaRPr lang="zh-CN" altLang="en-US" sz="2000" b="1" dirty="0">
              <a:solidFill>
                <a:srgbClr val="381BE5"/>
              </a:solidFill>
            </a:endParaRPr>
          </a:p>
        </p:txBody>
      </p:sp>
      <p:pic>
        <p:nvPicPr>
          <p:cNvPr id="17" name="图片 16">
            <a:extLst>
              <a:ext uri="{FF2B5EF4-FFF2-40B4-BE49-F238E27FC236}">
                <a16:creationId xmlns:a16="http://schemas.microsoft.com/office/drawing/2014/main" id="{EE71D20B-0C4C-A993-FD06-700900179032}"/>
              </a:ext>
            </a:extLst>
          </p:cNvPr>
          <p:cNvPicPr>
            <a:picLocks noChangeAspect="1"/>
          </p:cNvPicPr>
          <p:nvPr/>
        </p:nvPicPr>
        <p:blipFill>
          <a:blip r:embed="rId3"/>
          <a:stretch>
            <a:fillRect/>
          </a:stretch>
        </p:blipFill>
        <p:spPr>
          <a:xfrm>
            <a:off x="326232" y="1039455"/>
            <a:ext cx="11662659" cy="4218798"/>
          </a:xfrm>
          <a:prstGeom prst="rect">
            <a:avLst/>
          </a:prstGeom>
        </p:spPr>
      </p:pic>
    </p:spTree>
    <p:extLst>
      <p:ext uri="{BB962C8B-B14F-4D97-AF65-F5344CB8AC3E}">
        <p14:creationId xmlns:p14="http://schemas.microsoft.com/office/powerpoint/2010/main" val="13610270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274E-CC48-658D-E10F-3DCACCCB863A}"/>
            </a:ext>
          </a:extLst>
        </p:cNvPr>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C2FA4D73-6067-5438-2A27-41AF2AB2736B}"/>
              </a:ext>
            </a:extLst>
          </p:cNvPr>
          <p:cNvSpPr>
            <a:spLocks noGrp="1"/>
          </p:cNvSpPr>
          <p:nvPr>
            <p:ph type="sldNum" sz="quarter" idx="12"/>
          </p:nvPr>
        </p:nvSpPr>
        <p:spPr>
          <a:xfrm>
            <a:off x="5936755" y="6393702"/>
            <a:ext cx="318491" cy="137272"/>
          </a:xfrm>
        </p:spPr>
        <p:txBody>
          <a:bodyPr/>
          <a:lstStyle/>
          <a:p>
            <a:fld id="{B07DDBDD-76E6-436D-A262-E3F5C16803A5}" type="slidenum">
              <a:rPr lang="en-GB" smtClean="0"/>
              <a:t>9</a:t>
            </a:fld>
            <a:endParaRPr lang="en-GB" dirty="0"/>
          </a:p>
        </p:txBody>
      </p:sp>
      <p:cxnSp>
        <p:nvCxnSpPr>
          <p:cNvPr id="21" name="Straight Connector 11">
            <a:extLst>
              <a:ext uri="{FF2B5EF4-FFF2-40B4-BE49-F238E27FC236}">
                <a16:creationId xmlns:a16="http://schemas.microsoft.com/office/drawing/2014/main" id="{9630B7B3-8A22-5A24-D57C-083E64BD5E9A}"/>
              </a:ext>
            </a:extLst>
          </p:cNvPr>
          <p:cNvCxnSpPr/>
          <p:nvPr/>
        </p:nvCxnSpPr>
        <p:spPr>
          <a:xfrm>
            <a:off x="326232" y="6393702"/>
            <a:ext cx="11664000" cy="0"/>
          </a:xfrm>
          <a:prstGeom prst="line">
            <a:avLst/>
          </a:prstGeom>
          <a:ln w="12700">
            <a:solidFill>
              <a:srgbClr val="23233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676EA3D-1380-EAA3-5FC9-5E1A7667DA56}"/>
              </a:ext>
            </a:extLst>
          </p:cNvPr>
          <p:cNvSpPr txBox="1">
            <a:spLocks/>
          </p:cNvSpPr>
          <p:nvPr/>
        </p:nvSpPr>
        <p:spPr>
          <a:xfrm>
            <a:off x="132440" y="226813"/>
            <a:ext cx="12366724" cy="64546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3800" dirty="0"/>
              <a:t>Generalization across fluid systems</a:t>
            </a:r>
          </a:p>
        </p:txBody>
      </p:sp>
      <p:sp>
        <p:nvSpPr>
          <p:cNvPr id="281" name="Date Placeholder 4">
            <a:extLst>
              <a:ext uri="{FF2B5EF4-FFF2-40B4-BE49-F238E27FC236}">
                <a16:creationId xmlns:a16="http://schemas.microsoft.com/office/drawing/2014/main" id="{F9499797-38E2-D216-CA1F-F02889B300A4}"/>
              </a:ext>
            </a:extLst>
          </p:cNvPr>
          <p:cNvSpPr>
            <a:spLocks noGrp="1"/>
          </p:cNvSpPr>
          <p:nvPr>
            <p:ph type="dt" sz="half" idx="10"/>
          </p:nvPr>
        </p:nvSpPr>
        <p:spPr>
          <a:xfrm>
            <a:off x="10641349" y="6393702"/>
            <a:ext cx="1233647" cy="137270"/>
          </a:xfrm>
        </p:spPr>
        <p:txBody>
          <a:bodyPr/>
          <a:lstStyle/>
          <a:p>
            <a:fld id="{F295370B-EBF5-40E5-BF51-1F0F071147D8}" type="datetime1">
              <a:rPr lang="en-GB" smtClean="0"/>
              <a:t>18/05/2026</a:t>
            </a:fld>
            <a:endParaRPr lang="en-GB" dirty="0"/>
          </a:p>
        </p:txBody>
      </p:sp>
      <p:pic>
        <p:nvPicPr>
          <p:cNvPr id="20" name="图片 19">
            <a:extLst>
              <a:ext uri="{FF2B5EF4-FFF2-40B4-BE49-F238E27FC236}">
                <a16:creationId xmlns:a16="http://schemas.microsoft.com/office/drawing/2014/main" id="{780E5487-C2A2-4F57-971B-A0AC9E021010}"/>
              </a:ext>
            </a:extLst>
          </p:cNvPr>
          <p:cNvPicPr>
            <a:picLocks noChangeAspect="1"/>
          </p:cNvPicPr>
          <p:nvPr/>
        </p:nvPicPr>
        <p:blipFill>
          <a:blip r:embed="rId3"/>
          <a:stretch>
            <a:fillRect/>
          </a:stretch>
        </p:blipFill>
        <p:spPr>
          <a:xfrm>
            <a:off x="462072" y="1061509"/>
            <a:ext cx="10949365" cy="4273666"/>
          </a:xfrm>
          <a:prstGeom prst="rect">
            <a:avLst/>
          </a:prstGeom>
        </p:spPr>
      </p:pic>
      <p:sp>
        <p:nvSpPr>
          <p:cNvPr id="5" name="文本框 4">
            <a:extLst>
              <a:ext uri="{FF2B5EF4-FFF2-40B4-BE49-F238E27FC236}">
                <a16:creationId xmlns:a16="http://schemas.microsoft.com/office/drawing/2014/main" id="{DC2E972F-E9A3-DA33-9BB2-9784945279A7}"/>
              </a:ext>
            </a:extLst>
          </p:cNvPr>
          <p:cNvSpPr txBox="1"/>
          <p:nvPr/>
        </p:nvSpPr>
        <p:spPr>
          <a:xfrm>
            <a:off x="181744" y="5516136"/>
            <a:ext cx="11748092" cy="400110"/>
          </a:xfrm>
          <a:prstGeom prst="rect">
            <a:avLst/>
          </a:prstGeom>
          <a:noFill/>
        </p:spPr>
        <p:txBody>
          <a:bodyPr wrap="square" rtlCol="0">
            <a:spAutoFit/>
          </a:bodyPr>
          <a:lstStyle/>
          <a:p>
            <a:r>
              <a:rPr lang="en-US" altLang="zh-CN" sz="2000" b="1" dirty="0">
                <a:solidFill>
                  <a:srgbClr val="381BE5"/>
                </a:solidFill>
              </a:rPr>
              <a:t>The model generalizes well when making predictions on unseen datasets (no retraining required).</a:t>
            </a:r>
            <a:endParaRPr lang="zh-CN" altLang="en-US" sz="2000" b="1" dirty="0">
              <a:solidFill>
                <a:srgbClr val="381BE5"/>
              </a:solidFill>
            </a:endParaRPr>
          </a:p>
        </p:txBody>
      </p:sp>
    </p:spTree>
    <p:extLst>
      <p:ext uri="{BB962C8B-B14F-4D97-AF65-F5344CB8AC3E}">
        <p14:creationId xmlns:p14="http://schemas.microsoft.com/office/powerpoint/2010/main" val="266609401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Sans font theme">
      <a:majorFont>
        <a:latin typeface="Imperial Sans Text Semibold"/>
        <a:ea typeface=""/>
        <a:cs typeface=""/>
      </a:majorFont>
      <a:minorFont>
        <a:latin typeface="Imperial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ICL_PowerPoint 16_9 template.potx" id="{9379B5C2-89E2-4436-AAC2-A0EB58951E1D}" vid="{86F68850-0020-4398-8624-9E78985566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2"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66D3EE2-6D27-43B6-9235-C9D8D23AF361}">
  <we:reference id="wa200010001" version="1.0.0.1" store="zh-CN" storeType="OMEX"/>
  <we:alternateReferences>
    <we:reference id="WA200010001" version="1.0.0.1" store="WA200010001" storeType="OMEX"/>
  </we:alternateReferences>
  <we:properties>
    <we:property name="claude.fileId" value="&quot;ebc83faf-c0e5-4cbe-bed6-5e74606c31b5&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Dividend</Template>
  <TotalTime>39208</TotalTime>
  <Words>2661</Words>
  <Application>Microsoft Office PowerPoint</Application>
  <PresentationFormat>宽屏</PresentationFormat>
  <Paragraphs>313</Paragraphs>
  <Slides>17</Slides>
  <Notes>17</Notes>
  <HiddenSlides>6</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Imperial Sans Text Medium</vt:lpstr>
      <vt:lpstr>Arial</vt:lpstr>
      <vt:lpstr>Wingdings</vt:lpstr>
      <vt:lpstr>Imperial Sans Text</vt:lpstr>
      <vt:lpstr>Times New Roman</vt:lpstr>
      <vt:lpstr>宋体</vt:lpstr>
      <vt:lpstr>Imperial Sans Text Semibold</vt:lpstr>
      <vt:lpstr>Calibri</vt:lpstr>
      <vt:lpstr>Cambria Math</vt:lpstr>
      <vt:lpstr>MiSans</vt:lpstr>
      <vt:lpstr>ICL PPT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 Gege</dc:creator>
  <cp:lastModifiedBy>Zhang, Rui</cp:lastModifiedBy>
  <cp:revision>452</cp:revision>
  <dcterms:created xsi:type="dcterms:W3CDTF">2025-01-08T22:42:06Z</dcterms:created>
  <dcterms:modified xsi:type="dcterms:W3CDTF">2026-05-20T07:53:57Z</dcterms:modified>
</cp:coreProperties>
</file>