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_rels/presentation.xml.rels" ContentType="application/vnd.openxmlformats-package.relationships+xml"/>
  <Override PartName="/ppt/media/image11.gif" ContentType="image/gif"/>
  <Override PartName="/ppt/media/image14.png" ContentType="image/png"/>
  <Override PartName="/ppt/media/image10.png" ContentType="image/png"/>
  <Override PartName="/ppt/media/image6.png" ContentType="image/png"/>
  <Override PartName="/ppt/media/image3.gif" ContentType="image/gif"/>
  <Override PartName="/ppt/media/image15.png" ContentType="image/png"/>
  <Override PartName="/ppt/media/image13.png" ContentType="image/png"/>
  <Override PartName="/ppt/media/image1.gif" ContentType="image/gif"/>
  <Override PartName="/ppt/media/image9.png" ContentType="image/png"/>
  <Override PartName="/ppt/media/image18.png" ContentType="image/png"/>
  <Override PartName="/ppt/media/image20.png" ContentType="image/png"/>
  <Override PartName="/ppt/media/image5.gif" ContentType="image/gif"/>
  <Override PartName="/ppt/media/image8.png" ContentType="image/png"/>
  <Override PartName="/ppt/media/image12.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jpeg" ContentType="image/jpeg"/>
  <Override PartName="/ppt/media/image21.png" ContentType="image/png"/>
  <Override PartName="/ppt/media/image19.png" ContentType="image/png"/>
  <Override PartName="/ppt/media/image2.png" ContentType="image/png"/>
  <Override PartName="/ppt/media/image22.png" ContentType="image/png"/>
  <Override PartName="/ppt/media/image17.gif" ContentType="image/gif"/>
  <Override PartName="/ppt/media/image4.gif" ContentType="image/gif"/>
  <Override PartName="/ppt/media/image16.png" ContentType="image/png"/>
  <Override PartName="/ppt/media/image7.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_rels/notesSlide8.xml.rels" ContentType="application/vnd.openxmlformats-package.relationships+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3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3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37" name="PlaceHolder 4"/>
          <p:cNvSpPr>
            <a:spLocks noGrp="1"/>
          </p:cNvSpPr>
          <p:nvPr>
            <p:ph type="dt" idx="19"/>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8" name="PlaceHolder 5"/>
          <p:cNvSpPr>
            <a:spLocks noGrp="1"/>
          </p:cNvSpPr>
          <p:nvPr>
            <p:ph type="ftr" idx="20"/>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39" name="PlaceHolder 6"/>
          <p:cNvSpPr>
            <a:spLocks noGrp="1"/>
          </p:cNvSpPr>
          <p:nvPr>
            <p:ph type="sldNum" idx="21"/>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634518A1-6789-4136-AFAD-DF56A2923380}"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380880" y="685800"/>
            <a:ext cx="6095520" cy="3428640"/>
          </a:xfrm>
          <a:prstGeom prst="rect">
            <a:avLst/>
          </a:prstGeom>
          <a:ln w="0">
            <a:noFill/>
          </a:ln>
        </p:spPr>
      </p:sp>
      <p:sp>
        <p:nvSpPr>
          <p:cNvPr id="200" name="PlaceHolder 2"/>
          <p:cNvSpPr>
            <a:spLocks noGrp="1"/>
          </p:cNvSpPr>
          <p:nvPr>
            <p:ph type="body"/>
          </p:nvPr>
        </p:nvSpPr>
        <p:spPr>
          <a:xfrm>
            <a:off x="685800" y="4343400"/>
            <a:ext cx="5486040" cy="4114440"/>
          </a:xfrm>
          <a:prstGeom prst="rect">
            <a:avLst/>
          </a:prstGeom>
          <a:noFill/>
          <a:ln w="0">
            <a:noFill/>
          </a:ln>
        </p:spPr>
        <p:txBody>
          <a:bodyPr lIns="91440" rIns="91440" tIns="91440" bIns="91440" anchor="t">
            <a:noAutofit/>
          </a:bodyPr>
          <a:p>
            <a:pPr indent="0">
              <a:lnSpc>
                <a:spcPct val="100000"/>
              </a:lnSpc>
              <a:buNone/>
              <a:tabLst>
                <a:tab algn="l" pos="0"/>
              </a:tabLst>
            </a:pPr>
            <a:r>
              <a:rPr b="0" lang="pt-BR" sz="1200" spc="-1" strike="noStrike">
                <a:solidFill>
                  <a:schemeClr val="dk1"/>
                </a:solidFill>
                <a:latin typeface="Arial"/>
                <a:ea typeface="Arial"/>
              </a:rPr>
              <a:t>Now the other key part: performance. Training took roughly 10 seconds in all cases. Prediction time is 0.6 microseconds, essentially bounded by network sizing. This leads to flash speedups above 100 times, and up to roughly 150x in some cases. Even if it’s the first time we run a mixture and neural training needs to be done, this  one-time training cost is recovered after a hundred thousand flash calls, which in realistic compositional simulations is a threshold that can be reached very quickly.</a:t>
            </a:r>
            <a:endParaRPr b="0" lang="en-US" sz="12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5871012-9AA5-422C-9687-7E7898B1AEC3}"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OBJECT">
    <p:spTree>
      <p:nvGrpSpPr>
        <p:cNvPr id="1" name=""/>
        <p:cNvGrpSpPr/>
        <p:nvPr/>
      </p:nvGrpSpPr>
      <p:grpSpPr>
        <a:xfrm>
          <a:off x="0" y="0"/>
          <a:ext cx="0" cy="0"/>
          <a:chOff x="0" y="0"/>
          <a:chExt cx="0" cy="0"/>
        </a:xfrm>
      </p:grpSpPr>
      <p:sp>
        <p:nvSpPr>
          <p:cNvPr id="9" name="PlaceHolder 1"/>
          <p:cNvSpPr>
            <a:spLocks noGrp="1"/>
          </p:cNvSpPr>
          <p:nvPr>
            <p:ph type="title"/>
          </p:nvPr>
        </p:nvSpPr>
        <p:spPr>
          <a:xfrm>
            <a:off x="5048280" y="0"/>
            <a:ext cx="7143120" cy="9136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0" name="PlaceHolder 2"/>
          <p:cNvSpPr>
            <a:spLocks noGrp="1"/>
          </p:cNvSpPr>
          <p:nvPr>
            <p:ph/>
          </p:nvPr>
        </p:nvSpPr>
        <p:spPr>
          <a:xfrm>
            <a:off x="838080" y="1825560"/>
            <a:ext cx="10514880" cy="435060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9843701-94EE-4B9A-A394-DED89CBC5912}"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A7B7E7DE-CFFB-4243-9809-C0A309B341CC}"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ítulo e Conteúdo">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3FB8C518-6F93-4C08-A330-F6AF543A7629}"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27" name="PlaceHolder 1"/>
          <p:cNvSpPr>
            <a:spLocks noGrp="1"/>
          </p:cNvSpPr>
          <p:nvPr>
            <p:ph type="title"/>
          </p:nvPr>
        </p:nvSpPr>
        <p:spPr>
          <a:xfrm>
            <a:off x="5048280" y="0"/>
            <a:ext cx="7143120" cy="9136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8" name="PlaceHolder 2"/>
          <p:cNvSpPr>
            <a:spLocks noGrp="1"/>
          </p:cNvSpPr>
          <p:nvPr>
            <p:ph type="subTitle"/>
          </p:nvPr>
        </p:nvSpPr>
        <p:spPr>
          <a:xfrm>
            <a:off x="838080" y="1825560"/>
            <a:ext cx="10514880" cy="4350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695C8F61-8126-4825-AF51-539C70355AFA}"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6F2CA49D-54F8-47A1-BFEB-0D0AC3E1728B}" type="slidenum">
              <a:t>&lt;#&gt;</a:t>
            </a:fld>
          </a:p>
        </p:txBody>
      </p:sp>
      <p:sp>
        <p:nvSpPr>
          <p:cNvPr id="4" name="PlaceHolder 3"/>
          <p:cNvSpPr>
            <a:spLocks noGrp="1"/>
          </p:cNvSpPr>
          <p:nvPr>
            <p:ph type="dt" idx="18"/>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gif"/><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gif"/><Relationship Id="rId3" Type="http://schemas.openxmlformats.org/officeDocument/2006/relationships/image" Target="../media/image4.gif"/><Relationship Id="rId4"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gif"/><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gif"/><Relationship Id="rId3" Type="http://schemas.openxmlformats.org/officeDocument/2006/relationships/image" Target="../media/image5.gif"/><Relationship Id="rId4"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gif"/><Relationship Id="rId3"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Google Shape;14;p18" descr=""/>
          <p:cNvPicPr/>
          <p:nvPr/>
        </p:nvPicPr>
        <p:blipFill>
          <a:blip r:embed="rId3"/>
          <a:stretch/>
        </p:blipFill>
        <p:spPr>
          <a:xfrm>
            <a:off x="10702800" y="190800"/>
            <a:ext cx="1053720" cy="522720"/>
          </a:xfrm>
          <a:prstGeom prst="rect">
            <a:avLst/>
          </a:prstGeom>
          <a:ln w="0">
            <a:noFill/>
          </a:ln>
        </p:spPr>
      </p:pic>
      <p:sp>
        <p:nvSpPr>
          <p:cNvPr id="1" name="PlaceHolder 1"/>
          <p:cNvSpPr>
            <a:spLocks noGrp="1"/>
          </p:cNvSpPr>
          <p:nvPr>
            <p:ph type="ftr" idx="1"/>
          </p:nvPr>
        </p:nvSpPr>
        <p:spPr>
          <a:xfrm>
            <a:off x="4038480" y="6356520"/>
            <a:ext cx="4114080" cy="364320"/>
          </a:xfrm>
          <a:prstGeom prst="rect">
            <a:avLst/>
          </a:prstGeom>
          <a:noFill/>
          <a:ln w="0">
            <a:noFill/>
          </a:ln>
        </p:spPr>
        <p:txBody>
          <a:bodyPr lIns="91440" rIns="91440" tIns="45720" bIns="45720" anchor="ctr">
            <a:noAutofit/>
          </a:bodyPr>
          <a:lstStyle>
            <a:lvl1pPr indent="0" algn="ctr">
              <a:buNone/>
              <a:defRPr b="0" lang="en-US" sz="1400" spc="-1" strike="noStrike">
                <a:solidFill>
                  <a:srgbClr val="ffffff"/>
                </a:solidFill>
                <a:latin typeface="Times New Roman"/>
              </a:defRPr>
            </a:lvl1pPr>
          </a:lstStyle>
          <a:p>
            <a:pPr indent="0" algn="ctr">
              <a:buNone/>
            </a:pPr>
            <a:r>
              <a:rPr b="0" lang="en-US" sz="1400" spc="-1" strike="noStrike">
                <a:solidFill>
                  <a:srgbClr val="ffffff"/>
                </a:solidFill>
                <a:latin typeface="Times New Roman"/>
              </a:rPr>
              <a:t>&lt;footer&gt;</a:t>
            </a:r>
            <a:endParaRPr b="0" lang="en-US" sz="1400" spc="-1" strike="noStrike">
              <a:solidFill>
                <a:srgbClr val="ffffff"/>
              </a:solidFill>
              <a:latin typeface="Times New Roman"/>
            </a:endParaRPr>
          </a:p>
        </p:txBody>
      </p:sp>
      <p:sp>
        <p:nvSpPr>
          <p:cNvPr id="2" name="PlaceHolder 2"/>
          <p:cNvSpPr>
            <a:spLocks noGrp="1"/>
          </p:cNvSpPr>
          <p:nvPr>
            <p:ph type="sldNum" idx="2"/>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C2CB9E41-9AB5-4357-8AAB-C8E6AEAC82D2}" type="slidenum">
              <a:rPr b="0" lang="pt-BR" sz="1200" spc="-1" strike="noStrike">
                <a:solidFill>
                  <a:srgbClr val="888888"/>
                </a:solidFill>
                <a:latin typeface="Calibri"/>
                <a:ea typeface="Calibri"/>
              </a:rPr>
              <a:t>&lt;number&gt;</a:t>
            </a:fld>
            <a:endParaRPr b="0" lang="en-US" sz="1200" spc="-1" strike="noStrike">
              <a:solidFill>
                <a:srgbClr val="ffffff"/>
              </a:solidFill>
              <a:latin typeface="Times New Roman"/>
            </a:endParaRPr>
          </a:p>
        </p:txBody>
      </p:sp>
      <p:sp>
        <p:nvSpPr>
          <p:cNvPr id="3" name="PlaceHolder 3"/>
          <p:cNvSpPr>
            <a:spLocks noGrp="1"/>
          </p:cNvSpPr>
          <p:nvPr>
            <p:ph type="dt" idx="3"/>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n-US" sz="1400" spc="-1" strike="noStrike">
                <a:solidFill>
                  <a:srgbClr val="ffffff"/>
                </a:solidFill>
                <a:latin typeface="Times New Roman"/>
              </a:defRPr>
            </a:lvl1pPr>
          </a:lstStyle>
          <a:p>
            <a:pPr indent="0">
              <a:buNone/>
            </a:pPr>
            <a:r>
              <a:rPr b="0" lang="en-US" sz="1400" spc="-1" strike="noStrike">
                <a:solidFill>
                  <a:srgbClr val="ffffff"/>
                </a:solidFill>
                <a:latin typeface="Times New Roman"/>
              </a:rPr>
              <a:t>&lt;date/time&gt;</a:t>
            </a:r>
            <a:endParaRPr b="0" lang="en-US" sz="14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5048280" y="0"/>
            <a:ext cx="7143120" cy="913680"/>
          </a:xfrm>
          <a:prstGeom prst="rect">
            <a:avLst/>
          </a:prstGeom>
          <a:noFill/>
          <a:ln w="0">
            <a:noFill/>
          </a:ln>
        </p:spPr>
        <p:txBody>
          <a:bodyPr lIns="0" rIns="0" tIns="0" bIns="0" anchor="ctr">
            <a:noAutofit/>
          </a:bodyPr>
          <a:p>
            <a:pPr indent="0">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5" name="PlaceHolder 2"/>
          <p:cNvSpPr>
            <a:spLocks noGrp="1"/>
          </p:cNvSpPr>
          <p:nvPr>
            <p:ph type="body"/>
          </p:nvPr>
        </p:nvSpPr>
        <p:spPr>
          <a:xfrm>
            <a:off x="838080" y="1825560"/>
            <a:ext cx="10514880" cy="4350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
        <p:nvSpPr>
          <p:cNvPr id="6" name="PlaceHolder 3"/>
          <p:cNvSpPr>
            <a:spLocks noGrp="1"/>
          </p:cNvSpPr>
          <p:nvPr>
            <p:ph type="ftr" idx="4"/>
          </p:nvPr>
        </p:nvSpPr>
        <p:spPr>
          <a:xfrm>
            <a:off x="4038480" y="6356520"/>
            <a:ext cx="4114080" cy="364320"/>
          </a:xfrm>
          <a:prstGeom prst="rect">
            <a:avLst/>
          </a:prstGeom>
          <a:noFill/>
          <a:ln w="0">
            <a:noFill/>
          </a:ln>
        </p:spPr>
        <p:txBody>
          <a:bodyPr lIns="91440" rIns="91440" tIns="45720" bIns="45720"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7" name="PlaceHolder 4"/>
          <p:cNvSpPr>
            <a:spLocks noGrp="1"/>
          </p:cNvSpPr>
          <p:nvPr>
            <p:ph type="sldNum" idx="5"/>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2822335C-A017-4B88-8899-A61D552BC455}" type="slidenum">
              <a:rPr b="0" lang="pt-BR"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
        <p:nvSpPr>
          <p:cNvPr id="8" name="PlaceHolder 5"/>
          <p:cNvSpPr>
            <a:spLocks noGrp="1"/>
          </p:cNvSpPr>
          <p:nvPr>
            <p:ph type="dt" idx="6"/>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 name="PlaceHolder 1"/>
          <p:cNvSpPr>
            <a:spLocks noGrp="1"/>
          </p:cNvSpPr>
          <p:nvPr>
            <p:ph type="dt" idx="7"/>
          </p:nvPr>
        </p:nvSpPr>
        <p:spPr>
          <a:xfrm>
            <a:off x="838080" y="6356520"/>
            <a:ext cx="2742840" cy="364680"/>
          </a:xfrm>
          <a:prstGeom prst="rect">
            <a:avLst/>
          </a:prstGeom>
          <a:noFill/>
          <a:ln w="0">
            <a:noFill/>
          </a:ln>
        </p:spPr>
        <p:txBody>
          <a:bodyPr lIns="91440" rIns="91440" tIns="45720" bIns="4572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2" name="PlaceHolder 2"/>
          <p:cNvSpPr>
            <a:spLocks noGrp="1"/>
          </p:cNvSpPr>
          <p:nvPr>
            <p:ph type="ftr" idx="8"/>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3" name="PlaceHolder 3"/>
          <p:cNvSpPr>
            <a:spLocks noGrp="1"/>
          </p:cNvSpPr>
          <p:nvPr>
            <p:ph type="sldNum" idx="9"/>
          </p:nvPr>
        </p:nvSpPr>
        <p:spPr>
          <a:xfrm>
            <a:off x="8610480" y="6356520"/>
            <a:ext cx="2742840" cy="36468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chemeClr val="dk1"/>
                </a:solidFill>
                <a:latin typeface="Quattrocento Sans"/>
                <a:ea typeface="Quattrocento Sans"/>
              </a:defRPr>
            </a:lvl1pPr>
          </a:lstStyle>
          <a:p>
            <a:pPr indent="0" algn="r">
              <a:lnSpc>
                <a:spcPct val="100000"/>
              </a:lnSpc>
              <a:buNone/>
              <a:tabLst>
                <a:tab algn="l" pos="0"/>
              </a:tabLst>
            </a:pPr>
            <a:fld id="{110E483E-CC32-4FAA-A24C-EA4A0F61FDA5}" type="slidenum">
              <a:rPr b="0" lang="pt-BR" sz="1200" spc="-1" strike="noStrike">
                <a:solidFill>
                  <a:schemeClr val="dk1"/>
                </a:solidFill>
                <a:latin typeface="Quattrocento Sans"/>
                <a:ea typeface="Quattrocento Sans"/>
              </a:rPr>
              <a:t>&lt;number&gt;</a:t>
            </a:fld>
            <a:endParaRPr b="0" lang="en-US" sz="1200" spc="-1" strike="noStrike">
              <a:solidFill>
                <a:srgbClr val="000000"/>
              </a:solidFill>
              <a:latin typeface="Times New Roman"/>
            </a:endParaRPr>
          </a:p>
        </p:txBody>
      </p:sp>
      <p:pic>
        <p:nvPicPr>
          <p:cNvPr id="14" name="Google Shape;36;p59" descr=""/>
          <p:cNvPicPr/>
          <p:nvPr/>
        </p:nvPicPr>
        <p:blipFill>
          <a:blip r:embed="rId3"/>
          <a:stretch/>
        </p:blipFill>
        <p:spPr>
          <a:xfrm>
            <a:off x="0" y="0"/>
            <a:ext cx="12191760" cy="6857640"/>
          </a:xfrm>
          <a:prstGeom prst="rect">
            <a:avLst/>
          </a:prstGeom>
          <a:ln w="0">
            <a:noFill/>
          </a:ln>
        </p:spPr>
      </p:pic>
      <p:sp>
        <p:nvSpPr>
          <p:cNvPr id="1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5048280" y="0"/>
            <a:ext cx="7143480" cy="914040"/>
          </a:xfrm>
          <a:prstGeom prst="rect">
            <a:avLst/>
          </a:prstGeom>
          <a:noFill/>
          <a:ln w="0">
            <a:noFill/>
          </a:ln>
        </p:spPr>
        <p:txBody>
          <a:bodyPr lIns="91440" rIns="91440" tIns="45720" bIns="45720" anchor="ctr">
            <a:normAutofit fontScale="90240"/>
          </a:bodyPr>
          <a:p>
            <a:pPr indent="0">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rIns="91440" tIns="45720" bIns="4572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948E9AF3-A974-4280-B63A-E28A9AA076F5}" type="slidenum">
              <a:rPr b="0" lang="pt-BR"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22" name="Google Shape;44;p60" descr=""/>
          <p:cNvPicPr/>
          <p:nvPr/>
        </p:nvPicPr>
        <p:blipFill>
          <a:blip r:embed="rId3"/>
          <a:stretch/>
        </p:blipFill>
        <p:spPr>
          <a:xfrm>
            <a:off x="0" y="0"/>
            <a:ext cx="12191760" cy="6857640"/>
          </a:xfrm>
          <a:prstGeom prst="rect">
            <a:avLst/>
          </a:prstGeom>
          <a:ln w="0">
            <a:noFill/>
          </a:ln>
        </p:spPr>
      </p:pic>
      <p:sp>
        <p:nvSpPr>
          <p:cNvPr id="23"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rmAutofit/>
          </a:bodyPr>
          <a:p>
            <a:pPr indent="0">
              <a:buNone/>
            </a:pPr>
            <a:r>
              <a:rPr b="0" lang="en-US" sz="6000" spc="-1" strike="noStrike">
                <a:solidFill>
                  <a:srgbClr val="000000"/>
                </a:solidFill>
                <a:latin typeface="Arial"/>
              </a:rPr>
              <a:t>Click to edit the title text format</a:t>
            </a:r>
            <a:endParaRPr b="0" lang="en-US" sz="6000" spc="-1" strike="noStrike">
              <a:solidFill>
                <a:srgbClr val="000000"/>
              </a:solidFill>
              <a:latin typeface="Arial"/>
            </a:endParaRPr>
          </a:p>
        </p:txBody>
      </p:sp>
      <p:sp>
        <p:nvSpPr>
          <p:cNvPr id="24" name="PlaceHolder 2"/>
          <p:cNvSpPr>
            <a:spLocks noGrp="1"/>
          </p:cNvSpPr>
          <p:nvPr>
            <p:ph type="dt" idx="13"/>
          </p:nvPr>
        </p:nvSpPr>
        <p:spPr>
          <a:xfrm>
            <a:off x="838080" y="6356520"/>
            <a:ext cx="2742840" cy="364680"/>
          </a:xfrm>
          <a:prstGeom prst="rect">
            <a:avLst/>
          </a:prstGeom>
          <a:noFill/>
          <a:ln w="0">
            <a:noFill/>
          </a:ln>
        </p:spPr>
        <p:txBody>
          <a:bodyPr lIns="91440" rIns="91440" tIns="45720" bIns="4572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5" name="PlaceHolder 3"/>
          <p:cNvSpPr>
            <a:spLocks noGrp="1"/>
          </p:cNvSpPr>
          <p:nvPr>
            <p:ph type="ftr" idx="14"/>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6" name="PlaceHolder 4"/>
          <p:cNvSpPr>
            <a:spLocks noGrp="1"/>
          </p:cNvSpPr>
          <p:nvPr>
            <p:ph type="sldNum" idx="15"/>
          </p:nvPr>
        </p:nvSpPr>
        <p:spPr>
          <a:xfrm>
            <a:off x="8610480" y="6356520"/>
            <a:ext cx="2742840" cy="36468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chemeClr val="dk1"/>
                </a:solidFill>
                <a:latin typeface="Quattrocento Sans"/>
                <a:ea typeface="Quattrocento Sans"/>
              </a:defRPr>
            </a:lvl1pPr>
          </a:lstStyle>
          <a:p>
            <a:pPr indent="0" algn="r">
              <a:lnSpc>
                <a:spcPct val="100000"/>
              </a:lnSpc>
              <a:buNone/>
              <a:tabLst>
                <a:tab algn="l" pos="0"/>
              </a:tabLst>
            </a:pPr>
            <a:fld id="{309FEE89-DA80-4FCF-9C25-8D779311867B}" type="slidenum">
              <a:rPr b="0" lang="pt-BR" sz="1200" spc="-1" strike="noStrike">
                <a:solidFill>
                  <a:schemeClr val="dk1"/>
                </a:solidFill>
                <a:latin typeface="Quattrocento Sans"/>
                <a:ea typeface="Quattrocento Sans"/>
              </a:rPr>
              <a:t>&lt;number&gt;</a:t>
            </a:fld>
            <a:endParaRPr b="0" lang="en-US"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9" name="PlaceHolder 1"/>
          <p:cNvSpPr>
            <a:spLocks noGrp="1"/>
          </p:cNvSpPr>
          <p:nvPr>
            <p:ph type="ftr" idx="16"/>
          </p:nvPr>
        </p:nvSpPr>
        <p:spPr>
          <a:xfrm>
            <a:off x="4038480" y="6356520"/>
            <a:ext cx="4114080" cy="364320"/>
          </a:xfrm>
          <a:prstGeom prst="rect">
            <a:avLst/>
          </a:prstGeom>
          <a:noFill/>
          <a:ln w="0">
            <a:noFill/>
          </a:ln>
        </p:spPr>
        <p:txBody>
          <a:bodyPr lIns="91440" rIns="91440" tIns="45720" bIns="45720" anchor="ctr">
            <a:noAutofit/>
          </a:bodyPr>
          <a:lstStyle>
            <a:lvl1pPr indent="0" algn="ctr">
              <a:buNone/>
              <a:defRPr b="0" lang="en-US" sz="1400" spc="-1" strike="noStrike">
                <a:solidFill>
                  <a:srgbClr val="ffffff"/>
                </a:solidFill>
                <a:latin typeface="Times New Roman"/>
              </a:defRPr>
            </a:lvl1pPr>
          </a:lstStyle>
          <a:p>
            <a:pPr indent="0" algn="ctr">
              <a:buNone/>
            </a:pPr>
            <a:r>
              <a:rPr b="0" lang="en-US" sz="1400" spc="-1" strike="noStrike">
                <a:solidFill>
                  <a:srgbClr val="ffffff"/>
                </a:solidFill>
                <a:latin typeface="Times New Roman"/>
              </a:rPr>
              <a:t>&lt;footer&gt;</a:t>
            </a:r>
            <a:endParaRPr b="0" lang="en-US" sz="1400" spc="-1" strike="noStrike">
              <a:solidFill>
                <a:srgbClr val="ffffff"/>
              </a:solidFill>
              <a:latin typeface="Times New Roman"/>
            </a:endParaRPr>
          </a:p>
        </p:txBody>
      </p:sp>
      <p:sp>
        <p:nvSpPr>
          <p:cNvPr id="30" name="PlaceHolder 2"/>
          <p:cNvSpPr>
            <a:spLocks noGrp="1"/>
          </p:cNvSpPr>
          <p:nvPr>
            <p:ph type="sldNum" idx="17"/>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ED2CDB46-5501-4D8D-A390-8A10FA5929C4}" type="slidenum">
              <a:rPr b="0" lang="pt-BR" sz="1200" spc="-1" strike="noStrike">
                <a:solidFill>
                  <a:srgbClr val="888888"/>
                </a:solidFill>
                <a:latin typeface="Calibri"/>
                <a:ea typeface="Calibri"/>
              </a:rPr>
              <a:t>&lt;number&gt;</a:t>
            </a:fld>
            <a:endParaRPr b="0" lang="en-US" sz="1200" spc="-1" strike="noStrike">
              <a:solidFill>
                <a:srgbClr val="ffffff"/>
              </a:solidFill>
              <a:latin typeface="Times New Roman"/>
            </a:endParaRPr>
          </a:p>
        </p:txBody>
      </p:sp>
      <p:sp>
        <p:nvSpPr>
          <p:cNvPr id="31" name="PlaceHolder 3"/>
          <p:cNvSpPr>
            <a:spLocks noGrp="1"/>
          </p:cNvSpPr>
          <p:nvPr>
            <p:ph type="dt" idx="18"/>
          </p:nvPr>
        </p:nvSpPr>
        <p:spPr>
          <a:xfrm>
            <a:off x="838080" y="6356520"/>
            <a:ext cx="2742480" cy="364320"/>
          </a:xfrm>
          <a:prstGeom prst="rect">
            <a:avLst/>
          </a:prstGeom>
          <a:noFill/>
          <a:ln w="0">
            <a:noFill/>
          </a:ln>
        </p:spPr>
        <p:txBody>
          <a:bodyPr lIns="91440" rIns="91440" tIns="45720" bIns="45720" anchor="ctr">
            <a:noAutofit/>
          </a:bodyPr>
          <a:lstStyle>
            <a:lvl1pPr indent="0">
              <a:buNone/>
              <a:defRPr b="0" lang="en-US" sz="1400" spc="-1" strike="noStrike">
                <a:solidFill>
                  <a:srgbClr val="ffffff"/>
                </a:solidFill>
                <a:latin typeface="Times New Roman"/>
              </a:defRPr>
            </a:lvl1pPr>
          </a:lstStyle>
          <a:p>
            <a:pPr indent="0">
              <a:buNone/>
            </a:pPr>
            <a:r>
              <a:rPr b="0" lang="en-US" sz="1400" spc="-1" strike="noStrike">
                <a:solidFill>
                  <a:srgbClr val="ffffff"/>
                </a:solidFill>
                <a:latin typeface="Times New Roman"/>
              </a:rPr>
              <a:t>&lt;date/time&gt;</a:t>
            </a:r>
            <a:endParaRPr b="0" lang="en-US" sz="1400" spc="-1" strike="noStrike">
              <a:solidFill>
                <a:srgbClr val="ffffff"/>
              </a:solidFill>
              <a:latin typeface="Times New Roman"/>
            </a:endParaRPr>
          </a:p>
        </p:txBody>
      </p:sp>
      <p:sp>
        <p:nvSpPr>
          <p:cNvPr id="32"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3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gif"/><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jpeg"/><Relationship Id="rId9" Type="http://schemas.openxmlformats.org/officeDocument/2006/relationships/image" Target="../media/image24.png"/><Relationship Id="rId10" Type="http://schemas.openxmlformats.org/officeDocument/2006/relationships/image" Target="../media/image8.png"/><Relationship Id="rId1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image" Target="../media/image11.gif"/><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8.png"/><Relationship Id="rId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hyperlink" Target="https://en.wikipedia.org/wiki/&#8712;" TargetMode="External"/><Relationship Id="rId2" Type="http://schemas.openxmlformats.org/officeDocument/2006/relationships/hyperlink" Target="https://en.wikipedia.org/wiki/&#8712;" TargetMode="External"/><Relationship Id="rId3" Type="http://schemas.openxmlformats.org/officeDocument/2006/relationships/hyperlink" Target="https://en.wikipedia.org/wiki/&#8712;" TargetMode="External"/><Relationship Id="rId4" Type="http://schemas.openxmlformats.org/officeDocument/2006/relationships/image" Target="../media/image8.pn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image" Target="../media/image11.gif"/><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8.pn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Google Shape;64;p17"/>
          <p:cNvSpPr/>
          <p:nvPr/>
        </p:nvSpPr>
        <p:spPr>
          <a:xfrm>
            <a:off x="728640" y="1059120"/>
            <a:ext cx="10734480" cy="289620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pt-BR" sz="4600" spc="-1" strike="noStrike">
                <a:solidFill>
                  <a:schemeClr val="lt1"/>
                </a:solidFill>
                <a:latin typeface="Calibri"/>
                <a:ea typeface="Calibri"/>
              </a:rPr>
              <a:t>Transparent on-demand neural approximation of EOS-based thermodynamics for pore-scale gas–condensate flow</a:t>
            </a:r>
            <a:endParaRPr b="0" lang="en-US" sz="4600" spc="-1" strike="noStrike">
              <a:solidFill>
                <a:srgbClr val="ffffff"/>
              </a:solidFill>
              <a:latin typeface="Arial"/>
            </a:endParaRPr>
          </a:p>
        </p:txBody>
      </p:sp>
      <p:sp>
        <p:nvSpPr>
          <p:cNvPr id="41" name="Google Shape;65;p17"/>
          <p:cNvSpPr/>
          <p:nvPr/>
        </p:nvSpPr>
        <p:spPr>
          <a:xfrm>
            <a:off x="430560" y="4183560"/>
            <a:ext cx="11330640" cy="51804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pt-BR" sz="2800" spc="-1" strike="noStrike">
                <a:solidFill>
                  <a:schemeClr val="lt1"/>
                </a:solidFill>
                <a:latin typeface="Calibri"/>
                <a:ea typeface="Calibri"/>
              </a:rPr>
              <a:t>InterPore - May 20, 2026</a:t>
            </a:r>
            <a:endParaRPr b="0" lang="en-US" sz="2800" spc="-1" strike="noStrike">
              <a:solidFill>
                <a:srgbClr val="ffffff"/>
              </a:solidFill>
              <a:latin typeface="Arial"/>
            </a:endParaRPr>
          </a:p>
        </p:txBody>
      </p:sp>
      <p:sp>
        <p:nvSpPr>
          <p:cNvPr id="42" name="Google Shape;66;p17"/>
          <p:cNvSpPr/>
          <p:nvPr/>
        </p:nvSpPr>
        <p:spPr>
          <a:xfrm>
            <a:off x="430560" y="4765320"/>
            <a:ext cx="11330640" cy="94500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pt-BR" sz="2800" spc="-1" strike="noStrike" u="sng">
                <a:solidFill>
                  <a:schemeClr val="lt1"/>
                </a:solidFill>
                <a:uFillTx/>
                <a:latin typeface="Calibri"/>
                <a:ea typeface="Calibri"/>
              </a:rPr>
              <a:t>G. S. Gerlero</a:t>
            </a:r>
            <a:r>
              <a:rPr b="0" lang="pt-BR" sz="2800" spc="-1" strike="noStrike">
                <a:solidFill>
                  <a:schemeClr val="lt1"/>
                </a:solidFill>
                <a:latin typeface="Calibri"/>
                <a:ea typeface="Calibri"/>
              </a:rPr>
              <a:t>, P. Calderano, B. Costa, S. Ribeiro, M. H. Caeiro, G. Ferreira,</a:t>
            </a:r>
            <a:endParaRPr b="0" lang="en-US" sz="2800" spc="-1" strike="noStrike">
              <a:solidFill>
                <a:srgbClr val="ffffff"/>
              </a:solidFill>
              <a:latin typeface="Arial"/>
            </a:endParaRPr>
          </a:p>
          <a:p>
            <a:pPr algn="ctr">
              <a:lnSpc>
                <a:spcPct val="100000"/>
              </a:lnSpc>
              <a:tabLst>
                <a:tab algn="l" pos="0"/>
              </a:tabLst>
            </a:pPr>
            <a:r>
              <a:rPr b="0" lang="pt-BR" sz="2800" spc="-1" strike="noStrike">
                <a:solidFill>
                  <a:schemeClr val="lt1"/>
                </a:solidFill>
                <a:latin typeface="Calibri"/>
                <a:ea typeface="Calibri"/>
              </a:rPr>
              <a:t>J. Casacão, H. Althoff, M. Carvalho</a:t>
            </a:r>
            <a:endParaRPr b="0" lang="en-US" sz="2800" spc="-1" strike="noStrike">
              <a:solidFill>
                <a:srgbClr val="ffffff"/>
              </a:solidFill>
              <a:latin typeface="Arial"/>
            </a:endParaRPr>
          </a:p>
        </p:txBody>
      </p:sp>
      <p:pic>
        <p:nvPicPr>
          <p:cNvPr id="43" name="Google Shape;67;p17" descr=""/>
          <p:cNvPicPr/>
          <p:nvPr/>
        </p:nvPicPr>
        <p:blipFill>
          <a:blip r:embed="rId1"/>
          <a:srcRect l="603" t="1436" r="40352" b="70575"/>
          <a:stretch/>
        </p:blipFill>
        <p:spPr>
          <a:xfrm>
            <a:off x="4014360" y="5719680"/>
            <a:ext cx="4254480" cy="887040"/>
          </a:xfrm>
          <a:prstGeom prst="rect">
            <a:avLst/>
          </a:prstGeom>
          <a:ln w="0">
            <a:noFill/>
          </a:ln>
        </p:spPr>
      </p:pic>
      <p:pic>
        <p:nvPicPr>
          <p:cNvPr id="44" name="Google Shape;68;p17" descr=""/>
          <p:cNvPicPr/>
          <p:nvPr/>
        </p:nvPicPr>
        <p:blipFill>
          <a:blip r:embed="rId2"/>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Google Shape;197;p51"/>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55EE46FB-3DC9-4925-955C-0DF307DCD41A}"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38" name="Google Shape;198;p51"/>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Wrap-up</a:t>
            </a:r>
            <a:endParaRPr b="0" lang="en-US" sz="4000" spc="-1" strike="noStrike">
              <a:solidFill>
                <a:srgbClr val="000000"/>
              </a:solidFill>
              <a:latin typeface="Arial"/>
            </a:endParaRPr>
          </a:p>
        </p:txBody>
      </p:sp>
      <p:sp>
        <p:nvSpPr>
          <p:cNvPr id="139" name="Google Shape;199;p51"/>
          <p:cNvSpPr/>
          <p:nvPr/>
        </p:nvSpPr>
        <p:spPr>
          <a:xfrm>
            <a:off x="756360" y="1386000"/>
            <a:ext cx="10894320" cy="5733000"/>
          </a:xfrm>
          <a:prstGeom prst="rect">
            <a:avLst/>
          </a:prstGeom>
          <a:noFill/>
          <a:ln w="0">
            <a:noFill/>
          </a:ln>
        </p:spPr>
        <p:style>
          <a:lnRef idx="0"/>
          <a:fillRef idx="0"/>
          <a:effectRef idx="0"/>
          <a:fontRef idx="minor"/>
        </p:style>
        <p:txBody>
          <a:bodyPr tIns="91440" bIns="91440" anchor="t">
            <a:sp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On-demand training + caching = high transparency</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&gt;100x flash speedups </a:t>
            </a:r>
            <a:r>
              <a:rPr b="0" lang="pt-BR" sz="2800" spc="-1" strike="noStrike">
                <a:solidFill>
                  <a:srgbClr val="000000"/>
                </a:solidFill>
                <a:latin typeface="Quattrocento Sans"/>
                <a:ea typeface="Quattrocento Sans"/>
              </a:rPr>
              <a:t>with errors within engineering tolerances</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Relatively small training dataset (5000 x </a:t>
            </a:r>
            <a:r>
              <a:rPr b="0" i="1" lang="pt-BR" sz="2800" spc="-1" strike="noStrike">
                <a:solidFill>
                  <a:srgbClr val="000000"/>
                </a:solidFill>
                <a:latin typeface="Quattrocento Sans"/>
                <a:ea typeface="Quattrocento Sans"/>
              </a:rPr>
              <a:t>dof</a:t>
            </a:r>
            <a:r>
              <a:rPr b="0" lang="pt-BR" sz="2800" spc="-1" strike="noStrike">
                <a:solidFill>
                  <a:srgbClr val="000000"/>
                </a:solidFill>
                <a:latin typeface="Quattrocento Sans"/>
                <a:ea typeface="Quattrocento Sans"/>
              </a:rPr>
              <a:t>)</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Bonus:</a:t>
            </a:r>
            <a:r>
              <a:rPr b="1" lang="pt-BR" sz="2800" spc="-1" strike="noStrike">
                <a:solidFill>
                  <a:srgbClr val="000000"/>
                </a:solidFill>
                <a:latin typeface="Quattrocento Sans"/>
                <a:ea typeface="Quattrocento Sans"/>
              </a:rPr>
              <a:t> </a:t>
            </a:r>
            <a:r>
              <a:rPr b="0" lang="pt-BR" sz="2800" spc="-1" strike="noStrike">
                <a:solidFill>
                  <a:srgbClr val="000000"/>
                </a:solidFill>
                <a:latin typeface="Quattrocento Sans"/>
                <a:ea typeface="Quattrocento Sans"/>
              </a:rPr>
              <a:t>full differentiability</a:t>
            </a:r>
            <a:r>
              <a:rPr b="1" lang="pt-BR" sz="2800" spc="-1" strike="noStrike">
                <a:solidFill>
                  <a:srgbClr val="000000"/>
                </a:solidFill>
                <a:latin typeface="Quattrocento Sans"/>
                <a:ea typeface="Quattrocento Sans"/>
              </a:rPr>
              <a:t> </a:t>
            </a:r>
            <a:r>
              <a:rPr b="0" lang="pt-BR" sz="2800" spc="-1" strike="noStrike">
                <a:solidFill>
                  <a:srgbClr val="000000"/>
                </a:solidFill>
                <a:latin typeface="Quattrocento Sans"/>
                <a:ea typeface="Quattrocento Sans"/>
              </a:rPr>
              <a:t>(can help nonlinear flow solvers)</a:t>
            </a: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u="sng">
                <a:solidFill>
                  <a:srgbClr val="000000"/>
                </a:solidFill>
                <a:uFillTx/>
                <a:latin typeface="Quattrocento Sans"/>
                <a:ea typeface="Quattrocento Sans"/>
              </a:rPr>
              <a:t>Forward look</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Improved training/early-stopping criteria</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Adaptive operating range expansion</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Automatic network resizing (for high component counts)</a:t>
            </a:r>
            <a:endParaRPr b="0" lang="en-US" sz="2800" spc="-1" strike="noStrike">
              <a:solidFill>
                <a:srgbClr val="000000"/>
              </a:solidFill>
              <a:latin typeface="Arial"/>
            </a:endParaRPr>
          </a:p>
        </p:txBody>
      </p:sp>
      <p:pic>
        <p:nvPicPr>
          <p:cNvPr id="140" name="Google Shape;200;p51" descr=""/>
          <p:cNvPicPr/>
          <p:nvPr/>
        </p:nvPicPr>
        <p:blipFill>
          <a:blip r:embed="rId1"/>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Google Shape;205;p52"/>
          <p:cNvSpPr/>
          <p:nvPr/>
        </p:nvSpPr>
        <p:spPr>
          <a:xfrm>
            <a:off x="5982840" y="981000"/>
            <a:ext cx="6208920" cy="4010760"/>
          </a:xfrm>
          <a:prstGeom prst="rect">
            <a:avLst/>
          </a:prstGeom>
          <a:solidFill>
            <a:srgbClr val="f3f3f3"/>
          </a:solidFill>
          <a:ln w="0">
            <a:noFill/>
          </a:ln>
        </p:spPr>
        <p:style>
          <a:lnRef idx="0"/>
          <a:fillRef idx="0"/>
          <a:effectRef idx="0"/>
          <a:fontRef idx="minor"/>
        </p:style>
        <p:txBody>
          <a:bodyPr tIns="91440" bIns="91440" anchor="ctr">
            <a:noAutofit/>
          </a:bodyPr>
          <a:p>
            <a:pPr algn="ctr">
              <a:lnSpc>
                <a:spcPct val="100000"/>
              </a:lnSpc>
              <a:tabLst>
                <a:tab algn="l" pos="0"/>
              </a:tabLst>
            </a:pPr>
            <a:endParaRPr b="0" lang="en-US" sz="1400" spc="-1" strike="noStrike">
              <a:solidFill>
                <a:srgbClr val="000000"/>
              </a:solidFill>
              <a:latin typeface="Arial"/>
            </a:endParaRPr>
          </a:p>
        </p:txBody>
      </p:sp>
      <p:sp>
        <p:nvSpPr>
          <p:cNvPr id="142" name="Google Shape;206;p52"/>
          <p:cNvSpPr/>
          <p:nvPr/>
        </p:nvSpPr>
        <p:spPr>
          <a:xfrm>
            <a:off x="9629280" y="1771920"/>
            <a:ext cx="2254680" cy="51768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r>
              <a:rPr b="0" i="1" lang="pt-BR" sz="2200" spc="-1" strike="noStrike">
                <a:solidFill>
                  <a:srgbClr val="1212ad"/>
                </a:solidFill>
                <a:latin typeface="Courier New"/>
                <a:ea typeface="Courier New"/>
              </a:rPr>
              <a:t>G.S. Gerlero</a:t>
            </a:r>
            <a:endParaRPr b="0" lang="en-US" sz="2200" spc="-1" strike="noStrike">
              <a:solidFill>
                <a:srgbClr val="000000"/>
              </a:solidFill>
              <a:latin typeface="Arial"/>
            </a:endParaRPr>
          </a:p>
        </p:txBody>
      </p:sp>
      <p:pic>
        <p:nvPicPr>
          <p:cNvPr id="143" name="Google Shape;207;p52" descr=""/>
          <p:cNvPicPr/>
          <p:nvPr/>
        </p:nvPicPr>
        <p:blipFill>
          <a:blip r:embed="rId1"/>
          <a:stretch/>
        </p:blipFill>
        <p:spPr>
          <a:xfrm>
            <a:off x="1167480" y="5168160"/>
            <a:ext cx="2319120" cy="900000"/>
          </a:xfrm>
          <a:prstGeom prst="rect">
            <a:avLst/>
          </a:prstGeom>
          <a:ln w="0">
            <a:noFill/>
          </a:ln>
        </p:spPr>
      </p:pic>
      <p:pic>
        <p:nvPicPr>
          <p:cNvPr id="144" name="Google Shape;208;p52" descr=""/>
          <p:cNvPicPr/>
          <p:nvPr/>
        </p:nvPicPr>
        <p:blipFill>
          <a:blip r:embed="rId2"/>
          <a:stretch/>
        </p:blipFill>
        <p:spPr>
          <a:xfrm>
            <a:off x="7185960" y="1733400"/>
            <a:ext cx="1414800" cy="522720"/>
          </a:xfrm>
          <a:prstGeom prst="rect">
            <a:avLst/>
          </a:prstGeom>
          <a:ln w="0">
            <a:noFill/>
          </a:ln>
        </p:spPr>
      </p:pic>
      <p:pic>
        <p:nvPicPr>
          <p:cNvPr id="145" name="Google Shape;209;p52" descr=""/>
          <p:cNvPicPr/>
          <p:nvPr/>
        </p:nvPicPr>
        <p:blipFill>
          <a:blip r:embed="rId3"/>
          <a:stretch/>
        </p:blipFill>
        <p:spPr>
          <a:xfrm>
            <a:off x="6193080" y="2984400"/>
            <a:ext cx="3429360" cy="1523160"/>
          </a:xfrm>
          <a:prstGeom prst="rect">
            <a:avLst/>
          </a:prstGeom>
          <a:ln w="0">
            <a:noFill/>
          </a:ln>
        </p:spPr>
      </p:pic>
      <p:pic>
        <p:nvPicPr>
          <p:cNvPr id="146" name="Google Shape;210;p52" descr=""/>
          <p:cNvPicPr/>
          <p:nvPr/>
        </p:nvPicPr>
        <p:blipFill>
          <a:blip r:embed="rId4"/>
          <a:stretch/>
        </p:blipFill>
        <p:spPr>
          <a:xfrm>
            <a:off x="6737760" y="2491920"/>
            <a:ext cx="378000" cy="378000"/>
          </a:xfrm>
          <a:prstGeom prst="rect">
            <a:avLst/>
          </a:prstGeom>
          <a:ln w="0">
            <a:noFill/>
          </a:ln>
        </p:spPr>
      </p:pic>
      <p:pic>
        <p:nvPicPr>
          <p:cNvPr id="147" name="Google Shape;211;p52" descr=""/>
          <p:cNvPicPr/>
          <p:nvPr/>
        </p:nvPicPr>
        <p:blipFill>
          <a:blip r:embed="rId5"/>
          <a:stretch/>
        </p:blipFill>
        <p:spPr>
          <a:xfrm>
            <a:off x="8639280" y="2455560"/>
            <a:ext cx="463320" cy="450360"/>
          </a:xfrm>
          <a:prstGeom prst="rect">
            <a:avLst/>
          </a:prstGeom>
          <a:ln w="0">
            <a:noFill/>
          </a:ln>
        </p:spPr>
      </p:pic>
      <p:pic>
        <p:nvPicPr>
          <p:cNvPr id="148" name="Google Shape;212;p52" descr=""/>
          <p:cNvPicPr/>
          <p:nvPr/>
        </p:nvPicPr>
        <p:blipFill>
          <a:blip r:embed="rId6"/>
          <a:stretch/>
        </p:blipFill>
        <p:spPr>
          <a:xfrm>
            <a:off x="10524960" y="2473200"/>
            <a:ext cx="463320" cy="453960"/>
          </a:xfrm>
          <a:prstGeom prst="rect">
            <a:avLst/>
          </a:prstGeom>
          <a:ln w="0">
            <a:noFill/>
          </a:ln>
        </p:spPr>
      </p:pic>
      <p:pic>
        <p:nvPicPr>
          <p:cNvPr id="149" name="Google Shape;213;p52" descr=""/>
          <p:cNvPicPr/>
          <p:nvPr/>
        </p:nvPicPr>
        <p:blipFill>
          <a:blip r:embed="rId7"/>
          <a:stretch/>
        </p:blipFill>
        <p:spPr>
          <a:xfrm>
            <a:off x="10096200" y="3042720"/>
            <a:ext cx="1414800" cy="1414800"/>
          </a:xfrm>
          <a:prstGeom prst="rect">
            <a:avLst/>
          </a:prstGeom>
          <a:ln w="0">
            <a:noFill/>
          </a:ln>
        </p:spPr>
      </p:pic>
      <p:pic>
        <p:nvPicPr>
          <p:cNvPr id="150" name="Google Shape;214;p52" descr=""/>
          <p:cNvPicPr/>
          <p:nvPr/>
        </p:nvPicPr>
        <p:blipFill>
          <a:blip r:embed="rId8"/>
          <a:stretch/>
        </p:blipFill>
        <p:spPr>
          <a:xfrm>
            <a:off x="179280" y="1834920"/>
            <a:ext cx="5677560" cy="2622240"/>
          </a:xfrm>
          <a:prstGeom prst="rect">
            <a:avLst/>
          </a:prstGeom>
          <a:ln w="0">
            <a:noFill/>
          </a:ln>
        </p:spPr>
      </p:pic>
      <p:pic>
        <p:nvPicPr>
          <p:cNvPr id="151" name="Google Shape;215;p52" descr=""/>
          <p:cNvPicPr/>
          <p:nvPr/>
        </p:nvPicPr>
        <p:blipFill>
          <a:blip r:embed="rId9"/>
          <a:stretch/>
        </p:blipFill>
        <p:spPr>
          <a:xfrm>
            <a:off x="4153680" y="4872600"/>
            <a:ext cx="2413080" cy="1195560"/>
          </a:xfrm>
          <a:prstGeom prst="rect">
            <a:avLst/>
          </a:prstGeom>
          <a:ln w="0">
            <a:noFill/>
          </a:ln>
        </p:spPr>
      </p:pic>
      <p:pic>
        <p:nvPicPr>
          <p:cNvPr id="152" name="Google Shape;216;p52" descr=""/>
          <p:cNvPicPr/>
          <p:nvPr/>
        </p:nvPicPr>
        <p:blipFill>
          <a:blip r:embed="rId10"/>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Google Shape;221;p44"/>
          <p:cNvSpPr/>
          <p:nvPr/>
        </p:nvSpPr>
        <p:spPr>
          <a:xfrm>
            <a:off x="87840" y="2205720"/>
            <a:ext cx="7542000" cy="3434400"/>
          </a:xfrm>
          <a:prstGeom prst="rect">
            <a:avLst/>
          </a:prstGeom>
          <a:noFill/>
          <a:ln w="8425">
            <a:solidFill>
              <a:srgbClr val="000000"/>
            </a:solidFill>
            <a:round/>
          </a:ln>
        </p:spPr>
        <p:style>
          <a:lnRef idx="0"/>
          <a:fillRef idx="0"/>
          <a:effectRef idx="0"/>
          <a:fontRef idx="minor"/>
        </p:style>
        <p:txBody>
          <a:bodyPr lIns="81000" rIns="81000" tIns="81000" bIns="81000" anchor="ctr">
            <a:noAutofit/>
          </a:bodyPr>
          <a:p>
            <a:pPr algn="ctr">
              <a:lnSpc>
                <a:spcPct val="100000"/>
              </a:lnSpc>
              <a:tabLst>
                <a:tab algn="l" pos="0"/>
              </a:tabLst>
            </a:pPr>
            <a:endParaRPr b="0" lang="en-US" sz="1400" spc="-1" strike="noStrike">
              <a:solidFill>
                <a:srgbClr val="000000"/>
              </a:solidFill>
              <a:latin typeface="Arial"/>
            </a:endParaRPr>
          </a:p>
        </p:txBody>
      </p:sp>
      <p:sp>
        <p:nvSpPr>
          <p:cNvPr id="154" name="Google Shape;222;p44"/>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7DD45C7A-7690-454D-B3C8-2CB6B48F7ACC}"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55" name="Google Shape;223;p44"/>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Classical flash implementation</a:t>
            </a:r>
            <a:endParaRPr b="0" lang="en-US" sz="4000" spc="-1" strike="noStrike">
              <a:solidFill>
                <a:srgbClr val="000000"/>
              </a:solidFill>
              <a:latin typeface="Arial"/>
            </a:endParaRPr>
          </a:p>
        </p:txBody>
      </p:sp>
      <p:sp>
        <p:nvSpPr>
          <p:cNvPr id="156" name="Google Shape;224;p44"/>
          <p:cNvSpPr/>
          <p:nvPr/>
        </p:nvSpPr>
        <p:spPr>
          <a:xfrm>
            <a:off x="4161240" y="3491280"/>
            <a:ext cx="2215080" cy="1032840"/>
          </a:xfrm>
          <a:prstGeom prst="roundRect">
            <a:avLst>
              <a:gd name="adj" fmla="val 16667"/>
            </a:avLst>
          </a:prstGeom>
          <a:solidFill>
            <a:srgbClr val="d9ead3"/>
          </a:solidFill>
          <a:ln w="8175">
            <a:solidFill>
              <a:srgbClr val="31538f"/>
            </a:solidFill>
            <a:miter/>
          </a:ln>
        </p:spPr>
        <p:style>
          <a:lnRef idx="0"/>
          <a:fillRef idx="0"/>
          <a:effectRef idx="0"/>
          <a:fontRef idx="minor"/>
        </p:style>
        <p:txBody>
          <a:bodyPr lIns="58680" rIns="58680" tIns="29520" bIns="29520" anchor="ctr">
            <a:noAutofit/>
          </a:bodyPr>
          <a:p>
            <a:pPr algn="ctr">
              <a:lnSpc>
                <a:spcPct val="100000"/>
              </a:lnSpc>
              <a:tabLst>
                <a:tab algn="l" pos="0"/>
              </a:tabLst>
            </a:pPr>
            <a:r>
              <a:rPr b="1" lang="pt-BR" sz="1220" spc="-1" strike="noStrike">
                <a:solidFill>
                  <a:srgbClr val="000000"/>
                </a:solidFill>
                <a:latin typeface="Calibri"/>
                <a:ea typeface="Calibri"/>
              </a:rPr>
              <a:t>Two-phase flash</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1. Successive substitution</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2. BFGS Gibbs fallback </a:t>
            </a:r>
            <a:endParaRPr b="0" lang="en-US" sz="1220" spc="-1" strike="noStrike">
              <a:solidFill>
                <a:srgbClr val="000000"/>
              </a:solidFill>
              <a:latin typeface="Arial"/>
            </a:endParaRPr>
          </a:p>
        </p:txBody>
      </p:sp>
      <p:cxnSp>
        <p:nvCxnSpPr>
          <p:cNvPr id="157" name="Google Shape;225;p44"/>
          <p:cNvCxnSpPr>
            <a:stCxn id="158" idx="3"/>
            <a:endCxn id="156" idx="1"/>
          </p:cNvCxnSpPr>
          <p:nvPr/>
        </p:nvCxnSpPr>
        <p:spPr>
          <a:xfrm flipV="1">
            <a:off x="3490200" y="4007520"/>
            <a:ext cx="671400" cy="3600"/>
          </a:xfrm>
          <a:prstGeom prst="straightConnector1">
            <a:avLst/>
          </a:prstGeom>
          <a:ln w="6125">
            <a:solidFill>
              <a:srgbClr val="4472c4"/>
            </a:solidFill>
            <a:miter/>
            <a:tailEnd len="med" type="triangle" w="med"/>
          </a:ln>
        </p:spPr>
      </p:cxnSp>
      <p:cxnSp>
        <p:nvCxnSpPr>
          <p:cNvPr id="159" name="Google Shape;227;p44"/>
          <p:cNvCxnSpPr/>
          <p:nvPr/>
        </p:nvCxnSpPr>
        <p:spPr>
          <a:xfrm flipH="1" rot="16200000">
            <a:off x="1037160" y="3429000"/>
            <a:ext cx="458280" cy="219240"/>
          </a:xfrm>
          <a:prstGeom prst="bentConnector3">
            <a:avLst>
              <a:gd name="adj1" fmla="val 73820"/>
            </a:avLst>
          </a:prstGeom>
          <a:ln w="6125">
            <a:solidFill>
              <a:srgbClr val="4472c4"/>
            </a:solidFill>
            <a:miter/>
            <a:tailEnd len="med" type="triangle" w="med"/>
          </a:ln>
        </p:spPr>
      </p:cxnSp>
      <p:cxnSp>
        <p:nvCxnSpPr>
          <p:cNvPr id="160" name="Google Shape;228;p44"/>
          <p:cNvCxnSpPr/>
          <p:nvPr/>
        </p:nvCxnSpPr>
        <p:spPr>
          <a:xfrm flipH="1" flipV="1" rot="5400000">
            <a:off x="1035360" y="4420800"/>
            <a:ext cx="468360" cy="237600"/>
          </a:xfrm>
          <a:prstGeom prst="bentConnector3">
            <a:avLst>
              <a:gd name="adj1" fmla="val 25307"/>
            </a:avLst>
          </a:prstGeom>
          <a:ln w="6125">
            <a:solidFill>
              <a:srgbClr val="4472c4"/>
            </a:solidFill>
            <a:miter/>
            <a:tailEnd len="med" type="triangle" w="med"/>
          </a:ln>
        </p:spPr>
      </p:cxnSp>
      <p:sp>
        <p:nvSpPr>
          <p:cNvPr id="161" name="Google Shape;229;p44"/>
          <p:cNvSpPr/>
          <p:nvPr/>
        </p:nvSpPr>
        <p:spPr>
          <a:xfrm>
            <a:off x="4371120" y="2510280"/>
            <a:ext cx="1761120" cy="635040"/>
          </a:xfrm>
          <a:prstGeom prst="roundRect">
            <a:avLst>
              <a:gd name="adj" fmla="val 16667"/>
            </a:avLst>
          </a:prstGeom>
          <a:solidFill>
            <a:srgbClr val="cfe2f3"/>
          </a:solidFill>
          <a:ln w="8175">
            <a:solidFill>
              <a:srgbClr val="31538f"/>
            </a:solidFill>
            <a:miter/>
          </a:ln>
        </p:spPr>
        <p:style>
          <a:lnRef idx="0"/>
          <a:fillRef idx="0"/>
          <a:effectRef idx="0"/>
          <a:fontRef idx="minor"/>
        </p:style>
        <p:txBody>
          <a:bodyPr lIns="58680" rIns="58680" tIns="29520" bIns="29520" anchor="ctr">
            <a:noAutofit/>
          </a:bodyPr>
          <a:p>
            <a:pPr algn="ctr">
              <a:lnSpc>
                <a:spcPct val="100000"/>
              </a:lnSpc>
              <a:tabLst>
                <a:tab algn="l" pos="0"/>
              </a:tabLst>
            </a:pPr>
            <a:r>
              <a:rPr b="1" lang="pt-BR" sz="1220" spc="-1" strike="noStrike">
                <a:solidFill>
                  <a:srgbClr val="000000"/>
                </a:solidFill>
                <a:latin typeface="Calibri"/>
                <a:ea typeface="Calibri"/>
              </a:rPr>
              <a:t>Rachford–Rice equation</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Newton–bisection hybrid</a:t>
            </a:r>
            <a:endParaRPr b="0" lang="en-US" sz="1220" spc="-1" strike="noStrike">
              <a:solidFill>
                <a:srgbClr val="000000"/>
              </a:solidFill>
              <a:latin typeface="Arial"/>
            </a:endParaRPr>
          </a:p>
        </p:txBody>
      </p:sp>
      <p:cxnSp>
        <p:nvCxnSpPr>
          <p:cNvPr id="162" name="Google Shape;230;p44"/>
          <p:cNvCxnSpPr/>
          <p:nvPr/>
        </p:nvCxnSpPr>
        <p:spPr>
          <a:xfrm flipV="1">
            <a:off x="5535360" y="3156120"/>
            <a:ext cx="360" cy="331920"/>
          </a:xfrm>
          <a:prstGeom prst="straightConnector1">
            <a:avLst/>
          </a:prstGeom>
          <a:ln w="6125">
            <a:solidFill>
              <a:srgbClr val="4472c4"/>
            </a:solidFill>
            <a:miter/>
            <a:tailEnd len="med" type="triangle" w="med"/>
          </a:ln>
        </p:spPr>
      </p:cxnSp>
      <p:sp>
        <p:nvSpPr>
          <p:cNvPr id="163" name="Google Shape;231;p44"/>
          <p:cNvSpPr/>
          <p:nvPr/>
        </p:nvSpPr>
        <p:spPr>
          <a:xfrm>
            <a:off x="1000440" y="4802760"/>
            <a:ext cx="331200" cy="385920"/>
          </a:xfrm>
          <a:prstGeom prst="rect">
            <a:avLst/>
          </a:prstGeom>
          <a:noFill/>
          <a:ln w="0">
            <a:noFill/>
          </a:ln>
        </p:spPr>
        <p:style>
          <a:lnRef idx="0"/>
          <a:fillRef idx="0"/>
          <a:effectRef idx="0"/>
          <a:fontRef idx="minor"/>
        </p:style>
        <p:txBody>
          <a:bodyPr lIns="58680" rIns="58680" tIns="58680" bIns="58680" anchor="t">
            <a:noAutofit/>
          </a:bodyPr>
          <a:p>
            <a:pPr algn="ctr">
              <a:lnSpc>
                <a:spcPct val="100000"/>
              </a:lnSpc>
              <a:tabLst>
                <a:tab algn="l" pos="0"/>
              </a:tabLst>
            </a:pPr>
            <a:r>
              <a:rPr b="0" lang="pt-BR" sz="1540" spc="-1" strike="noStrike">
                <a:solidFill>
                  <a:srgbClr val="002060"/>
                </a:solidFill>
                <a:latin typeface="Quattrocento Sans"/>
                <a:ea typeface="Quattrocento Sans"/>
              </a:rPr>
              <a:t>P</a:t>
            </a:r>
            <a:endParaRPr b="0" lang="en-US" sz="1540" spc="-1" strike="noStrike">
              <a:solidFill>
                <a:srgbClr val="000000"/>
              </a:solidFill>
              <a:latin typeface="Arial"/>
            </a:endParaRPr>
          </a:p>
          <a:p>
            <a:pPr algn="ctr">
              <a:lnSpc>
                <a:spcPct val="100000"/>
              </a:lnSpc>
              <a:tabLst>
                <a:tab algn="l" pos="0"/>
              </a:tabLst>
            </a:pPr>
            <a:endParaRPr b="0" lang="en-US" sz="1540" spc="-1" strike="noStrike">
              <a:solidFill>
                <a:srgbClr val="000000"/>
              </a:solidFill>
              <a:latin typeface="Arial"/>
            </a:endParaRPr>
          </a:p>
        </p:txBody>
      </p:sp>
      <p:sp>
        <p:nvSpPr>
          <p:cNvPr id="164" name="Google Shape;232;p44"/>
          <p:cNvSpPr/>
          <p:nvPr/>
        </p:nvSpPr>
        <p:spPr>
          <a:xfrm>
            <a:off x="1055160" y="2952000"/>
            <a:ext cx="187560" cy="209520"/>
          </a:xfrm>
          <a:prstGeom prst="rect">
            <a:avLst/>
          </a:prstGeom>
          <a:noFill/>
          <a:ln w="0">
            <a:noFill/>
          </a:ln>
        </p:spPr>
        <p:style>
          <a:lnRef idx="0"/>
          <a:fillRef idx="0"/>
          <a:effectRef idx="0"/>
          <a:fontRef idx="minor"/>
        </p:style>
        <p:txBody>
          <a:bodyPr lIns="58680" rIns="58680" tIns="58680" bIns="58680" anchor="t">
            <a:noAutofit/>
          </a:bodyPr>
          <a:p>
            <a:pPr algn="ctr">
              <a:lnSpc>
                <a:spcPct val="100000"/>
              </a:lnSpc>
              <a:tabLst>
                <a:tab algn="l" pos="0"/>
              </a:tabLst>
            </a:pPr>
            <a:r>
              <a:rPr b="0" lang="pt-BR" sz="1540" spc="-1" strike="noStrike">
                <a:solidFill>
                  <a:srgbClr val="002060"/>
                </a:solidFill>
                <a:latin typeface="Quattrocento Sans"/>
                <a:ea typeface="Quattrocento Sans"/>
              </a:rPr>
              <a:t>T</a:t>
            </a:r>
            <a:endParaRPr b="0" lang="en-US" sz="1540" spc="-1" strike="noStrike">
              <a:solidFill>
                <a:srgbClr val="000000"/>
              </a:solidFill>
              <a:latin typeface="Arial"/>
            </a:endParaRPr>
          </a:p>
        </p:txBody>
      </p:sp>
      <p:cxnSp>
        <p:nvCxnSpPr>
          <p:cNvPr id="165" name="Google Shape;233;p44"/>
          <p:cNvCxnSpPr/>
          <p:nvPr/>
        </p:nvCxnSpPr>
        <p:spPr>
          <a:xfrm>
            <a:off x="4966560" y="3136320"/>
            <a:ext cx="360" cy="351000"/>
          </a:xfrm>
          <a:prstGeom prst="straightConnector1">
            <a:avLst/>
          </a:prstGeom>
          <a:ln w="6125">
            <a:solidFill>
              <a:srgbClr val="4472c4"/>
            </a:solidFill>
            <a:miter/>
            <a:tailEnd len="med" type="triangle" w="med"/>
          </a:ln>
        </p:spPr>
      </p:cxnSp>
      <p:sp>
        <p:nvSpPr>
          <p:cNvPr id="166" name="Google Shape;234;p44"/>
          <p:cNvSpPr/>
          <p:nvPr/>
        </p:nvSpPr>
        <p:spPr>
          <a:xfrm>
            <a:off x="5501160" y="3186720"/>
            <a:ext cx="1354680" cy="46872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0" lang="pt-BR" sz="1030" spc="-1" strike="noStrike">
                <a:solidFill>
                  <a:srgbClr val="002060"/>
                </a:solidFill>
                <a:latin typeface="Quattrocento Sans"/>
                <a:ea typeface="Quattrocento Sans"/>
              </a:rPr>
              <a:t>Equilibrium constants</a:t>
            </a:r>
            <a:endParaRPr b="0" lang="en-US" sz="1030" spc="-1" strike="noStrike">
              <a:solidFill>
                <a:srgbClr val="000000"/>
              </a:solidFill>
              <a:latin typeface="Arial"/>
            </a:endParaRPr>
          </a:p>
        </p:txBody>
      </p:sp>
      <p:sp>
        <p:nvSpPr>
          <p:cNvPr id="167" name="Google Shape;235;p44"/>
          <p:cNvSpPr/>
          <p:nvPr/>
        </p:nvSpPr>
        <p:spPr>
          <a:xfrm>
            <a:off x="4182840" y="3187800"/>
            <a:ext cx="839880" cy="29988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0" lang="pt-BR" sz="1030" spc="-1" strike="noStrike">
                <a:solidFill>
                  <a:srgbClr val="002060"/>
                </a:solidFill>
                <a:latin typeface="Quattrocento Sans"/>
                <a:ea typeface="Quattrocento Sans"/>
              </a:rPr>
              <a:t>Gas fraction</a:t>
            </a:r>
            <a:endParaRPr b="0" lang="en-US" sz="1030" spc="-1" strike="noStrike">
              <a:solidFill>
                <a:srgbClr val="000000"/>
              </a:solidFill>
              <a:latin typeface="Arial"/>
            </a:endParaRPr>
          </a:p>
        </p:txBody>
      </p:sp>
      <p:sp>
        <p:nvSpPr>
          <p:cNvPr id="168" name="Google Shape;236;p44"/>
          <p:cNvSpPr/>
          <p:nvPr/>
        </p:nvSpPr>
        <p:spPr>
          <a:xfrm>
            <a:off x="215640" y="3858120"/>
            <a:ext cx="839880" cy="29988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1" lang="pt-BR" sz="1030" spc="-1" strike="noStrike">
                <a:solidFill>
                  <a:srgbClr val="002060"/>
                </a:solidFill>
                <a:latin typeface="Quattrocento Sans"/>
                <a:ea typeface="Quattrocento Sans"/>
              </a:rPr>
              <a:t>Composition</a:t>
            </a:r>
            <a:endParaRPr b="0" lang="en-US" sz="1030" spc="-1" strike="noStrike">
              <a:solidFill>
                <a:srgbClr val="000000"/>
              </a:solidFill>
              <a:latin typeface="Arial"/>
            </a:endParaRPr>
          </a:p>
        </p:txBody>
      </p:sp>
      <p:cxnSp>
        <p:nvCxnSpPr>
          <p:cNvPr id="169" name="Google Shape;237;p44"/>
          <p:cNvCxnSpPr>
            <a:stCxn id="156" idx="3"/>
            <a:endCxn id="170" idx="1"/>
          </p:cNvCxnSpPr>
          <p:nvPr/>
        </p:nvCxnSpPr>
        <p:spPr>
          <a:xfrm>
            <a:off x="6376320" y="4007520"/>
            <a:ext cx="74520" cy="1800"/>
          </a:xfrm>
          <a:prstGeom prst="straightConnector1">
            <a:avLst/>
          </a:prstGeom>
          <a:ln w="6125">
            <a:solidFill>
              <a:srgbClr val="44546a"/>
            </a:solidFill>
            <a:round/>
            <a:tailEnd len="med" type="triangle" w="med"/>
          </a:ln>
        </p:spPr>
      </p:cxnSp>
      <p:sp>
        <p:nvSpPr>
          <p:cNvPr id="171" name="Google Shape;239;p44"/>
          <p:cNvSpPr/>
          <p:nvPr/>
        </p:nvSpPr>
        <p:spPr>
          <a:xfrm>
            <a:off x="2162520" y="4742280"/>
            <a:ext cx="1310400" cy="29988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0" lang="pt-BR" sz="1030" spc="-1" strike="noStrike">
                <a:solidFill>
                  <a:srgbClr val="002060"/>
                </a:solidFill>
                <a:latin typeface="Quattrocento Sans"/>
                <a:ea typeface="Quattrocento Sans"/>
              </a:rPr>
              <a:t>Single-phase</a:t>
            </a:r>
            <a:endParaRPr b="0" lang="en-US" sz="1030" spc="-1" strike="noStrike">
              <a:solidFill>
                <a:srgbClr val="000000"/>
              </a:solidFill>
              <a:latin typeface="Arial"/>
            </a:endParaRPr>
          </a:p>
        </p:txBody>
      </p:sp>
      <p:sp>
        <p:nvSpPr>
          <p:cNvPr id="170" name="Google Shape;238;p44"/>
          <p:cNvSpPr/>
          <p:nvPr/>
        </p:nvSpPr>
        <p:spPr>
          <a:xfrm>
            <a:off x="6450480" y="3691440"/>
            <a:ext cx="1110960" cy="63504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1" lang="pt-BR" sz="1030" spc="-1" strike="noStrike">
                <a:solidFill>
                  <a:srgbClr val="002060"/>
                </a:solidFill>
                <a:latin typeface="Quattrocento Sans"/>
                <a:ea typeface="Quattrocento Sans"/>
              </a:rPr>
              <a:t>Gas fraction &amp; liquid and gas compositions</a:t>
            </a:r>
            <a:endParaRPr b="0" lang="en-US" sz="1030" spc="-1" strike="noStrike">
              <a:solidFill>
                <a:srgbClr val="000000"/>
              </a:solidFill>
              <a:latin typeface="Arial"/>
            </a:endParaRPr>
          </a:p>
        </p:txBody>
      </p:sp>
      <p:sp>
        <p:nvSpPr>
          <p:cNvPr id="158" name="Google Shape;226;p44"/>
          <p:cNvSpPr/>
          <p:nvPr/>
        </p:nvSpPr>
        <p:spPr>
          <a:xfrm>
            <a:off x="1382400" y="3519720"/>
            <a:ext cx="2107800" cy="982080"/>
          </a:xfrm>
          <a:prstGeom prst="roundRect">
            <a:avLst>
              <a:gd name="adj" fmla="val 16667"/>
            </a:avLst>
          </a:prstGeom>
          <a:solidFill>
            <a:srgbClr val="fff2cc"/>
          </a:solidFill>
          <a:ln w="8175">
            <a:solidFill>
              <a:srgbClr val="31538f"/>
            </a:solidFill>
            <a:miter/>
          </a:ln>
        </p:spPr>
        <p:style>
          <a:lnRef idx="0"/>
          <a:fillRef idx="0"/>
          <a:effectRef idx="0"/>
          <a:fontRef idx="minor"/>
        </p:style>
        <p:txBody>
          <a:bodyPr lIns="58680" rIns="58680" tIns="29520" bIns="29520" anchor="ctr">
            <a:noAutofit/>
          </a:bodyPr>
          <a:p>
            <a:pPr algn="ctr">
              <a:lnSpc>
                <a:spcPct val="100000"/>
              </a:lnSpc>
              <a:tabLst>
                <a:tab algn="l" pos="0"/>
              </a:tabLst>
            </a:pPr>
            <a:r>
              <a:rPr b="1" lang="pt-BR" sz="1220" spc="-1" strike="noStrike">
                <a:solidFill>
                  <a:srgbClr val="000000"/>
                </a:solidFill>
                <a:latin typeface="Calibri"/>
                <a:ea typeface="Calibri"/>
              </a:rPr>
              <a:t>Single-phase stability test</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1. Successive substitution</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2. BFGS Gibbs fallback</a:t>
            </a:r>
            <a:endParaRPr b="0" lang="en-US" sz="1220" spc="-1" strike="noStrike">
              <a:solidFill>
                <a:srgbClr val="000000"/>
              </a:solidFill>
              <a:latin typeface="Arial"/>
            </a:endParaRPr>
          </a:p>
        </p:txBody>
      </p:sp>
      <p:cxnSp>
        <p:nvCxnSpPr>
          <p:cNvPr id="172" name="Google Shape;240;p44"/>
          <p:cNvCxnSpPr>
            <a:stCxn id="168" idx="3"/>
            <a:endCxn id="158" idx="1"/>
          </p:cNvCxnSpPr>
          <p:nvPr/>
        </p:nvCxnSpPr>
        <p:spPr>
          <a:xfrm>
            <a:off x="1055520" y="4007880"/>
            <a:ext cx="327240" cy="3240"/>
          </a:xfrm>
          <a:prstGeom prst="straightConnector1">
            <a:avLst/>
          </a:prstGeom>
          <a:ln w="6125">
            <a:solidFill>
              <a:srgbClr val="4472c4"/>
            </a:solidFill>
            <a:miter/>
            <a:tailEnd len="med" type="triangle" w="med"/>
          </a:ln>
        </p:spPr>
      </p:cxnSp>
      <p:sp>
        <p:nvSpPr>
          <p:cNvPr id="173" name="Google Shape;241;p44"/>
          <p:cNvSpPr/>
          <p:nvPr/>
        </p:nvSpPr>
        <p:spPr>
          <a:xfrm>
            <a:off x="3343680" y="4716360"/>
            <a:ext cx="2013480" cy="675000"/>
          </a:xfrm>
          <a:prstGeom prst="roundRect">
            <a:avLst>
              <a:gd name="adj" fmla="val 16667"/>
            </a:avLst>
          </a:prstGeom>
          <a:solidFill>
            <a:srgbClr val="f6b26b"/>
          </a:solidFill>
          <a:ln w="8175">
            <a:solidFill>
              <a:srgbClr val="31538f"/>
            </a:solidFill>
            <a:miter/>
          </a:ln>
        </p:spPr>
        <p:style>
          <a:lnRef idx="0"/>
          <a:fillRef idx="0"/>
          <a:effectRef idx="0"/>
          <a:fontRef idx="minor"/>
        </p:style>
        <p:txBody>
          <a:bodyPr lIns="58680" rIns="58680" tIns="29520" bIns="29520" anchor="ctr">
            <a:noAutofit/>
          </a:bodyPr>
          <a:p>
            <a:pPr algn="ctr">
              <a:lnSpc>
                <a:spcPct val="100000"/>
              </a:lnSpc>
              <a:tabLst>
                <a:tab algn="l" pos="0"/>
              </a:tabLst>
            </a:pPr>
            <a:r>
              <a:rPr b="1" lang="pt-BR" sz="1220" spc="-1" strike="noStrike">
                <a:solidFill>
                  <a:srgbClr val="000000"/>
                </a:solidFill>
                <a:latin typeface="Calibri"/>
                <a:ea typeface="Calibri"/>
              </a:rPr>
              <a:t>Phase identification</a:t>
            </a:r>
            <a:endParaRPr b="0" lang="en-US" sz="1220" spc="-1" strike="noStrike">
              <a:solidFill>
                <a:srgbClr val="000000"/>
              </a:solidFill>
              <a:latin typeface="Arial"/>
            </a:endParaRPr>
          </a:p>
          <a:p>
            <a:pPr algn="ctr">
              <a:lnSpc>
                <a:spcPct val="100000"/>
              </a:lnSpc>
              <a:tabLst>
                <a:tab algn="l" pos="0"/>
              </a:tabLst>
            </a:pPr>
            <a:r>
              <a:rPr b="0" lang="pt-BR" sz="1220" spc="-1" strike="noStrike">
                <a:solidFill>
                  <a:srgbClr val="000000"/>
                </a:solidFill>
                <a:latin typeface="Calibri"/>
                <a:ea typeface="Calibri"/>
              </a:rPr>
              <a:t>1. Gibbs energy</a:t>
            </a:r>
            <a:br>
              <a:rPr sz="1220"/>
            </a:br>
            <a:r>
              <a:rPr b="0" lang="pt-BR" sz="1220" spc="-1" strike="noStrike">
                <a:solidFill>
                  <a:srgbClr val="000000"/>
                </a:solidFill>
                <a:latin typeface="Calibri"/>
                <a:ea typeface="Calibri"/>
              </a:rPr>
              <a:t>2. Phase labeling heuristic</a:t>
            </a:r>
            <a:endParaRPr b="0" lang="en-US" sz="1220" spc="-1" strike="noStrike">
              <a:solidFill>
                <a:srgbClr val="000000"/>
              </a:solidFill>
              <a:latin typeface="Arial"/>
            </a:endParaRPr>
          </a:p>
        </p:txBody>
      </p:sp>
      <p:sp>
        <p:nvSpPr>
          <p:cNvPr id="174" name="Google Shape;242;p44"/>
          <p:cNvSpPr/>
          <p:nvPr/>
        </p:nvSpPr>
        <p:spPr>
          <a:xfrm>
            <a:off x="5991480" y="4822920"/>
            <a:ext cx="1463400" cy="468720"/>
          </a:xfrm>
          <a:prstGeom prst="rect">
            <a:avLst/>
          </a:prstGeom>
          <a:noFill/>
          <a:ln w="0">
            <a:noFill/>
          </a:ln>
        </p:spPr>
        <p:style>
          <a:lnRef idx="0"/>
          <a:fillRef idx="0"/>
          <a:effectRef idx="0"/>
          <a:fontRef idx="minor"/>
        </p:style>
        <p:txBody>
          <a:bodyPr lIns="58680" rIns="58680" tIns="58680" bIns="58680" anchor="t">
            <a:noAutofit/>
          </a:bodyPr>
          <a:p>
            <a:pPr>
              <a:lnSpc>
                <a:spcPct val="100000"/>
              </a:lnSpc>
              <a:tabLst>
                <a:tab algn="l" pos="0"/>
              </a:tabLst>
            </a:pPr>
            <a:r>
              <a:rPr b="1" lang="pt-BR" sz="1030" spc="-1" strike="noStrike">
                <a:solidFill>
                  <a:srgbClr val="002060"/>
                </a:solidFill>
                <a:latin typeface="Quattrocento Sans"/>
                <a:ea typeface="Quattrocento Sans"/>
              </a:rPr>
              <a:t>Predicted single phase</a:t>
            </a:r>
            <a:endParaRPr b="0" lang="en-US" sz="1030" spc="-1" strike="noStrike">
              <a:solidFill>
                <a:srgbClr val="000000"/>
              </a:solidFill>
              <a:latin typeface="Arial"/>
            </a:endParaRPr>
          </a:p>
          <a:p>
            <a:pPr>
              <a:lnSpc>
                <a:spcPct val="100000"/>
              </a:lnSpc>
              <a:tabLst>
                <a:tab algn="l" pos="0"/>
              </a:tabLst>
            </a:pPr>
            <a:r>
              <a:rPr b="1" lang="pt-BR" sz="1030" spc="-1" strike="noStrike">
                <a:solidFill>
                  <a:srgbClr val="002060"/>
                </a:solidFill>
                <a:latin typeface="Quattrocento Sans"/>
                <a:ea typeface="Quattrocento Sans"/>
              </a:rPr>
              <a:t>(liquid or gas)</a:t>
            </a:r>
            <a:endParaRPr b="0" lang="en-US" sz="1030" spc="-1" strike="noStrike">
              <a:solidFill>
                <a:srgbClr val="000000"/>
              </a:solidFill>
              <a:latin typeface="Arial"/>
            </a:endParaRPr>
          </a:p>
        </p:txBody>
      </p:sp>
      <p:cxnSp>
        <p:nvCxnSpPr>
          <p:cNvPr id="175" name="Google Shape;243;p44"/>
          <p:cNvCxnSpPr>
            <a:stCxn id="173" idx="3"/>
            <a:endCxn id="174" idx="1"/>
          </p:cNvCxnSpPr>
          <p:nvPr/>
        </p:nvCxnSpPr>
        <p:spPr>
          <a:xfrm>
            <a:off x="5357160" y="5053680"/>
            <a:ext cx="634680" cy="3960"/>
          </a:xfrm>
          <a:prstGeom prst="straightConnector1">
            <a:avLst/>
          </a:prstGeom>
          <a:ln w="6125">
            <a:solidFill>
              <a:srgbClr val="44546a"/>
            </a:solidFill>
            <a:round/>
            <a:tailEnd len="med" type="triangle" w="med"/>
          </a:ln>
        </p:spPr>
      </p:cxnSp>
      <p:sp>
        <p:nvSpPr>
          <p:cNvPr id="176" name="Google Shape;244;p44"/>
          <p:cNvSpPr/>
          <p:nvPr/>
        </p:nvSpPr>
        <p:spPr>
          <a:xfrm>
            <a:off x="3395520" y="3768840"/>
            <a:ext cx="839880" cy="299880"/>
          </a:xfrm>
          <a:prstGeom prst="rect">
            <a:avLst/>
          </a:prstGeom>
          <a:noFill/>
          <a:ln w="0">
            <a:noFill/>
          </a:ln>
        </p:spPr>
        <p:style>
          <a:lnRef idx="0"/>
          <a:fillRef idx="0"/>
          <a:effectRef idx="0"/>
          <a:fontRef idx="minor"/>
        </p:style>
        <p:txBody>
          <a:bodyPr lIns="58680" rIns="58680" tIns="58680" bIns="58680" anchor="t">
            <a:noAutofit/>
          </a:bodyPr>
          <a:p>
            <a:pPr algn="ctr">
              <a:lnSpc>
                <a:spcPct val="100000"/>
              </a:lnSpc>
              <a:tabLst>
                <a:tab algn="l" pos="0"/>
              </a:tabLst>
            </a:pPr>
            <a:r>
              <a:rPr b="0" lang="pt-BR" sz="1030" spc="-1" strike="noStrike">
                <a:solidFill>
                  <a:srgbClr val="002060"/>
                </a:solidFill>
                <a:latin typeface="Quattrocento Sans"/>
                <a:ea typeface="Quattrocento Sans"/>
              </a:rPr>
              <a:t>Two-phase</a:t>
            </a:r>
            <a:endParaRPr b="0" lang="en-US" sz="1030" spc="-1" strike="noStrike">
              <a:solidFill>
                <a:srgbClr val="000000"/>
              </a:solidFill>
              <a:latin typeface="Arial"/>
            </a:endParaRPr>
          </a:p>
        </p:txBody>
      </p:sp>
      <p:cxnSp>
        <p:nvCxnSpPr>
          <p:cNvPr id="177" name="Google Shape;245;p44"/>
          <p:cNvCxnSpPr>
            <a:stCxn id="158" idx="2"/>
            <a:endCxn id="173" idx="1"/>
          </p:cNvCxnSpPr>
          <p:nvPr/>
        </p:nvCxnSpPr>
        <p:spPr>
          <a:xfrm>
            <a:off x="2436120" y="4501800"/>
            <a:ext cx="907920" cy="552240"/>
          </a:xfrm>
          <a:prstGeom prst="straightConnector1">
            <a:avLst/>
          </a:prstGeom>
          <a:ln w="6125">
            <a:solidFill>
              <a:srgbClr val="4472c4"/>
            </a:solidFill>
            <a:miter/>
            <a:tailEnd len="med" type="triangle" w="med"/>
          </a:ln>
        </p:spPr>
      </p:cxnSp>
      <p:sp>
        <p:nvSpPr>
          <p:cNvPr id="178" name="Google Shape;246;p44"/>
          <p:cNvSpPr/>
          <p:nvPr/>
        </p:nvSpPr>
        <p:spPr>
          <a:xfrm>
            <a:off x="8832600" y="649296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05227A4C-CC71-4E17-A491-FCD076E0BADF}" type="slidenum">
              <a:rPr b="0" lang="pt-BR" sz="1200" spc="-1" strike="noStrike">
                <a:solidFill>
                  <a:srgbClr val="002060"/>
                </a:solidFill>
                <a:latin typeface="Quattrocento Sans"/>
                <a:ea typeface="Quattrocento Sans"/>
              </a:rPr>
              <a:t>&lt;number&gt;</a:t>
            </a:fld>
            <a:endParaRPr b="0" lang="en-US" sz="1200" spc="-1" strike="noStrike">
              <a:solidFill>
                <a:srgbClr val="000000"/>
              </a:solidFill>
              <a:latin typeface="Arial"/>
            </a:endParaRPr>
          </a:p>
        </p:txBody>
      </p:sp>
      <p:pic>
        <p:nvPicPr>
          <p:cNvPr id="179" name="Google Shape;247;p44" descr=""/>
          <p:cNvPicPr/>
          <p:nvPr/>
        </p:nvPicPr>
        <p:blipFill>
          <a:blip r:embed="rId1"/>
          <a:stretch/>
        </p:blipFill>
        <p:spPr>
          <a:xfrm>
            <a:off x="10594440" y="129240"/>
            <a:ext cx="1166760" cy="578880"/>
          </a:xfrm>
          <a:prstGeom prst="rect">
            <a:avLst/>
          </a:prstGeom>
          <a:ln w="0">
            <a:noFill/>
          </a:ln>
        </p:spPr>
      </p:pic>
      <p:sp>
        <p:nvSpPr>
          <p:cNvPr id="180" name="Google Shape;248;p44"/>
          <p:cNvSpPr/>
          <p:nvPr/>
        </p:nvSpPr>
        <p:spPr>
          <a:xfrm>
            <a:off x="523800" y="1086840"/>
            <a:ext cx="6564240" cy="522720"/>
          </a:xfrm>
          <a:prstGeom prst="rect">
            <a:avLst/>
          </a:prstGeom>
          <a:noFill/>
          <a:ln w="0">
            <a:noFill/>
          </a:ln>
        </p:spPr>
        <p:style>
          <a:lnRef idx="0"/>
          <a:fillRef idx="0"/>
          <a:effectRef idx="0"/>
          <a:fontRef idx="minor"/>
        </p:style>
        <p:txBody>
          <a:bodyPr anchor="t">
            <a:no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Classical EOS-based numerical flash</a:t>
            </a:r>
            <a:endParaRPr b="0" lang="en-US" sz="2800" spc="-1" strike="noStrike">
              <a:solidFill>
                <a:srgbClr val="000000"/>
              </a:solidFill>
              <a:latin typeface="Arial"/>
            </a:endParaRPr>
          </a:p>
        </p:txBody>
      </p:sp>
      <p:sp>
        <p:nvSpPr>
          <p:cNvPr id="181" name="Google Shape;249;p44"/>
          <p:cNvSpPr/>
          <p:nvPr/>
        </p:nvSpPr>
        <p:spPr>
          <a:xfrm>
            <a:off x="7688520" y="897120"/>
            <a:ext cx="4331880" cy="5765760"/>
          </a:xfrm>
          <a:prstGeom prst="rect">
            <a:avLst/>
          </a:prstGeom>
          <a:noFill/>
          <a:ln w="0">
            <a:noFill/>
          </a:ln>
        </p:spPr>
        <p:style>
          <a:lnRef idx="0"/>
          <a:fillRef idx="0"/>
          <a:effectRef idx="0"/>
          <a:fontRef idx="minor"/>
        </p:style>
        <p:txBody>
          <a:bodyPr tIns="91440" bIns="91440" anchor="t">
            <a:noAutofit/>
          </a:bodyPr>
          <a:p>
            <a:pPr marL="457200" indent="-393840">
              <a:lnSpc>
                <a:spcPct val="100000"/>
              </a:lnSpc>
              <a:buClr>
                <a:srgbClr val="000000"/>
              </a:buClr>
              <a:buFont typeface="Quattrocento Sans"/>
              <a:buChar char="●"/>
            </a:pPr>
            <a:r>
              <a:rPr b="0" lang="pt-BR" sz="2600" spc="-1" strike="noStrike">
                <a:solidFill>
                  <a:srgbClr val="000000"/>
                </a:solidFill>
                <a:latin typeface="Quattrocento Sans"/>
                <a:ea typeface="Quattrocento Sans"/>
              </a:rPr>
              <a:t>Our own implementation of a numerical flash within the JAX computational framework for Python</a:t>
            </a:r>
            <a:endParaRPr b="0" lang="en-US" sz="2600" spc="-1" strike="noStrike">
              <a:solidFill>
                <a:srgbClr val="000000"/>
              </a:solidFill>
              <a:latin typeface="Arial"/>
            </a:endParaRPr>
          </a:p>
          <a:p>
            <a:pPr marL="457200">
              <a:lnSpc>
                <a:spcPct val="100000"/>
              </a:lnSpc>
              <a:tabLst>
                <a:tab algn="l" pos="0"/>
              </a:tabLst>
            </a:pPr>
            <a:endParaRPr b="0" lang="en-US" sz="2600" spc="-1" strike="noStrike">
              <a:solidFill>
                <a:srgbClr val="000000"/>
              </a:solidFill>
              <a:latin typeface="Arial"/>
            </a:endParaRPr>
          </a:p>
          <a:p>
            <a:pPr marL="457200" indent="-393840">
              <a:lnSpc>
                <a:spcPct val="100000"/>
              </a:lnSpc>
              <a:buClr>
                <a:srgbClr val="000000"/>
              </a:buClr>
              <a:buFont typeface="Quattrocento Sans"/>
              <a:buChar char="●"/>
              <a:tabLst>
                <a:tab algn="l" pos="0"/>
              </a:tabLst>
            </a:pPr>
            <a:r>
              <a:rPr b="0" lang="pt-BR" sz="2600" spc="-1" strike="noStrike">
                <a:solidFill>
                  <a:srgbClr val="000000"/>
                </a:solidFill>
                <a:latin typeface="Quattrocento Sans"/>
                <a:ea typeface="Quattrocento Sans"/>
              </a:rPr>
              <a:t>Produces training data for the neural networks</a:t>
            </a:r>
            <a:endParaRPr b="0" lang="en-US" sz="2600" spc="-1" strike="noStrike">
              <a:solidFill>
                <a:srgbClr val="000000"/>
              </a:solidFill>
              <a:latin typeface="Arial"/>
            </a:endParaRPr>
          </a:p>
          <a:p>
            <a:pPr marL="457200">
              <a:lnSpc>
                <a:spcPct val="100000"/>
              </a:lnSpc>
              <a:tabLst>
                <a:tab algn="l" pos="0"/>
              </a:tabLst>
            </a:pPr>
            <a:endParaRPr b="0" lang="en-US" sz="2600" spc="-1" strike="noStrike">
              <a:solidFill>
                <a:srgbClr val="000000"/>
              </a:solidFill>
              <a:latin typeface="Arial"/>
            </a:endParaRPr>
          </a:p>
          <a:p>
            <a:pPr marL="457200" indent="-393840">
              <a:lnSpc>
                <a:spcPct val="100000"/>
              </a:lnSpc>
              <a:buClr>
                <a:srgbClr val="000000"/>
              </a:buClr>
              <a:buFont typeface="Quattrocento Sans"/>
              <a:buChar char="●"/>
              <a:tabLst>
                <a:tab algn="l" pos="0"/>
              </a:tabLst>
            </a:pPr>
            <a:r>
              <a:rPr b="0" lang="pt-BR" sz="2600" spc="-1" strike="noStrike">
                <a:solidFill>
                  <a:srgbClr val="000000"/>
                </a:solidFill>
                <a:latin typeface="Quattrocento Sans"/>
                <a:ea typeface="Quattrocento Sans"/>
              </a:rPr>
              <a:t>Also usable on its own</a:t>
            </a:r>
            <a:endParaRPr b="0" lang="en-US" sz="2600" spc="-1" strike="noStrike">
              <a:solidFill>
                <a:srgbClr val="000000"/>
              </a:solidFill>
              <a:latin typeface="Arial"/>
            </a:endParaRPr>
          </a:p>
          <a:p>
            <a:pPr marL="457200">
              <a:lnSpc>
                <a:spcPct val="100000"/>
              </a:lnSpc>
              <a:tabLst>
                <a:tab algn="l" pos="0"/>
              </a:tabLst>
            </a:pPr>
            <a:endParaRPr b="0" lang="en-US" sz="2600" spc="-1" strike="noStrike">
              <a:solidFill>
                <a:srgbClr val="000000"/>
              </a:solidFill>
              <a:latin typeface="Arial"/>
            </a:endParaRPr>
          </a:p>
          <a:p>
            <a:pPr marL="457200" indent="-393840">
              <a:lnSpc>
                <a:spcPct val="100000"/>
              </a:lnSpc>
              <a:buClr>
                <a:srgbClr val="000000"/>
              </a:buClr>
              <a:buFont typeface="Quattrocento Sans"/>
              <a:buChar char="●"/>
              <a:tabLst>
                <a:tab algn="l" pos="0"/>
              </a:tabLst>
            </a:pPr>
            <a:r>
              <a:rPr b="0" lang="pt-BR" sz="2600" spc="-1" strike="noStrike">
                <a:solidFill>
                  <a:srgbClr val="000000"/>
                </a:solidFill>
                <a:latin typeface="Quattrocento Sans"/>
                <a:ea typeface="Quattrocento Sans"/>
              </a:rPr>
              <a:t>Very competitive performance!</a:t>
            </a:r>
            <a:endParaRPr b="0" lang="en-US" sz="2600" spc="-1" strike="noStrike">
              <a:solidFill>
                <a:srgbClr val="000000"/>
              </a:solidFill>
              <a:latin typeface="Arial"/>
            </a:endParaRPr>
          </a:p>
          <a:p>
            <a:pPr>
              <a:lnSpc>
                <a:spcPct val="100000"/>
              </a:lnSpc>
              <a:tabLst>
                <a:tab algn="l" pos="0"/>
              </a:tabLst>
            </a:pP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Google Shape;254;p46"/>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347CB9C1-CBD9-452F-B6ED-4D276CA26F84}"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83" name="Google Shape;255;p46"/>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Neural architecture: details</a:t>
            </a:r>
            <a:endParaRPr b="0" lang="en-US" sz="4000" spc="-1" strike="noStrike">
              <a:solidFill>
                <a:srgbClr val="000000"/>
              </a:solidFill>
              <a:latin typeface="Arial"/>
            </a:endParaRPr>
          </a:p>
        </p:txBody>
      </p:sp>
      <p:pic>
        <p:nvPicPr>
          <p:cNvPr id="184" name="Google Shape;256;p46" descr=""/>
          <p:cNvPicPr/>
          <p:nvPr/>
        </p:nvPicPr>
        <p:blipFill>
          <a:blip r:embed="rId1"/>
          <a:stretch/>
        </p:blipFill>
        <p:spPr>
          <a:xfrm>
            <a:off x="3107520" y="5218200"/>
            <a:ext cx="6478200" cy="1298520"/>
          </a:xfrm>
          <a:prstGeom prst="rect">
            <a:avLst/>
          </a:prstGeom>
          <a:ln w="0">
            <a:noFill/>
          </a:ln>
        </p:spPr>
      </p:pic>
      <p:sp>
        <p:nvSpPr>
          <p:cNvPr id="185" name="Google Shape;257;p46"/>
          <p:cNvSpPr/>
          <p:nvPr/>
        </p:nvSpPr>
        <p:spPr>
          <a:xfrm>
            <a:off x="618480" y="1062720"/>
            <a:ext cx="11041920" cy="4300920"/>
          </a:xfrm>
          <a:prstGeom prst="rect">
            <a:avLst/>
          </a:prstGeom>
          <a:noFill/>
          <a:ln w="0">
            <a:noFill/>
          </a:ln>
        </p:spPr>
        <p:style>
          <a:lnRef idx="0"/>
          <a:fillRef idx="0"/>
          <a:effectRef idx="0"/>
          <a:fontRef idx="minor"/>
        </p:style>
        <p:txBody>
          <a:bodyPr tIns="91440" bIns="91440" anchor="t">
            <a:spAutoFit/>
          </a:bodyPr>
          <a:p>
            <a:pPr marL="457200" indent="-399960">
              <a:lnSpc>
                <a:spcPct val="100000"/>
              </a:lnSpc>
              <a:buClr>
                <a:srgbClr val="000000"/>
              </a:buClr>
              <a:buFont typeface="Quattrocento Sans"/>
              <a:buChar char="●"/>
            </a:pPr>
            <a:r>
              <a:rPr b="0" lang="pt-BR" sz="2700" spc="-1" strike="noStrike">
                <a:solidFill>
                  <a:srgbClr val="000000"/>
                </a:solidFill>
                <a:latin typeface="Quattrocento Sans"/>
                <a:ea typeface="Quattrocento Sans"/>
              </a:rPr>
              <a:t>Implemented within the JAX framework</a:t>
            </a:r>
            <a:endParaRPr b="0" lang="en-US" sz="2700" spc="-1" strike="noStrike">
              <a:solidFill>
                <a:srgbClr val="000000"/>
              </a:solidFill>
              <a:latin typeface="Arial"/>
            </a:endParaRPr>
          </a:p>
          <a:p>
            <a:pPr marL="457200">
              <a:lnSpc>
                <a:spcPct val="100000"/>
              </a:lnSpc>
              <a:tabLst>
                <a:tab algn="l" pos="0"/>
              </a:tabLst>
            </a:pPr>
            <a:endParaRPr b="0" lang="en-US" sz="2700" spc="-1" strike="noStrike">
              <a:solidFill>
                <a:srgbClr val="000000"/>
              </a:solidFill>
              <a:latin typeface="Arial"/>
            </a:endParaRPr>
          </a:p>
          <a:p>
            <a:pPr marL="457200" indent="-399960">
              <a:lnSpc>
                <a:spcPct val="100000"/>
              </a:lnSpc>
              <a:buClr>
                <a:srgbClr val="000000"/>
              </a:buClr>
              <a:buFont typeface="Quattrocento Sans"/>
              <a:buChar char="●"/>
              <a:tabLst>
                <a:tab algn="l" pos="0"/>
              </a:tabLst>
            </a:pPr>
            <a:r>
              <a:rPr b="0" lang="pt-BR" sz="2700" spc="-1" strike="noStrike">
                <a:solidFill>
                  <a:srgbClr val="000000"/>
                </a:solidFill>
                <a:latin typeface="Quattrocento Sans"/>
                <a:ea typeface="Quattrocento Sans"/>
              </a:rPr>
              <a:t>Choice of output variables of regression (gas fraction &amp; equilibrium constants) is critical</a:t>
            </a:r>
            <a:endParaRPr b="0" lang="en-US" sz="2700" spc="-1" strike="noStrike">
              <a:solidFill>
                <a:srgbClr val="000000"/>
              </a:solidFill>
              <a:latin typeface="Arial"/>
            </a:endParaRPr>
          </a:p>
          <a:p>
            <a:pPr marL="457200">
              <a:lnSpc>
                <a:spcPct val="100000"/>
              </a:lnSpc>
              <a:tabLst>
                <a:tab algn="l" pos="0"/>
              </a:tabLst>
            </a:pPr>
            <a:endParaRPr b="0" lang="en-US" sz="2700" spc="-1" strike="noStrike">
              <a:solidFill>
                <a:srgbClr val="000000"/>
              </a:solidFill>
              <a:latin typeface="Arial"/>
            </a:endParaRPr>
          </a:p>
          <a:p>
            <a:pPr marL="457200" indent="-399960">
              <a:lnSpc>
                <a:spcPct val="100000"/>
              </a:lnSpc>
              <a:buClr>
                <a:srgbClr val="000000"/>
              </a:buClr>
              <a:buFont typeface="Quattrocento Sans"/>
              <a:buChar char="●"/>
              <a:tabLst>
                <a:tab algn="l" pos="0"/>
              </a:tabLst>
            </a:pPr>
            <a:r>
              <a:rPr b="0" lang="pt-BR" sz="2700" spc="-1" strike="noStrike">
                <a:solidFill>
                  <a:srgbClr val="000000"/>
                </a:solidFill>
                <a:latin typeface="Quattrocento Sans"/>
                <a:ea typeface="Quattrocento Sans"/>
              </a:rPr>
              <a:t>Can work with known composition and/or P and/or T</a:t>
            </a:r>
            <a:endParaRPr b="0" lang="en-US" sz="2700" spc="-1" strike="noStrike">
              <a:solidFill>
                <a:srgbClr val="000000"/>
              </a:solidFill>
              <a:latin typeface="Arial"/>
            </a:endParaRPr>
          </a:p>
          <a:p>
            <a:pPr marL="457200">
              <a:lnSpc>
                <a:spcPct val="100000"/>
              </a:lnSpc>
              <a:tabLst>
                <a:tab algn="l" pos="0"/>
              </a:tabLst>
            </a:pPr>
            <a:endParaRPr b="0" lang="en-US" sz="2700" spc="-1" strike="noStrike">
              <a:solidFill>
                <a:srgbClr val="000000"/>
              </a:solidFill>
              <a:latin typeface="Arial"/>
            </a:endParaRPr>
          </a:p>
          <a:p>
            <a:pPr marL="457200" indent="-399960">
              <a:lnSpc>
                <a:spcPct val="100000"/>
              </a:lnSpc>
              <a:buClr>
                <a:srgbClr val="000000"/>
              </a:buClr>
              <a:buFont typeface="Quattrocento Sans"/>
              <a:buChar char="●"/>
              <a:tabLst>
                <a:tab algn="l" pos="0"/>
              </a:tabLst>
            </a:pPr>
            <a:r>
              <a:rPr b="0" lang="pt-BR" sz="2700" spc="-1" strike="noStrike">
                <a:solidFill>
                  <a:srgbClr val="000000"/>
                </a:solidFill>
                <a:latin typeface="Quattrocento Sans"/>
                <a:ea typeface="Quattrocento Sans"/>
              </a:rPr>
              <a:t>Independent neural networks can be trained concurrently</a:t>
            </a:r>
            <a:endParaRPr b="0" lang="en-US" sz="2700" spc="-1" strike="noStrike">
              <a:solidFill>
                <a:srgbClr val="000000"/>
              </a:solidFill>
              <a:latin typeface="Arial"/>
            </a:endParaRPr>
          </a:p>
          <a:p>
            <a:pPr marL="457200">
              <a:lnSpc>
                <a:spcPct val="100000"/>
              </a:lnSpc>
              <a:tabLst>
                <a:tab algn="l" pos="0"/>
              </a:tabLst>
            </a:pPr>
            <a:endParaRPr b="0" lang="en-US" sz="2700" spc="-1" strike="noStrike">
              <a:solidFill>
                <a:srgbClr val="000000"/>
              </a:solidFill>
              <a:latin typeface="Arial"/>
            </a:endParaRPr>
          </a:p>
          <a:p>
            <a:pPr marL="457200" indent="-399960">
              <a:lnSpc>
                <a:spcPct val="100000"/>
              </a:lnSpc>
              <a:buClr>
                <a:srgbClr val="000000"/>
              </a:buClr>
              <a:buFont typeface="Quattrocento Sans"/>
              <a:buChar char="●"/>
              <a:tabLst>
                <a:tab algn="l" pos="0"/>
              </a:tabLst>
            </a:pPr>
            <a:r>
              <a:rPr b="0" lang="pt-BR" sz="2700" spc="-1" strike="noStrike">
                <a:solidFill>
                  <a:srgbClr val="000000"/>
                </a:solidFill>
                <a:latin typeface="Quattrocento Sans"/>
                <a:ea typeface="Quattrocento Sans"/>
              </a:rPr>
              <a:t>Last equilibrium constant can be recovered via Rachford–Rice:</a:t>
            </a:r>
            <a:endParaRPr b="0" lang="en-US" sz="2700" spc="-1" strike="noStrike">
              <a:solidFill>
                <a:srgbClr val="000000"/>
              </a:solidFill>
              <a:latin typeface="Arial"/>
            </a:endParaRPr>
          </a:p>
        </p:txBody>
      </p:sp>
      <p:sp>
        <p:nvSpPr>
          <p:cNvPr id="186" name="Google Shape;258;p46"/>
          <p:cNvSpPr/>
          <p:nvPr/>
        </p:nvSpPr>
        <p:spPr>
          <a:xfrm>
            <a:off x="3806640" y="627696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2500" spc="-1" strike="noStrike">
                <a:solidFill>
                  <a:schemeClr val="accent6"/>
                </a:solidFill>
                <a:latin typeface="Quattrocento Sans"/>
                <a:ea typeface="Quattrocento Sans"/>
              </a:rPr>
              <a:t>(Closed-form expression!)</a:t>
            </a:r>
            <a:endParaRPr b="0" lang="en-US" sz="2500" spc="-1" strike="noStrike">
              <a:solidFill>
                <a:srgbClr val="000000"/>
              </a:solidFill>
              <a:latin typeface="Arial"/>
            </a:endParaRPr>
          </a:p>
        </p:txBody>
      </p:sp>
      <p:pic>
        <p:nvPicPr>
          <p:cNvPr id="187" name="Google Shape;259;p46" descr=""/>
          <p:cNvPicPr/>
          <p:nvPr/>
        </p:nvPicPr>
        <p:blipFill>
          <a:blip r:embed="rId2"/>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Google Shape;264;p49"/>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2B747037-A25E-447D-8299-57AF87072236}"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pic>
        <p:nvPicPr>
          <p:cNvPr id="189" name="Google Shape;265;p49" descr=""/>
          <p:cNvPicPr/>
          <p:nvPr/>
        </p:nvPicPr>
        <p:blipFill>
          <a:blip r:embed="rId1"/>
          <a:stretch/>
        </p:blipFill>
        <p:spPr>
          <a:xfrm>
            <a:off x="152280" y="152280"/>
            <a:ext cx="52920" cy="228240"/>
          </a:xfrm>
          <a:prstGeom prst="rect">
            <a:avLst/>
          </a:prstGeom>
          <a:ln w="0">
            <a:noFill/>
          </a:ln>
        </p:spPr>
      </p:pic>
      <p:pic>
        <p:nvPicPr>
          <p:cNvPr id="190" name="Google Shape;266;p49" descr=""/>
          <p:cNvPicPr/>
          <p:nvPr/>
        </p:nvPicPr>
        <p:blipFill>
          <a:blip r:embed="rId2"/>
          <a:stretch/>
        </p:blipFill>
        <p:spPr>
          <a:xfrm>
            <a:off x="304920" y="304920"/>
            <a:ext cx="52920" cy="228240"/>
          </a:xfrm>
          <a:prstGeom prst="rect">
            <a:avLst/>
          </a:prstGeom>
          <a:ln w="0">
            <a:noFill/>
          </a:ln>
        </p:spPr>
      </p:pic>
      <p:sp>
        <p:nvSpPr>
          <p:cNvPr id="191" name="Google Shape;267;p49"/>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Accuracy II</a:t>
            </a:r>
            <a:endParaRPr b="0" lang="en-US" sz="4000" spc="-1" strike="noStrike">
              <a:solidFill>
                <a:srgbClr val="000000"/>
              </a:solidFill>
              <a:latin typeface="Arial"/>
            </a:endParaRPr>
          </a:p>
        </p:txBody>
      </p:sp>
      <p:pic>
        <p:nvPicPr>
          <p:cNvPr id="192" name="Google Shape;268;p49" descr=""/>
          <p:cNvPicPr/>
          <p:nvPr/>
        </p:nvPicPr>
        <p:blipFill>
          <a:blip r:embed="rId3"/>
          <a:srcRect l="0" t="2701" r="0" b="0"/>
          <a:stretch/>
        </p:blipFill>
        <p:spPr>
          <a:xfrm>
            <a:off x="152280" y="2080800"/>
            <a:ext cx="5416560" cy="2520000"/>
          </a:xfrm>
          <a:prstGeom prst="rect">
            <a:avLst/>
          </a:prstGeom>
          <a:ln w="0">
            <a:noFill/>
          </a:ln>
        </p:spPr>
      </p:pic>
      <p:pic>
        <p:nvPicPr>
          <p:cNvPr id="193" name="Google Shape;269;p49" descr=""/>
          <p:cNvPicPr/>
          <p:nvPr/>
        </p:nvPicPr>
        <p:blipFill>
          <a:blip r:embed="rId4"/>
          <a:stretch/>
        </p:blipFill>
        <p:spPr>
          <a:xfrm>
            <a:off x="5924880" y="1750320"/>
            <a:ext cx="6051960" cy="3102480"/>
          </a:xfrm>
          <a:prstGeom prst="rect">
            <a:avLst/>
          </a:prstGeom>
          <a:ln w="0">
            <a:noFill/>
          </a:ln>
        </p:spPr>
      </p:pic>
      <p:sp>
        <p:nvSpPr>
          <p:cNvPr id="194" name="Google Shape;270;p49"/>
          <p:cNvSpPr/>
          <p:nvPr/>
        </p:nvSpPr>
        <p:spPr>
          <a:xfrm>
            <a:off x="523800" y="477468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Another fixed composition</a:t>
            </a:r>
            <a:endParaRPr b="0" lang="en-US" sz="2800" spc="-1" strike="noStrike">
              <a:solidFill>
                <a:srgbClr val="000000"/>
              </a:solidFill>
              <a:latin typeface="Arial"/>
            </a:endParaRPr>
          </a:p>
        </p:txBody>
      </p:sp>
      <p:sp>
        <p:nvSpPr>
          <p:cNvPr id="195" name="Google Shape;271;p49"/>
          <p:cNvSpPr/>
          <p:nvPr/>
        </p:nvSpPr>
        <p:spPr>
          <a:xfrm>
            <a:off x="6980400" y="489024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Variable composition</a:t>
            </a:r>
            <a:endParaRPr b="0" lang="en-US" sz="2800" spc="-1" strike="noStrike">
              <a:solidFill>
                <a:srgbClr val="000000"/>
              </a:solidFill>
              <a:latin typeface="Arial"/>
            </a:endParaRPr>
          </a:p>
        </p:txBody>
      </p:sp>
      <p:sp>
        <p:nvSpPr>
          <p:cNvPr id="196" name="Google Shape;272;p49"/>
          <p:cNvSpPr/>
          <p:nvPr/>
        </p:nvSpPr>
        <p:spPr>
          <a:xfrm>
            <a:off x="784080" y="1014120"/>
            <a:ext cx="10234440" cy="609480"/>
          </a:xfrm>
          <a:prstGeom prst="rect">
            <a:avLst/>
          </a:prstGeom>
          <a:noFill/>
          <a:ln w="0">
            <a:noFill/>
          </a:ln>
        </p:spPr>
        <p:style>
          <a:lnRef idx="0"/>
          <a:fillRef idx="0"/>
          <a:effectRef idx="0"/>
          <a:fontRef idx="minor"/>
        </p:style>
        <p:txBody>
          <a:bodyPr tIns="91440" bIns="91440" anchor="t">
            <a:sp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Errors at specific evaluations</a:t>
            </a:r>
            <a:endParaRPr b="0" lang="en-US" sz="2800" spc="-1" strike="noStrike">
              <a:solidFill>
                <a:srgbClr val="000000"/>
              </a:solidFill>
              <a:latin typeface="Arial"/>
            </a:endParaRPr>
          </a:p>
        </p:txBody>
      </p:sp>
      <p:pic>
        <p:nvPicPr>
          <p:cNvPr id="197" name="Google Shape;273;p49" descr=""/>
          <p:cNvPicPr/>
          <p:nvPr/>
        </p:nvPicPr>
        <p:blipFill>
          <a:blip r:embed="rId5"/>
          <a:stretch/>
        </p:blipFill>
        <p:spPr>
          <a:xfrm>
            <a:off x="10594440" y="129240"/>
            <a:ext cx="1166760" cy="578880"/>
          </a:xfrm>
          <a:prstGeom prst="rect">
            <a:avLst/>
          </a:prstGeom>
          <a:ln w="0">
            <a:noFill/>
          </a:ln>
        </p:spPr>
      </p:pic>
      <p:sp>
        <p:nvSpPr>
          <p:cNvPr id="198" name="Google Shape;274;p49"/>
          <p:cNvSpPr/>
          <p:nvPr/>
        </p:nvSpPr>
        <p:spPr>
          <a:xfrm>
            <a:off x="1254240" y="5373360"/>
            <a:ext cx="9451080" cy="10965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2300" spc="-1" strike="noStrike" u="sng">
                <a:solidFill>
                  <a:srgbClr val="000000"/>
                </a:solidFill>
                <a:uFillTx/>
                <a:latin typeface="Arial"/>
                <a:ea typeface="Arial"/>
              </a:rPr>
              <a:t>Training targets</a:t>
            </a:r>
            <a:endParaRPr b="0" lang="en-US" sz="2300" spc="-1" strike="noStrike">
              <a:solidFill>
                <a:srgbClr val="000000"/>
              </a:solidFill>
              <a:latin typeface="Arial"/>
            </a:endParaRPr>
          </a:p>
          <a:p>
            <a:pPr algn="ctr">
              <a:lnSpc>
                <a:spcPct val="100000"/>
              </a:lnSpc>
              <a:tabLst>
                <a:tab algn="l" pos="0"/>
              </a:tabLst>
            </a:pPr>
            <a:r>
              <a:rPr b="1" lang="pt-BR" sz="2200" spc="-1" strike="noStrike">
                <a:solidFill>
                  <a:srgbClr val="000000"/>
                </a:solidFill>
                <a:latin typeface="Arial"/>
                <a:ea typeface="Arial"/>
              </a:rPr>
              <a:t>Classifier: </a:t>
            </a:r>
            <a:r>
              <a:rPr b="0" lang="pt-BR" sz="2200" spc="-1" strike="noStrike">
                <a:solidFill>
                  <a:srgbClr val="000000"/>
                </a:solidFill>
                <a:latin typeface="Arial"/>
                <a:ea typeface="Arial"/>
              </a:rPr>
              <a:t>99.5% accuracy single- vs. two-phase, 95% for single-phase ID</a:t>
            </a:r>
            <a:endParaRPr b="0" lang="en-US" sz="2200" spc="-1" strike="noStrike">
              <a:solidFill>
                <a:srgbClr val="000000"/>
              </a:solidFill>
              <a:latin typeface="Arial"/>
            </a:endParaRPr>
          </a:p>
          <a:p>
            <a:pPr algn="ctr">
              <a:lnSpc>
                <a:spcPct val="100000"/>
              </a:lnSpc>
              <a:tabLst>
                <a:tab algn="l" pos="0"/>
              </a:tabLst>
            </a:pPr>
            <a:r>
              <a:rPr b="1" lang="pt-BR" sz="2200" spc="-1" strike="noStrike">
                <a:solidFill>
                  <a:srgbClr val="000000"/>
                </a:solidFill>
                <a:latin typeface="Arial"/>
                <a:ea typeface="Arial"/>
              </a:rPr>
              <a:t>Regressor:</a:t>
            </a:r>
            <a:r>
              <a:rPr b="0" lang="pt-BR" sz="2200" spc="-1" strike="noStrike">
                <a:solidFill>
                  <a:srgbClr val="000000"/>
                </a:solidFill>
                <a:latin typeface="Arial"/>
                <a:ea typeface="Arial"/>
              </a:rPr>
              <a:t> avg. 0.005 error </a:t>
            </a:r>
            <a:r>
              <a:rPr b="0" lang="pt-BR" sz="1400" spc="-1" strike="noStrike">
                <a:solidFill>
                  <a:srgbClr val="000000"/>
                </a:solidFill>
                <a:latin typeface="Arial"/>
                <a:ea typeface="Arial"/>
              </a:rPr>
              <a:t>(weighted by gas fraction for phase compositions)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Google Shape;73;p41"/>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The flash bottleneck</a:t>
            </a:r>
            <a:endParaRPr b="0" lang="en-US" sz="4000" spc="-1" strike="noStrike">
              <a:solidFill>
                <a:srgbClr val="000000"/>
              </a:solidFill>
              <a:latin typeface="Arial"/>
            </a:endParaRPr>
          </a:p>
        </p:txBody>
      </p:sp>
      <p:sp>
        <p:nvSpPr>
          <p:cNvPr id="46" name="Google Shape;74;p41"/>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2C0AFE52-558D-4B5C-AC9E-84E93494BDC7}"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pic>
        <p:nvPicPr>
          <p:cNvPr id="47" name="Google Shape;75;p41" descr=""/>
          <p:cNvPicPr/>
          <p:nvPr/>
        </p:nvPicPr>
        <p:blipFill>
          <a:blip r:embed="rId1"/>
          <a:srcRect l="0" t="16218" r="0" b="9952"/>
          <a:stretch/>
        </p:blipFill>
        <p:spPr>
          <a:xfrm>
            <a:off x="0" y="1565640"/>
            <a:ext cx="5047560" cy="3726360"/>
          </a:xfrm>
          <a:prstGeom prst="rect">
            <a:avLst/>
          </a:prstGeom>
          <a:ln w="0">
            <a:noFill/>
          </a:ln>
        </p:spPr>
      </p:pic>
      <p:pic>
        <p:nvPicPr>
          <p:cNvPr id="48" name="Google Shape;76;p41" descr=""/>
          <p:cNvPicPr/>
          <p:nvPr/>
        </p:nvPicPr>
        <p:blipFill>
          <a:blip r:embed="rId2"/>
          <a:stretch/>
        </p:blipFill>
        <p:spPr>
          <a:xfrm>
            <a:off x="10594440" y="129240"/>
            <a:ext cx="1166760" cy="578880"/>
          </a:xfrm>
          <a:prstGeom prst="rect">
            <a:avLst/>
          </a:prstGeom>
          <a:ln w="0">
            <a:noFill/>
          </a:ln>
        </p:spPr>
      </p:pic>
      <p:sp>
        <p:nvSpPr>
          <p:cNvPr id="49" name="Google Shape;77;p41"/>
          <p:cNvSpPr/>
          <p:nvPr/>
        </p:nvSpPr>
        <p:spPr>
          <a:xfrm>
            <a:off x="5299200" y="1135800"/>
            <a:ext cx="6618240" cy="5497920"/>
          </a:xfrm>
          <a:prstGeom prst="rect">
            <a:avLst/>
          </a:prstGeom>
          <a:noFill/>
          <a:ln w="0">
            <a:noFill/>
          </a:ln>
        </p:spPr>
        <p:style>
          <a:lnRef idx="0"/>
          <a:fillRef idx="0"/>
          <a:effectRef idx="0"/>
          <a:fontRef idx="minor"/>
        </p:style>
        <p:txBody>
          <a:bodyPr tIns="91440" bIns="91440" anchor="t">
            <a:noAutofit/>
          </a:bodyPr>
          <a:p>
            <a:pPr marL="457200" indent="-406440">
              <a:lnSpc>
                <a:spcPct val="100000"/>
              </a:lnSpc>
              <a:buClr>
                <a:srgbClr val="000000"/>
              </a:buClr>
              <a:buFont typeface="Quattrocento Sans"/>
              <a:buChar char="●"/>
            </a:pPr>
            <a:r>
              <a:rPr b="0" lang="pt-BR" sz="2800" spc="-1" strike="noStrike">
                <a:solidFill>
                  <a:srgbClr val="000000"/>
                </a:solidFill>
                <a:latin typeface="Quattrocento Sans"/>
                <a:ea typeface="Quattrocento Sans"/>
              </a:rPr>
              <a:t>Flash at every pore (grid cell), every timestep/nonlinear iteration</a:t>
            </a: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Flash calculations are very numerically expensive</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Cost grows with component count and worsens near the critical point</a:t>
            </a: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Thermodynamics can easily be the bottleneck of a compositional simulation</a:t>
            </a: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p:txBody>
      </p:sp>
      <p:sp>
        <p:nvSpPr>
          <p:cNvPr id="50" name="Google Shape;78;p41"/>
          <p:cNvSpPr/>
          <p:nvPr/>
        </p:nvSpPr>
        <p:spPr>
          <a:xfrm>
            <a:off x="214200" y="5274000"/>
            <a:ext cx="4833360" cy="5788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i="1" lang="pt-BR" sz="2600" spc="-1" strike="noStrike">
                <a:solidFill>
                  <a:srgbClr val="666666"/>
                </a:solidFill>
                <a:latin typeface="Arial"/>
                <a:ea typeface="Arial"/>
              </a:rPr>
              <a:t>Pore network model (PNM)</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Google Shape;83;p42"/>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5356B822-EE65-4F55-8671-ED5CD531CD3D}"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52" name="Google Shape;84;p42"/>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Prior ML approaches</a:t>
            </a:r>
            <a:endParaRPr b="0" lang="en-US" sz="4000" spc="-1" strike="noStrike">
              <a:solidFill>
                <a:srgbClr val="000000"/>
              </a:solidFill>
              <a:latin typeface="Arial"/>
            </a:endParaRPr>
          </a:p>
        </p:txBody>
      </p:sp>
      <p:pic>
        <p:nvPicPr>
          <p:cNvPr id="53" name="Google Shape;85;p42" descr=""/>
          <p:cNvPicPr/>
          <p:nvPr/>
        </p:nvPicPr>
        <p:blipFill>
          <a:blip r:embed="rId1"/>
          <a:stretch/>
        </p:blipFill>
        <p:spPr>
          <a:xfrm>
            <a:off x="10594440" y="129240"/>
            <a:ext cx="1166760" cy="578880"/>
          </a:xfrm>
          <a:prstGeom prst="rect">
            <a:avLst/>
          </a:prstGeom>
          <a:ln w="0">
            <a:noFill/>
          </a:ln>
        </p:spPr>
      </p:pic>
      <p:sp>
        <p:nvSpPr>
          <p:cNvPr id="54" name="Google Shape;86;p42"/>
          <p:cNvSpPr/>
          <p:nvPr/>
        </p:nvSpPr>
        <p:spPr>
          <a:xfrm>
            <a:off x="784080" y="1014120"/>
            <a:ext cx="10234440" cy="5626080"/>
          </a:xfrm>
          <a:prstGeom prst="rect">
            <a:avLst/>
          </a:prstGeom>
          <a:noFill/>
          <a:ln w="0">
            <a:noFill/>
          </a:ln>
        </p:spPr>
        <p:style>
          <a:lnRef idx="0"/>
          <a:fillRef idx="0"/>
          <a:effectRef idx="0"/>
          <a:fontRef idx="minor"/>
        </p:style>
        <p:txBody>
          <a:bodyPr tIns="91440" bIns="91440" anchor="t">
            <a:spAutoFit/>
          </a:bodyPr>
          <a:p>
            <a:pPr marL="457200" indent="-406440">
              <a:lnSpc>
                <a:spcPct val="100000"/>
              </a:lnSpc>
              <a:buClr>
                <a:srgbClr val="000000"/>
              </a:buClr>
              <a:buFont typeface="Quattrocento Sans"/>
              <a:buChar char="●"/>
            </a:pPr>
            <a:r>
              <a:rPr b="0" lang="pt-BR" sz="2800" spc="-1" strike="noStrike">
                <a:solidFill>
                  <a:srgbClr val="000000"/>
                </a:solidFill>
                <a:latin typeface="Quattrocento Sans"/>
                <a:ea typeface="Quattrocento Sans"/>
              </a:rPr>
              <a:t>Potential for flash acceleration via machine learning techniques already known</a:t>
            </a:r>
            <a:endParaRPr b="0" lang="en-US" sz="2800" spc="-1" strike="noStrike">
              <a:solidFill>
                <a:srgbClr val="000000"/>
              </a:solidFill>
              <a:latin typeface="Arial"/>
            </a:endParaRPr>
          </a:p>
          <a:p>
            <a:pPr lvl="1" marL="914400" indent="-361800">
              <a:lnSpc>
                <a:spcPct val="100000"/>
              </a:lnSpc>
              <a:buClr>
                <a:srgbClr val="000000"/>
              </a:buClr>
              <a:buFont typeface="Quattrocento Sans"/>
              <a:buChar char="○"/>
            </a:pPr>
            <a:r>
              <a:rPr b="0" lang="pt-BR" sz="2100" spc="-1" strike="noStrike">
                <a:solidFill>
                  <a:srgbClr val="000000"/>
                </a:solidFill>
                <a:latin typeface="Quattrocento Sans"/>
                <a:ea typeface="Quattrocento Sans"/>
              </a:rPr>
              <a:t>C.f. Gaganis &amp; Varotsis (2012), Wang K. et al. (2019), Wang S. et al. (2022) </a:t>
            </a:r>
            <a:endParaRPr b="0" lang="en-US" sz="21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Existing work trains the models offline</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Gap:</a:t>
            </a:r>
            <a:r>
              <a:rPr b="0" lang="pt-BR" sz="2800" spc="-1" strike="noStrike">
                <a:solidFill>
                  <a:srgbClr val="000000"/>
                </a:solidFill>
                <a:latin typeface="Quattrocento Sans"/>
                <a:ea typeface="Quattrocento Sans"/>
              </a:rPr>
              <a:t> workflow friction</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Precomputed datasets -&gt; no runtime flexibility</a:t>
            </a:r>
            <a:endParaRPr b="0" lang="en-US" sz="2800" spc="-1" strike="noStrike">
              <a:solidFill>
                <a:srgbClr val="000000"/>
              </a:solidFill>
              <a:latin typeface="Arial"/>
            </a:endParaRPr>
          </a:p>
          <a:p>
            <a:pPr marL="9144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Goal:</a:t>
            </a:r>
            <a:r>
              <a:rPr b="0" lang="pt-BR" sz="2800" spc="-1" strike="noStrike">
                <a:solidFill>
                  <a:srgbClr val="000000"/>
                </a:solidFill>
                <a:latin typeface="Quattrocento Sans"/>
                <a:ea typeface="Quattrocento Sans"/>
              </a:rPr>
              <a:t> solve for speed, accuracy &amp; deployment at the same time</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Google Shape;91;p43"/>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F00F756F-86C7-434B-8496-21F18246E37E}"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56" name="Google Shape;92;p43"/>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The on-demand framework</a:t>
            </a:r>
            <a:endParaRPr b="0" lang="en-US" sz="4000" spc="-1" strike="noStrike">
              <a:solidFill>
                <a:srgbClr val="000000"/>
              </a:solidFill>
              <a:latin typeface="Arial"/>
            </a:endParaRPr>
          </a:p>
        </p:txBody>
      </p:sp>
      <p:sp>
        <p:nvSpPr>
          <p:cNvPr id="57" name="Google Shape;93;p43"/>
          <p:cNvSpPr/>
          <p:nvPr/>
        </p:nvSpPr>
        <p:spPr>
          <a:xfrm>
            <a:off x="648000" y="1519200"/>
            <a:ext cx="2142720" cy="992520"/>
          </a:xfrm>
          <a:prstGeom prst="rect">
            <a:avLst/>
          </a:prstGeom>
          <a:solidFill>
            <a:srgbClr val="d9ead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Quattrocento Sans"/>
                <a:ea typeface="Quattrocento Sans"/>
              </a:rPr>
              <a:t>Caller picks EOS and fluid components</a:t>
            </a:r>
            <a:endParaRPr b="0" lang="en-US" sz="1400" spc="-1" strike="noStrike">
              <a:solidFill>
                <a:srgbClr val="000000"/>
              </a:solidFill>
              <a:latin typeface="Arial"/>
            </a:endParaRPr>
          </a:p>
        </p:txBody>
      </p:sp>
      <p:sp>
        <p:nvSpPr>
          <p:cNvPr id="58" name="Google Shape;94;p43"/>
          <p:cNvSpPr/>
          <p:nvPr/>
        </p:nvSpPr>
        <p:spPr>
          <a:xfrm>
            <a:off x="4108680" y="1519200"/>
            <a:ext cx="2142720" cy="992520"/>
          </a:xfrm>
          <a:prstGeom prst="rect">
            <a:avLst/>
          </a:prstGeom>
          <a:solidFill>
            <a:srgbClr val="d9ead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Quattrocento Sans"/>
                <a:ea typeface="Quattrocento Sans"/>
              </a:rPr>
              <a:t>Caller chooses P and/or T ranges and/or known composition </a:t>
            </a:r>
            <a:endParaRPr b="0" lang="en-US" sz="1400" spc="-1" strike="noStrike">
              <a:solidFill>
                <a:srgbClr val="000000"/>
              </a:solidFill>
              <a:latin typeface="Arial"/>
            </a:endParaRPr>
          </a:p>
        </p:txBody>
      </p:sp>
      <p:sp>
        <p:nvSpPr>
          <p:cNvPr id="59" name="Google Shape;95;p43"/>
          <p:cNvSpPr/>
          <p:nvPr/>
        </p:nvSpPr>
        <p:spPr>
          <a:xfrm>
            <a:off x="9628560" y="3787200"/>
            <a:ext cx="2142720" cy="992520"/>
          </a:xfrm>
          <a:prstGeom prst="rect">
            <a:avLst/>
          </a:prstGeom>
          <a:solidFill>
            <a:srgbClr val="6d9eeb"/>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pt-BR" sz="1400" spc="-1" strike="noStrike">
                <a:solidFill>
                  <a:srgbClr val="000000"/>
                </a:solidFill>
                <a:latin typeface="Quattrocento Sans"/>
                <a:ea typeface="Quattrocento Sans"/>
              </a:rPr>
              <a:t>Serve predictions</a:t>
            </a:r>
            <a:endParaRPr b="0" lang="en-US" sz="1400" spc="-1" strike="noStrike">
              <a:solidFill>
                <a:srgbClr val="ffffff"/>
              </a:solidFill>
              <a:latin typeface="Arial"/>
            </a:endParaRPr>
          </a:p>
        </p:txBody>
      </p:sp>
      <p:sp>
        <p:nvSpPr>
          <p:cNvPr id="60" name="Google Shape;96;p43"/>
          <p:cNvSpPr/>
          <p:nvPr/>
        </p:nvSpPr>
        <p:spPr>
          <a:xfrm>
            <a:off x="7610760" y="1281960"/>
            <a:ext cx="2142720" cy="1467360"/>
          </a:xfrm>
          <a:prstGeom prst="diamond">
            <a:avLst/>
          </a:prstGeom>
          <a:solidFill>
            <a:srgbClr val="fff2cc"/>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Quattrocento Sans"/>
                <a:ea typeface="Quattrocento Sans"/>
              </a:rPr>
              <a:t>Check cache</a:t>
            </a:r>
            <a:endParaRPr b="0" lang="en-US" sz="1400" spc="-1" strike="noStrike">
              <a:solidFill>
                <a:srgbClr val="000000"/>
              </a:solidFill>
              <a:latin typeface="Arial"/>
            </a:endParaRPr>
          </a:p>
        </p:txBody>
      </p:sp>
      <p:sp>
        <p:nvSpPr>
          <p:cNvPr id="61" name="Google Shape;97;p43"/>
          <p:cNvSpPr/>
          <p:nvPr/>
        </p:nvSpPr>
        <p:spPr>
          <a:xfrm>
            <a:off x="2358360" y="3787200"/>
            <a:ext cx="2142720" cy="992520"/>
          </a:xfrm>
          <a:prstGeom prst="rect">
            <a:avLst/>
          </a:prstGeom>
          <a:solidFill>
            <a:srgbClr val="cfe2f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Quattrocento Sans"/>
                <a:ea typeface="Quattrocento Sans"/>
              </a:rPr>
              <a:t>Train neural networks</a:t>
            </a:r>
            <a:endParaRPr b="0" lang="en-US" sz="1400" spc="-1" strike="noStrike">
              <a:solidFill>
                <a:srgbClr val="000000"/>
              </a:solidFill>
              <a:latin typeface="Arial"/>
            </a:endParaRPr>
          </a:p>
        </p:txBody>
      </p:sp>
      <p:sp>
        <p:nvSpPr>
          <p:cNvPr id="62" name="Google Shape;98;p43"/>
          <p:cNvSpPr/>
          <p:nvPr/>
        </p:nvSpPr>
        <p:spPr>
          <a:xfrm>
            <a:off x="5396040" y="3787200"/>
            <a:ext cx="2142720" cy="992520"/>
          </a:xfrm>
          <a:prstGeom prst="rect">
            <a:avLst/>
          </a:prstGeom>
          <a:solidFill>
            <a:srgbClr val="cfe2f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Quattrocento Sans"/>
                <a:ea typeface="Quattrocento Sans"/>
              </a:rPr>
              <a:t>Save networks to cache</a:t>
            </a:r>
            <a:endParaRPr b="0" lang="en-US" sz="1400" spc="-1" strike="noStrike">
              <a:solidFill>
                <a:srgbClr val="000000"/>
              </a:solidFill>
              <a:latin typeface="Arial"/>
            </a:endParaRPr>
          </a:p>
        </p:txBody>
      </p:sp>
      <p:cxnSp>
        <p:nvCxnSpPr>
          <p:cNvPr id="63" name="Google Shape;99;p43"/>
          <p:cNvCxnSpPr>
            <a:endCxn id="58" idx="1"/>
          </p:cNvCxnSpPr>
          <p:nvPr/>
        </p:nvCxnSpPr>
        <p:spPr>
          <a:xfrm flipV="1">
            <a:off x="2791080" y="2015280"/>
            <a:ext cx="1317960" cy="720"/>
          </a:xfrm>
          <a:prstGeom prst="straightConnector1">
            <a:avLst/>
          </a:prstGeom>
          <a:ln w="9525">
            <a:solidFill>
              <a:srgbClr val="44546a"/>
            </a:solidFill>
            <a:round/>
            <a:tailEnd len="med" type="stealth" w="med"/>
          </a:ln>
        </p:spPr>
      </p:cxnSp>
      <p:cxnSp>
        <p:nvCxnSpPr>
          <p:cNvPr id="64" name="Google Shape;100;p43"/>
          <p:cNvCxnSpPr>
            <a:stCxn id="58" idx="3"/>
            <a:endCxn id="60" idx="1"/>
          </p:cNvCxnSpPr>
          <p:nvPr/>
        </p:nvCxnSpPr>
        <p:spPr>
          <a:xfrm>
            <a:off x="6251400" y="2015280"/>
            <a:ext cx="1359720" cy="720"/>
          </a:xfrm>
          <a:prstGeom prst="straightConnector1">
            <a:avLst/>
          </a:prstGeom>
          <a:ln w="9525">
            <a:solidFill>
              <a:srgbClr val="44546a"/>
            </a:solidFill>
            <a:round/>
            <a:tailEnd len="med" type="stealth" w="med"/>
          </a:ln>
        </p:spPr>
      </p:cxnSp>
      <p:cxnSp>
        <p:nvCxnSpPr>
          <p:cNvPr id="65" name="Google Shape;101;p43"/>
          <p:cNvCxnSpPr>
            <a:endCxn id="61" idx="0"/>
          </p:cNvCxnSpPr>
          <p:nvPr/>
        </p:nvCxnSpPr>
        <p:spPr>
          <a:xfrm flipH="1">
            <a:off x="3429720" y="2383560"/>
            <a:ext cx="4735080" cy="1404000"/>
          </a:xfrm>
          <a:prstGeom prst="straightConnector1">
            <a:avLst/>
          </a:prstGeom>
          <a:ln w="9525">
            <a:solidFill>
              <a:srgbClr val="44546a"/>
            </a:solidFill>
            <a:round/>
            <a:tailEnd len="med" type="stealth" w="med"/>
          </a:ln>
        </p:spPr>
      </p:cxnSp>
      <p:cxnSp>
        <p:nvCxnSpPr>
          <p:cNvPr id="66" name="Google Shape;102;p43"/>
          <p:cNvCxnSpPr>
            <a:endCxn id="59" idx="0"/>
          </p:cNvCxnSpPr>
          <p:nvPr/>
        </p:nvCxnSpPr>
        <p:spPr>
          <a:xfrm>
            <a:off x="9262440" y="2362320"/>
            <a:ext cx="1437840" cy="1425240"/>
          </a:xfrm>
          <a:prstGeom prst="straightConnector1">
            <a:avLst/>
          </a:prstGeom>
          <a:ln w="9525">
            <a:solidFill>
              <a:srgbClr val="44546a"/>
            </a:solidFill>
            <a:round/>
            <a:tailEnd len="med" type="stealth" w="med"/>
          </a:ln>
        </p:spPr>
      </p:cxnSp>
      <p:cxnSp>
        <p:nvCxnSpPr>
          <p:cNvPr id="67" name="Google Shape;103;p43"/>
          <p:cNvCxnSpPr>
            <a:stCxn id="61" idx="3"/>
            <a:endCxn id="62" idx="1"/>
          </p:cNvCxnSpPr>
          <p:nvPr/>
        </p:nvCxnSpPr>
        <p:spPr>
          <a:xfrm>
            <a:off x="4501080" y="4283280"/>
            <a:ext cx="895320" cy="360"/>
          </a:xfrm>
          <a:prstGeom prst="straightConnector1">
            <a:avLst/>
          </a:prstGeom>
          <a:ln w="9525">
            <a:solidFill>
              <a:srgbClr val="44546a"/>
            </a:solidFill>
            <a:round/>
            <a:tailEnd len="med" type="stealth" w="med"/>
          </a:ln>
        </p:spPr>
      </p:cxnSp>
      <p:cxnSp>
        <p:nvCxnSpPr>
          <p:cNvPr id="68" name="Google Shape;104;p43"/>
          <p:cNvCxnSpPr>
            <a:stCxn id="62" idx="3"/>
            <a:endCxn id="59" idx="1"/>
          </p:cNvCxnSpPr>
          <p:nvPr/>
        </p:nvCxnSpPr>
        <p:spPr>
          <a:xfrm>
            <a:off x="7538760" y="4283280"/>
            <a:ext cx="2090160" cy="360"/>
          </a:xfrm>
          <a:prstGeom prst="straightConnector1">
            <a:avLst/>
          </a:prstGeom>
          <a:ln w="9525">
            <a:solidFill>
              <a:srgbClr val="44546a"/>
            </a:solidFill>
            <a:round/>
            <a:tailEnd len="med" type="stealth" w="med"/>
          </a:ln>
        </p:spPr>
      </p:cxnSp>
      <p:sp>
        <p:nvSpPr>
          <p:cNvPr id="69" name="Google Shape;105;p43"/>
          <p:cNvSpPr/>
          <p:nvPr/>
        </p:nvSpPr>
        <p:spPr>
          <a:xfrm>
            <a:off x="8901000" y="2509200"/>
            <a:ext cx="894240" cy="3646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1700" spc="-1" strike="noStrike">
                <a:solidFill>
                  <a:srgbClr val="274e13"/>
                </a:solidFill>
                <a:latin typeface="Quattrocento Sans"/>
                <a:ea typeface="Quattrocento Sans"/>
              </a:rPr>
              <a:t>Hit</a:t>
            </a:r>
            <a:endParaRPr b="0" lang="en-US" sz="1700" spc="-1" strike="noStrike">
              <a:solidFill>
                <a:srgbClr val="000000"/>
              </a:solidFill>
              <a:latin typeface="Arial"/>
            </a:endParaRPr>
          </a:p>
        </p:txBody>
      </p:sp>
      <p:sp>
        <p:nvSpPr>
          <p:cNvPr id="70" name="Google Shape;106;p43"/>
          <p:cNvSpPr/>
          <p:nvPr/>
        </p:nvSpPr>
        <p:spPr>
          <a:xfrm>
            <a:off x="7537680" y="2459880"/>
            <a:ext cx="894240" cy="3646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1700" spc="-1" strike="noStrike">
                <a:solidFill>
                  <a:srgbClr val="980000"/>
                </a:solidFill>
                <a:latin typeface="Quattrocento Sans"/>
                <a:ea typeface="Quattrocento Sans"/>
              </a:rPr>
              <a:t>Miss</a:t>
            </a:r>
            <a:endParaRPr b="0" lang="en-US" sz="1700" spc="-1" strike="noStrike">
              <a:solidFill>
                <a:srgbClr val="000000"/>
              </a:solidFill>
              <a:latin typeface="Arial"/>
            </a:endParaRPr>
          </a:p>
        </p:txBody>
      </p:sp>
      <p:sp>
        <p:nvSpPr>
          <p:cNvPr id="71" name="Google Shape;107;p43"/>
          <p:cNvSpPr/>
          <p:nvPr/>
        </p:nvSpPr>
        <p:spPr>
          <a:xfrm>
            <a:off x="648000" y="5295600"/>
            <a:ext cx="10987200" cy="12542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400" spc="-1" strike="noStrike" u="sng">
                <a:solidFill>
                  <a:srgbClr val="000000"/>
                </a:solidFill>
                <a:uFillTx/>
                <a:latin typeface="Quattrocento Sans"/>
                <a:ea typeface="Quattrocento Sans"/>
              </a:rPr>
              <a:t>Transparent caching of trained networks</a:t>
            </a:r>
            <a:endParaRPr b="0" lang="en-US" sz="2400" spc="-1" strike="noStrike">
              <a:solidFill>
                <a:srgbClr val="000000"/>
              </a:solidFill>
              <a:latin typeface="Arial"/>
            </a:endParaRPr>
          </a:p>
          <a:p>
            <a:pPr algn="ctr">
              <a:lnSpc>
                <a:spcPct val="100000"/>
              </a:lnSpc>
              <a:tabLst>
                <a:tab algn="l" pos="0"/>
              </a:tabLst>
            </a:pPr>
            <a:r>
              <a:rPr b="0" lang="pt-BR" sz="2400" spc="-1" strike="noStrike">
                <a:solidFill>
                  <a:srgbClr val="000000"/>
                </a:solidFill>
                <a:latin typeface="Quattrocento Sans"/>
                <a:ea typeface="Quattrocento Sans"/>
              </a:rPr>
              <a:t>Hash covers component properties + EOS + ranges/composition</a:t>
            </a:r>
            <a:endParaRPr b="0" lang="en-US" sz="2400" spc="-1" strike="noStrike">
              <a:solidFill>
                <a:srgbClr val="000000"/>
              </a:solidFill>
              <a:latin typeface="Arial"/>
            </a:endParaRPr>
          </a:p>
          <a:p>
            <a:pPr algn="ctr">
              <a:lnSpc>
                <a:spcPct val="100000"/>
              </a:lnSpc>
              <a:tabLst>
                <a:tab algn="l" pos="0"/>
              </a:tabLst>
            </a:pPr>
            <a:r>
              <a:rPr b="0" lang="pt-BR" sz="2400" spc="-1" strike="noStrike">
                <a:solidFill>
                  <a:srgbClr val="000000"/>
                </a:solidFill>
                <a:latin typeface="Quattrocento Sans"/>
                <a:ea typeface="Quattrocento Sans"/>
              </a:rPr>
              <a:t>Resolution order: configurable env variable→</a:t>
            </a:r>
            <a:r>
              <a:rPr b="0" lang="pt-BR" sz="2100" spc="-1" strike="noStrike">
                <a:solidFill>
                  <a:srgbClr val="000000"/>
                </a:solidFill>
                <a:latin typeface="Courier New"/>
                <a:ea typeface="Courier New"/>
              </a:rPr>
              <a:t>__pycache__</a:t>
            </a:r>
            <a:r>
              <a:rPr b="0" lang="pt-BR" sz="2400" spc="-1" strike="noStrike">
                <a:solidFill>
                  <a:srgbClr val="000000"/>
                </a:solidFill>
                <a:latin typeface="Quattrocento Sans"/>
                <a:ea typeface="Quattrocento Sans"/>
              </a:rPr>
              <a:t>→OS user cache dir</a:t>
            </a:r>
            <a:endParaRPr b="0" lang="en-US" sz="2400" spc="-1" strike="noStrike">
              <a:solidFill>
                <a:srgbClr val="000000"/>
              </a:solidFill>
              <a:latin typeface="Arial"/>
            </a:endParaRPr>
          </a:p>
        </p:txBody>
      </p:sp>
      <p:sp>
        <p:nvSpPr>
          <p:cNvPr id="72" name="Google Shape;108;p43"/>
          <p:cNvSpPr/>
          <p:nvPr/>
        </p:nvSpPr>
        <p:spPr>
          <a:xfrm>
            <a:off x="7202880" y="6293520"/>
            <a:ext cx="5007240" cy="615240"/>
          </a:xfrm>
          <a:prstGeom prst="rect">
            <a:avLst/>
          </a:prstGeom>
          <a:noFill/>
          <a:ln w="0">
            <a:noFill/>
          </a:ln>
        </p:spPr>
        <p:style>
          <a:lnRef idx="0"/>
          <a:fillRef idx="0"/>
          <a:effectRef idx="0"/>
          <a:fontRef idx="minor"/>
        </p:style>
        <p:txBody>
          <a:bodyPr tIns="91440" bIns="91440" anchor="t">
            <a:spAutoFit/>
          </a:bodyPr>
          <a:p>
            <a:pPr>
              <a:lnSpc>
                <a:spcPct val="100000"/>
              </a:lnSpc>
              <a:tabLst>
                <a:tab algn="l" pos="0"/>
              </a:tabLst>
            </a:pPr>
            <a:endParaRPr b="0" lang="en-US" sz="1400" spc="-1" strike="noStrike">
              <a:solidFill>
                <a:srgbClr val="000000"/>
              </a:solidFill>
              <a:latin typeface="Arial"/>
            </a:endParaRPr>
          </a:p>
        </p:txBody>
      </p:sp>
      <p:sp>
        <p:nvSpPr>
          <p:cNvPr id="73" name="Google Shape;109;p43"/>
          <p:cNvSpPr/>
          <p:nvPr/>
        </p:nvSpPr>
        <p:spPr>
          <a:xfrm>
            <a:off x="335160" y="3722400"/>
            <a:ext cx="1588680" cy="112212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0" lang="pt-BR" sz="2800" spc="-1" strike="noStrike">
                <a:solidFill>
                  <a:srgbClr val="1212ad"/>
                </a:solidFill>
                <a:latin typeface="Quattrocento Sans"/>
                <a:ea typeface="Quattrocento Sans"/>
              </a:rPr>
              <a:t>Needs to be fast!</a:t>
            </a:r>
            <a:endParaRPr b="0" lang="en-US" sz="2800" spc="-1" strike="noStrike">
              <a:solidFill>
                <a:srgbClr val="000000"/>
              </a:solidFill>
              <a:latin typeface="Arial"/>
            </a:endParaRPr>
          </a:p>
        </p:txBody>
      </p:sp>
      <p:sp>
        <p:nvSpPr>
          <p:cNvPr id="74" name="Google Shape;110;p43"/>
          <p:cNvSpPr/>
          <p:nvPr/>
        </p:nvSpPr>
        <p:spPr>
          <a:xfrm>
            <a:off x="1944360" y="3355920"/>
            <a:ext cx="2931120" cy="1829520"/>
          </a:xfrm>
          <a:prstGeom prst="ellipse">
            <a:avLst/>
          </a:prstGeom>
          <a:noFill/>
          <a:ln w="19050">
            <a:solidFill>
              <a:srgbClr val="1212ad"/>
            </a:solidFill>
            <a:round/>
          </a:ln>
        </p:spPr>
        <p:style>
          <a:lnRef idx="0"/>
          <a:fillRef idx="0"/>
          <a:effectRef idx="0"/>
          <a:fontRef idx="minor"/>
        </p:style>
        <p:txBody>
          <a:bodyPr tIns="91440" bIns="91440" anchor="ctr">
            <a:noAutofit/>
          </a:bodyPr>
          <a:p>
            <a:pPr algn="ctr">
              <a:lnSpc>
                <a:spcPct val="100000"/>
              </a:lnSpc>
              <a:tabLst>
                <a:tab algn="l" pos="0"/>
              </a:tabLst>
            </a:pPr>
            <a:endParaRPr b="0" lang="en-US" sz="1400" spc="-1" strike="noStrike">
              <a:solidFill>
                <a:srgbClr val="000000"/>
              </a:solidFill>
              <a:latin typeface="Arial"/>
            </a:endParaRPr>
          </a:p>
        </p:txBody>
      </p:sp>
      <p:pic>
        <p:nvPicPr>
          <p:cNvPr id="75" name="Google Shape;111;p43" descr=""/>
          <p:cNvPicPr/>
          <p:nvPr/>
        </p:nvPicPr>
        <p:blipFill>
          <a:blip r:embed="rId1"/>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Google Shape;116;p45" descr=""/>
          <p:cNvPicPr/>
          <p:nvPr/>
        </p:nvPicPr>
        <p:blipFill>
          <a:blip r:embed="rId1"/>
          <a:stretch/>
        </p:blipFill>
        <p:spPr>
          <a:xfrm>
            <a:off x="2108880" y="3862800"/>
            <a:ext cx="8338320" cy="2870640"/>
          </a:xfrm>
          <a:prstGeom prst="rect">
            <a:avLst/>
          </a:prstGeom>
          <a:ln w="0">
            <a:noFill/>
          </a:ln>
        </p:spPr>
      </p:pic>
      <p:sp>
        <p:nvSpPr>
          <p:cNvPr id="77" name="Google Shape;117;p45"/>
          <p:cNvSpPr/>
          <p:nvPr/>
        </p:nvSpPr>
        <p:spPr>
          <a:xfrm>
            <a:off x="2163960" y="3765240"/>
            <a:ext cx="8207280" cy="2987640"/>
          </a:xfrm>
          <a:prstGeom prst="rect">
            <a:avLst/>
          </a:prstGeom>
          <a:solidFill>
            <a:schemeClr val="lt1">
              <a:alpha val="56000"/>
            </a:schemeClr>
          </a:solidFill>
          <a:ln w="0">
            <a:noFill/>
          </a:ln>
        </p:spPr>
        <p:style>
          <a:lnRef idx="0"/>
          <a:fillRef idx="0"/>
          <a:effectRef idx="0"/>
          <a:fontRef idx="minor"/>
        </p:style>
        <p:txBody>
          <a:bodyPr anchor="ctr">
            <a:noAutofit/>
          </a:bodyPr>
          <a:p>
            <a:pPr algn="ctr">
              <a:lnSpc>
                <a:spcPct val="100000"/>
              </a:lnSpc>
              <a:tabLst>
                <a:tab algn="l" pos="0"/>
              </a:tabLst>
            </a:pPr>
            <a:endParaRPr b="0" lang="en-US" sz="1400" spc="-1" strike="noStrike">
              <a:solidFill>
                <a:srgbClr val="000000"/>
              </a:solidFill>
              <a:latin typeface="Arial"/>
            </a:endParaRPr>
          </a:p>
        </p:txBody>
      </p:sp>
      <p:pic>
        <p:nvPicPr>
          <p:cNvPr id="78" name="Google Shape;118;p45" descr=""/>
          <p:cNvPicPr/>
          <p:nvPr/>
        </p:nvPicPr>
        <p:blipFill>
          <a:blip r:embed="rId2"/>
          <a:stretch/>
        </p:blipFill>
        <p:spPr>
          <a:xfrm>
            <a:off x="2175840" y="1115280"/>
            <a:ext cx="8232840" cy="2834280"/>
          </a:xfrm>
          <a:prstGeom prst="rect">
            <a:avLst/>
          </a:prstGeom>
          <a:ln w="0">
            <a:noFill/>
          </a:ln>
        </p:spPr>
      </p:pic>
      <p:sp>
        <p:nvSpPr>
          <p:cNvPr id="79" name="Google Shape;119;p45"/>
          <p:cNvSpPr/>
          <p:nvPr/>
        </p:nvSpPr>
        <p:spPr>
          <a:xfrm>
            <a:off x="2163960" y="1038600"/>
            <a:ext cx="8207280" cy="2987640"/>
          </a:xfrm>
          <a:prstGeom prst="rect">
            <a:avLst/>
          </a:prstGeom>
          <a:solidFill>
            <a:schemeClr val="lt1">
              <a:alpha val="76000"/>
            </a:schemeClr>
          </a:solidFill>
          <a:ln w="0">
            <a:noFill/>
          </a:ln>
        </p:spPr>
        <p:style>
          <a:lnRef idx="0"/>
          <a:fillRef idx="0"/>
          <a:effectRef idx="0"/>
          <a:fontRef idx="minor"/>
        </p:style>
        <p:txBody>
          <a:bodyPr anchor="ctr">
            <a:noAutofit/>
          </a:bodyPr>
          <a:p>
            <a:pPr algn="ctr">
              <a:lnSpc>
                <a:spcPct val="100000"/>
              </a:lnSpc>
              <a:tabLst>
                <a:tab algn="l" pos="0"/>
              </a:tabLst>
            </a:pPr>
            <a:endParaRPr b="0" lang="en-US" sz="1400" spc="-1" strike="noStrike">
              <a:solidFill>
                <a:srgbClr val="000000"/>
              </a:solidFill>
              <a:latin typeface="Arial"/>
            </a:endParaRPr>
          </a:p>
        </p:txBody>
      </p:sp>
      <p:sp>
        <p:nvSpPr>
          <p:cNvPr id="80" name="Google Shape;120;p45"/>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5CE28B57-ECC0-42C0-9563-24F2F6407D30}"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81" name="Google Shape;121;p45"/>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Neural architecture: overview</a:t>
            </a:r>
            <a:endParaRPr b="0" lang="en-US" sz="4000" spc="-1" strike="noStrike">
              <a:solidFill>
                <a:srgbClr val="000000"/>
              </a:solidFill>
              <a:latin typeface="Arial"/>
            </a:endParaRPr>
          </a:p>
        </p:txBody>
      </p:sp>
      <p:cxnSp>
        <p:nvCxnSpPr>
          <p:cNvPr id="82" name="Google Shape;122;p45"/>
          <p:cNvCxnSpPr/>
          <p:nvPr/>
        </p:nvCxnSpPr>
        <p:spPr>
          <a:xfrm flipH="1" rot="16200000">
            <a:off x="1977480" y="1655640"/>
            <a:ext cx="446400" cy="271080"/>
          </a:xfrm>
          <a:prstGeom prst="bentConnector3">
            <a:avLst>
              <a:gd name="adj1" fmla="val 50040"/>
            </a:avLst>
          </a:prstGeom>
          <a:ln w="9525">
            <a:solidFill>
              <a:srgbClr val="4472c4"/>
            </a:solidFill>
            <a:miter/>
            <a:tailEnd len="med" type="triangle" w="med"/>
          </a:ln>
        </p:spPr>
      </p:cxnSp>
      <p:cxnSp>
        <p:nvCxnSpPr>
          <p:cNvPr id="83" name="Google Shape;123;p45"/>
          <p:cNvCxnSpPr/>
          <p:nvPr/>
        </p:nvCxnSpPr>
        <p:spPr>
          <a:xfrm>
            <a:off x="1389600" y="2037240"/>
            <a:ext cx="939600" cy="378720"/>
          </a:xfrm>
          <a:prstGeom prst="bentConnector3">
            <a:avLst>
              <a:gd name="adj1" fmla="val 38"/>
            </a:avLst>
          </a:prstGeom>
          <a:ln w="9525">
            <a:solidFill>
              <a:srgbClr val="4472c4"/>
            </a:solidFill>
            <a:miter/>
            <a:tailEnd len="med" type="triangle" w="med"/>
          </a:ln>
        </p:spPr>
      </p:cxnSp>
      <p:sp>
        <p:nvSpPr>
          <p:cNvPr id="84" name="Google Shape;124;p45"/>
          <p:cNvSpPr/>
          <p:nvPr/>
        </p:nvSpPr>
        <p:spPr>
          <a:xfrm>
            <a:off x="875160" y="1185480"/>
            <a:ext cx="2465640" cy="3211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700" spc="-1" strike="noStrike">
                <a:solidFill>
                  <a:srgbClr val="002060"/>
                </a:solidFill>
                <a:latin typeface="Quattrocento Sans"/>
                <a:ea typeface="Quattrocento Sans"/>
              </a:rPr>
              <a:t>T</a:t>
            </a:r>
            <a:r>
              <a:rPr b="0" lang="pt-BR" sz="1700" spc="-1" strike="noStrike">
                <a:solidFill>
                  <a:srgbClr val="002060"/>
                </a:solidFill>
                <a:latin typeface="Quattrocento Sans"/>
                <a:ea typeface="Quattrocento Sans"/>
              </a:rPr>
              <a:t> (normalized)</a:t>
            </a:r>
            <a:endParaRPr b="0" lang="en-US" sz="1700" spc="-1" strike="noStrike">
              <a:solidFill>
                <a:srgbClr val="000000"/>
              </a:solidFill>
              <a:latin typeface="Arial"/>
            </a:endParaRPr>
          </a:p>
        </p:txBody>
      </p:sp>
      <p:sp>
        <p:nvSpPr>
          <p:cNvPr id="85" name="Google Shape;125;p45"/>
          <p:cNvSpPr/>
          <p:nvPr/>
        </p:nvSpPr>
        <p:spPr>
          <a:xfrm>
            <a:off x="690480" y="2799000"/>
            <a:ext cx="1320120" cy="7534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pt-BR" sz="1600" spc="-1" strike="noStrike">
                <a:solidFill>
                  <a:srgbClr val="002060"/>
                </a:solidFill>
                <a:latin typeface="Quattrocento Sans"/>
                <a:ea typeface="Quattrocento Sans"/>
              </a:rPr>
              <a:t>Composition</a:t>
            </a:r>
            <a:endParaRPr b="0" lang="en-US" sz="1600" spc="-1" strike="noStrike">
              <a:solidFill>
                <a:srgbClr val="000000"/>
              </a:solidFill>
              <a:latin typeface="Arial"/>
            </a:endParaRPr>
          </a:p>
          <a:p>
            <a:pPr algn="ctr">
              <a:lnSpc>
                <a:spcPct val="100000"/>
              </a:lnSpc>
              <a:tabLst>
                <a:tab algn="l" pos="0"/>
              </a:tabLst>
            </a:pPr>
            <a:r>
              <a:rPr b="0" lang="pt-BR" sz="1600" spc="-1" strike="noStrike">
                <a:solidFill>
                  <a:srgbClr val="002060"/>
                </a:solidFill>
                <a:latin typeface="Quattrocento Sans"/>
                <a:ea typeface="Quattrocento Sans"/>
              </a:rPr>
              <a:t>(except last)</a:t>
            </a:r>
            <a:endParaRPr b="0" lang="en-US" sz="1600" spc="-1" strike="noStrike">
              <a:solidFill>
                <a:srgbClr val="000000"/>
              </a:solidFill>
              <a:latin typeface="Arial"/>
            </a:endParaRPr>
          </a:p>
        </p:txBody>
      </p:sp>
      <p:cxnSp>
        <p:nvCxnSpPr>
          <p:cNvPr id="86" name="Google Shape;126;p45"/>
          <p:cNvCxnSpPr/>
          <p:nvPr/>
        </p:nvCxnSpPr>
        <p:spPr>
          <a:xfrm flipV="1">
            <a:off x="1923840" y="2772360"/>
            <a:ext cx="415080" cy="139680"/>
          </a:xfrm>
          <a:prstGeom prst="straightConnector1">
            <a:avLst/>
          </a:prstGeom>
          <a:ln w="9525">
            <a:solidFill>
              <a:srgbClr val="4472c4"/>
            </a:solidFill>
            <a:miter/>
            <a:tailEnd len="med" type="triangle" w="med"/>
          </a:ln>
        </p:spPr>
      </p:cxnSp>
      <p:sp>
        <p:nvSpPr>
          <p:cNvPr id="87" name="Google Shape;127;p45"/>
          <p:cNvSpPr/>
          <p:nvPr/>
        </p:nvSpPr>
        <p:spPr>
          <a:xfrm>
            <a:off x="360360" y="1391400"/>
            <a:ext cx="1932120" cy="2383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700" spc="-1" strike="noStrike">
                <a:solidFill>
                  <a:srgbClr val="002060"/>
                </a:solidFill>
                <a:latin typeface="Quattrocento Sans"/>
                <a:ea typeface="Quattrocento Sans"/>
              </a:rPr>
              <a:t>P</a:t>
            </a:r>
            <a:endParaRPr b="0" lang="en-US" sz="1700" spc="-1" strike="noStrike">
              <a:solidFill>
                <a:srgbClr val="000000"/>
              </a:solidFill>
              <a:latin typeface="Arial"/>
            </a:endParaRPr>
          </a:p>
          <a:p>
            <a:pPr algn="ctr">
              <a:lnSpc>
                <a:spcPct val="100000"/>
              </a:lnSpc>
              <a:tabLst>
                <a:tab algn="l" pos="0"/>
              </a:tabLst>
            </a:pPr>
            <a:r>
              <a:rPr b="0" lang="pt-BR" sz="1700" spc="-1" strike="noStrike">
                <a:solidFill>
                  <a:srgbClr val="002060"/>
                </a:solidFill>
                <a:latin typeface="Quattrocento Sans"/>
                <a:ea typeface="Quattrocento Sans"/>
              </a:rPr>
              <a:t>(normalized)</a:t>
            </a:r>
            <a:endParaRPr b="0" lang="en-US" sz="1700" spc="-1" strike="noStrike">
              <a:solidFill>
                <a:srgbClr val="000000"/>
              </a:solidFill>
              <a:latin typeface="Arial"/>
            </a:endParaRPr>
          </a:p>
        </p:txBody>
      </p:sp>
      <p:cxnSp>
        <p:nvCxnSpPr>
          <p:cNvPr id="88" name="Google Shape;128;p45"/>
          <p:cNvCxnSpPr>
            <a:stCxn id="85" idx="3"/>
          </p:cNvCxnSpPr>
          <p:nvPr/>
        </p:nvCxnSpPr>
        <p:spPr>
          <a:xfrm flipV="1">
            <a:off x="2010600" y="3090240"/>
            <a:ext cx="321840" cy="85680"/>
          </a:xfrm>
          <a:prstGeom prst="straightConnector1">
            <a:avLst/>
          </a:prstGeom>
          <a:ln w="9525">
            <a:solidFill>
              <a:srgbClr val="4472c4"/>
            </a:solidFill>
            <a:miter/>
            <a:tailEnd len="med" type="triangle" w="med"/>
          </a:ln>
        </p:spPr>
      </p:cxnSp>
      <p:sp>
        <p:nvSpPr>
          <p:cNvPr id="89" name="Google Shape;129;p45"/>
          <p:cNvSpPr/>
          <p:nvPr/>
        </p:nvSpPr>
        <p:spPr>
          <a:xfrm>
            <a:off x="10372320" y="4437000"/>
            <a:ext cx="1320120" cy="7534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600" spc="-1" strike="noStrike">
                <a:solidFill>
                  <a:srgbClr val="002060"/>
                </a:solidFill>
                <a:latin typeface="Quattrocento Sans"/>
                <a:ea typeface="Quattrocento Sans"/>
              </a:rPr>
              <a:t>Gas fraction </a:t>
            </a:r>
            <a:r>
              <a:rPr b="0" lang="pt-BR" sz="1600" spc="-1" strike="noStrike">
                <a:solidFill>
                  <a:srgbClr val="002060"/>
                </a:solidFill>
                <a:latin typeface="Quattrocento Sans"/>
                <a:ea typeface="Quattrocento Sans"/>
              </a:rPr>
              <a:t>(as logit)</a:t>
            </a:r>
            <a:endParaRPr b="0" lang="en-US" sz="1600" spc="-1" strike="noStrike">
              <a:solidFill>
                <a:srgbClr val="000000"/>
              </a:solidFill>
              <a:latin typeface="Arial"/>
            </a:endParaRPr>
          </a:p>
        </p:txBody>
      </p:sp>
      <p:sp>
        <p:nvSpPr>
          <p:cNvPr id="90" name="Google Shape;130;p45"/>
          <p:cNvSpPr/>
          <p:nvPr/>
        </p:nvSpPr>
        <p:spPr>
          <a:xfrm>
            <a:off x="10373400" y="5150880"/>
            <a:ext cx="1461600" cy="10270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600" spc="-1" strike="noStrike">
                <a:solidFill>
                  <a:srgbClr val="002060"/>
                </a:solidFill>
                <a:latin typeface="Quattrocento Sans"/>
                <a:ea typeface="Quattrocento Sans"/>
              </a:rPr>
              <a:t>Equilibrium constants </a:t>
            </a:r>
            <a:r>
              <a:rPr b="0" lang="pt-BR" sz="1600" spc="-1" strike="noStrike">
                <a:solidFill>
                  <a:srgbClr val="002060"/>
                </a:solidFill>
                <a:latin typeface="Quattrocento Sans"/>
                <a:ea typeface="Quattrocento Sans"/>
              </a:rPr>
              <a:t>(except last, as logarithms)</a:t>
            </a:r>
            <a:endParaRPr b="0" lang="en-US" sz="1600" spc="-1" strike="noStrike">
              <a:solidFill>
                <a:srgbClr val="000000"/>
              </a:solidFill>
              <a:latin typeface="Arial"/>
            </a:endParaRPr>
          </a:p>
        </p:txBody>
      </p:sp>
      <p:cxnSp>
        <p:nvCxnSpPr>
          <p:cNvPr id="91" name="Google Shape;131;p45"/>
          <p:cNvCxnSpPr/>
          <p:nvPr/>
        </p:nvCxnSpPr>
        <p:spPr>
          <a:xfrm>
            <a:off x="10297080" y="5688360"/>
            <a:ext cx="279000" cy="26280"/>
          </a:xfrm>
          <a:prstGeom prst="straightConnector1">
            <a:avLst/>
          </a:prstGeom>
          <a:ln w="9525">
            <a:solidFill>
              <a:srgbClr val="4472c4"/>
            </a:solidFill>
            <a:miter/>
            <a:tailEnd len="med" type="triangle" w="med"/>
          </a:ln>
        </p:spPr>
      </p:cxnSp>
      <p:cxnSp>
        <p:nvCxnSpPr>
          <p:cNvPr id="92" name="Google Shape;132;p45"/>
          <p:cNvCxnSpPr/>
          <p:nvPr/>
        </p:nvCxnSpPr>
        <p:spPr>
          <a:xfrm>
            <a:off x="10284480" y="5335560"/>
            <a:ext cx="279000" cy="26280"/>
          </a:xfrm>
          <a:prstGeom prst="straightConnector1">
            <a:avLst/>
          </a:prstGeom>
          <a:ln w="9525">
            <a:solidFill>
              <a:srgbClr val="4472c4"/>
            </a:solidFill>
            <a:miter/>
            <a:tailEnd len="med" type="triangle" w="med"/>
          </a:ln>
        </p:spPr>
      </p:cxnSp>
      <p:cxnSp>
        <p:nvCxnSpPr>
          <p:cNvPr id="93" name="Google Shape;133;p45"/>
          <p:cNvCxnSpPr/>
          <p:nvPr/>
        </p:nvCxnSpPr>
        <p:spPr>
          <a:xfrm flipV="1">
            <a:off x="10284480" y="4893120"/>
            <a:ext cx="275400" cy="90000"/>
          </a:xfrm>
          <a:prstGeom prst="straightConnector1">
            <a:avLst/>
          </a:prstGeom>
          <a:ln w="9525">
            <a:solidFill>
              <a:srgbClr val="4472c4"/>
            </a:solidFill>
            <a:miter/>
            <a:tailEnd len="med" type="triangle" w="med"/>
          </a:ln>
        </p:spPr>
      </p:cxnSp>
      <p:sp>
        <p:nvSpPr>
          <p:cNvPr id="94" name="Google Shape;134;p45"/>
          <p:cNvSpPr/>
          <p:nvPr/>
        </p:nvSpPr>
        <p:spPr>
          <a:xfrm>
            <a:off x="10248840" y="1713600"/>
            <a:ext cx="1586160" cy="91620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600" spc="-1" strike="noStrike">
                <a:solidFill>
                  <a:srgbClr val="002060"/>
                </a:solidFill>
                <a:latin typeface="Quattrocento Sans"/>
                <a:ea typeface="Quattrocento Sans"/>
              </a:rPr>
              <a:t>Probability of single-phase </a:t>
            </a:r>
            <a:r>
              <a:rPr b="0" lang="pt-BR" sz="1600" spc="-1" strike="noStrike">
                <a:solidFill>
                  <a:srgbClr val="002060"/>
                </a:solidFill>
                <a:latin typeface="Quattrocento Sans"/>
                <a:ea typeface="Quattrocento Sans"/>
              </a:rPr>
              <a:t>(as logit)</a:t>
            </a:r>
            <a:endParaRPr b="0" lang="en-US" sz="1600" spc="-1" strike="noStrike">
              <a:solidFill>
                <a:srgbClr val="000000"/>
              </a:solidFill>
              <a:latin typeface="Arial"/>
            </a:endParaRPr>
          </a:p>
        </p:txBody>
      </p:sp>
      <p:sp>
        <p:nvSpPr>
          <p:cNvPr id="95" name="Google Shape;135;p45"/>
          <p:cNvSpPr/>
          <p:nvPr/>
        </p:nvSpPr>
        <p:spPr>
          <a:xfrm>
            <a:off x="10152000" y="2783160"/>
            <a:ext cx="1827000" cy="7534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1600" spc="-1" strike="noStrike">
                <a:solidFill>
                  <a:srgbClr val="002060"/>
                </a:solidFill>
                <a:latin typeface="Quattrocento Sans"/>
                <a:ea typeface="Quattrocento Sans"/>
              </a:rPr>
              <a:t>Probability of gas if single-phase</a:t>
            </a:r>
            <a:endParaRPr b="0" lang="en-US" sz="1600" spc="-1" strike="noStrike">
              <a:solidFill>
                <a:srgbClr val="000000"/>
              </a:solidFill>
              <a:latin typeface="Arial"/>
            </a:endParaRPr>
          </a:p>
          <a:p>
            <a:pPr algn="ctr">
              <a:lnSpc>
                <a:spcPct val="100000"/>
              </a:lnSpc>
              <a:tabLst>
                <a:tab algn="l" pos="0"/>
              </a:tabLst>
            </a:pPr>
            <a:r>
              <a:rPr b="0" lang="pt-BR" sz="1600" spc="-1" strike="noStrike">
                <a:solidFill>
                  <a:srgbClr val="002060"/>
                </a:solidFill>
                <a:latin typeface="Quattrocento Sans"/>
                <a:ea typeface="Quattrocento Sans"/>
              </a:rPr>
              <a:t>(as logit)</a:t>
            </a:r>
            <a:endParaRPr b="0" lang="en-US" sz="1600" spc="-1" strike="noStrike">
              <a:solidFill>
                <a:srgbClr val="000000"/>
              </a:solidFill>
              <a:latin typeface="Arial"/>
            </a:endParaRPr>
          </a:p>
        </p:txBody>
      </p:sp>
      <p:cxnSp>
        <p:nvCxnSpPr>
          <p:cNvPr id="96" name="Google Shape;136;p45"/>
          <p:cNvCxnSpPr/>
          <p:nvPr/>
        </p:nvCxnSpPr>
        <p:spPr>
          <a:xfrm flipV="1">
            <a:off x="10248840" y="2289960"/>
            <a:ext cx="214200" cy="57960"/>
          </a:xfrm>
          <a:prstGeom prst="straightConnector1">
            <a:avLst/>
          </a:prstGeom>
          <a:ln w="9525">
            <a:solidFill>
              <a:srgbClr val="4472c4"/>
            </a:solidFill>
            <a:miter/>
            <a:tailEnd len="med" type="triangle" w="med"/>
          </a:ln>
        </p:spPr>
      </p:cxnSp>
      <p:cxnSp>
        <p:nvCxnSpPr>
          <p:cNvPr id="97" name="Google Shape;137;p45"/>
          <p:cNvCxnSpPr/>
          <p:nvPr/>
        </p:nvCxnSpPr>
        <p:spPr>
          <a:xfrm>
            <a:off x="10237680" y="2755440"/>
            <a:ext cx="196200" cy="68760"/>
          </a:xfrm>
          <a:prstGeom prst="straightConnector1">
            <a:avLst/>
          </a:prstGeom>
          <a:ln w="9525">
            <a:solidFill>
              <a:srgbClr val="4472c4"/>
            </a:solidFill>
            <a:miter/>
            <a:tailEnd len="med" type="triangle" w="med"/>
          </a:ln>
        </p:spPr>
      </p:cxnSp>
      <p:sp>
        <p:nvSpPr>
          <p:cNvPr id="98" name="Google Shape;138;p45"/>
          <p:cNvSpPr/>
          <p:nvPr/>
        </p:nvSpPr>
        <p:spPr>
          <a:xfrm>
            <a:off x="4507920" y="2014560"/>
            <a:ext cx="3312000" cy="9223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3100" spc="-1" strike="noStrike">
                <a:solidFill>
                  <a:srgbClr val="c00000"/>
                </a:solidFill>
                <a:latin typeface="Quattrocento Sans"/>
                <a:ea typeface="Quattrocento Sans"/>
              </a:rPr>
              <a:t>Phase classifier</a:t>
            </a:r>
            <a:endParaRPr b="0" lang="en-US" sz="3100" spc="-1" strike="noStrike">
              <a:solidFill>
                <a:srgbClr val="000000"/>
              </a:solidFill>
              <a:latin typeface="Arial"/>
            </a:endParaRPr>
          </a:p>
          <a:p>
            <a:pPr algn="ctr">
              <a:lnSpc>
                <a:spcPct val="100000"/>
              </a:lnSpc>
              <a:tabLst>
                <a:tab algn="l" pos="0"/>
              </a:tabLst>
            </a:pPr>
            <a:r>
              <a:rPr b="1" lang="pt-BR" sz="1300" spc="-1" strike="noStrike">
                <a:solidFill>
                  <a:srgbClr val="c00000"/>
                </a:solidFill>
                <a:latin typeface="Quattrocento Sans"/>
                <a:ea typeface="Quattrocento Sans"/>
              </a:rPr>
              <a:t>hidden width = 32</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c00000"/>
                </a:solidFill>
                <a:latin typeface="Quattrocento Sans"/>
                <a:ea typeface="Quattrocento Sans"/>
              </a:rPr>
              <a:t>hidden depth = 4</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c00000"/>
                </a:solidFill>
                <a:latin typeface="Quattrocento Sans"/>
                <a:ea typeface="Quattrocento Sans"/>
              </a:rPr>
              <a:t>GELU activation</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c00000"/>
                </a:solidFill>
                <a:latin typeface="Quattrocento Sans"/>
                <a:ea typeface="Quattrocento Sans"/>
              </a:rPr>
              <a:t>~3.5k learnable params</a:t>
            </a:r>
            <a:endParaRPr b="0" lang="en-US" sz="1300" spc="-1" strike="noStrike">
              <a:solidFill>
                <a:srgbClr val="000000"/>
              </a:solidFill>
              <a:latin typeface="Arial"/>
            </a:endParaRPr>
          </a:p>
        </p:txBody>
      </p:sp>
      <p:sp>
        <p:nvSpPr>
          <p:cNvPr id="99" name="Google Shape;139;p45"/>
          <p:cNvSpPr/>
          <p:nvPr/>
        </p:nvSpPr>
        <p:spPr>
          <a:xfrm>
            <a:off x="4015800" y="4867200"/>
            <a:ext cx="4523040" cy="6476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3100" spc="-1" strike="noStrike">
                <a:solidFill>
                  <a:srgbClr val="0000ff"/>
                </a:solidFill>
                <a:latin typeface="Quattrocento Sans"/>
                <a:ea typeface="Quattrocento Sans"/>
              </a:rPr>
              <a:t>Equilibrium regressor</a:t>
            </a:r>
            <a:endParaRPr b="0" lang="en-US" sz="3100" spc="-1" strike="noStrike">
              <a:solidFill>
                <a:srgbClr val="000000"/>
              </a:solidFill>
              <a:latin typeface="Arial"/>
            </a:endParaRPr>
          </a:p>
          <a:p>
            <a:pPr algn="ctr">
              <a:lnSpc>
                <a:spcPct val="100000"/>
              </a:lnSpc>
              <a:tabLst>
                <a:tab algn="l" pos="0"/>
              </a:tabLst>
            </a:pPr>
            <a:r>
              <a:rPr b="1" lang="pt-BR" sz="1300" spc="-1" strike="noStrike">
                <a:solidFill>
                  <a:srgbClr val="0000ff"/>
                </a:solidFill>
                <a:latin typeface="Quattrocento Sans"/>
                <a:ea typeface="Quattrocento Sans"/>
              </a:rPr>
              <a:t>hidden width = 32</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0000ff"/>
                </a:solidFill>
                <a:latin typeface="Quattrocento Sans"/>
                <a:ea typeface="Quattrocento Sans"/>
              </a:rPr>
              <a:t>hidden depth = 4</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0000ff"/>
                </a:solidFill>
                <a:latin typeface="Quattrocento Sans"/>
                <a:ea typeface="Quattrocento Sans"/>
              </a:rPr>
              <a:t>GELU activation</a:t>
            </a:r>
            <a:endParaRPr b="0" lang="en-US" sz="1300" spc="-1" strike="noStrike">
              <a:solidFill>
                <a:srgbClr val="000000"/>
              </a:solidFill>
              <a:latin typeface="Arial"/>
            </a:endParaRPr>
          </a:p>
          <a:p>
            <a:pPr algn="ctr">
              <a:lnSpc>
                <a:spcPct val="100000"/>
              </a:lnSpc>
              <a:tabLst>
                <a:tab algn="l" pos="0"/>
              </a:tabLst>
            </a:pPr>
            <a:r>
              <a:rPr b="1" lang="pt-BR" sz="1300" spc="-1" strike="noStrike">
                <a:solidFill>
                  <a:srgbClr val="0000ff"/>
                </a:solidFill>
                <a:latin typeface="Quattrocento Sans"/>
                <a:ea typeface="Quattrocento Sans"/>
              </a:rPr>
              <a:t>~3.5k learnable params</a:t>
            </a:r>
            <a:endParaRPr b="0" lang="en-US" sz="1300" spc="-1" strike="noStrike">
              <a:solidFill>
                <a:srgbClr val="000000"/>
              </a:solidFill>
              <a:latin typeface="Arial"/>
            </a:endParaRPr>
          </a:p>
        </p:txBody>
      </p:sp>
      <p:sp>
        <p:nvSpPr>
          <p:cNvPr id="100" name="Google Shape;140;p45"/>
          <p:cNvSpPr/>
          <p:nvPr/>
        </p:nvSpPr>
        <p:spPr>
          <a:xfrm>
            <a:off x="756360" y="5075280"/>
            <a:ext cx="1514160" cy="4456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1600" spc="-1" strike="noStrike">
                <a:solidFill>
                  <a:srgbClr val="002060"/>
                </a:solidFill>
                <a:latin typeface="Quattrocento Sans"/>
                <a:ea typeface="Quattrocento Sans"/>
              </a:rPr>
              <a:t>[Same inputs]</a:t>
            </a:r>
            <a:endParaRPr b="0" lang="en-US" sz="1600" spc="-1" strike="noStrike">
              <a:solidFill>
                <a:srgbClr val="000000"/>
              </a:solidFill>
              <a:latin typeface="Arial"/>
            </a:endParaRPr>
          </a:p>
        </p:txBody>
      </p:sp>
      <p:sp>
        <p:nvSpPr>
          <p:cNvPr id="101" name="Google Shape;141;p45"/>
          <p:cNvSpPr/>
          <p:nvPr/>
        </p:nvSpPr>
        <p:spPr>
          <a:xfrm>
            <a:off x="140760" y="3931200"/>
            <a:ext cx="2625480" cy="914040"/>
          </a:xfrm>
          <a:prstGeom prst="rect">
            <a:avLst/>
          </a:prstGeom>
          <a:noFill/>
          <a:ln w="0">
            <a:noFill/>
          </a:ln>
        </p:spPr>
        <p:style>
          <a:lnRef idx="0"/>
          <a:fillRef idx="0"/>
          <a:effectRef idx="0"/>
          <a:fontRef idx="minor"/>
        </p:style>
        <p:txBody>
          <a:bodyPr anchor="t">
            <a:spAutoFit/>
          </a:bodyPr>
          <a:p>
            <a:pPr marL="285840" indent="-285840">
              <a:lnSpc>
                <a:spcPct val="100000"/>
              </a:lnSpc>
              <a:buClr>
                <a:srgbClr val="000000"/>
              </a:buClr>
              <a:buFont typeface="Arial"/>
              <a:buChar char="•"/>
            </a:pPr>
            <a:r>
              <a:rPr b="1" lang="pt-BR" sz="1800" spc="-1" strike="noStrike">
                <a:solidFill>
                  <a:srgbClr val="171616"/>
                </a:solidFill>
                <a:latin typeface="Quattrocento Sans"/>
                <a:ea typeface="Quattrocento Sans"/>
              </a:rPr>
              <a:t>Only if classifier indicates two-phase</a:t>
            </a:r>
            <a:endParaRPr b="0" lang="en-US" sz="1800" spc="-1" strike="noStrike">
              <a:solidFill>
                <a:srgbClr val="000000"/>
              </a:solidFill>
              <a:latin typeface="Arial"/>
            </a:endParaRPr>
          </a:p>
        </p:txBody>
      </p:sp>
      <p:pic>
        <p:nvPicPr>
          <p:cNvPr id="102" name="Google Shape;142;p45" descr=""/>
          <p:cNvPicPr/>
          <p:nvPr/>
        </p:nvPicPr>
        <p:blipFill>
          <a:blip r:embed="rId3"/>
          <a:stretch/>
        </p:blipFill>
        <p:spPr>
          <a:xfrm>
            <a:off x="10594440" y="129240"/>
            <a:ext cx="1166760" cy="578880"/>
          </a:xfrm>
          <a:prstGeom prst="rect">
            <a:avLst/>
          </a:prstGeom>
          <a:ln w="0">
            <a:noFill/>
          </a:ln>
        </p:spPr>
      </p:pic>
      <p:sp>
        <p:nvSpPr>
          <p:cNvPr id="103" name="Google Shape;143;p45"/>
          <p:cNvSpPr/>
          <p:nvPr/>
        </p:nvSpPr>
        <p:spPr>
          <a:xfrm>
            <a:off x="208440" y="993600"/>
            <a:ext cx="2284200" cy="369000"/>
          </a:xfrm>
          <a:prstGeom prst="rect">
            <a:avLst/>
          </a:prstGeom>
          <a:noFill/>
          <a:ln w="0">
            <a:noFill/>
          </a:ln>
        </p:spPr>
        <p:style>
          <a:lnRef idx="0"/>
          <a:fillRef idx="0"/>
          <a:effectRef idx="0"/>
          <a:fontRef idx="minor"/>
        </p:style>
        <p:txBody>
          <a:bodyPr anchor="t">
            <a:noAutofit/>
          </a:bodyPr>
          <a:p>
            <a:pPr marL="285840" indent="-285840">
              <a:lnSpc>
                <a:spcPct val="100000"/>
              </a:lnSpc>
              <a:buClr>
                <a:srgbClr val="000000"/>
              </a:buClr>
              <a:buFont typeface="Arial"/>
              <a:buChar char="•"/>
            </a:pPr>
            <a:r>
              <a:rPr b="1" lang="pt-BR" sz="1800" spc="-1" strike="noStrike">
                <a:solidFill>
                  <a:srgbClr val="171616"/>
                </a:solidFill>
                <a:latin typeface="Quattrocento Sans"/>
                <a:ea typeface="Quattrocento Sans"/>
              </a:rPr>
              <a:t>Always</a:t>
            </a:r>
            <a:endParaRPr b="0" lang="en-US" sz="1800" spc="-1" strike="noStrike">
              <a:solidFill>
                <a:srgbClr val="000000"/>
              </a:solidFill>
              <a:latin typeface="Arial"/>
            </a:endParaRPr>
          </a:p>
        </p:txBody>
      </p:sp>
      <p:cxnSp>
        <p:nvCxnSpPr>
          <p:cNvPr id="104" name="Google Shape;144;p45"/>
          <p:cNvCxnSpPr/>
          <p:nvPr/>
        </p:nvCxnSpPr>
        <p:spPr>
          <a:xfrm>
            <a:off x="155520" y="3906000"/>
            <a:ext cx="11846160" cy="360"/>
          </a:xfrm>
          <a:prstGeom prst="straightConnector1">
            <a:avLst/>
          </a:prstGeom>
          <a:ln w="9525">
            <a:solidFill>
              <a:srgbClr val="44546a"/>
            </a:solidFill>
            <a:round/>
          </a:ln>
        </p:spPr>
      </p:cxn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Google Shape;149;p47"/>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54378D8F-DBB6-4717-A085-08FD2DF00235}"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06" name="Google Shape;150;p47"/>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Test fluids &amp; training criteria</a:t>
            </a:r>
            <a:endParaRPr b="0" lang="en-US" sz="4000" spc="-1" strike="noStrike">
              <a:solidFill>
                <a:srgbClr val="000000"/>
              </a:solidFill>
              <a:latin typeface="Arial"/>
            </a:endParaRPr>
          </a:p>
        </p:txBody>
      </p:sp>
      <p:sp>
        <p:nvSpPr>
          <p:cNvPr id="107" name="Google Shape;151;p47"/>
          <p:cNvSpPr/>
          <p:nvPr/>
        </p:nvSpPr>
        <p:spPr>
          <a:xfrm>
            <a:off x="784080" y="1014120"/>
            <a:ext cx="10234440" cy="3339720"/>
          </a:xfrm>
          <a:prstGeom prst="rect">
            <a:avLst/>
          </a:prstGeom>
          <a:noFill/>
          <a:ln w="0">
            <a:noFill/>
          </a:ln>
        </p:spPr>
        <p:style>
          <a:lnRef idx="0"/>
          <a:fillRef idx="0"/>
          <a:effectRef idx="0"/>
          <a:fontRef idx="minor"/>
        </p:style>
        <p:txBody>
          <a:bodyPr tIns="91440" bIns="91440" anchor="t">
            <a:sp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Fixed composition:</a:t>
            </a:r>
            <a:r>
              <a:rPr b="0" lang="pt-BR" sz="2800" spc="-1" strike="noStrike">
                <a:solidFill>
                  <a:srgbClr val="000000"/>
                </a:solidFill>
                <a:latin typeface="Quattrocento Sans"/>
                <a:ea typeface="Quattrocento Sans"/>
              </a:rPr>
              <a:t> 95% C1 + 5% C16</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pPr>
            <a:r>
              <a:rPr b="0" lang="pt-BR" sz="2800" spc="-1" strike="noStrike">
                <a:solidFill>
                  <a:srgbClr val="000000"/>
                </a:solidFill>
                <a:latin typeface="Quattrocento Sans"/>
                <a:ea typeface="Quattrocento Sans"/>
              </a:rPr>
              <a:t>T </a:t>
            </a:r>
            <a:r>
              <a:rPr b="0" lang="pt-BR" sz="2800" spc="-1" strike="noStrike">
                <a:solidFill>
                  <a:srgbClr val="000000"/>
                </a:solidFill>
                <a:latin typeface="Quattrocento Sans"/>
                <a:ea typeface="Quattrocento Sans"/>
                <a:hlinkClick r:id="rId1"/>
              </a:rPr>
              <a:t>∈</a:t>
            </a:r>
            <a:r>
              <a:rPr b="0" lang="pt-BR" sz="2800" spc="-1" strike="noStrike">
                <a:solidFill>
                  <a:srgbClr val="000000"/>
                </a:solidFill>
                <a:latin typeface="Quattrocento Sans"/>
                <a:ea typeface="Quattrocento Sans"/>
              </a:rPr>
              <a:t> [250 K, 350 K]</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pPr>
            <a:r>
              <a:rPr b="0" lang="pt-BR" sz="2800" spc="-1" strike="noStrike">
                <a:solidFill>
                  <a:srgbClr val="000000"/>
                </a:solidFill>
                <a:latin typeface="Quattrocento Sans"/>
                <a:ea typeface="Quattrocento Sans"/>
              </a:rPr>
              <a:t>P </a:t>
            </a:r>
            <a:r>
              <a:rPr b="0" lang="pt-BR" sz="2800" spc="-1" strike="noStrike">
                <a:solidFill>
                  <a:srgbClr val="000000"/>
                </a:solidFill>
                <a:latin typeface="Quattrocento Sans"/>
                <a:ea typeface="Quattrocento Sans"/>
                <a:hlinkClick r:id="rId2"/>
              </a:rPr>
              <a:t>∈</a:t>
            </a:r>
            <a:r>
              <a:rPr b="0" lang="pt-BR" sz="2800" spc="-1" strike="noStrike">
                <a:solidFill>
                  <a:srgbClr val="000000"/>
                </a:solidFill>
                <a:latin typeface="Quattrocento Sans"/>
                <a:ea typeface="Quattrocento Sans"/>
              </a:rPr>
              <a:t> [6.9 kPa, 58.6 MPa]</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Variable composition:</a:t>
            </a:r>
            <a:r>
              <a:rPr b="0" lang="pt-BR" sz="2800" spc="-1" strike="noStrike">
                <a:solidFill>
                  <a:srgbClr val="000000"/>
                </a:solidFill>
                <a:latin typeface="Quattrocento Sans"/>
                <a:ea typeface="Quattrocento Sans"/>
              </a:rPr>
              <a:t> C1 + C16</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T = 360 K</a:t>
            </a:r>
            <a:endParaRPr b="0" lang="en-US" sz="2800" spc="-1" strike="noStrike">
              <a:solidFill>
                <a:srgbClr val="000000"/>
              </a:solidFill>
              <a:latin typeface="Arial"/>
            </a:endParaRPr>
          </a:p>
          <a:p>
            <a:pPr lvl="1"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P </a:t>
            </a:r>
            <a:r>
              <a:rPr b="0" lang="pt-BR" sz="2800" spc="-1" strike="noStrike">
                <a:solidFill>
                  <a:srgbClr val="000000"/>
                </a:solidFill>
                <a:latin typeface="Quattrocento Sans"/>
                <a:ea typeface="Quattrocento Sans"/>
                <a:hlinkClick r:id="rId3"/>
              </a:rPr>
              <a:t>∈</a:t>
            </a:r>
            <a:r>
              <a:rPr b="0" lang="pt-BR" sz="2800" spc="-1" strike="noStrike">
                <a:solidFill>
                  <a:srgbClr val="000000"/>
                </a:solidFill>
                <a:latin typeface="Quattrocento Sans"/>
                <a:ea typeface="Quattrocento Sans"/>
              </a:rPr>
              <a:t> [6.9 kPa, 58.6 MPa]</a:t>
            </a:r>
            <a:endParaRPr b="0" lang="en-US" sz="2800" spc="-1" strike="noStrike">
              <a:solidFill>
                <a:srgbClr val="000000"/>
              </a:solidFill>
              <a:latin typeface="Arial"/>
            </a:endParaRPr>
          </a:p>
        </p:txBody>
      </p:sp>
      <p:pic>
        <p:nvPicPr>
          <p:cNvPr id="108" name="Google Shape;152;p47" descr=""/>
          <p:cNvPicPr/>
          <p:nvPr/>
        </p:nvPicPr>
        <p:blipFill>
          <a:blip r:embed="rId4"/>
          <a:stretch/>
        </p:blipFill>
        <p:spPr>
          <a:xfrm>
            <a:off x="10594440" y="129240"/>
            <a:ext cx="1166760" cy="578880"/>
          </a:xfrm>
          <a:prstGeom prst="rect">
            <a:avLst/>
          </a:prstGeom>
          <a:ln w="0">
            <a:noFill/>
          </a:ln>
        </p:spPr>
      </p:pic>
      <p:sp>
        <p:nvSpPr>
          <p:cNvPr id="109" name="Google Shape;153;p47"/>
          <p:cNvSpPr/>
          <p:nvPr/>
        </p:nvSpPr>
        <p:spPr>
          <a:xfrm>
            <a:off x="8060040" y="2115000"/>
            <a:ext cx="2999880" cy="1127160"/>
          </a:xfrm>
          <a:prstGeom prst="rect">
            <a:avLst/>
          </a:prstGeom>
          <a:noFill/>
          <a:ln w="9525">
            <a:solidFill>
              <a:srgbClr val="171616"/>
            </a:solidFill>
            <a:round/>
          </a:ln>
        </p:spPr>
        <p:style>
          <a:lnRef idx="0"/>
          <a:fillRef idx="0"/>
          <a:effectRef idx="0"/>
          <a:fontRef idx="minor"/>
        </p:style>
        <p:txBody>
          <a:bodyPr tIns="91440" bIns="91440" anchor="t">
            <a:noAutofit/>
          </a:bodyPr>
          <a:p>
            <a:pPr algn="ctr">
              <a:lnSpc>
                <a:spcPct val="100000"/>
              </a:lnSpc>
              <a:tabLst>
                <a:tab algn="l" pos="0"/>
              </a:tabLst>
            </a:pPr>
            <a:r>
              <a:rPr b="0" lang="pt-BR" sz="2800" spc="-1" strike="noStrike">
                <a:solidFill>
                  <a:srgbClr val="666666"/>
                </a:solidFill>
                <a:latin typeface="Arial"/>
                <a:ea typeface="Arial"/>
              </a:rPr>
              <a:t>C1: methane</a:t>
            </a:r>
            <a:endParaRPr b="0" lang="en-US" sz="2800" spc="-1" strike="noStrike">
              <a:solidFill>
                <a:srgbClr val="000000"/>
              </a:solidFill>
              <a:latin typeface="Arial"/>
            </a:endParaRPr>
          </a:p>
          <a:p>
            <a:pPr algn="ctr">
              <a:lnSpc>
                <a:spcPct val="100000"/>
              </a:lnSpc>
              <a:tabLst>
                <a:tab algn="l" pos="0"/>
              </a:tabLst>
            </a:pPr>
            <a:r>
              <a:rPr b="0" lang="pt-BR" sz="2800" spc="-1" strike="noStrike">
                <a:solidFill>
                  <a:srgbClr val="666666"/>
                </a:solidFill>
                <a:latin typeface="Arial"/>
                <a:ea typeface="Arial"/>
              </a:rPr>
              <a:t>C16: hexadecane</a:t>
            </a:r>
            <a:endParaRPr b="0" lang="en-US" sz="2800" spc="-1" strike="noStrike">
              <a:solidFill>
                <a:srgbClr val="000000"/>
              </a:solidFill>
              <a:latin typeface="Arial"/>
            </a:endParaRPr>
          </a:p>
        </p:txBody>
      </p:sp>
      <p:sp>
        <p:nvSpPr>
          <p:cNvPr id="110" name="Google Shape;154;p47"/>
          <p:cNvSpPr/>
          <p:nvPr/>
        </p:nvSpPr>
        <p:spPr>
          <a:xfrm>
            <a:off x="1254240" y="5007960"/>
            <a:ext cx="9451080" cy="10965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pt-BR" sz="2300" spc="-1" strike="noStrike" u="sng">
                <a:solidFill>
                  <a:srgbClr val="000000"/>
                </a:solidFill>
                <a:uFillTx/>
                <a:latin typeface="Arial"/>
                <a:ea typeface="Arial"/>
              </a:rPr>
              <a:t>Default training targets</a:t>
            </a:r>
            <a:endParaRPr b="0" lang="en-US" sz="2300" spc="-1" strike="noStrike">
              <a:solidFill>
                <a:srgbClr val="000000"/>
              </a:solidFill>
              <a:latin typeface="Arial"/>
            </a:endParaRPr>
          </a:p>
          <a:p>
            <a:pPr algn="ctr">
              <a:lnSpc>
                <a:spcPct val="100000"/>
              </a:lnSpc>
              <a:tabLst>
                <a:tab algn="l" pos="0"/>
              </a:tabLst>
            </a:pPr>
            <a:r>
              <a:rPr b="1" lang="pt-BR" sz="2200" spc="-1" strike="noStrike">
                <a:solidFill>
                  <a:srgbClr val="000000"/>
                </a:solidFill>
                <a:latin typeface="Arial"/>
                <a:ea typeface="Arial"/>
              </a:rPr>
              <a:t>Classifier: </a:t>
            </a:r>
            <a:r>
              <a:rPr b="0" lang="pt-BR" sz="2200" spc="-1" strike="noStrike">
                <a:solidFill>
                  <a:srgbClr val="000000"/>
                </a:solidFill>
                <a:latin typeface="Arial"/>
                <a:ea typeface="Arial"/>
              </a:rPr>
              <a:t>99.5% accuracy single- vs. two-phase, 95% for single-phase ID</a:t>
            </a:r>
            <a:endParaRPr b="0" lang="en-US" sz="2200" spc="-1" strike="noStrike">
              <a:solidFill>
                <a:srgbClr val="000000"/>
              </a:solidFill>
              <a:latin typeface="Arial"/>
            </a:endParaRPr>
          </a:p>
          <a:p>
            <a:pPr algn="ctr">
              <a:lnSpc>
                <a:spcPct val="100000"/>
              </a:lnSpc>
              <a:tabLst>
                <a:tab algn="l" pos="0"/>
              </a:tabLst>
            </a:pPr>
            <a:r>
              <a:rPr b="1" lang="pt-BR" sz="2200" spc="-1" strike="noStrike">
                <a:solidFill>
                  <a:srgbClr val="000000"/>
                </a:solidFill>
                <a:latin typeface="Arial"/>
                <a:ea typeface="Arial"/>
              </a:rPr>
              <a:t>Regressor:</a:t>
            </a:r>
            <a:r>
              <a:rPr b="0" lang="pt-BR" sz="2200" spc="-1" strike="noStrike">
                <a:solidFill>
                  <a:srgbClr val="000000"/>
                </a:solidFill>
                <a:latin typeface="Arial"/>
                <a:ea typeface="Arial"/>
              </a:rPr>
              <a:t> avg. 0.005 error </a:t>
            </a:r>
            <a:r>
              <a:rPr b="0" lang="pt-BR" sz="1400" spc="-1" strike="noStrike">
                <a:solidFill>
                  <a:srgbClr val="000000"/>
                </a:solidFill>
                <a:latin typeface="Arial"/>
                <a:ea typeface="Arial"/>
              </a:rPr>
              <a:t>(weighted by gas fraction for phase compositions)</a:t>
            </a:r>
            <a:endParaRPr b="0" lang="en-US" sz="1400" spc="-1" strike="noStrike">
              <a:solidFill>
                <a:srgbClr val="000000"/>
              </a:solidFill>
              <a:latin typeface="Arial"/>
            </a:endParaRPr>
          </a:p>
        </p:txBody>
      </p:sp>
      <p:cxnSp>
        <p:nvCxnSpPr>
          <p:cNvPr id="111" name="Google Shape;155;p47"/>
          <p:cNvCxnSpPr/>
          <p:nvPr/>
        </p:nvCxnSpPr>
        <p:spPr>
          <a:xfrm>
            <a:off x="155520" y="4614480"/>
            <a:ext cx="11846160" cy="360"/>
          </a:xfrm>
          <a:prstGeom prst="straightConnector1">
            <a:avLst/>
          </a:prstGeom>
          <a:ln w="9525">
            <a:solidFill>
              <a:srgbClr val="44546a"/>
            </a:solidFill>
            <a:round/>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Google Shape;160;p48"/>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FCD9A426-A4EE-47AD-9EA2-A97547DA27A0}"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pic>
        <p:nvPicPr>
          <p:cNvPr id="113" name="Google Shape;161;p48" descr=""/>
          <p:cNvPicPr/>
          <p:nvPr/>
        </p:nvPicPr>
        <p:blipFill>
          <a:blip r:embed="rId1"/>
          <a:stretch/>
        </p:blipFill>
        <p:spPr>
          <a:xfrm>
            <a:off x="152280" y="152280"/>
            <a:ext cx="52920" cy="228240"/>
          </a:xfrm>
          <a:prstGeom prst="rect">
            <a:avLst/>
          </a:prstGeom>
          <a:ln w="0">
            <a:noFill/>
          </a:ln>
        </p:spPr>
      </p:pic>
      <p:pic>
        <p:nvPicPr>
          <p:cNvPr id="114" name="Google Shape;162;p48" descr=""/>
          <p:cNvPicPr/>
          <p:nvPr/>
        </p:nvPicPr>
        <p:blipFill>
          <a:blip r:embed="rId2"/>
          <a:stretch/>
        </p:blipFill>
        <p:spPr>
          <a:xfrm>
            <a:off x="304920" y="304920"/>
            <a:ext cx="52920" cy="228240"/>
          </a:xfrm>
          <a:prstGeom prst="rect">
            <a:avLst/>
          </a:prstGeom>
          <a:ln w="0">
            <a:noFill/>
          </a:ln>
        </p:spPr>
      </p:pic>
      <p:sp>
        <p:nvSpPr>
          <p:cNvPr id="115" name="Google Shape;163;p48"/>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Accuracy I</a:t>
            </a:r>
            <a:endParaRPr b="0" lang="en-US" sz="4000" spc="-1" strike="noStrike">
              <a:solidFill>
                <a:srgbClr val="000000"/>
              </a:solidFill>
              <a:latin typeface="Arial"/>
            </a:endParaRPr>
          </a:p>
        </p:txBody>
      </p:sp>
      <p:pic>
        <p:nvPicPr>
          <p:cNvPr id="116" name="Google Shape;164;p48" descr=""/>
          <p:cNvPicPr/>
          <p:nvPr/>
        </p:nvPicPr>
        <p:blipFill>
          <a:blip r:embed="rId3"/>
          <a:stretch/>
        </p:blipFill>
        <p:spPr>
          <a:xfrm>
            <a:off x="152280" y="1335600"/>
            <a:ext cx="6095520" cy="4571640"/>
          </a:xfrm>
          <a:prstGeom prst="rect">
            <a:avLst/>
          </a:prstGeom>
          <a:ln w="0">
            <a:noFill/>
          </a:ln>
        </p:spPr>
      </p:pic>
      <p:pic>
        <p:nvPicPr>
          <p:cNvPr id="117" name="Google Shape;165;p48" descr=""/>
          <p:cNvPicPr/>
          <p:nvPr/>
        </p:nvPicPr>
        <p:blipFill>
          <a:blip r:embed="rId4"/>
          <a:stretch/>
        </p:blipFill>
        <p:spPr>
          <a:xfrm>
            <a:off x="5933160" y="1335600"/>
            <a:ext cx="6095520" cy="4571640"/>
          </a:xfrm>
          <a:prstGeom prst="rect">
            <a:avLst/>
          </a:prstGeom>
          <a:ln w="0">
            <a:noFill/>
          </a:ln>
        </p:spPr>
      </p:pic>
      <p:sp>
        <p:nvSpPr>
          <p:cNvPr id="118" name="Google Shape;166;p48"/>
          <p:cNvSpPr/>
          <p:nvPr/>
        </p:nvSpPr>
        <p:spPr>
          <a:xfrm>
            <a:off x="523800" y="591768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Classical numerical</a:t>
            </a:r>
            <a:endParaRPr b="0" lang="en-US" sz="2800" spc="-1" strike="noStrike">
              <a:solidFill>
                <a:srgbClr val="000000"/>
              </a:solidFill>
              <a:latin typeface="Arial"/>
            </a:endParaRPr>
          </a:p>
        </p:txBody>
      </p:sp>
      <p:sp>
        <p:nvSpPr>
          <p:cNvPr id="119" name="Google Shape;167;p48"/>
          <p:cNvSpPr/>
          <p:nvPr/>
        </p:nvSpPr>
        <p:spPr>
          <a:xfrm>
            <a:off x="6614280" y="595512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Neural</a:t>
            </a:r>
            <a:endParaRPr b="0" lang="en-US" sz="2800" spc="-1" strike="noStrike">
              <a:solidFill>
                <a:srgbClr val="000000"/>
              </a:solidFill>
              <a:latin typeface="Arial"/>
            </a:endParaRPr>
          </a:p>
        </p:txBody>
      </p:sp>
      <p:sp>
        <p:nvSpPr>
          <p:cNvPr id="120" name="Google Shape;168;p48"/>
          <p:cNvSpPr/>
          <p:nvPr/>
        </p:nvSpPr>
        <p:spPr>
          <a:xfrm>
            <a:off x="523800" y="1038240"/>
            <a:ext cx="10970640" cy="518040"/>
          </a:xfrm>
          <a:prstGeom prst="rect">
            <a:avLst/>
          </a:prstGeom>
          <a:noFill/>
          <a:ln w="0">
            <a:noFill/>
          </a:ln>
        </p:spPr>
        <p:style>
          <a:lnRef idx="0"/>
          <a:fillRef idx="0"/>
          <a:effectRef idx="0"/>
          <a:fontRef idx="minor"/>
        </p:style>
        <p:txBody>
          <a:bodyPr anchor="t">
            <a:sp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Fixed composition</a:t>
            </a:r>
            <a:r>
              <a:rPr b="0" lang="pt-BR" sz="2800" spc="-1" strike="noStrike">
                <a:solidFill>
                  <a:srgbClr val="000000"/>
                </a:solidFill>
                <a:latin typeface="Quattrocento Sans"/>
                <a:ea typeface="Quattrocento Sans"/>
              </a:rPr>
              <a:t>: showing gas fraction </a:t>
            </a:r>
            <a:r>
              <a:rPr b="0" i="1" lang="pt-BR" sz="2800" spc="-1" strike="noStrike">
                <a:solidFill>
                  <a:srgbClr val="000000"/>
                </a:solidFill>
                <a:latin typeface="Quattrocento Sans"/>
                <a:ea typeface="Quattrocento Sans"/>
              </a:rPr>
              <a:t>β</a:t>
            </a:r>
            <a:endParaRPr b="0" lang="en-US" sz="2800" spc="-1" strike="noStrike">
              <a:solidFill>
                <a:srgbClr val="000000"/>
              </a:solidFill>
              <a:latin typeface="Arial"/>
            </a:endParaRPr>
          </a:p>
        </p:txBody>
      </p:sp>
      <p:pic>
        <p:nvPicPr>
          <p:cNvPr id="121" name="Google Shape;169;p48" descr=""/>
          <p:cNvPicPr/>
          <p:nvPr/>
        </p:nvPicPr>
        <p:blipFill>
          <a:blip r:embed="rId5"/>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Google Shape;174;p50"/>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B1B813D8-24AE-4BDD-9485-8C89C3EB5C40}"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23" name="Google Shape;175;p50"/>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Speedup</a:t>
            </a:r>
            <a:endParaRPr b="0" lang="en-US" sz="4000" spc="-1" strike="noStrike">
              <a:solidFill>
                <a:srgbClr val="000000"/>
              </a:solidFill>
              <a:latin typeface="Arial"/>
            </a:endParaRPr>
          </a:p>
        </p:txBody>
      </p:sp>
      <p:sp>
        <p:nvSpPr>
          <p:cNvPr id="124" name="Google Shape;176;p50"/>
          <p:cNvSpPr/>
          <p:nvPr/>
        </p:nvSpPr>
        <p:spPr>
          <a:xfrm>
            <a:off x="784080" y="1306440"/>
            <a:ext cx="10569240" cy="4879080"/>
          </a:xfrm>
          <a:prstGeom prst="rect">
            <a:avLst/>
          </a:prstGeom>
          <a:noFill/>
          <a:ln w="0">
            <a:noFill/>
          </a:ln>
        </p:spPr>
        <p:style>
          <a:lnRef idx="0"/>
          <a:fillRef idx="0"/>
          <a:effectRef idx="0"/>
          <a:fontRef idx="minor"/>
        </p:style>
        <p:txBody>
          <a:bodyPr tIns="91440" bIns="91440" anchor="t">
            <a:sp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Training time: </a:t>
            </a:r>
            <a:r>
              <a:rPr b="0" lang="pt-BR" sz="2800" spc="-1" strike="noStrike">
                <a:solidFill>
                  <a:srgbClr val="000000"/>
                </a:solidFill>
                <a:latin typeface="Quattrocento Sans"/>
                <a:ea typeface="Quattrocento Sans"/>
              </a:rPr>
              <a:t>~10 s in all cases</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Prediction time: </a:t>
            </a:r>
            <a:r>
              <a:rPr b="0" lang="pt-BR" sz="2800" spc="-1" strike="noStrike">
                <a:solidFill>
                  <a:srgbClr val="000000"/>
                </a:solidFill>
                <a:latin typeface="Quattrocento Sans"/>
                <a:ea typeface="Quattrocento Sans"/>
              </a:rPr>
              <a:t>~0.6 μs in all cases (architecture-bound)</a:t>
            </a:r>
            <a:endParaRPr b="0" lang="en-US" sz="2800" spc="-1" strike="noStrike">
              <a:solidFill>
                <a:srgbClr val="000000"/>
              </a:solidFill>
              <a:latin typeface="Arial"/>
            </a:endParaRPr>
          </a:p>
          <a:p>
            <a:pPr marL="457200">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Thermodynamic speedup</a:t>
            </a:r>
            <a:endParaRPr b="0" lang="en-US" sz="2800" spc="-1" strike="noStrike">
              <a:solidFill>
                <a:srgbClr val="000000"/>
              </a:solidFill>
              <a:latin typeface="Arial"/>
            </a:endParaRPr>
          </a:p>
          <a:p>
            <a:pPr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Fixed composition A: </a:t>
            </a:r>
            <a:r>
              <a:rPr b="1" lang="pt-BR" sz="2800" spc="-1" strike="noStrike">
                <a:solidFill>
                  <a:srgbClr val="000000"/>
                </a:solidFill>
                <a:latin typeface="Quattrocento Sans"/>
                <a:ea typeface="Quattrocento Sans"/>
              </a:rPr>
              <a:t>147x</a:t>
            </a:r>
            <a:endParaRPr b="0" lang="en-US" sz="2800" spc="-1" strike="noStrike">
              <a:solidFill>
                <a:srgbClr val="000000"/>
              </a:solidFill>
              <a:latin typeface="Arial"/>
            </a:endParaRPr>
          </a:p>
          <a:p>
            <a:pPr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Fixed composition B:</a:t>
            </a:r>
            <a:r>
              <a:rPr b="1" lang="pt-BR" sz="2800" spc="-1" strike="noStrike">
                <a:solidFill>
                  <a:srgbClr val="000000"/>
                </a:solidFill>
                <a:latin typeface="Quattrocento Sans"/>
                <a:ea typeface="Quattrocento Sans"/>
              </a:rPr>
              <a:t> 110x</a:t>
            </a:r>
            <a:endParaRPr b="0" lang="en-US" sz="2800" spc="-1" strike="noStrike">
              <a:solidFill>
                <a:srgbClr val="000000"/>
              </a:solidFill>
              <a:latin typeface="Arial"/>
            </a:endParaRPr>
          </a:p>
          <a:p>
            <a:pPr marL="914400" indent="-406440">
              <a:lnSpc>
                <a:spcPct val="100000"/>
              </a:lnSpc>
              <a:buClr>
                <a:srgbClr val="000000"/>
              </a:buClr>
              <a:buFont typeface="Quattrocento Sans"/>
              <a:buChar char="●"/>
              <a:tabLst>
                <a:tab algn="l" pos="0"/>
              </a:tabLst>
            </a:pPr>
            <a:r>
              <a:rPr b="0" lang="pt-BR" sz="2800" spc="-1" strike="noStrike">
                <a:solidFill>
                  <a:srgbClr val="000000"/>
                </a:solidFill>
                <a:latin typeface="Quattrocento Sans"/>
                <a:ea typeface="Quattrocento Sans"/>
              </a:rPr>
              <a:t>Variable composition: </a:t>
            </a:r>
            <a:r>
              <a:rPr b="1" lang="pt-BR" sz="2800" spc="-1" strike="noStrike">
                <a:solidFill>
                  <a:srgbClr val="000000"/>
                </a:solidFill>
                <a:latin typeface="Quattrocento Sans"/>
                <a:ea typeface="Quattrocento Sans"/>
              </a:rPr>
              <a:t>129x</a:t>
            </a:r>
            <a:endParaRPr b="0" lang="en-US" sz="2800" spc="-1" strike="noStrike">
              <a:solidFill>
                <a:srgbClr val="000000"/>
              </a:solidFill>
              <a:latin typeface="Arial"/>
            </a:endParaRPr>
          </a:p>
          <a:p>
            <a:pPr>
              <a:lnSpc>
                <a:spcPct val="100000"/>
              </a:lnSpc>
              <a:tabLst>
                <a:tab algn="l" pos="0"/>
              </a:tabLst>
            </a:pPr>
            <a:endParaRPr b="0" lang="en-US" sz="2800" spc="-1" strike="noStrike">
              <a:solidFill>
                <a:srgbClr val="000000"/>
              </a:solidFill>
              <a:latin typeface="Arial"/>
            </a:endParaRPr>
          </a:p>
          <a:p>
            <a:pPr marL="457200" indent="-406440">
              <a:lnSpc>
                <a:spcPct val="100000"/>
              </a:lnSpc>
              <a:buClr>
                <a:srgbClr val="000000"/>
              </a:buClr>
              <a:buFont typeface="Quattrocento Sans"/>
              <a:buChar char="●"/>
              <a:tabLst>
                <a:tab algn="l" pos="0"/>
              </a:tabLst>
            </a:pPr>
            <a:r>
              <a:rPr b="1" lang="pt-BR" sz="2800" spc="-1" strike="noStrike">
                <a:solidFill>
                  <a:srgbClr val="000000"/>
                </a:solidFill>
                <a:latin typeface="Quattrocento Sans"/>
                <a:ea typeface="Quattrocento Sans"/>
              </a:rPr>
              <a:t>One-time training break-even cost: </a:t>
            </a:r>
            <a:r>
              <a:rPr b="0" lang="pt-BR" sz="2800" spc="-1" strike="noStrike">
                <a:solidFill>
                  <a:srgbClr val="000000"/>
                </a:solidFill>
                <a:latin typeface="Quattrocento Sans"/>
                <a:ea typeface="Quattrocento Sans"/>
              </a:rPr>
              <a:t>~100,000 flash evaluations</a:t>
            </a:r>
            <a:endParaRPr b="0" lang="en-US" sz="2800" spc="-1" strike="noStrike">
              <a:solidFill>
                <a:srgbClr val="000000"/>
              </a:solidFill>
              <a:latin typeface="Arial"/>
            </a:endParaRPr>
          </a:p>
        </p:txBody>
      </p:sp>
      <p:pic>
        <p:nvPicPr>
          <p:cNvPr id="125" name="Google Shape;177;p50" descr=""/>
          <p:cNvPicPr/>
          <p:nvPr/>
        </p:nvPicPr>
        <p:blipFill>
          <a:blip r:embed="rId1"/>
          <a:stretch/>
        </p:blipFill>
        <p:spPr>
          <a:xfrm>
            <a:off x="10594440" y="129240"/>
            <a:ext cx="1166760" cy="5788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Google Shape;182;g3e0b9c509a7_0_15" descr=""/>
          <p:cNvPicPr/>
          <p:nvPr/>
        </p:nvPicPr>
        <p:blipFill>
          <a:blip r:embed="rId1"/>
          <a:stretch/>
        </p:blipFill>
        <p:spPr>
          <a:xfrm>
            <a:off x="6382800" y="1450440"/>
            <a:ext cx="5164200" cy="4426200"/>
          </a:xfrm>
          <a:prstGeom prst="rect">
            <a:avLst/>
          </a:prstGeom>
          <a:ln w="0">
            <a:noFill/>
          </a:ln>
        </p:spPr>
      </p:pic>
      <p:pic>
        <p:nvPicPr>
          <p:cNvPr id="127" name="Google Shape;183;g3e0b9c509a7_0_15" descr=""/>
          <p:cNvPicPr/>
          <p:nvPr/>
        </p:nvPicPr>
        <p:blipFill>
          <a:blip r:embed="rId2"/>
          <a:stretch/>
        </p:blipFill>
        <p:spPr>
          <a:xfrm>
            <a:off x="458640" y="1450440"/>
            <a:ext cx="5056200" cy="4333680"/>
          </a:xfrm>
          <a:prstGeom prst="rect">
            <a:avLst/>
          </a:prstGeom>
          <a:ln w="0">
            <a:noFill/>
          </a:ln>
        </p:spPr>
      </p:pic>
      <p:sp>
        <p:nvSpPr>
          <p:cNvPr id="128" name="Google Shape;184;g3e0b9c509a7_0_15"/>
          <p:cNvSpPr/>
          <p:nvPr/>
        </p:nvSpPr>
        <p:spPr>
          <a:xfrm>
            <a:off x="8610480" y="6356520"/>
            <a:ext cx="2742840" cy="364680"/>
          </a:xfrm>
          <a:prstGeom prst="rect">
            <a:avLst/>
          </a:prstGeom>
          <a:noFill/>
          <a:ln w="0">
            <a:noFill/>
          </a:ln>
        </p:spPr>
        <p:style>
          <a:lnRef idx="0"/>
          <a:fillRef idx="0"/>
          <a:effectRef idx="0"/>
          <a:fontRef idx="minor"/>
        </p:style>
        <p:txBody>
          <a:bodyPr anchor="ctr">
            <a:noAutofit/>
          </a:bodyPr>
          <a:p>
            <a:pPr algn="r">
              <a:lnSpc>
                <a:spcPct val="100000"/>
              </a:lnSpc>
              <a:tabLst>
                <a:tab algn="l" pos="0"/>
              </a:tabLst>
            </a:pPr>
            <a:fld id="{0CB8C6C5-493D-4CE4-836D-2B5D5113956B}" type="slidenum">
              <a:rPr b="0" lang="pt-BR" sz="1200" spc="-1" strike="noStrike">
                <a:solidFill>
                  <a:srgbClr val="888888"/>
                </a:solidFill>
                <a:latin typeface="Calibri"/>
                <a:ea typeface="Calibri"/>
              </a:rPr>
              <a:t>&lt;number&gt;</a:t>
            </a:fld>
            <a:endParaRPr b="0" lang="en-US" sz="1200" spc="-1" strike="noStrike">
              <a:solidFill>
                <a:srgbClr val="000000"/>
              </a:solidFill>
              <a:latin typeface="Arial"/>
            </a:endParaRPr>
          </a:p>
        </p:txBody>
      </p:sp>
      <p:sp>
        <p:nvSpPr>
          <p:cNvPr id="129" name="Google Shape;185;g3e0b9c509a7_0_15"/>
          <p:cNvSpPr/>
          <p:nvPr/>
        </p:nvSpPr>
        <p:spPr>
          <a:xfrm>
            <a:off x="2698560" y="104400"/>
            <a:ext cx="9451080" cy="7005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pt-BR" sz="4000" spc="-1" strike="noStrike">
                <a:solidFill>
                  <a:schemeClr val="lt1"/>
                </a:solidFill>
                <a:latin typeface="Quattrocento Sans"/>
                <a:ea typeface="Quattrocento Sans"/>
              </a:rPr>
              <a:t>Effect on a PNM simulation</a:t>
            </a:r>
            <a:endParaRPr b="0" lang="en-US" sz="4000" spc="-1" strike="noStrike">
              <a:solidFill>
                <a:srgbClr val="000000"/>
              </a:solidFill>
              <a:latin typeface="Arial"/>
            </a:endParaRPr>
          </a:p>
        </p:txBody>
      </p:sp>
      <p:pic>
        <p:nvPicPr>
          <p:cNvPr id="130" name="Google Shape;186;g3e0b9c509a7_0_15" descr=""/>
          <p:cNvPicPr/>
          <p:nvPr/>
        </p:nvPicPr>
        <p:blipFill>
          <a:blip r:embed="rId3"/>
          <a:stretch/>
        </p:blipFill>
        <p:spPr>
          <a:xfrm>
            <a:off x="10594440" y="129240"/>
            <a:ext cx="1166760" cy="578880"/>
          </a:xfrm>
          <a:prstGeom prst="rect">
            <a:avLst/>
          </a:prstGeom>
          <a:ln w="0">
            <a:noFill/>
          </a:ln>
        </p:spPr>
      </p:pic>
      <p:sp>
        <p:nvSpPr>
          <p:cNvPr id="131" name="Google Shape;187;g3e0b9c509a7_0_15"/>
          <p:cNvSpPr/>
          <p:nvPr/>
        </p:nvSpPr>
        <p:spPr>
          <a:xfrm>
            <a:off x="3738960" y="5448960"/>
            <a:ext cx="4012920" cy="8715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000000"/>
                </a:solidFill>
                <a:latin typeface="Arial"/>
                <a:ea typeface="Arial"/>
              </a:rPr>
              <a:t>6.5x</a:t>
            </a:r>
            <a:r>
              <a:rPr b="0" lang="pt-BR" sz="2800" spc="-1" strike="noStrike">
                <a:solidFill>
                  <a:srgbClr val="000000"/>
                </a:solidFill>
                <a:latin typeface="Arial"/>
                <a:ea typeface="Arial"/>
              </a:rPr>
              <a:t> overall speedup</a:t>
            </a:r>
            <a:endParaRPr b="0" lang="en-US" sz="2800" spc="-1" strike="noStrike">
              <a:solidFill>
                <a:srgbClr val="000000"/>
              </a:solidFill>
              <a:latin typeface="Arial"/>
            </a:endParaRPr>
          </a:p>
        </p:txBody>
      </p:sp>
      <p:sp>
        <p:nvSpPr>
          <p:cNvPr id="132" name="Google Shape;188;g3e0b9c509a7_0_15"/>
          <p:cNvSpPr/>
          <p:nvPr/>
        </p:nvSpPr>
        <p:spPr>
          <a:xfrm>
            <a:off x="244440" y="609732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Classical numerical thermo</a:t>
            </a:r>
            <a:endParaRPr b="0" lang="en-US" sz="2800" spc="-1" strike="noStrike">
              <a:solidFill>
                <a:srgbClr val="000000"/>
              </a:solidFill>
              <a:latin typeface="Arial"/>
            </a:endParaRPr>
          </a:p>
        </p:txBody>
      </p:sp>
      <p:sp>
        <p:nvSpPr>
          <p:cNvPr id="133" name="Google Shape;189;g3e0b9c509a7_0_15"/>
          <p:cNvSpPr/>
          <p:nvPr/>
        </p:nvSpPr>
        <p:spPr>
          <a:xfrm>
            <a:off x="6707520" y="6118560"/>
            <a:ext cx="4578480" cy="5119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pt-BR" sz="2800" spc="-1" strike="noStrike">
                <a:solidFill>
                  <a:srgbClr val="1212ad"/>
                </a:solidFill>
                <a:latin typeface="Quattrocento Sans"/>
                <a:ea typeface="Quattrocento Sans"/>
              </a:rPr>
              <a:t>Neural thermo</a:t>
            </a:r>
            <a:endParaRPr b="0" lang="en-US" sz="2800" spc="-1" strike="noStrike">
              <a:solidFill>
                <a:srgbClr val="000000"/>
              </a:solidFill>
              <a:latin typeface="Arial"/>
            </a:endParaRPr>
          </a:p>
        </p:txBody>
      </p:sp>
      <p:sp>
        <p:nvSpPr>
          <p:cNvPr id="134" name="Google Shape;190;g3e0b9c509a7_0_15"/>
          <p:cNvSpPr/>
          <p:nvPr/>
        </p:nvSpPr>
        <p:spPr>
          <a:xfrm>
            <a:off x="523800" y="1038240"/>
            <a:ext cx="9655560" cy="522720"/>
          </a:xfrm>
          <a:prstGeom prst="rect">
            <a:avLst/>
          </a:prstGeom>
          <a:noFill/>
          <a:ln w="0">
            <a:noFill/>
          </a:ln>
        </p:spPr>
        <p:style>
          <a:lnRef idx="0"/>
          <a:fillRef idx="0"/>
          <a:effectRef idx="0"/>
          <a:fontRef idx="minor"/>
        </p:style>
        <p:txBody>
          <a:bodyPr anchor="t">
            <a:noAutofit/>
          </a:bodyPr>
          <a:p>
            <a:pPr marL="457200" indent="-406440">
              <a:lnSpc>
                <a:spcPct val="100000"/>
              </a:lnSpc>
              <a:buClr>
                <a:srgbClr val="000000"/>
              </a:buClr>
              <a:buFont typeface="Quattrocento Sans"/>
              <a:buChar char="●"/>
            </a:pPr>
            <a:r>
              <a:rPr b="1" lang="pt-BR" sz="2800" spc="-1" strike="noStrike">
                <a:solidFill>
                  <a:srgbClr val="000000"/>
                </a:solidFill>
                <a:latin typeface="Quattrocento Sans"/>
                <a:ea typeface="Quattrocento Sans"/>
              </a:rPr>
              <a:t>Cubic test pore network </a:t>
            </a:r>
            <a:r>
              <a:rPr b="0" lang="pt-BR" sz="2800" spc="-1" strike="noStrike">
                <a:solidFill>
                  <a:srgbClr val="000000"/>
                </a:solidFill>
                <a:latin typeface="Quattrocento Sans"/>
                <a:ea typeface="Quattrocento Sans"/>
              </a:rPr>
              <a:t>(1k pores): showing gas fraction </a:t>
            </a:r>
            <a:r>
              <a:rPr b="0" i="1" lang="pt-BR" sz="2800" spc="-1" strike="noStrike">
                <a:solidFill>
                  <a:srgbClr val="000000"/>
                </a:solidFill>
                <a:latin typeface="Quattrocento Sans"/>
                <a:ea typeface="Quattrocento Sans"/>
              </a:rPr>
              <a:t>β</a:t>
            </a:r>
            <a:r>
              <a:rPr b="0" lang="pt-BR" sz="2800" spc="-1" strike="noStrike">
                <a:solidFill>
                  <a:srgbClr val="000000"/>
                </a:solidFill>
                <a:latin typeface="Quattrocento Sans"/>
                <a:ea typeface="Quattrocento Sans"/>
              </a:rPr>
              <a:t> </a:t>
            </a:r>
            <a:endParaRPr b="0" lang="en-US" sz="2800" spc="-1" strike="noStrike">
              <a:solidFill>
                <a:srgbClr val="000000"/>
              </a:solidFill>
              <a:latin typeface="Arial"/>
            </a:endParaRPr>
          </a:p>
        </p:txBody>
      </p:sp>
      <p:sp>
        <p:nvSpPr>
          <p:cNvPr id="135" name="Google Shape;191;g3e0b9c509a7_0_15"/>
          <p:cNvSpPr/>
          <p:nvPr/>
        </p:nvSpPr>
        <p:spPr>
          <a:xfrm rot="1102200">
            <a:off x="1285560" y="5132880"/>
            <a:ext cx="1117440" cy="511920"/>
          </a:xfrm>
          <a:prstGeom prst="rightArrow">
            <a:avLst>
              <a:gd name="adj1" fmla="val 50000"/>
              <a:gd name="adj2" fmla="val 50000"/>
            </a:avLst>
          </a:prstGeom>
          <a:solidFill>
            <a:srgbClr val="cfe2f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Arial"/>
                <a:ea typeface="Arial"/>
              </a:rPr>
              <a:t>flow</a:t>
            </a:r>
            <a:endParaRPr b="0" lang="en-US" sz="1400" spc="-1" strike="noStrike">
              <a:solidFill>
                <a:srgbClr val="000000"/>
              </a:solidFill>
              <a:latin typeface="Arial"/>
            </a:endParaRPr>
          </a:p>
        </p:txBody>
      </p:sp>
      <p:sp>
        <p:nvSpPr>
          <p:cNvPr id="136" name="Google Shape;192;g3e0b9c509a7_0_15"/>
          <p:cNvSpPr/>
          <p:nvPr/>
        </p:nvSpPr>
        <p:spPr>
          <a:xfrm rot="1102200">
            <a:off x="7317360" y="5229360"/>
            <a:ext cx="1117440" cy="511920"/>
          </a:xfrm>
          <a:prstGeom prst="rightArrow">
            <a:avLst>
              <a:gd name="adj1" fmla="val 50000"/>
              <a:gd name="adj2" fmla="val 50000"/>
            </a:avLst>
          </a:prstGeom>
          <a:solidFill>
            <a:srgbClr val="cfe2f3"/>
          </a:solidFill>
          <a:ln w="9525">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pt-BR" sz="1400" spc="-1" strike="noStrike">
                <a:solidFill>
                  <a:srgbClr val="000000"/>
                </a:solidFill>
                <a:latin typeface="Arial"/>
                <a:ea typeface="Arial"/>
              </a:rPr>
              <a:t>flow</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1_Personalizar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1_Personalizar design">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1_Personalizar design">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1_Personalizar design">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1_Personalizar design">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2_Personalizar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LibreOffice/24.2.7.2$Linux_X86_64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2025-12-15T14:37:29Z</dcterms:created>
  <dc:creator>Brenda</dc:creator>
  <dc:description/>
  <dc:language>en-US</dc:language>
  <cp:lastModifiedBy/>
  <dcterms:modified xsi:type="dcterms:W3CDTF">2026-05-15T13:51:26Z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17</vt:i4>
  </property>
  <property fmtid="{D5CDD505-2E9C-101B-9397-08002B2CF9AE}" pid="4" name="PresentationFormat">
    <vt:lpwstr>Widescreen</vt:lpwstr>
  </property>
  <property fmtid="{D5CDD505-2E9C-101B-9397-08002B2CF9AE}" pid="5" name="Slides">
    <vt:i4>17</vt:i4>
  </property>
</Properties>
</file>