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aveSubsetFonts="1">
  <p:sldMasterIdLst>
    <p:sldMasterId id="2147483648" r:id="rId1"/>
  </p:sldMasterIdLst>
  <p:handoutMasterIdLst>
    <p:handoutMasterId r:id="rId15"/>
  </p:handoutMasterIdLst>
  <p:sldIdLst>
    <p:sldId id="257" r:id="rId2"/>
    <p:sldId id="316" r:id="rId3"/>
    <p:sldId id="312" r:id="rId4"/>
    <p:sldId id="324" r:id="rId5"/>
    <p:sldId id="314" r:id="rId6"/>
    <p:sldId id="301" r:id="rId7"/>
    <p:sldId id="320" r:id="rId8"/>
    <p:sldId id="325" r:id="rId9"/>
    <p:sldId id="326" r:id="rId10"/>
    <p:sldId id="335" r:id="rId11"/>
    <p:sldId id="331" r:id="rId12"/>
    <p:sldId id="329" r:id="rId13"/>
    <p:sldId id="30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872CA"/>
    <a:srgbClr val="EE6112"/>
    <a:srgbClr val="F28548"/>
    <a:srgbClr val="43A9EF"/>
    <a:srgbClr val="06559C"/>
    <a:srgbClr val="1493EA"/>
    <a:srgbClr val="0982BF"/>
    <a:srgbClr val="088ECA"/>
    <a:srgbClr val="0B84D7"/>
    <a:srgbClr val="0975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32" autoAdjust="0"/>
    <p:restoredTop sz="96445" autoAdjust="0"/>
  </p:normalViewPr>
  <p:slideViewPr>
    <p:cSldViewPr snapToGrid="0">
      <p:cViewPr varScale="1">
        <p:scale>
          <a:sx n="104" d="100"/>
          <a:sy n="104" d="100"/>
        </p:scale>
        <p:origin x="126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78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417F594-F401-5837-AF6C-4AF71A3F93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13FD20-A0B3-F556-B25C-D6064DEA0D8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FAAA8B-E118-4CDC-9A08-276BED66D19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443EB5-0891-81EE-70CE-DF67FB14E8D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D98F3-7482-CD21-97D0-42801CD1A4D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B72772-C6FD-4A2D-952F-D3ABB2EFAA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2355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64FB09A-E7E5-3589-6AF9-2049C8047561}"/>
              </a:ext>
            </a:extLst>
          </p:cNvPr>
          <p:cNvSpPr/>
          <p:nvPr userDrawn="1"/>
        </p:nvSpPr>
        <p:spPr>
          <a:xfrm>
            <a:off x="247650" y="-1"/>
            <a:ext cx="343662" cy="113538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DFFEB7-2688-305E-E38D-6E1F3F1A1F83}"/>
              </a:ext>
            </a:extLst>
          </p:cNvPr>
          <p:cNvSpPr txBox="1"/>
          <p:nvPr userDrawn="1"/>
        </p:nvSpPr>
        <p:spPr>
          <a:xfrm rot="16200000">
            <a:off x="-19431" y="456832"/>
            <a:ext cx="877062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>
                <a:solidFill>
                  <a:srgbClr val="43A9EF"/>
                </a:solidFill>
              </a:rPr>
              <a:t>PoreLab</a:t>
            </a:r>
            <a:r>
              <a:rPr lang="en-US" sz="1050" dirty="0">
                <a:solidFill>
                  <a:schemeClr val="bg1">
                    <a:lumMod val="95000"/>
                  </a:schemeClr>
                </a:solidFill>
              </a:rPr>
              <a:t>.no</a:t>
            </a:r>
          </a:p>
        </p:txBody>
      </p:sp>
    </p:spTree>
    <p:extLst>
      <p:ext uri="{BB962C8B-B14F-4D97-AF65-F5344CB8AC3E}">
        <p14:creationId xmlns:p14="http://schemas.microsoft.com/office/powerpoint/2010/main" val="1782437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A7593-0C00-1A21-759B-F5C8FD47C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"/>
            <a:ext cx="12192000" cy="1257302"/>
          </a:xfrm>
          <a:prstGeom prst="rect">
            <a:avLst/>
          </a:prstGeom>
          <a:noFill/>
        </p:spPr>
        <p:txBody>
          <a:bodyPr lIns="864000" tIns="720000"/>
          <a:lstStyle>
            <a:lvl1pPr>
              <a:defRPr sz="2800" b="1">
                <a:solidFill>
                  <a:srgbClr val="0872CA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4752DD4-3304-ECCB-61EE-6E4D5A55ED8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61211" y="1352550"/>
            <a:ext cx="10915649" cy="1125474"/>
          </a:xfrm>
          <a:prstGeom prst="rect">
            <a:avLst/>
          </a:prstGeom>
        </p:spPr>
        <p:txBody>
          <a:bodyPr/>
          <a:lstStyle>
            <a:lvl1pPr marL="228600" indent="-228600">
              <a:buFontTx/>
              <a:buBlip>
                <a:blip r:embed="rId2"/>
              </a:buBlip>
              <a:defRPr sz="1800"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685800" indent="-228600">
              <a:buFontTx/>
              <a:buBlip>
                <a:blip r:embed="rId3"/>
              </a:buBlip>
              <a:defRPr sz="1600"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0"/>
            <a:endParaRPr lang="en-US" dirty="0"/>
          </a:p>
          <a:p>
            <a:pPr lvl="1"/>
            <a:r>
              <a:rPr lang="en-US" dirty="0"/>
              <a:t>Second level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3C3F609-D929-CA0E-94BF-477B2F35A0B3}"/>
              </a:ext>
            </a:extLst>
          </p:cNvPr>
          <p:cNvSpPr/>
          <p:nvPr userDrawn="1"/>
        </p:nvSpPr>
        <p:spPr>
          <a:xfrm>
            <a:off x="247650" y="-1"/>
            <a:ext cx="343662" cy="1135381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EA60DA-1FC3-C77E-B5A1-DB71EBC647DB}"/>
              </a:ext>
            </a:extLst>
          </p:cNvPr>
          <p:cNvSpPr txBox="1"/>
          <p:nvPr userDrawn="1"/>
        </p:nvSpPr>
        <p:spPr>
          <a:xfrm>
            <a:off x="232543" y="76200"/>
            <a:ext cx="36740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fld id="{EBA7B59B-8036-40A1-90BC-30F2099EB794}" type="slidenum">
              <a: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‹#›</a:t>
            </a:fld>
            <a:endParaRPr lang="en-US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12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7E68FD0-E7B9-16E5-CA3C-3192C1F5F2EA}"/>
              </a:ext>
            </a:extLst>
          </p:cNvPr>
          <p:cNvCxnSpPr>
            <a:cxnSpLocks/>
          </p:cNvCxnSpPr>
          <p:nvPr userDrawn="1"/>
        </p:nvCxnSpPr>
        <p:spPr>
          <a:xfrm>
            <a:off x="341169" y="308959"/>
            <a:ext cx="150155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1737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78824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7" Type="http://schemas.openxmlformats.org/officeDocument/2006/relationships/image" Target="../media/image6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5.pn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7.png"/><Relationship Id="rId4" Type="http://schemas.openxmlformats.org/officeDocument/2006/relationships/video" Target="../media/media2.mp4"/><Relationship Id="rId9" Type="http://schemas.openxmlformats.org/officeDocument/2006/relationships/image" Target="../media/image4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2.png"/><Relationship Id="rId7" Type="http://schemas.openxmlformats.org/officeDocument/2006/relationships/image" Target="../media/image310.png"/><Relationship Id="rId12" Type="http://schemas.openxmlformats.org/officeDocument/2006/relationships/image" Target="../media/image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0.png"/><Relationship Id="rId11" Type="http://schemas.openxmlformats.org/officeDocument/2006/relationships/image" Target="../media/image9.gif"/><Relationship Id="rId15" Type="http://schemas.openxmlformats.org/officeDocument/2006/relationships/image" Target="../media/image11.gif"/><Relationship Id="rId10" Type="http://schemas.openxmlformats.org/officeDocument/2006/relationships/image" Target="../media/image34.png"/><Relationship Id="rId9" Type="http://schemas.openxmlformats.org/officeDocument/2006/relationships/image" Target="../media/image33.png"/><Relationship Id="rId1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video" Target="../media/media6.mp4"/><Relationship Id="rId13" Type="http://schemas.openxmlformats.org/officeDocument/2006/relationships/slideLayout" Target="../slideLayouts/slideLayout2.xml"/><Relationship Id="rId18" Type="http://schemas.openxmlformats.org/officeDocument/2006/relationships/image" Target="../media/image42.png"/><Relationship Id="rId26" Type="http://schemas.openxmlformats.org/officeDocument/2006/relationships/image" Target="../media/image25.png"/><Relationship Id="rId3" Type="http://schemas.microsoft.com/office/2007/relationships/media" Target="../media/media4.mp4"/><Relationship Id="rId21" Type="http://schemas.openxmlformats.org/officeDocument/2006/relationships/image" Target="../media/image20.png"/><Relationship Id="rId7" Type="http://schemas.microsoft.com/office/2007/relationships/media" Target="../media/media6.mp4"/><Relationship Id="rId12" Type="http://schemas.openxmlformats.org/officeDocument/2006/relationships/video" Target="../media/media8.mp4"/><Relationship Id="rId17" Type="http://schemas.openxmlformats.org/officeDocument/2006/relationships/image" Target="../media/image330.png"/><Relationship Id="rId25" Type="http://schemas.openxmlformats.org/officeDocument/2006/relationships/image" Target="../media/image24.png"/><Relationship Id="rId2" Type="http://schemas.openxmlformats.org/officeDocument/2006/relationships/video" Target="../media/media3.mp4"/><Relationship Id="rId16" Type="http://schemas.openxmlformats.org/officeDocument/2006/relationships/image" Target="../media/image19.png"/><Relationship Id="rId20" Type="http://schemas.openxmlformats.org/officeDocument/2006/relationships/image" Target="../media/image44.png"/><Relationship Id="rId29" Type="http://schemas.openxmlformats.org/officeDocument/2006/relationships/image" Target="../media/image200.png"/><Relationship Id="rId1" Type="http://schemas.microsoft.com/office/2007/relationships/media" Target="../media/media3.mp4"/><Relationship Id="rId6" Type="http://schemas.openxmlformats.org/officeDocument/2006/relationships/video" Target="../media/media5.mp4"/><Relationship Id="rId11" Type="http://schemas.microsoft.com/office/2007/relationships/media" Target="../media/media8.mp4"/><Relationship Id="rId24" Type="http://schemas.openxmlformats.org/officeDocument/2006/relationships/image" Target="../media/image23.png"/><Relationship Id="rId5" Type="http://schemas.microsoft.com/office/2007/relationships/media" Target="../media/media5.mp4"/><Relationship Id="rId15" Type="http://schemas.openxmlformats.org/officeDocument/2006/relationships/image" Target="../media/image18.png"/><Relationship Id="rId23" Type="http://schemas.openxmlformats.org/officeDocument/2006/relationships/image" Target="../media/image22.png"/><Relationship Id="rId28" Type="http://schemas.openxmlformats.org/officeDocument/2006/relationships/image" Target="../media/image370.png"/><Relationship Id="rId10" Type="http://schemas.openxmlformats.org/officeDocument/2006/relationships/video" Target="../media/media7.mp4"/><Relationship Id="rId19" Type="http://schemas.openxmlformats.org/officeDocument/2006/relationships/image" Target="../media/image43.png"/><Relationship Id="rId4" Type="http://schemas.openxmlformats.org/officeDocument/2006/relationships/video" Target="../media/media4.mp4"/><Relationship Id="rId9" Type="http://schemas.microsoft.com/office/2007/relationships/media" Target="../media/media7.mp4"/><Relationship Id="rId14" Type="http://schemas.openxmlformats.org/officeDocument/2006/relationships/image" Target="../media/image17.png"/><Relationship Id="rId22" Type="http://schemas.openxmlformats.org/officeDocument/2006/relationships/image" Target="../media/image21.png"/><Relationship Id="rId27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0.png"/><Relationship Id="rId3" Type="http://schemas.openxmlformats.org/officeDocument/2006/relationships/image" Target="../media/image28.png"/><Relationship Id="rId7" Type="http://schemas.openxmlformats.org/officeDocument/2006/relationships/image" Target="../media/image82.png"/><Relationship Id="rId12" Type="http://schemas.openxmlformats.org/officeDocument/2006/relationships/image" Target="../media/image620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1.png"/><Relationship Id="rId11" Type="http://schemas.openxmlformats.org/officeDocument/2006/relationships/image" Target="../media/image610.png"/><Relationship Id="rId5" Type="http://schemas.openxmlformats.org/officeDocument/2006/relationships/image" Target="../media/image80.png"/><Relationship Id="rId10" Type="http://schemas.openxmlformats.org/officeDocument/2006/relationships/image" Target="../media/image600.png"/><Relationship Id="rId4" Type="http://schemas.openxmlformats.org/officeDocument/2006/relationships/image" Target="../media/image29.png"/><Relationship Id="rId9" Type="http://schemas.openxmlformats.org/officeDocument/2006/relationships/image" Target="../media/image59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image" Target="../media/image650.png"/><Relationship Id="rId7" Type="http://schemas.openxmlformats.org/officeDocument/2006/relationships/image" Target="../media/image36.png"/><Relationship Id="rId12" Type="http://schemas.openxmlformats.org/officeDocument/2006/relationships/image" Target="../media/image730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11" Type="http://schemas.openxmlformats.org/officeDocument/2006/relationships/image" Target="../media/image720.png"/><Relationship Id="rId5" Type="http://schemas.microsoft.com/office/2007/relationships/hdphoto" Target="../media/hdphoto2.wdp"/><Relationship Id="rId10" Type="http://schemas.openxmlformats.org/officeDocument/2006/relationships/image" Target="../media/image710.png"/><Relationship Id="rId4" Type="http://schemas.openxmlformats.org/officeDocument/2006/relationships/image" Target="../media/image31.png"/><Relationship Id="rId9" Type="http://schemas.openxmlformats.org/officeDocument/2006/relationships/image" Target="../media/image3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video" Target="../media/media12.mp4"/><Relationship Id="rId13" Type="http://schemas.openxmlformats.org/officeDocument/2006/relationships/slideLayout" Target="../slideLayouts/slideLayout2.xml"/><Relationship Id="rId18" Type="http://schemas.openxmlformats.org/officeDocument/2006/relationships/image" Target="../media/image46.png"/><Relationship Id="rId3" Type="http://schemas.microsoft.com/office/2007/relationships/media" Target="../media/media10.mp4"/><Relationship Id="rId7" Type="http://schemas.microsoft.com/office/2007/relationships/media" Target="../media/media12.mp4"/><Relationship Id="rId12" Type="http://schemas.openxmlformats.org/officeDocument/2006/relationships/video" Target="../media/media14.mp4"/><Relationship Id="rId17" Type="http://schemas.openxmlformats.org/officeDocument/2006/relationships/image" Target="../media/image45.png"/><Relationship Id="rId2" Type="http://schemas.openxmlformats.org/officeDocument/2006/relationships/video" Target="../media/media9.mp4"/><Relationship Id="rId16" Type="http://schemas.openxmlformats.org/officeDocument/2006/relationships/image" Target="../media/image41.png"/><Relationship Id="rId1" Type="http://schemas.microsoft.com/office/2007/relationships/media" Target="../media/media9.mp4"/><Relationship Id="rId6" Type="http://schemas.openxmlformats.org/officeDocument/2006/relationships/video" Target="../media/media11.mp4"/><Relationship Id="rId11" Type="http://schemas.microsoft.com/office/2007/relationships/media" Target="../media/media14.mp4"/><Relationship Id="rId5" Type="http://schemas.microsoft.com/office/2007/relationships/media" Target="../media/media11.mp4"/><Relationship Id="rId15" Type="http://schemas.openxmlformats.org/officeDocument/2006/relationships/image" Target="../media/image40.png"/><Relationship Id="rId10" Type="http://schemas.openxmlformats.org/officeDocument/2006/relationships/video" Target="../media/media13.mp4"/><Relationship Id="rId19" Type="http://schemas.openxmlformats.org/officeDocument/2006/relationships/image" Target="../media/image47.png"/><Relationship Id="rId4" Type="http://schemas.openxmlformats.org/officeDocument/2006/relationships/video" Target="../media/media10.mp4"/><Relationship Id="rId9" Type="http://schemas.microsoft.com/office/2007/relationships/media" Target="../media/media13.mp4"/><Relationship Id="rId14" Type="http://schemas.openxmlformats.org/officeDocument/2006/relationships/image" Target="../media/image3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48.png"/><Relationship Id="rId7" Type="http://schemas.openxmlformats.org/officeDocument/2006/relationships/image" Target="../media/image51.png"/><Relationship Id="rId2" Type="http://schemas.openxmlformats.org/officeDocument/2006/relationships/image" Target="../media/image40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10" Type="http://schemas.openxmlformats.org/officeDocument/2006/relationships/image" Target="../media/image52.png"/><Relationship Id="rId4" Type="http://schemas.microsoft.com/office/2007/relationships/hdphoto" Target="../media/hdphoto3.wdp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950.png"/><Relationship Id="rId7" Type="http://schemas.openxmlformats.org/officeDocument/2006/relationships/image" Target="../media/image98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70.png"/><Relationship Id="rId5" Type="http://schemas.openxmlformats.org/officeDocument/2006/relationships/image" Target="../media/image2.png"/><Relationship Id="rId4" Type="http://schemas.openxmlformats.org/officeDocument/2006/relationships/image" Target="../media/image960.png"/><Relationship Id="rId9" Type="http://schemas.openxmlformats.org/officeDocument/2006/relationships/image" Target="../media/image5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10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image" Target="../media/image5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CA9DEEF8-598E-D09E-1DB6-BCDD9389968F}"/>
              </a:ext>
            </a:extLst>
          </p:cNvPr>
          <p:cNvGrpSpPr/>
          <p:nvPr/>
        </p:nvGrpSpPr>
        <p:grpSpPr>
          <a:xfrm>
            <a:off x="1539799" y="1270546"/>
            <a:ext cx="9428672" cy="4209739"/>
            <a:chOff x="945910" y="1442739"/>
            <a:chExt cx="9428672" cy="4209739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0D4AA60A-ABE4-950B-A069-7BD8F666A0E6}"/>
                </a:ext>
              </a:extLst>
            </p:cNvPr>
            <p:cNvSpPr txBox="1"/>
            <p:nvPr/>
          </p:nvSpPr>
          <p:spPr>
            <a:xfrm>
              <a:off x="945911" y="1442739"/>
              <a:ext cx="9428671" cy="1200329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en-US" sz="3600" b="1" dirty="0">
                  <a:solidFill>
                    <a:srgbClr val="0982BF"/>
                  </a:solidFill>
                </a:rPr>
                <a:t>Glassy dynamics in steady-state two-phase flow </a:t>
              </a:r>
            </a:p>
            <a:p>
              <a:r>
                <a:rPr lang="en-US" sz="3600" dirty="0">
                  <a:solidFill>
                    <a:srgbClr val="0982BF"/>
                  </a:solidFill>
                </a:rPr>
                <a:t>in porous media</a:t>
              </a:r>
              <a:endParaRPr lang="en-US" sz="3600" dirty="0">
                <a:solidFill>
                  <a:srgbClr val="0982BF"/>
                </a:solidFill>
                <a:effectLst/>
              </a:endParaRP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544CA5D5-4396-9C27-C83E-68F935E806AC}"/>
                </a:ext>
              </a:extLst>
            </p:cNvPr>
            <p:cNvSpPr txBox="1"/>
            <p:nvPr/>
          </p:nvSpPr>
          <p:spPr>
            <a:xfrm>
              <a:off x="945911" y="3377315"/>
              <a:ext cx="843442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Santanu </a:t>
              </a:r>
              <a:r>
                <a:rPr lang="en-US" sz="2000" b="1" dirty="0" err="1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Sinha</a:t>
              </a:r>
              <a:r>
                <a:rPr lang="en-US" sz="2000" baseline="30000" dirty="0" err="1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</a:t>
              </a:r>
              <a:r>
                <a:rPr lang="en-US" sz="20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, Humberto </a:t>
              </a:r>
              <a:r>
                <a:rPr lang="en-US" sz="2000" b="1" dirty="0" err="1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Carmona</a:t>
              </a:r>
              <a:r>
                <a:rPr lang="en-US" sz="2000" baseline="30000" dirty="0" err="1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b</a:t>
              </a:r>
              <a:r>
                <a:rPr lang="en-US" sz="20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, José S. Andrade </a:t>
              </a:r>
              <a:r>
                <a:rPr lang="en-US" sz="2000" b="1" dirty="0" err="1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Jr.</a:t>
              </a:r>
              <a:r>
                <a:rPr lang="en-US" sz="2000" baseline="30000" dirty="0" err="1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b</a:t>
              </a:r>
              <a:r>
                <a:rPr lang="en-US" sz="20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and Alex </a:t>
              </a:r>
              <a:r>
                <a:rPr lang="en-US" sz="2000" b="1" dirty="0" err="1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Hansen</a:t>
              </a:r>
              <a:r>
                <a:rPr lang="en-US" sz="2000" baseline="30000" dirty="0" err="1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</a:t>
              </a:r>
              <a:endParaRPr lang="en-US" sz="2000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6256DFA0-B640-AAA2-BDEA-ABE9ADAC598F}"/>
                </a:ext>
              </a:extLst>
            </p:cNvPr>
            <p:cNvSpPr txBox="1"/>
            <p:nvPr/>
          </p:nvSpPr>
          <p:spPr>
            <a:xfrm>
              <a:off x="945910" y="3907059"/>
              <a:ext cx="8788947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1600" baseline="30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</a:t>
              </a:r>
              <a:r>
                <a:rPr lang="pt-BR" sz="16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PoreLab, Department of Physics, Norwegian University of Science and University, Trondheim, Norway</a:t>
              </a:r>
            </a:p>
            <a:p>
              <a:r>
                <a:rPr lang="pt-BR" sz="1600" baseline="30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b</a:t>
              </a:r>
              <a:r>
                <a:rPr lang="pt-BR" sz="16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Departamento de Fı́sica, Universidade Federal do Ceará, Fortaleza, Brazil</a:t>
              </a: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7F11A995-A727-5687-CB10-38623A3CEABB}"/>
                </a:ext>
              </a:extLst>
            </p:cNvPr>
            <p:cNvSpPr txBox="1"/>
            <p:nvPr/>
          </p:nvSpPr>
          <p:spPr>
            <a:xfrm>
              <a:off x="945911" y="5344701"/>
              <a:ext cx="567911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dirty="0">
                  <a:solidFill>
                    <a:srgbClr val="0975B7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Fundings:</a:t>
              </a:r>
              <a:r>
                <a:rPr lang="en-US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Norges forskningsråd (NFR) and European Research Council (ERC)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85C97E6-7EE9-4A1E-B9FE-ABB5AA078407}"/>
              </a:ext>
            </a:extLst>
          </p:cNvPr>
          <p:cNvGrpSpPr/>
          <p:nvPr/>
        </p:nvGrpSpPr>
        <p:grpSpPr>
          <a:xfrm>
            <a:off x="8969308" y="5409796"/>
            <a:ext cx="1927293" cy="1139892"/>
            <a:chOff x="8969308" y="5409796"/>
            <a:chExt cx="1927293" cy="1139892"/>
          </a:xfrm>
        </p:grpSpPr>
        <p:pic>
          <p:nvPicPr>
            <p:cNvPr id="7" name="Picture 2" descr="C:\Users\ssinha\Desktop\poster\corsica\NTNU_logo.gif">
              <a:extLst>
                <a:ext uri="{FF2B5EF4-FFF2-40B4-BE49-F238E27FC236}">
                  <a16:creationId xmlns:a16="http://schemas.microsoft.com/office/drawing/2014/main" id="{1B411F51-6BB4-4EFF-8066-37E999B8D32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8969308" y="5409796"/>
              <a:ext cx="768417" cy="804320"/>
            </a:xfrm>
            <a:prstGeom prst="rect">
              <a:avLst/>
            </a:prstGeom>
            <a:noFill/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D62D03DE-0538-4880-9B2E-112DB1A698E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47" t="3269" r="68912" b="22059"/>
            <a:stretch/>
          </p:blipFill>
          <p:spPr>
            <a:xfrm>
              <a:off x="10103645" y="5491728"/>
              <a:ext cx="638738" cy="650996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E77BE685-5321-45C8-8035-75CAE463FCA0}"/>
                </a:ext>
              </a:extLst>
            </p:cNvPr>
            <p:cNvSpPr txBox="1"/>
            <p:nvPr/>
          </p:nvSpPr>
          <p:spPr>
            <a:xfrm>
              <a:off x="8969309" y="6180356"/>
              <a:ext cx="1927292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kumimoji="0" lang="en-US" b="1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NTNU      </a:t>
              </a:r>
              <a:r>
                <a:rPr lang="en-US" b="1" kern="0" dirty="0">
                  <a:solidFill>
                    <a:sysClr val="windowText" lastClr="000000"/>
                  </a:solidFill>
                  <a:latin typeface="Arial Narrow" panose="020B0606020202030204" pitchFamily="34" charset="0"/>
                  <a:cs typeface="Times New Roman" panose="02020603050405020304" pitchFamily="18" charset="0"/>
                </a:rPr>
                <a:t>PoreLab</a:t>
              </a:r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4027791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28AF6-2000-1F6E-5C3F-D6F6DB113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Immiscible two-phase flow of Newtonian fluids</a:t>
            </a:r>
          </a:p>
        </p:txBody>
      </p:sp>
      <p:pic>
        <p:nvPicPr>
          <p:cNvPr id="49" name="exptMaloyCa0.220">
            <a:hlinkClick r:id="" action="ppaction://media"/>
            <a:extLst>
              <a:ext uri="{FF2B5EF4-FFF2-40B4-BE49-F238E27FC236}">
                <a16:creationId xmlns:a16="http://schemas.microsoft.com/office/drawing/2014/main" id="{E5A588A4-1C34-A894-2A40-C7871BEB6A3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r="23360"/>
          <a:stretch>
            <a:fillRect/>
          </a:stretch>
        </p:blipFill>
        <p:spPr>
          <a:xfrm>
            <a:off x="2001931" y="3523522"/>
            <a:ext cx="3033690" cy="2058351"/>
          </a:xfrm>
          <a:prstGeom prst="rect">
            <a:avLst/>
          </a:prstGeom>
        </p:spPr>
      </p:pic>
      <p:sp>
        <p:nvSpPr>
          <p:cNvPr id="51" name="Text Placeholder 2">
            <a:extLst>
              <a:ext uri="{FF2B5EF4-FFF2-40B4-BE49-F238E27FC236}">
                <a16:creationId xmlns:a16="http://schemas.microsoft.com/office/drawing/2014/main" id="{A3DB8D60-1CE3-0F3F-6BCF-15C9B82C318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13612" y="1352549"/>
            <a:ext cx="6992286" cy="1063814"/>
          </a:xfrm>
        </p:spPr>
        <p:txBody>
          <a:bodyPr/>
          <a:lstStyle/>
          <a:p>
            <a:r>
              <a:rPr lang="en-US" sz="2000" dirty="0"/>
              <a:t>Darcy-scale experiments</a:t>
            </a:r>
          </a:p>
          <a:p>
            <a:pPr marL="265113" indent="0">
              <a:buNone/>
              <a:tabLst>
                <a:tab pos="265113" algn="l"/>
              </a:tabLst>
            </a:pPr>
            <a:r>
              <a:rPr lang="en-US" dirty="0"/>
              <a:t>Flow of air and water-glycerol mixture in Hele-Shaw cell filled with glass beads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ECFD33C-CA3B-CBA2-51DA-EF71F28FF54A}"/>
              </a:ext>
            </a:extLst>
          </p:cNvPr>
          <p:cNvSpPr/>
          <p:nvPr/>
        </p:nvSpPr>
        <p:spPr>
          <a:xfrm>
            <a:off x="1876416" y="5738384"/>
            <a:ext cx="1883849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 K. J. </a:t>
            </a:r>
            <a:r>
              <a:rPr lang="en-US" sz="11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Måløy</a:t>
            </a:r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, University of Oslo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6533A74C-84F0-421E-3A80-B7F912DC9BAE}"/>
              </a:ext>
            </a:extLst>
          </p:cNvPr>
          <p:cNvSpPr txBox="1"/>
          <p:nvPr/>
        </p:nvSpPr>
        <p:spPr>
          <a:xfrm>
            <a:off x="2301288" y="2997679"/>
            <a:ext cx="2333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Drainage displacement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E59C45CB-37C7-84F5-5EC0-F4C18B7E7047}"/>
              </a:ext>
            </a:extLst>
          </p:cNvPr>
          <p:cNvSpPr txBox="1"/>
          <p:nvPr/>
        </p:nvSpPr>
        <p:spPr>
          <a:xfrm>
            <a:off x="7891252" y="2997679"/>
            <a:ext cx="18095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Steady-state flow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D9CD000F-0FEC-4070-1C6D-F4D2844DAF6B}"/>
              </a:ext>
            </a:extLst>
          </p:cNvPr>
          <p:cNvCxnSpPr>
            <a:cxnSpLocks/>
          </p:cNvCxnSpPr>
          <p:nvPr/>
        </p:nvCxnSpPr>
        <p:spPr>
          <a:xfrm>
            <a:off x="1365347" y="4507330"/>
            <a:ext cx="511069" cy="0"/>
          </a:xfrm>
          <a:prstGeom prst="straightConnector1">
            <a:avLst/>
          </a:prstGeom>
          <a:ln w="28575">
            <a:solidFill>
              <a:schemeClr val="bg1">
                <a:lumMod val="65000"/>
              </a:schemeClr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0" name="exptMaloySteady">
            <a:hlinkClick r:id="" action="ppaction://media"/>
            <a:extLst>
              <a:ext uri="{FF2B5EF4-FFF2-40B4-BE49-F238E27FC236}">
                <a16:creationId xmlns:a16="http://schemas.microsoft.com/office/drawing/2014/main" id="{49D06FBD-D8C8-E295-E3D9-DA0F26C1EE31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 rot="16200000">
            <a:off x="7771006" y="3031691"/>
            <a:ext cx="2050027" cy="3033690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57308358-B491-4768-AAF6-46FA8F734A9C}"/>
              </a:ext>
            </a:extLst>
          </p:cNvPr>
          <p:cNvGrpSpPr/>
          <p:nvPr/>
        </p:nvGrpSpPr>
        <p:grpSpPr>
          <a:xfrm>
            <a:off x="6659850" y="3687141"/>
            <a:ext cx="511069" cy="1798320"/>
            <a:chOff x="6239136" y="3326122"/>
            <a:chExt cx="511069" cy="1798320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1032407B-F01D-44C0-9D77-BA3BCF6A1E76}"/>
                </a:ext>
              </a:extLst>
            </p:cNvPr>
            <p:cNvGrpSpPr/>
            <p:nvPr/>
          </p:nvGrpSpPr>
          <p:grpSpPr>
            <a:xfrm>
              <a:off x="6239136" y="3326122"/>
              <a:ext cx="511069" cy="1798320"/>
              <a:chOff x="6239136" y="3326122"/>
              <a:chExt cx="511069" cy="1798320"/>
            </a:xfrm>
          </p:grpSpPr>
          <p:cxnSp>
            <p:nvCxnSpPr>
              <p:cNvPr id="10" name="Straight Arrow Connector 9">
                <a:extLst>
                  <a:ext uri="{FF2B5EF4-FFF2-40B4-BE49-F238E27FC236}">
                    <a16:creationId xmlns:a16="http://schemas.microsoft.com/office/drawing/2014/main" id="{AE764EDE-B97F-42BA-B9D3-7588FA2EB5F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239136" y="3326122"/>
                <a:ext cx="511069" cy="0"/>
              </a:xfrm>
              <a:prstGeom prst="straightConnector1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  <a:headEnd type="none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498D53B5-7F11-4073-99B6-F9C1D999912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239136" y="3775702"/>
                <a:ext cx="511069" cy="0"/>
              </a:xfrm>
              <a:prstGeom prst="straightConnector1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  <a:headEnd type="none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B1768CCC-CF2A-47AA-994E-B561D2C36D7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239136" y="4225282"/>
                <a:ext cx="511069" cy="0"/>
              </a:xfrm>
              <a:prstGeom prst="straightConnector1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  <a:headEnd type="none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4ED586DF-DA22-49C4-8E07-187F85A7C23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239136" y="5124442"/>
                <a:ext cx="511069" cy="0"/>
              </a:xfrm>
              <a:prstGeom prst="straightConnector1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  <a:headEnd type="none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038E7922-FB1A-412C-81BA-FF3B9CE1FB0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239136" y="4674862"/>
                <a:ext cx="511069" cy="0"/>
              </a:xfrm>
              <a:prstGeom prst="straightConnector1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  <a:headEnd type="none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4C6764A9-89A9-402B-A2B3-8382E352D65C}"/>
                </a:ext>
              </a:extLst>
            </p:cNvPr>
            <p:cNvCxnSpPr>
              <a:cxnSpLocks/>
            </p:cNvCxnSpPr>
            <p:nvPr/>
          </p:nvCxnSpPr>
          <p:spPr>
            <a:xfrm>
              <a:off x="6467112" y="3553337"/>
              <a:ext cx="283093" cy="0"/>
            </a:xfrm>
            <a:prstGeom prst="straightConnector1">
              <a:avLst/>
            </a:prstGeom>
            <a:ln w="28575">
              <a:solidFill>
                <a:schemeClr val="bg1">
                  <a:lumMod val="65000"/>
                </a:schemeClr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9C1057AD-E66B-4707-BAC7-9654C468FB14}"/>
                </a:ext>
              </a:extLst>
            </p:cNvPr>
            <p:cNvCxnSpPr>
              <a:cxnSpLocks/>
            </p:cNvCxnSpPr>
            <p:nvPr/>
          </p:nvCxnSpPr>
          <p:spPr>
            <a:xfrm>
              <a:off x="6467112" y="3988370"/>
              <a:ext cx="283093" cy="0"/>
            </a:xfrm>
            <a:prstGeom prst="straightConnector1">
              <a:avLst/>
            </a:prstGeom>
            <a:ln w="28575">
              <a:solidFill>
                <a:schemeClr val="bg1">
                  <a:lumMod val="65000"/>
                </a:schemeClr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CB838E5B-75BC-46D2-A64A-FC7B8DED5EF1}"/>
                </a:ext>
              </a:extLst>
            </p:cNvPr>
            <p:cNvCxnSpPr>
              <a:cxnSpLocks/>
            </p:cNvCxnSpPr>
            <p:nvPr/>
          </p:nvCxnSpPr>
          <p:spPr>
            <a:xfrm>
              <a:off x="6467112" y="4428944"/>
              <a:ext cx="283093" cy="0"/>
            </a:xfrm>
            <a:prstGeom prst="straightConnector1">
              <a:avLst/>
            </a:prstGeom>
            <a:ln w="28575">
              <a:solidFill>
                <a:schemeClr val="bg1">
                  <a:lumMod val="65000"/>
                </a:schemeClr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B9F24BEE-2500-4935-9000-53990CEC3AB3}"/>
                </a:ext>
              </a:extLst>
            </p:cNvPr>
            <p:cNvCxnSpPr>
              <a:cxnSpLocks/>
            </p:cNvCxnSpPr>
            <p:nvPr/>
          </p:nvCxnSpPr>
          <p:spPr>
            <a:xfrm>
              <a:off x="6467112" y="4911082"/>
              <a:ext cx="283093" cy="0"/>
            </a:xfrm>
            <a:prstGeom prst="straightConnector1">
              <a:avLst/>
            </a:prstGeom>
            <a:ln w="28575">
              <a:solidFill>
                <a:schemeClr val="bg1">
                  <a:lumMod val="65000"/>
                </a:schemeClr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E6CF4032-B4BB-48D0-93D1-0E9624072FBA}"/>
              </a:ext>
            </a:extLst>
          </p:cNvPr>
          <p:cNvGrpSpPr/>
          <p:nvPr/>
        </p:nvGrpSpPr>
        <p:grpSpPr>
          <a:xfrm>
            <a:off x="8349551" y="1097248"/>
            <a:ext cx="2966317" cy="1378386"/>
            <a:chOff x="7219949" y="4429334"/>
            <a:chExt cx="2966317" cy="1378386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87C710BF-FFB5-49D3-8C3C-F97569DB181D}"/>
                </a:ext>
              </a:extLst>
            </p:cNvPr>
            <p:cNvGrpSpPr/>
            <p:nvPr/>
          </p:nvGrpSpPr>
          <p:grpSpPr>
            <a:xfrm>
              <a:off x="7386175" y="4527384"/>
              <a:ext cx="2519321" cy="1169713"/>
              <a:chOff x="6786115" y="3782686"/>
              <a:chExt cx="2519321" cy="1169713"/>
            </a:xfrm>
          </p:grpSpPr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28C020A0-D8C9-46B0-B6DF-FD90C35EBD6F}"/>
                  </a:ext>
                </a:extLst>
              </p:cNvPr>
              <p:cNvSpPr txBox="1"/>
              <p:nvPr/>
            </p:nvSpPr>
            <p:spPr>
              <a:xfrm>
                <a:off x="6786115" y="3844970"/>
                <a:ext cx="1518364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600" dirty="0"/>
                  <a:t>Capillary number</a:t>
                </a:r>
              </a:p>
            </p:txBody>
          </p:sp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4DE4CF09-2FE1-4830-B026-130FE7B22AA2}"/>
                  </a:ext>
                </a:extLst>
              </p:cNvPr>
              <p:cNvSpPr txBox="1"/>
              <p:nvPr/>
            </p:nvSpPr>
            <p:spPr>
              <a:xfrm>
                <a:off x="6786115" y="4476875"/>
                <a:ext cx="131799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600" dirty="0"/>
                  <a:t>Viscosity ratio</a:t>
                </a:r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6" name="TextBox 25">
                    <a:extLst>
                      <a:ext uri="{FF2B5EF4-FFF2-40B4-BE49-F238E27FC236}">
                        <a16:creationId xmlns:a16="http://schemas.microsoft.com/office/drawing/2014/main" id="{EE7F9DF9-C893-424E-9717-6EFF571B1692}"/>
                      </a:ext>
                    </a:extLst>
                  </p:cNvPr>
                  <p:cNvSpPr txBox="1"/>
                  <p:nvPr/>
                </p:nvSpPr>
                <p:spPr>
                  <a:xfrm>
                    <a:off x="8427439" y="3782686"/>
                    <a:ext cx="877997" cy="518155"/>
                  </a:xfrm>
                  <a:prstGeom prst="rect">
                    <a:avLst/>
                  </a:prstGeom>
                  <a:noFill/>
                </p:spPr>
                <p:txBody>
                  <a:bodyPr wrap="none" lIns="0" tIns="0" rIns="0" bIns="0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Ca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=</m:t>
                          </m:r>
                          <m:f>
                            <m:f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𝜇</m:t>
                              </m:r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𝑣</m:t>
                              </m:r>
                            </m:num>
                            <m:den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𝛾</m:t>
                              </m:r>
                            </m:den>
                          </m:f>
                        </m:oMath>
                      </m:oMathPara>
                    </a14:m>
                    <a:endParaRPr lang="en-US" dirty="0"/>
                  </a:p>
                </p:txBody>
              </p:sp>
            </mc:Choice>
            <mc:Fallback xmlns="">
              <p:sp>
                <p:nvSpPr>
                  <p:cNvPr id="18" name="TextBox 17">
                    <a:extLst>
                      <a:ext uri="{FF2B5EF4-FFF2-40B4-BE49-F238E27FC236}">
                        <a16:creationId xmlns:a16="http://schemas.microsoft.com/office/drawing/2014/main" id="{737A1F1C-593F-DFAB-601D-28D36C5967C6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8427439" y="3782686"/>
                    <a:ext cx="877997" cy="518155"/>
                  </a:xfrm>
                  <a:prstGeom prst="rect">
                    <a:avLst/>
                  </a:prstGeom>
                  <a:blipFill>
                    <a:blip r:embed="rId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7" name="TextBox 26">
                    <a:extLst>
                      <a:ext uri="{FF2B5EF4-FFF2-40B4-BE49-F238E27FC236}">
                        <a16:creationId xmlns:a16="http://schemas.microsoft.com/office/drawing/2014/main" id="{232A914D-CC21-48C0-96E4-8B00B5BDAC1A}"/>
                      </a:ext>
                    </a:extLst>
                  </p:cNvPr>
                  <p:cNvSpPr txBox="1"/>
                  <p:nvPr/>
                </p:nvSpPr>
                <p:spPr>
                  <a:xfrm>
                    <a:off x="8427439" y="4434629"/>
                    <a:ext cx="764055" cy="517770"/>
                  </a:xfrm>
                  <a:prstGeom prst="rect">
                    <a:avLst/>
                  </a:prstGeom>
                  <a:noFill/>
                </p:spPr>
                <p:txBody>
                  <a:bodyPr wrap="none" lIns="0" tIns="0" rIns="0" bIns="0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M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=</m:t>
                          </m:r>
                          <m:f>
                            <m:f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𝜇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𝜇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den>
                          </m:f>
                        </m:oMath>
                      </m:oMathPara>
                    </a14:m>
                    <a:endParaRPr lang="en-US" dirty="0"/>
                  </a:p>
                </p:txBody>
              </p:sp>
            </mc:Choice>
            <mc:Fallback xmlns="">
              <p:sp>
                <p:nvSpPr>
                  <p:cNvPr id="27" name="TextBox 26">
                    <a:extLst>
                      <a:ext uri="{FF2B5EF4-FFF2-40B4-BE49-F238E27FC236}">
                        <a16:creationId xmlns:a16="http://schemas.microsoft.com/office/drawing/2014/main" id="{232A914D-CC21-48C0-96E4-8B00B5BDAC1A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8427439" y="4434629"/>
                    <a:ext cx="764055" cy="517770"/>
                  </a:xfrm>
                  <a:prstGeom prst="rect">
                    <a:avLst/>
                  </a:prstGeom>
                  <a:blipFill>
                    <a:blip r:embed="rId10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8BDA2DE0-9FA3-4C73-B462-18357B876B39}"/>
                </a:ext>
              </a:extLst>
            </p:cNvPr>
            <p:cNvSpPr/>
            <p:nvPr/>
          </p:nvSpPr>
          <p:spPr>
            <a:xfrm>
              <a:off x="7219949" y="4429334"/>
              <a:ext cx="2966317" cy="1378386"/>
            </a:xfrm>
            <a:prstGeom prst="rect">
              <a:avLst/>
            </a:prstGeom>
            <a:noFill/>
            <a:ln w="19050">
              <a:solidFill>
                <a:srgbClr val="EE611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29692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41" fill="hold"/>
                                        <p:tgtEl>
                                          <p:spTgt spid="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6400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49"/>
                </p:tgtEl>
              </p:cMediaNode>
            </p:video>
            <p:video>
              <p:cMediaNode vol="80000">
                <p:cTn id="18" repeatCount="indefinite" fill="hold" display="0">
                  <p:stCondLst>
                    <p:cond delay="indefinite"/>
                  </p:stCondLst>
                </p:cTn>
                <p:tgtEl>
                  <p:spTgt spid="50"/>
                </p:tgtEl>
              </p:cMediaNode>
            </p:video>
          </p:childTnLst>
        </p:cTn>
      </p:par>
    </p:tnLst>
    <p:bldLst>
      <p:bldP spid="5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F6CDF-12B0-A334-E37E-1622B55EC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Steady-state flow regimes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402B243-9A8D-962F-D540-278E01DD882C}"/>
              </a:ext>
            </a:extLst>
          </p:cNvPr>
          <p:cNvGrpSpPr/>
          <p:nvPr/>
        </p:nvGrpSpPr>
        <p:grpSpPr>
          <a:xfrm>
            <a:off x="4492711" y="2102152"/>
            <a:ext cx="3507296" cy="2858406"/>
            <a:chOff x="4805608" y="1538272"/>
            <a:chExt cx="3023698" cy="2464279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8E7B5A5-8933-322E-4182-8BD4CA718FCD}"/>
                </a:ext>
              </a:extLst>
            </p:cNvPr>
            <p:cNvSpPr txBox="1"/>
            <p:nvPr/>
          </p:nvSpPr>
          <p:spPr>
            <a:xfrm>
              <a:off x="4867520" y="3756330"/>
              <a:ext cx="265489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0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Berg et al, Adv. Coll. Int. Sc. </a:t>
              </a:r>
              <a:r>
                <a:rPr lang="en-US" sz="1000" b="1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351</a:t>
              </a:r>
              <a:r>
                <a:rPr lang="en-US" sz="10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, 103791 (2026)</a:t>
              </a:r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984DD789-37EB-0A70-ADAF-654C0349A014}"/>
                </a:ext>
              </a:extLst>
            </p:cNvPr>
            <p:cNvGrpSpPr/>
            <p:nvPr/>
          </p:nvGrpSpPr>
          <p:grpSpPr>
            <a:xfrm>
              <a:off x="4805608" y="1538272"/>
              <a:ext cx="3023698" cy="2218058"/>
              <a:chOff x="4805608" y="1538272"/>
              <a:chExt cx="3023698" cy="2218058"/>
            </a:xfrm>
          </p:grpSpPr>
          <p:grpSp>
            <p:nvGrpSpPr>
              <p:cNvPr id="21" name="Group 20">
                <a:extLst>
                  <a:ext uri="{FF2B5EF4-FFF2-40B4-BE49-F238E27FC236}">
                    <a16:creationId xmlns:a16="http://schemas.microsoft.com/office/drawing/2014/main" id="{FC4A9BD4-F1CD-6B1A-63BA-55CE01F9DD86}"/>
                  </a:ext>
                </a:extLst>
              </p:cNvPr>
              <p:cNvGrpSpPr/>
              <p:nvPr/>
            </p:nvGrpSpPr>
            <p:grpSpPr>
              <a:xfrm>
                <a:off x="4805608" y="1538272"/>
                <a:ext cx="3023698" cy="2218058"/>
                <a:chOff x="4805608" y="1538272"/>
                <a:chExt cx="3023698" cy="2218058"/>
              </a:xfrm>
            </p:grpSpPr>
            <p:grpSp>
              <p:nvGrpSpPr>
                <p:cNvPr id="19" name="Group 18">
                  <a:extLst>
                    <a:ext uri="{FF2B5EF4-FFF2-40B4-BE49-F238E27FC236}">
                      <a16:creationId xmlns:a16="http://schemas.microsoft.com/office/drawing/2014/main" id="{C2BAB117-DE74-EE1E-F1DA-C163214F9CDB}"/>
                    </a:ext>
                  </a:extLst>
                </p:cNvPr>
                <p:cNvGrpSpPr/>
                <p:nvPr/>
              </p:nvGrpSpPr>
              <p:grpSpPr>
                <a:xfrm>
                  <a:off x="4805608" y="1538272"/>
                  <a:ext cx="3023698" cy="2218058"/>
                  <a:chOff x="4805608" y="1538272"/>
                  <a:chExt cx="3023698" cy="2218058"/>
                </a:xfrm>
              </p:grpSpPr>
              <p:pic>
                <p:nvPicPr>
                  <p:cNvPr id="4" name="Picture 3">
                    <a:extLst>
                      <a:ext uri="{FF2B5EF4-FFF2-40B4-BE49-F238E27FC236}">
                        <a16:creationId xmlns:a16="http://schemas.microsoft.com/office/drawing/2014/main" id="{2EC9BF70-A3BB-CF81-BB06-1C7032312F04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4805608" y="1538272"/>
                    <a:ext cx="3023698" cy="2218058"/>
                  </a:xfrm>
                  <a:prstGeom prst="rect">
                    <a:avLst/>
                  </a:prstGeom>
                </p:spPr>
              </p:pic>
              <mc:AlternateContent xmlns:mc="http://schemas.openxmlformats.org/markup-compatibility/2006" xmlns:a14="http://schemas.microsoft.com/office/drawing/2010/main">
                <mc:Choice Requires="a14">
                  <p:sp>
                    <p:nvSpPr>
                      <p:cNvPr id="15" name="TextBox 14">
                        <a:extLst>
                          <a:ext uri="{FF2B5EF4-FFF2-40B4-BE49-F238E27FC236}">
                            <a16:creationId xmlns:a16="http://schemas.microsoft.com/office/drawing/2014/main" id="{231C22C4-BE1F-B101-F2D7-1D185433E1F1}"/>
                          </a:ext>
                        </a:extLst>
                      </p:cNvPr>
                      <p:cNvSpPr txBox="1"/>
                      <p:nvPr/>
                    </p:nvSpPr>
                    <p:spPr>
                      <a:xfrm>
                        <a:off x="5394325" y="2015170"/>
                        <a:ext cx="492125" cy="161583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  <p:txBody>
                      <a:bodyPr wrap="square" lIns="0" tIns="0" rIns="0" bIns="0" rtlCol="0">
                        <a:spAutoFit/>
                      </a:bodyPr>
                      <a:lstStyle/>
                      <a:p>
                        <a:pPr/>
                        <a14:m>
                          <m:oMathPara xmlns:m="http://schemas.openxmlformats.org/officeDocument/2006/math">
                            <m:oMathParaPr>
                              <m:jc m:val="centerGroup"/>
                            </m:oMathParaPr>
                            <m:oMath xmlns:m="http://schemas.openxmlformats.org/officeDocument/2006/math">
                              <m:r>
                                <a:rPr lang="en-US" sz="1050" b="0" i="1" smtClean="0">
                                  <a:latin typeface="Cambria Math" panose="02040503050406030204" pitchFamily="18" charset="0"/>
                                </a:rPr>
                                <m:t>𝑄</m:t>
                              </m:r>
                              <m:r>
                                <a:rPr lang="en-US" sz="105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~∆</m:t>
                              </m:r>
                              <m:r>
                                <a:rPr lang="en-US" sz="105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𝑃</m:t>
                              </m:r>
                            </m:oMath>
                          </m:oMathPara>
                        </a14:m>
                        <a:endParaRPr lang="en-US" sz="1050" dirty="0"/>
                      </a:p>
                    </p:txBody>
                  </p:sp>
                </mc:Choice>
                <mc:Fallback xmlns="">
                  <p:sp>
                    <p:nvSpPr>
                      <p:cNvPr id="15" name="TextBox 14">
                        <a:extLst>
                          <a:ext uri="{FF2B5EF4-FFF2-40B4-BE49-F238E27FC236}">
                            <a16:creationId xmlns:a16="http://schemas.microsoft.com/office/drawing/2014/main" id="{231C22C4-BE1F-B101-F2D7-1D185433E1F1}"/>
                          </a:ext>
                        </a:extLst>
                      </p:cNvPr>
                      <p:cNvSpPr txBox="1">
                        <a:spLocks noRot="1" noChangeAspect="1" noMove="1" noResize="1" noEditPoints="1" noAdjustHandles="1" noChangeArrowheads="1" noChangeShapeType="1" noTextEdit="1"/>
                      </p:cNvSpPr>
                      <p:nvPr/>
                    </p:nvSpPr>
                    <p:spPr>
                      <a:xfrm>
                        <a:off x="5394325" y="2015170"/>
                        <a:ext cx="492125" cy="161583"/>
                      </a:xfrm>
                      <a:prstGeom prst="rect">
                        <a:avLst/>
                      </a:prstGeom>
                      <a:blipFill>
                        <a:blip r:embed="rId6"/>
                        <a:stretch>
                          <a:fillRect b="-16667"/>
                        </a:stretch>
                      </a:blipFill>
                    </p:spPr>
                    <p:txBody>
                      <a:bodyPr/>
                      <a:lstStyle/>
                      <a:p>
                        <a:r>
                          <a:rPr lang="en-US">
                            <a:noFill/>
                          </a:rPr>
                          <a:t> </a:t>
                        </a:r>
                      </a:p>
                    </p:txBody>
                  </p:sp>
                </mc:Fallback>
              </mc:AlternateContent>
              <mc:AlternateContent xmlns:mc="http://schemas.openxmlformats.org/markup-compatibility/2006" xmlns:a14="http://schemas.microsoft.com/office/drawing/2010/main">
                <mc:Choice Requires="a14">
                  <p:sp>
                    <p:nvSpPr>
                      <p:cNvPr id="17" name="TextBox 16">
                        <a:extLst>
                          <a:ext uri="{FF2B5EF4-FFF2-40B4-BE49-F238E27FC236}">
                            <a16:creationId xmlns:a16="http://schemas.microsoft.com/office/drawing/2014/main" id="{E5E42C76-BE6C-6488-E47A-4148A3BC78DD}"/>
                          </a:ext>
                        </a:extLst>
                      </p:cNvPr>
                      <p:cNvSpPr txBox="1"/>
                      <p:nvPr/>
                    </p:nvSpPr>
                    <p:spPr>
                      <a:xfrm>
                        <a:off x="6836568" y="2015170"/>
                        <a:ext cx="459582" cy="161583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  <p:txBody>
                      <a:bodyPr wrap="square" lIns="0" tIns="0" rIns="0" bIns="0" rtlCol="0">
                        <a:spAutoFit/>
                      </a:bodyPr>
                      <a:lstStyle/>
                      <a:p>
                        <a:pPr/>
                        <a14:m>
                          <m:oMathPara xmlns:m="http://schemas.openxmlformats.org/officeDocument/2006/math">
                            <m:oMathParaPr>
                              <m:jc m:val="centerGroup"/>
                            </m:oMathParaPr>
                            <m:oMath xmlns:m="http://schemas.openxmlformats.org/officeDocument/2006/math">
                              <m:r>
                                <a:rPr lang="en-US" sz="1050" b="0" i="1" smtClean="0">
                                  <a:latin typeface="Cambria Math" panose="02040503050406030204" pitchFamily="18" charset="0"/>
                                </a:rPr>
                                <m:t>𝑄</m:t>
                              </m:r>
                              <m:r>
                                <a:rPr lang="en-US" sz="105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~∆</m:t>
                              </m:r>
                              <m:r>
                                <a:rPr lang="en-US" sz="105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𝑃</m:t>
                              </m:r>
                            </m:oMath>
                          </m:oMathPara>
                        </a14:m>
                        <a:endParaRPr lang="en-US" sz="1050" dirty="0"/>
                      </a:p>
                    </p:txBody>
                  </p:sp>
                </mc:Choice>
                <mc:Fallback xmlns="">
                  <p:sp>
                    <p:nvSpPr>
                      <p:cNvPr id="17" name="TextBox 16">
                        <a:extLst>
                          <a:ext uri="{FF2B5EF4-FFF2-40B4-BE49-F238E27FC236}">
                            <a16:creationId xmlns:a16="http://schemas.microsoft.com/office/drawing/2014/main" id="{E5E42C76-BE6C-6488-E47A-4148A3BC78DD}"/>
                          </a:ext>
                        </a:extLst>
                      </p:cNvPr>
                      <p:cNvSpPr txBox="1">
                        <a:spLocks noRot="1" noChangeAspect="1" noMove="1" noResize="1" noEditPoints="1" noAdjustHandles="1" noChangeArrowheads="1" noChangeShapeType="1" noTextEdit="1"/>
                      </p:cNvSpPr>
                      <p:nvPr/>
                    </p:nvSpPr>
                    <p:spPr>
                      <a:xfrm>
                        <a:off x="6836568" y="2015170"/>
                        <a:ext cx="459582" cy="161583"/>
                      </a:xfrm>
                      <a:prstGeom prst="rect">
                        <a:avLst/>
                      </a:prstGeom>
                      <a:blipFill>
                        <a:blip r:embed="rId7"/>
                        <a:stretch>
                          <a:fillRect b="-16667"/>
                        </a:stretch>
                      </a:blipFill>
                    </p:spPr>
                    <p:txBody>
                      <a:bodyPr/>
                      <a:lstStyle/>
                      <a:p>
                        <a:r>
                          <a:rPr lang="en-US">
                            <a:noFill/>
                          </a:rPr>
                          <a:t> </a:t>
                        </a:r>
                      </a:p>
                    </p:txBody>
                  </p:sp>
                </mc:Fallback>
              </mc:AlternateContent>
              <mc:AlternateContent xmlns:mc="http://schemas.openxmlformats.org/markup-compatibility/2006" xmlns:a14="http://schemas.microsoft.com/office/drawing/2010/main">
                <mc:Choice Requires="a14">
                  <p:sp>
                    <p:nvSpPr>
                      <p:cNvPr id="18" name="TextBox 17">
                        <a:extLst>
                          <a:ext uri="{FF2B5EF4-FFF2-40B4-BE49-F238E27FC236}">
                            <a16:creationId xmlns:a16="http://schemas.microsoft.com/office/drawing/2014/main" id="{8C84FE67-3E3F-DAE7-E7C1-6BCE2C7AA8FA}"/>
                          </a:ext>
                        </a:extLst>
                      </p:cNvPr>
                      <p:cNvSpPr txBox="1"/>
                      <p:nvPr/>
                    </p:nvSpPr>
                    <p:spPr>
                      <a:xfrm>
                        <a:off x="6184106" y="2007540"/>
                        <a:ext cx="545306" cy="169213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  <p:txBody>
                      <a:bodyPr wrap="square" lIns="0" tIns="0" rIns="0" bIns="0" rtlCol="0">
                        <a:spAutoFit/>
                      </a:bodyPr>
                      <a:lstStyle/>
                      <a:p>
                        <a:pPr/>
                        <a14:m>
                          <m:oMathPara xmlns:m="http://schemas.openxmlformats.org/officeDocument/2006/math">
                            <m:oMathParaPr>
                              <m:jc m:val="center"/>
                            </m:oMathParaPr>
                            <m:oMath xmlns:m="http://schemas.openxmlformats.org/officeDocument/2006/math">
                              <m:r>
                                <a:rPr lang="en-US" sz="1050" b="0" i="1" smtClean="0">
                                  <a:latin typeface="Cambria Math" panose="02040503050406030204" pitchFamily="18" charset="0"/>
                                </a:rPr>
                                <m:t>𝑄</m:t>
                              </m:r>
                              <m:r>
                                <a:rPr lang="en-US" sz="105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~</m:t>
                              </m:r>
                              <m:sSup>
                                <m:sSupPr>
                                  <m:ctrlPr>
                                    <a:rPr lang="en-US" sz="105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sz="105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∆</m:t>
                                  </m:r>
                                  <m:r>
                                    <a:rPr lang="en-US" sz="105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𝑃</m:t>
                                  </m:r>
                                </m:e>
                                <m:sup>
                                  <m:r>
                                    <a:rPr lang="en-US" sz="105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𝛽</m:t>
                                  </m:r>
                                </m:sup>
                              </m:sSup>
                            </m:oMath>
                          </m:oMathPara>
                        </a14:m>
                        <a:endParaRPr lang="en-US" sz="1050" dirty="0"/>
                      </a:p>
                    </p:txBody>
                  </p:sp>
                </mc:Choice>
                <mc:Fallback xmlns="">
                  <p:sp>
                    <p:nvSpPr>
                      <p:cNvPr id="18" name="TextBox 17">
                        <a:extLst>
                          <a:ext uri="{FF2B5EF4-FFF2-40B4-BE49-F238E27FC236}">
                            <a16:creationId xmlns:a16="http://schemas.microsoft.com/office/drawing/2014/main" id="{8C84FE67-3E3F-DAE7-E7C1-6BCE2C7AA8FA}"/>
                          </a:ext>
                        </a:extLst>
                      </p:cNvPr>
                      <p:cNvSpPr txBox="1">
                        <a:spLocks noRot="1" noChangeAspect="1" noMove="1" noResize="1" noEditPoints="1" noAdjustHandles="1" noChangeArrowheads="1" noChangeShapeType="1" noTextEdit="1"/>
                      </p:cNvSpPr>
                      <p:nvPr/>
                    </p:nvSpPr>
                    <p:spPr>
                      <a:xfrm>
                        <a:off x="6184106" y="2007540"/>
                        <a:ext cx="545306" cy="169213"/>
                      </a:xfrm>
                      <a:prstGeom prst="rect">
                        <a:avLst/>
                      </a:prstGeom>
                      <a:blipFill>
                        <a:blip r:embed="rId8"/>
                        <a:stretch>
                          <a:fillRect t="-3125" b="-12500"/>
                        </a:stretch>
                      </a:blipFill>
                    </p:spPr>
                    <p:txBody>
                      <a:bodyPr/>
                      <a:lstStyle/>
                      <a:p>
                        <a:r>
                          <a:rPr lang="en-US">
                            <a:noFill/>
                          </a:rPr>
                          <a:t> </a:t>
                        </a:r>
                      </a:p>
                    </p:txBody>
                  </p:sp>
                </mc:Fallback>
              </mc:AlternateContent>
            </p:grp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20" name="TextBox 19">
                      <a:extLst>
                        <a:ext uri="{FF2B5EF4-FFF2-40B4-BE49-F238E27FC236}">
                          <a16:creationId xmlns:a16="http://schemas.microsoft.com/office/drawing/2014/main" id="{6AA8008E-7654-5457-8241-0F5788767AB1}"/>
                        </a:ext>
                      </a:extLst>
                    </p:cNvPr>
                    <p:cNvSpPr txBox="1"/>
                    <p:nvPr/>
                  </p:nvSpPr>
                  <p:spPr>
                    <a:xfrm rot="16200000">
                      <a:off x="4617875" y="2476670"/>
                      <a:ext cx="676275" cy="161583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</p:spPr>
                  <p:txBody>
                    <a:bodyPr wrap="square" lIns="0" tIns="0" rIns="0" bIns="0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m:rPr>
                                <m:sty m:val="p"/>
                              </m:rPr>
                              <a:rPr lang="en-US" sz="1050" b="0" i="0" smtClean="0">
                                <a:latin typeface="Cambria Math" panose="02040503050406030204" pitchFamily="18" charset="0"/>
                              </a:rPr>
                              <m:t>log</m:t>
                            </m:r>
                            <m:r>
                              <a:rPr lang="en-US" sz="1050" b="0" i="1" smtClean="0">
                                <a:latin typeface="Cambria Math" panose="02040503050406030204" pitchFamily="18" charset="0"/>
                              </a:rPr>
                              <m:t>⁡(</m:t>
                            </m:r>
                            <m:r>
                              <a:rPr lang="en-US" sz="105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∆</m:t>
                            </m:r>
                            <m:r>
                              <a:rPr lang="en-US" sz="105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𝑃</m:t>
                            </m:r>
                            <m:r>
                              <a:rPr lang="en-US" sz="1050" b="0" i="1" smtClean="0">
                                <a:latin typeface="Cambria Math" panose="02040503050406030204" pitchFamily="18" charset="0"/>
                              </a:rPr>
                              <m:t>)</m:t>
                            </m:r>
                          </m:oMath>
                        </m:oMathPara>
                      </a14:m>
                      <a:endParaRPr lang="en-US" sz="1050" dirty="0"/>
                    </a:p>
                  </p:txBody>
                </p:sp>
              </mc:Choice>
              <mc:Fallback xmlns="">
                <p:sp>
                  <p:nvSpPr>
                    <p:cNvPr id="20" name="TextBox 19">
                      <a:extLst>
                        <a:ext uri="{FF2B5EF4-FFF2-40B4-BE49-F238E27FC236}">
                          <a16:creationId xmlns:a16="http://schemas.microsoft.com/office/drawing/2014/main" id="{6AA8008E-7654-5457-8241-0F5788767AB1}"/>
                        </a:ext>
                      </a:extLst>
                    </p:cNvPr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 rot="16200000">
                      <a:off x="4617875" y="2476670"/>
                      <a:ext cx="676275" cy="161583"/>
                    </a:xfrm>
                    <a:prstGeom prst="rect">
                      <a:avLst/>
                    </a:prstGeom>
                    <a:blipFill>
                      <a:blip r:embed="rId9"/>
                      <a:stretch>
                        <a:fillRect l="-3226" r="-19355"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en-US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2" name="TextBox 21">
                    <a:extLst>
                      <a:ext uri="{FF2B5EF4-FFF2-40B4-BE49-F238E27FC236}">
                        <a16:creationId xmlns:a16="http://schemas.microsoft.com/office/drawing/2014/main" id="{EC9D41ED-E34C-3F60-801B-D0B679C79BF4}"/>
                      </a:ext>
                    </a:extLst>
                  </p:cNvPr>
                  <p:cNvSpPr txBox="1"/>
                  <p:nvPr/>
                </p:nvSpPr>
                <p:spPr>
                  <a:xfrm>
                    <a:off x="6096000" y="3594747"/>
                    <a:ext cx="676275" cy="161583"/>
                  </a:xfrm>
                  <a:prstGeom prst="rect">
                    <a:avLst/>
                  </a:prstGeom>
                  <a:solidFill>
                    <a:schemeClr val="bg1"/>
                  </a:solidFill>
                </p:spPr>
                <p:txBody>
                  <a:bodyPr wrap="square" lIns="0" tIns="0" rIns="0" bIns="0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m:rPr>
                              <m:sty m:val="p"/>
                            </m:rPr>
                            <a:rPr lang="en-US" sz="1050" b="0" i="0" smtClean="0">
                              <a:latin typeface="Cambria Math" panose="02040503050406030204" pitchFamily="18" charset="0"/>
                            </a:rPr>
                            <m:t>log</m:t>
                          </m:r>
                          <m:r>
                            <a:rPr lang="en-US" sz="1050" b="0" i="1" smtClean="0">
                              <a:latin typeface="Cambria Math" panose="02040503050406030204" pitchFamily="18" charset="0"/>
                            </a:rPr>
                            <m:t>⁡(</m:t>
                          </m:r>
                          <m:r>
                            <m:rPr>
                              <m:sty m:val="p"/>
                            </m:rPr>
                            <a:rPr lang="en-US" sz="1050" b="0" i="0" smtClean="0">
                              <a:latin typeface="Cambria Math" panose="02040503050406030204" pitchFamily="18" charset="0"/>
                            </a:rPr>
                            <m:t>Ca</m:t>
                          </m:r>
                          <m:r>
                            <a:rPr lang="en-US" sz="105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oMath>
                      </m:oMathPara>
                    </a14:m>
                    <a:endParaRPr lang="en-US" sz="1050" dirty="0"/>
                  </a:p>
                </p:txBody>
              </p:sp>
            </mc:Choice>
            <mc:Fallback xmlns="">
              <p:sp>
                <p:nvSpPr>
                  <p:cNvPr id="22" name="TextBox 21">
                    <a:extLst>
                      <a:ext uri="{FF2B5EF4-FFF2-40B4-BE49-F238E27FC236}">
                        <a16:creationId xmlns:a16="http://schemas.microsoft.com/office/drawing/2014/main" id="{EC9D41ED-E34C-3F60-801B-D0B679C79BF4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096000" y="3594747"/>
                    <a:ext cx="676275" cy="161583"/>
                  </a:xfrm>
                  <a:prstGeom prst="rect">
                    <a:avLst/>
                  </a:prstGeom>
                  <a:blipFill>
                    <a:blip r:embed="rId10"/>
                    <a:stretch>
                      <a:fillRect t="-3226" b="-19355"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2601140A-CBCA-65D3-CA7D-6499AA2DE65E}"/>
              </a:ext>
            </a:extLst>
          </p:cNvPr>
          <p:cNvGrpSpPr/>
          <p:nvPr/>
        </p:nvGrpSpPr>
        <p:grpSpPr>
          <a:xfrm>
            <a:off x="736398" y="1280232"/>
            <a:ext cx="4658562" cy="2562742"/>
            <a:chOff x="736398" y="1280232"/>
            <a:chExt cx="4658562" cy="2562742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0AE85D1-637E-5121-DFB3-8F0A5BC4F241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99430" y="2424884"/>
              <a:ext cx="1418090" cy="1418090"/>
            </a:xfrm>
            <a:prstGeom prst="rect">
              <a:avLst/>
            </a:prstGeom>
          </p:spPr>
        </p:pic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C3AF2464-CC54-6D81-F6DA-6BF72AF46F33}"/>
                </a:ext>
              </a:extLst>
            </p:cNvPr>
            <p:cNvSpPr/>
            <p:nvPr/>
          </p:nvSpPr>
          <p:spPr>
            <a:xfrm>
              <a:off x="3353963" y="1778676"/>
              <a:ext cx="2040997" cy="537201"/>
            </a:xfrm>
            <a:custGeom>
              <a:avLst/>
              <a:gdLst>
                <a:gd name="csX0" fmla="*/ 1965960 w 1965960"/>
                <a:gd name="csY0" fmla="*/ 838200 h 838200"/>
                <a:gd name="csX1" fmla="*/ 1127760 w 1965960"/>
                <a:gd name="csY1" fmla="*/ 0 h 838200"/>
                <a:gd name="csX2" fmla="*/ 0 w 1965960"/>
                <a:gd name="csY2" fmla="*/ 0 h 8382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1965960" h="838200">
                  <a:moveTo>
                    <a:pt x="1965960" y="838200"/>
                  </a:moveTo>
                  <a:lnTo>
                    <a:pt x="1127760" y="0"/>
                  </a:lnTo>
                  <a:lnTo>
                    <a:pt x="0" y="0"/>
                  </a:lnTo>
                </a:path>
              </a:pathLst>
            </a:custGeom>
            <a:noFill/>
            <a:ln w="19050">
              <a:solidFill>
                <a:srgbClr val="EE611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Text Placeholder 2">
              <a:extLst>
                <a:ext uri="{FF2B5EF4-FFF2-40B4-BE49-F238E27FC236}">
                  <a16:creationId xmlns:a16="http://schemas.microsoft.com/office/drawing/2014/main" id="{08AB464C-C043-A851-5D7B-216B8A969521}"/>
                </a:ext>
              </a:extLst>
            </p:cNvPr>
            <p:cNvSpPr txBox="1">
              <a:spLocks/>
            </p:cNvSpPr>
            <p:nvPr/>
          </p:nvSpPr>
          <p:spPr>
            <a:xfrm>
              <a:off x="736398" y="1280232"/>
              <a:ext cx="3333456" cy="1149309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Tx/>
                <a:buBlip>
                  <a:blip r:embed="rId12"/>
                </a:buBlip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Tx/>
                <a:buBlip>
                  <a:blip r:embed="rId13"/>
                </a:buBlip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600" dirty="0">
                  <a:solidFill>
                    <a:srgbClr val="000000"/>
                  </a:solidFill>
                </a:rPr>
                <a:t>Linear relationship</a:t>
              </a:r>
            </a:p>
            <a:p>
              <a:r>
                <a:rPr lang="en-US" sz="1600" dirty="0">
                  <a:solidFill>
                    <a:srgbClr val="000000"/>
                  </a:solidFill>
                </a:rPr>
                <a:t>Continuous pathway flow</a:t>
              </a:r>
            </a:p>
            <a:p>
              <a:r>
                <a:rPr lang="en-US" sz="1600" dirty="0">
                  <a:solidFill>
                    <a:srgbClr val="000000"/>
                  </a:solidFill>
                </a:rPr>
                <a:t>Hysteresis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BE97483-246C-CC17-9606-FE30F4960D2E}"/>
              </a:ext>
            </a:extLst>
          </p:cNvPr>
          <p:cNvGrpSpPr/>
          <p:nvPr/>
        </p:nvGrpSpPr>
        <p:grpSpPr>
          <a:xfrm>
            <a:off x="450040" y="4015740"/>
            <a:ext cx="6777763" cy="2538314"/>
            <a:chOff x="450040" y="4015740"/>
            <a:chExt cx="6777763" cy="2538314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6CEBD9A0-4E9A-8E60-C0DD-C2AAE40768BE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450040" y="4433116"/>
              <a:ext cx="3196956" cy="1867022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B2124AF3-B550-EE39-7D55-27AAD1FCFEAB}"/>
                </a:ext>
              </a:extLst>
            </p:cNvPr>
            <p:cNvSpPr txBox="1"/>
            <p:nvPr/>
          </p:nvSpPr>
          <p:spPr>
            <a:xfrm>
              <a:off x="564340" y="6300138"/>
              <a:ext cx="248177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0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Gao et al, Phys. Rev. Fluids </a:t>
              </a:r>
              <a:r>
                <a:rPr lang="en-US" sz="1000" b="1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5</a:t>
              </a:r>
              <a:r>
                <a:rPr lang="en-US" sz="10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, 013801 (2020)</a:t>
              </a: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275DA6B-145D-B864-0DC8-67FCB36B39BC}"/>
                </a:ext>
              </a:extLst>
            </p:cNvPr>
            <p:cNvSpPr/>
            <p:nvPr/>
          </p:nvSpPr>
          <p:spPr>
            <a:xfrm>
              <a:off x="3017520" y="4015740"/>
              <a:ext cx="2912634" cy="1295400"/>
            </a:xfrm>
            <a:custGeom>
              <a:avLst/>
              <a:gdLst>
                <a:gd name="csX0" fmla="*/ 0 w 2811780"/>
                <a:gd name="csY0" fmla="*/ 1295400 h 1295400"/>
                <a:gd name="csX1" fmla="*/ 2811780 w 2811780"/>
                <a:gd name="csY1" fmla="*/ 1295400 h 1295400"/>
                <a:gd name="csX2" fmla="*/ 2811780 w 2811780"/>
                <a:gd name="csY2" fmla="*/ 0 h 12954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2811780" h="1295400">
                  <a:moveTo>
                    <a:pt x="0" y="1295400"/>
                  </a:moveTo>
                  <a:lnTo>
                    <a:pt x="2811780" y="1295400"/>
                  </a:lnTo>
                  <a:lnTo>
                    <a:pt x="2811780" y="0"/>
                  </a:lnTo>
                </a:path>
              </a:pathLst>
            </a:custGeom>
            <a:noFill/>
            <a:ln w="19050">
              <a:solidFill>
                <a:srgbClr val="F28548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6CAC73A4-CE70-13F7-5C99-B7B6B2251B87}"/>
                </a:ext>
              </a:extLst>
            </p:cNvPr>
            <p:cNvSpPr txBox="1"/>
            <p:nvPr/>
          </p:nvSpPr>
          <p:spPr>
            <a:xfrm>
              <a:off x="3894347" y="6300138"/>
              <a:ext cx="2912634" cy="25391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0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Rücker et al, Geophys. Res. Lett  42, 3888 (2015)</a:t>
              </a:r>
            </a:p>
          </p:txBody>
        </p:sp>
        <p:sp>
          <p:nvSpPr>
            <p:cNvPr id="39" name="Text Placeholder 2">
              <a:extLst>
                <a:ext uri="{FF2B5EF4-FFF2-40B4-BE49-F238E27FC236}">
                  <a16:creationId xmlns:a16="http://schemas.microsoft.com/office/drawing/2014/main" id="{7CC0A383-0B37-80B9-1574-1E258CCA0D3A}"/>
                </a:ext>
              </a:extLst>
            </p:cNvPr>
            <p:cNvSpPr txBox="1">
              <a:spLocks/>
            </p:cNvSpPr>
            <p:nvPr/>
          </p:nvSpPr>
          <p:spPr>
            <a:xfrm>
              <a:off x="3894347" y="5321346"/>
              <a:ext cx="3333456" cy="693191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Tx/>
                <a:buBlip>
                  <a:blip r:embed="rId12"/>
                </a:buBlip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Tx/>
                <a:buBlip>
                  <a:blip r:embed="rId13"/>
                </a:buBlip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600" dirty="0">
                  <a:solidFill>
                    <a:srgbClr val="000000"/>
                  </a:solidFill>
                </a:rPr>
                <a:t>Onset of dynamics</a:t>
              </a:r>
            </a:p>
            <a:p>
              <a:r>
                <a:rPr lang="en-US" sz="1600" dirty="0">
                  <a:solidFill>
                    <a:srgbClr val="000000"/>
                  </a:solidFill>
                </a:rPr>
                <a:t>Total mobility is unchanged</a:t>
              </a: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480CBA8-361F-4BC6-830E-0F878AB6CA3E}"/>
              </a:ext>
            </a:extLst>
          </p:cNvPr>
          <p:cNvGrpSpPr/>
          <p:nvPr/>
        </p:nvGrpSpPr>
        <p:grpSpPr>
          <a:xfrm>
            <a:off x="6382327" y="450729"/>
            <a:ext cx="5134961" cy="1858362"/>
            <a:chOff x="6382327" y="450729"/>
            <a:chExt cx="5134961" cy="1858362"/>
          </a:xfrm>
        </p:grpSpPr>
        <p:sp>
          <p:nvSpPr>
            <p:cNvPr id="36" name="Text Placeholder 2">
              <a:extLst>
                <a:ext uri="{FF2B5EF4-FFF2-40B4-BE49-F238E27FC236}">
                  <a16:creationId xmlns:a16="http://schemas.microsoft.com/office/drawing/2014/main" id="{BDE19890-0AF9-E7B4-B37F-582A168AC8AE}"/>
                </a:ext>
              </a:extLst>
            </p:cNvPr>
            <p:cNvSpPr txBox="1">
              <a:spLocks/>
            </p:cNvSpPr>
            <p:nvPr/>
          </p:nvSpPr>
          <p:spPr>
            <a:xfrm>
              <a:off x="9027923" y="450729"/>
              <a:ext cx="2489365" cy="764500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Tx/>
                <a:buBlip>
                  <a:blip r:embed="rId12"/>
                </a:buBlip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Tx/>
                <a:buBlip>
                  <a:blip r:embed="rId13"/>
                </a:buBlip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600" dirty="0">
                  <a:solidFill>
                    <a:srgbClr val="000000"/>
                  </a:solidFill>
                </a:rPr>
                <a:t>Non-linear relationship</a:t>
              </a:r>
            </a:p>
            <a:p>
              <a:r>
                <a:rPr lang="en-US" sz="1600" dirty="0">
                  <a:solidFill>
                    <a:srgbClr val="000000"/>
                  </a:solidFill>
                </a:rPr>
                <a:t>Ganglion dynamics</a:t>
              </a:r>
            </a:p>
          </p:txBody>
        </p:sp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D2624728-BD6D-4CDB-BB37-69085FDB4007}"/>
                </a:ext>
              </a:extLst>
            </p:cNvPr>
            <p:cNvSpPr/>
            <p:nvPr/>
          </p:nvSpPr>
          <p:spPr>
            <a:xfrm>
              <a:off x="6382327" y="748145"/>
              <a:ext cx="2558473" cy="1560946"/>
            </a:xfrm>
            <a:custGeom>
              <a:avLst/>
              <a:gdLst>
                <a:gd name="connsiteX0" fmla="*/ 0 w 2669309"/>
                <a:gd name="connsiteY0" fmla="*/ 1560946 h 1560946"/>
                <a:gd name="connsiteX1" fmla="*/ 1560946 w 2669309"/>
                <a:gd name="connsiteY1" fmla="*/ 0 h 1560946"/>
                <a:gd name="connsiteX2" fmla="*/ 2669309 w 2669309"/>
                <a:gd name="connsiteY2" fmla="*/ 0 h 1560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9309" h="1560946">
                  <a:moveTo>
                    <a:pt x="0" y="1560946"/>
                  </a:moveTo>
                  <a:lnTo>
                    <a:pt x="1560946" y="0"/>
                  </a:lnTo>
                  <a:lnTo>
                    <a:pt x="2669309" y="0"/>
                  </a:lnTo>
                </a:path>
              </a:pathLst>
            </a:custGeom>
            <a:noFill/>
            <a:ln w="19050">
              <a:solidFill>
                <a:srgbClr val="EE6112"/>
              </a:solidFill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7941A6F2-2F8A-4EF0-98B0-DF6299A39ED0}"/>
              </a:ext>
            </a:extLst>
          </p:cNvPr>
          <p:cNvGrpSpPr/>
          <p:nvPr/>
        </p:nvGrpSpPr>
        <p:grpSpPr>
          <a:xfrm>
            <a:off x="7389091" y="1676294"/>
            <a:ext cx="4220205" cy="2166679"/>
            <a:chOff x="7389091" y="1676294"/>
            <a:chExt cx="4220205" cy="2166679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C3A64396-37E9-F993-737B-770137ABB6FA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81918" y="2424556"/>
              <a:ext cx="1418417" cy="1418417"/>
            </a:xfrm>
            <a:prstGeom prst="rect">
              <a:avLst/>
            </a:prstGeom>
          </p:spPr>
        </p:pic>
        <p:sp>
          <p:nvSpPr>
            <p:cNvPr id="40" name="Text Placeholder 2">
              <a:extLst>
                <a:ext uri="{FF2B5EF4-FFF2-40B4-BE49-F238E27FC236}">
                  <a16:creationId xmlns:a16="http://schemas.microsoft.com/office/drawing/2014/main" id="{BF86C3FD-3EEB-6C3C-2D3A-65F3BDC405FF}"/>
                </a:ext>
              </a:extLst>
            </p:cNvPr>
            <p:cNvSpPr txBox="1">
              <a:spLocks/>
            </p:cNvSpPr>
            <p:nvPr/>
          </p:nvSpPr>
          <p:spPr>
            <a:xfrm>
              <a:off x="9027923" y="1676294"/>
              <a:ext cx="2581373" cy="764499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Tx/>
                <a:buBlip>
                  <a:blip r:embed="rId12"/>
                </a:buBlip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Tx/>
                <a:buBlip>
                  <a:blip r:embed="rId13"/>
                </a:buBlip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600" dirty="0">
                  <a:solidFill>
                    <a:srgbClr val="000000"/>
                  </a:solidFill>
                </a:rPr>
                <a:t>Linear relationship</a:t>
              </a:r>
            </a:p>
            <a:p>
              <a:r>
                <a:rPr lang="en-US" sz="1600" dirty="0">
                  <a:solidFill>
                    <a:srgbClr val="000000"/>
                  </a:solidFill>
                </a:rPr>
                <a:t>Negligible capillary forces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F6043292-3785-4C2A-A68F-C74A4850DDC4}"/>
                </a:ext>
              </a:extLst>
            </p:cNvPr>
            <p:cNvSpPr/>
            <p:nvPr/>
          </p:nvSpPr>
          <p:spPr>
            <a:xfrm>
              <a:off x="7389091" y="2059709"/>
              <a:ext cx="1551709" cy="184727"/>
            </a:xfrm>
            <a:custGeom>
              <a:avLst/>
              <a:gdLst>
                <a:gd name="connsiteX0" fmla="*/ 0 w 1551709"/>
                <a:gd name="connsiteY0" fmla="*/ 184727 h 184727"/>
                <a:gd name="connsiteX1" fmla="*/ 0 w 1551709"/>
                <a:gd name="connsiteY1" fmla="*/ 0 h 184727"/>
                <a:gd name="connsiteX2" fmla="*/ 1551709 w 1551709"/>
                <a:gd name="connsiteY2" fmla="*/ 0 h 184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51709" h="184727">
                  <a:moveTo>
                    <a:pt x="0" y="184727"/>
                  </a:moveTo>
                  <a:lnTo>
                    <a:pt x="0" y="0"/>
                  </a:lnTo>
                  <a:lnTo>
                    <a:pt x="1551709" y="0"/>
                  </a:lnTo>
                </a:path>
              </a:pathLst>
            </a:custGeom>
            <a:noFill/>
            <a:ln w="19050">
              <a:solidFill>
                <a:srgbClr val="EE6112"/>
              </a:solidFill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5F86AE8-D3DC-446D-AD0B-2C036A762A72}"/>
              </a:ext>
            </a:extLst>
          </p:cNvPr>
          <p:cNvGrpSpPr/>
          <p:nvPr/>
        </p:nvGrpSpPr>
        <p:grpSpPr>
          <a:xfrm>
            <a:off x="8651881" y="4918792"/>
            <a:ext cx="3333456" cy="1627567"/>
            <a:chOff x="8690269" y="4960557"/>
            <a:chExt cx="3333456" cy="1627567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0C7339A6-961E-4269-BEA4-D44B5B380B12}"/>
                </a:ext>
              </a:extLst>
            </p:cNvPr>
            <p:cNvGrpSpPr/>
            <p:nvPr/>
          </p:nvGrpSpPr>
          <p:grpSpPr>
            <a:xfrm>
              <a:off x="8741754" y="5020969"/>
              <a:ext cx="3250267" cy="1533085"/>
              <a:chOff x="8741754" y="4837447"/>
              <a:chExt cx="3250267" cy="1533085"/>
            </a:xfrm>
          </p:grpSpPr>
          <p:sp>
            <p:nvSpPr>
              <p:cNvPr id="45" name="Rectangle 44">
                <a:extLst>
                  <a:ext uri="{FF2B5EF4-FFF2-40B4-BE49-F238E27FC236}">
                    <a16:creationId xmlns:a16="http://schemas.microsoft.com/office/drawing/2014/main" id="{DB128091-2890-4FEB-8D66-5C3387D07665}"/>
                  </a:ext>
                </a:extLst>
              </p:cNvPr>
              <p:cNvSpPr/>
              <p:nvPr/>
            </p:nvSpPr>
            <p:spPr>
              <a:xfrm>
                <a:off x="8741754" y="4837447"/>
                <a:ext cx="3140515" cy="24622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r>
                  <a:rPr lang="en-US" sz="1000" dirty="0" err="1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Tallakstad</a:t>
                </a:r>
                <a:r>
                  <a:rPr lang="en-US" sz="10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et al, Phys. Rev. Lett. </a:t>
                </a:r>
                <a:r>
                  <a:rPr lang="en-US" sz="10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102</a:t>
                </a:r>
                <a:r>
                  <a:rPr lang="en-US" sz="10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, 074502 (2009)</a:t>
                </a:r>
              </a:p>
            </p:txBody>
          </p:sp>
          <p:sp>
            <p:nvSpPr>
              <p:cNvPr id="46" name="Rectangle 45">
                <a:extLst>
                  <a:ext uri="{FF2B5EF4-FFF2-40B4-BE49-F238E27FC236}">
                    <a16:creationId xmlns:a16="http://schemas.microsoft.com/office/drawing/2014/main" id="{5212E579-66C1-49DB-961C-F68B2FA7D7BB}"/>
                  </a:ext>
                </a:extLst>
              </p:cNvPr>
              <p:cNvSpPr/>
              <p:nvPr/>
            </p:nvSpPr>
            <p:spPr>
              <a:xfrm>
                <a:off x="8741754" y="5695355"/>
                <a:ext cx="2768937" cy="24622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10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Gao et al, Phys. Rev. Fluids </a:t>
                </a:r>
                <a:r>
                  <a:rPr lang="en-US" sz="10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5</a:t>
                </a:r>
                <a:r>
                  <a:rPr lang="en-US" sz="10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, 013801 (2020)</a:t>
                </a:r>
              </a:p>
            </p:txBody>
          </p:sp>
          <p:sp>
            <p:nvSpPr>
              <p:cNvPr id="47" name="Rectangle 46">
                <a:extLst>
                  <a:ext uri="{FF2B5EF4-FFF2-40B4-BE49-F238E27FC236}">
                    <a16:creationId xmlns:a16="http://schemas.microsoft.com/office/drawing/2014/main" id="{738857E9-B393-4F8F-A764-9F83AB8B5F02}"/>
                  </a:ext>
                </a:extLst>
              </p:cNvPr>
              <p:cNvSpPr/>
              <p:nvPr/>
            </p:nvSpPr>
            <p:spPr>
              <a:xfrm>
                <a:off x="8741754" y="5909832"/>
                <a:ext cx="3250267" cy="24622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10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Zhang et al, </a:t>
                </a:r>
                <a:r>
                  <a:rPr lang="nb-NO" sz="10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Geophys. Res. Lett. </a:t>
                </a:r>
                <a:r>
                  <a:rPr lang="nb-NO" sz="10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48</a:t>
                </a:r>
                <a:r>
                  <a:rPr lang="nb-NO" sz="10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, e2020GL090477 (2021)</a:t>
                </a:r>
                <a:endParaRPr lang="en-US" sz="1000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  <p:sp>
            <p:nvSpPr>
              <p:cNvPr id="48" name="Rectangle 47">
                <a:extLst>
                  <a:ext uri="{FF2B5EF4-FFF2-40B4-BE49-F238E27FC236}">
                    <a16:creationId xmlns:a16="http://schemas.microsoft.com/office/drawing/2014/main" id="{309C5291-EE3A-4AA6-A19E-4786B563B5AE}"/>
                  </a:ext>
                </a:extLst>
              </p:cNvPr>
              <p:cNvSpPr/>
              <p:nvPr/>
            </p:nvSpPr>
            <p:spPr>
              <a:xfrm>
                <a:off x="8741754" y="5051924"/>
                <a:ext cx="2898604" cy="24622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1000" dirty="0" err="1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Yiotis</a:t>
                </a:r>
                <a:r>
                  <a:rPr lang="en-US" sz="10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et al, Phys. Rev. E. </a:t>
                </a:r>
                <a:r>
                  <a:rPr lang="en-US" sz="10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87</a:t>
                </a:r>
                <a:r>
                  <a:rPr lang="en-US" sz="10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, 033001 (2013)</a:t>
                </a:r>
              </a:p>
            </p:txBody>
          </p:sp>
          <p:sp>
            <p:nvSpPr>
              <p:cNvPr id="49" name="Text Box 6">
                <a:extLst>
                  <a:ext uri="{FF2B5EF4-FFF2-40B4-BE49-F238E27FC236}">
                    <a16:creationId xmlns:a16="http://schemas.microsoft.com/office/drawing/2014/main" id="{DB2F0CC4-61E6-478F-9AA1-4557A95572C2}"/>
                  </a:ext>
                </a:extLst>
              </p:cNvPr>
              <p:cNvSpPr txBox="1"/>
              <p:nvPr/>
            </p:nvSpPr>
            <p:spPr>
              <a:xfrm>
                <a:off x="8741754" y="5480878"/>
                <a:ext cx="2648482" cy="246221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/>
              <a:p>
                <a:r>
                  <a:rPr lang="en-US" sz="10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sym typeface="+mn-ea"/>
                  </a:rPr>
                  <a:t>Sinha et al, Transp. Porous Med. </a:t>
                </a:r>
                <a:r>
                  <a:rPr lang="en-US" sz="10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sym typeface="+mn-ea"/>
                  </a:rPr>
                  <a:t>119</a:t>
                </a:r>
                <a:r>
                  <a:rPr lang="en-US" sz="10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sym typeface="+mn-ea"/>
                  </a:rPr>
                  <a:t>, 77 (2017)</a:t>
                </a:r>
              </a:p>
            </p:txBody>
          </p:sp>
          <p:sp>
            <p:nvSpPr>
              <p:cNvPr id="50" name="Rectangle 49">
                <a:extLst>
                  <a:ext uri="{FF2B5EF4-FFF2-40B4-BE49-F238E27FC236}">
                    <a16:creationId xmlns:a16="http://schemas.microsoft.com/office/drawing/2014/main" id="{789F3FC8-3EBD-4986-B1D1-CF998E4C37D4}"/>
                  </a:ext>
                </a:extLst>
              </p:cNvPr>
              <p:cNvSpPr/>
              <p:nvPr/>
            </p:nvSpPr>
            <p:spPr>
              <a:xfrm>
                <a:off x="8741754" y="5266401"/>
                <a:ext cx="3085066" cy="24622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10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Chevalier et al,  Phys. Rev. E. </a:t>
                </a:r>
                <a:r>
                  <a:rPr lang="en-US" sz="10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91</a:t>
                </a:r>
                <a:r>
                  <a:rPr lang="en-US" sz="10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, 043015 (2015)</a:t>
                </a:r>
              </a:p>
            </p:txBody>
          </p:sp>
          <p:sp>
            <p:nvSpPr>
              <p:cNvPr id="51" name="Rectangle 50">
                <a:extLst>
                  <a:ext uri="{FF2B5EF4-FFF2-40B4-BE49-F238E27FC236}">
                    <a16:creationId xmlns:a16="http://schemas.microsoft.com/office/drawing/2014/main" id="{E5BFBA3A-6A65-4B48-9BBB-B342339D2820}"/>
                  </a:ext>
                </a:extLst>
              </p:cNvPr>
              <p:cNvSpPr/>
              <p:nvPr/>
            </p:nvSpPr>
            <p:spPr>
              <a:xfrm>
                <a:off x="8741754" y="6124311"/>
                <a:ext cx="3085066" cy="24622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1000" dirty="0" err="1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Karabasova</a:t>
                </a:r>
                <a:r>
                  <a:rPr lang="en-US" sz="10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et al, arXiv:</a:t>
                </a:r>
                <a:r>
                  <a:rPr lang="en-US" sz="10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2605.11991</a:t>
                </a:r>
                <a:r>
                  <a:rPr lang="en-US" sz="10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(2026)</a:t>
                </a:r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FE785FA-B6F9-4937-8803-1148C543F044}"/>
                </a:ext>
              </a:extLst>
            </p:cNvPr>
            <p:cNvSpPr/>
            <p:nvPr/>
          </p:nvSpPr>
          <p:spPr>
            <a:xfrm>
              <a:off x="8690269" y="4960557"/>
              <a:ext cx="3333456" cy="1627567"/>
            </a:xfrm>
            <a:prstGeom prst="rect">
              <a:avLst/>
            </a:prstGeom>
            <a:noFill/>
            <a:ln>
              <a:solidFill>
                <a:srgbClr val="0872C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88914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7FEA8-62B4-20EF-BDDF-163AC5E0A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the pore-scale flow patterns relate to different regimes?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56682297-4CBC-43F9-9652-C5646870C212}"/>
              </a:ext>
            </a:extLst>
          </p:cNvPr>
          <p:cNvGrpSpPr/>
          <p:nvPr/>
        </p:nvGrpSpPr>
        <p:grpSpPr>
          <a:xfrm>
            <a:off x="755034" y="2610308"/>
            <a:ext cx="7455382" cy="1637384"/>
            <a:chOff x="755034" y="2290908"/>
            <a:chExt cx="7455382" cy="1637384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94E52A41-D467-8E8E-6A16-B56EA57B1B5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714916" y="2290908"/>
              <a:ext cx="1872324" cy="1254005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78F3520C-347F-E2B2-B048-66CFC2558EB7}"/>
                </a:ext>
              </a:extLst>
            </p:cNvPr>
            <p:cNvSpPr txBox="1"/>
            <p:nvPr/>
          </p:nvSpPr>
          <p:spPr>
            <a:xfrm>
              <a:off x="2668608" y="3651293"/>
              <a:ext cx="191863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Large-ganglion dynamics</a:t>
              </a:r>
            </a:p>
          </p:txBody>
        </p:sp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808C6A8-9036-E344-1731-CAABDCA0F8F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739768" y="2290908"/>
              <a:ext cx="1677803" cy="1254004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A0395874-7DED-FC6C-34D4-A40E5575EBB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576325" y="2290908"/>
              <a:ext cx="1634091" cy="1254004"/>
            </a:xfrm>
            <a:prstGeom prst="rect">
              <a:avLst/>
            </a:prstGeom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1A92D1A1-BD2B-DA57-CF3D-2481FFF4483B}"/>
                </a:ext>
              </a:extLst>
            </p:cNvPr>
            <p:cNvSpPr txBox="1"/>
            <p:nvPr/>
          </p:nvSpPr>
          <p:spPr>
            <a:xfrm>
              <a:off x="4696206" y="3650019"/>
              <a:ext cx="176492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Small-ganglion dynamics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79B2FCEC-9E27-7CFE-AF71-C82D578E3E4C}"/>
                </a:ext>
              </a:extLst>
            </p:cNvPr>
            <p:cNvSpPr txBox="1"/>
            <p:nvPr/>
          </p:nvSpPr>
          <p:spPr>
            <a:xfrm>
              <a:off x="6576325" y="3650018"/>
              <a:ext cx="1176925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dirty="0"/>
                <a:t>Drop-traffic flow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1CC76F82-6F02-175B-1584-8438290397CE}"/>
                </a:ext>
              </a:extLst>
            </p:cNvPr>
            <p:cNvSpPr txBox="1"/>
            <p:nvPr/>
          </p:nvSpPr>
          <p:spPr>
            <a:xfrm>
              <a:off x="755034" y="3651293"/>
              <a:ext cx="1788065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Connected pathway flow</a:t>
              </a:r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94072568-A381-4D59-7FF4-21AB5947CB6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41048" y="2290908"/>
              <a:ext cx="1707223" cy="1254004"/>
            </a:xfrm>
            <a:prstGeom prst="rect">
              <a:avLst/>
            </a:prstGeom>
          </p:spPr>
        </p:pic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06FF32A2-7D12-35C7-26C3-AF1DD972EEB7}"/>
              </a:ext>
            </a:extLst>
          </p:cNvPr>
          <p:cNvSpPr/>
          <p:nvPr/>
        </p:nvSpPr>
        <p:spPr>
          <a:xfrm>
            <a:off x="755034" y="5677294"/>
            <a:ext cx="331643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dirty="0">
                <a:latin typeface="Barlow Semi Condensed Light" panose="00000406000000000000" pitchFamily="2" charset="0"/>
              </a:rPr>
              <a:t>Avraam and Payatakes, J. Fluid Mech. </a:t>
            </a:r>
            <a:r>
              <a:rPr lang="en-US" sz="1100" b="1" dirty="0">
                <a:latin typeface="Barlow Semi Condensed Light" panose="00000406000000000000" pitchFamily="2" charset="0"/>
              </a:rPr>
              <a:t>293</a:t>
            </a:r>
            <a:r>
              <a:rPr lang="en-US" sz="1100" dirty="0">
                <a:latin typeface="Barlow Semi Condensed Light" panose="00000406000000000000" pitchFamily="2" charset="0"/>
              </a:rPr>
              <a:t>, 207 (1995)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276008E-B608-4982-B46D-AEAFFB92D68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86540" y="1912345"/>
            <a:ext cx="2969009" cy="3371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796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447B08F-F04C-8D9B-1D1C-5DF06EC7F3D1}"/>
              </a:ext>
            </a:extLst>
          </p:cNvPr>
          <p:cNvSpPr txBox="1"/>
          <p:nvPr/>
        </p:nvSpPr>
        <p:spPr>
          <a:xfrm>
            <a:off x="1519729" y="2327740"/>
            <a:ext cx="917222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Can we model the pore-scale configurational probability?</a:t>
            </a:r>
          </a:p>
          <a:p>
            <a:pPr algn="ctr"/>
            <a:endParaRPr lang="en-US" sz="2800" b="1" dirty="0">
              <a:solidFill>
                <a:schemeClr val="tx1">
                  <a:lumMod val="85000"/>
                  <a:lumOff val="15000"/>
                </a:schemeClr>
              </a:solidFill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  <a:p>
            <a:pPr algn="ctr"/>
            <a:endParaRPr lang="en-US" sz="2800" b="1" dirty="0">
              <a:solidFill>
                <a:schemeClr val="tx1">
                  <a:lumMod val="85000"/>
                  <a:lumOff val="15000"/>
                </a:schemeClr>
              </a:solidFill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  <a:p>
            <a:pPr algn="ctr"/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Darcy-scale flow regimes?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4B50A2D-4E40-4F2F-472D-7ABD1BD176EC}"/>
              </a:ext>
            </a:extLst>
          </p:cNvPr>
          <p:cNvSpPr/>
          <p:nvPr/>
        </p:nvSpPr>
        <p:spPr>
          <a:xfrm>
            <a:off x="1314450" y="2121693"/>
            <a:ext cx="9644063" cy="2273958"/>
          </a:xfrm>
          <a:prstGeom prst="rect">
            <a:avLst/>
          </a:prstGeom>
          <a:noFill/>
          <a:ln>
            <a:solidFill>
              <a:srgbClr val="0872C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57F5940A-A6F5-809B-A4DA-2E9102B1603C}"/>
              </a:ext>
            </a:extLst>
          </p:cNvPr>
          <p:cNvSpPr/>
          <p:nvPr/>
        </p:nvSpPr>
        <p:spPr>
          <a:xfrm>
            <a:off x="5841927" y="3066170"/>
            <a:ext cx="172471" cy="339022"/>
          </a:xfrm>
          <a:prstGeom prst="downArrow">
            <a:avLst/>
          </a:prstGeom>
          <a:solidFill>
            <a:srgbClr val="EE611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5018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17E3D-0D26-F9DE-0805-58E278877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Configurational probability for porous media flow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15372CE-C561-4E8F-1624-68F2795328D4}"/>
              </a:ext>
            </a:extLst>
          </p:cNvPr>
          <p:cNvGrpSpPr/>
          <p:nvPr/>
        </p:nvGrpSpPr>
        <p:grpSpPr>
          <a:xfrm>
            <a:off x="1009651" y="1352550"/>
            <a:ext cx="4922901" cy="1384863"/>
            <a:chOff x="1009651" y="1352550"/>
            <a:chExt cx="4922901" cy="1384863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5ADBA9A2-BABC-50B2-31DE-13144843D457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2610698" y="1537627"/>
              <a:ext cx="935644" cy="935644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04D26BB1-BB35-2D33-9C59-E538ACCED10E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>
              <a:off x="1209675" y="1537627"/>
              <a:ext cx="935644" cy="935644"/>
            </a:xfrm>
            <a:prstGeom prst="rect">
              <a:avLst/>
            </a:prstGeom>
          </p:spPr>
        </p:pic>
        <p:sp>
          <p:nvSpPr>
            <p:cNvPr id="7" name="Arrow: Right 6">
              <a:extLst>
                <a:ext uri="{FF2B5EF4-FFF2-40B4-BE49-F238E27FC236}">
                  <a16:creationId xmlns:a16="http://schemas.microsoft.com/office/drawing/2014/main" id="{4D499304-CFF6-B7E8-59A7-672B6F21C903}"/>
                </a:ext>
              </a:extLst>
            </p:cNvPr>
            <p:cNvSpPr/>
            <p:nvPr/>
          </p:nvSpPr>
          <p:spPr>
            <a:xfrm>
              <a:off x="2327736" y="1888443"/>
              <a:ext cx="133448" cy="140703"/>
            </a:xfrm>
            <a:prstGeom prst="rightArrow">
              <a:avLst/>
            </a:prstGeom>
            <a:solidFill>
              <a:srgbClr val="EE611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TextBox 7">
                  <a:extLst>
                    <a:ext uri="{FF2B5EF4-FFF2-40B4-BE49-F238E27FC236}">
                      <a16:creationId xmlns:a16="http://schemas.microsoft.com/office/drawing/2014/main" id="{D952CBE7-FF56-845D-149C-CA912811B895}"/>
                    </a:ext>
                  </a:extLst>
                </p:cNvPr>
                <p:cNvSpPr txBox="1"/>
                <p:nvPr/>
              </p:nvSpPr>
              <p:spPr>
                <a:xfrm>
                  <a:off x="3704071" y="1719296"/>
                  <a:ext cx="1870512" cy="549253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16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60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𝜎</m:t>
                            </m:r>
                          </m:e>
                          <m:sub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𝑖</m:t>
                            </m:r>
                          </m:sub>
                        </m:sSub>
                        <m:r>
                          <a:rPr lang="en-US" sz="16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d>
                          <m:dPr>
                            <m:begChr m:val="{"/>
                            <m:endChr m:val=""/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eqArr>
                              <m:eqArrPr>
                                <m:ctrlPr>
                                  <a:rPr lang="en-US" sz="16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eqArrPr>
                              <m:e>
                                <m:r>
                                  <a:rPr lang="en-US" sz="1600" b="0" i="1" smtClean="0">
                                    <a:latin typeface="Cambria Math" panose="02040503050406030204" pitchFamily="18" charset="0"/>
                                  </a:rPr>
                                  <m:t>−1 , </m:t>
                                </m:r>
                                <m:r>
                                  <m:rPr>
                                    <m:sty m:val="p"/>
                                  </m:rPr>
                                  <a:rPr lang="en-US" sz="1600" b="0" i="0" smtClean="0">
                                    <a:latin typeface="Cambria Math" panose="02040503050406030204" pitchFamily="18" charset="0"/>
                                  </a:rPr>
                                  <m:t>if</m:t>
                                </m:r>
                                <m:r>
                                  <a:rPr lang="en-US" sz="1600" b="0" i="1" smtClean="0"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sSub>
                                  <m:sSubPr>
                                    <m:ctrlPr>
                                      <a:rPr lang="en-US" sz="16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1600" b="0" i="1" smtClean="0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US" sz="1600" b="0" i="1" smtClean="0">
                                        <a:latin typeface="Cambria Math" panose="02040503050406030204" pitchFamily="18" charset="0"/>
                                      </a:rPr>
                                      <m:t>𝑖</m:t>
                                    </m:r>
                                  </m:sub>
                                </m:sSub>
                                <m:r>
                                  <a:rPr lang="en-US" sz="1600" b="0" i="1" smtClean="0">
                                    <a:latin typeface="Cambria Math" panose="02040503050406030204" pitchFamily="18" charset="0"/>
                                  </a:rPr>
                                  <m:t>&lt;</m:t>
                                </m:r>
                                <m:d>
                                  <m:dPr>
                                    <m:begChr m:val="⟨"/>
                                    <m:endChr m:val="⟩"/>
                                    <m:ctrlPr>
                                      <a:rPr lang="en-US" sz="16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sSub>
                                      <m:sSubPr>
                                        <m:ctrlPr>
                                          <a:rPr lang="en-US" sz="1600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sz="1600" b="0" i="1" smtClean="0">
                                            <a:latin typeface="Cambria Math" panose="02040503050406030204" pitchFamily="18" charset="0"/>
                                          </a:rPr>
                                          <m:t>𝑠</m:t>
                                        </m:r>
                                      </m:e>
                                      <m:sub>
                                        <m:r>
                                          <a:rPr lang="en-US" sz="1600" b="0" i="1" smtClean="0">
                                            <a:latin typeface="Cambria Math" panose="02040503050406030204" pitchFamily="18" charset="0"/>
                                          </a:rPr>
                                          <m:t>𝑖</m:t>
                                        </m:r>
                                      </m:sub>
                                    </m:sSub>
                                  </m:e>
                                </m:d>
                              </m:e>
                              <m:e>
                                <m:r>
                                  <a:rPr lang="en-US" sz="1600" b="0" i="1" smtClean="0">
                                    <a:latin typeface="Cambria Math" panose="02040503050406030204" pitchFamily="18" charset="0"/>
                                  </a:rPr>
                                  <m:t>+1, </m:t>
                                </m:r>
                                <m:r>
                                  <m:rPr>
                                    <m:sty m:val="p"/>
                                  </m:rPr>
                                  <a:rPr lang="en-US" sz="1600" b="0" i="0" smtClean="0">
                                    <a:latin typeface="Cambria Math" panose="02040503050406030204" pitchFamily="18" charset="0"/>
                                  </a:rPr>
                                  <m:t>otherwise</m:t>
                                </m:r>
                              </m:e>
                            </m:eqArr>
                          </m:e>
                        </m:d>
                      </m:oMath>
                    </m:oMathPara>
                  </a14:m>
                  <a:endParaRPr lang="en-US" sz="1600" dirty="0"/>
                </a:p>
              </p:txBody>
            </p:sp>
          </mc:Choice>
          <mc:Fallback xmlns="">
            <p:sp>
              <p:nvSpPr>
                <p:cNvPr id="8" name="TextBox 7">
                  <a:extLst>
                    <a:ext uri="{FF2B5EF4-FFF2-40B4-BE49-F238E27FC236}">
                      <a16:creationId xmlns:a16="http://schemas.microsoft.com/office/drawing/2014/main" id="{D952CBE7-FF56-845D-149C-CA912811B895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704071" y="1719296"/>
                  <a:ext cx="1870512" cy="549253"/>
                </a:xfrm>
                <a:prstGeom prst="rect">
                  <a:avLst/>
                </a:prstGeom>
                <a:blipFill>
                  <a:blip r:embed="rId16"/>
                  <a:stretch>
                    <a:fillRect b="-1111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D9B47BF-359A-2863-ACAB-3FA0BB434A39}"/>
                </a:ext>
              </a:extLst>
            </p:cNvPr>
            <p:cNvSpPr/>
            <p:nvPr/>
          </p:nvSpPr>
          <p:spPr>
            <a:xfrm>
              <a:off x="1009651" y="1352550"/>
              <a:ext cx="4922901" cy="1384863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BD5CA31B-7CF3-A762-5C09-9698CDCE2F19}"/>
              </a:ext>
            </a:extLst>
          </p:cNvPr>
          <p:cNvGrpSpPr/>
          <p:nvPr/>
        </p:nvGrpSpPr>
        <p:grpSpPr>
          <a:xfrm>
            <a:off x="1009650" y="2829360"/>
            <a:ext cx="3238500" cy="1177247"/>
            <a:chOff x="3038475" y="3022505"/>
            <a:chExt cx="3238500" cy="1273456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1" name="TextBox 10">
                  <a:extLst>
                    <a:ext uri="{FF2B5EF4-FFF2-40B4-BE49-F238E27FC236}">
                      <a16:creationId xmlns:a16="http://schemas.microsoft.com/office/drawing/2014/main" id="{3299FEBC-99C6-824F-E231-989F7A98C7E5}"/>
                    </a:ext>
                  </a:extLst>
                </p:cNvPr>
                <p:cNvSpPr txBox="1"/>
                <p:nvPr/>
              </p:nvSpPr>
              <p:spPr>
                <a:xfrm>
                  <a:off x="3571489" y="3629763"/>
                  <a:ext cx="1734321" cy="276999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d>
                          <m:dPr>
                            <m:begChr m:val="{"/>
                            <m:endChr m:val="}"/>
                            <m:ctrlPr>
                              <a:rPr lang="en-US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𝜎</m:t>
                            </m:r>
                          </m:e>
                        </m:d>
                        <m:r>
                          <a:rPr lang="en-US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≡</m:t>
                        </m:r>
                        <m:d>
                          <m:dPr>
                            <m:begChr m:val="{"/>
                            <m:endChr m:val="}"/>
                            <m:ctrlPr>
                              <a:rPr lang="en-US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US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𝜎</m:t>
                                </m:r>
                              </m:e>
                              <m:sub>
                                <m:r>
                                  <a:rPr lang="en-US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,⋯,</m:t>
                            </m:r>
                            <m:sSub>
                              <m:sSubPr>
                                <m:ctrlPr>
                                  <a:rPr lang="en-US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𝜎</m:t>
                                </m:r>
                              </m:e>
                              <m:sub>
                                <m:r>
                                  <a:rPr lang="en-US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𝑁</m:t>
                                </m:r>
                              </m:sub>
                            </m:sSub>
                          </m:e>
                        </m:d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11" name="TextBox 10">
                  <a:extLst>
                    <a:ext uri="{FF2B5EF4-FFF2-40B4-BE49-F238E27FC236}">
                      <a16:creationId xmlns:a16="http://schemas.microsoft.com/office/drawing/2014/main" id="{3299FEBC-99C6-824F-E231-989F7A98C7E5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571489" y="3629763"/>
                  <a:ext cx="1734321" cy="276999"/>
                </a:xfrm>
                <a:prstGeom prst="rect">
                  <a:avLst/>
                </a:prstGeom>
                <a:blipFill>
                  <a:blip r:embed="rId17"/>
                  <a:stretch>
                    <a:fillRect b="-2381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2" name="Arrow: Down 11">
              <a:extLst>
                <a:ext uri="{FF2B5EF4-FFF2-40B4-BE49-F238E27FC236}">
                  <a16:creationId xmlns:a16="http://schemas.microsoft.com/office/drawing/2014/main" id="{14C60A0E-1D39-9AFD-D260-A78AE8779C97}"/>
                </a:ext>
              </a:extLst>
            </p:cNvPr>
            <p:cNvSpPr/>
            <p:nvPr/>
          </p:nvSpPr>
          <p:spPr>
            <a:xfrm>
              <a:off x="4459264" y="3022505"/>
              <a:ext cx="297041" cy="276999"/>
            </a:xfrm>
            <a:prstGeom prst="downArrow">
              <a:avLst/>
            </a:prstGeom>
            <a:noFill/>
            <a:ln>
              <a:solidFill>
                <a:srgbClr val="EE611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3FD8EA7-2026-FD45-4D47-9A0E60395E03}"/>
                </a:ext>
              </a:extLst>
            </p:cNvPr>
            <p:cNvSpPr txBox="1"/>
            <p:nvPr/>
          </p:nvSpPr>
          <p:spPr>
            <a:xfrm rot="5400000" flipH="1">
              <a:off x="4387105" y="3944748"/>
              <a:ext cx="32077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…</a:t>
              </a: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D9802F0B-F482-4078-D9B2-128B20B5A5BE}"/>
                </a:ext>
              </a:extLst>
            </p:cNvPr>
            <p:cNvSpPr/>
            <p:nvPr/>
          </p:nvSpPr>
          <p:spPr>
            <a:xfrm>
              <a:off x="3038475" y="3428999"/>
              <a:ext cx="3238500" cy="86696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36E2BCEE-E6DB-8CD0-ABCA-D1233B5CE065}"/>
              </a:ext>
            </a:extLst>
          </p:cNvPr>
          <p:cNvGrpSpPr/>
          <p:nvPr/>
        </p:nvGrpSpPr>
        <p:grpSpPr>
          <a:xfrm>
            <a:off x="1009650" y="4250618"/>
            <a:ext cx="3238500" cy="2224960"/>
            <a:chOff x="1009650" y="4404441"/>
            <a:chExt cx="3238500" cy="2224960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4A282CFA-C56A-94A4-B23B-EBAE4A2F19C5}"/>
                </a:ext>
              </a:extLst>
            </p:cNvPr>
            <p:cNvSpPr txBox="1"/>
            <p:nvPr/>
          </p:nvSpPr>
          <p:spPr>
            <a:xfrm rot="16200000">
              <a:off x="593086" y="4863734"/>
              <a:ext cx="128791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Constraints</a:t>
              </a: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7" name="TextBox 16">
                  <a:extLst>
                    <a:ext uri="{FF2B5EF4-FFF2-40B4-BE49-F238E27FC236}">
                      <a16:creationId xmlns:a16="http://schemas.microsoft.com/office/drawing/2014/main" id="{CC0DF1DC-CC07-2AD6-1E9E-73C560B9807A}"/>
                    </a:ext>
                  </a:extLst>
                </p:cNvPr>
                <p:cNvSpPr txBox="1"/>
                <p:nvPr/>
              </p:nvSpPr>
              <p:spPr>
                <a:xfrm>
                  <a:off x="2049474" y="4475105"/>
                  <a:ext cx="1719060" cy="702821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d>
                          <m:dPr>
                            <m:begChr m:val="⟨"/>
                            <m:endChr m:val="⟩"/>
                            <m:ctrlPr>
                              <a:rPr lang="en-US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US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𝜎</m:t>
                                </m:r>
                              </m:e>
                              <m:sub>
                                <m:r>
                                  <a:rPr lang="en-US" b="0" i="1" smtClean="0">
                                    <a:latin typeface="Cambria Math" panose="02040503050406030204" pitchFamily="18" charset="0"/>
                                  </a:rPr>
                                  <m:t>𝑖</m:t>
                                </m:r>
                              </m:sub>
                            </m:sSub>
                          </m:e>
                        </m:d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nary>
                          <m:naryPr>
                            <m:chr m:val="∑"/>
                            <m:supHide m:val="on"/>
                            <m:ctrlPr>
                              <a:rPr lang="en-US" b="0" i="1" smtClean="0">
                                <a:latin typeface="Cambria Math" panose="02040503050406030204" pitchFamily="18" charset="0"/>
                              </a:rPr>
                            </m:ctrlPr>
                          </m:naryPr>
                          <m:sub>
                            <m:d>
                              <m:dPr>
                                <m:begChr m:val="{"/>
                                <m:endChr m:val="}"/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US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𝜎</m:t>
                                </m:r>
                              </m:e>
                            </m:d>
                          </m:sub>
                          <m:sup/>
                          <m:e>
                            <m:sSub>
                              <m:sSubPr>
                                <m:ctrlPr>
                                  <a:rPr lang="en-US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𝜎</m:t>
                                </m:r>
                              </m:e>
                              <m:sub>
                                <m:r>
                                  <a:rPr lang="en-US" b="0" i="1" smtClean="0">
                                    <a:latin typeface="Cambria Math" panose="02040503050406030204" pitchFamily="18" charset="0"/>
                                  </a:rPr>
                                  <m:t>𝑖</m:t>
                                </m:r>
                              </m:sub>
                            </m:sSub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  <m:d>
                              <m:dPr>
                                <m:begChr m:val="{"/>
                                <m:endChr m:val="}"/>
                                <m:ctrlPr>
                                  <a:rPr lang="en-US" b="0" i="1" smtClean="0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US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𝜎</m:t>
                                </m:r>
                              </m:e>
                            </m:d>
                          </m:e>
                        </m:nary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17" name="TextBox 16">
                  <a:extLst>
                    <a:ext uri="{FF2B5EF4-FFF2-40B4-BE49-F238E27FC236}">
                      <a16:creationId xmlns:a16="http://schemas.microsoft.com/office/drawing/2014/main" id="{CC0DF1DC-CC07-2AD6-1E9E-73C560B9807A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49474" y="4475105"/>
                  <a:ext cx="1719060" cy="702821"/>
                </a:xfrm>
                <a:prstGeom prst="rect">
                  <a:avLst/>
                </a:prstGeom>
                <a:blipFill>
                  <a:blip r:embed="rId1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4E36058D-CD09-A5C1-AD7C-219D3B962916}"/>
                    </a:ext>
                  </a:extLst>
                </p:cNvPr>
                <p:cNvSpPr txBox="1"/>
                <p:nvPr/>
              </p:nvSpPr>
              <p:spPr>
                <a:xfrm>
                  <a:off x="1857241" y="5195144"/>
                  <a:ext cx="2103525" cy="702821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d>
                          <m:dPr>
                            <m:begChr m:val="⟨"/>
                            <m:endChr m:val="⟩"/>
                            <m:ctrlPr>
                              <a:rPr lang="en-US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US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𝜎</m:t>
                                </m:r>
                              </m:e>
                              <m:sub>
                                <m:r>
                                  <a:rPr lang="en-US" b="0" i="1" smtClean="0">
                                    <a:latin typeface="Cambria Math" panose="02040503050406030204" pitchFamily="18" charset="0"/>
                                  </a:rPr>
                                  <m:t>𝑖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𝜎</m:t>
                                </m:r>
                              </m:e>
                              <m:sub>
                                <m:r>
                                  <a:rPr lang="en-US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𝑗</m:t>
                                </m:r>
                              </m:sub>
                            </m:sSub>
                          </m:e>
                        </m:d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nary>
                          <m:naryPr>
                            <m:chr m:val="∑"/>
                            <m:supHide m:val="on"/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>
                            <m:d>
                              <m:dPr>
                                <m:begChr m:val="{"/>
                                <m:endChr m:val="}"/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US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𝜎</m:t>
                                </m:r>
                              </m:e>
                            </m:d>
                          </m:sub>
                          <m:sup/>
                          <m:e>
                            <m:sSub>
                              <m:sSub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𝜎</m:t>
                                </m:r>
                              </m:e>
                              <m:sub>
                                <m:r>
                                  <a:rPr lang="en-US" i="1">
                                    <a:latin typeface="Cambria Math" panose="02040503050406030204" pitchFamily="18" charset="0"/>
                                  </a:rPr>
                                  <m:t>𝑖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𝜎</m:t>
                                </m:r>
                              </m:e>
                              <m:sub>
                                <m:r>
                                  <a:rPr lang="en-US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𝑗</m:t>
                                </m:r>
                              </m:sub>
                            </m:s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𝑃</m:t>
                            </m:r>
                            <m:d>
                              <m:dPr>
                                <m:begChr m:val="{"/>
                                <m:endChr m:val="}"/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US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𝜎</m:t>
                                </m:r>
                              </m:e>
                            </m:d>
                          </m:e>
                        </m:nary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4E36058D-CD09-A5C1-AD7C-219D3B962916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857241" y="5195144"/>
                  <a:ext cx="2103525" cy="702821"/>
                </a:xfrm>
                <a:prstGeom prst="rect">
                  <a:avLst/>
                </a:prstGeom>
                <a:blipFill>
                  <a:blip r:embed="rId1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6440A0DE-58BE-E580-A41B-CD678EB25E43}"/>
                </a:ext>
              </a:extLst>
            </p:cNvPr>
            <p:cNvSpPr/>
            <p:nvPr/>
          </p:nvSpPr>
          <p:spPr>
            <a:xfrm>
              <a:off x="1009650" y="4423299"/>
              <a:ext cx="3238500" cy="220610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" name="TextBox 21">
                  <a:extLst>
                    <a:ext uri="{FF2B5EF4-FFF2-40B4-BE49-F238E27FC236}">
                      <a16:creationId xmlns:a16="http://schemas.microsoft.com/office/drawing/2014/main" id="{04A54B4C-71D4-C829-01B5-7DF9FDA4A31C}"/>
                    </a:ext>
                  </a:extLst>
                </p:cNvPr>
                <p:cNvSpPr txBox="1"/>
                <p:nvPr/>
              </p:nvSpPr>
              <p:spPr>
                <a:xfrm>
                  <a:off x="1596490" y="5786978"/>
                  <a:ext cx="1287917" cy="70282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nary>
                          <m:naryPr>
                            <m:chr m:val="∑"/>
                            <m:supHide m:val="on"/>
                            <m:ctrlPr>
                              <a:rPr lang="en-US" b="0" i="1" smtClean="0">
                                <a:latin typeface="Cambria Math" panose="02040503050406030204" pitchFamily="18" charset="0"/>
                              </a:rPr>
                            </m:ctrlPr>
                          </m:naryPr>
                          <m:sub>
                            <m:d>
                              <m:dPr>
                                <m:begChr m:val="{"/>
                                <m:endChr m:val="}"/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US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𝜎</m:t>
                                </m:r>
                              </m:e>
                            </m:d>
                          </m:sub>
                          <m:sup/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𝑃</m:t>
                            </m:r>
                            <m:d>
                              <m:dPr>
                                <m:begChr m:val="{"/>
                                <m:endChr m:val="}"/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US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𝜎</m:t>
                                </m:r>
                              </m:e>
                            </m:d>
                          </m:e>
                        </m:nary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=1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2" name="TextBox 21">
                  <a:extLst>
                    <a:ext uri="{FF2B5EF4-FFF2-40B4-BE49-F238E27FC236}">
                      <a16:creationId xmlns:a16="http://schemas.microsoft.com/office/drawing/2014/main" id="{04A54B4C-71D4-C829-01B5-7DF9FDA4A31C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596490" y="5786978"/>
                  <a:ext cx="1287917" cy="702821"/>
                </a:xfrm>
                <a:prstGeom prst="rect">
                  <a:avLst/>
                </a:prstGeom>
                <a:blipFill>
                  <a:blip r:embed="rId20"/>
                  <a:stretch>
                    <a:fillRect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F5ACB3A9-0C7F-4C99-BFEE-5CDFC1C97758}"/>
              </a:ext>
            </a:extLst>
          </p:cNvPr>
          <p:cNvGrpSpPr/>
          <p:nvPr/>
        </p:nvGrpSpPr>
        <p:grpSpPr>
          <a:xfrm>
            <a:off x="5149243" y="2875620"/>
            <a:ext cx="2170233" cy="2794818"/>
            <a:chOff x="5149243" y="2875620"/>
            <a:chExt cx="2170233" cy="2794818"/>
          </a:xfrm>
        </p:grpSpPr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0BF162DA-5503-49DE-9526-A30D3BBA7161}"/>
                </a:ext>
              </a:extLst>
            </p:cNvPr>
            <p:cNvSpPr txBox="1"/>
            <p:nvPr/>
          </p:nvSpPr>
          <p:spPr>
            <a:xfrm>
              <a:off x="5668002" y="4716334"/>
              <a:ext cx="1651474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dirty="0"/>
                <a:t>Spin-glass?</a:t>
              </a:r>
            </a:p>
          </p:txBody>
        </p:sp>
        <p:cxnSp>
          <p:nvCxnSpPr>
            <p:cNvPr id="45" name="Straight Arrow Connector 44">
              <a:extLst>
                <a:ext uri="{FF2B5EF4-FFF2-40B4-BE49-F238E27FC236}">
                  <a16:creationId xmlns:a16="http://schemas.microsoft.com/office/drawing/2014/main" id="{6F20B307-41BD-4589-BC0D-497B10AFF51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187683" y="5090586"/>
              <a:ext cx="0" cy="579852"/>
            </a:xfrm>
            <a:prstGeom prst="straightConnector1">
              <a:avLst/>
            </a:prstGeom>
            <a:ln w="28575">
              <a:solidFill>
                <a:srgbClr val="EE6112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7" name="Picture 46">
              <a:extLst>
                <a:ext uri="{FF2B5EF4-FFF2-40B4-BE49-F238E27FC236}">
                  <a16:creationId xmlns:a16="http://schemas.microsoft.com/office/drawing/2014/main" id="{C59C4DAC-780F-4C39-ABFE-E58F2FB1D0BB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49243" y="2875620"/>
              <a:ext cx="2076880" cy="1850271"/>
            </a:xfrm>
            <a:prstGeom prst="rect">
              <a:avLst/>
            </a:prstGeom>
          </p:spPr>
        </p:pic>
      </p:grpSp>
      <p:pic>
        <p:nvPicPr>
          <p:cNvPr id="36" name="Flow_Snap_S0.50_Ca1.00e-01">
            <a:hlinkClick r:id="" action="ppaction://media"/>
            <a:extLst>
              <a:ext uri="{FF2B5EF4-FFF2-40B4-BE49-F238E27FC236}">
                <a16:creationId xmlns:a16="http://schemas.microsoft.com/office/drawing/2014/main" id="{3F1FF696-C924-47F7-A2D4-BE518BEEE3C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2"/>
          <a:stretch>
            <a:fillRect/>
          </a:stretch>
        </p:blipFill>
        <p:spPr>
          <a:xfrm flipH="1">
            <a:off x="9447196" y="1960085"/>
            <a:ext cx="831752" cy="831752"/>
          </a:xfrm>
          <a:prstGeom prst="rect">
            <a:avLst/>
          </a:prstGeom>
        </p:spPr>
      </p:pic>
      <p:pic>
        <p:nvPicPr>
          <p:cNvPr id="37" name="Flow_Snap_S0.50_Ca1.00e-03">
            <a:hlinkClick r:id="" action="ppaction://media"/>
            <a:extLst>
              <a:ext uri="{FF2B5EF4-FFF2-40B4-BE49-F238E27FC236}">
                <a16:creationId xmlns:a16="http://schemas.microsoft.com/office/drawing/2014/main" id="{7852EF2F-6751-4D7E-81EB-1871CC34667F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3"/>
          <a:stretch>
            <a:fillRect/>
          </a:stretch>
        </p:blipFill>
        <p:spPr>
          <a:xfrm>
            <a:off x="9447196" y="3443929"/>
            <a:ext cx="831753" cy="831753"/>
          </a:xfrm>
          <a:prstGeom prst="rect">
            <a:avLst/>
          </a:prstGeom>
        </p:spPr>
      </p:pic>
      <p:pic>
        <p:nvPicPr>
          <p:cNvPr id="38" name="Flow_Spin_S0.50_Ca1.00e-01">
            <a:hlinkClick r:id="" action="ppaction://media"/>
            <a:extLst>
              <a:ext uri="{FF2B5EF4-FFF2-40B4-BE49-F238E27FC236}">
                <a16:creationId xmlns:a16="http://schemas.microsoft.com/office/drawing/2014/main" id="{32773AF7-B5D5-4234-AE3B-5657CD9025CF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4"/>
          <a:stretch>
            <a:fillRect/>
          </a:stretch>
        </p:blipFill>
        <p:spPr>
          <a:xfrm>
            <a:off x="10646683" y="1960084"/>
            <a:ext cx="831225" cy="831225"/>
          </a:xfrm>
          <a:prstGeom prst="rect">
            <a:avLst/>
          </a:prstGeom>
        </p:spPr>
      </p:pic>
      <p:pic>
        <p:nvPicPr>
          <p:cNvPr id="39" name="Flow_Spin_S0.50_Ca1.00e-03">
            <a:hlinkClick r:id="" action="ppaction://media"/>
            <a:extLst>
              <a:ext uri="{FF2B5EF4-FFF2-40B4-BE49-F238E27FC236}">
                <a16:creationId xmlns:a16="http://schemas.microsoft.com/office/drawing/2014/main" id="{9D1C4F5E-38E4-422A-BFBF-2D2583037A65}"/>
              </a:ext>
            </a:extLst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5"/>
          <a:stretch>
            <a:fillRect/>
          </a:stretch>
        </p:blipFill>
        <p:spPr>
          <a:xfrm>
            <a:off x="10646156" y="3434471"/>
            <a:ext cx="831753" cy="831753"/>
          </a:xfrm>
          <a:prstGeom prst="rect">
            <a:avLst/>
          </a:prstGeom>
        </p:spPr>
      </p:pic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448091F-70A5-4C70-8674-801AE3508CF5}"/>
              </a:ext>
            </a:extLst>
          </p:cNvPr>
          <p:cNvCxnSpPr>
            <a:cxnSpLocks/>
          </p:cNvCxnSpPr>
          <p:nvPr/>
        </p:nvCxnSpPr>
        <p:spPr>
          <a:xfrm>
            <a:off x="8945910" y="1719296"/>
            <a:ext cx="0" cy="2632259"/>
          </a:xfrm>
          <a:prstGeom prst="line">
            <a:avLst/>
          </a:prstGeom>
          <a:ln w="12700">
            <a:solidFill>
              <a:schemeClr val="tx1">
                <a:lumMod val="95000"/>
                <a:lumOff val="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E7BE2FD6-4B53-4738-966D-B74D0952186D}"/>
              </a:ext>
            </a:extLst>
          </p:cNvPr>
          <p:cNvSpPr txBox="1"/>
          <p:nvPr/>
        </p:nvSpPr>
        <p:spPr>
          <a:xfrm>
            <a:off x="9252170" y="1541835"/>
            <a:ext cx="22969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rgbClr val="EE6112"/>
                </a:solidFill>
              </a:rPr>
              <a:t>Pore-network simulation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E94C28BF-E9B8-427B-B303-713B271887A9}"/>
              </a:ext>
            </a:extLst>
          </p:cNvPr>
          <p:cNvSpPr txBox="1"/>
          <p:nvPr/>
        </p:nvSpPr>
        <p:spPr>
          <a:xfrm rot="16200000">
            <a:off x="8862190" y="3725577"/>
            <a:ext cx="8402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Ca = 0.001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E80D000-859F-4486-B5EE-7FD01517CE55}"/>
              </a:ext>
            </a:extLst>
          </p:cNvPr>
          <p:cNvSpPr txBox="1"/>
          <p:nvPr/>
        </p:nvSpPr>
        <p:spPr>
          <a:xfrm rot="16200000">
            <a:off x="8910376" y="2184109"/>
            <a:ext cx="74392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Ca = 0.1</a:t>
            </a:r>
          </a:p>
        </p:txBody>
      </p:sp>
      <p:sp>
        <p:nvSpPr>
          <p:cNvPr id="49" name="Arrow: Right 48">
            <a:extLst>
              <a:ext uri="{FF2B5EF4-FFF2-40B4-BE49-F238E27FC236}">
                <a16:creationId xmlns:a16="http://schemas.microsoft.com/office/drawing/2014/main" id="{B36B087B-1424-4065-849B-F0E0A99994D0}"/>
              </a:ext>
            </a:extLst>
          </p:cNvPr>
          <p:cNvSpPr/>
          <p:nvPr/>
        </p:nvSpPr>
        <p:spPr>
          <a:xfrm>
            <a:off x="10336988" y="2262251"/>
            <a:ext cx="184150" cy="155417"/>
          </a:xfrm>
          <a:prstGeom prst="rightArrow">
            <a:avLst/>
          </a:prstGeom>
          <a:solidFill>
            <a:srgbClr val="F285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Arrow: Right 49">
            <a:extLst>
              <a:ext uri="{FF2B5EF4-FFF2-40B4-BE49-F238E27FC236}">
                <a16:creationId xmlns:a16="http://schemas.microsoft.com/office/drawing/2014/main" id="{6143CB81-9ED5-4602-9B4F-D57DCD7029D0}"/>
              </a:ext>
            </a:extLst>
          </p:cNvPr>
          <p:cNvSpPr/>
          <p:nvPr/>
        </p:nvSpPr>
        <p:spPr>
          <a:xfrm>
            <a:off x="10336988" y="3792312"/>
            <a:ext cx="184150" cy="155417"/>
          </a:xfrm>
          <a:prstGeom prst="rightArrow">
            <a:avLst/>
          </a:prstGeom>
          <a:solidFill>
            <a:srgbClr val="F285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1" name="SK_20_j0.20_J1.00_T2.00">
            <a:hlinkClick r:id="" action="ppaction://media"/>
            <a:extLst>
              <a:ext uri="{FF2B5EF4-FFF2-40B4-BE49-F238E27FC236}">
                <a16:creationId xmlns:a16="http://schemas.microsoft.com/office/drawing/2014/main" id="{0C47D1F2-EDE9-424E-8255-6F518799BB25}"/>
              </a:ext>
            </a:extLst>
          </p:cNvPr>
          <p:cNvPicPr>
            <a:picLocks noChangeAspect="1"/>
          </p:cNvPicPr>
          <p:nvPr>
            <a:vide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6"/>
          <a:stretch>
            <a:fillRect/>
          </a:stretch>
        </p:blipFill>
        <p:spPr>
          <a:xfrm>
            <a:off x="7796140" y="1960085"/>
            <a:ext cx="843510" cy="843510"/>
          </a:xfrm>
          <a:prstGeom prst="rect">
            <a:avLst/>
          </a:prstGeom>
        </p:spPr>
      </p:pic>
      <p:pic>
        <p:nvPicPr>
          <p:cNvPr id="52" name="SK_20_j0.20_J1.00_T0.20">
            <a:hlinkClick r:id="" action="ppaction://media"/>
            <a:extLst>
              <a:ext uri="{FF2B5EF4-FFF2-40B4-BE49-F238E27FC236}">
                <a16:creationId xmlns:a16="http://schemas.microsoft.com/office/drawing/2014/main" id="{1E509F21-2F9D-4233-A5FE-4401686B7B9C}"/>
              </a:ext>
            </a:extLst>
          </p:cNvPr>
          <p:cNvPicPr>
            <a:picLocks noChangeAspect="1"/>
          </p:cNvPicPr>
          <p:nvPr>
            <a:vide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7796140" y="3422715"/>
            <a:ext cx="843510" cy="843510"/>
          </a:xfrm>
          <a:prstGeom prst="rect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B9BC7448-CAFD-408D-B0D7-DDC5518004CB}"/>
              </a:ext>
            </a:extLst>
          </p:cNvPr>
          <p:cNvSpPr txBox="1"/>
          <p:nvPr/>
        </p:nvSpPr>
        <p:spPr>
          <a:xfrm>
            <a:off x="7536709" y="1544570"/>
            <a:ext cx="12923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rgbClr val="EE6112"/>
                </a:solidFill>
              </a:rPr>
              <a:t>SK model MC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288A55E2-E24E-491C-B0BD-96C22D974202}"/>
              </a:ext>
            </a:extLst>
          </p:cNvPr>
          <p:cNvSpPr/>
          <p:nvPr/>
        </p:nvSpPr>
        <p:spPr>
          <a:xfrm>
            <a:off x="6096000" y="2339340"/>
            <a:ext cx="1403350" cy="962659"/>
          </a:xfrm>
          <a:custGeom>
            <a:avLst/>
            <a:gdLst>
              <a:gd name="connsiteX0" fmla="*/ 0 w 1403350"/>
              <a:gd name="connsiteY0" fmla="*/ 1308100 h 1308100"/>
              <a:gd name="connsiteX1" fmla="*/ 844550 w 1403350"/>
              <a:gd name="connsiteY1" fmla="*/ 0 h 1308100"/>
              <a:gd name="connsiteX2" fmla="*/ 1403350 w 1403350"/>
              <a:gd name="connsiteY2" fmla="*/ 0 h 130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03350" h="1308100">
                <a:moveTo>
                  <a:pt x="0" y="1308100"/>
                </a:moveTo>
                <a:lnTo>
                  <a:pt x="844550" y="0"/>
                </a:lnTo>
                <a:lnTo>
                  <a:pt x="1403350" y="0"/>
                </a:lnTo>
              </a:path>
            </a:pathLst>
          </a:custGeom>
          <a:noFill/>
          <a:ln w="12700">
            <a:solidFill>
              <a:srgbClr val="EE6112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4DC59714-4415-4A8B-B18A-F7FA473E39EA}"/>
              </a:ext>
            </a:extLst>
          </p:cNvPr>
          <p:cNvSpPr/>
          <p:nvPr/>
        </p:nvSpPr>
        <p:spPr>
          <a:xfrm>
            <a:off x="6032500" y="3949700"/>
            <a:ext cx="1454150" cy="0"/>
          </a:xfrm>
          <a:custGeom>
            <a:avLst/>
            <a:gdLst>
              <a:gd name="connsiteX0" fmla="*/ 0 w 1454150"/>
              <a:gd name="connsiteY0" fmla="*/ 0 h 0"/>
              <a:gd name="connsiteX1" fmla="*/ 1454150 w 14541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454150">
                <a:moveTo>
                  <a:pt x="0" y="0"/>
                </a:moveTo>
                <a:lnTo>
                  <a:pt x="1454150" y="0"/>
                </a:lnTo>
              </a:path>
            </a:pathLst>
          </a:custGeom>
          <a:noFill/>
          <a:ln w="12700">
            <a:solidFill>
              <a:srgbClr val="EE6112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84C393F9-31FB-4748-B81B-A2278627898A}"/>
              </a:ext>
            </a:extLst>
          </p:cNvPr>
          <p:cNvGrpSpPr/>
          <p:nvPr/>
        </p:nvGrpSpPr>
        <p:grpSpPr>
          <a:xfrm>
            <a:off x="4248150" y="5547661"/>
            <a:ext cx="7374879" cy="921089"/>
            <a:chOff x="4248150" y="5547661"/>
            <a:chExt cx="7374879" cy="921089"/>
          </a:xfrm>
        </p:grpSpPr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393867D5-D910-E85C-CB81-EE662AFBD4FF}"/>
                </a:ext>
              </a:extLst>
            </p:cNvPr>
            <p:cNvGrpSpPr/>
            <p:nvPr/>
          </p:nvGrpSpPr>
          <p:grpSpPr>
            <a:xfrm>
              <a:off x="5983004" y="5657150"/>
              <a:ext cx="1985009" cy="811600"/>
              <a:chOff x="2118361" y="4843657"/>
              <a:chExt cx="1958338" cy="811600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4" name="TextBox 33">
                    <a:extLst>
                      <a:ext uri="{FF2B5EF4-FFF2-40B4-BE49-F238E27FC236}">
                        <a16:creationId xmlns:a16="http://schemas.microsoft.com/office/drawing/2014/main" id="{18267FB5-4E38-BFA3-2E34-EFCCC4E75A78}"/>
                      </a:ext>
                    </a:extLst>
                  </p:cNvPr>
                  <p:cNvSpPr txBox="1"/>
                  <p:nvPr/>
                </p:nvSpPr>
                <p:spPr>
                  <a:xfrm>
                    <a:off x="2320290" y="4943852"/>
                    <a:ext cx="1586845" cy="518604"/>
                  </a:xfrm>
                  <a:prstGeom prst="rect">
                    <a:avLst/>
                  </a:prstGeom>
                  <a:noFill/>
                </p:spPr>
                <p:txBody>
                  <a:bodyPr wrap="none" lIns="0" tIns="0" rIns="0" bIns="0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  <m:d>
                            <m:dPr>
                              <m:begChr m:val="{"/>
                              <m:endChr m:val="}"/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𝜎</m:t>
                              </m:r>
                            </m:e>
                          </m:d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=</m:t>
                          </m:r>
                          <m:f>
                            <m:f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𝑍</m:t>
                              </m:r>
                            </m:den>
                          </m:f>
                          <m:sSup>
                            <m:sSup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𝑒</m:t>
                              </m:r>
                            </m:e>
                            <m:sup>
                              <m:f>
                                <m:fPr>
                                  <m:type m:val="lin"/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𝐻</m:t>
                                  </m:r>
                                </m:num>
                                <m:den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𝑇</m:t>
                                  </m:r>
                                </m:den>
                              </m:f>
                            </m:sup>
                          </m:sSup>
                        </m:oMath>
                      </m:oMathPara>
                    </a14:m>
                    <a:endParaRPr lang="en-US" dirty="0"/>
                  </a:p>
                </p:txBody>
              </p:sp>
            </mc:Choice>
            <mc:Fallback xmlns="">
              <p:sp>
                <p:nvSpPr>
                  <p:cNvPr id="34" name="TextBox 33">
                    <a:extLst>
                      <a:ext uri="{FF2B5EF4-FFF2-40B4-BE49-F238E27FC236}">
                        <a16:creationId xmlns:a16="http://schemas.microsoft.com/office/drawing/2014/main" id="{18267FB5-4E38-BFA3-2E34-EFCCC4E75A78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320290" y="4943852"/>
                    <a:ext cx="1586845" cy="518604"/>
                  </a:xfrm>
                  <a:prstGeom prst="rect">
                    <a:avLst/>
                  </a:prstGeom>
                  <a:blipFill>
                    <a:blip r:embed="rId28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id="{C33EC953-AFEF-2A4C-003A-09455B448696}"/>
                  </a:ext>
                </a:extLst>
              </p:cNvPr>
              <p:cNvSpPr/>
              <p:nvPr/>
            </p:nvSpPr>
            <p:spPr>
              <a:xfrm>
                <a:off x="2118361" y="4843657"/>
                <a:ext cx="1958338" cy="811600"/>
              </a:xfrm>
              <a:prstGeom prst="rect">
                <a:avLst/>
              </a:prstGeom>
              <a:noFill/>
              <a:ln w="38100">
                <a:solidFill>
                  <a:srgbClr val="0872CA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68BC4BA5-5950-E910-ED05-241A17D9A812}"/>
                </a:ext>
              </a:extLst>
            </p:cNvPr>
            <p:cNvGrpSpPr/>
            <p:nvPr/>
          </p:nvGrpSpPr>
          <p:grpSpPr>
            <a:xfrm>
              <a:off x="8662023" y="5636474"/>
              <a:ext cx="2961006" cy="811601"/>
              <a:chOff x="5135880" y="3848788"/>
              <a:chExt cx="2961006" cy="811601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6" name="TextBox 25">
                    <a:extLst>
                      <a:ext uri="{FF2B5EF4-FFF2-40B4-BE49-F238E27FC236}">
                        <a16:creationId xmlns:a16="http://schemas.microsoft.com/office/drawing/2014/main" id="{C4085EB0-FAAC-4B07-55F4-455C3CD91E77}"/>
                      </a:ext>
                    </a:extLst>
                  </p:cNvPr>
                  <p:cNvSpPr txBox="1"/>
                  <p:nvPr/>
                </p:nvSpPr>
                <p:spPr>
                  <a:xfrm>
                    <a:off x="5226913" y="3969644"/>
                    <a:ext cx="2717988" cy="625364"/>
                  </a:xfrm>
                  <a:prstGeom prst="rect">
                    <a:avLst/>
                  </a:prstGeom>
                  <a:noFill/>
                </p:spPr>
                <p:txBody>
                  <a:bodyPr wrap="none" lIns="0" tIns="0" rIns="0" bIns="0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en-US" sz="1600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  <m:r>
                            <a:rPr lang="en-US" sz="1600" b="0" i="1" smtClean="0">
                              <a:latin typeface="Cambria Math" panose="02040503050406030204" pitchFamily="18" charset="0"/>
                            </a:rPr>
                            <m:t>=−</m:t>
                          </m:r>
                          <m:nary>
                            <m:naryPr>
                              <m:chr m:val="∑"/>
                              <m:supHide m:val="on"/>
                              <m:ctrlPr>
                                <a:rPr lang="en-US" sz="1600" b="0" i="1" smtClean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7"/>
                                </m:rPr>
                                <a:rPr lang="en-US" sz="1600" b="0" i="1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  <m:sup/>
                            <m:e>
                              <m:sSub>
                                <m:sSubPr>
                                  <m:ctrlP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  <m:t>h</m:t>
                                  </m:r>
                                </m:e>
                                <m:sub>
                                  <m: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6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𝜎</m:t>
                                  </m:r>
                                </m:e>
                                <m:sub>
                                  <m: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</m:e>
                          </m:nary>
                          <m:r>
                            <a:rPr lang="en-US" sz="16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nary>
                            <m:naryPr>
                              <m:chr m:val="∑"/>
                              <m:supHide m:val="on"/>
                              <m:ctrlPr>
                                <a:rPr lang="en-US" sz="1600" b="0" i="1" smtClean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7"/>
                                </m:rPr>
                                <a:rPr lang="en-US" sz="1600" b="0" i="1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  <m:sup/>
                            <m:e>
                              <m:nary>
                                <m:naryPr>
                                  <m:chr m:val="∑"/>
                                  <m:supHide m:val="on"/>
                                  <m:ctrlP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naryPr>
                                <m:sub>
                                  <m:r>
                                    <m:rPr>
                                      <m:brk m:alnAt="7"/>
                                    </m:rP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  <m:t>𝑗</m:t>
                                  </m:r>
                                  <m: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  <m:t>&lt;</m:t>
                                  </m:r>
                                  <m: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  <m:sup/>
                                <m:e>
                                  <m:sSub>
                                    <m:sSubPr>
                                      <m:ctrlP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  <m:t>𝐽</m:t>
                                      </m:r>
                                    </m:e>
                                    <m:sub>
                                      <m: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  <m:t>𝑖𝑗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𝜎</m:t>
                                      </m:r>
                                    </m:e>
                                    <m:sub>
                                      <m: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𝜎</m:t>
                                      </m:r>
                                    </m:e>
                                    <m:sub>
                                      <m: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  <m:t>𝑗</m:t>
                                      </m:r>
                                    </m:sub>
                                  </m:sSub>
                                </m:e>
                              </m:nary>
                            </m:e>
                          </m:nary>
                        </m:oMath>
                      </m:oMathPara>
                    </a14:m>
                    <a:endParaRPr lang="en-US" sz="1600" dirty="0"/>
                  </a:p>
                </p:txBody>
              </p:sp>
            </mc:Choice>
            <mc:Fallback xmlns="">
              <p:sp>
                <p:nvSpPr>
                  <p:cNvPr id="26" name="TextBox 25">
                    <a:extLst>
                      <a:ext uri="{FF2B5EF4-FFF2-40B4-BE49-F238E27FC236}">
                        <a16:creationId xmlns:a16="http://schemas.microsoft.com/office/drawing/2014/main" id="{C4085EB0-FAAC-4B07-55F4-455C3CD91E77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226913" y="3969644"/>
                    <a:ext cx="2717988" cy="625364"/>
                  </a:xfrm>
                  <a:prstGeom prst="rect">
                    <a:avLst/>
                  </a:prstGeom>
                  <a:blipFill>
                    <a:blip r:embed="rId2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129640A6-F7BA-3A2B-4A3D-E2116D9D43B8}"/>
                  </a:ext>
                </a:extLst>
              </p:cNvPr>
              <p:cNvSpPr/>
              <p:nvPr/>
            </p:nvSpPr>
            <p:spPr>
              <a:xfrm>
                <a:off x="5135880" y="3848788"/>
                <a:ext cx="2961006" cy="811601"/>
              </a:xfrm>
              <a:prstGeom prst="rect">
                <a:avLst/>
              </a:prstGeom>
              <a:noFill/>
              <a:ln>
                <a:solidFill>
                  <a:schemeClr val="tx1">
                    <a:lumMod val="85000"/>
                    <a:lumOff val="1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cxnSp>
          <p:nvCxnSpPr>
            <p:cNvPr id="40" name="Straight Arrow Connector 39">
              <a:extLst>
                <a:ext uri="{FF2B5EF4-FFF2-40B4-BE49-F238E27FC236}">
                  <a16:creationId xmlns:a16="http://schemas.microsoft.com/office/drawing/2014/main" id="{20AB9510-F8C1-AC19-BE5C-F00E648947B3}"/>
                </a:ext>
              </a:extLst>
            </p:cNvPr>
            <p:cNvCxnSpPr>
              <a:cxnSpLocks/>
            </p:cNvCxnSpPr>
            <p:nvPr/>
          </p:nvCxnSpPr>
          <p:spPr>
            <a:xfrm>
              <a:off x="4248150" y="6241141"/>
              <a:ext cx="1717331" cy="0"/>
            </a:xfrm>
            <a:prstGeom prst="straightConnector1">
              <a:avLst/>
            </a:prstGeom>
            <a:ln w="28575">
              <a:solidFill>
                <a:srgbClr val="EE6112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A1A05D86-C370-4D83-4F2B-C01DDC174872}"/>
                </a:ext>
              </a:extLst>
            </p:cNvPr>
            <p:cNvSpPr txBox="1"/>
            <p:nvPr/>
          </p:nvSpPr>
          <p:spPr>
            <a:xfrm>
              <a:off x="4281077" y="5547661"/>
              <a:ext cx="1651475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600" dirty="0"/>
                <a:t>Jaynes maximum entropy principle</a:t>
              </a: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C820F0C2-440F-42E8-802E-DE68DFD426E8}"/>
                </a:ext>
              </a:extLst>
            </p:cNvPr>
            <p:cNvSpPr/>
            <p:nvPr/>
          </p:nvSpPr>
          <p:spPr>
            <a:xfrm>
              <a:off x="7467600" y="6080760"/>
              <a:ext cx="1181100" cy="182880"/>
            </a:xfrm>
            <a:custGeom>
              <a:avLst/>
              <a:gdLst>
                <a:gd name="connsiteX0" fmla="*/ 0 w 1181100"/>
                <a:gd name="connsiteY0" fmla="*/ 0 h 182880"/>
                <a:gd name="connsiteX1" fmla="*/ 0 w 1181100"/>
                <a:gd name="connsiteY1" fmla="*/ 182880 h 182880"/>
                <a:gd name="connsiteX2" fmla="*/ 1181100 w 1181100"/>
                <a:gd name="connsiteY2" fmla="*/ 182880 h 182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81100" h="182880">
                  <a:moveTo>
                    <a:pt x="0" y="0"/>
                  </a:moveTo>
                  <a:lnTo>
                    <a:pt x="0" y="182880"/>
                  </a:lnTo>
                  <a:lnTo>
                    <a:pt x="1181100" y="182880"/>
                  </a:lnTo>
                </a:path>
              </a:pathLst>
            </a:custGeom>
            <a:noFill/>
            <a:ln w="19050">
              <a:solidFill>
                <a:srgbClr val="EE6112"/>
              </a:solidFill>
              <a:headEnd type="none" w="med" len="med"/>
              <a:tailEnd type="arrow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48074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20000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20000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8" dur="20000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5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0" dur="20000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6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0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6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4" dur="20000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65" repeatCount="indefinite" fill="hold" display="0">
                  <p:stCondLst>
                    <p:cond delay="indefinite"/>
                  </p:stCondLst>
                </p:cTn>
                <p:tgtEl>
                  <p:spTgt spid="51"/>
                </p:tgtEl>
              </p:cMediaNode>
            </p:video>
            <p:video>
              <p:cMediaNode vol="80000">
                <p:cTn id="66" repeatCount="indefinite" fill="hold" display="0">
                  <p:stCondLst>
                    <p:cond delay="indefinite"/>
                  </p:stCondLst>
                </p:cTn>
                <p:tgtEl>
                  <p:spTgt spid="52"/>
                </p:tgtEl>
              </p:cMediaNode>
            </p:video>
            <p:video>
              <p:cMediaNode vol="80000">
                <p:cTn id="67" repeatCount="indefinite" fill="hold" display="0">
                  <p:stCondLst>
                    <p:cond delay="indefinite"/>
                  </p:stCondLst>
                </p:cTn>
                <p:tgtEl>
                  <p:spTgt spid="36"/>
                </p:tgtEl>
              </p:cMediaNode>
            </p:video>
            <p:video>
              <p:cMediaNode vol="80000">
                <p:cTn id="68" repeatCount="indefinite" fill="hold" display="0">
                  <p:stCondLst>
                    <p:cond delay="indefinite"/>
                  </p:stCondLst>
                </p:cTn>
                <p:tgtEl>
                  <p:spTgt spid="37"/>
                </p:tgtEl>
              </p:cMediaNode>
            </p:video>
            <p:video>
              <p:cMediaNode vol="80000">
                <p:cTn id="69" repeatCount="indefinite" fill="hold" display="0">
                  <p:stCondLst>
                    <p:cond delay="indefinite"/>
                  </p:stCondLst>
                </p:cTn>
                <p:tgtEl>
                  <p:spTgt spid="38"/>
                </p:tgtEl>
              </p:cMediaNode>
            </p:video>
            <p:video>
              <p:cMediaNode vol="80000">
                <p:cTn id="70" repeatCount="indefinite" fill="hold" display="0">
                  <p:stCondLst>
                    <p:cond delay="indefinite"/>
                  </p:stCondLst>
                </p:cTn>
                <p:tgtEl>
                  <p:spTgt spid="39"/>
                </p:tgtEl>
              </p:cMediaNode>
            </p:video>
          </p:childTnLst>
        </p:cTn>
      </p:par>
    </p:tnLst>
    <p:bldLst>
      <p:bldP spid="44" grpId="0"/>
      <p:bldP spid="46" grpId="0"/>
      <p:bldP spid="48" grpId="0"/>
      <p:bldP spid="49" grpId="0" animBg="1"/>
      <p:bldP spid="50" grpId="0" animBg="1"/>
      <p:bldP spid="53" grpId="0"/>
      <p:bldP spid="24" grpId="0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6A32C-41C6-08D3-6022-287E0428B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Finding couplings and local fields: Boltzmann machine learning</a:t>
            </a:r>
            <a:br>
              <a:rPr lang="en-US" dirty="0"/>
            </a:br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28F5F89-884B-DAD0-F75A-C12D72EC8B76}"/>
              </a:ext>
            </a:extLst>
          </p:cNvPr>
          <p:cNvGrpSpPr/>
          <p:nvPr/>
        </p:nvGrpSpPr>
        <p:grpSpPr>
          <a:xfrm>
            <a:off x="951345" y="1656595"/>
            <a:ext cx="4581236" cy="1226093"/>
            <a:chOff x="951345" y="1656595"/>
            <a:chExt cx="4581236" cy="1226093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54378BCE-76E8-7A0B-AA60-4E97801F82F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202874" y="1766015"/>
              <a:ext cx="619633" cy="619633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805A13F6-40C0-D67E-C249-B5A88A37FEC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015674" y="1766015"/>
              <a:ext cx="619633" cy="619633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235C092A-1F98-EB94-E1DE-0C6E59B4B8A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833676" y="1766015"/>
              <a:ext cx="619633" cy="619633"/>
            </a:xfrm>
            <a:prstGeom prst="rect">
              <a:avLst/>
            </a:prstGeom>
          </p:spPr>
        </p:pic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471078D7-795E-CA0B-5958-11398499694E}"/>
                </a:ext>
              </a:extLst>
            </p:cNvPr>
            <p:cNvSpPr txBox="1"/>
            <p:nvPr/>
          </p:nvSpPr>
          <p:spPr>
            <a:xfrm>
              <a:off x="3758036" y="1691408"/>
              <a:ext cx="147829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4000" dirty="0"/>
                <a:t>… … …</a:t>
              </a: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DF27488E-8F40-F4DC-68E1-194940BBA277}"/>
                </a:ext>
              </a:extLst>
            </p:cNvPr>
            <p:cNvSpPr/>
            <p:nvPr/>
          </p:nvSpPr>
          <p:spPr>
            <a:xfrm>
              <a:off x="951345" y="1656595"/>
              <a:ext cx="4581236" cy="864901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3" name="TextBox 22">
                  <a:extLst>
                    <a:ext uri="{FF2B5EF4-FFF2-40B4-BE49-F238E27FC236}">
                      <a16:creationId xmlns:a16="http://schemas.microsoft.com/office/drawing/2014/main" id="{4FB66A03-DBE8-2CC2-4BFC-A41CECDFD43A}"/>
                    </a:ext>
                  </a:extLst>
                </p:cNvPr>
                <p:cNvSpPr txBox="1"/>
                <p:nvPr/>
              </p:nvSpPr>
              <p:spPr>
                <a:xfrm>
                  <a:off x="2729345" y="2600751"/>
                  <a:ext cx="585865" cy="281937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p>
                          <m:sSupPr>
                            <m:ctrlPr>
                              <a:rPr lang="en-US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e>
                          <m:sup>
                            <m:r>
                              <m:rPr>
                                <m:sty m:val="p"/>
                              </m:rPr>
                              <a:rPr lang="en-US" b="0" i="0" smtClean="0">
                                <a:latin typeface="Cambria Math" panose="02040503050406030204" pitchFamily="18" charset="0"/>
                              </a:rPr>
                              <m:t>Data</m:t>
                            </m:r>
                          </m:sup>
                        </m:sSup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3" name="TextBox 22">
                  <a:extLst>
                    <a:ext uri="{FF2B5EF4-FFF2-40B4-BE49-F238E27FC236}">
                      <a16:creationId xmlns:a16="http://schemas.microsoft.com/office/drawing/2014/main" id="{4FB66A03-DBE8-2CC2-4BFC-A41CECDFD43A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729345" y="2600751"/>
                  <a:ext cx="585865" cy="281937"/>
                </a:xfrm>
                <a:prstGeom prst="rect">
                  <a:avLst/>
                </a:prstGeom>
                <a:blipFill>
                  <a:blip r:embed="rId5"/>
                  <a:stretch>
                    <a:fillRect l="-9375" t="-2174" r="-4167" b="-6522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1CAE297-4F0F-57A1-2DD4-71E150F84CCB}"/>
              </a:ext>
            </a:extLst>
          </p:cNvPr>
          <p:cNvGrpSpPr/>
          <p:nvPr/>
        </p:nvGrpSpPr>
        <p:grpSpPr>
          <a:xfrm>
            <a:off x="6359055" y="1656595"/>
            <a:ext cx="4581236" cy="1227695"/>
            <a:chOff x="6359055" y="1656595"/>
            <a:chExt cx="4581236" cy="1227695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" name="TextBox 4">
                  <a:extLst>
                    <a:ext uri="{FF2B5EF4-FFF2-40B4-BE49-F238E27FC236}">
                      <a16:creationId xmlns:a16="http://schemas.microsoft.com/office/drawing/2014/main" id="{EA2FDB42-6BAA-C425-0418-F271498CA457}"/>
                    </a:ext>
                  </a:extLst>
                </p:cNvPr>
                <p:cNvSpPr txBox="1"/>
                <p:nvPr/>
              </p:nvSpPr>
              <p:spPr>
                <a:xfrm>
                  <a:off x="7120656" y="1826269"/>
                  <a:ext cx="3302507" cy="518604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  <m:d>
                          <m:dPr>
                            <m:begChr m:val="{"/>
                            <m:endChr m:val="}"/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𝜎</m:t>
                            </m:r>
                          </m:e>
                        </m:d>
                        <m: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ctrlP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𝑍</m:t>
                            </m:r>
                          </m:den>
                        </m:f>
                        <m:sSup>
                          <m:sSupPr>
                            <m:ctrlP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d>
                              <m:dPr>
                                <m:ctrlPr>
                                  <a:rPr lang="en-US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nary>
                                  <m:naryPr>
                                    <m:chr m:val="∑"/>
                                    <m:supHide m:val="on"/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>
                                    <m:r>
                                      <m:rPr>
                                        <m:brk m:alnAt="7"/>
                                      </m:rP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  <m:t>𝑖</m:t>
                                    </m:r>
                                  </m:sub>
                                  <m:sup/>
                                  <m:e>
                                    <m:sSub>
                                      <m:sSubPr>
                                        <m:ctrlPr>
                                          <a:rPr lang="en-US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i="1">
                                            <a:latin typeface="Cambria Math" panose="02040503050406030204" pitchFamily="18" charset="0"/>
                                          </a:rPr>
                                          <m:t>h</m:t>
                                        </m:r>
                                      </m:e>
                                      <m:sub>
                                        <m:r>
                                          <a:rPr lang="en-US" i="1">
                                            <a:latin typeface="Cambria Math" panose="02040503050406030204" pitchFamily="18" charset="0"/>
                                          </a:rPr>
                                          <m:t>𝑖</m:t>
                                        </m:r>
                                      </m:sub>
                                    </m:sSub>
                                    <m:sSub>
                                      <m:sSubPr>
                                        <m:ctrlPr>
                                          <a:rPr lang="en-US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𝜎</m:t>
                                        </m:r>
                                      </m:e>
                                      <m:sub>
                                        <m:r>
                                          <a:rPr lang="en-US" i="1">
                                            <a:latin typeface="Cambria Math" panose="02040503050406030204" pitchFamily="18" charset="0"/>
                                          </a:rPr>
                                          <m:t>𝑖</m:t>
                                        </m:r>
                                      </m:sub>
                                    </m:sSub>
                                  </m:e>
                                </m:nary>
                                <m:r>
                                  <a:rPr lang="en-US" i="1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nary>
                                  <m:naryPr>
                                    <m:chr m:val="∑"/>
                                    <m:supHide m:val="on"/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>
                                    <m:r>
                                      <m:rPr>
                                        <m:brk m:alnAt="7"/>
                                      </m:rP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  <m:t>𝑖</m:t>
                                    </m:r>
                                  </m:sub>
                                  <m:sup/>
                                  <m:e>
                                    <m:nary>
                                      <m:naryPr>
                                        <m:chr m:val="∑"/>
                                        <m:supHide m:val="on"/>
                                        <m:ctrlPr>
                                          <a:rPr lang="en-US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naryPr>
                                      <m:sub>
                                        <m:r>
                                          <m:rPr>
                                            <m:brk m:alnAt="7"/>
                                          </m:rPr>
                                          <a:rPr lang="en-US" i="1">
                                            <a:latin typeface="Cambria Math" panose="02040503050406030204" pitchFamily="18" charset="0"/>
                                          </a:rPr>
                                          <m:t>𝑗</m:t>
                                        </m:r>
                                        <m:r>
                                          <a:rPr lang="en-US" i="1">
                                            <a:latin typeface="Cambria Math" panose="02040503050406030204" pitchFamily="18" charset="0"/>
                                          </a:rPr>
                                          <m:t>&lt;</m:t>
                                        </m:r>
                                        <m:r>
                                          <a:rPr lang="en-US" i="1">
                                            <a:latin typeface="Cambria Math" panose="02040503050406030204" pitchFamily="18" charset="0"/>
                                          </a:rPr>
                                          <m:t>𝑖</m:t>
                                        </m:r>
                                      </m:sub>
                                      <m:sup/>
                                      <m:e>
                                        <m:sSub>
                                          <m:sSubPr>
                                            <m:ctrlPr>
                                              <a:rPr lang="en-US" i="1">
                                                <a:latin typeface="Cambria Math" panose="02040503050406030204" pitchFamily="18" charset="0"/>
                                              </a:rPr>
                                            </m:ctrlPr>
                                          </m:sSubPr>
                                          <m:e>
                                            <m:r>
                                              <a:rPr lang="en-US" i="1">
                                                <a:latin typeface="Cambria Math" panose="02040503050406030204" pitchFamily="18" charset="0"/>
                                              </a:rPr>
                                              <m:t>𝐽</m:t>
                                            </m:r>
                                          </m:e>
                                          <m:sub>
                                            <m:r>
                                              <a:rPr lang="en-US" i="1">
                                                <a:latin typeface="Cambria Math" panose="02040503050406030204" pitchFamily="18" charset="0"/>
                                              </a:rPr>
                                              <m:t>𝑖𝑗</m:t>
                                            </m:r>
                                          </m:sub>
                                        </m:sSub>
                                        <m:sSub>
                                          <m:sSubPr>
                                            <m:ctrlPr>
                                              <a:rPr lang="en-US" i="1">
                                                <a:latin typeface="Cambria Math" panose="02040503050406030204" pitchFamily="18" charset="0"/>
                                              </a:rPr>
                                            </m:ctrlPr>
                                          </m:sSubPr>
                                          <m:e>
                                            <m:r>
                                              <a:rPr lang="en-US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</a:rPr>
                                              <m:t>𝜎</m:t>
                                            </m:r>
                                          </m:e>
                                          <m:sub>
                                            <m:r>
                                              <a:rPr lang="en-US" i="1">
                                                <a:latin typeface="Cambria Math" panose="02040503050406030204" pitchFamily="18" charset="0"/>
                                              </a:rPr>
                                              <m:t>𝑖</m:t>
                                            </m:r>
                                          </m:sub>
                                        </m:sSub>
                                        <m:sSub>
                                          <m:sSubPr>
                                            <m:ctrlPr>
                                              <a:rPr lang="en-US" i="1">
                                                <a:latin typeface="Cambria Math" panose="02040503050406030204" pitchFamily="18" charset="0"/>
                                              </a:rPr>
                                            </m:ctrlPr>
                                          </m:sSubPr>
                                          <m:e>
                                            <m:r>
                                              <a:rPr lang="en-US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</a:rPr>
                                              <m:t>𝜎</m:t>
                                            </m:r>
                                          </m:e>
                                          <m:sub>
                                            <m:r>
                                              <a:rPr lang="en-US" i="1">
                                                <a:latin typeface="Cambria Math" panose="02040503050406030204" pitchFamily="18" charset="0"/>
                                              </a:rPr>
                                              <m:t>𝑗</m:t>
                                            </m:r>
                                          </m:sub>
                                        </m:sSub>
                                      </m:e>
                                    </m:nary>
                                  </m:e>
                                </m:nary>
                              </m:e>
                            </m:d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/</m:t>
                            </m:r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𝑇</m:t>
                            </m:r>
                          </m:sup>
                        </m:sSup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5" name="TextBox 4">
                  <a:extLst>
                    <a:ext uri="{FF2B5EF4-FFF2-40B4-BE49-F238E27FC236}">
                      <a16:creationId xmlns:a16="http://schemas.microsoft.com/office/drawing/2014/main" id="{EA2FDB42-6BAA-C425-0418-F271498CA457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120656" y="1826269"/>
                  <a:ext cx="3302507" cy="518604"/>
                </a:xfrm>
                <a:prstGeom prst="rect">
                  <a:avLst/>
                </a:prstGeom>
                <a:blipFill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9D9D40EE-543F-0116-EF4C-E5E98E204F55}"/>
                </a:ext>
              </a:extLst>
            </p:cNvPr>
            <p:cNvSpPr/>
            <p:nvPr/>
          </p:nvSpPr>
          <p:spPr>
            <a:xfrm>
              <a:off x="6359055" y="1656595"/>
              <a:ext cx="4581236" cy="864901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4" name="TextBox 23">
                  <a:extLst>
                    <a:ext uri="{FF2B5EF4-FFF2-40B4-BE49-F238E27FC236}">
                      <a16:creationId xmlns:a16="http://schemas.microsoft.com/office/drawing/2014/main" id="{0C9B8E18-BEAE-6BEE-2EA1-6E4C2199BFF7}"/>
                    </a:ext>
                  </a:extLst>
                </p:cNvPr>
                <p:cNvSpPr txBox="1"/>
                <p:nvPr/>
              </p:nvSpPr>
              <p:spPr>
                <a:xfrm>
                  <a:off x="8538287" y="2600751"/>
                  <a:ext cx="467244" cy="283539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p>
                          <m:sSupPr>
                            <m:ctrlPr>
                              <a:rPr lang="en-US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e>
                          <m:sup>
                            <m:r>
                              <m:rPr>
                                <m:sty m:val="p"/>
                              </m:rPr>
                              <a:rPr lang="en-US" b="0" i="0" smtClean="0">
                                <a:latin typeface="Cambria Math" panose="02040503050406030204" pitchFamily="18" charset="0"/>
                              </a:rPr>
                              <m:t>MC</m:t>
                            </m:r>
                          </m:sup>
                        </m:sSup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4" name="TextBox 23">
                  <a:extLst>
                    <a:ext uri="{FF2B5EF4-FFF2-40B4-BE49-F238E27FC236}">
                      <a16:creationId xmlns:a16="http://schemas.microsoft.com/office/drawing/2014/main" id="{0C9B8E18-BEAE-6BEE-2EA1-6E4C2199BFF7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538287" y="2600751"/>
                  <a:ext cx="467244" cy="283539"/>
                </a:xfrm>
                <a:prstGeom prst="rect">
                  <a:avLst/>
                </a:prstGeom>
                <a:blipFill>
                  <a:blip r:embed="rId7"/>
                  <a:stretch>
                    <a:fillRect l="-11842" t="-2174" r="-5263" b="-6522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0DE0FFE4-3075-9EA8-8808-A46CC71B139B}"/>
              </a:ext>
            </a:extLst>
          </p:cNvPr>
          <p:cNvSpPr txBox="1"/>
          <p:nvPr/>
        </p:nvSpPr>
        <p:spPr>
          <a:xfrm>
            <a:off x="2228963" y="2923705"/>
            <a:ext cx="75589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Minimize the Kullback-Leibler (KL) distance using gradient descent method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D9923614-D69B-3BCC-F0D4-428E501B6774}"/>
                  </a:ext>
                </a:extLst>
              </p:cNvPr>
              <p:cNvSpPr txBox="1"/>
              <p:nvPr/>
            </p:nvSpPr>
            <p:spPr>
              <a:xfrm>
                <a:off x="2464511" y="5495745"/>
                <a:ext cx="3948645" cy="32335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d>
                        <m:d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e>
                      </m:d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d>
                        <m:d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𝜂</m:t>
                      </m:r>
                      <m:d>
                        <m:dPr>
                          <m:begChr m:val="["/>
                          <m:endChr m:val="]"/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⟨"/>
                                  <m:endChr m:val="⟩"/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𝜎</m:t>
                                      </m:r>
                                    </m:e>
                                    <m:sub>
                                      <m:r>
                                        <a:rPr lang="en-US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</m:e>
                              </m:d>
                            </m:e>
                            <m:sup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Data</m:t>
                              </m:r>
                            </m:sup>
                          </m:sSup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</m:t>
                          </m:r>
                          <m:sSubSup>
                            <m:sSubSup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SupPr>
                            <m:e>
                              <m:d>
                                <m:dPr>
                                  <m:begChr m:val="⟨"/>
                                  <m:endChr m:val="⟩"/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𝜎</m:t>
                                      </m:r>
                                    </m:e>
                                    <m:sub>
                                      <m:r>
                                        <a:rPr lang="en-US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</m:e>
                              </m:d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sub>
                            <m:sup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MC</m:t>
                              </m:r>
                            </m:sup>
                          </m:sSubSup>
                        </m:e>
                      </m:d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D9923614-D69B-3BCC-F0D4-428E501B677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4511" y="5495745"/>
                <a:ext cx="3948645" cy="323358"/>
              </a:xfrm>
              <a:prstGeom prst="rect">
                <a:avLst/>
              </a:prstGeom>
              <a:blipFill>
                <a:blip r:embed="rId8"/>
                <a:stretch>
                  <a:fillRect l="-1080" b="-1509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A4474D3A-FC83-06FD-2496-1C2294FA26A3}"/>
                  </a:ext>
                </a:extLst>
              </p:cNvPr>
              <p:cNvSpPr txBox="1"/>
              <p:nvPr/>
            </p:nvSpPr>
            <p:spPr>
              <a:xfrm>
                <a:off x="2228963" y="5991052"/>
                <a:ext cx="4536435" cy="4233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𝐽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𝑖𝑗</m:t>
                          </m:r>
                        </m:sub>
                      </m:sSub>
                      <m:d>
                        <m:d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e>
                      </m:d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𝐽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𝑖𝑗</m:t>
                          </m:r>
                        </m:sub>
                      </m:sSub>
                      <m:d>
                        <m:d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𝜂</m:t>
                      </m:r>
                      <m:d>
                        <m:dPr>
                          <m:begChr m:val="["/>
                          <m:endChr m:val="]"/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⟨"/>
                                  <m:endChr m:val="⟩"/>
                                  <m:ctrlP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𝜎</m:t>
                                      </m:r>
                                    </m:e>
                                    <m:sub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𝜎</m:t>
                                      </m:r>
                                    </m:e>
                                    <m:sub>
                                      <m:r>
                                        <a:rPr lang="en-US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𝑗</m:t>
                                      </m:r>
                                    </m:sub>
                                  </m:sSub>
                                </m:e>
                              </m:d>
                            </m:e>
                            <m:sup>
                              <m:r>
                                <m:rPr>
                                  <m:sty m:val="p"/>
                                </m:rPr>
                                <a:rPr lang="en-US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Data</m:t>
                              </m:r>
                            </m:sup>
                          </m:sSup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</m:t>
                          </m:r>
                          <m:sSubSup>
                            <m:sSubSupPr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SupPr>
                            <m:e>
                              <m:d>
                                <m:dPr>
                                  <m:begChr m:val="⟨"/>
                                  <m:endChr m:val="⟩"/>
                                  <m:ctrlP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𝜎</m:t>
                                      </m:r>
                                    </m:e>
                                    <m:sub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𝜎</m:t>
                                      </m:r>
                                    </m:e>
                                    <m:sub>
                                      <m:r>
                                        <a:rPr lang="en-US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𝑗</m:t>
                                      </m:r>
                                    </m:sub>
                                  </m:sSub>
                                </m:e>
                              </m:d>
                            </m:e>
                            <m:sub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sub>
                            <m:sup>
                              <m:r>
                                <m:rPr>
                                  <m:sty m:val="p"/>
                                </m:rPr>
                                <a:rPr lang="en-US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MC</m:t>
                              </m:r>
                            </m:sup>
                          </m:sSubSup>
                        </m:e>
                      </m:d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A4474D3A-FC83-06FD-2496-1C2294FA26A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8963" y="5991052"/>
                <a:ext cx="4536435" cy="423321"/>
              </a:xfrm>
              <a:prstGeom prst="rect">
                <a:avLst/>
              </a:prstGeom>
              <a:blipFill>
                <a:blip r:embed="rId9"/>
                <a:stretch>
                  <a:fillRect l="-134" b="-1014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Rectangle 30">
            <a:extLst>
              <a:ext uri="{FF2B5EF4-FFF2-40B4-BE49-F238E27FC236}">
                <a16:creationId xmlns:a16="http://schemas.microsoft.com/office/drawing/2014/main" id="{53154C21-B66B-B38C-A9EF-5DA918C49036}"/>
              </a:ext>
            </a:extLst>
          </p:cNvPr>
          <p:cNvSpPr/>
          <p:nvPr/>
        </p:nvSpPr>
        <p:spPr>
          <a:xfrm>
            <a:off x="2015674" y="5315527"/>
            <a:ext cx="4846320" cy="1256604"/>
          </a:xfrm>
          <a:prstGeom prst="rect">
            <a:avLst/>
          </a:prstGeom>
          <a:noFill/>
          <a:ln>
            <a:solidFill>
              <a:srgbClr val="0872C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13F18EE-6F11-3AE1-6322-964749C4C063}"/>
              </a:ext>
            </a:extLst>
          </p:cNvPr>
          <p:cNvGrpSpPr/>
          <p:nvPr/>
        </p:nvGrpSpPr>
        <p:grpSpPr>
          <a:xfrm>
            <a:off x="5311140" y="5528140"/>
            <a:ext cx="6095049" cy="1040430"/>
            <a:chOff x="5311140" y="5528140"/>
            <a:chExt cx="6095049" cy="1040430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5E658F5D-B1B6-E7A9-0DB6-614956F74A06}"/>
                </a:ext>
              </a:extLst>
            </p:cNvPr>
            <p:cNvGrpSpPr/>
            <p:nvPr/>
          </p:nvGrpSpPr>
          <p:grpSpPr>
            <a:xfrm>
              <a:off x="5311140" y="5528140"/>
              <a:ext cx="6095049" cy="1040430"/>
              <a:chOff x="5311140" y="5528140"/>
              <a:chExt cx="6095049" cy="1040430"/>
            </a:xfrm>
          </p:grpSpPr>
          <p:sp>
            <p:nvSpPr>
              <p:cNvPr id="6" name="Freeform: Shape 5">
                <a:extLst>
                  <a:ext uri="{FF2B5EF4-FFF2-40B4-BE49-F238E27FC236}">
                    <a16:creationId xmlns:a16="http://schemas.microsoft.com/office/drawing/2014/main" id="{9EF77870-38CB-7413-A125-6242E395E144}"/>
                  </a:ext>
                </a:extLst>
              </p:cNvPr>
              <p:cNvSpPr/>
              <p:nvPr/>
            </p:nvSpPr>
            <p:spPr>
              <a:xfrm>
                <a:off x="5311140" y="6171270"/>
                <a:ext cx="2355132" cy="278042"/>
              </a:xfrm>
              <a:custGeom>
                <a:avLst/>
                <a:gdLst>
                  <a:gd name="connsiteX0" fmla="*/ 0 w 2476500"/>
                  <a:gd name="connsiteY0" fmla="*/ 0 h 624840"/>
                  <a:gd name="connsiteX1" fmla="*/ 0 w 2476500"/>
                  <a:gd name="connsiteY1" fmla="*/ 624840 h 624840"/>
                  <a:gd name="connsiteX2" fmla="*/ 2476500 w 2476500"/>
                  <a:gd name="connsiteY2" fmla="*/ 624840 h 6248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476500" h="624840">
                    <a:moveTo>
                      <a:pt x="0" y="0"/>
                    </a:moveTo>
                    <a:lnTo>
                      <a:pt x="0" y="624840"/>
                    </a:lnTo>
                    <a:lnTo>
                      <a:pt x="2476500" y="624840"/>
                    </a:lnTo>
                  </a:path>
                </a:pathLst>
              </a:custGeom>
              <a:noFill/>
              <a:ln>
                <a:solidFill>
                  <a:srgbClr val="EE611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390D6226-23B7-26A4-6C18-E8EA283621B0}"/>
                  </a:ext>
                </a:extLst>
              </p:cNvPr>
              <p:cNvSpPr txBox="1"/>
              <p:nvPr/>
            </p:nvSpPr>
            <p:spPr>
              <a:xfrm>
                <a:off x="7617203" y="5528140"/>
                <a:ext cx="23551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Monte-Carlo simulations</a:t>
                </a:r>
              </a:p>
            </p:txBody>
          </p:sp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CE7438C8-C419-2AE7-2C27-49029BB009E3}"/>
                  </a:ext>
                </a:extLst>
              </p:cNvPr>
              <p:cNvSpPr txBox="1"/>
              <p:nvPr/>
            </p:nvSpPr>
            <p:spPr>
              <a:xfrm>
                <a:off x="7617203" y="6199238"/>
                <a:ext cx="37889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Numerical models / experimental data</a:t>
                </a:r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9B872FA-B74F-648C-58DD-D8A21A1499DD}"/>
                </a:ext>
              </a:extLst>
            </p:cNvPr>
            <p:cNvSpPr/>
            <p:nvPr/>
          </p:nvSpPr>
          <p:spPr>
            <a:xfrm>
              <a:off x="6461760" y="5699760"/>
              <a:ext cx="1150620" cy="259080"/>
            </a:xfrm>
            <a:custGeom>
              <a:avLst/>
              <a:gdLst>
                <a:gd name="csX0" fmla="*/ 0 w 1150620"/>
                <a:gd name="csY0" fmla="*/ 259080 h 259080"/>
                <a:gd name="csX1" fmla="*/ 0 w 1150620"/>
                <a:gd name="csY1" fmla="*/ 0 h 259080"/>
                <a:gd name="csX2" fmla="*/ 1150620 w 1150620"/>
                <a:gd name="csY2" fmla="*/ 0 h 25908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1150620" h="259080">
                  <a:moveTo>
                    <a:pt x="0" y="259080"/>
                  </a:moveTo>
                  <a:lnTo>
                    <a:pt x="0" y="0"/>
                  </a:lnTo>
                  <a:lnTo>
                    <a:pt x="1150620" y="0"/>
                  </a:lnTo>
                </a:path>
              </a:pathLst>
            </a:custGeom>
            <a:noFill/>
            <a:ln>
              <a:solidFill>
                <a:srgbClr val="EE611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69D95D54-E62E-02C3-B68A-37C94C3DB753}"/>
              </a:ext>
            </a:extLst>
          </p:cNvPr>
          <p:cNvGrpSpPr/>
          <p:nvPr/>
        </p:nvGrpSpPr>
        <p:grpSpPr>
          <a:xfrm>
            <a:off x="1202873" y="3255428"/>
            <a:ext cx="4382587" cy="1368188"/>
            <a:chOff x="1202873" y="3468788"/>
            <a:chExt cx="4382587" cy="1368188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6" name="TextBox 25">
                  <a:extLst>
                    <a:ext uri="{FF2B5EF4-FFF2-40B4-BE49-F238E27FC236}">
                      <a16:creationId xmlns:a16="http://schemas.microsoft.com/office/drawing/2014/main" id="{3762AE40-9271-4BD4-9EB1-CBA9F6F02EA4}"/>
                    </a:ext>
                  </a:extLst>
                </p:cNvPr>
                <p:cNvSpPr txBox="1"/>
                <p:nvPr/>
              </p:nvSpPr>
              <p:spPr>
                <a:xfrm>
                  <a:off x="1347340" y="4082773"/>
                  <a:ext cx="3586045" cy="650434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16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𝐷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en-US" sz="1600" b="0" i="0" smtClean="0">
                                <a:latin typeface="Cambria Math" panose="02040503050406030204" pitchFamily="18" charset="0"/>
                              </a:rPr>
                              <m:t>KL</m:t>
                            </m:r>
                          </m:sub>
                        </m:sSub>
                        <m:d>
                          <m:dPr>
                            <m:ctrlPr>
                              <a:rPr lang="en-US" sz="160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lang="en-US" sz="1600" i="1" smtClean="0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US" sz="1600" b="0" i="1" smtClean="0">
                                    <a:latin typeface="Cambria Math" panose="02040503050406030204" pitchFamily="18" charset="0"/>
                                  </a:rPr>
                                  <m:t>𝑃</m:t>
                                </m:r>
                              </m:e>
                              <m:sup>
                                <m:r>
                                  <m:rPr>
                                    <m:sty m:val="p"/>
                                  </m:rPr>
                                  <a:rPr lang="en-US" sz="1600" b="0" i="0" smtClean="0">
                                    <a:latin typeface="Cambria Math" panose="02040503050406030204" pitchFamily="18" charset="0"/>
                                  </a:rPr>
                                  <m:t>Data</m:t>
                                </m:r>
                              </m:sup>
                            </m:sSup>
                            <m:r>
                              <a:rPr lang="en-US" sz="160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∥</m:t>
                            </m:r>
                            <m:sSup>
                              <m:sSupPr>
                                <m:ctrlPr>
                                  <a:rPr lang="en-US" sz="1600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US" sz="1600" i="1">
                                    <a:latin typeface="Cambria Math" panose="02040503050406030204" pitchFamily="18" charset="0"/>
                                  </a:rPr>
                                  <m:t>𝑃</m:t>
                                </m:r>
                              </m:e>
                              <m:sup>
                                <m:r>
                                  <m:rPr>
                                    <m:sty m:val="p"/>
                                  </m:rPr>
                                  <a:rPr lang="en-US" sz="1600" b="0" i="0" smtClean="0">
                                    <a:latin typeface="Cambria Math" panose="02040503050406030204" pitchFamily="18" charset="0"/>
                                  </a:rPr>
                                  <m:t>MC</m:t>
                                </m:r>
                              </m:sup>
                            </m:sSup>
                          </m:e>
                        </m:d>
                        <m:r>
                          <a:rPr lang="en-US" sz="16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nary>
                          <m:naryPr>
                            <m:chr m:val="∑"/>
                            <m:supHide m:val="on"/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</m:ctrlPr>
                          </m:naryPr>
                          <m:sub>
                            <m:d>
                              <m:dPr>
                                <m:begChr m:val="{"/>
                                <m:endChr m:val="}"/>
                                <m:ctrlPr>
                                  <a:rPr lang="en-US" sz="16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US" sz="16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𝜎</m:t>
                                </m:r>
                              </m:e>
                            </m:d>
                          </m:sub>
                          <m:sup/>
                          <m:e>
                            <m:sSup>
                              <m:sSupPr>
                                <m:ctrlPr>
                                  <a:rPr lang="en-US" sz="1600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US" sz="1600" i="1">
                                    <a:latin typeface="Cambria Math" panose="02040503050406030204" pitchFamily="18" charset="0"/>
                                  </a:rPr>
                                  <m:t>𝑃</m:t>
                                </m:r>
                              </m:e>
                              <m:sup>
                                <m:r>
                                  <m:rPr>
                                    <m:sty m:val="p"/>
                                  </m:rPr>
                                  <a:rPr lang="en-US" sz="1600">
                                    <a:latin typeface="Cambria Math" panose="02040503050406030204" pitchFamily="18" charset="0"/>
                                  </a:rPr>
                                  <m:t>Data</m:t>
                                </m:r>
                              </m:sup>
                            </m:sSup>
                            <m:r>
                              <m:rPr>
                                <m:sty m:val="p"/>
                              </m:rPr>
                              <a:rPr lang="en-US" sz="1600" b="0" i="0" smtClean="0">
                                <a:latin typeface="Cambria Math" panose="02040503050406030204" pitchFamily="18" charset="0"/>
                              </a:rPr>
                              <m:t>ln</m:t>
                            </m:r>
                            <m:d>
                              <m:dPr>
                                <m:ctrlPr>
                                  <a:rPr lang="en-US" sz="16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en-US" sz="16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sSup>
                                      <m:sSupPr>
                                        <m:ctrlPr>
                                          <a:rPr lang="en-US" sz="16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pPr>
                                      <m:e>
                                        <m:r>
                                          <a:rPr lang="en-US" sz="1600" i="1">
                                            <a:latin typeface="Cambria Math" panose="02040503050406030204" pitchFamily="18" charset="0"/>
                                          </a:rPr>
                                          <m:t>𝑃</m:t>
                                        </m:r>
                                      </m:e>
                                      <m:sup>
                                        <m:r>
                                          <m:rPr>
                                            <m:sty m:val="p"/>
                                          </m:rPr>
                                          <a:rPr lang="en-US" sz="1600">
                                            <a:latin typeface="Cambria Math" panose="02040503050406030204" pitchFamily="18" charset="0"/>
                                          </a:rPr>
                                          <m:t>Data</m:t>
                                        </m:r>
                                      </m:sup>
                                    </m:sSup>
                                  </m:num>
                                  <m:den>
                                    <m:sSup>
                                      <m:sSupPr>
                                        <m:ctrlPr>
                                          <a:rPr lang="en-US" sz="160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pPr>
                                      <m:e>
                                        <m:r>
                                          <a:rPr lang="en-US" sz="1600" i="1">
                                            <a:latin typeface="Cambria Math" panose="02040503050406030204" pitchFamily="18" charset="0"/>
                                          </a:rPr>
                                          <m:t>𝑃</m:t>
                                        </m:r>
                                      </m:e>
                                      <m:sup>
                                        <m:r>
                                          <m:rPr>
                                            <m:sty m:val="p"/>
                                          </m:rPr>
                                          <a:rPr lang="en-US" sz="1600" b="0" i="0" smtClean="0">
                                            <a:latin typeface="Cambria Math" panose="02040503050406030204" pitchFamily="18" charset="0"/>
                                          </a:rPr>
                                          <m:t>MC</m:t>
                                        </m:r>
                                      </m:sup>
                                    </m:sSup>
                                  </m:den>
                                </m:f>
                              </m:e>
                            </m:d>
                          </m:e>
                        </m:nary>
                      </m:oMath>
                    </m:oMathPara>
                  </a14:m>
                  <a:endParaRPr lang="en-US" sz="1600" dirty="0"/>
                </a:p>
              </p:txBody>
            </p:sp>
          </mc:Choice>
          <mc:Fallback xmlns="">
            <p:sp>
              <p:nvSpPr>
                <p:cNvPr id="26" name="TextBox 25">
                  <a:extLst>
                    <a:ext uri="{FF2B5EF4-FFF2-40B4-BE49-F238E27FC236}">
                      <a16:creationId xmlns:a16="http://schemas.microsoft.com/office/drawing/2014/main" id="{3762AE40-9271-4BD4-9EB1-CBA9F6F02EA4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47340" y="4082773"/>
                  <a:ext cx="3586045" cy="650434"/>
                </a:xfrm>
                <a:prstGeom prst="rect">
                  <a:avLst/>
                </a:prstGeom>
                <a:blipFill>
                  <a:blip r:embed="rId10"/>
                  <a:stretch>
                    <a:fillRect b="-943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775C5F7-095A-8EAF-9DBC-112F1DB34F92}"/>
                </a:ext>
              </a:extLst>
            </p:cNvPr>
            <p:cNvSpPr/>
            <p:nvPr/>
          </p:nvSpPr>
          <p:spPr>
            <a:xfrm>
              <a:off x="1202873" y="4025359"/>
              <a:ext cx="3978727" cy="811617"/>
            </a:xfrm>
            <a:prstGeom prst="rect">
              <a:avLst/>
            </a:prstGeom>
            <a:noFill/>
            <a:ln>
              <a:solidFill>
                <a:srgbClr val="0872CA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BCACC4F-448A-6EA5-6BB7-106F96F60AE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596640" y="3468788"/>
              <a:ext cx="1988820" cy="556571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E2DD4038-96A0-1F45-91BE-49BF4DE5BBBA}"/>
              </a:ext>
            </a:extLst>
          </p:cNvPr>
          <p:cNvGrpSpPr/>
          <p:nvPr/>
        </p:nvGrpSpPr>
        <p:grpSpPr>
          <a:xfrm>
            <a:off x="7528560" y="3293037"/>
            <a:ext cx="3411731" cy="1495879"/>
            <a:chOff x="7528560" y="3506397"/>
            <a:chExt cx="3411731" cy="1495879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7" name="TextBox 26">
                  <a:extLst>
                    <a:ext uri="{FF2B5EF4-FFF2-40B4-BE49-F238E27FC236}">
                      <a16:creationId xmlns:a16="http://schemas.microsoft.com/office/drawing/2014/main" id="{EFA2437D-05CC-96AA-6A20-0A555050B017}"/>
                    </a:ext>
                  </a:extLst>
                </p:cNvPr>
                <p:cNvSpPr txBox="1"/>
                <p:nvPr/>
              </p:nvSpPr>
              <p:spPr>
                <a:xfrm>
                  <a:off x="8173333" y="3808471"/>
                  <a:ext cx="2392963" cy="509755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16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h</m:t>
                            </m:r>
                          </m:e>
                          <m:sub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𝑖</m:t>
                            </m:r>
                          </m:sub>
                        </m:sSub>
                        <m:d>
                          <m:d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e>
                        </m:d>
                        <m:r>
                          <a:rPr lang="en-US" sz="16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sSub>
                          <m:sSub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h</m:t>
                            </m:r>
                          </m:e>
                          <m:sub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𝑖</m:t>
                            </m:r>
                          </m:sub>
                        </m:sSub>
                        <m:d>
                          <m:d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  <m:r>
                          <a:rPr lang="en-US" sz="16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𝜂</m:t>
                        </m:r>
                        <m:f>
                          <m:f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𝜕</m:t>
                            </m:r>
                            <m:sSub>
                              <m:sSubPr>
                                <m:ctrlPr>
                                  <a:rPr lang="en-US" sz="16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16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𝐷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en-US" sz="1600" b="0" i="0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KL</m:t>
                                </m:r>
                              </m:sub>
                            </m:sSub>
                          </m:num>
                          <m:den>
                            <m:r>
                              <a:rPr lang="en-US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𝜕</m:t>
                            </m:r>
                            <m:sSub>
                              <m:sSubPr>
                                <m:ctrlPr>
                                  <a:rPr lang="en-US" sz="16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16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h</m:t>
                                </m:r>
                              </m:e>
                              <m:sub>
                                <m:r>
                                  <a:rPr lang="en-US" sz="16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𝑖</m:t>
                                </m:r>
                              </m:sub>
                            </m:sSub>
                          </m:den>
                        </m:f>
                      </m:oMath>
                    </m:oMathPara>
                  </a14:m>
                  <a:endParaRPr lang="en-US" sz="1600" dirty="0"/>
                </a:p>
              </p:txBody>
            </p:sp>
          </mc:Choice>
          <mc:Fallback xmlns="">
            <p:sp>
              <p:nvSpPr>
                <p:cNvPr id="27" name="TextBox 26">
                  <a:extLst>
                    <a:ext uri="{FF2B5EF4-FFF2-40B4-BE49-F238E27FC236}">
                      <a16:creationId xmlns:a16="http://schemas.microsoft.com/office/drawing/2014/main" id="{EFA2437D-05CC-96AA-6A20-0A555050B017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173333" y="3808471"/>
                  <a:ext cx="2392963" cy="509755"/>
                </a:xfrm>
                <a:prstGeom prst="rect">
                  <a:avLst/>
                </a:prstGeom>
                <a:blipFill>
                  <a:blip r:embed="rId1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8" name="TextBox 27">
                  <a:extLst>
                    <a:ext uri="{FF2B5EF4-FFF2-40B4-BE49-F238E27FC236}">
                      <a16:creationId xmlns:a16="http://schemas.microsoft.com/office/drawing/2014/main" id="{2215F11B-34AF-573D-8F85-39384F7BC1C3}"/>
                    </a:ext>
                  </a:extLst>
                </p:cNvPr>
                <p:cNvSpPr txBox="1"/>
                <p:nvPr/>
              </p:nvSpPr>
              <p:spPr>
                <a:xfrm>
                  <a:off x="8154861" y="4373974"/>
                  <a:ext cx="2439514" cy="537648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16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𝐽</m:t>
                            </m:r>
                          </m:e>
                          <m:sub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𝑖𝑗</m:t>
                            </m:r>
                          </m:sub>
                        </m:sSub>
                        <m:d>
                          <m:d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e>
                        </m:d>
                        <m:r>
                          <a:rPr lang="en-US" sz="16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sSub>
                          <m:sSub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𝐽</m:t>
                            </m:r>
                          </m:e>
                          <m:sub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𝑖𝑗</m:t>
                            </m:r>
                          </m:sub>
                        </m:sSub>
                        <m:d>
                          <m:d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  <m:r>
                          <a:rPr lang="en-US" sz="16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𝜂</m:t>
                        </m:r>
                        <m:f>
                          <m:f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𝜕</m:t>
                            </m:r>
                            <m:sSub>
                              <m:sSubPr>
                                <m:ctrlPr>
                                  <a:rPr lang="en-US" sz="16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16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𝐷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en-US" sz="1600" b="0" i="0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KL</m:t>
                                </m:r>
                              </m:sub>
                            </m:sSub>
                          </m:num>
                          <m:den>
                            <m:r>
                              <a:rPr lang="en-US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𝜕</m:t>
                            </m:r>
                            <m:sSub>
                              <m:sSubPr>
                                <m:ctrlPr>
                                  <a:rPr lang="en-US" sz="16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16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𝐽</m:t>
                                </m:r>
                              </m:e>
                              <m:sub>
                                <m:r>
                                  <a:rPr lang="en-US" sz="16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𝑗𝑖</m:t>
                                </m:r>
                              </m:sub>
                            </m:sSub>
                          </m:den>
                        </m:f>
                      </m:oMath>
                    </m:oMathPara>
                  </a14:m>
                  <a:endParaRPr lang="en-US" sz="1600" dirty="0"/>
                </a:p>
              </p:txBody>
            </p:sp>
          </mc:Choice>
          <mc:Fallback xmlns="">
            <p:sp>
              <p:nvSpPr>
                <p:cNvPr id="28" name="TextBox 27">
                  <a:extLst>
                    <a:ext uri="{FF2B5EF4-FFF2-40B4-BE49-F238E27FC236}">
                      <a16:creationId xmlns:a16="http://schemas.microsoft.com/office/drawing/2014/main" id="{2215F11B-34AF-573D-8F85-39384F7BC1C3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154861" y="4373974"/>
                  <a:ext cx="2439514" cy="537648"/>
                </a:xfrm>
                <a:prstGeom prst="rect">
                  <a:avLst/>
                </a:prstGeom>
                <a:blipFill>
                  <a:blip r:embed="rId1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4187D60-46E4-E574-77EA-D08D9EC4E83C}"/>
                </a:ext>
              </a:extLst>
            </p:cNvPr>
            <p:cNvSpPr/>
            <p:nvPr/>
          </p:nvSpPr>
          <p:spPr>
            <a:xfrm>
              <a:off x="7863840" y="3745672"/>
              <a:ext cx="3076451" cy="1256604"/>
            </a:xfrm>
            <a:prstGeom prst="rect">
              <a:avLst/>
            </a:prstGeom>
            <a:noFill/>
            <a:ln>
              <a:solidFill>
                <a:srgbClr val="0872CA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69D4692F-B088-DFDE-D465-A2954ACCE4A4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7528560" y="3506397"/>
              <a:ext cx="1249680" cy="23927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FCBFD272-A457-91CE-B01F-CB87609D904C}"/>
              </a:ext>
            </a:extLst>
          </p:cNvPr>
          <p:cNvCxnSpPr>
            <a:cxnSpLocks/>
          </p:cNvCxnSpPr>
          <p:nvPr/>
        </p:nvCxnSpPr>
        <p:spPr>
          <a:xfrm>
            <a:off x="3436788" y="5022633"/>
            <a:ext cx="0" cy="292894"/>
          </a:xfrm>
          <a:prstGeom prst="line">
            <a:avLst/>
          </a:prstGeom>
          <a:ln w="12700">
            <a:solidFill>
              <a:srgbClr val="0B84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DAC42420-0093-14B7-3475-8401C853C35B}"/>
              </a:ext>
            </a:extLst>
          </p:cNvPr>
          <p:cNvSpPr/>
          <p:nvPr/>
        </p:nvSpPr>
        <p:spPr>
          <a:xfrm>
            <a:off x="3078485" y="4623615"/>
            <a:ext cx="4785353" cy="404425"/>
          </a:xfrm>
          <a:custGeom>
            <a:avLst/>
            <a:gdLst>
              <a:gd name="connsiteX0" fmla="*/ 0 w 5615796"/>
              <a:gd name="connsiteY0" fmla="*/ 17253 h 483080"/>
              <a:gd name="connsiteX1" fmla="*/ 431321 w 5615796"/>
              <a:gd name="connsiteY1" fmla="*/ 483080 h 483080"/>
              <a:gd name="connsiteX2" fmla="*/ 5615796 w 5615796"/>
              <a:gd name="connsiteY2" fmla="*/ 0 h 483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615796" h="483080">
                <a:moveTo>
                  <a:pt x="0" y="17253"/>
                </a:moveTo>
                <a:lnTo>
                  <a:pt x="431321" y="483080"/>
                </a:lnTo>
                <a:lnTo>
                  <a:pt x="5615796" y="0"/>
                </a:lnTo>
              </a:path>
            </a:pathLst>
          </a:custGeom>
          <a:noFill/>
          <a:ln w="12700">
            <a:solidFill>
              <a:srgbClr val="0872C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7BC874AD-7EDA-BC6F-95FE-0DB603417CF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37625" y="1162301"/>
            <a:ext cx="3853771" cy="361950"/>
          </a:xfrm>
        </p:spPr>
        <p:txBody>
          <a:bodyPr/>
          <a:lstStyle/>
          <a:p>
            <a:r>
              <a:rPr lang="en-US" dirty="0"/>
              <a:t>The inverse </a:t>
            </a:r>
            <a:r>
              <a:rPr lang="en-US" dirty="0" err="1"/>
              <a:t>Ising</a:t>
            </a:r>
            <a:r>
              <a:rPr lang="en-US" dirty="0"/>
              <a:t> problem</a:t>
            </a:r>
          </a:p>
        </p:txBody>
      </p:sp>
    </p:spTree>
    <p:extLst>
      <p:ext uri="{BB962C8B-B14F-4D97-AF65-F5344CB8AC3E}">
        <p14:creationId xmlns:p14="http://schemas.microsoft.com/office/powerpoint/2010/main" val="2353081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9" grpId="0"/>
      <p:bldP spid="30" grpId="0"/>
      <p:bldP spid="31" grpId="0" animBg="1"/>
      <p:bldP spid="3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2FB9F-2FFE-1A61-4064-CD4FBFA40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Dynamic pore-network model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71BDA4-37B3-63B9-B49F-D1DC1F46EC2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61211" y="1352550"/>
            <a:ext cx="10915649" cy="361950"/>
          </a:xfrm>
        </p:spPr>
        <p:txBody>
          <a:bodyPr/>
          <a:lstStyle/>
          <a:p>
            <a:r>
              <a:rPr lang="en-US" dirty="0"/>
              <a:t>Displacement of two immiscible fluids in a network of links, by tracking interfaces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0C3156-1D60-9A90-4420-8C43839ED1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7263" y="3808699"/>
            <a:ext cx="1936177" cy="193617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0090EB0-8934-2A84-25CC-7342F9DA8145}"/>
              </a:ext>
            </a:extLst>
          </p:cNvPr>
          <p:cNvSpPr/>
          <p:nvPr/>
        </p:nvSpPr>
        <p:spPr>
          <a:xfrm>
            <a:off x="933079" y="6348257"/>
            <a:ext cx="2188943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nb-NO" sz="1000" dirty="0">
                <a:solidFill>
                  <a:schemeClr val="tx1">
                    <a:lumMod val="50000"/>
                    <a:lumOff val="50000"/>
                  </a:schemeClr>
                </a:solidFill>
                <a:cs typeface="Calibri Light" panose="020F0302020204030204" pitchFamily="34" charset="0"/>
              </a:rPr>
              <a:t>Front. Phys. </a:t>
            </a:r>
            <a:r>
              <a:rPr lang="nb-NO" sz="1000" b="1" dirty="0">
                <a:solidFill>
                  <a:schemeClr val="tx1">
                    <a:lumMod val="50000"/>
                    <a:lumOff val="50000"/>
                  </a:schemeClr>
                </a:solidFill>
                <a:cs typeface="Calibri Light" panose="020F0302020204030204" pitchFamily="34" charset="0"/>
              </a:rPr>
              <a:t>8</a:t>
            </a:r>
            <a:r>
              <a:rPr lang="nb-NO" sz="1000" dirty="0">
                <a:solidFill>
                  <a:schemeClr val="tx1">
                    <a:lumMod val="50000"/>
                    <a:lumOff val="50000"/>
                  </a:schemeClr>
                </a:solidFill>
                <a:cs typeface="Calibri Light" panose="020F0302020204030204" pitchFamily="34" charset="0"/>
              </a:rPr>
              <a:t>, 548497 (2021)</a:t>
            </a:r>
            <a:endParaRPr lang="en-US" sz="1000" dirty="0">
              <a:solidFill>
                <a:schemeClr val="tx1">
                  <a:lumMod val="50000"/>
                  <a:lumOff val="50000"/>
                </a:schemeClr>
              </a:solidFill>
              <a:cs typeface="Calibri Light" panose="020F0302020204030204" pitchFamily="34" charset="0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036EC4BE-263D-9998-C953-F5A860A2E7F9}"/>
              </a:ext>
            </a:extLst>
          </p:cNvPr>
          <p:cNvGrpSpPr/>
          <p:nvPr/>
        </p:nvGrpSpPr>
        <p:grpSpPr>
          <a:xfrm>
            <a:off x="7524541" y="4471069"/>
            <a:ext cx="3459480" cy="1565883"/>
            <a:chOff x="7627620" y="4042437"/>
            <a:chExt cx="3459480" cy="1565883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" name="TextBox 6">
                  <a:extLst>
                    <a:ext uri="{FF2B5EF4-FFF2-40B4-BE49-F238E27FC236}">
                      <a16:creationId xmlns:a16="http://schemas.microsoft.com/office/drawing/2014/main" id="{066DE10A-B282-61EF-A719-46C8D548A47B}"/>
                    </a:ext>
                  </a:extLst>
                </p:cNvPr>
                <p:cNvSpPr txBox="1"/>
                <p:nvPr/>
              </p:nvSpPr>
              <p:spPr>
                <a:xfrm>
                  <a:off x="9610099" y="4939286"/>
                  <a:ext cx="1294369" cy="625364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nary>
                          <m:naryPr>
                            <m:chr m:val="∑"/>
                            <m:supHide m:val="on"/>
                            <m:ctrlPr>
                              <a:rPr lang="en-US" sz="1600" i="1" smtClean="0">
                                <a:latin typeface="Cambria Math" panose="02040503050406030204" pitchFamily="18" charset="0"/>
                              </a:rPr>
                            </m:ctrlPr>
                          </m:naryPr>
                          <m:sub>
                            <m:r>
                              <m:rPr>
                                <m:brk m:alnAt="7"/>
                              </m:rP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𝑗</m:t>
                            </m:r>
                          </m:sub>
                          <m:sup/>
                          <m:e>
                            <m:sSub>
                              <m:sSubPr>
                                <m:ctrlPr>
                                  <a:rPr lang="en-US" sz="16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1600" i="1">
                                    <a:latin typeface="Cambria Math" panose="02040503050406030204" pitchFamily="18" charset="0"/>
                                  </a:rPr>
                                  <m:t>𝑞</m:t>
                                </m:r>
                              </m:e>
                              <m:sub>
                                <m:r>
                                  <a:rPr lang="en-US" sz="1600" i="1">
                                    <a:latin typeface="Cambria Math" panose="02040503050406030204" pitchFamily="18" charset="0"/>
                                  </a:rPr>
                                  <m:t>𝑖𝑗</m:t>
                                </m:r>
                              </m:sub>
                            </m:sSub>
                            <m:r>
                              <a:rPr lang="en-US" sz="1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∆</m:t>
                            </m:r>
                            <m:r>
                              <a:rPr lang="en-US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nary>
                        <m:r>
                          <a:rPr lang="en-US" sz="1600" b="0" i="1" smtClean="0">
                            <a:latin typeface="Cambria Math" panose="02040503050406030204" pitchFamily="18" charset="0"/>
                          </a:rPr>
                          <m:t>=0</m:t>
                        </m:r>
                      </m:oMath>
                    </m:oMathPara>
                  </a14:m>
                  <a:endParaRPr lang="en-US" sz="1600" dirty="0"/>
                </a:p>
              </p:txBody>
            </p:sp>
          </mc:Choice>
          <mc:Fallback xmlns="">
            <p:sp>
              <p:nvSpPr>
                <p:cNvPr id="12" name="TextBox 11">
                  <a:extLst>
                    <a:ext uri="{FF2B5EF4-FFF2-40B4-BE49-F238E27FC236}">
                      <a16:creationId xmlns:a16="http://schemas.microsoft.com/office/drawing/2014/main" id="{FEE6D6D4-7E3D-0D6D-93E3-42F5A06529A4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610099" y="4939286"/>
                  <a:ext cx="1294369" cy="625364"/>
                </a:xfrm>
                <a:prstGeom prst="rect">
                  <a:avLst/>
                </a:prstGeom>
                <a:blipFill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7370D91-C783-E691-486F-3615840F16E3}"/>
                </a:ext>
              </a:extLst>
            </p:cNvPr>
            <p:cNvGrpSpPr/>
            <p:nvPr/>
          </p:nvGrpSpPr>
          <p:grpSpPr>
            <a:xfrm>
              <a:off x="7627620" y="4042437"/>
              <a:ext cx="3459480" cy="1565883"/>
              <a:chOff x="7627620" y="4042437"/>
              <a:chExt cx="3459480" cy="1565883"/>
            </a:xfrm>
          </p:grpSpPr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B7FB01E2-526E-7C35-ABB4-10D28D4C808B}"/>
                  </a:ext>
                </a:extLst>
              </p:cNvPr>
              <p:cNvSpPr txBox="1"/>
              <p:nvPr/>
            </p:nvSpPr>
            <p:spPr>
              <a:xfrm>
                <a:off x="7699737" y="5029351"/>
                <a:ext cx="1851789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600" dirty="0"/>
                  <a:t>Incompressible fluid:</a:t>
                </a:r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D8CA0990-B007-7FD7-851B-0E7D59B7502F}"/>
                  </a:ext>
                </a:extLst>
              </p:cNvPr>
              <p:cNvSpPr/>
              <p:nvPr/>
            </p:nvSpPr>
            <p:spPr>
              <a:xfrm>
                <a:off x="7627620" y="4896889"/>
                <a:ext cx="3459480" cy="711431"/>
              </a:xfrm>
              <a:prstGeom prst="rect">
                <a:avLst/>
              </a:prstGeom>
              <a:noFill/>
              <a:ln>
                <a:solidFill>
                  <a:srgbClr val="0B84D7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37E1DC27-3B3C-6273-1B48-092E9D9179E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800751" y="4042437"/>
                <a:ext cx="0" cy="854452"/>
              </a:xfrm>
              <a:prstGeom prst="straightConnector1">
                <a:avLst/>
              </a:prstGeom>
              <a:ln w="12700">
                <a:solidFill>
                  <a:srgbClr val="F28548"/>
                </a:solidFill>
                <a:headEnd type="none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FDF0D3A-1B58-2F24-F344-9EC83F993FC2}"/>
              </a:ext>
            </a:extLst>
          </p:cNvPr>
          <p:cNvGrpSpPr/>
          <p:nvPr/>
        </p:nvGrpSpPr>
        <p:grpSpPr>
          <a:xfrm>
            <a:off x="787657" y="1910546"/>
            <a:ext cx="5251450" cy="1270000"/>
            <a:chOff x="844551" y="4572000"/>
            <a:chExt cx="5251450" cy="1270000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F076F3CC-6BA8-585F-49F4-0B76733C9AD6}"/>
                </a:ext>
              </a:extLst>
            </p:cNvPr>
            <p:cNvPicPr/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5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951532" y="4707827"/>
              <a:ext cx="1042008" cy="998347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67FE9043-5F3B-288A-4EA5-C75AD5A7FDCA}"/>
                </a:ext>
              </a:extLst>
            </p:cNvPr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254848" y="4707827"/>
              <a:ext cx="1061129" cy="998347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4347F895-B846-A8F4-8F59-456C65E4B9E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3696974" y="4686925"/>
              <a:ext cx="1031839" cy="104015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026DE497-59D7-4DE1-0D4D-5E1FE38D2DE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48697" y="4686926"/>
              <a:ext cx="1031838" cy="1040148"/>
            </a:xfrm>
            <a:prstGeom prst="rect">
              <a:avLst/>
            </a:prstGeom>
            <a:ln>
              <a:noFill/>
            </a:ln>
          </p:spPr>
        </p:pic>
        <p:sp>
          <p:nvSpPr>
            <p:cNvPr id="17" name="Arrow: Right 16">
              <a:extLst>
                <a:ext uri="{FF2B5EF4-FFF2-40B4-BE49-F238E27FC236}">
                  <a16:creationId xmlns:a16="http://schemas.microsoft.com/office/drawing/2014/main" id="{2FF46541-1351-5469-8340-8272880B50B0}"/>
                </a:ext>
              </a:extLst>
            </p:cNvPr>
            <p:cNvSpPr/>
            <p:nvPr/>
          </p:nvSpPr>
          <p:spPr>
            <a:xfrm>
              <a:off x="2078950" y="5161757"/>
              <a:ext cx="90488" cy="90487"/>
            </a:xfrm>
            <a:prstGeom prst="rightArrow">
              <a:avLst/>
            </a:prstGeom>
            <a:solidFill>
              <a:srgbClr val="0B84D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Arrow: Right 17">
              <a:extLst>
                <a:ext uri="{FF2B5EF4-FFF2-40B4-BE49-F238E27FC236}">
                  <a16:creationId xmlns:a16="http://schemas.microsoft.com/office/drawing/2014/main" id="{A941C426-D22B-61BD-48BD-ECE8C61D680E}"/>
                </a:ext>
              </a:extLst>
            </p:cNvPr>
            <p:cNvSpPr/>
            <p:nvPr/>
          </p:nvSpPr>
          <p:spPr>
            <a:xfrm>
              <a:off x="4814244" y="5161757"/>
              <a:ext cx="90488" cy="90487"/>
            </a:xfrm>
            <a:prstGeom prst="rightArrow">
              <a:avLst/>
            </a:prstGeom>
            <a:solidFill>
              <a:srgbClr val="0B84D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6365CFDF-FD44-D0D5-4552-86EC072F50F4}"/>
                </a:ext>
              </a:extLst>
            </p:cNvPr>
            <p:cNvSpPr/>
            <p:nvPr/>
          </p:nvSpPr>
          <p:spPr>
            <a:xfrm>
              <a:off x="844551" y="4572000"/>
              <a:ext cx="5251450" cy="1270000"/>
            </a:xfrm>
            <a:prstGeom prst="rect">
              <a:avLst/>
            </a:prstGeom>
            <a:noFill/>
            <a:ln w="6350">
              <a:solidFill>
                <a:srgbClr val="EE611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3B46DE03-6A5B-EA10-D120-C5A44955A58F}"/>
                </a:ext>
              </a:extLst>
            </p:cNvPr>
            <p:cNvCxnSpPr>
              <a:cxnSpLocks/>
            </p:cNvCxnSpPr>
            <p:nvPr/>
          </p:nvCxnSpPr>
          <p:spPr>
            <a:xfrm>
              <a:off x="3521076" y="4572000"/>
              <a:ext cx="0" cy="1270000"/>
            </a:xfrm>
            <a:prstGeom prst="line">
              <a:avLst/>
            </a:prstGeom>
            <a:ln w="6350">
              <a:solidFill>
                <a:srgbClr val="EE611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E7CAC540-3A67-BABE-6B4B-E5B5C4E64BD6}"/>
              </a:ext>
            </a:extLst>
          </p:cNvPr>
          <p:cNvGrpSpPr/>
          <p:nvPr/>
        </p:nvGrpSpPr>
        <p:grpSpPr>
          <a:xfrm>
            <a:off x="2683729" y="3709894"/>
            <a:ext cx="2644347" cy="2109015"/>
            <a:chOff x="2822826" y="1869087"/>
            <a:chExt cx="2644347" cy="2109015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EB2F7044-013C-3E2A-6CD7-0BDFD481E243}"/>
                </a:ext>
              </a:extLst>
            </p:cNvPr>
            <p:cNvGrpSpPr/>
            <p:nvPr/>
          </p:nvGrpSpPr>
          <p:grpSpPr>
            <a:xfrm>
              <a:off x="3392129" y="1869087"/>
              <a:ext cx="2075044" cy="2109015"/>
              <a:chOff x="3392129" y="1869087"/>
              <a:chExt cx="2075044" cy="2109015"/>
            </a:xfrm>
          </p:grpSpPr>
          <p:pic>
            <p:nvPicPr>
              <p:cNvPr id="25" name="Picture 24">
                <a:extLst>
                  <a:ext uri="{FF2B5EF4-FFF2-40B4-BE49-F238E27FC236}">
                    <a16:creationId xmlns:a16="http://schemas.microsoft.com/office/drawing/2014/main" id="{EA113F65-5684-10F6-9802-DD5FC62F5E8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392129" y="1869087"/>
                <a:ext cx="2075044" cy="2109015"/>
              </a:xfrm>
              <a:prstGeom prst="rect">
                <a:avLst/>
              </a:prstGeom>
            </p:spPr>
          </p:pic>
          <p:cxnSp>
            <p:nvCxnSpPr>
              <p:cNvPr id="26" name="Straight Arrow Connector 25">
                <a:extLst>
                  <a:ext uri="{FF2B5EF4-FFF2-40B4-BE49-F238E27FC236}">
                    <a16:creationId xmlns:a16="http://schemas.microsoft.com/office/drawing/2014/main" id="{39526DD0-FDD4-89B4-0159-5EE6B420440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138986" y="3429000"/>
                <a:ext cx="527014" cy="0"/>
              </a:xfrm>
              <a:prstGeom prst="straightConnector1">
                <a:avLst/>
              </a:prstGeom>
              <a:ln w="19050">
                <a:solidFill>
                  <a:schemeClr val="tx1"/>
                </a:solidFill>
                <a:headEnd type="none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7" name="TextBox 26">
                    <a:extLst>
                      <a:ext uri="{FF2B5EF4-FFF2-40B4-BE49-F238E27FC236}">
                        <a16:creationId xmlns:a16="http://schemas.microsoft.com/office/drawing/2014/main" id="{F35F6883-3ECB-5B85-17D0-691DFFF2B07A}"/>
                      </a:ext>
                    </a:extLst>
                  </p:cNvPr>
                  <p:cNvSpPr txBox="1"/>
                  <p:nvPr/>
                </p:nvSpPr>
                <p:spPr>
                  <a:xfrm>
                    <a:off x="4218343" y="3344365"/>
                    <a:ext cx="368300" cy="325089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en-US" sz="1400" b="0" i="1" smtClean="0">
                                  <a:ln>
                                    <a:noFill/>
                                  </a:ln>
                                  <a:solidFill>
                                    <a:srgbClr val="EE6112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400" b="0" i="1" smtClean="0">
                                  <a:ln>
                                    <a:noFill/>
                                  </a:ln>
                                  <a:solidFill>
                                    <a:srgbClr val="EE6112"/>
                                  </a:solidFill>
                                  <a:latin typeface="Cambria Math" panose="02040503050406030204" pitchFamily="18" charset="0"/>
                                </a:rPr>
                                <m:t>𝑞</m:t>
                              </m:r>
                            </m:e>
                            <m:sub>
                              <m:r>
                                <a:rPr lang="en-US" sz="1400" b="0" i="1" smtClean="0">
                                  <a:ln>
                                    <a:noFill/>
                                  </a:ln>
                                  <a:solidFill>
                                    <a:srgbClr val="EE6112"/>
                                  </a:solidFill>
                                  <a:latin typeface="Cambria Math" panose="02040503050406030204" pitchFamily="18" charset="0"/>
                                </a:rPr>
                                <m:t>𝑖𝑗</m:t>
                              </m:r>
                            </m:sub>
                          </m:sSub>
                        </m:oMath>
                      </m:oMathPara>
                    </a14:m>
                    <a:endParaRPr lang="en-US" sz="1400" dirty="0">
                      <a:ln>
                        <a:noFill/>
                      </a:ln>
                      <a:solidFill>
                        <a:srgbClr val="EE6112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6" name="TextBox 5">
                    <a:extLst>
                      <a:ext uri="{FF2B5EF4-FFF2-40B4-BE49-F238E27FC236}">
                        <a16:creationId xmlns:a16="http://schemas.microsoft.com/office/drawing/2014/main" id="{BE9A1F18-A930-2494-3CAC-B6E01BACEB35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218343" y="3344365"/>
                    <a:ext cx="368300" cy="325089"/>
                  </a:xfrm>
                  <a:prstGeom prst="rect">
                    <a:avLst/>
                  </a:prstGeom>
                  <a:blipFill>
                    <a:blip r:embed="rId10"/>
                    <a:stretch>
                      <a:fillRect b="-3774"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52F661A-4691-9C0D-E45A-BF6120CDBD14}"/>
                </a:ext>
              </a:extLst>
            </p:cNvPr>
            <p:cNvSpPr/>
            <p:nvPr/>
          </p:nvSpPr>
          <p:spPr>
            <a:xfrm rot="2700000">
              <a:off x="2795073" y="3082534"/>
              <a:ext cx="141400" cy="85894"/>
            </a:xfrm>
            <a:prstGeom prst="rect">
              <a:avLst/>
            </a:prstGeom>
            <a:noFill/>
            <a:ln w="3175">
              <a:solidFill>
                <a:srgbClr val="EE611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EE6112"/>
                </a:solidFill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E936BDF-8DFD-0746-61A8-7098DCD0D537}"/>
                </a:ext>
              </a:extLst>
            </p:cNvPr>
            <p:cNvSpPr/>
            <p:nvPr/>
          </p:nvSpPr>
          <p:spPr>
            <a:xfrm>
              <a:off x="2936081" y="3152775"/>
              <a:ext cx="645319" cy="78581"/>
            </a:xfrm>
            <a:custGeom>
              <a:avLst/>
              <a:gdLst>
                <a:gd name="connsiteX0" fmla="*/ 0 w 645319"/>
                <a:gd name="connsiteY0" fmla="*/ 0 h 78581"/>
                <a:gd name="connsiteX1" fmla="*/ 247650 w 645319"/>
                <a:gd name="connsiteY1" fmla="*/ 78581 h 78581"/>
                <a:gd name="connsiteX2" fmla="*/ 645319 w 645319"/>
                <a:gd name="connsiteY2" fmla="*/ 78581 h 78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5319" h="78581">
                  <a:moveTo>
                    <a:pt x="0" y="0"/>
                  </a:moveTo>
                  <a:lnTo>
                    <a:pt x="247650" y="78581"/>
                  </a:lnTo>
                  <a:lnTo>
                    <a:pt x="645319" y="78581"/>
                  </a:lnTo>
                </a:path>
              </a:pathLst>
            </a:custGeom>
            <a:noFill/>
            <a:ln w="9525">
              <a:solidFill>
                <a:srgbClr val="EE6112"/>
              </a:solidFill>
              <a:headEnd type="none" w="med" len="med"/>
              <a:tailEnd type="arrow" w="med" len="med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 w="6350">
                  <a:solidFill>
                    <a:schemeClr val="tx1"/>
                  </a:solidFill>
                </a:ln>
              </a:endParaRPr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6CFAD265-2817-44E1-28CC-CB162DB2FEF4}"/>
              </a:ext>
            </a:extLst>
          </p:cNvPr>
          <p:cNvGrpSpPr/>
          <p:nvPr/>
        </p:nvGrpSpPr>
        <p:grpSpPr>
          <a:xfrm>
            <a:off x="4395651" y="3818548"/>
            <a:ext cx="6827792" cy="1576412"/>
            <a:chOff x="4395651" y="3818548"/>
            <a:chExt cx="6827792" cy="1576412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0DA43C85-2999-4C5C-C2C1-2D8B3EFC5482}"/>
                </a:ext>
              </a:extLst>
            </p:cNvPr>
            <p:cNvGrpSpPr/>
            <p:nvPr/>
          </p:nvGrpSpPr>
          <p:grpSpPr>
            <a:xfrm>
              <a:off x="7022549" y="3818548"/>
              <a:ext cx="4200894" cy="652521"/>
              <a:chOff x="6745237" y="3688447"/>
              <a:chExt cx="4200894" cy="652521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9" name="TextBox 28">
                    <a:extLst>
                      <a:ext uri="{FF2B5EF4-FFF2-40B4-BE49-F238E27FC236}">
                        <a16:creationId xmlns:a16="http://schemas.microsoft.com/office/drawing/2014/main" id="{9FB0C521-8EE1-73BF-7B16-8A7113378607}"/>
                      </a:ext>
                    </a:extLst>
                  </p:cNvPr>
                  <p:cNvSpPr txBox="1"/>
                  <p:nvPr/>
                </p:nvSpPr>
                <p:spPr>
                  <a:xfrm>
                    <a:off x="8153406" y="3808611"/>
                    <a:ext cx="2672421" cy="437171"/>
                  </a:xfrm>
                  <a:prstGeom prst="rect">
                    <a:avLst/>
                  </a:prstGeom>
                  <a:noFill/>
                </p:spPr>
                <p:txBody>
                  <a:bodyPr wrap="square" lIns="0" tIns="0" rIns="0" bIns="0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nb-NO" sz="14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𝑞</m:t>
                              </m:r>
                            </m:e>
                            <m:sub>
                              <m:r>
                                <a:rPr lang="en-US" sz="1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𝑖𝑗</m:t>
                              </m:r>
                            </m:sub>
                          </m:sSub>
                          <m:d>
                            <m:dPr>
                              <m:ctrlPr>
                                <a:rPr lang="nb-NO" sz="14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nb-NO" sz="1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nb-NO" sz="1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=−</m:t>
                          </m:r>
                          <m:f>
                            <m:fPr>
                              <m:ctrlPr>
                                <a:rPr lang="nb-NO" sz="1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nb-NO" sz="1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𝑔</m:t>
                                  </m:r>
                                </m:e>
                                <m:sub>
                                  <m:r>
                                    <a:rPr lang="en-US" sz="1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𝑖𝑗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nb-NO" sz="1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𝑙</m:t>
                                  </m:r>
                                </m:e>
                                <m:sub>
                                  <m:r>
                                    <a:rPr lang="en-US" sz="1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𝑖𝑗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sz="1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𝜇</m:t>
                                  </m:r>
                                </m:e>
                                <m:sub>
                                  <m:r>
                                    <a:rPr lang="en-US" sz="1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𝑖𝑗</m:t>
                                  </m:r>
                                </m:sub>
                              </m:sSub>
                            </m:den>
                          </m:f>
                          <m:d>
                            <m:dPr>
                              <m:ctrlPr>
                                <a:rPr lang="nb-NO" sz="1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nb-NO" sz="1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∆</m:t>
                              </m:r>
                              <m:sSub>
                                <m:sSubPr>
                                  <m:ctrlPr>
                                    <a:rPr lang="nb-NO" sz="1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𝑝</m:t>
                                  </m:r>
                                </m:e>
                                <m:sub>
                                  <m:r>
                                    <a:rPr lang="en-US" sz="1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𝑖𝑗</m:t>
                                  </m:r>
                                </m:sub>
                              </m:sSub>
                              <m:r>
                                <a:rPr lang="nb-NO" sz="1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nary>
                                <m:naryPr>
                                  <m:chr m:val="∑"/>
                                  <m:limLoc m:val="subSup"/>
                                  <m:supHide m:val="on"/>
                                  <m:ctrlPr>
                                    <a:rPr lang="nb-NO" sz="1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naryPr>
                                <m:sub>
                                  <m:r>
                                    <m:rPr>
                                      <m:brk m:alnAt="9"/>
                                    </m:rPr>
                                    <a:rPr lang="en-US" sz="1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𝑘</m:t>
                                  </m:r>
                                </m:sub>
                                <m:sup/>
                                <m:e>
                                  <m:sSubSup>
                                    <m:sSubSupPr>
                                      <m:ctrlPr>
                                        <a:rPr lang="nb-NO" sz="1400" b="0" i="1" smtClean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US" sz="1400" b="0" i="1" smtClean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𝑝</m:t>
                                      </m:r>
                                    </m:e>
                                    <m:sub>
                                      <m:r>
                                        <a:rPr lang="en-US" sz="1400" b="0" i="1" smtClean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𝑘</m:t>
                                      </m:r>
                                    </m:sub>
                                    <m:sup>
                                      <m:r>
                                        <a:rPr lang="en-US" sz="1400" b="0" i="1" smtClean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𝑐</m:t>
                                      </m:r>
                                    </m:sup>
                                  </m:sSubSup>
                                </m:e>
                              </m:nary>
                            </m:e>
                          </m:d>
                        </m:oMath>
                      </m:oMathPara>
                    </a14:m>
                    <a:endParaRPr lang="en-US" sz="1400" dirty="0">
                      <a:solidFill>
                        <a:schemeClr val="tx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37" name="TextBox 36">
                    <a:extLst>
                      <a:ext uri="{FF2B5EF4-FFF2-40B4-BE49-F238E27FC236}">
                        <a16:creationId xmlns:a16="http://schemas.microsoft.com/office/drawing/2014/main" id="{B78787C0-844D-AF67-82DD-33C0ACEAB9E6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8153406" y="3808611"/>
                    <a:ext cx="2672421" cy="437171"/>
                  </a:xfrm>
                  <a:prstGeom prst="rect">
                    <a:avLst/>
                  </a:prstGeom>
                  <a:blipFill>
                    <a:blip r:embed="rId11"/>
                    <a:stretch>
                      <a:fillRect t="-185915" r="-31963" b="-257746"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898B578D-2A3C-2190-CC21-74C7ACEE87B8}"/>
                  </a:ext>
                </a:extLst>
              </p:cNvPr>
              <p:cNvSpPr txBox="1"/>
              <p:nvPr/>
            </p:nvSpPr>
            <p:spPr>
              <a:xfrm>
                <a:off x="6848977" y="3816601"/>
                <a:ext cx="1322798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600" dirty="0"/>
                  <a:t>Link flow rate:</a:t>
                </a:r>
              </a:p>
            </p:txBody>
          </p: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E819C8CE-3EB5-FBB4-A365-D42D7C8ECF34}"/>
                  </a:ext>
                </a:extLst>
              </p:cNvPr>
              <p:cNvSpPr/>
              <p:nvPr/>
            </p:nvSpPr>
            <p:spPr>
              <a:xfrm>
                <a:off x="6745237" y="3688447"/>
                <a:ext cx="4200894" cy="652521"/>
              </a:xfrm>
              <a:prstGeom prst="rect">
                <a:avLst/>
              </a:prstGeom>
              <a:noFill/>
              <a:ln>
                <a:solidFill>
                  <a:srgbClr val="0B84D7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21B1648-33E5-EC01-DAB0-18A101C4EF59}"/>
                </a:ext>
              </a:extLst>
            </p:cNvPr>
            <p:cNvSpPr/>
            <p:nvPr/>
          </p:nvSpPr>
          <p:spPr>
            <a:xfrm>
              <a:off x="4395651" y="4474029"/>
              <a:ext cx="2899954" cy="920931"/>
            </a:xfrm>
            <a:custGeom>
              <a:avLst/>
              <a:gdLst>
                <a:gd name="csX0" fmla="*/ 0 w 2899954"/>
                <a:gd name="csY0" fmla="*/ 920931 h 920931"/>
                <a:gd name="csX1" fmla="*/ 1979023 w 2899954"/>
                <a:gd name="csY1" fmla="*/ 920931 h 920931"/>
                <a:gd name="csX2" fmla="*/ 2899954 w 2899954"/>
                <a:gd name="csY2" fmla="*/ 0 h 92093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2899954" h="920931">
                  <a:moveTo>
                    <a:pt x="0" y="920931"/>
                  </a:moveTo>
                  <a:lnTo>
                    <a:pt x="1979023" y="920931"/>
                  </a:lnTo>
                  <a:lnTo>
                    <a:pt x="2899954" y="0"/>
                  </a:lnTo>
                </a:path>
              </a:pathLst>
            </a:custGeom>
            <a:noFill/>
            <a:ln>
              <a:solidFill>
                <a:srgbClr val="F28548"/>
              </a:solidFill>
              <a:headEnd type="none" w="med" len="med"/>
              <a:tailEnd type="arrow" w="med" len="med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12059351-CD79-C474-B7DB-1C08F8C214B7}"/>
              </a:ext>
            </a:extLst>
          </p:cNvPr>
          <p:cNvGrpSpPr/>
          <p:nvPr/>
        </p:nvGrpSpPr>
        <p:grpSpPr>
          <a:xfrm>
            <a:off x="4578531" y="2233820"/>
            <a:ext cx="7142725" cy="1801178"/>
            <a:chOff x="4578531" y="2233820"/>
            <a:chExt cx="7142725" cy="1801178"/>
          </a:xfrm>
        </p:grpSpPr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6CD78356-9316-FF01-9B24-CA4721400264}"/>
                </a:ext>
              </a:extLst>
            </p:cNvPr>
            <p:cNvGrpSpPr/>
            <p:nvPr/>
          </p:nvGrpSpPr>
          <p:grpSpPr>
            <a:xfrm>
              <a:off x="6787307" y="2233820"/>
              <a:ext cx="4933949" cy="652521"/>
              <a:chOff x="6217922" y="2049340"/>
              <a:chExt cx="4933949" cy="652521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4" name="TextBox 33">
                    <a:extLst>
                      <a:ext uri="{FF2B5EF4-FFF2-40B4-BE49-F238E27FC236}">
                        <a16:creationId xmlns:a16="http://schemas.microsoft.com/office/drawing/2014/main" id="{F0FD403C-8215-526A-37F6-ED48B5B5C4CE}"/>
                      </a:ext>
                    </a:extLst>
                  </p:cNvPr>
                  <p:cNvSpPr txBox="1"/>
                  <p:nvPr/>
                </p:nvSpPr>
                <p:spPr>
                  <a:xfrm>
                    <a:off x="8128287" y="2149003"/>
                    <a:ext cx="2935309" cy="488660"/>
                  </a:xfrm>
                  <a:prstGeom prst="rect">
                    <a:avLst/>
                  </a:prstGeom>
                  <a:noFill/>
                </p:spPr>
                <p:txBody>
                  <a:bodyPr wrap="square" lIns="0" tIns="0" rIns="0" bIns="0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Sup>
                            <m:sSubSupPr>
                              <m:ctrlPr>
                                <a:rPr lang="nb-NO" sz="14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US" sz="1400" i="1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  <m:sub>
                              <m:r>
                                <a:rPr lang="en-US" sz="1400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sub>
                            <m:sup>
                              <m:r>
                                <a:rPr lang="en-US" sz="1400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p>
                          </m:sSubSup>
                          <m:d>
                            <m:dPr>
                              <m:ctrlPr>
                                <a:rPr lang="nb-NO" sz="14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nb-NO" sz="1400" b="0" i="1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</m:d>
                          <m:r>
                            <a:rPr lang="nb-NO" sz="1400" b="0" i="1" smtClean="0">
                              <a:latin typeface="Cambria Math" panose="02040503050406030204" pitchFamily="18" charset="0"/>
                            </a:rPr>
                            <m:t>=</m:t>
                          </m:r>
                          <m:f>
                            <m:fPr>
                              <m:ctrlPr>
                                <a:rPr lang="nb-NO" sz="1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nb-NO" sz="1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nb-NO" sz="1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𝛾</m:t>
                              </m:r>
                              <m:func>
                                <m:funcPr>
                                  <m:ctrlPr>
                                    <a:rPr lang="nb-NO" sz="1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nb-NO" sz="1400" b="0" i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cos</m:t>
                                  </m:r>
                                </m:fName>
                                <m:e>
                                  <m:sSub>
                                    <m:sSubPr>
                                      <m:ctrlPr>
                                        <a:rPr lang="nb-NO" sz="1400" b="0" i="1" smtClean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nb-NO" sz="1400" b="0" i="1" smtClean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𝜗</m:t>
                                      </m:r>
                                    </m:e>
                                    <m:sub>
                                      <m:r>
                                        <a:rPr lang="en-US" sz="1400" b="0" i="1" smtClean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𝑖𝑗</m:t>
                                      </m:r>
                                    </m:sub>
                                  </m:sSub>
                                </m:e>
                              </m:func>
                            </m:num>
                            <m:den>
                              <m:sSub>
                                <m:sSubPr>
                                  <m:ctrlPr>
                                    <a:rPr lang="nb-NO" sz="1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sz="1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𝑖𝑗</m:t>
                                  </m:r>
                                </m:sub>
                              </m:sSub>
                            </m:den>
                          </m:f>
                          <m:d>
                            <m:dPr>
                              <m:begChr m:val="["/>
                              <m:endChr m:val="]"/>
                              <m:ctrlPr>
                                <a:rPr lang="nb-NO" sz="1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1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1−</m:t>
                              </m:r>
                              <m:func>
                                <m:funcPr>
                                  <m:ctrlPr>
                                    <a:rPr lang="en-US" sz="14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en-US" sz="1400" b="0" i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cos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en-US" sz="1400" b="0" i="1" smtClean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f>
                                        <m:fPr>
                                          <m:ctrlPr>
                                            <a:rPr lang="en-US" sz="1400" b="0" i="1" smtClean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en-US" sz="1400" b="0" i="1" smtClean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  <m:r>
                                            <a:rPr lang="en-US" sz="1400" b="0" i="1" smtClean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</a:rPr>
                                            <m:t>𝜋</m:t>
                                          </m:r>
                                          <m:sSub>
                                            <m:sSubPr>
                                              <m:ctrlPr>
                                                <a:rPr lang="en-US" sz="1400" b="0" i="1" smtClean="0">
                                                  <a:solidFill>
                                                    <a:schemeClr val="tx1"/>
                                                  </a:solidFill>
                                                  <a:latin typeface="Cambria Math" panose="02040503050406030204" pitchFamily="18" charset="0"/>
                                                  <a:ea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a:rPr lang="en-US" sz="1400" b="0" i="1" smtClean="0">
                                                  <a:solidFill>
                                                    <a:schemeClr val="tx1"/>
                                                  </a:solidFill>
                                                  <a:latin typeface="Cambria Math" panose="02040503050406030204" pitchFamily="18" charset="0"/>
                                                  <a:ea typeface="Cambria Math" panose="02040503050406030204" pitchFamily="18" charset="0"/>
                                                </a:rPr>
                                                <m:t>𝑥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sz="1400" b="0" i="1" smtClean="0">
                                                  <a:solidFill>
                                                    <a:schemeClr val="tx1"/>
                                                  </a:solidFill>
                                                  <a:latin typeface="Cambria Math" panose="02040503050406030204" pitchFamily="18" charset="0"/>
                                                  <a:ea typeface="Cambria Math" panose="02040503050406030204" pitchFamily="18" charset="0"/>
                                                </a:rPr>
                                                <m:t>𝑘</m:t>
                                              </m:r>
                                            </m:sub>
                                          </m:sSub>
                                        </m:num>
                                        <m:den>
                                          <m:sSub>
                                            <m:sSubPr>
                                              <m:ctrlPr>
                                                <a:rPr lang="en-US" sz="1400" b="0" i="1" smtClean="0">
                                                  <a:solidFill>
                                                    <a:schemeClr val="tx1"/>
                                                  </a:solidFill>
                                                  <a:latin typeface="Cambria Math" panose="02040503050406030204" pitchFamily="18" charset="0"/>
                                                  <a:ea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a:rPr lang="en-US" sz="1400" b="0" i="1" smtClean="0">
                                                  <a:solidFill>
                                                    <a:schemeClr val="tx1"/>
                                                  </a:solidFill>
                                                  <a:latin typeface="Cambria Math" panose="02040503050406030204" pitchFamily="18" charset="0"/>
                                                  <a:ea typeface="Cambria Math" panose="02040503050406030204" pitchFamily="18" charset="0"/>
                                                </a:rPr>
                                                <m:t>𝑙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sz="1400" b="0" i="1" smtClean="0">
                                                  <a:solidFill>
                                                    <a:schemeClr val="tx1"/>
                                                  </a:solidFill>
                                                  <a:latin typeface="Cambria Math" panose="02040503050406030204" pitchFamily="18" charset="0"/>
                                                  <a:ea typeface="Cambria Math" panose="02040503050406030204" pitchFamily="18" charset="0"/>
                                                </a:rPr>
                                                <m:t>𝑖𝑗</m:t>
                                              </m:r>
                                            </m:sub>
                                          </m:sSub>
                                        </m:den>
                                      </m:f>
                                    </m:e>
                                  </m:d>
                                </m:e>
                              </m:func>
                            </m:e>
                          </m:d>
                        </m:oMath>
                      </m:oMathPara>
                    </a14:m>
                    <a:endParaRPr lang="en-US" sz="1400" dirty="0"/>
                  </a:p>
                </p:txBody>
              </p:sp>
            </mc:Choice>
            <mc:Fallback xmlns="">
              <p:sp>
                <p:nvSpPr>
                  <p:cNvPr id="11" name="TextBox 10">
                    <a:extLst>
                      <a:ext uri="{FF2B5EF4-FFF2-40B4-BE49-F238E27FC236}">
                        <a16:creationId xmlns:a16="http://schemas.microsoft.com/office/drawing/2014/main" id="{AEA4A78B-BAAA-7EB9-D6F3-9232C448ED2D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8128287" y="2149003"/>
                    <a:ext cx="2935309" cy="488660"/>
                  </a:xfrm>
                  <a:prstGeom prst="rect">
                    <a:avLst/>
                  </a:prstGeom>
                  <a:blipFill>
                    <a:blip r:embed="rId12"/>
                    <a:stretch>
                      <a:fillRect b="-10000"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9A385F49-A930-D682-C1AA-0756300223A8}"/>
                  </a:ext>
                </a:extLst>
              </p:cNvPr>
              <p:cNvSpPr txBox="1"/>
              <p:nvPr/>
            </p:nvSpPr>
            <p:spPr>
              <a:xfrm>
                <a:off x="6329397" y="2217045"/>
                <a:ext cx="179889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600" dirty="0"/>
                  <a:t>Interfacial pressure:</a:t>
                </a:r>
              </a:p>
            </p:txBody>
          </p:sp>
          <p:sp>
            <p:nvSpPr>
              <p:cNvPr id="37" name="Rectangle 36">
                <a:extLst>
                  <a:ext uri="{FF2B5EF4-FFF2-40B4-BE49-F238E27FC236}">
                    <a16:creationId xmlns:a16="http://schemas.microsoft.com/office/drawing/2014/main" id="{FC5A866F-E2DD-6181-EB8C-399D039AAC68}"/>
                  </a:ext>
                </a:extLst>
              </p:cNvPr>
              <p:cNvSpPr/>
              <p:nvPr/>
            </p:nvSpPr>
            <p:spPr>
              <a:xfrm>
                <a:off x="6217922" y="2049340"/>
                <a:ext cx="4933949" cy="652521"/>
              </a:xfrm>
              <a:prstGeom prst="rect">
                <a:avLst/>
              </a:prstGeom>
              <a:noFill/>
              <a:ln>
                <a:solidFill>
                  <a:srgbClr val="0B84D7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cxnSp>
          <p:nvCxnSpPr>
            <p:cNvPr id="44" name="Straight Arrow Connector 43">
              <a:extLst>
                <a:ext uri="{FF2B5EF4-FFF2-40B4-BE49-F238E27FC236}">
                  <a16:creationId xmlns:a16="http://schemas.microsoft.com/office/drawing/2014/main" id="{EEC28EA8-A4F6-E6B4-5540-95B783A780C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0801389" y="2886341"/>
              <a:ext cx="0" cy="1148657"/>
            </a:xfrm>
            <a:prstGeom prst="straightConnector1">
              <a:avLst/>
            </a:prstGeom>
            <a:ln w="12700">
              <a:solidFill>
                <a:srgbClr val="F28548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C12CBD72-44B3-8B6E-EA7D-8CD9D6523D01}"/>
                </a:ext>
              </a:extLst>
            </p:cNvPr>
            <p:cNvSpPr/>
            <p:nvPr/>
          </p:nvSpPr>
          <p:spPr>
            <a:xfrm>
              <a:off x="4578531" y="2886891"/>
              <a:ext cx="2658292" cy="1110936"/>
            </a:xfrm>
            <a:custGeom>
              <a:avLst/>
              <a:gdLst>
                <a:gd name="csX0" fmla="*/ 2658292 w 2658292"/>
                <a:gd name="csY0" fmla="*/ 0 h 901338"/>
                <a:gd name="csX1" fmla="*/ 1756954 w 2658292"/>
                <a:gd name="csY1" fmla="*/ 901338 h 901338"/>
                <a:gd name="csX2" fmla="*/ 0 w 2658292"/>
                <a:gd name="csY2" fmla="*/ 901338 h 90133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2658292" h="901338">
                  <a:moveTo>
                    <a:pt x="2658292" y="0"/>
                  </a:moveTo>
                  <a:lnTo>
                    <a:pt x="1756954" y="901338"/>
                  </a:lnTo>
                  <a:lnTo>
                    <a:pt x="0" y="901338"/>
                  </a:lnTo>
                </a:path>
              </a:pathLst>
            </a:custGeom>
            <a:noFill/>
            <a:ln>
              <a:solidFill>
                <a:srgbClr val="F28548"/>
              </a:solidFill>
              <a:headEnd type="none" w="med" len="med"/>
              <a:tailEnd type="arrow" w="med" len="med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48802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9ED93-5839-C760-CD7C-C6FFCEAD8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Pore-network simulations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CA5FDE-0434-3F5D-C12C-2899F5BF585B}"/>
              </a:ext>
            </a:extLst>
          </p:cNvPr>
          <p:cNvSpPr txBox="1"/>
          <p:nvPr/>
        </p:nvSpPr>
        <p:spPr>
          <a:xfrm>
            <a:off x="1635988" y="1531147"/>
            <a:ext cx="82018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Drainage displacements                                                                              Steady-state flow</a:t>
            </a:r>
          </a:p>
        </p:txBody>
      </p:sp>
      <p:pic>
        <p:nvPicPr>
          <p:cNvPr id="5" name="Drainage_C1.00e-03_M1.0e+00_u1.0e-02_U1.0e-02_T3.0e+00">
            <a:hlinkClick r:id="" action="ppaction://media"/>
            <a:extLst>
              <a:ext uri="{FF2B5EF4-FFF2-40B4-BE49-F238E27FC236}">
                <a16:creationId xmlns:a16="http://schemas.microsoft.com/office/drawing/2014/main" id="{6EE6A6B0-B7B0-F223-851A-CDF7481F1AD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30312" y="2320636"/>
            <a:ext cx="921690" cy="1822408"/>
          </a:xfrm>
          <a:prstGeom prst="rect">
            <a:avLst/>
          </a:prstGeom>
        </p:spPr>
      </p:pic>
      <p:pic>
        <p:nvPicPr>
          <p:cNvPr id="6" name="Drainage_C5.00e-02_M1.0e-02_u1.0e-03_U1.0e-01_T3.0e+00">
            <a:hlinkClick r:id="" action="ppaction://media"/>
            <a:extLst>
              <a:ext uri="{FF2B5EF4-FFF2-40B4-BE49-F238E27FC236}">
                <a16:creationId xmlns:a16="http://schemas.microsoft.com/office/drawing/2014/main" id="{5E9D1D44-F224-99CD-9410-2640FCAE4956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2207134" y="2334491"/>
            <a:ext cx="921690" cy="1822408"/>
          </a:xfrm>
          <a:prstGeom prst="rect">
            <a:avLst/>
          </a:prstGeom>
        </p:spPr>
      </p:pic>
      <p:pic>
        <p:nvPicPr>
          <p:cNvPr id="7" name="Drainage_C1.00e-02_M1.0e+02_u1.0e-01_U1.0e-03_T3.0e+00">
            <a:hlinkClick r:id="" action="ppaction://media"/>
            <a:extLst>
              <a:ext uri="{FF2B5EF4-FFF2-40B4-BE49-F238E27FC236}">
                <a16:creationId xmlns:a16="http://schemas.microsoft.com/office/drawing/2014/main" id="{37EAF4FC-ED26-00FE-3E99-897409756AFB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3483956" y="2334491"/>
            <a:ext cx="921690" cy="182240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2C99178-7D84-C98A-70EA-9D3159363F8B}"/>
              </a:ext>
            </a:extLst>
          </p:cNvPr>
          <p:cNvSpPr txBox="1"/>
          <p:nvPr/>
        </p:nvSpPr>
        <p:spPr>
          <a:xfrm>
            <a:off x="837373" y="5666329"/>
            <a:ext cx="2346869" cy="2589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0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ea typeface="Arial" panose="020B0604020202020204" pitchFamily="34" charset="0"/>
                <a:cs typeface="Times New Roman" panose="02020603050405020304" pitchFamily="18" charset="0"/>
              </a:rPr>
              <a:t>Physics of Fluids </a:t>
            </a:r>
            <a:r>
              <a:rPr lang="en-US" sz="1000" b="1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ea typeface="Arial" panose="020B0604020202020204" pitchFamily="34" charset="0"/>
                <a:cs typeface="Times New Roman" panose="02020603050405020304" pitchFamily="18" charset="0"/>
              </a:rPr>
              <a:t>36</a:t>
            </a:r>
            <a:r>
              <a:rPr lang="en-US" sz="10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ea typeface="Arial" panose="020B0604020202020204" pitchFamily="34" charset="0"/>
                <a:cs typeface="Times New Roman" panose="02020603050405020304" pitchFamily="18" charset="0"/>
              </a:rPr>
              <a:t>, 033309 (2024)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14D12E-FE3F-6506-C9A6-B380C42F2FBE}"/>
              </a:ext>
            </a:extLst>
          </p:cNvPr>
          <p:cNvSpPr txBox="1"/>
          <p:nvPr/>
        </p:nvSpPr>
        <p:spPr>
          <a:xfrm>
            <a:off x="9500355" y="5687507"/>
            <a:ext cx="2192881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sym typeface="+mn-ea"/>
              </a:rPr>
              <a:t>Transp. Porous Med. </a:t>
            </a: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sym typeface="+mn-ea"/>
              </a:rPr>
              <a:t>119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sym typeface="+mn-ea"/>
              </a:rPr>
              <a:t>, 77 (2017)</a:t>
            </a:r>
            <a:endParaRPr lang="en-US" sz="1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0" name="mov_net.GT.Beria_Seq_S-0.50_M-1.0e+00_Ca-1.0e-02_4m">
            <a:hlinkClick r:id="" action="ppaction://media"/>
            <a:extLst>
              <a:ext uri="{FF2B5EF4-FFF2-40B4-BE49-F238E27FC236}">
                <a16:creationId xmlns:a16="http://schemas.microsoft.com/office/drawing/2014/main" id="{76D4AD89-21B6-AC9A-3595-29D1B823F052}"/>
              </a:ext>
            </a:extLst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8914473" y="2327281"/>
            <a:ext cx="2533117" cy="1815763"/>
          </a:xfrm>
          <a:prstGeom prst="rect">
            <a:avLst/>
          </a:prstGeom>
          <a:ln w="3175">
            <a:solidFill>
              <a:schemeClr val="bg1">
                <a:lumMod val="65000"/>
              </a:schemeClr>
            </a:solidFill>
          </a:ln>
        </p:spPr>
      </p:pic>
      <p:pic>
        <p:nvPicPr>
          <p:cNvPr id="11" name="mov-OB-064x192_F-0.50_M-1.0e+00_Ca-6.40e-03_2B-T-125s">
            <a:hlinkClick r:id="" action="ppaction://media"/>
            <a:extLst>
              <a:ext uri="{FF2B5EF4-FFF2-40B4-BE49-F238E27FC236}">
                <a16:creationId xmlns:a16="http://schemas.microsoft.com/office/drawing/2014/main" id="{A6D4DD0C-39BB-42CB-079C-EE69621D83AD}"/>
              </a:ext>
            </a:extLst>
          </p:cNvPr>
          <p:cNvPicPr>
            <a:picLocks noChangeAspect="1"/>
          </p:cNvPicPr>
          <p:nvPr>
            <a:vide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5402630" y="2334576"/>
            <a:ext cx="1224658" cy="1822408"/>
          </a:xfrm>
          <a:prstGeom prst="rect">
            <a:avLst/>
          </a:prstGeom>
        </p:spPr>
      </p:pic>
      <p:pic>
        <p:nvPicPr>
          <p:cNvPr id="12" name="mov_PB_32x40_S0.5_C1e-3">
            <a:hlinkClick r:id="" action="ppaction://media"/>
            <a:extLst>
              <a:ext uri="{FF2B5EF4-FFF2-40B4-BE49-F238E27FC236}">
                <a16:creationId xmlns:a16="http://schemas.microsoft.com/office/drawing/2014/main" id="{147A0132-1260-12FE-6271-DB52E259C657}"/>
              </a:ext>
            </a:extLst>
          </p:cNvPr>
          <p:cNvPicPr>
            <a:picLocks noChangeAspect="1"/>
          </p:cNvPicPr>
          <p:nvPr>
            <a:vide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7040264" y="2334576"/>
            <a:ext cx="1462988" cy="182240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BEE0BCE-D775-09A6-032F-CA4217A582BF}"/>
              </a:ext>
            </a:extLst>
          </p:cNvPr>
          <p:cNvSpPr txBox="1"/>
          <p:nvPr/>
        </p:nvSpPr>
        <p:spPr>
          <a:xfrm>
            <a:off x="930313" y="4301207"/>
            <a:ext cx="921690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50" dirty="0">
                <a:solidFill>
                  <a:srgbClr val="0274C2"/>
                </a:solidFill>
              </a:rPr>
              <a:t>Capillary fingering</a:t>
            </a:r>
            <a:endParaRPr lang="en-US" sz="105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6021599-6D0C-F5B8-CDB2-93F8FDC4DD17}"/>
              </a:ext>
            </a:extLst>
          </p:cNvPr>
          <p:cNvSpPr txBox="1"/>
          <p:nvPr/>
        </p:nvSpPr>
        <p:spPr>
          <a:xfrm>
            <a:off x="2207134" y="4301207"/>
            <a:ext cx="921690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50" dirty="0">
                <a:solidFill>
                  <a:srgbClr val="0274C2"/>
                </a:solidFill>
              </a:rPr>
              <a:t>Viscous fingering</a:t>
            </a:r>
            <a:endParaRPr lang="en-US" sz="105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E73182C-CB4E-AD1A-A0BF-BD67B407D0E8}"/>
              </a:ext>
            </a:extLst>
          </p:cNvPr>
          <p:cNvSpPr txBox="1"/>
          <p:nvPr/>
        </p:nvSpPr>
        <p:spPr>
          <a:xfrm>
            <a:off x="3483956" y="4301207"/>
            <a:ext cx="921690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50" dirty="0">
                <a:solidFill>
                  <a:srgbClr val="0274C2"/>
                </a:solidFill>
              </a:rPr>
              <a:t>Stable displacement</a:t>
            </a:r>
            <a:endParaRPr lang="en-US" sz="105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7B63BB5-6EF9-20CB-9EC7-13DB66623997}"/>
              </a:ext>
            </a:extLst>
          </p:cNvPr>
          <p:cNvSpPr txBox="1"/>
          <p:nvPr/>
        </p:nvSpPr>
        <p:spPr>
          <a:xfrm>
            <a:off x="5297667" y="4301292"/>
            <a:ext cx="1434584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50" dirty="0">
                <a:solidFill>
                  <a:srgbClr val="0274C2"/>
                </a:solidFill>
              </a:rPr>
              <a:t>Open boundary</a:t>
            </a:r>
          </a:p>
          <a:p>
            <a:pPr algn="ctr"/>
            <a:r>
              <a:rPr lang="en-US" sz="1050" dirty="0"/>
              <a:t>Constant fractional flow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2802674-BA8E-2E0E-DB72-F3F616E81E70}"/>
              </a:ext>
            </a:extLst>
          </p:cNvPr>
          <p:cNvSpPr txBox="1"/>
          <p:nvPr/>
        </p:nvSpPr>
        <p:spPr>
          <a:xfrm>
            <a:off x="7073488" y="4301292"/>
            <a:ext cx="1434584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50" dirty="0">
                <a:solidFill>
                  <a:srgbClr val="0274C2"/>
                </a:solidFill>
              </a:rPr>
              <a:t>Periodic boundary</a:t>
            </a:r>
          </a:p>
          <a:p>
            <a:pPr algn="ctr"/>
            <a:r>
              <a:rPr lang="en-US" sz="1050" dirty="0"/>
              <a:t>Constant saturation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AF7CDFB-9AD6-A767-4124-0007E7A86AA0}"/>
              </a:ext>
            </a:extLst>
          </p:cNvPr>
          <p:cNvSpPr txBox="1"/>
          <p:nvPr/>
        </p:nvSpPr>
        <p:spPr>
          <a:xfrm>
            <a:off x="8914473" y="4301207"/>
            <a:ext cx="2533117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50" dirty="0">
                <a:solidFill>
                  <a:srgbClr val="0274C2"/>
                </a:solidFill>
              </a:rPr>
              <a:t>Flow in 3D network </a:t>
            </a:r>
          </a:p>
          <a:p>
            <a:pPr algn="ctr"/>
            <a:r>
              <a:rPr lang="en-US" sz="1050" dirty="0"/>
              <a:t>Reconstructed from Berea Sandstone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9A2560C-907F-B954-C410-C19CEEFD2A5C}"/>
              </a:ext>
            </a:extLst>
          </p:cNvPr>
          <p:cNvSpPr/>
          <p:nvPr/>
        </p:nvSpPr>
        <p:spPr>
          <a:xfrm>
            <a:off x="6830291" y="2174325"/>
            <a:ext cx="1979218" cy="3589166"/>
          </a:xfrm>
          <a:prstGeom prst="rect">
            <a:avLst/>
          </a:prstGeom>
          <a:noFill/>
          <a:ln w="28575">
            <a:solidFill>
              <a:srgbClr val="EE611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A0BC81B-EBAE-B849-106B-582253CF1831}"/>
              </a:ext>
            </a:extLst>
          </p:cNvPr>
          <p:cNvCxnSpPr>
            <a:cxnSpLocks/>
          </p:cNvCxnSpPr>
          <p:nvPr/>
        </p:nvCxnSpPr>
        <p:spPr>
          <a:xfrm>
            <a:off x="4807527" y="1531147"/>
            <a:ext cx="43210" cy="4475018"/>
          </a:xfrm>
          <a:prstGeom prst="line">
            <a:avLst/>
          </a:prstGeom>
          <a:ln w="9525">
            <a:solidFill>
              <a:schemeClr val="bg1">
                <a:lumMod val="6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C694621-3F52-91EB-344E-A7E1D2290DAE}"/>
              </a:ext>
            </a:extLst>
          </p:cNvPr>
          <p:cNvCxnSpPr/>
          <p:nvPr/>
        </p:nvCxnSpPr>
        <p:spPr>
          <a:xfrm>
            <a:off x="777912" y="1531147"/>
            <a:ext cx="10915324" cy="0"/>
          </a:xfrm>
          <a:prstGeom prst="line">
            <a:avLst/>
          </a:prstGeom>
          <a:ln w="9525">
            <a:solidFill>
              <a:schemeClr val="bg1">
                <a:lumMod val="6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62BD982-F8FF-689B-D2A3-3B457B551EE6}"/>
              </a:ext>
            </a:extLst>
          </p:cNvPr>
          <p:cNvCxnSpPr/>
          <p:nvPr/>
        </p:nvCxnSpPr>
        <p:spPr>
          <a:xfrm>
            <a:off x="777912" y="1953711"/>
            <a:ext cx="10915324" cy="0"/>
          </a:xfrm>
          <a:prstGeom prst="line">
            <a:avLst/>
          </a:prstGeom>
          <a:ln w="9525">
            <a:solidFill>
              <a:schemeClr val="bg1">
                <a:lumMod val="6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255C42E-E53B-A7DE-CA7B-1CBF0F7C0DDE}"/>
              </a:ext>
            </a:extLst>
          </p:cNvPr>
          <p:cNvCxnSpPr/>
          <p:nvPr/>
        </p:nvCxnSpPr>
        <p:spPr>
          <a:xfrm>
            <a:off x="777912" y="6006165"/>
            <a:ext cx="10915324" cy="0"/>
          </a:xfrm>
          <a:prstGeom prst="line">
            <a:avLst/>
          </a:prstGeom>
          <a:ln w="9525">
            <a:solidFill>
              <a:schemeClr val="bg1">
                <a:lumMod val="6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2342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503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664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2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04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788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2000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4" dur="460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9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video>
              <p:cMediaNode vol="80000">
                <p:cTn id="50" repeatCount="indefinite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video>
              <p:cMediaNode vol="80000">
                <p:cTn id="51" repeatCount="indefinite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video>
              <p:cMediaNode vol="80000">
                <p:cTn id="5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video>
              <p:cMediaNode vol="80000">
                <p:cTn id="53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video>
              <p:cMediaNode vol="80000">
                <p:cTn id="54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  <p:bldLst>
      <p:bldP spid="8" grpId="0"/>
      <p:bldP spid="9" grpId="0"/>
      <p:bldP spid="13" grpId="0"/>
      <p:bldP spid="14" grpId="0"/>
      <p:bldP spid="15" grpId="0"/>
      <p:bldP spid="16" grpId="0"/>
      <p:bldP spid="17" grpId="0"/>
      <p:bldP spid="18" grpId="0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741B4-E2A4-441B-98A1-29FCC198F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Boltzmann machine learning results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 Placeholder 2">
                <a:extLst>
                  <a:ext uri="{FF2B5EF4-FFF2-40B4-BE49-F238E27FC236}">
                    <a16:creationId xmlns:a16="http://schemas.microsoft.com/office/drawing/2014/main" id="{EE5329C8-79CC-4941-B34D-A620EA4FBBBD}"/>
                  </a:ext>
                </a:extLst>
              </p:cNvPr>
              <p:cNvSpPr>
                <a:spLocks noGrp="1"/>
              </p:cNvSpPr>
              <p:nvPr>
                <p:ph type="body" sz="quarter" idx="10"/>
              </p:nvPr>
            </p:nvSpPr>
            <p:spPr>
              <a:xfrm>
                <a:off x="561975" y="1352550"/>
                <a:ext cx="4730750" cy="399338"/>
              </a:xfrm>
            </p:spPr>
            <p:txBody>
              <a:bodyPr/>
              <a:lstStyle/>
              <a:p>
                <a:r>
                  <a:rPr lang="en-US" sz="1600" dirty="0"/>
                  <a:t>Distributions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16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600" b="0" i="1" smtClean="0">
                            <a:latin typeface="Cambria Math" panose="02040503050406030204" pitchFamily="18" charset="0"/>
                          </a:rPr>
                          <m:t>𝐽</m:t>
                        </m:r>
                      </m:e>
                      <m:sub>
                        <m:r>
                          <a:rPr lang="en-US" sz="1600" b="0" i="1" smtClean="0">
                            <a:latin typeface="Cambria Math" panose="02040503050406030204" pitchFamily="18" charset="0"/>
                          </a:rPr>
                          <m:t>𝑖𝑗</m:t>
                        </m:r>
                      </m:sub>
                    </m:sSub>
                  </m:oMath>
                </a14:m>
                <a:endParaRPr lang="en-US" sz="1600" dirty="0"/>
              </a:p>
            </p:txBody>
          </p:sp>
        </mc:Choice>
        <mc:Fallback xmlns="">
          <p:sp>
            <p:nvSpPr>
              <p:cNvPr id="4" name="Text Placeholder 2">
                <a:extLst>
                  <a:ext uri="{FF2B5EF4-FFF2-40B4-BE49-F238E27FC236}">
                    <a16:creationId xmlns:a16="http://schemas.microsoft.com/office/drawing/2014/main" id="{EE5329C8-79CC-4941-B34D-A620EA4FBBB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quarter" idx="10"/>
              </p:nvPr>
            </p:nvSpPr>
            <p:spPr>
              <a:xfrm>
                <a:off x="561975" y="1352550"/>
                <a:ext cx="4730750" cy="399338"/>
              </a:xfrm>
              <a:blipFill>
                <a:blip r:embed="rId2"/>
                <a:stretch>
                  <a:fillRect t="-923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582CD768-7652-412B-A533-A6994751042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79897"/>
          <a:stretch/>
        </p:blipFill>
        <p:spPr>
          <a:xfrm>
            <a:off x="561975" y="1714474"/>
            <a:ext cx="2271479" cy="171452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57763E4-AE1D-436F-8C0C-D23D4A948B7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234" r="79984"/>
          <a:stretch/>
        </p:blipFill>
        <p:spPr>
          <a:xfrm>
            <a:off x="2987676" y="1714474"/>
            <a:ext cx="2235199" cy="171452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F1C7616-374D-415C-9959-A1FB9C72CD2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0208" r="51222"/>
          <a:stretch/>
        </p:blipFill>
        <p:spPr>
          <a:xfrm>
            <a:off x="679068" y="3429000"/>
            <a:ext cx="2235199" cy="10053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59C7DD1-6507-471C-A874-B1DE4A5369F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1384" t="10208"/>
          <a:stretch/>
        </p:blipFill>
        <p:spPr>
          <a:xfrm>
            <a:off x="3064931" y="3429000"/>
            <a:ext cx="2227794" cy="100537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9FC6856-4516-4737-AF3F-932913FA04C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" r="49899"/>
          <a:stretch/>
        </p:blipFill>
        <p:spPr>
          <a:xfrm>
            <a:off x="6209555" y="1751888"/>
            <a:ext cx="4715702" cy="171452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8060077-2589-4A3F-B4FD-33BAC93A274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50020"/>
          <a:stretch/>
        </p:blipFill>
        <p:spPr>
          <a:xfrm>
            <a:off x="492126" y="4776719"/>
            <a:ext cx="4730749" cy="1724177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25A55DA4-F48C-4BFD-A504-EF974B185ECA}"/>
              </a:ext>
            </a:extLst>
          </p:cNvPr>
          <p:cNvGrpSpPr/>
          <p:nvPr/>
        </p:nvGrpSpPr>
        <p:grpSpPr>
          <a:xfrm>
            <a:off x="5953125" y="4027055"/>
            <a:ext cx="5676900" cy="2707120"/>
            <a:chOff x="5953125" y="4027055"/>
            <a:chExt cx="5676900" cy="2707120"/>
          </a:xfrm>
        </p:grpSpPr>
        <p:sp>
          <p:nvSpPr>
            <p:cNvPr id="11" name="Text Placeholder 2">
              <a:extLst>
                <a:ext uri="{FF2B5EF4-FFF2-40B4-BE49-F238E27FC236}">
                  <a16:creationId xmlns:a16="http://schemas.microsoft.com/office/drawing/2014/main" id="{C6F7B9B7-5A7A-4926-B2BF-09159E274FA6}"/>
                </a:ext>
              </a:extLst>
            </p:cNvPr>
            <p:cNvSpPr txBox="1">
              <a:spLocks/>
            </p:cNvSpPr>
            <p:nvPr/>
          </p:nvSpPr>
          <p:spPr>
            <a:xfrm>
              <a:off x="6194507" y="4149336"/>
              <a:ext cx="4730750" cy="399338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Tx/>
                <a:buBlip>
                  <a:blip r:embed="rId8"/>
                </a:buBlip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Tx/>
                <a:buBlip>
                  <a:blip r:embed="rId9"/>
                </a:buBlip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600" dirty="0"/>
                <a:t>Higher order correlations</a:t>
              </a:r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97D6753E-B5E6-45C2-8EF3-2CBAFF4DFCD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/>
            <a:srcRect r="49689"/>
            <a:stretch/>
          </p:blipFill>
          <p:spPr>
            <a:xfrm>
              <a:off x="6094040" y="4680994"/>
              <a:ext cx="5079098" cy="1838951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FA8E7E8-4FDE-4E71-B876-18323DC1F1BE}"/>
                </a:ext>
              </a:extLst>
            </p:cNvPr>
            <p:cNvSpPr/>
            <p:nvPr/>
          </p:nvSpPr>
          <p:spPr>
            <a:xfrm>
              <a:off x="5953125" y="4027055"/>
              <a:ext cx="5676900" cy="2707120"/>
            </a:xfrm>
            <a:prstGeom prst="rect">
              <a:avLst/>
            </a:prstGeom>
            <a:noFill/>
            <a:ln w="28575">
              <a:solidFill>
                <a:srgbClr val="0872C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24520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33460-7893-A43A-FE10-7D1B4AD89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Observables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BFD5908-84D5-4CD7-EC6E-D5CC61ACA208}"/>
              </a:ext>
            </a:extLst>
          </p:cNvPr>
          <p:cNvGrpSpPr/>
          <p:nvPr/>
        </p:nvGrpSpPr>
        <p:grpSpPr>
          <a:xfrm>
            <a:off x="797789" y="1400674"/>
            <a:ext cx="3708125" cy="689099"/>
            <a:chOff x="797789" y="1400674"/>
            <a:chExt cx="3708125" cy="689099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3F1B2C8-FEE4-DD6E-CF41-A19D89FAEB8C}"/>
                </a:ext>
              </a:extLst>
            </p:cNvPr>
            <p:cNvSpPr txBox="1"/>
            <p:nvPr/>
          </p:nvSpPr>
          <p:spPr>
            <a:xfrm>
              <a:off x="797789" y="1534435"/>
              <a:ext cx="183415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285750" indent="-285750">
                <a:buClr>
                  <a:schemeClr val="accent2">
                    <a:lumMod val="75000"/>
                  </a:schemeClr>
                </a:buClr>
                <a:buSzPct val="100000"/>
                <a:buBlip>
                  <a:blip r:embed="rId2"/>
                </a:buBlip>
              </a:pPr>
              <a:r>
                <a:rPr lang="en-US" dirty="0"/>
                <a:t>Magnetization: </a:t>
              </a: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" name="TextBox 5">
                  <a:extLst>
                    <a:ext uri="{FF2B5EF4-FFF2-40B4-BE49-F238E27FC236}">
                      <a16:creationId xmlns:a16="http://schemas.microsoft.com/office/drawing/2014/main" id="{54E41101-A796-1372-C943-DF36B0067EEC}"/>
                    </a:ext>
                  </a:extLst>
                </p:cNvPr>
                <p:cNvSpPr txBox="1"/>
                <p:nvPr/>
              </p:nvSpPr>
              <p:spPr>
                <a:xfrm>
                  <a:off x="2880404" y="1400674"/>
                  <a:ext cx="1625510" cy="689099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1600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US" sz="16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den>
                        </m:f>
                        <m:sSub>
                          <m:sSub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d>
                              <m:dPr>
                                <m:begChr m:val="["/>
                                <m:endChr m:val="]"/>
                                <m:ctrlPr>
                                  <a:rPr lang="en-US" sz="16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nary>
                                  <m:naryPr>
                                    <m:chr m:val="∑"/>
                                    <m:supHide m:val="on"/>
                                    <m:ctrlPr>
                                      <a:rPr lang="en-US" sz="1600" i="1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>
                                    <m:r>
                                      <m:rPr>
                                        <m:brk m:alnAt="7"/>
                                      </m:rPr>
                                      <a:rPr lang="en-US" sz="1600" i="1">
                                        <a:latin typeface="Cambria Math" panose="02040503050406030204" pitchFamily="18" charset="0"/>
                                      </a:rPr>
                                      <m:t>𝑖</m:t>
                                    </m:r>
                                  </m:sub>
                                  <m:sup/>
                                  <m:e>
                                    <m:d>
                                      <m:dPr>
                                        <m:begChr m:val="⟨"/>
                                        <m:endChr m:val="⟩"/>
                                        <m:ctrlPr>
                                          <a:rPr lang="en-US" sz="160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dPr>
                                      <m:e>
                                        <m:sSub>
                                          <m:sSubPr>
                                            <m:ctrlPr>
                                              <a:rPr lang="en-US" sz="1600" i="1" smtClean="0">
                                                <a:latin typeface="Cambria Math" panose="02040503050406030204" pitchFamily="18" charset="0"/>
                                              </a:rPr>
                                            </m:ctrlPr>
                                          </m:sSubPr>
                                          <m:e>
                                            <m:r>
                                              <a:rPr lang="en-US" sz="1600" i="1" smtClean="0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</a:rPr>
                                              <m:t>𝜎</m:t>
                                            </m:r>
                                          </m:e>
                                          <m:sub>
                                            <m:r>
                                              <a:rPr lang="en-US" sz="1600" b="0" i="1" smtClean="0">
                                                <a:latin typeface="Cambria Math" panose="02040503050406030204" pitchFamily="18" charset="0"/>
                                              </a:rPr>
                                              <m:t>𝑖</m:t>
                                            </m:r>
                                          </m:sub>
                                        </m:sSub>
                                      </m:e>
                                    </m:d>
                                  </m:e>
                                </m:nary>
                              </m:e>
                            </m:d>
                          </m:e>
                          <m:sub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𝑎𝑣</m:t>
                            </m:r>
                          </m:sub>
                        </m:sSub>
                      </m:oMath>
                    </m:oMathPara>
                  </a14:m>
                  <a:endParaRPr lang="en-US" sz="1400" dirty="0"/>
                </a:p>
              </p:txBody>
            </p:sp>
          </mc:Choice>
          <mc:Fallback xmlns="">
            <p:sp>
              <p:nvSpPr>
                <p:cNvPr id="6" name="TextBox 5">
                  <a:extLst>
                    <a:ext uri="{FF2B5EF4-FFF2-40B4-BE49-F238E27FC236}">
                      <a16:creationId xmlns:a16="http://schemas.microsoft.com/office/drawing/2014/main" id="{54E41101-A796-1372-C943-DF36B0067EEC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880404" y="1400674"/>
                  <a:ext cx="1625510" cy="689099"/>
                </a:xfrm>
                <a:prstGeom prst="rect">
                  <a:avLst/>
                </a:prstGeom>
                <a:blipFill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0470B57-5209-7798-D7B4-162D1664A9B6}"/>
              </a:ext>
            </a:extLst>
          </p:cNvPr>
          <p:cNvGrpSpPr/>
          <p:nvPr/>
        </p:nvGrpSpPr>
        <p:grpSpPr>
          <a:xfrm>
            <a:off x="797789" y="2324425"/>
            <a:ext cx="4790539" cy="689099"/>
            <a:chOff x="797789" y="2409095"/>
            <a:chExt cx="4790539" cy="689099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3BCFC8E7-F35D-CFBC-2B17-39CEB07A8AB9}"/>
                </a:ext>
              </a:extLst>
            </p:cNvPr>
            <p:cNvSpPr txBox="1"/>
            <p:nvPr/>
          </p:nvSpPr>
          <p:spPr>
            <a:xfrm>
              <a:off x="797789" y="2525922"/>
              <a:ext cx="3170668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285750" indent="-285750">
                <a:buBlip>
                  <a:blip r:embed="rId2"/>
                </a:buBlip>
              </a:pPr>
              <a:r>
                <a:rPr lang="en-US" dirty="0"/>
                <a:t>Spin-glass order parameter:</a:t>
              </a: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" name="TextBox 8">
                  <a:extLst>
                    <a:ext uri="{FF2B5EF4-FFF2-40B4-BE49-F238E27FC236}">
                      <a16:creationId xmlns:a16="http://schemas.microsoft.com/office/drawing/2014/main" id="{6C7D0145-B922-A3DC-3857-CBA323184FFA}"/>
                    </a:ext>
                  </a:extLst>
                </p:cNvPr>
                <p:cNvSpPr txBox="1"/>
                <p:nvPr/>
              </p:nvSpPr>
              <p:spPr>
                <a:xfrm>
                  <a:off x="3925950" y="2409095"/>
                  <a:ext cx="1662378" cy="689099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1600" b="0" i="1" smtClean="0">
                            <a:latin typeface="Cambria Math" panose="02040503050406030204" pitchFamily="18" charset="0"/>
                          </a:rPr>
                          <m:t>𝑞</m:t>
                        </m:r>
                        <m:r>
                          <a:rPr lang="en-US" sz="16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den>
                        </m:f>
                        <m:sSub>
                          <m:sSub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d>
                              <m:dPr>
                                <m:begChr m:val="["/>
                                <m:endChr m:val="]"/>
                                <m:ctrlPr>
                                  <a:rPr lang="en-US" sz="16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nary>
                                  <m:naryPr>
                                    <m:chr m:val="∑"/>
                                    <m:supHide m:val="on"/>
                                    <m:ctrlPr>
                                      <a:rPr lang="en-US" sz="1600" i="1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>
                                    <m:r>
                                      <m:rPr>
                                        <m:brk m:alnAt="7"/>
                                      </m:rPr>
                                      <a:rPr lang="en-US" sz="1600" i="1">
                                        <a:latin typeface="Cambria Math" panose="02040503050406030204" pitchFamily="18" charset="0"/>
                                      </a:rPr>
                                      <m:t>𝑖</m:t>
                                    </m:r>
                                  </m:sub>
                                  <m:sup/>
                                  <m:e>
                                    <m:sSup>
                                      <m:sSupPr>
                                        <m:ctrlPr>
                                          <a:rPr lang="en-US" sz="160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pPr>
                                      <m:e>
                                        <m:d>
                                          <m:dPr>
                                            <m:begChr m:val="⟨"/>
                                            <m:endChr m:val="⟩"/>
                                            <m:ctrlPr>
                                              <a:rPr lang="en-US" sz="1600" i="1">
                                                <a:latin typeface="Cambria Math" panose="02040503050406030204" pitchFamily="18" charset="0"/>
                                              </a:rPr>
                                            </m:ctrlPr>
                                          </m:dP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US" sz="1600" i="1">
                                                    <a:latin typeface="Cambria Math" panose="02040503050406030204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16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</a:rPr>
                                                  <m:t>𝜎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1600" i="1">
                                                    <a:latin typeface="Cambria Math" panose="02040503050406030204" pitchFamily="18" charset="0"/>
                                                  </a:rPr>
                                                  <m:t>𝑖</m:t>
                                                </m:r>
                                              </m:sub>
                                            </m:sSub>
                                          </m:e>
                                        </m:d>
                                      </m:e>
                                      <m:sup>
                                        <m:r>
                                          <a:rPr lang="en-US" sz="1600" b="0" i="1" smtClean="0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sup>
                                    </m:sSup>
                                  </m:e>
                                </m:nary>
                              </m:e>
                            </m:d>
                          </m:e>
                          <m:sub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𝑎𝑣</m:t>
                            </m:r>
                          </m:sub>
                        </m:sSub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9" name="TextBox 8">
                  <a:extLst>
                    <a:ext uri="{FF2B5EF4-FFF2-40B4-BE49-F238E27FC236}">
                      <a16:creationId xmlns:a16="http://schemas.microsoft.com/office/drawing/2014/main" id="{6C7D0145-B922-A3DC-3857-CBA323184FFA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925950" y="2409095"/>
                  <a:ext cx="1662378" cy="689099"/>
                </a:xfrm>
                <a:prstGeom prst="rect">
                  <a:avLst/>
                </a:prstGeom>
                <a:blipFill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AFB9D3D-152A-8D13-D4FE-F81618DC1E6B}"/>
              </a:ext>
            </a:extLst>
          </p:cNvPr>
          <p:cNvGrpSpPr/>
          <p:nvPr/>
        </p:nvGrpSpPr>
        <p:grpSpPr>
          <a:xfrm>
            <a:off x="6199896" y="2359422"/>
            <a:ext cx="5371082" cy="464540"/>
            <a:chOff x="6343834" y="2410224"/>
            <a:chExt cx="5371082" cy="464540"/>
          </a:xfrm>
        </p:grpSpPr>
        <p:sp>
          <p:nvSpPr>
            <p:cNvPr id="11" name="Text Placeholder 2">
              <a:extLst>
                <a:ext uri="{FF2B5EF4-FFF2-40B4-BE49-F238E27FC236}">
                  <a16:creationId xmlns:a16="http://schemas.microsoft.com/office/drawing/2014/main" id="{D2DC7A73-0759-5EEF-D6FF-8ACE38ADE776}"/>
                </a:ext>
              </a:extLst>
            </p:cNvPr>
            <p:cNvSpPr txBox="1">
              <a:spLocks/>
            </p:cNvSpPr>
            <p:nvPr/>
          </p:nvSpPr>
          <p:spPr>
            <a:xfrm>
              <a:off x="6343834" y="2535011"/>
              <a:ext cx="3256087" cy="339753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Tx/>
                <a:buBlip>
                  <a:blip r:embed="rId2"/>
                </a:buBlip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Tx/>
                <a:buBlip>
                  <a:blip r:embed="rId5"/>
                </a:buBlip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dirty="0"/>
                <a:t>Spin-glass susceptibility:</a:t>
              </a: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TextBox 12">
                  <a:extLst>
                    <a:ext uri="{FF2B5EF4-FFF2-40B4-BE49-F238E27FC236}">
                      <a16:creationId xmlns:a16="http://schemas.microsoft.com/office/drawing/2014/main" id="{94423C66-8FD0-D79E-BF4D-9624CA9A91F4}"/>
                    </a:ext>
                  </a:extLst>
                </p:cNvPr>
                <p:cNvSpPr txBox="1"/>
                <p:nvPr/>
              </p:nvSpPr>
              <p:spPr>
                <a:xfrm>
                  <a:off x="8971857" y="2410224"/>
                  <a:ext cx="2743059" cy="461024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16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60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𝜒</m:t>
                            </m:r>
                          </m:e>
                          <m:sub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𝑠𝑔</m:t>
                            </m:r>
                          </m:sub>
                        </m:sSub>
                        <m:r>
                          <a:rPr lang="en-US" sz="16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  <m:sSup>
                              <m:sSupPr>
                                <m:ctrlPr>
                                  <a:rPr lang="en-US" sz="16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US" sz="1600" b="0" i="1" smtClean="0">
                                    <a:latin typeface="Cambria Math" panose="02040503050406030204" pitchFamily="18" charset="0"/>
                                  </a:rPr>
                                  <m:t>𝑇</m:t>
                                </m:r>
                              </m:e>
                              <m:sup>
                                <m:r>
                                  <a:rPr lang="en-US" sz="1600" b="0" i="1" smtClean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den>
                        </m:f>
                        <m:sSub>
                          <m:sSub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d>
                              <m:dPr>
                                <m:begChr m:val="["/>
                                <m:endChr m:val="]"/>
                                <m:ctrlPr>
                                  <a:rPr lang="en-US" sz="1600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d>
                                  <m:dPr>
                                    <m:begChr m:val="⟨"/>
                                    <m:endChr m:val="⟩"/>
                                    <m:ctrlPr>
                                      <a:rPr lang="en-US" sz="16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sSub>
                                      <m:sSubPr>
                                        <m:ctrlPr>
                                          <a:rPr lang="en-US" sz="16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sz="16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𝜎</m:t>
                                        </m:r>
                                      </m:e>
                                      <m:sub>
                                        <m:r>
                                          <a:rPr lang="en-US" sz="1600" i="1">
                                            <a:latin typeface="Cambria Math" panose="02040503050406030204" pitchFamily="18" charset="0"/>
                                          </a:rPr>
                                          <m:t>𝑖</m:t>
                                        </m:r>
                                      </m:sub>
                                    </m:sSub>
                                    <m:sSub>
                                      <m:sSubPr>
                                        <m:ctrlPr>
                                          <a:rPr lang="en-US" sz="16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sz="16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𝜎</m:t>
                                        </m:r>
                                      </m:e>
                                      <m:sub>
                                        <m:r>
                                          <a:rPr lang="en-US" sz="1600" i="1">
                                            <a:latin typeface="Cambria Math" panose="02040503050406030204" pitchFamily="18" charset="0"/>
                                          </a:rPr>
                                          <m:t>𝑗</m:t>
                                        </m:r>
                                      </m:sub>
                                    </m:sSub>
                                  </m:e>
                                </m:d>
                                <m:r>
                                  <a:rPr lang="en-US" sz="1600" i="1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d>
                                  <m:dPr>
                                    <m:begChr m:val="⟨"/>
                                    <m:endChr m:val="⟩"/>
                                    <m:ctrlPr>
                                      <a:rPr lang="en-US" sz="16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sSub>
                                      <m:sSubPr>
                                        <m:ctrlPr>
                                          <a:rPr lang="en-US" sz="16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sz="16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𝜎</m:t>
                                        </m:r>
                                      </m:e>
                                      <m:sub>
                                        <m:r>
                                          <a:rPr lang="en-US" sz="1600" i="1">
                                            <a:latin typeface="Cambria Math" panose="02040503050406030204" pitchFamily="18" charset="0"/>
                                          </a:rPr>
                                          <m:t>𝑖</m:t>
                                        </m:r>
                                      </m:sub>
                                    </m:sSub>
                                  </m:e>
                                </m:d>
                                <m:d>
                                  <m:dPr>
                                    <m:begChr m:val="⟨"/>
                                    <m:endChr m:val="⟩"/>
                                    <m:ctrlPr>
                                      <a:rPr lang="en-US" sz="16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sSub>
                                      <m:sSubPr>
                                        <m:ctrlPr>
                                          <a:rPr lang="en-US" sz="16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sz="16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𝜎</m:t>
                                        </m:r>
                                      </m:e>
                                      <m:sub>
                                        <m:r>
                                          <a:rPr lang="en-US" sz="16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𝑗</m:t>
                                        </m:r>
                                      </m:sub>
                                    </m:sSub>
                                  </m:e>
                                </m:d>
                              </m:e>
                            </m:d>
                          </m:e>
                          <m:sub>
                            <m:r>
                              <a:rPr lang="en-US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𝑎𝑣</m:t>
                            </m:r>
                          </m:sub>
                        </m:sSub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13" name="TextBox 12">
                  <a:extLst>
                    <a:ext uri="{FF2B5EF4-FFF2-40B4-BE49-F238E27FC236}">
                      <a16:creationId xmlns:a16="http://schemas.microsoft.com/office/drawing/2014/main" id="{94423C66-8FD0-D79E-BF4D-9624CA9A91F4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971857" y="2410224"/>
                  <a:ext cx="2743059" cy="461024"/>
                </a:xfrm>
                <a:prstGeom prst="rect">
                  <a:avLst/>
                </a:prstGeom>
                <a:blipFill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3E08FA31-34DF-098A-4242-BD36AEB10643}"/>
              </a:ext>
            </a:extLst>
          </p:cNvPr>
          <p:cNvGrpSpPr/>
          <p:nvPr/>
        </p:nvGrpSpPr>
        <p:grpSpPr>
          <a:xfrm>
            <a:off x="6182585" y="1455225"/>
            <a:ext cx="4924638" cy="461024"/>
            <a:chOff x="6326523" y="1455225"/>
            <a:chExt cx="4924638" cy="461024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TextBox 11">
                  <a:extLst>
                    <a:ext uri="{FF2B5EF4-FFF2-40B4-BE49-F238E27FC236}">
                      <a16:creationId xmlns:a16="http://schemas.microsoft.com/office/drawing/2014/main" id="{E9E312FB-C5EF-36E4-A74C-9CACFE3C36D0}"/>
                    </a:ext>
                  </a:extLst>
                </p:cNvPr>
                <p:cNvSpPr txBox="1"/>
                <p:nvPr/>
              </p:nvSpPr>
              <p:spPr>
                <a:xfrm>
                  <a:off x="8936873" y="1455225"/>
                  <a:ext cx="2314288" cy="461024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16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60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𝜒</m:t>
                            </m:r>
                          </m:e>
                          <m:sub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r>
                          <a:rPr lang="en-US" sz="16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𝑁𝑇</m:t>
                            </m:r>
                          </m:den>
                        </m:f>
                        <m:sSub>
                          <m:sSub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d>
                              <m:dPr>
                                <m:begChr m:val="["/>
                                <m:endChr m:val="]"/>
                                <m:ctrlPr>
                                  <a:rPr lang="en-US" sz="1600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d>
                                  <m:dPr>
                                    <m:begChr m:val="⟨"/>
                                    <m:endChr m:val="⟩"/>
                                    <m:ctrlPr>
                                      <a:rPr lang="en-US" sz="16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sSup>
                                      <m:sSupPr>
                                        <m:ctrlPr>
                                          <a:rPr lang="en-US" sz="16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pPr>
                                      <m:e>
                                        <m:r>
                                          <a:rPr lang="en-US" sz="1600" i="1">
                                            <a:latin typeface="Cambria Math" panose="02040503050406030204" pitchFamily="18" charset="0"/>
                                          </a:rPr>
                                          <m:t>𝑀</m:t>
                                        </m:r>
                                      </m:e>
                                      <m:sup>
                                        <m:r>
                                          <a:rPr lang="en-US" sz="1600" i="1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sup>
                                    </m:sSup>
                                  </m:e>
                                </m:d>
                                <m:r>
                                  <a:rPr lang="en-US" sz="1600" i="1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sSup>
                                  <m:sSupPr>
                                    <m:ctrlPr>
                                      <a:rPr lang="en-US" sz="16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d>
                                      <m:dPr>
                                        <m:begChr m:val="⟨"/>
                                        <m:endChr m:val="⟩"/>
                                        <m:ctrlPr>
                                          <a:rPr lang="en-US" sz="16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dPr>
                                      <m:e>
                                        <m:r>
                                          <a:rPr lang="en-US" sz="1600" i="1">
                                            <a:latin typeface="Cambria Math" panose="02040503050406030204" pitchFamily="18" charset="0"/>
                                          </a:rPr>
                                          <m:t>𝑀</m:t>
                                        </m:r>
                                      </m:e>
                                    </m:d>
                                  </m:e>
                                  <m:sup>
                                    <m:r>
                                      <a:rPr lang="en-US" sz="16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p>
                              </m:e>
                            </m:d>
                          </m:e>
                          <m:sub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𝑎𝑣</m:t>
                            </m:r>
                          </m:sub>
                        </m:sSub>
                      </m:oMath>
                    </m:oMathPara>
                  </a14:m>
                  <a:endParaRPr lang="en-US" sz="1600" dirty="0"/>
                </a:p>
              </p:txBody>
            </p:sp>
          </mc:Choice>
          <mc:Fallback xmlns="">
            <p:sp>
              <p:nvSpPr>
                <p:cNvPr id="12" name="TextBox 11">
                  <a:extLst>
                    <a:ext uri="{FF2B5EF4-FFF2-40B4-BE49-F238E27FC236}">
                      <a16:creationId xmlns:a16="http://schemas.microsoft.com/office/drawing/2014/main" id="{E9E312FB-C5EF-36E4-A74C-9CACFE3C36D0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936873" y="1455225"/>
                  <a:ext cx="2314288" cy="461024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6" name="Text Placeholder 2">
              <a:extLst>
                <a:ext uri="{FF2B5EF4-FFF2-40B4-BE49-F238E27FC236}">
                  <a16:creationId xmlns:a16="http://schemas.microsoft.com/office/drawing/2014/main" id="{9D127631-399A-65F5-04CF-E77FC6B4096F}"/>
                </a:ext>
              </a:extLst>
            </p:cNvPr>
            <p:cNvSpPr txBox="1">
              <a:spLocks/>
            </p:cNvSpPr>
            <p:nvPr/>
          </p:nvSpPr>
          <p:spPr>
            <a:xfrm>
              <a:off x="6326523" y="1571798"/>
              <a:ext cx="3256087" cy="304266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Tx/>
                <a:buBlip>
                  <a:blip r:embed="rId2"/>
                </a:buBlip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Tx/>
                <a:buBlip>
                  <a:blip r:embed="rId5"/>
                </a:buBlip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dirty="0"/>
                <a:t>Uniform susceptibility:</a:t>
              </a:r>
            </a:p>
          </p:txBody>
        </p:sp>
      </p:grpSp>
      <p:pic>
        <p:nvPicPr>
          <p:cNvPr id="20" name="Picture 19">
            <a:extLst>
              <a:ext uri="{FF2B5EF4-FFF2-40B4-BE49-F238E27FC236}">
                <a16:creationId xmlns:a16="http://schemas.microsoft.com/office/drawing/2014/main" id="{0A905C17-9FC8-D6FB-2727-7E3E5841D7A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51837" y="3488267"/>
            <a:ext cx="3721125" cy="278911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BD2E70AB-4B2B-0BD3-80BB-1C39B66E02A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9770" y="3428591"/>
            <a:ext cx="3800743" cy="2848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607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35532-DE21-69D6-1B81-6847ADD5A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Phase diagram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 Placeholder 2">
                <a:extLst>
                  <a:ext uri="{FF2B5EF4-FFF2-40B4-BE49-F238E27FC236}">
                    <a16:creationId xmlns:a16="http://schemas.microsoft.com/office/drawing/2014/main" id="{7E069269-1CE2-9D9B-37F1-EA6AF92E5829}"/>
                  </a:ext>
                </a:extLst>
              </p:cNvPr>
              <p:cNvSpPr>
                <a:spLocks noGrp="1"/>
              </p:cNvSpPr>
              <p:nvPr>
                <p:ph type="body" sz="quarter" idx="10"/>
              </p:nvPr>
            </p:nvSpPr>
            <p:spPr>
              <a:xfrm>
                <a:off x="580462" y="1537038"/>
                <a:ext cx="5052189" cy="1125474"/>
              </a:xfrm>
            </p:spPr>
            <p:txBody>
              <a:bodyPr/>
              <a:lstStyle/>
              <a:p>
                <a:r>
                  <a:rPr lang="en-US" dirty="0"/>
                  <a:t>Data from 900 different parameters of Ca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</m:oMath>
                </a14:m>
                <a:endParaRPr lang="en-US" dirty="0"/>
              </a:p>
              <a:p>
                <a:r>
                  <a:rPr lang="en-US" dirty="0"/>
                  <a:t>1000 configurations in the steady state</a:t>
                </a:r>
              </a:p>
              <a:p>
                <a:r>
                  <a:rPr lang="en-US" dirty="0"/>
                  <a:t>10 realizations of pore networks</a:t>
                </a:r>
              </a:p>
            </p:txBody>
          </p:sp>
        </mc:Choice>
        <mc:Fallback xmlns="">
          <p:sp>
            <p:nvSpPr>
              <p:cNvPr id="3" name="Text Placeholder 2">
                <a:extLst>
                  <a:ext uri="{FF2B5EF4-FFF2-40B4-BE49-F238E27FC236}">
                    <a16:creationId xmlns:a16="http://schemas.microsoft.com/office/drawing/2014/main" id="{7E069269-1CE2-9D9B-37F1-EA6AF92E582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quarter" idx="10"/>
              </p:nvPr>
            </p:nvSpPr>
            <p:spPr>
              <a:xfrm>
                <a:off x="580462" y="1537038"/>
                <a:ext cx="5052189" cy="1125474"/>
              </a:xfrm>
              <a:blipFill>
                <a:blip r:embed="rId2"/>
                <a:stretch>
                  <a:fillRect t="-4865" b="-486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989336FB-C120-8CFC-4E10-36A9486767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63" y="2942249"/>
            <a:ext cx="10715977" cy="2273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827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F47DE4E9-2018-2BF8-F47E-F5EF3DA75948}"/>
              </a:ext>
            </a:extLst>
          </p:cNvPr>
          <p:cNvGrpSpPr/>
          <p:nvPr/>
        </p:nvGrpSpPr>
        <p:grpSpPr>
          <a:xfrm>
            <a:off x="747652" y="1488693"/>
            <a:ext cx="6521873" cy="3342388"/>
            <a:chOff x="4922230" y="1435418"/>
            <a:chExt cx="6684203" cy="3425581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DE195B3-F0D4-59D2-B18B-14F6DEEC37C4}"/>
                </a:ext>
              </a:extLst>
            </p:cNvPr>
            <p:cNvGrpSpPr/>
            <p:nvPr/>
          </p:nvGrpSpPr>
          <p:grpSpPr>
            <a:xfrm>
              <a:off x="4922230" y="1435418"/>
              <a:ext cx="6684203" cy="3425581"/>
              <a:chOff x="5733033" y="1604751"/>
              <a:chExt cx="6061995" cy="3106706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C2B7602C-7D16-144D-808B-D3AC3425D3E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harpenSoften amount="25000"/>
                        </a14:imgEffect>
                      </a14:imgLayer>
                    </a14:imgProps>
                  </a:ext>
                </a:extLst>
              </a:blip>
              <a:srcRect l="25269" b="49203"/>
              <a:stretch>
                <a:fillRect/>
              </a:stretch>
            </p:blipFill>
            <p:spPr>
              <a:xfrm>
                <a:off x="5733033" y="1604751"/>
                <a:ext cx="6061995" cy="1511830"/>
              </a:xfrm>
              <a:prstGeom prst="rect">
                <a:avLst/>
              </a:prstGeom>
            </p:spPr>
          </p:pic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45496370-981E-79A8-A65D-7EF4E191F3F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harpenSoften amount="25000"/>
                        </a14:imgEffect>
                      </a14:imgLayer>
                    </a14:imgProps>
                  </a:ext>
                </a:extLst>
              </a:blip>
              <a:srcRect t="50669" r="25269"/>
              <a:stretch>
                <a:fillRect/>
              </a:stretch>
            </p:blipFill>
            <p:spPr>
              <a:xfrm>
                <a:off x="5733033" y="3243262"/>
                <a:ext cx="6061995" cy="1468195"/>
              </a:xfrm>
              <a:prstGeom prst="rect">
                <a:avLst/>
              </a:prstGeom>
            </p:spPr>
          </p:pic>
        </p:grp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4424AFBD-E8AB-DD7F-0F5B-DE31F34053E3}"/>
                </a:ext>
              </a:extLst>
            </p:cNvPr>
            <p:cNvSpPr txBox="1"/>
            <p:nvPr/>
          </p:nvSpPr>
          <p:spPr>
            <a:xfrm>
              <a:off x="5405462" y="2256950"/>
              <a:ext cx="239168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dirty="0">
                  <a:solidFill>
                    <a:srgbClr val="C00000"/>
                  </a:solidFill>
                  <a:latin typeface="Times New Roman" panose="02020603050405020304" pitchFamily="18" charset="0"/>
                  <a:ea typeface="Cambria Math" panose="02040503050406030204" pitchFamily="18" charset="0"/>
                  <a:cs typeface="Times New Roman" panose="02020603050405020304" pitchFamily="18" charset="0"/>
                </a:rPr>
                <a:t>I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FE676871-A180-EFF2-A5B9-7812EA25304A}"/>
                </a:ext>
              </a:extLst>
            </p:cNvPr>
            <p:cNvSpPr txBox="1"/>
            <p:nvPr/>
          </p:nvSpPr>
          <p:spPr>
            <a:xfrm>
              <a:off x="5949165" y="1840173"/>
              <a:ext cx="293670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dirty="0">
                  <a:solidFill>
                    <a:srgbClr val="C00000"/>
                  </a:solidFill>
                  <a:latin typeface="Times New Roman" panose="02020603050405020304" pitchFamily="18" charset="0"/>
                  <a:ea typeface="Cambria Math" panose="02040503050406030204" pitchFamily="18" charset="0"/>
                  <a:cs typeface="Times New Roman" panose="02020603050405020304" pitchFamily="18" charset="0"/>
                </a:rPr>
                <a:t>II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C21A562D-076D-79D3-6DA5-7233F7A9CDCB}"/>
                </a:ext>
              </a:extLst>
            </p:cNvPr>
            <p:cNvSpPr txBox="1"/>
            <p:nvPr/>
          </p:nvSpPr>
          <p:spPr>
            <a:xfrm>
              <a:off x="6356744" y="1438879"/>
              <a:ext cx="348172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dirty="0">
                  <a:solidFill>
                    <a:srgbClr val="C00000"/>
                  </a:solidFill>
                  <a:latin typeface="Times New Roman" panose="02020603050405020304" pitchFamily="18" charset="0"/>
                  <a:ea typeface="Cambria Math" panose="02040503050406030204" pitchFamily="18" charset="0"/>
                  <a:cs typeface="Times New Roman" panose="02020603050405020304" pitchFamily="18" charset="0"/>
                </a:rPr>
                <a:t>III</a:t>
              </a: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3A6414A-381C-FFBD-4FEC-B4944CE70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Pore-scale phases to Darcy-scale regimes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A68C986-2006-7E36-1DD1-9A901A9358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48643" y="1449021"/>
            <a:ext cx="2691627" cy="2011144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B0CCC86-6E46-B0B0-5376-D83BD3C1B002}"/>
              </a:ext>
            </a:extLst>
          </p:cNvPr>
          <p:cNvSpPr/>
          <p:nvPr/>
        </p:nvSpPr>
        <p:spPr>
          <a:xfrm>
            <a:off x="1848053" y="2564277"/>
            <a:ext cx="892762" cy="2490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430EE9-F838-B2CD-1D15-F763CC4DC29B}"/>
              </a:ext>
            </a:extLst>
          </p:cNvPr>
          <p:cNvSpPr txBox="1"/>
          <p:nvPr/>
        </p:nvSpPr>
        <p:spPr>
          <a:xfrm>
            <a:off x="829683" y="1055046"/>
            <a:ext cx="25459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arXiv:</a:t>
            </a:r>
            <a:r>
              <a:rPr lang="en-US" sz="1200" b="1" dirty="0"/>
              <a:t>2603.08586</a:t>
            </a:r>
            <a:r>
              <a:rPr lang="en-US" sz="1200" dirty="0"/>
              <a:t> (2026)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FACEC738-C783-4AB2-B54D-936C4F3FC39B}"/>
              </a:ext>
            </a:extLst>
          </p:cNvPr>
          <p:cNvGrpSpPr/>
          <p:nvPr/>
        </p:nvGrpSpPr>
        <p:grpSpPr>
          <a:xfrm>
            <a:off x="747652" y="5391539"/>
            <a:ext cx="9802295" cy="1120842"/>
            <a:chOff x="1015333" y="5823122"/>
            <a:chExt cx="9802295" cy="1120842"/>
          </a:xfrm>
        </p:grpSpPr>
        <p:sp>
          <p:nvSpPr>
            <p:cNvPr id="23" name="Text Placeholder 2">
              <a:extLst>
                <a:ext uri="{FF2B5EF4-FFF2-40B4-BE49-F238E27FC236}">
                  <a16:creationId xmlns:a16="http://schemas.microsoft.com/office/drawing/2014/main" id="{13E63ECD-8F46-4F50-9426-8008D2A8EAF7}"/>
                </a:ext>
              </a:extLst>
            </p:cNvPr>
            <p:cNvSpPr txBox="1">
              <a:spLocks/>
            </p:cNvSpPr>
            <p:nvPr/>
          </p:nvSpPr>
          <p:spPr>
            <a:xfrm>
              <a:off x="1015333" y="5823122"/>
              <a:ext cx="9802295" cy="1120842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Tx/>
                <a:buBlip>
                  <a:blip r:embed="rId5"/>
                </a:buBlip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Tx/>
                <a:buBlip>
                  <a:blip r:embed="rId6"/>
                </a:buBlip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dirty="0"/>
                <a:t>The pore-scale configurational probability for steady-state two-phase flow             Spin glass </a:t>
              </a:r>
            </a:p>
            <a:p>
              <a:r>
                <a:rPr lang="en-US" dirty="0"/>
                <a:t>A phase transition from a paramagnetic to a spin-glass phase</a:t>
              </a:r>
            </a:p>
            <a:p>
              <a:r>
                <a:rPr lang="en-US" dirty="0"/>
                <a:t>The critical line corresponds to the transition from regime</a:t>
              </a:r>
              <a:r>
                <a:rPr lang="en-US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lang="en-US" b="1" dirty="0" err="1">
                  <a:latin typeface="Times New Roman" panose="02020603050405020304" pitchFamily="18" charset="0"/>
                  <a:cs typeface="Times New Roman" panose="02020603050405020304" pitchFamily="18" charset="0"/>
                </a:rPr>
                <a:t>Ib</a:t>
              </a:r>
              <a:r>
                <a:rPr lang="en-US" dirty="0"/>
                <a:t> to</a:t>
              </a:r>
              <a:r>
                <a:rPr lang="en-US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II</a:t>
              </a:r>
              <a:r>
                <a:rPr lang="en-US" dirty="0"/>
                <a:t> in Darcy scale</a:t>
              </a:r>
            </a:p>
          </p:txBody>
        </p:sp>
        <p:cxnSp>
          <p:nvCxnSpPr>
            <p:cNvPr id="24" name="Straight Arrow Connector 23">
              <a:extLst>
                <a:ext uri="{FF2B5EF4-FFF2-40B4-BE49-F238E27FC236}">
                  <a16:creationId xmlns:a16="http://schemas.microsoft.com/office/drawing/2014/main" id="{5B1F8720-2A14-42F0-A9CB-53AAB0E24549}"/>
                </a:ext>
              </a:extLst>
            </p:cNvPr>
            <p:cNvCxnSpPr/>
            <p:nvPr/>
          </p:nvCxnSpPr>
          <p:spPr>
            <a:xfrm>
              <a:off x="8351853" y="5976842"/>
              <a:ext cx="397087" cy="0"/>
            </a:xfrm>
            <a:prstGeom prst="straightConnector1">
              <a:avLst/>
            </a:prstGeom>
            <a:ln w="28575">
              <a:solidFill>
                <a:schemeClr val="tx1">
                  <a:lumMod val="95000"/>
                  <a:lumOff val="5000"/>
                </a:schemeClr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07A9A136-A01F-45EA-A203-FB97BE568C74}"/>
              </a:ext>
            </a:extLst>
          </p:cNvPr>
          <p:cNvGrpSpPr/>
          <p:nvPr/>
        </p:nvGrpSpPr>
        <p:grpSpPr>
          <a:xfrm>
            <a:off x="1675978" y="2578673"/>
            <a:ext cx="5506820" cy="1970882"/>
            <a:chOff x="5901904" y="2542384"/>
            <a:chExt cx="5506820" cy="1970882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EE3115F0-B1B8-40A1-ACF0-42282DE1AF6A}"/>
                </a:ext>
              </a:extLst>
            </p:cNvPr>
            <p:cNvSpPr/>
            <p:nvPr/>
          </p:nvSpPr>
          <p:spPr>
            <a:xfrm>
              <a:off x="8010640" y="2542384"/>
              <a:ext cx="835025" cy="2286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B6436691-1A23-44A9-848F-BE4AE8BFDB4D}"/>
                </a:ext>
              </a:extLst>
            </p:cNvPr>
            <p:cNvSpPr/>
            <p:nvPr/>
          </p:nvSpPr>
          <p:spPr>
            <a:xfrm>
              <a:off x="10211544" y="2553496"/>
              <a:ext cx="835025" cy="21907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5A88EE61-AC2D-4D82-BA31-215AA47A3BFD}"/>
                </a:ext>
              </a:extLst>
            </p:cNvPr>
            <p:cNvSpPr/>
            <p:nvPr/>
          </p:nvSpPr>
          <p:spPr>
            <a:xfrm>
              <a:off x="5901904" y="4283616"/>
              <a:ext cx="835025" cy="2296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16C954C8-9506-4C7C-931C-F6ADEA0026AA}"/>
                </a:ext>
              </a:extLst>
            </p:cNvPr>
            <p:cNvSpPr/>
            <p:nvPr/>
          </p:nvSpPr>
          <p:spPr>
            <a:xfrm>
              <a:off x="8240521" y="4261855"/>
              <a:ext cx="835025" cy="24902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EE0179DF-DF05-4818-950C-53E44C74E091}"/>
                </a:ext>
              </a:extLst>
            </p:cNvPr>
            <p:cNvSpPr/>
            <p:nvPr/>
          </p:nvSpPr>
          <p:spPr>
            <a:xfrm>
              <a:off x="10573699" y="4263542"/>
              <a:ext cx="835025" cy="24902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56A9D85-8A8F-4D43-B38D-BB638B1AE5DD}"/>
              </a:ext>
            </a:extLst>
          </p:cNvPr>
          <p:cNvSpPr/>
          <p:nvPr/>
        </p:nvSpPr>
        <p:spPr>
          <a:xfrm>
            <a:off x="601980" y="1409700"/>
            <a:ext cx="6835140" cy="3421380"/>
          </a:xfrm>
          <a:custGeom>
            <a:avLst/>
            <a:gdLst>
              <a:gd name="connsiteX0" fmla="*/ 2308860 w 6835140"/>
              <a:gd name="connsiteY0" fmla="*/ 15240 h 3421380"/>
              <a:gd name="connsiteX1" fmla="*/ 2308860 w 6835140"/>
              <a:gd name="connsiteY1" fmla="*/ 1729740 h 3421380"/>
              <a:gd name="connsiteX2" fmla="*/ 0 w 6835140"/>
              <a:gd name="connsiteY2" fmla="*/ 1729740 h 3421380"/>
              <a:gd name="connsiteX3" fmla="*/ 0 w 6835140"/>
              <a:gd name="connsiteY3" fmla="*/ 3421380 h 3421380"/>
              <a:gd name="connsiteX4" fmla="*/ 6819900 w 6835140"/>
              <a:gd name="connsiteY4" fmla="*/ 3421380 h 3421380"/>
              <a:gd name="connsiteX5" fmla="*/ 6835140 w 6835140"/>
              <a:gd name="connsiteY5" fmla="*/ 3322320 h 3421380"/>
              <a:gd name="connsiteX6" fmla="*/ 6835140 w 6835140"/>
              <a:gd name="connsiteY6" fmla="*/ 0 h 3421380"/>
              <a:gd name="connsiteX7" fmla="*/ 2308860 w 6835140"/>
              <a:gd name="connsiteY7" fmla="*/ 15240 h 3421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35140" h="3421380">
                <a:moveTo>
                  <a:pt x="2308860" y="15240"/>
                </a:moveTo>
                <a:lnTo>
                  <a:pt x="2308860" y="1729740"/>
                </a:lnTo>
                <a:lnTo>
                  <a:pt x="0" y="1729740"/>
                </a:lnTo>
                <a:lnTo>
                  <a:pt x="0" y="3421380"/>
                </a:lnTo>
                <a:lnTo>
                  <a:pt x="6819900" y="3421380"/>
                </a:lnTo>
                <a:lnTo>
                  <a:pt x="6835140" y="3322320"/>
                </a:lnTo>
                <a:lnTo>
                  <a:pt x="6835140" y="0"/>
                </a:lnTo>
                <a:lnTo>
                  <a:pt x="2308860" y="1524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654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35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5217</TotalTime>
  <Words>699</Words>
  <Application>Microsoft Office PowerPoint</Application>
  <PresentationFormat>Widescreen</PresentationFormat>
  <Paragraphs>129</Paragraphs>
  <Slides>13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Arial Narrow</vt:lpstr>
      <vt:lpstr>Barlow Semi Condensed Light</vt:lpstr>
      <vt:lpstr>Calibri</vt:lpstr>
      <vt:lpstr>Calibri Light</vt:lpstr>
      <vt:lpstr>Cambria Math</vt:lpstr>
      <vt:lpstr>Times New Roman</vt:lpstr>
      <vt:lpstr>Office Theme</vt:lpstr>
      <vt:lpstr>PowerPoint Presentation</vt:lpstr>
      <vt:lpstr>Immiscible two-phase flow of Newtonian fluids</vt:lpstr>
      <vt:lpstr>Steady-state flow regimes</vt:lpstr>
      <vt:lpstr>How the pore-scale flow patterns relate to different regimes?</vt:lpstr>
      <vt:lpstr>PowerPoint Presentation</vt:lpstr>
      <vt:lpstr>Configurational probability for porous media flow</vt:lpstr>
      <vt:lpstr>Finding couplings and local fields: Boltzmann machine learning </vt:lpstr>
      <vt:lpstr>Dynamic pore-network model </vt:lpstr>
      <vt:lpstr>Pore-network simulations</vt:lpstr>
      <vt:lpstr>Boltzmann machine learning results</vt:lpstr>
      <vt:lpstr>Observables</vt:lpstr>
      <vt:lpstr>Phase diagram</vt:lpstr>
      <vt:lpstr>Pore-scale phases to Darcy-scale regimes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Santanu Sinha</dc:creator>
  <cp:lastModifiedBy>Santanu</cp:lastModifiedBy>
  <cp:revision>1005</cp:revision>
  <dcterms:created xsi:type="dcterms:W3CDTF">2025-08-26T09:30:53Z</dcterms:created>
  <dcterms:modified xsi:type="dcterms:W3CDTF">2026-05-18T12:15:02Z</dcterms:modified>
</cp:coreProperties>
</file>