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4607" r:id="rId1"/>
    <p:sldMasterId id="2147484665" r:id="rId2"/>
    <p:sldMasterId id="2147484677" r:id="rId3"/>
  </p:sldMasterIdLst>
  <p:notesMasterIdLst>
    <p:notesMasterId r:id="rId22"/>
  </p:notesMasterIdLst>
  <p:handoutMasterIdLst>
    <p:handoutMasterId r:id="rId23"/>
  </p:handoutMasterIdLst>
  <p:sldIdLst>
    <p:sldId id="394" r:id="rId4"/>
    <p:sldId id="257" r:id="rId5"/>
    <p:sldId id="493" r:id="rId6"/>
    <p:sldId id="492" r:id="rId7"/>
    <p:sldId id="405" r:id="rId8"/>
    <p:sldId id="494" r:id="rId9"/>
    <p:sldId id="395" r:id="rId10"/>
    <p:sldId id="396" r:id="rId11"/>
    <p:sldId id="400" r:id="rId12"/>
    <p:sldId id="402" r:id="rId13"/>
    <p:sldId id="403" r:id="rId14"/>
    <p:sldId id="265" r:id="rId15"/>
    <p:sldId id="404" r:id="rId16"/>
    <p:sldId id="398" r:id="rId17"/>
    <p:sldId id="397" r:id="rId18"/>
    <p:sldId id="399" r:id="rId19"/>
    <p:sldId id="401" r:id="rId20"/>
    <p:sldId id="374" r:id="rId21"/>
  </p:sldIdLst>
  <p:sldSz cx="9144000" cy="6858000" type="screen4x3"/>
  <p:notesSz cx="7315200" cy="96012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34298547-88CC-4F4E-8712-1D0931DB2D28}">
          <p14:sldIdLst>
            <p14:sldId id="394"/>
            <p14:sldId id="257"/>
            <p14:sldId id="493"/>
          </p14:sldIdLst>
        </p14:section>
        <p14:section name="Untitled Section" id="{9B0FDD59-2398-483B-9810-8865000886EB}">
          <p14:sldIdLst>
            <p14:sldId id="492"/>
            <p14:sldId id="405"/>
            <p14:sldId id="494"/>
            <p14:sldId id="395"/>
            <p14:sldId id="396"/>
            <p14:sldId id="400"/>
            <p14:sldId id="402"/>
            <p14:sldId id="403"/>
            <p14:sldId id="265"/>
            <p14:sldId id="404"/>
            <p14:sldId id="398"/>
            <p14:sldId id="397"/>
            <p14:sldId id="399"/>
            <p14:sldId id="401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eid" initials="S" lastIdx="1" clrIdx="0">
    <p:extLst>
      <p:ext uri="{19B8F6BF-5375-455C-9EA6-DF929625EA0E}">
        <p15:presenceInfo xmlns:p15="http://schemas.microsoft.com/office/powerpoint/2012/main" userId="Sae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DDF0D6"/>
    <a:srgbClr val="03D4D9"/>
    <a:srgbClr val="FF9933"/>
    <a:srgbClr val="C6AC10"/>
    <a:srgbClr val="E1334C"/>
    <a:srgbClr val="A69030"/>
    <a:srgbClr val="F66B1E"/>
    <a:srgbClr val="FF66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54" autoAdjust="0"/>
    <p:restoredTop sz="95669" autoAdjust="0"/>
  </p:normalViewPr>
  <p:slideViewPr>
    <p:cSldViewPr>
      <p:cViewPr varScale="1">
        <p:scale>
          <a:sx n="158" d="100"/>
          <a:sy n="158" d="100"/>
        </p:scale>
        <p:origin x="1708" y="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3E7321-C59E-4CD7-BEE8-806417874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5468951F-0544-4DC3-8E27-C160F43DD579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l-GR" sz="1800" dirty="0">
              <a:latin typeface="Calibri (Body)"/>
            </a:rPr>
            <a:t>Φ</a:t>
          </a:r>
          <a:r>
            <a:rPr lang="en-US" sz="1800" baseline="-25000" dirty="0">
              <a:latin typeface="Calibri (Body)"/>
            </a:rPr>
            <a:t>t</a:t>
          </a:r>
        </a:p>
        <a:p>
          <a:pPr>
            <a:buFont typeface="Arial" panose="020B0604020202020204" pitchFamily="34" charset="0"/>
            <a:buChar char="•"/>
          </a:pPr>
          <a:r>
            <a:rPr lang="en-US" sz="1800" dirty="0">
              <a:latin typeface="Calibri (Body)"/>
            </a:rPr>
            <a:t> k</a:t>
          </a:r>
          <a:r>
            <a:rPr lang="en-US" sz="1800" baseline="-25000" dirty="0">
              <a:latin typeface="Calibri (Body)"/>
            </a:rPr>
            <a:t>t</a:t>
          </a:r>
          <a:endParaRPr lang="en-GB" sz="1800" baseline="-25000" dirty="0">
            <a:latin typeface="Calibri (Body)"/>
          </a:endParaRPr>
        </a:p>
      </dgm:t>
    </dgm:pt>
    <dgm:pt modelId="{7A60D4A1-FF7A-4531-AA97-0FE4FB2BFF4E}" type="parTrans" cxnId="{E4DA426C-8CA2-42AD-A796-679B9A9928C0}">
      <dgm:prSet/>
      <dgm:spPr/>
      <dgm:t>
        <a:bodyPr/>
        <a:lstStyle/>
        <a:p>
          <a:endParaRPr lang="en-GB" sz="2400">
            <a:latin typeface="Calibri (Body)"/>
          </a:endParaRPr>
        </a:p>
      </dgm:t>
    </dgm:pt>
    <dgm:pt modelId="{604F1FE7-DE71-4E9B-B476-FE80B9F2CAD6}" type="sibTrans" cxnId="{E4DA426C-8CA2-42AD-A796-679B9A9928C0}">
      <dgm:prSet custT="1"/>
      <dgm:spPr/>
      <dgm:t>
        <a:bodyPr/>
        <a:lstStyle/>
        <a:p>
          <a:endParaRPr lang="en-GB" sz="1400">
            <a:latin typeface="Calibri (Body)"/>
          </a:endParaRPr>
        </a:p>
      </dgm:t>
    </dgm:pt>
    <dgm:pt modelId="{FF971394-BD77-4ECB-85F8-D9F974667804}">
      <dgm:prSet phldrT="[Text]" custT="1"/>
      <dgm:spPr/>
      <dgm:t>
        <a:bodyPr/>
        <a:lstStyle/>
        <a:p>
          <a:r>
            <a:rPr lang="el-GR" sz="1800" dirty="0">
              <a:latin typeface="Calibri (Body)"/>
            </a:rPr>
            <a:t>Δϕ</a:t>
          </a:r>
          <a:r>
            <a:rPr lang="en-GB" sz="1800" baseline="-25000" dirty="0">
              <a:latin typeface="Calibri (Body)"/>
            </a:rPr>
            <a:t>t</a:t>
          </a:r>
          <a:r>
            <a:rPr lang="en-GB" sz="1800" dirty="0">
              <a:latin typeface="Calibri (Body)"/>
            </a:rPr>
            <a:t>​ </a:t>
          </a:r>
        </a:p>
        <a:p>
          <a:r>
            <a:rPr lang="el-GR" sz="1800" dirty="0">
              <a:latin typeface="Calibri (Body)"/>
            </a:rPr>
            <a:t>Δ</a:t>
          </a:r>
          <a:r>
            <a:rPr lang="en-GB" sz="1800" dirty="0">
              <a:latin typeface="Calibri (Body)"/>
            </a:rPr>
            <a:t>k</a:t>
          </a:r>
          <a:r>
            <a:rPr lang="en-GB" sz="1800" baseline="-25000" dirty="0">
              <a:latin typeface="Calibri (Body)"/>
            </a:rPr>
            <a:t>t</a:t>
          </a:r>
          <a:r>
            <a:rPr lang="en-GB" sz="1800" dirty="0">
              <a:latin typeface="Calibri (Body)"/>
            </a:rPr>
            <a:t>​</a:t>
          </a:r>
        </a:p>
      </dgm:t>
    </dgm:pt>
    <dgm:pt modelId="{2F8C11F9-4B60-4E4E-8507-DAE1506564FA}" type="parTrans" cxnId="{0D222D4B-E48B-4185-95D5-E6A264935F2B}">
      <dgm:prSet/>
      <dgm:spPr/>
      <dgm:t>
        <a:bodyPr/>
        <a:lstStyle/>
        <a:p>
          <a:endParaRPr lang="en-GB" sz="2400">
            <a:latin typeface="Calibri (Body)"/>
          </a:endParaRPr>
        </a:p>
      </dgm:t>
    </dgm:pt>
    <dgm:pt modelId="{30F2D466-B54E-4B5A-B2D4-CA646CED167B}" type="sibTrans" cxnId="{0D222D4B-E48B-4185-95D5-E6A264935F2B}">
      <dgm:prSet custT="1"/>
      <dgm:spPr/>
      <dgm:t>
        <a:bodyPr/>
        <a:lstStyle/>
        <a:p>
          <a:endParaRPr lang="en-GB" sz="1400">
            <a:latin typeface="Calibri (Body)"/>
          </a:endParaRPr>
        </a:p>
      </dgm:t>
    </dgm:pt>
    <dgm:pt modelId="{68B1F9FC-BDFC-4251-8DAC-9FA1E2C6975A}">
      <dgm:prSet phldrT="[Text]" custT="1"/>
      <dgm:spPr/>
      <dgm:t>
        <a:bodyPr/>
        <a:lstStyle/>
        <a:p>
          <a:r>
            <a:rPr lang="el-GR" sz="1800" dirty="0">
              <a:latin typeface="Calibri (Body)"/>
            </a:rPr>
            <a:t>Δϕ</a:t>
          </a:r>
          <a:r>
            <a:rPr lang="en-GB" sz="1800" baseline="-25000" dirty="0">
              <a:latin typeface="Calibri (Body)"/>
            </a:rPr>
            <a:t>t</a:t>
          </a:r>
          <a:r>
            <a:rPr lang="en-GB" sz="1800" dirty="0">
              <a:latin typeface="Calibri (Body)"/>
            </a:rPr>
            <a:t>​</a:t>
          </a:r>
        </a:p>
        <a:p>
          <a:r>
            <a:rPr lang="el-GR" sz="1800" dirty="0">
              <a:latin typeface="Calibri (Body)"/>
            </a:rPr>
            <a:t>Δ</a:t>
          </a:r>
          <a:r>
            <a:rPr lang="en-US" sz="1800" dirty="0">
              <a:latin typeface="Calibri (Body)"/>
            </a:rPr>
            <a:t>log </a:t>
          </a:r>
          <a:r>
            <a:rPr lang="en-GB" sz="1800" dirty="0">
              <a:latin typeface="Calibri (Body)"/>
            </a:rPr>
            <a:t>k</a:t>
          </a:r>
          <a:r>
            <a:rPr lang="en-GB" sz="1800" baseline="-25000" dirty="0">
              <a:latin typeface="Calibri (Body)"/>
            </a:rPr>
            <a:t>t</a:t>
          </a:r>
          <a:r>
            <a:rPr lang="en-GB" sz="1800" dirty="0">
              <a:latin typeface="Calibri (Body)"/>
            </a:rPr>
            <a:t>​</a:t>
          </a:r>
        </a:p>
      </dgm:t>
    </dgm:pt>
    <dgm:pt modelId="{E14B8D73-AF49-4102-A767-CB4E6011DED7}" type="parTrans" cxnId="{8BD80167-6928-4DCF-BD01-4938937FFEC5}">
      <dgm:prSet/>
      <dgm:spPr/>
      <dgm:t>
        <a:bodyPr/>
        <a:lstStyle/>
        <a:p>
          <a:endParaRPr lang="en-GB" sz="2400">
            <a:latin typeface="Calibri (Body)"/>
          </a:endParaRPr>
        </a:p>
      </dgm:t>
    </dgm:pt>
    <dgm:pt modelId="{E71A8924-2D65-4BFD-89B0-EBA33B98DFEC}" type="sibTrans" cxnId="{8BD80167-6928-4DCF-BD01-4938937FFEC5}">
      <dgm:prSet/>
      <dgm:spPr/>
      <dgm:t>
        <a:bodyPr/>
        <a:lstStyle/>
        <a:p>
          <a:endParaRPr lang="en-GB" sz="2400">
            <a:latin typeface="Calibri (Body)"/>
          </a:endParaRPr>
        </a:p>
      </dgm:t>
    </dgm:pt>
    <dgm:pt modelId="{D57581F3-BB2B-41C3-8975-33BE6E4A96B3}" type="pres">
      <dgm:prSet presAssocID="{6E3E7321-C59E-4CD7-BEE8-806417874358}" presName="Name0" presStyleCnt="0">
        <dgm:presLayoutVars>
          <dgm:dir/>
          <dgm:resizeHandles val="exact"/>
        </dgm:presLayoutVars>
      </dgm:prSet>
      <dgm:spPr/>
    </dgm:pt>
    <dgm:pt modelId="{5F75B763-0219-4E3C-83EC-A0A3D8D241AD}" type="pres">
      <dgm:prSet presAssocID="{5468951F-0544-4DC3-8E27-C160F43DD579}" presName="node" presStyleLbl="node1" presStyleIdx="0" presStyleCnt="3">
        <dgm:presLayoutVars>
          <dgm:bulletEnabled val="1"/>
        </dgm:presLayoutVars>
      </dgm:prSet>
      <dgm:spPr/>
    </dgm:pt>
    <dgm:pt modelId="{C649CDCE-40B9-436A-9917-72E630237316}" type="pres">
      <dgm:prSet presAssocID="{604F1FE7-DE71-4E9B-B476-FE80B9F2CAD6}" presName="sibTrans" presStyleLbl="sibTrans2D1" presStyleIdx="0" presStyleCnt="2"/>
      <dgm:spPr/>
    </dgm:pt>
    <dgm:pt modelId="{D16595AF-4E52-4247-8605-7A0C453C0256}" type="pres">
      <dgm:prSet presAssocID="{604F1FE7-DE71-4E9B-B476-FE80B9F2CAD6}" presName="connectorText" presStyleLbl="sibTrans2D1" presStyleIdx="0" presStyleCnt="2"/>
      <dgm:spPr/>
    </dgm:pt>
    <dgm:pt modelId="{1A67FFF2-D923-40DE-80EF-92F8EBC53A2E}" type="pres">
      <dgm:prSet presAssocID="{FF971394-BD77-4ECB-85F8-D9F974667804}" presName="node" presStyleLbl="node1" presStyleIdx="1" presStyleCnt="3">
        <dgm:presLayoutVars>
          <dgm:bulletEnabled val="1"/>
        </dgm:presLayoutVars>
      </dgm:prSet>
      <dgm:spPr/>
    </dgm:pt>
    <dgm:pt modelId="{A55734F1-DB95-4048-B0AC-4F7EB38C77A3}" type="pres">
      <dgm:prSet presAssocID="{30F2D466-B54E-4B5A-B2D4-CA646CED167B}" presName="sibTrans" presStyleLbl="sibTrans2D1" presStyleIdx="1" presStyleCnt="2"/>
      <dgm:spPr/>
    </dgm:pt>
    <dgm:pt modelId="{2974F280-7456-4522-8301-2DB0B658F335}" type="pres">
      <dgm:prSet presAssocID="{30F2D466-B54E-4B5A-B2D4-CA646CED167B}" presName="connectorText" presStyleLbl="sibTrans2D1" presStyleIdx="1" presStyleCnt="2"/>
      <dgm:spPr/>
    </dgm:pt>
    <dgm:pt modelId="{E7518FD2-C798-4E1E-B385-EEF1B1C143E2}" type="pres">
      <dgm:prSet presAssocID="{68B1F9FC-BDFC-4251-8DAC-9FA1E2C6975A}" presName="node" presStyleLbl="node1" presStyleIdx="2" presStyleCnt="3">
        <dgm:presLayoutVars>
          <dgm:bulletEnabled val="1"/>
        </dgm:presLayoutVars>
      </dgm:prSet>
      <dgm:spPr/>
    </dgm:pt>
  </dgm:ptLst>
  <dgm:cxnLst>
    <dgm:cxn modelId="{8BD80167-6928-4DCF-BD01-4938937FFEC5}" srcId="{6E3E7321-C59E-4CD7-BEE8-806417874358}" destId="{68B1F9FC-BDFC-4251-8DAC-9FA1E2C6975A}" srcOrd="2" destOrd="0" parTransId="{E14B8D73-AF49-4102-A767-CB4E6011DED7}" sibTransId="{E71A8924-2D65-4BFD-89B0-EBA33B98DFEC}"/>
    <dgm:cxn modelId="{D127D869-FB72-47DB-95F8-C1A56F4AF8F7}" type="presOf" srcId="{6E3E7321-C59E-4CD7-BEE8-806417874358}" destId="{D57581F3-BB2B-41C3-8975-33BE6E4A96B3}" srcOrd="0" destOrd="0" presId="urn:microsoft.com/office/officeart/2005/8/layout/process1"/>
    <dgm:cxn modelId="{0D222D4B-E48B-4185-95D5-E6A264935F2B}" srcId="{6E3E7321-C59E-4CD7-BEE8-806417874358}" destId="{FF971394-BD77-4ECB-85F8-D9F974667804}" srcOrd="1" destOrd="0" parTransId="{2F8C11F9-4B60-4E4E-8507-DAE1506564FA}" sibTransId="{30F2D466-B54E-4B5A-B2D4-CA646CED167B}"/>
    <dgm:cxn modelId="{E4DA426C-8CA2-42AD-A796-679B9A9928C0}" srcId="{6E3E7321-C59E-4CD7-BEE8-806417874358}" destId="{5468951F-0544-4DC3-8E27-C160F43DD579}" srcOrd="0" destOrd="0" parTransId="{7A60D4A1-FF7A-4531-AA97-0FE4FB2BFF4E}" sibTransId="{604F1FE7-DE71-4E9B-B476-FE80B9F2CAD6}"/>
    <dgm:cxn modelId="{9E5F3B4F-CFF2-48AC-9147-B690268F78D7}" type="presOf" srcId="{604F1FE7-DE71-4E9B-B476-FE80B9F2CAD6}" destId="{D16595AF-4E52-4247-8605-7A0C453C0256}" srcOrd="1" destOrd="0" presId="urn:microsoft.com/office/officeart/2005/8/layout/process1"/>
    <dgm:cxn modelId="{45BF9E6F-DAEF-4899-AE48-01694F2DDCD8}" type="presOf" srcId="{68B1F9FC-BDFC-4251-8DAC-9FA1E2C6975A}" destId="{E7518FD2-C798-4E1E-B385-EEF1B1C143E2}" srcOrd="0" destOrd="0" presId="urn:microsoft.com/office/officeart/2005/8/layout/process1"/>
    <dgm:cxn modelId="{7EBBE57B-240A-416C-AACF-3ADD51FE5AB6}" type="presOf" srcId="{30F2D466-B54E-4B5A-B2D4-CA646CED167B}" destId="{A55734F1-DB95-4048-B0AC-4F7EB38C77A3}" srcOrd="0" destOrd="0" presId="urn:microsoft.com/office/officeart/2005/8/layout/process1"/>
    <dgm:cxn modelId="{D85C50C4-47F6-49D9-8F11-6729FDCFB1AC}" type="presOf" srcId="{5468951F-0544-4DC3-8E27-C160F43DD579}" destId="{5F75B763-0219-4E3C-83EC-A0A3D8D241AD}" srcOrd="0" destOrd="0" presId="urn:microsoft.com/office/officeart/2005/8/layout/process1"/>
    <dgm:cxn modelId="{EDD394D3-85FD-40DB-81D3-CBAEFF6B6653}" type="presOf" srcId="{30F2D466-B54E-4B5A-B2D4-CA646CED167B}" destId="{2974F280-7456-4522-8301-2DB0B658F335}" srcOrd="1" destOrd="0" presId="urn:microsoft.com/office/officeart/2005/8/layout/process1"/>
    <dgm:cxn modelId="{564A4FE9-C85D-4156-87DD-485283909EC8}" type="presOf" srcId="{604F1FE7-DE71-4E9B-B476-FE80B9F2CAD6}" destId="{C649CDCE-40B9-436A-9917-72E630237316}" srcOrd="0" destOrd="0" presId="urn:microsoft.com/office/officeart/2005/8/layout/process1"/>
    <dgm:cxn modelId="{05F413FD-75D7-4FB7-9100-559FD1FDF7A3}" type="presOf" srcId="{FF971394-BD77-4ECB-85F8-D9F974667804}" destId="{1A67FFF2-D923-40DE-80EF-92F8EBC53A2E}" srcOrd="0" destOrd="0" presId="urn:microsoft.com/office/officeart/2005/8/layout/process1"/>
    <dgm:cxn modelId="{82DDED0E-AA0C-4549-973F-63A83C419481}" type="presParOf" srcId="{D57581F3-BB2B-41C3-8975-33BE6E4A96B3}" destId="{5F75B763-0219-4E3C-83EC-A0A3D8D241AD}" srcOrd="0" destOrd="0" presId="urn:microsoft.com/office/officeart/2005/8/layout/process1"/>
    <dgm:cxn modelId="{F9B99684-31C7-4F2C-929E-C087D33D17A4}" type="presParOf" srcId="{D57581F3-BB2B-41C3-8975-33BE6E4A96B3}" destId="{C649CDCE-40B9-436A-9917-72E630237316}" srcOrd="1" destOrd="0" presId="urn:microsoft.com/office/officeart/2005/8/layout/process1"/>
    <dgm:cxn modelId="{42670095-5E2D-4345-94E3-1A3E16FFABF6}" type="presParOf" srcId="{C649CDCE-40B9-436A-9917-72E630237316}" destId="{D16595AF-4E52-4247-8605-7A0C453C0256}" srcOrd="0" destOrd="0" presId="urn:microsoft.com/office/officeart/2005/8/layout/process1"/>
    <dgm:cxn modelId="{B69B475A-20D2-4D65-8121-2E5AA47A3455}" type="presParOf" srcId="{D57581F3-BB2B-41C3-8975-33BE6E4A96B3}" destId="{1A67FFF2-D923-40DE-80EF-92F8EBC53A2E}" srcOrd="2" destOrd="0" presId="urn:microsoft.com/office/officeart/2005/8/layout/process1"/>
    <dgm:cxn modelId="{677517B4-D80F-49FC-8A31-F7E2732F6EA4}" type="presParOf" srcId="{D57581F3-BB2B-41C3-8975-33BE6E4A96B3}" destId="{A55734F1-DB95-4048-B0AC-4F7EB38C77A3}" srcOrd="3" destOrd="0" presId="urn:microsoft.com/office/officeart/2005/8/layout/process1"/>
    <dgm:cxn modelId="{5ECFC214-5659-404A-BD6A-614ED519551B}" type="presParOf" srcId="{A55734F1-DB95-4048-B0AC-4F7EB38C77A3}" destId="{2974F280-7456-4522-8301-2DB0B658F335}" srcOrd="0" destOrd="0" presId="urn:microsoft.com/office/officeart/2005/8/layout/process1"/>
    <dgm:cxn modelId="{676B0C0D-A3A5-4BA8-AFF2-5BF965AD5882}" type="presParOf" srcId="{D57581F3-BB2B-41C3-8975-33BE6E4A96B3}" destId="{E7518FD2-C798-4E1E-B385-EEF1B1C143E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75B763-0219-4E3C-83EC-A0A3D8D241AD}">
      <dsp:nvSpPr>
        <dsp:cNvPr id="0" name=""/>
        <dsp:cNvSpPr/>
      </dsp:nvSpPr>
      <dsp:spPr>
        <a:xfrm>
          <a:off x="6113" y="0"/>
          <a:ext cx="1174256" cy="6398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l-GR" sz="1800" kern="1200" dirty="0">
              <a:latin typeface="Calibri (Body)"/>
            </a:rPr>
            <a:t>Φ</a:t>
          </a:r>
          <a:r>
            <a:rPr lang="en-US" sz="1800" kern="1200" baseline="-25000" dirty="0">
              <a:latin typeface="Calibri (Body)"/>
            </a:rPr>
            <a:t>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800" kern="1200" dirty="0">
              <a:latin typeface="Calibri (Body)"/>
            </a:rPr>
            <a:t> k</a:t>
          </a:r>
          <a:r>
            <a:rPr lang="en-US" sz="1800" kern="1200" baseline="-25000" dirty="0">
              <a:latin typeface="Calibri (Body)"/>
            </a:rPr>
            <a:t>t</a:t>
          </a:r>
          <a:endParaRPr lang="en-GB" sz="1800" kern="1200" baseline="-25000" dirty="0">
            <a:latin typeface="Calibri (Body)"/>
          </a:endParaRPr>
        </a:p>
      </dsp:txBody>
      <dsp:txXfrm>
        <a:off x="24852" y="18739"/>
        <a:ext cx="1136778" cy="602334"/>
      </dsp:txXfrm>
    </dsp:sp>
    <dsp:sp modelId="{C649CDCE-40B9-436A-9917-72E630237316}">
      <dsp:nvSpPr>
        <dsp:cNvPr id="0" name=""/>
        <dsp:cNvSpPr/>
      </dsp:nvSpPr>
      <dsp:spPr>
        <a:xfrm>
          <a:off x="1297795" y="174298"/>
          <a:ext cx="248942" cy="2912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>
            <a:latin typeface="Calibri (Body)"/>
          </a:endParaRPr>
        </a:p>
      </dsp:txBody>
      <dsp:txXfrm>
        <a:off x="1297795" y="232541"/>
        <a:ext cx="174259" cy="174729"/>
      </dsp:txXfrm>
    </dsp:sp>
    <dsp:sp modelId="{1A67FFF2-D923-40DE-80EF-92F8EBC53A2E}">
      <dsp:nvSpPr>
        <dsp:cNvPr id="0" name=""/>
        <dsp:cNvSpPr/>
      </dsp:nvSpPr>
      <dsp:spPr>
        <a:xfrm>
          <a:off x="1650071" y="0"/>
          <a:ext cx="1174256" cy="6398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Calibri (Body)"/>
            </a:rPr>
            <a:t>Δϕ</a:t>
          </a:r>
          <a:r>
            <a:rPr lang="en-GB" sz="1800" kern="1200" baseline="-25000" dirty="0">
              <a:latin typeface="Calibri (Body)"/>
            </a:rPr>
            <a:t>t</a:t>
          </a:r>
          <a:r>
            <a:rPr lang="en-GB" sz="1800" kern="1200" dirty="0">
              <a:latin typeface="Calibri (Body)"/>
            </a:rPr>
            <a:t>​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Calibri (Body)"/>
            </a:rPr>
            <a:t>Δ</a:t>
          </a:r>
          <a:r>
            <a:rPr lang="en-GB" sz="1800" kern="1200" dirty="0">
              <a:latin typeface="Calibri (Body)"/>
            </a:rPr>
            <a:t>k</a:t>
          </a:r>
          <a:r>
            <a:rPr lang="en-GB" sz="1800" kern="1200" baseline="-25000" dirty="0">
              <a:latin typeface="Calibri (Body)"/>
            </a:rPr>
            <a:t>t</a:t>
          </a:r>
          <a:r>
            <a:rPr lang="en-GB" sz="1800" kern="1200" dirty="0">
              <a:latin typeface="Calibri (Body)"/>
            </a:rPr>
            <a:t>​</a:t>
          </a:r>
        </a:p>
      </dsp:txBody>
      <dsp:txXfrm>
        <a:off x="1668810" y="18739"/>
        <a:ext cx="1136778" cy="602334"/>
      </dsp:txXfrm>
    </dsp:sp>
    <dsp:sp modelId="{A55734F1-DB95-4048-B0AC-4F7EB38C77A3}">
      <dsp:nvSpPr>
        <dsp:cNvPr id="0" name=""/>
        <dsp:cNvSpPr/>
      </dsp:nvSpPr>
      <dsp:spPr>
        <a:xfrm>
          <a:off x="2941753" y="174298"/>
          <a:ext cx="248942" cy="2912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>
            <a:latin typeface="Calibri (Body)"/>
          </a:endParaRPr>
        </a:p>
      </dsp:txBody>
      <dsp:txXfrm>
        <a:off x="2941753" y="232541"/>
        <a:ext cx="174259" cy="174729"/>
      </dsp:txXfrm>
    </dsp:sp>
    <dsp:sp modelId="{E7518FD2-C798-4E1E-B385-EEF1B1C143E2}">
      <dsp:nvSpPr>
        <dsp:cNvPr id="0" name=""/>
        <dsp:cNvSpPr/>
      </dsp:nvSpPr>
      <dsp:spPr>
        <a:xfrm>
          <a:off x="3294030" y="0"/>
          <a:ext cx="1174256" cy="6398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Calibri (Body)"/>
            </a:rPr>
            <a:t>Δϕ</a:t>
          </a:r>
          <a:r>
            <a:rPr lang="en-GB" sz="1800" kern="1200" baseline="-25000" dirty="0">
              <a:latin typeface="Calibri (Body)"/>
            </a:rPr>
            <a:t>t</a:t>
          </a:r>
          <a:r>
            <a:rPr lang="en-GB" sz="1800" kern="1200" dirty="0">
              <a:latin typeface="Calibri (Body)"/>
            </a:rPr>
            <a:t>​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Calibri (Body)"/>
            </a:rPr>
            <a:t>Δ</a:t>
          </a:r>
          <a:r>
            <a:rPr lang="en-US" sz="1800" kern="1200" dirty="0">
              <a:latin typeface="Calibri (Body)"/>
            </a:rPr>
            <a:t>log </a:t>
          </a:r>
          <a:r>
            <a:rPr lang="en-GB" sz="1800" kern="1200" dirty="0">
              <a:latin typeface="Calibri (Body)"/>
            </a:rPr>
            <a:t>k</a:t>
          </a:r>
          <a:r>
            <a:rPr lang="en-GB" sz="1800" kern="1200" baseline="-25000" dirty="0">
              <a:latin typeface="Calibri (Body)"/>
            </a:rPr>
            <a:t>t</a:t>
          </a:r>
          <a:r>
            <a:rPr lang="en-GB" sz="1800" kern="1200" dirty="0">
              <a:latin typeface="Calibri (Body)"/>
            </a:rPr>
            <a:t>​</a:t>
          </a:r>
        </a:p>
      </dsp:txBody>
      <dsp:txXfrm>
        <a:off x="3312769" y="18739"/>
        <a:ext cx="1136778" cy="602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F7194C-6694-453B-93B3-AE009CFC58D0}" type="datetimeFigureOut">
              <a:rPr lang="en-US"/>
              <a:pPr>
                <a:defRPr/>
              </a:pPr>
              <a:t>13-May-26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charset="0"/>
              <a:buNone/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  <a:defRPr sz="1300" smtClean="0"/>
            </a:lvl1pPr>
          </a:lstStyle>
          <a:p>
            <a:pPr>
              <a:defRPr/>
            </a:pPr>
            <a:fld id="{43719172-5230-4A12-808B-DDE2005F8F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765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6661" tIns="48331" rIns="96661" bIns="48331" anchor="ctr"/>
          <a:lstStyle>
            <a:lvl1pPr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0" y="0"/>
            <a:ext cx="317023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6661" tIns="48331" rIns="96661" bIns="48331" anchor="ctr"/>
          <a:lstStyle>
            <a:lvl1pPr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143375" y="0"/>
            <a:ext cx="3168650" cy="477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9" tIns="49472" rIns="95139" bIns="49472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65235" algn="l"/>
                <a:tab pos="1530469" algn="l"/>
                <a:tab pos="2295704" algn="l"/>
                <a:tab pos="3060939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60888"/>
            <a:ext cx="5849937" cy="431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9" tIns="49472" rIns="95139" bIns="49472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13319" name="Text Box 6"/>
          <p:cNvSpPr txBox="1">
            <a:spLocks noChangeArrowheads="1"/>
          </p:cNvSpPr>
          <p:nvPr/>
        </p:nvSpPr>
        <p:spPr bwMode="auto">
          <a:xfrm>
            <a:off x="0" y="9118600"/>
            <a:ext cx="3170238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6661" tIns="48331" rIns="96661" bIns="48331" anchor="ctr"/>
          <a:lstStyle>
            <a:lvl1pPr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143375" y="9120188"/>
            <a:ext cx="3168650" cy="477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9" tIns="49472" rIns="95139" bIns="49472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65175" algn="l"/>
                <a:tab pos="1530350" algn="l"/>
                <a:tab pos="2295525" algn="l"/>
                <a:tab pos="3060700" algn="l"/>
              </a:tabLst>
              <a:defRPr sz="13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EFB94BB-656A-4D07-8695-D7EC4946834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1783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65175" algn="l"/>
                <a:tab pos="1530350" algn="l"/>
                <a:tab pos="2295525" algn="l"/>
                <a:tab pos="30607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9183CD6-EAEB-483E-A43D-01730DC54C25}" type="slidenum">
              <a:rPr lang="en-GB" altLang="en-US" sz="13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en-GB" altLang="en-US" sz="1300"/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1219200" y="720725"/>
            <a:ext cx="48768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6661" tIns="48331" rIns="96661" bIns="48331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>
                <a:srgbClr val="FFFFFF"/>
              </a:buClr>
              <a:buFont typeface="Arial" panose="020B0604020202020204" pitchFamily="34" charset="0"/>
              <a:buNone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139" tIns="49472" rIns="95139" bIns="49472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65200" algn="l"/>
                <a:tab pos="1931988" algn="l"/>
                <a:tab pos="2898775" algn="l"/>
                <a:tab pos="3865563" algn="l"/>
                <a:tab pos="4832350" algn="l"/>
                <a:tab pos="5799138" algn="l"/>
                <a:tab pos="6765925" algn="l"/>
                <a:tab pos="7732713" algn="l"/>
                <a:tab pos="8699500" algn="l"/>
                <a:tab pos="9664700" algn="l"/>
                <a:tab pos="106314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FFFFFF"/>
              </a:buClr>
              <a:buFont typeface="Arial" panose="020B0604020202020204" pitchFamily="34" charset="0"/>
              <a:buNone/>
            </a:pPr>
            <a:fld id="{682C5E3B-C245-41F9-A3AB-D3C530968107}" type="slidenum">
              <a:rPr lang="en-GB" altLang="en-US" sz="1300">
                <a:solidFill>
                  <a:srgbClr val="FFFFFF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>
                  <a:srgbClr val="FFFFFF"/>
                </a:buClr>
                <a:buFont typeface="Arial" panose="020B0604020202020204" pitchFamily="34" charset="0"/>
                <a:buNone/>
              </a:pPr>
              <a:t>1</a:t>
            </a:fld>
            <a:endParaRPr lang="en-GB" altLang="en-US" sz="13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1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2EFB94BB-656A-4D07-8695-D7EC49468342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7007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Sphere packing simplified 2D model</a:t>
            </a:r>
          </a:p>
          <a:p>
            <a:r>
              <a:rPr lang="en-GB" dirty="0"/>
              <a:t>Scientific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2EFB94BB-656A-4D07-8695-D7EC49468342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8033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Results:</a:t>
            </a:r>
          </a:p>
          <a:p>
            <a:pPr marL="353124" lvl="1" indent="-179388">
              <a:buFont typeface="Arial" panose="020B0604020202020204" pitchFamily="34" charset="0"/>
              <a:buChar char="•"/>
            </a:pPr>
            <a:r>
              <a:rPr lang="en-US" dirty="0" err="1"/>
              <a:t>InitCond</a:t>
            </a:r>
            <a:r>
              <a:rPr lang="en-US" dirty="0"/>
              <a:t> &amp; </a:t>
            </a:r>
            <a:r>
              <a:rPr lang="en-US" dirty="0" err="1"/>
              <a:t>PhysFeat</a:t>
            </a:r>
            <a:r>
              <a:rPr lang="en-US" dirty="0"/>
              <a:t> improved permeability prediction</a:t>
            </a:r>
          </a:p>
          <a:p>
            <a:pPr marL="353124" lvl="1" indent="-179388">
              <a:buFont typeface="Arial" panose="020B0604020202020204" pitchFamily="34" charset="0"/>
              <a:buChar char="•"/>
            </a:pPr>
            <a:r>
              <a:rPr lang="en-US" dirty="0"/>
              <a:t>Best performance was </a:t>
            </a:r>
            <a:r>
              <a:rPr lang="en-US" dirty="0" err="1"/>
              <a:t>InitCond</a:t>
            </a:r>
            <a:r>
              <a:rPr lang="en-US" dirty="0"/>
              <a:t>=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baseline="-25000" dirty="0"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&amp; logK</a:t>
            </a:r>
            <a:r>
              <a:rPr lang="en-US" baseline="-25000" dirty="0"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 err="1"/>
              <a:t>PhysFeat</a:t>
            </a:r>
            <a:r>
              <a:rPr lang="en-US" dirty="0"/>
              <a:t>=off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2EFB94BB-656A-4D07-8695-D7EC49468342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12383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dirty="0" err="1"/>
                  <a:t>PhiConditioned</a:t>
                </a:r>
                <a:r>
                  <a:rPr lang="en-US" b="1" dirty="0"/>
                  <a:t>: </a:t>
                </a:r>
                <a:r>
                  <a:rPr lang="en-GB" dirty="0"/>
                  <a:t>Permeability branch receives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hidden representation (</a:t>
                </a:r>
                <a:r>
                  <a:rPr lang="en-GB" dirty="0" err="1"/>
                  <a:t>h_t</a:t>
                </a:r>
                <a:r>
                  <a:rPr lang="en-GB" dirty="0"/>
                  <a:t>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predicted porosity change (Δ𝜙_t)</a:t>
                </a:r>
                <a:endParaRPr lang="en-GB" dirty="0"/>
              </a:p>
              <a:p>
                <a:endParaRPr lang="en-GB" b="1" dirty="0"/>
              </a:p>
              <a:p>
                <a:r>
                  <a:rPr lang="en-GB" b="1" dirty="0"/>
                  <a:t>Phi2K</a:t>
                </a:r>
                <a:r>
                  <a:rPr lang="en-GB" dirty="0"/>
                  <a:t>: Permeability branch explicitly depends on: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absolute porosity 𝜙t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porosity evolution </a:t>
                </a:r>
                <a:r>
                  <a:rPr lang="el-GR" dirty="0"/>
                  <a:t>Δ𝜙</a:t>
                </a:r>
                <a:endParaRPr lang="en-GB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dirty="0"/>
                  <a:t>Thus it has Stronger physical coupling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b="1" dirty="0"/>
                  <a:t>Phi2K_stat: </a:t>
                </a:r>
                <a:r>
                  <a:rPr lang="en-GB" b="0" dirty="0"/>
                  <a:t>Porosity evolution history, </a:t>
                </a:r>
                <a:r>
                  <a:rPr lang="en-US" dirty="0"/>
                  <a:t>allowing the model to infer dynamic transport-state changes rather than relying only on instantaneous porosity values (</a:t>
                </a:r>
                <a:r>
                  <a:rPr lang="en-GB" dirty="0"/>
                  <a:t>rolling window of 5.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accent2">
                        <a:lumMod val="75000"/>
                      </a:schemeClr>
                    </a:solidFill>
                  </a:rPr>
                  <a:t>Results:</a:t>
                </a:r>
              </a:p>
              <a:p>
                <a:pPr marL="353124" lvl="1" indent="-179388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accent2">
                        <a:lumMod val="75000"/>
                      </a:schemeClr>
                    </a:solidFill>
                  </a:rPr>
                  <a:t>PhiConditioned</a:t>
                </a:r>
                <a:r>
                  <a:rPr lang="en-US" sz="1400" dirty="0">
                    <a:solidFill>
                      <a:schemeClr val="accent2">
                        <a:lumMod val="75000"/>
                      </a:schemeClr>
                    </a:solidFill>
                  </a:rPr>
                  <a:t> improved permeability learning through explicit coupling</a:t>
                </a:r>
              </a:p>
              <a:p>
                <a:pPr marL="353124" lvl="1" indent="-1793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2">
                        <a:lumMod val="75000"/>
                      </a:schemeClr>
                    </a:solidFill>
                  </a:rPr>
                  <a:t>Phi2K_Stats achieved the best overall balance and robustness</a:t>
                </a:r>
              </a:p>
              <a:p>
                <a:pPr marL="353124" lvl="1" indent="-179388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lang="el-GR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l-GR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l-GR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1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r>
                      <a:rPr lang="el-G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lang="el-GR" sz="1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l-G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l-G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m:rPr>
                        <m:nor/>
                      </m:rP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&amp;  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GB" sz="1400" dirty="0"/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lang="el-G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l-G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l-G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 </m:t>
                    </m:r>
                    <m:r>
                      <a:rPr lang="el-G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l-G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  <m:sSub>
                          <m:sSubPr>
                            <m:ctrlPr>
                              <a:rPr lang="el-G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l-G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GB" sz="1400" dirty="0"/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lang="el-G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l-G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l-G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l-G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l-G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  <m:sSub>
                          <m:sSubPr>
                            <m:ctrlPr>
                              <a:rPr lang="el-G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l-G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GB" sz="1400" dirty="0"/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lang="el-G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l-G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l-G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l-GR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l-GR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  <m:sSub>
                          <m:sSubPr>
                            <m:ctrlPr>
                              <a:rPr lang="el-GR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l-G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1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𝑅𝑜𝑙𝑙𝑖𝑛𝑔</m:t>
                        </m:r>
                        <m:r>
                          <a:rPr lang="en-US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𝑠𝑡𝑎𝑡</m:t>
                        </m:r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l-GR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𝑙𝑜𝑔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4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  <m:sub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GB" sz="1400" dirty="0"/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endParaRPr lang="en-GB" sz="1400" dirty="0"/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endParaRPr lang="en-GB" sz="1400" dirty="0"/>
              </a:p>
              <a:p>
                <a:pPr marL="353124" lvl="1" indent="-179388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1" dirty="0" err="1"/>
                  <a:t>PhiConditioned</a:t>
                </a:r>
                <a:r>
                  <a:rPr lang="en-US" b="1" dirty="0"/>
                  <a:t>: </a:t>
                </a:r>
                <a:r>
                  <a:rPr lang="en-GB" dirty="0"/>
                  <a:t>Permeability branch receives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hidden representation (</a:t>
                </a:r>
                <a:r>
                  <a:rPr lang="en-GB" dirty="0" err="1"/>
                  <a:t>h_t</a:t>
                </a:r>
                <a:r>
                  <a:rPr lang="en-GB" dirty="0"/>
                  <a:t>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dirty="0"/>
                  <a:t>predicted porosity change (Δ𝜙_t)</a:t>
                </a:r>
                <a:endParaRPr lang="en-GB" dirty="0"/>
              </a:p>
              <a:p>
                <a:endParaRPr lang="en-GB" b="1" dirty="0"/>
              </a:p>
              <a:p>
                <a:r>
                  <a:rPr lang="en-GB" b="1" dirty="0"/>
                  <a:t>Phi2K</a:t>
                </a:r>
                <a:r>
                  <a:rPr lang="en-GB" dirty="0"/>
                  <a:t>: Permeability branch explicitly depends on: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absolute porosity 𝜙t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dirty="0"/>
                  <a:t>porosity evolution </a:t>
                </a:r>
                <a:r>
                  <a:rPr lang="el-GR" dirty="0"/>
                  <a:t>Δ𝜙</a:t>
                </a:r>
                <a:endParaRPr lang="en-GB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dirty="0"/>
                  <a:t>Thus it has Stronger physical coupling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dirty="0"/>
                  <a:t>Phi2K_stat: rolling window of 5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dirty="0"/>
              </a:p>
              <a:p>
                <a:pPr marL="179388" indent="-179388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accent2">
                        <a:lumMod val="75000"/>
                      </a:schemeClr>
                    </a:solidFill>
                  </a:rPr>
                  <a:t>Results:</a:t>
                </a:r>
              </a:p>
              <a:p>
                <a:pPr marL="353124" lvl="1" indent="-179388">
                  <a:buFont typeface="Arial" panose="020B0604020202020204" pitchFamily="34" charset="0"/>
                  <a:buChar char="•"/>
                </a:pPr>
                <a:r>
                  <a:rPr lang="en-US" sz="1400" dirty="0" err="1">
                    <a:solidFill>
                      <a:schemeClr val="accent2">
                        <a:lumMod val="75000"/>
                      </a:schemeClr>
                    </a:solidFill>
                  </a:rPr>
                  <a:t>PhiConditioned</a:t>
                </a:r>
                <a:r>
                  <a:rPr lang="en-US" sz="1400" dirty="0">
                    <a:solidFill>
                      <a:schemeClr val="accent2">
                        <a:lumMod val="75000"/>
                      </a:schemeClr>
                    </a:solidFill>
                  </a:rPr>
                  <a:t> improved permeability learning through explicit coupling</a:t>
                </a:r>
              </a:p>
              <a:p>
                <a:pPr marL="353124" lvl="1" indent="-179388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accent2">
                        <a:lumMod val="75000"/>
                      </a:schemeClr>
                    </a:solidFill>
                  </a:rPr>
                  <a:t>Phi2K_Stats achieved the best overall balance and robustness</a:t>
                </a:r>
              </a:p>
              <a:p>
                <a:pPr marL="353124" lvl="1" indent="-179388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l-GR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𝛥𝜙 ̂_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𝑡  , </a:t>
                </a:r>
                <a:r>
                  <a:rPr lang="el-GR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𝛥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𝑙𝑜𝑔𝑘 ̂_𝑡  = 𝐺_𝜃 (𝑥_𝑡 )</a:t>
                </a:r>
                <a:r>
                  <a:rPr lang="en-US" sz="14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l-GR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𝛥𝜙 ̂_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𝑡  =𝑓_𝜙 (ℎ_𝑡 )</a:t>
                </a:r>
                <a:r>
                  <a:rPr lang="en-US" sz="14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"  &amp;  " </a:t>
                </a:r>
                <a:r>
                  <a:rPr lang="el-GR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𝛥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𝑙𝑜𝑔𝑘 ̂_𝑡  = 𝑓_𝑘 (ℎ_𝑡 )</a:t>
                </a:r>
                <a:endParaRPr lang="en-GB" sz="1400" dirty="0"/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l-GR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𝛥𝜙 ̂_</a:t>
                </a:r>
                <a:r>
                  <a:rPr lang="en-US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𝑡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= 𝑓_𝜙 (ℎ_𝑡 )</a:t>
                </a:r>
                <a:r>
                  <a:rPr lang="en-US" sz="14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→ </a:t>
                </a:r>
                <a:r>
                  <a:rPr lang="el-GR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𝛥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𝑙𝑜𝑔𝑘 ̂_𝑡  = 𝑓_𝑘 (ℎ_𝑡,</a:t>
                </a:r>
                <a:r>
                  <a:rPr lang="el-GR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𝛥𝜙 ̂_</a:t>
                </a:r>
                <a:r>
                  <a:rPr lang="en-US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𝑡 )</a:t>
                </a:r>
                <a:endParaRPr lang="en-GB" sz="1400" dirty="0"/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l-GR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𝛥𝜙 ̂_</a:t>
                </a:r>
                <a:r>
                  <a:rPr lang="en-US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𝑡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= 𝑓_𝜙 (ℎ_𝑡 )→</a:t>
                </a:r>
                <a:r>
                  <a:rPr lang="el-GR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𝛥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𝑙𝑜𝑔𝑘 ̂_𝑡  = 𝑔(ℎ_𝑡, </a:t>
                </a:r>
                <a:r>
                  <a:rPr lang="en-US" sz="1400" i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𝜙 ̂_𝑡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, </a:t>
                </a:r>
                <a:r>
                  <a:rPr lang="el-GR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𝛥𝜙 ̂_</a:t>
                </a:r>
                <a:r>
                  <a:rPr lang="en-US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𝑡 )</a:t>
                </a:r>
                <a:endParaRPr lang="en-GB" sz="1400" dirty="0"/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l-GR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𝛥𝜙 ̂_</a:t>
                </a:r>
                <a:r>
                  <a:rPr lang="en-US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𝑡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= 𝑓_𝜙 (ℎ_𝑡 )→</a:t>
                </a:r>
                <a:r>
                  <a:rPr lang="el-GR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𝛥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𝑙𝑜𝑔𝑘 ̂_𝑡= 𝑔(ℎ_𝑡, </a:t>
                </a:r>
                <a:r>
                  <a:rPr lang="en-US" sz="1400" i="0">
                    <a:solidFill>
                      <a:srgbClr val="0070C0"/>
                    </a:solidFill>
                    <a:latin typeface="Cambria Math" panose="02040503050406030204" pitchFamily="18" charset="0"/>
                  </a:rPr>
                  <a:t>𝜙 ̂_𝑡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, </a:t>
                </a:r>
                <a:r>
                  <a:rPr lang="el-GR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𝛥𝜙 ̂_</a:t>
                </a:r>
                <a:r>
                  <a:rPr lang="en-US" sz="14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𝑡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,</a:t>
                </a:r>
                <a:r>
                  <a:rPr lang="en-US" sz="1400" i="0">
                    <a:solidFill>
                      <a:srgbClr val="7030A0"/>
                    </a:solidFill>
                    <a:latin typeface="Cambria Math" panose="02040503050406030204" pitchFamily="18" charset="0"/>
                  </a:rPr>
                  <a:t>𝑅𝑜𝑙𝑙𝑖𝑛𝑔 𝑠𝑡𝑎𝑡</a:t>
                </a:r>
                <a:r>
                  <a:rPr lang="en-US" sz="1400" b="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.</a:t>
                </a:r>
                <a:r>
                  <a:rPr lang="en-US" sz="1400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, </a:t>
                </a:r>
                <a:r>
                  <a:rPr lang="el-GR" sz="1400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𝛥</a:t>
                </a:r>
                <a:r>
                  <a:rPr lang="en-US" sz="1400" i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𝑙𝑜𝑔𝑘 ̂_(𝑡−1) )</a:t>
                </a:r>
                <a:endParaRPr lang="en-GB" sz="1400" dirty="0"/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endParaRPr lang="en-GB" sz="1400" dirty="0"/>
              </a:p>
              <a:p>
                <a:pPr marL="353124" marR="0" lvl="1" indent="-179388" algn="l" defTabSz="457200" rtl="0" eaLnBrk="0" fontAlgn="base" latinLnBrk="0" hangingPunct="0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endParaRPr lang="en-GB" sz="1400" dirty="0"/>
              </a:p>
              <a:p>
                <a:pPr marL="353124" lvl="1" indent="-179388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2EFB94BB-656A-4D07-8695-D7EC49468342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4704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Higher </a:t>
            </a:r>
            <a:r>
              <a:rPr lang="en-GB" sz="1100" dirty="0" err="1"/>
              <a:t>SpecificIntegralMeanCurvature</a:t>
            </a:r>
            <a:r>
              <a:rPr lang="en-GB" sz="1100" dirty="0">
                <a:sym typeface="Wingdings" panose="05000000000000000000" pitchFamily="2" charset="2"/>
              </a:rPr>
              <a:t> higher pore space </a:t>
            </a:r>
            <a:r>
              <a:rPr lang="en-GB" sz="1100" dirty="0" err="1">
                <a:sym typeface="Wingdings" panose="05000000000000000000" pitchFamily="2" charset="2"/>
              </a:rPr>
              <a:t>complexitylowe</a:t>
            </a:r>
            <a:r>
              <a:rPr lang="en-GB" sz="1100" dirty="0">
                <a:sym typeface="Wingdings" panose="05000000000000000000" pitchFamily="2" charset="2"/>
              </a:rPr>
              <a:t> K</a:t>
            </a:r>
          </a:p>
          <a:p>
            <a:r>
              <a:rPr lang="en-GB" sz="1100" dirty="0">
                <a:sym typeface="Wingdings" panose="05000000000000000000" pitchFamily="2" charset="2"/>
              </a:rPr>
              <a:t>Smaller </a:t>
            </a:r>
            <a:r>
              <a:rPr lang="en-GB" sz="1100" dirty="0" err="1"/>
              <a:t>KrumbeinSphericity</a:t>
            </a:r>
            <a:r>
              <a:rPr lang="en-GB" sz="1100" dirty="0">
                <a:sym typeface="Wingdings" panose="05000000000000000000" pitchFamily="2" charset="2"/>
              </a:rPr>
              <a:t> more elongated pores lower K</a:t>
            </a:r>
          </a:p>
          <a:p>
            <a:r>
              <a:rPr lang="en-GB" sz="1100" dirty="0">
                <a:sym typeface="Wingdings" panose="05000000000000000000" pitchFamily="2" charset="2"/>
              </a:rPr>
              <a:t>Higher SSA </a:t>
            </a:r>
            <a:r>
              <a:rPr lang="en-GB" sz="1100" dirty="0" err="1">
                <a:sym typeface="Wingdings" panose="05000000000000000000" pitchFamily="2" charset="2"/>
              </a:rPr>
              <a:t>smallers</a:t>
            </a:r>
            <a:r>
              <a:rPr lang="en-GB" sz="1100" dirty="0">
                <a:sym typeface="Wingdings" panose="05000000000000000000" pitchFamily="2" charset="2"/>
              </a:rPr>
              <a:t> pores lower K</a:t>
            </a:r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2EFB94BB-656A-4D07-8695-D7EC49468342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8542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Term      Meaning</a:t>
            </a:r>
          </a:p>
          <a:p>
            <a:r>
              <a:rPr lang="en-US" dirty="0"/>
              <a:t>Ct​            Updated long-term memory</a:t>
            </a:r>
          </a:p>
          <a:p>
            <a:r>
              <a:rPr lang="en-GB" dirty="0"/>
              <a:t>ft​             Forget gate</a:t>
            </a:r>
          </a:p>
          <a:p>
            <a:r>
              <a:rPr lang="en-GB" dirty="0"/>
              <a:t>Ct−1        ​Previous memory</a:t>
            </a:r>
          </a:p>
          <a:p>
            <a:r>
              <a:rPr lang="en-US" dirty="0"/>
              <a:t>ft​⊙Ct−1​  Preserved/filtered old memory</a:t>
            </a:r>
          </a:p>
          <a:p>
            <a:r>
              <a:rPr lang="en-US" dirty="0"/>
              <a:t>It              ​Input gate</a:t>
            </a:r>
          </a:p>
          <a:p>
            <a:r>
              <a:rPr lang="en-US" dirty="0"/>
              <a:t>Ct            ​Candidate new memory</a:t>
            </a:r>
          </a:p>
          <a:p>
            <a:r>
              <a:rPr lang="en-US" dirty="0" err="1"/>
              <a:t>t⊙Ct</a:t>
            </a:r>
            <a:r>
              <a:rPr lang="en-US" dirty="0"/>
              <a:t>       ​Selected new information</a:t>
            </a:r>
          </a:p>
          <a:p>
            <a:r>
              <a:rPr lang="en-US" dirty="0"/>
              <a:t>+             Combine old and new memory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2EFB94BB-656A-4D07-8695-D7EC49468342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4043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BC1FE-37F3-4122-967C-0242445071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5452884"/>
      </p:ext>
    </p:extLst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C357C-BB31-4767-AC0F-C6F1D938049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0489416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2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2E168-691A-4B45-A509-FAA76CE053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2970353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l">
              <a:defRPr lang="en-US" sz="3600" cap="none" baseline="0" dirty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510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3200" kern="1200" cap="none" spc="100" baseline="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80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131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7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07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0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42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85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69863" indent="-169863">
              <a:buSzPct val="130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41878-593B-46DB-9955-A59703A0FC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028430"/>
      </p:ext>
    </p:extLst>
  </p:cSld>
  <p:clrMapOvr>
    <a:masterClrMapping/>
  </p:clrMapOvr>
  <p:transition spd="med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607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84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2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095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l">
              <a:defRPr lang="en-US" sz="3600" cap="none" baseline="0" dirty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17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cap="none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68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998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27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446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083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46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3FA14-AED2-4433-B274-E1D7C1BAAE5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8800767"/>
      </p:ext>
    </p:extLst>
  </p:cSld>
  <p:clrMapOvr>
    <a:masterClrMapping/>
  </p:clrMapOvr>
  <p:transition spd="med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01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770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61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2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38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FFF51-843A-449A-93D8-071D79329DA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7693433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11AEF-028A-43DA-BD9D-7CEE28BF0B8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823355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39F70-7DAC-43E2-AF20-401BF6C361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1315555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575F3-7FCD-43FA-A05E-5690832849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2717141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6FA3E-96F1-4CC1-AEED-2D16A9FDC4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7488920"/>
      </p:ext>
    </p:extLst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BF332-C68C-4E18-8E78-DC7661D9E4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4665351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1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1" y="2286002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1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  <a:defRPr sz="100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lnSpc>
                <a:spcPct val="93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  <a:defRPr sz="100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1E36745F-7035-4B99-B674-A630917BCDF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</p:sldLayoutIdLst>
  <p:transition spd="med">
    <p:random/>
  </p:transition>
  <p:hf hdr="0" ftr="0" dt="0"/>
  <p:txStyles>
    <p:titleStyle>
      <a:lvl1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191919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191919"/>
          </a:solidFill>
          <a:latin typeface="Tw Cen MT Condensed" panose="020B0606020104020203" pitchFamily="34" charset="0"/>
        </a:defRPr>
      </a:lvl2pPr>
      <a:lvl3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191919"/>
          </a:solidFill>
          <a:latin typeface="Tw Cen MT Condensed" panose="020B0606020104020203" pitchFamily="34" charset="0"/>
        </a:defRPr>
      </a:lvl3pPr>
      <a:lvl4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191919"/>
          </a:solidFill>
          <a:latin typeface="Tw Cen MT Condensed" panose="020B0606020104020203" pitchFamily="34" charset="0"/>
        </a:defRPr>
      </a:lvl4pPr>
      <a:lvl5pPr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191919"/>
          </a:solidFill>
          <a:latin typeface="Tw Cen MT Condensed" panose="020B0606020104020203" pitchFamily="34" charset="0"/>
        </a:defRPr>
      </a:lvl5pPr>
      <a:lvl6pPr marL="4572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191919"/>
          </a:solidFill>
          <a:latin typeface="Tw Cen MT Condensed" panose="020B0606020104020203" pitchFamily="34" charset="0"/>
        </a:defRPr>
      </a:lvl6pPr>
      <a:lvl7pPr marL="9144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191919"/>
          </a:solidFill>
          <a:latin typeface="Tw Cen MT Condensed" panose="020B0606020104020203" pitchFamily="34" charset="0"/>
        </a:defRPr>
      </a:lvl7pPr>
      <a:lvl8pPr marL="13716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191919"/>
          </a:solidFill>
          <a:latin typeface="Tw Cen MT Condensed" panose="020B0606020104020203" pitchFamily="34" charset="0"/>
        </a:defRPr>
      </a:lvl8pPr>
      <a:lvl9pPr marL="1828800" algn="l" defTabSz="912813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191919"/>
          </a:solidFill>
          <a:latin typeface="Tw Cen MT Condensed" panose="020B0606020104020203" pitchFamily="34" charset="0"/>
        </a:defRPr>
      </a:lvl9pPr>
    </p:titleStyle>
    <p:bodyStyle>
      <a:lvl1pPr marL="90488" indent="-90488" algn="l" defTabSz="912813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defTabSz="912813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defTabSz="912813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defTabSz="912813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defTabSz="912813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29035"/>
            <a:ext cx="7290054" cy="862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7" y="1371600"/>
            <a:ext cx="7290055" cy="49377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8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2E2B21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2E2B21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1" y="28807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  <a:cs typeface="+mn-cs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33400" y="303127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77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6" r:id="rId1"/>
    <p:sldLayoutId id="2147484667" r:id="rId2"/>
    <p:sldLayoutId id="2147484668" r:id="rId3"/>
    <p:sldLayoutId id="2147484669" r:id="rId4"/>
    <p:sldLayoutId id="2147484670" r:id="rId5"/>
    <p:sldLayoutId id="2147484671" r:id="rId6"/>
    <p:sldLayoutId id="2147484672" r:id="rId7"/>
    <p:sldLayoutId id="2147484673" r:id="rId8"/>
    <p:sldLayoutId id="2147484674" r:id="rId9"/>
    <p:sldLayoutId id="2147484675" r:id="rId10"/>
    <p:sldLayoutId id="2147484676" r:id="rId11"/>
  </p:sldLayoutIdLst>
  <p:hf hdr="0" ft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29035"/>
            <a:ext cx="7290054" cy="862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7" y="1371600"/>
            <a:ext cx="7290055" cy="49377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8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2E2B21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2E2B21">
                  <a:lumMod val="90000"/>
                  <a:lumOff val="10000"/>
                </a:srgbClr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1" y="28807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  <a:cs typeface="+mn-cs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2E2B21">
                  <a:lumMod val="90000"/>
                  <a:lumOff val="10000"/>
                </a:srgbClr>
              </a:solidFill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33400" y="303127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3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  <p:sldLayoutId id="2147484686" r:id="rId9"/>
    <p:sldLayoutId id="2147484687" r:id="rId10"/>
    <p:sldLayoutId id="2147484688" r:id="rId11"/>
  </p:sldLayoutIdLst>
  <p:hf hdr="0" ft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openxmlformats.org/officeDocument/2006/relationships/image" Target="../media/image13.gif"/><Relationship Id="rId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639203"/>
            <a:ext cx="9144000" cy="1463040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2400" b="1" dirty="0"/>
              <a:t>Surrogate Modeling of Particle Retention in Porous Media Enabled by a Massive Pore-Scale Simulation Dataset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87824" y="441909"/>
            <a:ext cx="3385368" cy="1467132"/>
            <a:chOff x="2596770" y="752742"/>
            <a:chExt cx="3385368" cy="14671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E28A5B-ECBA-4512-8CAA-F9B18E8FB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119" l="10247" r="8012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9" t="13047" r="31752"/>
            <a:stretch/>
          </p:blipFill>
          <p:spPr bwMode="auto">
            <a:xfrm rot="730725">
              <a:off x="4473463" y="752742"/>
              <a:ext cx="1508675" cy="1467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2" descr="figure6">
              <a:extLst>
                <a:ext uri="{FF2B5EF4-FFF2-40B4-BE49-F238E27FC236}">
                  <a16:creationId xmlns:a16="http://schemas.microsoft.com/office/drawing/2014/main" id="{925A417C-C200-43DA-A614-6BF088E8DD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41" t="4972" r="38808" b="2602"/>
            <a:stretch/>
          </p:blipFill>
          <p:spPr bwMode="auto">
            <a:xfrm>
              <a:off x="2596770" y="764787"/>
              <a:ext cx="682416" cy="1272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0" y="2877929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Saeid Sadeghnejad</a:t>
            </a:r>
            <a:r>
              <a:rPr lang="en-US" sz="1600" baseline="30000" dirty="0">
                <a:solidFill>
                  <a:schemeClr val="tx1"/>
                </a:solidFill>
              </a:rPr>
              <a:t>1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de-DE" sz="1600" dirty="0">
                <a:solidFill>
                  <a:schemeClr val="tx1"/>
                </a:solidFill>
              </a:rPr>
              <a:t>Amirhossein Avvali</a:t>
            </a:r>
            <a:r>
              <a:rPr lang="de-DE" sz="1600" baseline="30000" dirty="0">
                <a:solidFill>
                  <a:schemeClr val="tx1"/>
                </a:solidFill>
              </a:rPr>
              <a:t>2</a:t>
            </a:r>
            <a:r>
              <a:rPr lang="de-DE" sz="1600" dirty="0">
                <a:solidFill>
                  <a:schemeClr val="tx1"/>
                </a:solidFill>
              </a:rPr>
              <a:t>, Frieder Enzmann</a:t>
            </a:r>
            <a:r>
              <a:rPr lang="de-DE" sz="1600" baseline="30000" dirty="0">
                <a:solidFill>
                  <a:schemeClr val="tx1"/>
                </a:solidFill>
              </a:rPr>
              <a:t>3</a:t>
            </a:r>
            <a:r>
              <a:rPr lang="de-DE" sz="1600" dirty="0">
                <a:solidFill>
                  <a:schemeClr val="tx1"/>
                </a:solidFill>
              </a:rPr>
              <a:t>, Michael Kersten</a:t>
            </a:r>
            <a:r>
              <a:rPr lang="de-DE" sz="1600" baseline="30000" dirty="0">
                <a:solidFill>
                  <a:schemeClr val="tx1"/>
                </a:solidFill>
              </a:rPr>
              <a:t>3</a:t>
            </a:r>
            <a:r>
              <a:rPr lang="de-DE" sz="1600" dirty="0">
                <a:solidFill>
                  <a:schemeClr val="tx1"/>
                </a:solidFill>
              </a:rPr>
              <a:t>, Thorsten Schäfer</a:t>
            </a:r>
            <a:r>
              <a:rPr lang="de-DE" sz="1600" baseline="30000" dirty="0">
                <a:solidFill>
                  <a:schemeClr val="tx1"/>
                </a:solidFill>
              </a:rPr>
              <a:t>1</a:t>
            </a:r>
            <a:endParaRPr lang="en-US" sz="1600" baseline="30000" dirty="0">
              <a:solidFill>
                <a:schemeClr val="tx1"/>
              </a:solidFill>
            </a:endParaRPr>
          </a:p>
          <a:p>
            <a:pPr marL="88900"/>
            <a:r>
              <a:rPr lang="en-US" sz="1200" dirty="0">
                <a:solidFill>
                  <a:schemeClr val="tx1"/>
                </a:solidFill>
              </a:rPr>
              <a:t>1- Applied Geology, Friedrich-Schiller-Universität Jena, Germany</a:t>
            </a:r>
          </a:p>
          <a:p>
            <a:pPr marL="88900"/>
            <a:r>
              <a:rPr lang="en-US" sz="1200" dirty="0">
                <a:solidFill>
                  <a:schemeClr val="tx1"/>
                </a:solidFill>
              </a:rPr>
              <a:t>2-Department of Petroleum Engineering, </a:t>
            </a:r>
            <a:r>
              <a:rPr lang="en-US" sz="1200" dirty="0" err="1">
                <a:solidFill>
                  <a:schemeClr val="tx1"/>
                </a:solidFill>
              </a:rPr>
              <a:t>Tarbiat</a:t>
            </a:r>
            <a:r>
              <a:rPr lang="en-US" sz="1200" dirty="0">
                <a:solidFill>
                  <a:schemeClr val="tx1"/>
                </a:solidFill>
              </a:rPr>
              <a:t> Modares University, Iran.</a:t>
            </a:r>
          </a:p>
          <a:p>
            <a:pPr marL="88900"/>
            <a:r>
              <a:rPr lang="en-US" sz="1200" dirty="0">
                <a:solidFill>
                  <a:schemeClr val="tx1"/>
                </a:solidFill>
              </a:rPr>
              <a:t>3- Institute of Geosciences, Johannes Gutenberg University, Germany</a:t>
            </a:r>
          </a:p>
          <a:p>
            <a:pPr algn="ctr"/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altLang="en-US" sz="1600" b="1" dirty="0">
                <a:solidFill>
                  <a:schemeClr val="tx1"/>
                </a:solidFill>
              </a:rPr>
              <a:t>s.sadeghnejad@uni-jena.de</a:t>
            </a:r>
          </a:p>
          <a:p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D3773D-B827-4257-9F2E-919BDD76DC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55" y="541422"/>
            <a:ext cx="1097783" cy="109778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F032847-E360-7F4A-67F4-6D54443BF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970" y="5217511"/>
            <a:ext cx="2411618" cy="96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terPore2026">
            <a:extLst>
              <a:ext uri="{FF2B5EF4-FFF2-40B4-BE49-F238E27FC236}">
                <a16:creationId xmlns:a16="http://schemas.microsoft.com/office/drawing/2014/main" id="{0A9825DF-1F6E-4653-E26A-542879924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6" y="4743439"/>
            <a:ext cx="4684836" cy="206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23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63E64-773E-7574-2701-88D6EDA27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Physics-Informed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F6394-DC90-B582-2D03-417C020BA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997143"/>
            <a:ext cx="8712968" cy="540060"/>
          </a:xfrm>
        </p:spPr>
        <p:txBody>
          <a:bodyPr>
            <a:norm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Surface &amp; Morphology &gt; Connectivity &gt; Flow Path Accessibility  &gt; Pore Size Distribution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5D85-05FB-7524-DF82-7202D54C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10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ED71BF-0CDD-AFFE-8634-81723E43489F}"/>
                  </a:ext>
                </a:extLst>
              </p:cNvPr>
              <p:cNvSpPr txBox="1"/>
              <p:nvPr/>
            </p:nvSpPr>
            <p:spPr>
              <a:xfrm>
                <a:off x="1943708" y="1144572"/>
                <a:ext cx="5256584" cy="709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r>
                            <a:rPr lang="pt-B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pt-B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["/>
                          <m:endChr m:val="]"/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pt-BR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𝑝h𝑦𝑠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pt-BR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𝑝h𝑦𝑠</m:t>
                          </m:r>
                        </m:sub>
                      </m:sSub>
                      <m:r>
                        <a:rPr lang="pt-B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[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𝑃𝑜𝑟𝑒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𝑆𝑖𝑧𝑒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𝐷𝑖𝑠𝑡𝑟𝑖𝑏𝑢𝑡𝑖𝑜𝑛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𝐹𝑙𝑜𝑤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𝑃𝑎𝑡h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2ED71BF-0CDD-AFFE-8634-81723E434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708" y="1144572"/>
                <a:ext cx="5256584" cy="709938"/>
              </a:xfrm>
              <a:prstGeom prst="rect">
                <a:avLst/>
              </a:prstGeom>
              <a:blipFill>
                <a:blip r:embed="rId3"/>
                <a:stretch>
                  <a:fillRect b="-60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EC5DA66-CCFA-7C5F-A3E5-216F73862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930201"/>
              </p:ext>
            </p:extLst>
          </p:nvPr>
        </p:nvGraphicFramePr>
        <p:xfrm>
          <a:off x="660839" y="2635649"/>
          <a:ext cx="3623128" cy="3150624"/>
        </p:xfrm>
        <a:graphic>
          <a:graphicData uri="http://schemas.openxmlformats.org/drawingml/2006/table">
            <a:tbl>
              <a:tblPr firstRow="1" firstCol="1">
                <a:tableStyleId>{9DCAF9ED-07DC-4A11-8D7F-57B35C25682E}</a:tableStyleId>
              </a:tblPr>
              <a:tblGrid>
                <a:gridCol w="1102992">
                  <a:extLst>
                    <a:ext uri="{9D8B030D-6E8A-4147-A177-3AD203B41FA5}">
                      <a16:colId xmlns:a16="http://schemas.microsoft.com/office/drawing/2014/main" val="2643716844"/>
                    </a:ext>
                  </a:extLst>
                </a:gridCol>
                <a:gridCol w="2520136">
                  <a:extLst>
                    <a:ext uri="{9D8B030D-6E8A-4147-A177-3AD203B41FA5}">
                      <a16:colId xmlns:a16="http://schemas.microsoft.com/office/drawing/2014/main" val="1219300276"/>
                    </a:ext>
                  </a:extLst>
                </a:gridCol>
              </a:tblGrid>
              <a:tr h="205101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</a:p>
                  </a:txBody>
                  <a:tcPr marL="53664" marR="53664" marT="26832" marB="26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Calculated Property</a:t>
                      </a:r>
                    </a:p>
                  </a:txBody>
                  <a:tcPr marL="53664" marR="53664" marT="26832" marB="26832" anchor="ctr"/>
                </a:tc>
                <a:extLst>
                  <a:ext uri="{0D108BD9-81ED-4DB2-BD59-A6C34878D82A}">
                    <a16:rowId xmlns:a16="http://schemas.microsoft.com/office/drawing/2014/main" val="59135652"/>
                  </a:ext>
                </a:extLst>
              </a:tr>
              <a:tr h="21198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Pore Size Distribution</a:t>
                      </a:r>
                    </a:p>
                  </a:txBody>
                  <a:tcPr marL="53664" marR="53664" marT="26832" marB="26832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D10, D50, D90</a:t>
                      </a:r>
                    </a:p>
                  </a:txBody>
                  <a:tcPr marL="53664" marR="53664" marT="26832" marB="26832" anchor="ctr"/>
                </a:tc>
                <a:extLst>
                  <a:ext uri="{0D108BD9-81ED-4DB2-BD59-A6C34878D82A}">
                    <a16:rowId xmlns:a16="http://schemas.microsoft.com/office/drawing/2014/main" val="3882483866"/>
                  </a:ext>
                </a:extLst>
              </a:tr>
              <a:tr h="211980"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Flow Path Accessibility</a:t>
                      </a:r>
                    </a:p>
                  </a:txBody>
                  <a:tcPr marL="53664" marR="53664" marT="26832" marB="26832" anchor="ctr"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MeanTortuosity</a:t>
                      </a:r>
                      <a:endParaRPr lang="en-GB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664" marR="53664" marT="26832" marB="26832" anchor="ctr"/>
                </a:tc>
                <a:extLst>
                  <a:ext uri="{0D108BD9-81ED-4DB2-BD59-A6C34878D82A}">
                    <a16:rowId xmlns:a16="http://schemas.microsoft.com/office/drawing/2014/main" val="1789377661"/>
                  </a:ext>
                </a:extLst>
              </a:tr>
              <a:tr h="211980">
                <a:tc vMerge="1"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Transport</a:t>
                      </a:r>
                    </a:p>
                  </a:txBody>
                  <a:tcPr marL="53664" marR="53664" marT="26832" marB="268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PercolationPathLength</a:t>
                      </a:r>
                      <a:endParaRPr lang="en-GB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664" marR="53664" marT="26832" marB="26832" anchor="ctr"/>
                </a:tc>
                <a:extLst>
                  <a:ext uri="{0D108BD9-81ED-4DB2-BD59-A6C34878D82A}">
                    <a16:rowId xmlns:a16="http://schemas.microsoft.com/office/drawing/2014/main" val="3073811547"/>
                  </a:ext>
                </a:extLst>
              </a:tr>
              <a:tr h="211980">
                <a:tc vMerge="1">
                  <a:txBody>
                    <a:bodyPr/>
                    <a:lstStyle/>
                    <a:p>
                      <a:pPr algn="ctr"/>
                      <a:endParaRPr lang="en-GB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664" marR="53664" marT="26832" marB="26832" anchor="ctr"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MaxParticleDiam</a:t>
                      </a:r>
                      <a:endParaRPr lang="en-GB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664" marR="53664" marT="26832" marB="26832" anchor="ctr"/>
                </a:tc>
                <a:extLst>
                  <a:ext uri="{0D108BD9-81ED-4DB2-BD59-A6C34878D82A}">
                    <a16:rowId xmlns:a16="http://schemas.microsoft.com/office/drawing/2014/main" val="2902881639"/>
                  </a:ext>
                </a:extLst>
              </a:tr>
              <a:tr h="211980"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Connectivity</a:t>
                      </a:r>
                    </a:p>
                  </a:txBody>
                  <a:tcPr marL="53664" marR="53664" marT="26832" marB="26832"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NumberOfPores</a:t>
                      </a:r>
                    </a:p>
                  </a:txBody>
                  <a:tcPr marL="53664" marR="53664" marT="26832" marB="26832" anchor="ctr"/>
                </a:tc>
                <a:extLst>
                  <a:ext uri="{0D108BD9-81ED-4DB2-BD59-A6C34878D82A}">
                    <a16:rowId xmlns:a16="http://schemas.microsoft.com/office/drawing/2014/main" val="1346748616"/>
                  </a:ext>
                </a:extLst>
              </a:tr>
              <a:tr h="211980">
                <a:tc vMerge="1"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Connectivity</a:t>
                      </a:r>
                    </a:p>
                  </a:txBody>
                  <a:tcPr marL="53664" marR="53664" marT="26832" marB="268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CoordinationNo_mean</a:t>
                      </a:r>
                    </a:p>
                  </a:txBody>
                  <a:tcPr marL="53664" marR="53664" marT="26832" marB="26832" anchor="ctr"/>
                </a:tc>
                <a:extLst>
                  <a:ext uri="{0D108BD9-81ED-4DB2-BD59-A6C34878D82A}">
                    <a16:rowId xmlns:a16="http://schemas.microsoft.com/office/drawing/2014/main" val="3468779329"/>
                  </a:ext>
                </a:extLst>
              </a:tr>
              <a:tr h="205101">
                <a:tc vMerge="1"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Connectivity</a:t>
                      </a:r>
                    </a:p>
                  </a:txBody>
                  <a:tcPr marL="53664" marR="53664" marT="26832" marB="268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CoordinationNo_std</a:t>
                      </a:r>
                    </a:p>
                  </a:txBody>
                  <a:tcPr marL="53664" marR="53664" marT="26832" marB="26832" anchor="ctr"/>
                </a:tc>
                <a:extLst>
                  <a:ext uri="{0D108BD9-81ED-4DB2-BD59-A6C34878D82A}">
                    <a16:rowId xmlns:a16="http://schemas.microsoft.com/office/drawing/2014/main" val="3583551124"/>
                  </a:ext>
                </a:extLst>
              </a:tr>
              <a:tr h="211980">
                <a:tc rowSpan="3"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Surface &amp; Morphology</a:t>
                      </a:r>
                    </a:p>
                  </a:txBody>
                  <a:tcPr marL="53664" marR="53664" marT="26832" marB="26832" anchor="ctr"/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SpecificSurfaceArea</a:t>
                      </a:r>
                    </a:p>
                  </a:txBody>
                  <a:tcPr marL="53664" marR="53664" marT="26832" marB="26832" anchor="ctr"/>
                </a:tc>
                <a:extLst>
                  <a:ext uri="{0D108BD9-81ED-4DB2-BD59-A6C34878D82A}">
                    <a16:rowId xmlns:a16="http://schemas.microsoft.com/office/drawing/2014/main" val="2393286726"/>
                  </a:ext>
                </a:extLst>
              </a:tr>
              <a:tr h="211980">
                <a:tc vMerge="1">
                  <a:txBody>
                    <a:bodyPr/>
                    <a:lstStyle/>
                    <a:p>
                      <a:r>
                        <a:rPr lang="en-GB" sz="11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Surface &amp; Morphology</a:t>
                      </a:r>
                    </a:p>
                  </a:txBody>
                  <a:tcPr marL="53664" marR="53664" marT="26832" marB="268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SpecificIntegralMeanCurvature</a:t>
                      </a:r>
                    </a:p>
                  </a:txBody>
                  <a:tcPr marL="53664" marR="53664" marT="26832" marB="26832" anchor="ctr"/>
                </a:tc>
                <a:extLst>
                  <a:ext uri="{0D108BD9-81ED-4DB2-BD59-A6C34878D82A}">
                    <a16:rowId xmlns:a16="http://schemas.microsoft.com/office/drawing/2014/main" val="3493015702"/>
                  </a:ext>
                </a:extLst>
              </a:tr>
              <a:tr h="81901">
                <a:tc vMerge="1">
                  <a:txBody>
                    <a:bodyPr/>
                    <a:lstStyle/>
                    <a:p>
                      <a:r>
                        <a: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Surface &amp; Morphology</a:t>
                      </a:r>
                    </a:p>
                  </a:txBody>
                  <a:tcPr marL="53664" marR="53664" marT="26832" marB="2683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KrumbeinSphericity</a:t>
                      </a:r>
                      <a:endParaRPr lang="en-GB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664" marR="53664" marT="26832" marB="26832" anchor="ctr"/>
                </a:tc>
                <a:extLst>
                  <a:ext uri="{0D108BD9-81ED-4DB2-BD59-A6C34878D82A}">
                    <a16:rowId xmlns:a16="http://schemas.microsoft.com/office/drawing/2014/main" val="4059912910"/>
                  </a:ext>
                </a:extLst>
              </a:tr>
            </a:tbl>
          </a:graphicData>
        </a:graphic>
      </p:graphicFrame>
      <p:pic>
        <p:nvPicPr>
          <p:cNvPr id="7" name="Picture 6" descr="A graph on a white paper&#10;&#10;Description automatically generated">
            <a:extLst>
              <a:ext uri="{FF2B5EF4-FFF2-40B4-BE49-F238E27FC236}">
                <a16:creationId xmlns:a16="http://schemas.microsoft.com/office/drawing/2014/main" id="{9DA865C0-C134-A455-121A-5ECE4960A1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5900" r="32675"/>
          <a:stretch/>
        </p:blipFill>
        <p:spPr>
          <a:xfrm>
            <a:off x="4644008" y="2465057"/>
            <a:ext cx="4117480" cy="43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7DB4-14D6-C39F-FD7D-C38B5558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FF4D7-74FA-C221-E230-7E9981231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191619"/>
            <a:ext cx="8196392" cy="4937760"/>
          </a:xfrm>
        </p:spPr>
        <p:txBody>
          <a:bodyPr>
            <a:norm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</a:rPr>
              <a:t>Phi2K_Stats </a:t>
            </a:r>
            <a:r>
              <a:rPr lang="en-US" sz="1800" dirty="0"/>
              <a:t>was stronger without image features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800" dirty="0"/>
              <a:t>With rich physics-informed descriptors the simpler </a:t>
            </a:r>
            <a:r>
              <a:rPr lang="en-US" sz="1800" dirty="0" err="1">
                <a:solidFill>
                  <a:srgbClr val="C00000"/>
                </a:solidFill>
              </a:rPr>
              <a:t>PhiConditioned</a:t>
            </a:r>
            <a:r>
              <a:rPr lang="en-US" sz="1800" dirty="0"/>
              <a:t> generalized better</a:t>
            </a:r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5FE36-B0B4-CD04-7D27-61BB2A7B5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11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070C7-DBB7-BB6B-F8DF-80D67A310C05}"/>
              </a:ext>
            </a:extLst>
          </p:cNvPr>
          <p:cNvSpPr txBox="1"/>
          <p:nvPr/>
        </p:nvSpPr>
        <p:spPr>
          <a:xfrm rot="16200000">
            <a:off x="-149170" y="2992306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Initial State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E2472-0A31-2465-1D18-3104DF2D73E2}"/>
              </a:ext>
            </a:extLst>
          </p:cNvPr>
          <p:cNvSpPr txBox="1"/>
          <p:nvPr/>
        </p:nvSpPr>
        <p:spPr>
          <a:xfrm rot="16200000">
            <a:off x="-149171" y="5224633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Final State</a:t>
            </a:r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81E061-4B01-0B0B-A0A1-B674E920E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278197" y="1988840"/>
            <a:ext cx="6487561" cy="2376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E36C5B-AEF9-D520-F19C-7D5AF16D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97" y="4491080"/>
            <a:ext cx="6549833" cy="234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69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6F7FAA46-F63C-45FE-B4F0-A7E677E9F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A9B7795-7E78-4F68-B6FE-6ECC9165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290131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0BEA406F-4C10-46D4-B500-E25F39912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141544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1633" y="3473401"/>
            <a:ext cx="4028230" cy="10357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 eaLnBrk="1" hangingPunct="1">
              <a:lnSpc>
                <a:spcPct val="80000"/>
              </a:lnSpc>
              <a:spcAft>
                <a:spcPts val="600"/>
              </a:spcAft>
            </a:pPr>
            <a:r>
              <a:rPr lang="en-US" sz="2400" b="1" cap="all" spc="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for your kind attention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73A592C4-0018-D180-1021-BF0CFC44D4FD}"/>
              </a:ext>
            </a:extLst>
          </p:cNvPr>
          <p:cNvSpPr txBox="1">
            <a:spLocks/>
          </p:cNvSpPr>
          <p:nvPr/>
        </p:nvSpPr>
        <p:spPr>
          <a:xfrm>
            <a:off x="445919" y="4490105"/>
            <a:ext cx="4028230" cy="4537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0488" indent="-90488" algn="l" defTabSz="912813" rtl="0" fontAlgn="base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136525" algn="l" defTabSz="912813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anose="05040102010807070707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675" indent="-136525" algn="l" defTabSz="912813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anose="05040102010807070707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3725" indent="-136525" algn="l" defTabSz="912813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anose="05040102010807070707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6288" indent="-136525" algn="l" defTabSz="912813" rtl="0" fontAlgn="base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anose="05040102010807070707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 eaLnBrk="1" fontAlgn="auto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altLang="en-US" sz="16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s.sadeghnejad@uni-jena.de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13301D8-907C-49DD-A2C1-CA4942FAF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0208" y="3759161"/>
            <a:ext cx="402823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927F704-EDCB-909E-73B4-CAFA4872367E}"/>
              </a:ext>
            </a:extLst>
          </p:cNvPr>
          <p:cNvGrpSpPr/>
          <p:nvPr/>
        </p:nvGrpSpPr>
        <p:grpSpPr>
          <a:xfrm>
            <a:off x="4961338" y="975"/>
            <a:ext cx="4182662" cy="6858000"/>
            <a:chOff x="4961338" y="975"/>
            <a:chExt cx="4182662" cy="6858000"/>
          </a:xfrm>
        </p:grpSpPr>
        <p:pic>
          <p:nvPicPr>
            <p:cNvPr id="7" name="Picture 6" descr="A tree with pink flowers on it&#10;&#10;Description automatically generated">
              <a:extLst>
                <a:ext uri="{FF2B5EF4-FFF2-40B4-BE49-F238E27FC236}">
                  <a16:creationId xmlns:a16="http://schemas.microsoft.com/office/drawing/2014/main" id="{7F605BA4-4D9B-D6B1-FEBB-23B593FE7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40" b="9340"/>
            <a:stretch/>
          </p:blipFill>
          <p:spPr>
            <a:xfrm rot="5400000">
              <a:off x="3623669" y="1338644"/>
              <a:ext cx="6858000" cy="418266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381908-9559-9903-8154-F9E5F8A9753C}"/>
                </a:ext>
              </a:extLst>
            </p:cNvPr>
            <p:cNvSpPr txBox="1"/>
            <p:nvPr/>
          </p:nvSpPr>
          <p:spPr>
            <a:xfrm>
              <a:off x="8149817" y="6525344"/>
              <a:ext cx="9941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 18.03.2024</a:t>
              </a:r>
              <a:endParaRPr lang="en-GB" sz="1200" dirty="0"/>
            </a:p>
          </p:txBody>
        </p:sp>
      </p:grpSp>
      <p:pic>
        <p:nvPicPr>
          <p:cNvPr id="10" name="Picture 9" descr="A qr code with a black and white background&#10;&#10;Description automatically generated">
            <a:extLst>
              <a:ext uri="{FF2B5EF4-FFF2-40B4-BE49-F238E27FC236}">
                <a16:creationId xmlns:a16="http://schemas.microsoft.com/office/drawing/2014/main" id="{5B96C0E9-2AFE-FC03-C98B-095D62926E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16" y="4893842"/>
            <a:ext cx="1923905" cy="192390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72A7CD-8CE0-FB52-50A1-473BDEC79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3" y="548680"/>
            <a:ext cx="3761999" cy="150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822298"/>
      </p:ext>
    </p:extLst>
  </p:cSld>
  <p:clrMapOvr>
    <a:masterClrMapping/>
  </p:clrMapOvr>
  <p:transition spd="med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2DF4-C09B-38C7-529F-75D07C18A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Long Short-Term Memory (</a:t>
            </a:r>
            <a:r>
              <a:rPr lang="en-US" dirty="0"/>
              <a:t>LSTM) Network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D9E84-73D0-534F-8728-1E7A67986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LSTM for Time-Series Prediction (temporal pattern)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A type of recurrent neural network (RNN)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Designed for sequential and time-series data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Captures long-term temporal dependencies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D953D-D9AF-DDBB-0287-CACA6F53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13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38E17F-EA42-44B2-FDCD-15E83B352E13}"/>
              </a:ext>
            </a:extLst>
          </p:cNvPr>
          <p:cNvGrpSpPr/>
          <p:nvPr/>
        </p:nvGrpSpPr>
        <p:grpSpPr>
          <a:xfrm>
            <a:off x="1747812" y="4149080"/>
            <a:ext cx="5748746" cy="3219822"/>
            <a:chOff x="3260995" y="4186474"/>
            <a:chExt cx="5748746" cy="321982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0F235DC-CBD3-46F8-AA36-321260426F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613" y="4186474"/>
              <a:ext cx="5724128" cy="3219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65A9C2-EFF0-C58C-2505-3EDD06B6DD12}"/>
                </a:ext>
              </a:extLst>
            </p:cNvPr>
            <p:cNvSpPr txBox="1"/>
            <p:nvPr/>
          </p:nvSpPr>
          <p:spPr>
            <a:xfrm>
              <a:off x="3260995" y="6645566"/>
              <a:ext cx="4014192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600" dirty="0">
                  <a:solidFill>
                    <a:schemeClr val="tx1"/>
                  </a:solidFill>
                </a:rPr>
                <a:t>https://medium.com/data-science/illustrated-guide-to-lstms-and-gru-s-a-step-by-step-explanation-44e9eb85bf21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589F109-DD5A-27C1-A852-E70ED4AE0A6C}"/>
              </a:ext>
            </a:extLst>
          </p:cNvPr>
          <p:cNvSpPr txBox="1"/>
          <p:nvPr/>
        </p:nvSpPr>
        <p:spPr>
          <a:xfrm>
            <a:off x="6778817" y="1427030"/>
            <a:ext cx="239407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Key components:</a:t>
            </a:r>
          </a:p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Forget gate </a:t>
            </a:r>
          </a:p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Input gate </a:t>
            </a:r>
          </a:p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Output gate </a:t>
            </a:r>
          </a:p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Cell state memory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CEF7D7-6834-3D8C-3281-9D13430FE771}"/>
              </a:ext>
            </a:extLst>
          </p:cNvPr>
          <p:cNvSpPr txBox="1"/>
          <p:nvPr/>
        </p:nvSpPr>
        <p:spPr>
          <a:xfrm>
            <a:off x="481899" y="3414954"/>
            <a:ext cx="5400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chemeClr val="accent2">
                    <a:lumMod val="50000"/>
                  </a:schemeClr>
                </a:solidFill>
              </a:rPr>
              <a:t>Each step uses:</a:t>
            </a:r>
          </a:p>
          <a:p>
            <a:pPr marL="268288" indent="-1778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current input </a:t>
            </a:r>
            <a:r>
              <a:rPr lang="en-GB" sz="1600" dirty="0" err="1">
                <a:solidFill>
                  <a:schemeClr val="accent2">
                    <a:lumMod val="50000"/>
                  </a:schemeClr>
                </a:solidFill>
              </a:rPr>
              <a:t>x</a:t>
            </a:r>
            <a:r>
              <a:rPr lang="en-GB" sz="1600" baseline="-25000" dirty="0" err="1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​ </a:t>
            </a:r>
          </a:p>
          <a:p>
            <a:pPr marL="268288" indent="-1778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previous hidden state (short-term memory) h</a:t>
            </a:r>
            <a:r>
              <a:rPr lang="en-GB" sz="1600" baseline="-25000" dirty="0">
                <a:solidFill>
                  <a:schemeClr val="accent2">
                    <a:lumMod val="50000"/>
                  </a:schemeClr>
                </a:solidFill>
              </a:rPr>
              <a:t>t−1</a:t>
            </a:r>
          </a:p>
          <a:p>
            <a:pPr marL="268288" indent="-1778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>
                    <a:lumMod val="50000"/>
                  </a:schemeClr>
                </a:solidFill>
              </a:rPr>
              <a:t>previous cell state (long-term memory) C</a:t>
            </a:r>
            <a:r>
              <a:rPr lang="en-GB" sz="1600" baseline="-25000" dirty="0">
                <a:solidFill>
                  <a:schemeClr val="accent2">
                    <a:lumMod val="50000"/>
                  </a:schemeClr>
                </a:solidFill>
              </a:rPr>
              <a:t>t-1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EF6EC2-FE5B-3988-5151-DD86F34C0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214246"/>
            <a:ext cx="4984428" cy="7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83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3BDB8-6E99-1B0D-8050-40147B197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Linear Consistency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B7348-8401-942A-8EEE-8258D28AA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63" y="1367703"/>
            <a:ext cx="3947919" cy="4937760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Enforces consistency between </a:t>
            </a:r>
            <a:r>
              <a:rPr lang="en-US" dirty="0">
                <a:solidFill>
                  <a:schemeClr val="accent2"/>
                </a:solidFill>
              </a:rPr>
              <a:t>log K </a:t>
            </a:r>
            <a:r>
              <a:rPr lang="en-US" dirty="0"/>
              <a:t>and </a:t>
            </a:r>
            <a:r>
              <a:rPr lang="en-US" dirty="0">
                <a:solidFill>
                  <a:schemeClr val="accent2"/>
                </a:solidFill>
              </a:rPr>
              <a:t>K</a:t>
            </a:r>
            <a:r>
              <a:rPr lang="en-US" dirty="0"/>
              <a:t> (linear space)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25A2C-19B4-C6EF-0778-6E39703D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14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8799E6-097D-2459-FFB9-228942823C33}"/>
                  </a:ext>
                </a:extLst>
              </p:cNvPr>
              <p:cNvSpPr txBox="1"/>
              <p:nvPr/>
            </p:nvSpPr>
            <p:spPr>
              <a:xfrm>
                <a:off x="1043608" y="2269171"/>
                <a:ext cx="3096344" cy="781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pt-B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pt-BR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pt-B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𝑏𝑎𝑠𝑒</m:t>
                        </m:r>
                      </m:sub>
                    </m:sSub>
                    <m:r>
                      <a:rPr lang="pt-BR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pt-BR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pt-B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𝑐𝑜𝑛𝑠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𝑐𝑜𝑛𝑠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𝑙𝑖𝑛𝑒𝑎𝑟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𝑙𝑜𝑔</m:t>
                              </m:r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68799E6-097D-2459-FFB9-228942823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2269171"/>
                <a:ext cx="3096344" cy="7818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F595E7DC-C1BF-E122-D607-844C8088E0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5" t="5676"/>
          <a:stretch/>
        </p:blipFill>
        <p:spPr>
          <a:xfrm>
            <a:off x="1475658" y="3605263"/>
            <a:ext cx="6069307" cy="3234390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534DA785-BEC6-9AD1-1E40-E8BA8FEC1975}"/>
              </a:ext>
            </a:extLst>
          </p:cNvPr>
          <p:cNvSpPr/>
          <p:nvPr/>
        </p:nvSpPr>
        <p:spPr>
          <a:xfrm>
            <a:off x="3005953" y="3826244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37D43BD-BB3B-4AAB-23C0-CD3E525ADBF1}"/>
              </a:ext>
            </a:extLst>
          </p:cNvPr>
          <p:cNvSpPr/>
          <p:nvPr/>
        </p:nvSpPr>
        <p:spPr>
          <a:xfrm>
            <a:off x="3247093" y="3836583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5C215D4-00D1-DF07-939E-DA88E8B6ED65}"/>
              </a:ext>
            </a:extLst>
          </p:cNvPr>
          <p:cNvSpPr/>
          <p:nvPr/>
        </p:nvSpPr>
        <p:spPr>
          <a:xfrm>
            <a:off x="5018530" y="3804981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6FBB5B3-E9E8-2D18-5FAE-71BB3F34E3C7}"/>
              </a:ext>
            </a:extLst>
          </p:cNvPr>
          <p:cNvSpPr/>
          <p:nvPr/>
        </p:nvSpPr>
        <p:spPr>
          <a:xfrm>
            <a:off x="6281746" y="4063954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B31D16-0529-D918-1CC2-33F6331BF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080" y="1038123"/>
            <a:ext cx="4764666" cy="19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45E4-2DC5-3F93-611C-E15CA60BD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Late-Time Weighting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0CA0-744B-0D0D-18F8-E779345CD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778" y="1268760"/>
            <a:ext cx="5282710" cy="4937760"/>
          </a:xfrm>
        </p:spPr>
        <p:txBody>
          <a:bodyPr/>
          <a:lstStyle/>
          <a:p>
            <a:r>
              <a:rPr lang="en-US" dirty="0"/>
              <a:t>Increases the contribution of late-stage permeability errors during training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EDB9C-E3A0-BBF3-562E-1B1BF6C23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15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0453EC-ED31-A605-C9AD-02CDE228A72D}"/>
                  </a:ext>
                </a:extLst>
              </p:cNvPr>
              <p:cNvSpPr txBox="1"/>
              <p:nvPr/>
            </p:nvSpPr>
            <p:spPr>
              <a:xfrm>
                <a:off x="3062790" y="1853950"/>
                <a:ext cx="5922023" cy="1010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𝐿𝑇𝑊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fr-FR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𝑙𝑜𝑔𝑘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𝑠𝑡𝑎𝑟𝑡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+((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1)/(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−1)) 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𝑒𝑛𝑑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𝑠𝑡𝑎𝑟𝑡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20453EC-ED31-A605-C9AD-02CDE228A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790" y="1853950"/>
                <a:ext cx="5922023" cy="1010726"/>
              </a:xfrm>
              <a:prstGeom prst="rect">
                <a:avLst/>
              </a:prstGeom>
              <a:blipFill>
                <a:blip r:embed="rId2"/>
                <a:stretch>
                  <a:fillRect b="-36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FB694E2-32B5-0285-A687-DA06C8305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18" y="1163041"/>
            <a:ext cx="3203848" cy="2288463"/>
          </a:xfrm>
          <a:prstGeom prst="rect">
            <a:avLst/>
          </a:prstGeom>
        </p:spPr>
      </p:pic>
      <p:pic>
        <p:nvPicPr>
          <p:cNvPr id="29" name="Picture 28" descr="A screen shot of a graph&#10;&#10;Description automatically generated">
            <a:extLst>
              <a:ext uri="{FF2B5EF4-FFF2-40B4-BE49-F238E27FC236}">
                <a16:creationId xmlns:a16="http://schemas.microsoft.com/office/drawing/2014/main" id="{980B6440-1960-4DCD-5CCE-6A7FD6AF2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5710" r="32993"/>
          <a:stretch/>
        </p:blipFill>
        <p:spPr>
          <a:xfrm>
            <a:off x="4319466" y="3013411"/>
            <a:ext cx="3649727" cy="3847207"/>
          </a:xfrm>
          <a:prstGeom prst="rect">
            <a:avLst/>
          </a:prstGeom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E16BCC8B-34B4-7CEE-AB55-9964CA0E8E8C}"/>
              </a:ext>
            </a:extLst>
          </p:cNvPr>
          <p:cNvSpPr/>
          <p:nvPr/>
        </p:nvSpPr>
        <p:spPr>
          <a:xfrm>
            <a:off x="6450615" y="3222217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9809E596-2BF0-9F82-DD88-F17194E0D190}"/>
              </a:ext>
            </a:extLst>
          </p:cNvPr>
          <p:cNvSpPr/>
          <p:nvPr/>
        </p:nvSpPr>
        <p:spPr>
          <a:xfrm>
            <a:off x="4932040" y="3211637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4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51003-BF84-29FB-ED13-93ABBED10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Smoothness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3426C-0787-12D6-D671-EBC71C9C4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920" y="1371600"/>
            <a:ext cx="6140131" cy="4937760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Penalizes unrealistic temporal fluctuations in the predicted permeability evolution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B823-6460-3391-E434-F5FD0BAD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16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E8F95-C1B7-5967-AD7F-AD4060DE86CA}"/>
                  </a:ext>
                </a:extLst>
              </p:cNvPr>
              <p:cNvSpPr txBox="1"/>
              <p:nvPr/>
            </p:nvSpPr>
            <p:spPr>
              <a:xfrm>
                <a:off x="3157792" y="2060848"/>
                <a:ext cx="5112568" cy="1041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𝑏𝑎𝑠𝑒</m:t>
                        </m:r>
                      </m:sub>
                    </m:sSub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𝑠𝑚𝑜𝑜𝑡h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𝑠𝑚𝑜𝑜𝑡h</m:t>
                          </m:r>
                        </m:sub>
                      </m:sSub>
                      <m:r>
                        <a:rPr lang="pt-B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𝛥</m:t>
                                  </m:r>
                                  <m:r>
                                    <a:rPr lang="pt-B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𝑙𝑜𝑔</m:t>
                                  </m:r>
                                  <m:sSub>
                                    <m:sSubPr>
                                      <m:ctrlPr>
                                        <a:rPr lang="pt-B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pt-B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pt-B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pt-B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pt-B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pt-B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 </m:t>
                                  </m:r>
                                  <m:r>
                                    <a:rPr lang="el-G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𝛥</m:t>
                                  </m:r>
                                  <m:r>
                                    <a:rPr lang="pt-B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𝑙𝑜𝑔</m:t>
                                  </m:r>
                                  <m:sSub>
                                    <m:sSubPr>
                                      <m:ctrlPr>
                                        <a:rPr lang="pt-B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pt-B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pt-B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pt-B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B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E8F95-C1B7-5967-AD7F-AD4060DE8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792" y="2060848"/>
                <a:ext cx="5112568" cy="10415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93E5C750-F23C-9CE4-A0EF-24D6D5114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16397"/>
            <a:ext cx="2592288" cy="2277876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5E91FB5F-7826-1026-9F8A-9DA074559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3155243"/>
            <a:ext cx="7848872" cy="3717887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E15C2377-860B-54B6-0EB3-F45D34F43A3D}"/>
              </a:ext>
            </a:extLst>
          </p:cNvPr>
          <p:cNvSpPr/>
          <p:nvPr/>
        </p:nvSpPr>
        <p:spPr>
          <a:xfrm>
            <a:off x="1162568" y="4201576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077BC7E-E42D-BF52-1B27-F63AA0931FBB}"/>
              </a:ext>
            </a:extLst>
          </p:cNvPr>
          <p:cNvSpPr/>
          <p:nvPr/>
        </p:nvSpPr>
        <p:spPr>
          <a:xfrm>
            <a:off x="2895918" y="3541162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ABF5FBFE-F91B-AA5B-7A6E-9BD829945A28}"/>
              </a:ext>
            </a:extLst>
          </p:cNvPr>
          <p:cNvSpPr/>
          <p:nvPr/>
        </p:nvSpPr>
        <p:spPr>
          <a:xfrm>
            <a:off x="5195894" y="3541162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DA00275-4CB8-CE6B-FBB8-00FDA536D87D}"/>
              </a:ext>
            </a:extLst>
          </p:cNvPr>
          <p:cNvSpPr/>
          <p:nvPr/>
        </p:nvSpPr>
        <p:spPr>
          <a:xfrm>
            <a:off x="6821232" y="3706573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54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1CFB6-D905-DB4E-18CA-77B59FC0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Scheduled Teacher Forcing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2A35D-7F32-9C18-E021-74ADC6385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49339-00F4-9BA6-6BF1-1E0AC54B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17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A0EA0F-F703-1467-AF2C-9DF9BE1EB731}"/>
                  </a:ext>
                </a:extLst>
              </p:cNvPr>
              <p:cNvSpPr txBox="1"/>
              <p:nvPr/>
            </p:nvSpPr>
            <p:spPr>
              <a:xfrm>
                <a:off x="2771800" y="1988840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𝑇𝐹</m:t>
                        </m:r>
                      </m:sub>
                    </m:sSub>
                    <m:d>
                      <m:dPr>
                        <m:ctrlPr>
                          <a:rPr lang="pt-B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d>
                    <m:r>
                      <a:rPr lang="pt-B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pt-B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5A0EA0F-F703-1467-AF2C-9DF9BE1EB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1988840"/>
                <a:ext cx="1512168" cy="369332"/>
              </a:xfrm>
              <a:prstGeom prst="rect">
                <a:avLst/>
              </a:prstGeom>
              <a:blipFill>
                <a:blip r:embed="rId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685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02685-3F68-4E3F-AEE3-6328D75ED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Particle overlapping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27D776-314C-4ED3-AE66-9C76C41F2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772816"/>
            <a:ext cx="7289800" cy="41864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1EEC1-2934-49F1-AA40-6B81329F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18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877BC-259F-4DF3-897C-4044313B1ECE}"/>
              </a:ext>
            </a:extLst>
          </p:cNvPr>
          <p:cNvSpPr txBox="1"/>
          <p:nvPr/>
        </p:nvSpPr>
        <p:spPr>
          <a:xfrm>
            <a:off x="4540700" y="1210665"/>
            <a:ext cx="2570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69030"/>
                </a:solidFill>
              </a:rPr>
              <a:t>Max Volume Fraction (Threshold)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BBB533-A8CC-48EE-AA0E-1D5AF75666EF}"/>
              </a:ext>
            </a:extLst>
          </p:cNvPr>
          <p:cNvSpPr txBox="1"/>
          <p:nvPr/>
        </p:nvSpPr>
        <p:spPr>
          <a:xfrm rot="5400000">
            <a:off x="7379631" y="3550114"/>
            <a:ext cx="1907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Navier-Stokes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71724"/>
      </p:ext>
    </p:extLst>
  </p:cSld>
  <p:clrMapOvr>
    <a:masterClrMapping/>
  </p:clrMapOvr>
  <p:transition spd="med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32" y="1484784"/>
            <a:ext cx="7623298" cy="4937760"/>
          </a:xfrm>
        </p:spPr>
        <p:txBody>
          <a:bodyPr>
            <a:normAutofit/>
          </a:bodyPr>
          <a:lstStyle/>
          <a:p>
            <a:pPr marL="344488" indent="-3444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800" dirty="0"/>
              <a:t>Introduction to Particle Transport</a:t>
            </a:r>
          </a:p>
          <a:p>
            <a:pPr marL="344488" indent="-3444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800" dirty="0"/>
              <a:t>Physics-Based Model</a:t>
            </a:r>
          </a:p>
          <a:p>
            <a:pPr marL="344488" indent="-3444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800" dirty="0"/>
              <a:t>Temporal Prediciton </a:t>
            </a:r>
            <a:r>
              <a:rPr lang="el-GR" sz="2800" dirty="0"/>
              <a:t>φ</a:t>
            </a:r>
            <a:r>
              <a:rPr lang="en-US" sz="2800" dirty="0"/>
              <a:t>-</a:t>
            </a:r>
            <a:r>
              <a:rPr lang="de-DE" sz="2800" dirty="0"/>
              <a:t>K evolution</a:t>
            </a:r>
          </a:p>
          <a:p>
            <a:pPr marL="344488" indent="-3444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sz="2800" dirty="0"/>
              <a:t>Training Challanges &amp; Strategies</a:t>
            </a:r>
          </a:p>
          <a:p>
            <a:pPr marL="344488" indent="-344488">
              <a:buFont typeface="Wingdings" panose="05000000000000000000" pitchFamily="2" charset="2"/>
              <a:buChar char="Ø"/>
            </a:pPr>
            <a:endParaRPr lang="de-DE" sz="2800" dirty="0"/>
          </a:p>
          <a:p>
            <a:pPr marL="518224" lvl="1" indent="-344488"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641878-593B-46DB-9955-A59703A0FC09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4B17A-367D-2CA2-DB8C-15B411F60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245" y="5013176"/>
            <a:ext cx="5731510" cy="175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54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4F21-B539-43F2-1837-DB7E5524D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9035"/>
            <a:ext cx="7774632" cy="862584"/>
          </a:xfrm>
        </p:spPr>
        <p:txBody>
          <a:bodyPr>
            <a:normAutofit/>
          </a:bodyPr>
          <a:lstStyle/>
          <a:p>
            <a:r>
              <a:rPr lang="en-US" dirty="0"/>
              <a:t>Pore Plugging in Natural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318CD-9E02-E252-B0F9-9898E2F93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Applications: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/>
              <a:t>Groundwater &amp; soil </a:t>
            </a:r>
            <a:r>
              <a:rPr lang="en-US" sz="1800" dirty="0"/>
              <a:t>– Colloid/Microplastic transport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/>
              <a:t>CO</a:t>
            </a:r>
            <a:r>
              <a:rPr lang="en-US" sz="1800" b="1" baseline="-25000" dirty="0"/>
              <a:t>2</a:t>
            </a:r>
            <a:r>
              <a:rPr lang="en-US" sz="1800" b="1" dirty="0"/>
              <a:t>, H</a:t>
            </a:r>
            <a:r>
              <a:rPr lang="en-US" sz="1800" b="1" baseline="-25000" dirty="0"/>
              <a:t>2</a:t>
            </a:r>
            <a:r>
              <a:rPr lang="en-US" sz="1800" b="1" dirty="0"/>
              <a:t> Storage </a:t>
            </a:r>
            <a:r>
              <a:rPr lang="en-US" sz="1800" dirty="0"/>
              <a:t>– Mineral precipitation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/>
              <a:t>Geothermal</a:t>
            </a:r>
            <a:r>
              <a:rPr lang="en-US" sz="1800" dirty="0"/>
              <a:t> – Fine migration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/>
              <a:t>Oil &amp; Gas </a:t>
            </a:r>
            <a:r>
              <a:rPr lang="en-US" sz="1800" dirty="0"/>
              <a:t>– Formation damage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/>
              <a:t>Fuel Cells </a:t>
            </a:r>
            <a:r>
              <a:rPr lang="en-US" sz="1800" dirty="0"/>
              <a:t>– Catalyst pore blockage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b="1" dirty="0"/>
              <a:t>Biomedical</a:t>
            </a:r>
            <a:r>
              <a:rPr lang="en-US" sz="1800" dirty="0"/>
              <a:t> – Blood vessel blockage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Mechanisms: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Straining, Bridging, Aggregation, Precipitation, Biofilm growth, Clay swelling,…</a:t>
            </a:r>
          </a:p>
          <a:p>
            <a:endParaRPr lang="en-US" i="1" dirty="0"/>
          </a:p>
          <a:p>
            <a:pPr algn="ctr"/>
            <a:r>
              <a:rPr lang="en-US" i="1" dirty="0"/>
              <a:t>Despite different applications, (more or less) similar pore-scale plugging mechanisms govern flow reduction across systems.</a:t>
            </a:r>
            <a:endParaRPr lang="en-GB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174DE-5FD4-A64C-2FFC-76416B4C1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3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pic>
        <p:nvPicPr>
          <p:cNvPr id="6" name="Picture 5" descr="A blue and purple cube&#10;&#10;Description automatically generated">
            <a:extLst>
              <a:ext uri="{FF2B5EF4-FFF2-40B4-BE49-F238E27FC236}">
                <a16:creationId xmlns:a16="http://schemas.microsoft.com/office/drawing/2014/main" id="{7879C6BF-3623-6442-ADB1-76ED0A1B5D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90" y="1191619"/>
            <a:ext cx="3474469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eoDictVideo-particles">
            <a:hlinkClick r:id="" action="ppaction://media"/>
            <a:extLst>
              <a:ext uri="{FF2B5EF4-FFF2-40B4-BE49-F238E27FC236}">
                <a16:creationId xmlns:a16="http://schemas.microsoft.com/office/drawing/2014/main" id="{216AE96F-ABAE-8BD2-2B5D-2DE584D105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98" y="907796"/>
            <a:ext cx="3788011" cy="21307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2426D5-253C-4312-0317-F4F56CB1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Pore-Scale Plugging Prediction</a:t>
            </a:r>
            <a:br>
              <a:rPr lang="en-US" dirty="0"/>
            </a:br>
            <a:r>
              <a:rPr lang="en-US" sz="2700" dirty="0"/>
              <a:t>Dataset Generation</a:t>
            </a:r>
            <a:br>
              <a:rPr lang="en-US" dirty="0"/>
            </a:br>
            <a:endParaRPr lang="en-GB" sz="33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4CD73-5458-DE74-7780-D3AE8F75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4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1C0527F1-7E32-C942-26BF-2D236C4B478A}"/>
              </a:ext>
            </a:extLst>
          </p:cNvPr>
          <p:cNvGrpSpPr/>
          <p:nvPr/>
        </p:nvGrpSpPr>
        <p:grpSpPr>
          <a:xfrm>
            <a:off x="685801" y="5013178"/>
            <a:ext cx="7918648" cy="1894447"/>
            <a:chOff x="624325" y="3636258"/>
            <a:chExt cx="8054229" cy="2063204"/>
          </a:xfrm>
        </p:grpSpPr>
        <p:grpSp>
          <p:nvGrpSpPr>
            <p:cNvPr id="3080" name="Group 3079">
              <a:extLst>
                <a:ext uri="{FF2B5EF4-FFF2-40B4-BE49-F238E27FC236}">
                  <a16:creationId xmlns:a16="http://schemas.microsoft.com/office/drawing/2014/main" id="{B841798B-39E8-E497-239F-95FF979A3740}"/>
                </a:ext>
              </a:extLst>
            </p:cNvPr>
            <p:cNvGrpSpPr/>
            <p:nvPr/>
          </p:nvGrpSpPr>
          <p:grpSpPr>
            <a:xfrm>
              <a:off x="6296464" y="3662958"/>
              <a:ext cx="2382090" cy="2009816"/>
              <a:chOff x="6296464" y="3636258"/>
              <a:chExt cx="2382090" cy="2009816"/>
            </a:xfrm>
          </p:grpSpPr>
          <p:pic>
            <p:nvPicPr>
              <p:cNvPr id="3074" name="Picture 2" descr="[animate output image]">
                <a:extLst>
                  <a:ext uri="{FF2B5EF4-FFF2-40B4-BE49-F238E27FC236}">
                    <a16:creationId xmlns:a16="http://schemas.microsoft.com/office/drawing/2014/main" id="{4195C85D-3CDC-B558-8D12-2B07D4641A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4295" y="3636258"/>
                <a:ext cx="2049869" cy="17278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72" name="TextBox 3071">
                <a:extLst>
                  <a:ext uri="{FF2B5EF4-FFF2-40B4-BE49-F238E27FC236}">
                    <a16:creationId xmlns:a16="http://schemas.microsoft.com/office/drawing/2014/main" id="{08F90CF3-9284-CEED-DBDC-41ABAF98437B}"/>
                  </a:ext>
                </a:extLst>
              </p:cNvPr>
              <p:cNvSpPr txBox="1"/>
              <p:nvPr/>
            </p:nvSpPr>
            <p:spPr>
              <a:xfrm>
                <a:off x="6296464" y="5344400"/>
                <a:ext cx="2382090" cy="301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 err="1">
                    <a:solidFill>
                      <a:schemeClr val="tx1"/>
                    </a:solidFill>
                    <a:latin typeface="Calibri (Body)"/>
                  </a:rPr>
                  <a:t>r</a:t>
                </a:r>
                <a:r>
                  <a:rPr lang="en-US" sz="1200" b="1" baseline="-25000" dirty="0" err="1">
                    <a:solidFill>
                      <a:schemeClr val="tx1"/>
                    </a:solidFill>
                    <a:latin typeface="Calibri (Body)"/>
                  </a:rPr>
                  <a:t>p</a:t>
                </a:r>
                <a:r>
                  <a:rPr lang="en-US" sz="1200" b="1" dirty="0">
                    <a:solidFill>
                      <a:schemeClr val="tx1"/>
                    </a:solidFill>
                    <a:latin typeface="Calibri (Body)"/>
                  </a:rPr>
                  <a:t>=10</a:t>
                </a:r>
                <a:r>
                  <a:rPr lang="en-US" sz="1200" b="1" baseline="30000" dirty="0">
                    <a:solidFill>
                      <a:schemeClr val="tx1"/>
                    </a:solidFill>
                    <a:latin typeface="Calibri (Body)"/>
                  </a:rPr>
                  <a:t>-7</a:t>
                </a:r>
                <a:r>
                  <a:rPr lang="en-US" sz="1200" b="1" dirty="0">
                    <a:solidFill>
                      <a:schemeClr val="tx1"/>
                    </a:solidFill>
                    <a:latin typeface="Calibri (Body)"/>
                  </a:rPr>
                  <a:t> m, P=5000, v=5×10</a:t>
                </a:r>
                <a:r>
                  <a:rPr lang="en-US" sz="1200" b="1" baseline="30000" dirty="0">
                    <a:solidFill>
                      <a:schemeClr val="tx1"/>
                    </a:solidFill>
                    <a:latin typeface="Calibri (Body)"/>
                  </a:rPr>
                  <a:t>-6</a:t>
                </a:r>
                <a:r>
                  <a:rPr lang="en-US" sz="1200" b="1" dirty="0">
                    <a:solidFill>
                      <a:schemeClr val="tx1"/>
                    </a:solidFill>
                    <a:latin typeface="Calibri (Body)"/>
                  </a:rPr>
                  <a:t> m/s</a:t>
                </a:r>
                <a:endParaRPr lang="en-GB" sz="1200" b="1" dirty="0"/>
              </a:p>
            </p:txBody>
          </p:sp>
        </p:grpSp>
        <p:grpSp>
          <p:nvGrpSpPr>
            <p:cNvPr id="3077" name="Group 3076">
              <a:extLst>
                <a:ext uri="{FF2B5EF4-FFF2-40B4-BE49-F238E27FC236}">
                  <a16:creationId xmlns:a16="http://schemas.microsoft.com/office/drawing/2014/main" id="{783BB9A7-4D8F-9587-4968-EF2A15AAC147}"/>
                </a:ext>
              </a:extLst>
            </p:cNvPr>
            <p:cNvGrpSpPr/>
            <p:nvPr/>
          </p:nvGrpSpPr>
          <p:grpSpPr>
            <a:xfrm>
              <a:off x="624325" y="3643254"/>
              <a:ext cx="2431029" cy="2056208"/>
              <a:chOff x="624325" y="3636258"/>
              <a:chExt cx="2431029" cy="2056208"/>
            </a:xfrm>
          </p:grpSpPr>
          <p:pic>
            <p:nvPicPr>
              <p:cNvPr id="3076" name="Picture 4" descr="[animate output image]">
                <a:extLst>
                  <a:ext uri="{FF2B5EF4-FFF2-40B4-BE49-F238E27FC236}">
                    <a16:creationId xmlns:a16="http://schemas.microsoft.com/office/drawing/2014/main" id="{C9EF489A-1282-1A82-259E-61AFFAD1E1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373" y="3636258"/>
                <a:ext cx="2049870" cy="1727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73" name="TextBox 3072">
                <a:extLst>
                  <a:ext uri="{FF2B5EF4-FFF2-40B4-BE49-F238E27FC236}">
                    <a16:creationId xmlns:a16="http://schemas.microsoft.com/office/drawing/2014/main" id="{11991B2A-BD78-D56C-4281-3DC4F5277433}"/>
                  </a:ext>
                </a:extLst>
              </p:cNvPr>
              <p:cNvSpPr txBox="1"/>
              <p:nvPr/>
            </p:nvSpPr>
            <p:spPr>
              <a:xfrm>
                <a:off x="624325" y="5390792"/>
                <a:ext cx="2431029" cy="301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 err="1">
                    <a:solidFill>
                      <a:schemeClr val="tx1"/>
                    </a:solidFill>
                    <a:latin typeface="Calibri (Body)"/>
                  </a:rPr>
                  <a:t>r</a:t>
                </a:r>
                <a:r>
                  <a:rPr lang="en-US" sz="1200" b="1" baseline="-25000" dirty="0" err="1">
                    <a:solidFill>
                      <a:schemeClr val="tx1"/>
                    </a:solidFill>
                    <a:latin typeface="Calibri (Body)"/>
                  </a:rPr>
                  <a:t>p</a:t>
                </a:r>
                <a:r>
                  <a:rPr lang="en-US" sz="1200" b="1" dirty="0">
                    <a:solidFill>
                      <a:schemeClr val="tx1"/>
                    </a:solidFill>
                    <a:latin typeface="Calibri (Body)"/>
                  </a:rPr>
                  <a:t>=3×10</a:t>
                </a:r>
                <a:r>
                  <a:rPr lang="en-US" sz="1200" b="1" baseline="30000" dirty="0">
                    <a:solidFill>
                      <a:schemeClr val="tx1"/>
                    </a:solidFill>
                    <a:latin typeface="Calibri (Body)"/>
                  </a:rPr>
                  <a:t>-7</a:t>
                </a:r>
                <a:r>
                  <a:rPr lang="en-US" sz="1200" b="1" dirty="0">
                    <a:solidFill>
                      <a:schemeClr val="tx1"/>
                    </a:solidFill>
                    <a:latin typeface="Calibri (Body)"/>
                  </a:rPr>
                  <a:t> m, P=5000, v=5×10</a:t>
                </a:r>
                <a:r>
                  <a:rPr lang="en-US" sz="1200" b="1" baseline="30000" dirty="0">
                    <a:solidFill>
                      <a:schemeClr val="tx1"/>
                    </a:solidFill>
                    <a:latin typeface="Calibri (Body)"/>
                  </a:rPr>
                  <a:t>-6</a:t>
                </a:r>
                <a:r>
                  <a:rPr lang="en-US" sz="1200" b="1" dirty="0">
                    <a:solidFill>
                      <a:schemeClr val="tx1"/>
                    </a:solidFill>
                    <a:latin typeface="Calibri (Body)"/>
                  </a:rPr>
                  <a:t> m/s</a:t>
                </a:r>
                <a:endParaRPr lang="en-GB" sz="1200" b="1" dirty="0"/>
              </a:p>
            </p:txBody>
          </p:sp>
        </p:grpSp>
        <p:grpSp>
          <p:nvGrpSpPr>
            <p:cNvPr id="3079" name="Group 3078">
              <a:extLst>
                <a:ext uri="{FF2B5EF4-FFF2-40B4-BE49-F238E27FC236}">
                  <a16:creationId xmlns:a16="http://schemas.microsoft.com/office/drawing/2014/main" id="{554E3E64-E40A-D8DB-3424-308352BE5D57}"/>
                </a:ext>
              </a:extLst>
            </p:cNvPr>
            <p:cNvGrpSpPr/>
            <p:nvPr/>
          </p:nvGrpSpPr>
          <p:grpSpPr>
            <a:xfrm>
              <a:off x="3450724" y="3636258"/>
              <a:ext cx="2431029" cy="2056221"/>
              <a:chOff x="3380954" y="3636258"/>
              <a:chExt cx="2431029" cy="2056221"/>
            </a:xfrm>
          </p:grpSpPr>
          <p:pic>
            <p:nvPicPr>
              <p:cNvPr id="3078" name="Picture 6" descr="[animate output image]">
                <a:extLst>
                  <a:ext uri="{FF2B5EF4-FFF2-40B4-BE49-F238E27FC236}">
                    <a16:creationId xmlns:a16="http://schemas.microsoft.com/office/drawing/2014/main" id="{989D3A0D-B009-73DA-A949-FCB5880156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7065" y="3636258"/>
                <a:ext cx="2049869" cy="1727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75" name="TextBox 3074">
                <a:extLst>
                  <a:ext uri="{FF2B5EF4-FFF2-40B4-BE49-F238E27FC236}">
                    <a16:creationId xmlns:a16="http://schemas.microsoft.com/office/drawing/2014/main" id="{AF1EAE48-12F8-9F48-C1BF-137A05B66132}"/>
                  </a:ext>
                </a:extLst>
              </p:cNvPr>
              <p:cNvSpPr txBox="1"/>
              <p:nvPr/>
            </p:nvSpPr>
            <p:spPr>
              <a:xfrm>
                <a:off x="3380954" y="5390805"/>
                <a:ext cx="2431029" cy="301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dirty="0" err="1">
                    <a:solidFill>
                      <a:schemeClr val="tx1"/>
                    </a:solidFill>
                    <a:latin typeface="Calibri (Body)"/>
                  </a:rPr>
                  <a:t>r</a:t>
                </a:r>
                <a:r>
                  <a:rPr lang="en-US" sz="1200" b="1" baseline="-25000" dirty="0" err="1">
                    <a:solidFill>
                      <a:schemeClr val="tx1"/>
                    </a:solidFill>
                    <a:latin typeface="Calibri (Body)"/>
                  </a:rPr>
                  <a:t>p</a:t>
                </a:r>
                <a:r>
                  <a:rPr lang="en-US" sz="1200" b="1" dirty="0">
                    <a:solidFill>
                      <a:schemeClr val="tx1"/>
                    </a:solidFill>
                    <a:latin typeface="Calibri (Body)"/>
                  </a:rPr>
                  <a:t>=2×10</a:t>
                </a:r>
                <a:r>
                  <a:rPr lang="en-US" sz="1200" b="1" baseline="30000" dirty="0">
                    <a:solidFill>
                      <a:schemeClr val="tx1"/>
                    </a:solidFill>
                    <a:latin typeface="Calibri (Body)"/>
                  </a:rPr>
                  <a:t>-7</a:t>
                </a:r>
                <a:r>
                  <a:rPr lang="en-US" sz="1200" b="1" dirty="0">
                    <a:solidFill>
                      <a:schemeClr val="tx1"/>
                    </a:solidFill>
                    <a:latin typeface="Calibri (Body)"/>
                  </a:rPr>
                  <a:t> m, P=5000, v=5×10</a:t>
                </a:r>
                <a:r>
                  <a:rPr lang="en-US" sz="1200" b="1" baseline="30000" dirty="0">
                    <a:solidFill>
                      <a:schemeClr val="tx1"/>
                    </a:solidFill>
                    <a:latin typeface="Calibri (Body)"/>
                  </a:rPr>
                  <a:t>-7</a:t>
                </a:r>
                <a:r>
                  <a:rPr lang="en-US" sz="1200" b="1" dirty="0">
                    <a:solidFill>
                      <a:schemeClr val="tx1"/>
                    </a:solidFill>
                    <a:latin typeface="Calibri (Body)"/>
                  </a:rPr>
                  <a:t> m/s</a:t>
                </a:r>
                <a:endParaRPr lang="en-GB" sz="1200" b="1" dirty="0"/>
              </a:p>
            </p:txBody>
          </p:sp>
        </p:grpSp>
      </p:grpSp>
      <p:grpSp>
        <p:nvGrpSpPr>
          <p:cNvPr id="3084" name="Group 3083">
            <a:extLst>
              <a:ext uri="{FF2B5EF4-FFF2-40B4-BE49-F238E27FC236}">
                <a16:creationId xmlns:a16="http://schemas.microsoft.com/office/drawing/2014/main" id="{7FE2826D-CAB1-0477-92B6-BBCB057DE462}"/>
              </a:ext>
            </a:extLst>
          </p:cNvPr>
          <p:cNvGrpSpPr/>
          <p:nvPr/>
        </p:nvGrpSpPr>
        <p:grpSpPr>
          <a:xfrm>
            <a:off x="3588607" y="968182"/>
            <a:ext cx="5663915" cy="1970641"/>
            <a:chOff x="3555929" y="902199"/>
            <a:chExt cx="5663915" cy="205904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98AF63-0CEF-781D-00E4-B6055641C9EC}"/>
                </a:ext>
              </a:extLst>
            </p:cNvPr>
            <p:cNvSpPr txBox="1"/>
            <p:nvPr/>
          </p:nvSpPr>
          <p:spPr>
            <a:xfrm>
              <a:off x="7528164" y="2687894"/>
              <a:ext cx="1691680" cy="273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Sadeghnejad et al. (2022)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B9F504-0388-7844-B8C6-E29DAF4EA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40390" y="1194196"/>
              <a:ext cx="787196" cy="35824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84C066-D0BA-D9A6-8DDF-AEECBFFCA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79484" y="1494871"/>
              <a:ext cx="3096344" cy="41455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A4CE6C-EC65-1DE2-5E4B-F124DB1E9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20141" y="1800516"/>
              <a:ext cx="3427695" cy="5021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DAEC5B2-4873-3969-8D87-99DDC5E0D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43535" y="2318437"/>
              <a:ext cx="983882" cy="397739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646E7F-FD06-01E5-0025-885D5CBDCF3B}"/>
                </a:ext>
              </a:extLst>
            </p:cNvPr>
            <p:cNvGrpSpPr/>
            <p:nvPr/>
          </p:nvGrpSpPr>
          <p:grpSpPr>
            <a:xfrm>
              <a:off x="3747230" y="1239009"/>
              <a:ext cx="3024342" cy="1465568"/>
              <a:chOff x="3765204" y="1237980"/>
              <a:chExt cx="3024342" cy="146556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008AC9-1419-C400-6849-833328F2748A}"/>
                  </a:ext>
                </a:extLst>
              </p:cNvPr>
              <p:cNvSpPr txBox="1"/>
              <p:nvPr/>
            </p:nvSpPr>
            <p:spPr>
              <a:xfrm>
                <a:off x="3765204" y="1237980"/>
                <a:ext cx="2211277" cy="32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1" indent="-88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Calibri (Body)"/>
                  </a:rPr>
                  <a:t>Conservation of mass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A334B2D-F3BC-191C-E1C1-D45C34B3018E}"/>
                  </a:ext>
                </a:extLst>
              </p:cNvPr>
              <p:cNvSpPr txBox="1"/>
              <p:nvPr/>
            </p:nvSpPr>
            <p:spPr>
              <a:xfrm>
                <a:off x="3765204" y="1566809"/>
                <a:ext cx="2836400" cy="32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1" indent="-88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Calibri (Body)"/>
                  </a:rPr>
                  <a:t>Conservation of momentum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1B56EF-6AA7-6700-849D-F95998C78908}"/>
                  </a:ext>
                </a:extLst>
              </p:cNvPr>
              <p:cNvSpPr txBox="1"/>
              <p:nvPr/>
            </p:nvSpPr>
            <p:spPr>
              <a:xfrm>
                <a:off x="3782372" y="1916237"/>
                <a:ext cx="1927048" cy="32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1" indent="-88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Calibri (Body)"/>
                  </a:rPr>
                  <a:t>Particle migration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201B1FD-ABDD-5D77-4881-675EE5AD6B28}"/>
                  </a:ext>
                </a:extLst>
              </p:cNvPr>
              <p:cNvSpPr txBox="1"/>
              <p:nvPr/>
            </p:nvSpPr>
            <p:spPr>
              <a:xfrm>
                <a:off x="3766692" y="2381965"/>
                <a:ext cx="3022854" cy="32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8900" lvl="1" indent="-8890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Calibri (Body)"/>
                  </a:rPr>
                  <a:t>Particle deposition:  </a:t>
                </a:r>
                <a:r>
                  <a:rPr lang="en-US" sz="1400" dirty="0" err="1">
                    <a:solidFill>
                      <a:schemeClr val="tx1"/>
                    </a:solidFill>
                    <a:latin typeface="Calibri (Body)"/>
                  </a:rPr>
                  <a:t>Hamaker</a:t>
                </a:r>
                <a:r>
                  <a:rPr lang="en-US" sz="1400" dirty="0">
                    <a:solidFill>
                      <a:schemeClr val="tx1"/>
                    </a:solidFill>
                    <a:latin typeface="Calibri (Body)"/>
                  </a:rPr>
                  <a:t> model</a:t>
                </a:r>
              </a:p>
            </p:txBody>
          </p:sp>
        </p:grpSp>
        <p:sp>
          <p:nvSpPr>
            <p:cNvPr id="3083" name="TextBox 3082">
              <a:extLst>
                <a:ext uri="{FF2B5EF4-FFF2-40B4-BE49-F238E27FC236}">
                  <a16:creationId xmlns:a16="http://schemas.microsoft.com/office/drawing/2014/main" id="{BDD5E47E-7CAB-9600-B717-09C09A40FF11}"/>
                </a:ext>
              </a:extLst>
            </p:cNvPr>
            <p:cNvSpPr txBox="1"/>
            <p:nvPr/>
          </p:nvSpPr>
          <p:spPr>
            <a:xfrm>
              <a:off x="3555929" y="902199"/>
              <a:ext cx="5591907" cy="385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8900"/>
              <a:r>
                <a:rPr lang="en-US" dirty="0">
                  <a:solidFill>
                    <a:srgbClr val="C00000"/>
                  </a:solidFill>
                  <a:latin typeface="Calibri (Body)"/>
                </a:rPr>
                <a:t>Physics-based model </a:t>
              </a:r>
              <a:r>
                <a:rPr lang="en-US" sz="1600" dirty="0">
                  <a:solidFill>
                    <a:schemeClr val="tx1"/>
                  </a:solidFill>
                  <a:latin typeface="Calibri (Body)"/>
                </a:rPr>
                <a:t>(Eulerian-Lagrangian CFD model)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085" name="Table 3084">
            <a:extLst>
              <a:ext uri="{FF2B5EF4-FFF2-40B4-BE49-F238E27FC236}">
                <a16:creationId xmlns:a16="http://schemas.microsoft.com/office/drawing/2014/main" id="{719E2248-21DA-E15F-0C14-A8D51F610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146563"/>
              </p:ext>
            </p:extLst>
          </p:nvPr>
        </p:nvGraphicFramePr>
        <p:xfrm>
          <a:off x="2348464" y="3098685"/>
          <a:ext cx="3641528" cy="17526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906270">
                  <a:extLst>
                    <a:ext uri="{9D8B030D-6E8A-4147-A177-3AD203B41FA5}">
                      <a16:colId xmlns:a16="http://schemas.microsoft.com/office/drawing/2014/main" val="375702631"/>
                    </a:ext>
                  </a:extLst>
                </a:gridCol>
                <a:gridCol w="1735258">
                  <a:extLst>
                    <a:ext uri="{9D8B030D-6E8A-4147-A177-3AD203B41FA5}">
                      <a16:colId xmlns:a16="http://schemas.microsoft.com/office/drawing/2014/main" val="2553019968"/>
                    </a:ext>
                  </a:extLst>
                </a:gridCol>
              </a:tblGrid>
              <a:tr h="2801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Parameter</a:t>
                      </a:r>
                      <a:endParaRPr lang="en-GB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Qnt</a:t>
                      </a:r>
                      <a:r>
                        <a:rPr 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GB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780687"/>
                  </a:ext>
                </a:extLst>
              </a:tr>
              <a:tr h="280198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Porous media (2D)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~10,000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551545"/>
                  </a:ext>
                </a:extLst>
              </a:tr>
              <a:tr h="280198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Injection velocity, v (m/s)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5×10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-7,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1×10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-6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5×10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-6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160722"/>
                  </a:ext>
                </a:extLst>
              </a:tr>
              <a:tr h="280198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Particle radius, </a:t>
                      </a:r>
                      <a:r>
                        <a:rPr lang="en-US" sz="13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sz="1300" baseline="-25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(m)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-7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2×10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-7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3×10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-7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72259"/>
                  </a:ext>
                </a:extLst>
              </a:tr>
              <a:tr h="280198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Particles, P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2×10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3.5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×10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5×10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GB" sz="1300" baseline="-25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755888"/>
                  </a:ext>
                </a:extLst>
              </a:tr>
              <a:tr h="280198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simulations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1.75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×10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GB" sz="13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12831"/>
                  </a:ext>
                </a:extLst>
              </a:tr>
            </a:tbl>
          </a:graphicData>
        </a:graphic>
      </p:graphicFrame>
      <p:sp>
        <p:nvSpPr>
          <p:cNvPr id="3089" name="TextBox 3088">
            <a:extLst>
              <a:ext uri="{FF2B5EF4-FFF2-40B4-BE49-F238E27FC236}">
                <a16:creationId xmlns:a16="http://schemas.microsoft.com/office/drawing/2014/main" id="{943851FF-75EA-15F0-A6C4-B0401DF415E1}"/>
              </a:ext>
            </a:extLst>
          </p:cNvPr>
          <p:cNvSpPr txBox="1"/>
          <p:nvPr/>
        </p:nvSpPr>
        <p:spPr>
          <a:xfrm>
            <a:off x="5989992" y="3509657"/>
            <a:ext cx="32403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</a:rPr>
              <a:t>~49×10</a:t>
            </a:r>
            <a:r>
              <a:rPr lang="en-GB" sz="1400" baseline="30000" dirty="0">
                <a:solidFill>
                  <a:srgbClr val="C00000"/>
                </a:solidFill>
              </a:rPr>
              <a:t>3</a:t>
            </a:r>
            <a:r>
              <a:rPr lang="en-GB" sz="1400" dirty="0">
                <a:solidFill>
                  <a:srgbClr val="C00000"/>
                </a:solidFill>
              </a:rPr>
              <a:t> CPU-hour (~9 months) </a:t>
            </a:r>
            <a:r>
              <a:rPr lang="en-GB" sz="1400" dirty="0">
                <a:solidFill>
                  <a:schemeClr val="tx1"/>
                </a:solidFill>
              </a:rPr>
              <a:t>on: </a:t>
            </a:r>
          </a:p>
          <a:p>
            <a:r>
              <a:rPr lang="en-GB" sz="1400" dirty="0">
                <a:solidFill>
                  <a:schemeClr val="tx1"/>
                </a:solidFill>
              </a:rPr>
              <a:t>I</a:t>
            </a:r>
            <a:r>
              <a:rPr lang="pt-BR" sz="1400" dirty="0">
                <a:solidFill>
                  <a:schemeClr val="tx1"/>
                </a:solidFill>
                <a:latin typeface="ElsevierGulliver"/>
              </a:rPr>
              <a:t>ntel® Xeon® Platinum 8160 CPUs 2.1 GHz</a:t>
            </a:r>
          </a:p>
          <a:p>
            <a:r>
              <a:rPr lang="pt-BR" sz="1400" dirty="0">
                <a:solidFill>
                  <a:schemeClr val="tx1"/>
                </a:solidFill>
                <a:latin typeface="ElsevierGulliver"/>
              </a:rPr>
              <a:t>Dataset size: ~25 GB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197F7-F0F5-83FF-3705-95B24EFADD0A}"/>
              </a:ext>
            </a:extLst>
          </p:cNvPr>
          <p:cNvSpPr txBox="1"/>
          <p:nvPr/>
        </p:nvSpPr>
        <p:spPr>
          <a:xfrm rot="16200000">
            <a:off x="1064162" y="3627118"/>
            <a:ext cx="1983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Massive Dataset Generation</a:t>
            </a:r>
          </a:p>
        </p:txBody>
      </p:sp>
    </p:spTree>
    <p:extLst>
      <p:ext uri="{BB962C8B-B14F-4D97-AF65-F5344CB8AC3E}">
        <p14:creationId xmlns:p14="http://schemas.microsoft.com/office/powerpoint/2010/main" val="30946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089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B045-CF76-F4D9-8535-4A736D972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Temporal Prediction of </a:t>
            </a:r>
            <a:r>
              <a:rPr lang="el-GR" dirty="0"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dirty="0"/>
              <a:t> and 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6A180-5E3C-655B-A61F-34DC210DF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6" y="3501008"/>
            <a:ext cx="7290055" cy="270551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94D17-2591-AC17-E691-E59B742A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5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8739458-2BDD-9401-FD72-27548C815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3470979"/>
              </p:ext>
            </p:extLst>
          </p:nvPr>
        </p:nvGraphicFramePr>
        <p:xfrm>
          <a:off x="3995936" y="3295310"/>
          <a:ext cx="4474400" cy="63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1D7222C5-DA10-FF76-85F1-A5A0BE484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992373"/>
            <a:ext cx="3168352" cy="226012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780280-E5AA-38A6-6795-8ADF02164E21}"/>
              </a:ext>
            </a:extLst>
          </p:cNvPr>
          <p:cNvGrpSpPr/>
          <p:nvPr/>
        </p:nvGrpSpPr>
        <p:grpSpPr>
          <a:xfrm>
            <a:off x="226013" y="4201240"/>
            <a:ext cx="8691977" cy="2705512"/>
            <a:chOff x="119760" y="4209132"/>
            <a:chExt cx="8691977" cy="270551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FFCA515-E23E-8110-E4C8-A089FA57AFC3}"/>
                </a:ext>
              </a:extLst>
            </p:cNvPr>
            <p:cNvGrpSpPr/>
            <p:nvPr/>
          </p:nvGrpSpPr>
          <p:grpSpPr>
            <a:xfrm>
              <a:off x="119760" y="4209132"/>
              <a:ext cx="7843959" cy="2705512"/>
              <a:chOff x="117187" y="4211652"/>
              <a:chExt cx="7843959" cy="270551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F36DF93-F85E-BBF4-7B9E-239DF321F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9731" y="4211652"/>
                <a:ext cx="6661415" cy="190770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FBE5FC-5AD2-6DCE-936C-B79C6CED8A2B}"/>
                  </a:ext>
                </a:extLst>
              </p:cNvPr>
              <p:cNvSpPr txBox="1"/>
              <p:nvPr/>
            </p:nvSpPr>
            <p:spPr>
              <a:xfrm>
                <a:off x="3199621" y="6086167"/>
                <a:ext cx="303278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47675" lvl="1" indent="-90488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Hidden size = 256</a:t>
                </a:r>
              </a:p>
              <a:p>
                <a:pPr marL="447675" lvl="1" indent="-90488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LSTM Layers = 3</a:t>
                </a:r>
              </a:p>
              <a:p>
                <a:pPr marL="447675" lvl="1" indent="-90488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Dropout = 0.3</a:t>
                </a:r>
              </a:p>
              <a:p>
                <a:pPr marL="447675" lvl="1" indent="-90488">
                  <a:buFont typeface="Arial" panose="020B0604020202020204" pitchFamily="34" charset="0"/>
                  <a:buChar char="•"/>
                </a:pPr>
                <a:r>
                  <a:rPr lang="en-US" sz="1200" dirty="0">
                    <a:solidFill>
                      <a:schemeClr val="tx1"/>
                    </a:solidFill>
                  </a:rPr>
                  <a:t>Causal sequence learning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D0CD1C2-AD1D-9901-4BC9-3E9E5BEAB6B9}"/>
                  </a:ext>
                </a:extLst>
              </p:cNvPr>
              <p:cNvSpPr txBox="1"/>
              <p:nvPr/>
            </p:nvSpPr>
            <p:spPr>
              <a:xfrm>
                <a:off x="117187" y="5983779"/>
                <a:ext cx="244170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ctr"/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A865F573-00FB-4CA2-414C-C4DBAC3A2F5D}"/>
                    </a:ext>
                  </a:extLst>
                </p:cNvPr>
                <p:cNvSpPr/>
                <p:nvPr/>
              </p:nvSpPr>
              <p:spPr>
                <a:xfrm>
                  <a:off x="310384" y="6194375"/>
                  <a:ext cx="2732362" cy="662070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lvl="1" algn="ctr"/>
                  <a:r>
                    <a:rPr lang="en-US" sz="1600" i="1" dirty="0">
                      <a:solidFill>
                        <a:schemeClr val="accent2">
                          <a:lumMod val="75000"/>
                        </a:schemeClr>
                      </a:solidFill>
                      <a:latin typeface="Calibri (Body)"/>
                    </a:rPr>
                    <a:t>Inputs</a:t>
                  </a:r>
                </a:p>
                <a:p>
                  <a:pPr marL="0" lvl="1"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A865F573-00FB-4CA2-414C-C4DBAC3A2F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384" y="6194375"/>
                  <a:ext cx="2732362" cy="662070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016398ED-59CF-3346-9ADE-7FA51C96213B}"/>
                    </a:ext>
                  </a:extLst>
                </p:cNvPr>
                <p:cNvSpPr/>
                <p:nvPr/>
              </p:nvSpPr>
              <p:spPr>
                <a:xfrm>
                  <a:off x="6079375" y="6197348"/>
                  <a:ext cx="2732362" cy="639812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lvl="1" algn="ctr"/>
                  <a:r>
                    <a:rPr lang="en-US" sz="1600" i="1" dirty="0">
                      <a:solidFill>
                        <a:schemeClr val="accent2">
                          <a:lumMod val="75000"/>
                        </a:schemeClr>
                      </a:solidFill>
                      <a:latin typeface="Calibri (Body)"/>
                    </a:rPr>
                    <a:t>Outputs</a:t>
                  </a:r>
                </a:p>
                <a:p>
                  <a:pPr marL="0"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fr-FR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  <m:r>
                              <a:rPr lang="fr-FR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016398ED-59CF-3346-9ADE-7FA51C9621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79375" y="6197348"/>
                  <a:ext cx="2732362" cy="639812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6" descr="[animate output image]">
            <a:extLst>
              <a:ext uri="{FF2B5EF4-FFF2-40B4-BE49-F238E27FC236}">
                <a16:creationId xmlns:a16="http://schemas.microsoft.com/office/drawing/2014/main" id="{D22D804B-1ED5-B43A-FB93-394824734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77229"/>
            <a:ext cx="1872208" cy="15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5A63FF-35A0-821E-B87B-544D67287DB0}"/>
              </a:ext>
            </a:extLst>
          </p:cNvPr>
          <p:cNvSpPr txBox="1"/>
          <p:nvPr/>
        </p:nvSpPr>
        <p:spPr>
          <a:xfrm>
            <a:off x="1858906" y="2944631"/>
            <a:ext cx="12497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256 × 256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9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7" grpId="1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938D2B6-4694-4E2B-40FB-2D64C5A68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417048"/>
            <a:ext cx="4811106" cy="2577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5F6585-95A0-BB96-37CD-C817AC3A9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Porosity Is Easy - Permeability Is Hard!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9D3E6-E9A0-8D5D-89C9-8C5713051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6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AutoShape 4" descr="Output image">
            <a:extLst>
              <a:ext uri="{FF2B5EF4-FFF2-40B4-BE49-F238E27FC236}">
                <a16:creationId xmlns:a16="http://schemas.microsoft.com/office/drawing/2014/main" id="{23899F0E-CB5F-91B9-CDD8-52544F2848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EE2694-4470-1BFF-E1BD-0D46805AC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145" y="4437114"/>
            <a:ext cx="4151710" cy="2307877"/>
          </a:xfrm>
          <a:prstGeom prst="rect">
            <a:avLst/>
          </a:prstGeom>
        </p:spPr>
      </p:pic>
      <p:sp>
        <p:nvSpPr>
          <p:cNvPr id="21" name="AutoShape 16" descr="Generated image: Prediction skill vs time graph">
            <a:extLst>
              <a:ext uri="{FF2B5EF4-FFF2-40B4-BE49-F238E27FC236}">
                <a16:creationId xmlns:a16="http://schemas.microsoft.com/office/drawing/2014/main" id="{BC4F85D0-3E66-D1F1-E46F-F50A446D78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DBBA05B-D81F-8E88-0F32-A1BE2741B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06" y="1560072"/>
            <a:ext cx="3108286" cy="21737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210673C-E2FE-2166-0732-686145045039}"/>
              </a:ext>
            </a:extLst>
          </p:cNvPr>
          <p:cNvGrpSpPr/>
          <p:nvPr/>
        </p:nvGrpSpPr>
        <p:grpSpPr>
          <a:xfrm>
            <a:off x="5724126" y="2212143"/>
            <a:ext cx="1800198" cy="2080955"/>
            <a:chOff x="5408285" y="2243235"/>
            <a:chExt cx="1683995" cy="208095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364D05F-90AC-1C3E-EC85-D5DFB730E6FB}"/>
                </a:ext>
              </a:extLst>
            </p:cNvPr>
            <p:cNvSpPr/>
            <p:nvPr/>
          </p:nvSpPr>
          <p:spPr>
            <a:xfrm>
              <a:off x="6948264" y="2243235"/>
              <a:ext cx="144016" cy="1589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732EDA9-96DE-FDB1-DC84-8EB0877A2AA2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H="1">
              <a:off x="5408285" y="2378942"/>
              <a:ext cx="1561069" cy="194524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103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D439A-CD2E-9276-64CF-FB21B41BE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9035"/>
            <a:ext cx="7918648" cy="862584"/>
          </a:xfrm>
        </p:spPr>
        <p:txBody>
          <a:bodyPr>
            <a:normAutofit fontScale="90000"/>
          </a:bodyPr>
          <a:lstStyle/>
          <a:p>
            <a:r>
              <a:rPr lang="en-GB" dirty="0"/>
              <a:t>Initial Conditioning &amp; Derived Physics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A4FF4-5E75-DD81-9CF1-300FEE93C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7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pic>
        <p:nvPicPr>
          <p:cNvPr id="12" name="Picture 11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E4BCE2A2-7D01-3CAE-510B-FF8822FCB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1" t="5190" r="32915"/>
          <a:stretch/>
        </p:blipFill>
        <p:spPr>
          <a:xfrm>
            <a:off x="5323918" y="2708920"/>
            <a:ext cx="3683203" cy="3959260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29C601A-2154-5FB9-D1E2-244027DE6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8" y="1268760"/>
            <a:ext cx="7290055" cy="5040600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US" dirty="0"/>
              <a:t>Inject </a:t>
            </a:r>
            <a:r>
              <a:rPr lang="en-US" dirty="0">
                <a:solidFill>
                  <a:srgbClr val="FF0000"/>
                </a:solidFill>
              </a:rPr>
              <a:t>initial-state information </a:t>
            </a:r>
            <a:r>
              <a:rPr lang="en-US" dirty="0"/>
              <a:t>and </a:t>
            </a:r>
            <a:r>
              <a:rPr lang="en-US" dirty="0">
                <a:solidFill>
                  <a:srgbClr val="7030A0"/>
                </a:solidFill>
              </a:rPr>
              <a:t>physics-informed descriptors </a:t>
            </a:r>
            <a:r>
              <a:rPr lang="en-US" dirty="0"/>
              <a:t>into the sequence model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endParaRPr lang="en-US" dirty="0"/>
          </a:p>
          <a:p>
            <a:pPr marL="353124" lvl="1" indent="-179388"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040BF5-2D13-AF7F-8057-2A30EEFA4EBE}"/>
                  </a:ext>
                </a:extLst>
              </p:cNvPr>
              <p:cNvSpPr txBox="1"/>
              <p:nvPr/>
            </p:nvSpPr>
            <p:spPr>
              <a:xfrm>
                <a:off x="2555778" y="1970909"/>
                <a:ext cx="4486215" cy="6218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𝐼𝑛𝑖𝑡𝐶𝑜𝑛𝑑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:  </m:t>
                          </m:r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pt-B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𝑙𝑜𝑔</m:t>
                          </m:r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𝑜𝑟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𝑏𝑜𝑡h</m:t>
                          </m:r>
                        </m:e>
                      </m:d>
                    </m:oMath>
                  </m:oMathPara>
                </a14:m>
                <a:endParaRPr lang="en-US" sz="16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𝑃h𝑦𝑠𝐹𝑒𝑎𝑡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𝑝h𝑦𝑠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040BF5-2D13-AF7F-8057-2A30EEFA4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8" y="1970909"/>
                <a:ext cx="4486215" cy="621837"/>
              </a:xfrm>
              <a:prstGeom prst="rect">
                <a:avLst/>
              </a:prstGeom>
              <a:blipFill>
                <a:blip r:embed="rId4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6" name="Content Placeholder 4">
                <a:extLst>
                  <a:ext uri="{FF2B5EF4-FFF2-40B4-BE49-F238E27FC236}">
                    <a16:creationId xmlns:a16="http://schemas.microsoft.com/office/drawing/2014/main" id="{C5BED7B6-6DA4-3683-AE8C-6252D3E00C0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9545099"/>
                  </p:ext>
                </p:extLst>
              </p:nvPr>
            </p:nvGraphicFramePr>
            <p:xfrm>
              <a:off x="111166" y="3148625"/>
              <a:ext cx="4889223" cy="2906067"/>
            </p:xfrm>
            <a:graphic>
              <a:graphicData uri="http://schemas.openxmlformats.org/drawingml/2006/table">
                <a:tbl>
                  <a:tblPr>
                    <a:tableStyleId>{8EC20E35-A176-4012-BC5E-935CFFF8708E}</a:tableStyleId>
                  </a:tblPr>
                  <a:tblGrid>
                    <a:gridCol w="1946810">
                      <a:extLst>
                        <a:ext uri="{9D8B030D-6E8A-4147-A177-3AD203B41FA5}">
                          <a16:colId xmlns:a16="http://schemas.microsoft.com/office/drawing/2014/main" val="375607328"/>
                        </a:ext>
                      </a:extLst>
                    </a:gridCol>
                    <a:gridCol w="2942413">
                      <a:extLst>
                        <a:ext uri="{9D8B030D-6E8A-4147-A177-3AD203B41FA5}">
                          <a16:colId xmlns:a16="http://schemas.microsoft.com/office/drawing/2014/main" val="3090102578"/>
                        </a:ext>
                      </a:extLst>
                    </a:gridCol>
                  </a:tblGrid>
                  <a:tr h="2303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Feature Name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Formula</a:t>
                          </a:r>
                        </a:p>
                      </a:txBody>
                      <a:tcPr marL="61714" marR="61714" marT="30857" marB="30857" anchor="ctr"/>
                    </a:tc>
                    <a:extLst>
                      <a:ext uri="{0D108BD9-81ED-4DB2-BD59-A6C34878D82A}">
                        <a16:rowId xmlns:a16="http://schemas.microsoft.com/office/drawing/2014/main" val="587341793"/>
                      </a:ext>
                    </a:extLst>
                  </a:tr>
                  <a:tr h="249886">
                    <a:tc>
                      <a:txBody>
                        <a:bodyPr/>
                        <a:lstStyle/>
                        <a:p>
                          <a:r>
                            <a:rPr lang="en-GB" sz="12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Particle Flux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fr-FR" sz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𝑝𝑎𝑟𝑡𝑖𝑐𝑙</m:t>
                                </m:r>
                                <m:sSub>
                                  <m:sSubPr>
                                    <m:ctrlPr>
                                      <a:rPr lang="fr-FR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fr-FR" sz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𝑓𝑙𝑢𝑥</m:t>
                                    </m:r>
                                  </m:sub>
                                </m:sSub>
                                <m:r>
                                  <a:rPr lang="fr-FR" sz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= </m:t>
                                </m:r>
                                <m:r>
                                  <a:rPr lang="fr-FR" sz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fr-FR" sz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× </m:t>
                                </m:r>
                                <m:sSub>
                                  <m:sSubPr>
                                    <m:ctrlPr>
                                      <a:rPr lang="fr-FR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fr-FR" sz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GB" sz="1200" dirty="0">
                                    <a:solidFill>
                                      <a:schemeClr val="tx1"/>
                                    </a:solidFill>
                                    <a:latin typeface="Calibri" panose="020F0502020204030204" pitchFamily="34" charset="0"/>
                                    <a:ea typeface="Calibri" panose="020F0502020204030204" pitchFamily="34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GB" sz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1714" marR="61714" marT="30857" marB="30857" anchor="ctr"/>
                    </a:tc>
                    <a:extLst>
                      <a:ext uri="{0D108BD9-81ED-4DB2-BD59-A6C34878D82A}">
                        <a16:rowId xmlns:a16="http://schemas.microsoft.com/office/drawing/2014/main" val="1396907794"/>
                      </a:ext>
                    </a:extLst>
                  </a:tr>
                  <a:tr h="324854"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Log Particle Flux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particle</m:t>
                                    </m:r>
                                    <m:r>
                                      <a:rPr lang="en-US" sz="12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fr-FR" sz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𝑓𝑙𝑢𝑥</m:t>
                                    </m:r>
                                  </m:sub>
                                </m:sSub>
                                <m:r>
                                  <a:rPr lang="fr-FR" sz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= </m:t>
                                </m:r>
                                <m:r>
                                  <a:rPr lang="fr-FR" sz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𝑙𝑜𝑔</m:t>
                                </m:r>
                                <m:r>
                                  <a:rPr lang="fr-FR" sz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 + </m:t>
                                </m:r>
                                <m:r>
                                  <a:rPr lang="fr-FR" sz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𝑝𝑎𝑟𝑡𝑖𝑐𝑙</m:t>
                                </m:r>
                                <m:sSub>
                                  <m:sSubPr>
                                    <m:ctrlPr>
                                      <a:rPr lang="fr-FR" sz="12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fr-FR" sz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𝑓𝑙𝑢𝑥</m:t>
                                    </m:r>
                                  </m:sub>
                                </m:sSub>
                                <m:r>
                                  <a:rPr lang="fr-FR" sz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1714" marR="61714" marT="30857" marB="30857" anchor="ctr"/>
                    </a:tc>
                    <a:extLst>
                      <a:ext uri="{0D108BD9-81ED-4DB2-BD59-A6C34878D82A}">
                        <a16:rowId xmlns:a16="http://schemas.microsoft.com/office/drawing/2014/main" val="101394325"/>
                      </a:ext>
                    </a:extLst>
                  </a:tr>
                  <a:tr h="433008"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Particle Loading Ratio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pPr marL="0" algn="l" defTabSz="914377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20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𝑝𝑎𝑟𝑡𝑖𝑐𝑙</m:t>
                                </m:r>
                                <m:sSub>
                                  <m:sSubPr>
                                    <m:ctrlPr>
                                      <a:rPr lang="en-US" sz="12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2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𝑙𝑜𝑎𝑑𝑖𝑛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g</m:t>
                                    </m:r>
                                    <m:r>
                                      <a:rPr lang="en-US" sz="1200" b="0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200" b="0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ratio</m:t>
                                    </m:r>
                                  </m:sub>
                                </m:sSub>
                                <m:r>
                                  <a:rPr lang="en-US" sz="120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1200" i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en-US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GB" sz="1200" i="1" kern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1714" marR="61714" marT="30857" marB="30857" anchor="ctr"/>
                    </a:tc>
                    <a:extLst>
                      <a:ext uri="{0D108BD9-81ED-4DB2-BD59-A6C34878D82A}">
                        <a16:rowId xmlns:a16="http://schemas.microsoft.com/office/drawing/2014/main" val="4215968221"/>
                      </a:ext>
                    </a:extLst>
                  </a:tr>
                  <a:tr h="401318">
                    <a:tc>
                      <a:txBody>
                        <a:bodyPr/>
                        <a:lstStyle/>
                        <a:p>
                          <a:r>
                            <a:rPr lang="en-GB" sz="12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Flow–Size Ratio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pPr marL="0" algn="l" defTabSz="914377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20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𝑓𝑙𝑜</m:t>
                                </m:r>
                                <m:sSub>
                                  <m:sSubPr>
                                    <m:ctrlPr>
                                      <a:rPr lang="en-US" sz="1200" i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20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𝑠𝑖𝑧</m:t>
                                    </m:r>
                                    <m:sSub>
                                      <m:sSubPr>
                                        <m:ctrlPr>
                                          <a:rPr lang="en-US" sz="120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𝑟𝑎𝑡𝑖𝑜</m:t>
                                        </m:r>
                                      </m:sub>
                                    </m:sSub>
                                  </m:sub>
                                </m:sSub>
                                <m:r>
                                  <a:rPr lang="en-US" sz="1200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 </m:t>
                                </m:r>
                                <m:f>
                                  <m:fPr>
                                    <m:ctrlPr>
                                      <a:rPr lang="en-US" sz="1200" i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GB" sz="1200" i="1" kern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1714" marR="61714" marT="30857" marB="30857" anchor="ctr"/>
                    </a:tc>
                    <a:extLst>
                      <a:ext uri="{0D108BD9-81ED-4DB2-BD59-A6C34878D82A}">
                        <a16:rowId xmlns:a16="http://schemas.microsoft.com/office/drawing/2014/main" val="1225255358"/>
                      </a:ext>
                    </a:extLst>
                  </a:tr>
                  <a:tr h="280337">
                    <a:tc>
                      <a:txBody>
                        <a:bodyPr/>
                        <a:lstStyle/>
                        <a:p>
                          <a:r>
                            <a:rPr lang="en-GB" sz="12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Initial Linear Permeability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pPr marL="0" algn="l" defTabSz="914377" rtl="0" eaLnBrk="1" latinLnBrk="0" hangingPunct="1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2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en-US" sz="12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𝑙𝑖𝑛𝑒𝑎𝑟</m:t>
                                  </m:r>
                                </m:sub>
                              </m:sSub>
                              <m:r>
                                <a:rPr lang="en-US" sz="12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= </m:t>
                              </m:r>
                              <m:sSup>
                                <m:sSupPr>
                                  <m:ctrlPr>
                                    <a:rPr lang="en-US" sz="1200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20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𝑙𝑜𝑔</m:t>
                                  </m:r>
                                  <m:r>
                                    <a:rPr lang="en-US" sz="120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1200" i="1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200" kern="1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oMath>
                          </a14:m>
                          <a:r>
                            <a:rPr lang="en-GB" sz="1200" kern="12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lang="en-GB" sz="1200" i="1" kern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1714" marR="61714" marT="30857" marB="30857" anchor="ctr"/>
                    </a:tc>
                    <a:extLst>
                      <a:ext uri="{0D108BD9-81ED-4DB2-BD59-A6C34878D82A}">
                        <a16:rowId xmlns:a16="http://schemas.microsoft.com/office/drawing/2014/main" val="3555739329"/>
                      </a:ext>
                    </a:extLst>
                  </a:tr>
                  <a:tr h="425415"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Porosity-Permeability Ratio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pPr marL="0" algn="l" defTabSz="914377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 kern="1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kern="1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200" kern="12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20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</m:t>
                                        </m:r>
                                        <m:r>
                                          <a:rPr lang="en-US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𝑙𝑖𝑛𝑒𝑎𝑟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GB" sz="1200" i="1" kern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1714" marR="61714" marT="30857" marB="30857" anchor="ctr"/>
                    </a:tc>
                    <a:extLst>
                      <a:ext uri="{0D108BD9-81ED-4DB2-BD59-A6C34878D82A}">
                        <a16:rowId xmlns:a16="http://schemas.microsoft.com/office/drawing/2014/main" val="4029208316"/>
                      </a:ext>
                    </a:extLst>
                  </a:tr>
                  <a:tr h="432351"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Flux-Permeability Ratio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pPr marL="0" algn="l" defTabSz="914377" rtl="0" eaLnBrk="1" latinLnBrk="0" hangingPunct="1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fr-FR" sz="12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20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𝑝𝑎𝑟𝑡𝑖𝑐𝑙</m:t>
                                    </m:r>
                                    <m:sSub>
                                      <m:sSubPr>
                                        <m:ctrlPr>
                                          <a:rPr lang="fr-FR" sz="120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fr-FR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𝑓𝑙𝑢𝑥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FR" sz="120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fr-FR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</m:t>
                                        </m:r>
                                        <m:r>
                                          <a:rPr lang="fr-FR" sz="120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𝑙𝑖𝑛𝑒𝑎𝑟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GB" sz="1200" i="1" kern="120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61714" marR="61714" marT="30857" marB="30857" anchor="ctr"/>
                    </a:tc>
                    <a:extLst>
                      <a:ext uri="{0D108BD9-81ED-4DB2-BD59-A6C34878D82A}">
                        <a16:rowId xmlns:a16="http://schemas.microsoft.com/office/drawing/2014/main" val="174934196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6" name="Content Placeholder 4">
                <a:extLst>
                  <a:ext uri="{FF2B5EF4-FFF2-40B4-BE49-F238E27FC236}">
                    <a16:creationId xmlns:a16="http://schemas.microsoft.com/office/drawing/2014/main" id="{C5BED7B6-6DA4-3683-AE8C-6252D3E00C0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29545099"/>
                  </p:ext>
                </p:extLst>
              </p:nvPr>
            </p:nvGraphicFramePr>
            <p:xfrm>
              <a:off x="111166" y="3148625"/>
              <a:ext cx="4889223" cy="2906067"/>
            </p:xfrm>
            <a:graphic>
              <a:graphicData uri="http://schemas.openxmlformats.org/drawingml/2006/table">
                <a:tbl>
                  <a:tblPr>
                    <a:tableStyleId>{8EC20E35-A176-4012-BC5E-935CFFF8708E}</a:tableStyleId>
                  </a:tblPr>
                  <a:tblGrid>
                    <a:gridCol w="1946810">
                      <a:extLst>
                        <a:ext uri="{9D8B030D-6E8A-4147-A177-3AD203B41FA5}">
                          <a16:colId xmlns:a16="http://schemas.microsoft.com/office/drawing/2014/main" val="375607328"/>
                        </a:ext>
                      </a:extLst>
                    </a:gridCol>
                    <a:gridCol w="2942413">
                      <a:extLst>
                        <a:ext uri="{9D8B030D-6E8A-4147-A177-3AD203B41FA5}">
                          <a16:colId xmlns:a16="http://schemas.microsoft.com/office/drawing/2014/main" val="3090102578"/>
                        </a:ext>
                      </a:extLst>
                    </a:gridCol>
                  </a:tblGrid>
                  <a:tr h="2445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Feature Name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b="1" dirty="0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Formula</a:t>
                          </a:r>
                        </a:p>
                      </a:txBody>
                      <a:tcPr marL="61714" marR="61714" marT="30857" marB="30857" anchor="ctr"/>
                    </a:tc>
                    <a:extLst>
                      <a:ext uri="{0D108BD9-81ED-4DB2-BD59-A6C34878D82A}">
                        <a16:rowId xmlns:a16="http://schemas.microsoft.com/office/drawing/2014/main" val="587341793"/>
                      </a:ext>
                    </a:extLst>
                  </a:tr>
                  <a:tr h="259263">
                    <a:tc>
                      <a:txBody>
                        <a:bodyPr/>
                        <a:lstStyle/>
                        <a:p>
                          <a:r>
                            <a:rPr lang="en-GB" sz="12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Particle Flux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1714" marR="61714" marT="30857" marB="30857" anchor="ctr">
                        <a:blipFill>
                          <a:blip r:embed="rId5"/>
                          <a:stretch>
                            <a:fillRect l="-66253" t="-97674" r="-414" b="-9232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907794"/>
                      </a:ext>
                    </a:extLst>
                  </a:tr>
                  <a:tr h="324854"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Log Particle Flux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1714" marR="61714" marT="30857" marB="30857" anchor="ctr">
                        <a:blipFill>
                          <a:blip r:embed="rId5"/>
                          <a:stretch>
                            <a:fillRect l="-66253" t="-160377" r="-414" b="-6490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394325"/>
                      </a:ext>
                    </a:extLst>
                  </a:tr>
                  <a:tr h="459859"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Particle Loading Ratio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1714" marR="61714" marT="30857" marB="30857" anchor="ctr">
                        <a:blipFill>
                          <a:blip r:embed="rId5"/>
                          <a:stretch>
                            <a:fillRect l="-66253" t="-181579" r="-414" b="-35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5968221"/>
                      </a:ext>
                    </a:extLst>
                  </a:tr>
                  <a:tr h="426204">
                    <a:tc>
                      <a:txBody>
                        <a:bodyPr/>
                        <a:lstStyle/>
                        <a:p>
                          <a:r>
                            <a:rPr lang="en-GB" sz="12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Flow–Size Ratio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1714" marR="61714" marT="30857" marB="30857" anchor="ctr">
                        <a:blipFill>
                          <a:blip r:embed="rId5"/>
                          <a:stretch>
                            <a:fillRect l="-66253" t="-305714" r="-414" b="-282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5255358"/>
                      </a:ext>
                    </a:extLst>
                  </a:tr>
                  <a:tr h="280337">
                    <a:tc>
                      <a:txBody>
                        <a:bodyPr/>
                        <a:lstStyle/>
                        <a:p>
                          <a:r>
                            <a:rPr lang="en-GB" sz="120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Initial Linear Permeability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1714" marR="61714" marT="30857" marB="30857" anchor="ctr">
                        <a:blipFill>
                          <a:blip r:embed="rId5"/>
                          <a:stretch>
                            <a:fillRect l="-66253" t="-617391" r="-414" b="-3304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55739329"/>
                      </a:ext>
                    </a:extLst>
                  </a:tr>
                  <a:tr h="451795"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Porosity-Permeability Ratio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1714" marR="61714" marT="30857" marB="30857" anchor="ctr">
                        <a:blipFill>
                          <a:blip r:embed="rId5"/>
                          <a:stretch>
                            <a:fillRect l="-66253" t="-445946" r="-414" b="-1054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9208316"/>
                      </a:ext>
                    </a:extLst>
                  </a:tr>
                  <a:tr h="459161">
                    <a:tc>
                      <a:txBody>
                        <a:bodyPr/>
                        <a:lstStyle/>
                        <a:p>
                          <a:r>
                            <a:rPr lang="en-GB" sz="12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Flux-Permeability Ratio</a:t>
                          </a:r>
                        </a:p>
                      </a:txBody>
                      <a:tcPr marL="61714" marR="61714" marT="30857" marB="30857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1714" marR="61714" marT="30857" marB="30857" anchor="ctr">
                        <a:blipFill>
                          <a:blip r:embed="rId5"/>
                          <a:stretch>
                            <a:fillRect l="-66253" t="-531579" r="-414" b="-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493419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9" name="Arrow: Down 28">
            <a:extLst>
              <a:ext uri="{FF2B5EF4-FFF2-40B4-BE49-F238E27FC236}">
                <a16:creationId xmlns:a16="http://schemas.microsoft.com/office/drawing/2014/main" id="{F550C641-A24B-04FE-4E3C-4B6070814595}"/>
              </a:ext>
            </a:extLst>
          </p:cNvPr>
          <p:cNvSpPr/>
          <p:nvPr/>
        </p:nvSpPr>
        <p:spPr>
          <a:xfrm>
            <a:off x="7596336" y="2880809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2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diagram of mathematical formula&#10;&#10;Description automatically generated">
            <a:extLst>
              <a:ext uri="{FF2B5EF4-FFF2-40B4-BE49-F238E27FC236}">
                <a16:creationId xmlns:a16="http://schemas.microsoft.com/office/drawing/2014/main" id="{05E920DA-D38A-43BB-C0FE-3911A38729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0" b="10340"/>
          <a:stretch/>
        </p:blipFill>
        <p:spPr>
          <a:xfrm>
            <a:off x="-1" y="4611671"/>
            <a:ext cx="9144000" cy="1152129"/>
          </a:xfrm>
          <a:prstGeom prst="rect">
            <a:avLst/>
          </a:prstGeom>
        </p:spPr>
      </p:pic>
      <p:pic>
        <p:nvPicPr>
          <p:cNvPr id="45" name="Picture 44" descr="A diagram of mathematical formula&#10;&#10;Description automatically generated">
            <a:extLst>
              <a:ext uri="{FF2B5EF4-FFF2-40B4-BE49-F238E27FC236}">
                <a16:creationId xmlns:a16="http://schemas.microsoft.com/office/drawing/2014/main" id="{76D30F65-6C60-36BE-3C53-4AD878AFC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0" b="32490"/>
          <a:stretch/>
        </p:blipFill>
        <p:spPr>
          <a:xfrm>
            <a:off x="-1" y="3819581"/>
            <a:ext cx="9144000" cy="792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24CC50-31CE-CA49-47BE-F3A644559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Architecture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B3AB3-3901-FFFB-1C47-E4E2FE9A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8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p:pic>
        <p:nvPicPr>
          <p:cNvPr id="41" name="Picture 40" descr="A diagram of mathematical formula&#10;&#10;Description automatically generated">
            <a:extLst>
              <a:ext uri="{FF2B5EF4-FFF2-40B4-BE49-F238E27FC236}">
                <a16:creationId xmlns:a16="http://schemas.microsoft.com/office/drawing/2014/main" id="{6CF2942D-8022-C5ED-2F41-0E66B6F504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1" b="63043"/>
          <a:stretch/>
        </p:blipFill>
        <p:spPr>
          <a:xfrm>
            <a:off x="0" y="2161203"/>
            <a:ext cx="9144000" cy="886367"/>
          </a:xfrm>
          <a:prstGeom prst="rect">
            <a:avLst/>
          </a:prstGeom>
        </p:spPr>
      </p:pic>
      <p:pic>
        <p:nvPicPr>
          <p:cNvPr id="44" name="Picture 43" descr="A diagram of mathematical formula&#10;&#10;Description automatically generated">
            <a:extLst>
              <a:ext uri="{FF2B5EF4-FFF2-40B4-BE49-F238E27FC236}">
                <a16:creationId xmlns:a16="http://schemas.microsoft.com/office/drawing/2014/main" id="{601B825C-33F1-9951-FDCB-C304C1BD3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3" b="48073"/>
          <a:stretch/>
        </p:blipFill>
        <p:spPr>
          <a:xfrm>
            <a:off x="0" y="3076530"/>
            <a:ext cx="9144000" cy="729361"/>
          </a:xfrm>
          <a:prstGeom prst="rect">
            <a:avLst/>
          </a:prstGeom>
        </p:spPr>
      </p:pic>
      <p:pic>
        <p:nvPicPr>
          <p:cNvPr id="40" name="Picture 39" descr="A diagram of mathematical formula&#10;&#10;Description automatically generated">
            <a:extLst>
              <a:ext uri="{FF2B5EF4-FFF2-40B4-BE49-F238E27FC236}">
                <a16:creationId xmlns:a16="http://schemas.microsoft.com/office/drawing/2014/main" id="{F39A53A8-31F4-564E-40BD-6C1F49D46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58"/>
          <a:stretch/>
        </p:blipFill>
        <p:spPr>
          <a:xfrm>
            <a:off x="0" y="1199760"/>
            <a:ext cx="9144000" cy="932483"/>
          </a:xfrm>
          <a:prstGeom prst="rect">
            <a:avLst/>
          </a:prstGeom>
        </p:spPr>
      </p:pic>
      <p:pic>
        <p:nvPicPr>
          <p:cNvPr id="10" name="Picture 9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2CC68962-C204-69AA-86E4-490989D577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/>
          <a:stretch/>
        </p:blipFill>
        <p:spPr>
          <a:xfrm>
            <a:off x="899592" y="2611708"/>
            <a:ext cx="7200354" cy="4090174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8D7A172B-F2A4-4965-8418-92EA0294CD5E}"/>
              </a:ext>
            </a:extLst>
          </p:cNvPr>
          <p:cNvSpPr/>
          <p:nvPr/>
        </p:nvSpPr>
        <p:spPr>
          <a:xfrm>
            <a:off x="6444208" y="3021816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67A730A4-9C1C-8400-B786-43E22D385CED}"/>
              </a:ext>
            </a:extLst>
          </p:cNvPr>
          <p:cNvSpPr/>
          <p:nvPr/>
        </p:nvSpPr>
        <p:spPr>
          <a:xfrm>
            <a:off x="4139952" y="3021816"/>
            <a:ext cx="216024" cy="26781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74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24" descr="A diagram of a flowchart&#10;&#10;Description automatically generated">
            <a:extLst>
              <a:ext uri="{FF2B5EF4-FFF2-40B4-BE49-F238E27FC236}">
                <a16:creationId xmlns:a16="http://schemas.microsoft.com/office/drawing/2014/main" id="{A151CA57-03F0-1760-B2CE-540048379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0"/>
          <a:stretch/>
        </p:blipFill>
        <p:spPr bwMode="auto">
          <a:xfrm>
            <a:off x="226291" y="1556792"/>
            <a:ext cx="8917711" cy="444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F5570B-0281-B978-AD5E-904A6D3FF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Temporal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A4727-9996-43D4-882E-DEE2A049B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2E2B21">
                    <a:lumMod val="90000"/>
                    <a:lumOff val="10000"/>
                  </a:srgbClr>
                </a:solidFill>
              </a:rPr>
              <a:pPr/>
              <a:t>9</a:t>
            </a:fld>
            <a:endParaRPr lang="en-US" dirty="0">
              <a:solidFill>
                <a:srgbClr val="2E2B21">
                  <a:lumMod val="90000"/>
                  <a:lumOff val="10000"/>
                </a:srgb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E128CD9-7525-3279-BC23-74EF97D46ADD}"/>
                  </a:ext>
                </a:extLst>
              </p:cNvPr>
              <p:cNvSpPr txBox="1"/>
              <p:nvPr/>
            </p:nvSpPr>
            <p:spPr>
              <a:xfrm>
                <a:off x="5004049" y="534495"/>
                <a:ext cx="3888432" cy="611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𝐶𝑎𝑢𝑠𝑎𝑙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                 </m:t>
                    </m:r>
                    <m:r>
                      <a:rPr lang="el-G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sSub>
                      <m:sSubPr>
                        <m:ctrlPr>
                          <a:rPr lang="el-G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𝑙𝑜𝑔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𝐶𝑎𝑢𝑠𝑎𝑙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    </m:t>
                      </m:r>
                      <m:r>
                        <a:rPr lang="el-G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l-G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l-G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pt-B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𝑙𝑜𝑔</m:t>
                      </m:r>
                      <m:sSub>
                        <m:sSubPr>
                          <m:ctrlP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pt-B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sSub>
                        <m:sSubPr>
                          <m:ctrlP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pt-B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B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1:</m:t>
                              </m:r>
                              <m:r>
                                <a:rPr lang="pt-B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E128CD9-7525-3279-BC23-74EF97D46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9" y="534495"/>
                <a:ext cx="3888432" cy="611065"/>
              </a:xfrm>
              <a:prstGeom prst="rect">
                <a:avLst/>
              </a:prstGeom>
              <a:blipFill>
                <a:blip r:embed="rId3"/>
                <a:stretch>
                  <a:fillRect b="-7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4C770AB6-3FAF-7D5E-4AC2-585258BBAF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7" t="5370"/>
          <a:stretch/>
        </p:blipFill>
        <p:spPr>
          <a:xfrm>
            <a:off x="1846551" y="1602853"/>
            <a:ext cx="4968552" cy="4447804"/>
          </a:xfrm>
          <a:prstGeom prst="rect">
            <a:avLst/>
          </a:prstGeom>
        </p:spPr>
      </p:pic>
      <p:sp>
        <p:nvSpPr>
          <p:cNvPr id="6" name="AutoShape 2" descr="Causal vs non-causal time series models">
            <a:extLst>
              <a:ext uri="{FF2B5EF4-FFF2-40B4-BE49-F238E27FC236}">
                <a16:creationId xmlns:a16="http://schemas.microsoft.com/office/drawing/2014/main" id="{C3695318-86BF-4CB3-2D17-DB278622E4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7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1_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3.xml><?xml version="1.0" encoding="utf-8"?>
<a:theme xmlns:a="http://schemas.openxmlformats.org/drawingml/2006/main" name="2_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19184</TotalTime>
  <Words>1024</Words>
  <Application>Microsoft Office PowerPoint</Application>
  <PresentationFormat>On-screen Show (4:3)</PresentationFormat>
  <Paragraphs>216</Paragraphs>
  <Slides>18</Slides>
  <Notes>7</Notes>
  <HiddenSlides>2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(Body)</vt:lpstr>
      <vt:lpstr>Cambria Math</vt:lpstr>
      <vt:lpstr>ElsevierGulliver</vt:lpstr>
      <vt:lpstr>Times New Roman</vt:lpstr>
      <vt:lpstr>Tw Cen MT</vt:lpstr>
      <vt:lpstr>Tw Cen MT Condensed</vt:lpstr>
      <vt:lpstr>Wingdings</vt:lpstr>
      <vt:lpstr>Wingdings 3</vt:lpstr>
      <vt:lpstr>Integral</vt:lpstr>
      <vt:lpstr>1_Integral</vt:lpstr>
      <vt:lpstr>2_Integral</vt:lpstr>
      <vt:lpstr>Surrogate Modeling of Particle Retention in Porous Media Enabled by a Massive Pore-Scale Simulation Dataset</vt:lpstr>
      <vt:lpstr>Outlines</vt:lpstr>
      <vt:lpstr>Pore Plugging in Natural System</vt:lpstr>
      <vt:lpstr>Pore-Scale Plugging Prediction Dataset Generation </vt:lpstr>
      <vt:lpstr>Temporal Prediction of φ and K</vt:lpstr>
      <vt:lpstr>Porosity Is Easy - Permeability Is Hard!</vt:lpstr>
      <vt:lpstr>Initial Conditioning &amp; Derived Physics Features</vt:lpstr>
      <vt:lpstr>Architecture Strategies</vt:lpstr>
      <vt:lpstr>Temporal Learning</vt:lpstr>
      <vt:lpstr>Physics-Informed Features</vt:lpstr>
      <vt:lpstr>Conclusion</vt:lpstr>
      <vt:lpstr>PowerPoint Presentation</vt:lpstr>
      <vt:lpstr>Long Short-Term Memory (LSTM) Network</vt:lpstr>
      <vt:lpstr>Linear Consistency Regularization</vt:lpstr>
      <vt:lpstr>Late-Time Weighting</vt:lpstr>
      <vt:lpstr>Temporal Smoothness Regularization</vt:lpstr>
      <vt:lpstr>Scheduled Teacher Forcing</vt:lpstr>
      <vt:lpstr>Particle overlapping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Production Operations and Final Well Abandonment</dc:title>
  <dc:creator>gantnb</dc:creator>
  <cp:lastModifiedBy>Saeid Sadeghnejad</cp:lastModifiedBy>
  <cp:revision>877</cp:revision>
  <dcterms:modified xsi:type="dcterms:W3CDTF">2026-05-13T11:55:51Z</dcterms:modified>
</cp:coreProperties>
</file>