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1"/>
  </p:notesMasterIdLst>
  <p:sldIdLst>
    <p:sldId id="257" r:id="rId4"/>
    <p:sldId id="314" r:id="rId5"/>
    <p:sldId id="260" r:id="rId6"/>
    <p:sldId id="301" r:id="rId7"/>
    <p:sldId id="261" r:id="rId8"/>
    <p:sldId id="306" r:id="rId9"/>
    <p:sldId id="317" r:id="rId10"/>
    <p:sldId id="308" r:id="rId11"/>
    <p:sldId id="310" r:id="rId12"/>
    <p:sldId id="318" r:id="rId13"/>
    <p:sldId id="320" r:id="rId14"/>
    <p:sldId id="321" r:id="rId15"/>
    <p:sldId id="303" r:id="rId16"/>
    <p:sldId id="322" r:id="rId17"/>
    <p:sldId id="315" r:id="rId18"/>
    <p:sldId id="313" r:id="rId19"/>
    <p:sldId id="290"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L Chen" initials="XC" lastIdx="1" clrIdx="0">
    <p:extLst>
      <p:ext uri="{19B8F6BF-5375-455C-9EA6-DF929625EA0E}">
        <p15:presenceInfo xmlns:p15="http://schemas.microsoft.com/office/powerpoint/2012/main" userId="55606857fa8292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6600FF"/>
    <a:srgbClr val="DAE3F3"/>
    <a:srgbClr val="3A60AB"/>
    <a:srgbClr val="CFEDFA"/>
    <a:srgbClr val="D3F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50" autoAdjust="0"/>
  </p:normalViewPr>
  <p:slideViewPr>
    <p:cSldViewPr snapToGrid="0">
      <p:cViewPr varScale="1">
        <p:scale>
          <a:sx n="97" d="100"/>
          <a:sy n="97" d="100"/>
        </p:scale>
        <p:origin x="912" y="72"/>
      </p:cViewPr>
      <p:guideLst/>
    </p:cSldViewPr>
  </p:slideViewPr>
  <p:notesTextViewPr>
    <p:cViewPr>
      <p:scale>
        <a:sx n="1" d="1"/>
        <a:sy n="1" d="1"/>
      </p:scale>
      <p:origin x="0" y="0"/>
    </p:cViewPr>
  </p:notesTextViewPr>
  <p:notesViewPr>
    <p:cSldViewPr snapToGrid="0">
      <p:cViewPr varScale="1">
        <p:scale>
          <a:sx n="91" d="100"/>
          <a:sy n="91" d="100"/>
        </p:scale>
        <p:origin x="351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F12E2-BD86-4AF6-A431-AA0DCE891F32}" type="datetimeFigureOut">
              <a:rPr lang="zh-CN" altLang="en-US" smtClean="0"/>
              <a:t>2026/5/13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02120D-B5DD-4A29-ABAD-65586A8415CD}" type="slidenum">
              <a:rPr lang="zh-CN" altLang="en-US" smtClean="0"/>
              <a:t>‹#›</a:t>
            </a:fld>
            <a:endParaRPr lang="zh-CN" altLang="en-US"/>
          </a:p>
        </p:txBody>
      </p:sp>
    </p:spTree>
    <p:extLst>
      <p:ext uri="{BB962C8B-B14F-4D97-AF65-F5344CB8AC3E}">
        <p14:creationId xmlns:p14="http://schemas.microsoft.com/office/powerpoint/2010/main" val="1281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About data pre-processing, </a:t>
            </a:r>
            <a:r>
              <a:rPr lang="en-US" altLang="zh-CN" dirty="0" err="1"/>
              <a:t>exp_type</a:t>
            </a:r>
            <a:r>
              <a:rPr lang="en-US" altLang="zh-CN" dirty="0"/>
              <a:t>, one hot encoding</a:t>
            </a:r>
          </a:p>
          <a:p>
            <a:r>
              <a:rPr lang="en-US" altLang="zh-CN" dirty="0"/>
              <a:t>Other parameters, to exclude the influence of the unit, use Max-min normalization</a:t>
            </a:r>
            <a:endParaRPr lang="zh-CN" altLang="en-US" dirty="0"/>
          </a:p>
        </p:txBody>
      </p:sp>
      <p:sp>
        <p:nvSpPr>
          <p:cNvPr id="4" name="灯片编号占位符 3"/>
          <p:cNvSpPr>
            <a:spLocks noGrp="1"/>
          </p:cNvSpPr>
          <p:nvPr>
            <p:ph type="sldNum" sz="quarter" idx="5"/>
          </p:nvPr>
        </p:nvSpPr>
        <p:spPr/>
        <p:txBody>
          <a:bodyPr/>
          <a:lstStyle/>
          <a:p>
            <a:fld id="{2E02120D-B5DD-4A29-ABAD-65586A8415CD}" type="slidenum">
              <a:rPr lang="zh-CN" altLang="en-US" smtClean="0"/>
              <a:t>3</a:t>
            </a:fld>
            <a:endParaRPr lang="zh-CN" altLang="en-US"/>
          </a:p>
        </p:txBody>
      </p:sp>
    </p:spTree>
    <p:extLst>
      <p:ext uri="{BB962C8B-B14F-4D97-AF65-F5344CB8AC3E}">
        <p14:creationId xmlns:p14="http://schemas.microsoft.com/office/powerpoint/2010/main" val="57040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B260-5D8F-0889-2D5D-5DF3A473F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F7D07B-1E9E-54FC-A431-16346C3F7A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CB3CC-EEEA-C483-2B65-5205EA29F1A9}"/>
              </a:ext>
            </a:extLst>
          </p:cNvPr>
          <p:cNvSpPr>
            <a:spLocks noGrp="1"/>
          </p:cNvSpPr>
          <p:nvPr>
            <p:ph type="body" idx="1"/>
          </p:nvPr>
        </p:nvSpPr>
        <p:spPr/>
        <p:txBody>
          <a:bodyPr/>
          <a:lstStyle/>
          <a:p>
            <a:r>
              <a:rPr lang="en-US" altLang="zh-CN" dirty="0"/>
              <a:t>Positive value means the increase of this feature  will  increase the output, while negative value means it will lower the output</a:t>
            </a:r>
            <a:endParaRPr lang="zh-CN" altLang="en-US" dirty="0"/>
          </a:p>
        </p:txBody>
      </p:sp>
      <p:sp>
        <p:nvSpPr>
          <p:cNvPr id="4" name="灯片编号占位符 3">
            <a:extLst>
              <a:ext uri="{FF2B5EF4-FFF2-40B4-BE49-F238E27FC236}">
                <a16:creationId xmlns:a16="http://schemas.microsoft.com/office/drawing/2014/main" id="{068DF409-3B67-089D-6D73-D627CCDC3E0D}"/>
              </a:ext>
            </a:extLst>
          </p:cNvPr>
          <p:cNvSpPr>
            <a:spLocks noGrp="1"/>
          </p:cNvSpPr>
          <p:nvPr>
            <p:ph type="sldNum" sz="quarter" idx="5"/>
          </p:nvPr>
        </p:nvSpPr>
        <p:spPr/>
        <p:txBody>
          <a:bodyPr/>
          <a:lstStyle/>
          <a:p>
            <a:fld id="{2E02120D-B5DD-4A29-ABAD-65586A8415CD}" type="slidenum">
              <a:rPr lang="zh-CN" altLang="en-US" smtClean="0"/>
              <a:t>12</a:t>
            </a:fld>
            <a:endParaRPr lang="zh-CN" altLang="en-US"/>
          </a:p>
        </p:txBody>
      </p:sp>
    </p:spTree>
    <p:extLst>
      <p:ext uri="{BB962C8B-B14F-4D97-AF65-F5344CB8AC3E}">
        <p14:creationId xmlns:p14="http://schemas.microsoft.com/office/powerpoint/2010/main" val="2284746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CF9F1-637E-49FC-0EF1-A2B88F827F5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29D1E9A-30F5-FA59-43C3-7DE97ACFF7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3C2541-FFA1-93A4-7333-5BC6C40DE20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6350AE7-5692-62B9-F447-04AFBB86064D}"/>
              </a:ext>
            </a:extLst>
          </p:cNvPr>
          <p:cNvSpPr>
            <a:spLocks noGrp="1"/>
          </p:cNvSpPr>
          <p:nvPr>
            <p:ph type="sldNum" sz="quarter" idx="5"/>
          </p:nvPr>
        </p:nvSpPr>
        <p:spPr/>
        <p:txBody>
          <a:bodyPr/>
          <a:lstStyle/>
          <a:p>
            <a:fld id="{2E02120D-B5DD-4A29-ABAD-65586A8415CD}" type="slidenum">
              <a:rPr lang="zh-CN" altLang="en-US" smtClean="0"/>
              <a:t>13</a:t>
            </a:fld>
            <a:endParaRPr lang="zh-CN" altLang="en-US"/>
          </a:p>
        </p:txBody>
      </p:sp>
    </p:spTree>
    <p:extLst>
      <p:ext uri="{BB962C8B-B14F-4D97-AF65-F5344CB8AC3E}">
        <p14:creationId xmlns:p14="http://schemas.microsoft.com/office/powerpoint/2010/main" val="4103358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B260-5D8F-0889-2D5D-5DF3A473F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F7D07B-1E9E-54FC-A431-16346C3F7A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CB3CC-EEEA-C483-2B65-5205EA29F1A9}"/>
              </a:ext>
            </a:extLst>
          </p:cNvPr>
          <p:cNvSpPr>
            <a:spLocks noGrp="1"/>
          </p:cNvSpPr>
          <p:nvPr>
            <p:ph type="body" idx="1"/>
          </p:nvPr>
        </p:nvSpPr>
        <p:spPr/>
        <p:txBody>
          <a:bodyPr/>
          <a:lstStyle/>
          <a:p>
            <a:r>
              <a:rPr lang="en-US" altLang="zh-CN" dirty="0"/>
              <a:t>Positive value means the increase of this feature  will  increase the output, while negative value means it will lower the output</a:t>
            </a:r>
            <a:endParaRPr lang="zh-CN" altLang="en-US" dirty="0"/>
          </a:p>
        </p:txBody>
      </p:sp>
      <p:sp>
        <p:nvSpPr>
          <p:cNvPr id="4" name="灯片编号占位符 3">
            <a:extLst>
              <a:ext uri="{FF2B5EF4-FFF2-40B4-BE49-F238E27FC236}">
                <a16:creationId xmlns:a16="http://schemas.microsoft.com/office/drawing/2014/main" id="{068DF409-3B67-089D-6D73-D627CCDC3E0D}"/>
              </a:ext>
            </a:extLst>
          </p:cNvPr>
          <p:cNvSpPr>
            <a:spLocks noGrp="1"/>
          </p:cNvSpPr>
          <p:nvPr>
            <p:ph type="sldNum" sz="quarter" idx="5"/>
          </p:nvPr>
        </p:nvSpPr>
        <p:spPr/>
        <p:txBody>
          <a:bodyPr/>
          <a:lstStyle/>
          <a:p>
            <a:fld id="{2E02120D-B5DD-4A29-ABAD-65586A8415CD}" type="slidenum">
              <a:rPr lang="zh-CN" altLang="en-US" smtClean="0"/>
              <a:t>14</a:t>
            </a:fld>
            <a:endParaRPr lang="zh-CN" altLang="en-US"/>
          </a:p>
        </p:txBody>
      </p:sp>
    </p:spTree>
    <p:extLst>
      <p:ext uri="{BB962C8B-B14F-4D97-AF65-F5344CB8AC3E}">
        <p14:creationId xmlns:p14="http://schemas.microsoft.com/office/powerpoint/2010/main" val="219125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62D0-F0AF-CF57-92EC-B941849F92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D1665A-34CA-A208-40AF-50FAEE2CC7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0EDC6F-CCAA-E6D0-3416-8C7A3AB84991}"/>
              </a:ext>
            </a:extLst>
          </p:cNvPr>
          <p:cNvSpPr>
            <a:spLocks noGrp="1"/>
          </p:cNvSpPr>
          <p:nvPr>
            <p:ph type="body" idx="1"/>
          </p:nvPr>
        </p:nvSpPr>
        <p:spPr/>
        <p:txBody>
          <a:bodyPr/>
          <a:lstStyle/>
          <a:p>
            <a:r>
              <a:rPr lang="en-US" dirty="0"/>
              <a:t>To conclude, our work builds a rigorous bridge between physical micro-mechanisms and data-driven scalability.</a:t>
            </a:r>
          </a:p>
          <a:p>
            <a:r>
              <a:rPr lang="en-US" dirty="0"/>
              <a:t>As you can see from the SHAP analysis on the screen, our predictive models do not just output numbers—they align perfectly with our experimental visual proofs. More importantly, by utilizing SHAP, we have successfully opened the 'black box' of neural networks, achieving a true unification of high-precision prediction and interpretable mechanistic analysis. This proves that explainable AI is an essential key to decoupling highly complicated, non-linear multiphase flow dynamics driven by pore topology.</a:t>
            </a:r>
          </a:p>
          <a:p>
            <a:endParaRPr lang="zh-CN" altLang="en-US" dirty="0"/>
          </a:p>
        </p:txBody>
      </p:sp>
      <p:sp>
        <p:nvSpPr>
          <p:cNvPr id="4" name="灯片编号占位符 3">
            <a:extLst>
              <a:ext uri="{FF2B5EF4-FFF2-40B4-BE49-F238E27FC236}">
                <a16:creationId xmlns:a16="http://schemas.microsoft.com/office/drawing/2014/main" id="{25E77742-BFFE-13B0-C9A6-EB967E507C18}"/>
              </a:ext>
            </a:extLst>
          </p:cNvPr>
          <p:cNvSpPr>
            <a:spLocks noGrp="1"/>
          </p:cNvSpPr>
          <p:nvPr>
            <p:ph type="sldNum" sz="quarter" idx="5"/>
          </p:nvPr>
        </p:nvSpPr>
        <p:spPr/>
        <p:txBody>
          <a:bodyPr/>
          <a:lstStyle/>
          <a:p>
            <a:fld id="{2E02120D-B5DD-4A29-ABAD-65586A8415CD}" type="slidenum">
              <a:rPr lang="zh-CN" altLang="en-US" smtClean="0"/>
              <a:t>15</a:t>
            </a:fld>
            <a:endParaRPr lang="zh-CN" altLang="en-US"/>
          </a:p>
        </p:txBody>
      </p:sp>
    </p:spTree>
    <p:extLst>
      <p:ext uri="{BB962C8B-B14F-4D97-AF65-F5344CB8AC3E}">
        <p14:creationId xmlns:p14="http://schemas.microsoft.com/office/powerpoint/2010/main" val="45043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conclude, I want to take a brief moment to introduce myself and share what my group at Zhejiang University can bring to the table.</a:t>
            </a:r>
          </a:p>
          <a:p>
            <a:r>
              <a:rPr lang="en-US" dirty="0"/>
              <a:t>My name is Han Ge, and my research fundamentally focuses on acoustic cavitation, multiphase flow visualization, and integrating explainable AI into porous media. We have built highly cost-effective, high-precision microfluidic pipelines that generate rich, structured datasets—which are exactly what large-scale AI models and simulators need for ground-truth validation.</a:t>
            </a:r>
          </a:p>
          <a:p>
            <a:r>
              <a:rPr lang="en-US" b="1" dirty="0"/>
              <a:t>Currently, we are actively expanding our international footprint and looking for funding synergies.</a:t>
            </a:r>
            <a:r>
              <a:rPr lang="en-US" dirty="0"/>
              <a:t> If you are building a consortium for major collaborative grants, or if your macroscopic simulators need robust pore-scale physical constraints for CCUS and EOR applications, let's partner. We bring the high-fidelity experimental proof and the explainable AI engines; we are looking for the macro-scale validation and joint proposal opportunities.</a:t>
            </a:r>
          </a:p>
          <a:p>
            <a:r>
              <a:rPr lang="en-US" dirty="0"/>
              <a:t>Please catch me during the coffee break. I would be absolutely honored to discuss how we can build high-impact projects together. Thank you!"</a:t>
            </a:r>
          </a:p>
          <a:p>
            <a:endParaRPr lang="en-US" dirty="0"/>
          </a:p>
        </p:txBody>
      </p:sp>
      <p:sp>
        <p:nvSpPr>
          <p:cNvPr id="4" name="Slide Number Placeholder 3"/>
          <p:cNvSpPr>
            <a:spLocks noGrp="1"/>
          </p:cNvSpPr>
          <p:nvPr>
            <p:ph type="sldNum" sz="quarter" idx="5"/>
          </p:nvPr>
        </p:nvSpPr>
        <p:spPr/>
        <p:txBody>
          <a:bodyPr/>
          <a:lstStyle/>
          <a:p>
            <a:fld id="{2E02120D-B5DD-4A29-ABAD-65586A8415CD}" type="slidenum">
              <a:rPr lang="zh-CN" altLang="en-US" smtClean="0"/>
              <a:t>16</a:t>
            </a:fld>
            <a:endParaRPr lang="zh-CN" altLang="en-US"/>
          </a:p>
        </p:txBody>
      </p:sp>
    </p:spTree>
    <p:extLst>
      <p:ext uri="{BB962C8B-B14F-4D97-AF65-F5344CB8AC3E}">
        <p14:creationId xmlns:p14="http://schemas.microsoft.com/office/powerpoint/2010/main" val="193045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07AC-C3FF-C48D-69DD-EFC0A6A4E8E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3187604-F0B8-496F-65D2-AADD01FB95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7B1520F-0D62-9ECC-DBB2-D386A8D1BB1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959DFB97-84F2-A624-EE19-0743AACC8BEC}"/>
              </a:ext>
            </a:extLst>
          </p:cNvPr>
          <p:cNvSpPr>
            <a:spLocks noGrp="1"/>
          </p:cNvSpPr>
          <p:nvPr>
            <p:ph type="sldNum" sz="quarter" idx="5"/>
          </p:nvPr>
        </p:nvSpPr>
        <p:spPr/>
        <p:txBody>
          <a:bodyPr/>
          <a:lstStyle/>
          <a:p>
            <a:fld id="{2E02120D-B5DD-4A29-ABAD-65586A8415CD}" type="slidenum">
              <a:rPr lang="zh-CN" altLang="en-US" smtClean="0"/>
              <a:t>4</a:t>
            </a:fld>
            <a:endParaRPr lang="zh-CN" altLang="en-US"/>
          </a:p>
        </p:txBody>
      </p:sp>
    </p:spTree>
    <p:extLst>
      <p:ext uri="{BB962C8B-B14F-4D97-AF65-F5344CB8AC3E}">
        <p14:creationId xmlns:p14="http://schemas.microsoft.com/office/powerpoint/2010/main" val="135131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3240B-BA52-D394-EB1C-C05451A046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750410E-9123-5D81-0ED7-9F3685ACF28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B4FF1F4-F952-E4E2-458B-FC2291F1B69C}"/>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8B78F5D-AC84-3408-BF78-055728447C73}"/>
              </a:ext>
            </a:extLst>
          </p:cNvPr>
          <p:cNvSpPr>
            <a:spLocks noGrp="1"/>
          </p:cNvSpPr>
          <p:nvPr>
            <p:ph type="sldNum" sz="quarter" idx="5"/>
          </p:nvPr>
        </p:nvSpPr>
        <p:spPr/>
        <p:txBody>
          <a:bodyPr/>
          <a:lstStyle/>
          <a:p>
            <a:fld id="{2E02120D-B5DD-4A29-ABAD-65586A8415CD}" type="slidenum">
              <a:rPr lang="zh-CN" altLang="en-US" smtClean="0"/>
              <a:t>5</a:t>
            </a:fld>
            <a:endParaRPr lang="zh-CN" altLang="en-US"/>
          </a:p>
        </p:txBody>
      </p:sp>
    </p:spTree>
    <p:extLst>
      <p:ext uri="{BB962C8B-B14F-4D97-AF65-F5344CB8AC3E}">
        <p14:creationId xmlns:p14="http://schemas.microsoft.com/office/powerpoint/2010/main" val="12887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65F0-4A69-F776-F235-E86DAB98D4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B4769B-0324-67BD-A5DE-5BE66D025D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B626FB-22F0-6AA2-0CB7-A55EFB9EBAFF}"/>
              </a:ext>
            </a:extLst>
          </p:cNvPr>
          <p:cNvSpPr>
            <a:spLocks noGrp="1"/>
          </p:cNvSpPr>
          <p:nvPr>
            <p:ph type="body" idx="1"/>
          </p:nvPr>
        </p:nvSpPr>
        <p:spPr/>
        <p:txBody>
          <a:bodyPr/>
          <a:lstStyle/>
          <a:p>
            <a:r>
              <a:rPr lang="en-US" altLang="zh-CN" dirty="0"/>
              <a:t>The register image to reflect the distribution of co2 and water in the pathways, including the interface between them.</a:t>
            </a:r>
          </a:p>
          <a:p>
            <a:r>
              <a:rPr lang="en-US" altLang="zh-CN" dirty="0"/>
              <a:t>The binary pathways to reflect the boundary conditions of the porous skeletons</a:t>
            </a:r>
          </a:p>
          <a:p>
            <a:r>
              <a:rPr lang="en-US" altLang="zh-CN" dirty="0"/>
              <a:t>The binary co2 distribution to reflect the distribution of CO2</a:t>
            </a:r>
          </a:p>
          <a:p>
            <a:r>
              <a:rPr lang="en-US" altLang="zh-CN" dirty="0"/>
              <a:t>All of the image data provide the spatial information by pixels to make complementary of the structured data, which can’t reflect the distribution differences.</a:t>
            </a:r>
          </a:p>
          <a:p>
            <a:endParaRPr lang="en-US" altLang="zh-CN" dirty="0"/>
          </a:p>
          <a:p>
            <a:r>
              <a:rPr lang="en-US" altLang="zh-CN" dirty="0"/>
              <a:t>The feature concatenation can couple all these information in different aspects and scales.</a:t>
            </a:r>
          </a:p>
          <a:p>
            <a:endParaRPr lang="en-US" altLang="zh-CN" dirty="0"/>
          </a:p>
          <a:p>
            <a:r>
              <a:rPr lang="en-US" altLang="zh-CN" dirty="0"/>
              <a:t>The displacement process, actually, </a:t>
            </a:r>
            <a:r>
              <a:rPr lang="en-US" altLang="zh-CN" dirty="0" err="1"/>
              <a:t>Qre</a:t>
            </a:r>
            <a:r>
              <a:rPr lang="en-US" altLang="zh-CN" dirty="0"/>
              <a:t>(re-imbibition flow rate) and Sr is unknow. To avoid leaking these information to the prediction of Si, here we add the logical mask.</a:t>
            </a:r>
          </a:p>
          <a:p>
            <a:endParaRPr lang="en-US" altLang="zh-CN" dirty="0"/>
          </a:p>
          <a:p>
            <a:r>
              <a:rPr lang="en-US" altLang="zh-CN" dirty="0"/>
              <a:t>We</a:t>
            </a:r>
            <a:r>
              <a:rPr lang="zh-CN" altLang="en-US" dirty="0"/>
              <a:t> </a:t>
            </a:r>
            <a:r>
              <a:rPr lang="en-US" altLang="zh-CN" dirty="0"/>
              <a:t>use</a:t>
            </a:r>
            <a:r>
              <a:rPr lang="zh-CN" altLang="en-US" dirty="0"/>
              <a:t> </a:t>
            </a:r>
            <a:r>
              <a:rPr lang="en-US" altLang="zh-CN" dirty="0"/>
              <a:t>multi-task learning framework to do this prediction to discover the potential relations between Si and Sr</a:t>
            </a:r>
          </a:p>
          <a:p>
            <a:endParaRPr lang="en-US" altLang="zh-CN" dirty="0"/>
          </a:p>
          <a:p>
            <a:r>
              <a:rPr lang="en-US" altLang="zh-CN" dirty="0"/>
              <a:t>The 5-fold cross-validation: we divided all the data to five groups( randomly?), and for each training round, select four groups in turn as the training set, and the other one as the validation set. Thus, we do 5-round training and validating. Using the 5-round </a:t>
            </a:r>
            <a:r>
              <a:rPr lang="en-US" altLang="zh-CN" b="1" dirty="0"/>
              <a:t>coefficient of determination </a:t>
            </a:r>
            <a:r>
              <a:rPr lang="en-US" altLang="zh-CN" dirty="0"/>
              <a:t>and standard deviation as the generalization target.  Moreover, during the division of the data, we use </a:t>
            </a:r>
            <a:r>
              <a:rPr lang="en-US" altLang="zh-CN" dirty="0" err="1"/>
              <a:t>make_key</a:t>
            </a:r>
            <a:r>
              <a:rPr lang="en-US" altLang="zh-CN" dirty="0"/>
              <a:t> function to construct the ID of each group, i.e., use the structure parameters, fluid properties, experimental condition and the repeated rounds to seal to this ID, make sure the experimental results (displacement and </a:t>
            </a:r>
            <a:r>
              <a:rPr lang="en-US" altLang="zh-CN" dirty="0" err="1"/>
              <a:t>reimbibition</a:t>
            </a:r>
            <a:r>
              <a:rPr lang="en-US" altLang="zh-CN" dirty="0"/>
              <a:t> ) with the same experimental conditions to be split as a group into the training set or validation set. In this way, we can avoid information leaking and the accuracy oscillation due to the unbalance between the displacement data and </a:t>
            </a:r>
            <a:r>
              <a:rPr lang="en-US" altLang="zh-CN" dirty="0" err="1"/>
              <a:t>reimbibiton</a:t>
            </a:r>
            <a:r>
              <a:rPr lang="en-US" altLang="zh-CN" dirty="0"/>
              <a:t> data.</a:t>
            </a:r>
            <a:endParaRPr lang="zh-CN" altLang="en-US" dirty="0"/>
          </a:p>
        </p:txBody>
      </p:sp>
      <p:sp>
        <p:nvSpPr>
          <p:cNvPr id="4" name="灯片编号占位符 3">
            <a:extLst>
              <a:ext uri="{FF2B5EF4-FFF2-40B4-BE49-F238E27FC236}">
                <a16:creationId xmlns:a16="http://schemas.microsoft.com/office/drawing/2014/main" id="{F98778A2-BD0A-EE68-C2DF-6D565F045008}"/>
              </a:ext>
            </a:extLst>
          </p:cNvPr>
          <p:cNvSpPr>
            <a:spLocks noGrp="1"/>
          </p:cNvSpPr>
          <p:nvPr>
            <p:ph type="sldNum" sz="quarter" idx="5"/>
          </p:nvPr>
        </p:nvSpPr>
        <p:spPr/>
        <p:txBody>
          <a:bodyPr/>
          <a:lstStyle/>
          <a:p>
            <a:fld id="{2E02120D-B5DD-4A29-ABAD-65586A8415CD}" type="slidenum">
              <a:rPr lang="zh-CN" altLang="en-US" smtClean="0"/>
              <a:t>6</a:t>
            </a:fld>
            <a:endParaRPr lang="zh-CN" altLang="en-US"/>
          </a:p>
        </p:txBody>
      </p:sp>
    </p:spTree>
    <p:extLst>
      <p:ext uri="{BB962C8B-B14F-4D97-AF65-F5344CB8AC3E}">
        <p14:creationId xmlns:p14="http://schemas.microsoft.com/office/powerpoint/2010/main" val="101347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65F0-4A69-F776-F235-E86DAB98D4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B4769B-0324-67BD-A5DE-5BE66D025D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B626FB-22F0-6AA2-0CB7-A55EFB9EBAFF}"/>
              </a:ext>
            </a:extLst>
          </p:cNvPr>
          <p:cNvSpPr>
            <a:spLocks noGrp="1"/>
          </p:cNvSpPr>
          <p:nvPr>
            <p:ph type="body" idx="1"/>
          </p:nvPr>
        </p:nvSpPr>
        <p:spPr/>
        <p:txBody>
          <a:bodyPr/>
          <a:lstStyle/>
          <a:p>
            <a:r>
              <a:rPr lang="en-US" altLang="zh-CN" dirty="0"/>
              <a:t>The displacement process, actually, </a:t>
            </a:r>
            <a:r>
              <a:rPr lang="en-US" altLang="zh-CN" dirty="0" err="1"/>
              <a:t>Qre</a:t>
            </a:r>
            <a:r>
              <a:rPr lang="en-US" altLang="zh-CN" dirty="0"/>
              <a:t>(re-imbibition flow rate) and Sr is unknow. To avoid leaking these information to the prediction of Si, here we add the logical mask.</a:t>
            </a:r>
          </a:p>
          <a:p>
            <a:endParaRPr lang="en-US" altLang="zh-CN" dirty="0"/>
          </a:p>
          <a:p>
            <a:r>
              <a:rPr lang="en-US" altLang="zh-CN" dirty="0"/>
              <a:t>We</a:t>
            </a:r>
            <a:r>
              <a:rPr lang="zh-CN" altLang="en-US" dirty="0"/>
              <a:t> </a:t>
            </a:r>
            <a:r>
              <a:rPr lang="en-US" altLang="zh-CN" dirty="0"/>
              <a:t>use</a:t>
            </a:r>
            <a:r>
              <a:rPr lang="zh-CN" altLang="en-US" dirty="0"/>
              <a:t> </a:t>
            </a:r>
            <a:r>
              <a:rPr lang="en-US" altLang="zh-CN" dirty="0"/>
              <a:t>multi-task learning framework to do this prediction to discover the potential relations between Si and Sr</a:t>
            </a:r>
          </a:p>
          <a:p>
            <a:endParaRPr lang="en-US" altLang="zh-CN" dirty="0"/>
          </a:p>
          <a:p>
            <a:r>
              <a:rPr lang="en-US" altLang="zh-CN" dirty="0"/>
              <a:t>The 5-fold cross-validation: we divided all the data to five groups( randomly?), and for each training round, select four groups in turn as the training set, and the other one as the validation set. Thus, we do 5-round training and validating. Using the 5-round </a:t>
            </a:r>
            <a:r>
              <a:rPr lang="en-US" altLang="zh-CN" b="1" dirty="0"/>
              <a:t>coefficient of determination </a:t>
            </a:r>
            <a:r>
              <a:rPr lang="en-US" altLang="zh-CN" dirty="0"/>
              <a:t>and standard deviation as the generalization target.  Moreover, during the division of the data, we use </a:t>
            </a:r>
            <a:r>
              <a:rPr lang="en-US" altLang="zh-CN" dirty="0" err="1"/>
              <a:t>make_key</a:t>
            </a:r>
            <a:r>
              <a:rPr lang="en-US" altLang="zh-CN" dirty="0"/>
              <a:t> function to construct the ID of each group, i.e., use the structure parameters, fluid properties, experimental condition and the repeated rounds to seal to this ID, make sure the experimental results (displacement and </a:t>
            </a:r>
            <a:r>
              <a:rPr lang="en-US" altLang="zh-CN" dirty="0" err="1"/>
              <a:t>reimbibition</a:t>
            </a:r>
            <a:r>
              <a:rPr lang="en-US" altLang="zh-CN" dirty="0"/>
              <a:t> ) with the same experimental conditions to be split as a group into the training set or validation set. In this way, we can avoid information leaking and the accuracy oscillation due to the unbalance between the displacement data and </a:t>
            </a:r>
            <a:r>
              <a:rPr lang="en-US" altLang="zh-CN" dirty="0" err="1"/>
              <a:t>reimbibiton</a:t>
            </a:r>
            <a:r>
              <a:rPr lang="en-US" altLang="zh-CN" dirty="0"/>
              <a:t> data.</a:t>
            </a:r>
            <a:endParaRPr lang="zh-CN" altLang="en-US" dirty="0"/>
          </a:p>
        </p:txBody>
      </p:sp>
      <p:sp>
        <p:nvSpPr>
          <p:cNvPr id="4" name="灯片编号占位符 3">
            <a:extLst>
              <a:ext uri="{FF2B5EF4-FFF2-40B4-BE49-F238E27FC236}">
                <a16:creationId xmlns:a16="http://schemas.microsoft.com/office/drawing/2014/main" id="{F98778A2-BD0A-EE68-C2DF-6D565F045008}"/>
              </a:ext>
            </a:extLst>
          </p:cNvPr>
          <p:cNvSpPr>
            <a:spLocks noGrp="1"/>
          </p:cNvSpPr>
          <p:nvPr>
            <p:ph type="sldNum" sz="quarter" idx="5"/>
          </p:nvPr>
        </p:nvSpPr>
        <p:spPr/>
        <p:txBody>
          <a:bodyPr/>
          <a:lstStyle/>
          <a:p>
            <a:fld id="{2E02120D-B5DD-4A29-ABAD-65586A8415CD}" type="slidenum">
              <a:rPr lang="zh-CN" altLang="en-US" smtClean="0"/>
              <a:t>7</a:t>
            </a:fld>
            <a:endParaRPr lang="zh-CN" altLang="en-US"/>
          </a:p>
        </p:txBody>
      </p:sp>
    </p:spTree>
    <p:extLst>
      <p:ext uri="{BB962C8B-B14F-4D97-AF65-F5344CB8AC3E}">
        <p14:creationId xmlns:p14="http://schemas.microsoft.com/office/powerpoint/2010/main" val="1889397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9795-72D7-B513-0B0F-B0C07DA1DB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C38EEA8-82B2-BA9C-8C7F-613355CA39F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A2A2FCA-4091-AF41-2791-8235FC1550A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F550ED8-F34A-9EBB-D154-4307974A1EDD}"/>
              </a:ext>
            </a:extLst>
          </p:cNvPr>
          <p:cNvSpPr>
            <a:spLocks noGrp="1"/>
          </p:cNvSpPr>
          <p:nvPr>
            <p:ph type="sldNum" sz="quarter" idx="5"/>
          </p:nvPr>
        </p:nvSpPr>
        <p:spPr/>
        <p:txBody>
          <a:bodyPr/>
          <a:lstStyle/>
          <a:p>
            <a:fld id="{2E02120D-B5DD-4A29-ABAD-65586A8415CD}" type="slidenum">
              <a:rPr lang="zh-CN" altLang="en-US" smtClean="0"/>
              <a:t>8</a:t>
            </a:fld>
            <a:endParaRPr lang="zh-CN" altLang="en-US"/>
          </a:p>
        </p:txBody>
      </p:sp>
    </p:spTree>
    <p:extLst>
      <p:ext uri="{BB962C8B-B14F-4D97-AF65-F5344CB8AC3E}">
        <p14:creationId xmlns:p14="http://schemas.microsoft.com/office/powerpoint/2010/main" val="349029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B260-5D8F-0889-2D5D-5DF3A473F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F7D07B-1E9E-54FC-A431-16346C3F7A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CB3CC-EEEA-C483-2B65-5205EA29F1A9}"/>
              </a:ext>
            </a:extLst>
          </p:cNvPr>
          <p:cNvSpPr>
            <a:spLocks noGrp="1"/>
          </p:cNvSpPr>
          <p:nvPr>
            <p:ph type="body" idx="1"/>
          </p:nvPr>
        </p:nvSpPr>
        <p:spPr/>
        <p:txBody>
          <a:bodyPr/>
          <a:lstStyle/>
          <a:p>
            <a:r>
              <a:rPr lang="en-US" altLang="zh-CN" dirty="0"/>
              <a:t>The model is a black box, so  we use SHAP (</a:t>
            </a:r>
            <a:r>
              <a:rPr lang="en-US" altLang="zh-CN" dirty="0" err="1"/>
              <a:t>SHapley</a:t>
            </a:r>
            <a:r>
              <a:rPr lang="en-US" altLang="zh-CN" dirty="0"/>
              <a:t> Additive </a:t>
            </a:r>
            <a:r>
              <a:rPr lang="en-US" altLang="zh-CN" dirty="0" err="1"/>
              <a:t>exPlanations</a:t>
            </a:r>
            <a:r>
              <a:rPr lang="en-US" altLang="zh-CN" dirty="0"/>
              <a:t>)</a:t>
            </a:r>
          </a:p>
          <a:p>
            <a:endParaRPr lang="en-US" altLang="zh-CN" dirty="0"/>
          </a:p>
          <a:p>
            <a:r>
              <a:rPr lang="en-US" b="1" dirty="0"/>
              <a:t>SHAP (</a:t>
            </a:r>
            <a:r>
              <a:rPr lang="en-US" b="1" dirty="0" err="1"/>
              <a:t>SHapley</a:t>
            </a:r>
            <a:r>
              <a:rPr lang="en-US" b="1" dirty="0"/>
              <a:t> Additive </a:t>
            </a:r>
            <a:r>
              <a:rPr lang="en-US" b="1" dirty="0" err="1"/>
              <a:t>exPlanations</a:t>
            </a:r>
            <a:r>
              <a:rPr lang="en-US" b="1" dirty="0"/>
              <a:t>)</a:t>
            </a:r>
            <a:r>
              <a:rPr lang="en-US" dirty="0"/>
              <a:t> is a unified, game-theoretic framework used to interpret the predictions of complex machine learning models (often treated as "black boxes"). </a:t>
            </a:r>
          </a:p>
          <a:p>
            <a:r>
              <a:rPr lang="en-US" dirty="0"/>
              <a:t>It frames feature attribution as a cooperative game where input features act as "players" collaborating to produce a prediction output. </a:t>
            </a:r>
          </a:p>
          <a:p>
            <a:r>
              <a:rPr lang="en-US" dirty="0"/>
              <a:t>SHAP calculates the exact marginal contribution of each feature, ensuring a theoretically sound distribution of credit.</a:t>
            </a:r>
            <a:endParaRPr lang="zh-CN" altLang="en-US" dirty="0"/>
          </a:p>
        </p:txBody>
      </p:sp>
      <p:sp>
        <p:nvSpPr>
          <p:cNvPr id="4" name="灯片编号占位符 3">
            <a:extLst>
              <a:ext uri="{FF2B5EF4-FFF2-40B4-BE49-F238E27FC236}">
                <a16:creationId xmlns:a16="http://schemas.microsoft.com/office/drawing/2014/main" id="{068DF409-3B67-089D-6D73-D627CCDC3E0D}"/>
              </a:ext>
            </a:extLst>
          </p:cNvPr>
          <p:cNvSpPr>
            <a:spLocks noGrp="1"/>
          </p:cNvSpPr>
          <p:nvPr>
            <p:ph type="sldNum" sz="quarter" idx="5"/>
          </p:nvPr>
        </p:nvSpPr>
        <p:spPr/>
        <p:txBody>
          <a:bodyPr/>
          <a:lstStyle/>
          <a:p>
            <a:fld id="{2E02120D-B5DD-4A29-ABAD-65586A8415CD}" type="slidenum">
              <a:rPr lang="zh-CN" altLang="en-US" smtClean="0"/>
              <a:t>9</a:t>
            </a:fld>
            <a:endParaRPr lang="zh-CN" altLang="en-US"/>
          </a:p>
        </p:txBody>
      </p:sp>
    </p:spTree>
    <p:extLst>
      <p:ext uri="{BB962C8B-B14F-4D97-AF65-F5344CB8AC3E}">
        <p14:creationId xmlns:p14="http://schemas.microsoft.com/office/powerpoint/2010/main" val="7797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B260-5D8F-0889-2D5D-5DF3A473F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F7D07B-1E9E-54FC-A431-16346C3F7A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CB3CC-EEEA-C483-2B65-5205EA29F1A9}"/>
              </a:ext>
            </a:extLst>
          </p:cNvPr>
          <p:cNvSpPr>
            <a:spLocks noGrp="1"/>
          </p:cNvSpPr>
          <p:nvPr>
            <p:ph type="body" idx="1"/>
          </p:nvPr>
        </p:nvSpPr>
        <p:spPr/>
        <p:txBody>
          <a:bodyPr/>
          <a:lstStyle/>
          <a:p>
            <a:r>
              <a:rPr lang="en-US" altLang="zh-CN" dirty="0"/>
              <a:t>Positive value means the increase of this feature  will  increase the output, while negative value means it will lower the output</a:t>
            </a:r>
            <a:endParaRPr lang="zh-CN" altLang="en-US" dirty="0"/>
          </a:p>
        </p:txBody>
      </p:sp>
      <p:sp>
        <p:nvSpPr>
          <p:cNvPr id="4" name="灯片编号占位符 3">
            <a:extLst>
              <a:ext uri="{FF2B5EF4-FFF2-40B4-BE49-F238E27FC236}">
                <a16:creationId xmlns:a16="http://schemas.microsoft.com/office/drawing/2014/main" id="{068DF409-3B67-089D-6D73-D627CCDC3E0D}"/>
              </a:ext>
            </a:extLst>
          </p:cNvPr>
          <p:cNvSpPr>
            <a:spLocks noGrp="1"/>
          </p:cNvSpPr>
          <p:nvPr>
            <p:ph type="sldNum" sz="quarter" idx="5"/>
          </p:nvPr>
        </p:nvSpPr>
        <p:spPr/>
        <p:txBody>
          <a:bodyPr/>
          <a:lstStyle/>
          <a:p>
            <a:fld id="{2E02120D-B5DD-4A29-ABAD-65586A8415CD}" type="slidenum">
              <a:rPr lang="zh-CN" altLang="en-US" smtClean="0"/>
              <a:t>10</a:t>
            </a:fld>
            <a:endParaRPr lang="zh-CN" altLang="en-US"/>
          </a:p>
        </p:txBody>
      </p:sp>
    </p:spTree>
    <p:extLst>
      <p:ext uri="{BB962C8B-B14F-4D97-AF65-F5344CB8AC3E}">
        <p14:creationId xmlns:p14="http://schemas.microsoft.com/office/powerpoint/2010/main" val="201231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B260-5D8F-0889-2D5D-5DF3A473FD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F7D07B-1E9E-54FC-A431-16346C3F7AE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E8CB3CC-EEEA-C483-2B65-5205EA29F1A9}"/>
              </a:ext>
            </a:extLst>
          </p:cNvPr>
          <p:cNvSpPr>
            <a:spLocks noGrp="1"/>
          </p:cNvSpPr>
          <p:nvPr>
            <p:ph type="body" idx="1"/>
          </p:nvPr>
        </p:nvSpPr>
        <p:spPr/>
        <p:txBody>
          <a:bodyPr/>
          <a:lstStyle/>
          <a:p>
            <a:r>
              <a:rPr lang="en-US" altLang="zh-CN" dirty="0"/>
              <a:t>If the red dot located in the Positive half, it means the increase of this feature  will  increase the output, while negative half means it will lower the output</a:t>
            </a:r>
            <a:endParaRPr lang="zh-CN" altLang="en-US" dirty="0"/>
          </a:p>
        </p:txBody>
      </p:sp>
      <p:sp>
        <p:nvSpPr>
          <p:cNvPr id="4" name="灯片编号占位符 3">
            <a:extLst>
              <a:ext uri="{FF2B5EF4-FFF2-40B4-BE49-F238E27FC236}">
                <a16:creationId xmlns:a16="http://schemas.microsoft.com/office/drawing/2014/main" id="{068DF409-3B67-089D-6D73-D627CCDC3E0D}"/>
              </a:ext>
            </a:extLst>
          </p:cNvPr>
          <p:cNvSpPr>
            <a:spLocks noGrp="1"/>
          </p:cNvSpPr>
          <p:nvPr>
            <p:ph type="sldNum" sz="quarter" idx="5"/>
          </p:nvPr>
        </p:nvSpPr>
        <p:spPr/>
        <p:txBody>
          <a:bodyPr/>
          <a:lstStyle/>
          <a:p>
            <a:fld id="{2E02120D-B5DD-4A29-ABAD-65586A8415CD}" type="slidenum">
              <a:rPr lang="zh-CN" altLang="en-US" smtClean="0"/>
              <a:t>11</a:t>
            </a:fld>
            <a:endParaRPr lang="zh-CN" altLang="en-US"/>
          </a:p>
        </p:txBody>
      </p:sp>
    </p:spTree>
    <p:extLst>
      <p:ext uri="{BB962C8B-B14F-4D97-AF65-F5344CB8AC3E}">
        <p14:creationId xmlns:p14="http://schemas.microsoft.com/office/powerpoint/2010/main" val="382490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82D425-EE65-1CC9-6CEE-618D255326B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27D0A8A-386E-CEB1-C1F5-57304B031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5DAF4A-8B8A-328D-A4A0-F3BEA4282F94}"/>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3FF8FF4D-D690-560B-C392-E432F6A366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2D1CC2-77AE-CFC5-0331-9B221F8AA3E0}"/>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245168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21D34-4893-AADE-3D19-6C5B3451732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4E4DC99-7570-6890-6840-86B0DA643F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9EAB32-F20A-147A-97B1-86562E6E1268}"/>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2C76004C-5FB1-901B-641F-494610042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8C162C-A23C-B5EC-5872-F09865DAE18C}"/>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209737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E75DD17-30A1-6146-67D7-5DC3BD1BD9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256750-FDD6-C5C7-D678-00225936F7A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455867-BE02-8C96-E850-DFAE1D66F8E3}"/>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D412E2C8-7D4B-2E6E-6397-A790470C7EC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EDE482-176F-9606-6CEB-C6DFB06A9EA4}"/>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36570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859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标题占位符 1"/>
          <p:cNvSpPr txBox="1">
            <a:spLocks noChangeArrowheads="1"/>
          </p:cNvSpPr>
          <p:nvPr/>
        </p:nvSpPr>
        <p:spPr bwMode="auto">
          <a:xfrm>
            <a:off x="609600" y="112713"/>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a:lstStyle>
          <a:p>
            <a:pPr>
              <a:defRPr/>
            </a:pPr>
            <a:endParaRPr lang="zh-CN" altLang="en-US" dirty="0"/>
          </a:p>
        </p:txBody>
      </p:sp>
      <p:sp>
        <p:nvSpPr>
          <p:cNvPr id="2" name="标题 1"/>
          <p:cNvSpPr>
            <a:spLocks noGrp="1"/>
          </p:cNvSpPr>
          <p:nvPr>
            <p:ph type="ctrTitle"/>
          </p:nvPr>
        </p:nvSpPr>
        <p:spPr>
          <a:xfrm>
            <a:off x="914400" y="2130426"/>
            <a:ext cx="10363200" cy="1470025"/>
          </a:xfrm>
          <a:prstGeom prst="rect">
            <a:avLst/>
          </a:prstGeo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dirty="0"/>
          </a:p>
        </p:txBody>
      </p:sp>
      <p:sp>
        <p:nvSpPr>
          <p:cNvPr id="5" name="日期占位符 3">
            <a:extLst/>
          </p:cNvPr>
          <p:cNvSpPr>
            <a:spLocks noGrp="1"/>
          </p:cNvSpPr>
          <p:nvPr>
            <p:ph type="dt" sz="half" idx="10"/>
          </p:nvPr>
        </p:nvSpPr>
        <p:spPr/>
        <p:txBody>
          <a:bodyPr/>
          <a:lstStyle>
            <a:lvl1pPr>
              <a:defRPr/>
            </a:lvl1pPr>
          </a:lstStyle>
          <a:p>
            <a:pPr>
              <a:defRPr/>
            </a:pPr>
            <a:fld id="{18A33C92-2475-464D-855A-485DB325F205}" type="datetimeFigureOut">
              <a:rPr lang="zh-CN" altLang="en-US"/>
              <a:pPr>
                <a:defRPr/>
              </a:pPr>
              <a:t>2026/5/13</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234CAB71-95F8-44F1-BF97-96D0AA911018}" type="slidenum">
              <a:rPr lang="zh-CN" altLang="en-US"/>
              <a:pPr>
                <a:defRPr/>
              </a:pPr>
              <a:t>‹#›</a:t>
            </a:fld>
            <a:endParaRPr lang="zh-CN" altLang="en-US"/>
          </a:p>
        </p:txBody>
      </p:sp>
    </p:spTree>
    <p:extLst>
      <p:ext uri="{BB962C8B-B14F-4D97-AF65-F5344CB8AC3E}">
        <p14:creationId xmlns:p14="http://schemas.microsoft.com/office/powerpoint/2010/main" val="2181019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12713"/>
            <a:ext cx="10972800" cy="654049"/>
          </a:xfrm>
          <a:prstGeom prst="rect">
            <a:avLst/>
          </a:prstGeom>
        </p:spPr>
        <p:txBody>
          <a:bodyPr/>
          <a:lstStyle/>
          <a:p>
            <a:r>
              <a:rPr lang="en-US" altLang="zh-CN"/>
              <a:t>Click to edit Master title style</a:t>
            </a:r>
            <a:endParaRPr lang="zh-CN" altLang="en-US" dirty="0"/>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日期占位符 3">
            <a:extLst/>
          </p:cNvPr>
          <p:cNvSpPr>
            <a:spLocks noGrp="1"/>
          </p:cNvSpPr>
          <p:nvPr>
            <p:ph type="dt" sz="half" idx="10"/>
          </p:nvPr>
        </p:nvSpPr>
        <p:spPr/>
        <p:txBody>
          <a:bodyPr/>
          <a:lstStyle>
            <a:lvl1pPr>
              <a:defRPr/>
            </a:lvl1pPr>
          </a:lstStyle>
          <a:p>
            <a:pPr>
              <a:defRPr/>
            </a:pPr>
            <a:fld id="{274EE4D8-2B2E-4EEC-BBF7-E1981C26820C}" type="datetimeFigureOut">
              <a:rPr lang="zh-CN" altLang="en-US"/>
              <a:pPr>
                <a:defRPr/>
              </a:pPr>
              <a:t>2026/5/13</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D2BE1CA1-2F93-4E85-A5B7-225F048869CE}" type="slidenum">
              <a:rPr lang="zh-CN" altLang="en-US"/>
              <a:pPr>
                <a:defRPr/>
              </a:pPr>
              <a:t>‹#›</a:t>
            </a:fld>
            <a:endParaRPr lang="zh-CN" altLang="en-US"/>
          </a:p>
        </p:txBody>
      </p:sp>
    </p:spTree>
    <p:extLst>
      <p:ext uri="{BB962C8B-B14F-4D97-AF65-F5344CB8AC3E}">
        <p14:creationId xmlns:p14="http://schemas.microsoft.com/office/powerpoint/2010/main" val="3468359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标题占位符 1"/>
          <p:cNvSpPr txBox="1">
            <a:spLocks noChangeArrowheads="1"/>
          </p:cNvSpPr>
          <p:nvPr/>
        </p:nvSpPr>
        <p:spPr bwMode="auto">
          <a:xfrm>
            <a:off x="609600" y="112713"/>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a:lstStyle>
          <a:p>
            <a:pPr>
              <a:defRPr/>
            </a:pPr>
            <a:r>
              <a:rPr lang="zh-CN" altLang="en-US"/>
              <a:t>单击此处编辑母版标题样式</a:t>
            </a:r>
            <a:endParaRPr lang="zh-CN" altLang="en-US" dirty="0"/>
          </a:p>
        </p:txBody>
      </p:sp>
      <p:sp>
        <p:nvSpPr>
          <p:cNvPr id="2" name="标题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Edit Master text styles</a:t>
            </a:r>
          </a:p>
        </p:txBody>
      </p:sp>
      <p:sp>
        <p:nvSpPr>
          <p:cNvPr id="5" name="日期占位符 3">
            <a:extLst/>
          </p:cNvPr>
          <p:cNvSpPr>
            <a:spLocks noGrp="1"/>
          </p:cNvSpPr>
          <p:nvPr>
            <p:ph type="dt" sz="half" idx="10"/>
          </p:nvPr>
        </p:nvSpPr>
        <p:spPr/>
        <p:txBody>
          <a:bodyPr/>
          <a:lstStyle>
            <a:lvl1pPr>
              <a:defRPr/>
            </a:lvl1pPr>
          </a:lstStyle>
          <a:p>
            <a:pPr>
              <a:defRPr/>
            </a:pPr>
            <a:fld id="{D1DE0574-CFA4-41FD-B887-5DE61073360C}" type="datetimeFigureOut">
              <a:rPr lang="zh-CN" altLang="en-US"/>
              <a:pPr>
                <a:defRPr/>
              </a:pPr>
              <a:t>2026/5/13</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C17761FC-1BDF-48B8-A5CC-A7972EC2F471}" type="slidenum">
              <a:rPr lang="zh-CN" altLang="en-US"/>
              <a:pPr>
                <a:defRPr/>
              </a:pPr>
              <a:t>‹#›</a:t>
            </a:fld>
            <a:endParaRPr lang="zh-CN" altLang="en-US"/>
          </a:p>
        </p:txBody>
      </p:sp>
    </p:spTree>
    <p:extLst>
      <p:ext uri="{BB962C8B-B14F-4D97-AF65-F5344CB8AC3E}">
        <p14:creationId xmlns:p14="http://schemas.microsoft.com/office/powerpoint/2010/main" val="838523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112713"/>
            <a:ext cx="10972800" cy="654049"/>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p:cNvPr>
          <p:cNvSpPr>
            <a:spLocks noGrp="1"/>
          </p:cNvSpPr>
          <p:nvPr>
            <p:ph type="dt" sz="half" idx="10"/>
          </p:nvPr>
        </p:nvSpPr>
        <p:spPr/>
        <p:txBody>
          <a:bodyPr/>
          <a:lstStyle>
            <a:lvl1pPr>
              <a:defRPr/>
            </a:lvl1pPr>
          </a:lstStyle>
          <a:p>
            <a:pPr>
              <a:defRPr/>
            </a:pPr>
            <a:fld id="{34C3BFCC-C312-469C-B410-3F1DDB9E6D83}" type="datetimeFigureOut">
              <a:rPr lang="zh-CN" altLang="en-US"/>
              <a:pPr>
                <a:defRPr/>
              </a:pPr>
              <a:t>2026/5/13</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A9BC5CAD-5920-4634-9A74-5246ED640B14}" type="slidenum">
              <a:rPr lang="zh-CN" altLang="en-US"/>
              <a:pPr>
                <a:defRPr/>
              </a:pPr>
              <a:t>‹#›</a:t>
            </a:fld>
            <a:endParaRPr lang="zh-CN" altLang="en-US"/>
          </a:p>
        </p:txBody>
      </p:sp>
    </p:spTree>
    <p:extLst>
      <p:ext uri="{BB962C8B-B14F-4D97-AF65-F5344CB8AC3E}">
        <p14:creationId xmlns:p14="http://schemas.microsoft.com/office/powerpoint/2010/main" val="513741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112713"/>
            <a:ext cx="10972800" cy="654049"/>
          </a:xfrm>
          <a:prstGeom prst="rect">
            <a:avLst/>
          </a:prstGeo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p:cNvPr>
          <p:cNvSpPr>
            <a:spLocks noGrp="1"/>
          </p:cNvSpPr>
          <p:nvPr>
            <p:ph type="dt" sz="half" idx="10"/>
          </p:nvPr>
        </p:nvSpPr>
        <p:spPr/>
        <p:txBody>
          <a:bodyPr/>
          <a:lstStyle>
            <a:lvl1pPr>
              <a:defRPr/>
            </a:lvl1pPr>
          </a:lstStyle>
          <a:p>
            <a:pPr>
              <a:defRPr/>
            </a:pPr>
            <a:fld id="{11345BE5-34C5-409B-9F6D-3F050685474A}" type="datetimeFigureOut">
              <a:rPr lang="zh-CN" altLang="en-US"/>
              <a:pPr>
                <a:defRPr/>
              </a:pPr>
              <a:t>2026/5/13</a:t>
            </a:fld>
            <a:endParaRPr lang="zh-CN" altLang="en-US"/>
          </a:p>
        </p:txBody>
      </p:sp>
      <p:sp>
        <p:nvSpPr>
          <p:cNvPr id="8" name="页脚占位符 4">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p:cNvPr>
          <p:cNvSpPr>
            <a:spLocks noGrp="1"/>
          </p:cNvSpPr>
          <p:nvPr>
            <p:ph type="sldNum" sz="quarter" idx="12"/>
          </p:nvPr>
        </p:nvSpPr>
        <p:spPr/>
        <p:txBody>
          <a:bodyPr/>
          <a:lstStyle>
            <a:lvl1pPr>
              <a:defRPr/>
            </a:lvl1pPr>
          </a:lstStyle>
          <a:p>
            <a:pPr>
              <a:defRPr/>
            </a:pPr>
            <a:fld id="{82EC8DB1-008A-458A-B58F-0732D4BC7806}" type="slidenum">
              <a:rPr lang="zh-CN" altLang="en-US"/>
              <a:pPr>
                <a:defRPr/>
              </a:pPr>
              <a:t>‹#›</a:t>
            </a:fld>
            <a:endParaRPr lang="zh-CN" altLang="en-US"/>
          </a:p>
        </p:txBody>
      </p:sp>
    </p:spTree>
    <p:extLst>
      <p:ext uri="{BB962C8B-B14F-4D97-AF65-F5344CB8AC3E}">
        <p14:creationId xmlns:p14="http://schemas.microsoft.com/office/powerpoint/2010/main" val="2139938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112713"/>
            <a:ext cx="10972800" cy="654049"/>
          </a:xfrm>
          <a:prstGeom prst="rect">
            <a:avLst/>
          </a:prstGeom>
        </p:spPr>
        <p:txBody>
          <a:bodyPr/>
          <a:lstStyle/>
          <a:p>
            <a:r>
              <a:rPr lang="en-US" altLang="zh-CN"/>
              <a:t>Click to edit Master title style</a:t>
            </a:r>
            <a:endParaRPr lang="zh-CN" altLang="en-US"/>
          </a:p>
        </p:txBody>
      </p:sp>
      <p:sp>
        <p:nvSpPr>
          <p:cNvPr id="3" name="日期占位符 3">
            <a:extLst/>
          </p:cNvPr>
          <p:cNvSpPr>
            <a:spLocks noGrp="1"/>
          </p:cNvSpPr>
          <p:nvPr>
            <p:ph type="dt" sz="half" idx="10"/>
          </p:nvPr>
        </p:nvSpPr>
        <p:spPr/>
        <p:txBody>
          <a:bodyPr/>
          <a:lstStyle>
            <a:lvl1pPr>
              <a:defRPr/>
            </a:lvl1pPr>
          </a:lstStyle>
          <a:p>
            <a:pPr>
              <a:defRPr/>
            </a:pPr>
            <a:fld id="{B3B4948B-DB33-45A9-B839-36F7C53EE62C}" type="datetimeFigureOut">
              <a:rPr lang="zh-CN" altLang="en-US"/>
              <a:pPr>
                <a:defRPr/>
              </a:pPr>
              <a:t>2026/5/13</a:t>
            </a:fld>
            <a:endParaRPr lang="zh-CN" altLang="en-US"/>
          </a:p>
        </p:txBody>
      </p:sp>
      <p:sp>
        <p:nvSpPr>
          <p:cNvPr id="4" name="页脚占位符 4">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p:cNvPr>
          <p:cNvSpPr>
            <a:spLocks noGrp="1"/>
          </p:cNvSpPr>
          <p:nvPr>
            <p:ph type="sldNum" sz="quarter" idx="12"/>
          </p:nvPr>
        </p:nvSpPr>
        <p:spPr/>
        <p:txBody>
          <a:bodyPr/>
          <a:lstStyle>
            <a:lvl1pPr>
              <a:defRPr/>
            </a:lvl1pPr>
          </a:lstStyle>
          <a:p>
            <a:pPr>
              <a:defRPr/>
            </a:pPr>
            <a:fld id="{A4094760-FC89-4732-B5C2-BEE975CB4460}" type="slidenum">
              <a:rPr lang="zh-CN" altLang="en-US"/>
              <a:pPr>
                <a:defRPr/>
              </a:pPr>
              <a:t>‹#›</a:t>
            </a:fld>
            <a:endParaRPr lang="zh-CN" altLang="en-US"/>
          </a:p>
        </p:txBody>
      </p:sp>
    </p:spTree>
    <p:extLst>
      <p:ext uri="{BB962C8B-B14F-4D97-AF65-F5344CB8AC3E}">
        <p14:creationId xmlns:p14="http://schemas.microsoft.com/office/powerpoint/2010/main" val="1376408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5" name="标题占位符 1"/>
          <p:cNvSpPr>
            <a:spLocks noGrp="1" noChangeArrowheads="1"/>
          </p:cNvSpPr>
          <p:nvPr>
            <p:ph type="title"/>
          </p:nvPr>
        </p:nvSpPr>
        <p:spPr bwMode="auto">
          <a:xfrm>
            <a:off x="609600" y="112713"/>
            <a:ext cx="10972800" cy="6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b="1">
                <a:solidFill>
                  <a:srgbClr val="C00000"/>
                </a:solidFill>
              </a:defRPr>
            </a:lvl1pPr>
          </a:lstStyle>
          <a:p>
            <a:pPr lvl="0"/>
            <a:r>
              <a:rPr lang="en-US" altLang="zh-CN"/>
              <a:t>Click to edit Master title style</a:t>
            </a:r>
            <a:endParaRPr lang="zh-CN" altLang="en-US" dirty="0"/>
          </a:p>
        </p:txBody>
      </p:sp>
      <p:sp>
        <p:nvSpPr>
          <p:cNvPr id="3" name="日期占位符 3">
            <a:extLst/>
          </p:cNvPr>
          <p:cNvSpPr>
            <a:spLocks noGrp="1"/>
          </p:cNvSpPr>
          <p:nvPr>
            <p:ph type="dt" sz="half" idx="10"/>
          </p:nvPr>
        </p:nvSpPr>
        <p:spPr/>
        <p:txBody>
          <a:bodyPr/>
          <a:lstStyle>
            <a:lvl1pPr>
              <a:defRPr/>
            </a:lvl1pPr>
          </a:lstStyle>
          <a:p>
            <a:pPr>
              <a:defRPr/>
            </a:pPr>
            <a:fld id="{D500891E-E4E7-4C71-A2F8-8F7BD783724D}" type="datetimeFigureOut">
              <a:rPr lang="zh-CN" altLang="en-US"/>
              <a:pPr>
                <a:defRPr/>
              </a:pPr>
              <a:t>2026/5/13</a:t>
            </a:fld>
            <a:endParaRPr lang="zh-CN" altLang="en-US"/>
          </a:p>
        </p:txBody>
      </p:sp>
      <p:sp>
        <p:nvSpPr>
          <p:cNvPr id="4"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4336C211-AF82-4FBA-967D-069A100801F8}" type="slidenum">
              <a:rPr lang="zh-CN" altLang="en-US"/>
              <a:pPr>
                <a:defRPr/>
              </a:pPr>
              <a:t>‹#›</a:t>
            </a:fld>
            <a:endParaRPr lang="zh-CN" altLang="en-US"/>
          </a:p>
        </p:txBody>
      </p:sp>
    </p:spTree>
    <p:extLst>
      <p:ext uri="{BB962C8B-B14F-4D97-AF65-F5344CB8AC3E}">
        <p14:creationId xmlns:p14="http://schemas.microsoft.com/office/powerpoint/2010/main" val="88004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F7314E-B286-C42C-6783-731143A4C90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91746B5-C61F-5185-FDD2-11A03CAB8D2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E091DB8-1536-DA41-32F1-0D61402B4CC4}"/>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3EA71D3F-6F83-AC76-AD1F-AD35E2B1AD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3768D7-1EE7-8DA7-90CB-56C46A35D963}"/>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3366007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标题占位符 1"/>
          <p:cNvSpPr txBox="1">
            <a:spLocks noChangeArrowheads="1"/>
          </p:cNvSpPr>
          <p:nvPr/>
        </p:nvSpPr>
        <p:spPr bwMode="auto">
          <a:xfrm>
            <a:off x="609600" y="112713"/>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a:lstStyle>
          <a:p>
            <a:pPr>
              <a:defRPr/>
            </a:pPr>
            <a:r>
              <a:rPr lang="zh-CN" altLang="en-US"/>
              <a:t>单击此处编辑母版标题样式</a:t>
            </a:r>
            <a:endParaRPr lang="zh-CN" altLang="en-US" dirty="0"/>
          </a:p>
        </p:txBody>
      </p:sp>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6" name="日期占位符 3">
            <a:extLst/>
          </p:cNvPr>
          <p:cNvSpPr>
            <a:spLocks noGrp="1"/>
          </p:cNvSpPr>
          <p:nvPr>
            <p:ph type="dt" sz="half" idx="10"/>
          </p:nvPr>
        </p:nvSpPr>
        <p:spPr/>
        <p:txBody>
          <a:bodyPr/>
          <a:lstStyle>
            <a:lvl1pPr>
              <a:defRPr/>
            </a:lvl1pPr>
          </a:lstStyle>
          <a:p>
            <a:pPr>
              <a:defRPr/>
            </a:pPr>
            <a:fld id="{6A742292-C455-4B4B-9B76-7B46E69871D2}" type="datetimeFigureOut">
              <a:rPr lang="zh-CN" altLang="en-US"/>
              <a:pPr>
                <a:defRPr/>
              </a:pPr>
              <a:t>2026/5/13</a:t>
            </a:fld>
            <a:endParaRPr lang="zh-CN" altLang="en-US"/>
          </a:p>
        </p:txBody>
      </p:sp>
      <p:sp>
        <p:nvSpPr>
          <p:cNvPr id="7" name="页脚占位符 4">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5">
            <a:extLst/>
          </p:cNvPr>
          <p:cNvSpPr>
            <a:spLocks noGrp="1"/>
          </p:cNvSpPr>
          <p:nvPr>
            <p:ph type="sldNum" sz="quarter" idx="12"/>
          </p:nvPr>
        </p:nvSpPr>
        <p:spPr/>
        <p:txBody>
          <a:bodyPr/>
          <a:lstStyle>
            <a:lvl1pPr>
              <a:defRPr/>
            </a:lvl1pPr>
          </a:lstStyle>
          <a:p>
            <a:pPr>
              <a:defRPr/>
            </a:pPr>
            <a:fld id="{640BFF73-DD48-4A5E-8E5A-2319F884CAF4}" type="slidenum">
              <a:rPr lang="zh-CN" altLang="en-US"/>
              <a:pPr>
                <a:defRPr/>
              </a:pPr>
              <a:t>‹#›</a:t>
            </a:fld>
            <a:endParaRPr lang="zh-CN" altLang="en-US"/>
          </a:p>
        </p:txBody>
      </p:sp>
    </p:spTree>
    <p:extLst>
      <p:ext uri="{BB962C8B-B14F-4D97-AF65-F5344CB8AC3E}">
        <p14:creationId xmlns:p14="http://schemas.microsoft.com/office/powerpoint/2010/main" val="1908587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标题占位符 1"/>
          <p:cNvSpPr txBox="1">
            <a:spLocks noChangeArrowheads="1"/>
          </p:cNvSpPr>
          <p:nvPr/>
        </p:nvSpPr>
        <p:spPr bwMode="auto">
          <a:xfrm>
            <a:off x="609600" y="112713"/>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a:lstStyle>
          <a:p>
            <a:pPr>
              <a:defRPr/>
            </a:pPr>
            <a:r>
              <a:rPr lang="zh-CN" altLang="en-US"/>
              <a:t>单击此处编辑母版标题样式</a:t>
            </a:r>
            <a:endParaRPr lang="zh-CN" altLang="en-US" dirty="0"/>
          </a:p>
        </p:txBody>
      </p:sp>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
        <p:nvSpPr>
          <p:cNvPr id="6" name="日期占位符 3">
            <a:extLst/>
          </p:cNvPr>
          <p:cNvSpPr>
            <a:spLocks noGrp="1"/>
          </p:cNvSpPr>
          <p:nvPr>
            <p:ph type="dt" sz="half" idx="10"/>
          </p:nvPr>
        </p:nvSpPr>
        <p:spPr/>
        <p:txBody>
          <a:bodyPr/>
          <a:lstStyle>
            <a:lvl1pPr>
              <a:defRPr/>
            </a:lvl1pPr>
          </a:lstStyle>
          <a:p>
            <a:pPr>
              <a:defRPr/>
            </a:pPr>
            <a:fld id="{2E5A6793-0299-4A27-86F3-BDBCD22BFFC6}" type="datetimeFigureOut">
              <a:rPr lang="zh-CN" altLang="en-US"/>
              <a:pPr>
                <a:defRPr/>
              </a:pPr>
              <a:t>2026/5/13</a:t>
            </a:fld>
            <a:endParaRPr lang="zh-CN" altLang="en-US"/>
          </a:p>
        </p:txBody>
      </p:sp>
      <p:sp>
        <p:nvSpPr>
          <p:cNvPr id="7" name="页脚占位符 4">
            <a:extLst/>
          </p:cNvPr>
          <p:cNvSpPr>
            <a:spLocks noGrp="1"/>
          </p:cNvSpPr>
          <p:nvPr>
            <p:ph type="ftr" sz="quarter" idx="11"/>
          </p:nvPr>
        </p:nvSpPr>
        <p:spPr/>
        <p:txBody>
          <a:bodyPr/>
          <a:lstStyle>
            <a:lvl1pPr>
              <a:defRPr/>
            </a:lvl1pPr>
          </a:lstStyle>
          <a:p>
            <a:pPr>
              <a:defRPr/>
            </a:pPr>
            <a:endParaRPr lang="zh-CN" altLang="en-US"/>
          </a:p>
        </p:txBody>
      </p:sp>
      <p:sp>
        <p:nvSpPr>
          <p:cNvPr id="8" name="灯片编号占位符 5">
            <a:extLst/>
          </p:cNvPr>
          <p:cNvSpPr>
            <a:spLocks noGrp="1"/>
          </p:cNvSpPr>
          <p:nvPr>
            <p:ph type="sldNum" sz="quarter" idx="12"/>
          </p:nvPr>
        </p:nvSpPr>
        <p:spPr/>
        <p:txBody>
          <a:bodyPr/>
          <a:lstStyle>
            <a:lvl1pPr>
              <a:defRPr/>
            </a:lvl1pPr>
          </a:lstStyle>
          <a:p>
            <a:pPr>
              <a:defRPr/>
            </a:pPr>
            <a:fld id="{4B93D61A-7653-4400-B323-8F2099895D9B}" type="slidenum">
              <a:rPr lang="zh-CN" altLang="en-US"/>
              <a:pPr>
                <a:defRPr/>
              </a:pPr>
              <a:t>‹#›</a:t>
            </a:fld>
            <a:endParaRPr lang="zh-CN" altLang="en-US"/>
          </a:p>
        </p:txBody>
      </p:sp>
    </p:spTree>
    <p:extLst>
      <p:ext uri="{BB962C8B-B14F-4D97-AF65-F5344CB8AC3E}">
        <p14:creationId xmlns:p14="http://schemas.microsoft.com/office/powerpoint/2010/main" val="2552195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112713"/>
            <a:ext cx="10972800" cy="654049"/>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p:cNvPr>
          <p:cNvSpPr>
            <a:spLocks noGrp="1"/>
          </p:cNvSpPr>
          <p:nvPr>
            <p:ph type="dt" sz="half" idx="10"/>
          </p:nvPr>
        </p:nvSpPr>
        <p:spPr/>
        <p:txBody>
          <a:bodyPr/>
          <a:lstStyle>
            <a:lvl1pPr>
              <a:defRPr/>
            </a:lvl1pPr>
          </a:lstStyle>
          <a:p>
            <a:pPr>
              <a:defRPr/>
            </a:pPr>
            <a:fld id="{036F6A71-E2CE-44E7-8023-1EBEFC2E4D52}" type="datetimeFigureOut">
              <a:rPr lang="zh-CN" altLang="en-US"/>
              <a:pPr>
                <a:defRPr/>
              </a:pPr>
              <a:t>2026/5/13</a:t>
            </a:fld>
            <a:endParaRPr lang="zh-CN" altLang="en-US"/>
          </a:p>
        </p:txBody>
      </p:sp>
      <p:sp>
        <p:nvSpPr>
          <p:cNvPr id="5" name="页脚占位符 4">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p:cNvPr>
          <p:cNvSpPr>
            <a:spLocks noGrp="1"/>
          </p:cNvSpPr>
          <p:nvPr>
            <p:ph type="sldNum" sz="quarter" idx="12"/>
          </p:nvPr>
        </p:nvSpPr>
        <p:spPr/>
        <p:txBody>
          <a:bodyPr/>
          <a:lstStyle>
            <a:lvl1pPr>
              <a:defRPr/>
            </a:lvl1pPr>
          </a:lstStyle>
          <a:p>
            <a:pPr>
              <a:defRPr/>
            </a:pPr>
            <a:fld id="{B220E4A5-A5C2-4EA5-9B71-E1E01FAF4FA4}" type="slidenum">
              <a:rPr lang="zh-CN" altLang="en-US"/>
              <a:pPr>
                <a:defRPr/>
              </a:pPr>
              <a:t>‹#›</a:t>
            </a:fld>
            <a:endParaRPr lang="zh-CN" altLang="en-US"/>
          </a:p>
        </p:txBody>
      </p:sp>
    </p:spTree>
    <p:extLst>
      <p:ext uri="{BB962C8B-B14F-4D97-AF65-F5344CB8AC3E}">
        <p14:creationId xmlns:p14="http://schemas.microsoft.com/office/powerpoint/2010/main" val="1074272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标题占位符 1"/>
          <p:cNvSpPr txBox="1">
            <a:spLocks noChangeArrowheads="1"/>
          </p:cNvSpPr>
          <p:nvPr/>
        </p:nvSpPr>
        <p:spPr bwMode="auto">
          <a:xfrm>
            <a:off x="609600" y="112713"/>
            <a:ext cx="109728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a:lstStyle>
          <a:p>
            <a:pPr>
              <a:defRPr/>
            </a:pPr>
            <a:r>
              <a:rPr lang="zh-CN" altLang="en-US"/>
              <a:t>单击此处编辑母版标题样式</a:t>
            </a:r>
            <a:endParaRPr lang="zh-CN" altLang="en-US" dirty="0"/>
          </a:p>
        </p:txBody>
      </p:sp>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p:cNvPr>
          <p:cNvSpPr>
            <a:spLocks noGrp="1"/>
          </p:cNvSpPr>
          <p:nvPr>
            <p:ph type="dt" sz="half" idx="10"/>
          </p:nvPr>
        </p:nvSpPr>
        <p:spPr/>
        <p:txBody>
          <a:bodyPr/>
          <a:lstStyle>
            <a:lvl1pPr>
              <a:defRPr/>
            </a:lvl1pPr>
          </a:lstStyle>
          <a:p>
            <a:pPr>
              <a:defRPr/>
            </a:pPr>
            <a:fld id="{53BD634A-C866-4363-8D7E-F54B0056129B}" type="datetimeFigureOut">
              <a:rPr lang="zh-CN" altLang="en-US"/>
              <a:pPr>
                <a:defRPr/>
              </a:pPr>
              <a:t>2026/5/13</a:t>
            </a:fld>
            <a:endParaRPr lang="zh-CN" altLang="en-US"/>
          </a:p>
        </p:txBody>
      </p:sp>
      <p:sp>
        <p:nvSpPr>
          <p:cNvPr id="6" name="页脚占位符 4">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p:cNvPr>
          <p:cNvSpPr>
            <a:spLocks noGrp="1"/>
          </p:cNvSpPr>
          <p:nvPr>
            <p:ph type="sldNum" sz="quarter" idx="12"/>
          </p:nvPr>
        </p:nvSpPr>
        <p:spPr/>
        <p:txBody>
          <a:bodyPr/>
          <a:lstStyle>
            <a:lvl1pPr>
              <a:defRPr/>
            </a:lvl1pPr>
          </a:lstStyle>
          <a:p>
            <a:pPr>
              <a:defRPr/>
            </a:pPr>
            <a:fld id="{2636C9DA-62AC-4449-88F8-F3122B957989}" type="slidenum">
              <a:rPr lang="zh-CN" altLang="en-US"/>
              <a:pPr>
                <a:defRPr/>
              </a:pPr>
              <a:t>‹#›</a:t>
            </a:fld>
            <a:endParaRPr lang="zh-CN" altLang="en-US"/>
          </a:p>
        </p:txBody>
      </p:sp>
    </p:spTree>
    <p:extLst>
      <p:ext uri="{BB962C8B-B14F-4D97-AF65-F5344CB8AC3E}">
        <p14:creationId xmlns:p14="http://schemas.microsoft.com/office/powerpoint/2010/main" val="2960677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0538"/>
            <a:ext cx="12192000" cy="382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27"/>
          <p:cNvSpPr>
            <a:spLocks noGrp="1" noChangeArrowheads="1"/>
          </p:cNvSpPr>
          <p:nvPr>
            <p:ph type="ctrTitle"/>
          </p:nvPr>
        </p:nvSpPr>
        <p:spPr>
          <a:xfrm>
            <a:off x="624418" y="3000372"/>
            <a:ext cx="10943167" cy="960438"/>
          </a:xfrm>
          <a:ln w="9525"/>
        </p:spPr>
        <p:txBody>
          <a:bodyPr/>
          <a:lstStyle>
            <a:lvl1pPr>
              <a:defRPr sz="4400">
                <a:latin typeface="+mj-ea"/>
                <a:ea typeface="+mj-ea"/>
              </a:defRPr>
            </a:lvl1pPr>
          </a:lstStyle>
          <a:p>
            <a:r>
              <a:rPr lang="en-US" altLang="zh-CN"/>
              <a:t>Click to edit Master title style</a:t>
            </a:r>
            <a:endParaRPr lang="zh-CN"/>
          </a:p>
        </p:txBody>
      </p:sp>
      <p:sp>
        <p:nvSpPr>
          <p:cNvPr id="2054" name="Rectangle 31"/>
          <p:cNvSpPr>
            <a:spLocks noGrp="1" noChangeArrowheads="1"/>
          </p:cNvSpPr>
          <p:nvPr>
            <p:ph type="subTitle" idx="1"/>
          </p:nvPr>
        </p:nvSpPr>
        <p:spPr>
          <a:xfrm>
            <a:off x="911424" y="5326064"/>
            <a:ext cx="10369152" cy="407987"/>
          </a:xfrm>
        </p:spPr>
        <p:txBody>
          <a:bodyPr anchor="ctr"/>
          <a:lstStyle>
            <a:lvl1pPr marL="0" indent="0" algn="ctr">
              <a:buFont typeface="Wingdings" pitchFamily="2" charset="2"/>
              <a:buNone/>
              <a:defRPr sz="1800">
                <a:solidFill>
                  <a:schemeClr val="bg1"/>
                </a:solidFill>
              </a:defRPr>
            </a:lvl1pPr>
          </a:lstStyle>
          <a:p>
            <a:r>
              <a:rPr lang="en-US" altLang="zh-CN"/>
              <a:t>Click to edit Master subtitle style</a:t>
            </a:r>
            <a:endParaRPr lang="zh-CN"/>
          </a:p>
        </p:txBody>
      </p:sp>
    </p:spTree>
    <p:extLst>
      <p:ext uri="{BB962C8B-B14F-4D97-AF65-F5344CB8AC3E}">
        <p14:creationId xmlns:p14="http://schemas.microsoft.com/office/powerpoint/2010/main" val="24058213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4" descr="E:\Pictur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88913"/>
            <a:ext cx="2209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609600" y="260648"/>
            <a:ext cx="10972800" cy="1143000"/>
          </a:xfrm>
        </p:spPr>
        <p:txBody>
          <a:bodyPr/>
          <a:lstStyle>
            <a:lvl1pPr>
              <a:defRPr sz="3600">
                <a:latin typeface="+mj-ea"/>
                <a:ea typeface="+mj-ea"/>
              </a:defRPr>
            </a:lvl1pPr>
          </a:lstStyle>
          <a:p>
            <a:r>
              <a:rPr lang="en-US" altLang="zh-CN"/>
              <a:t>Click to edit Master title style</a:t>
            </a:r>
            <a:endParaRPr lang="zh-CN" altLang="en-US"/>
          </a:p>
        </p:txBody>
      </p:sp>
      <p:sp>
        <p:nvSpPr>
          <p:cNvPr id="3" name="内容占位符 2"/>
          <p:cNvSpPr>
            <a:spLocks noGrp="1"/>
          </p:cNvSpPr>
          <p:nvPr>
            <p:ph idx="1"/>
          </p:nvPr>
        </p:nvSpPr>
        <p:spPr/>
        <p:txBody>
          <a:bodyPr/>
          <a:lstStyle>
            <a:lvl1pPr>
              <a:buClrTx/>
              <a:defRPr>
                <a:solidFill>
                  <a:srgbClr val="C00000"/>
                </a:solidFill>
              </a:defRPr>
            </a:lvl1pPr>
            <a:lvl2pPr>
              <a:buClrTx/>
              <a:defRPr/>
            </a:lvl2pPr>
            <a:lvl3pPr>
              <a:buClrTx/>
              <a:defRPr/>
            </a:lvl3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Tree>
    <p:extLst>
      <p:ext uri="{BB962C8B-B14F-4D97-AF65-F5344CB8AC3E}">
        <p14:creationId xmlns:p14="http://schemas.microsoft.com/office/powerpoint/2010/main" val="1616291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Edit Master text styles</a:t>
            </a:r>
          </a:p>
        </p:txBody>
      </p:sp>
    </p:spTree>
    <p:extLst>
      <p:ext uri="{BB962C8B-B14F-4D97-AF65-F5344CB8AC3E}">
        <p14:creationId xmlns:p14="http://schemas.microsoft.com/office/powerpoint/2010/main" val="410205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24418" y="1268413"/>
            <a:ext cx="5369983"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97600" y="1268413"/>
            <a:ext cx="5369984" cy="5040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210518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176363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352292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32B49F-35FC-5609-D1B9-C4383BD9090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CE7564-1C8C-5DCE-E21B-A00321560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23B5E7-3BEF-B451-3E9C-758EDF33DFCD}"/>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66D43AA3-9B0D-E27A-D114-29CD32F7D1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92B97D-EB0B-D963-C92F-C8D1463F979A}"/>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2214131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691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en-US" altLang="zh-CN"/>
              <a:t>Click to edit Master title style</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Tree>
    <p:extLst>
      <p:ext uri="{BB962C8B-B14F-4D97-AF65-F5344CB8AC3E}">
        <p14:creationId xmlns:p14="http://schemas.microsoft.com/office/powerpoint/2010/main" val="1196220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en-US" altLang="zh-CN"/>
              <a:t>Click to edit Master title style</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Edit Master text styles</a:t>
            </a:r>
          </a:p>
        </p:txBody>
      </p:sp>
    </p:spTree>
    <p:extLst>
      <p:ext uri="{BB962C8B-B14F-4D97-AF65-F5344CB8AC3E}">
        <p14:creationId xmlns:p14="http://schemas.microsoft.com/office/powerpoint/2010/main" val="3319194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815493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6034087"/>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600" y="274639"/>
            <a:ext cx="8026400" cy="6034087"/>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1632395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7E404-C20F-7070-909F-82AECE910D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E2F39E-2DA8-F8AF-9851-7FC67A6A2DC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DC8A676-AC54-6F71-F81E-19B8F7D788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104333-8A32-DED1-8FC3-2B48A9B89CEA}"/>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6" name="页脚占位符 5">
            <a:extLst>
              <a:ext uri="{FF2B5EF4-FFF2-40B4-BE49-F238E27FC236}">
                <a16:creationId xmlns:a16="http://schemas.microsoft.com/office/drawing/2014/main" id="{118A7EFF-C808-6186-57BE-862E6B1BED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04AFE1C-4731-83CD-733B-55AC00502AC3}"/>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34455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C9DBA8-0FA6-040E-F461-76497FE9276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177B13-F6C0-D03E-9B6B-8F10B71758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7921B3A-AB99-C872-52C6-825E522A755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A3BE795-04B6-952B-CED0-B9F78764C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146020E-5BA6-834D-A01F-66481AAE66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E1056F-249C-E9B8-2DF4-C220300F60DF}"/>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8" name="页脚占位符 7">
            <a:extLst>
              <a:ext uri="{FF2B5EF4-FFF2-40B4-BE49-F238E27FC236}">
                <a16:creationId xmlns:a16="http://schemas.microsoft.com/office/drawing/2014/main" id="{2011D512-F37E-4410-E8A4-94545F14E49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EE38160-E2A9-DFC6-8A07-44BA140F0C6F}"/>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139457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0470B-B2E8-1965-D44C-F5D8A92828D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1BBBFB0-3322-D2DD-A9B3-498F04083C02}"/>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4" name="页脚占位符 3">
            <a:extLst>
              <a:ext uri="{FF2B5EF4-FFF2-40B4-BE49-F238E27FC236}">
                <a16:creationId xmlns:a16="http://schemas.microsoft.com/office/drawing/2014/main" id="{A9B25545-C41A-0FF9-1C2F-78D4E5AF059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4E06A9C-4C76-420D-9325-4E1723008B1E}"/>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57753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B4BABA8-5AE4-AC1C-934C-2A45830C5A6B}"/>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3" name="页脚占位符 2">
            <a:extLst>
              <a:ext uri="{FF2B5EF4-FFF2-40B4-BE49-F238E27FC236}">
                <a16:creationId xmlns:a16="http://schemas.microsoft.com/office/drawing/2014/main" id="{7EA62732-4EA5-393E-C2AE-74609E29F74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FCC9B08-DFE3-D323-0AA1-89AD42C22D84}"/>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151085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494B1D-106D-0F06-FBEE-12BEC0A3F9D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CAB86A-9900-66F5-B915-589703FBA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1B1E6C-C0AF-97FC-4335-B31371404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7B109F3-0061-E38F-1E68-DC04B5B0AE0F}"/>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6" name="页脚占位符 5">
            <a:extLst>
              <a:ext uri="{FF2B5EF4-FFF2-40B4-BE49-F238E27FC236}">
                <a16:creationId xmlns:a16="http://schemas.microsoft.com/office/drawing/2014/main" id="{4C357AD0-F6B7-ACFC-62F0-1DBD6948C3D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3E82A42-E3F6-F3FE-2734-FBB52553FB1C}"/>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2054575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688588-D032-86F6-2CD4-D514AAF849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7D8F2B-1C17-D4E0-FC65-ABECFD76C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D87DEC2-9C50-2928-AB2B-22FCE7459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A2FECF-8202-F181-8219-01204B2F79F8}"/>
              </a:ext>
            </a:extLst>
          </p:cNvPr>
          <p:cNvSpPr>
            <a:spLocks noGrp="1"/>
          </p:cNvSpPr>
          <p:nvPr>
            <p:ph type="dt" sz="half" idx="10"/>
          </p:nvPr>
        </p:nvSpPr>
        <p:spPr/>
        <p:txBody>
          <a:bodyPr/>
          <a:lstStyle/>
          <a:p>
            <a:fld id="{C98B6F55-B95C-4D5A-9F10-D0FE4E1CA2F2}" type="datetimeFigureOut">
              <a:rPr lang="zh-CN" altLang="en-US" smtClean="0"/>
              <a:t>2026/5/13</a:t>
            </a:fld>
            <a:endParaRPr lang="zh-CN" altLang="en-US"/>
          </a:p>
        </p:txBody>
      </p:sp>
      <p:sp>
        <p:nvSpPr>
          <p:cNvPr id="6" name="页脚占位符 5">
            <a:extLst>
              <a:ext uri="{FF2B5EF4-FFF2-40B4-BE49-F238E27FC236}">
                <a16:creationId xmlns:a16="http://schemas.microsoft.com/office/drawing/2014/main" id="{FBF4076B-FAD5-CD8E-E461-21DAF83ECF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8FFA31-E18B-DA10-3639-8784252D3642}"/>
              </a:ext>
            </a:extLst>
          </p:cNvPr>
          <p:cNvSpPr>
            <a:spLocks noGrp="1"/>
          </p:cNvSpPr>
          <p:nvPr>
            <p:ph type="sldNum" sz="quarter" idx="12"/>
          </p:nvPr>
        </p:nvSpPr>
        <p:spPr/>
        <p:txBody>
          <a:body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1428874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85D80D-6FA6-0745-6AAD-EC7C8FBA2E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62691FB-ECF2-EEC1-9937-054A005056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716AABF-6ACB-4CD7-75DA-6A36598BB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B6F55-B95C-4D5A-9F10-D0FE4E1CA2F2}" type="datetimeFigureOut">
              <a:rPr lang="zh-CN" altLang="en-US" smtClean="0"/>
              <a:t>2026/5/13</a:t>
            </a:fld>
            <a:endParaRPr lang="zh-CN" altLang="en-US"/>
          </a:p>
        </p:txBody>
      </p:sp>
      <p:sp>
        <p:nvSpPr>
          <p:cNvPr id="5" name="页脚占位符 4">
            <a:extLst>
              <a:ext uri="{FF2B5EF4-FFF2-40B4-BE49-F238E27FC236}">
                <a16:creationId xmlns:a16="http://schemas.microsoft.com/office/drawing/2014/main" id="{D2E39F78-4245-B29C-FBE0-2688901CFF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14E574-A11F-5D75-BFC9-87C7A0D61F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E9AA5-A6F3-4D5A-94FB-A46932D5746B}" type="slidenum">
              <a:rPr lang="zh-CN" altLang="en-US" smtClean="0"/>
              <a:t>‹#›</a:t>
            </a:fld>
            <a:endParaRPr lang="zh-CN" altLang="en-US"/>
          </a:p>
        </p:txBody>
      </p:sp>
    </p:spTree>
    <p:extLst>
      <p:ext uri="{BB962C8B-B14F-4D97-AF65-F5344CB8AC3E}">
        <p14:creationId xmlns:p14="http://schemas.microsoft.com/office/powerpoint/2010/main" val="2329595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E8664EB-FFDD-4E49-827C-06BF2B0D07BA}" type="datetimeFigureOut">
              <a:rPr lang="zh-CN" altLang="en-US"/>
              <a:pPr>
                <a:defRPr/>
              </a:pPr>
              <a:t>2026/5/13</a:t>
            </a:fld>
            <a:endParaRPr lang="zh-CN" altLang="en-US"/>
          </a:p>
        </p:txBody>
      </p:sp>
      <p:sp>
        <p:nvSpPr>
          <p:cNvPr id="5" name="页脚占位符 4">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zh-CN" altLang="en-US"/>
          </a:p>
        </p:txBody>
      </p:sp>
      <p:sp>
        <p:nvSpPr>
          <p:cNvPr id="6" name="灯片编号占位符 5">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3B1BD42-CFE4-40D0-BD47-69F93182770E}" type="slidenum">
              <a:rPr lang="zh-CN" altLang="en-US"/>
              <a:pPr>
                <a:defRPr/>
              </a:pPr>
              <a:t>‹#›</a:t>
            </a:fld>
            <a:endParaRPr lang="zh-CN" altLang="en-US"/>
          </a:p>
        </p:txBody>
      </p:sp>
      <p:pic>
        <p:nvPicPr>
          <p:cNvPr id="1030" name="Picture 2"/>
          <p:cNvPicPr>
            <a:picLocks noChangeAspect="1" noChangeArrowheads="1"/>
          </p:cNvPicPr>
          <p:nvPr/>
        </p:nvPicPr>
        <p:blipFill>
          <a:blip r:embed="rId13">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11136313" y="-82550"/>
            <a:ext cx="105568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6" descr="浙江大学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5875"/>
            <a:ext cx="244792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62270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1" fontAlgn="base" hangingPunct="1">
        <a:spcBef>
          <a:spcPct val="0"/>
        </a:spcBef>
        <a:spcAft>
          <a:spcPct val="0"/>
        </a:spcAft>
        <a:defRPr sz="2800" kern="1200">
          <a:solidFill>
            <a:schemeClr val="tx1"/>
          </a:solidFill>
          <a:latin typeface="微软雅黑" panose="020B0503020204020204" pitchFamily="34" charset="-122"/>
          <a:ea typeface="微软雅黑" panose="020B0503020204020204" pitchFamily="34" charset="-122"/>
          <a:cs typeface="+mj-cs"/>
        </a:defRPr>
      </a:lvl1pPr>
      <a:lvl2pPr algn="ctr" rtl="0" eaLnBrk="1" fontAlgn="base" hangingPunct="1">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2pPr>
      <a:lvl3pPr algn="ctr" rtl="0" eaLnBrk="1" fontAlgn="base" hangingPunct="1">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3pPr>
      <a:lvl4pPr algn="ctr" rtl="0" eaLnBrk="1" fontAlgn="base" hangingPunct="1">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4pPr>
      <a:lvl5pPr algn="ctr" rtl="0" eaLnBrk="1" fontAlgn="base" hangingPunct="1">
        <a:spcBef>
          <a:spcPct val="0"/>
        </a:spcBef>
        <a:spcAft>
          <a:spcPct val="0"/>
        </a:spcAft>
        <a:defRPr sz="2800">
          <a:solidFill>
            <a:schemeClr val="tx1"/>
          </a:solidFill>
          <a:latin typeface="微软雅黑" panose="020B0503020204020204" pitchFamily="34" charset="-122"/>
          <a:ea typeface="微软雅黑" panose="020B0503020204020204" pitchFamily="34" charset="-122"/>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SimSun" panose="02010600030101010101" pitchFamily="2" charset="-122"/>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Picture 2" descr="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nordri_02"/>
          <p:cNvPicPr>
            <a:picLocks noChangeAspect="1" noChangeArrowheads="1"/>
          </p:cNvPicPr>
          <p:nvPr/>
        </p:nvPicPr>
        <p:blipFill>
          <a:blip r:embed="rId15">
            <a:lum bright="-54000" contrast="42000"/>
            <a:extLst>
              <a:ext uri="{28A0092B-C50C-407E-A947-70E740481C1C}">
                <a14:useLocalDpi xmlns:a14="http://schemas.microsoft.com/office/drawing/2010/main" val="0"/>
              </a:ext>
            </a:extLst>
          </a:blip>
          <a:srcRect/>
          <a:stretch>
            <a:fillRect/>
          </a:stretch>
        </p:blipFill>
        <p:spPr bwMode="auto">
          <a:xfrm>
            <a:off x="0" y="1225550"/>
            <a:ext cx="12192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31"/>
          <p:cNvSpPr>
            <a:spLocks noGrp="1" noChangeArrowheads="1"/>
          </p:cNvSpPr>
          <p:nvPr>
            <p:ph type="body" idx="1"/>
          </p:nvPr>
        </p:nvSpPr>
        <p:spPr bwMode="auto">
          <a:xfrm>
            <a:off x="623888" y="1268413"/>
            <a:ext cx="109442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p:txBody>
      </p:sp>
      <p:sp>
        <p:nvSpPr>
          <p:cNvPr id="1030" name="Rectangle 6"/>
          <p:cNvSpPr>
            <a:spLocks noChangeArrowheads="1"/>
          </p:cNvSpPr>
          <p:nvPr/>
        </p:nvSpPr>
        <p:spPr bwMode="auto">
          <a:xfrm>
            <a:off x="5135563" y="6524625"/>
            <a:ext cx="1919287" cy="196850"/>
          </a:xfrm>
          <a:prstGeom prst="rect">
            <a:avLst/>
          </a:prstGeom>
          <a:noFill/>
          <a:ln w="9525">
            <a:noFill/>
            <a:miter lim="800000"/>
            <a:headEnd/>
            <a:tailEnd/>
          </a:ln>
          <a:effec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de-DE" altLang="en-US" sz="1000">
                <a:solidFill>
                  <a:srgbClr val="000000"/>
                </a:solidFill>
                <a:latin typeface="Arial" panose="020B0604020202020204" pitchFamily="34" charset="0"/>
                <a:ea typeface="华文细黑" panose="02010600040101010101" pitchFamily="2" charset="-122"/>
              </a:rPr>
              <a:t>Page </a:t>
            </a:r>
            <a:r>
              <a:rPr lang="de-DE" altLang="en-US" sz="1000">
                <a:solidFill>
                  <a:srgbClr val="000000"/>
                </a:solidFill>
                <a:latin typeface="Arial" panose="020B0604020202020204" pitchFamily="34" charset="0"/>
                <a:ea typeface="华文细黑" panose="02010600040101010101" pitchFamily="2" charset="-122"/>
                <a:sym typeface="MS UI Gothic" panose="020B0600070205080204" pitchFamily="34" charset="-128"/>
              </a:rPr>
              <a:t></a:t>
            </a:r>
            <a:r>
              <a:rPr lang="de-DE" altLang="en-US" sz="1000">
                <a:solidFill>
                  <a:srgbClr val="000000"/>
                </a:solidFill>
                <a:latin typeface="Arial" panose="020B0604020202020204" pitchFamily="34" charset="0"/>
                <a:ea typeface="华文细黑" panose="02010600040101010101" pitchFamily="2" charset="-122"/>
              </a:rPr>
              <a:t> </a:t>
            </a:r>
            <a:fld id="{49B16AD3-8EAD-43B9-B694-D5CEBD2A100A}" type="slidenum">
              <a:rPr lang="zh-CN" altLang="en-US" sz="1000" smtClean="0">
                <a:solidFill>
                  <a:srgbClr val="000000"/>
                </a:solidFill>
                <a:latin typeface="Arial" panose="020B0604020202020204" pitchFamily="34" charset="0"/>
                <a:ea typeface="华文细黑" panose="02010600040101010101" pitchFamily="2" charset="-122"/>
              </a:rPr>
              <a:pPr algn="ctr">
                <a:defRPr/>
              </a:pPr>
              <a:t>‹#›</a:t>
            </a:fld>
            <a:endParaRPr lang="en-US" altLang="zh-CN" sz="1000">
              <a:solidFill>
                <a:srgbClr val="000000"/>
              </a:solidFill>
              <a:latin typeface="Arial" panose="020B0604020202020204" pitchFamily="34" charset="0"/>
              <a:ea typeface="华文细黑" panose="02010600040101010101" pitchFamily="2" charset="-122"/>
            </a:endParaRPr>
          </a:p>
        </p:txBody>
      </p:sp>
      <p:sp>
        <p:nvSpPr>
          <p:cNvPr id="2055" name="Rectangle 7"/>
          <p:cNvSpPr>
            <a:spLocks noChangeArrowheads="1"/>
          </p:cNvSpPr>
          <p:nvPr/>
        </p:nvSpPr>
        <p:spPr bwMode="auto">
          <a:xfrm>
            <a:off x="623888" y="446088"/>
            <a:ext cx="1852612" cy="349250"/>
          </a:xfrm>
          <a:prstGeom prst="rect">
            <a:avLst/>
          </a:prstGeom>
          <a:gradFill rotWithShape="1">
            <a:gsLst>
              <a:gs pos="0">
                <a:srgbClr val="FFFFFF"/>
              </a:gs>
              <a:gs pos="100000">
                <a:srgbClr val="DDDDDD"/>
              </a:gs>
            </a:gsLst>
            <a:lin ang="0" scaled="1"/>
          </a:gradFill>
          <a:ln w="9525">
            <a:solidFill>
              <a:srgbClr val="969696"/>
            </a:solidFill>
            <a:prstDash val="dash"/>
            <a:miter lim="800000"/>
            <a:headEnd/>
            <a:tailEnd/>
          </a:ln>
        </p:spPr>
        <p:txBody>
          <a:bodyPr wrap="none"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de-DE" altLang="en-US" sz="1400">
                <a:solidFill>
                  <a:srgbClr val="000000"/>
                </a:solidFill>
                <a:latin typeface="Arial" panose="020B0604020202020204" pitchFamily="34" charset="0"/>
                <a:ea typeface="华文细黑" panose="02010600040101010101" pitchFamily="2" charset="-122"/>
              </a:rPr>
              <a:t>LOGO</a:t>
            </a:r>
          </a:p>
        </p:txBody>
      </p:sp>
      <p:sp>
        <p:nvSpPr>
          <p:cNvPr id="2056" name="Rectangle 8"/>
          <p:cNvSpPr>
            <a:spLocks noChangeArrowheads="1"/>
          </p:cNvSpPr>
          <p:nvPr/>
        </p:nvSpPr>
        <p:spPr bwMode="auto">
          <a:xfrm>
            <a:off x="623888" y="333375"/>
            <a:ext cx="109442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CN" altLang="en-US" sz="2600">
              <a:solidFill>
                <a:srgbClr val="FFFFFF"/>
              </a:solidFill>
              <a:latin typeface="Arial" panose="020B0604020202020204" pitchFamily="34" charset="0"/>
              <a:ea typeface="黑体" panose="02010609060101010101" pitchFamily="49" charset="-122"/>
            </a:endParaRPr>
          </a:p>
        </p:txBody>
      </p:sp>
      <p:sp>
        <p:nvSpPr>
          <p:cNvPr id="2057" name="Rectangle 9"/>
          <p:cNvSpPr>
            <a:spLocks noGrp="1" noChangeArrowheads="1"/>
          </p:cNvSpPr>
          <p:nvPr>
            <p:ph type="title"/>
          </p:nvPr>
        </p:nvSpPr>
        <p:spPr bwMode="auto">
          <a:xfrm>
            <a:off x="609600" y="2603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Tree>
    <p:extLst>
      <p:ext uri="{BB962C8B-B14F-4D97-AF65-F5344CB8AC3E}">
        <p14:creationId xmlns:p14="http://schemas.microsoft.com/office/powerpoint/2010/main" val="13502094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1" fontAlgn="base" hangingPunct="1">
        <a:spcBef>
          <a:spcPct val="0"/>
        </a:spcBef>
        <a:spcAft>
          <a:spcPct val="0"/>
        </a:spcAft>
        <a:defRPr sz="2600" b="1">
          <a:solidFill>
            <a:schemeClr val="bg1"/>
          </a:solidFill>
          <a:latin typeface="+mj-lt"/>
          <a:ea typeface="+mj-ea"/>
          <a:cs typeface="+mj-cs"/>
        </a:defRPr>
      </a:lvl1pPr>
      <a:lvl2pPr algn="ctr" rtl="0" eaLnBrk="1" fontAlgn="base" hangingPunct="1">
        <a:spcBef>
          <a:spcPct val="0"/>
        </a:spcBef>
        <a:spcAft>
          <a:spcPct val="0"/>
        </a:spcAft>
        <a:defRPr sz="2600" b="1">
          <a:solidFill>
            <a:schemeClr val="bg1"/>
          </a:solidFill>
          <a:latin typeface="Arial" pitchFamily="34" charset="0"/>
          <a:ea typeface="黑体" pitchFamily="2" charset="-122"/>
        </a:defRPr>
      </a:lvl2pPr>
      <a:lvl3pPr algn="ctr" rtl="0" eaLnBrk="1" fontAlgn="base" hangingPunct="1">
        <a:spcBef>
          <a:spcPct val="0"/>
        </a:spcBef>
        <a:spcAft>
          <a:spcPct val="0"/>
        </a:spcAft>
        <a:defRPr sz="2600" b="1">
          <a:solidFill>
            <a:schemeClr val="bg1"/>
          </a:solidFill>
          <a:latin typeface="Arial" pitchFamily="34" charset="0"/>
          <a:ea typeface="黑体" pitchFamily="2" charset="-122"/>
        </a:defRPr>
      </a:lvl3pPr>
      <a:lvl4pPr algn="ctr" rtl="0" eaLnBrk="1" fontAlgn="base" hangingPunct="1">
        <a:spcBef>
          <a:spcPct val="0"/>
        </a:spcBef>
        <a:spcAft>
          <a:spcPct val="0"/>
        </a:spcAft>
        <a:defRPr sz="2600" b="1">
          <a:solidFill>
            <a:schemeClr val="bg1"/>
          </a:solidFill>
          <a:latin typeface="Arial" pitchFamily="34" charset="0"/>
          <a:ea typeface="黑体" pitchFamily="2" charset="-122"/>
        </a:defRPr>
      </a:lvl4pPr>
      <a:lvl5pPr algn="ctr" rtl="0" eaLnBrk="1" fontAlgn="base" hangingPunct="1">
        <a:spcBef>
          <a:spcPct val="0"/>
        </a:spcBef>
        <a:spcAft>
          <a:spcPct val="0"/>
        </a:spcAft>
        <a:defRPr sz="2600" b="1">
          <a:solidFill>
            <a:schemeClr val="bg1"/>
          </a:solidFill>
          <a:latin typeface="Arial" pitchFamily="34" charset="0"/>
          <a:ea typeface="黑体" pitchFamily="2" charset="-122"/>
        </a:defRPr>
      </a:lvl5pPr>
      <a:lvl6pPr marL="457200" algn="ctr" rtl="0" eaLnBrk="1" fontAlgn="base" hangingPunct="1">
        <a:spcBef>
          <a:spcPct val="0"/>
        </a:spcBef>
        <a:spcAft>
          <a:spcPct val="0"/>
        </a:spcAft>
        <a:defRPr sz="2600" b="1">
          <a:solidFill>
            <a:schemeClr val="bg1"/>
          </a:solidFill>
          <a:latin typeface="Arial" pitchFamily="34" charset="0"/>
          <a:ea typeface="黑体" pitchFamily="2" charset="-122"/>
        </a:defRPr>
      </a:lvl6pPr>
      <a:lvl7pPr marL="914400" algn="ctr" rtl="0" eaLnBrk="1" fontAlgn="base" hangingPunct="1">
        <a:spcBef>
          <a:spcPct val="0"/>
        </a:spcBef>
        <a:spcAft>
          <a:spcPct val="0"/>
        </a:spcAft>
        <a:defRPr sz="2600" b="1">
          <a:solidFill>
            <a:schemeClr val="bg1"/>
          </a:solidFill>
          <a:latin typeface="Arial" pitchFamily="34" charset="0"/>
          <a:ea typeface="黑体" pitchFamily="2" charset="-122"/>
        </a:defRPr>
      </a:lvl7pPr>
      <a:lvl8pPr marL="1371600" algn="ctr" rtl="0" eaLnBrk="1" fontAlgn="base" hangingPunct="1">
        <a:spcBef>
          <a:spcPct val="0"/>
        </a:spcBef>
        <a:spcAft>
          <a:spcPct val="0"/>
        </a:spcAft>
        <a:defRPr sz="2600" b="1">
          <a:solidFill>
            <a:schemeClr val="bg1"/>
          </a:solidFill>
          <a:latin typeface="Arial" pitchFamily="34" charset="0"/>
          <a:ea typeface="黑体" pitchFamily="2" charset="-122"/>
        </a:defRPr>
      </a:lvl8pPr>
      <a:lvl9pPr marL="1828800" algn="ctr" rtl="0" eaLnBrk="1" fontAlgn="base" hangingPunct="1">
        <a:spcBef>
          <a:spcPct val="0"/>
        </a:spcBef>
        <a:spcAft>
          <a:spcPct val="0"/>
        </a:spcAft>
        <a:defRPr sz="2600" b="1">
          <a:solidFill>
            <a:schemeClr val="bg1"/>
          </a:solidFill>
          <a:latin typeface="Arial" pitchFamily="34" charset="0"/>
          <a:ea typeface="黑体" pitchFamily="2" charset="-122"/>
        </a:defRPr>
      </a:lvl9pPr>
    </p:titleStyle>
    <p:bodyStyle>
      <a:lvl1pPr marL="342900" indent="-342900" algn="l" rtl="0" eaLnBrk="1" fontAlgn="base" hangingPunct="1">
        <a:lnSpc>
          <a:spcPct val="120000"/>
        </a:lnSpc>
        <a:spcBef>
          <a:spcPct val="20000"/>
        </a:spcBef>
        <a:spcAft>
          <a:spcPct val="0"/>
        </a:spcAft>
        <a:buClr>
          <a:schemeClr val="accent1"/>
        </a:buClr>
        <a:buFont typeface="Wingdings" panose="05000000000000000000" pitchFamily="2" charset="2"/>
        <a:buChar char="n"/>
        <a:defRPr sz="2400" b="1">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lr>
          <a:schemeClr val="accent1"/>
        </a:buClr>
        <a:buFont typeface="Wingdings" panose="05000000000000000000" pitchFamily="2" charset="2"/>
        <a:buChar char="n"/>
        <a:defRPr sz="2000" b="1">
          <a:solidFill>
            <a:schemeClr val="tx1"/>
          </a:solidFill>
          <a:latin typeface="+mn-lt"/>
          <a:ea typeface="+mn-ea"/>
        </a:defRPr>
      </a:lvl2pPr>
      <a:lvl3pPr marL="1143000" indent="-228600" algn="l" rtl="0" eaLnBrk="1" fontAlgn="base" hangingPunct="1">
        <a:lnSpc>
          <a:spcPct val="120000"/>
        </a:lnSpc>
        <a:spcBef>
          <a:spcPct val="20000"/>
        </a:spcBef>
        <a:spcAft>
          <a:spcPct val="0"/>
        </a:spcAft>
        <a:buClr>
          <a:schemeClr val="accent2"/>
        </a:buClr>
        <a:buFont typeface="Wingdings" panose="05000000000000000000" pitchFamily="2" charset="2"/>
        <a:buChar char="n"/>
        <a:defRPr b="1">
          <a:solidFill>
            <a:schemeClr val="tx1"/>
          </a:solidFill>
          <a:latin typeface="+mn-lt"/>
          <a:ea typeface="+mn-ea"/>
        </a:defRPr>
      </a:lvl3pPr>
      <a:lvl4pPr marL="1600200" indent="-228600" algn="l" rtl="0" eaLnBrk="1" fontAlgn="base" hangingPunct="1">
        <a:lnSpc>
          <a:spcPct val="120000"/>
        </a:lnSpc>
        <a:spcBef>
          <a:spcPct val="20000"/>
        </a:spcBef>
        <a:spcAft>
          <a:spcPct val="0"/>
        </a:spcAft>
        <a:buClr>
          <a:schemeClr val="hlink"/>
        </a:buClr>
        <a:buFont typeface="Wingdings" panose="05000000000000000000" pitchFamily="2" charset="2"/>
        <a:buChar char="n"/>
        <a:defRPr sz="1600" b="1">
          <a:solidFill>
            <a:schemeClr val="tx1"/>
          </a:solidFill>
          <a:latin typeface="+mn-lt"/>
          <a:ea typeface="+mn-ea"/>
        </a:defRPr>
      </a:lvl4pPr>
      <a:lvl5pPr marL="2057400" indent="-228600" algn="l" rtl="0" eaLnBrk="1" fontAlgn="base" hangingPunct="1">
        <a:spcBef>
          <a:spcPct val="20000"/>
        </a:spcBef>
        <a:spcAft>
          <a:spcPct val="0"/>
        </a:spcAft>
        <a:buChar char="»"/>
        <a:defRPr>
          <a:solidFill>
            <a:schemeClr val="tx1"/>
          </a:solidFill>
          <a:latin typeface="+mn-lt"/>
          <a:ea typeface="+mn-ea"/>
        </a:defRPr>
      </a:lvl5pPr>
      <a:lvl6pPr marL="2514600" indent="-228600" algn="l" rtl="0" eaLnBrk="1" fontAlgn="base" hangingPunct="1">
        <a:spcBef>
          <a:spcPct val="20000"/>
        </a:spcBef>
        <a:spcAft>
          <a:spcPct val="0"/>
        </a:spcAft>
        <a:buChar char="»"/>
        <a:defRPr>
          <a:solidFill>
            <a:schemeClr val="tx1"/>
          </a:solidFill>
          <a:latin typeface="+mn-lt"/>
          <a:ea typeface="+mn-ea"/>
        </a:defRPr>
      </a:lvl6pPr>
      <a:lvl7pPr marL="2971800" indent="-228600" algn="l" rtl="0" eaLnBrk="1" fontAlgn="base" hangingPunct="1">
        <a:spcBef>
          <a:spcPct val="20000"/>
        </a:spcBef>
        <a:spcAft>
          <a:spcPct val="0"/>
        </a:spcAft>
        <a:buChar char="»"/>
        <a:defRPr>
          <a:solidFill>
            <a:schemeClr val="tx1"/>
          </a:solidFill>
          <a:latin typeface="+mn-lt"/>
          <a:ea typeface="+mn-ea"/>
        </a:defRPr>
      </a:lvl7pPr>
      <a:lvl8pPr marL="3429000" indent="-228600" algn="l" rtl="0" eaLnBrk="1" fontAlgn="base" hangingPunct="1">
        <a:spcBef>
          <a:spcPct val="20000"/>
        </a:spcBef>
        <a:spcAft>
          <a:spcPct val="0"/>
        </a:spcAft>
        <a:buChar char="»"/>
        <a:defRPr>
          <a:solidFill>
            <a:schemeClr val="tx1"/>
          </a:solidFill>
          <a:latin typeface="+mn-lt"/>
          <a:ea typeface="+mn-ea"/>
        </a:defRPr>
      </a:lvl8pPr>
      <a:lvl9pPr marL="3886200" indent="-228600" algn="l" rtl="0" eaLnBrk="1" fontAlgn="base" hangingPunct="1">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6" Type="http://schemas.microsoft.com/office/2007/relationships/hdphoto" Target="../media/hdphoto8.wdp"/><Relationship Id="rId21" Type="http://schemas.openxmlformats.org/officeDocument/2006/relationships/image" Target="../media/image47.png"/><Relationship Id="rId42" Type="http://schemas.openxmlformats.org/officeDocument/2006/relationships/image" Target="../media/image58.png"/><Relationship Id="rId47" Type="http://schemas.openxmlformats.org/officeDocument/2006/relationships/image" Target="../media/image61.png"/><Relationship Id="rId63" Type="http://schemas.openxmlformats.org/officeDocument/2006/relationships/image" Target="../media/image69.png"/><Relationship Id="rId68" Type="http://schemas.openxmlformats.org/officeDocument/2006/relationships/image" Target="../media/image72.png"/><Relationship Id="rId16" Type="http://schemas.microsoft.com/office/2007/relationships/hdphoto" Target="../media/hdphoto3.wdp"/><Relationship Id="rId11" Type="http://schemas.openxmlformats.org/officeDocument/2006/relationships/image" Target="../media/image41.png"/><Relationship Id="rId24" Type="http://schemas.microsoft.com/office/2007/relationships/hdphoto" Target="../media/hdphoto7.wdp"/><Relationship Id="rId32" Type="http://schemas.openxmlformats.org/officeDocument/2006/relationships/image" Target="../media/image53.png"/><Relationship Id="rId37" Type="http://schemas.microsoft.com/office/2007/relationships/hdphoto" Target="../media/hdphoto13.wdp"/><Relationship Id="rId40" Type="http://schemas.openxmlformats.org/officeDocument/2006/relationships/image" Target="../media/image57.png"/><Relationship Id="rId45" Type="http://schemas.microsoft.com/office/2007/relationships/hdphoto" Target="../media/hdphoto17.wdp"/><Relationship Id="rId53" Type="http://schemas.openxmlformats.org/officeDocument/2006/relationships/image" Target="../media/image64.png"/><Relationship Id="rId58" Type="http://schemas.microsoft.com/office/2007/relationships/hdphoto" Target="../media/hdphoto23.wdp"/><Relationship Id="rId66" Type="http://schemas.openxmlformats.org/officeDocument/2006/relationships/image" Target="../media/image71.png"/><Relationship Id="rId74" Type="http://schemas.openxmlformats.org/officeDocument/2006/relationships/image" Target="../media/image75.png"/><Relationship Id="rId79" Type="http://schemas.microsoft.com/office/2007/relationships/hdphoto" Target="../media/hdphoto33.wdp"/><Relationship Id="rId5" Type="http://schemas.openxmlformats.org/officeDocument/2006/relationships/image" Target="../media/image35.png"/><Relationship Id="rId61" Type="http://schemas.openxmlformats.org/officeDocument/2006/relationships/image" Target="../media/image68.png"/><Relationship Id="rId19" Type="http://schemas.openxmlformats.org/officeDocument/2006/relationships/image" Target="../media/image46.png"/><Relationship Id="rId14" Type="http://schemas.microsoft.com/office/2007/relationships/hdphoto" Target="../media/hdphoto2.wdp"/><Relationship Id="rId22" Type="http://schemas.microsoft.com/office/2007/relationships/hdphoto" Target="../media/hdphoto6.wdp"/><Relationship Id="rId27" Type="http://schemas.openxmlformats.org/officeDocument/2006/relationships/image" Target="../media/image50.png"/><Relationship Id="rId30" Type="http://schemas.openxmlformats.org/officeDocument/2006/relationships/image" Target="../media/image52.png"/><Relationship Id="rId35" Type="http://schemas.microsoft.com/office/2007/relationships/hdphoto" Target="../media/hdphoto12.wdp"/><Relationship Id="rId43" Type="http://schemas.microsoft.com/office/2007/relationships/hdphoto" Target="../media/hdphoto16.wdp"/><Relationship Id="rId48" Type="http://schemas.microsoft.com/office/2007/relationships/hdphoto" Target="../media/hdphoto18.wdp"/><Relationship Id="rId56" Type="http://schemas.microsoft.com/office/2007/relationships/hdphoto" Target="../media/hdphoto22.wdp"/><Relationship Id="rId64" Type="http://schemas.openxmlformats.org/officeDocument/2006/relationships/image" Target="../media/image70.png"/><Relationship Id="rId69" Type="http://schemas.microsoft.com/office/2007/relationships/hdphoto" Target="../media/hdphoto28.wdp"/><Relationship Id="rId77" Type="http://schemas.microsoft.com/office/2007/relationships/hdphoto" Target="../media/hdphoto32.wdp"/><Relationship Id="rId8" Type="http://schemas.openxmlformats.org/officeDocument/2006/relationships/image" Target="../media/image38.png"/><Relationship Id="rId51" Type="http://schemas.openxmlformats.org/officeDocument/2006/relationships/image" Target="../media/image63.png"/><Relationship Id="rId72" Type="http://schemas.openxmlformats.org/officeDocument/2006/relationships/image" Target="../media/image74.png"/><Relationship Id="rId80" Type="http://schemas.openxmlformats.org/officeDocument/2006/relationships/image" Target="../media/image78.png"/><Relationship Id="rId3" Type="http://schemas.openxmlformats.org/officeDocument/2006/relationships/image" Target="../media/image33.png"/><Relationship Id="rId12" Type="http://schemas.openxmlformats.org/officeDocument/2006/relationships/image" Target="../media/image42.png"/><Relationship Id="rId17" Type="http://schemas.openxmlformats.org/officeDocument/2006/relationships/image" Target="../media/image45.png"/><Relationship Id="rId25" Type="http://schemas.openxmlformats.org/officeDocument/2006/relationships/image" Target="../media/image49.png"/><Relationship Id="rId33" Type="http://schemas.microsoft.com/office/2007/relationships/hdphoto" Target="../media/hdphoto11.wdp"/><Relationship Id="rId38" Type="http://schemas.openxmlformats.org/officeDocument/2006/relationships/image" Target="../media/image56.png"/><Relationship Id="rId46" Type="http://schemas.openxmlformats.org/officeDocument/2006/relationships/image" Target="../media/image60.png"/><Relationship Id="rId59" Type="http://schemas.openxmlformats.org/officeDocument/2006/relationships/image" Target="../media/image67.png"/><Relationship Id="rId67" Type="http://schemas.microsoft.com/office/2007/relationships/hdphoto" Target="../media/hdphoto27.wdp"/><Relationship Id="rId20" Type="http://schemas.microsoft.com/office/2007/relationships/hdphoto" Target="../media/hdphoto5.wdp"/><Relationship Id="rId41" Type="http://schemas.microsoft.com/office/2007/relationships/hdphoto" Target="../media/hdphoto15.wdp"/><Relationship Id="rId54" Type="http://schemas.microsoft.com/office/2007/relationships/hdphoto" Target="../media/hdphoto21.wdp"/><Relationship Id="rId62" Type="http://schemas.microsoft.com/office/2007/relationships/hdphoto" Target="../media/hdphoto25.wdp"/><Relationship Id="rId70" Type="http://schemas.openxmlformats.org/officeDocument/2006/relationships/image" Target="../media/image73.png"/><Relationship Id="rId75" Type="http://schemas.microsoft.com/office/2007/relationships/hdphoto" Target="../media/hdphoto31.wdp"/><Relationship Id="rId1" Type="http://schemas.openxmlformats.org/officeDocument/2006/relationships/slideLayout" Target="../slideLayouts/slideLayout1.xml"/><Relationship Id="rId6" Type="http://schemas.openxmlformats.org/officeDocument/2006/relationships/image" Target="../media/image36.png"/><Relationship Id="rId15" Type="http://schemas.openxmlformats.org/officeDocument/2006/relationships/image" Target="../media/image44.png"/><Relationship Id="rId23" Type="http://schemas.openxmlformats.org/officeDocument/2006/relationships/image" Target="../media/image48.png"/><Relationship Id="rId28" Type="http://schemas.microsoft.com/office/2007/relationships/hdphoto" Target="../media/hdphoto9.wdp"/><Relationship Id="rId36" Type="http://schemas.openxmlformats.org/officeDocument/2006/relationships/image" Target="../media/image55.png"/><Relationship Id="rId49" Type="http://schemas.openxmlformats.org/officeDocument/2006/relationships/image" Target="../media/image62.png"/><Relationship Id="rId57" Type="http://schemas.openxmlformats.org/officeDocument/2006/relationships/image" Target="../media/image66.png"/><Relationship Id="rId10" Type="http://schemas.openxmlformats.org/officeDocument/2006/relationships/image" Target="../media/image40.png"/><Relationship Id="rId31" Type="http://schemas.microsoft.com/office/2007/relationships/hdphoto" Target="../media/hdphoto10.wdp"/><Relationship Id="rId44" Type="http://schemas.openxmlformats.org/officeDocument/2006/relationships/image" Target="../media/image59.png"/><Relationship Id="rId52" Type="http://schemas.microsoft.com/office/2007/relationships/hdphoto" Target="../media/hdphoto20.wdp"/><Relationship Id="rId60" Type="http://schemas.microsoft.com/office/2007/relationships/hdphoto" Target="../media/hdphoto24.wdp"/><Relationship Id="rId65" Type="http://schemas.microsoft.com/office/2007/relationships/hdphoto" Target="../media/hdphoto26.wdp"/><Relationship Id="rId73" Type="http://schemas.microsoft.com/office/2007/relationships/hdphoto" Target="../media/hdphoto30.wdp"/><Relationship Id="rId78" Type="http://schemas.openxmlformats.org/officeDocument/2006/relationships/image" Target="../media/image77.png"/><Relationship Id="rId4" Type="http://schemas.openxmlformats.org/officeDocument/2006/relationships/image" Target="../media/image34.png"/><Relationship Id="rId9" Type="http://schemas.openxmlformats.org/officeDocument/2006/relationships/image" Target="../media/image39.png"/><Relationship Id="rId13" Type="http://schemas.openxmlformats.org/officeDocument/2006/relationships/image" Target="../media/image43.png"/><Relationship Id="rId18" Type="http://schemas.microsoft.com/office/2007/relationships/hdphoto" Target="../media/hdphoto4.wdp"/><Relationship Id="rId39" Type="http://schemas.microsoft.com/office/2007/relationships/hdphoto" Target="../media/hdphoto14.wdp"/><Relationship Id="rId34" Type="http://schemas.openxmlformats.org/officeDocument/2006/relationships/image" Target="../media/image54.png"/><Relationship Id="rId50" Type="http://schemas.microsoft.com/office/2007/relationships/hdphoto" Target="../media/hdphoto19.wdp"/><Relationship Id="rId55" Type="http://schemas.openxmlformats.org/officeDocument/2006/relationships/image" Target="../media/image65.png"/><Relationship Id="rId76" Type="http://schemas.openxmlformats.org/officeDocument/2006/relationships/image" Target="../media/image76.png"/><Relationship Id="rId7" Type="http://schemas.openxmlformats.org/officeDocument/2006/relationships/image" Target="../media/image37.png"/><Relationship Id="rId71" Type="http://schemas.microsoft.com/office/2007/relationships/hdphoto" Target="../media/hdphoto29.wdp"/><Relationship Id="rId2" Type="http://schemas.openxmlformats.org/officeDocument/2006/relationships/notesSlide" Target="../notesSlides/notesSlide11.xml"/><Relationship Id="rId2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hyperlink" Target="mailto:gehan@zju.edu.cn" TargetMode="External"/><Relationship Id="rId4" Type="http://schemas.openxmlformats.org/officeDocument/2006/relationships/image" Target="../media/image82.pn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8858656" y="3632206"/>
            <a:ext cx="3327400" cy="3234428"/>
          </a:xfrm>
          <a:custGeom>
            <a:avLst/>
            <a:gdLst>
              <a:gd name="connsiteX0" fmla="*/ 5830762 w 5830762"/>
              <a:gd name="connsiteY0" fmla="*/ 0 h 5593457"/>
              <a:gd name="connsiteX1" fmla="*/ 5830762 w 5830762"/>
              <a:gd name="connsiteY1" fmla="*/ 3983785 h 5593457"/>
              <a:gd name="connsiteX2" fmla="*/ 5723167 w 5830762"/>
              <a:gd name="connsiteY2" fmla="*/ 4011451 h 5593457"/>
              <a:gd name="connsiteX3" fmla="*/ 4066192 w 5830762"/>
              <a:gd name="connsiteY3" fmla="*/ 5513763 h 5593457"/>
              <a:gd name="connsiteX4" fmla="*/ 4037023 w 5830762"/>
              <a:gd name="connsiteY4" fmla="*/ 5593457 h 5593457"/>
              <a:gd name="connsiteX5" fmla="*/ 0 w 5830762"/>
              <a:gd name="connsiteY5" fmla="*/ 5593457 h 5593457"/>
              <a:gd name="connsiteX6" fmla="*/ 6176 w 5830762"/>
              <a:gd name="connsiteY6" fmla="*/ 5544855 h 5593457"/>
              <a:gd name="connsiteX7" fmla="*/ 5510310 w 5830762"/>
              <a:gd name="connsiteY7" fmla="*/ 40720 h 5593457"/>
            </a:gdLst>
            <a:ahLst/>
            <a:cxnLst/>
            <a:rect l="l" t="t" r="r" b="b"/>
            <a:pathLst>
              <a:path w="5830762" h="5593457">
                <a:moveTo>
                  <a:pt x="5830762" y="0"/>
                </a:moveTo>
                <a:lnTo>
                  <a:pt x="5830762" y="3983785"/>
                </a:lnTo>
                <a:lnTo>
                  <a:pt x="5723167" y="4011451"/>
                </a:lnTo>
                <a:cubicBezTo>
                  <a:pt x="4974883" y="4244191"/>
                  <a:pt x="4368505" y="4799015"/>
                  <a:pt x="4066192" y="5513763"/>
                </a:cubicBezTo>
                <a:lnTo>
                  <a:pt x="4037023" y="5593457"/>
                </a:lnTo>
                <a:lnTo>
                  <a:pt x="0" y="5593457"/>
                </a:lnTo>
                <a:lnTo>
                  <a:pt x="6176" y="5544855"/>
                </a:lnTo>
                <a:cubicBezTo>
                  <a:pt x="439010" y="2712110"/>
                  <a:pt x="2677565" y="473555"/>
                  <a:pt x="5510310" y="40720"/>
                </a:cubicBezTo>
                <a:close/>
              </a:path>
            </a:pathLst>
          </a:custGeom>
          <a:solidFill>
            <a:schemeClr val="accent1">
              <a:lumMod val="20000"/>
              <a:lumOff val="80000"/>
            </a:schemeClr>
          </a:solidFill>
          <a:ln w="12700" cap="sq">
            <a:noFill/>
            <a:miter/>
          </a:ln>
          <a:effectLst>
            <a:outerShdw blurRad="127000" dist="254000" dir="2700000" algn="tl" rotWithShape="0">
              <a:schemeClr val="accent1">
                <a:lumMod val="20000"/>
                <a:lumOff val="80000"/>
                <a:alpha val="20000"/>
              </a:schemeClr>
            </a:outerShdw>
          </a:effectLst>
        </p:spPr>
        <p:txBody>
          <a:bodyPr vert="horz" wrap="square" lIns="91440" tIns="45720" rIns="91440" bIns="45720" rtlCol="0" anchor="ctr"/>
          <a:lstStyle/>
          <a:p>
            <a:pPr algn="ctr"/>
            <a:endParaRPr kumimoji="1" lang="zh-CN" altLang="en-US"/>
          </a:p>
        </p:txBody>
      </p:sp>
      <p:grpSp>
        <p:nvGrpSpPr>
          <p:cNvPr id="38" name="组合 37">
            <a:extLst>
              <a:ext uri="{FF2B5EF4-FFF2-40B4-BE49-F238E27FC236}">
                <a16:creationId xmlns:a16="http://schemas.microsoft.com/office/drawing/2014/main" id="{309F3746-2C5C-5BEA-BA18-4F0A360C6575}"/>
              </a:ext>
            </a:extLst>
          </p:cNvPr>
          <p:cNvGrpSpPr/>
          <p:nvPr/>
        </p:nvGrpSpPr>
        <p:grpSpPr>
          <a:xfrm>
            <a:off x="4748623" y="6197932"/>
            <a:ext cx="2694367" cy="425533"/>
            <a:chOff x="3054427" y="5403065"/>
            <a:chExt cx="2680821" cy="425533"/>
          </a:xfrm>
          <a:solidFill>
            <a:schemeClr val="accent1">
              <a:lumMod val="50000"/>
            </a:schemeClr>
          </a:solidFill>
        </p:grpSpPr>
        <p:grpSp>
          <p:nvGrpSpPr>
            <p:cNvPr id="37" name="组合 36">
              <a:extLst>
                <a:ext uri="{FF2B5EF4-FFF2-40B4-BE49-F238E27FC236}">
                  <a16:creationId xmlns:a16="http://schemas.microsoft.com/office/drawing/2014/main" id="{D0B145DF-1DD8-300D-B808-7BFF275B3B4C}"/>
                </a:ext>
              </a:extLst>
            </p:cNvPr>
            <p:cNvGrpSpPr/>
            <p:nvPr/>
          </p:nvGrpSpPr>
          <p:grpSpPr>
            <a:xfrm>
              <a:off x="3054427" y="5403065"/>
              <a:ext cx="2680821" cy="425533"/>
              <a:chOff x="3146958" y="5403065"/>
              <a:chExt cx="2187846" cy="425533"/>
            </a:xfrm>
            <a:grpFill/>
          </p:grpSpPr>
          <p:sp>
            <p:nvSpPr>
              <p:cNvPr id="7" name="标题 1"/>
              <p:cNvSpPr txBox="1"/>
              <p:nvPr/>
            </p:nvSpPr>
            <p:spPr>
              <a:xfrm>
                <a:off x="3201722" y="5403065"/>
                <a:ext cx="2133082" cy="425533"/>
              </a:xfrm>
              <a:prstGeom prst="snip2DiagRect">
                <a:avLst/>
              </a:prstGeom>
              <a:grpFill/>
              <a:ln w="12700" cap="sq">
                <a:noFill/>
                <a:miter/>
              </a:ln>
            </p:spPr>
            <p:txBody>
              <a:bodyPr vert="horz" wrap="square" lIns="91440" tIns="45720" rIns="91440" bIns="45720" rtlCol="0" anchor="ctr"/>
              <a:lstStyle/>
              <a:p>
                <a:pPr algn="ctr"/>
                <a:endParaRPr kumimoji="1" lang="zh-CN" altLang="en-US"/>
              </a:p>
            </p:txBody>
          </p:sp>
          <p:sp>
            <p:nvSpPr>
              <p:cNvPr id="8" name="标题 1"/>
              <p:cNvSpPr txBox="1"/>
              <p:nvPr/>
            </p:nvSpPr>
            <p:spPr>
              <a:xfrm>
                <a:off x="3146958" y="5403065"/>
                <a:ext cx="2133082" cy="367325"/>
              </a:xfrm>
              <a:prstGeom prst="snip2DiagRect">
                <a:avLst/>
              </a:prstGeom>
              <a:grpFill/>
              <a:ln w="12700" cap="sq">
                <a:noFill/>
                <a:miter/>
              </a:ln>
            </p:spPr>
            <p:txBody>
              <a:bodyPr vert="horz" wrap="square" lIns="91440" tIns="45720" rIns="91440" bIns="45720" rtlCol="0" anchor="ctr"/>
              <a:lstStyle/>
              <a:p>
                <a:pPr algn="ctr"/>
                <a:endParaRPr kumimoji="1" lang="zh-CN" altLang="en-US"/>
              </a:p>
            </p:txBody>
          </p:sp>
        </p:grpSp>
        <p:sp>
          <p:nvSpPr>
            <p:cNvPr id="9" name="标题 1"/>
            <p:cNvSpPr txBox="1"/>
            <p:nvPr/>
          </p:nvSpPr>
          <p:spPr>
            <a:xfrm>
              <a:off x="3239838" y="5450929"/>
              <a:ext cx="2220483" cy="307777"/>
            </a:xfrm>
            <a:prstGeom prst="rect">
              <a:avLst/>
            </a:prstGeom>
            <a:grpFill/>
            <a:ln>
              <a:noFill/>
            </a:ln>
          </p:spPr>
          <p:txBody>
            <a:bodyPr vert="horz" wrap="square" lIns="0" tIns="0" rIns="0" bIns="0" rtlCol="0" anchor="t"/>
            <a:lstStyle/>
            <a:p>
              <a:pPr algn="ctr"/>
              <a:fld id="{DDD978DD-DB0B-4110-9656-66521B6680D0}" type="datetime4">
                <a:rPr kumimoji="1" lang="en-US" altLang="zh-CN" smtClean="0">
                  <a:solidFill>
                    <a:schemeClr val="bg1"/>
                  </a:solidFill>
                  <a:latin typeface="微软雅黑" panose="020B0503020204020204" pitchFamily="34" charset="-122"/>
                  <a:ea typeface="微软雅黑" panose="020B0503020204020204" pitchFamily="34" charset="-122"/>
                </a:rPr>
                <a:t>May 13, 2026</a:t>
              </a:fld>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22" name="标题 1"/>
          <p:cNvSpPr txBox="1"/>
          <p:nvPr/>
        </p:nvSpPr>
        <p:spPr>
          <a:xfrm>
            <a:off x="1" y="0"/>
            <a:ext cx="4362971" cy="1688590"/>
          </a:xfrm>
          <a:custGeom>
            <a:avLst/>
            <a:gdLst>
              <a:gd name="connsiteX0" fmla="*/ 0 w 4362971"/>
              <a:gd name="connsiteY0" fmla="*/ 0 h 1688590"/>
              <a:gd name="connsiteX1" fmla="*/ 1460423 w 4362971"/>
              <a:gd name="connsiteY1" fmla="*/ 0 h 1688590"/>
              <a:gd name="connsiteX2" fmla="*/ 1534739 w 4362971"/>
              <a:gd name="connsiteY2" fmla="*/ 27200 h 1688590"/>
              <a:gd name="connsiteX3" fmla="*/ 1858914 w 4362971"/>
              <a:gd name="connsiteY3" fmla="*/ 76211 h 1688590"/>
              <a:gd name="connsiteX4" fmla="*/ 2183089 w 4362971"/>
              <a:gd name="connsiteY4" fmla="*/ 27200 h 1688590"/>
              <a:gd name="connsiteX5" fmla="*/ 2257406 w 4362971"/>
              <a:gd name="connsiteY5" fmla="*/ 0 h 1688590"/>
              <a:gd name="connsiteX6" fmla="*/ 4362971 w 4362971"/>
              <a:gd name="connsiteY6" fmla="*/ 0 h 1688590"/>
              <a:gd name="connsiteX7" fmla="*/ 4349059 w 4362971"/>
              <a:gd name="connsiteY7" fmla="*/ 38012 h 1688590"/>
              <a:gd name="connsiteX8" fmla="*/ 1858914 w 4362971"/>
              <a:gd name="connsiteY8" fmla="*/ 1688590 h 1688590"/>
              <a:gd name="connsiteX9" fmla="*/ 139859 w 4362971"/>
              <a:gd name="connsiteY9" fmla="*/ 1071466 h 1688590"/>
              <a:gd name="connsiteX10" fmla="*/ 0 w 4362971"/>
              <a:gd name="connsiteY10" fmla="*/ 944353 h 1688590"/>
            </a:gdLst>
            <a:ahLst/>
            <a:cxnLst/>
            <a:rect l="l" t="t" r="r" b="b"/>
            <a:pathLst>
              <a:path w="4362971" h="1688590">
                <a:moveTo>
                  <a:pt x="0" y="0"/>
                </a:moveTo>
                <a:lnTo>
                  <a:pt x="1460423" y="0"/>
                </a:lnTo>
                <a:lnTo>
                  <a:pt x="1534739" y="27200"/>
                </a:lnTo>
                <a:cubicBezTo>
                  <a:pt x="1637146" y="59052"/>
                  <a:pt x="1746026" y="76211"/>
                  <a:pt x="1858914" y="76211"/>
                </a:cubicBezTo>
                <a:cubicBezTo>
                  <a:pt x="1971802" y="76211"/>
                  <a:pt x="2080683" y="59052"/>
                  <a:pt x="2183089" y="27200"/>
                </a:cubicBezTo>
                <a:lnTo>
                  <a:pt x="2257406" y="0"/>
                </a:lnTo>
                <a:lnTo>
                  <a:pt x="4362971" y="0"/>
                </a:lnTo>
                <a:lnTo>
                  <a:pt x="4349059" y="38012"/>
                </a:lnTo>
                <a:cubicBezTo>
                  <a:pt x="3938794" y="1007988"/>
                  <a:pt x="2978336" y="1688590"/>
                  <a:pt x="1858914" y="1688590"/>
                </a:cubicBezTo>
                <a:cubicBezTo>
                  <a:pt x="1205918" y="1688590"/>
                  <a:pt x="607014" y="1456996"/>
                  <a:pt x="139859" y="1071466"/>
                </a:cubicBezTo>
                <a:lnTo>
                  <a:pt x="0" y="944353"/>
                </a:lnTo>
                <a:close/>
              </a:path>
            </a:pathLst>
          </a:custGeom>
          <a:solidFill>
            <a:srgbClr val="DAE3F3"/>
          </a:solidFill>
          <a:ln w="12700" cap="sq">
            <a:noFill/>
            <a:miter/>
          </a:ln>
          <a:effectLst>
            <a:outerShdw blurRad="127000" dist="38100" dir="13500000" algn="br" rotWithShape="0">
              <a:schemeClr val="accent1">
                <a:alpha val="20000"/>
              </a:schemeClr>
            </a:outerShdw>
          </a:effectLst>
        </p:spPr>
        <p:txBody>
          <a:bodyPr vert="horz" wrap="square" lIns="91440" tIns="45720" rIns="91440" bIns="45720" rtlCol="0" anchor="ctr"/>
          <a:lstStyle/>
          <a:p>
            <a:pPr algn="ctr"/>
            <a:endParaRPr kumimoji="1" lang="zh-CN" altLang="en-US"/>
          </a:p>
        </p:txBody>
      </p:sp>
      <p:sp>
        <p:nvSpPr>
          <p:cNvPr id="24" name="标题 1"/>
          <p:cNvSpPr txBox="1"/>
          <p:nvPr/>
        </p:nvSpPr>
        <p:spPr>
          <a:xfrm>
            <a:off x="9727794" y="0"/>
            <a:ext cx="2464206" cy="460085"/>
          </a:xfrm>
          <a:custGeom>
            <a:avLst/>
            <a:gdLst>
              <a:gd name="connsiteX0" fmla="*/ 0 w 2464206"/>
              <a:gd name="connsiteY0" fmla="*/ 0 h 460085"/>
              <a:gd name="connsiteX1" fmla="*/ 2464206 w 2464206"/>
              <a:gd name="connsiteY1" fmla="*/ 0 h 460085"/>
              <a:gd name="connsiteX2" fmla="*/ 2464206 w 2464206"/>
              <a:gd name="connsiteY2" fmla="*/ 460085 h 460085"/>
              <a:gd name="connsiteX3" fmla="*/ 122955 w 2464206"/>
              <a:gd name="connsiteY3" fmla="*/ 460085 h 460085"/>
              <a:gd name="connsiteX4" fmla="*/ 0 w 2464206"/>
              <a:gd name="connsiteY4" fmla="*/ 337130 h 460085"/>
            </a:gdLst>
            <a:ahLst/>
            <a:cxnLst/>
            <a:rect l="l" t="t" r="r" b="b"/>
            <a:pathLst>
              <a:path w="2464206" h="460085">
                <a:moveTo>
                  <a:pt x="0" y="0"/>
                </a:moveTo>
                <a:lnTo>
                  <a:pt x="2464206" y="0"/>
                </a:lnTo>
                <a:lnTo>
                  <a:pt x="2464206" y="460085"/>
                </a:lnTo>
                <a:lnTo>
                  <a:pt x="122955" y="460085"/>
                </a:lnTo>
                <a:lnTo>
                  <a:pt x="0" y="337130"/>
                </a:lnTo>
                <a:close/>
              </a:path>
            </a:pathLst>
          </a:custGeom>
          <a:solidFill>
            <a:srgbClr val="DAE3F3"/>
          </a:solidFill>
          <a:ln w="12700" cap="sq">
            <a:noFill/>
            <a:miter/>
          </a:ln>
        </p:spPr>
        <p:txBody>
          <a:bodyPr vert="horz" wrap="square" lIns="91440" tIns="45720" rIns="91440" bIns="45720" rtlCol="0" anchor="ctr"/>
          <a:lstStyle/>
          <a:p>
            <a:pPr algn="ctr"/>
            <a:endParaRPr kumimoji="1" lang="zh-CN" altLang="en-US"/>
          </a:p>
        </p:txBody>
      </p:sp>
      <p:sp>
        <p:nvSpPr>
          <p:cNvPr id="25" name="标题 1"/>
          <p:cNvSpPr txBox="1"/>
          <p:nvPr/>
        </p:nvSpPr>
        <p:spPr>
          <a:xfrm>
            <a:off x="0" y="3368295"/>
            <a:ext cx="342473" cy="3489705"/>
          </a:xfrm>
          <a:custGeom>
            <a:avLst/>
            <a:gdLst>
              <a:gd name="connsiteX0" fmla="*/ 0 w 342473"/>
              <a:gd name="connsiteY0" fmla="*/ 0 h 3489705"/>
              <a:gd name="connsiteX1" fmla="*/ 208877 w 342473"/>
              <a:gd name="connsiteY1" fmla="*/ 0 h 3489705"/>
              <a:gd name="connsiteX2" fmla="*/ 342473 w 342473"/>
              <a:gd name="connsiteY2" fmla="*/ 133596 h 3489705"/>
              <a:gd name="connsiteX3" fmla="*/ 342473 w 342473"/>
              <a:gd name="connsiteY3" fmla="*/ 3489705 h 3489705"/>
              <a:gd name="connsiteX4" fmla="*/ 0 w 342473"/>
              <a:gd name="connsiteY4" fmla="*/ 3489705 h 3489705"/>
            </a:gdLst>
            <a:ahLst/>
            <a:cxnLst/>
            <a:rect l="l" t="t" r="r" b="b"/>
            <a:pathLst>
              <a:path w="342473" h="3489705">
                <a:moveTo>
                  <a:pt x="0" y="0"/>
                </a:moveTo>
                <a:lnTo>
                  <a:pt x="208877" y="0"/>
                </a:lnTo>
                <a:lnTo>
                  <a:pt x="342473" y="133596"/>
                </a:lnTo>
                <a:lnTo>
                  <a:pt x="342473" y="3489705"/>
                </a:lnTo>
                <a:lnTo>
                  <a:pt x="0" y="3489705"/>
                </a:lnTo>
                <a:close/>
              </a:path>
            </a:pathLst>
          </a:custGeom>
          <a:solidFill>
            <a:srgbClr val="DAE3F3"/>
          </a:solidFill>
          <a:ln w="12700" cap="sq">
            <a:noFill/>
            <a:miter/>
          </a:ln>
        </p:spPr>
        <p:txBody>
          <a:bodyPr vert="horz" wrap="square" lIns="91440" tIns="45720" rIns="91440" bIns="45720" rtlCol="0" anchor="ctr"/>
          <a:lstStyle/>
          <a:p>
            <a:pPr algn="ctr"/>
            <a:endParaRPr kumimoji="1" lang="zh-CN" altLang="en-US"/>
          </a:p>
        </p:txBody>
      </p:sp>
      <p:sp>
        <p:nvSpPr>
          <p:cNvPr id="27" name="标题 1"/>
          <p:cNvSpPr txBox="1"/>
          <p:nvPr/>
        </p:nvSpPr>
        <p:spPr>
          <a:xfrm>
            <a:off x="8721691" y="6199931"/>
            <a:ext cx="2784509" cy="597423"/>
          </a:xfrm>
          <a:custGeom>
            <a:avLst/>
            <a:gdLst>
              <a:gd name="connsiteX0" fmla="*/ 2257801 w 2784509"/>
              <a:gd name="connsiteY0" fmla="*/ 0 h 597423"/>
              <a:gd name="connsiteX1" fmla="*/ 2521155 w 2784509"/>
              <a:gd name="connsiteY1" fmla="*/ 0 h 597423"/>
              <a:gd name="connsiteX2" fmla="*/ 2784509 w 2784509"/>
              <a:gd name="connsiteY2" fmla="*/ 298712 h 597423"/>
              <a:gd name="connsiteX3" fmla="*/ 2521155 w 2784509"/>
              <a:gd name="connsiteY3" fmla="*/ 597423 h 597423"/>
              <a:gd name="connsiteX4" fmla="*/ 2257801 w 2784509"/>
              <a:gd name="connsiteY4" fmla="*/ 597423 h 597423"/>
              <a:gd name="connsiteX5" fmla="*/ 2521155 w 2784509"/>
              <a:gd name="connsiteY5" fmla="*/ 298712 h 597423"/>
              <a:gd name="connsiteX6" fmla="*/ 1806242 w 2784509"/>
              <a:gd name="connsiteY6" fmla="*/ 0 h 597423"/>
              <a:gd name="connsiteX7" fmla="*/ 2069596 w 2784509"/>
              <a:gd name="connsiteY7" fmla="*/ 0 h 597423"/>
              <a:gd name="connsiteX8" fmla="*/ 2332950 w 2784509"/>
              <a:gd name="connsiteY8" fmla="*/ 298712 h 597423"/>
              <a:gd name="connsiteX9" fmla="*/ 2069596 w 2784509"/>
              <a:gd name="connsiteY9" fmla="*/ 597423 h 597423"/>
              <a:gd name="connsiteX10" fmla="*/ 1806242 w 2784509"/>
              <a:gd name="connsiteY10" fmla="*/ 597423 h 597423"/>
              <a:gd name="connsiteX11" fmla="*/ 2069596 w 2784509"/>
              <a:gd name="connsiteY11" fmla="*/ 298712 h 597423"/>
              <a:gd name="connsiteX12" fmla="*/ 1354682 w 2784509"/>
              <a:gd name="connsiteY12" fmla="*/ 0 h 597423"/>
              <a:gd name="connsiteX13" fmla="*/ 1618036 w 2784509"/>
              <a:gd name="connsiteY13" fmla="*/ 0 h 597423"/>
              <a:gd name="connsiteX14" fmla="*/ 1881390 w 2784509"/>
              <a:gd name="connsiteY14" fmla="*/ 298712 h 597423"/>
              <a:gd name="connsiteX15" fmla="*/ 1618036 w 2784509"/>
              <a:gd name="connsiteY15" fmla="*/ 597423 h 597423"/>
              <a:gd name="connsiteX16" fmla="*/ 1354682 w 2784509"/>
              <a:gd name="connsiteY16" fmla="*/ 597423 h 597423"/>
              <a:gd name="connsiteX17" fmla="*/ 1618036 w 2784509"/>
              <a:gd name="connsiteY17" fmla="*/ 298712 h 597423"/>
              <a:gd name="connsiteX18" fmla="*/ 903121 w 2784509"/>
              <a:gd name="connsiteY18" fmla="*/ 0 h 597423"/>
              <a:gd name="connsiteX19" fmla="*/ 1166475 w 2784509"/>
              <a:gd name="connsiteY19" fmla="*/ 0 h 597423"/>
              <a:gd name="connsiteX20" fmla="*/ 1429829 w 2784509"/>
              <a:gd name="connsiteY20" fmla="*/ 298712 h 597423"/>
              <a:gd name="connsiteX21" fmla="*/ 1166475 w 2784509"/>
              <a:gd name="connsiteY21" fmla="*/ 597423 h 597423"/>
              <a:gd name="connsiteX22" fmla="*/ 903121 w 2784509"/>
              <a:gd name="connsiteY22" fmla="*/ 597423 h 597423"/>
              <a:gd name="connsiteX23" fmla="*/ 1166475 w 2784509"/>
              <a:gd name="connsiteY23" fmla="*/ 298712 h 597423"/>
              <a:gd name="connsiteX24" fmla="*/ 451561 w 2784509"/>
              <a:gd name="connsiteY24" fmla="*/ 0 h 597423"/>
              <a:gd name="connsiteX25" fmla="*/ 714915 w 2784509"/>
              <a:gd name="connsiteY25" fmla="*/ 0 h 597423"/>
              <a:gd name="connsiteX26" fmla="*/ 978269 w 2784509"/>
              <a:gd name="connsiteY26" fmla="*/ 298712 h 597423"/>
              <a:gd name="connsiteX27" fmla="*/ 714915 w 2784509"/>
              <a:gd name="connsiteY27" fmla="*/ 597423 h 597423"/>
              <a:gd name="connsiteX28" fmla="*/ 451561 w 2784509"/>
              <a:gd name="connsiteY28" fmla="*/ 597423 h 597423"/>
              <a:gd name="connsiteX29" fmla="*/ 714915 w 2784509"/>
              <a:gd name="connsiteY29" fmla="*/ 298712 h 597423"/>
              <a:gd name="connsiteX30" fmla="*/ 0 w 2784509"/>
              <a:gd name="connsiteY30" fmla="*/ 0 h 597423"/>
              <a:gd name="connsiteX31" fmla="*/ 263354 w 2784509"/>
              <a:gd name="connsiteY31" fmla="*/ 0 h 597423"/>
              <a:gd name="connsiteX32" fmla="*/ 526708 w 2784509"/>
              <a:gd name="connsiteY32" fmla="*/ 298712 h 597423"/>
              <a:gd name="connsiteX33" fmla="*/ 263354 w 2784509"/>
              <a:gd name="connsiteY33" fmla="*/ 597423 h 597423"/>
              <a:gd name="connsiteX34" fmla="*/ 0 w 2784509"/>
              <a:gd name="connsiteY34" fmla="*/ 597423 h 597423"/>
              <a:gd name="connsiteX35" fmla="*/ 263354 w 2784509"/>
              <a:gd name="connsiteY35" fmla="*/ 298712 h 597423"/>
            </a:gdLst>
            <a:ahLst/>
            <a:cxnLst/>
            <a:rect l="l" t="t" r="r" b="b"/>
            <a:pathLst>
              <a:path w="2784509" h="597423">
                <a:moveTo>
                  <a:pt x="2257801" y="0"/>
                </a:moveTo>
                <a:lnTo>
                  <a:pt x="2521155" y="0"/>
                </a:lnTo>
                <a:lnTo>
                  <a:pt x="2784509" y="298712"/>
                </a:lnTo>
                <a:lnTo>
                  <a:pt x="2521155" y="597423"/>
                </a:lnTo>
                <a:lnTo>
                  <a:pt x="2257801" y="597423"/>
                </a:lnTo>
                <a:lnTo>
                  <a:pt x="2521155" y="298712"/>
                </a:lnTo>
                <a:close/>
                <a:moveTo>
                  <a:pt x="1806242" y="0"/>
                </a:moveTo>
                <a:lnTo>
                  <a:pt x="2069596" y="0"/>
                </a:lnTo>
                <a:lnTo>
                  <a:pt x="2332950" y="298712"/>
                </a:lnTo>
                <a:lnTo>
                  <a:pt x="2069596" y="597423"/>
                </a:lnTo>
                <a:lnTo>
                  <a:pt x="1806242" y="597423"/>
                </a:lnTo>
                <a:lnTo>
                  <a:pt x="2069596" y="298712"/>
                </a:lnTo>
                <a:close/>
                <a:moveTo>
                  <a:pt x="1354682" y="0"/>
                </a:moveTo>
                <a:lnTo>
                  <a:pt x="1618036" y="0"/>
                </a:lnTo>
                <a:lnTo>
                  <a:pt x="1881390" y="298712"/>
                </a:lnTo>
                <a:lnTo>
                  <a:pt x="1618036" y="597423"/>
                </a:lnTo>
                <a:lnTo>
                  <a:pt x="1354682" y="597423"/>
                </a:lnTo>
                <a:lnTo>
                  <a:pt x="1618036" y="298712"/>
                </a:lnTo>
                <a:close/>
                <a:moveTo>
                  <a:pt x="903121" y="0"/>
                </a:moveTo>
                <a:lnTo>
                  <a:pt x="1166475" y="0"/>
                </a:lnTo>
                <a:lnTo>
                  <a:pt x="1429829" y="298712"/>
                </a:lnTo>
                <a:lnTo>
                  <a:pt x="1166475" y="597423"/>
                </a:lnTo>
                <a:lnTo>
                  <a:pt x="903121" y="597423"/>
                </a:lnTo>
                <a:lnTo>
                  <a:pt x="1166475" y="298712"/>
                </a:lnTo>
                <a:close/>
                <a:moveTo>
                  <a:pt x="451561" y="0"/>
                </a:moveTo>
                <a:lnTo>
                  <a:pt x="714915" y="0"/>
                </a:lnTo>
                <a:lnTo>
                  <a:pt x="978269" y="298712"/>
                </a:lnTo>
                <a:lnTo>
                  <a:pt x="714915" y="597423"/>
                </a:lnTo>
                <a:lnTo>
                  <a:pt x="451561" y="597423"/>
                </a:lnTo>
                <a:lnTo>
                  <a:pt x="714915" y="298712"/>
                </a:lnTo>
                <a:close/>
                <a:moveTo>
                  <a:pt x="0" y="0"/>
                </a:moveTo>
                <a:lnTo>
                  <a:pt x="263354" y="0"/>
                </a:lnTo>
                <a:lnTo>
                  <a:pt x="526708" y="298712"/>
                </a:lnTo>
                <a:lnTo>
                  <a:pt x="263354" y="597423"/>
                </a:lnTo>
                <a:lnTo>
                  <a:pt x="0" y="597423"/>
                </a:lnTo>
                <a:lnTo>
                  <a:pt x="263354" y="298712"/>
                </a:lnTo>
                <a:close/>
              </a:path>
            </a:pathLst>
          </a:custGeom>
          <a:gradFill>
            <a:gsLst>
              <a:gs pos="0">
                <a:schemeClr val="bg1">
                  <a:alpha val="0"/>
                </a:schemeClr>
              </a:gs>
              <a:gs pos="100000">
                <a:schemeClr val="accent1"/>
              </a:gs>
            </a:gsLst>
            <a:lin ang="0" scaled="0"/>
          </a:gradFill>
          <a:ln w="12700" cap="sq">
            <a:noFill/>
            <a:miter/>
          </a:ln>
        </p:spPr>
        <p:txBody>
          <a:bodyPr vert="horz" wrap="square" lIns="91440" tIns="45720" rIns="91440" bIns="45720" rtlCol="0" anchor="ctr"/>
          <a:lstStyle/>
          <a:p>
            <a:pPr algn="ctr"/>
            <a:endParaRPr kumimoji="1" lang="zh-CN" altLang="en-US"/>
          </a:p>
        </p:txBody>
      </p:sp>
      <p:grpSp>
        <p:nvGrpSpPr>
          <p:cNvPr id="36" name="组合 35">
            <a:extLst>
              <a:ext uri="{FF2B5EF4-FFF2-40B4-BE49-F238E27FC236}">
                <a16:creationId xmlns:a16="http://schemas.microsoft.com/office/drawing/2014/main" id="{F7703512-015B-89BA-938C-81D8E8DF8B27}"/>
              </a:ext>
            </a:extLst>
          </p:cNvPr>
          <p:cNvGrpSpPr/>
          <p:nvPr/>
        </p:nvGrpSpPr>
        <p:grpSpPr>
          <a:xfrm>
            <a:off x="738926" y="1746798"/>
            <a:ext cx="10714148" cy="2416616"/>
            <a:chOff x="333101" y="1531335"/>
            <a:chExt cx="10714148" cy="2494053"/>
          </a:xfrm>
        </p:grpSpPr>
        <p:sp>
          <p:nvSpPr>
            <p:cNvPr id="4" name="标题 1"/>
            <p:cNvSpPr txBox="1"/>
            <p:nvPr/>
          </p:nvSpPr>
          <p:spPr>
            <a:xfrm>
              <a:off x="342473" y="1531335"/>
              <a:ext cx="10704776" cy="2494053"/>
            </a:xfrm>
            <a:prstGeom prst="rect">
              <a:avLst/>
            </a:prstGeom>
            <a:noFill/>
            <a:ln>
              <a:noFill/>
            </a:ln>
          </p:spPr>
          <p:txBody>
            <a:bodyPr vert="horz" wrap="square" lIns="0" tIns="0" rIns="0" bIns="0" rtlCol="0" anchor="ctr"/>
            <a:lstStyle/>
            <a:p>
              <a:pPr marR="0" lvl="0" algn="just" defTabSz="914400" rtl="0" eaLnBrk="1" fontAlgn="auto" latinLnBrk="0" hangingPunct="1">
                <a:lnSpc>
                  <a:spcPct val="114000"/>
                </a:lnSpc>
                <a:spcBef>
                  <a:spcPts val="0"/>
                </a:spcBef>
                <a:spcAft>
                  <a:spcPts val="0"/>
                </a:spcAft>
                <a:buClrTx/>
                <a:buSzTx/>
                <a:tabLst/>
                <a:defRPr/>
              </a:pPr>
              <a:r>
                <a:rPr kumimoji="0" lang="en-US" altLang="zh-CN" sz="2800" b="0" i="0" u="none" strike="noStrike" kern="1200" cap="none" spc="300" normalizeH="0" baseline="0" noProof="0" dirty="0">
                  <a:ln w="6350">
                    <a:noFill/>
                  </a:ln>
                  <a:solidFill>
                    <a:schemeClr val="accent1">
                      <a:lumMod val="50000"/>
                    </a:schemeClr>
                  </a:solidFill>
                  <a:effectLst/>
                  <a:uLnTx/>
                  <a:uFillTx/>
                  <a:latin typeface="Arial Rounded MT Bold" panose="020F0704030504030204" pitchFamily="34" charset="0"/>
                  <a:ea typeface="微软雅黑" pitchFamily="34" charset="-122"/>
                  <a:cs typeface="Arial" panose="020B0604020202020204" pitchFamily="34" charset="0"/>
                </a:rPr>
                <a:t>Decoupling the Non-linear Influence of Pore Structure on CO</a:t>
              </a:r>
              <a:r>
                <a:rPr kumimoji="0" lang="en-US" altLang="zh-CN" sz="2800" b="0" i="0" u="none" strike="noStrike" kern="1200" cap="none" spc="300" normalizeH="0" baseline="-25000" noProof="0" dirty="0">
                  <a:ln w="6350">
                    <a:noFill/>
                  </a:ln>
                  <a:solidFill>
                    <a:schemeClr val="accent1">
                      <a:lumMod val="50000"/>
                    </a:schemeClr>
                  </a:solidFill>
                  <a:effectLst/>
                  <a:uLnTx/>
                  <a:uFillTx/>
                  <a:latin typeface="Arial Rounded MT Bold" panose="020F0704030504030204" pitchFamily="34" charset="0"/>
                  <a:ea typeface="微软雅黑" pitchFamily="34" charset="-122"/>
                  <a:cs typeface="Arial" panose="020B0604020202020204" pitchFamily="34" charset="0"/>
                </a:rPr>
                <a:t>2</a:t>
              </a:r>
              <a:r>
                <a:rPr kumimoji="0" lang="en-US" altLang="zh-CN" sz="2800" b="0" i="0" u="none" strike="noStrike" kern="1200" cap="none" spc="300" normalizeH="0" baseline="0" noProof="0" dirty="0">
                  <a:ln w="6350">
                    <a:noFill/>
                  </a:ln>
                  <a:solidFill>
                    <a:schemeClr val="accent1">
                      <a:lumMod val="50000"/>
                    </a:schemeClr>
                  </a:solidFill>
                  <a:effectLst/>
                  <a:uLnTx/>
                  <a:uFillTx/>
                  <a:latin typeface="Arial Rounded MT Bold" panose="020F0704030504030204" pitchFamily="34" charset="0"/>
                  <a:ea typeface="微软雅黑" pitchFamily="34" charset="-122"/>
                  <a:cs typeface="Arial" panose="020B0604020202020204" pitchFamily="34" charset="0"/>
                </a:rPr>
                <a:t> Saturation:</a:t>
              </a:r>
            </a:p>
            <a:p>
              <a:pPr marR="0" lvl="0" algn="just" defTabSz="914400" rtl="0" eaLnBrk="1" fontAlgn="auto" latinLnBrk="0" hangingPunct="1">
                <a:lnSpc>
                  <a:spcPct val="114000"/>
                </a:lnSpc>
                <a:spcBef>
                  <a:spcPts val="0"/>
                </a:spcBef>
                <a:spcAft>
                  <a:spcPts val="0"/>
                </a:spcAft>
                <a:buClrTx/>
                <a:buSzTx/>
                <a:tabLst/>
                <a:defRPr/>
              </a:pPr>
              <a:r>
                <a:rPr kumimoji="0" lang="en-US" altLang="zh-CN" sz="2800" b="0" i="0" u="none" strike="noStrike" kern="1200" cap="none" spc="300" normalizeH="0" baseline="0" noProof="0" dirty="0">
                  <a:ln w="6350">
                    <a:noFill/>
                  </a:ln>
                  <a:solidFill>
                    <a:schemeClr val="accent1">
                      <a:lumMod val="50000"/>
                    </a:schemeClr>
                  </a:solidFill>
                  <a:effectLst/>
                  <a:uLnTx/>
                  <a:uFillTx/>
                  <a:latin typeface="Arial Rounded MT Bold" panose="020F0704030504030204" pitchFamily="34" charset="0"/>
                  <a:ea typeface="微软雅黑" pitchFamily="34" charset="-122"/>
                  <a:cs typeface="Arial" panose="020B0604020202020204" pitchFamily="34" charset="0"/>
                </a:rPr>
                <a:t>An Explainable Data-Driven Approach based on Microfluidic Experiments</a:t>
              </a:r>
              <a:endParaRPr kumimoji="0" lang="zh-CN" altLang="en-US" sz="2800" b="0" i="0" u="none" strike="noStrike" kern="1200" cap="none" spc="300" normalizeH="0" baseline="0" noProof="0" dirty="0">
                <a:ln w="6350">
                  <a:noFill/>
                </a:ln>
                <a:solidFill>
                  <a:schemeClr val="accent1">
                    <a:lumMod val="50000"/>
                  </a:schemeClr>
                </a:solidFill>
                <a:effectLst/>
                <a:uLnTx/>
                <a:uFillTx/>
                <a:latin typeface="Arial Rounded MT Bold" panose="020F0704030504030204" pitchFamily="34" charset="0"/>
                <a:ea typeface="微软雅黑" pitchFamily="34" charset="-122"/>
                <a:cs typeface="Arial" panose="020B0604020202020204" pitchFamily="34" charset="0"/>
              </a:endParaRPr>
            </a:p>
          </p:txBody>
        </p:sp>
        <p:cxnSp>
          <p:nvCxnSpPr>
            <p:cNvPr id="30" name="直接连接符 29">
              <a:extLst>
                <a:ext uri="{FF2B5EF4-FFF2-40B4-BE49-F238E27FC236}">
                  <a16:creationId xmlns:a16="http://schemas.microsoft.com/office/drawing/2014/main" id="{353EAC8E-BCA1-7FCB-BA2B-3A29434F8501}"/>
                </a:ext>
              </a:extLst>
            </p:cNvPr>
            <p:cNvCxnSpPr>
              <a:cxnSpLocks/>
            </p:cNvCxnSpPr>
            <p:nvPr/>
          </p:nvCxnSpPr>
          <p:spPr>
            <a:xfrm>
              <a:off x="333101" y="3938009"/>
              <a:ext cx="803328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a16="http://schemas.microsoft.com/office/drawing/2014/main" id="{515FDFEB-CA80-60B2-73A4-93842A496A2E}"/>
              </a:ext>
            </a:extLst>
          </p:cNvPr>
          <p:cNvGrpSpPr/>
          <p:nvPr/>
        </p:nvGrpSpPr>
        <p:grpSpPr>
          <a:xfrm>
            <a:off x="3531623" y="4674300"/>
            <a:ext cx="5190069" cy="1134742"/>
            <a:chOff x="1104557" y="5179993"/>
            <a:chExt cx="1620169" cy="573381"/>
          </a:xfrm>
        </p:grpSpPr>
        <p:sp>
          <p:nvSpPr>
            <p:cNvPr id="41" name="标题 1">
              <a:extLst>
                <a:ext uri="{FF2B5EF4-FFF2-40B4-BE49-F238E27FC236}">
                  <a16:creationId xmlns:a16="http://schemas.microsoft.com/office/drawing/2014/main" id="{8D9C0570-5BEB-6782-7F7B-2FDC1FB95807}"/>
                </a:ext>
              </a:extLst>
            </p:cNvPr>
            <p:cNvSpPr txBox="1"/>
            <p:nvPr/>
          </p:nvSpPr>
          <p:spPr>
            <a:xfrm>
              <a:off x="1104557" y="5179993"/>
              <a:ext cx="1620169" cy="560083"/>
            </a:xfrm>
            <a:prstGeom prst="snip2DiagRect">
              <a:avLst>
                <a:gd name="adj1" fmla="val 23127"/>
                <a:gd name="adj2" fmla="val 16667"/>
              </a:avLst>
            </a:prstGeom>
            <a:solidFill>
              <a:schemeClr val="accent1">
                <a:lumMod val="50000"/>
              </a:schemeClr>
            </a:solidFill>
            <a:ln w="12700" cap="sq">
              <a:noFill/>
              <a:miter/>
            </a:ln>
          </p:spPr>
          <p:txBody>
            <a:bodyPr vert="horz" wrap="square" lIns="91440" tIns="45720" rIns="91440" bIns="45720" rtlCol="0" anchor="ctr"/>
            <a:lstStyle/>
            <a:p>
              <a:pPr algn="ctr"/>
              <a:endParaRPr kumimoji="1" lang="zh-CN" altLang="en-US"/>
            </a:p>
          </p:txBody>
        </p:sp>
        <p:sp>
          <p:nvSpPr>
            <p:cNvPr id="43" name="标题 1">
              <a:extLst>
                <a:ext uri="{FF2B5EF4-FFF2-40B4-BE49-F238E27FC236}">
                  <a16:creationId xmlns:a16="http://schemas.microsoft.com/office/drawing/2014/main" id="{29AE9A62-9749-8107-0473-07C4F6A81E94}"/>
                </a:ext>
              </a:extLst>
            </p:cNvPr>
            <p:cNvSpPr txBox="1"/>
            <p:nvPr/>
          </p:nvSpPr>
          <p:spPr>
            <a:xfrm>
              <a:off x="1212600" y="5220633"/>
              <a:ext cx="1327358" cy="532741"/>
            </a:xfrm>
            <a:prstGeom prst="rect">
              <a:avLst/>
            </a:prstGeom>
            <a:noFill/>
            <a:ln>
              <a:noFill/>
            </a:ln>
          </p:spPr>
          <p:txBody>
            <a:bodyPr vert="horz" wrap="square" lIns="0" tIns="0" rIns="0" bIns="0" rtlCol="0" anchor="t"/>
            <a:lstStyle/>
            <a:p>
              <a:pPr algn="ctr"/>
              <a:r>
                <a:rPr kumimoji="1" lang="en-US" altLang="zh-CN" sz="2000" dirty="0">
                  <a:ln w="12700">
                    <a:noFill/>
                  </a:ln>
                  <a:solidFill>
                    <a:srgbClr val="FFFFFF">
                      <a:alpha val="100000"/>
                    </a:srgbClr>
                  </a:solidFill>
                  <a:latin typeface="微软雅黑" panose="020B0503020204020204" pitchFamily="34" charset="-122"/>
                  <a:ea typeface="微软雅黑" panose="020B0503020204020204" pitchFamily="34" charset="-122"/>
                  <a:cs typeface="OPPOSans H"/>
                </a:rPr>
                <a:t>Han Ge, </a:t>
              </a:r>
            </a:p>
            <a:p>
              <a:pPr algn="ctr"/>
              <a:r>
                <a:rPr kumimoji="1" lang="en-US" altLang="zh-CN" sz="2000" dirty="0">
                  <a:ln w="12700">
                    <a:noFill/>
                  </a:ln>
                  <a:solidFill>
                    <a:srgbClr val="FFFFFF">
                      <a:alpha val="100000"/>
                    </a:srgbClr>
                  </a:solidFill>
                  <a:latin typeface="微软雅黑" panose="020B0503020204020204" pitchFamily="34" charset="-122"/>
                  <a:ea typeface="微软雅黑" panose="020B0503020204020204" pitchFamily="34" charset="-122"/>
                </a:rPr>
                <a:t>Associate Professor, </a:t>
              </a:r>
            </a:p>
            <a:p>
              <a:pPr algn="ctr"/>
              <a:r>
                <a:rPr kumimoji="1" lang="en-US" altLang="zh-CN" sz="2000" dirty="0">
                  <a:ln w="12700">
                    <a:noFill/>
                  </a:ln>
                  <a:solidFill>
                    <a:srgbClr val="FFFFFF">
                      <a:alpha val="100000"/>
                    </a:srgbClr>
                  </a:solidFill>
                  <a:latin typeface="微软雅黑" panose="020B0503020204020204" pitchFamily="34" charset="-122"/>
                  <a:ea typeface="微软雅黑" panose="020B0503020204020204" pitchFamily="34" charset="-122"/>
                </a:rPr>
                <a:t>Ocean College, Zhejiang University</a:t>
              </a:r>
              <a:endParaRPr kumimoji="1" lang="zh-CN" altLang="en-US" sz="2000" dirty="0">
                <a:ln w="12700">
                  <a:noFill/>
                </a:ln>
                <a:solidFill>
                  <a:srgbClr val="FFFFFF">
                    <a:alpha val="100000"/>
                  </a:srgbClr>
                </a:solidFill>
                <a:latin typeface="微软雅黑" panose="020B0503020204020204" pitchFamily="34" charset="-122"/>
                <a:ea typeface="微软雅黑" panose="020B0503020204020204" pitchFamily="34" charset="-122"/>
              </a:endParaRPr>
            </a:p>
          </p:txBody>
        </p:sp>
      </p:grpSp>
      <p:pic>
        <p:nvPicPr>
          <p:cNvPr id="5" name="Picture 4">
            <a:extLst>
              <a:ext uri="{FF2B5EF4-FFF2-40B4-BE49-F238E27FC236}">
                <a16:creationId xmlns:a16="http://schemas.microsoft.com/office/drawing/2014/main" id="{2BD2FB71-FBAE-45F6-9616-F6B33AF0F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04" y="4597011"/>
            <a:ext cx="2090293" cy="12836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9896-D961-66C8-FC2D-FAFBA95A914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CD551BC-DB98-7CFB-30B1-5F1D5BCB6FDE}"/>
              </a:ext>
            </a:extLst>
          </p:cNvPr>
          <p:cNvGrpSpPr/>
          <p:nvPr/>
        </p:nvGrpSpPr>
        <p:grpSpPr>
          <a:xfrm>
            <a:off x="0" y="181512"/>
            <a:ext cx="12190414" cy="556370"/>
            <a:chOff x="0" y="307976"/>
            <a:chExt cx="12190414" cy="556370"/>
          </a:xfrm>
        </p:grpSpPr>
        <p:sp>
          <p:nvSpPr>
            <p:cNvPr id="3" name="文本框 40">
              <a:extLst>
                <a:ext uri="{FF2B5EF4-FFF2-40B4-BE49-F238E27FC236}">
                  <a16:creationId xmlns:a16="http://schemas.microsoft.com/office/drawing/2014/main" id="{D031749D-13CD-86CF-8824-FDC6DF5A5ED4}"/>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F695DE2C-C0BC-01C8-E47C-7BFE53F04646}"/>
                </a:ext>
              </a:extLst>
            </p:cNvPr>
            <p:cNvGrpSpPr/>
            <p:nvPr/>
          </p:nvGrpSpPr>
          <p:grpSpPr>
            <a:xfrm>
              <a:off x="0" y="307976"/>
              <a:ext cx="12190414" cy="556370"/>
              <a:chOff x="0" y="307976"/>
              <a:chExt cx="12190414" cy="556370"/>
            </a:xfrm>
          </p:grpSpPr>
          <p:sp>
            <p:nvSpPr>
              <p:cNvPr id="5" name="圆角矩形 38">
                <a:extLst>
                  <a:ext uri="{FF2B5EF4-FFF2-40B4-BE49-F238E27FC236}">
                    <a16:creationId xmlns:a16="http://schemas.microsoft.com/office/drawing/2014/main" id="{341934A3-77E4-E54B-7A8D-F28C80C46C73}"/>
                  </a:ext>
                </a:extLst>
              </p:cNvPr>
              <p:cNvSpPr>
                <a:spLocks noChangeArrowheads="1"/>
              </p:cNvSpPr>
              <p:nvPr/>
            </p:nvSpPr>
            <p:spPr bwMode="auto">
              <a:xfrm>
                <a:off x="622422" y="307976"/>
                <a:ext cx="4844372" cy="556370"/>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Interpretable</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 by SHAP</a:t>
                </a:r>
              </a:p>
            </p:txBody>
          </p:sp>
          <p:sp>
            <p:nvSpPr>
              <p:cNvPr id="6" name="圆角矩形 39">
                <a:extLst>
                  <a:ext uri="{FF2B5EF4-FFF2-40B4-BE49-F238E27FC236}">
                    <a16:creationId xmlns:a16="http://schemas.microsoft.com/office/drawing/2014/main" id="{EFF73A35-EA40-2BC7-7D88-6A54AD30590B}"/>
                  </a:ext>
                </a:extLst>
              </p:cNvPr>
              <p:cNvSpPr>
                <a:spLocks noChangeArrowheads="1"/>
              </p:cNvSpPr>
              <p:nvPr/>
            </p:nvSpPr>
            <p:spPr bwMode="auto">
              <a:xfrm>
                <a:off x="5466794" y="542925"/>
                <a:ext cx="6723620"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A56B9891-D776-028B-1EB3-E83A32C9BFEF}"/>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241" name="组合 240">
            <a:extLst>
              <a:ext uri="{FF2B5EF4-FFF2-40B4-BE49-F238E27FC236}">
                <a16:creationId xmlns:a16="http://schemas.microsoft.com/office/drawing/2014/main" id="{61A48D14-7C6E-03E0-3EB6-0D7855A07C21}"/>
              </a:ext>
            </a:extLst>
          </p:cNvPr>
          <p:cNvGrpSpPr/>
          <p:nvPr/>
        </p:nvGrpSpPr>
        <p:grpSpPr>
          <a:xfrm>
            <a:off x="6317910" y="1624302"/>
            <a:ext cx="5872504" cy="4032792"/>
            <a:chOff x="6475360" y="1535115"/>
            <a:chExt cx="5341896" cy="4225286"/>
          </a:xfrm>
        </p:grpSpPr>
        <p:grpSp>
          <p:nvGrpSpPr>
            <p:cNvPr id="27" name="组合 26">
              <a:extLst>
                <a:ext uri="{FF2B5EF4-FFF2-40B4-BE49-F238E27FC236}">
                  <a16:creationId xmlns:a16="http://schemas.microsoft.com/office/drawing/2014/main" id="{39F77C63-ADC5-4ECA-BA65-05DB32CA5075}"/>
                </a:ext>
              </a:extLst>
            </p:cNvPr>
            <p:cNvGrpSpPr/>
            <p:nvPr/>
          </p:nvGrpSpPr>
          <p:grpSpPr>
            <a:xfrm>
              <a:off x="6475360" y="1535115"/>
              <a:ext cx="4735201" cy="4225286"/>
              <a:chOff x="5815605" y="1100754"/>
              <a:chExt cx="5890735" cy="5256385"/>
            </a:xfrm>
          </p:grpSpPr>
          <p:pic>
            <p:nvPicPr>
              <p:cNvPr id="65" name="图片 64">
                <a:extLst>
                  <a:ext uri="{FF2B5EF4-FFF2-40B4-BE49-F238E27FC236}">
                    <a16:creationId xmlns:a16="http://schemas.microsoft.com/office/drawing/2014/main" id="{764F2ADB-5250-B6DF-6BDE-FA8F2A7901F8}"/>
                  </a:ext>
                </a:extLst>
              </p:cNvPr>
              <p:cNvPicPr>
                <a:picLocks noChangeAspect="1"/>
              </p:cNvPicPr>
              <p:nvPr/>
            </p:nvPicPr>
            <p:blipFill>
              <a:blip r:embed="rId3">
                <a:extLst>
                  <a:ext uri="{28A0092B-C50C-407E-A947-70E740481C1C}">
                    <a14:useLocalDpi xmlns:a14="http://schemas.microsoft.com/office/drawing/2010/main" val="0"/>
                  </a:ext>
                </a:extLst>
              </a:blip>
              <a:srcRect l="75810" t="4927" r="21952" b="5635"/>
              <a:stretch>
                <a:fillRect/>
              </a:stretch>
            </p:blipFill>
            <p:spPr>
              <a:xfrm>
                <a:off x="11574626" y="1214085"/>
                <a:ext cx="131714" cy="4802072"/>
              </a:xfrm>
              <a:prstGeom prst="rect">
                <a:avLst/>
              </a:prstGeom>
            </p:spPr>
          </p:pic>
          <p:sp>
            <p:nvSpPr>
              <p:cNvPr id="29" name="矩形 28">
                <a:extLst>
                  <a:ext uri="{FF2B5EF4-FFF2-40B4-BE49-F238E27FC236}">
                    <a16:creationId xmlns:a16="http://schemas.microsoft.com/office/drawing/2014/main" id="{2542F873-09B7-9131-4127-D68012A55AFF}"/>
                  </a:ext>
                </a:extLst>
              </p:cNvPr>
              <p:cNvSpPr/>
              <p:nvPr/>
            </p:nvSpPr>
            <p:spPr>
              <a:xfrm>
                <a:off x="6449007" y="1100754"/>
                <a:ext cx="2321789" cy="48312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pic>
            <p:nvPicPr>
              <p:cNvPr id="30" name="图片 1">
                <a:extLst>
                  <a:ext uri="{FF2B5EF4-FFF2-40B4-BE49-F238E27FC236}">
                    <a16:creationId xmlns:a16="http://schemas.microsoft.com/office/drawing/2014/main" id="{FF8BFB4D-F4F2-B97C-E028-B814122F7D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93" r="24327" b="3504"/>
              <a:stretch>
                <a:fillRect/>
              </a:stretch>
            </p:blipFill>
            <p:spPr bwMode="auto">
              <a:xfrm>
                <a:off x="6509591" y="1131415"/>
                <a:ext cx="4984422" cy="5055286"/>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a:extLst>
                  <a:ext uri="{FF2B5EF4-FFF2-40B4-BE49-F238E27FC236}">
                    <a16:creationId xmlns:a16="http://schemas.microsoft.com/office/drawing/2014/main" id="{BEBF0CD2-8A14-277C-D9E8-A5ED4FBCFA72}"/>
                  </a:ext>
                </a:extLst>
              </p:cNvPr>
              <p:cNvSpPr/>
              <p:nvPr/>
            </p:nvSpPr>
            <p:spPr>
              <a:xfrm>
                <a:off x="6387676" y="1295935"/>
                <a:ext cx="2117179" cy="457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grpSp>
            <p:nvGrpSpPr>
              <p:cNvPr id="33" name="组合 32">
                <a:extLst>
                  <a:ext uri="{FF2B5EF4-FFF2-40B4-BE49-F238E27FC236}">
                    <a16:creationId xmlns:a16="http://schemas.microsoft.com/office/drawing/2014/main" id="{F9E5EFA1-D457-441A-035F-64C67C1F285D}"/>
                  </a:ext>
                </a:extLst>
              </p:cNvPr>
              <p:cNvGrpSpPr/>
              <p:nvPr/>
            </p:nvGrpSpPr>
            <p:grpSpPr>
              <a:xfrm>
                <a:off x="5815605" y="1212246"/>
                <a:ext cx="2608797" cy="5144893"/>
                <a:chOff x="5815605" y="1212246"/>
                <a:chExt cx="2608797" cy="5144893"/>
              </a:xfrm>
            </p:grpSpPr>
            <p:sp>
              <p:nvSpPr>
                <p:cNvPr id="46" name="文本框 45">
                  <a:extLst>
                    <a:ext uri="{FF2B5EF4-FFF2-40B4-BE49-F238E27FC236}">
                      <a16:creationId xmlns:a16="http://schemas.microsoft.com/office/drawing/2014/main" id="{008009F8-D5F4-F12D-93C0-987A9AE1DEBC}"/>
                    </a:ext>
                  </a:extLst>
                </p:cNvPr>
                <p:cNvSpPr txBox="1"/>
                <p:nvPr/>
              </p:nvSpPr>
              <p:spPr>
                <a:xfrm>
                  <a:off x="6562105" y="1212246"/>
                  <a:ext cx="1816061"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exp_type_imb</a:t>
                  </a:r>
                  <a:endParaRPr lang="en-US" altLang="zh-CN" dirty="0">
                    <a:solidFill>
                      <a:prstClr val="black"/>
                    </a:solidFill>
                    <a:cs typeface="Arial" panose="020B0604020202020204" pitchFamily="34" charset="0"/>
                  </a:endParaRPr>
                </a:p>
              </p:txBody>
            </p:sp>
            <p:sp>
              <p:nvSpPr>
                <p:cNvPr id="47" name="文本框 46">
                  <a:extLst>
                    <a:ext uri="{FF2B5EF4-FFF2-40B4-BE49-F238E27FC236}">
                      <a16:creationId xmlns:a16="http://schemas.microsoft.com/office/drawing/2014/main" id="{3B0A7C16-80C5-80FB-DB3E-7225DC7BA5D3}"/>
                    </a:ext>
                  </a:extLst>
                </p:cNvPr>
                <p:cNvSpPr txBox="1"/>
                <p:nvPr/>
              </p:nvSpPr>
              <p:spPr>
                <a:xfrm>
                  <a:off x="6580734" y="1481797"/>
                  <a:ext cx="1816061"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exp_type_disp</a:t>
                  </a:r>
                  <a:endParaRPr lang="en-US" altLang="zh-CN" dirty="0">
                    <a:solidFill>
                      <a:prstClr val="black"/>
                    </a:solidFill>
                    <a:cs typeface="Arial" panose="020B0604020202020204" pitchFamily="34" charset="0"/>
                  </a:endParaRPr>
                </a:p>
              </p:txBody>
            </p:sp>
            <p:sp>
              <p:nvSpPr>
                <p:cNvPr id="48" name="文本框 47">
                  <a:extLst>
                    <a:ext uri="{FF2B5EF4-FFF2-40B4-BE49-F238E27FC236}">
                      <a16:creationId xmlns:a16="http://schemas.microsoft.com/office/drawing/2014/main" id="{2B7D3409-4D86-C1F6-2154-F2FA6ED2C617}"/>
                    </a:ext>
                  </a:extLst>
                </p:cNvPr>
                <p:cNvSpPr txBox="1"/>
                <p:nvPr/>
              </p:nvSpPr>
              <p:spPr>
                <a:xfrm>
                  <a:off x="6102613" y="1824606"/>
                  <a:ext cx="2321789" cy="48139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interfacial_tension</a:t>
                  </a:r>
                  <a:endParaRPr lang="en-US" altLang="zh-CN" dirty="0">
                    <a:solidFill>
                      <a:prstClr val="black"/>
                    </a:solidFill>
                    <a:cs typeface="Arial" panose="020B0604020202020204" pitchFamily="34" charset="0"/>
                  </a:endParaRPr>
                </a:p>
              </p:txBody>
            </p:sp>
            <p:sp>
              <p:nvSpPr>
                <p:cNvPr id="49" name="文本框 48">
                  <a:extLst>
                    <a:ext uri="{FF2B5EF4-FFF2-40B4-BE49-F238E27FC236}">
                      <a16:creationId xmlns:a16="http://schemas.microsoft.com/office/drawing/2014/main" id="{64C0B8B2-3E30-F276-A26B-2A7779CF926B}"/>
                    </a:ext>
                  </a:extLst>
                </p:cNvPr>
                <p:cNvSpPr txBox="1"/>
                <p:nvPr/>
              </p:nvSpPr>
              <p:spPr>
                <a:xfrm>
                  <a:off x="6580736" y="2143799"/>
                  <a:ext cx="1816061" cy="48139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fluid_SW</a:t>
                  </a:r>
                  <a:endParaRPr lang="en-US" altLang="zh-CN" dirty="0">
                    <a:solidFill>
                      <a:prstClr val="black"/>
                    </a:solidFill>
                    <a:cs typeface="Arial" panose="020B0604020202020204" pitchFamily="34" charset="0"/>
                  </a:endParaRPr>
                </a:p>
              </p:txBody>
            </p:sp>
            <p:sp>
              <p:nvSpPr>
                <p:cNvPr id="50" name="文本框 49">
                  <a:extLst>
                    <a:ext uri="{FF2B5EF4-FFF2-40B4-BE49-F238E27FC236}">
                      <a16:creationId xmlns:a16="http://schemas.microsoft.com/office/drawing/2014/main" id="{EDBA5756-5DDF-1DBA-F60E-505658A3221B}"/>
                    </a:ext>
                  </a:extLst>
                </p:cNvPr>
                <p:cNvSpPr txBox="1"/>
                <p:nvPr/>
              </p:nvSpPr>
              <p:spPr>
                <a:xfrm>
                  <a:off x="7299877" y="2685929"/>
                  <a:ext cx="1096918" cy="842435"/>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51" name="文本框 50">
                  <a:extLst>
                    <a:ext uri="{FF2B5EF4-FFF2-40B4-BE49-F238E27FC236}">
                      <a16:creationId xmlns:a16="http://schemas.microsoft.com/office/drawing/2014/main" id="{FF444A86-16DB-6036-EE8A-894616792039}"/>
                    </a:ext>
                  </a:extLst>
                </p:cNvPr>
                <p:cNvSpPr txBox="1"/>
                <p:nvPr/>
              </p:nvSpPr>
              <p:spPr>
                <a:xfrm>
                  <a:off x="6580734" y="2414624"/>
                  <a:ext cx="1816061" cy="481391"/>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viscosity</a:t>
                  </a:r>
                </a:p>
              </p:txBody>
            </p:sp>
            <p:sp>
              <p:nvSpPr>
                <p:cNvPr id="52" name="文本框 51">
                  <a:extLst>
                    <a:ext uri="{FF2B5EF4-FFF2-40B4-BE49-F238E27FC236}">
                      <a16:creationId xmlns:a16="http://schemas.microsoft.com/office/drawing/2014/main" id="{751B68F1-FF17-F9F6-E1D3-6E30F43D9A95}"/>
                    </a:ext>
                  </a:extLst>
                </p:cNvPr>
                <p:cNvSpPr txBox="1"/>
                <p:nvPr/>
              </p:nvSpPr>
              <p:spPr>
                <a:xfrm>
                  <a:off x="6562105" y="2983927"/>
                  <a:ext cx="1816061" cy="48139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fluid_DI</a:t>
                  </a:r>
                  <a:endParaRPr lang="en-US" altLang="zh-CN" dirty="0">
                    <a:solidFill>
                      <a:prstClr val="black"/>
                    </a:solidFill>
                    <a:cs typeface="Arial" panose="020B0604020202020204" pitchFamily="34" charset="0"/>
                  </a:endParaRPr>
                </a:p>
              </p:txBody>
            </p:sp>
            <p:sp>
              <p:nvSpPr>
                <p:cNvPr id="53" name="文本框 52">
                  <a:extLst>
                    <a:ext uri="{FF2B5EF4-FFF2-40B4-BE49-F238E27FC236}">
                      <a16:creationId xmlns:a16="http://schemas.microsoft.com/office/drawing/2014/main" id="{417A1C45-625E-B4EE-DBBE-4E7A261EE34E}"/>
                    </a:ext>
                  </a:extLst>
                </p:cNvPr>
                <p:cNvSpPr txBox="1"/>
                <p:nvPr/>
              </p:nvSpPr>
              <p:spPr>
                <a:xfrm>
                  <a:off x="5815605" y="3805288"/>
                  <a:ext cx="2562035" cy="481391"/>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54" name="文本框 53">
                  <a:extLst>
                    <a:ext uri="{FF2B5EF4-FFF2-40B4-BE49-F238E27FC236}">
                      <a16:creationId xmlns:a16="http://schemas.microsoft.com/office/drawing/2014/main" id="{63B8F3E9-43E7-0CC9-7736-6E9C5C2B0AEA}"/>
                    </a:ext>
                  </a:extLst>
                </p:cNvPr>
                <p:cNvSpPr txBox="1"/>
                <p:nvPr/>
              </p:nvSpPr>
              <p:spPr>
                <a:xfrm>
                  <a:off x="6449007" y="4953993"/>
                  <a:ext cx="1924476" cy="48139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55" name="文本框 54">
                  <a:extLst>
                    <a:ext uri="{FF2B5EF4-FFF2-40B4-BE49-F238E27FC236}">
                      <a16:creationId xmlns:a16="http://schemas.microsoft.com/office/drawing/2014/main" id="{DC16BCE8-5BDD-90DC-AC41-557C9C913C8E}"/>
                    </a:ext>
                  </a:extLst>
                </p:cNvPr>
                <p:cNvSpPr txBox="1"/>
                <p:nvPr/>
              </p:nvSpPr>
              <p:spPr>
                <a:xfrm>
                  <a:off x="6180944" y="5514704"/>
                  <a:ext cx="2192538"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sp>
              <p:nvSpPr>
                <p:cNvPr id="56" name="文本框 55">
                  <a:extLst>
                    <a:ext uri="{FF2B5EF4-FFF2-40B4-BE49-F238E27FC236}">
                      <a16:creationId xmlns:a16="http://schemas.microsoft.com/office/drawing/2014/main" id="{AAC7E962-3DDB-C258-CA52-652D393B9CBE}"/>
                    </a:ext>
                  </a:extLst>
                </p:cNvPr>
                <p:cNvSpPr txBox="1"/>
                <p:nvPr/>
              </p:nvSpPr>
              <p:spPr>
                <a:xfrm>
                  <a:off x="6165775" y="4383333"/>
                  <a:ext cx="2195465"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57" name="文本框 56">
                  <a:extLst>
                    <a:ext uri="{FF2B5EF4-FFF2-40B4-BE49-F238E27FC236}">
                      <a16:creationId xmlns:a16="http://schemas.microsoft.com/office/drawing/2014/main" id="{6CB518A4-6E7F-3137-EE65-4816B76A5FDF}"/>
                    </a:ext>
                  </a:extLst>
                </p:cNvPr>
                <p:cNvSpPr txBox="1"/>
                <p:nvPr/>
              </p:nvSpPr>
              <p:spPr>
                <a:xfrm>
                  <a:off x="7238472" y="4081356"/>
                  <a:ext cx="1119345"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58" name="文本框 57">
                  <a:extLst>
                    <a:ext uri="{FF2B5EF4-FFF2-40B4-BE49-F238E27FC236}">
                      <a16:creationId xmlns:a16="http://schemas.microsoft.com/office/drawing/2014/main" id="{F8FD1CE5-2328-5BF2-3B7B-EF27150F1BFD}"/>
                    </a:ext>
                  </a:extLst>
                </p:cNvPr>
                <p:cNvSpPr txBox="1"/>
                <p:nvPr/>
              </p:nvSpPr>
              <p:spPr>
                <a:xfrm>
                  <a:off x="5945662" y="3526622"/>
                  <a:ext cx="2463708" cy="842435"/>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59" name="文本框 58">
                  <a:extLst>
                    <a:ext uri="{FF2B5EF4-FFF2-40B4-BE49-F238E27FC236}">
                      <a16:creationId xmlns:a16="http://schemas.microsoft.com/office/drawing/2014/main" id="{D4D94787-CB91-D8FA-13E5-A72008063B09}"/>
                    </a:ext>
                  </a:extLst>
                </p:cNvPr>
                <p:cNvSpPr txBox="1"/>
                <p:nvPr/>
              </p:nvSpPr>
              <p:spPr>
                <a:xfrm>
                  <a:off x="6538234" y="5260991"/>
                  <a:ext cx="1816061" cy="481391"/>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sp>
              <p:nvSpPr>
                <p:cNvPr id="60" name="文本框 59">
                  <a:extLst>
                    <a:ext uri="{FF2B5EF4-FFF2-40B4-BE49-F238E27FC236}">
                      <a16:creationId xmlns:a16="http://schemas.microsoft.com/office/drawing/2014/main" id="{47E60C9D-45F9-39BD-C5F1-437E53922E91}"/>
                    </a:ext>
                  </a:extLst>
                </p:cNvPr>
                <p:cNvSpPr txBox="1"/>
                <p:nvPr/>
              </p:nvSpPr>
              <p:spPr>
                <a:xfrm>
                  <a:off x="6557420" y="3236531"/>
                  <a:ext cx="1816061" cy="481391"/>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Si</a:t>
                  </a:r>
                </a:p>
              </p:txBody>
            </p:sp>
            <p:sp>
              <p:nvSpPr>
                <p:cNvPr id="61" name="文本框 60">
                  <a:extLst>
                    <a:ext uri="{FF2B5EF4-FFF2-40B4-BE49-F238E27FC236}">
                      <a16:creationId xmlns:a16="http://schemas.microsoft.com/office/drawing/2014/main" id="{7A91C921-6989-4C70-E403-120D593BC362}"/>
                    </a:ext>
                  </a:extLst>
                </p:cNvPr>
                <p:cNvSpPr txBox="1"/>
                <p:nvPr/>
              </p:nvSpPr>
              <p:spPr>
                <a:xfrm>
                  <a:off x="6538234" y="4675128"/>
                  <a:ext cx="1816061" cy="48139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Qre</a:t>
                  </a:r>
                  <a:endParaRPr lang="en-US" altLang="zh-CN" dirty="0">
                    <a:solidFill>
                      <a:prstClr val="black"/>
                    </a:solidFill>
                    <a:cs typeface="Arial" panose="020B0604020202020204" pitchFamily="34" charset="0"/>
                  </a:endParaRPr>
                </a:p>
              </p:txBody>
            </p:sp>
          </p:grpSp>
          <p:grpSp>
            <p:nvGrpSpPr>
              <p:cNvPr id="34" name="组合 33">
                <a:extLst>
                  <a:ext uri="{FF2B5EF4-FFF2-40B4-BE49-F238E27FC236}">
                    <a16:creationId xmlns:a16="http://schemas.microsoft.com/office/drawing/2014/main" id="{2DCB11BA-5D7F-6A2B-20FB-5A5B8CC3EDDA}"/>
                  </a:ext>
                </a:extLst>
              </p:cNvPr>
              <p:cNvGrpSpPr/>
              <p:nvPr/>
            </p:nvGrpSpPr>
            <p:grpSpPr>
              <a:xfrm>
                <a:off x="5996441" y="1323753"/>
                <a:ext cx="5391315" cy="4613891"/>
                <a:chOff x="66733" y="1094470"/>
                <a:chExt cx="5391315" cy="4613891"/>
              </a:xfrm>
            </p:grpSpPr>
            <p:sp>
              <p:nvSpPr>
                <p:cNvPr id="37" name="矩形 36">
                  <a:extLst>
                    <a:ext uri="{FF2B5EF4-FFF2-40B4-BE49-F238E27FC236}">
                      <a16:creationId xmlns:a16="http://schemas.microsoft.com/office/drawing/2014/main" id="{4C4CD087-8ED0-DE1A-E843-3A10ADDD5BD1}"/>
                    </a:ext>
                  </a:extLst>
                </p:cNvPr>
                <p:cNvSpPr/>
                <p:nvPr/>
              </p:nvSpPr>
              <p:spPr>
                <a:xfrm>
                  <a:off x="68188" y="2241263"/>
                  <a:ext cx="5380404" cy="277694"/>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8" name="矩形 37">
                  <a:extLst>
                    <a:ext uri="{FF2B5EF4-FFF2-40B4-BE49-F238E27FC236}">
                      <a16:creationId xmlns:a16="http://schemas.microsoft.com/office/drawing/2014/main" id="{B9864212-D978-B2FA-1462-4008C7E7A2C3}"/>
                    </a:ext>
                  </a:extLst>
                </p:cNvPr>
                <p:cNvSpPr/>
                <p:nvPr/>
              </p:nvSpPr>
              <p:spPr>
                <a:xfrm>
                  <a:off x="67680" y="1648209"/>
                  <a:ext cx="5380404" cy="337694"/>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9" name="矩形 38">
                  <a:extLst>
                    <a:ext uri="{FF2B5EF4-FFF2-40B4-BE49-F238E27FC236}">
                      <a16:creationId xmlns:a16="http://schemas.microsoft.com/office/drawing/2014/main" id="{0626AA43-3D7E-4D04-A647-92C6ABC77C9D}"/>
                    </a:ext>
                  </a:extLst>
                </p:cNvPr>
                <p:cNvSpPr/>
                <p:nvPr/>
              </p:nvSpPr>
              <p:spPr>
                <a:xfrm>
                  <a:off x="84656" y="2522346"/>
                  <a:ext cx="5364442" cy="270419"/>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40" name="矩形 39">
                  <a:extLst>
                    <a:ext uri="{FF2B5EF4-FFF2-40B4-BE49-F238E27FC236}">
                      <a16:creationId xmlns:a16="http://schemas.microsoft.com/office/drawing/2014/main" id="{F241CEB3-3853-CFB3-0220-AFBB42748D4E}"/>
                    </a:ext>
                  </a:extLst>
                </p:cNvPr>
                <p:cNvSpPr/>
                <p:nvPr/>
              </p:nvSpPr>
              <p:spPr>
                <a:xfrm>
                  <a:off x="76538" y="3357973"/>
                  <a:ext cx="5381510" cy="114522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1" name="矩形 40">
                  <a:extLst>
                    <a:ext uri="{FF2B5EF4-FFF2-40B4-BE49-F238E27FC236}">
                      <a16:creationId xmlns:a16="http://schemas.microsoft.com/office/drawing/2014/main" id="{61933442-5BDA-8ADC-BABA-3A32F46768DC}"/>
                    </a:ext>
                  </a:extLst>
                </p:cNvPr>
                <p:cNvSpPr/>
                <p:nvPr/>
              </p:nvSpPr>
              <p:spPr>
                <a:xfrm>
                  <a:off x="76538" y="5329152"/>
                  <a:ext cx="5372055" cy="379209"/>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2" name="矩形 41">
                  <a:extLst>
                    <a:ext uri="{FF2B5EF4-FFF2-40B4-BE49-F238E27FC236}">
                      <a16:creationId xmlns:a16="http://schemas.microsoft.com/office/drawing/2014/main" id="{9619FE15-0920-DAE2-70CC-7DF3A428DADD}"/>
                    </a:ext>
                  </a:extLst>
                </p:cNvPr>
                <p:cNvSpPr/>
                <p:nvPr/>
              </p:nvSpPr>
              <p:spPr>
                <a:xfrm>
                  <a:off x="66733" y="1094470"/>
                  <a:ext cx="5382366" cy="573275"/>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3" name="矩形 42">
                  <a:extLst>
                    <a:ext uri="{FF2B5EF4-FFF2-40B4-BE49-F238E27FC236}">
                      <a16:creationId xmlns:a16="http://schemas.microsoft.com/office/drawing/2014/main" id="{7DEC29B6-070B-A862-6CD1-8B421C4EE992}"/>
                    </a:ext>
                  </a:extLst>
                </p:cNvPr>
                <p:cNvSpPr/>
                <p:nvPr/>
              </p:nvSpPr>
              <p:spPr>
                <a:xfrm>
                  <a:off x="67681" y="1966984"/>
                  <a:ext cx="5380912" cy="31204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4" name="矩形 43">
                  <a:extLst>
                    <a:ext uri="{FF2B5EF4-FFF2-40B4-BE49-F238E27FC236}">
                      <a16:creationId xmlns:a16="http://schemas.microsoft.com/office/drawing/2014/main" id="{6EB40640-D56F-428B-557D-A6D8D094A716}"/>
                    </a:ext>
                  </a:extLst>
                </p:cNvPr>
                <p:cNvSpPr/>
                <p:nvPr/>
              </p:nvSpPr>
              <p:spPr>
                <a:xfrm>
                  <a:off x="84657" y="2791319"/>
                  <a:ext cx="5364442" cy="28388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5" name="矩形 44">
                  <a:extLst>
                    <a:ext uri="{FF2B5EF4-FFF2-40B4-BE49-F238E27FC236}">
                      <a16:creationId xmlns:a16="http://schemas.microsoft.com/office/drawing/2014/main" id="{6D814C7E-4E2F-2E54-064F-A7F1BE3D2F5B}"/>
                    </a:ext>
                  </a:extLst>
                </p:cNvPr>
                <p:cNvSpPr/>
                <p:nvPr/>
              </p:nvSpPr>
              <p:spPr>
                <a:xfrm>
                  <a:off x="68669" y="5026028"/>
                  <a:ext cx="5381510" cy="344593"/>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sp>
            <p:nvSpPr>
              <p:cNvPr id="35" name="矩形 34">
                <a:extLst>
                  <a:ext uri="{FF2B5EF4-FFF2-40B4-BE49-F238E27FC236}">
                    <a16:creationId xmlns:a16="http://schemas.microsoft.com/office/drawing/2014/main" id="{EE49DDFD-39FE-EFD7-DBAA-07D7E9991CBC}"/>
                  </a:ext>
                </a:extLst>
              </p:cNvPr>
              <p:cNvSpPr/>
              <p:nvPr/>
            </p:nvSpPr>
            <p:spPr>
              <a:xfrm>
                <a:off x="6006246" y="5002980"/>
                <a:ext cx="5372054" cy="30009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6" name="矩形 35">
                <a:extLst>
                  <a:ext uri="{FF2B5EF4-FFF2-40B4-BE49-F238E27FC236}">
                    <a16:creationId xmlns:a16="http://schemas.microsoft.com/office/drawing/2014/main" id="{4F29AD46-4691-36A4-B4C3-610DEE094194}"/>
                  </a:ext>
                </a:extLst>
              </p:cNvPr>
              <p:cNvSpPr/>
              <p:nvPr/>
            </p:nvSpPr>
            <p:spPr>
              <a:xfrm>
                <a:off x="6014365" y="4746720"/>
                <a:ext cx="5372053" cy="264564"/>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sp>
          <p:nvSpPr>
            <p:cNvPr id="118" name="矩形 117">
              <a:extLst>
                <a:ext uri="{FF2B5EF4-FFF2-40B4-BE49-F238E27FC236}">
                  <a16:creationId xmlns:a16="http://schemas.microsoft.com/office/drawing/2014/main" id="{4E09190F-49EA-8928-7478-F7F454139094}"/>
                </a:ext>
              </a:extLst>
            </p:cNvPr>
            <p:cNvSpPr/>
            <p:nvPr/>
          </p:nvSpPr>
          <p:spPr>
            <a:xfrm>
              <a:off x="7255706" y="4725890"/>
              <a:ext cx="1194098" cy="219086"/>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9" name="矩形 118">
              <a:extLst>
                <a:ext uri="{FF2B5EF4-FFF2-40B4-BE49-F238E27FC236}">
                  <a16:creationId xmlns:a16="http://schemas.microsoft.com/office/drawing/2014/main" id="{E0501648-544D-5C31-D950-8801298A6605}"/>
                </a:ext>
              </a:extLst>
            </p:cNvPr>
            <p:cNvSpPr/>
            <p:nvPr/>
          </p:nvSpPr>
          <p:spPr>
            <a:xfrm>
              <a:off x="7530823" y="3980577"/>
              <a:ext cx="953778" cy="253623"/>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85" name="文本框 184">
              <a:extLst>
                <a:ext uri="{FF2B5EF4-FFF2-40B4-BE49-F238E27FC236}">
                  <a16:creationId xmlns:a16="http://schemas.microsoft.com/office/drawing/2014/main" id="{8B8DA50C-9819-C214-AABA-EC1F8470CFC9}"/>
                </a:ext>
              </a:extLst>
            </p:cNvPr>
            <p:cNvSpPr txBox="1"/>
            <p:nvPr/>
          </p:nvSpPr>
          <p:spPr>
            <a:xfrm rot="5400000">
              <a:off x="10556720" y="3486972"/>
              <a:ext cx="1665563" cy="335961"/>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Feature</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a:t>
              </a:r>
              <a:endParaRPr lang="zh-CN" altLang="en-US" dirty="0">
                <a:ea typeface="微软雅黑" panose="020B0503020204020204" pitchFamily="34" charset="-122"/>
                <a:cs typeface="Arial" panose="020B0604020202020204" pitchFamily="34" charset="0"/>
              </a:endParaRPr>
            </a:p>
          </p:txBody>
        </p:sp>
        <p:sp>
          <p:nvSpPr>
            <p:cNvPr id="186" name="文本框 185">
              <a:extLst>
                <a:ext uri="{FF2B5EF4-FFF2-40B4-BE49-F238E27FC236}">
                  <a16:creationId xmlns:a16="http://schemas.microsoft.com/office/drawing/2014/main" id="{0779CF57-1218-2293-E3AD-1CC103C757D5}"/>
                </a:ext>
              </a:extLst>
            </p:cNvPr>
            <p:cNvSpPr txBox="1"/>
            <p:nvPr/>
          </p:nvSpPr>
          <p:spPr>
            <a:xfrm>
              <a:off x="11173237" y="1606187"/>
              <a:ext cx="627339" cy="67718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sp>
          <p:nvSpPr>
            <p:cNvPr id="187" name="文本框 186">
              <a:extLst>
                <a:ext uri="{FF2B5EF4-FFF2-40B4-BE49-F238E27FC236}">
                  <a16:creationId xmlns:a16="http://schemas.microsoft.com/office/drawing/2014/main" id="{A5C1A618-FD4C-A5BE-521F-975A5B70EB70}"/>
                </a:ext>
              </a:extLst>
            </p:cNvPr>
            <p:cNvSpPr txBox="1"/>
            <p:nvPr/>
          </p:nvSpPr>
          <p:spPr>
            <a:xfrm>
              <a:off x="11156557" y="5083220"/>
              <a:ext cx="660699" cy="386961"/>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grpSp>
      <p:grpSp>
        <p:nvGrpSpPr>
          <p:cNvPr id="13" name="Group 12">
            <a:extLst>
              <a:ext uri="{FF2B5EF4-FFF2-40B4-BE49-F238E27FC236}">
                <a16:creationId xmlns:a16="http://schemas.microsoft.com/office/drawing/2014/main" id="{98E7A50A-97AB-4A6F-8D3E-916B01CAA5F4}"/>
              </a:ext>
            </a:extLst>
          </p:cNvPr>
          <p:cNvGrpSpPr/>
          <p:nvPr/>
        </p:nvGrpSpPr>
        <p:grpSpPr>
          <a:xfrm>
            <a:off x="1381364" y="6110059"/>
            <a:ext cx="9429272" cy="369332"/>
            <a:chOff x="1339570" y="1059302"/>
            <a:chExt cx="9429272" cy="369332"/>
          </a:xfrm>
        </p:grpSpPr>
        <p:grpSp>
          <p:nvGrpSpPr>
            <p:cNvPr id="11" name="Group 10">
              <a:extLst>
                <a:ext uri="{FF2B5EF4-FFF2-40B4-BE49-F238E27FC236}">
                  <a16:creationId xmlns:a16="http://schemas.microsoft.com/office/drawing/2014/main" id="{C709DF76-AF1C-4CB5-9EAB-3746B7FF4129}"/>
                </a:ext>
              </a:extLst>
            </p:cNvPr>
            <p:cNvGrpSpPr/>
            <p:nvPr/>
          </p:nvGrpSpPr>
          <p:grpSpPr>
            <a:xfrm>
              <a:off x="1339570" y="1059302"/>
              <a:ext cx="9429272" cy="369332"/>
              <a:chOff x="1339570" y="1059302"/>
              <a:chExt cx="9429272" cy="369332"/>
            </a:xfrm>
          </p:grpSpPr>
          <p:sp>
            <p:nvSpPr>
              <p:cNvPr id="24" name="矩形 23">
                <a:extLst>
                  <a:ext uri="{FF2B5EF4-FFF2-40B4-BE49-F238E27FC236}">
                    <a16:creationId xmlns:a16="http://schemas.microsoft.com/office/drawing/2014/main" id="{5A3CD8D6-DE63-604B-4D96-7EF66D914E69}"/>
                  </a:ext>
                </a:extLst>
              </p:cNvPr>
              <p:cNvSpPr/>
              <p:nvPr/>
            </p:nvSpPr>
            <p:spPr>
              <a:xfrm>
                <a:off x="1339570" y="1119931"/>
                <a:ext cx="265139" cy="26663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25" name="矩形 24">
                <a:extLst>
                  <a:ext uri="{FF2B5EF4-FFF2-40B4-BE49-F238E27FC236}">
                    <a16:creationId xmlns:a16="http://schemas.microsoft.com/office/drawing/2014/main" id="{DF906831-33D0-E83F-C6F5-7C20B8690D62}"/>
                  </a:ext>
                </a:extLst>
              </p:cNvPr>
              <p:cNvSpPr/>
              <p:nvPr/>
            </p:nvSpPr>
            <p:spPr>
              <a:xfrm>
                <a:off x="3341266" y="1132545"/>
                <a:ext cx="265139" cy="26663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26" name="矩形 25">
                <a:extLst>
                  <a:ext uri="{FF2B5EF4-FFF2-40B4-BE49-F238E27FC236}">
                    <a16:creationId xmlns:a16="http://schemas.microsoft.com/office/drawing/2014/main" id="{85A13830-068A-2DD1-99E9-1F4A4F23F4D6}"/>
                  </a:ext>
                </a:extLst>
              </p:cNvPr>
              <p:cNvSpPr/>
              <p:nvPr/>
            </p:nvSpPr>
            <p:spPr>
              <a:xfrm>
                <a:off x="6035046" y="1130539"/>
                <a:ext cx="265139" cy="266635"/>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23" name="文本框 22">
                <a:extLst>
                  <a:ext uri="{FF2B5EF4-FFF2-40B4-BE49-F238E27FC236}">
                    <a16:creationId xmlns:a16="http://schemas.microsoft.com/office/drawing/2014/main" id="{17F51DB8-8014-D3F3-62A2-6498D4782646}"/>
                  </a:ext>
                </a:extLst>
              </p:cNvPr>
              <p:cNvSpPr txBox="1"/>
              <p:nvPr/>
            </p:nvSpPr>
            <p:spPr>
              <a:xfrm>
                <a:off x="1546054" y="1059302"/>
                <a:ext cx="9222788"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fluid properties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structural parameters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experiment conditions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coupling terms</a:t>
                </a:r>
                <a:endParaRPr lang="zh-CN" altLang="en-US" dirty="0">
                  <a:ea typeface="微软雅黑" panose="020B0503020204020204" pitchFamily="34" charset="-122"/>
                  <a:cs typeface="Arial" panose="020B0604020202020204" pitchFamily="34" charset="0"/>
                </a:endParaRPr>
              </a:p>
            </p:txBody>
          </p:sp>
        </p:grpSp>
        <p:sp>
          <p:nvSpPr>
            <p:cNvPr id="20" name="矩形 19">
              <a:extLst>
                <a:ext uri="{FF2B5EF4-FFF2-40B4-BE49-F238E27FC236}">
                  <a16:creationId xmlns:a16="http://schemas.microsoft.com/office/drawing/2014/main" id="{06E2D9E8-1AEA-06D4-1A5F-93A97CA3FF00}"/>
                </a:ext>
              </a:extLst>
            </p:cNvPr>
            <p:cNvSpPr/>
            <p:nvPr/>
          </p:nvSpPr>
          <p:spPr>
            <a:xfrm>
              <a:off x="8776826" y="1138640"/>
              <a:ext cx="259394" cy="266635"/>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grpSp>
      <p:grpSp>
        <p:nvGrpSpPr>
          <p:cNvPr id="10" name="Group 9">
            <a:extLst>
              <a:ext uri="{FF2B5EF4-FFF2-40B4-BE49-F238E27FC236}">
                <a16:creationId xmlns:a16="http://schemas.microsoft.com/office/drawing/2014/main" id="{6D880B81-A323-4009-8089-2F584E567786}"/>
              </a:ext>
            </a:extLst>
          </p:cNvPr>
          <p:cNvGrpSpPr/>
          <p:nvPr/>
        </p:nvGrpSpPr>
        <p:grpSpPr>
          <a:xfrm>
            <a:off x="497439" y="1282033"/>
            <a:ext cx="5662413" cy="4516352"/>
            <a:chOff x="459114" y="1468010"/>
            <a:chExt cx="5662413" cy="4516352"/>
          </a:xfrm>
        </p:grpSpPr>
        <p:grpSp>
          <p:nvGrpSpPr>
            <p:cNvPr id="67" name="组合 66">
              <a:extLst>
                <a:ext uri="{FF2B5EF4-FFF2-40B4-BE49-F238E27FC236}">
                  <a16:creationId xmlns:a16="http://schemas.microsoft.com/office/drawing/2014/main" id="{D313792B-89C9-0940-1CB1-7E514B794AAC}"/>
                </a:ext>
              </a:extLst>
            </p:cNvPr>
            <p:cNvGrpSpPr/>
            <p:nvPr/>
          </p:nvGrpSpPr>
          <p:grpSpPr>
            <a:xfrm>
              <a:off x="5409544" y="2016613"/>
              <a:ext cx="711983" cy="3524881"/>
              <a:chOff x="5436937" y="1761554"/>
              <a:chExt cx="852117" cy="3408367"/>
            </a:xfrm>
          </p:grpSpPr>
          <p:sp>
            <p:nvSpPr>
              <p:cNvPr id="109" name="文本框 108">
                <a:extLst>
                  <a:ext uri="{FF2B5EF4-FFF2-40B4-BE49-F238E27FC236}">
                    <a16:creationId xmlns:a16="http://schemas.microsoft.com/office/drawing/2014/main" id="{BF79C133-BF06-D4AF-6EC7-E54A5B1C3FAD}"/>
                  </a:ext>
                </a:extLst>
              </p:cNvPr>
              <p:cNvSpPr txBox="1"/>
              <p:nvPr/>
            </p:nvSpPr>
            <p:spPr>
              <a:xfrm>
                <a:off x="5502794" y="1761554"/>
                <a:ext cx="786260" cy="357124"/>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grpSp>
            <p:nvGrpSpPr>
              <p:cNvPr id="110" name="组合 109">
                <a:extLst>
                  <a:ext uri="{FF2B5EF4-FFF2-40B4-BE49-F238E27FC236}">
                    <a16:creationId xmlns:a16="http://schemas.microsoft.com/office/drawing/2014/main" id="{42400B76-350A-3677-B095-2E4601503C86}"/>
                  </a:ext>
                </a:extLst>
              </p:cNvPr>
              <p:cNvGrpSpPr/>
              <p:nvPr/>
            </p:nvGrpSpPr>
            <p:grpSpPr>
              <a:xfrm>
                <a:off x="5522553" y="4740874"/>
                <a:ext cx="758044" cy="429047"/>
                <a:chOff x="4927190" y="4464546"/>
                <a:chExt cx="758044" cy="429047"/>
              </a:xfrm>
            </p:grpSpPr>
            <p:sp>
              <p:nvSpPr>
                <p:cNvPr id="113" name="矩形 112">
                  <a:extLst>
                    <a:ext uri="{FF2B5EF4-FFF2-40B4-BE49-F238E27FC236}">
                      <a16:creationId xmlns:a16="http://schemas.microsoft.com/office/drawing/2014/main" id="{5AC9F217-9674-60AB-39A5-A792E9B1C642}"/>
                    </a:ext>
                  </a:extLst>
                </p:cNvPr>
                <p:cNvSpPr/>
                <p:nvPr/>
              </p:nvSpPr>
              <p:spPr>
                <a:xfrm rot="10800000">
                  <a:off x="4991920" y="4701764"/>
                  <a:ext cx="328838" cy="191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4" name="文本框 113">
                  <a:extLst>
                    <a:ext uri="{FF2B5EF4-FFF2-40B4-BE49-F238E27FC236}">
                      <a16:creationId xmlns:a16="http://schemas.microsoft.com/office/drawing/2014/main" id="{A9D4DD17-4172-CF6E-4680-AF6D8BA7BDC8}"/>
                    </a:ext>
                  </a:extLst>
                </p:cNvPr>
                <p:cNvSpPr txBox="1"/>
                <p:nvPr/>
              </p:nvSpPr>
              <p:spPr>
                <a:xfrm>
                  <a:off x="4927190" y="4464546"/>
                  <a:ext cx="758044" cy="357124"/>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grpSp>
          <p:pic>
            <p:nvPicPr>
              <p:cNvPr id="112" name="图片 111">
                <a:extLst>
                  <a:ext uri="{FF2B5EF4-FFF2-40B4-BE49-F238E27FC236}">
                    <a16:creationId xmlns:a16="http://schemas.microsoft.com/office/drawing/2014/main" id="{D5D9608F-B937-13DE-43F1-E5047CA60BBC}"/>
                  </a:ext>
                </a:extLst>
              </p:cNvPr>
              <p:cNvPicPr>
                <a:picLocks noChangeAspect="1"/>
              </p:cNvPicPr>
              <p:nvPr/>
            </p:nvPicPr>
            <p:blipFill>
              <a:blip r:embed="rId3">
                <a:extLst>
                  <a:ext uri="{28A0092B-C50C-407E-A947-70E740481C1C}">
                    <a14:useLocalDpi xmlns:a14="http://schemas.microsoft.com/office/drawing/2010/main" val="0"/>
                  </a:ext>
                </a:extLst>
              </a:blip>
              <a:srcRect l="75810" t="4927" r="21952" b="5635"/>
              <a:stretch>
                <a:fillRect/>
              </a:stretch>
            </p:blipFill>
            <p:spPr>
              <a:xfrm>
                <a:off x="5436937" y="1791730"/>
                <a:ext cx="131714" cy="3274540"/>
              </a:xfrm>
              <a:prstGeom prst="rect">
                <a:avLst/>
              </a:prstGeom>
            </p:spPr>
          </p:pic>
        </p:grpSp>
        <p:grpSp>
          <p:nvGrpSpPr>
            <p:cNvPr id="69" name="组合 68">
              <a:extLst>
                <a:ext uri="{FF2B5EF4-FFF2-40B4-BE49-F238E27FC236}">
                  <a16:creationId xmlns:a16="http://schemas.microsoft.com/office/drawing/2014/main" id="{4093256B-7220-780C-2AA2-5D33FB1607B7}"/>
                </a:ext>
              </a:extLst>
            </p:cNvPr>
            <p:cNvGrpSpPr/>
            <p:nvPr/>
          </p:nvGrpSpPr>
          <p:grpSpPr>
            <a:xfrm>
              <a:off x="1072510" y="2062556"/>
              <a:ext cx="4209936" cy="3578678"/>
              <a:chOff x="190436" y="1137118"/>
              <a:chExt cx="5038544" cy="4301931"/>
            </a:xfrm>
          </p:grpSpPr>
          <p:pic>
            <p:nvPicPr>
              <p:cNvPr id="106" name="图片 2">
                <a:extLst>
                  <a:ext uri="{FF2B5EF4-FFF2-40B4-BE49-F238E27FC236}">
                    <a16:creationId xmlns:a16="http://schemas.microsoft.com/office/drawing/2014/main" id="{A91CF10E-6BA5-B32E-1FC2-0A0D6FCDB9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015" r="22941" b="23301"/>
              <a:stretch>
                <a:fillRect/>
              </a:stretch>
            </p:blipFill>
            <p:spPr bwMode="auto">
              <a:xfrm>
                <a:off x="192777" y="1137118"/>
                <a:ext cx="5036203" cy="3793022"/>
              </a:xfrm>
              <a:prstGeom prst="rect">
                <a:avLst/>
              </a:prstGeom>
              <a:extLst>
                <a:ext uri="{909E8E84-426E-40DD-AFC4-6F175D3DCCD1}">
                  <a14:hiddenFill xmlns:a14="http://schemas.microsoft.com/office/drawing/2010/main">
                    <a:solidFill>
                      <a:srgbClr val="FFFFFF"/>
                    </a:solidFill>
                  </a14:hiddenFill>
                </a:ext>
              </a:extLst>
            </p:spPr>
          </p:pic>
          <p:pic>
            <p:nvPicPr>
              <p:cNvPr id="107" name="图片 2">
                <a:extLst>
                  <a:ext uri="{FF2B5EF4-FFF2-40B4-BE49-F238E27FC236}">
                    <a16:creationId xmlns:a16="http://schemas.microsoft.com/office/drawing/2014/main" id="{B298B509-86B2-11D5-5E6A-2EA9E161B8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007" r="22941" b="4265"/>
              <a:stretch>
                <a:fillRect/>
              </a:stretch>
            </p:blipFill>
            <p:spPr bwMode="auto">
              <a:xfrm>
                <a:off x="190436" y="4260012"/>
                <a:ext cx="5036203" cy="1179037"/>
              </a:xfrm>
              <a:prstGeom prst="rect">
                <a:avLst/>
              </a:prstGeom>
              <a:extLst>
                <a:ext uri="{909E8E84-426E-40DD-AFC4-6F175D3DCCD1}">
                  <a14:hiddenFill xmlns:a14="http://schemas.microsoft.com/office/drawing/2010/main">
                    <a:solidFill>
                      <a:srgbClr val="FFFFFF"/>
                    </a:solidFill>
                  </a14:hiddenFill>
                </a:ext>
              </a:extLst>
            </p:spPr>
          </p:pic>
        </p:grpSp>
        <p:sp>
          <p:nvSpPr>
            <p:cNvPr id="70" name="矩形 69">
              <a:extLst>
                <a:ext uri="{FF2B5EF4-FFF2-40B4-BE49-F238E27FC236}">
                  <a16:creationId xmlns:a16="http://schemas.microsoft.com/office/drawing/2014/main" id="{EE2652A4-2476-79F7-3A1B-5AE40BC14B21}"/>
                </a:ext>
              </a:extLst>
            </p:cNvPr>
            <p:cNvSpPr/>
            <p:nvPr/>
          </p:nvSpPr>
          <p:spPr>
            <a:xfrm>
              <a:off x="1070554" y="1979350"/>
              <a:ext cx="1587250" cy="3387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71" name="文本框 70">
              <a:extLst>
                <a:ext uri="{FF2B5EF4-FFF2-40B4-BE49-F238E27FC236}">
                  <a16:creationId xmlns:a16="http://schemas.microsoft.com/office/drawing/2014/main" id="{63C0434B-71A0-CCAB-4E8B-C723A78F2BD2}"/>
                </a:ext>
              </a:extLst>
            </p:cNvPr>
            <p:cNvSpPr txBox="1"/>
            <p:nvPr/>
          </p:nvSpPr>
          <p:spPr>
            <a:xfrm>
              <a:off x="459114" y="4091276"/>
              <a:ext cx="2339150"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98" name="矩形 97">
              <a:extLst>
                <a:ext uri="{FF2B5EF4-FFF2-40B4-BE49-F238E27FC236}">
                  <a16:creationId xmlns:a16="http://schemas.microsoft.com/office/drawing/2014/main" id="{E113E4C3-FCC4-F3F9-D622-48C36A994146}"/>
                </a:ext>
              </a:extLst>
            </p:cNvPr>
            <p:cNvSpPr/>
            <p:nvPr/>
          </p:nvSpPr>
          <p:spPr>
            <a:xfrm>
              <a:off x="619990" y="3931401"/>
              <a:ext cx="4649911" cy="725687"/>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95" name="矩形 94">
              <a:extLst>
                <a:ext uri="{FF2B5EF4-FFF2-40B4-BE49-F238E27FC236}">
                  <a16:creationId xmlns:a16="http://schemas.microsoft.com/office/drawing/2014/main" id="{3B1C24D4-F0A4-1248-9754-1DADE859CF74}"/>
                </a:ext>
              </a:extLst>
            </p:cNvPr>
            <p:cNvSpPr/>
            <p:nvPr/>
          </p:nvSpPr>
          <p:spPr>
            <a:xfrm>
              <a:off x="611209" y="2285499"/>
              <a:ext cx="4653023" cy="242583"/>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96" name="矩形 95">
              <a:extLst>
                <a:ext uri="{FF2B5EF4-FFF2-40B4-BE49-F238E27FC236}">
                  <a16:creationId xmlns:a16="http://schemas.microsoft.com/office/drawing/2014/main" id="{07466B68-394D-FFA6-D051-1B754659C6BA}"/>
                </a:ext>
              </a:extLst>
            </p:cNvPr>
            <p:cNvSpPr/>
            <p:nvPr/>
          </p:nvSpPr>
          <p:spPr>
            <a:xfrm>
              <a:off x="612703" y="2745688"/>
              <a:ext cx="4650733" cy="246318"/>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97" name="矩形 96">
              <a:extLst>
                <a:ext uri="{FF2B5EF4-FFF2-40B4-BE49-F238E27FC236}">
                  <a16:creationId xmlns:a16="http://schemas.microsoft.com/office/drawing/2014/main" id="{B8FC13B5-1CAE-6686-8E41-E6802909CE85}"/>
                </a:ext>
              </a:extLst>
            </p:cNvPr>
            <p:cNvSpPr/>
            <p:nvPr/>
          </p:nvSpPr>
          <p:spPr>
            <a:xfrm>
              <a:off x="619988" y="2985389"/>
              <a:ext cx="4643448" cy="237157"/>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99" name="矩形 98">
              <a:extLst>
                <a:ext uri="{FF2B5EF4-FFF2-40B4-BE49-F238E27FC236}">
                  <a16:creationId xmlns:a16="http://schemas.microsoft.com/office/drawing/2014/main" id="{D893ABDB-3804-9556-27DE-5C45392C2E8E}"/>
                </a:ext>
              </a:extLst>
            </p:cNvPr>
            <p:cNvSpPr/>
            <p:nvPr/>
          </p:nvSpPr>
          <p:spPr>
            <a:xfrm>
              <a:off x="605045" y="2022968"/>
              <a:ext cx="4659181" cy="26585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0" name="矩形 99">
              <a:extLst>
                <a:ext uri="{FF2B5EF4-FFF2-40B4-BE49-F238E27FC236}">
                  <a16:creationId xmlns:a16="http://schemas.microsoft.com/office/drawing/2014/main" id="{8F1F5B9D-CE32-CB3B-9B89-9A7DF1AC218E}"/>
                </a:ext>
              </a:extLst>
            </p:cNvPr>
            <p:cNvSpPr/>
            <p:nvPr/>
          </p:nvSpPr>
          <p:spPr>
            <a:xfrm>
              <a:off x="611209" y="2518781"/>
              <a:ext cx="4652225" cy="253196"/>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1" name="矩形 100">
              <a:extLst>
                <a:ext uri="{FF2B5EF4-FFF2-40B4-BE49-F238E27FC236}">
                  <a16:creationId xmlns:a16="http://schemas.microsoft.com/office/drawing/2014/main" id="{FBCC3FAA-6D81-6F1E-C78F-914DDB227215}"/>
                </a:ext>
              </a:extLst>
            </p:cNvPr>
            <p:cNvSpPr/>
            <p:nvPr/>
          </p:nvSpPr>
          <p:spPr>
            <a:xfrm>
              <a:off x="612703" y="3221683"/>
              <a:ext cx="4650731" cy="256842"/>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2" name="矩形 101">
              <a:extLst>
                <a:ext uri="{FF2B5EF4-FFF2-40B4-BE49-F238E27FC236}">
                  <a16:creationId xmlns:a16="http://schemas.microsoft.com/office/drawing/2014/main" id="{C0A8F546-CD8B-C555-45EE-6D27FFC08654}"/>
                </a:ext>
              </a:extLst>
            </p:cNvPr>
            <p:cNvSpPr/>
            <p:nvPr/>
          </p:nvSpPr>
          <p:spPr>
            <a:xfrm>
              <a:off x="619991" y="4868063"/>
              <a:ext cx="4643020" cy="620168"/>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3" name="矩形 102">
              <a:extLst>
                <a:ext uri="{FF2B5EF4-FFF2-40B4-BE49-F238E27FC236}">
                  <a16:creationId xmlns:a16="http://schemas.microsoft.com/office/drawing/2014/main" id="{A5827760-C51A-96EF-9338-A4008241E1D9}"/>
                </a:ext>
              </a:extLst>
            </p:cNvPr>
            <p:cNvSpPr/>
            <p:nvPr/>
          </p:nvSpPr>
          <p:spPr>
            <a:xfrm>
              <a:off x="612703" y="4646954"/>
              <a:ext cx="4650308" cy="22773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4" name="矩形 103">
              <a:extLst>
                <a:ext uri="{FF2B5EF4-FFF2-40B4-BE49-F238E27FC236}">
                  <a16:creationId xmlns:a16="http://schemas.microsoft.com/office/drawing/2014/main" id="{72BF03E7-034E-9D27-C7ED-0C16F7348A8C}"/>
                </a:ext>
              </a:extLst>
            </p:cNvPr>
            <p:cNvSpPr/>
            <p:nvPr/>
          </p:nvSpPr>
          <p:spPr>
            <a:xfrm>
              <a:off x="619988" y="3478525"/>
              <a:ext cx="4642519" cy="223199"/>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05" name="矩形 104">
              <a:extLst>
                <a:ext uri="{FF2B5EF4-FFF2-40B4-BE49-F238E27FC236}">
                  <a16:creationId xmlns:a16="http://schemas.microsoft.com/office/drawing/2014/main" id="{A389CB34-B571-CEAC-48F0-8D0613B79486}"/>
                </a:ext>
              </a:extLst>
            </p:cNvPr>
            <p:cNvSpPr/>
            <p:nvPr/>
          </p:nvSpPr>
          <p:spPr>
            <a:xfrm>
              <a:off x="619990" y="3697403"/>
              <a:ext cx="4642518" cy="23715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nvGrpSpPr>
            <p:cNvPr id="73" name="组合 72">
              <a:extLst>
                <a:ext uri="{FF2B5EF4-FFF2-40B4-BE49-F238E27FC236}">
                  <a16:creationId xmlns:a16="http://schemas.microsoft.com/office/drawing/2014/main" id="{967018C6-33AB-0627-6B71-0ED481E37CA2}"/>
                </a:ext>
              </a:extLst>
            </p:cNvPr>
            <p:cNvGrpSpPr/>
            <p:nvPr/>
          </p:nvGrpSpPr>
          <p:grpSpPr>
            <a:xfrm>
              <a:off x="735140" y="1959720"/>
              <a:ext cx="2063128" cy="3538191"/>
              <a:chOff x="-160154" y="1437960"/>
              <a:chExt cx="2469196" cy="4253262"/>
            </a:xfrm>
          </p:grpSpPr>
          <p:sp>
            <p:nvSpPr>
              <p:cNvPr id="74" name="文本框 73">
                <a:extLst>
                  <a:ext uri="{FF2B5EF4-FFF2-40B4-BE49-F238E27FC236}">
                    <a16:creationId xmlns:a16="http://schemas.microsoft.com/office/drawing/2014/main" id="{D1D7D9F9-5CCF-9AA3-4427-224D2376F3DC}"/>
                  </a:ext>
                </a:extLst>
              </p:cNvPr>
              <p:cNvSpPr txBox="1"/>
              <p:nvPr/>
            </p:nvSpPr>
            <p:spPr>
              <a:xfrm>
                <a:off x="481777" y="1992419"/>
                <a:ext cx="1812503"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exp_type_imb</a:t>
                </a:r>
                <a:endParaRPr lang="en-US" altLang="zh-CN" dirty="0">
                  <a:solidFill>
                    <a:prstClr val="black"/>
                  </a:solidFill>
                  <a:cs typeface="Arial" panose="020B0604020202020204" pitchFamily="34" charset="0"/>
                </a:endParaRPr>
              </a:p>
            </p:txBody>
          </p:sp>
          <p:sp>
            <p:nvSpPr>
              <p:cNvPr id="75" name="文本框 74">
                <a:extLst>
                  <a:ext uri="{FF2B5EF4-FFF2-40B4-BE49-F238E27FC236}">
                    <a16:creationId xmlns:a16="http://schemas.microsoft.com/office/drawing/2014/main" id="{B4EB1F54-7E95-346C-5F13-806B1E4062AE}"/>
                  </a:ext>
                </a:extLst>
              </p:cNvPr>
              <p:cNvSpPr txBox="1"/>
              <p:nvPr/>
            </p:nvSpPr>
            <p:spPr>
              <a:xfrm>
                <a:off x="338582" y="1437960"/>
                <a:ext cx="1954460"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exp_type_disp</a:t>
                </a:r>
                <a:endParaRPr lang="en-US" altLang="zh-CN" dirty="0">
                  <a:solidFill>
                    <a:prstClr val="black"/>
                  </a:solidFill>
                  <a:cs typeface="Arial" panose="020B0604020202020204" pitchFamily="34" charset="0"/>
                </a:endParaRPr>
              </a:p>
            </p:txBody>
          </p:sp>
          <p:sp>
            <p:nvSpPr>
              <p:cNvPr id="76" name="文本框 75">
                <a:extLst>
                  <a:ext uri="{FF2B5EF4-FFF2-40B4-BE49-F238E27FC236}">
                    <a16:creationId xmlns:a16="http://schemas.microsoft.com/office/drawing/2014/main" id="{40674EEF-64D2-9B13-BCC3-26E74ED325EE}"/>
                  </a:ext>
                </a:extLst>
              </p:cNvPr>
              <p:cNvSpPr txBox="1"/>
              <p:nvPr/>
            </p:nvSpPr>
            <p:spPr>
              <a:xfrm>
                <a:off x="-127900" y="1775325"/>
                <a:ext cx="2420941"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interfacial_tension</a:t>
                </a:r>
                <a:endParaRPr lang="en-US" altLang="zh-CN" dirty="0">
                  <a:solidFill>
                    <a:prstClr val="black"/>
                  </a:solidFill>
                  <a:cs typeface="Arial" panose="020B0604020202020204" pitchFamily="34" charset="0"/>
                </a:endParaRPr>
              </a:p>
            </p:txBody>
          </p:sp>
          <p:sp>
            <p:nvSpPr>
              <p:cNvPr id="77" name="文本框 76">
                <a:extLst>
                  <a:ext uri="{FF2B5EF4-FFF2-40B4-BE49-F238E27FC236}">
                    <a16:creationId xmlns:a16="http://schemas.microsoft.com/office/drawing/2014/main" id="{3A41078B-AFB2-0691-C0A1-8BE113571C27}"/>
                  </a:ext>
                </a:extLst>
              </p:cNvPr>
              <p:cNvSpPr txBox="1"/>
              <p:nvPr/>
            </p:nvSpPr>
            <p:spPr>
              <a:xfrm>
                <a:off x="417002" y="2870451"/>
                <a:ext cx="182257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fluid_SW</a:t>
                </a:r>
                <a:endParaRPr lang="en-US" altLang="zh-CN" dirty="0">
                  <a:solidFill>
                    <a:prstClr val="black"/>
                  </a:solidFill>
                  <a:cs typeface="Arial" panose="020B0604020202020204" pitchFamily="34" charset="0"/>
                </a:endParaRPr>
              </a:p>
            </p:txBody>
          </p:sp>
          <p:sp>
            <p:nvSpPr>
              <p:cNvPr id="78" name="文本框 77">
                <a:extLst>
                  <a:ext uri="{FF2B5EF4-FFF2-40B4-BE49-F238E27FC236}">
                    <a16:creationId xmlns:a16="http://schemas.microsoft.com/office/drawing/2014/main" id="{E77BE33F-86CC-FCE4-7E9C-46613B92BDAB}"/>
                  </a:ext>
                </a:extLst>
              </p:cNvPr>
              <p:cNvSpPr txBox="1"/>
              <p:nvPr/>
            </p:nvSpPr>
            <p:spPr>
              <a:xfrm>
                <a:off x="812751" y="2586942"/>
                <a:ext cx="1453096"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80" name="文本框 79">
                <a:extLst>
                  <a:ext uri="{FF2B5EF4-FFF2-40B4-BE49-F238E27FC236}">
                    <a16:creationId xmlns:a16="http://schemas.microsoft.com/office/drawing/2014/main" id="{5F22668B-D9FA-9813-E8D8-FC55E8E5FB4D}"/>
                  </a:ext>
                </a:extLst>
              </p:cNvPr>
              <p:cNvSpPr txBox="1"/>
              <p:nvPr/>
            </p:nvSpPr>
            <p:spPr>
              <a:xfrm>
                <a:off x="451091" y="2280775"/>
                <a:ext cx="1812504"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viscosity</a:t>
                </a:r>
              </a:p>
            </p:txBody>
          </p:sp>
          <p:sp>
            <p:nvSpPr>
              <p:cNvPr id="81" name="文本框 80">
                <a:extLst>
                  <a:ext uri="{FF2B5EF4-FFF2-40B4-BE49-F238E27FC236}">
                    <a16:creationId xmlns:a16="http://schemas.microsoft.com/office/drawing/2014/main" id="{00A5C2C1-6499-953E-DEB5-F1DBA03A7A58}"/>
                  </a:ext>
                </a:extLst>
              </p:cNvPr>
              <p:cNvSpPr txBox="1"/>
              <p:nvPr/>
            </p:nvSpPr>
            <p:spPr>
              <a:xfrm>
                <a:off x="372294" y="3433856"/>
                <a:ext cx="1872999"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fluid_DI</a:t>
                </a:r>
                <a:endParaRPr lang="en-US" altLang="zh-CN" dirty="0">
                  <a:solidFill>
                    <a:prstClr val="black"/>
                  </a:solidFill>
                  <a:cs typeface="Arial" panose="020B0604020202020204" pitchFamily="34" charset="0"/>
                </a:endParaRPr>
              </a:p>
            </p:txBody>
          </p:sp>
          <p:sp>
            <p:nvSpPr>
              <p:cNvPr id="82" name="文本框 81">
                <a:extLst>
                  <a:ext uri="{FF2B5EF4-FFF2-40B4-BE49-F238E27FC236}">
                    <a16:creationId xmlns:a16="http://schemas.microsoft.com/office/drawing/2014/main" id="{B282CA61-871C-5CC6-DD0F-BA05EFE80DA1}"/>
                  </a:ext>
                </a:extLst>
              </p:cNvPr>
              <p:cNvSpPr txBox="1"/>
              <p:nvPr/>
            </p:nvSpPr>
            <p:spPr>
              <a:xfrm>
                <a:off x="78120" y="3189756"/>
                <a:ext cx="2230922"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84" name="文本框 83">
                <a:extLst>
                  <a:ext uri="{FF2B5EF4-FFF2-40B4-BE49-F238E27FC236}">
                    <a16:creationId xmlns:a16="http://schemas.microsoft.com/office/drawing/2014/main" id="{92B54E25-2E00-CF7A-B63D-6D839158320B}"/>
                  </a:ext>
                </a:extLst>
              </p:cNvPr>
              <p:cNvSpPr txBox="1"/>
              <p:nvPr/>
            </p:nvSpPr>
            <p:spPr>
              <a:xfrm>
                <a:off x="384613" y="4326136"/>
                <a:ext cx="1887078"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91" name="文本框 90">
                <a:extLst>
                  <a:ext uri="{FF2B5EF4-FFF2-40B4-BE49-F238E27FC236}">
                    <a16:creationId xmlns:a16="http://schemas.microsoft.com/office/drawing/2014/main" id="{959F2704-6F65-11F0-C713-2C81B4CE78F2}"/>
                  </a:ext>
                </a:extLst>
              </p:cNvPr>
              <p:cNvSpPr txBox="1"/>
              <p:nvPr/>
            </p:nvSpPr>
            <p:spPr>
              <a:xfrm>
                <a:off x="-160154" y="4904475"/>
                <a:ext cx="243540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sp>
            <p:nvSpPr>
              <p:cNvPr id="92" name="文本框 91">
                <a:extLst>
                  <a:ext uri="{FF2B5EF4-FFF2-40B4-BE49-F238E27FC236}">
                    <a16:creationId xmlns:a16="http://schemas.microsoft.com/office/drawing/2014/main" id="{2AA2D0FA-98DC-FC67-429A-550FD088DAAD}"/>
                  </a:ext>
                </a:extLst>
              </p:cNvPr>
              <p:cNvSpPr txBox="1"/>
              <p:nvPr/>
            </p:nvSpPr>
            <p:spPr>
              <a:xfrm>
                <a:off x="-63426" y="5247248"/>
                <a:ext cx="2335116"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93" name="文本框 92">
                <a:extLst>
                  <a:ext uri="{FF2B5EF4-FFF2-40B4-BE49-F238E27FC236}">
                    <a16:creationId xmlns:a16="http://schemas.microsoft.com/office/drawing/2014/main" id="{85BB2099-9829-E137-39F2-BB52D51DCD64}"/>
                  </a:ext>
                </a:extLst>
              </p:cNvPr>
              <p:cNvSpPr txBox="1"/>
              <p:nvPr/>
            </p:nvSpPr>
            <p:spPr>
              <a:xfrm>
                <a:off x="1007438" y="3724294"/>
                <a:ext cx="122686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94" name="文本框 93">
                <a:extLst>
                  <a:ext uri="{FF2B5EF4-FFF2-40B4-BE49-F238E27FC236}">
                    <a16:creationId xmlns:a16="http://schemas.microsoft.com/office/drawing/2014/main" id="{C83561AA-9C9D-38E6-42FF-DC4E82CF666F}"/>
                  </a:ext>
                </a:extLst>
              </p:cNvPr>
              <p:cNvSpPr txBox="1"/>
              <p:nvPr/>
            </p:nvSpPr>
            <p:spPr>
              <a:xfrm>
                <a:off x="242021" y="4651216"/>
                <a:ext cx="1973257"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grpSp>
        <p:sp>
          <p:nvSpPr>
            <p:cNvPr id="115" name="矩形 114">
              <a:extLst>
                <a:ext uri="{FF2B5EF4-FFF2-40B4-BE49-F238E27FC236}">
                  <a16:creationId xmlns:a16="http://schemas.microsoft.com/office/drawing/2014/main" id="{B9BE8DCF-5F81-C501-208D-8DCB91BC1F06}"/>
                </a:ext>
              </a:extLst>
            </p:cNvPr>
            <p:cNvSpPr/>
            <p:nvPr/>
          </p:nvSpPr>
          <p:spPr>
            <a:xfrm>
              <a:off x="1874303" y="3929366"/>
              <a:ext cx="796926" cy="256032"/>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6" name="矩形 115">
              <a:extLst>
                <a:ext uri="{FF2B5EF4-FFF2-40B4-BE49-F238E27FC236}">
                  <a16:creationId xmlns:a16="http://schemas.microsoft.com/office/drawing/2014/main" id="{73A589C9-E102-2CF5-B2A0-5D9E1D2C976E}"/>
                </a:ext>
              </a:extLst>
            </p:cNvPr>
            <p:cNvSpPr/>
            <p:nvPr/>
          </p:nvSpPr>
          <p:spPr>
            <a:xfrm>
              <a:off x="1406486" y="4425464"/>
              <a:ext cx="1320725" cy="256634"/>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84" name="文本框 183">
              <a:extLst>
                <a:ext uri="{FF2B5EF4-FFF2-40B4-BE49-F238E27FC236}">
                  <a16:creationId xmlns:a16="http://schemas.microsoft.com/office/drawing/2014/main" id="{0D66B98A-99AB-EF7B-E7E3-57677A6D8BDB}"/>
                </a:ext>
              </a:extLst>
            </p:cNvPr>
            <p:cNvSpPr txBox="1"/>
            <p:nvPr/>
          </p:nvSpPr>
          <p:spPr>
            <a:xfrm>
              <a:off x="1975519" y="5615030"/>
              <a:ext cx="3743076"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SHAP</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 (impact on model output)</a:t>
              </a:r>
              <a:endParaRPr lang="zh-CN" altLang="en-US" dirty="0">
                <a:ea typeface="微软雅黑" panose="020B0503020204020204" pitchFamily="34" charset="-122"/>
                <a:cs typeface="Arial" panose="020B0604020202020204" pitchFamily="34" charset="0"/>
              </a:endParaRPr>
            </a:p>
          </p:txBody>
        </p:sp>
        <p:sp>
          <p:nvSpPr>
            <p:cNvPr id="108" name="Rectangle 107">
              <a:extLst>
                <a:ext uri="{FF2B5EF4-FFF2-40B4-BE49-F238E27FC236}">
                  <a16:creationId xmlns:a16="http://schemas.microsoft.com/office/drawing/2014/main" id="{BEF24A3F-6437-402A-AFED-FB8D9FDF1012}"/>
                </a:ext>
              </a:extLst>
            </p:cNvPr>
            <p:cNvSpPr/>
            <p:nvPr/>
          </p:nvSpPr>
          <p:spPr>
            <a:xfrm>
              <a:off x="2438019" y="1468010"/>
              <a:ext cx="482824"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i</a:t>
              </a:r>
              <a:r>
                <a:rPr lang="en-US" altLang="zh-CN" sz="2800" dirty="0">
                  <a:cs typeface="Arial" panose="020B0604020202020204" pitchFamily="34" charset="0"/>
                </a:rPr>
                <a:t> </a:t>
              </a:r>
              <a:endParaRPr lang="en-US" sz="2800" dirty="0"/>
            </a:p>
          </p:txBody>
        </p:sp>
      </p:grpSp>
      <p:sp>
        <p:nvSpPr>
          <p:cNvPr id="111" name="Rectangle 110">
            <a:extLst>
              <a:ext uri="{FF2B5EF4-FFF2-40B4-BE49-F238E27FC236}">
                <a16:creationId xmlns:a16="http://schemas.microsoft.com/office/drawing/2014/main" id="{CF78352F-9B2B-4FB8-ACD9-F738E84976D4}"/>
              </a:ext>
            </a:extLst>
          </p:cNvPr>
          <p:cNvSpPr/>
          <p:nvPr/>
        </p:nvSpPr>
        <p:spPr>
          <a:xfrm>
            <a:off x="8525799" y="1269658"/>
            <a:ext cx="429926"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r</a:t>
            </a:r>
            <a:endParaRPr lang="en-US" sz="2800" dirty="0"/>
          </a:p>
        </p:txBody>
      </p:sp>
      <p:grpSp>
        <p:nvGrpSpPr>
          <p:cNvPr id="8" name="Group 7">
            <a:extLst>
              <a:ext uri="{FF2B5EF4-FFF2-40B4-BE49-F238E27FC236}">
                <a16:creationId xmlns:a16="http://schemas.microsoft.com/office/drawing/2014/main" id="{23897C67-6A81-42A0-AF2E-308AED6DD5D1}"/>
              </a:ext>
            </a:extLst>
          </p:cNvPr>
          <p:cNvGrpSpPr/>
          <p:nvPr/>
        </p:nvGrpSpPr>
        <p:grpSpPr>
          <a:xfrm>
            <a:off x="2936277" y="1526421"/>
            <a:ext cx="2417116" cy="461630"/>
            <a:chOff x="3565668" y="5817419"/>
            <a:chExt cx="2417116" cy="461630"/>
          </a:xfrm>
        </p:grpSpPr>
        <p:sp>
          <p:nvSpPr>
            <p:cNvPr id="117" name="Rectangle 116">
              <a:extLst>
                <a:ext uri="{FF2B5EF4-FFF2-40B4-BE49-F238E27FC236}">
                  <a16:creationId xmlns:a16="http://schemas.microsoft.com/office/drawing/2014/main" id="{A03157BD-BED2-4B6B-B3AD-C0565CAB1CE4}"/>
                </a:ext>
              </a:extLst>
            </p:cNvPr>
            <p:cNvSpPr/>
            <p:nvPr/>
          </p:nvSpPr>
          <p:spPr>
            <a:xfrm>
              <a:off x="4946358" y="5817419"/>
              <a:ext cx="1036426" cy="437308"/>
            </a:xfrm>
            <a:prstGeom prst="rect">
              <a:avLst/>
            </a:prstGeom>
          </p:spPr>
          <p:txBody>
            <a:bodyPr wrap="none">
              <a:spAutoFit/>
            </a:bodyPr>
            <a:lstStyle/>
            <a:p>
              <a:r>
                <a:rPr lang="en-US" dirty="0"/>
                <a:t>positive</a:t>
              </a:r>
            </a:p>
          </p:txBody>
        </p:sp>
        <p:sp>
          <p:nvSpPr>
            <p:cNvPr id="120" name="Rectangle 119">
              <a:extLst>
                <a:ext uri="{FF2B5EF4-FFF2-40B4-BE49-F238E27FC236}">
                  <a16:creationId xmlns:a16="http://schemas.microsoft.com/office/drawing/2014/main" id="{23A26689-0D46-4499-A8A0-D607F8F54DC9}"/>
                </a:ext>
              </a:extLst>
            </p:cNvPr>
            <p:cNvSpPr/>
            <p:nvPr/>
          </p:nvSpPr>
          <p:spPr>
            <a:xfrm>
              <a:off x="3565668" y="5841741"/>
              <a:ext cx="1108802" cy="437308"/>
            </a:xfrm>
            <a:prstGeom prst="rect">
              <a:avLst/>
            </a:prstGeom>
          </p:spPr>
          <p:txBody>
            <a:bodyPr wrap="none">
              <a:spAutoFit/>
            </a:bodyPr>
            <a:lstStyle/>
            <a:p>
              <a:r>
                <a:rPr lang="en-US" altLang="zh-CN" dirty="0"/>
                <a:t>negative</a:t>
              </a:r>
              <a:endParaRPr lang="en-US" dirty="0"/>
            </a:p>
          </p:txBody>
        </p:sp>
        <p:cxnSp>
          <p:nvCxnSpPr>
            <p:cNvPr id="121" name="Straight Arrow Connector 120">
              <a:extLst>
                <a:ext uri="{FF2B5EF4-FFF2-40B4-BE49-F238E27FC236}">
                  <a16:creationId xmlns:a16="http://schemas.microsoft.com/office/drawing/2014/main" id="{C82EA28A-A03A-452B-B521-1C91AD5E8634}"/>
                </a:ext>
              </a:extLst>
            </p:cNvPr>
            <p:cNvCxnSpPr/>
            <p:nvPr/>
          </p:nvCxnSpPr>
          <p:spPr>
            <a:xfrm>
              <a:off x="4727531" y="6034106"/>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AC3F2C50-F7D8-4B33-B0EE-79B90A663467}"/>
                </a:ext>
              </a:extLst>
            </p:cNvPr>
            <p:cNvCxnSpPr>
              <a:cxnSpLocks/>
            </p:cNvCxnSpPr>
            <p:nvPr/>
          </p:nvCxnSpPr>
          <p:spPr>
            <a:xfrm flipH="1">
              <a:off x="4467196" y="6034106"/>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47C3D1E6-8163-4C06-8BAF-0D6E6AC1ABB8}"/>
              </a:ext>
            </a:extLst>
          </p:cNvPr>
          <p:cNvGrpSpPr/>
          <p:nvPr/>
        </p:nvGrpSpPr>
        <p:grpSpPr>
          <a:xfrm>
            <a:off x="8855866" y="1482643"/>
            <a:ext cx="2417116" cy="461630"/>
            <a:chOff x="3565668" y="5817419"/>
            <a:chExt cx="2417116" cy="461630"/>
          </a:xfrm>
        </p:grpSpPr>
        <p:sp>
          <p:nvSpPr>
            <p:cNvPr id="124" name="Rectangle 123">
              <a:extLst>
                <a:ext uri="{FF2B5EF4-FFF2-40B4-BE49-F238E27FC236}">
                  <a16:creationId xmlns:a16="http://schemas.microsoft.com/office/drawing/2014/main" id="{54541133-4870-44FF-B008-A2F9479864EC}"/>
                </a:ext>
              </a:extLst>
            </p:cNvPr>
            <p:cNvSpPr/>
            <p:nvPr/>
          </p:nvSpPr>
          <p:spPr>
            <a:xfrm>
              <a:off x="4946358" y="5817419"/>
              <a:ext cx="1036426" cy="437308"/>
            </a:xfrm>
            <a:prstGeom prst="rect">
              <a:avLst/>
            </a:prstGeom>
          </p:spPr>
          <p:txBody>
            <a:bodyPr wrap="none">
              <a:spAutoFit/>
            </a:bodyPr>
            <a:lstStyle/>
            <a:p>
              <a:r>
                <a:rPr lang="en-US" dirty="0"/>
                <a:t>positive</a:t>
              </a:r>
            </a:p>
          </p:txBody>
        </p:sp>
        <p:sp>
          <p:nvSpPr>
            <p:cNvPr id="125" name="Rectangle 124">
              <a:extLst>
                <a:ext uri="{FF2B5EF4-FFF2-40B4-BE49-F238E27FC236}">
                  <a16:creationId xmlns:a16="http://schemas.microsoft.com/office/drawing/2014/main" id="{C2C941BE-3115-429C-9B8A-6461F45B9B1A}"/>
                </a:ext>
              </a:extLst>
            </p:cNvPr>
            <p:cNvSpPr/>
            <p:nvPr/>
          </p:nvSpPr>
          <p:spPr>
            <a:xfrm>
              <a:off x="3565668" y="5841741"/>
              <a:ext cx="1108802" cy="437308"/>
            </a:xfrm>
            <a:prstGeom prst="rect">
              <a:avLst/>
            </a:prstGeom>
          </p:spPr>
          <p:txBody>
            <a:bodyPr wrap="none">
              <a:spAutoFit/>
            </a:bodyPr>
            <a:lstStyle/>
            <a:p>
              <a:r>
                <a:rPr lang="en-US" altLang="zh-CN" dirty="0"/>
                <a:t>negative</a:t>
              </a:r>
              <a:endParaRPr lang="en-US" dirty="0"/>
            </a:p>
          </p:txBody>
        </p:sp>
        <p:cxnSp>
          <p:nvCxnSpPr>
            <p:cNvPr id="126" name="Straight Arrow Connector 125">
              <a:extLst>
                <a:ext uri="{FF2B5EF4-FFF2-40B4-BE49-F238E27FC236}">
                  <a16:creationId xmlns:a16="http://schemas.microsoft.com/office/drawing/2014/main" id="{59F9E038-5FA2-4A10-915C-442D7F85C9C9}"/>
                </a:ext>
              </a:extLst>
            </p:cNvPr>
            <p:cNvCxnSpPr/>
            <p:nvPr/>
          </p:nvCxnSpPr>
          <p:spPr>
            <a:xfrm>
              <a:off x="4727531" y="6034106"/>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E975D72B-798E-4972-AB99-837B93B8A0D8}"/>
                </a:ext>
              </a:extLst>
            </p:cNvPr>
            <p:cNvCxnSpPr>
              <a:cxnSpLocks/>
            </p:cNvCxnSpPr>
            <p:nvPr/>
          </p:nvCxnSpPr>
          <p:spPr>
            <a:xfrm flipH="1">
              <a:off x="4467196" y="6034106"/>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8" name="文本框 184">
            <a:extLst>
              <a:ext uri="{FF2B5EF4-FFF2-40B4-BE49-F238E27FC236}">
                <a16:creationId xmlns:a16="http://schemas.microsoft.com/office/drawing/2014/main" id="{CF77B00B-8E5C-431A-8CDB-533A10D7B410}"/>
              </a:ext>
            </a:extLst>
          </p:cNvPr>
          <p:cNvSpPr txBox="1"/>
          <p:nvPr/>
        </p:nvSpPr>
        <p:spPr>
          <a:xfrm rot="5400000">
            <a:off x="4916272" y="3435417"/>
            <a:ext cx="1644646"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Feature</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a:t>
            </a:r>
            <a:endParaRPr lang="zh-CN" altLang="en-US" dirty="0">
              <a:ea typeface="微软雅黑" panose="020B0503020204020204" pitchFamily="34" charset="-122"/>
              <a:cs typeface="Arial" panose="020B0604020202020204" pitchFamily="34" charset="0"/>
            </a:endParaRPr>
          </a:p>
        </p:txBody>
      </p:sp>
      <p:sp>
        <p:nvSpPr>
          <p:cNvPr id="9" name="Rectangle 8">
            <a:extLst>
              <a:ext uri="{FF2B5EF4-FFF2-40B4-BE49-F238E27FC236}">
                <a16:creationId xmlns:a16="http://schemas.microsoft.com/office/drawing/2014/main" id="{D8EAE214-A832-4E6A-91E3-AF38FA203AAB}"/>
              </a:ext>
            </a:extLst>
          </p:cNvPr>
          <p:cNvSpPr/>
          <p:nvPr/>
        </p:nvSpPr>
        <p:spPr>
          <a:xfrm>
            <a:off x="9468498" y="5482526"/>
            <a:ext cx="1293752" cy="369332"/>
          </a:xfrm>
          <a:prstGeom prst="rect">
            <a:avLst/>
          </a:prstGeom>
        </p:spPr>
        <p:txBody>
          <a:bodyPr wrap="none">
            <a:spAutoFit/>
          </a:bodyPr>
          <a:lstStyle/>
          <a:p>
            <a:r>
              <a:rPr lang="en-US" altLang="zh-CN" dirty="0">
                <a:ea typeface="微软雅黑" panose="020B0503020204020204" pitchFamily="34" charset="-122"/>
                <a:cs typeface="Arial" panose="020B0604020202020204" pitchFamily="34" charset="0"/>
              </a:rPr>
              <a:t>SHAP</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 </a:t>
            </a:r>
            <a:endParaRPr lang="en-US" dirty="0"/>
          </a:p>
        </p:txBody>
      </p:sp>
      <p:sp>
        <p:nvSpPr>
          <p:cNvPr id="12" name="Rectangle 11">
            <a:extLst>
              <a:ext uri="{FF2B5EF4-FFF2-40B4-BE49-F238E27FC236}">
                <a16:creationId xmlns:a16="http://schemas.microsoft.com/office/drawing/2014/main" id="{A0201C16-02A8-4A40-B931-33B23666FB39}"/>
              </a:ext>
            </a:extLst>
          </p:cNvPr>
          <p:cNvSpPr/>
          <p:nvPr/>
        </p:nvSpPr>
        <p:spPr>
          <a:xfrm>
            <a:off x="437377" y="837889"/>
            <a:ext cx="11315847" cy="506292"/>
          </a:xfrm>
          <a:prstGeom prst="rect">
            <a:avLst/>
          </a:prstGeom>
          <a:ln w="12700">
            <a:solidFill>
              <a:schemeClr val="bg1">
                <a:lumMod val="75000"/>
              </a:schemeClr>
            </a:solidFill>
            <a:prstDash val="sysDash"/>
          </a:ln>
        </p:spPr>
        <p:txBody>
          <a:bodyPr wrap="square">
            <a:spAutoFit/>
          </a:bodyPr>
          <a:lstStyle/>
          <a:p>
            <a:pPr algn="just">
              <a:lnSpc>
                <a:spcPct val="150000"/>
              </a:lnSpc>
            </a:pPr>
            <a:r>
              <a:rPr lang="en-US" sz="2000" b="1" dirty="0" err="1"/>
              <a:t>Beeswarm</a:t>
            </a:r>
            <a:r>
              <a:rPr lang="en-US" sz="2000" b="1" dirty="0"/>
              <a:t> Plot: </a:t>
            </a:r>
            <a:r>
              <a:rPr lang="en-US" sz="2000" dirty="0"/>
              <a:t>Summarizes feature importance, showing how higher/lower values impact the prediction.</a:t>
            </a:r>
          </a:p>
        </p:txBody>
      </p:sp>
    </p:spTree>
    <p:extLst>
      <p:ext uri="{BB962C8B-B14F-4D97-AF65-F5344CB8AC3E}">
        <p14:creationId xmlns:p14="http://schemas.microsoft.com/office/powerpoint/2010/main" val="76974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9896-D961-66C8-FC2D-FAFBA95A914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CD551BC-DB98-7CFB-30B1-5F1D5BCB6FDE}"/>
              </a:ext>
            </a:extLst>
          </p:cNvPr>
          <p:cNvGrpSpPr/>
          <p:nvPr/>
        </p:nvGrpSpPr>
        <p:grpSpPr>
          <a:xfrm>
            <a:off x="0" y="181512"/>
            <a:ext cx="12190414" cy="556370"/>
            <a:chOff x="0" y="307976"/>
            <a:chExt cx="12190414" cy="556370"/>
          </a:xfrm>
        </p:grpSpPr>
        <p:sp>
          <p:nvSpPr>
            <p:cNvPr id="3" name="文本框 40">
              <a:extLst>
                <a:ext uri="{FF2B5EF4-FFF2-40B4-BE49-F238E27FC236}">
                  <a16:creationId xmlns:a16="http://schemas.microsoft.com/office/drawing/2014/main" id="{D031749D-13CD-86CF-8824-FDC6DF5A5ED4}"/>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F695DE2C-C0BC-01C8-E47C-7BFE53F04646}"/>
                </a:ext>
              </a:extLst>
            </p:cNvPr>
            <p:cNvGrpSpPr/>
            <p:nvPr/>
          </p:nvGrpSpPr>
          <p:grpSpPr>
            <a:xfrm>
              <a:off x="0" y="307976"/>
              <a:ext cx="12190414" cy="556370"/>
              <a:chOff x="0" y="307976"/>
              <a:chExt cx="12190414" cy="556370"/>
            </a:xfrm>
          </p:grpSpPr>
          <p:sp>
            <p:nvSpPr>
              <p:cNvPr id="5" name="圆角矩形 38">
                <a:extLst>
                  <a:ext uri="{FF2B5EF4-FFF2-40B4-BE49-F238E27FC236}">
                    <a16:creationId xmlns:a16="http://schemas.microsoft.com/office/drawing/2014/main" id="{341934A3-77E4-E54B-7A8D-F28C80C46C73}"/>
                  </a:ext>
                </a:extLst>
              </p:cNvPr>
              <p:cNvSpPr>
                <a:spLocks noChangeArrowheads="1"/>
              </p:cNvSpPr>
              <p:nvPr/>
            </p:nvSpPr>
            <p:spPr bwMode="auto">
              <a:xfrm>
                <a:off x="622422" y="307976"/>
                <a:ext cx="4844372" cy="556370"/>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Interpretable</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 by SHAP</a:t>
                </a:r>
              </a:p>
            </p:txBody>
          </p:sp>
          <p:sp>
            <p:nvSpPr>
              <p:cNvPr id="6" name="圆角矩形 39">
                <a:extLst>
                  <a:ext uri="{FF2B5EF4-FFF2-40B4-BE49-F238E27FC236}">
                    <a16:creationId xmlns:a16="http://schemas.microsoft.com/office/drawing/2014/main" id="{EFF73A35-EA40-2BC7-7D88-6A54AD30590B}"/>
                  </a:ext>
                </a:extLst>
              </p:cNvPr>
              <p:cNvSpPr>
                <a:spLocks noChangeArrowheads="1"/>
              </p:cNvSpPr>
              <p:nvPr/>
            </p:nvSpPr>
            <p:spPr bwMode="auto">
              <a:xfrm>
                <a:off x="5466794" y="542925"/>
                <a:ext cx="6723620"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A56B9891-D776-028B-1EB3-E83A32C9BFEF}"/>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13" name="Group 12">
            <a:extLst>
              <a:ext uri="{FF2B5EF4-FFF2-40B4-BE49-F238E27FC236}">
                <a16:creationId xmlns:a16="http://schemas.microsoft.com/office/drawing/2014/main" id="{98E7A50A-97AB-4A6F-8D3E-916B01CAA5F4}"/>
              </a:ext>
            </a:extLst>
          </p:cNvPr>
          <p:cNvGrpSpPr/>
          <p:nvPr/>
        </p:nvGrpSpPr>
        <p:grpSpPr>
          <a:xfrm>
            <a:off x="1360117" y="873032"/>
            <a:ext cx="9429272" cy="369332"/>
            <a:chOff x="1339570" y="1059302"/>
            <a:chExt cx="9429272" cy="369332"/>
          </a:xfrm>
        </p:grpSpPr>
        <p:grpSp>
          <p:nvGrpSpPr>
            <p:cNvPr id="11" name="Group 10">
              <a:extLst>
                <a:ext uri="{FF2B5EF4-FFF2-40B4-BE49-F238E27FC236}">
                  <a16:creationId xmlns:a16="http://schemas.microsoft.com/office/drawing/2014/main" id="{C709DF76-AF1C-4CB5-9EAB-3746B7FF4129}"/>
                </a:ext>
              </a:extLst>
            </p:cNvPr>
            <p:cNvGrpSpPr/>
            <p:nvPr/>
          </p:nvGrpSpPr>
          <p:grpSpPr>
            <a:xfrm>
              <a:off x="1339570" y="1059302"/>
              <a:ext cx="9429272" cy="369332"/>
              <a:chOff x="1339570" y="1059302"/>
              <a:chExt cx="9429272" cy="369332"/>
            </a:xfrm>
          </p:grpSpPr>
          <p:sp>
            <p:nvSpPr>
              <p:cNvPr id="24" name="矩形 23">
                <a:extLst>
                  <a:ext uri="{FF2B5EF4-FFF2-40B4-BE49-F238E27FC236}">
                    <a16:creationId xmlns:a16="http://schemas.microsoft.com/office/drawing/2014/main" id="{5A3CD8D6-DE63-604B-4D96-7EF66D914E69}"/>
                  </a:ext>
                </a:extLst>
              </p:cNvPr>
              <p:cNvSpPr/>
              <p:nvPr/>
            </p:nvSpPr>
            <p:spPr>
              <a:xfrm>
                <a:off x="1339570" y="1119931"/>
                <a:ext cx="265139" cy="266635"/>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25" name="矩形 24">
                <a:extLst>
                  <a:ext uri="{FF2B5EF4-FFF2-40B4-BE49-F238E27FC236}">
                    <a16:creationId xmlns:a16="http://schemas.microsoft.com/office/drawing/2014/main" id="{DF906831-33D0-E83F-C6F5-7C20B8690D62}"/>
                  </a:ext>
                </a:extLst>
              </p:cNvPr>
              <p:cNvSpPr/>
              <p:nvPr/>
            </p:nvSpPr>
            <p:spPr>
              <a:xfrm>
                <a:off x="3341266" y="1132545"/>
                <a:ext cx="265139" cy="266635"/>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26" name="矩形 25">
                <a:extLst>
                  <a:ext uri="{FF2B5EF4-FFF2-40B4-BE49-F238E27FC236}">
                    <a16:creationId xmlns:a16="http://schemas.microsoft.com/office/drawing/2014/main" id="{85A13830-068A-2DD1-99E9-1F4A4F23F4D6}"/>
                  </a:ext>
                </a:extLst>
              </p:cNvPr>
              <p:cNvSpPr/>
              <p:nvPr/>
            </p:nvSpPr>
            <p:spPr>
              <a:xfrm>
                <a:off x="6035046" y="1130539"/>
                <a:ext cx="265139" cy="266635"/>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23" name="文本框 22">
                <a:extLst>
                  <a:ext uri="{FF2B5EF4-FFF2-40B4-BE49-F238E27FC236}">
                    <a16:creationId xmlns:a16="http://schemas.microsoft.com/office/drawing/2014/main" id="{17F51DB8-8014-D3F3-62A2-6498D4782646}"/>
                  </a:ext>
                </a:extLst>
              </p:cNvPr>
              <p:cNvSpPr txBox="1"/>
              <p:nvPr/>
            </p:nvSpPr>
            <p:spPr>
              <a:xfrm>
                <a:off x="1546054" y="1059302"/>
                <a:ext cx="9222788"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fluid properties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structural parameters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experiment conditions</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coupling terms</a:t>
                </a:r>
                <a:endParaRPr lang="zh-CN" altLang="en-US" dirty="0">
                  <a:ea typeface="微软雅黑" panose="020B0503020204020204" pitchFamily="34" charset="-122"/>
                  <a:cs typeface="Arial" panose="020B0604020202020204" pitchFamily="34" charset="0"/>
                </a:endParaRPr>
              </a:p>
            </p:txBody>
          </p:sp>
        </p:grpSp>
        <p:sp>
          <p:nvSpPr>
            <p:cNvPr id="20" name="矩形 19">
              <a:extLst>
                <a:ext uri="{FF2B5EF4-FFF2-40B4-BE49-F238E27FC236}">
                  <a16:creationId xmlns:a16="http://schemas.microsoft.com/office/drawing/2014/main" id="{06E2D9E8-1AEA-06D4-1A5F-93A97CA3FF00}"/>
                </a:ext>
              </a:extLst>
            </p:cNvPr>
            <p:cNvSpPr/>
            <p:nvPr/>
          </p:nvSpPr>
          <p:spPr>
            <a:xfrm>
              <a:off x="8776826" y="1138640"/>
              <a:ext cx="259394" cy="266635"/>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grpSp>
      <p:sp>
        <p:nvSpPr>
          <p:cNvPr id="120" name="文本框 8">
            <a:extLst>
              <a:ext uri="{FF2B5EF4-FFF2-40B4-BE49-F238E27FC236}">
                <a16:creationId xmlns:a16="http://schemas.microsoft.com/office/drawing/2014/main" id="{CF12AB62-B7F1-4A9E-9216-6E9B387CED39}"/>
              </a:ext>
            </a:extLst>
          </p:cNvPr>
          <p:cNvSpPr txBox="1"/>
          <p:nvPr/>
        </p:nvSpPr>
        <p:spPr>
          <a:xfrm>
            <a:off x="281667" y="4704466"/>
            <a:ext cx="11626843" cy="2060564"/>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US" altLang="zh-CN" sz="2000" dirty="0">
                <a:solidFill>
                  <a:schemeClr val="accent2">
                    <a:lumMod val="75000"/>
                  </a:schemeClr>
                </a:solidFill>
                <a:cs typeface="Arial" panose="020B0604020202020204" pitchFamily="34" charset="0"/>
              </a:rPr>
              <a:t>Fluid properties </a:t>
            </a:r>
            <a:r>
              <a:rPr lang="zh-CN" altLang="en-US" sz="2000" dirty="0">
                <a:cs typeface="Arial" panose="020B0604020202020204" pitchFamily="34" charset="0"/>
              </a:rPr>
              <a:t>＞</a:t>
            </a:r>
            <a:r>
              <a:rPr lang="en-US" altLang="zh-CN" sz="2000" dirty="0">
                <a:ea typeface="微软雅黑" panose="020B0503020204020204" pitchFamily="34" charset="-122"/>
                <a:cs typeface="Arial" panose="020B0604020202020204" pitchFamily="34" charset="0"/>
              </a:rPr>
              <a:t> </a:t>
            </a:r>
            <a:r>
              <a:rPr lang="en-US" altLang="zh-CN" sz="2000" dirty="0">
                <a:solidFill>
                  <a:schemeClr val="accent6">
                    <a:lumMod val="75000"/>
                  </a:schemeClr>
                </a:solidFill>
                <a:ea typeface="微软雅黑" panose="020B0503020204020204" pitchFamily="34" charset="-122"/>
                <a:cs typeface="Arial" panose="020B0604020202020204" pitchFamily="34" charset="0"/>
              </a:rPr>
              <a:t>Structural parameters</a:t>
            </a:r>
            <a:r>
              <a:rPr lang="zh-CN" altLang="en-US" sz="2000" dirty="0">
                <a:solidFill>
                  <a:schemeClr val="accent6">
                    <a:lumMod val="75000"/>
                  </a:schemeClr>
                </a:solidFill>
                <a:ea typeface="微软雅黑" panose="020B0503020204020204" pitchFamily="34" charset="-122"/>
                <a:cs typeface="Arial" panose="020B0604020202020204" pitchFamily="34" charset="0"/>
              </a:rPr>
              <a:t> </a:t>
            </a:r>
            <a:r>
              <a:rPr lang="zh-CN" altLang="en-US" sz="2000" dirty="0">
                <a:ea typeface="微软雅黑" panose="020B0503020204020204" pitchFamily="34" charset="-122"/>
                <a:cs typeface="Arial" panose="020B0604020202020204" pitchFamily="34" charset="0"/>
              </a:rPr>
              <a:t>＞ </a:t>
            </a:r>
            <a:r>
              <a:rPr lang="en-US" altLang="zh-CN" sz="2000" dirty="0">
                <a:solidFill>
                  <a:schemeClr val="accent1">
                    <a:lumMod val="75000"/>
                  </a:schemeClr>
                </a:solidFill>
                <a:ea typeface="微软雅黑" panose="020B0503020204020204" pitchFamily="34" charset="-122"/>
                <a:cs typeface="Arial" panose="020B0604020202020204" pitchFamily="34" charset="0"/>
              </a:rPr>
              <a:t>Injection rate </a:t>
            </a:r>
            <a:r>
              <a:rPr lang="en-US" altLang="zh-CN" sz="2000" dirty="0">
                <a:ea typeface="微软雅黑" panose="020B0503020204020204" pitchFamily="34" charset="-122"/>
                <a:cs typeface="Arial" panose="020B0604020202020204" pitchFamily="34" charset="0"/>
              </a:rPr>
              <a:t>(</a:t>
            </a:r>
            <a:r>
              <a:rPr lang="en-US" altLang="zh-CN" sz="2000" i="1" dirty="0">
                <a:ea typeface="微软雅黑" panose="020B0503020204020204" pitchFamily="34" charset="-122"/>
                <a:cs typeface="Arial" panose="020B0604020202020204" pitchFamily="34" charset="0"/>
              </a:rPr>
              <a:t>Q</a:t>
            </a:r>
            <a:r>
              <a:rPr lang="en-US" altLang="zh-CN" sz="2000" baseline="-25000" dirty="0">
                <a:ea typeface="微软雅黑" panose="020B0503020204020204" pitchFamily="34" charset="-122"/>
                <a:cs typeface="Arial" panose="020B0604020202020204" pitchFamily="34" charset="0"/>
              </a:rPr>
              <a:t>i</a:t>
            </a:r>
            <a:r>
              <a:rPr lang="en-US" altLang="zh-CN" sz="2000" dirty="0">
                <a:ea typeface="微软雅黑" panose="020B0503020204020204" pitchFamily="34" charset="-122"/>
                <a:cs typeface="Arial" panose="020B0604020202020204" pitchFamily="34" charset="0"/>
              </a:rPr>
              <a:t>,</a:t>
            </a:r>
            <a:r>
              <a:rPr lang="zh-CN" altLang="en-US" sz="2000" dirty="0">
                <a:ea typeface="微软雅黑" panose="020B0503020204020204" pitchFamily="34" charset="-122"/>
                <a:cs typeface="Arial" panose="020B0604020202020204" pitchFamily="34" charset="0"/>
              </a:rPr>
              <a:t> </a:t>
            </a:r>
            <a:r>
              <a:rPr lang="en-US" altLang="zh-CN" sz="2000" i="1" dirty="0" err="1">
                <a:ea typeface="微软雅黑" panose="020B0503020204020204" pitchFamily="34" charset="-122"/>
                <a:cs typeface="Arial" panose="020B0604020202020204" pitchFamily="34" charset="0"/>
              </a:rPr>
              <a:t>Q</a:t>
            </a:r>
            <a:r>
              <a:rPr lang="en-US" altLang="zh-CN" sz="2000" baseline="-25000" dirty="0" err="1">
                <a:ea typeface="微软雅黑" panose="020B0503020204020204" pitchFamily="34" charset="-122"/>
                <a:cs typeface="Arial" panose="020B0604020202020204" pitchFamily="34" charset="0"/>
              </a:rPr>
              <a:t>re</a:t>
            </a:r>
            <a:r>
              <a:rPr lang="en-US" altLang="zh-CN" sz="2000" dirty="0">
                <a:ea typeface="微软雅黑" panose="020B0503020204020204" pitchFamily="34" charset="-122"/>
                <a:cs typeface="Arial" panose="020B0604020202020204" pitchFamily="34" charset="0"/>
              </a:rPr>
              <a:t>). </a:t>
            </a:r>
          </a:p>
          <a:p>
            <a:pPr marL="285750" indent="-285750" algn="just">
              <a:lnSpc>
                <a:spcPct val="130000"/>
              </a:lnSpc>
              <a:buFont typeface="Arial" panose="020B0604020202020204" pitchFamily="34" charset="0"/>
              <a:buChar char="•"/>
            </a:pPr>
            <a:r>
              <a:rPr lang="en-US" altLang="zh-CN" sz="2000" dirty="0">
                <a:ea typeface="微软雅黑" panose="020B0503020204020204" pitchFamily="34" charset="-122"/>
                <a:cs typeface="Arial" panose="020B0604020202020204" pitchFamily="34" charset="0"/>
              </a:rPr>
              <a:t>Coupling terms occupy a moderate position in importance ranking.</a:t>
            </a:r>
          </a:p>
          <a:p>
            <a:pPr marL="285750" indent="-285750" algn="just">
              <a:lnSpc>
                <a:spcPct val="130000"/>
              </a:lnSpc>
              <a:buFont typeface="Arial" panose="020B0604020202020204" pitchFamily="34" charset="0"/>
              <a:buChar char="•"/>
            </a:pPr>
            <a:r>
              <a:rPr lang="en-US" altLang="zh-CN" sz="2000" dirty="0">
                <a:cs typeface="Arial" panose="020B0604020202020204" pitchFamily="34" charset="0"/>
              </a:rPr>
              <a:t>Within the experimental regime of this study, </a:t>
            </a:r>
            <a:r>
              <a:rPr lang="en-US" altLang="zh-CN" sz="2000" dirty="0">
                <a:solidFill>
                  <a:schemeClr val="accent2">
                    <a:lumMod val="75000"/>
                  </a:schemeClr>
                </a:solidFill>
                <a:cs typeface="Arial" panose="020B0604020202020204" pitchFamily="34" charset="0"/>
              </a:rPr>
              <a:t>fluid properties</a:t>
            </a:r>
            <a:r>
              <a:rPr lang="en-US" altLang="zh-CN" sz="2000" dirty="0">
                <a:solidFill>
                  <a:srgbClr val="3A60AB"/>
                </a:solidFill>
                <a:cs typeface="Arial" panose="020B0604020202020204" pitchFamily="34" charset="0"/>
              </a:rPr>
              <a:t> </a:t>
            </a:r>
            <a:r>
              <a:rPr lang="en-US" altLang="zh-CN" sz="2000" dirty="0">
                <a:cs typeface="Arial" panose="020B0604020202020204" pitchFamily="34" charset="0"/>
              </a:rPr>
              <a:t>primarily govern the overall flow pattern, while </a:t>
            </a:r>
            <a:r>
              <a:rPr lang="en-US" altLang="zh-CN" sz="2000" dirty="0">
                <a:solidFill>
                  <a:schemeClr val="accent6">
                    <a:lumMod val="75000"/>
                  </a:schemeClr>
                </a:solidFill>
                <a:cs typeface="Arial" panose="020B0604020202020204" pitchFamily="34" charset="0"/>
              </a:rPr>
              <a:t>pore structure </a:t>
            </a:r>
            <a:r>
              <a:rPr lang="en-US" altLang="zh-CN" sz="2000" dirty="0">
                <a:cs typeface="Arial" panose="020B0604020202020204" pitchFamily="34" charset="0"/>
              </a:rPr>
              <a:t>further modulates CO</a:t>
            </a:r>
            <a:r>
              <a:rPr lang="en-US" altLang="zh-CN" sz="2000" baseline="-25000" dirty="0">
                <a:cs typeface="Arial" panose="020B0604020202020204" pitchFamily="34" charset="0"/>
              </a:rPr>
              <a:t>2</a:t>
            </a:r>
            <a:r>
              <a:rPr lang="en-US" altLang="zh-CN" sz="2000" dirty="0">
                <a:cs typeface="Arial" panose="020B0604020202020204" pitchFamily="34" charset="0"/>
              </a:rPr>
              <a:t> distribution and residual behavior through local geometric constraints, with </a:t>
            </a:r>
            <a:r>
              <a:rPr lang="en-US" altLang="zh-CN" sz="2000" dirty="0">
                <a:solidFill>
                  <a:srgbClr val="3A60AB"/>
                </a:solidFill>
                <a:cs typeface="Arial" panose="020B0604020202020204" pitchFamily="34" charset="0"/>
              </a:rPr>
              <a:t>injection rate </a:t>
            </a:r>
            <a:r>
              <a:rPr lang="en-US" altLang="zh-CN" sz="2000" dirty="0">
                <a:cs typeface="Arial" panose="020B0604020202020204" pitchFamily="34" charset="0"/>
              </a:rPr>
              <a:t>providing local corrections within this framework.</a:t>
            </a:r>
            <a:endParaRPr lang="zh-CN" altLang="en-US" sz="2000" dirty="0">
              <a:cs typeface="Arial" panose="020B0604020202020204" pitchFamily="34" charset="0"/>
            </a:endParaRPr>
          </a:p>
        </p:txBody>
      </p:sp>
      <p:grpSp>
        <p:nvGrpSpPr>
          <p:cNvPr id="10" name="Group 9">
            <a:extLst>
              <a:ext uri="{FF2B5EF4-FFF2-40B4-BE49-F238E27FC236}">
                <a16:creationId xmlns:a16="http://schemas.microsoft.com/office/drawing/2014/main" id="{01C533CF-5EBA-4481-A3C7-8DE246D39A7E}"/>
              </a:ext>
            </a:extLst>
          </p:cNvPr>
          <p:cNvGrpSpPr/>
          <p:nvPr/>
        </p:nvGrpSpPr>
        <p:grpSpPr>
          <a:xfrm>
            <a:off x="342675" y="1240354"/>
            <a:ext cx="5627536" cy="3270640"/>
            <a:chOff x="338030" y="1186390"/>
            <a:chExt cx="5627536" cy="3270640"/>
          </a:xfrm>
        </p:grpSpPr>
        <p:grpSp>
          <p:nvGrpSpPr>
            <p:cNvPr id="15" name="Group 14">
              <a:extLst>
                <a:ext uri="{FF2B5EF4-FFF2-40B4-BE49-F238E27FC236}">
                  <a16:creationId xmlns:a16="http://schemas.microsoft.com/office/drawing/2014/main" id="{F8420A0F-B821-4EDD-AE7F-53C4BD870B28}"/>
                </a:ext>
              </a:extLst>
            </p:cNvPr>
            <p:cNvGrpSpPr/>
            <p:nvPr/>
          </p:nvGrpSpPr>
          <p:grpSpPr>
            <a:xfrm>
              <a:off x="338030" y="1186390"/>
              <a:ext cx="5627536" cy="3270640"/>
              <a:chOff x="295562" y="1580676"/>
              <a:chExt cx="5627536" cy="3270640"/>
            </a:xfrm>
          </p:grpSpPr>
          <p:pic>
            <p:nvPicPr>
              <p:cNvPr id="121" name="图片 2">
                <a:extLst>
                  <a:ext uri="{FF2B5EF4-FFF2-40B4-BE49-F238E27FC236}">
                    <a16:creationId xmlns:a16="http://schemas.microsoft.com/office/drawing/2014/main" id="{12436760-7B60-4EE2-A529-6F69BEE9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39" t="25088" r="22941" b="65005"/>
              <a:stretch/>
            </p:blipFill>
            <p:spPr bwMode="auto">
              <a:xfrm>
                <a:off x="2495779" y="2420900"/>
                <a:ext cx="2649555" cy="468785"/>
              </a:xfrm>
              <a:prstGeom prst="rect">
                <a:avLst/>
              </a:prstGeom>
              <a:extLst>
                <a:ext uri="{909E8E84-426E-40DD-AFC4-6F175D3DCCD1}">
                  <a14:hiddenFill xmlns:a14="http://schemas.microsoft.com/office/drawing/2010/main">
                    <a:solidFill>
                      <a:srgbClr val="FFFFFF"/>
                    </a:solidFill>
                  </a14:hiddenFill>
                </a:ext>
              </a:extLst>
            </p:spPr>
          </p:pic>
          <p:pic>
            <p:nvPicPr>
              <p:cNvPr id="122" name="图片 2">
                <a:extLst>
                  <a:ext uri="{FF2B5EF4-FFF2-40B4-BE49-F238E27FC236}">
                    <a16:creationId xmlns:a16="http://schemas.microsoft.com/office/drawing/2014/main" id="{6E2B58DE-4AA9-49E1-BA53-A5234DE5BD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87" t="39809" r="22941" b="55384"/>
              <a:stretch/>
            </p:blipFill>
            <p:spPr bwMode="auto">
              <a:xfrm>
                <a:off x="2554522" y="2892385"/>
                <a:ext cx="2592310" cy="227460"/>
              </a:xfrm>
              <a:prstGeom prst="rect">
                <a:avLst/>
              </a:prstGeom>
              <a:extLst>
                <a:ext uri="{909E8E84-426E-40DD-AFC4-6F175D3DCCD1}">
                  <a14:hiddenFill xmlns:a14="http://schemas.microsoft.com/office/drawing/2010/main">
                    <a:solidFill>
                      <a:srgbClr val="FFFFFF"/>
                    </a:solidFill>
                  </a14:hiddenFill>
                </a:ext>
              </a:extLst>
            </p:spPr>
          </p:pic>
          <p:pic>
            <p:nvPicPr>
              <p:cNvPr id="117" name="图片 2">
                <a:extLst>
                  <a:ext uri="{FF2B5EF4-FFF2-40B4-BE49-F238E27FC236}">
                    <a16:creationId xmlns:a16="http://schemas.microsoft.com/office/drawing/2014/main" id="{760EA555-CE87-4B75-8A12-1C4AEDC334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46" t="13970" r="22941" b="80212"/>
              <a:stretch/>
            </p:blipFill>
            <p:spPr bwMode="auto">
              <a:xfrm>
                <a:off x="2824141" y="2142273"/>
                <a:ext cx="2327013" cy="275294"/>
              </a:xfrm>
              <a:prstGeom prst="rect">
                <a:avLst/>
              </a:prstGeom>
              <a:extLst>
                <a:ext uri="{909E8E84-426E-40DD-AFC4-6F175D3DCCD1}">
                  <a14:hiddenFill xmlns:a14="http://schemas.microsoft.com/office/drawing/2010/main">
                    <a:solidFill>
                      <a:srgbClr val="FFFFFF"/>
                    </a:solidFill>
                  </a14:hiddenFill>
                </a:ext>
              </a:extLst>
            </p:spPr>
          </p:pic>
          <p:grpSp>
            <p:nvGrpSpPr>
              <p:cNvPr id="67" name="组合 66">
                <a:extLst>
                  <a:ext uri="{FF2B5EF4-FFF2-40B4-BE49-F238E27FC236}">
                    <a16:creationId xmlns:a16="http://schemas.microsoft.com/office/drawing/2014/main" id="{D313792B-89C9-0940-1CB1-7E514B794AAC}"/>
                  </a:ext>
                </a:extLst>
              </p:cNvPr>
              <p:cNvGrpSpPr/>
              <p:nvPr/>
            </p:nvGrpSpPr>
            <p:grpSpPr>
              <a:xfrm>
                <a:off x="5186072" y="2047700"/>
                <a:ext cx="737026" cy="2720537"/>
                <a:chOff x="5365230" y="2134820"/>
                <a:chExt cx="882090" cy="3051214"/>
              </a:xfrm>
            </p:grpSpPr>
            <p:sp>
              <p:nvSpPr>
                <p:cNvPr id="109" name="文本框 108">
                  <a:extLst>
                    <a:ext uri="{FF2B5EF4-FFF2-40B4-BE49-F238E27FC236}">
                      <a16:creationId xmlns:a16="http://schemas.microsoft.com/office/drawing/2014/main" id="{BF79C133-BF06-D4AF-6EC7-E54A5B1C3FAD}"/>
                    </a:ext>
                  </a:extLst>
                </p:cNvPr>
                <p:cNvSpPr txBox="1"/>
                <p:nvPr/>
              </p:nvSpPr>
              <p:spPr>
                <a:xfrm>
                  <a:off x="5421968" y="2134820"/>
                  <a:ext cx="786260" cy="357124"/>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grpSp>
              <p:nvGrpSpPr>
                <p:cNvPr id="110" name="组合 109">
                  <a:extLst>
                    <a:ext uri="{FF2B5EF4-FFF2-40B4-BE49-F238E27FC236}">
                      <a16:creationId xmlns:a16="http://schemas.microsoft.com/office/drawing/2014/main" id="{42400B76-350A-3677-B095-2E4601503C86}"/>
                    </a:ext>
                  </a:extLst>
                </p:cNvPr>
                <p:cNvGrpSpPr/>
                <p:nvPr/>
              </p:nvGrpSpPr>
              <p:grpSpPr>
                <a:xfrm>
                  <a:off x="5489276" y="4828910"/>
                  <a:ext cx="758044" cy="357124"/>
                  <a:chOff x="4893913" y="4552582"/>
                  <a:chExt cx="758044" cy="357124"/>
                </a:xfrm>
              </p:grpSpPr>
              <p:sp>
                <p:nvSpPr>
                  <p:cNvPr id="113" name="矩形 112">
                    <a:extLst>
                      <a:ext uri="{FF2B5EF4-FFF2-40B4-BE49-F238E27FC236}">
                        <a16:creationId xmlns:a16="http://schemas.microsoft.com/office/drawing/2014/main" id="{5AC9F217-9674-60AB-39A5-A792E9B1C642}"/>
                      </a:ext>
                    </a:extLst>
                  </p:cNvPr>
                  <p:cNvSpPr/>
                  <p:nvPr/>
                </p:nvSpPr>
                <p:spPr>
                  <a:xfrm rot="10800000">
                    <a:off x="4991920" y="4701764"/>
                    <a:ext cx="328838" cy="191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4" name="文本框 113">
                    <a:extLst>
                      <a:ext uri="{FF2B5EF4-FFF2-40B4-BE49-F238E27FC236}">
                        <a16:creationId xmlns:a16="http://schemas.microsoft.com/office/drawing/2014/main" id="{A9D4DD17-4172-CF6E-4680-AF6D8BA7BDC8}"/>
                      </a:ext>
                    </a:extLst>
                  </p:cNvPr>
                  <p:cNvSpPr txBox="1"/>
                  <p:nvPr/>
                </p:nvSpPr>
                <p:spPr>
                  <a:xfrm>
                    <a:off x="4893913" y="4552582"/>
                    <a:ext cx="758044" cy="357124"/>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grpSp>
            <p:pic>
              <p:nvPicPr>
                <p:cNvPr id="112" name="图片 111">
                  <a:extLst>
                    <a:ext uri="{FF2B5EF4-FFF2-40B4-BE49-F238E27FC236}">
                      <a16:creationId xmlns:a16="http://schemas.microsoft.com/office/drawing/2014/main" id="{D5D9608F-B937-13DE-43F1-E5047CA60BBC}"/>
                    </a:ext>
                  </a:extLst>
                </p:cNvPr>
                <p:cNvPicPr>
                  <a:picLocks noChangeAspect="1"/>
                </p:cNvPicPr>
                <p:nvPr/>
              </p:nvPicPr>
              <p:blipFill>
                <a:blip r:embed="rId4">
                  <a:extLst>
                    <a:ext uri="{28A0092B-C50C-407E-A947-70E740481C1C}">
                      <a14:useLocalDpi xmlns:a14="http://schemas.microsoft.com/office/drawing/2010/main" val="0"/>
                    </a:ext>
                  </a:extLst>
                </a:blip>
                <a:srcRect l="75810" t="4927" r="21952" b="5635"/>
                <a:stretch>
                  <a:fillRect/>
                </a:stretch>
              </p:blipFill>
              <p:spPr>
                <a:xfrm>
                  <a:off x="5365230" y="2145602"/>
                  <a:ext cx="121147" cy="3011841"/>
                </a:xfrm>
                <a:prstGeom prst="rect">
                  <a:avLst/>
                </a:prstGeom>
              </p:spPr>
            </p:pic>
          </p:grpSp>
          <p:grpSp>
            <p:nvGrpSpPr>
              <p:cNvPr id="69" name="组合 68">
                <a:extLst>
                  <a:ext uri="{FF2B5EF4-FFF2-40B4-BE49-F238E27FC236}">
                    <a16:creationId xmlns:a16="http://schemas.microsoft.com/office/drawing/2014/main" id="{4093256B-7220-780C-2AA2-5D33FB1607B7}"/>
                  </a:ext>
                </a:extLst>
              </p:cNvPr>
              <p:cNvGrpSpPr/>
              <p:nvPr/>
            </p:nvGrpSpPr>
            <p:grpSpPr>
              <a:xfrm>
                <a:off x="2494252" y="3128548"/>
                <a:ext cx="2649554" cy="1722768"/>
                <a:chOff x="2087751" y="3368109"/>
                <a:chExt cx="3171044" cy="2070940"/>
              </a:xfrm>
            </p:grpSpPr>
            <p:pic>
              <p:nvPicPr>
                <p:cNvPr id="106" name="图片 2">
                  <a:extLst>
                    <a:ext uri="{FF2B5EF4-FFF2-40B4-BE49-F238E27FC236}">
                      <a16:creationId xmlns:a16="http://schemas.microsoft.com/office/drawing/2014/main" id="{A91CF10E-6BA5-B32E-1FC2-0A0D6FCDB9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39" t="49237" r="22941" b="23302"/>
                <a:stretch/>
              </p:blipFill>
              <p:spPr bwMode="auto">
                <a:xfrm>
                  <a:off x="2087751" y="3368109"/>
                  <a:ext cx="3171044" cy="1562030"/>
                </a:xfrm>
                <a:prstGeom prst="rect">
                  <a:avLst/>
                </a:prstGeom>
                <a:extLst>
                  <a:ext uri="{909E8E84-426E-40DD-AFC4-6F175D3DCCD1}">
                    <a14:hiddenFill xmlns:a14="http://schemas.microsoft.com/office/drawing/2010/main">
                      <a:solidFill>
                        <a:srgbClr val="FFFFFF"/>
                      </a:solidFill>
                    </a14:hiddenFill>
                  </a:ext>
                </a:extLst>
              </p:spPr>
            </p:pic>
            <p:pic>
              <p:nvPicPr>
                <p:cNvPr id="107" name="图片 2">
                  <a:extLst>
                    <a:ext uri="{FF2B5EF4-FFF2-40B4-BE49-F238E27FC236}">
                      <a16:creationId xmlns:a16="http://schemas.microsoft.com/office/drawing/2014/main" id="{B298B509-86B2-11D5-5E6A-2EA9E161B8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52" t="75007" r="22941" b="4265"/>
                <a:stretch/>
              </p:blipFill>
              <p:spPr bwMode="auto">
                <a:xfrm>
                  <a:off x="2167531" y="4260012"/>
                  <a:ext cx="3059107" cy="1179037"/>
                </a:xfrm>
                <a:prstGeom prst="rect">
                  <a:avLst/>
                </a:prstGeom>
                <a:extLst>
                  <a:ext uri="{909E8E84-426E-40DD-AFC4-6F175D3DCCD1}">
                    <a14:hiddenFill xmlns:a14="http://schemas.microsoft.com/office/drawing/2010/main">
                      <a:solidFill>
                        <a:srgbClr val="FFFFFF"/>
                      </a:solidFill>
                    </a14:hiddenFill>
                  </a:ext>
                </a:extLst>
              </p:spPr>
            </p:pic>
          </p:grpSp>
          <p:sp>
            <p:nvSpPr>
              <p:cNvPr id="71" name="文本框 70">
                <a:extLst>
                  <a:ext uri="{FF2B5EF4-FFF2-40B4-BE49-F238E27FC236}">
                    <a16:creationId xmlns:a16="http://schemas.microsoft.com/office/drawing/2014/main" id="{63C0434B-71A0-CCAB-4E8B-C723A78F2BD2}"/>
                  </a:ext>
                </a:extLst>
              </p:cNvPr>
              <p:cNvSpPr txBox="1"/>
              <p:nvPr/>
            </p:nvSpPr>
            <p:spPr>
              <a:xfrm>
                <a:off x="295562" y="3301357"/>
                <a:ext cx="2339150"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98" name="矩形 97">
                <a:extLst>
                  <a:ext uri="{FF2B5EF4-FFF2-40B4-BE49-F238E27FC236}">
                    <a16:creationId xmlns:a16="http://schemas.microsoft.com/office/drawing/2014/main" id="{E113E4C3-FCC4-F3F9-D622-48C36A994146}"/>
                  </a:ext>
                </a:extLst>
              </p:cNvPr>
              <p:cNvSpPr/>
              <p:nvPr/>
            </p:nvSpPr>
            <p:spPr>
              <a:xfrm>
                <a:off x="456438" y="2603913"/>
                <a:ext cx="4649911" cy="126325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96" name="矩形 95">
                <a:extLst>
                  <a:ext uri="{FF2B5EF4-FFF2-40B4-BE49-F238E27FC236}">
                    <a16:creationId xmlns:a16="http://schemas.microsoft.com/office/drawing/2014/main" id="{07466B68-394D-FFA6-D051-1B754659C6BA}"/>
                  </a:ext>
                </a:extLst>
              </p:cNvPr>
              <p:cNvSpPr/>
              <p:nvPr/>
            </p:nvSpPr>
            <p:spPr>
              <a:xfrm>
                <a:off x="456438" y="2057313"/>
                <a:ext cx="4658398" cy="544848"/>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2" name="矩形 101">
                <a:extLst>
                  <a:ext uri="{FF2B5EF4-FFF2-40B4-BE49-F238E27FC236}">
                    <a16:creationId xmlns:a16="http://schemas.microsoft.com/office/drawing/2014/main" id="{C0A8F546-CD8B-C555-45EE-6D27FFC08654}"/>
                  </a:ext>
                </a:extLst>
              </p:cNvPr>
              <p:cNvSpPr/>
              <p:nvPr/>
            </p:nvSpPr>
            <p:spPr>
              <a:xfrm>
                <a:off x="449271" y="4088430"/>
                <a:ext cx="4644960" cy="620168"/>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3" name="矩形 102">
                <a:extLst>
                  <a:ext uri="{FF2B5EF4-FFF2-40B4-BE49-F238E27FC236}">
                    <a16:creationId xmlns:a16="http://schemas.microsoft.com/office/drawing/2014/main" id="{A5827760-C51A-96EF-9338-A4008241E1D9}"/>
                  </a:ext>
                </a:extLst>
              </p:cNvPr>
              <p:cNvSpPr/>
              <p:nvPr/>
            </p:nvSpPr>
            <p:spPr>
              <a:xfrm>
                <a:off x="449151" y="3857035"/>
                <a:ext cx="4650308" cy="22773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nvGrpSpPr>
              <p:cNvPr id="73" name="组合 72">
                <a:extLst>
                  <a:ext uri="{FF2B5EF4-FFF2-40B4-BE49-F238E27FC236}">
                    <a16:creationId xmlns:a16="http://schemas.microsoft.com/office/drawing/2014/main" id="{967018C6-33AB-0627-6B71-0ED481E37CA2}"/>
                  </a:ext>
                </a:extLst>
              </p:cNvPr>
              <p:cNvGrpSpPr/>
              <p:nvPr/>
            </p:nvGrpSpPr>
            <p:grpSpPr>
              <a:xfrm>
                <a:off x="571588" y="2022570"/>
                <a:ext cx="2087608" cy="2685423"/>
                <a:chOff x="-160154" y="2463074"/>
                <a:chExt cx="2498494" cy="3228148"/>
              </a:xfrm>
            </p:grpSpPr>
            <p:sp>
              <p:nvSpPr>
                <p:cNvPr id="76" name="文本框 75">
                  <a:extLst>
                    <a:ext uri="{FF2B5EF4-FFF2-40B4-BE49-F238E27FC236}">
                      <a16:creationId xmlns:a16="http://schemas.microsoft.com/office/drawing/2014/main" id="{40674EEF-64D2-9B13-BCC3-26E74ED325EE}"/>
                    </a:ext>
                  </a:extLst>
                </p:cNvPr>
                <p:cNvSpPr txBox="1"/>
                <p:nvPr/>
              </p:nvSpPr>
              <p:spPr>
                <a:xfrm>
                  <a:off x="-82601" y="2463074"/>
                  <a:ext cx="2420941"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interfacial_tension</a:t>
                  </a:r>
                  <a:endParaRPr lang="en-US" altLang="zh-CN" dirty="0">
                    <a:solidFill>
                      <a:prstClr val="black"/>
                    </a:solidFill>
                    <a:cs typeface="Arial" panose="020B0604020202020204" pitchFamily="34" charset="0"/>
                  </a:endParaRPr>
                </a:p>
              </p:txBody>
            </p:sp>
            <p:sp>
              <p:nvSpPr>
                <p:cNvPr id="78" name="文本框 77">
                  <a:extLst>
                    <a:ext uri="{FF2B5EF4-FFF2-40B4-BE49-F238E27FC236}">
                      <a16:creationId xmlns:a16="http://schemas.microsoft.com/office/drawing/2014/main" id="{E77BE33F-86CC-FCE4-7E9C-46613B92BDAB}"/>
                    </a:ext>
                  </a:extLst>
                </p:cNvPr>
                <p:cNvSpPr txBox="1"/>
                <p:nvPr/>
              </p:nvSpPr>
              <p:spPr>
                <a:xfrm>
                  <a:off x="833750" y="3079338"/>
                  <a:ext cx="1453096"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80" name="文本框 79">
                  <a:extLst>
                    <a:ext uri="{FF2B5EF4-FFF2-40B4-BE49-F238E27FC236}">
                      <a16:creationId xmlns:a16="http://schemas.microsoft.com/office/drawing/2014/main" id="{5F22668B-D9FA-9813-E8D8-FC55E8E5FB4D}"/>
                    </a:ext>
                  </a:extLst>
                </p:cNvPr>
                <p:cNvSpPr txBox="1"/>
                <p:nvPr/>
              </p:nvSpPr>
              <p:spPr>
                <a:xfrm>
                  <a:off x="514657" y="2767047"/>
                  <a:ext cx="1812504"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viscosity</a:t>
                  </a:r>
                </a:p>
              </p:txBody>
            </p:sp>
            <p:sp>
              <p:nvSpPr>
                <p:cNvPr id="82" name="文本框 81">
                  <a:extLst>
                    <a:ext uri="{FF2B5EF4-FFF2-40B4-BE49-F238E27FC236}">
                      <a16:creationId xmlns:a16="http://schemas.microsoft.com/office/drawing/2014/main" id="{B282CA61-871C-5CC6-DD0F-BA05EFE80DA1}"/>
                    </a:ext>
                  </a:extLst>
                </p:cNvPr>
                <p:cNvSpPr txBox="1"/>
                <p:nvPr/>
              </p:nvSpPr>
              <p:spPr>
                <a:xfrm>
                  <a:off x="97337" y="3405306"/>
                  <a:ext cx="2230917"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84" name="文本框 83">
                  <a:extLst>
                    <a:ext uri="{FF2B5EF4-FFF2-40B4-BE49-F238E27FC236}">
                      <a16:creationId xmlns:a16="http://schemas.microsoft.com/office/drawing/2014/main" id="{92B54E25-2E00-CF7A-B63D-6D839158320B}"/>
                    </a:ext>
                  </a:extLst>
                </p:cNvPr>
                <p:cNvSpPr txBox="1"/>
                <p:nvPr/>
              </p:nvSpPr>
              <p:spPr>
                <a:xfrm>
                  <a:off x="392275" y="4283528"/>
                  <a:ext cx="1887077"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91" name="文本框 90">
                  <a:extLst>
                    <a:ext uri="{FF2B5EF4-FFF2-40B4-BE49-F238E27FC236}">
                      <a16:creationId xmlns:a16="http://schemas.microsoft.com/office/drawing/2014/main" id="{959F2704-6F65-11F0-C713-2C81B4CE78F2}"/>
                    </a:ext>
                  </a:extLst>
                </p:cNvPr>
                <p:cNvSpPr txBox="1"/>
                <p:nvPr/>
              </p:nvSpPr>
              <p:spPr>
                <a:xfrm>
                  <a:off x="-160154" y="4904475"/>
                  <a:ext cx="243540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sp>
              <p:nvSpPr>
                <p:cNvPr id="92" name="文本框 91">
                  <a:extLst>
                    <a:ext uri="{FF2B5EF4-FFF2-40B4-BE49-F238E27FC236}">
                      <a16:creationId xmlns:a16="http://schemas.microsoft.com/office/drawing/2014/main" id="{2AA2D0FA-98DC-FC67-429A-550FD088DAAD}"/>
                    </a:ext>
                  </a:extLst>
                </p:cNvPr>
                <p:cNvSpPr txBox="1"/>
                <p:nvPr/>
              </p:nvSpPr>
              <p:spPr>
                <a:xfrm>
                  <a:off x="-63426" y="5247248"/>
                  <a:ext cx="2335116"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93" name="文本框 92">
                  <a:extLst>
                    <a:ext uri="{FF2B5EF4-FFF2-40B4-BE49-F238E27FC236}">
                      <a16:creationId xmlns:a16="http://schemas.microsoft.com/office/drawing/2014/main" id="{85BB2099-9829-E137-39F2-BB52D51DCD64}"/>
                    </a:ext>
                  </a:extLst>
                </p:cNvPr>
                <p:cNvSpPr txBox="1"/>
                <p:nvPr/>
              </p:nvSpPr>
              <p:spPr>
                <a:xfrm>
                  <a:off x="1007438" y="3724294"/>
                  <a:ext cx="122686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94" name="文本框 93">
                  <a:extLst>
                    <a:ext uri="{FF2B5EF4-FFF2-40B4-BE49-F238E27FC236}">
                      <a16:creationId xmlns:a16="http://schemas.microsoft.com/office/drawing/2014/main" id="{C83561AA-9C9D-38E6-42FF-DC4E82CF666F}"/>
                    </a:ext>
                  </a:extLst>
                </p:cNvPr>
                <p:cNvSpPr txBox="1"/>
                <p:nvPr/>
              </p:nvSpPr>
              <p:spPr>
                <a:xfrm>
                  <a:off x="242525" y="4584330"/>
                  <a:ext cx="1973257"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grpSp>
          <p:sp>
            <p:nvSpPr>
              <p:cNvPr id="115" name="矩形 114">
                <a:extLst>
                  <a:ext uri="{FF2B5EF4-FFF2-40B4-BE49-F238E27FC236}">
                    <a16:creationId xmlns:a16="http://schemas.microsoft.com/office/drawing/2014/main" id="{B9BE8DCF-5F81-C501-208D-8DCB91BC1F06}"/>
                  </a:ext>
                </a:extLst>
              </p:cNvPr>
              <p:cNvSpPr/>
              <p:nvPr/>
            </p:nvSpPr>
            <p:spPr>
              <a:xfrm>
                <a:off x="1710751" y="3139447"/>
                <a:ext cx="796926" cy="256032"/>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6" name="矩形 115">
                <a:extLst>
                  <a:ext uri="{FF2B5EF4-FFF2-40B4-BE49-F238E27FC236}">
                    <a16:creationId xmlns:a16="http://schemas.microsoft.com/office/drawing/2014/main" id="{73A589C9-E102-2CF5-B2A0-5D9E1D2C976E}"/>
                  </a:ext>
                </a:extLst>
              </p:cNvPr>
              <p:cNvSpPr/>
              <p:nvPr/>
            </p:nvSpPr>
            <p:spPr>
              <a:xfrm>
                <a:off x="1220475" y="3601288"/>
                <a:ext cx="1320725" cy="256634"/>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84" name="文本框 183">
                <a:extLst>
                  <a:ext uri="{FF2B5EF4-FFF2-40B4-BE49-F238E27FC236}">
                    <a16:creationId xmlns:a16="http://schemas.microsoft.com/office/drawing/2014/main" id="{0D66B98A-99AB-EF7B-E7E3-57677A6D8BDB}"/>
                  </a:ext>
                </a:extLst>
              </p:cNvPr>
              <p:cNvSpPr txBox="1"/>
              <p:nvPr/>
            </p:nvSpPr>
            <p:spPr>
              <a:xfrm rot="5400000">
                <a:off x="4733170" y="3072010"/>
                <a:ext cx="1523464"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Feature</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a:t>
                </a:r>
                <a:endParaRPr lang="zh-CN" altLang="en-US" dirty="0">
                  <a:ea typeface="微软雅黑" panose="020B0503020204020204" pitchFamily="34" charset="-122"/>
                  <a:cs typeface="Arial" panose="020B0604020202020204" pitchFamily="34" charset="0"/>
                </a:endParaRPr>
              </a:p>
            </p:txBody>
          </p:sp>
          <p:sp>
            <p:nvSpPr>
              <p:cNvPr id="108" name="Rectangle 107">
                <a:extLst>
                  <a:ext uri="{FF2B5EF4-FFF2-40B4-BE49-F238E27FC236}">
                    <a16:creationId xmlns:a16="http://schemas.microsoft.com/office/drawing/2014/main" id="{BEF24A3F-6437-402A-AFED-FB8D9FDF1012}"/>
                  </a:ext>
                </a:extLst>
              </p:cNvPr>
              <p:cNvSpPr/>
              <p:nvPr/>
            </p:nvSpPr>
            <p:spPr>
              <a:xfrm>
                <a:off x="494150" y="1580676"/>
                <a:ext cx="482824"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i</a:t>
                </a:r>
                <a:r>
                  <a:rPr lang="en-US" altLang="zh-CN" sz="2800" dirty="0">
                    <a:cs typeface="Arial" panose="020B0604020202020204" pitchFamily="34" charset="0"/>
                  </a:rPr>
                  <a:t> </a:t>
                </a:r>
                <a:endParaRPr lang="en-US" sz="2800" dirty="0"/>
              </a:p>
            </p:txBody>
          </p:sp>
        </p:grpSp>
        <p:grpSp>
          <p:nvGrpSpPr>
            <p:cNvPr id="9" name="Group 8">
              <a:extLst>
                <a:ext uri="{FF2B5EF4-FFF2-40B4-BE49-F238E27FC236}">
                  <a16:creationId xmlns:a16="http://schemas.microsoft.com/office/drawing/2014/main" id="{77EC23DF-A4A2-46C0-AF17-AB92854E3EEE}"/>
                </a:ext>
              </a:extLst>
            </p:cNvPr>
            <p:cNvGrpSpPr/>
            <p:nvPr/>
          </p:nvGrpSpPr>
          <p:grpSpPr>
            <a:xfrm>
              <a:off x="2806578" y="1333227"/>
              <a:ext cx="2417116" cy="461630"/>
              <a:chOff x="2806578" y="1333227"/>
              <a:chExt cx="2417116" cy="461630"/>
            </a:xfrm>
          </p:grpSpPr>
          <p:sp>
            <p:nvSpPr>
              <p:cNvPr id="83" name="Rectangle 82">
                <a:extLst>
                  <a:ext uri="{FF2B5EF4-FFF2-40B4-BE49-F238E27FC236}">
                    <a16:creationId xmlns:a16="http://schemas.microsoft.com/office/drawing/2014/main" id="{8098E9F6-F34B-4F93-8B2C-F74099BA4EC1}"/>
                  </a:ext>
                </a:extLst>
              </p:cNvPr>
              <p:cNvSpPr/>
              <p:nvPr/>
            </p:nvSpPr>
            <p:spPr>
              <a:xfrm>
                <a:off x="4187268" y="1333227"/>
                <a:ext cx="1036426" cy="437308"/>
              </a:xfrm>
              <a:prstGeom prst="rect">
                <a:avLst/>
              </a:prstGeom>
            </p:spPr>
            <p:txBody>
              <a:bodyPr wrap="none">
                <a:spAutoFit/>
              </a:bodyPr>
              <a:lstStyle/>
              <a:p>
                <a:r>
                  <a:rPr lang="en-US" dirty="0"/>
                  <a:t>positive</a:t>
                </a:r>
              </a:p>
            </p:txBody>
          </p:sp>
          <p:sp>
            <p:nvSpPr>
              <p:cNvPr id="85" name="Rectangle 84">
                <a:extLst>
                  <a:ext uri="{FF2B5EF4-FFF2-40B4-BE49-F238E27FC236}">
                    <a16:creationId xmlns:a16="http://schemas.microsoft.com/office/drawing/2014/main" id="{1FB3964E-085A-4530-8BD6-580139DFF5FE}"/>
                  </a:ext>
                </a:extLst>
              </p:cNvPr>
              <p:cNvSpPr/>
              <p:nvPr/>
            </p:nvSpPr>
            <p:spPr>
              <a:xfrm>
                <a:off x="2806578" y="1357549"/>
                <a:ext cx="1108802" cy="437308"/>
              </a:xfrm>
              <a:prstGeom prst="rect">
                <a:avLst/>
              </a:prstGeom>
            </p:spPr>
            <p:txBody>
              <a:bodyPr wrap="none">
                <a:spAutoFit/>
              </a:bodyPr>
              <a:lstStyle/>
              <a:p>
                <a:r>
                  <a:rPr lang="en-US" altLang="zh-CN" dirty="0"/>
                  <a:t>negative</a:t>
                </a:r>
                <a:endParaRPr lang="en-US" dirty="0"/>
              </a:p>
            </p:txBody>
          </p:sp>
          <p:cxnSp>
            <p:nvCxnSpPr>
              <p:cNvPr id="86" name="Straight Arrow Connector 85">
                <a:extLst>
                  <a:ext uri="{FF2B5EF4-FFF2-40B4-BE49-F238E27FC236}">
                    <a16:creationId xmlns:a16="http://schemas.microsoft.com/office/drawing/2014/main" id="{98261ECC-A47E-476E-9DA7-3E4D93F135A4}"/>
                  </a:ext>
                </a:extLst>
              </p:cNvPr>
              <p:cNvCxnSpPr/>
              <p:nvPr/>
            </p:nvCxnSpPr>
            <p:spPr>
              <a:xfrm>
                <a:off x="3968441" y="1549914"/>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F66B8ADD-D94F-4369-A0CE-E365A57B8A77}"/>
                  </a:ext>
                </a:extLst>
              </p:cNvPr>
              <p:cNvCxnSpPr>
                <a:cxnSpLocks/>
              </p:cNvCxnSpPr>
              <p:nvPr/>
            </p:nvCxnSpPr>
            <p:spPr>
              <a:xfrm flipH="1">
                <a:off x="3708106" y="1549914"/>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8F76437E-0285-421B-8B9C-96BEF4738F52}"/>
              </a:ext>
            </a:extLst>
          </p:cNvPr>
          <p:cNvGrpSpPr/>
          <p:nvPr/>
        </p:nvGrpSpPr>
        <p:grpSpPr>
          <a:xfrm>
            <a:off x="6095089" y="1230190"/>
            <a:ext cx="5923355" cy="3416822"/>
            <a:chOff x="6090444" y="1176226"/>
            <a:chExt cx="5923355" cy="3416822"/>
          </a:xfrm>
        </p:grpSpPr>
        <p:grpSp>
          <p:nvGrpSpPr>
            <p:cNvPr id="18" name="Group 17">
              <a:extLst>
                <a:ext uri="{FF2B5EF4-FFF2-40B4-BE49-F238E27FC236}">
                  <a16:creationId xmlns:a16="http://schemas.microsoft.com/office/drawing/2014/main" id="{DE029BCD-088D-4539-A442-DD78A0773E65}"/>
                </a:ext>
              </a:extLst>
            </p:cNvPr>
            <p:cNvGrpSpPr/>
            <p:nvPr/>
          </p:nvGrpSpPr>
          <p:grpSpPr>
            <a:xfrm>
              <a:off x="6090444" y="1176226"/>
              <a:ext cx="5923355" cy="3416822"/>
              <a:chOff x="6090444" y="1176226"/>
              <a:chExt cx="5923355" cy="3416822"/>
            </a:xfrm>
          </p:grpSpPr>
          <p:pic>
            <p:nvPicPr>
              <p:cNvPr id="124" name="图片 1">
                <a:extLst>
                  <a:ext uri="{FF2B5EF4-FFF2-40B4-BE49-F238E27FC236}">
                    <a16:creationId xmlns:a16="http://schemas.microsoft.com/office/drawing/2014/main" id="{89F03484-59D9-4477-9B4A-B25AF0F4FE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837" t="30119" r="24326" b="59908"/>
              <a:stretch/>
            </p:blipFill>
            <p:spPr bwMode="auto">
              <a:xfrm>
                <a:off x="8331844" y="1957138"/>
                <a:ext cx="2784387" cy="430294"/>
              </a:xfrm>
              <a:prstGeom prst="rect">
                <a:avLst/>
              </a:prstGeom>
              <a:noFill/>
              <a:extLst>
                <a:ext uri="{909E8E84-426E-40DD-AFC4-6F175D3DCCD1}">
                  <a14:hiddenFill xmlns:a14="http://schemas.microsoft.com/office/drawing/2010/main">
                    <a:solidFill>
                      <a:srgbClr val="FFFFFF"/>
                    </a:solidFill>
                  </a14:hiddenFill>
                </a:ext>
              </a:extLst>
            </p:spPr>
          </p:pic>
          <p:pic>
            <p:nvPicPr>
              <p:cNvPr id="123" name="图片 1">
                <a:extLst>
                  <a:ext uri="{FF2B5EF4-FFF2-40B4-BE49-F238E27FC236}">
                    <a16:creationId xmlns:a16="http://schemas.microsoft.com/office/drawing/2014/main" id="{24260B02-3886-47DB-9919-B66D056155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12" t="19671" r="24327" b="75158"/>
              <a:stretch/>
            </p:blipFill>
            <p:spPr bwMode="auto">
              <a:xfrm>
                <a:off x="8382628" y="1731471"/>
                <a:ext cx="2733403" cy="223074"/>
              </a:xfrm>
              <a:prstGeom prst="rect">
                <a:avLst/>
              </a:prstGeom>
              <a:noFill/>
              <a:extLst>
                <a:ext uri="{909E8E84-426E-40DD-AFC4-6F175D3DCCD1}">
                  <a14:hiddenFill xmlns:a14="http://schemas.microsoft.com/office/drawing/2010/main">
                    <a:solidFill>
                      <a:srgbClr val="FFFFFF"/>
                    </a:solidFill>
                  </a14:hiddenFill>
                </a:ext>
              </a:extLst>
            </p:spPr>
          </p:pic>
          <p:pic>
            <p:nvPicPr>
              <p:cNvPr id="65" name="图片 64">
                <a:extLst>
                  <a:ext uri="{FF2B5EF4-FFF2-40B4-BE49-F238E27FC236}">
                    <a16:creationId xmlns:a16="http://schemas.microsoft.com/office/drawing/2014/main" id="{764F2ADB-5250-B6DF-6BDE-FA8F2A7901F8}"/>
                  </a:ext>
                </a:extLst>
              </p:cNvPr>
              <p:cNvPicPr>
                <a:picLocks noChangeAspect="1"/>
              </p:cNvPicPr>
              <p:nvPr/>
            </p:nvPicPr>
            <p:blipFill>
              <a:blip r:embed="rId4">
                <a:extLst>
                  <a:ext uri="{28A0092B-C50C-407E-A947-70E740481C1C}">
                    <a14:useLocalDpi xmlns:a14="http://schemas.microsoft.com/office/drawing/2010/main" val="0"/>
                  </a:ext>
                </a:extLst>
              </a:blip>
              <a:srcRect l="75810" t="4927" r="21952" b="5635"/>
              <a:stretch>
                <a:fillRect/>
              </a:stretch>
            </p:blipFill>
            <p:spPr>
              <a:xfrm>
                <a:off x="11187758" y="1656786"/>
                <a:ext cx="88630" cy="2805418"/>
              </a:xfrm>
              <a:prstGeom prst="rect">
                <a:avLst/>
              </a:prstGeom>
            </p:spPr>
          </p:pic>
          <p:pic>
            <p:nvPicPr>
              <p:cNvPr id="30" name="图片 1">
                <a:extLst>
                  <a:ext uri="{FF2B5EF4-FFF2-40B4-BE49-F238E27FC236}">
                    <a16:creationId xmlns:a16="http://schemas.microsoft.com/office/drawing/2014/main" id="{FF8BFB4D-F4F2-B97C-E028-B814122F7D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12" t="45008" r="24327" b="3504"/>
              <a:stretch/>
            </p:blipFill>
            <p:spPr bwMode="auto">
              <a:xfrm>
                <a:off x="8383118" y="2371836"/>
                <a:ext cx="2733403" cy="2221212"/>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7">
                <a:extLst>
                  <a:ext uri="{FF2B5EF4-FFF2-40B4-BE49-F238E27FC236}">
                    <a16:creationId xmlns:a16="http://schemas.microsoft.com/office/drawing/2014/main" id="{2B7D3409-4D86-C1F6-2154-F2FA6ED2C617}"/>
                  </a:ext>
                </a:extLst>
              </p:cNvPr>
              <p:cNvSpPr txBox="1"/>
              <p:nvPr/>
            </p:nvSpPr>
            <p:spPr>
              <a:xfrm>
                <a:off x="6338948" y="1621543"/>
                <a:ext cx="2051727"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interfacial_tension</a:t>
                </a:r>
                <a:endParaRPr lang="en-US" altLang="zh-CN" dirty="0">
                  <a:solidFill>
                    <a:prstClr val="black"/>
                  </a:solidFill>
                  <a:cs typeface="Arial" panose="020B0604020202020204" pitchFamily="34" charset="0"/>
                </a:endParaRPr>
              </a:p>
            </p:txBody>
          </p:sp>
          <p:sp>
            <p:nvSpPr>
              <p:cNvPr id="53" name="文本框 52">
                <a:extLst>
                  <a:ext uri="{FF2B5EF4-FFF2-40B4-BE49-F238E27FC236}">
                    <a16:creationId xmlns:a16="http://schemas.microsoft.com/office/drawing/2014/main" id="{417A1C45-625E-B4EE-DBBE-4E7A261EE34E}"/>
                  </a:ext>
                </a:extLst>
              </p:cNvPr>
              <p:cNvSpPr txBox="1"/>
              <p:nvPr/>
            </p:nvSpPr>
            <p:spPr>
              <a:xfrm>
                <a:off x="6098607" y="2765985"/>
                <a:ext cx="2264029"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54" name="文本框 53">
                <a:extLst>
                  <a:ext uri="{FF2B5EF4-FFF2-40B4-BE49-F238E27FC236}">
                    <a16:creationId xmlns:a16="http://schemas.microsoft.com/office/drawing/2014/main" id="{63B8F3E9-43E7-0CC9-7736-6E9C5C2B0AEA}"/>
                  </a:ext>
                </a:extLst>
              </p:cNvPr>
              <p:cNvSpPr txBox="1"/>
              <p:nvPr/>
            </p:nvSpPr>
            <p:spPr>
              <a:xfrm>
                <a:off x="6670412" y="3594597"/>
                <a:ext cx="1700628"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56" name="文本框 55">
                <a:extLst>
                  <a:ext uri="{FF2B5EF4-FFF2-40B4-BE49-F238E27FC236}">
                    <a16:creationId xmlns:a16="http://schemas.microsoft.com/office/drawing/2014/main" id="{AAC7E962-3DDB-C258-CA52-652D393B9CBE}"/>
                  </a:ext>
                </a:extLst>
              </p:cNvPr>
              <p:cNvSpPr txBox="1"/>
              <p:nvPr/>
            </p:nvSpPr>
            <p:spPr>
              <a:xfrm>
                <a:off x="6408292" y="3197604"/>
                <a:ext cx="1940097" cy="64633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57" name="文本框 56">
                <a:extLst>
                  <a:ext uri="{FF2B5EF4-FFF2-40B4-BE49-F238E27FC236}">
                    <a16:creationId xmlns:a16="http://schemas.microsoft.com/office/drawing/2014/main" id="{6CB518A4-6E7F-3137-EE65-4816B76A5FDF}"/>
                  </a:ext>
                </a:extLst>
              </p:cNvPr>
              <p:cNvSpPr txBox="1"/>
              <p:nvPr/>
            </p:nvSpPr>
            <p:spPr>
              <a:xfrm>
                <a:off x="7355971" y="2977790"/>
                <a:ext cx="989147" cy="64633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60" name="文本框 59">
                <a:extLst>
                  <a:ext uri="{FF2B5EF4-FFF2-40B4-BE49-F238E27FC236}">
                    <a16:creationId xmlns:a16="http://schemas.microsoft.com/office/drawing/2014/main" id="{47E60C9D-45F9-39BD-C5F1-437E53922E91}"/>
                  </a:ext>
                </a:extLst>
              </p:cNvPr>
              <p:cNvSpPr txBox="1"/>
              <p:nvPr/>
            </p:nvSpPr>
            <p:spPr>
              <a:xfrm>
                <a:off x="6754137" y="2329625"/>
                <a:ext cx="1604824"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Si</a:t>
                </a:r>
              </a:p>
            </p:txBody>
          </p:sp>
          <p:sp>
            <p:nvSpPr>
              <p:cNvPr id="37" name="矩形 36">
                <a:extLst>
                  <a:ext uri="{FF2B5EF4-FFF2-40B4-BE49-F238E27FC236}">
                    <a16:creationId xmlns:a16="http://schemas.microsoft.com/office/drawing/2014/main" id="{4C4CD087-8ED0-DE1A-E843-3A10ADDD5BD1}"/>
                  </a:ext>
                </a:extLst>
              </p:cNvPr>
              <p:cNvSpPr/>
              <p:nvPr/>
            </p:nvSpPr>
            <p:spPr>
              <a:xfrm>
                <a:off x="6134827" y="1647684"/>
                <a:ext cx="4872851" cy="504177"/>
              </a:xfrm>
              <a:prstGeom prst="rect">
                <a:avLst/>
              </a:prstGeom>
              <a:solidFill>
                <a:schemeClr val="accent2">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0" name="矩形 39">
                <a:extLst>
                  <a:ext uri="{FF2B5EF4-FFF2-40B4-BE49-F238E27FC236}">
                    <a16:creationId xmlns:a16="http://schemas.microsoft.com/office/drawing/2014/main" id="{F241CEB3-3853-CFB3-0220-AFBB42748D4E}"/>
                  </a:ext>
                </a:extLst>
              </p:cNvPr>
              <p:cNvSpPr/>
              <p:nvPr/>
            </p:nvSpPr>
            <p:spPr>
              <a:xfrm>
                <a:off x="6149285" y="2618034"/>
                <a:ext cx="4864984" cy="878637"/>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1" name="矩形 40">
                <a:extLst>
                  <a:ext uri="{FF2B5EF4-FFF2-40B4-BE49-F238E27FC236}">
                    <a16:creationId xmlns:a16="http://schemas.microsoft.com/office/drawing/2014/main" id="{61933442-5BDA-8ADC-BABA-3A32F46768DC}"/>
                  </a:ext>
                </a:extLst>
              </p:cNvPr>
              <p:cNvSpPr/>
              <p:nvPr/>
            </p:nvSpPr>
            <p:spPr>
              <a:xfrm>
                <a:off x="6149284" y="4111030"/>
                <a:ext cx="4864985" cy="29093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5" name="矩形 44">
                <a:extLst>
                  <a:ext uri="{FF2B5EF4-FFF2-40B4-BE49-F238E27FC236}">
                    <a16:creationId xmlns:a16="http://schemas.microsoft.com/office/drawing/2014/main" id="{6D814C7E-4E2F-2E54-064F-A7F1BE3D2F5B}"/>
                  </a:ext>
                </a:extLst>
              </p:cNvPr>
              <p:cNvSpPr/>
              <p:nvPr/>
            </p:nvSpPr>
            <p:spPr>
              <a:xfrm>
                <a:off x="6152415" y="3883621"/>
                <a:ext cx="4855263" cy="228461"/>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5" name="矩形 34">
                <a:extLst>
                  <a:ext uri="{FF2B5EF4-FFF2-40B4-BE49-F238E27FC236}">
                    <a16:creationId xmlns:a16="http://schemas.microsoft.com/office/drawing/2014/main" id="{EE49DDFD-39FE-EFD7-DBAA-07D7E9991CBC}"/>
                  </a:ext>
                </a:extLst>
              </p:cNvPr>
              <p:cNvSpPr/>
              <p:nvPr/>
            </p:nvSpPr>
            <p:spPr>
              <a:xfrm>
                <a:off x="6152415" y="3670013"/>
                <a:ext cx="4855263" cy="206118"/>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6" name="矩形 35">
                <a:extLst>
                  <a:ext uri="{FF2B5EF4-FFF2-40B4-BE49-F238E27FC236}">
                    <a16:creationId xmlns:a16="http://schemas.microsoft.com/office/drawing/2014/main" id="{4F29AD46-4691-36A4-B4C3-610DEE094194}"/>
                  </a:ext>
                </a:extLst>
              </p:cNvPr>
              <p:cNvSpPr/>
              <p:nvPr/>
            </p:nvSpPr>
            <p:spPr>
              <a:xfrm>
                <a:off x="6152415" y="3497184"/>
                <a:ext cx="4857674" cy="178657"/>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18" name="矩形 117">
                <a:extLst>
                  <a:ext uri="{FF2B5EF4-FFF2-40B4-BE49-F238E27FC236}">
                    <a16:creationId xmlns:a16="http://schemas.microsoft.com/office/drawing/2014/main" id="{4E09190F-49EA-8928-7478-F7F454139094}"/>
                  </a:ext>
                </a:extLst>
              </p:cNvPr>
              <p:cNvSpPr/>
              <p:nvPr/>
            </p:nvSpPr>
            <p:spPr>
              <a:xfrm>
                <a:off x="6943457" y="3689347"/>
                <a:ext cx="1398547" cy="209105"/>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9" name="矩形 118">
                <a:extLst>
                  <a:ext uri="{FF2B5EF4-FFF2-40B4-BE49-F238E27FC236}">
                    <a16:creationId xmlns:a16="http://schemas.microsoft.com/office/drawing/2014/main" id="{E0501648-544D-5C31-D950-8801298A6605}"/>
                  </a:ext>
                </a:extLst>
              </p:cNvPr>
              <p:cNvSpPr/>
              <p:nvPr/>
            </p:nvSpPr>
            <p:spPr>
              <a:xfrm>
                <a:off x="7258908" y="3064371"/>
                <a:ext cx="1048516" cy="202768"/>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85" name="文本框 184">
                <a:extLst>
                  <a:ext uri="{FF2B5EF4-FFF2-40B4-BE49-F238E27FC236}">
                    <a16:creationId xmlns:a16="http://schemas.microsoft.com/office/drawing/2014/main" id="{8B8DA50C-9819-C214-AABA-EC1F8470CFC9}"/>
                  </a:ext>
                </a:extLst>
              </p:cNvPr>
              <p:cNvSpPr txBox="1"/>
              <p:nvPr/>
            </p:nvSpPr>
            <p:spPr>
              <a:xfrm rot="5400000">
                <a:off x="10736351" y="2724211"/>
                <a:ext cx="1560942"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Feature value</a:t>
                </a:r>
                <a:endParaRPr lang="zh-CN" altLang="en-US" dirty="0">
                  <a:ea typeface="微软雅黑" panose="020B0503020204020204" pitchFamily="34" charset="-122"/>
                  <a:cs typeface="Arial" panose="020B0604020202020204" pitchFamily="34" charset="0"/>
                </a:endParaRPr>
              </a:p>
            </p:txBody>
          </p:sp>
          <p:sp>
            <p:nvSpPr>
              <p:cNvPr id="186" name="文本框 185">
                <a:extLst>
                  <a:ext uri="{FF2B5EF4-FFF2-40B4-BE49-F238E27FC236}">
                    <a16:creationId xmlns:a16="http://schemas.microsoft.com/office/drawing/2014/main" id="{0779CF57-1218-2293-E3AD-1CC103C757D5}"/>
                  </a:ext>
                </a:extLst>
              </p:cNvPr>
              <p:cNvSpPr txBox="1"/>
              <p:nvPr/>
            </p:nvSpPr>
            <p:spPr>
              <a:xfrm>
                <a:off x="11276388" y="1595910"/>
                <a:ext cx="660450"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sp>
            <p:nvSpPr>
              <p:cNvPr id="187" name="文本框 186">
                <a:extLst>
                  <a:ext uri="{FF2B5EF4-FFF2-40B4-BE49-F238E27FC236}">
                    <a16:creationId xmlns:a16="http://schemas.microsoft.com/office/drawing/2014/main" id="{A5C1A618-FD4C-A5BE-521F-975A5B70EB70}"/>
                  </a:ext>
                </a:extLst>
              </p:cNvPr>
              <p:cNvSpPr txBox="1"/>
              <p:nvPr/>
            </p:nvSpPr>
            <p:spPr>
              <a:xfrm>
                <a:off x="11287473" y="4092872"/>
                <a:ext cx="726326"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sp>
            <p:nvSpPr>
              <p:cNvPr id="111" name="Rectangle 110">
                <a:extLst>
                  <a:ext uri="{FF2B5EF4-FFF2-40B4-BE49-F238E27FC236}">
                    <a16:creationId xmlns:a16="http://schemas.microsoft.com/office/drawing/2014/main" id="{CF78352F-9B2B-4FB8-ACD9-F738E84976D4}"/>
                  </a:ext>
                </a:extLst>
              </p:cNvPr>
              <p:cNvSpPr/>
              <p:nvPr/>
            </p:nvSpPr>
            <p:spPr>
              <a:xfrm>
                <a:off x="6149284" y="1176226"/>
                <a:ext cx="429926"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r</a:t>
                </a:r>
                <a:endParaRPr lang="en-US" sz="2800" dirty="0"/>
              </a:p>
            </p:txBody>
          </p:sp>
          <p:sp>
            <p:nvSpPr>
              <p:cNvPr id="39" name="矩形 38">
                <a:extLst>
                  <a:ext uri="{FF2B5EF4-FFF2-40B4-BE49-F238E27FC236}">
                    <a16:creationId xmlns:a16="http://schemas.microsoft.com/office/drawing/2014/main" id="{0626AA43-3D7E-4D04-A647-92C6ABC77C9D}"/>
                  </a:ext>
                </a:extLst>
              </p:cNvPr>
              <p:cNvSpPr/>
              <p:nvPr/>
            </p:nvSpPr>
            <p:spPr>
              <a:xfrm>
                <a:off x="6135521" y="2147958"/>
                <a:ext cx="4872157" cy="206733"/>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50" name="文本框 49">
                <a:extLst>
                  <a:ext uri="{FF2B5EF4-FFF2-40B4-BE49-F238E27FC236}">
                    <a16:creationId xmlns:a16="http://schemas.microsoft.com/office/drawing/2014/main" id="{EDBA5756-5DDF-1DBA-F60E-505658A3221B}"/>
                  </a:ext>
                </a:extLst>
              </p:cNvPr>
              <p:cNvSpPr txBox="1"/>
              <p:nvPr/>
            </p:nvSpPr>
            <p:spPr>
              <a:xfrm>
                <a:off x="6729980" y="2067457"/>
                <a:ext cx="1621749"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51" name="文本框 50">
                <a:extLst>
                  <a:ext uri="{FF2B5EF4-FFF2-40B4-BE49-F238E27FC236}">
                    <a16:creationId xmlns:a16="http://schemas.microsoft.com/office/drawing/2014/main" id="{FF444A86-16DB-6036-EE8A-894616792039}"/>
                  </a:ext>
                </a:extLst>
              </p:cNvPr>
              <p:cNvSpPr txBox="1"/>
              <p:nvPr/>
            </p:nvSpPr>
            <p:spPr>
              <a:xfrm>
                <a:off x="6766598" y="1861481"/>
                <a:ext cx="1604823"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viscosity</a:t>
                </a:r>
              </a:p>
            </p:txBody>
          </p:sp>
          <p:sp>
            <p:nvSpPr>
              <p:cNvPr id="58" name="文本框 57">
                <a:extLst>
                  <a:ext uri="{FF2B5EF4-FFF2-40B4-BE49-F238E27FC236}">
                    <a16:creationId xmlns:a16="http://schemas.microsoft.com/office/drawing/2014/main" id="{F8FD1CE5-2328-5BF2-3B7B-EF27150F1BFD}"/>
                  </a:ext>
                </a:extLst>
              </p:cNvPr>
              <p:cNvSpPr txBox="1"/>
              <p:nvPr/>
            </p:nvSpPr>
            <p:spPr>
              <a:xfrm>
                <a:off x="6090444" y="2552188"/>
                <a:ext cx="2259193"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61" name="文本框 60">
                <a:extLst>
                  <a:ext uri="{FF2B5EF4-FFF2-40B4-BE49-F238E27FC236}">
                    <a16:creationId xmlns:a16="http://schemas.microsoft.com/office/drawing/2014/main" id="{7A91C921-6989-4C70-E403-120D593BC362}"/>
                  </a:ext>
                </a:extLst>
              </p:cNvPr>
              <p:cNvSpPr txBox="1"/>
              <p:nvPr/>
            </p:nvSpPr>
            <p:spPr>
              <a:xfrm>
                <a:off x="6737183" y="3391018"/>
                <a:ext cx="1604824"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Qre</a:t>
                </a:r>
                <a:endParaRPr lang="en-US" altLang="zh-CN" dirty="0">
                  <a:solidFill>
                    <a:prstClr val="black"/>
                  </a:solidFill>
                  <a:cs typeface="Arial" panose="020B0604020202020204" pitchFamily="34" charset="0"/>
                </a:endParaRPr>
              </a:p>
            </p:txBody>
          </p:sp>
          <p:sp>
            <p:nvSpPr>
              <p:cNvPr id="59" name="文本框 58">
                <a:extLst>
                  <a:ext uri="{FF2B5EF4-FFF2-40B4-BE49-F238E27FC236}">
                    <a16:creationId xmlns:a16="http://schemas.microsoft.com/office/drawing/2014/main" id="{D4D94787-CB91-D8FA-13E5-A72008063B09}"/>
                  </a:ext>
                </a:extLst>
              </p:cNvPr>
              <p:cNvSpPr txBox="1"/>
              <p:nvPr/>
            </p:nvSpPr>
            <p:spPr>
              <a:xfrm>
                <a:off x="6737183" y="3829927"/>
                <a:ext cx="1604824"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sp>
            <p:nvSpPr>
              <p:cNvPr id="55" name="文本框 54">
                <a:extLst>
                  <a:ext uri="{FF2B5EF4-FFF2-40B4-BE49-F238E27FC236}">
                    <a16:creationId xmlns:a16="http://schemas.microsoft.com/office/drawing/2014/main" id="{DC16BCE8-5BDD-90DC-AC41-557C9C913C8E}"/>
                  </a:ext>
                </a:extLst>
              </p:cNvPr>
              <p:cNvSpPr txBox="1"/>
              <p:nvPr/>
            </p:nvSpPr>
            <p:spPr>
              <a:xfrm>
                <a:off x="6408292" y="4067212"/>
                <a:ext cx="1969284"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grpSp>
        <p:grpSp>
          <p:nvGrpSpPr>
            <p:cNvPr id="8" name="Group 7">
              <a:extLst>
                <a:ext uri="{FF2B5EF4-FFF2-40B4-BE49-F238E27FC236}">
                  <a16:creationId xmlns:a16="http://schemas.microsoft.com/office/drawing/2014/main" id="{3BF0E660-4DB7-420B-9CDF-515BE5B9F528}"/>
                </a:ext>
              </a:extLst>
            </p:cNvPr>
            <p:cNvGrpSpPr/>
            <p:nvPr/>
          </p:nvGrpSpPr>
          <p:grpSpPr>
            <a:xfrm>
              <a:off x="8628405" y="1323980"/>
              <a:ext cx="2417116" cy="461630"/>
              <a:chOff x="8628405" y="1323980"/>
              <a:chExt cx="2417116" cy="461630"/>
            </a:xfrm>
          </p:grpSpPr>
          <p:sp>
            <p:nvSpPr>
              <p:cNvPr id="88" name="Rectangle 87">
                <a:extLst>
                  <a:ext uri="{FF2B5EF4-FFF2-40B4-BE49-F238E27FC236}">
                    <a16:creationId xmlns:a16="http://schemas.microsoft.com/office/drawing/2014/main" id="{0A2C13FB-B6DB-4DCC-A176-5F702FA71A9E}"/>
                  </a:ext>
                </a:extLst>
              </p:cNvPr>
              <p:cNvSpPr/>
              <p:nvPr/>
            </p:nvSpPr>
            <p:spPr>
              <a:xfrm>
                <a:off x="10009095" y="1323980"/>
                <a:ext cx="1036426" cy="437308"/>
              </a:xfrm>
              <a:prstGeom prst="rect">
                <a:avLst/>
              </a:prstGeom>
            </p:spPr>
            <p:txBody>
              <a:bodyPr wrap="none">
                <a:spAutoFit/>
              </a:bodyPr>
              <a:lstStyle/>
              <a:p>
                <a:r>
                  <a:rPr lang="en-US" dirty="0"/>
                  <a:t>positive</a:t>
                </a:r>
              </a:p>
            </p:txBody>
          </p:sp>
          <p:sp>
            <p:nvSpPr>
              <p:cNvPr id="89" name="Rectangle 88">
                <a:extLst>
                  <a:ext uri="{FF2B5EF4-FFF2-40B4-BE49-F238E27FC236}">
                    <a16:creationId xmlns:a16="http://schemas.microsoft.com/office/drawing/2014/main" id="{BA3D538E-8FF2-4D47-8809-EF152F38FADB}"/>
                  </a:ext>
                </a:extLst>
              </p:cNvPr>
              <p:cNvSpPr/>
              <p:nvPr/>
            </p:nvSpPr>
            <p:spPr>
              <a:xfrm>
                <a:off x="8628405" y="1348302"/>
                <a:ext cx="1108802" cy="437308"/>
              </a:xfrm>
              <a:prstGeom prst="rect">
                <a:avLst/>
              </a:prstGeom>
            </p:spPr>
            <p:txBody>
              <a:bodyPr wrap="none">
                <a:spAutoFit/>
              </a:bodyPr>
              <a:lstStyle/>
              <a:p>
                <a:r>
                  <a:rPr lang="en-US" altLang="zh-CN" dirty="0"/>
                  <a:t>negative</a:t>
                </a:r>
                <a:endParaRPr lang="en-US" dirty="0"/>
              </a:p>
            </p:txBody>
          </p:sp>
          <p:cxnSp>
            <p:nvCxnSpPr>
              <p:cNvPr id="90" name="Straight Arrow Connector 89">
                <a:extLst>
                  <a:ext uri="{FF2B5EF4-FFF2-40B4-BE49-F238E27FC236}">
                    <a16:creationId xmlns:a16="http://schemas.microsoft.com/office/drawing/2014/main" id="{C1451B5F-15F5-4657-878D-C25A49762DEB}"/>
                  </a:ext>
                </a:extLst>
              </p:cNvPr>
              <p:cNvCxnSpPr/>
              <p:nvPr/>
            </p:nvCxnSpPr>
            <p:spPr>
              <a:xfrm>
                <a:off x="9790268" y="1540667"/>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D6D34A3C-DE5B-4A35-9035-D984A0A75613}"/>
                  </a:ext>
                </a:extLst>
              </p:cNvPr>
              <p:cNvCxnSpPr>
                <a:cxnSpLocks/>
              </p:cNvCxnSpPr>
              <p:nvPr/>
            </p:nvCxnSpPr>
            <p:spPr>
              <a:xfrm flipH="1">
                <a:off x="9529933" y="1540667"/>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62536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9896-D961-66C8-FC2D-FAFBA95A914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CD551BC-DB98-7CFB-30B1-5F1D5BCB6FDE}"/>
              </a:ext>
            </a:extLst>
          </p:cNvPr>
          <p:cNvGrpSpPr/>
          <p:nvPr/>
        </p:nvGrpSpPr>
        <p:grpSpPr>
          <a:xfrm>
            <a:off x="0" y="181512"/>
            <a:ext cx="12190414" cy="556370"/>
            <a:chOff x="0" y="307976"/>
            <a:chExt cx="12190414" cy="556370"/>
          </a:xfrm>
        </p:grpSpPr>
        <p:sp>
          <p:nvSpPr>
            <p:cNvPr id="3" name="文本框 40">
              <a:extLst>
                <a:ext uri="{FF2B5EF4-FFF2-40B4-BE49-F238E27FC236}">
                  <a16:creationId xmlns:a16="http://schemas.microsoft.com/office/drawing/2014/main" id="{D031749D-13CD-86CF-8824-FDC6DF5A5ED4}"/>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F695DE2C-C0BC-01C8-E47C-7BFE53F04646}"/>
                </a:ext>
              </a:extLst>
            </p:cNvPr>
            <p:cNvGrpSpPr/>
            <p:nvPr/>
          </p:nvGrpSpPr>
          <p:grpSpPr>
            <a:xfrm>
              <a:off x="0" y="307976"/>
              <a:ext cx="12190414" cy="556370"/>
              <a:chOff x="0" y="307976"/>
              <a:chExt cx="12190414" cy="556370"/>
            </a:xfrm>
          </p:grpSpPr>
          <p:sp>
            <p:nvSpPr>
              <p:cNvPr id="5" name="圆角矩形 38">
                <a:extLst>
                  <a:ext uri="{FF2B5EF4-FFF2-40B4-BE49-F238E27FC236}">
                    <a16:creationId xmlns:a16="http://schemas.microsoft.com/office/drawing/2014/main" id="{341934A3-77E4-E54B-7A8D-F28C80C46C73}"/>
                  </a:ext>
                </a:extLst>
              </p:cNvPr>
              <p:cNvSpPr>
                <a:spLocks noChangeArrowheads="1"/>
              </p:cNvSpPr>
              <p:nvPr/>
            </p:nvSpPr>
            <p:spPr bwMode="auto">
              <a:xfrm>
                <a:off x="622422" y="307976"/>
                <a:ext cx="4844372" cy="556370"/>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Interpretable</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 by SHAP</a:t>
                </a:r>
              </a:p>
            </p:txBody>
          </p:sp>
          <p:sp>
            <p:nvSpPr>
              <p:cNvPr id="6" name="圆角矩形 39">
                <a:extLst>
                  <a:ext uri="{FF2B5EF4-FFF2-40B4-BE49-F238E27FC236}">
                    <a16:creationId xmlns:a16="http://schemas.microsoft.com/office/drawing/2014/main" id="{EFF73A35-EA40-2BC7-7D88-6A54AD30590B}"/>
                  </a:ext>
                </a:extLst>
              </p:cNvPr>
              <p:cNvSpPr>
                <a:spLocks noChangeArrowheads="1"/>
              </p:cNvSpPr>
              <p:nvPr/>
            </p:nvSpPr>
            <p:spPr bwMode="auto">
              <a:xfrm>
                <a:off x="5466794" y="542925"/>
                <a:ext cx="6723620"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A56B9891-D776-028B-1EB3-E83A32C9BFEF}"/>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sp>
        <p:nvSpPr>
          <p:cNvPr id="120" name="文本框 8">
            <a:extLst>
              <a:ext uri="{FF2B5EF4-FFF2-40B4-BE49-F238E27FC236}">
                <a16:creationId xmlns:a16="http://schemas.microsoft.com/office/drawing/2014/main" id="{CF12AB62-B7F1-4A9E-9216-6E9B387CED39}"/>
              </a:ext>
            </a:extLst>
          </p:cNvPr>
          <p:cNvSpPr txBox="1"/>
          <p:nvPr/>
        </p:nvSpPr>
        <p:spPr>
          <a:xfrm>
            <a:off x="162958" y="4142550"/>
            <a:ext cx="6851435" cy="2460674"/>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US" altLang="zh-CN" sz="2000" dirty="0">
                <a:cs typeface="Arial" panose="020B0604020202020204" pitchFamily="34" charset="0"/>
              </a:rPr>
              <a:t>Porosity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earlier breakthrough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Topological parameters &gt; General heterogeneity parameters</a:t>
            </a: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Heterogeneity: </a:t>
            </a:r>
            <a:r>
              <a:rPr lang="en-US" altLang="zh-CN" sz="2000" dirty="0">
                <a:cs typeface="Arial" panose="020B0604020202020204" pitchFamily="34" charset="0"/>
              </a:rPr>
              <a:t>more homogenous &amp; larger pores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Tropology: </a:t>
            </a:r>
          </a:p>
          <a:p>
            <a:pPr marL="800100" lvl="1" indent="-342900" algn="just">
              <a:lnSpc>
                <a:spcPct val="130000"/>
              </a:lnSpc>
              <a:buFont typeface="Wingdings" panose="05000000000000000000" pitchFamily="2" charset="2"/>
              <a:buChar char="ü"/>
            </a:pPr>
            <a:r>
              <a:rPr lang="en-US" altLang="zh-CN" sz="2000" b="1" i="1" dirty="0">
                <a:cs typeface="Arial" panose="020B0604020202020204" pitchFamily="34" charset="0"/>
              </a:rPr>
              <a:t>N</a:t>
            </a:r>
            <a:r>
              <a:rPr lang="en-US" altLang="zh-CN" sz="2000" b="1" baseline="-25000" dirty="0">
                <a:cs typeface="Arial" panose="020B0604020202020204" pitchFamily="34" charset="0"/>
              </a:rPr>
              <a:t>c</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 </a:t>
            </a:r>
            <a:r>
              <a:rPr lang="en-US" altLang="zh-CN" sz="2000" i="1" dirty="0" err="1">
                <a:cs typeface="Arial" panose="020B0604020202020204" pitchFamily="34" charset="0"/>
              </a:rPr>
              <a:t>R</a:t>
            </a:r>
            <a:r>
              <a:rPr lang="en-US" altLang="zh-CN" sz="2000" b="1" baseline="-25000" dirty="0" err="1">
                <a:cs typeface="Arial" panose="020B0604020202020204" pitchFamily="34" charset="0"/>
              </a:rPr>
              <a:t>p</a:t>
            </a:r>
            <a:r>
              <a:rPr lang="en-US" altLang="zh-CN" sz="2000" b="1" baseline="-25000" dirty="0">
                <a:cs typeface="Arial" panose="020B0604020202020204" pitchFamily="34" charset="0"/>
              </a:rPr>
              <a:t>/t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 </a:t>
            </a:r>
          </a:p>
          <a:p>
            <a:pPr marL="800100" lvl="1" indent="-342900" algn="just">
              <a:lnSpc>
                <a:spcPct val="130000"/>
              </a:lnSpc>
              <a:buFont typeface="Wingdings" panose="05000000000000000000" pitchFamily="2" charset="2"/>
              <a:buChar char="ü"/>
            </a:pPr>
            <a:r>
              <a:rPr lang="en-US" altLang="zh-CN" sz="2000" b="1" i="1" dirty="0">
                <a:cs typeface="Arial" panose="020B0604020202020204" pitchFamily="34" charset="0"/>
              </a:rPr>
              <a:t>N</a:t>
            </a:r>
            <a:r>
              <a:rPr lang="en-US" altLang="zh-CN" sz="2000" b="1" baseline="-25000" dirty="0">
                <a:cs typeface="Arial" panose="020B0604020202020204" pitchFamily="34" charset="0"/>
              </a:rPr>
              <a:t>c</a:t>
            </a:r>
            <a:r>
              <a:rPr lang="en-US" altLang="zh-CN" sz="2000" i="1" dirty="0">
                <a:cs typeface="Arial" panose="020B0604020202020204" pitchFamily="34" charset="0"/>
              </a:rPr>
              <a:t> _</a:t>
            </a:r>
            <a:r>
              <a:rPr lang="en-US" altLang="zh-CN" sz="2000" i="1" dirty="0" err="1">
                <a:cs typeface="Arial" panose="020B0604020202020204" pitchFamily="34" charset="0"/>
              </a:rPr>
              <a:t>R</a:t>
            </a:r>
            <a:r>
              <a:rPr lang="en-US" altLang="zh-CN" sz="2000" b="1" baseline="-25000" dirty="0" err="1">
                <a:cs typeface="Arial" panose="020B0604020202020204" pitchFamily="34" charset="0"/>
              </a:rPr>
              <a:t>p</a:t>
            </a:r>
            <a:r>
              <a:rPr lang="en-US" altLang="zh-CN" sz="2000" b="1" baseline="-25000" dirty="0">
                <a:cs typeface="Arial" panose="020B0604020202020204" pitchFamily="34" charset="0"/>
              </a:rPr>
              <a:t>/t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endParaRPr lang="en-US" altLang="zh-CN" sz="2000" dirty="0">
              <a:cs typeface="Arial" panose="020B0604020202020204" pitchFamily="34" charset="0"/>
            </a:endParaRPr>
          </a:p>
        </p:txBody>
      </p:sp>
      <p:pic>
        <p:nvPicPr>
          <p:cNvPr id="70" name="图片 50">
            <a:extLst>
              <a:ext uri="{FF2B5EF4-FFF2-40B4-BE49-F238E27FC236}">
                <a16:creationId xmlns:a16="http://schemas.microsoft.com/office/drawing/2014/main" id="{38F16664-2085-48A0-989B-AF72E37378D7}"/>
              </a:ext>
            </a:extLst>
          </p:cNvPr>
          <p:cNvPicPr>
            <a:picLocks noChangeAspect="1"/>
          </p:cNvPicPr>
          <p:nvPr/>
        </p:nvPicPr>
        <p:blipFill>
          <a:blip r:embed="rId3">
            <a:extLst>
              <a:ext uri="{28A0092B-C50C-407E-A947-70E740481C1C}">
                <a14:useLocalDpi xmlns:a14="http://schemas.microsoft.com/office/drawing/2010/main" val="0"/>
              </a:ext>
            </a:extLst>
          </a:blip>
          <a:srcRect l="4544" t="4150" r="4462" b="2957"/>
          <a:stretch>
            <a:fillRect/>
          </a:stretch>
        </p:blipFill>
        <p:spPr>
          <a:xfrm>
            <a:off x="7410991" y="783690"/>
            <a:ext cx="3433607" cy="2873294"/>
          </a:xfrm>
          <a:prstGeom prst="rect">
            <a:avLst/>
          </a:prstGeom>
        </p:spPr>
      </p:pic>
      <p:grpSp>
        <p:nvGrpSpPr>
          <p:cNvPr id="14" name="Group 13">
            <a:extLst>
              <a:ext uri="{FF2B5EF4-FFF2-40B4-BE49-F238E27FC236}">
                <a16:creationId xmlns:a16="http://schemas.microsoft.com/office/drawing/2014/main" id="{3371E97F-C190-419A-9F1B-54F78518A074}"/>
              </a:ext>
            </a:extLst>
          </p:cNvPr>
          <p:cNvGrpSpPr/>
          <p:nvPr/>
        </p:nvGrpSpPr>
        <p:grpSpPr>
          <a:xfrm>
            <a:off x="7287000" y="3648748"/>
            <a:ext cx="3967739" cy="2977116"/>
            <a:chOff x="8182351" y="3493708"/>
            <a:chExt cx="3872576" cy="2886619"/>
          </a:xfrm>
        </p:grpSpPr>
        <p:pic>
          <p:nvPicPr>
            <p:cNvPr id="72" name="图片 79">
              <a:extLst>
                <a:ext uri="{FF2B5EF4-FFF2-40B4-BE49-F238E27FC236}">
                  <a16:creationId xmlns:a16="http://schemas.microsoft.com/office/drawing/2014/main" id="{CE46AAD9-93E7-452E-B677-99B404F19F0C}"/>
                </a:ext>
              </a:extLst>
            </p:cNvPr>
            <p:cNvPicPr>
              <a:picLocks noChangeAspect="1"/>
            </p:cNvPicPr>
            <p:nvPr/>
          </p:nvPicPr>
          <p:blipFill rotWithShape="1">
            <a:blip r:embed="rId4">
              <a:extLst>
                <a:ext uri="{28A0092B-C50C-407E-A947-70E740481C1C}">
                  <a14:useLocalDpi xmlns:a14="http://schemas.microsoft.com/office/drawing/2010/main" val="0"/>
                </a:ext>
              </a:extLst>
            </a:blip>
            <a:srcRect t="-1" b="3698"/>
            <a:stretch/>
          </p:blipFill>
          <p:spPr>
            <a:xfrm>
              <a:off x="8182351" y="3493708"/>
              <a:ext cx="3872576" cy="2886619"/>
            </a:xfrm>
            <a:prstGeom prst="rect">
              <a:avLst/>
            </a:prstGeom>
          </p:spPr>
        </p:pic>
        <p:grpSp>
          <p:nvGrpSpPr>
            <p:cNvPr id="13" name="Group 12">
              <a:extLst>
                <a:ext uri="{FF2B5EF4-FFF2-40B4-BE49-F238E27FC236}">
                  <a16:creationId xmlns:a16="http://schemas.microsoft.com/office/drawing/2014/main" id="{6833A20B-73A4-439D-B594-2DD778E5DACC}"/>
                </a:ext>
              </a:extLst>
            </p:cNvPr>
            <p:cNvGrpSpPr/>
            <p:nvPr/>
          </p:nvGrpSpPr>
          <p:grpSpPr>
            <a:xfrm>
              <a:off x="8828604" y="6044757"/>
              <a:ext cx="2602623" cy="169277"/>
              <a:chOff x="8828604" y="6044757"/>
              <a:chExt cx="2602623" cy="169277"/>
            </a:xfrm>
          </p:grpSpPr>
          <p:sp>
            <p:nvSpPr>
              <p:cNvPr id="12" name="Rectangle 11">
                <a:extLst>
                  <a:ext uri="{FF2B5EF4-FFF2-40B4-BE49-F238E27FC236}">
                    <a16:creationId xmlns:a16="http://schemas.microsoft.com/office/drawing/2014/main" id="{8B00563B-BDB9-4D87-B316-8E5B19026D42}"/>
                  </a:ext>
                </a:extLst>
              </p:cNvPr>
              <p:cNvSpPr/>
              <p:nvPr/>
            </p:nvSpPr>
            <p:spPr>
              <a:xfrm>
                <a:off x="8828604" y="6044757"/>
                <a:ext cx="495649" cy="169277"/>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74" name="Rectangle 73">
                <a:extLst>
                  <a:ext uri="{FF2B5EF4-FFF2-40B4-BE49-F238E27FC236}">
                    <a16:creationId xmlns:a16="http://schemas.microsoft.com/office/drawing/2014/main" id="{EB7C7F97-9BB4-4E4C-B4F3-E7F10531C972}"/>
                  </a:ext>
                </a:extLst>
              </p:cNvPr>
              <p:cNvSpPr/>
              <p:nvPr/>
            </p:nvSpPr>
            <p:spPr>
              <a:xfrm>
                <a:off x="9555953" y="6044757"/>
                <a:ext cx="510075" cy="169277"/>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75" name="Rectangle 74">
                <a:extLst>
                  <a:ext uri="{FF2B5EF4-FFF2-40B4-BE49-F238E27FC236}">
                    <a16:creationId xmlns:a16="http://schemas.microsoft.com/office/drawing/2014/main" id="{A17B6C7A-92E5-4B80-9274-E8EF6448E423}"/>
                  </a:ext>
                </a:extLst>
              </p:cNvPr>
              <p:cNvSpPr/>
              <p:nvPr/>
            </p:nvSpPr>
            <p:spPr>
              <a:xfrm>
                <a:off x="10179514" y="6044757"/>
                <a:ext cx="510075" cy="169277"/>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76" name="Rectangle 75">
                <a:extLst>
                  <a:ext uri="{FF2B5EF4-FFF2-40B4-BE49-F238E27FC236}">
                    <a16:creationId xmlns:a16="http://schemas.microsoft.com/office/drawing/2014/main" id="{121453D4-36A7-4EC9-9E34-DF9F855A86D6}"/>
                  </a:ext>
                </a:extLst>
              </p:cNvPr>
              <p:cNvSpPr/>
              <p:nvPr/>
            </p:nvSpPr>
            <p:spPr>
              <a:xfrm>
                <a:off x="10906724" y="6044757"/>
                <a:ext cx="524503" cy="169277"/>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grpSp>
      </p:grpSp>
      <p:sp>
        <p:nvSpPr>
          <p:cNvPr id="18" name="Rectangle 17">
            <a:extLst>
              <a:ext uri="{FF2B5EF4-FFF2-40B4-BE49-F238E27FC236}">
                <a16:creationId xmlns:a16="http://schemas.microsoft.com/office/drawing/2014/main" id="{16D7FFEB-5B9E-4567-A336-143CEC5C059A}"/>
              </a:ext>
            </a:extLst>
          </p:cNvPr>
          <p:cNvSpPr/>
          <p:nvPr/>
        </p:nvSpPr>
        <p:spPr>
          <a:xfrm>
            <a:off x="7201296" y="707852"/>
            <a:ext cx="4243943" cy="5967269"/>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36CCFD7-910E-4290-A5FF-416CDB9A306C}"/>
              </a:ext>
            </a:extLst>
          </p:cNvPr>
          <p:cNvSpPr/>
          <p:nvPr/>
        </p:nvSpPr>
        <p:spPr>
          <a:xfrm rot="5400000">
            <a:off x="10459408" y="3400209"/>
            <a:ext cx="2420214" cy="400110"/>
          </a:xfrm>
          <a:prstGeom prst="rect">
            <a:avLst/>
          </a:prstGeom>
        </p:spPr>
        <p:txBody>
          <a:bodyPr wrap="none">
            <a:spAutoFit/>
          </a:bodyPr>
          <a:lstStyle/>
          <a:p>
            <a:r>
              <a:rPr lang="en-US" altLang="zh-CN" sz="2000" b="1" dirty="0">
                <a:cs typeface="Arial" panose="020B0604020202020204" pitchFamily="34" charset="0"/>
              </a:rPr>
              <a:t>Experimental Results</a:t>
            </a:r>
            <a:endParaRPr lang="en-US" sz="2000" dirty="0"/>
          </a:p>
        </p:txBody>
      </p:sp>
      <p:grpSp>
        <p:nvGrpSpPr>
          <p:cNvPr id="33" name="Group 32">
            <a:extLst>
              <a:ext uri="{FF2B5EF4-FFF2-40B4-BE49-F238E27FC236}">
                <a16:creationId xmlns:a16="http://schemas.microsoft.com/office/drawing/2014/main" id="{61544CA9-8E06-4779-9733-506B9DA326E7}"/>
              </a:ext>
            </a:extLst>
          </p:cNvPr>
          <p:cNvGrpSpPr/>
          <p:nvPr/>
        </p:nvGrpSpPr>
        <p:grpSpPr>
          <a:xfrm>
            <a:off x="214070" y="791424"/>
            <a:ext cx="6662789" cy="3100206"/>
            <a:chOff x="214070" y="791424"/>
            <a:chExt cx="6662789" cy="3100206"/>
          </a:xfrm>
        </p:grpSpPr>
        <p:grpSp>
          <p:nvGrpSpPr>
            <p:cNvPr id="17" name="Group 16">
              <a:extLst>
                <a:ext uri="{FF2B5EF4-FFF2-40B4-BE49-F238E27FC236}">
                  <a16:creationId xmlns:a16="http://schemas.microsoft.com/office/drawing/2014/main" id="{FCF401FA-45F8-4458-AC6E-3B363A686E1C}"/>
                </a:ext>
              </a:extLst>
            </p:cNvPr>
            <p:cNvGrpSpPr/>
            <p:nvPr/>
          </p:nvGrpSpPr>
          <p:grpSpPr>
            <a:xfrm>
              <a:off x="214070" y="791424"/>
              <a:ext cx="6662789" cy="3100206"/>
              <a:chOff x="193239" y="810699"/>
              <a:chExt cx="5902761" cy="2618301"/>
            </a:xfrm>
          </p:grpSpPr>
          <p:grpSp>
            <p:nvGrpSpPr>
              <p:cNvPr id="15" name="Group 14">
                <a:extLst>
                  <a:ext uri="{FF2B5EF4-FFF2-40B4-BE49-F238E27FC236}">
                    <a16:creationId xmlns:a16="http://schemas.microsoft.com/office/drawing/2014/main" id="{279D551C-CE4F-41C1-B7E7-8CE1A45C094A}"/>
                  </a:ext>
                </a:extLst>
              </p:cNvPr>
              <p:cNvGrpSpPr/>
              <p:nvPr/>
            </p:nvGrpSpPr>
            <p:grpSpPr>
              <a:xfrm>
                <a:off x="193239" y="854311"/>
                <a:ext cx="5902761" cy="2574689"/>
                <a:chOff x="383475" y="832373"/>
                <a:chExt cx="5902761" cy="2574689"/>
              </a:xfrm>
            </p:grpSpPr>
            <p:grpSp>
              <p:nvGrpSpPr>
                <p:cNvPr id="67" name="组合 66">
                  <a:extLst>
                    <a:ext uri="{FF2B5EF4-FFF2-40B4-BE49-F238E27FC236}">
                      <a16:creationId xmlns:a16="http://schemas.microsoft.com/office/drawing/2014/main" id="{D313792B-89C9-0940-1CB1-7E514B794AAC}"/>
                    </a:ext>
                  </a:extLst>
                </p:cNvPr>
                <p:cNvGrpSpPr/>
                <p:nvPr/>
              </p:nvGrpSpPr>
              <p:grpSpPr>
                <a:xfrm>
                  <a:off x="5530848" y="1113300"/>
                  <a:ext cx="274759" cy="2043470"/>
                  <a:chOff x="5587283" y="2406815"/>
                  <a:chExt cx="328838" cy="3158173"/>
                </a:xfrm>
              </p:grpSpPr>
              <p:sp>
                <p:nvSpPr>
                  <p:cNvPr id="113" name="矩形 112">
                    <a:extLst>
                      <a:ext uri="{FF2B5EF4-FFF2-40B4-BE49-F238E27FC236}">
                        <a16:creationId xmlns:a16="http://schemas.microsoft.com/office/drawing/2014/main" id="{5AC9F217-9674-60AB-39A5-A792E9B1C642}"/>
                      </a:ext>
                    </a:extLst>
                  </p:cNvPr>
                  <p:cNvSpPr/>
                  <p:nvPr/>
                </p:nvSpPr>
                <p:spPr>
                  <a:xfrm rot="10800000">
                    <a:off x="5587283" y="4978091"/>
                    <a:ext cx="328838" cy="191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pic>
                <p:nvPicPr>
                  <p:cNvPr id="112" name="图片 111">
                    <a:extLst>
                      <a:ext uri="{FF2B5EF4-FFF2-40B4-BE49-F238E27FC236}">
                        <a16:creationId xmlns:a16="http://schemas.microsoft.com/office/drawing/2014/main" id="{D5D9608F-B937-13DE-43F1-E5047CA60BBC}"/>
                      </a:ext>
                    </a:extLst>
                  </p:cNvPr>
                  <p:cNvPicPr>
                    <a:picLocks noChangeAspect="1"/>
                  </p:cNvPicPr>
                  <p:nvPr/>
                </p:nvPicPr>
                <p:blipFill>
                  <a:blip r:embed="rId5">
                    <a:extLst>
                      <a:ext uri="{28A0092B-C50C-407E-A947-70E740481C1C}">
                        <a14:useLocalDpi xmlns:a14="http://schemas.microsoft.com/office/drawing/2010/main" val="0"/>
                      </a:ext>
                    </a:extLst>
                  </a:blip>
                  <a:srcRect l="75810" t="4927" r="21952" b="5635"/>
                  <a:stretch>
                    <a:fillRect/>
                  </a:stretch>
                </p:blipFill>
                <p:spPr>
                  <a:xfrm>
                    <a:off x="5719823" y="2406815"/>
                    <a:ext cx="127033" cy="3158173"/>
                  </a:xfrm>
                  <a:prstGeom prst="rect">
                    <a:avLst/>
                  </a:prstGeom>
                </p:spPr>
              </p:pic>
            </p:grpSp>
            <p:grpSp>
              <p:nvGrpSpPr>
                <p:cNvPr id="8" name="Group 7">
                  <a:extLst>
                    <a:ext uri="{FF2B5EF4-FFF2-40B4-BE49-F238E27FC236}">
                      <a16:creationId xmlns:a16="http://schemas.microsoft.com/office/drawing/2014/main" id="{82CACA47-A849-423F-A7B6-31FB88D55455}"/>
                    </a:ext>
                  </a:extLst>
                </p:cNvPr>
                <p:cNvGrpSpPr/>
                <p:nvPr/>
              </p:nvGrpSpPr>
              <p:grpSpPr>
                <a:xfrm>
                  <a:off x="761241" y="1024475"/>
                  <a:ext cx="5376367" cy="2316093"/>
                  <a:chOff x="327211" y="2014839"/>
                  <a:chExt cx="5376367" cy="2316093"/>
                </a:xfrm>
              </p:grpSpPr>
              <p:pic>
                <p:nvPicPr>
                  <p:cNvPr id="121" name="图片 2">
                    <a:extLst>
                      <a:ext uri="{FF2B5EF4-FFF2-40B4-BE49-F238E27FC236}">
                        <a16:creationId xmlns:a16="http://schemas.microsoft.com/office/drawing/2014/main" id="{12436760-7B60-4EE2-A529-6F69BEE9FF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39" t="28937" r="22941" b="65005"/>
                  <a:stretch/>
                </p:blipFill>
                <p:spPr bwMode="auto">
                  <a:xfrm>
                    <a:off x="2527428" y="2082643"/>
                    <a:ext cx="2649555" cy="286655"/>
                  </a:xfrm>
                  <a:prstGeom prst="rect">
                    <a:avLst/>
                  </a:prstGeom>
                  <a:extLst>
                    <a:ext uri="{909E8E84-426E-40DD-AFC4-6F175D3DCCD1}">
                      <a14:hiddenFill xmlns:a14="http://schemas.microsoft.com/office/drawing/2010/main">
                        <a:solidFill>
                          <a:srgbClr val="FFFFFF"/>
                        </a:solidFill>
                      </a14:hiddenFill>
                    </a:ext>
                  </a:extLst>
                </p:spPr>
              </p:pic>
              <p:pic>
                <p:nvPicPr>
                  <p:cNvPr id="122" name="图片 2">
                    <a:extLst>
                      <a:ext uri="{FF2B5EF4-FFF2-40B4-BE49-F238E27FC236}">
                        <a16:creationId xmlns:a16="http://schemas.microsoft.com/office/drawing/2014/main" id="{6E2B58DE-4AA9-49E1-BA53-A5234DE5BD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87" t="39809" r="22941" b="55384"/>
                  <a:stretch/>
                </p:blipFill>
                <p:spPr bwMode="auto">
                  <a:xfrm>
                    <a:off x="2586171" y="2371998"/>
                    <a:ext cx="2592310" cy="227460"/>
                  </a:xfrm>
                  <a:prstGeom prst="rect">
                    <a:avLst/>
                  </a:prstGeom>
                  <a:extLst>
                    <a:ext uri="{909E8E84-426E-40DD-AFC4-6F175D3DCCD1}">
                      <a14:hiddenFill xmlns:a14="http://schemas.microsoft.com/office/drawing/2010/main">
                        <a:solidFill>
                          <a:srgbClr val="FFFFFF"/>
                        </a:solidFill>
                      </a14:hiddenFill>
                    </a:ext>
                  </a:extLst>
                </p:spPr>
              </p:pic>
              <p:sp>
                <p:nvSpPr>
                  <p:cNvPr id="68" name="文本框 67">
                    <a:extLst>
                      <a:ext uri="{FF2B5EF4-FFF2-40B4-BE49-F238E27FC236}">
                        <a16:creationId xmlns:a16="http://schemas.microsoft.com/office/drawing/2014/main" id="{0A5CEC80-4F32-C22C-EF7C-6044BF794D0A}"/>
                      </a:ext>
                    </a:extLst>
                  </p:cNvPr>
                  <p:cNvSpPr txBox="1"/>
                  <p:nvPr/>
                </p:nvSpPr>
                <p:spPr>
                  <a:xfrm rot="5400000">
                    <a:off x="4795477" y="3082142"/>
                    <a:ext cx="1446869" cy="369332"/>
                  </a:xfrm>
                  <a:prstGeom prst="rect">
                    <a:avLst/>
                  </a:prstGeom>
                  <a:solidFill>
                    <a:schemeClr val="bg1"/>
                  </a:solidFill>
                </p:spPr>
                <p:txBody>
                  <a:bodyPr wrap="square" rtlCol="0">
                    <a:spAutoFit/>
                  </a:bodyPr>
                  <a:lstStyle/>
                  <a:p>
                    <a:r>
                      <a:rPr lang="en-US" altLang="zh-CN" dirty="0">
                        <a:ea typeface="微软雅黑" panose="020B0503020204020204" pitchFamily="34" charset="-122"/>
                        <a:cs typeface="Arial" panose="020B0604020202020204" pitchFamily="34" charset="0"/>
                      </a:rPr>
                      <a:t>SHAP</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a:t>
                    </a:r>
                    <a:endParaRPr lang="zh-CN" altLang="en-US" dirty="0">
                      <a:ea typeface="微软雅黑" panose="020B0503020204020204" pitchFamily="34" charset="-122"/>
                      <a:cs typeface="Arial" panose="020B0604020202020204" pitchFamily="34" charset="0"/>
                    </a:endParaRPr>
                  </a:p>
                </p:txBody>
              </p:sp>
              <p:grpSp>
                <p:nvGrpSpPr>
                  <p:cNvPr id="69" name="组合 68">
                    <a:extLst>
                      <a:ext uri="{FF2B5EF4-FFF2-40B4-BE49-F238E27FC236}">
                        <a16:creationId xmlns:a16="http://schemas.microsoft.com/office/drawing/2014/main" id="{4093256B-7220-780C-2AA2-5D33FB1607B7}"/>
                      </a:ext>
                    </a:extLst>
                  </p:cNvPr>
                  <p:cNvGrpSpPr/>
                  <p:nvPr/>
                </p:nvGrpSpPr>
                <p:grpSpPr>
                  <a:xfrm>
                    <a:off x="2525901" y="2608162"/>
                    <a:ext cx="2649554" cy="1722770"/>
                    <a:chOff x="2087751" y="3368109"/>
                    <a:chExt cx="3171044" cy="2070942"/>
                  </a:xfrm>
                </p:grpSpPr>
                <p:pic>
                  <p:nvPicPr>
                    <p:cNvPr id="106" name="图片 2">
                      <a:extLst>
                        <a:ext uri="{FF2B5EF4-FFF2-40B4-BE49-F238E27FC236}">
                          <a16:creationId xmlns:a16="http://schemas.microsoft.com/office/drawing/2014/main" id="{A91CF10E-6BA5-B32E-1FC2-0A0D6FCDB9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539" t="49237" r="22941" b="23302"/>
                    <a:stretch/>
                  </p:blipFill>
                  <p:spPr bwMode="auto">
                    <a:xfrm>
                      <a:off x="2087751" y="3368109"/>
                      <a:ext cx="3171044" cy="1562030"/>
                    </a:xfrm>
                    <a:prstGeom prst="rect">
                      <a:avLst/>
                    </a:prstGeom>
                    <a:extLst>
                      <a:ext uri="{909E8E84-426E-40DD-AFC4-6F175D3DCCD1}">
                        <a14:hiddenFill xmlns:a14="http://schemas.microsoft.com/office/drawing/2010/main">
                          <a:solidFill>
                            <a:srgbClr val="FFFFFF"/>
                          </a:solidFill>
                        </a14:hiddenFill>
                      </a:ext>
                    </a:extLst>
                  </p:spPr>
                </p:pic>
                <p:pic>
                  <p:nvPicPr>
                    <p:cNvPr id="107" name="图片 2">
                      <a:extLst>
                        <a:ext uri="{FF2B5EF4-FFF2-40B4-BE49-F238E27FC236}">
                          <a16:creationId xmlns:a16="http://schemas.microsoft.com/office/drawing/2014/main" id="{B298B509-86B2-11D5-5E6A-2EA9E161B8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252" t="75007" r="22941" b="4265"/>
                    <a:stretch/>
                  </p:blipFill>
                  <p:spPr bwMode="auto">
                    <a:xfrm>
                      <a:off x="2167531" y="4260014"/>
                      <a:ext cx="3059106" cy="1179037"/>
                    </a:xfrm>
                    <a:prstGeom prst="rect">
                      <a:avLst/>
                    </a:prstGeom>
                    <a:extLst>
                      <a:ext uri="{909E8E84-426E-40DD-AFC4-6F175D3DCCD1}">
                        <a14:hiddenFill xmlns:a14="http://schemas.microsoft.com/office/drawing/2010/main">
                          <a:solidFill>
                            <a:srgbClr val="FFFFFF"/>
                          </a:solidFill>
                        </a14:hiddenFill>
                      </a:ext>
                    </a:extLst>
                  </p:spPr>
                </p:pic>
              </p:grpSp>
              <p:sp>
                <p:nvSpPr>
                  <p:cNvPr id="71" name="文本框 70">
                    <a:extLst>
                      <a:ext uri="{FF2B5EF4-FFF2-40B4-BE49-F238E27FC236}">
                        <a16:creationId xmlns:a16="http://schemas.microsoft.com/office/drawing/2014/main" id="{63C0434B-71A0-CCAB-4E8B-C723A78F2BD2}"/>
                      </a:ext>
                    </a:extLst>
                  </p:cNvPr>
                  <p:cNvSpPr txBox="1"/>
                  <p:nvPr/>
                </p:nvSpPr>
                <p:spPr>
                  <a:xfrm>
                    <a:off x="327211" y="2780970"/>
                    <a:ext cx="2339150"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98" name="矩形 97">
                    <a:extLst>
                      <a:ext uri="{FF2B5EF4-FFF2-40B4-BE49-F238E27FC236}">
                        <a16:creationId xmlns:a16="http://schemas.microsoft.com/office/drawing/2014/main" id="{E113E4C3-FCC4-F3F9-D622-48C36A994146}"/>
                      </a:ext>
                    </a:extLst>
                  </p:cNvPr>
                  <p:cNvSpPr/>
                  <p:nvPr/>
                </p:nvSpPr>
                <p:spPr>
                  <a:xfrm>
                    <a:off x="488087" y="2083526"/>
                    <a:ext cx="4649911" cy="126325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2" name="矩形 101">
                    <a:extLst>
                      <a:ext uri="{FF2B5EF4-FFF2-40B4-BE49-F238E27FC236}">
                        <a16:creationId xmlns:a16="http://schemas.microsoft.com/office/drawing/2014/main" id="{C0A8F546-CD8B-C555-45EE-6D27FFC08654}"/>
                      </a:ext>
                    </a:extLst>
                  </p:cNvPr>
                  <p:cNvSpPr/>
                  <p:nvPr/>
                </p:nvSpPr>
                <p:spPr>
                  <a:xfrm>
                    <a:off x="480920" y="3556403"/>
                    <a:ext cx="4644960" cy="631808"/>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03" name="矩形 102">
                    <a:extLst>
                      <a:ext uri="{FF2B5EF4-FFF2-40B4-BE49-F238E27FC236}">
                        <a16:creationId xmlns:a16="http://schemas.microsoft.com/office/drawing/2014/main" id="{A5827760-C51A-96EF-9338-A4008241E1D9}"/>
                      </a:ext>
                    </a:extLst>
                  </p:cNvPr>
                  <p:cNvSpPr/>
                  <p:nvPr/>
                </p:nvSpPr>
                <p:spPr>
                  <a:xfrm>
                    <a:off x="480800" y="3336648"/>
                    <a:ext cx="4650308" cy="227739"/>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nvGrpSpPr>
                  <p:cNvPr id="73" name="组合 72">
                    <a:extLst>
                      <a:ext uri="{FF2B5EF4-FFF2-40B4-BE49-F238E27FC236}">
                        <a16:creationId xmlns:a16="http://schemas.microsoft.com/office/drawing/2014/main" id="{967018C6-33AB-0627-6B71-0ED481E37CA2}"/>
                      </a:ext>
                    </a:extLst>
                  </p:cNvPr>
                  <p:cNvGrpSpPr/>
                  <p:nvPr/>
                </p:nvGrpSpPr>
                <p:grpSpPr>
                  <a:xfrm>
                    <a:off x="603237" y="2014839"/>
                    <a:ext cx="2079181" cy="2172767"/>
                    <a:chOff x="-160154" y="3079338"/>
                    <a:chExt cx="2488408" cy="2611884"/>
                  </a:xfrm>
                </p:grpSpPr>
                <p:sp>
                  <p:nvSpPr>
                    <p:cNvPr id="78" name="文本框 77">
                      <a:extLst>
                        <a:ext uri="{FF2B5EF4-FFF2-40B4-BE49-F238E27FC236}">
                          <a16:creationId xmlns:a16="http://schemas.microsoft.com/office/drawing/2014/main" id="{E77BE33F-86CC-FCE4-7E9C-46613B92BDAB}"/>
                        </a:ext>
                      </a:extLst>
                    </p:cNvPr>
                    <p:cNvSpPr txBox="1"/>
                    <p:nvPr/>
                  </p:nvSpPr>
                  <p:spPr>
                    <a:xfrm>
                      <a:off x="833750" y="3079338"/>
                      <a:ext cx="1453096"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82" name="文本框 81">
                      <a:extLst>
                        <a:ext uri="{FF2B5EF4-FFF2-40B4-BE49-F238E27FC236}">
                          <a16:creationId xmlns:a16="http://schemas.microsoft.com/office/drawing/2014/main" id="{B282CA61-871C-5CC6-DD0F-BA05EFE80DA1}"/>
                        </a:ext>
                      </a:extLst>
                    </p:cNvPr>
                    <p:cNvSpPr txBox="1"/>
                    <p:nvPr/>
                  </p:nvSpPr>
                  <p:spPr>
                    <a:xfrm>
                      <a:off x="97337" y="3405306"/>
                      <a:ext cx="2230917"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84" name="文本框 83">
                      <a:extLst>
                        <a:ext uri="{FF2B5EF4-FFF2-40B4-BE49-F238E27FC236}">
                          <a16:creationId xmlns:a16="http://schemas.microsoft.com/office/drawing/2014/main" id="{92B54E25-2E00-CF7A-B63D-6D839158320B}"/>
                        </a:ext>
                      </a:extLst>
                    </p:cNvPr>
                    <p:cNvSpPr txBox="1"/>
                    <p:nvPr/>
                  </p:nvSpPr>
                  <p:spPr>
                    <a:xfrm>
                      <a:off x="392275" y="4283528"/>
                      <a:ext cx="1887077"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91" name="文本框 90">
                      <a:extLst>
                        <a:ext uri="{FF2B5EF4-FFF2-40B4-BE49-F238E27FC236}">
                          <a16:creationId xmlns:a16="http://schemas.microsoft.com/office/drawing/2014/main" id="{959F2704-6F65-11F0-C713-2C81B4CE78F2}"/>
                        </a:ext>
                      </a:extLst>
                    </p:cNvPr>
                    <p:cNvSpPr txBox="1"/>
                    <p:nvPr/>
                  </p:nvSpPr>
                  <p:spPr>
                    <a:xfrm>
                      <a:off x="-160154" y="4904475"/>
                      <a:ext cx="243540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sp>
                  <p:nvSpPr>
                    <p:cNvPr id="92" name="文本框 91">
                      <a:extLst>
                        <a:ext uri="{FF2B5EF4-FFF2-40B4-BE49-F238E27FC236}">
                          <a16:creationId xmlns:a16="http://schemas.microsoft.com/office/drawing/2014/main" id="{2AA2D0FA-98DC-FC67-429A-550FD088DAAD}"/>
                        </a:ext>
                      </a:extLst>
                    </p:cNvPr>
                    <p:cNvSpPr txBox="1"/>
                    <p:nvPr/>
                  </p:nvSpPr>
                  <p:spPr>
                    <a:xfrm>
                      <a:off x="-63426" y="5247248"/>
                      <a:ext cx="2335116"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93" name="文本框 92">
                      <a:extLst>
                        <a:ext uri="{FF2B5EF4-FFF2-40B4-BE49-F238E27FC236}">
                          <a16:creationId xmlns:a16="http://schemas.microsoft.com/office/drawing/2014/main" id="{85BB2099-9829-E137-39F2-BB52D51DCD64}"/>
                        </a:ext>
                      </a:extLst>
                    </p:cNvPr>
                    <p:cNvSpPr txBox="1"/>
                    <p:nvPr/>
                  </p:nvSpPr>
                  <p:spPr>
                    <a:xfrm>
                      <a:off x="1007438" y="3724294"/>
                      <a:ext cx="1226864" cy="443974"/>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94" name="文本框 93">
                      <a:extLst>
                        <a:ext uri="{FF2B5EF4-FFF2-40B4-BE49-F238E27FC236}">
                          <a16:creationId xmlns:a16="http://schemas.microsoft.com/office/drawing/2014/main" id="{C83561AA-9C9D-38E6-42FF-DC4E82CF666F}"/>
                        </a:ext>
                      </a:extLst>
                    </p:cNvPr>
                    <p:cNvSpPr txBox="1"/>
                    <p:nvPr/>
                  </p:nvSpPr>
                  <p:spPr>
                    <a:xfrm>
                      <a:off x="242525" y="4584330"/>
                      <a:ext cx="1973257" cy="443974"/>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grpSp>
              <p:sp>
                <p:nvSpPr>
                  <p:cNvPr id="115" name="矩形 114">
                    <a:extLst>
                      <a:ext uri="{FF2B5EF4-FFF2-40B4-BE49-F238E27FC236}">
                        <a16:creationId xmlns:a16="http://schemas.microsoft.com/office/drawing/2014/main" id="{B9BE8DCF-5F81-C501-208D-8DCB91BC1F06}"/>
                      </a:ext>
                    </a:extLst>
                  </p:cNvPr>
                  <p:cNvSpPr/>
                  <p:nvPr/>
                </p:nvSpPr>
                <p:spPr>
                  <a:xfrm>
                    <a:off x="1742400" y="2619060"/>
                    <a:ext cx="796926" cy="256032"/>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6" name="矩形 115">
                    <a:extLst>
                      <a:ext uri="{FF2B5EF4-FFF2-40B4-BE49-F238E27FC236}">
                        <a16:creationId xmlns:a16="http://schemas.microsoft.com/office/drawing/2014/main" id="{73A589C9-E102-2CF5-B2A0-5D9E1D2C976E}"/>
                      </a:ext>
                    </a:extLst>
                  </p:cNvPr>
                  <p:cNvSpPr/>
                  <p:nvPr/>
                </p:nvSpPr>
                <p:spPr>
                  <a:xfrm>
                    <a:off x="1252124" y="3080901"/>
                    <a:ext cx="1320725" cy="256634"/>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grpSp>
            <p:sp>
              <p:nvSpPr>
                <p:cNvPr id="108" name="Rectangle 107">
                  <a:extLst>
                    <a:ext uri="{FF2B5EF4-FFF2-40B4-BE49-F238E27FC236}">
                      <a16:creationId xmlns:a16="http://schemas.microsoft.com/office/drawing/2014/main" id="{BEF24A3F-6437-402A-AFED-FB8D9FDF1012}"/>
                    </a:ext>
                  </a:extLst>
                </p:cNvPr>
                <p:cNvSpPr/>
                <p:nvPr/>
              </p:nvSpPr>
              <p:spPr>
                <a:xfrm>
                  <a:off x="383475" y="1866903"/>
                  <a:ext cx="482824"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i</a:t>
                  </a:r>
                  <a:r>
                    <a:rPr lang="en-US" altLang="zh-CN" sz="2800" dirty="0">
                      <a:cs typeface="Arial" panose="020B0604020202020204" pitchFamily="34" charset="0"/>
                    </a:rPr>
                    <a:t> </a:t>
                  </a:r>
                  <a:endParaRPr lang="en-US" sz="2800" dirty="0"/>
                </a:p>
              </p:txBody>
            </p:sp>
            <p:sp>
              <p:nvSpPr>
                <p:cNvPr id="77" name="文本框 185">
                  <a:extLst>
                    <a:ext uri="{FF2B5EF4-FFF2-40B4-BE49-F238E27FC236}">
                      <a16:creationId xmlns:a16="http://schemas.microsoft.com/office/drawing/2014/main" id="{1CD82619-3A3C-4AA5-95B4-4F35930F6871}"/>
                    </a:ext>
                  </a:extLst>
                </p:cNvPr>
                <p:cNvSpPr txBox="1"/>
                <p:nvPr/>
              </p:nvSpPr>
              <p:spPr>
                <a:xfrm>
                  <a:off x="5579315" y="832373"/>
                  <a:ext cx="660450"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sp>
              <p:nvSpPr>
                <p:cNvPr id="79" name="文本框 186">
                  <a:extLst>
                    <a:ext uri="{FF2B5EF4-FFF2-40B4-BE49-F238E27FC236}">
                      <a16:creationId xmlns:a16="http://schemas.microsoft.com/office/drawing/2014/main" id="{80BF01DF-A73D-4BD6-9224-E8723F2F816C}"/>
                    </a:ext>
                  </a:extLst>
                </p:cNvPr>
                <p:cNvSpPr txBox="1"/>
                <p:nvPr/>
              </p:nvSpPr>
              <p:spPr>
                <a:xfrm>
                  <a:off x="5559910" y="3037730"/>
                  <a:ext cx="726326"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grpSp>
          <p:sp>
            <p:nvSpPr>
              <p:cNvPr id="16" name="Rectangle 15">
                <a:extLst>
                  <a:ext uri="{FF2B5EF4-FFF2-40B4-BE49-F238E27FC236}">
                    <a16:creationId xmlns:a16="http://schemas.microsoft.com/office/drawing/2014/main" id="{DF174A0A-E2EF-49A9-8FF8-89C397867AD0}"/>
                  </a:ext>
                </a:extLst>
              </p:cNvPr>
              <p:cNvSpPr/>
              <p:nvPr/>
            </p:nvSpPr>
            <p:spPr>
              <a:xfrm>
                <a:off x="4379714" y="810699"/>
                <a:ext cx="918200" cy="369332"/>
              </a:xfrm>
              <a:prstGeom prst="rect">
                <a:avLst/>
              </a:prstGeom>
            </p:spPr>
            <p:txBody>
              <a:bodyPr wrap="none">
                <a:spAutoFit/>
              </a:bodyPr>
              <a:lstStyle/>
              <a:p>
                <a:r>
                  <a:rPr lang="en-US" dirty="0"/>
                  <a:t>positive</a:t>
                </a:r>
              </a:p>
            </p:txBody>
          </p:sp>
          <p:sp>
            <p:nvSpPr>
              <p:cNvPr id="80" name="Rectangle 79">
                <a:extLst>
                  <a:ext uri="{FF2B5EF4-FFF2-40B4-BE49-F238E27FC236}">
                    <a16:creationId xmlns:a16="http://schemas.microsoft.com/office/drawing/2014/main" id="{128B2F2C-23D9-441F-80CC-1DA82846B8BF}"/>
                  </a:ext>
                </a:extLst>
              </p:cNvPr>
              <p:cNvSpPr/>
              <p:nvPr/>
            </p:nvSpPr>
            <p:spPr>
              <a:xfrm>
                <a:off x="3156520" y="831240"/>
                <a:ext cx="982320" cy="369332"/>
              </a:xfrm>
              <a:prstGeom prst="rect">
                <a:avLst/>
              </a:prstGeom>
            </p:spPr>
            <p:txBody>
              <a:bodyPr wrap="none">
                <a:spAutoFit/>
              </a:bodyPr>
              <a:lstStyle/>
              <a:p>
                <a:r>
                  <a:rPr lang="en-US" altLang="zh-CN" dirty="0"/>
                  <a:t>negative</a:t>
                </a:r>
                <a:endParaRPr lang="en-US" dirty="0"/>
              </a:p>
            </p:txBody>
          </p:sp>
        </p:grpSp>
        <p:cxnSp>
          <p:nvCxnSpPr>
            <p:cNvPr id="24" name="Straight Arrow Connector 23">
              <a:extLst>
                <a:ext uri="{FF2B5EF4-FFF2-40B4-BE49-F238E27FC236}">
                  <a16:creationId xmlns:a16="http://schemas.microsoft.com/office/drawing/2014/main" id="{3A24D15E-21A7-4BB2-8229-F265A166E3B9}"/>
                </a:ext>
              </a:extLst>
            </p:cNvPr>
            <p:cNvCxnSpPr/>
            <p:nvPr/>
          </p:nvCxnSpPr>
          <p:spPr>
            <a:xfrm>
              <a:off x="4720760" y="1008111"/>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1BF2C10-521B-4979-902E-1F81F4E591D2}"/>
                </a:ext>
              </a:extLst>
            </p:cNvPr>
            <p:cNvCxnSpPr>
              <a:cxnSpLocks/>
            </p:cNvCxnSpPr>
            <p:nvPr/>
          </p:nvCxnSpPr>
          <p:spPr>
            <a:xfrm flipH="1">
              <a:off x="4460425" y="1008111"/>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394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DD00-4950-8D0E-2CD0-A9005F6576D0}"/>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6DDE0F4E-D9FD-D819-2259-65D078CC47D9}"/>
              </a:ext>
            </a:extLst>
          </p:cNvPr>
          <p:cNvGrpSpPr/>
          <p:nvPr/>
        </p:nvGrpSpPr>
        <p:grpSpPr>
          <a:xfrm>
            <a:off x="-28376" y="180000"/>
            <a:ext cx="12311800" cy="526341"/>
            <a:chOff x="0" y="307975"/>
            <a:chExt cx="12311800" cy="526341"/>
          </a:xfrm>
        </p:grpSpPr>
        <p:sp>
          <p:nvSpPr>
            <p:cNvPr id="34" name="文本框 40">
              <a:extLst>
                <a:ext uri="{FF2B5EF4-FFF2-40B4-BE49-F238E27FC236}">
                  <a16:creationId xmlns:a16="http://schemas.microsoft.com/office/drawing/2014/main" id="{67BD31D9-3F05-D986-EF1D-A5B15DD2E255}"/>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36" name="组合 35">
              <a:extLst>
                <a:ext uri="{FF2B5EF4-FFF2-40B4-BE49-F238E27FC236}">
                  <a16:creationId xmlns:a16="http://schemas.microsoft.com/office/drawing/2014/main" id="{93DF608C-5F44-0C29-0082-B8CDEAE31CAB}"/>
                </a:ext>
              </a:extLst>
            </p:cNvPr>
            <p:cNvGrpSpPr/>
            <p:nvPr/>
          </p:nvGrpSpPr>
          <p:grpSpPr>
            <a:xfrm>
              <a:off x="0" y="307975"/>
              <a:ext cx="12311800" cy="492443"/>
              <a:chOff x="0" y="307975"/>
              <a:chExt cx="12311800" cy="492443"/>
            </a:xfrm>
          </p:grpSpPr>
          <p:sp>
            <p:nvSpPr>
              <p:cNvPr id="38" name="圆角矩形 38">
                <a:extLst>
                  <a:ext uri="{FF2B5EF4-FFF2-40B4-BE49-F238E27FC236}">
                    <a16:creationId xmlns:a16="http://schemas.microsoft.com/office/drawing/2014/main" id="{5AFE647E-0403-3FF4-A81E-5826637E6DA0}"/>
                  </a:ext>
                </a:extLst>
              </p:cNvPr>
              <p:cNvSpPr>
                <a:spLocks noChangeArrowheads="1"/>
              </p:cNvSpPr>
              <p:nvPr/>
            </p:nvSpPr>
            <p:spPr bwMode="auto">
              <a:xfrm>
                <a:off x="622421" y="307975"/>
                <a:ext cx="3975145" cy="49244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Mechanism Analysis</a:t>
                </a:r>
                <a:endParaRPr lang="zh-CN"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圆角矩形 39">
                <a:extLst>
                  <a:ext uri="{FF2B5EF4-FFF2-40B4-BE49-F238E27FC236}">
                    <a16:creationId xmlns:a16="http://schemas.microsoft.com/office/drawing/2014/main" id="{DCACCF9F-26A7-7357-2D9E-3BC0C9F28A95}"/>
                  </a:ext>
                </a:extLst>
              </p:cNvPr>
              <p:cNvSpPr>
                <a:spLocks noChangeArrowheads="1"/>
              </p:cNvSpPr>
              <p:nvPr/>
            </p:nvSpPr>
            <p:spPr bwMode="auto">
              <a:xfrm>
                <a:off x="4597566" y="542924"/>
                <a:ext cx="7714234"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40" name="圆角矩形 39">
                <a:extLst>
                  <a:ext uri="{FF2B5EF4-FFF2-40B4-BE49-F238E27FC236}">
                    <a16:creationId xmlns:a16="http://schemas.microsoft.com/office/drawing/2014/main" id="{8396D0AB-B74C-2D2C-C08E-F748D674D237}"/>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sp>
        <p:nvSpPr>
          <p:cNvPr id="29" name="Text 37">
            <a:extLst>
              <a:ext uri="{FF2B5EF4-FFF2-40B4-BE49-F238E27FC236}">
                <a16:creationId xmlns:a16="http://schemas.microsoft.com/office/drawing/2014/main" id="{2F46F79A-5288-1B1C-9759-DEBE0B666814}"/>
              </a:ext>
            </a:extLst>
          </p:cNvPr>
          <p:cNvSpPr/>
          <p:nvPr/>
        </p:nvSpPr>
        <p:spPr>
          <a:xfrm>
            <a:off x="1658414" y="830310"/>
            <a:ext cx="3078687" cy="331886"/>
          </a:xfrm>
          <a:prstGeom prst="rect">
            <a:avLst/>
          </a:prstGeom>
          <a:noFill/>
          <a:ln/>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113A74"/>
                </a:solidFill>
                <a:cs typeface="Arial" panose="020B0604020202020204" pitchFamily="34" charset="0"/>
              </a:rPr>
              <a:t>Heterogeneous structure</a:t>
            </a:r>
          </a:p>
        </p:txBody>
      </p:sp>
      <p:sp>
        <p:nvSpPr>
          <p:cNvPr id="41" name="Text 56">
            <a:extLst>
              <a:ext uri="{FF2B5EF4-FFF2-40B4-BE49-F238E27FC236}">
                <a16:creationId xmlns:a16="http://schemas.microsoft.com/office/drawing/2014/main" id="{4A198043-96E0-9976-2B1A-A588417149C1}"/>
              </a:ext>
            </a:extLst>
          </p:cNvPr>
          <p:cNvSpPr/>
          <p:nvPr/>
        </p:nvSpPr>
        <p:spPr>
          <a:xfrm>
            <a:off x="3573603" y="5609297"/>
            <a:ext cx="1111347" cy="329184"/>
          </a:xfrm>
          <a:prstGeom prst="rect">
            <a:avLst/>
          </a:prstGeom>
          <a:noFill/>
          <a:ln/>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i="1" dirty="0">
                <a:solidFill>
                  <a:srgbClr val="F39C12"/>
                </a:solidFill>
                <a:cs typeface="Arial" panose="020B0604020202020204" pitchFamily="34" charset="0"/>
              </a:rPr>
              <a:t>S</a:t>
            </a:r>
            <a:r>
              <a:rPr lang="en-US" altLang="zh-CN" sz="2400" baseline="-25000" dirty="0">
                <a:solidFill>
                  <a:srgbClr val="F39C12"/>
                </a:solidFill>
                <a:cs typeface="Arial" panose="020B0604020202020204" pitchFamily="34" charset="0"/>
              </a:rPr>
              <a:t>i</a:t>
            </a:r>
            <a:r>
              <a:rPr lang="en-US" altLang="zh-CN" sz="2400" dirty="0">
                <a:solidFill>
                  <a:srgbClr val="F39C12"/>
                </a:solidFill>
                <a:cs typeface="Arial" panose="020B0604020202020204" pitchFamily="34" charset="0"/>
              </a:rPr>
              <a:t> </a:t>
            </a:r>
            <a:r>
              <a:rPr lang="en-US" sz="2400" dirty="0">
                <a:solidFill>
                  <a:srgbClr val="F39C12"/>
                </a:solidFill>
                <a:cs typeface="Arial" panose="020B0604020202020204" pitchFamily="34" charset="0"/>
              </a:rPr>
              <a:t>↓</a:t>
            </a:r>
            <a:endParaRPr lang="en-US" sz="2400" dirty="0">
              <a:cs typeface="Arial" panose="020B0604020202020204" pitchFamily="34" charset="0"/>
            </a:endParaRPr>
          </a:p>
        </p:txBody>
      </p:sp>
      <p:sp>
        <p:nvSpPr>
          <p:cNvPr id="42" name="Text 57">
            <a:extLst>
              <a:ext uri="{FF2B5EF4-FFF2-40B4-BE49-F238E27FC236}">
                <a16:creationId xmlns:a16="http://schemas.microsoft.com/office/drawing/2014/main" id="{CCA7C2E4-68DD-3587-6B0C-3EBC636B0159}"/>
              </a:ext>
            </a:extLst>
          </p:cNvPr>
          <p:cNvSpPr/>
          <p:nvPr/>
        </p:nvSpPr>
        <p:spPr>
          <a:xfrm>
            <a:off x="810616" y="4631277"/>
            <a:ext cx="5012533" cy="1273878"/>
          </a:xfrm>
          <a:prstGeom prst="rect">
            <a:avLst/>
          </a:prstGeom>
          <a:noFill/>
          <a:ln/>
        </p:spPr>
        <p:txBody>
          <a:bodyPr wrap="square" lIns="0" tIns="0"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altLang="zh-CN" sz="2000" dirty="0">
                <a:cs typeface="Arial" panose="020B0604020202020204" pitchFamily="34" charset="0"/>
              </a:rPr>
              <a:t>Pronounced </a:t>
            </a:r>
            <a:r>
              <a:rPr lang="en-US" altLang="zh-CN" sz="2000" dirty="0">
                <a:solidFill>
                  <a:srgbClr val="3A60AB"/>
                </a:solidFill>
                <a:cs typeface="Arial" panose="020B0604020202020204" pitchFamily="34" charset="0"/>
              </a:rPr>
              <a:t>fingering</a:t>
            </a:r>
            <a:r>
              <a:rPr lang="en-US" altLang="zh-CN" sz="2000" dirty="0">
                <a:cs typeface="Arial" panose="020B0604020202020204" pitchFamily="34" charset="0"/>
              </a:rPr>
              <a:t> during displacement, with </a:t>
            </a:r>
            <a:r>
              <a:rPr lang="en-US" altLang="zh-CN" sz="2000" dirty="0">
                <a:solidFill>
                  <a:srgbClr val="3A60AB"/>
                </a:solidFill>
                <a:cs typeface="Arial" panose="020B0604020202020204" pitchFamily="34" charset="0"/>
              </a:rPr>
              <a:t>bypass areas (framed) </a:t>
            </a:r>
            <a:r>
              <a:rPr lang="en-US" altLang="zh-CN" sz="2000" dirty="0">
                <a:cs typeface="Arial" panose="020B0604020202020204" pitchFamily="34" charset="0"/>
              </a:rPr>
              <a:t>formed due to high resistance in small pores</a:t>
            </a:r>
            <a:endParaRPr lang="en-US" sz="2000" dirty="0">
              <a:ea typeface="微软雅黑" panose="020B0503020204020204" pitchFamily="34" charset="-122"/>
              <a:cs typeface="Arial" panose="020B0604020202020204" pitchFamily="34" charset="0"/>
            </a:endParaRPr>
          </a:p>
        </p:txBody>
      </p:sp>
      <p:grpSp>
        <p:nvGrpSpPr>
          <p:cNvPr id="237" name="组合 236">
            <a:extLst>
              <a:ext uri="{FF2B5EF4-FFF2-40B4-BE49-F238E27FC236}">
                <a16:creationId xmlns:a16="http://schemas.microsoft.com/office/drawing/2014/main" id="{7987258A-A118-D8B9-7304-5B0F7D4082FE}"/>
              </a:ext>
            </a:extLst>
          </p:cNvPr>
          <p:cNvGrpSpPr/>
          <p:nvPr/>
        </p:nvGrpSpPr>
        <p:grpSpPr>
          <a:xfrm>
            <a:off x="101403" y="1337750"/>
            <a:ext cx="6315638" cy="3241768"/>
            <a:chOff x="4480800" y="1123632"/>
            <a:chExt cx="8056429" cy="4135300"/>
          </a:xfrm>
        </p:grpSpPr>
        <p:sp>
          <p:nvSpPr>
            <p:cNvPr id="146" name="箭头: 下 145">
              <a:extLst>
                <a:ext uri="{FF2B5EF4-FFF2-40B4-BE49-F238E27FC236}">
                  <a16:creationId xmlns:a16="http://schemas.microsoft.com/office/drawing/2014/main" id="{29CB117C-A0E9-E71C-D888-47FE649FDBF0}"/>
                </a:ext>
              </a:extLst>
            </p:cNvPr>
            <p:cNvSpPr/>
            <p:nvPr/>
          </p:nvSpPr>
          <p:spPr>
            <a:xfrm>
              <a:off x="4920987" y="1675918"/>
              <a:ext cx="316690" cy="3078864"/>
            </a:xfrm>
            <a:prstGeom prst="downArrow">
              <a:avLst/>
            </a:prstGeom>
            <a:gradFill flip="none" rotWithShape="1">
              <a:gsLst>
                <a:gs pos="0">
                  <a:srgbClr val="004E9A"/>
                </a:gs>
                <a:gs pos="50000">
                  <a:schemeClr val="accent1">
                    <a:tint val="44500"/>
                    <a:satMod val="160000"/>
                    <a:alpha val="20000"/>
                  </a:schemeClr>
                </a:gs>
                <a:gs pos="100000">
                  <a:srgbClr val="FFFFFF"/>
                </a:gs>
              </a:gsLst>
              <a:lin ang="16200000" scaled="1"/>
              <a:tileRect/>
            </a:gra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147" name="文本框 146">
              <a:extLst>
                <a:ext uri="{FF2B5EF4-FFF2-40B4-BE49-F238E27FC236}">
                  <a16:creationId xmlns:a16="http://schemas.microsoft.com/office/drawing/2014/main" id="{269CD20C-F1BC-8A8B-914D-5CE822932A95}"/>
                </a:ext>
              </a:extLst>
            </p:cNvPr>
            <p:cNvSpPr txBox="1"/>
            <p:nvPr/>
          </p:nvSpPr>
          <p:spPr>
            <a:xfrm rot="10800000">
              <a:off x="4480800" y="1376604"/>
              <a:ext cx="549653" cy="3157295"/>
            </a:xfrm>
            <a:prstGeom prst="rect">
              <a:avLst/>
            </a:prstGeom>
            <a:noFill/>
          </p:spPr>
          <p:txBody>
            <a:bodyPr vert="eaVert" wrap="square" rtlCol="0">
              <a:spAutoFit/>
            </a:bodyPr>
            <a:lstStyle/>
            <a:p>
              <a:r>
                <a:rPr lang="en-US" altLang="zh-CN" sz="1600" dirty="0">
                  <a:solidFill>
                    <a:srgbClr val="002060"/>
                  </a:solidFill>
                  <a:cs typeface="Arial" panose="020B0604020202020204" pitchFamily="34" charset="0"/>
                </a:rPr>
                <a:t>Increasing injection rate</a:t>
              </a:r>
              <a:endParaRPr lang="zh-CN" altLang="en-US" sz="1600" dirty="0">
                <a:solidFill>
                  <a:srgbClr val="002060"/>
                </a:solidFill>
                <a:cs typeface="Arial" panose="020B0604020202020204" pitchFamily="34" charset="0"/>
              </a:endParaRPr>
            </a:p>
          </p:txBody>
        </p:sp>
        <p:sp>
          <p:nvSpPr>
            <p:cNvPr id="148" name="文本框 147">
              <a:extLst>
                <a:ext uri="{FF2B5EF4-FFF2-40B4-BE49-F238E27FC236}">
                  <a16:creationId xmlns:a16="http://schemas.microsoft.com/office/drawing/2014/main" id="{A8523092-4369-1407-8C0D-395DE384DA6B}"/>
                </a:ext>
              </a:extLst>
            </p:cNvPr>
            <p:cNvSpPr txBox="1"/>
            <p:nvPr/>
          </p:nvSpPr>
          <p:spPr>
            <a:xfrm>
              <a:off x="5918784" y="4050574"/>
              <a:ext cx="461962" cy="667436"/>
            </a:xfrm>
            <a:prstGeom prst="rect">
              <a:avLst/>
            </a:prstGeom>
            <a:noFill/>
          </p:spPr>
          <p:txBody>
            <a:bodyPr wrap="square" rtlCol="0">
              <a:spAutoFit/>
            </a:bodyPr>
            <a:lstStyle/>
            <a:p>
              <a:r>
                <a:rPr lang="en-US" altLang="zh-CN" sz="1400" b="1" dirty="0">
                  <a:cs typeface="Arial" panose="020B0604020202020204" pitchFamily="34" charset="0"/>
                </a:rPr>
                <a:t>1-1</a:t>
              </a:r>
              <a:endParaRPr lang="zh-CN" altLang="en-US" sz="1400" b="1" dirty="0">
                <a:cs typeface="Arial" panose="020B0604020202020204" pitchFamily="34" charset="0"/>
              </a:endParaRPr>
            </a:p>
          </p:txBody>
        </p:sp>
        <p:grpSp>
          <p:nvGrpSpPr>
            <p:cNvPr id="149" name="组合 148">
              <a:extLst>
                <a:ext uri="{FF2B5EF4-FFF2-40B4-BE49-F238E27FC236}">
                  <a16:creationId xmlns:a16="http://schemas.microsoft.com/office/drawing/2014/main" id="{E2E09095-9A13-E65A-434F-0C8CCD36F2D9}"/>
                </a:ext>
              </a:extLst>
            </p:cNvPr>
            <p:cNvGrpSpPr/>
            <p:nvPr/>
          </p:nvGrpSpPr>
          <p:grpSpPr>
            <a:xfrm>
              <a:off x="5362003" y="1123632"/>
              <a:ext cx="6648976" cy="4135300"/>
              <a:chOff x="5362002" y="1123631"/>
              <a:chExt cx="6648976" cy="4135298"/>
            </a:xfrm>
          </p:grpSpPr>
          <p:sp>
            <p:nvSpPr>
              <p:cNvPr id="150" name="文本框 149">
                <a:extLst>
                  <a:ext uri="{FF2B5EF4-FFF2-40B4-BE49-F238E27FC236}">
                    <a16:creationId xmlns:a16="http://schemas.microsoft.com/office/drawing/2014/main" id="{BE4625E4-8714-6E3A-3F98-5059F053D4D5}"/>
                  </a:ext>
                </a:extLst>
              </p:cNvPr>
              <p:cNvSpPr txBox="1"/>
              <p:nvPr/>
            </p:nvSpPr>
            <p:spPr>
              <a:xfrm>
                <a:off x="6151940" y="4859769"/>
                <a:ext cx="554296" cy="392610"/>
              </a:xfrm>
              <a:prstGeom prst="rect">
                <a:avLst/>
              </a:prstGeom>
              <a:noFill/>
            </p:spPr>
            <p:txBody>
              <a:bodyPr wrap="square" rtlCol="0">
                <a:spAutoFit/>
              </a:bodyPr>
              <a:lstStyle/>
              <a:p>
                <a:r>
                  <a:rPr lang="en-US" altLang="zh-CN" sz="1400" dirty="0">
                    <a:ea typeface="宋体" panose="02010600030101010101" pitchFamily="2" charset="-122"/>
                    <a:cs typeface="Arial" panose="020B0604020202020204" pitchFamily="34" charset="0"/>
                  </a:rPr>
                  <a:t>A1</a:t>
                </a:r>
                <a:endParaRPr lang="zh-CN" altLang="en-US" sz="1400" dirty="0">
                  <a:ea typeface="宋体" panose="02010600030101010101" pitchFamily="2" charset="-122"/>
                  <a:cs typeface="Arial" panose="020B0604020202020204" pitchFamily="34" charset="0"/>
                </a:endParaRPr>
              </a:p>
            </p:txBody>
          </p:sp>
          <p:sp>
            <p:nvSpPr>
              <p:cNvPr id="151" name="文本框 150">
                <a:extLst>
                  <a:ext uri="{FF2B5EF4-FFF2-40B4-BE49-F238E27FC236}">
                    <a16:creationId xmlns:a16="http://schemas.microsoft.com/office/drawing/2014/main" id="{20098362-D494-69F2-B70B-972AEBEE8F56}"/>
                  </a:ext>
                </a:extLst>
              </p:cNvPr>
              <p:cNvSpPr txBox="1"/>
              <p:nvPr/>
            </p:nvSpPr>
            <p:spPr>
              <a:xfrm>
                <a:off x="8215244" y="4859769"/>
                <a:ext cx="554296" cy="392610"/>
              </a:xfrm>
              <a:prstGeom prst="rect">
                <a:avLst/>
              </a:prstGeom>
              <a:noFill/>
            </p:spPr>
            <p:txBody>
              <a:bodyPr wrap="square" rtlCol="0">
                <a:spAutoFit/>
              </a:bodyPr>
              <a:lstStyle/>
              <a:p>
                <a:r>
                  <a:rPr lang="en-US" altLang="zh-CN" sz="1400" dirty="0">
                    <a:ea typeface="宋体" panose="02010600030101010101" pitchFamily="2" charset="-122"/>
                    <a:cs typeface="Arial" panose="020B0604020202020204" pitchFamily="34" charset="0"/>
                  </a:rPr>
                  <a:t>A2</a:t>
                </a:r>
                <a:endParaRPr lang="zh-CN" altLang="en-US" sz="1400" dirty="0">
                  <a:ea typeface="宋体" panose="02010600030101010101" pitchFamily="2" charset="-122"/>
                  <a:cs typeface="Arial" panose="020B0604020202020204" pitchFamily="34" charset="0"/>
                </a:endParaRPr>
              </a:p>
            </p:txBody>
          </p:sp>
          <p:sp>
            <p:nvSpPr>
              <p:cNvPr id="152" name="文本框 151">
                <a:extLst>
                  <a:ext uri="{FF2B5EF4-FFF2-40B4-BE49-F238E27FC236}">
                    <a16:creationId xmlns:a16="http://schemas.microsoft.com/office/drawing/2014/main" id="{D22636F4-5DB7-1F94-F201-5692005D13AD}"/>
                  </a:ext>
                </a:extLst>
              </p:cNvPr>
              <p:cNvSpPr txBox="1"/>
              <p:nvPr/>
            </p:nvSpPr>
            <p:spPr>
              <a:xfrm>
                <a:off x="7563052" y="4045950"/>
                <a:ext cx="461962" cy="667435"/>
              </a:xfrm>
              <a:prstGeom prst="rect">
                <a:avLst/>
              </a:prstGeom>
              <a:noFill/>
            </p:spPr>
            <p:txBody>
              <a:bodyPr wrap="square" rtlCol="0">
                <a:spAutoFit/>
              </a:bodyPr>
              <a:lstStyle/>
              <a:p>
                <a:r>
                  <a:rPr lang="en-US" altLang="zh-CN" sz="1400" b="1" dirty="0">
                    <a:cs typeface="Arial" panose="020B0604020202020204" pitchFamily="34" charset="0"/>
                  </a:rPr>
                  <a:t>1-2</a:t>
                </a:r>
                <a:endParaRPr lang="zh-CN" altLang="en-US" sz="1400" b="1" dirty="0">
                  <a:cs typeface="Arial" panose="020B0604020202020204" pitchFamily="34" charset="0"/>
                </a:endParaRPr>
              </a:p>
            </p:txBody>
          </p:sp>
          <p:grpSp>
            <p:nvGrpSpPr>
              <p:cNvPr id="153" name="组合 152">
                <a:extLst>
                  <a:ext uri="{FF2B5EF4-FFF2-40B4-BE49-F238E27FC236}">
                    <a16:creationId xmlns:a16="http://schemas.microsoft.com/office/drawing/2014/main" id="{8B678836-F583-0CBC-B2F5-E94752735EA7}"/>
                  </a:ext>
                </a:extLst>
              </p:cNvPr>
              <p:cNvGrpSpPr/>
              <p:nvPr/>
            </p:nvGrpSpPr>
            <p:grpSpPr>
              <a:xfrm>
                <a:off x="5362002" y="1576801"/>
                <a:ext cx="6214331" cy="3219754"/>
                <a:chOff x="5362005" y="1576804"/>
                <a:chExt cx="6214333" cy="3219759"/>
              </a:xfrm>
            </p:grpSpPr>
            <p:pic>
              <p:nvPicPr>
                <p:cNvPr id="225" name="图片 2">
                  <a:extLst>
                    <a:ext uri="{FF2B5EF4-FFF2-40B4-BE49-F238E27FC236}">
                      <a16:creationId xmlns:a16="http://schemas.microsoft.com/office/drawing/2014/main" id="{FD0517F3-06E2-2356-05AE-91A1A42DD9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385497" y="1585122"/>
                  <a:ext cx="1970617" cy="979188"/>
                </a:xfrm>
                <a:prstGeom prst="rect">
                  <a:avLst/>
                </a:prstGeom>
                <a:noFill/>
                <a:extLst>
                  <a:ext uri="{909E8E84-426E-40DD-AFC4-6F175D3DCCD1}">
                    <a14:hiddenFill xmlns:a14="http://schemas.microsoft.com/office/drawing/2010/main">
                      <a:solidFill>
                        <a:srgbClr val="FFFFFF"/>
                      </a:solidFill>
                    </a14:hiddenFill>
                  </a:ext>
                </a:extLst>
              </p:spPr>
            </p:pic>
            <p:pic>
              <p:nvPicPr>
                <p:cNvPr id="226" name="图片 1">
                  <a:extLst>
                    <a:ext uri="{FF2B5EF4-FFF2-40B4-BE49-F238E27FC236}">
                      <a16:creationId xmlns:a16="http://schemas.microsoft.com/office/drawing/2014/main" id="{6C1D7DAC-53F7-C8B6-73B5-D3B68C49B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0" b="190"/>
                <a:stretch/>
              </p:blipFill>
              <p:spPr bwMode="auto">
                <a:xfrm>
                  <a:off x="5362005" y="2698691"/>
                  <a:ext cx="1983871" cy="982067"/>
                </a:xfrm>
                <a:prstGeom prst="rect">
                  <a:avLst/>
                </a:prstGeom>
                <a:noFill/>
                <a:extLst>
                  <a:ext uri="{909E8E84-426E-40DD-AFC4-6F175D3DCCD1}">
                    <a14:hiddenFill xmlns:a14="http://schemas.microsoft.com/office/drawing/2010/main">
                      <a:solidFill>
                        <a:srgbClr val="FFFFFF"/>
                      </a:solidFill>
                    </a14:hiddenFill>
                  </a:ext>
                </a:extLst>
              </p:spPr>
            </p:pic>
            <p:pic>
              <p:nvPicPr>
                <p:cNvPr id="227" name="图片 3">
                  <a:extLst>
                    <a:ext uri="{FF2B5EF4-FFF2-40B4-BE49-F238E27FC236}">
                      <a16:creationId xmlns:a16="http://schemas.microsoft.com/office/drawing/2014/main" id="{12854FF8-C896-84B1-DBD4-4D0869ADC2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393499" y="3814496"/>
                  <a:ext cx="1964134" cy="982067"/>
                </a:xfrm>
                <a:prstGeom prst="rect">
                  <a:avLst/>
                </a:prstGeom>
                <a:noFill/>
                <a:extLst>
                  <a:ext uri="{909E8E84-426E-40DD-AFC4-6F175D3DCCD1}">
                    <a14:hiddenFill xmlns:a14="http://schemas.microsoft.com/office/drawing/2010/main">
                      <a:solidFill>
                        <a:srgbClr val="FFFFFF"/>
                      </a:solidFill>
                    </a14:hiddenFill>
                  </a:ext>
                </a:extLst>
              </p:spPr>
            </p:pic>
            <p:pic>
              <p:nvPicPr>
                <p:cNvPr id="228" name="图片 19">
                  <a:extLst>
                    <a:ext uri="{FF2B5EF4-FFF2-40B4-BE49-F238E27FC236}">
                      <a16:creationId xmlns:a16="http://schemas.microsoft.com/office/drawing/2014/main" id="{388E57B7-3B64-0A98-EC7B-E2134BE90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7481911" y="1584481"/>
                  <a:ext cx="1970234" cy="982067"/>
                </a:xfrm>
                <a:prstGeom prst="rect">
                  <a:avLst/>
                </a:prstGeom>
                <a:noFill/>
                <a:extLst>
                  <a:ext uri="{909E8E84-426E-40DD-AFC4-6F175D3DCCD1}">
                    <a14:hiddenFill xmlns:a14="http://schemas.microsoft.com/office/drawing/2010/main">
                      <a:solidFill>
                        <a:srgbClr val="FFFFFF"/>
                      </a:solidFill>
                    </a14:hiddenFill>
                  </a:ext>
                </a:extLst>
              </p:spPr>
            </p:pic>
            <p:pic>
              <p:nvPicPr>
                <p:cNvPr id="229" name="图片 18">
                  <a:extLst>
                    <a:ext uri="{FF2B5EF4-FFF2-40B4-BE49-F238E27FC236}">
                      <a16:creationId xmlns:a16="http://schemas.microsoft.com/office/drawing/2014/main" id="{369DA807-9E22-67C0-9AA5-E2231434F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7495795" y="2687104"/>
                  <a:ext cx="1970234" cy="982067"/>
                </a:xfrm>
                <a:prstGeom prst="rect">
                  <a:avLst/>
                </a:prstGeom>
                <a:noFill/>
                <a:extLst>
                  <a:ext uri="{909E8E84-426E-40DD-AFC4-6F175D3DCCD1}">
                    <a14:hiddenFill xmlns:a14="http://schemas.microsoft.com/office/drawing/2010/main">
                      <a:solidFill>
                        <a:srgbClr val="FFFFFF"/>
                      </a:solidFill>
                    </a14:hiddenFill>
                  </a:ext>
                </a:extLst>
              </p:spPr>
            </p:pic>
            <p:pic>
              <p:nvPicPr>
                <p:cNvPr id="230" name="图片 20">
                  <a:extLst>
                    <a:ext uri="{FF2B5EF4-FFF2-40B4-BE49-F238E27FC236}">
                      <a16:creationId xmlns:a16="http://schemas.microsoft.com/office/drawing/2014/main" id="{DC29B60F-2164-882F-089B-9F56D05CA6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7495795" y="3814496"/>
                  <a:ext cx="1970234" cy="982067"/>
                </a:xfrm>
                <a:prstGeom prst="rect">
                  <a:avLst/>
                </a:prstGeom>
                <a:noFill/>
                <a:extLst>
                  <a:ext uri="{909E8E84-426E-40DD-AFC4-6F175D3DCCD1}">
                    <a14:hiddenFill xmlns:a14="http://schemas.microsoft.com/office/drawing/2010/main">
                      <a:solidFill>
                        <a:srgbClr val="FFFFFF"/>
                      </a:solidFill>
                    </a14:hiddenFill>
                  </a:ext>
                </a:extLst>
              </p:spPr>
            </p:pic>
            <p:pic>
              <p:nvPicPr>
                <p:cNvPr id="231" name="图片 10">
                  <a:extLst>
                    <a:ext uri="{FF2B5EF4-FFF2-40B4-BE49-F238E27FC236}">
                      <a16:creationId xmlns:a16="http://schemas.microsoft.com/office/drawing/2014/main" id="{4B2C4519-0EE5-DCEC-A80B-3D8D896AED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9590774" y="1576804"/>
                  <a:ext cx="1979548" cy="983664"/>
                </a:xfrm>
                <a:prstGeom prst="rect">
                  <a:avLst/>
                </a:prstGeom>
                <a:noFill/>
                <a:extLst>
                  <a:ext uri="{909E8E84-426E-40DD-AFC4-6F175D3DCCD1}">
                    <a14:hiddenFill xmlns:a14="http://schemas.microsoft.com/office/drawing/2010/main">
                      <a:solidFill>
                        <a:srgbClr val="FFFFFF"/>
                      </a:solidFill>
                    </a14:hiddenFill>
                  </a:ext>
                </a:extLst>
              </p:spPr>
            </p:pic>
            <p:pic>
              <p:nvPicPr>
                <p:cNvPr id="232" name="图片 11">
                  <a:extLst>
                    <a:ext uri="{FF2B5EF4-FFF2-40B4-BE49-F238E27FC236}">
                      <a16:creationId xmlns:a16="http://schemas.microsoft.com/office/drawing/2014/main" id="{E69BEE22-C684-1240-3AF5-92E45EBD1C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9596639" y="2697890"/>
                  <a:ext cx="1979548" cy="983664"/>
                </a:xfrm>
                <a:prstGeom prst="rect">
                  <a:avLst/>
                </a:prstGeom>
                <a:noFill/>
                <a:extLst>
                  <a:ext uri="{909E8E84-426E-40DD-AFC4-6F175D3DCCD1}">
                    <a14:hiddenFill xmlns:a14="http://schemas.microsoft.com/office/drawing/2010/main">
                      <a:solidFill>
                        <a:srgbClr val="FFFFFF"/>
                      </a:solidFill>
                    </a14:hiddenFill>
                  </a:ext>
                </a:extLst>
              </p:spPr>
            </p:pic>
            <p:pic>
              <p:nvPicPr>
                <p:cNvPr id="233" name="图片 12">
                  <a:extLst>
                    <a:ext uri="{FF2B5EF4-FFF2-40B4-BE49-F238E27FC236}">
                      <a16:creationId xmlns:a16="http://schemas.microsoft.com/office/drawing/2014/main" id="{787ECBB4-CD65-0327-AF33-58D00C4B61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9596790" y="3810599"/>
                  <a:ext cx="1979548" cy="983664"/>
                </a:xfrm>
                <a:prstGeom prst="rect">
                  <a:avLst/>
                </a:prstGeom>
                <a:noFill/>
                <a:extLst>
                  <a:ext uri="{909E8E84-426E-40DD-AFC4-6F175D3DCCD1}">
                    <a14:hiddenFill xmlns:a14="http://schemas.microsoft.com/office/drawing/2010/main">
                      <a:solidFill>
                        <a:srgbClr val="FFFFFF"/>
                      </a:solidFill>
                    </a14:hiddenFill>
                  </a:ext>
                </a:extLst>
              </p:spPr>
            </p:pic>
          </p:grpSp>
          <p:sp>
            <p:nvSpPr>
              <p:cNvPr id="154" name="文本框 153">
                <a:extLst>
                  <a:ext uri="{FF2B5EF4-FFF2-40B4-BE49-F238E27FC236}">
                    <a16:creationId xmlns:a16="http://schemas.microsoft.com/office/drawing/2014/main" id="{43CDBCBE-0189-1B7C-8199-3B83F135A8AB}"/>
                  </a:ext>
                </a:extLst>
              </p:cNvPr>
              <p:cNvSpPr txBox="1"/>
              <p:nvPr/>
            </p:nvSpPr>
            <p:spPr>
              <a:xfrm>
                <a:off x="10335099" y="4859769"/>
                <a:ext cx="554296" cy="392610"/>
              </a:xfrm>
              <a:prstGeom prst="rect">
                <a:avLst/>
              </a:prstGeom>
              <a:noFill/>
            </p:spPr>
            <p:txBody>
              <a:bodyPr wrap="square" rtlCol="0">
                <a:spAutoFit/>
              </a:bodyPr>
              <a:lstStyle/>
              <a:p>
                <a:r>
                  <a:rPr lang="en-US" altLang="zh-CN" sz="1400" dirty="0">
                    <a:ea typeface="宋体" panose="02010600030101010101" pitchFamily="2" charset="-122"/>
                    <a:cs typeface="Arial" panose="020B0604020202020204" pitchFamily="34" charset="0"/>
                  </a:rPr>
                  <a:t>B2</a:t>
                </a:r>
                <a:endParaRPr lang="zh-CN" altLang="en-US" sz="1400" dirty="0">
                  <a:ea typeface="宋体" panose="02010600030101010101" pitchFamily="2" charset="-122"/>
                  <a:cs typeface="Arial" panose="020B0604020202020204" pitchFamily="34" charset="0"/>
                </a:endParaRPr>
              </a:p>
            </p:txBody>
          </p:sp>
          <p:grpSp>
            <p:nvGrpSpPr>
              <p:cNvPr id="155" name="组合 154">
                <a:extLst>
                  <a:ext uri="{FF2B5EF4-FFF2-40B4-BE49-F238E27FC236}">
                    <a16:creationId xmlns:a16="http://schemas.microsoft.com/office/drawing/2014/main" id="{B7EAC31A-72B0-02FA-D388-F7FDF2D01287}"/>
                  </a:ext>
                </a:extLst>
              </p:cNvPr>
              <p:cNvGrpSpPr/>
              <p:nvPr/>
            </p:nvGrpSpPr>
            <p:grpSpPr>
              <a:xfrm>
                <a:off x="7474094" y="1726375"/>
                <a:ext cx="626548" cy="2964425"/>
                <a:chOff x="7728093" y="1726374"/>
                <a:chExt cx="626549" cy="2964429"/>
              </a:xfrm>
              <a:noFill/>
            </p:grpSpPr>
            <p:grpSp>
              <p:nvGrpSpPr>
                <p:cNvPr id="216" name="组合 215">
                  <a:extLst>
                    <a:ext uri="{FF2B5EF4-FFF2-40B4-BE49-F238E27FC236}">
                      <a16:creationId xmlns:a16="http://schemas.microsoft.com/office/drawing/2014/main" id="{2DEBD742-C8E3-421E-3C6F-C14662BE3ADD}"/>
                    </a:ext>
                  </a:extLst>
                </p:cNvPr>
                <p:cNvGrpSpPr/>
                <p:nvPr/>
              </p:nvGrpSpPr>
              <p:grpSpPr>
                <a:xfrm>
                  <a:off x="7728093" y="3971984"/>
                  <a:ext cx="622478" cy="718819"/>
                  <a:chOff x="3197376" y="1672552"/>
                  <a:chExt cx="564312" cy="651651"/>
                </a:xfrm>
                <a:grpFill/>
              </p:grpSpPr>
              <p:sp>
                <p:nvSpPr>
                  <p:cNvPr id="223" name="矩形: 圆角 222">
                    <a:extLst>
                      <a:ext uri="{FF2B5EF4-FFF2-40B4-BE49-F238E27FC236}">
                        <a16:creationId xmlns:a16="http://schemas.microsoft.com/office/drawing/2014/main" id="{AB3C0BC0-3081-6A65-D82C-3800D6E09CF9}"/>
                      </a:ext>
                    </a:extLst>
                  </p:cNvPr>
                  <p:cNvSpPr/>
                  <p:nvPr/>
                </p:nvSpPr>
                <p:spPr>
                  <a:xfrm>
                    <a:off x="3197376" y="1672552"/>
                    <a:ext cx="316026" cy="156528"/>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C00000"/>
                      </a:solidFill>
                      <a:cs typeface="Arial" panose="020B0604020202020204" pitchFamily="34" charset="0"/>
                    </a:endParaRPr>
                  </a:p>
                </p:txBody>
              </p:sp>
              <p:sp>
                <p:nvSpPr>
                  <p:cNvPr id="224" name="矩形: 圆角 223">
                    <a:extLst>
                      <a:ext uri="{FF2B5EF4-FFF2-40B4-BE49-F238E27FC236}">
                        <a16:creationId xmlns:a16="http://schemas.microsoft.com/office/drawing/2014/main" id="{A1ADF330-478E-7D59-2441-A3ACE21E3756}"/>
                      </a:ext>
                    </a:extLst>
                  </p:cNvPr>
                  <p:cNvSpPr/>
                  <p:nvPr/>
                </p:nvSpPr>
                <p:spPr>
                  <a:xfrm>
                    <a:off x="3572459" y="2009970"/>
                    <a:ext cx="189229" cy="314233"/>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grpSp>
            <p:grpSp>
              <p:nvGrpSpPr>
                <p:cNvPr id="217" name="组合 216">
                  <a:extLst>
                    <a:ext uri="{FF2B5EF4-FFF2-40B4-BE49-F238E27FC236}">
                      <a16:creationId xmlns:a16="http://schemas.microsoft.com/office/drawing/2014/main" id="{F560377E-3220-4AD1-F7F3-DA86624C684F}"/>
                    </a:ext>
                  </a:extLst>
                </p:cNvPr>
                <p:cNvGrpSpPr/>
                <p:nvPr/>
              </p:nvGrpSpPr>
              <p:grpSpPr>
                <a:xfrm>
                  <a:off x="7732163" y="1726374"/>
                  <a:ext cx="622479" cy="718819"/>
                  <a:chOff x="7732163" y="1726374"/>
                  <a:chExt cx="622479" cy="718819"/>
                </a:xfrm>
                <a:grpFill/>
              </p:grpSpPr>
              <p:sp>
                <p:nvSpPr>
                  <p:cNvPr id="221" name="矩形: 圆角 220">
                    <a:extLst>
                      <a:ext uri="{FF2B5EF4-FFF2-40B4-BE49-F238E27FC236}">
                        <a16:creationId xmlns:a16="http://schemas.microsoft.com/office/drawing/2014/main" id="{F5B2B42E-AF9A-EA93-B997-6F3FDD09D6FC}"/>
                      </a:ext>
                    </a:extLst>
                  </p:cNvPr>
                  <p:cNvSpPr/>
                  <p:nvPr/>
                </p:nvSpPr>
                <p:spPr>
                  <a:xfrm>
                    <a:off x="7732163" y="1726374"/>
                    <a:ext cx="348600" cy="172662"/>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u="sng" dirty="0">
                      <a:solidFill>
                        <a:srgbClr val="C00000"/>
                      </a:solidFill>
                      <a:cs typeface="Arial" panose="020B0604020202020204" pitchFamily="34" charset="0"/>
                    </a:endParaRPr>
                  </a:p>
                </p:txBody>
              </p:sp>
              <p:sp>
                <p:nvSpPr>
                  <p:cNvPr id="222" name="矩形: 圆角 221">
                    <a:extLst>
                      <a:ext uri="{FF2B5EF4-FFF2-40B4-BE49-F238E27FC236}">
                        <a16:creationId xmlns:a16="http://schemas.microsoft.com/office/drawing/2014/main" id="{0F6AEF1C-27A9-7DB9-C191-BA98A2DC740C}"/>
                      </a:ext>
                    </a:extLst>
                  </p:cNvPr>
                  <p:cNvSpPr/>
                  <p:nvPr/>
                </p:nvSpPr>
                <p:spPr>
                  <a:xfrm>
                    <a:off x="8145908" y="2098571"/>
                    <a:ext cx="208734" cy="346622"/>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u="sng" dirty="0">
                      <a:cs typeface="Arial" panose="020B0604020202020204" pitchFamily="34" charset="0"/>
                    </a:endParaRPr>
                  </a:p>
                </p:txBody>
              </p:sp>
            </p:grpSp>
            <p:grpSp>
              <p:nvGrpSpPr>
                <p:cNvPr id="218" name="组合 217">
                  <a:extLst>
                    <a:ext uri="{FF2B5EF4-FFF2-40B4-BE49-F238E27FC236}">
                      <a16:creationId xmlns:a16="http://schemas.microsoft.com/office/drawing/2014/main" id="{CE55AE79-E3F6-9770-94D5-93FACD1EF491}"/>
                    </a:ext>
                  </a:extLst>
                </p:cNvPr>
                <p:cNvGrpSpPr/>
                <p:nvPr/>
              </p:nvGrpSpPr>
              <p:grpSpPr>
                <a:xfrm>
                  <a:off x="7731760" y="2824926"/>
                  <a:ext cx="622479" cy="718819"/>
                  <a:chOff x="7731760" y="2824926"/>
                  <a:chExt cx="622479" cy="718819"/>
                </a:xfrm>
                <a:grpFill/>
              </p:grpSpPr>
              <p:sp>
                <p:nvSpPr>
                  <p:cNvPr id="219" name="矩形: 圆角 218">
                    <a:extLst>
                      <a:ext uri="{FF2B5EF4-FFF2-40B4-BE49-F238E27FC236}">
                        <a16:creationId xmlns:a16="http://schemas.microsoft.com/office/drawing/2014/main" id="{6068ABBA-7755-A9AC-8E77-78AF50614247}"/>
                      </a:ext>
                    </a:extLst>
                  </p:cNvPr>
                  <p:cNvSpPr/>
                  <p:nvPr/>
                </p:nvSpPr>
                <p:spPr>
                  <a:xfrm>
                    <a:off x="7731760" y="2824926"/>
                    <a:ext cx="348600" cy="172662"/>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rgbClr val="C00000"/>
                      </a:solidFill>
                      <a:cs typeface="Arial" panose="020B0604020202020204" pitchFamily="34" charset="0"/>
                    </a:endParaRPr>
                  </a:p>
                </p:txBody>
              </p:sp>
              <p:sp>
                <p:nvSpPr>
                  <p:cNvPr id="220" name="矩形: 圆角 219">
                    <a:extLst>
                      <a:ext uri="{FF2B5EF4-FFF2-40B4-BE49-F238E27FC236}">
                        <a16:creationId xmlns:a16="http://schemas.microsoft.com/office/drawing/2014/main" id="{0A31F4B2-79C9-D014-E86A-D2BAD2E626C1}"/>
                      </a:ext>
                    </a:extLst>
                  </p:cNvPr>
                  <p:cNvSpPr/>
                  <p:nvPr/>
                </p:nvSpPr>
                <p:spPr>
                  <a:xfrm>
                    <a:off x="8145505" y="3197123"/>
                    <a:ext cx="208734" cy="346622"/>
                  </a:xfrm>
                  <a:prstGeom prst="roundRect">
                    <a:avLst/>
                  </a:prstGeom>
                  <a:grp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grpSp>
          </p:grpSp>
          <p:grpSp>
            <p:nvGrpSpPr>
              <p:cNvPr id="156" name="组合 155">
                <a:extLst>
                  <a:ext uri="{FF2B5EF4-FFF2-40B4-BE49-F238E27FC236}">
                    <a16:creationId xmlns:a16="http://schemas.microsoft.com/office/drawing/2014/main" id="{FD8D446E-2B66-7D32-11AA-79033C884CA0}"/>
                  </a:ext>
                </a:extLst>
              </p:cNvPr>
              <p:cNvGrpSpPr/>
              <p:nvPr/>
            </p:nvGrpSpPr>
            <p:grpSpPr>
              <a:xfrm>
                <a:off x="8306048" y="1593468"/>
                <a:ext cx="357478" cy="2088275"/>
                <a:chOff x="8560047" y="1593466"/>
                <a:chExt cx="357477" cy="2088277"/>
              </a:xfrm>
            </p:grpSpPr>
            <p:grpSp>
              <p:nvGrpSpPr>
                <p:cNvPr id="210" name="组合 209">
                  <a:extLst>
                    <a:ext uri="{FF2B5EF4-FFF2-40B4-BE49-F238E27FC236}">
                      <a16:creationId xmlns:a16="http://schemas.microsoft.com/office/drawing/2014/main" id="{D393D54D-FF95-4747-30CA-27BFED6791EB}"/>
                    </a:ext>
                  </a:extLst>
                </p:cNvPr>
                <p:cNvGrpSpPr/>
                <p:nvPr/>
              </p:nvGrpSpPr>
              <p:grpSpPr>
                <a:xfrm>
                  <a:off x="8560450" y="1593466"/>
                  <a:ext cx="352885" cy="966717"/>
                  <a:chOff x="8560450" y="1593466"/>
                  <a:chExt cx="352885" cy="966717"/>
                </a:xfrm>
              </p:grpSpPr>
              <p:sp>
                <p:nvSpPr>
                  <p:cNvPr id="214" name="矩形: 圆角 213">
                    <a:extLst>
                      <a:ext uri="{FF2B5EF4-FFF2-40B4-BE49-F238E27FC236}">
                        <a16:creationId xmlns:a16="http://schemas.microsoft.com/office/drawing/2014/main" id="{34D2F12C-F60B-9992-2D5E-BA0D853F1ABA}"/>
                      </a:ext>
                    </a:extLst>
                  </p:cNvPr>
                  <p:cNvSpPr/>
                  <p:nvPr/>
                </p:nvSpPr>
                <p:spPr>
                  <a:xfrm flipV="1">
                    <a:off x="8560450" y="1593466"/>
                    <a:ext cx="348600" cy="131268"/>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u="sng" dirty="0">
                      <a:cs typeface="Arial" panose="020B0604020202020204" pitchFamily="34" charset="0"/>
                    </a:endParaRPr>
                  </a:p>
                </p:txBody>
              </p:sp>
              <p:sp>
                <p:nvSpPr>
                  <p:cNvPr id="215" name="矩形: 圆角 214">
                    <a:extLst>
                      <a:ext uri="{FF2B5EF4-FFF2-40B4-BE49-F238E27FC236}">
                        <a16:creationId xmlns:a16="http://schemas.microsoft.com/office/drawing/2014/main" id="{B1A69D1C-24A2-A9E1-6FA6-F9CA5FD12734}"/>
                      </a:ext>
                    </a:extLst>
                  </p:cNvPr>
                  <p:cNvSpPr/>
                  <p:nvPr/>
                </p:nvSpPr>
                <p:spPr>
                  <a:xfrm flipV="1">
                    <a:off x="8605363" y="2362140"/>
                    <a:ext cx="307972" cy="19804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u="sng" dirty="0">
                      <a:cs typeface="Arial" panose="020B0604020202020204" pitchFamily="34" charset="0"/>
                    </a:endParaRPr>
                  </a:p>
                </p:txBody>
              </p:sp>
            </p:grpSp>
            <p:grpSp>
              <p:nvGrpSpPr>
                <p:cNvPr id="211" name="组合 210">
                  <a:extLst>
                    <a:ext uri="{FF2B5EF4-FFF2-40B4-BE49-F238E27FC236}">
                      <a16:creationId xmlns:a16="http://schemas.microsoft.com/office/drawing/2014/main" id="{4C97FCC3-A515-7D5C-F8E9-2B240D4A063E}"/>
                    </a:ext>
                  </a:extLst>
                </p:cNvPr>
                <p:cNvGrpSpPr/>
                <p:nvPr/>
              </p:nvGrpSpPr>
              <p:grpSpPr>
                <a:xfrm>
                  <a:off x="8560047" y="2692016"/>
                  <a:ext cx="357477" cy="989727"/>
                  <a:chOff x="8560047" y="2692016"/>
                  <a:chExt cx="357477" cy="989727"/>
                </a:xfrm>
              </p:grpSpPr>
              <p:sp>
                <p:nvSpPr>
                  <p:cNvPr id="212" name="矩形: 圆角 211">
                    <a:extLst>
                      <a:ext uri="{FF2B5EF4-FFF2-40B4-BE49-F238E27FC236}">
                        <a16:creationId xmlns:a16="http://schemas.microsoft.com/office/drawing/2014/main" id="{036C92A7-D4C5-75E0-9C60-79A301ED3DC8}"/>
                      </a:ext>
                    </a:extLst>
                  </p:cNvPr>
                  <p:cNvSpPr/>
                  <p:nvPr/>
                </p:nvSpPr>
                <p:spPr>
                  <a:xfrm flipV="1">
                    <a:off x="8560047" y="2692016"/>
                    <a:ext cx="348600" cy="132909"/>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dirty="0">
                      <a:cs typeface="Arial" panose="020B0604020202020204" pitchFamily="34" charset="0"/>
                    </a:endParaRPr>
                  </a:p>
                </p:txBody>
              </p:sp>
              <p:sp>
                <p:nvSpPr>
                  <p:cNvPr id="213" name="矩形: 圆角 212">
                    <a:extLst>
                      <a:ext uri="{FF2B5EF4-FFF2-40B4-BE49-F238E27FC236}">
                        <a16:creationId xmlns:a16="http://schemas.microsoft.com/office/drawing/2014/main" id="{84FF73E9-E3D9-3081-B73F-6B2212548F65}"/>
                      </a:ext>
                    </a:extLst>
                  </p:cNvPr>
                  <p:cNvSpPr/>
                  <p:nvPr/>
                </p:nvSpPr>
                <p:spPr>
                  <a:xfrm flipV="1">
                    <a:off x="8609552" y="3483700"/>
                    <a:ext cx="307972" cy="19804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dirty="0">
                      <a:cs typeface="Arial" panose="020B0604020202020204" pitchFamily="34" charset="0"/>
                    </a:endParaRPr>
                  </a:p>
                </p:txBody>
              </p:sp>
            </p:grpSp>
          </p:grpSp>
          <p:grpSp>
            <p:nvGrpSpPr>
              <p:cNvPr id="157" name="组合 156">
                <a:extLst>
                  <a:ext uri="{FF2B5EF4-FFF2-40B4-BE49-F238E27FC236}">
                    <a16:creationId xmlns:a16="http://schemas.microsoft.com/office/drawing/2014/main" id="{5ED7A6C6-2393-C9D1-0256-FE59B50C178A}"/>
                  </a:ext>
                </a:extLst>
              </p:cNvPr>
              <p:cNvGrpSpPr/>
              <p:nvPr/>
            </p:nvGrpSpPr>
            <p:grpSpPr>
              <a:xfrm>
                <a:off x="9893890" y="1585750"/>
                <a:ext cx="1699437" cy="2669599"/>
                <a:chOff x="10147889" y="1585752"/>
                <a:chExt cx="1699437" cy="2669602"/>
              </a:xfrm>
            </p:grpSpPr>
            <p:grpSp>
              <p:nvGrpSpPr>
                <p:cNvPr id="201" name="组合 200">
                  <a:extLst>
                    <a:ext uri="{FF2B5EF4-FFF2-40B4-BE49-F238E27FC236}">
                      <a16:creationId xmlns:a16="http://schemas.microsoft.com/office/drawing/2014/main" id="{3195171A-12C1-CB19-1562-9DD57BEC68A0}"/>
                    </a:ext>
                  </a:extLst>
                </p:cNvPr>
                <p:cNvGrpSpPr/>
                <p:nvPr/>
              </p:nvGrpSpPr>
              <p:grpSpPr>
                <a:xfrm>
                  <a:off x="10162167" y="1585752"/>
                  <a:ext cx="1681309" cy="435052"/>
                  <a:chOff x="10162167" y="1585752"/>
                  <a:chExt cx="1681309" cy="435052"/>
                </a:xfrm>
              </p:grpSpPr>
              <p:sp>
                <p:nvSpPr>
                  <p:cNvPr id="208" name="矩形: 圆角 207">
                    <a:extLst>
                      <a:ext uri="{FF2B5EF4-FFF2-40B4-BE49-F238E27FC236}">
                        <a16:creationId xmlns:a16="http://schemas.microsoft.com/office/drawing/2014/main" id="{FB1B86B5-6675-AEE0-2134-9FAA4BCBAE5A}"/>
                      </a:ext>
                    </a:extLst>
                  </p:cNvPr>
                  <p:cNvSpPr/>
                  <p:nvPr/>
                </p:nvSpPr>
                <p:spPr>
                  <a:xfrm>
                    <a:off x="10162167" y="1732080"/>
                    <a:ext cx="329086" cy="28872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209" name="矩形: 圆角 208">
                    <a:extLst>
                      <a:ext uri="{FF2B5EF4-FFF2-40B4-BE49-F238E27FC236}">
                        <a16:creationId xmlns:a16="http://schemas.microsoft.com/office/drawing/2014/main" id="{B4C7E253-178A-A84F-8E3D-E5E83E2FCBE2}"/>
                      </a:ext>
                    </a:extLst>
                  </p:cNvPr>
                  <p:cNvSpPr/>
                  <p:nvPr/>
                </p:nvSpPr>
                <p:spPr>
                  <a:xfrm>
                    <a:off x="11211421" y="1585752"/>
                    <a:ext cx="632055" cy="31328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grpSp>
            <p:grpSp>
              <p:nvGrpSpPr>
                <p:cNvPr id="202" name="组合 201">
                  <a:extLst>
                    <a:ext uri="{FF2B5EF4-FFF2-40B4-BE49-F238E27FC236}">
                      <a16:creationId xmlns:a16="http://schemas.microsoft.com/office/drawing/2014/main" id="{5A7B38DA-FF4A-983C-F241-336B41FA2DB0}"/>
                    </a:ext>
                  </a:extLst>
                </p:cNvPr>
                <p:cNvGrpSpPr/>
                <p:nvPr/>
              </p:nvGrpSpPr>
              <p:grpSpPr>
                <a:xfrm>
                  <a:off x="10147889" y="2703313"/>
                  <a:ext cx="1699437" cy="433174"/>
                  <a:chOff x="10147889" y="2703313"/>
                  <a:chExt cx="1699437" cy="433174"/>
                </a:xfrm>
              </p:grpSpPr>
              <p:sp>
                <p:nvSpPr>
                  <p:cNvPr id="206" name="矩形: 圆角 205">
                    <a:extLst>
                      <a:ext uri="{FF2B5EF4-FFF2-40B4-BE49-F238E27FC236}">
                        <a16:creationId xmlns:a16="http://schemas.microsoft.com/office/drawing/2014/main" id="{7488187B-13FF-F5FF-81A1-1F0178EE1BD4}"/>
                      </a:ext>
                    </a:extLst>
                  </p:cNvPr>
                  <p:cNvSpPr/>
                  <p:nvPr/>
                </p:nvSpPr>
                <p:spPr>
                  <a:xfrm>
                    <a:off x="10147889" y="2847763"/>
                    <a:ext cx="329086" cy="28872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207" name="矩形: 圆角 206">
                    <a:extLst>
                      <a:ext uri="{FF2B5EF4-FFF2-40B4-BE49-F238E27FC236}">
                        <a16:creationId xmlns:a16="http://schemas.microsoft.com/office/drawing/2014/main" id="{1138B2B0-4175-5238-F3A8-7942D6C2F98B}"/>
                      </a:ext>
                    </a:extLst>
                  </p:cNvPr>
                  <p:cNvSpPr/>
                  <p:nvPr/>
                </p:nvSpPr>
                <p:spPr>
                  <a:xfrm>
                    <a:off x="11215271" y="2703313"/>
                    <a:ext cx="632055" cy="31328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grpSp>
            <p:grpSp>
              <p:nvGrpSpPr>
                <p:cNvPr id="203" name="组合 202">
                  <a:extLst>
                    <a:ext uri="{FF2B5EF4-FFF2-40B4-BE49-F238E27FC236}">
                      <a16:creationId xmlns:a16="http://schemas.microsoft.com/office/drawing/2014/main" id="{A21C782A-7240-DF2C-3A29-C4D622D47F3B}"/>
                    </a:ext>
                  </a:extLst>
                </p:cNvPr>
                <p:cNvGrpSpPr/>
                <p:nvPr/>
              </p:nvGrpSpPr>
              <p:grpSpPr>
                <a:xfrm>
                  <a:off x="10147889" y="3812388"/>
                  <a:ext cx="1692280" cy="442966"/>
                  <a:chOff x="10147889" y="3812388"/>
                  <a:chExt cx="1692280" cy="442966"/>
                </a:xfrm>
              </p:grpSpPr>
              <p:sp>
                <p:nvSpPr>
                  <p:cNvPr id="204" name="矩形: 圆角 203">
                    <a:extLst>
                      <a:ext uri="{FF2B5EF4-FFF2-40B4-BE49-F238E27FC236}">
                        <a16:creationId xmlns:a16="http://schemas.microsoft.com/office/drawing/2014/main" id="{66FEE22F-4732-3E89-BCBB-927FC4BABD28}"/>
                      </a:ext>
                    </a:extLst>
                  </p:cNvPr>
                  <p:cNvSpPr/>
                  <p:nvPr/>
                </p:nvSpPr>
                <p:spPr>
                  <a:xfrm>
                    <a:off x="10147889" y="3966630"/>
                    <a:ext cx="329086" cy="28872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205" name="矩形: 圆角 204">
                    <a:extLst>
                      <a:ext uri="{FF2B5EF4-FFF2-40B4-BE49-F238E27FC236}">
                        <a16:creationId xmlns:a16="http://schemas.microsoft.com/office/drawing/2014/main" id="{643D6505-F886-D29E-7B33-BABD2883C88D}"/>
                      </a:ext>
                    </a:extLst>
                  </p:cNvPr>
                  <p:cNvSpPr/>
                  <p:nvPr/>
                </p:nvSpPr>
                <p:spPr>
                  <a:xfrm>
                    <a:off x="11208114" y="3812388"/>
                    <a:ext cx="632055" cy="313284"/>
                  </a:xfrm>
                  <a:prstGeom prst="roundRect">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grpSp>
          </p:grpSp>
          <p:grpSp>
            <p:nvGrpSpPr>
              <p:cNvPr id="158" name="组合 157">
                <a:extLst>
                  <a:ext uri="{FF2B5EF4-FFF2-40B4-BE49-F238E27FC236}">
                    <a16:creationId xmlns:a16="http://schemas.microsoft.com/office/drawing/2014/main" id="{276BA96A-98DF-B9E5-8C8F-CF55DC099B28}"/>
                  </a:ext>
                </a:extLst>
              </p:cNvPr>
              <p:cNvGrpSpPr/>
              <p:nvPr/>
            </p:nvGrpSpPr>
            <p:grpSpPr>
              <a:xfrm>
                <a:off x="9726596" y="1574140"/>
                <a:ext cx="1681425" cy="3212734"/>
                <a:chOff x="9980594" y="1574142"/>
                <a:chExt cx="1681425" cy="3212738"/>
              </a:xfrm>
            </p:grpSpPr>
            <p:grpSp>
              <p:nvGrpSpPr>
                <p:cNvPr id="186" name="组合 185">
                  <a:extLst>
                    <a:ext uri="{FF2B5EF4-FFF2-40B4-BE49-F238E27FC236}">
                      <a16:creationId xmlns:a16="http://schemas.microsoft.com/office/drawing/2014/main" id="{832CEB1E-03A0-C52D-15D3-642C29D1AE3C}"/>
                    </a:ext>
                  </a:extLst>
                </p:cNvPr>
                <p:cNvGrpSpPr/>
                <p:nvPr/>
              </p:nvGrpSpPr>
              <p:grpSpPr>
                <a:xfrm>
                  <a:off x="9980594" y="1574142"/>
                  <a:ext cx="1681425" cy="978080"/>
                  <a:chOff x="9980594" y="1574142"/>
                  <a:chExt cx="1681425" cy="978080"/>
                </a:xfrm>
              </p:grpSpPr>
              <p:sp>
                <p:nvSpPr>
                  <p:cNvPr id="197" name="矩形: 圆角 196">
                    <a:extLst>
                      <a:ext uri="{FF2B5EF4-FFF2-40B4-BE49-F238E27FC236}">
                        <a16:creationId xmlns:a16="http://schemas.microsoft.com/office/drawing/2014/main" id="{C37B7485-E145-4DD1-53A4-9C4A727DB607}"/>
                      </a:ext>
                    </a:extLst>
                  </p:cNvPr>
                  <p:cNvSpPr/>
                  <p:nvPr/>
                </p:nvSpPr>
                <p:spPr>
                  <a:xfrm>
                    <a:off x="9980594" y="1736768"/>
                    <a:ext cx="163417" cy="36503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4">
                          <a:lumMod val="40000"/>
                          <a:lumOff val="60000"/>
                        </a:schemeClr>
                      </a:solidFill>
                      <a:cs typeface="Arial" panose="020B0604020202020204" pitchFamily="34" charset="0"/>
                    </a:endParaRPr>
                  </a:p>
                </p:txBody>
              </p:sp>
              <p:sp>
                <p:nvSpPr>
                  <p:cNvPr id="198" name="矩形: 圆角 197">
                    <a:extLst>
                      <a:ext uri="{FF2B5EF4-FFF2-40B4-BE49-F238E27FC236}">
                        <a16:creationId xmlns:a16="http://schemas.microsoft.com/office/drawing/2014/main" id="{2FE75BC8-4B83-7D32-27B7-5BE07FD3527D}"/>
                      </a:ext>
                    </a:extLst>
                  </p:cNvPr>
                  <p:cNvSpPr/>
                  <p:nvPr/>
                </p:nvSpPr>
                <p:spPr>
                  <a:xfrm>
                    <a:off x="10827197" y="2354179"/>
                    <a:ext cx="410426" cy="19804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sp>
                <p:nvSpPr>
                  <p:cNvPr id="199" name="矩形: 圆角 198">
                    <a:extLst>
                      <a:ext uri="{FF2B5EF4-FFF2-40B4-BE49-F238E27FC236}">
                        <a16:creationId xmlns:a16="http://schemas.microsoft.com/office/drawing/2014/main" id="{230159F6-D015-EDF4-B541-B343A1C672DC}"/>
                      </a:ext>
                    </a:extLst>
                  </p:cNvPr>
                  <p:cNvSpPr/>
                  <p:nvPr/>
                </p:nvSpPr>
                <p:spPr>
                  <a:xfrm>
                    <a:off x="10234651" y="1574142"/>
                    <a:ext cx="414934" cy="162626"/>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200" name="矩形: 圆角 199">
                    <a:extLst>
                      <a:ext uri="{FF2B5EF4-FFF2-40B4-BE49-F238E27FC236}">
                        <a16:creationId xmlns:a16="http://schemas.microsoft.com/office/drawing/2014/main" id="{3515791C-7AE8-8146-5639-1F9C57B0497A}"/>
                      </a:ext>
                    </a:extLst>
                  </p:cNvPr>
                  <p:cNvSpPr/>
                  <p:nvPr/>
                </p:nvSpPr>
                <p:spPr>
                  <a:xfrm flipV="1">
                    <a:off x="11332932" y="1950157"/>
                    <a:ext cx="329087" cy="31328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grpSp>
            <p:grpSp>
              <p:nvGrpSpPr>
                <p:cNvPr id="187" name="组合 186">
                  <a:extLst>
                    <a:ext uri="{FF2B5EF4-FFF2-40B4-BE49-F238E27FC236}">
                      <a16:creationId xmlns:a16="http://schemas.microsoft.com/office/drawing/2014/main" id="{1AA5E979-D7B6-28F5-6295-9A8A51AE34A6}"/>
                    </a:ext>
                  </a:extLst>
                </p:cNvPr>
                <p:cNvGrpSpPr/>
                <p:nvPr/>
              </p:nvGrpSpPr>
              <p:grpSpPr>
                <a:xfrm>
                  <a:off x="9980594" y="2692076"/>
                  <a:ext cx="1681425" cy="978080"/>
                  <a:chOff x="9980594" y="2692076"/>
                  <a:chExt cx="1681425" cy="978080"/>
                </a:xfrm>
              </p:grpSpPr>
              <p:sp>
                <p:nvSpPr>
                  <p:cNvPr id="193" name="矩形: 圆角 192">
                    <a:extLst>
                      <a:ext uri="{FF2B5EF4-FFF2-40B4-BE49-F238E27FC236}">
                        <a16:creationId xmlns:a16="http://schemas.microsoft.com/office/drawing/2014/main" id="{FB9B808F-D660-FD59-98B9-452C3E990EA3}"/>
                      </a:ext>
                    </a:extLst>
                  </p:cNvPr>
                  <p:cNvSpPr/>
                  <p:nvPr/>
                </p:nvSpPr>
                <p:spPr>
                  <a:xfrm>
                    <a:off x="9980594" y="2854702"/>
                    <a:ext cx="163417" cy="36503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4">
                          <a:lumMod val="40000"/>
                          <a:lumOff val="60000"/>
                        </a:schemeClr>
                      </a:solidFill>
                      <a:cs typeface="Arial" panose="020B0604020202020204" pitchFamily="34" charset="0"/>
                    </a:endParaRPr>
                  </a:p>
                </p:txBody>
              </p:sp>
              <p:sp>
                <p:nvSpPr>
                  <p:cNvPr id="194" name="矩形: 圆角 193">
                    <a:extLst>
                      <a:ext uri="{FF2B5EF4-FFF2-40B4-BE49-F238E27FC236}">
                        <a16:creationId xmlns:a16="http://schemas.microsoft.com/office/drawing/2014/main" id="{D4265021-2120-0EFA-C09C-76458C6B72D9}"/>
                      </a:ext>
                    </a:extLst>
                  </p:cNvPr>
                  <p:cNvSpPr/>
                  <p:nvPr/>
                </p:nvSpPr>
                <p:spPr>
                  <a:xfrm>
                    <a:off x="10827197" y="3472113"/>
                    <a:ext cx="410426" cy="19804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195" name="矩形: 圆角 194">
                    <a:extLst>
                      <a:ext uri="{FF2B5EF4-FFF2-40B4-BE49-F238E27FC236}">
                        <a16:creationId xmlns:a16="http://schemas.microsoft.com/office/drawing/2014/main" id="{89452B2E-7D52-012C-4F34-46B11F68B4FC}"/>
                      </a:ext>
                    </a:extLst>
                  </p:cNvPr>
                  <p:cNvSpPr/>
                  <p:nvPr/>
                </p:nvSpPr>
                <p:spPr>
                  <a:xfrm>
                    <a:off x="10234651" y="2692076"/>
                    <a:ext cx="414934" cy="162626"/>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196" name="矩形: 圆角 195">
                    <a:extLst>
                      <a:ext uri="{FF2B5EF4-FFF2-40B4-BE49-F238E27FC236}">
                        <a16:creationId xmlns:a16="http://schemas.microsoft.com/office/drawing/2014/main" id="{FCB659F5-7068-193B-CEAF-9C739FD53057}"/>
                      </a:ext>
                    </a:extLst>
                  </p:cNvPr>
                  <p:cNvSpPr/>
                  <p:nvPr/>
                </p:nvSpPr>
                <p:spPr>
                  <a:xfrm flipV="1">
                    <a:off x="11332932" y="3068091"/>
                    <a:ext cx="329087" cy="31328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grpSp>
            <p:grpSp>
              <p:nvGrpSpPr>
                <p:cNvPr id="188" name="组合 187">
                  <a:extLst>
                    <a:ext uri="{FF2B5EF4-FFF2-40B4-BE49-F238E27FC236}">
                      <a16:creationId xmlns:a16="http://schemas.microsoft.com/office/drawing/2014/main" id="{59B2B993-A253-7DCF-484F-BF544A98F5E7}"/>
                    </a:ext>
                  </a:extLst>
                </p:cNvPr>
                <p:cNvGrpSpPr/>
                <p:nvPr/>
              </p:nvGrpSpPr>
              <p:grpSpPr>
                <a:xfrm>
                  <a:off x="9990000" y="3808800"/>
                  <a:ext cx="1670566" cy="978080"/>
                  <a:chOff x="9991453" y="3809736"/>
                  <a:chExt cx="1670566" cy="978080"/>
                </a:xfrm>
              </p:grpSpPr>
              <p:sp>
                <p:nvSpPr>
                  <p:cNvPr id="189" name="矩形: 圆角 188">
                    <a:extLst>
                      <a:ext uri="{FF2B5EF4-FFF2-40B4-BE49-F238E27FC236}">
                        <a16:creationId xmlns:a16="http://schemas.microsoft.com/office/drawing/2014/main" id="{4D21DE40-F06B-96A3-49C8-AC3251E2C5D0}"/>
                      </a:ext>
                    </a:extLst>
                  </p:cNvPr>
                  <p:cNvSpPr/>
                  <p:nvPr/>
                </p:nvSpPr>
                <p:spPr>
                  <a:xfrm flipV="1">
                    <a:off x="11332932" y="4185373"/>
                    <a:ext cx="329087" cy="31328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sp>
                <p:nvSpPr>
                  <p:cNvPr id="190" name="矩形: 圆角 189">
                    <a:extLst>
                      <a:ext uri="{FF2B5EF4-FFF2-40B4-BE49-F238E27FC236}">
                        <a16:creationId xmlns:a16="http://schemas.microsoft.com/office/drawing/2014/main" id="{73EB504E-A1B0-1B47-A533-4C4529C231F8}"/>
                      </a:ext>
                    </a:extLst>
                  </p:cNvPr>
                  <p:cNvSpPr/>
                  <p:nvPr/>
                </p:nvSpPr>
                <p:spPr>
                  <a:xfrm>
                    <a:off x="9991453" y="3972362"/>
                    <a:ext cx="163417" cy="365034"/>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4">
                          <a:lumMod val="40000"/>
                          <a:lumOff val="60000"/>
                        </a:schemeClr>
                      </a:solidFill>
                      <a:cs typeface="Arial" panose="020B0604020202020204" pitchFamily="34" charset="0"/>
                    </a:endParaRPr>
                  </a:p>
                </p:txBody>
              </p:sp>
              <p:sp>
                <p:nvSpPr>
                  <p:cNvPr id="191" name="矩形: 圆角 190">
                    <a:extLst>
                      <a:ext uri="{FF2B5EF4-FFF2-40B4-BE49-F238E27FC236}">
                        <a16:creationId xmlns:a16="http://schemas.microsoft.com/office/drawing/2014/main" id="{7B6F1D45-2A07-DEDC-F5DE-3A65CB160940}"/>
                      </a:ext>
                    </a:extLst>
                  </p:cNvPr>
                  <p:cNvSpPr/>
                  <p:nvPr/>
                </p:nvSpPr>
                <p:spPr>
                  <a:xfrm>
                    <a:off x="10838056" y="4589773"/>
                    <a:ext cx="410426" cy="198043"/>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cs typeface="Arial" panose="020B0604020202020204" pitchFamily="34" charset="0"/>
                    </a:endParaRPr>
                  </a:p>
                </p:txBody>
              </p:sp>
              <p:sp>
                <p:nvSpPr>
                  <p:cNvPr id="192" name="矩形: 圆角 191">
                    <a:extLst>
                      <a:ext uri="{FF2B5EF4-FFF2-40B4-BE49-F238E27FC236}">
                        <a16:creationId xmlns:a16="http://schemas.microsoft.com/office/drawing/2014/main" id="{B1B8C75E-1E31-3EA1-EE46-7627ABC9E405}"/>
                      </a:ext>
                    </a:extLst>
                  </p:cNvPr>
                  <p:cNvSpPr/>
                  <p:nvPr/>
                </p:nvSpPr>
                <p:spPr>
                  <a:xfrm>
                    <a:off x="10245510" y="3809736"/>
                    <a:ext cx="414934" cy="162626"/>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Arial" panose="020B0604020202020204" pitchFamily="34" charset="0"/>
                    </a:endParaRPr>
                  </a:p>
                </p:txBody>
              </p:sp>
            </p:grpSp>
          </p:grpSp>
          <p:grpSp>
            <p:nvGrpSpPr>
              <p:cNvPr id="159" name="组合 158">
                <a:extLst>
                  <a:ext uri="{FF2B5EF4-FFF2-40B4-BE49-F238E27FC236}">
                    <a16:creationId xmlns:a16="http://schemas.microsoft.com/office/drawing/2014/main" id="{89EC6E75-D3CD-4363-29C3-A731EE7B5968}"/>
                  </a:ext>
                </a:extLst>
              </p:cNvPr>
              <p:cNvGrpSpPr/>
              <p:nvPr/>
            </p:nvGrpSpPr>
            <p:grpSpPr>
              <a:xfrm>
                <a:off x="6336450" y="1130606"/>
                <a:ext cx="1316014" cy="595769"/>
                <a:chOff x="6674660" y="1137767"/>
                <a:chExt cx="1316014" cy="595770"/>
              </a:xfrm>
            </p:grpSpPr>
            <p:sp>
              <p:nvSpPr>
                <p:cNvPr id="184" name="文本框 183">
                  <a:extLst>
                    <a:ext uri="{FF2B5EF4-FFF2-40B4-BE49-F238E27FC236}">
                      <a16:creationId xmlns:a16="http://schemas.microsoft.com/office/drawing/2014/main" id="{788DFD41-1FA1-BCDB-C780-143F0F082ABD}"/>
                    </a:ext>
                  </a:extLst>
                </p:cNvPr>
                <p:cNvSpPr txBox="1"/>
                <p:nvPr/>
              </p:nvSpPr>
              <p:spPr>
                <a:xfrm>
                  <a:off x="6674660" y="1137767"/>
                  <a:ext cx="965127" cy="392610"/>
                </a:xfrm>
                <a:prstGeom prst="rect">
                  <a:avLst/>
                </a:prstGeom>
                <a:noFill/>
                <a:ln>
                  <a:solidFill>
                    <a:srgbClr val="FFB001"/>
                  </a:solidFill>
                </a:ln>
              </p:spPr>
              <p:txBody>
                <a:bodyPr wrap="square" rtlCol="0">
                  <a:spAutoFit/>
                </a:bodyPr>
                <a:lstStyle/>
                <a:p>
                  <a:r>
                    <a:rPr lang="en-US" altLang="zh-CN" sz="1400" dirty="0">
                      <a:solidFill>
                        <a:srgbClr val="FFB001"/>
                      </a:solidFill>
                      <a:cs typeface="Arial" panose="020B0604020202020204" pitchFamily="34" charset="0"/>
                    </a:rPr>
                    <a:t>MA2-1</a:t>
                  </a:r>
                  <a:endParaRPr lang="zh-CN" altLang="en-US" sz="1400" dirty="0">
                    <a:solidFill>
                      <a:srgbClr val="FFB001"/>
                    </a:solidFill>
                    <a:cs typeface="Arial" panose="020B0604020202020204" pitchFamily="34" charset="0"/>
                  </a:endParaRPr>
                </a:p>
              </p:txBody>
            </p:sp>
            <p:cxnSp>
              <p:nvCxnSpPr>
                <p:cNvPr id="185" name="直接连接符 184">
                  <a:extLst>
                    <a:ext uri="{FF2B5EF4-FFF2-40B4-BE49-F238E27FC236}">
                      <a16:creationId xmlns:a16="http://schemas.microsoft.com/office/drawing/2014/main" id="{1043B377-B9D2-9E35-3A20-05BEE4A3DFE5}"/>
                    </a:ext>
                  </a:extLst>
                </p:cNvPr>
                <p:cNvCxnSpPr>
                  <a:cxnSpLocks/>
                  <a:stCxn id="184" idx="2"/>
                  <a:endCxn id="221" idx="0"/>
                </p:cNvCxnSpPr>
                <p:nvPr/>
              </p:nvCxnSpPr>
              <p:spPr>
                <a:xfrm>
                  <a:off x="7157224" y="1530377"/>
                  <a:ext cx="833450" cy="203160"/>
                </a:xfrm>
                <a:prstGeom prst="line">
                  <a:avLst/>
                </a:prstGeom>
                <a:ln w="19050">
                  <a:solidFill>
                    <a:srgbClr val="FFB001"/>
                  </a:solidFill>
                </a:ln>
              </p:spPr>
              <p:style>
                <a:lnRef idx="1">
                  <a:schemeClr val="accent4"/>
                </a:lnRef>
                <a:fillRef idx="0">
                  <a:schemeClr val="accent4"/>
                </a:fillRef>
                <a:effectRef idx="0">
                  <a:schemeClr val="accent4"/>
                </a:effectRef>
                <a:fontRef idx="minor">
                  <a:schemeClr val="tx1"/>
                </a:fontRef>
              </p:style>
            </p:cxnSp>
          </p:grpSp>
          <p:grpSp>
            <p:nvGrpSpPr>
              <p:cNvPr id="160" name="组合 159">
                <a:extLst>
                  <a:ext uri="{FF2B5EF4-FFF2-40B4-BE49-F238E27FC236}">
                    <a16:creationId xmlns:a16="http://schemas.microsoft.com/office/drawing/2014/main" id="{75771F04-2F6B-F18E-6DDB-FED20408FE16}"/>
                  </a:ext>
                </a:extLst>
              </p:cNvPr>
              <p:cNvGrpSpPr/>
              <p:nvPr/>
            </p:nvGrpSpPr>
            <p:grpSpPr>
              <a:xfrm>
                <a:off x="7370963" y="1123631"/>
                <a:ext cx="915874" cy="974940"/>
                <a:chOff x="7797690" y="1128172"/>
                <a:chExt cx="915874" cy="974942"/>
              </a:xfrm>
            </p:grpSpPr>
            <p:sp>
              <p:nvSpPr>
                <p:cNvPr id="182" name="文本框 181">
                  <a:extLst>
                    <a:ext uri="{FF2B5EF4-FFF2-40B4-BE49-F238E27FC236}">
                      <a16:creationId xmlns:a16="http://schemas.microsoft.com/office/drawing/2014/main" id="{2AA3CF08-7378-A127-2A4B-234ABC87C84E}"/>
                    </a:ext>
                  </a:extLst>
                </p:cNvPr>
                <p:cNvSpPr txBox="1"/>
                <p:nvPr/>
              </p:nvSpPr>
              <p:spPr>
                <a:xfrm>
                  <a:off x="7797690" y="1128172"/>
                  <a:ext cx="915874" cy="392610"/>
                </a:xfrm>
                <a:prstGeom prst="rect">
                  <a:avLst/>
                </a:prstGeom>
                <a:noFill/>
                <a:ln>
                  <a:solidFill>
                    <a:srgbClr val="FFB001"/>
                  </a:solidFill>
                </a:ln>
              </p:spPr>
              <p:txBody>
                <a:bodyPr wrap="square" rtlCol="0">
                  <a:spAutoFit/>
                </a:bodyPr>
                <a:lstStyle/>
                <a:p>
                  <a:r>
                    <a:rPr lang="en-US" altLang="zh-CN" sz="1400" dirty="0">
                      <a:solidFill>
                        <a:srgbClr val="FFB001"/>
                      </a:solidFill>
                      <a:cs typeface="Arial" panose="020B0604020202020204" pitchFamily="34" charset="0"/>
                    </a:rPr>
                    <a:t>MA2-2</a:t>
                  </a:r>
                  <a:endParaRPr lang="zh-CN" altLang="en-US" sz="1400" dirty="0">
                    <a:solidFill>
                      <a:srgbClr val="FFB001"/>
                    </a:solidFill>
                    <a:cs typeface="Arial" panose="020B0604020202020204" pitchFamily="34" charset="0"/>
                  </a:endParaRPr>
                </a:p>
              </p:txBody>
            </p:sp>
            <p:cxnSp>
              <p:nvCxnSpPr>
                <p:cNvPr id="183" name="直接连接符 182">
                  <a:extLst>
                    <a:ext uri="{FF2B5EF4-FFF2-40B4-BE49-F238E27FC236}">
                      <a16:creationId xmlns:a16="http://schemas.microsoft.com/office/drawing/2014/main" id="{90E9AFAC-CB76-6256-E3CE-7A1ECD227C7E}"/>
                    </a:ext>
                  </a:extLst>
                </p:cNvPr>
                <p:cNvCxnSpPr>
                  <a:cxnSpLocks/>
                  <a:stCxn id="222" idx="0"/>
                  <a:endCxn id="182" idx="2"/>
                </p:cNvCxnSpPr>
                <p:nvPr/>
              </p:nvCxnSpPr>
              <p:spPr>
                <a:xfrm flipH="1" flipV="1">
                  <a:off x="8255628" y="1520782"/>
                  <a:ext cx="167374" cy="582332"/>
                </a:xfrm>
                <a:prstGeom prst="line">
                  <a:avLst/>
                </a:prstGeom>
                <a:ln w="19050">
                  <a:solidFill>
                    <a:srgbClr val="FFB001"/>
                  </a:solidFill>
                </a:ln>
              </p:spPr>
              <p:style>
                <a:lnRef idx="1">
                  <a:schemeClr val="accent1"/>
                </a:lnRef>
                <a:fillRef idx="0">
                  <a:schemeClr val="accent1"/>
                </a:fillRef>
                <a:effectRef idx="0">
                  <a:schemeClr val="accent1"/>
                </a:effectRef>
                <a:fontRef idx="minor">
                  <a:schemeClr val="tx1"/>
                </a:fontRef>
              </p:style>
            </p:cxnSp>
          </p:grpSp>
          <p:grpSp>
            <p:nvGrpSpPr>
              <p:cNvPr id="161" name="组合 160">
                <a:extLst>
                  <a:ext uri="{FF2B5EF4-FFF2-40B4-BE49-F238E27FC236}">
                    <a16:creationId xmlns:a16="http://schemas.microsoft.com/office/drawing/2014/main" id="{394717F2-2F60-D426-2922-7273006B7924}"/>
                  </a:ext>
                </a:extLst>
              </p:cNvPr>
              <p:cNvGrpSpPr/>
              <p:nvPr/>
            </p:nvGrpSpPr>
            <p:grpSpPr>
              <a:xfrm>
                <a:off x="8314466" y="1131232"/>
                <a:ext cx="868759" cy="462235"/>
                <a:chOff x="7949429" y="1659625"/>
                <a:chExt cx="868759" cy="462239"/>
              </a:xfrm>
            </p:grpSpPr>
            <p:sp>
              <p:nvSpPr>
                <p:cNvPr id="180" name="文本框 179">
                  <a:extLst>
                    <a:ext uri="{FF2B5EF4-FFF2-40B4-BE49-F238E27FC236}">
                      <a16:creationId xmlns:a16="http://schemas.microsoft.com/office/drawing/2014/main" id="{2E29E3D3-5F3F-BC6F-62C6-241F8182387E}"/>
                    </a:ext>
                  </a:extLst>
                </p:cNvPr>
                <p:cNvSpPr txBox="1"/>
                <p:nvPr/>
              </p:nvSpPr>
              <p:spPr>
                <a:xfrm>
                  <a:off x="7949429" y="1659625"/>
                  <a:ext cx="868759" cy="392613"/>
                </a:xfrm>
                <a:prstGeom prst="rect">
                  <a:avLst/>
                </a:prstGeom>
                <a:noFill/>
                <a:ln>
                  <a:solidFill>
                    <a:srgbClr val="FF0000"/>
                  </a:solidFill>
                </a:ln>
              </p:spPr>
              <p:txBody>
                <a:bodyPr wrap="square" rtlCol="0">
                  <a:spAutoFit/>
                </a:bodyPr>
                <a:lstStyle/>
                <a:p>
                  <a:r>
                    <a:rPr lang="en-US" altLang="zh-CN" sz="1400" dirty="0">
                      <a:solidFill>
                        <a:srgbClr val="FF0000"/>
                      </a:solidFill>
                      <a:cs typeface="Arial" panose="020B0604020202020204" pitchFamily="34" charset="0"/>
                    </a:rPr>
                    <a:t>KA2-1</a:t>
                  </a:r>
                  <a:endParaRPr lang="zh-CN" altLang="en-US" sz="1400" dirty="0">
                    <a:solidFill>
                      <a:srgbClr val="FF0000"/>
                    </a:solidFill>
                    <a:cs typeface="Arial" panose="020B0604020202020204" pitchFamily="34" charset="0"/>
                  </a:endParaRPr>
                </a:p>
              </p:txBody>
            </p:sp>
            <p:cxnSp>
              <p:nvCxnSpPr>
                <p:cNvPr id="181" name="直接连接符 180">
                  <a:extLst>
                    <a:ext uri="{FF2B5EF4-FFF2-40B4-BE49-F238E27FC236}">
                      <a16:creationId xmlns:a16="http://schemas.microsoft.com/office/drawing/2014/main" id="{23CCD256-A76F-C517-9A48-7791CE521AE5}"/>
                    </a:ext>
                  </a:extLst>
                </p:cNvPr>
                <p:cNvCxnSpPr>
                  <a:cxnSpLocks/>
                  <a:stCxn id="214" idx="2"/>
                  <a:endCxn id="180" idx="2"/>
                </p:cNvCxnSpPr>
                <p:nvPr/>
              </p:nvCxnSpPr>
              <p:spPr>
                <a:xfrm flipV="1">
                  <a:off x="8115715" y="2052238"/>
                  <a:ext cx="268093" cy="696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2" name="组合 161">
                <a:extLst>
                  <a:ext uri="{FF2B5EF4-FFF2-40B4-BE49-F238E27FC236}">
                    <a16:creationId xmlns:a16="http://schemas.microsoft.com/office/drawing/2014/main" id="{47A896E4-15C5-F652-9189-9593A0DAF56A}"/>
                  </a:ext>
                </a:extLst>
              </p:cNvPr>
              <p:cNvGrpSpPr/>
              <p:nvPr/>
            </p:nvGrpSpPr>
            <p:grpSpPr>
              <a:xfrm>
                <a:off x="8505351" y="1131232"/>
                <a:ext cx="1595648" cy="1230908"/>
                <a:chOff x="7343973" y="1659625"/>
                <a:chExt cx="1595646" cy="1230908"/>
              </a:xfrm>
            </p:grpSpPr>
            <p:sp>
              <p:nvSpPr>
                <p:cNvPr id="178" name="文本框 177">
                  <a:extLst>
                    <a:ext uri="{FF2B5EF4-FFF2-40B4-BE49-F238E27FC236}">
                      <a16:creationId xmlns:a16="http://schemas.microsoft.com/office/drawing/2014/main" id="{8908B94F-451B-C329-B4C2-647D4E5DB1DA}"/>
                    </a:ext>
                  </a:extLst>
                </p:cNvPr>
                <p:cNvSpPr txBox="1"/>
                <p:nvPr/>
              </p:nvSpPr>
              <p:spPr>
                <a:xfrm>
                  <a:off x="8070860" y="1659625"/>
                  <a:ext cx="868759" cy="392610"/>
                </a:xfrm>
                <a:prstGeom prst="rect">
                  <a:avLst/>
                </a:prstGeom>
                <a:noFill/>
                <a:ln>
                  <a:solidFill>
                    <a:srgbClr val="FF0000"/>
                  </a:solidFill>
                </a:ln>
              </p:spPr>
              <p:txBody>
                <a:bodyPr wrap="square" rtlCol="0">
                  <a:spAutoFit/>
                </a:bodyPr>
                <a:lstStyle/>
                <a:p>
                  <a:r>
                    <a:rPr lang="en-US" altLang="zh-CN" sz="1400" dirty="0">
                      <a:solidFill>
                        <a:srgbClr val="FF0000"/>
                      </a:solidFill>
                      <a:cs typeface="Arial" panose="020B0604020202020204" pitchFamily="34" charset="0"/>
                    </a:rPr>
                    <a:t>KA2-2</a:t>
                  </a:r>
                  <a:endParaRPr lang="zh-CN" altLang="en-US" sz="1400" dirty="0">
                    <a:solidFill>
                      <a:srgbClr val="FF0000"/>
                    </a:solidFill>
                    <a:cs typeface="Arial" panose="020B0604020202020204" pitchFamily="34" charset="0"/>
                  </a:endParaRPr>
                </a:p>
              </p:txBody>
            </p:sp>
            <p:cxnSp>
              <p:nvCxnSpPr>
                <p:cNvPr id="179" name="直接连接符 178">
                  <a:extLst>
                    <a:ext uri="{FF2B5EF4-FFF2-40B4-BE49-F238E27FC236}">
                      <a16:creationId xmlns:a16="http://schemas.microsoft.com/office/drawing/2014/main" id="{FC6C367C-8316-8822-83AA-851E5405A807}"/>
                    </a:ext>
                  </a:extLst>
                </p:cNvPr>
                <p:cNvCxnSpPr>
                  <a:cxnSpLocks/>
                  <a:stCxn id="215" idx="2"/>
                  <a:endCxn id="178" idx="2"/>
                </p:cNvCxnSpPr>
                <p:nvPr/>
              </p:nvCxnSpPr>
              <p:spPr>
                <a:xfrm flipV="1">
                  <a:off x="7343973" y="2052235"/>
                  <a:ext cx="1161267" cy="8382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3" name="组合 162">
                <a:extLst>
                  <a:ext uri="{FF2B5EF4-FFF2-40B4-BE49-F238E27FC236}">
                    <a16:creationId xmlns:a16="http://schemas.microsoft.com/office/drawing/2014/main" id="{EF2D3AE1-DB45-B081-BFBB-A77F0BAB4397}"/>
                  </a:ext>
                </a:extLst>
              </p:cNvPr>
              <p:cNvGrpSpPr/>
              <p:nvPr/>
            </p:nvGrpSpPr>
            <p:grpSpPr>
              <a:xfrm>
                <a:off x="10143494" y="1130611"/>
                <a:ext cx="912495" cy="745828"/>
                <a:chOff x="7038577" y="1167759"/>
                <a:chExt cx="912495" cy="745829"/>
              </a:xfrm>
            </p:grpSpPr>
            <p:sp>
              <p:nvSpPr>
                <p:cNvPr id="176" name="文本框 175">
                  <a:extLst>
                    <a:ext uri="{FF2B5EF4-FFF2-40B4-BE49-F238E27FC236}">
                      <a16:creationId xmlns:a16="http://schemas.microsoft.com/office/drawing/2014/main" id="{FEACA4AD-72D0-DBCB-30E9-C790B624668C}"/>
                    </a:ext>
                  </a:extLst>
                </p:cNvPr>
                <p:cNvSpPr txBox="1"/>
                <p:nvPr/>
              </p:nvSpPr>
              <p:spPr>
                <a:xfrm>
                  <a:off x="7038577" y="1167759"/>
                  <a:ext cx="912495" cy="392610"/>
                </a:xfrm>
                <a:prstGeom prst="rect">
                  <a:avLst/>
                </a:prstGeom>
                <a:noFill/>
                <a:ln>
                  <a:solidFill>
                    <a:srgbClr val="FFB001"/>
                  </a:solidFill>
                </a:ln>
              </p:spPr>
              <p:txBody>
                <a:bodyPr wrap="square" rtlCol="0">
                  <a:spAutoFit/>
                </a:bodyPr>
                <a:lstStyle/>
                <a:p>
                  <a:r>
                    <a:rPr lang="en-US" altLang="zh-CN" sz="1400" dirty="0">
                      <a:solidFill>
                        <a:srgbClr val="FFB001"/>
                      </a:solidFill>
                      <a:cs typeface="Arial" panose="020B0604020202020204" pitchFamily="34" charset="0"/>
                    </a:rPr>
                    <a:t>MB2-1</a:t>
                  </a:r>
                  <a:endParaRPr lang="zh-CN" altLang="en-US" sz="1400" dirty="0">
                    <a:solidFill>
                      <a:srgbClr val="FFB001"/>
                    </a:solidFill>
                    <a:cs typeface="Arial" panose="020B0604020202020204" pitchFamily="34" charset="0"/>
                  </a:endParaRPr>
                </a:p>
              </p:txBody>
            </p:sp>
            <p:cxnSp>
              <p:nvCxnSpPr>
                <p:cNvPr id="177" name="直接连接符 176">
                  <a:extLst>
                    <a:ext uri="{FF2B5EF4-FFF2-40B4-BE49-F238E27FC236}">
                      <a16:creationId xmlns:a16="http://schemas.microsoft.com/office/drawing/2014/main" id="{92F85148-CAE2-24EC-F70D-05ECD28C67B2}"/>
                    </a:ext>
                  </a:extLst>
                </p:cNvPr>
                <p:cNvCxnSpPr>
                  <a:cxnSpLocks/>
                  <a:stCxn id="176" idx="2"/>
                  <a:endCxn id="208" idx="3"/>
                </p:cNvCxnSpPr>
                <p:nvPr/>
              </p:nvCxnSpPr>
              <p:spPr>
                <a:xfrm flipH="1">
                  <a:off x="7132337" y="1560369"/>
                  <a:ext cx="362487" cy="353219"/>
                </a:xfrm>
                <a:prstGeom prst="line">
                  <a:avLst/>
                </a:prstGeom>
                <a:ln w="19050">
                  <a:solidFill>
                    <a:srgbClr val="FFB001"/>
                  </a:solidFill>
                </a:ln>
              </p:spPr>
              <p:style>
                <a:lnRef idx="1">
                  <a:schemeClr val="accent4"/>
                </a:lnRef>
                <a:fillRef idx="0">
                  <a:schemeClr val="accent4"/>
                </a:fillRef>
                <a:effectRef idx="0">
                  <a:schemeClr val="accent4"/>
                </a:effectRef>
                <a:fontRef idx="minor">
                  <a:schemeClr val="tx1"/>
                </a:fontRef>
              </p:style>
            </p:cxnSp>
          </p:grpSp>
          <p:grpSp>
            <p:nvGrpSpPr>
              <p:cNvPr id="164" name="组合 163">
                <a:extLst>
                  <a:ext uri="{FF2B5EF4-FFF2-40B4-BE49-F238E27FC236}">
                    <a16:creationId xmlns:a16="http://schemas.microsoft.com/office/drawing/2014/main" id="{C84D362C-7FFA-31F5-DAEB-72CA50ED5902}"/>
                  </a:ext>
                </a:extLst>
              </p:cNvPr>
              <p:cNvGrpSpPr/>
              <p:nvPr/>
            </p:nvGrpSpPr>
            <p:grpSpPr>
              <a:xfrm>
                <a:off x="11098483" y="1130607"/>
                <a:ext cx="912495" cy="455143"/>
                <a:chOff x="7169571" y="1167759"/>
                <a:chExt cx="912495" cy="455143"/>
              </a:xfrm>
            </p:grpSpPr>
            <p:sp>
              <p:nvSpPr>
                <p:cNvPr id="174" name="文本框 173">
                  <a:extLst>
                    <a:ext uri="{FF2B5EF4-FFF2-40B4-BE49-F238E27FC236}">
                      <a16:creationId xmlns:a16="http://schemas.microsoft.com/office/drawing/2014/main" id="{6DC7B3DF-0015-981C-BB08-A12BDC080DB3}"/>
                    </a:ext>
                  </a:extLst>
                </p:cNvPr>
                <p:cNvSpPr txBox="1"/>
                <p:nvPr/>
              </p:nvSpPr>
              <p:spPr>
                <a:xfrm>
                  <a:off x="7169571" y="1167759"/>
                  <a:ext cx="912495" cy="392220"/>
                </a:xfrm>
                <a:prstGeom prst="rect">
                  <a:avLst/>
                </a:prstGeom>
                <a:noFill/>
                <a:ln>
                  <a:solidFill>
                    <a:srgbClr val="FFB001"/>
                  </a:solidFill>
                </a:ln>
              </p:spPr>
              <p:txBody>
                <a:bodyPr wrap="square" rtlCol="0">
                  <a:spAutoFit/>
                </a:bodyPr>
                <a:lstStyle/>
                <a:p>
                  <a:r>
                    <a:rPr lang="en-US" altLang="zh-CN" sz="1400" dirty="0">
                      <a:solidFill>
                        <a:srgbClr val="FFB001"/>
                      </a:solidFill>
                      <a:cs typeface="Arial" panose="020B0604020202020204" pitchFamily="34" charset="0"/>
                    </a:rPr>
                    <a:t>MB2-2</a:t>
                  </a:r>
                  <a:endParaRPr lang="zh-CN" altLang="en-US" sz="1400" dirty="0">
                    <a:solidFill>
                      <a:srgbClr val="FFB001"/>
                    </a:solidFill>
                    <a:cs typeface="Arial" panose="020B0604020202020204" pitchFamily="34" charset="0"/>
                  </a:endParaRPr>
                </a:p>
              </p:txBody>
            </p:sp>
            <p:cxnSp>
              <p:nvCxnSpPr>
                <p:cNvPr id="175" name="直接连接符 174">
                  <a:extLst>
                    <a:ext uri="{FF2B5EF4-FFF2-40B4-BE49-F238E27FC236}">
                      <a16:creationId xmlns:a16="http://schemas.microsoft.com/office/drawing/2014/main" id="{A4D27DF8-45DF-9214-219A-871D5EE6C08E}"/>
                    </a:ext>
                  </a:extLst>
                </p:cNvPr>
                <p:cNvCxnSpPr>
                  <a:cxnSpLocks/>
                  <a:stCxn id="174" idx="2"/>
                  <a:endCxn id="209" idx="0"/>
                </p:cNvCxnSpPr>
                <p:nvPr/>
              </p:nvCxnSpPr>
              <p:spPr>
                <a:xfrm flipH="1">
                  <a:off x="7344538" y="1559979"/>
                  <a:ext cx="281281" cy="62923"/>
                </a:xfrm>
                <a:prstGeom prst="line">
                  <a:avLst/>
                </a:prstGeom>
                <a:ln w="19050">
                  <a:solidFill>
                    <a:srgbClr val="FFB001"/>
                  </a:solidFill>
                </a:ln>
              </p:spPr>
              <p:style>
                <a:lnRef idx="1">
                  <a:schemeClr val="accent4"/>
                </a:lnRef>
                <a:fillRef idx="0">
                  <a:schemeClr val="accent4"/>
                </a:fillRef>
                <a:effectRef idx="0">
                  <a:schemeClr val="accent4"/>
                </a:effectRef>
                <a:fontRef idx="minor">
                  <a:schemeClr val="tx1"/>
                </a:fontRef>
              </p:style>
            </p:cxnSp>
          </p:grpSp>
          <p:grpSp>
            <p:nvGrpSpPr>
              <p:cNvPr id="165" name="组合 164">
                <a:extLst>
                  <a:ext uri="{FF2B5EF4-FFF2-40B4-BE49-F238E27FC236}">
                    <a16:creationId xmlns:a16="http://schemas.microsoft.com/office/drawing/2014/main" id="{83FBBE61-FA15-A740-88E1-FA7C1A5CDF3E}"/>
                  </a:ext>
                </a:extLst>
              </p:cNvPr>
              <p:cNvGrpSpPr/>
              <p:nvPr/>
            </p:nvGrpSpPr>
            <p:grpSpPr>
              <a:xfrm>
                <a:off x="9535491" y="3983360"/>
                <a:ext cx="868905" cy="1273272"/>
                <a:chOff x="8458247" y="782402"/>
                <a:chExt cx="868906" cy="1273273"/>
              </a:xfrm>
            </p:grpSpPr>
            <p:sp>
              <p:nvSpPr>
                <p:cNvPr id="172" name="文本框 171">
                  <a:extLst>
                    <a:ext uri="{FF2B5EF4-FFF2-40B4-BE49-F238E27FC236}">
                      <a16:creationId xmlns:a16="http://schemas.microsoft.com/office/drawing/2014/main" id="{6244AF95-AC32-674E-3FB4-96D070D7FEC1}"/>
                    </a:ext>
                  </a:extLst>
                </p:cNvPr>
                <p:cNvSpPr txBox="1"/>
                <p:nvPr/>
              </p:nvSpPr>
              <p:spPr>
                <a:xfrm>
                  <a:off x="8458247" y="1663065"/>
                  <a:ext cx="868906" cy="392610"/>
                </a:xfrm>
                <a:prstGeom prst="rect">
                  <a:avLst/>
                </a:prstGeom>
                <a:noFill/>
                <a:ln>
                  <a:solidFill>
                    <a:srgbClr val="FF0000"/>
                  </a:solidFill>
                </a:ln>
              </p:spPr>
              <p:txBody>
                <a:bodyPr wrap="square" rtlCol="0">
                  <a:spAutoFit/>
                </a:bodyPr>
                <a:lstStyle/>
                <a:p>
                  <a:r>
                    <a:rPr lang="en-US" altLang="zh-CN" sz="1400" dirty="0">
                      <a:solidFill>
                        <a:srgbClr val="FF0000"/>
                      </a:solidFill>
                      <a:cs typeface="Arial" panose="020B0604020202020204" pitchFamily="34" charset="0"/>
                    </a:rPr>
                    <a:t>KB2-2</a:t>
                  </a:r>
                  <a:endParaRPr lang="zh-CN" altLang="en-US" sz="1400" dirty="0">
                    <a:solidFill>
                      <a:srgbClr val="FF0000"/>
                    </a:solidFill>
                    <a:cs typeface="Arial" panose="020B0604020202020204" pitchFamily="34" charset="0"/>
                  </a:endParaRPr>
                </a:p>
              </p:txBody>
            </p:sp>
            <p:cxnSp>
              <p:nvCxnSpPr>
                <p:cNvPr id="173" name="直接连接符 172">
                  <a:extLst>
                    <a:ext uri="{FF2B5EF4-FFF2-40B4-BE49-F238E27FC236}">
                      <a16:creationId xmlns:a16="http://schemas.microsoft.com/office/drawing/2014/main" id="{87F3CBA1-C38A-4EEA-5F8F-A4FF9492080A}"/>
                    </a:ext>
                  </a:extLst>
                </p:cNvPr>
                <p:cNvCxnSpPr>
                  <a:cxnSpLocks/>
                  <a:endCxn id="172" idx="0"/>
                </p:cNvCxnSpPr>
                <p:nvPr/>
              </p:nvCxnSpPr>
              <p:spPr>
                <a:xfrm flipH="1">
                  <a:off x="8892702" y="782402"/>
                  <a:ext cx="402884" cy="88066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6" name="组合 165">
                <a:extLst>
                  <a:ext uri="{FF2B5EF4-FFF2-40B4-BE49-F238E27FC236}">
                    <a16:creationId xmlns:a16="http://schemas.microsoft.com/office/drawing/2014/main" id="{6D1FAB5B-9944-7CAC-12B3-A972583A4BC4}"/>
                  </a:ext>
                </a:extLst>
              </p:cNvPr>
              <p:cNvGrpSpPr/>
              <p:nvPr/>
            </p:nvGrpSpPr>
            <p:grpSpPr>
              <a:xfrm>
                <a:off x="8660676" y="4336456"/>
                <a:ext cx="1157036" cy="922473"/>
                <a:chOff x="8146905" y="809087"/>
                <a:chExt cx="1157036" cy="922474"/>
              </a:xfrm>
            </p:grpSpPr>
            <p:sp>
              <p:nvSpPr>
                <p:cNvPr id="170" name="文本框 169">
                  <a:extLst>
                    <a:ext uri="{FF2B5EF4-FFF2-40B4-BE49-F238E27FC236}">
                      <a16:creationId xmlns:a16="http://schemas.microsoft.com/office/drawing/2014/main" id="{636C3D4E-3B9D-03D1-1D10-0E56C827A053}"/>
                    </a:ext>
                  </a:extLst>
                </p:cNvPr>
                <p:cNvSpPr txBox="1"/>
                <p:nvPr/>
              </p:nvSpPr>
              <p:spPr>
                <a:xfrm>
                  <a:off x="8146905" y="1338951"/>
                  <a:ext cx="893709" cy="392610"/>
                </a:xfrm>
                <a:prstGeom prst="rect">
                  <a:avLst/>
                </a:prstGeom>
                <a:noFill/>
                <a:ln>
                  <a:solidFill>
                    <a:srgbClr val="FF0000"/>
                  </a:solidFill>
                </a:ln>
              </p:spPr>
              <p:txBody>
                <a:bodyPr wrap="square" rtlCol="0">
                  <a:spAutoFit/>
                </a:bodyPr>
                <a:lstStyle/>
                <a:p>
                  <a:pPr algn="ctr"/>
                  <a:r>
                    <a:rPr lang="en-US" altLang="zh-CN" sz="1400" dirty="0">
                      <a:solidFill>
                        <a:srgbClr val="FF0000"/>
                      </a:solidFill>
                      <a:cs typeface="Arial" panose="020B0604020202020204" pitchFamily="34" charset="0"/>
                    </a:rPr>
                    <a:t>KB2-1</a:t>
                  </a:r>
                  <a:endParaRPr lang="zh-CN" altLang="en-US" sz="1400" dirty="0">
                    <a:solidFill>
                      <a:srgbClr val="FF0000"/>
                    </a:solidFill>
                    <a:cs typeface="Arial" panose="020B0604020202020204" pitchFamily="34" charset="0"/>
                  </a:endParaRPr>
                </a:p>
              </p:txBody>
            </p:sp>
            <p:cxnSp>
              <p:nvCxnSpPr>
                <p:cNvPr id="171" name="直接连接符 170">
                  <a:extLst>
                    <a:ext uri="{FF2B5EF4-FFF2-40B4-BE49-F238E27FC236}">
                      <a16:creationId xmlns:a16="http://schemas.microsoft.com/office/drawing/2014/main" id="{A4BAE1E4-FDB9-B530-1012-0990891C875F}"/>
                    </a:ext>
                  </a:extLst>
                </p:cNvPr>
                <p:cNvCxnSpPr>
                  <a:cxnSpLocks/>
                  <a:stCxn id="190" idx="2"/>
                  <a:endCxn id="170" idx="0"/>
                </p:cNvCxnSpPr>
                <p:nvPr/>
              </p:nvCxnSpPr>
              <p:spPr>
                <a:xfrm flipH="1">
                  <a:off x="8593760" y="809087"/>
                  <a:ext cx="710181" cy="52986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7" name="组合 166">
                <a:extLst>
                  <a:ext uri="{FF2B5EF4-FFF2-40B4-BE49-F238E27FC236}">
                    <a16:creationId xmlns:a16="http://schemas.microsoft.com/office/drawing/2014/main" id="{1093A4D0-97A7-3C70-2F51-BB048D39DC02}"/>
                  </a:ext>
                </a:extLst>
              </p:cNvPr>
              <p:cNvGrpSpPr/>
              <p:nvPr/>
            </p:nvGrpSpPr>
            <p:grpSpPr>
              <a:xfrm>
                <a:off x="10755711" y="4786874"/>
                <a:ext cx="868907" cy="469762"/>
                <a:chOff x="8425363" y="132419"/>
                <a:chExt cx="868907" cy="469762"/>
              </a:xfrm>
            </p:grpSpPr>
            <p:sp>
              <p:nvSpPr>
                <p:cNvPr id="168" name="文本框 167">
                  <a:extLst>
                    <a:ext uri="{FF2B5EF4-FFF2-40B4-BE49-F238E27FC236}">
                      <a16:creationId xmlns:a16="http://schemas.microsoft.com/office/drawing/2014/main" id="{958DDF6A-6A87-E4D6-3EB7-8B8CF33A84FD}"/>
                    </a:ext>
                  </a:extLst>
                </p:cNvPr>
                <p:cNvSpPr txBox="1"/>
                <p:nvPr/>
              </p:nvSpPr>
              <p:spPr>
                <a:xfrm>
                  <a:off x="8425363" y="209572"/>
                  <a:ext cx="868907" cy="392609"/>
                </a:xfrm>
                <a:prstGeom prst="rect">
                  <a:avLst/>
                </a:prstGeom>
                <a:noFill/>
                <a:ln>
                  <a:solidFill>
                    <a:srgbClr val="FF0000"/>
                  </a:solidFill>
                </a:ln>
              </p:spPr>
              <p:txBody>
                <a:bodyPr wrap="square" rtlCol="0">
                  <a:spAutoFit/>
                </a:bodyPr>
                <a:lstStyle/>
                <a:p>
                  <a:r>
                    <a:rPr lang="en-US" altLang="zh-CN" sz="1400" dirty="0">
                      <a:solidFill>
                        <a:srgbClr val="FF0000"/>
                      </a:solidFill>
                      <a:cs typeface="Arial" panose="020B0604020202020204" pitchFamily="34" charset="0"/>
                    </a:rPr>
                    <a:t>KB2-3</a:t>
                  </a:r>
                  <a:endParaRPr lang="zh-CN" altLang="en-US" sz="1400" dirty="0">
                    <a:solidFill>
                      <a:srgbClr val="FF0000"/>
                    </a:solidFill>
                    <a:cs typeface="Arial" panose="020B0604020202020204" pitchFamily="34" charset="0"/>
                  </a:endParaRPr>
                </a:p>
              </p:txBody>
            </p:sp>
            <p:cxnSp>
              <p:nvCxnSpPr>
                <p:cNvPr id="169" name="直接连接符 168">
                  <a:extLst>
                    <a:ext uri="{FF2B5EF4-FFF2-40B4-BE49-F238E27FC236}">
                      <a16:creationId xmlns:a16="http://schemas.microsoft.com/office/drawing/2014/main" id="{5193AC5C-B492-BF68-08BD-5BD955714172}"/>
                    </a:ext>
                  </a:extLst>
                </p:cNvPr>
                <p:cNvCxnSpPr>
                  <a:cxnSpLocks/>
                  <a:stCxn id="191" idx="2"/>
                  <a:endCxn id="168" idx="0"/>
                </p:cNvCxnSpPr>
                <p:nvPr/>
              </p:nvCxnSpPr>
              <p:spPr>
                <a:xfrm>
                  <a:off x="8457469" y="132419"/>
                  <a:ext cx="402347" cy="7715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234" name="组合 233">
              <a:extLst>
                <a:ext uri="{FF2B5EF4-FFF2-40B4-BE49-F238E27FC236}">
                  <a16:creationId xmlns:a16="http://schemas.microsoft.com/office/drawing/2014/main" id="{D07544ED-E4F7-167A-941F-D7FBE1A57DA9}"/>
                </a:ext>
              </a:extLst>
            </p:cNvPr>
            <p:cNvGrpSpPr/>
            <p:nvPr/>
          </p:nvGrpSpPr>
          <p:grpSpPr>
            <a:xfrm>
              <a:off x="11242025" y="4497718"/>
              <a:ext cx="1295204" cy="759307"/>
              <a:chOff x="8101914" y="-111435"/>
              <a:chExt cx="1295205" cy="759307"/>
            </a:xfrm>
          </p:grpSpPr>
          <p:sp>
            <p:nvSpPr>
              <p:cNvPr id="235" name="文本框 234">
                <a:extLst>
                  <a:ext uri="{FF2B5EF4-FFF2-40B4-BE49-F238E27FC236}">
                    <a16:creationId xmlns:a16="http://schemas.microsoft.com/office/drawing/2014/main" id="{EEBAAB70-6A8D-A6B2-62E5-911138C072EA}"/>
                  </a:ext>
                </a:extLst>
              </p:cNvPr>
              <p:cNvSpPr txBox="1"/>
              <p:nvPr/>
            </p:nvSpPr>
            <p:spPr>
              <a:xfrm>
                <a:off x="8523372" y="255654"/>
                <a:ext cx="873747" cy="392218"/>
              </a:xfrm>
              <a:prstGeom prst="rect">
                <a:avLst/>
              </a:prstGeom>
              <a:noFill/>
              <a:ln>
                <a:solidFill>
                  <a:srgbClr val="FF0000"/>
                </a:solidFill>
              </a:ln>
            </p:spPr>
            <p:txBody>
              <a:bodyPr wrap="square" rtlCol="0">
                <a:spAutoFit/>
              </a:bodyPr>
              <a:lstStyle/>
              <a:p>
                <a:r>
                  <a:rPr lang="en-US" altLang="zh-CN" sz="1400" dirty="0">
                    <a:solidFill>
                      <a:srgbClr val="FF0000"/>
                    </a:solidFill>
                    <a:cs typeface="Arial" panose="020B0604020202020204" pitchFamily="34" charset="0"/>
                  </a:rPr>
                  <a:t>KB2-4</a:t>
                </a:r>
                <a:endParaRPr lang="zh-CN" altLang="en-US" sz="1400" dirty="0">
                  <a:solidFill>
                    <a:srgbClr val="FF0000"/>
                  </a:solidFill>
                  <a:cs typeface="Arial" panose="020B0604020202020204" pitchFamily="34" charset="0"/>
                </a:endParaRPr>
              </a:p>
            </p:txBody>
          </p:sp>
          <p:cxnSp>
            <p:nvCxnSpPr>
              <p:cNvPr id="236" name="直接连接符 235">
                <a:extLst>
                  <a:ext uri="{FF2B5EF4-FFF2-40B4-BE49-F238E27FC236}">
                    <a16:creationId xmlns:a16="http://schemas.microsoft.com/office/drawing/2014/main" id="{DCEA082B-E674-DB7E-A429-CE7C1DB627C7}"/>
                  </a:ext>
                </a:extLst>
              </p:cNvPr>
              <p:cNvCxnSpPr>
                <a:cxnSpLocks/>
                <a:stCxn id="189" idx="0"/>
                <a:endCxn id="235" idx="0"/>
              </p:cNvCxnSpPr>
              <p:nvPr/>
            </p:nvCxnSpPr>
            <p:spPr>
              <a:xfrm>
                <a:off x="8101914" y="-111435"/>
                <a:ext cx="858331" cy="3670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37" name="组合 83">
            <a:extLst>
              <a:ext uri="{FF2B5EF4-FFF2-40B4-BE49-F238E27FC236}">
                <a16:creationId xmlns:a16="http://schemas.microsoft.com/office/drawing/2014/main" id="{D9556C7C-DA48-46D3-A121-2DDC201E3A6F}"/>
              </a:ext>
            </a:extLst>
          </p:cNvPr>
          <p:cNvGrpSpPr/>
          <p:nvPr/>
        </p:nvGrpSpPr>
        <p:grpSpPr>
          <a:xfrm>
            <a:off x="6492563" y="500110"/>
            <a:ext cx="5397475" cy="4166850"/>
            <a:chOff x="202859" y="858270"/>
            <a:chExt cx="7291449" cy="5363426"/>
          </a:xfrm>
        </p:grpSpPr>
        <p:grpSp>
          <p:nvGrpSpPr>
            <p:cNvPr id="138" name="组合 16">
              <a:extLst>
                <a:ext uri="{FF2B5EF4-FFF2-40B4-BE49-F238E27FC236}">
                  <a16:creationId xmlns:a16="http://schemas.microsoft.com/office/drawing/2014/main" id="{88270739-6757-445C-A081-796418AABE77}"/>
                </a:ext>
              </a:extLst>
            </p:cNvPr>
            <p:cNvGrpSpPr/>
            <p:nvPr/>
          </p:nvGrpSpPr>
          <p:grpSpPr>
            <a:xfrm>
              <a:off x="202859" y="1039381"/>
              <a:ext cx="3705318" cy="2661339"/>
              <a:chOff x="848836" y="687586"/>
              <a:chExt cx="3571473" cy="2565205"/>
            </a:xfrm>
          </p:grpSpPr>
          <p:pic>
            <p:nvPicPr>
              <p:cNvPr id="290" name="图片 17">
                <a:extLst>
                  <a:ext uri="{FF2B5EF4-FFF2-40B4-BE49-F238E27FC236}">
                    <a16:creationId xmlns:a16="http://schemas.microsoft.com/office/drawing/2014/main" id="{3010248D-7F9D-4EA3-B4CB-89EDEDB3EBD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48836" y="687586"/>
                <a:ext cx="3571473" cy="2565205"/>
              </a:xfrm>
              <a:prstGeom prst="rect">
                <a:avLst/>
              </a:prstGeom>
            </p:spPr>
          </p:pic>
          <p:sp>
            <p:nvSpPr>
              <p:cNvPr id="291" name="矩形 18">
                <a:extLst>
                  <a:ext uri="{FF2B5EF4-FFF2-40B4-BE49-F238E27FC236}">
                    <a16:creationId xmlns:a16="http://schemas.microsoft.com/office/drawing/2014/main" id="{5657289A-7288-4BE1-B0E2-F82C2C597563}"/>
                  </a:ext>
                </a:extLst>
              </p:cNvPr>
              <p:cNvSpPr/>
              <p:nvPr/>
            </p:nvSpPr>
            <p:spPr>
              <a:xfrm>
                <a:off x="1326896" y="985251"/>
                <a:ext cx="2930543" cy="1869466"/>
              </a:xfrm>
              <a:prstGeom prst="rect">
                <a:avLst/>
              </a:prstGeom>
              <a:gradFill flip="none" rotWithShape="1">
                <a:gsLst>
                  <a:gs pos="0">
                    <a:srgbClr val="FF5757">
                      <a:alpha val="30000"/>
                    </a:srgbClr>
                  </a:gs>
                  <a:gs pos="52000">
                    <a:srgbClr val="FAB785">
                      <a:alpha val="10000"/>
                    </a:srgbClr>
                  </a:gs>
                  <a:gs pos="33000">
                    <a:srgbClr val="FFB780">
                      <a:alpha val="25000"/>
                    </a:srgbClr>
                  </a:gs>
                  <a:gs pos="68000">
                    <a:srgbClr val="C8BDC1">
                      <a:alpha val="25000"/>
                    </a:srgbClr>
                  </a:gs>
                  <a:gs pos="86000">
                    <a:schemeClr val="accent5">
                      <a:lumMod val="60000"/>
                      <a:lumOff val="40000"/>
                      <a:alpha val="2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2" name="组合 19">
                <a:extLst>
                  <a:ext uri="{FF2B5EF4-FFF2-40B4-BE49-F238E27FC236}">
                    <a16:creationId xmlns:a16="http://schemas.microsoft.com/office/drawing/2014/main" id="{622CBF0E-C26D-4238-8C73-B6CE922F1A21}"/>
                  </a:ext>
                </a:extLst>
              </p:cNvPr>
              <p:cNvGrpSpPr/>
              <p:nvPr/>
            </p:nvGrpSpPr>
            <p:grpSpPr>
              <a:xfrm>
                <a:off x="1400391" y="1230066"/>
                <a:ext cx="2832646" cy="1162631"/>
                <a:chOff x="1400391" y="1230066"/>
                <a:chExt cx="2832646" cy="1162631"/>
              </a:xfrm>
            </p:grpSpPr>
            <p:pic>
              <p:nvPicPr>
                <p:cNvPr id="293" name="图片 2">
                  <a:extLst>
                    <a:ext uri="{FF2B5EF4-FFF2-40B4-BE49-F238E27FC236}">
                      <a16:creationId xmlns:a16="http://schemas.microsoft.com/office/drawing/2014/main" id="{0A77645F-B106-4129-9091-260EF2BB7A4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 contrast="50000"/>
                          </a14:imgEffect>
                        </a14:imgLayer>
                      </a14:imgProps>
                    </a:ext>
                    <a:ext uri="{28A0092B-C50C-407E-A947-70E740481C1C}">
                      <a14:useLocalDpi xmlns:a14="http://schemas.microsoft.com/office/drawing/2010/main" val="0"/>
                    </a:ext>
                  </a:extLst>
                </a:blip>
                <a:srcRect/>
                <a:stretch/>
              </p:blipFill>
              <p:spPr bwMode="auto">
                <a:xfrm>
                  <a:off x="1400391" y="1971346"/>
                  <a:ext cx="493879" cy="246431"/>
                </a:xfrm>
                <a:prstGeom prst="rect">
                  <a:avLst/>
                </a:prstGeom>
                <a:noFill/>
                <a:extLst>
                  <a:ext uri="{909E8E84-426E-40DD-AFC4-6F175D3DCCD1}">
                    <a14:hiddenFill xmlns:a14="http://schemas.microsoft.com/office/drawing/2010/main">
                      <a:solidFill>
                        <a:srgbClr val="FFFFFF"/>
                      </a:solidFill>
                    </a14:hiddenFill>
                  </a:ext>
                </a:extLst>
              </p:spPr>
            </p:pic>
            <p:pic>
              <p:nvPicPr>
                <p:cNvPr id="294" name="图片 1">
                  <a:extLst>
                    <a:ext uri="{FF2B5EF4-FFF2-40B4-BE49-F238E27FC236}">
                      <a16:creationId xmlns:a16="http://schemas.microsoft.com/office/drawing/2014/main" id="{5C1138D3-680C-4377-A138-59224178C54D}"/>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6000" contrast="40000"/>
                          </a14:imgEffect>
                        </a14:imgLayer>
                      </a14:imgProps>
                    </a:ext>
                    <a:ext uri="{28A0092B-C50C-407E-A947-70E740481C1C}">
                      <a14:useLocalDpi xmlns:a14="http://schemas.microsoft.com/office/drawing/2010/main" val="0"/>
                    </a:ext>
                  </a:extLst>
                </a:blip>
                <a:srcRect t="312" b="312"/>
                <a:stretch/>
              </p:blipFill>
              <p:spPr bwMode="auto">
                <a:xfrm>
                  <a:off x="1621019" y="1239955"/>
                  <a:ext cx="502397" cy="249115"/>
                </a:xfrm>
                <a:prstGeom prst="rect">
                  <a:avLst/>
                </a:prstGeom>
                <a:noFill/>
                <a:extLst>
                  <a:ext uri="{909E8E84-426E-40DD-AFC4-6F175D3DCCD1}">
                    <a14:hiddenFill xmlns:a14="http://schemas.microsoft.com/office/drawing/2010/main">
                      <a:solidFill>
                        <a:srgbClr val="FFFFFF"/>
                      </a:solidFill>
                    </a14:hiddenFill>
                  </a:ext>
                </a:extLst>
              </p:spPr>
            </p:pic>
            <p:pic>
              <p:nvPicPr>
                <p:cNvPr id="295" name="图片 3">
                  <a:extLst>
                    <a:ext uri="{FF2B5EF4-FFF2-40B4-BE49-F238E27FC236}">
                      <a16:creationId xmlns:a16="http://schemas.microsoft.com/office/drawing/2014/main" id="{90C94AEE-535B-41A1-8A92-F37A2FD3300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20000" contrast="30000"/>
                          </a14:imgEffect>
                        </a14:imgLayer>
                      </a14:imgProps>
                    </a:ext>
                    <a:ext uri="{28A0092B-C50C-407E-A947-70E740481C1C}">
                      <a14:useLocalDpi xmlns:a14="http://schemas.microsoft.com/office/drawing/2010/main" val="0"/>
                    </a:ext>
                  </a:extLst>
                </a:blip>
                <a:srcRect/>
                <a:stretch/>
              </p:blipFill>
              <p:spPr bwMode="auto">
                <a:xfrm>
                  <a:off x="2027793" y="1629085"/>
                  <a:ext cx="497210" cy="248093"/>
                </a:xfrm>
                <a:prstGeom prst="rect">
                  <a:avLst/>
                </a:prstGeom>
                <a:noFill/>
                <a:extLst>
                  <a:ext uri="{909E8E84-426E-40DD-AFC4-6F175D3DCCD1}">
                    <a14:hiddenFill xmlns:a14="http://schemas.microsoft.com/office/drawing/2010/main">
                      <a:solidFill>
                        <a:srgbClr val="FFFFFF"/>
                      </a:solidFill>
                    </a14:hiddenFill>
                  </a:ext>
                </a:extLst>
              </p:spPr>
            </p:pic>
            <p:pic>
              <p:nvPicPr>
                <p:cNvPr id="296" name="图片 3">
                  <a:extLst>
                    <a:ext uri="{FF2B5EF4-FFF2-40B4-BE49-F238E27FC236}">
                      <a16:creationId xmlns:a16="http://schemas.microsoft.com/office/drawing/2014/main" id="{797AA9E8-7DD4-4C3F-B946-D3E101D13B29}"/>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6000"/>
                          </a14:imgEffect>
                        </a14:imgLayer>
                      </a14:imgProps>
                    </a:ext>
                    <a:ext uri="{28A0092B-C50C-407E-A947-70E740481C1C}">
                      <a14:useLocalDpi xmlns:a14="http://schemas.microsoft.com/office/drawing/2010/main" val="0"/>
                    </a:ext>
                  </a:extLst>
                </a:blip>
                <a:srcRect/>
                <a:stretch/>
              </p:blipFill>
              <p:spPr bwMode="auto">
                <a:xfrm>
                  <a:off x="2432993" y="1230066"/>
                  <a:ext cx="493197" cy="246091"/>
                </a:xfrm>
                <a:prstGeom prst="rect">
                  <a:avLst/>
                </a:prstGeom>
                <a:noFill/>
                <a:extLst>
                  <a:ext uri="{909E8E84-426E-40DD-AFC4-6F175D3DCCD1}">
                    <a14:hiddenFill xmlns:a14="http://schemas.microsoft.com/office/drawing/2010/main">
                      <a:solidFill>
                        <a:srgbClr val="FFFFFF"/>
                      </a:solidFill>
                    </a14:hiddenFill>
                  </a:ext>
                </a:extLst>
              </p:spPr>
            </p:pic>
            <p:pic>
              <p:nvPicPr>
                <p:cNvPr id="297" name="图片 3">
                  <a:extLst>
                    <a:ext uri="{FF2B5EF4-FFF2-40B4-BE49-F238E27FC236}">
                      <a16:creationId xmlns:a16="http://schemas.microsoft.com/office/drawing/2014/main" id="{A89A19F3-C387-447A-9322-29E9EA82EC41}"/>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rightnessContrast bright="2000" contrast="1000"/>
                          </a14:imgEffect>
                        </a14:imgLayer>
                      </a14:imgProps>
                    </a:ext>
                    <a:ext uri="{28A0092B-C50C-407E-A947-70E740481C1C}">
                      <a14:useLocalDpi xmlns:a14="http://schemas.microsoft.com/office/drawing/2010/main" val="0"/>
                    </a:ext>
                  </a:extLst>
                </a:blip>
                <a:srcRect/>
                <a:stretch/>
              </p:blipFill>
              <p:spPr bwMode="auto">
                <a:xfrm>
                  <a:off x="2634573" y="1798345"/>
                  <a:ext cx="497210" cy="248093"/>
                </a:xfrm>
                <a:prstGeom prst="rect">
                  <a:avLst/>
                </a:prstGeom>
                <a:noFill/>
                <a:extLst>
                  <a:ext uri="{909E8E84-426E-40DD-AFC4-6F175D3DCCD1}">
                    <a14:hiddenFill xmlns:a14="http://schemas.microsoft.com/office/drawing/2010/main">
                      <a:solidFill>
                        <a:srgbClr val="FFFFFF"/>
                      </a:solidFill>
                    </a14:hiddenFill>
                  </a:ext>
                </a:extLst>
              </p:spPr>
            </p:pic>
            <p:pic>
              <p:nvPicPr>
                <p:cNvPr id="298" name="图片 3">
                  <a:extLst>
                    <a:ext uri="{FF2B5EF4-FFF2-40B4-BE49-F238E27FC236}">
                      <a16:creationId xmlns:a16="http://schemas.microsoft.com/office/drawing/2014/main" id="{F93B36F9-4AB8-4B7C-9AC1-AC7764217281}"/>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rightnessContrast bright="-4000" contrast="35000"/>
                          </a14:imgEffect>
                        </a14:imgLayer>
                      </a14:imgProps>
                    </a:ext>
                    <a:ext uri="{28A0092B-C50C-407E-A947-70E740481C1C}">
                      <a14:useLocalDpi xmlns:a14="http://schemas.microsoft.com/office/drawing/2010/main" val="0"/>
                    </a:ext>
                  </a:extLst>
                </a:blip>
                <a:srcRect/>
                <a:stretch/>
              </p:blipFill>
              <p:spPr bwMode="auto">
                <a:xfrm>
                  <a:off x="3059510" y="1318156"/>
                  <a:ext cx="493166" cy="246075"/>
                </a:xfrm>
                <a:prstGeom prst="rect">
                  <a:avLst/>
                </a:prstGeom>
                <a:noFill/>
                <a:extLst>
                  <a:ext uri="{909E8E84-426E-40DD-AFC4-6F175D3DCCD1}">
                    <a14:hiddenFill xmlns:a14="http://schemas.microsoft.com/office/drawing/2010/main">
                      <a:solidFill>
                        <a:srgbClr val="FFFFFF"/>
                      </a:solidFill>
                    </a14:hiddenFill>
                  </a:ext>
                </a:extLst>
              </p:spPr>
            </p:pic>
            <p:pic>
              <p:nvPicPr>
                <p:cNvPr id="301" name="图片 3">
                  <a:extLst>
                    <a:ext uri="{FF2B5EF4-FFF2-40B4-BE49-F238E27FC236}">
                      <a16:creationId xmlns:a16="http://schemas.microsoft.com/office/drawing/2014/main" id="{C6007895-BC21-4853-AC7B-EC93715A6B6B}"/>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rightnessContrast bright="-15000" contrast="40000"/>
                          </a14:imgEffect>
                        </a14:imgLayer>
                      </a14:imgProps>
                    </a:ext>
                    <a:ext uri="{28A0092B-C50C-407E-A947-70E740481C1C}">
                      <a14:useLocalDpi xmlns:a14="http://schemas.microsoft.com/office/drawing/2010/main" val="0"/>
                    </a:ext>
                  </a:extLst>
                </a:blip>
                <a:srcRect/>
                <a:stretch/>
              </p:blipFill>
              <p:spPr bwMode="auto">
                <a:xfrm>
                  <a:off x="3341014" y="2145621"/>
                  <a:ext cx="495172" cy="247076"/>
                </a:xfrm>
                <a:prstGeom prst="rect">
                  <a:avLst/>
                </a:prstGeom>
                <a:noFill/>
                <a:extLst>
                  <a:ext uri="{909E8E84-426E-40DD-AFC4-6F175D3DCCD1}">
                    <a14:hiddenFill xmlns:a14="http://schemas.microsoft.com/office/drawing/2010/main">
                      <a:solidFill>
                        <a:srgbClr val="FFFFFF"/>
                      </a:solidFill>
                    </a14:hiddenFill>
                  </a:ext>
                </a:extLst>
              </p:spPr>
            </p:pic>
            <p:pic>
              <p:nvPicPr>
                <p:cNvPr id="302" name="图片 3">
                  <a:extLst>
                    <a:ext uri="{FF2B5EF4-FFF2-40B4-BE49-F238E27FC236}">
                      <a16:creationId xmlns:a16="http://schemas.microsoft.com/office/drawing/2014/main" id="{ECE2C0A7-134E-49D6-9D9C-DAF779BD241B}"/>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brightnessContrast bright="-17000" contrast="26000"/>
                          </a14:imgEffect>
                        </a14:imgLayer>
                      </a14:imgProps>
                    </a:ext>
                    <a:ext uri="{28A0092B-C50C-407E-A947-70E740481C1C}">
                      <a14:useLocalDpi xmlns:a14="http://schemas.microsoft.com/office/drawing/2010/main" val="0"/>
                    </a:ext>
                  </a:extLst>
                </a:blip>
                <a:srcRect/>
                <a:stretch/>
              </p:blipFill>
              <p:spPr bwMode="auto">
                <a:xfrm>
                  <a:off x="3738565" y="1552090"/>
                  <a:ext cx="487834" cy="243415"/>
                </a:xfrm>
                <a:prstGeom prst="rect">
                  <a:avLst/>
                </a:prstGeom>
                <a:noFill/>
                <a:extLst>
                  <a:ext uri="{909E8E84-426E-40DD-AFC4-6F175D3DCCD1}">
                    <a14:hiddenFill xmlns:a14="http://schemas.microsoft.com/office/drawing/2010/main">
                      <a:solidFill>
                        <a:srgbClr val="FFFFFF"/>
                      </a:solidFill>
                    </a14:hiddenFill>
                  </a:ext>
                </a:extLst>
              </p:spPr>
            </p:pic>
            <p:sp>
              <p:nvSpPr>
                <p:cNvPr id="303" name="任意多边形: 形状 28">
                  <a:extLst>
                    <a:ext uri="{FF2B5EF4-FFF2-40B4-BE49-F238E27FC236}">
                      <a16:creationId xmlns:a16="http://schemas.microsoft.com/office/drawing/2014/main" id="{03169620-5377-41E1-8F46-71A25ED20972}"/>
                    </a:ext>
                  </a:extLst>
                </p:cNvPr>
                <p:cNvSpPr/>
                <p:nvPr/>
              </p:nvSpPr>
              <p:spPr>
                <a:xfrm>
                  <a:off x="3340837" y="2174604"/>
                  <a:ext cx="491080" cy="138924"/>
                </a:xfrm>
                <a:custGeom>
                  <a:avLst/>
                  <a:gdLst>
                    <a:gd name="connsiteX0" fmla="*/ 0 w 1236980"/>
                    <a:gd name="connsiteY0" fmla="*/ 22208 h 371407"/>
                    <a:gd name="connsiteX1" fmla="*/ 469900 w 1236980"/>
                    <a:gd name="connsiteY1" fmla="*/ 32368 h 371407"/>
                    <a:gd name="connsiteX2" fmla="*/ 571500 w 1236980"/>
                    <a:gd name="connsiteY2" fmla="*/ 332088 h 371407"/>
                    <a:gd name="connsiteX3" fmla="*/ 965200 w 1236980"/>
                    <a:gd name="connsiteY3" fmla="*/ 360028 h 371407"/>
                    <a:gd name="connsiteX4" fmla="*/ 1236980 w 1236980"/>
                    <a:gd name="connsiteY4" fmla="*/ 258428 h 37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980" h="371407">
                      <a:moveTo>
                        <a:pt x="0" y="22208"/>
                      </a:moveTo>
                      <a:cubicBezTo>
                        <a:pt x="187325" y="1464"/>
                        <a:pt x="374650" y="-19279"/>
                        <a:pt x="469900" y="32368"/>
                      </a:cubicBezTo>
                      <a:cubicBezTo>
                        <a:pt x="565150" y="84015"/>
                        <a:pt x="488950" y="277478"/>
                        <a:pt x="571500" y="332088"/>
                      </a:cubicBezTo>
                      <a:cubicBezTo>
                        <a:pt x="654050" y="386698"/>
                        <a:pt x="854287" y="372305"/>
                        <a:pt x="965200" y="360028"/>
                      </a:cubicBezTo>
                      <a:cubicBezTo>
                        <a:pt x="1076113" y="347751"/>
                        <a:pt x="1156546" y="303089"/>
                        <a:pt x="1236980" y="258428"/>
                      </a:cubicBezTo>
                    </a:path>
                  </a:pathLst>
                </a:custGeom>
                <a:noFill/>
                <a:ln w="38100">
                  <a:solidFill>
                    <a:schemeClr val="accent1">
                      <a:lumMod val="60000"/>
                      <a:lumOff val="40000"/>
                      <a:alpha val="8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dirty="0"/>
                </a:p>
              </p:txBody>
            </p:sp>
            <p:sp>
              <p:nvSpPr>
                <p:cNvPr id="304" name="任意多边形: 形状 29">
                  <a:extLst>
                    <a:ext uri="{FF2B5EF4-FFF2-40B4-BE49-F238E27FC236}">
                      <a16:creationId xmlns:a16="http://schemas.microsoft.com/office/drawing/2014/main" id="{02418CEC-4FE5-4E02-B425-090A9B4F8A01}"/>
                    </a:ext>
                  </a:extLst>
                </p:cNvPr>
                <p:cNvSpPr/>
                <p:nvPr/>
              </p:nvSpPr>
              <p:spPr>
                <a:xfrm>
                  <a:off x="3741957" y="1584396"/>
                  <a:ext cx="491080" cy="138924"/>
                </a:xfrm>
                <a:custGeom>
                  <a:avLst/>
                  <a:gdLst>
                    <a:gd name="connsiteX0" fmla="*/ 0 w 1236980"/>
                    <a:gd name="connsiteY0" fmla="*/ 22208 h 371407"/>
                    <a:gd name="connsiteX1" fmla="*/ 469900 w 1236980"/>
                    <a:gd name="connsiteY1" fmla="*/ 32368 h 371407"/>
                    <a:gd name="connsiteX2" fmla="*/ 571500 w 1236980"/>
                    <a:gd name="connsiteY2" fmla="*/ 332088 h 371407"/>
                    <a:gd name="connsiteX3" fmla="*/ 965200 w 1236980"/>
                    <a:gd name="connsiteY3" fmla="*/ 360028 h 371407"/>
                    <a:gd name="connsiteX4" fmla="*/ 1236980 w 1236980"/>
                    <a:gd name="connsiteY4" fmla="*/ 258428 h 37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6980" h="371407">
                      <a:moveTo>
                        <a:pt x="0" y="22208"/>
                      </a:moveTo>
                      <a:cubicBezTo>
                        <a:pt x="187325" y="1464"/>
                        <a:pt x="374650" y="-19279"/>
                        <a:pt x="469900" y="32368"/>
                      </a:cubicBezTo>
                      <a:cubicBezTo>
                        <a:pt x="565150" y="84015"/>
                        <a:pt x="488950" y="277478"/>
                        <a:pt x="571500" y="332088"/>
                      </a:cubicBezTo>
                      <a:cubicBezTo>
                        <a:pt x="654050" y="386698"/>
                        <a:pt x="854287" y="372305"/>
                        <a:pt x="965200" y="360028"/>
                      </a:cubicBezTo>
                      <a:cubicBezTo>
                        <a:pt x="1076113" y="347751"/>
                        <a:pt x="1156546" y="303089"/>
                        <a:pt x="1236980" y="258428"/>
                      </a:cubicBezTo>
                    </a:path>
                  </a:pathLst>
                </a:custGeom>
                <a:noFill/>
                <a:ln w="38100">
                  <a:solidFill>
                    <a:schemeClr val="accent1">
                      <a:lumMod val="60000"/>
                      <a:lumOff val="40000"/>
                      <a:alpha val="8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dirty="0"/>
                </a:p>
              </p:txBody>
            </p:sp>
          </p:grpSp>
        </p:grpSp>
        <p:grpSp>
          <p:nvGrpSpPr>
            <p:cNvPr id="139" name="组合 30">
              <a:extLst>
                <a:ext uri="{FF2B5EF4-FFF2-40B4-BE49-F238E27FC236}">
                  <a16:creationId xmlns:a16="http://schemas.microsoft.com/office/drawing/2014/main" id="{06D805FC-C1C0-4526-9181-22165E7A5AE4}"/>
                </a:ext>
              </a:extLst>
            </p:cNvPr>
            <p:cNvGrpSpPr/>
            <p:nvPr/>
          </p:nvGrpSpPr>
          <p:grpSpPr>
            <a:xfrm>
              <a:off x="3788618" y="3560534"/>
              <a:ext cx="3705071" cy="2661162"/>
              <a:chOff x="4557600" y="2790257"/>
              <a:chExt cx="3571235" cy="2565035"/>
            </a:xfrm>
          </p:grpSpPr>
          <p:pic>
            <p:nvPicPr>
              <p:cNvPr id="278" name="图片 31">
                <a:extLst>
                  <a:ext uri="{FF2B5EF4-FFF2-40B4-BE49-F238E27FC236}">
                    <a16:creationId xmlns:a16="http://schemas.microsoft.com/office/drawing/2014/main" id="{1A5E4539-CFCD-44E2-BD59-885C02859868}"/>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557600" y="2790257"/>
                <a:ext cx="3571235" cy="2565035"/>
              </a:xfrm>
              <a:prstGeom prst="rect">
                <a:avLst/>
              </a:prstGeom>
            </p:spPr>
          </p:pic>
          <p:sp>
            <p:nvSpPr>
              <p:cNvPr id="279" name="矩形 34">
                <a:extLst>
                  <a:ext uri="{FF2B5EF4-FFF2-40B4-BE49-F238E27FC236}">
                    <a16:creationId xmlns:a16="http://schemas.microsoft.com/office/drawing/2014/main" id="{7FE93D6F-3DBA-4B7C-AA51-28D9BD1D052D}"/>
                  </a:ext>
                </a:extLst>
              </p:cNvPr>
              <p:cNvSpPr/>
              <p:nvPr/>
            </p:nvSpPr>
            <p:spPr>
              <a:xfrm>
                <a:off x="5036799" y="3086310"/>
                <a:ext cx="2930543" cy="1869466"/>
              </a:xfrm>
              <a:prstGeom prst="rect">
                <a:avLst/>
              </a:prstGeom>
              <a:gradFill flip="none" rotWithShape="1">
                <a:gsLst>
                  <a:gs pos="24000">
                    <a:srgbClr val="FF5757">
                      <a:alpha val="30000"/>
                    </a:srgbClr>
                  </a:gs>
                  <a:gs pos="60000">
                    <a:srgbClr val="FAB785">
                      <a:alpha val="10000"/>
                    </a:srgbClr>
                  </a:gs>
                  <a:gs pos="50000">
                    <a:srgbClr val="FFB780">
                      <a:alpha val="25000"/>
                    </a:srgbClr>
                  </a:gs>
                  <a:gs pos="68000">
                    <a:srgbClr val="C8BDC1">
                      <a:alpha val="25000"/>
                    </a:srgbClr>
                  </a:gs>
                  <a:gs pos="86000">
                    <a:schemeClr val="accent5">
                      <a:lumMod val="60000"/>
                      <a:lumOff val="40000"/>
                      <a:alpha val="2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80" name="图片 10">
                <a:extLst>
                  <a:ext uri="{FF2B5EF4-FFF2-40B4-BE49-F238E27FC236}">
                    <a16:creationId xmlns:a16="http://schemas.microsoft.com/office/drawing/2014/main" id="{B896F53E-563F-46BF-8435-954AD336338A}"/>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rightnessContrast bright="-17000" contrast="51000"/>
                        </a14:imgEffect>
                      </a14:imgLayer>
                    </a14:imgProps>
                  </a:ext>
                  <a:ext uri="{28A0092B-C50C-407E-A947-70E740481C1C}">
                    <a14:useLocalDpi xmlns:a14="http://schemas.microsoft.com/office/drawing/2010/main" val="0"/>
                  </a:ext>
                </a:extLst>
              </a:blip>
              <a:srcRect/>
              <a:stretch/>
            </p:blipFill>
            <p:spPr bwMode="auto">
              <a:xfrm>
                <a:off x="5074108" y="4371176"/>
                <a:ext cx="499087" cy="249030"/>
              </a:xfrm>
              <a:prstGeom prst="rect">
                <a:avLst/>
              </a:prstGeom>
              <a:noFill/>
              <a:extLst>
                <a:ext uri="{909E8E84-426E-40DD-AFC4-6F175D3DCCD1}">
                  <a14:hiddenFill xmlns:a14="http://schemas.microsoft.com/office/drawing/2010/main">
                    <a:solidFill>
                      <a:srgbClr val="FFFFFF"/>
                    </a:solidFill>
                  </a14:hiddenFill>
                </a:ext>
              </a:extLst>
            </p:spPr>
          </p:pic>
          <p:pic>
            <p:nvPicPr>
              <p:cNvPr id="281" name="图片 11">
                <a:extLst>
                  <a:ext uri="{FF2B5EF4-FFF2-40B4-BE49-F238E27FC236}">
                    <a16:creationId xmlns:a16="http://schemas.microsoft.com/office/drawing/2014/main" id="{F5676149-6394-4DC3-9A01-21FFC21ECF70}"/>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rightnessContrast bright="-9000" contrast="30000"/>
                        </a14:imgEffect>
                      </a14:imgLayer>
                    </a14:imgProps>
                  </a:ext>
                  <a:ext uri="{28A0092B-C50C-407E-A947-70E740481C1C}">
                    <a14:useLocalDpi xmlns:a14="http://schemas.microsoft.com/office/drawing/2010/main" val="0"/>
                  </a:ext>
                </a:extLst>
              </a:blip>
              <a:srcRect/>
              <a:stretch/>
            </p:blipFill>
            <p:spPr bwMode="auto">
              <a:xfrm>
                <a:off x="5323651" y="3730550"/>
                <a:ext cx="498445" cy="248709"/>
              </a:xfrm>
              <a:prstGeom prst="rect">
                <a:avLst/>
              </a:prstGeom>
              <a:noFill/>
              <a:extLst>
                <a:ext uri="{909E8E84-426E-40DD-AFC4-6F175D3DCCD1}">
                  <a14:hiddenFill xmlns:a14="http://schemas.microsoft.com/office/drawing/2010/main">
                    <a:solidFill>
                      <a:srgbClr val="FFFFFF"/>
                    </a:solidFill>
                  </a14:hiddenFill>
                </a:ext>
              </a:extLst>
            </p:spPr>
          </p:pic>
          <p:pic>
            <p:nvPicPr>
              <p:cNvPr id="282" name="图片 12">
                <a:extLst>
                  <a:ext uri="{FF2B5EF4-FFF2-40B4-BE49-F238E27FC236}">
                    <a16:creationId xmlns:a16="http://schemas.microsoft.com/office/drawing/2014/main" id="{76DB137D-3F85-4F1B-B78E-2EA713EC8273}"/>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rightnessContrast bright="-7000" contrast="65000"/>
                        </a14:imgEffect>
                      </a14:imgLayer>
                    </a14:imgProps>
                  </a:ext>
                  <a:ext uri="{28A0092B-C50C-407E-A947-70E740481C1C}">
                    <a14:useLocalDpi xmlns:a14="http://schemas.microsoft.com/office/drawing/2010/main" val="0"/>
                  </a:ext>
                </a:extLst>
              </a:blip>
              <a:srcRect/>
              <a:stretch/>
            </p:blipFill>
            <p:spPr bwMode="auto">
              <a:xfrm>
                <a:off x="5747010" y="4299070"/>
                <a:ext cx="502155" cy="250560"/>
              </a:xfrm>
              <a:prstGeom prst="rect">
                <a:avLst/>
              </a:prstGeom>
              <a:noFill/>
              <a:extLst>
                <a:ext uri="{909E8E84-426E-40DD-AFC4-6F175D3DCCD1}">
                  <a14:hiddenFill xmlns:a14="http://schemas.microsoft.com/office/drawing/2010/main">
                    <a:solidFill>
                      <a:srgbClr val="FFFFFF"/>
                    </a:solidFill>
                  </a14:hiddenFill>
                </a:ext>
              </a:extLst>
            </p:spPr>
          </p:pic>
          <p:pic>
            <p:nvPicPr>
              <p:cNvPr id="283" name="图片 12">
                <a:extLst>
                  <a:ext uri="{FF2B5EF4-FFF2-40B4-BE49-F238E27FC236}">
                    <a16:creationId xmlns:a16="http://schemas.microsoft.com/office/drawing/2014/main" id="{DC7C0D00-A55D-4084-AADA-A9AD8CB9555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rightnessContrast bright="-15000" contrast="60000"/>
                        </a14:imgEffect>
                      </a14:imgLayer>
                    </a14:imgProps>
                  </a:ext>
                  <a:ext uri="{28A0092B-C50C-407E-A947-70E740481C1C}">
                    <a14:useLocalDpi xmlns:a14="http://schemas.microsoft.com/office/drawing/2010/main" val="0"/>
                  </a:ext>
                </a:extLst>
              </a:blip>
              <a:srcRect/>
              <a:stretch/>
            </p:blipFill>
            <p:spPr bwMode="auto">
              <a:xfrm>
                <a:off x="5978215" y="3367136"/>
                <a:ext cx="500003" cy="249487"/>
              </a:xfrm>
              <a:prstGeom prst="rect">
                <a:avLst/>
              </a:prstGeom>
              <a:noFill/>
              <a:extLst>
                <a:ext uri="{909E8E84-426E-40DD-AFC4-6F175D3DCCD1}">
                  <a14:hiddenFill xmlns:a14="http://schemas.microsoft.com/office/drawing/2010/main">
                    <a:solidFill>
                      <a:srgbClr val="FFFFFF"/>
                    </a:solidFill>
                  </a14:hiddenFill>
                </a:ext>
              </a:extLst>
            </p:spPr>
          </p:pic>
          <p:pic>
            <p:nvPicPr>
              <p:cNvPr id="284" name="图片 12">
                <a:extLst>
                  <a:ext uri="{FF2B5EF4-FFF2-40B4-BE49-F238E27FC236}">
                    <a16:creationId xmlns:a16="http://schemas.microsoft.com/office/drawing/2014/main" id="{9719033E-22A0-44E9-BC0F-95597370BBED}"/>
                  </a:ext>
                </a:extLst>
              </p:cNvPr>
              <p:cNvPicPr>
                <a:picLocks noChangeAspect="1" noChangeArrowheads="1"/>
              </p:cNvPicPr>
              <p:nvPr/>
            </p:nvPicPr>
            <p:blipFill>
              <a:blip r:embed="rId38">
                <a:extLst>
                  <a:ext uri="{BEBA8EAE-BF5A-486C-A8C5-ECC9F3942E4B}">
                    <a14:imgProps xmlns:a14="http://schemas.microsoft.com/office/drawing/2010/main">
                      <a14:imgLayer r:embed="rId39">
                        <a14:imgEffect>
                          <a14:brightnessContrast bright="-26000" contrast="70000"/>
                        </a14:imgEffect>
                      </a14:imgLayer>
                    </a14:imgProps>
                  </a:ext>
                  <a:ext uri="{28A0092B-C50C-407E-A947-70E740481C1C}">
                    <a14:useLocalDpi xmlns:a14="http://schemas.microsoft.com/office/drawing/2010/main" val="0"/>
                  </a:ext>
                </a:extLst>
              </a:blip>
              <a:srcRect/>
              <a:stretch/>
            </p:blipFill>
            <p:spPr bwMode="auto">
              <a:xfrm>
                <a:off x="6510123" y="3095245"/>
                <a:ext cx="500530" cy="249750"/>
              </a:xfrm>
              <a:prstGeom prst="rect">
                <a:avLst/>
              </a:prstGeom>
              <a:noFill/>
              <a:extLst>
                <a:ext uri="{909E8E84-426E-40DD-AFC4-6F175D3DCCD1}">
                  <a14:hiddenFill xmlns:a14="http://schemas.microsoft.com/office/drawing/2010/main">
                    <a:solidFill>
                      <a:srgbClr val="FFFFFF"/>
                    </a:solidFill>
                  </a14:hiddenFill>
                </a:ext>
              </a:extLst>
            </p:spPr>
          </p:pic>
          <p:pic>
            <p:nvPicPr>
              <p:cNvPr id="285" name="图片 12">
                <a:extLst>
                  <a:ext uri="{FF2B5EF4-FFF2-40B4-BE49-F238E27FC236}">
                    <a16:creationId xmlns:a16="http://schemas.microsoft.com/office/drawing/2014/main" id="{D307A4DF-6279-4EB4-AA91-2B98C5CEE8F2}"/>
                  </a:ext>
                </a:extLst>
              </p:cNvPr>
              <p:cNvPicPr>
                <a:picLocks noChangeAspect="1" noChangeArrowheads="1"/>
              </p:cNvPicPr>
              <p:nvPr/>
            </p:nvPicPr>
            <p:blipFill>
              <a:blip r:embed="rId40">
                <a:extLst>
                  <a:ext uri="{BEBA8EAE-BF5A-486C-A8C5-ECC9F3942E4B}">
                    <a14:imgProps xmlns:a14="http://schemas.microsoft.com/office/drawing/2010/main">
                      <a14:imgLayer r:embed="rId41">
                        <a14:imgEffect>
                          <a14:brightnessContrast bright="-6000" contrast="55000"/>
                        </a14:imgEffect>
                      </a14:imgLayer>
                    </a14:imgProps>
                  </a:ext>
                  <a:ext uri="{28A0092B-C50C-407E-A947-70E740481C1C}">
                    <a14:useLocalDpi xmlns:a14="http://schemas.microsoft.com/office/drawing/2010/main" val="0"/>
                  </a:ext>
                </a:extLst>
              </a:blip>
              <a:srcRect/>
              <a:stretch/>
            </p:blipFill>
            <p:spPr bwMode="auto">
              <a:xfrm>
                <a:off x="6992878" y="3770992"/>
                <a:ext cx="501135" cy="250051"/>
              </a:xfrm>
              <a:prstGeom prst="rect">
                <a:avLst/>
              </a:prstGeom>
              <a:noFill/>
              <a:extLst>
                <a:ext uri="{909E8E84-426E-40DD-AFC4-6F175D3DCCD1}">
                  <a14:hiddenFill xmlns:a14="http://schemas.microsoft.com/office/drawing/2010/main">
                    <a:solidFill>
                      <a:srgbClr val="FFFFFF"/>
                    </a:solidFill>
                  </a14:hiddenFill>
                </a:ext>
              </a:extLst>
            </p:spPr>
          </p:pic>
          <p:pic>
            <p:nvPicPr>
              <p:cNvPr id="286" name="图片 12">
                <a:extLst>
                  <a:ext uri="{FF2B5EF4-FFF2-40B4-BE49-F238E27FC236}">
                    <a16:creationId xmlns:a16="http://schemas.microsoft.com/office/drawing/2014/main" id="{4A4FD604-9725-46F6-835A-A10A4F5116A1}"/>
                  </a:ext>
                </a:extLst>
              </p:cNvPr>
              <p:cNvPicPr>
                <a:picLocks noChangeAspect="1" noChangeArrowheads="1"/>
              </p:cNvPicPr>
              <p:nvPr/>
            </p:nvPicPr>
            <p:blipFill>
              <a:blip r:embed="rId42">
                <a:extLst>
                  <a:ext uri="{BEBA8EAE-BF5A-486C-A8C5-ECC9F3942E4B}">
                    <a14:imgProps xmlns:a14="http://schemas.microsoft.com/office/drawing/2010/main">
                      <a14:imgLayer r:embed="rId43">
                        <a14:imgEffect>
                          <a14:brightnessContrast bright="-10000" contrast="8000"/>
                        </a14:imgEffect>
                      </a14:imgLayer>
                    </a14:imgProps>
                  </a:ext>
                  <a:ext uri="{28A0092B-C50C-407E-A947-70E740481C1C}">
                    <a14:useLocalDpi xmlns:a14="http://schemas.microsoft.com/office/drawing/2010/main" val="0"/>
                  </a:ext>
                </a:extLst>
              </a:blip>
              <a:srcRect/>
              <a:stretch/>
            </p:blipFill>
            <p:spPr bwMode="auto">
              <a:xfrm>
                <a:off x="6689480" y="4623287"/>
                <a:ext cx="499087" cy="249030"/>
              </a:xfrm>
              <a:prstGeom prst="rect">
                <a:avLst/>
              </a:prstGeom>
              <a:noFill/>
              <a:extLst>
                <a:ext uri="{909E8E84-426E-40DD-AFC4-6F175D3DCCD1}">
                  <a14:hiddenFill xmlns:a14="http://schemas.microsoft.com/office/drawing/2010/main">
                    <a:solidFill>
                      <a:srgbClr val="FFFFFF"/>
                    </a:solidFill>
                  </a14:hiddenFill>
                </a:ext>
              </a:extLst>
            </p:spPr>
          </p:pic>
          <p:sp>
            <p:nvSpPr>
              <p:cNvPr id="287" name="任意多边形: 形状 46">
                <a:extLst>
                  <a:ext uri="{FF2B5EF4-FFF2-40B4-BE49-F238E27FC236}">
                    <a16:creationId xmlns:a16="http://schemas.microsoft.com/office/drawing/2014/main" id="{01DAF692-EA24-4FC7-BA8D-17BA6202C6C7}"/>
                  </a:ext>
                </a:extLst>
              </p:cNvPr>
              <p:cNvSpPr/>
              <p:nvPr/>
            </p:nvSpPr>
            <p:spPr>
              <a:xfrm>
                <a:off x="6694425" y="4742053"/>
                <a:ext cx="484599" cy="71258"/>
              </a:xfrm>
              <a:custGeom>
                <a:avLst/>
                <a:gdLst>
                  <a:gd name="connsiteX0" fmla="*/ 0 w 1285240"/>
                  <a:gd name="connsiteY0" fmla="*/ 0 h 188242"/>
                  <a:gd name="connsiteX1" fmla="*/ 411480 w 1285240"/>
                  <a:gd name="connsiteY1" fmla="*/ 167640 h 188242"/>
                  <a:gd name="connsiteX2" fmla="*/ 883920 w 1285240"/>
                  <a:gd name="connsiteY2" fmla="*/ 185420 h 188242"/>
                  <a:gd name="connsiteX3" fmla="*/ 1285240 w 1285240"/>
                  <a:gd name="connsiteY3" fmla="*/ 187960 h 188242"/>
                </a:gdLst>
                <a:ahLst/>
                <a:cxnLst>
                  <a:cxn ang="0">
                    <a:pos x="connsiteX0" y="connsiteY0"/>
                  </a:cxn>
                  <a:cxn ang="0">
                    <a:pos x="connsiteX1" y="connsiteY1"/>
                  </a:cxn>
                  <a:cxn ang="0">
                    <a:pos x="connsiteX2" y="connsiteY2"/>
                  </a:cxn>
                  <a:cxn ang="0">
                    <a:pos x="connsiteX3" y="connsiteY3"/>
                  </a:cxn>
                </a:cxnLst>
                <a:rect l="l" t="t" r="r" b="b"/>
                <a:pathLst>
                  <a:path w="1285240" h="188242">
                    <a:moveTo>
                      <a:pt x="0" y="0"/>
                    </a:moveTo>
                    <a:cubicBezTo>
                      <a:pt x="132080" y="68368"/>
                      <a:pt x="264160" y="136737"/>
                      <a:pt x="411480" y="167640"/>
                    </a:cubicBezTo>
                    <a:cubicBezTo>
                      <a:pt x="558800" y="198543"/>
                      <a:pt x="738293" y="182033"/>
                      <a:pt x="883920" y="185420"/>
                    </a:cubicBezTo>
                    <a:cubicBezTo>
                      <a:pt x="1029547" y="188807"/>
                      <a:pt x="1157393" y="188383"/>
                      <a:pt x="1285240" y="187960"/>
                    </a:cubicBezTo>
                  </a:path>
                </a:pathLst>
              </a:custGeom>
              <a:noFill/>
              <a:ln w="38100">
                <a:solidFill>
                  <a:schemeClr val="accent1">
                    <a:lumMod val="60000"/>
                    <a:lumOff val="40000"/>
                    <a:alpha val="8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a:p>
            </p:txBody>
          </p:sp>
          <p:pic>
            <p:nvPicPr>
              <p:cNvPr id="288" name="图片 12">
                <a:extLst>
                  <a:ext uri="{FF2B5EF4-FFF2-40B4-BE49-F238E27FC236}">
                    <a16:creationId xmlns:a16="http://schemas.microsoft.com/office/drawing/2014/main" id="{6CA70BF0-0FE4-4793-B85C-8F70F27254DE}"/>
                  </a:ext>
                </a:extLst>
              </p:cNvPr>
              <p:cNvPicPr>
                <a:picLocks noChangeAspect="1" noChangeArrowheads="1"/>
              </p:cNvPicPr>
              <p:nvPr/>
            </p:nvPicPr>
            <p:blipFill>
              <a:blip r:embed="rId44">
                <a:extLst>
                  <a:ext uri="{BEBA8EAE-BF5A-486C-A8C5-ECC9F3942E4B}">
                    <a14:imgProps xmlns:a14="http://schemas.microsoft.com/office/drawing/2010/main">
                      <a14:imgLayer r:embed="rId45">
                        <a14:imgEffect>
                          <a14:brightnessContrast bright="-12000" contrast="27000"/>
                        </a14:imgEffect>
                      </a14:imgLayer>
                    </a14:imgProps>
                  </a:ext>
                  <a:ext uri="{28A0092B-C50C-407E-A947-70E740481C1C}">
                    <a14:useLocalDpi xmlns:a14="http://schemas.microsoft.com/office/drawing/2010/main" val="0"/>
                  </a:ext>
                </a:extLst>
              </a:blip>
              <a:srcRect/>
              <a:stretch/>
            </p:blipFill>
            <p:spPr bwMode="auto">
              <a:xfrm>
                <a:off x="7565737" y="4395107"/>
                <a:ext cx="496389" cy="247683"/>
              </a:xfrm>
              <a:prstGeom prst="rect">
                <a:avLst/>
              </a:prstGeom>
              <a:noFill/>
              <a:extLst>
                <a:ext uri="{909E8E84-426E-40DD-AFC4-6F175D3DCCD1}">
                  <a14:hiddenFill xmlns:a14="http://schemas.microsoft.com/office/drawing/2010/main">
                    <a:solidFill>
                      <a:srgbClr val="FFFFFF"/>
                    </a:solidFill>
                  </a14:hiddenFill>
                </a:ext>
              </a:extLst>
            </p:spPr>
          </p:pic>
          <p:sp>
            <p:nvSpPr>
              <p:cNvPr id="289" name="任意多边形: 形状 48">
                <a:extLst>
                  <a:ext uri="{FF2B5EF4-FFF2-40B4-BE49-F238E27FC236}">
                    <a16:creationId xmlns:a16="http://schemas.microsoft.com/office/drawing/2014/main" id="{39DD75E4-358B-4B84-B6B7-E54ADA574C94}"/>
                  </a:ext>
                </a:extLst>
              </p:cNvPr>
              <p:cNvSpPr/>
              <p:nvPr/>
            </p:nvSpPr>
            <p:spPr>
              <a:xfrm>
                <a:off x="7571634" y="4481143"/>
                <a:ext cx="484599" cy="71258"/>
              </a:xfrm>
              <a:custGeom>
                <a:avLst/>
                <a:gdLst>
                  <a:gd name="connsiteX0" fmla="*/ 0 w 1285240"/>
                  <a:gd name="connsiteY0" fmla="*/ 0 h 188242"/>
                  <a:gd name="connsiteX1" fmla="*/ 411480 w 1285240"/>
                  <a:gd name="connsiteY1" fmla="*/ 167640 h 188242"/>
                  <a:gd name="connsiteX2" fmla="*/ 883920 w 1285240"/>
                  <a:gd name="connsiteY2" fmla="*/ 185420 h 188242"/>
                  <a:gd name="connsiteX3" fmla="*/ 1285240 w 1285240"/>
                  <a:gd name="connsiteY3" fmla="*/ 187960 h 188242"/>
                </a:gdLst>
                <a:ahLst/>
                <a:cxnLst>
                  <a:cxn ang="0">
                    <a:pos x="connsiteX0" y="connsiteY0"/>
                  </a:cxn>
                  <a:cxn ang="0">
                    <a:pos x="connsiteX1" y="connsiteY1"/>
                  </a:cxn>
                  <a:cxn ang="0">
                    <a:pos x="connsiteX2" y="connsiteY2"/>
                  </a:cxn>
                  <a:cxn ang="0">
                    <a:pos x="connsiteX3" y="connsiteY3"/>
                  </a:cxn>
                </a:cxnLst>
                <a:rect l="l" t="t" r="r" b="b"/>
                <a:pathLst>
                  <a:path w="1285240" h="188242">
                    <a:moveTo>
                      <a:pt x="0" y="0"/>
                    </a:moveTo>
                    <a:cubicBezTo>
                      <a:pt x="132080" y="68368"/>
                      <a:pt x="264160" y="136737"/>
                      <a:pt x="411480" y="167640"/>
                    </a:cubicBezTo>
                    <a:cubicBezTo>
                      <a:pt x="558800" y="198543"/>
                      <a:pt x="738293" y="182033"/>
                      <a:pt x="883920" y="185420"/>
                    </a:cubicBezTo>
                    <a:cubicBezTo>
                      <a:pt x="1029547" y="188807"/>
                      <a:pt x="1157393" y="188383"/>
                      <a:pt x="1285240" y="187960"/>
                    </a:cubicBezTo>
                  </a:path>
                </a:pathLst>
              </a:custGeom>
              <a:noFill/>
              <a:ln w="38100">
                <a:solidFill>
                  <a:schemeClr val="accent1">
                    <a:lumMod val="60000"/>
                    <a:lumOff val="40000"/>
                    <a:alpha val="8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a:p>
            </p:txBody>
          </p:sp>
        </p:grpSp>
        <p:grpSp>
          <p:nvGrpSpPr>
            <p:cNvPr id="140" name="组合 49">
              <a:extLst>
                <a:ext uri="{FF2B5EF4-FFF2-40B4-BE49-F238E27FC236}">
                  <a16:creationId xmlns:a16="http://schemas.microsoft.com/office/drawing/2014/main" id="{085A7716-461D-45C8-ABA7-0D712AD25943}"/>
                </a:ext>
              </a:extLst>
            </p:cNvPr>
            <p:cNvGrpSpPr/>
            <p:nvPr/>
          </p:nvGrpSpPr>
          <p:grpSpPr>
            <a:xfrm>
              <a:off x="3788991" y="1040723"/>
              <a:ext cx="3705317" cy="2661338"/>
              <a:chOff x="4557959" y="255600"/>
              <a:chExt cx="3571472" cy="2565204"/>
            </a:xfrm>
          </p:grpSpPr>
          <p:pic>
            <p:nvPicPr>
              <p:cNvPr id="248" name="图片 50">
                <a:extLst>
                  <a:ext uri="{FF2B5EF4-FFF2-40B4-BE49-F238E27FC236}">
                    <a16:creationId xmlns:a16="http://schemas.microsoft.com/office/drawing/2014/main" id="{C688F2B9-8ADC-42F0-8EE4-9DBA7850C3B3}"/>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4557959" y="255600"/>
                <a:ext cx="3571472" cy="2565204"/>
              </a:xfrm>
              <a:prstGeom prst="rect">
                <a:avLst/>
              </a:prstGeom>
              <a:ln>
                <a:noFill/>
              </a:ln>
            </p:spPr>
          </p:pic>
          <p:grpSp>
            <p:nvGrpSpPr>
              <p:cNvPr id="249" name="组合 51">
                <a:extLst>
                  <a:ext uri="{FF2B5EF4-FFF2-40B4-BE49-F238E27FC236}">
                    <a16:creationId xmlns:a16="http://schemas.microsoft.com/office/drawing/2014/main" id="{233751BB-83E0-4E45-8CBA-87C3115C82E3}"/>
                  </a:ext>
                </a:extLst>
              </p:cNvPr>
              <p:cNvGrpSpPr/>
              <p:nvPr/>
            </p:nvGrpSpPr>
            <p:grpSpPr>
              <a:xfrm>
                <a:off x="5036502" y="550632"/>
                <a:ext cx="3012758" cy="1878634"/>
                <a:chOff x="5036502" y="527566"/>
                <a:chExt cx="3012758" cy="1878634"/>
              </a:xfrm>
            </p:grpSpPr>
            <p:sp>
              <p:nvSpPr>
                <p:cNvPr id="250" name="矩形 52">
                  <a:extLst>
                    <a:ext uri="{FF2B5EF4-FFF2-40B4-BE49-F238E27FC236}">
                      <a16:creationId xmlns:a16="http://schemas.microsoft.com/office/drawing/2014/main" id="{2D1D3716-D371-4983-BE17-883E2019AA87}"/>
                    </a:ext>
                  </a:extLst>
                </p:cNvPr>
                <p:cNvSpPr/>
                <p:nvPr/>
              </p:nvSpPr>
              <p:spPr>
                <a:xfrm>
                  <a:off x="5036502" y="527566"/>
                  <a:ext cx="2930543" cy="1878634"/>
                </a:xfrm>
                <a:prstGeom prst="rect">
                  <a:avLst/>
                </a:prstGeom>
                <a:gradFill flip="none" rotWithShape="1">
                  <a:gsLst>
                    <a:gs pos="0">
                      <a:srgbClr val="FF5757">
                        <a:alpha val="30000"/>
                      </a:srgbClr>
                    </a:gs>
                    <a:gs pos="52000">
                      <a:srgbClr val="FAB785">
                        <a:alpha val="10000"/>
                      </a:srgbClr>
                    </a:gs>
                    <a:gs pos="33000">
                      <a:srgbClr val="FFB780">
                        <a:alpha val="25000"/>
                      </a:srgbClr>
                    </a:gs>
                    <a:gs pos="68000">
                      <a:srgbClr val="C8BDC1">
                        <a:alpha val="25000"/>
                      </a:srgbClr>
                    </a:gs>
                    <a:gs pos="86000">
                      <a:schemeClr val="accent5">
                        <a:lumMod val="60000"/>
                        <a:lumOff val="40000"/>
                        <a:alpha val="2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1" name="图片 19">
                  <a:extLst>
                    <a:ext uri="{FF2B5EF4-FFF2-40B4-BE49-F238E27FC236}">
                      <a16:creationId xmlns:a16="http://schemas.microsoft.com/office/drawing/2014/main" id="{0587C62C-FD74-470B-B6E5-D047294F5286}"/>
                    </a:ext>
                  </a:extLst>
                </p:cNvPr>
                <p:cNvPicPr>
                  <a:picLocks noChangeAspect="1" noChangeArrowheads="1"/>
                </p:cNvPicPr>
                <p:nvPr/>
              </p:nvPicPr>
              <p:blipFill>
                <a:blip r:embed="rId47">
                  <a:extLst>
                    <a:ext uri="{BEBA8EAE-BF5A-486C-A8C5-ECC9F3942E4B}">
                      <a14:imgProps xmlns:a14="http://schemas.microsoft.com/office/drawing/2010/main">
                        <a14:imgLayer r:embed="rId48">
                          <a14:imgEffect>
                            <a14:brightnessContrast bright="-20000" contrast="50000"/>
                          </a14:imgEffect>
                        </a14:imgLayer>
                      </a14:imgProps>
                    </a:ext>
                    <a:ext uri="{28A0092B-C50C-407E-A947-70E740481C1C}">
                      <a14:useLocalDpi xmlns:a14="http://schemas.microsoft.com/office/drawing/2010/main" val="0"/>
                    </a:ext>
                  </a:extLst>
                </a:blip>
                <a:srcRect/>
                <a:stretch/>
              </p:blipFill>
              <p:spPr bwMode="auto">
                <a:xfrm>
                  <a:off x="5095982" y="747346"/>
                  <a:ext cx="490650" cy="2448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2" name="图片 18">
                  <a:extLst>
                    <a:ext uri="{FF2B5EF4-FFF2-40B4-BE49-F238E27FC236}">
                      <a16:creationId xmlns:a16="http://schemas.microsoft.com/office/drawing/2014/main" id="{2F72632C-DD49-431C-A8A4-203AE809FE64}"/>
                    </a:ext>
                  </a:extLst>
                </p:cNvPr>
                <p:cNvPicPr>
                  <a:picLocks noChangeAspect="1" noChangeArrowheads="1"/>
                </p:cNvPicPr>
                <p:nvPr/>
              </p:nvPicPr>
              <p:blipFill>
                <a:blip r:embed="rId49">
                  <a:extLst>
                    <a:ext uri="{BEBA8EAE-BF5A-486C-A8C5-ECC9F3942E4B}">
                      <a14:imgProps xmlns:a14="http://schemas.microsoft.com/office/drawing/2010/main">
                        <a14:imgLayer r:embed="rId50">
                          <a14:imgEffect>
                            <a14:brightnessContrast bright="-15000" contrast="52000"/>
                          </a14:imgEffect>
                        </a14:imgLayer>
                      </a14:imgProps>
                    </a:ext>
                    <a:ext uri="{28A0092B-C50C-407E-A947-70E740481C1C}">
                      <a14:useLocalDpi xmlns:a14="http://schemas.microsoft.com/office/drawing/2010/main" val="0"/>
                    </a:ext>
                  </a:extLst>
                </a:blip>
                <a:srcRect/>
                <a:stretch/>
              </p:blipFill>
              <p:spPr bwMode="auto">
                <a:xfrm>
                  <a:off x="5361641" y="1220160"/>
                  <a:ext cx="490650" cy="2448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3" name="图片 20">
                  <a:extLst>
                    <a:ext uri="{FF2B5EF4-FFF2-40B4-BE49-F238E27FC236}">
                      <a16:creationId xmlns:a16="http://schemas.microsoft.com/office/drawing/2014/main" id="{54AF9888-2D12-45E6-914D-6F544C1FA2A0}"/>
                    </a:ext>
                  </a:extLst>
                </p:cNvPr>
                <p:cNvPicPr>
                  <a:picLocks noChangeAspect="1" noChangeArrowheads="1"/>
                </p:cNvPicPr>
                <p:nvPr/>
              </p:nvPicPr>
              <p:blipFill>
                <a:blip r:embed="rId51">
                  <a:extLst>
                    <a:ext uri="{BEBA8EAE-BF5A-486C-A8C5-ECC9F3942E4B}">
                      <a14:imgProps xmlns:a14="http://schemas.microsoft.com/office/drawing/2010/main">
                        <a14:imgLayer r:embed="rId52">
                          <a14:imgEffect>
                            <a14:brightnessContrast contrast="48000"/>
                          </a14:imgEffect>
                        </a14:imgLayer>
                      </a14:imgProps>
                    </a:ext>
                    <a:ext uri="{28A0092B-C50C-407E-A947-70E740481C1C}">
                      <a14:useLocalDpi xmlns:a14="http://schemas.microsoft.com/office/drawing/2010/main" val="0"/>
                    </a:ext>
                  </a:extLst>
                </a:blip>
                <a:srcRect/>
                <a:stretch/>
              </p:blipFill>
              <p:spPr bwMode="auto">
                <a:xfrm>
                  <a:off x="5832305" y="698108"/>
                  <a:ext cx="490650" cy="2448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4" name="图片 20">
                  <a:extLst>
                    <a:ext uri="{FF2B5EF4-FFF2-40B4-BE49-F238E27FC236}">
                      <a16:creationId xmlns:a16="http://schemas.microsoft.com/office/drawing/2014/main" id="{88BC2F5F-394A-45AF-A4F4-2A0214915BED}"/>
                    </a:ext>
                  </a:extLst>
                </p:cNvPr>
                <p:cNvPicPr>
                  <a:picLocks noChangeAspect="1" noChangeArrowheads="1"/>
                </p:cNvPicPr>
                <p:nvPr/>
              </p:nvPicPr>
              <p:blipFill>
                <a:blip r:embed="rId53">
                  <a:extLst>
                    <a:ext uri="{BEBA8EAE-BF5A-486C-A8C5-ECC9F3942E4B}">
                      <a14:imgProps xmlns:a14="http://schemas.microsoft.com/office/drawing/2010/main">
                        <a14:imgLayer r:embed="rId54">
                          <a14:imgEffect>
                            <a14:brightnessContrast bright="-14000"/>
                          </a14:imgEffect>
                        </a14:imgLayer>
                      </a14:imgProps>
                    </a:ext>
                    <a:ext uri="{28A0092B-C50C-407E-A947-70E740481C1C}">
                      <a14:useLocalDpi xmlns:a14="http://schemas.microsoft.com/office/drawing/2010/main" val="0"/>
                    </a:ext>
                  </a:extLst>
                </a:blip>
                <a:srcRect/>
                <a:stretch/>
              </p:blipFill>
              <p:spPr bwMode="auto">
                <a:xfrm>
                  <a:off x="6318730" y="1220034"/>
                  <a:ext cx="491155" cy="2450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5" name="图片 20">
                  <a:extLst>
                    <a:ext uri="{FF2B5EF4-FFF2-40B4-BE49-F238E27FC236}">
                      <a16:creationId xmlns:a16="http://schemas.microsoft.com/office/drawing/2014/main" id="{FA4E6D26-7F8F-4C8A-BC3E-BC1D374FCB10}"/>
                    </a:ext>
                  </a:extLst>
                </p:cNvPr>
                <p:cNvPicPr>
                  <a:picLocks noChangeAspect="1" noChangeArrowheads="1"/>
                </p:cNvPicPr>
                <p:nvPr/>
              </p:nvPicPr>
              <p:blipFill>
                <a:blip r:embed="rId55">
                  <a:extLst>
                    <a:ext uri="{BEBA8EAE-BF5A-486C-A8C5-ECC9F3942E4B}">
                      <a14:imgProps xmlns:a14="http://schemas.microsoft.com/office/drawing/2010/main">
                        <a14:imgLayer r:embed="rId56">
                          <a14:imgEffect>
                            <a14:brightnessContrast contrast="45000"/>
                          </a14:imgEffect>
                        </a14:imgLayer>
                      </a14:imgProps>
                    </a:ext>
                    <a:ext uri="{28A0092B-C50C-407E-A947-70E740481C1C}">
                      <a14:useLocalDpi xmlns:a14="http://schemas.microsoft.com/office/drawing/2010/main" val="0"/>
                    </a:ext>
                  </a:extLst>
                </a:blip>
                <a:srcRect/>
                <a:stretch/>
              </p:blipFill>
              <p:spPr bwMode="auto">
                <a:xfrm>
                  <a:off x="6018968" y="1911774"/>
                  <a:ext cx="491155" cy="2450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6" name="图片 20">
                  <a:extLst>
                    <a:ext uri="{FF2B5EF4-FFF2-40B4-BE49-F238E27FC236}">
                      <a16:creationId xmlns:a16="http://schemas.microsoft.com/office/drawing/2014/main" id="{D4B48254-AACE-4D58-9368-97769F85787D}"/>
                    </a:ext>
                  </a:extLst>
                </p:cNvPr>
                <p:cNvPicPr>
                  <a:picLocks noChangeAspect="1" noChangeArrowheads="1"/>
                </p:cNvPicPr>
                <p:nvPr/>
              </p:nvPicPr>
              <p:blipFill>
                <a:blip r:embed="rId57">
                  <a:extLst>
                    <a:ext uri="{BEBA8EAE-BF5A-486C-A8C5-ECC9F3942E4B}">
                      <a14:imgProps xmlns:a14="http://schemas.microsoft.com/office/drawing/2010/main">
                        <a14:imgLayer r:embed="rId58">
                          <a14:imgEffect>
                            <a14:brightnessContrast contrast="55000"/>
                          </a14:imgEffect>
                        </a14:imgLayer>
                      </a14:imgProps>
                    </a:ext>
                    <a:ext uri="{28A0092B-C50C-407E-A947-70E740481C1C}">
                      <a14:useLocalDpi xmlns:a14="http://schemas.microsoft.com/office/drawing/2010/main" val="0"/>
                    </a:ext>
                  </a:extLst>
                </a:blip>
                <a:srcRect/>
                <a:stretch/>
              </p:blipFill>
              <p:spPr bwMode="auto">
                <a:xfrm>
                  <a:off x="6723177" y="2018013"/>
                  <a:ext cx="490650" cy="2448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7" name="图片 20">
                  <a:extLst>
                    <a:ext uri="{FF2B5EF4-FFF2-40B4-BE49-F238E27FC236}">
                      <a16:creationId xmlns:a16="http://schemas.microsoft.com/office/drawing/2014/main" id="{3A58919F-97F9-473C-AC87-B12C5C36EDBE}"/>
                    </a:ext>
                  </a:extLst>
                </p:cNvPr>
                <p:cNvPicPr>
                  <a:picLocks noChangeAspect="1" noChangeArrowheads="1"/>
                </p:cNvPicPr>
                <p:nvPr/>
              </p:nvPicPr>
              <p:blipFill>
                <a:blip r:embed="rId59">
                  <a:extLst>
                    <a:ext uri="{BEBA8EAE-BF5A-486C-A8C5-ECC9F3942E4B}">
                      <a14:imgProps xmlns:a14="http://schemas.microsoft.com/office/drawing/2010/main">
                        <a14:imgLayer r:embed="rId60">
                          <a14:imgEffect>
                            <a14:brightnessContrast bright="6000" contrast="24000"/>
                          </a14:imgEffect>
                        </a14:imgLayer>
                      </a14:imgProps>
                    </a:ext>
                    <a:ext uri="{28A0092B-C50C-407E-A947-70E740481C1C}">
                      <a14:useLocalDpi xmlns:a14="http://schemas.microsoft.com/office/drawing/2010/main" val="0"/>
                    </a:ext>
                  </a:extLst>
                </a:blip>
                <a:srcRect/>
                <a:stretch/>
              </p:blipFill>
              <p:spPr bwMode="auto">
                <a:xfrm>
                  <a:off x="7122619" y="1468034"/>
                  <a:ext cx="495623" cy="2473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5" name="任意多边形: 形状 60">
                  <a:extLst>
                    <a:ext uri="{FF2B5EF4-FFF2-40B4-BE49-F238E27FC236}">
                      <a16:creationId xmlns:a16="http://schemas.microsoft.com/office/drawing/2014/main" id="{76C1E85C-AAF7-4FCE-8F42-95483FF251C5}"/>
                    </a:ext>
                  </a:extLst>
                </p:cNvPr>
                <p:cNvSpPr/>
                <p:nvPr/>
              </p:nvSpPr>
              <p:spPr>
                <a:xfrm>
                  <a:off x="7129297" y="1516245"/>
                  <a:ext cx="473138" cy="132114"/>
                </a:xfrm>
                <a:custGeom>
                  <a:avLst/>
                  <a:gdLst>
                    <a:gd name="connsiteX0" fmla="*/ 0 w 1264920"/>
                    <a:gd name="connsiteY0" fmla="*/ 353202 h 353202"/>
                    <a:gd name="connsiteX1" fmla="*/ 451485 w 1264920"/>
                    <a:gd name="connsiteY1" fmla="*/ 2682 h 353202"/>
                    <a:gd name="connsiteX2" fmla="*/ 786765 w 1264920"/>
                    <a:gd name="connsiteY2" fmla="*/ 183657 h 353202"/>
                    <a:gd name="connsiteX3" fmla="*/ 1253490 w 1264920"/>
                    <a:gd name="connsiteY3" fmla="*/ 33162 h 353202"/>
                    <a:gd name="connsiteX4" fmla="*/ 1253490 w 1264920"/>
                    <a:gd name="connsiteY4" fmla="*/ 33162 h 353202"/>
                    <a:gd name="connsiteX5" fmla="*/ 1264920 w 1264920"/>
                    <a:gd name="connsiteY5" fmla="*/ 23637 h 35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920" h="353202">
                      <a:moveTo>
                        <a:pt x="0" y="353202"/>
                      </a:moveTo>
                      <a:cubicBezTo>
                        <a:pt x="160179" y="192070"/>
                        <a:pt x="320358" y="30939"/>
                        <a:pt x="451485" y="2682"/>
                      </a:cubicBezTo>
                      <a:cubicBezTo>
                        <a:pt x="582612" y="-25575"/>
                        <a:pt x="653098" y="178577"/>
                        <a:pt x="786765" y="183657"/>
                      </a:cubicBezTo>
                      <a:cubicBezTo>
                        <a:pt x="920432" y="188737"/>
                        <a:pt x="1253490" y="33162"/>
                        <a:pt x="1253490" y="33162"/>
                      </a:cubicBezTo>
                      <a:lnTo>
                        <a:pt x="1253490" y="33162"/>
                      </a:lnTo>
                      <a:lnTo>
                        <a:pt x="1264920" y="23637"/>
                      </a:lnTo>
                    </a:path>
                  </a:pathLst>
                </a:custGeom>
                <a:noFill/>
                <a:ln w="38100">
                  <a:solidFill>
                    <a:schemeClr val="accent1">
                      <a:lumMod val="60000"/>
                      <a:lumOff val="40000"/>
                      <a:alpha val="80000"/>
                    </a:schemeClr>
                  </a:solidFill>
                  <a:prstDash val="soli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dirty="0"/>
                </a:p>
              </p:txBody>
            </p:sp>
            <p:pic>
              <p:nvPicPr>
                <p:cNvPr id="276" name="图片 20">
                  <a:extLst>
                    <a:ext uri="{FF2B5EF4-FFF2-40B4-BE49-F238E27FC236}">
                      <a16:creationId xmlns:a16="http://schemas.microsoft.com/office/drawing/2014/main" id="{FE0EAD4A-0332-458B-BB60-72AD61425685}"/>
                    </a:ext>
                  </a:extLst>
                </p:cNvPr>
                <p:cNvPicPr>
                  <a:picLocks noChangeAspect="1" noChangeArrowheads="1"/>
                </p:cNvPicPr>
                <p:nvPr/>
              </p:nvPicPr>
              <p:blipFill>
                <a:blip r:embed="rId61">
                  <a:extLst>
                    <a:ext uri="{BEBA8EAE-BF5A-486C-A8C5-ECC9F3942E4B}">
                      <a14:imgProps xmlns:a14="http://schemas.microsoft.com/office/drawing/2010/main">
                        <a14:imgLayer r:embed="rId62">
                          <a14:imgEffect>
                            <a14:brightnessContrast bright="13000" contrast="55000"/>
                          </a14:imgEffect>
                        </a14:imgLayer>
                      </a14:imgProps>
                    </a:ext>
                    <a:ext uri="{28A0092B-C50C-407E-A947-70E740481C1C}">
                      <a14:useLocalDpi xmlns:a14="http://schemas.microsoft.com/office/drawing/2010/main" val="0"/>
                    </a:ext>
                  </a:extLst>
                </a:blip>
                <a:srcRect/>
                <a:stretch/>
              </p:blipFill>
              <p:spPr bwMode="auto">
                <a:xfrm>
                  <a:off x="7553637" y="1840099"/>
                  <a:ext cx="495623" cy="24730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7" name="任意多边形: 形状 62">
                  <a:extLst>
                    <a:ext uri="{FF2B5EF4-FFF2-40B4-BE49-F238E27FC236}">
                      <a16:creationId xmlns:a16="http://schemas.microsoft.com/office/drawing/2014/main" id="{336F5FC8-FF7E-4DD5-B7E5-CFC970184AF7}"/>
                    </a:ext>
                  </a:extLst>
                </p:cNvPr>
                <p:cNvSpPr/>
                <p:nvPr/>
              </p:nvSpPr>
              <p:spPr>
                <a:xfrm>
                  <a:off x="7564879" y="1875098"/>
                  <a:ext cx="473138" cy="132114"/>
                </a:xfrm>
                <a:custGeom>
                  <a:avLst/>
                  <a:gdLst>
                    <a:gd name="connsiteX0" fmla="*/ 0 w 1264920"/>
                    <a:gd name="connsiteY0" fmla="*/ 353202 h 353202"/>
                    <a:gd name="connsiteX1" fmla="*/ 451485 w 1264920"/>
                    <a:gd name="connsiteY1" fmla="*/ 2682 h 353202"/>
                    <a:gd name="connsiteX2" fmla="*/ 786765 w 1264920"/>
                    <a:gd name="connsiteY2" fmla="*/ 183657 h 353202"/>
                    <a:gd name="connsiteX3" fmla="*/ 1253490 w 1264920"/>
                    <a:gd name="connsiteY3" fmla="*/ 33162 h 353202"/>
                    <a:gd name="connsiteX4" fmla="*/ 1253490 w 1264920"/>
                    <a:gd name="connsiteY4" fmla="*/ 33162 h 353202"/>
                    <a:gd name="connsiteX5" fmla="*/ 1264920 w 1264920"/>
                    <a:gd name="connsiteY5" fmla="*/ 23637 h 35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4920" h="353202">
                      <a:moveTo>
                        <a:pt x="0" y="353202"/>
                      </a:moveTo>
                      <a:cubicBezTo>
                        <a:pt x="160179" y="192070"/>
                        <a:pt x="320358" y="30939"/>
                        <a:pt x="451485" y="2682"/>
                      </a:cubicBezTo>
                      <a:cubicBezTo>
                        <a:pt x="582612" y="-25575"/>
                        <a:pt x="653098" y="178577"/>
                        <a:pt x="786765" y="183657"/>
                      </a:cubicBezTo>
                      <a:cubicBezTo>
                        <a:pt x="920432" y="188737"/>
                        <a:pt x="1253490" y="33162"/>
                        <a:pt x="1253490" y="33162"/>
                      </a:cubicBezTo>
                      <a:lnTo>
                        <a:pt x="1253490" y="33162"/>
                      </a:lnTo>
                      <a:lnTo>
                        <a:pt x="1264920" y="23637"/>
                      </a:lnTo>
                    </a:path>
                  </a:pathLst>
                </a:custGeom>
                <a:noFill/>
                <a:ln w="38100">
                  <a:solidFill>
                    <a:schemeClr val="accent1">
                      <a:lumMod val="60000"/>
                      <a:lumOff val="40000"/>
                      <a:alpha val="80000"/>
                    </a:schemeClr>
                  </a:solidFill>
                  <a:prstDash val="solid"/>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dirty="0"/>
                </a:p>
              </p:txBody>
            </p:sp>
          </p:grpSp>
        </p:grpSp>
        <p:grpSp>
          <p:nvGrpSpPr>
            <p:cNvPr id="141" name="组合 63">
              <a:extLst>
                <a:ext uri="{FF2B5EF4-FFF2-40B4-BE49-F238E27FC236}">
                  <a16:creationId xmlns:a16="http://schemas.microsoft.com/office/drawing/2014/main" id="{262DB663-7E04-4D28-A88C-9011554B8978}"/>
                </a:ext>
              </a:extLst>
            </p:cNvPr>
            <p:cNvGrpSpPr/>
            <p:nvPr/>
          </p:nvGrpSpPr>
          <p:grpSpPr>
            <a:xfrm>
              <a:off x="203102" y="3560107"/>
              <a:ext cx="3705318" cy="2661339"/>
              <a:chOff x="1101600" y="2811190"/>
              <a:chExt cx="3571473" cy="2565205"/>
            </a:xfrm>
          </p:grpSpPr>
          <p:pic>
            <p:nvPicPr>
              <p:cNvPr id="144" name="图片 64">
                <a:extLst>
                  <a:ext uri="{FF2B5EF4-FFF2-40B4-BE49-F238E27FC236}">
                    <a16:creationId xmlns:a16="http://schemas.microsoft.com/office/drawing/2014/main" id="{E82090C1-90DB-4D41-8078-F8E6F552E598}"/>
                  </a:ext>
                </a:extLst>
              </p:cNvPr>
              <p:cNvPicPr>
                <a:picLocks noChangeAspect="1"/>
              </p:cNvPicPr>
              <p:nvPr/>
            </p:nvPicPr>
            <p:blipFill>
              <a:blip r:embed="rId63">
                <a:extLst>
                  <a:ext uri="{28A0092B-C50C-407E-A947-70E740481C1C}">
                    <a14:useLocalDpi xmlns:a14="http://schemas.microsoft.com/office/drawing/2010/main" val="0"/>
                  </a:ext>
                </a:extLst>
              </a:blip>
              <a:srcRect/>
              <a:stretch/>
            </p:blipFill>
            <p:spPr>
              <a:xfrm>
                <a:off x="1101600" y="2811190"/>
                <a:ext cx="3571473" cy="2565205"/>
              </a:xfrm>
              <a:prstGeom prst="rect">
                <a:avLst/>
              </a:prstGeom>
            </p:spPr>
          </p:pic>
          <p:sp>
            <p:nvSpPr>
              <p:cNvPr id="145" name="矩形 65">
                <a:extLst>
                  <a:ext uri="{FF2B5EF4-FFF2-40B4-BE49-F238E27FC236}">
                    <a16:creationId xmlns:a16="http://schemas.microsoft.com/office/drawing/2014/main" id="{0645D432-D5CD-4C07-BA89-EA1BE48BD945}"/>
                  </a:ext>
                </a:extLst>
              </p:cNvPr>
              <p:cNvSpPr/>
              <p:nvPr/>
            </p:nvSpPr>
            <p:spPr>
              <a:xfrm>
                <a:off x="1591365" y="3107654"/>
                <a:ext cx="2930543" cy="1869466"/>
              </a:xfrm>
              <a:prstGeom prst="rect">
                <a:avLst/>
              </a:prstGeom>
              <a:gradFill flip="none" rotWithShape="1">
                <a:gsLst>
                  <a:gs pos="0">
                    <a:srgbClr val="FF5757">
                      <a:alpha val="30000"/>
                    </a:srgbClr>
                  </a:gs>
                  <a:gs pos="52000">
                    <a:srgbClr val="FAB785">
                      <a:alpha val="10000"/>
                    </a:srgbClr>
                  </a:gs>
                  <a:gs pos="15000">
                    <a:srgbClr val="FFB780">
                      <a:alpha val="25000"/>
                    </a:srgbClr>
                  </a:gs>
                  <a:gs pos="68000">
                    <a:srgbClr val="C8BDC1">
                      <a:alpha val="25000"/>
                    </a:srgbClr>
                  </a:gs>
                  <a:gs pos="86000">
                    <a:schemeClr val="accent5">
                      <a:lumMod val="60000"/>
                      <a:lumOff val="40000"/>
                      <a:alpha val="2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8" name="图片 13">
                <a:extLst>
                  <a:ext uri="{FF2B5EF4-FFF2-40B4-BE49-F238E27FC236}">
                    <a16:creationId xmlns:a16="http://schemas.microsoft.com/office/drawing/2014/main" id="{0ED1D3DC-A1C5-45F6-845B-9B9D46A6039E}"/>
                  </a:ext>
                </a:extLst>
              </p:cNvPr>
              <p:cNvPicPr>
                <a:picLocks noChangeAspect="1" noChangeArrowheads="1"/>
              </p:cNvPicPr>
              <p:nvPr/>
            </p:nvPicPr>
            <p:blipFill>
              <a:blip r:embed="rId64">
                <a:extLst>
                  <a:ext uri="{BEBA8EAE-BF5A-486C-A8C5-ECC9F3942E4B}">
                    <a14:imgProps xmlns:a14="http://schemas.microsoft.com/office/drawing/2010/main">
                      <a14:imgLayer r:embed="rId65">
                        <a14:imgEffect>
                          <a14:brightnessContrast bright="-25000" contrast="60000"/>
                        </a14:imgEffect>
                      </a14:imgLayer>
                    </a14:imgProps>
                  </a:ext>
                  <a:ext uri="{28A0092B-C50C-407E-A947-70E740481C1C}">
                    <a14:useLocalDpi xmlns:a14="http://schemas.microsoft.com/office/drawing/2010/main" val="0"/>
                  </a:ext>
                </a:extLst>
              </a:blip>
              <a:srcRect/>
              <a:stretch/>
            </p:blipFill>
            <p:spPr bwMode="auto">
              <a:xfrm>
                <a:off x="1629895" y="3795353"/>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39" name="图片 14">
                <a:extLst>
                  <a:ext uri="{FF2B5EF4-FFF2-40B4-BE49-F238E27FC236}">
                    <a16:creationId xmlns:a16="http://schemas.microsoft.com/office/drawing/2014/main" id="{E4766336-2903-4070-9F78-8BC0C6E82939}"/>
                  </a:ext>
                </a:extLst>
              </p:cNvPr>
              <p:cNvPicPr>
                <a:picLocks noChangeAspect="1" noChangeArrowheads="1"/>
              </p:cNvPicPr>
              <p:nvPr/>
            </p:nvPicPr>
            <p:blipFill>
              <a:blip r:embed="rId66">
                <a:extLst>
                  <a:ext uri="{BEBA8EAE-BF5A-486C-A8C5-ECC9F3942E4B}">
                    <a14:imgProps xmlns:a14="http://schemas.microsoft.com/office/drawing/2010/main">
                      <a14:imgLayer r:embed="rId67">
                        <a14:imgEffect>
                          <a14:brightnessContrast bright="-20000" contrast="50000"/>
                        </a14:imgEffect>
                      </a14:imgLayer>
                    </a14:imgProps>
                  </a:ext>
                  <a:ext uri="{28A0092B-C50C-407E-A947-70E740481C1C}">
                    <a14:useLocalDpi xmlns:a14="http://schemas.microsoft.com/office/drawing/2010/main" val="0"/>
                  </a:ext>
                </a:extLst>
              </a:blip>
              <a:srcRect/>
              <a:stretch/>
            </p:blipFill>
            <p:spPr bwMode="auto">
              <a:xfrm>
                <a:off x="1878498" y="3134099"/>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0" name="图片 15">
                <a:extLst>
                  <a:ext uri="{FF2B5EF4-FFF2-40B4-BE49-F238E27FC236}">
                    <a16:creationId xmlns:a16="http://schemas.microsoft.com/office/drawing/2014/main" id="{8B31A3E6-2212-4CD4-8AE3-93CCFFCD46AD}"/>
                  </a:ext>
                </a:extLst>
              </p:cNvPr>
              <p:cNvPicPr>
                <a:picLocks noChangeAspect="1" noChangeArrowheads="1"/>
              </p:cNvPicPr>
              <p:nvPr/>
            </p:nvPicPr>
            <p:blipFill>
              <a:blip r:embed="rId68">
                <a:extLst>
                  <a:ext uri="{BEBA8EAE-BF5A-486C-A8C5-ECC9F3942E4B}">
                    <a14:imgProps xmlns:a14="http://schemas.microsoft.com/office/drawing/2010/main">
                      <a14:imgLayer r:embed="rId69">
                        <a14:imgEffect>
                          <a14:brightnessContrast bright="-15000" contrast="55000"/>
                        </a14:imgEffect>
                      </a14:imgLayer>
                    </a14:imgProps>
                  </a:ext>
                  <a:ext uri="{28A0092B-C50C-407E-A947-70E740481C1C}">
                    <a14:useLocalDpi xmlns:a14="http://schemas.microsoft.com/office/drawing/2010/main" val="0"/>
                  </a:ext>
                </a:extLst>
              </a:blip>
              <a:srcRect/>
              <a:stretch/>
            </p:blipFill>
            <p:spPr bwMode="auto">
              <a:xfrm>
                <a:off x="2248864" y="3845191"/>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1" name="图片 15">
                <a:extLst>
                  <a:ext uri="{FF2B5EF4-FFF2-40B4-BE49-F238E27FC236}">
                    <a16:creationId xmlns:a16="http://schemas.microsoft.com/office/drawing/2014/main" id="{1483A10B-E6CD-4FF2-965D-BF239B668EAC}"/>
                  </a:ext>
                </a:extLst>
              </p:cNvPr>
              <p:cNvPicPr>
                <a:picLocks noChangeAspect="1" noChangeArrowheads="1"/>
              </p:cNvPicPr>
              <p:nvPr/>
            </p:nvPicPr>
            <p:blipFill>
              <a:blip r:embed="rId70">
                <a:extLst>
                  <a:ext uri="{BEBA8EAE-BF5A-486C-A8C5-ECC9F3942E4B}">
                    <a14:imgProps xmlns:a14="http://schemas.microsoft.com/office/drawing/2010/main">
                      <a14:imgLayer r:embed="rId71">
                        <a14:imgEffect>
                          <a14:brightnessContrast bright="-10000" contrast="60000"/>
                        </a14:imgEffect>
                      </a14:imgLayer>
                    </a14:imgProps>
                  </a:ext>
                  <a:ext uri="{28A0092B-C50C-407E-A947-70E740481C1C}">
                    <a14:useLocalDpi xmlns:a14="http://schemas.microsoft.com/office/drawing/2010/main" val="0"/>
                  </a:ext>
                </a:extLst>
              </a:blip>
              <a:srcRect/>
              <a:stretch/>
            </p:blipFill>
            <p:spPr bwMode="auto">
              <a:xfrm>
                <a:off x="2656262" y="3413616"/>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2" name="图片 15">
                <a:extLst>
                  <a:ext uri="{FF2B5EF4-FFF2-40B4-BE49-F238E27FC236}">
                    <a16:creationId xmlns:a16="http://schemas.microsoft.com/office/drawing/2014/main" id="{06B5AEA6-4A08-4BC7-9B2A-1C97F5833E6C}"/>
                  </a:ext>
                </a:extLst>
              </p:cNvPr>
              <p:cNvPicPr>
                <a:picLocks noChangeAspect="1" noChangeArrowheads="1"/>
              </p:cNvPicPr>
              <p:nvPr/>
            </p:nvPicPr>
            <p:blipFill>
              <a:blip r:embed="rId72">
                <a:extLst>
                  <a:ext uri="{BEBA8EAE-BF5A-486C-A8C5-ECC9F3942E4B}">
                    <a14:imgProps xmlns:a14="http://schemas.microsoft.com/office/drawing/2010/main">
                      <a14:imgLayer r:embed="rId73">
                        <a14:imgEffect>
                          <a14:brightnessContrast bright="-5000" contrast="2000"/>
                        </a14:imgEffect>
                      </a14:imgLayer>
                    </a14:imgProps>
                  </a:ext>
                  <a:ext uri="{28A0092B-C50C-407E-A947-70E740481C1C}">
                    <a14:useLocalDpi xmlns:a14="http://schemas.microsoft.com/office/drawing/2010/main" val="0"/>
                  </a:ext>
                </a:extLst>
              </a:blip>
              <a:srcRect/>
              <a:stretch/>
            </p:blipFill>
            <p:spPr bwMode="auto">
              <a:xfrm>
                <a:off x="2814834" y="4110395"/>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3" name="图片 71">
                <a:extLst>
                  <a:ext uri="{FF2B5EF4-FFF2-40B4-BE49-F238E27FC236}">
                    <a16:creationId xmlns:a16="http://schemas.microsoft.com/office/drawing/2014/main" id="{F072F606-E00B-44A1-B213-9907BF682C19}"/>
                  </a:ext>
                </a:extLst>
              </p:cNvPr>
              <p:cNvPicPr>
                <a:picLocks noChangeAspect="1" noChangeArrowheads="1"/>
              </p:cNvPicPr>
              <p:nvPr/>
            </p:nvPicPr>
            <p:blipFill>
              <a:blip r:embed="rId74">
                <a:extLst>
                  <a:ext uri="{BEBA8EAE-BF5A-486C-A8C5-ECC9F3942E4B}">
                    <a14:imgProps xmlns:a14="http://schemas.microsoft.com/office/drawing/2010/main">
                      <a14:imgLayer r:embed="rId75">
                        <a14:imgEffect>
                          <a14:brightnessContrast bright="-13000" contrast="46000"/>
                        </a14:imgEffect>
                      </a14:imgLayer>
                    </a14:imgProps>
                  </a:ext>
                  <a:ext uri="{28A0092B-C50C-407E-A947-70E740481C1C}">
                    <a14:useLocalDpi xmlns:a14="http://schemas.microsoft.com/office/drawing/2010/main" val="0"/>
                  </a:ext>
                </a:extLst>
              </a:blip>
              <a:srcRect/>
              <a:stretch/>
            </p:blipFill>
            <p:spPr bwMode="auto">
              <a:xfrm>
                <a:off x="3362288" y="3662219"/>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4" name="图片 15">
                <a:extLst>
                  <a:ext uri="{FF2B5EF4-FFF2-40B4-BE49-F238E27FC236}">
                    <a16:creationId xmlns:a16="http://schemas.microsoft.com/office/drawing/2014/main" id="{F5F632C8-EB83-4BFE-9074-9A591AB84E60}"/>
                  </a:ext>
                </a:extLst>
              </p:cNvPr>
              <p:cNvPicPr>
                <a:picLocks noChangeAspect="1" noChangeArrowheads="1"/>
              </p:cNvPicPr>
              <p:nvPr/>
            </p:nvPicPr>
            <p:blipFill>
              <a:blip r:embed="rId76">
                <a:extLst>
                  <a:ext uri="{BEBA8EAE-BF5A-486C-A8C5-ECC9F3942E4B}">
                    <a14:imgProps xmlns:a14="http://schemas.microsoft.com/office/drawing/2010/main">
                      <a14:imgLayer r:embed="rId77">
                        <a14:imgEffect>
                          <a14:brightnessContrast contrast="-5000"/>
                        </a14:imgEffect>
                      </a14:imgLayer>
                    </a14:imgProps>
                  </a:ext>
                  <a:ext uri="{28A0092B-C50C-407E-A947-70E740481C1C}">
                    <a14:useLocalDpi xmlns:a14="http://schemas.microsoft.com/office/drawing/2010/main" val="0"/>
                  </a:ext>
                </a:extLst>
              </a:blip>
              <a:srcRect/>
              <a:stretch/>
            </p:blipFill>
            <p:spPr bwMode="auto">
              <a:xfrm>
                <a:off x="3527744" y="4629565"/>
                <a:ext cx="497206" cy="248091"/>
              </a:xfrm>
              <a:prstGeom prst="rect">
                <a:avLst/>
              </a:prstGeom>
              <a:noFill/>
              <a:extLst>
                <a:ext uri="{909E8E84-426E-40DD-AFC4-6F175D3DCCD1}">
                  <a14:hiddenFill xmlns:a14="http://schemas.microsoft.com/office/drawing/2010/main">
                    <a:solidFill>
                      <a:srgbClr val="FFFFFF"/>
                    </a:solidFill>
                  </a14:hiddenFill>
                </a:ext>
              </a:extLst>
            </p:spPr>
          </p:pic>
          <p:pic>
            <p:nvPicPr>
              <p:cNvPr id="245" name="图片 15">
                <a:extLst>
                  <a:ext uri="{FF2B5EF4-FFF2-40B4-BE49-F238E27FC236}">
                    <a16:creationId xmlns:a16="http://schemas.microsoft.com/office/drawing/2014/main" id="{C9FFE9EC-420C-4478-9D07-E08B6A63A7C4}"/>
                  </a:ext>
                </a:extLst>
              </p:cNvPr>
              <p:cNvPicPr>
                <a:picLocks noChangeAspect="1" noChangeArrowheads="1"/>
              </p:cNvPicPr>
              <p:nvPr/>
            </p:nvPicPr>
            <p:blipFill>
              <a:blip r:embed="rId78">
                <a:extLst>
                  <a:ext uri="{BEBA8EAE-BF5A-486C-A8C5-ECC9F3942E4B}">
                    <a14:imgProps xmlns:a14="http://schemas.microsoft.com/office/drawing/2010/main">
                      <a14:imgLayer r:embed="rId79">
                        <a14:imgEffect>
                          <a14:brightnessContrast bright="-12000" contrast="37000"/>
                        </a14:imgEffect>
                      </a14:imgLayer>
                    </a14:imgProps>
                  </a:ext>
                  <a:ext uri="{28A0092B-C50C-407E-A947-70E740481C1C}">
                    <a14:useLocalDpi xmlns:a14="http://schemas.microsoft.com/office/drawing/2010/main" val="0"/>
                  </a:ext>
                </a:extLst>
              </a:blip>
              <a:srcRect/>
              <a:stretch/>
            </p:blipFill>
            <p:spPr bwMode="auto">
              <a:xfrm>
                <a:off x="3974617" y="3812873"/>
                <a:ext cx="497206" cy="248091"/>
              </a:xfrm>
              <a:prstGeom prst="rect">
                <a:avLst/>
              </a:prstGeom>
              <a:noFill/>
              <a:extLst>
                <a:ext uri="{909E8E84-426E-40DD-AFC4-6F175D3DCCD1}">
                  <a14:hiddenFill xmlns:a14="http://schemas.microsoft.com/office/drawing/2010/main">
                    <a:solidFill>
                      <a:srgbClr val="FFFFFF"/>
                    </a:solidFill>
                  </a14:hiddenFill>
                </a:ext>
              </a:extLst>
            </p:spPr>
          </p:pic>
          <p:sp>
            <p:nvSpPr>
              <p:cNvPr id="246" name="任意多边形: 形状 74">
                <a:extLst>
                  <a:ext uri="{FF2B5EF4-FFF2-40B4-BE49-F238E27FC236}">
                    <a16:creationId xmlns:a16="http://schemas.microsoft.com/office/drawing/2014/main" id="{815823F1-6697-4E7F-A108-54B5E8B9D30A}"/>
                  </a:ext>
                </a:extLst>
              </p:cNvPr>
              <p:cNvSpPr/>
              <p:nvPr/>
            </p:nvSpPr>
            <p:spPr>
              <a:xfrm>
                <a:off x="3537558" y="4731290"/>
                <a:ext cx="487388" cy="99989"/>
              </a:xfrm>
              <a:custGeom>
                <a:avLst/>
                <a:gdLst>
                  <a:gd name="connsiteX0" fmla="*/ 0 w 1211580"/>
                  <a:gd name="connsiteY0" fmla="*/ 0 h 267318"/>
                  <a:gd name="connsiteX1" fmla="*/ 386080 w 1211580"/>
                  <a:gd name="connsiteY1" fmla="*/ 264160 h 267318"/>
                  <a:gd name="connsiteX2" fmla="*/ 1211580 w 1211580"/>
                  <a:gd name="connsiteY2" fmla="*/ 121920 h 267318"/>
                </a:gdLst>
                <a:ahLst/>
                <a:cxnLst>
                  <a:cxn ang="0">
                    <a:pos x="connsiteX0" y="connsiteY0"/>
                  </a:cxn>
                  <a:cxn ang="0">
                    <a:pos x="connsiteX1" y="connsiteY1"/>
                  </a:cxn>
                  <a:cxn ang="0">
                    <a:pos x="connsiteX2" y="connsiteY2"/>
                  </a:cxn>
                </a:cxnLst>
                <a:rect l="l" t="t" r="r" b="b"/>
                <a:pathLst>
                  <a:path w="1211580" h="267318">
                    <a:moveTo>
                      <a:pt x="0" y="0"/>
                    </a:moveTo>
                    <a:cubicBezTo>
                      <a:pt x="92075" y="121920"/>
                      <a:pt x="184150" y="243840"/>
                      <a:pt x="386080" y="264160"/>
                    </a:cubicBezTo>
                    <a:cubicBezTo>
                      <a:pt x="588010" y="284480"/>
                      <a:pt x="899795" y="203200"/>
                      <a:pt x="1211580" y="121920"/>
                    </a:cubicBezTo>
                  </a:path>
                </a:pathLst>
              </a:custGeom>
              <a:noFill/>
              <a:ln w="38100">
                <a:solidFill>
                  <a:schemeClr val="accent1">
                    <a:lumMod val="60000"/>
                    <a:lumOff val="40000"/>
                    <a:alpha val="78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dirty="0"/>
              </a:p>
            </p:txBody>
          </p:sp>
          <p:sp>
            <p:nvSpPr>
              <p:cNvPr id="247" name="任意多边形: 形状 75">
                <a:extLst>
                  <a:ext uri="{FF2B5EF4-FFF2-40B4-BE49-F238E27FC236}">
                    <a16:creationId xmlns:a16="http://schemas.microsoft.com/office/drawing/2014/main" id="{C1DB1962-D9CB-47EE-9E4F-BB20401FB200}"/>
                  </a:ext>
                </a:extLst>
              </p:cNvPr>
              <p:cNvSpPr/>
              <p:nvPr/>
            </p:nvSpPr>
            <p:spPr>
              <a:xfrm>
                <a:off x="3984432" y="3886919"/>
                <a:ext cx="487388" cy="99989"/>
              </a:xfrm>
              <a:custGeom>
                <a:avLst/>
                <a:gdLst>
                  <a:gd name="connsiteX0" fmla="*/ 0 w 1211580"/>
                  <a:gd name="connsiteY0" fmla="*/ 0 h 267318"/>
                  <a:gd name="connsiteX1" fmla="*/ 386080 w 1211580"/>
                  <a:gd name="connsiteY1" fmla="*/ 264160 h 267318"/>
                  <a:gd name="connsiteX2" fmla="*/ 1211580 w 1211580"/>
                  <a:gd name="connsiteY2" fmla="*/ 121920 h 267318"/>
                </a:gdLst>
                <a:ahLst/>
                <a:cxnLst>
                  <a:cxn ang="0">
                    <a:pos x="connsiteX0" y="connsiteY0"/>
                  </a:cxn>
                  <a:cxn ang="0">
                    <a:pos x="connsiteX1" y="connsiteY1"/>
                  </a:cxn>
                  <a:cxn ang="0">
                    <a:pos x="connsiteX2" y="connsiteY2"/>
                  </a:cxn>
                </a:cxnLst>
                <a:rect l="l" t="t" r="r" b="b"/>
                <a:pathLst>
                  <a:path w="1211580" h="267318">
                    <a:moveTo>
                      <a:pt x="0" y="0"/>
                    </a:moveTo>
                    <a:cubicBezTo>
                      <a:pt x="92075" y="121920"/>
                      <a:pt x="184150" y="243840"/>
                      <a:pt x="386080" y="264160"/>
                    </a:cubicBezTo>
                    <a:cubicBezTo>
                      <a:pt x="588010" y="284480"/>
                      <a:pt x="899795" y="203200"/>
                      <a:pt x="1211580" y="121920"/>
                    </a:cubicBezTo>
                  </a:path>
                </a:pathLst>
              </a:custGeom>
              <a:noFill/>
              <a:ln w="38100">
                <a:solidFill>
                  <a:schemeClr val="accent1">
                    <a:lumMod val="60000"/>
                    <a:lumOff val="40000"/>
                    <a:alpha val="80000"/>
                  </a:schemeClr>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30"/>
              </a:p>
            </p:txBody>
          </p:sp>
        </p:grpSp>
        <p:pic>
          <p:nvPicPr>
            <p:cNvPr id="142" name="图片 76">
              <a:extLst>
                <a:ext uri="{FF2B5EF4-FFF2-40B4-BE49-F238E27FC236}">
                  <a16:creationId xmlns:a16="http://schemas.microsoft.com/office/drawing/2014/main" id="{1A98E59E-7E86-4B91-B070-1897672E1240}"/>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96436" y="858270"/>
              <a:ext cx="6100999" cy="271925"/>
            </a:xfrm>
            <a:prstGeom prst="rect">
              <a:avLst/>
            </a:prstGeom>
          </p:spPr>
        </p:pic>
        <p:sp>
          <p:nvSpPr>
            <p:cNvPr id="143" name="矩形 77">
              <a:extLst>
                <a:ext uri="{FF2B5EF4-FFF2-40B4-BE49-F238E27FC236}">
                  <a16:creationId xmlns:a16="http://schemas.microsoft.com/office/drawing/2014/main" id="{4C1D4AB4-D42B-4CE7-B3A6-78A4DC771548}"/>
                </a:ext>
              </a:extLst>
            </p:cNvPr>
            <p:cNvSpPr/>
            <p:nvPr/>
          </p:nvSpPr>
          <p:spPr>
            <a:xfrm>
              <a:off x="1160906" y="917113"/>
              <a:ext cx="5855999" cy="166250"/>
            </a:xfrm>
            <a:prstGeom prst="rect">
              <a:avLst/>
            </a:prstGeom>
            <a:gradFill flip="none" rotWithShape="1">
              <a:gsLst>
                <a:gs pos="17000">
                  <a:srgbClr val="FF5757">
                    <a:alpha val="30000"/>
                  </a:srgbClr>
                </a:gs>
                <a:gs pos="63000">
                  <a:srgbClr val="FAB785">
                    <a:alpha val="10000"/>
                  </a:srgbClr>
                </a:gs>
                <a:gs pos="33000">
                  <a:srgbClr val="FFB780">
                    <a:alpha val="25000"/>
                  </a:srgbClr>
                </a:gs>
                <a:gs pos="74000">
                  <a:srgbClr val="C8BDC1">
                    <a:alpha val="25000"/>
                  </a:srgbClr>
                </a:gs>
                <a:gs pos="100000">
                  <a:schemeClr val="accent5">
                    <a:lumMod val="60000"/>
                    <a:lumOff val="40000"/>
                    <a:alpha val="2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05" name="文本框 12">
            <a:extLst>
              <a:ext uri="{FF2B5EF4-FFF2-40B4-BE49-F238E27FC236}">
                <a16:creationId xmlns:a16="http://schemas.microsoft.com/office/drawing/2014/main" id="{97906DB3-D776-42B7-912C-B22D39EF0C8B}"/>
              </a:ext>
            </a:extLst>
          </p:cNvPr>
          <p:cNvSpPr txBox="1"/>
          <p:nvPr/>
        </p:nvSpPr>
        <p:spPr>
          <a:xfrm>
            <a:off x="6770178" y="4518909"/>
            <a:ext cx="5034672" cy="1429622"/>
          </a:xfrm>
          <a:prstGeom prst="rect">
            <a:avLst/>
          </a:prstGeom>
          <a:noFill/>
          <a:ln>
            <a:noFill/>
          </a:ln>
        </p:spPr>
        <p:txBody>
          <a:bodyPr wrap="square" rtlCol="0">
            <a:spAutoFit/>
          </a:bodyPr>
          <a:lstStyle/>
          <a:p>
            <a:pPr>
              <a:lnSpc>
                <a:spcPct val="150000"/>
              </a:lnSpc>
            </a:pPr>
            <a:r>
              <a:rPr lang="en-US" altLang="zh-CN" sz="2000" b="1" dirty="0">
                <a:solidFill>
                  <a:srgbClr val="3A60AB"/>
                </a:solidFill>
                <a:cs typeface="Arial" panose="020B0604020202020204" pitchFamily="34" charset="0"/>
              </a:rPr>
              <a:t>Capillary-Connectivity balance </a:t>
            </a:r>
          </a:p>
          <a:p>
            <a:pPr>
              <a:lnSpc>
                <a:spcPct val="150000"/>
              </a:lnSpc>
            </a:pPr>
            <a:r>
              <a:rPr lang="en-US" altLang="zh-CN" sz="2000" dirty="0">
                <a:solidFill>
                  <a:srgbClr val="3A60AB"/>
                </a:solidFill>
                <a:cs typeface="Arial" panose="020B0604020202020204" pitchFamily="34" charset="0"/>
              </a:rPr>
              <a:t>⟹ Flow pattern &amp; Sweet spot (CF-transition turning spot) </a:t>
            </a:r>
            <a:endParaRPr lang="zh-CN" altLang="en-US" sz="2000" dirty="0">
              <a:solidFill>
                <a:srgbClr val="3A60AB"/>
              </a:solidFill>
              <a:cs typeface="Arial" panose="020B0604020202020204" pitchFamily="34" charset="0"/>
            </a:endParaRPr>
          </a:p>
        </p:txBody>
      </p:sp>
      <p:sp>
        <p:nvSpPr>
          <p:cNvPr id="4" name="Rectangle 3">
            <a:extLst>
              <a:ext uri="{FF2B5EF4-FFF2-40B4-BE49-F238E27FC236}">
                <a16:creationId xmlns:a16="http://schemas.microsoft.com/office/drawing/2014/main" id="{09942BC1-9DAF-45DA-970A-7EA82CE01FE7}"/>
              </a:ext>
            </a:extLst>
          </p:cNvPr>
          <p:cNvSpPr/>
          <p:nvPr/>
        </p:nvSpPr>
        <p:spPr>
          <a:xfrm>
            <a:off x="6707279" y="6037515"/>
            <a:ext cx="5299482" cy="738664"/>
          </a:xfrm>
          <a:prstGeom prst="rect">
            <a:avLst/>
          </a:prstGeom>
        </p:spPr>
        <p:txBody>
          <a:bodyPr wrap="square">
            <a:spAutoFit/>
          </a:bodyPr>
          <a:lstStyle/>
          <a:p>
            <a:pPr algn="just"/>
            <a:r>
              <a:rPr lang="en-US" sz="1400" i="1" dirty="0">
                <a:latin typeface="Times New Roman" panose="02020603050405020304" pitchFamily="18" charset="0"/>
                <a:cs typeface="Times New Roman" panose="02020603050405020304" pitchFamily="18" charset="0"/>
              </a:rPr>
              <a:t>Chen, X., </a:t>
            </a:r>
            <a:r>
              <a:rPr lang="en-US" sz="1400" b="1" i="1" u="sng" dirty="0">
                <a:latin typeface="Times New Roman" panose="02020603050405020304" pitchFamily="18" charset="0"/>
                <a:cs typeface="Times New Roman" panose="02020603050405020304" pitchFamily="18" charset="0"/>
              </a:rPr>
              <a:t>Ge, H.*</a:t>
            </a:r>
            <a:r>
              <a:rPr lang="en-US" sz="1400" i="1" dirty="0">
                <a:latin typeface="Times New Roman" panose="02020603050405020304" pitchFamily="18" charset="0"/>
                <a:cs typeface="Times New Roman" panose="02020603050405020304" pitchFamily="18" charset="0"/>
              </a:rPr>
              <a:t>, Chen, J., &amp; Wang, C. (2026). Pore-Network Topology Impact on CO</a:t>
            </a:r>
            <a:r>
              <a:rPr lang="en-US" sz="1400" i="1" kern="0" baseline="-2500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2</a:t>
            </a:r>
            <a:r>
              <a:rPr lang="en-US" sz="1400" i="1" dirty="0">
                <a:latin typeface="Times New Roman" panose="02020603050405020304" pitchFamily="18" charset="0"/>
                <a:cs typeface="Times New Roman" panose="02020603050405020304" pitchFamily="18" charset="0"/>
              </a:rPr>
              <a:t> Sequestration via Capillary-Connectivity Mechanism. Energy &amp; Fuels, 40, 668-674.</a:t>
            </a:r>
          </a:p>
        </p:txBody>
      </p:sp>
      <p:sp>
        <p:nvSpPr>
          <p:cNvPr id="5" name="Rectangle 4">
            <a:extLst>
              <a:ext uri="{FF2B5EF4-FFF2-40B4-BE49-F238E27FC236}">
                <a16:creationId xmlns:a16="http://schemas.microsoft.com/office/drawing/2014/main" id="{23FEEEC6-0288-426C-A4AB-31C019974B44}"/>
              </a:ext>
            </a:extLst>
          </p:cNvPr>
          <p:cNvSpPr/>
          <p:nvPr/>
        </p:nvSpPr>
        <p:spPr>
          <a:xfrm>
            <a:off x="625121" y="6029982"/>
            <a:ext cx="5510454" cy="738664"/>
          </a:xfrm>
          <a:prstGeom prst="rect">
            <a:avLst/>
          </a:prstGeom>
        </p:spPr>
        <p:txBody>
          <a:bodyPr wrap="square">
            <a:spAutoFit/>
          </a:bodyPr>
          <a:lstStyle/>
          <a:p>
            <a:pPr marR="0" lvl="0" algn="just">
              <a:spcBef>
                <a:spcPts val="0"/>
              </a:spcBef>
              <a:spcAft>
                <a:spcPts val="0"/>
              </a:spcAft>
            </a:pPr>
            <a:r>
              <a:rPr lang="en-US" sz="1400" i="1" kern="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Chen, X., </a:t>
            </a:r>
            <a:r>
              <a:rPr lang="en-US" sz="1400" b="1" i="1" u="sng" kern="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Ge, H.*</a:t>
            </a:r>
            <a:r>
              <a:rPr lang="en-US" sz="1400" i="1" kern="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 Chen, J., &amp; Wang, C. (2025). Impact of Pore Heterogeneity on CO</a:t>
            </a:r>
            <a:r>
              <a:rPr lang="en-US" sz="1400" i="1" kern="0" baseline="-2500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2</a:t>
            </a:r>
            <a:r>
              <a:rPr lang="en-US" sz="1400" i="1" kern="0" dirty="0">
                <a:solidFill>
                  <a:srgbClr val="000000"/>
                </a:solidFill>
                <a:latin typeface="Times New Roman" panose="02020603050405020304" pitchFamily="18" charset="0"/>
                <a:ea typeface="华文仿宋" panose="02010600040101010101" pitchFamily="2" charset="-122"/>
                <a:cs typeface="Times New Roman" panose="02020603050405020304" pitchFamily="18" charset="0"/>
              </a:rPr>
              <a:t> Capture Efficiency in Porous Media. Chemical Engineering Research and Design, 215, 77-82.</a:t>
            </a:r>
            <a:endParaRPr lang="en-US" sz="1400" i="1" kern="100" dirty="0">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76088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9896-D961-66C8-FC2D-FAFBA95A914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CD551BC-DB98-7CFB-30B1-5F1D5BCB6FDE}"/>
              </a:ext>
            </a:extLst>
          </p:cNvPr>
          <p:cNvGrpSpPr/>
          <p:nvPr/>
        </p:nvGrpSpPr>
        <p:grpSpPr>
          <a:xfrm>
            <a:off x="0" y="181512"/>
            <a:ext cx="12190414" cy="556370"/>
            <a:chOff x="0" y="307976"/>
            <a:chExt cx="12190414" cy="556370"/>
          </a:xfrm>
        </p:grpSpPr>
        <p:sp>
          <p:nvSpPr>
            <p:cNvPr id="3" name="文本框 40">
              <a:extLst>
                <a:ext uri="{FF2B5EF4-FFF2-40B4-BE49-F238E27FC236}">
                  <a16:creationId xmlns:a16="http://schemas.microsoft.com/office/drawing/2014/main" id="{D031749D-13CD-86CF-8824-FDC6DF5A5ED4}"/>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F695DE2C-C0BC-01C8-E47C-7BFE53F04646}"/>
                </a:ext>
              </a:extLst>
            </p:cNvPr>
            <p:cNvGrpSpPr/>
            <p:nvPr/>
          </p:nvGrpSpPr>
          <p:grpSpPr>
            <a:xfrm>
              <a:off x="0" y="307976"/>
              <a:ext cx="12190414" cy="556370"/>
              <a:chOff x="0" y="307976"/>
              <a:chExt cx="12190414" cy="556370"/>
            </a:xfrm>
          </p:grpSpPr>
          <p:sp>
            <p:nvSpPr>
              <p:cNvPr id="5" name="圆角矩形 38">
                <a:extLst>
                  <a:ext uri="{FF2B5EF4-FFF2-40B4-BE49-F238E27FC236}">
                    <a16:creationId xmlns:a16="http://schemas.microsoft.com/office/drawing/2014/main" id="{341934A3-77E4-E54B-7A8D-F28C80C46C73}"/>
                  </a:ext>
                </a:extLst>
              </p:cNvPr>
              <p:cNvSpPr>
                <a:spLocks noChangeArrowheads="1"/>
              </p:cNvSpPr>
              <p:nvPr/>
            </p:nvSpPr>
            <p:spPr bwMode="auto">
              <a:xfrm>
                <a:off x="622422" y="307976"/>
                <a:ext cx="4844372" cy="556370"/>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Interpretable</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Analysis by SHAP</a:t>
                </a:r>
              </a:p>
            </p:txBody>
          </p:sp>
          <p:sp>
            <p:nvSpPr>
              <p:cNvPr id="6" name="圆角矩形 39">
                <a:extLst>
                  <a:ext uri="{FF2B5EF4-FFF2-40B4-BE49-F238E27FC236}">
                    <a16:creationId xmlns:a16="http://schemas.microsoft.com/office/drawing/2014/main" id="{EFF73A35-EA40-2BC7-7D88-6A54AD30590B}"/>
                  </a:ext>
                </a:extLst>
              </p:cNvPr>
              <p:cNvSpPr>
                <a:spLocks noChangeArrowheads="1"/>
              </p:cNvSpPr>
              <p:nvPr/>
            </p:nvSpPr>
            <p:spPr bwMode="auto">
              <a:xfrm>
                <a:off x="5466794" y="542925"/>
                <a:ext cx="6723620"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A56B9891-D776-028B-1EB3-E83A32C9BFEF}"/>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sp>
        <p:nvSpPr>
          <p:cNvPr id="120" name="文本框 8">
            <a:extLst>
              <a:ext uri="{FF2B5EF4-FFF2-40B4-BE49-F238E27FC236}">
                <a16:creationId xmlns:a16="http://schemas.microsoft.com/office/drawing/2014/main" id="{CF12AB62-B7F1-4A9E-9216-6E9B387CED39}"/>
              </a:ext>
            </a:extLst>
          </p:cNvPr>
          <p:cNvSpPr txBox="1"/>
          <p:nvPr/>
        </p:nvSpPr>
        <p:spPr>
          <a:xfrm>
            <a:off x="185901" y="3947593"/>
            <a:ext cx="7584061" cy="2859116"/>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is much more important: </a:t>
            </a:r>
            <a:r>
              <a:rPr lang="en-US" altLang="zh-CN" sz="2000" i="1" dirty="0">
                <a:cs typeface="Arial" panose="020B0604020202020204" pitchFamily="34" charset="0"/>
              </a:rPr>
              <a:t>S</a:t>
            </a:r>
            <a:r>
              <a:rPr lang="en-US" altLang="zh-CN" sz="2000" baseline="-25000" dirty="0">
                <a:cs typeface="Arial" panose="020B0604020202020204" pitchFamily="34" charset="0"/>
              </a:rPr>
              <a:t>i</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 → </a:t>
            </a:r>
            <a:r>
              <a:rPr lang="en-US" altLang="zh-CN" sz="2000" i="1" dirty="0">
                <a:cs typeface="Arial" panose="020B0604020202020204" pitchFamily="34" charset="0"/>
              </a:rPr>
              <a:t>S</a:t>
            </a:r>
            <a:r>
              <a:rPr lang="en-US" altLang="zh-CN" sz="2000" baseline="-25000" dirty="0">
                <a:cs typeface="Arial" panose="020B0604020202020204" pitchFamily="34" charset="0"/>
              </a:rPr>
              <a:t>r </a:t>
            </a:r>
            <a:r>
              <a:rPr lang="en-US" altLang="zh-CN" sz="2000" b="1" dirty="0">
                <a:latin typeface="Times New Roman" panose="02020603050405020304" pitchFamily="18" charset="0"/>
                <a:cs typeface="Times New Roman" panose="02020603050405020304" pitchFamily="18" charset="0"/>
              </a:rPr>
              <a:t>↑</a:t>
            </a:r>
            <a:endParaRPr lang="en-US" altLang="zh-CN" sz="2000" dirty="0">
              <a:cs typeface="Arial" panose="020B0604020202020204" pitchFamily="34" charset="0"/>
            </a:endParaRP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Topological parameters &gt; General heterogeneity parameters</a:t>
            </a: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Heterogeneity</a:t>
            </a:r>
          </a:p>
          <a:p>
            <a:pPr lvl="1" algn="just">
              <a:lnSpc>
                <a:spcPct val="130000"/>
              </a:lnSpc>
            </a:pPr>
            <a:r>
              <a:rPr lang="en-US" altLang="zh-CN" sz="2000" dirty="0">
                <a:cs typeface="Arial" panose="020B0604020202020204" pitchFamily="34" charset="0"/>
              </a:rPr>
              <a:t>small pores enhance trapping,  larger pores provide trapping space.</a:t>
            </a:r>
          </a:p>
          <a:p>
            <a:pPr marL="285750" indent="-285750" algn="just">
              <a:lnSpc>
                <a:spcPct val="130000"/>
              </a:lnSpc>
              <a:buFont typeface="Arial" panose="020B0604020202020204" pitchFamily="34" charset="0"/>
              <a:buChar char="•"/>
            </a:pPr>
            <a:r>
              <a:rPr lang="en-US" altLang="zh-CN" sz="2000" b="1" dirty="0">
                <a:cs typeface="Arial" panose="020B0604020202020204" pitchFamily="34" charset="0"/>
              </a:rPr>
              <a:t>Tropology: </a:t>
            </a:r>
          </a:p>
          <a:p>
            <a:pPr marL="800100" lvl="1" indent="-342900" algn="just">
              <a:lnSpc>
                <a:spcPct val="130000"/>
              </a:lnSpc>
              <a:buFont typeface="Wingdings" panose="05000000000000000000" pitchFamily="2" charset="2"/>
              <a:buChar char="ü"/>
            </a:pPr>
            <a:r>
              <a:rPr lang="en-US" altLang="zh-CN" sz="2000" b="1" i="1" dirty="0">
                <a:cs typeface="Arial" panose="020B0604020202020204" pitchFamily="34" charset="0"/>
              </a:rPr>
              <a:t>N</a:t>
            </a:r>
            <a:r>
              <a:rPr lang="en-US" altLang="zh-CN" sz="2000" b="1" baseline="-25000" dirty="0">
                <a:cs typeface="Arial" panose="020B0604020202020204" pitchFamily="34" charset="0"/>
              </a:rPr>
              <a:t>c</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r</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 </a:t>
            </a:r>
            <a:r>
              <a:rPr lang="en-US" altLang="zh-CN" sz="2000" i="1" dirty="0" err="1">
                <a:cs typeface="Arial" panose="020B0604020202020204" pitchFamily="34" charset="0"/>
              </a:rPr>
              <a:t>R</a:t>
            </a:r>
            <a:r>
              <a:rPr lang="en-US" altLang="zh-CN" sz="2000" b="1" baseline="-25000" dirty="0" err="1">
                <a:cs typeface="Arial" panose="020B0604020202020204" pitchFamily="34" charset="0"/>
              </a:rPr>
              <a:t>p</a:t>
            </a:r>
            <a:r>
              <a:rPr lang="en-US" altLang="zh-CN" sz="2000" b="1" baseline="-25000" dirty="0">
                <a:cs typeface="Arial" panose="020B0604020202020204" pitchFamily="34" charset="0"/>
              </a:rPr>
              <a:t>/t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r</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p>
          <a:p>
            <a:pPr marL="800100" lvl="1" indent="-342900" algn="just">
              <a:lnSpc>
                <a:spcPct val="130000"/>
              </a:lnSpc>
              <a:buFont typeface="Wingdings" panose="05000000000000000000" pitchFamily="2" charset="2"/>
              <a:buChar char="ü"/>
            </a:pPr>
            <a:r>
              <a:rPr lang="en-US" altLang="zh-CN" sz="2000" dirty="0">
                <a:cs typeface="Arial" panose="020B0604020202020204" pitchFamily="34" charset="0"/>
              </a:rPr>
              <a:t> </a:t>
            </a:r>
            <a:r>
              <a:rPr lang="en-US" altLang="zh-CN" sz="2000" b="1" i="1" dirty="0">
                <a:cs typeface="Arial" panose="020B0604020202020204" pitchFamily="34" charset="0"/>
              </a:rPr>
              <a:t>N</a:t>
            </a:r>
            <a:r>
              <a:rPr lang="en-US" altLang="zh-CN" sz="2000" b="1" baseline="-25000" dirty="0">
                <a:cs typeface="Arial" panose="020B0604020202020204" pitchFamily="34" charset="0"/>
              </a:rPr>
              <a:t>c</a:t>
            </a:r>
            <a:r>
              <a:rPr lang="en-US" altLang="zh-CN" sz="2000" i="1" dirty="0">
                <a:cs typeface="Arial" panose="020B0604020202020204" pitchFamily="34" charset="0"/>
              </a:rPr>
              <a:t> _</a:t>
            </a:r>
            <a:r>
              <a:rPr lang="en-US" altLang="zh-CN" sz="2000" i="1" dirty="0" err="1">
                <a:cs typeface="Arial" panose="020B0604020202020204" pitchFamily="34" charset="0"/>
              </a:rPr>
              <a:t>R</a:t>
            </a:r>
            <a:r>
              <a:rPr lang="en-US" altLang="zh-CN" sz="2000" b="1" baseline="-25000" dirty="0" err="1">
                <a:cs typeface="Arial" panose="020B0604020202020204" pitchFamily="34" charset="0"/>
              </a:rPr>
              <a:t>p</a:t>
            </a:r>
            <a:r>
              <a:rPr lang="en-US" altLang="zh-CN" sz="2000" b="1" baseline="-25000" dirty="0">
                <a:cs typeface="Arial" panose="020B0604020202020204" pitchFamily="34" charset="0"/>
              </a:rPr>
              <a:t>/t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a:t>
            </a:r>
            <a:r>
              <a:rPr lang="en-US" altLang="zh-CN" sz="2000" dirty="0">
                <a:cs typeface="Arial" panose="020B0604020202020204" pitchFamily="34" charset="0"/>
              </a:rPr>
              <a:t> </a:t>
            </a:r>
            <a:r>
              <a:rPr lang="en-US" altLang="zh-CN" sz="2000" i="1" dirty="0">
                <a:cs typeface="Arial" panose="020B0604020202020204" pitchFamily="34" charset="0"/>
              </a:rPr>
              <a:t>S</a:t>
            </a:r>
            <a:r>
              <a:rPr lang="en-US" altLang="zh-CN" sz="2000" baseline="-25000" dirty="0">
                <a:cs typeface="Arial" panose="020B0604020202020204" pitchFamily="34" charset="0"/>
              </a:rPr>
              <a:t>r</a:t>
            </a:r>
            <a:r>
              <a:rPr lang="en-US" altLang="zh-CN" sz="2000" dirty="0">
                <a:cs typeface="Arial" panose="020B0604020202020204" pitchFamily="34" charset="0"/>
              </a:rPr>
              <a:t> </a:t>
            </a:r>
            <a:r>
              <a:rPr lang="en-US" altLang="zh-CN" sz="2000" b="1" dirty="0">
                <a:latin typeface="Times New Roman" panose="02020603050405020304" pitchFamily="18" charset="0"/>
                <a:cs typeface="Times New Roman" panose="02020603050405020304" pitchFamily="18" charset="0"/>
              </a:rPr>
              <a:t>↓/ ↑</a:t>
            </a:r>
            <a:endParaRPr lang="en-US" altLang="zh-CN" sz="2000" dirty="0">
              <a:cs typeface="Arial" panose="020B0604020202020204" pitchFamily="34" charset="0"/>
            </a:endParaRPr>
          </a:p>
        </p:txBody>
      </p:sp>
      <p:grpSp>
        <p:nvGrpSpPr>
          <p:cNvPr id="12" name="Group 11">
            <a:extLst>
              <a:ext uri="{FF2B5EF4-FFF2-40B4-BE49-F238E27FC236}">
                <a16:creationId xmlns:a16="http://schemas.microsoft.com/office/drawing/2014/main" id="{F5731236-9509-46DA-93E5-596706E3BAC6}"/>
              </a:ext>
            </a:extLst>
          </p:cNvPr>
          <p:cNvGrpSpPr/>
          <p:nvPr/>
        </p:nvGrpSpPr>
        <p:grpSpPr>
          <a:xfrm>
            <a:off x="92846" y="933690"/>
            <a:ext cx="6642134" cy="3167878"/>
            <a:chOff x="215866" y="1032797"/>
            <a:chExt cx="6261018" cy="2935446"/>
          </a:xfrm>
        </p:grpSpPr>
        <p:sp>
          <p:nvSpPr>
            <p:cNvPr id="113" name="矩形 112">
              <a:extLst>
                <a:ext uri="{FF2B5EF4-FFF2-40B4-BE49-F238E27FC236}">
                  <a16:creationId xmlns:a16="http://schemas.microsoft.com/office/drawing/2014/main" id="{5AC9F217-9674-60AB-39A5-A792E9B1C642}"/>
                </a:ext>
              </a:extLst>
            </p:cNvPr>
            <p:cNvSpPr/>
            <p:nvPr/>
          </p:nvSpPr>
          <p:spPr>
            <a:xfrm rot="10800000">
              <a:off x="5323100" y="3797204"/>
              <a:ext cx="274759" cy="171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1" name="Rectangle 110">
              <a:extLst>
                <a:ext uri="{FF2B5EF4-FFF2-40B4-BE49-F238E27FC236}">
                  <a16:creationId xmlns:a16="http://schemas.microsoft.com/office/drawing/2014/main" id="{CF78352F-9B2B-4FB8-ACD9-F738E84976D4}"/>
                </a:ext>
              </a:extLst>
            </p:cNvPr>
            <p:cNvSpPr/>
            <p:nvPr/>
          </p:nvSpPr>
          <p:spPr>
            <a:xfrm>
              <a:off x="215866" y="2337960"/>
              <a:ext cx="429926" cy="523220"/>
            </a:xfrm>
            <a:prstGeom prst="rect">
              <a:avLst/>
            </a:prstGeom>
          </p:spPr>
          <p:txBody>
            <a:bodyPr wrap="none">
              <a:spAutoFit/>
            </a:bodyPr>
            <a:lstStyle/>
            <a:p>
              <a:r>
                <a:rPr lang="en-US" altLang="zh-CN" sz="2800" i="1" dirty="0">
                  <a:cs typeface="Arial" panose="020B0604020202020204" pitchFamily="34" charset="0"/>
                </a:rPr>
                <a:t>S</a:t>
              </a:r>
              <a:r>
                <a:rPr lang="en-US" altLang="zh-CN" sz="2800" baseline="-25000" dirty="0">
                  <a:cs typeface="Arial" panose="020B0604020202020204" pitchFamily="34" charset="0"/>
                </a:rPr>
                <a:t>r</a:t>
              </a:r>
              <a:endParaRPr lang="en-US" sz="2800" dirty="0"/>
            </a:p>
          </p:txBody>
        </p:sp>
        <p:grpSp>
          <p:nvGrpSpPr>
            <p:cNvPr id="10" name="Group 9">
              <a:extLst>
                <a:ext uri="{FF2B5EF4-FFF2-40B4-BE49-F238E27FC236}">
                  <a16:creationId xmlns:a16="http://schemas.microsoft.com/office/drawing/2014/main" id="{C3F35205-345A-4D70-B56B-1E16B69001BF}"/>
                </a:ext>
              </a:extLst>
            </p:cNvPr>
            <p:cNvGrpSpPr/>
            <p:nvPr/>
          </p:nvGrpSpPr>
          <p:grpSpPr>
            <a:xfrm>
              <a:off x="619990" y="1145670"/>
              <a:ext cx="5856894" cy="2674939"/>
              <a:chOff x="6092088" y="1778557"/>
              <a:chExt cx="5856894" cy="2674939"/>
            </a:xfrm>
          </p:grpSpPr>
          <p:pic>
            <p:nvPicPr>
              <p:cNvPr id="124" name="图片 1">
                <a:extLst>
                  <a:ext uri="{FF2B5EF4-FFF2-40B4-BE49-F238E27FC236}">
                    <a16:creationId xmlns:a16="http://schemas.microsoft.com/office/drawing/2014/main" id="{89F03484-59D9-4477-9B4A-B25AF0F4F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37" t="34215" r="24326" b="59908"/>
              <a:stretch/>
            </p:blipFill>
            <p:spPr bwMode="auto">
              <a:xfrm>
                <a:off x="8333488" y="1985698"/>
                <a:ext cx="2784387" cy="253563"/>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1">
                <a:extLst>
                  <a:ext uri="{FF2B5EF4-FFF2-40B4-BE49-F238E27FC236}">
                    <a16:creationId xmlns:a16="http://schemas.microsoft.com/office/drawing/2014/main" id="{FF8BFB4D-F4F2-B97C-E028-B814122F7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12" t="45008" r="24327" b="3504"/>
              <a:stretch/>
            </p:blipFill>
            <p:spPr bwMode="auto">
              <a:xfrm>
                <a:off x="8384762" y="2223666"/>
                <a:ext cx="2733403" cy="2221212"/>
              </a:xfrm>
              <a:prstGeom prst="rect">
                <a:avLst/>
              </a:prstGeom>
              <a:noFill/>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id="{417A1C45-625E-B4EE-DBBE-4E7A261EE34E}"/>
                  </a:ext>
                </a:extLst>
              </p:cNvPr>
              <p:cNvSpPr txBox="1"/>
              <p:nvPr/>
            </p:nvSpPr>
            <p:spPr>
              <a:xfrm>
                <a:off x="6100251" y="2617815"/>
                <a:ext cx="2264029"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pore_throat_ratio</a:t>
                </a:r>
              </a:p>
            </p:txBody>
          </p:sp>
          <p:sp>
            <p:nvSpPr>
              <p:cNvPr id="54" name="文本框 53">
                <a:extLst>
                  <a:ext uri="{FF2B5EF4-FFF2-40B4-BE49-F238E27FC236}">
                    <a16:creationId xmlns:a16="http://schemas.microsoft.com/office/drawing/2014/main" id="{63B8F3E9-43E7-0CC9-7736-6E9C5C2B0AEA}"/>
                  </a:ext>
                </a:extLst>
              </p:cNvPr>
              <p:cNvSpPr txBox="1"/>
              <p:nvPr/>
            </p:nvSpPr>
            <p:spPr>
              <a:xfrm>
                <a:off x="6672056" y="3446427"/>
                <a:ext cx="1700628"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PDF_strength</a:t>
                </a:r>
                <a:endParaRPr lang="en-US" altLang="zh-CN" dirty="0">
                  <a:solidFill>
                    <a:prstClr val="black"/>
                  </a:solidFill>
                  <a:cs typeface="Arial" panose="020B0604020202020204" pitchFamily="34" charset="0"/>
                </a:endParaRPr>
              </a:p>
            </p:txBody>
          </p:sp>
          <p:sp>
            <p:nvSpPr>
              <p:cNvPr id="56" name="文本框 55">
                <a:extLst>
                  <a:ext uri="{FF2B5EF4-FFF2-40B4-BE49-F238E27FC236}">
                    <a16:creationId xmlns:a16="http://schemas.microsoft.com/office/drawing/2014/main" id="{AAC7E962-3DDB-C258-CA52-652D393B9CBE}"/>
                  </a:ext>
                </a:extLst>
              </p:cNvPr>
              <p:cNvSpPr txBox="1"/>
              <p:nvPr/>
            </p:nvSpPr>
            <p:spPr>
              <a:xfrm>
                <a:off x="6409936" y="3049434"/>
                <a:ext cx="1940097" cy="64633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PDF_peak_radius</a:t>
                </a:r>
                <a:endParaRPr lang="en-US" altLang="zh-CN" dirty="0">
                  <a:solidFill>
                    <a:prstClr val="black"/>
                  </a:solidFill>
                  <a:cs typeface="Arial" panose="020B0604020202020204" pitchFamily="34" charset="0"/>
                </a:endParaRPr>
              </a:p>
            </p:txBody>
          </p:sp>
          <p:sp>
            <p:nvSpPr>
              <p:cNvPr id="57" name="文本框 56">
                <a:extLst>
                  <a:ext uri="{FF2B5EF4-FFF2-40B4-BE49-F238E27FC236}">
                    <a16:creationId xmlns:a16="http://schemas.microsoft.com/office/drawing/2014/main" id="{6CB518A4-6E7F-3137-EE65-4816B76A5FDF}"/>
                  </a:ext>
                </a:extLst>
              </p:cNvPr>
              <p:cNvSpPr txBox="1"/>
              <p:nvPr/>
            </p:nvSpPr>
            <p:spPr>
              <a:xfrm>
                <a:off x="7357615" y="2829620"/>
                <a:ext cx="989147" cy="646331"/>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Nc_Rp</a:t>
                </a:r>
                <a:r>
                  <a:rPr lang="en-US" altLang="zh-CN" dirty="0">
                    <a:solidFill>
                      <a:prstClr val="black"/>
                    </a:solidFill>
                    <a:cs typeface="Arial" panose="020B0604020202020204" pitchFamily="34" charset="0"/>
                  </a:rPr>
                  <a:t>/t</a:t>
                </a:r>
              </a:p>
            </p:txBody>
          </p:sp>
          <p:sp>
            <p:nvSpPr>
              <p:cNvPr id="60" name="文本框 59">
                <a:extLst>
                  <a:ext uri="{FF2B5EF4-FFF2-40B4-BE49-F238E27FC236}">
                    <a16:creationId xmlns:a16="http://schemas.microsoft.com/office/drawing/2014/main" id="{47E60C9D-45F9-39BD-C5F1-437E53922E91}"/>
                  </a:ext>
                </a:extLst>
              </p:cNvPr>
              <p:cNvSpPr txBox="1"/>
              <p:nvPr/>
            </p:nvSpPr>
            <p:spPr>
              <a:xfrm>
                <a:off x="6755781" y="2181455"/>
                <a:ext cx="1604824"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Si</a:t>
                </a:r>
              </a:p>
            </p:txBody>
          </p:sp>
          <p:sp>
            <p:nvSpPr>
              <p:cNvPr id="40" name="矩形 39">
                <a:extLst>
                  <a:ext uri="{FF2B5EF4-FFF2-40B4-BE49-F238E27FC236}">
                    <a16:creationId xmlns:a16="http://schemas.microsoft.com/office/drawing/2014/main" id="{F241CEB3-3853-CFB3-0220-AFBB42748D4E}"/>
                  </a:ext>
                </a:extLst>
              </p:cNvPr>
              <p:cNvSpPr/>
              <p:nvPr/>
            </p:nvSpPr>
            <p:spPr>
              <a:xfrm>
                <a:off x="6150929" y="2469864"/>
                <a:ext cx="4864984" cy="878637"/>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1" name="矩形 40">
                <a:extLst>
                  <a:ext uri="{FF2B5EF4-FFF2-40B4-BE49-F238E27FC236}">
                    <a16:creationId xmlns:a16="http://schemas.microsoft.com/office/drawing/2014/main" id="{61933442-5BDA-8ADC-BABA-3A32F46768DC}"/>
                  </a:ext>
                </a:extLst>
              </p:cNvPr>
              <p:cNvSpPr/>
              <p:nvPr/>
            </p:nvSpPr>
            <p:spPr>
              <a:xfrm>
                <a:off x="6150928" y="3962860"/>
                <a:ext cx="4864985" cy="29093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45" name="矩形 44">
                <a:extLst>
                  <a:ext uri="{FF2B5EF4-FFF2-40B4-BE49-F238E27FC236}">
                    <a16:creationId xmlns:a16="http://schemas.microsoft.com/office/drawing/2014/main" id="{6D814C7E-4E2F-2E54-064F-A7F1BE3D2F5B}"/>
                  </a:ext>
                </a:extLst>
              </p:cNvPr>
              <p:cNvSpPr/>
              <p:nvPr/>
            </p:nvSpPr>
            <p:spPr>
              <a:xfrm>
                <a:off x="6154059" y="3735451"/>
                <a:ext cx="4855263" cy="228461"/>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5" name="矩形 34">
                <a:extLst>
                  <a:ext uri="{FF2B5EF4-FFF2-40B4-BE49-F238E27FC236}">
                    <a16:creationId xmlns:a16="http://schemas.microsoft.com/office/drawing/2014/main" id="{EE49DDFD-39FE-EFD7-DBAA-07D7E9991CBC}"/>
                  </a:ext>
                </a:extLst>
              </p:cNvPr>
              <p:cNvSpPr/>
              <p:nvPr/>
            </p:nvSpPr>
            <p:spPr>
              <a:xfrm>
                <a:off x="6154059" y="3521843"/>
                <a:ext cx="4855263" cy="217376"/>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36" name="矩形 35">
                <a:extLst>
                  <a:ext uri="{FF2B5EF4-FFF2-40B4-BE49-F238E27FC236}">
                    <a16:creationId xmlns:a16="http://schemas.microsoft.com/office/drawing/2014/main" id="{4F29AD46-4691-36A4-B4C3-610DEE094194}"/>
                  </a:ext>
                </a:extLst>
              </p:cNvPr>
              <p:cNvSpPr/>
              <p:nvPr/>
            </p:nvSpPr>
            <p:spPr>
              <a:xfrm>
                <a:off x="6154059" y="3349014"/>
                <a:ext cx="4857674" cy="177485"/>
              </a:xfrm>
              <a:prstGeom prst="rect">
                <a:avLst/>
              </a:prstGeom>
              <a:solidFill>
                <a:schemeClr val="accent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18" name="矩形 117">
                <a:extLst>
                  <a:ext uri="{FF2B5EF4-FFF2-40B4-BE49-F238E27FC236}">
                    <a16:creationId xmlns:a16="http://schemas.microsoft.com/office/drawing/2014/main" id="{4E09190F-49EA-8928-7478-F7F454139094}"/>
                  </a:ext>
                </a:extLst>
              </p:cNvPr>
              <p:cNvSpPr/>
              <p:nvPr/>
            </p:nvSpPr>
            <p:spPr>
              <a:xfrm>
                <a:off x="6945101" y="3541177"/>
                <a:ext cx="1398547" cy="209105"/>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19" name="矩形 118">
                <a:extLst>
                  <a:ext uri="{FF2B5EF4-FFF2-40B4-BE49-F238E27FC236}">
                    <a16:creationId xmlns:a16="http://schemas.microsoft.com/office/drawing/2014/main" id="{E0501648-544D-5C31-D950-8801298A6605}"/>
                  </a:ext>
                </a:extLst>
              </p:cNvPr>
              <p:cNvSpPr/>
              <p:nvPr/>
            </p:nvSpPr>
            <p:spPr>
              <a:xfrm>
                <a:off x="7260552" y="2916201"/>
                <a:ext cx="1048516" cy="202768"/>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85" name="文本框 184">
                <a:extLst>
                  <a:ext uri="{FF2B5EF4-FFF2-40B4-BE49-F238E27FC236}">
                    <a16:creationId xmlns:a16="http://schemas.microsoft.com/office/drawing/2014/main" id="{8B8DA50C-9819-C214-AABA-EC1F8470CFC9}"/>
                  </a:ext>
                </a:extLst>
              </p:cNvPr>
              <p:cNvSpPr txBox="1"/>
              <p:nvPr/>
            </p:nvSpPr>
            <p:spPr>
              <a:xfrm rot="5400000">
                <a:off x="10674259" y="3060557"/>
                <a:ext cx="1440516" cy="423530"/>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SHAP</a:t>
                </a:r>
                <a:r>
                  <a:rPr lang="zh-CN" altLang="en-US" dirty="0">
                    <a:ea typeface="微软雅黑" panose="020B0503020204020204" pitchFamily="34" charset="-122"/>
                    <a:cs typeface="Arial" panose="020B0604020202020204" pitchFamily="34" charset="0"/>
                  </a:rPr>
                  <a:t> </a:t>
                </a:r>
                <a:r>
                  <a:rPr lang="en-US" altLang="zh-CN" dirty="0">
                    <a:ea typeface="微软雅黑" panose="020B0503020204020204" pitchFamily="34" charset="-122"/>
                    <a:cs typeface="Arial" panose="020B0604020202020204" pitchFamily="34" charset="0"/>
                  </a:rPr>
                  <a:t>value</a:t>
                </a:r>
                <a:endParaRPr lang="zh-CN" altLang="en-US" dirty="0">
                  <a:ea typeface="微软雅黑" panose="020B0503020204020204" pitchFamily="34" charset="-122"/>
                  <a:cs typeface="Arial" panose="020B0604020202020204" pitchFamily="34" charset="0"/>
                </a:endParaRPr>
              </a:p>
            </p:txBody>
          </p:sp>
          <p:sp>
            <p:nvSpPr>
              <p:cNvPr id="186" name="文本框 185">
                <a:extLst>
                  <a:ext uri="{FF2B5EF4-FFF2-40B4-BE49-F238E27FC236}">
                    <a16:creationId xmlns:a16="http://schemas.microsoft.com/office/drawing/2014/main" id="{0779CF57-1218-2293-E3AD-1CC103C757D5}"/>
                  </a:ext>
                </a:extLst>
              </p:cNvPr>
              <p:cNvSpPr txBox="1"/>
              <p:nvPr/>
            </p:nvSpPr>
            <p:spPr>
              <a:xfrm>
                <a:off x="11214734" y="1778557"/>
                <a:ext cx="660450"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High</a:t>
                </a:r>
                <a:endParaRPr lang="zh-CN" altLang="en-US" dirty="0">
                  <a:ea typeface="微软雅黑" panose="020B0503020204020204" pitchFamily="34" charset="-122"/>
                  <a:cs typeface="Arial" panose="020B0604020202020204" pitchFamily="34" charset="0"/>
                </a:endParaRPr>
              </a:p>
            </p:txBody>
          </p:sp>
          <p:sp>
            <p:nvSpPr>
              <p:cNvPr id="187" name="文本框 186">
                <a:extLst>
                  <a:ext uri="{FF2B5EF4-FFF2-40B4-BE49-F238E27FC236}">
                    <a16:creationId xmlns:a16="http://schemas.microsoft.com/office/drawing/2014/main" id="{A5C1A618-FD4C-A5BE-521F-975A5B70EB70}"/>
                  </a:ext>
                </a:extLst>
              </p:cNvPr>
              <p:cNvSpPr txBox="1"/>
              <p:nvPr/>
            </p:nvSpPr>
            <p:spPr>
              <a:xfrm>
                <a:off x="11222656" y="4084164"/>
                <a:ext cx="726326" cy="369332"/>
              </a:xfrm>
              <a:prstGeom prst="rect">
                <a:avLst/>
              </a:prstGeom>
              <a:noFill/>
            </p:spPr>
            <p:txBody>
              <a:bodyPr wrap="square" rtlCol="0">
                <a:spAutoFit/>
              </a:bodyPr>
              <a:lstStyle/>
              <a:p>
                <a:r>
                  <a:rPr lang="en-US" altLang="zh-CN" dirty="0">
                    <a:ea typeface="微软雅黑" panose="020B0503020204020204" pitchFamily="34" charset="-122"/>
                    <a:cs typeface="Arial" panose="020B0604020202020204" pitchFamily="34" charset="0"/>
                  </a:rPr>
                  <a:t>Low</a:t>
                </a:r>
                <a:endParaRPr lang="zh-CN" altLang="en-US" dirty="0">
                  <a:ea typeface="微软雅黑" panose="020B0503020204020204" pitchFamily="34" charset="-122"/>
                  <a:cs typeface="Arial" panose="020B0604020202020204" pitchFamily="34" charset="0"/>
                </a:endParaRPr>
              </a:p>
            </p:txBody>
          </p:sp>
          <p:sp>
            <p:nvSpPr>
              <p:cNvPr id="39" name="矩形 38">
                <a:extLst>
                  <a:ext uri="{FF2B5EF4-FFF2-40B4-BE49-F238E27FC236}">
                    <a16:creationId xmlns:a16="http://schemas.microsoft.com/office/drawing/2014/main" id="{0626AA43-3D7E-4D04-A647-92C6ABC77C9D}"/>
                  </a:ext>
                </a:extLst>
              </p:cNvPr>
              <p:cNvSpPr/>
              <p:nvPr/>
            </p:nvSpPr>
            <p:spPr>
              <a:xfrm>
                <a:off x="6137165" y="1999788"/>
                <a:ext cx="4872157" cy="206733"/>
              </a:xfrm>
              <a:prstGeom prst="rect">
                <a:avLst/>
              </a:prstGeom>
              <a:solidFill>
                <a:schemeClr val="accent6">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50" name="文本框 49">
                <a:extLst>
                  <a:ext uri="{FF2B5EF4-FFF2-40B4-BE49-F238E27FC236}">
                    <a16:creationId xmlns:a16="http://schemas.microsoft.com/office/drawing/2014/main" id="{EDBA5756-5DDF-1DBA-F60E-505658A3221B}"/>
                  </a:ext>
                </a:extLst>
              </p:cNvPr>
              <p:cNvSpPr txBox="1"/>
              <p:nvPr/>
            </p:nvSpPr>
            <p:spPr>
              <a:xfrm>
                <a:off x="6731624" y="1919287"/>
                <a:ext cx="1621749"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porosity</a:t>
                </a:r>
              </a:p>
            </p:txBody>
          </p:sp>
          <p:sp>
            <p:nvSpPr>
              <p:cNvPr id="58" name="文本框 57">
                <a:extLst>
                  <a:ext uri="{FF2B5EF4-FFF2-40B4-BE49-F238E27FC236}">
                    <a16:creationId xmlns:a16="http://schemas.microsoft.com/office/drawing/2014/main" id="{F8FD1CE5-2328-5BF2-3B7B-EF27150F1BFD}"/>
                  </a:ext>
                </a:extLst>
              </p:cNvPr>
              <p:cNvSpPr txBox="1"/>
              <p:nvPr/>
            </p:nvSpPr>
            <p:spPr>
              <a:xfrm>
                <a:off x="6092088" y="2404018"/>
                <a:ext cx="2259193"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coordination_number</a:t>
                </a:r>
                <a:endParaRPr lang="en-US" altLang="zh-CN" dirty="0">
                  <a:solidFill>
                    <a:prstClr val="black"/>
                  </a:solidFill>
                  <a:cs typeface="Arial" panose="020B0604020202020204" pitchFamily="34" charset="0"/>
                </a:endParaRPr>
              </a:p>
            </p:txBody>
          </p:sp>
          <p:sp>
            <p:nvSpPr>
              <p:cNvPr id="61" name="文本框 60">
                <a:extLst>
                  <a:ext uri="{FF2B5EF4-FFF2-40B4-BE49-F238E27FC236}">
                    <a16:creationId xmlns:a16="http://schemas.microsoft.com/office/drawing/2014/main" id="{7A91C921-6989-4C70-E403-120D593BC362}"/>
                  </a:ext>
                </a:extLst>
              </p:cNvPr>
              <p:cNvSpPr txBox="1"/>
              <p:nvPr/>
            </p:nvSpPr>
            <p:spPr>
              <a:xfrm>
                <a:off x="6738827" y="3242848"/>
                <a:ext cx="1604824"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Qre</a:t>
                </a:r>
                <a:endParaRPr lang="en-US" altLang="zh-CN" dirty="0">
                  <a:solidFill>
                    <a:prstClr val="black"/>
                  </a:solidFill>
                  <a:cs typeface="Arial" panose="020B0604020202020204" pitchFamily="34" charset="0"/>
                </a:endParaRPr>
              </a:p>
            </p:txBody>
          </p:sp>
          <p:sp>
            <p:nvSpPr>
              <p:cNvPr id="59" name="文本框 58">
                <a:extLst>
                  <a:ext uri="{FF2B5EF4-FFF2-40B4-BE49-F238E27FC236}">
                    <a16:creationId xmlns:a16="http://schemas.microsoft.com/office/drawing/2014/main" id="{D4D94787-CB91-D8FA-13E5-A72008063B09}"/>
                  </a:ext>
                </a:extLst>
              </p:cNvPr>
              <p:cNvSpPr txBox="1"/>
              <p:nvPr/>
            </p:nvSpPr>
            <p:spPr>
              <a:xfrm>
                <a:off x="6738827" y="3681757"/>
                <a:ext cx="1604824" cy="369332"/>
              </a:xfrm>
              <a:prstGeom prst="rect">
                <a:avLst/>
              </a:prstGeom>
              <a:noFill/>
            </p:spPr>
            <p:txBody>
              <a:bodyPr wrap="square" rtlCol="0">
                <a:spAutoFit/>
              </a:bodyPr>
              <a:lstStyle/>
              <a:p>
                <a:pPr algn="r"/>
                <a:r>
                  <a:rPr lang="en-US" altLang="zh-CN" dirty="0">
                    <a:solidFill>
                      <a:prstClr val="black"/>
                    </a:solidFill>
                    <a:cs typeface="Arial" panose="020B0604020202020204" pitchFamily="34" charset="0"/>
                  </a:rPr>
                  <a:t>Qi</a:t>
                </a:r>
              </a:p>
            </p:txBody>
          </p:sp>
          <p:sp>
            <p:nvSpPr>
              <p:cNvPr id="55" name="文本框 54">
                <a:extLst>
                  <a:ext uri="{FF2B5EF4-FFF2-40B4-BE49-F238E27FC236}">
                    <a16:creationId xmlns:a16="http://schemas.microsoft.com/office/drawing/2014/main" id="{DC16BCE8-5BDD-90DC-AC41-557C9C913C8E}"/>
                  </a:ext>
                </a:extLst>
              </p:cNvPr>
              <p:cNvSpPr txBox="1"/>
              <p:nvPr/>
            </p:nvSpPr>
            <p:spPr>
              <a:xfrm>
                <a:off x="6409936" y="3919042"/>
                <a:ext cx="1969284" cy="369332"/>
              </a:xfrm>
              <a:prstGeom prst="rect">
                <a:avLst/>
              </a:prstGeom>
              <a:noFill/>
            </p:spPr>
            <p:txBody>
              <a:bodyPr wrap="square" rtlCol="0">
                <a:spAutoFit/>
              </a:bodyPr>
              <a:lstStyle/>
              <a:p>
                <a:pPr algn="r"/>
                <a:r>
                  <a:rPr lang="en-US" altLang="zh-CN" dirty="0" err="1">
                    <a:solidFill>
                      <a:prstClr val="black"/>
                    </a:solidFill>
                    <a:cs typeface="Arial" panose="020B0604020202020204" pitchFamily="34" charset="0"/>
                  </a:rPr>
                  <a:t>PDF_peak_density</a:t>
                </a:r>
                <a:endParaRPr lang="en-US" altLang="zh-CN" dirty="0">
                  <a:solidFill>
                    <a:prstClr val="black"/>
                  </a:solidFill>
                  <a:cs typeface="Arial" panose="020B0604020202020204" pitchFamily="34" charset="0"/>
                </a:endParaRPr>
              </a:p>
            </p:txBody>
          </p:sp>
        </p:grpSp>
        <p:grpSp>
          <p:nvGrpSpPr>
            <p:cNvPr id="70" name="Group 69">
              <a:extLst>
                <a:ext uri="{FF2B5EF4-FFF2-40B4-BE49-F238E27FC236}">
                  <a16:creationId xmlns:a16="http://schemas.microsoft.com/office/drawing/2014/main" id="{B06E132A-1B92-4FC8-B87C-1446B98CB372}"/>
                </a:ext>
              </a:extLst>
            </p:cNvPr>
            <p:cNvGrpSpPr/>
            <p:nvPr/>
          </p:nvGrpSpPr>
          <p:grpSpPr>
            <a:xfrm>
              <a:off x="3172499" y="1032797"/>
              <a:ext cx="2417116" cy="461630"/>
              <a:chOff x="3565668" y="5817419"/>
              <a:chExt cx="2417116" cy="461630"/>
            </a:xfrm>
          </p:grpSpPr>
          <p:sp>
            <p:nvSpPr>
              <p:cNvPr id="72" name="Rectangle 71">
                <a:extLst>
                  <a:ext uri="{FF2B5EF4-FFF2-40B4-BE49-F238E27FC236}">
                    <a16:creationId xmlns:a16="http://schemas.microsoft.com/office/drawing/2014/main" id="{EEB26856-3A18-4053-9B65-0701E8FBBE81}"/>
                  </a:ext>
                </a:extLst>
              </p:cNvPr>
              <p:cNvSpPr/>
              <p:nvPr/>
            </p:nvSpPr>
            <p:spPr>
              <a:xfrm>
                <a:off x="4946358" y="5817419"/>
                <a:ext cx="1036426" cy="437308"/>
              </a:xfrm>
              <a:prstGeom prst="rect">
                <a:avLst/>
              </a:prstGeom>
            </p:spPr>
            <p:txBody>
              <a:bodyPr wrap="none">
                <a:spAutoFit/>
              </a:bodyPr>
              <a:lstStyle/>
              <a:p>
                <a:r>
                  <a:rPr lang="en-US" dirty="0"/>
                  <a:t>positive</a:t>
                </a:r>
              </a:p>
            </p:txBody>
          </p:sp>
          <p:sp>
            <p:nvSpPr>
              <p:cNvPr id="74" name="Rectangle 73">
                <a:extLst>
                  <a:ext uri="{FF2B5EF4-FFF2-40B4-BE49-F238E27FC236}">
                    <a16:creationId xmlns:a16="http://schemas.microsoft.com/office/drawing/2014/main" id="{F8196DD3-0565-40E5-9802-B784AF8A37C2}"/>
                  </a:ext>
                </a:extLst>
              </p:cNvPr>
              <p:cNvSpPr/>
              <p:nvPr/>
            </p:nvSpPr>
            <p:spPr>
              <a:xfrm>
                <a:off x="3565668" y="5841741"/>
                <a:ext cx="1108802" cy="437308"/>
              </a:xfrm>
              <a:prstGeom prst="rect">
                <a:avLst/>
              </a:prstGeom>
            </p:spPr>
            <p:txBody>
              <a:bodyPr wrap="none">
                <a:spAutoFit/>
              </a:bodyPr>
              <a:lstStyle/>
              <a:p>
                <a:r>
                  <a:rPr lang="en-US" altLang="zh-CN" dirty="0"/>
                  <a:t>negative</a:t>
                </a:r>
                <a:endParaRPr lang="en-US" dirty="0"/>
              </a:p>
            </p:txBody>
          </p:sp>
          <p:cxnSp>
            <p:nvCxnSpPr>
              <p:cNvPr id="75" name="Straight Arrow Connector 74">
                <a:extLst>
                  <a:ext uri="{FF2B5EF4-FFF2-40B4-BE49-F238E27FC236}">
                    <a16:creationId xmlns:a16="http://schemas.microsoft.com/office/drawing/2014/main" id="{E85DD405-6ABB-44F4-A00E-276CE82BE00F}"/>
                  </a:ext>
                </a:extLst>
              </p:cNvPr>
              <p:cNvCxnSpPr/>
              <p:nvPr/>
            </p:nvCxnSpPr>
            <p:spPr>
              <a:xfrm>
                <a:off x="4727531" y="6034106"/>
                <a:ext cx="261560" cy="0"/>
              </a:xfrm>
              <a:prstGeom prst="straightConnector1">
                <a:avLst/>
              </a:prstGeom>
              <a:ln>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5712A58-853F-43DA-84E7-AE632A76B890}"/>
                  </a:ext>
                </a:extLst>
              </p:cNvPr>
              <p:cNvCxnSpPr>
                <a:cxnSpLocks/>
              </p:cNvCxnSpPr>
              <p:nvPr/>
            </p:nvCxnSpPr>
            <p:spPr>
              <a:xfrm flipH="1">
                <a:off x="4467196" y="6034106"/>
                <a:ext cx="291289" cy="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77" name="图片 111">
              <a:extLst>
                <a:ext uri="{FF2B5EF4-FFF2-40B4-BE49-F238E27FC236}">
                  <a16:creationId xmlns:a16="http://schemas.microsoft.com/office/drawing/2014/main" id="{865B2A7D-5D40-48AB-BEDF-4321D0FD2BD7}"/>
                </a:ext>
              </a:extLst>
            </p:cNvPr>
            <p:cNvPicPr>
              <a:picLocks noChangeAspect="1"/>
            </p:cNvPicPr>
            <p:nvPr/>
          </p:nvPicPr>
          <p:blipFill>
            <a:blip r:embed="rId4">
              <a:extLst>
                <a:ext uri="{28A0092B-C50C-407E-A947-70E740481C1C}">
                  <a14:useLocalDpi xmlns:a14="http://schemas.microsoft.com/office/drawing/2010/main" val="0"/>
                </a:ext>
              </a:extLst>
            </a:blip>
            <a:srcRect l="75810" t="4927" r="21952" b="5635"/>
            <a:stretch>
              <a:fillRect/>
            </a:stretch>
          </p:blipFill>
          <p:spPr>
            <a:xfrm>
              <a:off x="5640674" y="1299005"/>
              <a:ext cx="119808" cy="2419576"/>
            </a:xfrm>
            <a:prstGeom prst="rect">
              <a:avLst/>
            </a:prstGeom>
          </p:spPr>
        </p:pic>
      </p:grpSp>
      <p:pic>
        <p:nvPicPr>
          <p:cNvPr id="79" name="图片 51">
            <a:extLst>
              <a:ext uri="{FF2B5EF4-FFF2-40B4-BE49-F238E27FC236}">
                <a16:creationId xmlns:a16="http://schemas.microsoft.com/office/drawing/2014/main" id="{3E08AE5F-2000-4055-913B-214B52B55695}"/>
              </a:ext>
            </a:extLst>
          </p:cNvPr>
          <p:cNvPicPr>
            <a:picLocks noChangeAspect="1"/>
          </p:cNvPicPr>
          <p:nvPr/>
        </p:nvPicPr>
        <p:blipFill rotWithShape="1">
          <a:blip r:embed="rId5">
            <a:extLst>
              <a:ext uri="{28A0092B-C50C-407E-A947-70E740481C1C}">
                <a14:useLocalDpi xmlns:a14="http://schemas.microsoft.com/office/drawing/2010/main" val="0"/>
              </a:ext>
            </a:extLst>
          </a:blip>
          <a:srcRect l="3422" t="3593" r="4297" b="4215"/>
          <a:stretch/>
        </p:blipFill>
        <p:spPr>
          <a:xfrm>
            <a:off x="7662785" y="625734"/>
            <a:ext cx="3613097" cy="2909410"/>
          </a:xfrm>
          <a:prstGeom prst="rect">
            <a:avLst/>
          </a:prstGeom>
        </p:spPr>
      </p:pic>
      <p:grpSp>
        <p:nvGrpSpPr>
          <p:cNvPr id="14" name="Group 13">
            <a:extLst>
              <a:ext uri="{FF2B5EF4-FFF2-40B4-BE49-F238E27FC236}">
                <a16:creationId xmlns:a16="http://schemas.microsoft.com/office/drawing/2014/main" id="{192191BF-67F1-46E5-8EF9-496821880852}"/>
              </a:ext>
            </a:extLst>
          </p:cNvPr>
          <p:cNvGrpSpPr/>
          <p:nvPr/>
        </p:nvGrpSpPr>
        <p:grpSpPr>
          <a:xfrm>
            <a:off x="7624640" y="3650044"/>
            <a:ext cx="4155066" cy="3085710"/>
            <a:chOff x="8035348" y="3583071"/>
            <a:chExt cx="4155066" cy="3085710"/>
          </a:xfrm>
        </p:grpSpPr>
        <p:pic>
          <p:nvPicPr>
            <p:cNvPr id="80" name="图片 80">
              <a:extLst>
                <a:ext uri="{FF2B5EF4-FFF2-40B4-BE49-F238E27FC236}">
                  <a16:creationId xmlns:a16="http://schemas.microsoft.com/office/drawing/2014/main" id="{C3854E12-7BA0-4523-BC54-BA8ED363FA4C}"/>
                </a:ext>
              </a:extLst>
            </p:cNvPr>
            <p:cNvPicPr>
              <a:picLocks noChangeAspect="1"/>
            </p:cNvPicPr>
            <p:nvPr/>
          </p:nvPicPr>
          <p:blipFill rotWithShape="1">
            <a:blip r:embed="rId6">
              <a:extLst>
                <a:ext uri="{28A0092B-C50C-407E-A947-70E740481C1C}">
                  <a14:useLocalDpi xmlns:a14="http://schemas.microsoft.com/office/drawing/2010/main" val="0"/>
                </a:ext>
              </a:extLst>
            </a:blip>
            <a:srcRect b="4054"/>
            <a:stretch/>
          </p:blipFill>
          <p:spPr>
            <a:xfrm>
              <a:off x="8035348" y="3583071"/>
              <a:ext cx="4155066" cy="3085710"/>
            </a:xfrm>
            <a:prstGeom prst="rect">
              <a:avLst/>
            </a:prstGeom>
          </p:spPr>
        </p:pic>
        <p:grpSp>
          <p:nvGrpSpPr>
            <p:cNvPr id="13" name="Group 12">
              <a:extLst>
                <a:ext uri="{FF2B5EF4-FFF2-40B4-BE49-F238E27FC236}">
                  <a16:creationId xmlns:a16="http://schemas.microsoft.com/office/drawing/2014/main" id="{D3B33F11-29A0-44C6-8E22-3C05CF5EF40A}"/>
                </a:ext>
              </a:extLst>
            </p:cNvPr>
            <p:cNvGrpSpPr/>
            <p:nvPr/>
          </p:nvGrpSpPr>
          <p:grpSpPr>
            <a:xfrm>
              <a:off x="8779591" y="6338840"/>
              <a:ext cx="2666579" cy="174584"/>
              <a:chOff x="7949134" y="6279774"/>
              <a:chExt cx="2666579" cy="174584"/>
            </a:xfrm>
          </p:grpSpPr>
          <p:sp>
            <p:nvSpPr>
              <p:cNvPr id="81" name="Rectangle 80">
                <a:extLst>
                  <a:ext uri="{FF2B5EF4-FFF2-40B4-BE49-F238E27FC236}">
                    <a16:creationId xmlns:a16="http://schemas.microsoft.com/office/drawing/2014/main" id="{451F55D5-2936-43E8-BD51-EA0E1711EE6C}"/>
                  </a:ext>
                </a:extLst>
              </p:cNvPr>
              <p:cNvSpPr/>
              <p:nvPr/>
            </p:nvSpPr>
            <p:spPr>
              <a:xfrm>
                <a:off x="7949134" y="6279774"/>
                <a:ext cx="507829" cy="174584"/>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83" name="Rectangle 82">
                <a:extLst>
                  <a:ext uri="{FF2B5EF4-FFF2-40B4-BE49-F238E27FC236}">
                    <a16:creationId xmlns:a16="http://schemas.microsoft.com/office/drawing/2014/main" id="{ED7298FC-DF96-480D-8322-282E6E80AB6A}"/>
                  </a:ext>
                </a:extLst>
              </p:cNvPr>
              <p:cNvSpPr/>
              <p:nvPr/>
            </p:nvSpPr>
            <p:spPr>
              <a:xfrm>
                <a:off x="8694357" y="6279774"/>
                <a:ext cx="522609" cy="174584"/>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85" name="Rectangle 84">
                <a:extLst>
                  <a:ext uri="{FF2B5EF4-FFF2-40B4-BE49-F238E27FC236}">
                    <a16:creationId xmlns:a16="http://schemas.microsoft.com/office/drawing/2014/main" id="{00284967-FC56-4650-87C6-94084D3DAA29}"/>
                  </a:ext>
                </a:extLst>
              </p:cNvPr>
              <p:cNvSpPr/>
              <p:nvPr/>
            </p:nvSpPr>
            <p:spPr>
              <a:xfrm>
                <a:off x="9333241" y="6279774"/>
                <a:ext cx="522609" cy="174584"/>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86" name="Rectangle 85">
                <a:extLst>
                  <a:ext uri="{FF2B5EF4-FFF2-40B4-BE49-F238E27FC236}">
                    <a16:creationId xmlns:a16="http://schemas.microsoft.com/office/drawing/2014/main" id="{5CDC224C-51F7-4000-91BA-10E550E03318}"/>
                  </a:ext>
                </a:extLst>
              </p:cNvPr>
              <p:cNvSpPr/>
              <p:nvPr/>
            </p:nvSpPr>
            <p:spPr>
              <a:xfrm>
                <a:off x="10078321" y="6279774"/>
                <a:ext cx="537392" cy="174584"/>
              </a:xfrm>
              <a:prstGeom prst="rect">
                <a:avLst/>
              </a:prstGeom>
              <a:solidFill>
                <a:schemeClr val="bg1"/>
              </a:solidFill>
            </p:spPr>
            <p:txBody>
              <a:bodyPr wrap="none" tIns="0" bIns="0">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N</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sz="1100" dirty="0">
                    <a:latin typeface="Arial" panose="020B0604020202020204" pitchFamily="34" charset="0"/>
                    <a:ea typeface="微软雅黑" panose="020B0503020204020204" pitchFamily="34" charset="-122"/>
                    <a:cs typeface="Arial" panose="020B0604020202020204" pitchFamily="34" charset="0"/>
                  </a:rPr>
                  <a:t>R</a:t>
                </a:r>
                <a:r>
                  <a:rPr lang="en-US" altLang="zh-CN" sz="11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100" kern="100" baseline="-25000" dirty="0">
                  <a:latin typeface="Arial" panose="020B0604020202020204" pitchFamily="34" charset="0"/>
                  <a:ea typeface="等线" panose="02010600030101010101" pitchFamily="2" charset="-122"/>
                  <a:cs typeface="Arial" panose="020B0604020202020204" pitchFamily="34" charset="0"/>
                </a:endParaRPr>
              </a:p>
            </p:txBody>
          </p:sp>
        </p:grpSp>
      </p:grpSp>
      <p:sp>
        <p:nvSpPr>
          <p:cNvPr id="87" name="Rectangle 86">
            <a:extLst>
              <a:ext uri="{FF2B5EF4-FFF2-40B4-BE49-F238E27FC236}">
                <a16:creationId xmlns:a16="http://schemas.microsoft.com/office/drawing/2014/main" id="{7EF5BFE9-AC73-4119-B96A-A76C3E51C8CF}"/>
              </a:ext>
            </a:extLst>
          </p:cNvPr>
          <p:cNvSpPr/>
          <p:nvPr/>
        </p:nvSpPr>
        <p:spPr>
          <a:xfrm>
            <a:off x="7697969" y="596054"/>
            <a:ext cx="4081737" cy="6210656"/>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5246C6CE-BEFD-49F9-925E-B5F860DFCFA2}"/>
              </a:ext>
            </a:extLst>
          </p:cNvPr>
          <p:cNvSpPr/>
          <p:nvPr/>
        </p:nvSpPr>
        <p:spPr>
          <a:xfrm rot="5400000">
            <a:off x="10701996" y="3481994"/>
            <a:ext cx="2420214" cy="400110"/>
          </a:xfrm>
          <a:prstGeom prst="rect">
            <a:avLst/>
          </a:prstGeom>
        </p:spPr>
        <p:txBody>
          <a:bodyPr wrap="none">
            <a:spAutoFit/>
          </a:bodyPr>
          <a:lstStyle/>
          <a:p>
            <a:r>
              <a:rPr lang="en-US" altLang="zh-CN" sz="2000" b="1" dirty="0">
                <a:cs typeface="Arial" panose="020B0604020202020204" pitchFamily="34" charset="0"/>
              </a:rPr>
              <a:t>Experimental Results</a:t>
            </a:r>
            <a:endParaRPr lang="en-US" sz="2000" dirty="0"/>
          </a:p>
        </p:txBody>
      </p:sp>
    </p:spTree>
    <p:extLst>
      <p:ext uri="{BB962C8B-B14F-4D97-AF65-F5344CB8AC3E}">
        <p14:creationId xmlns:p14="http://schemas.microsoft.com/office/powerpoint/2010/main" val="87317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955E3-3B40-6318-2BBD-EB9C1D199924}"/>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57174E34-CCEC-425D-BA31-1D59195F27CC}"/>
              </a:ext>
            </a:extLst>
          </p:cNvPr>
          <p:cNvGrpSpPr/>
          <p:nvPr/>
        </p:nvGrpSpPr>
        <p:grpSpPr>
          <a:xfrm>
            <a:off x="0" y="181511"/>
            <a:ext cx="12190413" cy="576263"/>
            <a:chOff x="0" y="307975"/>
            <a:chExt cx="12190413" cy="576263"/>
          </a:xfrm>
        </p:grpSpPr>
        <p:sp>
          <p:nvSpPr>
            <p:cNvPr id="3" name="文本框 40">
              <a:extLst>
                <a:ext uri="{FF2B5EF4-FFF2-40B4-BE49-F238E27FC236}">
                  <a16:creationId xmlns:a16="http://schemas.microsoft.com/office/drawing/2014/main" id="{434CA7CC-DA8D-7C0F-6C8C-E081BDECB112}"/>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8EBF6B7A-90B3-F5BA-5A84-09B39219721E}"/>
                </a:ext>
              </a:extLst>
            </p:cNvPr>
            <p:cNvGrpSpPr/>
            <p:nvPr/>
          </p:nvGrpSpPr>
          <p:grpSpPr>
            <a:xfrm>
              <a:off x="0" y="307975"/>
              <a:ext cx="12190413" cy="576263"/>
              <a:chOff x="0" y="307975"/>
              <a:chExt cx="12190413" cy="576263"/>
            </a:xfrm>
          </p:grpSpPr>
          <p:sp>
            <p:nvSpPr>
              <p:cNvPr id="5" name="圆角矩形 38">
                <a:extLst>
                  <a:ext uri="{FF2B5EF4-FFF2-40B4-BE49-F238E27FC236}">
                    <a16:creationId xmlns:a16="http://schemas.microsoft.com/office/drawing/2014/main" id="{F59BFAAB-2B4E-4725-04C3-F633AA77FE9E}"/>
                  </a:ext>
                </a:extLst>
              </p:cNvPr>
              <p:cNvSpPr>
                <a:spLocks noChangeArrowheads="1"/>
              </p:cNvSpPr>
              <p:nvPr/>
            </p:nvSpPr>
            <p:spPr bwMode="auto">
              <a:xfrm>
                <a:off x="622421" y="307975"/>
                <a:ext cx="3122847"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8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Conclusion</a:t>
                </a:r>
              </a:p>
            </p:txBody>
          </p:sp>
          <p:sp>
            <p:nvSpPr>
              <p:cNvPr id="6" name="圆角矩形 39">
                <a:extLst>
                  <a:ext uri="{FF2B5EF4-FFF2-40B4-BE49-F238E27FC236}">
                    <a16:creationId xmlns:a16="http://schemas.microsoft.com/office/drawing/2014/main" id="{8240B1B0-0536-FA41-185A-A3068199FE3B}"/>
                  </a:ext>
                </a:extLst>
              </p:cNvPr>
              <p:cNvSpPr>
                <a:spLocks noChangeArrowheads="1"/>
              </p:cNvSpPr>
              <p:nvPr/>
            </p:nvSpPr>
            <p:spPr bwMode="auto">
              <a:xfrm>
                <a:off x="3745268" y="542925"/>
                <a:ext cx="8445145"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D6DD94AC-7E15-A6AD-5031-6C0E30232931}"/>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sp>
        <p:nvSpPr>
          <p:cNvPr id="10" name="Rectangle 9">
            <a:extLst>
              <a:ext uri="{FF2B5EF4-FFF2-40B4-BE49-F238E27FC236}">
                <a16:creationId xmlns:a16="http://schemas.microsoft.com/office/drawing/2014/main" id="{B6FA280D-D98C-48C7-B113-42A3EA36084E}"/>
              </a:ext>
            </a:extLst>
          </p:cNvPr>
          <p:cNvSpPr/>
          <p:nvPr/>
        </p:nvSpPr>
        <p:spPr>
          <a:xfrm>
            <a:off x="619990" y="908904"/>
            <a:ext cx="10987919" cy="5298310"/>
          </a:xfrm>
          <a:prstGeom prst="rect">
            <a:avLst/>
          </a:prstGeom>
        </p:spPr>
        <p:txBody>
          <a:bodyPr wrap="square">
            <a:spAutoFit/>
          </a:bodyPr>
          <a:lstStyle/>
          <a:p>
            <a:pPr algn="just">
              <a:lnSpc>
                <a:spcPct val="150000"/>
              </a:lnSpc>
            </a:pPr>
            <a:r>
              <a:rPr lang="en-US" sz="2800" b="1" dirty="0"/>
              <a:t>Interpretable AI for Micro-Mechanics</a:t>
            </a:r>
            <a:endParaRPr lang="en-US" altLang="zh-CN" sz="2800" b="1" dirty="0">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Experimental &amp; Predictive Alignment</a:t>
            </a:r>
          </a:p>
          <a:p>
            <a:pPr lvl="1" algn="just">
              <a:lnSpc>
                <a:spcPct val="150000"/>
              </a:lnSpc>
            </a:pPr>
            <a:r>
              <a:rPr lang="en-US" altLang="zh-CN" sz="2000" dirty="0">
                <a:latin typeface="Arial" panose="020B0604020202020204" pitchFamily="34" charset="0"/>
                <a:cs typeface="Arial" panose="020B0604020202020204" pitchFamily="34" charset="0"/>
              </a:rPr>
              <a:t>The framework demonstrated robust qualitative agreement with microfluidic visual proofs, accurately capturing complex displacement boundaries.</a:t>
            </a:r>
          </a:p>
          <a:p>
            <a:pPr marL="285750" indent="-28575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Opening the Black Box via SHAP</a:t>
            </a:r>
          </a:p>
          <a:p>
            <a:pPr lvl="1" algn="just">
              <a:lnSpc>
                <a:spcPct val="150000"/>
              </a:lnSpc>
            </a:pPr>
            <a:r>
              <a:rPr lang="en-US" altLang="zh-CN" sz="2000" dirty="0">
                <a:latin typeface="Arial" panose="020B0604020202020204" pitchFamily="34" charset="0"/>
                <a:cs typeface="Arial" panose="020B0604020202020204" pitchFamily="34" charset="0"/>
              </a:rPr>
              <a:t>By integrating SHAP analysis, we successfully achieved a rigorous unification of high-precision saturation prediction and interpretable mechanistic analysis.</a:t>
            </a:r>
          </a:p>
          <a:p>
            <a:pPr marL="342900" indent="-342900" algn="just">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Decoupling Non-Linear Complexity: </a:t>
            </a:r>
          </a:p>
          <a:p>
            <a:pPr lvl="1" algn="just">
              <a:lnSpc>
                <a:spcPct val="150000"/>
              </a:lnSpc>
            </a:pPr>
            <a:r>
              <a:rPr lang="en-US" altLang="zh-CN" sz="2000" dirty="0">
                <a:latin typeface="Arial" panose="020B0604020202020204" pitchFamily="34" charset="0"/>
                <a:cs typeface="Arial" panose="020B0604020202020204" pitchFamily="34" charset="0"/>
              </a:rPr>
              <a:t>SHAP dependence models successfully isolated and quantified the highly non-linear weights of individual topological parameters (e.g., coordination number, pore-throat ratio) driving capillary snap-off.</a:t>
            </a:r>
          </a:p>
        </p:txBody>
      </p:sp>
    </p:spTree>
    <p:extLst>
      <p:ext uri="{BB962C8B-B14F-4D97-AF65-F5344CB8AC3E}">
        <p14:creationId xmlns:p14="http://schemas.microsoft.com/office/powerpoint/2010/main" val="3073583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F6E4399-26CC-4E41-B02D-FCB5BB4F51DE}"/>
              </a:ext>
            </a:extLst>
          </p:cNvPr>
          <p:cNvPicPr>
            <a:picLocks noChangeAspect="1"/>
          </p:cNvPicPr>
          <p:nvPr/>
        </p:nvPicPr>
        <p:blipFill>
          <a:blip r:embed="rId3"/>
          <a:stretch>
            <a:fillRect/>
          </a:stretch>
        </p:blipFill>
        <p:spPr>
          <a:xfrm>
            <a:off x="9957842" y="4835660"/>
            <a:ext cx="1398904" cy="2022340"/>
          </a:xfrm>
          <a:prstGeom prst="rect">
            <a:avLst/>
          </a:prstGeom>
        </p:spPr>
      </p:pic>
      <p:sp>
        <p:nvSpPr>
          <p:cNvPr id="11" name="Rectangle 10">
            <a:extLst>
              <a:ext uri="{FF2B5EF4-FFF2-40B4-BE49-F238E27FC236}">
                <a16:creationId xmlns:a16="http://schemas.microsoft.com/office/drawing/2014/main" id="{9C75B44B-D987-4D3A-9384-5C53539A563C}"/>
              </a:ext>
            </a:extLst>
          </p:cNvPr>
          <p:cNvSpPr/>
          <p:nvPr/>
        </p:nvSpPr>
        <p:spPr>
          <a:xfrm>
            <a:off x="230888" y="1916600"/>
            <a:ext cx="7398637" cy="4282647"/>
          </a:xfrm>
          <a:prstGeom prst="rect">
            <a:avLst/>
          </a:prstGeom>
        </p:spPr>
        <p:txBody>
          <a:bodyPr wrap="square">
            <a:spAutoFit/>
          </a:bodyPr>
          <a:lstStyle/>
          <a:p>
            <a:pPr algn="just">
              <a:lnSpc>
                <a:spcPct val="130000"/>
              </a:lnSpc>
              <a:spcBef>
                <a:spcPts val="600"/>
              </a:spcBef>
            </a:pPr>
            <a:r>
              <a:rPr lang="en-US" altLang="zh-CN" sz="2000" b="1" dirty="0">
                <a:latin typeface="Arial" panose="020B0604020202020204" pitchFamily="34" charset="0"/>
                <a:cs typeface="Arial" panose="020B0604020202020204" pitchFamily="34" charset="0"/>
              </a:rPr>
              <a:t>Our Core Capabilities :</a:t>
            </a:r>
          </a:p>
          <a:p>
            <a:pPr marL="342900" indent="-342900" algn="just">
              <a:lnSpc>
                <a:spcPct val="130000"/>
              </a:lnSpc>
              <a:spcBef>
                <a:spcPts val="600"/>
              </a:spcBef>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Multiphase Flow &amp; Cavitation:</a:t>
            </a:r>
            <a:r>
              <a:rPr lang="en-US" altLang="zh-CN" sz="2000" dirty="0">
                <a:latin typeface="Arial" panose="020B0604020202020204" pitchFamily="34" charset="0"/>
                <a:cs typeface="Arial" panose="020B0604020202020204" pitchFamily="34" charset="0"/>
              </a:rPr>
              <a:t> Deep expertise in acoustic cavitation dynamics and physical blockage removal in porous media.</a:t>
            </a:r>
          </a:p>
          <a:p>
            <a:pPr marL="342900" indent="-342900" algn="just">
              <a:lnSpc>
                <a:spcPct val="130000"/>
              </a:lnSpc>
              <a:spcBef>
                <a:spcPts val="600"/>
              </a:spcBef>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High-Fidelity Visualization: </a:t>
            </a:r>
            <a:r>
              <a:rPr lang="en-US" altLang="zh-CN" sz="2000" dirty="0">
                <a:latin typeface="Arial" panose="020B0604020202020204" pitchFamily="34" charset="0"/>
                <a:cs typeface="Arial" panose="020B0604020202020204" pitchFamily="34" charset="0"/>
              </a:rPr>
              <a:t>Customized microfluidic platforms capturing transient, pore-scale displacement mechanisms.</a:t>
            </a:r>
          </a:p>
          <a:p>
            <a:pPr marL="342900" indent="-342900" algn="just">
              <a:lnSpc>
                <a:spcPct val="130000"/>
              </a:lnSpc>
              <a:spcBef>
                <a:spcPts val="600"/>
              </a:spcBef>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Explainable AI (XAI): </a:t>
            </a:r>
            <a:r>
              <a:rPr lang="en-US" altLang="zh-CN" sz="2000" dirty="0">
                <a:latin typeface="Arial" panose="020B0604020202020204" pitchFamily="34" charset="0"/>
                <a:cs typeface="Arial" panose="020B0604020202020204" pitchFamily="34" charset="0"/>
              </a:rPr>
              <a:t>Integrating experimental physics with machine learning (PIML) to decode non-linear flow complexity.</a:t>
            </a:r>
          </a:p>
        </p:txBody>
      </p:sp>
      <p:sp>
        <p:nvSpPr>
          <p:cNvPr id="12" name="Rectangle 11">
            <a:extLst>
              <a:ext uri="{FF2B5EF4-FFF2-40B4-BE49-F238E27FC236}">
                <a16:creationId xmlns:a16="http://schemas.microsoft.com/office/drawing/2014/main" id="{F99DAF60-BCDA-4F81-833C-A3F57A4EBBB5}"/>
              </a:ext>
            </a:extLst>
          </p:cNvPr>
          <p:cNvSpPr/>
          <p:nvPr/>
        </p:nvSpPr>
        <p:spPr>
          <a:xfrm>
            <a:off x="230888" y="744310"/>
            <a:ext cx="7998711" cy="1010533"/>
          </a:xfrm>
          <a:prstGeom prst="rect">
            <a:avLst/>
          </a:prstGeom>
        </p:spPr>
        <p:txBody>
          <a:bodyPr wrap="square">
            <a:spAutoFit/>
          </a:bodyPr>
          <a:lstStyle/>
          <a:p>
            <a:pPr algn="just">
              <a:lnSpc>
                <a:spcPct val="150000"/>
              </a:lnSpc>
            </a:pPr>
            <a:r>
              <a:rPr lang="en-US" altLang="zh-CN" sz="2400" b="1" dirty="0">
                <a:latin typeface="Arial" panose="020B0604020202020204" pitchFamily="34" charset="0"/>
                <a:cs typeface="Arial" panose="020B0604020202020204" pitchFamily="34" charset="0"/>
              </a:rPr>
              <a:t>IMPACT Group </a:t>
            </a:r>
            <a:r>
              <a:rPr lang="en-US" altLang="zh-CN" b="1" dirty="0">
                <a:latin typeface="Arial" panose="020B0604020202020204" pitchFamily="34" charset="0"/>
                <a:cs typeface="Arial" panose="020B0604020202020204" pitchFamily="34" charset="0"/>
              </a:rPr>
              <a:t>@ Zhejiang University</a:t>
            </a:r>
          </a:p>
          <a:p>
            <a:pPr algn="just">
              <a:lnSpc>
                <a:spcPct val="150000"/>
              </a:lnSpc>
            </a:pPr>
            <a:r>
              <a:rPr lang="en-US" altLang="zh-CN" b="1" u="sng" dirty="0">
                <a:latin typeface="Arial" panose="020B0604020202020204" pitchFamily="34" charset="0"/>
                <a:cs typeface="Arial" panose="020B0604020202020204" pitchFamily="34" charset="0"/>
              </a:rPr>
              <a:t>I</a:t>
            </a:r>
            <a:r>
              <a:rPr lang="en-US" altLang="zh-CN" dirty="0">
                <a:latin typeface="Arial" panose="020B0604020202020204" pitchFamily="34" charset="0"/>
                <a:cs typeface="Arial" panose="020B0604020202020204" pitchFamily="34" charset="0"/>
              </a:rPr>
              <a:t>ntelligent</a:t>
            </a:r>
            <a:r>
              <a:rPr lang="en-US" altLang="zh-CN" b="1" u="sng" dirty="0">
                <a:latin typeface="Arial" panose="020B0604020202020204" pitchFamily="34" charset="0"/>
                <a:cs typeface="Arial" panose="020B0604020202020204" pitchFamily="34" charset="0"/>
              </a:rPr>
              <a:t> M</a:t>
            </a:r>
            <a:r>
              <a:rPr lang="en-US" altLang="zh-CN" dirty="0">
                <a:latin typeface="Arial" panose="020B0604020202020204" pitchFamily="34" charset="0"/>
                <a:cs typeface="Arial" panose="020B0604020202020204" pitchFamily="34" charset="0"/>
              </a:rPr>
              <a:t>ultiphase</a:t>
            </a:r>
            <a:r>
              <a:rPr lang="en-US" altLang="zh-CN" b="1" u="sng" dirty="0">
                <a:latin typeface="Arial" panose="020B0604020202020204" pitchFamily="34" charset="0"/>
                <a:cs typeface="Arial" panose="020B0604020202020204" pitchFamily="34" charset="0"/>
              </a:rPr>
              <a:t> P</a:t>
            </a:r>
            <a:r>
              <a:rPr lang="en-US" altLang="zh-CN" dirty="0">
                <a:latin typeface="Arial" panose="020B0604020202020204" pitchFamily="34" charset="0"/>
                <a:cs typeface="Arial" panose="020B0604020202020204" pitchFamily="34" charset="0"/>
              </a:rPr>
              <a:t>orous</a:t>
            </a:r>
            <a:r>
              <a:rPr lang="en-US" altLang="zh-CN" b="1" u="sng"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media &amp; </a:t>
            </a:r>
            <a:r>
              <a:rPr lang="en-US" altLang="zh-CN" b="1" u="sng" dirty="0">
                <a:latin typeface="Arial" panose="020B0604020202020204" pitchFamily="34" charset="0"/>
                <a:cs typeface="Arial" panose="020B0604020202020204" pitchFamily="34" charset="0"/>
              </a:rPr>
              <a:t>A</a:t>
            </a:r>
            <a:r>
              <a:rPr lang="en-US" altLang="zh-CN" dirty="0">
                <a:latin typeface="Arial" panose="020B0604020202020204" pitchFamily="34" charset="0"/>
                <a:cs typeface="Arial" panose="020B0604020202020204" pitchFamily="34" charset="0"/>
              </a:rPr>
              <a:t>coustic</a:t>
            </a:r>
            <a:r>
              <a:rPr lang="en-US" altLang="zh-CN" b="1" dirty="0">
                <a:latin typeface="Arial" panose="020B0604020202020204" pitchFamily="34" charset="0"/>
                <a:cs typeface="Arial" panose="020B0604020202020204" pitchFamily="34" charset="0"/>
              </a:rPr>
              <a:t> </a:t>
            </a:r>
            <a:r>
              <a:rPr lang="en-US" altLang="zh-CN" b="1" u="sng" dirty="0">
                <a:latin typeface="Arial" panose="020B0604020202020204" pitchFamily="34" charset="0"/>
                <a:cs typeface="Arial" panose="020B0604020202020204" pitchFamily="34" charset="0"/>
              </a:rPr>
              <a:t>C</a:t>
            </a:r>
            <a:r>
              <a:rPr lang="en-US" altLang="zh-CN" dirty="0">
                <a:latin typeface="Arial" panose="020B0604020202020204" pitchFamily="34" charset="0"/>
                <a:cs typeface="Arial" panose="020B0604020202020204" pitchFamily="34" charset="0"/>
              </a:rPr>
              <a:t>avitation</a:t>
            </a:r>
            <a:r>
              <a:rPr lang="en-US" altLang="zh-CN" b="1" dirty="0">
                <a:latin typeface="Arial" panose="020B0604020202020204" pitchFamily="34" charset="0"/>
                <a:cs typeface="Arial" panose="020B0604020202020204" pitchFamily="34" charset="0"/>
              </a:rPr>
              <a:t> </a:t>
            </a:r>
            <a:r>
              <a:rPr lang="en-US" altLang="zh-CN" b="1" u="sng" dirty="0">
                <a:latin typeface="Arial" panose="020B0604020202020204" pitchFamily="34" charset="0"/>
                <a:cs typeface="Arial" panose="020B0604020202020204" pitchFamily="34" charset="0"/>
              </a:rPr>
              <a:t>T</a:t>
            </a:r>
            <a:r>
              <a:rPr lang="en-US" altLang="zh-CN" dirty="0">
                <a:latin typeface="Arial" panose="020B0604020202020204" pitchFamily="34" charset="0"/>
                <a:cs typeface="Arial" panose="020B0604020202020204" pitchFamily="34" charset="0"/>
              </a:rPr>
              <a:t>ransport</a:t>
            </a:r>
          </a:p>
        </p:txBody>
      </p:sp>
      <p:pic>
        <p:nvPicPr>
          <p:cNvPr id="14" name="Picture 13">
            <a:extLst>
              <a:ext uri="{FF2B5EF4-FFF2-40B4-BE49-F238E27FC236}">
                <a16:creationId xmlns:a16="http://schemas.microsoft.com/office/drawing/2014/main" id="{BB64C2F2-DCE5-46EF-80A8-C3FACF528C53}"/>
              </a:ext>
            </a:extLst>
          </p:cNvPr>
          <p:cNvPicPr>
            <a:picLocks noChangeAspect="1"/>
          </p:cNvPicPr>
          <p:nvPr/>
        </p:nvPicPr>
        <p:blipFill>
          <a:blip r:embed="rId4"/>
          <a:stretch>
            <a:fillRect/>
          </a:stretch>
        </p:blipFill>
        <p:spPr>
          <a:xfrm>
            <a:off x="7935176" y="2712774"/>
            <a:ext cx="1590675" cy="2120900"/>
          </a:xfrm>
          <a:prstGeom prst="rect">
            <a:avLst/>
          </a:prstGeom>
        </p:spPr>
      </p:pic>
      <p:sp>
        <p:nvSpPr>
          <p:cNvPr id="15" name="Rectangle 14">
            <a:extLst>
              <a:ext uri="{FF2B5EF4-FFF2-40B4-BE49-F238E27FC236}">
                <a16:creationId xmlns:a16="http://schemas.microsoft.com/office/drawing/2014/main" id="{7F8979B3-D2B6-410A-9784-B12DE692EFB9}"/>
              </a:ext>
            </a:extLst>
          </p:cNvPr>
          <p:cNvSpPr/>
          <p:nvPr/>
        </p:nvSpPr>
        <p:spPr>
          <a:xfrm>
            <a:off x="353016" y="6283276"/>
            <a:ext cx="5676309" cy="496931"/>
          </a:xfrm>
          <a:prstGeom prst="rect">
            <a:avLst/>
          </a:prstGeom>
        </p:spPr>
        <p:txBody>
          <a:bodyPr wrap="square">
            <a:spAutoFit/>
          </a:bodyPr>
          <a:lstStyle/>
          <a:p>
            <a:pPr algn="just">
              <a:lnSpc>
                <a:spcPct val="150000"/>
              </a:lnSpc>
            </a:pPr>
            <a:r>
              <a:rPr lang="en-US" altLang="zh-CN" sz="2000" b="1" dirty="0">
                <a:latin typeface="Arial" panose="020B0604020202020204" pitchFamily="34" charset="0"/>
                <a:cs typeface="Arial" panose="020B0604020202020204" pitchFamily="34" charset="0"/>
              </a:rPr>
              <a:t>Han Ge </a:t>
            </a:r>
            <a:r>
              <a:rPr lang="en-US" altLang="zh-CN" sz="2000" dirty="0">
                <a:latin typeface="Arial" panose="020B0604020202020204" pitchFamily="34" charset="0"/>
                <a:cs typeface="Arial" panose="020B0604020202020204" pitchFamily="34" charset="0"/>
              </a:rPr>
              <a:t>(PI)|</a:t>
            </a:r>
            <a:r>
              <a:rPr lang="zh-CN" altLang="en-US" sz="2000" dirty="0">
                <a:latin typeface="Arial" panose="020B0604020202020204" pitchFamily="34" charset="0"/>
                <a:cs typeface="Arial" panose="020B0604020202020204" pitchFamily="34" charset="0"/>
              </a:rPr>
              <a:t> ✉ </a:t>
            </a:r>
            <a:r>
              <a:rPr lang="en-US" altLang="zh-CN" sz="2000" dirty="0">
                <a:latin typeface="Arial" panose="020B0604020202020204" pitchFamily="34" charset="0"/>
                <a:cs typeface="Arial" panose="020B0604020202020204" pitchFamily="34" charset="0"/>
                <a:hlinkClick r:id="rId5"/>
              </a:rPr>
              <a:t>gehan@zju.edu.cn</a:t>
            </a:r>
            <a:r>
              <a:rPr lang="en-US" altLang="zh-CN" sz="2000" dirty="0">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7DA0612E-8228-41EF-BB73-64BDD25185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851" y="733833"/>
            <a:ext cx="1590675" cy="2136715"/>
          </a:xfrm>
          <a:prstGeom prst="rect">
            <a:avLst/>
          </a:prstGeom>
        </p:spPr>
      </p:pic>
      <p:pic>
        <p:nvPicPr>
          <p:cNvPr id="19" name="Picture 18">
            <a:extLst>
              <a:ext uri="{FF2B5EF4-FFF2-40B4-BE49-F238E27FC236}">
                <a16:creationId xmlns:a16="http://schemas.microsoft.com/office/drawing/2014/main" id="{0CEB7677-2FA3-4F13-A4E3-5721D5B017FC}"/>
              </a:ext>
            </a:extLst>
          </p:cNvPr>
          <p:cNvPicPr>
            <a:picLocks noChangeAspect="1"/>
          </p:cNvPicPr>
          <p:nvPr/>
        </p:nvPicPr>
        <p:blipFill>
          <a:blip r:embed="rId7"/>
          <a:stretch>
            <a:fillRect/>
          </a:stretch>
        </p:blipFill>
        <p:spPr>
          <a:xfrm>
            <a:off x="7943850" y="281643"/>
            <a:ext cx="1590675" cy="2121729"/>
          </a:xfrm>
          <a:prstGeom prst="rect">
            <a:avLst/>
          </a:prstGeom>
        </p:spPr>
      </p:pic>
      <p:pic>
        <p:nvPicPr>
          <p:cNvPr id="20" name="Picture 19">
            <a:extLst>
              <a:ext uri="{FF2B5EF4-FFF2-40B4-BE49-F238E27FC236}">
                <a16:creationId xmlns:a16="http://schemas.microsoft.com/office/drawing/2014/main" id="{33497A64-9809-42BB-A344-0FB1A69386ED}"/>
              </a:ext>
            </a:extLst>
          </p:cNvPr>
          <p:cNvPicPr>
            <a:picLocks noChangeAspect="1"/>
          </p:cNvPicPr>
          <p:nvPr/>
        </p:nvPicPr>
        <p:blipFill>
          <a:blip r:embed="rId8"/>
          <a:stretch>
            <a:fillRect/>
          </a:stretch>
        </p:blipFill>
        <p:spPr>
          <a:xfrm>
            <a:off x="9650298" y="2842246"/>
            <a:ext cx="1582001" cy="2110159"/>
          </a:xfrm>
          <a:prstGeom prst="rect">
            <a:avLst/>
          </a:prstGeom>
        </p:spPr>
      </p:pic>
      <p:pic>
        <p:nvPicPr>
          <p:cNvPr id="21" name="Picture 20">
            <a:extLst>
              <a:ext uri="{FF2B5EF4-FFF2-40B4-BE49-F238E27FC236}">
                <a16:creationId xmlns:a16="http://schemas.microsoft.com/office/drawing/2014/main" id="{76718CD1-8F4D-4E3E-B012-61CFB222E0EA}"/>
              </a:ext>
            </a:extLst>
          </p:cNvPr>
          <p:cNvPicPr>
            <a:picLocks noChangeAspect="1"/>
          </p:cNvPicPr>
          <p:nvPr/>
        </p:nvPicPr>
        <p:blipFill>
          <a:blip r:embed="rId9"/>
          <a:stretch>
            <a:fillRect/>
          </a:stretch>
        </p:blipFill>
        <p:spPr>
          <a:xfrm>
            <a:off x="8130192" y="4874612"/>
            <a:ext cx="1490676" cy="1905595"/>
          </a:xfrm>
          <a:prstGeom prst="rect">
            <a:avLst/>
          </a:prstGeom>
        </p:spPr>
      </p:pic>
    </p:spTree>
    <p:extLst>
      <p:ext uri="{BB962C8B-B14F-4D97-AF65-F5344CB8AC3E}">
        <p14:creationId xmlns:p14="http://schemas.microsoft.com/office/powerpoint/2010/main" val="3272540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6361238" y="1264543"/>
            <a:ext cx="5830762" cy="5593457"/>
          </a:xfrm>
          <a:custGeom>
            <a:avLst/>
            <a:gdLst>
              <a:gd name="connsiteX0" fmla="*/ 5830762 w 5830762"/>
              <a:gd name="connsiteY0" fmla="*/ 0 h 5593457"/>
              <a:gd name="connsiteX1" fmla="*/ 5830762 w 5830762"/>
              <a:gd name="connsiteY1" fmla="*/ 3983785 h 5593457"/>
              <a:gd name="connsiteX2" fmla="*/ 5723167 w 5830762"/>
              <a:gd name="connsiteY2" fmla="*/ 4011451 h 5593457"/>
              <a:gd name="connsiteX3" fmla="*/ 4066192 w 5830762"/>
              <a:gd name="connsiteY3" fmla="*/ 5513763 h 5593457"/>
              <a:gd name="connsiteX4" fmla="*/ 4037023 w 5830762"/>
              <a:gd name="connsiteY4" fmla="*/ 5593457 h 5593457"/>
              <a:gd name="connsiteX5" fmla="*/ 0 w 5830762"/>
              <a:gd name="connsiteY5" fmla="*/ 5593457 h 5593457"/>
              <a:gd name="connsiteX6" fmla="*/ 6176 w 5830762"/>
              <a:gd name="connsiteY6" fmla="*/ 5544855 h 5593457"/>
              <a:gd name="connsiteX7" fmla="*/ 5510310 w 5830762"/>
              <a:gd name="connsiteY7" fmla="*/ 40720 h 5593457"/>
            </a:gdLst>
            <a:ahLst/>
            <a:cxnLst/>
            <a:rect l="l" t="t" r="r" b="b"/>
            <a:pathLst>
              <a:path w="5830762" h="5593457">
                <a:moveTo>
                  <a:pt x="5830762" y="0"/>
                </a:moveTo>
                <a:lnTo>
                  <a:pt x="5830762" y="3983785"/>
                </a:lnTo>
                <a:lnTo>
                  <a:pt x="5723167" y="4011451"/>
                </a:lnTo>
                <a:cubicBezTo>
                  <a:pt x="4974883" y="4244191"/>
                  <a:pt x="4368505" y="4799015"/>
                  <a:pt x="4066192" y="5513763"/>
                </a:cubicBezTo>
                <a:lnTo>
                  <a:pt x="4037023" y="5593457"/>
                </a:lnTo>
                <a:lnTo>
                  <a:pt x="0" y="5593457"/>
                </a:lnTo>
                <a:lnTo>
                  <a:pt x="6176" y="5544855"/>
                </a:lnTo>
                <a:cubicBezTo>
                  <a:pt x="439010" y="2712110"/>
                  <a:pt x="2677565" y="473555"/>
                  <a:pt x="5510310" y="40720"/>
                </a:cubicBezTo>
                <a:close/>
              </a:path>
            </a:pathLst>
          </a:custGeom>
          <a:solidFill>
            <a:schemeClr val="accent1">
              <a:lumMod val="20000"/>
              <a:lumOff val="80000"/>
            </a:schemeClr>
          </a:solidFill>
          <a:ln w="12700" cap="sq">
            <a:noFill/>
            <a:miter/>
          </a:ln>
          <a:effectLst>
            <a:outerShdw blurRad="127000" dist="254000" dir="2700000" algn="tl" rotWithShape="0">
              <a:schemeClr val="accent1">
                <a:lumMod val="20000"/>
                <a:lumOff val="80000"/>
                <a:alpha val="20000"/>
              </a:schemeClr>
            </a:outerShdw>
          </a:effectLst>
        </p:spPr>
        <p:txBody>
          <a:bodyPr vert="horz" wrap="square" lIns="91440" tIns="45720" rIns="91440" bIns="45720" rtlCol="0" anchor="ctr"/>
          <a:lstStyle/>
          <a:p>
            <a:pPr algn="ctr"/>
            <a:endParaRPr kumimoji="1" lang="zh-CN" altLang="en-US"/>
          </a:p>
        </p:txBody>
      </p:sp>
      <p:sp>
        <p:nvSpPr>
          <p:cNvPr id="22" name="标题 1"/>
          <p:cNvSpPr txBox="1"/>
          <p:nvPr/>
        </p:nvSpPr>
        <p:spPr>
          <a:xfrm>
            <a:off x="1" y="0"/>
            <a:ext cx="4362971" cy="1688590"/>
          </a:xfrm>
          <a:custGeom>
            <a:avLst/>
            <a:gdLst>
              <a:gd name="connsiteX0" fmla="*/ 0 w 4362971"/>
              <a:gd name="connsiteY0" fmla="*/ 0 h 1688590"/>
              <a:gd name="connsiteX1" fmla="*/ 1460423 w 4362971"/>
              <a:gd name="connsiteY1" fmla="*/ 0 h 1688590"/>
              <a:gd name="connsiteX2" fmla="*/ 1534739 w 4362971"/>
              <a:gd name="connsiteY2" fmla="*/ 27200 h 1688590"/>
              <a:gd name="connsiteX3" fmla="*/ 1858914 w 4362971"/>
              <a:gd name="connsiteY3" fmla="*/ 76211 h 1688590"/>
              <a:gd name="connsiteX4" fmla="*/ 2183089 w 4362971"/>
              <a:gd name="connsiteY4" fmla="*/ 27200 h 1688590"/>
              <a:gd name="connsiteX5" fmla="*/ 2257406 w 4362971"/>
              <a:gd name="connsiteY5" fmla="*/ 0 h 1688590"/>
              <a:gd name="connsiteX6" fmla="*/ 4362971 w 4362971"/>
              <a:gd name="connsiteY6" fmla="*/ 0 h 1688590"/>
              <a:gd name="connsiteX7" fmla="*/ 4349059 w 4362971"/>
              <a:gd name="connsiteY7" fmla="*/ 38012 h 1688590"/>
              <a:gd name="connsiteX8" fmla="*/ 1858914 w 4362971"/>
              <a:gd name="connsiteY8" fmla="*/ 1688590 h 1688590"/>
              <a:gd name="connsiteX9" fmla="*/ 139859 w 4362971"/>
              <a:gd name="connsiteY9" fmla="*/ 1071466 h 1688590"/>
              <a:gd name="connsiteX10" fmla="*/ 0 w 4362971"/>
              <a:gd name="connsiteY10" fmla="*/ 944353 h 1688590"/>
            </a:gdLst>
            <a:ahLst/>
            <a:cxnLst/>
            <a:rect l="l" t="t" r="r" b="b"/>
            <a:pathLst>
              <a:path w="4362971" h="1688590">
                <a:moveTo>
                  <a:pt x="0" y="0"/>
                </a:moveTo>
                <a:lnTo>
                  <a:pt x="1460423" y="0"/>
                </a:lnTo>
                <a:lnTo>
                  <a:pt x="1534739" y="27200"/>
                </a:lnTo>
                <a:cubicBezTo>
                  <a:pt x="1637146" y="59052"/>
                  <a:pt x="1746026" y="76211"/>
                  <a:pt x="1858914" y="76211"/>
                </a:cubicBezTo>
                <a:cubicBezTo>
                  <a:pt x="1971802" y="76211"/>
                  <a:pt x="2080683" y="59052"/>
                  <a:pt x="2183089" y="27200"/>
                </a:cubicBezTo>
                <a:lnTo>
                  <a:pt x="2257406" y="0"/>
                </a:lnTo>
                <a:lnTo>
                  <a:pt x="4362971" y="0"/>
                </a:lnTo>
                <a:lnTo>
                  <a:pt x="4349059" y="38012"/>
                </a:lnTo>
                <a:cubicBezTo>
                  <a:pt x="3938794" y="1007988"/>
                  <a:pt x="2978336" y="1688590"/>
                  <a:pt x="1858914" y="1688590"/>
                </a:cubicBezTo>
                <a:cubicBezTo>
                  <a:pt x="1205918" y="1688590"/>
                  <a:pt x="607014" y="1456996"/>
                  <a:pt x="139859" y="1071466"/>
                </a:cubicBezTo>
                <a:lnTo>
                  <a:pt x="0" y="944353"/>
                </a:lnTo>
                <a:close/>
              </a:path>
            </a:pathLst>
          </a:custGeom>
          <a:solidFill>
            <a:schemeClr val="accent1"/>
          </a:solidFill>
          <a:ln w="12700" cap="sq">
            <a:noFill/>
            <a:miter/>
          </a:ln>
          <a:effectLst>
            <a:outerShdw blurRad="127000" dist="38100" dir="13500000" algn="br" rotWithShape="0">
              <a:schemeClr val="accent1">
                <a:alpha val="20000"/>
              </a:schemeClr>
            </a:outerShdw>
          </a:effectLst>
        </p:spPr>
        <p:txBody>
          <a:bodyPr vert="horz" wrap="square" lIns="91440" tIns="45720" rIns="91440" bIns="45720" rtlCol="0" anchor="ctr"/>
          <a:lstStyle/>
          <a:p>
            <a:pPr algn="ctr"/>
            <a:endParaRPr kumimoji="1" lang="zh-CN" altLang="en-US"/>
          </a:p>
        </p:txBody>
      </p:sp>
      <p:sp>
        <p:nvSpPr>
          <p:cNvPr id="24" name="标题 1"/>
          <p:cNvSpPr txBox="1"/>
          <p:nvPr/>
        </p:nvSpPr>
        <p:spPr>
          <a:xfrm>
            <a:off x="9727794" y="0"/>
            <a:ext cx="2464206" cy="460085"/>
          </a:xfrm>
          <a:custGeom>
            <a:avLst/>
            <a:gdLst>
              <a:gd name="connsiteX0" fmla="*/ 0 w 2464206"/>
              <a:gd name="connsiteY0" fmla="*/ 0 h 460085"/>
              <a:gd name="connsiteX1" fmla="*/ 2464206 w 2464206"/>
              <a:gd name="connsiteY1" fmla="*/ 0 h 460085"/>
              <a:gd name="connsiteX2" fmla="*/ 2464206 w 2464206"/>
              <a:gd name="connsiteY2" fmla="*/ 460085 h 460085"/>
              <a:gd name="connsiteX3" fmla="*/ 122955 w 2464206"/>
              <a:gd name="connsiteY3" fmla="*/ 460085 h 460085"/>
              <a:gd name="connsiteX4" fmla="*/ 0 w 2464206"/>
              <a:gd name="connsiteY4" fmla="*/ 337130 h 460085"/>
            </a:gdLst>
            <a:ahLst/>
            <a:cxnLst/>
            <a:rect l="l" t="t" r="r" b="b"/>
            <a:pathLst>
              <a:path w="2464206" h="460085">
                <a:moveTo>
                  <a:pt x="0" y="0"/>
                </a:moveTo>
                <a:lnTo>
                  <a:pt x="2464206" y="0"/>
                </a:lnTo>
                <a:lnTo>
                  <a:pt x="2464206" y="460085"/>
                </a:lnTo>
                <a:lnTo>
                  <a:pt x="122955" y="460085"/>
                </a:lnTo>
                <a:lnTo>
                  <a:pt x="0" y="337130"/>
                </a:ln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5" name="标题 1"/>
          <p:cNvSpPr txBox="1"/>
          <p:nvPr/>
        </p:nvSpPr>
        <p:spPr>
          <a:xfrm>
            <a:off x="0" y="3368295"/>
            <a:ext cx="342473" cy="3489705"/>
          </a:xfrm>
          <a:custGeom>
            <a:avLst/>
            <a:gdLst>
              <a:gd name="connsiteX0" fmla="*/ 0 w 342473"/>
              <a:gd name="connsiteY0" fmla="*/ 0 h 3489705"/>
              <a:gd name="connsiteX1" fmla="*/ 208877 w 342473"/>
              <a:gd name="connsiteY1" fmla="*/ 0 h 3489705"/>
              <a:gd name="connsiteX2" fmla="*/ 342473 w 342473"/>
              <a:gd name="connsiteY2" fmla="*/ 133596 h 3489705"/>
              <a:gd name="connsiteX3" fmla="*/ 342473 w 342473"/>
              <a:gd name="connsiteY3" fmla="*/ 3489705 h 3489705"/>
              <a:gd name="connsiteX4" fmla="*/ 0 w 342473"/>
              <a:gd name="connsiteY4" fmla="*/ 3489705 h 3489705"/>
            </a:gdLst>
            <a:ahLst/>
            <a:cxnLst/>
            <a:rect l="l" t="t" r="r" b="b"/>
            <a:pathLst>
              <a:path w="342473" h="3489705">
                <a:moveTo>
                  <a:pt x="0" y="0"/>
                </a:moveTo>
                <a:lnTo>
                  <a:pt x="208877" y="0"/>
                </a:lnTo>
                <a:lnTo>
                  <a:pt x="342473" y="133596"/>
                </a:lnTo>
                <a:lnTo>
                  <a:pt x="342473" y="3489705"/>
                </a:lnTo>
                <a:lnTo>
                  <a:pt x="0" y="3489705"/>
                </a:lnTo>
                <a:close/>
              </a:path>
            </a:pathLst>
          </a:custGeom>
          <a:solidFill>
            <a:schemeClr val="accent1"/>
          </a:solidFill>
          <a:ln w="12700" cap="sq">
            <a:noFill/>
            <a:miter/>
          </a:ln>
        </p:spPr>
        <p:txBody>
          <a:bodyPr vert="horz" wrap="square" lIns="91440" tIns="45720" rIns="91440" bIns="45720" rtlCol="0" anchor="ctr"/>
          <a:lstStyle/>
          <a:p>
            <a:pPr algn="ctr"/>
            <a:endParaRPr kumimoji="1" lang="zh-CN" altLang="en-US"/>
          </a:p>
        </p:txBody>
      </p:sp>
      <p:sp>
        <p:nvSpPr>
          <p:cNvPr id="27" name="标题 1"/>
          <p:cNvSpPr txBox="1"/>
          <p:nvPr/>
        </p:nvSpPr>
        <p:spPr>
          <a:xfrm>
            <a:off x="8721691" y="6199931"/>
            <a:ext cx="2784509" cy="597423"/>
          </a:xfrm>
          <a:custGeom>
            <a:avLst/>
            <a:gdLst>
              <a:gd name="connsiteX0" fmla="*/ 2257801 w 2784509"/>
              <a:gd name="connsiteY0" fmla="*/ 0 h 597423"/>
              <a:gd name="connsiteX1" fmla="*/ 2521155 w 2784509"/>
              <a:gd name="connsiteY1" fmla="*/ 0 h 597423"/>
              <a:gd name="connsiteX2" fmla="*/ 2784509 w 2784509"/>
              <a:gd name="connsiteY2" fmla="*/ 298712 h 597423"/>
              <a:gd name="connsiteX3" fmla="*/ 2521155 w 2784509"/>
              <a:gd name="connsiteY3" fmla="*/ 597423 h 597423"/>
              <a:gd name="connsiteX4" fmla="*/ 2257801 w 2784509"/>
              <a:gd name="connsiteY4" fmla="*/ 597423 h 597423"/>
              <a:gd name="connsiteX5" fmla="*/ 2521155 w 2784509"/>
              <a:gd name="connsiteY5" fmla="*/ 298712 h 597423"/>
              <a:gd name="connsiteX6" fmla="*/ 1806242 w 2784509"/>
              <a:gd name="connsiteY6" fmla="*/ 0 h 597423"/>
              <a:gd name="connsiteX7" fmla="*/ 2069596 w 2784509"/>
              <a:gd name="connsiteY7" fmla="*/ 0 h 597423"/>
              <a:gd name="connsiteX8" fmla="*/ 2332950 w 2784509"/>
              <a:gd name="connsiteY8" fmla="*/ 298712 h 597423"/>
              <a:gd name="connsiteX9" fmla="*/ 2069596 w 2784509"/>
              <a:gd name="connsiteY9" fmla="*/ 597423 h 597423"/>
              <a:gd name="connsiteX10" fmla="*/ 1806242 w 2784509"/>
              <a:gd name="connsiteY10" fmla="*/ 597423 h 597423"/>
              <a:gd name="connsiteX11" fmla="*/ 2069596 w 2784509"/>
              <a:gd name="connsiteY11" fmla="*/ 298712 h 597423"/>
              <a:gd name="connsiteX12" fmla="*/ 1354682 w 2784509"/>
              <a:gd name="connsiteY12" fmla="*/ 0 h 597423"/>
              <a:gd name="connsiteX13" fmla="*/ 1618036 w 2784509"/>
              <a:gd name="connsiteY13" fmla="*/ 0 h 597423"/>
              <a:gd name="connsiteX14" fmla="*/ 1881390 w 2784509"/>
              <a:gd name="connsiteY14" fmla="*/ 298712 h 597423"/>
              <a:gd name="connsiteX15" fmla="*/ 1618036 w 2784509"/>
              <a:gd name="connsiteY15" fmla="*/ 597423 h 597423"/>
              <a:gd name="connsiteX16" fmla="*/ 1354682 w 2784509"/>
              <a:gd name="connsiteY16" fmla="*/ 597423 h 597423"/>
              <a:gd name="connsiteX17" fmla="*/ 1618036 w 2784509"/>
              <a:gd name="connsiteY17" fmla="*/ 298712 h 597423"/>
              <a:gd name="connsiteX18" fmla="*/ 903121 w 2784509"/>
              <a:gd name="connsiteY18" fmla="*/ 0 h 597423"/>
              <a:gd name="connsiteX19" fmla="*/ 1166475 w 2784509"/>
              <a:gd name="connsiteY19" fmla="*/ 0 h 597423"/>
              <a:gd name="connsiteX20" fmla="*/ 1429829 w 2784509"/>
              <a:gd name="connsiteY20" fmla="*/ 298712 h 597423"/>
              <a:gd name="connsiteX21" fmla="*/ 1166475 w 2784509"/>
              <a:gd name="connsiteY21" fmla="*/ 597423 h 597423"/>
              <a:gd name="connsiteX22" fmla="*/ 903121 w 2784509"/>
              <a:gd name="connsiteY22" fmla="*/ 597423 h 597423"/>
              <a:gd name="connsiteX23" fmla="*/ 1166475 w 2784509"/>
              <a:gd name="connsiteY23" fmla="*/ 298712 h 597423"/>
              <a:gd name="connsiteX24" fmla="*/ 451561 w 2784509"/>
              <a:gd name="connsiteY24" fmla="*/ 0 h 597423"/>
              <a:gd name="connsiteX25" fmla="*/ 714915 w 2784509"/>
              <a:gd name="connsiteY25" fmla="*/ 0 h 597423"/>
              <a:gd name="connsiteX26" fmla="*/ 978269 w 2784509"/>
              <a:gd name="connsiteY26" fmla="*/ 298712 h 597423"/>
              <a:gd name="connsiteX27" fmla="*/ 714915 w 2784509"/>
              <a:gd name="connsiteY27" fmla="*/ 597423 h 597423"/>
              <a:gd name="connsiteX28" fmla="*/ 451561 w 2784509"/>
              <a:gd name="connsiteY28" fmla="*/ 597423 h 597423"/>
              <a:gd name="connsiteX29" fmla="*/ 714915 w 2784509"/>
              <a:gd name="connsiteY29" fmla="*/ 298712 h 597423"/>
              <a:gd name="connsiteX30" fmla="*/ 0 w 2784509"/>
              <a:gd name="connsiteY30" fmla="*/ 0 h 597423"/>
              <a:gd name="connsiteX31" fmla="*/ 263354 w 2784509"/>
              <a:gd name="connsiteY31" fmla="*/ 0 h 597423"/>
              <a:gd name="connsiteX32" fmla="*/ 526708 w 2784509"/>
              <a:gd name="connsiteY32" fmla="*/ 298712 h 597423"/>
              <a:gd name="connsiteX33" fmla="*/ 263354 w 2784509"/>
              <a:gd name="connsiteY33" fmla="*/ 597423 h 597423"/>
              <a:gd name="connsiteX34" fmla="*/ 0 w 2784509"/>
              <a:gd name="connsiteY34" fmla="*/ 597423 h 597423"/>
              <a:gd name="connsiteX35" fmla="*/ 263354 w 2784509"/>
              <a:gd name="connsiteY35" fmla="*/ 298712 h 597423"/>
            </a:gdLst>
            <a:ahLst/>
            <a:cxnLst/>
            <a:rect l="l" t="t" r="r" b="b"/>
            <a:pathLst>
              <a:path w="2784509" h="597423">
                <a:moveTo>
                  <a:pt x="2257801" y="0"/>
                </a:moveTo>
                <a:lnTo>
                  <a:pt x="2521155" y="0"/>
                </a:lnTo>
                <a:lnTo>
                  <a:pt x="2784509" y="298712"/>
                </a:lnTo>
                <a:lnTo>
                  <a:pt x="2521155" y="597423"/>
                </a:lnTo>
                <a:lnTo>
                  <a:pt x="2257801" y="597423"/>
                </a:lnTo>
                <a:lnTo>
                  <a:pt x="2521155" y="298712"/>
                </a:lnTo>
                <a:close/>
                <a:moveTo>
                  <a:pt x="1806242" y="0"/>
                </a:moveTo>
                <a:lnTo>
                  <a:pt x="2069596" y="0"/>
                </a:lnTo>
                <a:lnTo>
                  <a:pt x="2332950" y="298712"/>
                </a:lnTo>
                <a:lnTo>
                  <a:pt x="2069596" y="597423"/>
                </a:lnTo>
                <a:lnTo>
                  <a:pt x="1806242" y="597423"/>
                </a:lnTo>
                <a:lnTo>
                  <a:pt x="2069596" y="298712"/>
                </a:lnTo>
                <a:close/>
                <a:moveTo>
                  <a:pt x="1354682" y="0"/>
                </a:moveTo>
                <a:lnTo>
                  <a:pt x="1618036" y="0"/>
                </a:lnTo>
                <a:lnTo>
                  <a:pt x="1881390" y="298712"/>
                </a:lnTo>
                <a:lnTo>
                  <a:pt x="1618036" y="597423"/>
                </a:lnTo>
                <a:lnTo>
                  <a:pt x="1354682" y="597423"/>
                </a:lnTo>
                <a:lnTo>
                  <a:pt x="1618036" y="298712"/>
                </a:lnTo>
                <a:close/>
                <a:moveTo>
                  <a:pt x="903121" y="0"/>
                </a:moveTo>
                <a:lnTo>
                  <a:pt x="1166475" y="0"/>
                </a:lnTo>
                <a:lnTo>
                  <a:pt x="1429829" y="298712"/>
                </a:lnTo>
                <a:lnTo>
                  <a:pt x="1166475" y="597423"/>
                </a:lnTo>
                <a:lnTo>
                  <a:pt x="903121" y="597423"/>
                </a:lnTo>
                <a:lnTo>
                  <a:pt x="1166475" y="298712"/>
                </a:lnTo>
                <a:close/>
                <a:moveTo>
                  <a:pt x="451561" y="0"/>
                </a:moveTo>
                <a:lnTo>
                  <a:pt x="714915" y="0"/>
                </a:lnTo>
                <a:lnTo>
                  <a:pt x="978269" y="298712"/>
                </a:lnTo>
                <a:lnTo>
                  <a:pt x="714915" y="597423"/>
                </a:lnTo>
                <a:lnTo>
                  <a:pt x="451561" y="597423"/>
                </a:lnTo>
                <a:lnTo>
                  <a:pt x="714915" y="298712"/>
                </a:lnTo>
                <a:close/>
                <a:moveTo>
                  <a:pt x="0" y="0"/>
                </a:moveTo>
                <a:lnTo>
                  <a:pt x="263354" y="0"/>
                </a:lnTo>
                <a:lnTo>
                  <a:pt x="526708" y="298712"/>
                </a:lnTo>
                <a:lnTo>
                  <a:pt x="263354" y="597423"/>
                </a:lnTo>
                <a:lnTo>
                  <a:pt x="0" y="597423"/>
                </a:lnTo>
                <a:lnTo>
                  <a:pt x="263354" y="298712"/>
                </a:lnTo>
                <a:close/>
              </a:path>
            </a:pathLst>
          </a:custGeom>
          <a:gradFill>
            <a:gsLst>
              <a:gs pos="0">
                <a:schemeClr val="bg1">
                  <a:alpha val="0"/>
                </a:schemeClr>
              </a:gs>
              <a:gs pos="100000">
                <a:schemeClr val="accent1"/>
              </a:gs>
            </a:gsLst>
            <a:lin ang="0" scaled="0"/>
          </a:gradFill>
          <a:ln w="12700" cap="sq">
            <a:noFill/>
            <a:miter/>
          </a:ln>
        </p:spPr>
        <p:txBody>
          <a:bodyPr vert="horz" wrap="square" lIns="91440" tIns="45720" rIns="91440" bIns="45720" rtlCol="0" anchor="ctr"/>
          <a:lstStyle/>
          <a:p>
            <a:pPr algn="ctr"/>
            <a:endParaRPr kumimoji="1" lang="zh-CN" altLang="en-US"/>
          </a:p>
        </p:txBody>
      </p:sp>
      <p:grpSp>
        <p:nvGrpSpPr>
          <p:cNvPr id="36" name="组合 35">
            <a:extLst>
              <a:ext uri="{FF2B5EF4-FFF2-40B4-BE49-F238E27FC236}">
                <a16:creationId xmlns:a16="http://schemas.microsoft.com/office/drawing/2014/main" id="{F7703512-015B-89BA-938C-81D8E8DF8B27}"/>
              </a:ext>
            </a:extLst>
          </p:cNvPr>
          <p:cNvGrpSpPr/>
          <p:nvPr/>
        </p:nvGrpSpPr>
        <p:grpSpPr>
          <a:xfrm>
            <a:off x="717742" y="1787447"/>
            <a:ext cx="8105594" cy="2606753"/>
            <a:chOff x="256589" y="1658782"/>
            <a:chExt cx="8105594" cy="2606753"/>
          </a:xfrm>
        </p:grpSpPr>
        <p:sp>
          <p:nvSpPr>
            <p:cNvPr id="4" name="标题 1"/>
            <p:cNvSpPr txBox="1"/>
            <p:nvPr/>
          </p:nvSpPr>
          <p:spPr>
            <a:xfrm>
              <a:off x="256589" y="1658782"/>
              <a:ext cx="8105594" cy="2606753"/>
            </a:xfrm>
            <a:prstGeom prst="rect">
              <a:avLst/>
            </a:prstGeom>
            <a:noFill/>
            <a:ln>
              <a:noFill/>
            </a:ln>
          </p:spPr>
          <p:txBody>
            <a:bodyPr vert="horz" wrap="square" lIns="0" tIns="0" rIns="0" bIns="0" rtlCol="0" anchor="ctr"/>
            <a:lstStyle/>
            <a:p>
              <a:pPr>
                <a:lnSpc>
                  <a:spcPct val="114000"/>
                </a:lnSpc>
                <a:defRPr/>
              </a:pPr>
              <a:r>
                <a:rPr lang="en-US" altLang="zh-CN" sz="3200" dirty="0">
                  <a:ln w="6350">
                    <a:noFill/>
                  </a:ln>
                  <a:solidFill>
                    <a:schemeClr val="accent1">
                      <a:lumMod val="50000"/>
                    </a:schemeClr>
                  </a:solidFill>
                  <a:latin typeface="微软雅黑" pitchFamily="34" charset="-122"/>
                  <a:ea typeface="微软雅黑" pitchFamily="34" charset="-122"/>
                </a:rPr>
                <a:t>Thank you for your attention</a:t>
              </a:r>
            </a:p>
          </p:txBody>
        </p:sp>
        <p:cxnSp>
          <p:nvCxnSpPr>
            <p:cNvPr id="30" name="直接连接符 29">
              <a:extLst>
                <a:ext uri="{FF2B5EF4-FFF2-40B4-BE49-F238E27FC236}">
                  <a16:creationId xmlns:a16="http://schemas.microsoft.com/office/drawing/2014/main" id="{353EAC8E-BCA1-7FCB-BA2B-3A29434F8501}"/>
                </a:ext>
              </a:extLst>
            </p:cNvPr>
            <p:cNvCxnSpPr>
              <a:cxnSpLocks/>
            </p:cNvCxnSpPr>
            <p:nvPr/>
          </p:nvCxnSpPr>
          <p:spPr>
            <a:xfrm>
              <a:off x="500504" y="3382848"/>
              <a:ext cx="53153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CD41F349-A5A0-8D0F-9600-D463D3EFAD68}"/>
              </a:ext>
            </a:extLst>
          </p:cNvPr>
          <p:cNvGrpSpPr/>
          <p:nvPr/>
        </p:nvGrpSpPr>
        <p:grpSpPr>
          <a:xfrm>
            <a:off x="7381280" y="5981363"/>
            <a:ext cx="2680821" cy="649605"/>
            <a:chOff x="3054427" y="5178993"/>
            <a:chExt cx="2680821" cy="649605"/>
          </a:xfrm>
        </p:grpSpPr>
        <p:grpSp>
          <p:nvGrpSpPr>
            <p:cNvPr id="11" name="组合 10">
              <a:extLst>
                <a:ext uri="{FF2B5EF4-FFF2-40B4-BE49-F238E27FC236}">
                  <a16:creationId xmlns:a16="http://schemas.microsoft.com/office/drawing/2014/main" id="{C82229C9-5418-B2AE-0A24-D263C7C086DF}"/>
                </a:ext>
              </a:extLst>
            </p:cNvPr>
            <p:cNvGrpSpPr/>
            <p:nvPr/>
          </p:nvGrpSpPr>
          <p:grpSpPr>
            <a:xfrm>
              <a:off x="3054427" y="5178993"/>
              <a:ext cx="2680821" cy="649605"/>
              <a:chOff x="3146958" y="5178993"/>
              <a:chExt cx="2187846" cy="649605"/>
            </a:xfrm>
          </p:grpSpPr>
          <p:sp>
            <p:nvSpPr>
              <p:cNvPr id="13" name="标题 1">
                <a:extLst>
                  <a:ext uri="{FF2B5EF4-FFF2-40B4-BE49-F238E27FC236}">
                    <a16:creationId xmlns:a16="http://schemas.microsoft.com/office/drawing/2014/main" id="{E8DE4F43-4458-0745-ABEC-0EEB0F594167}"/>
                  </a:ext>
                </a:extLst>
              </p:cNvPr>
              <p:cNvSpPr txBox="1"/>
              <p:nvPr/>
            </p:nvSpPr>
            <p:spPr>
              <a:xfrm>
                <a:off x="3201722" y="5237201"/>
                <a:ext cx="2133082" cy="591397"/>
              </a:xfrm>
              <a:prstGeom prst="snip2DiagRect">
                <a:avLst/>
              </a:prstGeom>
              <a:solidFill>
                <a:schemeClr val="accent1">
                  <a:lumMod val="50000"/>
                </a:schemeClr>
              </a:solidFill>
              <a:ln w="12700" cap="sq">
                <a:noFill/>
                <a:miter/>
              </a:ln>
            </p:spPr>
            <p:txBody>
              <a:bodyPr vert="horz" wrap="square" lIns="91440" tIns="45720" rIns="91440" bIns="45720" rtlCol="0" anchor="ctr"/>
              <a:lstStyle/>
              <a:p>
                <a:pPr algn="ctr"/>
                <a:endParaRPr kumimoji="1" lang="zh-CN" altLang="en-US"/>
              </a:p>
            </p:txBody>
          </p:sp>
          <p:sp>
            <p:nvSpPr>
              <p:cNvPr id="14" name="标题 1">
                <a:extLst>
                  <a:ext uri="{FF2B5EF4-FFF2-40B4-BE49-F238E27FC236}">
                    <a16:creationId xmlns:a16="http://schemas.microsoft.com/office/drawing/2014/main" id="{FF486630-D785-AE02-66F3-BFCFB43772BF}"/>
                  </a:ext>
                </a:extLst>
              </p:cNvPr>
              <p:cNvSpPr txBox="1"/>
              <p:nvPr/>
            </p:nvSpPr>
            <p:spPr>
              <a:xfrm>
                <a:off x="3146958" y="5178993"/>
                <a:ext cx="2133082" cy="591397"/>
              </a:xfrm>
              <a:prstGeom prst="snip2DiagRect">
                <a:avLst/>
              </a:prstGeom>
              <a:solidFill>
                <a:schemeClr val="accent1"/>
              </a:solidFill>
              <a:ln w="12700" cap="sq">
                <a:noFill/>
                <a:miter/>
              </a:ln>
            </p:spPr>
            <p:txBody>
              <a:bodyPr vert="horz" wrap="square" lIns="91440" tIns="45720" rIns="91440" bIns="45720" rtlCol="0" anchor="ctr"/>
              <a:lstStyle/>
              <a:p>
                <a:pPr algn="ctr"/>
                <a:endParaRPr kumimoji="1" lang="zh-CN" altLang="en-US"/>
              </a:p>
            </p:txBody>
          </p:sp>
        </p:grpSp>
        <p:sp>
          <p:nvSpPr>
            <p:cNvPr id="12" name="标题 1">
              <a:extLst>
                <a:ext uri="{FF2B5EF4-FFF2-40B4-BE49-F238E27FC236}">
                  <a16:creationId xmlns:a16="http://schemas.microsoft.com/office/drawing/2014/main" id="{D6F2CA10-95D1-9322-FC95-654B04E35ADD}"/>
                </a:ext>
              </a:extLst>
            </p:cNvPr>
            <p:cNvSpPr txBox="1"/>
            <p:nvPr/>
          </p:nvSpPr>
          <p:spPr>
            <a:xfrm>
              <a:off x="3284597" y="5315462"/>
              <a:ext cx="2220483" cy="307777"/>
            </a:xfrm>
            <a:prstGeom prst="rect">
              <a:avLst/>
            </a:prstGeom>
            <a:noFill/>
            <a:ln>
              <a:noFill/>
            </a:ln>
          </p:spPr>
          <p:txBody>
            <a:bodyPr vert="horz" wrap="square" lIns="0" tIns="0" rIns="0" bIns="0" rtlCol="0" anchor="t"/>
            <a:lstStyle/>
            <a:p>
              <a:pPr algn="ctr"/>
              <a:fld id="{C40CA274-0929-4F57-A4E5-4B7B9A74BB60}" type="datetime3">
                <a:rPr kumimoji="1" lang="en-US" altLang="zh-CN" smtClean="0">
                  <a:solidFill>
                    <a:schemeClr val="bg1"/>
                  </a:solidFill>
                  <a:latin typeface="微软雅黑" panose="020B0503020204020204" pitchFamily="34" charset="-122"/>
                  <a:ea typeface="微软雅黑" panose="020B0503020204020204" pitchFamily="34" charset="-122"/>
                </a:rPr>
                <a:t>13 May 2026</a:t>
              </a:fld>
              <a:endParaRPr kumimoji="1"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5" name="TextBox 4">
            <a:extLst>
              <a:ext uri="{FF2B5EF4-FFF2-40B4-BE49-F238E27FC236}">
                <a16:creationId xmlns:a16="http://schemas.microsoft.com/office/drawing/2014/main" id="{5CE4AA7E-BFA3-4AB4-9640-41C417CC0699}"/>
              </a:ext>
            </a:extLst>
          </p:cNvPr>
          <p:cNvSpPr txBox="1"/>
          <p:nvPr/>
        </p:nvSpPr>
        <p:spPr>
          <a:xfrm>
            <a:off x="3548150" y="4071034"/>
            <a:ext cx="2282613" cy="646331"/>
          </a:xfrm>
          <a:prstGeom prst="rect">
            <a:avLst/>
          </a:prstGeom>
          <a:noFill/>
        </p:spPr>
        <p:txBody>
          <a:bodyPr wrap="none" rtlCol="0">
            <a:spAutoFit/>
          </a:bodyPr>
          <a:lstStyle/>
          <a:p>
            <a:r>
              <a:rPr lang="en-US" sz="3600" dirty="0"/>
              <a:t>Questions?</a:t>
            </a:r>
          </a:p>
        </p:txBody>
      </p:sp>
    </p:spTree>
    <p:extLst>
      <p:ext uri="{BB962C8B-B14F-4D97-AF65-F5344CB8AC3E}">
        <p14:creationId xmlns:p14="http://schemas.microsoft.com/office/powerpoint/2010/main" val="578849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3">
            <a:extLst>
              <a:ext uri="{FF2B5EF4-FFF2-40B4-BE49-F238E27FC236}">
                <a16:creationId xmlns:a16="http://schemas.microsoft.com/office/drawing/2014/main" id="{5775D69A-7CCF-41C6-BFDD-F1003063B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98" y="4783486"/>
            <a:ext cx="1291323" cy="1297376"/>
          </a:xfrm>
          <a:prstGeom prst="rect">
            <a:avLst/>
          </a:prstGeom>
        </p:spPr>
      </p:pic>
      <p:grpSp>
        <p:nvGrpSpPr>
          <p:cNvPr id="6" name="组合 32">
            <a:extLst>
              <a:ext uri="{FF2B5EF4-FFF2-40B4-BE49-F238E27FC236}">
                <a16:creationId xmlns:a16="http://schemas.microsoft.com/office/drawing/2014/main" id="{14C9700F-75D6-44BD-A037-C8E92013559E}"/>
              </a:ext>
            </a:extLst>
          </p:cNvPr>
          <p:cNvGrpSpPr/>
          <p:nvPr/>
        </p:nvGrpSpPr>
        <p:grpSpPr>
          <a:xfrm>
            <a:off x="0" y="325672"/>
            <a:ext cx="12318462" cy="576263"/>
            <a:chOff x="0" y="307975"/>
            <a:chExt cx="12318462" cy="576263"/>
          </a:xfrm>
        </p:grpSpPr>
        <p:sp>
          <p:nvSpPr>
            <p:cNvPr id="7" name="文本框 40">
              <a:extLst>
                <a:ext uri="{FF2B5EF4-FFF2-40B4-BE49-F238E27FC236}">
                  <a16:creationId xmlns:a16="http://schemas.microsoft.com/office/drawing/2014/main" id="{0DA44A14-B572-46B0-9FDF-7A3694FC9282}"/>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01.</a:t>
              </a:r>
              <a:r>
                <a:rPr lang="zh-CN" altLang="en-US" sz="2600" dirty="0">
                  <a:solidFill>
                    <a:srgbClr val="00B0F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点击加入标题</a:t>
              </a:r>
              <a:endParaRPr lang="zh-CN" altLang="en-US" sz="26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8" name="组合 35">
              <a:extLst>
                <a:ext uri="{FF2B5EF4-FFF2-40B4-BE49-F238E27FC236}">
                  <a16:creationId xmlns:a16="http://schemas.microsoft.com/office/drawing/2014/main" id="{C3506997-7742-4956-BAC2-450AD12AA42D}"/>
                </a:ext>
              </a:extLst>
            </p:cNvPr>
            <p:cNvGrpSpPr/>
            <p:nvPr/>
          </p:nvGrpSpPr>
          <p:grpSpPr>
            <a:xfrm>
              <a:off x="0" y="307975"/>
              <a:ext cx="12318462" cy="576263"/>
              <a:chOff x="0" y="307975"/>
              <a:chExt cx="12318462" cy="576263"/>
            </a:xfrm>
          </p:grpSpPr>
          <p:sp>
            <p:nvSpPr>
              <p:cNvPr id="9" name="圆角矩形 38">
                <a:extLst>
                  <a:ext uri="{FF2B5EF4-FFF2-40B4-BE49-F238E27FC236}">
                    <a16:creationId xmlns:a16="http://schemas.microsoft.com/office/drawing/2014/main" id="{14C116D3-F3B3-4961-A478-414DD2DAD8B4}"/>
                  </a:ext>
                </a:extLst>
              </p:cNvPr>
              <p:cNvSpPr>
                <a:spLocks noChangeArrowheads="1"/>
              </p:cNvSpPr>
              <p:nvPr/>
            </p:nvSpPr>
            <p:spPr bwMode="auto">
              <a:xfrm>
                <a:off x="622421" y="307975"/>
                <a:ext cx="484512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Background &amp; Limitations</a:t>
                </a:r>
                <a:endPar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圆角矩形 39">
                <a:extLst>
                  <a:ext uri="{FF2B5EF4-FFF2-40B4-BE49-F238E27FC236}">
                    <a16:creationId xmlns:a16="http://schemas.microsoft.com/office/drawing/2014/main" id="{3E2759D2-A59A-410C-A99E-6FD29BEA419D}"/>
                  </a:ext>
                </a:extLst>
              </p:cNvPr>
              <p:cNvSpPr>
                <a:spLocks noChangeArrowheads="1"/>
              </p:cNvSpPr>
              <p:nvPr/>
            </p:nvSpPr>
            <p:spPr bwMode="auto">
              <a:xfrm>
                <a:off x="5478462" y="542925"/>
                <a:ext cx="6840000"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 name="圆角矩形 39">
                <a:extLst>
                  <a:ext uri="{FF2B5EF4-FFF2-40B4-BE49-F238E27FC236}">
                    <a16:creationId xmlns:a16="http://schemas.microsoft.com/office/drawing/2014/main" id="{70F4F918-92D6-4218-BFEF-06CC8854675B}"/>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sp>
        <p:nvSpPr>
          <p:cNvPr id="12" name="文本框 34">
            <a:extLst>
              <a:ext uri="{FF2B5EF4-FFF2-40B4-BE49-F238E27FC236}">
                <a16:creationId xmlns:a16="http://schemas.microsoft.com/office/drawing/2014/main" id="{2C8C6FF7-4511-4861-9C86-09F931456BB2}"/>
              </a:ext>
            </a:extLst>
          </p:cNvPr>
          <p:cNvSpPr txBox="1"/>
          <p:nvPr/>
        </p:nvSpPr>
        <p:spPr>
          <a:xfrm>
            <a:off x="6143940" y="938737"/>
            <a:ext cx="3103123" cy="400110"/>
          </a:xfrm>
          <a:prstGeom prst="rect">
            <a:avLst/>
          </a:prstGeom>
          <a:noFill/>
        </p:spPr>
        <p:txBody>
          <a:bodyPr wrap="square" rtlCol="0">
            <a:spAutoFit/>
          </a:bodyPr>
          <a:lstStyle/>
          <a:p>
            <a:r>
              <a:rPr lang="en-US" altLang="zh-CN" sz="2000" b="1" dirty="0">
                <a:latin typeface="Arial" panose="020B0604020202020204" pitchFamily="34" charset="0"/>
                <a:cs typeface="Arial" panose="020B0604020202020204" pitchFamily="34" charset="0"/>
              </a:rPr>
              <a:t>Background</a:t>
            </a:r>
            <a:endParaRPr lang="en-US" altLang="zh-CN" sz="2000" dirty="0">
              <a:latin typeface="Arial" panose="020B0604020202020204" pitchFamily="34" charset="0"/>
              <a:cs typeface="Arial" panose="020B0604020202020204" pitchFamily="34" charset="0"/>
            </a:endParaRPr>
          </a:p>
        </p:txBody>
      </p:sp>
      <p:sp>
        <p:nvSpPr>
          <p:cNvPr id="13" name="文本框 48">
            <a:extLst>
              <a:ext uri="{FF2B5EF4-FFF2-40B4-BE49-F238E27FC236}">
                <a16:creationId xmlns:a16="http://schemas.microsoft.com/office/drawing/2014/main" id="{736242AC-F103-4957-AE36-D7AAE994E913}"/>
              </a:ext>
            </a:extLst>
          </p:cNvPr>
          <p:cNvSpPr txBox="1"/>
          <p:nvPr/>
        </p:nvSpPr>
        <p:spPr>
          <a:xfrm>
            <a:off x="6084953" y="4193168"/>
            <a:ext cx="5875963"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CO</a:t>
            </a:r>
            <a:r>
              <a:rPr lang="en-US" altLang="zh-CN" baseline="-25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 transport is influenced not only by pore structure, but also by </a:t>
            </a:r>
            <a:r>
              <a:rPr lang="en-US" altLang="zh-CN" dirty="0">
                <a:solidFill>
                  <a:srgbClr val="3A60AB"/>
                </a:solidFill>
                <a:latin typeface="Arial" panose="020B0604020202020204" pitchFamily="34" charset="0"/>
                <a:cs typeface="Arial" panose="020B0604020202020204" pitchFamily="34" charset="0"/>
              </a:rPr>
              <a:t>fluid properties and flow conditions</a:t>
            </a:r>
          </a:p>
          <a:p>
            <a:pPr marL="285750" indent="-285750" algn="just">
              <a:lnSpc>
                <a:spcPct val="150000"/>
              </a:lnSpc>
              <a:buFont typeface="Arial" panose="020B0604020202020204" pitchFamily="34" charset="0"/>
              <a:buChar char="•"/>
            </a:pPr>
            <a:r>
              <a:rPr lang="en-US" altLang="zh-CN" dirty="0">
                <a:solidFill>
                  <a:srgbClr val="3A60AB"/>
                </a:solidFill>
                <a:latin typeface="Arial" panose="020B0604020202020204" pitchFamily="34" charset="0"/>
                <a:cs typeface="Arial" panose="020B0604020202020204" pitchFamily="34" charset="0"/>
              </a:rPr>
              <a:t>Multiple parameters </a:t>
            </a:r>
            <a:r>
              <a:rPr lang="en-US" altLang="zh-CN" dirty="0">
                <a:latin typeface="Arial" panose="020B0604020202020204" pitchFamily="34" charset="0"/>
                <a:cs typeface="Arial" panose="020B0604020202020204" pitchFamily="34" charset="0"/>
              </a:rPr>
              <a:t>may interact with each other, leading to </a:t>
            </a:r>
            <a:r>
              <a:rPr lang="en-US" altLang="zh-CN" dirty="0">
                <a:solidFill>
                  <a:srgbClr val="3A60AB"/>
                </a:solidFill>
                <a:latin typeface="Arial" panose="020B0604020202020204" pitchFamily="34" charset="0"/>
                <a:cs typeface="Arial" panose="020B0604020202020204" pitchFamily="34" charset="0"/>
              </a:rPr>
              <a:t>complex effects </a:t>
            </a:r>
            <a:r>
              <a:rPr lang="en-US" altLang="zh-CN" dirty="0">
                <a:latin typeface="Arial" panose="020B0604020202020204" pitchFamily="34" charset="0"/>
                <a:cs typeface="Arial" panose="020B0604020202020204" pitchFamily="34" charset="0"/>
              </a:rPr>
              <a:t>on CO</a:t>
            </a:r>
            <a:r>
              <a:rPr lang="en-US" altLang="zh-CN" baseline="-25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 behavior </a:t>
            </a:r>
          </a:p>
          <a:p>
            <a:pPr marL="285750" indent="-285750" algn="just">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Existing studies mainly focus on individual parameters, lacking </a:t>
            </a:r>
            <a:r>
              <a:rPr lang="en-US" altLang="zh-CN" dirty="0">
                <a:solidFill>
                  <a:srgbClr val="3A60AB"/>
                </a:solidFill>
                <a:latin typeface="Arial" panose="020B0604020202020204" pitchFamily="34" charset="0"/>
                <a:cs typeface="Arial" panose="020B0604020202020204" pitchFamily="34" charset="0"/>
              </a:rPr>
              <a:t>a unified framework</a:t>
            </a:r>
            <a:endParaRPr lang="zh-CN" altLang="en-US" dirty="0">
              <a:solidFill>
                <a:srgbClr val="3A60AB"/>
              </a:solidFill>
              <a:latin typeface="Arial" panose="020B0604020202020204" pitchFamily="34" charset="0"/>
              <a:cs typeface="Arial" panose="020B0604020202020204" pitchFamily="34" charset="0"/>
            </a:endParaRPr>
          </a:p>
        </p:txBody>
      </p:sp>
      <p:sp>
        <p:nvSpPr>
          <p:cNvPr id="14" name="文本框 50">
            <a:extLst>
              <a:ext uri="{FF2B5EF4-FFF2-40B4-BE49-F238E27FC236}">
                <a16:creationId xmlns:a16="http://schemas.microsoft.com/office/drawing/2014/main" id="{1A771D9E-1E6A-4FDA-AAC4-F382B14A023C}"/>
              </a:ext>
            </a:extLst>
          </p:cNvPr>
          <p:cNvSpPr txBox="1"/>
          <p:nvPr/>
        </p:nvSpPr>
        <p:spPr>
          <a:xfrm>
            <a:off x="6077024" y="3745562"/>
            <a:ext cx="3864476" cy="400110"/>
          </a:xfrm>
          <a:prstGeom prst="rect">
            <a:avLst/>
          </a:prstGeom>
          <a:noFill/>
        </p:spPr>
        <p:txBody>
          <a:bodyPr wrap="square" rtlCol="0">
            <a:spAutoFit/>
          </a:bodyPr>
          <a:lstStyle>
            <a:defPPr>
              <a:defRPr lang="zh-CN"/>
            </a:defPPr>
            <a:lvl1pPr>
              <a:defRPr b="1"/>
            </a:lvl1pPr>
          </a:lstStyle>
          <a:p>
            <a:r>
              <a:rPr lang="en-US" altLang="zh-CN" sz="2000" dirty="0">
                <a:latin typeface="Arial" panose="020B0604020202020204" pitchFamily="34" charset="0"/>
                <a:cs typeface="Arial" panose="020B0604020202020204" pitchFamily="34" charset="0"/>
              </a:rPr>
              <a:t>Challenges &amp; limitations</a:t>
            </a:r>
          </a:p>
        </p:txBody>
      </p:sp>
      <p:pic>
        <p:nvPicPr>
          <p:cNvPr id="15" name="图片 5">
            <a:extLst>
              <a:ext uri="{FF2B5EF4-FFF2-40B4-BE49-F238E27FC236}">
                <a16:creationId xmlns:a16="http://schemas.microsoft.com/office/drawing/2014/main" id="{88C0CE75-D36B-4526-A17A-22D3D5FF85FC}"/>
              </a:ext>
            </a:extLst>
          </p:cNvPr>
          <p:cNvPicPr>
            <a:picLocks noChangeAspect="1"/>
          </p:cNvPicPr>
          <p:nvPr/>
        </p:nvPicPr>
        <p:blipFill>
          <a:blip r:embed="rId3"/>
          <a:srcRect l="8418" t="11084" r="16879"/>
          <a:stretch>
            <a:fillRect/>
          </a:stretch>
        </p:blipFill>
        <p:spPr>
          <a:xfrm>
            <a:off x="309994" y="986361"/>
            <a:ext cx="5308381" cy="3667533"/>
          </a:xfrm>
          <a:prstGeom prst="rect">
            <a:avLst/>
          </a:prstGeom>
        </p:spPr>
      </p:pic>
      <p:cxnSp>
        <p:nvCxnSpPr>
          <p:cNvPr id="16" name="直接箭头连接符 53">
            <a:extLst>
              <a:ext uri="{FF2B5EF4-FFF2-40B4-BE49-F238E27FC236}">
                <a16:creationId xmlns:a16="http://schemas.microsoft.com/office/drawing/2014/main" id="{17E405BD-6BA8-448A-81F3-FBBA36718E43}"/>
              </a:ext>
            </a:extLst>
          </p:cNvPr>
          <p:cNvCxnSpPr>
            <a:cxnSpLocks/>
            <a:endCxn id="17" idx="1"/>
          </p:cNvCxnSpPr>
          <p:nvPr/>
        </p:nvCxnSpPr>
        <p:spPr>
          <a:xfrm flipV="1">
            <a:off x="1751240" y="4894645"/>
            <a:ext cx="758577" cy="214691"/>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56">
            <a:extLst>
              <a:ext uri="{FF2B5EF4-FFF2-40B4-BE49-F238E27FC236}">
                <a16:creationId xmlns:a16="http://schemas.microsoft.com/office/drawing/2014/main" id="{BF01D7AE-89D2-41CB-9AC7-0B99616358F9}"/>
              </a:ext>
            </a:extLst>
          </p:cNvPr>
          <p:cNvSpPr txBox="1"/>
          <p:nvPr/>
        </p:nvSpPr>
        <p:spPr>
          <a:xfrm>
            <a:off x="2509817" y="4709979"/>
            <a:ext cx="629255" cy="369332"/>
          </a:xfrm>
          <a:prstGeom prst="rect">
            <a:avLst/>
          </a:prstGeom>
          <a:noFill/>
        </p:spPr>
        <p:txBody>
          <a:bodyPr wrap="square" rtlCol="0">
            <a:spAutoFit/>
          </a:bodyPr>
          <a:lstStyle/>
          <a:p>
            <a:r>
              <a:rPr lang="en-US" altLang="zh-CN" dirty="0">
                <a:solidFill>
                  <a:srgbClr val="3A60AB"/>
                </a:solidFill>
                <a:latin typeface="Arial" panose="020B0604020202020204" pitchFamily="34" charset="0"/>
                <a:cs typeface="Arial" panose="020B0604020202020204" pitchFamily="34" charset="0"/>
              </a:rPr>
              <a:t>CO</a:t>
            </a:r>
            <a:r>
              <a:rPr lang="en-US" altLang="zh-CN" baseline="-25000" dirty="0">
                <a:solidFill>
                  <a:srgbClr val="3A60AB"/>
                </a:solidFill>
                <a:latin typeface="Arial" panose="020B0604020202020204" pitchFamily="34" charset="0"/>
                <a:cs typeface="Arial" panose="020B0604020202020204" pitchFamily="34" charset="0"/>
              </a:rPr>
              <a:t>2</a:t>
            </a:r>
          </a:p>
        </p:txBody>
      </p:sp>
      <p:pic>
        <p:nvPicPr>
          <p:cNvPr id="18" name="图片 19">
            <a:extLst>
              <a:ext uri="{FF2B5EF4-FFF2-40B4-BE49-F238E27FC236}">
                <a16:creationId xmlns:a16="http://schemas.microsoft.com/office/drawing/2014/main" id="{3E44DC72-EBAA-4486-A264-224925B9E9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5000" contrast="20000"/>
                    </a14:imgEffect>
                  </a14:imgLayer>
                </a14:imgProps>
              </a:ext>
              <a:ext uri="{28A0092B-C50C-407E-A947-70E740481C1C}">
                <a14:useLocalDpi xmlns:a14="http://schemas.microsoft.com/office/drawing/2010/main" val="0"/>
              </a:ext>
            </a:extLst>
          </a:blip>
          <a:srcRect/>
          <a:stretch/>
        </p:blipFill>
        <p:spPr bwMode="auto">
          <a:xfrm>
            <a:off x="3303202" y="4840283"/>
            <a:ext cx="1962975" cy="978902"/>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3">
            <a:extLst>
              <a:ext uri="{FF2B5EF4-FFF2-40B4-BE49-F238E27FC236}">
                <a16:creationId xmlns:a16="http://schemas.microsoft.com/office/drawing/2014/main" id="{1E1D75B4-EA4C-4DD3-9B3A-8A3A802DEB70}"/>
              </a:ext>
            </a:extLst>
          </p:cNvPr>
          <p:cNvSpPr txBox="1"/>
          <p:nvPr/>
        </p:nvSpPr>
        <p:spPr>
          <a:xfrm>
            <a:off x="3105958" y="5903611"/>
            <a:ext cx="2399532" cy="584775"/>
          </a:xfrm>
          <a:prstGeom prst="rect">
            <a:avLst/>
          </a:prstGeom>
          <a:solidFill>
            <a:srgbClr val="CFEDFA"/>
          </a:solidFill>
          <a:ln>
            <a:solidFill>
              <a:srgbClr val="3A60AB"/>
            </a:solidFill>
            <a:prstDash val="sysDash"/>
          </a:ln>
        </p:spPr>
        <p:txBody>
          <a:bodyPr wrap="square" rtlCol="0">
            <a:spAutoFit/>
          </a:bodyPr>
          <a:lstStyle/>
          <a:p>
            <a:pPr algn="ctr"/>
            <a:r>
              <a:rPr lang="en-US" altLang="zh-CN" sz="1600" dirty="0">
                <a:solidFill>
                  <a:srgbClr val="3A60AB"/>
                </a:solidFill>
                <a:latin typeface="Arial" panose="020B0604020202020204" pitchFamily="34" charset="0"/>
                <a:cs typeface="Arial" panose="020B0604020202020204" pitchFamily="34" charset="0"/>
              </a:rPr>
              <a:t>Micro-mechanism:</a:t>
            </a:r>
          </a:p>
          <a:p>
            <a:pPr algn="ctr"/>
            <a:r>
              <a:rPr lang="en-US" altLang="zh-CN" sz="1600" dirty="0">
                <a:solidFill>
                  <a:srgbClr val="3A60AB"/>
                </a:solidFill>
                <a:latin typeface="Arial" panose="020B0604020202020204" pitchFamily="34" charset="0"/>
                <a:cs typeface="Arial" panose="020B0604020202020204" pitchFamily="34" charset="0"/>
              </a:rPr>
              <a:t>Microfluidic experiment </a:t>
            </a:r>
            <a:endParaRPr lang="zh-CN" altLang="en-US" sz="1600" dirty="0">
              <a:solidFill>
                <a:srgbClr val="3A60AB"/>
              </a:solidFill>
              <a:latin typeface="Arial" panose="020B0604020202020204" pitchFamily="34" charset="0"/>
              <a:cs typeface="Arial" panose="020B0604020202020204" pitchFamily="34" charset="0"/>
            </a:endParaRPr>
          </a:p>
        </p:txBody>
      </p:sp>
      <p:sp>
        <p:nvSpPr>
          <p:cNvPr id="20" name="椭圆 4">
            <a:extLst>
              <a:ext uri="{FF2B5EF4-FFF2-40B4-BE49-F238E27FC236}">
                <a16:creationId xmlns:a16="http://schemas.microsoft.com/office/drawing/2014/main" id="{16A6ADDB-61EA-4922-9CFC-7CE550AD4211}"/>
              </a:ext>
            </a:extLst>
          </p:cNvPr>
          <p:cNvSpPr/>
          <p:nvPr/>
        </p:nvSpPr>
        <p:spPr>
          <a:xfrm>
            <a:off x="2632024" y="4116916"/>
            <a:ext cx="104172" cy="104172"/>
          </a:xfrm>
          <a:prstGeom prst="ellipse">
            <a:avLst/>
          </a:prstGeom>
          <a:noFill/>
          <a:ln w="190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7">
            <a:extLst>
              <a:ext uri="{FF2B5EF4-FFF2-40B4-BE49-F238E27FC236}">
                <a16:creationId xmlns:a16="http://schemas.microsoft.com/office/drawing/2014/main" id="{6617BB81-4C4D-486A-A5A8-FE80F58C8113}"/>
              </a:ext>
            </a:extLst>
          </p:cNvPr>
          <p:cNvCxnSpPr>
            <a:cxnSpLocks/>
          </p:cNvCxnSpPr>
          <p:nvPr/>
        </p:nvCxnSpPr>
        <p:spPr>
          <a:xfrm flipH="1">
            <a:off x="1274784" y="4124552"/>
            <a:ext cx="1372496" cy="812991"/>
          </a:xfrm>
          <a:prstGeom prst="line">
            <a:avLst/>
          </a:prstGeom>
          <a:ln w="19050">
            <a:prstDash val="dash"/>
          </a:ln>
        </p:spPr>
        <p:style>
          <a:lnRef idx="1">
            <a:schemeClr val="accent4"/>
          </a:lnRef>
          <a:fillRef idx="0">
            <a:schemeClr val="accent4"/>
          </a:fillRef>
          <a:effectRef idx="0">
            <a:schemeClr val="accent4"/>
          </a:effectRef>
          <a:fontRef idx="minor">
            <a:schemeClr val="tx1"/>
          </a:fontRef>
        </p:style>
      </p:cxnSp>
      <p:cxnSp>
        <p:nvCxnSpPr>
          <p:cNvPr id="22" name="直接连接符 9">
            <a:extLst>
              <a:ext uri="{FF2B5EF4-FFF2-40B4-BE49-F238E27FC236}">
                <a16:creationId xmlns:a16="http://schemas.microsoft.com/office/drawing/2014/main" id="{C585BA87-AFE4-4A87-8E56-0AA0D9BDDAE1}"/>
              </a:ext>
            </a:extLst>
          </p:cNvPr>
          <p:cNvCxnSpPr>
            <a:cxnSpLocks/>
            <a:stCxn id="20" idx="5"/>
          </p:cNvCxnSpPr>
          <p:nvPr/>
        </p:nvCxnSpPr>
        <p:spPr>
          <a:xfrm flipH="1">
            <a:off x="2150921" y="4205832"/>
            <a:ext cx="570019" cy="1324658"/>
          </a:xfrm>
          <a:prstGeom prst="line">
            <a:avLst/>
          </a:prstGeom>
          <a:ln w="19050">
            <a:prstDash val="dash"/>
          </a:ln>
        </p:spPr>
        <p:style>
          <a:lnRef idx="1">
            <a:schemeClr val="accent4"/>
          </a:lnRef>
          <a:fillRef idx="0">
            <a:schemeClr val="accent4"/>
          </a:fillRef>
          <a:effectRef idx="0">
            <a:schemeClr val="accent4"/>
          </a:effectRef>
          <a:fontRef idx="minor">
            <a:schemeClr val="tx1"/>
          </a:fontRef>
        </p:style>
      </p:cxnSp>
      <p:sp>
        <p:nvSpPr>
          <p:cNvPr id="23" name="箭头: 右 20">
            <a:extLst>
              <a:ext uri="{FF2B5EF4-FFF2-40B4-BE49-F238E27FC236}">
                <a16:creationId xmlns:a16="http://schemas.microsoft.com/office/drawing/2014/main" id="{251D13AE-626B-442C-9D29-387365FF2AA7}"/>
              </a:ext>
            </a:extLst>
          </p:cNvPr>
          <p:cNvSpPr/>
          <p:nvPr/>
        </p:nvSpPr>
        <p:spPr>
          <a:xfrm>
            <a:off x="2433851" y="5287636"/>
            <a:ext cx="671569" cy="146582"/>
          </a:xfrm>
          <a:prstGeom prst="rightArrow">
            <a:avLst/>
          </a:prstGeom>
          <a:solidFill>
            <a:srgbClr val="FFDD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1">
            <a:extLst>
              <a:ext uri="{FF2B5EF4-FFF2-40B4-BE49-F238E27FC236}">
                <a16:creationId xmlns:a16="http://schemas.microsoft.com/office/drawing/2014/main" id="{915DD725-C81B-45BD-B714-EDD6BE668C38}"/>
              </a:ext>
            </a:extLst>
          </p:cNvPr>
          <p:cNvSpPr txBox="1"/>
          <p:nvPr/>
        </p:nvSpPr>
        <p:spPr>
          <a:xfrm>
            <a:off x="385851" y="6596390"/>
            <a:ext cx="5439138" cy="261610"/>
          </a:xfrm>
          <a:prstGeom prst="rect">
            <a:avLst/>
          </a:prstGeom>
          <a:noFill/>
        </p:spPr>
        <p:txBody>
          <a:bodyPr wrap="square" rtlCol="0">
            <a:spAutoFit/>
          </a:bodyPr>
          <a:lstStyle/>
          <a:p>
            <a:r>
              <a:rPr lang="en-US" altLang="zh-CN" sz="1100" dirty="0">
                <a:latin typeface="Arial" panose="020B0604020202020204" pitchFamily="34" charset="0"/>
                <a:cs typeface="Arial" panose="020B0604020202020204" pitchFamily="34" charset="0"/>
              </a:rPr>
              <a:t>*Image source: https://www.thorntontomasetti.com/project/carbon-capture-storage</a:t>
            </a:r>
            <a:endParaRPr lang="zh-CN" altLang="en-US" sz="11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6A84C7CE-ED68-432D-9312-25A68358A61B}"/>
              </a:ext>
            </a:extLst>
          </p:cNvPr>
          <p:cNvSpPr txBox="1"/>
          <p:nvPr/>
        </p:nvSpPr>
        <p:spPr>
          <a:xfrm>
            <a:off x="3179589" y="4145672"/>
            <a:ext cx="2754155" cy="584775"/>
          </a:xfrm>
          <a:prstGeom prst="rect">
            <a:avLst/>
          </a:prstGeom>
          <a:solidFill>
            <a:srgbClr val="CFEDFA"/>
          </a:solidFill>
          <a:ln>
            <a:solidFill>
              <a:srgbClr val="3A60AB"/>
            </a:solidFill>
            <a:prstDash val="sysDash"/>
          </a:ln>
        </p:spPr>
        <p:txBody>
          <a:bodyPr wrap="square" rtlCol="0">
            <a:spAutoFit/>
          </a:bodyPr>
          <a:lstStyle/>
          <a:p>
            <a:pPr algn="ctr"/>
            <a:r>
              <a:rPr lang="en-US" altLang="zh-CN" sz="1600" dirty="0">
                <a:solidFill>
                  <a:srgbClr val="3A60AB"/>
                </a:solidFill>
                <a:latin typeface="Arial" panose="020B0604020202020204" pitchFamily="34" charset="0"/>
                <a:cs typeface="Arial" panose="020B0604020202020204" pitchFamily="34" charset="0"/>
              </a:rPr>
              <a:t>Macro-scale: Gigaton-scale offshore CO</a:t>
            </a:r>
            <a:r>
              <a:rPr lang="en-US" altLang="zh-CN" sz="1600" baseline="-25000" dirty="0">
                <a:solidFill>
                  <a:srgbClr val="3A60AB"/>
                </a:solidFill>
                <a:latin typeface="Arial" panose="020B0604020202020204" pitchFamily="34" charset="0"/>
                <a:cs typeface="Arial" panose="020B0604020202020204" pitchFamily="34" charset="0"/>
              </a:rPr>
              <a:t>2 </a:t>
            </a:r>
            <a:r>
              <a:rPr lang="en-US" altLang="zh-CN" sz="1600" dirty="0">
                <a:solidFill>
                  <a:srgbClr val="3A60AB"/>
                </a:solidFill>
                <a:latin typeface="Arial" panose="020B0604020202020204" pitchFamily="34" charset="0"/>
                <a:cs typeface="Arial" panose="020B0604020202020204" pitchFamily="34" charset="0"/>
              </a:rPr>
              <a:t>storage*</a:t>
            </a:r>
            <a:endParaRPr lang="zh-CN" altLang="en-US" sz="1600" dirty="0">
              <a:solidFill>
                <a:srgbClr val="3A60AB"/>
              </a:solidFill>
              <a:latin typeface="Arial" panose="020B0604020202020204" pitchFamily="34" charset="0"/>
              <a:cs typeface="Arial" panose="020B0604020202020204" pitchFamily="34" charset="0"/>
            </a:endParaRPr>
          </a:p>
        </p:txBody>
      </p:sp>
      <p:cxnSp>
        <p:nvCxnSpPr>
          <p:cNvPr id="26" name="直接箭头连接符 26">
            <a:extLst>
              <a:ext uri="{FF2B5EF4-FFF2-40B4-BE49-F238E27FC236}">
                <a16:creationId xmlns:a16="http://schemas.microsoft.com/office/drawing/2014/main" id="{3B24D750-5132-40D0-B1E6-DDD5D3CE331A}"/>
              </a:ext>
            </a:extLst>
          </p:cNvPr>
          <p:cNvCxnSpPr>
            <a:cxnSpLocks/>
            <a:endCxn id="17" idx="3"/>
          </p:cNvCxnSpPr>
          <p:nvPr/>
        </p:nvCxnSpPr>
        <p:spPr>
          <a:xfrm flipH="1" flipV="1">
            <a:off x="3139072" y="4894645"/>
            <a:ext cx="186518" cy="13193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组合 2">
            <a:extLst>
              <a:ext uri="{FF2B5EF4-FFF2-40B4-BE49-F238E27FC236}">
                <a16:creationId xmlns:a16="http://schemas.microsoft.com/office/drawing/2014/main" id="{9E1DA80F-E6CE-4FFA-AB50-8EB4623D66B2}"/>
              </a:ext>
            </a:extLst>
          </p:cNvPr>
          <p:cNvGrpSpPr/>
          <p:nvPr/>
        </p:nvGrpSpPr>
        <p:grpSpPr>
          <a:xfrm>
            <a:off x="6222851" y="1338847"/>
            <a:ext cx="5738065" cy="2066074"/>
            <a:chOff x="6070855" y="1390204"/>
            <a:chExt cx="5590860" cy="2066074"/>
          </a:xfrm>
        </p:grpSpPr>
        <p:sp>
          <p:nvSpPr>
            <p:cNvPr id="28" name="文本框 46">
              <a:extLst>
                <a:ext uri="{FF2B5EF4-FFF2-40B4-BE49-F238E27FC236}">
                  <a16:creationId xmlns:a16="http://schemas.microsoft.com/office/drawing/2014/main" id="{ABFE25CE-163E-4A64-A07D-712F5303F0DD}"/>
                </a:ext>
              </a:extLst>
            </p:cNvPr>
            <p:cNvSpPr txBox="1"/>
            <p:nvPr/>
          </p:nvSpPr>
          <p:spPr>
            <a:xfrm>
              <a:off x="6070855" y="2168746"/>
              <a:ext cx="5476009"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Flow patterns, trapping behavior, storage efficiency and security are controlled by </a:t>
              </a:r>
              <a:r>
                <a:rPr lang="en-US" altLang="zh-CN" dirty="0">
                  <a:solidFill>
                    <a:srgbClr val="3A60AB"/>
                  </a:solidFill>
                  <a:latin typeface="Arial" panose="020B0604020202020204" pitchFamily="34" charset="0"/>
                  <a:cs typeface="Arial" panose="020B0604020202020204" pitchFamily="34" charset="0"/>
                </a:rPr>
                <a:t>pore structures </a:t>
              </a:r>
            </a:p>
          </p:txBody>
        </p:sp>
        <p:sp>
          <p:nvSpPr>
            <p:cNvPr id="29" name="文本框 31">
              <a:extLst>
                <a:ext uri="{FF2B5EF4-FFF2-40B4-BE49-F238E27FC236}">
                  <a16:creationId xmlns:a16="http://schemas.microsoft.com/office/drawing/2014/main" id="{4CBC44A7-AAA6-4D99-BA75-EDE99EF38948}"/>
                </a:ext>
              </a:extLst>
            </p:cNvPr>
            <p:cNvSpPr txBox="1"/>
            <p:nvPr/>
          </p:nvSpPr>
          <p:spPr>
            <a:xfrm>
              <a:off x="6070856" y="1390204"/>
              <a:ext cx="5590859" cy="120032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Geological CO</a:t>
              </a:r>
              <a:r>
                <a:rPr lang="en-US" altLang="zh-CN" baseline="-25000" dirty="0">
                  <a:latin typeface="Arial" panose="020B0604020202020204" pitchFamily="34" charset="0"/>
                  <a:cs typeface="Arial" panose="020B0604020202020204" pitchFamily="34" charset="0"/>
                </a:rPr>
                <a:t>2</a:t>
              </a:r>
              <a:r>
                <a:rPr lang="en-US" altLang="zh-CN" dirty="0">
                  <a:latin typeface="Arial" panose="020B0604020202020204" pitchFamily="34" charset="0"/>
                  <a:cs typeface="Arial" panose="020B0604020202020204" pitchFamily="34" charset="0"/>
                </a:rPr>
                <a:t> sequestration is a key pathway </a:t>
              </a:r>
              <a:r>
                <a:rPr lang="en-US" altLang="zh-CN" dirty="0">
                  <a:solidFill>
                    <a:srgbClr val="3A60AB"/>
                  </a:solidFill>
                  <a:latin typeface="Arial" panose="020B0604020202020204" pitchFamily="34" charset="0"/>
                  <a:cs typeface="Arial" panose="020B0604020202020204" pitchFamily="34" charset="0"/>
                </a:rPr>
                <a:t>for long-term carbon mitigation </a:t>
              </a:r>
            </a:p>
            <a:p>
              <a:endParaRPr lang="zh-CN" altLang="en-US" dirty="0"/>
            </a:p>
          </p:txBody>
        </p:sp>
      </p:grpSp>
      <p:sp>
        <p:nvSpPr>
          <p:cNvPr id="30" name="文本框 41">
            <a:extLst>
              <a:ext uri="{FF2B5EF4-FFF2-40B4-BE49-F238E27FC236}">
                <a16:creationId xmlns:a16="http://schemas.microsoft.com/office/drawing/2014/main" id="{DAEF5B47-5EE0-43A0-8EC0-903E1929BE5F}"/>
              </a:ext>
            </a:extLst>
          </p:cNvPr>
          <p:cNvSpPr txBox="1"/>
          <p:nvPr/>
        </p:nvSpPr>
        <p:spPr>
          <a:xfrm>
            <a:off x="2169130" y="5303783"/>
            <a:ext cx="1272380" cy="416011"/>
          </a:xfrm>
          <a:prstGeom prst="rect">
            <a:avLst/>
          </a:prstGeom>
          <a:noFill/>
        </p:spPr>
        <p:txBody>
          <a:bodyPr wrap="square" rtlCol="0">
            <a:spAutoFit/>
          </a:bodyPr>
          <a:lstStyle/>
          <a:p>
            <a:pPr algn="just">
              <a:lnSpc>
                <a:spcPct val="150000"/>
              </a:lnSpc>
            </a:pPr>
            <a:r>
              <a:rPr lang="en-US" altLang="zh-CN" sz="1600" dirty="0">
                <a:latin typeface="Arial" panose="020B0604020202020204" pitchFamily="34" charset="0"/>
                <a:cs typeface="Arial" panose="020B0604020202020204" pitchFamily="34" charset="0"/>
              </a:rPr>
              <a:t>Simulation</a:t>
            </a:r>
          </a:p>
        </p:txBody>
      </p:sp>
      <p:sp>
        <p:nvSpPr>
          <p:cNvPr id="31" name="文本框 51">
            <a:extLst>
              <a:ext uri="{FF2B5EF4-FFF2-40B4-BE49-F238E27FC236}">
                <a16:creationId xmlns:a16="http://schemas.microsoft.com/office/drawing/2014/main" id="{996350A7-0807-41EE-9550-0E4D04980138}"/>
              </a:ext>
            </a:extLst>
          </p:cNvPr>
          <p:cNvSpPr txBox="1"/>
          <p:nvPr/>
        </p:nvSpPr>
        <p:spPr>
          <a:xfrm>
            <a:off x="646149" y="5921692"/>
            <a:ext cx="1959257" cy="584775"/>
          </a:xfrm>
          <a:prstGeom prst="rect">
            <a:avLst/>
          </a:prstGeom>
          <a:solidFill>
            <a:srgbClr val="CFEDFA"/>
          </a:solidFill>
          <a:ln>
            <a:solidFill>
              <a:srgbClr val="3A60AB"/>
            </a:solidFill>
            <a:prstDash val="sysDash"/>
          </a:ln>
        </p:spPr>
        <p:txBody>
          <a:bodyPr wrap="square" rtlCol="0">
            <a:spAutoFit/>
          </a:bodyPr>
          <a:lstStyle/>
          <a:p>
            <a:pPr algn="ctr"/>
            <a:r>
              <a:rPr lang="en-US" altLang="zh-CN" sz="1600" dirty="0">
                <a:solidFill>
                  <a:srgbClr val="3A60AB"/>
                </a:solidFill>
                <a:latin typeface="Arial" panose="020B0604020202020204" pitchFamily="34" charset="0"/>
                <a:cs typeface="Arial" panose="020B0604020202020204" pitchFamily="34" charset="0"/>
              </a:rPr>
              <a:t>Micro-scale: Capillary capture</a:t>
            </a:r>
            <a:endParaRPr lang="zh-CN" altLang="en-US" sz="1600" dirty="0">
              <a:solidFill>
                <a:srgbClr val="3A60A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85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4C1D-53AD-3AF8-29D1-83EE46713D4F}"/>
            </a:ext>
          </a:extLst>
        </p:cNvPr>
        <p:cNvGrpSpPr/>
        <p:nvPr/>
      </p:nvGrpSpPr>
      <p:grpSpPr>
        <a:xfrm>
          <a:off x="0" y="0"/>
          <a:ext cx="0" cy="0"/>
          <a:chOff x="0" y="0"/>
          <a:chExt cx="0" cy="0"/>
        </a:xfrm>
      </p:grpSpPr>
      <p:sp>
        <p:nvSpPr>
          <p:cNvPr id="4" name="Shape 4">
            <a:extLst>
              <a:ext uri="{FF2B5EF4-FFF2-40B4-BE49-F238E27FC236}">
                <a16:creationId xmlns:a16="http://schemas.microsoft.com/office/drawing/2014/main" id="{A434B18F-B69C-96A2-525C-77A90CAD3996}"/>
              </a:ext>
            </a:extLst>
          </p:cNvPr>
          <p:cNvSpPr/>
          <p:nvPr/>
        </p:nvSpPr>
        <p:spPr>
          <a:xfrm>
            <a:off x="358664" y="1666301"/>
            <a:ext cx="5510653" cy="2641382"/>
          </a:xfrm>
          <a:prstGeom prst="roundRect">
            <a:avLst>
              <a:gd name="adj" fmla="val 3721"/>
            </a:avLst>
          </a:prstGeom>
          <a:solidFill>
            <a:srgbClr val="FFFFFF"/>
          </a:solidFill>
          <a:ln w="19050">
            <a:solidFill>
              <a:srgbClr val="3A60AB"/>
            </a:solidFill>
            <a:prstDash val="solid"/>
          </a:ln>
          <a:effectLst>
            <a:outerShdw blurRad="12700" dist="5080" dir="2700000" algn="bl" rotWithShape="0">
              <a:srgbClr val="000000">
                <a:alpha val="12000"/>
              </a:srgbClr>
            </a:outerShdw>
          </a:effectLst>
        </p:spPr>
      </p:sp>
      <p:grpSp>
        <p:nvGrpSpPr>
          <p:cNvPr id="16" name="组合 15">
            <a:extLst>
              <a:ext uri="{FF2B5EF4-FFF2-40B4-BE49-F238E27FC236}">
                <a16:creationId xmlns:a16="http://schemas.microsoft.com/office/drawing/2014/main" id="{AD6BCB30-7141-720F-0284-A8F4EDA08F69}"/>
              </a:ext>
            </a:extLst>
          </p:cNvPr>
          <p:cNvGrpSpPr/>
          <p:nvPr/>
        </p:nvGrpSpPr>
        <p:grpSpPr>
          <a:xfrm>
            <a:off x="737926" y="1131195"/>
            <a:ext cx="475488" cy="475488"/>
            <a:chOff x="613439" y="1290672"/>
            <a:chExt cx="475488" cy="475488"/>
          </a:xfrm>
        </p:grpSpPr>
        <p:sp>
          <p:nvSpPr>
            <p:cNvPr id="5" name="Shape 5">
              <a:extLst>
                <a:ext uri="{FF2B5EF4-FFF2-40B4-BE49-F238E27FC236}">
                  <a16:creationId xmlns:a16="http://schemas.microsoft.com/office/drawing/2014/main" id="{4C1CD867-DF94-BF4E-971B-8421F71E1035}"/>
                </a:ext>
              </a:extLst>
            </p:cNvPr>
            <p:cNvSpPr/>
            <p:nvPr/>
          </p:nvSpPr>
          <p:spPr>
            <a:xfrm>
              <a:off x="613439" y="1290672"/>
              <a:ext cx="475488" cy="475488"/>
            </a:xfrm>
            <a:prstGeom prst="roundRect">
              <a:avLst>
                <a:gd name="adj" fmla="val 50000"/>
              </a:avLst>
            </a:prstGeom>
            <a:solidFill>
              <a:srgbClr val="0B5ED7"/>
            </a:solidFill>
            <a:ln w="12700">
              <a:solidFill>
                <a:srgbClr val="0B5ED7"/>
              </a:solidFill>
              <a:prstDash val="solid"/>
            </a:ln>
          </p:spPr>
        </p:sp>
        <p:sp>
          <p:nvSpPr>
            <p:cNvPr id="6" name="Text 6">
              <a:extLst>
                <a:ext uri="{FF2B5EF4-FFF2-40B4-BE49-F238E27FC236}">
                  <a16:creationId xmlns:a16="http://schemas.microsoft.com/office/drawing/2014/main" id="{6F4E0575-36FA-591B-FBC0-074D6A363756}"/>
                </a:ext>
              </a:extLst>
            </p:cNvPr>
            <p:cNvSpPr/>
            <p:nvPr/>
          </p:nvSpPr>
          <p:spPr>
            <a:xfrm>
              <a:off x="613439" y="1475838"/>
              <a:ext cx="475488" cy="109728"/>
            </a:xfrm>
            <a:prstGeom prst="rect">
              <a:avLst/>
            </a:prstGeom>
            <a:noFill/>
            <a:ln/>
          </p:spPr>
          <p:txBody>
            <a:bodyPr wrap="square" lIns="0" tIns="0" rIns="0" bIns="0" rtlCol="0" anchor="ctr"/>
            <a:lstStyle/>
            <a:p>
              <a:pPr marL="0" indent="0" algn="ctr">
                <a:buNone/>
              </a:pPr>
              <a:r>
                <a:rPr lang="en-US" b="1" dirty="0">
                  <a:solidFill>
                    <a:srgbClr val="FFFFFF"/>
                  </a:solidFill>
                  <a:latin typeface="微软雅黑" panose="020B0503020204020204" pitchFamily="34" charset="-122"/>
                  <a:ea typeface="微软雅黑" panose="020B0503020204020204" pitchFamily="34" charset="-122"/>
                </a:rPr>
                <a:t>1</a:t>
              </a:r>
              <a:endParaRPr lang="en-US" dirty="0">
                <a:latin typeface="微软雅黑" panose="020B0503020204020204" pitchFamily="34" charset="-122"/>
                <a:ea typeface="微软雅黑" panose="020B0503020204020204" pitchFamily="34" charset="-122"/>
              </a:endParaRPr>
            </a:p>
          </p:txBody>
        </p:sp>
      </p:grpSp>
      <p:sp>
        <p:nvSpPr>
          <p:cNvPr id="7" name="Text 7">
            <a:extLst>
              <a:ext uri="{FF2B5EF4-FFF2-40B4-BE49-F238E27FC236}">
                <a16:creationId xmlns:a16="http://schemas.microsoft.com/office/drawing/2014/main" id="{86FADC5C-DF2A-D34C-F2C9-A55254E47966}"/>
              </a:ext>
            </a:extLst>
          </p:cNvPr>
          <p:cNvSpPr/>
          <p:nvPr/>
        </p:nvSpPr>
        <p:spPr>
          <a:xfrm>
            <a:off x="555967" y="1254696"/>
            <a:ext cx="5253836" cy="292368"/>
          </a:xfrm>
          <a:prstGeom prst="rect">
            <a:avLst/>
          </a:prstGeom>
          <a:noFill/>
          <a:ln/>
        </p:spPr>
        <p:txBody>
          <a:bodyPr wrap="square" lIns="0" tIns="0" rIns="0" bIns="0" rtlCol="0" anchor="ctr"/>
          <a:lstStyle/>
          <a:p>
            <a:pPr algn="ctr"/>
            <a:r>
              <a:rPr lang="en-US" altLang="zh-CN" sz="2000" dirty="0">
                <a:solidFill>
                  <a:srgbClr val="3A60AB"/>
                </a:solidFill>
                <a:latin typeface="Arial" panose="020B0604020202020204" pitchFamily="34" charset="0"/>
                <a:cs typeface="Arial" panose="020B0604020202020204" pitchFamily="34" charset="0"/>
              </a:rPr>
              <a:t>Microfluidic experiments platform</a:t>
            </a:r>
            <a:endParaRPr lang="en-US" sz="2000" dirty="0">
              <a:solidFill>
                <a:srgbClr val="3A60AB"/>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Shape 9">
            <a:extLst>
              <a:ext uri="{FF2B5EF4-FFF2-40B4-BE49-F238E27FC236}">
                <a16:creationId xmlns:a16="http://schemas.microsoft.com/office/drawing/2014/main" id="{F9D72A1F-7876-772F-B7A1-8B387B6A7D60}"/>
              </a:ext>
            </a:extLst>
          </p:cNvPr>
          <p:cNvSpPr/>
          <p:nvPr/>
        </p:nvSpPr>
        <p:spPr>
          <a:xfrm>
            <a:off x="5946983" y="2672600"/>
            <a:ext cx="282158" cy="384048"/>
          </a:xfrm>
          <a:prstGeom prst="chevron">
            <a:avLst/>
          </a:prstGeom>
          <a:solidFill>
            <a:srgbClr val="9EC6FF"/>
          </a:solidFill>
          <a:ln w="12700">
            <a:solidFill>
              <a:srgbClr val="9EC6FF"/>
            </a:solidFill>
            <a:prstDash val="solid"/>
          </a:ln>
        </p:spPr>
      </p:sp>
      <p:sp>
        <p:nvSpPr>
          <p:cNvPr id="10" name="Shape 10">
            <a:extLst>
              <a:ext uri="{FF2B5EF4-FFF2-40B4-BE49-F238E27FC236}">
                <a16:creationId xmlns:a16="http://schemas.microsoft.com/office/drawing/2014/main" id="{A6EC7BDC-5C12-706E-4ADC-DDB19949315B}"/>
              </a:ext>
            </a:extLst>
          </p:cNvPr>
          <p:cNvSpPr/>
          <p:nvPr/>
        </p:nvSpPr>
        <p:spPr>
          <a:xfrm>
            <a:off x="6322239" y="1661782"/>
            <a:ext cx="5612585" cy="2645901"/>
          </a:xfrm>
          <a:prstGeom prst="roundRect">
            <a:avLst>
              <a:gd name="adj" fmla="val 3721"/>
            </a:avLst>
          </a:prstGeom>
          <a:solidFill>
            <a:srgbClr val="FFFFFF"/>
          </a:solidFill>
          <a:ln w="19050">
            <a:solidFill>
              <a:srgbClr val="3A60AB"/>
            </a:solidFill>
            <a:prstDash val="solid"/>
          </a:ln>
          <a:effectLst>
            <a:outerShdw blurRad="12700" dist="5080" dir="2700000" algn="bl" rotWithShape="0">
              <a:srgbClr val="000000">
                <a:alpha val="12000"/>
              </a:srgbClr>
            </a:outerShdw>
          </a:effectLst>
        </p:spPr>
        <p:txBody>
          <a:bodyPr/>
          <a:lstStyle/>
          <a:p>
            <a:endParaRPr lang="zh-CN" altLang="en-US" dirty="0"/>
          </a:p>
        </p:txBody>
      </p:sp>
      <p:grpSp>
        <p:nvGrpSpPr>
          <p:cNvPr id="15" name="组合 14">
            <a:extLst>
              <a:ext uri="{FF2B5EF4-FFF2-40B4-BE49-F238E27FC236}">
                <a16:creationId xmlns:a16="http://schemas.microsoft.com/office/drawing/2014/main" id="{B4A508E4-7B97-1754-191F-3F0E8677EE8E}"/>
              </a:ext>
            </a:extLst>
          </p:cNvPr>
          <p:cNvGrpSpPr/>
          <p:nvPr/>
        </p:nvGrpSpPr>
        <p:grpSpPr>
          <a:xfrm>
            <a:off x="6945335" y="1085694"/>
            <a:ext cx="475488" cy="475488"/>
            <a:chOff x="4409763" y="4554977"/>
            <a:chExt cx="475488" cy="475488"/>
          </a:xfrm>
        </p:grpSpPr>
        <p:sp>
          <p:nvSpPr>
            <p:cNvPr id="11" name="Shape 11">
              <a:extLst>
                <a:ext uri="{FF2B5EF4-FFF2-40B4-BE49-F238E27FC236}">
                  <a16:creationId xmlns:a16="http://schemas.microsoft.com/office/drawing/2014/main" id="{7B091A1F-4A7A-17A0-A2E2-284F4D665154}"/>
                </a:ext>
              </a:extLst>
            </p:cNvPr>
            <p:cNvSpPr/>
            <p:nvPr/>
          </p:nvSpPr>
          <p:spPr>
            <a:xfrm>
              <a:off x="4409763" y="4554977"/>
              <a:ext cx="475488" cy="475488"/>
            </a:xfrm>
            <a:prstGeom prst="roundRect">
              <a:avLst>
                <a:gd name="adj" fmla="val 50000"/>
              </a:avLst>
            </a:prstGeom>
            <a:solidFill>
              <a:srgbClr val="0B5ED7"/>
            </a:solidFill>
            <a:ln w="12700">
              <a:solidFill>
                <a:srgbClr val="0B5ED7"/>
              </a:solidFill>
              <a:prstDash val="solid"/>
            </a:ln>
          </p:spPr>
        </p:sp>
        <p:sp>
          <p:nvSpPr>
            <p:cNvPr id="12" name="Text 12">
              <a:extLst>
                <a:ext uri="{FF2B5EF4-FFF2-40B4-BE49-F238E27FC236}">
                  <a16:creationId xmlns:a16="http://schemas.microsoft.com/office/drawing/2014/main" id="{E07BE5D9-9B82-EA4E-489D-007520C03DB7}"/>
                </a:ext>
              </a:extLst>
            </p:cNvPr>
            <p:cNvSpPr/>
            <p:nvPr/>
          </p:nvSpPr>
          <p:spPr>
            <a:xfrm>
              <a:off x="4409763" y="4737857"/>
              <a:ext cx="475488" cy="109728"/>
            </a:xfrm>
            <a:prstGeom prst="rect">
              <a:avLst/>
            </a:prstGeom>
            <a:noFill/>
            <a:ln/>
          </p:spPr>
          <p:txBody>
            <a:bodyPr wrap="square" lIns="0" tIns="0" rIns="0" bIns="0" rtlCol="0" anchor="ctr"/>
            <a:lstStyle/>
            <a:p>
              <a:pPr marL="0" indent="0" algn="ctr">
                <a:buNone/>
              </a:pPr>
              <a:r>
                <a:rPr lang="en-US" b="1" dirty="0">
                  <a:solidFill>
                    <a:srgbClr val="FFFFFF"/>
                  </a:solidFill>
                  <a:latin typeface="微软雅黑" panose="020B0503020204020204" pitchFamily="34" charset="-122"/>
                  <a:ea typeface="微软雅黑" panose="020B0503020204020204" pitchFamily="34" charset="-122"/>
                </a:rPr>
                <a:t>2</a:t>
              </a:r>
              <a:endParaRPr lang="en-US" dirty="0">
                <a:latin typeface="微软雅黑" panose="020B0503020204020204" pitchFamily="34" charset="-122"/>
                <a:ea typeface="微软雅黑" panose="020B0503020204020204" pitchFamily="34" charset="-122"/>
              </a:endParaRPr>
            </a:p>
          </p:txBody>
        </p:sp>
      </p:grpSp>
      <p:sp>
        <p:nvSpPr>
          <p:cNvPr id="13" name="Text 13">
            <a:extLst>
              <a:ext uri="{FF2B5EF4-FFF2-40B4-BE49-F238E27FC236}">
                <a16:creationId xmlns:a16="http://schemas.microsoft.com/office/drawing/2014/main" id="{091F9443-496B-F34D-2F4F-5C3046295CD0}"/>
              </a:ext>
            </a:extLst>
          </p:cNvPr>
          <p:cNvSpPr/>
          <p:nvPr/>
        </p:nvSpPr>
        <p:spPr>
          <a:xfrm>
            <a:off x="6976199" y="1215383"/>
            <a:ext cx="4358906" cy="369332"/>
          </a:xfrm>
          <a:prstGeom prst="rect">
            <a:avLst/>
          </a:prstGeom>
          <a:noFill/>
          <a:ln/>
        </p:spPr>
        <p:txBody>
          <a:bodyPr wrap="square" lIns="0" tIns="0" rIns="0" bIns="0" rtlCol="0" anchor="ctr"/>
          <a:lstStyle/>
          <a:p>
            <a:pPr algn="ctr"/>
            <a:r>
              <a:rPr lang="en-US" altLang="zh-CN" sz="2000" dirty="0">
                <a:solidFill>
                  <a:srgbClr val="3A60AB"/>
                </a:solidFill>
                <a:latin typeface="Arial" panose="020B0604020202020204" pitchFamily="34" charset="0"/>
                <a:cs typeface="Arial" panose="020B0604020202020204" pitchFamily="34" charset="0"/>
              </a:rPr>
              <a:t>Multi-parameters experiment</a:t>
            </a:r>
            <a:endParaRPr lang="en-US" sz="2000" dirty="0">
              <a:solidFill>
                <a:srgbClr val="3A60AB"/>
              </a:solidFill>
              <a:latin typeface="Arial" panose="020B0604020202020204" pitchFamily="34" charset="0"/>
              <a:cs typeface="Arial" panose="020B0604020202020204" pitchFamily="34" charset="0"/>
            </a:endParaRPr>
          </a:p>
        </p:txBody>
      </p:sp>
      <p:sp>
        <p:nvSpPr>
          <p:cNvPr id="14" name="Text 14">
            <a:extLst>
              <a:ext uri="{FF2B5EF4-FFF2-40B4-BE49-F238E27FC236}">
                <a16:creationId xmlns:a16="http://schemas.microsoft.com/office/drawing/2014/main" id="{6F9C30FE-68FC-03E1-EC93-59F367995AAE}"/>
              </a:ext>
            </a:extLst>
          </p:cNvPr>
          <p:cNvSpPr/>
          <p:nvPr/>
        </p:nvSpPr>
        <p:spPr>
          <a:xfrm>
            <a:off x="6523634" y="1744063"/>
            <a:ext cx="5301630" cy="2384954"/>
          </a:xfrm>
          <a:prstGeom prst="rect">
            <a:avLst/>
          </a:prstGeom>
          <a:noFill/>
          <a:ln/>
        </p:spPr>
        <p:txBody>
          <a:bodyPr wrap="square" lIns="0" tIns="0" rIns="0" bIns="0" rtlCol="0" anchor="ctr"/>
          <a:lstStyle/>
          <a:p>
            <a:pPr marL="285750" indent="-285750">
              <a:lnSpc>
                <a:spcPct val="150000"/>
              </a:lnSpc>
              <a:buFont typeface="Arial" panose="020B0604020202020204" pitchFamily="34" charset="0"/>
              <a:buChar char="•"/>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Geometry heterogeneity:</a:t>
            </a:r>
          </a:p>
          <a:p>
            <a:pPr>
              <a:lnSpc>
                <a:spcPct val="150000"/>
              </a:lnSpc>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12324A"/>
                </a:solidFill>
                <a:ea typeface="微软雅黑" panose="020B0503020204020204" pitchFamily="34" charset="-122"/>
                <a:cs typeface="Arial" panose="020B0604020202020204" pitchFamily="34" charset="0"/>
              </a:rPr>
              <a:t>porosity, pore size probability density function (PDF)</a:t>
            </a:r>
          </a:p>
          <a:p>
            <a:pPr marL="285750" indent="-285750">
              <a:lnSpc>
                <a:spcPct val="150000"/>
              </a:lnSpc>
              <a:buFont typeface="Arial" panose="020B0604020202020204" pitchFamily="34" charset="0"/>
              <a:buChar char="•"/>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Topology properties:</a:t>
            </a:r>
          </a:p>
          <a:p>
            <a:pPr>
              <a:lnSpc>
                <a:spcPct val="150000"/>
              </a:lnSpc>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12324A"/>
                </a:solidFill>
                <a:ea typeface="微软雅黑" panose="020B0503020204020204" pitchFamily="34" charset="-122"/>
                <a:cs typeface="Arial" panose="020B0604020202020204" pitchFamily="34" charset="0"/>
              </a:rPr>
              <a:t>pore-throat ratio, coordination number</a:t>
            </a:r>
          </a:p>
          <a:p>
            <a:pPr marL="285750" indent="-285750">
              <a:lnSpc>
                <a:spcPct val="150000"/>
              </a:lnSpc>
              <a:buFont typeface="Arial" panose="020B0604020202020204" pitchFamily="34" charset="0"/>
              <a:buChar char="•"/>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Fluid properties: </a:t>
            </a:r>
          </a:p>
          <a:p>
            <a:pPr>
              <a:lnSpc>
                <a:spcPct val="150000"/>
              </a:lnSpc>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12324A"/>
                </a:solidFill>
                <a:ea typeface="微软雅黑" panose="020B0503020204020204" pitchFamily="34" charset="-122"/>
                <a:cs typeface="Arial" panose="020B0604020202020204" pitchFamily="34" charset="0"/>
              </a:rPr>
              <a:t>viscosity, surface tension</a:t>
            </a:r>
          </a:p>
        </p:txBody>
      </p:sp>
      <p:grpSp>
        <p:nvGrpSpPr>
          <p:cNvPr id="32" name="组合 31">
            <a:extLst>
              <a:ext uri="{FF2B5EF4-FFF2-40B4-BE49-F238E27FC236}">
                <a16:creationId xmlns:a16="http://schemas.microsoft.com/office/drawing/2014/main" id="{12B92EE0-A474-2FF1-EEA6-1ECCDEBF758B}"/>
              </a:ext>
            </a:extLst>
          </p:cNvPr>
          <p:cNvGrpSpPr/>
          <p:nvPr/>
        </p:nvGrpSpPr>
        <p:grpSpPr>
          <a:xfrm>
            <a:off x="7061150" y="4756436"/>
            <a:ext cx="484632" cy="475488"/>
            <a:chOff x="9365315" y="3802018"/>
            <a:chExt cx="484632" cy="475488"/>
          </a:xfrm>
        </p:grpSpPr>
        <p:sp>
          <p:nvSpPr>
            <p:cNvPr id="17" name="Shape 17">
              <a:extLst>
                <a:ext uri="{FF2B5EF4-FFF2-40B4-BE49-F238E27FC236}">
                  <a16:creationId xmlns:a16="http://schemas.microsoft.com/office/drawing/2014/main" id="{FF8D6BA2-A338-5729-EBCA-E72CED40DC91}"/>
                </a:ext>
              </a:extLst>
            </p:cNvPr>
            <p:cNvSpPr/>
            <p:nvPr/>
          </p:nvSpPr>
          <p:spPr>
            <a:xfrm>
              <a:off x="9365315" y="3802018"/>
              <a:ext cx="475488" cy="475488"/>
            </a:xfrm>
            <a:prstGeom prst="roundRect">
              <a:avLst>
                <a:gd name="adj" fmla="val 50000"/>
              </a:avLst>
            </a:prstGeom>
            <a:solidFill>
              <a:srgbClr val="0B5ED7"/>
            </a:solidFill>
            <a:ln w="12700">
              <a:solidFill>
                <a:srgbClr val="0B5ED7"/>
              </a:solidFill>
              <a:prstDash val="solid"/>
            </a:ln>
          </p:spPr>
          <p:txBody>
            <a:bodyPr/>
            <a:lstStyle/>
            <a:p>
              <a:endParaRPr lang="zh-CN" altLang="en-US" dirty="0"/>
            </a:p>
          </p:txBody>
        </p:sp>
        <p:sp>
          <p:nvSpPr>
            <p:cNvPr id="18" name="Text 18">
              <a:extLst>
                <a:ext uri="{FF2B5EF4-FFF2-40B4-BE49-F238E27FC236}">
                  <a16:creationId xmlns:a16="http://schemas.microsoft.com/office/drawing/2014/main" id="{1F7445B1-6CAC-ADB0-2B50-C88D4C4FBAD9}"/>
                </a:ext>
              </a:extLst>
            </p:cNvPr>
            <p:cNvSpPr/>
            <p:nvPr/>
          </p:nvSpPr>
          <p:spPr>
            <a:xfrm>
              <a:off x="9374459" y="3984898"/>
              <a:ext cx="475488" cy="109728"/>
            </a:xfrm>
            <a:prstGeom prst="rect">
              <a:avLst/>
            </a:prstGeom>
            <a:noFill/>
            <a:ln/>
          </p:spPr>
          <p:txBody>
            <a:bodyPr wrap="square" lIns="0" tIns="0" rIns="0" bIns="0" rtlCol="0" anchor="ctr"/>
            <a:lstStyle/>
            <a:p>
              <a:pPr marL="0" indent="0" algn="ctr">
                <a:buNone/>
              </a:pPr>
              <a:r>
                <a:rPr lang="en-US" b="1" dirty="0">
                  <a:solidFill>
                    <a:srgbClr val="FFFFFF"/>
                  </a:solidFill>
                  <a:latin typeface="微软雅黑" panose="020B0503020204020204" pitchFamily="34" charset="-122"/>
                  <a:ea typeface="微软雅黑" panose="020B0503020204020204" pitchFamily="34" charset="-122"/>
                </a:rPr>
                <a:t>3</a:t>
              </a:r>
              <a:endParaRPr lang="en-US" dirty="0">
                <a:latin typeface="微软雅黑" panose="020B0503020204020204" pitchFamily="34" charset="-122"/>
                <a:ea typeface="微软雅黑" panose="020B0503020204020204" pitchFamily="34" charset="-122"/>
              </a:endParaRPr>
            </a:p>
          </p:txBody>
        </p:sp>
      </p:grpSp>
      <p:sp>
        <p:nvSpPr>
          <p:cNvPr id="21" name="Shape 21">
            <a:extLst>
              <a:ext uri="{FF2B5EF4-FFF2-40B4-BE49-F238E27FC236}">
                <a16:creationId xmlns:a16="http://schemas.microsoft.com/office/drawing/2014/main" id="{165D83E3-080A-76B6-7406-CC722E70EFA1}"/>
              </a:ext>
            </a:extLst>
          </p:cNvPr>
          <p:cNvSpPr/>
          <p:nvPr/>
        </p:nvSpPr>
        <p:spPr>
          <a:xfrm rot="10800000">
            <a:off x="5938843" y="5622832"/>
            <a:ext cx="282158" cy="384048"/>
          </a:xfrm>
          <a:prstGeom prst="chevron">
            <a:avLst/>
          </a:prstGeom>
          <a:solidFill>
            <a:srgbClr val="9EC6FF"/>
          </a:solidFill>
          <a:ln w="12700">
            <a:solidFill>
              <a:srgbClr val="9EC6FF"/>
            </a:solidFill>
            <a:prstDash val="solid"/>
          </a:ln>
        </p:spPr>
        <p:txBody>
          <a:bodyPr/>
          <a:lstStyle/>
          <a:p>
            <a:endParaRPr lang="zh-CN" altLang="en-US" dirty="0"/>
          </a:p>
        </p:txBody>
      </p:sp>
      <p:grpSp>
        <p:nvGrpSpPr>
          <p:cNvPr id="35" name="组合 34">
            <a:extLst>
              <a:ext uri="{FF2B5EF4-FFF2-40B4-BE49-F238E27FC236}">
                <a16:creationId xmlns:a16="http://schemas.microsoft.com/office/drawing/2014/main" id="{04838A96-80B5-E4F5-0E0F-F87BCA1C0729}"/>
              </a:ext>
            </a:extLst>
          </p:cNvPr>
          <p:cNvGrpSpPr/>
          <p:nvPr/>
        </p:nvGrpSpPr>
        <p:grpSpPr>
          <a:xfrm>
            <a:off x="1335004" y="4739299"/>
            <a:ext cx="477919" cy="475488"/>
            <a:chOff x="-208794" y="3606353"/>
            <a:chExt cx="477919" cy="475488"/>
          </a:xfrm>
        </p:grpSpPr>
        <p:sp>
          <p:nvSpPr>
            <p:cNvPr id="23" name="Shape 23">
              <a:extLst>
                <a:ext uri="{FF2B5EF4-FFF2-40B4-BE49-F238E27FC236}">
                  <a16:creationId xmlns:a16="http://schemas.microsoft.com/office/drawing/2014/main" id="{254AF60D-7903-18C9-7FC1-6649FBD4349E}"/>
                </a:ext>
              </a:extLst>
            </p:cNvPr>
            <p:cNvSpPr/>
            <p:nvPr/>
          </p:nvSpPr>
          <p:spPr>
            <a:xfrm>
              <a:off x="-206363" y="3606353"/>
              <a:ext cx="475488" cy="475488"/>
            </a:xfrm>
            <a:prstGeom prst="roundRect">
              <a:avLst>
                <a:gd name="adj" fmla="val 50000"/>
              </a:avLst>
            </a:prstGeom>
            <a:solidFill>
              <a:srgbClr val="0B5ED7"/>
            </a:solidFill>
            <a:ln w="12700">
              <a:solidFill>
                <a:srgbClr val="0B5ED7"/>
              </a:solidFill>
              <a:prstDash val="solid"/>
            </a:ln>
          </p:spPr>
          <p:txBody>
            <a:bodyPr/>
            <a:lstStyle/>
            <a:p>
              <a:endParaRPr lang="zh-CN" altLang="en-US" dirty="0"/>
            </a:p>
          </p:txBody>
        </p:sp>
        <p:sp>
          <p:nvSpPr>
            <p:cNvPr id="24" name="Text 24">
              <a:extLst>
                <a:ext uri="{FF2B5EF4-FFF2-40B4-BE49-F238E27FC236}">
                  <a16:creationId xmlns:a16="http://schemas.microsoft.com/office/drawing/2014/main" id="{A74C956B-26EC-0FD1-413C-B36C63D73CB2}"/>
                </a:ext>
              </a:extLst>
            </p:cNvPr>
            <p:cNvSpPr/>
            <p:nvPr/>
          </p:nvSpPr>
          <p:spPr>
            <a:xfrm>
              <a:off x="-208794" y="3789233"/>
              <a:ext cx="475488" cy="109728"/>
            </a:xfrm>
            <a:prstGeom prst="rect">
              <a:avLst/>
            </a:prstGeom>
            <a:noFill/>
            <a:ln/>
          </p:spPr>
          <p:txBody>
            <a:bodyPr wrap="square" lIns="0" tIns="0" rIns="0" bIns="0" rtlCol="0" anchor="ctr"/>
            <a:lstStyle/>
            <a:p>
              <a:pPr marL="0" indent="0" algn="ctr">
                <a:buNone/>
              </a:pPr>
              <a:r>
                <a:rPr lang="en-US" b="1" dirty="0">
                  <a:solidFill>
                    <a:srgbClr val="FFFFFF"/>
                  </a:solidFill>
                  <a:latin typeface="微软雅黑" panose="020B0503020204020204" pitchFamily="34" charset="-122"/>
                  <a:ea typeface="微软雅黑" panose="020B0503020204020204" pitchFamily="34" charset="-122"/>
                </a:rPr>
                <a:t>4</a:t>
              </a:r>
              <a:endParaRPr lang="en-US" dirty="0">
                <a:latin typeface="微软雅黑" panose="020B0503020204020204" pitchFamily="34" charset="-122"/>
                <a:ea typeface="微软雅黑" panose="020B0503020204020204" pitchFamily="34" charset="-122"/>
              </a:endParaRPr>
            </a:p>
          </p:txBody>
        </p:sp>
      </p:grpSp>
      <p:sp>
        <p:nvSpPr>
          <p:cNvPr id="25" name="Text 25">
            <a:extLst>
              <a:ext uri="{FF2B5EF4-FFF2-40B4-BE49-F238E27FC236}">
                <a16:creationId xmlns:a16="http://schemas.microsoft.com/office/drawing/2014/main" id="{6F79814E-D147-0E18-C16A-E4B9565CA625}"/>
              </a:ext>
            </a:extLst>
          </p:cNvPr>
          <p:cNvSpPr/>
          <p:nvPr/>
        </p:nvSpPr>
        <p:spPr>
          <a:xfrm>
            <a:off x="1401924" y="4713761"/>
            <a:ext cx="3397915" cy="489965"/>
          </a:xfrm>
          <a:prstGeom prst="rect">
            <a:avLst/>
          </a:prstGeom>
          <a:noFill/>
          <a:ln/>
        </p:spPr>
        <p:txBody>
          <a:bodyPr wrap="square" lIns="0" tIns="0" rIns="0" bIns="0" rtlCol="0" anchor="ctr"/>
          <a:lstStyle/>
          <a:p>
            <a:pPr algn="ctr"/>
            <a:r>
              <a:rPr lang="en-US" altLang="zh-CN" dirty="0">
                <a:solidFill>
                  <a:srgbClr val="3A60AB"/>
                </a:solidFill>
                <a:latin typeface="Arial" panose="020B0604020202020204" pitchFamily="34" charset="0"/>
                <a:cs typeface="Arial" panose="020B0604020202020204" pitchFamily="34" charset="0"/>
              </a:rPr>
              <a:t>Interpretable analysis</a:t>
            </a:r>
            <a:endParaRPr lang="en-US" dirty="0">
              <a:solidFill>
                <a:srgbClr val="3A60AB"/>
              </a:solidFill>
              <a:latin typeface="Arial" panose="020B0604020202020204" pitchFamily="34" charset="0"/>
              <a:cs typeface="Arial" panose="020B0604020202020204" pitchFamily="34" charset="0"/>
            </a:endParaRPr>
          </a:p>
        </p:txBody>
      </p:sp>
      <p:grpSp>
        <p:nvGrpSpPr>
          <p:cNvPr id="33" name="组合 32">
            <a:extLst>
              <a:ext uri="{FF2B5EF4-FFF2-40B4-BE49-F238E27FC236}">
                <a16:creationId xmlns:a16="http://schemas.microsoft.com/office/drawing/2014/main" id="{743149E7-EFBC-60EC-446F-7BDE05122EE6}"/>
              </a:ext>
            </a:extLst>
          </p:cNvPr>
          <p:cNvGrpSpPr/>
          <p:nvPr/>
        </p:nvGrpSpPr>
        <p:grpSpPr>
          <a:xfrm>
            <a:off x="0" y="307975"/>
            <a:ext cx="12190413" cy="576263"/>
            <a:chOff x="0" y="307975"/>
            <a:chExt cx="12190413" cy="576263"/>
          </a:xfrm>
        </p:grpSpPr>
        <p:sp>
          <p:nvSpPr>
            <p:cNvPr id="34" name="文本框 40">
              <a:extLst>
                <a:ext uri="{FF2B5EF4-FFF2-40B4-BE49-F238E27FC236}">
                  <a16:creationId xmlns:a16="http://schemas.microsoft.com/office/drawing/2014/main" id="{733A87A7-DD97-BDC7-4B81-808373FC7ACD}"/>
                </a:ext>
              </a:extLst>
            </p:cNvPr>
            <p:cNvSpPr>
              <a:spLocks noChangeArrowheads="1"/>
            </p:cNvSpPr>
            <p:nvPr/>
          </p:nvSpPr>
          <p:spPr bwMode="auto">
            <a:xfrm>
              <a:off x="1088772" y="341873"/>
              <a:ext cx="20874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000" dirty="0">
                  <a:solidFill>
                    <a:srgbClr val="00B0F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01.</a:t>
              </a:r>
              <a:r>
                <a:rPr lang="zh-CN" altLang="en-US" sz="2000" dirty="0">
                  <a:solidFill>
                    <a:srgbClr val="00B0F0"/>
                  </a:solidFill>
                  <a:latin typeface="微软雅黑" panose="020B0503020204020204" pitchFamily="34" charset="-122"/>
                  <a:ea typeface="微软雅黑" panose="020B0503020204020204" pitchFamily="34" charset="-122"/>
                  <a:cs typeface="Calibri" panose="020F0502020204030204" pitchFamily="34" charset="0"/>
                  <a:sym typeface="Calibri" panose="020F0502020204030204" pitchFamily="34" charset="0"/>
                </a:rPr>
                <a:t>点击加入标题</a:t>
              </a:r>
              <a:endParaRPr lang="zh-CN" altLang="en-US" sz="20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36" name="组合 35">
              <a:extLst>
                <a:ext uri="{FF2B5EF4-FFF2-40B4-BE49-F238E27FC236}">
                  <a16:creationId xmlns:a16="http://schemas.microsoft.com/office/drawing/2014/main" id="{E6526ED1-08D7-E0FE-F584-641CD75DB42B}"/>
                </a:ext>
              </a:extLst>
            </p:cNvPr>
            <p:cNvGrpSpPr/>
            <p:nvPr/>
          </p:nvGrpSpPr>
          <p:grpSpPr>
            <a:xfrm>
              <a:off x="0" y="307975"/>
              <a:ext cx="12190413" cy="576263"/>
              <a:chOff x="0" y="307975"/>
              <a:chExt cx="12190413" cy="576263"/>
            </a:xfrm>
          </p:grpSpPr>
          <p:sp>
            <p:nvSpPr>
              <p:cNvPr id="38" name="圆角矩形 38">
                <a:extLst>
                  <a:ext uri="{FF2B5EF4-FFF2-40B4-BE49-F238E27FC236}">
                    <a16:creationId xmlns:a16="http://schemas.microsoft.com/office/drawing/2014/main" id="{5952A722-2E7F-2F52-A84B-911E2711B3B6}"/>
                  </a:ext>
                </a:extLst>
              </p:cNvPr>
              <p:cNvSpPr>
                <a:spLocks noChangeArrowheads="1"/>
              </p:cNvSpPr>
              <p:nvPr/>
            </p:nvSpPr>
            <p:spPr bwMode="auto">
              <a:xfrm>
                <a:off x="622421" y="307975"/>
                <a:ext cx="355917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000" b="1" kern="100" dirty="0">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Technical Route</a:t>
                </a:r>
                <a:endParaRPr lang="zh-CN" altLang="zh-CN" sz="20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圆角矩形 39">
                <a:extLst>
                  <a:ext uri="{FF2B5EF4-FFF2-40B4-BE49-F238E27FC236}">
                    <a16:creationId xmlns:a16="http://schemas.microsoft.com/office/drawing/2014/main" id="{09BE65CF-73C7-0E6C-1EBF-740C74050A10}"/>
                  </a:ext>
                </a:extLst>
              </p:cNvPr>
              <p:cNvSpPr>
                <a:spLocks noChangeArrowheads="1"/>
              </p:cNvSpPr>
              <p:nvPr/>
            </p:nvSpPr>
            <p:spPr bwMode="auto">
              <a:xfrm>
                <a:off x="4184680" y="542925"/>
                <a:ext cx="8005733"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sz="2000">
                  <a:solidFill>
                    <a:srgbClr val="FFFFFF"/>
                  </a:solidFill>
                  <a:latin typeface="宋体" panose="02010600030101010101" pitchFamily="2" charset="-122"/>
                  <a:sym typeface="宋体" panose="02010600030101010101" pitchFamily="2" charset="-122"/>
                </a:endParaRPr>
              </a:p>
            </p:txBody>
          </p:sp>
          <p:sp>
            <p:nvSpPr>
              <p:cNvPr id="40" name="圆角矩形 39">
                <a:extLst>
                  <a:ext uri="{FF2B5EF4-FFF2-40B4-BE49-F238E27FC236}">
                    <a16:creationId xmlns:a16="http://schemas.microsoft.com/office/drawing/2014/main" id="{D61F5108-17C4-3EEB-E8FF-9B5AE17EFCE5}"/>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sz="2000">
                  <a:solidFill>
                    <a:srgbClr val="FFFFFF"/>
                  </a:solidFill>
                  <a:latin typeface="宋体" panose="02010600030101010101" pitchFamily="2" charset="-122"/>
                  <a:sym typeface="宋体" panose="02010600030101010101" pitchFamily="2" charset="-122"/>
                </a:endParaRPr>
              </a:p>
            </p:txBody>
          </p:sp>
        </p:grpSp>
      </p:grpSp>
      <p:sp>
        <p:nvSpPr>
          <p:cNvPr id="3" name="Shape 16">
            <a:extLst>
              <a:ext uri="{FF2B5EF4-FFF2-40B4-BE49-F238E27FC236}">
                <a16:creationId xmlns:a16="http://schemas.microsoft.com/office/drawing/2014/main" id="{06EDC095-38C9-AB34-26DD-23A1076F36DD}"/>
              </a:ext>
            </a:extLst>
          </p:cNvPr>
          <p:cNvSpPr/>
          <p:nvPr/>
        </p:nvSpPr>
        <p:spPr>
          <a:xfrm>
            <a:off x="6325899" y="5260000"/>
            <a:ext cx="5593246" cy="1093024"/>
          </a:xfrm>
          <a:prstGeom prst="roundRect">
            <a:avLst>
              <a:gd name="adj" fmla="val 3721"/>
            </a:avLst>
          </a:prstGeom>
          <a:solidFill>
            <a:srgbClr val="FFFFFF"/>
          </a:solidFill>
          <a:ln w="19050">
            <a:solidFill>
              <a:srgbClr val="3A60AB"/>
            </a:solidFill>
            <a:prstDash val="solid"/>
          </a:ln>
          <a:effectLst>
            <a:outerShdw blurRad="12700" dist="5080" dir="2700000" algn="bl" rotWithShape="0">
              <a:srgbClr val="000000">
                <a:alpha val="12000"/>
              </a:srgbClr>
            </a:outerShdw>
          </a:effectLst>
        </p:spPr>
        <p:txBody>
          <a:bodyPr/>
          <a:lstStyle/>
          <a:p>
            <a:endParaRPr lang="zh-CN" altLang="en-US" dirty="0"/>
          </a:p>
        </p:txBody>
      </p:sp>
      <p:sp>
        <p:nvSpPr>
          <p:cNvPr id="27" name="Text 19">
            <a:extLst>
              <a:ext uri="{FF2B5EF4-FFF2-40B4-BE49-F238E27FC236}">
                <a16:creationId xmlns:a16="http://schemas.microsoft.com/office/drawing/2014/main" id="{2DBA30D1-068E-37F4-2C9E-06E467DF245F}"/>
              </a:ext>
            </a:extLst>
          </p:cNvPr>
          <p:cNvSpPr/>
          <p:nvPr/>
        </p:nvSpPr>
        <p:spPr>
          <a:xfrm>
            <a:off x="7183079" y="4873893"/>
            <a:ext cx="3342837" cy="322325"/>
          </a:xfrm>
          <a:prstGeom prst="rect">
            <a:avLst/>
          </a:prstGeom>
          <a:noFill/>
          <a:ln/>
        </p:spPr>
        <p:txBody>
          <a:bodyPr wrap="square" lIns="0" tIns="0" rIns="0" bIns="0" rtlCol="0" anchor="ctr"/>
          <a:lstStyle/>
          <a:p>
            <a:pPr algn="ctr"/>
            <a:r>
              <a:rPr lang="en-US" altLang="zh-CN" dirty="0">
                <a:solidFill>
                  <a:srgbClr val="3A60AB"/>
                </a:solidFill>
                <a:latin typeface="Arial" panose="020B0604020202020204" pitchFamily="34" charset="0"/>
                <a:cs typeface="Arial" panose="020B0604020202020204" pitchFamily="34" charset="0"/>
              </a:rPr>
              <a:t>Machine learning model</a:t>
            </a:r>
            <a:endParaRPr lang="en-US" dirty="0">
              <a:solidFill>
                <a:srgbClr val="3A60AB"/>
              </a:solidFill>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1CD15696-DA89-D3DF-8D77-4DAF0629AFB1}"/>
              </a:ext>
            </a:extLst>
          </p:cNvPr>
          <p:cNvSpPr txBox="1"/>
          <p:nvPr/>
        </p:nvSpPr>
        <p:spPr>
          <a:xfrm>
            <a:off x="6496767" y="5373359"/>
            <a:ext cx="5355363" cy="87395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Multi-modal feature fusion (</a:t>
            </a:r>
            <a:r>
              <a:rPr lang="en-US" altLang="zh-CN" dirty="0">
                <a:ea typeface="微软雅黑" panose="020B0503020204020204" pitchFamily="34" charset="-122"/>
                <a:cs typeface="Arial" panose="020B0604020202020204" pitchFamily="34" charset="0"/>
              </a:rPr>
              <a:t>data + image</a:t>
            </a:r>
            <a:r>
              <a:rPr lang="en-US" altLang="zh-CN" dirty="0">
                <a:latin typeface="Arial" panose="020B0604020202020204" pitchFamily="34" charset="0"/>
                <a:ea typeface="微软雅黑" panose="020B0503020204020204" pitchFamily="34" charset="-122"/>
                <a:cs typeface="Arial" panose="020B0604020202020204" pitchFamily="34" charset="0"/>
              </a:rPr>
              <a:t>) </a:t>
            </a:r>
          </a:p>
          <a:p>
            <a:pPr marL="285750" indent="-28575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Initial &amp; residual saturation perdition (</a:t>
            </a:r>
            <a:r>
              <a:rPr lang="en-US" altLang="zh-CN" i="1" dirty="0">
                <a:ea typeface="微软雅黑" panose="020B0503020204020204" pitchFamily="34" charset="-122"/>
                <a:cs typeface="Arial" panose="020B0604020202020204" pitchFamily="34" charset="0"/>
              </a:rPr>
              <a:t>S</a:t>
            </a:r>
            <a:r>
              <a:rPr lang="en-US" altLang="zh-CN" baseline="-25000" dirty="0">
                <a:ea typeface="微软雅黑" panose="020B0503020204020204" pitchFamily="34" charset="-122"/>
                <a:cs typeface="Arial" panose="020B0604020202020204" pitchFamily="34" charset="0"/>
              </a:rPr>
              <a:t>i</a:t>
            </a:r>
            <a:r>
              <a:rPr lang="en-US" altLang="zh-CN" dirty="0">
                <a:ea typeface="微软雅黑" panose="020B0503020204020204" pitchFamily="34" charset="-122"/>
                <a:cs typeface="Arial" panose="020B0604020202020204" pitchFamily="34" charset="0"/>
              </a:rPr>
              <a:t> &amp; </a:t>
            </a:r>
            <a:r>
              <a:rPr lang="en-US" altLang="zh-CN" i="1" dirty="0">
                <a:ea typeface="微软雅黑" panose="020B0503020204020204" pitchFamily="34" charset="-122"/>
                <a:cs typeface="Arial" panose="020B0604020202020204" pitchFamily="34" charset="0"/>
              </a:rPr>
              <a:t>S</a:t>
            </a:r>
            <a:r>
              <a:rPr lang="en-US" altLang="zh-CN" baseline="-25000" dirty="0">
                <a:ea typeface="微软雅黑" panose="020B0503020204020204" pitchFamily="34" charset="-122"/>
                <a:cs typeface="Arial" panose="020B0604020202020204" pitchFamily="34" charset="0"/>
              </a:rPr>
              <a:t>r</a:t>
            </a:r>
            <a:r>
              <a:rPr lang="en-US" altLang="zh-CN" dirty="0">
                <a:latin typeface="Arial" panose="020B0604020202020204" pitchFamily="34" charset="0"/>
                <a:ea typeface="微软雅黑" panose="020B0503020204020204" pitchFamily="34" charset="-122"/>
                <a:cs typeface="Arial" panose="020B0604020202020204" pitchFamily="34" charset="0"/>
              </a:rPr>
              <a:t>)</a:t>
            </a:r>
            <a:endParaRPr lang="en-US" altLang="zh-CN" dirty="0">
              <a:solidFill>
                <a:srgbClr val="12324A"/>
              </a:solidFill>
              <a:latin typeface="微软雅黑" panose="020B0503020204020204" pitchFamily="34" charset="-122"/>
              <a:ea typeface="微软雅黑" panose="020B0503020204020204" pitchFamily="34" charset="-122"/>
            </a:endParaRPr>
          </a:p>
        </p:txBody>
      </p:sp>
      <p:sp>
        <p:nvSpPr>
          <p:cNvPr id="31" name="Shape 9">
            <a:extLst>
              <a:ext uri="{FF2B5EF4-FFF2-40B4-BE49-F238E27FC236}">
                <a16:creationId xmlns:a16="http://schemas.microsoft.com/office/drawing/2014/main" id="{492755DD-4378-166B-0D36-9F0DDE12E5D3}"/>
              </a:ext>
            </a:extLst>
          </p:cNvPr>
          <p:cNvSpPr/>
          <p:nvPr/>
        </p:nvSpPr>
        <p:spPr>
          <a:xfrm rot="5400000">
            <a:off x="8639952" y="4426752"/>
            <a:ext cx="282158" cy="384048"/>
          </a:xfrm>
          <a:prstGeom prst="chevron">
            <a:avLst/>
          </a:prstGeom>
          <a:solidFill>
            <a:srgbClr val="9EC6FF"/>
          </a:solidFill>
          <a:ln w="12700">
            <a:solidFill>
              <a:srgbClr val="9EC6FF"/>
            </a:solidFill>
            <a:prstDash val="solid"/>
          </a:ln>
        </p:spPr>
        <p:txBody>
          <a:bodyPr/>
          <a:lstStyle/>
          <a:p>
            <a:endParaRPr lang="zh-CN" altLang="en-US" dirty="0"/>
          </a:p>
        </p:txBody>
      </p:sp>
      <p:sp>
        <p:nvSpPr>
          <p:cNvPr id="37" name="文本框 36">
            <a:extLst>
              <a:ext uri="{FF2B5EF4-FFF2-40B4-BE49-F238E27FC236}">
                <a16:creationId xmlns:a16="http://schemas.microsoft.com/office/drawing/2014/main" id="{81BCA6FB-2235-0A5E-4E69-6C9CA112465A}"/>
              </a:ext>
            </a:extLst>
          </p:cNvPr>
          <p:cNvSpPr txBox="1"/>
          <p:nvPr/>
        </p:nvSpPr>
        <p:spPr>
          <a:xfrm>
            <a:off x="9033965" y="4384750"/>
            <a:ext cx="1125668" cy="394210"/>
          </a:xfrm>
          <a:prstGeom prst="rect">
            <a:avLst/>
          </a:prstGeom>
          <a:noFill/>
        </p:spPr>
        <p:txBody>
          <a:bodyPr wrap="square">
            <a:spAutoFit/>
          </a:bodyPr>
          <a:lstStyle/>
          <a:p>
            <a:pPr>
              <a:lnSpc>
                <a:spcPct val="120000"/>
              </a:lnSpc>
            </a:pPr>
            <a:r>
              <a:rPr lang="en-US" altLang="zh-CN" dirty="0">
                <a:solidFill>
                  <a:schemeClr val="accent1"/>
                </a:solidFill>
                <a:latin typeface="Arial" panose="020B0604020202020204" pitchFamily="34" charset="0"/>
                <a:ea typeface="微软雅黑" panose="020B0503020204020204" pitchFamily="34" charset="-122"/>
                <a:cs typeface="Arial" panose="020B0604020202020204" pitchFamily="34" charset="0"/>
              </a:rPr>
              <a:t>Dataset</a:t>
            </a:r>
          </a:p>
        </p:txBody>
      </p:sp>
      <p:sp>
        <p:nvSpPr>
          <p:cNvPr id="43" name="Shape 16">
            <a:extLst>
              <a:ext uri="{FF2B5EF4-FFF2-40B4-BE49-F238E27FC236}">
                <a16:creationId xmlns:a16="http://schemas.microsoft.com/office/drawing/2014/main" id="{0ECE02BA-D1C0-DBB0-8BF6-8CB64CEEA0C7}"/>
              </a:ext>
            </a:extLst>
          </p:cNvPr>
          <p:cNvSpPr/>
          <p:nvPr/>
        </p:nvSpPr>
        <p:spPr>
          <a:xfrm>
            <a:off x="358663" y="5260000"/>
            <a:ext cx="5510653" cy="1125482"/>
          </a:xfrm>
          <a:prstGeom prst="roundRect">
            <a:avLst>
              <a:gd name="adj" fmla="val 3721"/>
            </a:avLst>
          </a:prstGeom>
          <a:solidFill>
            <a:srgbClr val="FFFFFF"/>
          </a:solidFill>
          <a:ln w="19050">
            <a:solidFill>
              <a:srgbClr val="3A60AB"/>
            </a:solidFill>
            <a:prstDash val="solid"/>
          </a:ln>
          <a:effectLst>
            <a:outerShdw blurRad="12700" dist="5080" dir="2700000" algn="bl" rotWithShape="0">
              <a:srgbClr val="000000">
                <a:alpha val="12000"/>
              </a:srgbClr>
            </a:outerShdw>
          </a:effectLst>
        </p:spPr>
        <p:txBody>
          <a:bodyPr/>
          <a:lstStyle/>
          <a:p>
            <a:endParaRPr lang="zh-CN" altLang="en-US" dirty="0"/>
          </a:p>
        </p:txBody>
      </p:sp>
      <p:sp>
        <p:nvSpPr>
          <p:cNvPr id="45" name="文本框 44">
            <a:extLst>
              <a:ext uri="{FF2B5EF4-FFF2-40B4-BE49-F238E27FC236}">
                <a16:creationId xmlns:a16="http://schemas.microsoft.com/office/drawing/2014/main" id="{DBE1DD22-AB61-FA18-BF05-3B55CA3628BD}"/>
              </a:ext>
            </a:extLst>
          </p:cNvPr>
          <p:cNvSpPr txBox="1"/>
          <p:nvPr/>
        </p:nvSpPr>
        <p:spPr>
          <a:xfrm>
            <a:off x="338139" y="5377878"/>
            <a:ext cx="5146749" cy="87395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Feature importance analysis (</a:t>
            </a:r>
            <a:r>
              <a:rPr lang="en-US" altLang="zh-CN" dirty="0">
                <a:ea typeface="微软雅黑" panose="020B0503020204020204" pitchFamily="34" charset="-122"/>
                <a:cs typeface="Arial" panose="020B0604020202020204" pitchFamily="34" charset="0"/>
              </a:rPr>
              <a:t>SHAP</a:t>
            </a:r>
            <a:r>
              <a:rPr lang="en-US" altLang="zh-CN" dirty="0">
                <a:latin typeface="Arial" panose="020B0604020202020204" pitchFamily="34" charset="0"/>
                <a:ea typeface="微软雅黑" panose="020B0503020204020204" pitchFamily="34" charset="-122"/>
                <a:cs typeface="Arial" panose="020B0604020202020204" pitchFamily="34" charset="0"/>
              </a:rPr>
              <a:t>)</a:t>
            </a:r>
          </a:p>
          <a:p>
            <a:pPr marL="285750" indent="-285750">
              <a:lnSpc>
                <a:spcPct val="150000"/>
              </a:lnSpc>
              <a:buFont typeface="Arial" panose="020B0604020202020204" pitchFamily="34" charset="0"/>
              <a:buChar char="•"/>
            </a:pPr>
            <a:r>
              <a:rPr lang="en-US" altLang="zh-CN" dirty="0">
                <a:solidFill>
                  <a:srgbClr val="12324A"/>
                </a:solidFill>
                <a:latin typeface="Arial" panose="020B0604020202020204" pitchFamily="34" charset="0"/>
                <a:ea typeface="微软雅黑" panose="020B0503020204020204" pitchFamily="34" charset="-122"/>
                <a:cs typeface="Arial" panose="020B0604020202020204" pitchFamily="34" charset="0"/>
              </a:rPr>
              <a:t>Identify main control parameters &amp; influence</a:t>
            </a:r>
            <a:endParaRPr lang="en-US" altLang="zh-CN" dirty="0">
              <a:solidFill>
                <a:srgbClr val="12324A"/>
              </a:solidFill>
              <a:latin typeface="微软雅黑" panose="020B0503020204020204" pitchFamily="34" charset="-122"/>
              <a:ea typeface="微软雅黑" panose="020B0503020204020204" pitchFamily="34" charset="-122"/>
            </a:endParaRPr>
          </a:p>
        </p:txBody>
      </p:sp>
      <p:grpSp>
        <p:nvGrpSpPr>
          <p:cNvPr id="49" name="组合 48">
            <a:extLst>
              <a:ext uri="{FF2B5EF4-FFF2-40B4-BE49-F238E27FC236}">
                <a16:creationId xmlns:a16="http://schemas.microsoft.com/office/drawing/2014/main" id="{463415E1-9C6B-6217-C456-1DA02BD9C958}"/>
              </a:ext>
            </a:extLst>
          </p:cNvPr>
          <p:cNvGrpSpPr/>
          <p:nvPr/>
        </p:nvGrpSpPr>
        <p:grpSpPr>
          <a:xfrm>
            <a:off x="436050" y="1535468"/>
            <a:ext cx="5253836" cy="2431980"/>
            <a:chOff x="568130" y="1769148"/>
            <a:chExt cx="4969069" cy="2380603"/>
          </a:xfrm>
        </p:grpSpPr>
        <p:sp>
          <p:nvSpPr>
            <p:cNvPr id="8" name="Text 8">
              <a:extLst>
                <a:ext uri="{FF2B5EF4-FFF2-40B4-BE49-F238E27FC236}">
                  <a16:creationId xmlns:a16="http://schemas.microsoft.com/office/drawing/2014/main" id="{004A8879-6305-E185-8078-2D8DC860C7ED}"/>
                </a:ext>
              </a:extLst>
            </p:cNvPr>
            <p:cNvSpPr/>
            <p:nvPr/>
          </p:nvSpPr>
          <p:spPr>
            <a:xfrm>
              <a:off x="639848" y="1769148"/>
              <a:ext cx="4897351" cy="729155"/>
            </a:xfrm>
            <a:prstGeom prst="rect">
              <a:avLst/>
            </a:prstGeom>
            <a:noFill/>
            <a:ln/>
          </p:spPr>
          <p:txBody>
            <a:bodyPr wrap="square" lIns="0" tIns="0" rIns="0" bIns="0" rtlCol="0" anchor="ctr"/>
            <a:lstStyle/>
            <a:p>
              <a:pPr marL="285750" indent="-285750">
                <a:lnSpc>
                  <a:spcPct val="120000"/>
                </a:lnSpc>
                <a:buFont typeface="Arial" panose="020B0604020202020204" pitchFamily="34" charset="0"/>
                <a:buChar char="•"/>
              </a:pPr>
              <a:r>
                <a:rPr lang="en-US" altLang="zh-CN" dirty="0">
                  <a:latin typeface="Arial" panose="020B0604020202020204" pitchFamily="34" charset="0"/>
                  <a:ea typeface="仿宋" panose="02010609060101010101" pitchFamily="49" charset="-122"/>
                  <a:cs typeface="Arial" panose="020B0604020202020204" pitchFamily="34" charset="0"/>
                </a:rPr>
                <a:t>Displacement</a:t>
              </a:r>
              <a:r>
                <a:rPr lang="en-US" dirty="0">
                  <a:latin typeface="Arial" panose="020B0604020202020204" pitchFamily="34" charset="0"/>
                  <a:ea typeface="仿宋" panose="02010609060101010101" pitchFamily="49" charset="-122"/>
                  <a:cs typeface="Arial" panose="020B0604020202020204" pitchFamily="34" charset="0"/>
                </a:rPr>
                <a:t>-</a:t>
              </a:r>
              <a:r>
                <a:rPr lang="en-US" altLang="zh-CN" dirty="0">
                  <a:latin typeface="Arial" panose="020B0604020202020204" pitchFamily="34" charset="0"/>
                  <a:ea typeface="仿宋" panose="02010609060101010101" pitchFamily="49" charset="-122"/>
                  <a:cs typeface="Arial" panose="020B0604020202020204" pitchFamily="34" charset="0"/>
                </a:rPr>
                <a:t>imbibition process</a:t>
              </a:r>
              <a:endParaRPr lang="en-US" dirty="0">
                <a:latin typeface="Arial" panose="020B0604020202020204" pitchFamily="34" charset="0"/>
                <a:ea typeface="微软雅黑" panose="020B0503020204020204" pitchFamily="34" charset="-122"/>
                <a:cs typeface="Arial" panose="020B0604020202020204" pitchFamily="34" charset="0"/>
              </a:endParaRPr>
            </a:p>
          </p:txBody>
        </p:sp>
        <p:pic>
          <p:nvPicPr>
            <p:cNvPr id="46" name="图片 45">
              <a:extLst>
                <a:ext uri="{FF2B5EF4-FFF2-40B4-BE49-F238E27FC236}">
                  <a16:creationId xmlns:a16="http://schemas.microsoft.com/office/drawing/2014/main" id="{FA4769CA-3CE2-5DB8-6436-DAB6632B7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30" y="2282619"/>
              <a:ext cx="4769187" cy="1867132"/>
            </a:xfrm>
            <a:prstGeom prst="rect">
              <a:avLst/>
            </a:prstGeom>
          </p:spPr>
        </p:pic>
      </p:grpSp>
      <p:sp>
        <p:nvSpPr>
          <p:cNvPr id="48" name="文本框 47">
            <a:extLst>
              <a:ext uri="{FF2B5EF4-FFF2-40B4-BE49-F238E27FC236}">
                <a16:creationId xmlns:a16="http://schemas.microsoft.com/office/drawing/2014/main" id="{DD21CE12-6174-2CFF-1D6A-0A6D12AE972E}"/>
              </a:ext>
            </a:extLst>
          </p:cNvPr>
          <p:cNvSpPr txBox="1"/>
          <p:nvPr/>
        </p:nvSpPr>
        <p:spPr>
          <a:xfrm>
            <a:off x="351806" y="3880597"/>
            <a:ext cx="6096000" cy="394210"/>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Microscopic imaging &amp; saturation characterization</a:t>
            </a:r>
          </a:p>
        </p:txBody>
      </p:sp>
    </p:spTree>
    <p:extLst>
      <p:ext uri="{BB962C8B-B14F-4D97-AF65-F5344CB8AC3E}">
        <p14:creationId xmlns:p14="http://schemas.microsoft.com/office/powerpoint/2010/main" val="1232895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8CC1-903C-678D-DC16-C9CF158BE878}"/>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5CCD2419-8E9A-5943-2023-BFD4BD850F8F}"/>
              </a:ext>
            </a:extLst>
          </p:cNvPr>
          <p:cNvGrpSpPr/>
          <p:nvPr/>
        </p:nvGrpSpPr>
        <p:grpSpPr>
          <a:xfrm>
            <a:off x="-28376" y="180000"/>
            <a:ext cx="12220376" cy="576263"/>
            <a:chOff x="0" y="307975"/>
            <a:chExt cx="12311800" cy="576263"/>
          </a:xfrm>
        </p:grpSpPr>
        <p:sp>
          <p:nvSpPr>
            <p:cNvPr id="34" name="文本框 40">
              <a:extLst>
                <a:ext uri="{FF2B5EF4-FFF2-40B4-BE49-F238E27FC236}">
                  <a16:creationId xmlns:a16="http://schemas.microsoft.com/office/drawing/2014/main" id="{4D68AD11-C02F-0604-22FF-B12BF253397A}"/>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36" name="组合 35">
              <a:extLst>
                <a:ext uri="{FF2B5EF4-FFF2-40B4-BE49-F238E27FC236}">
                  <a16:creationId xmlns:a16="http://schemas.microsoft.com/office/drawing/2014/main" id="{D7E943C7-3C9C-3C90-05E0-DEC1043250B2}"/>
                </a:ext>
              </a:extLst>
            </p:cNvPr>
            <p:cNvGrpSpPr/>
            <p:nvPr/>
          </p:nvGrpSpPr>
          <p:grpSpPr>
            <a:xfrm>
              <a:off x="0" y="307975"/>
              <a:ext cx="12311800" cy="576263"/>
              <a:chOff x="0" y="307975"/>
              <a:chExt cx="12311800" cy="576263"/>
            </a:xfrm>
          </p:grpSpPr>
          <p:sp>
            <p:nvSpPr>
              <p:cNvPr id="38" name="圆角矩形 38">
                <a:extLst>
                  <a:ext uri="{FF2B5EF4-FFF2-40B4-BE49-F238E27FC236}">
                    <a16:creationId xmlns:a16="http://schemas.microsoft.com/office/drawing/2014/main" id="{B65F490D-CB44-8FAE-4922-7FA61B443A9A}"/>
                  </a:ext>
                </a:extLst>
              </p:cNvPr>
              <p:cNvSpPr>
                <a:spLocks noChangeArrowheads="1"/>
              </p:cNvSpPr>
              <p:nvPr/>
            </p:nvSpPr>
            <p:spPr bwMode="auto">
              <a:xfrm>
                <a:off x="622421" y="307975"/>
                <a:ext cx="7037113"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Experiment 1: General Heterogeneity Variation </a:t>
                </a:r>
                <a:endParaRPr lang="zh-CN"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圆角矩形 39">
                <a:extLst>
                  <a:ext uri="{FF2B5EF4-FFF2-40B4-BE49-F238E27FC236}">
                    <a16:creationId xmlns:a16="http://schemas.microsoft.com/office/drawing/2014/main" id="{AE6ED159-F84E-14F1-1CE4-4CFAEED9F338}"/>
                  </a:ext>
                </a:extLst>
              </p:cNvPr>
              <p:cNvSpPr>
                <a:spLocks noChangeArrowheads="1"/>
              </p:cNvSpPr>
              <p:nvPr/>
            </p:nvSpPr>
            <p:spPr bwMode="auto">
              <a:xfrm flipV="1">
                <a:off x="7659534" y="596103"/>
                <a:ext cx="4652266"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40" name="圆角矩形 39">
                <a:extLst>
                  <a:ext uri="{FF2B5EF4-FFF2-40B4-BE49-F238E27FC236}">
                    <a16:creationId xmlns:a16="http://schemas.microsoft.com/office/drawing/2014/main" id="{0C79E1E8-CF14-581D-9B00-C435501B9777}"/>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pic>
        <p:nvPicPr>
          <p:cNvPr id="2" name="图片 1">
            <a:extLst>
              <a:ext uri="{FF2B5EF4-FFF2-40B4-BE49-F238E27FC236}">
                <a16:creationId xmlns:a16="http://schemas.microsoft.com/office/drawing/2014/main" id="{DE724F22-23BD-5120-1AD1-B0F95CB0F379}"/>
              </a:ext>
            </a:extLst>
          </p:cNvPr>
          <p:cNvPicPr>
            <a:picLocks noChangeAspect="1"/>
          </p:cNvPicPr>
          <p:nvPr/>
        </p:nvPicPr>
        <p:blipFill>
          <a:blip r:embed="rId3"/>
          <a:srcRect t="34518"/>
          <a:stretch>
            <a:fillRect/>
          </a:stretch>
        </p:blipFill>
        <p:spPr>
          <a:xfrm>
            <a:off x="4620288" y="3469724"/>
            <a:ext cx="2742238" cy="2320286"/>
          </a:xfrm>
          <a:prstGeom prst="rect">
            <a:avLst/>
          </a:prstGeom>
        </p:spPr>
      </p:pic>
      <p:grpSp>
        <p:nvGrpSpPr>
          <p:cNvPr id="48" name="组合 47">
            <a:extLst>
              <a:ext uri="{FF2B5EF4-FFF2-40B4-BE49-F238E27FC236}">
                <a16:creationId xmlns:a16="http://schemas.microsoft.com/office/drawing/2014/main" id="{9AD3320C-65EF-4DB7-5FD7-112BC315C628}"/>
              </a:ext>
            </a:extLst>
          </p:cNvPr>
          <p:cNvGrpSpPr/>
          <p:nvPr/>
        </p:nvGrpSpPr>
        <p:grpSpPr>
          <a:xfrm>
            <a:off x="4559654" y="1533740"/>
            <a:ext cx="2959413" cy="4504866"/>
            <a:chOff x="8446457" y="1404102"/>
            <a:chExt cx="2994661" cy="4419501"/>
          </a:xfrm>
        </p:grpSpPr>
        <p:grpSp>
          <p:nvGrpSpPr>
            <p:cNvPr id="74" name="组合 73">
              <a:extLst>
                <a:ext uri="{FF2B5EF4-FFF2-40B4-BE49-F238E27FC236}">
                  <a16:creationId xmlns:a16="http://schemas.microsoft.com/office/drawing/2014/main" id="{1DD92B6C-71C9-4A48-7B80-9E25E14A5BCF}"/>
                </a:ext>
              </a:extLst>
            </p:cNvPr>
            <p:cNvGrpSpPr/>
            <p:nvPr/>
          </p:nvGrpSpPr>
          <p:grpSpPr>
            <a:xfrm>
              <a:off x="8446457" y="1404102"/>
              <a:ext cx="2994661" cy="4419501"/>
              <a:chOff x="8641080" y="1099302"/>
              <a:chExt cx="2994661" cy="4419501"/>
            </a:xfrm>
          </p:grpSpPr>
          <p:pic>
            <p:nvPicPr>
              <p:cNvPr id="77" name="图片 76">
                <a:extLst>
                  <a:ext uri="{FF2B5EF4-FFF2-40B4-BE49-F238E27FC236}">
                    <a16:creationId xmlns:a16="http://schemas.microsoft.com/office/drawing/2014/main" id="{7790492A-A7A5-039A-3FD2-6DA6DADED341}"/>
                  </a:ext>
                </a:extLst>
              </p:cNvPr>
              <p:cNvPicPr>
                <a:picLocks noChangeAspect="1"/>
              </p:cNvPicPr>
              <p:nvPr/>
            </p:nvPicPr>
            <p:blipFill>
              <a:blip r:embed="rId3"/>
              <a:srcRect b="71463"/>
              <a:stretch>
                <a:fillRect/>
              </a:stretch>
            </p:blipFill>
            <p:spPr>
              <a:xfrm>
                <a:off x="8712502" y="1337171"/>
                <a:ext cx="2762004" cy="1052454"/>
              </a:xfrm>
              <a:prstGeom prst="rect">
                <a:avLst/>
              </a:prstGeom>
            </p:spPr>
          </p:pic>
          <p:grpSp>
            <p:nvGrpSpPr>
              <p:cNvPr id="78" name="组合 77">
                <a:extLst>
                  <a:ext uri="{FF2B5EF4-FFF2-40B4-BE49-F238E27FC236}">
                    <a16:creationId xmlns:a16="http://schemas.microsoft.com/office/drawing/2014/main" id="{E6782A57-627E-B0E9-4DB4-EC79E5841E07}"/>
                  </a:ext>
                </a:extLst>
              </p:cNvPr>
              <p:cNvGrpSpPr/>
              <p:nvPr/>
            </p:nvGrpSpPr>
            <p:grpSpPr>
              <a:xfrm>
                <a:off x="8641080" y="2306934"/>
                <a:ext cx="2994661" cy="1885411"/>
                <a:chOff x="8641080" y="2306934"/>
                <a:chExt cx="2994661" cy="1885411"/>
              </a:xfrm>
            </p:grpSpPr>
            <p:sp>
              <p:nvSpPr>
                <p:cNvPr id="84" name="矩形: 圆角 83">
                  <a:extLst>
                    <a:ext uri="{FF2B5EF4-FFF2-40B4-BE49-F238E27FC236}">
                      <a16:creationId xmlns:a16="http://schemas.microsoft.com/office/drawing/2014/main" id="{394B6EDB-620B-9B3D-EA9F-AF4465754515}"/>
                    </a:ext>
                  </a:extLst>
                </p:cNvPr>
                <p:cNvSpPr/>
                <p:nvPr/>
              </p:nvSpPr>
              <p:spPr>
                <a:xfrm>
                  <a:off x="8641080" y="2306934"/>
                  <a:ext cx="2918460" cy="82692"/>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cs typeface="Arial" panose="020B0604020202020204" pitchFamily="34" charset="0"/>
                  </a:endParaRPr>
                </a:p>
              </p:txBody>
            </p:sp>
            <p:sp>
              <p:nvSpPr>
                <p:cNvPr id="85" name="矩形: 圆角 84">
                  <a:extLst>
                    <a:ext uri="{FF2B5EF4-FFF2-40B4-BE49-F238E27FC236}">
                      <a16:creationId xmlns:a16="http://schemas.microsoft.com/office/drawing/2014/main" id="{24CE0845-A91A-D5FB-9DC3-44853F3A6C62}"/>
                    </a:ext>
                  </a:extLst>
                </p:cNvPr>
                <p:cNvSpPr/>
                <p:nvPr/>
              </p:nvSpPr>
              <p:spPr>
                <a:xfrm>
                  <a:off x="8717281" y="4109653"/>
                  <a:ext cx="2918460" cy="82692"/>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cs typeface="Arial" panose="020B0604020202020204" pitchFamily="34" charset="0"/>
                  </a:endParaRPr>
                </a:p>
              </p:txBody>
            </p:sp>
          </p:grpSp>
          <p:sp>
            <p:nvSpPr>
              <p:cNvPr id="79" name="矩形 78">
                <a:extLst>
                  <a:ext uri="{FF2B5EF4-FFF2-40B4-BE49-F238E27FC236}">
                    <a16:creationId xmlns:a16="http://schemas.microsoft.com/office/drawing/2014/main" id="{95BAD38C-0A0F-A79A-0759-66DBA1EC5581}"/>
                  </a:ext>
                </a:extLst>
              </p:cNvPr>
              <p:cNvSpPr/>
              <p:nvPr/>
            </p:nvSpPr>
            <p:spPr>
              <a:xfrm>
                <a:off x="8804761" y="1099302"/>
                <a:ext cx="2583633" cy="2994481"/>
              </a:xfrm>
              <a:prstGeom prst="rect">
                <a:avLst/>
              </a:prstGeom>
              <a:noFill/>
              <a:ln w="1905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cs typeface="Arial" panose="020B0604020202020204" pitchFamily="34" charset="0"/>
                </a:endParaRPr>
              </a:p>
            </p:txBody>
          </p:sp>
          <p:sp>
            <p:nvSpPr>
              <p:cNvPr id="80" name="矩形 79">
                <a:extLst>
                  <a:ext uri="{FF2B5EF4-FFF2-40B4-BE49-F238E27FC236}">
                    <a16:creationId xmlns:a16="http://schemas.microsoft.com/office/drawing/2014/main" id="{FC8D9122-EED5-4B83-E84B-CEE0099A3AB7}"/>
                  </a:ext>
                </a:extLst>
              </p:cNvPr>
              <p:cNvSpPr/>
              <p:nvPr/>
            </p:nvSpPr>
            <p:spPr>
              <a:xfrm>
                <a:off x="8728710" y="2955460"/>
                <a:ext cx="2734154" cy="2563343"/>
              </a:xfrm>
              <a:prstGeom prst="rect">
                <a:avLst/>
              </a:prstGeom>
              <a:noFill/>
              <a:ln w="19050">
                <a:solidFill>
                  <a:srgbClr val="CC66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C55A11"/>
                  </a:solidFill>
                  <a:latin typeface="Arial" panose="020B0604020202020204" pitchFamily="34" charset="0"/>
                  <a:cs typeface="Arial" panose="020B0604020202020204" pitchFamily="34" charset="0"/>
                </a:endParaRPr>
              </a:p>
            </p:txBody>
          </p:sp>
          <p:sp>
            <p:nvSpPr>
              <p:cNvPr id="81" name="文本框 2110">
                <a:extLst>
                  <a:ext uri="{FF2B5EF4-FFF2-40B4-BE49-F238E27FC236}">
                    <a16:creationId xmlns:a16="http://schemas.microsoft.com/office/drawing/2014/main" id="{DD2FDC30-8191-3CD4-EA69-7114AA8F5BF1}"/>
                  </a:ext>
                </a:extLst>
              </p:cNvPr>
              <p:cNvSpPr txBox="1"/>
              <p:nvPr/>
            </p:nvSpPr>
            <p:spPr>
              <a:xfrm>
                <a:off x="8785647" y="2122221"/>
                <a:ext cx="570811" cy="3623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cs typeface="Arial" panose="020B0604020202020204" pitchFamily="34" charset="0"/>
                  </a:rPr>
                  <a:t>A1</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82" name="文本框 2111">
                <a:extLst>
                  <a:ext uri="{FF2B5EF4-FFF2-40B4-BE49-F238E27FC236}">
                    <a16:creationId xmlns:a16="http://schemas.microsoft.com/office/drawing/2014/main" id="{767C1711-EBA9-EDA1-71E1-363AB2BDE740}"/>
                  </a:ext>
                </a:extLst>
              </p:cNvPr>
              <p:cNvSpPr txBox="1"/>
              <p:nvPr/>
            </p:nvSpPr>
            <p:spPr>
              <a:xfrm>
                <a:off x="8763602" y="3771256"/>
                <a:ext cx="532010" cy="3623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cs typeface="Arial" panose="020B0604020202020204" pitchFamily="34" charset="0"/>
                  </a:rPr>
                  <a:t>A2</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83" name="文本框 2112">
                <a:extLst>
                  <a:ext uri="{FF2B5EF4-FFF2-40B4-BE49-F238E27FC236}">
                    <a16:creationId xmlns:a16="http://schemas.microsoft.com/office/drawing/2014/main" id="{8CD61D30-C13E-9051-E2CB-2007839916C7}"/>
                  </a:ext>
                </a:extLst>
              </p:cNvPr>
              <p:cNvSpPr txBox="1"/>
              <p:nvPr/>
            </p:nvSpPr>
            <p:spPr>
              <a:xfrm>
                <a:off x="8720291" y="4987177"/>
                <a:ext cx="498415" cy="3623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cs typeface="Arial" panose="020B0604020202020204" pitchFamily="34" charset="0"/>
                  </a:rPr>
                  <a:t>B2</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grpSp>
        <p:sp>
          <p:nvSpPr>
            <p:cNvPr id="75" name="文本框 2104">
              <a:extLst>
                <a:ext uri="{FF2B5EF4-FFF2-40B4-BE49-F238E27FC236}">
                  <a16:creationId xmlns:a16="http://schemas.microsoft.com/office/drawing/2014/main" id="{5FA6A713-E187-2AE7-45CE-13D933E2CE04}"/>
                </a:ext>
              </a:extLst>
            </p:cNvPr>
            <p:cNvSpPr txBox="1"/>
            <p:nvPr/>
          </p:nvSpPr>
          <p:spPr>
            <a:xfrm>
              <a:off x="9331295" y="1405785"/>
              <a:ext cx="1210980" cy="3623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dirty="0">
                  <a:solidFill>
                    <a:schemeClr val="accent1"/>
                  </a:solidFill>
                  <a:latin typeface="Arial" panose="020B0604020202020204" pitchFamily="34" charset="0"/>
                  <a:cs typeface="Arial" panose="020B0604020202020204" pitchFamily="34" charset="0"/>
                </a:rPr>
                <a:t>φ</a:t>
              </a:r>
              <a:r>
                <a:rPr lang="en-US" altLang="zh-CN" dirty="0">
                  <a:solidFill>
                    <a:schemeClr val="accent1"/>
                  </a:solidFill>
                  <a:latin typeface="Arial" panose="020B0604020202020204" pitchFamily="34" charset="0"/>
                  <a:cs typeface="Arial" panose="020B0604020202020204" pitchFamily="34" charset="0"/>
                </a:rPr>
                <a:t>=0.3926</a:t>
              </a:r>
              <a:endParaRPr lang="zh-CN" altLang="en-US" dirty="0">
                <a:solidFill>
                  <a:schemeClr val="accent1"/>
                </a:solidFill>
                <a:latin typeface="Arial" panose="020B0604020202020204" pitchFamily="34" charset="0"/>
                <a:cs typeface="Arial" panose="020B0604020202020204" pitchFamily="34" charset="0"/>
              </a:endParaRPr>
            </a:p>
          </p:txBody>
        </p:sp>
        <p:sp>
          <p:nvSpPr>
            <p:cNvPr id="76" name="文本框 2105">
              <a:extLst>
                <a:ext uri="{FF2B5EF4-FFF2-40B4-BE49-F238E27FC236}">
                  <a16:creationId xmlns:a16="http://schemas.microsoft.com/office/drawing/2014/main" id="{49F59DD8-91E9-0338-B480-029DFD56ABA2}"/>
                </a:ext>
              </a:extLst>
            </p:cNvPr>
            <p:cNvSpPr txBox="1"/>
            <p:nvPr/>
          </p:nvSpPr>
          <p:spPr>
            <a:xfrm>
              <a:off x="9331295" y="5419990"/>
              <a:ext cx="1213044" cy="3623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i="1" dirty="0">
                  <a:solidFill>
                    <a:srgbClr val="C55A11"/>
                  </a:solidFill>
                  <a:latin typeface="Arial" panose="020B0604020202020204" pitchFamily="34" charset="0"/>
                  <a:cs typeface="Arial" panose="020B0604020202020204" pitchFamily="34" charset="0"/>
                </a:rPr>
                <a:t>φ</a:t>
              </a:r>
              <a:r>
                <a:rPr lang="en-US" altLang="zh-CN" dirty="0">
                  <a:solidFill>
                    <a:srgbClr val="C55A11"/>
                  </a:solidFill>
                  <a:latin typeface="Arial" panose="020B0604020202020204" pitchFamily="34" charset="0"/>
                  <a:cs typeface="Arial" panose="020B0604020202020204" pitchFamily="34" charset="0"/>
                </a:rPr>
                <a:t>=0.5403</a:t>
              </a:r>
              <a:endParaRPr lang="zh-CN" altLang="en-US" dirty="0">
                <a:solidFill>
                  <a:srgbClr val="C55A11"/>
                </a:solidFill>
                <a:latin typeface="Arial" panose="020B0604020202020204" pitchFamily="34" charset="0"/>
                <a:cs typeface="Arial" panose="020B0604020202020204" pitchFamily="34" charset="0"/>
              </a:endParaRPr>
            </a:p>
          </p:txBody>
        </p:sp>
      </p:grpSp>
      <p:sp>
        <p:nvSpPr>
          <p:cNvPr id="49" name="文本框 2115">
            <a:extLst>
              <a:ext uri="{FF2B5EF4-FFF2-40B4-BE49-F238E27FC236}">
                <a16:creationId xmlns:a16="http://schemas.microsoft.com/office/drawing/2014/main" id="{364DA527-2185-D80E-C860-29A55A943EF5}"/>
              </a:ext>
            </a:extLst>
          </p:cNvPr>
          <p:cNvSpPr txBox="1"/>
          <p:nvPr/>
        </p:nvSpPr>
        <p:spPr>
          <a:xfrm rot="16200000">
            <a:off x="5988671" y="329921"/>
            <a:ext cx="461665" cy="195127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chemeClr val="accent1"/>
                </a:solidFill>
                <a:latin typeface="Arial" panose="020B0604020202020204" pitchFamily="34" charset="0"/>
                <a:ea typeface="微软雅黑" panose="020B0503020204020204" pitchFamily="34" charset="-122"/>
                <a:cs typeface="Arial" panose="020B0604020202020204" pitchFamily="34" charset="0"/>
              </a:rPr>
              <a:t>Same porosity</a:t>
            </a:r>
            <a:endParaRPr lang="zh-CN" altLang="en-US"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2116">
            <a:extLst>
              <a:ext uri="{FF2B5EF4-FFF2-40B4-BE49-F238E27FC236}">
                <a16:creationId xmlns:a16="http://schemas.microsoft.com/office/drawing/2014/main" id="{F4402DE9-FE9C-F267-9AB5-0B065C790589}"/>
              </a:ext>
            </a:extLst>
          </p:cNvPr>
          <p:cNvSpPr txBox="1"/>
          <p:nvPr/>
        </p:nvSpPr>
        <p:spPr>
          <a:xfrm rot="16200000">
            <a:off x="6143685" y="4666623"/>
            <a:ext cx="461665" cy="330141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rgbClr val="C25105"/>
                </a:solidFill>
                <a:latin typeface="Arial" panose="020B0604020202020204" pitchFamily="34" charset="0"/>
                <a:ea typeface="微软雅黑" panose="020B0503020204020204" pitchFamily="34" charset="-122"/>
                <a:cs typeface="Arial" panose="020B0604020202020204" pitchFamily="34" charset="0"/>
              </a:rPr>
              <a:t>Similar pore size distribution </a:t>
            </a:r>
            <a:endParaRPr lang="zh-CN" altLang="en-US" dirty="0">
              <a:solidFill>
                <a:srgbClr val="C25105"/>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箭头: 右 57">
            <a:extLst>
              <a:ext uri="{FF2B5EF4-FFF2-40B4-BE49-F238E27FC236}">
                <a16:creationId xmlns:a16="http://schemas.microsoft.com/office/drawing/2014/main" id="{243F38E1-0F21-6F17-C87F-680C61C475E4}"/>
              </a:ext>
            </a:extLst>
          </p:cNvPr>
          <p:cNvSpPr/>
          <p:nvPr/>
        </p:nvSpPr>
        <p:spPr>
          <a:xfrm>
            <a:off x="7719695" y="2390151"/>
            <a:ext cx="397441" cy="2109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cs typeface="Arial" panose="020B0604020202020204" pitchFamily="34" charset="0"/>
            </a:endParaRPr>
          </a:p>
        </p:txBody>
      </p:sp>
      <p:sp>
        <p:nvSpPr>
          <p:cNvPr id="59" name="箭头: 右 58">
            <a:extLst>
              <a:ext uri="{FF2B5EF4-FFF2-40B4-BE49-F238E27FC236}">
                <a16:creationId xmlns:a16="http://schemas.microsoft.com/office/drawing/2014/main" id="{6A128620-F111-F4BE-9568-569A71AF3769}"/>
              </a:ext>
            </a:extLst>
          </p:cNvPr>
          <p:cNvSpPr/>
          <p:nvPr/>
        </p:nvSpPr>
        <p:spPr>
          <a:xfrm>
            <a:off x="7711329" y="4718007"/>
            <a:ext cx="397441" cy="210901"/>
          </a:xfrm>
          <a:prstGeom prst="rightArrow">
            <a:avLst/>
          </a:prstGeom>
          <a:solidFill>
            <a:srgbClr val="C251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endParaRPr>
          </a:p>
        </p:txBody>
      </p:sp>
      <p:sp>
        <p:nvSpPr>
          <p:cNvPr id="63" name="文本框 2150">
            <a:extLst>
              <a:ext uri="{FF2B5EF4-FFF2-40B4-BE49-F238E27FC236}">
                <a16:creationId xmlns:a16="http://schemas.microsoft.com/office/drawing/2014/main" id="{CE7C62C6-1B05-0C2A-A2D3-0897D94FF340}"/>
              </a:ext>
            </a:extLst>
          </p:cNvPr>
          <p:cNvSpPr txBox="1"/>
          <p:nvPr/>
        </p:nvSpPr>
        <p:spPr>
          <a:xfrm>
            <a:off x="7200350" y="4093698"/>
            <a:ext cx="145775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pore size</a:t>
            </a:r>
          </a:p>
          <a:p>
            <a:pPr algn="ctr"/>
            <a:r>
              <a:rPr lang="en-US" altLang="zh-CN" dirty="0">
                <a:latin typeface="Arial" panose="020B0604020202020204" pitchFamily="34" charset="0"/>
                <a:ea typeface="微软雅黑" panose="020B0503020204020204" pitchFamily="34" charset="-122"/>
                <a:cs typeface="Arial" panose="020B0604020202020204" pitchFamily="34" charset="0"/>
              </a:rPr>
              <a:t>PDF</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a:extLst>
              <a:ext uri="{FF2B5EF4-FFF2-40B4-BE49-F238E27FC236}">
                <a16:creationId xmlns:a16="http://schemas.microsoft.com/office/drawing/2014/main" id="{FA02EE47-18E9-F7D5-6688-6E1F76AAF6A6}"/>
              </a:ext>
            </a:extLst>
          </p:cNvPr>
          <p:cNvPicPr>
            <a:picLocks noChangeAspect="1"/>
          </p:cNvPicPr>
          <p:nvPr/>
        </p:nvPicPr>
        <p:blipFill>
          <a:blip r:embed="rId4"/>
          <a:stretch>
            <a:fillRect/>
          </a:stretch>
        </p:blipFill>
        <p:spPr>
          <a:xfrm>
            <a:off x="8299947" y="967678"/>
            <a:ext cx="3582930" cy="2844945"/>
          </a:xfrm>
          <a:prstGeom prst="rect">
            <a:avLst/>
          </a:prstGeom>
        </p:spPr>
      </p:pic>
      <p:sp>
        <p:nvSpPr>
          <p:cNvPr id="32" name="文本框 2130">
            <a:extLst>
              <a:ext uri="{FF2B5EF4-FFF2-40B4-BE49-F238E27FC236}">
                <a16:creationId xmlns:a16="http://schemas.microsoft.com/office/drawing/2014/main" id="{0B1AE828-7574-E4C0-30C0-49FCF92E9179}"/>
              </a:ext>
            </a:extLst>
          </p:cNvPr>
          <p:cNvSpPr txBox="1"/>
          <p:nvPr/>
        </p:nvSpPr>
        <p:spPr>
          <a:xfrm>
            <a:off x="10009672" y="1745420"/>
            <a:ext cx="1727324"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ea typeface="微软雅黑" panose="020B0503020204020204" pitchFamily="34" charset="-122"/>
                <a:cs typeface="Arial" panose="020B0604020202020204" pitchFamily="34" charset="0"/>
              </a:rPr>
              <a:t>A narrow pore size distribution with a sharp peak</a:t>
            </a:r>
            <a:endParaRPr lang="zh-CN" altLang="en-US" dirty="0">
              <a:ea typeface="微软雅黑" panose="020B0503020204020204" pitchFamily="34" charset="-122"/>
              <a:cs typeface="Arial" panose="020B0604020202020204" pitchFamily="34" charset="0"/>
            </a:endParaRPr>
          </a:p>
        </p:txBody>
      </p:sp>
      <p:pic>
        <p:nvPicPr>
          <p:cNvPr id="37" name="图片 36">
            <a:extLst>
              <a:ext uri="{FF2B5EF4-FFF2-40B4-BE49-F238E27FC236}">
                <a16:creationId xmlns:a16="http://schemas.microsoft.com/office/drawing/2014/main" id="{6D2E346A-F362-7682-6FF9-BA54D4111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541" y="3745144"/>
            <a:ext cx="3501016" cy="2960604"/>
          </a:xfrm>
          <a:prstGeom prst="rect">
            <a:avLst/>
          </a:prstGeom>
        </p:spPr>
      </p:pic>
      <p:sp>
        <p:nvSpPr>
          <p:cNvPr id="43" name="文本框 2131">
            <a:extLst>
              <a:ext uri="{FF2B5EF4-FFF2-40B4-BE49-F238E27FC236}">
                <a16:creationId xmlns:a16="http://schemas.microsoft.com/office/drawing/2014/main" id="{1AF6EF8C-B8EA-A08F-98E4-86AAA94C176E}"/>
              </a:ext>
            </a:extLst>
          </p:cNvPr>
          <p:cNvSpPr txBox="1"/>
          <p:nvPr/>
        </p:nvSpPr>
        <p:spPr>
          <a:xfrm>
            <a:off x="9978332" y="4589681"/>
            <a:ext cx="1681588"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ea typeface="微软雅黑" panose="020B0503020204020204" pitchFamily="34" charset="-122"/>
                <a:cs typeface="Arial" panose="020B0604020202020204" pitchFamily="34" charset="0"/>
              </a:rPr>
              <a:t>A broader pore size distribution dominated by small pores</a:t>
            </a:r>
            <a:endParaRPr lang="zh-CN" altLang="en-US" dirty="0">
              <a:ea typeface="微软雅黑" panose="020B0503020204020204" pitchFamily="34" charset="-122"/>
              <a:cs typeface="Arial" panose="020B0604020202020204" pitchFamily="34" charset="0"/>
            </a:endParaRPr>
          </a:p>
        </p:txBody>
      </p:sp>
      <p:pic>
        <p:nvPicPr>
          <p:cNvPr id="130" name="Picture 4">
            <a:extLst>
              <a:ext uri="{FF2B5EF4-FFF2-40B4-BE49-F238E27FC236}">
                <a16:creationId xmlns:a16="http://schemas.microsoft.com/office/drawing/2014/main" id="{79E6FFD7-594F-0D69-6315-C2FEC008D452}"/>
              </a:ext>
            </a:extLst>
          </p:cNvPr>
          <p:cNvPicPr>
            <a:picLocks noChangeAspect="1"/>
          </p:cNvPicPr>
          <p:nvPr/>
        </p:nvPicPr>
        <p:blipFill>
          <a:blip r:embed="rId6" cstate="print">
            <a:extLst>
              <a:ext uri="{28A0092B-C50C-407E-A947-70E740481C1C}">
                <a14:useLocalDpi xmlns:a14="http://schemas.microsoft.com/office/drawing/2010/main" val="0"/>
              </a:ext>
            </a:extLst>
          </a:blip>
          <a:srcRect t="44636" r="65506" b="7276"/>
          <a:stretch>
            <a:fillRect/>
          </a:stretch>
        </p:blipFill>
        <p:spPr>
          <a:xfrm>
            <a:off x="819997" y="3628877"/>
            <a:ext cx="2778260" cy="2090990"/>
          </a:xfrm>
          <a:prstGeom prst="rect">
            <a:avLst/>
          </a:prstGeom>
        </p:spPr>
      </p:pic>
      <p:pic>
        <p:nvPicPr>
          <p:cNvPr id="137" name="图片 136">
            <a:extLst>
              <a:ext uri="{FF2B5EF4-FFF2-40B4-BE49-F238E27FC236}">
                <a16:creationId xmlns:a16="http://schemas.microsoft.com/office/drawing/2014/main" id="{CCC9CC89-F450-8F26-B201-AE3A9144C3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371" y="1341814"/>
            <a:ext cx="3783976" cy="1480357"/>
          </a:xfrm>
          <a:prstGeom prst="rect">
            <a:avLst/>
          </a:prstGeom>
        </p:spPr>
      </p:pic>
      <p:sp>
        <p:nvSpPr>
          <p:cNvPr id="138" name="矩形 137">
            <a:extLst>
              <a:ext uri="{FF2B5EF4-FFF2-40B4-BE49-F238E27FC236}">
                <a16:creationId xmlns:a16="http://schemas.microsoft.com/office/drawing/2014/main" id="{FBAF0A7D-1034-3813-62B5-3A1C3A5CC98A}"/>
              </a:ext>
            </a:extLst>
          </p:cNvPr>
          <p:cNvSpPr/>
          <p:nvPr/>
        </p:nvSpPr>
        <p:spPr>
          <a:xfrm>
            <a:off x="962787" y="1433698"/>
            <a:ext cx="2473414" cy="1342122"/>
          </a:xfrm>
          <a:prstGeom prst="rect">
            <a:avLst/>
          </a:prstGeom>
          <a:noFill/>
          <a:ln w="190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9" name="矩形 138">
            <a:extLst>
              <a:ext uri="{FF2B5EF4-FFF2-40B4-BE49-F238E27FC236}">
                <a16:creationId xmlns:a16="http://schemas.microsoft.com/office/drawing/2014/main" id="{1FA7CF6C-A83F-EB19-EE57-D582396C0A50}"/>
              </a:ext>
            </a:extLst>
          </p:cNvPr>
          <p:cNvSpPr/>
          <p:nvPr/>
        </p:nvSpPr>
        <p:spPr>
          <a:xfrm>
            <a:off x="1497218" y="4993919"/>
            <a:ext cx="744417" cy="3359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43" name="文本框 142">
            <a:extLst>
              <a:ext uri="{FF2B5EF4-FFF2-40B4-BE49-F238E27FC236}">
                <a16:creationId xmlns:a16="http://schemas.microsoft.com/office/drawing/2014/main" id="{B5DF4CDB-51F0-1F5A-9659-201E47CE0A3E}"/>
              </a:ext>
            </a:extLst>
          </p:cNvPr>
          <p:cNvSpPr txBox="1"/>
          <p:nvPr/>
        </p:nvSpPr>
        <p:spPr>
          <a:xfrm>
            <a:off x="2242280" y="3020342"/>
            <a:ext cx="1263313" cy="369332"/>
          </a:xfrm>
          <a:prstGeom prst="rect">
            <a:avLst/>
          </a:prstGeom>
          <a:noFill/>
        </p:spPr>
        <p:txBody>
          <a:bodyPr wrap="square" rtlCol="0">
            <a:spAutoFit/>
          </a:bodyPr>
          <a:lstStyle/>
          <a:p>
            <a:r>
              <a:rPr lang="en-US" altLang="zh-CN" dirty="0">
                <a:solidFill>
                  <a:srgbClr val="3D64AC"/>
                </a:solidFill>
                <a:latin typeface="Arial" panose="020B0604020202020204" pitchFamily="34" charset="0"/>
                <a:cs typeface="Arial" panose="020B0604020202020204" pitchFamily="34" charset="0"/>
              </a:rPr>
              <a:t>Binarized</a:t>
            </a:r>
            <a:endParaRPr lang="zh-CN" altLang="en-US" dirty="0">
              <a:solidFill>
                <a:srgbClr val="3D64AC"/>
              </a:solidFill>
              <a:latin typeface="Arial" panose="020B0604020202020204" pitchFamily="34" charset="0"/>
              <a:cs typeface="Arial" panose="020B0604020202020204" pitchFamily="34" charset="0"/>
            </a:endParaRPr>
          </a:p>
        </p:txBody>
      </p:sp>
      <p:sp>
        <p:nvSpPr>
          <p:cNvPr id="146" name="文本框 145">
            <a:extLst>
              <a:ext uri="{FF2B5EF4-FFF2-40B4-BE49-F238E27FC236}">
                <a16:creationId xmlns:a16="http://schemas.microsoft.com/office/drawing/2014/main" id="{2F66C2D1-DB77-397D-739A-4567610E61B8}"/>
              </a:ext>
            </a:extLst>
          </p:cNvPr>
          <p:cNvSpPr txBox="1"/>
          <p:nvPr/>
        </p:nvSpPr>
        <p:spPr>
          <a:xfrm>
            <a:off x="812525" y="5715440"/>
            <a:ext cx="66569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Pore</a:t>
            </a:r>
            <a:endParaRPr lang="zh-CN" altLang="en-US" dirty="0">
              <a:latin typeface="Arial" panose="020B0604020202020204" pitchFamily="34" charset="0"/>
              <a:cs typeface="Arial" panose="020B0604020202020204" pitchFamily="34" charset="0"/>
            </a:endParaRPr>
          </a:p>
        </p:txBody>
      </p:sp>
      <p:sp>
        <p:nvSpPr>
          <p:cNvPr id="149" name="文本框 148">
            <a:extLst>
              <a:ext uri="{FF2B5EF4-FFF2-40B4-BE49-F238E27FC236}">
                <a16:creationId xmlns:a16="http://schemas.microsoft.com/office/drawing/2014/main" id="{A72A2853-0791-2B60-C07F-67DC064D7AFD}"/>
              </a:ext>
            </a:extLst>
          </p:cNvPr>
          <p:cNvSpPr txBox="1"/>
          <p:nvPr/>
        </p:nvSpPr>
        <p:spPr>
          <a:xfrm>
            <a:off x="1715316" y="5711800"/>
            <a:ext cx="1876761" cy="923330"/>
          </a:xfrm>
          <a:prstGeom prst="rect">
            <a:avLst/>
          </a:prstGeom>
          <a:noFill/>
        </p:spPr>
        <p:txBody>
          <a:bodyPr wrap="square" rtlCol="0">
            <a:spAutoFit/>
          </a:bodyPr>
          <a:lstStyle/>
          <a:p>
            <a:pPr algn="ctr"/>
            <a:r>
              <a:rPr lang="en-US" altLang="zh-CN" dirty="0">
                <a:solidFill>
                  <a:srgbClr val="C4580D"/>
                </a:solidFill>
                <a:latin typeface="Arial" panose="020B0604020202020204" pitchFamily="34" charset="0"/>
                <a:cs typeface="Arial" panose="020B0604020202020204" pitchFamily="34" charset="0"/>
              </a:rPr>
              <a:t>Area </a:t>
            </a:r>
          </a:p>
          <a:p>
            <a:pPr algn="ctr"/>
            <a:r>
              <a:rPr lang="en-US" altLang="zh-CN" dirty="0">
                <a:solidFill>
                  <a:schemeClr val="accent2">
                    <a:lumMod val="75000"/>
                  </a:schemeClr>
                </a:solidFill>
                <a:latin typeface="Arial" panose="020B0604020202020204" pitchFamily="34" charset="0"/>
                <a:cs typeface="Arial" panose="020B0604020202020204" pitchFamily="34" charset="0"/>
              </a:rPr>
              <a:t>equivalent </a:t>
            </a:r>
          </a:p>
          <a:p>
            <a:pPr algn="ctr"/>
            <a:r>
              <a:rPr lang="en-US" altLang="zh-CN" dirty="0">
                <a:latin typeface="Arial" panose="020B0604020202020204" pitchFamily="34" charset="0"/>
                <a:cs typeface="Arial" panose="020B0604020202020204" pitchFamily="34" charset="0"/>
              </a:rPr>
              <a:t>circle</a:t>
            </a:r>
            <a:endParaRPr lang="zh-CN" altLang="en-US" dirty="0">
              <a:latin typeface="Arial" panose="020B0604020202020204" pitchFamily="34" charset="0"/>
              <a:cs typeface="Arial" panose="020B0604020202020204" pitchFamily="34" charset="0"/>
            </a:endParaRPr>
          </a:p>
        </p:txBody>
      </p:sp>
      <p:sp>
        <p:nvSpPr>
          <p:cNvPr id="62" name="文本框 2147">
            <a:extLst>
              <a:ext uri="{FF2B5EF4-FFF2-40B4-BE49-F238E27FC236}">
                <a16:creationId xmlns:a16="http://schemas.microsoft.com/office/drawing/2014/main" id="{65D1C277-42BB-2537-9AF9-36DA2546CC80}"/>
              </a:ext>
            </a:extLst>
          </p:cNvPr>
          <p:cNvSpPr txBox="1"/>
          <p:nvPr/>
        </p:nvSpPr>
        <p:spPr>
          <a:xfrm>
            <a:off x="6953593" y="1805376"/>
            <a:ext cx="195127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pore size</a:t>
            </a:r>
          </a:p>
          <a:p>
            <a:pPr algn="ctr"/>
            <a:r>
              <a:rPr lang="en-US" altLang="zh-CN" dirty="0">
                <a:latin typeface="Arial" panose="020B0604020202020204" pitchFamily="34" charset="0"/>
                <a:ea typeface="微软雅黑" panose="020B0503020204020204" pitchFamily="34" charset="-122"/>
                <a:cs typeface="Arial" panose="020B0604020202020204" pitchFamily="34" charset="0"/>
              </a:rPr>
              <a:t>PDF</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66" name="箭头: 右 165">
            <a:extLst>
              <a:ext uri="{FF2B5EF4-FFF2-40B4-BE49-F238E27FC236}">
                <a16:creationId xmlns:a16="http://schemas.microsoft.com/office/drawing/2014/main" id="{1BF17E11-6859-22C1-2FEC-9CAE9A5C1D4D}"/>
              </a:ext>
            </a:extLst>
          </p:cNvPr>
          <p:cNvSpPr/>
          <p:nvPr/>
        </p:nvSpPr>
        <p:spPr>
          <a:xfrm rot="5400000">
            <a:off x="1904956" y="3099558"/>
            <a:ext cx="397441" cy="2109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cs typeface="Arial" panose="020B0604020202020204" pitchFamily="34" charset="0"/>
            </a:endParaRPr>
          </a:p>
        </p:txBody>
      </p:sp>
      <p:sp>
        <p:nvSpPr>
          <p:cNvPr id="167" name="Shape 4">
            <a:extLst>
              <a:ext uri="{FF2B5EF4-FFF2-40B4-BE49-F238E27FC236}">
                <a16:creationId xmlns:a16="http://schemas.microsoft.com/office/drawing/2014/main" id="{020656FA-F16A-2F52-E724-F59E05012A8E}"/>
              </a:ext>
            </a:extLst>
          </p:cNvPr>
          <p:cNvSpPr/>
          <p:nvPr/>
        </p:nvSpPr>
        <p:spPr>
          <a:xfrm>
            <a:off x="348465" y="914268"/>
            <a:ext cx="3691367" cy="5796710"/>
          </a:xfrm>
          <a:prstGeom prst="roundRect">
            <a:avLst>
              <a:gd name="adj" fmla="val 1633"/>
            </a:avLst>
          </a:prstGeom>
          <a:noFill/>
          <a:ln w="19050">
            <a:solidFill>
              <a:srgbClr val="3A60AB"/>
            </a:solidFill>
            <a:prstDash val="solid"/>
          </a:ln>
        </p:spPr>
        <p:txBody>
          <a:bodyPr/>
          <a:lstStyle/>
          <a:p>
            <a:endParaRPr lang="zh-CN" altLang="en-US">
              <a:solidFill>
                <a:srgbClr val="3A60AB"/>
              </a:solidFill>
              <a:latin typeface="Arial" panose="020B0604020202020204" pitchFamily="34" charset="0"/>
              <a:cs typeface="Arial" panose="020B0604020202020204" pitchFamily="34" charset="0"/>
            </a:endParaRPr>
          </a:p>
        </p:txBody>
      </p:sp>
      <p:sp>
        <p:nvSpPr>
          <p:cNvPr id="168" name="Shape 4">
            <a:extLst>
              <a:ext uri="{FF2B5EF4-FFF2-40B4-BE49-F238E27FC236}">
                <a16:creationId xmlns:a16="http://schemas.microsoft.com/office/drawing/2014/main" id="{0D795B1A-A517-3591-9200-E64FBBAA8D30}"/>
              </a:ext>
            </a:extLst>
          </p:cNvPr>
          <p:cNvSpPr/>
          <p:nvPr/>
        </p:nvSpPr>
        <p:spPr>
          <a:xfrm>
            <a:off x="4330119" y="909039"/>
            <a:ext cx="7706616" cy="5796710"/>
          </a:xfrm>
          <a:prstGeom prst="roundRect">
            <a:avLst>
              <a:gd name="adj" fmla="val 1633"/>
            </a:avLst>
          </a:prstGeom>
          <a:noFill/>
          <a:ln w="19050">
            <a:solidFill>
              <a:srgbClr val="3A60AB"/>
            </a:solidFill>
            <a:prstDash val="solid"/>
          </a:ln>
        </p:spPr>
        <p:txBody>
          <a:bodyPr/>
          <a:lstStyle/>
          <a:p>
            <a:endParaRPr lang="zh-CN" altLang="en-US">
              <a:solidFill>
                <a:srgbClr val="3A60A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99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2AEDA-2DDB-FE5E-004D-47B0B30EC525}"/>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1DF13704-AF7B-2BC4-D6D4-F3697A27EB63}"/>
              </a:ext>
            </a:extLst>
          </p:cNvPr>
          <p:cNvGrpSpPr/>
          <p:nvPr/>
        </p:nvGrpSpPr>
        <p:grpSpPr>
          <a:xfrm>
            <a:off x="-28376" y="180000"/>
            <a:ext cx="12311800" cy="576263"/>
            <a:chOff x="0" y="307975"/>
            <a:chExt cx="12311800" cy="576263"/>
          </a:xfrm>
        </p:grpSpPr>
        <p:sp>
          <p:nvSpPr>
            <p:cNvPr id="34" name="文本框 40">
              <a:extLst>
                <a:ext uri="{FF2B5EF4-FFF2-40B4-BE49-F238E27FC236}">
                  <a16:creationId xmlns:a16="http://schemas.microsoft.com/office/drawing/2014/main" id="{E67A9E2C-7D7B-A025-1D64-A514A4961E5A}"/>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36" name="组合 35">
              <a:extLst>
                <a:ext uri="{FF2B5EF4-FFF2-40B4-BE49-F238E27FC236}">
                  <a16:creationId xmlns:a16="http://schemas.microsoft.com/office/drawing/2014/main" id="{F0C50C7D-456C-CCD9-7F1B-462078F1EC5B}"/>
                </a:ext>
              </a:extLst>
            </p:cNvPr>
            <p:cNvGrpSpPr/>
            <p:nvPr/>
          </p:nvGrpSpPr>
          <p:grpSpPr>
            <a:xfrm>
              <a:off x="0" y="307975"/>
              <a:ext cx="12311800" cy="576263"/>
              <a:chOff x="0" y="307975"/>
              <a:chExt cx="12311800" cy="576263"/>
            </a:xfrm>
          </p:grpSpPr>
          <p:sp>
            <p:nvSpPr>
              <p:cNvPr id="38" name="圆角矩形 38">
                <a:extLst>
                  <a:ext uri="{FF2B5EF4-FFF2-40B4-BE49-F238E27FC236}">
                    <a16:creationId xmlns:a16="http://schemas.microsoft.com/office/drawing/2014/main" id="{E437B07E-22F8-5D20-1D3F-2BB3EB22A61C}"/>
                  </a:ext>
                </a:extLst>
              </p:cNvPr>
              <p:cNvSpPr>
                <a:spLocks noChangeArrowheads="1"/>
              </p:cNvSpPr>
              <p:nvPr/>
            </p:nvSpPr>
            <p:spPr bwMode="auto">
              <a:xfrm>
                <a:off x="622421" y="307975"/>
                <a:ext cx="516667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Experiment 2: Topology Variation </a:t>
                </a:r>
                <a:endParaRPr lang="zh-CN"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圆角矩形 39">
                <a:extLst>
                  <a:ext uri="{FF2B5EF4-FFF2-40B4-BE49-F238E27FC236}">
                    <a16:creationId xmlns:a16="http://schemas.microsoft.com/office/drawing/2014/main" id="{44EBB6CE-0F52-64C5-9EC3-30D5980F2937}"/>
                  </a:ext>
                </a:extLst>
              </p:cNvPr>
              <p:cNvSpPr>
                <a:spLocks noChangeArrowheads="1"/>
              </p:cNvSpPr>
              <p:nvPr/>
            </p:nvSpPr>
            <p:spPr bwMode="auto">
              <a:xfrm>
                <a:off x="5789096" y="542925"/>
                <a:ext cx="6522704"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40" name="圆角矩形 39">
                <a:extLst>
                  <a:ext uri="{FF2B5EF4-FFF2-40B4-BE49-F238E27FC236}">
                    <a16:creationId xmlns:a16="http://schemas.microsoft.com/office/drawing/2014/main" id="{7864A585-DB8F-4674-5624-FE856EA8604A}"/>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grpSp>
        <p:nvGrpSpPr>
          <p:cNvPr id="148" name="组合 147">
            <a:extLst>
              <a:ext uri="{FF2B5EF4-FFF2-40B4-BE49-F238E27FC236}">
                <a16:creationId xmlns:a16="http://schemas.microsoft.com/office/drawing/2014/main" id="{E299FEB3-79C9-3618-CC31-48E42594E447}"/>
              </a:ext>
            </a:extLst>
          </p:cNvPr>
          <p:cNvGrpSpPr/>
          <p:nvPr/>
        </p:nvGrpSpPr>
        <p:grpSpPr>
          <a:xfrm>
            <a:off x="125949" y="1112521"/>
            <a:ext cx="5813875" cy="5059678"/>
            <a:chOff x="744718" y="1659758"/>
            <a:chExt cx="4435950" cy="3864903"/>
          </a:xfrm>
        </p:grpSpPr>
        <p:sp>
          <p:nvSpPr>
            <p:cNvPr id="94" name="矩形 93">
              <a:extLst>
                <a:ext uri="{FF2B5EF4-FFF2-40B4-BE49-F238E27FC236}">
                  <a16:creationId xmlns:a16="http://schemas.microsoft.com/office/drawing/2014/main" id="{706C7B73-3252-52FB-8611-AFF1812A1306}"/>
                </a:ext>
              </a:extLst>
            </p:cNvPr>
            <p:cNvSpPr/>
            <p:nvPr/>
          </p:nvSpPr>
          <p:spPr>
            <a:xfrm>
              <a:off x="744718" y="1659758"/>
              <a:ext cx="4435950" cy="3864903"/>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95" name="组合 94">
              <a:extLst>
                <a:ext uri="{FF2B5EF4-FFF2-40B4-BE49-F238E27FC236}">
                  <a16:creationId xmlns:a16="http://schemas.microsoft.com/office/drawing/2014/main" id="{0BC5789D-7B1A-59C5-07A1-FFD9B1702809}"/>
                </a:ext>
              </a:extLst>
            </p:cNvPr>
            <p:cNvGrpSpPr/>
            <p:nvPr/>
          </p:nvGrpSpPr>
          <p:grpSpPr>
            <a:xfrm>
              <a:off x="776665" y="1721579"/>
              <a:ext cx="1864648" cy="1393577"/>
              <a:chOff x="8532252" y="-66009"/>
              <a:chExt cx="2483111" cy="2168965"/>
            </a:xfrm>
          </p:grpSpPr>
          <p:sp>
            <p:nvSpPr>
              <p:cNvPr id="98" name="任意多边形: 形状 97">
                <a:extLst>
                  <a:ext uri="{FF2B5EF4-FFF2-40B4-BE49-F238E27FC236}">
                    <a16:creationId xmlns:a16="http://schemas.microsoft.com/office/drawing/2014/main" id="{A62A7528-AEA1-5D0D-7A35-67D6E156CF86}"/>
                  </a:ext>
                </a:extLst>
              </p:cNvPr>
              <p:cNvSpPr/>
              <p:nvPr/>
            </p:nvSpPr>
            <p:spPr>
              <a:xfrm rot="20320888">
                <a:off x="8532252" y="137235"/>
                <a:ext cx="1675903" cy="1449635"/>
              </a:xfrm>
              <a:custGeom>
                <a:avLst/>
                <a:gdLst>
                  <a:gd name="connsiteX0" fmla="*/ 536472 w 1675903"/>
                  <a:gd name="connsiteY0" fmla="*/ 0 h 1449635"/>
                  <a:gd name="connsiteX1" fmla="*/ 813172 w 1675903"/>
                  <a:gd name="connsiteY1" fmla="*/ 716966 h 1449635"/>
                  <a:gd name="connsiteX2" fmla="*/ 850865 w 1675903"/>
                  <a:gd name="connsiteY2" fmla="*/ 727463 h 1449635"/>
                  <a:gd name="connsiteX3" fmla="*/ 907489 w 1675903"/>
                  <a:gd name="connsiteY3" fmla="*/ 756408 h 1449635"/>
                  <a:gd name="connsiteX4" fmla="*/ 911775 w 1675903"/>
                  <a:gd name="connsiteY4" fmla="*/ 759825 h 1449635"/>
                  <a:gd name="connsiteX5" fmla="*/ 1662004 w 1675903"/>
                  <a:gd name="connsiteY5" fmla="*/ 759825 h 1449635"/>
                  <a:gd name="connsiteX6" fmla="*/ 1662004 w 1675903"/>
                  <a:gd name="connsiteY6" fmla="*/ 1024569 h 1449635"/>
                  <a:gd name="connsiteX7" fmla="*/ 1049692 w 1675903"/>
                  <a:gd name="connsiteY7" fmla="*/ 1024569 h 1449635"/>
                  <a:gd name="connsiteX8" fmla="*/ 1047502 w 1675903"/>
                  <a:gd name="connsiteY8" fmla="*/ 1055326 h 1449635"/>
                  <a:gd name="connsiteX9" fmla="*/ 1675903 w 1675903"/>
                  <a:gd name="connsiteY9" fmla="*/ 1300564 h 1449635"/>
                  <a:gd name="connsiteX10" fmla="*/ 1617728 w 1675903"/>
                  <a:gd name="connsiteY10" fmla="*/ 1449635 h 1449635"/>
                  <a:gd name="connsiteX11" fmla="*/ 989326 w 1675903"/>
                  <a:gd name="connsiteY11" fmla="*/ 1204397 h 1449635"/>
                  <a:gd name="connsiteX12" fmla="*/ 961785 w 1675903"/>
                  <a:gd name="connsiteY12" fmla="*/ 1238942 h 1449635"/>
                  <a:gd name="connsiteX13" fmla="*/ 622590 w 1675903"/>
                  <a:gd name="connsiteY13" fmla="*/ 1312400 h 1449635"/>
                  <a:gd name="connsiteX14" fmla="*/ 517717 w 1675903"/>
                  <a:gd name="connsiteY14" fmla="*/ 1244989 h 1449635"/>
                  <a:gd name="connsiteX15" fmla="*/ 480801 w 1675903"/>
                  <a:gd name="connsiteY15" fmla="*/ 1201288 h 1449635"/>
                  <a:gd name="connsiteX16" fmla="*/ 45572 w 1675903"/>
                  <a:gd name="connsiteY16" fmla="*/ 1383047 h 1449635"/>
                  <a:gd name="connsiteX17" fmla="*/ 0 w 1675903"/>
                  <a:gd name="connsiteY17" fmla="*/ 1273924 h 1449635"/>
                  <a:gd name="connsiteX18" fmla="*/ 431947 w 1675903"/>
                  <a:gd name="connsiteY18" fmla="*/ 1093535 h 1449635"/>
                  <a:gd name="connsiteX19" fmla="*/ 430393 w 1675903"/>
                  <a:gd name="connsiteY19" fmla="*/ 1088809 h 1449635"/>
                  <a:gd name="connsiteX20" fmla="*/ 444259 w 1675903"/>
                  <a:gd name="connsiteY20" fmla="*/ 905794 h 1449635"/>
                  <a:gd name="connsiteX21" fmla="*/ 472598 w 1675903"/>
                  <a:gd name="connsiteY21" fmla="*/ 850356 h 1449635"/>
                  <a:gd name="connsiteX22" fmla="*/ 195242 w 1675903"/>
                  <a:gd name="connsiteY22" fmla="*/ 131692 h 144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5903" h="1449635">
                    <a:moveTo>
                      <a:pt x="536472" y="0"/>
                    </a:moveTo>
                    <a:lnTo>
                      <a:pt x="813172" y="716966"/>
                    </a:lnTo>
                    <a:lnTo>
                      <a:pt x="850865" y="727463"/>
                    </a:lnTo>
                    <a:cubicBezTo>
                      <a:pt x="871056" y="735343"/>
                      <a:pt x="889971" y="745082"/>
                      <a:pt x="907489" y="756408"/>
                    </a:cubicBezTo>
                    <a:lnTo>
                      <a:pt x="911775" y="759825"/>
                    </a:lnTo>
                    <a:lnTo>
                      <a:pt x="1662004" y="759825"/>
                    </a:lnTo>
                    <a:lnTo>
                      <a:pt x="1662004" y="1024569"/>
                    </a:lnTo>
                    <a:lnTo>
                      <a:pt x="1049692" y="1024569"/>
                    </a:lnTo>
                    <a:lnTo>
                      <a:pt x="1047502" y="1055326"/>
                    </a:lnTo>
                    <a:lnTo>
                      <a:pt x="1675903" y="1300564"/>
                    </a:lnTo>
                    <a:lnTo>
                      <a:pt x="1617728" y="1449635"/>
                    </a:lnTo>
                    <a:lnTo>
                      <a:pt x="989326" y="1204397"/>
                    </a:lnTo>
                    <a:lnTo>
                      <a:pt x="961785" y="1238942"/>
                    </a:lnTo>
                    <a:cubicBezTo>
                      <a:pt x="876420" y="1326586"/>
                      <a:pt x="743734" y="1359678"/>
                      <a:pt x="622590" y="1312400"/>
                    </a:cubicBezTo>
                    <a:cubicBezTo>
                      <a:pt x="582209" y="1296641"/>
                      <a:pt x="546933" y="1273444"/>
                      <a:pt x="517717" y="1244989"/>
                    </a:cubicBezTo>
                    <a:lnTo>
                      <a:pt x="480801" y="1201288"/>
                    </a:lnTo>
                    <a:lnTo>
                      <a:pt x="45572" y="1383047"/>
                    </a:lnTo>
                    <a:lnTo>
                      <a:pt x="0" y="1273924"/>
                    </a:lnTo>
                    <a:lnTo>
                      <a:pt x="431947" y="1093535"/>
                    </a:lnTo>
                    <a:lnTo>
                      <a:pt x="430393" y="1088809"/>
                    </a:lnTo>
                    <a:cubicBezTo>
                      <a:pt x="417074" y="1029823"/>
                      <a:pt x="420620" y="966366"/>
                      <a:pt x="444259" y="905794"/>
                    </a:cubicBezTo>
                    <a:lnTo>
                      <a:pt x="472598" y="850356"/>
                    </a:lnTo>
                    <a:lnTo>
                      <a:pt x="195242" y="131692"/>
                    </a:lnTo>
                    <a:close/>
                  </a:path>
                </a:pathLst>
              </a:cu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cs typeface="Arial" panose="020B0604020202020204" pitchFamily="34" charset="0"/>
                </a:endParaRPr>
              </a:p>
            </p:txBody>
          </p:sp>
          <p:cxnSp>
            <p:nvCxnSpPr>
              <p:cNvPr id="99" name="直接箭头连接符 98">
                <a:extLst>
                  <a:ext uri="{FF2B5EF4-FFF2-40B4-BE49-F238E27FC236}">
                    <a16:creationId xmlns:a16="http://schemas.microsoft.com/office/drawing/2014/main" id="{E9DAF1CF-3130-7F65-C6EF-EED704903C7D}"/>
                  </a:ext>
                </a:extLst>
              </p:cNvPr>
              <p:cNvCxnSpPr>
                <a:cxnSpLocks/>
                <a:stCxn id="98" idx="2"/>
                <a:endCxn id="98" idx="13"/>
              </p:cNvCxnSpPr>
              <p:nvPr/>
            </p:nvCxnSpPr>
            <p:spPr>
              <a:xfrm>
                <a:off x="9383330" y="860397"/>
                <a:ext cx="29703" cy="617730"/>
              </a:xfrm>
              <a:prstGeom prst="straightConnector1">
                <a:avLst/>
              </a:prstGeom>
              <a:ln w="12700">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0" name="直接箭头连接符 99">
                <a:extLst>
                  <a:ext uri="{FF2B5EF4-FFF2-40B4-BE49-F238E27FC236}">
                    <a16:creationId xmlns:a16="http://schemas.microsoft.com/office/drawing/2014/main" id="{4BC1D5AE-1061-93FA-829F-711A885B81D6}"/>
                  </a:ext>
                </a:extLst>
              </p:cNvPr>
              <p:cNvCxnSpPr>
                <a:cxnSpLocks/>
                <a:endCxn id="98" idx="6"/>
              </p:cNvCxnSpPr>
              <p:nvPr/>
            </p:nvCxnSpPr>
            <p:spPr>
              <a:xfrm>
                <a:off x="10126535" y="517045"/>
                <a:ext cx="104575" cy="274107"/>
              </a:xfrm>
              <a:prstGeom prst="straightConnector1">
                <a:avLst/>
              </a:prstGeom>
              <a:ln w="12700">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1" name="直接箭头连接符 100">
                <a:extLst>
                  <a:ext uri="{FF2B5EF4-FFF2-40B4-BE49-F238E27FC236}">
                    <a16:creationId xmlns:a16="http://schemas.microsoft.com/office/drawing/2014/main" id="{230FF83C-5A6B-0BD6-71D2-75CE2AE158EE}"/>
                  </a:ext>
                </a:extLst>
              </p:cNvPr>
              <p:cNvCxnSpPr>
                <a:cxnSpLocks/>
                <a:stCxn id="98" idx="0"/>
                <a:endCxn id="98" idx="22"/>
              </p:cNvCxnSpPr>
              <p:nvPr/>
            </p:nvCxnSpPr>
            <p:spPr>
              <a:xfrm flipH="1">
                <a:off x="8586973" y="314931"/>
                <a:ext cx="276917" cy="267670"/>
              </a:xfrm>
              <a:prstGeom prst="straightConnector1">
                <a:avLst/>
              </a:prstGeom>
              <a:ln w="12700">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1AD05885-40E5-90DB-82E1-745AD202E728}"/>
                  </a:ext>
                </a:extLst>
              </p:cNvPr>
              <p:cNvCxnSpPr>
                <a:cxnSpLocks/>
              </p:cNvCxnSpPr>
              <p:nvPr/>
            </p:nvCxnSpPr>
            <p:spPr>
              <a:xfrm>
                <a:off x="8753950" y="1727476"/>
                <a:ext cx="88071" cy="8655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A6895552-61C0-7FEE-A140-F8810AE56A4B}"/>
                  </a:ext>
                </a:extLst>
              </p:cNvPr>
              <p:cNvCxnSpPr>
                <a:cxnSpLocks/>
              </p:cNvCxnSpPr>
              <p:nvPr/>
            </p:nvCxnSpPr>
            <p:spPr>
              <a:xfrm>
                <a:off x="8640236" y="1596712"/>
                <a:ext cx="115518" cy="136459"/>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cxnSp>
            <p:nvCxnSpPr>
              <p:cNvPr id="104" name="直接箭头连接符 103">
                <a:extLst>
                  <a:ext uri="{FF2B5EF4-FFF2-40B4-BE49-F238E27FC236}">
                    <a16:creationId xmlns:a16="http://schemas.microsoft.com/office/drawing/2014/main" id="{E8DA8B38-9D76-4F01-A951-5BABFC622604}"/>
                  </a:ext>
                </a:extLst>
              </p:cNvPr>
              <p:cNvCxnSpPr>
                <a:cxnSpLocks/>
              </p:cNvCxnSpPr>
              <p:nvPr/>
            </p:nvCxnSpPr>
            <p:spPr>
              <a:xfrm flipH="1" flipV="1">
                <a:off x="8830009" y="1800893"/>
                <a:ext cx="100282" cy="109619"/>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sp>
            <p:nvSpPr>
              <p:cNvPr id="105" name="文本框 104">
                <a:extLst>
                  <a:ext uri="{FF2B5EF4-FFF2-40B4-BE49-F238E27FC236}">
                    <a16:creationId xmlns:a16="http://schemas.microsoft.com/office/drawing/2014/main" id="{ABCC90E8-83AC-D96E-54F7-CD5C0E294C8B}"/>
                  </a:ext>
                </a:extLst>
              </p:cNvPr>
              <p:cNvSpPr txBox="1"/>
              <p:nvPr/>
            </p:nvSpPr>
            <p:spPr>
              <a:xfrm>
                <a:off x="9334607" y="765114"/>
                <a:ext cx="791928" cy="526926"/>
              </a:xfrm>
              <a:prstGeom prst="rect">
                <a:avLst/>
              </a:prstGeom>
              <a:noFill/>
            </p:spPr>
            <p:txBody>
              <a:bodyPr wrap="square" rtlCol="0">
                <a:spAutoFit/>
              </a:bodyPr>
              <a:lstStyle/>
              <a:p>
                <a:r>
                  <a:rPr lang="en-US" altLang="zh-CN" i="1" dirty="0" err="1">
                    <a:solidFill>
                      <a:schemeClr val="accent1"/>
                    </a:solidFill>
                    <a:latin typeface="Arial" panose="020B0604020202020204" pitchFamily="34" charset="0"/>
                    <a:cs typeface="Arial" panose="020B0604020202020204" pitchFamily="34" charset="0"/>
                  </a:rPr>
                  <a:t>d</a:t>
                </a:r>
                <a:r>
                  <a:rPr lang="en-US" altLang="zh-CN" baseline="-25000" dirty="0" err="1">
                    <a:solidFill>
                      <a:schemeClr val="accent1"/>
                    </a:solidFill>
                    <a:latin typeface="Arial" panose="020B0604020202020204" pitchFamily="34" charset="0"/>
                    <a:cs typeface="Arial" panose="020B0604020202020204" pitchFamily="34" charset="0"/>
                  </a:rPr>
                  <a:t>cir</a:t>
                </a:r>
                <a:endParaRPr lang="zh-CN" altLang="en-US" baseline="-25000" dirty="0">
                  <a:solidFill>
                    <a:schemeClr val="accent1"/>
                  </a:solidFill>
                  <a:latin typeface="Arial" panose="020B0604020202020204" pitchFamily="34" charset="0"/>
                  <a:cs typeface="Arial" panose="020B0604020202020204" pitchFamily="34" charset="0"/>
                </a:endParaRPr>
              </a:p>
            </p:txBody>
          </p:sp>
          <p:grpSp>
            <p:nvGrpSpPr>
              <p:cNvPr id="106" name="组合 105">
                <a:extLst>
                  <a:ext uri="{FF2B5EF4-FFF2-40B4-BE49-F238E27FC236}">
                    <a16:creationId xmlns:a16="http://schemas.microsoft.com/office/drawing/2014/main" id="{BBE4BB42-6F3F-16D9-F78C-8E00CD0E424E}"/>
                  </a:ext>
                </a:extLst>
              </p:cNvPr>
              <p:cNvGrpSpPr/>
              <p:nvPr/>
            </p:nvGrpSpPr>
            <p:grpSpPr>
              <a:xfrm rot="2709724">
                <a:off x="10112864" y="1028318"/>
                <a:ext cx="428713" cy="216119"/>
                <a:chOff x="10138053" y="1116520"/>
                <a:chExt cx="428713" cy="216119"/>
              </a:xfrm>
            </p:grpSpPr>
            <p:cxnSp>
              <p:nvCxnSpPr>
                <p:cNvPr id="111" name="直接连接符 110">
                  <a:extLst>
                    <a:ext uri="{FF2B5EF4-FFF2-40B4-BE49-F238E27FC236}">
                      <a16:creationId xmlns:a16="http://schemas.microsoft.com/office/drawing/2014/main" id="{A1216D17-1EAA-A4A3-BA8E-1D7802636D59}"/>
                    </a:ext>
                  </a:extLst>
                </p:cNvPr>
                <p:cNvCxnSpPr>
                  <a:cxnSpLocks/>
                  <a:stCxn id="98" idx="9"/>
                  <a:endCxn id="98" idx="10"/>
                </p:cNvCxnSpPr>
                <p:nvPr/>
              </p:nvCxnSpPr>
              <p:spPr>
                <a:xfrm rot="18890276" flipH="1">
                  <a:off x="10333464" y="1141272"/>
                  <a:ext cx="7824" cy="16358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直接箭头连接符 111">
                  <a:extLst>
                    <a:ext uri="{FF2B5EF4-FFF2-40B4-BE49-F238E27FC236}">
                      <a16:creationId xmlns:a16="http://schemas.microsoft.com/office/drawing/2014/main" id="{5C224CDB-81CA-7C3D-56C2-FB8BB58E6673}"/>
                    </a:ext>
                  </a:extLst>
                </p:cNvPr>
                <p:cNvCxnSpPr>
                  <a:cxnSpLocks/>
                  <a:endCxn id="98" idx="9"/>
                </p:cNvCxnSpPr>
                <p:nvPr/>
              </p:nvCxnSpPr>
              <p:spPr>
                <a:xfrm rot="18890276" flipH="1">
                  <a:off x="10221839" y="1032734"/>
                  <a:ext cx="2093" cy="169665"/>
                </a:xfrm>
                <a:prstGeom prst="straightConnector1">
                  <a:avLst/>
                </a:prstGeom>
                <a:ln>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3" name="直接箭头连接符 112">
                  <a:extLst>
                    <a:ext uri="{FF2B5EF4-FFF2-40B4-BE49-F238E27FC236}">
                      <a16:creationId xmlns:a16="http://schemas.microsoft.com/office/drawing/2014/main" id="{FCF8A974-7D1F-B0D5-D3FD-C12B717CA2CF}"/>
                    </a:ext>
                  </a:extLst>
                </p:cNvPr>
                <p:cNvCxnSpPr>
                  <a:cxnSpLocks/>
                  <a:endCxn id="98" idx="10"/>
                </p:cNvCxnSpPr>
                <p:nvPr/>
              </p:nvCxnSpPr>
              <p:spPr>
                <a:xfrm rot="18890276" flipH="1" flipV="1">
                  <a:off x="10466116" y="1231990"/>
                  <a:ext cx="3409" cy="197890"/>
                </a:xfrm>
                <a:prstGeom prst="straightConnector1">
                  <a:avLst/>
                </a:prstGeom>
                <a:ln>
                  <a:tailEnd type="triangle" w="sm" len="sm"/>
                </a:ln>
              </p:spPr>
              <p:style>
                <a:lnRef idx="1">
                  <a:schemeClr val="accent1"/>
                </a:lnRef>
                <a:fillRef idx="0">
                  <a:schemeClr val="accent1"/>
                </a:fillRef>
                <a:effectRef idx="0">
                  <a:schemeClr val="accent1"/>
                </a:effectRef>
                <a:fontRef idx="minor">
                  <a:schemeClr val="tx1"/>
                </a:fontRef>
              </p:style>
            </p:cxnSp>
          </p:grpSp>
          <p:sp>
            <p:nvSpPr>
              <p:cNvPr id="107" name="文本框 106">
                <a:extLst>
                  <a:ext uri="{FF2B5EF4-FFF2-40B4-BE49-F238E27FC236}">
                    <a16:creationId xmlns:a16="http://schemas.microsoft.com/office/drawing/2014/main" id="{AA6C0F0C-A731-2603-1F6E-6E2069BB255A}"/>
                  </a:ext>
                </a:extLst>
              </p:cNvPr>
              <p:cNvSpPr txBox="1"/>
              <p:nvPr/>
            </p:nvSpPr>
            <p:spPr>
              <a:xfrm>
                <a:off x="9685413" y="12138"/>
                <a:ext cx="974105" cy="515841"/>
              </a:xfrm>
              <a:prstGeom prst="rect">
                <a:avLst/>
              </a:prstGeom>
              <a:noFill/>
            </p:spPr>
            <p:txBody>
              <a:bodyPr wrap="square" rtlCol="0">
                <a:spAutoFit/>
              </a:bodyPr>
              <a:lstStyle/>
              <a:p>
                <a:r>
                  <a:rPr lang="en-US" altLang="zh-CN" i="1" dirty="0">
                    <a:solidFill>
                      <a:schemeClr val="accent1"/>
                    </a:solidFill>
                    <a:latin typeface="Arial" panose="020B0604020202020204" pitchFamily="34" charset="0"/>
                    <a:cs typeface="Arial" panose="020B0604020202020204" pitchFamily="34" charset="0"/>
                  </a:rPr>
                  <a:t>w</a:t>
                </a:r>
                <a:r>
                  <a:rPr lang="en-US" altLang="zh-CN" baseline="-25000" dirty="0">
                    <a:solidFill>
                      <a:schemeClr val="accent1"/>
                    </a:solidFill>
                    <a:latin typeface="Arial" panose="020B0604020202020204" pitchFamily="34" charset="0"/>
                    <a:cs typeface="Arial" panose="020B0604020202020204" pitchFamily="34" charset="0"/>
                  </a:rPr>
                  <a:t>rec1</a:t>
                </a:r>
                <a:endParaRPr lang="zh-CN" altLang="en-US" baseline="-25000" dirty="0">
                  <a:solidFill>
                    <a:schemeClr val="accent1"/>
                  </a:solidFill>
                  <a:latin typeface="Arial" panose="020B0604020202020204" pitchFamily="34" charset="0"/>
                  <a:cs typeface="Arial" panose="020B0604020202020204" pitchFamily="34" charset="0"/>
                </a:endParaRPr>
              </a:p>
            </p:txBody>
          </p:sp>
          <p:sp>
            <p:nvSpPr>
              <p:cNvPr id="108" name="文本框 107">
                <a:extLst>
                  <a:ext uri="{FF2B5EF4-FFF2-40B4-BE49-F238E27FC236}">
                    <a16:creationId xmlns:a16="http://schemas.microsoft.com/office/drawing/2014/main" id="{1329650F-C8FD-45C0-AC63-C898A546478E}"/>
                  </a:ext>
                </a:extLst>
              </p:cNvPr>
              <p:cNvSpPr txBox="1"/>
              <p:nvPr/>
            </p:nvSpPr>
            <p:spPr>
              <a:xfrm>
                <a:off x="9995638" y="1265649"/>
                <a:ext cx="1019725" cy="526926"/>
              </a:xfrm>
              <a:prstGeom prst="rect">
                <a:avLst/>
              </a:prstGeom>
              <a:noFill/>
            </p:spPr>
            <p:txBody>
              <a:bodyPr wrap="square" rtlCol="0">
                <a:spAutoFit/>
              </a:bodyPr>
              <a:lstStyle/>
              <a:p>
                <a:r>
                  <a:rPr lang="en-US" altLang="zh-CN" i="1" dirty="0">
                    <a:solidFill>
                      <a:schemeClr val="accent1"/>
                    </a:solidFill>
                    <a:latin typeface="Arial" panose="020B0604020202020204" pitchFamily="34" charset="0"/>
                    <a:cs typeface="Arial" panose="020B0604020202020204" pitchFamily="34" charset="0"/>
                  </a:rPr>
                  <a:t>w</a:t>
                </a:r>
                <a:r>
                  <a:rPr lang="en-US" altLang="zh-CN" baseline="-25000" dirty="0">
                    <a:solidFill>
                      <a:schemeClr val="accent1"/>
                    </a:solidFill>
                    <a:latin typeface="Arial" panose="020B0604020202020204" pitchFamily="34" charset="0"/>
                    <a:cs typeface="Arial" panose="020B0604020202020204" pitchFamily="34" charset="0"/>
                  </a:rPr>
                  <a:t>rec2</a:t>
                </a:r>
                <a:endParaRPr lang="zh-CN" altLang="en-US" baseline="-25000" dirty="0">
                  <a:solidFill>
                    <a:schemeClr val="accent1"/>
                  </a:solidFill>
                  <a:latin typeface="Arial" panose="020B0604020202020204" pitchFamily="34" charset="0"/>
                  <a:cs typeface="Arial" panose="020B0604020202020204" pitchFamily="34" charset="0"/>
                </a:endParaRPr>
              </a:p>
            </p:txBody>
          </p:sp>
          <p:sp>
            <p:nvSpPr>
              <p:cNvPr id="109" name="文本框 108">
                <a:extLst>
                  <a:ext uri="{FF2B5EF4-FFF2-40B4-BE49-F238E27FC236}">
                    <a16:creationId xmlns:a16="http://schemas.microsoft.com/office/drawing/2014/main" id="{38B53890-72DD-3258-86F2-9D7C46BCA6CD}"/>
                  </a:ext>
                </a:extLst>
              </p:cNvPr>
              <p:cNvSpPr txBox="1"/>
              <p:nvPr/>
            </p:nvSpPr>
            <p:spPr>
              <a:xfrm>
                <a:off x="9005485" y="1576030"/>
                <a:ext cx="1044091" cy="526926"/>
              </a:xfrm>
              <a:prstGeom prst="rect">
                <a:avLst/>
              </a:prstGeom>
              <a:noFill/>
            </p:spPr>
            <p:txBody>
              <a:bodyPr wrap="square" rtlCol="0">
                <a:spAutoFit/>
              </a:bodyPr>
              <a:lstStyle/>
              <a:p>
                <a:r>
                  <a:rPr lang="en-US" altLang="zh-CN" i="1" dirty="0">
                    <a:solidFill>
                      <a:schemeClr val="accent1"/>
                    </a:solidFill>
                    <a:latin typeface="Arial" panose="020B0604020202020204" pitchFamily="34" charset="0"/>
                    <a:cs typeface="Arial" panose="020B0604020202020204" pitchFamily="34" charset="0"/>
                  </a:rPr>
                  <a:t>w</a:t>
                </a:r>
                <a:r>
                  <a:rPr lang="en-US" altLang="zh-CN" baseline="-25000" dirty="0">
                    <a:solidFill>
                      <a:schemeClr val="accent1"/>
                    </a:solidFill>
                    <a:latin typeface="Arial" panose="020B0604020202020204" pitchFamily="34" charset="0"/>
                    <a:cs typeface="Arial" panose="020B0604020202020204" pitchFamily="34" charset="0"/>
                  </a:rPr>
                  <a:t>rec3</a:t>
                </a:r>
                <a:endParaRPr lang="zh-CN" altLang="en-US" baseline="-25000" dirty="0">
                  <a:solidFill>
                    <a:schemeClr val="accent1"/>
                  </a:solidFill>
                  <a:latin typeface="Arial" panose="020B0604020202020204" pitchFamily="34" charset="0"/>
                  <a:cs typeface="Arial" panose="020B0604020202020204" pitchFamily="34" charset="0"/>
                </a:endParaRPr>
              </a:p>
            </p:txBody>
          </p:sp>
          <p:sp>
            <p:nvSpPr>
              <p:cNvPr id="110" name="文本框 109">
                <a:extLst>
                  <a:ext uri="{FF2B5EF4-FFF2-40B4-BE49-F238E27FC236}">
                    <a16:creationId xmlns:a16="http://schemas.microsoft.com/office/drawing/2014/main" id="{B6DF0565-04B3-C289-C831-09702B8DFCF4}"/>
                  </a:ext>
                </a:extLst>
              </p:cNvPr>
              <p:cNvSpPr txBox="1"/>
              <p:nvPr/>
            </p:nvSpPr>
            <p:spPr>
              <a:xfrm>
                <a:off x="8794234" y="-66009"/>
                <a:ext cx="1178192" cy="526926"/>
              </a:xfrm>
              <a:prstGeom prst="rect">
                <a:avLst/>
              </a:prstGeom>
              <a:noFill/>
            </p:spPr>
            <p:txBody>
              <a:bodyPr wrap="square" rtlCol="0">
                <a:spAutoFit/>
              </a:bodyPr>
              <a:lstStyle/>
              <a:p>
                <a:r>
                  <a:rPr lang="en-US" altLang="zh-CN" i="1" dirty="0">
                    <a:solidFill>
                      <a:schemeClr val="accent1"/>
                    </a:solidFill>
                    <a:latin typeface="Arial" panose="020B0604020202020204" pitchFamily="34" charset="0"/>
                    <a:cs typeface="Arial" panose="020B0604020202020204" pitchFamily="34" charset="0"/>
                  </a:rPr>
                  <a:t>w</a:t>
                </a:r>
                <a:r>
                  <a:rPr lang="en-US" altLang="zh-CN" baseline="-25000" dirty="0">
                    <a:solidFill>
                      <a:schemeClr val="accent1"/>
                    </a:solidFill>
                    <a:latin typeface="Arial" panose="020B0604020202020204" pitchFamily="34" charset="0"/>
                    <a:cs typeface="Arial" panose="020B0604020202020204" pitchFamily="34" charset="0"/>
                  </a:rPr>
                  <a:t>rec4</a:t>
                </a:r>
                <a:endParaRPr lang="zh-CN" altLang="en-US" baseline="-25000" dirty="0">
                  <a:solidFill>
                    <a:schemeClr val="accent1"/>
                  </a:solidFill>
                  <a:latin typeface="Arial" panose="020B0604020202020204" pitchFamily="34" charset="0"/>
                  <a:cs typeface="Arial" panose="020B0604020202020204" pitchFamily="34" charset="0"/>
                </a:endParaRPr>
              </a:p>
            </p:txBody>
          </p:sp>
        </p:grpSp>
        <p:sp>
          <p:nvSpPr>
            <p:cNvPr id="96" name="文本框 95">
              <a:extLst>
                <a:ext uri="{FF2B5EF4-FFF2-40B4-BE49-F238E27FC236}">
                  <a16:creationId xmlns:a16="http://schemas.microsoft.com/office/drawing/2014/main" id="{1013A041-5CE5-B3C3-143E-F38D8F6D4975}"/>
                </a:ext>
              </a:extLst>
            </p:cNvPr>
            <p:cNvSpPr txBox="1"/>
            <p:nvPr/>
          </p:nvSpPr>
          <p:spPr>
            <a:xfrm>
              <a:off x="2246447" y="1813089"/>
              <a:ext cx="2809649" cy="53171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Coordination number (</a:t>
              </a:r>
              <a:r>
                <a:rPr lang="en-US" altLang="zh-CN" i="1" dirty="0">
                  <a:latin typeface="Arial" panose="020B0604020202020204" pitchFamily="34" charset="0"/>
                  <a:cs typeface="Arial" panose="020B0604020202020204" pitchFamily="34" charset="0"/>
                </a:rPr>
                <a:t>N</a:t>
              </a:r>
              <a:r>
                <a:rPr lang="en-US" altLang="zh-CN" baseline="-25000" dirty="0">
                  <a:latin typeface="Arial" panose="020B0604020202020204" pitchFamily="34" charset="0"/>
                  <a:cs typeface="Arial" panose="020B0604020202020204" pitchFamily="34" charset="0"/>
                </a:rPr>
                <a:t>c</a:t>
              </a:r>
              <a:r>
                <a:rPr lang="en-US" altLang="zh-CN" dirty="0">
                  <a:latin typeface="Arial" panose="020B0604020202020204" pitchFamily="34" charset="0"/>
                  <a:cs typeface="Arial" panose="020B0604020202020204" pitchFamily="34" charset="0"/>
                </a:rPr>
                <a:t> )=4</a:t>
              </a:r>
            </a:p>
            <a:p>
              <a:pPr algn="ctr"/>
              <a:r>
                <a:rPr lang="en-US" altLang="zh-CN" dirty="0">
                  <a:latin typeface="Arial" panose="020B0604020202020204" pitchFamily="34" charset="0"/>
                  <a:cs typeface="Arial" panose="020B0604020202020204" pitchFamily="34" charset="0"/>
                </a:rPr>
                <a:t>(rec1, rec2, rec3,rec4)</a:t>
              </a:r>
            </a:p>
          </p:txBody>
        </p:sp>
        <p:sp>
          <p:nvSpPr>
            <p:cNvPr id="97" name="文本框 96">
              <a:extLst>
                <a:ext uri="{FF2B5EF4-FFF2-40B4-BE49-F238E27FC236}">
                  <a16:creationId xmlns:a16="http://schemas.microsoft.com/office/drawing/2014/main" id="{9991D838-5FFF-2430-1BC7-D7F3E20689F5}"/>
                </a:ext>
              </a:extLst>
            </p:cNvPr>
            <p:cNvSpPr txBox="1"/>
            <p:nvPr/>
          </p:nvSpPr>
          <p:spPr>
            <a:xfrm>
              <a:off x="2380644" y="2522189"/>
              <a:ext cx="2566208" cy="531712"/>
            </a:xfrm>
            <a:prstGeom prst="rect">
              <a:avLst/>
            </a:prstGeom>
            <a:noFill/>
          </p:spPr>
          <p:txBody>
            <a:bodyPr wrap="square" rtlCol="0">
              <a:spAutoFit/>
            </a:bodyPr>
            <a:lstStyle/>
            <a:p>
              <a:pPr algn="ct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Pore-throat ratio (</a:t>
              </a:r>
              <a:r>
                <a:rPr lang="en-US" altLang="zh-CN" i="1" dirty="0">
                  <a:solidFill>
                    <a:prstClr val="black"/>
                  </a:solidFill>
                  <a:latin typeface="Arial" panose="020B0604020202020204" pitchFamily="34" charset="0"/>
                  <a:ea typeface="等线" panose="02010600030101010101" pitchFamily="2" charset="-122"/>
                  <a:cs typeface="Arial" panose="020B0604020202020204" pitchFamily="34" charset="0"/>
                </a:rPr>
                <a:t>R</a:t>
              </a:r>
              <a:r>
                <a:rPr lang="en-US" altLang="zh-CN" baseline="-25000" dirty="0">
                  <a:solidFill>
                    <a:prstClr val="black"/>
                  </a:solidFill>
                  <a:latin typeface="Arial" panose="020B0604020202020204" pitchFamily="34" charset="0"/>
                  <a:ea typeface="等线" panose="02010600030101010101" pitchFamily="2" charset="-122"/>
                  <a:cs typeface="Arial" panose="020B0604020202020204" pitchFamily="34" charset="0"/>
                </a:rPr>
                <a:t>p/t </a:t>
              </a: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a:t>
              </a:r>
            </a:p>
            <a:p>
              <a:pPr algn="ct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avg (</a:t>
              </a:r>
              <a:r>
                <a:rPr lang="en-US" altLang="zh-CN" i="1" dirty="0" err="1">
                  <a:latin typeface="Arial" panose="020B0604020202020204" pitchFamily="34" charset="0"/>
                  <a:cs typeface="Arial" panose="020B0604020202020204" pitchFamily="34" charset="0"/>
                </a:rPr>
                <a:t>d</a:t>
              </a:r>
              <a:r>
                <a:rPr lang="en-US" altLang="zh-CN" baseline="-25000" dirty="0" err="1">
                  <a:latin typeface="Arial" panose="020B0604020202020204" pitchFamily="34" charset="0"/>
                  <a:cs typeface="Arial" panose="020B0604020202020204" pitchFamily="34" charset="0"/>
                </a:rPr>
                <a:t>cir</a:t>
              </a:r>
              <a:r>
                <a:rPr lang="en-US" altLang="zh-CN" dirty="0">
                  <a:latin typeface="Arial" panose="020B0604020202020204" pitchFamily="34" charset="0"/>
                  <a:ea typeface="等线" panose="02010600030101010101" pitchFamily="2" charset="-122"/>
                  <a:cs typeface="Arial" panose="020B0604020202020204" pitchFamily="34" charset="0"/>
                </a:rPr>
                <a:t>/</a:t>
              </a:r>
              <a:r>
                <a:rPr lang="en-US" altLang="zh-CN" i="1" dirty="0" err="1">
                  <a:latin typeface="Arial" panose="020B0604020202020204" pitchFamily="34" charset="0"/>
                  <a:cs typeface="Arial" panose="020B0604020202020204" pitchFamily="34" charset="0"/>
                </a:rPr>
                <a:t>w</a:t>
              </a:r>
              <a:r>
                <a:rPr lang="en-US" altLang="zh-CN" baseline="-25000" dirty="0" err="1">
                  <a:latin typeface="Arial" panose="020B0604020202020204" pitchFamily="34" charset="0"/>
                  <a:cs typeface="Arial" panose="020B0604020202020204" pitchFamily="34" charset="0"/>
                </a:rPr>
                <a:t>rec</a:t>
              </a: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a:t>
              </a:r>
              <a:endParaRPr lang="zh-CN" altLang="en-US"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grpSp>
      <p:grpSp>
        <p:nvGrpSpPr>
          <p:cNvPr id="114" name="组合 113">
            <a:extLst>
              <a:ext uri="{FF2B5EF4-FFF2-40B4-BE49-F238E27FC236}">
                <a16:creationId xmlns:a16="http://schemas.microsoft.com/office/drawing/2014/main" id="{8028D7AE-8FAB-0D40-F3F7-4864AEED565B}"/>
              </a:ext>
            </a:extLst>
          </p:cNvPr>
          <p:cNvGrpSpPr/>
          <p:nvPr/>
        </p:nvGrpSpPr>
        <p:grpSpPr>
          <a:xfrm>
            <a:off x="6139924" y="1888234"/>
            <a:ext cx="5926127" cy="3689392"/>
            <a:chOff x="1239388" y="667205"/>
            <a:chExt cx="10164864" cy="6559201"/>
          </a:xfrm>
        </p:grpSpPr>
        <p:pic>
          <p:nvPicPr>
            <p:cNvPr id="115" name="图片 114">
              <a:extLst>
                <a:ext uri="{FF2B5EF4-FFF2-40B4-BE49-F238E27FC236}">
                  <a16:creationId xmlns:a16="http://schemas.microsoft.com/office/drawing/2014/main" id="{F052778B-807D-E4C2-B8A5-EE3C12111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123" y="4932428"/>
              <a:ext cx="3243354" cy="1620000"/>
            </a:xfrm>
            <a:prstGeom prst="rect">
              <a:avLst/>
            </a:prstGeom>
          </p:spPr>
        </p:pic>
        <p:pic>
          <p:nvPicPr>
            <p:cNvPr id="116" name="图片 115">
              <a:extLst>
                <a:ext uri="{FF2B5EF4-FFF2-40B4-BE49-F238E27FC236}">
                  <a16:creationId xmlns:a16="http://schemas.microsoft.com/office/drawing/2014/main" id="{95092AF6-7C34-A85A-895F-8DC829B4C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388" y="2792621"/>
              <a:ext cx="3236659" cy="1620000"/>
            </a:xfrm>
            <a:prstGeom prst="rect">
              <a:avLst/>
            </a:prstGeom>
          </p:spPr>
        </p:pic>
        <p:pic>
          <p:nvPicPr>
            <p:cNvPr id="117" name="图片 116">
              <a:extLst>
                <a:ext uri="{FF2B5EF4-FFF2-40B4-BE49-F238E27FC236}">
                  <a16:creationId xmlns:a16="http://schemas.microsoft.com/office/drawing/2014/main" id="{5AD5CDA1-B94D-2C25-17D4-4D3ECCD01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5574" y="667205"/>
              <a:ext cx="3236653" cy="1620000"/>
            </a:xfrm>
            <a:prstGeom prst="rect">
              <a:avLst/>
            </a:prstGeom>
          </p:spPr>
        </p:pic>
        <p:pic>
          <p:nvPicPr>
            <p:cNvPr id="118" name="图片 117">
              <a:extLst>
                <a:ext uri="{FF2B5EF4-FFF2-40B4-BE49-F238E27FC236}">
                  <a16:creationId xmlns:a16="http://schemas.microsoft.com/office/drawing/2014/main" id="{12D88BED-C926-9A39-3B2B-F4C3A34031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0863" y="2787916"/>
              <a:ext cx="3243389" cy="1620000"/>
            </a:xfrm>
            <a:prstGeom prst="rect">
              <a:avLst/>
            </a:prstGeom>
          </p:spPr>
        </p:pic>
        <p:sp>
          <p:nvSpPr>
            <p:cNvPr id="119" name="文本框 118">
              <a:extLst>
                <a:ext uri="{FF2B5EF4-FFF2-40B4-BE49-F238E27FC236}">
                  <a16:creationId xmlns:a16="http://schemas.microsoft.com/office/drawing/2014/main" id="{82160482-0F54-3729-2784-52412D72DDA7}"/>
                </a:ext>
              </a:extLst>
            </p:cNvPr>
            <p:cNvSpPr txBox="1"/>
            <p:nvPr/>
          </p:nvSpPr>
          <p:spPr>
            <a:xfrm>
              <a:off x="2035735" y="4435981"/>
              <a:ext cx="1403634" cy="601900"/>
            </a:xfrm>
            <a:prstGeom prst="rect">
              <a:avLst/>
            </a:prstGeom>
            <a:noFill/>
          </p:spPr>
          <p:txBody>
            <a:bodyPr wrap="square" rtlCol="0">
              <a:spAutoFit/>
            </a:bodyPr>
            <a:lstStyle/>
            <a:p>
              <a:pPr algn="ctr"/>
              <a:r>
                <a:rPr lang="en-US" altLang="zh-CN" sz="1600" dirty="0">
                  <a:latin typeface="Arial" panose="020B0604020202020204" pitchFamily="34" charset="0"/>
                  <a:ea typeface="微软雅黑" panose="020B0503020204020204" pitchFamily="34" charset="-122"/>
                  <a:cs typeface="Arial" panose="020B0604020202020204" pitchFamily="34" charset="0"/>
                </a:rPr>
                <a:t>N</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600" dirty="0">
                  <a:latin typeface="Arial" panose="020B0604020202020204" pitchFamily="34" charset="0"/>
                  <a:ea typeface="微软雅黑" panose="020B0503020204020204" pitchFamily="34" charset="-122"/>
                  <a:cs typeface="Arial" panose="020B0604020202020204" pitchFamily="34" charset="0"/>
                </a:rPr>
                <a:t>R</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4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120" name="文本框 119">
              <a:extLst>
                <a:ext uri="{FF2B5EF4-FFF2-40B4-BE49-F238E27FC236}">
                  <a16:creationId xmlns:a16="http://schemas.microsoft.com/office/drawing/2014/main" id="{9C12CB55-D756-4C8C-779B-E6061C49828F}"/>
                </a:ext>
              </a:extLst>
            </p:cNvPr>
            <p:cNvSpPr txBox="1"/>
            <p:nvPr/>
          </p:nvSpPr>
          <p:spPr>
            <a:xfrm>
              <a:off x="5666378" y="2299339"/>
              <a:ext cx="1401244" cy="601900"/>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N</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0</a:t>
              </a:r>
              <a:r>
                <a:rPr lang="en-US" altLang="zh-CN" sz="1600" dirty="0">
                  <a:latin typeface="Arial" panose="020B0604020202020204" pitchFamily="34" charset="0"/>
                  <a:cs typeface="Arial" panose="020B0604020202020204" pitchFamily="34" charset="0"/>
                </a:rPr>
                <a:t>R</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4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121" name="文本框 120">
              <a:extLst>
                <a:ext uri="{FF2B5EF4-FFF2-40B4-BE49-F238E27FC236}">
                  <a16:creationId xmlns:a16="http://schemas.microsoft.com/office/drawing/2014/main" id="{6934E2B8-14ED-993D-4979-C303B381D902}"/>
                </a:ext>
              </a:extLst>
            </p:cNvPr>
            <p:cNvSpPr txBox="1"/>
            <p:nvPr/>
          </p:nvSpPr>
          <p:spPr>
            <a:xfrm>
              <a:off x="9080740" y="4377569"/>
              <a:ext cx="1403634" cy="601900"/>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N</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sz="1600" dirty="0">
                  <a:latin typeface="Arial" panose="020B0604020202020204" pitchFamily="34" charset="0"/>
                  <a:cs typeface="Arial" panose="020B0604020202020204" pitchFamily="34" charset="0"/>
                </a:rPr>
                <a:t>R</a:t>
              </a:r>
              <a:r>
                <a:rPr lang="en-US" altLang="zh-CN" sz="1400" kern="100" baseline="-25000" dirty="0">
                  <a:latin typeface="Arial" panose="020B0604020202020204" pitchFamily="34" charset="0"/>
                  <a:ea typeface="等线" panose="02010600030101010101" pitchFamily="2" charset="-122"/>
                  <a:cs typeface="Arial" panose="020B0604020202020204" pitchFamily="34" charset="0"/>
                </a:rPr>
                <a:t>H</a:t>
              </a:r>
              <a:endParaRPr lang="zh-CN" altLang="en-US" sz="1400" kern="100" baseline="-25000" dirty="0">
                <a:latin typeface="Arial" panose="020B0604020202020204" pitchFamily="34" charset="0"/>
                <a:ea typeface="等线"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911835BA-DAD3-6877-DFFA-6004036C1AB8}"/>
                </a:ext>
              </a:extLst>
            </p:cNvPr>
            <p:cNvSpPr txBox="1"/>
            <p:nvPr/>
          </p:nvSpPr>
          <p:spPr>
            <a:xfrm>
              <a:off x="5770911" y="6569788"/>
              <a:ext cx="1296715" cy="656618"/>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N</a:t>
              </a:r>
              <a:r>
                <a:rPr lang="en-US" altLang="zh-CN" sz="1600" kern="100" baseline="-25000" dirty="0">
                  <a:latin typeface="Arial" panose="020B0604020202020204" pitchFamily="34" charset="0"/>
                  <a:ea typeface="等线" panose="02010600030101010101" pitchFamily="2" charset="-122"/>
                  <a:cs typeface="Arial" panose="020B0604020202020204" pitchFamily="34" charset="0"/>
                </a:rPr>
                <a:t>H</a:t>
              </a:r>
              <a:r>
                <a:rPr lang="en-US" altLang="zh-CN" dirty="0">
                  <a:latin typeface="Arial" panose="020B0604020202020204" pitchFamily="34" charset="0"/>
                  <a:cs typeface="Arial" panose="020B0604020202020204" pitchFamily="34" charset="0"/>
                </a:rPr>
                <a:t>R</a:t>
              </a:r>
              <a:r>
                <a:rPr lang="en-US" altLang="zh-CN" sz="1600" kern="100" baseline="-25000" dirty="0">
                  <a:latin typeface="Arial" panose="020B0604020202020204" pitchFamily="34" charset="0"/>
                  <a:ea typeface="等线" panose="02010600030101010101" pitchFamily="2" charset="-122"/>
                  <a:cs typeface="Arial" panose="020B0604020202020204" pitchFamily="34" charset="0"/>
                </a:rPr>
                <a:t>0</a:t>
              </a:r>
              <a:endParaRPr lang="zh-CN" altLang="en-US" sz="1600" kern="100" baseline="-25000" dirty="0">
                <a:latin typeface="Arial" panose="020B0604020202020204" pitchFamily="34" charset="0"/>
                <a:ea typeface="等线" panose="02010600030101010101" pitchFamily="2" charset="-122"/>
                <a:cs typeface="Arial" panose="020B0604020202020204" pitchFamily="34" charset="0"/>
              </a:endParaRPr>
            </a:p>
          </p:txBody>
        </p:sp>
        <p:cxnSp>
          <p:nvCxnSpPr>
            <p:cNvPr id="123" name="连接符: 曲线 122">
              <a:extLst>
                <a:ext uri="{FF2B5EF4-FFF2-40B4-BE49-F238E27FC236}">
                  <a16:creationId xmlns:a16="http://schemas.microsoft.com/office/drawing/2014/main" id="{D16BA349-494E-A8E6-CD30-84A0ED1C0E5E}"/>
                </a:ext>
              </a:extLst>
            </p:cNvPr>
            <p:cNvCxnSpPr>
              <a:cxnSpLocks/>
              <a:stCxn id="116" idx="0"/>
              <a:endCxn id="117" idx="1"/>
            </p:cNvCxnSpPr>
            <p:nvPr/>
          </p:nvCxnSpPr>
          <p:spPr>
            <a:xfrm rot="5400000" flipH="1" flipV="1">
              <a:off x="3078938" y="1255985"/>
              <a:ext cx="1315416" cy="1757856"/>
            </a:xfrm>
            <a:prstGeom prst="curvedConnector2">
              <a:avLst/>
            </a:prstGeom>
            <a:ln w="22225">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4" name="连接符: 曲线 123">
              <a:extLst>
                <a:ext uri="{FF2B5EF4-FFF2-40B4-BE49-F238E27FC236}">
                  <a16:creationId xmlns:a16="http://schemas.microsoft.com/office/drawing/2014/main" id="{FEA29C5F-4333-5237-1524-F4FB9C9B926C}"/>
                </a:ext>
              </a:extLst>
            </p:cNvPr>
            <p:cNvCxnSpPr>
              <a:cxnSpLocks/>
              <a:stCxn id="119" idx="2"/>
              <a:endCxn id="115" idx="1"/>
            </p:cNvCxnSpPr>
            <p:nvPr/>
          </p:nvCxnSpPr>
          <p:spPr>
            <a:xfrm rot="16200000" flipH="1">
              <a:off x="3317062" y="4458370"/>
              <a:ext cx="704549" cy="1863571"/>
            </a:xfrm>
            <a:prstGeom prst="curvedConnector2">
              <a:avLst/>
            </a:prstGeom>
            <a:ln w="22225">
              <a:headEnd w="lg" len="lg"/>
              <a:tailEnd type="triangle" w="lg" len="lg"/>
            </a:ln>
          </p:spPr>
          <p:style>
            <a:lnRef idx="1">
              <a:schemeClr val="accent2"/>
            </a:lnRef>
            <a:fillRef idx="0">
              <a:schemeClr val="accent2"/>
            </a:fillRef>
            <a:effectRef idx="0">
              <a:schemeClr val="accent2"/>
            </a:effectRef>
            <a:fontRef idx="minor">
              <a:schemeClr val="tx1"/>
            </a:fontRef>
          </p:style>
        </p:cxnSp>
        <p:cxnSp>
          <p:nvCxnSpPr>
            <p:cNvPr id="125" name="直接箭头连接符 124">
              <a:extLst>
                <a:ext uri="{FF2B5EF4-FFF2-40B4-BE49-F238E27FC236}">
                  <a16:creationId xmlns:a16="http://schemas.microsoft.com/office/drawing/2014/main" id="{95CB32E0-7D54-6568-31DF-E4E6EB750310}"/>
                </a:ext>
              </a:extLst>
            </p:cNvPr>
            <p:cNvCxnSpPr>
              <a:cxnSpLocks/>
            </p:cNvCxnSpPr>
            <p:nvPr/>
          </p:nvCxnSpPr>
          <p:spPr>
            <a:xfrm>
              <a:off x="4476047" y="3696891"/>
              <a:ext cx="3684816" cy="0"/>
            </a:xfrm>
            <a:prstGeom prst="straightConnector1">
              <a:avLst/>
            </a:prstGeom>
            <a:ln w="22225" cap="flat" cmpd="sng" algn="ctr">
              <a:solidFill>
                <a:schemeClr val="accent1"/>
              </a:solidFill>
              <a:prstDash val="solid"/>
              <a:round/>
              <a:headEnd type="none" w="lg" len="lg"/>
              <a:tailEnd type="triangle" w="lg" len="lg"/>
            </a:ln>
          </p:spPr>
          <p:style>
            <a:lnRef idx="0">
              <a:scrgbClr r="0" g="0" b="0"/>
            </a:lnRef>
            <a:fillRef idx="0">
              <a:scrgbClr r="0" g="0" b="0"/>
            </a:fillRef>
            <a:effectRef idx="0">
              <a:scrgbClr r="0" g="0" b="0"/>
            </a:effectRef>
            <a:fontRef idx="minor">
              <a:schemeClr val="tx1"/>
            </a:fontRef>
          </p:style>
        </p:cxnSp>
        <p:cxnSp>
          <p:nvCxnSpPr>
            <p:cNvPr id="126" name="连接符: 曲线 125">
              <a:extLst>
                <a:ext uri="{FF2B5EF4-FFF2-40B4-BE49-F238E27FC236}">
                  <a16:creationId xmlns:a16="http://schemas.microsoft.com/office/drawing/2014/main" id="{569A2A30-6DF9-AF57-4332-C41A7C83D3DD}"/>
                </a:ext>
              </a:extLst>
            </p:cNvPr>
            <p:cNvCxnSpPr>
              <a:cxnSpLocks/>
              <a:stCxn id="117" idx="3"/>
              <a:endCxn id="118" idx="0"/>
            </p:cNvCxnSpPr>
            <p:nvPr/>
          </p:nvCxnSpPr>
          <p:spPr>
            <a:xfrm>
              <a:off x="7852227" y="1477205"/>
              <a:ext cx="1930331" cy="1310711"/>
            </a:xfrm>
            <a:prstGeom prst="curvedConnector2">
              <a:avLst/>
            </a:prstGeom>
            <a:ln w="22225">
              <a:tailEnd type="triangle" w="lg" len="lg"/>
            </a:ln>
          </p:spPr>
          <p:style>
            <a:lnRef idx="1">
              <a:schemeClr val="accent2"/>
            </a:lnRef>
            <a:fillRef idx="0">
              <a:schemeClr val="accent2"/>
            </a:fillRef>
            <a:effectRef idx="0">
              <a:schemeClr val="accent2"/>
            </a:effectRef>
            <a:fontRef idx="minor">
              <a:schemeClr val="tx1"/>
            </a:fontRef>
          </p:style>
        </p:cxnSp>
        <p:cxnSp>
          <p:nvCxnSpPr>
            <p:cNvPr id="127" name="连接符: 曲线 126">
              <a:extLst>
                <a:ext uri="{FF2B5EF4-FFF2-40B4-BE49-F238E27FC236}">
                  <a16:creationId xmlns:a16="http://schemas.microsoft.com/office/drawing/2014/main" id="{BE358D55-14D5-495C-ACBE-ED30FB82DF9D}"/>
                </a:ext>
              </a:extLst>
            </p:cNvPr>
            <p:cNvCxnSpPr>
              <a:cxnSpLocks/>
              <a:stCxn id="115" idx="3"/>
              <a:endCxn id="121" idx="2"/>
            </p:cNvCxnSpPr>
            <p:nvPr/>
          </p:nvCxnSpPr>
          <p:spPr>
            <a:xfrm flipV="1">
              <a:off x="7844477" y="4979469"/>
              <a:ext cx="1938080" cy="762961"/>
            </a:xfrm>
            <a:prstGeom prst="curvedConnector2">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128" name="文本框 127">
              <a:extLst>
                <a:ext uri="{FF2B5EF4-FFF2-40B4-BE49-F238E27FC236}">
                  <a16:creationId xmlns:a16="http://schemas.microsoft.com/office/drawing/2014/main" id="{7775556E-AD5D-C1A9-CB37-7B469E1FC56D}"/>
                </a:ext>
              </a:extLst>
            </p:cNvPr>
            <p:cNvSpPr txBox="1"/>
            <p:nvPr/>
          </p:nvSpPr>
          <p:spPr>
            <a:xfrm>
              <a:off x="1806918" y="1611868"/>
              <a:ext cx="2101600" cy="571166"/>
            </a:xfrm>
            <a:prstGeom prst="rect">
              <a:avLst/>
            </a:prstGeom>
            <a:noFill/>
          </p:spPr>
          <p:txBody>
            <a:bodyPr wrap="square" rtlCol="0">
              <a:spAutoFit/>
            </a:bodyPr>
            <a:lstStyle/>
            <a:p>
              <a:pPr algn="ctr"/>
              <a:r>
                <a:rPr lang="en-US" altLang="zh-CN" sz="1600" i="1" dirty="0">
                  <a:solidFill>
                    <a:schemeClr val="accent1"/>
                  </a:solidFill>
                  <a:latin typeface="Arial" panose="020B0604020202020204" pitchFamily="34" charset="0"/>
                  <a:cs typeface="Arial" panose="020B0604020202020204" pitchFamily="34" charset="0"/>
                </a:rPr>
                <a:t>R</a:t>
              </a:r>
              <a:r>
                <a:rPr lang="en-US" altLang="zh-CN" sz="1600" baseline="-25000" dirty="0">
                  <a:solidFill>
                    <a:schemeClr val="accent1"/>
                  </a:solidFill>
                  <a:latin typeface="Arial" panose="020B0604020202020204" pitchFamily="34" charset="0"/>
                  <a:cs typeface="Arial" panose="020B0604020202020204" pitchFamily="34" charset="0"/>
                </a:rPr>
                <a:t>p/t</a:t>
              </a:r>
              <a:r>
                <a:rPr lang="zh-CN" altLang="en-US" sz="1600" dirty="0">
                  <a:solidFill>
                    <a:schemeClr val="accent1"/>
                  </a:solidFill>
                  <a:latin typeface="Arial" panose="020B0604020202020204" pitchFamily="34" charset="0"/>
                  <a:cs typeface="Arial" panose="020B0604020202020204" pitchFamily="34" charset="0"/>
                </a:rPr>
                <a:t>↑</a:t>
              </a:r>
              <a:endParaRPr lang="zh-CN" altLang="en-US" sz="1600" baseline="-25000" dirty="0">
                <a:solidFill>
                  <a:schemeClr val="accent1"/>
                </a:solidFill>
                <a:latin typeface="Arial" panose="020B0604020202020204" pitchFamily="34" charset="0"/>
                <a:cs typeface="Arial" panose="020B0604020202020204" pitchFamily="34" charset="0"/>
              </a:endParaRPr>
            </a:p>
          </p:txBody>
        </p:sp>
        <p:sp>
          <p:nvSpPr>
            <p:cNvPr id="129" name="文本框 128">
              <a:extLst>
                <a:ext uri="{FF2B5EF4-FFF2-40B4-BE49-F238E27FC236}">
                  <a16:creationId xmlns:a16="http://schemas.microsoft.com/office/drawing/2014/main" id="{5E275B0A-0257-C43A-B7A8-FA6AB4D6A0B1}"/>
                </a:ext>
              </a:extLst>
            </p:cNvPr>
            <p:cNvSpPr txBox="1"/>
            <p:nvPr/>
          </p:nvSpPr>
          <p:spPr>
            <a:xfrm>
              <a:off x="1806918" y="5436795"/>
              <a:ext cx="2445947" cy="571166"/>
            </a:xfrm>
            <a:prstGeom prst="rect">
              <a:avLst/>
            </a:prstGeom>
            <a:noFill/>
          </p:spPr>
          <p:txBody>
            <a:bodyPr wrap="square" rtlCol="0">
              <a:spAutoFit/>
            </a:bodyPr>
            <a:lstStyle/>
            <a:p>
              <a:pPr algn="ctr"/>
              <a:r>
                <a:rPr lang="en-US" altLang="zh-CN" sz="1600" i="1" dirty="0">
                  <a:solidFill>
                    <a:schemeClr val="accent2"/>
                  </a:solidFill>
                  <a:latin typeface="Arial" panose="020B0604020202020204" pitchFamily="34" charset="0"/>
                  <a:cs typeface="Arial" panose="020B0604020202020204" pitchFamily="34" charset="0"/>
                </a:rPr>
                <a:t>N</a:t>
              </a:r>
              <a:r>
                <a:rPr lang="en-US" altLang="zh-CN" sz="1600" baseline="-25000" dirty="0">
                  <a:solidFill>
                    <a:schemeClr val="accent2"/>
                  </a:solidFill>
                  <a:latin typeface="Arial" panose="020B0604020202020204" pitchFamily="34" charset="0"/>
                  <a:cs typeface="Arial" panose="020B0604020202020204" pitchFamily="34" charset="0"/>
                </a:rPr>
                <a:t>c</a:t>
              </a:r>
              <a:r>
                <a:rPr lang="zh-CN" altLang="en-US" sz="1600" dirty="0">
                  <a:solidFill>
                    <a:schemeClr val="accent2"/>
                  </a:solidFill>
                  <a:latin typeface="Arial" panose="020B0604020202020204" pitchFamily="34" charset="0"/>
                  <a:cs typeface="Arial" panose="020B0604020202020204" pitchFamily="34" charset="0"/>
                </a:rPr>
                <a:t>↑</a:t>
              </a:r>
            </a:p>
          </p:txBody>
        </p:sp>
        <p:cxnSp>
          <p:nvCxnSpPr>
            <p:cNvPr id="130" name="直接箭头连接符 129">
              <a:extLst>
                <a:ext uri="{FF2B5EF4-FFF2-40B4-BE49-F238E27FC236}">
                  <a16:creationId xmlns:a16="http://schemas.microsoft.com/office/drawing/2014/main" id="{6A49A5D2-6B34-ED01-3BA6-97277126F437}"/>
                </a:ext>
              </a:extLst>
            </p:cNvPr>
            <p:cNvCxnSpPr>
              <a:cxnSpLocks/>
            </p:cNvCxnSpPr>
            <p:nvPr/>
          </p:nvCxnSpPr>
          <p:spPr>
            <a:xfrm>
              <a:off x="4476047" y="3470191"/>
              <a:ext cx="3684816" cy="0"/>
            </a:xfrm>
            <a:prstGeom prst="straightConnector1">
              <a:avLst/>
            </a:prstGeom>
            <a:ln w="22225" cap="flat" cmpd="sng" algn="ctr">
              <a:solidFill>
                <a:schemeClr val="accent2"/>
              </a:solidFill>
              <a:prstDash val="solid"/>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31" name="文本框 130">
              <a:extLst>
                <a:ext uri="{FF2B5EF4-FFF2-40B4-BE49-F238E27FC236}">
                  <a16:creationId xmlns:a16="http://schemas.microsoft.com/office/drawing/2014/main" id="{D67DDCB5-78BD-1721-AA8A-C05260294D05}"/>
                </a:ext>
              </a:extLst>
            </p:cNvPr>
            <p:cNvSpPr txBox="1"/>
            <p:nvPr/>
          </p:nvSpPr>
          <p:spPr>
            <a:xfrm>
              <a:off x="3727059" y="2002419"/>
              <a:ext cx="695176" cy="571166"/>
            </a:xfrm>
            <a:prstGeom prst="rect">
              <a:avLst/>
            </a:prstGeom>
            <a:noFill/>
          </p:spPr>
          <p:txBody>
            <a:bodyPr wrap="square" rtlCol="0">
              <a:spAutoFit/>
            </a:bodyPr>
            <a:lstStyle/>
            <a:p>
              <a:endParaRPr lang="zh-CN" altLang="en-US" sz="1600" dirty="0">
                <a:latin typeface="Arial" panose="020B0604020202020204" pitchFamily="34" charset="0"/>
                <a:cs typeface="Arial" panose="020B0604020202020204" pitchFamily="34" charset="0"/>
              </a:endParaRPr>
            </a:p>
          </p:txBody>
        </p:sp>
        <p:sp>
          <p:nvSpPr>
            <p:cNvPr id="132" name="文本框 131">
              <a:extLst>
                <a:ext uri="{FF2B5EF4-FFF2-40B4-BE49-F238E27FC236}">
                  <a16:creationId xmlns:a16="http://schemas.microsoft.com/office/drawing/2014/main" id="{9B5EBE3C-D3FF-F8EA-F6DB-D1396FABF015}"/>
                </a:ext>
              </a:extLst>
            </p:cNvPr>
            <p:cNvSpPr txBox="1"/>
            <p:nvPr/>
          </p:nvSpPr>
          <p:spPr>
            <a:xfrm>
              <a:off x="5150381" y="3757425"/>
              <a:ext cx="2101600" cy="571166"/>
            </a:xfrm>
            <a:prstGeom prst="rect">
              <a:avLst/>
            </a:prstGeom>
            <a:noFill/>
          </p:spPr>
          <p:txBody>
            <a:bodyPr wrap="square" rtlCol="0">
              <a:spAutoFit/>
            </a:bodyPr>
            <a:lstStyle/>
            <a:p>
              <a:pPr algn="ctr"/>
              <a:r>
                <a:rPr lang="en-US" altLang="zh-CN" sz="1600" i="1" dirty="0">
                  <a:solidFill>
                    <a:schemeClr val="accent1"/>
                  </a:solidFill>
                  <a:latin typeface="Arial" panose="020B0604020202020204" pitchFamily="34" charset="0"/>
                  <a:cs typeface="Arial" panose="020B0604020202020204" pitchFamily="34" charset="0"/>
                </a:rPr>
                <a:t>R</a:t>
              </a:r>
              <a:r>
                <a:rPr lang="en-US" altLang="zh-CN" sz="1600" baseline="-25000" dirty="0">
                  <a:solidFill>
                    <a:schemeClr val="accent1"/>
                  </a:solidFill>
                  <a:latin typeface="Arial" panose="020B0604020202020204" pitchFamily="34" charset="0"/>
                  <a:cs typeface="Arial" panose="020B0604020202020204" pitchFamily="34" charset="0"/>
                </a:rPr>
                <a:t>p/t</a:t>
              </a:r>
              <a:r>
                <a:rPr lang="zh-CN" altLang="en-US" sz="1600" dirty="0">
                  <a:solidFill>
                    <a:schemeClr val="accent1"/>
                  </a:solidFill>
                  <a:latin typeface="Arial" panose="020B0604020202020204" pitchFamily="34" charset="0"/>
                  <a:cs typeface="Arial" panose="020B0604020202020204" pitchFamily="34" charset="0"/>
                </a:rPr>
                <a:t>↑</a:t>
              </a:r>
              <a:endParaRPr lang="zh-CN" altLang="en-US" sz="1600" baseline="-25000" dirty="0">
                <a:solidFill>
                  <a:schemeClr val="accent1"/>
                </a:solidFill>
                <a:latin typeface="Arial" panose="020B0604020202020204" pitchFamily="34" charset="0"/>
                <a:cs typeface="Arial" panose="020B0604020202020204" pitchFamily="34" charset="0"/>
              </a:endParaRPr>
            </a:p>
          </p:txBody>
        </p:sp>
        <p:sp>
          <p:nvSpPr>
            <p:cNvPr id="133" name="文本框 132">
              <a:extLst>
                <a:ext uri="{FF2B5EF4-FFF2-40B4-BE49-F238E27FC236}">
                  <a16:creationId xmlns:a16="http://schemas.microsoft.com/office/drawing/2014/main" id="{BB32B2EF-0EE4-2CE8-3427-8B2068BC148A}"/>
                </a:ext>
              </a:extLst>
            </p:cNvPr>
            <p:cNvSpPr txBox="1"/>
            <p:nvPr/>
          </p:nvSpPr>
          <p:spPr>
            <a:xfrm>
              <a:off x="5017235" y="2958224"/>
              <a:ext cx="2445947" cy="571166"/>
            </a:xfrm>
            <a:prstGeom prst="rect">
              <a:avLst/>
            </a:prstGeom>
            <a:noFill/>
          </p:spPr>
          <p:txBody>
            <a:bodyPr wrap="square" rtlCol="0">
              <a:spAutoFit/>
            </a:bodyPr>
            <a:lstStyle/>
            <a:p>
              <a:pPr algn="ctr"/>
              <a:r>
                <a:rPr lang="en-US" altLang="zh-CN" sz="1600" i="1" dirty="0">
                  <a:solidFill>
                    <a:schemeClr val="accent2"/>
                  </a:solidFill>
                  <a:latin typeface="Arial" panose="020B0604020202020204" pitchFamily="34" charset="0"/>
                  <a:cs typeface="Arial" panose="020B0604020202020204" pitchFamily="34" charset="0"/>
                </a:rPr>
                <a:t>N</a:t>
              </a:r>
              <a:r>
                <a:rPr lang="en-US" altLang="zh-CN" sz="1600" baseline="-25000" dirty="0">
                  <a:solidFill>
                    <a:schemeClr val="accent2"/>
                  </a:solidFill>
                  <a:latin typeface="Arial" panose="020B0604020202020204" pitchFamily="34" charset="0"/>
                  <a:cs typeface="Arial" panose="020B0604020202020204" pitchFamily="34" charset="0"/>
                </a:rPr>
                <a:t>c</a:t>
              </a:r>
              <a:r>
                <a:rPr lang="zh-CN" altLang="en-US" sz="1600" dirty="0">
                  <a:solidFill>
                    <a:schemeClr val="accent2"/>
                  </a:solidFill>
                  <a:latin typeface="Arial" panose="020B0604020202020204" pitchFamily="34" charset="0"/>
                  <a:cs typeface="Arial" panose="020B0604020202020204" pitchFamily="34" charset="0"/>
                </a:rPr>
                <a:t>↑</a:t>
              </a:r>
            </a:p>
          </p:txBody>
        </p:sp>
        <p:sp>
          <p:nvSpPr>
            <p:cNvPr id="134" name="文本框 133">
              <a:extLst>
                <a:ext uri="{FF2B5EF4-FFF2-40B4-BE49-F238E27FC236}">
                  <a16:creationId xmlns:a16="http://schemas.microsoft.com/office/drawing/2014/main" id="{0FF728BB-AA5B-6C06-68D3-867181045093}"/>
                </a:ext>
              </a:extLst>
            </p:cNvPr>
            <p:cNvSpPr txBox="1"/>
            <p:nvPr/>
          </p:nvSpPr>
          <p:spPr>
            <a:xfrm>
              <a:off x="8292618" y="1537004"/>
              <a:ext cx="2445947" cy="571166"/>
            </a:xfrm>
            <a:prstGeom prst="rect">
              <a:avLst/>
            </a:prstGeom>
            <a:noFill/>
          </p:spPr>
          <p:txBody>
            <a:bodyPr wrap="square" rtlCol="0">
              <a:spAutoFit/>
            </a:bodyPr>
            <a:lstStyle/>
            <a:p>
              <a:pPr algn="ctr"/>
              <a:r>
                <a:rPr lang="en-US" altLang="zh-CN" sz="1600" i="1" dirty="0">
                  <a:solidFill>
                    <a:schemeClr val="accent2"/>
                  </a:solidFill>
                  <a:latin typeface="Arial" panose="020B0604020202020204" pitchFamily="34" charset="0"/>
                  <a:cs typeface="Arial" panose="020B0604020202020204" pitchFamily="34" charset="0"/>
                </a:rPr>
                <a:t>N</a:t>
              </a:r>
              <a:r>
                <a:rPr lang="en-US" altLang="zh-CN" sz="1600" baseline="-25000" dirty="0">
                  <a:solidFill>
                    <a:schemeClr val="accent2"/>
                  </a:solidFill>
                  <a:latin typeface="Arial" panose="020B0604020202020204" pitchFamily="34" charset="0"/>
                  <a:cs typeface="Arial" panose="020B0604020202020204" pitchFamily="34" charset="0"/>
                </a:rPr>
                <a:t>c</a:t>
              </a:r>
              <a:r>
                <a:rPr lang="zh-CN" altLang="en-US" sz="1600" dirty="0">
                  <a:solidFill>
                    <a:schemeClr val="accent2"/>
                  </a:solidFill>
                  <a:latin typeface="Arial" panose="020B0604020202020204" pitchFamily="34" charset="0"/>
                  <a:cs typeface="Arial" panose="020B0604020202020204" pitchFamily="34" charset="0"/>
                </a:rPr>
                <a:t>↑</a:t>
              </a:r>
            </a:p>
          </p:txBody>
        </p:sp>
        <p:sp>
          <p:nvSpPr>
            <p:cNvPr id="135" name="文本框 134">
              <a:extLst>
                <a:ext uri="{FF2B5EF4-FFF2-40B4-BE49-F238E27FC236}">
                  <a16:creationId xmlns:a16="http://schemas.microsoft.com/office/drawing/2014/main" id="{F33B99F3-CB56-1E9F-6055-46900BAFE6E5}"/>
                </a:ext>
              </a:extLst>
            </p:cNvPr>
            <p:cNvSpPr txBox="1"/>
            <p:nvPr/>
          </p:nvSpPr>
          <p:spPr>
            <a:xfrm>
              <a:off x="8244393" y="5518653"/>
              <a:ext cx="2101600" cy="571166"/>
            </a:xfrm>
            <a:prstGeom prst="rect">
              <a:avLst/>
            </a:prstGeom>
            <a:noFill/>
          </p:spPr>
          <p:txBody>
            <a:bodyPr wrap="square" rtlCol="0">
              <a:spAutoFit/>
            </a:bodyPr>
            <a:lstStyle/>
            <a:p>
              <a:pPr algn="ctr"/>
              <a:r>
                <a:rPr lang="en-US" altLang="zh-CN" sz="1600" i="1" dirty="0">
                  <a:solidFill>
                    <a:schemeClr val="accent1"/>
                  </a:solidFill>
                  <a:latin typeface="Arial" panose="020B0604020202020204" pitchFamily="34" charset="0"/>
                  <a:cs typeface="Arial" panose="020B0604020202020204" pitchFamily="34" charset="0"/>
                </a:rPr>
                <a:t>R</a:t>
              </a:r>
              <a:r>
                <a:rPr lang="en-US" altLang="zh-CN" sz="1600" baseline="-25000" dirty="0">
                  <a:solidFill>
                    <a:schemeClr val="accent1"/>
                  </a:solidFill>
                  <a:latin typeface="Arial" panose="020B0604020202020204" pitchFamily="34" charset="0"/>
                  <a:cs typeface="Arial" panose="020B0604020202020204" pitchFamily="34" charset="0"/>
                </a:rPr>
                <a:t>p/t</a:t>
              </a:r>
              <a:r>
                <a:rPr lang="zh-CN" altLang="en-US" sz="1600" dirty="0">
                  <a:solidFill>
                    <a:schemeClr val="accent1"/>
                  </a:solidFill>
                  <a:latin typeface="Arial" panose="020B0604020202020204" pitchFamily="34" charset="0"/>
                  <a:cs typeface="Arial" panose="020B0604020202020204" pitchFamily="34" charset="0"/>
                </a:rPr>
                <a:t>↑</a:t>
              </a:r>
              <a:endParaRPr lang="zh-CN" altLang="en-US" sz="1600" baseline="-25000" dirty="0">
                <a:solidFill>
                  <a:schemeClr val="accent1"/>
                </a:solidFill>
                <a:latin typeface="Arial" panose="020B0604020202020204" pitchFamily="34" charset="0"/>
                <a:cs typeface="Arial" panose="020B0604020202020204" pitchFamily="34" charset="0"/>
              </a:endParaRPr>
            </a:p>
          </p:txBody>
        </p:sp>
      </p:grpSp>
      <p:graphicFrame>
        <p:nvGraphicFramePr>
          <p:cNvPr id="136" name="表格 135">
            <a:extLst>
              <a:ext uri="{FF2B5EF4-FFF2-40B4-BE49-F238E27FC236}">
                <a16:creationId xmlns:a16="http://schemas.microsoft.com/office/drawing/2014/main" id="{30E21B26-26BA-BEF9-D56D-9038AC271C8C}"/>
              </a:ext>
            </a:extLst>
          </p:cNvPr>
          <p:cNvGraphicFramePr>
            <a:graphicFrameLocks noGrp="1"/>
          </p:cNvGraphicFramePr>
          <p:nvPr>
            <p:extLst>
              <p:ext uri="{D42A27DB-BD31-4B8C-83A1-F6EECF244321}">
                <p14:modId xmlns:p14="http://schemas.microsoft.com/office/powerpoint/2010/main" val="3121859405"/>
              </p:ext>
            </p:extLst>
          </p:nvPr>
        </p:nvGraphicFramePr>
        <p:xfrm>
          <a:off x="361302" y="3332610"/>
          <a:ext cx="5399418" cy="2625678"/>
        </p:xfrm>
        <a:graphic>
          <a:graphicData uri="http://schemas.openxmlformats.org/drawingml/2006/table">
            <a:tbl>
              <a:tblPr firstRow="1" firstCol="1" bandRow="1"/>
              <a:tblGrid>
                <a:gridCol w="1025538">
                  <a:extLst>
                    <a:ext uri="{9D8B030D-6E8A-4147-A177-3AD203B41FA5}">
                      <a16:colId xmlns:a16="http://schemas.microsoft.com/office/drawing/2014/main" val="1122955252"/>
                    </a:ext>
                  </a:extLst>
                </a:gridCol>
                <a:gridCol w="2270760">
                  <a:extLst>
                    <a:ext uri="{9D8B030D-6E8A-4147-A177-3AD203B41FA5}">
                      <a16:colId xmlns:a16="http://schemas.microsoft.com/office/drawing/2014/main" val="1983790959"/>
                    </a:ext>
                  </a:extLst>
                </a:gridCol>
                <a:gridCol w="2103120">
                  <a:extLst>
                    <a:ext uri="{9D8B030D-6E8A-4147-A177-3AD203B41FA5}">
                      <a16:colId xmlns:a16="http://schemas.microsoft.com/office/drawing/2014/main" val="1949605733"/>
                    </a:ext>
                  </a:extLst>
                </a:gridCol>
              </a:tblGrid>
              <a:tr h="958254">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Model</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Coordination Number (</a:t>
                      </a:r>
                      <a:r>
                        <a:rPr lang="en-US" sz="1800" i="1" kern="100" dirty="0">
                          <a:effectLst/>
                          <a:latin typeface="+mn-lt"/>
                          <a:ea typeface="等线" panose="02010600030101010101" pitchFamily="2" charset="-122"/>
                          <a:cs typeface="Arial" panose="020B0604020202020204" pitchFamily="34" charset="0"/>
                        </a:rPr>
                        <a:t>N</a:t>
                      </a:r>
                      <a:r>
                        <a:rPr lang="en-US" sz="1800" kern="100" baseline="-25000" dirty="0">
                          <a:effectLst/>
                          <a:latin typeface="+mn-lt"/>
                          <a:ea typeface="等线" panose="02010600030101010101" pitchFamily="2" charset="-122"/>
                          <a:cs typeface="Arial" panose="020B0604020202020204" pitchFamily="34" charset="0"/>
                        </a:rPr>
                        <a:t>c</a:t>
                      </a:r>
                      <a:r>
                        <a:rPr lang="en-US" sz="1800" kern="100" dirty="0">
                          <a:effectLst/>
                          <a:latin typeface="+mn-lt"/>
                          <a:ea typeface="等线" panose="02010600030101010101" pitchFamily="2" charset="-122"/>
                          <a:cs typeface="Arial" panose="020B0604020202020204" pitchFamily="34" charset="0"/>
                        </a:rPr>
                        <a:t>)</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Pore-Throat Ratio (</a:t>
                      </a:r>
                      <a:r>
                        <a:rPr lang="en-US" sz="1800" i="1" kern="100" dirty="0">
                          <a:effectLst/>
                          <a:latin typeface="+mn-lt"/>
                          <a:ea typeface="等线" panose="02010600030101010101" pitchFamily="2" charset="-122"/>
                          <a:cs typeface="Arial" panose="020B0604020202020204" pitchFamily="34" charset="0"/>
                        </a:rPr>
                        <a:t>R</a:t>
                      </a:r>
                      <a:r>
                        <a:rPr lang="en-US" sz="1800" kern="100" baseline="-25000" dirty="0">
                          <a:effectLst/>
                          <a:latin typeface="+mn-lt"/>
                          <a:ea typeface="等线" panose="02010600030101010101" pitchFamily="2" charset="-122"/>
                          <a:cs typeface="Arial" panose="020B0604020202020204" pitchFamily="34" charset="0"/>
                        </a:rPr>
                        <a:t>p/t</a:t>
                      </a:r>
                      <a:r>
                        <a:rPr lang="en-US" sz="1800" kern="100" dirty="0">
                          <a:effectLst/>
                          <a:latin typeface="+mn-lt"/>
                          <a:ea typeface="等线" panose="02010600030101010101" pitchFamily="2" charset="-122"/>
                          <a:cs typeface="Arial" panose="020B0604020202020204" pitchFamily="34" charset="0"/>
                        </a:rPr>
                        <a:t>)</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155170"/>
                  </a:ext>
                </a:extLst>
              </a:tr>
              <a:tr h="416856">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N</a:t>
                      </a:r>
                      <a:r>
                        <a:rPr lang="en-US" sz="1800" kern="100" baseline="-25000" dirty="0">
                          <a:effectLst/>
                          <a:latin typeface="+mn-lt"/>
                          <a:ea typeface="等线" panose="02010600030101010101" pitchFamily="2" charset="-122"/>
                          <a:cs typeface="Arial" panose="020B0604020202020204" pitchFamily="34" charset="0"/>
                        </a:rPr>
                        <a:t>0</a:t>
                      </a:r>
                      <a:r>
                        <a:rPr lang="en-US" sz="1800" kern="100" dirty="0">
                          <a:effectLst/>
                          <a:latin typeface="+mn-lt"/>
                          <a:ea typeface="等线" panose="02010600030101010101" pitchFamily="2" charset="-122"/>
                          <a:cs typeface="Arial" panose="020B0604020202020204" pitchFamily="34" charset="0"/>
                        </a:rPr>
                        <a:t>R</a:t>
                      </a:r>
                      <a:r>
                        <a:rPr lang="en-US" sz="1800" kern="100" baseline="-25000" dirty="0">
                          <a:solidFill>
                            <a:schemeClr val="tx1"/>
                          </a:solidFill>
                          <a:effectLst/>
                          <a:latin typeface="+mn-lt"/>
                          <a:ea typeface="等线" panose="02010600030101010101" pitchFamily="2" charset="-122"/>
                          <a:cs typeface="Arial" panose="020B0604020202020204" pitchFamily="34" charset="0"/>
                        </a:rPr>
                        <a:t>0</a:t>
                      </a:r>
                      <a:endParaRPr lang="zh-CN" altLang="en-US" sz="1800" kern="100" baseline="-25000" dirty="0">
                        <a:solidFill>
                          <a:schemeClr val="tx1"/>
                        </a:solidFill>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2.25</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1.78</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1755035"/>
                  </a:ext>
                </a:extLst>
              </a:tr>
              <a:tr h="416856">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N</a:t>
                      </a:r>
                      <a:r>
                        <a:rPr lang="en-US" sz="1800" kern="100" baseline="-25000" dirty="0">
                          <a:solidFill>
                            <a:schemeClr val="tx1"/>
                          </a:solidFill>
                          <a:effectLst/>
                          <a:latin typeface="+mn-lt"/>
                          <a:ea typeface="等线" panose="02010600030101010101" pitchFamily="2" charset="-122"/>
                          <a:cs typeface="Arial" panose="020B0604020202020204" pitchFamily="34" charset="0"/>
                        </a:rPr>
                        <a:t>0</a:t>
                      </a:r>
                      <a:r>
                        <a:rPr lang="en-US" sz="1800" kern="100" dirty="0">
                          <a:effectLst/>
                          <a:latin typeface="+mn-lt"/>
                          <a:ea typeface="等线" panose="02010600030101010101" pitchFamily="2" charset="-122"/>
                          <a:cs typeface="Arial" panose="020B0604020202020204" pitchFamily="34" charset="0"/>
                        </a:rPr>
                        <a:t>R</a:t>
                      </a:r>
                      <a:r>
                        <a:rPr lang="en-US" sz="1800" kern="100" baseline="-25000" dirty="0">
                          <a:solidFill>
                            <a:schemeClr val="tx1"/>
                          </a:solidFill>
                          <a:effectLst/>
                          <a:latin typeface="+mn-lt"/>
                          <a:ea typeface="等线" panose="02010600030101010101" pitchFamily="2" charset="-122"/>
                          <a:cs typeface="Arial" panose="020B0604020202020204" pitchFamily="34" charset="0"/>
                        </a:rPr>
                        <a:t>H</a:t>
                      </a:r>
                      <a:endParaRPr lang="zh-CN" altLang="en-US" sz="1800" kern="100" baseline="-25000" dirty="0">
                        <a:solidFill>
                          <a:schemeClr val="tx1"/>
                        </a:solidFill>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2.25</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b="1" kern="100" dirty="0">
                          <a:effectLst/>
                          <a:latin typeface="+mn-lt"/>
                          <a:ea typeface="等线" panose="02010600030101010101" pitchFamily="2" charset="-122"/>
                          <a:cs typeface="Arial" panose="020B0604020202020204" pitchFamily="34" charset="0"/>
                        </a:rPr>
                        <a:t>      2.51 (</a:t>
                      </a:r>
                      <a:r>
                        <a:rPr lang="zh-CN" altLang="en-US" sz="18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800" b="1" kern="100" dirty="0">
                          <a:effectLst/>
                          <a:latin typeface="+mn-lt"/>
                          <a:ea typeface="等线" panose="02010600030101010101" pitchFamily="2" charset="-122"/>
                          <a:cs typeface="Arial" panose="020B0604020202020204" pitchFamily="34" charset="0"/>
                        </a:rPr>
                        <a:t>)</a:t>
                      </a:r>
                      <a:endParaRPr lang="zh-CN" sz="1800" b="1"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705939"/>
                  </a:ext>
                </a:extLst>
              </a:tr>
              <a:tr h="416856">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N</a:t>
                      </a:r>
                      <a:r>
                        <a:rPr lang="en-US" sz="1800" kern="100" baseline="-25000" dirty="0">
                          <a:solidFill>
                            <a:schemeClr val="tx1"/>
                          </a:solidFill>
                          <a:effectLst/>
                          <a:latin typeface="+mn-lt"/>
                          <a:ea typeface="等线" panose="02010600030101010101" pitchFamily="2" charset="-122"/>
                          <a:cs typeface="Arial" panose="020B0604020202020204" pitchFamily="34" charset="0"/>
                        </a:rPr>
                        <a:t>H</a:t>
                      </a:r>
                      <a:r>
                        <a:rPr lang="en-US" sz="1800" kern="100" dirty="0">
                          <a:effectLst/>
                          <a:latin typeface="+mn-lt"/>
                          <a:ea typeface="等线" panose="02010600030101010101" pitchFamily="2" charset="-122"/>
                          <a:cs typeface="Arial" panose="020B0604020202020204" pitchFamily="34" charset="0"/>
                        </a:rPr>
                        <a:t>R</a:t>
                      </a:r>
                      <a:r>
                        <a:rPr lang="en-US" sz="1800" kern="100" baseline="-25000" dirty="0">
                          <a:solidFill>
                            <a:schemeClr val="tx1"/>
                          </a:solidFill>
                          <a:effectLst/>
                          <a:latin typeface="+mn-lt"/>
                          <a:ea typeface="等线" panose="02010600030101010101" pitchFamily="2" charset="-122"/>
                          <a:cs typeface="Arial" panose="020B0604020202020204" pitchFamily="34" charset="0"/>
                        </a:rPr>
                        <a:t>0</a:t>
                      </a:r>
                      <a:endParaRPr lang="zh-CN" altLang="en-US" sz="1800" kern="100" baseline="-25000" dirty="0">
                        <a:solidFill>
                          <a:schemeClr val="tx1"/>
                        </a:solidFill>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     </a:t>
                      </a:r>
                      <a:r>
                        <a:rPr lang="en-US" sz="1800" b="1" kern="100" dirty="0">
                          <a:effectLst/>
                          <a:latin typeface="+mn-lt"/>
                          <a:ea typeface="等线" panose="02010600030101010101" pitchFamily="2" charset="-122"/>
                          <a:cs typeface="Arial" panose="020B0604020202020204" pitchFamily="34" charset="0"/>
                        </a:rPr>
                        <a:t>2.75 (</a:t>
                      </a:r>
                      <a:r>
                        <a:rPr 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sz="1800" b="1" kern="100" dirty="0">
                          <a:effectLst/>
                          <a:latin typeface="+mn-lt"/>
                          <a:ea typeface="等线" panose="02010600030101010101" pitchFamily="2" charset="-122"/>
                          <a:cs typeface="Arial" panose="020B0604020202020204" pitchFamily="34" charset="0"/>
                        </a:rPr>
                        <a:t>)</a:t>
                      </a:r>
                      <a:endParaRPr lang="zh-CN" sz="1800" b="1"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1.78</a:t>
                      </a:r>
                      <a:endParaRPr lang="zh-CN" sz="1800"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6699352"/>
                  </a:ext>
                </a:extLst>
              </a:tr>
              <a:tr h="416856">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N</a:t>
                      </a:r>
                      <a:r>
                        <a:rPr lang="en-US" sz="1800" kern="100" baseline="-25000" dirty="0">
                          <a:solidFill>
                            <a:schemeClr val="tx1"/>
                          </a:solidFill>
                          <a:effectLst/>
                          <a:latin typeface="+mn-lt"/>
                          <a:ea typeface="等线" panose="02010600030101010101" pitchFamily="2" charset="-122"/>
                          <a:cs typeface="Arial" panose="020B0604020202020204" pitchFamily="34" charset="0"/>
                        </a:rPr>
                        <a:t>H</a:t>
                      </a:r>
                      <a:r>
                        <a:rPr lang="en-US" sz="1800" kern="100" dirty="0">
                          <a:effectLst/>
                          <a:latin typeface="+mn-lt"/>
                          <a:ea typeface="等线" panose="02010600030101010101" pitchFamily="2" charset="-122"/>
                          <a:cs typeface="Arial" panose="020B0604020202020204" pitchFamily="34" charset="0"/>
                        </a:rPr>
                        <a:t>R</a:t>
                      </a:r>
                      <a:r>
                        <a:rPr lang="en-US" sz="1800" kern="100" baseline="-25000" dirty="0">
                          <a:solidFill>
                            <a:schemeClr val="tx1"/>
                          </a:solidFill>
                          <a:effectLst/>
                          <a:latin typeface="+mn-lt"/>
                          <a:ea typeface="等线" panose="02010600030101010101" pitchFamily="2" charset="-122"/>
                          <a:cs typeface="Arial" panose="020B0604020202020204" pitchFamily="34" charset="0"/>
                        </a:rPr>
                        <a:t>H</a:t>
                      </a:r>
                      <a:endParaRPr lang="zh-CN" altLang="en-US" sz="1800" kern="100" baseline="-25000" dirty="0">
                        <a:solidFill>
                          <a:schemeClr val="tx1"/>
                        </a:solidFill>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     </a:t>
                      </a:r>
                      <a:r>
                        <a:rPr lang="en-US" sz="1800" b="1" kern="100" dirty="0">
                          <a:effectLst/>
                          <a:latin typeface="+mn-lt"/>
                          <a:ea typeface="等线" panose="02010600030101010101" pitchFamily="2" charset="-122"/>
                          <a:cs typeface="Arial" panose="020B0604020202020204" pitchFamily="34" charset="0"/>
                        </a:rPr>
                        <a:t>2.75 (</a:t>
                      </a:r>
                      <a:r>
                        <a:rPr lang="zh-CN" altLang="en-US" sz="18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800" b="1" kern="100" dirty="0">
                          <a:effectLst/>
                          <a:latin typeface="+mn-lt"/>
                          <a:ea typeface="等线" panose="02010600030101010101" pitchFamily="2" charset="-122"/>
                          <a:cs typeface="Arial" panose="020B0604020202020204" pitchFamily="34" charset="0"/>
                        </a:rPr>
                        <a:t>)</a:t>
                      </a:r>
                      <a:endParaRPr lang="zh-CN" sz="1800" b="1"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a:lnSpc>
                          <a:spcPct val="150000"/>
                        </a:lnSpc>
                        <a:buNone/>
                      </a:pPr>
                      <a:r>
                        <a:rPr lang="en-US" sz="1800" kern="100" dirty="0">
                          <a:effectLst/>
                          <a:latin typeface="+mn-lt"/>
                          <a:ea typeface="等线" panose="02010600030101010101" pitchFamily="2" charset="-122"/>
                          <a:cs typeface="Arial" panose="020B0604020202020204" pitchFamily="34" charset="0"/>
                        </a:rPr>
                        <a:t>      </a:t>
                      </a:r>
                      <a:r>
                        <a:rPr lang="en-US" sz="1800" b="1" kern="100" dirty="0">
                          <a:effectLst/>
                          <a:latin typeface="+mn-lt"/>
                          <a:ea typeface="等线" panose="02010600030101010101" pitchFamily="2" charset="-122"/>
                          <a:cs typeface="Arial" panose="020B0604020202020204" pitchFamily="34" charset="0"/>
                        </a:rPr>
                        <a:t>2.51 (</a:t>
                      </a:r>
                      <a:r>
                        <a:rPr lang="zh-CN" altLang="en-US" sz="1800" b="1" kern="10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sz="1800" b="1" kern="100" dirty="0">
                          <a:effectLst/>
                          <a:latin typeface="+mn-lt"/>
                          <a:ea typeface="等线" panose="02010600030101010101" pitchFamily="2" charset="-122"/>
                          <a:cs typeface="Arial" panose="020B0604020202020204" pitchFamily="34" charset="0"/>
                        </a:rPr>
                        <a:t>)</a:t>
                      </a:r>
                      <a:endParaRPr lang="zh-CN" sz="1800" b="1" kern="100" dirty="0">
                        <a:effectLst/>
                        <a:latin typeface="+mn-lt"/>
                        <a:ea typeface="等线" panose="02010600030101010101" pitchFamily="2" charset="-122"/>
                        <a:cs typeface="Arial" panose="020B0604020202020204" pitchFamily="34" charset="0"/>
                      </a:endParaRPr>
                    </a:p>
                  </a:txBody>
                  <a:tcPr marL="44384" marR="44384"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2439287"/>
                  </a:ext>
                </a:extLst>
              </a:tr>
            </a:tbl>
          </a:graphicData>
        </a:graphic>
      </p:graphicFrame>
    </p:spTree>
    <p:extLst>
      <p:ext uri="{BB962C8B-B14F-4D97-AF65-F5344CB8AC3E}">
        <p14:creationId xmlns:p14="http://schemas.microsoft.com/office/powerpoint/2010/main" val="1902208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0345-26DE-4B2F-894A-FA53223224EE}"/>
            </a:ext>
          </a:extLst>
        </p:cNvPr>
        <p:cNvGrpSpPr/>
        <p:nvPr/>
      </p:nvGrpSpPr>
      <p:grpSpPr>
        <a:xfrm>
          <a:off x="0" y="0"/>
          <a:ext cx="0" cy="0"/>
          <a:chOff x="0" y="0"/>
          <a:chExt cx="0" cy="0"/>
        </a:xfrm>
      </p:grpSpPr>
      <p:sp>
        <p:nvSpPr>
          <p:cNvPr id="148" name="矩形: 圆角 136">
            <a:extLst>
              <a:ext uri="{FF2B5EF4-FFF2-40B4-BE49-F238E27FC236}">
                <a16:creationId xmlns:a16="http://schemas.microsoft.com/office/drawing/2014/main" id="{18A22D17-795E-489E-8796-2A1FA18638EB}"/>
              </a:ext>
            </a:extLst>
          </p:cNvPr>
          <p:cNvSpPr/>
          <p:nvPr/>
        </p:nvSpPr>
        <p:spPr>
          <a:xfrm>
            <a:off x="415016" y="2908688"/>
            <a:ext cx="7035647" cy="1799579"/>
          </a:xfrm>
          <a:prstGeom prst="roundRect">
            <a:avLst>
              <a:gd name="adj" fmla="val 7129"/>
            </a:avLst>
          </a:prstGeom>
          <a:solidFill>
            <a:schemeClr val="bg1">
              <a:lumMod val="75000"/>
              <a:alpha val="26000"/>
            </a:schemeClr>
          </a:solidFill>
          <a:ln w="6350">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grpSp>
        <p:nvGrpSpPr>
          <p:cNvPr id="2" name="组合 1">
            <a:extLst>
              <a:ext uri="{FF2B5EF4-FFF2-40B4-BE49-F238E27FC236}">
                <a16:creationId xmlns:a16="http://schemas.microsoft.com/office/drawing/2014/main" id="{2ECBAB70-342D-5CDB-9145-7A8293BFC460}"/>
              </a:ext>
            </a:extLst>
          </p:cNvPr>
          <p:cNvGrpSpPr/>
          <p:nvPr/>
        </p:nvGrpSpPr>
        <p:grpSpPr>
          <a:xfrm>
            <a:off x="0" y="180000"/>
            <a:ext cx="12190413" cy="576263"/>
            <a:chOff x="0" y="307975"/>
            <a:chExt cx="12190413" cy="576263"/>
          </a:xfrm>
        </p:grpSpPr>
        <p:sp>
          <p:nvSpPr>
            <p:cNvPr id="3" name="文本框 40">
              <a:extLst>
                <a:ext uri="{FF2B5EF4-FFF2-40B4-BE49-F238E27FC236}">
                  <a16:creationId xmlns:a16="http://schemas.microsoft.com/office/drawing/2014/main" id="{0630CE37-F262-E736-786B-97FE144C14D0}"/>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748F4844-DF6B-B960-2397-AA589B11148F}"/>
                </a:ext>
              </a:extLst>
            </p:cNvPr>
            <p:cNvGrpSpPr/>
            <p:nvPr/>
          </p:nvGrpSpPr>
          <p:grpSpPr>
            <a:xfrm>
              <a:off x="0" y="307975"/>
              <a:ext cx="12190413" cy="576263"/>
              <a:chOff x="0" y="307975"/>
              <a:chExt cx="12190413" cy="576263"/>
            </a:xfrm>
          </p:grpSpPr>
          <p:sp>
            <p:nvSpPr>
              <p:cNvPr id="5" name="圆角矩形 38">
                <a:extLst>
                  <a:ext uri="{FF2B5EF4-FFF2-40B4-BE49-F238E27FC236}">
                    <a16:creationId xmlns:a16="http://schemas.microsoft.com/office/drawing/2014/main" id="{329C4972-7CE7-5EE5-CDF0-9E1654B4C059}"/>
                  </a:ext>
                </a:extLst>
              </p:cNvPr>
              <p:cNvSpPr>
                <a:spLocks noChangeArrowheads="1"/>
              </p:cNvSpPr>
              <p:nvPr/>
            </p:nvSpPr>
            <p:spPr bwMode="auto">
              <a:xfrm>
                <a:off x="622421" y="307975"/>
                <a:ext cx="355917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effectLst/>
                    <a:ea typeface="微软雅黑" panose="020B0503020204020204" pitchFamily="34" charset="-122"/>
                    <a:cs typeface="Arial" panose="020B0604020202020204" pitchFamily="34" charset="0"/>
                  </a:rPr>
                  <a:t>Machine Learning</a:t>
                </a:r>
                <a:endParaRPr lang="zh-CN" altLang="zh-CN" sz="2400" b="1" kern="100" dirty="0">
                  <a:effectLst/>
                  <a:ea typeface="微软雅黑" panose="020B0503020204020204" pitchFamily="34" charset="-122"/>
                  <a:cs typeface="Arial" panose="020B0604020202020204" pitchFamily="34" charset="0"/>
                </a:endParaRPr>
              </a:p>
            </p:txBody>
          </p:sp>
          <p:sp>
            <p:nvSpPr>
              <p:cNvPr id="6" name="圆角矩形 39">
                <a:extLst>
                  <a:ext uri="{FF2B5EF4-FFF2-40B4-BE49-F238E27FC236}">
                    <a16:creationId xmlns:a16="http://schemas.microsoft.com/office/drawing/2014/main" id="{EABE9EF7-DCEE-2E40-B42C-8E0CCAFE6EDF}"/>
                  </a:ext>
                </a:extLst>
              </p:cNvPr>
              <p:cNvSpPr>
                <a:spLocks noChangeArrowheads="1"/>
              </p:cNvSpPr>
              <p:nvPr/>
            </p:nvSpPr>
            <p:spPr bwMode="auto">
              <a:xfrm>
                <a:off x="4184680" y="542925"/>
                <a:ext cx="8005733"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5DC49C42-B675-E159-ED74-188C13688D88}"/>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cs typeface="Arial" panose="020B0604020202020204" pitchFamily="34" charset="0"/>
                  <a:sym typeface="宋体" panose="02010600030101010101" pitchFamily="2" charset="-122"/>
                </a:endParaRPr>
              </a:p>
            </p:txBody>
          </p:sp>
        </p:grpSp>
      </p:grpSp>
      <p:sp>
        <p:nvSpPr>
          <p:cNvPr id="8" name="文本框 7">
            <a:extLst>
              <a:ext uri="{FF2B5EF4-FFF2-40B4-BE49-F238E27FC236}">
                <a16:creationId xmlns:a16="http://schemas.microsoft.com/office/drawing/2014/main" id="{5E2A1B32-FC4A-6CE2-53C6-0E7AE5147A97}"/>
              </a:ext>
            </a:extLst>
          </p:cNvPr>
          <p:cNvSpPr txBox="1"/>
          <p:nvPr/>
        </p:nvSpPr>
        <p:spPr>
          <a:xfrm>
            <a:off x="10649620" y="1390860"/>
            <a:ext cx="697627" cy="369332"/>
          </a:xfrm>
          <a:prstGeom prst="rect">
            <a:avLst/>
          </a:prstGeom>
          <a:noFill/>
        </p:spPr>
        <p:txBody>
          <a:bodyPr wrap="none" rtlCol="0">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Input</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EB69A425-04FC-A3F4-C9ED-4C3D4C58DC11}"/>
              </a:ext>
            </a:extLst>
          </p:cNvPr>
          <p:cNvSpPr/>
          <p:nvPr/>
        </p:nvSpPr>
        <p:spPr>
          <a:xfrm>
            <a:off x="540789" y="1285514"/>
            <a:ext cx="6507150" cy="1119588"/>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accent1"/>
              </a:solidFill>
              <a:cs typeface="Arial" panose="020B0604020202020204" pitchFamily="34" charset="0"/>
            </a:endParaRPr>
          </a:p>
        </p:txBody>
      </p:sp>
      <p:sp>
        <p:nvSpPr>
          <p:cNvPr id="11" name="文本框 10">
            <a:extLst>
              <a:ext uri="{FF2B5EF4-FFF2-40B4-BE49-F238E27FC236}">
                <a16:creationId xmlns:a16="http://schemas.microsoft.com/office/drawing/2014/main" id="{2E3E71D4-0B8E-A621-F36C-75D7AA290EFE}"/>
              </a:ext>
            </a:extLst>
          </p:cNvPr>
          <p:cNvSpPr txBox="1"/>
          <p:nvPr/>
        </p:nvSpPr>
        <p:spPr>
          <a:xfrm>
            <a:off x="2737031" y="910151"/>
            <a:ext cx="2030935" cy="369332"/>
          </a:xfrm>
          <a:prstGeom prst="rect">
            <a:avLst/>
          </a:prstGeom>
          <a:noFill/>
        </p:spPr>
        <p:txBody>
          <a:bodyPr wrap="square" rtlCol="0">
            <a:spAutoFit/>
          </a:bodyPr>
          <a:lstStyle/>
          <a:p>
            <a:pPr algn="ctr"/>
            <a:r>
              <a:rPr lang="en-US" altLang="zh-CN"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Image inputs</a:t>
            </a:r>
            <a:endParaRPr lang="zh-CN" altLang="en-US"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1" name="组合 110">
            <a:extLst>
              <a:ext uri="{FF2B5EF4-FFF2-40B4-BE49-F238E27FC236}">
                <a16:creationId xmlns:a16="http://schemas.microsoft.com/office/drawing/2014/main" id="{40FA7C8E-1893-A49F-FE1B-FB1AD5239757}"/>
              </a:ext>
            </a:extLst>
          </p:cNvPr>
          <p:cNvGrpSpPr/>
          <p:nvPr/>
        </p:nvGrpSpPr>
        <p:grpSpPr>
          <a:xfrm>
            <a:off x="712760" y="1362986"/>
            <a:ext cx="6356498" cy="1091139"/>
            <a:chOff x="947094" y="1562359"/>
            <a:chExt cx="6356498" cy="1091139"/>
          </a:xfrm>
        </p:grpSpPr>
        <p:pic>
          <p:nvPicPr>
            <p:cNvPr id="12" name="图片 11">
              <a:extLst>
                <a:ext uri="{FF2B5EF4-FFF2-40B4-BE49-F238E27FC236}">
                  <a16:creationId xmlns:a16="http://schemas.microsoft.com/office/drawing/2014/main" id="{DF2F64D1-448F-91EB-D4EB-EE8F74915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103" y="1562359"/>
              <a:ext cx="1427403" cy="712233"/>
            </a:xfrm>
            <a:prstGeom prst="rect">
              <a:avLst/>
            </a:prstGeom>
          </p:spPr>
        </p:pic>
        <p:pic>
          <p:nvPicPr>
            <p:cNvPr id="14" name="图片 13">
              <a:extLst>
                <a:ext uri="{FF2B5EF4-FFF2-40B4-BE49-F238E27FC236}">
                  <a16:creationId xmlns:a16="http://schemas.microsoft.com/office/drawing/2014/main" id="{B729BE0C-5FD3-EEA7-B437-EB3F2B817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801" y="1568018"/>
              <a:ext cx="1427403" cy="712233"/>
            </a:xfrm>
            <a:prstGeom prst="rect">
              <a:avLst/>
            </a:prstGeom>
          </p:spPr>
        </p:pic>
        <p:pic>
          <p:nvPicPr>
            <p:cNvPr id="15" name="图片 14">
              <a:extLst>
                <a:ext uri="{FF2B5EF4-FFF2-40B4-BE49-F238E27FC236}">
                  <a16:creationId xmlns:a16="http://schemas.microsoft.com/office/drawing/2014/main" id="{E302C09E-93FB-7773-E124-6BD0DB7F3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276" y="1562359"/>
              <a:ext cx="1427403" cy="712233"/>
            </a:xfrm>
            <a:prstGeom prst="rect">
              <a:avLst/>
            </a:prstGeom>
          </p:spPr>
        </p:pic>
        <p:sp>
          <p:nvSpPr>
            <p:cNvPr id="16" name="文本框 15">
              <a:extLst>
                <a:ext uri="{FF2B5EF4-FFF2-40B4-BE49-F238E27FC236}">
                  <a16:creationId xmlns:a16="http://schemas.microsoft.com/office/drawing/2014/main" id="{C4E24096-754D-EDD4-2A17-7618B09D5140}"/>
                </a:ext>
              </a:extLst>
            </p:cNvPr>
            <p:cNvSpPr txBox="1"/>
            <p:nvPr/>
          </p:nvSpPr>
          <p:spPr>
            <a:xfrm>
              <a:off x="947094" y="2274592"/>
              <a:ext cx="1911670" cy="369332"/>
            </a:xfrm>
            <a:prstGeom prst="rect">
              <a:avLst/>
            </a:prstGeom>
            <a:noFill/>
          </p:spPr>
          <p:txBody>
            <a:bodyPr wrap="square" rtlCol="0">
              <a:spAutoFit/>
            </a:bodyPr>
            <a:lstStyle/>
            <a:p>
              <a:pPr algn="ctr"/>
              <a:r>
                <a:rPr lang="en-US" altLang="zh-CN" dirty="0">
                  <a:ea typeface="微软雅黑" panose="020B0503020204020204" pitchFamily="34" charset="-122"/>
                  <a:cs typeface="Arial" panose="020B0604020202020204" pitchFamily="34" charset="0"/>
                </a:rPr>
                <a:t>Registered image</a:t>
              </a:r>
              <a:endParaRPr lang="zh-CN" altLang="en-US" dirty="0">
                <a:ea typeface="微软雅黑" panose="020B0503020204020204"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920B249B-8751-6C49-8846-5F56BB8DEC40}"/>
                </a:ext>
              </a:extLst>
            </p:cNvPr>
            <p:cNvSpPr txBox="1"/>
            <p:nvPr/>
          </p:nvSpPr>
          <p:spPr>
            <a:xfrm>
              <a:off x="2782084" y="2284166"/>
              <a:ext cx="2334446" cy="369332"/>
            </a:xfrm>
            <a:prstGeom prst="rect">
              <a:avLst/>
            </a:prstGeom>
            <a:noFill/>
          </p:spPr>
          <p:txBody>
            <a:bodyPr wrap="square" rtlCol="0">
              <a:spAutoFit/>
            </a:bodyPr>
            <a:lstStyle/>
            <a:p>
              <a:pPr algn="ctr"/>
              <a:r>
                <a:rPr lang="en-US" altLang="zh-CN" dirty="0">
                  <a:cs typeface="Arial" panose="020B0604020202020204" pitchFamily="34" charset="0"/>
                </a:rPr>
                <a:t>Binary pathways</a:t>
              </a:r>
              <a:endParaRPr lang="zh-CN" altLang="en-US" dirty="0">
                <a:ea typeface="微软雅黑" panose="020B0503020204020204" pitchFamily="34" charset="-122"/>
                <a:cs typeface="Arial" panose="020B0604020202020204" pitchFamily="34" charset="0"/>
              </a:endParaRPr>
            </a:p>
          </p:txBody>
        </p:sp>
        <p:sp>
          <p:nvSpPr>
            <p:cNvPr id="83" name="文本框 82">
              <a:extLst>
                <a:ext uri="{FF2B5EF4-FFF2-40B4-BE49-F238E27FC236}">
                  <a16:creationId xmlns:a16="http://schemas.microsoft.com/office/drawing/2014/main" id="{7B7D49F6-8A61-3529-D5EE-3770AB779286}"/>
                </a:ext>
              </a:extLst>
            </p:cNvPr>
            <p:cNvSpPr txBox="1"/>
            <p:nvPr/>
          </p:nvSpPr>
          <p:spPr>
            <a:xfrm>
              <a:off x="4983106" y="2284166"/>
              <a:ext cx="2320486" cy="369332"/>
            </a:xfrm>
            <a:prstGeom prst="rect">
              <a:avLst/>
            </a:prstGeom>
            <a:noFill/>
          </p:spPr>
          <p:txBody>
            <a:bodyPr wrap="square" rtlCol="0">
              <a:spAutoFit/>
            </a:bodyPr>
            <a:lstStyle/>
            <a:p>
              <a:pPr algn="ctr"/>
              <a:r>
                <a:rPr lang="en-US" altLang="zh-CN" dirty="0">
                  <a:cs typeface="Arial" panose="020B0604020202020204" pitchFamily="34" charset="0"/>
                </a:rPr>
                <a:t>Binary </a:t>
              </a:r>
              <a:r>
                <a:rPr lang="en-US" altLang="zh-CN" dirty="0">
                  <a:ea typeface="微软雅黑" panose="020B0503020204020204" pitchFamily="34" charset="-122"/>
                  <a:cs typeface="Arial" panose="020B0604020202020204" pitchFamily="34" charset="0"/>
                </a:rPr>
                <a:t>CO</a:t>
              </a:r>
              <a:r>
                <a:rPr lang="en-US" altLang="zh-CN" baseline="-25000" dirty="0">
                  <a:ea typeface="微软雅黑" panose="020B0503020204020204" pitchFamily="34" charset="-122"/>
                  <a:cs typeface="Arial" panose="020B0604020202020204" pitchFamily="34" charset="0"/>
                </a:rPr>
                <a:t>2</a:t>
              </a:r>
              <a:r>
                <a:rPr lang="en-US" altLang="zh-CN" dirty="0">
                  <a:ea typeface="微软雅黑" panose="020B0503020204020204" pitchFamily="34" charset="-122"/>
                  <a:cs typeface="Arial" panose="020B0604020202020204" pitchFamily="34" charset="0"/>
                </a:rPr>
                <a:t> distribution</a:t>
              </a:r>
              <a:endParaRPr lang="zh-CN" altLang="en-US" dirty="0">
                <a:ea typeface="微软雅黑" panose="020B0503020204020204" pitchFamily="34" charset="-122"/>
                <a:cs typeface="Arial" panose="020B0604020202020204" pitchFamily="34" charset="0"/>
              </a:endParaRPr>
            </a:p>
          </p:txBody>
        </p:sp>
      </p:grpSp>
      <p:cxnSp>
        <p:nvCxnSpPr>
          <p:cNvPr id="85" name="直接连接符 84">
            <a:extLst>
              <a:ext uri="{FF2B5EF4-FFF2-40B4-BE49-F238E27FC236}">
                <a16:creationId xmlns:a16="http://schemas.microsoft.com/office/drawing/2014/main" id="{19333503-1DF5-4430-70B0-822147DDD629}"/>
              </a:ext>
            </a:extLst>
          </p:cNvPr>
          <p:cNvCxnSpPr>
            <a:cxnSpLocks/>
          </p:cNvCxnSpPr>
          <p:nvPr/>
        </p:nvCxnSpPr>
        <p:spPr>
          <a:xfrm>
            <a:off x="9062019" y="2403492"/>
            <a:ext cx="0" cy="2369671"/>
          </a:xfrm>
          <a:prstGeom prst="line">
            <a:avLst/>
          </a:prstGeom>
          <a:ln w="12700">
            <a:solidFill>
              <a:schemeClr val="accent6"/>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6" name="组合 85">
            <a:extLst>
              <a:ext uri="{FF2B5EF4-FFF2-40B4-BE49-F238E27FC236}">
                <a16:creationId xmlns:a16="http://schemas.microsoft.com/office/drawing/2014/main" id="{91EB5010-7858-9FB2-B0BA-3991FA99F90A}"/>
              </a:ext>
            </a:extLst>
          </p:cNvPr>
          <p:cNvGrpSpPr/>
          <p:nvPr/>
        </p:nvGrpSpPr>
        <p:grpSpPr>
          <a:xfrm>
            <a:off x="7098862" y="955909"/>
            <a:ext cx="2552836" cy="1484364"/>
            <a:chOff x="3807745" y="901680"/>
            <a:chExt cx="2436682" cy="1416826"/>
          </a:xfrm>
        </p:grpSpPr>
        <p:sp>
          <p:nvSpPr>
            <p:cNvPr id="87" name="文本框 86">
              <a:extLst>
                <a:ext uri="{FF2B5EF4-FFF2-40B4-BE49-F238E27FC236}">
                  <a16:creationId xmlns:a16="http://schemas.microsoft.com/office/drawing/2014/main" id="{FE1FB705-D011-5DDF-8817-BB0DBAAA5DB0}"/>
                </a:ext>
              </a:extLst>
            </p:cNvPr>
            <p:cNvSpPr txBox="1"/>
            <p:nvPr/>
          </p:nvSpPr>
          <p:spPr>
            <a:xfrm>
              <a:off x="3807745" y="901680"/>
              <a:ext cx="2388108" cy="352527"/>
            </a:xfrm>
            <a:prstGeom prst="rect">
              <a:avLst/>
            </a:prstGeom>
            <a:noFill/>
          </p:spPr>
          <p:txBody>
            <a:bodyPr wrap="square" rtlCol="0">
              <a:spAutoFit/>
            </a:bodyPr>
            <a:lstStyle/>
            <a:p>
              <a:pPr algn="ctr"/>
              <a:r>
                <a:rPr lang="en-US" altLang="zh-CN" dirty="0">
                  <a:solidFill>
                    <a:schemeClr val="accent6">
                      <a:lumMod val="75000"/>
                    </a:schemeClr>
                  </a:solidFill>
                  <a:latin typeface="Arial" panose="020B0604020202020204" pitchFamily="34" charset="0"/>
                  <a:ea typeface="微软雅黑" panose="020B0503020204020204" pitchFamily="34" charset="-122"/>
                  <a:cs typeface="Arial" panose="020B0604020202020204" pitchFamily="34" charset="0"/>
                </a:rPr>
                <a:t>Data inputs</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88" name="矩形 87">
              <a:extLst>
                <a:ext uri="{FF2B5EF4-FFF2-40B4-BE49-F238E27FC236}">
                  <a16:creationId xmlns:a16="http://schemas.microsoft.com/office/drawing/2014/main" id="{5C779F3A-FD36-40D3-0F9A-5B6B834BEC80}"/>
                </a:ext>
              </a:extLst>
            </p:cNvPr>
            <p:cNvSpPr/>
            <p:nvPr/>
          </p:nvSpPr>
          <p:spPr>
            <a:xfrm>
              <a:off x="3945193" y="1214751"/>
              <a:ext cx="2228230" cy="1068647"/>
            </a:xfrm>
            <a:prstGeom prst="rect">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cs typeface="Arial" panose="020B0604020202020204" pitchFamily="34" charset="0"/>
              </a:endParaRPr>
            </a:p>
          </p:txBody>
        </p:sp>
        <p:sp>
          <p:nvSpPr>
            <p:cNvPr id="89" name="文本框 88">
              <a:extLst>
                <a:ext uri="{FF2B5EF4-FFF2-40B4-BE49-F238E27FC236}">
                  <a16:creationId xmlns:a16="http://schemas.microsoft.com/office/drawing/2014/main" id="{FB9A3F6D-C49C-A07F-0753-68DE4DCB37F9}"/>
                </a:ext>
              </a:extLst>
            </p:cNvPr>
            <p:cNvSpPr txBox="1"/>
            <p:nvPr/>
          </p:nvSpPr>
          <p:spPr>
            <a:xfrm>
              <a:off x="3862981" y="1227018"/>
              <a:ext cx="2381446" cy="1091488"/>
            </a:xfrm>
            <a:prstGeom prst="rect">
              <a:avLst/>
            </a:prstGeom>
            <a:noFill/>
          </p:spPr>
          <p:txBody>
            <a:bodyPr wrap="square">
              <a:spAutoFit/>
            </a:bodyPr>
            <a:lstStyle/>
            <a:p>
              <a:pPr algn="ctr">
                <a:lnSpc>
                  <a:spcPct val="130000"/>
                </a:lnSpc>
              </a:pPr>
              <a:r>
                <a:rPr lang="en-US" altLang="zh-CN" dirty="0">
                  <a:ea typeface="微软雅黑" panose="020B0503020204020204" pitchFamily="34" charset="-122"/>
                  <a:cs typeface="Arial" panose="020B0604020202020204" pitchFamily="34" charset="0"/>
                </a:rPr>
                <a:t>Structural parameters</a:t>
              </a:r>
            </a:p>
            <a:p>
              <a:pPr algn="ctr">
                <a:lnSpc>
                  <a:spcPct val="130000"/>
                </a:lnSpc>
              </a:pPr>
              <a:r>
                <a:rPr lang="en-US" altLang="zh-CN" dirty="0">
                  <a:ea typeface="微软雅黑" panose="020B0503020204020204" pitchFamily="34" charset="-122"/>
                  <a:cs typeface="Arial" panose="020B0604020202020204" pitchFamily="34" charset="0"/>
                </a:rPr>
                <a:t>Fluid properties Experimental conditions</a:t>
              </a:r>
            </a:p>
          </p:txBody>
        </p:sp>
      </p:grpSp>
      <p:sp>
        <p:nvSpPr>
          <p:cNvPr id="90" name="矩形: 圆角 89">
            <a:extLst>
              <a:ext uri="{FF2B5EF4-FFF2-40B4-BE49-F238E27FC236}">
                <a16:creationId xmlns:a16="http://schemas.microsoft.com/office/drawing/2014/main" id="{2819F006-642C-48BE-6FF1-DD9BCD682C35}"/>
              </a:ext>
            </a:extLst>
          </p:cNvPr>
          <p:cNvSpPr/>
          <p:nvPr/>
        </p:nvSpPr>
        <p:spPr>
          <a:xfrm>
            <a:off x="296253" y="910661"/>
            <a:ext cx="9520418" cy="1586850"/>
          </a:xfrm>
          <a:prstGeom prst="roundRect">
            <a:avLst/>
          </a:prstGeom>
          <a:noFill/>
          <a:ln w="6350">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cxnSp>
        <p:nvCxnSpPr>
          <p:cNvPr id="117" name="直接连接符 116">
            <a:extLst>
              <a:ext uri="{FF2B5EF4-FFF2-40B4-BE49-F238E27FC236}">
                <a16:creationId xmlns:a16="http://schemas.microsoft.com/office/drawing/2014/main" id="{40E9D262-F31F-D653-98FE-CB34BC1B7651}"/>
              </a:ext>
            </a:extLst>
          </p:cNvPr>
          <p:cNvCxnSpPr>
            <a:cxnSpLocks/>
          </p:cNvCxnSpPr>
          <p:nvPr/>
        </p:nvCxnSpPr>
        <p:spPr>
          <a:xfrm>
            <a:off x="814756" y="2440273"/>
            <a:ext cx="0" cy="578258"/>
          </a:xfrm>
          <a:prstGeom prst="line">
            <a:avLst/>
          </a:prstGeom>
          <a:ln w="12700">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文本框 119">
            <a:extLst>
              <a:ext uri="{FF2B5EF4-FFF2-40B4-BE49-F238E27FC236}">
                <a16:creationId xmlns:a16="http://schemas.microsoft.com/office/drawing/2014/main" id="{6107DC51-367B-F329-E262-BE4CDB0FD964}"/>
              </a:ext>
            </a:extLst>
          </p:cNvPr>
          <p:cNvSpPr txBox="1"/>
          <p:nvPr/>
        </p:nvSpPr>
        <p:spPr>
          <a:xfrm>
            <a:off x="653847" y="4190264"/>
            <a:ext cx="853382" cy="461665"/>
          </a:xfrm>
          <a:prstGeom prst="rect">
            <a:avLst/>
          </a:prstGeom>
          <a:noFill/>
          <a:ln w="12700">
            <a:noFill/>
          </a:ln>
        </p:spPr>
        <p:txBody>
          <a:bodyPr wrap="square" rtlCol="0">
            <a:spAutoFit/>
          </a:bodyPr>
          <a:lstStyle/>
          <a:p>
            <a:pPr algn="ctr"/>
            <a:r>
              <a:rPr lang="en-US" altLang="zh-CN" sz="2400" dirty="0">
                <a:solidFill>
                  <a:schemeClr val="accent1">
                    <a:lumMod val="75000"/>
                  </a:schemeClr>
                </a:solidFill>
                <a:ea typeface="微软雅黑" panose="020B0503020204020204" pitchFamily="34" charset="-122"/>
                <a:cs typeface="Arial" panose="020B0604020202020204" pitchFamily="34" charset="0"/>
              </a:rPr>
              <a:t>CNN</a:t>
            </a:r>
            <a:endParaRPr lang="zh-CN" altLang="en-US" sz="2400" dirty="0">
              <a:solidFill>
                <a:schemeClr val="accent1">
                  <a:lumMod val="75000"/>
                </a:schemeClr>
              </a:solidFill>
              <a:ea typeface="微软雅黑" panose="020B0503020204020204" pitchFamily="34" charset="-122"/>
              <a:cs typeface="Arial" panose="020B0604020202020204" pitchFamily="34" charset="0"/>
            </a:endParaRPr>
          </a:p>
        </p:txBody>
      </p:sp>
      <p:grpSp>
        <p:nvGrpSpPr>
          <p:cNvPr id="134" name="组合 133">
            <a:extLst>
              <a:ext uri="{FF2B5EF4-FFF2-40B4-BE49-F238E27FC236}">
                <a16:creationId xmlns:a16="http://schemas.microsoft.com/office/drawing/2014/main" id="{A2EE9E83-7AB3-5659-94C3-5B9E091A172D}"/>
              </a:ext>
            </a:extLst>
          </p:cNvPr>
          <p:cNvGrpSpPr/>
          <p:nvPr/>
        </p:nvGrpSpPr>
        <p:grpSpPr>
          <a:xfrm>
            <a:off x="5897880" y="4652094"/>
            <a:ext cx="3415454" cy="464871"/>
            <a:chOff x="4979481" y="3721277"/>
            <a:chExt cx="1847813" cy="1324119"/>
          </a:xfrm>
        </p:grpSpPr>
        <p:sp>
          <p:nvSpPr>
            <p:cNvPr id="135" name="文本框 134">
              <a:extLst>
                <a:ext uri="{FF2B5EF4-FFF2-40B4-BE49-F238E27FC236}">
                  <a16:creationId xmlns:a16="http://schemas.microsoft.com/office/drawing/2014/main" id="{CA130C3D-9801-EADF-07B5-738327B1FA11}"/>
                </a:ext>
              </a:extLst>
            </p:cNvPr>
            <p:cNvSpPr txBox="1"/>
            <p:nvPr/>
          </p:nvSpPr>
          <p:spPr>
            <a:xfrm>
              <a:off x="5255444" y="3721277"/>
              <a:ext cx="1403556" cy="1324119"/>
            </a:xfrm>
            <a:prstGeom prst="rect">
              <a:avLst/>
            </a:prstGeom>
            <a:noFill/>
          </p:spPr>
          <p:txBody>
            <a:bodyPr wrap="square">
              <a:spAutoFit/>
            </a:bodyPr>
            <a:lstStyle/>
            <a:p>
              <a:pPr algn="ctr">
                <a:lnSpc>
                  <a:spcPct val="150000"/>
                </a:lnSpc>
              </a:pPr>
              <a:r>
                <a:rPr lang="en-US" altLang="zh-CN" dirty="0">
                  <a:solidFill>
                    <a:srgbClr val="3333CC"/>
                  </a:solidFill>
                  <a:ea typeface="微软雅黑" panose="020B0503020204020204" pitchFamily="34" charset="-122"/>
                  <a:cs typeface="Arial" panose="020B0604020202020204" pitchFamily="34" charset="0"/>
                </a:rPr>
                <a:t>Feature concatenation</a:t>
              </a:r>
            </a:p>
          </p:txBody>
        </p:sp>
        <p:sp>
          <p:nvSpPr>
            <p:cNvPr id="136" name="矩形 135">
              <a:extLst>
                <a:ext uri="{FF2B5EF4-FFF2-40B4-BE49-F238E27FC236}">
                  <a16:creationId xmlns:a16="http://schemas.microsoft.com/office/drawing/2014/main" id="{7E2E09F3-287B-59F8-DC3E-EC1687E8687C}"/>
                </a:ext>
              </a:extLst>
            </p:cNvPr>
            <p:cNvSpPr/>
            <p:nvPr/>
          </p:nvSpPr>
          <p:spPr>
            <a:xfrm>
              <a:off x="4979481" y="4069742"/>
              <a:ext cx="1847813" cy="889571"/>
            </a:xfrm>
            <a:prstGeom prst="rect">
              <a:avLst/>
            </a:prstGeom>
            <a:noFill/>
            <a:ln>
              <a:solidFill>
                <a:srgbClr val="3333CC"/>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accent1"/>
                </a:solidFill>
                <a:cs typeface="Arial" panose="020B0604020202020204" pitchFamily="34" charset="0"/>
              </a:endParaRPr>
            </a:p>
          </p:txBody>
        </p:sp>
      </p:grpSp>
      <p:sp>
        <p:nvSpPr>
          <p:cNvPr id="137" name="矩形: 圆角 136">
            <a:extLst>
              <a:ext uri="{FF2B5EF4-FFF2-40B4-BE49-F238E27FC236}">
                <a16:creationId xmlns:a16="http://schemas.microsoft.com/office/drawing/2014/main" id="{13B324BA-241C-E9FD-14E8-B5E981F2E169}"/>
              </a:ext>
            </a:extLst>
          </p:cNvPr>
          <p:cNvSpPr/>
          <p:nvPr/>
        </p:nvSpPr>
        <p:spPr>
          <a:xfrm>
            <a:off x="270317" y="2786024"/>
            <a:ext cx="9520419" cy="2349665"/>
          </a:xfrm>
          <a:prstGeom prst="roundRect">
            <a:avLst>
              <a:gd name="adj" fmla="val 9651"/>
            </a:avLst>
          </a:prstGeom>
          <a:noFill/>
          <a:ln w="6350">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152" name="文本框 151">
            <a:extLst>
              <a:ext uri="{FF2B5EF4-FFF2-40B4-BE49-F238E27FC236}">
                <a16:creationId xmlns:a16="http://schemas.microsoft.com/office/drawing/2014/main" id="{AB9BF369-BA2C-E98E-CDDC-619388E4B780}"/>
              </a:ext>
            </a:extLst>
          </p:cNvPr>
          <p:cNvSpPr txBox="1"/>
          <p:nvPr/>
        </p:nvSpPr>
        <p:spPr>
          <a:xfrm>
            <a:off x="9962767" y="3737922"/>
            <a:ext cx="2146791"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Feature extraction</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53" name="文本框 152">
            <a:extLst>
              <a:ext uri="{FF2B5EF4-FFF2-40B4-BE49-F238E27FC236}">
                <a16:creationId xmlns:a16="http://schemas.microsoft.com/office/drawing/2014/main" id="{813D8332-EE17-E78F-344A-610FECBC48FE}"/>
              </a:ext>
            </a:extLst>
          </p:cNvPr>
          <p:cNvSpPr txBox="1"/>
          <p:nvPr/>
        </p:nvSpPr>
        <p:spPr>
          <a:xfrm>
            <a:off x="9656281" y="5580692"/>
            <a:ext cx="2684307" cy="872034"/>
          </a:xfrm>
          <a:prstGeom prst="rect">
            <a:avLst/>
          </a:prstGeom>
          <a:noFill/>
        </p:spPr>
        <p:txBody>
          <a:bodyPr wrap="square">
            <a:spAutoFit/>
          </a:bodyPr>
          <a:lstStyle/>
          <a:p>
            <a:pPr algn="ctr">
              <a:lnSpc>
                <a:spcPct val="150000"/>
              </a:lnSpc>
            </a:pPr>
            <a:r>
              <a:rPr lang="en-US" altLang="zh-CN" b="1" dirty="0">
                <a:latin typeface="Arial" panose="020B0604020202020204" pitchFamily="34" charset="0"/>
                <a:ea typeface="微软雅黑" panose="020B0503020204020204" pitchFamily="34" charset="-122"/>
                <a:cs typeface="Arial" panose="020B0604020202020204" pitchFamily="34" charset="0"/>
              </a:rPr>
              <a:t>Multi-task</a:t>
            </a:r>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learning framework</a:t>
            </a:r>
          </a:p>
        </p:txBody>
      </p:sp>
      <p:grpSp>
        <p:nvGrpSpPr>
          <p:cNvPr id="191" name="组合 190">
            <a:extLst>
              <a:ext uri="{FF2B5EF4-FFF2-40B4-BE49-F238E27FC236}">
                <a16:creationId xmlns:a16="http://schemas.microsoft.com/office/drawing/2014/main" id="{284FC322-B1B3-6EA2-F378-B5A034F2BA72}"/>
              </a:ext>
            </a:extLst>
          </p:cNvPr>
          <p:cNvGrpSpPr/>
          <p:nvPr/>
        </p:nvGrpSpPr>
        <p:grpSpPr>
          <a:xfrm>
            <a:off x="2282066" y="6180200"/>
            <a:ext cx="2774396" cy="404017"/>
            <a:chOff x="2392688" y="5141900"/>
            <a:chExt cx="2663774" cy="404017"/>
          </a:xfrm>
        </p:grpSpPr>
        <p:sp>
          <p:nvSpPr>
            <p:cNvPr id="154" name="矩形 153">
              <a:extLst>
                <a:ext uri="{FF2B5EF4-FFF2-40B4-BE49-F238E27FC236}">
                  <a16:creationId xmlns:a16="http://schemas.microsoft.com/office/drawing/2014/main" id="{9749E0C3-F73B-19A6-F1C9-36937DD05E4B}"/>
                </a:ext>
              </a:extLst>
            </p:cNvPr>
            <p:cNvSpPr/>
            <p:nvPr/>
          </p:nvSpPr>
          <p:spPr>
            <a:xfrm>
              <a:off x="2392688" y="5141900"/>
              <a:ext cx="2602221" cy="404017"/>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accent1"/>
                </a:solidFill>
                <a:cs typeface="Arial" panose="020B0604020202020204" pitchFamily="34" charset="0"/>
              </a:endParaRPr>
            </a:p>
          </p:txBody>
        </p:sp>
        <p:sp>
          <p:nvSpPr>
            <p:cNvPr id="155" name="文本框 154">
              <a:extLst>
                <a:ext uri="{FF2B5EF4-FFF2-40B4-BE49-F238E27FC236}">
                  <a16:creationId xmlns:a16="http://schemas.microsoft.com/office/drawing/2014/main" id="{2D590238-A267-F886-3912-95736B319BCF}"/>
                </a:ext>
              </a:extLst>
            </p:cNvPr>
            <p:cNvSpPr txBox="1"/>
            <p:nvPr/>
          </p:nvSpPr>
          <p:spPr>
            <a:xfrm>
              <a:off x="2392688" y="5169934"/>
              <a:ext cx="2663774" cy="369332"/>
            </a:xfrm>
            <a:prstGeom prst="rect">
              <a:avLst/>
            </a:prstGeom>
            <a:noFill/>
          </p:spPr>
          <p:txBody>
            <a:bodyPr wrap="square" rtlCol="0">
              <a:spAutoFit/>
            </a:bodyPr>
            <a:lstStyle/>
            <a:p>
              <a:pPr algn="ctr"/>
              <a:r>
                <a:rPr lang="en-US" altLang="zh-CN" dirty="0">
                  <a:ea typeface="微软雅黑" panose="020B0503020204020204" pitchFamily="34" charset="-122"/>
                  <a:cs typeface="Arial" panose="020B0604020202020204" pitchFamily="34" charset="0"/>
                </a:rPr>
                <a:t>Predict initial saturation </a:t>
              </a:r>
              <a:r>
                <a:rPr lang="en-US" altLang="zh-CN" i="1" dirty="0">
                  <a:ea typeface="微软雅黑" panose="020B0503020204020204" pitchFamily="34" charset="-122"/>
                  <a:cs typeface="Arial" panose="020B0604020202020204" pitchFamily="34" charset="0"/>
                </a:rPr>
                <a:t>S</a:t>
              </a:r>
              <a:r>
                <a:rPr lang="en-US" altLang="zh-CN" baseline="-25000" dirty="0">
                  <a:ea typeface="微软雅黑" panose="020B0503020204020204" pitchFamily="34" charset="-122"/>
                  <a:cs typeface="Arial" panose="020B0604020202020204" pitchFamily="34" charset="0"/>
                </a:rPr>
                <a:t>i</a:t>
              </a:r>
              <a:endParaRPr lang="zh-CN" altLang="en-US" dirty="0">
                <a:ea typeface="微软雅黑" panose="020B0503020204020204" pitchFamily="34" charset="-122"/>
                <a:cs typeface="Arial" panose="020B0604020202020204" pitchFamily="34" charset="0"/>
              </a:endParaRPr>
            </a:p>
          </p:txBody>
        </p:sp>
      </p:grpSp>
      <p:cxnSp>
        <p:nvCxnSpPr>
          <p:cNvPr id="156" name="直接连接符 155">
            <a:extLst>
              <a:ext uri="{FF2B5EF4-FFF2-40B4-BE49-F238E27FC236}">
                <a16:creationId xmlns:a16="http://schemas.microsoft.com/office/drawing/2014/main" id="{6CAC318A-4622-35E7-86E9-1157013C3373}"/>
              </a:ext>
            </a:extLst>
          </p:cNvPr>
          <p:cNvCxnSpPr>
            <a:cxnSpLocks/>
          </p:cNvCxnSpPr>
          <p:nvPr/>
        </p:nvCxnSpPr>
        <p:spPr>
          <a:xfrm flipV="1">
            <a:off x="3738462" y="5325898"/>
            <a:ext cx="4307757"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7791F8B5-D44A-61A8-02F8-4DD87901BC71}"/>
              </a:ext>
            </a:extLst>
          </p:cNvPr>
          <p:cNvCxnSpPr>
            <a:cxnSpLocks/>
            <a:endCxn id="163" idx="0"/>
          </p:cNvCxnSpPr>
          <p:nvPr/>
        </p:nvCxnSpPr>
        <p:spPr>
          <a:xfrm>
            <a:off x="8046219" y="5314905"/>
            <a:ext cx="11644" cy="872034"/>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矩形 157">
            <a:extLst>
              <a:ext uri="{FF2B5EF4-FFF2-40B4-BE49-F238E27FC236}">
                <a16:creationId xmlns:a16="http://schemas.microsoft.com/office/drawing/2014/main" id="{AE5EDB41-19F0-B6A0-46F5-E4222CF1F308}"/>
              </a:ext>
            </a:extLst>
          </p:cNvPr>
          <p:cNvSpPr/>
          <p:nvPr/>
        </p:nvSpPr>
        <p:spPr>
          <a:xfrm>
            <a:off x="540789" y="5504400"/>
            <a:ext cx="5083124" cy="424365"/>
          </a:xfrm>
          <a:prstGeom prst="rect">
            <a:avLst/>
          </a:prstGeom>
          <a:no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Arial" panose="020B0604020202020204" pitchFamily="34" charset="0"/>
            </a:endParaRPr>
          </a:p>
        </p:txBody>
      </p:sp>
      <p:sp>
        <p:nvSpPr>
          <p:cNvPr id="159" name="文本框 158">
            <a:extLst>
              <a:ext uri="{FF2B5EF4-FFF2-40B4-BE49-F238E27FC236}">
                <a16:creationId xmlns:a16="http://schemas.microsoft.com/office/drawing/2014/main" id="{CD8FB9F5-F16B-C8A1-FB0E-9C8A640199CF}"/>
              </a:ext>
            </a:extLst>
          </p:cNvPr>
          <p:cNvSpPr txBox="1"/>
          <p:nvPr/>
        </p:nvSpPr>
        <p:spPr>
          <a:xfrm>
            <a:off x="590577" y="5474243"/>
            <a:ext cx="5066244" cy="464871"/>
          </a:xfrm>
          <a:prstGeom prst="rect">
            <a:avLst/>
          </a:prstGeom>
          <a:noFill/>
        </p:spPr>
        <p:txBody>
          <a:bodyPr wrap="square" rtlCol="0">
            <a:spAutoFit/>
          </a:bodyPr>
          <a:lstStyle/>
          <a:p>
            <a:pPr algn="ctr">
              <a:lnSpc>
                <a:spcPct val="150000"/>
              </a:lnSpc>
            </a:pPr>
            <a:r>
              <a:rPr lang="en-US" altLang="zh-CN" dirty="0">
                <a:solidFill>
                  <a:schemeClr val="accent5">
                    <a:lumMod val="50000"/>
                  </a:schemeClr>
                </a:solidFill>
                <a:cs typeface="Arial" panose="020B0604020202020204" pitchFamily="34" charset="0"/>
              </a:rPr>
              <a:t>Logical mask (</a:t>
            </a:r>
            <a:r>
              <a:rPr lang="en-US" altLang="zh-CN" dirty="0">
                <a:solidFill>
                  <a:schemeClr val="accent5">
                    <a:lumMod val="50000"/>
                  </a:schemeClr>
                </a:solidFill>
                <a:ea typeface="微软雅黑" panose="020B0503020204020204" pitchFamily="34" charset="-122"/>
                <a:cs typeface="Arial" panose="020B0604020202020204" pitchFamily="34" charset="0"/>
              </a:rPr>
              <a:t>masking imbibition parameters </a:t>
            </a:r>
            <a:r>
              <a:rPr lang="en-US" altLang="zh-CN" i="1" dirty="0" err="1">
                <a:solidFill>
                  <a:schemeClr val="accent5">
                    <a:lumMod val="50000"/>
                  </a:schemeClr>
                </a:solidFill>
                <a:ea typeface="微软雅黑" panose="020B0503020204020204" pitchFamily="34" charset="-122"/>
                <a:cs typeface="Arial" panose="020B0604020202020204" pitchFamily="34" charset="0"/>
              </a:rPr>
              <a:t>Q</a:t>
            </a:r>
            <a:r>
              <a:rPr lang="en-US" altLang="zh-CN" baseline="-25000" dirty="0" err="1">
                <a:solidFill>
                  <a:schemeClr val="accent5">
                    <a:lumMod val="50000"/>
                  </a:schemeClr>
                </a:solidFill>
                <a:ea typeface="微软雅黑" panose="020B0503020204020204" pitchFamily="34" charset="-122"/>
                <a:cs typeface="Arial" panose="020B0604020202020204" pitchFamily="34" charset="0"/>
              </a:rPr>
              <a:t>re</a:t>
            </a:r>
            <a:r>
              <a:rPr lang="en-US" altLang="zh-CN" dirty="0">
                <a:solidFill>
                  <a:schemeClr val="accent5">
                    <a:lumMod val="50000"/>
                  </a:schemeClr>
                </a:solidFill>
                <a:ea typeface="微软雅黑" panose="020B0503020204020204" pitchFamily="34" charset="-122"/>
                <a:cs typeface="Arial" panose="020B0604020202020204" pitchFamily="34" charset="0"/>
              </a:rPr>
              <a:t>, </a:t>
            </a:r>
            <a:r>
              <a:rPr lang="en-US" altLang="zh-CN" i="1" dirty="0">
                <a:solidFill>
                  <a:schemeClr val="accent5">
                    <a:lumMod val="50000"/>
                  </a:schemeClr>
                </a:solidFill>
                <a:ea typeface="微软雅黑" panose="020B0503020204020204" pitchFamily="34" charset="-122"/>
                <a:cs typeface="Arial" panose="020B0604020202020204" pitchFamily="34" charset="0"/>
              </a:rPr>
              <a:t>S</a:t>
            </a:r>
            <a:r>
              <a:rPr lang="en-US" altLang="zh-CN" baseline="-25000" dirty="0">
                <a:solidFill>
                  <a:schemeClr val="accent5">
                    <a:lumMod val="50000"/>
                  </a:schemeClr>
                </a:solidFill>
                <a:ea typeface="微软雅黑" panose="020B0503020204020204" pitchFamily="34" charset="-122"/>
                <a:cs typeface="Arial" panose="020B0604020202020204" pitchFamily="34" charset="0"/>
              </a:rPr>
              <a:t>r</a:t>
            </a:r>
            <a:r>
              <a:rPr lang="en-US" altLang="zh-CN" dirty="0">
                <a:solidFill>
                  <a:schemeClr val="accent5">
                    <a:lumMod val="50000"/>
                  </a:schemeClr>
                </a:solidFill>
                <a:ea typeface="微软雅黑" panose="020B0503020204020204" pitchFamily="34" charset="-122"/>
                <a:cs typeface="Arial" panose="020B0604020202020204" pitchFamily="34" charset="0"/>
              </a:rPr>
              <a:t>)</a:t>
            </a:r>
          </a:p>
        </p:txBody>
      </p:sp>
      <p:cxnSp>
        <p:nvCxnSpPr>
          <p:cNvPr id="160" name="直接连接符 159">
            <a:extLst>
              <a:ext uri="{FF2B5EF4-FFF2-40B4-BE49-F238E27FC236}">
                <a16:creationId xmlns:a16="http://schemas.microsoft.com/office/drawing/2014/main" id="{EBF3B974-D912-2DBB-EC88-AD6F5A8D536B}"/>
              </a:ext>
            </a:extLst>
          </p:cNvPr>
          <p:cNvCxnSpPr>
            <a:cxnSpLocks/>
          </p:cNvCxnSpPr>
          <p:nvPr/>
        </p:nvCxnSpPr>
        <p:spPr>
          <a:xfrm>
            <a:off x="3743780" y="5325440"/>
            <a:ext cx="0" cy="1934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接连接符 160">
            <a:extLst>
              <a:ext uri="{FF2B5EF4-FFF2-40B4-BE49-F238E27FC236}">
                <a16:creationId xmlns:a16="http://schemas.microsoft.com/office/drawing/2014/main" id="{6D388C9A-FBF9-6BAA-9EA7-B584DA05E019}"/>
              </a:ext>
            </a:extLst>
          </p:cNvPr>
          <p:cNvCxnSpPr>
            <a:cxnSpLocks/>
          </p:cNvCxnSpPr>
          <p:nvPr/>
        </p:nvCxnSpPr>
        <p:spPr>
          <a:xfrm>
            <a:off x="3752499" y="5937786"/>
            <a:ext cx="0" cy="245538"/>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D418FA85-C28F-0783-AE5A-580818F3ACBE}"/>
              </a:ext>
            </a:extLst>
          </p:cNvPr>
          <p:cNvGrpSpPr/>
          <p:nvPr/>
        </p:nvGrpSpPr>
        <p:grpSpPr>
          <a:xfrm>
            <a:off x="6353260" y="6186939"/>
            <a:ext cx="3369433" cy="404017"/>
            <a:chOff x="447838" y="9080863"/>
            <a:chExt cx="2856437" cy="385634"/>
          </a:xfrm>
        </p:grpSpPr>
        <p:sp>
          <p:nvSpPr>
            <p:cNvPr id="163" name="矩形 162">
              <a:extLst>
                <a:ext uri="{FF2B5EF4-FFF2-40B4-BE49-F238E27FC236}">
                  <a16:creationId xmlns:a16="http://schemas.microsoft.com/office/drawing/2014/main" id="{4FC65139-A4D1-AD07-B289-523FA317919C}"/>
                </a:ext>
              </a:extLst>
            </p:cNvPr>
            <p:cNvSpPr/>
            <p:nvPr/>
          </p:nvSpPr>
          <p:spPr>
            <a:xfrm>
              <a:off x="568835" y="9080863"/>
              <a:ext cx="2648161" cy="385634"/>
            </a:xfrm>
            <a:prstGeom prst="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accent1"/>
                </a:solidFill>
                <a:cs typeface="Arial" panose="020B0604020202020204" pitchFamily="34" charset="0"/>
              </a:endParaRPr>
            </a:p>
          </p:txBody>
        </p:sp>
        <p:sp>
          <p:nvSpPr>
            <p:cNvPr id="164" name="文本框 163">
              <a:extLst>
                <a:ext uri="{FF2B5EF4-FFF2-40B4-BE49-F238E27FC236}">
                  <a16:creationId xmlns:a16="http://schemas.microsoft.com/office/drawing/2014/main" id="{70A7E93E-5CA8-7136-C1FC-7F5A3116D4EF}"/>
                </a:ext>
              </a:extLst>
            </p:cNvPr>
            <p:cNvSpPr txBox="1"/>
            <p:nvPr/>
          </p:nvSpPr>
          <p:spPr>
            <a:xfrm>
              <a:off x="447838" y="9107614"/>
              <a:ext cx="2856437" cy="352527"/>
            </a:xfrm>
            <a:prstGeom prst="rect">
              <a:avLst/>
            </a:prstGeom>
            <a:noFill/>
          </p:spPr>
          <p:txBody>
            <a:bodyPr wrap="square" rtlCol="0">
              <a:spAutoFit/>
            </a:bodyPr>
            <a:lstStyle/>
            <a:p>
              <a:pPr algn="ctr"/>
              <a:r>
                <a:rPr lang="en-US" altLang="zh-CN" dirty="0">
                  <a:ea typeface="微软雅黑" panose="020B0503020204020204" pitchFamily="34" charset="-122"/>
                  <a:cs typeface="Arial" panose="020B0604020202020204" pitchFamily="34" charset="0"/>
                </a:rPr>
                <a:t>Predict residual saturation </a:t>
              </a:r>
              <a:r>
                <a:rPr lang="en-US" altLang="zh-CN" i="1" dirty="0">
                  <a:ea typeface="微软雅黑" panose="020B0503020204020204" pitchFamily="34" charset="-122"/>
                  <a:cs typeface="Arial" panose="020B0604020202020204" pitchFamily="34" charset="0"/>
                </a:rPr>
                <a:t>S</a:t>
              </a:r>
              <a:r>
                <a:rPr lang="en-US" altLang="zh-CN" baseline="-25000" dirty="0">
                  <a:ea typeface="微软雅黑" panose="020B0503020204020204" pitchFamily="34" charset="-122"/>
                  <a:cs typeface="Arial" panose="020B0604020202020204" pitchFamily="34" charset="0"/>
                </a:rPr>
                <a:t>r</a:t>
              </a:r>
              <a:endParaRPr lang="zh-CN" altLang="en-US" dirty="0">
                <a:ea typeface="微软雅黑" panose="020B0503020204020204" pitchFamily="34" charset="-122"/>
                <a:cs typeface="Arial" panose="020B0604020202020204" pitchFamily="34" charset="0"/>
              </a:endParaRPr>
            </a:p>
          </p:txBody>
        </p:sp>
      </p:grpSp>
      <p:cxnSp>
        <p:nvCxnSpPr>
          <p:cNvPr id="165" name="直接连接符 164">
            <a:extLst>
              <a:ext uri="{FF2B5EF4-FFF2-40B4-BE49-F238E27FC236}">
                <a16:creationId xmlns:a16="http://schemas.microsoft.com/office/drawing/2014/main" id="{EE620E54-B581-4E81-9DDB-0D7CC8F1C443}"/>
              </a:ext>
            </a:extLst>
          </p:cNvPr>
          <p:cNvCxnSpPr>
            <a:cxnSpLocks/>
            <a:stCxn id="135" idx="2"/>
          </p:cNvCxnSpPr>
          <p:nvPr/>
        </p:nvCxnSpPr>
        <p:spPr>
          <a:xfrm>
            <a:off x="7705114" y="5116965"/>
            <a:ext cx="0" cy="208640"/>
          </a:xfrm>
          <a:prstGeom prst="line">
            <a:avLst/>
          </a:prstGeom>
          <a:ln w="12700">
            <a:solidFill>
              <a:srgbClr val="3333CC"/>
            </a:solidFill>
            <a:headEnd type="oval"/>
            <a:tailEnd type="none"/>
          </a:ln>
        </p:spPr>
        <p:style>
          <a:lnRef idx="1">
            <a:schemeClr val="dk1"/>
          </a:lnRef>
          <a:fillRef idx="0">
            <a:schemeClr val="dk1"/>
          </a:fillRef>
          <a:effectRef idx="0">
            <a:schemeClr val="dk1"/>
          </a:effectRef>
          <a:fontRef idx="minor">
            <a:schemeClr val="tx1"/>
          </a:fontRef>
        </p:style>
      </p:cxnSp>
      <p:sp>
        <p:nvSpPr>
          <p:cNvPr id="189" name="矩形: 圆角 188">
            <a:extLst>
              <a:ext uri="{FF2B5EF4-FFF2-40B4-BE49-F238E27FC236}">
                <a16:creationId xmlns:a16="http://schemas.microsoft.com/office/drawing/2014/main" id="{81C93AC9-7812-EAF7-27C6-82CE8978B272}"/>
              </a:ext>
            </a:extLst>
          </p:cNvPr>
          <p:cNvSpPr/>
          <p:nvPr/>
        </p:nvSpPr>
        <p:spPr>
          <a:xfrm>
            <a:off x="275512" y="5191519"/>
            <a:ext cx="9520419" cy="1511048"/>
          </a:xfrm>
          <a:prstGeom prst="roundRect">
            <a:avLst/>
          </a:prstGeom>
          <a:noFill/>
          <a:ln w="6350">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Arial" panose="020B0604020202020204" pitchFamily="34" charset="0"/>
            </a:endParaRPr>
          </a:p>
        </p:txBody>
      </p:sp>
      <p:sp>
        <p:nvSpPr>
          <p:cNvPr id="207" name="文本框 206">
            <a:extLst>
              <a:ext uri="{FF2B5EF4-FFF2-40B4-BE49-F238E27FC236}">
                <a16:creationId xmlns:a16="http://schemas.microsoft.com/office/drawing/2014/main" id="{0C3083B6-0083-CC37-0206-A45FCBA972CC}"/>
              </a:ext>
            </a:extLst>
          </p:cNvPr>
          <p:cNvSpPr txBox="1"/>
          <p:nvPr/>
        </p:nvSpPr>
        <p:spPr>
          <a:xfrm>
            <a:off x="5737809" y="11110056"/>
            <a:ext cx="3188558" cy="584775"/>
          </a:xfrm>
          <a:prstGeom prst="rect">
            <a:avLst/>
          </a:prstGeom>
          <a:noFill/>
        </p:spPr>
        <p:txBody>
          <a:bodyPr wrap="square" rtlCol="0">
            <a:spAutoFit/>
          </a:bodyPr>
          <a:lstStyle/>
          <a:p>
            <a:pPr algn="ctr"/>
            <a:r>
              <a:rPr lang="en-US" altLang="zh-CN" sz="1600" dirty="0">
                <a:solidFill>
                  <a:srgbClr val="3A60AB"/>
                </a:solidFill>
                <a:cs typeface="Arial" panose="020B0604020202020204" pitchFamily="34" charset="0"/>
              </a:rPr>
              <a:t>Prediction result</a:t>
            </a:r>
          </a:p>
          <a:p>
            <a:pPr algn="ctr"/>
            <a:r>
              <a:rPr lang="en-US" altLang="zh-CN" sz="1600" dirty="0">
                <a:solidFill>
                  <a:srgbClr val="3A60AB"/>
                </a:solidFill>
                <a:cs typeface="Arial" panose="020B0604020202020204" pitchFamily="34" charset="0"/>
              </a:rPr>
              <a:t>(High Accuracy &amp; Stability)</a:t>
            </a:r>
            <a:endParaRPr lang="zh-CN" altLang="en-US" sz="1600" dirty="0">
              <a:solidFill>
                <a:srgbClr val="3A60AB"/>
              </a:solidFill>
              <a:cs typeface="Arial" panose="020B0604020202020204" pitchFamily="34" charset="0"/>
            </a:endParaRPr>
          </a:p>
        </p:txBody>
      </p:sp>
      <p:grpSp>
        <p:nvGrpSpPr>
          <p:cNvPr id="66" name="组合 88">
            <a:extLst>
              <a:ext uri="{FF2B5EF4-FFF2-40B4-BE49-F238E27FC236}">
                <a16:creationId xmlns:a16="http://schemas.microsoft.com/office/drawing/2014/main" id="{A86763F7-785E-4A81-A06A-0B1D909D15F8}"/>
              </a:ext>
            </a:extLst>
          </p:cNvPr>
          <p:cNvGrpSpPr/>
          <p:nvPr/>
        </p:nvGrpSpPr>
        <p:grpSpPr>
          <a:xfrm>
            <a:off x="547471" y="3018531"/>
            <a:ext cx="6761944" cy="1412704"/>
            <a:chOff x="-2882056" y="4335647"/>
            <a:chExt cx="6761944" cy="1412704"/>
          </a:xfrm>
          <a:solidFill>
            <a:schemeClr val="bg1"/>
          </a:solidFill>
        </p:grpSpPr>
        <p:sp>
          <p:nvSpPr>
            <p:cNvPr id="68" name="文本框 5">
              <a:extLst>
                <a:ext uri="{FF2B5EF4-FFF2-40B4-BE49-F238E27FC236}">
                  <a16:creationId xmlns:a16="http://schemas.microsoft.com/office/drawing/2014/main" id="{1A5083F1-26D2-4A43-B33F-6CF9E07FAB23}"/>
                </a:ext>
              </a:extLst>
            </p:cNvPr>
            <p:cNvSpPr txBox="1"/>
            <p:nvPr/>
          </p:nvSpPr>
          <p:spPr>
            <a:xfrm>
              <a:off x="-2882056" y="4335647"/>
              <a:ext cx="1562369" cy="338554"/>
            </a:xfrm>
            <a:prstGeom prst="rect">
              <a:avLst/>
            </a:prstGeom>
            <a:grpFill/>
            <a:ln>
              <a:solidFill>
                <a:schemeClr val="accent1"/>
              </a:solidFill>
            </a:ln>
          </p:spPr>
          <p:txBody>
            <a:bodyPr wrap="square" rtlCol="0">
              <a:spAutoFit/>
            </a:bodyPr>
            <a:lstStyle/>
            <a:p>
              <a:pPr algn="ctr"/>
              <a:r>
                <a:rPr lang="en-US" altLang="zh-CN" sz="1600" dirty="0">
                  <a:cs typeface="Arial" panose="020B0604020202020204" pitchFamily="34" charset="0"/>
                </a:rPr>
                <a:t>Conv2D,3×3, 16</a:t>
              </a:r>
              <a:endParaRPr lang="zh-CN" altLang="en-US" sz="1600" dirty="0">
                <a:cs typeface="Arial" panose="020B0604020202020204" pitchFamily="34" charset="0"/>
              </a:endParaRPr>
            </a:p>
          </p:txBody>
        </p:sp>
        <p:sp>
          <p:nvSpPr>
            <p:cNvPr id="69" name="文本框 6">
              <a:extLst>
                <a:ext uri="{FF2B5EF4-FFF2-40B4-BE49-F238E27FC236}">
                  <a16:creationId xmlns:a16="http://schemas.microsoft.com/office/drawing/2014/main" id="{C8BE45FB-969A-4851-B72A-59DD21DE0BD6}"/>
                </a:ext>
              </a:extLst>
            </p:cNvPr>
            <p:cNvSpPr txBox="1"/>
            <p:nvPr/>
          </p:nvSpPr>
          <p:spPr>
            <a:xfrm>
              <a:off x="-1099614" y="4335647"/>
              <a:ext cx="1351100" cy="338554"/>
            </a:xfrm>
            <a:prstGeom prst="rect">
              <a:avLst/>
            </a:prstGeom>
            <a:grpFill/>
            <a:ln>
              <a:solidFill>
                <a:schemeClr val="accent1"/>
              </a:solidFill>
            </a:ln>
          </p:spPr>
          <p:txBody>
            <a:bodyPr wrap="square" rtlCol="0">
              <a:spAutoFit/>
            </a:bodyPr>
            <a:lstStyle/>
            <a:p>
              <a:pPr algn="ctr"/>
              <a:r>
                <a:rPr lang="en-US" altLang="zh-CN" sz="1600" dirty="0" err="1">
                  <a:cs typeface="Arial" panose="020B0604020202020204" pitchFamily="34" charset="0"/>
                </a:rPr>
                <a:t>MaxPooling</a:t>
              </a:r>
              <a:endParaRPr lang="zh-CN" altLang="en-US" sz="1600" dirty="0">
                <a:cs typeface="Arial" panose="020B0604020202020204" pitchFamily="34" charset="0"/>
              </a:endParaRPr>
            </a:p>
          </p:txBody>
        </p:sp>
        <p:sp>
          <p:nvSpPr>
            <p:cNvPr id="70" name="文本框 7">
              <a:extLst>
                <a:ext uri="{FF2B5EF4-FFF2-40B4-BE49-F238E27FC236}">
                  <a16:creationId xmlns:a16="http://schemas.microsoft.com/office/drawing/2014/main" id="{8E114536-0435-4442-9914-6FCAD6723E1F}"/>
                </a:ext>
              </a:extLst>
            </p:cNvPr>
            <p:cNvSpPr txBox="1"/>
            <p:nvPr/>
          </p:nvSpPr>
          <p:spPr>
            <a:xfrm>
              <a:off x="-1187106" y="4823919"/>
              <a:ext cx="1529971" cy="338554"/>
            </a:xfrm>
            <a:prstGeom prst="rect">
              <a:avLst/>
            </a:prstGeom>
            <a:grpFill/>
            <a:ln>
              <a:solidFill>
                <a:schemeClr val="accent1"/>
              </a:solidFill>
            </a:ln>
          </p:spPr>
          <p:txBody>
            <a:bodyPr wrap="square" rtlCol="0">
              <a:spAutoFit/>
            </a:bodyPr>
            <a:lstStyle/>
            <a:p>
              <a:pPr algn="ctr"/>
              <a:r>
                <a:rPr lang="en-US" altLang="zh-CN" sz="1600" dirty="0">
                  <a:cs typeface="Arial" panose="020B0604020202020204" pitchFamily="34" charset="0"/>
                </a:rPr>
                <a:t>Conv2D,3×3, 32</a:t>
              </a:r>
              <a:endParaRPr lang="zh-CN" altLang="en-US" sz="1600" dirty="0">
                <a:cs typeface="Arial" panose="020B0604020202020204" pitchFamily="34" charset="0"/>
              </a:endParaRPr>
            </a:p>
          </p:txBody>
        </p:sp>
        <p:sp>
          <p:nvSpPr>
            <p:cNvPr id="71" name="文本框 8">
              <a:extLst>
                <a:ext uri="{FF2B5EF4-FFF2-40B4-BE49-F238E27FC236}">
                  <a16:creationId xmlns:a16="http://schemas.microsoft.com/office/drawing/2014/main" id="{1C3C1FC0-C498-4417-A53D-F8D62071C0E1}"/>
                </a:ext>
              </a:extLst>
            </p:cNvPr>
            <p:cNvSpPr txBox="1"/>
            <p:nvPr/>
          </p:nvSpPr>
          <p:spPr>
            <a:xfrm>
              <a:off x="549478" y="4823797"/>
              <a:ext cx="1288410" cy="338554"/>
            </a:xfrm>
            <a:prstGeom prst="rect">
              <a:avLst/>
            </a:prstGeom>
            <a:grpFill/>
            <a:ln>
              <a:solidFill>
                <a:schemeClr val="accent1"/>
              </a:solidFill>
            </a:ln>
          </p:spPr>
          <p:txBody>
            <a:bodyPr wrap="square" rtlCol="0">
              <a:spAutoFit/>
            </a:bodyPr>
            <a:lstStyle/>
            <a:p>
              <a:pPr algn="ctr"/>
              <a:r>
                <a:rPr lang="en-US" altLang="zh-CN" sz="1600" dirty="0" err="1">
                  <a:cs typeface="Arial" panose="020B0604020202020204" pitchFamily="34" charset="0"/>
                </a:rPr>
                <a:t>MaxPooling</a:t>
              </a:r>
              <a:endParaRPr lang="zh-CN" altLang="en-US" sz="1600" dirty="0">
                <a:cs typeface="Arial" panose="020B0604020202020204" pitchFamily="34" charset="0"/>
              </a:endParaRPr>
            </a:p>
          </p:txBody>
        </p:sp>
        <p:sp>
          <p:nvSpPr>
            <p:cNvPr id="72" name="文本框 9">
              <a:extLst>
                <a:ext uri="{FF2B5EF4-FFF2-40B4-BE49-F238E27FC236}">
                  <a16:creationId xmlns:a16="http://schemas.microsoft.com/office/drawing/2014/main" id="{AFC95A70-488E-4BEA-9DE4-24554EFE7D7F}"/>
                </a:ext>
              </a:extLst>
            </p:cNvPr>
            <p:cNvSpPr txBox="1"/>
            <p:nvPr/>
          </p:nvSpPr>
          <p:spPr>
            <a:xfrm>
              <a:off x="367387" y="5317057"/>
              <a:ext cx="1653294" cy="338554"/>
            </a:xfrm>
            <a:prstGeom prst="rect">
              <a:avLst/>
            </a:prstGeom>
            <a:grpFill/>
            <a:ln>
              <a:solidFill>
                <a:schemeClr val="accent1"/>
              </a:solidFill>
            </a:ln>
          </p:spPr>
          <p:txBody>
            <a:bodyPr wrap="square" rtlCol="0">
              <a:spAutoFit/>
            </a:bodyPr>
            <a:lstStyle/>
            <a:p>
              <a:pPr algn="ctr"/>
              <a:r>
                <a:rPr lang="en-US" altLang="zh-CN" sz="1600" dirty="0">
                  <a:cs typeface="Arial" panose="020B0604020202020204" pitchFamily="34" charset="0"/>
                </a:rPr>
                <a:t>Conv2D,3×3, 32</a:t>
              </a:r>
              <a:endParaRPr lang="zh-CN" altLang="en-US" sz="1600" dirty="0">
                <a:cs typeface="Arial" panose="020B0604020202020204" pitchFamily="34" charset="0"/>
              </a:endParaRPr>
            </a:p>
          </p:txBody>
        </p:sp>
        <p:sp>
          <p:nvSpPr>
            <p:cNvPr id="73" name="文本框 10">
              <a:extLst>
                <a:ext uri="{FF2B5EF4-FFF2-40B4-BE49-F238E27FC236}">
                  <a16:creationId xmlns:a16="http://schemas.microsoft.com/office/drawing/2014/main" id="{CCBF933D-9D38-417E-ADC9-D0C060290713}"/>
                </a:ext>
              </a:extLst>
            </p:cNvPr>
            <p:cNvSpPr txBox="1"/>
            <p:nvPr/>
          </p:nvSpPr>
          <p:spPr>
            <a:xfrm>
              <a:off x="2227294" y="5163576"/>
              <a:ext cx="1652594" cy="584775"/>
            </a:xfrm>
            <a:prstGeom prst="rect">
              <a:avLst/>
            </a:prstGeom>
            <a:grpFill/>
            <a:ln>
              <a:solidFill>
                <a:schemeClr val="accent1"/>
              </a:solidFill>
            </a:ln>
          </p:spPr>
          <p:txBody>
            <a:bodyPr wrap="square" rtlCol="0">
              <a:spAutoFit/>
            </a:bodyPr>
            <a:lstStyle/>
            <a:p>
              <a:pPr algn="ctr"/>
              <a:r>
                <a:rPr lang="en-US" altLang="zh-CN" sz="1600" dirty="0">
                  <a:cs typeface="Arial" panose="020B0604020202020204" pitchFamily="34" charset="0"/>
                </a:rPr>
                <a:t>Global</a:t>
              </a:r>
            </a:p>
            <a:p>
              <a:pPr algn="ctr"/>
              <a:r>
                <a:rPr lang="en-US" altLang="zh-CN" sz="1600" dirty="0">
                  <a:cs typeface="Arial" panose="020B0604020202020204" pitchFamily="34" charset="0"/>
                </a:rPr>
                <a:t>Average Pooling</a:t>
              </a:r>
              <a:endParaRPr lang="zh-CN" altLang="en-US" sz="1600" dirty="0">
                <a:cs typeface="Arial" panose="020B0604020202020204" pitchFamily="34" charset="0"/>
              </a:endParaRPr>
            </a:p>
          </p:txBody>
        </p:sp>
        <p:cxnSp>
          <p:nvCxnSpPr>
            <p:cNvPr id="75" name="直接箭头连接符 14">
              <a:extLst>
                <a:ext uri="{FF2B5EF4-FFF2-40B4-BE49-F238E27FC236}">
                  <a16:creationId xmlns:a16="http://schemas.microsoft.com/office/drawing/2014/main" id="{F4515413-9CA1-45BC-A3A6-9D1B61DDAB4E}"/>
                </a:ext>
              </a:extLst>
            </p:cNvPr>
            <p:cNvCxnSpPr>
              <a:cxnSpLocks/>
              <a:stCxn id="68" idx="3"/>
              <a:endCxn id="69" idx="1"/>
            </p:cNvCxnSpPr>
            <p:nvPr/>
          </p:nvCxnSpPr>
          <p:spPr>
            <a:xfrm>
              <a:off x="-1319687" y="4504924"/>
              <a:ext cx="220073"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16">
              <a:extLst>
                <a:ext uri="{FF2B5EF4-FFF2-40B4-BE49-F238E27FC236}">
                  <a16:creationId xmlns:a16="http://schemas.microsoft.com/office/drawing/2014/main" id="{D605EE6A-EC0B-4735-8621-FEE61D2D47DF}"/>
                </a:ext>
              </a:extLst>
            </p:cNvPr>
            <p:cNvCxnSpPr>
              <a:cxnSpLocks/>
              <a:stCxn id="69" idx="2"/>
              <a:endCxn id="70" idx="0"/>
            </p:cNvCxnSpPr>
            <p:nvPr/>
          </p:nvCxnSpPr>
          <p:spPr>
            <a:xfrm>
              <a:off x="-424064" y="4674201"/>
              <a:ext cx="1944" cy="149718"/>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21">
              <a:extLst>
                <a:ext uri="{FF2B5EF4-FFF2-40B4-BE49-F238E27FC236}">
                  <a16:creationId xmlns:a16="http://schemas.microsoft.com/office/drawing/2014/main" id="{02DFA95C-142C-4F1D-87BA-555E7E353AC1}"/>
                </a:ext>
              </a:extLst>
            </p:cNvPr>
            <p:cNvCxnSpPr>
              <a:cxnSpLocks/>
              <a:stCxn id="70" idx="3"/>
              <a:endCxn id="71" idx="1"/>
            </p:cNvCxnSpPr>
            <p:nvPr/>
          </p:nvCxnSpPr>
          <p:spPr>
            <a:xfrm flipV="1">
              <a:off x="342865" y="4993074"/>
              <a:ext cx="206613" cy="122"/>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78" name="直接箭头连接符 23">
              <a:extLst>
                <a:ext uri="{FF2B5EF4-FFF2-40B4-BE49-F238E27FC236}">
                  <a16:creationId xmlns:a16="http://schemas.microsoft.com/office/drawing/2014/main" id="{090F965C-941F-4FCC-9567-7AC3D575C11F}"/>
                </a:ext>
              </a:extLst>
            </p:cNvPr>
            <p:cNvCxnSpPr>
              <a:cxnSpLocks/>
              <a:stCxn id="71" idx="2"/>
              <a:endCxn id="72" idx="0"/>
            </p:cNvCxnSpPr>
            <p:nvPr/>
          </p:nvCxnSpPr>
          <p:spPr>
            <a:xfrm>
              <a:off x="1193683" y="5162351"/>
              <a:ext cx="351" cy="154706"/>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26">
              <a:extLst>
                <a:ext uri="{FF2B5EF4-FFF2-40B4-BE49-F238E27FC236}">
                  <a16:creationId xmlns:a16="http://schemas.microsoft.com/office/drawing/2014/main" id="{55F3F54F-14B2-420F-B250-502C0389F5A6}"/>
                </a:ext>
              </a:extLst>
            </p:cNvPr>
            <p:cNvCxnSpPr>
              <a:cxnSpLocks/>
              <a:stCxn id="72" idx="3"/>
            </p:cNvCxnSpPr>
            <p:nvPr/>
          </p:nvCxnSpPr>
          <p:spPr>
            <a:xfrm>
              <a:off x="2020681" y="5486334"/>
              <a:ext cx="189567" cy="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E13959DF-EABF-480B-850C-CA82A3DEFFE1}"/>
              </a:ext>
            </a:extLst>
          </p:cNvPr>
          <p:cNvSpPr/>
          <p:nvPr/>
        </p:nvSpPr>
        <p:spPr>
          <a:xfrm>
            <a:off x="794583" y="2500164"/>
            <a:ext cx="1425293" cy="369332"/>
          </a:xfrm>
          <a:prstGeom prst="rect">
            <a:avLst/>
          </a:prstGeom>
        </p:spPr>
        <p:txBody>
          <a:bodyPr wrap="square">
            <a:spAutoFit/>
          </a:bodyPr>
          <a:lstStyle/>
          <a:p>
            <a:r>
              <a:rPr lang="en-US" altLang="zh-CN" dirty="0">
                <a:cs typeface="Arial" panose="020B0604020202020204" pitchFamily="34" charset="0"/>
              </a:rPr>
              <a:t>243</a:t>
            </a:r>
            <a:r>
              <a:rPr lang="en-US" altLang="zh-CN" dirty="0">
                <a:cs typeface="Calibri" panose="020F0502020204030204" pitchFamily="34" charset="0"/>
              </a:rPr>
              <a:t>×</a:t>
            </a:r>
            <a:r>
              <a:rPr lang="en-US" altLang="zh-CN" dirty="0">
                <a:cs typeface="Arial" panose="020B0604020202020204" pitchFamily="34" charset="0"/>
              </a:rPr>
              <a:t>486</a:t>
            </a:r>
            <a:r>
              <a:rPr lang="en-US" altLang="zh-CN" dirty="0">
                <a:cs typeface="Calibri" panose="020F0502020204030204" pitchFamily="34" charset="0"/>
              </a:rPr>
              <a:t>×</a:t>
            </a:r>
            <a:r>
              <a:rPr lang="en-US" altLang="zh-CN" dirty="0">
                <a:cs typeface="Arial" panose="020B0604020202020204" pitchFamily="34" charset="0"/>
              </a:rPr>
              <a:t>3</a:t>
            </a:r>
            <a:endParaRPr lang="en-US" dirty="0"/>
          </a:p>
        </p:txBody>
      </p:sp>
      <p:cxnSp>
        <p:nvCxnSpPr>
          <p:cNvPr id="166" name="直接箭头连接符 26">
            <a:extLst>
              <a:ext uri="{FF2B5EF4-FFF2-40B4-BE49-F238E27FC236}">
                <a16:creationId xmlns:a16="http://schemas.microsoft.com/office/drawing/2014/main" id="{B4F6796A-A993-4C03-9A0D-83F39E103B29}"/>
              </a:ext>
            </a:extLst>
          </p:cNvPr>
          <p:cNvCxnSpPr>
            <a:cxnSpLocks/>
          </p:cNvCxnSpPr>
          <p:nvPr/>
        </p:nvCxnSpPr>
        <p:spPr>
          <a:xfrm>
            <a:off x="6405007" y="4431235"/>
            <a:ext cx="0" cy="341928"/>
          </a:xfrm>
          <a:prstGeom prst="straightConnector1">
            <a:avLst/>
          </a:prstGeom>
          <a:solidFill>
            <a:schemeClr val="bg1"/>
          </a:solidFill>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051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0345-26DE-4B2F-894A-FA53223224EE}"/>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2ECBAB70-342D-5CDB-9145-7A8293BFC460}"/>
              </a:ext>
            </a:extLst>
          </p:cNvPr>
          <p:cNvGrpSpPr/>
          <p:nvPr/>
        </p:nvGrpSpPr>
        <p:grpSpPr>
          <a:xfrm>
            <a:off x="0" y="180000"/>
            <a:ext cx="12190413" cy="576263"/>
            <a:chOff x="0" y="307975"/>
            <a:chExt cx="12190413" cy="576263"/>
          </a:xfrm>
        </p:grpSpPr>
        <p:sp>
          <p:nvSpPr>
            <p:cNvPr id="3" name="文本框 40">
              <a:extLst>
                <a:ext uri="{FF2B5EF4-FFF2-40B4-BE49-F238E27FC236}">
                  <a16:creationId xmlns:a16="http://schemas.microsoft.com/office/drawing/2014/main" id="{0630CE37-F262-E736-786B-97FE144C14D0}"/>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748F4844-DF6B-B960-2397-AA589B11148F}"/>
                </a:ext>
              </a:extLst>
            </p:cNvPr>
            <p:cNvGrpSpPr/>
            <p:nvPr/>
          </p:nvGrpSpPr>
          <p:grpSpPr>
            <a:xfrm>
              <a:off x="0" y="307975"/>
              <a:ext cx="12190413" cy="576263"/>
              <a:chOff x="0" y="307975"/>
              <a:chExt cx="12190413" cy="576263"/>
            </a:xfrm>
          </p:grpSpPr>
          <p:sp>
            <p:nvSpPr>
              <p:cNvPr id="5" name="圆角矩形 38">
                <a:extLst>
                  <a:ext uri="{FF2B5EF4-FFF2-40B4-BE49-F238E27FC236}">
                    <a16:creationId xmlns:a16="http://schemas.microsoft.com/office/drawing/2014/main" id="{329C4972-7CE7-5EE5-CDF0-9E1654B4C059}"/>
                  </a:ext>
                </a:extLst>
              </p:cNvPr>
              <p:cNvSpPr>
                <a:spLocks noChangeArrowheads="1"/>
              </p:cNvSpPr>
              <p:nvPr/>
            </p:nvSpPr>
            <p:spPr bwMode="auto">
              <a:xfrm>
                <a:off x="479549" y="307975"/>
                <a:ext cx="355917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lnSpc>
                    <a:spcPct val="15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Optimization strategy</a:t>
                </a:r>
                <a:endParaRPr lang="zh-CN"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6" name="圆角矩形 39">
                <a:extLst>
                  <a:ext uri="{FF2B5EF4-FFF2-40B4-BE49-F238E27FC236}">
                    <a16:creationId xmlns:a16="http://schemas.microsoft.com/office/drawing/2014/main" id="{EABE9EF7-DCEE-2E40-B42C-8E0CCAFE6EDF}"/>
                  </a:ext>
                </a:extLst>
              </p:cNvPr>
              <p:cNvSpPr>
                <a:spLocks noChangeArrowheads="1"/>
              </p:cNvSpPr>
              <p:nvPr/>
            </p:nvSpPr>
            <p:spPr bwMode="auto">
              <a:xfrm>
                <a:off x="4038724" y="550387"/>
                <a:ext cx="8151689"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5DC49C42-B675-E159-ED74-188C13688D88}"/>
                  </a:ext>
                </a:extLst>
              </p:cNvPr>
              <p:cNvSpPr>
                <a:spLocks noChangeArrowheads="1"/>
              </p:cNvSpPr>
              <p:nvPr/>
            </p:nvSpPr>
            <p:spPr bwMode="auto">
              <a:xfrm>
                <a:off x="0" y="542925"/>
                <a:ext cx="439596"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cs typeface="Arial" panose="020B0604020202020204" pitchFamily="34" charset="0"/>
                  <a:sym typeface="宋体" panose="02010600030101010101" pitchFamily="2" charset="-122"/>
                </a:endParaRPr>
              </a:p>
            </p:txBody>
          </p:sp>
        </p:grpSp>
      </p:grpSp>
      <p:sp>
        <p:nvSpPr>
          <p:cNvPr id="207" name="文本框 206">
            <a:extLst>
              <a:ext uri="{FF2B5EF4-FFF2-40B4-BE49-F238E27FC236}">
                <a16:creationId xmlns:a16="http://schemas.microsoft.com/office/drawing/2014/main" id="{0C3083B6-0083-CC37-0206-A45FCBA972CC}"/>
              </a:ext>
            </a:extLst>
          </p:cNvPr>
          <p:cNvSpPr txBox="1"/>
          <p:nvPr/>
        </p:nvSpPr>
        <p:spPr>
          <a:xfrm>
            <a:off x="5737809" y="11110056"/>
            <a:ext cx="3188558" cy="584775"/>
          </a:xfrm>
          <a:prstGeom prst="rect">
            <a:avLst/>
          </a:prstGeom>
          <a:noFill/>
        </p:spPr>
        <p:txBody>
          <a:bodyPr wrap="square" rtlCol="0">
            <a:spAutoFit/>
          </a:bodyPr>
          <a:lstStyle/>
          <a:p>
            <a:pPr algn="ctr"/>
            <a:r>
              <a:rPr lang="en-US" altLang="zh-CN" sz="1600" dirty="0">
                <a:solidFill>
                  <a:srgbClr val="3A60AB"/>
                </a:solidFill>
                <a:cs typeface="Arial" panose="020B0604020202020204" pitchFamily="34" charset="0"/>
              </a:rPr>
              <a:t>Prediction result</a:t>
            </a:r>
          </a:p>
          <a:p>
            <a:pPr algn="ctr"/>
            <a:r>
              <a:rPr lang="en-US" altLang="zh-CN" sz="1600" dirty="0">
                <a:solidFill>
                  <a:srgbClr val="3A60AB"/>
                </a:solidFill>
                <a:cs typeface="Arial" panose="020B0604020202020204" pitchFamily="34" charset="0"/>
              </a:rPr>
              <a:t>(High Accuracy &amp; Stability)</a:t>
            </a:r>
            <a:endParaRPr lang="zh-CN" altLang="en-US" sz="1600" dirty="0">
              <a:solidFill>
                <a:srgbClr val="3A60AB"/>
              </a:solidFill>
              <a:cs typeface="Arial" panose="020B0604020202020204" pitchFamily="34" charset="0"/>
            </a:endParaRPr>
          </a:p>
        </p:txBody>
      </p:sp>
      <p:sp>
        <p:nvSpPr>
          <p:cNvPr id="96" name="文本框 28">
            <a:extLst>
              <a:ext uri="{FF2B5EF4-FFF2-40B4-BE49-F238E27FC236}">
                <a16:creationId xmlns:a16="http://schemas.microsoft.com/office/drawing/2014/main" id="{F6A385E1-4CBD-491B-9E66-2E051BED7D39}"/>
              </a:ext>
            </a:extLst>
          </p:cNvPr>
          <p:cNvSpPr txBox="1"/>
          <p:nvPr/>
        </p:nvSpPr>
        <p:spPr>
          <a:xfrm>
            <a:off x="425874" y="1062903"/>
            <a:ext cx="4986903" cy="400110"/>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altLang="zh-CN" sz="2000" dirty="0">
                <a:latin typeface="Arial" panose="020B0604020202020204" pitchFamily="34" charset="0"/>
                <a:cs typeface="Arial" panose="020B0604020202020204" pitchFamily="34" charset="0"/>
              </a:rPr>
              <a:t>Dataset splitting: 5-Fold cross-validation</a:t>
            </a:r>
            <a:endParaRPr lang="zh-CN" altLang="en-US" sz="2000" dirty="0">
              <a:latin typeface="Arial" panose="020B0604020202020204" pitchFamily="34" charset="0"/>
              <a:cs typeface="Arial" panose="020B0604020202020204" pitchFamily="34" charset="0"/>
            </a:endParaRPr>
          </a:p>
        </p:txBody>
      </p:sp>
      <p:sp>
        <p:nvSpPr>
          <p:cNvPr id="97" name="文本框 30">
            <a:extLst>
              <a:ext uri="{FF2B5EF4-FFF2-40B4-BE49-F238E27FC236}">
                <a16:creationId xmlns:a16="http://schemas.microsoft.com/office/drawing/2014/main" id="{E4CBC27A-9D4B-4E02-92F1-976E4D9FBF6A}"/>
              </a:ext>
            </a:extLst>
          </p:cNvPr>
          <p:cNvSpPr txBox="1"/>
          <p:nvPr/>
        </p:nvSpPr>
        <p:spPr>
          <a:xfrm>
            <a:off x="479549" y="3739753"/>
            <a:ext cx="5155094" cy="9586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Avoid data leakage</a:t>
            </a:r>
          </a:p>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Increase the generalization of the model</a:t>
            </a:r>
            <a:endParaRPr lang="zh-CN" altLang="en-US" sz="2000" dirty="0">
              <a:latin typeface="Arial" panose="020B0604020202020204" pitchFamily="34" charset="0"/>
              <a:cs typeface="Arial" panose="020B0604020202020204" pitchFamily="34" charset="0"/>
            </a:endParaRPr>
          </a:p>
        </p:txBody>
      </p:sp>
      <p:grpSp>
        <p:nvGrpSpPr>
          <p:cNvPr id="98" name="组合 85">
            <a:extLst>
              <a:ext uri="{FF2B5EF4-FFF2-40B4-BE49-F238E27FC236}">
                <a16:creationId xmlns:a16="http://schemas.microsoft.com/office/drawing/2014/main" id="{43FF15E2-09B0-43DC-BD38-36D017A78A6B}"/>
              </a:ext>
            </a:extLst>
          </p:cNvPr>
          <p:cNvGrpSpPr/>
          <p:nvPr/>
        </p:nvGrpSpPr>
        <p:grpSpPr>
          <a:xfrm>
            <a:off x="570078" y="1545184"/>
            <a:ext cx="10681328" cy="3217312"/>
            <a:chOff x="775951" y="2695600"/>
            <a:chExt cx="10681328" cy="3217312"/>
          </a:xfrm>
        </p:grpSpPr>
        <p:sp>
          <p:nvSpPr>
            <p:cNvPr id="99" name="文本框 29">
              <a:extLst>
                <a:ext uri="{FF2B5EF4-FFF2-40B4-BE49-F238E27FC236}">
                  <a16:creationId xmlns:a16="http://schemas.microsoft.com/office/drawing/2014/main" id="{9F1E97D6-CEFA-4888-B2A0-E3656DA43B3E}"/>
                </a:ext>
              </a:extLst>
            </p:cNvPr>
            <p:cNvSpPr txBox="1"/>
            <p:nvPr/>
          </p:nvSpPr>
          <p:spPr>
            <a:xfrm>
              <a:off x="775951" y="3441002"/>
              <a:ext cx="1037388"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Dataset</a:t>
              </a:r>
              <a:endParaRPr lang="zh-CN" altLang="en-US" sz="2000" dirty="0">
                <a:cs typeface="Arial" panose="020B0604020202020204" pitchFamily="34" charset="0"/>
              </a:endParaRPr>
            </a:p>
          </p:txBody>
        </p:sp>
        <p:sp>
          <p:nvSpPr>
            <p:cNvPr id="100" name="文本框 31">
              <a:extLst>
                <a:ext uri="{FF2B5EF4-FFF2-40B4-BE49-F238E27FC236}">
                  <a16:creationId xmlns:a16="http://schemas.microsoft.com/office/drawing/2014/main" id="{CB03E6AB-4F90-4B5D-A3C8-4E9007F3DE7E}"/>
                </a:ext>
              </a:extLst>
            </p:cNvPr>
            <p:cNvSpPr txBox="1"/>
            <p:nvPr/>
          </p:nvSpPr>
          <p:spPr>
            <a:xfrm>
              <a:off x="2287902" y="2902393"/>
              <a:ext cx="2532503" cy="1477328"/>
            </a:xfrm>
            <a:prstGeom prst="rect">
              <a:avLst/>
            </a:prstGeom>
            <a:noFill/>
            <a:ln>
              <a:solidFill>
                <a:schemeClr val="accent1"/>
              </a:solidFill>
            </a:ln>
          </p:spPr>
          <p:txBody>
            <a:bodyPr wrap="square" rtlCol="0">
              <a:spAutoFit/>
            </a:bodyPr>
            <a:lstStyle/>
            <a:p>
              <a:pPr algn="ctr">
                <a:lnSpc>
                  <a:spcPct val="150000"/>
                </a:lnSpc>
              </a:pPr>
              <a:r>
                <a:rPr lang="en-US" altLang="zh-CN" sz="2000" dirty="0">
                  <a:cs typeface="Arial" panose="020B0604020202020204" pitchFamily="34" charset="0"/>
                </a:rPr>
                <a:t>Group-based split</a:t>
              </a:r>
            </a:p>
            <a:p>
              <a:pPr algn="ctr"/>
              <a:r>
                <a:rPr lang="en-US" altLang="zh-CN" sz="2000" dirty="0">
                  <a:cs typeface="Arial" panose="020B0604020202020204" pitchFamily="34" charset="0"/>
                </a:rPr>
                <a:t>(Group ID: Structure + Fluid + Flow Rate + Repeated rounds)</a:t>
              </a:r>
              <a:endParaRPr lang="zh-CN" altLang="en-US" sz="2000" dirty="0">
                <a:cs typeface="Arial" panose="020B0604020202020204" pitchFamily="34" charset="0"/>
              </a:endParaRPr>
            </a:p>
          </p:txBody>
        </p:sp>
        <p:grpSp>
          <p:nvGrpSpPr>
            <p:cNvPr id="101" name="组合 40">
              <a:extLst>
                <a:ext uri="{FF2B5EF4-FFF2-40B4-BE49-F238E27FC236}">
                  <a16:creationId xmlns:a16="http://schemas.microsoft.com/office/drawing/2014/main" id="{DB08EED6-119B-48CC-9B19-5342C937C343}"/>
                </a:ext>
              </a:extLst>
            </p:cNvPr>
            <p:cNvGrpSpPr/>
            <p:nvPr/>
          </p:nvGrpSpPr>
          <p:grpSpPr>
            <a:xfrm>
              <a:off x="5543037" y="2902393"/>
              <a:ext cx="1215315" cy="2340169"/>
              <a:chOff x="8814062" y="2252665"/>
              <a:chExt cx="1215315" cy="2340169"/>
            </a:xfrm>
          </p:grpSpPr>
          <p:sp>
            <p:nvSpPr>
              <p:cNvPr id="112" name="文本框 32">
                <a:extLst>
                  <a:ext uri="{FF2B5EF4-FFF2-40B4-BE49-F238E27FC236}">
                    <a16:creationId xmlns:a16="http://schemas.microsoft.com/office/drawing/2014/main" id="{17984C7D-6E55-4335-9375-99D3C024DD23}"/>
                  </a:ext>
                </a:extLst>
              </p:cNvPr>
              <p:cNvSpPr txBox="1"/>
              <p:nvPr/>
            </p:nvSpPr>
            <p:spPr>
              <a:xfrm>
                <a:off x="8931495" y="2310376"/>
                <a:ext cx="1013783"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Fold 1</a:t>
                </a:r>
                <a:endParaRPr lang="zh-CN" altLang="en-US" sz="2000" dirty="0">
                  <a:cs typeface="Arial" panose="020B0604020202020204" pitchFamily="34" charset="0"/>
                </a:endParaRPr>
              </a:p>
            </p:txBody>
          </p:sp>
          <p:sp>
            <p:nvSpPr>
              <p:cNvPr id="113" name="文本框 33">
                <a:extLst>
                  <a:ext uri="{FF2B5EF4-FFF2-40B4-BE49-F238E27FC236}">
                    <a16:creationId xmlns:a16="http://schemas.microsoft.com/office/drawing/2014/main" id="{9E271CC9-45B4-49E4-A4CA-104B589A0843}"/>
                  </a:ext>
                </a:extLst>
              </p:cNvPr>
              <p:cNvSpPr txBox="1"/>
              <p:nvPr/>
            </p:nvSpPr>
            <p:spPr>
              <a:xfrm>
                <a:off x="8931494" y="2763905"/>
                <a:ext cx="1013783"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Fold 2</a:t>
                </a:r>
                <a:endParaRPr lang="zh-CN" altLang="en-US" sz="2000" dirty="0">
                  <a:cs typeface="Arial" panose="020B0604020202020204" pitchFamily="34" charset="0"/>
                </a:endParaRPr>
              </a:p>
            </p:txBody>
          </p:sp>
          <p:sp>
            <p:nvSpPr>
              <p:cNvPr id="114" name="文本框 34">
                <a:extLst>
                  <a:ext uri="{FF2B5EF4-FFF2-40B4-BE49-F238E27FC236}">
                    <a16:creationId xmlns:a16="http://schemas.microsoft.com/office/drawing/2014/main" id="{1BCF99FB-B49E-4701-9466-5EDF170BE36B}"/>
                  </a:ext>
                </a:extLst>
              </p:cNvPr>
              <p:cNvSpPr txBox="1"/>
              <p:nvPr/>
            </p:nvSpPr>
            <p:spPr>
              <a:xfrm>
                <a:off x="8931494" y="3217434"/>
                <a:ext cx="1013783"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Fold 3</a:t>
                </a:r>
                <a:endParaRPr lang="zh-CN" altLang="en-US" sz="2000" dirty="0">
                  <a:cs typeface="Arial" panose="020B0604020202020204" pitchFamily="34" charset="0"/>
                </a:endParaRPr>
              </a:p>
            </p:txBody>
          </p:sp>
          <p:sp>
            <p:nvSpPr>
              <p:cNvPr id="115" name="文本框 35">
                <a:extLst>
                  <a:ext uri="{FF2B5EF4-FFF2-40B4-BE49-F238E27FC236}">
                    <a16:creationId xmlns:a16="http://schemas.microsoft.com/office/drawing/2014/main" id="{EB83CAB4-6821-49F8-8353-E551517B422B}"/>
                  </a:ext>
                </a:extLst>
              </p:cNvPr>
              <p:cNvSpPr txBox="1"/>
              <p:nvPr/>
            </p:nvSpPr>
            <p:spPr>
              <a:xfrm>
                <a:off x="8931494" y="3660080"/>
                <a:ext cx="1013783"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Fold 4</a:t>
                </a:r>
                <a:endParaRPr lang="zh-CN" altLang="en-US" sz="2000" dirty="0">
                  <a:cs typeface="Arial" panose="020B0604020202020204" pitchFamily="34" charset="0"/>
                </a:endParaRPr>
              </a:p>
            </p:txBody>
          </p:sp>
          <p:sp>
            <p:nvSpPr>
              <p:cNvPr id="116" name="文本框 36">
                <a:extLst>
                  <a:ext uri="{FF2B5EF4-FFF2-40B4-BE49-F238E27FC236}">
                    <a16:creationId xmlns:a16="http://schemas.microsoft.com/office/drawing/2014/main" id="{9F6453B2-E137-4DFB-B461-2A700CE7C6FB}"/>
                  </a:ext>
                </a:extLst>
              </p:cNvPr>
              <p:cNvSpPr txBox="1"/>
              <p:nvPr/>
            </p:nvSpPr>
            <p:spPr>
              <a:xfrm>
                <a:off x="8931494" y="4125515"/>
                <a:ext cx="1013783" cy="400110"/>
              </a:xfrm>
              <a:prstGeom prst="rect">
                <a:avLst/>
              </a:prstGeom>
              <a:noFill/>
              <a:ln>
                <a:solidFill>
                  <a:schemeClr val="accent1"/>
                </a:solidFill>
              </a:ln>
            </p:spPr>
            <p:txBody>
              <a:bodyPr wrap="square" rtlCol="0">
                <a:spAutoFit/>
              </a:bodyPr>
              <a:lstStyle/>
              <a:p>
                <a:pPr algn="ctr"/>
                <a:r>
                  <a:rPr lang="en-US" altLang="zh-CN" sz="2000" dirty="0">
                    <a:cs typeface="Arial" panose="020B0604020202020204" pitchFamily="34" charset="0"/>
                  </a:rPr>
                  <a:t>Fold 5</a:t>
                </a:r>
                <a:endParaRPr lang="zh-CN" altLang="en-US" sz="2000" dirty="0">
                  <a:cs typeface="Arial" panose="020B0604020202020204" pitchFamily="34" charset="0"/>
                </a:endParaRPr>
              </a:p>
            </p:txBody>
          </p:sp>
          <p:sp>
            <p:nvSpPr>
              <p:cNvPr id="118" name="矩形 37">
                <a:extLst>
                  <a:ext uri="{FF2B5EF4-FFF2-40B4-BE49-F238E27FC236}">
                    <a16:creationId xmlns:a16="http://schemas.microsoft.com/office/drawing/2014/main" id="{4BD3C5C0-983D-459C-94BA-57A10195D59D}"/>
                  </a:ext>
                </a:extLst>
              </p:cNvPr>
              <p:cNvSpPr/>
              <p:nvPr/>
            </p:nvSpPr>
            <p:spPr>
              <a:xfrm>
                <a:off x="8814062" y="2252665"/>
                <a:ext cx="1215315" cy="2340169"/>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grpSp>
          <p:nvGrpSpPr>
            <p:cNvPr id="102" name="组合 51">
              <a:extLst>
                <a:ext uri="{FF2B5EF4-FFF2-40B4-BE49-F238E27FC236}">
                  <a16:creationId xmlns:a16="http://schemas.microsoft.com/office/drawing/2014/main" id="{D8FAE1B9-4CEC-4F34-9912-E4F2DE16EA4E}"/>
                </a:ext>
              </a:extLst>
            </p:cNvPr>
            <p:cNvGrpSpPr/>
            <p:nvPr/>
          </p:nvGrpSpPr>
          <p:grpSpPr>
            <a:xfrm>
              <a:off x="7513913" y="2695600"/>
              <a:ext cx="3943366" cy="3217312"/>
              <a:chOff x="6187777" y="3104305"/>
              <a:chExt cx="3943366" cy="3217312"/>
            </a:xfrm>
          </p:grpSpPr>
          <p:sp>
            <p:nvSpPr>
              <p:cNvPr id="106" name="文本框 39">
                <a:extLst>
                  <a:ext uri="{FF2B5EF4-FFF2-40B4-BE49-F238E27FC236}">
                    <a16:creationId xmlns:a16="http://schemas.microsoft.com/office/drawing/2014/main" id="{C8035491-8116-4CB8-8D7C-057ABFD80D7B}"/>
                  </a:ext>
                </a:extLst>
              </p:cNvPr>
              <p:cNvSpPr txBox="1"/>
              <p:nvPr/>
            </p:nvSpPr>
            <p:spPr>
              <a:xfrm>
                <a:off x="6315246" y="3206372"/>
                <a:ext cx="3708741" cy="1323439"/>
              </a:xfrm>
              <a:prstGeom prst="rect">
                <a:avLst/>
              </a:prstGeom>
              <a:noFill/>
              <a:ln>
                <a:solidFill>
                  <a:schemeClr val="accent1"/>
                </a:solidFill>
              </a:ln>
            </p:spPr>
            <p:txBody>
              <a:bodyPr wrap="square">
                <a:spAutoFit/>
              </a:bodyPr>
              <a:lstStyle/>
              <a:p>
                <a:pPr algn="ctr"/>
                <a:r>
                  <a:rPr lang="en-US" altLang="zh-CN" sz="2000" dirty="0">
                    <a:cs typeface="Arial" panose="020B0604020202020204" pitchFamily="34" charset="0"/>
                  </a:rPr>
                  <a:t>Iteration 1:</a:t>
                </a:r>
                <a:br>
                  <a:rPr lang="en-US" altLang="zh-CN" sz="2000" dirty="0">
                    <a:cs typeface="Arial" panose="020B0604020202020204" pitchFamily="34" charset="0"/>
                  </a:rPr>
                </a:br>
                <a:r>
                  <a:rPr lang="en-US" altLang="zh-CN" sz="2000" dirty="0">
                    <a:cs typeface="Arial" panose="020B0604020202020204" pitchFamily="34" charset="0"/>
                  </a:rPr>
                  <a:t>Test = Fold 1 (20%)</a:t>
                </a:r>
                <a:br>
                  <a:rPr lang="en-US" altLang="zh-CN" sz="2000" dirty="0">
                    <a:cs typeface="Arial" panose="020B0604020202020204" pitchFamily="34" charset="0"/>
                  </a:rPr>
                </a:br>
                <a:r>
                  <a:rPr lang="en-US" altLang="zh-CN" sz="2000" dirty="0">
                    <a:cs typeface="Arial" panose="020B0604020202020204" pitchFamily="34" charset="0"/>
                  </a:rPr>
                  <a:t>Train/Validation = Fold 2-5 (80%)</a:t>
                </a:r>
                <a:endParaRPr lang="zh-CN" altLang="en-US" sz="2000" dirty="0">
                  <a:cs typeface="Arial" panose="020B0604020202020204" pitchFamily="34" charset="0"/>
                </a:endParaRPr>
              </a:p>
              <a:p>
                <a:pPr algn="ctr"/>
                <a:r>
                  <a:rPr lang="en-US" altLang="zh-CN" sz="2000" dirty="0">
                    <a:cs typeface="Arial" panose="020B0604020202020204" pitchFamily="34" charset="0"/>
                  </a:rPr>
                  <a:t> └─ Train: 72%; Validation: 8%</a:t>
                </a:r>
                <a:endParaRPr lang="zh-CN" altLang="en-US" sz="2000" dirty="0">
                  <a:cs typeface="Arial" panose="020B0604020202020204" pitchFamily="34" charset="0"/>
                </a:endParaRPr>
              </a:p>
            </p:txBody>
          </p:sp>
          <p:sp>
            <p:nvSpPr>
              <p:cNvPr id="107" name="文本框 41">
                <a:extLst>
                  <a:ext uri="{FF2B5EF4-FFF2-40B4-BE49-F238E27FC236}">
                    <a16:creationId xmlns:a16="http://schemas.microsoft.com/office/drawing/2014/main" id="{783C3537-05F3-4E15-B6F7-479D64E3B1D8}"/>
                  </a:ext>
                </a:extLst>
              </p:cNvPr>
              <p:cNvSpPr txBox="1"/>
              <p:nvPr/>
            </p:nvSpPr>
            <p:spPr>
              <a:xfrm>
                <a:off x="6315245" y="4592774"/>
                <a:ext cx="3708742" cy="1015663"/>
              </a:xfrm>
              <a:prstGeom prst="rect">
                <a:avLst/>
              </a:prstGeom>
              <a:noFill/>
              <a:ln>
                <a:solidFill>
                  <a:schemeClr val="accent1"/>
                </a:solidFill>
              </a:ln>
            </p:spPr>
            <p:txBody>
              <a:bodyPr wrap="square">
                <a:spAutoFit/>
              </a:bodyPr>
              <a:lstStyle/>
              <a:p>
                <a:pPr algn="ctr"/>
                <a:r>
                  <a:rPr lang="en-US" altLang="zh-CN" sz="2000" dirty="0">
                    <a:cs typeface="Arial" panose="020B0604020202020204" pitchFamily="34" charset="0"/>
                  </a:rPr>
                  <a:t>Iteration 2:</a:t>
                </a:r>
                <a:br>
                  <a:rPr lang="en-US" altLang="zh-CN" sz="2000" dirty="0">
                    <a:cs typeface="Arial" panose="020B0604020202020204" pitchFamily="34" charset="0"/>
                  </a:rPr>
                </a:br>
                <a:r>
                  <a:rPr lang="en-US" altLang="zh-CN" sz="2000" dirty="0">
                    <a:cs typeface="Arial" panose="020B0604020202020204" pitchFamily="34" charset="0"/>
                  </a:rPr>
                  <a:t>Test = Fold 2</a:t>
                </a:r>
                <a:br>
                  <a:rPr lang="en-US" altLang="zh-CN" sz="2000" dirty="0">
                    <a:cs typeface="Arial" panose="020B0604020202020204" pitchFamily="34" charset="0"/>
                  </a:rPr>
                </a:br>
                <a:r>
                  <a:rPr lang="en-US" altLang="zh-CN" sz="2000" dirty="0">
                    <a:cs typeface="Arial" panose="020B0604020202020204" pitchFamily="34" charset="0"/>
                  </a:rPr>
                  <a:t>Train/Validation = Fold 1, 3-5</a:t>
                </a:r>
                <a:endParaRPr lang="zh-CN" altLang="en-US" sz="2000" dirty="0">
                  <a:cs typeface="Arial" panose="020B0604020202020204" pitchFamily="34" charset="0"/>
                </a:endParaRPr>
              </a:p>
            </p:txBody>
          </p:sp>
          <p:sp>
            <p:nvSpPr>
              <p:cNvPr id="108" name="文本框 42">
                <a:extLst>
                  <a:ext uri="{FF2B5EF4-FFF2-40B4-BE49-F238E27FC236}">
                    <a16:creationId xmlns:a16="http://schemas.microsoft.com/office/drawing/2014/main" id="{29127BBF-F330-4433-A9AB-785378FE5B30}"/>
                  </a:ext>
                </a:extLst>
              </p:cNvPr>
              <p:cNvSpPr txBox="1"/>
              <p:nvPr/>
            </p:nvSpPr>
            <p:spPr>
              <a:xfrm rot="5400000">
                <a:off x="8153939" y="5534098"/>
                <a:ext cx="369334" cy="400110"/>
              </a:xfrm>
              <a:prstGeom prst="rect">
                <a:avLst/>
              </a:prstGeom>
              <a:noFill/>
            </p:spPr>
            <p:txBody>
              <a:bodyPr wrap="square" rtlCol="0">
                <a:spAutoFit/>
              </a:bodyPr>
              <a:lstStyle/>
              <a:p>
                <a:r>
                  <a:rPr lang="en-US" altLang="zh-CN" sz="2000" b="1" dirty="0">
                    <a:cs typeface="Arial" panose="020B0604020202020204" pitchFamily="34" charset="0"/>
                  </a:rPr>
                  <a:t>…</a:t>
                </a:r>
                <a:endParaRPr lang="zh-CN" altLang="en-US" sz="2000" b="1" dirty="0">
                  <a:cs typeface="Arial" panose="020B0604020202020204" pitchFamily="34" charset="0"/>
                </a:endParaRPr>
              </a:p>
            </p:txBody>
          </p:sp>
          <p:sp>
            <p:nvSpPr>
              <p:cNvPr id="109" name="文本框 43">
                <a:extLst>
                  <a:ext uri="{FF2B5EF4-FFF2-40B4-BE49-F238E27FC236}">
                    <a16:creationId xmlns:a16="http://schemas.microsoft.com/office/drawing/2014/main" id="{55C90B80-9F7D-4B57-8792-449203451948}"/>
                  </a:ext>
                </a:extLst>
              </p:cNvPr>
              <p:cNvSpPr txBox="1"/>
              <p:nvPr/>
            </p:nvSpPr>
            <p:spPr>
              <a:xfrm>
                <a:off x="6315245" y="5859868"/>
                <a:ext cx="3708742" cy="400110"/>
              </a:xfrm>
              <a:prstGeom prst="rect">
                <a:avLst/>
              </a:prstGeom>
              <a:noFill/>
              <a:ln>
                <a:solidFill>
                  <a:schemeClr val="accent1"/>
                </a:solidFill>
              </a:ln>
            </p:spPr>
            <p:txBody>
              <a:bodyPr wrap="square">
                <a:spAutoFit/>
              </a:bodyPr>
              <a:lstStyle/>
              <a:p>
                <a:pPr algn="ctr"/>
                <a:r>
                  <a:rPr lang="en-US" altLang="zh-CN" sz="2000" dirty="0">
                    <a:cs typeface="Arial" panose="020B0604020202020204" pitchFamily="34" charset="0"/>
                  </a:rPr>
                  <a:t>Iteration 5</a:t>
                </a:r>
                <a:endParaRPr lang="zh-CN" altLang="en-US" sz="2000" dirty="0">
                  <a:cs typeface="Arial" panose="020B0604020202020204" pitchFamily="34" charset="0"/>
                </a:endParaRPr>
              </a:p>
            </p:txBody>
          </p:sp>
          <p:sp>
            <p:nvSpPr>
              <p:cNvPr id="110" name="矩形 44">
                <a:extLst>
                  <a:ext uri="{FF2B5EF4-FFF2-40B4-BE49-F238E27FC236}">
                    <a16:creationId xmlns:a16="http://schemas.microsoft.com/office/drawing/2014/main" id="{ACD9278E-E6C8-4B2E-B1E6-C5C4887783BB}"/>
                  </a:ext>
                </a:extLst>
              </p:cNvPr>
              <p:cNvSpPr/>
              <p:nvPr/>
            </p:nvSpPr>
            <p:spPr>
              <a:xfrm>
                <a:off x="6187777" y="3104305"/>
                <a:ext cx="3943366" cy="3217312"/>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103" name="直接连接符 46">
              <a:extLst>
                <a:ext uri="{FF2B5EF4-FFF2-40B4-BE49-F238E27FC236}">
                  <a16:creationId xmlns:a16="http://schemas.microsoft.com/office/drawing/2014/main" id="{430FB585-4A86-49CE-8941-1AC132D132F1}"/>
                </a:ext>
              </a:extLst>
            </p:cNvPr>
            <p:cNvCxnSpPr>
              <a:cxnSpLocks/>
              <a:stCxn id="100" idx="1"/>
              <a:endCxn id="99" idx="3"/>
            </p:cNvCxnSpPr>
            <p:nvPr/>
          </p:nvCxnSpPr>
          <p:spPr>
            <a:xfrm flipH="1">
              <a:off x="1813339" y="3641057"/>
              <a:ext cx="4745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接箭头连接符 50">
              <a:extLst>
                <a:ext uri="{FF2B5EF4-FFF2-40B4-BE49-F238E27FC236}">
                  <a16:creationId xmlns:a16="http://schemas.microsoft.com/office/drawing/2014/main" id="{2B9B0BD1-F5D2-4A8D-A680-1E8DA0FBB683}"/>
                </a:ext>
              </a:extLst>
            </p:cNvPr>
            <p:cNvCxnSpPr>
              <a:cxnSpLocks/>
              <a:stCxn id="100" idx="3"/>
            </p:cNvCxnSpPr>
            <p:nvPr/>
          </p:nvCxnSpPr>
          <p:spPr>
            <a:xfrm>
              <a:off x="4820405" y="3641057"/>
              <a:ext cx="722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53">
              <a:extLst>
                <a:ext uri="{FF2B5EF4-FFF2-40B4-BE49-F238E27FC236}">
                  <a16:creationId xmlns:a16="http://schemas.microsoft.com/office/drawing/2014/main" id="{284DB70D-E2C0-45C2-97CF-DF3D423D7098}"/>
                </a:ext>
              </a:extLst>
            </p:cNvPr>
            <p:cNvCxnSpPr>
              <a:cxnSpLocks/>
            </p:cNvCxnSpPr>
            <p:nvPr/>
          </p:nvCxnSpPr>
          <p:spPr>
            <a:xfrm>
              <a:off x="6758352" y="3602427"/>
              <a:ext cx="7416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19" name="文本框 58">
            <a:extLst>
              <a:ext uri="{FF2B5EF4-FFF2-40B4-BE49-F238E27FC236}">
                <a16:creationId xmlns:a16="http://schemas.microsoft.com/office/drawing/2014/main" id="{F9A0E5B0-6E1B-4288-8F0F-CABAADD38C6F}"/>
              </a:ext>
            </a:extLst>
          </p:cNvPr>
          <p:cNvSpPr txBox="1"/>
          <p:nvPr/>
        </p:nvSpPr>
        <p:spPr>
          <a:xfrm>
            <a:off x="588985" y="5172004"/>
            <a:ext cx="4808233" cy="400110"/>
          </a:xfrm>
          <a:prstGeom prst="rect">
            <a:avLst/>
          </a:prstGeom>
          <a:solidFill>
            <a:schemeClr val="accent5">
              <a:lumMod val="20000"/>
              <a:lumOff val="80000"/>
            </a:schemeClr>
          </a:solidFill>
          <a:ln>
            <a:solidFill>
              <a:schemeClr val="accent1"/>
            </a:solidFill>
          </a:ln>
        </p:spPr>
        <p:txBody>
          <a:bodyPr wrap="square" rtlCol="0">
            <a:spAutoFit/>
          </a:bodyPr>
          <a:lstStyle/>
          <a:p>
            <a:pPr algn="ctr"/>
            <a:r>
              <a:rPr lang="en-US" altLang="zh-CN" sz="2000" dirty="0">
                <a:latin typeface="Arial" panose="020B0604020202020204" pitchFamily="34" charset="0"/>
                <a:cs typeface="Arial" panose="020B0604020202020204" pitchFamily="34" charset="0"/>
              </a:rPr>
              <a:t>Training strategy: Bayesian optimization</a:t>
            </a:r>
            <a:endParaRPr lang="zh-CN" altLang="en-US" sz="2000" dirty="0">
              <a:latin typeface="Arial" panose="020B0604020202020204" pitchFamily="34" charset="0"/>
              <a:cs typeface="Arial" panose="020B0604020202020204" pitchFamily="34" charset="0"/>
            </a:endParaRPr>
          </a:p>
        </p:txBody>
      </p:sp>
      <p:grpSp>
        <p:nvGrpSpPr>
          <p:cNvPr id="122" name="组合 86">
            <a:extLst>
              <a:ext uri="{FF2B5EF4-FFF2-40B4-BE49-F238E27FC236}">
                <a16:creationId xmlns:a16="http://schemas.microsoft.com/office/drawing/2014/main" id="{7B4C001A-1503-4B3B-B002-154EB93DAA84}"/>
              </a:ext>
            </a:extLst>
          </p:cNvPr>
          <p:cNvGrpSpPr/>
          <p:nvPr/>
        </p:nvGrpSpPr>
        <p:grpSpPr>
          <a:xfrm>
            <a:off x="588985" y="5709678"/>
            <a:ext cx="10598896" cy="714237"/>
            <a:chOff x="771012" y="5710608"/>
            <a:chExt cx="10267810" cy="714237"/>
          </a:xfrm>
        </p:grpSpPr>
        <p:sp>
          <p:nvSpPr>
            <p:cNvPr id="123" name="文本框 63">
              <a:extLst>
                <a:ext uri="{FF2B5EF4-FFF2-40B4-BE49-F238E27FC236}">
                  <a16:creationId xmlns:a16="http://schemas.microsoft.com/office/drawing/2014/main" id="{8CFCEA67-B2B4-4423-ADF5-1FC525117C6B}"/>
                </a:ext>
              </a:extLst>
            </p:cNvPr>
            <p:cNvSpPr txBox="1"/>
            <p:nvPr/>
          </p:nvSpPr>
          <p:spPr>
            <a:xfrm>
              <a:off x="4769867" y="5710608"/>
              <a:ext cx="4192841" cy="707886"/>
            </a:xfrm>
            <a:prstGeom prst="rect">
              <a:avLst/>
            </a:prstGeom>
            <a:noFill/>
            <a:ln>
              <a:solidFill>
                <a:schemeClr val="accent1"/>
              </a:solidFill>
            </a:ln>
          </p:spPr>
          <p:txBody>
            <a:bodyPr wrap="square">
              <a:spAutoFit/>
            </a:bodyPr>
            <a:lstStyle/>
            <a:p>
              <a:pPr algn="ctr"/>
              <a:r>
                <a:rPr lang="en-US" altLang="zh-CN" sz="2000" dirty="0">
                  <a:cs typeface="Arial" panose="020B0604020202020204" pitchFamily="34" charset="0"/>
                </a:rPr>
                <a:t>Hyperparameters</a:t>
              </a:r>
              <a:br>
                <a:rPr lang="en-US" altLang="zh-CN" sz="2000" dirty="0">
                  <a:cs typeface="Arial" panose="020B0604020202020204" pitchFamily="34" charset="0"/>
                </a:rPr>
              </a:br>
              <a:r>
                <a:rPr lang="en-US" altLang="zh-CN" sz="2000" dirty="0">
                  <a:cs typeface="Arial" panose="020B0604020202020204" pitchFamily="34" charset="0"/>
                </a:rPr>
                <a:t>(Learning rate, Dropout, Weight decay)</a:t>
              </a:r>
              <a:endParaRPr lang="zh-CN" altLang="en-US" sz="2000" dirty="0">
                <a:cs typeface="Arial" panose="020B0604020202020204" pitchFamily="34" charset="0"/>
              </a:endParaRPr>
            </a:p>
          </p:txBody>
        </p:sp>
        <p:sp>
          <p:nvSpPr>
            <p:cNvPr id="125" name="文本框 70">
              <a:extLst>
                <a:ext uri="{FF2B5EF4-FFF2-40B4-BE49-F238E27FC236}">
                  <a16:creationId xmlns:a16="http://schemas.microsoft.com/office/drawing/2014/main" id="{E590004D-83A9-4DB4-8DE1-7C78885F2A6C}"/>
                </a:ext>
              </a:extLst>
            </p:cNvPr>
            <p:cNvSpPr txBox="1"/>
            <p:nvPr/>
          </p:nvSpPr>
          <p:spPr>
            <a:xfrm>
              <a:off x="771012" y="5710608"/>
              <a:ext cx="3247780" cy="707886"/>
            </a:xfrm>
            <a:prstGeom prst="rect">
              <a:avLst/>
            </a:prstGeom>
            <a:noFill/>
            <a:ln>
              <a:solidFill>
                <a:schemeClr val="accent1"/>
              </a:solidFill>
            </a:ln>
          </p:spPr>
          <p:txBody>
            <a:bodyPr wrap="square">
              <a:spAutoFit/>
            </a:bodyPr>
            <a:lstStyle>
              <a:defPPr>
                <a:defRPr lang="zh-CN"/>
              </a:defPPr>
              <a:lvl1pPr algn="ctr">
                <a:defRPr sz="1600">
                  <a:latin typeface="Arial" panose="020B0604020202020204" pitchFamily="34" charset="0"/>
                  <a:cs typeface="Arial" panose="020B0604020202020204" pitchFamily="34" charset="0"/>
                </a:defRPr>
              </a:lvl1pPr>
            </a:lstStyle>
            <a:p>
              <a:r>
                <a:rPr lang="en-US" altLang="zh-CN" sz="2000" i="1" dirty="0">
                  <a:latin typeface="+mn-lt"/>
                </a:rPr>
                <a:t>R</a:t>
              </a:r>
              <a:r>
                <a:rPr lang="en-US" altLang="zh-CN" sz="2000" baseline="30000" dirty="0">
                  <a:latin typeface="+mn-lt"/>
                </a:rPr>
                <a:t>2</a:t>
              </a:r>
              <a:r>
                <a:rPr lang="en-US" altLang="zh-CN" sz="2000" dirty="0">
                  <a:latin typeface="+mn-lt"/>
                </a:rPr>
                <a:t> evaluation</a:t>
              </a:r>
            </a:p>
            <a:p>
              <a:r>
                <a:rPr lang="en-US" altLang="zh-CN" sz="2000" dirty="0">
                  <a:latin typeface="+mn-lt"/>
                </a:rPr>
                <a:t>Target = mean(</a:t>
              </a:r>
              <a:r>
                <a:rPr lang="en-US" altLang="zh-CN" sz="2000" i="1" dirty="0">
                  <a:latin typeface="+mn-lt"/>
                </a:rPr>
                <a:t>R</a:t>
              </a:r>
              <a:r>
                <a:rPr lang="en-US" altLang="zh-CN" sz="2000" baseline="30000" dirty="0">
                  <a:latin typeface="+mn-lt"/>
                </a:rPr>
                <a:t>2</a:t>
              </a:r>
              <a:r>
                <a:rPr lang="en-US" altLang="zh-CN" sz="2000" dirty="0">
                  <a:latin typeface="+mn-lt"/>
                </a:rPr>
                <a:t>)-1.5×std(</a:t>
              </a:r>
              <a:r>
                <a:rPr lang="en-US" altLang="zh-CN" sz="2000" i="1" dirty="0">
                  <a:latin typeface="+mn-lt"/>
                </a:rPr>
                <a:t>R</a:t>
              </a:r>
              <a:r>
                <a:rPr lang="en-US" altLang="zh-CN" sz="2000" baseline="30000" dirty="0">
                  <a:latin typeface="+mn-lt"/>
                </a:rPr>
                <a:t>2</a:t>
              </a:r>
              <a:r>
                <a:rPr lang="en-US" altLang="zh-CN" sz="2000" dirty="0">
                  <a:latin typeface="+mn-lt"/>
                </a:rPr>
                <a:t>)</a:t>
              </a:r>
              <a:endParaRPr lang="zh-CN" altLang="en-US" sz="2000" dirty="0">
                <a:latin typeface="+mn-lt"/>
              </a:endParaRPr>
            </a:p>
          </p:txBody>
        </p:sp>
        <p:sp>
          <p:nvSpPr>
            <p:cNvPr id="126" name="文本框 72">
              <a:extLst>
                <a:ext uri="{FF2B5EF4-FFF2-40B4-BE49-F238E27FC236}">
                  <a16:creationId xmlns:a16="http://schemas.microsoft.com/office/drawing/2014/main" id="{962B23E7-5EDD-4F6D-812A-BFAAACE63A34}"/>
                </a:ext>
              </a:extLst>
            </p:cNvPr>
            <p:cNvSpPr txBox="1"/>
            <p:nvPr/>
          </p:nvSpPr>
          <p:spPr>
            <a:xfrm>
              <a:off x="9860246" y="5710608"/>
              <a:ext cx="1178576" cy="707886"/>
            </a:xfrm>
            <a:prstGeom prst="rect">
              <a:avLst/>
            </a:prstGeom>
            <a:noFill/>
            <a:ln>
              <a:solidFill>
                <a:schemeClr val="accent1"/>
              </a:solidFill>
            </a:ln>
          </p:spPr>
          <p:txBody>
            <a:bodyPr wrap="square">
              <a:spAutoFit/>
            </a:bodyPr>
            <a:lstStyle/>
            <a:p>
              <a:pPr algn="ctr"/>
              <a:r>
                <a:rPr lang="en-US" altLang="zh-CN" sz="2000" dirty="0" err="1">
                  <a:cs typeface="Arial" panose="020B0604020202020204" pitchFamily="34" charset="0"/>
                </a:rPr>
                <a:t>Optuna</a:t>
              </a:r>
              <a:r>
                <a:rPr lang="en-US" altLang="zh-CN" sz="2000" dirty="0">
                  <a:cs typeface="Arial" panose="020B0604020202020204" pitchFamily="34" charset="0"/>
                </a:rPr>
                <a:t> </a:t>
              </a:r>
            </a:p>
            <a:p>
              <a:pPr algn="ctr"/>
              <a:r>
                <a:rPr lang="en-US" altLang="zh-CN" sz="2000" dirty="0">
                  <a:cs typeface="Arial" panose="020B0604020202020204" pitchFamily="34" charset="0"/>
                </a:rPr>
                <a:t>update</a:t>
              </a:r>
              <a:endParaRPr lang="zh-CN" altLang="en-US" sz="2000" dirty="0">
                <a:cs typeface="Arial" panose="020B0604020202020204" pitchFamily="34" charset="0"/>
              </a:endParaRPr>
            </a:p>
          </p:txBody>
        </p:sp>
        <p:cxnSp>
          <p:nvCxnSpPr>
            <p:cNvPr id="127" name="直接箭头连接符 74">
              <a:extLst>
                <a:ext uri="{FF2B5EF4-FFF2-40B4-BE49-F238E27FC236}">
                  <a16:creationId xmlns:a16="http://schemas.microsoft.com/office/drawing/2014/main" id="{84CBC949-4EF4-41FE-910C-0C56E667C534}"/>
                </a:ext>
              </a:extLst>
            </p:cNvPr>
            <p:cNvCxnSpPr>
              <a:cxnSpLocks/>
              <a:stCxn id="123" idx="3"/>
              <a:endCxn id="126" idx="1"/>
            </p:cNvCxnSpPr>
            <p:nvPr/>
          </p:nvCxnSpPr>
          <p:spPr>
            <a:xfrm>
              <a:off x="8962707" y="6064551"/>
              <a:ext cx="8975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直接箭头连接符 78">
              <a:extLst>
                <a:ext uri="{FF2B5EF4-FFF2-40B4-BE49-F238E27FC236}">
                  <a16:creationId xmlns:a16="http://schemas.microsoft.com/office/drawing/2014/main" id="{874002F3-A283-44B2-B6EE-02C7B5F3CDD3}"/>
                </a:ext>
              </a:extLst>
            </p:cNvPr>
            <p:cNvCxnSpPr>
              <a:cxnSpLocks/>
              <a:stCxn id="125" idx="3"/>
              <a:endCxn id="123" idx="1"/>
            </p:cNvCxnSpPr>
            <p:nvPr/>
          </p:nvCxnSpPr>
          <p:spPr>
            <a:xfrm>
              <a:off x="4018792" y="6064551"/>
              <a:ext cx="751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连接符: 肘形 82">
              <a:extLst>
                <a:ext uri="{FF2B5EF4-FFF2-40B4-BE49-F238E27FC236}">
                  <a16:creationId xmlns:a16="http://schemas.microsoft.com/office/drawing/2014/main" id="{8C3B3553-EE15-49FB-BB73-0FD8B4DC61D8}"/>
                </a:ext>
              </a:extLst>
            </p:cNvPr>
            <p:cNvCxnSpPr>
              <a:cxnSpLocks/>
              <a:stCxn id="126" idx="2"/>
              <a:endCxn id="123" idx="2"/>
            </p:cNvCxnSpPr>
            <p:nvPr/>
          </p:nvCxnSpPr>
          <p:spPr>
            <a:xfrm rot="5400000">
              <a:off x="8657713" y="4626871"/>
              <a:ext cx="12700" cy="3583247"/>
            </a:xfrm>
            <a:prstGeom prst="bentConnector3">
              <a:avLst>
                <a:gd name="adj1" fmla="val 1800000"/>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316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C5748-4CB1-E5AA-6DC5-DB1C216B7670}"/>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75D17C89-7CEB-CCBD-FFA4-559A0BFAD05D}"/>
              </a:ext>
            </a:extLst>
          </p:cNvPr>
          <p:cNvGrpSpPr/>
          <p:nvPr/>
        </p:nvGrpSpPr>
        <p:grpSpPr>
          <a:xfrm>
            <a:off x="0" y="180000"/>
            <a:ext cx="12190413" cy="576263"/>
            <a:chOff x="0" y="307975"/>
            <a:chExt cx="12190413" cy="576263"/>
          </a:xfrm>
        </p:grpSpPr>
        <p:sp>
          <p:nvSpPr>
            <p:cNvPr id="3" name="文本框 40">
              <a:extLst>
                <a:ext uri="{FF2B5EF4-FFF2-40B4-BE49-F238E27FC236}">
                  <a16:creationId xmlns:a16="http://schemas.microsoft.com/office/drawing/2014/main" id="{0BBEE4EC-6F63-2E57-B08B-52AFFA1CC22B}"/>
                </a:ext>
              </a:extLst>
            </p:cNvPr>
            <p:cNvSpPr>
              <a:spLocks noChangeArrowheads="1"/>
            </p:cNvSpPr>
            <p:nvPr/>
          </p:nvSpPr>
          <p:spPr bwMode="auto">
            <a:xfrm>
              <a:off x="1088772" y="341873"/>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8459FB54-5AD7-1F36-BC1A-292588E557ED}"/>
                </a:ext>
              </a:extLst>
            </p:cNvPr>
            <p:cNvGrpSpPr/>
            <p:nvPr/>
          </p:nvGrpSpPr>
          <p:grpSpPr>
            <a:xfrm>
              <a:off x="0" y="307975"/>
              <a:ext cx="12190413" cy="576263"/>
              <a:chOff x="0" y="307975"/>
              <a:chExt cx="12190413" cy="576263"/>
            </a:xfrm>
          </p:grpSpPr>
          <p:sp>
            <p:nvSpPr>
              <p:cNvPr id="5" name="圆角矩形 38">
                <a:extLst>
                  <a:ext uri="{FF2B5EF4-FFF2-40B4-BE49-F238E27FC236}">
                    <a16:creationId xmlns:a16="http://schemas.microsoft.com/office/drawing/2014/main" id="{10A9B53B-161B-56F0-3EEF-D8FF24136E1E}"/>
                  </a:ext>
                </a:extLst>
              </p:cNvPr>
              <p:cNvSpPr>
                <a:spLocks noChangeArrowheads="1"/>
              </p:cNvSpPr>
              <p:nvPr/>
            </p:nvSpPr>
            <p:spPr bwMode="auto">
              <a:xfrm>
                <a:off x="622421" y="307975"/>
                <a:ext cx="3559175" cy="576263"/>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8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Machine </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Learning</a:t>
                </a:r>
                <a:endParaRPr lang="zh-CN" altLang="zh-CN" sz="2400" b="1" kern="100" dirty="0">
                  <a:effectLst/>
                  <a:latin typeface="Arial" panose="020B0604020202020204" pitchFamily="34" charset="0"/>
                  <a:ea typeface="微软雅黑" panose="020B0503020204020204" pitchFamily="34" charset="-122"/>
                  <a:cs typeface="Arial" panose="020B0604020202020204" pitchFamily="34" charset="0"/>
                </a:endParaRPr>
              </a:p>
            </p:txBody>
          </p:sp>
          <p:sp>
            <p:nvSpPr>
              <p:cNvPr id="6" name="圆角矩形 39">
                <a:extLst>
                  <a:ext uri="{FF2B5EF4-FFF2-40B4-BE49-F238E27FC236}">
                    <a16:creationId xmlns:a16="http://schemas.microsoft.com/office/drawing/2014/main" id="{48FACD38-F85E-D8DC-6122-8B3762F95A0C}"/>
                  </a:ext>
                </a:extLst>
              </p:cNvPr>
              <p:cNvSpPr>
                <a:spLocks noChangeArrowheads="1"/>
              </p:cNvSpPr>
              <p:nvPr/>
            </p:nvSpPr>
            <p:spPr bwMode="auto">
              <a:xfrm>
                <a:off x="4184680" y="542925"/>
                <a:ext cx="8005733" cy="53181"/>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DAF883C1-D5F5-B5D0-8DE1-CC8A16D37BCA}"/>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pic>
        <p:nvPicPr>
          <p:cNvPr id="206" name="图片 205">
            <a:extLst>
              <a:ext uri="{FF2B5EF4-FFF2-40B4-BE49-F238E27FC236}">
                <a16:creationId xmlns:a16="http://schemas.microsoft.com/office/drawing/2014/main" id="{D9BE4C13-4EA1-3E98-8761-A498ADB15BD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514275" y="2702453"/>
            <a:ext cx="4728988" cy="3895768"/>
          </a:xfrm>
          <a:prstGeom prst="rect">
            <a:avLst/>
          </a:prstGeom>
        </p:spPr>
      </p:pic>
      <p:sp>
        <p:nvSpPr>
          <p:cNvPr id="207" name="文本框 206">
            <a:extLst>
              <a:ext uri="{FF2B5EF4-FFF2-40B4-BE49-F238E27FC236}">
                <a16:creationId xmlns:a16="http://schemas.microsoft.com/office/drawing/2014/main" id="{27B9F098-7B5E-555A-3B0F-0E4D28E4B468}"/>
              </a:ext>
            </a:extLst>
          </p:cNvPr>
          <p:cNvSpPr txBox="1"/>
          <p:nvPr/>
        </p:nvSpPr>
        <p:spPr>
          <a:xfrm>
            <a:off x="8374198" y="1954619"/>
            <a:ext cx="3188558" cy="872034"/>
          </a:xfrm>
          <a:prstGeom prst="rect">
            <a:avLst/>
          </a:prstGeom>
          <a:noFill/>
        </p:spPr>
        <p:txBody>
          <a:bodyPr wrap="square" rtlCol="0">
            <a:spAutoFit/>
          </a:bodyPr>
          <a:lstStyle/>
          <a:p>
            <a:pPr algn="ctr">
              <a:lnSpc>
                <a:spcPct val="150000"/>
              </a:lnSpc>
            </a:pPr>
            <a:r>
              <a:rPr lang="en-US" altLang="zh-CN" dirty="0">
                <a:latin typeface="Arial" panose="020B0604020202020204" pitchFamily="34" charset="0"/>
                <a:cs typeface="Arial" panose="020B0604020202020204" pitchFamily="34" charset="0"/>
              </a:rPr>
              <a:t>Optimization result</a:t>
            </a:r>
          </a:p>
          <a:p>
            <a:pPr algn="ctr">
              <a:lnSpc>
                <a:spcPct val="150000"/>
              </a:lnSpc>
            </a:pPr>
            <a:r>
              <a:rPr lang="en-US" altLang="zh-CN" dirty="0">
                <a:latin typeface="Arial" panose="020B0604020202020204" pitchFamily="34" charset="0"/>
                <a:cs typeface="Arial" panose="020B0604020202020204" pitchFamily="34" charset="0"/>
              </a:rPr>
              <a:t>(high accuracy &amp; stability)</a:t>
            </a:r>
            <a:endParaRPr lang="zh-CN" altLang="en-US" dirty="0">
              <a:latin typeface="Arial" panose="020B0604020202020204" pitchFamily="34" charset="0"/>
              <a:cs typeface="Arial" panose="020B0604020202020204" pitchFamily="34" charset="0"/>
            </a:endParaRPr>
          </a:p>
        </p:txBody>
      </p:sp>
      <p:graphicFrame>
        <p:nvGraphicFramePr>
          <p:cNvPr id="18" name="表格 17">
            <a:extLst>
              <a:ext uri="{FF2B5EF4-FFF2-40B4-BE49-F238E27FC236}">
                <a16:creationId xmlns:a16="http://schemas.microsoft.com/office/drawing/2014/main" id="{7F94597D-330C-E7BC-DA3B-F4ED416A9A2D}"/>
              </a:ext>
            </a:extLst>
          </p:cNvPr>
          <p:cNvGraphicFramePr>
            <a:graphicFrameLocks noGrp="1"/>
          </p:cNvGraphicFramePr>
          <p:nvPr>
            <p:extLst>
              <p:ext uri="{D42A27DB-BD31-4B8C-83A1-F6EECF244321}">
                <p14:modId xmlns:p14="http://schemas.microsoft.com/office/powerpoint/2010/main" val="3145065960"/>
              </p:ext>
            </p:extLst>
          </p:nvPr>
        </p:nvGraphicFramePr>
        <p:xfrm>
          <a:off x="214608" y="1396656"/>
          <a:ext cx="7052906" cy="1553978"/>
        </p:xfrm>
        <a:graphic>
          <a:graphicData uri="http://schemas.openxmlformats.org/drawingml/2006/table">
            <a:tbl>
              <a:tblPr firstRow="1" firstCol="1" bandRow="1">
                <a:tableStyleId>{5C22544A-7EE6-4342-B048-85BDC9FD1C3A}</a:tableStyleId>
              </a:tblPr>
              <a:tblGrid>
                <a:gridCol w="618874">
                  <a:extLst>
                    <a:ext uri="{9D8B030D-6E8A-4147-A177-3AD203B41FA5}">
                      <a16:colId xmlns:a16="http://schemas.microsoft.com/office/drawing/2014/main" val="1563330115"/>
                    </a:ext>
                  </a:extLst>
                </a:gridCol>
                <a:gridCol w="945334">
                  <a:extLst>
                    <a:ext uri="{9D8B030D-6E8A-4147-A177-3AD203B41FA5}">
                      <a16:colId xmlns:a16="http://schemas.microsoft.com/office/drawing/2014/main" val="3280624187"/>
                    </a:ext>
                  </a:extLst>
                </a:gridCol>
                <a:gridCol w="945334">
                  <a:extLst>
                    <a:ext uri="{9D8B030D-6E8A-4147-A177-3AD203B41FA5}">
                      <a16:colId xmlns:a16="http://schemas.microsoft.com/office/drawing/2014/main" val="3806609965"/>
                    </a:ext>
                  </a:extLst>
                </a:gridCol>
                <a:gridCol w="945334">
                  <a:extLst>
                    <a:ext uri="{9D8B030D-6E8A-4147-A177-3AD203B41FA5}">
                      <a16:colId xmlns:a16="http://schemas.microsoft.com/office/drawing/2014/main" val="3881952044"/>
                    </a:ext>
                  </a:extLst>
                </a:gridCol>
                <a:gridCol w="945334">
                  <a:extLst>
                    <a:ext uri="{9D8B030D-6E8A-4147-A177-3AD203B41FA5}">
                      <a16:colId xmlns:a16="http://schemas.microsoft.com/office/drawing/2014/main" val="4158082918"/>
                    </a:ext>
                  </a:extLst>
                </a:gridCol>
                <a:gridCol w="945334">
                  <a:extLst>
                    <a:ext uri="{9D8B030D-6E8A-4147-A177-3AD203B41FA5}">
                      <a16:colId xmlns:a16="http://schemas.microsoft.com/office/drawing/2014/main" val="1094565745"/>
                    </a:ext>
                  </a:extLst>
                </a:gridCol>
                <a:gridCol w="1707362">
                  <a:extLst>
                    <a:ext uri="{9D8B030D-6E8A-4147-A177-3AD203B41FA5}">
                      <a16:colId xmlns:a16="http://schemas.microsoft.com/office/drawing/2014/main" val="3782336386"/>
                    </a:ext>
                  </a:extLst>
                </a:gridCol>
              </a:tblGrid>
              <a:tr h="386706">
                <a:tc>
                  <a:txBody>
                    <a:bodyPr/>
                    <a:lstStyle/>
                    <a:p>
                      <a:pPr indent="127000" algn="l">
                        <a:lnSpc>
                          <a:spcPct val="150000"/>
                        </a:lnSpc>
                        <a:buNone/>
                      </a:pPr>
                      <a:r>
                        <a:rPr lang="en-US" sz="1800" b="0" i="1" kern="100" dirty="0">
                          <a:effectLst/>
                          <a:latin typeface="+mn-lt"/>
                          <a:cs typeface="Arial" panose="020B0604020202020204" pitchFamily="34" charset="0"/>
                        </a:rPr>
                        <a:t>R</a:t>
                      </a:r>
                      <a:r>
                        <a:rPr lang="en-US" sz="1800" b="0" kern="100" baseline="30000" dirty="0">
                          <a:effectLst/>
                          <a:latin typeface="+mn-lt"/>
                          <a:cs typeface="Arial" panose="020B0604020202020204" pitchFamily="34" charset="0"/>
                        </a:rPr>
                        <a:t>2</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fold2</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fold3</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fold4</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fold5</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altLang="zh-CN" sz="1800" b="0" kern="100" dirty="0">
                          <a:effectLst/>
                          <a:latin typeface="+mn-lt"/>
                          <a:cs typeface="Arial" panose="020B0604020202020204" pitchFamily="34" charset="0"/>
                        </a:rPr>
                        <a:t>Average </a:t>
                      </a:r>
                      <a:r>
                        <a:rPr lang="zh-CN" sz="1800" b="0" kern="100" dirty="0">
                          <a:effectLst/>
                          <a:latin typeface="+mn-lt"/>
                          <a:cs typeface="Arial" panose="020B0604020202020204" pitchFamily="34" charset="0"/>
                        </a:rPr>
                        <a:t>±</a:t>
                      </a:r>
                      <a:r>
                        <a:rPr lang="en-US" altLang="zh-CN" sz="1800" b="0" kern="100" dirty="0">
                          <a:effectLst/>
                          <a:latin typeface="+mn-lt"/>
                          <a:cs typeface="Arial" panose="020B0604020202020204" pitchFamily="34" charset="0"/>
                        </a:rPr>
                        <a:t> std</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258880521"/>
                  </a:ext>
                </a:extLst>
              </a:tr>
              <a:tr h="583636">
                <a:tc>
                  <a:txBody>
                    <a:bodyPr/>
                    <a:lstStyle/>
                    <a:p>
                      <a:pPr indent="127000" algn="l">
                        <a:lnSpc>
                          <a:spcPct val="150000"/>
                        </a:lnSpc>
                        <a:buNone/>
                      </a:pPr>
                      <a:r>
                        <a:rPr lang="en-US" sz="1800" b="0" i="1" kern="100" dirty="0">
                          <a:effectLst/>
                          <a:latin typeface="+mn-lt"/>
                          <a:cs typeface="Arial" panose="020B0604020202020204" pitchFamily="34" charset="0"/>
                        </a:rPr>
                        <a:t>S</a:t>
                      </a:r>
                      <a:r>
                        <a:rPr lang="en-US" sz="1800" b="0" kern="100" baseline="-25000" dirty="0">
                          <a:effectLst/>
                          <a:latin typeface="+mn-lt"/>
                          <a:cs typeface="Arial" panose="020B0604020202020204" pitchFamily="34" charset="0"/>
                        </a:rPr>
                        <a:t>i</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0.930</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0.935</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0.917</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0.951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0.933</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0.933 ± 0.0109</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3511184195"/>
                  </a:ext>
                </a:extLst>
              </a:tr>
              <a:tr h="583636">
                <a:tc>
                  <a:txBody>
                    <a:bodyPr/>
                    <a:lstStyle/>
                    <a:p>
                      <a:pPr indent="127000" algn="l">
                        <a:lnSpc>
                          <a:spcPct val="150000"/>
                        </a:lnSpc>
                        <a:buNone/>
                      </a:pPr>
                      <a:r>
                        <a:rPr lang="en-US" sz="1800" b="0" i="1" kern="100" dirty="0">
                          <a:effectLst/>
                          <a:latin typeface="+mn-lt"/>
                          <a:cs typeface="Arial" panose="020B0604020202020204" pitchFamily="34" charset="0"/>
                        </a:rPr>
                        <a:t>S</a:t>
                      </a:r>
                      <a:r>
                        <a:rPr lang="en-US" sz="1800" b="0" kern="100" baseline="-25000" dirty="0">
                          <a:effectLst/>
                          <a:latin typeface="+mn-lt"/>
                          <a:cs typeface="Arial" panose="020B0604020202020204" pitchFamily="34" charset="0"/>
                        </a:rPr>
                        <a:t>r</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0.876</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0.921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solidFill>
                            <a:srgbClr val="C00000"/>
                          </a:solidFill>
                          <a:effectLst/>
                          <a:latin typeface="+mn-lt"/>
                          <a:cs typeface="Arial" panose="020B0604020202020204" pitchFamily="34" charset="0"/>
                        </a:rPr>
                        <a:t>0.722</a:t>
                      </a:r>
                      <a:endParaRPr lang="zh-CN" sz="1800" b="0" kern="100" dirty="0">
                        <a:solidFill>
                          <a:srgbClr val="C00000"/>
                        </a:solidFill>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0.931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0.908</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0.872 ± 0.0771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2004972205"/>
                  </a:ext>
                </a:extLst>
              </a:tr>
            </a:tbl>
          </a:graphicData>
        </a:graphic>
      </p:graphicFrame>
      <p:sp>
        <p:nvSpPr>
          <p:cNvPr id="20" name="文本框 19">
            <a:extLst>
              <a:ext uri="{FF2B5EF4-FFF2-40B4-BE49-F238E27FC236}">
                <a16:creationId xmlns:a16="http://schemas.microsoft.com/office/drawing/2014/main" id="{111EF793-1806-A5F1-DAA0-206812720AB1}"/>
              </a:ext>
            </a:extLst>
          </p:cNvPr>
          <p:cNvSpPr txBox="1"/>
          <p:nvPr/>
        </p:nvSpPr>
        <p:spPr>
          <a:xfrm>
            <a:off x="1224491" y="3005200"/>
            <a:ext cx="5003686" cy="646331"/>
          </a:xfrm>
          <a:prstGeom prst="rect">
            <a:avLst/>
          </a:prstGeom>
          <a:noFill/>
        </p:spPr>
        <p:txBody>
          <a:bodyPr wrap="square">
            <a:spAutoFit/>
          </a:bodyPr>
          <a:lstStyle/>
          <a:p>
            <a:pPr algn="ctr"/>
            <a:r>
              <a:rPr lang="en-US" altLang="zh-CN" dirty="0">
                <a:solidFill>
                  <a:srgbClr val="3A60AB"/>
                </a:solidFill>
                <a:latin typeface="Arial" panose="020B0604020202020204" pitchFamily="34" charset="0"/>
                <a:cs typeface="Arial" panose="020B0604020202020204" pitchFamily="34" charset="0"/>
              </a:rPr>
              <a:t>Optimization target = mean(</a:t>
            </a:r>
            <a:r>
              <a:rPr lang="en-US" altLang="zh-CN" i="1" dirty="0">
                <a:solidFill>
                  <a:srgbClr val="3A60AB"/>
                </a:solidFill>
                <a:latin typeface="Arial" panose="020B0604020202020204" pitchFamily="34" charset="0"/>
                <a:cs typeface="Arial" panose="020B0604020202020204" pitchFamily="34" charset="0"/>
              </a:rPr>
              <a:t>R</a:t>
            </a:r>
            <a:r>
              <a:rPr lang="en-US" altLang="zh-CN" baseline="30000" dirty="0">
                <a:solidFill>
                  <a:srgbClr val="3A60AB"/>
                </a:solidFill>
                <a:latin typeface="Arial" panose="020B0604020202020204" pitchFamily="34" charset="0"/>
                <a:cs typeface="Arial" panose="020B0604020202020204" pitchFamily="34" charset="0"/>
              </a:rPr>
              <a:t>2</a:t>
            </a:r>
            <a:r>
              <a:rPr lang="en-US" altLang="zh-CN" dirty="0">
                <a:solidFill>
                  <a:srgbClr val="3A60AB"/>
                </a:solidFill>
                <a:latin typeface="Arial" panose="020B0604020202020204" pitchFamily="34" charset="0"/>
                <a:cs typeface="Arial" panose="020B0604020202020204" pitchFamily="34" charset="0"/>
              </a:rPr>
              <a:t>)-1.5×std(</a:t>
            </a:r>
            <a:r>
              <a:rPr lang="en-US" altLang="zh-CN" i="1" dirty="0">
                <a:solidFill>
                  <a:srgbClr val="3A60AB"/>
                </a:solidFill>
                <a:latin typeface="Arial" panose="020B0604020202020204" pitchFamily="34" charset="0"/>
                <a:cs typeface="Arial" panose="020B0604020202020204" pitchFamily="34" charset="0"/>
              </a:rPr>
              <a:t>R</a:t>
            </a:r>
            <a:r>
              <a:rPr lang="en-US" altLang="zh-CN" baseline="30000" dirty="0">
                <a:solidFill>
                  <a:srgbClr val="3A60AB"/>
                </a:solidFill>
                <a:latin typeface="Arial" panose="020B0604020202020204" pitchFamily="34" charset="0"/>
                <a:cs typeface="Arial" panose="020B0604020202020204" pitchFamily="34" charset="0"/>
              </a:rPr>
              <a:t>2</a:t>
            </a:r>
            <a:r>
              <a:rPr lang="en-US" altLang="zh-CN" dirty="0">
                <a:solidFill>
                  <a:srgbClr val="3A60AB"/>
                </a:solidFill>
                <a:latin typeface="Arial" panose="020B0604020202020204" pitchFamily="34" charset="0"/>
                <a:cs typeface="Arial" panose="020B0604020202020204" pitchFamily="34" charset="0"/>
              </a:rPr>
              <a:t>) </a:t>
            </a:r>
          </a:p>
          <a:p>
            <a:pPr algn="ctr"/>
            <a:r>
              <a:rPr lang="en-US" altLang="zh-CN" dirty="0">
                <a:solidFill>
                  <a:srgbClr val="3A60AB"/>
                </a:solidFill>
                <a:latin typeface="Arial" panose="020B0604020202020204" pitchFamily="34" charset="0"/>
                <a:cs typeface="Arial" panose="020B0604020202020204" pitchFamily="34" charset="0"/>
              </a:rPr>
              <a:t>(accuracy &amp; robustness)</a:t>
            </a:r>
            <a:endParaRPr lang="zh-CN" altLang="en-US" dirty="0">
              <a:solidFill>
                <a:srgbClr val="3A60AB"/>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EA14605F-4E0C-F424-3CAD-96A7B2A77300}"/>
              </a:ext>
            </a:extLst>
          </p:cNvPr>
          <p:cNvSpPr txBox="1"/>
          <p:nvPr/>
        </p:nvSpPr>
        <p:spPr>
          <a:xfrm>
            <a:off x="2340598" y="959889"/>
            <a:ext cx="2367050" cy="400110"/>
          </a:xfrm>
          <a:prstGeom prst="rect">
            <a:avLst/>
          </a:prstGeom>
          <a:noFill/>
        </p:spPr>
        <p:txBody>
          <a:bodyPr wrap="square" rtlCol="0">
            <a:spAutoFit/>
          </a:bodyPr>
          <a:lstStyle/>
          <a:p>
            <a:r>
              <a:rPr lang="en-US" altLang="zh-CN" sz="2000" dirty="0">
                <a:solidFill>
                  <a:srgbClr val="C00000"/>
                </a:solidFill>
                <a:latin typeface="Arial" panose="020B0604020202020204" pitchFamily="34" charset="0"/>
                <a:cs typeface="Arial" panose="020B0604020202020204" pitchFamily="34" charset="0"/>
              </a:rPr>
              <a:t>Before optimization</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22" name="箭头: 右 21">
            <a:extLst>
              <a:ext uri="{FF2B5EF4-FFF2-40B4-BE49-F238E27FC236}">
                <a16:creationId xmlns:a16="http://schemas.microsoft.com/office/drawing/2014/main" id="{185A63AF-1C43-5D08-0971-86A4A64F7631}"/>
              </a:ext>
            </a:extLst>
          </p:cNvPr>
          <p:cNvSpPr/>
          <p:nvPr/>
        </p:nvSpPr>
        <p:spPr>
          <a:xfrm rot="5400000">
            <a:off x="3472821" y="3830571"/>
            <a:ext cx="369333" cy="266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5361F3F6-85BE-C012-B73C-DE2B38E59DBA}"/>
              </a:ext>
            </a:extLst>
          </p:cNvPr>
          <p:cNvSpPr txBox="1"/>
          <p:nvPr/>
        </p:nvSpPr>
        <p:spPr>
          <a:xfrm>
            <a:off x="1088772" y="4203168"/>
            <a:ext cx="5612757" cy="369332"/>
          </a:xfrm>
          <a:prstGeom prst="rect">
            <a:avLst/>
          </a:prstGeom>
          <a:noFill/>
        </p:spPr>
        <p:txBody>
          <a:bodyPr wrap="square">
            <a:spAutoFit/>
          </a:bodyPr>
          <a:lstStyle>
            <a:defPPr>
              <a:defRPr lang="zh-CN"/>
            </a:defPPr>
            <a:lvl1pPr algn="ctr">
              <a:defRPr sz="1600">
                <a:solidFill>
                  <a:srgbClr val="3A60AB"/>
                </a:solidFill>
                <a:latin typeface="Arial" panose="020B0604020202020204" pitchFamily="34" charset="0"/>
                <a:cs typeface="Arial" panose="020B0604020202020204" pitchFamily="34" charset="0"/>
              </a:defRPr>
            </a:lvl1pPr>
          </a:lstStyle>
          <a:p>
            <a:r>
              <a:rPr lang="en-US" altLang="zh-CN" sz="1800" dirty="0"/>
              <a:t>Optimal learning rate, dropout rate and weight decay</a:t>
            </a:r>
            <a:endParaRPr lang="zh-CN" altLang="en-US" sz="1800" dirty="0"/>
          </a:p>
        </p:txBody>
      </p:sp>
      <p:graphicFrame>
        <p:nvGraphicFramePr>
          <p:cNvPr id="25" name="表格 24">
            <a:extLst>
              <a:ext uri="{FF2B5EF4-FFF2-40B4-BE49-F238E27FC236}">
                <a16:creationId xmlns:a16="http://schemas.microsoft.com/office/drawing/2014/main" id="{933D95A6-9615-DF6E-25C3-9A62F26CCE46}"/>
              </a:ext>
            </a:extLst>
          </p:cNvPr>
          <p:cNvGraphicFramePr>
            <a:graphicFrameLocks noGrp="1"/>
          </p:cNvGraphicFramePr>
          <p:nvPr>
            <p:extLst>
              <p:ext uri="{D42A27DB-BD31-4B8C-83A1-F6EECF244321}">
                <p14:modId xmlns:p14="http://schemas.microsoft.com/office/powerpoint/2010/main" val="418929703"/>
              </p:ext>
            </p:extLst>
          </p:nvPr>
        </p:nvGraphicFramePr>
        <p:xfrm>
          <a:off x="220369" y="4983853"/>
          <a:ext cx="7149754" cy="1553977"/>
        </p:xfrm>
        <a:graphic>
          <a:graphicData uri="http://schemas.openxmlformats.org/drawingml/2006/table">
            <a:tbl>
              <a:tblPr firstRow="1" firstCol="1" bandRow="1">
                <a:tableStyleId>{5C22544A-7EE6-4342-B048-85BDC9FD1C3A}</a:tableStyleId>
              </a:tblPr>
              <a:tblGrid>
                <a:gridCol w="627372">
                  <a:extLst>
                    <a:ext uri="{9D8B030D-6E8A-4147-A177-3AD203B41FA5}">
                      <a16:colId xmlns:a16="http://schemas.microsoft.com/office/drawing/2014/main" val="398849317"/>
                    </a:ext>
                  </a:extLst>
                </a:gridCol>
                <a:gridCol w="958315">
                  <a:extLst>
                    <a:ext uri="{9D8B030D-6E8A-4147-A177-3AD203B41FA5}">
                      <a16:colId xmlns:a16="http://schemas.microsoft.com/office/drawing/2014/main" val="1992802512"/>
                    </a:ext>
                  </a:extLst>
                </a:gridCol>
                <a:gridCol w="958315">
                  <a:extLst>
                    <a:ext uri="{9D8B030D-6E8A-4147-A177-3AD203B41FA5}">
                      <a16:colId xmlns:a16="http://schemas.microsoft.com/office/drawing/2014/main" val="3746603297"/>
                    </a:ext>
                  </a:extLst>
                </a:gridCol>
                <a:gridCol w="958315">
                  <a:extLst>
                    <a:ext uri="{9D8B030D-6E8A-4147-A177-3AD203B41FA5}">
                      <a16:colId xmlns:a16="http://schemas.microsoft.com/office/drawing/2014/main" val="2880967914"/>
                    </a:ext>
                  </a:extLst>
                </a:gridCol>
                <a:gridCol w="958315">
                  <a:extLst>
                    <a:ext uri="{9D8B030D-6E8A-4147-A177-3AD203B41FA5}">
                      <a16:colId xmlns:a16="http://schemas.microsoft.com/office/drawing/2014/main" val="2882642603"/>
                    </a:ext>
                  </a:extLst>
                </a:gridCol>
                <a:gridCol w="958315">
                  <a:extLst>
                    <a:ext uri="{9D8B030D-6E8A-4147-A177-3AD203B41FA5}">
                      <a16:colId xmlns:a16="http://schemas.microsoft.com/office/drawing/2014/main" val="2458697603"/>
                    </a:ext>
                  </a:extLst>
                </a:gridCol>
                <a:gridCol w="1730807">
                  <a:extLst>
                    <a:ext uri="{9D8B030D-6E8A-4147-A177-3AD203B41FA5}">
                      <a16:colId xmlns:a16="http://schemas.microsoft.com/office/drawing/2014/main" val="3654899812"/>
                    </a:ext>
                  </a:extLst>
                </a:gridCol>
              </a:tblGrid>
              <a:tr h="485893">
                <a:tc>
                  <a:txBody>
                    <a:bodyPr/>
                    <a:lstStyle/>
                    <a:p>
                      <a:pPr indent="127000" algn="l">
                        <a:lnSpc>
                          <a:spcPct val="150000"/>
                        </a:lnSpc>
                        <a:buNone/>
                      </a:pPr>
                      <a:r>
                        <a:rPr lang="en-US" sz="1800" b="0" i="1" kern="100" dirty="0">
                          <a:effectLst/>
                          <a:latin typeface="+mn-lt"/>
                          <a:cs typeface="Arial" panose="020B0604020202020204" pitchFamily="34" charset="0"/>
                        </a:rPr>
                        <a:t>R</a:t>
                      </a:r>
                      <a:r>
                        <a:rPr lang="en-US" sz="1800" b="0" kern="100" baseline="30000" dirty="0">
                          <a:effectLst/>
                          <a:latin typeface="+mn-lt"/>
                          <a:cs typeface="Arial" panose="020B0604020202020204" pitchFamily="34" charset="0"/>
                        </a:rPr>
                        <a:t>2</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fold1</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fold2</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fold3</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fold4</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fold5</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altLang="zh-CN" sz="1800" b="0" kern="100" dirty="0">
                          <a:effectLst/>
                          <a:latin typeface="+mn-lt"/>
                          <a:cs typeface="Arial" panose="020B0604020202020204" pitchFamily="34" charset="0"/>
                        </a:rPr>
                        <a:t>Average </a:t>
                      </a:r>
                      <a:r>
                        <a:rPr lang="zh-CN" altLang="zh-CN" sz="1800" b="0" kern="100" dirty="0">
                          <a:effectLst/>
                          <a:latin typeface="+mn-lt"/>
                          <a:cs typeface="Arial" panose="020B0604020202020204" pitchFamily="34" charset="0"/>
                        </a:rPr>
                        <a:t>±</a:t>
                      </a:r>
                      <a:r>
                        <a:rPr lang="en-US" altLang="zh-CN" sz="1800" b="0" kern="100" dirty="0">
                          <a:effectLst/>
                          <a:latin typeface="+mn-lt"/>
                          <a:cs typeface="Arial" panose="020B0604020202020204" pitchFamily="34" charset="0"/>
                        </a:rPr>
                        <a:t> std</a:t>
                      </a:r>
                      <a:endParaRPr lang="zh-CN" alt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99109219"/>
                  </a:ext>
                </a:extLst>
              </a:tr>
              <a:tr h="534042">
                <a:tc>
                  <a:txBody>
                    <a:bodyPr/>
                    <a:lstStyle/>
                    <a:p>
                      <a:pPr indent="127000" algn="l">
                        <a:lnSpc>
                          <a:spcPct val="150000"/>
                        </a:lnSpc>
                        <a:buNone/>
                      </a:pPr>
                      <a:r>
                        <a:rPr lang="en-US" sz="1800" b="0" i="1" kern="100" dirty="0">
                          <a:effectLst/>
                          <a:latin typeface="+mn-lt"/>
                          <a:cs typeface="Arial" panose="020B0604020202020204" pitchFamily="34" charset="0"/>
                        </a:rPr>
                        <a:t>S</a:t>
                      </a:r>
                      <a:r>
                        <a:rPr lang="en-US" sz="1800" b="0" kern="100" baseline="-25000" dirty="0">
                          <a:effectLst/>
                          <a:latin typeface="+mn-lt"/>
                          <a:cs typeface="Arial" panose="020B0604020202020204" pitchFamily="34" charset="0"/>
                        </a:rPr>
                        <a:t>i</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0.978</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0.918</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0.968</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0.968</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0.945</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0.955 ± 0.0216</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3120137937"/>
                  </a:ext>
                </a:extLst>
              </a:tr>
              <a:tr h="534042">
                <a:tc>
                  <a:txBody>
                    <a:bodyPr/>
                    <a:lstStyle/>
                    <a:p>
                      <a:pPr indent="127000" algn="l">
                        <a:lnSpc>
                          <a:spcPct val="150000"/>
                        </a:lnSpc>
                        <a:buNone/>
                      </a:pPr>
                      <a:r>
                        <a:rPr lang="en-US" sz="1800" b="0" i="1" kern="100" dirty="0">
                          <a:effectLst/>
                          <a:latin typeface="+mn-lt"/>
                          <a:cs typeface="Arial" panose="020B0604020202020204" pitchFamily="34" charset="0"/>
                        </a:rPr>
                        <a:t>S</a:t>
                      </a:r>
                      <a:r>
                        <a:rPr lang="en-US" sz="1800" b="0" kern="100" baseline="-25000" dirty="0">
                          <a:effectLst/>
                          <a:latin typeface="+mn-lt"/>
                          <a:cs typeface="Arial" panose="020B0604020202020204" pitchFamily="34" charset="0"/>
                        </a:rPr>
                        <a:t>r</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0.953</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a:effectLst/>
                          <a:latin typeface="+mn-lt"/>
                          <a:cs typeface="Arial" panose="020B0604020202020204" pitchFamily="34" charset="0"/>
                        </a:rPr>
                        <a:t>0.946</a:t>
                      </a:r>
                      <a:endParaRPr lang="zh-CN" sz="1800" b="0" kern="10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0.954</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0.941</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0.975</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tc>
                  <a:txBody>
                    <a:bodyPr/>
                    <a:lstStyle/>
                    <a:p>
                      <a:pPr indent="127000" algn="l">
                        <a:lnSpc>
                          <a:spcPct val="150000"/>
                        </a:lnSpc>
                        <a:buNone/>
                      </a:pPr>
                      <a:r>
                        <a:rPr lang="en-US" sz="1800" b="0" kern="100" dirty="0">
                          <a:effectLst/>
                          <a:latin typeface="+mn-lt"/>
                          <a:cs typeface="Arial" panose="020B0604020202020204" pitchFamily="34" charset="0"/>
                        </a:rPr>
                        <a:t>0.954 ± 0.0116</a:t>
                      </a:r>
                      <a:endParaRPr lang="zh-CN" sz="1800" b="0" kern="100" dirty="0">
                        <a:effectLst/>
                        <a:latin typeface="+mn-lt"/>
                        <a:ea typeface="仿宋" panose="02010609060101010101" pitchFamily="49" charset="-122"/>
                        <a:cs typeface="Arial" panose="020B0604020202020204" pitchFamily="34" charset="0"/>
                      </a:endParaRPr>
                    </a:p>
                  </a:txBody>
                  <a:tcPr marL="68580" marR="68580" marT="0" marB="0" anchor="ctr"/>
                </a:tc>
                <a:extLst>
                  <a:ext uri="{0D108BD9-81ED-4DB2-BD59-A6C34878D82A}">
                    <a16:rowId xmlns:a16="http://schemas.microsoft.com/office/drawing/2014/main" val="1435708885"/>
                  </a:ext>
                </a:extLst>
              </a:tr>
            </a:tbl>
          </a:graphicData>
        </a:graphic>
      </p:graphicFrame>
      <p:sp>
        <p:nvSpPr>
          <p:cNvPr id="26" name="文本框 25">
            <a:extLst>
              <a:ext uri="{FF2B5EF4-FFF2-40B4-BE49-F238E27FC236}">
                <a16:creationId xmlns:a16="http://schemas.microsoft.com/office/drawing/2014/main" id="{61C3C50A-D90B-459B-8CAC-0C49DB30F7AF}"/>
              </a:ext>
            </a:extLst>
          </p:cNvPr>
          <p:cNvSpPr txBox="1"/>
          <p:nvPr/>
        </p:nvSpPr>
        <p:spPr>
          <a:xfrm>
            <a:off x="2831624" y="4631029"/>
            <a:ext cx="2367050" cy="369332"/>
          </a:xfrm>
          <a:prstGeom prst="rect">
            <a:avLst/>
          </a:prstGeom>
          <a:noFill/>
        </p:spPr>
        <p:txBody>
          <a:bodyPr wrap="square" rtlCol="0">
            <a:spAutoFit/>
          </a:bodyPr>
          <a:lstStyle/>
          <a:p>
            <a:r>
              <a:rPr lang="en-US" altLang="zh-CN" dirty="0">
                <a:solidFill>
                  <a:schemeClr val="accent6">
                    <a:lumMod val="50000"/>
                  </a:schemeClr>
                </a:solidFill>
                <a:latin typeface="Arial" panose="020B0604020202020204" pitchFamily="34" charset="0"/>
                <a:cs typeface="Arial" panose="020B0604020202020204" pitchFamily="34" charset="0"/>
              </a:rPr>
              <a:t>After Optimization</a:t>
            </a:r>
            <a:endParaRPr lang="zh-CN" altLang="en-US" dirty="0">
              <a:solidFill>
                <a:schemeClr val="accent6">
                  <a:lumMod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B2AE799-652A-41F4-A779-51EAE2516176}"/>
              </a:ext>
            </a:extLst>
          </p:cNvPr>
          <p:cNvSpPr/>
          <p:nvPr/>
        </p:nvSpPr>
        <p:spPr>
          <a:xfrm>
            <a:off x="3855963" y="3724508"/>
            <a:ext cx="2240037" cy="369332"/>
          </a:xfrm>
          <a:prstGeom prst="rect">
            <a:avLst/>
          </a:prstGeom>
        </p:spPr>
        <p:txBody>
          <a:bodyPr wrap="none">
            <a:spAutoFit/>
          </a:bodyPr>
          <a:lstStyle/>
          <a:p>
            <a:pPr algn="ctr"/>
            <a:r>
              <a:rPr lang="en-US" altLang="zh-CN" dirty="0">
                <a:solidFill>
                  <a:schemeClr val="accent1">
                    <a:lumMod val="75000"/>
                  </a:schemeClr>
                </a:solidFill>
                <a:cs typeface="Arial" panose="020B0604020202020204" pitchFamily="34" charset="0"/>
              </a:rPr>
              <a:t>Bayesian optimization</a:t>
            </a:r>
            <a:endParaRPr lang="zh-CN" altLang="en-US" dirty="0">
              <a:solidFill>
                <a:schemeClr val="accent1">
                  <a:lumMod val="75000"/>
                </a:schemeClr>
              </a:solidFil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1562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9896-D961-66C8-FC2D-FAFBA95A9141}"/>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CD551BC-DB98-7CFB-30B1-5F1D5BCB6FDE}"/>
              </a:ext>
            </a:extLst>
          </p:cNvPr>
          <p:cNvGrpSpPr/>
          <p:nvPr/>
        </p:nvGrpSpPr>
        <p:grpSpPr>
          <a:xfrm>
            <a:off x="0" y="181512"/>
            <a:ext cx="12190413" cy="556370"/>
            <a:chOff x="0" y="307976"/>
            <a:chExt cx="12190413" cy="556370"/>
          </a:xfrm>
        </p:grpSpPr>
        <p:sp>
          <p:nvSpPr>
            <p:cNvPr id="3" name="文本框 40">
              <a:extLst>
                <a:ext uri="{FF2B5EF4-FFF2-40B4-BE49-F238E27FC236}">
                  <a16:creationId xmlns:a16="http://schemas.microsoft.com/office/drawing/2014/main" id="{D031749D-13CD-86CF-8824-FDC6DF5A5ED4}"/>
                </a:ext>
              </a:extLst>
            </p:cNvPr>
            <p:cNvSpPr>
              <a:spLocks noChangeArrowheads="1"/>
            </p:cNvSpPr>
            <p:nvPr/>
          </p:nvSpPr>
          <p:spPr bwMode="auto">
            <a:xfrm>
              <a:off x="1088772" y="341873"/>
              <a:ext cx="26564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01.</a:t>
              </a:r>
              <a:r>
                <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点击加入标题</a:t>
              </a:r>
              <a:endParaRPr lang="zh-CN" altLang="en-US" sz="2600" dirty="0">
                <a:solidFill>
                  <a:srgbClr val="00B0F0"/>
                </a:solidFill>
                <a:latin typeface="Arial" panose="020B0604020202020204" pitchFamily="34" charset="0"/>
                <a:ea typeface="微软雅黑" panose="020B0503020204020204" pitchFamily="34" charset="-122"/>
                <a:cs typeface="Arial" panose="020B0604020202020204" pitchFamily="34" charset="0"/>
                <a:sym typeface="宋体" panose="02010600030101010101" pitchFamily="2" charset="-122"/>
              </a:endParaRPr>
            </a:p>
          </p:txBody>
        </p:sp>
        <p:grpSp>
          <p:nvGrpSpPr>
            <p:cNvPr id="4" name="组合 3">
              <a:extLst>
                <a:ext uri="{FF2B5EF4-FFF2-40B4-BE49-F238E27FC236}">
                  <a16:creationId xmlns:a16="http://schemas.microsoft.com/office/drawing/2014/main" id="{F695DE2C-C0BC-01C8-E47C-7BFE53F04646}"/>
                </a:ext>
              </a:extLst>
            </p:cNvPr>
            <p:cNvGrpSpPr/>
            <p:nvPr/>
          </p:nvGrpSpPr>
          <p:grpSpPr>
            <a:xfrm>
              <a:off x="0" y="307976"/>
              <a:ext cx="12190413" cy="556370"/>
              <a:chOff x="0" y="307976"/>
              <a:chExt cx="12190413" cy="556370"/>
            </a:xfrm>
          </p:grpSpPr>
          <p:sp>
            <p:nvSpPr>
              <p:cNvPr id="5" name="圆角矩形 38">
                <a:extLst>
                  <a:ext uri="{FF2B5EF4-FFF2-40B4-BE49-F238E27FC236}">
                    <a16:creationId xmlns:a16="http://schemas.microsoft.com/office/drawing/2014/main" id="{341934A3-77E4-E54B-7A8D-F28C80C46C73}"/>
                  </a:ext>
                </a:extLst>
              </p:cNvPr>
              <p:cNvSpPr>
                <a:spLocks noChangeArrowheads="1"/>
              </p:cNvSpPr>
              <p:nvPr/>
            </p:nvSpPr>
            <p:spPr bwMode="auto">
              <a:xfrm>
                <a:off x="622422" y="307976"/>
                <a:ext cx="4917142" cy="556370"/>
              </a:xfrm>
              <a:prstGeom prst="roundRect">
                <a:avLst>
                  <a:gd name="adj" fmla="val 16667"/>
                </a:avLst>
              </a:prstGeom>
              <a:solidFill>
                <a:srgbClr val="FFFFFF"/>
              </a:solidFill>
              <a:ln w="28575">
                <a:solidFill>
                  <a:schemeClr val="accent1">
                    <a:lumMod val="75000"/>
                  </a:schemeClr>
                </a:solidFill>
                <a:miter lim="800000"/>
              </a:ln>
            </p:spPr>
            <p:txBody>
              <a:bodyPr anchor="ctr"/>
              <a:lstStyle/>
              <a:p>
                <a:pPr algn="ctr"/>
                <a:r>
                  <a:rPr lang="en-US" altLang="zh-CN" sz="2400" b="1" kern="100" dirty="0">
                    <a:solidFill>
                      <a:srgbClr val="000000"/>
                    </a:solidFill>
                    <a:latin typeface="Arial" panose="020B0604020202020204" pitchFamily="34" charset="0"/>
                    <a:ea typeface="微软雅黑" panose="020B0503020204020204" pitchFamily="34" charset="-122"/>
                    <a:cs typeface="Arial" panose="020B0604020202020204" pitchFamily="34" charset="0"/>
                  </a:rPr>
                  <a:t>Interpretable </a:t>
                </a:r>
                <a:r>
                  <a:rPr lang="en-US" altLang="zh-CN" sz="2400" b="1" kern="100"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Analysis by SHAP</a:t>
                </a:r>
              </a:p>
            </p:txBody>
          </p:sp>
          <p:sp>
            <p:nvSpPr>
              <p:cNvPr id="6" name="圆角矩形 39">
                <a:extLst>
                  <a:ext uri="{FF2B5EF4-FFF2-40B4-BE49-F238E27FC236}">
                    <a16:creationId xmlns:a16="http://schemas.microsoft.com/office/drawing/2014/main" id="{EFF73A35-EA40-2BC7-7D88-6A54AD30590B}"/>
                  </a:ext>
                </a:extLst>
              </p:cNvPr>
              <p:cNvSpPr>
                <a:spLocks noChangeArrowheads="1"/>
              </p:cNvSpPr>
              <p:nvPr/>
            </p:nvSpPr>
            <p:spPr bwMode="auto">
              <a:xfrm>
                <a:off x="5539564" y="542925"/>
                <a:ext cx="6650849" cy="45719"/>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sp>
            <p:nvSpPr>
              <p:cNvPr id="7" name="圆角矩形 39">
                <a:extLst>
                  <a:ext uri="{FF2B5EF4-FFF2-40B4-BE49-F238E27FC236}">
                    <a16:creationId xmlns:a16="http://schemas.microsoft.com/office/drawing/2014/main" id="{A56B9891-D776-028B-1EB3-E83A32C9BFEF}"/>
                  </a:ext>
                </a:extLst>
              </p:cNvPr>
              <p:cNvSpPr>
                <a:spLocks noChangeArrowheads="1"/>
              </p:cNvSpPr>
              <p:nvPr/>
            </p:nvSpPr>
            <p:spPr bwMode="auto">
              <a:xfrm>
                <a:off x="0" y="542925"/>
                <a:ext cx="619990" cy="45720"/>
              </a:xfrm>
              <a:prstGeom prst="roundRect">
                <a:avLst>
                  <a:gd name="adj" fmla="val 16667"/>
                </a:avLst>
              </a:prstGeom>
              <a:solidFill>
                <a:schemeClr val="accent1">
                  <a:lumMod val="75000"/>
                </a:schemeClr>
              </a:solidFill>
              <a:ln w="25400">
                <a:noFill/>
                <a:miter lim="800000"/>
              </a:ln>
            </p:spPr>
            <p:txBody>
              <a:bodyPr anchor="ctr"/>
              <a:lstStyle/>
              <a:p>
                <a:pPr algn="ctr"/>
                <a:endParaRPr lang="zh-CN" altLang="zh-CN">
                  <a:solidFill>
                    <a:srgbClr val="FFFFFF"/>
                  </a:solidFill>
                  <a:latin typeface="Arial" panose="020B0604020202020204" pitchFamily="34" charset="0"/>
                  <a:cs typeface="Arial" panose="020B0604020202020204" pitchFamily="34" charset="0"/>
                  <a:sym typeface="宋体" panose="02010600030101010101" pitchFamily="2" charset="-122"/>
                </a:endParaRPr>
              </a:p>
            </p:txBody>
          </p:sp>
        </p:grpSp>
      </p:grpSp>
      <p:sp>
        <p:nvSpPr>
          <p:cNvPr id="12" name="Rectangle 11">
            <a:extLst>
              <a:ext uri="{FF2B5EF4-FFF2-40B4-BE49-F238E27FC236}">
                <a16:creationId xmlns:a16="http://schemas.microsoft.com/office/drawing/2014/main" id="{7236732B-7696-4A3B-8891-5565E75844DA}"/>
              </a:ext>
            </a:extLst>
          </p:cNvPr>
          <p:cNvSpPr/>
          <p:nvPr/>
        </p:nvSpPr>
        <p:spPr>
          <a:xfrm>
            <a:off x="526389" y="4746563"/>
            <a:ext cx="11139215" cy="967957"/>
          </a:xfrm>
          <a:prstGeom prst="rect">
            <a:avLst/>
          </a:prstGeom>
          <a:ln>
            <a:solidFill>
              <a:schemeClr val="tx1"/>
            </a:solidFill>
          </a:ln>
        </p:spPr>
        <p:txBody>
          <a:bodyPr wrap="square">
            <a:spAutoFit/>
          </a:bodyPr>
          <a:lstStyle/>
          <a:p>
            <a:pPr marL="285750" indent="-285750" algn="just">
              <a:lnSpc>
                <a:spcPct val="150000"/>
              </a:lnSpc>
              <a:buFont typeface="Arial" panose="020B0604020202020204" pitchFamily="34" charset="0"/>
              <a:buChar char="•"/>
            </a:pPr>
            <a:r>
              <a:rPr lang="en-US" sz="2000" b="1" dirty="0"/>
              <a:t>Symmetry: </a:t>
            </a:r>
            <a:r>
              <a:rPr lang="en-US" sz="2000" dirty="0"/>
              <a:t>If two features contribute identically to all possible subsets, their Shapley values are equal.</a:t>
            </a:r>
          </a:p>
          <a:p>
            <a:pPr marL="285750" indent="-285750" algn="just">
              <a:lnSpc>
                <a:spcPct val="150000"/>
              </a:lnSpc>
              <a:buFont typeface="Arial" panose="020B0604020202020204" pitchFamily="34" charset="0"/>
              <a:buChar char="•"/>
            </a:pPr>
            <a:r>
              <a:rPr lang="en-US" sz="2000" b="1" dirty="0"/>
              <a:t>Dummy: </a:t>
            </a:r>
            <a:r>
              <a:rPr lang="en-US" sz="2000" dirty="0"/>
              <a:t>A feature that does not change the prediction in any context receives a Shapley value of zero.</a:t>
            </a:r>
          </a:p>
        </p:txBody>
      </p:sp>
      <p:sp>
        <p:nvSpPr>
          <p:cNvPr id="13" name="Rectangle 12">
            <a:extLst>
              <a:ext uri="{FF2B5EF4-FFF2-40B4-BE49-F238E27FC236}">
                <a16:creationId xmlns:a16="http://schemas.microsoft.com/office/drawing/2014/main" id="{D5510808-47AE-4C8F-BAED-72569CBE9C40}"/>
              </a:ext>
            </a:extLst>
          </p:cNvPr>
          <p:cNvSpPr/>
          <p:nvPr/>
        </p:nvSpPr>
        <p:spPr>
          <a:xfrm>
            <a:off x="383824" y="906543"/>
            <a:ext cx="11493910" cy="1429622"/>
          </a:xfrm>
          <a:prstGeom prst="rect">
            <a:avLst/>
          </a:prstGeom>
        </p:spPr>
        <p:txBody>
          <a:bodyPr wrap="square">
            <a:spAutoFit/>
          </a:bodyPr>
          <a:lstStyle/>
          <a:p>
            <a:pPr algn="just">
              <a:lnSpc>
                <a:spcPct val="150000"/>
              </a:lnSpc>
            </a:pPr>
            <a:r>
              <a:rPr lang="en-US" sz="2000" b="1" dirty="0"/>
              <a:t>SHAP (</a:t>
            </a:r>
            <a:r>
              <a:rPr lang="en-US" sz="2000" b="1" dirty="0" err="1"/>
              <a:t>SHapley</a:t>
            </a:r>
            <a:r>
              <a:rPr lang="en-US" sz="2000" b="1" dirty="0"/>
              <a:t> Additive </a:t>
            </a:r>
            <a:r>
              <a:rPr lang="en-US" sz="2000" b="1" dirty="0" err="1"/>
              <a:t>exPlanations</a:t>
            </a:r>
            <a:r>
              <a:rPr lang="en-US" sz="2000" dirty="0"/>
              <a:t>) refers to an explanation model that uses an additive model to represent the relationship between input features and their coefficients, providing importance values to each feature based on their effect on the model prediction</a:t>
            </a:r>
            <a:r>
              <a:rPr lang="en-US" sz="2000" baseline="30000" dirty="0"/>
              <a:t>[1]</a:t>
            </a:r>
            <a:r>
              <a:rPr lang="en-US" sz="2000" dirty="0"/>
              <a:t>.</a:t>
            </a:r>
          </a:p>
        </p:txBody>
      </p:sp>
      <p:pic>
        <p:nvPicPr>
          <p:cNvPr id="10" name="Picture 9">
            <a:extLst>
              <a:ext uri="{FF2B5EF4-FFF2-40B4-BE49-F238E27FC236}">
                <a16:creationId xmlns:a16="http://schemas.microsoft.com/office/drawing/2014/main" id="{D77E3EEB-9918-4354-B343-DAF6D9F4E61B}"/>
              </a:ext>
            </a:extLst>
          </p:cNvPr>
          <p:cNvPicPr>
            <a:picLocks noChangeAspect="1"/>
          </p:cNvPicPr>
          <p:nvPr/>
        </p:nvPicPr>
        <p:blipFill rotWithShape="1">
          <a:blip r:embed="rId3"/>
          <a:srcRect t="10827"/>
          <a:stretch/>
        </p:blipFill>
        <p:spPr>
          <a:xfrm>
            <a:off x="2377681" y="2384601"/>
            <a:ext cx="7436633" cy="2133832"/>
          </a:xfrm>
          <a:prstGeom prst="rect">
            <a:avLst/>
          </a:prstGeom>
        </p:spPr>
      </p:pic>
      <p:sp>
        <p:nvSpPr>
          <p:cNvPr id="11" name="Rectangle 10">
            <a:extLst>
              <a:ext uri="{FF2B5EF4-FFF2-40B4-BE49-F238E27FC236}">
                <a16:creationId xmlns:a16="http://schemas.microsoft.com/office/drawing/2014/main" id="{41C93F4B-3137-4876-9711-CD534EF10A73}"/>
              </a:ext>
            </a:extLst>
          </p:cNvPr>
          <p:cNvSpPr/>
          <p:nvPr/>
        </p:nvSpPr>
        <p:spPr>
          <a:xfrm>
            <a:off x="561172" y="5942650"/>
            <a:ext cx="11069653" cy="646331"/>
          </a:xfrm>
          <a:prstGeom prst="rect">
            <a:avLst/>
          </a:prstGeom>
        </p:spPr>
        <p:txBody>
          <a:bodyPr wrap="square">
            <a:spAutoFit/>
          </a:bodyPr>
          <a:lstStyle/>
          <a:p>
            <a:pPr marL="228600" indent="-228600">
              <a:buFont typeface="+mj-lt"/>
              <a:buAutoNum type="arabicPeriod"/>
            </a:pPr>
            <a:r>
              <a:rPr lang="en-US" sz="1200" i="1" dirty="0">
                <a:latin typeface="Times New Roman" panose="02020603050405020304" pitchFamily="18" charset="0"/>
                <a:cs typeface="Times New Roman" panose="02020603050405020304" pitchFamily="18" charset="0"/>
              </a:rPr>
              <a:t>Huang, X., </a:t>
            </a:r>
            <a:r>
              <a:rPr lang="en-US" sz="1200" i="1" dirty="0" err="1">
                <a:latin typeface="Times New Roman" panose="02020603050405020304" pitchFamily="18" charset="0"/>
                <a:cs typeface="Times New Roman" panose="02020603050405020304" pitchFamily="18" charset="0"/>
              </a:rPr>
              <a:t>Kroening</a:t>
            </a:r>
            <a:r>
              <a:rPr lang="en-US" sz="1200" i="1" dirty="0">
                <a:latin typeface="Times New Roman" panose="02020603050405020304" pitchFamily="18" charset="0"/>
                <a:cs typeface="Times New Roman" panose="02020603050405020304" pitchFamily="18" charset="0"/>
              </a:rPr>
              <a:t>, D., </a:t>
            </a:r>
            <a:r>
              <a:rPr lang="en-US" sz="1200" i="1" dirty="0" err="1">
                <a:latin typeface="Times New Roman" panose="02020603050405020304" pitchFamily="18" charset="0"/>
                <a:cs typeface="Times New Roman" panose="02020603050405020304" pitchFamily="18" charset="0"/>
              </a:rPr>
              <a:t>Ruan</a:t>
            </a:r>
            <a:r>
              <a:rPr lang="en-US" sz="1200" i="1" dirty="0">
                <a:latin typeface="Times New Roman" panose="02020603050405020304" pitchFamily="18" charset="0"/>
                <a:cs typeface="Times New Roman" panose="02020603050405020304" pitchFamily="18" charset="0"/>
              </a:rPr>
              <a:t>, W., Sharp, J., Sun, Y., </a:t>
            </a:r>
            <a:r>
              <a:rPr lang="en-US" sz="1200" i="1" dirty="0" err="1">
                <a:latin typeface="Times New Roman" panose="02020603050405020304" pitchFamily="18" charset="0"/>
                <a:cs typeface="Times New Roman" panose="02020603050405020304" pitchFamily="18" charset="0"/>
              </a:rPr>
              <a:t>Thamo</a:t>
            </a:r>
            <a:r>
              <a:rPr lang="en-US" sz="1200" i="1" dirty="0">
                <a:latin typeface="Times New Roman" panose="02020603050405020304" pitchFamily="18" charset="0"/>
                <a:cs typeface="Times New Roman" panose="02020603050405020304" pitchFamily="18" charset="0"/>
              </a:rPr>
              <a:t>, E., Wu, M. and Yi, X., 2020. A survey of safety and trustworthiness of deep neural networks: Verification, testing, adversarial attack and </a:t>
            </a:r>
            <a:r>
              <a:rPr lang="en-US" sz="1200" i="1" dirty="0" err="1">
                <a:latin typeface="Times New Roman" panose="02020603050405020304" pitchFamily="18" charset="0"/>
                <a:cs typeface="Times New Roman" panose="02020603050405020304" pitchFamily="18" charset="0"/>
              </a:rPr>
              <a:t>defence</a:t>
            </a:r>
            <a:r>
              <a:rPr lang="en-US" sz="1200" i="1" dirty="0">
                <a:latin typeface="Times New Roman" panose="02020603050405020304" pitchFamily="18" charset="0"/>
                <a:cs typeface="Times New Roman" panose="02020603050405020304" pitchFamily="18" charset="0"/>
              </a:rPr>
              <a:t>, and interpretability. Computer Science Review, 37, p.100270.</a:t>
            </a:r>
          </a:p>
          <a:p>
            <a:pPr marL="228600" indent="-228600">
              <a:buFont typeface="+mj-lt"/>
              <a:buAutoNum type="arabicPeriod"/>
            </a:pPr>
            <a:r>
              <a:rPr lang="en-US" sz="1200" i="1" dirty="0">
                <a:latin typeface="Times New Roman" panose="02020603050405020304" pitchFamily="18" charset="0"/>
                <a:cs typeface="Times New Roman" panose="02020603050405020304" pitchFamily="18" charset="0"/>
              </a:rPr>
              <a:t>Lundberg, S.M. and Lee, S.I., 2017. A unified approach to interpreting model predictions. Advances in neural information processing systems, 30.</a:t>
            </a:r>
          </a:p>
        </p:txBody>
      </p:sp>
    </p:spTree>
    <p:extLst>
      <p:ext uri="{BB962C8B-B14F-4D97-AF65-F5344CB8AC3E}">
        <p14:creationId xmlns:p14="http://schemas.microsoft.com/office/powerpoint/2010/main" val="407118136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8">
      <a:majorFont>
        <a:latin typeface="Calibri"/>
        <a:ea typeface="等线 Light"/>
        <a:cs typeface=""/>
      </a:majorFont>
      <a:minorFont>
        <a:latin typeface="Calibri"/>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浙大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浙大16-9" id="{6033995F-3FE1-4038-A94B-8D0BA90140A5}" vid="{849FB5DF-7A79-4E27-BC66-98EF4EA78C8E}"/>
    </a:ext>
  </a:extLst>
</a:theme>
</file>

<file path=ppt/theme/theme3.xml><?xml version="1.0" encoding="utf-8"?>
<a:theme xmlns:a="http://schemas.openxmlformats.org/drawingml/2006/main" name="演示设计">
  <a:themeElements>
    <a:clrScheme name="演示设计 4">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fontScheme name="演示设计">
      <a:majorFont>
        <a:latin typeface="Arial"/>
        <a:ea typeface="黑体"/>
        <a:cs typeface=""/>
      </a:majorFont>
      <a:minorFont>
        <a:latin typeface="Arial"/>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70C0"/>
        </a:solidFill>
        <a:ln w="28575" cap="flat" cmpd="sng" algn="ctr">
          <a:solidFill>
            <a:srgbClr val="00206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1" u="none" strike="noStrike" cap="none" normalizeH="0" baseline="0" smtClean="0">
            <a:ln>
              <a:noFill/>
            </a:ln>
            <a:solidFill>
              <a:schemeClr val="tx1"/>
            </a:solidFill>
            <a:effectLst/>
            <a:latin typeface="Arial" pitchFamily="34" charset="0"/>
            <a:ea typeface="华文细黑" pitchFamily="2" charset="-122"/>
          </a:defRPr>
        </a:defPPr>
      </a:lstStyle>
    </a:spDef>
    <a:lnDef>
      <a:spPr bwMode="auto">
        <a:solidFill>
          <a:schemeClr val="accent1"/>
        </a:solidFill>
        <a:ln w="28575" cap="flat" cmpd="sng" algn="ctr">
          <a:solidFill>
            <a:schemeClr val="tx1"/>
          </a:solidFill>
          <a:prstDash val="solid"/>
          <a:round/>
          <a:headEnd type="none" w="med" len="med"/>
          <a:tailEnd type="arrow"/>
        </a:ln>
        <a:effectLst/>
      </a:spPr>
      <a:bodyPr/>
      <a:lstStyle/>
    </a:lnDef>
    <a:txDef>
      <a:spPr>
        <a:noFill/>
        <a:ln w="28575">
          <a:solidFill>
            <a:schemeClr val="tx1"/>
          </a:solidFill>
        </a:ln>
      </a:spPr>
      <a:bodyPr wrap="square" rtlCol="0">
        <a:spAutoFit/>
      </a:bodyPr>
      <a:lstStyle>
        <a:defPPr>
          <a:defRPr sz="2000" b="1" smtClean="0"/>
        </a:defPPr>
      </a:lstStyle>
    </a:txDef>
  </a:objectDefaults>
  <a:extraClrSchemeLst>
    <a:extraClrScheme>
      <a:clrScheme name="演示设计 1">
        <a:dk1>
          <a:srgbClr val="000000"/>
        </a:dk1>
        <a:lt1>
          <a:srgbClr val="FFFFFF"/>
        </a:lt1>
        <a:dk2>
          <a:srgbClr val="000000"/>
        </a:dk2>
        <a:lt2>
          <a:srgbClr val="C0C0C0"/>
        </a:lt2>
        <a:accent1>
          <a:srgbClr val="DFE0BE"/>
        </a:accent1>
        <a:accent2>
          <a:srgbClr val="D1D46B"/>
        </a:accent2>
        <a:accent3>
          <a:srgbClr val="FFFFFF"/>
        </a:accent3>
        <a:accent4>
          <a:srgbClr val="000000"/>
        </a:accent4>
        <a:accent5>
          <a:srgbClr val="ECEDDB"/>
        </a:accent5>
        <a:accent6>
          <a:srgbClr val="BDC060"/>
        </a:accent6>
        <a:hlink>
          <a:srgbClr val="3A3B11"/>
        </a:hlink>
        <a:folHlink>
          <a:srgbClr val="EAEBBB"/>
        </a:folHlink>
      </a:clrScheme>
      <a:clrMap bg1="lt1" tx1="dk1" bg2="lt2" tx2="dk2" accent1="accent1" accent2="accent2" accent3="accent3" accent4="accent4" accent5="accent5" accent6="accent6" hlink="hlink" folHlink="folHlink"/>
    </a:extraClrScheme>
    <a:extraClrScheme>
      <a:clrScheme name="演示设计 2">
        <a:dk1>
          <a:srgbClr val="000000"/>
        </a:dk1>
        <a:lt1>
          <a:srgbClr val="FFFFFF"/>
        </a:lt1>
        <a:dk2>
          <a:srgbClr val="000000"/>
        </a:dk2>
        <a:lt2>
          <a:srgbClr val="B2B2B2"/>
        </a:lt2>
        <a:accent1>
          <a:srgbClr val="FF0517"/>
        </a:accent1>
        <a:accent2>
          <a:srgbClr val="BC000D"/>
        </a:accent2>
        <a:accent3>
          <a:srgbClr val="FFFFFF"/>
        </a:accent3>
        <a:accent4>
          <a:srgbClr val="000000"/>
        </a:accent4>
        <a:accent5>
          <a:srgbClr val="FFAAAB"/>
        </a:accent5>
        <a:accent6>
          <a:srgbClr val="AA000B"/>
        </a:accent6>
        <a:hlink>
          <a:srgbClr val="3A0004"/>
        </a:hlink>
        <a:folHlink>
          <a:srgbClr val="FF7575"/>
        </a:folHlink>
      </a:clrScheme>
      <a:clrMap bg1="lt1" tx1="dk1" bg2="lt2" tx2="dk2" accent1="accent1" accent2="accent2" accent3="accent3" accent4="accent4" accent5="accent5" accent6="accent6" hlink="hlink" folHlink="folHlink"/>
    </a:extraClrScheme>
    <a:extraClrScheme>
      <a:clrScheme name="演示设计 3">
        <a:dk1>
          <a:srgbClr val="000000"/>
        </a:dk1>
        <a:lt1>
          <a:srgbClr val="FFFFFF"/>
        </a:lt1>
        <a:dk2>
          <a:srgbClr val="000000"/>
        </a:dk2>
        <a:lt2>
          <a:srgbClr val="B2B2B2"/>
        </a:lt2>
        <a:accent1>
          <a:srgbClr val="BF59B8"/>
        </a:accent1>
        <a:accent2>
          <a:srgbClr val="884183"/>
        </a:accent2>
        <a:accent3>
          <a:srgbClr val="FFFFFF"/>
        </a:accent3>
        <a:accent4>
          <a:srgbClr val="000000"/>
        </a:accent4>
        <a:accent5>
          <a:srgbClr val="DCB5D8"/>
        </a:accent5>
        <a:accent6>
          <a:srgbClr val="7B3A76"/>
        </a:accent6>
        <a:hlink>
          <a:srgbClr val="371535"/>
        </a:hlink>
        <a:folHlink>
          <a:srgbClr val="D99FD5"/>
        </a:folHlink>
      </a:clrScheme>
      <a:clrMap bg1="lt1" tx1="dk1" bg2="lt2" tx2="dk2" accent1="accent1" accent2="accent2" accent3="accent3" accent4="accent4" accent5="accent5" accent6="accent6" hlink="hlink" folHlink="folHlink"/>
    </a:extraClrScheme>
    <a:extraClrScheme>
      <a:clrScheme name="演示设计 4">
        <a:dk1>
          <a:srgbClr val="000000"/>
        </a:dk1>
        <a:lt1>
          <a:srgbClr val="FFFFFF"/>
        </a:lt1>
        <a:dk2>
          <a:srgbClr val="000000"/>
        </a:dk2>
        <a:lt2>
          <a:srgbClr val="C0C0C0"/>
        </a:lt2>
        <a:accent1>
          <a:srgbClr val="B2B2B2"/>
        </a:accent1>
        <a:accent2>
          <a:srgbClr val="5F5F5F"/>
        </a:accent2>
        <a:accent3>
          <a:srgbClr val="FFFFFF"/>
        </a:accent3>
        <a:accent4>
          <a:srgbClr val="000000"/>
        </a:accent4>
        <a:accent5>
          <a:srgbClr val="D5D5D5"/>
        </a:accent5>
        <a:accent6>
          <a:srgbClr val="555555"/>
        </a:accent6>
        <a:hlink>
          <a:srgbClr val="1C1C1C"/>
        </a:hlink>
        <a:folHlink>
          <a:srgbClr val="DDDDDD"/>
        </a:folHlink>
      </a:clrScheme>
      <a:clrMap bg1="lt1" tx1="dk1" bg2="lt2" tx2="dk2" accent1="accent1" accent2="accent2" accent3="accent3" accent4="accent4" accent5="accent5" accent6="accent6" hlink="hlink" folHlink="folHlink"/>
    </a:extraClrScheme>
    <a:extraClrScheme>
      <a:clrScheme name="演示设计 5">
        <a:dk1>
          <a:srgbClr val="000000"/>
        </a:dk1>
        <a:lt1>
          <a:srgbClr val="FFFFFF"/>
        </a:lt1>
        <a:dk2>
          <a:srgbClr val="000000"/>
        </a:dk2>
        <a:lt2>
          <a:srgbClr val="808080"/>
        </a:lt2>
        <a:accent1>
          <a:srgbClr val="FFCC00"/>
        </a:accent1>
        <a:accent2>
          <a:srgbClr val="FF8A15"/>
        </a:accent2>
        <a:accent3>
          <a:srgbClr val="FFFFFF"/>
        </a:accent3>
        <a:accent4>
          <a:srgbClr val="000000"/>
        </a:accent4>
        <a:accent5>
          <a:srgbClr val="FFE2AA"/>
        </a:accent5>
        <a:accent6>
          <a:srgbClr val="E77D12"/>
        </a:accent6>
        <a:hlink>
          <a:srgbClr val="463900"/>
        </a:hlink>
        <a:folHlink>
          <a:srgbClr val="FFF0AF"/>
        </a:folHlink>
      </a:clrScheme>
      <a:clrMap bg1="lt1" tx1="dk1" bg2="lt2" tx2="dk2" accent1="accent1" accent2="accent2" accent3="accent3" accent4="accent4" accent5="accent5" accent6="accent6" hlink="hlink" folHlink="folHlink"/>
    </a:extraClrScheme>
    <a:extraClrScheme>
      <a:clrScheme name="演示设计 6">
        <a:dk1>
          <a:srgbClr val="000000"/>
        </a:dk1>
        <a:lt1>
          <a:srgbClr val="FFFFFF"/>
        </a:lt1>
        <a:dk2>
          <a:srgbClr val="000000"/>
        </a:dk2>
        <a:lt2>
          <a:srgbClr val="808080"/>
        </a:lt2>
        <a:accent1>
          <a:srgbClr val="FF9021"/>
        </a:accent1>
        <a:accent2>
          <a:srgbClr val="DA5800"/>
        </a:accent2>
        <a:accent3>
          <a:srgbClr val="FFFFFF"/>
        </a:accent3>
        <a:accent4>
          <a:srgbClr val="000000"/>
        </a:accent4>
        <a:accent5>
          <a:srgbClr val="FFC6AB"/>
        </a:accent5>
        <a:accent6>
          <a:srgbClr val="C54F00"/>
        </a:accent6>
        <a:hlink>
          <a:srgbClr val="963D00"/>
        </a:hlink>
        <a:folHlink>
          <a:srgbClr val="FFC78F"/>
        </a:folHlink>
      </a:clrScheme>
      <a:clrMap bg1="lt1" tx1="dk1" bg2="lt2" tx2="dk2" accent1="accent1" accent2="accent2" accent3="accent3" accent4="accent4" accent5="accent5" accent6="accent6" hlink="hlink" folHlink="folHlink"/>
    </a:extraClrScheme>
    <a:extraClrScheme>
      <a:clrScheme name="演示设计 7">
        <a:dk1>
          <a:srgbClr val="000000"/>
        </a:dk1>
        <a:lt1>
          <a:srgbClr val="FFFFFF"/>
        </a:lt1>
        <a:dk2>
          <a:srgbClr val="000000"/>
        </a:dk2>
        <a:lt2>
          <a:srgbClr val="C0C0C0"/>
        </a:lt2>
        <a:accent1>
          <a:srgbClr val="5B8CC1"/>
        </a:accent1>
        <a:accent2>
          <a:srgbClr val="2A5682"/>
        </a:accent2>
        <a:accent3>
          <a:srgbClr val="FFFFFF"/>
        </a:accent3>
        <a:accent4>
          <a:srgbClr val="000000"/>
        </a:accent4>
        <a:accent5>
          <a:srgbClr val="B5C5DD"/>
        </a:accent5>
        <a:accent6>
          <a:srgbClr val="254D75"/>
        </a:accent6>
        <a:hlink>
          <a:srgbClr val="002850"/>
        </a:hlink>
        <a:folHlink>
          <a:srgbClr val="66B2FE"/>
        </a:folHlink>
      </a:clrScheme>
      <a:clrMap bg1="lt1" tx1="dk1" bg2="lt2" tx2="dk2" accent1="accent1" accent2="accent2" accent3="accent3" accent4="accent4" accent5="accent5" accent6="accent6" hlink="hlink" folHlink="folHlink"/>
    </a:extraClrScheme>
    <a:extraClrScheme>
      <a:clrScheme name="演示设计 8">
        <a:dk1>
          <a:srgbClr val="000000"/>
        </a:dk1>
        <a:lt1>
          <a:srgbClr val="FFFFFF"/>
        </a:lt1>
        <a:dk2>
          <a:srgbClr val="000000"/>
        </a:dk2>
        <a:lt2>
          <a:srgbClr val="C0C0C0"/>
        </a:lt2>
        <a:accent1>
          <a:srgbClr val="6FC01E"/>
        </a:accent1>
        <a:accent2>
          <a:srgbClr val="4F7913"/>
        </a:accent2>
        <a:accent3>
          <a:srgbClr val="FFFFFF"/>
        </a:accent3>
        <a:accent4>
          <a:srgbClr val="000000"/>
        </a:accent4>
        <a:accent5>
          <a:srgbClr val="BBDCAB"/>
        </a:accent5>
        <a:accent6>
          <a:srgbClr val="476D10"/>
        </a:accent6>
        <a:hlink>
          <a:srgbClr val="26420A"/>
        </a:hlink>
        <a:folHlink>
          <a:srgbClr val="ADE97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12515</TotalTime>
  <Words>2767</Words>
  <Application>Microsoft Office PowerPoint</Application>
  <PresentationFormat>Widescreen</PresentationFormat>
  <Paragraphs>450</Paragraphs>
  <Slides>17</Slides>
  <Notes>14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17</vt:i4>
      </vt:variant>
    </vt:vector>
  </HeadingPairs>
  <TitlesOfParts>
    <vt:vector size="36" baseType="lpstr">
      <vt:lpstr>MS UI Gothic</vt:lpstr>
      <vt:lpstr>OPPOSans H</vt:lpstr>
      <vt:lpstr>仿宋</vt:lpstr>
      <vt:lpstr>华文仿宋</vt:lpstr>
      <vt:lpstr>华文细黑</vt:lpstr>
      <vt:lpstr>宋体</vt:lpstr>
      <vt:lpstr>宋体</vt:lpstr>
      <vt:lpstr>微软雅黑</vt:lpstr>
      <vt:lpstr>等线</vt:lpstr>
      <vt:lpstr>等线 Light</vt:lpstr>
      <vt:lpstr>黑体</vt:lpstr>
      <vt:lpstr>Arial</vt:lpstr>
      <vt:lpstr>Arial Rounded MT Bold</vt:lpstr>
      <vt:lpstr>Calibri</vt:lpstr>
      <vt:lpstr>Times New Roman</vt:lpstr>
      <vt:lpstr>Wingdings</vt:lpstr>
      <vt:lpstr>Office 主题​​</vt:lpstr>
      <vt:lpstr>浙大16-9</vt:lpstr>
      <vt:lpstr>演示设计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XL Chen</dc:creator>
  <cp:lastModifiedBy>Han</cp:lastModifiedBy>
  <cp:revision>221</cp:revision>
  <dcterms:created xsi:type="dcterms:W3CDTF">2026-04-22T09:06:35Z</dcterms:created>
  <dcterms:modified xsi:type="dcterms:W3CDTF">2026-05-13T08:27:39Z</dcterms:modified>
</cp:coreProperties>
</file>