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348" r:id="rId2"/>
    <p:sldId id="1196" r:id="rId3"/>
    <p:sldId id="1198" r:id="rId4"/>
    <p:sldId id="528" r:id="rId5"/>
    <p:sldId id="1199" r:id="rId6"/>
    <p:sldId id="1200" r:id="rId7"/>
    <p:sldId id="1201" r:id="rId8"/>
    <p:sldId id="1183" r:id="rId9"/>
    <p:sldId id="1181" r:id="rId10"/>
    <p:sldId id="1185" r:id="rId11"/>
    <p:sldId id="1203" r:id="rId12"/>
    <p:sldId id="1206" r:id="rId13"/>
    <p:sldId id="295" r:id="rId14"/>
    <p:sldId id="306" r:id="rId15"/>
    <p:sldId id="1195" r:id="rId16"/>
    <p:sldId id="1207" r:id="rId17"/>
    <p:sldId id="1208" r:id="rId18"/>
    <p:sldId id="1209" r:id="rId19"/>
    <p:sldId id="1210" r:id="rId20"/>
    <p:sldId id="117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1002D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3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46157A-F532-554A-AD54-30DA217BEC79}" v="45" dt="2026-05-20T06:16:46.2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476" autoAdjust="0"/>
    <p:restoredTop sz="94694"/>
  </p:normalViewPr>
  <p:slideViewPr>
    <p:cSldViewPr snapToGrid="0">
      <p:cViewPr varScale="1">
        <p:scale>
          <a:sx n="97" d="100"/>
          <a:sy n="97" d="100"/>
        </p:scale>
        <p:origin x="216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192043-3F93-4974-9D50-912BAF2BAE0B}" type="datetimeFigureOut">
              <a:rPr lang="en-US" smtClean="0"/>
              <a:t>5/15/26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BFC7D-C8D1-488C-BE92-EA6C93C62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330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2B676E-39B1-4FA7-AB7D-AAAA0E33566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2284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 </a:t>
            </a:r>
            <a:r>
              <a:rPr lang="ar-SA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Scheme of the process of converting image intensity to pH distribution. a. Raw image, showing the intensity of </a:t>
            </a:r>
            <a:r>
              <a:rPr lang="en-GB" sz="12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pyranine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(0.347 mM) at pH of 7.3 on the left and at pH of 12.3 on the right. b. Calibration curve showing mean intensity of </a:t>
            </a:r>
            <a:r>
              <a:rPr lang="en-GB" sz="12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pyranine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(0.347 mM) at different pH values, excited at 405 nm, as measured within the flow cell. c. </a:t>
            </a:r>
            <a:r>
              <a:rPr lang="en-GB" sz="12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Analyzed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data image, showing pH distribution.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BFC7D-C8D1-488C-BE92-EA6C93C62D8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500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2B676E-39B1-4FA7-AB7D-AAAA0E33566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230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C0E3E-8B80-B37A-0FC0-F3EB69999C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C4EAF9-7FDA-266E-37FF-B55F74400C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2B0C95-608C-8DB8-58F1-FC27E6A98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9A7A5-2301-4637-A943-C227BF2DA521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4AEE2F-FF84-8F9C-CA5C-7C9A462E6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50507-DED4-6F46-8505-062F2FB1A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46876-E8C1-4C6E-9295-6C5C84066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439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08229-73C1-38EF-A7E7-9F8E3C42E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C9597-F0E7-D76B-9F40-815BE23C02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232AA-5645-C876-CB1A-5B64F8A39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9A7A5-2301-4637-A943-C227BF2DA521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57EB0-59DE-DDEF-3DB8-4E50702CB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1E6D6E-5237-DC00-D07F-C0A30A2B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46876-E8C1-4C6E-9295-6C5C84066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98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DFC87-3675-CB3C-42C0-337717BBA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216A8E-3D7C-7A2E-9ECB-9768B5A049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6B02D-AF17-E41B-1658-A08D18F44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9A7A5-2301-4637-A943-C227BF2DA521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323B25-19AA-8108-0428-8AC3FFFFE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D12B45-C8EF-7DEE-7CC5-37D267E60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46876-E8C1-4C6E-9295-6C5C84066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445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EE0B1-29DA-F365-B4CF-A5E18E4C0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E9CFC-FE66-EB83-5DBD-0803EEF452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FBC79C-93C1-3E47-14B1-5B10347A23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881DBA-AA8F-E3EC-27FF-F6EC9D3CE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9A7A5-2301-4637-A943-C227BF2DA521}" type="datetimeFigureOut">
              <a:rPr lang="en-US" smtClean="0"/>
              <a:t>5/15/26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0114E5-1183-FA2C-FAD3-C1F89D93D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928823-EF80-D963-6319-5C01EC403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46876-E8C1-4C6E-9295-6C5C84066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196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F9E7F-3806-8A48-0917-CB412DE02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3F5D1F-9E7A-4B33-CEE0-F03D1A9701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F5245-ADEE-3054-55DB-A5C849D72B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BF338B-A5EA-5B50-86D5-BB27AB8A70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88E914-31E7-F78A-6F83-AB6750E781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6C49CA-2B92-39BF-906B-1541AE096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9A7A5-2301-4637-A943-C227BF2DA521}" type="datetimeFigureOut">
              <a:rPr lang="en-US" smtClean="0"/>
              <a:t>5/15/26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72FC30-53AE-D734-6573-4D011FC88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718489-6990-9809-8E7A-B902C778D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46876-E8C1-4C6E-9295-6C5C84066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216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FF561-F98D-4498-EF53-E323C3FF5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7ADB9A-AEC8-1C3B-235A-29DD120AC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9A7A5-2301-4637-A943-C227BF2DA521}" type="datetimeFigureOut">
              <a:rPr lang="en-US" smtClean="0"/>
              <a:t>5/15/26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799010-D880-2AD7-BE83-448A21237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F32F33-8A49-A2DE-E51A-FDDB2E19E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46876-E8C1-4C6E-9295-6C5C84066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660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32BD6B-2F5F-A42C-A01B-AF73109E3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9A7A5-2301-4637-A943-C227BF2DA521}" type="datetimeFigureOut">
              <a:rPr lang="en-US" smtClean="0"/>
              <a:t>5/15/26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1ACA03-2721-45F7-FA56-50E16C417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9ED06E-8B06-3F83-F865-EB1AA99B5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46876-E8C1-4C6E-9295-6C5C84066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380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B9395-2C38-3CFF-C80F-1D8143679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593AA-852C-D62A-849B-0E84A9008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0DC9BF-65B9-0DDF-01B1-1FBCCF29F0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554B6F-127D-FA5F-ED43-342D393FF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9A7A5-2301-4637-A943-C227BF2DA521}" type="datetimeFigureOut">
              <a:rPr lang="en-US" smtClean="0"/>
              <a:t>5/15/26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3A6620-F24B-DEC9-F0E3-2E86A87D4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C1B203-A4B7-7FFB-C9F5-09E8A644F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46876-E8C1-4C6E-9295-6C5C84066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083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DCDFC-DA46-64FA-DDB2-A08C2E1E3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2D19C3-9F93-B51A-4D60-3B1F37D548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81E70C-E71B-731F-FB0A-6AAD234592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ED12DB-30C1-2E4D-0978-4F56849D6B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9A7A5-2301-4637-A943-C227BF2DA521}" type="datetimeFigureOut">
              <a:rPr lang="en-US" smtClean="0"/>
              <a:t>5/15/26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F8A709-3294-A671-9128-D2FCECA73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B4729C-B9ED-7FCE-9ABD-E8AEA9791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46876-E8C1-4C6E-9295-6C5C84066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745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19B64-64C8-6CDB-ED75-6AB11F930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0CA720-D785-9CB1-C130-8B8683B5F7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0D3D88-5BD7-9789-015E-3BF09E0F1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9A7A5-2301-4637-A943-C227BF2DA521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C8314E-7F26-59F8-451D-F1628D2DA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7898B2-2063-E356-750B-C819248EB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46876-E8C1-4C6E-9295-6C5C84066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717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4D5A1A-1957-D451-E66B-27790576EA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4B9083-8833-8BBF-607D-AF8A44CC0A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3AE7A-4C1D-C20D-9A95-302E0CAD2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9A7A5-2301-4637-A943-C227BF2DA521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1C20CB-8C64-1DBD-AC58-87DB9F279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D6EE25-A032-F26F-217C-DB65AC9EE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46876-E8C1-4C6E-9295-6C5C84066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5193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649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195D58-E33D-6925-C612-D5F75395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AF2E56-87A6-C0F4-469F-4043A1EEC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B2A43E-8814-FAD1-359E-B76C2FD01C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99A7A5-2301-4637-A943-C227BF2DA521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47FF8-B973-4604-227D-56272F0FC5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78B0DD-D73D-7F46-0417-21F05471D9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446876-E8C1-4C6E-9295-6C5C84066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917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sites.google.com/view/pmvlab/our-group?authuser=0" TargetMode="Externa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image" Target="../media/image1.jpeg"/><Relationship Id="rId7" Type="http://schemas.openxmlformats.org/officeDocument/2006/relationships/image" Target="../media/image4.png"/><Relationship Id="rId12" Type="http://schemas.openxmlformats.org/officeDocument/2006/relationships/image" Target="../media/image8.jpeg"/><Relationship Id="rId1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mvlab.com/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3.png"/><Relationship Id="rId15" Type="http://schemas.openxmlformats.org/officeDocument/2006/relationships/image" Target="../media/image11.jpeg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5.jpeg"/><Relationship Id="rId14" Type="http://schemas.openxmlformats.org/officeDocument/2006/relationships/image" Target="../media/image10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18" Type="http://schemas.openxmlformats.org/officeDocument/2006/relationships/image" Target="../media/image260.png"/><Relationship Id="rId26" Type="http://schemas.openxmlformats.org/officeDocument/2006/relationships/image" Target="../media/image25.emf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2.gif"/><Relationship Id="rId7" Type="http://schemas.openxmlformats.org/officeDocument/2006/relationships/image" Target="../media/image18.png"/><Relationship Id="rId17" Type="http://schemas.openxmlformats.org/officeDocument/2006/relationships/image" Target="../media/image20.png"/><Relationship Id="rId25" Type="http://schemas.openxmlformats.org/officeDocument/2006/relationships/oleObject" Target="../embeddings/oleObject2.bin"/><Relationship Id="rId2" Type="http://schemas.openxmlformats.org/officeDocument/2006/relationships/video" Target="../media/media1.mp4"/><Relationship Id="rId16" Type="http://schemas.openxmlformats.org/officeDocument/2006/relationships/image" Target="../media/image27.png"/><Relationship Id="rId20" Type="http://schemas.openxmlformats.org/officeDocument/2006/relationships/image" Target="../media/image21.png"/><Relationship Id="rId29" Type="http://schemas.openxmlformats.org/officeDocument/2006/relationships/oleObject" Target="../embeddings/oleObject4.bin"/><Relationship Id="rId1" Type="http://schemas.microsoft.com/office/2007/relationships/media" Target="../media/media1.mp4"/><Relationship Id="rId6" Type="http://schemas.openxmlformats.org/officeDocument/2006/relationships/image" Target="../media/image17.png"/><Relationship Id="rId24" Type="http://schemas.openxmlformats.org/officeDocument/2006/relationships/image" Target="../media/image24.emf"/><Relationship Id="rId5" Type="http://schemas.openxmlformats.org/officeDocument/2006/relationships/image" Target="../media/image16.png"/><Relationship Id="rId15" Type="http://schemas.openxmlformats.org/officeDocument/2006/relationships/image" Target="../media/image26.png"/><Relationship Id="rId23" Type="http://schemas.openxmlformats.org/officeDocument/2006/relationships/oleObject" Target="../embeddings/oleObject1.bin"/><Relationship Id="rId28" Type="http://schemas.openxmlformats.org/officeDocument/2006/relationships/image" Target="../media/image26.emf"/><Relationship Id="rId19" Type="http://schemas.openxmlformats.org/officeDocument/2006/relationships/image" Target="../media/image190.png"/><Relationship Id="rId4" Type="http://schemas.openxmlformats.org/officeDocument/2006/relationships/image" Target="../media/image15.png"/><Relationship Id="rId14" Type="http://schemas.openxmlformats.org/officeDocument/2006/relationships/image" Target="../media/image25.png"/><Relationship Id="rId22" Type="http://schemas.openxmlformats.org/officeDocument/2006/relationships/image" Target="../media/image23.gif"/><Relationship Id="rId27" Type="http://schemas.openxmlformats.org/officeDocument/2006/relationships/oleObject" Target="../embeddings/oleObject3.bin"/><Relationship Id="rId30" Type="http://schemas.openxmlformats.org/officeDocument/2006/relationships/image" Target="../media/image27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13" Type="http://schemas.openxmlformats.org/officeDocument/2006/relationships/image" Target="../media/image33.jpeg"/><Relationship Id="rId18" Type="http://schemas.openxmlformats.org/officeDocument/2006/relationships/image" Target="../media/image17.png"/><Relationship Id="rId26" Type="http://schemas.openxmlformats.org/officeDocument/2006/relationships/image" Target="../media/image37.png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4.png"/><Relationship Id="rId7" Type="http://schemas.openxmlformats.org/officeDocument/2006/relationships/image" Target="../media/image29.wmf"/><Relationship Id="rId12" Type="http://schemas.openxmlformats.org/officeDocument/2006/relationships/image" Target="../media/image32.wmf"/><Relationship Id="rId17" Type="http://schemas.openxmlformats.org/officeDocument/2006/relationships/image" Target="../media/image16.png"/><Relationship Id="rId25" Type="http://schemas.openxmlformats.org/officeDocument/2006/relationships/image" Target="../media/image36.jpeg"/><Relationship Id="rId2" Type="http://schemas.openxmlformats.org/officeDocument/2006/relationships/video" Target="../media/media2.mp4"/><Relationship Id="rId16" Type="http://schemas.openxmlformats.org/officeDocument/2006/relationships/image" Target="../media/image35.png"/><Relationship Id="rId20" Type="http://schemas.openxmlformats.org/officeDocument/2006/relationships/image" Target="../media/image19.png"/><Relationship Id="rId1" Type="http://schemas.microsoft.com/office/2007/relationships/media" Target="../media/media2.mp4"/><Relationship Id="rId6" Type="http://schemas.openxmlformats.org/officeDocument/2006/relationships/oleObject" Target="../embeddings/oleObject6.bin"/><Relationship Id="rId11" Type="http://schemas.openxmlformats.org/officeDocument/2006/relationships/oleObject" Target="../embeddings/oleObject8.bin"/><Relationship Id="rId24" Type="http://schemas.openxmlformats.org/officeDocument/2006/relationships/image" Target="../media/image27.png"/><Relationship Id="rId5" Type="http://schemas.openxmlformats.org/officeDocument/2006/relationships/image" Target="../media/image28.wmf"/><Relationship Id="rId15" Type="http://schemas.openxmlformats.org/officeDocument/2006/relationships/image" Target="../media/image22.gif"/><Relationship Id="rId23" Type="http://schemas.openxmlformats.org/officeDocument/2006/relationships/image" Target="../media/image26.png"/><Relationship Id="rId10" Type="http://schemas.openxmlformats.org/officeDocument/2006/relationships/image" Target="../media/image31.jpeg"/><Relationship Id="rId19" Type="http://schemas.openxmlformats.org/officeDocument/2006/relationships/image" Target="../media/image18.png"/><Relationship Id="rId4" Type="http://schemas.openxmlformats.org/officeDocument/2006/relationships/oleObject" Target="../embeddings/oleObject5.bin"/><Relationship Id="rId9" Type="http://schemas.openxmlformats.org/officeDocument/2006/relationships/image" Target="../media/image30.wmf"/><Relationship Id="rId14" Type="http://schemas.openxmlformats.org/officeDocument/2006/relationships/image" Target="../media/image34.png"/><Relationship Id="rId22" Type="http://schemas.openxmlformats.org/officeDocument/2006/relationships/image" Target="../media/image25.png"/><Relationship Id="rId27" Type="http://schemas.openxmlformats.org/officeDocument/2006/relationships/image" Target="../media/image3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4.png"/><Relationship Id="rId18" Type="http://schemas.openxmlformats.org/officeDocument/2006/relationships/image" Target="../media/image11.jpeg"/><Relationship Id="rId26" Type="http://schemas.openxmlformats.org/officeDocument/2006/relationships/image" Target="../media/image47.png"/><Relationship Id="rId3" Type="http://schemas.microsoft.com/office/2007/relationships/media" Target="../media/media1.mp4"/><Relationship Id="rId21" Type="http://schemas.openxmlformats.org/officeDocument/2006/relationships/image" Target="../media/image42.png"/><Relationship Id="rId7" Type="http://schemas.openxmlformats.org/officeDocument/2006/relationships/image" Target="../media/image17.png"/><Relationship Id="rId17" Type="http://schemas.openxmlformats.org/officeDocument/2006/relationships/hyperlink" Target="https://sites.google.com/view/pmvlab/our-group?authuser=0" TargetMode="External"/><Relationship Id="rId25" Type="http://schemas.openxmlformats.org/officeDocument/2006/relationships/image" Target="../media/image46.png"/><Relationship Id="rId2" Type="http://schemas.openxmlformats.org/officeDocument/2006/relationships/video" Target="../media/media2.mp4"/><Relationship Id="rId16" Type="http://schemas.openxmlformats.org/officeDocument/2006/relationships/image" Target="../media/image27.png"/><Relationship Id="rId20" Type="http://schemas.openxmlformats.org/officeDocument/2006/relationships/image" Target="../media/image41.png"/><Relationship Id="rId29" Type="http://schemas.openxmlformats.org/officeDocument/2006/relationships/image" Target="../media/image48.png"/><Relationship Id="rId1" Type="http://schemas.microsoft.com/office/2007/relationships/media" Target="../media/media2.mp4"/><Relationship Id="rId6" Type="http://schemas.openxmlformats.org/officeDocument/2006/relationships/image" Target="../media/image16.png"/><Relationship Id="rId24" Type="http://schemas.openxmlformats.org/officeDocument/2006/relationships/image" Target="../media/image45.png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26.png"/><Relationship Id="rId23" Type="http://schemas.openxmlformats.org/officeDocument/2006/relationships/image" Target="../media/image44.png"/><Relationship Id="rId28" Type="http://schemas.openxmlformats.org/officeDocument/2006/relationships/image" Target="../media/image21.png"/><Relationship Id="rId19" Type="http://schemas.openxmlformats.org/officeDocument/2006/relationships/image" Target="../media/image400.png"/><Relationship Id="rId31" Type="http://schemas.openxmlformats.org/officeDocument/2006/relationships/image" Target="../media/image50.png"/><Relationship Id="rId4" Type="http://schemas.openxmlformats.org/officeDocument/2006/relationships/video" Target="../media/media1.mp4"/><Relationship Id="rId9" Type="http://schemas.openxmlformats.org/officeDocument/2006/relationships/image" Target="../media/image19.png"/><Relationship Id="rId14" Type="http://schemas.openxmlformats.org/officeDocument/2006/relationships/image" Target="../media/image25.png"/><Relationship Id="rId22" Type="http://schemas.openxmlformats.org/officeDocument/2006/relationships/image" Target="../media/image43.png"/><Relationship Id="rId27" Type="http://schemas.openxmlformats.org/officeDocument/2006/relationships/image" Target="../media/image34.png"/><Relationship Id="rId30" Type="http://schemas.openxmlformats.org/officeDocument/2006/relationships/image" Target="../media/image4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jpg"/><Relationship Id="rId7" Type="http://schemas.openxmlformats.org/officeDocument/2006/relationships/image" Target="../media/image56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emf"/><Relationship Id="rId13" Type="http://schemas.openxmlformats.org/officeDocument/2006/relationships/image" Target="../media/image62.gif"/><Relationship Id="rId3" Type="http://schemas.openxmlformats.org/officeDocument/2006/relationships/slideLayout" Target="../slideLayouts/slideLayout7.xml"/><Relationship Id="rId7" Type="http://schemas.openxmlformats.org/officeDocument/2006/relationships/oleObject" Target="../embeddings/oleObject3.bin"/><Relationship Id="rId12" Type="http://schemas.openxmlformats.org/officeDocument/2006/relationships/image" Target="../media/image61.gif"/><Relationship Id="rId17" Type="http://schemas.openxmlformats.org/officeDocument/2006/relationships/image" Target="../media/image34.png"/><Relationship Id="rId2" Type="http://schemas.openxmlformats.org/officeDocument/2006/relationships/video" Target="../media/media2.mp4"/><Relationship Id="rId16" Type="http://schemas.openxmlformats.org/officeDocument/2006/relationships/image" Target="../media/image63.png"/><Relationship Id="rId1" Type="http://schemas.microsoft.com/office/2007/relationships/media" Target="../media/media2.mp4"/><Relationship Id="rId6" Type="http://schemas.openxmlformats.org/officeDocument/2006/relationships/image" Target="../media/image25.emf"/><Relationship Id="rId11" Type="http://schemas.openxmlformats.org/officeDocument/2006/relationships/image" Target="../media/image60.gif"/><Relationship Id="rId5" Type="http://schemas.openxmlformats.org/officeDocument/2006/relationships/oleObject" Target="../embeddings/oleObject9.bin"/><Relationship Id="rId15" Type="http://schemas.openxmlformats.org/officeDocument/2006/relationships/image" Target="../media/image24.emf"/><Relationship Id="rId10" Type="http://schemas.openxmlformats.org/officeDocument/2006/relationships/image" Target="../media/image27.emf"/><Relationship Id="rId4" Type="http://schemas.openxmlformats.org/officeDocument/2006/relationships/image" Target="../media/image59.png"/><Relationship Id="rId9" Type="http://schemas.openxmlformats.org/officeDocument/2006/relationships/oleObject" Target="../embeddings/oleObject4.bin"/><Relationship Id="rId1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s://sites.google.com/view/pmvlab/our-group?authuser=0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65.png"/><Relationship Id="rId7" Type="http://schemas.openxmlformats.org/officeDocument/2006/relationships/image" Target="../media/image7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7" Type="http://schemas.openxmlformats.org/officeDocument/2006/relationships/image" Target="../media/image59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gif"/><Relationship Id="rId5" Type="http://schemas.openxmlformats.org/officeDocument/2006/relationships/image" Target="../media/image69.gif"/><Relationship Id="rId4" Type="http://schemas.openxmlformats.org/officeDocument/2006/relationships/image" Target="../media/image7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microsoft.com/office/2007/relationships/media" Target="../media/media4.mp4"/><Relationship Id="rId7" Type="http://schemas.openxmlformats.org/officeDocument/2006/relationships/image" Target="../media/image80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79.pn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9.png"/><Relationship Id="rId4" Type="http://schemas.openxmlformats.org/officeDocument/2006/relationships/video" Target="../media/media4.mp4"/><Relationship Id="rId9" Type="http://schemas.openxmlformats.org/officeDocument/2006/relationships/image" Target="../media/image8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openxmlformats.org/officeDocument/2006/relationships/image" Target="../media/image84.png"/><Relationship Id="rId7" Type="http://schemas.openxmlformats.org/officeDocument/2006/relationships/image" Target="../media/image88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7.png"/><Relationship Id="rId11" Type="http://schemas.openxmlformats.org/officeDocument/2006/relationships/image" Target="../media/image59.png"/><Relationship Id="rId5" Type="http://schemas.openxmlformats.org/officeDocument/2006/relationships/image" Target="../media/image86.png"/><Relationship Id="rId10" Type="http://schemas.openxmlformats.org/officeDocument/2006/relationships/image" Target="../media/image91.png"/><Relationship Id="rId4" Type="http://schemas.openxmlformats.org/officeDocument/2006/relationships/image" Target="../media/image85.png"/><Relationship Id="rId9" Type="http://schemas.openxmlformats.org/officeDocument/2006/relationships/image" Target="../media/image9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image" Target="../media/image83.png"/><Relationship Id="rId7" Type="http://schemas.openxmlformats.org/officeDocument/2006/relationships/image" Target="../media/image87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6.png"/><Relationship Id="rId11" Type="http://schemas.openxmlformats.org/officeDocument/2006/relationships/image" Target="../media/image92.png"/><Relationship Id="rId5" Type="http://schemas.openxmlformats.org/officeDocument/2006/relationships/image" Target="../media/image85.png"/><Relationship Id="rId10" Type="http://schemas.openxmlformats.org/officeDocument/2006/relationships/image" Target="../media/image90.png"/><Relationship Id="rId4" Type="http://schemas.openxmlformats.org/officeDocument/2006/relationships/image" Target="../media/image84.png"/><Relationship Id="rId9" Type="http://schemas.openxmlformats.org/officeDocument/2006/relationships/image" Target="../media/image8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2.png"/><Relationship Id="rId4" Type="http://schemas.openxmlformats.org/officeDocument/2006/relationships/image" Target="../media/image9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0.png"/><Relationship Id="rId4" Type="http://schemas.openxmlformats.org/officeDocument/2006/relationships/image" Target="../media/image98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1.jp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drawing&#10;&#10;Description automatically generated">
            <a:extLst>
              <a:ext uri="{FF2B5EF4-FFF2-40B4-BE49-F238E27FC236}">
                <a16:creationId xmlns:a16="http://schemas.microsoft.com/office/drawing/2014/main" id="{15AE6EEF-EBD4-4176-9EC5-5C7DBA4714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9428" y="2172409"/>
            <a:ext cx="4794246" cy="16885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1D39164-0C96-454B-B2D7-655F5FF0AE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6971" y="98414"/>
            <a:ext cx="2147018" cy="2147018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1D757422-A585-4338-855C-AF85DF16A78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598"/>
          <a:stretch/>
        </p:blipFill>
        <p:spPr>
          <a:xfrm>
            <a:off x="10498459" y="98414"/>
            <a:ext cx="1303982" cy="1915847"/>
          </a:xfrm>
          <a:prstGeom prst="rect">
            <a:avLst/>
          </a:prstGeom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7234246" y="3776274"/>
            <a:ext cx="4852571" cy="9748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buClr>
                <a:schemeClr val="tx1"/>
              </a:buClr>
            </a:pPr>
            <a:r>
              <a:rPr lang="en-US" sz="24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6"/>
              </a:rPr>
              <a:t>https://pmvlab.com/</a:t>
            </a:r>
            <a:endParaRPr lang="en-US" sz="2400" b="1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  <a:buClr>
                <a:schemeClr val="tx1"/>
              </a:buClr>
            </a:pPr>
            <a:r>
              <a:rPr lang="en-US" sz="24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yanivedery@technion.ac.il</a:t>
            </a:r>
          </a:p>
          <a:p>
            <a:pPr indent="-228600"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2400" i="1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1170350-BCB4-4B20-BC71-CC36C5DE47DA}"/>
              </a:ext>
            </a:extLst>
          </p:cNvPr>
          <p:cNvSpPr txBox="1"/>
          <p:nvPr/>
        </p:nvSpPr>
        <p:spPr>
          <a:xfrm>
            <a:off x="139084" y="2721114"/>
            <a:ext cx="720986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+mj-cs"/>
              </a:rPr>
              <a:t> Faculty of Civil and Environmental Engineering, Technion, Haifa, Israel</a:t>
            </a:r>
            <a:endParaRPr lang="en-US" dirty="0">
              <a:latin typeface="Times New Roman" panose="02020603050405020304" pitchFamily="18" charset="0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F5608C9-199A-B031-0B22-DFD737527040}"/>
              </a:ext>
            </a:extLst>
          </p:cNvPr>
          <p:cNvSpPr txBox="1">
            <a:spLocks/>
          </p:cNvSpPr>
          <p:nvPr/>
        </p:nvSpPr>
        <p:spPr>
          <a:xfrm>
            <a:off x="304800" y="2302941"/>
            <a:ext cx="6838682" cy="1126059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</a:rPr>
              <a:t>Yaniv Edery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12F60CC-8E7B-BDB9-B1F3-0BAF8FBB2AB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65" b="8665"/>
          <a:stretch/>
        </p:blipFill>
        <p:spPr>
          <a:xfrm>
            <a:off x="3433964" y="3744627"/>
            <a:ext cx="1299926" cy="130009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9B0A621-F7A6-2C90-FF8C-CE5BCDACD2EE}"/>
              </a:ext>
            </a:extLst>
          </p:cNvPr>
          <p:cNvSpPr txBox="1"/>
          <p:nvPr/>
        </p:nvSpPr>
        <p:spPr>
          <a:xfrm>
            <a:off x="3777712" y="3342358"/>
            <a:ext cx="1367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Tomer Sapar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D53DE14-429D-0E9C-3D1A-E1A87B391FCF}"/>
              </a:ext>
            </a:extLst>
          </p:cNvPr>
          <p:cNvSpPr txBox="1"/>
          <p:nvPr/>
        </p:nvSpPr>
        <p:spPr>
          <a:xfrm>
            <a:off x="1513057" y="3342358"/>
            <a:ext cx="1935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</a:rPr>
              <a:t>Ludmila </a:t>
            </a:r>
            <a:r>
              <a:rPr lang="en-US" sz="1800" dirty="0" err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</a:rPr>
              <a:t>Abezgauz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Picture 19">
            <a:hlinkClick r:id="rId8"/>
            <a:extLst>
              <a:ext uri="{FF2B5EF4-FFF2-40B4-BE49-F238E27FC236}">
                <a16:creationId xmlns:a16="http://schemas.microsoft.com/office/drawing/2014/main" id="{7670B412-29C2-5D75-7482-49ED8E98E7F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47" b="7847"/>
          <a:stretch/>
        </p:blipFill>
        <p:spPr>
          <a:xfrm>
            <a:off x="189939" y="3744628"/>
            <a:ext cx="1278231" cy="130009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06DD705-C874-A6CE-1DE6-01863C028E5D}"/>
              </a:ext>
            </a:extLst>
          </p:cNvPr>
          <p:cNvSpPr txBox="1"/>
          <p:nvPr/>
        </p:nvSpPr>
        <p:spPr>
          <a:xfrm>
            <a:off x="276291" y="3362501"/>
            <a:ext cx="110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Adi Biran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38BAC6D-FD1A-2A8C-843F-A84BCBB410C4}"/>
              </a:ext>
            </a:extLst>
          </p:cNvPr>
          <p:cNvSpPr txBox="1"/>
          <p:nvPr/>
        </p:nvSpPr>
        <p:spPr>
          <a:xfrm>
            <a:off x="223781" y="313358"/>
            <a:ext cx="716336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Non-</a:t>
            </a:r>
            <a:r>
              <a:rPr lang="en-US" sz="36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Fickian</a:t>
            </a:r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Diffusion Suppresses Anomalous Transport of Miscible Phase Flow in Porous Media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4CAADD-222F-8E6B-9130-2FED383CF6C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07372" y="3753482"/>
            <a:ext cx="1287390" cy="12823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D1F103-ED1A-A787-A14D-524D2078AF3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348" y="5350954"/>
            <a:ext cx="1333223" cy="1333223"/>
          </a:xfrm>
          <a:prstGeom prst="rect">
            <a:avLst/>
          </a:prstGeom>
        </p:spPr>
      </p:pic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7CD0685E-2943-51B1-C0AD-E73E5956EDC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6651" y="5557333"/>
            <a:ext cx="3009900" cy="1117600"/>
          </a:xfrm>
          <a:prstGeom prst="rect">
            <a:avLst/>
          </a:prstGeom>
        </p:spPr>
      </p:pic>
      <p:pic>
        <p:nvPicPr>
          <p:cNvPr id="13" name="Picture 12" descr="A person wearing glasses and a jacket&#10;&#10;Description automatically generated">
            <a:extLst>
              <a:ext uri="{FF2B5EF4-FFF2-40B4-BE49-F238E27FC236}">
                <a16:creationId xmlns:a16="http://schemas.microsoft.com/office/drawing/2014/main" id="{ED74AE11-57CE-9779-BCB5-E983EB96C8F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1356" y="3731303"/>
            <a:ext cx="1202277" cy="134623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3BB8B33-F224-7AAE-4B2E-B7A7E7E1F107}"/>
              </a:ext>
            </a:extLst>
          </p:cNvPr>
          <p:cNvSpPr txBox="1"/>
          <p:nvPr/>
        </p:nvSpPr>
        <p:spPr>
          <a:xfrm>
            <a:off x="5095803" y="3361971"/>
            <a:ext cx="1547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Tongzhou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Gan</a:t>
            </a:r>
          </a:p>
        </p:txBody>
      </p:sp>
      <p:sp>
        <p:nvSpPr>
          <p:cNvPr id="22" name="תיבת טקסט 5">
            <a:extLst>
              <a:ext uri="{FF2B5EF4-FFF2-40B4-BE49-F238E27FC236}">
                <a16:creationId xmlns:a16="http://schemas.microsoft.com/office/drawing/2014/main" id="{76D23FEA-DE66-78A7-E490-AF28594A672A}"/>
              </a:ext>
            </a:extLst>
          </p:cNvPr>
          <p:cNvSpPr txBox="1"/>
          <p:nvPr/>
        </p:nvSpPr>
        <p:spPr>
          <a:xfrm>
            <a:off x="6796065" y="4821274"/>
            <a:ext cx="525263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1" fontAlgn="base"/>
            <a:r>
              <a:rPr lang="en-US" sz="1600" b="0" i="0" dirty="0">
                <a:solidFill>
                  <a:srgbClr val="000000"/>
                </a:solidFill>
                <a:effectLst/>
              </a:rPr>
              <a:t>This research is supported by the Israel Science Foundation  (No. </a:t>
            </a:r>
            <a:r>
              <a:rPr lang="en-US" sz="1600" b="0" i="0" dirty="0">
                <a:solidFill>
                  <a:srgbClr val="000000"/>
                </a:solidFill>
                <a:effectLst/>
                <a:cs typeface="David" panose="020E0502060401010101" pitchFamily="34" charset="-79"/>
              </a:rPr>
              <a:t>801/20), and </a:t>
            </a:r>
            <a:r>
              <a:rPr lang="en-US" sz="1600" b="0" i="0" dirty="0">
                <a:solidFill>
                  <a:srgbClr val="201F1E"/>
                </a:solidFill>
                <a:effectLst/>
              </a:rPr>
              <a:t> </a:t>
            </a:r>
            <a:r>
              <a:rPr lang="en-US" sz="1600" dirty="0">
                <a:solidFill>
                  <a:srgbClr val="201F1E"/>
                </a:solidFill>
              </a:rPr>
              <a:t>the German-Israeli </a:t>
            </a:r>
            <a:r>
              <a:rPr lang="en-US" sz="1600" b="0" i="0" dirty="0">
                <a:solidFill>
                  <a:srgbClr val="201F1E"/>
                </a:solidFill>
                <a:effectLst/>
              </a:rPr>
              <a:t>Foundation (grant no. I-2536-306.8)</a:t>
            </a:r>
          </a:p>
        </p:txBody>
      </p:sp>
      <p:pic>
        <p:nvPicPr>
          <p:cNvPr id="8" name="Picture 6">
            <a:extLst>
              <a:ext uri="{FF2B5EF4-FFF2-40B4-BE49-F238E27FC236}">
                <a16:creationId xmlns:a16="http://schemas.microsoft.com/office/drawing/2014/main" id="{2BF133CD-F963-C76F-0980-D202BDB086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4405" y="5360199"/>
            <a:ext cx="1314734" cy="1314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ED3E6D5-6252-699F-247B-9C821E0F979E}"/>
              </a:ext>
            </a:extLst>
          </p:cNvPr>
          <p:cNvSpPr txBox="1"/>
          <p:nvPr/>
        </p:nvSpPr>
        <p:spPr>
          <a:xfrm>
            <a:off x="1503483" y="5052107"/>
            <a:ext cx="15912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Avioz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Dagan</a:t>
            </a:r>
          </a:p>
        </p:txBody>
      </p:sp>
      <p:pic>
        <p:nvPicPr>
          <p:cNvPr id="15" name="Picture 14" descr="A person wearing glasses and smiling at the camera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613F5C3A-C5C1-07FE-9597-B35489D72A9C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09"/>
          <a:stretch/>
        </p:blipFill>
        <p:spPr>
          <a:xfrm>
            <a:off x="3529272" y="5389353"/>
            <a:ext cx="971835" cy="129802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DFBA666-3C92-3A92-87DB-22FDEC55DC79}"/>
              </a:ext>
            </a:extLst>
          </p:cNvPr>
          <p:cNvSpPr txBox="1"/>
          <p:nvPr/>
        </p:nvSpPr>
        <p:spPr>
          <a:xfrm>
            <a:off x="2679213" y="5057083"/>
            <a:ext cx="2809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Yahel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Elyahu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-Yakir</a:t>
            </a:r>
          </a:p>
        </p:txBody>
      </p:sp>
      <p:pic>
        <p:nvPicPr>
          <p:cNvPr id="23" name="Picture 22" descr="A logo with a symbol and text&#10;&#10;Description automatically generated">
            <a:extLst>
              <a:ext uri="{FF2B5EF4-FFF2-40B4-BE49-F238E27FC236}">
                <a16:creationId xmlns:a16="http://schemas.microsoft.com/office/drawing/2014/main" id="{41D18E46-23CA-C9CF-B701-B836A5AB86DB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7172" y="5335918"/>
            <a:ext cx="1416277" cy="141627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C71889A-B9D3-FF6E-4236-CA1F708E118F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41159"/>
          <a:stretch>
            <a:fillRect/>
          </a:stretch>
        </p:blipFill>
        <p:spPr>
          <a:xfrm>
            <a:off x="7324259" y="2014261"/>
            <a:ext cx="4529338" cy="473793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8B3F8E2-AC15-9245-51FE-0DD10521250E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543591" y="2744107"/>
            <a:ext cx="5253427" cy="3940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9663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B1DB3EB-2D67-DD7F-2B41-5058EAD8BEA6}"/>
              </a:ext>
            </a:extLst>
          </p:cNvPr>
          <p:cNvSpPr txBox="1"/>
          <p:nvPr/>
        </p:nvSpPr>
        <p:spPr>
          <a:xfrm>
            <a:off x="1" y="117413"/>
            <a:ext cx="1219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Anomalous Transport in Porous Media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C0440B3-EC6B-1120-DAFC-449481E8E5B2}"/>
              </a:ext>
            </a:extLst>
          </p:cNvPr>
          <p:cNvSpPr/>
          <p:nvPr/>
        </p:nvSpPr>
        <p:spPr>
          <a:xfrm>
            <a:off x="7063054" y="161706"/>
            <a:ext cx="2734089" cy="646331"/>
          </a:xfrm>
          <a:prstGeom prst="rect">
            <a:avLst/>
          </a:prstGeom>
          <a:noFill/>
          <a:ln w="762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IL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012F9A0-B8CB-61D7-7585-F89E41A0B20C}"/>
              </a:ext>
            </a:extLst>
          </p:cNvPr>
          <p:cNvGrpSpPr/>
          <p:nvPr/>
        </p:nvGrpSpPr>
        <p:grpSpPr>
          <a:xfrm>
            <a:off x="278152" y="1675366"/>
            <a:ext cx="2455255" cy="3835351"/>
            <a:chOff x="221824" y="2268887"/>
            <a:chExt cx="2455255" cy="3835351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F2B552A0-8D36-4865-0675-94930182E43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36401" y="2268887"/>
              <a:ext cx="2440678" cy="3835351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CD9C085-AABC-6CB2-38ED-536CF953480E}"/>
                </a:ext>
              </a:extLst>
            </p:cNvPr>
            <p:cNvSpPr/>
            <p:nvPr/>
          </p:nvSpPr>
          <p:spPr>
            <a:xfrm>
              <a:off x="221824" y="2268887"/>
              <a:ext cx="2455255" cy="3835351"/>
            </a:xfrm>
            <a:prstGeom prst="rect">
              <a:avLst/>
            </a:prstGeom>
            <a:noFill/>
            <a:ln w="76200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4470FEE3-7F35-77C3-F412-8DAF42365F45}"/>
              </a:ext>
            </a:extLst>
          </p:cNvPr>
          <p:cNvSpPr txBox="1">
            <a:spLocks/>
          </p:cNvSpPr>
          <p:nvPr/>
        </p:nvSpPr>
        <p:spPr>
          <a:xfrm>
            <a:off x="179296" y="633468"/>
            <a:ext cx="2655401" cy="10710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Anisotropic Heterogeneous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0D43A56-C7D4-6EAB-FFD8-6C1A437AA129}"/>
              </a:ext>
            </a:extLst>
          </p:cNvPr>
          <p:cNvGrpSpPr/>
          <p:nvPr/>
        </p:nvGrpSpPr>
        <p:grpSpPr>
          <a:xfrm>
            <a:off x="179296" y="4289191"/>
            <a:ext cx="6458012" cy="2443052"/>
            <a:chOff x="3881742" y="3868666"/>
            <a:chExt cx="7947731" cy="2789303"/>
          </a:xfrm>
          <a:solidFill>
            <a:schemeClr val="bg1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EBFD351-6312-4DBB-E2DF-D27BA473EFE8}"/>
                </a:ext>
              </a:extLst>
            </p:cNvPr>
            <p:cNvSpPr/>
            <p:nvPr/>
          </p:nvSpPr>
          <p:spPr>
            <a:xfrm>
              <a:off x="3881742" y="3868666"/>
              <a:ext cx="7947731" cy="2789303"/>
            </a:xfrm>
            <a:prstGeom prst="rect">
              <a:avLst/>
            </a:prstGeom>
            <a:grpFill/>
            <a:ln w="57150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 dirty="0">
                <a:solidFill>
                  <a:schemeClr val="tx1"/>
                </a:solidFill>
              </a:endParaRPr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A9FE6065-8CD5-8D8E-7263-D1DE1636E03D}"/>
                </a:ext>
              </a:extLst>
            </p:cNvPr>
            <p:cNvGrpSpPr/>
            <p:nvPr/>
          </p:nvGrpSpPr>
          <p:grpSpPr>
            <a:xfrm>
              <a:off x="3881742" y="4347466"/>
              <a:ext cx="7865340" cy="2271388"/>
              <a:chOff x="3881742" y="4347466"/>
              <a:chExt cx="7865340" cy="2271388"/>
            </a:xfrm>
            <a:grpFill/>
          </p:grpSpPr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F0CA1F3A-CFCC-76A5-ED54-C3857BDF1B64}"/>
                  </a:ext>
                </a:extLst>
              </p:cNvPr>
              <p:cNvGrpSpPr/>
              <p:nvPr/>
            </p:nvGrpSpPr>
            <p:grpSpPr>
              <a:xfrm>
                <a:off x="3881742" y="4652465"/>
                <a:ext cx="7865340" cy="1966389"/>
                <a:chOff x="-750445" y="1152874"/>
                <a:chExt cx="4061584" cy="1088916"/>
              </a:xfrm>
              <a:grpFill/>
            </p:grpSpPr>
            <p:pic>
              <p:nvPicPr>
                <p:cNvPr id="22" name="Picture 21">
                  <a:extLst>
                    <a:ext uri="{FF2B5EF4-FFF2-40B4-BE49-F238E27FC236}">
                      <a16:creationId xmlns:a16="http://schemas.microsoft.com/office/drawing/2014/main" id="{3A3FC5F5-42B6-3520-1067-6724C99052A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/>
                <a:srcRect l="5379" t="8538" r="31401" b="8654"/>
                <a:stretch/>
              </p:blipFill>
              <p:spPr>
                <a:xfrm>
                  <a:off x="278550" y="1208449"/>
                  <a:ext cx="990244" cy="1007999"/>
                </a:xfrm>
                <a:prstGeom prst="rect">
                  <a:avLst/>
                </a:prstGeom>
                <a:grpFill/>
              </p:spPr>
            </p:pic>
            <p:grpSp>
              <p:nvGrpSpPr>
                <p:cNvPr id="23" name="Group 22">
                  <a:extLst>
                    <a:ext uri="{FF2B5EF4-FFF2-40B4-BE49-F238E27FC236}">
                      <a16:creationId xmlns:a16="http://schemas.microsoft.com/office/drawing/2014/main" id="{DA58525B-984A-FC73-7F18-E5A9ED07A267}"/>
                    </a:ext>
                  </a:extLst>
                </p:cNvPr>
                <p:cNvGrpSpPr/>
                <p:nvPr/>
              </p:nvGrpSpPr>
              <p:grpSpPr>
                <a:xfrm>
                  <a:off x="-750445" y="1152874"/>
                  <a:ext cx="4061584" cy="1088916"/>
                  <a:chOff x="-750445" y="1152874"/>
                  <a:chExt cx="4061584" cy="1088916"/>
                </a:xfrm>
                <a:grpFill/>
              </p:grpSpPr>
              <p:pic>
                <p:nvPicPr>
                  <p:cNvPr id="24" name="Picture 23">
                    <a:extLst>
                      <a:ext uri="{FF2B5EF4-FFF2-40B4-BE49-F238E27FC236}">
                        <a16:creationId xmlns:a16="http://schemas.microsoft.com/office/drawing/2014/main" id="{8FA2ECCF-B0FD-EAC5-06FE-B9BB31C50AF0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6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971" t="4614" r="51305" b="17068"/>
                  <a:stretch/>
                </p:blipFill>
                <p:spPr bwMode="auto">
                  <a:xfrm>
                    <a:off x="-735577" y="1184558"/>
                    <a:ext cx="988113" cy="1057232"/>
                  </a:xfrm>
                  <a:prstGeom prst="rect">
                    <a:avLst/>
                  </a:prstGeom>
                  <a:grpFill/>
                </p:spPr>
              </p:pic>
              <p:pic>
                <p:nvPicPr>
                  <p:cNvPr id="25" name="Picture 24">
                    <a:extLst>
                      <a:ext uri="{FF2B5EF4-FFF2-40B4-BE49-F238E27FC236}">
                        <a16:creationId xmlns:a16="http://schemas.microsoft.com/office/drawing/2014/main" id="{F9C782EB-6F52-EBAD-5641-93249C2DDCFA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7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664" t="8244" r="66866" b="5856"/>
                  <a:stretch/>
                </p:blipFill>
                <p:spPr bwMode="auto">
                  <a:xfrm>
                    <a:off x="2323026" y="1208449"/>
                    <a:ext cx="988113" cy="1007999"/>
                  </a:xfrm>
                  <a:prstGeom prst="rect">
                    <a:avLst/>
                  </a:prstGeom>
                  <a:grpFill/>
                </p:spPr>
              </p:pic>
              <p:pic>
                <p:nvPicPr>
                  <p:cNvPr id="26" name="Picture 25">
                    <a:extLst>
                      <a:ext uri="{FF2B5EF4-FFF2-40B4-BE49-F238E27FC236}">
                        <a16:creationId xmlns:a16="http://schemas.microsoft.com/office/drawing/2014/main" id="{6DBD8FB7-731E-58A9-798E-B047120E643B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8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977" t="14423" r="67326" b="14520"/>
                  <a:stretch/>
                </p:blipFill>
                <p:spPr bwMode="auto">
                  <a:xfrm>
                    <a:off x="1299585" y="1221417"/>
                    <a:ext cx="988113" cy="1004206"/>
                  </a:xfrm>
                  <a:prstGeom prst="rect">
                    <a:avLst/>
                  </a:prstGeom>
                  <a:grpFill/>
                </p:spPr>
              </p:pic>
              <p:sp>
                <p:nvSpPr>
                  <p:cNvPr id="27" name="TextBox 9">
                    <a:extLst>
                      <a:ext uri="{FF2B5EF4-FFF2-40B4-BE49-F238E27FC236}">
                        <a16:creationId xmlns:a16="http://schemas.microsoft.com/office/drawing/2014/main" id="{4A3143E5-5A55-7058-E203-47656DB66E0C}"/>
                      </a:ext>
                    </a:extLst>
                  </p:cNvPr>
                  <p:cNvSpPr txBox="1"/>
                  <p:nvPr/>
                </p:nvSpPr>
                <p:spPr>
                  <a:xfrm>
                    <a:off x="-750445" y="1152874"/>
                    <a:ext cx="221130" cy="158813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noAutofit/>
                  </a:bodyPr>
                  <a:lstStyle/>
                  <a:p>
                    <a:r>
                      <a:rPr lang="en-US" kern="1200" dirty="0">
                        <a:effectLst/>
                        <a:latin typeface="Calibri Light" panose="020F0302020204030204" pitchFamily="34" charset="0"/>
                        <a:ea typeface="Arimo"/>
                        <a:cs typeface="Calibri Light" panose="020F0302020204030204" pitchFamily="34" charset="0"/>
                      </a:rPr>
                      <a:t>A</a:t>
                    </a:r>
                    <a:endParaRPr lang="en-IL" dirty="0">
                      <a:effectLst/>
                      <a:latin typeface="Calibri Light" panose="020F0302020204030204" pitchFamily="34" charset="0"/>
                      <a:ea typeface="Arimo"/>
                      <a:cs typeface="Calibri Light" panose="020F0302020204030204" pitchFamily="34" charset="0"/>
                    </a:endParaRPr>
                  </a:p>
                </p:txBody>
              </p:sp>
              <p:sp>
                <p:nvSpPr>
                  <p:cNvPr id="28" name="TextBox 11">
                    <a:extLst>
                      <a:ext uri="{FF2B5EF4-FFF2-40B4-BE49-F238E27FC236}">
                        <a16:creationId xmlns:a16="http://schemas.microsoft.com/office/drawing/2014/main" id="{AFB6ACFB-6AC0-32A0-6D65-3F9651A875C5}"/>
                      </a:ext>
                    </a:extLst>
                  </p:cNvPr>
                  <p:cNvSpPr txBox="1"/>
                  <p:nvPr/>
                </p:nvSpPr>
                <p:spPr>
                  <a:xfrm>
                    <a:off x="250472" y="1157075"/>
                    <a:ext cx="193969" cy="246221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noAutofit/>
                  </a:bodyPr>
                  <a:lstStyle/>
                  <a:p>
                    <a:r>
                      <a:rPr lang="en-US" kern="1200" dirty="0">
                        <a:effectLst/>
                        <a:latin typeface="Calibri Light" panose="020F0302020204030204" pitchFamily="34" charset="0"/>
                        <a:ea typeface="Arimo"/>
                        <a:cs typeface="Calibri Light" panose="020F0302020204030204" pitchFamily="34" charset="0"/>
                      </a:rPr>
                      <a:t>B</a:t>
                    </a:r>
                    <a:endParaRPr lang="en-IL" dirty="0">
                      <a:effectLst/>
                      <a:latin typeface="Calibri Light" panose="020F0302020204030204" pitchFamily="34" charset="0"/>
                      <a:ea typeface="Arimo"/>
                      <a:cs typeface="Calibri Light" panose="020F0302020204030204" pitchFamily="34" charset="0"/>
                    </a:endParaRPr>
                  </a:p>
                </p:txBody>
              </p:sp>
              <p:sp>
                <p:nvSpPr>
                  <p:cNvPr id="29" name="TextBox 13">
                    <a:extLst>
                      <a:ext uri="{FF2B5EF4-FFF2-40B4-BE49-F238E27FC236}">
                        <a16:creationId xmlns:a16="http://schemas.microsoft.com/office/drawing/2014/main" id="{B0D4CDE8-FC05-B110-2A9B-538821342192}"/>
                      </a:ext>
                    </a:extLst>
                  </p:cNvPr>
                  <p:cNvSpPr txBox="1"/>
                  <p:nvPr/>
                </p:nvSpPr>
                <p:spPr>
                  <a:xfrm>
                    <a:off x="1272265" y="1164796"/>
                    <a:ext cx="97541" cy="13111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noAutofit/>
                  </a:bodyPr>
                  <a:lstStyle/>
                  <a:p>
                    <a:r>
                      <a:rPr lang="en-US" kern="1200" dirty="0">
                        <a:effectLst/>
                        <a:latin typeface="Calibri Light" panose="020F0302020204030204" pitchFamily="34" charset="0"/>
                        <a:ea typeface="Arimo"/>
                        <a:cs typeface="Calibri Light" panose="020F0302020204030204" pitchFamily="34" charset="0"/>
                      </a:rPr>
                      <a:t>C</a:t>
                    </a:r>
                    <a:endParaRPr lang="en-IL" dirty="0">
                      <a:effectLst/>
                      <a:latin typeface="Calibri Light" panose="020F0302020204030204" pitchFamily="34" charset="0"/>
                      <a:ea typeface="Arimo"/>
                      <a:cs typeface="Calibri Light" panose="020F0302020204030204" pitchFamily="34" charset="0"/>
                    </a:endParaRPr>
                  </a:p>
                </p:txBody>
              </p:sp>
              <p:sp>
                <p:nvSpPr>
                  <p:cNvPr id="30" name="TextBox 15">
                    <a:extLst>
                      <a:ext uri="{FF2B5EF4-FFF2-40B4-BE49-F238E27FC236}">
                        <a16:creationId xmlns:a16="http://schemas.microsoft.com/office/drawing/2014/main" id="{83E0C7F8-6A3B-40AB-E7B6-E4D9F2952DB7}"/>
                      </a:ext>
                    </a:extLst>
                  </p:cNvPr>
                  <p:cNvSpPr txBox="1"/>
                  <p:nvPr/>
                </p:nvSpPr>
                <p:spPr>
                  <a:xfrm>
                    <a:off x="2273959" y="1158294"/>
                    <a:ext cx="131744" cy="127267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noAutofit/>
                  </a:bodyPr>
                  <a:lstStyle/>
                  <a:p>
                    <a:r>
                      <a:rPr lang="en-US" kern="1200" dirty="0">
                        <a:effectLst/>
                        <a:latin typeface="Calibri Light" panose="020F0302020204030204" pitchFamily="34" charset="0"/>
                        <a:ea typeface="Arimo"/>
                        <a:cs typeface="Calibri Light" panose="020F0302020204030204" pitchFamily="34" charset="0"/>
                      </a:rPr>
                      <a:t>D</a:t>
                    </a:r>
                    <a:endParaRPr lang="en-IL" dirty="0">
                      <a:effectLst/>
                      <a:latin typeface="Calibri Light" panose="020F0302020204030204" pitchFamily="34" charset="0"/>
                      <a:ea typeface="Arimo"/>
                      <a:cs typeface="Calibri Light" panose="020F0302020204030204" pitchFamily="34" charset="0"/>
                    </a:endParaRPr>
                  </a:p>
                </p:txBody>
              </p:sp>
            </p:grp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" name="TextBox 17">
                    <a:extLst>
                      <a:ext uri="{FF2B5EF4-FFF2-40B4-BE49-F238E27FC236}">
                        <a16:creationId xmlns:a16="http://schemas.microsoft.com/office/drawing/2014/main" id="{5D3C60E6-4B7B-81AE-65C9-C533C40D7AEA}"/>
                      </a:ext>
                    </a:extLst>
                  </p:cNvPr>
                  <p:cNvSpPr txBox="1"/>
                  <p:nvPr/>
                </p:nvSpPr>
                <p:spPr>
                  <a:xfrm>
                    <a:off x="4146229" y="4412792"/>
                    <a:ext cx="1706597" cy="35139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p>
                            <m:sSupPr>
                              <m:ctrlPr>
                                <a:rPr lang="en-US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</m:e>
                            <m:sup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14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=0</m:t>
                          </m:r>
                        </m:oMath>
                      </m:oMathPara>
                    </a14:m>
                    <a:endParaRPr lang="en-IL" dirty="0">
                      <a:solidFill>
                        <a:schemeClr val="tx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4" name="TextBox 13">
                    <a:extLst>
                      <a:ext uri="{FF2B5EF4-FFF2-40B4-BE49-F238E27FC236}">
                        <a16:creationId xmlns:a16="http://schemas.microsoft.com/office/drawing/2014/main" id="{28BBCAF4-E7A3-BF14-DD89-C84621400D4B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146229" y="4412792"/>
                    <a:ext cx="1706597" cy="351398"/>
                  </a:xfrm>
                  <a:prstGeom prst="rect">
                    <a:avLst/>
                  </a:prstGeom>
                  <a:blipFill>
                    <a:blip r:embed="rId1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" name="TextBox 18">
                    <a:extLst>
                      <a:ext uri="{FF2B5EF4-FFF2-40B4-BE49-F238E27FC236}">
                        <a16:creationId xmlns:a16="http://schemas.microsoft.com/office/drawing/2014/main" id="{D4EE3C62-8621-AA1D-22AC-8D00DBE94399}"/>
                      </a:ext>
                    </a:extLst>
                  </p:cNvPr>
                  <p:cNvSpPr txBox="1"/>
                  <p:nvPr/>
                </p:nvSpPr>
                <p:spPr>
                  <a:xfrm>
                    <a:off x="9905764" y="4347466"/>
                    <a:ext cx="1821007" cy="35139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14:m>
                      <m:oMath xmlns:m="http://schemas.openxmlformats.org/officeDocument/2006/math">
                        <m:sSup>
                          <m:sSupPr>
                            <m:ctrlPr>
                              <a:rPr lang="en-US" sz="140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140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𝜎</m:t>
                            </m:r>
                          </m:e>
                          <m:sup>
                            <m:r>
                              <a:rPr lang="en-US" sz="140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US" sz="14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=0</m:t>
                        </m:r>
                      </m:oMath>
                    </a14:m>
                    <a:r>
                      <a:rPr lang="en-US" sz="1400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a:t>.5</a:t>
                    </a:r>
                    <a:endParaRPr lang="en-IL" sz="1400" dirty="0">
                      <a:solidFill>
                        <a:schemeClr val="tx1"/>
                      </a:solidFill>
                      <a:latin typeface="Cambria Math" panose="020405030504060302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15" name="TextBox 14">
                    <a:extLst>
                      <a:ext uri="{FF2B5EF4-FFF2-40B4-BE49-F238E27FC236}">
                        <a16:creationId xmlns:a16="http://schemas.microsoft.com/office/drawing/2014/main" id="{6A15FEF0-8284-53FA-7887-A55AE9351AC5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9905764" y="4347466"/>
                    <a:ext cx="1821007" cy="351398"/>
                  </a:xfrm>
                  <a:prstGeom prst="rect">
                    <a:avLst/>
                  </a:prstGeom>
                  <a:blipFill>
                    <a:blip r:embed="rId14"/>
                    <a:stretch>
                      <a:fillRect t="-4000" b="-20000"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" name="TextBox 19">
                    <a:extLst>
                      <a:ext uri="{FF2B5EF4-FFF2-40B4-BE49-F238E27FC236}">
                        <a16:creationId xmlns:a16="http://schemas.microsoft.com/office/drawing/2014/main" id="{2EC7ED09-1604-5880-A379-8DDE38CE9457}"/>
                      </a:ext>
                    </a:extLst>
                  </p:cNvPr>
                  <p:cNvSpPr txBox="1"/>
                  <p:nvPr/>
                </p:nvSpPr>
                <p:spPr>
                  <a:xfrm>
                    <a:off x="7902775" y="4383308"/>
                    <a:ext cx="1862393" cy="35139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p>
                            <m:sSupPr>
                              <m:ctrlPr>
                                <a:rPr lang="en-US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</m:e>
                            <m:sup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14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US" sz="1400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0.1</m:t>
                          </m:r>
                        </m:oMath>
                      </m:oMathPara>
                    </a14:m>
                    <a:endParaRPr lang="en-IL" sz="1400" dirty="0">
                      <a:solidFill>
                        <a:schemeClr val="tx1"/>
                      </a:solidFill>
                      <a:latin typeface="Cambria Math" panose="020405030504060302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16" name="TextBox 15">
                    <a:extLst>
                      <a:ext uri="{FF2B5EF4-FFF2-40B4-BE49-F238E27FC236}">
                        <a16:creationId xmlns:a16="http://schemas.microsoft.com/office/drawing/2014/main" id="{7415711D-414C-DD3A-D057-AD2249E0C3C1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902775" y="4383308"/>
                    <a:ext cx="1862393" cy="351398"/>
                  </a:xfrm>
                  <a:prstGeom prst="rect">
                    <a:avLst/>
                  </a:prstGeom>
                  <a:blipFill>
                    <a:blip r:embed="rId1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1" name="TextBox 20">
                    <a:extLst>
                      <a:ext uri="{FF2B5EF4-FFF2-40B4-BE49-F238E27FC236}">
                        <a16:creationId xmlns:a16="http://schemas.microsoft.com/office/drawing/2014/main" id="{F4461CCE-0A69-1C0F-E9BA-C87A5615358B}"/>
                      </a:ext>
                    </a:extLst>
                  </p:cNvPr>
                  <p:cNvSpPr txBox="1"/>
                  <p:nvPr/>
                </p:nvSpPr>
                <p:spPr>
                  <a:xfrm>
                    <a:off x="6195665" y="4415196"/>
                    <a:ext cx="1510074" cy="35139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p>
                            <m:sSupPr>
                              <m:ctrlPr>
                                <a:rPr lang="en-US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</m:e>
                            <m:sup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14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US" sz="1400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0.01</m:t>
                          </m:r>
                        </m:oMath>
                      </m:oMathPara>
                    </a14:m>
                    <a:endParaRPr lang="en-IL" sz="1400" dirty="0">
                      <a:solidFill>
                        <a:schemeClr val="tx1"/>
                      </a:solidFill>
                      <a:latin typeface="Cambria Math" panose="020405030504060302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17" name="TextBox 16">
                    <a:extLst>
                      <a:ext uri="{FF2B5EF4-FFF2-40B4-BE49-F238E27FC236}">
                        <a16:creationId xmlns:a16="http://schemas.microsoft.com/office/drawing/2014/main" id="{CF1B8F66-6169-0A4F-E35E-6AEBB76FB5AB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195665" y="4415196"/>
                    <a:ext cx="1510074" cy="351398"/>
                  </a:xfrm>
                  <a:prstGeom prst="rect">
                    <a:avLst/>
                  </a:prstGeom>
                  <a:blipFill>
                    <a:blip r:embed="rId1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A1D761A0-8248-35B9-5026-09FBA93C5F65}"/>
                </a:ext>
              </a:extLst>
            </p:cNvPr>
            <p:cNvSpPr txBox="1"/>
            <p:nvPr/>
          </p:nvSpPr>
          <p:spPr>
            <a:xfrm>
              <a:off x="3956156" y="3939209"/>
              <a:ext cx="2608357" cy="523220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2800" b="1" dirty="0">
                  <a:latin typeface="Calibri Light" panose="020F0302020204030204" pitchFamily="34" charset="0"/>
                  <a:cs typeface="Calibri Light" panose="020F0302020204030204" pitchFamily="34" charset="0"/>
                </a:rPr>
                <a:t>Flow cells </a:t>
              </a:r>
              <a:endParaRPr lang="en-IL" sz="2800" b="1" dirty="0">
                <a:latin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8F5CF322-DF4B-B981-56DC-2D26A88B67E2}"/>
              </a:ext>
            </a:extLst>
          </p:cNvPr>
          <p:cNvSpPr/>
          <p:nvPr/>
        </p:nvSpPr>
        <p:spPr>
          <a:xfrm>
            <a:off x="4668196" y="185588"/>
            <a:ext cx="1885660" cy="536894"/>
          </a:xfrm>
          <a:prstGeom prst="rect">
            <a:avLst/>
          </a:prstGeom>
          <a:noFill/>
          <a:ln w="762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IL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411E984-52EB-22D0-5C54-247E31F23D0C}"/>
              </a:ext>
            </a:extLst>
          </p:cNvPr>
          <p:cNvGrpSpPr/>
          <p:nvPr/>
        </p:nvGrpSpPr>
        <p:grpSpPr>
          <a:xfrm>
            <a:off x="2700091" y="1045383"/>
            <a:ext cx="3581904" cy="1824335"/>
            <a:chOff x="-49940" y="3948628"/>
            <a:chExt cx="3581904" cy="1824335"/>
          </a:xfrm>
        </p:grpSpPr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A7F58FDC-E6EB-85CA-A6B0-5836DEE3C526}"/>
                </a:ext>
              </a:extLst>
            </p:cNvPr>
            <p:cNvSpPr txBox="1"/>
            <p:nvPr/>
          </p:nvSpPr>
          <p:spPr>
            <a:xfrm>
              <a:off x="791261" y="3948628"/>
              <a:ext cx="205128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Darcy’s Law</a:t>
              </a:r>
              <a:endParaRPr lang="en-IL" sz="2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8C2F1CB1-05C6-F464-F538-673A373BD5AE}"/>
                    </a:ext>
                  </a:extLst>
                </p:cNvPr>
                <p:cNvSpPr txBox="1"/>
                <p:nvPr/>
              </p:nvSpPr>
              <p:spPr>
                <a:xfrm>
                  <a:off x="926558" y="4523764"/>
                  <a:ext cx="1628907" cy="701282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𝑑𝑝</m:t>
                            </m:r>
                          </m:num>
                          <m:den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𝑑𝑥</m:t>
                            </m:r>
                          </m:den>
                        </m:f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=−</m:t>
                        </m:r>
                        <m:f>
                          <m:fPr>
                            <m:ctrlP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𝜇</m:t>
                            </m:r>
                          </m:num>
                          <m:den>
                            <m:sSup>
                              <m:sSupPr>
                                <m:ctrlPr>
                                  <a:rPr lang="en-US" sz="24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sz="2400" b="0" i="1" smtClean="0">
                                    <a:latin typeface="Cambria Math" panose="02040503050406030204" pitchFamily="18" charset="0"/>
                                  </a:rPr>
                                  <m:t>𝑘</m:t>
                                </m:r>
                              </m:e>
                              <m:sup>
                                <m:r>
                                  <a:rPr lang="en-US" sz="2400" b="0" i="1" smtClean="0">
                                    <a:latin typeface="Cambria Math" panose="02040503050406030204" pitchFamily="18" charset="0"/>
                                  </a:rPr>
                                  <m:t>∗</m:t>
                                </m:r>
                              </m:sup>
                            </m:sSup>
                          </m:den>
                        </m:f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𝑞</m:t>
                        </m:r>
                      </m:oMath>
                    </m:oMathPara>
                  </a14:m>
                  <a:endParaRPr lang="en-IL" sz="2400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8C2F1CB1-05C6-F464-F538-673A373BD5A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26558" y="4523764"/>
                  <a:ext cx="1628907" cy="701282"/>
                </a:xfrm>
                <a:prstGeom prst="rect">
                  <a:avLst/>
                </a:prstGeom>
                <a:blipFill>
                  <a:blip r:embed="rId17"/>
                  <a:stretch>
                    <a:fillRect l="-6202" t="-5357" r="-3876" b="-14286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B1E4CACE-BE16-FF58-601B-7FBE385E09EF}"/>
                </a:ext>
              </a:extLst>
            </p:cNvPr>
            <p:cNvGrpSpPr/>
            <p:nvPr/>
          </p:nvGrpSpPr>
          <p:grpSpPr>
            <a:xfrm>
              <a:off x="-49940" y="4914818"/>
              <a:ext cx="3581904" cy="858145"/>
              <a:chOff x="4520999" y="908339"/>
              <a:chExt cx="3581904" cy="858145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8" name="TextBox 37">
                    <a:extLst>
                      <a:ext uri="{FF2B5EF4-FFF2-40B4-BE49-F238E27FC236}">
                        <a16:creationId xmlns:a16="http://schemas.microsoft.com/office/drawing/2014/main" id="{204DE13A-1D55-DE78-38D7-ACAAD12ABB84}"/>
                      </a:ext>
                    </a:extLst>
                  </p:cNvPr>
                  <p:cNvSpPr txBox="1"/>
                  <p:nvPr/>
                </p:nvSpPr>
                <p:spPr>
                  <a:xfrm>
                    <a:off x="4520999" y="908339"/>
                    <a:ext cx="401312" cy="425053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2000" i="1" smtClean="0">
                                  <a:solidFill>
                                    <a:schemeClr val="accent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solidFill>
                                    <a:schemeClr val="accent1"/>
                                  </a:solidFill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sz="2000" b="0" i="1" smtClean="0">
                                  <a:solidFill>
                                    <a:schemeClr val="accent1"/>
                                  </a:solidFill>
                                  <a:latin typeface="Cambria Math" panose="02040503050406030204" pitchFamily="18" charset="0"/>
                                </a:rPr>
                                <m:t>h𝑖𝑔h</m:t>
                              </m:r>
                            </m:sub>
                          </m:sSub>
                        </m:oMath>
                      </m:oMathPara>
                    </a14:m>
                    <a:endParaRPr lang="en-US" sz="2000" dirty="0">
                      <a:solidFill>
                        <a:schemeClr val="accent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75" name="TextBox 74">
                    <a:extLst>
                      <a:ext uri="{FF2B5EF4-FFF2-40B4-BE49-F238E27FC236}">
                        <a16:creationId xmlns:a16="http://schemas.microsoft.com/office/drawing/2014/main" id="{C99C4372-D8B7-F6F6-3F7B-98ED63D03716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520999" y="908339"/>
                    <a:ext cx="401312" cy="425053"/>
                  </a:xfrm>
                  <a:prstGeom prst="rect">
                    <a:avLst/>
                  </a:prstGeom>
                  <a:blipFill>
                    <a:blip r:embed="rId18"/>
                    <a:stretch>
                      <a:fillRect r="-80303" b="-10000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9" name="TextBox 38">
                    <a:extLst>
                      <a:ext uri="{FF2B5EF4-FFF2-40B4-BE49-F238E27FC236}">
                        <a16:creationId xmlns:a16="http://schemas.microsoft.com/office/drawing/2014/main" id="{034C0DAA-E24F-383F-54BF-EAEDA86DAACE}"/>
                      </a:ext>
                    </a:extLst>
                  </p:cNvPr>
                  <p:cNvSpPr txBox="1"/>
                  <p:nvPr/>
                </p:nvSpPr>
                <p:spPr>
                  <a:xfrm>
                    <a:off x="7701591" y="940071"/>
                    <a:ext cx="401312" cy="400110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2000" i="1" smtClean="0">
                                  <a:solidFill>
                                    <a:schemeClr val="accent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solidFill>
                                    <a:schemeClr val="accent1"/>
                                  </a:solidFill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sz="2000" b="0" i="1" smtClean="0">
                                  <a:solidFill>
                                    <a:schemeClr val="accent1"/>
                                  </a:solidFill>
                                  <a:latin typeface="Cambria Math" panose="02040503050406030204" pitchFamily="18" charset="0"/>
                                </a:rPr>
                                <m:t>𝑙𝑜𝑤</m:t>
                              </m:r>
                            </m:sub>
                          </m:sSub>
                        </m:oMath>
                      </m:oMathPara>
                    </a14:m>
                    <a:endParaRPr lang="en-US" sz="2000" dirty="0">
                      <a:solidFill>
                        <a:schemeClr val="accent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39" name="TextBox 38">
                    <a:extLst>
                      <a:ext uri="{FF2B5EF4-FFF2-40B4-BE49-F238E27FC236}">
                        <a16:creationId xmlns:a16="http://schemas.microsoft.com/office/drawing/2014/main" id="{034C0DAA-E24F-383F-54BF-EAEDA86DAACE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701591" y="940071"/>
                    <a:ext cx="401312" cy="400110"/>
                  </a:xfrm>
                  <a:prstGeom prst="rect">
                    <a:avLst/>
                  </a:prstGeom>
                  <a:blipFill>
                    <a:blip r:embed="rId19"/>
                    <a:stretch>
                      <a:fillRect r="-53125"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D7427507-FF58-8A56-9F4C-F6B92822DA0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771556" y="1278490"/>
                <a:ext cx="0" cy="382882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09537F4D-B170-56BD-CA12-58697873E18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95903" y="1343809"/>
                <a:ext cx="11505" cy="422675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43" name="16.08.21_ex2_0.0_50">
            <a:hlinkClick r:id="" action="ppaction://media"/>
            <a:extLst>
              <a:ext uri="{FF2B5EF4-FFF2-40B4-BE49-F238E27FC236}">
                <a16:creationId xmlns:a16="http://schemas.microsoft.com/office/drawing/2014/main" id="{BE70AEF4-DED9-7C33-A22F-2601DA1F9F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2950648" y="2425633"/>
            <a:ext cx="3332903" cy="1474326"/>
          </a:xfrm>
          <a:prstGeom prst="rect">
            <a:avLst/>
          </a:prstGeom>
        </p:spPr>
      </p:pic>
      <p:grpSp>
        <p:nvGrpSpPr>
          <p:cNvPr id="45" name="Group 44">
            <a:extLst>
              <a:ext uri="{FF2B5EF4-FFF2-40B4-BE49-F238E27FC236}">
                <a16:creationId xmlns:a16="http://schemas.microsoft.com/office/drawing/2014/main" id="{C77C0F04-BE8D-E6DA-B9A0-2E4D07AF6BC1}"/>
              </a:ext>
            </a:extLst>
          </p:cNvPr>
          <p:cNvGrpSpPr/>
          <p:nvPr/>
        </p:nvGrpSpPr>
        <p:grpSpPr>
          <a:xfrm>
            <a:off x="6818998" y="1120130"/>
            <a:ext cx="4673289" cy="5368285"/>
            <a:chOff x="6892200" y="1037345"/>
            <a:chExt cx="4673289" cy="5368285"/>
          </a:xfrm>
        </p:grpSpPr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7ADA0D14-5D79-8558-C448-1371DA273936}"/>
                </a:ext>
              </a:extLst>
            </p:cNvPr>
            <p:cNvGrpSpPr/>
            <p:nvPr/>
          </p:nvGrpSpPr>
          <p:grpSpPr>
            <a:xfrm>
              <a:off x="6892200" y="1037345"/>
              <a:ext cx="4673289" cy="5368285"/>
              <a:chOff x="3351307" y="1247410"/>
              <a:chExt cx="4673289" cy="5368285"/>
            </a:xfrm>
          </p:grpSpPr>
          <p:pic>
            <p:nvPicPr>
              <p:cNvPr id="1026" name="Picture 2">
                <a:extLst>
                  <a:ext uri="{FF2B5EF4-FFF2-40B4-BE49-F238E27FC236}">
                    <a16:creationId xmlns:a16="http://schemas.microsoft.com/office/drawing/2014/main" id="{52E6E770-BDEE-7B11-FFEF-CACD6486721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452596" y="1247410"/>
                <a:ext cx="4572000" cy="28321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9262F132-BEB8-ED3A-9CFC-D6F86287764C}"/>
                  </a:ext>
                </a:extLst>
              </p:cNvPr>
              <p:cNvSpPr/>
              <p:nvPr/>
            </p:nvSpPr>
            <p:spPr>
              <a:xfrm>
                <a:off x="3351307" y="1258793"/>
                <a:ext cx="4625792" cy="5356902"/>
              </a:xfrm>
              <a:prstGeom prst="rect">
                <a:avLst/>
              </a:prstGeom>
              <a:noFill/>
              <a:ln w="76200">
                <a:solidFill>
                  <a:schemeClr val="accent4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lang="en-IL"/>
              </a:p>
            </p:txBody>
          </p:sp>
          <p:pic>
            <p:nvPicPr>
              <p:cNvPr id="1028" name="Picture 4">
                <a:extLst>
                  <a:ext uri="{FF2B5EF4-FFF2-40B4-BE49-F238E27FC236}">
                    <a16:creationId xmlns:a16="http://schemas.microsoft.com/office/drawing/2014/main" id="{26D57C82-0237-037C-C537-C34FED6665E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2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653" t="23182" r="18733" b="9358"/>
              <a:stretch/>
            </p:blipFill>
            <p:spPr bwMode="auto">
              <a:xfrm>
                <a:off x="3555976" y="4170955"/>
                <a:ext cx="2812861" cy="242809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aphicFrame>
          <p:nvGraphicFramePr>
            <p:cNvPr id="44" name="Object 43">
              <a:extLst>
                <a:ext uri="{FF2B5EF4-FFF2-40B4-BE49-F238E27FC236}">
                  <a16:creationId xmlns:a16="http://schemas.microsoft.com/office/drawing/2014/main" id="{87EA5C5A-4472-DAE8-5E9A-B43AE0BF1F93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88466617"/>
                </p:ext>
              </p:extLst>
            </p:nvPr>
          </p:nvGraphicFramePr>
          <p:xfrm>
            <a:off x="6993489" y="1155944"/>
            <a:ext cx="4456298" cy="67285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23" imgW="59690000" imgH="9067800" progId="Equation.3">
                    <p:embed/>
                  </p:oleObj>
                </mc:Choice>
                <mc:Fallback>
                  <p:oleObj r:id="rId23" imgW="59690000" imgH="9067800" progId="Equation.3">
                    <p:embed/>
                    <p:pic>
                      <p:nvPicPr>
                        <p:cNvPr id="44" name="Object 43">
                          <a:extLst>
                            <a:ext uri="{FF2B5EF4-FFF2-40B4-BE49-F238E27FC236}">
                              <a16:creationId xmlns:a16="http://schemas.microsoft.com/office/drawing/2014/main" id="{87EA5C5A-4472-DAE8-5E9A-B43AE0BF1F93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2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993489" y="1155944"/>
                          <a:ext cx="4456298" cy="672856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CC01EDBE-5583-A8BB-36B0-79300C0613CA}"/>
              </a:ext>
            </a:extLst>
          </p:cNvPr>
          <p:cNvGrpSpPr/>
          <p:nvPr/>
        </p:nvGrpSpPr>
        <p:grpSpPr>
          <a:xfrm>
            <a:off x="9547285" y="4099482"/>
            <a:ext cx="1799194" cy="2051125"/>
            <a:chOff x="9324859" y="4099482"/>
            <a:chExt cx="1799194" cy="2051125"/>
          </a:xfrm>
        </p:grpSpPr>
        <p:sp>
          <p:nvSpPr>
            <p:cNvPr id="46" name="Content Placeholder 4">
              <a:extLst>
                <a:ext uri="{FF2B5EF4-FFF2-40B4-BE49-F238E27FC236}">
                  <a16:creationId xmlns:a16="http://schemas.microsoft.com/office/drawing/2014/main" id="{DEE5D68D-5483-9B5A-F92D-A34D596DD800}"/>
                </a:ext>
              </a:extLst>
            </p:cNvPr>
            <p:cNvSpPr txBox="1">
              <a:spLocks/>
            </p:cNvSpPr>
            <p:nvPr/>
          </p:nvSpPr>
          <p:spPr>
            <a:xfrm>
              <a:off x="9654339" y="4099482"/>
              <a:ext cx="1408613" cy="1761897"/>
            </a:xfrm>
            <a:prstGeom prst="rect">
              <a:avLst/>
            </a:prstGeom>
          </p:spPr>
          <p:txBody>
            <a:bodyPr>
              <a:normAutofit fontScale="85000" lnSpcReduction="2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Advection</a:t>
              </a:r>
            </a:p>
            <a:p>
              <a:pPr marL="0" indent="0">
                <a:buNone/>
              </a:pP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0" indent="0">
                <a:buNone/>
              </a:pPr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Diffusion</a:t>
              </a:r>
            </a:p>
            <a:p>
              <a:pPr marL="0" indent="0">
                <a:buNone/>
              </a:pP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0" indent="0">
                <a:buNone/>
              </a:pPr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Dispersion</a:t>
              </a:r>
            </a:p>
            <a:p>
              <a:pPr marL="0" indent="0">
                <a:buNone/>
              </a:pP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aphicFrame>
          <p:nvGraphicFramePr>
            <p:cNvPr id="47" name="Object 46">
              <a:extLst>
                <a:ext uri="{FF2B5EF4-FFF2-40B4-BE49-F238E27FC236}">
                  <a16:creationId xmlns:a16="http://schemas.microsoft.com/office/drawing/2014/main" id="{9A96271A-F85B-0F6D-29FA-CA5EDCFD9BCF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967669792"/>
                </p:ext>
              </p:extLst>
            </p:nvPr>
          </p:nvGraphicFramePr>
          <p:xfrm>
            <a:off x="9798650" y="4319999"/>
            <a:ext cx="969641" cy="40401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25" imgW="14046200" imgH="5854700" progId="Equation.3">
                    <p:embed/>
                  </p:oleObj>
                </mc:Choice>
                <mc:Fallback>
                  <p:oleObj r:id="rId25" imgW="14046200" imgH="5854700" progId="Equation.3">
                    <p:embed/>
                    <p:pic>
                      <p:nvPicPr>
                        <p:cNvPr id="47" name="Object 46">
                          <a:extLst>
                            <a:ext uri="{FF2B5EF4-FFF2-40B4-BE49-F238E27FC236}">
                              <a16:creationId xmlns:a16="http://schemas.microsoft.com/office/drawing/2014/main" id="{9A96271A-F85B-0F6D-29FA-CA5EDCFD9BCF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2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9798650" y="4319999"/>
                          <a:ext cx="969641" cy="40401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8" name="Object 47">
              <a:extLst>
                <a:ext uri="{FF2B5EF4-FFF2-40B4-BE49-F238E27FC236}">
                  <a16:creationId xmlns:a16="http://schemas.microsoft.com/office/drawing/2014/main" id="{8CBE5316-1953-078B-51F1-23975B683A75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884133175"/>
                </p:ext>
              </p:extLst>
            </p:nvPr>
          </p:nvGraphicFramePr>
          <p:xfrm>
            <a:off x="9353348" y="5024640"/>
            <a:ext cx="1624161" cy="39136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27" imgW="24282400" imgH="5854700" progId="Equation.3">
                    <p:embed/>
                  </p:oleObj>
                </mc:Choice>
                <mc:Fallback>
                  <p:oleObj r:id="rId27" imgW="24282400" imgH="5854700" progId="Equation.3">
                    <p:embed/>
                    <p:pic>
                      <p:nvPicPr>
                        <p:cNvPr id="48" name="Object 47">
                          <a:extLst>
                            <a:ext uri="{FF2B5EF4-FFF2-40B4-BE49-F238E27FC236}">
                              <a16:creationId xmlns:a16="http://schemas.microsoft.com/office/drawing/2014/main" id="{8CBE5316-1953-078B-51F1-23975B683A75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2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9353348" y="5024640"/>
                          <a:ext cx="1624161" cy="391364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9" name="Object 48">
              <a:extLst>
                <a:ext uri="{FF2B5EF4-FFF2-40B4-BE49-F238E27FC236}">
                  <a16:creationId xmlns:a16="http://schemas.microsoft.com/office/drawing/2014/main" id="{B12C97BC-51F5-ED11-8395-22CA7A0EEC8D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624797701"/>
                </p:ext>
              </p:extLst>
            </p:nvPr>
          </p:nvGraphicFramePr>
          <p:xfrm>
            <a:off x="9324859" y="5715637"/>
            <a:ext cx="1799194" cy="43497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29" imgW="26619200" imgH="6438900" progId="Equation.3">
                    <p:embed/>
                  </p:oleObj>
                </mc:Choice>
                <mc:Fallback>
                  <p:oleObj r:id="rId29" imgW="26619200" imgH="6438900" progId="Equation.3">
                    <p:embed/>
                    <p:pic>
                      <p:nvPicPr>
                        <p:cNvPr id="49" name="Object 48">
                          <a:extLst>
                            <a:ext uri="{FF2B5EF4-FFF2-40B4-BE49-F238E27FC236}">
                              <a16:creationId xmlns:a16="http://schemas.microsoft.com/office/drawing/2014/main" id="{B12C97BC-51F5-ED11-8395-22CA7A0EEC8D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9324859" y="5715637"/>
                          <a:ext cx="1799194" cy="43497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51" name="Content Placeholder 4">
            <a:extLst>
              <a:ext uri="{FF2B5EF4-FFF2-40B4-BE49-F238E27FC236}">
                <a16:creationId xmlns:a16="http://schemas.microsoft.com/office/drawing/2014/main" id="{ADEF3052-51BF-36FC-E19F-53E3CB7FBA86}"/>
              </a:ext>
            </a:extLst>
          </p:cNvPr>
          <p:cNvSpPr txBox="1">
            <a:spLocks/>
          </p:cNvSpPr>
          <p:nvPr/>
        </p:nvSpPr>
        <p:spPr>
          <a:xfrm>
            <a:off x="9799206" y="1791295"/>
            <a:ext cx="1536656" cy="1761897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Advection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Dispersion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Equation -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ADE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8012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30428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1" fill="remove" display="0">
                  <p:stCondLst>
                    <p:cond delay="indefinite"/>
                  </p:stCondLst>
                </p:cTn>
                <p:tgtEl>
                  <p:spTgt spid="43"/>
                </p:tgtEl>
              </p:cMediaNode>
            </p:video>
          </p:childTnLst>
        </p:cTn>
      </p:par>
    </p:tnLst>
    <p:bldLst>
      <p:bldP spid="5" grpId="0" animBg="1"/>
      <p:bldP spid="12" grpId="0"/>
      <p:bldP spid="31" grpId="0" animBg="1"/>
      <p:bldP spid="5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B1DB3EB-2D67-DD7F-2B41-5058EAD8BEA6}"/>
              </a:ext>
            </a:extLst>
          </p:cNvPr>
          <p:cNvSpPr txBox="1"/>
          <p:nvPr/>
        </p:nvSpPr>
        <p:spPr>
          <a:xfrm>
            <a:off x="1" y="117413"/>
            <a:ext cx="1219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Anomalous Transport in Porous Media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4470FEE3-7F35-77C3-F412-8DAF42365F45}"/>
              </a:ext>
            </a:extLst>
          </p:cNvPr>
          <p:cNvSpPr txBox="1">
            <a:spLocks/>
          </p:cNvSpPr>
          <p:nvPr/>
        </p:nvSpPr>
        <p:spPr>
          <a:xfrm>
            <a:off x="549998" y="698606"/>
            <a:ext cx="2655401" cy="64633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Heterogeneous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F5CF322-DF4B-B981-56DC-2D26A88B67E2}"/>
              </a:ext>
            </a:extLst>
          </p:cNvPr>
          <p:cNvSpPr/>
          <p:nvPr/>
        </p:nvSpPr>
        <p:spPr>
          <a:xfrm>
            <a:off x="2520778" y="185588"/>
            <a:ext cx="4033078" cy="536894"/>
          </a:xfrm>
          <a:prstGeom prst="rect">
            <a:avLst/>
          </a:prstGeom>
          <a:noFill/>
          <a:ln w="762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IL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FCC7AD1-3371-A156-0679-304C48D56B97}"/>
              </a:ext>
            </a:extLst>
          </p:cNvPr>
          <p:cNvGrpSpPr/>
          <p:nvPr/>
        </p:nvGrpSpPr>
        <p:grpSpPr>
          <a:xfrm>
            <a:off x="214205" y="1279800"/>
            <a:ext cx="3591676" cy="5392612"/>
            <a:chOff x="2921259" y="1885172"/>
            <a:chExt cx="3080147" cy="4885134"/>
          </a:xfrm>
        </p:grpSpPr>
        <p:graphicFrame>
          <p:nvGraphicFramePr>
            <p:cNvPr id="4" name="Object 4">
              <a:extLst>
                <a:ext uri="{FF2B5EF4-FFF2-40B4-BE49-F238E27FC236}">
                  <a16:creationId xmlns:a16="http://schemas.microsoft.com/office/drawing/2014/main" id="{19E9F1A6-1C71-AA0A-29CF-2DEF9EF6C28E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921259" y="2875774"/>
            <a:ext cx="3080147" cy="92511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4" imgW="5330092" imgH="3251200" progId="">
                    <p:embed/>
                  </p:oleObj>
                </mc:Choice>
                <mc:Fallback>
                  <p:oleObj r:id="rId4" imgW="5330092" imgH="3251200" progId="">
                    <p:embed/>
                    <p:pic>
                      <p:nvPicPr>
                        <p:cNvPr id="4" name="Object 4">
                          <a:extLst>
                            <a:ext uri="{FF2B5EF4-FFF2-40B4-BE49-F238E27FC236}">
                              <a16:creationId xmlns:a16="http://schemas.microsoft.com/office/drawing/2014/main" id="{19E9F1A6-1C71-AA0A-29CF-2DEF9EF6C28E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21259" y="2875774"/>
                          <a:ext cx="3080147" cy="92511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00CC99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6" name="Object 5">
              <a:extLst>
                <a:ext uri="{FF2B5EF4-FFF2-40B4-BE49-F238E27FC236}">
                  <a16:creationId xmlns:a16="http://schemas.microsoft.com/office/drawing/2014/main" id="{B537D62F-48C8-6DAA-D4BD-F606B819DD5D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921259" y="5809472"/>
            <a:ext cx="3080147" cy="96083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6" imgW="5330092" imgH="3251200" progId="">
                    <p:embed/>
                  </p:oleObj>
                </mc:Choice>
                <mc:Fallback>
                  <p:oleObj r:id="rId6" imgW="5330092" imgH="3251200" progId="">
                    <p:embed/>
                    <p:pic>
                      <p:nvPicPr>
                        <p:cNvPr id="6" name="Object 5">
                          <a:extLst>
                            <a:ext uri="{FF2B5EF4-FFF2-40B4-BE49-F238E27FC236}">
                              <a16:creationId xmlns:a16="http://schemas.microsoft.com/office/drawing/2014/main" id="{B537D62F-48C8-6DAA-D4BD-F606B819DD5D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21259" y="5809472"/>
                          <a:ext cx="3080147" cy="960834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00CC99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7" name="Object 6">
              <a:extLst>
                <a:ext uri="{FF2B5EF4-FFF2-40B4-BE49-F238E27FC236}">
                  <a16:creationId xmlns:a16="http://schemas.microsoft.com/office/drawing/2014/main" id="{648C59ED-14FB-9D92-EB8A-EB4EAA2BA2B3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921259" y="3827081"/>
            <a:ext cx="3080147" cy="95726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8" imgW="5330092" imgH="3251200" progId="">
                    <p:embed/>
                  </p:oleObj>
                </mc:Choice>
                <mc:Fallback>
                  <p:oleObj r:id="rId8" imgW="5330092" imgH="3251200" progId="">
                    <p:embed/>
                    <p:pic>
                      <p:nvPicPr>
                        <p:cNvPr id="7" name="Object 6">
                          <a:extLst>
                            <a:ext uri="{FF2B5EF4-FFF2-40B4-BE49-F238E27FC236}">
                              <a16:creationId xmlns:a16="http://schemas.microsoft.com/office/drawing/2014/main" id="{648C59ED-14FB-9D92-EB8A-EB4EAA2BA2B3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21259" y="3827081"/>
                          <a:ext cx="3080147" cy="957263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00CC99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8" name="Picture 7" descr="file:///C:/WIN98/Desktop/1.jpg">
              <a:extLst>
                <a:ext uri="{FF2B5EF4-FFF2-40B4-BE49-F238E27FC236}">
                  <a16:creationId xmlns:a16="http://schemas.microsoft.com/office/drawing/2014/main" id="{25F7BD06-BC9F-7C1B-8D1F-9E5BFEB3514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/>
            <a:srcRect/>
            <a:stretch>
              <a:fillRect/>
            </a:stretch>
          </p:blipFill>
          <p:spPr bwMode="auto">
            <a:xfrm>
              <a:off x="2921259" y="1885172"/>
              <a:ext cx="3080147" cy="9560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aphicFrame>
          <p:nvGraphicFramePr>
            <p:cNvPr id="42" name="Object 8">
              <a:extLst>
                <a:ext uri="{FF2B5EF4-FFF2-40B4-BE49-F238E27FC236}">
                  <a16:creationId xmlns:a16="http://schemas.microsoft.com/office/drawing/2014/main" id="{ACB1538F-9F43-D015-38D3-0D57FDE1707F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921259" y="4817682"/>
            <a:ext cx="3080147" cy="96083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11" imgW="5330092" imgH="3251200" progId="">
                    <p:embed/>
                  </p:oleObj>
                </mc:Choice>
                <mc:Fallback>
                  <p:oleObj r:id="rId11" imgW="5330092" imgH="3251200" progId="">
                    <p:embed/>
                    <p:pic>
                      <p:nvPicPr>
                        <p:cNvPr id="42" name="Object 8">
                          <a:extLst>
                            <a:ext uri="{FF2B5EF4-FFF2-40B4-BE49-F238E27FC236}">
                              <a16:creationId xmlns:a16="http://schemas.microsoft.com/office/drawing/2014/main" id="{ACB1538F-9F43-D015-38D3-0D57FDE1707F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21259" y="4817682"/>
                          <a:ext cx="3080147" cy="96083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00CC99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17F3206C-714A-2A24-54AC-FC4411BFAF2D}"/>
                </a:ext>
              </a:extLst>
            </p:cNvPr>
            <p:cNvSpPr/>
            <p:nvPr/>
          </p:nvSpPr>
          <p:spPr>
            <a:xfrm>
              <a:off x="2921259" y="1885273"/>
              <a:ext cx="3080146" cy="4885033"/>
            </a:xfrm>
            <a:prstGeom prst="rect">
              <a:avLst/>
            </a:prstGeom>
            <a:noFill/>
            <a:ln w="76200">
              <a:solidFill>
                <a:schemeClr val="accent3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</p:grpSp>
      <p:pic>
        <p:nvPicPr>
          <p:cNvPr id="47" name="Picture 7" descr="C:\Users\admin\Documents\BrianFiles\Word_and_Data_Files_S-Z\SEMINARS\GRC1.jpg">
            <a:extLst>
              <a:ext uri="{FF2B5EF4-FFF2-40B4-BE49-F238E27FC236}">
                <a16:creationId xmlns:a16="http://schemas.microsoft.com/office/drawing/2014/main" id="{EE65D5C2-CFF5-2FCD-5476-FC494F8F1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 rot="5400000">
            <a:off x="2116061" y="2211525"/>
            <a:ext cx="848140" cy="1493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22.02.21_ex4_0.5_50">
            <a:hlinkClick r:id="" action="ppaction://media"/>
            <a:extLst>
              <a:ext uri="{FF2B5EF4-FFF2-40B4-BE49-F238E27FC236}">
                <a16:creationId xmlns:a16="http://schemas.microsoft.com/office/drawing/2014/main" id="{C11A1021-968A-BB38-D6F9-DF05D3D4BC7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13764" y="4516945"/>
            <a:ext cx="2890728" cy="1277630"/>
          </a:xfrm>
          <a:prstGeom prst="rect">
            <a:avLst/>
          </a:prstGeom>
        </p:spPr>
      </p:pic>
      <p:pic>
        <p:nvPicPr>
          <p:cNvPr id="50" name="Picture 2">
            <a:extLst>
              <a:ext uri="{FF2B5EF4-FFF2-40B4-BE49-F238E27FC236}">
                <a16:creationId xmlns:a16="http://schemas.microsoft.com/office/drawing/2014/main" id="{09466652-5A8A-06CF-CE43-DA4168198D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86" r="16587"/>
          <a:stretch/>
        </p:blipFill>
        <p:spPr bwMode="auto">
          <a:xfrm>
            <a:off x="1305697" y="1276762"/>
            <a:ext cx="2096101" cy="1214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">
            <a:extLst>
              <a:ext uri="{FF2B5EF4-FFF2-40B4-BE49-F238E27FC236}">
                <a16:creationId xmlns:a16="http://schemas.microsoft.com/office/drawing/2014/main" id="{F7844C26-C415-26A1-53CC-02B6A4D92D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/>
          <a:srcRect l="3774" t="1097"/>
          <a:stretch/>
        </p:blipFill>
        <p:spPr bwMode="auto">
          <a:xfrm>
            <a:off x="3971976" y="968476"/>
            <a:ext cx="5952943" cy="3511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53" name="Group 52">
            <a:extLst>
              <a:ext uri="{FF2B5EF4-FFF2-40B4-BE49-F238E27FC236}">
                <a16:creationId xmlns:a16="http://schemas.microsoft.com/office/drawing/2014/main" id="{3F7B20B5-774D-005F-1AF0-3E08A573E372}"/>
              </a:ext>
            </a:extLst>
          </p:cNvPr>
          <p:cNvGrpSpPr/>
          <p:nvPr/>
        </p:nvGrpSpPr>
        <p:grpSpPr>
          <a:xfrm>
            <a:off x="3971977" y="4665522"/>
            <a:ext cx="5666295" cy="1693318"/>
            <a:chOff x="3881742" y="4293507"/>
            <a:chExt cx="7947731" cy="2364462"/>
          </a:xfrm>
          <a:solidFill>
            <a:schemeClr val="bg1"/>
          </a:solidFill>
        </p:grpSpPr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5D89911C-D9B8-715D-A079-C6C395699992}"/>
                </a:ext>
              </a:extLst>
            </p:cNvPr>
            <p:cNvSpPr/>
            <p:nvPr/>
          </p:nvSpPr>
          <p:spPr>
            <a:xfrm>
              <a:off x="3881742" y="4293507"/>
              <a:ext cx="7947731" cy="2364462"/>
            </a:xfrm>
            <a:prstGeom prst="rect">
              <a:avLst/>
            </a:prstGeom>
            <a:grpFill/>
            <a:ln w="57150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 dirty="0">
                <a:solidFill>
                  <a:schemeClr val="tx1"/>
                </a:solidFill>
              </a:endParaRPr>
            </a:p>
          </p:txBody>
        </p: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26183BF7-31B6-FF00-A933-D2380A54E1A1}"/>
                </a:ext>
              </a:extLst>
            </p:cNvPr>
            <p:cNvGrpSpPr/>
            <p:nvPr/>
          </p:nvGrpSpPr>
          <p:grpSpPr>
            <a:xfrm>
              <a:off x="3910534" y="4347466"/>
              <a:ext cx="7836548" cy="2271390"/>
              <a:chOff x="3910534" y="4347466"/>
              <a:chExt cx="7836548" cy="2271390"/>
            </a:xfrm>
            <a:grpFill/>
          </p:grpSpPr>
          <p:grpSp>
            <p:nvGrpSpPr>
              <p:cNvPr id="57" name="Group 56">
                <a:extLst>
                  <a:ext uri="{FF2B5EF4-FFF2-40B4-BE49-F238E27FC236}">
                    <a16:creationId xmlns:a16="http://schemas.microsoft.com/office/drawing/2014/main" id="{12F9C95D-4C37-A476-9A12-DF507BAA7E54}"/>
                  </a:ext>
                </a:extLst>
              </p:cNvPr>
              <p:cNvGrpSpPr/>
              <p:nvPr/>
            </p:nvGrpSpPr>
            <p:grpSpPr>
              <a:xfrm>
                <a:off x="3910534" y="4709682"/>
                <a:ext cx="7836548" cy="1909174"/>
                <a:chOff x="-735577" y="1184558"/>
                <a:chExt cx="4046716" cy="1057232"/>
              </a:xfrm>
              <a:grpFill/>
            </p:grpSpPr>
            <p:pic>
              <p:nvPicPr>
                <p:cNvPr id="62" name="Picture 61">
                  <a:extLst>
                    <a:ext uri="{FF2B5EF4-FFF2-40B4-BE49-F238E27FC236}">
                      <a16:creationId xmlns:a16="http://schemas.microsoft.com/office/drawing/2014/main" id="{176F0E30-212F-9004-317B-4B6E41B43B5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17"/>
                <a:srcRect l="5379" t="8538" r="31401" b="8654"/>
                <a:stretch/>
              </p:blipFill>
              <p:spPr>
                <a:xfrm>
                  <a:off x="278550" y="1208449"/>
                  <a:ext cx="990244" cy="1007999"/>
                </a:xfrm>
                <a:prstGeom prst="rect">
                  <a:avLst/>
                </a:prstGeom>
                <a:grpFill/>
              </p:spPr>
            </p:pic>
            <p:grpSp>
              <p:nvGrpSpPr>
                <p:cNvPr id="63" name="Group 62">
                  <a:extLst>
                    <a:ext uri="{FF2B5EF4-FFF2-40B4-BE49-F238E27FC236}">
                      <a16:creationId xmlns:a16="http://schemas.microsoft.com/office/drawing/2014/main" id="{7A05FC07-6A98-FCBE-BC30-945C08A23960}"/>
                    </a:ext>
                  </a:extLst>
                </p:cNvPr>
                <p:cNvGrpSpPr/>
                <p:nvPr/>
              </p:nvGrpSpPr>
              <p:grpSpPr>
                <a:xfrm>
                  <a:off x="-735577" y="1184558"/>
                  <a:ext cx="4046716" cy="1057232"/>
                  <a:chOff x="-735577" y="1184558"/>
                  <a:chExt cx="4046716" cy="1057232"/>
                </a:xfrm>
                <a:grpFill/>
              </p:grpSpPr>
              <p:pic>
                <p:nvPicPr>
                  <p:cNvPr id="1024" name="Picture 1023">
                    <a:extLst>
                      <a:ext uri="{FF2B5EF4-FFF2-40B4-BE49-F238E27FC236}">
                        <a16:creationId xmlns:a16="http://schemas.microsoft.com/office/drawing/2014/main" id="{FD6BBDB6-3CB8-D942-4ACB-B219023702D6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18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971" t="4614" r="51305" b="17068"/>
                  <a:stretch/>
                </p:blipFill>
                <p:spPr bwMode="auto">
                  <a:xfrm>
                    <a:off x="-735577" y="1184558"/>
                    <a:ext cx="988113" cy="1057232"/>
                  </a:xfrm>
                  <a:prstGeom prst="rect">
                    <a:avLst/>
                  </a:prstGeom>
                  <a:grpFill/>
                </p:spPr>
              </p:pic>
              <p:pic>
                <p:nvPicPr>
                  <p:cNvPr id="1025" name="Picture 1024">
                    <a:extLst>
                      <a:ext uri="{FF2B5EF4-FFF2-40B4-BE49-F238E27FC236}">
                        <a16:creationId xmlns:a16="http://schemas.microsoft.com/office/drawing/2014/main" id="{C6EE7E06-F1B9-42A2-2BF0-04672A111087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19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664" t="8244" r="66866" b="5856"/>
                  <a:stretch/>
                </p:blipFill>
                <p:spPr bwMode="auto">
                  <a:xfrm>
                    <a:off x="2323026" y="1208449"/>
                    <a:ext cx="988113" cy="1007999"/>
                  </a:xfrm>
                  <a:prstGeom prst="rect">
                    <a:avLst/>
                  </a:prstGeom>
                  <a:grpFill/>
                </p:spPr>
              </p:pic>
              <p:pic>
                <p:nvPicPr>
                  <p:cNvPr id="1027" name="Picture 1026">
                    <a:extLst>
                      <a:ext uri="{FF2B5EF4-FFF2-40B4-BE49-F238E27FC236}">
                        <a16:creationId xmlns:a16="http://schemas.microsoft.com/office/drawing/2014/main" id="{FCCABAFC-2165-C8F8-AAF3-BEFF8607B365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20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977" t="14423" r="67326" b="14520"/>
                  <a:stretch/>
                </p:blipFill>
                <p:spPr bwMode="auto">
                  <a:xfrm>
                    <a:off x="1299585" y="1221417"/>
                    <a:ext cx="988113" cy="1004206"/>
                  </a:xfrm>
                  <a:prstGeom prst="rect">
                    <a:avLst/>
                  </a:prstGeom>
                  <a:grpFill/>
                </p:spPr>
              </p:pic>
            </p:grp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58" name="TextBox 57">
                    <a:extLst>
                      <a:ext uri="{FF2B5EF4-FFF2-40B4-BE49-F238E27FC236}">
                        <a16:creationId xmlns:a16="http://schemas.microsoft.com/office/drawing/2014/main" id="{6B7B806D-0309-E656-B6CC-0B61A6EBE1D4}"/>
                      </a:ext>
                    </a:extLst>
                  </p:cNvPr>
                  <p:cNvSpPr txBox="1"/>
                  <p:nvPr/>
                </p:nvSpPr>
                <p:spPr>
                  <a:xfrm>
                    <a:off x="4146229" y="4412792"/>
                    <a:ext cx="1706597" cy="35139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p>
                            <m:sSupPr>
                              <m:ctrlPr>
                                <a:rPr lang="en-US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</m:e>
                            <m:sup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14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=0</m:t>
                          </m:r>
                        </m:oMath>
                      </m:oMathPara>
                    </a14:m>
                    <a:endParaRPr lang="en-IL" dirty="0">
                      <a:solidFill>
                        <a:schemeClr val="tx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4" name="TextBox 13">
                    <a:extLst>
                      <a:ext uri="{FF2B5EF4-FFF2-40B4-BE49-F238E27FC236}">
                        <a16:creationId xmlns:a16="http://schemas.microsoft.com/office/drawing/2014/main" id="{28BBCAF4-E7A3-BF14-DD89-C84621400D4B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146229" y="4412792"/>
                    <a:ext cx="1706597" cy="351398"/>
                  </a:xfrm>
                  <a:prstGeom prst="rect">
                    <a:avLst/>
                  </a:prstGeom>
                  <a:blipFill>
                    <a:blip r:embed="rId2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59" name="TextBox 58">
                    <a:extLst>
                      <a:ext uri="{FF2B5EF4-FFF2-40B4-BE49-F238E27FC236}">
                        <a16:creationId xmlns:a16="http://schemas.microsoft.com/office/drawing/2014/main" id="{6527BF50-A461-2D45-A06A-92E32B8F1F30}"/>
                      </a:ext>
                    </a:extLst>
                  </p:cNvPr>
                  <p:cNvSpPr txBox="1"/>
                  <p:nvPr/>
                </p:nvSpPr>
                <p:spPr>
                  <a:xfrm>
                    <a:off x="9905764" y="4347466"/>
                    <a:ext cx="1821007" cy="35139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14:m>
                      <m:oMath xmlns:m="http://schemas.openxmlformats.org/officeDocument/2006/math">
                        <m:sSup>
                          <m:sSupPr>
                            <m:ctrlPr>
                              <a:rPr lang="en-US" sz="140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140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𝜎</m:t>
                            </m:r>
                          </m:e>
                          <m:sup>
                            <m:r>
                              <a:rPr lang="en-US" sz="140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US" sz="14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=0</m:t>
                        </m:r>
                      </m:oMath>
                    </a14:m>
                    <a:r>
                      <a:rPr lang="en-US" sz="1400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a:t>.5</a:t>
                    </a:r>
                    <a:endParaRPr lang="en-IL" sz="1400" dirty="0">
                      <a:solidFill>
                        <a:schemeClr val="tx1"/>
                      </a:solidFill>
                      <a:latin typeface="Cambria Math" panose="020405030504060302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15" name="TextBox 14">
                    <a:extLst>
                      <a:ext uri="{FF2B5EF4-FFF2-40B4-BE49-F238E27FC236}">
                        <a16:creationId xmlns:a16="http://schemas.microsoft.com/office/drawing/2014/main" id="{6A15FEF0-8284-53FA-7887-A55AE9351AC5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9905764" y="4347466"/>
                    <a:ext cx="1821007" cy="351398"/>
                  </a:xfrm>
                  <a:prstGeom prst="rect">
                    <a:avLst/>
                  </a:prstGeom>
                  <a:blipFill>
                    <a:blip r:embed="rId22"/>
                    <a:stretch>
                      <a:fillRect t="-4000" b="-20000"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60" name="TextBox 59">
                    <a:extLst>
                      <a:ext uri="{FF2B5EF4-FFF2-40B4-BE49-F238E27FC236}">
                        <a16:creationId xmlns:a16="http://schemas.microsoft.com/office/drawing/2014/main" id="{05E26CBD-6CD4-B475-7D9A-7C3BE7C976A2}"/>
                      </a:ext>
                    </a:extLst>
                  </p:cNvPr>
                  <p:cNvSpPr txBox="1"/>
                  <p:nvPr/>
                </p:nvSpPr>
                <p:spPr>
                  <a:xfrm>
                    <a:off x="7902775" y="4383308"/>
                    <a:ext cx="1862393" cy="35139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p>
                            <m:sSupPr>
                              <m:ctrlPr>
                                <a:rPr lang="en-US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</m:e>
                            <m:sup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14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US" sz="1400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0.1</m:t>
                          </m:r>
                        </m:oMath>
                      </m:oMathPara>
                    </a14:m>
                    <a:endParaRPr lang="en-IL" sz="1400" dirty="0">
                      <a:solidFill>
                        <a:schemeClr val="tx1"/>
                      </a:solidFill>
                      <a:latin typeface="Cambria Math" panose="020405030504060302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16" name="TextBox 15">
                    <a:extLst>
                      <a:ext uri="{FF2B5EF4-FFF2-40B4-BE49-F238E27FC236}">
                        <a16:creationId xmlns:a16="http://schemas.microsoft.com/office/drawing/2014/main" id="{7415711D-414C-DD3A-D057-AD2249E0C3C1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902775" y="4383308"/>
                    <a:ext cx="1862393" cy="351398"/>
                  </a:xfrm>
                  <a:prstGeom prst="rect">
                    <a:avLst/>
                  </a:prstGeom>
                  <a:blipFill>
                    <a:blip r:embed="rId2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61" name="TextBox 60">
                    <a:extLst>
                      <a:ext uri="{FF2B5EF4-FFF2-40B4-BE49-F238E27FC236}">
                        <a16:creationId xmlns:a16="http://schemas.microsoft.com/office/drawing/2014/main" id="{F1E9FEF7-EF1C-D820-E53D-AEC1DA3235E7}"/>
                      </a:ext>
                    </a:extLst>
                  </p:cNvPr>
                  <p:cNvSpPr txBox="1"/>
                  <p:nvPr/>
                </p:nvSpPr>
                <p:spPr>
                  <a:xfrm>
                    <a:off x="6195665" y="4415196"/>
                    <a:ext cx="1510074" cy="35139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p>
                            <m:sSupPr>
                              <m:ctrlPr>
                                <a:rPr lang="en-US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</m:e>
                            <m:sup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14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US" sz="1400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0.01</m:t>
                          </m:r>
                        </m:oMath>
                      </m:oMathPara>
                    </a14:m>
                    <a:endParaRPr lang="en-IL" sz="1400" dirty="0">
                      <a:solidFill>
                        <a:schemeClr val="tx1"/>
                      </a:solidFill>
                      <a:latin typeface="Cambria Math" panose="020405030504060302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17" name="TextBox 16">
                    <a:extLst>
                      <a:ext uri="{FF2B5EF4-FFF2-40B4-BE49-F238E27FC236}">
                        <a16:creationId xmlns:a16="http://schemas.microsoft.com/office/drawing/2014/main" id="{CF1B8F66-6169-0A4F-E35E-6AEBB76FB5AB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195665" y="4415196"/>
                    <a:ext cx="1510074" cy="351398"/>
                  </a:xfrm>
                  <a:prstGeom prst="rect">
                    <a:avLst/>
                  </a:prstGeom>
                  <a:blipFill>
                    <a:blip r:embed="rId2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grpSp>
        <p:nvGrpSpPr>
          <p:cNvPr id="1037" name="Group 1036">
            <a:extLst>
              <a:ext uri="{FF2B5EF4-FFF2-40B4-BE49-F238E27FC236}">
                <a16:creationId xmlns:a16="http://schemas.microsoft.com/office/drawing/2014/main" id="{0450E0EC-1BA7-1A28-5F02-84885520D97D}"/>
              </a:ext>
            </a:extLst>
          </p:cNvPr>
          <p:cNvGrpSpPr/>
          <p:nvPr/>
        </p:nvGrpSpPr>
        <p:grpSpPr>
          <a:xfrm>
            <a:off x="5838153" y="2741829"/>
            <a:ext cx="1646272" cy="1085618"/>
            <a:chOff x="5838153" y="2741829"/>
            <a:chExt cx="1646272" cy="1085618"/>
          </a:xfrm>
        </p:grpSpPr>
        <p:sp>
          <p:nvSpPr>
            <p:cNvPr id="1033" name="Content Placeholder 4">
              <a:extLst>
                <a:ext uri="{FF2B5EF4-FFF2-40B4-BE49-F238E27FC236}">
                  <a16:creationId xmlns:a16="http://schemas.microsoft.com/office/drawing/2014/main" id="{4B76DC8A-38D5-E0E2-0740-713257BD84F4}"/>
                </a:ext>
              </a:extLst>
            </p:cNvPr>
            <p:cNvSpPr txBox="1">
              <a:spLocks/>
            </p:cNvSpPr>
            <p:nvPr/>
          </p:nvSpPr>
          <p:spPr>
            <a:xfrm>
              <a:off x="5838153" y="3394526"/>
              <a:ext cx="1000599" cy="432921"/>
            </a:xfrm>
            <a:prstGeom prst="rect">
              <a:avLst/>
            </a:prstGeom>
          </p:spPr>
          <p:txBody>
            <a:bodyPr>
              <a:norm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ADE</a:t>
              </a:r>
            </a:p>
            <a:p>
              <a:pPr marL="0" indent="0">
                <a:buNone/>
              </a:pP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1035" name="Straight Arrow Connector 1034">
              <a:extLst>
                <a:ext uri="{FF2B5EF4-FFF2-40B4-BE49-F238E27FC236}">
                  <a16:creationId xmlns:a16="http://schemas.microsoft.com/office/drawing/2014/main" id="{6EBE190B-7C6D-AC89-A187-4534743413C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679485" y="2741829"/>
              <a:ext cx="804940" cy="885717"/>
            </a:xfrm>
            <a:prstGeom prst="straightConnector1">
              <a:avLst/>
            </a:prstGeom>
            <a:ln w="57150">
              <a:solidFill>
                <a:srgbClr val="FF0000"/>
              </a:solidFill>
              <a:prstDash val="dashDot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23B765FD-C0B1-322E-5914-E6D1787A82CB}"/>
              </a:ext>
            </a:extLst>
          </p:cNvPr>
          <p:cNvSpPr/>
          <p:nvPr/>
        </p:nvSpPr>
        <p:spPr>
          <a:xfrm>
            <a:off x="4238991" y="1445741"/>
            <a:ext cx="658381" cy="2520778"/>
          </a:xfrm>
          <a:prstGeom prst="rect">
            <a:avLst/>
          </a:prstGeom>
          <a:noFill/>
          <a:ln w="76200">
            <a:solidFill>
              <a:srgbClr val="FF0000"/>
            </a:solidFill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IL"/>
          </a:p>
        </p:txBody>
      </p:sp>
      <p:pic>
        <p:nvPicPr>
          <p:cNvPr id="3074" name="Picture 2" descr="George Clooney | Spy Kids Wiki | Fandom">
            <a:extLst>
              <a:ext uri="{FF2B5EF4-FFF2-40B4-BE49-F238E27FC236}">
                <a16:creationId xmlns:a16="http://schemas.microsoft.com/office/drawing/2014/main" id="{5D30B520-EAED-8B6E-8627-7F7A7138C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9013" y="1320713"/>
            <a:ext cx="2061421" cy="206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1" name="TextBox 1040">
            <a:extLst>
              <a:ext uri="{FF2B5EF4-FFF2-40B4-BE49-F238E27FC236}">
                <a16:creationId xmlns:a16="http://schemas.microsoft.com/office/drawing/2014/main" id="{D84E09FC-A840-8C7D-D71A-13F43CAFE9F5}"/>
              </a:ext>
            </a:extLst>
          </p:cNvPr>
          <p:cNvSpPr txBox="1"/>
          <p:nvPr/>
        </p:nvSpPr>
        <p:spPr>
          <a:xfrm>
            <a:off x="10019012" y="3446201"/>
            <a:ext cx="20614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L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0.1%</a:t>
            </a:r>
          </a:p>
        </p:txBody>
      </p:sp>
      <p:pic>
        <p:nvPicPr>
          <p:cNvPr id="1043" name="Picture 1042">
            <a:extLst>
              <a:ext uri="{FF2B5EF4-FFF2-40B4-BE49-F238E27FC236}">
                <a16:creationId xmlns:a16="http://schemas.microsoft.com/office/drawing/2014/main" id="{B69A4CD1-C97C-BC19-E54F-441ADC1CEDB8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10019012" y="3977841"/>
            <a:ext cx="2040414" cy="2352988"/>
          </a:xfrm>
          <a:prstGeom prst="rect">
            <a:avLst/>
          </a:prstGeom>
        </p:spPr>
      </p:pic>
      <p:sp>
        <p:nvSpPr>
          <p:cNvPr id="1044" name="Rectangle 1043">
            <a:extLst>
              <a:ext uri="{FF2B5EF4-FFF2-40B4-BE49-F238E27FC236}">
                <a16:creationId xmlns:a16="http://schemas.microsoft.com/office/drawing/2014/main" id="{B96C9D7E-0FA5-3192-D426-67FF7406974B}"/>
              </a:ext>
            </a:extLst>
          </p:cNvPr>
          <p:cNvSpPr/>
          <p:nvPr/>
        </p:nvSpPr>
        <p:spPr>
          <a:xfrm rot="18940369">
            <a:off x="7420680" y="677626"/>
            <a:ext cx="582618" cy="2023324"/>
          </a:xfrm>
          <a:prstGeom prst="rect">
            <a:avLst/>
          </a:prstGeom>
          <a:noFill/>
          <a:ln w="76200">
            <a:solidFill>
              <a:schemeClr val="accent5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IL"/>
          </a:p>
        </p:txBody>
      </p: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04737BBC-9E98-951A-E0ED-280002DEDED1}"/>
              </a:ext>
            </a:extLst>
          </p:cNvPr>
          <p:cNvSpPr/>
          <p:nvPr/>
        </p:nvSpPr>
        <p:spPr>
          <a:xfrm rot="16200000">
            <a:off x="6533028" y="2418185"/>
            <a:ext cx="347560" cy="4955066"/>
          </a:xfrm>
          <a:prstGeom prst="rect">
            <a:avLst/>
          </a:prstGeom>
          <a:noFill/>
          <a:ln w="76200">
            <a:solidFill>
              <a:schemeClr val="accent5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IL"/>
          </a:p>
        </p:txBody>
      </p:sp>
      <p:pic>
        <p:nvPicPr>
          <p:cNvPr id="3076" name="Picture 4" descr="Building Blocks of the Genetic Code - ASHG">
            <a:extLst>
              <a:ext uri="{FF2B5EF4-FFF2-40B4-BE49-F238E27FC236}">
                <a16:creationId xmlns:a16="http://schemas.microsoft.com/office/drawing/2014/main" id="{541E99A3-F6E1-427E-AE5D-63B3256548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03" t="5946" r="54619" b="14122"/>
          <a:stretch/>
        </p:blipFill>
        <p:spPr bwMode="auto">
          <a:xfrm rot="5400000">
            <a:off x="10654596" y="159296"/>
            <a:ext cx="646331" cy="1518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6">
            <a:extLst>
              <a:ext uri="{FF2B5EF4-FFF2-40B4-BE49-F238E27FC236}">
                <a16:creationId xmlns:a16="http://schemas.microsoft.com/office/drawing/2014/main" id="{D15CD0FB-A9D8-D214-BE78-3831455015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6233" y="6364635"/>
            <a:ext cx="3007618" cy="30777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rtl="0"/>
            <a:r>
              <a:rPr lang="en-US" sz="1400" i="1" dirty="0">
                <a:solidFill>
                  <a:srgbClr val="000000"/>
                </a:solidFill>
              </a:rPr>
              <a:t>Levy and Berkowitz, J </a:t>
            </a:r>
            <a:r>
              <a:rPr lang="en-US" sz="1400" i="1" dirty="0" err="1">
                <a:solidFill>
                  <a:srgbClr val="000000"/>
                </a:solidFill>
              </a:rPr>
              <a:t>Cont</a:t>
            </a:r>
            <a:r>
              <a:rPr lang="en-US" sz="1400" i="1" dirty="0">
                <a:solidFill>
                  <a:srgbClr val="000000"/>
                </a:solidFill>
              </a:rPr>
              <a:t> </a:t>
            </a:r>
            <a:r>
              <a:rPr lang="en-US" sz="1400" i="1" dirty="0" err="1">
                <a:solidFill>
                  <a:srgbClr val="000000"/>
                </a:solidFill>
              </a:rPr>
              <a:t>Hydrol</a:t>
            </a:r>
            <a:r>
              <a:rPr lang="en-US" sz="1400" i="1" dirty="0">
                <a:solidFill>
                  <a:srgbClr val="000000"/>
                </a:solidFill>
              </a:rPr>
              <a:t> 2003</a:t>
            </a:r>
          </a:p>
        </p:txBody>
      </p:sp>
    </p:spTree>
    <p:extLst>
      <p:ext uri="{BB962C8B-B14F-4D97-AF65-F5344CB8AC3E}">
        <p14:creationId xmlns:p14="http://schemas.microsoft.com/office/powerpoint/2010/main" val="406443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8757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49" repeatCount="indefinite" fill="remove" display="0">
                  <p:stCondLst>
                    <p:cond delay="indefinite"/>
                  </p:stCondLst>
                </p:cTn>
                <p:tgtEl>
                  <p:spTgt spid="48"/>
                </p:tgtEl>
              </p:cMediaNode>
            </p:video>
          </p:childTnLst>
        </p:cTn>
      </p:par>
    </p:tnLst>
    <p:bldLst>
      <p:bldP spid="12" grpId="0"/>
      <p:bldP spid="31" grpId="0" animBg="1"/>
      <p:bldP spid="1039" grpId="0" animBg="1"/>
      <p:bldP spid="1041" grpId="0"/>
      <p:bldP spid="1044" grpId="0" animBg="1"/>
      <p:bldP spid="104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C47594E-91FC-4B9C-860C-F44A36598C5C}"/>
              </a:ext>
            </a:extLst>
          </p:cNvPr>
          <p:cNvSpPr txBox="1"/>
          <p:nvPr/>
        </p:nvSpPr>
        <p:spPr>
          <a:xfrm>
            <a:off x="7381072" y="1236450"/>
            <a:ext cx="454715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Preferential Flows, </a:t>
            </a:r>
          </a:p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bifurcations and voids</a:t>
            </a:r>
            <a:endParaRPr lang="LID4096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AE9B32-30E7-4EAB-B0CA-59BE1866DB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475" y="964466"/>
            <a:ext cx="7273465" cy="56734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5FD727-35D0-A3F0-4309-969FD27265D3}"/>
              </a:ext>
            </a:extLst>
          </p:cNvPr>
          <p:cNvSpPr txBox="1"/>
          <p:nvPr/>
        </p:nvSpPr>
        <p:spPr>
          <a:xfrm>
            <a:off x="1" y="117413"/>
            <a:ext cx="1117450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Anomalous Transport in </a:t>
            </a:r>
            <a:r>
              <a:rPr lang="he-IL" sz="36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arcy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-scale Porous </a:t>
            </a:r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Media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AD0C8F-356D-74DF-2DF7-B63CBF6A034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9" b="-27"/>
          <a:stretch/>
        </p:blipFill>
        <p:spPr>
          <a:xfrm>
            <a:off x="158475" y="2316891"/>
            <a:ext cx="11336874" cy="405919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211A8AD-486D-4EB3-7C8D-88DA00E1A97C}"/>
              </a:ext>
            </a:extLst>
          </p:cNvPr>
          <p:cNvSpPr/>
          <p:nvPr/>
        </p:nvSpPr>
        <p:spPr>
          <a:xfrm>
            <a:off x="8374232" y="6252518"/>
            <a:ext cx="365929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Dagan &amp; Edery ADWR [2024]</a:t>
            </a:r>
          </a:p>
        </p:txBody>
      </p:sp>
      <p:pic>
        <p:nvPicPr>
          <p:cNvPr id="8" name="Picture 6">
            <a:extLst>
              <a:ext uri="{FF2B5EF4-FFF2-40B4-BE49-F238E27FC236}">
                <a16:creationId xmlns:a16="http://schemas.microsoft.com/office/drawing/2014/main" id="{BD3A9AB0-61F0-C97A-F8B3-67069DC47A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7982" y="4361"/>
            <a:ext cx="1314734" cy="1314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D51859-80E7-42C6-D2E1-4784BECFDBA6}"/>
              </a:ext>
            </a:extLst>
          </p:cNvPr>
          <p:cNvSpPr txBox="1"/>
          <p:nvPr/>
        </p:nvSpPr>
        <p:spPr>
          <a:xfrm>
            <a:off x="10967650" y="1315932"/>
            <a:ext cx="1147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Avioz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Dagan</a:t>
            </a:r>
          </a:p>
        </p:txBody>
      </p:sp>
    </p:spTree>
    <p:extLst>
      <p:ext uri="{BB962C8B-B14F-4D97-AF65-F5344CB8AC3E}">
        <p14:creationId xmlns:p14="http://schemas.microsoft.com/office/powerpoint/2010/main" val="64608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99071E-7F3E-8879-B2E5-36D4FB9E59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EB3A73D4-BCAD-44CF-2233-D1E1A8D7DDC1}"/>
              </a:ext>
            </a:extLst>
          </p:cNvPr>
          <p:cNvGrpSpPr/>
          <p:nvPr/>
        </p:nvGrpSpPr>
        <p:grpSpPr>
          <a:xfrm>
            <a:off x="173937" y="4310115"/>
            <a:ext cx="6458012" cy="2443052"/>
            <a:chOff x="3881742" y="3868666"/>
            <a:chExt cx="7947731" cy="2789303"/>
          </a:xfrm>
          <a:solidFill>
            <a:schemeClr val="bg1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D0AAD7CE-AFE3-C7F9-F92B-50F9DBCEA5C8}"/>
                </a:ext>
              </a:extLst>
            </p:cNvPr>
            <p:cNvSpPr/>
            <p:nvPr/>
          </p:nvSpPr>
          <p:spPr>
            <a:xfrm>
              <a:off x="3881742" y="3868666"/>
              <a:ext cx="7947731" cy="2789303"/>
            </a:xfrm>
            <a:prstGeom prst="rect">
              <a:avLst/>
            </a:prstGeom>
            <a:grp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 dirty="0">
                <a:solidFill>
                  <a:schemeClr val="tx1"/>
                </a:solidFill>
              </a:endParaRPr>
            </a:p>
          </p:txBody>
        </p: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A1A5520A-C1E9-929D-F477-979581B69CB7}"/>
                </a:ext>
              </a:extLst>
            </p:cNvPr>
            <p:cNvGrpSpPr/>
            <p:nvPr/>
          </p:nvGrpSpPr>
          <p:grpSpPr>
            <a:xfrm>
              <a:off x="3881742" y="4347466"/>
              <a:ext cx="7865340" cy="2271388"/>
              <a:chOff x="3881742" y="4347466"/>
              <a:chExt cx="7865340" cy="2271388"/>
            </a:xfrm>
            <a:grpFill/>
          </p:grpSpPr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505C1272-C489-9A08-0566-6F84B3DD3A4F}"/>
                  </a:ext>
                </a:extLst>
              </p:cNvPr>
              <p:cNvGrpSpPr/>
              <p:nvPr/>
            </p:nvGrpSpPr>
            <p:grpSpPr>
              <a:xfrm>
                <a:off x="3881742" y="4652465"/>
                <a:ext cx="7865340" cy="1966389"/>
                <a:chOff x="-750445" y="1152874"/>
                <a:chExt cx="4061584" cy="1088916"/>
              </a:xfrm>
              <a:grpFill/>
            </p:grpSpPr>
            <p:pic>
              <p:nvPicPr>
                <p:cNvPr id="43" name="Picture 42">
                  <a:extLst>
                    <a:ext uri="{FF2B5EF4-FFF2-40B4-BE49-F238E27FC236}">
                      <a16:creationId xmlns:a16="http://schemas.microsoft.com/office/drawing/2014/main" id="{1C636E7E-2171-9D72-6497-61F8CAA449C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6"/>
                <a:srcRect l="5379" t="8538" r="31401" b="8654"/>
                <a:stretch/>
              </p:blipFill>
              <p:spPr>
                <a:xfrm>
                  <a:off x="278550" y="1208449"/>
                  <a:ext cx="990244" cy="1007999"/>
                </a:xfrm>
                <a:prstGeom prst="rect">
                  <a:avLst/>
                </a:prstGeom>
                <a:grpFill/>
              </p:spPr>
            </p:pic>
            <p:grpSp>
              <p:nvGrpSpPr>
                <p:cNvPr id="44" name="Group 43">
                  <a:extLst>
                    <a:ext uri="{FF2B5EF4-FFF2-40B4-BE49-F238E27FC236}">
                      <a16:creationId xmlns:a16="http://schemas.microsoft.com/office/drawing/2014/main" id="{5F980F01-52BE-C19D-B3C1-EC2A418C14EF}"/>
                    </a:ext>
                  </a:extLst>
                </p:cNvPr>
                <p:cNvGrpSpPr/>
                <p:nvPr/>
              </p:nvGrpSpPr>
              <p:grpSpPr>
                <a:xfrm>
                  <a:off x="-750445" y="1152874"/>
                  <a:ext cx="4061584" cy="1088916"/>
                  <a:chOff x="-750445" y="1152874"/>
                  <a:chExt cx="4061584" cy="1088916"/>
                </a:xfrm>
                <a:grpFill/>
              </p:grpSpPr>
              <p:pic>
                <p:nvPicPr>
                  <p:cNvPr id="45" name="Picture 44">
                    <a:extLst>
                      <a:ext uri="{FF2B5EF4-FFF2-40B4-BE49-F238E27FC236}">
                        <a16:creationId xmlns:a16="http://schemas.microsoft.com/office/drawing/2014/main" id="{24C1F34E-0A36-7904-AB83-3B92B8ABD43A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7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971" t="4614" r="51305" b="17068"/>
                  <a:stretch/>
                </p:blipFill>
                <p:spPr bwMode="auto">
                  <a:xfrm>
                    <a:off x="-735577" y="1184558"/>
                    <a:ext cx="988113" cy="1057232"/>
                  </a:xfrm>
                  <a:prstGeom prst="rect">
                    <a:avLst/>
                  </a:prstGeom>
                  <a:grpFill/>
                </p:spPr>
              </p:pic>
              <p:pic>
                <p:nvPicPr>
                  <p:cNvPr id="46" name="Picture 45">
                    <a:extLst>
                      <a:ext uri="{FF2B5EF4-FFF2-40B4-BE49-F238E27FC236}">
                        <a16:creationId xmlns:a16="http://schemas.microsoft.com/office/drawing/2014/main" id="{D5C83867-6164-9FB4-2159-C8B8C5810518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8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664" t="8244" r="66866" b="5856"/>
                  <a:stretch/>
                </p:blipFill>
                <p:spPr bwMode="auto">
                  <a:xfrm>
                    <a:off x="2323026" y="1208449"/>
                    <a:ext cx="988113" cy="1007999"/>
                  </a:xfrm>
                  <a:prstGeom prst="rect">
                    <a:avLst/>
                  </a:prstGeom>
                  <a:grpFill/>
                </p:spPr>
              </p:pic>
              <p:pic>
                <p:nvPicPr>
                  <p:cNvPr id="47" name="Picture 46">
                    <a:extLst>
                      <a:ext uri="{FF2B5EF4-FFF2-40B4-BE49-F238E27FC236}">
                        <a16:creationId xmlns:a16="http://schemas.microsoft.com/office/drawing/2014/main" id="{43F134CF-9547-F2E3-07A6-57087A36E030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9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977" t="14423" r="67326" b="14520"/>
                  <a:stretch/>
                </p:blipFill>
                <p:spPr bwMode="auto">
                  <a:xfrm>
                    <a:off x="1299585" y="1221417"/>
                    <a:ext cx="988113" cy="1004206"/>
                  </a:xfrm>
                  <a:prstGeom prst="rect">
                    <a:avLst/>
                  </a:prstGeom>
                  <a:grpFill/>
                </p:spPr>
              </p:pic>
              <p:sp>
                <p:nvSpPr>
                  <p:cNvPr id="48" name="TextBox 9">
                    <a:extLst>
                      <a:ext uri="{FF2B5EF4-FFF2-40B4-BE49-F238E27FC236}">
                        <a16:creationId xmlns:a16="http://schemas.microsoft.com/office/drawing/2014/main" id="{0B06C77D-11C3-90CC-7562-C5EFD59104B9}"/>
                      </a:ext>
                    </a:extLst>
                  </p:cNvPr>
                  <p:cNvSpPr txBox="1"/>
                  <p:nvPr/>
                </p:nvSpPr>
                <p:spPr>
                  <a:xfrm>
                    <a:off x="-750445" y="1152874"/>
                    <a:ext cx="221130" cy="158813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noAutofit/>
                  </a:bodyPr>
                  <a:lstStyle/>
                  <a:p>
                    <a:r>
                      <a:rPr lang="en-US" kern="1200" dirty="0">
                        <a:effectLst/>
                        <a:latin typeface="Calibri Light" panose="020F0302020204030204" pitchFamily="34" charset="0"/>
                        <a:ea typeface="Arimo"/>
                        <a:cs typeface="Calibri Light" panose="020F0302020204030204" pitchFamily="34" charset="0"/>
                      </a:rPr>
                      <a:t>A</a:t>
                    </a:r>
                    <a:endParaRPr lang="en-IL" dirty="0">
                      <a:effectLst/>
                      <a:latin typeface="Calibri Light" panose="020F0302020204030204" pitchFamily="34" charset="0"/>
                      <a:ea typeface="Arimo"/>
                      <a:cs typeface="Calibri Light" panose="020F0302020204030204" pitchFamily="34" charset="0"/>
                    </a:endParaRPr>
                  </a:p>
                </p:txBody>
              </p:sp>
              <p:sp>
                <p:nvSpPr>
                  <p:cNvPr id="49" name="TextBox 11">
                    <a:extLst>
                      <a:ext uri="{FF2B5EF4-FFF2-40B4-BE49-F238E27FC236}">
                        <a16:creationId xmlns:a16="http://schemas.microsoft.com/office/drawing/2014/main" id="{0DFD5D3D-229E-E659-7887-0525754C9DE4}"/>
                      </a:ext>
                    </a:extLst>
                  </p:cNvPr>
                  <p:cNvSpPr txBox="1"/>
                  <p:nvPr/>
                </p:nvSpPr>
                <p:spPr>
                  <a:xfrm>
                    <a:off x="250472" y="1157075"/>
                    <a:ext cx="193969" cy="246221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noAutofit/>
                  </a:bodyPr>
                  <a:lstStyle/>
                  <a:p>
                    <a:r>
                      <a:rPr lang="en-US" kern="1200" dirty="0">
                        <a:effectLst/>
                        <a:latin typeface="Calibri Light" panose="020F0302020204030204" pitchFamily="34" charset="0"/>
                        <a:ea typeface="Arimo"/>
                        <a:cs typeface="Calibri Light" panose="020F0302020204030204" pitchFamily="34" charset="0"/>
                      </a:rPr>
                      <a:t>B</a:t>
                    </a:r>
                    <a:endParaRPr lang="en-IL" dirty="0">
                      <a:effectLst/>
                      <a:latin typeface="Calibri Light" panose="020F0302020204030204" pitchFamily="34" charset="0"/>
                      <a:ea typeface="Arimo"/>
                      <a:cs typeface="Calibri Light" panose="020F0302020204030204" pitchFamily="34" charset="0"/>
                    </a:endParaRPr>
                  </a:p>
                </p:txBody>
              </p:sp>
              <p:sp>
                <p:nvSpPr>
                  <p:cNvPr id="50" name="TextBox 13">
                    <a:extLst>
                      <a:ext uri="{FF2B5EF4-FFF2-40B4-BE49-F238E27FC236}">
                        <a16:creationId xmlns:a16="http://schemas.microsoft.com/office/drawing/2014/main" id="{C2A4A184-3696-FADD-82DB-5BFB6DFF67B4}"/>
                      </a:ext>
                    </a:extLst>
                  </p:cNvPr>
                  <p:cNvSpPr txBox="1"/>
                  <p:nvPr/>
                </p:nvSpPr>
                <p:spPr>
                  <a:xfrm>
                    <a:off x="1272265" y="1164796"/>
                    <a:ext cx="97541" cy="13111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noAutofit/>
                  </a:bodyPr>
                  <a:lstStyle/>
                  <a:p>
                    <a:r>
                      <a:rPr lang="en-US" kern="1200" dirty="0">
                        <a:effectLst/>
                        <a:latin typeface="Calibri Light" panose="020F0302020204030204" pitchFamily="34" charset="0"/>
                        <a:ea typeface="Arimo"/>
                        <a:cs typeface="Calibri Light" panose="020F0302020204030204" pitchFamily="34" charset="0"/>
                      </a:rPr>
                      <a:t>C</a:t>
                    </a:r>
                    <a:endParaRPr lang="en-IL" dirty="0">
                      <a:effectLst/>
                      <a:latin typeface="Calibri Light" panose="020F0302020204030204" pitchFamily="34" charset="0"/>
                      <a:ea typeface="Arimo"/>
                      <a:cs typeface="Calibri Light" panose="020F0302020204030204" pitchFamily="34" charset="0"/>
                    </a:endParaRPr>
                  </a:p>
                </p:txBody>
              </p:sp>
              <p:sp>
                <p:nvSpPr>
                  <p:cNvPr id="51" name="TextBox 15">
                    <a:extLst>
                      <a:ext uri="{FF2B5EF4-FFF2-40B4-BE49-F238E27FC236}">
                        <a16:creationId xmlns:a16="http://schemas.microsoft.com/office/drawing/2014/main" id="{787A6A35-76E4-3E3C-2EA1-5510FB28B5F0}"/>
                      </a:ext>
                    </a:extLst>
                  </p:cNvPr>
                  <p:cNvSpPr txBox="1"/>
                  <p:nvPr/>
                </p:nvSpPr>
                <p:spPr>
                  <a:xfrm>
                    <a:off x="2273959" y="1158294"/>
                    <a:ext cx="131744" cy="127267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noAutofit/>
                  </a:bodyPr>
                  <a:lstStyle/>
                  <a:p>
                    <a:r>
                      <a:rPr lang="en-US" kern="1200" dirty="0">
                        <a:effectLst/>
                        <a:latin typeface="Calibri Light" panose="020F0302020204030204" pitchFamily="34" charset="0"/>
                        <a:ea typeface="Arimo"/>
                        <a:cs typeface="Calibri Light" panose="020F0302020204030204" pitchFamily="34" charset="0"/>
                      </a:rPr>
                      <a:t>D</a:t>
                    </a:r>
                    <a:endParaRPr lang="en-IL" dirty="0">
                      <a:effectLst/>
                      <a:latin typeface="Calibri Light" panose="020F0302020204030204" pitchFamily="34" charset="0"/>
                      <a:ea typeface="Arimo"/>
                      <a:cs typeface="Calibri Light" panose="020F0302020204030204" pitchFamily="34" charset="0"/>
                    </a:endParaRPr>
                  </a:p>
                </p:txBody>
              </p:sp>
            </p:grp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9" name="TextBox 38">
                    <a:extLst>
                      <a:ext uri="{FF2B5EF4-FFF2-40B4-BE49-F238E27FC236}">
                        <a16:creationId xmlns:a16="http://schemas.microsoft.com/office/drawing/2014/main" id="{A08E13F1-53CA-8B11-145A-97FF64817823}"/>
                      </a:ext>
                    </a:extLst>
                  </p:cNvPr>
                  <p:cNvSpPr txBox="1"/>
                  <p:nvPr/>
                </p:nvSpPr>
                <p:spPr>
                  <a:xfrm>
                    <a:off x="4146229" y="4412792"/>
                    <a:ext cx="1706597" cy="35139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p>
                            <m:sSupPr>
                              <m:ctrlPr>
                                <a:rPr lang="en-US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</m:e>
                            <m:sup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14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=0</m:t>
                          </m:r>
                        </m:oMath>
                      </m:oMathPara>
                    </a14:m>
                    <a:endParaRPr lang="en-IL" dirty="0">
                      <a:solidFill>
                        <a:schemeClr val="tx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4" name="TextBox 13">
                    <a:extLst>
                      <a:ext uri="{FF2B5EF4-FFF2-40B4-BE49-F238E27FC236}">
                        <a16:creationId xmlns:a16="http://schemas.microsoft.com/office/drawing/2014/main" id="{28BBCAF4-E7A3-BF14-DD89-C84621400D4B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146229" y="4412792"/>
                    <a:ext cx="1706597" cy="351398"/>
                  </a:xfrm>
                  <a:prstGeom prst="rect">
                    <a:avLst/>
                  </a:prstGeom>
                  <a:blipFill>
                    <a:blip r:embed="rId1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0" name="TextBox 39">
                    <a:extLst>
                      <a:ext uri="{FF2B5EF4-FFF2-40B4-BE49-F238E27FC236}">
                        <a16:creationId xmlns:a16="http://schemas.microsoft.com/office/drawing/2014/main" id="{C89D114F-CAF6-B26E-28C1-D532DF100BD8}"/>
                      </a:ext>
                    </a:extLst>
                  </p:cNvPr>
                  <p:cNvSpPr txBox="1"/>
                  <p:nvPr/>
                </p:nvSpPr>
                <p:spPr>
                  <a:xfrm>
                    <a:off x="9905764" y="4347466"/>
                    <a:ext cx="1821007" cy="35139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14:m>
                      <m:oMath xmlns:m="http://schemas.openxmlformats.org/officeDocument/2006/math">
                        <m:sSup>
                          <m:sSupPr>
                            <m:ctrlPr>
                              <a:rPr lang="en-US" sz="140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140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𝜎</m:t>
                            </m:r>
                          </m:e>
                          <m:sup>
                            <m:r>
                              <a:rPr lang="en-US" sz="140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US" sz="14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=0</m:t>
                        </m:r>
                      </m:oMath>
                    </a14:m>
                    <a:r>
                      <a:rPr lang="en-US" sz="1400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a:t>.5</a:t>
                    </a:r>
                    <a:endParaRPr lang="en-IL" sz="1400" dirty="0">
                      <a:solidFill>
                        <a:schemeClr val="tx1"/>
                      </a:solidFill>
                      <a:latin typeface="Cambria Math" panose="020405030504060302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15" name="TextBox 14">
                    <a:extLst>
                      <a:ext uri="{FF2B5EF4-FFF2-40B4-BE49-F238E27FC236}">
                        <a16:creationId xmlns:a16="http://schemas.microsoft.com/office/drawing/2014/main" id="{6A15FEF0-8284-53FA-7887-A55AE9351AC5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9905764" y="4347466"/>
                    <a:ext cx="1821007" cy="351398"/>
                  </a:xfrm>
                  <a:prstGeom prst="rect">
                    <a:avLst/>
                  </a:prstGeom>
                  <a:blipFill>
                    <a:blip r:embed="rId14"/>
                    <a:stretch>
                      <a:fillRect t="-4000" b="-20000"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1" name="TextBox 40">
                    <a:extLst>
                      <a:ext uri="{FF2B5EF4-FFF2-40B4-BE49-F238E27FC236}">
                        <a16:creationId xmlns:a16="http://schemas.microsoft.com/office/drawing/2014/main" id="{3FDE9DB5-6D60-ECA9-B641-F8F774C2AF9F}"/>
                      </a:ext>
                    </a:extLst>
                  </p:cNvPr>
                  <p:cNvSpPr txBox="1"/>
                  <p:nvPr/>
                </p:nvSpPr>
                <p:spPr>
                  <a:xfrm>
                    <a:off x="7902775" y="4383308"/>
                    <a:ext cx="1862393" cy="35139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p>
                            <m:sSupPr>
                              <m:ctrlPr>
                                <a:rPr lang="en-US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</m:e>
                            <m:sup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14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US" sz="1400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0.1</m:t>
                          </m:r>
                        </m:oMath>
                      </m:oMathPara>
                    </a14:m>
                    <a:endParaRPr lang="en-IL" sz="1400" dirty="0">
                      <a:solidFill>
                        <a:schemeClr val="tx1"/>
                      </a:solidFill>
                      <a:latin typeface="Cambria Math" panose="020405030504060302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16" name="TextBox 15">
                    <a:extLst>
                      <a:ext uri="{FF2B5EF4-FFF2-40B4-BE49-F238E27FC236}">
                        <a16:creationId xmlns:a16="http://schemas.microsoft.com/office/drawing/2014/main" id="{7415711D-414C-DD3A-D057-AD2249E0C3C1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902775" y="4383308"/>
                    <a:ext cx="1862393" cy="351398"/>
                  </a:xfrm>
                  <a:prstGeom prst="rect">
                    <a:avLst/>
                  </a:prstGeom>
                  <a:blipFill>
                    <a:blip r:embed="rId1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2" name="TextBox 41">
                    <a:extLst>
                      <a:ext uri="{FF2B5EF4-FFF2-40B4-BE49-F238E27FC236}">
                        <a16:creationId xmlns:a16="http://schemas.microsoft.com/office/drawing/2014/main" id="{125AA188-8B4C-4EB6-48BC-E6023C47EEFD}"/>
                      </a:ext>
                    </a:extLst>
                  </p:cNvPr>
                  <p:cNvSpPr txBox="1"/>
                  <p:nvPr/>
                </p:nvSpPr>
                <p:spPr>
                  <a:xfrm>
                    <a:off x="6195665" y="4415196"/>
                    <a:ext cx="1510074" cy="35139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p>
                            <m:sSupPr>
                              <m:ctrlPr>
                                <a:rPr lang="en-US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</m:e>
                            <m:sup>
                              <m:r>
                                <a:rPr lang="en-US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14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US" sz="1400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0.01</m:t>
                          </m:r>
                        </m:oMath>
                      </m:oMathPara>
                    </a14:m>
                    <a:endParaRPr lang="en-IL" sz="1400" dirty="0">
                      <a:solidFill>
                        <a:schemeClr val="tx1"/>
                      </a:solidFill>
                      <a:latin typeface="Cambria Math" panose="020405030504060302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17" name="TextBox 16">
                    <a:extLst>
                      <a:ext uri="{FF2B5EF4-FFF2-40B4-BE49-F238E27FC236}">
                        <a16:creationId xmlns:a16="http://schemas.microsoft.com/office/drawing/2014/main" id="{CF1B8F66-6169-0A4F-E35E-6AEBB76FB5AB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195665" y="4415196"/>
                    <a:ext cx="1510074" cy="351398"/>
                  </a:xfrm>
                  <a:prstGeom prst="rect">
                    <a:avLst/>
                  </a:prstGeom>
                  <a:blipFill>
                    <a:blip r:embed="rId1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57CEC162-AC88-04ED-5652-D19839FED34A}"/>
                </a:ext>
              </a:extLst>
            </p:cNvPr>
            <p:cNvSpPr txBox="1"/>
            <p:nvPr/>
          </p:nvSpPr>
          <p:spPr>
            <a:xfrm>
              <a:off x="3956156" y="3939209"/>
              <a:ext cx="2608357" cy="523220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2800" b="1" dirty="0">
                  <a:latin typeface="Calibri Light" panose="020F0302020204030204" pitchFamily="34" charset="0"/>
                  <a:cs typeface="Calibri Light" panose="020F0302020204030204" pitchFamily="34" charset="0"/>
                </a:rPr>
                <a:t>Flow cells </a:t>
              </a:r>
              <a:endParaRPr lang="en-IL" sz="2800" b="1" dirty="0">
                <a:latin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04271481-3F55-A304-F1E0-233BC2E775B8}"/>
              </a:ext>
            </a:extLst>
          </p:cNvPr>
          <p:cNvSpPr txBox="1"/>
          <p:nvPr/>
        </p:nvSpPr>
        <p:spPr>
          <a:xfrm>
            <a:off x="39284" y="96489"/>
            <a:ext cx="121134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Miscible Phase Flow in pore-scale Porous Media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 descr="A person wearing glasses and smiling at the camera&#10;&#10;Description automatically generated">
            <a:hlinkClick r:id="rId17"/>
            <a:extLst>
              <a:ext uri="{FF2B5EF4-FFF2-40B4-BE49-F238E27FC236}">
                <a16:creationId xmlns:a16="http://schemas.microsoft.com/office/drawing/2014/main" id="{64C9C193-9160-B513-9C5B-A0FBE1195203}"/>
              </a:ext>
            </a:extLst>
          </p:cNvPr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09"/>
          <a:stretch/>
        </p:blipFill>
        <p:spPr>
          <a:xfrm>
            <a:off x="10866916" y="28067"/>
            <a:ext cx="971835" cy="12980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239DF2F-C2B0-961E-3635-16DA69FAE645}"/>
              </a:ext>
            </a:extLst>
          </p:cNvPr>
          <p:cNvSpPr txBox="1"/>
          <p:nvPr/>
        </p:nvSpPr>
        <p:spPr>
          <a:xfrm>
            <a:off x="10573328" y="1275413"/>
            <a:ext cx="15590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Yahel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Elyahu-Yakir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F8C8C2C-17A7-1FE2-6359-F562B230506D}"/>
              </a:ext>
            </a:extLst>
          </p:cNvPr>
          <p:cNvGrpSpPr/>
          <p:nvPr/>
        </p:nvGrpSpPr>
        <p:grpSpPr>
          <a:xfrm>
            <a:off x="353249" y="969128"/>
            <a:ext cx="2051282" cy="1276418"/>
            <a:chOff x="791261" y="3948628"/>
            <a:chExt cx="2051282" cy="1276418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948E302-A189-3595-C950-934962ACD5FE}"/>
                </a:ext>
              </a:extLst>
            </p:cNvPr>
            <p:cNvSpPr txBox="1"/>
            <p:nvPr/>
          </p:nvSpPr>
          <p:spPr>
            <a:xfrm>
              <a:off x="791261" y="3948628"/>
              <a:ext cx="205128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Darcy’s Law</a:t>
              </a:r>
              <a:endParaRPr lang="en-IL" sz="2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9B84FFE3-0915-0842-7EA8-76F2BEF70F62}"/>
                    </a:ext>
                  </a:extLst>
                </p:cNvPr>
                <p:cNvSpPr txBox="1"/>
                <p:nvPr/>
              </p:nvSpPr>
              <p:spPr>
                <a:xfrm>
                  <a:off x="926558" y="4523764"/>
                  <a:ext cx="1628907" cy="701282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𝑑𝑝</m:t>
                            </m:r>
                          </m:num>
                          <m:den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𝑑𝑥</m:t>
                            </m:r>
                          </m:den>
                        </m:f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=−</m:t>
                        </m:r>
                        <m:f>
                          <m:fPr>
                            <m:ctrlP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𝜇</m:t>
                            </m:r>
                          </m:num>
                          <m:den>
                            <m:sSup>
                              <m:sSupPr>
                                <m:ctrlPr>
                                  <a:rPr lang="en-US" sz="24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sz="2400" b="0" i="1" smtClean="0">
                                    <a:latin typeface="Cambria Math" panose="02040503050406030204" pitchFamily="18" charset="0"/>
                                  </a:rPr>
                                  <m:t>𝑘</m:t>
                                </m:r>
                              </m:e>
                              <m:sup>
                                <m:r>
                                  <a:rPr lang="en-US" sz="2400" b="0" i="1" smtClean="0">
                                    <a:latin typeface="Cambria Math" panose="02040503050406030204" pitchFamily="18" charset="0"/>
                                  </a:rPr>
                                  <m:t>∗</m:t>
                                </m:r>
                              </m:sup>
                            </m:sSup>
                          </m:den>
                        </m:f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𝑞</m:t>
                        </m:r>
                      </m:oMath>
                    </m:oMathPara>
                  </a14:m>
                  <a:endParaRPr lang="en-IL" sz="2400" dirty="0"/>
                </a:p>
              </p:txBody>
            </p:sp>
          </mc:Choice>
          <mc:Fallback xmlns=""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9B84FFE3-0915-0842-7EA8-76F2BEF70F62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26558" y="4523764"/>
                  <a:ext cx="1628907" cy="701282"/>
                </a:xfrm>
                <a:prstGeom prst="rect">
                  <a:avLst/>
                </a:prstGeom>
                <a:blipFill>
                  <a:blip r:embed="rId19"/>
                  <a:stretch>
                    <a:fillRect l="-6202" t="-5357" r="-3876" b="-14286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231C5057-312B-14FC-1DD6-44874EF81557}"/>
              </a:ext>
            </a:extLst>
          </p:cNvPr>
          <p:cNvSpPr/>
          <p:nvPr/>
        </p:nvSpPr>
        <p:spPr>
          <a:xfrm>
            <a:off x="1483435" y="1974297"/>
            <a:ext cx="407150" cy="323166"/>
          </a:xfrm>
          <a:prstGeom prst="rect">
            <a:avLst/>
          </a:prstGeom>
          <a:noFill/>
          <a:ln w="57150">
            <a:solidFill>
              <a:srgbClr val="FF0000"/>
            </a:solidFill>
            <a:prstDash val="solid"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F516811-EEF9-27D9-2742-989C6A830F66}"/>
              </a:ext>
            </a:extLst>
          </p:cNvPr>
          <p:cNvSpPr/>
          <p:nvPr/>
        </p:nvSpPr>
        <p:spPr>
          <a:xfrm>
            <a:off x="1483435" y="1597698"/>
            <a:ext cx="407150" cy="323166"/>
          </a:xfrm>
          <a:prstGeom prst="rect">
            <a:avLst/>
          </a:prstGeom>
          <a:noFill/>
          <a:ln w="57150">
            <a:solidFill>
              <a:schemeClr val="accent1">
                <a:lumMod val="60000"/>
                <a:lumOff val="40000"/>
              </a:schemeClr>
            </a:solidFill>
            <a:prstDash val="solid"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FA29E70-7144-5E18-4D50-3DA44ACFEF95}"/>
                  </a:ext>
                </a:extLst>
              </p:cNvPr>
              <p:cNvSpPr txBox="1"/>
              <p:nvPr/>
            </p:nvSpPr>
            <p:spPr>
              <a:xfrm>
                <a:off x="-296562" y="2297462"/>
                <a:ext cx="3311521" cy="4580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>
                  <a:lnSpc>
                    <a:spcPct val="150000"/>
                  </a:lnSpc>
                </a:pPr>
                <a:r>
                  <a:rPr lang="en-US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</a:t>
                </a:r>
                <a:r>
                  <a:rPr lang="en-US" i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- discharge</a:t>
                </a:r>
                <a14:m>
                  <m:oMath xmlns:m="http://schemas.openxmlformats.org/officeDocument/2006/math">
                    <m:r>
                      <a:rPr lang="en-US" b="0" i="1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US" i="1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𝜇</m:t>
                    </m:r>
                  </m:oMath>
                </a14:m>
                <a:r>
                  <a:rPr lang="en-US" i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- viscosity</a:t>
                </a: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FA29E70-7144-5E18-4D50-3DA44ACFEF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96562" y="2297462"/>
                <a:ext cx="3311521" cy="458011"/>
              </a:xfrm>
              <a:prstGeom prst="rect">
                <a:avLst/>
              </a:prstGeom>
              <a:blipFill>
                <a:blip r:embed="rId20"/>
                <a:stretch>
                  <a:fillRect b="-18919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EF68778A-5409-AB6B-7008-DAE88626BB1B}"/>
                  </a:ext>
                </a:extLst>
              </p:cNvPr>
              <p:cNvSpPr txBox="1"/>
              <p:nvPr/>
            </p:nvSpPr>
            <p:spPr>
              <a:xfrm>
                <a:off x="-334842" y="2623915"/>
                <a:ext cx="3275749" cy="4580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>
                  <a:lnSpc>
                    <a:spcPct val="150000"/>
                  </a:lnSpc>
                </a:pPr>
                <a:r>
                  <a:rPr lang="en-US" i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k- permeability, </a:t>
                </a:r>
                <a14:m>
                  <m:oMath xmlns:m="http://schemas.openxmlformats.org/officeDocument/2006/math">
                    <m:r>
                      <a:rPr lang="en-US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𝑝</m:t>
                    </m:r>
                  </m:oMath>
                </a14:m>
                <a:r>
                  <a:rPr lang="en-US" i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- pressure</a:t>
                </a: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EF68778A-5409-AB6B-7008-DAE88626BB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334842" y="2623915"/>
                <a:ext cx="3275749" cy="458011"/>
              </a:xfrm>
              <a:prstGeom prst="rect">
                <a:avLst/>
              </a:prstGeom>
              <a:blipFill>
                <a:blip r:embed="rId21"/>
                <a:stretch>
                  <a:fillRect b="-18919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4" name="Picture 23">
            <a:extLst>
              <a:ext uri="{FF2B5EF4-FFF2-40B4-BE49-F238E27FC236}">
                <a16:creationId xmlns:a16="http://schemas.microsoft.com/office/drawing/2014/main" id="{FEFBFEC1-5A14-1672-5940-59E7F31DB928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2730603" y="818215"/>
            <a:ext cx="2333693" cy="2312164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993A05A1-2DF0-A1D0-FED4-73E45DA18BFC}"/>
              </a:ext>
            </a:extLst>
          </p:cNvPr>
          <p:cNvGrpSpPr/>
          <p:nvPr/>
        </p:nvGrpSpPr>
        <p:grpSpPr>
          <a:xfrm>
            <a:off x="112152" y="3524784"/>
            <a:ext cx="6980625" cy="3333215"/>
            <a:chOff x="2236304" y="2902226"/>
            <a:chExt cx="7802614" cy="3786809"/>
          </a:xfrm>
        </p:grpSpPr>
        <p:pic>
          <p:nvPicPr>
            <p:cNvPr id="26" name="Picture 25" descr="Graphical user interface, diagram&#10;&#10;Description automatically generated with medium confidence">
              <a:extLst>
                <a:ext uri="{FF2B5EF4-FFF2-40B4-BE49-F238E27FC236}">
                  <a16:creationId xmlns:a16="http://schemas.microsoft.com/office/drawing/2014/main" id="{2ABA31B6-FC77-D00A-4C41-AD6C84963971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3"/>
            <a:srcRect l="10946" t="11071" r="17086" b="11784"/>
            <a:stretch/>
          </p:blipFill>
          <p:spPr>
            <a:xfrm>
              <a:off x="2236304" y="3026417"/>
              <a:ext cx="6995984" cy="3508611"/>
            </a:xfrm>
            <a:prstGeom prst="rect">
              <a:avLst/>
            </a:prstGeom>
          </p:spPr>
        </p:pic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254BF0FA-4A13-C97E-DB82-F1C5B7F336BF}"/>
                </a:ext>
              </a:extLst>
            </p:cNvPr>
            <p:cNvSpPr txBox="1"/>
            <p:nvPr/>
          </p:nvSpPr>
          <p:spPr>
            <a:xfrm>
              <a:off x="2408656" y="4596056"/>
              <a:ext cx="16386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/>
                <a:t>Displacement </a:t>
              </a:r>
              <a:endParaRPr lang="en-IL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0B1DFEF0-0EB3-8AF0-C0B4-DA7217DE070B}"/>
                </a:ext>
              </a:extLst>
            </p:cNvPr>
            <p:cNvSpPr txBox="1"/>
            <p:nvPr/>
          </p:nvSpPr>
          <p:spPr>
            <a:xfrm>
              <a:off x="6682279" y="3868748"/>
              <a:ext cx="1146529" cy="46235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US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Mixing</a:t>
              </a:r>
              <a:endParaRPr lang="en-IL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29" name="Picture 28" descr="Graphical user interface, diagram&#10;&#10;Description automatically generated with medium confidence">
              <a:extLst>
                <a:ext uri="{FF2B5EF4-FFF2-40B4-BE49-F238E27FC236}">
                  <a16:creationId xmlns:a16="http://schemas.microsoft.com/office/drawing/2014/main" id="{A09A0BCC-0A29-82D6-8139-15E64F6BFDB1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3"/>
            <a:srcRect l="85203" t="7720" r="3653" b="6067"/>
            <a:stretch/>
          </p:blipFill>
          <p:spPr>
            <a:xfrm>
              <a:off x="9432879" y="2902226"/>
              <a:ext cx="606039" cy="3786809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1CBE0D6-4085-9FDA-48EC-3A9810C1CE38}"/>
              </a:ext>
            </a:extLst>
          </p:cNvPr>
          <p:cNvGrpSpPr/>
          <p:nvPr/>
        </p:nvGrpSpPr>
        <p:grpSpPr>
          <a:xfrm>
            <a:off x="112153" y="4130035"/>
            <a:ext cx="4608804" cy="2567520"/>
            <a:chOff x="2236303" y="3595991"/>
            <a:chExt cx="5151504" cy="2916915"/>
          </a:xfrm>
        </p:grpSpPr>
        <p:sp>
          <p:nvSpPr>
            <p:cNvPr id="31" name="Freeform: Shape 2">
              <a:extLst>
                <a:ext uri="{FF2B5EF4-FFF2-40B4-BE49-F238E27FC236}">
                  <a16:creationId xmlns:a16="http://schemas.microsoft.com/office/drawing/2014/main" id="{36B5D3E9-2CC6-4BA9-A184-568CC5836FF8}"/>
                </a:ext>
              </a:extLst>
            </p:cNvPr>
            <p:cNvSpPr/>
            <p:nvPr/>
          </p:nvSpPr>
          <p:spPr>
            <a:xfrm>
              <a:off x="2236304" y="3595991"/>
              <a:ext cx="5151503" cy="2916915"/>
            </a:xfrm>
            <a:custGeom>
              <a:avLst/>
              <a:gdLst>
                <a:gd name="connsiteX0" fmla="*/ 0 w 5151503"/>
                <a:gd name="connsiteY0" fmla="*/ 400032 h 2916915"/>
                <a:gd name="connsiteX1" fmla="*/ 217283 w 5151503"/>
                <a:gd name="connsiteY1" fmla="*/ 300444 h 2916915"/>
                <a:gd name="connsiteX2" fmla="*/ 298764 w 5151503"/>
                <a:gd name="connsiteY2" fmla="*/ 19787 h 2916915"/>
                <a:gd name="connsiteX3" fmla="*/ 1249378 w 5151503"/>
                <a:gd name="connsiteY3" fmla="*/ 37894 h 2916915"/>
                <a:gd name="connsiteX4" fmla="*/ 1348966 w 5151503"/>
                <a:gd name="connsiteY4" fmla="*/ 155589 h 2916915"/>
                <a:gd name="connsiteX5" fmla="*/ 1348966 w 5151503"/>
                <a:gd name="connsiteY5" fmla="*/ 282337 h 2916915"/>
                <a:gd name="connsiteX6" fmla="*/ 1466661 w 5151503"/>
                <a:gd name="connsiteY6" fmla="*/ 336658 h 2916915"/>
                <a:gd name="connsiteX7" fmla="*/ 1620570 w 5151503"/>
                <a:gd name="connsiteY7" fmla="*/ 255177 h 2916915"/>
                <a:gd name="connsiteX8" fmla="*/ 1729211 w 5151503"/>
                <a:gd name="connsiteY8" fmla="*/ 327605 h 2916915"/>
                <a:gd name="connsiteX9" fmla="*/ 1837853 w 5151503"/>
                <a:gd name="connsiteY9" fmla="*/ 354765 h 2916915"/>
                <a:gd name="connsiteX10" fmla="*/ 1928388 w 5151503"/>
                <a:gd name="connsiteY10" fmla="*/ 264230 h 2916915"/>
                <a:gd name="connsiteX11" fmla="*/ 2082297 w 5151503"/>
                <a:gd name="connsiteY11" fmla="*/ 336658 h 2916915"/>
                <a:gd name="connsiteX12" fmla="*/ 2199992 w 5151503"/>
                <a:gd name="connsiteY12" fmla="*/ 354765 h 2916915"/>
                <a:gd name="connsiteX13" fmla="*/ 2308633 w 5151503"/>
                <a:gd name="connsiteY13" fmla="*/ 273284 h 2916915"/>
                <a:gd name="connsiteX14" fmla="*/ 2426328 w 5151503"/>
                <a:gd name="connsiteY14" fmla="*/ 390979 h 2916915"/>
                <a:gd name="connsiteX15" fmla="*/ 2679825 w 5151503"/>
                <a:gd name="connsiteY15" fmla="*/ 345712 h 2916915"/>
                <a:gd name="connsiteX16" fmla="*/ 2788467 w 5151503"/>
                <a:gd name="connsiteY16" fmla="*/ 409086 h 2916915"/>
                <a:gd name="connsiteX17" fmla="*/ 2752253 w 5151503"/>
                <a:gd name="connsiteY17" fmla="*/ 481513 h 2916915"/>
                <a:gd name="connsiteX18" fmla="*/ 2009869 w 5151503"/>
                <a:gd name="connsiteY18" fmla="*/ 472460 h 2916915"/>
                <a:gd name="connsiteX19" fmla="*/ 1828800 w 5151503"/>
                <a:gd name="connsiteY19" fmla="*/ 463407 h 2916915"/>
                <a:gd name="connsiteX20" fmla="*/ 1620570 w 5151503"/>
                <a:gd name="connsiteY20" fmla="*/ 572048 h 2916915"/>
                <a:gd name="connsiteX21" fmla="*/ 1448554 w 5151503"/>
                <a:gd name="connsiteY21" fmla="*/ 481513 h 2916915"/>
                <a:gd name="connsiteX22" fmla="*/ 1358019 w 5151503"/>
                <a:gd name="connsiteY22" fmla="*/ 608262 h 2916915"/>
                <a:gd name="connsiteX23" fmla="*/ 1511928 w 5151503"/>
                <a:gd name="connsiteY23" fmla="*/ 698797 h 2916915"/>
                <a:gd name="connsiteX24" fmla="*/ 1629623 w 5151503"/>
                <a:gd name="connsiteY24" fmla="*/ 626369 h 2916915"/>
                <a:gd name="connsiteX25" fmla="*/ 1801639 w 5151503"/>
                <a:gd name="connsiteY25" fmla="*/ 744064 h 2916915"/>
                <a:gd name="connsiteX26" fmla="*/ 1982708 w 5151503"/>
                <a:gd name="connsiteY26" fmla="*/ 653529 h 2916915"/>
                <a:gd name="connsiteX27" fmla="*/ 2136617 w 5151503"/>
                <a:gd name="connsiteY27" fmla="*/ 762171 h 2916915"/>
                <a:gd name="connsiteX28" fmla="*/ 2335794 w 5151503"/>
                <a:gd name="connsiteY28" fmla="*/ 716904 h 2916915"/>
                <a:gd name="connsiteX29" fmla="*/ 2498756 w 5151503"/>
                <a:gd name="connsiteY29" fmla="*/ 771224 h 2916915"/>
                <a:gd name="connsiteX30" fmla="*/ 2652665 w 5151503"/>
                <a:gd name="connsiteY30" fmla="*/ 680690 h 2916915"/>
                <a:gd name="connsiteX31" fmla="*/ 2833734 w 5151503"/>
                <a:gd name="connsiteY31" fmla="*/ 762171 h 2916915"/>
                <a:gd name="connsiteX32" fmla="*/ 2978590 w 5151503"/>
                <a:gd name="connsiteY32" fmla="*/ 662583 h 2916915"/>
                <a:gd name="connsiteX33" fmla="*/ 3132499 w 5151503"/>
                <a:gd name="connsiteY33" fmla="*/ 780278 h 2916915"/>
                <a:gd name="connsiteX34" fmla="*/ 3340728 w 5151503"/>
                <a:gd name="connsiteY34" fmla="*/ 680690 h 2916915"/>
                <a:gd name="connsiteX35" fmla="*/ 3503691 w 5151503"/>
                <a:gd name="connsiteY35" fmla="*/ 825545 h 2916915"/>
                <a:gd name="connsiteX36" fmla="*/ 3693813 w 5151503"/>
                <a:gd name="connsiteY36" fmla="*/ 707850 h 2916915"/>
                <a:gd name="connsiteX37" fmla="*/ 3883936 w 5151503"/>
                <a:gd name="connsiteY37" fmla="*/ 789331 h 2916915"/>
                <a:gd name="connsiteX38" fmla="*/ 3675706 w 5151503"/>
                <a:gd name="connsiteY38" fmla="*/ 907026 h 2916915"/>
                <a:gd name="connsiteX39" fmla="*/ 3458423 w 5151503"/>
                <a:gd name="connsiteY39" fmla="*/ 870812 h 2916915"/>
                <a:gd name="connsiteX40" fmla="*/ 3304514 w 5151503"/>
                <a:gd name="connsiteY40" fmla="*/ 925133 h 2916915"/>
                <a:gd name="connsiteX41" fmla="*/ 3150605 w 5151503"/>
                <a:gd name="connsiteY41" fmla="*/ 870812 h 2916915"/>
                <a:gd name="connsiteX42" fmla="*/ 2960483 w 5151503"/>
                <a:gd name="connsiteY42" fmla="*/ 952294 h 2916915"/>
                <a:gd name="connsiteX43" fmla="*/ 2797520 w 5151503"/>
                <a:gd name="connsiteY43" fmla="*/ 870812 h 2916915"/>
                <a:gd name="connsiteX44" fmla="*/ 2634558 w 5151503"/>
                <a:gd name="connsiteY44" fmla="*/ 961347 h 2916915"/>
                <a:gd name="connsiteX45" fmla="*/ 2471596 w 5151503"/>
                <a:gd name="connsiteY45" fmla="*/ 888919 h 2916915"/>
                <a:gd name="connsiteX46" fmla="*/ 2281473 w 5151503"/>
                <a:gd name="connsiteY46" fmla="*/ 961347 h 2916915"/>
                <a:gd name="connsiteX47" fmla="*/ 2109457 w 5151503"/>
                <a:gd name="connsiteY47" fmla="*/ 888919 h 2916915"/>
                <a:gd name="connsiteX48" fmla="*/ 1955548 w 5151503"/>
                <a:gd name="connsiteY48" fmla="*/ 952294 h 2916915"/>
                <a:gd name="connsiteX49" fmla="*/ 1774479 w 5151503"/>
                <a:gd name="connsiteY49" fmla="*/ 916080 h 2916915"/>
                <a:gd name="connsiteX50" fmla="*/ 1656784 w 5151503"/>
                <a:gd name="connsiteY50" fmla="*/ 1033775 h 2916915"/>
                <a:gd name="connsiteX51" fmla="*/ 1756372 w 5151503"/>
                <a:gd name="connsiteY51" fmla="*/ 1133363 h 2916915"/>
                <a:gd name="connsiteX52" fmla="*/ 1937441 w 5151503"/>
                <a:gd name="connsiteY52" fmla="*/ 1051882 h 2916915"/>
                <a:gd name="connsiteX53" fmla="*/ 2100404 w 5151503"/>
                <a:gd name="connsiteY53" fmla="*/ 1124310 h 2916915"/>
                <a:gd name="connsiteX54" fmla="*/ 2290526 w 5151503"/>
                <a:gd name="connsiteY54" fmla="*/ 1088096 h 2916915"/>
                <a:gd name="connsiteX55" fmla="*/ 2462542 w 5151503"/>
                <a:gd name="connsiteY55" fmla="*/ 1151470 h 2916915"/>
                <a:gd name="connsiteX56" fmla="*/ 2625505 w 5151503"/>
                <a:gd name="connsiteY56" fmla="*/ 1060935 h 2916915"/>
                <a:gd name="connsiteX57" fmla="*/ 2797520 w 5151503"/>
                <a:gd name="connsiteY57" fmla="*/ 1169577 h 2916915"/>
                <a:gd name="connsiteX58" fmla="*/ 2978590 w 5151503"/>
                <a:gd name="connsiteY58" fmla="*/ 1060935 h 2916915"/>
                <a:gd name="connsiteX59" fmla="*/ 3141552 w 5151503"/>
                <a:gd name="connsiteY59" fmla="*/ 1160523 h 2916915"/>
                <a:gd name="connsiteX60" fmla="*/ 3313568 w 5151503"/>
                <a:gd name="connsiteY60" fmla="*/ 1069989 h 2916915"/>
                <a:gd name="connsiteX61" fmla="*/ 3485584 w 5151503"/>
                <a:gd name="connsiteY61" fmla="*/ 1160523 h 2916915"/>
                <a:gd name="connsiteX62" fmla="*/ 3702867 w 5151503"/>
                <a:gd name="connsiteY62" fmla="*/ 1079042 h 2916915"/>
                <a:gd name="connsiteX63" fmla="*/ 3883936 w 5151503"/>
                <a:gd name="connsiteY63" fmla="*/ 1178630 h 2916915"/>
                <a:gd name="connsiteX64" fmla="*/ 3983524 w 5151503"/>
                <a:gd name="connsiteY64" fmla="*/ 1097149 h 2916915"/>
                <a:gd name="connsiteX65" fmla="*/ 4218914 w 5151503"/>
                <a:gd name="connsiteY65" fmla="*/ 1187684 h 2916915"/>
                <a:gd name="connsiteX66" fmla="*/ 4363770 w 5151503"/>
                <a:gd name="connsiteY66" fmla="*/ 1115256 h 2916915"/>
                <a:gd name="connsiteX67" fmla="*/ 4499572 w 5151503"/>
                <a:gd name="connsiteY67" fmla="*/ 1214844 h 2916915"/>
                <a:gd name="connsiteX68" fmla="*/ 4689695 w 5151503"/>
                <a:gd name="connsiteY68" fmla="*/ 1097149 h 2916915"/>
                <a:gd name="connsiteX69" fmla="*/ 4879817 w 5151503"/>
                <a:gd name="connsiteY69" fmla="*/ 1214844 h 2916915"/>
                <a:gd name="connsiteX70" fmla="*/ 4653481 w 5151503"/>
                <a:gd name="connsiteY70" fmla="*/ 1359700 h 2916915"/>
                <a:gd name="connsiteX71" fmla="*/ 4490518 w 5151503"/>
                <a:gd name="connsiteY71" fmla="*/ 1278218 h 2916915"/>
                <a:gd name="connsiteX72" fmla="*/ 4318503 w 5151503"/>
                <a:gd name="connsiteY72" fmla="*/ 1359700 h 2916915"/>
                <a:gd name="connsiteX73" fmla="*/ 4155540 w 5151503"/>
                <a:gd name="connsiteY73" fmla="*/ 1269165 h 2916915"/>
                <a:gd name="connsiteX74" fmla="*/ 3983524 w 5151503"/>
                <a:gd name="connsiteY74" fmla="*/ 1359700 h 2916915"/>
                <a:gd name="connsiteX75" fmla="*/ 3784348 w 5151503"/>
                <a:gd name="connsiteY75" fmla="*/ 1278218 h 2916915"/>
                <a:gd name="connsiteX76" fmla="*/ 3612332 w 5151503"/>
                <a:gd name="connsiteY76" fmla="*/ 1386860 h 2916915"/>
                <a:gd name="connsiteX77" fmla="*/ 3476530 w 5151503"/>
                <a:gd name="connsiteY77" fmla="*/ 1278218 h 2916915"/>
                <a:gd name="connsiteX78" fmla="*/ 3304514 w 5151503"/>
                <a:gd name="connsiteY78" fmla="*/ 1368753 h 2916915"/>
                <a:gd name="connsiteX79" fmla="*/ 3123445 w 5151503"/>
                <a:gd name="connsiteY79" fmla="*/ 1287272 h 2916915"/>
                <a:gd name="connsiteX80" fmla="*/ 2960483 w 5151503"/>
                <a:gd name="connsiteY80" fmla="*/ 1341593 h 2916915"/>
                <a:gd name="connsiteX81" fmla="*/ 2815627 w 5151503"/>
                <a:gd name="connsiteY81" fmla="*/ 1278218 h 2916915"/>
                <a:gd name="connsiteX82" fmla="*/ 2616451 w 5151503"/>
                <a:gd name="connsiteY82" fmla="*/ 1368753 h 2916915"/>
                <a:gd name="connsiteX83" fmla="*/ 2453489 w 5151503"/>
                <a:gd name="connsiteY83" fmla="*/ 1278218 h 2916915"/>
                <a:gd name="connsiteX84" fmla="*/ 2272419 w 5151503"/>
                <a:gd name="connsiteY84" fmla="*/ 1423074 h 2916915"/>
                <a:gd name="connsiteX85" fmla="*/ 2091350 w 5151503"/>
                <a:gd name="connsiteY85" fmla="*/ 1314432 h 2916915"/>
                <a:gd name="connsiteX86" fmla="*/ 1973655 w 5151503"/>
                <a:gd name="connsiteY86" fmla="*/ 1386860 h 2916915"/>
                <a:gd name="connsiteX87" fmla="*/ 1738265 w 5151503"/>
                <a:gd name="connsiteY87" fmla="*/ 1287272 h 2916915"/>
                <a:gd name="connsiteX88" fmla="*/ 1611516 w 5151503"/>
                <a:gd name="connsiteY88" fmla="*/ 1432127 h 2916915"/>
                <a:gd name="connsiteX89" fmla="*/ 1738265 w 5151503"/>
                <a:gd name="connsiteY89" fmla="*/ 1522662 h 2916915"/>
                <a:gd name="connsiteX90" fmla="*/ 2018922 w 5151503"/>
                <a:gd name="connsiteY90" fmla="*/ 1477395 h 2916915"/>
                <a:gd name="connsiteX91" fmla="*/ 2181885 w 5151503"/>
                <a:gd name="connsiteY91" fmla="*/ 1586036 h 2916915"/>
                <a:gd name="connsiteX92" fmla="*/ 2344847 w 5151503"/>
                <a:gd name="connsiteY92" fmla="*/ 1495502 h 2916915"/>
                <a:gd name="connsiteX93" fmla="*/ 2534970 w 5151503"/>
                <a:gd name="connsiteY93" fmla="*/ 1576983 h 2916915"/>
                <a:gd name="connsiteX94" fmla="*/ 2697932 w 5151503"/>
                <a:gd name="connsiteY94" fmla="*/ 1486448 h 2916915"/>
                <a:gd name="connsiteX95" fmla="*/ 2842788 w 5151503"/>
                <a:gd name="connsiteY95" fmla="*/ 1549822 h 2916915"/>
                <a:gd name="connsiteX96" fmla="*/ 2996697 w 5151503"/>
                <a:gd name="connsiteY96" fmla="*/ 1513609 h 2916915"/>
                <a:gd name="connsiteX97" fmla="*/ 3195873 w 5151503"/>
                <a:gd name="connsiteY97" fmla="*/ 1576983 h 2916915"/>
                <a:gd name="connsiteX98" fmla="*/ 3358835 w 5151503"/>
                <a:gd name="connsiteY98" fmla="*/ 1495502 h 2916915"/>
                <a:gd name="connsiteX99" fmla="*/ 3539905 w 5151503"/>
                <a:gd name="connsiteY99" fmla="*/ 1604143 h 2916915"/>
                <a:gd name="connsiteX100" fmla="*/ 3675706 w 5151503"/>
                <a:gd name="connsiteY100" fmla="*/ 1477395 h 2916915"/>
                <a:gd name="connsiteX101" fmla="*/ 3856776 w 5151503"/>
                <a:gd name="connsiteY101" fmla="*/ 1558876 h 2916915"/>
                <a:gd name="connsiteX102" fmla="*/ 3992578 w 5151503"/>
                <a:gd name="connsiteY102" fmla="*/ 1513609 h 2916915"/>
                <a:gd name="connsiteX103" fmla="*/ 4137433 w 5151503"/>
                <a:gd name="connsiteY103" fmla="*/ 1586036 h 2916915"/>
                <a:gd name="connsiteX104" fmla="*/ 4300396 w 5151503"/>
                <a:gd name="connsiteY104" fmla="*/ 1540769 h 2916915"/>
                <a:gd name="connsiteX105" fmla="*/ 4490518 w 5151503"/>
                <a:gd name="connsiteY105" fmla="*/ 1595090 h 2916915"/>
                <a:gd name="connsiteX106" fmla="*/ 4716855 w 5151503"/>
                <a:gd name="connsiteY106" fmla="*/ 1504555 h 2916915"/>
                <a:gd name="connsiteX107" fmla="*/ 4825497 w 5151503"/>
                <a:gd name="connsiteY107" fmla="*/ 1586036 h 2916915"/>
                <a:gd name="connsiteX108" fmla="*/ 4997512 w 5151503"/>
                <a:gd name="connsiteY108" fmla="*/ 1522662 h 2916915"/>
                <a:gd name="connsiteX109" fmla="*/ 5151421 w 5151503"/>
                <a:gd name="connsiteY109" fmla="*/ 1631304 h 2916915"/>
                <a:gd name="connsiteX110" fmla="*/ 5015619 w 5151503"/>
                <a:gd name="connsiteY110" fmla="*/ 1721838 h 2916915"/>
                <a:gd name="connsiteX111" fmla="*/ 4798336 w 5151503"/>
                <a:gd name="connsiteY111" fmla="*/ 1658464 h 2916915"/>
                <a:gd name="connsiteX112" fmla="*/ 4644427 w 5151503"/>
                <a:gd name="connsiteY112" fmla="*/ 1794266 h 2916915"/>
                <a:gd name="connsiteX113" fmla="*/ 4463358 w 5151503"/>
                <a:gd name="connsiteY113" fmla="*/ 1667517 h 2916915"/>
                <a:gd name="connsiteX114" fmla="*/ 4327556 w 5151503"/>
                <a:gd name="connsiteY114" fmla="*/ 1730892 h 2916915"/>
                <a:gd name="connsiteX115" fmla="*/ 4164594 w 5151503"/>
                <a:gd name="connsiteY115" fmla="*/ 1658464 h 2916915"/>
                <a:gd name="connsiteX116" fmla="*/ 3974471 w 5151503"/>
                <a:gd name="connsiteY116" fmla="*/ 1776159 h 2916915"/>
                <a:gd name="connsiteX117" fmla="*/ 3775295 w 5151503"/>
                <a:gd name="connsiteY117" fmla="*/ 1676571 h 2916915"/>
                <a:gd name="connsiteX118" fmla="*/ 3639493 w 5151503"/>
                <a:gd name="connsiteY118" fmla="*/ 1794266 h 2916915"/>
                <a:gd name="connsiteX119" fmla="*/ 3485584 w 5151503"/>
                <a:gd name="connsiteY119" fmla="*/ 1694678 h 2916915"/>
                <a:gd name="connsiteX120" fmla="*/ 3268301 w 5151503"/>
                <a:gd name="connsiteY120" fmla="*/ 1767106 h 2916915"/>
                <a:gd name="connsiteX121" fmla="*/ 3132499 w 5151503"/>
                <a:gd name="connsiteY121" fmla="*/ 1676571 h 2916915"/>
                <a:gd name="connsiteX122" fmla="*/ 2960483 w 5151503"/>
                <a:gd name="connsiteY122" fmla="*/ 1767106 h 2916915"/>
                <a:gd name="connsiteX123" fmla="*/ 2752253 w 5151503"/>
                <a:gd name="connsiteY123" fmla="*/ 1685624 h 2916915"/>
                <a:gd name="connsiteX124" fmla="*/ 2643611 w 5151503"/>
                <a:gd name="connsiteY124" fmla="*/ 1748999 h 2916915"/>
                <a:gd name="connsiteX125" fmla="*/ 2426328 w 5151503"/>
                <a:gd name="connsiteY125" fmla="*/ 1658464 h 2916915"/>
                <a:gd name="connsiteX126" fmla="*/ 2299580 w 5151503"/>
                <a:gd name="connsiteY126" fmla="*/ 1785212 h 2916915"/>
                <a:gd name="connsiteX127" fmla="*/ 2091350 w 5151503"/>
                <a:gd name="connsiteY127" fmla="*/ 1685624 h 2916915"/>
                <a:gd name="connsiteX128" fmla="*/ 1973655 w 5151503"/>
                <a:gd name="connsiteY128" fmla="*/ 1794266 h 2916915"/>
                <a:gd name="connsiteX129" fmla="*/ 1756372 w 5151503"/>
                <a:gd name="connsiteY129" fmla="*/ 1694678 h 2916915"/>
                <a:gd name="connsiteX130" fmla="*/ 1665837 w 5151503"/>
                <a:gd name="connsiteY130" fmla="*/ 1848587 h 2916915"/>
                <a:gd name="connsiteX131" fmla="*/ 1801639 w 5151503"/>
                <a:gd name="connsiteY131" fmla="*/ 1957228 h 2916915"/>
                <a:gd name="connsiteX132" fmla="*/ 2009869 w 5151503"/>
                <a:gd name="connsiteY132" fmla="*/ 1893854 h 2916915"/>
                <a:gd name="connsiteX133" fmla="*/ 2172831 w 5151503"/>
                <a:gd name="connsiteY133" fmla="*/ 1993442 h 2916915"/>
                <a:gd name="connsiteX134" fmla="*/ 2326740 w 5151503"/>
                <a:gd name="connsiteY134" fmla="*/ 1884801 h 2916915"/>
                <a:gd name="connsiteX135" fmla="*/ 2734146 w 5151503"/>
                <a:gd name="connsiteY135" fmla="*/ 1993442 h 2916915"/>
                <a:gd name="connsiteX136" fmla="*/ 2643611 w 5151503"/>
                <a:gd name="connsiteY136" fmla="*/ 1866694 h 2916915"/>
                <a:gd name="connsiteX137" fmla="*/ 2842788 w 5151503"/>
                <a:gd name="connsiteY137" fmla="*/ 1948175 h 2916915"/>
                <a:gd name="connsiteX138" fmla="*/ 2960483 w 5151503"/>
                <a:gd name="connsiteY138" fmla="*/ 1893854 h 2916915"/>
                <a:gd name="connsiteX139" fmla="*/ 3159659 w 5151503"/>
                <a:gd name="connsiteY139" fmla="*/ 1930068 h 2916915"/>
                <a:gd name="connsiteX140" fmla="*/ 3349782 w 5151503"/>
                <a:gd name="connsiteY140" fmla="*/ 1857640 h 2916915"/>
                <a:gd name="connsiteX141" fmla="*/ 3530851 w 5151503"/>
                <a:gd name="connsiteY141" fmla="*/ 1975335 h 2916915"/>
                <a:gd name="connsiteX142" fmla="*/ 3648546 w 5151503"/>
                <a:gd name="connsiteY142" fmla="*/ 1839533 h 2916915"/>
                <a:gd name="connsiteX143" fmla="*/ 3820562 w 5151503"/>
                <a:gd name="connsiteY143" fmla="*/ 1957228 h 2916915"/>
                <a:gd name="connsiteX144" fmla="*/ 4028792 w 5151503"/>
                <a:gd name="connsiteY144" fmla="*/ 1857640 h 2916915"/>
                <a:gd name="connsiteX145" fmla="*/ 4164594 w 5151503"/>
                <a:gd name="connsiteY145" fmla="*/ 1975335 h 2916915"/>
                <a:gd name="connsiteX146" fmla="*/ 4300396 w 5151503"/>
                <a:gd name="connsiteY146" fmla="*/ 1911961 h 2916915"/>
                <a:gd name="connsiteX147" fmla="*/ 4508625 w 5151503"/>
                <a:gd name="connsiteY147" fmla="*/ 1957228 h 2916915"/>
                <a:gd name="connsiteX148" fmla="*/ 4680641 w 5151503"/>
                <a:gd name="connsiteY148" fmla="*/ 1875747 h 2916915"/>
                <a:gd name="connsiteX149" fmla="*/ 4843604 w 5151503"/>
                <a:gd name="connsiteY149" fmla="*/ 2011549 h 2916915"/>
                <a:gd name="connsiteX150" fmla="*/ 4644427 w 5151503"/>
                <a:gd name="connsiteY150" fmla="*/ 2156405 h 2916915"/>
                <a:gd name="connsiteX151" fmla="*/ 4490518 w 5151503"/>
                <a:gd name="connsiteY151" fmla="*/ 2029656 h 2916915"/>
                <a:gd name="connsiteX152" fmla="*/ 4336609 w 5151503"/>
                <a:gd name="connsiteY152" fmla="*/ 2165458 h 2916915"/>
                <a:gd name="connsiteX153" fmla="*/ 4155540 w 5151503"/>
                <a:gd name="connsiteY153" fmla="*/ 2074923 h 2916915"/>
                <a:gd name="connsiteX154" fmla="*/ 3965417 w 5151503"/>
                <a:gd name="connsiteY154" fmla="*/ 2165458 h 2916915"/>
                <a:gd name="connsiteX155" fmla="*/ 3847722 w 5151503"/>
                <a:gd name="connsiteY155" fmla="*/ 2020603 h 2916915"/>
                <a:gd name="connsiteX156" fmla="*/ 3630439 w 5151503"/>
                <a:gd name="connsiteY156" fmla="*/ 2165458 h 2916915"/>
                <a:gd name="connsiteX157" fmla="*/ 3485584 w 5151503"/>
                <a:gd name="connsiteY157" fmla="*/ 2074923 h 2916915"/>
                <a:gd name="connsiteX158" fmla="*/ 3295461 w 5151503"/>
                <a:gd name="connsiteY158" fmla="*/ 2174512 h 2916915"/>
                <a:gd name="connsiteX159" fmla="*/ 3132499 w 5151503"/>
                <a:gd name="connsiteY159" fmla="*/ 2056816 h 2916915"/>
                <a:gd name="connsiteX160" fmla="*/ 2987643 w 5151503"/>
                <a:gd name="connsiteY160" fmla="*/ 2210725 h 2916915"/>
                <a:gd name="connsiteX161" fmla="*/ 2779413 w 5151503"/>
                <a:gd name="connsiteY161" fmla="*/ 2065870 h 2916915"/>
                <a:gd name="connsiteX162" fmla="*/ 2616451 w 5151503"/>
                <a:gd name="connsiteY162" fmla="*/ 2201672 h 2916915"/>
                <a:gd name="connsiteX163" fmla="*/ 2435382 w 5151503"/>
                <a:gd name="connsiteY163" fmla="*/ 2074923 h 2916915"/>
                <a:gd name="connsiteX164" fmla="*/ 2245259 w 5151503"/>
                <a:gd name="connsiteY164" fmla="*/ 2174512 h 2916915"/>
                <a:gd name="connsiteX165" fmla="*/ 2055136 w 5151503"/>
                <a:gd name="connsiteY165" fmla="*/ 2102084 h 2916915"/>
                <a:gd name="connsiteX166" fmla="*/ 1991762 w 5151503"/>
                <a:gd name="connsiteY166" fmla="*/ 2237886 h 2916915"/>
                <a:gd name="connsiteX167" fmla="*/ 2136617 w 5151503"/>
                <a:gd name="connsiteY167" fmla="*/ 2319367 h 2916915"/>
                <a:gd name="connsiteX168" fmla="*/ 2290526 w 5151503"/>
                <a:gd name="connsiteY168" fmla="*/ 2237886 h 2916915"/>
                <a:gd name="connsiteX169" fmla="*/ 2498756 w 5151503"/>
                <a:gd name="connsiteY169" fmla="*/ 2337474 h 2916915"/>
                <a:gd name="connsiteX170" fmla="*/ 2652665 w 5151503"/>
                <a:gd name="connsiteY170" fmla="*/ 2255993 h 2916915"/>
                <a:gd name="connsiteX171" fmla="*/ 2851841 w 5151503"/>
                <a:gd name="connsiteY171" fmla="*/ 2355581 h 2916915"/>
                <a:gd name="connsiteX172" fmla="*/ 3005750 w 5151503"/>
                <a:gd name="connsiteY172" fmla="*/ 2255993 h 2916915"/>
                <a:gd name="connsiteX173" fmla="*/ 3159659 w 5151503"/>
                <a:gd name="connsiteY173" fmla="*/ 2373688 h 2916915"/>
                <a:gd name="connsiteX174" fmla="*/ 3404103 w 5151503"/>
                <a:gd name="connsiteY174" fmla="*/ 2283153 h 2916915"/>
                <a:gd name="connsiteX175" fmla="*/ 3503691 w 5151503"/>
                <a:gd name="connsiteY175" fmla="*/ 2382741 h 2916915"/>
                <a:gd name="connsiteX176" fmla="*/ 3666653 w 5151503"/>
                <a:gd name="connsiteY176" fmla="*/ 2292207 h 2916915"/>
                <a:gd name="connsiteX177" fmla="*/ 3838669 w 5151503"/>
                <a:gd name="connsiteY177" fmla="*/ 2364634 h 2916915"/>
                <a:gd name="connsiteX178" fmla="*/ 3775295 w 5151503"/>
                <a:gd name="connsiteY178" fmla="*/ 2455169 h 2916915"/>
                <a:gd name="connsiteX179" fmla="*/ 3612332 w 5151503"/>
                <a:gd name="connsiteY179" fmla="*/ 2509490 h 2916915"/>
                <a:gd name="connsiteX180" fmla="*/ 3395049 w 5151503"/>
                <a:gd name="connsiteY180" fmla="*/ 2464222 h 2916915"/>
                <a:gd name="connsiteX181" fmla="*/ 3223033 w 5151503"/>
                <a:gd name="connsiteY181" fmla="*/ 2545704 h 2916915"/>
                <a:gd name="connsiteX182" fmla="*/ 3078178 w 5151503"/>
                <a:gd name="connsiteY182" fmla="*/ 2491383 h 2916915"/>
                <a:gd name="connsiteX183" fmla="*/ 2969536 w 5151503"/>
                <a:gd name="connsiteY183" fmla="*/ 2563811 h 2916915"/>
                <a:gd name="connsiteX184" fmla="*/ 2734146 w 5151503"/>
                <a:gd name="connsiteY184" fmla="*/ 2491383 h 2916915"/>
                <a:gd name="connsiteX185" fmla="*/ 2625505 w 5151503"/>
                <a:gd name="connsiteY185" fmla="*/ 2554757 h 2916915"/>
                <a:gd name="connsiteX186" fmla="*/ 2408221 w 5151503"/>
                <a:gd name="connsiteY186" fmla="*/ 2455169 h 2916915"/>
                <a:gd name="connsiteX187" fmla="*/ 2299580 w 5151503"/>
                <a:gd name="connsiteY187" fmla="*/ 2527597 h 2916915"/>
                <a:gd name="connsiteX188" fmla="*/ 2118510 w 5151503"/>
                <a:gd name="connsiteY188" fmla="*/ 2473276 h 2916915"/>
                <a:gd name="connsiteX189" fmla="*/ 1937441 w 5151503"/>
                <a:gd name="connsiteY189" fmla="*/ 2581917 h 2916915"/>
                <a:gd name="connsiteX190" fmla="*/ 1783532 w 5151503"/>
                <a:gd name="connsiteY190" fmla="*/ 2473276 h 2916915"/>
                <a:gd name="connsiteX191" fmla="*/ 1638677 w 5151503"/>
                <a:gd name="connsiteY191" fmla="*/ 2581917 h 2916915"/>
                <a:gd name="connsiteX192" fmla="*/ 1394233 w 5151503"/>
                <a:gd name="connsiteY192" fmla="*/ 2446115 h 2916915"/>
                <a:gd name="connsiteX193" fmla="*/ 1303699 w 5151503"/>
                <a:gd name="connsiteY193" fmla="*/ 2645292 h 2916915"/>
                <a:gd name="connsiteX194" fmla="*/ 1439501 w 5151503"/>
                <a:gd name="connsiteY194" fmla="*/ 2726773 h 2916915"/>
                <a:gd name="connsiteX195" fmla="*/ 1602463 w 5151503"/>
                <a:gd name="connsiteY195" fmla="*/ 2654345 h 2916915"/>
                <a:gd name="connsiteX196" fmla="*/ 1837853 w 5151503"/>
                <a:gd name="connsiteY196" fmla="*/ 2726773 h 2916915"/>
                <a:gd name="connsiteX197" fmla="*/ 1937441 w 5151503"/>
                <a:gd name="connsiteY197" fmla="*/ 2590971 h 2916915"/>
                <a:gd name="connsiteX198" fmla="*/ 2118510 w 5151503"/>
                <a:gd name="connsiteY198" fmla="*/ 2699612 h 2916915"/>
                <a:gd name="connsiteX199" fmla="*/ 2335794 w 5151503"/>
                <a:gd name="connsiteY199" fmla="*/ 2636238 h 2916915"/>
                <a:gd name="connsiteX200" fmla="*/ 2498756 w 5151503"/>
                <a:gd name="connsiteY200" fmla="*/ 2726773 h 2916915"/>
                <a:gd name="connsiteX201" fmla="*/ 2634558 w 5151503"/>
                <a:gd name="connsiteY201" fmla="*/ 2645292 h 2916915"/>
                <a:gd name="connsiteX202" fmla="*/ 2806574 w 5151503"/>
                <a:gd name="connsiteY202" fmla="*/ 2753933 h 2916915"/>
                <a:gd name="connsiteX203" fmla="*/ 2743200 w 5151503"/>
                <a:gd name="connsiteY203" fmla="*/ 2835414 h 2916915"/>
                <a:gd name="connsiteX204" fmla="*/ 2598344 w 5151503"/>
                <a:gd name="connsiteY204" fmla="*/ 2880682 h 2916915"/>
                <a:gd name="connsiteX205" fmla="*/ 2390114 w 5151503"/>
                <a:gd name="connsiteY205" fmla="*/ 2844468 h 2916915"/>
                <a:gd name="connsiteX206" fmla="*/ 2263366 w 5151503"/>
                <a:gd name="connsiteY206" fmla="*/ 2889735 h 2916915"/>
                <a:gd name="connsiteX207" fmla="*/ 2100404 w 5151503"/>
                <a:gd name="connsiteY207" fmla="*/ 2826361 h 2916915"/>
                <a:gd name="connsiteX208" fmla="*/ 1955548 w 5151503"/>
                <a:gd name="connsiteY208" fmla="*/ 2907842 h 2916915"/>
                <a:gd name="connsiteX209" fmla="*/ 1702051 w 5151503"/>
                <a:gd name="connsiteY209" fmla="*/ 2817308 h 2916915"/>
                <a:gd name="connsiteX210" fmla="*/ 1593409 w 5151503"/>
                <a:gd name="connsiteY210" fmla="*/ 2907842 h 2916915"/>
                <a:gd name="connsiteX211" fmla="*/ 1403287 w 5151503"/>
                <a:gd name="connsiteY211" fmla="*/ 2817308 h 2916915"/>
                <a:gd name="connsiteX212" fmla="*/ 1285592 w 5151503"/>
                <a:gd name="connsiteY212" fmla="*/ 2916896 h 2916915"/>
                <a:gd name="connsiteX213" fmla="*/ 1104522 w 5151503"/>
                <a:gd name="connsiteY213" fmla="*/ 2826361 h 2916915"/>
                <a:gd name="connsiteX214" fmla="*/ 905346 w 5151503"/>
                <a:gd name="connsiteY214" fmla="*/ 2889735 h 2916915"/>
                <a:gd name="connsiteX215" fmla="*/ 769544 w 5151503"/>
                <a:gd name="connsiteY215" fmla="*/ 2826361 h 2916915"/>
                <a:gd name="connsiteX216" fmla="*/ 561314 w 5151503"/>
                <a:gd name="connsiteY216" fmla="*/ 2871628 h 2916915"/>
                <a:gd name="connsiteX217" fmla="*/ 434566 w 5151503"/>
                <a:gd name="connsiteY217" fmla="*/ 2808254 h 2916915"/>
                <a:gd name="connsiteX218" fmla="*/ 280657 w 5151503"/>
                <a:gd name="connsiteY218" fmla="*/ 2889735 h 2916915"/>
                <a:gd name="connsiteX219" fmla="*/ 36213 w 5151503"/>
                <a:gd name="connsiteY219" fmla="*/ 2835414 h 2916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</a:cxnLst>
              <a:rect l="l" t="t" r="r" b="b"/>
              <a:pathLst>
                <a:path w="5151503" h="2916915">
                  <a:moveTo>
                    <a:pt x="0" y="400032"/>
                  </a:moveTo>
                  <a:cubicBezTo>
                    <a:pt x="83744" y="381925"/>
                    <a:pt x="167489" y="363818"/>
                    <a:pt x="217283" y="300444"/>
                  </a:cubicBezTo>
                  <a:cubicBezTo>
                    <a:pt x="267077" y="237070"/>
                    <a:pt x="126748" y="63545"/>
                    <a:pt x="298764" y="19787"/>
                  </a:cubicBezTo>
                  <a:cubicBezTo>
                    <a:pt x="470780" y="-23971"/>
                    <a:pt x="1074344" y="15260"/>
                    <a:pt x="1249378" y="37894"/>
                  </a:cubicBezTo>
                  <a:cubicBezTo>
                    <a:pt x="1424412" y="60528"/>
                    <a:pt x="1332368" y="114848"/>
                    <a:pt x="1348966" y="155589"/>
                  </a:cubicBezTo>
                  <a:cubicBezTo>
                    <a:pt x="1365564" y="196329"/>
                    <a:pt x="1329350" y="252159"/>
                    <a:pt x="1348966" y="282337"/>
                  </a:cubicBezTo>
                  <a:cubicBezTo>
                    <a:pt x="1368582" y="312515"/>
                    <a:pt x="1421394" y="341185"/>
                    <a:pt x="1466661" y="336658"/>
                  </a:cubicBezTo>
                  <a:cubicBezTo>
                    <a:pt x="1511928" y="332131"/>
                    <a:pt x="1576812" y="256686"/>
                    <a:pt x="1620570" y="255177"/>
                  </a:cubicBezTo>
                  <a:cubicBezTo>
                    <a:pt x="1664328" y="253668"/>
                    <a:pt x="1692997" y="311007"/>
                    <a:pt x="1729211" y="327605"/>
                  </a:cubicBezTo>
                  <a:cubicBezTo>
                    <a:pt x="1765425" y="344203"/>
                    <a:pt x="1804657" y="365327"/>
                    <a:pt x="1837853" y="354765"/>
                  </a:cubicBezTo>
                  <a:cubicBezTo>
                    <a:pt x="1871049" y="344202"/>
                    <a:pt x="1887647" y="267248"/>
                    <a:pt x="1928388" y="264230"/>
                  </a:cubicBezTo>
                  <a:cubicBezTo>
                    <a:pt x="1969129" y="261212"/>
                    <a:pt x="2037030" y="321569"/>
                    <a:pt x="2082297" y="336658"/>
                  </a:cubicBezTo>
                  <a:cubicBezTo>
                    <a:pt x="2127564" y="351747"/>
                    <a:pt x="2162269" y="365327"/>
                    <a:pt x="2199992" y="354765"/>
                  </a:cubicBezTo>
                  <a:cubicBezTo>
                    <a:pt x="2237715" y="344203"/>
                    <a:pt x="2270910" y="267248"/>
                    <a:pt x="2308633" y="273284"/>
                  </a:cubicBezTo>
                  <a:cubicBezTo>
                    <a:pt x="2346356" y="279320"/>
                    <a:pt x="2364463" y="378908"/>
                    <a:pt x="2426328" y="390979"/>
                  </a:cubicBezTo>
                  <a:cubicBezTo>
                    <a:pt x="2488193" y="403050"/>
                    <a:pt x="2619469" y="342694"/>
                    <a:pt x="2679825" y="345712"/>
                  </a:cubicBezTo>
                  <a:cubicBezTo>
                    <a:pt x="2740182" y="348730"/>
                    <a:pt x="2776396" y="386453"/>
                    <a:pt x="2788467" y="409086"/>
                  </a:cubicBezTo>
                  <a:cubicBezTo>
                    <a:pt x="2800538" y="431719"/>
                    <a:pt x="2882019" y="470951"/>
                    <a:pt x="2752253" y="481513"/>
                  </a:cubicBezTo>
                  <a:cubicBezTo>
                    <a:pt x="2622487" y="492075"/>
                    <a:pt x="2009869" y="472460"/>
                    <a:pt x="2009869" y="472460"/>
                  </a:cubicBezTo>
                  <a:cubicBezTo>
                    <a:pt x="1855960" y="469442"/>
                    <a:pt x="1893683" y="446809"/>
                    <a:pt x="1828800" y="463407"/>
                  </a:cubicBezTo>
                  <a:cubicBezTo>
                    <a:pt x="1763917" y="480005"/>
                    <a:pt x="1683944" y="569030"/>
                    <a:pt x="1620570" y="572048"/>
                  </a:cubicBezTo>
                  <a:cubicBezTo>
                    <a:pt x="1557196" y="575066"/>
                    <a:pt x="1492312" y="475477"/>
                    <a:pt x="1448554" y="481513"/>
                  </a:cubicBezTo>
                  <a:cubicBezTo>
                    <a:pt x="1404796" y="487549"/>
                    <a:pt x="1347457" y="572048"/>
                    <a:pt x="1358019" y="608262"/>
                  </a:cubicBezTo>
                  <a:cubicBezTo>
                    <a:pt x="1368581" y="644476"/>
                    <a:pt x="1466661" y="695779"/>
                    <a:pt x="1511928" y="698797"/>
                  </a:cubicBezTo>
                  <a:cubicBezTo>
                    <a:pt x="1557195" y="701815"/>
                    <a:pt x="1581338" y="618824"/>
                    <a:pt x="1629623" y="626369"/>
                  </a:cubicBezTo>
                  <a:cubicBezTo>
                    <a:pt x="1677908" y="633914"/>
                    <a:pt x="1742792" y="739537"/>
                    <a:pt x="1801639" y="744064"/>
                  </a:cubicBezTo>
                  <a:cubicBezTo>
                    <a:pt x="1860486" y="748591"/>
                    <a:pt x="1926878" y="650511"/>
                    <a:pt x="1982708" y="653529"/>
                  </a:cubicBezTo>
                  <a:cubicBezTo>
                    <a:pt x="2038538" y="656547"/>
                    <a:pt x="2077769" y="751609"/>
                    <a:pt x="2136617" y="762171"/>
                  </a:cubicBezTo>
                  <a:cubicBezTo>
                    <a:pt x="2195465" y="772733"/>
                    <a:pt x="2275438" y="715395"/>
                    <a:pt x="2335794" y="716904"/>
                  </a:cubicBezTo>
                  <a:cubicBezTo>
                    <a:pt x="2396150" y="718413"/>
                    <a:pt x="2445944" y="777260"/>
                    <a:pt x="2498756" y="771224"/>
                  </a:cubicBezTo>
                  <a:cubicBezTo>
                    <a:pt x="2551568" y="765188"/>
                    <a:pt x="2596835" y="682199"/>
                    <a:pt x="2652665" y="680690"/>
                  </a:cubicBezTo>
                  <a:cubicBezTo>
                    <a:pt x="2708495" y="679181"/>
                    <a:pt x="2779413" y="765189"/>
                    <a:pt x="2833734" y="762171"/>
                  </a:cubicBezTo>
                  <a:cubicBezTo>
                    <a:pt x="2888055" y="759153"/>
                    <a:pt x="2928796" y="659565"/>
                    <a:pt x="2978590" y="662583"/>
                  </a:cubicBezTo>
                  <a:cubicBezTo>
                    <a:pt x="3028384" y="665601"/>
                    <a:pt x="3072143" y="777260"/>
                    <a:pt x="3132499" y="780278"/>
                  </a:cubicBezTo>
                  <a:cubicBezTo>
                    <a:pt x="3192855" y="783296"/>
                    <a:pt x="3278863" y="673145"/>
                    <a:pt x="3340728" y="680690"/>
                  </a:cubicBezTo>
                  <a:cubicBezTo>
                    <a:pt x="3402593" y="688235"/>
                    <a:pt x="3444844" y="821018"/>
                    <a:pt x="3503691" y="825545"/>
                  </a:cubicBezTo>
                  <a:cubicBezTo>
                    <a:pt x="3562538" y="830072"/>
                    <a:pt x="3630439" y="713886"/>
                    <a:pt x="3693813" y="707850"/>
                  </a:cubicBezTo>
                  <a:cubicBezTo>
                    <a:pt x="3757187" y="701814"/>
                    <a:pt x="3886954" y="756135"/>
                    <a:pt x="3883936" y="789331"/>
                  </a:cubicBezTo>
                  <a:cubicBezTo>
                    <a:pt x="3880918" y="822527"/>
                    <a:pt x="3746625" y="893446"/>
                    <a:pt x="3675706" y="907026"/>
                  </a:cubicBezTo>
                  <a:cubicBezTo>
                    <a:pt x="3604787" y="920606"/>
                    <a:pt x="3520288" y="867794"/>
                    <a:pt x="3458423" y="870812"/>
                  </a:cubicBezTo>
                  <a:cubicBezTo>
                    <a:pt x="3396558" y="873830"/>
                    <a:pt x="3355817" y="925133"/>
                    <a:pt x="3304514" y="925133"/>
                  </a:cubicBezTo>
                  <a:cubicBezTo>
                    <a:pt x="3253211" y="925133"/>
                    <a:pt x="3207944" y="866285"/>
                    <a:pt x="3150605" y="870812"/>
                  </a:cubicBezTo>
                  <a:cubicBezTo>
                    <a:pt x="3093267" y="875339"/>
                    <a:pt x="3019330" y="952294"/>
                    <a:pt x="2960483" y="952294"/>
                  </a:cubicBezTo>
                  <a:cubicBezTo>
                    <a:pt x="2901636" y="952294"/>
                    <a:pt x="2851841" y="869303"/>
                    <a:pt x="2797520" y="870812"/>
                  </a:cubicBezTo>
                  <a:cubicBezTo>
                    <a:pt x="2743199" y="872321"/>
                    <a:pt x="2688879" y="958329"/>
                    <a:pt x="2634558" y="961347"/>
                  </a:cubicBezTo>
                  <a:cubicBezTo>
                    <a:pt x="2580237" y="964365"/>
                    <a:pt x="2530443" y="888919"/>
                    <a:pt x="2471596" y="888919"/>
                  </a:cubicBezTo>
                  <a:cubicBezTo>
                    <a:pt x="2412749" y="888919"/>
                    <a:pt x="2341829" y="961347"/>
                    <a:pt x="2281473" y="961347"/>
                  </a:cubicBezTo>
                  <a:cubicBezTo>
                    <a:pt x="2221117" y="961347"/>
                    <a:pt x="2163778" y="890428"/>
                    <a:pt x="2109457" y="888919"/>
                  </a:cubicBezTo>
                  <a:cubicBezTo>
                    <a:pt x="2055136" y="887410"/>
                    <a:pt x="2011378" y="947767"/>
                    <a:pt x="1955548" y="952294"/>
                  </a:cubicBezTo>
                  <a:cubicBezTo>
                    <a:pt x="1899718" y="956821"/>
                    <a:pt x="1824273" y="902500"/>
                    <a:pt x="1774479" y="916080"/>
                  </a:cubicBezTo>
                  <a:cubicBezTo>
                    <a:pt x="1724685" y="929660"/>
                    <a:pt x="1659802" y="997561"/>
                    <a:pt x="1656784" y="1033775"/>
                  </a:cubicBezTo>
                  <a:cubicBezTo>
                    <a:pt x="1653766" y="1069989"/>
                    <a:pt x="1709596" y="1130345"/>
                    <a:pt x="1756372" y="1133363"/>
                  </a:cubicBezTo>
                  <a:cubicBezTo>
                    <a:pt x="1803148" y="1136381"/>
                    <a:pt x="1880102" y="1053391"/>
                    <a:pt x="1937441" y="1051882"/>
                  </a:cubicBezTo>
                  <a:cubicBezTo>
                    <a:pt x="1994780" y="1050373"/>
                    <a:pt x="2041557" y="1118274"/>
                    <a:pt x="2100404" y="1124310"/>
                  </a:cubicBezTo>
                  <a:cubicBezTo>
                    <a:pt x="2159251" y="1130346"/>
                    <a:pt x="2230170" y="1083569"/>
                    <a:pt x="2290526" y="1088096"/>
                  </a:cubicBezTo>
                  <a:cubicBezTo>
                    <a:pt x="2350882" y="1092623"/>
                    <a:pt x="2406712" y="1155997"/>
                    <a:pt x="2462542" y="1151470"/>
                  </a:cubicBezTo>
                  <a:cubicBezTo>
                    <a:pt x="2518372" y="1146943"/>
                    <a:pt x="2569675" y="1057917"/>
                    <a:pt x="2625505" y="1060935"/>
                  </a:cubicBezTo>
                  <a:cubicBezTo>
                    <a:pt x="2681335" y="1063953"/>
                    <a:pt x="2738673" y="1169577"/>
                    <a:pt x="2797520" y="1169577"/>
                  </a:cubicBezTo>
                  <a:cubicBezTo>
                    <a:pt x="2856367" y="1169577"/>
                    <a:pt x="2921251" y="1062444"/>
                    <a:pt x="2978590" y="1060935"/>
                  </a:cubicBezTo>
                  <a:cubicBezTo>
                    <a:pt x="3035929" y="1059426"/>
                    <a:pt x="3085722" y="1159014"/>
                    <a:pt x="3141552" y="1160523"/>
                  </a:cubicBezTo>
                  <a:cubicBezTo>
                    <a:pt x="3197382" y="1162032"/>
                    <a:pt x="3256229" y="1069989"/>
                    <a:pt x="3313568" y="1069989"/>
                  </a:cubicBezTo>
                  <a:cubicBezTo>
                    <a:pt x="3370907" y="1069989"/>
                    <a:pt x="3420701" y="1159014"/>
                    <a:pt x="3485584" y="1160523"/>
                  </a:cubicBezTo>
                  <a:cubicBezTo>
                    <a:pt x="3550467" y="1162032"/>
                    <a:pt x="3636475" y="1076024"/>
                    <a:pt x="3702867" y="1079042"/>
                  </a:cubicBezTo>
                  <a:cubicBezTo>
                    <a:pt x="3769259" y="1082060"/>
                    <a:pt x="3837160" y="1175612"/>
                    <a:pt x="3883936" y="1178630"/>
                  </a:cubicBezTo>
                  <a:cubicBezTo>
                    <a:pt x="3930712" y="1181648"/>
                    <a:pt x="3927694" y="1095640"/>
                    <a:pt x="3983524" y="1097149"/>
                  </a:cubicBezTo>
                  <a:cubicBezTo>
                    <a:pt x="4039354" y="1098658"/>
                    <a:pt x="4155540" y="1184666"/>
                    <a:pt x="4218914" y="1187684"/>
                  </a:cubicBezTo>
                  <a:cubicBezTo>
                    <a:pt x="4282288" y="1190702"/>
                    <a:pt x="4316994" y="1110729"/>
                    <a:pt x="4363770" y="1115256"/>
                  </a:cubicBezTo>
                  <a:cubicBezTo>
                    <a:pt x="4410546" y="1119783"/>
                    <a:pt x="4445251" y="1217862"/>
                    <a:pt x="4499572" y="1214844"/>
                  </a:cubicBezTo>
                  <a:cubicBezTo>
                    <a:pt x="4553893" y="1211826"/>
                    <a:pt x="4626321" y="1097149"/>
                    <a:pt x="4689695" y="1097149"/>
                  </a:cubicBezTo>
                  <a:cubicBezTo>
                    <a:pt x="4753069" y="1097149"/>
                    <a:pt x="4885853" y="1171086"/>
                    <a:pt x="4879817" y="1214844"/>
                  </a:cubicBezTo>
                  <a:cubicBezTo>
                    <a:pt x="4873781" y="1258602"/>
                    <a:pt x="4718364" y="1349138"/>
                    <a:pt x="4653481" y="1359700"/>
                  </a:cubicBezTo>
                  <a:cubicBezTo>
                    <a:pt x="4588598" y="1370262"/>
                    <a:pt x="4546348" y="1278218"/>
                    <a:pt x="4490518" y="1278218"/>
                  </a:cubicBezTo>
                  <a:cubicBezTo>
                    <a:pt x="4434688" y="1278218"/>
                    <a:pt x="4374333" y="1361209"/>
                    <a:pt x="4318503" y="1359700"/>
                  </a:cubicBezTo>
                  <a:cubicBezTo>
                    <a:pt x="4262673" y="1358191"/>
                    <a:pt x="4211370" y="1269165"/>
                    <a:pt x="4155540" y="1269165"/>
                  </a:cubicBezTo>
                  <a:cubicBezTo>
                    <a:pt x="4099710" y="1269165"/>
                    <a:pt x="4045389" y="1358191"/>
                    <a:pt x="3983524" y="1359700"/>
                  </a:cubicBezTo>
                  <a:cubicBezTo>
                    <a:pt x="3921659" y="1361209"/>
                    <a:pt x="3846213" y="1273691"/>
                    <a:pt x="3784348" y="1278218"/>
                  </a:cubicBezTo>
                  <a:cubicBezTo>
                    <a:pt x="3722483" y="1282745"/>
                    <a:pt x="3663635" y="1386860"/>
                    <a:pt x="3612332" y="1386860"/>
                  </a:cubicBezTo>
                  <a:cubicBezTo>
                    <a:pt x="3561029" y="1386860"/>
                    <a:pt x="3527833" y="1281236"/>
                    <a:pt x="3476530" y="1278218"/>
                  </a:cubicBezTo>
                  <a:cubicBezTo>
                    <a:pt x="3425227" y="1275200"/>
                    <a:pt x="3363361" y="1367244"/>
                    <a:pt x="3304514" y="1368753"/>
                  </a:cubicBezTo>
                  <a:cubicBezTo>
                    <a:pt x="3245667" y="1370262"/>
                    <a:pt x="3180784" y="1291799"/>
                    <a:pt x="3123445" y="1287272"/>
                  </a:cubicBezTo>
                  <a:cubicBezTo>
                    <a:pt x="3066107" y="1282745"/>
                    <a:pt x="3011786" y="1343102"/>
                    <a:pt x="2960483" y="1341593"/>
                  </a:cubicBezTo>
                  <a:cubicBezTo>
                    <a:pt x="2909180" y="1340084"/>
                    <a:pt x="2872966" y="1273691"/>
                    <a:pt x="2815627" y="1278218"/>
                  </a:cubicBezTo>
                  <a:cubicBezTo>
                    <a:pt x="2758288" y="1282745"/>
                    <a:pt x="2676807" y="1368753"/>
                    <a:pt x="2616451" y="1368753"/>
                  </a:cubicBezTo>
                  <a:cubicBezTo>
                    <a:pt x="2556095" y="1368753"/>
                    <a:pt x="2510828" y="1269165"/>
                    <a:pt x="2453489" y="1278218"/>
                  </a:cubicBezTo>
                  <a:cubicBezTo>
                    <a:pt x="2396150" y="1287271"/>
                    <a:pt x="2332775" y="1417038"/>
                    <a:pt x="2272419" y="1423074"/>
                  </a:cubicBezTo>
                  <a:cubicBezTo>
                    <a:pt x="2212063" y="1429110"/>
                    <a:pt x="2141144" y="1320468"/>
                    <a:pt x="2091350" y="1314432"/>
                  </a:cubicBezTo>
                  <a:cubicBezTo>
                    <a:pt x="2041556" y="1308396"/>
                    <a:pt x="2032502" y="1391387"/>
                    <a:pt x="1973655" y="1386860"/>
                  </a:cubicBezTo>
                  <a:cubicBezTo>
                    <a:pt x="1914808" y="1382333"/>
                    <a:pt x="1798621" y="1279728"/>
                    <a:pt x="1738265" y="1287272"/>
                  </a:cubicBezTo>
                  <a:cubicBezTo>
                    <a:pt x="1677909" y="1294816"/>
                    <a:pt x="1611516" y="1392895"/>
                    <a:pt x="1611516" y="1432127"/>
                  </a:cubicBezTo>
                  <a:cubicBezTo>
                    <a:pt x="1611516" y="1471359"/>
                    <a:pt x="1670364" y="1515117"/>
                    <a:pt x="1738265" y="1522662"/>
                  </a:cubicBezTo>
                  <a:cubicBezTo>
                    <a:pt x="1806166" y="1530207"/>
                    <a:pt x="1944985" y="1466833"/>
                    <a:pt x="2018922" y="1477395"/>
                  </a:cubicBezTo>
                  <a:cubicBezTo>
                    <a:pt x="2092859" y="1487957"/>
                    <a:pt x="2127564" y="1583018"/>
                    <a:pt x="2181885" y="1586036"/>
                  </a:cubicBezTo>
                  <a:cubicBezTo>
                    <a:pt x="2236206" y="1589054"/>
                    <a:pt x="2286000" y="1497011"/>
                    <a:pt x="2344847" y="1495502"/>
                  </a:cubicBezTo>
                  <a:cubicBezTo>
                    <a:pt x="2403694" y="1493993"/>
                    <a:pt x="2476123" y="1578492"/>
                    <a:pt x="2534970" y="1576983"/>
                  </a:cubicBezTo>
                  <a:cubicBezTo>
                    <a:pt x="2593817" y="1575474"/>
                    <a:pt x="2646629" y="1490975"/>
                    <a:pt x="2697932" y="1486448"/>
                  </a:cubicBezTo>
                  <a:cubicBezTo>
                    <a:pt x="2749235" y="1481921"/>
                    <a:pt x="2792994" y="1545295"/>
                    <a:pt x="2842788" y="1549822"/>
                  </a:cubicBezTo>
                  <a:cubicBezTo>
                    <a:pt x="2892582" y="1554349"/>
                    <a:pt x="2937850" y="1509082"/>
                    <a:pt x="2996697" y="1513609"/>
                  </a:cubicBezTo>
                  <a:cubicBezTo>
                    <a:pt x="3055544" y="1518136"/>
                    <a:pt x="3135517" y="1580001"/>
                    <a:pt x="3195873" y="1576983"/>
                  </a:cubicBezTo>
                  <a:cubicBezTo>
                    <a:pt x="3256229" y="1573965"/>
                    <a:pt x="3301496" y="1490975"/>
                    <a:pt x="3358835" y="1495502"/>
                  </a:cubicBezTo>
                  <a:cubicBezTo>
                    <a:pt x="3416174" y="1500029"/>
                    <a:pt x="3487093" y="1607161"/>
                    <a:pt x="3539905" y="1604143"/>
                  </a:cubicBezTo>
                  <a:cubicBezTo>
                    <a:pt x="3592717" y="1601125"/>
                    <a:pt x="3622894" y="1484939"/>
                    <a:pt x="3675706" y="1477395"/>
                  </a:cubicBezTo>
                  <a:cubicBezTo>
                    <a:pt x="3728518" y="1469851"/>
                    <a:pt x="3803964" y="1552840"/>
                    <a:pt x="3856776" y="1558876"/>
                  </a:cubicBezTo>
                  <a:cubicBezTo>
                    <a:pt x="3909588" y="1564912"/>
                    <a:pt x="3945802" y="1509082"/>
                    <a:pt x="3992578" y="1513609"/>
                  </a:cubicBezTo>
                  <a:cubicBezTo>
                    <a:pt x="4039354" y="1518136"/>
                    <a:pt x="4086130" y="1581509"/>
                    <a:pt x="4137433" y="1586036"/>
                  </a:cubicBezTo>
                  <a:cubicBezTo>
                    <a:pt x="4188736" y="1590563"/>
                    <a:pt x="4241549" y="1539260"/>
                    <a:pt x="4300396" y="1540769"/>
                  </a:cubicBezTo>
                  <a:cubicBezTo>
                    <a:pt x="4359243" y="1542278"/>
                    <a:pt x="4421108" y="1601126"/>
                    <a:pt x="4490518" y="1595090"/>
                  </a:cubicBezTo>
                  <a:cubicBezTo>
                    <a:pt x="4559928" y="1589054"/>
                    <a:pt x="4661025" y="1506064"/>
                    <a:pt x="4716855" y="1504555"/>
                  </a:cubicBezTo>
                  <a:cubicBezTo>
                    <a:pt x="4772685" y="1503046"/>
                    <a:pt x="4778721" y="1583018"/>
                    <a:pt x="4825497" y="1586036"/>
                  </a:cubicBezTo>
                  <a:cubicBezTo>
                    <a:pt x="4872273" y="1589054"/>
                    <a:pt x="4943191" y="1515117"/>
                    <a:pt x="4997512" y="1522662"/>
                  </a:cubicBezTo>
                  <a:cubicBezTo>
                    <a:pt x="5051833" y="1530207"/>
                    <a:pt x="5148403" y="1598108"/>
                    <a:pt x="5151421" y="1631304"/>
                  </a:cubicBezTo>
                  <a:cubicBezTo>
                    <a:pt x="5154439" y="1664500"/>
                    <a:pt x="5074466" y="1717311"/>
                    <a:pt x="5015619" y="1721838"/>
                  </a:cubicBezTo>
                  <a:cubicBezTo>
                    <a:pt x="4956772" y="1726365"/>
                    <a:pt x="4860201" y="1646393"/>
                    <a:pt x="4798336" y="1658464"/>
                  </a:cubicBezTo>
                  <a:cubicBezTo>
                    <a:pt x="4736471" y="1670535"/>
                    <a:pt x="4700257" y="1792757"/>
                    <a:pt x="4644427" y="1794266"/>
                  </a:cubicBezTo>
                  <a:cubicBezTo>
                    <a:pt x="4588597" y="1795775"/>
                    <a:pt x="4516170" y="1678079"/>
                    <a:pt x="4463358" y="1667517"/>
                  </a:cubicBezTo>
                  <a:cubicBezTo>
                    <a:pt x="4410546" y="1656955"/>
                    <a:pt x="4377350" y="1732401"/>
                    <a:pt x="4327556" y="1730892"/>
                  </a:cubicBezTo>
                  <a:cubicBezTo>
                    <a:pt x="4277762" y="1729383"/>
                    <a:pt x="4223441" y="1650920"/>
                    <a:pt x="4164594" y="1658464"/>
                  </a:cubicBezTo>
                  <a:cubicBezTo>
                    <a:pt x="4105747" y="1666008"/>
                    <a:pt x="4039354" y="1773141"/>
                    <a:pt x="3974471" y="1776159"/>
                  </a:cubicBezTo>
                  <a:cubicBezTo>
                    <a:pt x="3909588" y="1779177"/>
                    <a:pt x="3831125" y="1673553"/>
                    <a:pt x="3775295" y="1676571"/>
                  </a:cubicBezTo>
                  <a:cubicBezTo>
                    <a:pt x="3719465" y="1679589"/>
                    <a:pt x="3687778" y="1791248"/>
                    <a:pt x="3639493" y="1794266"/>
                  </a:cubicBezTo>
                  <a:cubicBezTo>
                    <a:pt x="3591208" y="1797284"/>
                    <a:pt x="3547449" y="1699205"/>
                    <a:pt x="3485584" y="1694678"/>
                  </a:cubicBezTo>
                  <a:cubicBezTo>
                    <a:pt x="3423719" y="1690151"/>
                    <a:pt x="3327148" y="1770124"/>
                    <a:pt x="3268301" y="1767106"/>
                  </a:cubicBezTo>
                  <a:cubicBezTo>
                    <a:pt x="3209454" y="1764088"/>
                    <a:pt x="3183802" y="1676571"/>
                    <a:pt x="3132499" y="1676571"/>
                  </a:cubicBezTo>
                  <a:cubicBezTo>
                    <a:pt x="3081196" y="1676571"/>
                    <a:pt x="3023857" y="1765597"/>
                    <a:pt x="2960483" y="1767106"/>
                  </a:cubicBezTo>
                  <a:cubicBezTo>
                    <a:pt x="2897109" y="1768615"/>
                    <a:pt x="2805065" y="1688642"/>
                    <a:pt x="2752253" y="1685624"/>
                  </a:cubicBezTo>
                  <a:cubicBezTo>
                    <a:pt x="2699441" y="1682606"/>
                    <a:pt x="2697932" y="1753526"/>
                    <a:pt x="2643611" y="1748999"/>
                  </a:cubicBezTo>
                  <a:cubicBezTo>
                    <a:pt x="2589290" y="1744472"/>
                    <a:pt x="2483666" y="1652429"/>
                    <a:pt x="2426328" y="1658464"/>
                  </a:cubicBezTo>
                  <a:cubicBezTo>
                    <a:pt x="2368990" y="1664499"/>
                    <a:pt x="2355410" y="1780685"/>
                    <a:pt x="2299580" y="1785212"/>
                  </a:cubicBezTo>
                  <a:cubicBezTo>
                    <a:pt x="2243750" y="1789739"/>
                    <a:pt x="2145671" y="1684115"/>
                    <a:pt x="2091350" y="1685624"/>
                  </a:cubicBezTo>
                  <a:cubicBezTo>
                    <a:pt x="2037029" y="1687133"/>
                    <a:pt x="2029485" y="1792757"/>
                    <a:pt x="1973655" y="1794266"/>
                  </a:cubicBezTo>
                  <a:cubicBezTo>
                    <a:pt x="1917825" y="1795775"/>
                    <a:pt x="1807675" y="1685625"/>
                    <a:pt x="1756372" y="1694678"/>
                  </a:cubicBezTo>
                  <a:cubicBezTo>
                    <a:pt x="1705069" y="1703731"/>
                    <a:pt x="1658293" y="1804829"/>
                    <a:pt x="1665837" y="1848587"/>
                  </a:cubicBezTo>
                  <a:cubicBezTo>
                    <a:pt x="1673381" y="1892345"/>
                    <a:pt x="1744300" y="1949684"/>
                    <a:pt x="1801639" y="1957228"/>
                  </a:cubicBezTo>
                  <a:cubicBezTo>
                    <a:pt x="1858978" y="1964773"/>
                    <a:pt x="1948004" y="1887818"/>
                    <a:pt x="2009869" y="1893854"/>
                  </a:cubicBezTo>
                  <a:cubicBezTo>
                    <a:pt x="2071734" y="1899890"/>
                    <a:pt x="2120019" y="1994951"/>
                    <a:pt x="2172831" y="1993442"/>
                  </a:cubicBezTo>
                  <a:cubicBezTo>
                    <a:pt x="2225643" y="1991933"/>
                    <a:pt x="2233188" y="1884801"/>
                    <a:pt x="2326740" y="1884801"/>
                  </a:cubicBezTo>
                  <a:cubicBezTo>
                    <a:pt x="2420292" y="1884801"/>
                    <a:pt x="2681334" y="1996460"/>
                    <a:pt x="2734146" y="1993442"/>
                  </a:cubicBezTo>
                  <a:cubicBezTo>
                    <a:pt x="2786958" y="1990424"/>
                    <a:pt x="2625504" y="1874239"/>
                    <a:pt x="2643611" y="1866694"/>
                  </a:cubicBezTo>
                  <a:cubicBezTo>
                    <a:pt x="2661718" y="1859150"/>
                    <a:pt x="2789976" y="1943648"/>
                    <a:pt x="2842788" y="1948175"/>
                  </a:cubicBezTo>
                  <a:cubicBezTo>
                    <a:pt x="2895600" y="1952702"/>
                    <a:pt x="2907671" y="1896872"/>
                    <a:pt x="2960483" y="1893854"/>
                  </a:cubicBezTo>
                  <a:cubicBezTo>
                    <a:pt x="3013295" y="1890836"/>
                    <a:pt x="3094776" y="1936104"/>
                    <a:pt x="3159659" y="1930068"/>
                  </a:cubicBezTo>
                  <a:cubicBezTo>
                    <a:pt x="3224542" y="1924032"/>
                    <a:pt x="3287917" y="1850095"/>
                    <a:pt x="3349782" y="1857640"/>
                  </a:cubicBezTo>
                  <a:cubicBezTo>
                    <a:pt x="3411647" y="1865185"/>
                    <a:pt x="3481057" y="1978353"/>
                    <a:pt x="3530851" y="1975335"/>
                  </a:cubicBezTo>
                  <a:cubicBezTo>
                    <a:pt x="3580645" y="1972317"/>
                    <a:pt x="3600261" y="1842551"/>
                    <a:pt x="3648546" y="1839533"/>
                  </a:cubicBezTo>
                  <a:cubicBezTo>
                    <a:pt x="3696831" y="1836515"/>
                    <a:pt x="3757188" y="1954210"/>
                    <a:pt x="3820562" y="1957228"/>
                  </a:cubicBezTo>
                  <a:cubicBezTo>
                    <a:pt x="3883936" y="1960246"/>
                    <a:pt x="3971453" y="1854622"/>
                    <a:pt x="4028792" y="1857640"/>
                  </a:cubicBezTo>
                  <a:cubicBezTo>
                    <a:pt x="4086131" y="1860658"/>
                    <a:pt x="4119327" y="1966282"/>
                    <a:pt x="4164594" y="1975335"/>
                  </a:cubicBezTo>
                  <a:cubicBezTo>
                    <a:pt x="4209861" y="1984388"/>
                    <a:pt x="4243057" y="1914979"/>
                    <a:pt x="4300396" y="1911961"/>
                  </a:cubicBezTo>
                  <a:cubicBezTo>
                    <a:pt x="4357735" y="1908943"/>
                    <a:pt x="4445251" y="1963264"/>
                    <a:pt x="4508625" y="1957228"/>
                  </a:cubicBezTo>
                  <a:cubicBezTo>
                    <a:pt x="4571999" y="1951192"/>
                    <a:pt x="4624811" y="1866694"/>
                    <a:pt x="4680641" y="1875747"/>
                  </a:cubicBezTo>
                  <a:cubicBezTo>
                    <a:pt x="4736471" y="1884801"/>
                    <a:pt x="4849640" y="1964773"/>
                    <a:pt x="4843604" y="2011549"/>
                  </a:cubicBezTo>
                  <a:cubicBezTo>
                    <a:pt x="4837568" y="2058325"/>
                    <a:pt x="4703275" y="2153387"/>
                    <a:pt x="4644427" y="2156405"/>
                  </a:cubicBezTo>
                  <a:cubicBezTo>
                    <a:pt x="4585579" y="2159423"/>
                    <a:pt x="4541821" y="2028147"/>
                    <a:pt x="4490518" y="2029656"/>
                  </a:cubicBezTo>
                  <a:cubicBezTo>
                    <a:pt x="4439215" y="2031165"/>
                    <a:pt x="4392439" y="2157913"/>
                    <a:pt x="4336609" y="2165458"/>
                  </a:cubicBezTo>
                  <a:cubicBezTo>
                    <a:pt x="4280779" y="2173003"/>
                    <a:pt x="4217405" y="2074923"/>
                    <a:pt x="4155540" y="2074923"/>
                  </a:cubicBezTo>
                  <a:cubicBezTo>
                    <a:pt x="4093675" y="2074923"/>
                    <a:pt x="4016720" y="2174511"/>
                    <a:pt x="3965417" y="2165458"/>
                  </a:cubicBezTo>
                  <a:cubicBezTo>
                    <a:pt x="3914114" y="2156405"/>
                    <a:pt x="3903552" y="2020603"/>
                    <a:pt x="3847722" y="2020603"/>
                  </a:cubicBezTo>
                  <a:cubicBezTo>
                    <a:pt x="3791892" y="2020603"/>
                    <a:pt x="3690795" y="2156405"/>
                    <a:pt x="3630439" y="2165458"/>
                  </a:cubicBezTo>
                  <a:cubicBezTo>
                    <a:pt x="3570083" y="2174511"/>
                    <a:pt x="3541414" y="2073414"/>
                    <a:pt x="3485584" y="2074923"/>
                  </a:cubicBezTo>
                  <a:cubicBezTo>
                    <a:pt x="3429754" y="2076432"/>
                    <a:pt x="3354308" y="2177530"/>
                    <a:pt x="3295461" y="2174512"/>
                  </a:cubicBezTo>
                  <a:cubicBezTo>
                    <a:pt x="3236614" y="2171494"/>
                    <a:pt x="3183802" y="2050781"/>
                    <a:pt x="3132499" y="2056816"/>
                  </a:cubicBezTo>
                  <a:cubicBezTo>
                    <a:pt x="3081196" y="2062851"/>
                    <a:pt x="3046491" y="2209216"/>
                    <a:pt x="2987643" y="2210725"/>
                  </a:cubicBezTo>
                  <a:cubicBezTo>
                    <a:pt x="2928795" y="2212234"/>
                    <a:pt x="2841278" y="2067379"/>
                    <a:pt x="2779413" y="2065870"/>
                  </a:cubicBezTo>
                  <a:cubicBezTo>
                    <a:pt x="2717548" y="2064361"/>
                    <a:pt x="2673789" y="2200163"/>
                    <a:pt x="2616451" y="2201672"/>
                  </a:cubicBezTo>
                  <a:cubicBezTo>
                    <a:pt x="2559113" y="2203181"/>
                    <a:pt x="2497247" y="2079450"/>
                    <a:pt x="2435382" y="2074923"/>
                  </a:cubicBezTo>
                  <a:cubicBezTo>
                    <a:pt x="2373517" y="2070396"/>
                    <a:pt x="2308633" y="2169985"/>
                    <a:pt x="2245259" y="2174512"/>
                  </a:cubicBezTo>
                  <a:cubicBezTo>
                    <a:pt x="2181885" y="2179039"/>
                    <a:pt x="2097385" y="2091522"/>
                    <a:pt x="2055136" y="2102084"/>
                  </a:cubicBezTo>
                  <a:cubicBezTo>
                    <a:pt x="2012887" y="2112646"/>
                    <a:pt x="1978182" y="2201672"/>
                    <a:pt x="1991762" y="2237886"/>
                  </a:cubicBezTo>
                  <a:cubicBezTo>
                    <a:pt x="2005342" y="2274100"/>
                    <a:pt x="2086823" y="2319367"/>
                    <a:pt x="2136617" y="2319367"/>
                  </a:cubicBezTo>
                  <a:cubicBezTo>
                    <a:pt x="2186411" y="2319367"/>
                    <a:pt x="2230170" y="2234868"/>
                    <a:pt x="2290526" y="2237886"/>
                  </a:cubicBezTo>
                  <a:cubicBezTo>
                    <a:pt x="2350883" y="2240904"/>
                    <a:pt x="2438400" y="2334456"/>
                    <a:pt x="2498756" y="2337474"/>
                  </a:cubicBezTo>
                  <a:cubicBezTo>
                    <a:pt x="2559113" y="2340492"/>
                    <a:pt x="2593818" y="2252975"/>
                    <a:pt x="2652665" y="2255993"/>
                  </a:cubicBezTo>
                  <a:cubicBezTo>
                    <a:pt x="2711512" y="2259011"/>
                    <a:pt x="2792994" y="2355581"/>
                    <a:pt x="2851841" y="2355581"/>
                  </a:cubicBezTo>
                  <a:cubicBezTo>
                    <a:pt x="2910688" y="2355581"/>
                    <a:pt x="2954447" y="2252975"/>
                    <a:pt x="3005750" y="2255993"/>
                  </a:cubicBezTo>
                  <a:cubicBezTo>
                    <a:pt x="3057053" y="2259011"/>
                    <a:pt x="3093267" y="2369161"/>
                    <a:pt x="3159659" y="2373688"/>
                  </a:cubicBezTo>
                  <a:cubicBezTo>
                    <a:pt x="3226051" y="2378215"/>
                    <a:pt x="3346764" y="2281644"/>
                    <a:pt x="3404103" y="2283153"/>
                  </a:cubicBezTo>
                  <a:cubicBezTo>
                    <a:pt x="3461442" y="2284662"/>
                    <a:pt x="3459933" y="2381232"/>
                    <a:pt x="3503691" y="2382741"/>
                  </a:cubicBezTo>
                  <a:cubicBezTo>
                    <a:pt x="3547449" y="2384250"/>
                    <a:pt x="3610823" y="2295225"/>
                    <a:pt x="3666653" y="2292207"/>
                  </a:cubicBezTo>
                  <a:cubicBezTo>
                    <a:pt x="3722483" y="2289189"/>
                    <a:pt x="3820562" y="2337474"/>
                    <a:pt x="3838669" y="2364634"/>
                  </a:cubicBezTo>
                  <a:cubicBezTo>
                    <a:pt x="3856776" y="2391794"/>
                    <a:pt x="3813018" y="2431026"/>
                    <a:pt x="3775295" y="2455169"/>
                  </a:cubicBezTo>
                  <a:cubicBezTo>
                    <a:pt x="3737572" y="2479312"/>
                    <a:pt x="3675706" y="2507981"/>
                    <a:pt x="3612332" y="2509490"/>
                  </a:cubicBezTo>
                  <a:cubicBezTo>
                    <a:pt x="3548958" y="2510999"/>
                    <a:pt x="3459932" y="2458186"/>
                    <a:pt x="3395049" y="2464222"/>
                  </a:cubicBezTo>
                  <a:cubicBezTo>
                    <a:pt x="3330166" y="2470258"/>
                    <a:pt x="3275845" y="2541177"/>
                    <a:pt x="3223033" y="2545704"/>
                  </a:cubicBezTo>
                  <a:cubicBezTo>
                    <a:pt x="3170221" y="2550231"/>
                    <a:pt x="3120427" y="2488365"/>
                    <a:pt x="3078178" y="2491383"/>
                  </a:cubicBezTo>
                  <a:cubicBezTo>
                    <a:pt x="3035929" y="2494401"/>
                    <a:pt x="3026875" y="2563811"/>
                    <a:pt x="2969536" y="2563811"/>
                  </a:cubicBezTo>
                  <a:cubicBezTo>
                    <a:pt x="2912197" y="2563811"/>
                    <a:pt x="2791484" y="2492892"/>
                    <a:pt x="2734146" y="2491383"/>
                  </a:cubicBezTo>
                  <a:cubicBezTo>
                    <a:pt x="2676808" y="2489874"/>
                    <a:pt x="2679826" y="2560793"/>
                    <a:pt x="2625505" y="2554757"/>
                  </a:cubicBezTo>
                  <a:cubicBezTo>
                    <a:pt x="2571184" y="2548721"/>
                    <a:pt x="2462542" y="2459696"/>
                    <a:pt x="2408221" y="2455169"/>
                  </a:cubicBezTo>
                  <a:cubicBezTo>
                    <a:pt x="2353900" y="2450642"/>
                    <a:pt x="2347865" y="2524579"/>
                    <a:pt x="2299580" y="2527597"/>
                  </a:cubicBezTo>
                  <a:cubicBezTo>
                    <a:pt x="2251295" y="2530615"/>
                    <a:pt x="2178866" y="2464223"/>
                    <a:pt x="2118510" y="2473276"/>
                  </a:cubicBezTo>
                  <a:cubicBezTo>
                    <a:pt x="2058154" y="2482329"/>
                    <a:pt x="1993271" y="2581917"/>
                    <a:pt x="1937441" y="2581917"/>
                  </a:cubicBezTo>
                  <a:cubicBezTo>
                    <a:pt x="1881611" y="2581917"/>
                    <a:pt x="1833326" y="2473276"/>
                    <a:pt x="1783532" y="2473276"/>
                  </a:cubicBezTo>
                  <a:cubicBezTo>
                    <a:pt x="1733738" y="2473276"/>
                    <a:pt x="1703560" y="2586444"/>
                    <a:pt x="1638677" y="2581917"/>
                  </a:cubicBezTo>
                  <a:cubicBezTo>
                    <a:pt x="1573794" y="2577390"/>
                    <a:pt x="1450063" y="2435553"/>
                    <a:pt x="1394233" y="2446115"/>
                  </a:cubicBezTo>
                  <a:cubicBezTo>
                    <a:pt x="1338403" y="2456677"/>
                    <a:pt x="1296154" y="2598516"/>
                    <a:pt x="1303699" y="2645292"/>
                  </a:cubicBezTo>
                  <a:cubicBezTo>
                    <a:pt x="1311244" y="2692068"/>
                    <a:pt x="1389707" y="2725264"/>
                    <a:pt x="1439501" y="2726773"/>
                  </a:cubicBezTo>
                  <a:cubicBezTo>
                    <a:pt x="1489295" y="2728282"/>
                    <a:pt x="1536071" y="2654345"/>
                    <a:pt x="1602463" y="2654345"/>
                  </a:cubicBezTo>
                  <a:cubicBezTo>
                    <a:pt x="1668855" y="2654345"/>
                    <a:pt x="1782023" y="2737335"/>
                    <a:pt x="1837853" y="2726773"/>
                  </a:cubicBezTo>
                  <a:cubicBezTo>
                    <a:pt x="1893683" y="2716211"/>
                    <a:pt x="1890665" y="2595498"/>
                    <a:pt x="1937441" y="2590971"/>
                  </a:cubicBezTo>
                  <a:cubicBezTo>
                    <a:pt x="1984217" y="2586444"/>
                    <a:pt x="2052118" y="2692068"/>
                    <a:pt x="2118510" y="2699612"/>
                  </a:cubicBezTo>
                  <a:cubicBezTo>
                    <a:pt x="2184902" y="2707156"/>
                    <a:pt x="2272420" y="2631711"/>
                    <a:pt x="2335794" y="2636238"/>
                  </a:cubicBezTo>
                  <a:cubicBezTo>
                    <a:pt x="2399168" y="2640765"/>
                    <a:pt x="2448962" y="2725264"/>
                    <a:pt x="2498756" y="2726773"/>
                  </a:cubicBezTo>
                  <a:cubicBezTo>
                    <a:pt x="2548550" y="2728282"/>
                    <a:pt x="2583255" y="2640765"/>
                    <a:pt x="2634558" y="2645292"/>
                  </a:cubicBezTo>
                  <a:cubicBezTo>
                    <a:pt x="2685861" y="2649819"/>
                    <a:pt x="2788467" y="2722246"/>
                    <a:pt x="2806574" y="2753933"/>
                  </a:cubicBezTo>
                  <a:cubicBezTo>
                    <a:pt x="2824681" y="2785620"/>
                    <a:pt x="2777905" y="2814289"/>
                    <a:pt x="2743200" y="2835414"/>
                  </a:cubicBezTo>
                  <a:cubicBezTo>
                    <a:pt x="2708495" y="2856539"/>
                    <a:pt x="2657192" y="2879173"/>
                    <a:pt x="2598344" y="2880682"/>
                  </a:cubicBezTo>
                  <a:cubicBezTo>
                    <a:pt x="2539496" y="2882191"/>
                    <a:pt x="2445944" y="2842959"/>
                    <a:pt x="2390114" y="2844468"/>
                  </a:cubicBezTo>
                  <a:cubicBezTo>
                    <a:pt x="2334284" y="2845977"/>
                    <a:pt x="2311651" y="2892753"/>
                    <a:pt x="2263366" y="2889735"/>
                  </a:cubicBezTo>
                  <a:cubicBezTo>
                    <a:pt x="2215081" y="2886717"/>
                    <a:pt x="2151707" y="2823343"/>
                    <a:pt x="2100404" y="2826361"/>
                  </a:cubicBezTo>
                  <a:cubicBezTo>
                    <a:pt x="2049101" y="2829379"/>
                    <a:pt x="2021940" y="2909351"/>
                    <a:pt x="1955548" y="2907842"/>
                  </a:cubicBezTo>
                  <a:cubicBezTo>
                    <a:pt x="1889156" y="2906333"/>
                    <a:pt x="1762407" y="2817308"/>
                    <a:pt x="1702051" y="2817308"/>
                  </a:cubicBezTo>
                  <a:cubicBezTo>
                    <a:pt x="1641695" y="2817308"/>
                    <a:pt x="1643203" y="2907842"/>
                    <a:pt x="1593409" y="2907842"/>
                  </a:cubicBezTo>
                  <a:cubicBezTo>
                    <a:pt x="1543615" y="2907842"/>
                    <a:pt x="1454590" y="2815799"/>
                    <a:pt x="1403287" y="2817308"/>
                  </a:cubicBezTo>
                  <a:cubicBezTo>
                    <a:pt x="1351984" y="2818817"/>
                    <a:pt x="1335386" y="2915387"/>
                    <a:pt x="1285592" y="2916896"/>
                  </a:cubicBezTo>
                  <a:cubicBezTo>
                    <a:pt x="1235798" y="2918405"/>
                    <a:pt x="1167896" y="2830888"/>
                    <a:pt x="1104522" y="2826361"/>
                  </a:cubicBezTo>
                  <a:cubicBezTo>
                    <a:pt x="1041148" y="2821834"/>
                    <a:pt x="961176" y="2889735"/>
                    <a:pt x="905346" y="2889735"/>
                  </a:cubicBezTo>
                  <a:cubicBezTo>
                    <a:pt x="849516" y="2889735"/>
                    <a:pt x="826883" y="2829379"/>
                    <a:pt x="769544" y="2826361"/>
                  </a:cubicBezTo>
                  <a:cubicBezTo>
                    <a:pt x="712205" y="2823343"/>
                    <a:pt x="617144" y="2874646"/>
                    <a:pt x="561314" y="2871628"/>
                  </a:cubicBezTo>
                  <a:cubicBezTo>
                    <a:pt x="505484" y="2868610"/>
                    <a:pt x="481342" y="2805236"/>
                    <a:pt x="434566" y="2808254"/>
                  </a:cubicBezTo>
                  <a:cubicBezTo>
                    <a:pt x="387790" y="2811272"/>
                    <a:pt x="347049" y="2885208"/>
                    <a:pt x="280657" y="2889735"/>
                  </a:cubicBezTo>
                  <a:cubicBezTo>
                    <a:pt x="214265" y="2894262"/>
                    <a:pt x="125239" y="2864838"/>
                    <a:pt x="36213" y="2835414"/>
                  </a:cubicBezTo>
                </a:path>
              </a:pathLst>
            </a:custGeom>
            <a:solidFill>
              <a:srgbClr val="FF00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694FC2BC-0A33-6F02-57AD-E4BC5761E8CB}"/>
                </a:ext>
              </a:extLst>
            </p:cNvPr>
            <p:cNvSpPr txBox="1"/>
            <p:nvPr/>
          </p:nvSpPr>
          <p:spPr>
            <a:xfrm>
              <a:off x="2236303" y="4993528"/>
              <a:ext cx="1734522" cy="46235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US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Displacement</a:t>
              </a:r>
              <a:endParaRPr lang="en-IL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CD6402DF-0D91-16DA-E402-41CEE4D76804}"/>
              </a:ext>
            </a:extLst>
          </p:cNvPr>
          <p:cNvSpPr/>
          <p:nvPr/>
        </p:nvSpPr>
        <p:spPr>
          <a:xfrm>
            <a:off x="1567393" y="200992"/>
            <a:ext cx="2884678" cy="476087"/>
          </a:xfrm>
          <a:prstGeom prst="rect">
            <a:avLst/>
          </a:prstGeom>
          <a:noFill/>
          <a:ln w="57150">
            <a:solidFill>
              <a:schemeClr val="accent1">
                <a:lumMod val="60000"/>
                <a:lumOff val="40000"/>
              </a:schemeClr>
            </a:solidFill>
            <a:prstDash val="solid"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1BA1E6B4-1E44-DD53-322C-A8BBD84010F4}"/>
              </a:ext>
            </a:extLst>
          </p:cNvPr>
          <p:cNvSpPr/>
          <p:nvPr/>
        </p:nvSpPr>
        <p:spPr>
          <a:xfrm>
            <a:off x="56229" y="3565487"/>
            <a:ext cx="7036548" cy="3187680"/>
          </a:xfrm>
          <a:prstGeom prst="rect">
            <a:avLst/>
          </a:prstGeom>
          <a:noFill/>
          <a:ln w="57150">
            <a:solidFill>
              <a:schemeClr val="accent1">
                <a:lumMod val="60000"/>
                <a:lumOff val="40000"/>
              </a:schemeClr>
            </a:solidFill>
            <a:prstDash val="solid"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217186E0-227B-8D26-DF4A-D15B1D697B19}"/>
                  </a:ext>
                </a:extLst>
              </p:cNvPr>
              <p:cNvSpPr txBox="1"/>
              <p:nvPr/>
            </p:nvSpPr>
            <p:spPr>
              <a:xfrm>
                <a:off x="248324" y="3019226"/>
                <a:ext cx="3054475" cy="49173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en-US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cs typeface="Calibri Light" panose="020F0302020204030204" pitchFamily="34" charset="0"/>
                                </a:rPr>
                              </m:ctrlPr>
                            </m:sSubPr>
                            <m:e>
                              <m:r>
                                <a:rPr lang="el-GR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cs typeface="Calibri Light" panose="020F0302020204030204" pitchFamily="34" charset="0"/>
                                </a:rPr>
                                <m:t>𝜇</m:t>
                              </m:r>
                            </m:e>
                            <m:sub>
                              <m:r>
                                <a:rPr lang="en-US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cs typeface="Calibri Light" panose="020F0302020204030204" pitchFamily="34" charset="0"/>
                                </a:rPr>
                                <m:t> </m:t>
                              </m:r>
                              <m:r>
                                <a:rPr lang="en-US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cs typeface="Calibri Light" panose="020F0302020204030204" pitchFamily="34" charset="0"/>
                                </a:rPr>
                                <m:t>𝑟𝑎𝑛𝑔𝑒</m:t>
                              </m:r>
                            </m:sub>
                          </m:sSub>
                          <m:r>
                            <a:rPr lang="en-US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  <m:t>: </m:t>
                          </m:r>
                          <m:r>
                            <a:rPr lang="el-GR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  <m:t>𝜇</m:t>
                          </m:r>
                        </m:e>
                        <m:sub>
                          <m:r>
                            <a:rPr lang="en-US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  <m:t>𝑙𝑜𝑤</m:t>
                          </m:r>
                        </m:sub>
                      </m:sSub>
                      <m:r>
                        <a:rPr lang="en-US" sz="2400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Calibri Light" panose="020F0302020204030204" pitchFamily="34" charset="0"/>
                        </a:rPr>
                        <m:t>→</m:t>
                      </m:r>
                      <m:sSub>
                        <m:sSubPr>
                          <m:ctrlPr>
                            <a:rPr lang="en-US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</m:ctrlPr>
                        </m:sSubPr>
                        <m:e>
                          <m:r>
                            <a:rPr lang="el-GR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  <m:t>𝜇</m:t>
                          </m:r>
                        </m:e>
                        <m:sub>
                          <m:r>
                            <a:rPr lang="en-US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  <m:t>h𝑖𝑔h</m:t>
                          </m:r>
                        </m:sub>
                      </m:sSub>
                    </m:oMath>
                  </m:oMathPara>
                </a14:m>
                <a:endParaRPr lang="en-IL" sz="2400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217186E0-227B-8D26-DF4A-D15B1D697B1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24" y="3019226"/>
                <a:ext cx="3054475" cy="491738"/>
              </a:xfrm>
              <a:prstGeom prst="rect">
                <a:avLst/>
              </a:prstGeom>
              <a:blipFill>
                <a:blip r:embed="rId24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1539DF2B-BAED-AD35-D4B3-4FF30DB6A877}"/>
                  </a:ext>
                </a:extLst>
              </p:cNvPr>
              <p:cNvSpPr txBox="1"/>
              <p:nvPr/>
            </p:nvSpPr>
            <p:spPr>
              <a:xfrm>
                <a:off x="4331514" y="3698096"/>
                <a:ext cx="784952" cy="49173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 lvl="0"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</m:ctrlPr>
                        </m:sSubPr>
                        <m:e>
                          <m:r>
                            <a:rPr lang="el-GR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  <m:t>𝜇</m:t>
                          </m:r>
                        </m:e>
                        <m:sub>
                          <m:r>
                            <a:rPr lang="en-US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  <m:t>h𝑖𝑔h</m:t>
                          </m:r>
                        </m:sub>
                      </m:sSub>
                    </m:oMath>
                  </m:oMathPara>
                </a14:m>
                <a:endParaRPr lang="en-IL" sz="2400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1539DF2B-BAED-AD35-D4B3-4FF30DB6A87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1514" y="3698096"/>
                <a:ext cx="784952" cy="491738"/>
              </a:xfrm>
              <a:prstGeom prst="rect">
                <a:avLst/>
              </a:prstGeom>
              <a:blipFill>
                <a:blip r:embed="rId25"/>
                <a:stretch>
                  <a:fillRect l="-3226" r="-9677" b="-15385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F4ED6D9B-D745-58A3-66CC-445A0EF1AA5D}"/>
                  </a:ext>
                </a:extLst>
              </p:cNvPr>
              <p:cNvSpPr txBox="1"/>
              <p:nvPr/>
            </p:nvSpPr>
            <p:spPr>
              <a:xfrm>
                <a:off x="249820" y="4803614"/>
                <a:ext cx="81466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 lvl="0"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</m:ctrlPr>
                        </m:sSubPr>
                        <m:e>
                          <m:r>
                            <a:rPr lang="el-GR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  <m:t>𝜇</m:t>
                          </m:r>
                        </m:e>
                        <m:sub>
                          <m:r>
                            <a:rPr lang="en-US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libri Light" panose="020F0302020204030204" pitchFamily="34" charset="0"/>
                            </a:rPr>
                            <m:t>𝑙𝑜𝑤</m:t>
                          </m:r>
                        </m:sub>
                      </m:sSub>
                    </m:oMath>
                  </m:oMathPara>
                </a14:m>
                <a:endParaRPr lang="en-IL" sz="2400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F4ED6D9B-D745-58A3-66CC-445A0EF1AA5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820" y="4803614"/>
                <a:ext cx="814664" cy="461665"/>
              </a:xfrm>
              <a:prstGeom prst="rect">
                <a:avLst/>
              </a:prstGeom>
              <a:blipFill>
                <a:blip r:embed="rId26"/>
                <a:stretch>
                  <a:fillRect b="-10811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6" name="22.02.21_ex4_0.5_50">
            <a:hlinkClick r:id="" action="ppaction://media"/>
            <a:extLst>
              <a:ext uri="{FF2B5EF4-FFF2-40B4-BE49-F238E27FC236}">
                <a16:creationId xmlns:a16="http://schemas.microsoft.com/office/drawing/2014/main" id="{C333F4D3-19B2-AAD7-2A33-837D0700F8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7092777" y="4611015"/>
            <a:ext cx="5020458" cy="2218918"/>
          </a:xfrm>
          <a:prstGeom prst="rect">
            <a:avLst/>
          </a:prstGeom>
        </p:spPr>
      </p:pic>
      <p:pic>
        <p:nvPicPr>
          <p:cNvPr id="57" name="16.08.21_ex2_0.0_50">
            <a:hlinkClick r:id="" action="ppaction://media"/>
            <a:extLst>
              <a:ext uri="{FF2B5EF4-FFF2-40B4-BE49-F238E27FC236}">
                <a16:creationId xmlns:a16="http://schemas.microsoft.com/office/drawing/2014/main" id="{00FF671E-3B9A-7879-8CA8-6F45FE98F45E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8"/>
          <a:stretch>
            <a:fillRect/>
          </a:stretch>
        </p:blipFill>
        <p:spPr>
          <a:xfrm>
            <a:off x="7059388" y="2245546"/>
            <a:ext cx="5020458" cy="222082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9A6EE71C-AE74-236B-7B17-2C1A316A8F62}"/>
                  </a:ext>
                </a:extLst>
              </p:cNvPr>
              <p:cNvSpPr txBox="1"/>
              <p:nvPr/>
            </p:nvSpPr>
            <p:spPr>
              <a:xfrm>
                <a:off x="10862088" y="2211285"/>
                <a:ext cx="1189938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r>
                  <a:rPr lang="en-US" sz="2400" b="1" dirty="0">
                    <a:latin typeface="David" panose="020E0502060401010101" pitchFamily="34" charset="-79"/>
                    <a:cs typeface="David" panose="020E0502060401010101" pitchFamily="34" charset="-79"/>
                  </a:rPr>
                  <a:t>𝜎</a:t>
                </a:r>
                <a:r>
                  <a:rPr lang="en-US" sz="2400" b="1" baseline="30000" dirty="0">
                    <a:latin typeface="David" panose="020E0502060401010101" pitchFamily="34" charset="-79"/>
                    <a:cs typeface="David" panose="020E0502060401010101" pitchFamily="34" charset="-79"/>
                  </a:rPr>
                  <a:t>2</a:t>
                </a:r>
                <a14:m>
                  <m:oMath xmlns:m="http://schemas.openxmlformats.org/officeDocument/2006/math"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 Light" panose="020F0302020204030204" pitchFamily="34" charset="0"/>
                      </a:rPr>
                      <m:t>: 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 Light" panose="020F0302020204030204" pitchFamily="34" charset="0"/>
                      </a:rPr>
                      <m:t>𝟎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 Light" panose="020F0302020204030204" pitchFamily="34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 Light" panose="020F0302020204030204" pitchFamily="34" charset="0"/>
                      </a:rPr>
                      <m:t>𝟎</m:t>
                    </m:r>
                  </m:oMath>
                </a14:m>
                <a:endParaRPr lang="en-IL" sz="2400" dirty="0"/>
              </a:p>
            </p:txBody>
          </p:sp>
        </mc:Choice>
        <mc:Fallback xmlns="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9A6EE71C-AE74-236B-7B17-2C1A316A8F6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62088" y="2211285"/>
                <a:ext cx="1189938" cy="461665"/>
              </a:xfrm>
              <a:prstGeom prst="rect">
                <a:avLst/>
              </a:prstGeom>
              <a:blipFill>
                <a:blip r:embed="rId29"/>
                <a:stretch>
                  <a:fillRect l="-8511" t="-10811" b="-27027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B22A02CA-C8E2-7D6E-8663-A0E26F5AA9D4}"/>
                  </a:ext>
                </a:extLst>
              </p:cNvPr>
              <p:cNvSpPr txBox="1"/>
              <p:nvPr/>
            </p:nvSpPr>
            <p:spPr>
              <a:xfrm>
                <a:off x="10881544" y="4646059"/>
                <a:ext cx="1189938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r>
                  <a:rPr lang="en-US" sz="2400" b="1" dirty="0">
                    <a:latin typeface="David" panose="020E0502060401010101" pitchFamily="34" charset="-79"/>
                    <a:cs typeface="David" panose="020E0502060401010101" pitchFamily="34" charset="-79"/>
                  </a:rPr>
                  <a:t>𝜎</a:t>
                </a:r>
                <a:r>
                  <a:rPr lang="en-US" sz="2400" b="1" baseline="30000" dirty="0">
                    <a:latin typeface="David" panose="020E0502060401010101" pitchFamily="34" charset="-79"/>
                    <a:cs typeface="David" panose="020E0502060401010101" pitchFamily="34" charset="-79"/>
                  </a:rPr>
                  <a:t>2</a:t>
                </a:r>
                <a14:m>
                  <m:oMath xmlns:m="http://schemas.openxmlformats.org/officeDocument/2006/math"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 Light" panose="020F0302020204030204" pitchFamily="34" charset="0"/>
                      </a:rPr>
                      <m:t>: 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 Light" panose="020F0302020204030204" pitchFamily="34" charset="0"/>
                      </a:rPr>
                      <m:t>𝟎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 Light" panose="020F0302020204030204" pitchFamily="34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 Light" panose="020F0302020204030204" pitchFamily="34" charset="0"/>
                      </a:rPr>
                      <m:t>𝟓</m:t>
                    </m:r>
                  </m:oMath>
                </a14:m>
                <a:endParaRPr lang="en-IL" sz="2400" dirty="0"/>
              </a:p>
            </p:txBody>
          </p:sp>
        </mc:Choice>
        <mc:Fallback xmlns="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B22A02CA-C8E2-7D6E-8663-A0E26F5AA9D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81544" y="4646059"/>
                <a:ext cx="1189938" cy="461665"/>
              </a:xfrm>
              <a:prstGeom prst="rect">
                <a:avLst/>
              </a:prstGeom>
              <a:blipFill>
                <a:blip r:embed="rId30"/>
                <a:stretch>
                  <a:fillRect l="-7368" t="-10526" b="-26316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0" name="Picture 59">
            <a:extLst>
              <a:ext uri="{FF2B5EF4-FFF2-40B4-BE49-F238E27FC236}">
                <a16:creationId xmlns:a16="http://schemas.microsoft.com/office/drawing/2014/main" id="{F6E4E653-6E91-1BC5-619E-7D106DC22EC3}"/>
              </a:ext>
            </a:extLst>
          </p:cNvPr>
          <p:cNvPicPr>
            <a:picLocks noChangeAspect="1"/>
          </p:cNvPicPr>
          <p:nvPr/>
        </p:nvPicPr>
        <p:blipFill rotWithShape="1">
          <a:blip r:embed="rId31"/>
          <a:srcRect l="52695"/>
          <a:stretch/>
        </p:blipFill>
        <p:spPr>
          <a:xfrm>
            <a:off x="3571054" y="3767462"/>
            <a:ext cx="3434989" cy="3098953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B2992386-A47E-E123-220E-002C20C53504}"/>
              </a:ext>
            </a:extLst>
          </p:cNvPr>
          <p:cNvPicPr>
            <a:picLocks noChangeAspect="1"/>
          </p:cNvPicPr>
          <p:nvPr/>
        </p:nvPicPr>
        <p:blipFill rotWithShape="1">
          <a:blip r:embed="rId31"/>
          <a:srcRect l="2986" t="-1314" r="49709" b="1314"/>
          <a:stretch/>
        </p:blipFill>
        <p:spPr>
          <a:xfrm>
            <a:off x="3600367" y="696069"/>
            <a:ext cx="3434989" cy="3098953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7A355B12-8EB5-6D58-2E0A-008F7D237887}"/>
              </a:ext>
            </a:extLst>
          </p:cNvPr>
          <p:cNvSpPr txBox="1"/>
          <p:nvPr/>
        </p:nvSpPr>
        <p:spPr>
          <a:xfrm>
            <a:off x="7822979" y="1002924"/>
            <a:ext cx="19927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Elyahu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-Yakir et. al, PRF, (2024)</a:t>
            </a:r>
          </a:p>
        </p:txBody>
      </p:sp>
    </p:spTree>
    <p:extLst>
      <p:ext uri="{BB962C8B-B14F-4D97-AF65-F5344CB8AC3E}">
        <p14:creationId xmlns:p14="http://schemas.microsoft.com/office/powerpoint/2010/main" val="2178849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30428" fill="hold"/>
                                        <p:tgtEl>
                                          <p:spTgt spid="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2" dur="87571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6" fill="remove" display="0">
                  <p:stCondLst>
                    <p:cond delay="indefinite"/>
                  </p:stCondLst>
                </p:cTn>
                <p:tgtEl>
                  <p:spTgt spid="56"/>
                </p:tgtEl>
              </p:cMediaNode>
            </p:video>
            <p:video>
              <p:cMediaNode vol="80000">
                <p:cTn id="67" fill="remove" display="0">
                  <p:stCondLst>
                    <p:cond delay="indefinite"/>
                  </p:stCondLst>
                </p:cTn>
                <p:tgtEl>
                  <p:spTgt spid="57"/>
                </p:tgtEl>
              </p:cMediaNode>
            </p:video>
          </p:childTnLst>
        </p:cTn>
      </p:par>
    </p:tnLst>
    <p:bldLst>
      <p:bldP spid="20" grpId="0" animBg="1"/>
      <p:bldP spid="21" grpId="0" animBg="1"/>
      <p:bldP spid="33" grpId="0" animBg="1"/>
      <p:bldP spid="52" grpId="0" animBg="1"/>
      <p:bldP spid="53" grpId="0"/>
      <p:bldP spid="54" grpId="0" animBg="1"/>
      <p:bldP spid="55" grpId="0" animBg="1"/>
      <p:bldP spid="58" grpId="0" animBg="1"/>
      <p:bldP spid="59" grpId="0" animBg="1"/>
      <p:bldP spid="6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C087BEB-1929-E539-2E9F-93563585ACB9}"/>
              </a:ext>
            </a:extLst>
          </p:cNvPr>
          <p:cNvSpPr txBox="1"/>
          <p:nvPr/>
        </p:nvSpPr>
        <p:spPr>
          <a:xfrm>
            <a:off x="39284" y="96489"/>
            <a:ext cx="121134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Miscible Phase Flow in Porous Media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835457-7B77-7D14-9051-1CCEE3AC4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131" y="5742928"/>
            <a:ext cx="3411323" cy="879406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DA568192-2822-6055-17E7-6A86C5EF8826}"/>
              </a:ext>
            </a:extLst>
          </p:cNvPr>
          <p:cNvGrpSpPr/>
          <p:nvPr/>
        </p:nvGrpSpPr>
        <p:grpSpPr>
          <a:xfrm>
            <a:off x="458253" y="742820"/>
            <a:ext cx="11504860" cy="5111232"/>
            <a:chOff x="458253" y="742820"/>
            <a:chExt cx="11504860" cy="5111232"/>
          </a:xfrm>
        </p:grpSpPr>
        <p:pic>
          <p:nvPicPr>
            <p:cNvPr id="6" name="Picture 5" descr="A group of graphs showing different types of data&#10;&#10;AI-generated content may be incorrect.">
              <a:extLst>
                <a:ext uri="{FF2B5EF4-FFF2-40B4-BE49-F238E27FC236}">
                  <a16:creationId xmlns:a16="http://schemas.microsoft.com/office/drawing/2014/main" id="{41961D5C-7C3B-5680-3AFF-3D989CE69CC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9588" y="742820"/>
              <a:ext cx="11223525" cy="4781689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02E52E7B-73F2-4CCB-397F-1D08A10ED7F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58253" y="742820"/>
              <a:ext cx="443700" cy="4627158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EB05C443-C5D2-33F6-EA32-D19508353DC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58253" y="5377399"/>
              <a:ext cx="11388616" cy="476653"/>
            </a:xfrm>
            <a:prstGeom prst="rect">
              <a:avLst/>
            </a:prstGeom>
          </p:spPr>
        </p:pic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2731BC7-030E-DDE5-CA93-206E9824DEC1}"/>
              </a:ext>
            </a:extLst>
          </p:cNvPr>
          <p:cNvGrpSpPr/>
          <p:nvPr/>
        </p:nvGrpSpPr>
        <p:grpSpPr>
          <a:xfrm>
            <a:off x="2162399" y="670705"/>
            <a:ext cx="7867202" cy="5004872"/>
            <a:chOff x="1482811" y="1142892"/>
            <a:chExt cx="7867202" cy="5004872"/>
          </a:xfrm>
        </p:grpSpPr>
        <p:pic>
          <p:nvPicPr>
            <p:cNvPr id="20" name="Picture 19" descr="A group of graphs showing different types of data&#10;&#10;AI-generated content may be incorrect.">
              <a:extLst>
                <a:ext uri="{FF2B5EF4-FFF2-40B4-BE49-F238E27FC236}">
                  <a16:creationId xmlns:a16="http://schemas.microsoft.com/office/drawing/2014/main" id="{89CD6A5D-920D-8DE2-FF35-B994440BEE6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259"/>
            <a:stretch/>
          </p:blipFill>
          <p:spPr>
            <a:xfrm>
              <a:off x="1482811" y="1912717"/>
              <a:ext cx="7772400" cy="4235047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D02ED054-102D-9EEA-19B8-3A0C7A9FE14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721935" y="1231841"/>
              <a:ext cx="3422668" cy="794418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F390266-BDD3-4359-EA2B-B5D6B8A593E3}"/>
                </a:ext>
              </a:extLst>
            </p:cNvPr>
            <p:cNvSpPr txBox="1"/>
            <p:nvPr/>
          </p:nvSpPr>
          <p:spPr>
            <a:xfrm>
              <a:off x="5369011" y="5745272"/>
              <a:ext cx="3465584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1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cs typeface="+mj-cs"/>
                </a:rPr>
                <a:t>Edery &amp; Dentz, </a:t>
              </a:r>
              <a:r>
                <a:rPr lang="en-US" sz="1600" dirty="0">
                  <a:solidFill>
                    <a:srgbClr val="000000"/>
                  </a:solidFill>
                  <a:latin typeface="Times New Roman" panose="02020603050405020304" pitchFamily="18" charset="0"/>
                  <a:cs typeface="+mj-cs"/>
                </a:rPr>
                <a:t>in preparation</a:t>
              </a:r>
              <a:endParaRPr lang="en-IL" sz="1600" dirty="0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C2C8B530-0D36-3DF9-1D22-48905B8EA32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370273" y="1142892"/>
              <a:ext cx="3979740" cy="816357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EEAD614C-10A5-1513-3F8B-5EA00D520E2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90713" y="5673195"/>
            <a:ext cx="7772400" cy="949139"/>
          </a:xfrm>
          <a:prstGeom prst="rect">
            <a:avLst/>
          </a:prstGeom>
        </p:spPr>
      </p:pic>
      <p:sp>
        <p:nvSpPr>
          <p:cNvPr id="10" name="Right Arrow 9">
            <a:extLst>
              <a:ext uri="{FF2B5EF4-FFF2-40B4-BE49-F238E27FC236}">
                <a16:creationId xmlns:a16="http://schemas.microsoft.com/office/drawing/2014/main" id="{3A118633-0A25-2EA3-1CE1-3ACDA516556E}"/>
              </a:ext>
            </a:extLst>
          </p:cNvPr>
          <p:cNvSpPr/>
          <p:nvPr/>
        </p:nvSpPr>
        <p:spPr>
          <a:xfrm>
            <a:off x="3756454" y="5977129"/>
            <a:ext cx="518984" cy="27610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</p:spTree>
    <p:extLst>
      <p:ext uri="{BB962C8B-B14F-4D97-AF65-F5344CB8AC3E}">
        <p14:creationId xmlns:p14="http://schemas.microsoft.com/office/powerpoint/2010/main" val="3839499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6" name="Picture 6" descr="Mean squared displacement r 2 (τ ) for different types of anomalous... |  Download Scientific Diagram">
            <a:extLst>
              <a:ext uri="{FF2B5EF4-FFF2-40B4-BE49-F238E27FC236}">
                <a16:creationId xmlns:a16="http://schemas.microsoft.com/office/drawing/2014/main" id="{7E34AE70-5D16-3CBF-5AD2-E7624C1C47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8120" y="874976"/>
            <a:ext cx="4281917" cy="3274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C0440B3-EC6B-1120-DAFC-449481E8E5B2}"/>
              </a:ext>
            </a:extLst>
          </p:cNvPr>
          <p:cNvSpPr/>
          <p:nvPr/>
        </p:nvSpPr>
        <p:spPr>
          <a:xfrm>
            <a:off x="5034422" y="159750"/>
            <a:ext cx="3332903" cy="646331"/>
          </a:xfrm>
          <a:prstGeom prst="rect">
            <a:avLst/>
          </a:prstGeom>
          <a:noFill/>
          <a:ln w="762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IL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DED5FD87-F12C-14B7-9E7A-3A1A366BCA33}"/>
              </a:ext>
            </a:extLst>
          </p:cNvPr>
          <p:cNvGrpSpPr/>
          <p:nvPr/>
        </p:nvGrpSpPr>
        <p:grpSpPr>
          <a:xfrm>
            <a:off x="3394189" y="2377781"/>
            <a:ext cx="4432950" cy="749128"/>
            <a:chOff x="3974131" y="1502067"/>
            <a:chExt cx="4432950" cy="749128"/>
          </a:xfrm>
        </p:grpSpPr>
        <p:sp>
          <p:nvSpPr>
            <p:cNvPr id="46" name="Content Placeholder 4">
              <a:extLst>
                <a:ext uri="{FF2B5EF4-FFF2-40B4-BE49-F238E27FC236}">
                  <a16:creationId xmlns:a16="http://schemas.microsoft.com/office/drawing/2014/main" id="{DEE5D68D-5483-9B5A-F92D-A34D596DD800}"/>
                </a:ext>
              </a:extLst>
            </p:cNvPr>
            <p:cNvSpPr txBox="1">
              <a:spLocks/>
            </p:cNvSpPr>
            <p:nvPr/>
          </p:nvSpPr>
          <p:spPr>
            <a:xfrm>
              <a:off x="3974131" y="1502067"/>
              <a:ext cx="4432950" cy="717959"/>
            </a:xfrm>
            <a:prstGeom prst="rect">
              <a:avLst/>
            </a:prstGeom>
          </p:spPr>
          <p:txBody>
            <a:bodyPr>
              <a:norm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Advection ;</a:t>
              </a:r>
              <a:r>
                <a:rPr lang="he-IL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Diffusion ;</a:t>
              </a:r>
              <a:r>
                <a:rPr lang="he-IL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Dispersion</a:t>
              </a:r>
            </a:p>
            <a:p>
              <a:pPr marL="0" indent="0">
                <a:buNone/>
              </a:pP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aphicFrame>
          <p:nvGraphicFramePr>
            <p:cNvPr id="47" name="Object 46">
              <a:extLst>
                <a:ext uri="{FF2B5EF4-FFF2-40B4-BE49-F238E27FC236}">
                  <a16:creationId xmlns:a16="http://schemas.microsoft.com/office/drawing/2014/main" id="{9A96271A-F85B-0F6D-29FA-CA5EDCFD9BCF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661835116"/>
                </p:ext>
              </p:extLst>
            </p:nvPr>
          </p:nvGraphicFramePr>
          <p:xfrm>
            <a:off x="4053725" y="1816009"/>
            <a:ext cx="969641" cy="40401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5" imgW="14046200" imgH="5854700" progId="Equation.3">
                    <p:embed/>
                  </p:oleObj>
                </mc:Choice>
                <mc:Fallback>
                  <p:oleObj r:id="rId5" imgW="14046200" imgH="5854700" progId="Equation.3">
                    <p:embed/>
                    <p:pic>
                      <p:nvPicPr>
                        <p:cNvPr id="47" name="Object 46">
                          <a:extLst>
                            <a:ext uri="{FF2B5EF4-FFF2-40B4-BE49-F238E27FC236}">
                              <a16:creationId xmlns:a16="http://schemas.microsoft.com/office/drawing/2014/main" id="{9A96271A-F85B-0F6D-29FA-CA5EDCFD9BCF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053725" y="1816009"/>
                          <a:ext cx="969641" cy="40401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8" name="Object 47">
              <a:extLst>
                <a:ext uri="{FF2B5EF4-FFF2-40B4-BE49-F238E27FC236}">
                  <a16:creationId xmlns:a16="http://schemas.microsoft.com/office/drawing/2014/main" id="{8CBE5316-1953-078B-51F1-23975B683A75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378412342"/>
                </p:ext>
              </p:extLst>
            </p:nvPr>
          </p:nvGraphicFramePr>
          <p:xfrm>
            <a:off x="5111142" y="1859831"/>
            <a:ext cx="1624161" cy="39136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7" imgW="24282400" imgH="5854700" progId="Equation.3">
                    <p:embed/>
                  </p:oleObj>
                </mc:Choice>
                <mc:Fallback>
                  <p:oleObj r:id="rId7" imgW="24282400" imgH="5854700" progId="Equation.3">
                    <p:embed/>
                    <p:pic>
                      <p:nvPicPr>
                        <p:cNvPr id="48" name="Object 47">
                          <a:extLst>
                            <a:ext uri="{FF2B5EF4-FFF2-40B4-BE49-F238E27FC236}">
                              <a16:creationId xmlns:a16="http://schemas.microsoft.com/office/drawing/2014/main" id="{8CBE5316-1953-078B-51F1-23975B683A75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111142" y="1859831"/>
                          <a:ext cx="1624161" cy="391364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9" name="Object 48">
              <a:extLst>
                <a:ext uri="{FF2B5EF4-FFF2-40B4-BE49-F238E27FC236}">
                  <a16:creationId xmlns:a16="http://schemas.microsoft.com/office/drawing/2014/main" id="{B12C97BC-51F5-ED11-8395-22CA7A0EEC8D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851535456"/>
                </p:ext>
              </p:extLst>
            </p:nvPr>
          </p:nvGraphicFramePr>
          <p:xfrm>
            <a:off x="6730586" y="1854889"/>
            <a:ext cx="1635631" cy="39542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9" imgW="26619200" imgH="6438900" progId="Equation.3">
                    <p:embed/>
                  </p:oleObj>
                </mc:Choice>
                <mc:Fallback>
                  <p:oleObj r:id="rId9" imgW="26619200" imgH="6438900" progId="Equation.3">
                    <p:embed/>
                    <p:pic>
                      <p:nvPicPr>
                        <p:cNvPr id="49" name="Object 48">
                          <a:extLst>
                            <a:ext uri="{FF2B5EF4-FFF2-40B4-BE49-F238E27FC236}">
                              <a16:creationId xmlns:a16="http://schemas.microsoft.com/office/drawing/2014/main" id="{B12C97BC-51F5-ED11-8395-22CA7A0EEC8D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730586" y="1854889"/>
                          <a:ext cx="1635631" cy="39542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4A452BCE-B0E8-2E7E-F628-FA2D5D623BFE}"/>
              </a:ext>
            </a:extLst>
          </p:cNvPr>
          <p:cNvSpPr txBox="1"/>
          <p:nvPr/>
        </p:nvSpPr>
        <p:spPr>
          <a:xfrm>
            <a:off x="179296" y="66093"/>
            <a:ext cx="119682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Non-</a:t>
            </a:r>
            <a:r>
              <a:rPr lang="en-US" sz="36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Fickian</a:t>
            </a:r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Diffusion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ABC369A-34A8-27A0-BA9B-AF3CA7F19CBD}"/>
              </a:ext>
            </a:extLst>
          </p:cNvPr>
          <p:cNvGrpSpPr/>
          <p:nvPr/>
        </p:nvGrpSpPr>
        <p:grpSpPr>
          <a:xfrm>
            <a:off x="25300" y="264655"/>
            <a:ext cx="3179307" cy="5790156"/>
            <a:chOff x="25300" y="264655"/>
            <a:chExt cx="3179307" cy="5790156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C012F9A0-B8CB-61D7-7585-F89E41A0B20C}"/>
                </a:ext>
              </a:extLst>
            </p:cNvPr>
            <p:cNvGrpSpPr/>
            <p:nvPr/>
          </p:nvGrpSpPr>
          <p:grpSpPr>
            <a:xfrm>
              <a:off x="116810" y="910988"/>
              <a:ext cx="3087797" cy="5143823"/>
              <a:chOff x="349889" y="2355473"/>
              <a:chExt cx="2559194" cy="4655241"/>
            </a:xfrm>
          </p:grpSpPr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F2B552A0-8D36-4865-0675-94930182E43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360" r="8360"/>
              <a:stretch/>
            </p:blipFill>
            <p:spPr>
              <a:xfrm>
                <a:off x="467214" y="4110930"/>
                <a:ext cx="2409180" cy="2899783"/>
              </a:xfrm>
              <a:prstGeom prst="rect">
                <a:avLst/>
              </a:prstGeom>
            </p:spPr>
          </p:pic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BCD9C085-AABC-6CB2-38ED-536CF953480E}"/>
                  </a:ext>
                </a:extLst>
              </p:cNvPr>
              <p:cNvSpPr/>
              <p:nvPr/>
            </p:nvSpPr>
            <p:spPr>
              <a:xfrm>
                <a:off x="349889" y="2355473"/>
                <a:ext cx="2559194" cy="4655241"/>
              </a:xfrm>
              <a:prstGeom prst="rect">
                <a:avLst/>
              </a:prstGeom>
              <a:noFill/>
              <a:ln w="76200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/>
              </a:p>
            </p:txBody>
          </p:sp>
        </p:grpSp>
        <p:sp>
          <p:nvSpPr>
            <p:cNvPr id="12" name="Title 1">
              <a:extLst>
                <a:ext uri="{FF2B5EF4-FFF2-40B4-BE49-F238E27FC236}">
                  <a16:creationId xmlns:a16="http://schemas.microsoft.com/office/drawing/2014/main" id="{4470FEE3-7F35-77C3-F412-8DAF42365F45}"/>
                </a:ext>
              </a:extLst>
            </p:cNvPr>
            <p:cNvSpPr txBox="1">
              <a:spLocks/>
            </p:cNvSpPr>
            <p:nvPr/>
          </p:nvSpPr>
          <p:spPr>
            <a:xfrm>
              <a:off x="25300" y="264655"/>
              <a:ext cx="3179307" cy="482396"/>
            </a:xfrm>
            <a:prstGeom prst="rect">
              <a:avLst/>
            </a:prstGeom>
          </p:spPr>
          <p:txBody>
            <a:bodyPr/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/>
              <a:r>
                <a:rPr lang="en-US" sz="3200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Fickian</a:t>
              </a:r>
              <a:endParaRPr lang="en-US" sz="3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0242" name="Picture 2" descr="Brownian Motion Simulation II on Make a GIF">
              <a:extLst>
                <a:ext uri="{FF2B5EF4-FFF2-40B4-BE49-F238E27FC236}">
                  <a16:creationId xmlns:a16="http://schemas.microsoft.com/office/drawing/2014/main" id="{2DC9278B-9D1B-AE49-9FD5-074D2DE5651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255" t="12435" r="11375" b="12489"/>
            <a:stretch/>
          </p:blipFill>
          <p:spPr bwMode="auto">
            <a:xfrm>
              <a:off x="200934" y="965970"/>
              <a:ext cx="2945487" cy="2933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7D3C004-3692-AA95-31BC-91C4C3169B88}"/>
              </a:ext>
            </a:extLst>
          </p:cNvPr>
          <p:cNvGrpSpPr/>
          <p:nvPr/>
        </p:nvGrpSpPr>
        <p:grpSpPr>
          <a:xfrm>
            <a:off x="3346583" y="3875283"/>
            <a:ext cx="4751858" cy="2575110"/>
            <a:chOff x="1445240" y="4000313"/>
            <a:chExt cx="4751858" cy="2575110"/>
          </a:xfrm>
        </p:grpSpPr>
        <p:pic>
          <p:nvPicPr>
            <p:cNvPr id="10244" name="Picture 4">
              <a:extLst>
                <a:ext uri="{FF2B5EF4-FFF2-40B4-BE49-F238E27FC236}">
                  <a16:creationId xmlns:a16="http://schemas.microsoft.com/office/drawing/2014/main" id="{6CE24B91-7ED0-8332-9BD8-97C80A773D6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45240" y="4000313"/>
              <a:ext cx="4549664" cy="25751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54654F6-B14C-2920-23D8-BC7E1BB866E2}"/>
                </a:ext>
              </a:extLst>
            </p:cNvPr>
            <p:cNvSpPr txBox="1"/>
            <p:nvPr/>
          </p:nvSpPr>
          <p:spPr>
            <a:xfrm>
              <a:off x="3313488" y="6103406"/>
              <a:ext cx="288361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dirty="0" err="1"/>
                <a:t>Rajyaguru</a:t>
              </a:r>
              <a:r>
                <a:rPr lang="en-US" dirty="0"/>
                <a:t> et al (2024) ES&amp;T</a:t>
              </a:r>
              <a:endParaRPr lang="en-IL" dirty="0"/>
            </a:p>
          </p:txBody>
        </p:sp>
      </p:grpSp>
      <p:graphicFrame>
        <p:nvGraphicFramePr>
          <p:cNvPr id="42" name="Object 41">
            <a:extLst>
              <a:ext uri="{FF2B5EF4-FFF2-40B4-BE49-F238E27FC236}">
                <a16:creationId xmlns:a16="http://schemas.microsoft.com/office/drawing/2014/main" id="{AFDFDF0F-F4F9-C129-149F-751C1278AD1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8017170"/>
              </p:ext>
            </p:extLst>
          </p:nvPr>
        </p:nvGraphicFramePr>
        <p:xfrm>
          <a:off x="3394189" y="1429185"/>
          <a:ext cx="4747538" cy="731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4" imgW="59690000" imgH="9067800" progId="Equation.3">
                  <p:embed/>
                </p:oleObj>
              </mc:Choice>
              <mc:Fallback>
                <p:oleObj r:id="rId14" imgW="59690000" imgH="9067800" progId="Equation.3">
                  <p:embed/>
                  <p:pic>
                    <p:nvPicPr>
                      <p:cNvPr id="42" name="Object 41">
                        <a:extLst>
                          <a:ext uri="{FF2B5EF4-FFF2-40B4-BE49-F238E27FC236}">
                            <a16:creationId xmlns:a16="http://schemas.microsoft.com/office/drawing/2014/main" id="{AFDFDF0F-F4F9-C129-149F-751C1278AD1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94189" y="1429185"/>
                        <a:ext cx="4747538" cy="7313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8946775E-7449-8BF5-25FD-6447FDFFAB49}"/>
                  </a:ext>
                </a:extLst>
              </p:cNvPr>
              <p:cNvSpPr txBox="1"/>
              <p:nvPr/>
            </p:nvSpPr>
            <p:spPr>
              <a:xfrm>
                <a:off x="4553939" y="3344192"/>
                <a:ext cx="1454244" cy="33861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p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∝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𝑑𝑖𝑓𝑓</m:t>
                          </m:r>
                        </m:sub>
                      </m:sSub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⋅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L" sz="2000" dirty="0"/>
              </a:p>
            </p:txBody>
          </p:sp>
        </mc:Choice>
        <mc:Fallback xmlns="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8946775E-7449-8BF5-25FD-6447FDFFAB4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3939" y="3344192"/>
                <a:ext cx="1454244" cy="338619"/>
              </a:xfrm>
              <a:prstGeom prst="rect">
                <a:avLst/>
              </a:prstGeom>
              <a:blipFill>
                <a:blip r:embed="rId16"/>
                <a:stretch>
                  <a:fillRect l="-1724" r="-2586" b="-25926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6" name="Title 1">
            <a:extLst>
              <a:ext uri="{FF2B5EF4-FFF2-40B4-BE49-F238E27FC236}">
                <a16:creationId xmlns:a16="http://schemas.microsoft.com/office/drawing/2014/main" id="{9B27C128-BAC1-6B50-0A2C-8C6EE8ABA6AE}"/>
              </a:ext>
            </a:extLst>
          </p:cNvPr>
          <p:cNvSpPr txBox="1">
            <a:spLocks/>
          </p:cNvSpPr>
          <p:nvPr/>
        </p:nvSpPr>
        <p:spPr>
          <a:xfrm>
            <a:off x="8811759" y="669790"/>
            <a:ext cx="3179307" cy="48239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 -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Fickian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7" name="22.02.21_ex4_0.5_50">
            <a:hlinkClick r:id="" action="ppaction://media"/>
            <a:extLst>
              <a:ext uri="{FF2B5EF4-FFF2-40B4-BE49-F238E27FC236}">
                <a16:creationId xmlns:a16="http://schemas.microsoft.com/office/drawing/2014/main" id="{8B429FC1-D649-E9D5-E469-68F90DDBDD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8079911" y="4312069"/>
            <a:ext cx="4067599" cy="1797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87571" fill="hold"/>
                                        <p:tgtEl>
                                          <p:spTgt spid="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7" fill="remove" display="0">
                  <p:stCondLst>
                    <p:cond delay="indefinite"/>
                  </p:stCondLst>
                </p:cTn>
                <p:tgtEl>
                  <p:spTgt spid="57"/>
                </p:tgtEl>
              </p:cMediaNode>
            </p:video>
          </p:childTnLst>
        </p:cTn>
      </p:par>
    </p:tnLst>
    <p:bldLst>
      <p:bldP spid="5" grpId="0" animBg="1"/>
      <p:bldP spid="54" grpId="0"/>
      <p:bldP spid="5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30AFE-196A-3D59-9C24-0C72009B8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0526" y="-47883"/>
            <a:ext cx="8831682" cy="803257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Mixing and Reactive Transport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D20727-390C-E680-97A1-4D0BB0739CB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" r="49748" b="49981"/>
          <a:stretch/>
        </p:blipFill>
        <p:spPr bwMode="auto">
          <a:xfrm>
            <a:off x="827259" y="1641514"/>
            <a:ext cx="5336380" cy="519286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AC4DFB-E93C-E763-08EE-20B4A81A61F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65" b="8665"/>
          <a:stretch/>
        </p:blipFill>
        <p:spPr>
          <a:xfrm>
            <a:off x="10611875" y="99497"/>
            <a:ext cx="1457270" cy="145745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67564E-26DD-C774-C28C-30A9F39A25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529" r="49748" b="575"/>
          <a:stretch/>
        </p:blipFill>
        <p:spPr bwMode="auto">
          <a:xfrm>
            <a:off x="5705358" y="1556951"/>
            <a:ext cx="5254190" cy="5112881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hlinkClick r:id="rId4"/>
            <a:extLst>
              <a:ext uri="{FF2B5EF4-FFF2-40B4-BE49-F238E27FC236}">
                <a16:creationId xmlns:a16="http://schemas.microsoft.com/office/drawing/2014/main" id="{39E35D39-4B43-0137-516D-C693D06AF15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47" b="7847"/>
          <a:stretch/>
        </p:blipFill>
        <p:spPr>
          <a:xfrm>
            <a:off x="65568" y="55457"/>
            <a:ext cx="1559390" cy="15860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1CE8E0B-5893-D8D8-E068-DF08FE02B950}"/>
              </a:ext>
            </a:extLst>
          </p:cNvPr>
          <p:cNvSpPr txBox="1"/>
          <p:nvPr/>
        </p:nvSpPr>
        <p:spPr>
          <a:xfrm>
            <a:off x="0" y="1602825"/>
            <a:ext cx="110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Adi Biran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F114D0-0E2A-A11D-E7C5-EA3472E2868A}"/>
              </a:ext>
            </a:extLst>
          </p:cNvPr>
          <p:cNvSpPr txBox="1"/>
          <p:nvPr/>
        </p:nvSpPr>
        <p:spPr>
          <a:xfrm>
            <a:off x="10700071" y="1456848"/>
            <a:ext cx="1367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Tomer Sapar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02F4A6-E36F-6D9B-2600-3D58F1EA217F}"/>
              </a:ext>
            </a:extLst>
          </p:cNvPr>
          <p:cNvSpPr/>
          <p:nvPr/>
        </p:nvSpPr>
        <p:spPr>
          <a:xfrm>
            <a:off x="2494208" y="0"/>
            <a:ext cx="1852505" cy="646331"/>
          </a:xfrm>
          <a:prstGeom prst="rect">
            <a:avLst/>
          </a:prstGeom>
          <a:noFill/>
          <a:ln w="762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IL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4D4207E-4F49-DE1F-66A1-65C45A2B7931}"/>
              </a:ext>
            </a:extLst>
          </p:cNvPr>
          <p:cNvSpPr txBox="1"/>
          <p:nvPr/>
        </p:nvSpPr>
        <p:spPr>
          <a:xfrm>
            <a:off x="1624958" y="1141594"/>
            <a:ext cx="372892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+mj-cs"/>
              </a:rPr>
              <a:t>Transverse mixing experiments</a:t>
            </a:r>
            <a:endParaRPr lang="en-IL" sz="2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279820-339B-77A7-8552-707A6A937381}"/>
              </a:ext>
            </a:extLst>
          </p:cNvPr>
          <p:cNvSpPr txBox="1"/>
          <p:nvPr/>
        </p:nvSpPr>
        <p:spPr>
          <a:xfrm>
            <a:off x="6699063" y="1106790"/>
            <a:ext cx="346558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+mj-cs"/>
              </a:rPr>
              <a:t>Comsol</a:t>
            </a:r>
            <a:r>
              <a:rPr lang="en-US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+mj-cs"/>
              </a:rPr>
              <a:t> simulations</a:t>
            </a:r>
            <a:endParaRPr lang="en-IL" sz="2000" dirty="0"/>
          </a:p>
        </p:txBody>
      </p:sp>
    </p:spTree>
    <p:extLst>
      <p:ext uri="{BB962C8B-B14F-4D97-AF65-F5344CB8AC3E}">
        <p14:creationId xmlns:p14="http://schemas.microsoft.com/office/powerpoint/2010/main" val="2370156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C3FE4-3092-E2C4-91B5-29CCE5DFF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10" y="32734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Reactive Transport</a:t>
            </a:r>
            <a:endParaRPr lang="en-US" sz="8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124683-FD6B-79FD-9A33-40325EADBB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5962" b="33516"/>
          <a:stretch/>
        </p:blipFill>
        <p:spPr>
          <a:xfrm>
            <a:off x="7060203" y="100397"/>
            <a:ext cx="4786584" cy="37033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35D1BE5-E511-C364-F552-DD3886B9C6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35" t="-576" r="62595" b="34092"/>
          <a:stretch/>
        </p:blipFill>
        <p:spPr>
          <a:xfrm>
            <a:off x="32110" y="1772663"/>
            <a:ext cx="2593419" cy="473285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CB82D8F0-2DC7-CDBD-ED76-41510EE2E83D}"/>
                  </a:ext>
                </a:extLst>
              </p:cNvPr>
              <p:cNvSpPr txBox="1"/>
              <p:nvPr/>
            </p:nvSpPr>
            <p:spPr>
              <a:xfrm>
                <a:off x="-13117" y="1023075"/>
                <a:ext cx="3693994" cy="4169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𝐻𝐶𝑙</m:t>
                          </m:r>
                        </m:e>
                        <m:sub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𝑎𝑞</m:t>
                              </m:r>
                            </m:e>
                          </m:d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i="1">
                          <a:latin typeface="Cambria Math" panose="02040503050406030204" pitchFamily="18" charset="0"/>
                        </a:rPr>
                        <m:t>𝑂</m:t>
                      </m:r>
                      <m:r>
                        <a:rPr lang="en-US" i="0">
                          <a:latin typeface="Cambria Math" panose="02040503050406030204" pitchFamily="18" charset="0"/>
                        </a:rPr>
                        <m:t>↔</m:t>
                      </m:r>
                      <m:sSub>
                        <m:sSub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Sup>
                        <m:sSubSup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𝑂</m:t>
                          </m:r>
                        </m:e>
                        <m:sub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𝑎𝑞</m:t>
                              </m:r>
                            </m:e>
                          </m:d>
                        </m:sub>
                        <m:sup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+</m:t>
                          </m:r>
                        </m:sup>
                      </m:sSubSup>
                      <m:r>
                        <a:rPr lang="en-US" i="0">
                          <a:latin typeface="Cambria Math" panose="02040503050406030204" pitchFamily="18" charset="0"/>
                        </a:rPr>
                        <m:t>+</m:t>
                      </m:r>
                      <m:sSubSup>
                        <m:sSubSup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𝐶𝑙</m:t>
                          </m:r>
                        </m:e>
                        <m:sub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𝑎𝑞</m:t>
                              </m:r>
                            </m:e>
                          </m:d>
                        </m:sub>
                        <m:sup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bSup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CB82D8F0-2DC7-CDBD-ED76-41510EE2E8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117" y="1023075"/>
                <a:ext cx="3693994" cy="416974"/>
              </a:xfrm>
              <a:prstGeom prst="rect">
                <a:avLst/>
              </a:prstGeom>
              <a:blipFill>
                <a:blip r:embed="rId4"/>
                <a:stretch>
                  <a:fillRect b="-2941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AD627E5F-4427-E451-DDFB-58D66B182A1D}"/>
                  </a:ext>
                </a:extLst>
              </p:cNvPr>
              <p:cNvSpPr txBox="1"/>
              <p:nvPr/>
            </p:nvSpPr>
            <p:spPr>
              <a:xfrm>
                <a:off x="-180226" y="1391031"/>
                <a:ext cx="3649032" cy="4169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𝑁𝑎𝑂𝐻</m:t>
                          </m:r>
                        </m:e>
                        <m:sub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𝑎𝑞</m:t>
                              </m:r>
                            </m:e>
                          </m:d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</a:rPr>
                        <m:t>↔</m:t>
                      </m:r>
                      <m:sSubSup>
                        <m:sSubSup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𝑁𝑎</m:t>
                          </m:r>
                        </m:e>
                        <m:sub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𝑎𝑞</m:t>
                              </m:r>
                            </m:e>
                          </m:d>
                        </m:sub>
                        <m:sup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+</m:t>
                          </m:r>
                        </m:sup>
                      </m:sSubSup>
                      <m:r>
                        <a:rPr lang="en-US" i="0">
                          <a:latin typeface="Cambria Math" panose="02040503050406030204" pitchFamily="18" charset="0"/>
                        </a:rPr>
                        <m:t>+</m:t>
                      </m:r>
                      <m:sSubSup>
                        <m:sSubSup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𝑂𝐻</m:t>
                          </m:r>
                        </m:e>
                        <m:sub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𝑎𝑞</m:t>
                              </m:r>
                            </m:e>
                          </m:d>
                        </m:sub>
                        <m:sup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bSup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AD627E5F-4427-E451-DDFB-58D66B182A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80226" y="1391031"/>
                <a:ext cx="3649032" cy="416974"/>
              </a:xfrm>
              <a:prstGeom prst="rect">
                <a:avLst/>
              </a:prstGeom>
              <a:blipFill>
                <a:blip r:embed="rId5"/>
                <a:stretch>
                  <a:fillRect b="-2941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E62DF5A8-4B33-A708-BB42-B7A2FC998964}"/>
                  </a:ext>
                </a:extLst>
              </p:cNvPr>
              <p:cNvSpPr txBox="1"/>
              <p:nvPr/>
            </p:nvSpPr>
            <p:spPr>
              <a:xfrm>
                <a:off x="3473180" y="998566"/>
                <a:ext cx="3658131" cy="4169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Sup>
                        <m:sSubSup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𝑂</m:t>
                          </m:r>
                        </m:e>
                        <m:sub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𝑎𝑞</m:t>
                              </m:r>
                            </m:e>
                          </m:d>
                        </m:sub>
                        <m:sup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+</m:t>
                          </m:r>
                        </m:sup>
                      </m:sSubSup>
                      <m:r>
                        <a:rPr lang="en-US" i="0">
                          <a:latin typeface="Cambria Math" panose="02040503050406030204" pitchFamily="18" charset="0"/>
                        </a:rPr>
                        <m:t>+</m:t>
                      </m:r>
                      <m:sSubSup>
                        <m:sSubSup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𝑂𝐻</m:t>
                          </m:r>
                        </m:e>
                        <m:sub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𝑎𝑞</m:t>
                              </m:r>
                            </m:e>
                          </m:d>
                        </m:sub>
                        <m:sup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bSup>
                      <m:r>
                        <a:rPr lang="en-US" i="0">
                          <a:latin typeface="Cambria Math" panose="02040503050406030204" pitchFamily="18" charset="0"/>
                        </a:rPr>
                        <m:t> ↔2</m:t>
                      </m:r>
                      <m:sSub>
                        <m:sSub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i="1">
                          <a:latin typeface="Cambria Math" panose="02040503050406030204" pitchFamily="18" charset="0"/>
                        </a:rPr>
                        <m:t>𝑂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E62DF5A8-4B33-A708-BB42-B7A2FC99896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3180" y="998566"/>
                <a:ext cx="3658131" cy="416974"/>
              </a:xfrm>
              <a:prstGeom prst="rect">
                <a:avLst/>
              </a:prstGeom>
              <a:blipFill>
                <a:blip r:embed="rId6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08B6535-03D4-5FF0-1426-C29C6A25DBC5}"/>
                  </a:ext>
                </a:extLst>
              </p:cNvPr>
              <p:cNvSpPr txBox="1"/>
              <p:nvPr/>
            </p:nvSpPr>
            <p:spPr>
              <a:xfrm>
                <a:off x="3317380" y="1459611"/>
                <a:ext cx="3775881" cy="4048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i="1" smtClean="0">
                          <a:latin typeface="Cambria Math" panose="02040503050406030204" pitchFamily="18" charset="0"/>
                        </a:rPr>
                        <m:t>𝑅𝑂</m:t>
                      </m:r>
                      <m:sSub>
                        <m:sSub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𝑎𝑞</m:t>
                              </m:r>
                            </m:e>
                          </m:d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</a:rPr>
                        <m:t>+</m:t>
                      </m:r>
                      <m:sSubSup>
                        <m:sSubSup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𝑂𝐻</m:t>
                          </m:r>
                        </m:e>
                        <m:sub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𝑎𝑞</m:t>
                              </m:r>
                            </m:e>
                          </m:d>
                        </m:sub>
                        <m:sup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bSup>
                      <m:r>
                        <a:rPr lang="en-US" i="0">
                          <a:latin typeface="Cambria Math" panose="02040503050406030204" pitchFamily="18" charset="0"/>
                        </a:rPr>
                        <m:t> ↔</m:t>
                      </m:r>
                      <m:r>
                        <a:rPr lang="en-US" i="1">
                          <a:latin typeface="Cambria Math" panose="02040503050406030204" pitchFamily="18" charset="0"/>
                        </a:rPr>
                        <m:t>𝑅</m:t>
                      </m:r>
                      <m:sSubSup>
                        <m:sSubSup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𝑂</m:t>
                          </m:r>
                        </m:e>
                        <m:sub>
                          <m:d>
                            <m:dPr>
                              <m:ctrlPr>
                                <a:rPr lang="en-US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𝑎𝑞</m:t>
                              </m:r>
                            </m:e>
                          </m:d>
                        </m:sub>
                        <m:sup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bSup>
                      <m:sSub>
                        <m:sSub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+ 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i="1">
                          <a:latin typeface="Cambria Math" panose="02040503050406030204" pitchFamily="18" charset="0"/>
                        </a:rPr>
                        <m:t>𝑂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08B6535-03D4-5FF0-1426-C29C6A25DB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7380" y="1459611"/>
                <a:ext cx="3775881" cy="404854"/>
              </a:xfrm>
              <a:prstGeom prst="rect">
                <a:avLst/>
              </a:prstGeom>
              <a:blipFill>
                <a:blip r:embed="rId7"/>
                <a:stretch>
                  <a:fillRect b="-6061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280317A5-2A5D-57FC-4860-35F70CDA8C3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2" r="902"/>
          <a:stretch/>
        </p:blipFill>
        <p:spPr bwMode="auto">
          <a:xfrm>
            <a:off x="3105192" y="2488644"/>
            <a:ext cx="7442518" cy="40501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7F0016-94C5-EF10-E107-37975815C07A}"/>
              </a:ext>
            </a:extLst>
          </p:cNvPr>
          <p:cNvSpPr txBox="1"/>
          <p:nvPr/>
        </p:nvSpPr>
        <p:spPr>
          <a:xfrm>
            <a:off x="9596155" y="6200202"/>
            <a:ext cx="24075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Biran, et al. </a:t>
            </a:r>
            <a:r>
              <a:rPr lang="en-US" sz="1600" i="1" dirty="0"/>
              <a:t>HESS </a:t>
            </a:r>
            <a:r>
              <a:rPr lang="en-US" sz="1600" dirty="0"/>
              <a:t>(2024)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2CD85C-4B04-C28A-3C91-0A04F3F5DF7C}"/>
              </a:ext>
            </a:extLst>
          </p:cNvPr>
          <p:cNvSpPr/>
          <p:nvPr/>
        </p:nvSpPr>
        <p:spPr>
          <a:xfrm>
            <a:off x="95565" y="294992"/>
            <a:ext cx="1852505" cy="646331"/>
          </a:xfrm>
          <a:prstGeom prst="rect">
            <a:avLst/>
          </a:prstGeom>
          <a:noFill/>
          <a:ln w="762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IL"/>
          </a:p>
        </p:txBody>
      </p:sp>
    </p:spTree>
    <p:extLst>
      <p:ext uri="{BB962C8B-B14F-4D97-AF65-F5344CB8AC3E}">
        <p14:creationId xmlns:p14="http://schemas.microsoft.com/office/powerpoint/2010/main" val="2547980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9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30AFE-196A-3D59-9C24-0C72009B8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705" y="23626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Measured pH</a:t>
            </a:r>
            <a:endParaRPr lang="en-US" sz="8000" dirty="0"/>
          </a:p>
        </p:txBody>
      </p:sp>
      <p:pic>
        <p:nvPicPr>
          <p:cNvPr id="6" name="Picture 5" descr="A screenshot of a graph&#10;&#10;Description automatically generated">
            <a:extLst>
              <a:ext uri="{FF2B5EF4-FFF2-40B4-BE49-F238E27FC236}">
                <a16:creationId xmlns:a16="http://schemas.microsoft.com/office/drawing/2014/main" id="{63C8C670-B38A-8455-E095-4FC0B71704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14"/>
          <a:stretch/>
        </p:blipFill>
        <p:spPr>
          <a:xfrm>
            <a:off x="5863987" y="1446663"/>
            <a:ext cx="5444319" cy="5321505"/>
          </a:xfrm>
          <a:prstGeom prst="rect">
            <a:avLst/>
          </a:prstGeom>
        </p:spPr>
      </p:pic>
      <p:pic>
        <p:nvPicPr>
          <p:cNvPr id="3" name="תמונה 8">
            <a:extLst>
              <a:ext uri="{FF2B5EF4-FFF2-40B4-BE49-F238E27FC236}">
                <a16:creationId xmlns:a16="http://schemas.microsoft.com/office/drawing/2014/main" id="{65912C36-B199-0840-27C0-08DBEADADAF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490" t="1415" r="11127" b="7643"/>
          <a:stretch/>
        </p:blipFill>
        <p:spPr bwMode="auto">
          <a:xfrm>
            <a:off x="305363" y="1519424"/>
            <a:ext cx="5285105" cy="531495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4ACB9231-6012-CC9E-EC44-E32FC1FFE0E0}"/>
              </a:ext>
            </a:extLst>
          </p:cNvPr>
          <p:cNvSpPr txBox="1">
            <a:spLocks/>
          </p:cNvSpPr>
          <p:nvPr/>
        </p:nvSpPr>
        <p:spPr>
          <a:xfrm>
            <a:off x="6746789" y="35982"/>
            <a:ext cx="456151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Calculated pH</a:t>
            </a:r>
            <a:endParaRPr lang="en-US" sz="8000" dirty="0"/>
          </a:p>
        </p:txBody>
      </p:sp>
      <p:sp>
        <p:nvSpPr>
          <p:cNvPr id="7" name="Arrow: Right 39">
            <a:extLst>
              <a:ext uri="{FF2B5EF4-FFF2-40B4-BE49-F238E27FC236}">
                <a16:creationId xmlns:a16="http://schemas.microsoft.com/office/drawing/2014/main" id="{43FDA524-22BC-6E80-E9F0-39AEAEF12826}"/>
              </a:ext>
            </a:extLst>
          </p:cNvPr>
          <p:cNvSpPr/>
          <p:nvPr/>
        </p:nvSpPr>
        <p:spPr>
          <a:xfrm rot="10800000">
            <a:off x="4064755" y="5571170"/>
            <a:ext cx="675856" cy="384787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Right 39">
            <a:extLst>
              <a:ext uri="{FF2B5EF4-FFF2-40B4-BE49-F238E27FC236}">
                <a16:creationId xmlns:a16="http://schemas.microsoft.com/office/drawing/2014/main" id="{01E6AB63-A849-5A52-6975-3A4C8BB18622}"/>
              </a:ext>
            </a:extLst>
          </p:cNvPr>
          <p:cNvSpPr/>
          <p:nvPr/>
        </p:nvSpPr>
        <p:spPr>
          <a:xfrm rot="5400000">
            <a:off x="4078997" y="4046313"/>
            <a:ext cx="938439" cy="384787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Right 39">
            <a:extLst>
              <a:ext uri="{FF2B5EF4-FFF2-40B4-BE49-F238E27FC236}">
                <a16:creationId xmlns:a16="http://schemas.microsoft.com/office/drawing/2014/main" id="{00648FF2-52B6-4E89-9077-D89D57B9701A}"/>
              </a:ext>
            </a:extLst>
          </p:cNvPr>
          <p:cNvSpPr/>
          <p:nvPr/>
        </p:nvSpPr>
        <p:spPr>
          <a:xfrm>
            <a:off x="1350964" y="4323139"/>
            <a:ext cx="2713790" cy="384787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row: Right 39">
            <a:extLst>
              <a:ext uri="{FF2B5EF4-FFF2-40B4-BE49-F238E27FC236}">
                <a16:creationId xmlns:a16="http://schemas.microsoft.com/office/drawing/2014/main" id="{B748CE5A-DF00-2C98-2F9F-936CE8AE7947}"/>
              </a:ext>
            </a:extLst>
          </p:cNvPr>
          <p:cNvSpPr/>
          <p:nvPr/>
        </p:nvSpPr>
        <p:spPr>
          <a:xfrm rot="10800000">
            <a:off x="10021330" y="5571172"/>
            <a:ext cx="478774" cy="384787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1D22763-E263-908A-4A32-0FAD2B0A966E}"/>
              </a:ext>
            </a:extLst>
          </p:cNvPr>
          <p:cNvSpPr txBox="1">
            <a:spLocks/>
          </p:cNvSpPr>
          <p:nvPr/>
        </p:nvSpPr>
        <p:spPr>
          <a:xfrm>
            <a:off x="4338274" y="3932028"/>
            <a:ext cx="402336" cy="3847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Pe</a:t>
            </a:r>
            <a:endParaRPr lang="en-US" sz="20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E784B296-0D37-67F2-3F2C-E083E7A042BA}"/>
              </a:ext>
            </a:extLst>
          </p:cNvPr>
          <p:cNvSpPr txBox="1">
            <a:spLocks/>
          </p:cNvSpPr>
          <p:nvPr/>
        </p:nvSpPr>
        <p:spPr>
          <a:xfrm>
            <a:off x="1928256" y="4323139"/>
            <a:ext cx="1560160" cy="3847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Heterogeneity</a:t>
            </a:r>
            <a:endParaRPr lang="en-US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5405279E-F505-C536-B925-EA4EE9CCD6D6}"/>
                  </a:ext>
                </a:extLst>
              </p:cNvPr>
              <p:cNvSpPr txBox="1"/>
              <p:nvPr/>
            </p:nvSpPr>
            <p:spPr>
              <a:xfrm>
                <a:off x="4580528" y="946928"/>
                <a:ext cx="8011236" cy="50687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i="1" smtClean="0">
                          <a:latin typeface="Cambria Math" panose="02040503050406030204" pitchFamily="18" charset="0"/>
                        </a:rPr>
                        <m:t>𝑝</m:t>
                      </m:r>
                      <m:sSub>
                        <m:sSubPr>
                          <m:ctrlPr>
                            <a:rPr lang="en-US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𝑐𝑎𝑙𝑐</m:t>
                          </m:r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</a:rPr>
                        <m:t>=−</m:t>
                      </m:r>
                      <m:d>
                        <m:dPr>
                          <m:endChr m:val=""/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14−</m:t>
                          </m:r>
                          <m:func>
                            <m:func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𝑙𝑜𝑔</m:t>
                              </m:r>
                            </m:fName>
                            <m:e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i="1">
                                          <a:solidFill>
                                            <a:srgbClr val="836967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𝐶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𝑖𝑗</m:t>
                                      </m:r>
                                    </m:sub>
                                  </m:sSub>
                                  <m:sSup>
                                    <m:sSupPr>
                                      <m:ctrlPr>
                                        <a:rPr lang="en-US" i="1">
                                          <a:solidFill>
                                            <a:srgbClr val="836967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d>
                                        <m:dPr>
                                          <m:ctrlPr>
                                            <a:rPr lang="en-US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14−</m:t>
                                          </m:r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𝑝</m:t>
                                          </m:r>
                                          <m:sSup>
                                            <m:sSupPr>
                                              <m:ctrlPr>
                                                <a:rPr lang="he-IL" b="0" i="1" smtClean="0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pPr>
                                            <m:e>
                                              <m: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  <m:t>𝐻</m:t>
                                              </m:r>
                                            </m:e>
                                            <m:sup>
                                              <m:r>
                                                <a:rPr lang="he-IL" b="0" i="1" smtClean="0">
                                                  <a:latin typeface="Cambria Math" panose="02040503050406030204" pitchFamily="18" charset="0"/>
                                                </a:rPr>
                                                <m:t>−</m:t>
                                              </m:r>
                                            </m:sup>
                                          </m:sSup>
                                        </m:e>
                                      </m:d>
                                    </m:sup>
                                  </m:sSup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d>
                                    <m:dPr>
                                      <m:ctrlPr>
                                        <a:rPr lang="en-US" i="1">
                                          <a:solidFill>
                                            <a:srgbClr val="836967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1−</m:t>
                                      </m:r>
                                      <m:sSub>
                                        <m:sSubPr>
                                          <m:ctrlPr>
                                            <a:rPr lang="en-US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𝐶</m:t>
                                          </m:r>
                                        </m:e>
                                        <m:sub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𝑖𝑗</m:t>
                                          </m:r>
                                        </m:sub>
                                      </m:sSub>
                                    </m:e>
                                  </m:d>
                                  <m:sSup>
                                    <m:sSupPr>
                                      <m:ctrlPr>
                                        <a:rPr lang="en-US" i="1" smtClean="0">
                                          <a:solidFill>
                                            <a:srgbClr val="836967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d>
                                        <m:dPr>
                                          <m:ctrlPr>
                                            <a:rPr lang="en-US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14−</m:t>
                                          </m:r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𝑝</m:t>
                                          </m:r>
                                          <m:sSup>
                                            <m:sSupPr>
                                              <m:ctrlPr>
                                                <a:rPr lang="he-IL" b="0" i="1" smtClean="0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pPr>
                                            <m:e>
                                              <m: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  <m:t>𝐻</m:t>
                                              </m:r>
                                            </m:e>
                                            <m:sup>
                                              <m:r>
                                                <a:rPr lang="he-IL" b="0" i="1" smtClean="0">
                                                  <a:latin typeface="Cambria Math" panose="02040503050406030204" pitchFamily="18" charset="0"/>
                                                </a:rPr>
                                                <m:t>+</m:t>
                                              </m:r>
                                            </m:sup>
                                          </m:sSup>
                                        </m:e>
                                      </m:d>
                                    </m:sup>
                                  </m:sSup>
                                </m:e>
                              </m:d>
                            </m:e>
                          </m:func>
                        </m:e>
                      </m:d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5405279E-F505-C536-B925-EA4EE9CCD6D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0528" y="946928"/>
                <a:ext cx="8011236" cy="506870"/>
              </a:xfrm>
              <a:prstGeom prst="rect">
                <a:avLst/>
              </a:prstGeom>
              <a:blipFill>
                <a:blip r:embed="rId4"/>
                <a:stretch>
                  <a:fillRect t="-168293" b="-248780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CD37D266-CDE5-8878-A390-0AB2BCB6D8BB}"/>
              </a:ext>
            </a:extLst>
          </p:cNvPr>
          <p:cNvSpPr txBox="1">
            <a:spLocks/>
          </p:cNvSpPr>
          <p:nvPr/>
        </p:nvSpPr>
        <p:spPr>
          <a:xfrm>
            <a:off x="2635114" y="902042"/>
            <a:ext cx="6057090" cy="64458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</a:t>
            </a:r>
            <a:r>
              <a:rPr lang="en-GB" sz="40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Grotthuss</a:t>
            </a:r>
            <a:r>
              <a:rPr lang="en-GB" sz="4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mechanism</a:t>
            </a:r>
            <a:endParaRPr lang="en-US" sz="8000" b="1" dirty="0"/>
          </a:p>
        </p:txBody>
      </p:sp>
      <p:pic>
        <p:nvPicPr>
          <p:cNvPr id="14" name="Picture 2" descr="What Is pH? — Definition &amp; Overview - Expii">
            <a:extLst>
              <a:ext uri="{FF2B5EF4-FFF2-40B4-BE49-F238E27FC236}">
                <a16:creationId xmlns:a16="http://schemas.microsoft.com/office/drawing/2014/main" id="{2AC11FE0-859C-D897-0B1A-DCB82EBE4E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2178" y="1339401"/>
            <a:ext cx="3793059" cy="1944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Hydrogen Bonds | Brilliant Math &amp; Science Wiki">
            <a:extLst>
              <a:ext uri="{FF2B5EF4-FFF2-40B4-BE49-F238E27FC236}">
                <a16:creationId xmlns:a16="http://schemas.microsoft.com/office/drawing/2014/main" id="{CC68E868-88E6-32CF-594D-9178976D81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4509" y="3283695"/>
            <a:ext cx="3616953" cy="3538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56C21D0-EE00-AD62-7064-F701C01C9FE8}"/>
              </a:ext>
            </a:extLst>
          </p:cNvPr>
          <p:cNvSpPr txBox="1"/>
          <p:nvPr/>
        </p:nvSpPr>
        <p:spPr>
          <a:xfrm>
            <a:off x="8115582" y="1267851"/>
            <a:ext cx="3011142" cy="461665"/>
          </a:xfrm>
          <a:prstGeom prst="rect">
            <a:avLst/>
          </a:prstGeom>
          <a:noFill/>
          <a:ln w="57150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C1002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non-</a:t>
            </a:r>
            <a:r>
              <a:rPr lang="en-US" sz="2400" b="1" dirty="0" err="1">
                <a:solidFill>
                  <a:srgbClr val="C1002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Fickian</a:t>
            </a:r>
            <a:r>
              <a:rPr lang="en-US" sz="2400" b="1" dirty="0">
                <a:solidFill>
                  <a:srgbClr val="C1002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diffusion</a:t>
            </a:r>
            <a:endParaRPr lang="en-IL" sz="2400" b="1" dirty="0">
              <a:solidFill>
                <a:srgbClr val="C1002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6" descr="Mean squared displacement r 2 (τ ) for different types of anomalous... |  Download Scientific Diagram">
            <a:extLst>
              <a:ext uri="{FF2B5EF4-FFF2-40B4-BE49-F238E27FC236}">
                <a16:creationId xmlns:a16="http://schemas.microsoft.com/office/drawing/2014/main" id="{B690FD58-D4F1-265A-1985-FF643B516B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383" y="1968077"/>
            <a:ext cx="5012416" cy="3833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6045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5" grpId="0" animBg="1"/>
      <p:bldP spid="16" grpId="0" uiExpand="1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B54A6F-7944-5A12-FCCB-7B4E827BD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EASY VEGAN NUTELLA – HOMEMADE CHOCOLATE HAZELNUT SPREAD RECIPE">
            <a:extLst>
              <a:ext uri="{FF2B5EF4-FFF2-40B4-BE49-F238E27FC236}">
                <a16:creationId xmlns:a16="http://schemas.microsoft.com/office/drawing/2014/main" id="{95E43FD1-97FE-95A0-217F-300CEE6859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0" r="11271" b="20000"/>
          <a:stretch/>
        </p:blipFill>
        <p:spPr bwMode="auto">
          <a:xfrm>
            <a:off x="9309799" y="1766973"/>
            <a:ext cx="2097740" cy="3241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170+ Peanut Butter And Chocolate Spread Stock Photos, Pictures &amp;  Royalty-Free Images - iStock">
            <a:extLst>
              <a:ext uri="{FF2B5EF4-FFF2-40B4-BE49-F238E27FC236}">
                <a16:creationId xmlns:a16="http://schemas.microsoft.com/office/drawing/2014/main" id="{EB31AA7C-99D1-A09C-7D40-77DFE1E7FF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534" y="1473515"/>
            <a:ext cx="3224719" cy="222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B8A94AA9-66C6-1B53-C4C5-2C06E5041617}"/>
              </a:ext>
            </a:extLst>
          </p:cNvPr>
          <p:cNvGrpSpPr/>
          <p:nvPr/>
        </p:nvGrpSpPr>
        <p:grpSpPr>
          <a:xfrm>
            <a:off x="5578227" y="526438"/>
            <a:ext cx="3224719" cy="4508845"/>
            <a:chOff x="5578227" y="526438"/>
            <a:chExt cx="3224719" cy="4508845"/>
          </a:xfrm>
        </p:grpSpPr>
        <p:pic>
          <p:nvPicPr>
            <p:cNvPr id="12292" name="Picture 4" descr="Great Homemade Peanut Butter – crunchy &amp; smooth">
              <a:extLst>
                <a:ext uri="{FF2B5EF4-FFF2-40B4-BE49-F238E27FC236}">
                  <a16:creationId xmlns:a16="http://schemas.microsoft.com/office/drawing/2014/main" id="{1ECC7199-C832-9CB2-CB23-AC787AC7E32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741" t="659" r="27623" b="11882"/>
            <a:stretch/>
          </p:blipFill>
          <p:spPr bwMode="auto">
            <a:xfrm>
              <a:off x="6177965" y="1793321"/>
              <a:ext cx="2025245" cy="32419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8F6CC2F-C455-2B03-7484-9476C973C662}"/>
                </a:ext>
              </a:extLst>
            </p:cNvPr>
            <p:cNvSpPr txBox="1"/>
            <p:nvPr/>
          </p:nvSpPr>
          <p:spPr>
            <a:xfrm>
              <a:off x="5578227" y="526438"/>
              <a:ext cx="3224719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360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Non-</a:t>
              </a:r>
              <a:r>
                <a:rPr lang="en-US" sz="3600" dirty="0" err="1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Fickian</a:t>
              </a:r>
              <a:r>
                <a:rPr lang="en-US" sz="360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</a:p>
            <a:p>
              <a:pPr algn="ctr"/>
              <a:r>
                <a:rPr lang="en-US" sz="360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Diffusion</a:t>
              </a:r>
              <a:endParaRPr lang="en-US" sz="3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CCF60561-96BA-B510-8B41-27EFA7AD9DD5}"/>
              </a:ext>
            </a:extLst>
          </p:cNvPr>
          <p:cNvSpPr txBox="1"/>
          <p:nvPr/>
        </p:nvSpPr>
        <p:spPr>
          <a:xfrm>
            <a:off x="8129093" y="532932"/>
            <a:ext cx="41519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Anomalous Transport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Equal 41">
            <a:extLst>
              <a:ext uri="{FF2B5EF4-FFF2-40B4-BE49-F238E27FC236}">
                <a16:creationId xmlns:a16="http://schemas.microsoft.com/office/drawing/2014/main" id="{6C54DF48-24C8-53CE-2125-AB1A2F27201D}"/>
              </a:ext>
            </a:extLst>
          </p:cNvPr>
          <p:cNvSpPr/>
          <p:nvPr/>
        </p:nvSpPr>
        <p:spPr>
          <a:xfrm>
            <a:off x="4760259" y="2474259"/>
            <a:ext cx="1102659" cy="954741"/>
          </a:xfrm>
          <a:prstGeom prst="mathEqua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>
              <a:solidFill>
                <a:schemeClr val="tx1"/>
              </a:solidFill>
            </a:endParaRPr>
          </a:p>
        </p:txBody>
      </p:sp>
      <p:sp>
        <p:nvSpPr>
          <p:cNvPr id="52" name="Plus 51">
            <a:extLst>
              <a:ext uri="{FF2B5EF4-FFF2-40B4-BE49-F238E27FC236}">
                <a16:creationId xmlns:a16="http://schemas.microsoft.com/office/drawing/2014/main" id="{4C539292-B0B0-BE32-6F28-571BF3D56F02}"/>
              </a:ext>
            </a:extLst>
          </p:cNvPr>
          <p:cNvSpPr/>
          <p:nvPr/>
        </p:nvSpPr>
        <p:spPr>
          <a:xfrm>
            <a:off x="8355472" y="2474259"/>
            <a:ext cx="802065" cy="779929"/>
          </a:xfrm>
          <a:prstGeom prst="mathPl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95A777-CE56-AACB-2BCE-124122A5A1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1927" y="3574856"/>
            <a:ext cx="3311934" cy="322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074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5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CAD726-86BC-FF3D-57D0-BC92071009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EASY VEGAN NUTELLA – HOMEMADE CHOCOLATE HAZELNUT SPREAD RECIPE">
            <a:extLst>
              <a:ext uri="{FF2B5EF4-FFF2-40B4-BE49-F238E27FC236}">
                <a16:creationId xmlns:a16="http://schemas.microsoft.com/office/drawing/2014/main" id="{F426BC87-210C-CAF2-7712-27B852F359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0" r="11271" b="20000"/>
          <a:stretch/>
        </p:blipFill>
        <p:spPr bwMode="auto">
          <a:xfrm>
            <a:off x="9753550" y="1336669"/>
            <a:ext cx="2097740" cy="3241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Skippy Peanut Butter Spread - Chocolate Stripe | NTUC FairPrice">
            <a:extLst>
              <a:ext uri="{FF2B5EF4-FFF2-40B4-BE49-F238E27FC236}">
                <a16:creationId xmlns:a16="http://schemas.microsoft.com/office/drawing/2014/main" id="{B4173A50-B8E4-4BC4-C337-970D6E2EF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8577" y="1193940"/>
            <a:ext cx="3241962" cy="3241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C0E29261-8C28-94F7-CAB9-E831DA07B0E8}"/>
              </a:ext>
            </a:extLst>
          </p:cNvPr>
          <p:cNvGrpSpPr/>
          <p:nvPr/>
        </p:nvGrpSpPr>
        <p:grpSpPr>
          <a:xfrm>
            <a:off x="6021978" y="96134"/>
            <a:ext cx="3224719" cy="4508845"/>
            <a:chOff x="5578227" y="526438"/>
            <a:chExt cx="3224719" cy="4508845"/>
          </a:xfrm>
        </p:grpSpPr>
        <p:pic>
          <p:nvPicPr>
            <p:cNvPr id="12292" name="Picture 4" descr="Great Homemade Peanut Butter – crunchy &amp; smooth">
              <a:extLst>
                <a:ext uri="{FF2B5EF4-FFF2-40B4-BE49-F238E27FC236}">
                  <a16:creationId xmlns:a16="http://schemas.microsoft.com/office/drawing/2014/main" id="{B3C9D724-BB0A-C697-72C7-7D0C8DF7CE4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741" t="659" r="27623" b="11882"/>
            <a:stretch/>
          </p:blipFill>
          <p:spPr bwMode="auto">
            <a:xfrm>
              <a:off x="6177965" y="1793321"/>
              <a:ext cx="2025245" cy="32419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FD9B2F1-F525-5042-D44D-556CB55FB555}"/>
                </a:ext>
              </a:extLst>
            </p:cNvPr>
            <p:cNvSpPr txBox="1"/>
            <p:nvPr/>
          </p:nvSpPr>
          <p:spPr>
            <a:xfrm>
              <a:off x="5578227" y="526438"/>
              <a:ext cx="3224719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360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Non-</a:t>
              </a:r>
              <a:r>
                <a:rPr lang="en-US" sz="3600" dirty="0" err="1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Fickian</a:t>
              </a:r>
              <a:r>
                <a:rPr lang="en-US" sz="360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</a:p>
            <a:p>
              <a:pPr algn="ctr"/>
              <a:r>
                <a:rPr lang="en-US" sz="360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Diffusion</a:t>
              </a:r>
              <a:endParaRPr lang="en-US" sz="3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415F247F-0AC5-CD21-03D3-57C4067D9284}"/>
              </a:ext>
            </a:extLst>
          </p:cNvPr>
          <p:cNvSpPr txBox="1"/>
          <p:nvPr/>
        </p:nvSpPr>
        <p:spPr>
          <a:xfrm>
            <a:off x="8572844" y="102628"/>
            <a:ext cx="41519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Anomalous Transport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Equal 41">
            <a:extLst>
              <a:ext uri="{FF2B5EF4-FFF2-40B4-BE49-F238E27FC236}">
                <a16:creationId xmlns:a16="http://schemas.microsoft.com/office/drawing/2014/main" id="{A682E7BE-5E25-6EE2-EC8D-3CD3B378A12D}"/>
              </a:ext>
            </a:extLst>
          </p:cNvPr>
          <p:cNvSpPr/>
          <p:nvPr/>
        </p:nvSpPr>
        <p:spPr>
          <a:xfrm>
            <a:off x="2418993" y="2048439"/>
            <a:ext cx="1102659" cy="954741"/>
          </a:xfrm>
          <a:prstGeom prst="mathEqua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>
              <a:solidFill>
                <a:schemeClr val="tx1"/>
              </a:solidFill>
            </a:endParaRPr>
          </a:p>
        </p:txBody>
      </p:sp>
      <p:sp>
        <p:nvSpPr>
          <p:cNvPr id="52" name="Plus 51">
            <a:extLst>
              <a:ext uri="{FF2B5EF4-FFF2-40B4-BE49-F238E27FC236}">
                <a16:creationId xmlns:a16="http://schemas.microsoft.com/office/drawing/2014/main" id="{78636985-A231-2A32-966C-B63E22331A41}"/>
              </a:ext>
            </a:extLst>
          </p:cNvPr>
          <p:cNvSpPr/>
          <p:nvPr/>
        </p:nvSpPr>
        <p:spPr>
          <a:xfrm>
            <a:off x="8799223" y="2043955"/>
            <a:ext cx="802065" cy="779929"/>
          </a:xfrm>
          <a:prstGeom prst="mathPl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91EC59E-3060-A740-0898-23D23D645ED7}"/>
              </a:ext>
            </a:extLst>
          </p:cNvPr>
          <p:cNvGrpSpPr/>
          <p:nvPr/>
        </p:nvGrpSpPr>
        <p:grpSpPr>
          <a:xfrm>
            <a:off x="3103480" y="87171"/>
            <a:ext cx="3224719" cy="4508845"/>
            <a:chOff x="5578227" y="526438"/>
            <a:chExt cx="3224719" cy="4508845"/>
          </a:xfrm>
        </p:grpSpPr>
        <p:pic>
          <p:nvPicPr>
            <p:cNvPr id="10" name="Picture 4">
              <a:extLst>
                <a:ext uri="{FF2B5EF4-FFF2-40B4-BE49-F238E27FC236}">
                  <a16:creationId xmlns:a16="http://schemas.microsoft.com/office/drawing/2014/main" id="{712C181C-82E0-A6DC-8A16-40574CC430B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365" t="12031" r="39265" b="2534"/>
            <a:stretch/>
          </p:blipFill>
          <p:spPr bwMode="auto">
            <a:xfrm>
              <a:off x="6177965" y="1793321"/>
              <a:ext cx="2025245" cy="32419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CA12FC2-E8D3-9440-D3C5-20019262A2FE}"/>
                </a:ext>
              </a:extLst>
            </p:cNvPr>
            <p:cNvSpPr txBox="1"/>
            <p:nvPr/>
          </p:nvSpPr>
          <p:spPr>
            <a:xfrm>
              <a:off x="5578227" y="526438"/>
              <a:ext cx="3224719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360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Miscible </a:t>
              </a:r>
            </a:p>
            <a:p>
              <a:pPr algn="ctr"/>
              <a:r>
                <a:rPr lang="en-US" sz="360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Phase</a:t>
              </a:r>
              <a:endParaRPr lang="en-US" sz="3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2" name="Plus 11">
            <a:extLst>
              <a:ext uri="{FF2B5EF4-FFF2-40B4-BE49-F238E27FC236}">
                <a16:creationId xmlns:a16="http://schemas.microsoft.com/office/drawing/2014/main" id="{247F7038-6075-1783-4019-79B0C43C4E9A}"/>
              </a:ext>
            </a:extLst>
          </p:cNvPr>
          <p:cNvSpPr/>
          <p:nvPr/>
        </p:nvSpPr>
        <p:spPr>
          <a:xfrm>
            <a:off x="5813490" y="2034992"/>
            <a:ext cx="802065" cy="779929"/>
          </a:xfrm>
          <a:prstGeom prst="mathPl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09B6729-02A3-30E1-644B-49C2D94AACBF}"/>
              </a:ext>
            </a:extLst>
          </p:cNvPr>
          <p:cNvSpPr txBox="1"/>
          <p:nvPr/>
        </p:nvSpPr>
        <p:spPr>
          <a:xfrm>
            <a:off x="546804" y="5063895"/>
            <a:ext cx="110983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Non-</a:t>
            </a:r>
            <a:r>
              <a:rPr lang="en-US" sz="36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Fickian</a:t>
            </a:r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Diffusion Suppresses Anomalous Transport of Miscible Phase Flow in Porous Media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791DDD-6FB6-B193-13C4-EEFBD7725E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789" y="931519"/>
            <a:ext cx="2875110" cy="318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630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12" grpId="0" animBg="1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alpH_R6G_HET_0.50_20240807_005_35mbar5ul_Clip">
            <a:hlinkClick r:id="" action="ppaction://media"/>
            <a:extLst>
              <a:ext uri="{FF2B5EF4-FFF2-40B4-BE49-F238E27FC236}">
                <a16:creationId xmlns:a16="http://schemas.microsoft.com/office/drawing/2014/main" id="{199DB11C-B927-413E-E580-F4E693DFAB8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40625" r="40625"/>
          <a:stretch/>
        </p:blipFill>
        <p:spPr>
          <a:xfrm>
            <a:off x="6478588" y="588894"/>
            <a:ext cx="1905039" cy="5715117"/>
          </a:xfrm>
          <a:prstGeom prst="rect">
            <a:avLst/>
          </a:prstGeom>
        </p:spPr>
      </p:pic>
      <p:pic>
        <p:nvPicPr>
          <p:cNvPr id="6" name="Py_HET_0.50_20240716_002_30mbar_CLIP">
            <a:hlinkClick r:id="" action="ppaction://media"/>
            <a:extLst>
              <a:ext uri="{FF2B5EF4-FFF2-40B4-BE49-F238E27FC236}">
                <a16:creationId xmlns:a16="http://schemas.microsoft.com/office/drawing/2014/main" id="{FCE2ECA4-0D1A-3989-BEB2-D4389D84DD1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rcRect l="40625" r="40625"/>
          <a:stretch/>
        </p:blipFill>
        <p:spPr>
          <a:xfrm>
            <a:off x="9394373" y="588894"/>
            <a:ext cx="1905039" cy="571511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5C813C3-434A-A676-87F0-E33F1C3EF89A}"/>
              </a:ext>
            </a:extLst>
          </p:cNvPr>
          <p:cNvSpPr/>
          <p:nvPr/>
        </p:nvSpPr>
        <p:spPr>
          <a:xfrm>
            <a:off x="5964367" y="6169776"/>
            <a:ext cx="309604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0"/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Predicted pH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1B4E2A7-357E-47EE-D976-6BF54891086D}"/>
              </a:ext>
            </a:extLst>
          </p:cNvPr>
          <p:cNvSpPr/>
          <p:nvPr/>
        </p:nvSpPr>
        <p:spPr>
          <a:xfrm>
            <a:off x="9106809" y="6186558"/>
            <a:ext cx="248016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0"/>
                <a:solidFill>
                  <a:srgbClr val="C1002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Actual pH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7D31C96-F177-2FA0-FFA1-DE39C16A7F7B}"/>
              </a:ext>
            </a:extLst>
          </p:cNvPr>
          <p:cNvSpPr/>
          <p:nvPr/>
        </p:nvSpPr>
        <p:spPr>
          <a:xfrm>
            <a:off x="6207995" y="115686"/>
            <a:ext cx="247984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Q=5.32</a:t>
            </a:r>
            <a:r>
              <a:rPr lang="en-US" altLang="zh-CN" sz="2800" b="1" dirty="0">
                <a:ln w="0"/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μL/min</a:t>
            </a:r>
            <a:endParaRPr lang="en-US" sz="2800" b="1" cap="none" spc="0" dirty="0">
              <a:ln w="0"/>
              <a:solidFill>
                <a:schemeClr val="tx2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85E5FE-8396-5CC4-A6AE-2C9A8092C222}"/>
              </a:ext>
            </a:extLst>
          </p:cNvPr>
          <p:cNvSpPr/>
          <p:nvPr/>
        </p:nvSpPr>
        <p:spPr>
          <a:xfrm>
            <a:off x="9084908" y="107142"/>
            <a:ext cx="247984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rgbClr val="C1002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Q=4.17</a:t>
            </a:r>
            <a:r>
              <a:rPr lang="en-US" altLang="zh-CN" sz="2800" b="1" cap="none" spc="0" dirty="0">
                <a:ln w="0"/>
                <a:solidFill>
                  <a:srgbClr val="C1002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μL/min</a:t>
            </a:r>
            <a:endParaRPr lang="en-US" sz="2800" b="1" cap="none" spc="0" dirty="0">
              <a:ln w="0"/>
              <a:solidFill>
                <a:srgbClr val="C1002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A diagram of a ph value&#10;&#10;AI-generated content may be incorrect.">
            <a:extLst>
              <a:ext uri="{FF2B5EF4-FFF2-40B4-BE49-F238E27FC236}">
                <a16:creationId xmlns:a16="http://schemas.microsoft.com/office/drawing/2014/main" id="{0A671052-C433-5733-C0C5-DC95D2B94C6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427" y="3410870"/>
            <a:ext cx="4828042" cy="3459487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A51771A-FC30-BA4F-186A-4A9B0F740D31}"/>
              </a:ext>
            </a:extLst>
          </p:cNvPr>
          <p:cNvGrpSpPr/>
          <p:nvPr/>
        </p:nvGrpSpPr>
        <p:grpSpPr>
          <a:xfrm>
            <a:off x="2189933" y="4935373"/>
            <a:ext cx="3695007" cy="1194978"/>
            <a:chOff x="2215661" y="4518866"/>
            <a:chExt cx="5156689" cy="1667692"/>
          </a:xfrm>
        </p:grpSpPr>
        <p:pic>
          <p:nvPicPr>
            <p:cNvPr id="19" name="Picture 18" descr="A diagram of a ph value&#10;&#10;AI-generated content may be incorrect.">
              <a:extLst>
                <a:ext uri="{FF2B5EF4-FFF2-40B4-BE49-F238E27FC236}">
                  <a16:creationId xmlns:a16="http://schemas.microsoft.com/office/drawing/2014/main" id="{3FA4037F-9D4B-03B6-8DB9-46C5950DE17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579" t="4943" r="26993" b="78164"/>
            <a:stretch>
              <a:fillRect/>
            </a:stretch>
          </p:blipFill>
          <p:spPr>
            <a:xfrm>
              <a:off x="2215661" y="4518866"/>
              <a:ext cx="5156689" cy="1667692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81FABCB2-7F9B-2B23-5ECF-9788E770AEE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370627" y="4980312"/>
              <a:ext cx="3070010" cy="64659"/>
            </a:xfrm>
            <a:prstGeom prst="straightConnector1">
              <a:avLst/>
            </a:prstGeom>
            <a:ln w="53975">
              <a:headEnd type="triangle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9C5D0D5-E813-5A18-ED59-5E724CFFAF8D}"/>
              </a:ext>
            </a:extLst>
          </p:cNvPr>
          <p:cNvSpPr/>
          <p:nvPr/>
        </p:nvSpPr>
        <p:spPr>
          <a:xfrm>
            <a:off x="1957192" y="3547501"/>
            <a:ext cx="2134748" cy="578730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57A503-E5DC-8919-A236-34E5CEE7D720}"/>
              </a:ext>
            </a:extLst>
          </p:cNvPr>
          <p:cNvSpPr txBox="1">
            <a:spLocks/>
          </p:cNvSpPr>
          <p:nvPr/>
        </p:nvSpPr>
        <p:spPr>
          <a:xfrm>
            <a:off x="271853" y="37071"/>
            <a:ext cx="6246348" cy="74135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 migration for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miscible phases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porous media</a:t>
            </a:r>
            <a:endParaRPr lang="en-US" sz="4000" dirty="0"/>
          </a:p>
        </p:txBody>
      </p:sp>
      <p:graphicFrame>
        <p:nvGraphicFramePr>
          <p:cNvPr id="4" name="表格 4">
            <a:extLst>
              <a:ext uri="{FF2B5EF4-FFF2-40B4-BE49-F238E27FC236}">
                <a16:creationId xmlns:a16="http://schemas.microsoft.com/office/drawing/2014/main" id="{7B7A6FCC-8A36-A41E-F0D1-B80526EBE4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9229630"/>
              </p:ext>
            </p:extLst>
          </p:nvPr>
        </p:nvGraphicFramePr>
        <p:xfrm>
          <a:off x="2043036" y="1225368"/>
          <a:ext cx="4225961" cy="228114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07380">
                  <a:extLst>
                    <a:ext uri="{9D8B030D-6E8A-4147-A177-3AD203B41FA5}">
                      <a16:colId xmlns:a16="http://schemas.microsoft.com/office/drawing/2014/main" val="2071215247"/>
                    </a:ext>
                  </a:extLst>
                </a:gridCol>
                <a:gridCol w="1396874">
                  <a:extLst>
                    <a:ext uri="{9D8B030D-6E8A-4147-A177-3AD203B41FA5}">
                      <a16:colId xmlns:a16="http://schemas.microsoft.com/office/drawing/2014/main" val="2156631473"/>
                    </a:ext>
                  </a:extLst>
                </a:gridCol>
                <a:gridCol w="526414">
                  <a:extLst>
                    <a:ext uri="{9D8B030D-6E8A-4147-A177-3AD203B41FA5}">
                      <a16:colId xmlns:a16="http://schemas.microsoft.com/office/drawing/2014/main" val="4278317757"/>
                    </a:ext>
                  </a:extLst>
                </a:gridCol>
                <a:gridCol w="1195293">
                  <a:extLst>
                    <a:ext uri="{9D8B030D-6E8A-4147-A177-3AD203B41FA5}">
                      <a16:colId xmlns:a16="http://schemas.microsoft.com/office/drawing/2014/main" val="2232310074"/>
                    </a:ext>
                  </a:extLst>
                </a:gridCol>
              </a:tblGrid>
              <a:tr h="592273">
                <a:tc>
                  <a:txBody>
                    <a:bodyPr/>
                    <a:lstStyle/>
                    <a:p>
                      <a:pPr algn="ctr"/>
                      <a:endParaRPr lang="zh-CN" alt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4741" marR="84741" marT="42371" marB="42371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9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Component</a:t>
                      </a:r>
                      <a:endParaRPr lang="zh-CN" altLang="en-US" sz="19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4741" marR="84741" marT="42371" marB="423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9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</a:t>
                      </a:r>
                      <a:endParaRPr lang="zh-CN" altLang="en-US" sz="19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4741" marR="84741" marT="42371" marB="42371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9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Viscosity (cp) 20°C</a:t>
                      </a:r>
                      <a:endParaRPr lang="zh-CN" altLang="en-US" sz="19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4741" marR="84741" marT="42371" marB="42371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64963"/>
                  </a:ext>
                </a:extLst>
              </a:tr>
              <a:tr h="592273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9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Invading Phase</a:t>
                      </a:r>
                      <a:endParaRPr lang="zh-CN" altLang="en-US" sz="19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4741" marR="84741" marT="42371" marB="42371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9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Aqueous solution</a:t>
                      </a:r>
                      <a:endParaRPr lang="zh-CN" alt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4741" marR="84741" marT="42371" marB="423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9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9.5</a:t>
                      </a:r>
                      <a:endParaRPr lang="zh-CN" alt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4741" marR="84741" marT="42371" marB="42371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  <a:endParaRPr lang="zh-CN" altLang="en-US" sz="2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4741" marR="84741" marT="42371" marB="42371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421103609"/>
                  </a:ext>
                </a:extLst>
              </a:tr>
              <a:tr h="650921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9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Resident Phase</a:t>
                      </a:r>
                      <a:endParaRPr lang="zh-CN" altLang="en-US" sz="19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4741" marR="84741" marT="42371" marB="42371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9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Water-Glycerol solution</a:t>
                      </a:r>
                      <a:endParaRPr lang="zh-CN" alt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4741" marR="84741" marT="42371" marB="423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9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6.0</a:t>
                      </a:r>
                      <a:endParaRPr lang="zh-CN" alt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4741" marR="84741" marT="42371" marB="4237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  <a:endParaRPr lang="zh-CN" altLang="en-US" sz="2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4741" marR="84741" marT="42371" marB="42371" anchor="ctr"/>
                </a:tc>
                <a:extLst>
                  <a:ext uri="{0D108BD9-81ED-4DB2-BD59-A6C34878D82A}">
                    <a16:rowId xmlns:a16="http://schemas.microsoft.com/office/drawing/2014/main" val="2403812151"/>
                  </a:ext>
                </a:extLst>
              </a:tr>
            </a:tbl>
          </a:graphicData>
        </a:graphic>
      </p:graphicFrame>
      <p:pic>
        <p:nvPicPr>
          <p:cNvPr id="7" name="Picture 6" descr="A person wearing glasses and a jacket&#10;&#10;Description automatically generated">
            <a:extLst>
              <a:ext uri="{FF2B5EF4-FFF2-40B4-BE49-F238E27FC236}">
                <a16:creationId xmlns:a16="http://schemas.microsoft.com/office/drawing/2014/main" id="{2AA6B876-E6E3-042E-50EA-4EF6B447E1D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922" y="1592743"/>
            <a:ext cx="1452941" cy="162691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CCA7C60-9449-936E-5D4D-C998080186B8}"/>
              </a:ext>
            </a:extLst>
          </p:cNvPr>
          <p:cNvSpPr txBox="1"/>
          <p:nvPr/>
        </p:nvSpPr>
        <p:spPr>
          <a:xfrm>
            <a:off x="308922" y="1210087"/>
            <a:ext cx="1547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Tongzhou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Gan</a:t>
            </a:r>
          </a:p>
        </p:txBody>
      </p:sp>
    </p:spTree>
    <p:extLst>
      <p:ext uri="{BB962C8B-B14F-4D97-AF65-F5344CB8AC3E}">
        <p14:creationId xmlns:p14="http://schemas.microsoft.com/office/powerpoint/2010/main" val="32659350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0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01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2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D947EB-1BC6-F8ED-9867-74BD8BDF2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7CE59D5D-B2B1-2DC9-3DDB-843EE6398780}"/>
              </a:ext>
            </a:extLst>
          </p:cNvPr>
          <p:cNvSpPr txBox="1"/>
          <p:nvPr/>
        </p:nvSpPr>
        <p:spPr>
          <a:xfrm>
            <a:off x="0" y="-73327"/>
            <a:ext cx="111581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 migration for miscible phases - Homogeneous Case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80994806-57F3-1A7F-59C8-22576B50E86A}"/>
              </a:ext>
            </a:extLst>
          </p:cNvPr>
          <p:cNvGrpSpPr/>
          <p:nvPr/>
        </p:nvGrpSpPr>
        <p:grpSpPr>
          <a:xfrm>
            <a:off x="155266" y="732856"/>
            <a:ext cx="3884528" cy="5671128"/>
            <a:chOff x="3673683" y="60188"/>
            <a:chExt cx="4327905" cy="6318425"/>
          </a:xfrm>
        </p:grpSpPr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0706851B-97EF-B903-5DF7-81251F5C56A0}"/>
                </a:ext>
              </a:extLst>
            </p:cNvPr>
            <p:cNvGrpSpPr/>
            <p:nvPr/>
          </p:nvGrpSpPr>
          <p:grpSpPr>
            <a:xfrm>
              <a:off x="3673683" y="60188"/>
              <a:ext cx="4327905" cy="6318425"/>
              <a:chOff x="3673683" y="60188"/>
              <a:chExt cx="4327905" cy="6318425"/>
            </a:xfrm>
          </p:grpSpPr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FBDD79F2-1D46-BE60-77AD-7E9D315D4C4F}"/>
                  </a:ext>
                </a:extLst>
              </p:cNvPr>
              <p:cNvGrpSpPr/>
              <p:nvPr/>
            </p:nvGrpSpPr>
            <p:grpSpPr>
              <a:xfrm>
                <a:off x="3673683" y="729391"/>
                <a:ext cx="4327905" cy="5649222"/>
                <a:chOff x="3643223" y="433148"/>
                <a:chExt cx="4498596" cy="5872027"/>
              </a:xfrm>
            </p:grpSpPr>
            <p:grpSp>
              <p:nvGrpSpPr>
                <p:cNvPr id="32" name="Group 31">
                  <a:extLst>
                    <a:ext uri="{FF2B5EF4-FFF2-40B4-BE49-F238E27FC236}">
                      <a16:creationId xmlns:a16="http://schemas.microsoft.com/office/drawing/2014/main" id="{A6093748-BED6-D4BB-832D-402453CA1852}"/>
                    </a:ext>
                  </a:extLst>
                </p:cNvPr>
                <p:cNvGrpSpPr/>
                <p:nvPr/>
              </p:nvGrpSpPr>
              <p:grpSpPr>
                <a:xfrm>
                  <a:off x="4310907" y="3239229"/>
                  <a:ext cx="3830912" cy="3065946"/>
                  <a:chOff x="-5827182" y="-46021"/>
                  <a:chExt cx="8575659" cy="6863254"/>
                </a:xfrm>
              </p:grpSpPr>
              <p:pic>
                <p:nvPicPr>
                  <p:cNvPr id="33" name="Picture 32" descr="A yellow and green dot pattern&#10;&#10;AI-generated content may be incorrect.">
                    <a:extLst>
                      <a:ext uri="{FF2B5EF4-FFF2-40B4-BE49-F238E27FC236}">
                        <a16:creationId xmlns:a16="http://schemas.microsoft.com/office/drawing/2014/main" id="{CA9B0241-38EC-2DC1-D44D-86D6A75EF396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602269" y="-43394"/>
                    <a:ext cx="2146208" cy="6858000"/>
                  </a:xfrm>
                  <a:prstGeom prst="rect">
                    <a:avLst/>
                  </a:prstGeom>
                </p:spPr>
              </p:pic>
              <p:pic>
                <p:nvPicPr>
                  <p:cNvPr id="34" name="Picture 33" descr="A purple background with yellow and green circles&#10;&#10;AI-generated content may be incorrect.">
                    <a:extLst>
                      <a:ext uri="{FF2B5EF4-FFF2-40B4-BE49-F238E27FC236}">
                        <a16:creationId xmlns:a16="http://schemas.microsoft.com/office/drawing/2014/main" id="{5C1E1CE5-1A11-C939-1C4A-88D65203CDE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-5827182" y="-46021"/>
                    <a:ext cx="2146211" cy="6858000"/>
                  </a:xfrm>
                  <a:prstGeom prst="rect">
                    <a:avLst/>
                  </a:prstGeom>
                </p:spPr>
              </p:pic>
              <p:pic>
                <p:nvPicPr>
                  <p:cNvPr id="35" name="Picture 34" descr="A close-up of a screen&#10;&#10;AI-generated content may be incorrect.">
                    <a:extLst>
                      <a:ext uri="{FF2B5EF4-FFF2-40B4-BE49-F238E27FC236}">
                        <a16:creationId xmlns:a16="http://schemas.microsoft.com/office/drawing/2014/main" id="{78C8EE79-EDED-1E46-52F2-85C277389501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-3680969" y="-40767"/>
                    <a:ext cx="2146208" cy="6858000"/>
                  </a:xfrm>
                  <a:prstGeom prst="rect">
                    <a:avLst/>
                  </a:prstGeom>
                </p:spPr>
              </p:pic>
              <p:pic>
                <p:nvPicPr>
                  <p:cNvPr id="36" name="Picture 35" descr="A yellow and green dot pattern&#10;&#10;AI-generated content may be incorrect.">
                    <a:extLst>
                      <a:ext uri="{FF2B5EF4-FFF2-40B4-BE49-F238E27FC236}">
                        <a16:creationId xmlns:a16="http://schemas.microsoft.com/office/drawing/2014/main" id="{0C750DED-0F4B-C475-7B4D-763A74AA651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-1543937" y="-43396"/>
                    <a:ext cx="2146208" cy="6858002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48" name="Group 47">
                  <a:extLst>
                    <a:ext uri="{FF2B5EF4-FFF2-40B4-BE49-F238E27FC236}">
                      <a16:creationId xmlns:a16="http://schemas.microsoft.com/office/drawing/2014/main" id="{B0677B7E-3B26-2DF8-8CE2-227E638255A7}"/>
                    </a:ext>
                  </a:extLst>
                </p:cNvPr>
                <p:cNvGrpSpPr/>
                <p:nvPr/>
              </p:nvGrpSpPr>
              <p:grpSpPr>
                <a:xfrm>
                  <a:off x="3643223" y="433148"/>
                  <a:ext cx="463361" cy="5046120"/>
                  <a:chOff x="3643223" y="433148"/>
                  <a:chExt cx="463361" cy="5046120"/>
                </a:xfrm>
              </p:grpSpPr>
              <p:sp>
                <p:nvSpPr>
                  <p:cNvPr id="46" name="Rectangle 45">
                    <a:extLst>
                      <a:ext uri="{FF2B5EF4-FFF2-40B4-BE49-F238E27FC236}">
                        <a16:creationId xmlns:a16="http://schemas.microsoft.com/office/drawing/2014/main" id="{90C6DE74-30DA-72DF-910F-152E90B66E34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2725652" y="1350720"/>
                    <a:ext cx="2298503" cy="463360"/>
                  </a:xfrm>
                  <a:prstGeom prst="rect">
                    <a:avLst/>
                  </a:prstGeom>
                  <a:solidFill>
                    <a:schemeClr val="bg2"/>
                  </a:solidFill>
                </p:spPr>
                <p:txBody>
                  <a:bodyPr wrap="square" lIns="91440" tIns="45720" rIns="91440" bIns="45720">
                    <a:spAutoFit/>
                  </a:bodyPr>
                  <a:lstStyle/>
                  <a:p>
                    <a:pPr algn="ctr"/>
                    <a:r>
                      <a:rPr lang="en-US" sz="2000" b="1" dirty="0">
                        <a:ln w="0"/>
                        <a:solidFill>
                          <a:schemeClr val="tx2">
                            <a:lumMod val="75000"/>
                            <a:lumOff val="25000"/>
                          </a:schemeClr>
                        </a:solidFill>
                      </a:rPr>
                      <a:t>Predicted pH</a:t>
                    </a:r>
                    <a:endParaRPr lang="en-US" sz="2000" b="1" cap="none" spc="0" dirty="0">
                      <a:ln w="0"/>
                      <a:solidFill>
                        <a:schemeClr val="tx2">
                          <a:lumMod val="75000"/>
                          <a:lumOff val="25000"/>
                        </a:schemeClr>
                      </a:solidFill>
                    </a:endParaRPr>
                  </a:p>
                </p:txBody>
              </p:sp>
              <p:sp>
                <p:nvSpPr>
                  <p:cNvPr id="47" name="Rectangle 46">
                    <a:extLst>
                      <a:ext uri="{FF2B5EF4-FFF2-40B4-BE49-F238E27FC236}">
                        <a16:creationId xmlns:a16="http://schemas.microsoft.com/office/drawing/2014/main" id="{7C590EB3-4B7C-5C1C-9C9B-F4957E65CD61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3059792" y="4432478"/>
                    <a:ext cx="1630221" cy="463359"/>
                  </a:xfrm>
                  <a:prstGeom prst="rect">
                    <a:avLst/>
                  </a:prstGeom>
                  <a:solidFill>
                    <a:schemeClr val="bg2"/>
                  </a:solidFill>
                </p:spPr>
                <p:txBody>
                  <a:bodyPr wrap="square" lIns="91440" tIns="45720" rIns="91440" bIns="45720">
                    <a:spAutoFit/>
                  </a:bodyPr>
                  <a:lstStyle/>
                  <a:p>
                    <a:pPr algn="ctr"/>
                    <a:r>
                      <a:rPr lang="en-US" sz="2000" b="1" dirty="0">
                        <a:ln w="0"/>
                        <a:solidFill>
                          <a:srgbClr val="C1002D"/>
                        </a:solidFill>
                      </a:rPr>
                      <a:t>Actual pH</a:t>
                    </a:r>
                    <a:endParaRPr lang="en-US" sz="2000" b="1" cap="none" spc="0" dirty="0">
                      <a:ln w="0"/>
                      <a:solidFill>
                        <a:srgbClr val="C1002D"/>
                      </a:solidFill>
                    </a:endParaRPr>
                  </a:p>
                </p:txBody>
              </p:sp>
            </p:grpSp>
          </p:grpSp>
          <p:grpSp>
            <p:nvGrpSpPr>
              <p:cNvPr id="56" name="Group 55">
                <a:extLst>
                  <a:ext uri="{FF2B5EF4-FFF2-40B4-BE49-F238E27FC236}">
                    <a16:creationId xmlns:a16="http://schemas.microsoft.com/office/drawing/2014/main" id="{D23E2031-6867-D19F-965E-9023F068B5EA}"/>
                  </a:ext>
                </a:extLst>
              </p:cNvPr>
              <p:cNvGrpSpPr/>
              <p:nvPr/>
            </p:nvGrpSpPr>
            <p:grpSpPr>
              <a:xfrm>
                <a:off x="4249851" y="60188"/>
                <a:ext cx="3751737" cy="521488"/>
                <a:chOff x="4628222" y="85731"/>
                <a:chExt cx="3452652" cy="479915"/>
              </a:xfrm>
            </p:grpSpPr>
            <p:grpSp>
              <p:nvGrpSpPr>
                <p:cNvPr id="54" name="Group 53">
                  <a:extLst>
                    <a:ext uri="{FF2B5EF4-FFF2-40B4-BE49-F238E27FC236}">
                      <a16:creationId xmlns:a16="http://schemas.microsoft.com/office/drawing/2014/main" id="{18E01133-E113-DC0A-D8D0-D38075D9C690}"/>
                    </a:ext>
                  </a:extLst>
                </p:cNvPr>
                <p:cNvGrpSpPr/>
                <p:nvPr/>
              </p:nvGrpSpPr>
              <p:grpSpPr>
                <a:xfrm>
                  <a:off x="4628222" y="85731"/>
                  <a:ext cx="3452652" cy="461665"/>
                  <a:chOff x="4628222" y="85731"/>
                  <a:chExt cx="3452652" cy="461665"/>
                </a:xfrm>
              </p:grpSpPr>
              <p:sp>
                <p:nvSpPr>
                  <p:cNvPr id="52" name="Rectangle 51">
                    <a:extLst>
                      <a:ext uri="{FF2B5EF4-FFF2-40B4-BE49-F238E27FC236}">
                        <a16:creationId xmlns:a16="http://schemas.microsoft.com/office/drawing/2014/main" id="{8D7EE068-BD0E-9771-B762-7D3AB135213C}"/>
                      </a:ext>
                    </a:extLst>
                  </p:cNvPr>
                  <p:cNvSpPr/>
                  <p:nvPr/>
                </p:nvSpPr>
                <p:spPr>
                  <a:xfrm>
                    <a:off x="4628222" y="157630"/>
                    <a:ext cx="3452652" cy="332296"/>
                  </a:xfrm>
                  <a:prstGeom prst="rect">
                    <a:avLst/>
                  </a:prstGeom>
                  <a:gradFill flip="none" rotWithShape="1">
                    <a:gsLst>
                      <a:gs pos="100000">
                        <a:srgbClr val="451359"/>
                      </a:gs>
                      <a:gs pos="0">
                        <a:srgbClr val="FDE724"/>
                      </a:gs>
                      <a:gs pos="24000">
                        <a:srgbClr val="B8DD29"/>
                      </a:gs>
                      <a:gs pos="48000">
                        <a:srgbClr val="92D050"/>
                      </a:gs>
                    </a:gsLst>
                    <a:lin ang="10800000" scaled="1"/>
                    <a:tileRect/>
                  </a:gra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53" name="Rectangle 52">
                    <a:extLst>
                      <a:ext uri="{FF2B5EF4-FFF2-40B4-BE49-F238E27FC236}">
                        <a16:creationId xmlns:a16="http://schemas.microsoft.com/office/drawing/2014/main" id="{F8C3CB25-C313-8C47-13B2-5E4F8F560605}"/>
                      </a:ext>
                    </a:extLst>
                  </p:cNvPr>
                  <p:cNvSpPr/>
                  <p:nvPr/>
                </p:nvSpPr>
                <p:spPr>
                  <a:xfrm>
                    <a:off x="4671503" y="85731"/>
                    <a:ext cx="853119" cy="461665"/>
                  </a:xfrm>
                  <a:prstGeom prst="rect">
                    <a:avLst/>
                  </a:prstGeom>
                  <a:noFill/>
                </p:spPr>
                <p:txBody>
                  <a:bodyPr wrap="none" lIns="91440" tIns="45720" rIns="91440" bIns="45720">
                    <a:spAutoFit/>
                  </a:bodyPr>
                  <a:lstStyle/>
                  <a:p>
                    <a:pPr algn="ctr"/>
                    <a:r>
                      <a:rPr lang="en-US" sz="2400" b="1" cap="none" spc="0">
                        <a:ln w="0"/>
                        <a:solidFill>
                          <a:schemeClr val="bg1"/>
                        </a:solidFill>
                      </a:rPr>
                      <a:t>pH~6</a:t>
                    </a:r>
                  </a:p>
                </p:txBody>
              </p:sp>
            </p:grpSp>
            <p:sp>
              <p:nvSpPr>
                <p:cNvPr id="55" name="Rectangle 54">
                  <a:extLst>
                    <a:ext uri="{FF2B5EF4-FFF2-40B4-BE49-F238E27FC236}">
                      <a16:creationId xmlns:a16="http://schemas.microsoft.com/office/drawing/2014/main" id="{385A4B8A-E3D9-3D5C-26A2-C54C9652C3A1}"/>
                    </a:ext>
                  </a:extLst>
                </p:cNvPr>
                <p:cNvSpPr/>
                <p:nvPr/>
              </p:nvSpPr>
              <p:spPr>
                <a:xfrm>
                  <a:off x="6798344" y="92292"/>
                  <a:ext cx="1141996" cy="473354"/>
                </a:xfrm>
                <a:prstGeom prst="rect">
                  <a:avLst/>
                </a:prstGeom>
                <a:noFill/>
              </p:spPr>
              <p:txBody>
                <a:bodyPr wrap="square" lIns="91440" tIns="45720" rIns="91440" bIns="45720">
                  <a:spAutoFit/>
                </a:bodyPr>
                <a:lstStyle/>
                <a:p>
                  <a:pPr algn="ctr"/>
                  <a:r>
                    <a:rPr lang="en-US" sz="2400" b="1" cap="none" spc="0">
                      <a:ln w="0"/>
                    </a:rPr>
                    <a:t>pH~9.5</a:t>
                  </a:r>
                </a:p>
              </p:txBody>
            </p:sp>
          </p:grpSp>
        </p:grpSp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id="{962CFFB5-5115-FD46-19FD-C2B16D4A64C2}"/>
                </a:ext>
              </a:extLst>
            </p:cNvPr>
            <p:cNvGrpSpPr/>
            <p:nvPr/>
          </p:nvGrpSpPr>
          <p:grpSpPr>
            <a:xfrm>
              <a:off x="4316093" y="509977"/>
              <a:ext cx="3685493" cy="2910702"/>
              <a:chOff x="3755727" y="0"/>
              <a:chExt cx="8683512" cy="6858000"/>
            </a:xfrm>
          </p:grpSpPr>
          <p:pic>
            <p:nvPicPr>
              <p:cNvPr id="63" name="Picture 62" descr="A green and yellow dot pattern&#10;&#10;AI-generated content may be incorrect.">
                <a:extLst>
                  <a:ext uri="{FF2B5EF4-FFF2-40B4-BE49-F238E27FC236}">
                    <a16:creationId xmlns:a16="http://schemas.microsoft.com/office/drawing/2014/main" id="{3A6C7481-C740-679D-DC6F-5E36C115370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097483" y="0"/>
                <a:ext cx="2170878" cy="6858000"/>
              </a:xfrm>
              <a:prstGeom prst="rect">
                <a:avLst/>
              </a:prstGeom>
            </p:spPr>
          </p:pic>
          <p:pic>
            <p:nvPicPr>
              <p:cNvPr id="64" name="Picture 63" descr="A yellow and green dot pattern&#10;&#10;AI-generated content may be incorrect.">
                <a:extLst>
                  <a:ext uri="{FF2B5EF4-FFF2-40B4-BE49-F238E27FC236}">
                    <a16:creationId xmlns:a16="http://schemas.microsoft.com/office/drawing/2014/main" id="{B076A84D-BE0E-D10F-A89C-F21F885ED45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68361" y="0"/>
                <a:ext cx="2170878" cy="6858000"/>
              </a:xfrm>
              <a:prstGeom prst="rect">
                <a:avLst/>
              </a:prstGeom>
            </p:spPr>
          </p:pic>
          <p:pic>
            <p:nvPicPr>
              <p:cNvPr id="65" name="Picture 64" descr="A purple background with green dots&#10;&#10;AI-generated content may be incorrect.">
                <a:extLst>
                  <a:ext uri="{FF2B5EF4-FFF2-40B4-BE49-F238E27FC236}">
                    <a16:creationId xmlns:a16="http://schemas.microsoft.com/office/drawing/2014/main" id="{1D41DC01-4D3E-BD91-156D-6DC3098B498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755727" y="0"/>
                <a:ext cx="2170878" cy="6858000"/>
              </a:xfrm>
              <a:prstGeom prst="rect">
                <a:avLst/>
              </a:prstGeom>
            </p:spPr>
          </p:pic>
          <p:pic>
            <p:nvPicPr>
              <p:cNvPr id="66" name="Picture 65" descr="A green and yellow dot pattern&#10;&#10;AI-generated content may be incorrect.">
                <a:extLst>
                  <a:ext uri="{FF2B5EF4-FFF2-40B4-BE49-F238E27FC236}">
                    <a16:creationId xmlns:a16="http://schemas.microsoft.com/office/drawing/2014/main" id="{4C92A2AE-9E05-27F7-414D-306C2565C7B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26605" y="0"/>
                <a:ext cx="2170878" cy="6858000"/>
              </a:xfrm>
              <a:prstGeom prst="rect">
                <a:avLst/>
              </a:prstGeom>
            </p:spPr>
          </p:pic>
        </p:grpSp>
      </p:grp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AFDEE6AA-8B95-0951-2980-151FC23F700B}"/>
              </a:ext>
            </a:extLst>
          </p:cNvPr>
          <p:cNvSpPr/>
          <p:nvPr/>
        </p:nvSpPr>
        <p:spPr>
          <a:xfrm>
            <a:off x="555376" y="6313718"/>
            <a:ext cx="3855616" cy="509598"/>
          </a:xfrm>
          <a:prstGeom prst="rightArrow">
            <a:avLst>
              <a:gd name="adj1" fmla="val 50000"/>
              <a:gd name="adj2" fmla="val 58545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2400" b="1" dirty="0"/>
              <a:t>  10%     35%      50%    75%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AB73E79D-153B-D903-920B-AB48DD9D4DC2}"/>
              </a:ext>
            </a:extLst>
          </p:cNvPr>
          <p:cNvGrpSpPr/>
          <p:nvPr/>
        </p:nvGrpSpPr>
        <p:grpSpPr>
          <a:xfrm>
            <a:off x="4117003" y="718439"/>
            <a:ext cx="5419096" cy="3676006"/>
            <a:chOff x="4117003" y="718438"/>
            <a:chExt cx="5449968" cy="3905121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DC1A548A-8E45-BF2E-BFB7-A6A3BB2F2AD8}"/>
                </a:ext>
              </a:extLst>
            </p:cNvPr>
            <p:cNvGrpSpPr/>
            <p:nvPr/>
          </p:nvGrpSpPr>
          <p:grpSpPr>
            <a:xfrm>
              <a:off x="4117003" y="718438"/>
              <a:ext cx="5449968" cy="3905121"/>
              <a:chOff x="4282383" y="1768629"/>
              <a:chExt cx="5449968" cy="3905121"/>
            </a:xfrm>
          </p:grpSpPr>
          <p:grpSp>
            <p:nvGrpSpPr>
              <p:cNvPr id="27" name="Group 26">
                <a:extLst>
                  <a:ext uri="{FF2B5EF4-FFF2-40B4-BE49-F238E27FC236}">
                    <a16:creationId xmlns:a16="http://schemas.microsoft.com/office/drawing/2014/main" id="{23C8F590-233E-00CD-864D-5336584261D5}"/>
                  </a:ext>
                </a:extLst>
              </p:cNvPr>
              <p:cNvGrpSpPr/>
              <p:nvPr/>
            </p:nvGrpSpPr>
            <p:grpSpPr>
              <a:xfrm>
                <a:off x="4282383" y="1768629"/>
                <a:ext cx="5449968" cy="3905121"/>
                <a:chOff x="4282383" y="1768629"/>
                <a:chExt cx="5449968" cy="3905121"/>
              </a:xfrm>
            </p:grpSpPr>
            <p:pic>
              <p:nvPicPr>
                <p:cNvPr id="3" name="Picture 2" descr="A diagram of a normal ph&#10;&#10;AI-generated content may be incorrect.">
                  <a:extLst>
                    <a:ext uri="{FF2B5EF4-FFF2-40B4-BE49-F238E27FC236}">
                      <a16:creationId xmlns:a16="http://schemas.microsoft.com/office/drawing/2014/main" id="{A26A2282-8E0D-31C0-67A8-E1516351B03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282383" y="1768629"/>
                  <a:ext cx="5449968" cy="3905121"/>
                </a:xfrm>
                <a:prstGeom prst="rect">
                  <a:avLst/>
                </a:prstGeom>
                <a:solidFill>
                  <a:schemeClr val="accent1">
                    <a:lumMod val="75000"/>
                  </a:schemeClr>
                </a:solidFill>
                <a:ln w="28575">
                  <a:noFill/>
                </a:ln>
              </p:spPr>
            </p:pic>
            <p:sp>
              <p:nvSpPr>
                <p:cNvPr id="23" name="Multiplication Sign 22">
                  <a:extLst>
                    <a:ext uri="{FF2B5EF4-FFF2-40B4-BE49-F238E27FC236}">
                      <a16:creationId xmlns:a16="http://schemas.microsoft.com/office/drawing/2014/main" id="{C274BD36-384C-375F-CE10-736FB9B538E4}"/>
                    </a:ext>
                  </a:extLst>
                </p:cNvPr>
                <p:cNvSpPr/>
                <p:nvPr/>
              </p:nvSpPr>
              <p:spPr>
                <a:xfrm>
                  <a:off x="5107620" y="4354833"/>
                  <a:ext cx="374033" cy="365675"/>
                </a:xfrm>
                <a:prstGeom prst="mathMultiply">
                  <a:avLst/>
                </a:prstGeom>
                <a:solidFill>
                  <a:srgbClr val="C00000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4" name="Multiplication Sign 23">
                  <a:extLst>
                    <a:ext uri="{FF2B5EF4-FFF2-40B4-BE49-F238E27FC236}">
                      <a16:creationId xmlns:a16="http://schemas.microsoft.com/office/drawing/2014/main" id="{4EBF8990-91BA-0DC5-C8CF-9CD555319016}"/>
                    </a:ext>
                  </a:extLst>
                </p:cNvPr>
                <p:cNvSpPr/>
                <p:nvPr/>
              </p:nvSpPr>
              <p:spPr>
                <a:xfrm>
                  <a:off x="5693112" y="2535757"/>
                  <a:ext cx="374033" cy="365675"/>
                </a:xfrm>
                <a:prstGeom prst="mathMultiply">
                  <a:avLst/>
                </a:prstGeom>
                <a:solidFill>
                  <a:srgbClr val="C00000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5" name="Multiplication Sign 24">
                  <a:extLst>
                    <a:ext uri="{FF2B5EF4-FFF2-40B4-BE49-F238E27FC236}">
                      <a16:creationId xmlns:a16="http://schemas.microsoft.com/office/drawing/2014/main" id="{56B9E341-E84F-37C1-A6A0-A1059389E46A}"/>
                    </a:ext>
                  </a:extLst>
                </p:cNvPr>
                <p:cNvSpPr/>
                <p:nvPr/>
              </p:nvSpPr>
              <p:spPr>
                <a:xfrm>
                  <a:off x="5541550" y="3246162"/>
                  <a:ext cx="374033" cy="365675"/>
                </a:xfrm>
                <a:prstGeom prst="mathMultiply">
                  <a:avLst/>
                </a:prstGeom>
                <a:solidFill>
                  <a:srgbClr val="C00000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6" name="Multiplication Sign 25">
                  <a:extLst>
                    <a:ext uri="{FF2B5EF4-FFF2-40B4-BE49-F238E27FC236}">
                      <a16:creationId xmlns:a16="http://schemas.microsoft.com/office/drawing/2014/main" id="{8CBF1E4A-C218-07F8-9E99-55ADB4D343F3}"/>
                    </a:ext>
                  </a:extLst>
                </p:cNvPr>
                <p:cNvSpPr/>
                <p:nvPr/>
              </p:nvSpPr>
              <p:spPr>
                <a:xfrm>
                  <a:off x="5398605" y="3776785"/>
                  <a:ext cx="374033" cy="365675"/>
                </a:xfrm>
                <a:prstGeom prst="mathMultiply">
                  <a:avLst/>
                </a:prstGeom>
                <a:solidFill>
                  <a:srgbClr val="C00000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9" name="Multiplication Sign 8">
                <a:extLst>
                  <a:ext uri="{FF2B5EF4-FFF2-40B4-BE49-F238E27FC236}">
                    <a16:creationId xmlns:a16="http://schemas.microsoft.com/office/drawing/2014/main" id="{53F15DB8-8AA6-F987-5976-E10ABAC39E04}"/>
                  </a:ext>
                </a:extLst>
              </p:cNvPr>
              <p:cNvSpPr/>
              <p:nvPr/>
            </p:nvSpPr>
            <p:spPr>
              <a:xfrm>
                <a:off x="5585621" y="4366554"/>
                <a:ext cx="374033" cy="365675"/>
              </a:xfrm>
              <a:prstGeom prst="mathMultiply">
                <a:avLst/>
              </a:prstGeom>
              <a:solidFill>
                <a:srgbClr val="0070C0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Multiplication Sign 9">
                <a:extLst>
                  <a:ext uri="{FF2B5EF4-FFF2-40B4-BE49-F238E27FC236}">
                    <a16:creationId xmlns:a16="http://schemas.microsoft.com/office/drawing/2014/main" id="{FAFC4825-BA59-751A-61B2-3CD48A4D09EC}"/>
                  </a:ext>
                </a:extLst>
              </p:cNvPr>
              <p:cNvSpPr/>
              <p:nvPr/>
            </p:nvSpPr>
            <p:spPr>
              <a:xfrm>
                <a:off x="7007367" y="3338152"/>
                <a:ext cx="374033" cy="365675"/>
              </a:xfrm>
              <a:prstGeom prst="mathMultiply">
                <a:avLst/>
              </a:prstGeom>
              <a:solidFill>
                <a:srgbClr val="0070C0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Multiplication Sign 10">
                <a:extLst>
                  <a:ext uri="{FF2B5EF4-FFF2-40B4-BE49-F238E27FC236}">
                    <a16:creationId xmlns:a16="http://schemas.microsoft.com/office/drawing/2014/main" id="{0D79B1B5-8678-2A30-CC08-DCF730012AEB}"/>
                  </a:ext>
                </a:extLst>
              </p:cNvPr>
              <p:cNvSpPr/>
              <p:nvPr/>
            </p:nvSpPr>
            <p:spPr>
              <a:xfrm>
                <a:off x="6487919" y="3800008"/>
                <a:ext cx="374033" cy="365675"/>
              </a:xfrm>
              <a:prstGeom prst="mathMultiply">
                <a:avLst/>
              </a:prstGeom>
              <a:solidFill>
                <a:srgbClr val="0070C0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Multiplication Sign 21">
                <a:extLst>
                  <a:ext uri="{FF2B5EF4-FFF2-40B4-BE49-F238E27FC236}">
                    <a16:creationId xmlns:a16="http://schemas.microsoft.com/office/drawing/2014/main" id="{7158B8DB-776E-7342-CA81-FF3948D8E3D1}"/>
                  </a:ext>
                </a:extLst>
              </p:cNvPr>
              <p:cNvSpPr/>
              <p:nvPr/>
            </p:nvSpPr>
            <p:spPr>
              <a:xfrm>
                <a:off x="7799847" y="2558706"/>
                <a:ext cx="374033" cy="365675"/>
              </a:xfrm>
              <a:prstGeom prst="mathMultiply">
                <a:avLst/>
              </a:prstGeom>
              <a:solidFill>
                <a:srgbClr val="0070C0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37" name="Arrow: Left-Right 36">
              <a:extLst>
                <a:ext uri="{FF2B5EF4-FFF2-40B4-BE49-F238E27FC236}">
                  <a16:creationId xmlns:a16="http://schemas.microsoft.com/office/drawing/2014/main" id="{66BAA204-EB5A-4036-FF58-EF91B2E976F9}"/>
                </a:ext>
              </a:extLst>
            </p:cNvPr>
            <p:cNvSpPr/>
            <p:nvPr/>
          </p:nvSpPr>
          <p:spPr>
            <a:xfrm>
              <a:off x="5901765" y="1333501"/>
              <a:ext cx="1729429" cy="540690"/>
            </a:xfrm>
            <a:prstGeom prst="leftRightArrow">
              <a:avLst/>
            </a:prstGeom>
            <a:solidFill>
              <a:schemeClr val="bg2"/>
            </a:solidFill>
            <a:ln w="28575"/>
          </p:spPr>
          <p:style>
            <a:lnRef idx="2">
              <a:schemeClr val="accent3">
                <a:shade val="15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b="1">
                  <a:solidFill>
                    <a:schemeClr val="tx1"/>
                  </a:solidFill>
                </a:rPr>
                <a:t>Time gap</a:t>
              </a:r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2ABBB7D6-7162-BBF3-9F19-A8F00974CDB0}"/>
              </a:ext>
            </a:extLst>
          </p:cNvPr>
          <p:cNvSpPr txBox="1"/>
          <p:nvPr/>
        </p:nvSpPr>
        <p:spPr>
          <a:xfrm>
            <a:off x="9456516" y="776275"/>
            <a:ext cx="2788937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/>
              <a:t>Diffusion dominated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At a</a:t>
            </a:r>
            <a:r>
              <a:rPr lang="en-US" sz="2000" b="1" dirty="0"/>
              <a:t> given Invasion, </a:t>
            </a:r>
            <a:r>
              <a:rPr lang="en-US" sz="2000" dirty="0"/>
              <a:t>the actual pH reaches earlier than the predicted </a:t>
            </a:r>
            <a:r>
              <a:rPr lang="en-US" sz="2000" dirty="0" err="1"/>
              <a:t>pH.</a:t>
            </a: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9" name="Arrow: Down 38">
            <a:extLst>
              <a:ext uri="{FF2B5EF4-FFF2-40B4-BE49-F238E27FC236}">
                <a16:creationId xmlns:a16="http://schemas.microsoft.com/office/drawing/2014/main" id="{3581C6A3-4910-90E1-0A6E-E0180544CD84}"/>
              </a:ext>
            </a:extLst>
          </p:cNvPr>
          <p:cNvSpPr/>
          <p:nvPr/>
        </p:nvSpPr>
        <p:spPr>
          <a:xfrm>
            <a:off x="1727189" y="1393576"/>
            <a:ext cx="490295" cy="802395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7EE8A71F-C3B5-FA91-4405-6B453BB63937}"/>
              </a:ext>
            </a:extLst>
          </p:cNvPr>
          <p:cNvSpPr/>
          <p:nvPr/>
        </p:nvSpPr>
        <p:spPr>
          <a:xfrm>
            <a:off x="1074420" y="4623559"/>
            <a:ext cx="675856" cy="50959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809079A-505D-427E-48C7-F6F3113D815D}"/>
              </a:ext>
            </a:extLst>
          </p:cNvPr>
          <p:cNvSpPr txBox="1"/>
          <p:nvPr/>
        </p:nvSpPr>
        <p:spPr>
          <a:xfrm>
            <a:off x="4254067" y="4361103"/>
            <a:ext cx="753859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chemeClr val="tx2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Predicted pH</a:t>
            </a:r>
            <a:r>
              <a:rPr lang="en-US" sz="2200" b="1" dirty="0">
                <a:cs typeface="Arial" panose="020B0604020202020204" pitchFamily="34" charset="0"/>
              </a:rPr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cs typeface="Arial" panose="020B0604020202020204" pitchFamily="34" charset="0"/>
              </a:rPr>
              <a:t>Uniform progression at low flow rate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cs typeface="Arial" panose="020B0604020202020204" pitchFamily="34" charset="0"/>
              </a:rPr>
              <a:t>Exhibits an anomalous transport tail, due to the viscosity range </a:t>
            </a:r>
          </a:p>
          <a:p>
            <a:r>
              <a:rPr lang="en-US" sz="2200" b="1" dirty="0">
                <a:solidFill>
                  <a:srgbClr val="C1002D"/>
                </a:solidFill>
                <a:cs typeface="Arial" panose="020B0604020202020204" pitchFamily="34" charset="0"/>
              </a:rPr>
              <a:t>Actual pH</a:t>
            </a:r>
            <a:r>
              <a:rPr lang="en-US" sz="2200" b="1" dirty="0"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cs typeface="Arial" panose="020B0604020202020204" pitchFamily="34" charset="0"/>
              </a:rPr>
              <a:t>Pronounced single finger </a:t>
            </a:r>
            <a:r>
              <a:rPr lang="en-US" altLang="zh-CN" sz="2200" dirty="0">
                <a:cs typeface="Arial" panose="020B0604020202020204" pitchFamily="34" charset="0"/>
              </a:rPr>
              <a:t>in the central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cs typeface="Arial" panose="020B0604020202020204" pitchFamily="34" charset="0"/>
              </a:rPr>
              <a:t>Lower tailing,  due to non-</a:t>
            </a:r>
            <a:r>
              <a:rPr lang="en-US" sz="2200" dirty="0" err="1">
                <a:cs typeface="Arial" panose="020B0604020202020204" pitchFamily="34" charset="0"/>
              </a:rPr>
              <a:t>Fickian</a:t>
            </a:r>
            <a:r>
              <a:rPr lang="en-US" sz="2200" dirty="0">
                <a:cs typeface="Arial" panose="020B0604020202020204" pitchFamily="34" charset="0"/>
              </a:rPr>
              <a:t> diffusion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CC977A5-E8D5-FE8C-3AF9-69623D1A8862}"/>
              </a:ext>
            </a:extLst>
          </p:cNvPr>
          <p:cNvSpPr/>
          <p:nvPr/>
        </p:nvSpPr>
        <p:spPr>
          <a:xfrm rot="19853400">
            <a:off x="7526942" y="903262"/>
            <a:ext cx="1841684" cy="1088453"/>
          </a:xfrm>
          <a:prstGeom prst="ellipse">
            <a:avLst/>
          </a:prstGeom>
          <a:noFill/>
          <a:ln w="5715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205EA0B-A2E8-20B5-BAB9-BFD2A817A35E}"/>
              </a:ext>
            </a:extLst>
          </p:cNvPr>
          <p:cNvSpPr/>
          <p:nvPr/>
        </p:nvSpPr>
        <p:spPr>
          <a:xfrm rot="19853400">
            <a:off x="5416324" y="763004"/>
            <a:ext cx="1102200" cy="72232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97714E-9DBC-4CC7-7CB3-EB0A73CF78EA}"/>
              </a:ext>
            </a:extLst>
          </p:cNvPr>
          <p:cNvSpPr txBox="1"/>
          <p:nvPr/>
        </p:nvSpPr>
        <p:spPr>
          <a:xfrm>
            <a:off x="705024" y="737952"/>
            <a:ext cx="6964582" cy="175432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Non-</a:t>
            </a:r>
            <a:r>
              <a:rPr lang="en-US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Fickian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Diffusion </a:t>
            </a: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Suppresses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Anomalous Transport of Miscible Phase Flow in Porous Media.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6" descr="Mean squared displacement r 2 (τ ) for different types of anomalous... |  Download Scientific Diagram">
            <a:extLst>
              <a:ext uri="{FF2B5EF4-FFF2-40B4-BE49-F238E27FC236}">
                <a16:creationId xmlns:a16="http://schemas.microsoft.com/office/drawing/2014/main" id="{EB932CAA-1DC0-801B-98C4-822C9951D9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24" y="2920846"/>
            <a:ext cx="3551807" cy="2716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6E9AFC90-A868-0D58-5158-BF0EF5B27884}"/>
              </a:ext>
            </a:extLst>
          </p:cNvPr>
          <p:cNvSpPr/>
          <p:nvPr/>
        </p:nvSpPr>
        <p:spPr>
          <a:xfrm>
            <a:off x="7418716" y="3183088"/>
            <a:ext cx="1091855" cy="562025"/>
          </a:xfrm>
          <a:prstGeom prst="ellipse">
            <a:avLst/>
          </a:prstGeom>
          <a:noFill/>
          <a:ln w="5715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6C0EE79-08A0-0868-ED6E-DE3CD136E8F9}"/>
              </a:ext>
            </a:extLst>
          </p:cNvPr>
          <p:cNvSpPr/>
          <p:nvPr/>
        </p:nvSpPr>
        <p:spPr>
          <a:xfrm>
            <a:off x="7588299" y="2711293"/>
            <a:ext cx="922272" cy="43824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</p:spTree>
    <p:extLst>
      <p:ext uri="{BB962C8B-B14F-4D97-AF65-F5344CB8AC3E}">
        <p14:creationId xmlns:p14="http://schemas.microsoft.com/office/powerpoint/2010/main" val="4172705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 animBg="1"/>
      <p:bldP spid="39" grpId="1" animBg="1"/>
      <p:bldP spid="40" grpId="0" animBg="1"/>
      <p:bldP spid="12" grpId="0" animBg="1"/>
      <p:bldP spid="13" grpId="0" animBg="1"/>
      <p:bldP spid="4" grpId="0" animBg="1"/>
      <p:bldP spid="8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840B26E8-9E2F-7B4E-0B0D-00EFB7DCCE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064A302E-9080-D8B9-515A-47DF4E138163}"/>
              </a:ext>
            </a:extLst>
          </p:cNvPr>
          <p:cNvSpPr txBox="1"/>
          <p:nvPr/>
        </p:nvSpPr>
        <p:spPr>
          <a:xfrm>
            <a:off x="0" y="-73327"/>
            <a:ext cx="111581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 migration for miscible phases - Homogeneous Case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857C0C6-FF4B-9B6E-1176-DC517E9D4FEE}"/>
              </a:ext>
            </a:extLst>
          </p:cNvPr>
          <p:cNvGrpSpPr/>
          <p:nvPr/>
        </p:nvGrpSpPr>
        <p:grpSpPr>
          <a:xfrm>
            <a:off x="283210" y="767540"/>
            <a:ext cx="9445934" cy="6090460"/>
            <a:chOff x="155266" y="732856"/>
            <a:chExt cx="9445934" cy="6090460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A3342B7E-DC13-9D2B-3D25-C403428C3576}"/>
                </a:ext>
              </a:extLst>
            </p:cNvPr>
            <p:cNvGrpSpPr/>
            <p:nvPr/>
          </p:nvGrpSpPr>
          <p:grpSpPr>
            <a:xfrm>
              <a:off x="4036254" y="2465671"/>
              <a:ext cx="5564946" cy="4136280"/>
              <a:chOff x="4117003" y="718438"/>
              <a:chExt cx="5449968" cy="3905121"/>
            </a:xfrm>
          </p:grpSpPr>
          <p:grpSp>
            <p:nvGrpSpPr>
              <p:cNvPr id="2" name="组合 1">
                <a:extLst>
                  <a:ext uri="{FF2B5EF4-FFF2-40B4-BE49-F238E27FC236}">
                    <a16:creationId xmlns:a16="http://schemas.microsoft.com/office/drawing/2014/main" id="{67FCAB85-CC1D-1263-2C90-CF02735740B2}"/>
                  </a:ext>
                </a:extLst>
              </p:cNvPr>
              <p:cNvGrpSpPr/>
              <p:nvPr/>
            </p:nvGrpSpPr>
            <p:grpSpPr>
              <a:xfrm>
                <a:off x="4117003" y="718438"/>
                <a:ext cx="5449968" cy="3905121"/>
                <a:chOff x="4117003" y="718438"/>
                <a:chExt cx="5449968" cy="3905121"/>
              </a:xfrm>
            </p:grpSpPr>
            <p:grpSp>
              <p:nvGrpSpPr>
                <p:cNvPr id="28" name="Group 27">
                  <a:extLst>
                    <a:ext uri="{FF2B5EF4-FFF2-40B4-BE49-F238E27FC236}">
                      <a16:creationId xmlns:a16="http://schemas.microsoft.com/office/drawing/2014/main" id="{3884AB59-87E2-CA8F-7610-C034BAA68601}"/>
                    </a:ext>
                  </a:extLst>
                </p:cNvPr>
                <p:cNvGrpSpPr/>
                <p:nvPr/>
              </p:nvGrpSpPr>
              <p:grpSpPr>
                <a:xfrm>
                  <a:off x="4117003" y="718438"/>
                  <a:ext cx="5449968" cy="3905121"/>
                  <a:chOff x="4282383" y="1768629"/>
                  <a:chExt cx="5449968" cy="3905121"/>
                </a:xfrm>
              </p:grpSpPr>
              <p:grpSp>
                <p:nvGrpSpPr>
                  <p:cNvPr id="27" name="Group 26">
                    <a:extLst>
                      <a:ext uri="{FF2B5EF4-FFF2-40B4-BE49-F238E27FC236}">
                        <a16:creationId xmlns:a16="http://schemas.microsoft.com/office/drawing/2014/main" id="{91D2F7D3-5F53-88A9-BCC6-6B72B5F532E1}"/>
                      </a:ext>
                    </a:extLst>
                  </p:cNvPr>
                  <p:cNvGrpSpPr/>
                  <p:nvPr/>
                </p:nvGrpSpPr>
                <p:grpSpPr>
                  <a:xfrm>
                    <a:off x="4282383" y="1768629"/>
                    <a:ext cx="5449968" cy="3905121"/>
                    <a:chOff x="4282383" y="1768629"/>
                    <a:chExt cx="5449968" cy="3905121"/>
                  </a:xfrm>
                </p:grpSpPr>
                <p:pic>
                  <p:nvPicPr>
                    <p:cNvPr id="3" name="Picture 2" descr="A diagram of a normal ph&#10;&#10;AI-generated content may be incorrect.">
                      <a:extLst>
                        <a:ext uri="{FF2B5EF4-FFF2-40B4-BE49-F238E27FC236}">
                          <a16:creationId xmlns:a16="http://schemas.microsoft.com/office/drawing/2014/main" id="{D5FC3F5C-2AF3-ACB8-24D4-27884D09ADFD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:blipFill>
                  <p:spPr>
                    <a:xfrm>
                      <a:off x="4282383" y="1768629"/>
                      <a:ext cx="5449968" cy="3905121"/>
                    </a:xfrm>
                    <a:prstGeom prst="rect">
                      <a:avLst/>
                    </a:prstGeom>
                    <a:solidFill>
                      <a:schemeClr val="accent1">
                        <a:lumMod val="75000"/>
                      </a:schemeClr>
                    </a:solidFill>
                    <a:ln w="28575">
                      <a:noFill/>
                    </a:ln>
                  </p:spPr>
                </p:pic>
                <p:sp>
                  <p:nvSpPr>
                    <p:cNvPr id="23" name="Multiplication Sign 22">
                      <a:extLst>
                        <a:ext uri="{FF2B5EF4-FFF2-40B4-BE49-F238E27FC236}">
                          <a16:creationId xmlns:a16="http://schemas.microsoft.com/office/drawing/2014/main" id="{E2FF964C-6F30-024C-9A2E-4F5C0548A8D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5107620" y="4354833"/>
                      <a:ext cx="374033" cy="365675"/>
                    </a:xfrm>
                    <a:prstGeom prst="mathMultiply">
                      <a:avLst/>
                    </a:prstGeom>
                    <a:solidFill>
                      <a:srgbClr val="C00000"/>
                    </a:solidFill>
                    <a:ln w="28575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US"/>
                    </a:p>
                  </p:txBody>
                </p:sp>
                <p:sp>
                  <p:nvSpPr>
                    <p:cNvPr id="24" name="Multiplication Sign 23">
                      <a:extLst>
                        <a:ext uri="{FF2B5EF4-FFF2-40B4-BE49-F238E27FC236}">
                          <a16:creationId xmlns:a16="http://schemas.microsoft.com/office/drawing/2014/main" id="{952DACDE-9AE2-3E64-7005-7EFD97042AE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5693112" y="2535757"/>
                      <a:ext cx="374033" cy="365675"/>
                    </a:xfrm>
                    <a:prstGeom prst="mathMultiply">
                      <a:avLst/>
                    </a:prstGeom>
                    <a:solidFill>
                      <a:srgbClr val="C00000"/>
                    </a:solidFill>
                    <a:ln w="28575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US"/>
                    </a:p>
                  </p:txBody>
                </p:sp>
                <p:sp>
                  <p:nvSpPr>
                    <p:cNvPr id="25" name="Multiplication Sign 24">
                      <a:extLst>
                        <a:ext uri="{FF2B5EF4-FFF2-40B4-BE49-F238E27FC236}">
                          <a16:creationId xmlns:a16="http://schemas.microsoft.com/office/drawing/2014/main" id="{6255BC4F-4B1E-2092-BBA6-E54DB35EC28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5541550" y="3246162"/>
                      <a:ext cx="374033" cy="365675"/>
                    </a:xfrm>
                    <a:prstGeom prst="mathMultiply">
                      <a:avLst/>
                    </a:prstGeom>
                    <a:solidFill>
                      <a:srgbClr val="C00000"/>
                    </a:solidFill>
                    <a:ln w="28575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US"/>
                    </a:p>
                  </p:txBody>
                </p:sp>
                <p:sp>
                  <p:nvSpPr>
                    <p:cNvPr id="26" name="Multiplication Sign 25">
                      <a:extLst>
                        <a:ext uri="{FF2B5EF4-FFF2-40B4-BE49-F238E27FC236}">
                          <a16:creationId xmlns:a16="http://schemas.microsoft.com/office/drawing/2014/main" id="{81079E38-CB9C-F2E4-F96F-58810A2AFA9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5398605" y="3776785"/>
                      <a:ext cx="374033" cy="365675"/>
                    </a:xfrm>
                    <a:prstGeom prst="mathMultiply">
                      <a:avLst/>
                    </a:prstGeom>
                    <a:solidFill>
                      <a:srgbClr val="C00000"/>
                    </a:solidFill>
                    <a:ln w="28575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US"/>
                    </a:p>
                  </p:txBody>
                </p:sp>
              </p:grpSp>
              <p:sp>
                <p:nvSpPr>
                  <p:cNvPr id="9" name="Multiplication Sign 8">
                    <a:extLst>
                      <a:ext uri="{FF2B5EF4-FFF2-40B4-BE49-F238E27FC236}">
                        <a16:creationId xmlns:a16="http://schemas.microsoft.com/office/drawing/2014/main" id="{85B6141D-0E89-00AF-D5D3-A1727AE66376}"/>
                      </a:ext>
                    </a:extLst>
                  </p:cNvPr>
                  <p:cNvSpPr/>
                  <p:nvPr/>
                </p:nvSpPr>
                <p:spPr>
                  <a:xfrm>
                    <a:off x="5585621" y="4366554"/>
                    <a:ext cx="374033" cy="365675"/>
                  </a:xfrm>
                  <a:prstGeom prst="mathMultiply">
                    <a:avLst/>
                  </a:prstGeom>
                  <a:solidFill>
                    <a:srgbClr val="0070C0"/>
                  </a:solidFill>
                  <a:ln w="2857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0" name="Multiplication Sign 9">
                    <a:extLst>
                      <a:ext uri="{FF2B5EF4-FFF2-40B4-BE49-F238E27FC236}">
                        <a16:creationId xmlns:a16="http://schemas.microsoft.com/office/drawing/2014/main" id="{B8F8EBDB-2C3D-5982-5C00-CE090BDBD2B0}"/>
                      </a:ext>
                    </a:extLst>
                  </p:cNvPr>
                  <p:cNvSpPr/>
                  <p:nvPr/>
                </p:nvSpPr>
                <p:spPr>
                  <a:xfrm>
                    <a:off x="7007367" y="3338152"/>
                    <a:ext cx="374033" cy="365675"/>
                  </a:xfrm>
                  <a:prstGeom prst="mathMultiply">
                    <a:avLst/>
                  </a:prstGeom>
                  <a:solidFill>
                    <a:srgbClr val="0070C0"/>
                  </a:solidFill>
                  <a:ln w="2857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1" name="Multiplication Sign 10">
                    <a:extLst>
                      <a:ext uri="{FF2B5EF4-FFF2-40B4-BE49-F238E27FC236}">
                        <a16:creationId xmlns:a16="http://schemas.microsoft.com/office/drawing/2014/main" id="{156E3A58-DE7E-3FA1-0E97-6E3AE56D742D}"/>
                      </a:ext>
                    </a:extLst>
                  </p:cNvPr>
                  <p:cNvSpPr/>
                  <p:nvPr/>
                </p:nvSpPr>
                <p:spPr>
                  <a:xfrm>
                    <a:off x="6487919" y="3800008"/>
                    <a:ext cx="374033" cy="365675"/>
                  </a:xfrm>
                  <a:prstGeom prst="mathMultiply">
                    <a:avLst/>
                  </a:prstGeom>
                  <a:solidFill>
                    <a:srgbClr val="0070C0"/>
                  </a:solidFill>
                  <a:ln w="2857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2" name="Multiplication Sign 21">
                    <a:extLst>
                      <a:ext uri="{FF2B5EF4-FFF2-40B4-BE49-F238E27FC236}">
                        <a16:creationId xmlns:a16="http://schemas.microsoft.com/office/drawing/2014/main" id="{AD903D66-842D-F20D-E78F-37035AAABB70}"/>
                      </a:ext>
                    </a:extLst>
                  </p:cNvPr>
                  <p:cNvSpPr/>
                  <p:nvPr/>
                </p:nvSpPr>
                <p:spPr>
                  <a:xfrm>
                    <a:off x="7799847" y="2558706"/>
                    <a:ext cx="374033" cy="365675"/>
                  </a:xfrm>
                  <a:prstGeom prst="mathMultiply">
                    <a:avLst/>
                  </a:prstGeom>
                  <a:solidFill>
                    <a:srgbClr val="0070C0"/>
                  </a:solidFill>
                  <a:ln w="2857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sp>
              <p:nvSpPr>
                <p:cNvPr id="37" name="Arrow: Left-Right 36">
                  <a:extLst>
                    <a:ext uri="{FF2B5EF4-FFF2-40B4-BE49-F238E27FC236}">
                      <a16:creationId xmlns:a16="http://schemas.microsoft.com/office/drawing/2014/main" id="{0084FD44-EB7D-51CA-F287-2CCE64DB137B}"/>
                    </a:ext>
                  </a:extLst>
                </p:cNvPr>
                <p:cNvSpPr/>
                <p:nvPr/>
              </p:nvSpPr>
              <p:spPr>
                <a:xfrm>
                  <a:off x="5901765" y="1333501"/>
                  <a:ext cx="1729429" cy="540690"/>
                </a:xfrm>
                <a:prstGeom prst="leftRightArrow">
                  <a:avLst/>
                </a:prstGeom>
                <a:solidFill>
                  <a:schemeClr val="bg2"/>
                </a:solidFill>
                <a:ln w="28575"/>
              </p:spPr>
              <p:style>
                <a:lnRef idx="2">
                  <a:schemeClr val="accent3">
                    <a:shade val="15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2000" b="1" dirty="0">
                      <a:solidFill>
                        <a:schemeClr val="tx1"/>
                      </a:solidFill>
                    </a:rPr>
                    <a:t>Time gap</a:t>
                  </a:r>
                </a:p>
              </p:txBody>
            </p:sp>
          </p:grpSp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598BD6DB-549C-BBDF-FCC0-5CD22374B763}"/>
                  </a:ext>
                </a:extLst>
              </p:cNvPr>
              <p:cNvSpPr/>
              <p:nvPr/>
            </p:nvSpPr>
            <p:spPr>
              <a:xfrm rot="19853400">
                <a:off x="7526942" y="903262"/>
                <a:ext cx="1841684" cy="1088453"/>
              </a:xfrm>
              <a:prstGeom prst="ellipse">
                <a:avLst/>
              </a:prstGeom>
              <a:noFill/>
              <a:ln w="57150">
                <a:solidFill>
                  <a:schemeClr val="tx2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/>
              </a:p>
            </p:txBody>
          </p:sp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A55B86FB-514F-7550-62C9-7B316BCE8B17}"/>
                  </a:ext>
                </a:extLst>
              </p:cNvPr>
              <p:cNvSpPr/>
              <p:nvPr/>
            </p:nvSpPr>
            <p:spPr>
              <a:xfrm rot="19853400">
                <a:off x="5428918" y="844573"/>
                <a:ext cx="1102200" cy="722323"/>
              </a:xfrm>
              <a:prstGeom prst="ellipse">
                <a:avLst/>
              </a:prstGeom>
              <a:noFill/>
              <a:ln w="571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76D1B530-1927-FAC0-F96D-AAA092152088}"/>
                </a:ext>
              </a:extLst>
            </p:cNvPr>
            <p:cNvGrpSpPr/>
            <p:nvPr/>
          </p:nvGrpSpPr>
          <p:grpSpPr>
            <a:xfrm>
              <a:off x="155266" y="732856"/>
              <a:ext cx="4255726" cy="6090460"/>
              <a:chOff x="155266" y="732856"/>
              <a:chExt cx="4255726" cy="6090460"/>
            </a:xfrm>
          </p:grpSpPr>
          <p:grpSp>
            <p:nvGrpSpPr>
              <p:cNvPr id="8" name="Group 7">
                <a:extLst>
                  <a:ext uri="{FF2B5EF4-FFF2-40B4-BE49-F238E27FC236}">
                    <a16:creationId xmlns:a16="http://schemas.microsoft.com/office/drawing/2014/main" id="{D037782A-A6E1-0430-CE1F-12A86BF6DF75}"/>
                  </a:ext>
                </a:extLst>
              </p:cNvPr>
              <p:cNvGrpSpPr/>
              <p:nvPr/>
            </p:nvGrpSpPr>
            <p:grpSpPr>
              <a:xfrm>
                <a:off x="155266" y="732856"/>
                <a:ext cx="3884528" cy="5671128"/>
                <a:chOff x="155266" y="732856"/>
                <a:chExt cx="3884528" cy="5671128"/>
              </a:xfrm>
            </p:grpSpPr>
            <p:grpSp>
              <p:nvGrpSpPr>
                <p:cNvPr id="7" name="Group 6">
                  <a:extLst>
                    <a:ext uri="{FF2B5EF4-FFF2-40B4-BE49-F238E27FC236}">
                      <a16:creationId xmlns:a16="http://schemas.microsoft.com/office/drawing/2014/main" id="{8279AA7B-2C96-1653-EDBA-CF40435CE983}"/>
                    </a:ext>
                  </a:extLst>
                </p:cNvPr>
                <p:cNvGrpSpPr/>
                <p:nvPr/>
              </p:nvGrpSpPr>
              <p:grpSpPr>
                <a:xfrm>
                  <a:off x="155266" y="732856"/>
                  <a:ext cx="3884528" cy="5671128"/>
                  <a:chOff x="3673683" y="60188"/>
                  <a:chExt cx="4327905" cy="6318425"/>
                </a:xfrm>
              </p:grpSpPr>
              <p:grpSp>
                <p:nvGrpSpPr>
                  <p:cNvPr id="57" name="Group 56">
                    <a:extLst>
                      <a:ext uri="{FF2B5EF4-FFF2-40B4-BE49-F238E27FC236}">
                        <a16:creationId xmlns:a16="http://schemas.microsoft.com/office/drawing/2014/main" id="{79F1DA01-6213-E4CB-7D81-54F561D03746}"/>
                      </a:ext>
                    </a:extLst>
                  </p:cNvPr>
                  <p:cNvGrpSpPr/>
                  <p:nvPr/>
                </p:nvGrpSpPr>
                <p:grpSpPr>
                  <a:xfrm>
                    <a:off x="3673683" y="60188"/>
                    <a:ext cx="4327905" cy="6318425"/>
                    <a:chOff x="3673683" y="60188"/>
                    <a:chExt cx="4327905" cy="6318425"/>
                  </a:xfrm>
                </p:grpSpPr>
                <p:grpSp>
                  <p:nvGrpSpPr>
                    <p:cNvPr id="50" name="Group 49">
                      <a:extLst>
                        <a:ext uri="{FF2B5EF4-FFF2-40B4-BE49-F238E27FC236}">
                          <a16:creationId xmlns:a16="http://schemas.microsoft.com/office/drawing/2014/main" id="{EA0F1984-8105-A227-2260-171164EC485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3673683" y="729391"/>
                      <a:ext cx="4327905" cy="5649222"/>
                      <a:chOff x="3643223" y="433148"/>
                      <a:chExt cx="4498596" cy="5872027"/>
                    </a:xfrm>
                  </p:grpSpPr>
                  <p:grpSp>
                    <p:nvGrpSpPr>
                      <p:cNvPr id="32" name="Group 31">
                        <a:extLst>
                          <a:ext uri="{FF2B5EF4-FFF2-40B4-BE49-F238E27FC236}">
                            <a16:creationId xmlns:a16="http://schemas.microsoft.com/office/drawing/2014/main" id="{1D2487CF-58AD-9368-5502-98F5D5E2935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4310907" y="3239229"/>
                        <a:ext cx="3830912" cy="3065946"/>
                        <a:chOff x="-5827182" y="-46021"/>
                        <a:chExt cx="8575659" cy="6863254"/>
                      </a:xfrm>
                    </p:grpSpPr>
                    <p:pic>
                      <p:nvPicPr>
                        <p:cNvPr id="33" name="Picture 32" descr="A yellow and green dot pattern&#10;&#10;AI-generated content may be incorrect.">
                          <a:extLst>
                            <a:ext uri="{FF2B5EF4-FFF2-40B4-BE49-F238E27FC236}">
                              <a16:creationId xmlns:a16="http://schemas.microsoft.com/office/drawing/2014/main" id="{FC310682-CA06-6396-F10D-384409EBDCAD}"/>
                            </a:ext>
                          </a:extLst>
                        </p:cNvPr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602269" y="-43394"/>
                          <a:ext cx="2146208" cy="6858000"/>
                        </a:xfrm>
                        <a:prstGeom prst="rect">
                          <a:avLst/>
                        </a:prstGeom>
                      </p:spPr>
                    </p:pic>
                    <p:pic>
                      <p:nvPicPr>
                        <p:cNvPr id="34" name="Picture 33" descr="A purple background with yellow and green circles&#10;&#10;AI-generated content may be incorrect.">
                          <a:extLst>
                            <a:ext uri="{FF2B5EF4-FFF2-40B4-BE49-F238E27FC236}">
                              <a16:creationId xmlns:a16="http://schemas.microsoft.com/office/drawing/2014/main" id="{55F3F5C5-F7C9-D45A-B8D8-7443BA422BA4}"/>
                            </a:ext>
                          </a:extLst>
                        </p:cNvPr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-5827182" y="-46021"/>
                          <a:ext cx="2146211" cy="6858000"/>
                        </a:xfrm>
                        <a:prstGeom prst="rect">
                          <a:avLst/>
                        </a:prstGeom>
                      </p:spPr>
                    </p:pic>
                    <p:pic>
                      <p:nvPicPr>
                        <p:cNvPr id="35" name="Picture 34" descr="A close-up of a screen&#10;&#10;AI-generated content may be incorrect.">
                          <a:extLst>
                            <a:ext uri="{FF2B5EF4-FFF2-40B4-BE49-F238E27FC236}">
                              <a16:creationId xmlns:a16="http://schemas.microsoft.com/office/drawing/2014/main" id="{47F57EB3-CCDE-FBFF-7684-7BB2214B4F00}"/>
                            </a:ext>
                          </a:extLst>
                        </p:cNvPr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-3680969" y="-40767"/>
                          <a:ext cx="2146208" cy="6858000"/>
                        </a:xfrm>
                        <a:prstGeom prst="rect">
                          <a:avLst/>
                        </a:prstGeom>
                      </p:spPr>
                    </p:pic>
                    <p:pic>
                      <p:nvPicPr>
                        <p:cNvPr id="36" name="Picture 35" descr="A yellow and green dot pattern&#10;&#10;AI-generated content may be incorrect.">
                          <a:extLst>
                            <a:ext uri="{FF2B5EF4-FFF2-40B4-BE49-F238E27FC236}">
                              <a16:creationId xmlns:a16="http://schemas.microsoft.com/office/drawing/2014/main" id="{8BD338A9-D300-DF5C-9612-11C953369E74}"/>
                            </a:ext>
                          </a:extLst>
                        </p:cNvPr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-1543937" y="-43396"/>
                          <a:ext cx="2146208" cy="6858002"/>
                        </a:xfrm>
                        <a:prstGeom prst="rect">
                          <a:avLst/>
                        </a:prstGeom>
                      </p:spPr>
                    </p:pic>
                  </p:grpSp>
                  <p:grpSp>
                    <p:nvGrpSpPr>
                      <p:cNvPr id="48" name="Group 47">
                        <a:extLst>
                          <a:ext uri="{FF2B5EF4-FFF2-40B4-BE49-F238E27FC236}">
                            <a16:creationId xmlns:a16="http://schemas.microsoft.com/office/drawing/2014/main" id="{6A3EC565-D5FF-41E7-109A-7849BCF8D46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643223" y="433148"/>
                        <a:ext cx="463361" cy="5046120"/>
                        <a:chOff x="3643223" y="433148"/>
                        <a:chExt cx="463361" cy="5046120"/>
                      </a:xfrm>
                    </p:grpSpPr>
                    <p:sp>
                      <p:nvSpPr>
                        <p:cNvPr id="46" name="Rectangle 45">
                          <a:extLst>
                            <a:ext uri="{FF2B5EF4-FFF2-40B4-BE49-F238E27FC236}">
                              <a16:creationId xmlns:a16="http://schemas.microsoft.com/office/drawing/2014/main" id="{9FBC3072-EB78-7D3B-5228-A45040CF4C6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 rot="16200000">
                          <a:off x="2725652" y="1350720"/>
                          <a:ext cx="2298503" cy="463360"/>
                        </a:xfrm>
                        <a:prstGeom prst="rect">
                          <a:avLst/>
                        </a:prstGeom>
                        <a:solidFill>
                          <a:schemeClr val="bg2"/>
                        </a:solidFill>
                      </p:spPr>
                      <p:txBody>
                        <a:bodyPr wrap="square" lIns="91440" tIns="45720" rIns="91440" bIns="45720">
                          <a:spAutoFit/>
                        </a:bodyPr>
                        <a:lstStyle/>
                        <a:p>
                          <a:pPr algn="ctr"/>
                          <a:r>
                            <a:rPr lang="en-US" sz="2000" b="1" dirty="0">
                              <a:ln w="0"/>
                            </a:rPr>
                            <a:t>Predicted pH</a:t>
                          </a:r>
                          <a:endParaRPr lang="en-US" sz="2000" b="1" cap="none" spc="0" dirty="0">
                            <a:ln w="0"/>
                          </a:endParaRPr>
                        </a:p>
                      </p:txBody>
                    </p:sp>
                    <p:sp>
                      <p:nvSpPr>
                        <p:cNvPr id="47" name="Rectangle 46">
                          <a:extLst>
                            <a:ext uri="{FF2B5EF4-FFF2-40B4-BE49-F238E27FC236}">
                              <a16:creationId xmlns:a16="http://schemas.microsoft.com/office/drawing/2014/main" id="{FA895BF3-5BAE-8784-0DA0-657FA01BB9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 rot="16200000">
                          <a:off x="3059792" y="4432478"/>
                          <a:ext cx="1630221" cy="463359"/>
                        </a:xfrm>
                        <a:prstGeom prst="rect">
                          <a:avLst/>
                        </a:prstGeom>
                        <a:solidFill>
                          <a:schemeClr val="bg2"/>
                        </a:solidFill>
                      </p:spPr>
                      <p:txBody>
                        <a:bodyPr wrap="square" lIns="91440" tIns="45720" rIns="91440" bIns="45720">
                          <a:spAutoFit/>
                        </a:bodyPr>
                        <a:lstStyle/>
                        <a:p>
                          <a:pPr algn="ctr"/>
                          <a:r>
                            <a:rPr lang="en-US" sz="2000" b="1">
                              <a:ln w="0"/>
                            </a:rPr>
                            <a:t>Actual pH</a:t>
                          </a:r>
                          <a:endParaRPr lang="en-US" sz="2000" b="1" cap="none" spc="0">
                            <a:ln w="0"/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56" name="Group 55">
                      <a:extLst>
                        <a:ext uri="{FF2B5EF4-FFF2-40B4-BE49-F238E27FC236}">
                          <a16:creationId xmlns:a16="http://schemas.microsoft.com/office/drawing/2014/main" id="{6BB57FB9-86F9-FAD1-624A-0E5D30F0935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4249851" y="60188"/>
                      <a:ext cx="3751737" cy="521488"/>
                      <a:chOff x="4628222" y="85731"/>
                      <a:chExt cx="3452652" cy="479915"/>
                    </a:xfrm>
                  </p:grpSpPr>
                  <p:grpSp>
                    <p:nvGrpSpPr>
                      <p:cNvPr id="54" name="Group 53">
                        <a:extLst>
                          <a:ext uri="{FF2B5EF4-FFF2-40B4-BE49-F238E27FC236}">
                            <a16:creationId xmlns:a16="http://schemas.microsoft.com/office/drawing/2014/main" id="{443F8603-422D-2C2C-5308-D3E9394CDDF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4628222" y="85731"/>
                        <a:ext cx="3452652" cy="461665"/>
                        <a:chOff x="4628222" y="85731"/>
                        <a:chExt cx="3452652" cy="461665"/>
                      </a:xfrm>
                    </p:grpSpPr>
                    <p:sp>
                      <p:nvSpPr>
                        <p:cNvPr id="52" name="Rectangle 51">
                          <a:extLst>
                            <a:ext uri="{FF2B5EF4-FFF2-40B4-BE49-F238E27FC236}">
                              <a16:creationId xmlns:a16="http://schemas.microsoft.com/office/drawing/2014/main" id="{A0603B1D-C511-BED5-3E8F-7C3AE5E1E4B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28222" y="157630"/>
                          <a:ext cx="3452652" cy="332296"/>
                        </a:xfrm>
                        <a:prstGeom prst="rect">
                          <a:avLst/>
                        </a:prstGeom>
                        <a:gradFill flip="none" rotWithShape="1">
                          <a:gsLst>
                            <a:gs pos="100000">
                              <a:srgbClr val="451359"/>
                            </a:gs>
                            <a:gs pos="0">
                              <a:srgbClr val="FDE724"/>
                            </a:gs>
                            <a:gs pos="24000">
                              <a:srgbClr val="B8DD29"/>
                            </a:gs>
                            <a:gs pos="48000">
                              <a:srgbClr val="92D050"/>
                            </a:gs>
                          </a:gsLst>
                          <a:lin ang="10800000" scaled="1"/>
                          <a:tileRect/>
                        </a:gra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US"/>
                        </a:p>
                      </p:txBody>
                    </p:sp>
                    <p:sp>
                      <p:nvSpPr>
                        <p:cNvPr id="53" name="Rectangle 52">
                          <a:extLst>
                            <a:ext uri="{FF2B5EF4-FFF2-40B4-BE49-F238E27FC236}">
                              <a16:creationId xmlns:a16="http://schemas.microsoft.com/office/drawing/2014/main" id="{FBFE08A6-F356-5449-5610-91A25641596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71503" y="85731"/>
                          <a:ext cx="853119" cy="461665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none" lIns="91440" tIns="45720" rIns="91440" bIns="45720">
                          <a:spAutoFit/>
                        </a:bodyPr>
                        <a:lstStyle/>
                        <a:p>
                          <a:pPr algn="ctr"/>
                          <a:r>
                            <a:rPr lang="en-US" sz="2400" b="1" cap="none" spc="0">
                              <a:ln w="0"/>
                              <a:solidFill>
                                <a:schemeClr val="bg1"/>
                              </a:solidFill>
                            </a:rPr>
                            <a:t>pH~6</a:t>
                          </a:r>
                        </a:p>
                      </p:txBody>
                    </p:sp>
                  </p:grpSp>
                  <p:sp>
                    <p:nvSpPr>
                      <p:cNvPr id="55" name="Rectangle 54">
                        <a:extLst>
                          <a:ext uri="{FF2B5EF4-FFF2-40B4-BE49-F238E27FC236}">
                            <a16:creationId xmlns:a16="http://schemas.microsoft.com/office/drawing/2014/main" id="{8B2799D9-1F2A-BB5A-3155-5EE08436E2D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98344" y="92292"/>
                        <a:ext cx="1141996" cy="473354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lIns="91440" tIns="45720" rIns="91440" bIns="45720">
                        <a:spAutoFit/>
                      </a:bodyPr>
                      <a:lstStyle/>
                      <a:p>
                        <a:pPr algn="ctr"/>
                        <a:r>
                          <a:rPr lang="en-US" sz="2400" b="1" cap="none" spc="0">
                            <a:ln w="0"/>
                          </a:rPr>
                          <a:t>pH~9.5</a:t>
                        </a:r>
                      </a:p>
                    </p:txBody>
                  </p:sp>
                </p:grpSp>
              </p:grpSp>
              <p:grpSp>
                <p:nvGrpSpPr>
                  <p:cNvPr id="62" name="Group 61">
                    <a:extLst>
                      <a:ext uri="{FF2B5EF4-FFF2-40B4-BE49-F238E27FC236}">
                        <a16:creationId xmlns:a16="http://schemas.microsoft.com/office/drawing/2014/main" id="{1FA667F1-C3D1-5432-39F8-815252BFD74B}"/>
                      </a:ext>
                    </a:extLst>
                  </p:cNvPr>
                  <p:cNvGrpSpPr/>
                  <p:nvPr/>
                </p:nvGrpSpPr>
                <p:grpSpPr>
                  <a:xfrm>
                    <a:off x="4316093" y="509977"/>
                    <a:ext cx="3685493" cy="2910702"/>
                    <a:chOff x="3755727" y="0"/>
                    <a:chExt cx="8683512" cy="6858000"/>
                  </a:xfrm>
                </p:grpSpPr>
                <p:pic>
                  <p:nvPicPr>
                    <p:cNvPr id="63" name="Picture 62" descr="A green and yellow dot pattern&#10;&#10;AI-generated content may be incorrect.">
                      <a:extLst>
                        <a:ext uri="{FF2B5EF4-FFF2-40B4-BE49-F238E27FC236}">
                          <a16:creationId xmlns:a16="http://schemas.microsoft.com/office/drawing/2014/main" id="{7F7021E1-B04E-0C2F-5F57-69C448469E9D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:blipFill>
                  <p:spPr>
                    <a:xfrm>
                      <a:off x="8097483" y="0"/>
                      <a:ext cx="2170878" cy="6858000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64" name="Picture 63" descr="A yellow and green dot pattern&#10;&#10;AI-generated content may be incorrect.">
                      <a:extLst>
                        <a:ext uri="{FF2B5EF4-FFF2-40B4-BE49-F238E27FC236}">
                          <a16:creationId xmlns:a16="http://schemas.microsoft.com/office/drawing/2014/main" id="{FC1145CB-5197-515E-B552-12A0D50FF747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:blipFill>
                  <p:spPr>
                    <a:xfrm>
                      <a:off x="10268361" y="0"/>
                      <a:ext cx="2170878" cy="6858000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65" name="Picture 64" descr="A purple background with green dots&#10;&#10;AI-generated content may be incorrect.">
                      <a:extLst>
                        <a:ext uri="{FF2B5EF4-FFF2-40B4-BE49-F238E27FC236}">
                          <a16:creationId xmlns:a16="http://schemas.microsoft.com/office/drawing/2014/main" id="{41677E02-CE34-3E14-E8CC-FD4BA60EB4EF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:blipFill>
                  <p:spPr>
                    <a:xfrm>
                      <a:off x="3755727" y="0"/>
                      <a:ext cx="2170878" cy="6858000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66" name="Picture 65" descr="A green and yellow dot pattern&#10;&#10;AI-generated content may be incorrect.">
                      <a:extLst>
                        <a:ext uri="{FF2B5EF4-FFF2-40B4-BE49-F238E27FC236}">
                          <a16:creationId xmlns:a16="http://schemas.microsoft.com/office/drawing/2014/main" id="{47102C72-9701-3C55-8827-5C86278AFDD8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1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:blipFill>
                  <p:spPr>
                    <a:xfrm>
                      <a:off x="5926605" y="0"/>
                      <a:ext cx="2170878" cy="6858000"/>
                    </a:xfrm>
                    <a:prstGeom prst="rect">
                      <a:avLst/>
                    </a:prstGeom>
                  </p:spPr>
                </p:pic>
              </p:grpSp>
            </p:grpSp>
            <p:sp>
              <p:nvSpPr>
                <p:cNvPr id="39" name="Arrow: Down 38">
                  <a:extLst>
                    <a:ext uri="{FF2B5EF4-FFF2-40B4-BE49-F238E27FC236}">
                      <a16:creationId xmlns:a16="http://schemas.microsoft.com/office/drawing/2014/main" id="{A2482A90-28A0-BC08-E0AC-A6A561ABB1E3}"/>
                    </a:ext>
                  </a:extLst>
                </p:cNvPr>
                <p:cNvSpPr/>
                <p:nvPr/>
              </p:nvSpPr>
              <p:spPr>
                <a:xfrm>
                  <a:off x="1727189" y="1393576"/>
                  <a:ext cx="490295" cy="802395"/>
                </a:xfrm>
                <a:prstGeom prst="downArrow">
                  <a:avLst/>
                </a:prstGeom>
                <a:solidFill>
                  <a:srgbClr val="00B0F0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40" name="Arrow: Right 39">
                  <a:extLst>
                    <a:ext uri="{FF2B5EF4-FFF2-40B4-BE49-F238E27FC236}">
                      <a16:creationId xmlns:a16="http://schemas.microsoft.com/office/drawing/2014/main" id="{431C974B-6B12-3101-C171-48807EEE839C}"/>
                    </a:ext>
                  </a:extLst>
                </p:cNvPr>
                <p:cNvSpPr/>
                <p:nvPr/>
              </p:nvSpPr>
              <p:spPr>
                <a:xfrm>
                  <a:off x="1074420" y="4623559"/>
                  <a:ext cx="675856" cy="509598"/>
                </a:xfrm>
                <a:prstGeom prst="rightArrow">
                  <a:avLst/>
                </a:prstGeom>
                <a:solidFill>
                  <a:srgbClr val="FF0000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30" name="Arrow: Right 29">
                <a:extLst>
                  <a:ext uri="{FF2B5EF4-FFF2-40B4-BE49-F238E27FC236}">
                    <a16:creationId xmlns:a16="http://schemas.microsoft.com/office/drawing/2014/main" id="{60A0DCE1-C73C-27D1-74E8-8D9BEE58F26B}"/>
                  </a:ext>
                </a:extLst>
              </p:cNvPr>
              <p:cNvSpPr/>
              <p:nvPr/>
            </p:nvSpPr>
            <p:spPr>
              <a:xfrm>
                <a:off x="555376" y="6313718"/>
                <a:ext cx="3855616" cy="509598"/>
              </a:xfrm>
              <a:prstGeom prst="rightArrow">
                <a:avLst>
                  <a:gd name="adj1" fmla="val 50000"/>
                  <a:gd name="adj2" fmla="val 58545"/>
                </a:avLst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r>
                  <a:rPr lang="en-US" sz="2400" b="1" dirty="0"/>
                  <a:t>  10%     35%      50%    75%</a:t>
                </a:r>
              </a:p>
            </p:txBody>
          </p:sp>
        </p:grp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0A23414A-D67A-090E-4AFD-676DF182DED7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7504"/>
          <a:stretch/>
        </p:blipFill>
        <p:spPr>
          <a:xfrm>
            <a:off x="4878901" y="1008528"/>
            <a:ext cx="6997726" cy="505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097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3DCC66-C7D5-6D78-C300-614CF48114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3130EC0E-18B3-9D06-A7AB-94FFE5EF8E70}"/>
              </a:ext>
            </a:extLst>
          </p:cNvPr>
          <p:cNvSpPr txBox="1"/>
          <p:nvPr/>
        </p:nvSpPr>
        <p:spPr>
          <a:xfrm>
            <a:off x="6678047" y="60942"/>
            <a:ext cx="62548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 migration for miscible phases - Hetrogenous Case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1A8AD7-F829-67FE-FFE5-DEB7F5E5AA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34" t="7186"/>
          <a:stretch/>
        </p:blipFill>
        <p:spPr>
          <a:xfrm>
            <a:off x="88107" y="224286"/>
            <a:ext cx="6589940" cy="632272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DBF8E74-AFF7-74B0-CAB9-2A7E37D3ED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9247" y="1605795"/>
            <a:ext cx="5624646" cy="425024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C05D684-602F-3B27-3EDD-F9D09EE924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0251" y="1233310"/>
            <a:ext cx="5698996" cy="4304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392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90B24BB7-6349-26C3-4905-C499CCFE74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D12E065-FE76-080A-D941-281997457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1" y="135659"/>
            <a:ext cx="6360790" cy="669985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367B88E-FC3B-CEA1-2486-ADC30D440F0B}"/>
              </a:ext>
            </a:extLst>
          </p:cNvPr>
          <p:cNvSpPr txBox="1"/>
          <p:nvPr/>
        </p:nvSpPr>
        <p:spPr>
          <a:xfrm>
            <a:off x="6130777" y="22489"/>
            <a:ext cx="61513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 migration for miscible phases - Homogeneous Case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DDBB210-E4BA-EA64-C6FC-9849B9E8A257}"/>
              </a:ext>
            </a:extLst>
          </p:cNvPr>
          <p:cNvSpPr/>
          <p:nvPr/>
        </p:nvSpPr>
        <p:spPr>
          <a:xfrm rot="19853400">
            <a:off x="4970717" y="618204"/>
            <a:ext cx="1221899" cy="854940"/>
          </a:xfrm>
          <a:prstGeom prst="ellipse">
            <a:avLst/>
          </a:prstGeom>
          <a:noFill/>
          <a:ln w="5715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16E88E1-F0F1-F955-E114-F786ADA80C9D}"/>
              </a:ext>
            </a:extLst>
          </p:cNvPr>
          <p:cNvSpPr/>
          <p:nvPr/>
        </p:nvSpPr>
        <p:spPr>
          <a:xfrm rot="19853400">
            <a:off x="3431356" y="552929"/>
            <a:ext cx="859299" cy="491939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6953D71-D378-C39A-3EE8-8C1D2BB6693A}"/>
              </a:ext>
            </a:extLst>
          </p:cNvPr>
          <p:cNvSpPr/>
          <p:nvPr/>
        </p:nvSpPr>
        <p:spPr>
          <a:xfrm rot="19853400">
            <a:off x="4074973" y="4155212"/>
            <a:ext cx="1583706" cy="411690"/>
          </a:xfrm>
          <a:prstGeom prst="ellipse">
            <a:avLst/>
          </a:prstGeom>
          <a:noFill/>
          <a:ln w="5715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884DE61-A187-01F3-A29C-FD064FB7E67F}"/>
              </a:ext>
            </a:extLst>
          </p:cNvPr>
          <p:cNvSpPr/>
          <p:nvPr/>
        </p:nvSpPr>
        <p:spPr>
          <a:xfrm rot="19853400">
            <a:off x="4231131" y="3865500"/>
            <a:ext cx="859299" cy="37556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48321E0-BDDE-ED23-91BC-24E82C67F8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87761" y="1527859"/>
            <a:ext cx="5698996" cy="4304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430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5" grpId="0" animBg="1"/>
      <p:bldP spid="1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D5F472-153A-78E3-759B-5FC6124B5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FF741868-7FC6-B1F5-03B7-E47583C939E3}"/>
              </a:ext>
            </a:extLst>
          </p:cNvPr>
          <p:cNvSpPr txBox="1"/>
          <p:nvPr/>
        </p:nvSpPr>
        <p:spPr>
          <a:xfrm>
            <a:off x="145864" y="178500"/>
            <a:ext cx="11900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 migration for miscible phases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5D3E1F-8C1E-F38B-62C9-FC95D33218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374" y="863481"/>
            <a:ext cx="7223109" cy="59407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32721D0-61EC-022A-8007-4D82F8CCD2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4369" y="3435754"/>
            <a:ext cx="4467071" cy="3224216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5C9CA8FE-8A14-BBF3-8615-83D736511425}"/>
                  </a:ext>
                </a:extLst>
              </p:cNvPr>
              <p:cNvSpPr txBox="1"/>
              <p:nvPr/>
            </p:nvSpPr>
            <p:spPr>
              <a:xfrm>
                <a:off x="9787376" y="5502231"/>
                <a:ext cx="2008691" cy="47275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sz="28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p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sSub>
                        <m:sSubPr>
                          <m:ctrlPr>
                            <a:rPr lang="en-US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∝</m:t>
                          </m:r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𝑑𝑖𝑠𝑝</m:t>
                          </m:r>
                        </m:sub>
                      </m:sSub>
                      <m:r>
                        <a:rPr lang="en-US" sz="2800" b="0" i="1" smtClean="0">
                          <a:latin typeface="Cambria Math" panose="02040503050406030204" pitchFamily="18" charset="0"/>
                        </a:rPr>
                        <m:t>⋅</m:t>
                      </m:r>
                      <m:r>
                        <a:rPr lang="en-US" sz="2800" b="0" i="1" smtClean="0">
                          <a:latin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L" sz="2800" dirty="0"/>
              </a:p>
            </p:txBody>
          </p:sp>
        </mc:Choice>
        <mc:Fallback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5C9CA8FE-8A14-BBF3-8615-83D73651142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87376" y="5502231"/>
                <a:ext cx="2008691" cy="472758"/>
              </a:xfrm>
              <a:prstGeom prst="rect">
                <a:avLst/>
              </a:prstGeom>
              <a:blipFill>
                <a:blip r:embed="rId4"/>
                <a:stretch>
                  <a:fillRect l="-1887" r="-2516" b="-23684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6DCEA08D-E40F-60E2-A298-FBFFC3AD74C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7504"/>
          <a:stretch/>
        </p:blipFill>
        <p:spPr>
          <a:xfrm>
            <a:off x="7473286" y="217149"/>
            <a:ext cx="4467070" cy="3229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081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F9A9E795-C037-BDAE-D82A-97C3840243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A3D62122-1E42-B696-6CFC-576212EA8C67}"/>
              </a:ext>
            </a:extLst>
          </p:cNvPr>
          <p:cNvSpPr txBox="1"/>
          <p:nvPr/>
        </p:nvSpPr>
        <p:spPr>
          <a:xfrm>
            <a:off x="0" y="-73327"/>
            <a:ext cx="111581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 migration for miscible phases - Hetrogenous Case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73EF25-E0B1-0657-833D-AD73C9A100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34" t="7186"/>
          <a:stretch/>
        </p:blipFill>
        <p:spPr>
          <a:xfrm>
            <a:off x="233082" y="1008528"/>
            <a:ext cx="5862918" cy="562518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3903CAF-071C-F538-3175-5B5F43B0BF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9082" y="1008528"/>
            <a:ext cx="5737412" cy="433545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30AFECA-A63C-8B68-B60F-833625186F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7881" y="2447363"/>
            <a:ext cx="5651037" cy="4078773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53A8404A-E886-C44F-5F18-1239F88AB9A7}"/>
                  </a:ext>
                </a:extLst>
              </p:cNvPr>
              <p:cNvSpPr txBox="1"/>
              <p:nvPr/>
            </p:nvSpPr>
            <p:spPr>
              <a:xfrm>
                <a:off x="9805471" y="4486750"/>
                <a:ext cx="1437125" cy="33765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p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sSub>
                        <m:sSubPr>
                          <m:ctrlPr>
                            <a:rPr lang="en-US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∝</m:t>
                          </m:r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𝑑𝑖𝑠𝑝</m:t>
                          </m:r>
                        </m:sub>
                      </m:sSub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⋅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L" sz="2000" dirty="0"/>
              </a:p>
            </p:txBody>
          </p:sp>
        </mc:Choice>
        <mc:Fallback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53A8404A-E886-C44F-5F18-1239F88AB9A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05471" y="4486750"/>
                <a:ext cx="1437125" cy="337657"/>
              </a:xfrm>
              <a:prstGeom prst="rect">
                <a:avLst/>
              </a:prstGeom>
              <a:blipFill>
                <a:blip r:embed="rId5"/>
                <a:stretch>
                  <a:fillRect l="-2632" r="-2632" b="-22222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2511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drawing&#10;&#10;Description automatically generated">
            <a:extLst>
              <a:ext uri="{FF2B5EF4-FFF2-40B4-BE49-F238E27FC236}">
                <a16:creationId xmlns:a16="http://schemas.microsoft.com/office/drawing/2014/main" id="{15AE6EEF-EBD4-4176-9EC5-5C7DBA4714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97"/>
          <a:stretch/>
        </p:blipFill>
        <p:spPr>
          <a:xfrm>
            <a:off x="6388973" y="98414"/>
            <a:ext cx="4365079" cy="13729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1D39164-0C96-454B-B2D7-655F5FF0AE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726" y="36128"/>
            <a:ext cx="1372939" cy="1372939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1D757422-A585-4338-855C-AF85DF16A78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598"/>
          <a:stretch/>
        </p:blipFill>
        <p:spPr>
          <a:xfrm>
            <a:off x="10910371" y="98414"/>
            <a:ext cx="892069" cy="1310653"/>
          </a:xfrm>
          <a:prstGeom prst="rect">
            <a:avLst/>
          </a:prstGeom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1706984" y="323218"/>
            <a:ext cx="4852571" cy="9233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32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Thank you for listening! 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3200" i="1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8" name="Picture 7" descr="A group of people sitting at a table with food&#10;&#10;Description automatically generated">
            <a:extLst>
              <a:ext uri="{FF2B5EF4-FFF2-40B4-BE49-F238E27FC236}">
                <a16:creationId xmlns:a16="http://schemas.microsoft.com/office/drawing/2014/main" id="{5B352CA8-BD00-06AC-6444-7D4402E47D9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16"/>
          <a:stretch/>
        </p:blipFill>
        <p:spPr>
          <a:xfrm>
            <a:off x="291548" y="1549163"/>
            <a:ext cx="9144000" cy="527270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68DA063-721A-2F39-EABE-314FAB2938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6586" y="1864767"/>
            <a:ext cx="1506671" cy="1506671"/>
          </a:xfrm>
          <a:prstGeom prst="rect">
            <a:avLst/>
          </a:prstGeom>
        </p:spPr>
      </p:pic>
      <p:pic>
        <p:nvPicPr>
          <p:cNvPr id="24" name="Picture 23" descr="A picture containing drawing&#10;&#10;Description automatically generated">
            <a:extLst>
              <a:ext uri="{FF2B5EF4-FFF2-40B4-BE49-F238E27FC236}">
                <a16:creationId xmlns:a16="http://schemas.microsoft.com/office/drawing/2014/main" id="{7DDECBF1-18BF-41A2-4DB5-CAA1A8850DF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2540" y="5591831"/>
            <a:ext cx="3009900" cy="1117600"/>
          </a:xfrm>
          <a:prstGeom prst="rect">
            <a:avLst/>
          </a:prstGeom>
        </p:spPr>
      </p:pic>
      <p:pic>
        <p:nvPicPr>
          <p:cNvPr id="27" name="Picture 26" descr="A logo with a symbol and text&#10;&#10;Description automatically generated">
            <a:extLst>
              <a:ext uri="{FF2B5EF4-FFF2-40B4-BE49-F238E27FC236}">
                <a16:creationId xmlns:a16="http://schemas.microsoft.com/office/drawing/2014/main" id="{1D9B398A-2EEE-7065-7C91-DAEACD53F15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8372" y="3500450"/>
            <a:ext cx="1943100" cy="194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2130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FE25DE4E-C28A-411B-B6D9-2CCB4B2988AD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24870</TotalTime>
  <Words>682</Words>
  <Application>Microsoft Macintosh PowerPoint</Application>
  <PresentationFormat>Widescreen</PresentationFormat>
  <Paragraphs>162</Paragraphs>
  <Slides>20</Slides>
  <Notes>3</Notes>
  <HiddenSlides>4</HiddenSlides>
  <MMClips>7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Aptos</vt:lpstr>
      <vt:lpstr>Aptos Display</vt:lpstr>
      <vt:lpstr>Arial</vt:lpstr>
      <vt:lpstr>Calibri Light</vt:lpstr>
      <vt:lpstr>Cambria Math</vt:lpstr>
      <vt:lpstr>David</vt:lpstr>
      <vt:lpstr>Times New Roman</vt:lpstr>
      <vt:lpstr>Office Theme</vt:lpstr>
      <vt:lpstr>Equation.3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Mixing and Reactive Transport</vt:lpstr>
      <vt:lpstr>Reactive Transport</vt:lpstr>
      <vt:lpstr>Measured pH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yaniv edery</dc:creator>
  <cp:lastModifiedBy>Y</cp:lastModifiedBy>
  <cp:revision>3</cp:revision>
  <dcterms:created xsi:type="dcterms:W3CDTF">2024-03-06T13:51:23Z</dcterms:created>
  <dcterms:modified xsi:type="dcterms:W3CDTF">2026-05-20T06:16:56Z</dcterms:modified>
</cp:coreProperties>
</file>