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9" r:id="rId3"/>
    <p:sldId id="262" r:id="rId4"/>
    <p:sldId id="265" r:id="rId5"/>
    <p:sldId id="264" r:id="rId6"/>
    <p:sldId id="272" r:id="rId7"/>
    <p:sldId id="266" r:id="rId8"/>
    <p:sldId id="268" r:id="rId9"/>
    <p:sldId id="270" r:id="rId10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7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C3784865-E8EE-4451-86A1-D4D7A1CEAF50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3909BC04-EE3E-47B7-97C7-25233EF6B9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35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9BC04-EE3E-47B7-97C7-25233EF6B9A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4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9BC04-EE3E-47B7-97C7-25233EF6B9A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18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20.05.2026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20.05.2026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InterPore 2026 (MS 13, #366), K. Schappert and R. Pelster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65EFA-F679-4365-9880-6C83F4A029A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hyperlink" Target="https://pubs.acs.org/doi/10.1021/acs.jpclett.5c03903?ref=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0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FEE6C7A-11A3-38D1-279A-3EF26BCE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1237B8-B9D8-3C4F-DB17-C5F0C87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DFCF74-B441-76EB-B984-A4C21DE5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1</a:t>
            </a:fld>
            <a:endParaRPr lang="en-US" noProof="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0CE384D-C6FB-CC0B-78B4-45CA8390FA27}"/>
              </a:ext>
            </a:extLst>
          </p:cNvPr>
          <p:cNvSpPr txBox="1"/>
          <p:nvPr/>
        </p:nvSpPr>
        <p:spPr>
          <a:xfrm>
            <a:off x="1343472" y="1916832"/>
            <a:ext cx="9217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Experimental observation of the dependence of a</a:t>
            </a:r>
          </a:p>
          <a:p>
            <a:pPr algn="ctr"/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liquid adsorbate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s elastic modulus on the pore size</a:t>
            </a:r>
            <a:endParaRPr lang="en-US" sz="2800" u="sng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800" u="sng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K. Schappert and </a:t>
            </a:r>
            <a:r>
              <a:rPr lang="en-US" sz="2800" u="sng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 Pelster</a:t>
            </a:r>
          </a:p>
          <a:p>
            <a:pPr algn="ctr"/>
            <a:endParaRPr lang="en-US" sz="2800" u="sng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Saarland University, Department of Physics, Germany</a:t>
            </a:r>
            <a:endParaRPr lang="en-US" sz="2400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8C027AD-720B-94BB-3F84-7F9444BD691A}"/>
              </a:ext>
            </a:extLst>
          </p:cNvPr>
          <p:cNvSpPr txBox="1"/>
          <p:nvPr/>
        </p:nvSpPr>
        <p:spPr>
          <a:xfrm>
            <a:off x="119336" y="136524"/>
            <a:ext cx="3151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/>
              <a:t>MS13 - Fluids in Nanoporous Media</a:t>
            </a:r>
          </a:p>
          <a:p>
            <a:pPr algn="ctr"/>
            <a:r>
              <a:rPr lang="en-US" sz="1600" noProof="0" dirty="0"/>
              <a:t>Abstract ID : 366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F272D2-4FE7-D9A6-1091-BC57FF8E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74" y="289016"/>
            <a:ext cx="2132317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BCBBF-AF20-8D52-0722-AFD6B3A50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B11B1F-EF93-62D7-52BE-82FDC99E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63756DC-CB9B-0214-20BC-CB055741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8591D2-2202-C6D5-69A2-B085B9FA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2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1F73A80F-3BFB-DD10-3404-9CEB3F76F819}"/>
                  </a:ext>
                </a:extLst>
              </p:cNvPr>
              <p:cNvSpPr txBox="1"/>
              <p:nvPr/>
            </p:nvSpPr>
            <p:spPr>
              <a:xfrm>
                <a:off x="304800" y="764853"/>
                <a:ext cx="11582400" cy="80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Increase of the adsorbate’s bulk modulus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 noProof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800" i="1" noProof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𝑎𝑑𝑠</m:t>
                        </m:r>
                      </m:sub>
                    </m:sSub>
                  </m:oMath>
                </a14:m>
                <a:r>
                  <a:rPr lang="en-US" sz="28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at small pore radii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</a:t>
                </a:r>
              </a:p>
              <a:p>
                <a:r>
                  <a:rPr lang="en-US" sz="14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C.D. Dobrzanski, B. Gurevich, G. Gor, Appl. Phys. Rev. 2017, 4, 011303 </a:t>
                </a:r>
                <a:r>
                  <a:rPr lang="en-US" sz="16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1F73A80F-3BFB-DD10-3404-9CEB3F76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64853"/>
                <a:ext cx="11582400" cy="802656"/>
              </a:xfrm>
              <a:prstGeom prst="rect">
                <a:avLst/>
              </a:prstGeom>
              <a:blipFill>
                <a:blip r:embed="rId2"/>
                <a:stretch>
                  <a:fillRect l="-1053" t="-8333" b="-68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989A5E5E-1BDC-3EB5-2F8C-31291F5CF6A4}"/>
              </a:ext>
            </a:extLst>
          </p:cNvPr>
          <p:cNvSpPr txBox="1"/>
          <p:nvPr/>
        </p:nvSpPr>
        <p:spPr>
          <a:xfrm>
            <a:off x="263352" y="2968670"/>
            <a:ext cx="11665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Here: </a:t>
            </a:r>
            <a:r>
              <a:rPr lang="en-US" sz="2800" b="1" noProof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nanoporous glass monoliths with interconnected pores</a:t>
            </a:r>
          </a:p>
          <a:p>
            <a:pPr algn="ctr"/>
            <a:r>
              <a:rPr lang="en-US" sz="2800" i="1" noProof="0" dirty="0"/>
              <a:t>                                                                    </a:t>
            </a:r>
            <a:r>
              <a:rPr lang="en-US" sz="2400" i="1" noProof="0" dirty="0"/>
              <a:t>Particle Solutions, LLC (Florida, USA)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472DF8-0EEA-4F67-0400-9CE1DD000BF6}"/>
              </a:ext>
            </a:extLst>
          </p:cNvPr>
          <p:cNvSpPr txBox="1"/>
          <p:nvPr/>
        </p:nvSpPr>
        <p:spPr>
          <a:xfrm>
            <a:off x="1288984" y="2143694"/>
            <a:ext cx="979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origin: solvation pressure of the confined liquid          </a:t>
            </a:r>
            <a:r>
              <a:rPr lang="en-US" sz="14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(G. Gor, Langmuir 2014,30, 13564-13569)</a:t>
            </a:r>
            <a:r>
              <a:rPr lang="en-US" sz="28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</a:t>
            </a:r>
            <a:endParaRPr lang="en-US" sz="1600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9D4784C-F450-D66F-5017-A379286F59D4}"/>
              </a:ext>
            </a:extLst>
          </p:cNvPr>
          <p:cNvSpPr txBox="1"/>
          <p:nvPr/>
        </p:nvSpPr>
        <p:spPr>
          <a:xfrm>
            <a:off x="292506" y="416020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liquid adsorbate: argon at 86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632E130-0082-9895-40D9-F10E82AEBEE6}"/>
                  </a:ext>
                </a:extLst>
              </p:cNvPr>
              <p:cNvSpPr txBox="1"/>
              <p:nvPr/>
            </p:nvSpPr>
            <p:spPr>
              <a:xfrm>
                <a:off x="310802" y="4889316"/>
                <a:ext cx="8737526" cy="991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ultrasonic measurements</a:t>
                </a:r>
              </a:p>
              <a:p>
                <a:r>
                  <a:rPr lang="en-US" sz="2800" noProof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(</a:t>
                </a:r>
                <a:r>
                  <a:rPr lang="en-US" sz="28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effective longitudinal modulus</a:t>
                </a:r>
                <a14:m>
                  <m:oMath xmlns:m="http://schemas.openxmlformats.org/officeDocument/2006/math">
                    <m:r>
                      <a:rPr lang="en-US" sz="2800" b="0" i="0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noProof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2800" noProof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⟶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𝐴𝑟</m:t>
                        </m:r>
                        <m:r>
                          <a:rPr lang="en-US" sz="2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en-US" sz="28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𝑎𝑑𝑠</m:t>
                        </m:r>
                      </m:sub>
                    </m:sSub>
                  </m:oMath>
                </a14:m>
                <a:r>
                  <a:rPr lang="en-US" sz="2800" noProof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)                                       </a:t>
                </a: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0632E130-0082-9895-40D9-F10E82AEB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02" y="4889316"/>
                <a:ext cx="8737526" cy="991938"/>
              </a:xfrm>
              <a:prstGeom prst="rect">
                <a:avLst/>
              </a:prstGeom>
              <a:blipFill>
                <a:blip r:embed="rId3"/>
                <a:stretch>
                  <a:fillRect l="-1256" t="-6135" r="-21563" b="-116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0F81480E-F9C0-CEF5-E198-7840AAE2F0A2}"/>
              </a:ext>
            </a:extLst>
          </p:cNvPr>
          <p:cNvSpPr txBox="1"/>
          <p:nvPr/>
        </p:nvSpPr>
        <p:spPr>
          <a:xfrm>
            <a:off x="2567608" y="144299"/>
            <a:ext cx="962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theoretical prediction </a:t>
            </a:r>
            <a:r>
              <a:rPr lang="en-US" sz="28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(MC simulations/DFT calculations)</a:t>
            </a:r>
            <a:endParaRPr lang="en-US" sz="2800" b="1" noProof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FD95FF-DA60-7599-A7FA-90EDAEFFFFF4}"/>
              </a:ext>
            </a:extLst>
          </p:cNvPr>
          <p:cNvSpPr txBox="1"/>
          <p:nvPr/>
        </p:nvSpPr>
        <p:spPr>
          <a:xfrm>
            <a:off x="262485" y="168807"/>
            <a:ext cx="2090213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1D3972E-187B-5646-ED00-312C78BAB10F}"/>
                  </a:ext>
                </a:extLst>
              </p:cNvPr>
              <p:cNvSpPr txBox="1"/>
              <p:nvPr/>
            </p:nvSpPr>
            <p:spPr>
              <a:xfrm>
                <a:off x="1160337" y="1540804"/>
                <a:ext cx="741889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𝑎𝑑𝑠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𝑏𝑢𝑙𝑘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𝑐𝑜𝑛𝑠𝑡</m:t>
                    </m:r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−1/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noProof="0" dirty="0"/>
                  <a:t>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2400" b="0" i="1" noProof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DE" sz="2400" b="0" i="1" noProof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noProof="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1D3972E-187B-5646-ED00-312C78BA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37" y="1540804"/>
                <a:ext cx="7418890" cy="490199"/>
              </a:xfrm>
              <a:prstGeom prst="rect">
                <a:avLst/>
              </a:prstGeom>
              <a:blipFill>
                <a:blip r:embed="rId4"/>
                <a:stretch>
                  <a:fillRect t="-117500" b="-17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8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4" grpId="0"/>
      <p:bldP spid="5" grpId="0" build="allAtOnce"/>
      <p:bldP spid="6" grpId="0" uiExpand="1" build="allAtOnce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88DBB-F70F-7216-615D-892A3CA9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395311-0E55-B72C-1327-75A48C62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6601CB-E040-F27E-48C2-CD2332A8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5705130-E488-3F81-AC76-AEEE675C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CBAE98-DAEE-29B2-EB93-3C9DC811EEDD}"/>
              </a:ext>
            </a:extLst>
          </p:cNvPr>
          <p:cNvSpPr txBox="1"/>
          <p:nvPr/>
        </p:nvSpPr>
        <p:spPr>
          <a:xfrm>
            <a:off x="1411469" y="470580"/>
            <a:ext cx="4392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26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Pore Size Distributions</a:t>
            </a:r>
            <a:endParaRPr lang="en-US" sz="2600" b="1" noProof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00D879-A179-6962-7F4E-E20D849E7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1" y="874813"/>
            <a:ext cx="6865186" cy="5351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4D2B38E-9B5A-DA3F-F9E4-29E8F565DB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1946150"/>
                  </p:ext>
                </p:extLst>
              </p:nvPr>
            </p:nvGraphicFramePr>
            <p:xfrm>
              <a:off x="8026400" y="2003109"/>
              <a:ext cx="3725805" cy="1917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279">
                      <a:extLst>
                        <a:ext uri="{9D8B030D-6E8A-4147-A177-3AD203B41FA5}">
                          <a16:colId xmlns:a16="http://schemas.microsoft.com/office/drawing/2014/main" val="148365887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102133579"/>
                        </a:ext>
                      </a:extLst>
                    </a:gridCol>
                    <a:gridCol w="1390398">
                      <a:extLst>
                        <a:ext uri="{9D8B030D-6E8A-4147-A177-3AD203B41FA5}">
                          <a16:colId xmlns:a16="http://schemas.microsoft.com/office/drawing/2014/main" val="23472898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noProof="0" dirty="0"/>
                            <a:t>porosity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𝚽</m:t>
                                </m:r>
                              </m:oMath>
                            </m:oMathPara>
                          </a14:m>
                          <a:endParaRPr lang="en-US" sz="20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 </a:t>
                          </a:r>
                          <a:r>
                            <a:rPr lang="en-US" sz="2000" noProof="0" dirty="0"/>
                            <a:t>mean pore radius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noProof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 noProof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endParaRPr lang="en-US" sz="20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095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noProof="0" dirty="0">
                              <a:solidFill>
                                <a:srgbClr val="0070C0"/>
                              </a:solidFill>
                            </a:rPr>
                            <a:t>sample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0070C0"/>
                              </a:solidFill>
                            </a:rPr>
                            <a:t>0.611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0070C0"/>
                              </a:solidFill>
                            </a:rPr>
                            <a:t>12.8 nm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0845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noProof="0" dirty="0">
                              <a:solidFill>
                                <a:srgbClr val="FF0000"/>
                              </a:solidFill>
                            </a:rPr>
                            <a:t>sample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FF0000"/>
                              </a:solidFill>
                            </a:rPr>
                            <a:t>0.349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  </a:t>
                          </a:r>
                          <a:r>
                            <a:rPr lang="en-US" noProof="0" dirty="0">
                              <a:solidFill>
                                <a:srgbClr val="FF0000"/>
                              </a:solidFill>
                            </a:rPr>
                            <a:t>4.4 nm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63823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noProof="0" dirty="0">
                              <a:solidFill>
                                <a:srgbClr val="7030A0"/>
                              </a:solidFill>
                            </a:rPr>
                            <a:t>sample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7030A0"/>
                              </a:solidFill>
                            </a:rPr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  </a:t>
                          </a:r>
                          <a:r>
                            <a:rPr lang="en-US" noProof="0" dirty="0">
                              <a:solidFill>
                                <a:srgbClr val="7030A0"/>
                              </a:solidFill>
                            </a:rPr>
                            <a:t>1.8 nm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041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74D2B38E-9B5A-DA3F-F9E4-29E8F565DB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1946150"/>
                  </p:ext>
                </p:extLst>
              </p:nvPr>
            </p:nvGraphicFramePr>
            <p:xfrm>
              <a:off x="8026400" y="2003109"/>
              <a:ext cx="3725805" cy="19170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3279">
                      <a:extLst>
                        <a:ext uri="{9D8B030D-6E8A-4147-A177-3AD203B41FA5}">
                          <a16:colId xmlns:a16="http://schemas.microsoft.com/office/drawing/2014/main" val="148365887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102133579"/>
                        </a:ext>
                      </a:extLst>
                    </a:gridCol>
                    <a:gridCol w="1390398">
                      <a:extLst>
                        <a:ext uri="{9D8B030D-6E8A-4147-A177-3AD203B41FA5}">
                          <a16:colId xmlns:a16="http://schemas.microsoft.com/office/drawing/2014/main" val="2347289851"/>
                        </a:ext>
                      </a:extLst>
                    </a:gridCol>
                  </a:tblGrid>
                  <a:tr h="728282">
                    <a:tc>
                      <a:txBody>
                        <a:bodyPr/>
                        <a:lstStyle/>
                        <a:p>
                          <a:endParaRPr lang="en-US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2632" t="-4167" r="-122632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68860" t="-4167" r="-2193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0950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noProof="0" dirty="0">
                              <a:solidFill>
                                <a:srgbClr val="0070C0"/>
                              </a:solidFill>
                            </a:rPr>
                            <a:t>sample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0070C0"/>
                              </a:solidFill>
                            </a:rPr>
                            <a:t>0.611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0070C0"/>
                              </a:solidFill>
                            </a:rPr>
                            <a:t>12.8 nm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08458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noProof="0" dirty="0">
                              <a:solidFill>
                                <a:srgbClr val="FF0000"/>
                              </a:solidFill>
                            </a:rPr>
                            <a:t>sample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FF0000"/>
                              </a:solidFill>
                            </a:rPr>
                            <a:t>0.349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  </a:t>
                          </a:r>
                          <a:r>
                            <a:rPr lang="en-US" noProof="0" dirty="0">
                              <a:solidFill>
                                <a:srgbClr val="FF0000"/>
                              </a:solidFill>
                            </a:rPr>
                            <a:t>4.4 nm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63823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noProof="0" dirty="0">
                              <a:solidFill>
                                <a:srgbClr val="7030A0"/>
                              </a:solidFill>
                            </a:rPr>
                            <a:t>sample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rgbClr val="7030A0"/>
                              </a:solidFill>
                            </a:rPr>
                            <a:t>0.411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  </a:t>
                          </a:r>
                          <a:r>
                            <a:rPr lang="en-US" noProof="0" dirty="0">
                              <a:solidFill>
                                <a:srgbClr val="7030A0"/>
                              </a:solidFill>
                            </a:rPr>
                            <a:t>1.8 nm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041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3906713A-7184-9554-1916-7AE591F55409}"/>
              </a:ext>
            </a:extLst>
          </p:cNvPr>
          <p:cNvSpPr/>
          <p:nvPr/>
        </p:nvSpPr>
        <p:spPr>
          <a:xfrm>
            <a:off x="10344472" y="1772816"/>
            <a:ext cx="1512168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335A2F-9855-1E9A-C8C0-06ED15CF665A}"/>
              </a:ext>
            </a:extLst>
          </p:cNvPr>
          <p:cNvSpPr txBox="1"/>
          <p:nvPr/>
        </p:nvSpPr>
        <p:spPr>
          <a:xfrm>
            <a:off x="7914153" y="136524"/>
            <a:ext cx="4158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Nanoporous glass monoliths </a:t>
            </a:r>
          </a:p>
          <a:p>
            <a:pPr algn="ctr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with interconnected pores</a:t>
            </a:r>
          </a:p>
          <a:p>
            <a:pPr algn="ctr"/>
            <a:r>
              <a:rPr lang="en-US" i="1" noProof="0" dirty="0"/>
              <a:t>Particle Solutions, LLC (Florida, USA)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F2FF596-0BB7-559E-10FA-476B59DEB45F}"/>
                  </a:ext>
                </a:extLst>
              </p:cNvPr>
              <p:cNvSpPr txBox="1"/>
              <p:nvPr/>
            </p:nvSpPr>
            <p:spPr>
              <a:xfrm>
                <a:off x="340054" y="0"/>
                <a:ext cx="6228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Sorption Isotherms </a:t>
                </a:r>
                <a:r>
                  <a:rPr lang="en-US" sz="28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(argon, </a:t>
                </a:r>
                <a14:m>
                  <m:oMath xmlns:m="http://schemas.openxmlformats.org/officeDocument/2006/math">
                    <m:r>
                      <a:rPr lang="en-US" sz="28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8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=86 </m:t>
                    </m:r>
                    <m:r>
                      <a:rPr lang="en-US" sz="28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noProof="0" dirty="0"/>
                  <a:t> 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F2FF596-0BB7-559E-10FA-476B59DEB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54" y="0"/>
                <a:ext cx="6228692" cy="523220"/>
              </a:xfrm>
              <a:prstGeom prst="rect">
                <a:avLst/>
              </a:prstGeom>
              <a:blipFill>
                <a:blip r:embed="rId4"/>
                <a:stretch>
                  <a:fillRect l="-489" t="-11628" r="-587" b="-313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08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14578-352D-56C6-8AFC-22A72394F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3F0A732-B298-8786-76EE-DCD6BEAF3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8756"/>
            <a:ext cx="7214592" cy="5519586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6B16FF-3045-45BD-DD51-5D76674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21126A-3674-2FB3-E988-7B4BA7F7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68C3CA-1213-9681-480E-E87DC3C6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FF706DA-60A7-569B-8CC9-16F745D5A98C}"/>
              </a:ext>
            </a:extLst>
          </p:cNvPr>
          <p:cNvSpPr txBox="1"/>
          <p:nvPr/>
        </p:nvSpPr>
        <p:spPr>
          <a:xfrm>
            <a:off x="1055440" y="136524"/>
            <a:ext cx="10225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Measured effective longitudinal modulus - empty samples</a:t>
            </a:r>
            <a:endParaRPr lang="en-US" sz="2600" b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08F0E21-2FE8-393D-4444-056FF76B09FF}"/>
                  </a:ext>
                </a:extLst>
              </p:cNvPr>
              <p:cNvSpPr txBox="1"/>
              <p:nvPr/>
            </p:nvSpPr>
            <p:spPr>
              <a:xfrm>
                <a:off x="8213596" y="1412776"/>
                <a:ext cx="3523722" cy="193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Ultrasonic measurement</a:t>
                </a:r>
              </a:p>
              <a:p>
                <a:pPr algn="ctr"/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(transit time of pulses)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</m:t>
                          </m:r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i="1" noProof="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08F0E21-2FE8-393D-4444-056FF76B0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596" y="1412776"/>
                <a:ext cx="3523722" cy="1935851"/>
              </a:xfrm>
              <a:prstGeom prst="rect">
                <a:avLst/>
              </a:prstGeom>
              <a:blipFill>
                <a:blip r:embed="rId3"/>
                <a:stretch>
                  <a:fillRect l="-1903" t="-2208" r="-20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A1945A9-9095-ACA2-59FB-873FD10BEE31}"/>
                  </a:ext>
                </a:extLst>
              </p:cNvPr>
              <p:cNvSpPr txBox="1"/>
              <p:nvPr/>
            </p:nvSpPr>
            <p:spPr>
              <a:xfrm>
                <a:off x="6096000" y="951111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=86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400" noProof="0" dirty="0"/>
                  <a:t>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A1945A9-9095-ACA2-59FB-873FD10BE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51111"/>
                <a:ext cx="1512168" cy="461665"/>
              </a:xfrm>
              <a:prstGeom prst="rect">
                <a:avLst/>
              </a:prstGeom>
              <a:blipFill>
                <a:blip r:embed="rId4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64BD35CE-97D5-77BA-F181-BAFCC5984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068960"/>
            <a:ext cx="2876544" cy="15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194AE-6CE9-3818-61BE-004CA2F48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591AF72A-B5B1-42E6-882B-31581F2A6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39" y="1196752"/>
            <a:ext cx="6677701" cy="5108833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8B7547-434B-D1CA-7130-41371A090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DEBAE8D-1586-46D9-5DAF-BD4DAFA0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C7D76A-AEB5-9D82-78A7-1D49990C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5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05F30DF-41C5-A206-13B2-B4136317671B}"/>
                  </a:ext>
                </a:extLst>
              </p:cNvPr>
              <p:cNvSpPr txBox="1"/>
              <p:nvPr/>
            </p:nvSpPr>
            <p:spPr>
              <a:xfrm>
                <a:off x="8368249" y="3072356"/>
                <a:ext cx="3121046" cy="80066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lim>
                      </m:limLow>
                      <m: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𝐴𝑟</m:t>
                          </m:r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𝑎𝑑𝑠</m:t>
                          </m:r>
                        </m:sub>
                      </m:sSub>
                    </m:oMath>
                  </m:oMathPara>
                </a14:m>
                <a:endParaRPr lang="en-US" sz="2400" noProof="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205F30DF-41C5-A206-13B2-B41363176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249" y="3072356"/>
                <a:ext cx="3121046" cy="800668"/>
              </a:xfrm>
              <a:prstGeom prst="rect">
                <a:avLst/>
              </a:prstGeom>
              <a:blipFill>
                <a:blip r:embed="rId3"/>
                <a:stretch>
                  <a:fillRect b="-5147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57A225EB-2802-F07B-893F-6BE40C5DAAD5}"/>
                  </a:ext>
                </a:extLst>
              </p:cNvPr>
              <p:cNvSpPr txBox="1"/>
              <p:nvPr/>
            </p:nvSpPr>
            <p:spPr>
              <a:xfrm>
                <a:off x="120950" y="103427"/>
                <a:ext cx="11950099" cy="93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Effective longitudinal modulus:  empty pores (measured)  </a:t>
                </a:r>
              </a:p>
              <a:p>
                <a:pPr algn="ctr"/>
                <a:r>
                  <a:rPr lang="en-US" sz="26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filled pores (expected behavior for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𝐴𝑟</m:t>
                        </m:r>
                        <m:r>
                          <a:rPr lang="en-US" sz="2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6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𝑎𝑑𝑠</m:t>
                        </m:r>
                      </m:sub>
                    </m:sSub>
                    <m:r>
                      <a:rPr lang="en-US" sz="2600" b="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6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𝑔𝑙𝑎𝑠𝑠</m:t>
                        </m:r>
                      </m:sub>
                    </m:sSub>
                  </m:oMath>
                </a14:m>
                <a:r>
                  <a:rPr lang="en-US" sz="26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2600" noProof="0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57A225EB-2802-F07B-893F-6BE40C5DA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0" y="103427"/>
                <a:ext cx="11950099" cy="930448"/>
              </a:xfrm>
              <a:prstGeom prst="rect">
                <a:avLst/>
              </a:prstGeom>
              <a:blipFill>
                <a:blip r:embed="rId4"/>
                <a:stretch>
                  <a:fillRect t="-5882" b="-104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792B346-71B1-7BD8-24E3-AA0647E897FE}"/>
                  </a:ext>
                </a:extLst>
              </p:cNvPr>
              <p:cNvSpPr txBox="1"/>
              <p:nvPr/>
            </p:nvSpPr>
            <p:spPr>
              <a:xfrm>
                <a:off x="6152100" y="3117533"/>
                <a:ext cx="1296144" cy="553998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noProof="0" dirty="0"/>
                  <a:t>filled pores: </a:t>
                </a:r>
                <a14:m>
                  <m:oMath xmlns:m="http://schemas.openxmlformats.org/officeDocument/2006/math">
                    <m:r>
                      <a:rPr lang="en-US" sz="15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500" noProof="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500" noProof="0" dirty="0"/>
                  <a:t>(expected) 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792B346-71B1-7BD8-24E3-AA0647E89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00" y="3117533"/>
                <a:ext cx="1296144" cy="553998"/>
              </a:xfrm>
              <a:prstGeom prst="rect">
                <a:avLst/>
              </a:prstGeom>
              <a:blipFill>
                <a:blip r:embed="rId5"/>
                <a:stretch>
                  <a:fillRect t="-1075" b="-10753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C965A649-6212-96C4-5A77-B8F8853AC9B2}"/>
              </a:ext>
            </a:extLst>
          </p:cNvPr>
          <p:cNvSpPr txBox="1"/>
          <p:nvPr/>
        </p:nvSpPr>
        <p:spPr>
          <a:xfrm>
            <a:off x="8607574" y="2353056"/>
            <a:ext cx="2407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/>
              <a:t> Taylor expansion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30573E-5663-E07F-47F6-EF8F529D8670}"/>
              </a:ext>
            </a:extLst>
          </p:cNvPr>
          <p:cNvSpPr txBox="1"/>
          <p:nvPr/>
        </p:nvSpPr>
        <p:spPr>
          <a:xfrm>
            <a:off x="8031179" y="4453181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0" dirty="0"/>
              <a:t>some effective media formula predict such a relation </a:t>
            </a:r>
          </a:p>
          <a:p>
            <a:pPr algn="ctr"/>
            <a:r>
              <a:rPr lang="en-US" sz="2000" noProof="0" dirty="0"/>
              <a:t>(e.g., Voigt &amp;  Gassmann)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5AF43E-A63C-B90A-8804-774E85263A7B}"/>
              </a:ext>
            </a:extLst>
          </p:cNvPr>
          <p:cNvSpPr txBox="1"/>
          <p:nvPr/>
        </p:nvSpPr>
        <p:spPr>
          <a:xfrm>
            <a:off x="11539124" y="319816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/>
              <a:t>(*)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BFC188B-73A7-AC5B-B8B2-54454E26F6DC}"/>
              </a:ext>
            </a:extLst>
          </p:cNvPr>
          <p:cNvSpPr txBox="1"/>
          <p:nvPr/>
        </p:nvSpPr>
        <p:spPr>
          <a:xfrm>
            <a:off x="8121611" y="1047314"/>
            <a:ext cx="3184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noProof="0" dirty="0"/>
              <a:t>high contrast limit</a:t>
            </a:r>
          </a:p>
          <a:p>
            <a:pPr algn="ctr"/>
            <a:r>
              <a:rPr lang="en-US" sz="2000" i="1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⟶ </a:t>
            </a:r>
            <a:r>
              <a:rPr lang="en-US" sz="2000" i="1" noProof="0" dirty="0"/>
              <a:t>behavior similar to micro- structure with empty pores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F28BFD9-67D8-A1B4-75EF-771B2B9E9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091320"/>
            <a:ext cx="1296144" cy="1111640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B8A6BCBF-E35C-607A-6104-FA802C7F5F6A}"/>
              </a:ext>
            </a:extLst>
          </p:cNvPr>
          <p:cNvCxnSpPr>
            <a:cxnSpLocks/>
          </p:cNvCxnSpPr>
          <p:nvPr/>
        </p:nvCxnSpPr>
        <p:spPr>
          <a:xfrm>
            <a:off x="2203272" y="1411751"/>
            <a:ext cx="5823128" cy="3673433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66FD08C0-0507-DB36-D1D9-55AF8CC373E1}"/>
                  </a:ext>
                </a:extLst>
              </p:cNvPr>
              <p:cNvSpPr txBox="1"/>
              <p:nvPr/>
            </p:nvSpPr>
            <p:spPr>
              <a:xfrm>
                <a:off x="2855640" y="1346604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=86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400" noProof="0" dirty="0"/>
                  <a:t> </a:t>
                </a: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66FD08C0-0507-DB36-D1D9-55AF8CC3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1346604"/>
                <a:ext cx="1512168" cy="461665"/>
              </a:xfrm>
              <a:prstGeom prst="rect">
                <a:avLst/>
              </a:prstGeom>
              <a:blipFill>
                <a:blip r:embed="rId7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7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/>
      <p:bldP spid="11" grpId="0"/>
      <p:bldP spid="2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4906E-F4FE-C19B-B9C8-AEFF89B71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CC39EE1-D8BE-AA5A-586E-989DF6F7D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00" y="1195200"/>
            <a:ext cx="6677135" cy="5108400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3A16BA-8045-E753-5205-95D9774F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33B9C5-AF34-701E-E846-03DB7E52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18D244-504F-4224-573C-52BBDF19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6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AE5A1BF-DD76-8607-E69B-A7E12A346EDF}"/>
                  </a:ext>
                </a:extLst>
              </p:cNvPr>
              <p:cNvSpPr txBox="1"/>
              <p:nvPr/>
            </p:nvSpPr>
            <p:spPr>
              <a:xfrm>
                <a:off x="8368249" y="3072356"/>
                <a:ext cx="3121046" cy="80066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4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 noProof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lim>
                      </m:limLow>
                      <m: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𝐴𝑟</m:t>
                          </m:r>
                          <m: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𝑎𝑑𝑠</m:t>
                          </m:r>
                        </m:sub>
                      </m:sSub>
                    </m:oMath>
                  </m:oMathPara>
                </a14:m>
                <a:endParaRPr lang="en-US" sz="2400" noProof="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AE5A1BF-DD76-8607-E69B-A7E12A346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249" y="3072356"/>
                <a:ext cx="3121046" cy="800668"/>
              </a:xfrm>
              <a:prstGeom prst="rect">
                <a:avLst/>
              </a:prstGeom>
              <a:blipFill>
                <a:blip r:embed="rId4"/>
                <a:stretch>
                  <a:fillRect b="-5147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D41672F5-4448-8BBC-8755-7EE7B39596BD}"/>
              </a:ext>
            </a:extLst>
          </p:cNvPr>
          <p:cNvSpPr txBox="1"/>
          <p:nvPr/>
        </p:nvSpPr>
        <p:spPr>
          <a:xfrm>
            <a:off x="120950" y="103427"/>
            <a:ext cx="11950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Effective longitudinal modulus:  </a:t>
            </a:r>
          </a:p>
          <a:p>
            <a:pPr algn="ctr"/>
            <a:r>
              <a:rPr lang="en-US" sz="26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empty &amp; filled pores (both measured) </a:t>
            </a:r>
            <a:endParaRPr lang="en-US" sz="2600" b="1" noProof="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617F0C5-3F72-7445-62E1-94E0C2342F4B}"/>
              </a:ext>
            </a:extLst>
          </p:cNvPr>
          <p:cNvSpPr txBox="1"/>
          <p:nvPr/>
        </p:nvSpPr>
        <p:spPr>
          <a:xfrm>
            <a:off x="11539124" y="319816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/>
              <a:t>(*)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1DCFE57-ABD5-B335-280C-3DCD6467CD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3091320"/>
            <a:ext cx="1296144" cy="111164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499584A-0037-C6C9-0DA8-8E64B08E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237360"/>
            <a:ext cx="1224136" cy="1045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2DEA139-5102-B231-4C87-CF765F877732}"/>
                  </a:ext>
                </a:extLst>
              </p:cNvPr>
              <p:cNvSpPr txBox="1"/>
              <p:nvPr/>
            </p:nvSpPr>
            <p:spPr>
              <a:xfrm>
                <a:off x="2855640" y="1346604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=86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400" noProof="0" dirty="0"/>
                  <a:t>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32DEA139-5102-B231-4C87-CF765F87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1346604"/>
                <a:ext cx="1512168" cy="461665"/>
              </a:xfrm>
              <a:prstGeom prst="rect">
                <a:avLst/>
              </a:prstGeom>
              <a:blipFill>
                <a:blip r:embed="rId7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F8D0D28-1FE9-0F56-83B6-FB4B18AB39A3}"/>
                  </a:ext>
                </a:extLst>
              </p:cNvPr>
              <p:cNvSpPr txBox="1"/>
              <p:nvPr/>
            </p:nvSpPr>
            <p:spPr>
              <a:xfrm>
                <a:off x="8567790" y="4291260"/>
                <a:ext cx="272196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noProof="0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</a:rPr>
                          <m:t>𝑎𝑑𝑠</m:t>
                        </m:r>
                      </m:sub>
                    </m:sSub>
                    <m:r>
                      <a:rPr lang="en-US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sz="2400" noProof="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F8D0D28-1FE9-0F56-83B6-FB4B18AB3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790" y="4291260"/>
                <a:ext cx="2721964" cy="477888"/>
              </a:xfrm>
              <a:prstGeom prst="rect">
                <a:avLst/>
              </a:prstGeom>
              <a:blipFill>
                <a:blip r:embed="rId8"/>
                <a:stretch>
                  <a:fillRect l="-3356" t="-8974" b="-26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9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EC3B7-B01B-438E-E033-104A02BB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E6DA2F-A9D8-B13C-C6E1-5C6780FC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0F05DE-EC7A-87F4-5A05-07168FAC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7CBCFE6-6233-87B1-AAB7-EED8D42D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BD65659-98F3-565D-5A70-349127635EE8}"/>
              </a:ext>
            </a:extLst>
          </p:cNvPr>
          <p:cNvSpPr txBox="1"/>
          <p:nvPr/>
        </p:nvSpPr>
        <p:spPr>
          <a:xfrm>
            <a:off x="150948" y="99067"/>
            <a:ext cx="11742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Measured change of the effective modulus upon filling with liquid argon</a:t>
            </a:r>
            <a:endParaRPr lang="en-US" sz="2600" b="1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C75A68-9B83-F441-3165-271EAD80A0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0" y="1480240"/>
            <a:ext cx="6624736" cy="4844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728A12-7FC8-49EE-E814-64E7F5FF9B96}"/>
                  </a:ext>
                </a:extLst>
              </p:cNvPr>
              <p:cNvSpPr txBox="1"/>
              <p:nvPr/>
            </p:nvSpPr>
            <p:spPr>
              <a:xfrm>
                <a:off x="1271464" y="782388"/>
                <a:ext cx="2353465" cy="477888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𝐴𝑟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𝑎𝑑𝑠</m:t>
                        </m:r>
                      </m:sub>
                    </m:sSub>
                  </m:oMath>
                </a14:m>
                <a:r>
                  <a:rPr lang="en-US" sz="2400" noProof="0" dirty="0"/>
                  <a:t> </a:t>
                </a:r>
                <a:r>
                  <a:rPr lang="en-US" noProof="0" dirty="0"/>
                  <a:t> </a:t>
                </a: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A2728A12-7FC8-49EE-E814-64E7F5FF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782388"/>
                <a:ext cx="2353465" cy="477888"/>
              </a:xfrm>
              <a:prstGeom prst="rect">
                <a:avLst/>
              </a:prstGeom>
              <a:blipFill>
                <a:blip r:embed="rId3"/>
                <a:stretch>
                  <a:fillRect l="-256" b="-9524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5EAC83F-CB19-4F54-96D9-9CAFBDD51397}"/>
                  </a:ext>
                </a:extLst>
              </p:cNvPr>
              <p:cNvSpPr txBox="1"/>
              <p:nvPr/>
            </p:nvSpPr>
            <p:spPr>
              <a:xfrm>
                <a:off x="8056389" y="1484784"/>
                <a:ext cx="3744416" cy="1585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smaller the pores, </a:t>
                </a:r>
              </a:p>
              <a:p>
                <a:pPr algn="ctr"/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the higher the modulus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𝐴𝑟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𝑎𝑑𝑠</m:t>
                        </m:r>
                      </m:sub>
                    </m:sSub>
                  </m:oMath>
                </a14:m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4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adsorbate</a:t>
                </a:r>
                <a:endParaRPr lang="en-US" sz="2400" noProof="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5EAC83F-CB19-4F54-96D9-9CAFBDD5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389" y="1484784"/>
                <a:ext cx="3744416" cy="1585883"/>
              </a:xfrm>
              <a:prstGeom prst="rect">
                <a:avLst/>
              </a:prstGeom>
              <a:blipFill>
                <a:blip r:embed="rId4"/>
                <a:stretch>
                  <a:fillRect t="-2692"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3A0752EE-86E4-4567-5CBD-3A590422F039}"/>
              </a:ext>
            </a:extLst>
          </p:cNvPr>
          <p:cNvSpPr txBox="1"/>
          <p:nvPr/>
        </p:nvSpPr>
        <p:spPr>
          <a:xfrm>
            <a:off x="157877" y="78936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/>
              <a:t>(*) </a:t>
            </a:r>
            <a:r>
              <a:rPr lang="en-US" sz="2400" noProof="0" dirty="0">
                <a:latin typeface="Cambria Math" panose="02040503050406030204" pitchFamily="18" charset="0"/>
                <a:ea typeface="Cambria Math" panose="02040503050406030204" pitchFamily="18" charset="0"/>
              </a:rPr>
              <a:t>⟶</a:t>
            </a:r>
            <a:endParaRPr lang="en-US" sz="24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9208693-C4F4-8F0F-2B00-D63A261C3004}"/>
                  </a:ext>
                </a:extLst>
              </p:cNvPr>
              <p:cNvSpPr txBox="1"/>
              <p:nvPr/>
            </p:nvSpPr>
            <p:spPr>
              <a:xfrm>
                <a:off x="5892316" y="1626113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=86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400" noProof="0" dirty="0"/>
                  <a:t> 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9208693-C4F4-8F0F-2B00-D63A261C3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316" y="1626113"/>
                <a:ext cx="1512168" cy="461665"/>
              </a:xfrm>
              <a:prstGeom prst="rect">
                <a:avLst/>
              </a:prstGeom>
              <a:blipFill>
                <a:blip r:embed="rId5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017822C-4044-965C-162D-5DE55726BE9C}"/>
                  </a:ext>
                </a:extLst>
              </p:cNvPr>
              <p:cNvSpPr txBox="1"/>
              <p:nvPr/>
            </p:nvSpPr>
            <p:spPr>
              <a:xfrm>
                <a:off x="8400256" y="3417235"/>
                <a:ext cx="3636889" cy="955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2400" b="0" i="1" noProof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=12.8 </m:t>
                    </m:r>
                    <m:r>
                      <a:rPr lang="en-US" sz="2400" b="0" i="1" noProof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𝑛𝑚</m:t>
                    </m:r>
                  </m:oMath>
                </a14:m>
                <a:r>
                  <a:rPr lang="en-US" sz="2400" noProof="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400" noProof="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⟹</a:t>
                </a:r>
                <a:r>
                  <a:rPr lang="en-US" sz="2400" noProof="0" dirty="0">
                    <a:solidFill>
                      <a:srgbClr val="0070C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 noProof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𝐴𝑟</m:t>
                                </m:r>
                                <m:r>
                                  <a:rPr lang="en-US" sz="2400" b="0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sz="2400" b="0" i="1" noProof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𝑎𝑑𝑠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2400" i="1" noProof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lang="en-US" sz="240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𝐴𝑟</m:t>
                        </m:r>
                        <m:r>
                          <a:rPr lang="en-US" sz="2400" b="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0" i="1" noProof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𝑏𝑢𝑙𝑘</m:t>
                        </m:r>
                      </m:sub>
                    </m:sSub>
                  </m:oMath>
                </a14:m>
                <a:r>
                  <a:rPr lang="en-US" sz="1600" b="0" noProof="0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</a:t>
                </a:r>
                <a:endParaRPr lang="en-US" sz="1600" noProof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017822C-4044-965C-162D-5DE55726B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56" y="3417235"/>
                <a:ext cx="3636889" cy="955133"/>
              </a:xfrm>
              <a:prstGeom prst="rect">
                <a:avLst/>
              </a:prstGeom>
              <a:blipFill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B956A9A-6B06-0234-C6AE-0AEAB927434F}"/>
              </a:ext>
            </a:extLst>
          </p:cNvPr>
          <p:cNvCxnSpPr>
            <a:cxnSpLocks/>
          </p:cNvCxnSpPr>
          <p:nvPr/>
        </p:nvCxnSpPr>
        <p:spPr>
          <a:xfrm flipH="1">
            <a:off x="7278833" y="3654594"/>
            <a:ext cx="1555111" cy="621972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705DB304-FCB8-7C2E-C58C-5CDF7050450B}"/>
              </a:ext>
            </a:extLst>
          </p:cNvPr>
          <p:cNvSpPr txBox="1"/>
          <p:nvPr/>
        </p:nvSpPr>
        <p:spPr>
          <a:xfrm>
            <a:off x="8256240" y="4883573"/>
            <a:ext cx="363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noProof="0" dirty="0">
                <a:latin typeface="Arial" panose="020B0604020202020204" pitchFamily="34" charset="0"/>
                <a:cs typeface="Arial" panose="020B0604020202020204" pitchFamily="34" charset="0"/>
              </a:rPr>
              <a:t>next step: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3B8C1CD-768A-40F8-105E-8633897BE971}"/>
                  </a:ext>
                </a:extLst>
              </p:cNvPr>
              <p:cNvSpPr txBox="1"/>
              <p:nvPr/>
            </p:nvSpPr>
            <p:spPr>
              <a:xfrm>
                <a:off x="8536075" y="5435458"/>
                <a:ext cx="2834237" cy="908775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𝐴𝑟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𝑎𝑑𝑠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𝐴𝑟</m:t>
                              </m:r>
                              <m: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𝑏𝑢𝑙𝑘</m:t>
                              </m:r>
                            </m:sub>
                          </m:sSub>
                        </m:den>
                      </m:f>
                      <m:r>
                        <a:rPr lang="en-US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 noProof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23B8C1CD-768A-40F8-105E-8633897BE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075" y="5435458"/>
                <a:ext cx="2834237" cy="908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1DFCF000-662A-4F9B-5319-53F66672E272}"/>
              </a:ext>
            </a:extLst>
          </p:cNvPr>
          <p:cNvSpPr/>
          <p:nvPr/>
        </p:nvSpPr>
        <p:spPr>
          <a:xfrm>
            <a:off x="1991544" y="3140968"/>
            <a:ext cx="504056" cy="513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78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B6CFE-DB08-A6D6-E697-821DCCF1C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C43FB4-253D-0DD7-7584-419DC7D9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FB6325-55A2-9B3B-6C13-176D0100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DF0D1C-DFE7-61BD-B7D4-EEEB74D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8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4C556E15-4285-DCB6-4060-5ADDEC9712E7}"/>
                  </a:ext>
                </a:extLst>
              </p:cNvPr>
              <p:cNvSpPr txBox="1"/>
              <p:nvPr/>
            </p:nvSpPr>
            <p:spPr>
              <a:xfrm>
                <a:off x="-240704" y="139217"/>
                <a:ext cx="12279420" cy="545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b="1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Normalized longitudinal modulus of the adsorbate (liquid argon) vs.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600" b="1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00" b="1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600" b="1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600" b="1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600" b="1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en-US" sz="2600" b="1" noProof="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4C556E15-4285-DCB6-4060-5ADDEC971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704" y="139217"/>
                <a:ext cx="12279420" cy="545086"/>
              </a:xfrm>
              <a:prstGeom prst="rect">
                <a:avLst/>
              </a:prstGeom>
              <a:blipFill>
                <a:blip r:embed="rId3"/>
                <a:stretch>
                  <a:fillRect t="-11236" b="-168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AA92BE45-AABA-26FB-A84F-3FAD6515F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80" y="764704"/>
            <a:ext cx="7072819" cy="5411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4FD5BF0-3F1D-9739-467C-4BD39EFCC281}"/>
                  </a:ext>
                </a:extLst>
              </p:cNvPr>
              <p:cNvSpPr txBox="1"/>
              <p:nvPr/>
            </p:nvSpPr>
            <p:spPr>
              <a:xfrm>
                <a:off x="2639616" y="3765348"/>
                <a:ext cx="1440160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=12 </m:t>
                      </m:r>
                      <m:r>
                        <a:rPr lang="en-US" sz="2000" b="0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𝑛𝑚</m:t>
                      </m:r>
                    </m:oMath>
                  </m:oMathPara>
                </a14:m>
                <a:endParaRPr lang="en-US" sz="2000" noProof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4FD5BF0-3F1D-9739-467C-4BD39EFC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3765348"/>
                <a:ext cx="1440160" cy="423770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5B3D845-2E6C-8AA4-A7DF-31E837FD57D5}"/>
                  </a:ext>
                </a:extLst>
              </p:cNvPr>
              <p:cNvSpPr txBox="1"/>
              <p:nvPr/>
            </p:nvSpPr>
            <p:spPr>
              <a:xfrm>
                <a:off x="420914" y="885235"/>
                <a:ext cx="1243867" cy="88440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noProof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𝐴𝑟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𝑎𝑑𝑠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𝐴𝑟</m:t>
                              </m:r>
                              <m: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𝑏𝑢𝑙𝑘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noProof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5B3D845-2E6C-8AA4-A7DF-31E837FD5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4" y="885235"/>
                <a:ext cx="1243867" cy="884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1B01A8F8-2632-7F9B-F1A0-4BC3ACB96914}"/>
                  </a:ext>
                </a:extLst>
              </p:cNvPr>
              <p:cNvSpPr txBox="1"/>
              <p:nvPr/>
            </p:nvSpPr>
            <p:spPr>
              <a:xfrm>
                <a:off x="3966950" y="2812271"/>
                <a:ext cx="1625342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=4.4 </m:t>
                      </m:r>
                      <m:r>
                        <a:rPr lang="en-US" sz="2000" b="0" i="1" noProof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𝑛𝑚</m:t>
                      </m:r>
                    </m:oMath>
                  </m:oMathPara>
                </a14:m>
                <a:endParaRPr lang="en-US" sz="2000" noProof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1B01A8F8-2632-7F9B-F1A0-4BC3ACB96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950" y="2812271"/>
                <a:ext cx="1625342" cy="423770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1A6F3E02-326B-22F0-8C78-163DE91C4220}"/>
                  </a:ext>
                </a:extLst>
              </p:cNvPr>
              <p:cNvSpPr txBox="1"/>
              <p:nvPr/>
            </p:nvSpPr>
            <p:spPr>
              <a:xfrm>
                <a:off x="7112257" y="2797337"/>
                <a:ext cx="1625342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noProof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noProof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noProof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noProof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=1.8 </m:t>
                      </m:r>
                      <m:r>
                        <a:rPr lang="en-US" sz="2000" b="0" i="1" noProof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𝑛𝑚</m:t>
                      </m:r>
                    </m:oMath>
                  </m:oMathPara>
                </a14:m>
                <a:endParaRPr lang="en-US" sz="2000" noProof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1A6F3E02-326B-22F0-8C78-163DE91C4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57" y="2797337"/>
                <a:ext cx="1625342" cy="423770"/>
              </a:xfrm>
              <a:prstGeom prst="rect">
                <a:avLst/>
              </a:prstGeom>
              <a:blipFill>
                <a:blip r:embed="rId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07BB87F2-D7EA-6CFC-CDAA-D82D6E368A4E}"/>
              </a:ext>
            </a:extLst>
          </p:cNvPr>
          <p:cNvSpPr txBox="1"/>
          <p:nvPr/>
        </p:nvSpPr>
        <p:spPr>
          <a:xfrm>
            <a:off x="9561044" y="116947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</a:t>
            </a:r>
          </a:p>
          <a:p>
            <a:r>
              <a:rPr lang="en-US" sz="2400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factor of </a:t>
            </a:r>
          </a:p>
          <a:p>
            <a:r>
              <a:rPr lang="en-US" sz="2400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order of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0727186-99BA-4251-1545-D59CE78F06B1}"/>
                  </a:ext>
                </a:extLst>
              </p:cNvPr>
              <p:cNvSpPr txBox="1"/>
              <p:nvPr/>
            </p:nvSpPr>
            <p:spPr>
              <a:xfrm>
                <a:off x="9917938" y="4488193"/>
                <a:ext cx="1982402" cy="926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𝐴𝑟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𝑎𝑑𝑠</m:t>
                              </m:r>
                            </m:sub>
                          </m:sSub>
                        </m:num>
                        <m:den>
                          <m:r>
                            <a:rPr lang="en-US" sz="24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40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noProof="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0727186-99BA-4251-1545-D59CE78F0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938" y="4488193"/>
                <a:ext cx="1982402" cy="926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14BC8164-3D42-7433-5B2C-334C5B6C90D5}"/>
                  </a:ext>
                </a:extLst>
              </p:cNvPr>
              <p:cNvSpPr txBox="1"/>
              <p:nvPr/>
            </p:nvSpPr>
            <p:spPr>
              <a:xfrm>
                <a:off x="2932938" y="1096606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=86 </m:t>
                    </m:r>
                    <m:r>
                      <a:rPr lang="en-US" sz="2400" b="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400" noProof="0" dirty="0"/>
                  <a:t> 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14BC8164-3D42-7433-5B2C-334C5B6C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938" y="1096606"/>
                <a:ext cx="1512168" cy="461665"/>
              </a:xfrm>
              <a:prstGeom prst="rect">
                <a:avLst/>
              </a:prstGeom>
              <a:blipFill>
                <a:blip r:embed="rId10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C9C4A93F-EBD3-130B-5AD6-6F9199EED54B}"/>
              </a:ext>
            </a:extLst>
          </p:cNvPr>
          <p:cNvSpPr txBox="1"/>
          <p:nvPr/>
        </p:nvSpPr>
        <p:spPr>
          <a:xfrm>
            <a:off x="9682065" y="399436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constant slope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C40418A-8973-231A-211D-603D1DCA6FCC}"/>
              </a:ext>
            </a:extLst>
          </p:cNvPr>
          <p:cNvCxnSpPr>
            <a:cxnSpLocks/>
          </p:cNvCxnSpPr>
          <p:nvPr/>
        </p:nvCxnSpPr>
        <p:spPr>
          <a:xfrm flipH="1">
            <a:off x="8184232" y="1796465"/>
            <a:ext cx="1152128" cy="0"/>
          </a:xfrm>
          <a:prstGeom prst="straightConnector1">
            <a:avLst/>
          </a:prstGeom>
          <a:ln w="317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7289AF0F-9753-885C-CE31-B3AC93EED0F2}"/>
              </a:ext>
            </a:extLst>
          </p:cNvPr>
          <p:cNvSpPr/>
          <p:nvPr/>
        </p:nvSpPr>
        <p:spPr>
          <a:xfrm>
            <a:off x="4943871" y="5661248"/>
            <a:ext cx="1368153" cy="5145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97A85DD-9BAD-5C60-92A0-CB1292BEA343}"/>
                  </a:ext>
                </a:extLst>
              </p:cNvPr>
              <p:cNvSpPr txBox="1"/>
              <p:nvPr/>
            </p:nvSpPr>
            <p:spPr>
              <a:xfrm>
                <a:off x="6164882" y="4400703"/>
                <a:ext cx="189474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𝐴𝑟</m:t>
                          </m:r>
                          <m:r>
                            <a:rPr lang="en-US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𝑏𝑢𝑙𝑘</m:t>
                          </m:r>
                        </m:sub>
                      </m:sSub>
                      <m:r>
                        <a:rPr lang="en-US" i="1" noProof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a:rPr lang="en-US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𝐺𝑃𝑎</m:t>
                      </m:r>
                    </m:oMath>
                  </m:oMathPara>
                </a14:m>
                <a:endParaRPr lang="en-US" noProof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A97A85DD-9BAD-5C60-92A0-CB1292BEA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882" y="4400703"/>
                <a:ext cx="1894749" cy="381515"/>
              </a:xfrm>
              <a:prstGeom prst="rect">
                <a:avLst/>
              </a:prstGeom>
              <a:blipFill>
                <a:blip r:embed="rId11"/>
                <a:stretch>
                  <a:fillRect l="-322" b="-11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5E5CCF5-D1E7-DE24-6A59-734DBDFA762F}"/>
              </a:ext>
            </a:extLst>
          </p:cNvPr>
          <p:cNvCxnSpPr/>
          <p:nvPr/>
        </p:nvCxnSpPr>
        <p:spPr>
          <a:xfrm>
            <a:off x="2567608" y="4782218"/>
            <a:ext cx="6169991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0C72C46-EF93-A171-1F01-9E9B0B11354D}"/>
                  </a:ext>
                </a:extLst>
              </p:cNvPr>
              <p:cNvSpPr txBox="1"/>
              <p:nvPr/>
            </p:nvSpPr>
            <p:spPr>
              <a:xfrm>
                <a:off x="7518182" y="5706652"/>
                <a:ext cx="4269887" cy="423770"/>
              </a:xfrm>
              <a:prstGeom prst="rect">
                <a:avLst/>
              </a:prstGeom>
              <a:noFill/>
              <a:ln w="1270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𝑎𝑑𝑠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𝑏𝑢𝑙𝑘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−1/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noProof="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0C72C46-EF93-A171-1F01-9E9B0B113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182" y="5706652"/>
                <a:ext cx="4269887" cy="423770"/>
              </a:xfrm>
              <a:prstGeom prst="rect">
                <a:avLst/>
              </a:prstGeom>
              <a:blipFill>
                <a:blip r:embed="rId12"/>
                <a:stretch>
                  <a:fillRect t="-104167" b="-156944"/>
                </a:stretch>
              </a:blipFill>
              <a:ln w="127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41A4DF1-DAD7-F7B2-3FE1-AB627EF60DBB}"/>
              </a:ext>
            </a:extLst>
          </p:cNvPr>
          <p:cNvCxnSpPr>
            <a:cxnSpLocks/>
          </p:cNvCxnSpPr>
          <p:nvPr/>
        </p:nvCxnSpPr>
        <p:spPr>
          <a:xfrm flipH="1" flipV="1">
            <a:off x="5919527" y="3260157"/>
            <a:ext cx="3641517" cy="885383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/>
      <p:bldP spid="15" grpId="0"/>
      <p:bldP spid="3" grpId="0"/>
      <p:bldP spid="4" grpId="0"/>
      <p:bldP spid="12" grpId="0"/>
      <p:bldP spid="5" grpId="0" animBg="1"/>
      <p:bldP spid="18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89382-9604-DE73-4B38-E6268639C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396A51-F545-D7C5-2B59-CDB44736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20.05.2026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F3F126C-6445-1314-50B8-D0D097C7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/>
              <a:t>InterPore</a:t>
            </a:r>
            <a:r>
              <a:rPr lang="en-US" noProof="0" dirty="0"/>
              <a:t> 2026 (MS 13, #366), K. Schappert and R. Pelster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525C437-6253-AFA2-ACD7-596F955E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65EFA-F679-4365-9880-6C83F4A029A8}" type="slidenum">
              <a:rPr lang="en-US" noProof="0" smtClean="0"/>
              <a:pPr/>
              <a:t>9</a:t>
            </a:fld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00B5349-19C5-1372-692A-E7E54A95F024}"/>
                  </a:ext>
                </a:extLst>
              </p:cNvPr>
              <p:cNvSpPr txBox="1"/>
              <p:nvPr/>
            </p:nvSpPr>
            <p:spPr>
              <a:xfrm>
                <a:off x="654227" y="2591587"/>
                <a:ext cx="10849183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 startAt="2"/>
                </a:pPr>
                <a:r>
                  <a:rPr lang="en-US" sz="24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Liquid: </a:t>
                </a:r>
                <a:r>
                  <a:rPr lang="en-US" sz="2400" noProof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bulk modulus</a:t>
                </a:r>
                <a:r>
                  <a:rPr lang="en-US" sz="2400" noProof="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𝐴𝑟</m:t>
                        </m:r>
                      </m:sub>
                    </m:sSub>
                    <m:r>
                      <a:rPr lang="en-US" sz="240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 noProof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40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𝐴𝑟</m:t>
                        </m:r>
                      </m:sub>
                    </m:sSub>
                    <m:r>
                      <a:rPr lang="en-US" sz="2400" i="1" noProof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noProof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longitudinal modulus</a:t>
                </a:r>
              </a:p>
              <a:p>
                <a:r>
                  <a:rPr lang="en-US" sz="2400" noProof="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⟹ </a:t>
                </a:r>
                <a:r>
                  <a:rPr lang="en-US" sz="24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experimental confirmation of a theoretical prediction </a:t>
                </a:r>
              </a:p>
              <a:p>
                <a:r>
                  <a:rPr lang="en-US" sz="28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:r>
                  <a:rPr lang="en-US" sz="1600" noProof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C.D. Dobrzanski, B. Gurevich, G. Gor, Appl. Phys. Rev. 2017, 4, 011303 </a:t>
                </a:r>
                <a:endParaRPr lang="en-US" sz="1600" noProof="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00B5349-19C5-1372-692A-E7E54A95F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" y="2591587"/>
                <a:ext cx="10849183" cy="1261884"/>
              </a:xfrm>
              <a:prstGeom prst="rect">
                <a:avLst/>
              </a:prstGeom>
              <a:blipFill>
                <a:blip r:embed="rId2"/>
                <a:stretch>
                  <a:fillRect l="-730" t="-4348" b="-28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3EA72466-2B5B-D27C-5047-B9B62096C3CA}"/>
              </a:ext>
            </a:extLst>
          </p:cNvPr>
          <p:cNvSpPr txBox="1"/>
          <p:nvPr/>
        </p:nvSpPr>
        <p:spPr>
          <a:xfrm>
            <a:off x="3885107" y="169476"/>
            <a:ext cx="2952328" cy="49244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</a:t>
            </a:r>
            <a:endParaRPr lang="en-US" sz="2600" b="1" noProof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0278485-91F9-002E-6C06-8FD05508253E}"/>
              </a:ext>
            </a:extLst>
          </p:cNvPr>
          <p:cNvSpPr txBox="1"/>
          <p:nvPr/>
        </p:nvSpPr>
        <p:spPr>
          <a:xfrm>
            <a:off x="716755" y="884569"/>
            <a:ext cx="9289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smaller the pore size, the higher the modulus of the adsorbed liquid: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515FE7-6132-C15D-2364-8C2A2691EC4E}"/>
              </a:ext>
            </a:extLst>
          </p:cNvPr>
          <p:cNvSpPr txBox="1"/>
          <p:nvPr/>
        </p:nvSpPr>
        <p:spPr>
          <a:xfrm>
            <a:off x="633846" y="4073921"/>
            <a:ext cx="48751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 increase despite weak </a:t>
            </a:r>
          </a:p>
          <a:p>
            <a:r>
              <a:rPr lang="en-US" sz="2400" noProof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interaction with pore surface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B1579C6-1D98-A46A-4CB9-E8F1C0E9B31C}"/>
                  </a:ext>
                </a:extLst>
              </p:cNvPr>
              <p:cNvSpPr txBox="1"/>
              <p:nvPr/>
            </p:nvSpPr>
            <p:spPr>
              <a:xfrm>
                <a:off x="5869075" y="4021552"/>
                <a:ext cx="3600400" cy="1122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noProof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noProof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i="1" noProof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noProof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noProof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𝐴𝑟</m:t>
                                    </m:r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𝑎𝑑𝑠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2800" i="1" noProof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noProof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b="0" i="1" noProof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800" b="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=1.8 </m:t>
                            </m:r>
                            <m:r>
                              <a:rPr lang="en-US" sz="2800" b="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noProof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800" i="1" noProof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noProof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noProof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𝐴𝑟</m:t>
                                    </m:r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i="1" noProof="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𝑎𝑑𝑠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sz="2800" i="1" noProof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noProof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 noProof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80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=1</m:t>
                            </m:r>
                            <m:r>
                              <a:rPr lang="en-US" sz="2800" b="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2.8</m:t>
                            </m:r>
                            <m:r>
                              <a:rPr lang="en-US" sz="280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2800" i="1" noProof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𝑛𝑚</m:t>
                            </m:r>
                          </m:sub>
                        </m:sSub>
                      </m:den>
                    </m:f>
                    <m:r>
                      <a:rPr lang="en-US" sz="28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2.2</m:t>
                    </m:r>
                  </m:oMath>
                </a14:m>
                <a:r>
                  <a:rPr lang="en-US" sz="2800" noProof="0" dirty="0"/>
                  <a:t> </a:t>
                </a: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B1579C6-1D98-A46A-4CB9-E8F1C0E9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075" y="4021552"/>
                <a:ext cx="3600400" cy="1122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>
            <a:extLst>
              <a:ext uri="{FF2B5EF4-FFF2-40B4-BE49-F238E27FC236}">
                <a16:creationId xmlns:a16="http://schemas.microsoft.com/office/drawing/2014/main" id="{4810F291-3102-C2BF-1177-6E9974190CD7}"/>
              </a:ext>
            </a:extLst>
          </p:cNvPr>
          <p:cNvSpPr txBox="1"/>
          <p:nvPr/>
        </p:nvSpPr>
        <p:spPr>
          <a:xfrm>
            <a:off x="1055440" y="5211586"/>
            <a:ext cx="10266465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noProof="0" dirty="0"/>
              <a:t>Klaus Schappert and Rolf Pelster</a:t>
            </a:r>
          </a:p>
          <a:p>
            <a:r>
              <a:rPr lang="en-US" sz="1600" i="1" noProof="0" dirty="0"/>
              <a:t>Experimental Evidence for the Pore Size Dependence of Elastic Properties in a Liquid Adsorbate Confined to Nanopores</a:t>
            </a:r>
          </a:p>
          <a:p>
            <a:r>
              <a:rPr lang="en-US" sz="1600" i="1" noProof="0" dirty="0">
                <a:hlinkClick r:id="rId7"/>
              </a:rPr>
              <a:t>The Journal of Physical Chemistry Letters</a:t>
            </a:r>
            <a:r>
              <a:rPr lang="en-US" sz="1600" noProof="0" dirty="0">
                <a:hlinkClick r:id="rId7"/>
              </a:rPr>
              <a:t> </a:t>
            </a:r>
            <a:r>
              <a:rPr lang="en-US" sz="1600" b="1" noProof="0" dirty="0">
                <a:hlinkClick r:id="rId7"/>
              </a:rPr>
              <a:t>2026</a:t>
            </a:r>
            <a:r>
              <a:rPr lang="en-US" sz="1600" noProof="0" dirty="0">
                <a:hlinkClick r:id="rId7"/>
              </a:rPr>
              <a:t> </a:t>
            </a:r>
            <a:r>
              <a:rPr lang="en-US" sz="1600" i="1" noProof="0" dirty="0">
                <a:hlinkClick r:id="rId7"/>
              </a:rPr>
              <a:t>17</a:t>
            </a:r>
            <a:r>
              <a:rPr lang="en-US" sz="1600" noProof="0" dirty="0">
                <a:hlinkClick r:id="rId7"/>
              </a:rPr>
              <a:t> (6), 1640-1646</a:t>
            </a:r>
            <a:endParaRPr lang="en-US" sz="1600" noProof="0" dirty="0"/>
          </a:p>
          <a:p>
            <a:r>
              <a:rPr lang="en-US" sz="1600" noProof="0" dirty="0"/>
              <a:t>DOI: 10.1021/acs.jpclett.5c03903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50F1F15-0402-7727-F559-A2FCC35371F6}"/>
                  </a:ext>
                </a:extLst>
              </p:cNvPr>
              <p:cNvSpPr txBox="1"/>
              <p:nvPr/>
            </p:nvSpPr>
            <p:spPr>
              <a:xfrm>
                <a:off x="2711624" y="1804935"/>
                <a:ext cx="5085175" cy="4901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𝑎𝑑𝑠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𝑏𝑢𝑙𝑘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−1/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noProof="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50F1F15-0402-7727-F559-A2FCC3537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4" y="1804935"/>
                <a:ext cx="5085175" cy="490199"/>
              </a:xfrm>
              <a:prstGeom prst="rect">
                <a:avLst/>
              </a:prstGeom>
              <a:blipFill>
                <a:blip r:embed="rId8"/>
                <a:stretch>
                  <a:fillRect l="-359" t="-113415" b="-17195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121EA0B-5A07-D875-8855-0D4E9696F8D9}"/>
                  </a:ext>
                </a:extLst>
              </p:cNvPr>
              <p:cNvSpPr txBox="1"/>
              <p:nvPr/>
            </p:nvSpPr>
            <p:spPr>
              <a:xfrm flipH="1">
                <a:off x="7901944" y="1842238"/>
                <a:ext cx="309634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f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≈10 −15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121EA0B-5A07-D875-8855-0D4E9696F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1944" y="1842238"/>
                <a:ext cx="3096346" cy="390748"/>
              </a:xfrm>
              <a:prstGeom prst="rect">
                <a:avLst/>
              </a:prstGeom>
              <a:blipFill>
                <a:blip r:embed="rId9"/>
                <a:stretch>
                  <a:fillRect l="-1575" t="-6250" b="-203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1357F0E6-E038-7201-49B4-14153D5339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74" y="289016"/>
            <a:ext cx="2132317" cy="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Breitbild</PresentationFormat>
  <Paragraphs>128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Pelster, Experimentalphysik und Didaktik der Physik Schülerlabor "Experimentieren an Stationen"</dc:title>
  <dc:creator>rolfpelster</dc:creator>
  <cp:lastModifiedBy>Rolf Pelster</cp:lastModifiedBy>
  <cp:revision>273</cp:revision>
  <cp:lastPrinted>2023-02-02T13:49:09Z</cp:lastPrinted>
  <dcterms:created xsi:type="dcterms:W3CDTF">2016-05-10T09:28:31Z</dcterms:created>
  <dcterms:modified xsi:type="dcterms:W3CDTF">2026-05-13T12:24:45Z</dcterms:modified>
</cp:coreProperties>
</file>