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tif" ContentType="image/tiff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8" r:id="rId2"/>
    <p:sldId id="517" r:id="rId3"/>
    <p:sldId id="518" r:id="rId4"/>
    <p:sldId id="519" r:id="rId5"/>
    <p:sldId id="520" r:id="rId6"/>
    <p:sldId id="322" r:id="rId7"/>
    <p:sldId id="526" r:id="rId8"/>
    <p:sldId id="527" r:id="rId9"/>
    <p:sldId id="555" r:id="rId10"/>
    <p:sldId id="528" r:id="rId11"/>
    <p:sldId id="537" r:id="rId12"/>
    <p:sldId id="530" r:id="rId13"/>
    <p:sldId id="552" r:id="rId14"/>
    <p:sldId id="553" r:id="rId15"/>
    <p:sldId id="545" r:id="rId16"/>
    <p:sldId id="551" r:id="rId17"/>
    <p:sldId id="540" r:id="rId18"/>
    <p:sldId id="548" r:id="rId19"/>
    <p:sldId id="539" r:id="rId20"/>
    <p:sldId id="550" r:id="rId21"/>
    <p:sldId id="347" r:id="rId22"/>
    <p:sldId id="349" r:id="rId23"/>
    <p:sldId id="366" r:id="rId24"/>
    <p:sldId id="556" r:id="rId25"/>
    <p:sldId id="549" r:id="rId26"/>
    <p:sldId id="529" r:id="rId2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EC2D"/>
    <a:srgbClr val="8705AC"/>
    <a:srgbClr val="CC4778"/>
    <a:srgbClr val="0D0887"/>
    <a:srgbClr val="4472C4"/>
    <a:srgbClr val="8A264C"/>
    <a:srgbClr val="09055B"/>
    <a:srgbClr val="0D088B"/>
    <a:srgbClr val="413CA0"/>
    <a:srgbClr val="CD4B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98B9B1-807E-4A5C-B691-C99D6B1015E3}" v="110" dt="2026-05-20T21:58:37.9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06" autoAdjust="0"/>
    <p:restoredTop sz="94660"/>
  </p:normalViewPr>
  <p:slideViewPr>
    <p:cSldViewPr snapToGrid="0">
      <p:cViewPr>
        <p:scale>
          <a:sx n="88" d="100"/>
          <a:sy n="88" d="100"/>
        </p:scale>
        <p:origin x="22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Coutin" userId="747f1c4b7ceaf14b" providerId="LiveId" clId="{346AC4DB-90BE-486A-A841-08276083E4C0}"/>
    <pc:docChg chg="undo custSel addSld delSld modSld sldOrd">
      <pc:chgData name="Paul Coutin" userId="747f1c4b7ceaf14b" providerId="LiveId" clId="{346AC4DB-90BE-486A-A841-08276083E4C0}" dt="2026-05-20T21:58:37.974" v="763"/>
      <pc:docMkLst>
        <pc:docMk/>
      </pc:docMkLst>
      <pc:sldChg chg="modSp mod">
        <pc:chgData name="Paul Coutin" userId="747f1c4b7ceaf14b" providerId="LiveId" clId="{346AC4DB-90BE-486A-A841-08276083E4C0}" dt="2026-05-20T13:24:31.767" v="529" actId="14100"/>
        <pc:sldMkLst>
          <pc:docMk/>
          <pc:sldMk cId="723995196" sldId="258"/>
        </pc:sldMkLst>
        <pc:picChg chg="mod">
          <ac:chgData name="Paul Coutin" userId="747f1c4b7ceaf14b" providerId="LiveId" clId="{346AC4DB-90BE-486A-A841-08276083E4C0}" dt="2026-05-20T13:24:31.767" v="529" actId="14100"/>
          <ac:picMkLst>
            <pc:docMk/>
            <pc:sldMk cId="723995196" sldId="258"/>
            <ac:picMk id="4" creationId="{B327E3F5-43D4-342A-BF89-6115A7CE8D37}"/>
          </ac:picMkLst>
        </pc:picChg>
      </pc:sldChg>
      <pc:sldChg chg="modNotesTx">
        <pc:chgData name="Paul Coutin" userId="747f1c4b7ceaf14b" providerId="LiveId" clId="{346AC4DB-90BE-486A-A841-08276083E4C0}" dt="2026-05-20T21:53:56.673" v="726" actId="20577"/>
        <pc:sldMkLst>
          <pc:docMk/>
          <pc:sldMk cId="1659642779" sldId="517"/>
        </pc:sldMkLst>
      </pc:sldChg>
      <pc:sldChg chg="modNotesTx">
        <pc:chgData name="Paul Coutin" userId="747f1c4b7ceaf14b" providerId="LiveId" clId="{346AC4DB-90BE-486A-A841-08276083E4C0}" dt="2026-05-20T21:54:15.291" v="733" actId="20577"/>
        <pc:sldMkLst>
          <pc:docMk/>
          <pc:sldMk cId="343125633" sldId="519"/>
        </pc:sldMkLst>
      </pc:sldChg>
      <pc:sldChg chg="addSp delSp modSp mod">
        <pc:chgData name="Paul Coutin" userId="747f1c4b7ceaf14b" providerId="LiveId" clId="{346AC4DB-90BE-486A-A841-08276083E4C0}" dt="2026-05-20T14:57:00.801" v="544" actId="167"/>
        <pc:sldMkLst>
          <pc:docMk/>
          <pc:sldMk cId="2039439779" sldId="526"/>
        </pc:sldMkLst>
        <pc:spChg chg="mod">
          <ac:chgData name="Paul Coutin" userId="747f1c4b7ceaf14b" providerId="LiveId" clId="{346AC4DB-90BE-486A-A841-08276083E4C0}" dt="2026-05-20T10:55:51.613" v="510" actId="1076"/>
          <ac:spMkLst>
            <pc:docMk/>
            <pc:sldMk cId="2039439779" sldId="526"/>
            <ac:spMk id="7" creationId="{6E953BA4-2EBF-618F-F84E-F15356BC3C71}"/>
          </ac:spMkLst>
        </pc:spChg>
        <pc:spChg chg="mod">
          <ac:chgData name="Paul Coutin" userId="747f1c4b7ceaf14b" providerId="LiveId" clId="{346AC4DB-90BE-486A-A841-08276083E4C0}" dt="2026-05-20T10:22:39.395" v="301" actId="1035"/>
          <ac:spMkLst>
            <pc:docMk/>
            <pc:sldMk cId="2039439779" sldId="526"/>
            <ac:spMk id="28" creationId="{2829D0CF-98D4-4EB0-8FF8-0BCE15E9AE72}"/>
          </ac:spMkLst>
        </pc:spChg>
        <pc:picChg chg="del">
          <ac:chgData name="Paul Coutin" userId="747f1c4b7ceaf14b" providerId="LiveId" clId="{346AC4DB-90BE-486A-A841-08276083E4C0}" dt="2026-05-20T14:56:02.137" v="537" actId="478"/>
          <ac:picMkLst>
            <pc:docMk/>
            <pc:sldMk cId="2039439779" sldId="526"/>
            <ac:picMk id="8" creationId="{309EC347-E774-FC26-A99F-1D19DE5050E0}"/>
          </ac:picMkLst>
        </pc:picChg>
        <pc:picChg chg="add mod ord">
          <ac:chgData name="Paul Coutin" userId="747f1c4b7ceaf14b" providerId="LiveId" clId="{346AC4DB-90BE-486A-A841-08276083E4C0}" dt="2026-05-20T14:57:00.801" v="544" actId="167"/>
          <ac:picMkLst>
            <pc:docMk/>
            <pc:sldMk cId="2039439779" sldId="526"/>
            <ac:picMk id="9" creationId="{E58716D6-596B-596C-21B5-DA424D09A87F}"/>
          </ac:picMkLst>
        </pc:picChg>
        <pc:cxnChg chg="mod">
          <ac:chgData name="Paul Coutin" userId="747f1c4b7ceaf14b" providerId="LiveId" clId="{346AC4DB-90BE-486A-A841-08276083E4C0}" dt="2026-05-20T10:22:39.395" v="301" actId="1035"/>
          <ac:cxnSpMkLst>
            <pc:docMk/>
            <pc:sldMk cId="2039439779" sldId="526"/>
            <ac:cxnSpMk id="19" creationId="{EA44150C-2227-4BBC-B908-626010A1F7D0}"/>
          </ac:cxnSpMkLst>
        </pc:cxnChg>
      </pc:sldChg>
      <pc:sldChg chg="addSp delSp modSp mod modTransition">
        <pc:chgData name="Paul Coutin" userId="747f1c4b7ceaf14b" providerId="LiveId" clId="{346AC4DB-90BE-486A-A841-08276083E4C0}" dt="2026-05-20T14:57:06.003" v="545" actId="167"/>
        <pc:sldMkLst>
          <pc:docMk/>
          <pc:sldMk cId="3504887551" sldId="527"/>
        </pc:sldMkLst>
        <pc:spChg chg="mod">
          <ac:chgData name="Paul Coutin" userId="747f1c4b7ceaf14b" providerId="LiveId" clId="{346AC4DB-90BE-486A-A841-08276083E4C0}" dt="2026-05-20T10:22:56.300" v="359" actId="14100"/>
          <ac:spMkLst>
            <pc:docMk/>
            <pc:sldMk cId="3504887551" sldId="527"/>
            <ac:spMk id="40" creationId="{DA9F32FD-24F9-44F8-A54D-6ECCC35D3D13}"/>
          </ac:spMkLst>
        </pc:spChg>
        <pc:picChg chg="del">
          <ac:chgData name="Paul Coutin" userId="747f1c4b7ceaf14b" providerId="LiveId" clId="{346AC4DB-90BE-486A-A841-08276083E4C0}" dt="2026-05-20T14:55:22.903" v="531" actId="478"/>
          <ac:picMkLst>
            <pc:docMk/>
            <pc:sldMk cId="3504887551" sldId="527"/>
            <ac:picMk id="3" creationId="{06AB2D95-1FC8-FD9E-4896-8E8772CC039A}"/>
          </ac:picMkLst>
        </pc:picChg>
        <pc:picChg chg="add mod ord">
          <ac:chgData name="Paul Coutin" userId="747f1c4b7ceaf14b" providerId="LiveId" clId="{346AC4DB-90BE-486A-A841-08276083E4C0}" dt="2026-05-20T14:57:06.003" v="545" actId="167"/>
          <ac:picMkLst>
            <pc:docMk/>
            <pc:sldMk cId="3504887551" sldId="527"/>
            <ac:picMk id="12" creationId="{2C90B0E2-05D2-544A-7A5E-DB20E8E9C5DA}"/>
          </ac:picMkLst>
        </pc:picChg>
        <pc:cxnChg chg="mod">
          <ac:chgData name="Paul Coutin" userId="747f1c4b7ceaf14b" providerId="LiveId" clId="{346AC4DB-90BE-486A-A841-08276083E4C0}" dt="2026-05-20T10:22:56.300" v="359" actId="14100"/>
          <ac:cxnSpMkLst>
            <pc:docMk/>
            <pc:sldMk cId="3504887551" sldId="527"/>
            <ac:cxnSpMk id="39" creationId="{DF75133F-337F-4B2A-8430-ADBBD4162E67}"/>
          </ac:cxnSpMkLst>
        </pc:cxnChg>
      </pc:sldChg>
      <pc:sldChg chg="addSp delSp modSp mod modAnim">
        <pc:chgData name="Paul Coutin" userId="747f1c4b7ceaf14b" providerId="LiveId" clId="{346AC4DB-90BE-486A-A841-08276083E4C0}" dt="2026-05-20T21:58:37.974" v="763"/>
        <pc:sldMkLst>
          <pc:docMk/>
          <pc:sldMk cId="2261651412" sldId="528"/>
        </pc:sldMkLst>
        <pc:spChg chg="add mod">
          <ac:chgData name="Paul Coutin" userId="747f1c4b7ceaf14b" providerId="LiveId" clId="{346AC4DB-90BE-486A-A841-08276083E4C0}" dt="2026-05-20T21:55:51.450" v="734" actId="14100"/>
          <ac:spMkLst>
            <pc:docMk/>
            <pc:sldMk cId="2261651412" sldId="528"/>
            <ac:spMk id="19" creationId="{60568607-8A2C-5AF9-6D76-1219924A2D5E}"/>
          </ac:spMkLst>
        </pc:spChg>
        <pc:picChg chg="add del mod">
          <ac:chgData name="Paul Coutin" userId="747f1c4b7ceaf14b" providerId="LiveId" clId="{346AC4DB-90BE-486A-A841-08276083E4C0}" dt="2026-05-20T10:18:56.712" v="227" actId="478"/>
          <ac:picMkLst>
            <pc:docMk/>
            <pc:sldMk cId="2261651412" sldId="528"/>
            <ac:picMk id="8" creationId="{145C4948-AF49-EAA0-CF4B-6B00FA303C31}"/>
          </ac:picMkLst>
        </pc:picChg>
        <pc:picChg chg="add mod ord modCrop">
          <ac:chgData name="Paul Coutin" userId="747f1c4b7ceaf14b" providerId="LiveId" clId="{346AC4DB-90BE-486A-A841-08276083E4C0}" dt="2026-05-20T10:21:40.956" v="248" actId="732"/>
          <ac:picMkLst>
            <pc:docMk/>
            <pc:sldMk cId="2261651412" sldId="528"/>
            <ac:picMk id="10" creationId="{62EC3D0B-4E36-C2E1-2EB8-5EFCD802D22A}"/>
          </ac:picMkLst>
        </pc:picChg>
        <pc:picChg chg="add mod">
          <ac:chgData name="Paul Coutin" userId="747f1c4b7ceaf14b" providerId="LiveId" clId="{346AC4DB-90BE-486A-A841-08276083E4C0}" dt="2026-05-20T10:40:51.518" v="504"/>
          <ac:picMkLst>
            <pc:docMk/>
            <pc:sldMk cId="2261651412" sldId="528"/>
            <ac:picMk id="11" creationId="{B28311A8-CDFB-CE44-71AF-1026E90E2A6D}"/>
          </ac:picMkLst>
        </pc:picChg>
        <pc:picChg chg="add mod">
          <ac:chgData name="Paul Coutin" userId="747f1c4b7ceaf14b" providerId="LiveId" clId="{346AC4DB-90BE-486A-A841-08276083E4C0}" dt="2026-05-20T10:41:01.745" v="505"/>
          <ac:picMkLst>
            <pc:docMk/>
            <pc:sldMk cId="2261651412" sldId="528"/>
            <ac:picMk id="12" creationId="{4EC32929-3A5D-E5F4-4B36-5F8F88B4F9C5}"/>
          </ac:picMkLst>
        </pc:picChg>
        <pc:picChg chg="ord">
          <ac:chgData name="Paul Coutin" userId="747f1c4b7ceaf14b" providerId="LiveId" clId="{346AC4DB-90BE-486A-A841-08276083E4C0}" dt="2026-05-20T10:20:00.597" v="232" actId="167"/>
          <ac:picMkLst>
            <pc:docMk/>
            <pc:sldMk cId="2261651412" sldId="528"/>
            <ac:picMk id="23" creationId="{F5D6FB90-CF65-41D0-A31E-0C205ABC2B6C}"/>
          </ac:picMkLst>
        </pc:picChg>
        <pc:cxnChg chg="add mod">
          <ac:chgData name="Paul Coutin" userId="747f1c4b7ceaf14b" providerId="LiveId" clId="{346AC4DB-90BE-486A-A841-08276083E4C0}" dt="2026-05-20T16:31:53.646" v="557" actId="1582"/>
          <ac:cxnSpMkLst>
            <pc:docMk/>
            <pc:sldMk cId="2261651412" sldId="528"/>
            <ac:cxnSpMk id="14" creationId="{4324ACFA-6FDE-70F8-98B5-48D1F74067B5}"/>
          </ac:cxnSpMkLst>
        </pc:cxnChg>
        <pc:cxnChg chg="add del mod">
          <ac:chgData name="Paul Coutin" userId="747f1c4b7ceaf14b" providerId="LiveId" clId="{346AC4DB-90BE-486A-A841-08276083E4C0}" dt="2026-05-20T16:31:13.592" v="551" actId="478"/>
          <ac:cxnSpMkLst>
            <pc:docMk/>
            <pc:sldMk cId="2261651412" sldId="528"/>
            <ac:cxnSpMk id="16" creationId="{F4DAB01D-B6A1-DA1D-3ECE-E7E00ED4D341}"/>
          </ac:cxnSpMkLst>
        </pc:cxnChg>
      </pc:sldChg>
      <pc:sldChg chg="ord">
        <pc:chgData name="Paul Coutin" userId="747f1c4b7ceaf14b" providerId="LiveId" clId="{346AC4DB-90BE-486A-A841-08276083E4C0}" dt="2026-05-20T10:10:23.647" v="186"/>
        <pc:sldMkLst>
          <pc:docMk/>
          <pc:sldMk cId="1308269194" sldId="529"/>
        </pc:sldMkLst>
      </pc:sldChg>
      <pc:sldChg chg="addSp delSp modSp mod">
        <pc:chgData name="Paul Coutin" userId="747f1c4b7ceaf14b" providerId="LiveId" clId="{346AC4DB-90BE-486A-A841-08276083E4C0}" dt="2026-05-20T11:04:05.360" v="527" actId="6549"/>
        <pc:sldMkLst>
          <pc:docMk/>
          <pc:sldMk cId="2364778532" sldId="530"/>
        </pc:sldMkLst>
        <pc:spChg chg="add mod">
          <ac:chgData name="Paul Coutin" userId="747f1c4b7ceaf14b" providerId="LiveId" clId="{346AC4DB-90BE-486A-A841-08276083E4C0}" dt="2026-05-20T10:11:30.120" v="214"/>
          <ac:spMkLst>
            <pc:docMk/>
            <pc:sldMk cId="2364778532" sldId="530"/>
            <ac:spMk id="2" creationId="{C1F1C050-E28F-A460-F46B-CCA8EA3A4FF9}"/>
          </ac:spMkLst>
        </pc:spChg>
        <pc:spChg chg="add mod">
          <ac:chgData name="Paul Coutin" userId="747f1c4b7ceaf14b" providerId="LiveId" clId="{346AC4DB-90BE-486A-A841-08276083E4C0}" dt="2026-05-20T11:04:05.360" v="527" actId="6549"/>
          <ac:spMkLst>
            <pc:docMk/>
            <pc:sldMk cId="2364778532" sldId="530"/>
            <ac:spMk id="7" creationId="{0ADB6D20-B79A-A0D1-C1AC-65329A4256E7}"/>
          </ac:spMkLst>
        </pc:spChg>
        <pc:spChg chg="del">
          <ac:chgData name="Paul Coutin" userId="747f1c4b7ceaf14b" providerId="LiveId" clId="{346AC4DB-90BE-486A-A841-08276083E4C0}" dt="2026-05-20T10:11:29.755" v="213" actId="478"/>
          <ac:spMkLst>
            <pc:docMk/>
            <pc:sldMk cId="2364778532" sldId="530"/>
            <ac:spMk id="13" creationId="{3F98B332-A802-3CAD-F4F8-A008213EBF31}"/>
          </ac:spMkLst>
        </pc:spChg>
        <pc:spChg chg="del">
          <ac:chgData name="Paul Coutin" userId="747f1c4b7ceaf14b" providerId="LiveId" clId="{346AC4DB-90BE-486A-A841-08276083E4C0}" dt="2026-05-20T11:04:02.914" v="525" actId="478"/>
          <ac:spMkLst>
            <pc:docMk/>
            <pc:sldMk cId="2364778532" sldId="530"/>
            <ac:spMk id="24" creationId="{DB8D0619-B036-C84D-727D-7BAA642FB141}"/>
          </ac:spMkLst>
        </pc:spChg>
      </pc:sldChg>
      <pc:sldChg chg="del">
        <pc:chgData name="Paul Coutin" userId="747f1c4b7ceaf14b" providerId="LiveId" clId="{346AC4DB-90BE-486A-A841-08276083E4C0}" dt="2026-05-20T10:22:09.518" v="249" actId="2696"/>
        <pc:sldMkLst>
          <pc:docMk/>
          <pc:sldMk cId="1846576011" sldId="531"/>
        </pc:sldMkLst>
      </pc:sldChg>
      <pc:sldChg chg="del">
        <pc:chgData name="Paul Coutin" userId="747f1c4b7ceaf14b" providerId="LiveId" clId="{346AC4DB-90BE-486A-A841-08276083E4C0}" dt="2026-05-20T10:42:21.282" v="508" actId="2696"/>
        <pc:sldMkLst>
          <pc:docMk/>
          <pc:sldMk cId="391241159" sldId="534"/>
        </pc:sldMkLst>
      </pc:sldChg>
      <pc:sldChg chg="addSp delSp modSp mod">
        <pc:chgData name="Paul Coutin" userId="747f1c4b7ceaf14b" providerId="LiveId" clId="{346AC4DB-90BE-486A-A841-08276083E4C0}" dt="2026-05-20T10:11:33.160" v="216"/>
        <pc:sldMkLst>
          <pc:docMk/>
          <pc:sldMk cId="1108005754" sldId="537"/>
        </pc:sldMkLst>
        <pc:spChg chg="add mod">
          <ac:chgData name="Paul Coutin" userId="747f1c4b7ceaf14b" providerId="LiveId" clId="{346AC4DB-90BE-486A-A841-08276083E4C0}" dt="2026-05-20T10:11:33.160" v="216"/>
          <ac:spMkLst>
            <pc:docMk/>
            <pc:sldMk cId="1108005754" sldId="537"/>
            <ac:spMk id="2" creationId="{6C4B4E2D-15EA-E506-9AE3-4BF8559D2A66}"/>
          </ac:spMkLst>
        </pc:spChg>
        <pc:spChg chg="del">
          <ac:chgData name="Paul Coutin" userId="747f1c4b7ceaf14b" providerId="LiveId" clId="{346AC4DB-90BE-486A-A841-08276083E4C0}" dt="2026-05-20T10:11:32.931" v="215" actId="478"/>
          <ac:spMkLst>
            <pc:docMk/>
            <pc:sldMk cId="1108005754" sldId="537"/>
            <ac:spMk id="7" creationId="{F294C922-6A26-51EE-93EE-EF5642CADF38}"/>
          </ac:spMkLst>
        </pc:spChg>
      </pc:sldChg>
      <pc:sldChg chg="modSp mod modNotesTx">
        <pc:chgData name="Paul Coutin" userId="747f1c4b7ceaf14b" providerId="LiveId" clId="{346AC4DB-90BE-486A-A841-08276083E4C0}" dt="2026-05-20T21:53:00.598" v="699" actId="20577"/>
        <pc:sldMkLst>
          <pc:docMk/>
          <pc:sldMk cId="1327118576" sldId="545"/>
        </pc:sldMkLst>
        <pc:spChg chg="mod">
          <ac:chgData name="Paul Coutin" userId="747f1c4b7ceaf14b" providerId="LiveId" clId="{346AC4DB-90BE-486A-A841-08276083E4C0}" dt="2026-05-20T11:02:17.608" v="518" actId="20577"/>
          <ac:spMkLst>
            <pc:docMk/>
            <pc:sldMk cId="1327118576" sldId="545"/>
            <ac:spMk id="10" creationId="{E42681EB-B3FD-65DA-3A43-BF89A2DE9A89}"/>
          </ac:spMkLst>
        </pc:spChg>
        <pc:spChg chg="mod">
          <ac:chgData name="Paul Coutin" userId="747f1c4b7ceaf14b" providerId="LiveId" clId="{346AC4DB-90BE-486A-A841-08276083E4C0}" dt="2026-05-20T10:11:15.485" v="208" actId="1037"/>
          <ac:spMkLst>
            <pc:docMk/>
            <pc:sldMk cId="1327118576" sldId="545"/>
            <ac:spMk id="14" creationId="{58B463AE-FB78-B00C-F70E-13FC13674FDC}"/>
          </ac:spMkLst>
        </pc:spChg>
        <pc:cxnChg chg="mod">
          <ac:chgData name="Paul Coutin" userId="747f1c4b7ceaf14b" providerId="LiveId" clId="{346AC4DB-90BE-486A-A841-08276083E4C0}" dt="2026-05-20T10:24:04.025" v="368" actId="1038"/>
          <ac:cxnSpMkLst>
            <pc:docMk/>
            <pc:sldMk cId="1327118576" sldId="545"/>
            <ac:cxnSpMk id="27" creationId="{ABAD15D6-10C7-9DAA-8EC8-252CE5D8727C}"/>
          </ac:cxnSpMkLst>
        </pc:cxnChg>
      </pc:sldChg>
      <pc:sldChg chg="modSp mod">
        <pc:chgData name="Paul Coutin" userId="747f1c4b7ceaf14b" providerId="LiveId" clId="{346AC4DB-90BE-486A-A841-08276083E4C0}" dt="2026-05-20T16:33:17.004" v="581" actId="20577"/>
        <pc:sldMkLst>
          <pc:docMk/>
          <pc:sldMk cId="3433226291" sldId="548"/>
        </pc:sldMkLst>
        <pc:spChg chg="mod">
          <ac:chgData name="Paul Coutin" userId="747f1c4b7ceaf14b" providerId="LiveId" clId="{346AC4DB-90BE-486A-A841-08276083E4C0}" dt="2026-05-20T16:33:17.004" v="581" actId="20577"/>
          <ac:spMkLst>
            <pc:docMk/>
            <pc:sldMk cId="3433226291" sldId="548"/>
            <ac:spMk id="19" creationId="{E67829E1-3FFA-A912-BC86-D60E35CC4FAA}"/>
          </ac:spMkLst>
        </pc:spChg>
      </pc:sldChg>
      <pc:sldChg chg="ord">
        <pc:chgData name="Paul Coutin" userId="747f1c4b7ceaf14b" providerId="LiveId" clId="{346AC4DB-90BE-486A-A841-08276083E4C0}" dt="2026-05-20T10:10:23.647" v="186"/>
        <pc:sldMkLst>
          <pc:docMk/>
          <pc:sldMk cId="2519293119" sldId="549"/>
        </pc:sldMkLst>
      </pc:sldChg>
      <pc:sldChg chg="addSp modSp modAnim">
        <pc:chgData name="Paul Coutin" userId="747f1c4b7ceaf14b" providerId="LiveId" clId="{346AC4DB-90BE-486A-A841-08276083E4C0}" dt="2026-05-20T10:42:34.088" v="509"/>
        <pc:sldMkLst>
          <pc:docMk/>
          <pc:sldMk cId="455325146" sldId="551"/>
        </pc:sldMkLst>
        <pc:spChg chg="mod">
          <ac:chgData name="Paul Coutin" userId="747f1c4b7ceaf14b" providerId="LiveId" clId="{346AC4DB-90BE-486A-A841-08276083E4C0}" dt="2026-05-20T10:42:06.127" v="506" actId="164"/>
          <ac:spMkLst>
            <pc:docMk/>
            <pc:sldMk cId="455325146" sldId="551"/>
            <ac:spMk id="14" creationId="{0D5EDEF8-77BC-C82D-AB87-6D8D68EAAD33}"/>
          </ac:spMkLst>
        </pc:spChg>
        <pc:spChg chg="mod">
          <ac:chgData name="Paul Coutin" userId="747f1c4b7ceaf14b" providerId="LiveId" clId="{346AC4DB-90BE-486A-A841-08276083E4C0}" dt="2026-05-20T10:42:06.127" v="506" actId="164"/>
          <ac:spMkLst>
            <pc:docMk/>
            <pc:sldMk cId="455325146" sldId="551"/>
            <ac:spMk id="28" creationId="{D66329A2-4930-A0D1-D146-50F7A4E87C84}"/>
          </ac:spMkLst>
        </pc:spChg>
        <pc:spChg chg="mod">
          <ac:chgData name="Paul Coutin" userId="747f1c4b7ceaf14b" providerId="LiveId" clId="{346AC4DB-90BE-486A-A841-08276083E4C0}" dt="2026-05-20T10:42:06.127" v="506" actId="164"/>
          <ac:spMkLst>
            <pc:docMk/>
            <pc:sldMk cId="455325146" sldId="551"/>
            <ac:spMk id="30" creationId="{BC2C910B-AEF6-8874-3EF2-64704681591F}"/>
          </ac:spMkLst>
        </pc:spChg>
        <pc:spChg chg="mod">
          <ac:chgData name="Paul Coutin" userId="747f1c4b7ceaf14b" providerId="LiveId" clId="{346AC4DB-90BE-486A-A841-08276083E4C0}" dt="2026-05-20T10:42:06.127" v="506" actId="164"/>
          <ac:spMkLst>
            <pc:docMk/>
            <pc:sldMk cId="455325146" sldId="551"/>
            <ac:spMk id="43" creationId="{7286FDCF-C02A-A432-3A92-04742D80FC7F}"/>
          </ac:spMkLst>
        </pc:spChg>
        <pc:grpChg chg="add mod">
          <ac:chgData name="Paul Coutin" userId="747f1c4b7ceaf14b" providerId="LiveId" clId="{346AC4DB-90BE-486A-A841-08276083E4C0}" dt="2026-05-20T10:42:06.127" v="506" actId="164"/>
          <ac:grpSpMkLst>
            <pc:docMk/>
            <pc:sldMk cId="455325146" sldId="551"/>
            <ac:grpSpMk id="2" creationId="{69581678-3BA2-3559-5A72-885281F7480E}"/>
          </ac:grpSpMkLst>
        </pc:grpChg>
        <pc:cxnChg chg="mod">
          <ac:chgData name="Paul Coutin" userId="747f1c4b7ceaf14b" providerId="LiveId" clId="{346AC4DB-90BE-486A-A841-08276083E4C0}" dt="2026-05-20T10:42:06.127" v="506" actId="164"/>
          <ac:cxnSpMkLst>
            <pc:docMk/>
            <pc:sldMk cId="455325146" sldId="551"/>
            <ac:cxnSpMk id="12" creationId="{074EC305-3DB5-A8BB-CA6F-6DFFCD19261B}"/>
          </ac:cxnSpMkLst>
        </pc:cxnChg>
        <pc:cxnChg chg="mod">
          <ac:chgData name="Paul Coutin" userId="747f1c4b7ceaf14b" providerId="LiveId" clId="{346AC4DB-90BE-486A-A841-08276083E4C0}" dt="2026-05-20T10:42:06.127" v="506" actId="164"/>
          <ac:cxnSpMkLst>
            <pc:docMk/>
            <pc:sldMk cId="455325146" sldId="551"/>
            <ac:cxnSpMk id="42" creationId="{BFF68DDC-B3EF-4712-9523-78BC6318ECCF}"/>
          </ac:cxnSpMkLst>
        </pc:cxnChg>
        <pc:cxnChg chg="mod">
          <ac:chgData name="Paul Coutin" userId="747f1c4b7ceaf14b" providerId="LiveId" clId="{346AC4DB-90BE-486A-A841-08276083E4C0}" dt="2026-05-20T10:42:06.127" v="506" actId="164"/>
          <ac:cxnSpMkLst>
            <pc:docMk/>
            <pc:sldMk cId="455325146" sldId="551"/>
            <ac:cxnSpMk id="45" creationId="{882BE190-C30B-2A56-1EB3-EF23F4F128FC}"/>
          </ac:cxnSpMkLst>
        </pc:cxnChg>
      </pc:sldChg>
      <pc:sldChg chg="addSp delSp modSp mod">
        <pc:chgData name="Paul Coutin" userId="747f1c4b7ceaf14b" providerId="LiveId" clId="{346AC4DB-90BE-486A-A841-08276083E4C0}" dt="2026-05-20T11:03:58.251" v="524" actId="20577"/>
        <pc:sldMkLst>
          <pc:docMk/>
          <pc:sldMk cId="362565081" sldId="552"/>
        </pc:sldMkLst>
        <pc:spChg chg="add mod">
          <ac:chgData name="Paul Coutin" userId="747f1c4b7ceaf14b" providerId="LiveId" clId="{346AC4DB-90BE-486A-A841-08276083E4C0}" dt="2026-05-20T10:11:25.069" v="212"/>
          <ac:spMkLst>
            <pc:docMk/>
            <pc:sldMk cId="362565081" sldId="552"/>
            <ac:spMk id="2" creationId="{E47113F9-0C12-B789-4C35-9E4A56F2B377}"/>
          </ac:spMkLst>
        </pc:spChg>
        <pc:spChg chg="add mod">
          <ac:chgData name="Paul Coutin" userId="747f1c4b7ceaf14b" providerId="LiveId" clId="{346AC4DB-90BE-486A-A841-08276083E4C0}" dt="2026-05-20T11:03:58.251" v="524" actId="20577"/>
          <ac:spMkLst>
            <pc:docMk/>
            <pc:sldMk cId="362565081" sldId="552"/>
            <ac:spMk id="7" creationId="{FBD3C2E0-25D0-261B-F05C-9BBB5E685020}"/>
          </ac:spMkLst>
        </pc:spChg>
        <pc:spChg chg="del">
          <ac:chgData name="Paul Coutin" userId="747f1c4b7ceaf14b" providerId="LiveId" clId="{346AC4DB-90BE-486A-A841-08276083E4C0}" dt="2026-05-20T10:11:24.696" v="211" actId="478"/>
          <ac:spMkLst>
            <pc:docMk/>
            <pc:sldMk cId="362565081" sldId="552"/>
            <ac:spMk id="13" creationId="{6F551845-6C5C-EA93-BD61-77A11BEBE45F}"/>
          </ac:spMkLst>
        </pc:spChg>
        <pc:spChg chg="del">
          <ac:chgData name="Paul Coutin" userId="747f1c4b7ceaf14b" providerId="LiveId" clId="{346AC4DB-90BE-486A-A841-08276083E4C0}" dt="2026-05-20T11:03:54.375" v="522" actId="478"/>
          <ac:spMkLst>
            <pc:docMk/>
            <pc:sldMk cId="362565081" sldId="552"/>
            <ac:spMk id="24" creationId="{5ADFB31A-2570-CED4-F08B-AE6724B5EFA4}"/>
          </ac:spMkLst>
        </pc:spChg>
      </pc:sldChg>
      <pc:sldChg chg="addSp delSp modSp mod">
        <pc:chgData name="Paul Coutin" userId="747f1c4b7ceaf14b" providerId="LiveId" clId="{346AC4DB-90BE-486A-A841-08276083E4C0}" dt="2026-05-20T21:53:07.258" v="701" actId="22"/>
        <pc:sldMkLst>
          <pc:docMk/>
          <pc:sldMk cId="1310310797" sldId="553"/>
        </pc:sldMkLst>
        <pc:spChg chg="add mod">
          <ac:chgData name="Paul Coutin" userId="747f1c4b7ceaf14b" providerId="LiveId" clId="{346AC4DB-90BE-486A-A841-08276083E4C0}" dt="2026-05-20T10:11:20.463" v="210"/>
          <ac:spMkLst>
            <pc:docMk/>
            <pc:sldMk cId="1310310797" sldId="553"/>
            <ac:spMk id="2" creationId="{36EDAD6E-7EB6-1ED7-4BC6-10055C1CE716}"/>
          </ac:spMkLst>
        </pc:spChg>
        <pc:spChg chg="add mod">
          <ac:chgData name="Paul Coutin" userId="747f1c4b7ceaf14b" providerId="LiveId" clId="{346AC4DB-90BE-486A-A841-08276083E4C0}" dt="2026-05-20T11:03:47.055" v="521" actId="20577"/>
          <ac:spMkLst>
            <pc:docMk/>
            <pc:sldMk cId="1310310797" sldId="553"/>
            <ac:spMk id="7" creationId="{D870A8B3-E3B1-A4A5-90CD-87B9B134A275}"/>
          </ac:spMkLst>
        </pc:spChg>
        <pc:spChg chg="del">
          <ac:chgData name="Paul Coutin" userId="747f1c4b7ceaf14b" providerId="LiveId" clId="{346AC4DB-90BE-486A-A841-08276083E4C0}" dt="2026-05-20T10:11:20.145" v="209" actId="478"/>
          <ac:spMkLst>
            <pc:docMk/>
            <pc:sldMk cId="1310310797" sldId="553"/>
            <ac:spMk id="13" creationId="{135FB831-6DCA-9B27-6A95-52D89B2DA92B}"/>
          </ac:spMkLst>
        </pc:spChg>
        <pc:spChg chg="add del">
          <ac:chgData name="Paul Coutin" userId="747f1c4b7ceaf14b" providerId="LiveId" clId="{346AC4DB-90BE-486A-A841-08276083E4C0}" dt="2026-05-20T21:53:07.258" v="701" actId="22"/>
          <ac:spMkLst>
            <pc:docMk/>
            <pc:sldMk cId="1310310797" sldId="553"/>
            <ac:spMk id="14" creationId="{3DA81A72-22D7-3FDE-FCD5-718FA5CE6064}"/>
          </ac:spMkLst>
        </pc:spChg>
        <pc:spChg chg="del">
          <ac:chgData name="Paul Coutin" userId="747f1c4b7ceaf14b" providerId="LiveId" clId="{346AC4DB-90BE-486A-A841-08276083E4C0}" dt="2026-05-20T11:03:44.033" v="519" actId="478"/>
          <ac:spMkLst>
            <pc:docMk/>
            <pc:sldMk cId="1310310797" sldId="553"/>
            <ac:spMk id="24" creationId="{68227108-9E8D-4763-17D9-7B468C714458}"/>
          </ac:spMkLst>
        </pc:spChg>
      </pc:sldChg>
      <pc:sldChg chg="del">
        <pc:chgData name="Paul Coutin" userId="747f1c4b7ceaf14b" providerId="LiveId" clId="{346AC4DB-90BE-486A-A841-08276083E4C0}" dt="2026-05-20T09:48:27.323" v="1" actId="47"/>
        <pc:sldMkLst>
          <pc:docMk/>
          <pc:sldMk cId="3133181940" sldId="554"/>
        </pc:sldMkLst>
      </pc:sldChg>
      <pc:sldChg chg="addSp delSp modSp add mod addAnim delAnim modAnim">
        <pc:chgData name="Paul Coutin" userId="747f1c4b7ceaf14b" providerId="LiveId" clId="{346AC4DB-90BE-486A-A841-08276083E4C0}" dt="2026-05-20T10:28:59.618" v="503"/>
        <pc:sldMkLst>
          <pc:docMk/>
          <pc:sldMk cId="1398200017" sldId="555"/>
        </pc:sldMkLst>
        <pc:spChg chg="add del mod">
          <ac:chgData name="Paul Coutin" userId="747f1c4b7ceaf14b" providerId="LiveId" clId="{346AC4DB-90BE-486A-A841-08276083E4C0}" dt="2026-05-20T09:50:36.636" v="20" actId="478"/>
          <ac:spMkLst>
            <pc:docMk/>
            <pc:sldMk cId="1398200017" sldId="555"/>
            <ac:spMk id="2" creationId="{4FC9BD33-9A83-565D-E251-FAB8664F31D8}"/>
          </ac:spMkLst>
        </pc:spChg>
        <pc:spChg chg="mod">
          <ac:chgData name="Paul Coutin" userId="747f1c4b7ceaf14b" providerId="LiveId" clId="{346AC4DB-90BE-486A-A841-08276083E4C0}" dt="2026-05-20T10:26:25.467" v="440" actId="6549"/>
          <ac:spMkLst>
            <pc:docMk/>
            <pc:sldMk cId="1398200017" sldId="555"/>
            <ac:spMk id="3" creationId="{2E45F13D-7745-EE09-B910-61D26EEB5146}"/>
          </ac:spMkLst>
        </pc:spChg>
        <pc:spChg chg="add mod">
          <ac:chgData name="Paul Coutin" userId="747f1c4b7ceaf14b" providerId="LiveId" clId="{346AC4DB-90BE-486A-A841-08276083E4C0}" dt="2026-05-20T10:27:52.696" v="487" actId="164"/>
          <ac:spMkLst>
            <pc:docMk/>
            <pc:sldMk cId="1398200017" sldId="555"/>
            <ac:spMk id="22" creationId="{844E193D-1DF2-08B9-171B-9C81FB716002}"/>
          </ac:spMkLst>
        </pc:spChg>
        <pc:spChg chg="add mod">
          <ac:chgData name="Paul Coutin" userId="747f1c4b7ceaf14b" providerId="LiveId" clId="{346AC4DB-90BE-486A-A841-08276083E4C0}" dt="2026-05-20T10:27:52.696" v="487" actId="164"/>
          <ac:spMkLst>
            <pc:docMk/>
            <pc:sldMk cId="1398200017" sldId="555"/>
            <ac:spMk id="23" creationId="{467D6581-3639-E29C-87DB-9F840C51A2BA}"/>
          </ac:spMkLst>
        </pc:spChg>
        <pc:grpChg chg="add mod">
          <ac:chgData name="Paul Coutin" userId="747f1c4b7ceaf14b" providerId="LiveId" clId="{346AC4DB-90BE-486A-A841-08276083E4C0}" dt="2026-05-20T10:27:52.696" v="487" actId="164"/>
          <ac:grpSpMkLst>
            <pc:docMk/>
            <pc:sldMk cId="1398200017" sldId="555"/>
            <ac:grpSpMk id="24" creationId="{E0582481-B626-E03B-E084-AC170DD55A71}"/>
          </ac:grpSpMkLst>
        </pc:grpChg>
        <pc:graphicFrameChg chg="add mod modGraphic">
          <ac:chgData name="Paul Coutin" userId="747f1c4b7ceaf14b" providerId="LiveId" clId="{346AC4DB-90BE-486A-A841-08276083E4C0}" dt="2026-05-20T10:08:51.047" v="184" actId="27180"/>
          <ac:graphicFrameMkLst>
            <pc:docMk/>
            <pc:sldMk cId="1398200017" sldId="555"/>
            <ac:graphicFrameMk id="10" creationId="{4A653335-25F1-FA8A-73C8-8DADCA9EFF60}"/>
          </ac:graphicFrameMkLst>
        </pc:graphicFrameChg>
        <pc:picChg chg="mod">
          <ac:chgData name="Paul Coutin" userId="747f1c4b7ceaf14b" providerId="LiveId" clId="{346AC4DB-90BE-486A-A841-08276083E4C0}" dt="2026-05-20T10:28:49.968" v="500" actId="1036"/>
          <ac:picMkLst>
            <pc:docMk/>
            <pc:sldMk cId="1398200017" sldId="555"/>
            <ac:picMk id="7" creationId="{D8DBF6E2-270A-B110-35BF-B1A8B8652B70}"/>
          </ac:picMkLst>
        </pc:picChg>
        <pc:picChg chg="del mod ord">
          <ac:chgData name="Paul Coutin" userId="747f1c4b7ceaf14b" providerId="LiveId" clId="{346AC4DB-90BE-486A-A841-08276083E4C0}" dt="2026-05-20T09:57:07.715" v="141" actId="478"/>
          <ac:picMkLst>
            <pc:docMk/>
            <pc:sldMk cId="1398200017" sldId="555"/>
            <ac:picMk id="8" creationId="{DD2931DD-240B-413D-BBD5-984839C9040C}"/>
          </ac:picMkLst>
        </pc:picChg>
        <pc:picChg chg="add mod ord">
          <ac:chgData name="Paul Coutin" userId="747f1c4b7ceaf14b" providerId="LiveId" clId="{346AC4DB-90BE-486A-A841-08276083E4C0}" dt="2026-05-20T09:57:50.680" v="148" actId="167"/>
          <ac:picMkLst>
            <pc:docMk/>
            <pc:sldMk cId="1398200017" sldId="555"/>
            <ac:picMk id="12" creationId="{EF8889BE-89B8-68CC-F28F-05975D42E66A}"/>
          </ac:picMkLst>
        </pc:picChg>
        <pc:picChg chg="add del mod">
          <ac:chgData name="Paul Coutin" userId="747f1c4b7ceaf14b" providerId="LiveId" clId="{346AC4DB-90BE-486A-A841-08276083E4C0}" dt="2026-05-20T10:03:49.992" v="168" actId="478"/>
          <ac:picMkLst>
            <pc:docMk/>
            <pc:sldMk cId="1398200017" sldId="555"/>
            <ac:picMk id="14" creationId="{159CA2B5-0273-8E91-3932-EAE89B9EF0DB}"/>
          </ac:picMkLst>
        </pc:picChg>
        <pc:picChg chg="add del mod">
          <ac:chgData name="Paul Coutin" userId="747f1c4b7ceaf14b" providerId="LiveId" clId="{346AC4DB-90BE-486A-A841-08276083E4C0}" dt="2026-05-20T10:07:40.091" v="183" actId="478"/>
          <ac:picMkLst>
            <pc:docMk/>
            <pc:sldMk cId="1398200017" sldId="555"/>
            <ac:picMk id="16" creationId="{D967701F-1D8E-E203-8FC3-A166A215FFA8}"/>
          </ac:picMkLst>
        </pc:picChg>
        <pc:cxnChg chg="add mod">
          <ac:chgData name="Paul Coutin" userId="747f1c4b7ceaf14b" providerId="LiveId" clId="{346AC4DB-90BE-486A-A841-08276083E4C0}" dt="2026-05-20T10:27:52.696" v="487" actId="164"/>
          <ac:cxnSpMkLst>
            <pc:docMk/>
            <pc:sldMk cId="1398200017" sldId="555"/>
            <ac:cxnSpMk id="18" creationId="{D40054E6-F877-AEA8-5D55-7EFF22AB32CB}"/>
          </ac:cxnSpMkLst>
        </pc:cxnChg>
        <pc:cxnChg chg="add mod">
          <ac:chgData name="Paul Coutin" userId="747f1c4b7ceaf14b" providerId="LiveId" clId="{346AC4DB-90BE-486A-A841-08276083E4C0}" dt="2026-05-20T10:27:52.696" v="487" actId="164"/>
          <ac:cxnSpMkLst>
            <pc:docMk/>
            <pc:sldMk cId="1398200017" sldId="555"/>
            <ac:cxnSpMk id="20" creationId="{689411FD-67C3-3A5A-EED4-8AE326D77465}"/>
          </ac:cxnSpMkLst>
        </pc:cxnChg>
      </pc:sldChg>
      <pc:sldChg chg="addSp delSp modSp new mod">
        <pc:chgData name="Paul Coutin" userId="747f1c4b7ceaf14b" providerId="LiveId" clId="{346AC4DB-90BE-486A-A841-08276083E4C0}" dt="2026-05-20T21:52:04.822" v="645" actId="14100"/>
        <pc:sldMkLst>
          <pc:docMk/>
          <pc:sldMk cId="2795252396" sldId="556"/>
        </pc:sldMkLst>
        <pc:spChg chg="mod">
          <ac:chgData name="Paul Coutin" userId="747f1c4b7ceaf14b" providerId="LiveId" clId="{346AC4DB-90BE-486A-A841-08276083E4C0}" dt="2026-05-20T21:50:03.136" v="592" actId="20577"/>
          <ac:spMkLst>
            <pc:docMk/>
            <pc:sldMk cId="2795252396" sldId="556"/>
            <ac:spMk id="2" creationId="{0732096D-91E8-F71E-45AD-9262AB8E27FE}"/>
          </ac:spMkLst>
        </pc:spChg>
        <pc:spChg chg="add del">
          <ac:chgData name="Paul Coutin" userId="747f1c4b7ceaf14b" providerId="LiveId" clId="{346AC4DB-90BE-486A-A841-08276083E4C0}" dt="2026-05-20T21:50:10.397" v="595" actId="478"/>
          <ac:spMkLst>
            <pc:docMk/>
            <pc:sldMk cId="2795252396" sldId="556"/>
            <ac:spMk id="3" creationId="{876D2CCA-4139-96F1-0413-F1880BEE56A5}"/>
          </ac:spMkLst>
        </pc:spChg>
        <pc:spChg chg="del">
          <ac:chgData name="Paul Coutin" userId="747f1c4b7ceaf14b" providerId="LiveId" clId="{346AC4DB-90BE-486A-A841-08276083E4C0}" dt="2026-05-20T21:50:10.397" v="595" actId="478"/>
          <ac:spMkLst>
            <pc:docMk/>
            <pc:sldMk cId="2795252396" sldId="556"/>
            <ac:spMk id="4" creationId="{87C47362-2CE1-8533-1435-83686BCAECA7}"/>
          </ac:spMkLst>
        </pc:spChg>
        <pc:spChg chg="add mod">
          <ac:chgData name="Paul Coutin" userId="747f1c4b7ceaf14b" providerId="LiveId" clId="{346AC4DB-90BE-486A-A841-08276083E4C0}" dt="2026-05-20T21:52:00.856" v="644" actId="1076"/>
          <ac:spMkLst>
            <pc:docMk/>
            <pc:sldMk cId="2795252396" sldId="556"/>
            <ac:spMk id="12" creationId="{3C4E7CCE-FC57-D5B1-0026-6F912110E8F2}"/>
          </ac:spMkLst>
        </pc:spChg>
        <pc:picChg chg="add del mod ord">
          <ac:chgData name="Paul Coutin" userId="747f1c4b7ceaf14b" providerId="LiveId" clId="{346AC4DB-90BE-486A-A841-08276083E4C0}" dt="2026-05-20T21:50:06.113" v="594" actId="22"/>
          <ac:picMkLst>
            <pc:docMk/>
            <pc:sldMk cId="2795252396" sldId="556"/>
            <ac:picMk id="8" creationId="{624F47D6-BB6E-FCA7-6274-FC7FD5257B52}"/>
          </ac:picMkLst>
        </pc:picChg>
        <pc:picChg chg="add mod">
          <ac:chgData name="Paul Coutin" userId="747f1c4b7ceaf14b" providerId="LiveId" clId="{346AC4DB-90BE-486A-A841-08276083E4C0}" dt="2026-05-20T21:52:04.822" v="645" actId="14100"/>
          <ac:picMkLst>
            <pc:docMk/>
            <pc:sldMk cId="2795252396" sldId="556"/>
            <ac:picMk id="10" creationId="{764DB395-A218-6648-C41B-2FEB15C90179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58C92D51-4025-89C5-6852-29B536893AF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11DF406-57DD-F293-D0FE-3A1FDF2FDF0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54678F-36F6-4ECA-A8FA-23A7AA6FB85A}" type="datetimeFigureOut">
              <a:rPr lang="fr-FR" smtClean="0"/>
              <a:t>19/05/2026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8C5759E-EF6F-0E91-2D40-7F6D3C3A100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C3FEFAF-7197-39AD-A36C-2A30CFA8E42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19BCDA-1622-4965-90A2-F0C18F9345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64100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981C0E-BAB9-483F-89C6-43B6ABC1D692}" type="datetimeFigureOut">
              <a:rPr lang="fr-FR" smtClean="0"/>
              <a:t>19/05/2026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BAAFFE-72F2-47B3-A975-42E434442C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35012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SATURATED VAPOR PRESSUR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6FDF77-2D26-4445-AD29-0AA291719D9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1764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LATTICE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763A1-0502-4511-AB3E-397612BF8318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0783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Membrane détaché</a:t>
            </a:r>
          </a:p>
          <a:p>
            <a:r>
              <a:rPr lang="fr-FR" dirty="0"/>
              <a:t>EMPREINTE dans l’alu</a:t>
            </a:r>
          </a:p>
          <a:p>
            <a:r>
              <a:rPr lang="fr-FR" dirty="0"/>
              <a:t>ALD FLASH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763A1-0502-4511-AB3E-397612BF8318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6593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FIT the cavitation probability 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AAFFE-72F2-47B3-A975-42E434442C3B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9186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FIT the cavitation probability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AAFFE-72F2-47B3-A975-42E434442C3B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98422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6FDF77-2D26-4445-AD29-0AA291719D95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5482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4357E4-FCBF-4B65-96B2-5F52B00468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55EF8CC-3690-46AA-AAFC-8C7054DC83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4530DF8-69EB-4DE6-9479-B44E455E0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16CF3-D228-487E-8F55-A43BEC45BD23}" type="datetime1">
              <a:rPr lang="fr-FR" smtClean="0"/>
              <a:t>19/05/2026</a:t>
            </a:fld>
            <a:endParaRPr lang="fr-FR"/>
          </a:p>
        </p:txBody>
      </p:sp>
      <p:sp>
        <p:nvSpPr>
          <p:cNvPr id="9" name="Espace réservé du numéro de diapositive 15">
            <a:extLst>
              <a:ext uri="{FF2B5EF4-FFF2-40B4-BE49-F238E27FC236}">
                <a16:creationId xmlns:a16="http://schemas.microsoft.com/office/drawing/2014/main" id="{DC6ED2D9-B117-E04A-D20E-F11B548A6D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3928" y="6493249"/>
            <a:ext cx="576000" cy="396000"/>
          </a:xfrm>
          <a:prstGeom prst="rect">
            <a:avLst/>
          </a:prstGeom>
          <a:ln w="19050">
            <a:solidFill>
              <a:srgbClr val="2E2998"/>
            </a:solidFill>
          </a:ln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91DA1029-E6D1-4F9D-BF50-3CDABB7158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pied de page 16">
            <a:extLst>
              <a:ext uri="{FF2B5EF4-FFF2-40B4-BE49-F238E27FC236}">
                <a16:creationId xmlns:a16="http://schemas.microsoft.com/office/drawing/2014/main" id="{7EF35A3C-46DE-E6B2-FC0B-23BBB63B19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324531" y="6493249"/>
            <a:ext cx="1329398" cy="396000"/>
          </a:xfrm>
          <a:prstGeom prst="rect">
            <a:avLst/>
          </a:prstGeom>
          <a:ln w="19050">
            <a:solidFill>
              <a:srgbClr val="2E2998"/>
            </a:solidFill>
          </a:ln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fr-FR" dirty="0" err="1"/>
              <a:t>Interpore</a:t>
            </a:r>
            <a:r>
              <a:rPr lang="fr-FR" dirty="0"/>
              <a:t> 2026</a:t>
            </a:r>
          </a:p>
        </p:txBody>
      </p:sp>
    </p:spTree>
    <p:extLst>
      <p:ext uri="{BB962C8B-B14F-4D97-AF65-F5344CB8AC3E}">
        <p14:creationId xmlns:p14="http://schemas.microsoft.com/office/powerpoint/2010/main" val="3494513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7F6459-245A-4A31-900B-E22826A81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826A209-FA1F-4E27-91ED-21A67A9166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D49C62B-69FF-460E-893E-F0B5C1120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36071-7639-459E-9656-05D0CD50AB33}" type="datetime1">
              <a:rPr lang="fr-FR" smtClean="0"/>
              <a:t>19/05/2026</a:t>
            </a:fld>
            <a:endParaRPr lang="fr-FR"/>
          </a:p>
        </p:txBody>
      </p:sp>
      <p:sp>
        <p:nvSpPr>
          <p:cNvPr id="9" name="Espace réservé du numéro de diapositive 15">
            <a:extLst>
              <a:ext uri="{FF2B5EF4-FFF2-40B4-BE49-F238E27FC236}">
                <a16:creationId xmlns:a16="http://schemas.microsoft.com/office/drawing/2014/main" id="{A36DE1CA-7772-4918-3FCD-0E0E73EACE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3928" y="6493249"/>
            <a:ext cx="576000" cy="396000"/>
          </a:xfrm>
          <a:prstGeom prst="rect">
            <a:avLst/>
          </a:prstGeom>
          <a:ln w="19050">
            <a:solidFill>
              <a:srgbClr val="2E2998"/>
            </a:solidFill>
          </a:ln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91DA1029-E6D1-4F9D-BF50-3CDABB7158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pied de page 16">
            <a:extLst>
              <a:ext uri="{FF2B5EF4-FFF2-40B4-BE49-F238E27FC236}">
                <a16:creationId xmlns:a16="http://schemas.microsoft.com/office/drawing/2014/main" id="{24AE51DF-1869-000D-E138-E73147D87A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324531" y="6493249"/>
            <a:ext cx="1329398" cy="396000"/>
          </a:xfrm>
          <a:prstGeom prst="rect">
            <a:avLst/>
          </a:prstGeom>
          <a:ln w="19050">
            <a:solidFill>
              <a:srgbClr val="2E2998"/>
            </a:solidFill>
          </a:ln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fr-FR" dirty="0" err="1"/>
              <a:t>Interpore</a:t>
            </a:r>
            <a:r>
              <a:rPr lang="fr-FR" dirty="0"/>
              <a:t> 2026</a:t>
            </a:r>
          </a:p>
        </p:txBody>
      </p:sp>
    </p:spTree>
    <p:extLst>
      <p:ext uri="{BB962C8B-B14F-4D97-AF65-F5344CB8AC3E}">
        <p14:creationId xmlns:p14="http://schemas.microsoft.com/office/powerpoint/2010/main" val="2245201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43DD1D5-4C5D-46B0-8482-89DAFBCB53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00C5D5A-329E-41AB-B9D2-32C1EBB390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EDBC8FE-88DC-4FC9-BF4B-CD081A2B1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72C63-C425-499C-AF6F-52F7FE54AB81}" type="datetime1">
              <a:rPr lang="fr-FR" smtClean="0"/>
              <a:t>19/05/2026</a:t>
            </a:fld>
            <a:endParaRPr lang="fr-FR"/>
          </a:p>
        </p:txBody>
      </p:sp>
      <p:sp>
        <p:nvSpPr>
          <p:cNvPr id="9" name="Espace réservé du numéro de diapositive 15">
            <a:extLst>
              <a:ext uri="{FF2B5EF4-FFF2-40B4-BE49-F238E27FC236}">
                <a16:creationId xmlns:a16="http://schemas.microsoft.com/office/drawing/2014/main" id="{C34385AF-5681-BA37-0963-394A68983C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3928" y="6493249"/>
            <a:ext cx="576000" cy="396000"/>
          </a:xfrm>
          <a:prstGeom prst="rect">
            <a:avLst/>
          </a:prstGeom>
          <a:ln w="19050">
            <a:solidFill>
              <a:srgbClr val="2E2998"/>
            </a:solidFill>
          </a:ln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91DA1029-E6D1-4F9D-BF50-3CDABB7158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pied de page 16">
            <a:extLst>
              <a:ext uri="{FF2B5EF4-FFF2-40B4-BE49-F238E27FC236}">
                <a16:creationId xmlns:a16="http://schemas.microsoft.com/office/drawing/2014/main" id="{459FAF44-885F-AC3F-B6BF-F40F9FB232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324531" y="6493249"/>
            <a:ext cx="1329398" cy="396000"/>
          </a:xfrm>
          <a:prstGeom prst="rect">
            <a:avLst/>
          </a:prstGeom>
          <a:ln w="19050">
            <a:solidFill>
              <a:srgbClr val="2E2998"/>
            </a:solidFill>
          </a:ln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fr-FR" dirty="0" err="1"/>
              <a:t>Interpore</a:t>
            </a:r>
            <a:r>
              <a:rPr lang="fr-FR" dirty="0"/>
              <a:t> 2026</a:t>
            </a:r>
          </a:p>
        </p:txBody>
      </p:sp>
    </p:spTree>
    <p:extLst>
      <p:ext uri="{BB962C8B-B14F-4D97-AF65-F5344CB8AC3E}">
        <p14:creationId xmlns:p14="http://schemas.microsoft.com/office/powerpoint/2010/main" val="1341681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7C3EA4-C5F8-4FD2-8382-625FEDDD7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9EFF00-B752-496C-BAB1-B5573C1C41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390F533-1535-4870-A36B-D99B2B264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954F-C1D0-4D99-B38F-B32A302D758F}" type="datetime1">
              <a:rPr lang="fr-FR" smtClean="0"/>
              <a:t>19/05/2026</a:t>
            </a:fld>
            <a:endParaRPr lang="fr-FR"/>
          </a:p>
        </p:txBody>
      </p:sp>
      <p:sp>
        <p:nvSpPr>
          <p:cNvPr id="11" name="Espace réservé du numéro de diapositive 15">
            <a:extLst>
              <a:ext uri="{FF2B5EF4-FFF2-40B4-BE49-F238E27FC236}">
                <a16:creationId xmlns:a16="http://schemas.microsoft.com/office/drawing/2014/main" id="{C82C4A64-9FED-D726-42DB-31B434E5A5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3928" y="6493249"/>
            <a:ext cx="576000" cy="396000"/>
          </a:xfrm>
          <a:prstGeom prst="rect">
            <a:avLst/>
          </a:prstGeom>
          <a:ln w="19050">
            <a:solidFill>
              <a:srgbClr val="2E2998"/>
            </a:solidFill>
          </a:ln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91DA1029-E6D1-4F9D-BF50-3CDABB7158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6">
            <a:extLst>
              <a:ext uri="{FF2B5EF4-FFF2-40B4-BE49-F238E27FC236}">
                <a16:creationId xmlns:a16="http://schemas.microsoft.com/office/drawing/2014/main" id="{F73D4E3B-1F83-B50C-0E0C-2C6B570515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324531" y="6493249"/>
            <a:ext cx="1329398" cy="396000"/>
          </a:xfrm>
          <a:prstGeom prst="rect">
            <a:avLst/>
          </a:prstGeom>
          <a:ln w="19050">
            <a:solidFill>
              <a:srgbClr val="2E2998"/>
            </a:solidFill>
          </a:ln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fr-FR" dirty="0" err="1"/>
              <a:t>Interpore</a:t>
            </a:r>
            <a:r>
              <a:rPr lang="fr-FR" dirty="0"/>
              <a:t> 2026</a:t>
            </a:r>
          </a:p>
        </p:txBody>
      </p:sp>
    </p:spTree>
    <p:extLst>
      <p:ext uri="{BB962C8B-B14F-4D97-AF65-F5344CB8AC3E}">
        <p14:creationId xmlns:p14="http://schemas.microsoft.com/office/powerpoint/2010/main" val="1127040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1E51EA-C466-42B4-8BDD-1A97838D2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FE06C66-D663-4D3F-A823-47F0F8FE96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03FC875-1CED-4235-A17A-BAA03C33C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240FA-F833-47FC-8E0D-A6A1DAA30CD5}" type="datetime1">
              <a:rPr lang="fr-FR" smtClean="0"/>
              <a:t>19/05/2026</a:t>
            </a:fld>
            <a:endParaRPr lang="fr-FR"/>
          </a:p>
        </p:txBody>
      </p:sp>
      <p:sp>
        <p:nvSpPr>
          <p:cNvPr id="11" name="Espace réservé du numéro de diapositive 15">
            <a:extLst>
              <a:ext uri="{FF2B5EF4-FFF2-40B4-BE49-F238E27FC236}">
                <a16:creationId xmlns:a16="http://schemas.microsoft.com/office/drawing/2014/main" id="{23DDD84E-8608-4863-5F7C-3B4AB0FAF8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3928" y="6493249"/>
            <a:ext cx="576000" cy="396000"/>
          </a:xfrm>
          <a:prstGeom prst="rect">
            <a:avLst/>
          </a:prstGeom>
          <a:ln w="19050">
            <a:solidFill>
              <a:srgbClr val="2E2998"/>
            </a:solidFill>
          </a:ln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91DA1029-E6D1-4F9D-BF50-3CDABB7158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6">
            <a:extLst>
              <a:ext uri="{FF2B5EF4-FFF2-40B4-BE49-F238E27FC236}">
                <a16:creationId xmlns:a16="http://schemas.microsoft.com/office/drawing/2014/main" id="{E631C92B-F499-FD64-5804-336001576F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324531" y="6493249"/>
            <a:ext cx="1329398" cy="396000"/>
          </a:xfrm>
          <a:prstGeom prst="rect">
            <a:avLst/>
          </a:prstGeom>
          <a:ln w="19050">
            <a:solidFill>
              <a:srgbClr val="2E2998"/>
            </a:solidFill>
          </a:ln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fr-FR" dirty="0" err="1"/>
              <a:t>Interpore</a:t>
            </a:r>
            <a:r>
              <a:rPr lang="fr-FR" dirty="0"/>
              <a:t> 2026</a:t>
            </a:r>
          </a:p>
        </p:txBody>
      </p:sp>
    </p:spTree>
    <p:extLst>
      <p:ext uri="{BB962C8B-B14F-4D97-AF65-F5344CB8AC3E}">
        <p14:creationId xmlns:p14="http://schemas.microsoft.com/office/powerpoint/2010/main" val="1915612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F54456-6984-49A2-9F11-7B3325ED8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E3851FA-EE3A-42A4-8192-93A1D3337D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F9ABC89-73E2-4CCF-AE3E-37A4C2C7BA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61F45BE-6F4A-40A7-BB52-99D9216C5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EAAC7-5356-40EA-9108-2E5CFED5B673}" type="datetime1">
              <a:rPr lang="fr-FR" smtClean="0"/>
              <a:t>19/05/2026</a:t>
            </a:fld>
            <a:endParaRPr lang="fr-FR"/>
          </a:p>
        </p:txBody>
      </p:sp>
      <p:sp>
        <p:nvSpPr>
          <p:cNvPr id="10" name="Espace réservé du numéro de diapositive 15">
            <a:extLst>
              <a:ext uri="{FF2B5EF4-FFF2-40B4-BE49-F238E27FC236}">
                <a16:creationId xmlns:a16="http://schemas.microsoft.com/office/drawing/2014/main" id="{A398AA94-891F-C666-7911-F174D2F35C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3928" y="6493249"/>
            <a:ext cx="576000" cy="396000"/>
          </a:xfrm>
          <a:prstGeom prst="rect">
            <a:avLst/>
          </a:prstGeom>
          <a:ln w="19050">
            <a:solidFill>
              <a:srgbClr val="2E2998"/>
            </a:solidFill>
          </a:ln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91DA1029-E6D1-4F9D-BF50-3CDABB7158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pied de page 16">
            <a:extLst>
              <a:ext uri="{FF2B5EF4-FFF2-40B4-BE49-F238E27FC236}">
                <a16:creationId xmlns:a16="http://schemas.microsoft.com/office/drawing/2014/main" id="{A8879215-7673-2136-888C-69DB62D8A1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324531" y="6493249"/>
            <a:ext cx="1329398" cy="396000"/>
          </a:xfrm>
          <a:prstGeom prst="rect">
            <a:avLst/>
          </a:prstGeom>
          <a:ln w="19050">
            <a:solidFill>
              <a:srgbClr val="2E2998"/>
            </a:solidFill>
          </a:ln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fr-FR" dirty="0" err="1"/>
              <a:t>Interpore</a:t>
            </a:r>
            <a:r>
              <a:rPr lang="fr-FR" dirty="0"/>
              <a:t> 2026</a:t>
            </a:r>
          </a:p>
        </p:txBody>
      </p:sp>
    </p:spTree>
    <p:extLst>
      <p:ext uri="{BB962C8B-B14F-4D97-AF65-F5344CB8AC3E}">
        <p14:creationId xmlns:p14="http://schemas.microsoft.com/office/powerpoint/2010/main" val="1020299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0AECD1-01F7-4FA1-81C6-750F800CF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C6090D1-F860-4265-858E-E9BC56235E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8ABA0E2-46B9-4602-AE03-8734B8D080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749EF17-89AB-490D-A417-BE67D93560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BDFCED9-5365-4342-9614-4F077C79A6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22E728C-3E6D-44B6-BABF-E0E7AE2EA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33662-04E3-45CA-A035-E4C5F36E215F}" type="datetime1">
              <a:rPr lang="fr-FR" smtClean="0"/>
              <a:t>19/05/2026</a:t>
            </a:fld>
            <a:endParaRPr lang="fr-FR"/>
          </a:p>
        </p:txBody>
      </p:sp>
      <p:sp>
        <p:nvSpPr>
          <p:cNvPr id="12" name="Espace réservé du numéro de diapositive 15">
            <a:extLst>
              <a:ext uri="{FF2B5EF4-FFF2-40B4-BE49-F238E27FC236}">
                <a16:creationId xmlns:a16="http://schemas.microsoft.com/office/drawing/2014/main" id="{EACBE7F3-E215-EEF2-14C4-5CCEEC47A7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653928" y="6493249"/>
            <a:ext cx="576000" cy="396000"/>
          </a:xfrm>
          <a:prstGeom prst="rect">
            <a:avLst/>
          </a:prstGeom>
          <a:ln w="19050">
            <a:solidFill>
              <a:srgbClr val="2E2998"/>
            </a:solidFill>
          </a:ln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91DA1029-E6D1-4F9D-BF50-3CDABB7158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Espace réservé du pied de page 16">
            <a:extLst>
              <a:ext uri="{FF2B5EF4-FFF2-40B4-BE49-F238E27FC236}">
                <a16:creationId xmlns:a16="http://schemas.microsoft.com/office/drawing/2014/main" id="{D7E2B3C1-DCCB-A46E-2075-6129F3E1475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0324531" y="6493249"/>
            <a:ext cx="1329398" cy="396000"/>
          </a:xfrm>
          <a:prstGeom prst="rect">
            <a:avLst/>
          </a:prstGeom>
          <a:ln w="19050">
            <a:solidFill>
              <a:srgbClr val="2E2998"/>
            </a:solidFill>
          </a:ln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fr-FR" dirty="0" err="1"/>
              <a:t>Interpore</a:t>
            </a:r>
            <a:r>
              <a:rPr lang="fr-FR" dirty="0"/>
              <a:t> 2026</a:t>
            </a:r>
          </a:p>
        </p:txBody>
      </p:sp>
    </p:spTree>
    <p:extLst>
      <p:ext uri="{BB962C8B-B14F-4D97-AF65-F5344CB8AC3E}">
        <p14:creationId xmlns:p14="http://schemas.microsoft.com/office/powerpoint/2010/main" val="3084953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C52B3C-70CD-4064-82C6-B1B952A55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41A01F9-C997-4C7D-831E-7A6486E9C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2E646-00BD-422D-A022-51FF63CAAD94}" type="datetime1">
              <a:rPr lang="fr-FR" smtClean="0"/>
              <a:t>19/05/2026</a:t>
            </a:fld>
            <a:endParaRPr lang="fr-FR"/>
          </a:p>
        </p:txBody>
      </p:sp>
      <p:sp>
        <p:nvSpPr>
          <p:cNvPr id="10" name="Espace réservé du numéro de diapositive 15">
            <a:extLst>
              <a:ext uri="{FF2B5EF4-FFF2-40B4-BE49-F238E27FC236}">
                <a16:creationId xmlns:a16="http://schemas.microsoft.com/office/drawing/2014/main" id="{93E1F612-44D8-2C99-1505-85A064A48A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3928" y="6493249"/>
            <a:ext cx="576000" cy="396000"/>
          </a:xfrm>
          <a:prstGeom prst="rect">
            <a:avLst/>
          </a:prstGeom>
          <a:ln w="19050">
            <a:solidFill>
              <a:srgbClr val="2E2998"/>
            </a:solidFill>
          </a:ln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91DA1029-E6D1-4F9D-BF50-3CDABB7158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pied de page 16">
            <a:extLst>
              <a:ext uri="{FF2B5EF4-FFF2-40B4-BE49-F238E27FC236}">
                <a16:creationId xmlns:a16="http://schemas.microsoft.com/office/drawing/2014/main" id="{69555DBE-8595-DE47-E957-1BB79EC49B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324531" y="6493249"/>
            <a:ext cx="1329398" cy="396000"/>
          </a:xfrm>
          <a:prstGeom prst="rect">
            <a:avLst/>
          </a:prstGeom>
          <a:ln w="19050">
            <a:solidFill>
              <a:srgbClr val="2E2998"/>
            </a:solidFill>
          </a:ln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fr-FR" dirty="0" err="1"/>
              <a:t>Interpore</a:t>
            </a:r>
            <a:r>
              <a:rPr lang="fr-FR" dirty="0"/>
              <a:t> 2026</a:t>
            </a:r>
          </a:p>
        </p:txBody>
      </p:sp>
    </p:spTree>
    <p:extLst>
      <p:ext uri="{BB962C8B-B14F-4D97-AF65-F5344CB8AC3E}">
        <p14:creationId xmlns:p14="http://schemas.microsoft.com/office/powerpoint/2010/main" val="3604934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35722E0-C826-43CA-86DB-BE6A559D8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588D4-BFE1-4FB4-8C28-CB1E7EF76BD9}" type="datetime1">
              <a:rPr lang="fr-FR" smtClean="0"/>
              <a:t>19/05/2026</a:t>
            </a:fld>
            <a:endParaRPr lang="fr-FR"/>
          </a:p>
        </p:txBody>
      </p:sp>
      <p:sp>
        <p:nvSpPr>
          <p:cNvPr id="9" name="Espace réservé du numéro de diapositive 15">
            <a:extLst>
              <a:ext uri="{FF2B5EF4-FFF2-40B4-BE49-F238E27FC236}">
                <a16:creationId xmlns:a16="http://schemas.microsoft.com/office/drawing/2014/main" id="{BDDC88A0-1DF0-9D27-7A19-3F312BA05E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3928" y="6493249"/>
            <a:ext cx="576000" cy="396000"/>
          </a:xfrm>
          <a:prstGeom prst="rect">
            <a:avLst/>
          </a:prstGeom>
          <a:ln w="19050">
            <a:solidFill>
              <a:srgbClr val="2E2998"/>
            </a:solidFill>
          </a:ln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91DA1029-E6D1-4F9D-BF50-3CDABB7158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pied de page 16">
            <a:extLst>
              <a:ext uri="{FF2B5EF4-FFF2-40B4-BE49-F238E27FC236}">
                <a16:creationId xmlns:a16="http://schemas.microsoft.com/office/drawing/2014/main" id="{59C61ED7-D570-DA83-B33A-C9A464CBCA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324531" y="6493249"/>
            <a:ext cx="1329398" cy="396000"/>
          </a:xfrm>
          <a:prstGeom prst="rect">
            <a:avLst/>
          </a:prstGeom>
          <a:ln w="19050">
            <a:solidFill>
              <a:srgbClr val="2E2998"/>
            </a:solidFill>
          </a:ln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fr-FR" dirty="0" err="1"/>
              <a:t>Interpore</a:t>
            </a:r>
            <a:r>
              <a:rPr lang="fr-FR" dirty="0"/>
              <a:t> 2026</a:t>
            </a:r>
          </a:p>
        </p:txBody>
      </p:sp>
    </p:spTree>
    <p:extLst>
      <p:ext uri="{BB962C8B-B14F-4D97-AF65-F5344CB8AC3E}">
        <p14:creationId xmlns:p14="http://schemas.microsoft.com/office/powerpoint/2010/main" val="2356190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02D617-CCE3-45CF-B872-D83C62921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1A9A727-DD26-4E75-9C08-3E66A1C94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28039FB-3613-4A58-AE05-D9399186AF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70C5AB5-9FFE-4683-BF1B-B519FD8D5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31114-14BD-4E9B-98AA-E10296B653B4}" type="datetime1">
              <a:rPr lang="fr-FR" smtClean="0"/>
              <a:t>19/05/2026</a:t>
            </a:fld>
            <a:endParaRPr lang="fr-FR"/>
          </a:p>
        </p:txBody>
      </p:sp>
      <p:sp>
        <p:nvSpPr>
          <p:cNvPr id="12" name="Espace réservé du numéro de diapositive 15">
            <a:extLst>
              <a:ext uri="{FF2B5EF4-FFF2-40B4-BE49-F238E27FC236}">
                <a16:creationId xmlns:a16="http://schemas.microsoft.com/office/drawing/2014/main" id="{B08DBE0B-6280-1BD4-2529-867710A9B8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3928" y="6493249"/>
            <a:ext cx="576000" cy="396000"/>
          </a:xfrm>
          <a:prstGeom prst="rect">
            <a:avLst/>
          </a:prstGeom>
          <a:ln w="19050">
            <a:solidFill>
              <a:srgbClr val="2E2998"/>
            </a:solidFill>
          </a:ln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91DA1029-E6D1-4F9D-BF50-3CDABB7158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Espace réservé du pied de page 16">
            <a:extLst>
              <a:ext uri="{FF2B5EF4-FFF2-40B4-BE49-F238E27FC236}">
                <a16:creationId xmlns:a16="http://schemas.microsoft.com/office/drawing/2014/main" id="{19A1C7FC-2EF1-C43B-A31A-952D1ADBED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324531" y="6493249"/>
            <a:ext cx="1329398" cy="396000"/>
          </a:xfrm>
          <a:prstGeom prst="rect">
            <a:avLst/>
          </a:prstGeom>
          <a:ln w="19050">
            <a:solidFill>
              <a:srgbClr val="2E2998"/>
            </a:solidFill>
          </a:ln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fr-FR" dirty="0" err="1"/>
              <a:t>Interpore</a:t>
            </a:r>
            <a:r>
              <a:rPr lang="fr-FR" dirty="0"/>
              <a:t> 2026</a:t>
            </a:r>
          </a:p>
        </p:txBody>
      </p:sp>
    </p:spTree>
    <p:extLst>
      <p:ext uri="{BB962C8B-B14F-4D97-AF65-F5344CB8AC3E}">
        <p14:creationId xmlns:p14="http://schemas.microsoft.com/office/powerpoint/2010/main" val="3682283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7A8726-F5EF-4350-8053-6411B1117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B48F21A-9EE2-46F3-9AB1-0F4DDF1A5D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3F6060B-A5B4-49D6-95D2-34A9BC4FB3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DF0F1B3-01C8-415B-949E-F9A4D3DC7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F80D4-B16B-4926-B969-412136AE1916}" type="datetime1">
              <a:rPr lang="fr-FR" smtClean="0"/>
              <a:t>19/05/2026</a:t>
            </a:fld>
            <a:endParaRPr lang="fr-FR"/>
          </a:p>
        </p:txBody>
      </p:sp>
      <p:sp>
        <p:nvSpPr>
          <p:cNvPr id="10" name="Espace réservé du numéro de diapositive 15">
            <a:extLst>
              <a:ext uri="{FF2B5EF4-FFF2-40B4-BE49-F238E27FC236}">
                <a16:creationId xmlns:a16="http://schemas.microsoft.com/office/drawing/2014/main" id="{96D659E9-99B5-FBD1-96C5-956DB59C38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3928" y="6493249"/>
            <a:ext cx="576000" cy="396000"/>
          </a:xfrm>
          <a:prstGeom prst="rect">
            <a:avLst/>
          </a:prstGeom>
          <a:ln w="19050">
            <a:solidFill>
              <a:srgbClr val="2E2998"/>
            </a:solidFill>
          </a:ln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91DA1029-E6D1-4F9D-BF50-3CDABB7158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pied de page 16">
            <a:extLst>
              <a:ext uri="{FF2B5EF4-FFF2-40B4-BE49-F238E27FC236}">
                <a16:creationId xmlns:a16="http://schemas.microsoft.com/office/drawing/2014/main" id="{0E388306-D64A-1F51-D26C-0EBB223F62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324531" y="6493249"/>
            <a:ext cx="1329398" cy="396000"/>
          </a:xfrm>
          <a:prstGeom prst="rect">
            <a:avLst/>
          </a:prstGeom>
          <a:ln w="19050">
            <a:solidFill>
              <a:srgbClr val="2E2998"/>
            </a:solidFill>
          </a:ln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fr-FR" dirty="0" err="1"/>
              <a:t>Interpore</a:t>
            </a:r>
            <a:r>
              <a:rPr lang="fr-FR" dirty="0"/>
              <a:t> 2026</a:t>
            </a:r>
          </a:p>
        </p:txBody>
      </p:sp>
    </p:spTree>
    <p:extLst>
      <p:ext uri="{BB962C8B-B14F-4D97-AF65-F5344CB8AC3E}">
        <p14:creationId xmlns:p14="http://schemas.microsoft.com/office/powerpoint/2010/main" val="691862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005232B-5C47-47E0-B7FE-BCBBEBF7D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151CA7F-95B9-4932-AA81-D4F36FACE9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3CBB430-1F26-49AB-9E62-EBB2813B7D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4992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0F49C-A635-4F17-BC7E-CC739AE728B6}" type="datetime1">
              <a:rPr lang="fr-FR" smtClean="0"/>
              <a:t>19/05/2026</a:t>
            </a:fld>
            <a:endParaRPr lang="fr-FR"/>
          </a:p>
        </p:txBody>
      </p:sp>
      <p:sp>
        <p:nvSpPr>
          <p:cNvPr id="21" name="Espace réservé du numéro de diapositive 15">
            <a:extLst>
              <a:ext uri="{FF2B5EF4-FFF2-40B4-BE49-F238E27FC236}">
                <a16:creationId xmlns:a16="http://schemas.microsoft.com/office/drawing/2014/main" id="{8EACE9F4-A388-C59E-16BF-5ACD6E3E78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3928" y="6493249"/>
            <a:ext cx="576000" cy="396000"/>
          </a:xfrm>
          <a:prstGeom prst="rect">
            <a:avLst/>
          </a:prstGeom>
          <a:ln w="19050">
            <a:solidFill>
              <a:srgbClr val="2E2998"/>
            </a:solidFill>
          </a:ln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91DA1029-E6D1-4F9D-BF50-3CDABB7158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2" name="Espace réservé du pied de page 16">
            <a:extLst>
              <a:ext uri="{FF2B5EF4-FFF2-40B4-BE49-F238E27FC236}">
                <a16:creationId xmlns:a16="http://schemas.microsoft.com/office/drawing/2014/main" id="{FF78E7D3-E24F-CED3-0415-45E5F89ADC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324531" y="6493249"/>
            <a:ext cx="1329398" cy="396000"/>
          </a:xfrm>
          <a:prstGeom prst="rect">
            <a:avLst/>
          </a:prstGeom>
          <a:ln w="19050">
            <a:solidFill>
              <a:srgbClr val="2E2998"/>
            </a:solidFill>
          </a:ln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fr-FR" dirty="0" err="1"/>
              <a:t>Interpore</a:t>
            </a:r>
            <a:r>
              <a:rPr lang="fr-FR" dirty="0"/>
              <a:t> 2026</a:t>
            </a:r>
          </a:p>
        </p:txBody>
      </p:sp>
    </p:spTree>
    <p:extLst>
      <p:ext uri="{BB962C8B-B14F-4D97-AF65-F5344CB8AC3E}">
        <p14:creationId xmlns:p14="http://schemas.microsoft.com/office/powerpoint/2010/main" val="3458078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80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70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7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3.png"/><Relationship Id="rId4" Type="http://schemas.openxmlformats.org/officeDocument/2006/relationships/image" Target="../media/image3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0.png"/><Relationship Id="rId7" Type="http://schemas.openxmlformats.org/officeDocument/2006/relationships/image" Target="../media/image3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0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4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0.png"/><Relationship Id="rId5" Type="http://schemas.openxmlformats.org/officeDocument/2006/relationships/image" Target="../media/image350.png"/><Relationship Id="rId4" Type="http://schemas.openxmlformats.org/officeDocument/2006/relationships/image" Target="../media/image340.png"/><Relationship Id="rId9" Type="http://schemas.openxmlformats.org/officeDocument/2006/relationships/image" Target="../media/image3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3.png"/><Relationship Id="rId7" Type="http://schemas.openxmlformats.org/officeDocument/2006/relationships/image" Target="../media/image4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t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sv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2.png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tif"/><Relationship Id="rId5" Type="http://schemas.openxmlformats.org/officeDocument/2006/relationships/image" Target="../media/image10.png"/><Relationship Id="rId4" Type="http://schemas.openxmlformats.org/officeDocument/2006/relationships/image" Target="../media/image9.t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t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tif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image" Target="../media/image21.png"/><Relationship Id="rId4" Type="http://schemas.openxmlformats.org/officeDocument/2006/relationships/image" Target="../media/image20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1CB613-4934-BDA2-5F51-BE7979BDDD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763370"/>
            <a:ext cx="9144000" cy="1714968"/>
          </a:xfrm>
        </p:spPr>
        <p:txBody>
          <a:bodyPr>
            <a:normAutofit fontScale="90000"/>
          </a:bodyPr>
          <a:lstStyle/>
          <a:p>
            <a:r>
              <a:rPr lang="en-US" u="sng" noProof="0" dirty="0">
                <a:solidFill>
                  <a:srgbClr val="2A2E46"/>
                </a:solidFill>
                <a:uFill>
                  <a:solidFill>
                    <a:srgbClr val="E84E0F"/>
                  </a:solidFill>
                </a:uFill>
              </a:rPr>
              <a:t>Exploring Helium Metastability </a:t>
            </a:r>
            <a:br>
              <a:rPr lang="en-US" u="sng" noProof="0" dirty="0">
                <a:solidFill>
                  <a:srgbClr val="2A2E46"/>
                </a:solidFill>
                <a:uFill>
                  <a:solidFill>
                    <a:srgbClr val="E84E0F"/>
                  </a:solidFill>
                </a:uFill>
              </a:rPr>
            </a:br>
            <a:r>
              <a:rPr lang="en-US" u="sng" noProof="0" dirty="0">
                <a:solidFill>
                  <a:srgbClr val="2A2E46"/>
                </a:solidFill>
                <a:uFill>
                  <a:solidFill>
                    <a:srgbClr val="E84E0F"/>
                  </a:solidFill>
                </a:uFill>
              </a:rPr>
              <a:t>Using Artificial Porous Systems</a:t>
            </a:r>
          </a:p>
        </p:txBody>
      </p:sp>
      <p:pic>
        <p:nvPicPr>
          <p:cNvPr id="3" name="Image 2" descr="Une image contenant diagramme, Caractère coloré, pixel, conception&#10;&#10;Description générée automatiquement">
            <a:extLst>
              <a:ext uri="{FF2B5EF4-FFF2-40B4-BE49-F238E27FC236}">
                <a16:creationId xmlns:a16="http://schemas.microsoft.com/office/drawing/2014/main" id="{F73DE0B6-63B4-8888-0858-FCCD812809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38" y="2962844"/>
            <a:ext cx="5779614" cy="2770640"/>
          </a:xfrm>
          <a:prstGeom prst="rect">
            <a:avLst/>
          </a:prstGeom>
        </p:spPr>
      </p:pic>
      <p:pic>
        <p:nvPicPr>
          <p:cNvPr id="6" name="Image 5" descr="Une image contenant Graphique, texte, graphisme, Police&#10;&#10;Description générée automatiquement">
            <a:extLst>
              <a:ext uri="{FF2B5EF4-FFF2-40B4-BE49-F238E27FC236}">
                <a16:creationId xmlns:a16="http://schemas.microsoft.com/office/drawing/2014/main" id="{5820BCE3-A6CE-D383-0ADA-83A52ED767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984713"/>
            <a:ext cx="2320566" cy="76370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86224C8E-8357-AB7E-DCD0-F2730E231CBC}"/>
              </a:ext>
            </a:extLst>
          </p:cNvPr>
          <p:cNvSpPr txBox="1"/>
          <p:nvPr/>
        </p:nvSpPr>
        <p:spPr>
          <a:xfrm>
            <a:off x="0" y="6488668"/>
            <a:ext cx="3241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ANR CAVCONF &amp; NANOCAV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D30A4DF-6E67-67D0-2E59-98F0297DA11E}"/>
              </a:ext>
            </a:extLst>
          </p:cNvPr>
          <p:cNvSpPr txBox="1"/>
          <p:nvPr/>
        </p:nvSpPr>
        <p:spPr>
          <a:xfrm>
            <a:off x="2593142" y="6488668"/>
            <a:ext cx="452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21/05/2026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3C4CF50-BE2C-9AF3-5D67-4A8803BB37DB}"/>
              </a:ext>
            </a:extLst>
          </p:cNvPr>
          <p:cNvSpPr txBox="1"/>
          <p:nvPr/>
        </p:nvSpPr>
        <p:spPr>
          <a:xfrm>
            <a:off x="5972652" y="2763115"/>
            <a:ext cx="609600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Institut Néel, Université Grenoble Alpes: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i="1" u="sng" dirty="0">
                <a:solidFill>
                  <a:srgbClr val="0D0887"/>
                </a:solidFill>
              </a:rPr>
              <a:t>Paul COUTIN</a:t>
            </a:r>
            <a:r>
              <a:rPr lang="fr-FR" sz="2400" i="1" dirty="0"/>
              <a:t>, Laurent Cagnon, Benoit Chabaud, Thierry Crozes, Jean-Francois Motte, Marine Schott, Panayotis </a:t>
            </a:r>
            <a:r>
              <a:rPr lang="fr-FR" sz="2400" i="1" dirty="0" err="1"/>
              <a:t>Spathis</a:t>
            </a:r>
            <a:r>
              <a:rPr lang="fr-FR" sz="2400" i="1" dirty="0"/>
              <a:t>, Pierre-Etienne Wolf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2400" dirty="0"/>
          </a:p>
          <a:p>
            <a:r>
              <a:rPr lang="fr-FR" sz="2800" dirty="0"/>
              <a:t>LPENS, Ecole Normale Supérieure, Paris</a:t>
            </a:r>
          </a:p>
          <a:p>
            <a:pPr marL="285750" indent="-285750">
              <a:buClr>
                <a:srgbClr val="0D0887"/>
              </a:buClr>
              <a:buFont typeface="Wingdings" panose="05000000000000000000" pitchFamily="2" charset="2"/>
              <a:buChar char="Ø"/>
            </a:pPr>
            <a:r>
              <a:rPr lang="fr-FR" sz="2400" i="1" dirty="0"/>
              <a:t>Etienne Rolley, Kristina Davitt</a:t>
            </a:r>
            <a:endParaRPr lang="en-US" sz="2400" i="1" dirty="0"/>
          </a:p>
        </p:txBody>
      </p:sp>
      <p:pic>
        <p:nvPicPr>
          <p:cNvPr id="4" name="Image 3" descr="InterPore 2026 (Nantes) - 18th annual meeting of International Society for  Porous Media -- showsbee.com">
            <a:extLst>
              <a:ext uri="{FF2B5EF4-FFF2-40B4-BE49-F238E27FC236}">
                <a16:creationId xmlns:a16="http://schemas.microsoft.com/office/drawing/2014/main" id="{B327E3F5-43D4-342A-BF89-6115A7CE8D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3139" y="5984713"/>
            <a:ext cx="2771769" cy="76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995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animation_evap">
            <a:hlinkClick r:id="" action="ppaction://media"/>
            <a:extLst>
              <a:ext uri="{FF2B5EF4-FFF2-40B4-BE49-F238E27FC236}">
                <a16:creationId xmlns:a16="http://schemas.microsoft.com/office/drawing/2014/main" id="{F5D6FB90-CF65-41D0-A31E-0C205ABC2B6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288000" y="1800000"/>
            <a:ext cx="7405200" cy="4356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2EC3D0B-4E36-C2E1-2EB8-5EFCD802D2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9" t="13051" r="16946" b="19570"/>
          <a:stretch>
            <a:fillRect/>
          </a:stretch>
        </p:blipFill>
        <p:spPr>
          <a:xfrm>
            <a:off x="838200" y="2368499"/>
            <a:ext cx="5024120" cy="2935022"/>
          </a:xfrm>
          <a:prstGeom prst="roundRect">
            <a:avLst>
              <a:gd name="adj" fmla="val 0"/>
            </a:avLst>
          </a:prstGeom>
        </p:spPr>
      </p:pic>
      <p:sp>
        <p:nvSpPr>
          <p:cNvPr id="27" name="Titre 1">
            <a:extLst>
              <a:ext uri="{FF2B5EF4-FFF2-40B4-BE49-F238E27FC236}">
                <a16:creationId xmlns:a16="http://schemas.microsoft.com/office/drawing/2014/main" id="{02D53BBA-0ED1-498F-8FDD-CDD6EBA06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Cavitation Analysis Through Controlled Pressure Rates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58D817D-E513-3B9C-A4B1-E6756490A7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Interpore 2026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54209DD-76C5-E267-33A7-38725001A5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DA1029-E6D1-4F9D-BF50-3CDABB71589C}" type="slidenum">
              <a:rPr lang="fr-FR" smtClean="0"/>
              <a:pPr/>
              <a:t>10</a:t>
            </a:fld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35FF7C77-C629-ACA0-21E9-80648EA687FB}"/>
                  </a:ext>
                </a:extLst>
              </p:cNvPr>
              <p:cNvSpPr txBox="1"/>
              <p:nvPr/>
            </p:nvSpPr>
            <p:spPr>
              <a:xfrm>
                <a:off x="6846297" y="2257002"/>
                <a:ext cx="5241429" cy="31950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rgbClr val="0D0887"/>
                    </a:solidFill>
                  </a:rPr>
                  <a:t>ASSUMING the capacitance is proportional to the mass of adsorbed fluid:</a:t>
                </a:r>
              </a:p>
              <a:p>
                <a:pPr marL="285750" indent="-285750">
                  <a:buClr>
                    <a:srgbClr val="AF42B0"/>
                  </a:buClr>
                  <a:buFont typeface="Wingdings" panose="05000000000000000000" pitchFamily="2" charset="2"/>
                  <a:buChar char="Ø"/>
                </a:pPr>
                <a:endParaRPr lang="en-US" sz="2000" dirty="0"/>
              </a:p>
              <a:p>
                <a:pPr marL="285750" indent="-285750">
                  <a:buClr>
                    <a:srgbClr val="0D0887"/>
                  </a:buClr>
                  <a:buFont typeface="Wingdings" panose="05000000000000000000" pitchFamily="2" charset="2"/>
                  <a:buChar char="Ø"/>
                </a:pPr>
                <a:r>
                  <a:rPr lang="en-US" sz="2000" dirty="0"/>
                  <a:t>Normalize the data to obtain the fraction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of filled pores as a function of P</a:t>
                </a:r>
              </a:p>
              <a:p>
                <a:pPr marL="285750" indent="-285750">
                  <a:buClr>
                    <a:srgbClr val="0D0887"/>
                  </a:buClr>
                  <a:buFont typeface="Wingdings" panose="05000000000000000000" pitchFamily="2" charset="2"/>
                  <a:buChar char="Ø"/>
                </a:pPr>
                <a:endParaRPr lang="en-US" sz="2000" dirty="0"/>
              </a:p>
              <a:p>
                <a:pPr marL="285750" indent="-285750">
                  <a:buClr>
                    <a:srgbClr val="0D0887"/>
                  </a:buClr>
                  <a:buFont typeface="Wingdings" panose="05000000000000000000" pitchFamily="2" charset="2"/>
                  <a:buChar char="Ø"/>
                </a:pPr>
                <a:r>
                  <a:rPr lang="en-US" sz="2000" dirty="0"/>
                  <a:t>Subtract the condensation branch</a:t>
                </a:r>
              </a:p>
              <a:p>
                <a:pPr marL="285750" indent="-285750">
                  <a:buClr>
                    <a:srgbClr val="0D0887"/>
                  </a:buClr>
                  <a:buFont typeface="Wingdings" panose="05000000000000000000" pitchFamily="2" charset="2"/>
                  <a:buChar char="Ø"/>
                </a:pPr>
                <a:endParaRPr lang="en-US" sz="2000" dirty="0"/>
              </a:p>
              <a:p>
                <a:pPr marL="285750" indent="-285750">
                  <a:buClr>
                    <a:srgbClr val="0D0887"/>
                  </a:buClr>
                  <a:buFont typeface="Wingdings" panose="05000000000000000000" pitchFamily="2" charset="2"/>
                  <a:buChar char="Ø"/>
                </a:pPr>
                <a:r>
                  <a:rPr lang="en-US" sz="2000" dirty="0"/>
                  <a:t>Convert the gaseous pressure to liquid pressure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fr-F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35FF7C77-C629-ACA0-21E9-80648EA687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6297" y="2257002"/>
                <a:ext cx="5241429" cy="3195042"/>
              </a:xfrm>
              <a:prstGeom prst="rect">
                <a:avLst/>
              </a:prstGeom>
              <a:blipFill>
                <a:blip r:embed="rId6"/>
                <a:stretch>
                  <a:fillRect l="-1047" t="-954" r="-1512" b="-1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E6BBF594-E432-53AF-3BE0-C38F65022BEE}"/>
                  </a:ext>
                </a:extLst>
              </p:cNvPr>
              <p:cNvSpPr txBox="1"/>
              <p:nvPr/>
            </p:nvSpPr>
            <p:spPr>
              <a:xfrm>
                <a:off x="4507663" y="1829033"/>
                <a:ext cx="212138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dirty="0"/>
                  <a:t>Rate </a:t>
                </a:r>
                <a14:m>
                  <m:oMath xmlns:m="http://schemas.openxmlformats.org/officeDocument/2006/math">
                    <m:r>
                      <a:rPr lang="fr-FR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fr-FR" i="1" dirty="0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fr-FR" i="1" dirty="0" err="1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fr-F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 dirty="0" err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fr-FR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fr-FR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fr-FR" i="1" dirty="0" err="1"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E6BBF594-E432-53AF-3BE0-C38F65022B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663" y="1829033"/>
                <a:ext cx="2121389" cy="369332"/>
              </a:xfrm>
              <a:prstGeom prst="rect">
                <a:avLst/>
              </a:prstGeom>
              <a:blipFill>
                <a:blip r:embed="rId7"/>
                <a:stretch>
                  <a:fillRect l="-2299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A45FDDFE-4E6A-76EB-ED54-1A31F02028A8}"/>
                  </a:ext>
                </a:extLst>
              </p:cNvPr>
              <p:cNvSpPr txBox="1"/>
              <p:nvPr/>
            </p:nvSpPr>
            <p:spPr>
              <a:xfrm>
                <a:off x="1678417" y="6326134"/>
                <a:ext cx="883516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 algn="ctr">
                  <a:buClr>
                    <a:srgbClr val="0D0887"/>
                  </a:buClr>
                  <a:buFont typeface="Wingdings" panose="05000000000000000000" pitchFamily="2" charset="2"/>
                  <a:buChar char="Ø"/>
                </a:pPr>
                <a:r>
                  <a:rPr lang="en-US" sz="1800" dirty="0"/>
                  <a:t>The same isotherm is measured at different pressure sweep rates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𝑑𝑃</m:t>
                    </m:r>
                    <m:r>
                      <a:rPr lang="en-US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r>
                  <a:rPr lang="en-US" sz="1800" dirty="0"/>
                  <a:t>)</a:t>
                </a:r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A45FDDFE-4E6A-76EB-ED54-1A31F02028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8417" y="6326134"/>
                <a:ext cx="8835166" cy="369332"/>
              </a:xfrm>
              <a:prstGeom prst="rect">
                <a:avLst/>
              </a:prstGeom>
              <a:blipFill>
                <a:blip r:embed="rId8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4324ACFA-6FDE-70F8-98B5-48D1F74067B5}"/>
              </a:ext>
            </a:extLst>
          </p:cNvPr>
          <p:cNvCxnSpPr/>
          <p:nvPr/>
        </p:nvCxnSpPr>
        <p:spPr>
          <a:xfrm flipV="1">
            <a:off x="3248297" y="4319451"/>
            <a:ext cx="1680754" cy="679269"/>
          </a:xfrm>
          <a:prstGeom prst="straightConnector1">
            <a:avLst/>
          </a:prstGeom>
          <a:ln w="38100">
            <a:solidFill>
              <a:srgbClr val="FEEC2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orme libre : forme 18">
            <a:extLst>
              <a:ext uri="{FF2B5EF4-FFF2-40B4-BE49-F238E27FC236}">
                <a16:creationId xmlns:a16="http://schemas.microsoft.com/office/drawing/2014/main" id="{60568607-8A2C-5AF9-6D76-1219924A2D5E}"/>
              </a:ext>
            </a:extLst>
          </p:cNvPr>
          <p:cNvSpPr/>
          <p:nvPr/>
        </p:nvSpPr>
        <p:spPr>
          <a:xfrm>
            <a:off x="3074125" y="2734491"/>
            <a:ext cx="905691" cy="827315"/>
          </a:xfrm>
          <a:custGeom>
            <a:avLst/>
            <a:gdLst>
              <a:gd name="csX0" fmla="*/ 1036320 w 1036320"/>
              <a:gd name="csY0" fmla="*/ 0 h 992778"/>
              <a:gd name="csX1" fmla="*/ 365760 w 1036320"/>
              <a:gd name="csY1" fmla="*/ 487680 h 992778"/>
              <a:gd name="csX2" fmla="*/ 0 w 1036320"/>
              <a:gd name="csY2" fmla="*/ 992778 h 99277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1036320" h="992778">
                <a:moveTo>
                  <a:pt x="1036320" y="0"/>
                </a:moveTo>
                <a:cubicBezTo>
                  <a:pt x="787400" y="161108"/>
                  <a:pt x="538480" y="322217"/>
                  <a:pt x="365760" y="487680"/>
                </a:cubicBezTo>
                <a:cubicBezTo>
                  <a:pt x="193040" y="653143"/>
                  <a:pt x="14514" y="836024"/>
                  <a:pt x="0" y="992778"/>
                </a:cubicBezTo>
              </a:path>
            </a:pathLst>
          </a:custGeom>
          <a:noFill/>
          <a:ln w="38100">
            <a:solidFill>
              <a:srgbClr val="8705AC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5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97 0.01342 L -0.06992 0.06041 " pathEditMode="relative" rAng="0" ptsTypes="AA">
                                      <p:cBhvr>
                                        <p:cTn id="8" dur="3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1" y="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fill="hold" display="0">
                  <p:stCondLst>
                    <p:cond delay="indefinite"/>
                  </p:stCondLst>
                </p:cTn>
                <p:tgtEl>
                  <p:spTgt spid="23"/>
                </p:tgtEl>
              </p:cMediaNode>
            </p:video>
          </p:childTnLst>
        </p:cTn>
      </p:par>
    </p:tnLst>
    <p:bldLst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895620C6-8304-5FB0-9F26-09BF0D48E7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000" y="1800000"/>
            <a:ext cx="7405200" cy="4356000"/>
          </a:xfrm>
          <a:prstGeom prst="rect">
            <a:avLst/>
          </a:prstGeom>
        </p:spPr>
      </p:pic>
      <p:sp>
        <p:nvSpPr>
          <p:cNvPr id="27" name="Titre 1">
            <a:extLst>
              <a:ext uri="{FF2B5EF4-FFF2-40B4-BE49-F238E27FC236}">
                <a16:creationId xmlns:a16="http://schemas.microsoft.com/office/drawing/2014/main" id="{02D53BBA-0ED1-498F-8FDD-CDD6EBA06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Cavitation Analysis Through Controlled Pressure Rates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58D817D-E513-3B9C-A4B1-E6756490A7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Interpore 2026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54209DD-76C5-E267-33A7-38725001A5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DA1029-E6D1-4F9D-BF50-3CDABB71589C}" type="slidenum">
              <a:rPr lang="fr-FR" smtClean="0"/>
              <a:pPr/>
              <a:t>11</a:t>
            </a:fld>
            <a:endParaRPr lang="fr-FR" dirty="0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F0E2E9B9-D950-01F3-77AF-277EBB1F4E2F}"/>
              </a:ext>
            </a:extLst>
          </p:cNvPr>
          <p:cNvCxnSpPr>
            <a:cxnSpLocks/>
          </p:cNvCxnSpPr>
          <p:nvPr/>
        </p:nvCxnSpPr>
        <p:spPr>
          <a:xfrm>
            <a:off x="655313" y="5402194"/>
            <a:ext cx="5218407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363B0DCB-DA5C-7873-7BE1-DC7C9D376EB5}"/>
              </a:ext>
            </a:extLst>
          </p:cNvPr>
          <p:cNvCxnSpPr>
            <a:cxnSpLocks/>
          </p:cNvCxnSpPr>
          <p:nvPr/>
        </p:nvCxnSpPr>
        <p:spPr>
          <a:xfrm>
            <a:off x="655313" y="2596730"/>
            <a:ext cx="5218408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DFCED867-B9EC-819A-7099-25AB93650763}"/>
              </a:ext>
            </a:extLst>
          </p:cNvPr>
          <p:cNvSpPr txBox="1"/>
          <p:nvPr/>
        </p:nvSpPr>
        <p:spPr>
          <a:xfrm>
            <a:off x="822895" y="2590539"/>
            <a:ext cx="1421708" cy="318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Filled pores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433B8B8E-8932-2880-B837-84AB388FA498}"/>
                  </a:ext>
                </a:extLst>
              </p:cNvPr>
              <p:cNvSpPr txBox="1"/>
              <p:nvPr/>
            </p:nvSpPr>
            <p:spPr>
              <a:xfrm>
                <a:off x="4507663" y="1829033"/>
                <a:ext cx="212138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dirty="0"/>
                  <a:t>Rate </a:t>
                </a:r>
                <a14:m>
                  <m:oMath xmlns:m="http://schemas.openxmlformats.org/officeDocument/2006/math">
                    <m:r>
                      <a:rPr lang="fr-FR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fr-FR" i="1" dirty="0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fr-FR" i="1" dirty="0" err="1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fr-F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 dirty="0" err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fr-FR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fr-FR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fr-FR" i="1" dirty="0" err="1"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433B8B8E-8932-2880-B837-84AB388FA4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663" y="1829033"/>
                <a:ext cx="2121389" cy="369332"/>
              </a:xfrm>
              <a:prstGeom prst="rect">
                <a:avLst/>
              </a:prstGeom>
              <a:blipFill>
                <a:blip r:embed="rId3"/>
                <a:stretch>
                  <a:fillRect l="-2299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4C799208-484F-B37F-40EF-704D611EDBC5}"/>
                  </a:ext>
                </a:extLst>
              </p:cNvPr>
              <p:cNvSpPr txBox="1"/>
              <p:nvPr/>
            </p:nvSpPr>
            <p:spPr>
              <a:xfrm>
                <a:off x="1678417" y="6326134"/>
                <a:ext cx="883516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 algn="ctr">
                  <a:buClr>
                    <a:srgbClr val="0D0887"/>
                  </a:buClr>
                  <a:buFont typeface="Wingdings" panose="05000000000000000000" pitchFamily="2" charset="2"/>
                  <a:buChar char="Ø"/>
                </a:pPr>
                <a:r>
                  <a:rPr lang="en-US" sz="1800" dirty="0"/>
                  <a:t>The same isotherm is measured at different pressure sweep rates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𝑑𝑃</m:t>
                    </m:r>
                    <m:r>
                      <a:rPr lang="en-US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r>
                  <a:rPr lang="en-US" sz="1800" dirty="0"/>
                  <a:t>)</a:t>
                </a:r>
              </a:p>
            </p:txBody>
          </p:sp>
        </mc:Choice>
        <mc:Fallback xmlns="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4C799208-484F-B37F-40EF-704D611EDB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8417" y="6326134"/>
                <a:ext cx="8835166" cy="369332"/>
              </a:xfrm>
              <a:prstGeom prst="rect">
                <a:avLst/>
              </a:prstGeom>
              <a:blipFill>
                <a:blip r:embed="rId4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F4957446-6836-2212-0309-7713451DC534}"/>
                  </a:ext>
                </a:extLst>
              </p:cNvPr>
              <p:cNvSpPr txBox="1"/>
              <p:nvPr/>
            </p:nvSpPr>
            <p:spPr>
              <a:xfrm>
                <a:off x="6846297" y="2257002"/>
                <a:ext cx="5241429" cy="31950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rgbClr val="0D0887"/>
                    </a:solidFill>
                  </a:rPr>
                  <a:t>ASSUMING the capacitance is proportional to the mass of adsorbed fluid:</a:t>
                </a:r>
              </a:p>
              <a:p>
                <a:pPr marL="285750" indent="-285750">
                  <a:buClr>
                    <a:srgbClr val="AF42B0"/>
                  </a:buClr>
                  <a:buFont typeface="Wingdings" panose="05000000000000000000" pitchFamily="2" charset="2"/>
                  <a:buChar char="Ø"/>
                </a:pPr>
                <a:endParaRPr lang="en-US" sz="2000" dirty="0"/>
              </a:p>
              <a:p>
                <a:pPr marL="285750" indent="-285750">
                  <a:buClr>
                    <a:srgbClr val="0D0887"/>
                  </a:buClr>
                  <a:buFont typeface="Wingdings" panose="05000000000000000000" pitchFamily="2" charset="2"/>
                  <a:buChar char="Ø"/>
                </a:pPr>
                <a:r>
                  <a:rPr lang="en-US" sz="2000" dirty="0"/>
                  <a:t>Normalize the data to obtain the fraction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of filled pores as a function of P</a:t>
                </a:r>
              </a:p>
              <a:p>
                <a:pPr marL="285750" indent="-285750">
                  <a:buClr>
                    <a:srgbClr val="0D0887"/>
                  </a:buClr>
                  <a:buFont typeface="Wingdings" panose="05000000000000000000" pitchFamily="2" charset="2"/>
                  <a:buChar char="Ø"/>
                </a:pPr>
                <a:endParaRPr lang="en-US" sz="2000" dirty="0"/>
              </a:p>
              <a:p>
                <a:pPr marL="285750" indent="-285750">
                  <a:buClr>
                    <a:srgbClr val="0D0887"/>
                  </a:buClr>
                  <a:buFont typeface="Wingdings" panose="05000000000000000000" pitchFamily="2" charset="2"/>
                  <a:buChar char="Ø"/>
                </a:pPr>
                <a:r>
                  <a:rPr lang="en-US" sz="2000" dirty="0"/>
                  <a:t>Subtract the condensation branch</a:t>
                </a:r>
              </a:p>
              <a:p>
                <a:pPr marL="285750" indent="-285750">
                  <a:buClr>
                    <a:srgbClr val="0D0887"/>
                  </a:buClr>
                  <a:buFont typeface="Wingdings" panose="05000000000000000000" pitchFamily="2" charset="2"/>
                  <a:buChar char="Ø"/>
                </a:pPr>
                <a:endParaRPr lang="en-US" sz="2000" dirty="0"/>
              </a:p>
              <a:p>
                <a:pPr marL="285750" indent="-285750">
                  <a:buClr>
                    <a:srgbClr val="0D0887"/>
                  </a:buClr>
                  <a:buFont typeface="Wingdings" panose="05000000000000000000" pitchFamily="2" charset="2"/>
                  <a:buChar char="Ø"/>
                </a:pPr>
                <a:r>
                  <a:rPr lang="en-US" sz="2000" dirty="0"/>
                  <a:t>Convert the gaseous pressure to liquid pressure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fr-F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F4957446-6836-2212-0309-7713451DC5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6297" y="2257002"/>
                <a:ext cx="5241429" cy="3195042"/>
              </a:xfrm>
              <a:prstGeom prst="rect">
                <a:avLst/>
              </a:prstGeom>
              <a:blipFill>
                <a:blip r:embed="rId5"/>
                <a:stretch>
                  <a:fillRect l="-1047" t="-954" r="-1512" b="-1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ZoneTexte 1">
            <a:extLst>
              <a:ext uri="{FF2B5EF4-FFF2-40B4-BE49-F238E27FC236}">
                <a16:creationId xmlns:a16="http://schemas.microsoft.com/office/drawing/2014/main" id="{6C4B4E2D-15EA-E506-9AE3-4BF8559D2A66}"/>
              </a:ext>
            </a:extLst>
          </p:cNvPr>
          <p:cNvSpPr txBox="1"/>
          <p:nvPr/>
        </p:nvSpPr>
        <p:spPr>
          <a:xfrm>
            <a:off x="4384501" y="5023477"/>
            <a:ext cx="1421708" cy="318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Empty pores</a:t>
            </a:r>
          </a:p>
        </p:txBody>
      </p:sp>
    </p:spTree>
    <p:extLst>
      <p:ext uri="{BB962C8B-B14F-4D97-AF65-F5344CB8AC3E}">
        <p14:creationId xmlns:p14="http://schemas.microsoft.com/office/powerpoint/2010/main" val="1108005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9AB2F68D-CC53-EA63-549E-E603FB11BE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000" y="1800000"/>
            <a:ext cx="7405200" cy="4356000"/>
          </a:xfrm>
          <a:prstGeom prst="rect">
            <a:avLst/>
          </a:prstGeom>
        </p:spPr>
      </p:pic>
      <p:sp>
        <p:nvSpPr>
          <p:cNvPr id="55" name="Titre 1">
            <a:extLst>
              <a:ext uri="{FF2B5EF4-FFF2-40B4-BE49-F238E27FC236}">
                <a16:creationId xmlns:a16="http://schemas.microsoft.com/office/drawing/2014/main" id="{D4A1C9B8-0BED-4391-8680-82EB1EC2A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Cavitation Analysis Through Controlled Pressure Rates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6736998-69C4-4B5A-5E25-52307C980A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Interpore 2026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B624ACE-4B23-114B-FF26-6BFFA4940B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DA1029-E6D1-4F9D-BF50-3CDABB71589C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EE1BC13A-CD04-1FB6-38B5-12C78B4C06F2}"/>
              </a:ext>
            </a:extLst>
          </p:cNvPr>
          <p:cNvSpPr txBox="1"/>
          <p:nvPr/>
        </p:nvSpPr>
        <p:spPr>
          <a:xfrm>
            <a:off x="822895" y="2590539"/>
            <a:ext cx="1421708" cy="318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Filled pores</a:t>
            </a: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F83213EC-022B-D6EB-5CF2-242DE06FE853}"/>
              </a:ext>
            </a:extLst>
          </p:cNvPr>
          <p:cNvCxnSpPr>
            <a:cxnSpLocks/>
          </p:cNvCxnSpPr>
          <p:nvPr/>
        </p:nvCxnSpPr>
        <p:spPr>
          <a:xfrm>
            <a:off x="655313" y="5402194"/>
            <a:ext cx="5218407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11CCCEB3-8FC8-3080-5B1C-F050AA2DA4FB}"/>
              </a:ext>
            </a:extLst>
          </p:cNvPr>
          <p:cNvCxnSpPr>
            <a:cxnSpLocks/>
          </p:cNvCxnSpPr>
          <p:nvPr/>
        </p:nvCxnSpPr>
        <p:spPr>
          <a:xfrm>
            <a:off x="655313" y="2596730"/>
            <a:ext cx="5218408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656E1B4E-8842-B40A-4132-8FEBC1545EF9}"/>
                  </a:ext>
                </a:extLst>
              </p:cNvPr>
              <p:cNvSpPr txBox="1"/>
              <p:nvPr/>
            </p:nvSpPr>
            <p:spPr>
              <a:xfrm>
                <a:off x="4507663" y="1829033"/>
                <a:ext cx="212138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dirty="0"/>
                  <a:t>Rate </a:t>
                </a:r>
                <a14:m>
                  <m:oMath xmlns:m="http://schemas.openxmlformats.org/officeDocument/2006/math">
                    <m:r>
                      <a:rPr lang="fr-FR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fr-FR" i="1" dirty="0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fr-FR" i="1" dirty="0" err="1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fr-F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 dirty="0" err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fr-FR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fr-FR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fr-FR" i="1" dirty="0" err="1"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656E1B4E-8842-B40A-4132-8FEBC1545E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663" y="1829033"/>
                <a:ext cx="2121389" cy="369332"/>
              </a:xfrm>
              <a:prstGeom prst="rect">
                <a:avLst/>
              </a:prstGeom>
              <a:blipFill>
                <a:blip r:embed="rId6"/>
                <a:stretch>
                  <a:fillRect l="-2299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76E706C4-EA68-4FFE-2302-25CB1F868D57}"/>
                  </a:ext>
                </a:extLst>
              </p:cNvPr>
              <p:cNvSpPr txBox="1"/>
              <p:nvPr/>
            </p:nvSpPr>
            <p:spPr>
              <a:xfrm>
                <a:off x="1678417" y="6326134"/>
                <a:ext cx="883516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 algn="ctr">
                  <a:buClr>
                    <a:srgbClr val="0D0887"/>
                  </a:buClr>
                  <a:buFont typeface="Wingdings" panose="05000000000000000000" pitchFamily="2" charset="2"/>
                  <a:buChar char="Ø"/>
                </a:pPr>
                <a:r>
                  <a:rPr lang="en-US" sz="1800" dirty="0"/>
                  <a:t>The same isotherm is measured at different pressure sweep rates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𝑑𝑃</m:t>
                    </m:r>
                    <m:r>
                      <a:rPr lang="en-US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r>
                  <a:rPr lang="en-US" sz="1800" dirty="0"/>
                  <a:t>)</a:t>
                </a:r>
              </a:p>
            </p:txBody>
          </p:sp>
        </mc:Choice>
        <mc:Fallback xmlns="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76E706C4-EA68-4FFE-2302-25CB1F868D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8417" y="6326134"/>
                <a:ext cx="8835166" cy="369332"/>
              </a:xfrm>
              <a:prstGeom prst="rect">
                <a:avLst/>
              </a:prstGeom>
              <a:blipFill>
                <a:blip r:embed="rId7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ZoneTexte 1">
            <a:extLst>
              <a:ext uri="{FF2B5EF4-FFF2-40B4-BE49-F238E27FC236}">
                <a16:creationId xmlns:a16="http://schemas.microsoft.com/office/drawing/2014/main" id="{C1F1C050-E28F-A460-F46B-CCA8EA3A4FF9}"/>
              </a:ext>
            </a:extLst>
          </p:cNvPr>
          <p:cNvSpPr txBox="1"/>
          <p:nvPr/>
        </p:nvSpPr>
        <p:spPr>
          <a:xfrm>
            <a:off x="4384501" y="5023477"/>
            <a:ext cx="1421708" cy="318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Empty pores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0ADB6D20-B79A-A0D1-C1AC-65329A4256E7}"/>
                  </a:ext>
                </a:extLst>
              </p:cNvPr>
              <p:cNvSpPr txBox="1"/>
              <p:nvPr/>
            </p:nvSpPr>
            <p:spPr>
              <a:xfrm>
                <a:off x="6704924" y="1110204"/>
                <a:ext cx="5568356" cy="3674660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fr-FR" sz="2000" dirty="0"/>
                  <a:t>By </a:t>
                </a:r>
                <a:r>
                  <a:rPr lang="fr-FR" sz="2000" dirty="0" err="1"/>
                  <a:t>varying</a:t>
                </a:r>
                <a:r>
                  <a:rPr lang="fr-FR" sz="2000" dirty="0"/>
                  <a:t> the pressure </a:t>
                </a:r>
                <a:r>
                  <a:rPr lang="fr-FR" sz="2000" dirty="0" err="1"/>
                  <a:t>sweep</a:t>
                </a:r>
                <a:r>
                  <a:rPr lang="fr-FR" sz="2000" dirty="0"/>
                  <a:t> 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fr-FR" sz="2000" dirty="0"/>
                  <a:t>,</a:t>
                </a:r>
                <a:r>
                  <a:rPr lang="ar-AE" sz="2000" dirty="0"/>
                  <a:t> </a:t>
                </a:r>
                <a:r>
                  <a:rPr lang="fr-FR" sz="2000" dirty="0" err="1"/>
                  <a:t>we</a:t>
                </a:r>
                <a:r>
                  <a:rPr lang="fr-FR" sz="2000" dirty="0"/>
                  <a:t> </a:t>
                </a:r>
                <a:r>
                  <a:rPr lang="fr-FR" sz="2000" dirty="0" err="1"/>
                  <a:t>determine</a:t>
                </a:r>
                <a:r>
                  <a:rPr lang="fr-FR" sz="2000" dirty="0"/>
                  <a:t> for </a:t>
                </a:r>
                <a:r>
                  <a:rPr lang="fr-FR" sz="2000" dirty="0" err="1"/>
                  <a:t>each</a:t>
                </a:r>
                <a:r>
                  <a:rPr lang="fr-FR" sz="2000" dirty="0"/>
                  <a:t> </a:t>
                </a:r>
                <a:r>
                  <a:rPr lang="fr-FR" sz="2000" dirty="0" err="1"/>
                  <a:t>isotherm</a:t>
                </a:r>
                <a:r>
                  <a:rPr lang="fr-FR" sz="2000" dirty="0"/>
                  <a:t> the </a:t>
                </a:r>
                <a:r>
                  <a:rPr lang="fr-FR" sz="2000" dirty="0" err="1"/>
                  <a:t>experimental</a:t>
                </a:r>
                <a:r>
                  <a:rPr lang="fr-FR" sz="2000" dirty="0"/>
                  <a:t> </a:t>
                </a:r>
                <a:r>
                  <a:rPr lang="fr-FR" sz="2000" dirty="0" err="1"/>
                  <a:t>barrier</a:t>
                </a:r>
                <a:r>
                  <a:rPr lang="fr-FR" sz="2000" dirty="0"/>
                  <a:t> </a:t>
                </a:r>
                <a:r>
                  <a:rPr lang="fr-FR" sz="2000" dirty="0" err="1"/>
                  <a:t>energy</a:t>
                </a:r>
                <a:r>
                  <a:rPr lang="fr-FR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2000" i="1" smtClean="0">
                            <a:solidFill>
                              <a:srgbClr val="0D088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000" i="1">
                            <a:solidFill>
                              <a:srgbClr val="0D0887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ar-AE" sz="2000" i="1">
                            <a:solidFill>
                              <a:srgbClr val="0D0887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ar-AE" sz="2000" dirty="0"/>
                  <a:t>:</a:t>
                </a:r>
              </a:p>
              <a:p>
                <a:endParaRPr lang="fr-FR" sz="900" dirty="0">
                  <a:solidFill>
                    <a:srgbClr val="0D0887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sz="2000" i="1">
                              <a:solidFill>
                                <a:srgbClr val="0D088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2000" i="1">
                              <a:solidFill>
                                <a:srgbClr val="0D0887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ar-AE" sz="2000" i="1">
                              <a:solidFill>
                                <a:srgbClr val="0D0887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ar-AE" sz="200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ar-A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fr-FR" sz="2000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m:rPr>
                          <m:nor/>
                        </m:rPr>
                        <a:rPr lang="ar-AE" sz="2000" i="1"/>
                        <m:t> </m:t>
                      </m:r>
                      <m:func>
                        <m:funcPr>
                          <m:ctrlPr>
                            <a:rPr lang="ar-AE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sz="200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ar-AE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ar-AE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ar-A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ar-AE" sz="2000" i="1"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e>
                                    <m:sub>
                                      <m:r>
                                        <a:rPr lang="ar-AE" sz="200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ar-A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ar-AE" sz="2000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fr-FR" sz="2000">
                                          <a:latin typeface="Cambria Math" panose="02040503050406030204" pitchFamily="18" charset="0"/>
                                        </a:rPr>
                                        <m:t>exp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ar-A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ar-AE" sz="2000" i="1"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fr-FR" sz="2000">
                                          <a:latin typeface="Cambria Math" panose="02040503050406030204" pitchFamily="18" charset="0"/>
                                        </a:rPr>
                                        <m:t>exp</m:t>
                                      </m:r>
                                    </m:sub>
                                  </m:sSub>
                                </m:num>
                                <m:den>
                                  <m:func>
                                    <m:funcPr>
                                      <m:ctrlPr>
                                        <a:rPr lang="ar-A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fr-FR" sz="2000">
                                          <a:latin typeface="Cambria Math" panose="02040503050406030204" pitchFamily="18" charset="0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r>
                                        <a:rPr lang="ar-AE" sz="20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func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fr-FR" sz="2000" dirty="0"/>
              </a:p>
              <a:p>
                <a:r>
                  <a:rPr lang="fr-FR" sz="1600" dirty="0"/>
                  <a:t>where: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ar-AE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6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ar-AE" sz="160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ar-AE" sz="1600" dirty="0"/>
                  <a:t>: </a:t>
                </a:r>
                <a:r>
                  <a:rPr lang="fr-FR" sz="1600" dirty="0" err="1"/>
                  <a:t>prefactor</a:t>
                </a:r>
                <a:r>
                  <a:rPr lang="fr-FR" sz="1600" dirty="0"/>
                  <a:t> </a:t>
                </a:r>
                <a:r>
                  <a:rPr lang="fr-FR" sz="1600" dirty="0" err="1"/>
                  <a:t>assumed</a:t>
                </a:r>
                <a:r>
                  <a:rPr lang="fr-FR" sz="1600" dirty="0"/>
                  <a:t> constant over the full </a:t>
                </a:r>
                <a:r>
                  <a:rPr lang="fr-FR" sz="1600" dirty="0" err="1"/>
                  <a:t>sweep</a:t>
                </a:r>
                <a:r>
                  <a:rPr lang="fr-FR" sz="1600" dirty="0"/>
                  <a:t>-rate range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ar-AE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6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1600">
                            <a:latin typeface="Cambria Math" panose="02040503050406030204" pitchFamily="18" charset="0"/>
                          </a:rPr>
                          <m:t>exp</m:t>
                        </m:r>
                      </m:sub>
                    </m:sSub>
                  </m:oMath>
                </a14:m>
                <a:r>
                  <a:rPr lang="ar-AE" sz="1600" dirty="0"/>
                  <a:t>: </a:t>
                </a:r>
                <a:r>
                  <a:rPr lang="fr-FR" sz="1600" dirty="0" err="1"/>
                  <a:t>fixed</a:t>
                </a:r>
                <a:r>
                  <a:rPr lang="fr-FR" sz="1600" dirty="0"/>
                  <a:t> by the </a:t>
                </a:r>
                <a:r>
                  <a:rPr lang="fr-FR" sz="1600" dirty="0" err="1"/>
                  <a:t>geometry</a:t>
                </a:r>
                <a:r>
                  <a:rPr lang="fr-FR" sz="1600" dirty="0"/>
                  <a:t> of the </a:t>
                </a:r>
                <a:r>
                  <a:rPr lang="fr-FR" sz="1600" dirty="0" err="1"/>
                  <a:t>porous</a:t>
                </a:r>
                <a:r>
                  <a:rPr lang="fr-FR" sz="1600" dirty="0"/>
                  <a:t> </a:t>
                </a:r>
                <a:r>
                  <a:rPr lang="fr-FR" sz="1600" dirty="0" err="1"/>
                  <a:t>sample</a:t>
                </a:r>
                <a:r>
                  <a:rPr lang="fr-FR" sz="1600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ar-AE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600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1600">
                            <a:latin typeface="Cambria Math" panose="02040503050406030204" pitchFamily="18" charset="0"/>
                          </a:rPr>
                          <m:t>exp</m:t>
                        </m:r>
                      </m:sub>
                    </m:sSub>
                  </m:oMath>
                </a14:m>
                <a:r>
                  <a:rPr lang="ar-AE" sz="1600" dirty="0"/>
                  <a:t>: </a:t>
                </a:r>
                <a:r>
                  <a:rPr lang="fr-FR" sz="1600" dirty="0" err="1"/>
                  <a:t>controlled</a:t>
                </a:r>
                <a:r>
                  <a:rPr lang="fr-FR" sz="1600" dirty="0"/>
                  <a:t> </a:t>
                </a:r>
                <a:r>
                  <a:rPr lang="fr-FR" sz="1600" dirty="0" err="1"/>
                  <a:t>through</a:t>
                </a:r>
                <a:r>
                  <a:rPr lang="fr-FR" sz="1600" dirty="0"/>
                  <a:t> the pressure </a:t>
                </a:r>
                <a:r>
                  <a:rPr lang="fr-FR" sz="1600" dirty="0" err="1"/>
                  <a:t>sweep</a:t>
                </a:r>
                <a:r>
                  <a:rPr lang="fr-FR" sz="1600" dirty="0"/>
                  <a:t> rate </a:t>
                </a:r>
                <a:r>
                  <a:rPr lang="fr-FR" sz="1600" dirty="0" err="1"/>
                  <a:t>during</a:t>
                </a:r>
                <a:r>
                  <a:rPr lang="fr-FR" sz="1600" dirty="0"/>
                  <a:t> cavitation </a:t>
                </a:r>
              </a:p>
              <a:p>
                <a:endParaRPr lang="fr-FR" sz="1600" dirty="0"/>
              </a:p>
              <a:p>
                <a:endParaRPr lang="fr-FR" sz="2000" dirty="0"/>
              </a:p>
              <a:p>
                <a:endParaRPr lang="fr-FR" sz="2000" dirty="0"/>
              </a:p>
            </p:txBody>
          </p:sp>
        </mc:Choice>
        <mc:Fallback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0ADB6D20-B79A-A0D1-C1AC-65329A4256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4924" y="1110204"/>
                <a:ext cx="5568356" cy="3674660"/>
              </a:xfrm>
              <a:prstGeom prst="rect">
                <a:avLst/>
              </a:prstGeom>
              <a:blipFill>
                <a:blip r:embed="rId8"/>
                <a:stretch>
                  <a:fillRect l="-1205" t="-995" r="-219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4778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7DC00E-06DA-F26C-C71D-25DD602D39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22E13FC3-7F98-B8E8-DA05-B0E34C87CF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000" y="1800000"/>
            <a:ext cx="7405200" cy="4356000"/>
          </a:xfrm>
          <a:prstGeom prst="rect">
            <a:avLst/>
          </a:prstGeom>
        </p:spPr>
      </p:pic>
      <p:sp>
        <p:nvSpPr>
          <p:cNvPr id="55" name="Titre 1">
            <a:extLst>
              <a:ext uri="{FF2B5EF4-FFF2-40B4-BE49-F238E27FC236}">
                <a16:creationId xmlns:a16="http://schemas.microsoft.com/office/drawing/2014/main" id="{D27CC5DC-8E46-01AE-A4E2-83EA6F9D6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Cavitation Analysis Through Controlled Pressure Rates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0AC5D08-54D9-36E9-B4AA-038ED651AE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Interpore 2026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2AA8C2B-B5E1-B751-6D7A-95750A13D8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DA1029-E6D1-4F9D-BF50-3CDABB71589C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FBC9E4A6-F6FD-FC88-C3D6-340604846835}"/>
              </a:ext>
            </a:extLst>
          </p:cNvPr>
          <p:cNvSpPr txBox="1"/>
          <p:nvPr/>
        </p:nvSpPr>
        <p:spPr>
          <a:xfrm>
            <a:off x="822895" y="2590539"/>
            <a:ext cx="1421708" cy="318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Filled pores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292DBC5B-E203-466E-8658-0F04278E7F36}"/>
              </a:ext>
            </a:extLst>
          </p:cNvPr>
          <p:cNvGrpSpPr/>
          <p:nvPr/>
        </p:nvGrpSpPr>
        <p:grpSpPr>
          <a:xfrm>
            <a:off x="1894350" y="3977570"/>
            <a:ext cx="3674008" cy="2261202"/>
            <a:chOff x="1894350" y="3977570"/>
            <a:chExt cx="3674008" cy="2261202"/>
          </a:xfrm>
        </p:grpSpPr>
        <p:cxnSp>
          <p:nvCxnSpPr>
            <p:cNvPr id="20" name="Connecteur droit 19">
              <a:extLst>
                <a:ext uri="{FF2B5EF4-FFF2-40B4-BE49-F238E27FC236}">
                  <a16:creationId xmlns:a16="http://schemas.microsoft.com/office/drawing/2014/main" id="{5C86E171-FDDE-1813-1762-46EB8146EDC3}"/>
                </a:ext>
              </a:extLst>
            </p:cNvPr>
            <p:cNvCxnSpPr>
              <a:cxnSpLocks/>
            </p:cNvCxnSpPr>
            <p:nvPr/>
          </p:nvCxnSpPr>
          <p:spPr>
            <a:xfrm>
              <a:off x="1894350" y="3977573"/>
              <a:ext cx="2268000" cy="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ZoneTexte 56">
              <a:extLst>
                <a:ext uri="{FF2B5EF4-FFF2-40B4-BE49-F238E27FC236}">
                  <a16:creationId xmlns:a16="http://schemas.microsoft.com/office/drawing/2014/main" id="{1F977691-5DD1-E339-0311-F4C94B16F7A4}"/>
                </a:ext>
              </a:extLst>
            </p:cNvPr>
            <p:cNvSpPr txBox="1"/>
            <p:nvPr/>
          </p:nvSpPr>
          <p:spPr>
            <a:xfrm>
              <a:off x="4146650" y="4043540"/>
              <a:ext cx="1421708" cy="318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Half filled</a:t>
              </a:r>
            </a:p>
          </p:txBody>
        </p:sp>
        <p:grpSp>
          <p:nvGrpSpPr>
            <p:cNvPr id="10" name="Groupe 9">
              <a:extLst>
                <a:ext uri="{FF2B5EF4-FFF2-40B4-BE49-F238E27FC236}">
                  <a16:creationId xmlns:a16="http://schemas.microsoft.com/office/drawing/2014/main" id="{610DF363-0016-96ED-4071-48D236C14630}"/>
                </a:ext>
              </a:extLst>
            </p:cNvPr>
            <p:cNvGrpSpPr/>
            <p:nvPr/>
          </p:nvGrpSpPr>
          <p:grpSpPr>
            <a:xfrm>
              <a:off x="3527084" y="3977570"/>
              <a:ext cx="862032" cy="2261202"/>
              <a:chOff x="3527084" y="3977570"/>
              <a:chExt cx="862032" cy="2261202"/>
            </a:xfrm>
          </p:grpSpPr>
          <p:cxnSp>
            <p:nvCxnSpPr>
              <p:cNvPr id="21" name="Connecteur droit avec flèche 20">
                <a:extLst>
                  <a:ext uri="{FF2B5EF4-FFF2-40B4-BE49-F238E27FC236}">
                    <a16:creationId xmlns:a16="http://schemas.microsoft.com/office/drawing/2014/main" id="{D8003C01-9758-F55E-1E72-D6AAB9E4837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11039" y="3977570"/>
                <a:ext cx="0" cy="1872000"/>
              </a:xfrm>
              <a:prstGeom prst="straightConnector1">
                <a:avLst/>
              </a:prstGeom>
              <a:ln w="28575">
                <a:solidFill>
                  <a:srgbClr val="3D399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ZoneTexte 21">
                    <a:extLst>
                      <a:ext uri="{FF2B5EF4-FFF2-40B4-BE49-F238E27FC236}">
                        <a16:creationId xmlns:a16="http://schemas.microsoft.com/office/drawing/2014/main" id="{712EBDFD-89F3-041A-3290-AAFAC4D8E54B}"/>
                      </a:ext>
                    </a:extLst>
                  </p:cNvPr>
                  <p:cNvSpPr txBox="1"/>
                  <p:nvPr/>
                </p:nvSpPr>
                <p:spPr>
                  <a:xfrm>
                    <a:off x="3527084" y="5869440"/>
                    <a:ext cx="862032" cy="369332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𝑐𝑎𝑣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2" name="ZoneTexte 21">
                    <a:extLst>
                      <a:ext uri="{FF2B5EF4-FFF2-40B4-BE49-F238E27FC236}">
                        <a16:creationId xmlns:a16="http://schemas.microsoft.com/office/drawing/2014/main" id="{712EBDFD-89F3-041A-3290-AAFAC4D8E54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27084" y="5869440"/>
                    <a:ext cx="862032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5184BD8A-DFB2-EF93-802B-B10B981AFB42}"/>
              </a:ext>
            </a:extLst>
          </p:cNvPr>
          <p:cNvCxnSpPr>
            <a:cxnSpLocks/>
          </p:cNvCxnSpPr>
          <p:nvPr/>
        </p:nvCxnSpPr>
        <p:spPr>
          <a:xfrm>
            <a:off x="655313" y="5402194"/>
            <a:ext cx="5218407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B6859F80-9A74-5100-0A6B-A73B892F7F67}"/>
              </a:ext>
            </a:extLst>
          </p:cNvPr>
          <p:cNvCxnSpPr>
            <a:cxnSpLocks/>
          </p:cNvCxnSpPr>
          <p:nvPr/>
        </p:nvCxnSpPr>
        <p:spPr>
          <a:xfrm>
            <a:off x="655313" y="2596730"/>
            <a:ext cx="5218408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0D810274-AFEB-4F0B-B58F-3A3A943A8240}"/>
                  </a:ext>
                </a:extLst>
              </p:cNvPr>
              <p:cNvSpPr txBox="1"/>
              <p:nvPr/>
            </p:nvSpPr>
            <p:spPr>
              <a:xfrm>
                <a:off x="4507663" y="1829033"/>
                <a:ext cx="212138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dirty="0"/>
                  <a:t>Rate </a:t>
                </a:r>
                <a14:m>
                  <m:oMath xmlns:m="http://schemas.openxmlformats.org/officeDocument/2006/math">
                    <m:r>
                      <a:rPr lang="fr-FR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fr-FR" i="1" dirty="0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fr-FR" i="1" dirty="0" err="1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fr-F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 dirty="0" err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fr-FR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fr-FR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fr-FR" i="1" dirty="0" err="1"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0D810274-AFEB-4F0B-B58F-3A3A943A82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663" y="1829033"/>
                <a:ext cx="2121389" cy="369332"/>
              </a:xfrm>
              <a:prstGeom prst="rect">
                <a:avLst/>
              </a:prstGeom>
              <a:blipFill>
                <a:blip r:embed="rId4"/>
                <a:stretch>
                  <a:fillRect l="-2299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D8D41443-2FA5-F956-2692-EB69735C3DB3}"/>
                  </a:ext>
                </a:extLst>
              </p:cNvPr>
              <p:cNvSpPr txBox="1"/>
              <p:nvPr/>
            </p:nvSpPr>
            <p:spPr>
              <a:xfrm>
                <a:off x="1678417" y="6326134"/>
                <a:ext cx="883516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 algn="ctr">
                  <a:buClr>
                    <a:srgbClr val="0D0887"/>
                  </a:buClr>
                  <a:buFont typeface="Wingdings" panose="05000000000000000000" pitchFamily="2" charset="2"/>
                  <a:buChar char="Ø"/>
                </a:pPr>
                <a:r>
                  <a:rPr lang="en-US" sz="1800" dirty="0"/>
                  <a:t>The same isotherm is measured at different pressure sweep rates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𝑑𝑃</m:t>
                    </m:r>
                    <m:r>
                      <a:rPr lang="en-US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r>
                  <a:rPr lang="en-US" sz="1800" dirty="0"/>
                  <a:t>)</a:t>
                </a:r>
              </a:p>
            </p:txBody>
          </p:sp>
        </mc:Choice>
        <mc:Fallback xmlns="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D8D41443-2FA5-F956-2692-EB69735C3D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8417" y="6326134"/>
                <a:ext cx="8835166" cy="369332"/>
              </a:xfrm>
              <a:prstGeom prst="rect">
                <a:avLst/>
              </a:prstGeom>
              <a:blipFill>
                <a:blip r:embed="rId5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ZoneTexte 1">
            <a:extLst>
              <a:ext uri="{FF2B5EF4-FFF2-40B4-BE49-F238E27FC236}">
                <a16:creationId xmlns:a16="http://schemas.microsoft.com/office/drawing/2014/main" id="{E47113F9-0C12-B789-4C35-9E4A56F2B377}"/>
              </a:ext>
            </a:extLst>
          </p:cNvPr>
          <p:cNvSpPr txBox="1"/>
          <p:nvPr/>
        </p:nvSpPr>
        <p:spPr>
          <a:xfrm>
            <a:off x="4384501" y="5023477"/>
            <a:ext cx="1421708" cy="318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Empty pores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FBD3C2E0-25D0-261B-F05C-9BBB5E685020}"/>
                  </a:ext>
                </a:extLst>
              </p:cNvPr>
              <p:cNvSpPr txBox="1"/>
              <p:nvPr/>
            </p:nvSpPr>
            <p:spPr>
              <a:xfrm>
                <a:off x="6704924" y="1110204"/>
                <a:ext cx="5568356" cy="3982437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fr-FR" sz="2000" dirty="0"/>
                  <a:t>By </a:t>
                </a:r>
                <a:r>
                  <a:rPr lang="fr-FR" sz="2000" dirty="0" err="1"/>
                  <a:t>varying</a:t>
                </a:r>
                <a:r>
                  <a:rPr lang="fr-FR" sz="2000" dirty="0"/>
                  <a:t> the pressure </a:t>
                </a:r>
                <a:r>
                  <a:rPr lang="fr-FR" sz="2000" dirty="0" err="1"/>
                  <a:t>sweep</a:t>
                </a:r>
                <a:r>
                  <a:rPr lang="fr-FR" sz="2000" dirty="0"/>
                  <a:t> 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fr-FR" sz="2000" dirty="0"/>
                  <a:t>,</a:t>
                </a:r>
                <a:r>
                  <a:rPr lang="ar-AE" sz="2000" dirty="0"/>
                  <a:t> </a:t>
                </a:r>
                <a:r>
                  <a:rPr lang="fr-FR" sz="2000" dirty="0" err="1"/>
                  <a:t>we</a:t>
                </a:r>
                <a:r>
                  <a:rPr lang="fr-FR" sz="2000" dirty="0"/>
                  <a:t> </a:t>
                </a:r>
                <a:r>
                  <a:rPr lang="fr-FR" sz="2000" dirty="0" err="1"/>
                  <a:t>determine</a:t>
                </a:r>
                <a:r>
                  <a:rPr lang="fr-FR" sz="2000" dirty="0"/>
                  <a:t> for </a:t>
                </a:r>
                <a:r>
                  <a:rPr lang="fr-FR" sz="2000" dirty="0" err="1"/>
                  <a:t>each</a:t>
                </a:r>
                <a:r>
                  <a:rPr lang="fr-FR" sz="2000" dirty="0"/>
                  <a:t> </a:t>
                </a:r>
                <a:r>
                  <a:rPr lang="fr-FR" sz="2000" dirty="0" err="1"/>
                  <a:t>isotherm</a:t>
                </a:r>
                <a:r>
                  <a:rPr lang="fr-FR" sz="2000" dirty="0"/>
                  <a:t> the </a:t>
                </a:r>
                <a:r>
                  <a:rPr lang="fr-FR" sz="2000" dirty="0" err="1"/>
                  <a:t>experimental</a:t>
                </a:r>
                <a:r>
                  <a:rPr lang="fr-FR" sz="2000" dirty="0"/>
                  <a:t> </a:t>
                </a:r>
                <a:r>
                  <a:rPr lang="fr-FR" sz="2000" dirty="0" err="1"/>
                  <a:t>barrier</a:t>
                </a:r>
                <a:r>
                  <a:rPr lang="fr-FR" sz="2000" dirty="0"/>
                  <a:t> </a:t>
                </a:r>
                <a:r>
                  <a:rPr lang="fr-FR" sz="2000" dirty="0" err="1"/>
                  <a:t>energy</a:t>
                </a:r>
                <a:r>
                  <a:rPr lang="fr-FR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2000" i="1" smtClean="0">
                            <a:solidFill>
                              <a:srgbClr val="0D088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000" i="1">
                            <a:solidFill>
                              <a:srgbClr val="0D0887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ar-AE" sz="2000" i="1">
                            <a:solidFill>
                              <a:srgbClr val="0D0887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ar-AE" sz="2000" dirty="0"/>
                  <a:t>:</a:t>
                </a:r>
              </a:p>
              <a:p>
                <a:endParaRPr lang="fr-FR" sz="900" dirty="0">
                  <a:solidFill>
                    <a:srgbClr val="0D0887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sz="2000" i="1">
                              <a:solidFill>
                                <a:srgbClr val="0D088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2000" i="1">
                              <a:solidFill>
                                <a:srgbClr val="0D0887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ar-AE" sz="2000" i="1">
                              <a:solidFill>
                                <a:srgbClr val="0D0887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ar-AE" sz="200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ar-A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fr-FR" sz="2000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m:rPr>
                          <m:nor/>
                        </m:rPr>
                        <a:rPr lang="ar-AE" sz="2000" i="1"/>
                        <m:t> </m:t>
                      </m:r>
                      <m:func>
                        <m:funcPr>
                          <m:ctrlPr>
                            <a:rPr lang="ar-AE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sz="200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ar-AE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ar-AE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ar-A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ar-AE" sz="2000" i="1"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e>
                                    <m:sub>
                                      <m:r>
                                        <a:rPr lang="ar-AE" sz="200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ar-A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ar-AE" sz="2000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fr-FR" sz="2000">
                                          <a:latin typeface="Cambria Math" panose="02040503050406030204" pitchFamily="18" charset="0"/>
                                        </a:rPr>
                                        <m:t>exp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ar-A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ar-AE" sz="2000" i="1"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fr-FR" sz="2000">
                                          <a:latin typeface="Cambria Math" panose="02040503050406030204" pitchFamily="18" charset="0"/>
                                        </a:rPr>
                                        <m:t>exp</m:t>
                                      </m:r>
                                    </m:sub>
                                  </m:sSub>
                                </m:num>
                                <m:den>
                                  <m:func>
                                    <m:funcPr>
                                      <m:ctrlPr>
                                        <a:rPr lang="ar-A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fr-FR" sz="2000">
                                          <a:latin typeface="Cambria Math" panose="02040503050406030204" pitchFamily="18" charset="0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r>
                                        <a:rPr lang="ar-AE" sz="20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func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fr-FR" sz="2000" dirty="0"/>
              </a:p>
              <a:p>
                <a:r>
                  <a:rPr lang="fr-FR" sz="1600" dirty="0"/>
                  <a:t>where: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ar-AE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6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ar-AE" sz="160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ar-AE" sz="1600" dirty="0"/>
                  <a:t>: </a:t>
                </a:r>
                <a:r>
                  <a:rPr lang="fr-FR" sz="1600" dirty="0" err="1"/>
                  <a:t>prefactor</a:t>
                </a:r>
                <a:r>
                  <a:rPr lang="fr-FR" sz="1600" dirty="0"/>
                  <a:t> </a:t>
                </a:r>
                <a:r>
                  <a:rPr lang="fr-FR" sz="1600" dirty="0" err="1"/>
                  <a:t>assumed</a:t>
                </a:r>
                <a:r>
                  <a:rPr lang="fr-FR" sz="1600" dirty="0"/>
                  <a:t> constant over the full </a:t>
                </a:r>
                <a:r>
                  <a:rPr lang="fr-FR" sz="1600" dirty="0" err="1"/>
                  <a:t>sweep</a:t>
                </a:r>
                <a:r>
                  <a:rPr lang="fr-FR" sz="1600" dirty="0"/>
                  <a:t>-rate range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ar-AE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6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1600">
                            <a:latin typeface="Cambria Math" panose="02040503050406030204" pitchFamily="18" charset="0"/>
                          </a:rPr>
                          <m:t>exp</m:t>
                        </m:r>
                      </m:sub>
                    </m:sSub>
                  </m:oMath>
                </a14:m>
                <a:r>
                  <a:rPr lang="ar-AE" sz="1600" dirty="0"/>
                  <a:t>: </a:t>
                </a:r>
                <a:r>
                  <a:rPr lang="fr-FR" sz="1600" dirty="0" err="1"/>
                  <a:t>fixed</a:t>
                </a:r>
                <a:r>
                  <a:rPr lang="fr-FR" sz="1600" dirty="0"/>
                  <a:t> by the </a:t>
                </a:r>
                <a:r>
                  <a:rPr lang="fr-FR" sz="1600" dirty="0" err="1"/>
                  <a:t>geometry</a:t>
                </a:r>
                <a:r>
                  <a:rPr lang="fr-FR" sz="1600" dirty="0"/>
                  <a:t> of the </a:t>
                </a:r>
                <a:r>
                  <a:rPr lang="fr-FR" sz="1600" dirty="0" err="1"/>
                  <a:t>porous</a:t>
                </a:r>
                <a:r>
                  <a:rPr lang="fr-FR" sz="1600" dirty="0"/>
                  <a:t> </a:t>
                </a:r>
                <a:r>
                  <a:rPr lang="fr-FR" sz="1600" dirty="0" err="1"/>
                  <a:t>sample</a:t>
                </a:r>
                <a:r>
                  <a:rPr lang="fr-FR" sz="1600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ar-AE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600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1600">
                            <a:latin typeface="Cambria Math" panose="02040503050406030204" pitchFamily="18" charset="0"/>
                          </a:rPr>
                          <m:t>exp</m:t>
                        </m:r>
                      </m:sub>
                    </m:sSub>
                  </m:oMath>
                </a14:m>
                <a:r>
                  <a:rPr lang="ar-AE" sz="1600" dirty="0"/>
                  <a:t>: </a:t>
                </a:r>
                <a:r>
                  <a:rPr lang="fr-FR" sz="1600" dirty="0" err="1"/>
                  <a:t>controlled</a:t>
                </a:r>
                <a:r>
                  <a:rPr lang="fr-FR" sz="1600" dirty="0"/>
                  <a:t> </a:t>
                </a:r>
                <a:r>
                  <a:rPr lang="fr-FR" sz="1600" dirty="0" err="1"/>
                  <a:t>through</a:t>
                </a:r>
                <a:r>
                  <a:rPr lang="fr-FR" sz="1600" dirty="0"/>
                  <a:t> the pressure </a:t>
                </a:r>
                <a:r>
                  <a:rPr lang="fr-FR" sz="1600" dirty="0" err="1"/>
                  <a:t>sweep</a:t>
                </a:r>
                <a:r>
                  <a:rPr lang="fr-FR" sz="1600" dirty="0"/>
                  <a:t> rate </a:t>
                </a:r>
                <a:r>
                  <a:rPr lang="fr-FR" sz="1600" dirty="0" err="1"/>
                  <a:t>during</a:t>
                </a:r>
                <a:r>
                  <a:rPr lang="fr-FR" sz="1600" dirty="0"/>
                  <a:t> cavitation </a:t>
                </a:r>
              </a:p>
              <a:p>
                <a:endParaRPr lang="fr-FR" sz="1600" dirty="0"/>
              </a:p>
              <a:p>
                <a:endParaRPr lang="fr-FR" sz="2000" dirty="0"/>
              </a:p>
              <a:p>
                <a:endParaRPr lang="fr-FR" sz="2000" dirty="0"/>
              </a:p>
              <a:p>
                <a:endParaRPr lang="fr-FR" sz="2000" dirty="0"/>
              </a:p>
            </p:txBody>
          </p:sp>
        </mc:Choice>
        <mc:Fallback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FBD3C2E0-25D0-261B-F05C-9BBB5E6850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4924" y="1110204"/>
                <a:ext cx="5568356" cy="3982437"/>
              </a:xfrm>
              <a:prstGeom prst="rect">
                <a:avLst/>
              </a:prstGeom>
              <a:blipFill>
                <a:blip r:embed="rId6"/>
                <a:stretch>
                  <a:fillRect l="-1205" t="-919" r="-219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565081"/>
      </p:ext>
    </p:extLst>
  </p:cSld>
  <p:clrMapOvr>
    <a:masterClrMapping/>
  </p:clrMapOvr>
  <p:transition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4ECBD3-D2CE-16D2-BDDF-5125256E8E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A131783E-6DFB-D294-C00B-DF9835C31F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000" y="1800000"/>
            <a:ext cx="7405200" cy="4356000"/>
          </a:xfrm>
          <a:prstGeom prst="rect">
            <a:avLst/>
          </a:prstGeom>
        </p:spPr>
      </p:pic>
      <p:sp>
        <p:nvSpPr>
          <p:cNvPr id="55" name="Titre 1">
            <a:extLst>
              <a:ext uri="{FF2B5EF4-FFF2-40B4-BE49-F238E27FC236}">
                <a16:creationId xmlns:a16="http://schemas.microsoft.com/office/drawing/2014/main" id="{B24066B9-EE2B-985B-D55B-4D2967F09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Cavitation Analysis Through Controlled Pressure Rates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4304DC0-08E1-0492-58BD-20E50FDF4B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Interpore 2026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64F4752-3D08-3FAC-5514-C6CE89E522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DA1029-E6D1-4F9D-BF50-3CDABB71589C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034DB47-2686-8ACB-5882-EAEAEBCC4715}"/>
              </a:ext>
            </a:extLst>
          </p:cNvPr>
          <p:cNvSpPr txBox="1"/>
          <p:nvPr/>
        </p:nvSpPr>
        <p:spPr>
          <a:xfrm>
            <a:off x="822895" y="2590539"/>
            <a:ext cx="1421708" cy="318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Filled pores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410BE6E9-60C8-41A2-78BC-A2107BF02E41}"/>
              </a:ext>
            </a:extLst>
          </p:cNvPr>
          <p:cNvGrpSpPr/>
          <p:nvPr/>
        </p:nvGrpSpPr>
        <p:grpSpPr>
          <a:xfrm>
            <a:off x="1929924" y="3977570"/>
            <a:ext cx="2068037" cy="2261202"/>
            <a:chOff x="1929924" y="3977570"/>
            <a:chExt cx="2068037" cy="22612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ZoneTexte 55">
                  <a:extLst>
                    <a:ext uri="{FF2B5EF4-FFF2-40B4-BE49-F238E27FC236}">
                      <a16:creationId xmlns:a16="http://schemas.microsoft.com/office/drawing/2014/main" id="{6B088E15-ADB4-AC2A-D38C-877B1E3C11A3}"/>
                    </a:ext>
                  </a:extLst>
                </p:cNvPr>
                <p:cNvSpPr txBox="1"/>
                <p:nvPr/>
              </p:nvSpPr>
              <p:spPr>
                <a:xfrm>
                  <a:off x="2430585" y="5869440"/>
                  <a:ext cx="1567376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  <m:sup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𝑐𝑎𝑣</m:t>
                            </m:r>
                          </m:sup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6" name="ZoneTexte 55">
                  <a:extLst>
                    <a:ext uri="{FF2B5EF4-FFF2-40B4-BE49-F238E27FC236}">
                      <a16:creationId xmlns:a16="http://schemas.microsoft.com/office/drawing/2014/main" id="{6B088E15-ADB4-AC2A-D38C-877B1E3C11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0585" y="5869440"/>
                  <a:ext cx="1567376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12ED8175-D529-0298-B81E-DF1851EB22AC}"/>
                </a:ext>
              </a:extLst>
            </p:cNvPr>
            <p:cNvGrpSpPr/>
            <p:nvPr/>
          </p:nvGrpSpPr>
          <p:grpSpPr>
            <a:xfrm>
              <a:off x="1929924" y="3977570"/>
              <a:ext cx="1839766" cy="2261202"/>
              <a:chOff x="1929924" y="3977570"/>
              <a:chExt cx="1839766" cy="2261202"/>
            </a:xfrm>
          </p:grpSpPr>
          <p:cxnSp>
            <p:nvCxnSpPr>
              <p:cNvPr id="25" name="Connecteur droit avec flèche 24">
                <a:extLst>
                  <a:ext uri="{FF2B5EF4-FFF2-40B4-BE49-F238E27FC236}">
                    <a16:creationId xmlns:a16="http://schemas.microsoft.com/office/drawing/2014/main" id="{E8804AF7-556F-D3BC-435E-2BB102261E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9690" y="3977570"/>
                <a:ext cx="0" cy="1872000"/>
              </a:xfrm>
              <a:prstGeom prst="straightConnector1">
                <a:avLst/>
              </a:prstGeom>
              <a:ln w="28575">
                <a:solidFill>
                  <a:srgbClr val="5637A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cteur droit avec flèche 25">
                <a:extLst>
                  <a:ext uri="{FF2B5EF4-FFF2-40B4-BE49-F238E27FC236}">
                    <a16:creationId xmlns:a16="http://schemas.microsoft.com/office/drawing/2014/main" id="{FE75EE77-069E-07A2-C2E8-B533C50ADB4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42317" y="3977570"/>
                <a:ext cx="0" cy="1872000"/>
              </a:xfrm>
              <a:prstGeom prst="straightConnector1">
                <a:avLst/>
              </a:prstGeom>
              <a:ln w="28575">
                <a:solidFill>
                  <a:srgbClr val="6935B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necteur droit avec flèche 26">
                <a:extLst>
                  <a:ext uri="{FF2B5EF4-FFF2-40B4-BE49-F238E27FC236}">
                    <a16:creationId xmlns:a16="http://schemas.microsoft.com/office/drawing/2014/main" id="{CE265385-BE3B-13B1-C3DB-209CC57D58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54423" y="3977570"/>
                <a:ext cx="0" cy="1872000"/>
              </a:xfrm>
              <a:prstGeom prst="straightConnector1">
                <a:avLst/>
              </a:prstGeom>
              <a:ln w="28575">
                <a:solidFill>
                  <a:srgbClr val="7A34B7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cteur droit avec flèche 27">
                <a:extLst>
                  <a:ext uri="{FF2B5EF4-FFF2-40B4-BE49-F238E27FC236}">
                    <a16:creationId xmlns:a16="http://schemas.microsoft.com/office/drawing/2014/main" id="{53389449-FC98-7F81-8103-914C0A95CC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31976" y="3977570"/>
                <a:ext cx="0" cy="1872000"/>
              </a:xfrm>
              <a:prstGeom prst="straightConnector1">
                <a:avLst/>
              </a:prstGeom>
              <a:ln w="28575">
                <a:solidFill>
                  <a:srgbClr val="8B33B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cteur droit avec flèche 28">
                <a:extLst>
                  <a:ext uri="{FF2B5EF4-FFF2-40B4-BE49-F238E27FC236}">
                    <a16:creationId xmlns:a16="http://schemas.microsoft.com/office/drawing/2014/main" id="{92D61BF8-4651-858F-2989-CA48D42C95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58014" y="3977570"/>
                <a:ext cx="0" cy="1872000"/>
              </a:xfrm>
              <a:prstGeom prst="straightConnector1">
                <a:avLst/>
              </a:prstGeom>
              <a:ln w="28575">
                <a:solidFill>
                  <a:srgbClr val="9C37B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necteur droit avec flèche 30">
                <a:extLst>
                  <a:ext uri="{FF2B5EF4-FFF2-40B4-BE49-F238E27FC236}">
                    <a16:creationId xmlns:a16="http://schemas.microsoft.com/office/drawing/2014/main" id="{E643F1B4-3A23-A391-5B1B-C3449A7CD0D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77219" y="3977570"/>
                <a:ext cx="0" cy="1872000"/>
              </a:xfrm>
              <a:prstGeom prst="straightConnector1">
                <a:avLst/>
              </a:prstGeom>
              <a:ln w="28575">
                <a:solidFill>
                  <a:srgbClr val="AA41B4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necteur droit avec flèche 37">
                <a:extLst>
                  <a:ext uri="{FF2B5EF4-FFF2-40B4-BE49-F238E27FC236}">
                    <a16:creationId xmlns:a16="http://schemas.microsoft.com/office/drawing/2014/main" id="{E098EACB-2034-3A3F-E8C4-9ACE757299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03257" y="3977570"/>
                <a:ext cx="0" cy="1872000"/>
              </a:xfrm>
              <a:prstGeom prst="straightConnector1">
                <a:avLst/>
              </a:prstGeom>
              <a:ln w="28575">
                <a:solidFill>
                  <a:srgbClr val="B94DAC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necteur droit avec flèche 41">
                <a:extLst>
                  <a:ext uri="{FF2B5EF4-FFF2-40B4-BE49-F238E27FC236}">
                    <a16:creationId xmlns:a16="http://schemas.microsoft.com/office/drawing/2014/main" id="{5892089D-32A0-70F5-81CC-9C80B09B22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37514" y="3977570"/>
                <a:ext cx="0" cy="1872000"/>
              </a:xfrm>
              <a:prstGeom prst="straightConnector1">
                <a:avLst/>
              </a:prstGeom>
              <a:ln w="28575">
                <a:solidFill>
                  <a:srgbClr val="C559A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necteur droit avec flèche 44">
                <a:extLst>
                  <a:ext uri="{FF2B5EF4-FFF2-40B4-BE49-F238E27FC236}">
                    <a16:creationId xmlns:a16="http://schemas.microsoft.com/office/drawing/2014/main" id="{A8F82150-82EF-18F7-7E1F-15150A2F49F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41926" y="3977570"/>
                <a:ext cx="0" cy="1872000"/>
              </a:xfrm>
              <a:prstGeom prst="straightConnector1">
                <a:avLst/>
              </a:prstGeom>
              <a:ln w="28575">
                <a:solidFill>
                  <a:srgbClr val="D16698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necteur droit avec flèche 49">
                <a:extLst>
                  <a:ext uri="{FF2B5EF4-FFF2-40B4-BE49-F238E27FC236}">
                    <a16:creationId xmlns:a16="http://schemas.microsoft.com/office/drawing/2014/main" id="{3AD95B1D-0C1B-2C0C-6975-A3AAEF8AD0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97549" y="3977570"/>
                <a:ext cx="0" cy="1872000"/>
              </a:xfrm>
              <a:prstGeom prst="straightConnector1">
                <a:avLst/>
              </a:prstGeom>
              <a:ln w="28575">
                <a:solidFill>
                  <a:srgbClr val="DA718E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necteur droit avec flèche 50">
                <a:extLst>
                  <a:ext uri="{FF2B5EF4-FFF2-40B4-BE49-F238E27FC236}">
                    <a16:creationId xmlns:a16="http://schemas.microsoft.com/office/drawing/2014/main" id="{41F8D5CD-491E-68A2-1915-4FEDA07E4F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52913" y="3977570"/>
                <a:ext cx="0" cy="1872000"/>
              </a:xfrm>
              <a:prstGeom prst="straightConnector1">
                <a:avLst/>
              </a:prstGeom>
              <a:ln w="28575">
                <a:solidFill>
                  <a:srgbClr val="E47D84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onnecteur droit avec flèche 51">
                <a:extLst>
                  <a:ext uri="{FF2B5EF4-FFF2-40B4-BE49-F238E27FC236}">
                    <a16:creationId xmlns:a16="http://schemas.microsoft.com/office/drawing/2014/main" id="{0B78C307-770D-4770-D0E5-6F80A36A4E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83882" y="3977570"/>
                <a:ext cx="0" cy="1872000"/>
              </a:xfrm>
              <a:prstGeom prst="straightConnector1">
                <a:avLst/>
              </a:prstGeom>
              <a:ln w="28575">
                <a:solidFill>
                  <a:srgbClr val="EB8A7B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necteur droit avec flèche 52">
                <a:extLst>
                  <a:ext uri="{FF2B5EF4-FFF2-40B4-BE49-F238E27FC236}">
                    <a16:creationId xmlns:a16="http://schemas.microsoft.com/office/drawing/2014/main" id="{7BE2E5B8-96B2-E616-DA20-F01CFE8367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26097" y="3977570"/>
                <a:ext cx="0" cy="1872000"/>
              </a:xfrm>
              <a:prstGeom prst="straightConnector1">
                <a:avLst/>
              </a:prstGeom>
              <a:ln w="28575">
                <a:solidFill>
                  <a:srgbClr val="F3997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ZoneTexte 53">
                    <a:extLst>
                      <a:ext uri="{FF2B5EF4-FFF2-40B4-BE49-F238E27FC236}">
                        <a16:creationId xmlns:a16="http://schemas.microsoft.com/office/drawing/2014/main" id="{FD810A9C-28EB-A373-45BC-2CFCEE338AB8}"/>
                      </a:ext>
                    </a:extLst>
                  </p:cNvPr>
                  <p:cNvSpPr txBox="1"/>
                  <p:nvPr/>
                </p:nvSpPr>
                <p:spPr>
                  <a:xfrm>
                    <a:off x="1929924" y="5869440"/>
                    <a:ext cx="864000" cy="369332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𝑐𝑎𝑣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4" name="ZoneTexte 53">
                    <a:extLst>
                      <a:ext uri="{FF2B5EF4-FFF2-40B4-BE49-F238E27FC236}">
                        <a16:creationId xmlns:a16="http://schemas.microsoft.com/office/drawing/2014/main" id="{FD810A9C-28EB-A373-45BC-2CFCEE338AB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29924" y="5869440"/>
                    <a:ext cx="864000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FF76132F-3780-6275-2448-536105BD8B52}"/>
              </a:ext>
            </a:extLst>
          </p:cNvPr>
          <p:cNvGrpSpPr/>
          <p:nvPr/>
        </p:nvGrpSpPr>
        <p:grpSpPr>
          <a:xfrm>
            <a:off x="1894350" y="3977570"/>
            <a:ext cx="3674008" cy="2261202"/>
            <a:chOff x="1894350" y="3977570"/>
            <a:chExt cx="3674008" cy="2261202"/>
          </a:xfrm>
        </p:grpSpPr>
        <p:cxnSp>
          <p:nvCxnSpPr>
            <p:cNvPr id="20" name="Connecteur droit 19">
              <a:extLst>
                <a:ext uri="{FF2B5EF4-FFF2-40B4-BE49-F238E27FC236}">
                  <a16:creationId xmlns:a16="http://schemas.microsoft.com/office/drawing/2014/main" id="{D1AA6A38-69AB-69BC-E678-A65AA18C98C2}"/>
                </a:ext>
              </a:extLst>
            </p:cNvPr>
            <p:cNvCxnSpPr>
              <a:cxnSpLocks/>
            </p:cNvCxnSpPr>
            <p:nvPr/>
          </p:nvCxnSpPr>
          <p:spPr>
            <a:xfrm>
              <a:off x="1894350" y="3977573"/>
              <a:ext cx="2268000" cy="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ZoneTexte 56">
              <a:extLst>
                <a:ext uri="{FF2B5EF4-FFF2-40B4-BE49-F238E27FC236}">
                  <a16:creationId xmlns:a16="http://schemas.microsoft.com/office/drawing/2014/main" id="{E900296B-4793-0D4E-98ED-6B53646B0D46}"/>
                </a:ext>
              </a:extLst>
            </p:cNvPr>
            <p:cNvSpPr txBox="1"/>
            <p:nvPr/>
          </p:nvSpPr>
          <p:spPr>
            <a:xfrm>
              <a:off x="4146650" y="4043540"/>
              <a:ext cx="1421708" cy="318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Half filled</a:t>
              </a:r>
            </a:p>
          </p:txBody>
        </p:sp>
        <p:grpSp>
          <p:nvGrpSpPr>
            <p:cNvPr id="10" name="Groupe 9">
              <a:extLst>
                <a:ext uri="{FF2B5EF4-FFF2-40B4-BE49-F238E27FC236}">
                  <a16:creationId xmlns:a16="http://schemas.microsoft.com/office/drawing/2014/main" id="{CC39D874-2197-E2DD-A3FB-34C1F5C419BE}"/>
                </a:ext>
              </a:extLst>
            </p:cNvPr>
            <p:cNvGrpSpPr/>
            <p:nvPr/>
          </p:nvGrpSpPr>
          <p:grpSpPr>
            <a:xfrm>
              <a:off x="3527084" y="3977570"/>
              <a:ext cx="862032" cy="2261202"/>
              <a:chOff x="3527084" y="3977570"/>
              <a:chExt cx="862032" cy="2261202"/>
            </a:xfrm>
          </p:grpSpPr>
          <p:cxnSp>
            <p:nvCxnSpPr>
              <p:cNvPr id="21" name="Connecteur droit avec flèche 20">
                <a:extLst>
                  <a:ext uri="{FF2B5EF4-FFF2-40B4-BE49-F238E27FC236}">
                    <a16:creationId xmlns:a16="http://schemas.microsoft.com/office/drawing/2014/main" id="{E7225A27-82AF-9954-64FE-502990BCC54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11039" y="3977570"/>
                <a:ext cx="0" cy="1872000"/>
              </a:xfrm>
              <a:prstGeom prst="straightConnector1">
                <a:avLst/>
              </a:prstGeom>
              <a:ln w="28575">
                <a:solidFill>
                  <a:srgbClr val="3D399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ZoneTexte 21">
                    <a:extLst>
                      <a:ext uri="{FF2B5EF4-FFF2-40B4-BE49-F238E27FC236}">
                        <a16:creationId xmlns:a16="http://schemas.microsoft.com/office/drawing/2014/main" id="{44891EC8-5FFC-AA00-F2BE-D9FE81AA339D}"/>
                      </a:ext>
                    </a:extLst>
                  </p:cNvPr>
                  <p:cNvSpPr txBox="1"/>
                  <p:nvPr/>
                </p:nvSpPr>
                <p:spPr>
                  <a:xfrm>
                    <a:off x="3527084" y="5869440"/>
                    <a:ext cx="862032" cy="369332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𝑐𝑎𝑣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2" name="ZoneTexte 21">
                    <a:extLst>
                      <a:ext uri="{FF2B5EF4-FFF2-40B4-BE49-F238E27FC236}">
                        <a16:creationId xmlns:a16="http://schemas.microsoft.com/office/drawing/2014/main" id="{44891EC8-5FFC-AA00-F2BE-D9FE81AA339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27084" y="5869440"/>
                    <a:ext cx="862032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51EB9109-0ECB-2385-1E5F-A7BBACBF6775}"/>
              </a:ext>
            </a:extLst>
          </p:cNvPr>
          <p:cNvCxnSpPr>
            <a:cxnSpLocks/>
          </p:cNvCxnSpPr>
          <p:nvPr/>
        </p:nvCxnSpPr>
        <p:spPr>
          <a:xfrm>
            <a:off x="655313" y="5402194"/>
            <a:ext cx="5218407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77686EDC-6998-881A-2BE6-476BD8D8F3E1}"/>
              </a:ext>
            </a:extLst>
          </p:cNvPr>
          <p:cNvCxnSpPr>
            <a:cxnSpLocks/>
          </p:cNvCxnSpPr>
          <p:nvPr/>
        </p:nvCxnSpPr>
        <p:spPr>
          <a:xfrm>
            <a:off x="655313" y="2596730"/>
            <a:ext cx="5218408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9861EEA6-187E-659D-9F56-6A05677BFF8A}"/>
                  </a:ext>
                </a:extLst>
              </p:cNvPr>
              <p:cNvSpPr txBox="1"/>
              <p:nvPr/>
            </p:nvSpPr>
            <p:spPr>
              <a:xfrm>
                <a:off x="4507663" y="1829033"/>
                <a:ext cx="212138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dirty="0"/>
                  <a:t>Rate </a:t>
                </a:r>
                <a14:m>
                  <m:oMath xmlns:m="http://schemas.openxmlformats.org/officeDocument/2006/math">
                    <m:r>
                      <a:rPr lang="fr-FR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fr-FR" i="1" dirty="0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fr-FR" i="1" dirty="0" err="1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fr-F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 dirty="0" err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fr-FR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fr-FR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fr-FR" i="1" dirty="0" err="1"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9861EEA6-187E-659D-9F56-6A05677BFF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663" y="1829033"/>
                <a:ext cx="2121389" cy="369332"/>
              </a:xfrm>
              <a:prstGeom prst="rect">
                <a:avLst/>
              </a:prstGeom>
              <a:blipFill>
                <a:blip r:embed="rId7"/>
                <a:stretch>
                  <a:fillRect l="-2299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3694809E-2705-7D64-2070-0A9064E818D8}"/>
                  </a:ext>
                </a:extLst>
              </p:cNvPr>
              <p:cNvSpPr txBox="1"/>
              <p:nvPr/>
            </p:nvSpPr>
            <p:spPr>
              <a:xfrm>
                <a:off x="1678417" y="6326134"/>
                <a:ext cx="883516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 algn="ctr">
                  <a:buClr>
                    <a:srgbClr val="0D0887"/>
                  </a:buClr>
                  <a:buFont typeface="Wingdings" panose="05000000000000000000" pitchFamily="2" charset="2"/>
                  <a:buChar char="Ø"/>
                </a:pPr>
                <a:r>
                  <a:rPr lang="en-US" sz="1800" dirty="0"/>
                  <a:t>The same isotherm is measured at different pressure sweep rates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𝑑𝑃</m:t>
                    </m:r>
                    <m:r>
                      <a:rPr lang="en-US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r>
                  <a:rPr lang="en-US" sz="1800" dirty="0"/>
                  <a:t>)</a:t>
                </a:r>
              </a:p>
            </p:txBody>
          </p:sp>
        </mc:Choice>
        <mc:Fallback xmlns="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3694809E-2705-7D64-2070-0A9064E818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8417" y="6326134"/>
                <a:ext cx="8835166" cy="369332"/>
              </a:xfrm>
              <a:prstGeom prst="rect">
                <a:avLst/>
              </a:prstGeom>
              <a:blipFill>
                <a:blip r:embed="rId8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ZoneTexte 1">
            <a:extLst>
              <a:ext uri="{FF2B5EF4-FFF2-40B4-BE49-F238E27FC236}">
                <a16:creationId xmlns:a16="http://schemas.microsoft.com/office/drawing/2014/main" id="{36EDAD6E-7EB6-1ED7-4BC6-10055C1CE716}"/>
              </a:ext>
            </a:extLst>
          </p:cNvPr>
          <p:cNvSpPr txBox="1"/>
          <p:nvPr/>
        </p:nvSpPr>
        <p:spPr>
          <a:xfrm>
            <a:off x="4384501" y="5023477"/>
            <a:ext cx="1421708" cy="318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Empty pores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D870A8B3-E3B1-A4A5-90CD-87B9B134A275}"/>
                  </a:ext>
                </a:extLst>
              </p:cNvPr>
              <p:cNvSpPr txBox="1"/>
              <p:nvPr/>
            </p:nvSpPr>
            <p:spPr>
              <a:xfrm>
                <a:off x="6704924" y="1110204"/>
                <a:ext cx="5568356" cy="3982437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fr-FR" sz="2000" dirty="0"/>
                  <a:t>By </a:t>
                </a:r>
                <a:r>
                  <a:rPr lang="fr-FR" sz="2000" dirty="0" err="1"/>
                  <a:t>varying</a:t>
                </a:r>
                <a:r>
                  <a:rPr lang="fr-FR" sz="2000" dirty="0"/>
                  <a:t> the pressure </a:t>
                </a:r>
                <a:r>
                  <a:rPr lang="fr-FR" sz="2000" dirty="0" err="1"/>
                  <a:t>sweep</a:t>
                </a:r>
                <a:r>
                  <a:rPr lang="fr-FR" sz="2000" dirty="0"/>
                  <a:t> 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fr-FR" sz="2000" dirty="0"/>
                  <a:t>,</a:t>
                </a:r>
                <a:r>
                  <a:rPr lang="ar-AE" sz="2000" dirty="0"/>
                  <a:t> </a:t>
                </a:r>
                <a:r>
                  <a:rPr lang="fr-FR" sz="2000" dirty="0" err="1"/>
                  <a:t>we</a:t>
                </a:r>
                <a:r>
                  <a:rPr lang="fr-FR" sz="2000" dirty="0"/>
                  <a:t> </a:t>
                </a:r>
                <a:r>
                  <a:rPr lang="fr-FR" sz="2000" dirty="0" err="1"/>
                  <a:t>determine</a:t>
                </a:r>
                <a:r>
                  <a:rPr lang="fr-FR" sz="2000" dirty="0"/>
                  <a:t> for </a:t>
                </a:r>
                <a:r>
                  <a:rPr lang="fr-FR" sz="2000" dirty="0" err="1"/>
                  <a:t>each</a:t>
                </a:r>
                <a:r>
                  <a:rPr lang="fr-FR" sz="2000" dirty="0"/>
                  <a:t> </a:t>
                </a:r>
                <a:r>
                  <a:rPr lang="fr-FR" sz="2000" dirty="0" err="1"/>
                  <a:t>isotherm</a:t>
                </a:r>
                <a:r>
                  <a:rPr lang="fr-FR" sz="2000" dirty="0"/>
                  <a:t> the </a:t>
                </a:r>
                <a:r>
                  <a:rPr lang="fr-FR" sz="2000" dirty="0" err="1"/>
                  <a:t>experimental</a:t>
                </a:r>
                <a:r>
                  <a:rPr lang="fr-FR" sz="2000" dirty="0"/>
                  <a:t> </a:t>
                </a:r>
                <a:r>
                  <a:rPr lang="fr-FR" sz="2000" dirty="0" err="1"/>
                  <a:t>barrier</a:t>
                </a:r>
                <a:r>
                  <a:rPr lang="fr-FR" sz="2000" dirty="0"/>
                  <a:t> </a:t>
                </a:r>
                <a:r>
                  <a:rPr lang="fr-FR" sz="2000" dirty="0" err="1"/>
                  <a:t>energy</a:t>
                </a:r>
                <a:r>
                  <a:rPr lang="fr-FR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2000" i="1" smtClean="0">
                            <a:solidFill>
                              <a:srgbClr val="0D088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000" i="1">
                            <a:solidFill>
                              <a:srgbClr val="0D0887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ar-AE" sz="2000" i="1">
                            <a:solidFill>
                              <a:srgbClr val="0D0887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ar-AE" sz="2000" dirty="0"/>
                  <a:t>:</a:t>
                </a:r>
              </a:p>
              <a:p>
                <a:endParaRPr lang="fr-FR" sz="900" dirty="0">
                  <a:solidFill>
                    <a:srgbClr val="0D0887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sz="2000" i="1">
                              <a:solidFill>
                                <a:srgbClr val="0D088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2000" i="1">
                              <a:solidFill>
                                <a:srgbClr val="0D0887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ar-AE" sz="2000" i="1">
                              <a:solidFill>
                                <a:srgbClr val="0D0887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ar-AE" sz="200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ar-A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fr-FR" sz="2000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m:rPr>
                          <m:nor/>
                        </m:rPr>
                        <a:rPr lang="ar-AE" sz="2000" i="1"/>
                        <m:t> </m:t>
                      </m:r>
                      <m:func>
                        <m:funcPr>
                          <m:ctrlPr>
                            <a:rPr lang="ar-AE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sz="200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ar-AE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ar-AE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ar-A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ar-AE" sz="2000" i="1"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e>
                                    <m:sub>
                                      <m:r>
                                        <a:rPr lang="ar-AE" sz="200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ar-A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ar-AE" sz="2000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fr-FR" sz="2000">
                                          <a:latin typeface="Cambria Math" panose="02040503050406030204" pitchFamily="18" charset="0"/>
                                        </a:rPr>
                                        <m:t>exp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ar-A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ar-AE" sz="2000" i="1"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fr-FR" sz="2000">
                                          <a:latin typeface="Cambria Math" panose="02040503050406030204" pitchFamily="18" charset="0"/>
                                        </a:rPr>
                                        <m:t>exp</m:t>
                                      </m:r>
                                    </m:sub>
                                  </m:sSub>
                                </m:num>
                                <m:den>
                                  <m:func>
                                    <m:funcPr>
                                      <m:ctrlPr>
                                        <a:rPr lang="ar-A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fr-FR" sz="2000">
                                          <a:latin typeface="Cambria Math" panose="02040503050406030204" pitchFamily="18" charset="0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r>
                                        <a:rPr lang="ar-AE" sz="20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func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fr-FR" sz="2000" dirty="0"/>
              </a:p>
              <a:p>
                <a:r>
                  <a:rPr lang="fr-FR" sz="1600" dirty="0"/>
                  <a:t>where: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ar-AE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6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ar-AE" sz="160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ar-AE" sz="1600" dirty="0"/>
                  <a:t>: </a:t>
                </a:r>
                <a:r>
                  <a:rPr lang="fr-FR" sz="1600" dirty="0" err="1"/>
                  <a:t>prefactor</a:t>
                </a:r>
                <a:r>
                  <a:rPr lang="fr-FR" sz="1600" dirty="0"/>
                  <a:t> </a:t>
                </a:r>
                <a:r>
                  <a:rPr lang="fr-FR" sz="1600" dirty="0" err="1"/>
                  <a:t>assumed</a:t>
                </a:r>
                <a:r>
                  <a:rPr lang="fr-FR" sz="1600" dirty="0"/>
                  <a:t> constant over the full </a:t>
                </a:r>
                <a:r>
                  <a:rPr lang="fr-FR" sz="1600" dirty="0" err="1"/>
                  <a:t>sweep</a:t>
                </a:r>
                <a:r>
                  <a:rPr lang="fr-FR" sz="1600" dirty="0"/>
                  <a:t>-rate range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ar-AE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6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1600">
                            <a:latin typeface="Cambria Math" panose="02040503050406030204" pitchFamily="18" charset="0"/>
                          </a:rPr>
                          <m:t>exp</m:t>
                        </m:r>
                      </m:sub>
                    </m:sSub>
                  </m:oMath>
                </a14:m>
                <a:r>
                  <a:rPr lang="ar-AE" sz="1600" dirty="0"/>
                  <a:t>: </a:t>
                </a:r>
                <a:r>
                  <a:rPr lang="fr-FR" sz="1600" dirty="0" err="1"/>
                  <a:t>fixed</a:t>
                </a:r>
                <a:r>
                  <a:rPr lang="fr-FR" sz="1600" dirty="0"/>
                  <a:t> by the </a:t>
                </a:r>
                <a:r>
                  <a:rPr lang="fr-FR" sz="1600" dirty="0" err="1"/>
                  <a:t>geometry</a:t>
                </a:r>
                <a:r>
                  <a:rPr lang="fr-FR" sz="1600" dirty="0"/>
                  <a:t> of the </a:t>
                </a:r>
                <a:r>
                  <a:rPr lang="fr-FR" sz="1600" dirty="0" err="1"/>
                  <a:t>porous</a:t>
                </a:r>
                <a:r>
                  <a:rPr lang="fr-FR" sz="1600" dirty="0"/>
                  <a:t> </a:t>
                </a:r>
                <a:r>
                  <a:rPr lang="fr-FR" sz="1600" dirty="0" err="1"/>
                  <a:t>sample</a:t>
                </a:r>
                <a:r>
                  <a:rPr lang="fr-FR" sz="1600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ar-AE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600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1600">
                            <a:latin typeface="Cambria Math" panose="02040503050406030204" pitchFamily="18" charset="0"/>
                          </a:rPr>
                          <m:t>exp</m:t>
                        </m:r>
                      </m:sub>
                    </m:sSub>
                  </m:oMath>
                </a14:m>
                <a:r>
                  <a:rPr lang="ar-AE" sz="1600" dirty="0"/>
                  <a:t>: </a:t>
                </a:r>
                <a:r>
                  <a:rPr lang="fr-FR" sz="1600" dirty="0" err="1"/>
                  <a:t>controlled</a:t>
                </a:r>
                <a:r>
                  <a:rPr lang="fr-FR" sz="1600" dirty="0"/>
                  <a:t> </a:t>
                </a:r>
                <a:r>
                  <a:rPr lang="fr-FR" sz="1600" dirty="0" err="1"/>
                  <a:t>through</a:t>
                </a:r>
                <a:r>
                  <a:rPr lang="fr-FR" sz="1600" dirty="0"/>
                  <a:t> the pressure </a:t>
                </a:r>
                <a:r>
                  <a:rPr lang="fr-FR" sz="1600" dirty="0" err="1"/>
                  <a:t>sweep</a:t>
                </a:r>
                <a:r>
                  <a:rPr lang="fr-FR" sz="1600" dirty="0"/>
                  <a:t> rate </a:t>
                </a:r>
                <a:r>
                  <a:rPr lang="fr-FR" sz="1600" dirty="0" err="1"/>
                  <a:t>during</a:t>
                </a:r>
                <a:r>
                  <a:rPr lang="fr-FR" sz="1600" dirty="0"/>
                  <a:t> cavitation </a:t>
                </a:r>
              </a:p>
              <a:p>
                <a:endParaRPr lang="fr-FR" sz="1600" dirty="0"/>
              </a:p>
              <a:p>
                <a:endParaRPr lang="fr-FR" sz="2000" dirty="0"/>
              </a:p>
              <a:p>
                <a:endParaRPr lang="fr-FR" sz="2000" dirty="0"/>
              </a:p>
              <a:p>
                <a:endParaRPr lang="fr-FR" sz="2000" dirty="0"/>
              </a:p>
            </p:txBody>
          </p:sp>
        </mc:Choice>
        <mc:Fallback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D870A8B3-E3B1-A4A5-90CD-87B9B134A2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4924" y="1110204"/>
                <a:ext cx="5568356" cy="3982437"/>
              </a:xfrm>
              <a:prstGeom prst="rect">
                <a:avLst/>
              </a:prstGeom>
              <a:blipFill>
                <a:blip r:embed="rId9"/>
                <a:stretch>
                  <a:fillRect l="-1205" t="-919" r="-219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0310797"/>
      </p:ext>
    </p:extLst>
  </p:cSld>
  <p:clrMapOvr>
    <a:masterClrMapping/>
  </p:clrMapOvr>
  <p:transition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1FD598-494B-0C92-D7AF-54E562DD59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28E1F2D2-0D5E-7C67-A3F2-7FC19F91F0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000" y="1800000"/>
            <a:ext cx="7405200" cy="4356000"/>
          </a:xfrm>
          <a:prstGeom prst="rect">
            <a:avLst/>
          </a:prstGeom>
        </p:spPr>
      </p:pic>
      <p:sp>
        <p:nvSpPr>
          <p:cNvPr id="55" name="Titre 1">
            <a:extLst>
              <a:ext uri="{FF2B5EF4-FFF2-40B4-BE49-F238E27FC236}">
                <a16:creationId xmlns:a16="http://schemas.microsoft.com/office/drawing/2014/main" id="{2F743B2B-1E80-F450-C552-B19BC252C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Cavitation Analysis Through Controlled Pressure Rates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BE08020-C191-DA8B-E2CD-1EA235216E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Interpore 2026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A19EDEE-9C60-836D-15B2-6642DD5A27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DA1029-E6D1-4F9D-BF50-3CDABB71589C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8B463AE-FB78-B00C-F70E-13FC13674FDC}"/>
              </a:ext>
            </a:extLst>
          </p:cNvPr>
          <p:cNvSpPr txBox="1"/>
          <p:nvPr/>
        </p:nvSpPr>
        <p:spPr>
          <a:xfrm>
            <a:off x="4384501" y="5023477"/>
            <a:ext cx="1421708" cy="318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Empty pores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FE7E7EA-D456-A299-5D40-A7E2A7E4E015}"/>
              </a:ext>
            </a:extLst>
          </p:cNvPr>
          <p:cNvSpPr txBox="1"/>
          <p:nvPr/>
        </p:nvSpPr>
        <p:spPr>
          <a:xfrm>
            <a:off x="822895" y="2590539"/>
            <a:ext cx="1421708" cy="318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Filled pores</a:t>
            </a:r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9748681A-3C90-5B24-4055-930E42572B68}"/>
              </a:ext>
            </a:extLst>
          </p:cNvPr>
          <p:cNvCxnSpPr>
            <a:cxnSpLocks/>
          </p:cNvCxnSpPr>
          <p:nvPr/>
        </p:nvCxnSpPr>
        <p:spPr>
          <a:xfrm>
            <a:off x="3911039" y="3977570"/>
            <a:ext cx="0" cy="1872000"/>
          </a:xfrm>
          <a:prstGeom prst="straightConnector1">
            <a:avLst/>
          </a:prstGeom>
          <a:ln w="28575">
            <a:solidFill>
              <a:srgbClr val="3D399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D4D2BF65-5DB5-44A2-1C24-EE5B3200B100}"/>
              </a:ext>
            </a:extLst>
          </p:cNvPr>
          <p:cNvGrpSpPr/>
          <p:nvPr/>
        </p:nvGrpSpPr>
        <p:grpSpPr>
          <a:xfrm>
            <a:off x="1929924" y="3977570"/>
            <a:ext cx="1839766" cy="2261202"/>
            <a:chOff x="1919764" y="3546234"/>
            <a:chExt cx="1839766" cy="2261202"/>
          </a:xfrm>
        </p:grpSpPr>
        <p:cxnSp>
          <p:nvCxnSpPr>
            <p:cNvPr id="30" name="Connecteur droit avec flèche 29">
              <a:extLst>
                <a:ext uri="{FF2B5EF4-FFF2-40B4-BE49-F238E27FC236}">
                  <a16:creationId xmlns:a16="http://schemas.microsoft.com/office/drawing/2014/main" id="{32C98118-F9DD-0730-8DDF-042FB5316696}"/>
                </a:ext>
              </a:extLst>
            </p:cNvPr>
            <p:cNvCxnSpPr>
              <a:cxnSpLocks/>
            </p:cNvCxnSpPr>
            <p:nvPr/>
          </p:nvCxnSpPr>
          <p:spPr>
            <a:xfrm>
              <a:off x="3759530" y="3546234"/>
              <a:ext cx="0" cy="1872000"/>
            </a:xfrm>
            <a:prstGeom prst="straightConnector1">
              <a:avLst/>
            </a:prstGeom>
            <a:ln w="28575">
              <a:solidFill>
                <a:srgbClr val="5637A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avec flèche 31">
              <a:extLst>
                <a:ext uri="{FF2B5EF4-FFF2-40B4-BE49-F238E27FC236}">
                  <a16:creationId xmlns:a16="http://schemas.microsoft.com/office/drawing/2014/main" id="{EB829371-207E-FFD4-4137-CA873C7419DD}"/>
                </a:ext>
              </a:extLst>
            </p:cNvPr>
            <p:cNvCxnSpPr>
              <a:cxnSpLocks/>
            </p:cNvCxnSpPr>
            <p:nvPr/>
          </p:nvCxnSpPr>
          <p:spPr>
            <a:xfrm>
              <a:off x="3432157" y="3546234"/>
              <a:ext cx="0" cy="1872000"/>
            </a:xfrm>
            <a:prstGeom prst="straightConnector1">
              <a:avLst/>
            </a:prstGeom>
            <a:ln w="28575">
              <a:solidFill>
                <a:srgbClr val="6935B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avec flèche 32">
              <a:extLst>
                <a:ext uri="{FF2B5EF4-FFF2-40B4-BE49-F238E27FC236}">
                  <a16:creationId xmlns:a16="http://schemas.microsoft.com/office/drawing/2014/main" id="{3C98EAD4-4CB4-D984-B2E9-C09A7AECA93A}"/>
                </a:ext>
              </a:extLst>
            </p:cNvPr>
            <p:cNvCxnSpPr>
              <a:cxnSpLocks/>
            </p:cNvCxnSpPr>
            <p:nvPr/>
          </p:nvCxnSpPr>
          <p:spPr>
            <a:xfrm>
              <a:off x="3244263" y="3546234"/>
              <a:ext cx="0" cy="1872000"/>
            </a:xfrm>
            <a:prstGeom prst="straightConnector1">
              <a:avLst/>
            </a:prstGeom>
            <a:ln w="28575">
              <a:solidFill>
                <a:srgbClr val="7A34B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avec flèche 33">
              <a:extLst>
                <a:ext uri="{FF2B5EF4-FFF2-40B4-BE49-F238E27FC236}">
                  <a16:creationId xmlns:a16="http://schemas.microsoft.com/office/drawing/2014/main" id="{023A2FF0-C6D0-9FBF-2E02-6198495C153D}"/>
                </a:ext>
              </a:extLst>
            </p:cNvPr>
            <p:cNvCxnSpPr>
              <a:cxnSpLocks/>
            </p:cNvCxnSpPr>
            <p:nvPr/>
          </p:nvCxnSpPr>
          <p:spPr>
            <a:xfrm>
              <a:off x="3121816" y="3546234"/>
              <a:ext cx="0" cy="1872000"/>
            </a:xfrm>
            <a:prstGeom prst="straightConnector1">
              <a:avLst/>
            </a:prstGeom>
            <a:ln w="28575">
              <a:solidFill>
                <a:srgbClr val="8B33B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avec flèche 34">
              <a:extLst>
                <a:ext uri="{FF2B5EF4-FFF2-40B4-BE49-F238E27FC236}">
                  <a16:creationId xmlns:a16="http://schemas.microsoft.com/office/drawing/2014/main" id="{88A2C415-689B-E2F7-5D6A-75DE330B2FF7}"/>
                </a:ext>
              </a:extLst>
            </p:cNvPr>
            <p:cNvCxnSpPr>
              <a:cxnSpLocks/>
            </p:cNvCxnSpPr>
            <p:nvPr/>
          </p:nvCxnSpPr>
          <p:spPr>
            <a:xfrm>
              <a:off x="3047854" y="3546234"/>
              <a:ext cx="0" cy="1872000"/>
            </a:xfrm>
            <a:prstGeom prst="straightConnector1">
              <a:avLst/>
            </a:prstGeom>
            <a:ln w="28575">
              <a:solidFill>
                <a:srgbClr val="9C37B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avec flèche 35">
              <a:extLst>
                <a:ext uri="{FF2B5EF4-FFF2-40B4-BE49-F238E27FC236}">
                  <a16:creationId xmlns:a16="http://schemas.microsoft.com/office/drawing/2014/main" id="{28E91C87-0FE4-EE06-9049-F97A2066EE57}"/>
                </a:ext>
              </a:extLst>
            </p:cNvPr>
            <p:cNvCxnSpPr>
              <a:cxnSpLocks/>
            </p:cNvCxnSpPr>
            <p:nvPr/>
          </p:nvCxnSpPr>
          <p:spPr>
            <a:xfrm>
              <a:off x="2867059" y="3546234"/>
              <a:ext cx="0" cy="1872000"/>
            </a:xfrm>
            <a:prstGeom prst="straightConnector1">
              <a:avLst/>
            </a:prstGeom>
            <a:ln w="28575">
              <a:solidFill>
                <a:srgbClr val="AA41B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avec flèche 36">
              <a:extLst>
                <a:ext uri="{FF2B5EF4-FFF2-40B4-BE49-F238E27FC236}">
                  <a16:creationId xmlns:a16="http://schemas.microsoft.com/office/drawing/2014/main" id="{4F2FBD06-A273-4058-B18B-5572BA8F1AC7}"/>
                </a:ext>
              </a:extLst>
            </p:cNvPr>
            <p:cNvCxnSpPr>
              <a:cxnSpLocks/>
            </p:cNvCxnSpPr>
            <p:nvPr/>
          </p:nvCxnSpPr>
          <p:spPr>
            <a:xfrm>
              <a:off x="2793097" y="3546234"/>
              <a:ext cx="0" cy="1872000"/>
            </a:xfrm>
            <a:prstGeom prst="straightConnector1">
              <a:avLst/>
            </a:prstGeom>
            <a:ln w="28575">
              <a:solidFill>
                <a:srgbClr val="B94DA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avec flèche 38">
              <a:extLst>
                <a:ext uri="{FF2B5EF4-FFF2-40B4-BE49-F238E27FC236}">
                  <a16:creationId xmlns:a16="http://schemas.microsoft.com/office/drawing/2014/main" id="{48203A9A-5AD9-DC28-1B60-D7AEB22A68B6}"/>
                </a:ext>
              </a:extLst>
            </p:cNvPr>
            <p:cNvCxnSpPr>
              <a:cxnSpLocks/>
            </p:cNvCxnSpPr>
            <p:nvPr/>
          </p:nvCxnSpPr>
          <p:spPr>
            <a:xfrm>
              <a:off x="2727354" y="3546234"/>
              <a:ext cx="0" cy="1872000"/>
            </a:xfrm>
            <a:prstGeom prst="straightConnector1">
              <a:avLst/>
            </a:prstGeom>
            <a:ln w="28575">
              <a:solidFill>
                <a:srgbClr val="C559A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avec flèche 39">
              <a:extLst>
                <a:ext uri="{FF2B5EF4-FFF2-40B4-BE49-F238E27FC236}">
                  <a16:creationId xmlns:a16="http://schemas.microsoft.com/office/drawing/2014/main" id="{E8660942-2677-4D28-BD08-2E8086A74B29}"/>
                </a:ext>
              </a:extLst>
            </p:cNvPr>
            <p:cNvCxnSpPr>
              <a:cxnSpLocks/>
            </p:cNvCxnSpPr>
            <p:nvPr/>
          </p:nvCxnSpPr>
          <p:spPr>
            <a:xfrm>
              <a:off x="2531766" y="3546234"/>
              <a:ext cx="0" cy="1872000"/>
            </a:xfrm>
            <a:prstGeom prst="straightConnector1">
              <a:avLst/>
            </a:prstGeom>
            <a:ln w="28575">
              <a:solidFill>
                <a:srgbClr val="D1669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avec flèche 40">
              <a:extLst>
                <a:ext uri="{FF2B5EF4-FFF2-40B4-BE49-F238E27FC236}">
                  <a16:creationId xmlns:a16="http://schemas.microsoft.com/office/drawing/2014/main" id="{A3D8CF18-45F0-814D-590D-042C16EEA9F5}"/>
                </a:ext>
              </a:extLst>
            </p:cNvPr>
            <p:cNvCxnSpPr>
              <a:cxnSpLocks/>
            </p:cNvCxnSpPr>
            <p:nvPr/>
          </p:nvCxnSpPr>
          <p:spPr>
            <a:xfrm>
              <a:off x="2487389" y="3546234"/>
              <a:ext cx="0" cy="1872000"/>
            </a:xfrm>
            <a:prstGeom prst="straightConnector1">
              <a:avLst/>
            </a:prstGeom>
            <a:ln w="28575">
              <a:solidFill>
                <a:srgbClr val="DA718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avec flèche 42">
              <a:extLst>
                <a:ext uri="{FF2B5EF4-FFF2-40B4-BE49-F238E27FC236}">
                  <a16:creationId xmlns:a16="http://schemas.microsoft.com/office/drawing/2014/main" id="{F59FCD9D-1FBE-F57D-E6CC-CF1324DA65AC}"/>
                </a:ext>
              </a:extLst>
            </p:cNvPr>
            <p:cNvCxnSpPr>
              <a:cxnSpLocks/>
            </p:cNvCxnSpPr>
            <p:nvPr/>
          </p:nvCxnSpPr>
          <p:spPr>
            <a:xfrm>
              <a:off x="2342753" y="3546234"/>
              <a:ext cx="0" cy="1872000"/>
            </a:xfrm>
            <a:prstGeom prst="straightConnector1">
              <a:avLst/>
            </a:prstGeom>
            <a:ln w="28575">
              <a:solidFill>
                <a:srgbClr val="E47D8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avec flèche 43">
              <a:extLst>
                <a:ext uri="{FF2B5EF4-FFF2-40B4-BE49-F238E27FC236}">
                  <a16:creationId xmlns:a16="http://schemas.microsoft.com/office/drawing/2014/main" id="{F2383C9F-7905-E651-D363-38314A9698DB}"/>
                </a:ext>
              </a:extLst>
            </p:cNvPr>
            <p:cNvCxnSpPr>
              <a:cxnSpLocks/>
            </p:cNvCxnSpPr>
            <p:nvPr/>
          </p:nvCxnSpPr>
          <p:spPr>
            <a:xfrm>
              <a:off x="2273722" y="3546234"/>
              <a:ext cx="0" cy="1872000"/>
            </a:xfrm>
            <a:prstGeom prst="straightConnector1">
              <a:avLst/>
            </a:prstGeom>
            <a:ln w="28575">
              <a:solidFill>
                <a:srgbClr val="EB8A7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avec flèche 45">
              <a:extLst>
                <a:ext uri="{FF2B5EF4-FFF2-40B4-BE49-F238E27FC236}">
                  <a16:creationId xmlns:a16="http://schemas.microsoft.com/office/drawing/2014/main" id="{F0BAFB98-B5B8-AD52-E778-37355E146987}"/>
                </a:ext>
              </a:extLst>
            </p:cNvPr>
            <p:cNvCxnSpPr>
              <a:cxnSpLocks/>
            </p:cNvCxnSpPr>
            <p:nvPr/>
          </p:nvCxnSpPr>
          <p:spPr>
            <a:xfrm>
              <a:off x="2115937" y="3546234"/>
              <a:ext cx="0" cy="1872000"/>
            </a:xfrm>
            <a:prstGeom prst="straightConnector1">
              <a:avLst/>
            </a:prstGeom>
            <a:ln w="28575">
              <a:solidFill>
                <a:srgbClr val="F3997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ZoneTexte 46">
                  <a:extLst>
                    <a:ext uri="{FF2B5EF4-FFF2-40B4-BE49-F238E27FC236}">
                      <a16:creationId xmlns:a16="http://schemas.microsoft.com/office/drawing/2014/main" id="{A1642AE7-1476-47D2-5F5B-728951E78C33}"/>
                    </a:ext>
                  </a:extLst>
                </p:cNvPr>
                <p:cNvSpPr txBox="1"/>
                <p:nvPr/>
              </p:nvSpPr>
              <p:spPr>
                <a:xfrm>
                  <a:off x="1919764" y="5438104"/>
                  <a:ext cx="864000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  <m:sup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𝑐𝑎𝑣</m:t>
                            </m:r>
                          </m:sup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ZoneTexte 46">
                  <a:extLst>
                    <a:ext uri="{FF2B5EF4-FFF2-40B4-BE49-F238E27FC236}">
                      <a16:creationId xmlns:a16="http://schemas.microsoft.com/office/drawing/2014/main" id="{A1642AE7-1476-47D2-5F5B-728951E78C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9764" y="5438104"/>
                  <a:ext cx="864000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ZoneTexte 48">
                  <a:extLst>
                    <a:ext uri="{FF2B5EF4-FFF2-40B4-BE49-F238E27FC236}">
                      <a16:creationId xmlns:a16="http://schemas.microsoft.com/office/drawing/2014/main" id="{B589BB9F-B859-DB2F-2DB1-7269D0D0A836}"/>
                    </a:ext>
                  </a:extLst>
                </p:cNvPr>
                <p:cNvSpPr txBox="1"/>
                <p:nvPr/>
              </p:nvSpPr>
              <p:spPr>
                <a:xfrm>
                  <a:off x="2648709" y="5438104"/>
                  <a:ext cx="1110807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  <m:sup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𝑐𝑎𝑣</m:t>
                            </m:r>
                          </m:sup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9" name="ZoneTexte 48">
                  <a:extLst>
                    <a:ext uri="{FF2B5EF4-FFF2-40B4-BE49-F238E27FC236}">
                      <a16:creationId xmlns:a16="http://schemas.microsoft.com/office/drawing/2014/main" id="{B589BB9F-B859-DB2F-2DB1-7269D0D0A8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8709" y="5438104"/>
                  <a:ext cx="1110807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0" name="ZoneTexte 49">
            <a:extLst>
              <a:ext uri="{FF2B5EF4-FFF2-40B4-BE49-F238E27FC236}">
                <a16:creationId xmlns:a16="http://schemas.microsoft.com/office/drawing/2014/main" id="{4459334F-4C6E-3E64-65B4-C0B5FB8D713D}"/>
              </a:ext>
            </a:extLst>
          </p:cNvPr>
          <p:cNvSpPr txBox="1"/>
          <p:nvPr/>
        </p:nvSpPr>
        <p:spPr>
          <a:xfrm>
            <a:off x="4146650" y="4043540"/>
            <a:ext cx="1421708" cy="318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Half filled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34264D54-2A0C-BF6B-949F-BD5CA8EC2392}"/>
              </a:ext>
            </a:extLst>
          </p:cNvPr>
          <p:cNvCxnSpPr>
            <a:cxnSpLocks/>
          </p:cNvCxnSpPr>
          <p:nvPr/>
        </p:nvCxnSpPr>
        <p:spPr>
          <a:xfrm>
            <a:off x="655313" y="2596730"/>
            <a:ext cx="5218408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D9AFF052-1821-BF3C-F8BF-C88C799AA856}"/>
              </a:ext>
            </a:extLst>
          </p:cNvPr>
          <p:cNvCxnSpPr>
            <a:cxnSpLocks/>
          </p:cNvCxnSpPr>
          <p:nvPr/>
        </p:nvCxnSpPr>
        <p:spPr>
          <a:xfrm>
            <a:off x="1894350" y="3977573"/>
            <a:ext cx="2268000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18858CA4-C037-0A59-AC22-437C3D32AC04}"/>
              </a:ext>
            </a:extLst>
          </p:cNvPr>
          <p:cNvCxnSpPr>
            <a:cxnSpLocks/>
          </p:cNvCxnSpPr>
          <p:nvPr/>
        </p:nvCxnSpPr>
        <p:spPr>
          <a:xfrm>
            <a:off x="655313" y="5402194"/>
            <a:ext cx="5218407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9F1F0D67-455F-5215-FE78-88AFF89DC8E8}"/>
                  </a:ext>
                </a:extLst>
              </p:cNvPr>
              <p:cNvSpPr txBox="1"/>
              <p:nvPr/>
            </p:nvSpPr>
            <p:spPr>
              <a:xfrm>
                <a:off x="4507663" y="1829033"/>
                <a:ext cx="212138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dirty="0"/>
                  <a:t>Rate </a:t>
                </a:r>
                <a14:m>
                  <m:oMath xmlns:m="http://schemas.openxmlformats.org/officeDocument/2006/math">
                    <m:r>
                      <a:rPr lang="fr-FR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fr-FR" i="1" dirty="0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fr-FR" i="1" dirty="0" err="1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fr-F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 dirty="0" err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fr-FR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fr-FR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fr-FR" i="1" dirty="0" err="1"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9F1F0D67-455F-5215-FE78-88AFF89DC8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663" y="1829033"/>
                <a:ext cx="2121389" cy="369332"/>
              </a:xfrm>
              <a:prstGeom prst="rect">
                <a:avLst/>
              </a:prstGeom>
              <a:blipFill>
                <a:blip r:embed="rId6"/>
                <a:stretch>
                  <a:fillRect l="-2299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15FACDE7-7891-49DC-6CD8-3C85A4929932}"/>
                  </a:ext>
                </a:extLst>
              </p:cNvPr>
              <p:cNvSpPr txBox="1"/>
              <p:nvPr/>
            </p:nvSpPr>
            <p:spPr>
              <a:xfrm>
                <a:off x="1678417" y="6326134"/>
                <a:ext cx="883516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 algn="ctr">
                  <a:buClr>
                    <a:srgbClr val="0D0887"/>
                  </a:buClr>
                  <a:buFont typeface="Wingdings" panose="05000000000000000000" pitchFamily="2" charset="2"/>
                  <a:buChar char="Ø"/>
                </a:pPr>
                <a:r>
                  <a:rPr lang="en-US" sz="1800" dirty="0"/>
                  <a:t>The same isotherm is measured at different pressure sweep rates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𝑑𝑃</m:t>
                    </m:r>
                    <m:r>
                      <a:rPr lang="en-US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r>
                  <a:rPr lang="en-US" sz="1800" dirty="0"/>
                  <a:t>)</a:t>
                </a:r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15FACDE7-7891-49DC-6CD8-3C85A49299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8417" y="6326134"/>
                <a:ext cx="8835166" cy="369332"/>
              </a:xfrm>
              <a:prstGeom prst="rect">
                <a:avLst/>
              </a:prstGeom>
              <a:blipFill>
                <a:blip r:embed="rId7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E42681EB-B3FD-65DA-3A43-BF89A2DE9A89}"/>
                  </a:ext>
                </a:extLst>
              </p:cNvPr>
              <p:cNvSpPr txBox="1"/>
              <p:nvPr/>
            </p:nvSpPr>
            <p:spPr>
              <a:xfrm>
                <a:off x="6704924" y="1110204"/>
                <a:ext cx="5568356" cy="5746830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fr-FR" sz="2000" dirty="0"/>
                  <a:t>By </a:t>
                </a:r>
                <a:r>
                  <a:rPr lang="fr-FR" sz="2000" dirty="0" err="1"/>
                  <a:t>varying</a:t>
                </a:r>
                <a:r>
                  <a:rPr lang="fr-FR" sz="2000" dirty="0"/>
                  <a:t> the pressure </a:t>
                </a:r>
                <a:r>
                  <a:rPr lang="fr-FR" sz="2000" dirty="0" err="1"/>
                  <a:t>sweep</a:t>
                </a:r>
                <a:r>
                  <a:rPr lang="fr-FR" sz="2000" dirty="0"/>
                  <a:t> 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fr-FR" sz="2000" dirty="0"/>
                  <a:t>,</a:t>
                </a:r>
                <a:r>
                  <a:rPr lang="ar-AE" sz="2000" dirty="0"/>
                  <a:t> </a:t>
                </a:r>
                <a:r>
                  <a:rPr lang="fr-FR" sz="2000" dirty="0" err="1"/>
                  <a:t>we</a:t>
                </a:r>
                <a:r>
                  <a:rPr lang="fr-FR" sz="2000" dirty="0"/>
                  <a:t> </a:t>
                </a:r>
                <a:r>
                  <a:rPr lang="fr-FR" sz="2000" dirty="0" err="1"/>
                  <a:t>determine</a:t>
                </a:r>
                <a:r>
                  <a:rPr lang="fr-FR" sz="2000" dirty="0"/>
                  <a:t> for </a:t>
                </a:r>
                <a:r>
                  <a:rPr lang="fr-FR" sz="2000" dirty="0" err="1"/>
                  <a:t>each</a:t>
                </a:r>
                <a:r>
                  <a:rPr lang="fr-FR" sz="2000" dirty="0"/>
                  <a:t> </a:t>
                </a:r>
                <a:r>
                  <a:rPr lang="fr-FR" sz="2000" dirty="0" err="1"/>
                  <a:t>isotherm</a:t>
                </a:r>
                <a:r>
                  <a:rPr lang="fr-FR" sz="2000" dirty="0"/>
                  <a:t> the </a:t>
                </a:r>
                <a:r>
                  <a:rPr lang="fr-FR" sz="2000" dirty="0" err="1"/>
                  <a:t>experimental</a:t>
                </a:r>
                <a:r>
                  <a:rPr lang="fr-FR" sz="2000" dirty="0"/>
                  <a:t> </a:t>
                </a:r>
                <a:r>
                  <a:rPr lang="fr-FR" sz="2000" dirty="0" err="1"/>
                  <a:t>barrier</a:t>
                </a:r>
                <a:r>
                  <a:rPr lang="fr-FR" sz="2000" dirty="0"/>
                  <a:t> </a:t>
                </a:r>
                <a:r>
                  <a:rPr lang="fr-FR" sz="2000" dirty="0" err="1"/>
                  <a:t>energy</a:t>
                </a:r>
                <a:r>
                  <a:rPr lang="fr-FR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2000" i="1" smtClean="0">
                            <a:solidFill>
                              <a:srgbClr val="0D088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000" i="1">
                            <a:solidFill>
                              <a:srgbClr val="0D0887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ar-AE" sz="2000" i="1">
                            <a:solidFill>
                              <a:srgbClr val="0D0887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ar-AE" sz="2000" dirty="0"/>
                  <a:t>:</a:t>
                </a:r>
              </a:p>
              <a:p>
                <a:endParaRPr lang="fr-FR" sz="900" dirty="0">
                  <a:solidFill>
                    <a:srgbClr val="0D0887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sz="2000" i="1">
                              <a:solidFill>
                                <a:srgbClr val="0D088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2000" i="1">
                              <a:solidFill>
                                <a:srgbClr val="0D0887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ar-AE" sz="2000" i="1">
                              <a:solidFill>
                                <a:srgbClr val="0D0887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ar-AE" sz="200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ar-A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fr-FR" sz="2000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m:rPr>
                          <m:nor/>
                        </m:rPr>
                        <a:rPr lang="ar-AE" sz="2000" i="1"/>
                        <m:t> </m:t>
                      </m:r>
                      <m:func>
                        <m:funcPr>
                          <m:ctrlPr>
                            <a:rPr lang="ar-AE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sz="200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ar-AE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ar-AE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ar-A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ar-AE" sz="2000" i="1"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e>
                                    <m:sub>
                                      <m:r>
                                        <a:rPr lang="ar-AE" sz="200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ar-A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ar-AE" sz="2000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fr-FR" sz="2000">
                                          <a:latin typeface="Cambria Math" panose="02040503050406030204" pitchFamily="18" charset="0"/>
                                        </a:rPr>
                                        <m:t>exp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ar-A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ar-AE" sz="2000" i="1"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fr-FR" sz="2000">
                                          <a:latin typeface="Cambria Math" panose="02040503050406030204" pitchFamily="18" charset="0"/>
                                        </a:rPr>
                                        <m:t>exp</m:t>
                                      </m:r>
                                    </m:sub>
                                  </m:sSub>
                                </m:num>
                                <m:den>
                                  <m:func>
                                    <m:funcPr>
                                      <m:ctrlPr>
                                        <a:rPr lang="ar-A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fr-FR" sz="2000">
                                          <a:latin typeface="Cambria Math" panose="02040503050406030204" pitchFamily="18" charset="0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r>
                                        <a:rPr lang="ar-AE" sz="20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func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fr-FR" sz="2000" dirty="0"/>
              </a:p>
              <a:p>
                <a:r>
                  <a:rPr lang="fr-FR" sz="1600" dirty="0"/>
                  <a:t>where: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ar-AE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6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ar-AE" sz="160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ar-AE" sz="1600" dirty="0"/>
                  <a:t>: </a:t>
                </a:r>
                <a:r>
                  <a:rPr lang="fr-FR" sz="1600" dirty="0" err="1"/>
                  <a:t>prefactor</a:t>
                </a:r>
                <a:r>
                  <a:rPr lang="fr-FR" sz="1600" dirty="0"/>
                  <a:t> </a:t>
                </a:r>
                <a:r>
                  <a:rPr lang="fr-FR" sz="1600" dirty="0" err="1"/>
                  <a:t>assumed</a:t>
                </a:r>
                <a:r>
                  <a:rPr lang="fr-FR" sz="1600" dirty="0"/>
                  <a:t> constant over the full </a:t>
                </a:r>
                <a:r>
                  <a:rPr lang="fr-FR" sz="1600" dirty="0" err="1"/>
                  <a:t>sweep</a:t>
                </a:r>
                <a:r>
                  <a:rPr lang="fr-FR" sz="1600" dirty="0"/>
                  <a:t>-rate range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ar-AE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6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1600">
                            <a:latin typeface="Cambria Math" panose="02040503050406030204" pitchFamily="18" charset="0"/>
                          </a:rPr>
                          <m:t>exp</m:t>
                        </m:r>
                      </m:sub>
                    </m:sSub>
                  </m:oMath>
                </a14:m>
                <a:r>
                  <a:rPr lang="ar-AE" sz="1600" dirty="0"/>
                  <a:t>: </a:t>
                </a:r>
                <a:r>
                  <a:rPr lang="fr-FR" sz="1600" dirty="0" err="1"/>
                  <a:t>fixed</a:t>
                </a:r>
                <a:r>
                  <a:rPr lang="fr-FR" sz="1600" dirty="0"/>
                  <a:t> by the </a:t>
                </a:r>
                <a:r>
                  <a:rPr lang="fr-FR" sz="1600" dirty="0" err="1"/>
                  <a:t>geometry</a:t>
                </a:r>
                <a:r>
                  <a:rPr lang="fr-FR" sz="1600" dirty="0"/>
                  <a:t> of the </a:t>
                </a:r>
                <a:r>
                  <a:rPr lang="fr-FR" sz="1600" dirty="0" err="1"/>
                  <a:t>porous</a:t>
                </a:r>
                <a:r>
                  <a:rPr lang="fr-FR" sz="1600" dirty="0"/>
                  <a:t> </a:t>
                </a:r>
                <a:r>
                  <a:rPr lang="fr-FR" sz="1600" dirty="0" err="1"/>
                  <a:t>sample</a:t>
                </a:r>
                <a:r>
                  <a:rPr lang="fr-FR" sz="1600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ar-AE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600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1600">
                            <a:latin typeface="Cambria Math" panose="02040503050406030204" pitchFamily="18" charset="0"/>
                          </a:rPr>
                          <m:t>exp</m:t>
                        </m:r>
                      </m:sub>
                    </m:sSub>
                  </m:oMath>
                </a14:m>
                <a:r>
                  <a:rPr lang="ar-AE" sz="1600" dirty="0"/>
                  <a:t>: </a:t>
                </a:r>
                <a:r>
                  <a:rPr lang="fr-FR" sz="1600" dirty="0" err="1"/>
                  <a:t>controlled</a:t>
                </a:r>
                <a:r>
                  <a:rPr lang="fr-FR" sz="1600" dirty="0"/>
                  <a:t> </a:t>
                </a:r>
                <a:r>
                  <a:rPr lang="fr-FR" sz="1600" dirty="0" err="1"/>
                  <a:t>through</a:t>
                </a:r>
                <a:r>
                  <a:rPr lang="fr-FR" sz="1600" dirty="0"/>
                  <a:t> the pressure </a:t>
                </a:r>
                <a:r>
                  <a:rPr lang="fr-FR" sz="1600" dirty="0" err="1"/>
                  <a:t>sweep</a:t>
                </a:r>
                <a:r>
                  <a:rPr lang="fr-FR" sz="1600" dirty="0"/>
                  <a:t> rate </a:t>
                </a:r>
                <a:r>
                  <a:rPr lang="fr-FR" sz="1600" dirty="0" err="1"/>
                  <a:t>during</a:t>
                </a:r>
                <a:r>
                  <a:rPr lang="fr-FR" sz="1600" dirty="0"/>
                  <a:t> cavitation </a:t>
                </a:r>
              </a:p>
              <a:p>
                <a:endParaRPr lang="fr-FR" sz="1600" dirty="0"/>
              </a:p>
              <a:p>
                <a:endParaRPr lang="fr-FR" dirty="0"/>
              </a:p>
              <a:p>
                <a:r>
                  <a:rPr lang="en-US" sz="2000" dirty="0"/>
                  <a:t>For all rates, the pore distribution is fitted by:</a:t>
                </a:r>
              </a:p>
              <a:p>
                <a:endParaRPr lang="fr-FR" sz="400" dirty="0"/>
              </a:p>
              <a:p>
                <a:pPr algn="ctr">
                  <a:spcAft>
                    <a:spcPts val="24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ar-AE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sz="200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ar-AE" sz="2000" i="1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func>
                      <m:r>
                        <a:rPr lang="ar-AE" sz="200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sz="200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fr-FR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func>
                      <m:sSup>
                        <m:sSupPr>
                          <m:ctrlPr>
                            <a:rPr lang="ar-AE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ar-AE" sz="200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AE" sz="2000" i="1" smtClean="0">
                              <a:solidFill>
                                <a:srgbClr val="8A264C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  <m:d>
                            <m:dPr>
                              <m:ctrlPr>
                                <a:rPr lang="ar-AE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ar-A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ar-AE" sz="20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ar-AE" sz="20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  <m:r>
                                <a:rPr lang="ar-AE" sz="20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ar-A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ar-AE" sz="20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ar-AE" sz="20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fr-FR" sz="2000">
                                      <a:latin typeface="Cambria Math" panose="02040503050406030204" pitchFamily="18" charset="0"/>
                                    </a:rPr>
                                    <m:t>cav</m:t>
                                  </m:r>
                                </m:sup>
                              </m:sSubSup>
                            </m:e>
                          </m:d>
                        </m:sup>
                      </m:sSup>
                    </m:oMath>
                  </m:oMathPara>
                </a14:m>
                <a:endParaRPr lang="fr-FR" sz="2000" dirty="0"/>
              </a:p>
              <a:p>
                <a:pPr>
                  <a:spcAft>
                    <a:spcPts val="2400"/>
                  </a:spcAft>
                </a:pPr>
                <a:r>
                  <a:rPr lang="en-US" dirty="0">
                    <a:ea typeface="Cambria Math" panose="02040503050406030204" pitchFamily="18" charset="0"/>
                  </a:rPr>
                  <a:t>With</a:t>
                </a:r>
                <a:r>
                  <a:rPr lang="en-US" dirty="0">
                    <a:solidFill>
                      <a:srgbClr val="0D0887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8A264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func>
                          <m:func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FR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den>
                    </m:f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den>
                    </m:f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den>
                    </m:f>
                  </m:oMath>
                </a14:m>
                <a:endParaRPr lang="fr-FR" sz="2000" dirty="0"/>
              </a:p>
              <a:p>
                <a:endParaRPr lang="fr-FR" sz="2000" dirty="0"/>
              </a:p>
              <a:p>
                <a:endParaRPr lang="fr-FR" sz="2000" dirty="0"/>
              </a:p>
            </p:txBody>
          </p:sp>
        </mc:Choice>
        <mc:Fallback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E42681EB-B3FD-65DA-3A43-BF89A2DE9A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4924" y="1110204"/>
                <a:ext cx="5568356" cy="5746830"/>
              </a:xfrm>
              <a:prstGeom prst="rect">
                <a:avLst/>
              </a:prstGeom>
              <a:blipFill>
                <a:blip r:embed="rId8"/>
                <a:stretch>
                  <a:fillRect l="-1205" t="-636" r="-219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C2793A67-A5DC-138B-4E1D-8AC77343D56E}"/>
                  </a:ext>
                </a:extLst>
              </p:cNvPr>
              <p:cNvSpPr txBox="1"/>
              <p:nvPr/>
            </p:nvSpPr>
            <p:spPr>
              <a:xfrm>
                <a:off x="3527084" y="5869440"/>
                <a:ext cx="86203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𝑐𝑎𝑣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C2793A67-A5DC-138B-4E1D-8AC77343D5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7084" y="5869440"/>
                <a:ext cx="86203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ABAD15D6-10C7-9DAA-8EC8-252CE5D8727C}"/>
              </a:ext>
            </a:extLst>
          </p:cNvPr>
          <p:cNvCxnSpPr>
            <a:cxnSpLocks/>
          </p:cNvCxnSpPr>
          <p:nvPr/>
        </p:nvCxnSpPr>
        <p:spPr>
          <a:xfrm>
            <a:off x="7654953" y="4067603"/>
            <a:ext cx="3433482" cy="0"/>
          </a:xfrm>
          <a:prstGeom prst="line">
            <a:avLst/>
          </a:prstGeom>
          <a:ln w="28575">
            <a:solidFill>
              <a:srgbClr val="0D08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7118576"/>
      </p:ext>
    </p:extLst>
  </p:cSld>
  <p:clrMapOvr>
    <a:masterClrMapping/>
  </p:clrMapOvr>
  <p:transition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715DD3-D337-9F1A-396F-18862F2F38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F943B7F4-6135-65AF-33FF-3B713CE2C6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600" y="1112400"/>
            <a:ext cx="9486000" cy="5580000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69581678-3BA2-3559-5A72-885281F7480E}"/>
              </a:ext>
            </a:extLst>
          </p:cNvPr>
          <p:cNvGrpSpPr/>
          <p:nvPr/>
        </p:nvGrpSpPr>
        <p:grpSpPr>
          <a:xfrm>
            <a:off x="2818375" y="3922058"/>
            <a:ext cx="7424601" cy="2602244"/>
            <a:chOff x="2818375" y="3922058"/>
            <a:chExt cx="7424601" cy="2602244"/>
          </a:xfrm>
        </p:grpSpPr>
        <p:cxnSp>
          <p:nvCxnSpPr>
            <p:cNvPr id="42" name="Connecteur droit 41">
              <a:extLst>
                <a:ext uri="{FF2B5EF4-FFF2-40B4-BE49-F238E27FC236}">
                  <a16:creationId xmlns:a16="http://schemas.microsoft.com/office/drawing/2014/main" id="{BFF68DDC-B3EF-4712-9523-78BC6318ECCF}"/>
                </a:ext>
              </a:extLst>
            </p:cNvPr>
            <p:cNvCxnSpPr>
              <a:cxnSpLocks/>
            </p:cNvCxnSpPr>
            <p:nvPr/>
          </p:nvCxnSpPr>
          <p:spPr>
            <a:xfrm>
              <a:off x="6921216" y="4857811"/>
              <a:ext cx="0" cy="1205169"/>
            </a:xfrm>
            <a:prstGeom prst="line">
              <a:avLst/>
            </a:prstGeom>
            <a:ln w="38100">
              <a:solidFill>
                <a:srgbClr val="0D08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3" name="ZoneTexte 42">
                  <a:extLst>
                    <a:ext uri="{FF2B5EF4-FFF2-40B4-BE49-F238E27FC236}">
                      <a16:creationId xmlns:a16="http://schemas.microsoft.com/office/drawing/2014/main" id="{7286FDCF-C02A-A432-3A92-04742D80FC7F}"/>
                    </a:ext>
                  </a:extLst>
                </p:cNvPr>
                <p:cNvSpPr txBox="1"/>
                <p:nvPr/>
              </p:nvSpPr>
              <p:spPr>
                <a:xfrm>
                  <a:off x="6709430" y="6178443"/>
                  <a:ext cx="516457" cy="34585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  <m:sup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oMath>
                    </m:oMathPara>
                  </a14:m>
                  <a:endParaRPr lang="fr-FR" sz="2400" dirty="0"/>
                </a:p>
              </p:txBody>
            </p:sp>
          </mc:Choice>
          <mc:Fallback>
            <p:sp>
              <p:nvSpPr>
                <p:cNvPr id="43" name="ZoneTexte 42">
                  <a:extLst>
                    <a:ext uri="{FF2B5EF4-FFF2-40B4-BE49-F238E27FC236}">
                      <a16:creationId xmlns:a16="http://schemas.microsoft.com/office/drawing/2014/main" id="{7286FDCF-C02A-A432-3A92-04742D80FC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09430" y="6178443"/>
                  <a:ext cx="516457" cy="345859"/>
                </a:xfrm>
                <a:prstGeom prst="rect">
                  <a:avLst/>
                </a:prstGeom>
                <a:blipFill>
                  <a:blip r:embed="rId3"/>
                  <a:stretch>
                    <a:fillRect l="-2381" b="-37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ZoneTexte 13">
                  <a:extLst>
                    <a:ext uri="{FF2B5EF4-FFF2-40B4-BE49-F238E27FC236}">
                      <a16:creationId xmlns:a16="http://schemas.microsoft.com/office/drawing/2014/main" id="{0D5EDEF8-77BC-C82D-AB87-6D8D68EAAD33}"/>
                    </a:ext>
                  </a:extLst>
                </p:cNvPr>
                <p:cNvSpPr txBox="1"/>
                <p:nvPr/>
              </p:nvSpPr>
              <p:spPr>
                <a:xfrm>
                  <a:off x="2818375" y="3922058"/>
                  <a:ext cx="3144973" cy="74225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solidFill>
                              <a:srgbClr val="8A264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=−</m:t>
                        </m:r>
                        <m:f>
                          <m:fPr>
                            <m:ctrlPr>
                              <a:rPr lang="fr-F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func>
                              <m:funcPr>
                                <m:ctrlPr>
                                  <a:rPr lang="fr-FR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fr-FR" sz="20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r>
                                  <a:rPr lang="fr-FR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fr-FR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func>
                          </m:num>
                          <m:den>
                            <m: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  <m:sSubSup>
                              <m:sSubSupPr>
                                <m:ctrlPr>
                                  <a:rPr lang="fr-FR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fr-FR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𝐿</m:t>
                                </m:r>
                              </m:sub>
                              <m:sup>
                                <m:r>
                                  <a:rPr lang="fr-F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</m:den>
                        </m:f>
                        <m: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fr-F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fr-FR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fr-FR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  <m: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fr-F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fr-FR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fr-FR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num>
                          <m:den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fr-FR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fr-FR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𝐿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fr-FR" sz="2000" dirty="0"/>
                </a:p>
              </p:txBody>
            </p:sp>
          </mc:Choice>
          <mc:Fallback>
            <p:sp>
              <p:nvSpPr>
                <p:cNvPr id="14" name="ZoneTexte 13">
                  <a:extLst>
                    <a:ext uri="{FF2B5EF4-FFF2-40B4-BE49-F238E27FC236}">
                      <a16:creationId xmlns:a16="http://schemas.microsoft.com/office/drawing/2014/main" id="{0D5EDEF8-77BC-C82D-AB87-6D8D68EAAD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18375" y="3922058"/>
                  <a:ext cx="3144973" cy="74225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0" name="ZoneTexte 29">
                  <a:extLst>
                    <a:ext uri="{FF2B5EF4-FFF2-40B4-BE49-F238E27FC236}">
                      <a16:creationId xmlns:a16="http://schemas.microsoft.com/office/drawing/2014/main" id="{BC2C910B-AEF6-8874-3EF2-64704681591F}"/>
                    </a:ext>
                  </a:extLst>
                </p:cNvPr>
                <p:cNvSpPr txBox="1"/>
                <p:nvPr/>
              </p:nvSpPr>
              <p:spPr>
                <a:xfrm>
                  <a:off x="7259233" y="5186644"/>
                  <a:ext cx="2983743" cy="78386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sz="2000" b="0" i="1" smtClean="0">
                                <a:solidFill>
                                  <a:srgbClr val="0D088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r-FR" sz="2000" b="0" i="0" smtClean="0">
                                <a:solidFill>
                                  <a:srgbClr val="0D0887"/>
                                </a:solidFill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fr-FR" sz="2000" b="0" i="0" smtClean="0">
                                <a:solidFill>
                                  <a:srgbClr val="0D0887"/>
                                </a:solidFill>
                                <a:latin typeface="Cambria Math" panose="02040503050406030204" pitchFamily="18" charset="0"/>
                              </a:rPr>
                              <m:t>b</m:t>
                            </m:r>
                          </m:sub>
                        </m:sSub>
                        <m:r>
                          <a:rPr lang="fr-FR" sz="2000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𝑇</m:t>
                        </m:r>
                        <m:func>
                          <m:funcPr>
                            <m:ctrlP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FR" sz="2000" b="0" i="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fr-FR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fr-FR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ar-AE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ar-AE" sz="2000" i="1">
                                            <a:latin typeface="Cambria Math" panose="02040503050406030204" pitchFamily="18" charset="0"/>
                                          </a:rPr>
                                          <m:t>𝐽</m:t>
                                        </m:r>
                                      </m:e>
                                      <m:sub>
                                        <m:r>
                                          <a:rPr lang="ar-AE" sz="200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ar-AE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ar-AE" sz="2000" i="1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fr-FR" sz="2000">
                                            <a:latin typeface="Cambria Math" panose="02040503050406030204" pitchFamily="18" charset="0"/>
                                          </a:rPr>
                                          <m:t>exp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ar-AE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ar-AE" sz="2000" i="1">
                                            <a:latin typeface="Cambria Math" panose="02040503050406030204" pitchFamily="18" charset="0"/>
                                          </a:rPr>
                                          <m:t>𝜏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fr-FR" sz="2000">
                                            <a:latin typeface="Cambria Math" panose="02040503050406030204" pitchFamily="18" charset="0"/>
                                          </a:rPr>
                                          <m:t>exp</m:t>
                                        </m:r>
                                      </m:sub>
                                    </m:sSub>
                                  </m:num>
                                  <m:den>
                                    <m:func>
                                      <m:funcPr>
                                        <m:ctrlPr>
                                          <a:rPr lang="fr-FR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fr-FR" sz="2000" b="0" i="0" smtClean="0">
                                            <a:latin typeface="Cambria Math" panose="02040503050406030204" pitchFamily="18" charset="0"/>
                                          </a:rPr>
                                          <m:t>ln</m:t>
                                        </m:r>
                                      </m:fName>
                                      <m:e>
                                        <m:r>
                                          <a:rPr lang="fr-FR" sz="20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func>
                                  </m:den>
                                </m:f>
                              </m:e>
                            </m:d>
                          </m:e>
                        </m:func>
                      </m:oMath>
                    </m:oMathPara>
                  </a14:m>
                  <a:endParaRPr lang="en-US" sz="2000" dirty="0"/>
                </a:p>
              </p:txBody>
            </p:sp>
          </mc:Choice>
          <mc:Fallback>
            <p:sp>
              <p:nvSpPr>
                <p:cNvPr id="30" name="ZoneTexte 29">
                  <a:extLst>
                    <a:ext uri="{FF2B5EF4-FFF2-40B4-BE49-F238E27FC236}">
                      <a16:creationId xmlns:a16="http://schemas.microsoft.com/office/drawing/2014/main" id="{BC2C910B-AEF6-8874-3EF2-6470468159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59233" y="5186644"/>
                  <a:ext cx="2983743" cy="78386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5" name="Connecteur : en angle 44">
              <a:extLst>
                <a:ext uri="{FF2B5EF4-FFF2-40B4-BE49-F238E27FC236}">
                  <a16:creationId xmlns:a16="http://schemas.microsoft.com/office/drawing/2014/main" id="{882BE190-C30B-2A56-1EB3-EF23F4F128FC}"/>
                </a:ext>
              </a:extLst>
            </p:cNvPr>
            <p:cNvCxnSpPr>
              <a:cxnSpLocks/>
              <a:stCxn id="14" idx="3"/>
            </p:cNvCxnSpPr>
            <p:nvPr/>
          </p:nvCxnSpPr>
          <p:spPr>
            <a:xfrm>
              <a:off x="5963348" y="4293185"/>
              <a:ext cx="914911" cy="564626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8A264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>
              <a:extLst>
                <a:ext uri="{FF2B5EF4-FFF2-40B4-BE49-F238E27FC236}">
                  <a16:creationId xmlns:a16="http://schemas.microsoft.com/office/drawing/2014/main" id="{074EC305-3DB5-A8BB-CA6F-6DFFCD19261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06305" y="4528519"/>
              <a:ext cx="1806295" cy="708554"/>
            </a:xfrm>
            <a:prstGeom prst="line">
              <a:avLst/>
            </a:prstGeom>
            <a:ln w="38100">
              <a:solidFill>
                <a:srgbClr val="8A264C"/>
              </a:solidFill>
              <a:prstDash val="sys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Accolade fermante 27">
              <a:extLst>
                <a:ext uri="{FF2B5EF4-FFF2-40B4-BE49-F238E27FC236}">
                  <a16:creationId xmlns:a16="http://schemas.microsoft.com/office/drawing/2014/main" id="{D66329A2-4930-A0D1-D146-50F7A4E87C84}"/>
                </a:ext>
              </a:extLst>
            </p:cNvPr>
            <p:cNvSpPr/>
            <p:nvPr/>
          </p:nvSpPr>
          <p:spPr>
            <a:xfrm>
              <a:off x="6961055" y="4898059"/>
              <a:ext cx="354325" cy="1164921"/>
            </a:xfrm>
            <a:prstGeom prst="rightBrace">
              <a:avLst>
                <a:gd name="adj1" fmla="val 37333"/>
                <a:gd name="adj2" fmla="val 57559"/>
              </a:avLst>
            </a:prstGeom>
            <a:ln w="38100">
              <a:solidFill>
                <a:srgbClr val="0D08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AF42B0"/>
                </a:solidFill>
              </a:endParaRPr>
            </a:p>
          </p:txBody>
        </p:sp>
      </p:grpSp>
      <p:sp>
        <p:nvSpPr>
          <p:cNvPr id="5" name="Espace réservé du pied de page 3">
            <a:extLst>
              <a:ext uri="{FF2B5EF4-FFF2-40B4-BE49-F238E27FC236}">
                <a16:creationId xmlns:a16="http://schemas.microsoft.com/office/drawing/2014/main" id="{9509A79A-0E1D-FFAF-9CA5-CDBA5FEC79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324531" y="6493249"/>
            <a:ext cx="1329398" cy="396000"/>
          </a:xfrm>
        </p:spPr>
        <p:txBody>
          <a:bodyPr/>
          <a:lstStyle/>
          <a:p>
            <a:r>
              <a:rPr lang="fr-FR"/>
              <a:t>Interpore 2026</a:t>
            </a:r>
            <a:endParaRPr lang="fr-FR" dirty="0"/>
          </a:p>
        </p:txBody>
      </p:sp>
      <p:sp>
        <p:nvSpPr>
          <p:cNvPr id="6" name="Espace réservé du numéro de diapositive 4">
            <a:extLst>
              <a:ext uri="{FF2B5EF4-FFF2-40B4-BE49-F238E27FC236}">
                <a16:creationId xmlns:a16="http://schemas.microsoft.com/office/drawing/2014/main" id="{63BBF20A-44F5-D515-90D8-CB2D0BF4E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3928" y="6493249"/>
            <a:ext cx="576000" cy="396000"/>
          </a:xfrm>
        </p:spPr>
        <p:txBody>
          <a:bodyPr/>
          <a:lstStyle/>
          <a:p>
            <a:fld id="{91DA1029-E6D1-4F9D-BF50-3CDABB71589C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0C98B5A5-688E-122F-B4F9-60218756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Estimating the experimental </a:t>
            </a:r>
            <a:r>
              <a:rPr lang="en-US" dirty="0">
                <a:solidFill>
                  <a:srgbClr val="0D0887"/>
                </a:solidFill>
              </a:rPr>
              <a:t>Barrier Energy </a:t>
            </a:r>
            <a:r>
              <a:rPr lang="en-US" dirty="0"/>
              <a:t>and </a:t>
            </a:r>
            <a:r>
              <a:rPr lang="en-US" dirty="0">
                <a:solidFill>
                  <a:srgbClr val="8A264C"/>
                </a:solidFill>
              </a:rPr>
              <a:t>Local Slope</a:t>
            </a:r>
          </a:p>
        </p:txBody>
      </p:sp>
    </p:spTree>
    <p:extLst>
      <p:ext uri="{BB962C8B-B14F-4D97-AF65-F5344CB8AC3E}">
        <p14:creationId xmlns:p14="http://schemas.microsoft.com/office/powerpoint/2010/main" val="45532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3CBCA7-2FB2-817C-FC67-AF2C4AE9D9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9C4EEE-13AC-3BC8-6F64-74906C2F6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5285"/>
            <a:ext cx="10515600" cy="1325563"/>
          </a:xfrm>
        </p:spPr>
        <p:txBody>
          <a:bodyPr/>
          <a:lstStyle/>
          <a:p>
            <a:r>
              <a:rPr lang="en-US" dirty="0"/>
              <a:t>Comparison with theory 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4992DAAA-54C4-AC69-8EBB-E5E6E692C6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Interpore 2026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9126E3D5-60DF-3DAC-ED19-F6C687B64A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DA1029-E6D1-4F9D-BF50-3CDABB71589C}" type="slidenum">
              <a:rPr lang="fr-FR" smtClean="0"/>
              <a:pPr/>
              <a:t>17</a:t>
            </a:fld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AF94E210-9BB1-511D-976C-B337D219C114}"/>
                  </a:ext>
                </a:extLst>
              </p:cNvPr>
              <p:cNvSpPr txBox="1"/>
              <p:nvPr/>
            </p:nvSpPr>
            <p:spPr>
              <a:xfrm>
                <a:off x="1038646" y="2688818"/>
                <a:ext cx="4526244" cy="3966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fr-FR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fr-FR" sz="1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fr-FR" sz="1800" b="0" i="0" smtClean="0">
                        <a:latin typeface="Cambria Math" panose="02040503050406030204" pitchFamily="18" charset="0"/>
                      </a:rPr>
                      <m:t>&lt;</m:t>
                    </m:r>
                    <m:sSubSup>
                      <m:sSubSupPr>
                        <m:ctrlPr>
                          <a:rPr lang="fr-FR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fr-FR" sz="1800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1800" b="0" i="0" smtClean="0">
                            <a:latin typeface="Cambria Math" panose="02040503050406030204" pitchFamily="18" charset="0"/>
                          </a:rPr>
                          <m:t>b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fr-FR" sz="1800" b="0" i="0" smtClean="0">
                            <a:latin typeface="Cambria Math" panose="02040503050406030204" pitchFamily="18" charset="0"/>
                          </a:rPr>
                          <m:t>CNT</m:t>
                        </m:r>
                      </m:sup>
                    </m:sSubSup>
                  </m:oMath>
                </a14:m>
                <a:r>
                  <a:rPr lang="en-US" sz="1800" dirty="0"/>
                  <a:t> below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AF94E210-9BB1-511D-976C-B337D219C1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646" y="2688818"/>
                <a:ext cx="4526244" cy="396647"/>
              </a:xfrm>
              <a:prstGeom prst="rect">
                <a:avLst/>
              </a:prstGeom>
              <a:blipFill>
                <a:blip r:embed="rId2"/>
                <a:stretch>
                  <a:fillRect b="-2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6C090C3A-0882-4258-39C4-D92040FDB185}"/>
                  </a:ext>
                </a:extLst>
              </p:cNvPr>
              <p:cNvSpPr txBox="1"/>
              <p:nvPr/>
            </p:nvSpPr>
            <p:spPr>
              <a:xfrm>
                <a:off x="7291407" y="2706145"/>
                <a:ext cx="397792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fr-FR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fr-FR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fr-FR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𝐶𝑁𝑇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6C090C3A-0882-4258-39C4-D92040FDB1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1407" y="2706145"/>
                <a:ext cx="3977929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5C385F7A-9F45-1E0D-FCE0-04039B973C11}"/>
                  </a:ext>
                </a:extLst>
              </p:cNvPr>
              <p:cNvSpPr txBox="1"/>
              <p:nvPr/>
            </p:nvSpPr>
            <p:spPr>
              <a:xfrm>
                <a:off x="1724526" y="1787184"/>
                <a:ext cx="87429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rgbClr val="0D0887"/>
                    </a:solidFill>
                  </a:rPr>
                  <a:t>CNT (+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D088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>
                    <a:solidFill>
                      <a:srgbClr val="0D0887"/>
                    </a:solidFill>
                  </a:rPr>
                  <a:t> bulk) not valid below 4K</a:t>
                </a:r>
              </a:p>
            </p:txBody>
          </p:sp>
        </mc:Choice>
        <mc:Fallback xmlns="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5C385F7A-9F45-1E0D-FCE0-04039B973C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4526" y="1787184"/>
                <a:ext cx="8742948" cy="461665"/>
              </a:xfrm>
              <a:prstGeom prst="rect">
                <a:avLst/>
              </a:prstGeom>
              <a:blipFill>
                <a:blip r:embed="rId6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 5">
            <a:extLst>
              <a:ext uri="{FF2B5EF4-FFF2-40B4-BE49-F238E27FC236}">
                <a16:creationId xmlns:a16="http://schemas.microsoft.com/office/drawing/2014/main" id="{AB0BC97E-A40E-1489-D667-8A9F1E410E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00" y="2700000"/>
            <a:ext cx="6732000" cy="396000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D1382733-79F7-CDF2-5767-6F36C8BF5E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400" y="2700000"/>
            <a:ext cx="6732000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4490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27AD96-C99E-AAA9-55E5-E3B5FB1083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8A796FE7-A1E0-A2F2-A58D-ECA18FE1A0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400" y="2700000"/>
            <a:ext cx="6732000" cy="3960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546C95C-7D27-6BB6-8CCC-D16B66F66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5285"/>
            <a:ext cx="10515600" cy="1325563"/>
          </a:xfrm>
        </p:spPr>
        <p:txBody>
          <a:bodyPr/>
          <a:lstStyle/>
          <a:p>
            <a:r>
              <a:rPr lang="en-US" dirty="0"/>
              <a:t>Comparison with theory 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8A0C3FAA-6FD4-5425-04D1-993587A445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Interpore 2026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55AE2304-A3F5-6C34-DE43-D6E5075E29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DA1029-E6D1-4F9D-BF50-3CDABB71589C}" type="slidenum">
              <a:rPr lang="fr-FR" smtClean="0"/>
              <a:pPr/>
              <a:t>18</a:t>
            </a:fld>
            <a:endParaRPr lang="fr-F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E67829E1-3FFA-A912-BC86-D60E35CC4FAA}"/>
                  </a:ext>
                </a:extLst>
              </p:cNvPr>
              <p:cNvSpPr txBox="1"/>
              <p:nvPr/>
            </p:nvSpPr>
            <p:spPr>
              <a:xfrm>
                <a:off x="1724526" y="1787184"/>
                <a:ext cx="874294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CNT (+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bulk) not valid below 4K</a:t>
                </a:r>
              </a:p>
              <a:p>
                <a:pPr marL="342900" indent="-342900" algn="ctr">
                  <a:buClr>
                    <a:srgbClr val="0D0887"/>
                  </a:buClr>
                  <a:buFont typeface="Wingdings" panose="05000000000000000000" pitchFamily="2" charset="2"/>
                  <a:buChar char="Ø"/>
                </a:pPr>
                <a:r>
                  <a:rPr lang="en-US" sz="2400" dirty="0">
                    <a:solidFill>
                      <a:srgbClr val="0D0887"/>
                    </a:solidFill>
                  </a:rPr>
                  <a:t>We have a better fit with the DFT calculations</a:t>
                </a:r>
              </a:p>
            </p:txBody>
          </p:sp>
        </mc:Choice>
        <mc:Fallback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E67829E1-3FFA-A912-BC86-D60E35CC4F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4526" y="1787184"/>
                <a:ext cx="8742948" cy="830997"/>
              </a:xfrm>
              <a:prstGeom prst="rect">
                <a:avLst/>
              </a:prstGeom>
              <a:blipFill>
                <a:blip r:embed="rId3"/>
                <a:stretch>
                  <a:fillRect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82887273-76F5-33C0-F734-A2137984470E}"/>
              </a:ext>
            </a:extLst>
          </p:cNvPr>
          <p:cNvCxnSpPr>
            <a:cxnSpLocks/>
          </p:cNvCxnSpPr>
          <p:nvPr/>
        </p:nvCxnSpPr>
        <p:spPr>
          <a:xfrm flipV="1">
            <a:off x="8874760" y="4471214"/>
            <a:ext cx="975360" cy="291343"/>
          </a:xfrm>
          <a:prstGeom prst="line">
            <a:avLst/>
          </a:prstGeom>
          <a:ln w="28575">
            <a:solidFill>
              <a:srgbClr val="4472C4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88C986F4-F238-62EA-97F0-45A1DAE04D40}"/>
              </a:ext>
            </a:extLst>
          </p:cNvPr>
          <p:cNvCxnSpPr>
            <a:cxnSpLocks/>
          </p:cNvCxnSpPr>
          <p:nvPr/>
        </p:nvCxnSpPr>
        <p:spPr>
          <a:xfrm flipV="1">
            <a:off x="8778240" y="4489445"/>
            <a:ext cx="1300480" cy="446283"/>
          </a:xfrm>
          <a:prstGeom prst="line">
            <a:avLst/>
          </a:prstGeom>
          <a:ln w="28575">
            <a:solidFill>
              <a:srgbClr val="4472C4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D66867C2-515F-912B-4D45-23F605889450}"/>
                  </a:ext>
                </a:extLst>
              </p:cNvPr>
              <p:cNvSpPr txBox="1"/>
              <p:nvPr/>
            </p:nvSpPr>
            <p:spPr>
              <a:xfrm>
                <a:off x="8158480" y="4088723"/>
                <a:ext cx="975360" cy="408623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4472C4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Same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D66867C2-515F-912B-4D45-23F6058894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8480" y="4088723"/>
                <a:ext cx="975360" cy="408623"/>
              </a:xfrm>
              <a:prstGeom prst="roundRect">
                <a:avLst/>
              </a:prstGeom>
              <a:blipFill>
                <a:blip r:embed="rId4"/>
                <a:stretch>
                  <a:fillRect t="-1389" b="-12500"/>
                </a:stretch>
              </a:blipFill>
              <a:ln w="28575">
                <a:solidFill>
                  <a:srgbClr val="4472C4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1CB87A86-4540-7703-8DD7-E0E9A05160E2}"/>
                  </a:ext>
                </a:extLst>
              </p:cNvPr>
              <p:cNvSpPr txBox="1"/>
              <p:nvPr/>
            </p:nvSpPr>
            <p:spPr>
              <a:xfrm>
                <a:off x="9561612" y="5034256"/>
                <a:ext cx="1329398" cy="408623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8A264C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different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1CB87A86-4540-7703-8DD7-E0E9A05160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1612" y="5034256"/>
                <a:ext cx="1329398" cy="408623"/>
              </a:xfrm>
              <a:prstGeom prst="roundRect">
                <a:avLst/>
              </a:prstGeom>
              <a:blipFill>
                <a:blip r:embed="rId5"/>
                <a:stretch>
                  <a:fillRect l="-1794" b="-12500"/>
                </a:stretch>
              </a:blipFill>
              <a:ln w="28575">
                <a:solidFill>
                  <a:srgbClr val="8A264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39914B9D-6828-0A8D-A5A4-041DBB7DA186}"/>
              </a:ext>
            </a:extLst>
          </p:cNvPr>
          <p:cNvCxnSpPr/>
          <p:nvPr/>
        </p:nvCxnSpPr>
        <p:spPr>
          <a:xfrm>
            <a:off x="9403080" y="3969185"/>
            <a:ext cx="0" cy="647700"/>
          </a:xfrm>
          <a:prstGeom prst="straightConnector1">
            <a:avLst/>
          </a:prstGeom>
          <a:ln w="28575">
            <a:solidFill>
              <a:srgbClr val="8A264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B22DA813-8166-E3C7-EBB2-5DDF9888A8B6}"/>
              </a:ext>
            </a:extLst>
          </p:cNvPr>
          <p:cNvCxnSpPr>
            <a:cxnSpLocks/>
          </p:cNvCxnSpPr>
          <p:nvPr/>
        </p:nvCxnSpPr>
        <p:spPr>
          <a:xfrm flipV="1">
            <a:off x="9415780" y="4724778"/>
            <a:ext cx="0" cy="549475"/>
          </a:xfrm>
          <a:prstGeom prst="straightConnector1">
            <a:avLst/>
          </a:prstGeom>
          <a:ln w="28575">
            <a:solidFill>
              <a:srgbClr val="8A264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age 19">
            <a:extLst>
              <a:ext uri="{FF2B5EF4-FFF2-40B4-BE49-F238E27FC236}">
                <a16:creationId xmlns:a16="http://schemas.microsoft.com/office/drawing/2014/main" id="{0BAC8201-33FB-9D22-05DF-03BC28F182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00" y="2700000"/>
            <a:ext cx="6732000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2262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20F407-7E21-80D4-C92B-6CB12C0FB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and Perspectives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E93AC21-38ED-6088-ADC1-C7047F1E34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DA1029-E6D1-4F9D-BF50-3CDABB71589C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706A5B8-D962-EBE4-4C0E-FE3A31904E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Interpore 2026</a:t>
            </a:r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532EDDD-8616-BCE5-1F60-6EA22261A29F}"/>
              </a:ext>
            </a:extLst>
          </p:cNvPr>
          <p:cNvSpPr txBox="1"/>
          <p:nvPr/>
        </p:nvSpPr>
        <p:spPr>
          <a:xfrm>
            <a:off x="168441" y="1690688"/>
            <a:ext cx="1181501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9C37B9"/>
              </a:buClr>
              <a:buFont typeface="Wingdings" panose="05000000000000000000" pitchFamily="2" charset="2"/>
              <a:buChar char="Ø"/>
            </a:pPr>
            <a:r>
              <a:rPr lang="en-US" sz="2700" b="1" dirty="0">
                <a:solidFill>
                  <a:srgbClr val="9C37B9"/>
                </a:solidFill>
              </a:rPr>
              <a:t>Conclusions</a:t>
            </a:r>
          </a:p>
          <a:p>
            <a:pPr marL="914400" lvl="1" indent="-457200">
              <a:buClr>
                <a:srgbClr val="9C37B9"/>
              </a:buClr>
              <a:buFont typeface="Wingdings" panose="05000000000000000000" pitchFamily="2" charset="2"/>
              <a:buChar char="Ø"/>
            </a:pPr>
            <a:r>
              <a:rPr lang="en-US" sz="2700" dirty="0"/>
              <a:t>CNT with bulk surface tension does not describe the low-temperature regime </a:t>
            </a:r>
          </a:p>
          <a:p>
            <a:pPr marL="914400" lvl="1" indent="-457200">
              <a:buClr>
                <a:srgbClr val="9C37B9"/>
              </a:buClr>
              <a:buFont typeface="Wingdings" panose="05000000000000000000" pitchFamily="2" charset="2"/>
              <a:buChar char="Ø"/>
            </a:pPr>
            <a:r>
              <a:rPr lang="en-US" sz="2700" dirty="0"/>
              <a:t>Experimental measurements agree with DFT predictions </a:t>
            </a:r>
          </a:p>
          <a:p>
            <a:pPr marL="914400" lvl="1" indent="-457200">
              <a:buClr>
                <a:srgbClr val="9C37B9"/>
              </a:buClr>
              <a:buFont typeface="Wingdings" panose="05000000000000000000" pitchFamily="2" charset="2"/>
              <a:buChar char="Ø"/>
            </a:pPr>
            <a:r>
              <a:rPr lang="en-US" sz="2700" dirty="0"/>
              <a:t>No observable signature of vortex-assisted nucleation </a:t>
            </a:r>
          </a:p>
          <a:p>
            <a:pPr marL="457200" indent="-457200">
              <a:buClr>
                <a:srgbClr val="9C37B9"/>
              </a:buClr>
              <a:buFont typeface="Wingdings" panose="05000000000000000000" pitchFamily="2" charset="2"/>
              <a:buChar char="Ø"/>
            </a:pPr>
            <a:endParaRPr lang="en-US" sz="2700" dirty="0"/>
          </a:p>
          <a:p>
            <a:pPr marL="457200" indent="-457200">
              <a:buClr>
                <a:srgbClr val="9C37B9"/>
              </a:buClr>
              <a:buFont typeface="Wingdings" panose="05000000000000000000" pitchFamily="2" charset="2"/>
              <a:buChar char="Ø"/>
            </a:pPr>
            <a:endParaRPr lang="en-US" sz="2700" dirty="0"/>
          </a:p>
          <a:p>
            <a:pPr marL="457200" indent="-457200">
              <a:buClr>
                <a:srgbClr val="0D0887"/>
              </a:buClr>
              <a:buFont typeface="Wingdings" panose="05000000000000000000" pitchFamily="2" charset="2"/>
              <a:buChar char="Ø"/>
            </a:pPr>
            <a:r>
              <a:rPr lang="en-US" sz="2700" b="1" dirty="0">
                <a:solidFill>
                  <a:srgbClr val="0D0887"/>
                </a:solidFill>
              </a:rPr>
              <a:t>Perspectives</a:t>
            </a:r>
          </a:p>
          <a:p>
            <a:pPr marL="914400" lvl="1" indent="-457200">
              <a:buClr>
                <a:srgbClr val="0D0887"/>
              </a:buClr>
              <a:buFont typeface="Wingdings" panose="05000000000000000000" pitchFamily="2" charset="2"/>
              <a:buChar char="Ø"/>
            </a:pPr>
            <a:r>
              <a:rPr lang="en-US" sz="2700" dirty="0"/>
              <a:t>Study of cavitation closer to the critical point </a:t>
            </a:r>
          </a:p>
          <a:p>
            <a:pPr marL="914400" lvl="1" indent="-457200">
              <a:buClr>
                <a:srgbClr val="0D0887"/>
              </a:buClr>
              <a:buFont typeface="Wingdings" panose="05000000000000000000" pitchFamily="2" charset="2"/>
              <a:buChar char="Ø"/>
            </a:pPr>
            <a:r>
              <a:rPr lang="en-US" sz="2700" dirty="0"/>
              <a:t>Enhanced investigation of confinement effects</a:t>
            </a:r>
          </a:p>
          <a:p>
            <a:pPr marL="914400" lvl="1" indent="-457200">
              <a:buClr>
                <a:srgbClr val="0D0887"/>
              </a:buClr>
              <a:buFont typeface="Wingdings" panose="05000000000000000000" pitchFamily="2" charset="2"/>
              <a:buChar char="Ø"/>
            </a:pPr>
            <a:r>
              <a:rPr lang="en-US" sz="2700" dirty="0"/>
              <a:t>New porous system under investigation </a:t>
            </a:r>
          </a:p>
        </p:txBody>
      </p:sp>
      <p:pic>
        <p:nvPicPr>
          <p:cNvPr id="4" name="Espace réservé du contenu 7">
            <a:extLst>
              <a:ext uri="{FF2B5EF4-FFF2-40B4-BE49-F238E27FC236}">
                <a16:creationId xmlns:a16="http://schemas.microsoft.com/office/drawing/2014/main" id="{BDE2A76D-B17C-84D9-55D5-F6797DD077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825" y="3647101"/>
            <a:ext cx="3527293" cy="2645470"/>
          </a:xfrm>
        </p:spPr>
      </p:pic>
    </p:spTree>
    <p:extLst>
      <p:ext uri="{BB962C8B-B14F-4D97-AF65-F5344CB8AC3E}">
        <p14:creationId xmlns:p14="http://schemas.microsoft.com/office/powerpoint/2010/main" val="1215120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re 1">
                <a:extLst>
                  <a:ext uri="{FF2B5EF4-FFF2-40B4-BE49-F238E27FC236}">
                    <a16:creationId xmlns:a16="http://schemas.microsoft.com/office/drawing/2014/main" id="{C3953552-278F-10FD-1BA6-FE64CC00C4C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fr-FR" dirty="0"/>
                  <a:t>Cavitation in liquid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0" dirty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fr-FR" b="0" i="0" dirty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fr-FR" dirty="0"/>
                  <a:t>He</a:t>
                </a:r>
              </a:p>
            </p:txBody>
          </p:sp>
        </mc:Choice>
        <mc:Fallback xmlns="">
          <p:sp>
            <p:nvSpPr>
              <p:cNvPr id="2" name="Titre 1">
                <a:extLst>
                  <a:ext uri="{FF2B5EF4-FFF2-40B4-BE49-F238E27FC236}">
                    <a16:creationId xmlns:a16="http://schemas.microsoft.com/office/drawing/2014/main" id="{C3953552-278F-10FD-1BA6-FE64CC00C4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e 14">
            <a:extLst>
              <a:ext uri="{FF2B5EF4-FFF2-40B4-BE49-F238E27FC236}">
                <a16:creationId xmlns:a16="http://schemas.microsoft.com/office/drawing/2014/main" id="{AC72E59A-2B18-448C-AAB9-A930ADC76EA7}"/>
              </a:ext>
            </a:extLst>
          </p:cNvPr>
          <p:cNvGrpSpPr/>
          <p:nvPr/>
        </p:nvGrpSpPr>
        <p:grpSpPr>
          <a:xfrm>
            <a:off x="838200" y="4848541"/>
            <a:ext cx="3964085" cy="1727607"/>
            <a:chOff x="403729" y="2992992"/>
            <a:chExt cx="5229224" cy="2445551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61772858-39D5-4628-8134-12E46779AC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9721"/>
            <a:stretch/>
          </p:blipFill>
          <p:spPr>
            <a:xfrm>
              <a:off x="3844897" y="2992992"/>
              <a:ext cx="1788056" cy="1968804"/>
            </a:xfrm>
            <a:prstGeom prst="rect">
              <a:avLst/>
            </a:prstGeom>
          </p:spPr>
        </p:pic>
        <p:sp>
          <p:nvSpPr>
            <p:cNvPr id="11" name="Flèche droite 502">
              <a:extLst>
                <a:ext uri="{FF2B5EF4-FFF2-40B4-BE49-F238E27FC236}">
                  <a16:creationId xmlns:a16="http://schemas.microsoft.com/office/drawing/2014/main" id="{C322D1A4-54D3-4294-BADB-731092796C6A}"/>
                </a:ext>
              </a:extLst>
            </p:cNvPr>
            <p:cNvSpPr>
              <a:spLocks/>
            </p:cNvSpPr>
            <p:nvPr/>
          </p:nvSpPr>
          <p:spPr>
            <a:xfrm flipV="1">
              <a:off x="2989473" y="3618561"/>
              <a:ext cx="817949" cy="509723"/>
            </a:xfrm>
            <a:prstGeom prst="rightArrow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  <a:ea typeface="Verdana" panose="020B0604030504040204" pitchFamily="34" charset="0"/>
              </a:endParaRPr>
            </a:p>
          </p:txBody>
        </p:sp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F26D2163-299F-45A6-A8E2-6EC27EE4A9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68007"/>
            <a:stretch/>
          </p:blipFill>
          <p:spPr>
            <a:xfrm>
              <a:off x="1125049" y="2993308"/>
              <a:ext cx="1889271" cy="1968804"/>
            </a:xfrm>
            <a:prstGeom prst="rect">
              <a:avLst/>
            </a:prstGeom>
          </p:spPr>
        </p:pic>
        <p:sp>
          <p:nvSpPr>
            <p:cNvPr id="12" name="ZoneTexte 365">
              <a:extLst>
                <a:ext uri="{FF2B5EF4-FFF2-40B4-BE49-F238E27FC236}">
                  <a16:creationId xmlns:a16="http://schemas.microsoft.com/office/drawing/2014/main" id="{314C296B-2D41-431C-897C-74816D3516B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03729" y="4607546"/>
              <a:ext cx="3263637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defRPr sz="8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defRPr sz="8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 sz="8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 sz="8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 sz="8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8809038" indent="-6523038" defTabSz="2087563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266238" indent="-6523038" defTabSz="2087563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9723438" indent="-6523038" defTabSz="2087563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0180638" indent="-6523038" defTabSz="2087563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marL="0" indent="0" algn="ctr" eaLnBrk="1" hangingPunct="1">
                <a:buClr>
                  <a:srgbClr val="FF0000"/>
                </a:buClr>
              </a:pPr>
              <a:r>
                <a:rPr lang="en-US" altLang="en-US" sz="2400" dirty="0">
                  <a:latin typeface="+mn-lt"/>
                  <a:ea typeface="Verdana" panose="020B0604030504040204" pitchFamily="34" charset="0"/>
                </a:rPr>
                <a:t>Liquid under </a:t>
              </a:r>
              <a:br>
                <a:rPr lang="en-US" altLang="en-US" sz="2400" dirty="0">
                  <a:latin typeface="+mn-lt"/>
                  <a:ea typeface="Verdana" panose="020B0604030504040204" pitchFamily="34" charset="0"/>
                </a:rPr>
              </a:br>
              <a:r>
                <a:rPr lang="en-US" altLang="en-US" sz="2400" dirty="0">
                  <a:latin typeface="+mn-lt"/>
                  <a:ea typeface="Verdana" panose="020B0604030504040204" pitchFamily="34" charset="0"/>
                </a:rPr>
                <a:t>tension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79B90B41-26F0-4E0F-9D55-98A101B2BAAA}"/>
                  </a:ext>
                </a:extLst>
              </p:cNvPr>
              <p:cNvSpPr txBox="1"/>
              <p:nvPr/>
            </p:nvSpPr>
            <p:spPr>
              <a:xfrm>
                <a:off x="5719010" y="1947072"/>
                <a:ext cx="6510918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rgbClr val="0D0887"/>
                  </a:buClr>
                  <a:buFont typeface="Wingdings" panose="05000000000000000000" pitchFamily="2" charset="2"/>
                  <a:buChar char="Ø"/>
                </a:pPr>
                <a:r>
                  <a:rPr lang="fr-FR" sz="2400" b="1" dirty="0">
                    <a:solidFill>
                      <a:srgbClr val="0D0887"/>
                    </a:solidFill>
                  </a:rPr>
                  <a:t>Open Questions on Bubble </a:t>
                </a:r>
                <a:r>
                  <a:rPr lang="fr-FR" sz="2400" b="1" dirty="0" err="1">
                    <a:solidFill>
                      <a:srgbClr val="0D0887"/>
                    </a:solidFill>
                  </a:rPr>
                  <a:t>Nucleation</a:t>
                </a:r>
                <a:endParaRPr lang="fr-FR" sz="2400" b="1" dirty="0">
                  <a:solidFill>
                    <a:srgbClr val="0D0887"/>
                  </a:solidFill>
                </a:endParaRPr>
              </a:p>
              <a:p>
                <a:pPr marL="742950" lvl="1" indent="-285750">
                  <a:buClr>
                    <a:srgbClr val="0D0887"/>
                  </a:buClr>
                  <a:buFont typeface="Wingdings" panose="05000000000000000000" pitchFamily="2" charset="2"/>
                  <a:buChar char="Ø"/>
                </a:pPr>
                <a:r>
                  <a:rPr lang="fr-FR" sz="2400" dirty="0" err="1"/>
                  <a:t>Role</a:t>
                </a:r>
                <a:r>
                  <a:rPr lang="fr-FR" sz="2400" dirty="0"/>
                  <a:t> of surface tension </a:t>
                </a:r>
                <a14:m>
                  <m:oMath xmlns:m="http://schemas.openxmlformats.org/officeDocument/2006/math">
                    <m:r>
                      <a:rPr lang="fr-FR" sz="2400" i="1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fr-FR" sz="2400" dirty="0"/>
                  <a:t> in the </a:t>
                </a:r>
                <a:r>
                  <a:rPr lang="fr-FR" sz="2400" dirty="0" err="1"/>
                  <a:t>energy</a:t>
                </a:r>
                <a:r>
                  <a:rPr lang="fr-FR" sz="2400" dirty="0"/>
                  <a:t> </a:t>
                </a:r>
                <a:r>
                  <a:rPr lang="fr-FR" sz="2400" dirty="0" err="1"/>
                  <a:t>barrier</a:t>
                </a:r>
                <a:r>
                  <a:rPr lang="fr-FR" sz="2400" dirty="0"/>
                  <a:t> </a:t>
                </a:r>
              </a:p>
              <a:p>
                <a:pPr marL="742950" lvl="1" indent="-285750">
                  <a:buClr>
                    <a:srgbClr val="0D0887"/>
                  </a:buClr>
                  <a:buFont typeface="Wingdings" panose="05000000000000000000" pitchFamily="2" charset="2"/>
                  <a:buChar char="Ø"/>
                </a:pPr>
                <a:r>
                  <a:rPr lang="fr-FR" sz="2400" dirty="0" err="1"/>
                  <a:t>Dynamical</a:t>
                </a:r>
                <a:r>
                  <a:rPr lang="fr-FR" sz="2400" dirty="0"/>
                  <a:t> </a:t>
                </a:r>
                <a:r>
                  <a:rPr lang="fr-FR" sz="2400" dirty="0" err="1"/>
                  <a:t>effects</a:t>
                </a:r>
                <a:r>
                  <a:rPr lang="fr-FR" sz="2400" dirty="0"/>
                  <a:t> </a:t>
                </a:r>
                <a:r>
                  <a:rPr lang="fr-FR" sz="2400" dirty="0" err="1"/>
                  <a:t>during</a:t>
                </a:r>
                <a:r>
                  <a:rPr lang="fr-FR" sz="2400" dirty="0"/>
                  <a:t> </a:t>
                </a:r>
                <a:r>
                  <a:rPr lang="fr-FR" sz="2400" dirty="0" err="1"/>
                  <a:t>bubble</a:t>
                </a:r>
                <a:r>
                  <a:rPr lang="fr-FR" sz="2400" dirty="0"/>
                  <a:t> propagation </a:t>
                </a:r>
              </a:p>
              <a:p>
                <a:pPr marL="742950" lvl="1" indent="-285750">
                  <a:buClr>
                    <a:srgbClr val="0D0887"/>
                  </a:buClr>
                  <a:buFont typeface="Wingdings" panose="05000000000000000000" pitchFamily="2" charset="2"/>
                  <a:buChar char="Ø"/>
                </a:pPr>
                <a:r>
                  <a:rPr lang="fr-FR" sz="2400" dirty="0" err="1"/>
                  <a:t>Finite</a:t>
                </a:r>
                <a:r>
                  <a:rPr lang="fr-FR" sz="2400" dirty="0"/>
                  <a:t>-size </a:t>
                </a:r>
                <a:r>
                  <a:rPr lang="fr-FR" sz="2400" dirty="0" err="1"/>
                  <a:t>effects</a:t>
                </a:r>
                <a:r>
                  <a:rPr lang="fr-FR" sz="2400" dirty="0"/>
                  <a:t> </a:t>
                </a:r>
              </a:p>
              <a:p>
                <a:pPr marL="742950" lvl="1" indent="-285750">
                  <a:buClr>
                    <a:srgbClr val="0D0887"/>
                  </a:buClr>
                  <a:buFont typeface="Wingdings" panose="05000000000000000000" pitchFamily="2" charset="2"/>
                  <a:buChar char="Ø"/>
                </a:pPr>
                <a:endParaRPr lang="fr-FR" sz="2400" dirty="0"/>
              </a:p>
              <a:p>
                <a:pPr lvl="1">
                  <a:buClr>
                    <a:srgbClr val="0D0887"/>
                  </a:buClr>
                </a:pPr>
                <a:endParaRPr lang="fr-FR" sz="2400" dirty="0"/>
              </a:p>
              <a:p>
                <a:pPr marL="285750" indent="-285750">
                  <a:buClr>
                    <a:srgbClr val="0D0887"/>
                  </a:buClr>
                  <a:buFont typeface="Wingdings" panose="05000000000000000000" pitchFamily="2" charset="2"/>
                  <a:buChar char="Ø"/>
                </a:pPr>
                <a:r>
                  <a:rPr lang="fr-FR" sz="2400" b="1" dirty="0" err="1">
                    <a:solidFill>
                      <a:srgbClr val="0D0887"/>
                    </a:solidFill>
                  </a:rPr>
                  <a:t>Superfluid</a:t>
                </a:r>
                <a:r>
                  <a:rPr lang="fr-FR" sz="2400" b="1" dirty="0">
                    <a:solidFill>
                      <a:srgbClr val="0D0887"/>
                    </a:solidFill>
                  </a:rPr>
                  <a:t> Phase</a:t>
                </a:r>
              </a:p>
              <a:p>
                <a:pPr marL="742950" lvl="1" indent="-285750">
                  <a:buClr>
                    <a:srgbClr val="0D0887"/>
                  </a:buClr>
                  <a:buFont typeface="Wingdings" panose="05000000000000000000" pitchFamily="2" charset="2"/>
                  <a:buChar char="Ø"/>
                </a:pPr>
                <a:r>
                  <a:rPr lang="fr-FR" sz="2400" dirty="0"/>
                  <a:t>Possible </a:t>
                </a:r>
                <a:r>
                  <a:rPr lang="fr-FR" sz="2400" dirty="0" err="1"/>
                  <a:t>role</a:t>
                </a:r>
                <a:r>
                  <a:rPr lang="fr-FR" sz="2400" dirty="0"/>
                  <a:t> of </a:t>
                </a:r>
                <a:r>
                  <a:rPr lang="fr-FR" sz="2400" dirty="0" err="1"/>
                  <a:t>vortices</a:t>
                </a:r>
                <a:r>
                  <a:rPr lang="fr-FR" sz="2400" dirty="0"/>
                  <a:t> as cavitation </a:t>
                </a:r>
                <a:r>
                  <a:rPr lang="fr-FR" sz="2400" dirty="0" err="1"/>
                  <a:t>nucleation</a:t>
                </a:r>
                <a:r>
                  <a:rPr lang="fr-FR" sz="2400" dirty="0"/>
                  <a:t> centers</a:t>
                </a:r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79B90B41-26F0-4E0F-9D55-98A101B2BA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9010" y="1947072"/>
                <a:ext cx="6510918" cy="3785652"/>
              </a:xfrm>
              <a:prstGeom prst="rect">
                <a:avLst/>
              </a:prstGeom>
              <a:blipFill>
                <a:blip r:embed="rId5"/>
                <a:stretch>
                  <a:fillRect l="-1217" t="-1288" r="-2060" b="-2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4D12D58F-1D28-A28C-A451-DF97DD49D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Interpore 2026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AFFCF33-1270-440D-6BBB-C739C320D1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DA1029-E6D1-4F9D-BF50-3CDABB71589C}" type="slidenum">
              <a:rPr lang="fr-FR" smtClean="0"/>
              <a:pPr/>
              <a:t>2</a:t>
            </a:fld>
            <a:endParaRPr lang="fr-FR" dirty="0"/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C7C5DFEA-25A6-8DAD-1BF4-DDB84DCA6694}"/>
              </a:ext>
            </a:extLst>
          </p:cNvPr>
          <p:cNvGrpSpPr/>
          <p:nvPr/>
        </p:nvGrpSpPr>
        <p:grpSpPr>
          <a:xfrm>
            <a:off x="590328" y="1442866"/>
            <a:ext cx="5036118" cy="3277423"/>
            <a:chOff x="5004503" y="511473"/>
            <a:chExt cx="7387092" cy="5215691"/>
          </a:xfrm>
        </p:grpSpPr>
        <p:pic>
          <p:nvPicPr>
            <p:cNvPr id="3" name="Image 2" descr="Helium phase diagram for  CryogenicTurbulence studies">
              <a:extLst>
                <a:ext uri="{FF2B5EF4-FFF2-40B4-BE49-F238E27FC236}">
                  <a16:creationId xmlns:a16="http://schemas.microsoft.com/office/drawing/2014/main" id="{3F4F6C06-A73C-31B9-61DF-5B2C1834129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04503" y="511473"/>
              <a:ext cx="7387092" cy="5215691"/>
            </a:xfrm>
            <a:prstGeom prst="rect">
              <a:avLst/>
            </a:prstGeom>
          </p:spPr>
        </p:pic>
        <p:cxnSp>
          <p:nvCxnSpPr>
            <p:cNvPr id="6" name="Connecteur droit avec flèche 5">
              <a:extLst>
                <a:ext uri="{FF2B5EF4-FFF2-40B4-BE49-F238E27FC236}">
                  <a16:creationId xmlns:a16="http://schemas.microsoft.com/office/drawing/2014/main" id="{323F4003-5509-6310-9241-2AF38383AF78}"/>
                </a:ext>
              </a:extLst>
            </p:cNvPr>
            <p:cNvCxnSpPr/>
            <p:nvPr/>
          </p:nvCxnSpPr>
          <p:spPr>
            <a:xfrm>
              <a:off x="8918888" y="2360158"/>
              <a:ext cx="0" cy="1518319"/>
            </a:xfrm>
            <a:prstGeom prst="straightConnector1">
              <a:avLst/>
            </a:prstGeom>
            <a:ln w="5715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C92337F0-8994-2186-30A0-FEB47720DF89}"/>
                </a:ext>
              </a:extLst>
            </p:cNvPr>
            <p:cNvSpPr txBox="1"/>
            <p:nvPr/>
          </p:nvSpPr>
          <p:spPr>
            <a:xfrm>
              <a:off x="9053580" y="3285901"/>
              <a:ext cx="2416400" cy="734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6"/>
                  </a:solidFill>
                </a:rPr>
                <a:t>Cavitation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2A22EA8F-2601-7789-F387-ACBB24AE4E6A}"/>
                </a:ext>
              </a:extLst>
            </p:cNvPr>
            <p:cNvSpPr txBox="1"/>
            <p:nvPr/>
          </p:nvSpPr>
          <p:spPr>
            <a:xfrm>
              <a:off x="9865382" y="2392388"/>
              <a:ext cx="1895791" cy="7346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2400" dirty="0" err="1">
                  <a:solidFill>
                    <a:srgbClr val="0D0887"/>
                  </a:solidFill>
                </a:rPr>
                <a:t>Boiling</a:t>
              </a:r>
              <a:endParaRPr lang="en-US" sz="2400" dirty="0">
                <a:solidFill>
                  <a:srgbClr val="0D0887"/>
                </a:solidFill>
              </a:endParaRPr>
            </a:p>
          </p:txBody>
        </p:sp>
        <p:cxnSp>
          <p:nvCxnSpPr>
            <p:cNvPr id="17" name="Connecteur droit avec flèche 16">
              <a:extLst>
                <a:ext uri="{FF2B5EF4-FFF2-40B4-BE49-F238E27FC236}">
                  <a16:creationId xmlns:a16="http://schemas.microsoft.com/office/drawing/2014/main" id="{45922389-56A7-8824-CFA3-D2EBF230C172}"/>
                </a:ext>
              </a:extLst>
            </p:cNvPr>
            <p:cNvCxnSpPr>
              <a:cxnSpLocks/>
            </p:cNvCxnSpPr>
            <p:nvPr/>
          </p:nvCxnSpPr>
          <p:spPr>
            <a:xfrm>
              <a:off x="8918888" y="2374495"/>
              <a:ext cx="1307954" cy="0"/>
            </a:xfrm>
            <a:prstGeom prst="straightConnector1">
              <a:avLst/>
            </a:prstGeom>
            <a:ln w="57150">
              <a:solidFill>
                <a:srgbClr val="0D088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A78B1060-3DC4-F56D-869F-C041A8228D30}"/>
                </a:ext>
              </a:extLst>
            </p:cNvPr>
            <p:cNvSpPr/>
            <p:nvPr/>
          </p:nvSpPr>
          <p:spPr>
            <a:xfrm>
              <a:off x="8846887" y="2288158"/>
              <a:ext cx="144000" cy="144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96427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531A57-8664-4F56-EEA6-5C873D96A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D3D503B-E0D9-C4C3-62BC-4BF76984278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D87EA39-02AC-7313-629D-A4DAEFD3425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5343311-0B09-F553-93E4-94B3D24F1A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DA1029-E6D1-4F9D-BF50-3CDABB71589C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39091F5-A5D9-81E0-9E59-349EB966CE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Interpore 2026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708535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que 6">
            <a:extLst>
              <a:ext uri="{FF2B5EF4-FFF2-40B4-BE49-F238E27FC236}">
                <a16:creationId xmlns:a16="http://schemas.microsoft.com/office/drawing/2014/main" id="{9D80AB81-7EF2-49B3-9E5E-4FA96D0BF11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050" y="1892245"/>
            <a:ext cx="6433136" cy="3784203"/>
          </a:xfrm>
          <a:prstGeom prst="rect">
            <a:avLst/>
          </a:prstGeom>
        </p:spPr>
      </p:pic>
      <p:pic>
        <p:nvPicPr>
          <p:cNvPr id="5" name="Image 4" descr="Une image contenant diagramme, Caractère coloré, pixel, conception&#10;&#10;Description générée automatiquement">
            <a:extLst>
              <a:ext uri="{FF2B5EF4-FFF2-40B4-BE49-F238E27FC236}">
                <a16:creationId xmlns:a16="http://schemas.microsoft.com/office/drawing/2014/main" id="{BBD6E3FA-9E00-1EDD-21D1-43D65A8A6B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20" b="51246"/>
          <a:stretch/>
        </p:blipFill>
        <p:spPr>
          <a:xfrm>
            <a:off x="10471493" y="3483440"/>
            <a:ext cx="1257459" cy="1295799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D63E942-7CB3-7D26-6776-A7A0FF5A4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3353" y="296283"/>
            <a:ext cx="10515600" cy="1295800"/>
          </a:xfrm>
        </p:spPr>
        <p:txBody>
          <a:bodyPr>
            <a:normAutofit fontScale="90000"/>
          </a:bodyPr>
          <a:lstStyle/>
          <a:p>
            <a:r>
              <a:rPr lang="en-US" dirty="0"/>
              <a:t>Reaching Cavitation: </a:t>
            </a:r>
            <a:br>
              <a:rPr lang="en-US" dirty="0"/>
            </a:br>
            <a:r>
              <a:rPr lang="en-US" dirty="0"/>
              <a:t>Using Ink-Bottle Shaped Pores</a:t>
            </a:r>
            <a:endParaRPr lang="fr-FR" dirty="0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FDF1CDC4-616D-D430-E237-9F745E0A43A5}"/>
              </a:ext>
            </a:extLst>
          </p:cNvPr>
          <p:cNvCxnSpPr>
            <a:cxnSpLocks/>
          </p:cNvCxnSpPr>
          <p:nvPr/>
        </p:nvCxnSpPr>
        <p:spPr>
          <a:xfrm>
            <a:off x="5570728" y="2445512"/>
            <a:ext cx="0" cy="3430978"/>
          </a:xfrm>
          <a:prstGeom prst="line">
            <a:avLst/>
          </a:prstGeom>
          <a:ln w="28575">
            <a:solidFill>
              <a:srgbClr val="E84E0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8E1D682E-FD80-B4E0-B5C9-90244566158A}"/>
              </a:ext>
            </a:extLst>
          </p:cNvPr>
          <p:cNvCxnSpPr>
            <a:cxnSpLocks/>
          </p:cNvCxnSpPr>
          <p:nvPr/>
        </p:nvCxnSpPr>
        <p:spPr>
          <a:xfrm>
            <a:off x="2083054" y="3018536"/>
            <a:ext cx="0" cy="2906776"/>
          </a:xfrm>
          <a:prstGeom prst="line">
            <a:avLst/>
          </a:prstGeom>
          <a:ln w="28575">
            <a:solidFill>
              <a:srgbClr val="E84E0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79BB03CE-E701-306B-3713-C01FC004F10F}"/>
              </a:ext>
            </a:extLst>
          </p:cNvPr>
          <p:cNvCxnSpPr/>
          <p:nvPr/>
        </p:nvCxnSpPr>
        <p:spPr>
          <a:xfrm>
            <a:off x="741952" y="2445512"/>
            <a:ext cx="5311140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Image 61" descr="Une image contenant diagramme, Caractère coloré, pixel, conception&#10;&#10;Description générée automatiquement">
            <a:extLst>
              <a:ext uri="{FF2B5EF4-FFF2-40B4-BE49-F238E27FC236}">
                <a16:creationId xmlns:a16="http://schemas.microsoft.com/office/drawing/2014/main" id="{ED3BCB56-0E22-A758-F538-EF9470BCCF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6" r="63382" b="51246"/>
          <a:stretch/>
        </p:blipFill>
        <p:spPr>
          <a:xfrm>
            <a:off x="7108723" y="3503103"/>
            <a:ext cx="1140542" cy="1295799"/>
          </a:xfrm>
          <a:prstGeom prst="rect">
            <a:avLst/>
          </a:prstGeom>
        </p:spPr>
      </p:pic>
      <p:pic>
        <p:nvPicPr>
          <p:cNvPr id="63" name="Image 62" descr="Une image contenant diagramme, Caractère coloré, pixel, conception&#10;&#10;Description générée automatiquement">
            <a:extLst>
              <a:ext uri="{FF2B5EF4-FFF2-40B4-BE49-F238E27FC236}">
                <a16:creationId xmlns:a16="http://schemas.microsoft.com/office/drawing/2014/main" id="{44FD06C3-8E88-82EC-A8DF-C817A5E5747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4" r="16387" b="51246"/>
          <a:stretch/>
        </p:blipFill>
        <p:spPr>
          <a:xfrm>
            <a:off x="8229601" y="3513101"/>
            <a:ext cx="2625213" cy="1295799"/>
          </a:xfrm>
          <a:prstGeom prst="rect">
            <a:avLst/>
          </a:prstGeom>
        </p:spPr>
      </p:pic>
      <p:pic>
        <p:nvPicPr>
          <p:cNvPr id="64" name="Image 63" descr="Une image contenant diagramme, Caractère coloré, pixel, conception&#10;&#10;Description générée automatiquement">
            <a:extLst>
              <a:ext uri="{FF2B5EF4-FFF2-40B4-BE49-F238E27FC236}">
                <a16:creationId xmlns:a16="http://schemas.microsoft.com/office/drawing/2014/main" id="{47AAD66A-95B4-D704-B11A-545CED1DE3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99" r="83419" b="51246"/>
          <a:stretch/>
        </p:blipFill>
        <p:spPr>
          <a:xfrm>
            <a:off x="5874853" y="3507850"/>
            <a:ext cx="1257459" cy="1295799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80390821-5C44-2083-96AA-5CF6C2EDF1A5}"/>
              </a:ext>
            </a:extLst>
          </p:cNvPr>
          <p:cNvSpPr txBox="1"/>
          <p:nvPr/>
        </p:nvSpPr>
        <p:spPr>
          <a:xfrm>
            <a:off x="6574270" y="3243029"/>
            <a:ext cx="753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</a:t>
            </a:r>
            <a:r>
              <a:rPr lang="fr-FR" sz="1200" dirty="0"/>
              <a:t>1</a:t>
            </a:r>
            <a:endParaRPr lang="fr-FR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5DCF7E5E-50AB-5A62-906F-395C8513BE4E}"/>
              </a:ext>
            </a:extLst>
          </p:cNvPr>
          <p:cNvSpPr txBox="1"/>
          <p:nvPr/>
        </p:nvSpPr>
        <p:spPr>
          <a:xfrm>
            <a:off x="6578749" y="4670166"/>
            <a:ext cx="753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</a:t>
            </a:r>
            <a:r>
              <a:rPr lang="fr-FR" sz="1200" dirty="0"/>
              <a:t>2</a:t>
            </a:r>
            <a:endParaRPr lang="fr-FR" dirty="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C5633C8D-C91F-B899-988E-5BD461CF441F}"/>
              </a:ext>
            </a:extLst>
          </p:cNvPr>
          <p:cNvSpPr txBox="1"/>
          <p:nvPr/>
        </p:nvSpPr>
        <p:spPr>
          <a:xfrm>
            <a:off x="2083054" y="5507158"/>
            <a:ext cx="753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</a:t>
            </a:r>
            <a:r>
              <a:rPr lang="fr-FR" sz="1200" dirty="0"/>
              <a:t>1</a:t>
            </a:r>
            <a:endParaRPr lang="fr-FR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1AF38A24-0992-BE9E-1272-05DE7F2B2B19}"/>
              </a:ext>
            </a:extLst>
          </p:cNvPr>
          <p:cNvSpPr txBox="1"/>
          <p:nvPr/>
        </p:nvSpPr>
        <p:spPr>
          <a:xfrm>
            <a:off x="5587155" y="5516966"/>
            <a:ext cx="753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</a:t>
            </a:r>
            <a:r>
              <a:rPr lang="fr-FR" sz="1200" dirty="0"/>
              <a:t>2</a:t>
            </a:r>
            <a:endParaRPr lang="fr-FR" dirty="0"/>
          </a:p>
        </p:txBody>
      </p:sp>
      <p:sp>
        <p:nvSpPr>
          <p:cNvPr id="4" name="Espace réservé du pied de page 6">
            <a:extLst>
              <a:ext uri="{FF2B5EF4-FFF2-40B4-BE49-F238E27FC236}">
                <a16:creationId xmlns:a16="http://schemas.microsoft.com/office/drawing/2014/main" id="{5088AD6A-B7A4-F201-9B55-D21EE68668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324531" y="6493249"/>
            <a:ext cx="1329398" cy="396000"/>
          </a:xfrm>
        </p:spPr>
        <p:txBody>
          <a:bodyPr/>
          <a:lstStyle/>
          <a:p>
            <a:r>
              <a:rPr lang="fr-FR"/>
              <a:t>Interpore 2026</a:t>
            </a:r>
            <a:endParaRPr lang="fr-FR" dirty="0"/>
          </a:p>
        </p:txBody>
      </p:sp>
      <p:sp>
        <p:nvSpPr>
          <p:cNvPr id="6" name="Espace réservé du numéro de diapositive 7">
            <a:extLst>
              <a:ext uri="{FF2B5EF4-FFF2-40B4-BE49-F238E27FC236}">
                <a16:creationId xmlns:a16="http://schemas.microsoft.com/office/drawing/2014/main" id="{060E5E82-AC77-D61C-E932-963FDD467F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3928" y="6493249"/>
            <a:ext cx="576000" cy="396000"/>
          </a:xfrm>
        </p:spPr>
        <p:txBody>
          <a:bodyPr/>
          <a:lstStyle/>
          <a:p>
            <a:fld id="{91DA1029-E6D1-4F9D-BF50-3CDABB71589C}" type="slidenum">
              <a:rPr lang="fr-FR" smtClean="0"/>
              <a:pPr/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1068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48148E-6 L 0.00208 0.0835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4167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8357 L 0.00208 0.0923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9236 L 0.00208 0.43195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968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diagramme, Caractère coloré, pixel, conception&#10;&#10;Description générée automatiquement">
            <a:extLst>
              <a:ext uri="{FF2B5EF4-FFF2-40B4-BE49-F238E27FC236}">
                <a16:creationId xmlns:a16="http://schemas.microsoft.com/office/drawing/2014/main" id="{3B5AA7FF-2335-4516-8EC9-E2CA5FEFD7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36" r="83155"/>
          <a:stretch/>
        </p:blipFill>
        <p:spPr>
          <a:xfrm>
            <a:off x="6220189" y="3539320"/>
            <a:ext cx="933926" cy="1351887"/>
          </a:xfrm>
          <a:prstGeom prst="rect">
            <a:avLst/>
          </a:prstGeom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FDF1CDC4-616D-D430-E237-9F745E0A43A5}"/>
              </a:ext>
            </a:extLst>
          </p:cNvPr>
          <p:cNvCxnSpPr>
            <a:cxnSpLocks/>
          </p:cNvCxnSpPr>
          <p:nvPr/>
        </p:nvCxnSpPr>
        <p:spPr>
          <a:xfrm>
            <a:off x="5570728" y="2445512"/>
            <a:ext cx="0" cy="3430978"/>
          </a:xfrm>
          <a:prstGeom prst="line">
            <a:avLst/>
          </a:prstGeom>
          <a:ln w="28575">
            <a:solidFill>
              <a:srgbClr val="E84E0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8E1D682E-FD80-B4E0-B5C9-90244566158A}"/>
              </a:ext>
            </a:extLst>
          </p:cNvPr>
          <p:cNvCxnSpPr>
            <a:cxnSpLocks/>
          </p:cNvCxnSpPr>
          <p:nvPr/>
        </p:nvCxnSpPr>
        <p:spPr>
          <a:xfrm>
            <a:off x="1294665" y="4270661"/>
            <a:ext cx="0" cy="1547558"/>
          </a:xfrm>
          <a:prstGeom prst="line">
            <a:avLst/>
          </a:prstGeom>
          <a:ln w="28575">
            <a:solidFill>
              <a:srgbClr val="E84E0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A096FAA8-6F1D-F8AA-0AAC-E2652EF8112A}"/>
              </a:ext>
            </a:extLst>
          </p:cNvPr>
          <p:cNvCxnSpPr/>
          <p:nvPr/>
        </p:nvCxnSpPr>
        <p:spPr>
          <a:xfrm>
            <a:off x="741952" y="2445512"/>
            <a:ext cx="5311140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 descr="Une image contenant diagramme, Caractère coloré, pixel, conception&#10;&#10;Description générée automatiquement">
            <a:extLst>
              <a:ext uri="{FF2B5EF4-FFF2-40B4-BE49-F238E27FC236}">
                <a16:creationId xmlns:a16="http://schemas.microsoft.com/office/drawing/2014/main" id="{68E53010-263A-881D-0037-3F3499C0BA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4" t="49136" r="43689"/>
          <a:stretch/>
        </p:blipFill>
        <p:spPr>
          <a:xfrm>
            <a:off x="7113871" y="3539320"/>
            <a:ext cx="2238150" cy="1351887"/>
          </a:xfrm>
          <a:prstGeom prst="rect">
            <a:avLst/>
          </a:prstGeom>
        </p:spPr>
      </p:pic>
      <p:pic>
        <p:nvPicPr>
          <p:cNvPr id="8" name="Image 7" descr="Une image contenant diagramme, Caractère coloré, pixel, conception&#10;&#10;Description générée automatiquement">
            <a:extLst>
              <a:ext uri="{FF2B5EF4-FFF2-40B4-BE49-F238E27FC236}">
                <a16:creationId xmlns:a16="http://schemas.microsoft.com/office/drawing/2014/main" id="{1548BF86-98C4-ADC6-2880-1796A3DE26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19" t="49136" r="23303"/>
          <a:stretch/>
        </p:blipFill>
        <p:spPr>
          <a:xfrm>
            <a:off x="9440252" y="3539320"/>
            <a:ext cx="1102126" cy="1351887"/>
          </a:xfrm>
          <a:prstGeom prst="rect">
            <a:avLst/>
          </a:prstGeom>
        </p:spPr>
      </p:pic>
      <p:pic>
        <p:nvPicPr>
          <p:cNvPr id="9" name="Image 8" descr="Une image contenant diagramme, Caractère coloré, pixel, conception&#10;&#10;Description générée automatiquement">
            <a:extLst>
              <a:ext uri="{FF2B5EF4-FFF2-40B4-BE49-F238E27FC236}">
                <a16:creationId xmlns:a16="http://schemas.microsoft.com/office/drawing/2014/main" id="{9D494B20-0264-2420-CEB0-46F8783726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74" t="49136"/>
          <a:stretch/>
        </p:blipFill>
        <p:spPr>
          <a:xfrm>
            <a:off x="10598040" y="3539320"/>
            <a:ext cx="1282179" cy="1351887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A9F792ED-CDC2-40B0-88E2-C3BEF51D1C32}"/>
              </a:ext>
            </a:extLst>
          </p:cNvPr>
          <p:cNvSpPr txBox="1"/>
          <p:nvPr/>
        </p:nvSpPr>
        <p:spPr>
          <a:xfrm>
            <a:off x="1308858" y="5516966"/>
            <a:ext cx="753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</a:t>
            </a:r>
            <a:r>
              <a:rPr lang="fr-FR" sz="1200" dirty="0"/>
              <a:t>1</a:t>
            </a:r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9DF9BD39-7238-BC2D-266A-14A8B416BF64}"/>
              </a:ext>
            </a:extLst>
          </p:cNvPr>
          <p:cNvSpPr txBox="1"/>
          <p:nvPr/>
        </p:nvSpPr>
        <p:spPr>
          <a:xfrm>
            <a:off x="5587155" y="5516966"/>
            <a:ext cx="753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</a:t>
            </a:r>
            <a:r>
              <a:rPr lang="fr-FR" sz="1200" dirty="0"/>
              <a:t>2</a:t>
            </a:r>
            <a:endParaRPr lang="fr-FR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3A8530EE-58A0-A401-2BBF-6A9097B0682C}"/>
              </a:ext>
            </a:extLst>
          </p:cNvPr>
          <p:cNvSpPr txBox="1"/>
          <p:nvPr/>
        </p:nvSpPr>
        <p:spPr>
          <a:xfrm>
            <a:off x="6574270" y="3243029"/>
            <a:ext cx="753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</a:t>
            </a:r>
            <a:r>
              <a:rPr lang="fr-FR" sz="1200" dirty="0"/>
              <a:t>1</a:t>
            </a:r>
            <a:endParaRPr lang="fr-FR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9665F87F-FD99-5A81-C5E0-382570645BC1}"/>
              </a:ext>
            </a:extLst>
          </p:cNvPr>
          <p:cNvSpPr txBox="1"/>
          <p:nvPr/>
        </p:nvSpPr>
        <p:spPr>
          <a:xfrm>
            <a:off x="6578749" y="4670166"/>
            <a:ext cx="753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</a:t>
            </a:r>
            <a:r>
              <a:rPr lang="fr-FR" sz="1200" dirty="0"/>
              <a:t>2</a:t>
            </a:r>
            <a:endParaRPr 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162A19BB-AE9C-4179-9416-9EA5EBFF7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Reaching Cavitation: </a:t>
            </a:r>
            <a:br>
              <a:rPr lang="en-US" dirty="0"/>
            </a:br>
            <a:r>
              <a:rPr lang="en-US" dirty="0"/>
              <a:t>Using Ink-Bottle Shaped Pores</a:t>
            </a:r>
            <a:endParaRPr lang="fr-FR" dirty="0"/>
          </a:p>
        </p:txBody>
      </p:sp>
      <p:pic>
        <p:nvPicPr>
          <p:cNvPr id="21" name="Graphique 20">
            <a:extLst>
              <a:ext uri="{FF2B5EF4-FFF2-40B4-BE49-F238E27FC236}">
                <a16:creationId xmlns:a16="http://schemas.microsoft.com/office/drawing/2014/main" id="{E172D090-1D17-447D-A28E-725E976C197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050" y="1892245"/>
            <a:ext cx="6433136" cy="3784203"/>
          </a:xfrm>
          <a:prstGeom prst="rect">
            <a:avLst/>
          </a:prstGeom>
        </p:spPr>
      </p:pic>
      <p:sp>
        <p:nvSpPr>
          <p:cNvPr id="3" name="Espace réservé du pied de page 6">
            <a:extLst>
              <a:ext uri="{FF2B5EF4-FFF2-40B4-BE49-F238E27FC236}">
                <a16:creationId xmlns:a16="http://schemas.microsoft.com/office/drawing/2014/main" id="{494760B3-A39B-3F22-7573-A2188D15E5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324531" y="6493249"/>
            <a:ext cx="1329398" cy="396000"/>
          </a:xfrm>
        </p:spPr>
        <p:txBody>
          <a:bodyPr/>
          <a:lstStyle/>
          <a:p>
            <a:r>
              <a:rPr lang="fr-FR"/>
              <a:t>Interpore 2026</a:t>
            </a:r>
            <a:endParaRPr lang="fr-FR" dirty="0"/>
          </a:p>
        </p:txBody>
      </p:sp>
      <p:sp>
        <p:nvSpPr>
          <p:cNvPr id="4" name="Espace réservé du numéro de diapositive 7">
            <a:extLst>
              <a:ext uri="{FF2B5EF4-FFF2-40B4-BE49-F238E27FC236}">
                <a16:creationId xmlns:a16="http://schemas.microsoft.com/office/drawing/2014/main" id="{4D51D8FC-01F6-AC75-D6FC-F58CE04B20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3928" y="6493249"/>
            <a:ext cx="576000" cy="396000"/>
          </a:xfrm>
        </p:spPr>
        <p:txBody>
          <a:bodyPr/>
          <a:lstStyle/>
          <a:p>
            <a:fld id="{91DA1029-E6D1-4F9D-BF50-3CDABB71589C}" type="slidenum">
              <a:rPr lang="fr-FR" smtClean="0"/>
              <a:pPr/>
              <a:t>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96164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48148E-6 L 0.00208 0.2534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266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25347 L 0.00208 0.2870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28704 L 0.0013 0.4317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7222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raphique 24">
            <a:extLst>
              <a:ext uri="{FF2B5EF4-FFF2-40B4-BE49-F238E27FC236}">
                <a16:creationId xmlns:a16="http://schemas.microsoft.com/office/drawing/2014/main" id="{47EDA29B-03F4-4097-AFD2-D5A80037ADA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4050" y="1892245"/>
            <a:ext cx="6433136" cy="37842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 : coins arrondis 22">
                <a:extLst>
                  <a:ext uri="{FF2B5EF4-FFF2-40B4-BE49-F238E27FC236}">
                    <a16:creationId xmlns:a16="http://schemas.microsoft.com/office/drawing/2014/main" id="{99C3A053-2441-BBED-1CEF-80957423578F}"/>
                  </a:ext>
                </a:extLst>
              </p:cNvPr>
              <p:cNvSpPr/>
              <p:nvPr/>
            </p:nvSpPr>
            <p:spPr>
              <a:xfrm>
                <a:off x="4197421" y="5729026"/>
                <a:ext cx="2791692" cy="855013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65806A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>
                    <a:solidFill>
                      <a:schemeClr val="tx1"/>
                    </a:solidFill>
                  </a:rPr>
                  <a:t>Minimum Radius to Observe Cavitation 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fr-FR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≈ </m:t>
                      </m:r>
                      <m:r>
                        <a:rPr lang="fr-FR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fr-FR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𝑛𝑚</m:t>
                      </m:r>
                    </m:oMath>
                  </m:oMathPara>
                </a14:m>
                <a:endParaRPr lang="fr-F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ctangle : coins arrondis 22">
                <a:extLst>
                  <a:ext uri="{FF2B5EF4-FFF2-40B4-BE49-F238E27FC236}">
                    <a16:creationId xmlns:a16="http://schemas.microsoft.com/office/drawing/2014/main" id="{99C3A053-2441-BBED-1CEF-8095742357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7421" y="5729026"/>
                <a:ext cx="2791692" cy="855013"/>
              </a:xfrm>
              <a:prstGeom prst="roundRect">
                <a:avLst/>
              </a:prstGeom>
              <a:blipFill>
                <a:blip r:embed="rId4"/>
                <a:stretch>
                  <a:fillRect t="-6207"/>
                </a:stretch>
              </a:blipFill>
              <a:ln w="28575">
                <a:solidFill>
                  <a:srgbClr val="65806A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re 9">
            <a:extLst>
              <a:ext uri="{FF2B5EF4-FFF2-40B4-BE49-F238E27FC236}">
                <a16:creationId xmlns:a16="http://schemas.microsoft.com/office/drawing/2014/main" id="{777A3C54-323D-4214-A48C-AC8585459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Reaching Cavitation: </a:t>
            </a:r>
            <a:br>
              <a:rPr lang="en-US" dirty="0"/>
            </a:br>
            <a:r>
              <a:rPr lang="en-US" dirty="0"/>
              <a:t>Using Ink-Bottle Shaped Pores</a:t>
            </a:r>
            <a:endParaRPr lang="fr-FR" dirty="0"/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0E45E6EA-52E2-4B5C-B47C-C4A3EE2C2D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184" y="2170773"/>
            <a:ext cx="5215031" cy="3067665"/>
          </a:xfrm>
          <a:prstGeom prst="rect">
            <a:avLst/>
          </a:prstGeom>
          <a:ln w="38100">
            <a:solidFill>
              <a:srgbClr val="65806A"/>
            </a:solidFill>
          </a:ln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E627DEB5-2C4D-4C45-A07E-D5BFAEABD214}"/>
              </a:ext>
            </a:extLst>
          </p:cNvPr>
          <p:cNvSpPr/>
          <p:nvPr/>
        </p:nvSpPr>
        <p:spPr>
          <a:xfrm>
            <a:off x="1076632" y="4026310"/>
            <a:ext cx="648929" cy="368709"/>
          </a:xfrm>
          <a:prstGeom prst="rect">
            <a:avLst/>
          </a:prstGeom>
          <a:noFill/>
          <a:ln w="38100">
            <a:solidFill>
              <a:srgbClr val="6580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0F224CDF-302F-42FC-929F-A9349FC14CAC}"/>
              </a:ext>
            </a:extLst>
          </p:cNvPr>
          <p:cNvCxnSpPr>
            <a:cxnSpLocks/>
          </p:cNvCxnSpPr>
          <p:nvPr/>
        </p:nvCxnSpPr>
        <p:spPr>
          <a:xfrm flipV="1">
            <a:off x="1725561" y="2170773"/>
            <a:ext cx="4614623" cy="1855536"/>
          </a:xfrm>
          <a:prstGeom prst="line">
            <a:avLst/>
          </a:prstGeom>
          <a:ln w="38100">
            <a:solidFill>
              <a:srgbClr val="65806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BFC4D48C-3A92-4C91-9ACD-77692437FFDF}"/>
              </a:ext>
            </a:extLst>
          </p:cNvPr>
          <p:cNvCxnSpPr>
            <a:cxnSpLocks/>
          </p:cNvCxnSpPr>
          <p:nvPr/>
        </p:nvCxnSpPr>
        <p:spPr>
          <a:xfrm>
            <a:off x="1725561" y="4395019"/>
            <a:ext cx="4614623" cy="843419"/>
          </a:xfrm>
          <a:prstGeom prst="line">
            <a:avLst/>
          </a:prstGeom>
          <a:ln w="38100">
            <a:solidFill>
              <a:srgbClr val="65806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5E27F1A6-B0A7-41F7-8961-6A25727D1CDE}"/>
              </a:ext>
            </a:extLst>
          </p:cNvPr>
          <p:cNvCxnSpPr>
            <a:cxnSpLocks/>
          </p:cNvCxnSpPr>
          <p:nvPr/>
        </p:nvCxnSpPr>
        <p:spPr>
          <a:xfrm flipH="1">
            <a:off x="7848600" y="3409950"/>
            <a:ext cx="3209926" cy="9525"/>
          </a:xfrm>
          <a:prstGeom prst="line">
            <a:avLst/>
          </a:prstGeom>
          <a:ln>
            <a:solidFill>
              <a:srgbClr val="65806A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 : en angle 51">
            <a:extLst>
              <a:ext uri="{FF2B5EF4-FFF2-40B4-BE49-F238E27FC236}">
                <a16:creationId xmlns:a16="http://schemas.microsoft.com/office/drawing/2014/main" id="{C97E852D-7BAC-454F-BFB7-CED8F0035D5B}"/>
              </a:ext>
            </a:extLst>
          </p:cNvPr>
          <p:cNvCxnSpPr>
            <a:cxnSpLocks/>
            <a:stCxn id="23" idx="0"/>
          </p:cNvCxnSpPr>
          <p:nvPr/>
        </p:nvCxnSpPr>
        <p:spPr>
          <a:xfrm rot="5400000" flipH="1" flipV="1">
            <a:off x="5570921" y="3451346"/>
            <a:ext cx="2300026" cy="2255335"/>
          </a:xfrm>
          <a:prstGeom prst="bentConnector3">
            <a:avLst>
              <a:gd name="adj1" fmla="val 7593"/>
            </a:avLst>
          </a:prstGeom>
          <a:ln>
            <a:solidFill>
              <a:srgbClr val="65806A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1AC46E15-FFDF-4C90-8D20-A4E08CC20D0E}"/>
              </a:ext>
            </a:extLst>
          </p:cNvPr>
          <p:cNvSpPr txBox="1"/>
          <p:nvPr/>
        </p:nvSpPr>
        <p:spPr>
          <a:xfrm>
            <a:off x="7467600" y="5689115"/>
            <a:ext cx="3352800" cy="1021556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65806A"/>
              </a:buClr>
              <a:buFont typeface="Wingdings" panose="05000000000000000000" pitchFamily="2" charset="2"/>
              <a:buChar char="Ø"/>
            </a:pPr>
            <a:r>
              <a:rPr lang="en-US" dirty="0"/>
              <a:t>We use an ALD deposition to close the constrictions and obtain this radius value</a:t>
            </a:r>
            <a:endParaRPr lang="fr-FR" dirty="0"/>
          </a:p>
        </p:txBody>
      </p:sp>
      <p:sp>
        <p:nvSpPr>
          <p:cNvPr id="4" name="Espace réservé du pied de page 6">
            <a:extLst>
              <a:ext uri="{FF2B5EF4-FFF2-40B4-BE49-F238E27FC236}">
                <a16:creationId xmlns:a16="http://schemas.microsoft.com/office/drawing/2014/main" id="{501B8F76-C269-C1BA-1A8D-618AB099C2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324531" y="6493249"/>
            <a:ext cx="1329398" cy="396000"/>
          </a:xfrm>
        </p:spPr>
        <p:txBody>
          <a:bodyPr/>
          <a:lstStyle/>
          <a:p>
            <a:r>
              <a:rPr lang="fr-FR"/>
              <a:t>Interpore 2026</a:t>
            </a:r>
            <a:endParaRPr lang="fr-FR" dirty="0"/>
          </a:p>
        </p:txBody>
      </p:sp>
      <p:sp>
        <p:nvSpPr>
          <p:cNvPr id="5" name="Espace réservé du numéro de diapositive 7">
            <a:extLst>
              <a:ext uri="{FF2B5EF4-FFF2-40B4-BE49-F238E27FC236}">
                <a16:creationId xmlns:a16="http://schemas.microsoft.com/office/drawing/2014/main" id="{7955D98F-8490-16B9-A05F-F94E52DF59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3928" y="6493249"/>
            <a:ext cx="576000" cy="396000"/>
          </a:xfrm>
        </p:spPr>
        <p:txBody>
          <a:bodyPr/>
          <a:lstStyle/>
          <a:p>
            <a:fld id="{91DA1029-E6D1-4F9D-BF50-3CDABB71589C}" type="slidenum">
              <a:rPr lang="fr-FR" smtClean="0"/>
              <a:pPr/>
              <a:t>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516271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32096D-91E8-F71E-45AD-9262AB8E2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Cavitation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79D1BCC-4554-1EC6-AF47-1B9D49D593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DA1029-E6D1-4F9D-BF50-3CDABB71589C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18356CA-20CB-F211-F350-AAFD9E83F4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Interpore 2026</a:t>
            </a:r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64DB395-A218-6648-C41B-2FEB15C901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29" y="1550125"/>
            <a:ext cx="5050971" cy="4988844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3C4E7CCE-FC57-D5B1-0026-6F912110E8F2}"/>
              </a:ext>
            </a:extLst>
          </p:cNvPr>
          <p:cNvSpPr txBox="1"/>
          <p:nvPr/>
        </p:nvSpPr>
        <p:spPr>
          <a:xfrm>
            <a:off x="6507480" y="3214805"/>
            <a:ext cx="521425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Direct Observation of Homogeneous Cavitation in Nanopores</a:t>
            </a:r>
            <a:br>
              <a:rPr lang="en-US" dirty="0"/>
            </a:br>
            <a:r>
              <a:rPr lang="en-US" dirty="0"/>
              <a:t>V. Doebele, A. Benoit-</a:t>
            </a:r>
            <a:r>
              <a:rPr lang="en-US" dirty="0" err="1"/>
              <a:t>Gonin</a:t>
            </a:r>
            <a:r>
              <a:rPr lang="en-US" dirty="0"/>
              <a:t> , F. Souris , L. Cagnon , </a:t>
            </a:r>
            <a:br>
              <a:rPr lang="en-US" dirty="0"/>
            </a:br>
            <a:r>
              <a:rPr lang="en-US" dirty="0"/>
              <a:t>P. </a:t>
            </a:r>
            <a:r>
              <a:rPr lang="en-US" dirty="0" err="1"/>
              <a:t>Spathis</a:t>
            </a:r>
            <a:r>
              <a:rPr lang="en-US" dirty="0"/>
              <a:t> , P. E. Wolf, A. Grosman, M. Bossert, </a:t>
            </a:r>
            <a:br>
              <a:rPr lang="en-US" dirty="0"/>
            </a:br>
            <a:r>
              <a:rPr lang="en-US" dirty="0"/>
              <a:t>I. </a:t>
            </a:r>
            <a:r>
              <a:rPr lang="en-US" dirty="0" err="1"/>
              <a:t>Trimaille</a:t>
            </a:r>
            <a:r>
              <a:rPr lang="en-US" dirty="0"/>
              <a:t>, and E. Rolley</a:t>
            </a:r>
          </a:p>
          <a:p>
            <a:r>
              <a:rPr lang="en-US" dirty="0"/>
              <a:t>PRL 2020</a:t>
            </a:r>
          </a:p>
        </p:txBody>
      </p:sp>
    </p:spTree>
    <p:extLst>
      <p:ext uri="{BB962C8B-B14F-4D97-AF65-F5344CB8AC3E}">
        <p14:creationId xmlns:p14="http://schemas.microsoft.com/office/powerpoint/2010/main" val="27952523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2B9AABA-43B6-0B28-A88C-31C34F1868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21AA3802-7E6A-291F-B2B6-B62DC9BC21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000" y="1800000"/>
            <a:ext cx="7711200" cy="4536000"/>
          </a:xfrm>
          <a:prstGeom prst="rect">
            <a:avLst/>
          </a:prstGeo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6179AE3-D213-8BCA-ACA4-E51EF7C8E1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Interpore 2026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947B943-2A8B-DBB9-F35D-DCCB0F4FFF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DA1029-E6D1-4F9D-BF50-3CDABB71589C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654C186E-6A7A-9270-C165-C0C8ED611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15728" cy="1325563"/>
          </a:xfrm>
        </p:spPr>
        <p:txBody>
          <a:bodyPr/>
          <a:lstStyle/>
          <a:p>
            <a:r>
              <a:rPr lang="en-US" dirty="0"/>
              <a:t>Reaching cavitation</a:t>
            </a:r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BC30F007-AE7C-98ED-EC7F-DAC126D8EBDA}"/>
              </a:ext>
            </a:extLst>
          </p:cNvPr>
          <p:cNvGrpSpPr/>
          <p:nvPr/>
        </p:nvGrpSpPr>
        <p:grpSpPr>
          <a:xfrm>
            <a:off x="1059748" y="5331228"/>
            <a:ext cx="3682744" cy="1061554"/>
            <a:chOff x="1297559" y="5087767"/>
            <a:chExt cx="3524631" cy="937905"/>
          </a:xfrm>
        </p:grpSpPr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015276EE-4807-18AF-595A-941418259807}"/>
                </a:ext>
              </a:extLst>
            </p:cNvPr>
            <p:cNvCxnSpPr>
              <a:cxnSpLocks/>
            </p:cNvCxnSpPr>
            <p:nvPr/>
          </p:nvCxnSpPr>
          <p:spPr>
            <a:xfrm>
              <a:off x="1297559" y="5087767"/>
              <a:ext cx="0" cy="936000"/>
            </a:xfrm>
            <a:prstGeom prst="line">
              <a:avLst/>
            </a:prstGeom>
            <a:ln w="28575">
              <a:solidFill>
                <a:srgbClr val="47055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B83CF686-DE77-C0D9-F659-D1C93478BABB}"/>
                </a:ext>
              </a:extLst>
            </p:cNvPr>
            <p:cNvCxnSpPr>
              <a:cxnSpLocks/>
            </p:cNvCxnSpPr>
            <p:nvPr/>
          </p:nvCxnSpPr>
          <p:spPr>
            <a:xfrm>
              <a:off x="1398905" y="5087767"/>
              <a:ext cx="0" cy="936000"/>
            </a:xfrm>
            <a:prstGeom prst="line">
              <a:avLst/>
            </a:prstGeom>
            <a:ln w="28575">
              <a:solidFill>
                <a:srgbClr val="67699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>
              <a:extLst>
                <a:ext uri="{FF2B5EF4-FFF2-40B4-BE49-F238E27FC236}">
                  <a16:creationId xmlns:a16="http://schemas.microsoft.com/office/drawing/2014/main" id="{7852953A-ED41-92C8-F9AF-49D6D2AD8D5A}"/>
                </a:ext>
              </a:extLst>
            </p:cNvPr>
            <p:cNvCxnSpPr>
              <a:cxnSpLocks/>
            </p:cNvCxnSpPr>
            <p:nvPr/>
          </p:nvCxnSpPr>
          <p:spPr>
            <a:xfrm>
              <a:off x="1888871" y="5087767"/>
              <a:ext cx="0" cy="936000"/>
            </a:xfrm>
            <a:prstGeom prst="line">
              <a:avLst/>
            </a:prstGeom>
            <a:ln w="28575">
              <a:solidFill>
                <a:srgbClr val="2F7B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>
              <a:extLst>
                <a:ext uri="{FF2B5EF4-FFF2-40B4-BE49-F238E27FC236}">
                  <a16:creationId xmlns:a16="http://schemas.microsoft.com/office/drawing/2014/main" id="{11C4B799-CBF8-7411-03CA-1F197A460721}"/>
                </a:ext>
              </a:extLst>
            </p:cNvPr>
            <p:cNvCxnSpPr>
              <a:cxnSpLocks/>
            </p:cNvCxnSpPr>
            <p:nvPr/>
          </p:nvCxnSpPr>
          <p:spPr>
            <a:xfrm>
              <a:off x="2144141" y="5087767"/>
              <a:ext cx="0" cy="936000"/>
            </a:xfrm>
            <a:prstGeom prst="line">
              <a:avLst/>
            </a:prstGeom>
            <a:ln w="28575">
              <a:solidFill>
                <a:srgbClr val="4FBA9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>
              <a:extLst>
                <a:ext uri="{FF2B5EF4-FFF2-40B4-BE49-F238E27FC236}">
                  <a16:creationId xmlns:a16="http://schemas.microsoft.com/office/drawing/2014/main" id="{6646C158-FA48-7C89-5893-BD5B0A4FA4D0}"/>
                </a:ext>
              </a:extLst>
            </p:cNvPr>
            <p:cNvCxnSpPr>
              <a:cxnSpLocks/>
            </p:cNvCxnSpPr>
            <p:nvPr/>
          </p:nvCxnSpPr>
          <p:spPr>
            <a:xfrm>
              <a:off x="2784602" y="5089672"/>
              <a:ext cx="0" cy="936000"/>
            </a:xfrm>
            <a:prstGeom prst="line">
              <a:avLst/>
            </a:prstGeom>
            <a:ln w="28575">
              <a:solidFill>
                <a:srgbClr val="87D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>
              <a:extLst>
                <a:ext uri="{FF2B5EF4-FFF2-40B4-BE49-F238E27FC236}">
                  <a16:creationId xmlns:a16="http://schemas.microsoft.com/office/drawing/2014/main" id="{F9621A9D-FF12-89AD-8B35-546E40B1F0D2}"/>
                </a:ext>
              </a:extLst>
            </p:cNvPr>
            <p:cNvCxnSpPr>
              <a:cxnSpLocks/>
            </p:cNvCxnSpPr>
            <p:nvPr/>
          </p:nvCxnSpPr>
          <p:spPr>
            <a:xfrm>
              <a:off x="4822190" y="5179207"/>
              <a:ext cx="0" cy="844560"/>
            </a:xfrm>
            <a:prstGeom prst="line">
              <a:avLst/>
            </a:prstGeom>
            <a:ln w="28575">
              <a:solidFill>
                <a:srgbClr val="FDEC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C3638D88-7778-9AD3-E911-F764C73DDE08}"/>
                  </a:ext>
                </a:extLst>
              </p:cNvPr>
              <p:cNvSpPr txBox="1"/>
              <p:nvPr/>
            </p:nvSpPr>
            <p:spPr>
              <a:xfrm>
                <a:off x="7025289" y="1800000"/>
                <a:ext cx="4892842" cy="3477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Clr>
                    <a:srgbClr val="0D0887"/>
                  </a:buClr>
                  <a:buFont typeface="Wingdings" panose="05000000000000000000" pitchFamily="2" charset="2"/>
                  <a:buChar char="Ø"/>
                </a:pPr>
                <a:r>
                  <a:rPr lang="en-US" sz="2000" dirty="0"/>
                  <a:t>Sorption isotherms at different temperatures (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 − 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000" dirty="0"/>
                  <a:t>)</a:t>
                </a:r>
              </a:p>
              <a:p>
                <a:pPr marL="342900" indent="-342900">
                  <a:buClr>
                    <a:srgbClr val="0D0887"/>
                  </a:buClr>
                  <a:buFont typeface="Wingdings" panose="05000000000000000000" pitchFamily="2" charset="2"/>
                  <a:buChar char="Ø"/>
                </a:pPr>
                <a:endParaRPr lang="en-US" sz="2000" dirty="0"/>
              </a:p>
              <a:p>
                <a:pPr marL="342900" indent="-342900">
                  <a:buClr>
                    <a:srgbClr val="0D0887"/>
                  </a:buClr>
                  <a:buFont typeface="Wingdings" panose="05000000000000000000" pitchFamily="2" charset="2"/>
                  <a:buChar char="Ø"/>
                </a:pPr>
                <a:r>
                  <a:rPr lang="en-US" sz="2000" dirty="0"/>
                  <a:t>Evaporation proceeds through cavitation</a:t>
                </a:r>
              </a:p>
              <a:p>
                <a:pPr marL="800100" lvl="1" indent="-342900">
                  <a:buClr>
                    <a:srgbClr val="0D0887"/>
                  </a:buCl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</a:rPr>
                          <m:t>bottlene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𝑐𝑘</m:t>
                        </m:r>
                      </m:sub>
                    </m:sSub>
                    <m:r>
                      <a:rPr lang="fr-FR" sz="2000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fr-FR" sz="2000" i="1">
                        <a:latin typeface="Cambria Math" panose="02040503050406030204" pitchFamily="18" charset="0"/>
                      </a:rPr>
                      <m:t>𝑛𝑚</m:t>
                    </m:r>
                  </m:oMath>
                </a14:m>
                <a:endParaRPr lang="en-US" sz="2000" dirty="0">
                  <a:highlight>
                    <a:srgbClr val="FFFF00"/>
                  </a:highlight>
                </a:endParaRPr>
              </a:p>
              <a:p>
                <a:pPr marL="800100" lvl="1" indent="-342900">
                  <a:buClr>
                    <a:srgbClr val="0D0887"/>
                  </a:buClr>
                  <a:buFont typeface="Wingdings" panose="05000000000000000000" pitchFamily="2" charset="2"/>
                  <a:buChar char="Ø"/>
                </a:pPr>
                <a:endParaRPr lang="en-US" sz="2000" dirty="0">
                  <a:highlight>
                    <a:srgbClr val="FFFF00"/>
                  </a:highlight>
                </a:endParaRPr>
              </a:p>
              <a:p>
                <a:pPr marL="800100" lvl="1" indent="-342900">
                  <a:buClr>
                    <a:srgbClr val="0D0887"/>
                  </a:buClr>
                  <a:buFont typeface="Wingdings" panose="05000000000000000000" pitchFamily="2" charset="2"/>
                  <a:buChar char="Ø"/>
                </a:pPr>
                <a:endParaRPr lang="en-US" sz="2000" dirty="0">
                  <a:highlight>
                    <a:srgbClr val="FFFF00"/>
                  </a:highlight>
                </a:endParaRPr>
              </a:p>
              <a:p>
                <a:pPr marL="800100" lvl="1" indent="-342900">
                  <a:buClr>
                    <a:srgbClr val="0D0887"/>
                  </a:buClr>
                  <a:buFont typeface="Wingdings" panose="05000000000000000000" pitchFamily="2" charset="2"/>
                  <a:buChar char="Ø"/>
                </a:pPr>
                <a:endParaRPr lang="en-US" sz="2000" dirty="0">
                  <a:highlight>
                    <a:srgbClr val="FFFF00"/>
                  </a:highlight>
                </a:endParaRPr>
              </a:p>
              <a:p>
                <a:pPr marL="800100" lvl="1" indent="-342900">
                  <a:buClr>
                    <a:srgbClr val="0D0887"/>
                  </a:buClr>
                  <a:buFont typeface="Wingdings" panose="05000000000000000000" pitchFamily="2" charset="2"/>
                  <a:buChar char="Ø"/>
                </a:pPr>
                <a:endParaRPr lang="en-US" sz="2000" dirty="0">
                  <a:highlight>
                    <a:srgbClr val="FFFF00"/>
                  </a:highlight>
                </a:endParaRPr>
              </a:p>
              <a:p>
                <a:pPr marL="342900" indent="-342900">
                  <a:buClr>
                    <a:srgbClr val="0D0887"/>
                  </a:buClr>
                  <a:buFont typeface="Wingdings" panose="05000000000000000000" pitchFamily="2" charset="2"/>
                  <a:buChar char="Ø"/>
                </a:pPr>
                <a:r>
                  <a:rPr lang="en-US" sz="2000" dirty="0"/>
                  <a:t>Extraction of the cavitation threshold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fr-FR" sz="2000" b="0" i="1" dirty="0" smtClean="0">
                            <a:latin typeface="Cambria Math" panose="02040503050406030204" pitchFamily="18" charset="0"/>
                          </a:rPr>
                          <m:t>𝑐𝑎𝑣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>
                  <a:highlight>
                    <a:srgbClr val="FFFF00"/>
                  </a:highlight>
                </a:endParaRPr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C3638D88-7778-9AD3-E911-F764C73DDE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5289" y="1800000"/>
                <a:ext cx="4892842" cy="3477875"/>
              </a:xfrm>
              <a:prstGeom prst="rect">
                <a:avLst/>
              </a:prstGeom>
              <a:blipFill>
                <a:blip r:embed="rId3"/>
                <a:stretch>
                  <a:fillRect l="-1121" t="-876" b="-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 6" descr="Une image contenant diagramme, Caractère coloré, pixel, conception&#10;&#10;Description générée automatiquement">
            <a:extLst>
              <a:ext uri="{FF2B5EF4-FFF2-40B4-BE49-F238E27FC236}">
                <a16:creationId xmlns:a16="http://schemas.microsoft.com/office/drawing/2014/main" id="{2625A3DC-31D3-FADF-0C9E-2991CD6740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50"/>
          <a:stretch>
            <a:fillRect/>
          </a:stretch>
        </p:blipFill>
        <p:spPr>
          <a:xfrm>
            <a:off x="7613438" y="3474759"/>
            <a:ext cx="3668949" cy="93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293119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">
            <a:extLst>
              <a:ext uri="{FF2B5EF4-FFF2-40B4-BE49-F238E27FC236}">
                <a16:creationId xmlns:a16="http://schemas.microsoft.com/office/drawing/2014/main" id="{BBE7D7A0-D3DA-4734-A720-17BB49CC0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Reaching cavitation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0561FC57-F3DB-40C2-B411-A9E084EC04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000" y="1800000"/>
            <a:ext cx="7711200" cy="4536000"/>
          </a:xfrm>
          <a:prstGeom prst="rect">
            <a:avLst/>
          </a:prstGeo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A20873E-EF07-728B-D3AF-85A1270991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Interpore 2026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4545FD2-871B-212A-E128-5C772EEE54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DA1029-E6D1-4F9D-BF50-3CDABB71589C}" type="slidenum">
              <a:rPr lang="fr-FR" smtClean="0"/>
              <a:pPr/>
              <a:t>26</a:t>
            </a:fld>
            <a:endParaRPr lang="fr-FR" dirty="0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25E2105B-54F2-3A46-5B16-78FACD3F2E23}"/>
              </a:ext>
            </a:extLst>
          </p:cNvPr>
          <p:cNvCxnSpPr>
            <a:cxnSpLocks/>
          </p:cNvCxnSpPr>
          <p:nvPr/>
        </p:nvCxnSpPr>
        <p:spPr>
          <a:xfrm flipH="1" flipV="1">
            <a:off x="4187912" y="3954780"/>
            <a:ext cx="61508" cy="209550"/>
          </a:xfrm>
          <a:prstGeom prst="line">
            <a:avLst/>
          </a:prstGeom>
          <a:ln w="95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04CD8429-8E53-83E1-B0E5-8E21F91AD059}"/>
              </a:ext>
            </a:extLst>
          </p:cNvPr>
          <p:cNvCxnSpPr>
            <a:cxnSpLocks/>
          </p:cNvCxnSpPr>
          <p:nvPr/>
        </p:nvCxnSpPr>
        <p:spPr>
          <a:xfrm flipV="1">
            <a:off x="6297930" y="3954780"/>
            <a:ext cx="222337" cy="209550"/>
          </a:xfrm>
          <a:prstGeom prst="line">
            <a:avLst/>
          </a:prstGeom>
          <a:ln w="95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CAB2CC46-EBBB-C237-077C-94F3FB0DFE84}"/>
                  </a:ext>
                </a:extLst>
              </p:cNvPr>
              <p:cNvSpPr txBox="1"/>
              <p:nvPr/>
            </p:nvSpPr>
            <p:spPr>
              <a:xfrm>
                <a:off x="7025289" y="1800000"/>
                <a:ext cx="4892842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Clr>
                    <a:srgbClr val="0D0887"/>
                  </a:buClr>
                  <a:buFont typeface="Wingdings" panose="05000000000000000000" pitchFamily="2" charset="2"/>
                  <a:buChar char="Ø"/>
                </a:pPr>
                <a:r>
                  <a:rPr lang="en-US" sz="2000" dirty="0"/>
                  <a:t>Sorption isotherms at different temperatures (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1.9 − 3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000" dirty="0"/>
                  <a:t>)</a:t>
                </a:r>
              </a:p>
              <a:p>
                <a:pPr marL="342900" indent="-342900">
                  <a:buClr>
                    <a:srgbClr val="0D0887"/>
                  </a:buClr>
                  <a:buFont typeface="Wingdings" panose="05000000000000000000" pitchFamily="2" charset="2"/>
                  <a:buChar char="Ø"/>
                </a:pPr>
                <a:endParaRPr lang="en-US" sz="2000" dirty="0"/>
              </a:p>
              <a:p>
                <a:pPr marL="342900" indent="-342900">
                  <a:buClr>
                    <a:srgbClr val="0D0887"/>
                  </a:buClr>
                  <a:buFont typeface="Wingdings" panose="05000000000000000000" pitchFamily="2" charset="2"/>
                  <a:buChar char="Ø"/>
                </a:pPr>
                <a:r>
                  <a:rPr lang="en-US" sz="2000" dirty="0"/>
                  <a:t>Evaporation proceeds through cavitation</a:t>
                </a:r>
              </a:p>
              <a:p>
                <a:pPr marL="800100" lvl="1" indent="-342900">
                  <a:buClr>
                    <a:srgbClr val="0D0887"/>
                  </a:buCl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</a:rPr>
                          <m:t>bottlene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𝑐𝑘</m:t>
                        </m:r>
                      </m:sub>
                    </m:sSub>
                    <m:r>
                      <a:rPr lang="fr-FR" sz="2000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fr-FR" sz="2000" i="1">
                        <a:latin typeface="Cambria Math" panose="02040503050406030204" pitchFamily="18" charset="0"/>
                      </a:rPr>
                      <m:t>𝑛𝑚</m:t>
                    </m:r>
                  </m:oMath>
                </a14:m>
                <a:endParaRPr lang="en-US" sz="2000" dirty="0">
                  <a:highlight>
                    <a:srgbClr val="FFFF00"/>
                  </a:highlight>
                </a:endParaRPr>
              </a:p>
              <a:p>
                <a:pPr marL="800100" lvl="1" indent="-342900">
                  <a:buClr>
                    <a:srgbClr val="0D0887"/>
                  </a:buClr>
                  <a:buFont typeface="Wingdings" panose="05000000000000000000" pitchFamily="2" charset="2"/>
                  <a:buChar char="Ø"/>
                </a:pPr>
                <a:endParaRPr lang="en-US" sz="2000" dirty="0">
                  <a:highlight>
                    <a:srgbClr val="FFFF00"/>
                  </a:highlight>
                </a:endParaRPr>
              </a:p>
              <a:p>
                <a:pPr marL="800100" lvl="1" indent="-342900">
                  <a:buClr>
                    <a:srgbClr val="0D0887"/>
                  </a:buClr>
                  <a:buFont typeface="Wingdings" panose="05000000000000000000" pitchFamily="2" charset="2"/>
                  <a:buChar char="Ø"/>
                </a:pPr>
                <a:endParaRPr lang="en-US" sz="2000" dirty="0">
                  <a:highlight>
                    <a:srgbClr val="FFFF00"/>
                  </a:highlight>
                </a:endParaRPr>
              </a:p>
              <a:p>
                <a:pPr marL="800100" lvl="1" indent="-342900">
                  <a:buClr>
                    <a:srgbClr val="0D0887"/>
                  </a:buClr>
                  <a:buFont typeface="Wingdings" panose="05000000000000000000" pitchFamily="2" charset="2"/>
                  <a:buChar char="Ø"/>
                </a:pPr>
                <a:endParaRPr lang="en-US" sz="2000" dirty="0">
                  <a:highlight>
                    <a:srgbClr val="FFFF00"/>
                  </a:highlight>
                </a:endParaRPr>
              </a:p>
              <a:p>
                <a:pPr marL="800100" lvl="1" indent="-342900">
                  <a:buClr>
                    <a:srgbClr val="0D0887"/>
                  </a:buClr>
                  <a:buFont typeface="Wingdings" panose="05000000000000000000" pitchFamily="2" charset="2"/>
                  <a:buChar char="Ø"/>
                </a:pPr>
                <a:endParaRPr lang="en-US" sz="2000" dirty="0">
                  <a:highlight>
                    <a:srgbClr val="FFFF00"/>
                  </a:highlight>
                </a:endParaRPr>
              </a:p>
              <a:p>
                <a:pPr marL="342900" indent="-342900">
                  <a:buClr>
                    <a:srgbClr val="0D0887"/>
                  </a:buClr>
                  <a:buFont typeface="Wingdings" panose="05000000000000000000" pitchFamily="2" charset="2"/>
                  <a:buChar char="Ø"/>
                </a:pPr>
                <a:r>
                  <a:rPr lang="en-US" sz="2000" dirty="0"/>
                  <a:t>Extraction of the cavitation threshold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fr-FR" sz="2000" i="1" dirty="0">
                            <a:latin typeface="Cambria Math" panose="02040503050406030204" pitchFamily="18" charset="0"/>
                          </a:rPr>
                          <m:t>𝑐𝑎𝑣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>
                  <a:highlight>
                    <a:srgbClr val="FFFF00"/>
                  </a:highlight>
                </a:endParaRPr>
              </a:p>
              <a:p>
                <a:pPr marL="342900" indent="-342900">
                  <a:buClr>
                    <a:srgbClr val="0D0887"/>
                  </a:buClr>
                  <a:buFont typeface="Wingdings" panose="05000000000000000000" pitchFamily="2" charset="2"/>
                  <a:buChar char="Ø"/>
                </a:pPr>
                <a:endParaRPr lang="en-US" sz="2000" dirty="0">
                  <a:highlight>
                    <a:srgbClr val="FFFF00"/>
                  </a:highlight>
                </a:endParaRPr>
              </a:p>
              <a:p>
                <a:pPr marL="342900" indent="-342900">
                  <a:buClr>
                    <a:srgbClr val="0D0887"/>
                  </a:buClr>
                  <a:buFont typeface="Wingdings" panose="05000000000000000000" pitchFamily="2" charset="2"/>
                  <a:buChar char="Ø"/>
                </a:pPr>
                <a:r>
                  <a:rPr lang="en-US" sz="2000" dirty="0"/>
                  <a:t>The same isotherm is measured at different pressure sweep rates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𝑑𝑃</m:t>
                    </m:r>
                    <m:r>
                      <a:rPr lang="en-US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r>
                  <a:rPr lang="en-US" sz="2000" dirty="0"/>
                  <a:t>)</a:t>
                </a:r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CAB2CC46-EBBB-C237-077C-94F3FB0DFE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5289" y="1800000"/>
                <a:ext cx="4892842" cy="4401205"/>
              </a:xfrm>
              <a:prstGeom prst="rect">
                <a:avLst/>
              </a:prstGeom>
              <a:blipFill>
                <a:blip r:embed="rId3"/>
                <a:stretch>
                  <a:fillRect l="-1121" t="-693" b="-1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Image 1" descr="Une image contenant diagramme, Caractère coloré, pixel, conception&#10;&#10;Description générée automatiquement">
            <a:extLst>
              <a:ext uri="{FF2B5EF4-FFF2-40B4-BE49-F238E27FC236}">
                <a16:creationId xmlns:a16="http://schemas.microsoft.com/office/drawing/2014/main" id="{4202F56C-52CA-175E-0ACE-8EEF187A16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50"/>
          <a:stretch>
            <a:fillRect/>
          </a:stretch>
        </p:blipFill>
        <p:spPr>
          <a:xfrm>
            <a:off x="7613438" y="3474759"/>
            <a:ext cx="3668949" cy="93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269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81FC28-DA7F-4AF2-9621-7C59F4A4B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reach a metastable state ? </a:t>
            </a:r>
            <a:endParaRPr lang="en-US" dirty="0">
              <a:highlight>
                <a:srgbClr val="FFFF00"/>
              </a:highligh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9DA6EBAC-6B1C-49B2-80D2-7CE9562296C2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55351" y="1853293"/>
                <a:ext cx="6732177" cy="451370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Ultrasonic methods </a:t>
                </a:r>
              </a:p>
              <a:p>
                <a:pPr lvl="1"/>
                <a:r>
                  <a:rPr lang="en-US" dirty="0"/>
                  <a:t>Require sequential repetition of experiments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Ink-bottle pore geometry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⁷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independent pores </a:t>
                </a:r>
              </a:p>
              <a:p>
                <a:pPr lvl="1"/>
                <a:r>
                  <a:rPr lang="en-US" dirty="0"/>
                  <a:t>Allowing massive parallelization of measurements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9DA6EBAC-6B1C-49B2-80D2-7CE9562296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55351" y="1853293"/>
                <a:ext cx="6732177" cy="4513701"/>
              </a:xfrm>
              <a:blipFill>
                <a:blip r:embed="rId2"/>
                <a:stretch>
                  <a:fillRect l="-1629" t="-21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e 10">
            <a:extLst>
              <a:ext uri="{FF2B5EF4-FFF2-40B4-BE49-F238E27FC236}">
                <a16:creationId xmlns:a16="http://schemas.microsoft.com/office/drawing/2014/main" id="{40FBB202-E9F7-4FA0-8A0E-B923B4BA5C10}"/>
              </a:ext>
            </a:extLst>
          </p:cNvPr>
          <p:cNvGrpSpPr/>
          <p:nvPr/>
        </p:nvGrpSpPr>
        <p:grpSpPr>
          <a:xfrm>
            <a:off x="8404423" y="921757"/>
            <a:ext cx="2843237" cy="1588345"/>
            <a:chOff x="7675052" y="2412777"/>
            <a:chExt cx="2843237" cy="1588345"/>
          </a:xfrm>
        </p:grpSpPr>
        <p:grpSp>
          <p:nvGrpSpPr>
            <p:cNvPr id="6" name="Groupe 5">
              <a:extLst>
                <a:ext uri="{FF2B5EF4-FFF2-40B4-BE49-F238E27FC236}">
                  <a16:creationId xmlns:a16="http://schemas.microsoft.com/office/drawing/2014/main" id="{73B4C924-E37E-4326-A768-D7729BC9C812}"/>
                </a:ext>
              </a:extLst>
            </p:cNvPr>
            <p:cNvGrpSpPr/>
            <p:nvPr/>
          </p:nvGrpSpPr>
          <p:grpSpPr>
            <a:xfrm>
              <a:off x="8216348" y="2412777"/>
              <a:ext cx="1827501" cy="1339575"/>
              <a:chOff x="849528" y="1877192"/>
              <a:chExt cx="4928278" cy="3612474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BE3DF2CD-40A4-4F8E-ACD1-F364BE30AAD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9528" y="1877192"/>
                <a:ext cx="4928278" cy="36124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8" name="Connecteur droit avec flèche 7">
                <a:extLst>
                  <a:ext uri="{FF2B5EF4-FFF2-40B4-BE49-F238E27FC236}">
                    <a16:creationId xmlns:a16="http://schemas.microsoft.com/office/drawing/2014/main" id="{07F5B634-3611-4A64-9EAD-4F3451F2E7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61217" y="3103901"/>
                <a:ext cx="562307" cy="1044033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Connecteur droit avec flèche 8">
                <a:extLst>
                  <a:ext uri="{FF2B5EF4-FFF2-40B4-BE49-F238E27FC236}">
                    <a16:creationId xmlns:a16="http://schemas.microsoft.com/office/drawing/2014/main" id="{1A85CEA6-A26B-4C2D-B705-9945DE6A07C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05426" y="3479066"/>
                <a:ext cx="180867" cy="64498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769B421D-3180-4521-8E11-5634FDD84C63}"/>
                </a:ext>
              </a:extLst>
            </p:cNvPr>
            <p:cNvSpPr txBox="1"/>
            <p:nvPr/>
          </p:nvSpPr>
          <p:spPr>
            <a:xfrm>
              <a:off x="7675052" y="3354791"/>
              <a:ext cx="28432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i="1" dirty="0" err="1"/>
                <a:t>Caupin</a:t>
              </a:r>
              <a:r>
                <a:rPr lang="fr-FR" i="1" dirty="0"/>
                <a:t> &amp; Balibar, ENS Paris:</a:t>
              </a:r>
            </a:p>
            <a:p>
              <a:pPr algn="ctr"/>
              <a:r>
                <a:rPr lang="fr-FR" dirty="0"/>
                <a:t>Dynamic </a:t>
              </a:r>
              <a:r>
                <a:rPr lang="fr-FR" dirty="0" err="1"/>
                <a:t>Sensing</a:t>
              </a:r>
              <a:endParaRPr lang="fr-FR" i="1" dirty="0"/>
            </a:p>
          </p:txBody>
        </p:sp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id="{89D1CC32-FD64-C4B5-D58C-53C776A3CEDF}"/>
              </a:ext>
            </a:extLst>
          </p:cNvPr>
          <p:cNvGrpSpPr/>
          <p:nvPr/>
        </p:nvGrpSpPr>
        <p:grpSpPr>
          <a:xfrm>
            <a:off x="7598863" y="2519537"/>
            <a:ext cx="4455530" cy="1973819"/>
            <a:chOff x="7198397" y="4484878"/>
            <a:chExt cx="4455530" cy="1973819"/>
          </a:xfrm>
        </p:grpSpPr>
        <p:grpSp>
          <p:nvGrpSpPr>
            <p:cNvPr id="24" name="Groupe 23">
              <a:extLst>
                <a:ext uri="{FF2B5EF4-FFF2-40B4-BE49-F238E27FC236}">
                  <a16:creationId xmlns:a16="http://schemas.microsoft.com/office/drawing/2014/main" id="{2B8B642E-94EA-4FA8-9A8F-763A65C5D5E3}"/>
                </a:ext>
              </a:extLst>
            </p:cNvPr>
            <p:cNvGrpSpPr/>
            <p:nvPr/>
          </p:nvGrpSpPr>
          <p:grpSpPr>
            <a:xfrm>
              <a:off x="8420604" y="4484878"/>
              <a:ext cx="2011117" cy="1335908"/>
              <a:chOff x="9080390" y="4336173"/>
              <a:chExt cx="2011117" cy="1335908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7177C8D-2B91-45A6-A16E-D6EB371D23F3}"/>
                  </a:ext>
                </a:extLst>
              </p:cNvPr>
              <p:cNvSpPr/>
              <p:nvPr/>
            </p:nvSpPr>
            <p:spPr>
              <a:xfrm>
                <a:off x="9080391" y="4842344"/>
                <a:ext cx="2011116" cy="829737"/>
              </a:xfrm>
              <a:prstGeom prst="rect">
                <a:avLst/>
              </a:prstGeom>
              <a:solidFill>
                <a:srgbClr val="F39972"/>
              </a:solidFill>
              <a:ln>
                <a:solidFill>
                  <a:srgbClr val="47055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858CCAB-F55A-4648-94A3-FF257820E32D}"/>
                  </a:ext>
                </a:extLst>
              </p:cNvPr>
              <p:cNvSpPr/>
              <p:nvPr/>
            </p:nvSpPr>
            <p:spPr>
              <a:xfrm>
                <a:off x="9080390" y="4572000"/>
                <a:ext cx="931116" cy="270344"/>
              </a:xfrm>
              <a:prstGeom prst="rect">
                <a:avLst/>
              </a:prstGeom>
              <a:solidFill>
                <a:srgbClr val="2E2998"/>
              </a:solidFill>
              <a:ln>
                <a:solidFill>
                  <a:srgbClr val="47055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37A16A4-8C8A-4911-A48E-D156494F99FE}"/>
                  </a:ext>
                </a:extLst>
              </p:cNvPr>
              <p:cNvSpPr/>
              <p:nvPr/>
            </p:nvSpPr>
            <p:spPr>
              <a:xfrm>
                <a:off x="10155506" y="4572000"/>
                <a:ext cx="936000" cy="270344"/>
              </a:xfrm>
              <a:prstGeom prst="rect">
                <a:avLst/>
              </a:prstGeom>
              <a:solidFill>
                <a:srgbClr val="2E2998"/>
              </a:solidFill>
              <a:ln>
                <a:solidFill>
                  <a:srgbClr val="47055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Corde 18">
                <a:extLst>
                  <a:ext uri="{FF2B5EF4-FFF2-40B4-BE49-F238E27FC236}">
                    <a16:creationId xmlns:a16="http://schemas.microsoft.com/office/drawing/2014/main" id="{8B009618-1928-42AA-8973-87665B328ADD}"/>
                  </a:ext>
                </a:extLst>
              </p:cNvPr>
              <p:cNvSpPr/>
              <p:nvPr/>
            </p:nvSpPr>
            <p:spPr>
              <a:xfrm rot="16200000">
                <a:off x="9603963" y="4381443"/>
                <a:ext cx="1012339" cy="921800"/>
              </a:xfrm>
              <a:prstGeom prst="chord">
                <a:avLst>
                  <a:gd name="adj1" fmla="val 5379081"/>
                  <a:gd name="adj2" fmla="val 16200000"/>
                </a:avLst>
              </a:prstGeom>
              <a:solidFill>
                <a:schemeClr val="bg1"/>
              </a:solidFill>
              <a:ln>
                <a:solidFill>
                  <a:srgbClr val="47055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3FD44D0-AA4A-40A8-8734-177D821F0701}"/>
                  </a:ext>
                </a:extLst>
              </p:cNvPr>
              <p:cNvSpPr/>
              <p:nvPr/>
            </p:nvSpPr>
            <p:spPr>
              <a:xfrm>
                <a:off x="10022840" y="4589145"/>
                <a:ext cx="125045" cy="36004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DD8B9CF2-07FB-4EB5-9A59-9510369EB12F}"/>
                </a:ext>
              </a:extLst>
            </p:cNvPr>
            <p:cNvSpPr txBox="1"/>
            <p:nvPr/>
          </p:nvSpPr>
          <p:spPr>
            <a:xfrm>
              <a:off x="7198397" y="5812366"/>
              <a:ext cx="445553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Stroock Nature 2008:</a:t>
              </a:r>
            </a:p>
            <a:p>
              <a:pPr algn="ctr"/>
              <a:r>
                <a:rPr lang="en-US" dirty="0"/>
                <a:t>Ink-Bottle Pores</a:t>
              </a:r>
            </a:p>
          </p:txBody>
        </p:sp>
      </p:grpSp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id="{E801E54C-DC27-3E1F-00F5-4955752FDA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Interpore 2026</a:t>
            </a:r>
            <a:endParaRPr lang="fr-FR" dirty="0"/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067BB041-2849-D5CA-1541-278EFCB42B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DA1029-E6D1-4F9D-BF50-3CDABB71589C}" type="slidenum">
              <a:rPr lang="fr-FR" smtClean="0"/>
              <a:pPr/>
              <a:t>3</a:t>
            </a:fld>
            <a:endParaRPr lang="fr-FR" dirty="0"/>
          </a:p>
        </p:txBody>
      </p:sp>
      <p:pic>
        <p:nvPicPr>
          <p:cNvPr id="27" name="Image 26" descr="Une image contenant diagramme, Caractère coloré, pixel, conception&#10;&#10;Description générée automatiquement">
            <a:extLst>
              <a:ext uri="{FF2B5EF4-FFF2-40B4-BE49-F238E27FC236}">
                <a16:creationId xmlns:a16="http://schemas.microsoft.com/office/drawing/2014/main" id="{A8663E26-4A6E-1AD7-6AB4-23C577D6EB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634" y="4560329"/>
            <a:ext cx="3966301" cy="1901372"/>
          </a:xfrm>
          <a:prstGeom prst="rect">
            <a:avLst/>
          </a:prstGeom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F0F29CF9-604E-BECA-CDA4-E3E9F269002A}"/>
              </a:ext>
            </a:extLst>
          </p:cNvPr>
          <p:cNvSpPr txBox="1"/>
          <p:nvPr/>
        </p:nvSpPr>
        <p:spPr>
          <a:xfrm>
            <a:off x="487065" y="5076706"/>
            <a:ext cx="673217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D0887"/>
                </a:solidFill>
              </a:rPr>
              <a:t>Cavitation is a stochastic process; therefore, experiments must be repeated multiple times to obtain reliable data</a:t>
            </a:r>
          </a:p>
        </p:txBody>
      </p:sp>
    </p:spTree>
    <p:extLst>
      <p:ext uri="{BB962C8B-B14F-4D97-AF65-F5344CB8AC3E}">
        <p14:creationId xmlns:p14="http://schemas.microsoft.com/office/powerpoint/2010/main" val="2180003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798BAAC0-6E1F-4E59-AA2C-429C7A501CE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44" y="1639649"/>
            <a:ext cx="2122401" cy="4714764"/>
          </a:xfr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44EE443-2423-4263-B505-91B53AE6B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Porous</a:t>
            </a:r>
            <a:r>
              <a:rPr lang="fr-FR" dirty="0"/>
              <a:t> Alumina Samples</a:t>
            </a:r>
          </a:p>
        </p:txBody>
      </p:sp>
      <p:grpSp>
        <p:nvGrpSpPr>
          <p:cNvPr id="84" name="Groupe 83">
            <a:extLst>
              <a:ext uri="{FF2B5EF4-FFF2-40B4-BE49-F238E27FC236}">
                <a16:creationId xmlns:a16="http://schemas.microsoft.com/office/drawing/2014/main" id="{4A14C4DC-AF3B-45EB-8ADE-7DFB9918ACF3}"/>
              </a:ext>
            </a:extLst>
          </p:cNvPr>
          <p:cNvGrpSpPr/>
          <p:nvPr/>
        </p:nvGrpSpPr>
        <p:grpSpPr>
          <a:xfrm>
            <a:off x="7121763" y="2544325"/>
            <a:ext cx="1566987" cy="369332"/>
            <a:chOff x="6030152" y="3861340"/>
            <a:chExt cx="1566987" cy="369332"/>
          </a:xfrm>
        </p:grpSpPr>
        <p:cxnSp>
          <p:nvCxnSpPr>
            <p:cNvPr id="85" name="Connecteur droit 84">
              <a:extLst>
                <a:ext uri="{FF2B5EF4-FFF2-40B4-BE49-F238E27FC236}">
                  <a16:creationId xmlns:a16="http://schemas.microsoft.com/office/drawing/2014/main" id="{F0DD7A6D-62E4-4D8C-96F0-09989E790113}"/>
                </a:ext>
              </a:extLst>
            </p:cNvPr>
            <p:cNvCxnSpPr/>
            <p:nvPr/>
          </p:nvCxnSpPr>
          <p:spPr>
            <a:xfrm>
              <a:off x="6150773" y="4052570"/>
              <a:ext cx="504000" cy="0"/>
            </a:xfrm>
            <a:prstGeom prst="line">
              <a:avLst/>
            </a:prstGeom>
            <a:ln w="76200">
              <a:solidFill>
                <a:srgbClr val="BD65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ZoneTexte 85">
              <a:extLst>
                <a:ext uri="{FF2B5EF4-FFF2-40B4-BE49-F238E27FC236}">
                  <a16:creationId xmlns:a16="http://schemas.microsoft.com/office/drawing/2014/main" id="{79E27AF3-B36A-4489-9646-5BE4A0C2BC1A}"/>
                </a:ext>
              </a:extLst>
            </p:cNvPr>
            <p:cNvSpPr txBox="1"/>
            <p:nvPr/>
          </p:nvSpPr>
          <p:spPr>
            <a:xfrm>
              <a:off x="6030152" y="3861340"/>
              <a:ext cx="1566987" cy="369332"/>
            </a:xfrm>
            <a:prstGeom prst="rect">
              <a:avLst/>
            </a:prstGeom>
            <a:noFill/>
            <a:ln w="19050">
              <a:solidFill>
                <a:srgbClr val="BD65BE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i="1" dirty="0"/>
                <a:t>200 nm</a:t>
              </a:r>
            </a:p>
          </p:txBody>
        </p:sp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id="{0AFB61B6-DB0A-4653-8B6F-4382E39E052C}"/>
              </a:ext>
            </a:extLst>
          </p:cNvPr>
          <p:cNvGrpSpPr/>
          <p:nvPr/>
        </p:nvGrpSpPr>
        <p:grpSpPr>
          <a:xfrm>
            <a:off x="2974358" y="2494456"/>
            <a:ext cx="5698838" cy="2939048"/>
            <a:chOff x="2974358" y="2494456"/>
            <a:chExt cx="5698838" cy="2939048"/>
          </a:xfrm>
        </p:grpSpPr>
        <p:grpSp>
          <p:nvGrpSpPr>
            <p:cNvPr id="3" name="Groupe 2">
              <a:extLst>
                <a:ext uri="{FF2B5EF4-FFF2-40B4-BE49-F238E27FC236}">
                  <a16:creationId xmlns:a16="http://schemas.microsoft.com/office/drawing/2014/main" id="{E9793247-C825-402B-8590-8E80D915FAB4}"/>
                </a:ext>
              </a:extLst>
            </p:cNvPr>
            <p:cNvGrpSpPr/>
            <p:nvPr/>
          </p:nvGrpSpPr>
          <p:grpSpPr>
            <a:xfrm>
              <a:off x="2974358" y="2494456"/>
              <a:ext cx="5698838" cy="2939048"/>
              <a:chOff x="2974358" y="2494456"/>
              <a:chExt cx="5698838" cy="2939048"/>
            </a:xfrm>
          </p:grpSpPr>
          <p:grpSp>
            <p:nvGrpSpPr>
              <p:cNvPr id="5" name="Groupe 4">
                <a:extLst>
                  <a:ext uri="{FF2B5EF4-FFF2-40B4-BE49-F238E27FC236}">
                    <a16:creationId xmlns:a16="http://schemas.microsoft.com/office/drawing/2014/main" id="{E6794530-466D-499C-9B03-C560875D3F18}"/>
                  </a:ext>
                </a:extLst>
              </p:cNvPr>
              <p:cNvGrpSpPr/>
              <p:nvPr/>
            </p:nvGrpSpPr>
            <p:grpSpPr>
              <a:xfrm>
                <a:off x="2974358" y="2494456"/>
                <a:ext cx="5698838" cy="2292717"/>
                <a:chOff x="3277162" y="1910250"/>
                <a:chExt cx="5698838" cy="2292717"/>
              </a:xfrm>
            </p:grpSpPr>
            <p:pic>
              <p:nvPicPr>
                <p:cNvPr id="17" name="Image 16">
                  <a:extLst>
                    <a:ext uri="{FF2B5EF4-FFF2-40B4-BE49-F238E27FC236}">
                      <a16:creationId xmlns:a16="http://schemas.microsoft.com/office/drawing/2014/main" id="{9ABF3BD3-ABB6-49AD-A8B2-05A4861326D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96000" y="1969577"/>
                  <a:ext cx="2880000" cy="2160001"/>
                </a:xfrm>
                <a:prstGeom prst="rect">
                  <a:avLst/>
                </a:prstGeom>
                <a:ln w="38100">
                  <a:solidFill>
                    <a:srgbClr val="0D0887"/>
                  </a:solidFill>
                </a:ln>
              </p:spPr>
            </p:pic>
            <p:pic>
              <p:nvPicPr>
                <p:cNvPr id="48" name="Image 47">
                  <a:extLst>
                    <a:ext uri="{FF2B5EF4-FFF2-40B4-BE49-F238E27FC236}">
                      <a16:creationId xmlns:a16="http://schemas.microsoft.com/office/drawing/2014/main" id="{80070978-30A1-4693-BC5E-F731CF1275A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277162" y="1910250"/>
                  <a:ext cx="2398738" cy="2292717"/>
                </a:xfrm>
                <a:prstGeom prst="rect">
                  <a:avLst/>
                </a:prstGeom>
              </p:spPr>
            </p:pic>
            <p:cxnSp>
              <p:nvCxnSpPr>
                <p:cNvPr id="49" name="Connecteur droit 48">
                  <a:extLst>
                    <a:ext uri="{FF2B5EF4-FFF2-40B4-BE49-F238E27FC236}">
                      <a16:creationId xmlns:a16="http://schemas.microsoft.com/office/drawing/2014/main" id="{4638E5A4-2D23-44D1-B999-9FE6981FD4E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575827" y="1971293"/>
                  <a:ext cx="1504619" cy="1080654"/>
                </a:xfrm>
                <a:prstGeom prst="line">
                  <a:avLst/>
                </a:prstGeom>
                <a:ln w="38100">
                  <a:solidFill>
                    <a:srgbClr val="0D088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Connecteur droit 49">
                  <a:extLst>
                    <a:ext uri="{FF2B5EF4-FFF2-40B4-BE49-F238E27FC236}">
                      <a16:creationId xmlns:a16="http://schemas.microsoft.com/office/drawing/2014/main" id="{42B2DFE9-283D-42E6-8BD1-E3C3237B5A8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75825" y="3051947"/>
                  <a:ext cx="1514432" cy="1094940"/>
                </a:xfrm>
                <a:prstGeom prst="line">
                  <a:avLst/>
                </a:prstGeom>
                <a:ln w="38100">
                  <a:solidFill>
                    <a:srgbClr val="0D088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1FCF9696-F903-4D69-AC82-9409252B7E74}"/>
                    </a:ext>
                  </a:extLst>
                </p:cNvPr>
                <p:cNvSpPr/>
                <p:nvPr/>
              </p:nvSpPr>
              <p:spPr>
                <a:xfrm>
                  <a:off x="4508010" y="3019097"/>
                  <a:ext cx="92868" cy="72012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solidFill>
                    <a:srgbClr val="0D088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131" name="ZoneTexte 130">
                <a:extLst>
                  <a:ext uri="{FF2B5EF4-FFF2-40B4-BE49-F238E27FC236}">
                    <a16:creationId xmlns:a16="http://schemas.microsoft.com/office/drawing/2014/main" id="{241FFAC1-C52E-41D9-A1EF-98A0F31F446C}"/>
                  </a:ext>
                </a:extLst>
              </p:cNvPr>
              <p:cNvSpPr txBox="1"/>
              <p:nvPr/>
            </p:nvSpPr>
            <p:spPr>
              <a:xfrm>
                <a:off x="2974358" y="4787173"/>
                <a:ext cx="239873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Sample:</a:t>
                </a:r>
                <a:br>
                  <a:rPr lang="en-US" dirty="0"/>
                </a:br>
                <a:r>
                  <a:rPr lang="en-US" dirty="0"/>
                  <a:t>1 inch </a:t>
                </a:r>
                <a:r>
                  <a:rPr lang="en-US" dirty="0" err="1"/>
                  <a:t>aluminium</a:t>
                </a:r>
                <a:r>
                  <a:rPr lang="en-US" dirty="0"/>
                  <a:t> wafer</a:t>
                </a:r>
              </a:p>
            </p:txBody>
          </p:sp>
        </p:grpSp>
        <p:sp>
          <p:nvSpPr>
            <p:cNvPr id="137" name="ZoneTexte 136">
              <a:extLst>
                <a:ext uri="{FF2B5EF4-FFF2-40B4-BE49-F238E27FC236}">
                  <a16:creationId xmlns:a16="http://schemas.microsoft.com/office/drawing/2014/main" id="{6F1A6BF7-C272-4B62-B26B-1DDF19ECEC4D}"/>
                </a:ext>
              </a:extLst>
            </p:cNvPr>
            <p:cNvSpPr txBox="1"/>
            <p:nvPr/>
          </p:nvSpPr>
          <p:spPr>
            <a:xfrm>
              <a:off x="5671114" y="4790706"/>
              <a:ext cx="29012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D0887"/>
                  </a:solidFill>
                </a:rPr>
                <a:t>Top view</a:t>
              </a:r>
            </a:p>
          </p:txBody>
        </p:sp>
      </p:grpSp>
      <p:grpSp>
        <p:nvGrpSpPr>
          <p:cNvPr id="142" name="Groupe 141">
            <a:extLst>
              <a:ext uri="{FF2B5EF4-FFF2-40B4-BE49-F238E27FC236}">
                <a16:creationId xmlns:a16="http://schemas.microsoft.com/office/drawing/2014/main" id="{F1AB03FC-A177-4BF0-9D91-C11A9E22BAD6}"/>
              </a:ext>
            </a:extLst>
          </p:cNvPr>
          <p:cNvGrpSpPr/>
          <p:nvPr/>
        </p:nvGrpSpPr>
        <p:grpSpPr>
          <a:xfrm>
            <a:off x="8997417" y="2571093"/>
            <a:ext cx="2901297" cy="2676910"/>
            <a:chOff x="8997417" y="2571093"/>
            <a:chExt cx="2901297" cy="2676910"/>
          </a:xfrm>
        </p:grpSpPr>
        <p:pic>
          <p:nvPicPr>
            <p:cNvPr id="135" name="Espace réservé du contenu 4">
              <a:extLst>
                <a:ext uri="{FF2B5EF4-FFF2-40B4-BE49-F238E27FC236}">
                  <a16:creationId xmlns:a16="http://schemas.microsoft.com/office/drawing/2014/main" id="{BFFC9DFB-7D0A-487E-A178-EA693F653D75}"/>
                </a:ext>
              </a:extLst>
            </p:cNvPr>
            <p:cNvPicPr/>
            <p:nvPr/>
          </p:nvPicPr>
          <p:blipFill>
            <a:blip r:embed="rId6"/>
            <a:stretch/>
          </p:blipFill>
          <p:spPr>
            <a:xfrm>
              <a:off x="8997417" y="2571093"/>
              <a:ext cx="2880000" cy="2160000"/>
            </a:xfrm>
            <a:prstGeom prst="rect">
              <a:avLst/>
            </a:prstGeom>
            <a:ln w="28575">
              <a:solidFill>
                <a:srgbClr val="0D0887"/>
              </a:solidFill>
            </a:ln>
          </p:spPr>
        </p:pic>
        <p:sp>
          <p:nvSpPr>
            <p:cNvPr id="136" name="ZoneTexte 135">
              <a:extLst>
                <a:ext uri="{FF2B5EF4-FFF2-40B4-BE49-F238E27FC236}">
                  <a16:creationId xmlns:a16="http://schemas.microsoft.com/office/drawing/2014/main" id="{F6B4F176-5ECB-4CA7-86B1-C7F1452A0573}"/>
                </a:ext>
              </a:extLst>
            </p:cNvPr>
            <p:cNvSpPr txBox="1"/>
            <p:nvPr/>
          </p:nvSpPr>
          <p:spPr>
            <a:xfrm>
              <a:off x="8997417" y="4786338"/>
              <a:ext cx="2901297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D0887"/>
                  </a:solidFill>
                </a:rPr>
                <a:t>Side view</a:t>
              </a:r>
            </a:p>
          </p:txBody>
        </p:sp>
        <p:grpSp>
          <p:nvGrpSpPr>
            <p:cNvPr id="141" name="Groupe 140">
              <a:extLst>
                <a:ext uri="{FF2B5EF4-FFF2-40B4-BE49-F238E27FC236}">
                  <a16:creationId xmlns:a16="http://schemas.microsoft.com/office/drawing/2014/main" id="{A2749896-F780-4738-A185-24D852222F0D}"/>
                </a:ext>
              </a:extLst>
            </p:cNvPr>
            <p:cNvGrpSpPr/>
            <p:nvPr/>
          </p:nvGrpSpPr>
          <p:grpSpPr>
            <a:xfrm>
              <a:off x="10623418" y="4136290"/>
              <a:ext cx="1253999" cy="369332"/>
              <a:chOff x="10623418" y="4069234"/>
              <a:chExt cx="1253999" cy="369332"/>
            </a:xfrm>
          </p:grpSpPr>
          <p:sp>
            <p:nvSpPr>
              <p:cNvPr id="138" name="ZoneTexte 137">
                <a:extLst>
                  <a:ext uri="{FF2B5EF4-FFF2-40B4-BE49-F238E27FC236}">
                    <a16:creationId xmlns:a16="http://schemas.microsoft.com/office/drawing/2014/main" id="{428ABD6A-BB9C-49D4-85C4-70DB8B032BE2}"/>
                  </a:ext>
                </a:extLst>
              </p:cNvPr>
              <p:cNvSpPr txBox="1"/>
              <p:nvPr/>
            </p:nvSpPr>
            <p:spPr>
              <a:xfrm>
                <a:off x="10623418" y="4069234"/>
                <a:ext cx="1253999" cy="369332"/>
              </a:xfrm>
              <a:prstGeom prst="rect">
                <a:avLst/>
              </a:prstGeom>
              <a:noFill/>
              <a:ln w="19050">
                <a:solidFill>
                  <a:srgbClr val="0D0887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i="1" dirty="0"/>
                  <a:t>200 nm</a:t>
                </a:r>
              </a:p>
            </p:txBody>
          </p:sp>
          <p:cxnSp>
            <p:nvCxnSpPr>
              <p:cNvPr id="140" name="Connecteur droit 139">
                <a:extLst>
                  <a:ext uri="{FF2B5EF4-FFF2-40B4-BE49-F238E27FC236}">
                    <a16:creationId xmlns:a16="http://schemas.microsoft.com/office/drawing/2014/main" id="{F3D1FF9F-1250-48DC-B75D-49BCBA69D1A6}"/>
                  </a:ext>
                </a:extLst>
              </p:cNvPr>
              <p:cNvCxnSpPr/>
              <p:nvPr/>
            </p:nvCxnSpPr>
            <p:spPr>
              <a:xfrm>
                <a:off x="10760963" y="4256309"/>
                <a:ext cx="216000" cy="0"/>
              </a:xfrm>
              <a:prstGeom prst="line">
                <a:avLst/>
              </a:prstGeom>
              <a:ln w="76200">
                <a:solidFill>
                  <a:srgbClr val="0D088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1977EE7E-7C6C-3D82-DE00-52DBB25E33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Interpore 2026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90B8BBC-9965-3C90-DAC6-4A53FBC704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DA1029-E6D1-4F9D-BF50-3CDABB71589C}" type="slidenum">
              <a:rPr lang="fr-FR" smtClean="0"/>
              <a:pPr/>
              <a:t>4</a:t>
            </a:fld>
            <a:endParaRPr lang="fr-FR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1196278D-469C-8FED-0C0D-9B75314CFC55}"/>
              </a:ext>
            </a:extLst>
          </p:cNvPr>
          <p:cNvGrpSpPr/>
          <p:nvPr/>
        </p:nvGrpSpPr>
        <p:grpSpPr>
          <a:xfrm>
            <a:off x="5875509" y="3095429"/>
            <a:ext cx="9777926" cy="5847001"/>
            <a:chOff x="2354310" y="660161"/>
            <a:chExt cx="9777926" cy="5847001"/>
          </a:xfrm>
        </p:grpSpPr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2FC06232-83A4-8B99-1700-68D33339E15C}"/>
                </a:ext>
              </a:extLst>
            </p:cNvPr>
            <p:cNvGrpSpPr/>
            <p:nvPr/>
          </p:nvGrpSpPr>
          <p:grpSpPr>
            <a:xfrm>
              <a:off x="9243178" y="660161"/>
              <a:ext cx="2889058" cy="4442494"/>
              <a:chOff x="9171289" y="650001"/>
              <a:chExt cx="2889058" cy="4442494"/>
            </a:xfrm>
          </p:grpSpPr>
          <p:pic>
            <p:nvPicPr>
              <p:cNvPr id="45" name="Image 44">
                <a:extLst>
                  <a:ext uri="{FF2B5EF4-FFF2-40B4-BE49-F238E27FC236}">
                    <a16:creationId xmlns:a16="http://schemas.microsoft.com/office/drawing/2014/main" id="{F9C4ABFB-C14B-1F47-5BF7-7D869DBC35C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b="62906"/>
              <a:stretch/>
            </p:blipFill>
            <p:spPr>
              <a:xfrm>
                <a:off x="9530455" y="650001"/>
                <a:ext cx="2106431" cy="1884318"/>
              </a:xfrm>
              <a:prstGeom prst="rect">
                <a:avLst/>
              </a:prstGeom>
            </p:spPr>
          </p:pic>
          <p:pic>
            <p:nvPicPr>
              <p:cNvPr id="46" name="Image 45">
                <a:extLst>
                  <a:ext uri="{FF2B5EF4-FFF2-40B4-BE49-F238E27FC236}">
                    <a16:creationId xmlns:a16="http://schemas.microsoft.com/office/drawing/2014/main" id="{809A8F44-7E68-B82B-B173-9BDDF3B7C80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t="51707" b="9436"/>
              <a:stretch/>
            </p:blipFill>
            <p:spPr>
              <a:xfrm>
                <a:off x="9562603" y="2819195"/>
                <a:ext cx="2106431" cy="1973930"/>
              </a:xfrm>
              <a:prstGeom prst="rect">
                <a:avLst/>
              </a:prstGeom>
            </p:spPr>
          </p:pic>
          <p:sp>
            <p:nvSpPr>
              <p:cNvPr id="47" name="ZoneTexte 46">
                <a:extLst>
                  <a:ext uri="{FF2B5EF4-FFF2-40B4-BE49-F238E27FC236}">
                    <a16:creationId xmlns:a16="http://schemas.microsoft.com/office/drawing/2014/main" id="{D4AD1AA9-14AD-F8D4-908F-8D82CD3EA728}"/>
                  </a:ext>
                </a:extLst>
              </p:cNvPr>
              <p:cNvSpPr txBox="1"/>
              <p:nvPr/>
            </p:nvSpPr>
            <p:spPr>
              <a:xfrm>
                <a:off x="9649325" y="2480676"/>
                <a:ext cx="18932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Before ALD</a:t>
                </a:r>
              </a:p>
            </p:txBody>
          </p:sp>
          <p:sp>
            <p:nvSpPr>
              <p:cNvPr id="52" name="ZoneTexte 51">
                <a:extLst>
                  <a:ext uri="{FF2B5EF4-FFF2-40B4-BE49-F238E27FC236}">
                    <a16:creationId xmlns:a16="http://schemas.microsoft.com/office/drawing/2014/main" id="{8B31B677-F04E-D452-C72E-704A5676B144}"/>
                  </a:ext>
                </a:extLst>
              </p:cNvPr>
              <p:cNvSpPr txBox="1"/>
              <p:nvPr/>
            </p:nvSpPr>
            <p:spPr>
              <a:xfrm>
                <a:off x="9171289" y="4723163"/>
                <a:ext cx="28890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after 160cycles of ALD </a:t>
                </a:r>
              </a:p>
            </p:txBody>
          </p:sp>
        </p:grpSp>
        <p:grpSp>
          <p:nvGrpSpPr>
            <p:cNvPr id="11" name="Groupe 10">
              <a:extLst>
                <a:ext uri="{FF2B5EF4-FFF2-40B4-BE49-F238E27FC236}">
                  <a16:creationId xmlns:a16="http://schemas.microsoft.com/office/drawing/2014/main" id="{6E71FC80-3952-7FB2-7B6C-F23D6F0C05DF}"/>
                </a:ext>
              </a:extLst>
            </p:cNvPr>
            <p:cNvGrpSpPr/>
            <p:nvPr/>
          </p:nvGrpSpPr>
          <p:grpSpPr>
            <a:xfrm>
              <a:off x="2354310" y="4669582"/>
              <a:ext cx="9354465" cy="1837580"/>
              <a:chOff x="2354310" y="4669582"/>
              <a:chExt cx="9354465" cy="1837580"/>
            </a:xfrm>
          </p:grpSpPr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A939C715-BDD2-96F2-099A-3E76C089EC6E}"/>
                  </a:ext>
                </a:extLst>
              </p:cNvPr>
              <p:cNvSpPr txBox="1"/>
              <p:nvPr/>
            </p:nvSpPr>
            <p:spPr>
              <a:xfrm>
                <a:off x="7442918" y="5495889"/>
                <a:ext cx="426585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rgbClr val="BD65BE"/>
                  </a:buClr>
                  <a:buFont typeface="Wingdings" panose="05000000000000000000" pitchFamily="2" charset="2"/>
                  <a:buChar char="Ø"/>
                </a:pPr>
                <a:r>
                  <a:rPr lang="en-US" sz="2400" u="sng" dirty="0"/>
                  <a:t>ALD deposition is required to obtain the ink-bottle shape</a:t>
                </a:r>
                <a:endParaRPr lang="fr-FR" sz="2400" u="sng" dirty="0"/>
              </a:p>
            </p:txBody>
          </p:sp>
          <p:grpSp>
            <p:nvGrpSpPr>
              <p:cNvPr id="13" name="Groupe 12">
                <a:extLst>
                  <a:ext uri="{FF2B5EF4-FFF2-40B4-BE49-F238E27FC236}">
                    <a16:creationId xmlns:a16="http://schemas.microsoft.com/office/drawing/2014/main" id="{BBD4EDD6-BE28-F6C9-653D-B56A6BB75F28}"/>
                  </a:ext>
                </a:extLst>
              </p:cNvPr>
              <p:cNvGrpSpPr/>
              <p:nvPr/>
            </p:nvGrpSpPr>
            <p:grpSpPr>
              <a:xfrm>
                <a:off x="2354310" y="4669582"/>
                <a:ext cx="4814433" cy="1837580"/>
                <a:chOff x="2354310" y="4669582"/>
                <a:chExt cx="4814433" cy="1837580"/>
              </a:xfrm>
            </p:grpSpPr>
            <p:grpSp>
              <p:nvGrpSpPr>
                <p:cNvPr id="14" name="Groupe 13">
                  <a:extLst>
                    <a:ext uri="{FF2B5EF4-FFF2-40B4-BE49-F238E27FC236}">
                      <a16:creationId xmlns:a16="http://schemas.microsoft.com/office/drawing/2014/main" id="{BF5D6C8A-3147-0B00-CADB-8E967D8702D3}"/>
                    </a:ext>
                  </a:extLst>
                </p:cNvPr>
                <p:cNvGrpSpPr/>
                <p:nvPr/>
              </p:nvGrpSpPr>
              <p:grpSpPr>
                <a:xfrm>
                  <a:off x="2354310" y="5262562"/>
                  <a:ext cx="3022591" cy="1244600"/>
                  <a:chOff x="3655185" y="5262562"/>
                  <a:chExt cx="3022591" cy="1244600"/>
                </a:xfrm>
              </p:grpSpPr>
              <p:grpSp>
                <p:nvGrpSpPr>
                  <p:cNvPr id="29" name="Groupe 28">
                    <a:extLst>
                      <a:ext uri="{FF2B5EF4-FFF2-40B4-BE49-F238E27FC236}">
                        <a16:creationId xmlns:a16="http://schemas.microsoft.com/office/drawing/2014/main" id="{BDCAFCC2-8368-D6B7-3795-3F504A5118E7}"/>
                      </a:ext>
                    </a:extLst>
                  </p:cNvPr>
                  <p:cNvGrpSpPr/>
                  <p:nvPr/>
                </p:nvGrpSpPr>
                <p:grpSpPr>
                  <a:xfrm>
                    <a:off x="3655185" y="5438776"/>
                    <a:ext cx="3022591" cy="1068386"/>
                    <a:chOff x="3655185" y="5438776"/>
                    <a:chExt cx="3022591" cy="1068386"/>
                  </a:xfrm>
                </p:grpSpPr>
                <p:pic>
                  <p:nvPicPr>
                    <p:cNvPr id="41" name="Espace réservé du contenu 5">
                      <a:extLst>
                        <a:ext uri="{FF2B5EF4-FFF2-40B4-BE49-F238E27FC236}">
                          <a16:creationId xmlns:a16="http://schemas.microsoft.com/office/drawing/2014/main" id="{0133A9E0-D96E-56E1-4F66-CAF55B87F3DD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t="77643"/>
                    <a:stretch/>
                  </p:blipFill>
                  <p:spPr>
                    <a:xfrm>
                      <a:off x="4555375" y="5438776"/>
                      <a:ext cx="2122401" cy="1054099"/>
                    </a:xfrm>
                    <a:prstGeom prst="rect">
                      <a:avLst/>
                    </a:prstGeom>
                  </p:spPr>
                </p:pic>
                <p:grpSp>
                  <p:nvGrpSpPr>
                    <p:cNvPr id="42" name="Groupe 41">
                      <a:extLst>
                        <a:ext uri="{FF2B5EF4-FFF2-40B4-BE49-F238E27FC236}">
                          <a16:creationId xmlns:a16="http://schemas.microsoft.com/office/drawing/2014/main" id="{FE2078C5-F411-7C69-472A-DC794FD6AAE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655185" y="5899150"/>
                      <a:ext cx="1008659" cy="608012"/>
                      <a:chOff x="3655185" y="5899150"/>
                      <a:chExt cx="1008659" cy="608012"/>
                    </a:xfrm>
                  </p:grpSpPr>
                  <p:sp>
                    <p:nvSpPr>
                      <p:cNvPr id="43" name="ZoneTexte 42">
                        <a:extLst>
                          <a:ext uri="{FF2B5EF4-FFF2-40B4-BE49-F238E27FC236}">
                            <a16:creationId xmlns:a16="http://schemas.microsoft.com/office/drawing/2014/main" id="{DFE5C5F0-3BB7-9741-E136-DEC890B2AEE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655185" y="5983942"/>
                        <a:ext cx="1008659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fr-FR" sz="1400" dirty="0"/>
                          <a:t>ALD </a:t>
                        </a:r>
                        <a:br>
                          <a:rPr lang="fr-FR" sz="1400" dirty="0"/>
                        </a:br>
                        <a:r>
                          <a:rPr lang="fr-FR" sz="1400" dirty="0" err="1"/>
                          <a:t>deposition</a:t>
                        </a:r>
                        <a:endParaRPr lang="fr-FR" sz="1400" dirty="0"/>
                      </a:p>
                    </p:txBody>
                  </p:sp>
                  <p:cxnSp>
                    <p:nvCxnSpPr>
                      <p:cNvPr id="44" name="Connecteur droit avec flèche 43">
                        <a:extLst>
                          <a:ext uri="{FF2B5EF4-FFF2-40B4-BE49-F238E27FC236}">
                            <a16:creationId xmlns:a16="http://schemas.microsoft.com/office/drawing/2014/main" id="{77C2DF71-C760-A9D1-7E61-9F037B3D629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3886200" y="5899150"/>
                        <a:ext cx="587375" cy="0"/>
                      </a:xfrm>
                      <a:prstGeom prst="straightConnector1">
                        <a:avLst/>
                      </a:prstGeom>
                      <a:ln>
                        <a:solidFill>
                          <a:schemeClr val="tx1"/>
                        </a:solidFill>
                        <a:tailEnd type="triangle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sp>
                <p:nvSpPr>
                  <p:cNvPr id="30" name="Rectangle 29">
                    <a:extLst>
                      <a:ext uri="{FF2B5EF4-FFF2-40B4-BE49-F238E27FC236}">
                        <a16:creationId xmlns:a16="http://schemas.microsoft.com/office/drawing/2014/main" id="{6EF11CFD-E7B1-8C7E-1DA0-7856EEE62FCE}"/>
                      </a:ext>
                    </a:extLst>
                  </p:cNvPr>
                  <p:cNvSpPr/>
                  <p:nvPr/>
                </p:nvSpPr>
                <p:spPr>
                  <a:xfrm flipH="1">
                    <a:off x="4838460" y="5262562"/>
                    <a:ext cx="18000" cy="33099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1" name="Forme libre : forme 30">
                    <a:extLst>
                      <a:ext uri="{FF2B5EF4-FFF2-40B4-BE49-F238E27FC236}">
                        <a16:creationId xmlns:a16="http://schemas.microsoft.com/office/drawing/2014/main" id="{63E45002-7D21-8B53-2B44-FE936240D183}"/>
                      </a:ext>
                    </a:extLst>
                  </p:cNvPr>
                  <p:cNvSpPr/>
                  <p:nvPr/>
                </p:nvSpPr>
                <p:spPr>
                  <a:xfrm>
                    <a:off x="5634038" y="5453063"/>
                    <a:ext cx="122048" cy="130968"/>
                  </a:xfrm>
                  <a:custGeom>
                    <a:avLst/>
                    <a:gdLst>
                      <a:gd name="connsiteX0" fmla="*/ 85725 w 122048"/>
                      <a:gd name="connsiteY0" fmla="*/ 130968 h 130968"/>
                      <a:gd name="connsiteX1" fmla="*/ 121444 w 122048"/>
                      <a:gd name="connsiteY1" fmla="*/ 83343 h 130968"/>
                      <a:gd name="connsiteX2" fmla="*/ 59532 w 122048"/>
                      <a:gd name="connsiteY2" fmla="*/ 54768 h 130968"/>
                      <a:gd name="connsiteX3" fmla="*/ 21432 w 122048"/>
                      <a:gd name="connsiteY3" fmla="*/ 28575 h 130968"/>
                      <a:gd name="connsiteX4" fmla="*/ 0 w 122048"/>
                      <a:gd name="connsiteY4" fmla="*/ 0 h 1309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2048" h="130968">
                        <a:moveTo>
                          <a:pt x="85725" y="130968"/>
                        </a:moveTo>
                        <a:cubicBezTo>
                          <a:pt x="105767" y="113505"/>
                          <a:pt x="125809" y="96043"/>
                          <a:pt x="121444" y="83343"/>
                        </a:cubicBezTo>
                        <a:cubicBezTo>
                          <a:pt x="117079" y="70643"/>
                          <a:pt x="76201" y="63896"/>
                          <a:pt x="59532" y="54768"/>
                        </a:cubicBezTo>
                        <a:cubicBezTo>
                          <a:pt x="42863" y="45640"/>
                          <a:pt x="31354" y="37703"/>
                          <a:pt x="21432" y="28575"/>
                        </a:cubicBezTo>
                        <a:cubicBezTo>
                          <a:pt x="11510" y="19447"/>
                          <a:pt x="3572" y="2381"/>
                          <a:pt x="0" y="0"/>
                        </a:cubicBezTo>
                      </a:path>
                    </a:pathLst>
                  </a:custGeom>
                  <a:noFill/>
                  <a:ln w="28575">
                    <a:solidFill>
                      <a:srgbClr val="2E299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2" name="Forme libre : forme 31">
                    <a:extLst>
                      <a:ext uri="{FF2B5EF4-FFF2-40B4-BE49-F238E27FC236}">
                        <a16:creationId xmlns:a16="http://schemas.microsoft.com/office/drawing/2014/main" id="{5749102E-4AC6-AB99-9AE6-06DD470805BE}"/>
                      </a:ext>
                    </a:extLst>
                  </p:cNvPr>
                  <p:cNvSpPr/>
                  <p:nvPr/>
                </p:nvSpPr>
                <p:spPr>
                  <a:xfrm flipH="1">
                    <a:off x="5792694" y="5453063"/>
                    <a:ext cx="122048" cy="130968"/>
                  </a:xfrm>
                  <a:custGeom>
                    <a:avLst/>
                    <a:gdLst>
                      <a:gd name="connsiteX0" fmla="*/ 85725 w 122048"/>
                      <a:gd name="connsiteY0" fmla="*/ 130968 h 130968"/>
                      <a:gd name="connsiteX1" fmla="*/ 121444 w 122048"/>
                      <a:gd name="connsiteY1" fmla="*/ 83343 h 130968"/>
                      <a:gd name="connsiteX2" fmla="*/ 59532 w 122048"/>
                      <a:gd name="connsiteY2" fmla="*/ 54768 h 130968"/>
                      <a:gd name="connsiteX3" fmla="*/ 21432 w 122048"/>
                      <a:gd name="connsiteY3" fmla="*/ 28575 h 130968"/>
                      <a:gd name="connsiteX4" fmla="*/ 0 w 122048"/>
                      <a:gd name="connsiteY4" fmla="*/ 0 h 1309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2048" h="130968">
                        <a:moveTo>
                          <a:pt x="85725" y="130968"/>
                        </a:moveTo>
                        <a:cubicBezTo>
                          <a:pt x="105767" y="113505"/>
                          <a:pt x="125809" y="96043"/>
                          <a:pt x="121444" y="83343"/>
                        </a:cubicBezTo>
                        <a:cubicBezTo>
                          <a:pt x="117079" y="70643"/>
                          <a:pt x="76201" y="63896"/>
                          <a:pt x="59532" y="54768"/>
                        </a:cubicBezTo>
                        <a:cubicBezTo>
                          <a:pt x="42863" y="45640"/>
                          <a:pt x="31354" y="37703"/>
                          <a:pt x="21432" y="28575"/>
                        </a:cubicBezTo>
                        <a:cubicBezTo>
                          <a:pt x="11510" y="19447"/>
                          <a:pt x="3572" y="2381"/>
                          <a:pt x="0" y="0"/>
                        </a:cubicBezTo>
                      </a:path>
                    </a:pathLst>
                  </a:custGeom>
                  <a:noFill/>
                  <a:ln w="28575">
                    <a:solidFill>
                      <a:srgbClr val="2E299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3" name="Forme libre : forme 32">
                    <a:extLst>
                      <a:ext uri="{FF2B5EF4-FFF2-40B4-BE49-F238E27FC236}">
                        <a16:creationId xmlns:a16="http://schemas.microsoft.com/office/drawing/2014/main" id="{CD86229D-FFB5-4FFA-5715-AC1751BB6C0E}"/>
                      </a:ext>
                    </a:extLst>
                  </p:cNvPr>
                  <p:cNvSpPr/>
                  <p:nvPr/>
                </p:nvSpPr>
                <p:spPr>
                  <a:xfrm>
                    <a:off x="5324860" y="5453063"/>
                    <a:ext cx="122048" cy="130968"/>
                  </a:xfrm>
                  <a:custGeom>
                    <a:avLst/>
                    <a:gdLst>
                      <a:gd name="connsiteX0" fmla="*/ 85725 w 122048"/>
                      <a:gd name="connsiteY0" fmla="*/ 130968 h 130968"/>
                      <a:gd name="connsiteX1" fmla="*/ 121444 w 122048"/>
                      <a:gd name="connsiteY1" fmla="*/ 83343 h 130968"/>
                      <a:gd name="connsiteX2" fmla="*/ 59532 w 122048"/>
                      <a:gd name="connsiteY2" fmla="*/ 54768 h 130968"/>
                      <a:gd name="connsiteX3" fmla="*/ 21432 w 122048"/>
                      <a:gd name="connsiteY3" fmla="*/ 28575 h 130968"/>
                      <a:gd name="connsiteX4" fmla="*/ 0 w 122048"/>
                      <a:gd name="connsiteY4" fmla="*/ 0 h 1309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2048" h="130968">
                        <a:moveTo>
                          <a:pt x="85725" y="130968"/>
                        </a:moveTo>
                        <a:cubicBezTo>
                          <a:pt x="105767" y="113505"/>
                          <a:pt x="125809" y="96043"/>
                          <a:pt x="121444" y="83343"/>
                        </a:cubicBezTo>
                        <a:cubicBezTo>
                          <a:pt x="117079" y="70643"/>
                          <a:pt x="76201" y="63896"/>
                          <a:pt x="59532" y="54768"/>
                        </a:cubicBezTo>
                        <a:cubicBezTo>
                          <a:pt x="42863" y="45640"/>
                          <a:pt x="31354" y="37703"/>
                          <a:pt x="21432" y="28575"/>
                        </a:cubicBezTo>
                        <a:cubicBezTo>
                          <a:pt x="11510" y="19447"/>
                          <a:pt x="3572" y="2381"/>
                          <a:pt x="0" y="0"/>
                        </a:cubicBezTo>
                      </a:path>
                    </a:pathLst>
                  </a:custGeom>
                  <a:noFill/>
                  <a:ln w="28575">
                    <a:solidFill>
                      <a:srgbClr val="2E299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4" name="Forme libre : forme 33">
                    <a:extLst>
                      <a:ext uri="{FF2B5EF4-FFF2-40B4-BE49-F238E27FC236}">
                        <a16:creationId xmlns:a16="http://schemas.microsoft.com/office/drawing/2014/main" id="{4A63AEDA-BD08-3FC5-66E0-9B4C4EF3AB60}"/>
                      </a:ext>
                    </a:extLst>
                  </p:cNvPr>
                  <p:cNvSpPr/>
                  <p:nvPr/>
                </p:nvSpPr>
                <p:spPr>
                  <a:xfrm flipH="1">
                    <a:off x="5483516" y="5453063"/>
                    <a:ext cx="122048" cy="130968"/>
                  </a:xfrm>
                  <a:custGeom>
                    <a:avLst/>
                    <a:gdLst>
                      <a:gd name="connsiteX0" fmla="*/ 85725 w 122048"/>
                      <a:gd name="connsiteY0" fmla="*/ 130968 h 130968"/>
                      <a:gd name="connsiteX1" fmla="*/ 121444 w 122048"/>
                      <a:gd name="connsiteY1" fmla="*/ 83343 h 130968"/>
                      <a:gd name="connsiteX2" fmla="*/ 59532 w 122048"/>
                      <a:gd name="connsiteY2" fmla="*/ 54768 h 130968"/>
                      <a:gd name="connsiteX3" fmla="*/ 21432 w 122048"/>
                      <a:gd name="connsiteY3" fmla="*/ 28575 h 130968"/>
                      <a:gd name="connsiteX4" fmla="*/ 0 w 122048"/>
                      <a:gd name="connsiteY4" fmla="*/ 0 h 1309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2048" h="130968">
                        <a:moveTo>
                          <a:pt x="85725" y="130968"/>
                        </a:moveTo>
                        <a:cubicBezTo>
                          <a:pt x="105767" y="113505"/>
                          <a:pt x="125809" y="96043"/>
                          <a:pt x="121444" y="83343"/>
                        </a:cubicBezTo>
                        <a:cubicBezTo>
                          <a:pt x="117079" y="70643"/>
                          <a:pt x="76201" y="63896"/>
                          <a:pt x="59532" y="54768"/>
                        </a:cubicBezTo>
                        <a:cubicBezTo>
                          <a:pt x="42863" y="45640"/>
                          <a:pt x="31354" y="37703"/>
                          <a:pt x="21432" y="28575"/>
                        </a:cubicBezTo>
                        <a:cubicBezTo>
                          <a:pt x="11510" y="19447"/>
                          <a:pt x="3572" y="2381"/>
                          <a:pt x="0" y="0"/>
                        </a:cubicBezTo>
                      </a:path>
                    </a:pathLst>
                  </a:custGeom>
                  <a:noFill/>
                  <a:ln w="28575">
                    <a:solidFill>
                      <a:srgbClr val="2E299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5" name="Forme libre : forme 34">
                    <a:extLst>
                      <a:ext uri="{FF2B5EF4-FFF2-40B4-BE49-F238E27FC236}">
                        <a16:creationId xmlns:a16="http://schemas.microsoft.com/office/drawing/2014/main" id="{89FBBAA1-78B9-8F51-A209-05CB89E44F9A}"/>
                      </a:ext>
                    </a:extLst>
                  </p:cNvPr>
                  <p:cNvSpPr/>
                  <p:nvPr/>
                </p:nvSpPr>
                <p:spPr>
                  <a:xfrm>
                    <a:off x="5017497" y="5453063"/>
                    <a:ext cx="122048" cy="130968"/>
                  </a:xfrm>
                  <a:custGeom>
                    <a:avLst/>
                    <a:gdLst>
                      <a:gd name="connsiteX0" fmla="*/ 85725 w 122048"/>
                      <a:gd name="connsiteY0" fmla="*/ 130968 h 130968"/>
                      <a:gd name="connsiteX1" fmla="*/ 121444 w 122048"/>
                      <a:gd name="connsiteY1" fmla="*/ 83343 h 130968"/>
                      <a:gd name="connsiteX2" fmla="*/ 59532 w 122048"/>
                      <a:gd name="connsiteY2" fmla="*/ 54768 h 130968"/>
                      <a:gd name="connsiteX3" fmla="*/ 21432 w 122048"/>
                      <a:gd name="connsiteY3" fmla="*/ 28575 h 130968"/>
                      <a:gd name="connsiteX4" fmla="*/ 0 w 122048"/>
                      <a:gd name="connsiteY4" fmla="*/ 0 h 1309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2048" h="130968">
                        <a:moveTo>
                          <a:pt x="85725" y="130968"/>
                        </a:moveTo>
                        <a:cubicBezTo>
                          <a:pt x="105767" y="113505"/>
                          <a:pt x="125809" y="96043"/>
                          <a:pt x="121444" y="83343"/>
                        </a:cubicBezTo>
                        <a:cubicBezTo>
                          <a:pt x="117079" y="70643"/>
                          <a:pt x="76201" y="63896"/>
                          <a:pt x="59532" y="54768"/>
                        </a:cubicBezTo>
                        <a:cubicBezTo>
                          <a:pt x="42863" y="45640"/>
                          <a:pt x="31354" y="37703"/>
                          <a:pt x="21432" y="28575"/>
                        </a:cubicBezTo>
                        <a:cubicBezTo>
                          <a:pt x="11510" y="19447"/>
                          <a:pt x="3572" y="2381"/>
                          <a:pt x="0" y="0"/>
                        </a:cubicBezTo>
                      </a:path>
                    </a:pathLst>
                  </a:custGeom>
                  <a:noFill/>
                  <a:ln w="28575">
                    <a:solidFill>
                      <a:srgbClr val="2E299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6" name="Forme libre : forme 35">
                    <a:extLst>
                      <a:ext uri="{FF2B5EF4-FFF2-40B4-BE49-F238E27FC236}">
                        <a16:creationId xmlns:a16="http://schemas.microsoft.com/office/drawing/2014/main" id="{A286AD88-910E-C86A-F66F-CF830BF8075E}"/>
                      </a:ext>
                    </a:extLst>
                  </p:cNvPr>
                  <p:cNvSpPr/>
                  <p:nvPr/>
                </p:nvSpPr>
                <p:spPr>
                  <a:xfrm flipH="1">
                    <a:off x="5178534" y="5453063"/>
                    <a:ext cx="122048" cy="130968"/>
                  </a:xfrm>
                  <a:custGeom>
                    <a:avLst/>
                    <a:gdLst>
                      <a:gd name="connsiteX0" fmla="*/ 85725 w 122048"/>
                      <a:gd name="connsiteY0" fmla="*/ 130968 h 130968"/>
                      <a:gd name="connsiteX1" fmla="*/ 121444 w 122048"/>
                      <a:gd name="connsiteY1" fmla="*/ 83343 h 130968"/>
                      <a:gd name="connsiteX2" fmla="*/ 59532 w 122048"/>
                      <a:gd name="connsiteY2" fmla="*/ 54768 h 130968"/>
                      <a:gd name="connsiteX3" fmla="*/ 21432 w 122048"/>
                      <a:gd name="connsiteY3" fmla="*/ 28575 h 130968"/>
                      <a:gd name="connsiteX4" fmla="*/ 0 w 122048"/>
                      <a:gd name="connsiteY4" fmla="*/ 0 h 1309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2048" h="130968">
                        <a:moveTo>
                          <a:pt x="85725" y="130968"/>
                        </a:moveTo>
                        <a:cubicBezTo>
                          <a:pt x="105767" y="113505"/>
                          <a:pt x="125809" y="96043"/>
                          <a:pt x="121444" y="83343"/>
                        </a:cubicBezTo>
                        <a:cubicBezTo>
                          <a:pt x="117079" y="70643"/>
                          <a:pt x="76201" y="63896"/>
                          <a:pt x="59532" y="54768"/>
                        </a:cubicBezTo>
                        <a:cubicBezTo>
                          <a:pt x="42863" y="45640"/>
                          <a:pt x="31354" y="37703"/>
                          <a:pt x="21432" y="28575"/>
                        </a:cubicBezTo>
                        <a:cubicBezTo>
                          <a:pt x="11510" y="19447"/>
                          <a:pt x="3572" y="2381"/>
                          <a:pt x="0" y="0"/>
                        </a:cubicBezTo>
                      </a:path>
                    </a:pathLst>
                  </a:custGeom>
                  <a:noFill/>
                  <a:ln w="28575">
                    <a:solidFill>
                      <a:srgbClr val="2E299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7" name="Forme libre : forme 36">
                    <a:extLst>
                      <a:ext uri="{FF2B5EF4-FFF2-40B4-BE49-F238E27FC236}">
                        <a16:creationId xmlns:a16="http://schemas.microsoft.com/office/drawing/2014/main" id="{DF6C0851-BCE9-897C-CD88-EE19366759BC}"/>
                      </a:ext>
                    </a:extLst>
                  </p:cNvPr>
                  <p:cNvSpPr/>
                  <p:nvPr/>
                </p:nvSpPr>
                <p:spPr>
                  <a:xfrm>
                    <a:off x="4701434" y="5453063"/>
                    <a:ext cx="122048" cy="130968"/>
                  </a:xfrm>
                  <a:custGeom>
                    <a:avLst/>
                    <a:gdLst>
                      <a:gd name="connsiteX0" fmla="*/ 85725 w 122048"/>
                      <a:gd name="connsiteY0" fmla="*/ 130968 h 130968"/>
                      <a:gd name="connsiteX1" fmla="*/ 121444 w 122048"/>
                      <a:gd name="connsiteY1" fmla="*/ 83343 h 130968"/>
                      <a:gd name="connsiteX2" fmla="*/ 59532 w 122048"/>
                      <a:gd name="connsiteY2" fmla="*/ 54768 h 130968"/>
                      <a:gd name="connsiteX3" fmla="*/ 21432 w 122048"/>
                      <a:gd name="connsiteY3" fmla="*/ 28575 h 130968"/>
                      <a:gd name="connsiteX4" fmla="*/ 0 w 122048"/>
                      <a:gd name="connsiteY4" fmla="*/ 0 h 1309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2048" h="130968">
                        <a:moveTo>
                          <a:pt x="85725" y="130968"/>
                        </a:moveTo>
                        <a:cubicBezTo>
                          <a:pt x="105767" y="113505"/>
                          <a:pt x="125809" y="96043"/>
                          <a:pt x="121444" y="83343"/>
                        </a:cubicBezTo>
                        <a:cubicBezTo>
                          <a:pt x="117079" y="70643"/>
                          <a:pt x="76201" y="63896"/>
                          <a:pt x="59532" y="54768"/>
                        </a:cubicBezTo>
                        <a:cubicBezTo>
                          <a:pt x="42863" y="45640"/>
                          <a:pt x="31354" y="37703"/>
                          <a:pt x="21432" y="28575"/>
                        </a:cubicBezTo>
                        <a:cubicBezTo>
                          <a:pt x="11510" y="19447"/>
                          <a:pt x="3572" y="2381"/>
                          <a:pt x="0" y="0"/>
                        </a:cubicBezTo>
                      </a:path>
                    </a:pathLst>
                  </a:custGeom>
                  <a:noFill/>
                  <a:ln w="28575">
                    <a:solidFill>
                      <a:srgbClr val="2E299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8" name="Forme libre : forme 37">
                    <a:extLst>
                      <a:ext uri="{FF2B5EF4-FFF2-40B4-BE49-F238E27FC236}">
                        <a16:creationId xmlns:a16="http://schemas.microsoft.com/office/drawing/2014/main" id="{326D2D2F-0D64-DE74-5693-DE01B4AD118D}"/>
                      </a:ext>
                    </a:extLst>
                  </p:cNvPr>
                  <p:cNvSpPr/>
                  <p:nvPr/>
                </p:nvSpPr>
                <p:spPr>
                  <a:xfrm flipH="1">
                    <a:off x="4869614" y="5453063"/>
                    <a:ext cx="122048" cy="130968"/>
                  </a:xfrm>
                  <a:custGeom>
                    <a:avLst/>
                    <a:gdLst>
                      <a:gd name="connsiteX0" fmla="*/ 85725 w 122048"/>
                      <a:gd name="connsiteY0" fmla="*/ 130968 h 130968"/>
                      <a:gd name="connsiteX1" fmla="*/ 121444 w 122048"/>
                      <a:gd name="connsiteY1" fmla="*/ 83343 h 130968"/>
                      <a:gd name="connsiteX2" fmla="*/ 59532 w 122048"/>
                      <a:gd name="connsiteY2" fmla="*/ 54768 h 130968"/>
                      <a:gd name="connsiteX3" fmla="*/ 21432 w 122048"/>
                      <a:gd name="connsiteY3" fmla="*/ 28575 h 130968"/>
                      <a:gd name="connsiteX4" fmla="*/ 0 w 122048"/>
                      <a:gd name="connsiteY4" fmla="*/ 0 h 1309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2048" h="130968">
                        <a:moveTo>
                          <a:pt x="85725" y="130968"/>
                        </a:moveTo>
                        <a:cubicBezTo>
                          <a:pt x="105767" y="113505"/>
                          <a:pt x="125809" y="96043"/>
                          <a:pt x="121444" y="83343"/>
                        </a:cubicBezTo>
                        <a:cubicBezTo>
                          <a:pt x="117079" y="70643"/>
                          <a:pt x="76201" y="63896"/>
                          <a:pt x="59532" y="54768"/>
                        </a:cubicBezTo>
                        <a:cubicBezTo>
                          <a:pt x="42863" y="45640"/>
                          <a:pt x="31354" y="37703"/>
                          <a:pt x="21432" y="28575"/>
                        </a:cubicBezTo>
                        <a:cubicBezTo>
                          <a:pt x="11510" y="19447"/>
                          <a:pt x="3572" y="2381"/>
                          <a:pt x="0" y="0"/>
                        </a:cubicBezTo>
                      </a:path>
                    </a:pathLst>
                  </a:custGeom>
                  <a:noFill/>
                  <a:ln w="28575">
                    <a:solidFill>
                      <a:srgbClr val="2E299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9" name="Forme libre : forme 38">
                    <a:extLst>
                      <a:ext uri="{FF2B5EF4-FFF2-40B4-BE49-F238E27FC236}">
                        <a16:creationId xmlns:a16="http://schemas.microsoft.com/office/drawing/2014/main" id="{FB7846AE-46CF-937E-F0EA-6C993E34E6CF}"/>
                      </a:ext>
                    </a:extLst>
                  </p:cNvPr>
                  <p:cNvSpPr/>
                  <p:nvPr/>
                </p:nvSpPr>
                <p:spPr>
                  <a:xfrm>
                    <a:off x="5939798" y="5453063"/>
                    <a:ext cx="122048" cy="130968"/>
                  </a:xfrm>
                  <a:custGeom>
                    <a:avLst/>
                    <a:gdLst>
                      <a:gd name="connsiteX0" fmla="*/ 85725 w 122048"/>
                      <a:gd name="connsiteY0" fmla="*/ 130968 h 130968"/>
                      <a:gd name="connsiteX1" fmla="*/ 121444 w 122048"/>
                      <a:gd name="connsiteY1" fmla="*/ 83343 h 130968"/>
                      <a:gd name="connsiteX2" fmla="*/ 59532 w 122048"/>
                      <a:gd name="connsiteY2" fmla="*/ 54768 h 130968"/>
                      <a:gd name="connsiteX3" fmla="*/ 21432 w 122048"/>
                      <a:gd name="connsiteY3" fmla="*/ 28575 h 130968"/>
                      <a:gd name="connsiteX4" fmla="*/ 0 w 122048"/>
                      <a:gd name="connsiteY4" fmla="*/ 0 h 1309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2048" h="130968">
                        <a:moveTo>
                          <a:pt x="85725" y="130968"/>
                        </a:moveTo>
                        <a:cubicBezTo>
                          <a:pt x="105767" y="113505"/>
                          <a:pt x="125809" y="96043"/>
                          <a:pt x="121444" y="83343"/>
                        </a:cubicBezTo>
                        <a:cubicBezTo>
                          <a:pt x="117079" y="70643"/>
                          <a:pt x="76201" y="63896"/>
                          <a:pt x="59532" y="54768"/>
                        </a:cubicBezTo>
                        <a:cubicBezTo>
                          <a:pt x="42863" y="45640"/>
                          <a:pt x="31354" y="37703"/>
                          <a:pt x="21432" y="28575"/>
                        </a:cubicBezTo>
                        <a:cubicBezTo>
                          <a:pt x="11510" y="19447"/>
                          <a:pt x="3572" y="2381"/>
                          <a:pt x="0" y="0"/>
                        </a:cubicBezTo>
                      </a:path>
                    </a:pathLst>
                  </a:custGeom>
                  <a:noFill/>
                  <a:ln w="28575">
                    <a:solidFill>
                      <a:srgbClr val="2E299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40" name="Forme libre : forme 39">
                    <a:extLst>
                      <a:ext uri="{FF2B5EF4-FFF2-40B4-BE49-F238E27FC236}">
                        <a16:creationId xmlns:a16="http://schemas.microsoft.com/office/drawing/2014/main" id="{7D027078-0FF2-C301-2708-9D61F2B0C4B4}"/>
                      </a:ext>
                    </a:extLst>
                  </p:cNvPr>
                  <p:cNvSpPr/>
                  <p:nvPr/>
                </p:nvSpPr>
                <p:spPr>
                  <a:xfrm flipH="1">
                    <a:off x="6098454" y="5453063"/>
                    <a:ext cx="122048" cy="130968"/>
                  </a:xfrm>
                  <a:custGeom>
                    <a:avLst/>
                    <a:gdLst>
                      <a:gd name="connsiteX0" fmla="*/ 85725 w 122048"/>
                      <a:gd name="connsiteY0" fmla="*/ 130968 h 130968"/>
                      <a:gd name="connsiteX1" fmla="*/ 121444 w 122048"/>
                      <a:gd name="connsiteY1" fmla="*/ 83343 h 130968"/>
                      <a:gd name="connsiteX2" fmla="*/ 59532 w 122048"/>
                      <a:gd name="connsiteY2" fmla="*/ 54768 h 130968"/>
                      <a:gd name="connsiteX3" fmla="*/ 21432 w 122048"/>
                      <a:gd name="connsiteY3" fmla="*/ 28575 h 130968"/>
                      <a:gd name="connsiteX4" fmla="*/ 0 w 122048"/>
                      <a:gd name="connsiteY4" fmla="*/ 0 h 1309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2048" h="130968">
                        <a:moveTo>
                          <a:pt x="85725" y="130968"/>
                        </a:moveTo>
                        <a:cubicBezTo>
                          <a:pt x="105767" y="113505"/>
                          <a:pt x="125809" y="96043"/>
                          <a:pt x="121444" y="83343"/>
                        </a:cubicBezTo>
                        <a:cubicBezTo>
                          <a:pt x="117079" y="70643"/>
                          <a:pt x="76201" y="63896"/>
                          <a:pt x="59532" y="54768"/>
                        </a:cubicBezTo>
                        <a:cubicBezTo>
                          <a:pt x="42863" y="45640"/>
                          <a:pt x="31354" y="37703"/>
                          <a:pt x="21432" y="28575"/>
                        </a:cubicBezTo>
                        <a:cubicBezTo>
                          <a:pt x="11510" y="19447"/>
                          <a:pt x="3572" y="2381"/>
                          <a:pt x="0" y="0"/>
                        </a:cubicBezTo>
                      </a:path>
                    </a:pathLst>
                  </a:custGeom>
                  <a:noFill/>
                  <a:ln w="28575">
                    <a:solidFill>
                      <a:srgbClr val="2E299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grpSp>
              <p:nvGrpSpPr>
                <p:cNvPr id="15" name="Groupe 14">
                  <a:extLst>
                    <a:ext uri="{FF2B5EF4-FFF2-40B4-BE49-F238E27FC236}">
                      <a16:creationId xmlns:a16="http://schemas.microsoft.com/office/drawing/2014/main" id="{099398FC-9E39-9D3E-4648-EC6E9A92D6D6}"/>
                    </a:ext>
                  </a:extLst>
                </p:cNvPr>
                <p:cNvGrpSpPr/>
                <p:nvPr/>
              </p:nvGrpSpPr>
              <p:grpSpPr>
                <a:xfrm>
                  <a:off x="3877659" y="4669582"/>
                  <a:ext cx="3291084" cy="1686581"/>
                  <a:chOff x="3877659" y="4669582"/>
                  <a:chExt cx="3291084" cy="1686581"/>
                </a:xfrm>
              </p:grpSpPr>
              <p:sp>
                <p:nvSpPr>
                  <p:cNvPr id="16" name="Ellipse 15">
                    <a:extLst>
                      <a:ext uri="{FF2B5EF4-FFF2-40B4-BE49-F238E27FC236}">
                        <a16:creationId xmlns:a16="http://schemas.microsoft.com/office/drawing/2014/main" id="{0F05644C-FDCD-4BE4-443D-17663083F4F8}"/>
                      </a:ext>
                    </a:extLst>
                  </p:cNvPr>
                  <p:cNvSpPr/>
                  <p:nvPr/>
                </p:nvSpPr>
                <p:spPr>
                  <a:xfrm>
                    <a:off x="4526985" y="5249722"/>
                    <a:ext cx="545990" cy="1054099"/>
                  </a:xfrm>
                  <a:prstGeom prst="ellipse">
                    <a:avLst/>
                  </a:prstGeom>
                  <a:noFill/>
                  <a:ln w="38100">
                    <a:solidFill>
                      <a:srgbClr val="BD65BE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8" name="Connecteur droit 17">
                    <a:extLst>
                      <a:ext uri="{FF2B5EF4-FFF2-40B4-BE49-F238E27FC236}">
                        <a16:creationId xmlns:a16="http://schemas.microsoft.com/office/drawing/2014/main" id="{576E944C-E1FA-F16F-BEDC-D9DC90CBB5F6}"/>
                      </a:ext>
                    </a:extLst>
                  </p:cNvPr>
                  <p:cNvCxnSpPr>
                    <a:stCxn id="16" idx="6"/>
                    <a:endCxn id="27" idx="2"/>
                  </p:cNvCxnSpPr>
                  <p:nvPr/>
                </p:nvCxnSpPr>
                <p:spPr>
                  <a:xfrm flipV="1">
                    <a:off x="5072975" y="5666451"/>
                    <a:ext cx="628221" cy="110321"/>
                  </a:xfrm>
                  <a:prstGeom prst="line">
                    <a:avLst/>
                  </a:prstGeom>
                  <a:ln w="38100">
                    <a:solidFill>
                      <a:srgbClr val="BD65BE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9" name="Groupe 18">
                    <a:extLst>
                      <a:ext uri="{FF2B5EF4-FFF2-40B4-BE49-F238E27FC236}">
                        <a16:creationId xmlns:a16="http://schemas.microsoft.com/office/drawing/2014/main" id="{178B527B-BCB5-DECF-7954-7F03AF1CAD4D}"/>
                      </a:ext>
                    </a:extLst>
                  </p:cNvPr>
                  <p:cNvGrpSpPr/>
                  <p:nvPr/>
                </p:nvGrpSpPr>
                <p:grpSpPr>
                  <a:xfrm>
                    <a:off x="5701196" y="4976739"/>
                    <a:ext cx="1467547" cy="1379424"/>
                    <a:chOff x="5701196" y="4976739"/>
                    <a:chExt cx="1467547" cy="1379424"/>
                  </a:xfrm>
                </p:grpSpPr>
                <p:sp>
                  <p:nvSpPr>
                    <p:cNvPr id="23" name="Rectangle 22">
                      <a:extLst>
                        <a:ext uri="{FF2B5EF4-FFF2-40B4-BE49-F238E27FC236}">
                          <a16:creationId xmlns:a16="http://schemas.microsoft.com/office/drawing/2014/main" id="{F338A6AC-E99B-F31B-8468-1B912719FC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33499" y="5289017"/>
                      <a:ext cx="831147" cy="829737"/>
                    </a:xfrm>
                    <a:prstGeom prst="rect">
                      <a:avLst/>
                    </a:prstGeom>
                    <a:solidFill>
                      <a:srgbClr val="F39972"/>
                    </a:solidFill>
                    <a:ln>
                      <a:solidFill>
                        <a:srgbClr val="470557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" name="Rectangle : coins arrondis 23">
                      <a:extLst>
                        <a:ext uri="{FF2B5EF4-FFF2-40B4-BE49-F238E27FC236}">
                          <a16:creationId xmlns:a16="http://schemas.microsoft.com/office/drawing/2014/main" id="{150C424A-3F62-DF4A-5C3C-80E0391C9B2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93293" y="5232094"/>
                      <a:ext cx="111557" cy="829737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>
                      <a:solidFill>
                        <a:srgbClr val="470557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" name="Rectangle 24">
                      <a:extLst>
                        <a:ext uri="{FF2B5EF4-FFF2-40B4-BE49-F238E27FC236}">
                          <a16:creationId xmlns:a16="http://schemas.microsoft.com/office/drawing/2014/main" id="{DFEA2B08-EDFE-3364-99FD-1595374405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33499" y="5216873"/>
                      <a:ext cx="395784" cy="72144"/>
                    </a:xfrm>
                    <a:prstGeom prst="rect">
                      <a:avLst/>
                    </a:prstGeom>
                    <a:solidFill>
                      <a:srgbClr val="2E2998"/>
                    </a:solidFill>
                    <a:ln>
                      <a:solidFill>
                        <a:srgbClr val="470557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6" name="Rectangle 25">
                      <a:extLst>
                        <a:ext uri="{FF2B5EF4-FFF2-40B4-BE49-F238E27FC236}">
                          <a16:creationId xmlns:a16="http://schemas.microsoft.com/office/drawing/2014/main" id="{6A26534F-1559-9A1B-ED4C-7176DC7056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68862" y="5216873"/>
                      <a:ext cx="395784" cy="72144"/>
                    </a:xfrm>
                    <a:prstGeom prst="rect">
                      <a:avLst/>
                    </a:prstGeom>
                    <a:solidFill>
                      <a:srgbClr val="2E2998"/>
                    </a:solidFill>
                    <a:ln>
                      <a:solidFill>
                        <a:srgbClr val="470557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" name="Ellipse 26">
                      <a:extLst>
                        <a:ext uri="{FF2B5EF4-FFF2-40B4-BE49-F238E27FC236}">
                          <a16:creationId xmlns:a16="http://schemas.microsoft.com/office/drawing/2014/main" id="{47D546DF-DD8E-DA99-DC1E-EFE3FE9631F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01196" y="4976739"/>
                      <a:ext cx="1467547" cy="1379424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rgbClr val="BD65BE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28" name="Connecteur droit 27">
                      <a:extLst>
                        <a:ext uri="{FF2B5EF4-FFF2-40B4-BE49-F238E27FC236}">
                          <a16:creationId xmlns:a16="http://schemas.microsoft.com/office/drawing/2014/main" id="{44D209C5-8319-B039-7ED7-16E05AB6997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6449072" y="5134688"/>
                      <a:ext cx="0" cy="339826"/>
                    </a:xfrm>
                    <a:prstGeom prst="line">
                      <a:avLst/>
                    </a:prstGeom>
                    <a:ln w="285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0" name="ZoneTexte 19">
                    <a:extLst>
                      <a:ext uri="{FF2B5EF4-FFF2-40B4-BE49-F238E27FC236}">
                        <a16:creationId xmlns:a16="http://schemas.microsoft.com/office/drawing/2014/main" id="{3D5A292E-16DB-E5DA-0838-0D02E4156378}"/>
                      </a:ext>
                    </a:extLst>
                  </p:cNvPr>
                  <p:cNvSpPr txBox="1"/>
                  <p:nvPr/>
                </p:nvSpPr>
                <p:spPr>
                  <a:xfrm>
                    <a:off x="3877659" y="4669582"/>
                    <a:ext cx="785749" cy="442674"/>
                  </a:xfrm>
                  <a:prstGeom prst="roundRect">
                    <a:avLst/>
                  </a:prstGeom>
                  <a:ln w="28575">
                    <a:solidFill>
                      <a:srgbClr val="BD65BE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fr-FR" sz="2000" dirty="0"/>
                      <a:t>ALD </a:t>
                    </a:r>
                  </a:p>
                </p:txBody>
              </p:sp>
              <p:cxnSp>
                <p:nvCxnSpPr>
                  <p:cNvPr id="21" name="Connecteur droit avec flèche 20">
                    <a:extLst>
                      <a:ext uri="{FF2B5EF4-FFF2-40B4-BE49-F238E27FC236}">
                        <a16:creationId xmlns:a16="http://schemas.microsoft.com/office/drawing/2014/main" id="{1DE1714E-D342-8ED0-A6EF-A6055A98F092}"/>
                      </a:ext>
                    </a:extLst>
                  </p:cNvPr>
                  <p:cNvCxnSpPr>
                    <a:cxnSpLocks/>
                    <a:stCxn id="20" idx="3"/>
                    <a:endCxn id="25" idx="1"/>
                  </p:cNvCxnSpPr>
                  <p:nvPr/>
                </p:nvCxnSpPr>
                <p:spPr>
                  <a:xfrm>
                    <a:off x="4663408" y="4890919"/>
                    <a:ext cx="1370091" cy="362026"/>
                  </a:xfrm>
                  <a:prstGeom prst="straightConnector1">
                    <a:avLst/>
                  </a:prstGeom>
                  <a:ln w="28575">
                    <a:solidFill>
                      <a:srgbClr val="BD65BE"/>
                    </a:solidFill>
                    <a:tailEnd type="triangle"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Connecteur droit avec flèche 21">
                    <a:extLst>
                      <a:ext uri="{FF2B5EF4-FFF2-40B4-BE49-F238E27FC236}">
                        <a16:creationId xmlns:a16="http://schemas.microsoft.com/office/drawing/2014/main" id="{D7DF9590-ECAC-3A96-A560-16EAEABBE152}"/>
                      </a:ext>
                    </a:extLst>
                  </p:cNvPr>
                  <p:cNvCxnSpPr>
                    <a:cxnSpLocks/>
                    <a:stCxn id="20" idx="2"/>
                  </p:cNvCxnSpPr>
                  <p:nvPr/>
                </p:nvCxnSpPr>
                <p:spPr>
                  <a:xfrm flipH="1">
                    <a:off x="4090598" y="5112256"/>
                    <a:ext cx="179936" cy="362258"/>
                  </a:xfrm>
                  <a:prstGeom prst="straightConnector1">
                    <a:avLst/>
                  </a:prstGeom>
                  <a:ln w="28575">
                    <a:solidFill>
                      <a:srgbClr val="BD65BE"/>
                    </a:solidFill>
                    <a:tailEnd type="triangle"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</p:spTree>
    <p:extLst>
      <p:ext uri="{BB962C8B-B14F-4D97-AF65-F5344CB8AC3E}">
        <p14:creationId xmlns:p14="http://schemas.microsoft.com/office/powerpoint/2010/main" val="343125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798BAAC0-6E1F-4E59-AA2C-429C7A501CE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13" y="1778111"/>
            <a:ext cx="2122401" cy="4714764"/>
          </a:xfr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44EE443-2423-4263-B505-91B53AE6B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Porous</a:t>
            </a:r>
            <a:r>
              <a:rPr lang="fr-FR" dirty="0"/>
              <a:t> Alumina Samples</a:t>
            </a:r>
          </a:p>
        </p:txBody>
      </p:sp>
      <p:grpSp>
        <p:nvGrpSpPr>
          <p:cNvPr id="83" name="Groupe 82">
            <a:extLst>
              <a:ext uri="{FF2B5EF4-FFF2-40B4-BE49-F238E27FC236}">
                <a16:creationId xmlns:a16="http://schemas.microsoft.com/office/drawing/2014/main" id="{9EBE622F-9A1A-4645-94A2-9107F03ACD2B}"/>
              </a:ext>
            </a:extLst>
          </p:cNvPr>
          <p:cNvGrpSpPr/>
          <p:nvPr/>
        </p:nvGrpSpPr>
        <p:grpSpPr>
          <a:xfrm>
            <a:off x="2308011" y="816692"/>
            <a:ext cx="9777926" cy="5847001"/>
            <a:chOff x="2354310" y="660161"/>
            <a:chExt cx="9777926" cy="5847001"/>
          </a:xfrm>
        </p:grpSpPr>
        <p:grpSp>
          <p:nvGrpSpPr>
            <p:cNvPr id="10" name="Groupe 9">
              <a:extLst>
                <a:ext uri="{FF2B5EF4-FFF2-40B4-BE49-F238E27FC236}">
                  <a16:creationId xmlns:a16="http://schemas.microsoft.com/office/drawing/2014/main" id="{A4FBD533-3DBD-4BBE-AD64-58286C9570E0}"/>
                </a:ext>
              </a:extLst>
            </p:cNvPr>
            <p:cNvGrpSpPr/>
            <p:nvPr/>
          </p:nvGrpSpPr>
          <p:grpSpPr>
            <a:xfrm>
              <a:off x="9243178" y="660161"/>
              <a:ext cx="2889058" cy="4442494"/>
              <a:chOff x="9171289" y="650001"/>
              <a:chExt cx="2889058" cy="4442494"/>
            </a:xfrm>
          </p:grpSpPr>
          <p:pic>
            <p:nvPicPr>
              <p:cNvPr id="4" name="Image 3">
                <a:extLst>
                  <a:ext uri="{FF2B5EF4-FFF2-40B4-BE49-F238E27FC236}">
                    <a16:creationId xmlns:a16="http://schemas.microsoft.com/office/drawing/2014/main" id="{675E4DD7-2AF1-405A-8E4F-71EF0CD7617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b="62906"/>
              <a:stretch/>
            </p:blipFill>
            <p:spPr>
              <a:xfrm>
                <a:off x="9530455" y="650001"/>
                <a:ext cx="2106431" cy="1884318"/>
              </a:xfrm>
              <a:prstGeom prst="rect">
                <a:avLst/>
              </a:prstGeom>
            </p:spPr>
          </p:pic>
          <p:pic>
            <p:nvPicPr>
              <p:cNvPr id="45" name="Image 44">
                <a:extLst>
                  <a:ext uri="{FF2B5EF4-FFF2-40B4-BE49-F238E27FC236}">
                    <a16:creationId xmlns:a16="http://schemas.microsoft.com/office/drawing/2014/main" id="{26A58094-B00C-4B18-84DF-6ADBBACFA67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51707" b="9436"/>
              <a:stretch/>
            </p:blipFill>
            <p:spPr>
              <a:xfrm>
                <a:off x="9562603" y="2819195"/>
                <a:ext cx="2106431" cy="1973930"/>
              </a:xfrm>
              <a:prstGeom prst="rect">
                <a:avLst/>
              </a:prstGeom>
            </p:spPr>
          </p:pic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72FE96B8-68FC-4C63-BCA3-129F159776FB}"/>
                  </a:ext>
                </a:extLst>
              </p:cNvPr>
              <p:cNvSpPr txBox="1"/>
              <p:nvPr/>
            </p:nvSpPr>
            <p:spPr>
              <a:xfrm>
                <a:off x="9649325" y="2480676"/>
                <a:ext cx="18932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Before ALD</a:t>
                </a:r>
              </a:p>
            </p:txBody>
          </p:sp>
          <p:sp>
            <p:nvSpPr>
              <p:cNvPr id="54" name="ZoneTexte 53">
                <a:extLst>
                  <a:ext uri="{FF2B5EF4-FFF2-40B4-BE49-F238E27FC236}">
                    <a16:creationId xmlns:a16="http://schemas.microsoft.com/office/drawing/2014/main" id="{21D0E259-AC21-499C-94CC-5380CA62F07B}"/>
                  </a:ext>
                </a:extLst>
              </p:cNvPr>
              <p:cNvSpPr txBox="1"/>
              <p:nvPr/>
            </p:nvSpPr>
            <p:spPr>
              <a:xfrm>
                <a:off x="9171289" y="4723163"/>
                <a:ext cx="28890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after 160cycles of ALD </a:t>
                </a:r>
              </a:p>
            </p:txBody>
          </p:sp>
        </p:grpSp>
        <p:grpSp>
          <p:nvGrpSpPr>
            <p:cNvPr id="82" name="Groupe 81">
              <a:extLst>
                <a:ext uri="{FF2B5EF4-FFF2-40B4-BE49-F238E27FC236}">
                  <a16:creationId xmlns:a16="http://schemas.microsoft.com/office/drawing/2014/main" id="{F4BAA3FE-6880-4DAC-8AFB-A9AB8DDABAB6}"/>
                </a:ext>
              </a:extLst>
            </p:cNvPr>
            <p:cNvGrpSpPr/>
            <p:nvPr/>
          </p:nvGrpSpPr>
          <p:grpSpPr>
            <a:xfrm>
              <a:off x="2354310" y="4669582"/>
              <a:ext cx="9354465" cy="1837580"/>
              <a:chOff x="2354310" y="4669582"/>
              <a:chExt cx="9354465" cy="1837580"/>
            </a:xfrm>
          </p:grpSpPr>
          <p:sp>
            <p:nvSpPr>
              <p:cNvPr id="46" name="ZoneTexte 45">
                <a:extLst>
                  <a:ext uri="{FF2B5EF4-FFF2-40B4-BE49-F238E27FC236}">
                    <a16:creationId xmlns:a16="http://schemas.microsoft.com/office/drawing/2014/main" id="{66961CAD-F04B-4E65-B9B1-5A409EDAAB44}"/>
                  </a:ext>
                </a:extLst>
              </p:cNvPr>
              <p:cNvSpPr txBox="1"/>
              <p:nvPr/>
            </p:nvSpPr>
            <p:spPr>
              <a:xfrm>
                <a:off x="7442918" y="5495889"/>
                <a:ext cx="426585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rgbClr val="BD65BE"/>
                  </a:buClr>
                  <a:buFont typeface="Wingdings" panose="05000000000000000000" pitchFamily="2" charset="2"/>
                  <a:buChar char="Ø"/>
                </a:pPr>
                <a:r>
                  <a:rPr lang="en-US" sz="2400" dirty="0"/>
                  <a:t>ALD deposition is required to obtain the ink-bottle shape</a:t>
                </a:r>
                <a:endParaRPr lang="fr-FR" sz="2400" dirty="0"/>
              </a:p>
            </p:txBody>
          </p:sp>
          <p:grpSp>
            <p:nvGrpSpPr>
              <p:cNvPr id="81" name="Groupe 80">
                <a:extLst>
                  <a:ext uri="{FF2B5EF4-FFF2-40B4-BE49-F238E27FC236}">
                    <a16:creationId xmlns:a16="http://schemas.microsoft.com/office/drawing/2014/main" id="{A20C8EA0-A618-45B2-9438-DA6070935217}"/>
                  </a:ext>
                </a:extLst>
              </p:cNvPr>
              <p:cNvGrpSpPr/>
              <p:nvPr/>
            </p:nvGrpSpPr>
            <p:grpSpPr>
              <a:xfrm>
                <a:off x="2354310" y="4669582"/>
                <a:ext cx="4814433" cy="1837580"/>
                <a:chOff x="2354310" y="4669582"/>
                <a:chExt cx="4814433" cy="1837580"/>
              </a:xfrm>
            </p:grpSpPr>
            <p:grpSp>
              <p:nvGrpSpPr>
                <p:cNvPr id="44" name="Groupe 43">
                  <a:extLst>
                    <a:ext uri="{FF2B5EF4-FFF2-40B4-BE49-F238E27FC236}">
                      <a16:creationId xmlns:a16="http://schemas.microsoft.com/office/drawing/2014/main" id="{8D9F757C-829F-46DB-ABAA-4D07857552F1}"/>
                    </a:ext>
                  </a:extLst>
                </p:cNvPr>
                <p:cNvGrpSpPr/>
                <p:nvPr/>
              </p:nvGrpSpPr>
              <p:grpSpPr>
                <a:xfrm>
                  <a:off x="2354310" y="5262562"/>
                  <a:ext cx="3022591" cy="1244600"/>
                  <a:chOff x="3655185" y="5262562"/>
                  <a:chExt cx="3022591" cy="1244600"/>
                </a:xfrm>
              </p:grpSpPr>
              <p:grpSp>
                <p:nvGrpSpPr>
                  <p:cNvPr id="43" name="Groupe 42">
                    <a:extLst>
                      <a:ext uri="{FF2B5EF4-FFF2-40B4-BE49-F238E27FC236}">
                        <a16:creationId xmlns:a16="http://schemas.microsoft.com/office/drawing/2014/main" id="{64FCCC0D-8FDF-4735-A471-4C76E1DD8CA2}"/>
                      </a:ext>
                    </a:extLst>
                  </p:cNvPr>
                  <p:cNvGrpSpPr/>
                  <p:nvPr/>
                </p:nvGrpSpPr>
                <p:grpSpPr>
                  <a:xfrm>
                    <a:off x="3655185" y="5438776"/>
                    <a:ext cx="3022591" cy="1068386"/>
                    <a:chOff x="3655185" y="5438776"/>
                    <a:chExt cx="3022591" cy="1068386"/>
                  </a:xfrm>
                </p:grpSpPr>
                <p:pic>
                  <p:nvPicPr>
                    <p:cNvPr id="18" name="Espace réservé du contenu 5">
                      <a:extLst>
                        <a:ext uri="{FF2B5EF4-FFF2-40B4-BE49-F238E27FC236}">
                          <a16:creationId xmlns:a16="http://schemas.microsoft.com/office/drawing/2014/main" id="{6D5A4DE0-C779-477F-93C5-C746623DEFF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t="77643"/>
                    <a:stretch/>
                  </p:blipFill>
                  <p:spPr>
                    <a:xfrm>
                      <a:off x="4555375" y="5438776"/>
                      <a:ext cx="2122401" cy="1054099"/>
                    </a:xfrm>
                    <a:prstGeom prst="rect">
                      <a:avLst/>
                    </a:prstGeom>
                  </p:spPr>
                </p:pic>
                <p:grpSp>
                  <p:nvGrpSpPr>
                    <p:cNvPr id="42" name="Groupe 41">
                      <a:extLst>
                        <a:ext uri="{FF2B5EF4-FFF2-40B4-BE49-F238E27FC236}">
                          <a16:creationId xmlns:a16="http://schemas.microsoft.com/office/drawing/2014/main" id="{CAE17811-301E-4175-89EC-7C406FC9890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655185" y="5899150"/>
                      <a:ext cx="1008659" cy="608012"/>
                      <a:chOff x="3655185" y="5899150"/>
                      <a:chExt cx="1008659" cy="608012"/>
                    </a:xfrm>
                  </p:grpSpPr>
                  <p:sp>
                    <p:nvSpPr>
                      <p:cNvPr id="38" name="ZoneTexte 37">
                        <a:extLst>
                          <a:ext uri="{FF2B5EF4-FFF2-40B4-BE49-F238E27FC236}">
                            <a16:creationId xmlns:a16="http://schemas.microsoft.com/office/drawing/2014/main" id="{373CE10D-5455-4FE4-A2AC-43525E6256E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655185" y="5983942"/>
                        <a:ext cx="1008659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fr-FR" sz="1400" dirty="0"/>
                          <a:t>ALD </a:t>
                        </a:r>
                        <a:br>
                          <a:rPr lang="fr-FR" sz="1400" dirty="0"/>
                        </a:br>
                        <a:r>
                          <a:rPr lang="fr-FR" sz="1400" dirty="0" err="1"/>
                          <a:t>deposition</a:t>
                        </a:r>
                        <a:endParaRPr lang="fr-FR" sz="1400" dirty="0"/>
                      </a:p>
                    </p:txBody>
                  </p:sp>
                  <p:cxnSp>
                    <p:nvCxnSpPr>
                      <p:cNvPr id="40" name="Connecteur droit avec flèche 39">
                        <a:extLst>
                          <a:ext uri="{FF2B5EF4-FFF2-40B4-BE49-F238E27FC236}">
                            <a16:creationId xmlns:a16="http://schemas.microsoft.com/office/drawing/2014/main" id="{46B5C835-425D-4431-86A7-9B0CCD80EFC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3886200" y="5899150"/>
                        <a:ext cx="587375" cy="0"/>
                      </a:xfrm>
                      <a:prstGeom prst="straightConnector1">
                        <a:avLst/>
                      </a:prstGeom>
                      <a:ln>
                        <a:solidFill>
                          <a:schemeClr val="tx1"/>
                        </a:solidFill>
                        <a:tailEnd type="triangle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sp>
                <p:nvSpPr>
                  <p:cNvPr id="7" name="Rectangle 6">
                    <a:extLst>
                      <a:ext uri="{FF2B5EF4-FFF2-40B4-BE49-F238E27FC236}">
                        <a16:creationId xmlns:a16="http://schemas.microsoft.com/office/drawing/2014/main" id="{148AF0C0-2262-401D-B306-D84BAEBDF3FA}"/>
                      </a:ext>
                    </a:extLst>
                  </p:cNvPr>
                  <p:cNvSpPr/>
                  <p:nvPr/>
                </p:nvSpPr>
                <p:spPr>
                  <a:xfrm flipH="1">
                    <a:off x="4838460" y="5262562"/>
                    <a:ext cx="18000" cy="33099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8" name="Forme libre : forme 27">
                    <a:extLst>
                      <a:ext uri="{FF2B5EF4-FFF2-40B4-BE49-F238E27FC236}">
                        <a16:creationId xmlns:a16="http://schemas.microsoft.com/office/drawing/2014/main" id="{8BA7D9BF-824F-4E49-9BC0-2D1FC902A818}"/>
                      </a:ext>
                    </a:extLst>
                  </p:cNvPr>
                  <p:cNvSpPr/>
                  <p:nvPr/>
                </p:nvSpPr>
                <p:spPr>
                  <a:xfrm>
                    <a:off x="5634038" y="5453063"/>
                    <a:ext cx="122048" cy="130968"/>
                  </a:xfrm>
                  <a:custGeom>
                    <a:avLst/>
                    <a:gdLst>
                      <a:gd name="connsiteX0" fmla="*/ 85725 w 122048"/>
                      <a:gd name="connsiteY0" fmla="*/ 130968 h 130968"/>
                      <a:gd name="connsiteX1" fmla="*/ 121444 w 122048"/>
                      <a:gd name="connsiteY1" fmla="*/ 83343 h 130968"/>
                      <a:gd name="connsiteX2" fmla="*/ 59532 w 122048"/>
                      <a:gd name="connsiteY2" fmla="*/ 54768 h 130968"/>
                      <a:gd name="connsiteX3" fmla="*/ 21432 w 122048"/>
                      <a:gd name="connsiteY3" fmla="*/ 28575 h 130968"/>
                      <a:gd name="connsiteX4" fmla="*/ 0 w 122048"/>
                      <a:gd name="connsiteY4" fmla="*/ 0 h 1309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2048" h="130968">
                        <a:moveTo>
                          <a:pt x="85725" y="130968"/>
                        </a:moveTo>
                        <a:cubicBezTo>
                          <a:pt x="105767" y="113505"/>
                          <a:pt x="125809" y="96043"/>
                          <a:pt x="121444" y="83343"/>
                        </a:cubicBezTo>
                        <a:cubicBezTo>
                          <a:pt x="117079" y="70643"/>
                          <a:pt x="76201" y="63896"/>
                          <a:pt x="59532" y="54768"/>
                        </a:cubicBezTo>
                        <a:cubicBezTo>
                          <a:pt x="42863" y="45640"/>
                          <a:pt x="31354" y="37703"/>
                          <a:pt x="21432" y="28575"/>
                        </a:cubicBezTo>
                        <a:cubicBezTo>
                          <a:pt x="11510" y="19447"/>
                          <a:pt x="3572" y="2381"/>
                          <a:pt x="0" y="0"/>
                        </a:cubicBezTo>
                      </a:path>
                    </a:pathLst>
                  </a:custGeom>
                  <a:noFill/>
                  <a:ln w="28575">
                    <a:solidFill>
                      <a:srgbClr val="2E299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9" name="Forme libre : forme 28">
                    <a:extLst>
                      <a:ext uri="{FF2B5EF4-FFF2-40B4-BE49-F238E27FC236}">
                        <a16:creationId xmlns:a16="http://schemas.microsoft.com/office/drawing/2014/main" id="{9AC7D41C-F87B-4ABB-B11E-6E7CB9A07C8C}"/>
                      </a:ext>
                    </a:extLst>
                  </p:cNvPr>
                  <p:cNvSpPr/>
                  <p:nvPr/>
                </p:nvSpPr>
                <p:spPr>
                  <a:xfrm flipH="1">
                    <a:off x="5792694" y="5453063"/>
                    <a:ext cx="122048" cy="130968"/>
                  </a:xfrm>
                  <a:custGeom>
                    <a:avLst/>
                    <a:gdLst>
                      <a:gd name="connsiteX0" fmla="*/ 85725 w 122048"/>
                      <a:gd name="connsiteY0" fmla="*/ 130968 h 130968"/>
                      <a:gd name="connsiteX1" fmla="*/ 121444 w 122048"/>
                      <a:gd name="connsiteY1" fmla="*/ 83343 h 130968"/>
                      <a:gd name="connsiteX2" fmla="*/ 59532 w 122048"/>
                      <a:gd name="connsiteY2" fmla="*/ 54768 h 130968"/>
                      <a:gd name="connsiteX3" fmla="*/ 21432 w 122048"/>
                      <a:gd name="connsiteY3" fmla="*/ 28575 h 130968"/>
                      <a:gd name="connsiteX4" fmla="*/ 0 w 122048"/>
                      <a:gd name="connsiteY4" fmla="*/ 0 h 1309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2048" h="130968">
                        <a:moveTo>
                          <a:pt x="85725" y="130968"/>
                        </a:moveTo>
                        <a:cubicBezTo>
                          <a:pt x="105767" y="113505"/>
                          <a:pt x="125809" y="96043"/>
                          <a:pt x="121444" y="83343"/>
                        </a:cubicBezTo>
                        <a:cubicBezTo>
                          <a:pt x="117079" y="70643"/>
                          <a:pt x="76201" y="63896"/>
                          <a:pt x="59532" y="54768"/>
                        </a:cubicBezTo>
                        <a:cubicBezTo>
                          <a:pt x="42863" y="45640"/>
                          <a:pt x="31354" y="37703"/>
                          <a:pt x="21432" y="28575"/>
                        </a:cubicBezTo>
                        <a:cubicBezTo>
                          <a:pt x="11510" y="19447"/>
                          <a:pt x="3572" y="2381"/>
                          <a:pt x="0" y="0"/>
                        </a:cubicBezTo>
                      </a:path>
                    </a:pathLst>
                  </a:custGeom>
                  <a:noFill/>
                  <a:ln w="28575">
                    <a:solidFill>
                      <a:srgbClr val="2E299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0" name="Forme libre : forme 29">
                    <a:extLst>
                      <a:ext uri="{FF2B5EF4-FFF2-40B4-BE49-F238E27FC236}">
                        <a16:creationId xmlns:a16="http://schemas.microsoft.com/office/drawing/2014/main" id="{17963D87-69DD-42FF-BAC0-380BF7DE48F6}"/>
                      </a:ext>
                    </a:extLst>
                  </p:cNvPr>
                  <p:cNvSpPr/>
                  <p:nvPr/>
                </p:nvSpPr>
                <p:spPr>
                  <a:xfrm>
                    <a:off x="5324860" y="5453063"/>
                    <a:ext cx="122048" cy="130968"/>
                  </a:xfrm>
                  <a:custGeom>
                    <a:avLst/>
                    <a:gdLst>
                      <a:gd name="connsiteX0" fmla="*/ 85725 w 122048"/>
                      <a:gd name="connsiteY0" fmla="*/ 130968 h 130968"/>
                      <a:gd name="connsiteX1" fmla="*/ 121444 w 122048"/>
                      <a:gd name="connsiteY1" fmla="*/ 83343 h 130968"/>
                      <a:gd name="connsiteX2" fmla="*/ 59532 w 122048"/>
                      <a:gd name="connsiteY2" fmla="*/ 54768 h 130968"/>
                      <a:gd name="connsiteX3" fmla="*/ 21432 w 122048"/>
                      <a:gd name="connsiteY3" fmla="*/ 28575 h 130968"/>
                      <a:gd name="connsiteX4" fmla="*/ 0 w 122048"/>
                      <a:gd name="connsiteY4" fmla="*/ 0 h 1309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2048" h="130968">
                        <a:moveTo>
                          <a:pt x="85725" y="130968"/>
                        </a:moveTo>
                        <a:cubicBezTo>
                          <a:pt x="105767" y="113505"/>
                          <a:pt x="125809" y="96043"/>
                          <a:pt x="121444" y="83343"/>
                        </a:cubicBezTo>
                        <a:cubicBezTo>
                          <a:pt x="117079" y="70643"/>
                          <a:pt x="76201" y="63896"/>
                          <a:pt x="59532" y="54768"/>
                        </a:cubicBezTo>
                        <a:cubicBezTo>
                          <a:pt x="42863" y="45640"/>
                          <a:pt x="31354" y="37703"/>
                          <a:pt x="21432" y="28575"/>
                        </a:cubicBezTo>
                        <a:cubicBezTo>
                          <a:pt x="11510" y="19447"/>
                          <a:pt x="3572" y="2381"/>
                          <a:pt x="0" y="0"/>
                        </a:cubicBezTo>
                      </a:path>
                    </a:pathLst>
                  </a:custGeom>
                  <a:noFill/>
                  <a:ln w="28575">
                    <a:solidFill>
                      <a:srgbClr val="2E299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1" name="Forme libre : forme 30">
                    <a:extLst>
                      <a:ext uri="{FF2B5EF4-FFF2-40B4-BE49-F238E27FC236}">
                        <a16:creationId xmlns:a16="http://schemas.microsoft.com/office/drawing/2014/main" id="{824AD1AC-DA8D-40D7-8116-3C2E1563C613}"/>
                      </a:ext>
                    </a:extLst>
                  </p:cNvPr>
                  <p:cNvSpPr/>
                  <p:nvPr/>
                </p:nvSpPr>
                <p:spPr>
                  <a:xfrm flipH="1">
                    <a:off x="5483516" y="5453063"/>
                    <a:ext cx="122048" cy="130968"/>
                  </a:xfrm>
                  <a:custGeom>
                    <a:avLst/>
                    <a:gdLst>
                      <a:gd name="connsiteX0" fmla="*/ 85725 w 122048"/>
                      <a:gd name="connsiteY0" fmla="*/ 130968 h 130968"/>
                      <a:gd name="connsiteX1" fmla="*/ 121444 w 122048"/>
                      <a:gd name="connsiteY1" fmla="*/ 83343 h 130968"/>
                      <a:gd name="connsiteX2" fmla="*/ 59532 w 122048"/>
                      <a:gd name="connsiteY2" fmla="*/ 54768 h 130968"/>
                      <a:gd name="connsiteX3" fmla="*/ 21432 w 122048"/>
                      <a:gd name="connsiteY3" fmla="*/ 28575 h 130968"/>
                      <a:gd name="connsiteX4" fmla="*/ 0 w 122048"/>
                      <a:gd name="connsiteY4" fmla="*/ 0 h 1309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2048" h="130968">
                        <a:moveTo>
                          <a:pt x="85725" y="130968"/>
                        </a:moveTo>
                        <a:cubicBezTo>
                          <a:pt x="105767" y="113505"/>
                          <a:pt x="125809" y="96043"/>
                          <a:pt x="121444" y="83343"/>
                        </a:cubicBezTo>
                        <a:cubicBezTo>
                          <a:pt x="117079" y="70643"/>
                          <a:pt x="76201" y="63896"/>
                          <a:pt x="59532" y="54768"/>
                        </a:cubicBezTo>
                        <a:cubicBezTo>
                          <a:pt x="42863" y="45640"/>
                          <a:pt x="31354" y="37703"/>
                          <a:pt x="21432" y="28575"/>
                        </a:cubicBezTo>
                        <a:cubicBezTo>
                          <a:pt x="11510" y="19447"/>
                          <a:pt x="3572" y="2381"/>
                          <a:pt x="0" y="0"/>
                        </a:cubicBezTo>
                      </a:path>
                    </a:pathLst>
                  </a:custGeom>
                  <a:noFill/>
                  <a:ln w="28575">
                    <a:solidFill>
                      <a:srgbClr val="2E299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2" name="Forme libre : forme 31">
                    <a:extLst>
                      <a:ext uri="{FF2B5EF4-FFF2-40B4-BE49-F238E27FC236}">
                        <a16:creationId xmlns:a16="http://schemas.microsoft.com/office/drawing/2014/main" id="{0A941DE1-F569-4F3E-9919-0A121AF364F6}"/>
                      </a:ext>
                    </a:extLst>
                  </p:cNvPr>
                  <p:cNvSpPr/>
                  <p:nvPr/>
                </p:nvSpPr>
                <p:spPr>
                  <a:xfrm>
                    <a:off x="5017497" y="5453063"/>
                    <a:ext cx="122048" cy="130968"/>
                  </a:xfrm>
                  <a:custGeom>
                    <a:avLst/>
                    <a:gdLst>
                      <a:gd name="connsiteX0" fmla="*/ 85725 w 122048"/>
                      <a:gd name="connsiteY0" fmla="*/ 130968 h 130968"/>
                      <a:gd name="connsiteX1" fmla="*/ 121444 w 122048"/>
                      <a:gd name="connsiteY1" fmla="*/ 83343 h 130968"/>
                      <a:gd name="connsiteX2" fmla="*/ 59532 w 122048"/>
                      <a:gd name="connsiteY2" fmla="*/ 54768 h 130968"/>
                      <a:gd name="connsiteX3" fmla="*/ 21432 w 122048"/>
                      <a:gd name="connsiteY3" fmla="*/ 28575 h 130968"/>
                      <a:gd name="connsiteX4" fmla="*/ 0 w 122048"/>
                      <a:gd name="connsiteY4" fmla="*/ 0 h 1309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2048" h="130968">
                        <a:moveTo>
                          <a:pt x="85725" y="130968"/>
                        </a:moveTo>
                        <a:cubicBezTo>
                          <a:pt x="105767" y="113505"/>
                          <a:pt x="125809" y="96043"/>
                          <a:pt x="121444" y="83343"/>
                        </a:cubicBezTo>
                        <a:cubicBezTo>
                          <a:pt x="117079" y="70643"/>
                          <a:pt x="76201" y="63896"/>
                          <a:pt x="59532" y="54768"/>
                        </a:cubicBezTo>
                        <a:cubicBezTo>
                          <a:pt x="42863" y="45640"/>
                          <a:pt x="31354" y="37703"/>
                          <a:pt x="21432" y="28575"/>
                        </a:cubicBezTo>
                        <a:cubicBezTo>
                          <a:pt x="11510" y="19447"/>
                          <a:pt x="3572" y="2381"/>
                          <a:pt x="0" y="0"/>
                        </a:cubicBezTo>
                      </a:path>
                    </a:pathLst>
                  </a:custGeom>
                  <a:noFill/>
                  <a:ln w="28575">
                    <a:solidFill>
                      <a:srgbClr val="2E299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3" name="Forme libre : forme 32">
                    <a:extLst>
                      <a:ext uri="{FF2B5EF4-FFF2-40B4-BE49-F238E27FC236}">
                        <a16:creationId xmlns:a16="http://schemas.microsoft.com/office/drawing/2014/main" id="{7D5FB0B6-5BAC-4653-81DF-48B8D1E98AB6}"/>
                      </a:ext>
                    </a:extLst>
                  </p:cNvPr>
                  <p:cNvSpPr/>
                  <p:nvPr/>
                </p:nvSpPr>
                <p:spPr>
                  <a:xfrm flipH="1">
                    <a:off x="5178534" y="5453063"/>
                    <a:ext cx="122048" cy="130968"/>
                  </a:xfrm>
                  <a:custGeom>
                    <a:avLst/>
                    <a:gdLst>
                      <a:gd name="connsiteX0" fmla="*/ 85725 w 122048"/>
                      <a:gd name="connsiteY0" fmla="*/ 130968 h 130968"/>
                      <a:gd name="connsiteX1" fmla="*/ 121444 w 122048"/>
                      <a:gd name="connsiteY1" fmla="*/ 83343 h 130968"/>
                      <a:gd name="connsiteX2" fmla="*/ 59532 w 122048"/>
                      <a:gd name="connsiteY2" fmla="*/ 54768 h 130968"/>
                      <a:gd name="connsiteX3" fmla="*/ 21432 w 122048"/>
                      <a:gd name="connsiteY3" fmla="*/ 28575 h 130968"/>
                      <a:gd name="connsiteX4" fmla="*/ 0 w 122048"/>
                      <a:gd name="connsiteY4" fmla="*/ 0 h 1309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2048" h="130968">
                        <a:moveTo>
                          <a:pt x="85725" y="130968"/>
                        </a:moveTo>
                        <a:cubicBezTo>
                          <a:pt x="105767" y="113505"/>
                          <a:pt x="125809" y="96043"/>
                          <a:pt x="121444" y="83343"/>
                        </a:cubicBezTo>
                        <a:cubicBezTo>
                          <a:pt x="117079" y="70643"/>
                          <a:pt x="76201" y="63896"/>
                          <a:pt x="59532" y="54768"/>
                        </a:cubicBezTo>
                        <a:cubicBezTo>
                          <a:pt x="42863" y="45640"/>
                          <a:pt x="31354" y="37703"/>
                          <a:pt x="21432" y="28575"/>
                        </a:cubicBezTo>
                        <a:cubicBezTo>
                          <a:pt x="11510" y="19447"/>
                          <a:pt x="3572" y="2381"/>
                          <a:pt x="0" y="0"/>
                        </a:cubicBezTo>
                      </a:path>
                    </a:pathLst>
                  </a:custGeom>
                  <a:noFill/>
                  <a:ln w="28575">
                    <a:solidFill>
                      <a:srgbClr val="2E299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4" name="Forme libre : forme 33">
                    <a:extLst>
                      <a:ext uri="{FF2B5EF4-FFF2-40B4-BE49-F238E27FC236}">
                        <a16:creationId xmlns:a16="http://schemas.microsoft.com/office/drawing/2014/main" id="{B756615F-782F-40B2-9ACE-EB9620D02200}"/>
                      </a:ext>
                    </a:extLst>
                  </p:cNvPr>
                  <p:cNvSpPr/>
                  <p:nvPr/>
                </p:nvSpPr>
                <p:spPr>
                  <a:xfrm>
                    <a:off x="4701434" y="5453063"/>
                    <a:ext cx="122048" cy="130968"/>
                  </a:xfrm>
                  <a:custGeom>
                    <a:avLst/>
                    <a:gdLst>
                      <a:gd name="connsiteX0" fmla="*/ 85725 w 122048"/>
                      <a:gd name="connsiteY0" fmla="*/ 130968 h 130968"/>
                      <a:gd name="connsiteX1" fmla="*/ 121444 w 122048"/>
                      <a:gd name="connsiteY1" fmla="*/ 83343 h 130968"/>
                      <a:gd name="connsiteX2" fmla="*/ 59532 w 122048"/>
                      <a:gd name="connsiteY2" fmla="*/ 54768 h 130968"/>
                      <a:gd name="connsiteX3" fmla="*/ 21432 w 122048"/>
                      <a:gd name="connsiteY3" fmla="*/ 28575 h 130968"/>
                      <a:gd name="connsiteX4" fmla="*/ 0 w 122048"/>
                      <a:gd name="connsiteY4" fmla="*/ 0 h 1309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2048" h="130968">
                        <a:moveTo>
                          <a:pt x="85725" y="130968"/>
                        </a:moveTo>
                        <a:cubicBezTo>
                          <a:pt x="105767" y="113505"/>
                          <a:pt x="125809" y="96043"/>
                          <a:pt x="121444" y="83343"/>
                        </a:cubicBezTo>
                        <a:cubicBezTo>
                          <a:pt x="117079" y="70643"/>
                          <a:pt x="76201" y="63896"/>
                          <a:pt x="59532" y="54768"/>
                        </a:cubicBezTo>
                        <a:cubicBezTo>
                          <a:pt x="42863" y="45640"/>
                          <a:pt x="31354" y="37703"/>
                          <a:pt x="21432" y="28575"/>
                        </a:cubicBezTo>
                        <a:cubicBezTo>
                          <a:pt x="11510" y="19447"/>
                          <a:pt x="3572" y="2381"/>
                          <a:pt x="0" y="0"/>
                        </a:cubicBezTo>
                      </a:path>
                    </a:pathLst>
                  </a:custGeom>
                  <a:noFill/>
                  <a:ln w="28575">
                    <a:solidFill>
                      <a:srgbClr val="2E299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5" name="Forme libre : forme 34">
                    <a:extLst>
                      <a:ext uri="{FF2B5EF4-FFF2-40B4-BE49-F238E27FC236}">
                        <a16:creationId xmlns:a16="http://schemas.microsoft.com/office/drawing/2014/main" id="{792113EE-6347-45D8-89B0-8AF7277EE3D0}"/>
                      </a:ext>
                    </a:extLst>
                  </p:cNvPr>
                  <p:cNvSpPr/>
                  <p:nvPr/>
                </p:nvSpPr>
                <p:spPr>
                  <a:xfrm flipH="1">
                    <a:off x="4869614" y="5453063"/>
                    <a:ext cx="122048" cy="130968"/>
                  </a:xfrm>
                  <a:custGeom>
                    <a:avLst/>
                    <a:gdLst>
                      <a:gd name="connsiteX0" fmla="*/ 85725 w 122048"/>
                      <a:gd name="connsiteY0" fmla="*/ 130968 h 130968"/>
                      <a:gd name="connsiteX1" fmla="*/ 121444 w 122048"/>
                      <a:gd name="connsiteY1" fmla="*/ 83343 h 130968"/>
                      <a:gd name="connsiteX2" fmla="*/ 59532 w 122048"/>
                      <a:gd name="connsiteY2" fmla="*/ 54768 h 130968"/>
                      <a:gd name="connsiteX3" fmla="*/ 21432 w 122048"/>
                      <a:gd name="connsiteY3" fmla="*/ 28575 h 130968"/>
                      <a:gd name="connsiteX4" fmla="*/ 0 w 122048"/>
                      <a:gd name="connsiteY4" fmla="*/ 0 h 1309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2048" h="130968">
                        <a:moveTo>
                          <a:pt x="85725" y="130968"/>
                        </a:moveTo>
                        <a:cubicBezTo>
                          <a:pt x="105767" y="113505"/>
                          <a:pt x="125809" y="96043"/>
                          <a:pt x="121444" y="83343"/>
                        </a:cubicBezTo>
                        <a:cubicBezTo>
                          <a:pt x="117079" y="70643"/>
                          <a:pt x="76201" y="63896"/>
                          <a:pt x="59532" y="54768"/>
                        </a:cubicBezTo>
                        <a:cubicBezTo>
                          <a:pt x="42863" y="45640"/>
                          <a:pt x="31354" y="37703"/>
                          <a:pt x="21432" y="28575"/>
                        </a:cubicBezTo>
                        <a:cubicBezTo>
                          <a:pt x="11510" y="19447"/>
                          <a:pt x="3572" y="2381"/>
                          <a:pt x="0" y="0"/>
                        </a:cubicBezTo>
                      </a:path>
                    </a:pathLst>
                  </a:custGeom>
                  <a:noFill/>
                  <a:ln w="28575">
                    <a:solidFill>
                      <a:srgbClr val="2E299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6" name="Forme libre : forme 35">
                    <a:extLst>
                      <a:ext uri="{FF2B5EF4-FFF2-40B4-BE49-F238E27FC236}">
                        <a16:creationId xmlns:a16="http://schemas.microsoft.com/office/drawing/2014/main" id="{62331768-B73C-49F5-B542-AC42519C1041}"/>
                      </a:ext>
                    </a:extLst>
                  </p:cNvPr>
                  <p:cNvSpPr/>
                  <p:nvPr/>
                </p:nvSpPr>
                <p:spPr>
                  <a:xfrm>
                    <a:off x="5939798" y="5453063"/>
                    <a:ext cx="122048" cy="130968"/>
                  </a:xfrm>
                  <a:custGeom>
                    <a:avLst/>
                    <a:gdLst>
                      <a:gd name="connsiteX0" fmla="*/ 85725 w 122048"/>
                      <a:gd name="connsiteY0" fmla="*/ 130968 h 130968"/>
                      <a:gd name="connsiteX1" fmla="*/ 121444 w 122048"/>
                      <a:gd name="connsiteY1" fmla="*/ 83343 h 130968"/>
                      <a:gd name="connsiteX2" fmla="*/ 59532 w 122048"/>
                      <a:gd name="connsiteY2" fmla="*/ 54768 h 130968"/>
                      <a:gd name="connsiteX3" fmla="*/ 21432 w 122048"/>
                      <a:gd name="connsiteY3" fmla="*/ 28575 h 130968"/>
                      <a:gd name="connsiteX4" fmla="*/ 0 w 122048"/>
                      <a:gd name="connsiteY4" fmla="*/ 0 h 1309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2048" h="130968">
                        <a:moveTo>
                          <a:pt x="85725" y="130968"/>
                        </a:moveTo>
                        <a:cubicBezTo>
                          <a:pt x="105767" y="113505"/>
                          <a:pt x="125809" y="96043"/>
                          <a:pt x="121444" y="83343"/>
                        </a:cubicBezTo>
                        <a:cubicBezTo>
                          <a:pt x="117079" y="70643"/>
                          <a:pt x="76201" y="63896"/>
                          <a:pt x="59532" y="54768"/>
                        </a:cubicBezTo>
                        <a:cubicBezTo>
                          <a:pt x="42863" y="45640"/>
                          <a:pt x="31354" y="37703"/>
                          <a:pt x="21432" y="28575"/>
                        </a:cubicBezTo>
                        <a:cubicBezTo>
                          <a:pt x="11510" y="19447"/>
                          <a:pt x="3572" y="2381"/>
                          <a:pt x="0" y="0"/>
                        </a:cubicBezTo>
                      </a:path>
                    </a:pathLst>
                  </a:custGeom>
                  <a:noFill/>
                  <a:ln w="28575">
                    <a:solidFill>
                      <a:srgbClr val="2E299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7" name="Forme libre : forme 36">
                    <a:extLst>
                      <a:ext uri="{FF2B5EF4-FFF2-40B4-BE49-F238E27FC236}">
                        <a16:creationId xmlns:a16="http://schemas.microsoft.com/office/drawing/2014/main" id="{C9042554-A767-41CD-A69A-D2952BE4E78E}"/>
                      </a:ext>
                    </a:extLst>
                  </p:cNvPr>
                  <p:cNvSpPr/>
                  <p:nvPr/>
                </p:nvSpPr>
                <p:spPr>
                  <a:xfrm flipH="1">
                    <a:off x="6098454" y="5453063"/>
                    <a:ext cx="122048" cy="130968"/>
                  </a:xfrm>
                  <a:custGeom>
                    <a:avLst/>
                    <a:gdLst>
                      <a:gd name="connsiteX0" fmla="*/ 85725 w 122048"/>
                      <a:gd name="connsiteY0" fmla="*/ 130968 h 130968"/>
                      <a:gd name="connsiteX1" fmla="*/ 121444 w 122048"/>
                      <a:gd name="connsiteY1" fmla="*/ 83343 h 130968"/>
                      <a:gd name="connsiteX2" fmla="*/ 59532 w 122048"/>
                      <a:gd name="connsiteY2" fmla="*/ 54768 h 130968"/>
                      <a:gd name="connsiteX3" fmla="*/ 21432 w 122048"/>
                      <a:gd name="connsiteY3" fmla="*/ 28575 h 130968"/>
                      <a:gd name="connsiteX4" fmla="*/ 0 w 122048"/>
                      <a:gd name="connsiteY4" fmla="*/ 0 h 1309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2048" h="130968">
                        <a:moveTo>
                          <a:pt x="85725" y="130968"/>
                        </a:moveTo>
                        <a:cubicBezTo>
                          <a:pt x="105767" y="113505"/>
                          <a:pt x="125809" y="96043"/>
                          <a:pt x="121444" y="83343"/>
                        </a:cubicBezTo>
                        <a:cubicBezTo>
                          <a:pt x="117079" y="70643"/>
                          <a:pt x="76201" y="63896"/>
                          <a:pt x="59532" y="54768"/>
                        </a:cubicBezTo>
                        <a:cubicBezTo>
                          <a:pt x="42863" y="45640"/>
                          <a:pt x="31354" y="37703"/>
                          <a:pt x="21432" y="28575"/>
                        </a:cubicBezTo>
                        <a:cubicBezTo>
                          <a:pt x="11510" y="19447"/>
                          <a:pt x="3572" y="2381"/>
                          <a:pt x="0" y="0"/>
                        </a:cubicBezTo>
                      </a:path>
                    </a:pathLst>
                  </a:custGeom>
                  <a:noFill/>
                  <a:ln w="28575">
                    <a:solidFill>
                      <a:srgbClr val="2E299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grpSp>
              <p:nvGrpSpPr>
                <p:cNvPr id="80" name="Groupe 79">
                  <a:extLst>
                    <a:ext uri="{FF2B5EF4-FFF2-40B4-BE49-F238E27FC236}">
                      <a16:creationId xmlns:a16="http://schemas.microsoft.com/office/drawing/2014/main" id="{DD30E72F-F914-4354-AF86-3D639CA43B6D}"/>
                    </a:ext>
                  </a:extLst>
                </p:cNvPr>
                <p:cNvGrpSpPr/>
                <p:nvPr/>
              </p:nvGrpSpPr>
              <p:grpSpPr>
                <a:xfrm>
                  <a:off x="3877659" y="4669582"/>
                  <a:ext cx="3291084" cy="1686581"/>
                  <a:chOff x="3877659" y="4669582"/>
                  <a:chExt cx="3291084" cy="1686581"/>
                </a:xfrm>
              </p:grpSpPr>
              <p:sp>
                <p:nvSpPr>
                  <p:cNvPr id="12" name="Ellipse 11">
                    <a:extLst>
                      <a:ext uri="{FF2B5EF4-FFF2-40B4-BE49-F238E27FC236}">
                        <a16:creationId xmlns:a16="http://schemas.microsoft.com/office/drawing/2014/main" id="{D7B88D34-D7BB-4AB9-95F3-B2BBE578A0EB}"/>
                      </a:ext>
                    </a:extLst>
                  </p:cNvPr>
                  <p:cNvSpPr/>
                  <p:nvPr/>
                </p:nvSpPr>
                <p:spPr>
                  <a:xfrm>
                    <a:off x="4526985" y="5249722"/>
                    <a:ext cx="545990" cy="1054099"/>
                  </a:xfrm>
                  <a:prstGeom prst="ellipse">
                    <a:avLst/>
                  </a:prstGeom>
                  <a:noFill/>
                  <a:ln w="38100">
                    <a:solidFill>
                      <a:srgbClr val="BD65BE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4" name="Connecteur droit 13">
                    <a:extLst>
                      <a:ext uri="{FF2B5EF4-FFF2-40B4-BE49-F238E27FC236}">
                        <a16:creationId xmlns:a16="http://schemas.microsoft.com/office/drawing/2014/main" id="{4F508F38-2EC3-45A8-AE04-A6E15A5B40F2}"/>
                      </a:ext>
                    </a:extLst>
                  </p:cNvPr>
                  <p:cNvCxnSpPr>
                    <a:stCxn id="12" idx="6"/>
                    <a:endCxn id="59" idx="2"/>
                  </p:cNvCxnSpPr>
                  <p:nvPr/>
                </p:nvCxnSpPr>
                <p:spPr>
                  <a:xfrm flipV="1">
                    <a:off x="5072975" y="5666451"/>
                    <a:ext cx="628221" cy="110321"/>
                  </a:xfrm>
                  <a:prstGeom prst="line">
                    <a:avLst/>
                  </a:prstGeom>
                  <a:ln w="38100">
                    <a:solidFill>
                      <a:srgbClr val="BD65BE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79" name="Groupe 78">
                    <a:extLst>
                      <a:ext uri="{FF2B5EF4-FFF2-40B4-BE49-F238E27FC236}">
                        <a16:creationId xmlns:a16="http://schemas.microsoft.com/office/drawing/2014/main" id="{96E06F59-6D47-43E5-A3DF-2E08AB19800B}"/>
                      </a:ext>
                    </a:extLst>
                  </p:cNvPr>
                  <p:cNvGrpSpPr/>
                  <p:nvPr/>
                </p:nvGrpSpPr>
                <p:grpSpPr>
                  <a:xfrm>
                    <a:off x="5701196" y="4976739"/>
                    <a:ext cx="1467547" cy="1379424"/>
                    <a:chOff x="5701196" y="4976739"/>
                    <a:chExt cx="1467547" cy="1379424"/>
                  </a:xfrm>
                </p:grpSpPr>
                <p:sp>
                  <p:nvSpPr>
                    <p:cNvPr id="55" name="Rectangle 54">
                      <a:extLst>
                        <a:ext uri="{FF2B5EF4-FFF2-40B4-BE49-F238E27FC236}">
                          <a16:creationId xmlns:a16="http://schemas.microsoft.com/office/drawing/2014/main" id="{4C6DA4CD-C6D5-4E7E-88B9-A6A3A57C38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33499" y="5289017"/>
                      <a:ext cx="831147" cy="829737"/>
                    </a:xfrm>
                    <a:prstGeom prst="rect">
                      <a:avLst/>
                    </a:prstGeom>
                    <a:solidFill>
                      <a:srgbClr val="F39972"/>
                    </a:solidFill>
                    <a:ln>
                      <a:solidFill>
                        <a:srgbClr val="470557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" name="Rectangle : coins arrondis 25">
                      <a:extLst>
                        <a:ext uri="{FF2B5EF4-FFF2-40B4-BE49-F238E27FC236}">
                          <a16:creationId xmlns:a16="http://schemas.microsoft.com/office/drawing/2014/main" id="{D7DAB8A7-BB4C-4B70-BF39-9610573347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93293" y="5232094"/>
                      <a:ext cx="111557" cy="829737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>
                      <a:solidFill>
                        <a:srgbClr val="470557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" name="Rectangle 55">
                      <a:extLst>
                        <a:ext uri="{FF2B5EF4-FFF2-40B4-BE49-F238E27FC236}">
                          <a16:creationId xmlns:a16="http://schemas.microsoft.com/office/drawing/2014/main" id="{E9656005-E32E-4D0C-AE4D-CF50693AFA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33499" y="5216873"/>
                      <a:ext cx="395784" cy="72144"/>
                    </a:xfrm>
                    <a:prstGeom prst="rect">
                      <a:avLst/>
                    </a:prstGeom>
                    <a:solidFill>
                      <a:srgbClr val="2E2998"/>
                    </a:solidFill>
                    <a:ln>
                      <a:solidFill>
                        <a:srgbClr val="470557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57" name="Rectangle 56">
                      <a:extLst>
                        <a:ext uri="{FF2B5EF4-FFF2-40B4-BE49-F238E27FC236}">
                          <a16:creationId xmlns:a16="http://schemas.microsoft.com/office/drawing/2014/main" id="{7F468ABB-823A-4ADC-A441-5C7148442FC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68862" y="5216873"/>
                      <a:ext cx="395784" cy="72144"/>
                    </a:xfrm>
                    <a:prstGeom prst="rect">
                      <a:avLst/>
                    </a:prstGeom>
                    <a:solidFill>
                      <a:srgbClr val="2E2998"/>
                    </a:solidFill>
                    <a:ln>
                      <a:solidFill>
                        <a:srgbClr val="470557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9" name="Ellipse 58">
                      <a:extLst>
                        <a:ext uri="{FF2B5EF4-FFF2-40B4-BE49-F238E27FC236}">
                          <a16:creationId xmlns:a16="http://schemas.microsoft.com/office/drawing/2014/main" id="{1356C17B-0FA9-41A3-BA93-F14A63C60DF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01196" y="4976739"/>
                      <a:ext cx="1467547" cy="1379424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rgbClr val="BD65BE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22" name="Connecteur droit 21">
                      <a:extLst>
                        <a:ext uri="{FF2B5EF4-FFF2-40B4-BE49-F238E27FC236}">
                          <a16:creationId xmlns:a16="http://schemas.microsoft.com/office/drawing/2014/main" id="{85FE76C2-F58F-4205-B895-685C9865515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6449072" y="5134688"/>
                      <a:ext cx="0" cy="339826"/>
                    </a:xfrm>
                    <a:prstGeom prst="line">
                      <a:avLst/>
                    </a:prstGeom>
                    <a:ln w="285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62" name="ZoneTexte 61">
                    <a:extLst>
                      <a:ext uri="{FF2B5EF4-FFF2-40B4-BE49-F238E27FC236}">
                        <a16:creationId xmlns:a16="http://schemas.microsoft.com/office/drawing/2014/main" id="{6446CA64-24EF-4A4E-92B3-45BFF66F4AEA}"/>
                      </a:ext>
                    </a:extLst>
                  </p:cNvPr>
                  <p:cNvSpPr txBox="1"/>
                  <p:nvPr/>
                </p:nvSpPr>
                <p:spPr>
                  <a:xfrm>
                    <a:off x="3877659" y="4669582"/>
                    <a:ext cx="785749" cy="442674"/>
                  </a:xfrm>
                  <a:prstGeom prst="roundRect">
                    <a:avLst/>
                  </a:prstGeom>
                  <a:ln w="28575">
                    <a:solidFill>
                      <a:srgbClr val="BD65BE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fr-FR" sz="2000" dirty="0"/>
                      <a:t>ALD </a:t>
                    </a:r>
                  </a:p>
                </p:txBody>
              </p:sp>
              <p:cxnSp>
                <p:nvCxnSpPr>
                  <p:cNvPr id="63" name="Connecteur droit avec flèche 62">
                    <a:extLst>
                      <a:ext uri="{FF2B5EF4-FFF2-40B4-BE49-F238E27FC236}">
                        <a16:creationId xmlns:a16="http://schemas.microsoft.com/office/drawing/2014/main" id="{4807793D-305B-4362-BA25-1D4FB2BD8B18}"/>
                      </a:ext>
                    </a:extLst>
                  </p:cNvPr>
                  <p:cNvCxnSpPr>
                    <a:cxnSpLocks/>
                    <a:stCxn id="62" idx="3"/>
                    <a:endCxn id="56" idx="1"/>
                  </p:cNvCxnSpPr>
                  <p:nvPr/>
                </p:nvCxnSpPr>
                <p:spPr>
                  <a:xfrm>
                    <a:off x="4663408" y="4890919"/>
                    <a:ext cx="1370091" cy="362026"/>
                  </a:xfrm>
                  <a:prstGeom prst="straightConnector1">
                    <a:avLst/>
                  </a:prstGeom>
                  <a:ln w="28575">
                    <a:solidFill>
                      <a:srgbClr val="BD65BE"/>
                    </a:solidFill>
                    <a:tailEnd type="triangle"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Connecteur droit avec flèche 63">
                    <a:extLst>
                      <a:ext uri="{FF2B5EF4-FFF2-40B4-BE49-F238E27FC236}">
                        <a16:creationId xmlns:a16="http://schemas.microsoft.com/office/drawing/2014/main" id="{F7E3EB74-0A6B-48B6-8A62-0C31C6B5D667}"/>
                      </a:ext>
                    </a:extLst>
                  </p:cNvPr>
                  <p:cNvCxnSpPr>
                    <a:cxnSpLocks/>
                    <a:stCxn id="62" idx="2"/>
                  </p:cNvCxnSpPr>
                  <p:nvPr/>
                </p:nvCxnSpPr>
                <p:spPr>
                  <a:xfrm flipH="1">
                    <a:off x="4090598" y="5112256"/>
                    <a:ext cx="179936" cy="362258"/>
                  </a:xfrm>
                  <a:prstGeom prst="straightConnector1">
                    <a:avLst/>
                  </a:prstGeom>
                  <a:ln w="28575">
                    <a:solidFill>
                      <a:srgbClr val="BD65BE"/>
                    </a:solidFill>
                    <a:tailEnd type="triangle"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grpSp>
        <p:nvGrpSpPr>
          <p:cNvPr id="94" name="Groupe 93">
            <a:extLst>
              <a:ext uri="{FF2B5EF4-FFF2-40B4-BE49-F238E27FC236}">
                <a16:creationId xmlns:a16="http://schemas.microsoft.com/office/drawing/2014/main" id="{6410E396-4FD9-47CB-8544-E1540D05DEC3}"/>
              </a:ext>
            </a:extLst>
          </p:cNvPr>
          <p:cNvGrpSpPr/>
          <p:nvPr/>
        </p:nvGrpSpPr>
        <p:grpSpPr>
          <a:xfrm>
            <a:off x="3153600" y="1749600"/>
            <a:ext cx="5698838" cy="2939048"/>
            <a:chOff x="2974358" y="2494456"/>
            <a:chExt cx="5698838" cy="2939048"/>
          </a:xfrm>
        </p:grpSpPr>
        <p:grpSp>
          <p:nvGrpSpPr>
            <p:cNvPr id="95" name="Groupe 94">
              <a:extLst>
                <a:ext uri="{FF2B5EF4-FFF2-40B4-BE49-F238E27FC236}">
                  <a16:creationId xmlns:a16="http://schemas.microsoft.com/office/drawing/2014/main" id="{07E5A47C-35A1-4735-A94D-898A4B8799C2}"/>
                </a:ext>
              </a:extLst>
            </p:cNvPr>
            <p:cNvGrpSpPr/>
            <p:nvPr/>
          </p:nvGrpSpPr>
          <p:grpSpPr>
            <a:xfrm>
              <a:off x="2974358" y="2494456"/>
              <a:ext cx="5698838" cy="2939048"/>
              <a:chOff x="2974358" y="2494456"/>
              <a:chExt cx="5698838" cy="2939048"/>
            </a:xfrm>
          </p:grpSpPr>
          <p:grpSp>
            <p:nvGrpSpPr>
              <p:cNvPr id="97" name="Groupe 96">
                <a:extLst>
                  <a:ext uri="{FF2B5EF4-FFF2-40B4-BE49-F238E27FC236}">
                    <a16:creationId xmlns:a16="http://schemas.microsoft.com/office/drawing/2014/main" id="{76D6A54B-BECD-43AC-8BEE-B233FACC04E9}"/>
                  </a:ext>
                </a:extLst>
              </p:cNvPr>
              <p:cNvGrpSpPr/>
              <p:nvPr/>
            </p:nvGrpSpPr>
            <p:grpSpPr>
              <a:xfrm>
                <a:off x="2974358" y="2494456"/>
                <a:ext cx="5698838" cy="2292717"/>
                <a:chOff x="3277162" y="1910250"/>
                <a:chExt cx="5698838" cy="2292717"/>
              </a:xfrm>
            </p:grpSpPr>
            <p:pic>
              <p:nvPicPr>
                <p:cNvPr id="99" name="Image 98">
                  <a:extLst>
                    <a:ext uri="{FF2B5EF4-FFF2-40B4-BE49-F238E27FC236}">
                      <a16:creationId xmlns:a16="http://schemas.microsoft.com/office/drawing/2014/main" id="{1C873AA1-4C83-4F20-8B2F-B66CCA80CD6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96000" y="1969577"/>
                  <a:ext cx="2880000" cy="2160001"/>
                </a:xfrm>
                <a:prstGeom prst="rect">
                  <a:avLst/>
                </a:prstGeom>
                <a:ln w="38100">
                  <a:solidFill>
                    <a:srgbClr val="0D0887"/>
                  </a:solidFill>
                </a:ln>
              </p:spPr>
            </p:pic>
            <p:pic>
              <p:nvPicPr>
                <p:cNvPr id="100" name="Image 99">
                  <a:extLst>
                    <a:ext uri="{FF2B5EF4-FFF2-40B4-BE49-F238E27FC236}">
                      <a16:creationId xmlns:a16="http://schemas.microsoft.com/office/drawing/2014/main" id="{BF11380A-7FED-421F-A14A-ED1CDB2398C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277162" y="1910250"/>
                  <a:ext cx="2398738" cy="2292717"/>
                </a:xfrm>
                <a:prstGeom prst="rect">
                  <a:avLst/>
                </a:prstGeom>
              </p:spPr>
            </p:pic>
            <p:cxnSp>
              <p:nvCxnSpPr>
                <p:cNvPr id="101" name="Connecteur droit 100">
                  <a:extLst>
                    <a:ext uri="{FF2B5EF4-FFF2-40B4-BE49-F238E27FC236}">
                      <a16:creationId xmlns:a16="http://schemas.microsoft.com/office/drawing/2014/main" id="{068D5AA6-88D5-414C-A95E-D3498FA7D81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575827" y="1971293"/>
                  <a:ext cx="1504619" cy="1080654"/>
                </a:xfrm>
                <a:prstGeom prst="line">
                  <a:avLst/>
                </a:prstGeom>
                <a:ln w="38100">
                  <a:solidFill>
                    <a:srgbClr val="0D088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Connecteur droit 101">
                  <a:extLst>
                    <a:ext uri="{FF2B5EF4-FFF2-40B4-BE49-F238E27FC236}">
                      <a16:creationId xmlns:a16="http://schemas.microsoft.com/office/drawing/2014/main" id="{0DC00BDF-64E8-4DB6-9E1E-3BDA74923C7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75825" y="3051947"/>
                  <a:ext cx="1514432" cy="1094940"/>
                </a:xfrm>
                <a:prstGeom prst="line">
                  <a:avLst/>
                </a:prstGeom>
                <a:ln w="38100">
                  <a:solidFill>
                    <a:srgbClr val="0D088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0A4027F9-1BCC-4D1B-A08F-B639CCE05019}"/>
                    </a:ext>
                  </a:extLst>
                </p:cNvPr>
                <p:cNvSpPr/>
                <p:nvPr/>
              </p:nvSpPr>
              <p:spPr>
                <a:xfrm>
                  <a:off x="4508010" y="3019097"/>
                  <a:ext cx="92868" cy="72012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solidFill>
                    <a:srgbClr val="0D088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98" name="ZoneTexte 97">
                <a:extLst>
                  <a:ext uri="{FF2B5EF4-FFF2-40B4-BE49-F238E27FC236}">
                    <a16:creationId xmlns:a16="http://schemas.microsoft.com/office/drawing/2014/main" id="{DF3A9F8E-7D91-4E6A-B25D-1330292A1E73}"/>
                  </a:ext>
                </a:extLst>
              </p:cNvPr>
              <p:cNvSpPr txBox="1"/>
              <p:nvPr/>
            </p:nvSpPr>
            <p:spPr>
              <a:xfrm>
                <a:off x="2974358" y="4787173"/>
                <a:ext cx="239873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Sample:</a:t>
                </a:r>
                <a:br>
                  <a:rPr lang="en-US" dirty="0"/>
                </a:br>
                <a:r>
                  <a:rPr lang="en-US" dirty="0"/>
                  <a:t>1 inch </a:t>
                </a:r>
                <a:r>
                  <a:rPr lang="en-US" dirty="0" err="1"/>
                  <a:t>aluminium</a:t>
                </a:r>
                <a:r>
                  <a:rPr lang="en-US" dirty="0"/>
                  <a:t> wafer</a:t>
                </a:r>
              </a:p>
            </p:txBody>
          </p:sp>
        </p:grpSp>
        <p:sp>
          <p:nvSpPr>
            <p:cNvPr id="96" name="ZoneTexte 95">
              <a:extLst>
                <a:ext uri="{FF2B5EF4-FFF2-40B4-BE49-F238E27FC236}">
                  <a16:creationId xmlns:a16="http://schemas.microsoft.com/office/drawing/2014/main" id="{F524BC64-00E4-41AA-9517-1BB971E3E6F1}"/>
                </a:ext>
              </a:extLst>
            </p:cNvPr>
            <p:cNvSpPr txBox="1"/>
            <p:nvPr/>
          </p:nvSpPr>
          <p:spPr>
            <a:xfrm>
              <a:off x="5671114" y="4790706"/>
              <a:ext cx="29012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D0887"/>
                  </a:solidFill>
                </a:rPr>
                <a:t>Top view</a:t>
              </a:r>
            </a:p>
          </p:txBody>
        </p:sp>
      </p:grp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FEB94C5-07DE-3823-36BB-A544B1F554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Interpore 2026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8234D04C-FCD5-EC7D-87D5-871FE88750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DA1029-E6D1-4F9D-BF50-3CDABB71589C}" type="slidenum">
              <a:rPr lang="fr-FR" smtClean="0"/>
              <a:pPr/>
              <a:t>5</a:t>
            </a:fld>
            <a:endParaRPr lang="fr-FR" dirty="0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C1453E5E-1C09-5C0A-858C-2A8DE89171FF}"/>
              </a:ext>
            </a:extLst>
          </p:cNvPr>
          <p:cNvGrpSpPr/>
          <p:nvPr/>
        </p:nvGrpSpPr>
        <p:grpSpPr>
          <a:xfrm>
            <a:off x="9158611" y="-2846485"/>
            <a:ext cx="2901297" cy="2676910"/>
            <a:chOff x="8997417" y="2571093"/>
            <a:chExt cx="2901297" cy="2676910"/>
          </a:xfrm>
        </p:grpSpPr>
        <p:pic>
          <p:nvPicPr>
            <p:cNvPr id="5" name="Espace réservé du contenu 4">
              <a:extLst>
                <a:ext uri="{FF2B5EF4-FFF2-40B4-BE49-F238E27FC236}">
                  <a16:creationId xmlns:a16="http://schemas.microsoft.com/office/drawing/2014/main" id="{6AD7E454-447A-0731-DFF5-8BC7A2223AFD}"/>
                </a:ext>
              </a:extLst>
            </p:cNvPr>
            <p:cNvPicPr/>
            <p:nvPr/>
          </p:nvPicPr>
          <p:blipFill>
            <a:blip r:embed="rId7"/>
            <a:stretch/>
          </p:blipFill>
          <p:spPr>
            <a:xfrm>
              <a:off x="8997417" y="2571093"/>
              <a:ext cx="2880000" cy="2160000"/>
            </a:xfrm>
            <a:prstGeom prst="rect">
              <a:avLst/>
            </a:prstGeom>
            <a:ln w="28575">
              <a:solidFill>
                <a:srgbClr val="0D0887"/>
              </a:solidFill>
            </a:ln>
          </p:spPr>
        </p:pic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DEF4A097-73B7-20B3-BC1E-B77D9C7340E4}"/>
                </a:ext>
              </a:extLst>
            </p:cNvPr>
            <p:cNvSpPr txBox="1"/>
            <p:nvPr/>
          </p:nvSpPr>
          <p:spPr>
            <a:xfrm>
              <a:off x="8997417" y="4786338"/>
              <a:ext cx="2901297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D0887"/>
                  </a:solidFill>
                </a:rPr>
                <a:t>Side view</a:t>
              </a:r>
            </a:p>
          </p:txBody>
        </p:sp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396F752F-364F-610A-68DB-4CF362270B4E}"/>
                </a:ext>
              </a:extLst>
            </p:cNvPr>
            <p:cNvGrpSpPr/>
            <p:nvPr/>
          </p:nvGrpSpPr>
          <p:grpSpPr>
            <a:xfrm>
              <a:off x="10623418" y="4136290"/>
              <a:ext cx="1253999" cy="369332"/>
              <a:chOff x="10623418" y="4069234"/>
              <a:chExt cx="1253999" cy="369332"/>
            </a:xfrm>
          </p:grpSpPr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7524B2EA-628D-FFD4-E2EF-B1880E50B26A}"/>
                  </a:ext>
                </a:extLst>
              </p:cNvPr>
              <p:cNvSpPr txBox="1"/>
              <p:nvPr/>
            </p:nvSpPr>
            <p:spPr>
              <a:xfrm>
                <a:off x="10623418" y="4069234"/>
                <a:ext cx="1253999" cy="369332"/>
              </a:xfrm>
              <a:prstGeom prst="rect">
                <a:avLst/>
              </a:prstGeom>
              <a:noFill/>
              <a:ln w="19050">
                <a:solidFill>
                  <a:srgbClr val="0D0887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i="1" dirty="0"/>
                  <a:t>200 nm</a:t>
                </a:r>
              </a:p>
            </p:txBody>
          </p:sp>
          <p:cxnSp>
            <p:nvCxnSpPr>
              <p:cNvPr id="17" name="Connecteur droit 16">
                <a:extLst>
                  <a:ext uri="{FF2B5EF4-FFF2-40B4-BE49-F238E27FC236}">
                    <a16:creationId xmlns:a16="http://schemas.microsoft.com/office/drawing/2014/main" id="{8677FD7B-D644-2302-D59A-13740AF40CEB}"/>
                  </a:ext>
                </a:extLst>
              </p:cNvPr>
              <p:cNvCxnSpPr/>
              <p:nvPr/>
            </p:nvCxnSpPr>
            <p:spPr>
              <a:xfrm>
                <a:off x="10760963" y="4256309"/>
                <a:ext cx="216000" cy="0"/>
              </a:xfrm>
              <a:prstGeom prst="line">
                <a:avLst/>
              </a:prstGeom>
              <a:ln w="76200">
                <a:solidFill>
                  <a:srgbClr val="0D088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6628056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>
            <a:extLst>
              <a:ext uri="{FF2B5EF4-FFF2-40B4-BE49-F238E27FC236}">
                <a16:creationId xmlns:a16="http://schemas.microsoft.com/office/drawing/2014/main" id="{53D0A2A0-6C1C-4811-B1FB-0ABD0884F7EB}"/>
              </a:ext>
            </a:extLst>
          </p:cNvPr>
          <p:cNvGrpSpPr/>
          <p:nvPr/>
        </p:nvGrpSpPr>
        <p:grpSpPr>
          <a:xfrm>
            <a:off x="5477105" y="4255825"/>
            <a:ext cx="2111671" cy="2375874"/>
            <a:chOff x="4978858" y="4050741"/>
            <a:chExt cx="2399531" cy="2699750"/>
          </a:xfrm>
        </p:grpSpPr>
        <p:pic>
          <p:nvPicPr>
            <p:cNvPr id="56" name="Image 55">
              <a:extLst>
                <a:ext uri="{FF2B5EF4-FFF2-40B4-BE49-F238E27FC236}">
                  <a16:creationId xmlns:a16="http://schemas.microsoft.com/office/drawing/2014/main" id="{62518286-58CE-4600-9032-90AF633EE4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82" t="51948" r="38764" b="24653"/>
            <a:stretch/>
          </p:blipFill>
          <p:spPr>
            <a:xfrm>
              <a:off x="4978858" y="4050741"/>
              <a:ext cx="2399531" cy="2299640"/>
            </a:xfrm>
            <a:prstGeom prst="rect">
              <a:avLst/>
            </a:prstGeom>
          </p:spPr>
        </p:pic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9F31C411-F2E2-4917-AFBF-0AA2E87CEAE4}"/>
                </a:ext>
              </a:extLst>
            </p:cNvPr>
            <p:cNvSpPr txBox="1"/>
            <p:nvPr/>
          </p:nvSpPr>
          <p:spPr>
            <a:xfrm>
              <a:off x="5011014" y="6350381"/>
              <a:ext cx="23673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Sample</a:t>
              </a:r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7708BAD2-2066-AD9A-B283-75C1BE8E9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Setup for </a:t>
            </a:r>
            <a:r>
              <a:rPr lang="fr-FR" dirty="0" err="1"/>
              <a:t>Isotherm</a:t>
            </a:r>
            <a:r>
              <a:rPr lang="fr-FR" dirty="0"/>
              <a:t> </a:t>
            </a:r>
            <a:r>
              <a:rPr lang="fr-FR" dirty="0" err="1"/>
              <a:t>Measurements</a:t>
            </a:r>
            <a:br>
              <a:rPr lang="fr-FR" dirty="0"/>
            </a:br>
            <a:endParaRPr lang="fr-FR" dirty="0"/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234FA71F-A39C-4F9A-B0A3-FFEA2AB76597}"/>
              </a:ext>
            </a:extLst>
          </p:cNvPr>
          <p:cNvGrpSpPr/>
          <p:nvPr/>
        </p:nvGrpSpPr>
        <p:grpSpPr>
          <a:xfrm>
            <a:off x="195738" y="1167998"/>
            <a:ext cx="7478277" cy="3774343"/>
            <a:chOff x="2098616" y="1690688"/>
            <a:chExt cx="8893232" cy="4488482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7BDFF746-5FC5-4239-A1FE-1908B983935E}"/>
                </a:ext>
              </a:extLst>
            </p:cNvPr>
            <p:cNvSpPr/>
            <p:nvPr/>
          </p:nvSpPr>
          <p:spPr>
            <a:xfrm>
              <a:off x="2098616" y="2305656"/>
              <a:ext cx="2054542" cy="8382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dirty="0">
                  <a:solidFill>
                    <a:schemeClr val="tx1"/>
                  </a:solidFill>
                </a:rPr>
                <a:t>Gaz injection (300K)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B11C8499-C592-4283-84FA-94495ED1CAFE}"/>
                </a:ext>
              </a:extLst>
            </p:cNvPr>
            <p:cNvSpPr/>
            <p:nvPr/>
          </p:nvSpPr>
          <p:spPr>
            <a:xfrm>
              <a:off x="2098616" y="4740881"/>
              <a:ext cx="1802219" cy="8382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dirty="0" err="1">
                  <a:solidFill>
                    <a:schemeClr val="tx1"/>
                  </a:solidFill>
                </a:rPr>
                <a:t>Pump</a:t>
              </a:r>
              <a:endParaRPr lang="fr-FR" sz="2000" dirty="0">
                <a:solidFill>
                  <a:schemeClr val="tx1"/>
                </a:solidFill>
              </a:endParaRPr>
            </a:p>
          </p:txBody>
        </p:sp>
        <p:cxnSp>
          <p:nvCxnSpPr>
            <p:cNvPr id="66" name="Connecteur droit 65">
              <a:extLst>
                <a:ext uri="{FF2B5EF4-FFF2-40B4-BE49-F238E27FC236}">
                  <a16:creationId xmlns:a16="http://schemas.microsoft.com/office/drawing/2014/main" id="{DAB762A3-1529-4D8D-B1B5-AA07CF1949E6}"/>
                </a:ext>
              </a:extLst>
            </p:cNvPr>
            <p:cNvCxnSpPr>
              <a:cxnSpLocks/>
              <a:stCxn id="65" idx="3"/>
            </p:cNvCxnSpPr>
            <p:nvPr/>
          </p:nvCxnSpPr>
          <p:spPr>
            <a:xfrm>
              <a:off x="3900835" y="5159981"/>
              <a:ext cx="74012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eur droit 66">
              <a:extLst>
                <a:ext uri="{FF2B5EF4-FFF2-40B4-BE49-F238E27FC236}">
                  <a16:creationId xmlns:a16="http://schemas.microsoft.com/office/drawing/2014/main" id="{E67131CF-1BBD-4C11-9266-705BC7F3DEBB}"/>
                </a:ext>
              </a:extLst>
            </p:cNvPr>
            <p:cNvCxnSpPr>
              <a:cxnSpLocks/>
              <a:stCxn id="64" idx="3"/>
            </p:cNvCxnSpPr>
            <p:nvPr/>
          </p:nvCxnSpPr>
          <p:spPr>
            <a:xfrm flipV="1">
              <a:off x="4153158" y="2719992"/>
              <a:ext cx="487799" cy="476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1B9D4B90-7632-4E74-81BF-F9D48205B335}"/>
                </a:ext>
              </a:extLst>
            </p:cNvPr>
            <p:cNvSpPr/>
            <p:nvPr/>
          </p:nvSpPr>
          <p:spPr>
            <a:xfrm>
              <a:off x="5985192" y="3451203"/>
              <a:ext cx="1345383" cy="1889751"/>
            </a:xfrm>
            <a:prstGeom prst="rect">
              <a:avLst/>
            </a:prstGeom>
            <a:pattFill prst="wdUpDiag">
              <a:fgClr>
                <a:srgbClr val="607E6D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49BACABF-9E37-4872-82E9-C1385348FB72}"/>
                </a:ext>
              </a:extLst>
            </p:cNvPr>
            <p:cNvSpPr/>
            <p:nvPr/>
          </p:nvSpPr>
          <p:spPr>
            <a:xfrm>
              <a:off x="6096653" y="3451202"/>
              <a:ext cx="1116978" cy="1794504"/>
            </a:xfrm>
            <a:prstGeom prst="rect">
              <a:avLst/>
            </a:prstGeom>
            <a:solidFill>
              <a:srgbClr val="F9F7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70" name="Connecteur droit 69">
              <a:extLst>
                <a:ext uri="{FF2B5EF4-FFF2-40B4-BE49-F238E27FC236}">
                  <a16:creationId xmlns:a16="http://schemas.microsoft.com/office/drawing/2014/main" id="{13F34BD1-8615-4A31-AC3A-016C7C79FCED}"/>
                </a:ext>
              </a:extLst>
            </p:cNvPr>
            <p:cNvCxnSpPr>
              <a:cxnSpLocks/>
            </p:cNvCxnSpPr>
            <p:nvPr/>
          </p:nvCxnSpPr>
          <p:spPr>
            <a:xfrm>
              <a:off x="4622906" y="2724756"/>
              <a:ext cx="0" cy="243522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cteur droit 70">
              <a:extLst>
                <a:ext uri="{FF2B5EF4-FFF2-40B4-BE49-F238E27FC236}">
                  <a16:creationId xmlns:a16="http://schemas.microsoft.com/office/drawing/2014/main" id="{579F824F-9F0A-4C91-9CCE-4CCA87F48356}"/>
                </a:ext>
              </a:extLst>
            </p:cNvPr>
            <p:cNvCxnSpPr>
              <a:cxnSpLocks/>
            </p:cNvCxnSpPr>
            <p:nvPr/>
          </p:nvCxnSpPr>
          <p:spPr>
            <a:xfrm>
              <a:off x="4640958" y="3947131"/>
              <a:ext cx="8990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eur droit 71">
              <a:extLst>
                <a:ext uri="{FF2B5EF4-FFF2-40B4-BE49-F238E27FC236}">
                  <a16:creationId xmlns:a16="http://schemas.microsoft.com/office/drawing/2014/main" id="{2847C534-5698-442D-B358-674DDC6C1801}"/>
                </a:ext>
              </a:extLst>
            </p:cNvPr>
            <p:cNvCxnSpPr>
              <a:cxnSpLocks/>
            </p:cNvCxnSpPr>
            <p:nvPr/>
          </p:nvCxnSpPr>
          <p:spPr>
            <a:xfrm>
              <a:off x="5342193" y="3947131"/>
              <a:ext cx="0" cy="34226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eur droit 72">
              <a:extLst>
                <a:ext uri="{FF2B5EF4-FFF2-40B4-BE49-F238E27FC236}">
                  <a16:creationId xmlns:a16="http://schemas.microsoft.com/office/drawing/2014/main" id="{FFA8CA96-AD67-4056-91D5-93B7564CE76B}"/>
                </a:ext>
              </a:extLst>
            </p:cNvPr>
            <p:cNvCxnSpPr>
              <a:cxnSpLocks/>
            </p:cNvCxnSpPr>
            <p:nvPr/>
          </p:nvCxnSpPr>
          <p:spPr>
            <a:xfrm>
              <a:off x="5540013" y="2430116"/>
              <a:ext cx="1" cy="151701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cteur droit 73">
              <a:extLst>
                <a:ext uri="{FF2B5EF4-FFF2-40B4-BE49-F238E27FC236}">
                  <a16:creationId xmlns:a16="http://schemas.microsoft.com/office/drawing/2014/main" id="{208F2647-9928-492D-B77C-818D00B3E28A}"/>
                </a:ext>
              </a:extLst>
            </p:cNvPr>
            <p:cNvCxnSpPr>
              <a:cxnSpLocks/>
            </p:cNvCxnSpPr>
            <p:nvPr/>
          </p:nvCxnSpPr>
          <p:spPr>
            <a:xfrm>
              <a:off x="5520255" y="2430116"/>
              <a:ext cx="792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cteur droit 74">
              <a:extLst>
                <a:ext uri="{FF2B5EF4-FFF2-40B4-BE49-F238E27FC236}">
                  <a16:creationId xmlns:a16="http://schemas.microsoft.com/office/drawing/2014/main" id="{A5A8496D-3442-4570-B074-218839AD03EF}"/>
                </a:ext>
              </a:extLst>
            </p:cNvPr>
            <p:cNvCxnSpPr>
              <a:cxnSpLocks/>
            </p:cNvCxnSpPr>
            <p:nvPr/>
          </p:nvCxnSpPr>
          <p:spPr>
            <a:xfrm>
              <a:off x="6294052" y="2430116"/>
              <a:ext cx="0" cy="22885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cteur droit 75">
              <a:extLst>
                <a:ext uri="{FF2B5EF4-FFF2-40B4-BE49-F238E27FC236}">
                  <a16:creationId xmlns:a16="http://schemas.microsoft.com/office/drawing/2014/main" id="{83F7124C-7350-47E8-920F-F36848425CB3}"/>
                </a:ext>
              </a:extLst>
            </p:cNvPr>
            <p:cNvCxnSpPr/>
            <p:nvPr/>
          </p:nvCxnSpPr>
          <p:spPr>
            <a:xfrm>
              <a:off x="5898918" y="4217006"/>
              <a:ext cx="1543118" cy="0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cteur droit 76">
              <a:extLst>
                <a:ext uri="{FF2B5EF4-FFF2-40B4-BE49-F238E27FC236}">
                  <a16:creationId xmlns:a16="http://schemas.microsoft.com/office/drawing/2014/main" id="{9A7BF415-EFC8-4F15-B384-2F4AA03672CC}"/>
                </a:ext>
              </a:extLst>
            </p:cNvPr>
            <p:cNvCxnSpPr>
              <a:cxnSpLocks/>
            </p:cNvCxnSpPr>
            <p:nvPr/>
          </p:nvCxnSpPr>
          <p:spPr>
            <a:xfrm>
              <a:off x="7064612" y="2517569"/>
              <a:ext cx="0" cy="222331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Ellipse 77">
              <a:extLst>
                <a:ext uri="{FF2B5EF4-FFF2-40B4-BE49-F238E27FC236}">
                  <a16:creationId xmlns:a16="http://schemas.microsoft.com/office/drawing/2014/main" id="{6A09DB3A-5F94-4FE2-A237-09ED0EE80C04}"/>
                </a:ext>
              </a:extLst>
            </p:cNvPr>
            <p:cNvSpPr/>
            <p:nvPr/>
          </p:nvSpPr>
          <p:spPr>
            <a:xfrm>
              <a:off x="6772314" y="2123408"/>
              <a:ext cx="580781" cy="57911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dirty="0">
                  <a:solidFill>
                    <a:schemeClr val="tx1"/>
                  </a:solidFill>
                </a:rPr>
                <a:t>P</a:t>
              </a:r>
            </a:p>
          </p:txBody>
        </p:sp>
        <p:sp>
          <p:nvSpPr>
            <p:cNvPr id="79" name="Ellipse 78">
              <a:extLst>
                <a:ext uri="{FF2B5EF4-FFF2-40B4-BE49-F238E27FC236}">
                  <a16:creationId xmlns:a16="http://schemas.microsoft.com/office/drawing/2014/main" id="{84E5B441-A1CD-424E-BA76-3537B03E02E3}"/>
                </a:ext>
              </a:extLst>
            </p:cNvPr>
            <p:cNvSpPr/>
            <p:nvPr/>
          </p:nvSpPr>
          <p:spPr>
            <a:xfrm>
              <a:off x="5038431" y="4174463"/>
              <a:ext cx="580781" cy="57911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dirty="0">
                  <a:solidFill>
                    <a:schemeClr val="tx1"/>
                  </a:solidFill>
                </a:rPr>
                <a:t>P</a:t>
              </a:r>
            </a:p>
          </p:txBody>
        </p:sp>
        <p:grpSp>
          <p:nvGrpSpPr>
            <p:cNvPr id="80" name="Groupe 79">
              <a:extLst>
                <a:ext uri="{FF2B5EF4-FFF2-40B4-BE49-F238E27FC236}">
                  <a16:creationId xmlns:a16="http://schemas.microsoft.com/office/drawing/2014/main" id="{DA31D6DB-4B0C-4FDB-BD96-60C7B83757BA}"/>
                </a:ext>
              </a:extLst>
            </p:cNvPr>
            <p:cNvGrpSpPr/>
            <p:nvPr/>
          </p:nvGrpSpPr>
          <p:grpSpPr>
            <a:xfrm>
              <a:off x="5684214" y="2247242"/>
              <a:ext cx="456121" cy="365746"/>
              <a:chOff x="14737011" y="28322824"/>
              <a:chExt cx="454813" cy="169070"/>
            </a:xfrm>
          </p:grpSpPr>
          <p:sp>
            <p:nvSpPr>
              <p:cNvPr id="81" name="Triangle isocèle 80">
                <a:extLst>
                  <a:ext uri="{FF2B5EF4-FFF2-40B4-BE49-F238E27FC236}">
                    <a16:creationId xmlns:a16="http://schemas.microsoft.com/office/drawing/2014/main" id="{67DDF0C8-A287-4008-AA7A-C99E9E2E8B77}"/>
                  </a:ext>
                </a:extLst>
              </p:cNvPr>
              <p:cNvSpPr/>
              <p:nvPr/>
            </p:nvSpPr>
            <p:spPr>
              <a:xfrm rot="5400000">
                <a:off x="14759629" y="28300207"/>
                <a:ext cx="169069" cy="214306"/>
              </a:xfrm>
              <a:prstGeom prst="triangle">
                <a:avLst/>
              </a:prstGeom>
              <a:solidFill>
                <a:srgbClr val="FF0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2" name="Triangle isocèle 81">
                <a:extLst>
                  <a:ext uri="{FF2B5EF4-FFF2-40B4-BE49-F238E27FC236}">
                    <a16:creationId xmlns:a16="http://schemas.microsoft.com/office/drawing/2014/main" id="{1D894CA9-84E1-4968-8D71-AD10C7A6E880}"/>
                  </a:ext>
                </a:extLst>
              </p:cNvPr>
              <p:cNvSpPr/>
              <p:nvPr/>
            </p:nvSpPr>
            <p:spPr>
              <a:xfrm rot="16200000">
                <a:off x="15000136" y="28300206"/>
                <a:ext cx="169069" cy="214306"/>
              </a:xfrm>
              <a:prstGeom prst="triangle">
                <a:avLst/>
              </a:prstGeom>
              <a:solidFill>
                <a:srgbClr val="FF0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83" name="Groupe 82">
              <a:extLst>
                <a:ext uri="{FF2B5EF4-FFF2-40B4-BE49-F238E27FC236}">
                  <a16:creationId xmlns:a16="http://schemas.microsoft.com/office/drawing/2014/main" id="{F4F87CD0-FC47-46FF-8F81-7D8A88F2C276}"/>
                </a:ext>
              </a:extLst>
            </p:cNvPr>
            <p:cNvGrpSpPr/>
            <p:nvPr/>
          </p:nvGrpSpPr>
          <p:grpSpPr>
            <a:xfrm rot="16200000">
              <a:off x="4393705" y="3026350"/>
              <a:ext cx="454813" cy="324550"/>
              <a:chOff x="14889411" y="28475224"/>
              <a:chExt cx="454813" cy="169070"/>
            </a:xfrm>
          </p:grpSpPr>
          <p:sp>
            <p:nvSpPr>
              <p:cNvPr id="84" name="Triangle isocèle 83">
                <a:extLst>
                  <a:ext uri="{FF2B5EF4-FFF2-40B4-BE49-F238E27FC236}">
                    <a16:creationId xmlns:a16="http://schemas.microsoft.com/office/drawing/2014/main" id="{809D68E6-555D-4464-B426-8E39E7379347}"/>
                  </a:ext>
                </a:extLst>
              </p:cNvPr>
              <p:cNvSpPr/>
              <p:nvPr/>
            </p:nvSpPr>
            <p:spPr>
              <a:xfrm rot="5400000">
                <a:off x="14912029" y="28452607"/>
                <a:ext cx="169069" cy="214306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5" name="Triangle isocèle 84">
                <a:extLst>
                  <a:ext uri="{FF2B5EF4-FFF2-40B4-BE49-F238E27FC236}">
                    <a16:creationId xmlns:a16="http://schemas.microsoft.com/office/drawing/2014/main" id="{BDEB6348-8AE5-4361-B548-8E0E0D7D0605}"/>
                  </a:ext>
                </a:extLst>
              </p:cNvPr>
              <p:cNvSpPr/>
              <p:nvPr/>
            </p:nvSpPr>
            <p:spPr>
              <a:xfrm rot="16200000">
                <a:off x="15152536" y="28452606"/>
                <a:ext cx="169069" cy="214306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86" name="Groupe 85">
              <a:extLst>
                <a:ext uri="{FF2B5EF4-FFF2-40B4-BE49-F238E27FC236}">
                  <a16:creationId xmlns:a16="http://schemas.microsoft.com/office/drawing/2014/main" id="{9E3B04AA-F50E-4D34-8F4D-A57014D7EF2F}"/>
                </a:ext>
              </a:extLst>
            </p:cNvPr>
            <p:cNvGrpSpPr/>
            <p:nvPr/>
          </p:nvGrpSpPr>
          <p:grpSpPr>
            <a:xfrm rot="16200000">
              <a:off x="4389226" y="4327468"/>
              <a:ext cx="454813" cy="324550"/>
              <a:chOff x="14889411" y="28475224"/>
              <a:chExt cx="454813" cy="169070"/>
            </a:xfrm>
          </p:grpSpPr>
          <p:sp>
            <p:nvSpPr>
              <p:cNvPr id="87" name="Triangle isocèle 86">
                <a:extLst>
                  <a:ext uri="{FF2B5EF4-FFF2-40B4-BE49-F238E27FC236}">
                    <a16:creationId xmlns:a16="http://schemas.microsoft.com/office/drawing/2014/main" id="{AEDF7932-FEA6-48D0-8FEE-3D5E0015E1BF}"/>
                  </a:ext>
                </a:extLst>
              </p:cNvPr>
              <p:cNvSpPr/>
              <p:nvPr/>
            </p:nvSpPr>
            <p:spPr>
              <a:xfrm rot="5400000">
                <a:off x="14912029" y="28452607"/>
                <a:ext cx="169069" cy="214306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8" name="Triangle isocèle 87">
                <a:extLst>
                  <a:ext uri="{FF2B5EF4-FFF2-40B4-BE49-F238E27FC236}">
                    <a16:creationId xmlns:a16="http://schemas.microsoft.com/office/drawing/2014/main" id="{A1FF231A-7ECB-4B63-9812-BA6A38EB4C0B}"/>
                  </a:ext>
                </a:extLst>
              </p:cNvPr>
              <p:cNvSpPr/>
              <p:nvPr/>
            </p:nvSpPr>
            <p:spPr>
              <a:xfrm rot="16200000">
                <a:off x="15152536" y="28452606"/>
                <a:ext cx="169069" cy="214306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89" name="Triangle isocèle 88">
              <a:extLst>
                <a:ext uri="{FF2B5EF4-FFF2-40B4-BE49-F238E27FC236}">
                  <a16:creationId xmlns:a16="http://schemas.microsoft.com/office/drawing/2014/main" id="{8CC8E63E-7002-42D7-96AB-55662E392422}"/>
                </a:ext>
              </a:extLst>
            </p:cNvPr>
            <p:cNvSpPr/>
            <p:nvPr/>
          </p:nvSpPr>
          <p:spPr>
            <a:xfrm rot="10800000">
              <a:off x="5853375" y="2183101"/>
              <a:ext cx="111445" cy="233363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90" name="Connecteur droit 89">
              <a:extLst>
                <a:ext uri="{FF2B5EF4-FFF2-40B4-BE49-F238E27FC236}">
                  <a16:creationId xmlns:a16="http://schemas.microsoft.com/office/drawing/2014/main" id="{5C2667E2-E624-4A25-BB0B-DF980EEFB3D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74949" y="4724293"/>
              <a:ext cx="80510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Ellipse 90">
              <a:extLst>
                <a:ext uri="{FF2B5EF4-FFF2-40B4-BE49-F238E27FC236}">
                  <a16:creationId xmlns:a16="http://schemas.microsoft.com/office/drawing/2014/main" id="{C8BAAB72-52F5-47C1-AB41-4F725B2952E4}"/>
                </a:ext>
              </a:extLst>
            </p:cNvPr>
            <p:cNvSpPr/>
            <p:nvPr/>
          </p:nvSpPr>
          <p:spPr>
            <a:xfrm>
              <a:off x="6405187" y="4464021"/>
              <a:ext cx="541553" cy="54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92" name="Connecteur droit 91">
              <a:extLst>
                <a:ext uri="{FF2B5EF4-FFF2-40B4-BE49-F238E27FC236}">
                  <a16:creationId xmlns:a16="http://schemas.microsoft.com/office/drawing/2014/main" id="{78F31A55-8B0F-4D54-B5A8-7BC0B7DB7E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21081" y="3083531"/>
              <a:ext cx="0" cy="1670047"/>
            </a:xfrm>
            <a:prstGeom prst="line">
              <a:avLst/>
            </a:prstGeom>
            <a:ln w="38100">
              <a:solidFill>
                <a:srgbClr val="607E6D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3" name="Connecteur droit 92">
              <a:extLst>
                <a:ext uri="{FF2B5EF4-FFF2-40B4-BE49-F238E27FC236}">
                  <a16:creationId xmlns:a16="http://schemas.microsoft.com/office/drawing/2014/main" id="{6573678F-B132-4D6F-98FB-56EC083BC7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45863" y="3354994"/>
              <a:ext cx="0" cy="1398584"/>
            </a:xfrm>
            <a:prstGeom prst="line">
              <a:avLst/>
            </a:prstGeom>
            <a:ln w="38100">
              <a:solidFill>
                <a:srgbClr val="607E6D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4" name="Connecteur droit 93">
              <a:extLst>
                <a:ext uri="{FF2B5EF4-FFF2-40B4-BE49-F238E27FC236}">
                  <a16:creationId xmlns:a16="http://schemas.microsoft.com/office/drawing/2014/main" id="{B2881033-C063-4A5E-B22E-F7F1556B8F98}"/>
                </a:ext>
              </a:extLst>
            </p:cNvPr>
            <p:cNvCxnSpPr>
              <a:cxnSpLocks/>
            </p:cNvCxnSpPr>
            <p:nvPr/>
          </p:nvCxnSpPr>
          <p:spPr>
            <a:xfrm>
              <a:off x="6826760" y="3354994"/>
              <a:ext cx="1996450" cy="0"/>
            </a:xfrm>
            <a:prstGeom prst="line">
              <a:avLst/>
            </a:prstGeom>
            <a:ln w="38100">
              <a:solidFill>
                <a:srgbClr val="607E6D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5" name="Connecteur droit 94">
              <a:extLst>
                <a:ext uri="{FF2B5EF4-FFF2-40B4-BE49-F238E27FC236}">
                  <a16:creationId xmlns:a16="http://schemas.microsoft.com/office/drawing/2014/main" id="{A7A91DA4-7F53-4236-A69C-353D04C147CF}"/>
                </a:ext>
              </a:extLst>
            </p:cNvPr>
            <p:cNvCxnSpPr>
              <a:cxnSpLocks/>
            </p:cNvCxnSpPr>
            <p:nvPr/>
          </p:nvCxnSpPr>
          <p:spPr>
            <a:xfrm>
              <a:off x="6501980" y="3083531"/>
              <a:ext cx="2156245" cy="0"/>
            </a:xfrm>
            <a:prstGeom prst="line">
              <a:avLst/>
            </a:prstGeom>
            <a:ln w="38100">
              <a:solidFill>
                <a:srgbClr val="607E6D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6" name="Connecteur droit 95">
              <a:extLst>
                <a:ext uri="{FF2B5EF4-FFF2-40B4-BE49-F238E27FC236}">
                  <a16:creationId xmlns:a16="http://schemas.microsoft.com/office/drawing/2014/main" id="{B6A1937B-39C4-4EBB-A2C6-22D14F95AC0E}"/>
                </a:ext>
              </a:extLst>
            </p:cNvPr>
            <p:cNvCxnSpPr>
              <a:cxnSpLocks/>
            </p:cNvCxnSpPr>
            <p:nvPr/>
          </p:nvCxnSpPr>
          <p:spPr>
            <a:xfrm>
              <a:off x="6501980" y="4745644"/>
              <a:ext cx="361035" cy="0"/>
            </a:xfrm>
            <a:prstGeom prst="line">
              <a:avLst/>
            </a:prstGeom>
            <a:ln w="38100">
              <a:solidFill>
                <a:srgbClr val="607E6D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pic>
          <p:nvPicPr>
            <p:cNvPr id="97" name="Image 96">
              <a:extLst>
                <a:ext uri="{FF2B5EF4-FFF2-40B4-BE49-F238E27FC236}">
                  <a16:creationId xmlns:a16="http://schemas.microsoft.com/office/drawing/2014/main" id="{8E024550-CF37-4EF2-9971-65695BA482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81" t="44621" r="13116" b="7390"/>
            <a:stretch/>
          </p:blipFill>
          <p:spPr>
            <a:xfrm>
              <a:off x="6605852" y="4687549"/>
              <a:ext cx="143302" cy="142914"/>
            </a:xfrm>
            <a:prstGeom prst="rect">
              <a:avLst/>
            </a:prstGeom>
          </p:spPr>
        </p:pic>
        <p:sp>
          <p:nvSpPr>
            <p:cNvPr id="100" name="ZoneTexte 99">
              <a:extLst>
                <a:ext uri="{FF2B5EF4-FFF2-40B4-BE49-F238E27FC236}">
                  <a16:creationId xmlns:a16="http://schemas.microsoft.com/office/drawing/2014/main" id="{23828B28-2575-4B50-84BA-B658BA4D936C}"/>
                </a:ext>
              </a:extLst>
            </p:cNvPr>
            <p:cNvSpPr txBox="1"/>
            <p:nvPr/>
          </p:nvSpPr>
          <p:spPr>
            <a:xfrm>
              <a:off x="5944421" y="5288548"/>
              <a:ext cx="1408674" cy="475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/>
                <a:t>Cryostat</a:t>
              </a:r>
            </a:p>
          </p:txBody>
        </p:sp>
        <p:sp>
          <p:nvSpPr>
            <p:cNvPr id="102" name="ZoneTexte 101">
              <a:extLst>
                <a:ext uri="{FF2B5EF4-FFF2-40B4-BE49-F238E27FC236}">
                  <a16:creationId xmlns:a16="http://schemas.microsoft.com/office/drawing/2014/main" id="{6092967E-4283-43D6-90DE-37067D897388}"/>
                </a:ext>
              </a:extLst>
            </p:cNvPr>
            <p:cNvSpPr txBox="1"/>
            <p:nvPr/>
          </p:nvSpPr>
          <p:spPr>
            <a:xfrm>
              <a:off x="7766071" y="4609997"/>
              <a:ext cx="688937" cy="475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 err="1"/>
                <a:t>Cell</a:t>
              </a:r>
              <a:endParaRPr lang="fr-FR" sz="2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ZoneTexte 102">
                  <a:extLst>
                    <a:ext uri="{FF2B5EF4-FFF2-40B4-BE49-F238E27FC236}">
                      <a16:creationId xmlns:a16="http://schemas.microsoft.com/office/drawing/2014/main" id="{795DB015-E90D-4A90-9A0F-CE80751AADE1}"/>
                    </a:ext>
                  </a:extLst>
                </p:cNvPr>
                <p:cNvSpPr txBox="1"/>
                <p:nvPr/>
              </p:nvSpPr>
              <p:spPr>
                <a:xfrm>
                  <a:off x="7406995" y="4086262"/>
                  <a:ext cx="2252048" cy="4758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</m:t>
                        </m:r>
                        <m:sSub>
                          <m:sSubPr>
                            <m:ctrlPr>
                              <a:rPr lang="fr-F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𝑓𝑙𝑢𝑖𝑑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fr-FR" sz="2000" dirty="0"/>
                </a:p>
              </p:txBody>
            </p:sp>
          </mc:Choice>
          <mc:Fallback xmlns="">
            <p:sp>
              <p:nvSpPr>
                <p:cNvPr id="103" name="ZoneTexte 102">
                  <a:extLst>
                    <a:ext uri="{FF2B5EF4-FFF2-40B4-BE49-F238E27FC236}">
                      <a16:creationId xmlns:a16="http://schemas.microsoft.com/office/drawing/2014/main" id="{795DB015-E90D-4A90-9A0F-CE80751AAD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06995" y="4086262"/>
                  <a:ext cx="2252048" cy="475814"/>
                </a:xfrm>
                <a:prstGeom prst="rect">
                  <a:avLst/>
                </a:prstGeom>
                <a:blipFill>
                  <a:blip r:embed="rId4"/>
                  <a:stretch>
                    <a:fillRect b="-151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4" name="ZoneTexte 103">
              <a:extLst>
                <a:ext uri="{FF2B5EF4-FFF2-40B4-BE49-F238E27FC236}">
                  <a16:creationId xmlns:a16="http://schemas.microsoft.com/office/drawing/2014/main" id="{7DB4F5FA-211C-428C-B558-E1DF41437F44}"/>
                </a:ext>
              </a:extLst>
            </p:cNvPr>
            <p:cNvSpPr txBox="1"/>
            <p:nvPr/>
          </p:nvSpPr>
          <p:spPr>
            <a:xfrm>
              <a:off x="4563858" y="1690688"/>
              <a:ext cx="2842670" cy="475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 err="1"/>
                <a:t>needle</a:t>
              </a:r>
              <a:r>
                <a:rPr lang="fr-FR" sz="2000" dirty="0"/>
                <a:t> valve</a:t>
              </a:r>
            </a:p>
          </p:txBody>
        </p:sp>
        <p:cxnSp>
          <p:nvCxnSpPr>
            <p:cNvPr id="105" name="Connecteur droit avec flèche 104">
              <a:extLst>
                <a:ext uri="{FF2B5EF4-FFF2-40B4-BE49-F238E27FC236}">
                  <a16:creationId xmlns:a16="http://schemas.microsoft.com/office/drawing/2014/main" id="{CD0D57C6-4042-4709-90A6-6E856F8E9E17}"/>
                </a:ext>
              </a:extLst>
            </p:cNvPr>
            <p:cNvCxnSpPr>
              <a:cxnSpLocks/>
              <a:stCxn id="102" idx="1"/>
              <a:endCxn id="91" idx="6"/>
            </p:cNvCxnSpPr>
            <p:nvPr/>
          </p:nvCxnSpPr>
          <p:spPr>
            <a:xfrm flipH="1" flipV="1">
              <a:off x="6946739" y="4734021"/>
              <a:ext cx="819331" cy="113883"/>
            </a:xfrm>
            <a:prstGeom prst="straightConnector1">
              <a:avLst/>
            </a:prstGeom>
            <a:ln w="38100">
              <a:solidFill>
                <a:srgbClr val="AF42B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onnecteur droit avec flèche 105">
              <a:extLst>
                <a:ext uri="{FF2B5EF4-FFF2-40B4-BE49-F238E27FC236}">
                  <a16:creationId xmlns:a16="http://schemas.microsoft.com/office/drawing/2014/main" id="{49349AF2-9105-4A6E-A5BD-563825B7EBD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49157" y="4837092"/>
              <a:ext cx="1783862" cy="1342078"/>
            </a:xfrm>
            <a:prstGeom prst="straightConnector1">
              <a:avLst/>
            </a:prstGeom>
            <a:ln w="38100">
              <a:solidFill>
                <a:srgbClr val="AF42B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515AC71E-14F0-4906-B281-E17BAF182C16}"/>
                </a:ext>
              </a:extLst>
            </p:cNvPr>
            <p:cNvSpPr/>
            <p:nvPr/>
          </p:nvSpPr>
          <p:spPr>
            <a:xfrm>
              <a:off x="8480631" y="2814375"/>
              <a:ext cx="2511217" cy="77470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607E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dirty="0">
                  <a:solidFill>
                    <a:schemeClr val="tx1"/>
                  </a:solidFill>
                </a:rPr>
                <a:t>Capacitive bridge</a:t>
              </a:r>
            </a:p>
          </p:txBody>
        </p:sp>
      </p:grpSp>
      <p:pic>
        <p:nvPicPr>
          <p:cNvPr id="53" name="Espace réservé du contenu 6">
            <a:extLst>
              <a:ext uri="{FF2B5EF4-FFF2-40B4-BE49-F238E27FC236}">
                <a16:creationId xmlns:a16="http://schemas.microsoft.com/office/drawing/2014/main" id="{70AB7AB2-7EC8-4AD2-BF88-068DC07FE31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444544" y="3209334"/>
            <a:ext cx="3857819" cy="3424046"/>
          </a:xfrm>
        </p:spPr>
      </p:pic>
      <p:pic>
        <p:nvPicPr>
          <p:cNvPr id="54" name="Image 53">
            <a:extLst>
              <a:ext uri="{FF2B5EF4-FFF2-40B4-BE49-F238E27FC236}">
                <a16:creationId xmlns:a16="http://schemas.microsoft.com/office/drawing/2014/main" id="{24A495EB-E0A7-4977-B9CF-77A0721B9F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7" t="25941" r="25528" b="49557"/>
          <a:stretch/>
        </p:blipFill>
        <p:spPr>
          <a:xfrm>
            <a:off x="9018150" y="438808"/>
            <a:ext cx="2876343" cy="2806109"/>
          </a:xfrm>
          <a:prstGeom prst="rect">
            <a:avLst/>
          </a:prstGeom>
        </p:spPr>
      </p:pic>
      <p:cxnSp>
        <p:nvCxnSpPr>
          <p:cNvPr id="57" name="Connecteur droit avec flèche 56">
            <a:extLst>
              <a:ext uri="{FF2B5EF4-FFF2-40B4-BE49-F238E27FC236}">
                <a16:creationId xmlns:a16="http://schemas.microsoft.com/office/drawing/2014/main" id="{ADD44925-E2DF-4D90-8C50-8F5777ECD2E5}"/>
              </a:ext>
            </a:extLst>
          </p:cNvPr>
          <p:cNvCxnSpPr>
            <a:cxnSpLocks/>
          </p:cNvCxnSpPr>
          <p:nvPr/>
        </p:nvCxnSpPr>
        <p:spPr>
          <a:xfrm flipV="1">
            <a:off x="7400677" y="4114373"/>
            <a:ext cx="1895723" cy="904692"/>
          </a:xfrm>
          <a:prstGeom prst="straightConnector1">
            <a:avLst/>
          </a:prstGeom>
          <a:ln w="57150">
            <a:solidFill>
              <a:srgbClr val="AF42B0"/>
            </a:solidFill>
            <a:headEnd type="triangl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AB0B35E6-1174-4D8C-999A-303FF7A8C4EF}"/>
              </a:ext>
            </a:extLst>
          </p:cNvPr>
          <p:cNvSpPr txBox="1"/>
          <p:nvPr/>
        </p:nvSpPr>
        <p:spPr>
          <a:xfrm>
            <a:off x="294682" y="5319843"/>
            <a:ext cx="4542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D0887"/>
              </a:buClr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0D0887"/>
                </a:solidFill>
              </a:rPr>
              <a:t>Continuous Injection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86976C6-5A37-8F2D-AD03-6CC5984982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Interpore 2026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B187786-28B6-46CC-CB48-D15A355556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DA1029-E6D1-4F9D-BF50-3CDABB71589C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3219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E58716D6-596B-596C-21B5-DA424D09A8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" y="1044000"/>
            <a:ext cx="8568000" cy="5040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2B3539D-0679-447B-8685-FB9E97091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Native Porous Membranes</a:t>
            </a:r>
          </a:p>
        </p:txBody>
      </p:sp>
      <p:sp>
        <p:nvSpPr>
          <p:cNvPr id="12" name="Forme libre : forme 11">
            <a:extLst>
              <a:ext uri="{FF2B5EF4-FFF2-40B4-BE49-F238E27FC236}">
                <a16:creationId xmlns:a16="http://schemas.microsoft.com/office/drawing/2014/main" id="{8127920B-9120-4F0A-8FB0-94F2B1D740AF}"/>
              </a:ext>
            </a:extLst>
          </p:cNvPr>
          <p:cNvSpPr/>
          <p:nvPr/>
        </p:nvSpPr>
        <p:spPr>
          <a:xfrm rot="2460271">
            <a:off x="6877304" y="2636935"/>
            <a:ext cx="208280" cy="594360"/>
          </a:xfrm>
          <a:custGeom>
            <a:avLst/>
            <a:gdLst>
              <a:gd name="connsiteX0" fmla="*/ 208280 w 208280"/>
              <a:gd name="connsiteY0" fmla="*/ 0 h 594360"/>
              <a:gd name="connsiteX1" fmla="*/ 157480 w 208280"/>
              <a:gd name="connsiteY1" fmla="*/ 325120 h 594360"/>
              <a:gd name="connsiteX2" fmla="*/ 0 w 208280"/>
              <a:gd name="connsiteY2" fmla="*/ 594360 h 594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8280" h="594360">
                <a:moveTo>
                  <a:pt x="208280" y="0"/>
                </a:moveTo>
                <a:cubicBezTo>
                  <a:pt x="200236" y="113030"/>
                  <a:pt x="192193" y="226060"/>
                  <a:pt x="157480" y="325120"/>
                </a:cubicBezTo>
                <a:cubicBezTo>
                  <a:pt x="122767" y="424180"/>
                  <a:pt x="30480" y="545253"/>
                  <a:pt x="0" y="594360"/>
                </a:cubicBezTo>
              </a:path>
            </a:pathLst>
          </a:custGeom>
          <a:noFill/>
          <a:ln w="28575">
            <a:solidFill>
              <a:srgbClr val="AF42B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FF1D1375-49AB-4922-846F-7F7A84369FFC}"/>
              </a:ext>
            </a:extLst>
          </p:cNvPr>
          <p:cNvSpPr/>
          <p:nvPr/>
        </p:nvSpPr>
        <p:spPr>
          <a:xfrm rot="20710631">
            <a:off x="4498847" y="3486337"/>
            <a:ext cx="1092200" cy="411480"/>
          </a:xfrm>
          <a:custGeom>
            <a:avLst/>
            <a:gdLst>
              <a:gd name="connsiteX0" fmla="*/ 1092200 w 1092200"/>
              <a:gd name="connsiteY0" fmla="*/ 0 h 411480"/>
              <a:gd name="connsiteX1" fmla="*/ 609600 w 1092200"/>
              <a:gd name="connsiteY1" fmla="*/ 91440 h 411480"/>
              <a:gd name="connsiteX2" fmla="*/ 218440 w 1092200"/>
              <a:gd name="connsiteY2" fmla="*/ 259080 h 411480"/>
              <a:gd name="connsiteX3" fmla="*/ 0 w 1092200"/>
              <a:gd name="connsiteY3" fmla="*/ 411480 h 411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2200" h="411480">
                <a:moveTo>
                  <a:pt x="1092200" y="0"/>
                </a:moveTo>
                <a:cubicBezTo>
                  <a:pt x="923713" y="24130"/>
                  <a:pt x="755227" y="48260"/>
                  <a:pt x="609600" y="91440"/>
                </a:cubicBezTo>
                <a:cubicBezTo>
                  <a:pt x="463973" y="134620"/>
                  <a:pt x="320040" y="205740"/>
                  <a:pt x="218440" y="259080"/>
                </a:cubicBezTo>
                <a:cubicBezTo>
                  <a:pt x="116840" y="312420"/>
                  <a:pt x="58420" y="361950"/>
                  <a:pt x="0" y="411480"/>
                </a:cubicBezTo>
              </a:path>
            </a:pathLst>
          </a:custGeom>
          <a:noFill/>
          <a:ln w="28575">
            <a:solidFill>
              <a:srgbClr val="AF42B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E622EBD2-D307-4ACC-BA99-9FEC4D64BE74}"/>
              </a:ext>
            </a:extLst>
          </p:cNvPr>
          <p:cNvSpPr/>
          <p:nvPr/>
        </p:nvSpPr>
        <p:spPr>
          <a:xfrm>
            <a:off x="3180080" y="4592320"/>
            <a:ext cx="741680" cy="223520"/>
          </a:xfrm>
          <a:custGeom>
            <a:avLst/>
            <a:gdLst>
              <a:gd name="connsiteX0" fmla="*/ 741680 w 741680"/>
              <a:gd name="connsiteY0" fmla="*/ 0 h 223520"/>
              <a:gd name="connsiteX1" fmla="*/ 406400 w 741680"/>
              <a:gd name="connsiteY1" fmla="*/ 142240 h 223520"/>
              <a:gd name="connsiteX2" fmla="*/ 0 w 741680"/>
              <a:gd name="connsiteY2" fmla="*/ 223520 h 22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1680" h="223520">
                <a:moveTo>
                  <a:pt x="741680" y="0"/>
                </a:moveTo>
                <a:cubicBezTo>
                  <a:pt x="635846" y="52493"/>
                  <a:pt x="530013" y="104987"/>
                  <a:pt x="406400" y="142240"/>
                </a:cubicBezTo>
                <a:cubicBezTo>
                  <a:pt x="282787" y="179493"/>
                  <a:pt x="141393" y="201506"/>
                  <a:pt x="0" y="223520"/>
                </a:cubicBezTo>
              </a:path>
            </a:pathLst>
          </a:custGeom>
          <a:noFill/>
          <a:ln w="28575">
            <a:solidFill>
              <a:srgbClr val="AF42B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46991BFF-75B1-45E6-A0AA-9912176F2A48}"/>
              </a:ext>
            </a:extLst>
          </p:cNvPr>
          <p:cNvSpPr/>
          <p:nvPr/>
        </p:nvSpPr>
        <p:spPr>
          <a:xfrm>
            <a:off x="5364480" y="4311016"/>
            <a:ext cx="365760" cy="373380"/>
          </a:xfrm>
          <a:custGeom>
            <a:avLst/>
            <a:gdLst>
              <a:gd name="connsiteX0" fmla="*/ 0 w 605790"/>
              <a:gd name="connsiteY0" fmla="*/ 436245 h 436245"/>
              <a:gd name="connsiteX1" fmla="*/ 209550 w 605790"/>
              <a:gd name="connsiteY1" fmla="*/ 371475 h 436245"/>
              <a:gd name="connsiteX2" fmla="*/ 409575 w 605790"/>
              <a:gd name="connsiteY2" fmla="*/ 222885 h 436245"/>
              <a:gd name="connsiteX3" fmla="*/ 605790 w 605790"/>
              <a:gd name="connsiteY3" fmla="*/ 0 h 436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790" h="436245">
                <a:moveTo>
                  <a:pt x="0" y="436245"/>
                </a:moveTo>
                <a:cubicBezTo>
                  <a:pt x="70644" y="421640"/>
                  <a:pt x="141288" y="407035"/>
                  <a:pt x="209550" y="371475"/>
                </a:cubicBezTo>
                <a:cubicBezTo>
                  <a:pt x="277812" y="335915"/>
                  <a:pt x="343535" y="284797"/>
                  <a:pt x="409575" y="222885"/>
                </a:cubicBezTo>
                <a:cubicBezTo>
                  <a:pt x="475615" y="160973"/>
                  <a:pt x="574358" y="34607"/>
                  <a:pt x="605790" y="0"/>
                </a:cubicBezTo>
              </a:path>
            </a:pathLst>
          </a:custGeom>
          <a:noFill/>
          <a:ln w="28575">
            <a:solidFill>
              <a:srgbClr val="2E2998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orme libre : forme 15">
            <a:extLst>
              <a:ext uri="{FF2B5EF4-FFF2-40B4-BE49-F238E27FC236}">
                <a16:creationId xmlns:a16="http://schemas.microsoft.com/office/drawing/2014/main" id="{A308CDC9-0884-4C54-A127-4962A49EF91F}"/>
              </a:ext>
            </a:extLst>
          </p:cNvPr>
          <p:cNvSpPr/>
          <p:nvPr/>
        </p:nvSpPr>
        <p:spPr>
          <a:xfrm>
            <a:off x="3219450" y="4972050"/>
            <a:ext cx="1177290" cy="179070"/>
          </a:xfrm>
          <a:custGeom>
            <a:avLst/>
            <a:gdLst>
              <a:gd name="connsiteX0" fmla="*/ 0 w 1177290"/>
              <a:gd name="connsiteY0" fmla="*/ 179070 h 179070"/>
              <a:gd name="connsiteX1" fmla="*/ 689610 w 1177290"/>
              <a:gd name="connsiteY1" fmla="*/ 76200 h 179070"/>
              <a:gd name="connsiteX2" fmla="*/ 1177290 w 1177290"/>
              <a:gd name="connsiteY2" fmla="*/ 0 h 179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77290" h="179070">
                <a:moveTo>
                  <a:pt x="0" y="179070"/>
                </a:moveTo>
                <a:lnTo>
                  <a:pt x="689610" y="76200"/>
                </a:lnTo>
                <a:cubicBezTo>
                  <a:pt x="885825" y="46355"/>
                  <a:pt x="1027430" y="43180"/>
                  <a:pt x="1177290" y="0"/>
                </a:cubicBezTo>
              </a:path>
            </a:pathLst>
          </a:custGeom>
          <a:noFill/>
          <a:ln w="28575">
            <a:solidFill>
              <a:srgbClr val="2E2998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orme libre : forme 16">
            <a:extLst>
              <a:ext uri="{FF2B5EF4-FFF2-40B4-BE49-F238E27FC236}">
                <a16:creationId xmlns:a16="http://schemas.microsoft.com/office/drawing/2014/main" id="{528664CA-313A-481F-A6E3-2E4CD5B81574}"/>
              </a:ext>
            </a:extLst>
          </p:cNvPr>
          <p:cNvSpPr/>
          <p:nvPr/>
        </p:nvSpPr>
        <p:spPr>
          <a:xfrm>
            <a:off x="7077456" y="2934116"/>
            <a:ext cx="518160" cy="424357"/>
          </a:xfrm>
          <a:custGeom>
            <a:avLst/>
            <a:gdLst>
              <a:gd name="connsiteX0" fmla="*/ 0 w 480060"/>
              <a:gd name="connsiteY0" fmla="*/ 457200 h 457200"/>
              <a:gd name="connsiteX1" fmla="*/ 300990 w 480060"/>
              <a:gd name="connsiteY1" fmla="*/ 308610 h 457200"/>
              <a:gd name="connsiteX2" fmla="*/ 480060 w 480060"/>
              <a:gd name="connsiteY2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0060" h="457200">
                <a:moveTo>
                  <a:pt x="0" y="457200"/>
                </a:moveTo>
                <a:cubicBezTo>
                  <a:pt x="110490" y="421005"/>
                  <a:pt x="220980" y="384810"/>
                  <a:pt x="300990" y="308610"/>
                </a:cubicBezTo>
                <a:cubicBezTo>
                  <a:pt x="381000" y="232410"/>
                  <a:pt x="455930" y="35560"/>
                  <a:pt x="480060" y="0"/>
                </a:cubicBezTo>
              </a:path>
            </a:pathLst>
          </a:custGeom>
          <a:noFill/>
          <a:ln w="28575">
            <a:solidFill>
              <a:srgbClr val="2E2998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EA44150C-2227-4BBC-B908-626010A1F7D0}"/>
              </a:ext>
            </a:extLst>
          </p:cNvPr>
          <p:cNvCxnSpPr>
            <a:cxnSpLocks/>
            <a:endCxn id="28" idx="0"/>
          </p:cNvCxnSpPr>
          <p:nvPr/>
        </p:nvCxnSpPr>
        <p:spPr>
          <a:xfrm>
            <a:off x="5132411" y="3738880"/>
            <a:ext cx="0" cy="2374503"/>
          </a:xfrm>
          <a:prstGeom prst="line">
            <a:avLst/>
          </a:prstGeom>
          <a:ln w="28575">
            <a:solidFill>
              <a:srgbClr val="BD65B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22506511-E73E-43EF-9F76-A6A970FB716F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3595223" y="4972050"/>
            <a:ext cx="0" cy="1111950"/>
          </a:xfrm>
          <a:prstGeom prst="line">
            <a:avLst/>
          </a:prstGeom>
          <a:ln w="28575">
            <a:solidFill>
              <a:srgbClr val="BD65B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40E5CD56-8479-4221-90DD-C618D52517C4}"/>
                  </a:ext>
                </a:extLst>
              </p:cNvPr>
              <p:cNvSpPr txBox="1"/>
              <p:nvPr/>
            </p:nvSpPr>
            <p:spPr>
              <a:xfrm>
                <a:off x="3292033" y="6084000"/>
                <a:ext cx="6063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40E5CD56-8479-4221-90DD-C618D52517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2033" y="6084000"/>
                <a:ext cx="606379" cy="369332"/>
              </a:xfrm>
              <a:prstGeom prst="rect">
                <a:avLst/>
              </a:prstGeom>
              <a:blipFill>
                <a:blip r:embed="rId3"/>
                <a:stretch>
                  <a:fillRect r="-3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2829D0CF-98D4-4EB0-8FF8-0BCE15E9AE72}"/>
                  </a:ext>
                </a:extLst>
              </p:cNvPr>
              <p:cNvSpPr txBox="1"/>
              <p:nvPr/>
            </p:nvSpPr>
            <p:spPr>
              <a:xfrm>
                <a:off x="4829221" y="6113383"/>
                <a:ext cx="6063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2829D0CF-98D4-4EB0-8FF8-0BCE15E9AE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9221" y="6113383"/>
                <a:ext cx="606379" cy="369332"/>
              </a:xfrm>
              <a:prstGeom prst="rect">
                <a:avLst/>
              </a:prstGeom>
              <a:blipFill>
                <a:blip r:embed="rId4"/>
                <a:stretch>
                  <a:fillRect r="-3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621E569-4BAF-A964-EAFE-CD8737AA1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Interpore 2026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10830C8-5B10-388F-5A36-3E4A62D3E1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DA1029-E6D1-4F9D-BF50-3CDABB71589C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E953BA4-2EBF-618F-F84E-F15356BC3C71}"/>
              </a:ext>
            </a:extLst>
          </p:cNvPr>
          <p:cNvSpPr txBox="1"/>
          <p:nvPr/>
        </p:nvSpPr>
        <p:spPr>
          <a:xfrm>
            <a:off x="8117920" y="3013501"/>
            <a:ext cx="37939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470557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Independent Pores</a:t>
            </a:r>
          </a:p>
          <a:p>
            <a:pPr marL="285750" indent="-285750">
              <a:buClr>
                <a:srgbClr val="470557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Corrugated conical pores</a:t>
            </a:r>
          </a:p>
        </p:txBody>
      </p:sp>
    </p:spTree>
    <p:extLst>
      <p:ext uri="{BB962C8B-B14F-4D97-AF65-F5344CB8AC3E}">
        <p14:creationId xmlns:p14="http://schemas.microsoft.com/office/powerpoint/2010/main" val="2039439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2C90B0E2-05D2-544A-7A5E-DB20E8E9C5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" y="1044000"/>
            <a:ext cx="8568000" cy="504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57231AEF-A5D2-D796-4753-846B80499425}"/>
                  </a:ext>
                </a:extLst>
              </p:cNvPr>
              <p:cNvSpPr txBox="1"/>
              <p:nvPr/>
            </p:nvSpPr>
            <p:spPr>
              <a:xfrm>
                <a:off x="8109816" y="1436178"/>
                <a:ext cx="3793961" cy="49089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rgbClr val="0D0887"/>
                    </a:solidFill>
                  </a:rPr>
                  <a:t>Same condensation branch,</a:t>
                </a:r>
              </a:p>
              <a:p>
                <a:pPr algn="ctr"/>
                <a:r>
                  <a:rPr lang="en-US" sz="2400" dirty="0">
                    <a:solidFill>
                      <a:srgbClr val="0D0887"/>
                    </a:solidFill>
                  </a:rPr>
                  <a:t>evaporation shifts to lower pressure:</a:t>
                </a:r>
              </a:p>
              <a:p>
                <a:endParaRPr lang="en-US" sz="2000" u="sng" dirty="0"/>
              </a:p>
              <a:p>
                <a:pPr marL="285750" indent="-285750">
                  <a:buClr>
                    <a:srgbClr val="7030A0"/>
                  </a:buClr>
                  <a:buFont typeface="Wingdings" panose="05000000000000000000" pitchFamily="2" charset="2"/>
                  <a:buChar char="Ø"/>
                </a:pPr>
                <a:r>
                  <a:rPr lang="en-US" sz="2000" dirty="0"/>
                  <a:t>Ink bottle geometry</a:t>
                </a:r>
              </a:p>
              <a:p>
                <a:pPr marL="285750" indent="-285750">
                  <a:buClr>
                    <a:srgbClr val="7030A0"/>
                  </a:buClr>
                  <a:buFont typeface="Wingdings" panose="05000000000000000000" pitchFamily="2" charset="2"/>
                  <a:buChar char="Ø"/>
                </a:pPr>
                <a:endParaRPr lang="en-US" sz="2000" dirty="0"/>
              </a:p>
              <a:p>
                <a:pPr marL="285750" indent="-285750">
                  <a:buClr>
                    <a:srgbClr val="7030A0"/>
                  </a:buClr>
                  <a:buFont typeface="Wingdings" panose="05000000000000000000" pitchFamily="2" charset="2"/>
                  <a:buChar char="Ø"/>
                </a:pPr>
                <a:endParaRPr lang="en-US" sz="2000" dirty="0"/>
              </a:p>
              <a:p>
                <a:pPr marL="285750" indent="-285750">
                  <a:buClr>
                    <a:srgbClr val="7030A0"/>
                  </a:buClr>
                  <a:buFont typeface="Wingdings" panose="05000000000000000000" pitchFamily="2" charset="2"/>
                  <a:buChar char="Ø"/>
                </a:pPr>
                <a:endParaRPr lang="en-US" sz="2000" dirty="0"/>
              </a:p>
              <a:p>
                <a:pPr marL="285750" indent="-285750">
                  <a:buClr>
                    <a:srgbClr val="7030A0"/>
                  </a:buClr>
                  <a:buFont typeface="Wingdings" panose="05000000000000000000" pitchFamily="2" charset="2"/>
                  <a:buChar char="Ø"/>
                </a:pPr>
                <a:endParaRPr lang="en-US" sz="2000" dirty="0"/>
              </a:p>
              <a:p>
                <a:pPr marL="285750" indent="-285750">
                  <a:buClr>
                    <a:srgbClr val="7030A0"/>
                  </a:buClr>
                  <a:buFont typeface="Wingdings" panose="05000000000000000000" pitchFamily="2" charset="2"/>
                  <a:buChar char="Ø"/>
                </a:pPr>
                <a:endParaRPr lang="en-US" sz="2000" dirty="0"/>
              </a:p>
              <a:p>
                <a:pPr marL="285750" indent="-285750">
                  <a:buClr>
                    <a:srgbClr val="7030A0"/>
                  </a:buClr>
                  <a:buFont typeface="Wingdings" panose="05000000000000000000" pitchFamily="2" charset="2"/>
                  <a:buChar char="Ø"/>
                </a:pPr>
                <a:endParaRPr lang="en-US" sz="2000" dirty="0"/>
              </a:p>
              <a:p>
                <a:pPr marL="285750" indent="-285750">
                  <a:buClr>
                    <a:srgbClr val="7030A0"/>
                  </a:buClr>
                  <a:buFont typeface="Wingdings" panose="05000000000000000000" pitchFamily="2" charset="2"/>
                  <a:buChar char="Ø"/>
                </a:pPr>
                <a:endParaRPr lang="en-US" sz="2000" dirty="0"/>
              </a:p>
              <a:p>
                <a:pPr marL="285750" indent="-285750">
                  <a:buClr>
                    <a:srgbClr val="7030A0"/>
                  </a:buClr>
                  <a:buFont typeface="Wingdings" panose="05000000000000000000" pitchFamily="2" charset="2"/>
                  <a:buChar char="Ø"/>
                </a:pPr>
                <a:endParaRPr lang="en-US" sz="2000" dirty="0"/>
              </a:p>
              <a:p>
                <a:pPr marL="285750" indent="-285750">
                  <a:buClr>
                    <a:srgbClr val="7030A0"/>
                  </a:buClr>
                  <a:buFont typeface="Wingdings" panose="05000000000000000000" pitchFamily="2" charset="2"/>
                  <a:buChar char="Ø"/>
                </a:pPr>
                <a:endParaRPr lang="en-US" sz="2000" dirty="0"/>
              </a:p>
              <a:p>
                <a:pPr marL="285750" indent="-285750">
                  <a:buClr>
                    <a:srgbClr val="7030A0"/>
                  </a:buClr>
                  <a:buFont typeface="Wingdings" panose="05000000000000000000" pitchFamily="2" charset="2"/>
                  <a:buChar char="Ø"/>
                </a:pPr>
                <a:r>
                  <a:rPr lang="en-US" sz="2000" dirty="0"/>
                  <a:t>1 ALD cycle =&gt;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1.2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Å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57231AEF-A5D2-D796-4753-846B804994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9816" y="1436178"/>
                <a:ext cx="3793961" cy="4908973"/>
              </a:xfrm>
              <a:prstGeom prst="rect">
                <a:avLst/>
              </a:prstGeom>
              <a:blipFill>
                <a:blip r:embed="rId3"/>
                <a:stretch>
                  <a:fillRect l="-1445" t="-994" r="-321" b="-13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re 1">
            <a:extLst>
              <a:ext uri="{FF2B5EF4-FFF2-40B4-BE49-F238E27FC236}">
                <a16:creationId xmlns:a16="http://schemas.microsoft.com/office/drawing/2014/main" id="{82B3539D-0679-447B-8685-FB9E97091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16917" cy="1325563"/>
          </a:xfrm>
        </p:spPr>
        <p:txBody>
          <a:bodyPr/>
          <a:lstStyle/>
          <a:p>
            <a:r>
              <a:rPr lang="fr-FR" dirty="0" err="1"/>
              <a:t>Same</a:t>
            </a:r>
            <a:r>
              <a:rPr lang="fr-FR" dirty="0"/>
              <a:t> </a:t>
            </a:r>
            <a:r>
              <a:rPr lang="fr-FR" dirty="0" err="1"/>
              <a:t>Porous</a:t>
            </a:r>
            <a:r>
              <a:rPr lang="fr-FR" dirty="0"/>
              <a:t> Membrane </a:t>
            </a:r>
            <a:r>
              <a:rPr lang="fr-FR" dirty="0" err="1"/>
              <a:t>After</a:t>
            </a:r>
            <a:r>
              <a:rPr lang="fr-FR" dirty="0"/>
              <a:t> ALD </a:t>
            </a:r>
            <a:r>
              <a:rPr lang="fr-FR" dirty="0" err="1"/>
              <a:t>Deposition</a:t>
            </a:r>
            <a:endParaRPr lang="en-US" dirty="0"/>
          </a:p>
        </p:txBody>
      </p:sp>
      <p:sp>
        <p:nvSpPr>
          <p:cNvPr id="7" name="Forme libre : forme 6">
            <a:extLst>
              <a:ext uri="{FF2B5EF4-FFF2-40B4-BE49-F238E27FC236}">
                <a16:creationId xmlns:a16="http://schemas.microsoft.com/office/drawing/2014/main" id="{76179F63-2EB2-45C3-8730-9ED60AC50169}"/>
              </a:ext>
            </a:extLst>
          </p:cNvPr>
          <p:cNvSpPr/>
          <p:nvPr/>
        </p:nvSpPr>
        <p:spPr>
          <a:xfrm>
            <a:off x="5364480" y="4311016"/>
            <a:ext cx="365760" cy="373380"/>
          </a:xfrm>
          <a:custGeom>
            <a:avLst/>
            <a:gdLst>
              <a:gd name="connsiteX0" fmla="*/ 0 w 605790"/>
              <a:gd name="connsiteY0" fmla="*/ 436245 h 436245"/>
              <a:gd name="connsiteX1" fmla="*/ 209550 w 605790"/>
              <a:gd name="connsiteY1" fmla="*/ 371475 h 436245"/>
              <a:gd name="connsiteX2" fmla="*/ 409575 w 605790"/>
              <a:gd name="connsiteY2" fmla="*/ 222885 h 436245"/>
              <a:gd name="connsiteX3" fmla="*/ 605790 w 605790"/>
              <a:gd name="connsiteY3" fmla="*/ 0 h 436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790" h="436245">
                <a:moveTo>
                  <a:pt x="0" y="436245"/>
                </a:moveTo>
                <a:cubicBezTo>
                  <a:pt x="70644" y="421640"/>
                  <a:pt x="141288" y="407035"/>
                  <a:pt x="209550" y="371475"/>
                </a:cubicBezTo>
                <a:cubicBezTo>
                  <a:pt x="277812" y="335915"/>
                  <a:pt x="343535" y="284797"/>
                  <a:pt x="409575" y="222885"/>
                </a:cubicBezTo>
                <a:cubicBezTo>
                  <a:pt x="475615" y="160973"/>
                  <a:pt x="574358" y="34607"/>
                  <a:pt x="605790" y="0"/>
                </a:cubicBezTo>
              </a:path>
            </a:pathLst>
          </a:custGeom>
          <a:noFill/>
          <a:ln w="28575">
            <a:solidFill>
              <a:srgbClr val="D48EB5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rme libre : forme 7">
            <a:extLst>
              <a:ext uri="{FF2B5EF4-FFF2-40B4-BE49-F238E27FC236}">
                <a16:creationId xmlns:a16="http://schemas.microsoft.com/office/drawing/2014/main" id="{8FA12F76-EDAD-4239-B163-C07DA22BFE64}"/>
              </a:ext>
            </a:extLst>
          </p:cNvPr>
          <p:cNvSpPr/>
          <p:nvPr/>
        </p:nvSpPr>
        <p:spPr>
          <a:xfrm>
            <a:off x="3219450" y="4972050"/>
            <a:ext cx="1177290" cy="179070"/>
          </a:xfrm>
          <a:custGeom>
            <a:avLst/>
            <a:gdLst>
              <a:gd name="connsiteX0" fmla="*/ 0 w 1177290"/>
              <a:gd name="connsiteY0" fmla="*/ 179070 h 179070"/>
              <a:gd name="connsiteX1" fmla="*/ 689610 w 1177290"/>
              <a:gd name="connsiteY1" fmla="*/ 76200 h 179070"/>
              <a:gd name="connsiteX2" fmla="*/ 1177290 w 1177290"/>
              <a:gd name="connsiteY2" fmla="*/ 0 h 179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77290" h="179070">
                <a:moveTo>
                  <a:pt x="0" y="179070"/>
                </a:moveTo>
                <a:lnTo>
                  <a:pt x="689610" y="76200"/>
                </a:lnTo>
                <a:cubicBezTo>
                  <a:pt x="885825" y="46355"/>
                  <a:pt x="1027430" y="43180"/>
                  <a:pt x="1177290" y="0"/>
                </a:cubicBezTo>
              </a:path>
            </a:pathLst>
          </a:custGeom>
          <a:noFill/>
          <a:ln w="28575">
            <a:solidFill>
              <a:srgbClr val="D48EB5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8C974907-096D-4EE4-A86A-360FFC4A297F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1379474" y="5421630"/>
            <a:ext cx="0" cy="662370"/>
          </a:xfrm>
          <a:prstGeom prst="line">
            <a:avLst/>
          </a:prstGeom>
          <a:ln w="38100">
            <a:solidFill>
              <a:srgbClr val="F1937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7EDDCD43-5DCE-497A-BA74-9BB1B6DFEFC8}"/>
                  </a:ext>
                </a:extLst>
              </p:cNvPr>
              <p:cNvSpPr txBox="1"/>
              <p:nvPr/>
            </p:nvSpPr>
            <p:spPr>
              <a:xfrm>
                <a:off x="1076284" y="6084000"/>
                <a:ext cx="6063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7EDDCD43-5DCE-497A-BA74-9BB1B6DFEF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284" y="6084000"/>
                <a:ext cx="606379" cy="369332"/>
              </a:xfrm>
              <a:prstGeom prst="rect">
                <a:avLst/>
              </a:prstGeom>
              <a:blipFill>
                <a:blip r:embed="rId4"/>
                <a:stretch>
                  <a:fillRect r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Forme libre : forme 33">
            <a:extLst>
              <a:ext uri="{FF2B5EF4-FFF2-40B4-BE49-F238E27FC236}">
                <a16:creationId xmlns:a16="http://schemas.microsoft.com/office/drawing/2014/main" id="{892370EE-030E-458C-A8D7-ADF28647E0F3}"/>
              </a:ext>
            </a:extLst>
          </p:cNvPr>
          <p:cNvSpPr/>
          <p:nvPr/>
        </p:nvSpPr>
        <p:spPr>
          <a:xfrm>
            <a:off x="5364480" y="4311016"/>
            <a:ext cx="365760" cy="373380"/>
          </a:xfrm>
          <a:custGeom>
            <a:avLst/>
            <a:gdLst>
              <a:gd name="connsiteX0" fmla="*/ 0 w 605790"/>
              <a:gd name="connsiteY0" fmla="*/ 436245 h 436245"/>
              <a:gd name="connsiteX1" fmla="*/ 209550 w 605790"/>
              <a:gd name="connsiteY1" fmla="*/ 371475 h 436245"/>
              <a:gd name="connsiteX2" fmla="*/ 409575 w 605790"/>
              <a:gd name="connsiteY2" fmla="*/ 222885 h 436245"/>
              <a:gd name="connsiteX3" fmla="*/ 605790 w 605790"/>
              <a:gd name="connsiteY3" fmla="*/ 0 h 436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790" h="436245">
                <a:moveTo>
                  <a:pt x="0" y="436245"/>
                </a:moveTo>
                <a:cubicBezTo>
                  <a:pt x="70644" y="421640"/>
                  <a:pt x="141288" y="407035"/>
                  <a:pt x="209550" y="371475"/>
                </a:cubicBezTo>
                <a:cubicBezTo>
                  <a:pt x="277812" y="335915"/>
                  <a:pt x="343535" y="284797"/>
                  <a:pt x="409575" y="222885"/>
                </a:cubicBezTo>
                <a:cubicBezTo>
                  <a:pt x="475615" y="160973"/>
                  <a:pt x="574358" y="34607"/>
                  <a:pt x="605790" y="0"/>
                </a:cubicBezTo>
              </a:path>
            </a:pathLst>
          </a:custGeom>
          <a:noFill/>
          <a:ln w="28575">
            <a:solidFill>
              <a:srgbClr val="2E2998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orme libre : forme 34">
            <a:extLst>
              <a:ext uri="{FF2B5EF4-FFF2-40B4-BE49-F238E27FC236}">
                <a16:creationId xmlns:a16="http://schemas.microsoft.com/office/drawing/2014/main" id="{17B90407-6E88-41DE-87FA-123D426C9AE3}"/>
              </a:ext>
            </a:extLst>
          </p:cNvPr>
          <p:cNvSpPr/>
          <p:nvPr/>
        </p:nvSpPr>
        <p:spPr>
          <a:xfrm>
            <a:off x="3219450" y="4972050"/>
            <a:ext cx="1177290" cy="179070"/>
          </a:xfrm>
          <a:custGeom>
            <a:avLst/>
            <a:gdLst>
              <a:gd name="connsiteX0" fmla="*/ 0 w 1177290"/>
              <a:gd name="connsiteY0" fmla="*/ 179070 h 179070"/>
              <a:gd name="connsiteX1" fmla="*/ 689610 w 1177290"/>
              <a:gd name="connsiteY1" fmla="*/ 76200 h 179070"/>
              <a:gd name="connsiteX2" fmla="*/ 1177290 w 1177290"/>
              <a:gd name="connsiteY2" fmla="*/ 0 h 179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77290" h="179070">
                <a:moveTo>
                  <a:pt x="0" y="179070"/>
                </a:moveTo>
                <a:lnTo>
                  <a:pt x="689610" y="76200"/>
                </a:lnTo>
                <a:cubicBezTo>
                  <a:pt x="885825" y="46355"/>
                  <a:pt x="1027430" y="43180"/>
                  <a:pt x="1177290" y="0"/>
                </a:cubicBezTo>
              </a:path>
            </a:pathLst>
          </a:custGeom>
          <a:noFill/>
          <a:ln w="28575">
            <a:solidFill>
              <a:srgbClr val="2E2998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orme libre : forme 35">
            <a:extLst>
              <a:ext uri="{FF2B5EF4-FFF2-40B4-BE49-F238E27FC236}">
                <a16:creationId xmlns:a16="http://schemas.microsoft.com/office/drawing/2014/main" id="{852D1711-B683-4B9B-A4E1-2A763CF3F95C}"/>
              </a:ext>
            </a:extLst>
          </p:cNvPr>
          <p:cNvSpPr/>
          <p:nvPr/>
        </p:nvSpPr>
        <p:spPr>
          <a:xfrm>
            <a:off x="7077456" y="2934116"/>
            <a:ext cx="518160" cy="424357"/>
          </a:xfrm>
          <a:custGeom>
            <a:avLst/>
            <a:gdLst>
              <a:gd name="connsiteX0" fmla="*/ 0 w 480060"/>
              <a:gd name="connsiteY0" fmla="*/ 457200 h 457200"/>
              <a:gd name="connsiteX1" fmla="*/ 300990 w 480060"/>
              <a:gd name="connsiteY1" fmla="*/ 308610 h 457200"/>
              <a:gd name="connsiteX2" fmla="*/ 480060 w 480060"/>
              <a:gd name="connsiteY2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0060" h="457200">
                <a:moveTo>
                  <a:pt x="0" y="457200"/>
                </a:moveTo>
                <a:cubicBezTo>
                  <a:pt x="110490" y="421005"/>
                  <a:pt x="220980" y="384810"/>
                  <a:pt x="300990" y="308610"/>
                </a:cubicBezTo>
                <a:cubicBezTo>
                  <a:pt x="381000" y="232410"/>
                  <a:pt x="455930" y="35560"/>
                  <a:pt x="480060" y="0"/>
                </a:cubicBezTo>
              </a:path>
            </a:pathLst>
          </a:custGeom>
          <a:noFill/>
          <a:ln w="28575">
            <a:solidFill>
              <a:srgbClr val="2E2998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DF75133F-337F-4B2A-8430-ADBBD4162E67}"/>
              </a:ext>
            </a:extLst>
          </p:cNvPr>
          <p:cNvCxnSpPr>
            <a:cxnSpLocks/>
          </p:cNvCxnSpPr>
          <p:nvPr/>
        </p:nvCxnSpPr>
        <p:spPr>
          <a:xfrm>
            <a:off x="3445510" y="4187160"/>
            <a:ext cx="0" cy="1851818"/>
          </a:xfrm>
          <a:prstGeom prst="line">
            <a:avLst/>
          </a:prstGeom>
          <a:ln w="38100">
            <a:solidFill>
              <a:srgbClr val="F1937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ZoneTexte 39">
                <a:extLst>
                  <a:ext uri="{FF2B5EF4-FFF2-40B4-BE49-F238E27FC236}">
                    <a16:creationId xmlns:a16="http://schemas.microsoft.com/office/drawing/2014/main" id="{DA9F32FD-24F9-44F8-A54D-6ECCC35D3D13}"/>
                  </a:ext>
                </a:extLst>
              </p:cNvPr>
              <p:cNvSpPr txBox="1"/>
              <p:nvPr/>
            </p:nvSpPr>
            <p:spPr>
              <a:xfrm>
                <a:off x="3146130" y="6195760"/>
                <a:ext cx="6063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0" name="ZoneTexte 39">
                <a:extLst>
                  <a:ext uri="{FF2B5EF4-FFF2-40B4-BE49-F238E27FC236}">
                    <a16:creationId xmlns:a16="http://schemas.microsoft.com/office/drawing/2014/main" id="{DA9F32FD-24F9-44F8-A54D-6ECCC35D3D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6130" y="6195760"/>
                <a:ext cx="606379" cy="369332"/>
              </a:xfrm>
              <a:prstGeom prst="rect">
                <a:avLst/>
              </a:prstGeom>
              <a:blipFill>
                <a:blip r:embed="rId5"/>
                <a:stretch>
                  <a:fillRect r="-3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Forme libre : forme 49">
            <a:extLst>
              <a:ext uri="{FF2B5EF4-FFF2-40B4-BE49-F238E27FC236}">
                <a16:creationId xmlns:a16="http://schemas.microsoft.com/office/drawing/2014/main" id="{F49F9764-88FE-4363-8AA4-692030EDD724}"/>
              </a:ext>
            </a:extLst>
          </p:cNvPr>
          <p:cNvSpPr/>
          <p:nvPr/>
        </p:nvSpPr>
        <p:spPr>
          <a:xfrm rot="2381220">
            <a:off x="6443081" y="2291951"/>
            <a:ext cx="481420" cy="1187515"/>
          </a:xfrm>
          <a:custGeom>
            <a:avLst/>
            <a:gdLst>
              <a:gd name="connsiteX0" fmla="*/ 208280 w 208280"/>
              <a:gd name="connsiteY0" fmla="*/ 0 h 594360"/>
              <a:gd name="connsiteX1" fmla="*/ 157480 w 208280"/>
              <a:gd name="connsiteY1" fmla="*/ 325120 h 594360"/>
              <a:gd name="connsiteX2" fmla="*/ 0 w 208280"/>
              <a:gd name="connsiteY2" fmla="*/ 594360 h 594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8280" h="594360">
                <a:moveTo>
                  <a:pt x="208280" y="0"/>
                </a:moveTo>
                <a:cubicBezTo>
                  <a:pt x="200236" y="113030"/>
                  <a:pt x="192193" y="226060"/>
                  <a:pt x="157480" y="325120"/>
                </a:cubicBezTo>
                <a:cubicBezTo>
                  <a:pt x="122767" y="424180"/>
                  <a:pt x="30480" y="545253"/>
                  <a:pt x="0" y="594360"/>
                </a:cubicBezTo>
              </a:path>
            </a:pathLst>
          </a:custGeom>
          <a:noFill/>
          <a:ln w="28575">
            <a:solidFill>
              <a:srgbClr val="F19374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orme libre : forme 50">
            <a:extLst>
              <a:ext uri="{FF2B5EF4-FFF2-40B4-BE49-F238E27FC236}">
                <a16:creationId xmlns:a16="http://schemas.microsoft.com/office/drawing/2014/main" id="{FE3B6EAE-92C2-425D-A8E7-34C78B34ED74}"/>
              </a:ext>
            </a:extLst>
          </p:cNvPr>
          <p:cNvSpPr/>
          <p:nvPr/>
        </p:nvSpPr>
        <p:spPr>
          <a:xfrm>
            <a:off x="2841676" y="3775680"/>
            <a:ext cx="1092200" cy="411480"/>
          </a:xfrm>
          <a:custGeom>
            <a:avLst/>
            <a:gdLst>
              <a:gd name="connsiteX0" fmla="*/ 1092200 w 1092200"/>
              <a:gd name="connsiteY0" fmla="*/ 0 h 411480"/>
              <a:gd name="connsiteX1" fmla="*/ 609600 w 1092200"/>
              <a:gd name="connsiteY1" fmla="*/ 91440 h 411480"/>
              <a:gd name="connsiteX2" fmla="*/ 218440 w 1092200"/>
              <a:gd name="connsiteY2" fmla="*/ 259080 h 411480"/>
              <a:gd name="connsiteX3" fmla="*/ 0 w 1092200"/>
              <a:gd name="connsiteY3" fmla="*/ 411480 h 411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2200" h="411480">
                <a:moveTo>
                  <a:pt x="1092200" y="0"/>
                </a:moveTo>
                <a:cubicBezTo>
                  <a:pt x="923713" y="24130"/>
                  <a:pt x="755227" y="48260"/>
                  <a:pt x="609600" y="91440"/>
                </a:cubicBezTo>
                <a:cubicBezTo>
                  <a:pt x="463973" y="134620"/>
                  <a:pt x="320040" y="205740"/>
                  <a:pt x="218440" y="259080"/>
                </a:cubicBezTo>
                <a:cubicBezTo>
                  <a:pt x="116840" y="312420"/>
                  <a:pt x="58420" y="361950"/>
                  <a:pt x="0" y="411480"/>
                </a:cubicBezTo>
              </a:path>
            </a:pathLst>
          </a:custGeom>
          <a:noFill/>
          <a:ln w="28575">
            <a:solidFill>
              <a:srgbClr val="F19374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orme libre : forme 51">
            <a:extLst>
              <a:ext uri="{FF2B5EF4-FFF2-40B4-BE49-F238E27FC236}">
                <a16:creationId xmlns:a16="http://schemas.microsoft.com/office/drawing/2014/main" id="{A7637016-CABB-4C89-8C03-E843DB7E2D07}"/>
              </a:ext>
            </a:extLst>
          </p:cNvPr>
          <p:cNvSpPr/>
          <p:nvPr/>
        </p:nvSpPr>
        <p:spPr>
          <a:xfrm rot="20540417">
            <a:off x="1574995" y="4741581"/>
            <a:ext cx="741680" cy="223520"/>
          </a:xfrm>
          <a:custGeom>
            <a:avLst/>
            <a:gdLst>
              <a:gd name="connsiteX0" fmla="*/ 741680 w 741680"/>
              <a:gd name="connsiteY0" fmla="*/ 0 h 223520"/>
              <a:gd name="connsiteX1" fmla="*/ 406400 w 741680"/>
              <a:gd name="connsiteY1" fmla="*/ 142240 h 223520"/>
              <a:gd name="connsiteX2" fmla="*/ 0 w 741680"/>
              <a:gd name="connsiteY2" fmla="*/ 223520 h 22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1680" h="223520">
                <a:moveTo>
                  <a:pt x="741680" y="0"/>
                </a:moveTo>
                <a:cubicBezTo>
                  <a:pt x="635846" y="52493"/>
                  <a:pt x="530013" y="104987"/>
                  <a:pt x="406400" y="142240"/>
                </a:cubicBezTo>
                <a:cubicBezTo>
                  <a:pt x="282787" y="179493"/>
                  <a:pt x="141393" y="201506"/>
                  <a:pt x="0" y="223520"/>
                </a:cubicBezTo>
              </a:path>
            </a:pathLst>
          </a:custGeom>
          <a:noFill/>
          <a:ln w="28575">
            <a:solidFill>
              <a:srgbClr val="F19374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e 63">
            <a:extLst>
              <a:ext uri="{FF2B5EF4-FFF2-40B4-BE49-F238E27FC236}">
                <a16:creationId xmlns:a16="http://schemas.microsoft.com/office/drawing/2014/main" id="{B41CD1A1-2040-4597-86E9-F705508263BE}"/>
              </a:ext>
            </a:extLst>
          </p:cNvPr>
          <p:cNvGrpSpPr/>
          <p:nvPr/>
        </p:nvGrpSpPr>
        <p:grpSpPr>
          <a:xfrm>
            <a:off x="9334776" y="3227883"/>
            <a:ext cx="1344040" cy="1325562"/>
            <a:chOff x="9183752" y="2927150"/>
            <a:chExt cx="831147" cy="984066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5FEB7B4C-C489-45E4-AB45-0011FE99ACB6}"/>
                </a:ext>
              </a:extLst>
            </p:cNvPr>
            <p:cNvSpPr/>
            <p:nvPr/>
          </p:nvSpPr>
          <p:spPr>
            <a:xfrm>
              <a:off x="9183752" y="3081479"/>
              <a:ext cx="831147" cy="829737"/>
            </a:xfrm>
            <a:prstGeom prst="rect">
              <a:avLst/>
            </a:prstGeom>
            <a:solidFill>
              <a:srgbClr val="F39972"/>
            </a:solidFill>
            <a:ln>
              <a:solidFill>
                <a:srgbClr val="4705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 : coins arrondis 58">
              <a:extLst>
                <a:ext uri="{FF2B5EF4-FFF2-40B4-BE49-F238E27FC236}">
                  <a16:creationId xmlns:a16="http://schemas.microsoft.com/office/drawing/2014/main" id="{68928EA0-C123-4996-9739-9FF88B729629}"/>
                </a:ext>
              </a:extLst>
            </p:cNvPr>
            <p:cNvSpPr/>
            <p:nvPr/>
          </p:nvSpPr>
          <p:spPr>
            <a:xfrm>
              <a:off x="9543546" y="3024556"/>
              <a:ext cx="111557" cy="82973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4705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4AADE533-121C-4991-BF76-C93E497ABF1C}"/>
                </a:ext>
              </a:extLst>
            </p:cNvPr>
            <p:cNvSpPr/>
            <p:nvPr/>
          </p:nvSpPr>
          <p:spPr>
            <a:xfrm>
              <a:off x="9183752" y="3009335"/>
              <a:ext cx="395784" cy="72144"/>
            </a:xfrm>
            <a:prstGeom prst="rect">
              <a:avLst/>
            </a:prstGeom>
            <a:solidFill>
              <a:srgbClr val="2E2998"/>
            </a:solidFill>
            <a:ln>
              <a:solidFill>
                <a:srgbClr val="4705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8948E048-AFC1-4C42-965C-1884D90071C5}"/>
                </a:ext>
              </a:extLst>
            </p:cNvPr>
            <p:cNvSpPr/>
            <p:nvPr/>
          </p:nvSpPr>
          <p:spPr>
            <a:xfrm>
              <a:off x="9619115" y="3009335"/>
              <a:ext cx="395784" cy="72144"/>
            </a:xfrm>
            <a:prstGeom prst="rect">
              <a:avLst/>
            </a:prstGeom>
            <a:solidFill>
              <a:srgbClr val="2E2998"/>
            </a:solidFill>
            <a:ln>
              <a:solidFill>
                <a:srgbClr val="4705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2" name="Connecteur droit 61">
              <a:extLst>
                <a:ext uri="{FF2B5EF4-FFF2-40B4-BE49-F238E27FC236}">
                  <a16:creationId xmlns:a16="http://schemas.microsoft.com/office/drawing/2014/main" id="{4F6FB01E-284E-4EE9-A7E6-F442CB9CA919}"/>
                </a:ext>
              </a:extLst>
            </p:cNvPr>
            <p:cNvCxnSpPr>
              <a:cxnSpLocks/>
            </p:cNvCxnSpPr>
            <p:nvPr/>
          </p:nvCxnSpPr>
          <p:spPr>
            <a:xfrm>
              <a:off x="9599325" y="2927150"/>
              <a:ext cx="0" cy="339826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F302870-D325-18FE-592B-14FDE2BE72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Interpore 2026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BD39EA6-80B9-D4E8-D7AC-A5EE6D17A1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DA1029-E6D1-4F9D-BF50-3CDABB71589C}" type="slidenum">
              <a:rPr lang="fr-FR" smtClean="0"/>
              <a:pPr/>
              <a:t>8</a:t>
            </a:fld>
            <a:endParaRPr lang="fr-FR" dirty="0"/>
          </a:p>
        </p:txBody>
      </p:sp>
      <p:pic>
        <p:nvPicPr>
          <p:cNvPr id="4" name="Image 3" descr="Une image contenant diagramme, Caractère coloré, pixel, conception&#10;&#10;Description générée automatiquement">
            <a:extLst>
              <a:ext uri="{FF2B5EF4-FFF2-40B4-BE49-F238E27FC236}">
                <a16:creationId xmlns:a16="http://schemas.microsoft.com/office/drawing/2014/main" id="{877AEC27-1868-7869-7B08-AAE503D120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753"/>
          <a:stretch>
            <a:fillRect/>
          </a:stretch>
        </p:blipFill>
        <p:spPr>
          <a:xfrm>
            <a:off x="8172322" y="4790181"/>
            <a:ext cx="3668949" cy="83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887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445CAA-A4CE-B015-5949-7BA768AE45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EF8889BE-89B8-68CC-F28F-05975D42E6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000" y="1800000"/>
            <a:ext cx="7711200" cy="4536000"/>
          </a:xfrm>
          <a:prstGeom prst="rect">
            <a:avLst/>
          </a:prstGeo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4ADD6A8-1222-752C-48FA-C690613C94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Interpore 2026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21C8AD9-E953-C936-4360-15A284193E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DA1029-E6D1-4F9D-BF50-3CDABB71589C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E3DE4FD9-E635-A96A-3FDE-4667B3D4C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15728" cy="1325563"/>
          </a:xfrm>
        </p:spPr>
        <p:txBody>
          <a:bodyPr/>
          <a:lstStyle/>
          <a:p>
            <a:r>
              <a:rPr lang="en-US" dirty="0"/>
              <a:t>Reaching cavitation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2E45F13D-7745-EE09-B910-61D26EEB5146}"/>
                  </a:ext>
                </a:extLst>
              </p:cNvPr>
              <p:cNvSpPr txBox="1"/>
              <p:nvPr/>
            </p:nvSpPr>
            <p:spPr>
              <a:xfrm>
                <a:off x="7025289" y="1800000"/>
                <a:ext cx="4892842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Clr>
                    <a:srgbClr val="0D0887"/>
                  </a:buClr>
                  <a:buFont typeface="Wingdings" panose="05000000000000000000" pitchFamily="2" charset="2"/>
                  <a:buChar char="Ø"/>
                </a:pPr>
                <a:r>
                  <a:rPr lang="en-US" sz="2000" dirty="0"/>
                  <a:t>Sorption isotherms at different temperatures (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 − 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000" dirty="0"/>
                  <a:t>)</a:t>
                </a:r>
              </a:p>
              <a:p>
                <a:pPr marL="342900" indent="-342900">
                  <a:buClr>
                    <a:srgbClr val="0D0887"/>
                  </a:buClr>
                  <a:buFont typeface="Wingdings" panose="05000000000000000000" pitchFamily="2" charset="2"/>
                  <a:buChar char="Ø"/>
                </a:pPr>
                <a:endParaRPr lang="en-US" sz="2000" dirty="0"/>
              </a:p>
              <a:p>
                <a:pPr marL="342900" indent="-342900">
                  <a:buClr>
                    <a:srgbClr val="0D0887"/>
                  </a:buClr>
                  <a:buFont typeface="Wingdings" panose="05000000000000000000" pitchFamily="2" charset="2"/>
                  <a:buChar char="Ø"/>
                </a:pPr>
                <a:r>
                  <a:rPr lang="en-US" sz="2000" dirty="0"/>
                  <a:t>Evaporation proceeds through cavitation</a:t>
                </a:r>
              </a:p>
              <a:p>
                <a:pPr marL="800100" lvl="1" indent="-342900">
                  <a:buClr>
                    <a:srgbClr val="0D0887"/>
                  </a:buCl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</a:rPr>
                          <m:t>bottlene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𝑐𝑘</m:t>
                        </m:r>
                      </m:sub>
                    </m:sSub>
                    <m:r>
                      <a:rPr lang="fr-FR" sz="2000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fr-FR" sz="2000" i="1">
                        <a:latin typeface="Cambria Math" panose="02040503050406030204" pitchFamily="18" charset="0"/>
                      </a:rPr>
                      <m:t>𝑛𝑚</m:t>
                    </m:r>
                  </m:oMath>
                </a14:m>
                <a:endParaRPr lang="fr-FR" sz="2000" dirty="0"/>
              </a:p>
              <a:p>
                <a:pPr marL="800100" lvl="1" indent="-342900">
                  <a:buClr>
                    <a:srgbClr val="0D0887"/>
                  </a:buClr>
                  <a:buFont typeface="Wingdings" panose="05000000000000000000" pitchFamily="2" charset="2"/>
                  <a:buChar char="Ø"/>
                </a:pPr>
                <a:endParaRPr lang="fr-FR" sz="2000" dirty="0"/>
              </a:p>
              <a:p>
                <a:pPr marL="800100" lvl="1" indent="-342900">
                  <a:buClr>
                    <a:srgbClr val="0D0887"/>
                  </a:buClr>
                  <a:buFont typeface="Wingdings" panose="05000000000000000000" pitchFamily="2" charset="2"/>
                  <a:buChar char="Ø"/>
                </a:pPr>
                <a:endParaRPr lang="fr-FR" sz="2000" dirty="0"/>
              </a:p>
              <a:p>
                <a:pPr marL="800100" lvl="1" indent="-342900">
                  <a:buClr>
                    <a:srgbClr val="0D0887"/>
                  </a:buClr>
                  <a:buFont typeface="Wingdings" panose="05000000000000000000" pitchFamily="2" charset="2"/>
                  <a:buChar char="Ø"/>
                </a:pPr>
                <a:endParaRPr lang="fr-FR" sz="2000" dirty="0"/>
              </a:p>
              <a:p>
                <a:pPr marL="800100" lvl="1" indent="-342900">
                  <a:buClr>
                    <a:srgbClr val="0D0887"/>
                  </a:buClr>
                  <a:buFont typeface="Wingdings" panose="05000000000000000000" pitchFamily="2" charset="2"/>
                  <a:buChar char="Ø"/>
                </a:pPr>
                <a:endParaRPr lang="fr-FR" sz="2000" dirty="0"/>
              </a:p>
              <a:p>
                <a:pPr marL="800100" lvl="1" indent="-342900">
                  <a:buClr>
                    <a:srgbClr val="0D0887"/>
                  </a:buClr>
                  <a:buFont typeface="Wingdings" panose="05000000000000000000" pitchFamily="2" charset="2"/>
                  <a:buChar char="Ø"/>
                </a:pPr>
                <a:endParaRPr lang="fr-FR" sz="2000" dirty="0"/>
              </a:p>
              <a:p>
                <a:pPr marL="342900" indent="-342900">
                  <a:buClr>
                    <a:srgbClr val="0D0887"/>
                  </a:buClr>
                  <a:buFont typeface="Wingdings" panose="05000000000000000000" pitchFamily="2" charset="2"/>
                  <a:buChar char="Ø"/>
                </a:pPr>
                <a:r>
                  <a:rPr lang="en-US" sz="2000" dirty="0"/>
                  <a:t>Extraction of the cavitation threshold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fr-FR" sz="2000" i="1" dirty="0">
                            <a:latin typeface="Cambria Math" panose="02040503050406030204" pitchFamily="18" charset="0"/>
                          </a:rPr>
                          <m:t>𝑐𝑎𝑣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>
                  <a:highlight>
                    <a:srgbClr val="FFFF00"/>
                  </a:highlight>
                </a:endParaRPr>
              </a:p>
              <a:p>
                <a:pPr marL="800100" lvl="1" indent="-342900">
                  <a:buClr>
                    <a:srgbClr val="0D0887"/>
                  </a:buClr>
                  <a:buFont typeface="Wingdings" panose="05000000000000000000" pitchFamily="2" charset="2"/>
                  <a:buChar char="Ø"/>
                </a:pPr>
                <a:endParaRPr lang="en-US" sz="2000" dirty="0">
                  <a:highlight>
                    <a:srgbClr val="FFFF00"/>
                  </a:highlight>
                </a:endParaRPr>
              </a:p>
              <a:p>
                <a:pPr marL="800100" lvl="1" indent="-342900">
                  <a:buClr>
                    <a:srgbClr val="0D0887"/>
                  </a:buClr>
                  <a:buFont typeface="Wingdings" panose="05000000000000000000" pitchFamily="2" charset="2"/>
                  <a:buChar char="Ø"/>
                </a:pPr>
                <a:endParaRPr lang="en-US" sz="2000" dirty="0">
                  <a:highlight>
                    <a:srgbClr val="FFFF00"/>
                  </a:highlight>
                </a:endParaRPr>
              </a:p>
            </p:txBody>
          </p:sp>
        </mc:Choice>
        <mc:Fallback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2E45F13D-7745-EE09-B910-61D26EEB51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5289" y="1800000"/>
                <a:ext cx="4892842" cy="4401205"/>
              </a:xfrm>
              <a:prstGeom prst="rect">
                <a:avLst/>
              </a:prstGeom>
              <a:blipFill>
                <a:blip r:embed="rId3"/>
                <a:stretch>
                  <a:fillRect l="-1121" t="-6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 6" descr="Une image contenant diagramme, Caractère coloré, pixel, conception&#10;&#10;Description générée automatiquement">
            <a:extLst>
              <a:ext uri="{FF2B5EF4-FFF2-40B4-BE49-F238E27FC236}">
                <a16:creationId xmlns:a16="http://schemas.microsoft.com/office/drawing/2014/main" id="{D8DBF6E2-270A-B110-35BF-B1A8B8652B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50"/>
          <a:stretch>
            <a:fillRect/>
          </a:stretch>
        </p:blipFill>
        <p:spPr>
          <a:xfrm>
            <a:off x="7613438" y="3557883"/>
            <a:ext cx="3668949" cy="936570"/>
          </a:xfrm>
          <a:prstGeom prst="rect">
            <a:avLst/>
          </a:prstGeom>
        </p:spPr>
      </p:pic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10" name="Zoom de diapositive 9">
                <a:extLst>
                  <a:ext uri="{FF2B5EF4-FFF2-40B4-BE49-F238E27FC236}">
                    <a16:creationId xmlns:a16="http://schemas.microsoft.com/office/drawing/2014/main" id="{4A653335-25F1-FA8A-73C8-8DADCA9EFF6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07023645"/>
                  </p:ext>
                </p:extLst>
              </p:nvPr>
            </p:nvGraphicFramePr>
            <p:xfrm>
              <a:off x="2237155" y="4938055"/>
              <a:ext cx="671639" cy="377797"/>
            </p:xfrm>
            <a:graphic>
              <a:graphicData uri="http://schemas.microsoft.com/office/powerpoint/2016/slidezoom">
                <pslz:sldZm>
                  <pslz:sldZmObj sldId="528" cId="2261651412">
                    <pslz:zmPr id="{C7F65E44-FA7C-4361-A750-B8529A07AA47}" returnToParent="0" imageType="cover" transitionDur="500">
                      <p166:blipFill xmlns:p166="http://schemas.microsoft.com/office/powerpoint/2016/6/main"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671639" cy="377797"/>
                        </a:xfrm>
                        <a:prstGeom prst="rect">
                          <a:avLst/>
                        </a:prstGeom>
                        <a:noFill/>
                        <a:ln w="57150">
                          <a:solidFill>
                            <a:srgbClr val="4472C4"/>
                          </a:solidFill>
                          <a:prstDash val="sysDot"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0" name="Zoom de diapositive 9">
                <a:extLst>
                  <a:ext uri="{FF2B5EF4-FFF2-40B4-BE49-F238E27FC236}">
                    <a16:creationId xmlns:a16="http://schemas.microsoft.com/office/drawing/2014/main" id="{4A653335-25F1-FA8A-73C8-8DADCA9EFF6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37155" y="4938055"/>
                <a:ext cx="671639" cy="377797"/>
              </a:xfrm>
              <a:prstGeom prst="rect">
                <a:avLst/>
              </a:prstGeom>
              <a:noFill/>
              <a:ln w="57150">
                <a:solidFill>
                  <a:srgbClr val="4472C4"/>
                </a:solidFill>
                <a:prstDash val="sysDot"/>
              </a:ln>
            </p:spPr>
          </p:pic>
        </mc:Fallback>
      </mc:AlternateContent>
      <p:grpSp>
        <p:nvGrpSpPr>
          <p:cNvPr id="24" name="Groupe 23">
            <a:extLst>
              <a:ext uri="{FF2B5EF4-FFF2-40B4-BE49-F238E27FC236}">
                <a16:creationId xmlns:a16="http://schemas.microsoft.com/office/drawing/2014/main" id="{E0582481-B626-E03B-E084-AC170DD55A71}"/>
              </a:ext>
            </a:extLst>
          </p:cNvPr>
          <p:cNvGrpSpPr/>
          <p:nvPr/>
        </p:nvGrpSpPr>
        <p:grpSpPr>
          <a:xfrm>
            <a:off x="985023" y="5090160"/>
            <a:ext cx="2106861" cy="1615172"/>
            <a:chOff x="985023" y="5090160"/>
            <a:chExt cx="2106861" cy="1615172"/>
          </a:xfrm>
        </p:grpSpPr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D40054E6-F877-AEA8-5D55-7EFF22AB32CB}"/>
                </a:ext>
              </a:extLst>
            </p:cNvPr>
            <p:cNvCxnSpPr>
              <a:cxnSpLocks/>
            </p:cNvCxnSpPr>
            <p:nvPr/>
          </p:nvCxnSpPr>
          <p:spPr>
            <a:xfrm>
              <a:off x="1591310" y="5090160"/>
              <a:ext cx="0" cy="1245840"/>
            </a:xfrm>
            <a:prstGeom prst="line">
              <a:avLst/>
            </a:prstGeom>
            <a:ln w="28575">
              <a:solidFill>
                <a:srgbClr val="0D08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>
              <a:extLst>
                <a:ext uri="{FF2B5EF4-FFF2-40B4-BE49-F238E27FC236}">
                  <a16:creationId xmlns:a16="http://schemas.microsoft.com/office/drawing/2014/main" id="{689411FD-67C3-3A5A-EED4-8AE326D77465}"/>
                </a:ext>
              </a:extLst>
            </p:cNvPr>
            <p:cNvCxnSpPr>
              <a:cxnSpLocks/>
            </p:cNvCxnSpPr>
            <p:nvPr/>
          </p:nvCxnSpPr>
          <p:spPr>
            <a:xfrm>
              <a:off x="2496185" y="5090160"/>
              <a:ext cx="0" cy="1245840"/>
            </a:xfrm>
            <a:prstGeom prst="line">
              <a:avLst/>
            </a:prstGeom>
            <a:ln w="28575">
              <a:solidFill>
                <a:srgbClr val="CC47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" name="ZoneTexte 21">
                  <a:extLst>
                    <a:ext uri="{FF2B5EF4-FFF2-40B4-BE49-F238E27FC236}">
                      <a16:creationId xmlns:a16="http://schemas.microsoft.com/office/drawing/2014/main" id="{844E193D-1DF2-08B9-171B-9C81FB716002}"/>
                    </a:ext>
                  </a:extLst>
                </p:cNvPr>
                <p:cNvSpPr txBox="1"/>
                <p:nvPr/>
              </p:nvSpPr>
              <p:spPr>
                <a:xfrm>
                  <a:off x="985023" y="6336000"/>
                  <a:ext cx="121257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buClr>
                      <a:srgbClr val="0D0887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fr-FR" sz="1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fr-FR" sz="1800" i="1" dirty="0">
                                <a:latin typeface="Cambria Math" panose="02040503050406030204" pitchFamily="18" charset="0"/>
                              </a:rPr>
                              <m:t>𝑐𝑎𝑣</m:t>
                            </m:r>
                          </m:sub>
                          <m:sup>
                            <m:r>
                              <a:rPr lang="fr-FR" sz="18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fr-FR" sz="1800" b="0" i="1" dirty="0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fr-FR" sz="1800" b="0" i="1" dirty="0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fr-FR" sz="1800" b="0" i="1" dirty="0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p>
                        </m:sSubSup>
                      </m:oMath>
                    </m:oMathPara>
                  </a14:m>
                  <a:endParaRPr lang="en-US" sz="1800" dirty="0">
                    <a:highlight>
                      <a:srgbClr val="FFFF00"/>
                    </a:highlight>
                  </a:endParaRPr>
                </a:p>
              </p:txBody>
            </p:sp>
          </mc:Choice>
          <mc:Fallback>
            <p:sp>
              <p:nvSpPr>
                <p:cNvPr id="22" name="ZoneTexte 21">
                  <a:extLst>
                    <a:ext uri="{FF2B5EF4-FFF2-40B4-BE49-F238E27FC236}">
                      <a16:creationId xmlns:a16="http://schemas.microsoft.com/office/drawing/2014/main" id="{844E193D-1DF2-08B9-171B-9C81FB7160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5023" y="6336000"/>
                  <a:ext cx="1212574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ZoneTexte 22">
                  <a:extLst>
                    <a:ext uri="{FF2B5EF4-FFF2-40B4-BE49-F238E27FC236}">
                      <a16:creationId xmlns:a16="http://schemas.microsoft.com/office/drawing/2014/main" id="{467D6581-3639-E29C-87DB-9F840C51A2BA}"/>
                    </a:ext>
                  </a:extLst>
                </p:cNvPr>
                <p:cNvSpPr txBox="1"/>
                <p:nvPr/>
              </p:nvSpPr>
              <p:spPr>
                <a:xfrm>
                  <a:off x="1879310" y="6336000"/>
                  <a:ext cx="121257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buClr>
                      <a:srgbClr val="0D0887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fr-FR" sz="1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fr-FR" sz="1800" i="1" dirty="0">
                                <a:latin typeface="Cambria Math" panose="02040503050406030204" pitchFamily="18" charset="0"/>
                              </a:rPr>
                              <m:t>𝑐𝑎𝑣</m:t>
                            </m:r>
                          </m:sub>
                          <m:sup>
                            <m:r>
                              <a:rPr lang="fr-FR" sz="18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fr-FR" sz="1800" b="0" i="1" dirty="0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fr-FR" sz="18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fr-FR" sz="1800" b="0" i="1" dirty="0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p>
                        </m:sSubSup>
                      </m:oMath>
                    </m:oMathPara>
                  </a14:m>
                  <a:endParaRPr lang="en-US" sz="1800" dirty="0">
                    <a:highlight>
                      <a:srgbClr val="FFFF00"/>
                    </a:highlight>
                  </a:endParaRPr>
                </a:p>
              </p:txBody>
            </p:sp>
          </mc:Choice>
          <mc:Fallback>
            <p:sp>
              <p:nvSpPr>
                <p:cNvPr id="23" name="ZoneTexte 22">
                  <a:extLst>
                    <a:ext uri="{FF2B5EF4-FFF2-40B4-BE49-F238E27FC236}">
                      <a16:creationId xmlns:a16="http://schemas.microsoft.com/office/drawing/2014/main" id="{467D6581-3639-E29C-87DB-9F840C51A2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9310" y="6336000"/>
                  <a:ext cx="1212574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9820001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3DCACFB9-2EE6-4AFB-B6CE-F981A2914DB1}">
  <we:reference id="wa200005566" version="3.0.0.2" store="fr-FR" storeType="OMEX"/>
  <we:alternateReferences>
    <we:reference id="WA200005566" version="3.0.0.2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TM04033929[[fn=Ardoise]]</Template>
  <TotalTime>29695</TotalTime>
  <Words>1260</Words>
  <Application>Microsoft Office PowerPoint</Application>
  <PresentationFormat>Grand écran</PresentationFormat>
  <Paragraphs>317</Paragraphs>
  <Slides>26</Slides>
  <Notes>6</Notes>
  <HiddenSlides>2</HiddenSlides>
  <MMClips>1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Verdana</vt:lpstr>
      <vt:lpstr>Wingdings</vt:lpstr>
      <vt:lpstr>Thème Office</vt:lpstr>
      <vt:lpstr>Exploring Helium Metastability  Using Artificial Porous Systems</vt:lpstr>
      <vt:lpstr>Cavitation in liquid ^4He</vt:lpstr>
      <vt:lpstr>How to reach a metastable state ? </vt:lpstr>
      <vt:lpstr>Porous Alumina Samples</vt:lpstr>
      <vt:lpstr>Porous Alumina Samples</vt:lpstr>
      <vt:lpstr>Setup for Isotherm Measurements </vt:lpstr>
      <vt:lpstr>Native Porous Membranes</vt:lpstr>
      <vt:lpstr>Same Porous Membrane After ALD Deposition</vt:lpstr>
      <vt:lpstr>Reaching cavitation</vt:lpstr>
      <vt:lpstr>Cavitation Analysis Through Controlled Pressure Rates</vt:lpstr>
      <vt:lpstr>Cavitation Analysis Through Controlled Pressure Rates</vt:lpstr>
      <vt:lpstr>Cavitation Analysis Through Controlled Pressure Rates</vt:lpstr>
      <vt:lpstr>Cavitation Analysis Through Controlled Pressure Rates</vt:lpstr>
      <vt:lpstr>Cavitation Analysis Through Controlled Pressure Rates</vt:lpstr>
      <vt:lpstr>Cavitation Analysis Through Controlled Pressure Rates</vt:lpstr>
      <vt:lpstr>Estimating the experimental Barrier Energy and Local Slope</vt:lpstr>
      <vt:lpstr>Comparison with theory </vt:lpstr>
      <vt:lpstr>Comparison with theory </vt:lpstr>
      <vt:lpstr>Conclusions and Perspectives</vt:lpstr>
      <vt:lpstr>Présentation PowerPoint</vt:lpstr>
      <vt:lpstr>Reaching Cavitation:  Using Ink-Bottle Shaped Pores</vt:lpstr>
      <vt:lpstr>Reaching Cavitation:  Using Ink-Bottle Shaped Pores</vt:lpstr>
      <vt:lpstr>Reaching Cavitation:  Using Ink-Bottle Shaped Pores</vt:lpstr>
      <vt:lpstr>Cavitation</vt:lpstr>
      <vt:lpstr>Reaching cavitation</vt:lpstr>
      <vt:lpstr>Reaching cavitation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Paul Coutin</dc:creator>
  <cp:lastModifiedBy>Paul Coutin</cp:lastModifiedBy>
  <cp:revision>81</cp:revision>
  <dcterms:created xsi:type="dcterms:W3CDTF">2026-04-24T08:20:50Z</dcterms:created>
  <dcterms:modified xsi:type="dcterms:W3CDTF">2026-05-20T21:58:47Z</dcterms:modified>
</cp:coreProperties>
</file>