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88" r:id="rId2"/>
  </p:sldMasterIdLst>
  <p:notesMasterIdLst>
    <p:notesMasterId r:id="rId27"/>
  </p:notesMasterIdLst>
  <p:handoutMasterIdLst>
    <p:handoutMasterId r:id="rId28"/>
  </p:handoutMasterIdLst>
  <p:sldIdLst>
    <p:sldId id="2007578416" r:id="rId3"/>
    <p:sldId id="364" r:id="rId4"/>
    <p:sldId id="2007579385" r:id="rId5"/>
    <p:sldId id="4310" r:id="rId6"/>
    <p:sldId id="2007579277" r:id="rId7"/>
    <p:sldId id="2007579386" r:id="rId8"/>
    <p:sldId id="2007578504" r:id="rId9"/>
    <p:sldId id="2007579371" r:id="rId10"/>
    <p:sldId id="2007579302" r:id="rId11"/>
    <p:sldId id="2007578437" r:id="rId12"/>
    <p:sldId id="2007579387" r:id="rId13"/>
    <p:sldId id="2007579374" r:id="rId14"/>
    <p:sldId id="11682" r:id="rId15"/>
    <p:sldId id="11685" r:id="rId16"/>
    <p:sldId id="2007579373" r:id="rId17"/>
    <p:sldId id="11090639" r:id="rId18"/>
    <p:sldId id="11090644" r:id="rId19"/>
    <p:sldId id="11090624" r:id="rId20"/>
    <p:sldId id="2007579341" r:id="rId21"/>
    <p:sldId id="2772" r:id="rId22"/>
    <p:sldId id="2007579372" r:id="rId23"/>
    <p:sldId id="11666" r:id="rId24"/>
    <p:sldId id="2007579327" r:id="rId25"/>
    <p:sldId id="2007579388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07F"/>
    <a:srgbClr val="FF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D0063D-D4D5-4E60-8015-D99D8F6B7983}" v="93" dt="2026-05-16T09:42:35.4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3" autoAdjust="0"/>
    <p:restoredTop sz="96068" autoAdjust="0"/>
  </p:normalViewPr>
  <p:slideViewPr>
    <p:cSldViewPr snapToGrid="0">
      <p:cViewPr varScale="1">
        <p:scale>
          <a:sx n="75" d="100"/>
          <a:sy n="75" d="100"/>
        </p:scale>
        <p:origin x="27" y="68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726"/>
    </p:cViewPr>
  </p:sorterViewPr>
  <p:notesViewPr>
    <p:cSldViewPr snapToGrid="0">
      <p:cViewPr varScale="1">
        <p:scale>
          <a:sx n="94" d="100"/>
          <a:sy n="94" d="100"/>
        </p:scale>
        <p:origin x="361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Sheet1!$A$11</c:f>
              <c:strCache>
                <c:ptCount val="1"/>
                <c:pt idx="0">
                  <c:v>1-10 nm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val>
            <c:numRef>
              <c:f>Sheet1!$C$11</c:f>
              <c:numCache>
                <c:formatCode>0.00</c:formatCode>
                <c:ptCount val="1"/>
                <c:pt idx="0">
                  <c:v>0.65600000000000003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9A-4D19-83C2-8BC3E80C9659}"/>
            </c:ext>
          </c:extLst>
        </c:ser>
        <c:ser>
          <c:idx val="1"/>
          <c:order val="1"/>
          <c:tx>
            <c:strRef>
              <c:f>Sheet1!$A$12</c:f>
              <c:strCache>
                <c:ptCount val="1"/>
                <c:pt idx="0">
                  <c:v>0.01-0.1 µm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val>
            <c:numRef>
              <c:f>Sheet1!$C$12</c:f>
              <c:numCache>
                <c:formatCode>0.00</c:formatCode>
                <c:ptCount val="1"/>
                <c:pt idx="0">
                  <c:v>10.471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9A-4D19-83C2-8BC3E80C9659}"/>
            </c:ext>
          </c:extLst>
        </c:ser>
        <c:ser>
          <c:idx val="2"/>
          <c:order val="2"/>
          <c:tx>
            <c:strRef>
              <c:f>Sheet1!$A$13</c:f>
              <c:strCache>
                <c:ptCount val="1"/>
                <c:pt idx="0">
                  <c:v>0.1-1 µm</c:v>
                </c:pt>
              </c:strCache>
            </c:strRef>
          </c:tx>
          <c:spPr>
            <a:gradFill>
              <a:gsLst>
                <a:gs pos="100000">
                  <a:schemeClr val="accent3">
                    <a:alpha val="0"/>
                  </a:schemeClr>
                </a:gs>
                <a:gs pos="50000">
                  <a:schemeClr val="accent3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val>
            <c:numRef>
              <c:f>Sheet1!$C$13</c:f>
              <c:numCache>
                <c:formatCode>0.00</c:formatCode>
                <c:ptCount val="1"/>
                <c:pt idx="0">
                  <c:v>33.253999999999998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9A-4D19-83C2-8BC3E80C9659}"/>
            </c:ext>
          </c:extLst>
        </c:ser>
        <c:ser>
          <c:idx val="3"/>
          <c:order val="3"/>
          <c:tx>
            <c:strRef>
              <c:f>Sheet1!$A$14</c:f>
              <c:strCache>
                <c:ptCount val="1"/>
                <c:pt idx="0">
                  <c:v>1-10 µm</c:v>
                </c:pt>
              </c:strCache>
            </c:strRef>
          </c:tx>
          <c:spPr>
            <a:gradFill>
              <a:gsLst>
                <a:gs pos="100000">
                  <a:schemeClr val="accent4">
                    <a:alpha val="0"/>
                  </a:schemeClr>
                </a:gs>
                <a:gs pos="50000">
                  <a:schemeClr val="accent4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val>
            <c:numRef>
              <c:f>Sheet1!$C$14</c:f>
              <c:numCache>
                <c:formatCode>0.00</c:formatCode>
                <c:ptCount val="1"/>
                <c:pt idx="0">
                  <c:v>41.271999999999998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E9A-4D19-83C2-8BC3E80C9659}"/>
            </c:ext>
          </c:extLst>
        </c:ser>
        <c:ser>
          <c:idx val="4"/>
          <c:order val="4"/>
          <c:tx>
            <c:strRef>
              <c:f>Sheet1!$A$15</c:f>
              <c:strCache>
                <c:ptCount val="1"/>
                <c:pt idx="0">
                  <c:v>10-100 µm</c:v>
                </c:pt>
              </c:strCache>
            </c:strRef>
          </c:tx>
          <c:spPr>
            <a:gradFill>
              <a:gsLst>
                <a:gs pos="100000">
                  <a:schemeClr val="accent5">
                    <a:alpha val="0"/>
                  </a:schemeClr>
                </a:gs>
                <a:gs pos="50000">
                  <a:schemeClr val="accent5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val>
            <c:numRef>
              <c:f>Sheet1!$C$15</c:f>
              <c:numCache>
                <c:formatCode>0.00</c:formatCode>
                <c:ptCount val="1"/>
                <c:pt idx="0">
                  <c:v>11.796064481834591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9A-4D19-83C2-8BC3E80C9659}"/>
            </c:ext>
          </c:extLst>
        </c:ser>
        <c:ser>
          <c:idx val="5"/>
          <c:order val="5"/>
          <c:tx>
            <c:strRef>
              <c:f>Sheet1!$A$16</c:f>
              <c:strCache>
                <c:ptCount val="1"/>
                <c:pt idx="0">
                  <c:v>100-1000 µm</c:v>
                </c:pt>
              </c:strCache>
            </c:strRef>
          </c:tx>
          <c:spPr>
            <a:gradFill>
              <a:gsLst>
                <a:gs pos="100000">
                  <a:schemeClr val="accent6">
                    <a:alpha val="0"/>
                  </a:schemeClr>
                </a:gs>
                <a:gs pos="50000">
                  <a:schemeClr val="accent6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val>
            <c:numRef>
              <c:f>Sheet1!$C$16</c:f>
              <c:numCache>
                <c:formatCode>0.00</c:formatCode>
                <c:ptCount val="1"/>
                <c:pt idx="0">
                  <c:v>2.5505004153305428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E9A-4D19-83C2-8BC3E80C96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089825728"/>
        <c:axId val="2089848192"/>
        <c:axId val="0"/>
        <c:extLst>
          <c:ext xmlns:c15="http://schemas.microsoft.com/office/drawing/2012/chart" uri="{02D57815-91ED-43cb-92C2-25804820EDAC}">
            <c15:filteredBarSeries>
              <c15:ser>
                <c:idx val="6"/>
                <c:order val="6"/>
                <c:tx>
                  <c:strRef>
                    <c:extLst>
                      <c:ext uri="{02D57815-91ED-43cb-92C2-25804820EDAC}">
                        <c15:formulaRef>
                          <c15:sqref>Sheet1!$A$11:$A$16</c15:sqref>
                        </c15:formulaRef>
                      </c:ext>
                    </c:extLst>
                    <c:strCache>
                      <c:ptCount val="1"/>
                      <c:pt idx="0">
                        <c:v>1-10 nm 0.01-0.1 µm 0.1-1 µm 1-10 µm 10-100 µm 100-1000 µm</c:v>
                      </c:pt>
                    </c:strCache>
                  </c:strRef>
                </c:tx>
                <c:spPr>
                  <a:gradFill>
                    <a:gsLst>
                      <a:gs pos="100000">
                        <a:schemeClr val="accent1">
                          <a:lumMod val="60000"/>
                          <a:alpha val="0"/>
                        </a:schemeClr>
                      </a:gs>
                      <a:gs pos="50000">
                        <a:schemeClr val="accent1">
                          <a:lumMod val="60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/>
                  <a:sp3d/>
                </c:spPr>
                <c:invertIfNegative val="0"/>
                <c:val>
                  <c:numLit>
                    <c:formatCode>General</c:formatCode>
                    <c:ptCount val="1"/>
                    <c:pt idx="0">
                      <c:v>1</c:v>
                    </c:pt>
                  </c:numLit>
                </c:val>
                <c:extLst>
                  <c:ext xmlns:c16="http://schemas.microsoft.com/office/drawing/2014/chart" uri="{C3380CC4-5D6E-409C-BE32-E72D297353CC}">
                    <c16:uniqueId val="{00000006-3E9A-4D19-83C2-8BC3E80C9659}"/>
                  </c:ext>
                </c:extLst>
              </c15:ser>
            </c15:filteredBarSeries>
          </c:ext>
        </c:extLst>
      </c:bar3DChart>
      <c:catAx>
        <c:axId val="2089825728"/>
        <c:scaling>
          <c:orientation val="minMax"/>
        </c:scaling>
        <c:delete val="1"/>
        <c:axPos val="b"/>
        <c:majorTickMark val="none"/>
        <c:minorTickMark val="none"/>
        <c:tickLblPos val="nextTo"/>
        <c:crossAx val="2089848192"/>
        <c:crosses val="autoZero"/>
        <c:auto val="1"/>
        <c:lblAlgn val="ctr"/>
        <c:lblOffset val="100"/>
        <c:noMultiLvlLbl val="0"/>
      </c:catAx>
      <c:valAx>
        <c:axId val="2089848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0070C0"/>
                </a:solidFill>
                <a:latin typeface="Garamond" panose="02020404030301010803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pPr>
            <a:endParaRPr lang="zh-CN"/>
          </a:p>
        </c:txPr>
        <c:crossAx val="208982572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101095401804277"/>
          <c:y val="3.6248771110713195E-2"/>
          <c:w val="0.87553866111563627"/>
          <c:h val="0.115751192306323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rgbClr val="0070C0"/>
              </a:solidFill>
              <a:latin typeface="Garamond" panose="02020404030301010803" pitchFamily="18" charset="0"/>
              <a:ea typeface="微软雅黑" panose="020B0503020204020204" pitchFamily="34" charset="-122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DF934C-9227-45AC-AF8B-5A7A4A0166E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4DAFF7FC-5585-43C5-B7D2-68E11C680489}">
      <dgm:prSet phldrT="[Text]" custT="1"/>
      <dgm:spPr>
        <a:solidFill>
          <a:schemeClr val="tx2">
            <a:lumMod val="20000"/>
            <a:lumOff val="80000"/>
            <a:alpha val="50000"/>
          </a:schemeClr>
        </a:solidFill>
      </dgm:spPr>
      <dgm:t>
        <a:bodyPr/>
        <a:lstStyle/>
        <a:p>
          <a:r>
            <a:rPr lang="en-US" altLang="zh-CN" sz="3000" b="1" dirty="0" err="1">
              <a:solidFill>
                <a:schemeClr val="bg2">
                  <a:lumMod val="60000"/>
                  <a:lumOff val="40000"/>
                </a:schemeClr>
              </a:solidFill>
              <a:latin typeface="Garamond" panose="02020404030301010803" pitchFamily="18" charset="0"/>
            </a:rPr>
            <a:t>Chemical</a:t>
          </a:r>
          <a:r>
            <a:rPr lang="en-US" sz="3000" b="1" dirty="0" err="1">
              <a:solidFill>
                <a:schemeClr val="bg2">
                  <a:lumMod val="60000"/>
                  <a:lumOff val="40000"/>
                </a:schemeClr>
              </a:solidFill>
              <a:latin typeface="Garamond" panose="02020404030301010803" pitchFamily="18" charset="0"/>
            </a:rPr>
            <a:t>movement</a:t>
          </a:r>
          <a:endParaRPr lang="en-US" sz="3000" b="1" dirty="0">
            <a:solidFill>
              <a:schemeClr val="bg2">
                <a:lumMod val="60000"/>
                <a:lumOff val="40000"/>
              </a:schemeClr>
            </a:solidFill>
            <a:latin typeface="Garamond" panose="02020404030301010803" pitchFamily="18" charset="0"/>
          </a:endParaRPr>
        </a:p>
      </dgm:t>
    </dgm:pt>
    <dgm:pt modelId="{D23F73F3-23A8-4489-B898-49EDFB37056E}" type="parTrans" cxnId="{548CC401-2A4E-4653-854A-6DE77E67DE5F}">
      <dgm:prSet/>
      <dgm:spPr/>
      <dgm:t>
        <a:bodyPr/>
        <a:lstStyle/>
        <a:p>
          <a:endParaRPr lang="en-US"/>
        </a:p>
      </dgm:t>
    </dgm:pt>
    <dgm:pt modelId="{EA1B6C10-72D5-4B75-AB88-86B2EB0B693C}" type="sibTrans" cxnId="{548CC401-2A4E-4653-854A-6DE77E67DE5F}">
      <dgm:prSet/>
      <dgm:spPr/>
      <dgm:t>
        <a:bodyPr/>
        <a:lstStyle/>
        <a:p>
          <a:endParaRPr lang="en-US"/>
        </a:p>
      </dgm:t>
    </dgm:pt>
    <dgm:pt modelId="{46D54D22-E805-4EDC-9269-AE107D92BFA2}">
      <dgm:prSet phldrT="[Text]" custT="1"/>
      <dgm:spPr>
        <a:solidFill>
          <a:srgbClr val="92D050">
            <a:alpha val="50000"/>
          </a:srgbClr>
        </a:solidFill>
      </dgm:spPr>
      <dgm:t>
        <a:bodyPr/>
        <a:lstStyle/>
        <a:p>
          <a:r>
            <a:rPr lang="en-US" sz="2900" b="1" dirty="0">
              <a:solidFill>
                <a:srgbClr val="00B050"/>
              </a:solidFill>
              <a:latin typeface="Garamond" panose="02020404030301010803" pitchFamily="18" charset="0"/>
            </a:rPr>
            <a:t>Fluid flow</a:t>
          </a:r>
        </a:p>
      </dgm:t>
    </dgm:pt>
    <dgm:pt modelId="{B2BA51D8-EC03-4935-832C-7C11AC741FB4}" type="parTrans" cxnId="{CA201906-92D3-4119-90AF-7C0D8668C519}">
      <dgm:prSet/>
      <dgm:spPr/>
      <dgm:t>
        <a:bodyPr/>
        <a:lstStyle/>
        <a:p>
          <a:endParaRPr lang="en-US"/>
        </a:p>
      </dgm:t>
    </dgm:pt>
    <dgm:pt modelId="{F5100984-F9C1-4F25-9A01-4AACB393C756}" type="sibTrans" cxnId="{CA201906-92D3-4119-90AF-7C0D8668C519}">
      <dgm:prSet/>
      <dgm:spPr/>
      <dgm:t>
        <a:bodyPr/>
        <a:lstStyle/>
        <a:p>
          <a:endParaRPr lang="en-US"/>
        </a:p>
      </dgm:t>
    </dgm:pt>
    <dgm:pt modelId="{40BFDB8C-0EB7-4DFF-8A4A-30C9CB5CF0DC}">
      <dgm:prSet phldrT="[Text]" custT="1"/>
      <dgm:spPr>
        <a:solidFill>
          <a:srgbClr val="7030A0">
            <a:alpha val="25000"/>
          </a:srgbClr>
        </a:solidFill>
      </dgm:spPr>
      <dgm:t>
        <a:bodyPr/>
        <a:lstStyle/>
        <a:p>
          <a:r>
            <a:rPr lang="en-US" sz="3200" b="1" dirty="0">
              <a:solidFill>
                <a:srgbClr val="7030A0"/>
              </a:solidFill>
              <a:latin typeface="Garamond" panose="02020404030301010803" pitchFamily="18" charset="0"/>
            </a:rPr>
            <a:t>Pore</a:t>
          </a:r>
          <a:r>
            <a:rPr lang="en-US" sz="3200" b="1" dirty="0">
              <a:solidFill>
                <a:srgbClr val="FF0000"/>
              </a:solidFill>
              <a:latin typeface="Garamond" panose="02020404030301010803" pitchFamily="18" charset="0"/>
            </a:rPr>
            <a:t> </a:t>
          </a:r>
          <a:r>
            <a:rPr lang="en-US" sz="3200" b="1" dirty="0">
              <a:solidFill>
                <a:srgbClr val="7030A0"/>
              </a:solidFill>
              <a:latin typeface="Garamond" panose="02020404030301010803" pitchFamily="18" charset="0"/>
            </a:rPr>
            <a:t>structure</a:t>
          </a:r>
        </a:p>
      </dgm:t>
    </dgm:pt>
    <dgm:pt modelId="{539F9301-5244-453E-9563-A7B562B27B39}" type="sibTrans" cxnId="{C772C665-F9B5-436A-BBD4-21B122088701}">
      <dgm:prSet/>
      <dgm:spPr/>
      <dgm:t>
        <a:bodyPr/>
        <a:lstStyle/>
        <a:p>
          <a:endParaRPr lang="en-US"/>
        </a:p>
      </dgm:t>
    </dgm:pt>
    <dgm:pt modelId="{7D1358D2-1F1E-4D6C-B710-FF1B188C2D54}" type="parTrans" cxnId="{C772C665-F9B5-436A-BBD4-21B122088701}">
      <dgm:prSet/>
      <dgm:spPr/>
      <dgm:t>
        <a:bodyPr/>
        <a:lstStyle/>
        <a:p>
          <a:endParaRPr lang="en-US"/>
        </a:p>
      </dgm:t>
    </dgm:pt>
    <dgm:pt modelId="{82369ECB-2380-4D52-A943-C23DC05BA4EF}" type="pres">
      <dgm:prSet presAssocID="{59DF934C-9227-45AC-AF8B-5A7A4A0166EF}" presName="compositeShape" presStyleCnt="0">
        <dgm:presLayoutVars>
          <dgm:chMax val="7"/>
          <dgm:dir/>
          <dgm:resizeHandles val="exact"/>
        </dgm:presLayoutVars>
      </dgm:prSet>
      <dgm:spPr/>
    </dgm:pt>
    <dgm:pt modelId="{B950A97A-24D9-4C72-AA6D-BF783FA3477B}" type="pres">
      <dgm:prSet presAssocID="{40BFDB8C-0EB7-4DFF-8A4A-30C9CB5CF0DC}" presName="circ1" presStyleLbl="vennNode1" presStyleIdx="0" presStyleCnt="3" custScaleX="81187" custScaleY="81187" custLinFactNeighborX="14119" custLinFactNeighborY="22392"/>
      <dgm:spPr/>
    </dgm:pt>
    <dgm:pt modelId="{AC6726EE-5572-43A8-AF1B-AE043E3C828A}" type="pres">
      <dgm:prSet presAssocID="{40BFDB8C-0EB7-4DFF-8A4A-30C9CB5CF0D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60E1BCF-174F-4F67-B86D-8FB918BA70E4}" type="pres">
      <dgm:prSet presAssocID="{4DAFF7FC-5585-43C5-B7D2-68E11C680489}" presName="circ2" presStyleLbl="vennNode1" presStyleIdx="1" presStyleCnt="3" custScaleX="81187" custScaleY="81187" custLinFactNeighborX="-3717" custLinFactNeighborY="11490"/>
      <dgm:spPr/>
    </dgm:pt>
    <dgm:pt modelId="{D9565FF1-9998-4A99-AA52-8CE56061D513}" type="pres">
      <dgm:prSet presAssocID="{4DAFF7FC-5585-43C5-B7D2-68E11C68048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8994A6A-D84E-41D1-AC16-F7733AA3B6A1}" type="pres">
      <dgm:prSet presAssocID="{46D54D22-E805-4EDC-9269-AE107D92BFA2}" presName="circ3" presStyleLbl="vennNode1" presStyleIdx="2" presStyleCnt="3" custScaleX="81187" custScaleY="81187" custLinFactNeighborX="11214" custLinFactNeighborY="11490"/>
      <dgm:spPr/>
    </dgm:pt>
    <dgm:pt modelId="{DEAA6449-D3F0-4B52-B977-74CC34A4F61C}" type="pres">
      <dgm:prSet presAssocID="{46D54D22-E805-4EDC-9269-AE107D92BFA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48CC401-2A4E-4653-854A-6DE77E67DE5F}" srcId="{59DF934C-9227-45AC-AF8B-5A7A4A0166EF}" destId="{4DAFF7FC-5585-43C5-B7D2-68E11C680489}" srcOrd="1" destOrd="0" parTransId="{D23F73F3-23A8-4489-B898-49EDFB37056E}" sibTransId="{EA1B6C10-72D5-4B75-AB88-86B2EB0B693C}"/>
    <dgm:cxn modelId="{CA201906-92D3-4119-90AF-7C0D8668C519}" srcId="{59DF934C-9227-45AC-AF8B-5A7A4A0166EF}" destId="{46D54D22-E805-4EDC-9269-AE107D92BFA2}" srcOrd="2" destOrd="0" parTransId="{B2BA51D8-EC03-4935-832C-7C11AC741FB4}" sibTransId="{F5100984-F9C1-4F25-9A01-4AACB393C756}"/>
    <dgm:cxn modelId="{0B8B3513-A2F4-4382-8D2E-E9E3DDFF0AB1}" type="presOf" srcId="{46D54D22-E805-4EDC-9269-AE107D92BFA2}" destId="{DEAA6449-D3F0-4B52-B977-74CC34A4F61C}" srcOrd="1" destOrd="0" presId="urn:microsoft.com/office/officeart/2005/8/layout/venn1"/>
    <dgm:cxn modelId="{449BFC1A-390C-4172-A5DB-C47727DB1298}" type="presOf" srcId="{40BFDB8C-0EB7-4DFF-8A4A-30C9CB5CF0DC}" destId="{AC6726EE-5572-43A8-AF1B-AE043E3C828A}" srcOrd="1" destOrd="0" presId="urn:microsoft.com/office/officeart/2005/8/layout/venn1"/>
    <dgm:cxn modelId="{C772C665-F9B5-436A-BBD4-21B122088701}" srcId="{59DF934C-9227-45AC-AF8B-5A7A4A0166EF}" destId="{40BFDB8C-0EB7-4DFF-8A4A-30C9CB5CF0DC}" srcOrd="0" destOrd="0" parTransId="{7D1358D2-1F1E-4D6C-B710-FF1B188C2D54}" sibTransId="{539F9301-5244-453E-9563-A7B562B27B39}"/>
    <dgm:cxn modelId="{B025FA47-2684-422D-A5B0-4585E9D28495}" type="presOf" srcId="{59DF934C-9227-45AC-AF8B-5A7A4A0166EF}" destId="{82369ECB-2380-4D52-A943-C23DC05BA4EF}" srcOrd="0" destOrd="0" presId="urn:microsoft.com/office/officeart/2005/8/layout/venn1"/>
    <dgm:cxn modelId="{DC0D847F-E26D-46DF-99F2-A0A8D317D659}" type="presOf" srcId="{4DAFF7FC-5585-43C5-B7D2-68E11C680489}" destId="{560E1BCF-174F-4F67-B86D-8FB918BA70E4}" srcOrd="0" destOrd="0" presId="urn:microsoft.com/office/officeart/2005/8/layout/venn1"/>
    <dgm:cxn modelId="{04B76FD7-D485-4453-BA0B-2CFEB4F6F0ED}" type="presOf" srcId="{46D54D22-E805-4EDC-9269-AE107D92BFA2}" destId="{68994A6A-D84E-41D1-AC16-F7733AA3B6A1}" srcOrd="0" destOrd="0" presId="urn:microsoft.com/office/officeart/2005/8/layout/venn1"/>
    <dgm:cxn modelId="{F4C27AE8-6861-4936-A110-F470F36BFEE3}" type="presOf" srcId="{40BFDB8C-0EB7-4DFF-8A4A-30C9CB5CF0DC}" destId="{B950A97A-24D9-4C72-AA6D-BF783FA3477B}" srcOrd="0" destOrd="0" presId="urn:microsoft.com/office/officeart/2005/8/layout/venn1"/>
    <dgm:cxn modelId="{8DF8DEEC-A34A-430F-881C-D5E3EF4AA192}" type="presOf" srcId="{4DAFF7FC-5585-43C5-B7D2-68E11C680489}" destId="{D9565FF1-9998-4A99-AA52-8CE56061D513}" srcOrd="1" destOrd="0" presId="urn:microsoft.com/office/officeart/2005/8/layout/venn1"/>
    <dgm:cxn modelId="{58AE68B7-6FBF-48D7-BE90-E6EF081F9645}" type="presParOf" srcId="{82369ECB-2380-4D52-A943-C23DC05BA4EF}" destId="{B950A97A-24D9-4C72-AA6D-BF783FA3477B}" srcOrd="0" destOrd="0" presId="urn:microsoft.com/office/officeart/2005/8/layout/venn1"/>
    <dgm:cxn modelId="{ACC3C67D-967D-4318-B7F8-FFBE176F9734}" type="presParOf" srcId="{82369ECB-2380-4D52-A943-C23DC05BA4EF}" destId="{AC6726EE-5572-43A8-AF1B-AE043E3C828A}" srcOrd="1" destOrd="0" presId="urn:microsoft.com/office/officeart/2005/8/layout/venn1"/>
    <dgm:cxn modelId="{3166C0BB-BC32-48AD-BF41-7E6B29FACB8C}" type="presParOf" srcId="{82369ECB-2380-4D52-A943-C23DC05BA4EF}" destId="{560E1BCF-174F-4F67-B86D-8FB918BA70E4}" srcOrd="2" destOrd="0" presId="urn:microsoft.com/office/officeart/2005/8/layout/venn1"/>
    <dgm:cxn modelId="{C0C945B8-D8EA-4163-91C5-B66E69586C6A}" type="presParOf" srcId="{82369ECB-2380-4D52-A943-C23DC05BA4EF}" destId="{D9565FF1-9998-4A99-AA52-8CE56061D513}" srcOrd="3" destOrd="0" presId="urn:microsoft.com/office/officeart/2005/8/layout/venn1"/>
    <dgm:cxn modelId="{445D7AAB-C1F4-4545-AE8D-CE0DA8A6102A}" type="presParOf" srcId="{82369ECB-2380-4D52-A943-C23DC05BA4EF}" destId="{68994A6A-D84E-41D1-AC16-F7733AA3B6A1}" srcOrd="4" destOrd="0" presId="urn:microsoft.com/office/officeart/2005/8/layout/venn1"/>
    <dgm:cxn modelId="{49279AB9-32CB-434B-9B8D-279E56FCB82C}" type="presParOf" srcId="{82369ECB-2380-4D52-A943-C23DC05BA4EF}" destId="{DEAA6449-D3F0-4B52-B977-74CC34A4F61C}" srcOrd="5" destOrd="0" presId="urn:microsoft.com/office/officeart/2005/8/layout/venn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50A97A-24D9-4C72-AA6D-BF783FA3477B}">
      <dsp:nvSpPr>
        <dsp:cNvPr id="0" name=""/>
        <dsp:cNvSpPr/>
      </dsp:nvSpPr>
      <dsp:spPr bwMode="white">
        <a:xfrm>
          <a:off x="3138866" y="1299466"/>
          <a:ext cx="2880002" cy="2880002"/>
        </a:xfrm>
        <a:prstGeom prst="ellipse">
          <a:avLst/>
        </a:prstGeom>
        <a:solidFill>
          <a:srgbClr val="7030A0">
            <a:alpha val="25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7030A0"/>
              </a:solidFill>
              <a:latin typeface="Garamond" panose="02020404030301010803" pitchFamily="18" charset="0"/>
            </a:rPr>
            <a:t>Pore</a:t>
          </a:r>
          <a:r>
            <a:rPr lang="en-US" sz="3200" b="1" kern="1200" dirty="0">
              <a:solidFill>
                <a:srgbClr val="FF0000"/>
              </a:solidFill>
              <a:latin typeface="Garamond" panose="02020404030301010803" pitchFamily="18" charset="0"/>
            </a:rPr>
            <a:t> </a:t>
          </a:r>
          <a:r>
            <a:rPr lang="en-US" sz="3200" b="1" kern="1200" dirty="0">
              <a:solidFill>
                <a:srgbClr val="7030A0"/>
              </a:solidFill>
              <a:latin typeface="Garamond" panose="02020404030301010803" pitchFamily="18" charset="0"/>
            </a:rPr>
            <a:t>structure</a:t>
          </a:r>
        </a:p>
      </dsp:txBody>
      <dsp:txXfrm>
        <a:off x="3522866" y="1803467"/>
        <a:ext cx="2112002" cy="1296001"/>
      </dsp:txXfrm>
    </dsp:sp>
    <dsp:sp modelId="{560E1BCF-174F-4F67-B86D-8FB918BA70E4}">
      <dsp:nvSpPr>
        <dsp:cNvPr id="0" name=""/>
        <dsp:cNvSpPr/>
      </dsp:nvSpPr>
      <dsp:spPr bwMode="white">
        <a:xfrm>
          <a:off x="3786166" y="3129838"/>
          <a:ext cx="2880002" cy="2880002"/>
        </a:xfrm>
        <a:prstGeom prst="ellipse">
          <a:avLst/>
        </a:prstGeom>
        <a:solidFill>
          <a:schemeClr val="tx2">
            <a:lumMod val="20000"/>
            <a:lumOff val="8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000" b="1" kern="1200" dirty="0" err="1">
              <a:solidFill>
                <a:schemeClr val="bg2">
                  <a:lumMod val="60000"/>
                  <a:lumOff val="40000"/>
                </a:schemeClr>
              </a:solidFill>
              <a:latin typeface="Garamond" panose="02020404030301010803" pitchFamily="18" charset="0"/>
            </a:rPr>
            <a:t>Chemical</a:t>
          </a:r>
          <a:r>
            <a:rPr lang="en-US" sz="3000" b="1" kern="1200" dirty="0" err="1">
              <a:solidFill>
                <a:schemeClr val="bg2">
                  <a:lumMod val="60000"/>
                  <a:lumOff val="40000"/>
                </a:schemeClr>
              </a:solidFill>
              <a:latin typeface="Garamond" panose="02020404030301010803" pitchFamily="18" charset="0"/>
            </a:rPr>
            <a:t>movement</a:t>
          </a:r>
          <a:endParaRPr lang="en-US" sz="3000" b="1" kern="1200" dirty="0">
            <a:solidFill>
              <a:schemeClr val="bg2">
                <a:lumMod val="60000"/>
                <a:lumOff val="40000"/>
              </a:schemeClr>
            </a:solidFill>
            <a:latin typeface="Garamond" panose="02020404030301010803" pitchFamily="18" charset="0"/>
          </a:endParaRPr>
        </a:p>
      </dsp:txBody>
      <dsp:txXfrm>
        <a:off x="4666967" y="3873839"/>
        <a:ext cx="1728001" cy="1584001"/>
      </dsp:txXfrm>
    </dsp:sp>
    <dsp:sp modelId="{68994A6A-D84E-41D1-AC16-F7733AA3B6A1}">
      <dsp:nvSpPr>
        <dsp:cNvPr id="0" name=""/>
        <dsp:cNvSpPr/>
      </dsp:nvSpPr>
      <dsp:spPr bwMode="white">
        <a:xfrm>
          <a:off x="1755805" y="3129838"/>
          <a:ext cx="2880002" cy="2880002"/>
        </a:xfrm>
        <a:prstGeom prst="ellipse">
          <a:avLst/>
        </a:prstGeom>
        <a:solidFill>
          <a:srgbClr val="92D05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solidFill>
                <a:srgbClr val="00B050"/>
              </a:solidFill>
              <a:latin typeface="Garamond" panose="02020404030301010803" pitchFamily="18" charset="0"/>
            </a:rPr>
            <a:t>Fluid flow</a:t>
          </a:r>
        </a:p>
      </dsp:txBody>
      <dsp:txXfrm>
        <a:off x="2027006" y="3873839"/>
        <a:ext cx="1728001" cy="15840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DA771A-E6CB-4D54-8E62-E9BBEDFD0E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8D2B8A-D2D7-4C18-A9CA-CE16C6149C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C81240-F37B-4207-9369-14FA09FF24F0}" type="datetimeFigureOut">
              <a:rPr lang="zh-CN" altLang="en-US" smtClean="0"/>
              <a:t>2026/5/16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E9D03C-BB4C-428D-B123-8B894FA6F69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A8F58-E0FD-41A2-BD24-EC70371140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66725-155A-43E0-BF79-ED20922956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330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E4721-83D4-4495-B29A-FC94BF0B8EE3}" type="datetimeFigureOut">
              <a:rPr lang="zh-CN" altLang="en-US" smtClean="0"/>
              <a:t>2026/5/16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32586C-0755-4E96-8E47-2FD2913FA5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507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>
            <a:extLst>
              <a:ext uri="{FF2B5EF4-FFF2-40B4-BE49-F238E27FC236}">
                <a16:creationId xmlns:a16="http://schemas.microsoft.com/office/drawing/2014/main" id="{76BA2970-9FF5-44CD-96F2-BB509583EF2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>
            <a:extLst>
              <a:ext uri="{FF2B5EF4-FFF2-40B4-BE49-F238E27FC236}">
                <a16:creationId xmlns:a16="http://schemas.microsoft.com/office/drawing/2014/main" id="{78F55197-EBF6-453F-A13D-5A62A251AE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9220" name="灯片编号占位符 3">
            <a:extLst>
              <a:ext uri="{FF2B5EF4-FFF2-40B4-BE49-F238E27FC236}">
                <a16:creationId xmlns:a16="http://schemas.microsoft.com/office/drawing/2014/main" id="{480DAD74-E23D-4B06-8A7E-8CD2FBF1EC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B4C4D0-8C94-4F86-9432-1819306D6D10}" type="slidenum">
              <a:rPr lang="en-US" altLang="zh-CN" smtClean="0"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zh-CN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4279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dirty="0"/>
              <a:t>图例</a:t>
            </a:r>
          </a:p>
        </p:txBody>
      </p:sp>
      <p:sp>
        <p:nvSpPr>
          <p:cNvPr id="5939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2884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70000" indent="-296154" defTabSz="932884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84615" indent="-236923" defTabSz="932884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58460" indent="-236923" defTabSz="932884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132306" indent="-236923" defTabSz="932884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606153" indent="-236923" defTabSz="9328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079998" indent="-236923" defTabSz="9328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553844" indent="-236923" defTabSz="9328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027690" indent="-236923" defTabSz="9328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2C809E4-BC7D-4248-8AE2-C53242567FD5}" type="slidenum">
              <a:rPr lang="zh-CN" altLang="en-US" sz="900" i="1">
                <a:solidFill>
                  <a:srgbClr val="000000"/>
                </a:solidFill>
                <a:latin typeface="黑体" panose="02010609060101010101" pitchFamily="49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altLang="zh-CN" sz="900" i="1" dirty="0">
              <a:solidFill>
                <a:srgbClr val="000000"/>
              </a:solidFill>
              <a:latin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5650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C4D42-931A-4D74-B854-D1A753F5A4F0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459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2586C-0755-4E96-8E47-2FD2913FA50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130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左图展示了在中国东莞中子散裂源进行小角</a:t>
            </a:r>
            <a:r>
              <a:rPr lang="en-US" altLang="zh-CN" dirty="0"/>
              <a:t>X</a:t>
            </a:r>
            <a:r>
              <a:rPr lang="zh-CN" altLang="en-US" dirty="0"/>
              <a:t>射线散射的大科学实验装置，右图是具体的实验方案，红色圈是小角</a:t>
            </a:r>
            <a:r>
              <a:rPr lang="en-US" altLang="zh-CN" dirty="0"/>
              <a:t>X</a:t>
            </a:r>
            <a:r>
              <a:rPr lang="zh-CN" altLang="en-US" dirty="0"/>
              <a:t>射线的测试区域，黄色方框是纳米压痕测试区域，保证他们的中心位置是重叠的。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2586C-0755-4E96-8E47-2FD2913FA50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633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这一页展示的是基于</a:t>
            </a:r>
            <a:r>
              <a:rPr lang="zh-CN" altLang="en-US" b="1" dirty="0"/>
              <a:t>矿物尺度</a:t>
            </a:r>
            <a:r>
              <a:rPr lang="zh-CN" altLang="en-US" dirty="0"/>
              <a:t>和</a:t>
            </a:r>
            <a:r>
              <a:rPr lang="zh-CN" altLang="en-US" b="1" dirty="0"/>
              <a:t>纹层尺度</a:t>
            </a:r>
            <a:r>
              <a:rPr lang="zh-CN" altLang="en-US" dirty="0"/>
              <a:t>的微观模量尺度升级的实验方案：以纳米压痕获得的微观力学参数为输入，分别从矿物尺度和纹层尺度出发预测宏观杨氏模量，并通过宏观单轴压缩实验进行对比验证。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2586C-0755-4E96-8E47-2FD2913FA505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2586C-0755-4E96-8E47-2FD2913FA50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000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2586C-0755-4E96-8E47-2FD2913FA50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074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094799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7DF68-EF22-E44D-597F-4C29E76B8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>
            <a:extLst>
              <a:ext uri="{FF2B5EF4-FFF2-40B4-BE49-F238E27FC236}">
                <a16:creationId xmlns:a16="http://schemas.microsoft.com/office/drawing/2014/main" id="{69B69A3F-38EE-4CBA-7093-DD142ED2BC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>
            <a:extLst>
              <a:ext uri="{FF2B5EF4-FFF2-40B4-BE49-F238E27FC236}">
                <a16:creationId xmlns:a16="http://schemas.microsoft.com/office/drawing/2014/main" id="{D50E26A0-FFBC-06CF-CAFC-1B0FB1DD15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9220" name="灯片编号占位符 3">
            <a:extLst>
              <a:ext uri="{FF2B5EF4-FFF2-40B4-BE49-F238E27FC236}">
                <a16:creationId xmlns:a16="http://schemas.microsoft.com/office/drawing/2014/main" id="{1D600004-4FDE-AE31-24AC-C8796A3E68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B4C4D0-8C94-4F86-9432-1819306D6D10}" type="slidenum">
              <a:rPr lang="en-US" altLang="zh-CN" smtClean="0"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zh-CN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02168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DC5AED-0A6B-4433-8FC5-19F946508311}" type="slidenum">
              <a:rPr lang="en-US" smtClean="0">
                <a:latin typeface="Times" pitchFamily="18" charset="0"/>
              </a:rPr>
              <a:pPr/>
              <a:t>22</a:t>
            </a:fld>
            <a:endParaRPr lang="en-US">
              <a:latin typeface="Times" pitchFamily="18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441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" pitchFamily="18" charset="0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E59D51-2C12-497A-94B7-E9293484F92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1722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2586C-0755-4E96-8E47-2FD2913FA50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840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2586C-0755-4E96-8E47-2FD2913FA50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291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8EA77-C582-4E9D-A583-401101FCD32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41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E712F-C694-8973-DFFA-8B230934B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>
            <a:extLst>
              <a:ext uri="{FF2B5EF4-FFF2-40B4-BE49-F238E27FC236}">
                <a16:creationId xmlns:a16="http://schemas.microsoft.com/office/drawing/2014/main" id="{2E753880-1C06-8F38-9532-CAAD6CF4B3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>
            <a:extLst>
              <a:ext uri="{FF2B5EF4-FFF2-40B4-BE49-F238E27FC236}">
                <a16:creationId xmlns:a16="http://schemas.microsoft.com/office/drawing/2014/main" id="{A8EB60F6-C6E5-F329-8185-391F9FAA50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9220" name="灯片编号占位符 3">
            <a:extLst>
              <a:ext uri="{FF2B5EF4-FFF2-40B4-BE49-F238E27FC236}">
                <a16:creationId xmlns:a16="http://schemas.microsoft.com/office/drawing/2014/main" id="{D44621A6-D95F-8A38-E84B-0A00F0BFD2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B4C4D0-8C94-4F86-9432-1819306D6D10}" type="slidenum">
              <a:rPr lang="en-US" altLang="zh-CN" smtClean="0"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zh-CN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3381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80C3E7-F561-4569-B914-12925951FFD1}" type="slidenum">
              <a:rPr lang="en-US"/>
              <a:pPr/>
              <a:t>9</a:t>
            </a:fld>
            <a:endParaRPr lang="en-US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947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8EA77-C582-4E9D-A583-401101FCD32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34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dirty="0">
              <a:latin typeface="Times" panose="02020603050405020304" pitchFamily="18" charset="0"/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01341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69504" indent="-295964" defTabSz="1001341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83852" indent="-236771" defTabSz="1001341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57394" indent="-236771" defTabSz="1001341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130930" indent="-236771" defTabSz="1001341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604473" indent="-236771" defTabSz="100134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078012" indent="-236771" defTabSz="100134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551553" indent="-236771" defTabSz="100134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025093" indent="-236771" defTabSz="100134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9811B514-1242-4D73-82AC-B6A3469BA4A4}" type="slidenum">
              <a:rPr lang="en-US" altLang="zh-CN" sz="1300">
                <a:latin typeface="Times" panose="02020603050405020304" pitchFamily="18" charset="0"/>
              </a:rPr>
              <a:pPr/>
              <a:t>11</a:t>
            </a:fld>
            <a:endParaRPr lang="en-US" altLang="zh-CN" sz="130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306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1E81F8-D42C-4EF0-80BC-2CE976630A49}" type="slidenum">
              <a:rPr lang="en-US"/>
              <a:t>12</a:t>
            </a:fld>
            <a:endParaRPr 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71475" y="728663"/>
            <a:ext cx="8097838" cy="4556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9242" y="5441653"/>
            <a:ext cx="5390609" cy="5155645"/>
          </a:xfrm>
          <a:noFill/>
        </p:spPr>
        <p:txBody>
          <a:bodyPr/>
          <a:lstStyle/>
          <a:p>
            <a:pPr eaLnBrk="1" hangingPunct="1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64105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549" y="-122912"/>
            <a:ext cx="7124978" cy="8032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9239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600">
                <a:latin typeface="Garamond" panose="02020404030301010803" pitchFamily="18" charset="0"/>
              </a:defRPr>
            </a:lvl1pPr>
            <a:lvl2pPr>
              <a:defRPr sz="3200">
                <a:latin typeface="Garamond" panose="02020404030301010803" pitchFamily="18" charset="0"/>
              </a:defRPr>
            </a:lvl2pPr>
            <a:lvl3pPr>
              <a:defRPr sz="2800">
                <a:latin typeface="Garamond" panose="02020404030301010803" pitchFamily="18" charset="0"/>
              </a:defRPr>
            </a:lvl3pPr>
            <a:lvl4pPr>
              <a:defRPr sz="2400">
                <a:latin typeface="Garamond" panose="02020404030301010803" pitchFamily="18" charset="0"/>
              </a:defRPr>
            </a:lvl4pPr>
            <a:lvl5pPr>
              <a:defRPr sz="2400"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067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834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694" y="1420155"/>
            <a:ext cx="10362614" cy="1142757"/>
          </a:xfrm>
          <a:prstGeom prst="rect">
            <a:avLst/>
          </a:prstGeom>
        </p:spPr>
        <p:txBody>
          <a:bodyPr/>
          <a:lstStyle>
            <a:lvl1pPr algn="ctr">
              <a:defRPr sz="3293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9387" y="3231409"/>
            <a:ext cx="8533227" cy="990293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10171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703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  <a:lvl2pPr>
              <a:defRPr>
                <a:ea typeface="微软雅黑" panose="020B0503020204020204" pitchFamily="34" charset="-122"/>
              </a:defRPr>
            </a:lvl2pPr>
            <a:lvl3pPr>
              <a:defRPr>
                <a:ea typeface="微软雅黑" panose="020B0503020204020204" pitchFamily="34" charset="-122"/>
              </a:defRPr>
            </a:lvl3pPr>
            <a:lvl4pPr>
              <a:defRPr>
                <a:ea typeface="微软雅黑" panose="020B0503020204020204" pitchFamily="34" charset="-122"/>
              </a:defRPr>
            </a:lvl4pPr>
            <a:lvl5pPr>
              <a:defRPr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36348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727" y="-245679"/>
            <a:ext cx="7583214" cy="109701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2667" y="685800"/>
            <a:ext cx="5698067" cy="5643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493933" y="685800"/>
            <a:ext cx="5698067" cy="56435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94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266700"/>
            <a:ext cx="10972800" cy="119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92667" y="685800"/>
            <a:ext cx="11599333" cy="564356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70306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2667" y="1231900"/>
            <a:ext cx="10519833" cy="50974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3677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54969" y="1156700"/>
            <a:ext cx="5318300" cy="5170726"/>
          </a:xfrm>
        </p:spPr>
        <p:txBody>
          <a:bodyPr/>
          <a:lstStyle>
            <a:lvl1pPr>
              <a:defRPr sz="2561"/>
            </a:lvl1pPr>
            <a:lvl2pPr>
              <a:defRPr sz="2195"/>
            </a:lvl2pPr>
            <a:lvl3pPr>
              <a:defRPr sz="1829"/>
            </a:lvl3pPr>
            <a:lvl4pPr>
              <a:defRPr sz="1646"/>
            </a:lvl4pPr>
            <a:lvl5pPr>
              <a:defRPr sz="1646"/>
            </a:lvl5pPr>
            <a:lvl6pPr>
              <a:defRPr sz="1646"/>
            </a:lvl6pPr>
            <a:lvl7pPr>
              <a:defRPr sz="1646"/>
            </a:lvl7pPr>
            <a:lvl8pPr>
              <a:defRPr sz="1646"/>
            </a:lvl8pPr>
            <a:lvl9pPr>
              <a:defRPr sz="1646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0551" y="1156700"/>
            <a:ext cx="5359210" cy="5170726"/>
          </a:xfrm>
        </p:spPr>
        <p:txBody>
          <a:bodyPr/>
          <a:lstStyle>
            <a:lvl1pPr>
              <a:defRPr sz="2561"/>
            </a:lvl1pPr>
            <a:lvl2pPr>
              <a:defRPr sz="2195"/>
            </a:lvl2pPr>
            <a:lvl3pPr>
              <a:defRPr sz="1829"/>
            </a:lvl3pPr>
            <a:lvl4pPr>
              <a:defRPr sz="1646"/>
            </a:lvl4pPr>
            <a:lvl5pPr>
              <a:defRPr sz="1646"/>
            </a:lvl5pPr>
            <a:lvl6pPr>
              <a:defRPr sz="1646"/>
            </a:lvl6pPr>
            <a:lvl7pPr>
              <a:defRPr sz="1646"/>
            </a:lvl7pPr>
            <a:lvl8pPr>
              <a:defRPr sz="1646"/>
            </a:lvl8pPr>
            <a:lvl9pPr>
              <a:defRPr sz="1646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14119" y="-121264"/>
            <a:ext cx="5776940" cy="80327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3645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51476" y="77830"/>
            <a:ext cx="6354423" cy="516530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523093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9631" y="35300"/>
            <a:ext cx="7874001" cy="5842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>
                <a:latin typeface="Garamond" panose="02020404030301010803" pitchFamily="18" charset="0"/>
                <a:ea typeface="微软雅黑" panose="020B0503020204020204" pitchFamily="34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600">
                <a:latin typeface="Garamond" panose="02020404030301010803" pitchFamily="18" charset="0"/>
                <a:ea typeface="黑体" panose="02010609060101010101" pitchFamily="49" charset="-122"/>
              </a:defRPr>
            </a:lvl1pPr>
            <a:lvl2pPr>
              <a:defRPr sz="3200">
                <a:latin typeface="Garamond" panose="02020404030301010803" pitchFamily="18" charset="0"/>
                <a:ea typeface="黑体" panose="02010609060101010101" pitchFamily="49" charset="-122"/>
              </a:defRPr>
            </a:lvl2pPr>
            <a:lvl3pPr>
              <a:defRPr sz="2800">
                <a:latin typeface="Garamond" panose="02020404030301010803" pitchFamily="18" charset="0"/>
                <a:ea typeface="黑体" panose="02010609060101010101" pitchFamily="49" charset="-122"/>
              </a:defRPr>
            </a:lvl3pPr>
            <a:lvl4pPr>
              <a:defRPr sz="2400">
                <a:latin typeface="Garamond" panose="02020404030301010803" pitchFamily="18" charset="0"/>
                <a:ea typeface="黑体" panose="02010609060101010101" pitchFamily="49" charset="-122"/>
              </a:defRPr>
            </a:lvl4pPr>
            <a:lvl5pPr>
              <a:defRPr sz="2400">
                <a:latin typeface="Garamond" panose="02020404030301010803" pitchFamily="18" charset="0"/>
                <a:ea typeface="黑体" panose="02010609060101010101" pitchFamily="49" charset="-12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0600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600">
                <a:latin typeface="Garamond" panose="02020404030301010803" pitchFamily="18" charset="0"/>
              </a:defRPr>
            </a:lvl1pPr>
            <a:lvl2pPr>
              <a:defRPr sz="3200">
                <a:latin typeface="Garamond" panose="02020404030301010803" pitchFamily="18" charset="0"/>
              </a:defRPr>
            </a:lvl2pPr>
            <a:lvl3pPr>
              <a:defRPr sz="2800">
                <a:latin typeface="Garamond" panose="02020404030301010803" pitchFamily="18" charset="0"/>
              </a:defRPr>
            </a:lvl3pPr>
            <a:lvl4pPr>
              <a:defRPr sz="2400">
                <a:latin typeface="Garamond" panose="02020404030301010803" pitchFamily="18" charset="0"/>
              </a:defRPr>
            </a:lvl4pPr>
            <a:lvl5pPr>
              <a:defRPr sz="2400"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938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5FB22-1E9C-4930-B8D2-CFE7872CF8A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sz="1800">
                <a:solidFill>
                  <a:srgbClr val="C00000"/>
                </a:solidFill>
              </a:defRPr>
            </a:lvl1pPr>
          </a:lstStyle>
          <a:p>
            <a:pPr>
              <a:defRPr/>
            </a:pPr>
            <a:fld id="{A3E8A5E1-25DE-41B7-A3E4-9AFCFAF2B2E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97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67056" y="71406"/>
            <a:ext cx="5776940" cy="544126"/>
          </a:xfrm>
        </p:spPr>
        <p:txBody>
          <a:bodyPr>
            <a:noAutofit/>
          </a:bodyPr>
          <a:lstStyle>
            <a:lvl1pPr>
              <a:defRPr sz="3200">
                <a:solidFill>
                  <a:srgbClr val="FF0000"/>
                </a:solidFill>
                <a:latin typeface="Garamond" panose="02020404030301010803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57585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694" y="1420155"/>
            <a:ext cx="10362614" cy="1142757"/>
          </a:xfrm>
          <a:prstGeom prst="rect">
            <a:avLst/>
          </a:prstGeom>
        </p:spPr>
        <p:txBody>
          <a:bodyPr/>
          <a:lstStyle>
            <a:lvl1pPr algn="ctr">
              <a:defRPr sz="3293">
                <a:latin typeface="Garamond" panose="02020404030301010803" pitchFamily="18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9387" y="3231409"/>
            <a:ext cx="8533227" cy="990293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>
                <a:latin typeface="Garamond" panose="02020404030301010803" pitchFamily="18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99824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1E8F72-A76B-4079-87B0-D880E9A66873}" type="datetime1">
              <a:rPr lang="zh-CN" altLang="en-US" smtClean="0"/>
              <a:t>2026/5/16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55614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549" y="-122912"/>
            <a:ext cx="7124978" cy="8032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92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5010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>
            <a:extLst>
              <a:ext uri="{FF2B5EF4-FFF2-40B4-BE49-F238E27FC236}">
                <a16:creationId xmlns:a16="http://schemas.microsoft.com/office/drawing/2014/main" id="{EA33DB05-D936-45B3-BE2B-A6F6819168FF}"/>
              </a:ext>
            </a:extLst>
          </p:cNvPr>
          <p:cNvGrpSpPr>
            <a:grpSpLocks/>
          </p:cNvGrpSpPr>
          <p:nvPr/>
        </p:nvGrpSpPr>
        <p:grpSpPr bwMode="auto">
          <a:xfrm>
            <a:off x="409509" y="573334"/>
            <a:ext cx="11424682" cy="45719"/>
            <a:chOff x="108" y="884"/>
            <a:chExt cx="5631" cy="112"/>
          </a:xfrm>
          <a:solidFill>
            <a:srgbClr val="194080"/>
          </a:solidFill>
        </p:grpSpPr>
        <p:sp>
          <p:nvSpPr>
            <p:cNvPr id="4118" name="Rectangle 6">
              <a:extLst>
                <a:ext uri="{FF2B5EF4-FFF2-40B4-BE49-F238E27FC236}">
                  <a16:creationId xmlns:a16="http://schemas.microsoft.com/office/drawing/2014/main" id="{643539B4-9692-47AC-80DD-6216F687D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0" y="884"/>
              <a:ext cx="129" cy="104"/>
            </a:xfrm>
            <a:prstGeom prst="rect">
              <a:avLst/>
            </a:prstGeom>
            <a:grpFill/>
            <a:ln w="12700">
              <a:solidFill>
                <a:srgbClr val="33669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20000"/>
                </a:spcBef>
                <a:buClr>
                  <a:schemeClr val="tx2"/>
                </a:buClr>
                <a:buSzPct val="75000"/>
                <a:buFont typeface="Monotype Sorts" pitchFamily="2" charset="2"/>
                <a:buChar char="n"/>
                <a:defRPr/>
              </a:pPr>
              <a:endParaRPr lang="zh-CN" altLang="en-US" sz="1829">
                <a:solidFill>
                  <a:srgbClr val="003399"/>
                </a:solidFill>
              </a:endParaRPr>
            </a:p>
          </p:txBody>
        </p:sp>
        <p:grpSp>
          <p:nvGrpSpPr>
            <p:cNvPr id="3" name="Group 10">
              <a:extLst>
                <a:ext uri="{FF2B5EF4-FFF2-40B4-BE49-F238E27FC236}">
                  <a16:creationId xmlns:a16="http://schemas.microsoft.com/office/drawing/2014/main" id="{F505283F-D14B-482D-AB2E-8027035C3A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90" y="884"/>
              <a:ext cx="549" cy="109"/>
              <a:chOff x="5190" y="884"/>
              <a:chExt cx="549" cy="109"/>
            </a:xfrm>
            <a:grpFill/>
          </p:grpSpPr>
          <p:sp>
            <p:nvSpPr>
              <p:cNvPr id="4115" name="Rectangle 8">
                <a:extLst>
                  <a:ext uri="{FF2B5EF4-FFF2-40B4-BE49-F238E27FC236}">
                    <a16:creationId xmlns:a16="http://schemas.microsoft.com/office/drawing/2014/main" id="{168BE846-5C01-44A3-A089-FDA22A6E67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9" y="884"/>
                <a:ext cx="230" cy="105"/>
              </a:xfrm>
              <a:prstGeom prst="rect">
                <a:avLst/>
              </a:prstGeom>
              <a:grpFill/>
              <a:ln w="12700">
                <a:solidFill>
                  <a:srgbClr val="3366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just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/>
                </a:pPr>
                <a:endParaRPr lang="zh-CN" altLang="en-US" sz="1829">
                  <a:solidFill>
                    <a:srgbClr val="003399"/>
                  </a:solidFill>
                </a:endParaRPr>
              </a:p>
            </p:txBody>
          </p:sp>
          <p:sp>
            <p:nvSpPr>
              <p:cNvPr id="4116" name="Rectangle 9">
                <a:extLst>
                  <a:ext uri="{FF2B5EF4-FFF2-40B4-BE49-F238E27FC236}">
                    <a16:creationId xmlns:a16="http://schemas.microsoft.com/office/drawing/2014/main" id="{5D44A4DC-AFD9-4B3F-944A-920C221CE3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0" y="888"/>
                <a:ext cx="262" cy="105"/>
              </a:xfrm>
              <a:prstGeom prst="rect">
                <a:avLst/>
              </a:prstGeom>
              <a:grpFill/>
              <a:ln w="12700">
                <a:solidFill>
                  <a:srgbClr val="3366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just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/>
                </a:pPr>
                <a:endParaRPr lang="zh-CN" altLang="en-US" sz="1829">
                  <a:solidFill>
                    <a:srgbClr val="003399"/>
                  </a:solidFill>
                </a:endParaRPr>
              </a:p>
            </p:txBody>
          </p:sp>
        </p:grpSp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01F1060A-47F7-4CFB-9372-8B74CFED3C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3" y="884"/>
              <a:ext cx="1522" cy="112"/>
              <a:chOff x="3613" y="884"/>
              <a:chExt cx="1522" cy="112"/>
            </a:xfrm>
            <a:grpFill/>
          </p:grpSpPr>
          <p:sp>
            <p:nvSpPr>
              <p:cNvPr id="4111" name="Rectangle 11">
                <a:extLst>
                  <a:ext uri="{FF2B5EF4-FFF2-40B4-BE49-F238E27FC236}">
                    <a16:creationId xmlns:a16="http://schemas.microsoft.com/office/drawing/2014/main" id="{22F270D1-CA92-479E-91A5-E9DFD034BA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5" y="888"/>
                <a:ext cx="356" cy="104"/>
              </a:xfrm>
              <a:prstGeom prst="rect">
                <a:avLst/>
              </a:prstGeom>
              <a:grpFill/>
              <a:ln w="12700">
                <a:solidFill>
                  <a:srgbClr val="3366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just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/>
                </a:pPr>
                <a:endParaRPr lang="zh-CN" altLang="en-US" sz="1829">
                  <a:solidFill>
                    <a:srgbClr val="003399"/>
                  </a:solidFill>
                </a:endParaRPr>
              </a:p>
            </p:txBody>
          </p:sp>
          <p:sp>
            <p:nvSpPr>
              <p:cNvPr id="4112" name="Rectangle 12">
                <a:extLst>
                  <a:ext uri="{FF2B5EF4-FFF2-40B4-BE49-F238E27FC236}">
                    <a16:creationId xmlns:a16="http://schemas.microsoft.com/office/drawing/2014/main" id="{4E0A9E4D-E717-40A8-9418-DFC4DDBB6B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2" y="891"/>
                <a:ext cx="293" cy="105"/>
              </a:xfrm>
              <a:prstGeom prst="rect">
                <a:avLst/>
              </a:prstGeom>
              <a:grpFill/>
              <a:ln w="12700">
                <a:solidFill>
                  <a:srgbClr val="3366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just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/>
                </a:pPr>
                <a:endParaRPr lang="zh-CN" altLang="en-US" sz="1829">
                  <a:solidFill>
                    <a:srgbClr val="003399"/>
                  </a:solidFill>
                </a:endParaRPr>
              </a:p>
            </p:txBody>
          </p:sp>
          <p:sp>
            <p:nvSpPr>
              <p:cNvPr id="4113" name="Rectangle 13">
                <a:extLst>
                  <a:ext uri="{FF2B5EF4-FFF2-40B4-BE49-F238E27FC236}">
                    <a16:creationId xmlns:a16="http://schemas.microsoft.com/office/drawing/2014/main" id="{182D7649-5E62-46A2-818B-5DE77E654E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3" y="891"/>
                <a:ext cx="324" cy="105"/>
              </a:xfrm>
              <a:prstGeom prst="rect">
                <a:avLst/>
              </a:prstGeom>
              <a:grpFill/>
              <a:ln w="12700">
                <a:solidFill>
                  <a:srgbClr val="3366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just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/>
                </a:pPr>
                <a:endParaRPr lang="zh-CN" altLang="en-US" sz="1829">
                  <a:solidFill>
                    <a:srgbClr val="003399"/>
                  </a:solidFill>
                </a:endParaRPr>
              </a:p>
            </p:txBody>
          </p:sp>
          <p:sp>
            <p:nvSpPr>
              <p:cNvPr id="4114" name="Rectangle 14">
                <a:extLst>
                  <a:ext uri="{FF2B5EF4-FFF2-40B4-BE49-F238E27FC236}">
                    <a16:creationId xmlns:a16="http://schemas.microsoft.com/office/drawing/2014/main" id="{1DD2ED26-FC15-4513-BBEE-04F026845C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3" y="884"/>
                <a:ext cx="387" cy="104"/>
              </a:xfrm>
              <a:prstGeom prst="rect">
                <a:avLst/>
              </a:prstGeom>
              <a:grpFill/>
              <a:ln w="12700">
                <a:solidFill>
                  <a:srgbClr val="3366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just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/>
                </a:pPr>
                <a:endParaRPr lang="zh-CN" altLang="en-US" sz="1829">
                  <a:solidFill>
                    <a:srgbClr val="003399"/>
                  </a:solidFill>
                </a:endParaRPr>
              </a:p>
            </p:txBody>
          </p:sp>
        </p:grpSp>
        <p:grpSp>
          <p:nvGrpSpPr>
            <p:cNvPr id="5" name="Group 18">
              <a:extLst>
                <a:ext uri="{FF2B5EF4-FFF2-40B4-BE49-F238E27FC236}">
                  <a16:creationId xmlns:a16="http://schemas.microsoft.com/office/drawing/2014/main" id="{B26DBAE9-48F7-4FD1-956B-096288D629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" y="888"/>
              <a:ext cx="3449" cy="105"/>
              <a:chOff x="108" y="888"/>
              <a:chExt cx="3449" cy="105"/>
            </a:xfrm>
            <a:grpFill/>
          </p:grpSpPr>
          <p:sp>
            <p:nvSpPr>
              <p:cNvPr id="4109" name="Rectangle 16">
                <a:extLst>
                  <a:ext uri="{FF2B5EF4-FFF2-40B4-BE49-F238E27FC236}">
                    <a16:creationId xmlns:a16="http://schemas.microsoft.com/office/drawing/2014/main" id="{1BA1F68E-5E25-4A2C-A3ED-BC57C83F1B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8" y="888"/>
                <a:ext cx="419" cy="104"/>
              </a:xfrm>
              <a:prstGeom prst="rect">
                <a:avLst/>
              </a:prstGeom>
              <a:grpFill/>
              <a:ln w="12700">
                <a:solidFill>
                  <a:srgbClr val="3366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just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/>
                </a:pPr>
                <a:endParaRPr lang="zh-CN" altLang="en-US" sz="1829">
                  <a:solidFill>
                    <a:srgbClr val="003399"/>
                  </a:solidFill>
                </a:endParaRPr>
              </a:p>
            </p:txBody>
          </p:sp>
          <p:sp>
            <p:nvSpPr>
              <p:cNvPr id="4110" name="Rectangle 17">
                <a:extLst>
                  <a:ext uri="{FF2B5EF4-FFF2-40B4-BE49-F238E27FC236}">
                    <a16:creationId xmlns:a16="http://schemas.microsoft.com/office/drawing/2014/main" id="{1BA561BD-07D1-40D3-B6D4-522630255A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" y="888"/>
                <a:ext cx="2976" cy="105"/>
              </a:xfrm>
              <a:prstGeom prst="rect">
                <a:avLst/>
              </a:prstGeom>
              <a:grpFill/>
              <a:ln w="12700">
                <a:solidFill>
                  <a:srgbClr val="3366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just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/>
                </a:pPr>
                <a:endParaRPr lang="zh-CN" altLang="en-US" sz="1829">
                  <a:solidFill>
                    <a:srgbClr val="003399"/>
                  </a:solidFill>
                </a:endParaRPr>
              </a:p>
            </p:txBody>
          </p:sp>
        </p:grpSp>
      </p:grpSp>
      <p:sp>
        <p:nvSpPr>
          <p:cNvPr id="4099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2159" y="783647"/>
            <a:ext cx="11026734" cy="548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6838" tIns="49212" rIns="96838" bIns="492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pic>
        <p:nvPicPr>
          <p:cNvPr id="4102" name="Picture 45" descr="石油大学logo"/>
          <p:cNvPicPr>
            <a:picLocks noChangeAspect="1" noChangeArrowheads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15"/>
          <a:stretch/>
        </p:blipFill>
        <p:spPr bwMode="auto">
          <a:xfrm>
            <a:off x="5078" y="6277263"/>
            <a:ext cx="637082" cy="576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标题占位符 9"/>
          <p:cNvSpPr>
            <a:spLocks noGrp="1"/>
          </p:cNvSpPr>
          <p:nvPr>
            <p:ph type="title"/>
          </p:nvPr>
        </p:nvSpPr>
        <p:spPr>
          <a:xfrm>
            <a:off x="3410564" y="-129098"/>
            <a:ext cx="5776940" cy="803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03307F4A-41E6-4AD4-C10E-9E492FCC9F53}"/>
              </a:ext>
            </a:extLst>
          </p:cNvPr>
          <p:cNvSpPr txBox="1">
            <a:spLocks/>
          </p:cNvSpPr>
          <p:nvPr userDrawn="1"/>
        </p:nvSpPr>
        <p:spPr>
          <a:xfrm>
            <a:off x="11581810" y="6577092"/>
            <a:ext cx="830178" cy="280908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C00000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F9F35-63D3-4C53-A58C-CF5232C7EDBD}" type="slidenum">
              <a:rPr lang="zh-CN" altLang="en-US" sz="1400" b="1" smtClean="0">
                <a:solidFill>
                  <a:schemeClr val="tx1"/>
                </a:solidFill>
              </a:rPr>
              <a:pPr/>
              <a:t>‹#›</a:t>
            </a:fld>
            <a:r>
              <a:rPr lang="en-US" altLang="zh-CN" sz="1400" b="1" dirty="0">
                <a:solidFill>
                  <a:schemeClr val="tx1"/>
                </a:solidFill>
              </a:rPr>
              <a:t>/24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83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705" r:id="rId4"/>
    <p:sldLayoutId id="2147483707" r:id="rId5"/>
    <p:sldLayoutId id="2147483723" r:id="rId6"/>
    <p:sldLayoutId id="2147483724" r:id="rId7"/>
  </p:sldLayoutIdLst>
  <p:hf hdr="0" ftr="0" dt="0"/>
  <p:txStyles>
    <p:titleStyle>
      <a:lvl1pPr algn="ctr" defTabSz="940952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Garamond" panose="02020404030301010803" pitchFamily="18" charset="0"/>
          <a:ea typeface="微软雅黑" panose="020B0503020204020204" pitchFamily="34" charset="-122"/>
          <a:cs typeface="+mj-cs"/>
        </a:defRPr>
      </a:lvl1pPr>
      <a:lvl2pPr algn="l" defTabSz="940952" rtl="0" eaLnBrk="0" fontAlgn="base" hangingPunct="0">
        <a:spcBef>
          <a:spcPct val="0"/>
        </a:spcBef>
        <a:spcAft>
          <a:spcPct val="0"/>
        </a:spcAft>
        <a:defRPr sz="2195" b="1">
          <a:solidFill>
            <a:schemeClr val="tx2"/>
          </a:solidFill>
          <a:latin typeface="Arial" charset="0"/>
        </a:defRPr>
      </a:lvl2pPr>
      <a:lvl3pPr algn="l" defTabSz="940952" rtl="0" eaLnBrk="0" fontAlgn="base" hangingPunct="0">
        <a:spcBef>
          <a:spcPct val="0"/>
        </a:spcBef>
        <a:spcAft>
          <a:spcPct val="0"/>
        </a:spcAft>
        <a:defRPr sz="2195" b="1">
          <a:solidFill>
            <a:schemeClr val="tx2"/>
          </a:solidFill>
          <a:latin typeface="Arial" charset="0"/>
        </a:defRPr>
      </a:lvl3pPr>
      <a:lvl4pPr algn="l" defTabSz="940952" rtl="0" eaLnBrk="0" fontAlgn="base" hangingPunct="0">
        <a:spcBef>
          <a:spcPct val="0"/>
        </a:spcBef>
        <a:spcAft>
          <a:spcPct val="0"/>
        </a:spcAft>
        <a:defRPr sz="2195" b="1">
          <a:solidFill>
            <a:schemeClr val="tx2"/>
          </a:solidFill>
          <a:latin typeface="Arial" charset="0"/>
        </a:defRPr>
      </a:lvl4pPr>
      <a:lvl5pPr algn="l" defTabSz="940952" rtl="0" eaLnBrk="0" fontAlgn="base" hangingPunct="0">
        <a:spcBef>
          <a:spcPct val="0"/>
        </a:spcBef>
        <a:spcAft>
          <a:spcPct val="0"/>
        </a:spcAft>
        <a:defRPr sz="2195" b="1">
          <a:solidFill>
            <a:schemeClr val="tx2"/>
          </a:solidFill>
          <a:latin typeface="Arial" charset="0"/>
        </a:defRPr>
      </a:lvl5pPr>
      <a:lvl6pPr marL="418201" algn="l" defTabSz="940952" rtl="0" eaLnBrk="0" fontAlgn="base" hangingPunct="0">
        <a:spcBef>
          <a:spcPct val="0"/>
        </a:spcBef>
        <a:spcAft>
          <a:spcPct val="0"/>
        </a:spcAft>
        <a:defRPr sz="2195" b="1">
          <a:solidFill>
            <a:schemeClr val="tx2"/>
          </a:solidFill>
          <a:latin typeface="Arial" charset="0"/>
        </a:defRPr>
      </a:lvl6pPr>
      <a:lvl7pPr marL="836402" algn="l" defTabSz="940952" rtl="0" eaLnBrk="0" fontAlgn="base" hangingPunct="0">
        <a:spcBef>
          <a:spcPct val="0"/>
        </a:spcBef>
        <a:spcAft>
          <a:spcPct val="0"/>
        </a:spcAft>
        <a:defRPr sz="2195" b="1">
          <a:solidFill>
            <a:schemeClr val="tx2"/>
          </a:solidFill>
          <a:latin typeface="Arial" charset="0"/>
        </a:defRPr>
      </a:lvl7pPr>
      <a:lvl8pPr marL="1254603" algn="l" defTabSz="940952" rtl="0" eaLnBrk="0" fontAlgn="base" hangingPunct="0">
        <a:spcBef>
          <a:spcPct val="0"/>
        </a:spcBef>
        <a:spcAft>
          <a:spcPct val="0"/>
        </a:spcAft>
        <a:defRPr sz="2195" b="1">
          <a:solidFill>
            <a:schemeClr val="tx2"/>
          </a:solidFill>
          <a:latin typeface="Arial" charset="0"/>
        </a:defRPr>
      </a:lvl8pPr>
      <a:lvl9pPr marL="1672803" algn="l" defTabSz="940952" rtl="0" eaLnBrk="0" fontAlgn="base" hangingPunct="0">
        <a:spcBef>
          <a:spcPct val="0"/>
        </a:spcBef>
        <a:spcAft>
          <a:spcPct val="0"/>
        </a:spcAft>
        <a:defRPr sz="2195" b="1">
          <a:solidFill>
            <a:schemeClr val="tx2"/>
          </a:solidFill>
          <a:latin typeface="Arial" charset="0"/>
        </a:defRPr>
      </a:lvl9pPr>
    </p:titleStyle>
    <p:bodyStyle>
      <a:lvl1pPr marL="332528" indent="-332528" algn="just" defTabSz="940952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2195" b="1">
          <a:ln>
            <a:noFill/>
          </a:ln>
          <a:solidFill>
            <a:schemeClr val="tx1"/>
          </a:solidFill>
          <a:latin typeface="Garamond" panose="02020404030301010803" pitchFamily="18" charset="0"/>
          <a:ea typeface="黑体" panose="02010609060101010101" pitchFamily="49" charset="-122"/>
          <a:cs typeface="+mn-cs"/>
        </a:defRPr>
      </a:lvl1pPr>
      <a:lvl2pPr marL="720235" indent="-277349" algn="just" defTabSz="940952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l"/>
        <a:defRPr sz="1829" b="1">
          <a:ln>
            <a:noFill/>
          </a:ln>
          <a:solidFill>
            <a:schemeClr val="tx1"/>
          </a:solidFill>
          <a:latin typeface="Garamond" panose="02020404030301010803" pitchFamily="18" charset="0"/>
          <a:ea typeface="黑体" panose="02010609060101010101" pitchFamily="49" charset="-122"/>
        </a:defRPr>
      </a:lvl2pPr>
      <a:lvl3pPr marL="1107942" indent="-220717" algn="just" defTabSz="940952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sz="1829" b="1">
          <a:ln>
            <a:noFill/>
          </a:ln>
          <a:solidFill>
            <a:schemeClr val="tx1"/>
          </a:solidFill>
          <a:latin typeface="Garamond" panose="02020404030301010803" pitchFamily="18" charset="0"/>
          <a:ea typeface="黑体" panose="02010609060101010101" pitchFamily="49" charset="-122"/>
        </a:defRPr>
      </a:lvl3pPr>
      <a:lvl4pPr marL="1550828" indent="-220717" algn="just" defTabSz="940952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w"/>
        <a:defRPr sz="1829" b="1">
          <a:ln>
            <a:noFill/>
          </a:ln>
          <a:solidFill>
            <a:schemeClr val="tx1"/>
          </a:solidFill>
          <a:latin typeface="Garamond" panose="02020404030301010803" pitchFamily="18" charset="0"/>
          <a:ea typeface="黑体" panose="02010609060101010101" pitchFamily="49" charset="-122"/>
        </a:defRPr>
      </a:lvl4pPr>
      <a:lvl5pPr marL="1995167" indent="-222170" algn="just" defTabSz="940952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Monotype Sorts" pitchFamily="2" charset="2"/>
        <a:buChar char="l"/>
        <a:defRPr sz="1829" b="1">
          <a:ln>
            <a:noFill/>
          </a:ln>
          <a:solidFill>
            <a:schemeClr val="tx1"/>
          </a:solidFill>
          <a:latin typeface="Garamond" panose="02020404030301010803" pitchFamily="18" charset="0"/>
          <a:ea typeface="黑体" panose="02010609060101010101" pitchFamily="49" charset="-122"/>
        </a:defRPr>
      </a:lvl5pPr>
      <a:lvl6pPr marL="2413367" indent="-222170" algn="just" defTabSz="940952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Monotype Sorts" pitchFamily="2" charset="2"/>
        <a:buChar char="l"/>
        <a:defRPr sz="1829">
          <a:solidFill>
            <a:schemeClr val="tx1"/>
          </a:solidFill>
          <a:latin typeface="+mn-lt"/>
        </a:defRPr>
      </a:lvl6pPr>
      <a:lvl7pPr marL="2831568" indent="-222170" algn="just" defTabSz="940952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Monotype Sorts" pitchFamily="2" charset="2"/>
        <a:buChar char="l"/>
        <a:defRPr sz="1829">
          <a:solidFill>
            <a:schemeClr val="tx1"/>
          </a:solidFill>
          <a:latin typeface="+mn-lt"/>
        </a:defRPr>
      </a:lvl7pPr>
      <a:lvl8pPr marL="3249769" indent="-222170" algn="just" defTabSz="940952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Monotype Sorts" pitchFamily="2" charset="2"/>
        <a:buChar char="l"/>
        <a:defRPr sz="1829">
          <a:solidFill>
            <a:schemeClr val="tx1"/>
          </a:solidFill>
          <a:latin typeface="+mn-lt"/>
        </a:defRPr>
      </a:lvl8pPr>
      <a:lvl9pPr marL="3667970" indent="-222170" algn="just" defTabSz="940952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Monotype Sorts" pitchFamily="2" charset="2"/>
        <a:buChar char="l"/>
        <a:defRPr sz="1829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836402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1pPr>
      <a:lvl2pPr marL="418201" algn="l" defTabSz="836402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2pPr>
      <a:lvl3pPr marL="836402" algn="l" defTabSz="836402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3pPr>
      <a:lvl4pPr marL="1254603" algn="l" defTabSz="836402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4pPr>
      <a:lvl5pPr marL="1672803" algn="l" defTabSz="836402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5pPr>
      <a:lvl6pPr marL="2091004" algn="l" defTabSz="836402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6pPr>
      <a:lvl7pPr marL="2509205" algn="l" defTabSz="836402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7pPr>
      <a:lvl8pPr marL="2927406" algn="l" defTabSz="836402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8pPr>
      <a:lvl9pPr marL="3345607" algn="l" defTabSz="836402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>
            <a:extLst>
              <a:ext uri="{FF2B5EF4-FFF2-40B4-BE49-F238E27FC236}">
                <a16:creationId xmlns:a16="http://schemas.microsoft.com/office/drawing/2014/main" id="{EA33DB05-D936-45B3-BE2B-A6F6819168FF}"/>
              </a:ext>
            </a:extLst>
          </p:cNvPr>
          <p:cNvGrpSpPr>
            <a:grpSpLocks/>
          </p:cNvGrpSpPr>
          <p:nvPr/>
        </p:nvGrpSpPr>
        <p:grpSpPr bwMode="auto">
          <a:xfrm>
            <a:off x="409509" y="573334"/>
            <a:ext cx="11424682" cy="45719"/>
            <a:chOff x="108" y="884"/>
            <a:chExt cx="5631" cy="112"/>
          </a:xfrm>
          <a:solidFill>
            <a:srgbClr val="194080"/>
          </a:solidFill>
        </p:grpSpPr>
        <p:sp>
          <p:nvSpPr>
            <p:cNvPr id="4118" name="Rectangle 6">
              <a:extLst>
                <a:ext uri="{FF2B5EF4-FFF2-40B4-BE49-F238E27FC236}">
                  <a16:creationId xmlns:a16="http://schemas.microsoft.com/office/drawing/2014/main" id="{643539B4-9692-47AC-80DD-6216F687D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0" y="884"/>
              <a:ext cx="129" cy="104"/>
            </a:xfrm>
            <a:prstGeom prst="rect">
              <a:avLst/>
            </a:prstGeom>
            <a:grpFill/>
            <a:ln w="12700">
              <a:solidFill>
                <a:srgbClr val="33669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spcBef>
                  <a:spcPct val="20000"/>
                </a:spcBef>
                <a:buClr>
                  <a:schemeClr val="tx2"/>
                </a:buClr>
                <a:buSzPct val="75000"/>
                <a:buFont typeface="Monotype Sorts" pitchFamily="2" charset="2"/>
                <a:buChar char="n"/>
                <a:defRPr/>
              </a:pPr>
              <a:endParaRPr lang="zh-CN" altLang="en-US" sz="1829">
                <a:solidFill>
                  <a:srgbClr val="003399"/>
                </a:solidFill>
              </a:endParaRPr>
            </a:p>
          </p:txBody>
        </p:sp>
        <p:grpSp>
          <p:nvGrpSpPr>
            <p:cNvPr id="3" name="Group 10">
              <a:extLst>
                <a:ext uri="{FF2B5EF4-FFF2-40B4-BE49-F238E27FC236}">
                  <a16:creationId xmlns:a16="http://schemas.microsoft.com/office/drawing/2014/main" id="{F505283F-D14B-482D-AB2E-8027035C3A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90" y="884"/>
              <a:ext cx="549" cy="109"/>
              <a:chOff x="5190" y="884"/>
              <a:chExt cx="549" cy="109"/>
            </a:xfrm>
            <a:grpFill/>
          </p:grpSpPr>
          <p:sp>
            <p:nvSpPr>
              <p:cNvPr id="4115" name="Rectangle 8">
                <a:extLst>
                  <a:ext uri="{FF2B5EF4-FFF2-40B4-BE49-F238E27FC236}">
                    <a16:creationId xmlns:a16="http://schemas.microsoft.com/office/drawing/2014/main" id="{168BE846-5C01-44A3-A089-FDA22A6E67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9" y="884"/>
                <a:ext cx="230" cy="105"/>
              </a:xfrm>
              <a:prstGeom prst="rect">
                <a:avLst/>
              </a:prstGeom>
              <a:grpFill/>
              <a:ln w="12700">
                <a:solidFill>
                  <a:srgbClr val="3366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just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/>
                </a:pPr>
                <a:endParaRPr lang="zh-CN" altLang="en-US" sz="1829">
                  <a:solidFill>
                    <a:srgbClr val="003399"/>
                  </a:solidFill>
                </a:endParaRPr>
              </a:p>
            </p:txBody>
          </p:sp>
          <p:sp>
            <p:nvSpPr>
              <p:cNvPr id="4116" name="Rectangle 9">
                <a:extLst>
                  <a:ext uri="{FF2B5EF4-FFF2-40B4-BE49-F238E27FC236}">
                    <a16:creationId xmlns:a16="http://schemas.microsoft.com/office/drawing/2014/main" id="{5D44A4DC-AFD9-4B3F-944A-920C221CE3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0" y="888"/>
                <a:ext cx="262" cy="105"/>
              </a:xfrm>
              <a:prstGeom prst="rect">
                <a:avLst/>
              </a:prstGeom>
              <a:grpFill/>
              <a:ln w="12700">
                <a:solidFill>
                  <a:srgbClr val="3366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just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/>
                </a:pPr>
                <a:endParaRPr lang="zh-CN" altLang="en-US" sz="1829">
                  <a:solidFill>
                    <a:srgbClr val="003399"/>
                  </a:solidFill>
                </a:endParaRPr>
              </a:p>
            </p:txBody>
          </p:sp>
        </p:grpSp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01F1060A-47F7-4CFB-9372-8B74CFED3C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3" y="884"/>
              <a:ext cx="1522" cy="112"/>
              <a:chOff x="3613" y="884"/>
              <a:chExt cx="1522" cy="112"/>
            </a:xfrm>
            <a:grpFill/>
          </p:grpSpPr>
          <p:sp>
            <p:nvSpPr>
              <p:cNvPr id="4111" name="Rectangle 11">
                <a:extLst>
                  <a:ext uri="{FF2B5EF4-FFF2-40B4-BE49-F238E27FC236}">
                    <a16:creationId xmlns:a16="http://schemas.microsoft.com/office/drawing/2014/main" id="{22F270D1-CA92-479E-91A5-E9DFD034BA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5" y="888"/>
                <a:ext cx="356" cy="104"/>
              </a:xfrm>
              <a:prstGeom prst="rect">
                <a:avLst/>
              </a:prstGeom>
              <a:grpFill/>
              <a:ln w="12700">
                <a:solidFill>
                  <a:srgbClr val="3366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just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/>
                </a:pPr>
                <a:endParaRPr lang="zh-CN" altLang="en-US" sz="1829">
                  <a:solidFill>
                    <a:srgbClr val="003399"/>
                  </a:solidFill>
                </a:endParaRPr>
              </a:p>
            </p:txBody>
          </p:sp>
          <p:sp>
            <p:nvSpPr>
              <p:cNvPr id="4112" name="Rectangle 12">
                <a:extLst>
                  <a:ext uri="{FF2B5EF4-FFF2-40B4-BE49-F238E27FC236}">
                    <a16:creationId xmlns:a16="http://schemas.microsoft.com/office/drawing/2014/main" id="{4E0A9E4D-E717-40A8-9418-DFC4DDBB6B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2" y="891"/>
                <a:ext cx="293" cy="105"/>
              </a:xfrm>
              <a:prstGeom prst="rect">
                <a:avLst/>
              </a:prstGeom>
              <a:grpFill/>
              <a:ln w="12700">
                <a:solidFill>
                  <a:srgbClr val="3366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just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/>
                </a:pPr>
                <a:endParaRPr lang="zh-CN" altLang="en-US" sz="1829">
                  <a:solidFill>
                    <a:srgbClr val="003399"/>
                  </a:solidFill>
                </a:endParaRPr>
              </a:p>
            </p:txBody>
          </p:sp>
          <p:sp>
            <p:nvSpPr>
              <p:cNvPr id="4113" name="Rectangle 13">
                <a:extLst>
                  <a:ext uri="{FF2B5EF4-FFF2-40B4-BE49-F238E27FC236}">
                    <a16:creationId xmlns:a16="http://schemas.microsoft.com/office/drawing/2014/main" id="{182D7649-5E62-46A2-818B-5DE77E654E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3" y="891"/>
                <a:ext cx="324" cy="105"/>
              </a:xfrm>
              <a:prstGeom prst="rect">
                <a:avLst/>
              </a:prstGeom>
              <a:grpFill/>
              <a:ln w="12700">
                <a:solidFill>
                  <a:srgbClr val="3366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just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/>
                </a:pPr>
                <a:endParaRPr lang="zh-CN" altLang="en-US" sz="1829">
                  <a:solidFill>
                    <a:srgbClr val="003399"/>
                  </a:solidFill>
                </a:endParaRPr>
              </a:p>
            </p:txBody>
          </p:sp>
          <p:sp>
            <p:nvSpPr>
              <p:cNvPr id="4114" name="Rectangle 14">
                <a:extLst>
                  <a:ext uri="{FF2B5EF4-FFF2-40B4-BE49-F238E27FC236}">
                    <a16:creationId xmlns:a16="http://schemas.microsoft.com/office/drawing/2014/main" id="{1DD2ED26-FC15-4513-BBEE-04F026845C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3" y="884"/>
                <a:ext cx="387" cy="104"/>
              </a:xfrm>
              <a:prstGeom prst="rect">
                <a:avLst/>
              </a:prstGeom>
              <a:grpFill/>
              <a:ln w="12700">
                <a:solidFill>
                  <a:srgbClr val="3366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just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/>
                </a:pPr>
                <a:endParaRPr lang="zh-CN" altLang="en-US" sz="1829">
                  <a:solidFill>
                    <a:srgbClr val="003399"/>
                  </a:solidFill>
                </a:endParaRPr>
              </a:p>
            </p:txBody>
          </p:sp>
        </p:grpSp>
        <p:grpSp>
          <p:nvGrpSpPr>
            <p:cNvPr id="5" name="Group 18">
              <a:extLst>
                <a:ext uri="{FF2B5EF4-FFF2-40B4-BE49-F238E27FC236}">
                  <a16:creationId xmlns:a16="http://schemas.microsoft.com/office/drawing/2014/main" id="{B26DBAE9-48F7-4FD1-956B-096288D629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" y="888"/>
              <a:ext cx="3449" cy="105"/>
              <a:chOff x="108" y="888"/>
              <a:chExt cx="3449" cy="105"/>
            </a:xfrm>
            <a:grpFill/>
          </p:grpSpPr>
          <p:sp>
            <p:nvSpPr>
              <p:cNvPr id="4109" name="Rectangle 16">
                <a:extLst>
                  <a:ext uri="{FF2B5EF4-FFF2-40B4-BE49-F238E27FC236}">
                    <a16:creationId xmlns:a16="http://schemas.microsoft.com/office/drawing/2014/main" id="{1BA1F68E-5E25-4A2C-A3ED-BC57C83F1B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8" y="888"/>
                <a:ext cx="419" cy="104"/>
              </a:xfrm>
              <a:prstGeom prst="rect">
                <a:avLst/>
              </a:prstGeom>
              <a:grpFill/>
              <a:ln w="12700">
                <a:solidFill>
                  <a:srgbClr val="3366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just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/>
                </a:pPr>
                <a:endParaRPr lang="zh-CN" altLang="en-US" sz="1829">
                  <a:solidFill>
                    <a:srgbClr val="003399"/>
                  </a:solidFill>
                </a:endParaRPr>
              </a:p>
            </p:txBody>
          </p:sp>
          <p:sp>
            <p:nvSpPr>
              <p:cNvPr id="4110" name="Rectangle 17">
                <a:extLst>
                  <a:ext uri="{FF2B5EF4-FFF2-40B4-BE49-F238E27FC236}">
                    <a16:creationId xmlns:a16="http://schemas.microsoft.com/office/drawing/2014/main" id="{1BA561BD-07D1-40D3-B6D4-522630255A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" y="888"/>
                <a:ext cx="2976" cy="105"/>
              </a:xfrm>
              <a:prstGeom prst="rect">
                <a:avLst/>
              </a:prstGeom>
              <a:grpFill/>
              <a:ln w="12700">
                <a:solidFill>
                  <a:srgbClr val="3366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just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Monotype Sorts" pitchFamily="2" charset="2"/>
                  <a:buChar char="n"/>
                  <a:defRPr/>
                </a:pPr>
                <a:endParaRPr lang="zh-CN" altLang="en-US" sz="1829">
                  <a:solidFill>
                    <a:srgbClr val="003399"/>
                  </a:solidFill>
                </a:endParaRPr>
              </a:p>
            </p:txBody>
          </p:sp>
        </p:grpSp>
      </p:grpSp>
      <p:sp>
        <p:nvSpPr>
          <p:cNvPr id="4099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2159" y="783647"/>
            <a:ext cx="11026734" cy="548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6838" tIns="49212" rIns="96838" bIns="492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pic>
        <p:nvPicPr>
          <p:cNvPr id="4102" name="Picture 45" descr="石油大学logo"/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15"/>
          <a:stretch/>
        </p:blipFill>
        <p:spPr bwMode="auto">
          <a:xfrm>
            <a:off x="5078" y="6277263"/>
            <a:ext cx="637082" cy="576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标题占位符 9"/>
          <p:cNvSpPr>
            <a:spLocks noGrp="1"/>
          </p:cNvSpPr>
          <p:nvPr>
            <p:ph type="title"/>
          </p:nvPr>
        </p:nvSpPr>
        <p:spPr>
          <a:xfrm>
            <a:off x="3410564" y="-129098"/>
            <a:ext cx="5776940" cy="803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4BA5E382-13DA-5469-154C-4C750F75C610}"/>
              </a:ext>
            </a:extLst>
          </p:cNvPr>
          <p:cNvSpPr txBox="1">
            <a:spLocks/>
          </p:cNvSpPr>
          <p:nvPr userDrawn="1"/>
        </p:nvSpPr>
        <p:spPr>
          <a:xfrm>
            <a:off x="11676760" y="6527790"/>
            <a:ext cx="530480" cy="32593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C00000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F9F35-63D3-4C53-A58C-CF5232C7EDBD}" type="slidenum">
              <a:rPr lang="zh-CN" altLang="en-US" sz="1400" b="1" smtClean="0">
                <a:solidFill>
                  <a:schemeClr val="tx1"/>
                </a:solidFill>
              </a:rPr>
              <a:pPr/>
              <a:t>‹#›</a:t>
            </a:fld>
            <a:endParaRPr lang="zh-CN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24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1" r:id="rId2"/>
    <p:sldLayoutId id="2147483692" r:id="rId3"/>
    <p:sldLayoutId id="2147483694" r:id="rId4"/>
    <p:sldLayoutId id="2147483695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hdr="0" ftr="0" dt="0"/>
  <p:txStyles>
    <p:titleStyle>
      <a:lvl1pPr algn="ctr" defTabSz="940952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Garamond" panose="02020404030301010803" pitchFamily="18" charset="0"/>
          <a:ea typeface="微软雅黑" panose="020B0503020204020204" pitchFamily="34" charset="-122"/>
          <a:cs typeface="+mj-cs"/>
        </a:defRPr>
      </a:lvl1pPr>
      <a:lvl2pPr algn="l" defTabSz="940952" rtl="0" eaLnBrk="0" fontAlgn="base" hangingPunct="0">
        <a:spcBef>
          <a:spcPct val="0"/>
        </a:spcBef>
        <a:spcAft>
          <a:spcPct val="0"/>
        </a:spcAft>
        <a:defRPr sz="2195" b="1">
          <a:solidFill>
            <a:schemeClr val="tx2"/>
          </a:solidFill>
          <a:latin typeface="Arial" charset="0"/>
        </a:defRPr>
      </a:lvl2pPr>
      <a:lvl3pPr algn="l" defTabSz="940952" rtl="0" eaLnBrk="0" fontAlgn="base" hangingPunct="0">
        <a:spcBef>
          <a:spcPct val="0"/>
        </a:spcBef>
        <a:spcAft>
          <a:spcPct val="0"/>
        </a:spcAft>
        <a:defRPr sz="2195" b="1">
          <a:solidFill>
            <a:schemeClr val="tx2"/>
          </a:solidFill>
          <a:latin typeface="Arial" charset="0"/>
        </a:defRPr>
      </a:lvl3pPr>
      <a:lvl4pPr algn="l" defTabSz="940952" rtl="0" eaLnBrk="0" fontAlgn="base" hangingPunct="0">
        <a:spcBef>
          <a:spcPct val="0"/>
        </a:spcBef>
        <a:spcAft>
          <a:spcPct val="0"/>
        </a:spcAft>
        <a:defRPr sz="2195" b="1">
          <a:solidFill>
            <a:schemeClr val="tx2"/>
          </a:solidFill>
          <a:latin typeface="Arial" charset="0"/>
        </a:defRPr>
      </a:lvl4pPr>
      <a:lvl5pPr algn="l" defTabSz="940952" rtl="0" eaLnBrk="0" fontAlgn="base" hangingPunct="0">
        <a:spcBef>
          <a:spcPct val="0"/>
        </a:spcBef>
        <a:spcAft>
          <a:spcPct val="0"/>
        </a:spcAft>
        <a:defRPr sz="2195" b="1">
          <a:solidFill>
            <a:schemeClr val="tx2"/>
          </a:solidFill>
          <a:latin typeface="Arial" charset="0"/>
        </a:defRPr>
      </a:lvl5pPr>
      <a:lvl6pPr marL="418201" algn="l" defTabSz="940952" rtl="0" eaLnBrk="0" fontAlgn="base" hangingPunct="0">
        <a:spcBef>
          <a:spcPct val="0"/>
        </a:spcBef>
        <a:spcAft>
          <a:spcPct val="0"/>
        </a:spcAft>
        <a:defRPr sz="2195" b="1">
          <a:solidFill>
            <a:schemeClr val="tx2"/>
          </a:solidFill>
          <a:latin typeface="Arial" charset="0"/>
        </a:defRPr>
      </a:lvl6pPr>
      <a:lvl7pPr marL="836402" algn="l" defTabSz="940952" rtl="0" eaLnBrk="0" fontAlgn="base" hangingPunct="0">
        <a:spcBef>
          <a:spcPct val="0"/>
        </a:spcBef>
        <a:spcAft>
          <a:spcPct val="0"/>
        </a:spcAft>
        <a:defRPr sz="2195" b="1">
          <a:solidFill>
            <a:schemeClr val="tx2"/>
          </a:solidFill>
          <a:latin typeface="Arial" charset="0"/>
        </a:defRPr>
      </a:lvl7pPr>
      <a:lvl8pPr marL="1254603" algn="l" defTabSz="940952" rtl="0" eaLnBrk="0" fontAlgn="base" hangingPunct="0">
        <a:spcBef>
          <a:spcPct val="0"/>
        </a:spcBef>
        <a:spcAft>
          <a:spcPct val="0"/>
        </a:spcAft>
        <a:defRPr sz="2195" b="1">
          <a:solidFill>
            <a:schemeClr val="tx2"/>
          </a:solidFill>
          <a:latin typeface="Arial" charset="0"/>
        </a:defRPr>
      </a:lvl8pPr>
      <a:lvl9pPr marL="1672803" algn="l" defTabSz="940952" rtl="0" eaLnBrk="0" fontAlgn="base" hangingPunct="0">
        <a:spcBef>
          <a:spcPct val="0"/>
        </a:spcBef>
        <a:spcAft>
          <a:spcPct val="0"/>
        </a:spcAft>
        <a:defRPr sz="2195" b="1">
          <a:solidFill>
            <a:schemeClr val="tx2"/>
          </a:solidFill>
          <a:latin typeface="Arial" charset="0"/>
        </a:defRPr>
      </a:lvl9pPr>
    </p:titleStyle>
    <p:bodyStyle>
      <a:lvl1pPr marL="332528" indent="-332528" algn="just" defTabSz="940952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2195" b="1">
          <a:ln>
            <a:noFill/>
          </a:ln>
          <a:solidFill>
            <a:schemeClr val="tx1"/>
          </a:solidFill>
          <a:latin typeface="Garamond" panose="02020404030301010803" pitchFamily="18" charset="0"/>
          <a:ea typeface="黑体" panose="02010609060101010101" pitchFamily="49" charset="-122"/>
          <a:cs typeface="+mn-cs"/>
        </a:defRPr>
      </a:lvl1pPr>
      <a:lvl2pPr marL="720235" indent="-277349" algn="just" defTabSz="940952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l"/>
        <a:defRPr sz="1829" b="1">
          <a:ln>
            <a:noFill/>
          </a:ln>
          <a:solidFill>
            <a:schemeClr val="tx1"/>
          </a:solidFill>
          <a:latin typeface="Garamond" panose="02020404030301010803" pitchFamily="18" charset="0"/>
          <a:ea typeface="黑体" panose="02010609060101010101" pitchFamily="49" charset="-122"/>
        </a:defRPr>
      </a:lvl2pPr>
      <a:lvl3pPr marL="1107942" indent="-220717" algn="just" defTabSz="940952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sz="1829" b="1">
          <a:ln>
            <a:noFill/>
          </a:ln>
          <a:solidFill>
            <a:schemeClr val="tx1"/>
          </a:solidFill>
          <a:latin typeface="Garamond" panose="02020404030301010803" pitchFamily="18" charset="0"/>
          <a:ea typeface="黑体" panose="02010609060101010101" pitchFamily="49" charset="-122"/>
        </a:defRPr>
      </a:lvl3pPr>
      <a:lvl4pPr marL="1550828" indent="-220717" algn="just" defTabSz="940952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w"/>
        <a:defRPr sz="1829" b="1">
          <a:ln>
            <a:noFill/>
          </a:ln>
          <a:solidFill>
            <a:schemeClr val="tx1"/>
          </a:solidFill>
          <a:latin typeface="Garamond" panose="02020404030301010803" pitchFamily="18" charset="0"/>
          <a:ea typeface="黑体" panose="02010609060101010101" pitchFamily="49" charset="-122"/>
        </a:defRPr>
      </a:lvl4pPr>
      <a:lvl5pPr marL="1995167" indent="-222170" algn="just" defTabSz="940952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Monotype Sorts" pitchFamily="2" charset="2"/>
        <a:buChar char="l"/>
        <a:defRPr sz="1829" b="1">
          <a:ln>
            <a:noFill/>
          </a:ln>
          <a:solidFill>
            <a:schemeClr val="tx1"/>
          </a:solidFill>
          <a:latin typeface="Garamond" panose="02020404030301010803" pitchFamily="18" charset="0"/>
          <a:ea typeface="黑体" panose="02010609060101010101" pitchFamily="49" charset="-122"/>
        </a:defRPr>
      </a:lvl5pPr>
      <a:lvl6pPr marL="2413367" indent="-222170" algn="just" defTabSz="940952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Monotype Sorts" pitchFamily="2" charset="2"/>
        <a:buChar char="l"/>
        <a:defRPr sz="1829">
          <a:solidFill>
            <a:schemeClr val="tx1"/>
          </a:solidFill>
          <a:latin typeface="+mn-lt"/>
        </a:defRPr>
      </a:lvl6pPr>
      <a:lvl7pPr marL="2831568" indent="-222170" algn="just" defTabSz="940952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Monotype Sorts" pitchFamily="2" charset="2"/>
        <a:buChar char="l"/>
        <a:defRPr sz="1829">
          <a:solidFill>
            <a:schemeClr val="tx1"/>
          </a:solidFill>
          <a:latin typeface="+mn-lt"/>
        </a:defRPr>
      </a:lvl7pPr>
      <a:lvl8pPr marL="3249769" indent="-222170" algn="just" defTabSz="940952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Monotype Sorts" pitchFamily="2" charset="2"/>
        <a:buChar char="l"/>
        <a:defRPr sz="1829">
          <a:solidFill>
            <a:schemeClr val="tx1"/>
          </a:solidFill>
          <a:latin typeface="+mn-lt"/>
        </a:defRPr>
      </a:lvl8pPr>
      <a:lvl9pPr marL="3667970" indent="-222170" algn="just" defTabSz="940952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Monotype Sorts" pitchFamily="2" charset="2"/>
        <a:buChar char="l"/>
        <a:defRPr sz="1829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836402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1pPr>
      <a:lvl2pPr marL="418201" algn="l" defTabSz="836402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2pPr>
      <a:lvl3pPr marL="836402" algn="l" defTabSz="836402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3pPr>
      <a:lvl4pPr marL="1254603" algn="l" defTabSz="836402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4pPr>
      <a:lvl5pPr marL="1672803" algn="l" defTabSz="836402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5pPr>
      <a:lvl6pPr marL="2091004" algn="l" defTabSz="836402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6pPr>
      <a:lvl7pPr marL="2509205" algn="l" defTabSz="836402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7pPr>
      <a:lvl8pPr marL="2927406" algn="l" defTabSz="836402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8pPr>
      <a:lvl9pPr marL="3345607" algn="l" defTabSz="836402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microsoft.com/office/2007/relationships/hdphoto" Target="../media/hdphoto1.wdp"/><Relationship Id="rId10" Type="http://schemas.openxmlformats.org/officeDocument/2006/relationships/image" Target="../media/image39.jpeg"/><Relationship Id="rId4" Type="http://schemas.openxmlformats.org/officeDocument/2006/relationships/image" Target="../media/image34.pn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oleObject" Target="../embeddings/oleObject4.bin"/><Relationship Id="rId7" Type="http://schemas.openxmlformats.org/officeDocument/2006/relationships/image" Target="../media/image47.jpe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11" Type="http://schemas.openxmlformats.org/officeDocument/2006/relationships/image" Target="../media/image50.jpeg"/><Relationship Id="rId5" Type="http://schemas.openxmlformats.org/officeDocument/2006/relationships/image" Target="../media/image45.png"/><Relationship Id="rId10" Type="http://schemas.openxmlformats.org/officeDocument/2006/relationships/image" Target="../media/image49.jpeg"/><Relationship Id="rId4" Type="http://schemas.openxmlformats.org/officeDocument/2006/relationships/image" Target="../media/image44.emf"/><Relationship Id="rId9" Type="http://schemas.openxmlformats.org/officeDocument/2006/relationships/image" Target="../media/image4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11" Type="http://schemas.openxmlformats.org/officeDocument/2006/relationships/image" Target="../media/image45.png"/><Relationship Id="rId5" Type="http://schemas.openxmlformats.org/officeDocument/2006/relationships/image" Target="../media/image54.png"/><Relationship Id="rId15" Type="http://schemas.openxmlformats.org/officeDocument/2006/relationships/image" Target="../media/image63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3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tiff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87.tiff"/><Relationship Id="rId4" Type="http://schemas.openxmlformats.org/officeDocument/2006/relationships/image" Target="../media/image81.tiff"/><Relationship Id="rId9" Type="http://schemas.openxmlformats.org/officeDocument/2006/relationships/image" Target="../media/image86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tiff"/><Relationship Id="rId3" Type="http://schemas.openxmlformats.org/officeDocument/2006/relationships/image" Target="../media/image98.png"/><Relationship Id="rId7" Type="http://schemas.openxmlformats.org/officeDocument/2006/relationships/image" Target="../media/image101.tiff"/><Relationship Id="rId12" Type="http://schemas.openxmlformats.org/officeDocument/2006/relationships/image" Target="../media/image106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chart" Target="../charts/chart1.xml"/><Relationship Id="rId11" Type="http://schemas.openxmlformats.org/officeDocument/2006/relationships/image" Target="../media/image105.png"/><Relationship Id="rId5" Type="http://schemas.openxmlformats.org/officeDocument/2006/relationships/image" Target="../media/image100.png"/><Relationship Id="rId10" Type="http://schemas.openxmlformats.org/officeDocument/2006/relationships/image" Target="../media/image104.svg"/><Relationship Id="rId4" Type="http://schemas.openxmlformats.org/officeDocument/2006/relationships/image" Target="../media/image99.png"/><Relationship Id="rId9" Type="http://schemas.openxmlformats.org/officeDocument/2006/relationships/image" Target="../media/image10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png"/><Relationship Id="rId5" Type="http://schemas.openxmlformats.org/officeDocument/2006/relationships/image" Target="../media/image109.jpeg"/><Relationship Id="rId4" Type="http://schemas.openxmlformats.org/officeDocument/2006/relationships/image" Target="../media/image10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1.jpeg"/><Relationship Id="rId4" Type="http://schemas.openxmlformats.org/officeDocument/2006/relationships/image" Target="../media/image27.pn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5" descr="石油大学logo">
            <a:extLst>
              <a:ext uri="{FF2B5EF4-FFF2-40B4-BE49-F238E27FC236}">
                <a16:creationId xmlns:a16="http://schemas.microsoft.com/office/drawing/2014/main" id="{D7E8A8CD-2FF6-D661-8ACF-14250CE62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1" y="5376343"/>
            <a:ext cx="3373622" cy="73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7">
            <a:extLst>
              <a:ext uri="{FF2B5EF4-FFF2-40B4-BE49-F238E27FC236}">
                <a16:creationId xmlns:a16="http://schemas.microsoft.com/office/drawing/2014/main" id="{13A29026-3EF9-13A7-3B60-42CDA190746C}"/>
              </a:ext>
            </a:extLst>
          </p:cNvPr>
          <p:cNvSpPr/>
          <p:nvPr/>
        </p:nvSpPr>
        <p:spPr bwMode="auto">
          <a:xfrm>
            <a:off x="373521" y="291207"/>
            <a:ext cx="11600597" cy="48419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838" tIns="49212" rIns="96838" bIns="49212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tabLst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19" name="图片 18" descr="图片包含 文本&#10;&#10;描述已自动生成">
            <a:extLst>
              <a:ext uri="{FF2B5EF4-FFF2-40B4-BE49-F238E27FC236}">
                <a16:creationId xmlns:a16="http://schemas.microsoft.com/office/drawing/2014/main" id="{199B7520-5855-2AC0-B350-E4813F6C24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44" y="6166231"/>
            <a:ext cx="3828421" cy="705837"/>
          </a:xfrm>
          <a:prstGeom prst="rect">
            <a:avLst/>
          </a:prstGeom>
        </p:spPr>
      </p:pic>
      <p:sp>
        <p:nvSpPr>
          <p:cNvPr id="7" name="Rectangle 49">
            <a:extLst>
              <a:ext uri="{FF2B5EF4-FFF2-40B4-BE49-F238E27FC236}">
                <a16:creationId xmlns:a16="http://schemas.microsoft.com/office/drawing/2014/main" id="{EB27BADA-BE69-9C08-BB06-A024F19E5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022" y="240713"/>
            <a:ext cx="11076767" cy="1860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10000"/>
              </a:lnSpc>
            </a:pPr>
            <a:r>
              <a:rPr lang="en-US" altLang="zh-CN" sz="4400" b="1" dirty="0">
                <a:solidFill>
                  <a:srgbClr val="FF0000"/>
                </a:solidFill>
                <a:latin typeface="Garamond" panose="02020404030301010803" pitchFamily="18" charset="0"/>
              </a:rPr>
              <a:t>Coupled thermal-hydraulic-mechanical-chemical processes in nanoporous media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64E821C-693E-4A19-7D4A-E06DAA0C6B3B}"/>
              </a:ext>
            </a:extLst>
          </p:cNvPr>
          <p:cNvSpPr txBox="1"/>
          <p:nvPr/>
        </p:nvSpPr>
        <p:spPr>
          <a:xfrm>
            <a:off x="663486" y="3480703"/>
            <a:ext cx="10592388" cy="10261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600" b="1" dirty="0">
                <a:solidFill>
                  <a:srgbClr val="00B050"/>
                </a:solidFill>
                <a:latin typeface="Garamond" panose="02020404030301010803" pitchFamily="18" charset="0"/>
              </a:rPr>
              <a:t>Chair Professor, China University of Petroleum (East China), China</a:t>
            </a:r>
          </a:p>
          <a:p>
            <a:pPr algn="ctr">
              <a:lnSpc>
                <a:spcPct val="120000"/>
              </a:lnSpc>
            </a:pPr>
            <a:r>
              <a:rPr lang="en-US" altLang="zh-CN" sz="2600" b="1" dirty="0">
                <a:solidFill>
                  <a:srgbClr val="00B050"/>
                </a:solidFill>
                <a:latin typeface="Garamond" panose="02020404030301010803" pitchFamily="18" charset="0"/>
              </a:rPr>
              <a:t>Emeritus Distinguished Professor, University of Texas at Arlington, USA </a:t>
            </a:r>
            <a:endParaRPr lang="zh-CN" altLang="en-US" sz="2600" b="1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10" descr="UTA new logo.jpg">
            <a:extLst>
              <a:ext uri="{FF2B5EF4-FFF2-40B4-BE49-F238E27FC236}">
                <a16:creationId xmlns:a16="http://schemas.microsoft.com/office/drawing/2014/main" id="{B50E8D33-9545-CC77-BF8C-9C840CE38B3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18369" y="5120615"/>
            <a:ext cx="1330542" cy="165652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DCCC1AB-C5A8-0F40-99F7-BB2D29C38AFE}"/>
              </a:ext>
            </a:extLst>
          </p:cNvPr>
          <p:cNvSpPr txBox="1"/>
          <p:nvPr/>
        </p:nvSpPr>
        <p:spPr>
          <a:xfrm>
            <a:off x="3505750" y="4610588"/>
            <a:ext cx="5694444" cy="1451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500" b="1" dirty="0">
                <a:solidFill>
                  <a:schemeClr val="tx2"/>
                </a:solidFill>
                <a:latin typeface="Garamond" panose="02020404030301010803" pitchFamily="18" charset="0"/>
              </a:rPr>
              <a:t>Presentation at </a:t>
            </a:r>
          </a:p>
          <a:p>
            <a:pPr algn="ctr">
              <a:lnSpc>
                <a:spcPct val="120000"/>
              </a:lnSpc>
            </a:pPr>
            <a:r>
              <a:rPr lang="en-US" altLang="zh-CN" sz="2500" b="1" dirty="0">
                <a:solidFill>
                  <a:schemeClr val="tx2"/>
                </a:solidFill>
                <a:latin typeface="Garamond" panose="02020404030301010803" pitchFamily="18" charset="0"/>
              </a:rPr>
              <a:t>InterPore2026  Minisymposia 13  ID#521</a:t>
            </a:r>
          </a:p>
          <a:p>
            <a:pPr algn="ctr">
              <a:lnSpc>
                <a:spcPct val="120000"/>
              </a:lnSpc>
            </a:pPr>
            <a:r>
              <a:rPr lang="en-US" altLang="zh-CN" sz="2500" b="1" dirty="0">
                <a:solidFill>
                  <a:schemeClr val="tx2"/>
                </a:solidFill>
                <a:latin typeface="Garamond" panose="02020404030301010803" pitchFamily="18" charset="0"/>
              </a:rPr>
              <a:t>May 21, 2026</a:t>
            </a:r>
            <a:endParaRPr lang="zh-CN" altLang="en-US" sz="2500" b="1" dirty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Rectangle 49">
            <a:extLst>
              <a:ext uri="{FF2B5EF4-FFF2-40B4-BE49-F238E27FC236}">
                <a16:creationId xmlns:a16="http://schemas.microsoft.com/office/drawing/2014/main" id="{8E5290D0-B4A3-57AA-3C01-8B57FE9FB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969" y="1879161"/>
            <a:ext cx="10240905" cy="1455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buClr>
                <a:srgbClr val="33CC33"/>
              </a:buClr>
            </a:pPr>
            <a:r>
              <a:rPr lang="en-US" altLang="zh-CN" sz="3200" b="1" dirty="0">
                <a:solidFill>
                  <a:srgbClr val="00B050"/>
                </a:solidFill>
                <a:latin typeface="Garamond" panose="02020404030301010803" pitchFamily="18" charset="0"/>
                <a:ea typeface="宋体" panose="02010600030101010101" pitchFamily="2" charset="-122"/>
              </a:rPr>
              <a:t>(Max) Qinhong Hu</a:t>
            </a:r>
            <a:r>
              <a:rPr lang="en-US" altLang="zh-CN" sz="3200" b="1" dirty="0">
                <a:latin typeface="Garamond" panose="02020404030301010803" pitchFamily="18" charset="0"/>
                <a:ea typeface="宋体" panose="02010600030101010101" pitchFamily="2" charset="-122"/>
              </a:rPr>
              <a:t>, Y.F. Xiao, T. Zhang, J.C. Wen, J.Q. Liang, Q.M. Wang, and S.Y. Yang</a:t>
            </a:r>
            <a:endParaRPr lang="en-US" altLang="zh-CN" sz="3200" b="1" dirty="0">
              <a:solidFill>
                <a:srgbClr val="00B050"/>
              </a:solidFill>
              <a:latin typeface="Garamond" panose="02020404030301010803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3532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2116582" y="-43459"/>
            <a:ext cx="79240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Garamond" panose="02020404030301010803" pitchFamily="18" charset="0"/>
              </a:rPr>
              <a:t>Pore Structure: Geometry and Topology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12385D8-F4ED-495E-92CD-8EFEAB805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31" y="1089428"/>
            <a:ext cx="4176122" cy="40237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3223" y="5163821"/>
            <a:ext cx="4958013" cy="122084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000" b="1" u="sng" dirty="0">
                <a:solidFill>
                  <a:srgbClr val="00B050"/>
                </a:solidFill>
                <a:latin typeface="Garamond" panose="02020404030301010803" pitchFamily="18" charset="0"/>
              </a:rPr>
              <a:t>“Surface Zone”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B050"/>
                </a:solidFill>
                <a:latin typeface="Garamond" panose="02020404030301010803" pitchFamily="18" charset="0"/>
              </a:rPr>
              <a:t>~400 µm (</a:t>
            </a:r>
            <a:r>
              <a:rPr lang="en-US" altLang="zh-CN" sz="2000" b="1" dirty="0">
                <a:solidFill>
                  <a:srgbClr val="00B050"/>
                </a:solidFill>
                <a:latin typeface="Garamond" panose="02020404030301010803" pitchFamily="18" charset="0"/>
              </a:rPr>
              <a:t>atmospheric temp-pressure)</a:t>
            </a:r>
            <a:endParaRPr lang="en-US" sz="2000" b="1" dirty="0">
              <a:solidFill>
                <a:srgbClr val="00B050"/>
              </a:solidFill>
              <a:latin typeface="Garamond" panose="02020404030301010803" pitchFamily="18" charset="0"/>
            </a:endParaRP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00B050"/>
                </a:solidFill>
                <a:latin typeface="Garamond" panose="02020404030301010803" pitchFamily="18" charset="0"/>
              </a:rPr>
              <a:t>mm</a:t>
            </a:r>
            <a:r>
              <a:rPr lang="zh-CN" altLang="en-US" sz="2000" b="1" dirty="0">
                <a:solidFill>
                  <a:srgbClr val="00B050"/>
                </a:solidFill>
                <a:latin typeface="Garamond" panose="02020404030301010803" pitchFamily="18" charset="0"/>
              </a:rPr>
              <a:t>？</a:t>
            </a:r>
            <a:r>
              <a:rPr lang="en-US" altLang="zh-CN" sz="2000" b="1" dirty="0">
                <a:solidFill>
                  <a:srgbClr val="00B050"/>
                </a:solidFill>
                <a:latin typeface="Garamond" panose="02020404030301010803" pitchFamily="18" charset="0"/>
              </a:rPr>
              <a:t>(reservoir temperature-pressure)</a:t>
            </a:r>
            <a:endParaRPr lang="en-US" sz="2000" b="1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grpSp>
        <p:nvGrpSpPr>
          <p:cNvPr id="82" name="组合 81"/>
          <p:cNvGrpSpPr/>
          <p:nvPr/>
        </p:nvGrpSpPr>
        <p:grpSpPr>
          <a:xfrm>
            <a:off x="5354013" y="822553"/>
            <a:ext cx="5669862" cy="3521886"/>
            <a:chOff x="4786659" y="1125065"/>
            <a:chExt cx="5174908" cy="3441424"/>
          </a:xfrm>
        </p:grpSpPr>
        <p:grpSp>
          <p:nvGrpSpPr>
            <p:cNvPr id="91" name="Group 4"/>
            <p:cNvGrpSpPr>
              <a:grpSpLocks/>
            </p:cNvGrpSpPr>
            <p:nvPr/>
          </p:nvGrpSpPr>
          <p:grpSpPr bwMode="auto">
            <a:xfrm>
              <a:off x="6461128" y="3418725"/>
              <a:ext cx="3500439" cy="1147764"/>
              <a:chOff x="3782" y="2957"/>
              <a:chExt cx="2205" cy="723"/>
            </a:xfrm>
          </p:grpSpPr>
          <p:sp>
            <p:nvSpPr>
              <p:cNvPr id="106" name="Line 5"/>
              <p:cNvSpPr>
                <a:spLocks noChangeShapeType="1"/>
              </p:cNvSpPr>
              <p:nvPr/>
            </p:nvSpPr>
            <p:spPr bwMode="auto">
              <a:xfrm flipH="1">
                <a:off x="4185" y="2958"/>
                <a:ext cx="690" cy="43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07" name="Line 6"/>
              <p:cNvSpPr>
                <a:spLocks noChangeShapeType="1"/>
              </p:cNvSpPr>
              <p:nvPr/>
            </p:nvSpPr>
            <p:spPr bwMode="auto">
              <a:xfrm>
                <a:off x="4880" y="2957"/>
                <a:ext cx="619" cy="4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08" name="Text Box 7"/>
              <p:cNvSpPr txBox="1">
                <a:spLocks noChangeArrowheads="1"/>
              </p:cNvSpPr>
              <p:nvPr/>
            </p:nvSpPr>
            <p:spPr bwMode="auto">
              <a:xfrm>
                <a:off x="4968" y="3396"/>
                <a:ext cx="1019" cy="284"/>
              </a:xfrm>
              <a:prstGeom prst="rect">
                <a:avLst/>
              </a:prstGeom>
              <a:solidFill>
                <a:schemeClr val="accent3">
                  <a:lumMod val="8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en-US" altLang="zh-CN" b="1" dirty="0">
                    <a:latin typeface="Garamond" panose="02020404030301010803" pitchFamily="18" charset="0"/>
                  </a:rPr>
                  <a:t>Dead ends</a:t>
                </a:r>
                <a:endParaRPr lang="en-US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109" name="Text Box 8"/>
              <p:cNvSpPr txBox="1">
                <a:spLocks noChangeArrowheads="1"/>
              </p:cNvSpPr>
              <p:nvPr/>
            </p:nvSpPr>
            <p:spPr bwMode="auto">
              <a:xfrm>
                <a:off x="3782" y="3390"/>
                <a:ext cx="858" cy="28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altLang="zh-CN" b="1" dirty="0">
                    <a:latin typeface="Garamond" panose="02020404030301010803" pitchFamily="18" charset="0"/>
                  </a:rPr>
                  <a:t>Backbone</a:t>
                </a:r>
                <a:endParaRPr lang="en-US" b="1" dirty="0">
                  <a:latin typeface="Garamond" panose="02020404030301010803" pitchFamily="18" charset="0"/>
                </a:endParaRPr>
              </a:p>
            </p:txBody>
          </p:sp>
        </p:grpSp>
        <p:grpSp>
          <p:nvGrpSpPr>
            <p:cNvPr id="95" name="Group 9"/>
            <p:cNvGrpSpPr>
              <a:grpSpLocks/>
            </p:cNvGrpSpPr>
            <p:nvPr/>
          </p:nvGrpSpPr>
          <p:grpSpPr bwMode="auto">
            <a:xfrm>
              <a:off x="4786659" y="2420192"/>
              <a:ext cx="4043364" cy="1052516"/>
              <a:chOff x="2746" y="2328"/>
              <a:chExt cx="2547" cy="663"/>
            </a:xfrm>
          </p:grpSpPr>
          <p:sp>
            <p:nvSpPr>
              <p:cNvPr id="102" name="Line 10"/>
              <p:cNvSpPr>
                <a:spLocks noChangeShapeType="1"/>
              </p:cNvSpPr>
              <p:nvPr/>
            </p:nvSpPr>
            <p:spPr bwMode="auto">
              <a:xfrm flipH="1">
                <a:off x="3453" y="2328"/>
                <a:ext cx="1168" cy="36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03" name="Line 11"/>
              <p:cNvSpPr>
                <a:spLocks noChangeShapeType="1"/>
              </p:cNvSpPr>
              <p:nvPr/>
            </p:nvSpPr>
            <p:spPr bwMode="auto">
              <a:xfrm>
                <a:off x="4621" y="2330"/>
                <a:ext cx="278" cy="35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04" name="Text Box 12"/>
              <p:cNvSpPr txBox="1">
                <a:spLocks noChangeArrowheads="1"/>
              </p:cNvSpPr>
              <p:nvPr/>
            </p:nvSpPr>
            <p:spPr bwMode="auto">
              <a:xfrm>
                <a:off x="4454" y="2679"/>
                <a:ext cx="839" cy="284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65000"/>
                      <a:alpha val="20000"/>
                    </a:schemeClr>
                  </a:gs>
                  <a:gs pos="63000">
                    <a:schemeClr val="accent1">
                      <a:lumMod val="75000"/>
                      <a:alpha val="50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en-US" altLang="zh-CN" b="1" dirty="0">
                    <a:latin typeface="Garamond" panose="02020404030301010803" pitchFamily="18" charset="0"/>
                  </a:rPr>
                  <a:t>Through</a:t>
                </a:r>
                <a:endParaRPr lang="en-US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105" name="Text Box 13"/>
              <p:cNvSpPr txBox="1">
                <a:spLocks noChangeArrowheads="1"/>
              </p:cNvSpPr>
              <p:nvPr/>
            </p:nvSpPr>
            <p:spPr bwMode="auto">
              <a:xfrm>
                <a:off x="2746" y="2707"/>
                <a:ext cx="1386" cy="284"/>
              </a:xfrm>
              <a:prstGeom prst="rect">
                <a:avLst/>
              </a:prstGeom>
              <a:solidFill>
                <a:srgbClr val="92D05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en-US" altLang="zh-CN" b="1" dirty="0">
                    <a:latin typeface="Garamond" panose="02020404030301010803" pitchFamily="18" charset="0"/>
                  </a:rPr>
                  <a:t>Edge-accessible</a:t>
                </a:r>
                <a:endParaRPr lang="en-US" b="1" dirty="0">
                  <a:latin typeface="Garamond" panose="02020404030301010803" pitchFamily="18" charset="0"/>
                </a:endParaRPr>
              </a:p>
            </p:txBody>
          </p:sp>
        </p:grpSp>
        <p:grpSp>
          <p:nvGrpSpPr>
            <p:cNvPr id="96" name="Group 40"/>
            <p:cNvGrpSpPr>
              <a:grpSpLocks/>
            </p:cNvGrpSpPr>
            <p:nvPr/>
          </p:nvGrpSpPr>
          <p:grpSpPr bwMode="auto">
            <a:xfrm>
              <a:off x="5038686" y="1581322"/>
              <a:ext cx="3438525" cy="879476"/>
              <a:chOff x="3184" y="1518"/>
              <a:chExt cx="2166" cy="554"/>
            </a:xfrm>
          </p:grpSpPr>
          <p:sp>
            <p:nvSpPr>
              <p:cNvPr id="98" name="Line 15"/>
              <p:cNvSpPr>
                <a:spLocks noChangeShapeType="1"/>
              </p:cNvSpPr>
              <p:nvPr/>
            </p:nvSpPr>
            <p:spPr bwMode="auto">
              <a:xfrm flipH="1">
                <a:off x="3577" y="1527"/>
                <a:ext cx="774" cy="2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99" name="Line 16"/>
              <p:cNvSpPr>
                <a:spLocks noChangeShapeType="1"/>
              </p:cNvSpPr>
              <p:nvPr/>
            </p:nvSpPr>
            <p:spPr bwMode="auto">
              <a:xfrm>
                <a:off x="4352" y="1518"/>
                <a:ext cx="548" cy="24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00" name="Text Box 18"/>
              <p:cNvSpPr txBox="1">
                <a:spLocks noChangeArrowheads="1"/>
              </p:cNvSpPr>
              <p:nvPr/>
            </p:nvSpPr>
            <p:spPr bwMode="auto">
              <a:xfrm>
                <a:off x="3184" y="1788"/>
                <a:ext cx="842" cy="284"/>
              </a:xfrm>
              <a:prstGeom prst="rect">
                <a:avLst/>
              </a:prstGeom>
              <a:solidFill>
                <a:srgbClr val="7030A0">
                  <a:alpha val="42000"/>
                </a:srgbClr>
              </a:solidFill>
              <a:ln w="9525">
                <a:solidFill>
                  <a:srgbClr val="7030A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en-US" altLang="zh-CN" b="1" dirty="0">
                    <a:latin typeface="Garamond" panose="02020404030301010803" pitchFamily="18" charset="0"/>
                  </a:rPr>
                  <a:t>“Isolated”</a:t>
                </a:r>
                <a:endParaRPr lang="en-US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101" name="Text Box 19"/>
              <p:cNvSpPr txBox="1">
                <a:spLocks noChangeArrowheads="1"/>
              </p:cNvSpPr>
              <p:nvPr/>
            </p:nvSpPr>
            <p:spPr bwMode="auto">
              <a:xfrm>
                <a:off x="4431" y="1764"/>
                <a:ext cx="919" cy="284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100000">
                    <a:schemeClr val="accent2">
                      <a:lumMod val="20000"/>
                      <a:lumOff val="80000"/>
                      <a:alpha val="50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en-US" altLang="zh-CN" b="1" dirty="0">
                    <a:latin typeface="Garamond" panose="02020404030301010803" pitchFamily="18" charset="0"/>
                  </a:rPr>
                  <a:t>Connected</a:t>
                </a:r>
                <a:endParaRPr lang="en-US" b="1" dirty="0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97" name="Text Box 17"/>
            <p:cNvSpPr txBox="1">
              <a:spLocks noChangeArrowheads="1"/>
            </p:cNvSpPr>
            <p:nvPr/>
          </p:nvSpPr>
          <p:spPr bwMode="auto">
            <a:xfrm>
              <a:off x="5899939" y="1125065"/>
              <a:ext cx="2120395" cy="4511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zh-CN" b="1" dirty="0">
                  <a:latin typeface="Garamond" panose="02020404030301010803" pitchFamily="18" charset="0"/>
                </a:rPr>
                <a:t>Total pore space</a:t>
              </a:r>
              <a:endParaRPr lang="en-US" b="1" dirty="0">
                <a:latin typeface="Garamond" panose="02020404030301010803" pitchFamily="18" charset="0"/>
              </a:endParaRPr>
            </a:p>
          </p:txBody>
        </p:sp>
      </p:grpSp>
      <p:sp>
        <p:nvSpPr>
          <p:cNvPr id="291" name="TextBox 68">
            <a:extLst>
              <a:ext uri="{FF2B5EF4-FFF2-40B4-BE49-F238E27FC236}">
                <a16:creationId xmlns:a16="http://schemas.microsoft.com/office/drawing/2014/main" id="{B85D5383-33CE-4EB8-AB5F-29FC910DB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2316" y="4947176"/>
            <a:ext cx="6837330" cy="5066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7030A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Accessible porosity/Total porosity (</a:t>
            </a:r>
            <a:r>
              <a:rPr lang="en-US" altLang="zh-CN" sz="2400" i="1" dirty="0">
                <a:solidFill>
                  <a:srgbClr val="7030A0"/>
                </a:solidFill>
                <a:latin typeface="Symbol" pitchFamily="18" charset="2"/>
              </a:rPr>
              <a:t>f</a:t>
            </a:r>
            <a:r>
              <a:rPr lang="en-US" altLang="zh-CN" sz="2400" i="1" baseline="-25000" dirty="0">
                <a:solidFill>
                  <a:srgbClr val="7030A0"/>
                </a:solidFill>
                <a:latin typeface="+mj-lt"/>
              </a:rPr>
              <a:t>a</a:t>
            </a:r>
            <a:r>
              <a:rPr lang="en-US" altLang="zh-CN" sz="2400" i="1" baseline="-25000" dirty="0">
                <a:solidFill>
                  <a:srgbClr val="7030A0"/>
                </a:solidFill>
              </a:rPr>
              <a:t> </a:t>
            </a:r>
            <a:r>
              <a:rPr lang="en-US" altLang="zh-CN" sz="2400" i="1" dirty="0">
                <a:solidFill>
                  <a:srgbClr val="7030A0"/>
                </a:solidFill>
                <a:latin typeface="Symbol" pitchFamily="18" charset="2"/>
              </a:rPr>
              <a:t>/ f</a:t>
            </a:r>
            <a:r>
              <a:rPr lang="en-US" altLang="zh-CN" sz="2400" i="1" baseline="-25000" dirty="0">
                <a:solidFill>
                  <a:srgbClr val="7030A0"/>
                </a:solidFill>
                <a:latin typeface="+mj-lt"/>
              </a:rPr>
              <a:t>t</a:t>
            </a:r>
            <a:r>
              <a:rPr lang="en-US" altLang="zh-CN" sz="2400" i="1" dirty="0">
                <a:solidFill>
                  <a:srgbClr val="7030A0"/>
                </a:solidFill>
                <a:latin typeface="Symbol" pitchFamily="18" charset="2"/>
              </a:rPr>
              <a:t> </a:t>
            </a:r>
            <a:r>
              <a:rPr lang="en-US" altLang="zh-CN" sz="2400" dirty="0">
                <a:solidFill>
                  <a:srgbClr val="7030A0"/>
                </a:solidFill>
                <a:latin typeface="Garamond" panose="02020404030301010803" pitchFamily="18" charset="0"/>
              </a:rPr>
              <a:t>)</a:t>
            </a:r>
            <a:r>
              <a:rPr lang="en-US" altLang="zh-CN" sz="2400" i="1" dirty="0">
                <a:solidFill>
                  <a:srgbClr val="7030A0"/>
                </a:solidFill>
                <a:latin typeface="Garamond" panose="02020404030301010803" pitchFamily="18" charset="0"/>
              </a:rPr>
              <a:t> </a:t>
            </a:r>
            <a:endParaRPr lang="en-US" altLang="zh-CN" sz="2400" dirty="0">
              <a:solidFill>
                <a:srgbClr val="7030A0"/>
              </a:solidFill>
              <a:latin typeface="Garamond" panose="02020404030301010803" pitchFamily="18" charset="0"/>
              <a:ea typeface="黑体" panose="02010609060101010101" pitchFamily="49" charset="-122"/>
            </a:endParaRPr>
          </a:p>
        </p:txBody>
      </p:sp>
      <p:sp>
        <p:nvSpPr>
          <p:cNvPr id="292" name="TextBox 68">
            <a:extLst>
              <a:ext uri="{FF2B5EF4-FFF2-40B4-BE49-F238E27FC236}">
                <a16:creationId xmlns:a16="http://schemas.microsoft.com/office/drawing/2014/main" id="{4E6DD491-517D-46E3-8054-FB43A2DD8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876" y="5471822"/>
            <a:ext cx="3181478" cy="51110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Clr>
                <a:srgbClr val="FFC000"/>
              </a:buClr>
              <a:buNone/>
            </a:pPr>
            <a:r>
              <a:rPr lang="en-US" altLang="zh-CN" sz="2400" dirty="0">
                <a:solidFill>
                  <a:srgbClr val="00B05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“Surface Zone”: </a:t>
            </a:r>
            <a:r>
              <a:rPr lang="en-US" altLang="zh-CN" sz="2400" dirty="0">
                <a:solidFill>
                  <a:srgbClr val="00B050"/>
                </a:solidFill>
                <a:latin typeface="Garamond" panose="02020404030301010803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~</a:t>
            </a:r>
            <a:r>
              <a:rPr lang="en-US" altLang="zh-CN" sz="2400" dirty="0">
                <a:solidFill>
                  <a:srgbClr val="00B05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70%</a:t>
            </a:r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43F834BD-C297-46D6-9411-0A53D0DEC1C7}"/>
              </a:ext>
            </a:extLst>
          </p:cNvPr>
          <p:cNvSpPr txBox="1"/>
          <p:nvPr/>
        </p:nvSpPr>
        <p:spPr>
          <a:xfrm>
            <a:off x="6162156" y="4521349"/>
            <a:ext cx="4997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u="sng" dirty="0">
                <a:solidFill>
                  <a:srgbClr val="7030A0"/>
                </a:solidFill>
                <a:latin typeface="Garamond" panose="02020404030301010803" pitchFamily="18" charset="0"/>
              </a:rPr>
              <a:t>For deep &amp; organic matter-rich shale</a:t>
            </a:r>
            <a:endParaRPr lang="zh-CN" altLang="en-US" sz="2400" b="1" u="sng" dirty="0">
              <a:solidFill>
                <a:srgbClr val="7030A0"/>
              </a:solidFill>
              <a:latin typeface="Garamond" panose="02020404030301010803" pitchFamily="18" charset="0"/>
            </a:endParaRP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E568DAD4-1A96-4E19-A659-240611D88D1D}"/>
              </a:ext>
            </a:extLst>
          </p:cNvPr>
          <p:cNvSpPr txBox="1"/>
          <p:nvPr/>
        </p:nvSpPr>
        <p:spPr>
          <a:xfrm>
            <a:off x="1364125" y="679337"/>
            <a:ext cx="2151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00B050"/>
                </a:solidFill>
                <a:latin typeface="Garamond" panose="02020404030301010803" pitchFamily="18" charset="0"/>
              </a:rPr>
              <a:t>Sample surface</a:t>
            </a:r>
            <a:endParaRPr lang="zh-CN" altLang="en-US" sz="2200" b="1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Box 68">
            <a:extLst>
              <a:ext uri="{FF2B5EF4-FFF2-40B4-BE49-F238E27FC236}">
                <a16:creationId xmlns:a16="http://schemas.microsoft.com/office/drawing/2014/main" id="{D997EEC7-B0E1-43B9-B84E-78E69F7DA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0520" y="5471822"/>
            <a:ext cx="2810472" cy="51110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Clr>
                <a:srgbClr val="FFC000"/>
              </a:buClr>
              <a:buNone/>
            </a:pPr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“Bulk Zone”: </a:t>
            </a:r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~</a:t>
            </a:r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0.1%</a:t>
            </a:r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368DEAD8-FDD3-487E-ADB6-E46836337381}"/>
              </a:ext>
            </a:extLst>
          </p:cNvPr>
          <p:cNvSpPr txBox="1"/>
          <p:nvPr/>
        </p:nvSpPr>
        <p:spPr>
          <a:xfrm>
            <a:off x="8985369" y="1221836"/>
            <a:ext cx="21861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Total (absolute)</a:t>
            </a:r>
            <a:r>
              <a:rPr lang="en-US" altLang="zh-CN" sz="2000" b="1" i="1" dirty="0">
                <a:solidFill>
                  <a:schemeClr val="accent1"/>
                </a:solidFill>
                <a:latin typeface="Symbol" panose="05050102010706020507" pitchFamily="18" charset="2"/>
              </a:rPr>
              <a:t>f</a:t>
            </a:r>
            <a:r>
              <a:rPr lang="en-US" altLang="zh-CN" sz="2000" b="1" i="1" baseline="-25000" dirty="0">
                <a:solidFill>
                  <a:schemeClr val="accent1"/>
                </a:solidFill>
                <a:latin typeface="Symbol" panose="05050102010706020507" pitchFamily="18" charset="2"/>
              </a:rPr>
              <a:t>t</a:t>
            </a:r>
            <a:r>
              <a:rPr lang="en-US" altLang="zh-CN" sz="2000" b="1" i="1" dirty="0">
                <a:solidFill>
                  <a:schemeClr val="accent1"/>
                </a:solidFill>
                <a:latin typeface="Garamond" panose="02020404030301010803" pitchFamily="18" charset="0"/>
              </a:rPr>
              <a:t> </a:t>
            </a:r>
            <a:endParaRPr lang="zh-CN" altLang="en-US" sz="2000" b="1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F9FBD56E-7C2E-461D-B5B9-A802B2CAEABD}"/>
              </a:ext>
            </a:extLst>
          </p:cNvPr>
          <p:cNvSpPr txBox="1"/>
          <p:nvPr/>
        </p:nvSpPr>
        <p:spPr>
          <a:xfrm>
            <a:off x="4684688" y="3295884"/>
            <a:ext cx="2967605" cy="71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Accessible (open;  saturation) </a:t>
            </a:r>
            <a:r>
              <a:rPr lang="en-US" altLang="zh-CN" sz="2000" b="1" i="1" dirty="0">
                <a:solidFill>
                  <a:schemeClr val="accent1"/>
                </a:solidFill>
                <a:latin typeface="Symbol" pitchFamily="18" charset="2"/>
              </a:rPr>
              <a:t>f</a:t>
            </a:r>
            <a:r>
              <a:rPr lang="en-US" altLang="zh-CN" sz="2000" b="1" i="1" baseline="-25000" dirty="0">
                <a:solidFill>
                  <a:schemeClr val="accent1"/>
                </a:solidFill>
                <a:latin typeface="+mj-lt"/>
              </a:rPr>
              <a:t>a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296" name="TextBox 295">
            <a:extLst>
              <a:ext uri="{FF2B5EF4-FFF2-40B4-BE49-F238E27FC236}">
                <a16:creationId xmlns:a16="http://schemas.microsoft.com/office/drawing/2014/main" id="{F8F70D59-2D98-4FB6-BB6F-AF24524D54F6}"/>
              </a:ext>
            </a:extLst>
          </p:cNvPr>
          <p:cNvSpPr txBox="1"/>
          <p:nvPr/>
        </p:nvSpPr>
        <p:spPr>
          <a:xfrm>
            <a:off x="9770787" y="2694482"/>
            <a:ext cx="24621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Effective (dynamic; percolating) </a:t>
            </a:r>
            <a:r>
              <a:rPr lang="en-US" altLang="zh-CN" sz="2000" b="1" i="1" dirty="0" err="1">
                <a:solidFill>
                  <a:schemeClr val="accent1"/>
                </a:solidFill>
                <a:latin typeface="Symbol" pitchFamily="18" charset="2"/>
              </a:rPr>
              <a:t>f</a:t>
            </a:r>
            <a:r>
              <a:rPr lang="en-US" altLang="zh-CN" sz="2000" b="1" i="1" baseline="-25000" dirty="0" err="1">
                <a:solidFill>
                  <a:schemeClr val="accent1"/>
                </a:solidFill>
                <a:latin typeface="+mj-lt"/>
              </a:rPr>
              <a:t>e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6EC4124-5BDF-79B1-11F0-E25A9C8BF461}"/>
              </a:ext>
            </a:extLst>
          </p:cNvPr>
          <p:cNvSpPr txBox="1"/>
          <p:nvPr/>
        </p:nvSpPr>
        <p:spPr>
          <a:xfrm>
            <a:off x="6036509" y="779736"/>
            <a:ext cx="4651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i="1" dirty="0">
                <a:solidFill>
                  <a:srgbClr val="FF33CC"/>
                </a:solidFill>
                <a:highlight>
                  <a:srgbClr val="FFFF00"/>
                </a:highlight>
                <a:latin typeface="Symbol" pitchFamily="18" charset="2"/>
              </a:rPr>
              <a:t>f</a:t>
            </a:r>
            <a:r>
              <a:rPr lang="en-US" altLang="zh-CN" sz="2800" i="1" baseline="-25000" dirty="0">
                <a:solidFill>
                  <a:srgbClr val="FF33CC"/>
                </a:solidFill>
                <a:highlight>
                  <a:srgbClr val="FFFF00"/>
                </a:highlight>
                <a:latin typeface="+mj-lt"/>
              </a:rPr>
              <a:t>t</a:t>
            </a:r>
            <a:endParaRPr lang="zh-CN" altLang="en-US" sz="2800" dirty="0">
              <a:solidFill>
                <a:srgbClr val="FF33CC"/>
              </a:solidFill>
              <a:highlight>
                <a:srgbClr val="FFFF00"/>
              </a:highlight>
            </a:endParaRPr>
          </a:p>
        </p:txBody>
      </p:sp>
      <p:sp>
        <p:nvSpPr>
          <p:cNvPr id="8" name="TextBox 294">
            <a:extLst>
              <a:ext uri="{FF2B5EF4-FFF2-40B4-BE49-F238E27FC236}">
                <a16:creationId xmlns:a16="http://schemas.microsoft.com/office/drawing/2014/main" id="{D2336B72-A6CE-1A3B-5086-F5F4BE5D0ABD}"/>
              </a:ext>
            </a:extLst>
          </p:cNvPr>
          <p:cNvSpPr txBox="1"/>
          <p:nvPr/>
        </p:nvSpPr>
        <p:spPr>
          <a:xfrm>
            <a:off x="4766853" y="1703230"/>
            <a:ext cx="98742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2800" i="1" dirty="0">
                <a:solidFill>
                  <a:srgbClr val="FF33CC"/>
                </a:solidFill>
                <a:highlight>
                  <a:srgbClr val="FFFF00"/>
                </a:highlight>
                <a:latin typeface="Symbol" pitchFamily="18" charset="2"/>
              </a:rPr>
              <a:t>f</a:t>
            </a:r>
            <a:r>
              <a:rPr lang="en-US" altLang="zh-CN" sz="2800" i="1" baseline="-25000" dirty="0">
                <a:solidFill>
                  <a:srgbClr val="FF33CC"/>
                </a:solidFill>
                <a:highlight>
                  <a:srgbClr val="FFFF00"/>
                </a:highlight>
                <a:latin typeface="+mj-lt"/>
              </a:rPr>
              <a:t>i</a:t>
            </a:r>
            <a:endParaRPr lang="zh-CN" altLang="en-US" sz="2800" dirty="0">
              <a:solidFill>
                <a:srgbClr val="FF33CC"/>
              </a:solidFill>
              <a:highlight>
                <a:srgbClr val="FFFF00"/>
              </a:highlight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7549B56-3545-1BD1-8B25-8E67F186C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096" y="6457890"/>
            <a:ext cx="174104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srgbClr val="000000"/>
                </a:solidFill>
                <a:ea typeface="宋体" panose="02010600030101010101" pitchFamily="2" charset="-122"/>
              </a:rPr>
              <a:t>Hu, 2010-2025</a:t>
            </a:r>
            <a:endParaRPr lang="zh-CN" altLang="en-US" sz="2000" b="1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D3BFC2E-C415-7073-D530-922DE7625B1F}"/>
              </a:ext>
            </a:extLst>
          </p:cNvPr>
          <p:cNvSpPr/>
          <p:nvPr/>
        </p:nvSpPr>
        <p:spPr bwMode="auto">
          <a:xfrm>
            <a:off x="7821606" y="6272447"/>
            <a:ext cx="540000" cy="540000"/>
          </a:xfrm>
          <a:prstGeom prst="rect">
            <a:avLst/>
          </a:prstGeom>
          <a:solidFill>
            <a:srgbClr val="C00000">
              <a:alpha val="50000"/>
            </a:srgbClr>
          </a:solidFill>
          <a:ln w="666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838" tIns="49212" rIns="96838" bIns="49212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tabLst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EB3C2D7-BA34-0743-20C7-67C077749338}"/>
              </a:ext>
            </a:extLst>
          </p:cNvPr>
          <p:cNvSpPr/>
          <p:nvPr/>
        </p:nvSpPr>
        <p:spPr bwMode="auto">
          <a:xfrm>
            <a:off x="6780680" y="6497649"/>
            <a:ext cx="180000" cy="180000"/>
          </a:xfrm>
          <a:prstGeom prst="rect">
            <a:avLst/>
          </a:prstGeom>
          <a:solidFill>
            <a:srgbClr val="C00000">
              <a:alpha val="50000"/>
            </a:srgbClr>
          </a:solidFill>
          <a:ln w="666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838" tIns="49212" rIns="96838" bIns="49212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tabLst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D58AB0E-D759-1FF1-C1E7-2620B7E6A44E}"/>
              </a:ext>
            </a:extLst>
          </p:cNvPr>
          <p:cNvSpPr/>
          <p:nvPr/>
        </p:nvSpPr>
        <p:spPr bwMode="auto">
          <a:xfrm>
            <a:off x="7211143" y="6405388"/>
            <a:ext cx="360000" cy="360000"/>
          </a:xfrm>
          <a:prstGeom prst="rect">
            <a:avLst/>
          </a:prstGeom>
          <a:solidFill>
            <a:srgbClr val="C00000">
              <a:alpha val="50000"/>
            </a:srgbClr>
          </a:solidFill>
          <a:ln w="666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838" tIns="49212" rIns="96838" bIns="49212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tabLst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E906D92-38F3-7D39-A801-733CA571E5E2}"/>
              </a:ext>
            </a:extLst>
          </p:cNvPr>
          <p:cNvSpPr/>
          <p:nvPr/>
        </p:nvSpPr>
        <p:spPr bwMode="auto">
          <a:xfrm>
            <a:off x="6447721" y="6544043"/>
            <a:ext cx="90000" cy="90000"/>
          </a:xfrm>
          <a:prstGeom prst="rect">
            <a:avLst/>
          </a:prstGeom>
          <a:solidFill>
            <a:srgbClr val="C00000">
              <a:alpha val="50000"/>
            </a:srgbClr>
          </a:solidFill>
          <a:ln w="666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838" tIns="49212" rIns="96838" bIns="49212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tabLst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6" name="TextBox 298">
            <a:extLst>
              <a:ext uri="{FF2B5EF4-FFF2-40B4-BE49-F238E27FC236}">
                <a16:creationId xmlns:a16="http://schemas.microsoft.com/office/drawing/2014/main" id="{D8B45729-AE65-D163-1DEC-9A759587B074}"/>
              </a:ext>
            </a:extLst>
          </p:cNvPr>
          <p:cNvSpPr txBox="1"/>
          <p:nvPr/>
        </p:nvSpPr>
        <p:spPr>
          <a:xfrm>
            <a:off x="1152324" y="2859503"/>
            <a:ext cx="12149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“Bulk Zone”</a:t>
            </a:r>
            <a:endParaRPr lang="zh-CN" altLang="en-US" sz="2200" b="1" dirty="0">
              <a:solidFill>
                <a:schemeClr val="accent6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226CAC2-9133-8B9D-F947-CBA690F51FA2}"/>
              </a:ext>
            </a:extLst>
          </p:cNvPr>
          <p:cNvSpPr txBox="1"/>
          <p:nvPr/>
        </p:nvSpPr>
        <p:spPr>
          <a:xfrm>
            <a:off x="8716353" y="6247535"/>
            <a:ext cx="26484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CN" sz="2400" b="1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“Isolated” ratio</a:t>
            </a: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D5BC6CB1-0FBC-8D55-C2D1-6A419F92E44B}"/>
              </a:ext>
            </a:extLst>
          </p:cNvPr>
          <p:cNvCxnSpPr>
            <a:cxnSpLocks/>
          </p:cNvCxnSpPr>
          <p:nvPr/>
        </p:nvCxnSpPr>
        <p:spPr bwMode="auto">
          <a:xfrm>
            <a:off x="8255445" y="6505150"/>
            <a:ext cx="679370" cy="0"/>
          </a:xfrm>
          <a:prstGeom prst="straightConnector1">
            <a:avLst/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462612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456" y="4608624"/>
            <a:ext cx="944631" cy="2260052"/>
          </a:xfrm>
          <a:prstGeom prst="rect">
            <a:avLst/>
          </a:prstGeom>
        </p:spPr>
      </p:pic>
      <p:pic>
        <p:nvPicPr>
          <p:cNvPr id="31" name="图片 11" descr="FESEM_Image12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421" y="742787"/>
            <a:ext cx="2222411" cy="175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矩形 6"/>
          <p:cNvSpPr>
            <a:spLocks noChangeArrowheads="1"/>
          </p:cNvSpPr>
          <p:nvPr/>
        </p:nvSpPr>
        <p:spPr bwMode="auto">
          <a:xfrm>
            <a:off x="9800593" y="3382076"/>
            <a:ext cx="1741140" cy="477054"/>
          </a:xfrm>
          <a:prstGeom prst="rect">
            <a:avLst/>
          </a:prstGeom>
          <a:noFill/>
          <a:ln w="31750" algn="ctr">
            <a:noFill/>
            <a:round/>
            <a:headEnd/>
            <a:tailEnd type="triangle" w="med" len="med"/>
          </a:ln>
        </p:spPr>
        <p:txBody>
          <a:bodyPr wrap="square" lIns="0" bIns="0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0000FF"/>
                </a:solidFill>
                <a:ea typeface="宋体" panose="02010600030101010101" pitchFamily="2" charset="-122"/>
              </a:rPr>
              <a:t>Fracability</a:t>
            </a:r>
            <a:endParaRPr lang="zh-CN" altLang="en-US" sz="2800" b="1" dirty="0">
              <a:solidFill>
                <a:srgbClr val="0000FF"/>
              </a:solidFill>
              <a:ea typeface="宋体" panose="02010600030101010101" pitchFamily="2" charset="-122"/>
            </a:endParaRPr>
          </a:p>
        </p:txBody>
      </p:sp>
      <p:sp>
        <p:nvSpPr>
          <p:cNvPr id="109573" name="矩形 14"/>
          <p:cNvSpPr>
            <a:spLocks noChangeArrowheads="1"/>
          </p:cNvSpPr>
          <p:nvPr/>
        </p:nvSpPr>
        <p:spPr bwMode="auto">
          <a:xfrm>
            <a:off x="6154328" y="2513269"/>
            <a:ext cx="2083971" cy="477054"/>
          </a:xfrm>
          <a:prstGeom prst="rect">
            <a:avLst/>
          </a:prstGeom>
          <a:noFill/>
          <a:ln w="31750" algn="ctr">
            <a:noFill/>
            <a:round/>
            <a:headEnd/>
            <a:tailEnd type="triangle" w="med" len="med"/>
          </a:ln>
        </p:spPr>
        <p:txBody>
          <a:bodyPr wrap="square" lIns="0" bIns="0" anchor="ctr">
            <a:spAutoFit/>
          </a:bodyPr>
          <a:lstStyle>
            <a:lvl1pPr marL="571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800" b="1" dirty="0">
                <a:solidFill>
                  <a:srgbClr val="0000FF"/>
                </a:solidFill>
                <a:ea typeface="宋体" panose="02010600030101010101" pitchFamily="2" charset="-122"/>
              </a:rPr>
              <a:t>Permeability</a:t>
            </a:r>
            <a:endParaRPr lang="zh-CN" altLang="en-US" sz="2800" b="1" dirty="0">
              <a:solidFill>
                <a:srgbClr val="0000FF"/>
              </a:solidFill>
              <a:ea typeface="宋体" panose="02010600030101010101" pitchFamily="2" charset="-122"/>
            </a:endParaRPr>
          </a:p>
        </p:txBody>
      </p:sp>
      <p:sp>
        <p:nvSpPr>
          <p:cNvPr id="109574" name="矩形 15"/>
          <p:cNvSpPr>
            <a:spLocks noChangeArrowheads="1"/>
          </p:cNvSpPr>
          <p:nvPr/>
        </p:nvSpPr>
        <p:spPr bwMode="auto">
          <a:xfrm>
            <a:off x="3389858" y="4123089"/>
            <a:ext cx="1768239" cy="476250"/>
          </a:xfrm>
          <a:prstGeom prst="rect">
            <a:avLst/>
          </a:prstGeom>
          <a:noFill/>
          <a:ln w="31750" algn="ctr">
            <a:noFill/>
            <a:round/>
            <a:headEnd/>
            <a:tailEnd type="triangle" w="med" len="med"/>
          </a:ln>
        </p:spPr>
        <p:txBody>
          <a:bodyPr wrap="square" lIns="0" bIns="0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800" b="1" dirty="0">
                <a:solidFill>
                  <a:srgbClr val="0000FF"/>
                </a:solidFill>
                <a:ea typeface="宋体" panose="02010600030101010101" pitchFamily="2" charset="-122"/>
              </a:rPr>
              <a:t>Diffusivity</a:t>
            </a:r>
            <a:endParaRPr lang="zh-CN" altLang="en-US" sz="2800" b="1" dirty="0">
              <a:solidFill>
                <a:srgbClr val="0000FF"/>
              </a:solidFill>
              <a:ea typeface="宋体" panose="02010600030101010101" pitchFamily="2" charset="-122"/>
            </a:endParaRPr>
          </a:p>
        </p:txBody>
      </p:sp>
      <p:sp>
        <p:nvSpPr>
          <p:cNvPr id="109575" name="矩形 16"/>
          <p:cNvSpPr>
            <a:spLocks noChangeArrowheads="1"/>
          </p:cNvSpPr>
          <p:nvPr/>
        </p:nvSpPr>
        <p:spPr bwMode="auto">
          <a:xfrm>
            <a:off x="5796135" y="4245849"/>
            <a:ext cx="2087563" cy="477054"/>
          </a:xfrm>
          <a:prstGeom prst="rect">
            <a:avLst/>
          </a:prstGeom>
          <a:noFill/>
          <a:ln w="31750" algn="ctr">
            <a:noFill/>
            <a:round/>
            <a:headEnd/>
            <a:tailEnd type="triangle" w="med" len="med"/>
          </a:ln>
        </p:spPr>
        <p:txBody>
          <a:bodyPr wrap="square" lIns="0" bIns="0" anchor="ctr">
            <a:spAutoFit/>
          </a:bodyPr>
          <a:lstStyle>
            <a:lvl1pPr marL="571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800" b="1" dirty="0">
                <a:solidFill>
                  <a:srgbClr val="0000FF"/>
                </a:solidFill>
                <a:ea typeface="宋体" panose="02010600030101010101" pitchFamily="2" charset="-122"/>
              </a:rPr>
              <a:t>Accessibility</a:t>
            </a:r>
            <a:endParaRPr lang="zh-CN" altLang="en-US" sz="2800" b="1" dirty="0">
              <a:solidFill>
                <a:srgbClr val="0000FF"/>
              </a:solidFill>
              <a:ea typeface="宋体" panose="02010600030101010101" pitchFamily="2" charset="-122"/>
            </a:endParaRPr>
          </a:p>
        </p:txBody>
      </p:sp>
      <p:sp>
        <p:nvSpPr>
          <p:cNvPr id="109576" name="椭圆 17"/>
          <p:cNvSpPr>
            <a:spLocks noChangeArrowheads="1"/>
          </p:cNvSpPr>
          <p:nvPr/>
        </p:nvSpPr>
        <p:spPr bwMode="auto">
          <a:xfrm>
            <a:off x="4424162" y="3085586"/>
            <a:ext cx="5207511" cy="1103620"/>
          </a:xfrm>
          <a:prstGeom prst="ellipse">
            <a:avLst/>
          </a:prstGeom>
          <a:noFill/>
          <a:ln w="25400" algn="ctr">
            <a:solidFill>
              <a:srgbClr val="000000"/>
            </a:solidFill>
            <a:prstDash val="dash"/>
            <a:round/>
            <a:headEnd/>
            <a:tailEnd type="triangle" w="med" len="med"/>
          </a:ln>
        </p:spPr>
        <p:txBody>
          <a:bodyPr wrap="square" lIns="0" bIns="0"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400" b="1" dirty="0">
                <a:solidFill>
                  <a:srgbClr val="FF0000"/>
                </a:solidFill>
                <a:ea typeface="宋体" panose="02010600030101010101" pitchFamily="2" charset="-122"/>
              </a:rPr>
              <a:t>Nano-Petrophysics and Fracture-Matrix Interaction</a:t>
            </a:r>
            <a:endParaRPr lang="zh-CN" altLang="en-US" sz="2400" b="1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sp>
        <p:nvSpPr>
          <p:cNvPr id="109581" name="矩形 6"/>
          <p:cNvSpPr>
            <a:spLocks noChangeArrowheads="1"/>
          </p:cNvSpPr>
          <p:nvPr/>
        </p:nvSpPr>
        <p:spPr bwMode="auto">
          <a:xfrm>
            <a:off x="3403911" y="2645959"/>
            <a:ext cx="1813845" cy="477054"/>
          </a:xfrm>
          <a:prstGeom prst="rect">
            <a:avLst/>
          </a:prstGeom>
          <a:noFill/>
          <a:ln w="31750" algn="ctr">
            <a:noFill/>
            <a:round/>
            <a:headEnd/>
            <a:tailEnd type="triangle" w="med" len="med"/>
          </a:ln>
        </p:spPr>
        <p:txBody>
          <a:bodyPr wrap="square" lIns="0" bIns="0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800" b="1" dirty="0">
                <a:solidFill>
                  <a:srgbClr val="0000FF"/>
                </a:solidFill>
                <a:ea typeface="宋体" panose="02010600030101010101" pitchFamily="2" charset="-122"/>
              </a:rPr>
              <a:t>Wettability</a:t>
            </a:r>
            <a:endParaRPr lang="zh-CN" altLang="en-US" sz="2800" b="1" dirty="0">
              <a:solidFill>
                <a:srgbClr val="0000FF"/>
              </a:solidFill>
              <a:ea typeface="宋体" panose="02010600030101010101" pitchFamily="2" charset="-122"/>
            </a:endParaRPr>
          </a:p>
        </p:txBody>
      </p:sp>
      <p:sp>
        <p:nvSpPr>
          <p:cNvPr id="109583" name="矩形 14"/>
          <p:cNvSpPr>
            <a:spLocks noChangeArrowheads="1"/>
          </p:cNvSpPr>
          <p:nvPr/>
        </p:nvSpPr>
        <p:spPr bwMode="auto">
          <a:xfrm>
            <a:off x="8968647" y="4064101"/>
            <a:ext cx="1741140" cy="477054"/>
          </a:xfrm>
          <a:prstGeom prst="rect">
            <a:avLst/>
          </a:prstGeom>
          <a:noFill/>
          <a:ln w="31750" algn="ctr">
            <a:noFill/>
            <a:round/>
            <a:headEnd/>
            <a:tailEnd type="triangle" w="med" len="med"/>
          </a:ln>
        </p:spPr>
        <p:txBody>
          <a:bodyPr wrap="square" lIns="0" bIns="0" anchor="ctr">
            <a:spAutoFit/>
          </a:bodyPr>
          <a:lstStyle>
            <a:lvl1pPr marL="571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800" b="1" dirty="0">
                <a:solidFill>
                  <a:srgbClr val="0000FF"/>
                </a:solidFill>
                <a:ea typeface="宋体" panose="02010600030101010101" pitchFamily="2" charset="-122"/>
              </a:rPr>
              <a:t>Movability</a:t>
            </a:r>
            <a:endParaRPr lang="zh-CN" altLang="en-US" sz="2800" b="1" dirty="0">
              <a:solidFill>
                <a:srgbClr val="0000FF"/>
              </a:solidFill>
              <a:ea typeface="宋体" panose="02010600030101010101" pitchFamily="2" charset="-122"/>
            </a:endParaRPr>
          </a:p>
        </p:txBody>
      </p:sp>
      <p:pic>
        <p:nvPicPr>
          <p:cNvPr id="17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513" y="727478"/>
            <a:ext cx="2325658" cy="174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698" y="727651"/>
            <a:ext cx="2031558" cy="175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3932364" y="1844945"/>
            <a:ext cx="686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66FFFF"/>
                </a:solidFill>
                <a:latin typeface="Garamond" panose="02020404030301010803" pitchFamily="18" charset="0"/>
              </a:rPr>
              <a:t>nm</a:t>
            </a:r>
            <a:endParaRPr lang="zh-CN" altLang="en-US" sz="2800" b="1" dirty="0">
              <a:solidFill>
                <a:srgbClr val="66FFFF"/>
              </a:solidFill>
              <a:latin typeface="Garamond" panose="02020404030301010803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277778" y="1861619"/>
            <a:ext cx="652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66FFFF"/>
                </a:solidFill>
                <a:latin typeface="Garamond" panose="02020404030301010803" pitchFamily="18" charset="0"/>
              </a:rPr>
              <a:t>µm</a:t>
            </a:r>
            <a:endParaRPr lang="zh-CN" altLang="en-US" sz="2800" b="1" dirty="0">
              <a:solidFill>
                <a:srgbClr val="66FFFF"/>
              </a:solidFill>
              <a:latin typeface="Garamond" panose="02020404030301010803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228800" y="1900148"/>
            <a:ext cx="1292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66FFFF"/>
                </a:solidFill>
                <a:latin typeface="Garamond" panose="02020404030301010803" pitchFamily="18" charset="0"/>
              </a:rPr>
              <a:t>10× µm</a:t>
            </a:r>
            <a:endParaRPr lang="zh-CN" altLang="en-US" sz="2800" b="1" dirty="0">
              <a:solidFill>
                <a:srgbClr val="66FFFF"/>
              </a:solidFill>
              <a:latin typeface="Garamond" panose="02020404030301010803" pitchFamily="18" charset="0"/>
            </a:endParaRPr>
          </a:p>
        </p:txBody>
      </p:sp>
      <p:sp>
        <p:nvSpPr>
          <p:cNvPr id="39" name="矩形 6"/>
          <p:cNvSpPr>
            <a:spLocks noChangeArrowheads="1"/>
          </p:cNvSpPr>
          <p:nvPr/>
        </p:nvSpPr>
        <p:spPr bwMode="auto">
          <a:xfrm>
            <a:off x="2560327" y="3403266"/>
            <a:ext cx="1773250" cy="476250"/>
          </a:xfrm>
          <a:prstGeom prst="rect">
            <a:avLst/>
          </a:prstGeom>
          <a:noFill/>
          <a:ln w="31750" algn="ctr">
            <a:noFill/>
            <a:round/>
            <a:headEnd/>
            <a:tailEnd type="triangle" w="med" len="med"/>
          </a:ln>
        </p:spPr>
        <p:txBody>
          <a:bodyPr wrap="square" lIns="0" bIns="0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800" b="1" dirty="0">
                <a:solidFill>
                  <a:srgbClr val="0000FF"/>
                </a:solidFill>
                <a:ea typeface="宋体" panose="02010600030101010101" pitchFamily="2" charset="-122"/>
              </a:rPr>
              <a:t>Capillarity</a:t>
            </a:r>
            <a:endParaRPr lang="zh-CN" altLang="en-US" sz="2800" b="1" dirty="0">
              <a:solidFill>
                <a:srgbClr val="0000FF"/>
              </a:solidFill>
              <a:ea typeface="宋体" panose="02010600030101010101" pitchFamily="2" charset="-122"/>
            </a:endParaRPr>
          </a:p>
        </p:txBody>
      </p:sp>
      <p:sp>
        <p:nvSpPr>
          <p:cNvPr id="43" name="矩形 14"/>
          <p:cNvSpPr>
            <a:spLocks noChangeArrowheads="1"/>
          </p:cNvSpPr>
          <p:nvPr/>
        </p:nvSpPr>
        <p:spPr bwMode="auto">
          <a:xfrm>
            <a:off x="9066401" y="2678030"/>
            <a:ext cx="1702516" cy="477054"/>
          </a:xfrm>
          <a:prstGeom prst="rect">
            <a:avLst/>
          </a:prstGeom>
          <a:noFill/>
          <a:ln w="31750" algn="ctr">
            <a:noFill/>
            <a:round/>
            <a:headEnd/>
            <a:tailEnd type="triangle" w="med" len="med"/>
          </a:ln>
        </p:spPr>
        <p:txBody>
          <a:bodyPr wrap="square" lIns="0" bIns="0" anchor="ctr">
            <a:spAutoFit/>
          </a:bodyPr>
          <a:lstStyle>
            <a:lvl1pPr marL="571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800" b="1" dirty="0">
                <a:solidFill>
                  <a:srgbClr val="0000FF"/>
                </a:solidFill>
                <a:ea typeface="宋体" panose="02010600030101010101" pitchFamily="2" charset="-122"/>
              </a:rPr>
              <a:t>Tortuosity</a:t>
            </a:r>
            <a:endParaRPr lang="zh-CN" altLang="en-US" sz="2800" b="1" dirty="0">
              <a:solidFill>
                <a:srgbClr val="0000FF"/>
              </a:solidFill>
              <a:ea typeface="宋体" panose="02010600030101010101" pitchFamily="2" charset="-122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015" y="4752062"/>
            <a:ext cx="3389261" cy="124564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5" y="4541156"/>
            <a:ext cx="1900506" cy="1528730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190171" y="5125192"/>
            <a:ext cx="1819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66FFFF"/>
                </a:solidFill>
                <a:latin typeface="Garamond" panose="02020404030301010803" pitchFamily="18" charset="0"/>
              </a:rPr>
              <a:t>2.54 cm</a:t>
            </a:r>
            <a:endParaRPr lang="zh-CN" altLang="en-US" sz="2800" b="1" dirty="0">
              <a:solidFill>
                <a:srgbClr val="66FFFF"/>
              </a:solidFill>
              <a:latin typeface="Garamond" panose="02020404030301010803" pitchFamily="18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10200725" y="4780951"/>
            <a:ext cx="678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66FFFF"/>
                </a:solidFill>
                <a:latin typeface="Garamond" panose="02020404030301010803" pitchFamily="18" charset="0"/>
              </a:rPr>
              <a:t>km</a:t>
            </a:r>
            <a:endParaRPr lang="zh-CN" altLang="en-US" sz="2800" b="1" dirty="0">
              <a:solidFill>
                <a:srgbClr val="66FFFF"/>
              </a:solidFill>
              <a:latin typeface="Garamond" panose="02020404030301010803" pitchFamily="18" charset="0"/>
            </a:endParaRPr>
          </a:p>
        </p:txBody>
      </p:sp>
      <p:grpSp>
        <p:nvGrpSpPr>
          <p:cNvPr id="47" name="Group 4"/>
          <p:cNvGrpSpPr>
            <a:grpSpLocks/>
          </p:cNvGrpSpPr>
          <p:nvPr/>
        </p:nvGrpSpPr>
        <p:grpSpPr bwMode="auto">
          <a:xfrm>
            <a:off x="5635269" y="4857553"/>
            <a:ext cx="2087563" cy="2016125"/>
            <a:chOff x="552" y="1266"/>
            <a:chExt cx="2322" cy="2428"/>
          </a:xfrm>
        </p:grpSpPr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" y="1305"/>
              <a:ext cx="2322" cy="2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任意多边形 48"/>
            <p:cNvSpPr/>
            <p:nvPr/>
          </p:nvSpPr>
          <p:spPr>
            <a:xfrm>
              <a:off x="1274" y="2495"/>
              <a:ext cx="1363" cy="231"/>
            </a:xfrm>
            <a:custGeom>
              <a:avLst/>
              <a:gdLst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19100 w 793750"/>
                <a:gd name="connsiteY4" fmla="*/ 114300 h 641350"/>
                <a:gd name="connsiteX5" fmla="*/ 444500 w 793750"/>
                <a:gd name="connsiteY5" fmla="*/ 127000 h 641350"/>
                <a:gd name="connsiteX6" fmla="*/ 482600 w 793750"/>
                <a:gd name="connsiteY6" fmla="*/ 158750 h 641350"/>
                <a:gd name="connsiteX7" fmla="*/ 508000 w 793750"/>
                <a:gd name="connsiteY7" fmla="*/ 165100 h 641350"/>
                <a:gd name="connsiteX8" fmla="*/ 539750 w 793750"/>
                <a:gd name="connsiteY8" fmla="*/ 196850 h 641350"/>
                <a:gd name="connsiteX9" fmla="*/ 558800 w 793750"/>
                <a:gd name="connsiteY9" fmla="*/ 209550 h 641350"/>
                <a:gd name="connsiteX10" fmla="*/ 596900 w 793750"/>
                <a:gd name="connsiteY10" fmla="*/ 266700 h 641350"/>
                <a:gd name="connsiteX11" fmla="*/ 609600 w 793750"/>
                <a:gd name="connsiteY11" fmla="*/ 285750 h 641350"/>
                <a:gd name="connsiteX12" fmla="*/ 615950 w 793750"/>
                <a:gd name="connsiteY12" fmla="*/ 304800 h 641350"/>
                <a:gd name="connsiteX13" fmla="*/ 641350 w 793750"/>
                <a:gd name="connsiteY13" fmla="*/ 349250 h 641350"/>
                <a:gd name="connsiteX14" fmla="*/ 654050 w 793750"/>
                <a:gd name="connsiteY14" fmla="*/ 368300 h 641350"/>
                <a:gd name="connsiteX15" fmla="*/ 660400 w 793750"/>
                <a:gd name="connsiteY15" fmla="*/ 387350 h 641350"/>
                <a:gd name="connsiteX16" fmla="*/ 673100 w 793750"/>
                <a:gd name="connsiteY16" fmla="*/ 406400 h 641350"/>
                <a:gd name="connsiteX17" fmla="*/ 679450 w 793750"/>
                <a:gd name="connsiteY17" fmla="*/ 425450 h 641350"/>
                <a:gd name="connsiteX18" fmla="*/ 704850 w 793750"/>
                <a:gd name="connsiteY18" fmla="*/ 463550 h 641350"/>
                <a:gd name="connsiteX19" fmla="*/ 717550 w 793750"/>
                <a:gd name="connsiteY19" fmla="*/ 482600 h 641350"/>
                <a:gd name="connsiteX20" fmla="*/ 723900 w 793750"/>
                <a:gd name="connsiteY20" fmla="*/ 501650 h 641350"/>
                <a:gd name="connsiteX21" fmla="*/ 736600 w 793750"/>
                <a:gd name="connsiteY21" fmla="*/ 527050 h 641350"/>
                <a:gd name="connsiteX22" fmla="*/ 742950 w 793750"/>
                <a:gd name="connsiteY22" fmla="*/ 546100 h 641350"/>
                <a:gd name="connsiteX23" fmla="*/ 768350 w 793750"/>
                <a:gd name="connsiteY23" fmla="*/ 584200 h 641350"/>
                <a:gd name="connsiteX24" fmla="*/ 781050 w 793750"/>
                <a:gd name="connsiteY24" fmla="*/ 603250 h 641350"/>
                <a:gd name="connsiteX25" fmla="*/ 793750 w 793750"/>
                <a:gd name="connsiteY25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19100 w 793750"/>
                <a:gd name="connsiteY4" fmla="*/ 114300 h 641350"/>
                <a:gd name="connsiteX5" fmla="*/ 444500 w 793750"/>
                <a:gd name="connsiteY5" fmla="*/ 127000 h 641350"/>
                <a:gd name="connsiteX6" fmla="*/ 482600 w 793750"/>
                <a:gd name="connsiteY6" fmla="*/ 158750 h 641350"/>
                <a:gd name="connsiteX7" fmla="*/ 508000 w 793750"/>
                <a:gd name="connsiteY7" fmla="*/ 165100 h 641350"/>
                <a:gd name="connsiteX8" fmla="*/ 558800 w 793750"/>
                <a:gd name="connsiteY8" fmla="*/ 209550 h 641350"/>
                <a:gd name="connsiteX9" fmla="*/ 596900 w 793750"/>
                <a:gd name="connsiteY9" fmla="*/ 266700 h 641350"/>
                <a:gd name="connsiteX10" fmla="*/ 609600 w 793750"/>
                <a:gd name="connsiteY10" fmla="*/ 285750 h 641350"/>
                <a:gd name="connsiteX11" fmla="*/ 615950 w 793750"/>
                <a:gd name="connsiteY11" fmla="*/ 304800 h 641350"/>
                <a:gd name="connsiteX12" fmla="*/ 641350 w 793750"/>
                <a:gd name="connsiteY12" fmla="*/ 349250 h 641350"/>
                <a:gd name="connsiteX13" fmla="*/ 654050 w 793750"/>
                <a:gd name="connsiteY13" fmla="*/ 368300 h 641350"/>
                <a:gd name="connsiteX14" fmla="*/ 660400 w 793750"/>
                <a:gd name="connsiteY14" fmla="*/ 387350 h 641350"/>
                <a:gd name="connsiteX15" fmla="*/ 673100 w 793750"/>
                <a:gd name="connsiteY15" fmla="*/ 406400 h 641350"/>
                <a:gd name="connsiteX16" fmla="*/ 679450 w 793750"/>
                <a:gd name="connsiteY16" fmla="*/ 425450 h 641350"/>
                <a:gd name="connsiteX17" fmla="*/ 704850 w 793750"/>
                <a:gd name="connsiteY17" fmla="*/ 463550 h 641350"/>
                <a:gd name="connsiteX18" fmla="*/ 717550 w 793750"/>
                <a:gd name="connsiteY18" fmla="*/ 482600 h 641350"/>
                <a:gd name="connsiteX19" fmla="*/ 723900 w 793750"/>
                <a:gd name="connsiteY19" fmla="*/ 501650 h 641350"/>
                <a:gd name="connsiteX20" fmla="*/ 736600 w 793750"/>
                <a:gd name="connsiteY20" fmla="*/ 527050 h 641350"/>
                <a:gd name="connsiteX21" fmla="*/ 742950 w 793750"/>
                <a:gd name="connsiteY21" fmla="*/ 546100 h 641350"/>
                <a:gd name="connsiteX22" fmla="*/ 768350 w 793750"/>
                <a:gd name="connsiteY22" fmla="*/ 584200 h 641350"/>
                <a:gd name="connsiteX23" fmla="*/ 781050 w 793750"/>
                <a:gd name="connsiteY23" fmla="*/ 603250 h 641350"/>
                <a:gd name="connsiteX24" fmla="*/ 793750 w 793750"/>
                <a:gd name="connsiteY24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19100 w 793750"/>
                <a:gd name="connsiteY4" fmla="*/ 114300 h 641350"/>
                <a:gd name="connsiteX5" fmla="*/ 444500 w 793750"/>
                <a:gd name="connsiteY5" fmla="*/ 127000 h 641350"/>
                <a:gd name="connsiteX6" fmla="*/ 482600 w 793750"/>
                <a:gd name="connsiteY6" fmla="*/ 158750 h 641350"/>
                <a:gd name="connsiteX7" fmla="*/ 558800 w 793750"/>
                <a:gd name="connsiteY7" fmla="*/ 209550 h 641350"/>
                <a:gd name="connsiteX8" fmla="*/ 596900 w 793750"/>
                <a:gd name="connsiteY8" fmla="*/ 266700 h 641350"/>
                <a:gd name="connsiteX9" fmla="*/ 609600 w 793750"/>
                <a:gd name="connsiteY9" fmla="*/ 285750 h 641350"/>
                <a:gd name="connsiteX10" fmla="*/ 615950 w 793750"/>
                <a:gd name="connsiteY10" fmla="*/ 304800 h 641350"/>
                <a:gd name="connsiteX11" fmla="*/ 641350 w 793750"/>
                <a:gd name="connsiteY11" fmla="*/ 349250 h 641350"/>
                <a:gd name="connsiteX12" fmla="*/ 654050 w 793750"/>
                <a:gd name="connsiteY12" fmla="*/ 368300 h 641350"/>
                <a:gd name="connsiteX13" fmla="*/ 660400 w 793750"/>
                <a:gd name="connsiteY13" fmla="*/ 387350 h 641350"/>
                <a:gd name="connsiteX14" fmla="*/ 673100 w 793750"/>
                <a:gd name="connsiteY14" fmla="*/ 406400 h 641350"/>
                <a:gd name="connsiteX15" fmla="*/ 679450 w 793750"/>
                <a:gd name="connsiteY15" fmla="*/ 425450 h 641350"/>
                <a:gd name="connsiteX16" fmla="*/ 704850 w 793750"/>
                <a:gd name="connsiteY16" fmla="*/ 463550 h 641350"/>
                <a:gd name="connsiteX17" fmla="*/ 717550 w 793750"/>
                <a:gd name="connsiteY17" fmla="*/ 482600 h 641350"/>
                <a:gd name="connsiteX18" fmla="*/ 723900 w 793750"/>
                <a:gd name="connsiteY18" fmla="*/ 501650 h 641350"/>
                <a:gd name="connsiteX19" fmla="*/ 736600 w 793750"/>
                <a:gd name="connsiteY19" fmla="*/ 527050 h 641350"/>
                <a:gd name="connsiteX20" fmla="*/ 742950 w 793750"/>
                <a:gd name="connsiteY20" fmla="*/ 546100 h 641350"/>
                <a:gd name="connsiteX21" fmla="*/ 768350 w 793750"/>
                <a:gd name="connsiteY21" fmla="*/ 584200 h 641350"/>
                <a:gd name="connsiteX22" fmla="*/ 781050 w 793750"/>
                <a:gd name="connsiteY22" fmla="*/ 603250 h 641350"/>
                <a:gd name="connsiteX23" fmla="*/ 793750 w 793750"/>
                <a:gd name="connsiteY23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19100 w 793750"/>
                <a:gd name="connsiteY4" fmla="*/ 114300 h 641350"/>
                <a:gd name="connsiteX5" fmla="*/ 444500 w 793750"/>
                <a:gd name="connsiteY5" fmla="*/ 127000 h 641350"/>
                <a:gd name="connsiteX6" fmla="*/ 444500 w 793750"/>
                <a:gd name="connsiteY6" fmla="*/ 146050 h 641350"/>
                <a:gd name="connsiteX7" fmla="*/ 482600 w 793750"/>
                <a:gd name="connsiteY7" fmla="*/ 158750 h 641350"/>
                <a:gd name="connsiteX8" fmla="*/ 558800 w 793750"/>
                <a:gd name="connsiteY8" fmla="*/ 209550 h 641350"/>
                <a:gd name="connsiteX9" fmla="*/ 596900 w 793750"/>
                <a:gd name="connsiteY9" fmla="*/ 266700 h 641350"/>
                <a:gd name="connsiteX10" fmla="*/ 609600 w 793750"/>
                <a:gd name="connsiteY10" fmla="*/ 285750 h 641350"/>
                <a:gd name="connsiteX11" fmla="*/ 615950 w 793750"/>
                <a:gd name="connsiteY11" fmla="*/ 304800 h 641350"/>
                <a:gd name="connsiteX12" fmla="*/ 641350 w 793750"/>
                <a:gd name="connsiteY12" fmla="*/ 349250 h 641350"/>
                <a:gd name="connsiteX13" fmla="*/ 654050 w 793750"/>
                <a:gd name="connsiteY13" fmla="*/ 368300 h 641350"/>
                <a:gd name="connsiteX14" fmla="*/ 660400 w 793750"/>
                <a:gd name="connsiteY14" fmla="*/ 387350 h 641350"/>
                <a:gd name="connsiteX15" fmla="*/ 673100 w 793750"/>
                <a:gd name="connsiteY15" fmla="*/ 406400 h 641350"/>
                <a:gd name="connsiteX16" fmla="*/ 679450 w 793750"/>
                <a:gd name="connsiteY16" fmla="*/ 425450 h 641350"/>
                <a:gd name="connsiteX17" fmla="*/ 704850 w 793750"/>
                <a:gd name="connsiteY17" fmla="*/ 463550 h 641350"/>
                <a:gd name="connsiteX18" fmla="*/ 717550 w 793750"/>
                <a:gd name="connsiteY18" fmla="*/ 482600 h 641350"/>
                <a:gd name="connsiteX19" fmla="*/ 723900 w 793750"/>
                <a:gd name="connsiteY19" fmla="*/ 501650 h 641350"/>
                <a:gd name="connsiteX20" fmla="*/ 736600 w 793750"/>
                <a:gd name="connsiteY20" fmla="*/ 527050 h 641350"/>
                <a:gd name="connsiteX21" fmla="*/ 742950 w 793750"/>
                <a:gd name="connsiteY21" fmla="*/ 546100 h 641350"/>
                <a:gd name="connsiteX22" fmla="*/ 768350 w 793750"/>
                <a:gd name="connsiteY22" fmla="*/ 584200 h 641350"/>
                <a:gd name="connsiteX23" fmla="*/ 781050 w 793750"/>
                <a:gd name="connsiteY23" fmla="*/ 603250 h 641350"/>
                <a:gd name="connsiteX24" fmla="*/ 793750 w 793750"/>
                <a:gd name="connsiteY24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444500 w 793750"/>
                <a:gd name="connsiteY5" fmla="*/ 146050 h 641350"/>
                <a:gd name="connsiteX6" fmla="*/ 482600 w 793750"/>
                <a:gd name="connsiteY6" fmla="*/ 158750 h 641350"/>
                <a:gd name="connsiteX7" fmla="*/ 558800 w 793750"/>
                <a:gd name="connsiteY7" fmla="*/ 209550 h 641350"/>
                <a:gd name="connsiteX8" fmla="*/ 596900 w 793750"/>
                <a:gd name="connsiteY8" fmla="*/ 266700 h 641350"/>
                <a:gd name="connsiteX9" fmla="*/ 609600 w 793750"/>
                <a:gd name="connsiteY9" fmla="*/ 285750 h 641350"/>
                <a:gd name="connsiteX10" fmla="*/ 615950 w 793750"/>
                <a:gd name="connsiteY10" fmla="*/ 304800 h 641350"/>
                <a:gd name="connsiteX11" fmla="*/ 641350 w 793750"/>
                <a:gd name="connsiteY11" fmla="*/ 349250 h 641350"/>
                <a:gd name="connsiteX12" fmla="*/ 654050 w 793750"/>
                <a:gd name="connsiteY12" fmla="*/ 368300 h 641350"/>
                <a:gd name="connsiteX13" fmla="*/ 660400 w 793750"/>
                <a:gd name="connsiteY13" fmla="*/ 387350 h 641350"/>
                <a:gd name="connsiteX14" fmla="*/ 673100 w 793750"/>
                <a:gd name="connsiteY14" fmla="*/ 406400 h 641350"/>
                <a:gd name="connsiteX15" fmla="*/ 679450 w 793750"/>
                <a:gd name="connsiteY15" fmla="*/ 425450 h 641350"/>
                <a:gd name="connsiteX16" fmla="*/ 704850 w 793750"/>
                <a:gd name="connsiteY16" fmla="*/ 463550 h 641350"/>
                <a:gd name="connsiteX17" fmla="*/ 717550 w 793750"/>
                <a:gd name="connsiteY17" fmla="*/ 482600 h 641350"/>
                <a:gd name="connsiteX18" fmla="*/ 723900 w 793750"/>
                <a:gd name="connsiteY18" fmla="*/ 501650 h 641350"/>
                <a:gd name="connsiteX19" fmla="*/ 736600 w 793750"/>
                <a:gd name="connsiteY19" fmla="*/ 527050 h 641350"/>
                <a:gd name="connsiteX20" fmla="*/ 742950 w 793750"/>
                <a:gd name="connsiteY20" fmla="*/ 546100 h 641350"/>
                <a:gd name="connsiteX21" fmla="*/ 768350 w 793750"/>
                <a:gd name="connsiteY21" fmla="*/ 584200 h 641350"/>
                <a:gd name="connsiteX22" fmla="*/ 781050 w 793750"/>
                <a:gd name="connsiteY22" fmla="*/ 603250 h 641350"/>
                <a:gd name="connsiteX23" fmla="*/ 793750 w 793750"/>
                <a:gd name="connsiteY23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444500 w 793750"/>
                <a:gd name="connsiteY5" fmla="*/ 146050 h 641350"/>
                <a:gd name="connsiteX6" fmla="*/ 558800 w 793750"/>
                <a:gd name="connsiteY6" fmla="*/ 209550 h 641350"/>
                <a:gd name="connsiteX7" fmla="*/ 596900 w 793750"/>
                <a:gd name="connsiteY7" fmla="*/ 266700 h 641350"/>
                <a:gd name="connsiteX8" fmla="*/ 609600 w 793750"/>
                <a:gd name="connsiteY8" fmla="*/ 285750 h 641350"/>
                <a:gd name="connsiteX9" fmla="*/ 615950 w 793750"/>
                <a:gd name="connsiteY9" fmla="*/ 304800 h 641350"/>
                <a:gd name="connsiteX10" fmla="*/ 641350 w 793750"/>
                <a:gd name="connsiteY10" fmla="*/ 349250 h 641350"/>
                <a:gd name="connsiteX11" fmla="*/ 654050 w 793750"/>
                <a:gd name="connsiteY11" fmla="*/ 368300 h 641350"/>
                <a:gd name="connsiteX12" fmla="*/ 660400 w 793750"/>
                <a:gd name="connsiteY12" fmla="*/ 387350 h 641350"/>
                <a:gd name="connsiteX13" fmla="*/ 673100 w 793750"/>
                <a:gd name="connsiteY13" fmla="*/ 406400 h 641350"/>
                <a:gd name="connsiteX14" fmla="*/ 679450 w 793750"/>
                <a:gd name="connsiteY14" fmla="*/ 425450 h 641350"/>
                <a:gd name="connsiteX15" fmla="*/ 704850 w 793750"/>
                <a:gd name="connsiteY15" fmla="*/ 463550 h 641350"/>
                <a:gd name="connsiteX16" fmla="*/ 717550 w 793750"/>
                <a:gd name="connsiteY16" fmla="*/ 482600 h 641350"/>
                <a:gd name="connsiteX17" fmla="*/ 723900 w 793750"/>
                <a:gd name="connsiteY17" fmla="*/ 501650 h 641350"/>
                <a:gd name="connsiteX18" fmla="*/ 736600 w 793750"/>
                <a:gd name="connsiteY18" fmla="*/ 527050 h 641350"/>
                <a:gd name="connsiteX19" fmla="*/ 742950 w 793750"/>
                <a:gd name="connsiteY19" fmla="*/ 546100 h 641350"/>
                <a:gd name="connsiteX20" fmla="*/ 768350 w 793750"/>
                <a:gd name="connsiteY20" fmla="*/ 584200 h 641350"/>
                <a:gd name="connsiteX21" fmla="*/ 781050 w 793750"/>
                <a:gd name="connsiteY21" fmla="*/ 603250 h 641350"/>
                <a:gd name="connsiteX22" fmla="*/ 793750 w 793750"/>
                <a:gd name="connsiteY22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58800 w 793750"/>
                <a:gd name="connsiteY5" fmla="*/ 209550 h 641350"/>
                <a:gd name="connsiteX6" fmla="*/ 596900 w 793750"/>
                <a:gd name="connsiteY6" fmla="*/ 266700 h 641350"/>
                <a:gd name="connsiteX7" fmla="*/ 609600 w 793750"/>
                <a:gd name="connsiteY7" fmla="*/ 285750 h 641350"/>
                <a:gd name="connsiteX8" fmla="*/ 615950 w 793750"/>
                <a:gd name="connsiteY8" fmla="*/ 304800 h 641350"/>
                <a:gd name="connsiteX9" fmla="*/ 641350 w 793750"/>
                <a:gd name="connsiteY9" fmla="*/ 349250 h 641350"/>
                <a:gd name="connsiteX10" fmla="*/ 654050 w 793750"/>
                <a:gd name="connsiteY10" fmla="*/ 368300 h 641350"/>
                <a:gd name="connsiteX11" fmla="*/ 660400 w 793750"/>
                <a:gd name="connsiteY11" fmla="*/ 387350 h 641350"/>
                <a:gd name="connsiteX12" fmla="*/ 673100 w 793750"/>
                <a:gd name="connsiteY12" fmla="*/ 406400 h 641350"/>
                <a:gd name="connsiteX13" fmla="*/ 679450 w 793750"/>
                <a:gd name="connsiteY13" fmla="*/ 425450 h 641350"/>
                <a:gd name="connsiteX14" fmla="*/ 704850 w 793750"/>
                <a:gd name="connsiteY14" fmla="*/ 463550 h 641350"/>
                <a:gd name="connsiteX15" fmla="*/ 717550 w 793750"/>
                <a:gd name="connsiteY15" fmla="*/ 482600 h 641350"/>
                <a:gd name="connsiteX16" fmla="*/ 723900 w 793750"/>
                <a:gd name="connsiteY16" fmla="*/ 501650 h 641350"/>
                <a:gd name="connsiteX17" fmla="*/ 736600 w 793750"/>
                <a:gd name="connsiteY17" fmla="*/ 527050 h 641350"/>
                <a:gd name="connsiteX18" fmla="*/ 742950 w 793750"/>
                <a:gd name="connsiteY18" fmla="*/ 546100 h 641350"/>
                <a:gd name="connsiteX19" fmla="*/ 768350 w 793750"/>
                <a:gd name="connsiteY19" fmla="*/ 584200 h 641350"/>
                <a:gd name="connsiteX20" fmla="*/ 781050 w 793750"/>
                <a:gd name="connsiteY20" fmla="*/ 603250 h 641350"/>
                <a:gd name="connsiteX21" fmla="*/ 793750 w 793750"/>
                <a:gd name="connsiteY21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96900 w 793750"/>
                <a:gd name="connsiteY5" fmla="*/ 266700 h 641350"/>
                <a:gd name="connsiteX6" fmla="*/ 609600 w 793750"/>
                <a:gd name="connsiteY6" fmla="*/ 285750 h 641350"/>
                <a:gd name="connsiteX7" fmla="*/ 615950 w 793750"/>
                <a:gd name="connsiteY7" fmla="*/ 304800 h 641350"/>
                <a:gd name="connsiteX8" fmla="*/ 641350 w 793750"/>
                <a:gd name="connsiteY8" fmla="*/ 349250 h 641350"/>
                <a:gd name="connsiteX9" fmla="*/ 654050 w 793750"/>
                <a:gd name="connsiteY9" fmla="*/ 368300 h 641350"/>
                <a:gd name="connsiteX10" fmla="*/ 660400 w 793750"/>
                <a:gd name="connsiteY10" fmla="*/ 387350 h 641350"/>
                <a:gd name="connsiteX11" fmla="*/ 673100 w 793750"/>
                <a:gd name="connsiteY11" fmla="*/ 406400 h 641350"/>
                <a:gd name="connsiteX12" fmla="*/ 679450 w 793750"/>
                <a:gd name="connsiteY12" fmla="*/ 425450 h 641350"/>
                <a:gd name="connsiteX13" fmla="*/ 704850 w 793750"/>
                <a:gd name="connsiteY13" fmla="*/ 463550 h 641350"/>
                <a:gd name="connsiteX14" fmla="*/ 717550 w 793750"/>
                <a:gd name="connsiteY14" fmla="*/ 482600 h 641350"/>
                <a:gd name="connsiteX15" fmla="*/ 723900 w 793750"/>
                <a:gd name="connsiteY15" fmla="*/ 501650 h 641350"/>
                <a:gd name="connsiteX16" fmla="*/ 736600 w 793750"/>
                <a:gd name="connsiteY16" fmla="*/ 527050 h 641350"/>
                <a:gd name="connsiteX17" fmla="*/ 742950 w 793750"/>
                <a:gd name="connsiteY17" fmla="*/ 546100 h 641350"/>
                <a:gd name="connsiteX18" fmla="*/ 768350 w 793750"/>
                <a:gd name="connsiteY18" fmla="*/ 584200 h 641350"/>
                <a:gd name="connsiteX19" fmla="*/ 781050 w 793750"/>
                <a:gd name="connsiteY19" fmla="*/ 603250 h 641350"/>
                <a:gd name="connsiteX20" fmla="*/ 793750 w 793750"/>
                <a:gd name="connsiteY20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96900 w 793750"/>
                <a:gd name="connsiteY5" fmla="*/ 266700 h 641350"/>
                <a:gd name="connsiteX6" fmla="*/ 609600 w 793750"/>
                <a:gd name="connsiteY6" fmla="*/ 285750 h 641350"/>
                <a:gd name="connsiteX7" fmla="*/ 641350 w 793750"/>
                <a:gd name="connsiteY7" fmla="*/ 349250 h 641350"/>
                <a:gd name="connsiteX8" fmla="*/ 654050 w 793750"/>
                <a:gd name="connsiteY8" fmla="*/ 368300 h 641350"/>
                <a:gd name="connsiteX9" fmla="*/ 660400 w 793750"/>
                <a:gd name="connsiteY9" fmla="*/ 387350 h 641350"/>
                <a:gd name="connsiteX10" fmla="*/ 673100 w 793750"/>
                <a:gd name="connsiteY10" fmla="*/ 406400 h 641350"/>
                <a:gd name="connsiteX11" fmla="*/ 679450 w 793750"/>
                <a:gd name="connsiteY11" fmla="*/ 425450 h 641350"/>
                <a:gd name="connsiteX12" fmla="*/ 704850 w 793750"/>
                <a:gd name="connsiteY12" fmla="*/ 463550 h 641350"/>
                <a:gd name="connsiteX13" fmla="*/ 717550 w 793750"/>
                <a:gd name="connsiteY13" fmla="*/ 482600 h 641350"/>
                <a:gd name="connsiteX14" fmla="*/ 723900 w 793750"/>
                <a:gd name="connsiteY14" fmla="*/ 501650 h 641350"/>
                <a:gd name="connsiteX15" fmla="*/ 736600 w 793750"/>
                <a:gd name="connsiteY15" fmla="*/ 527050 h 641350"/>
                <a:gd name="connsiteX16" fmla="*/ 742950 w 793750"/>
                <a:gd name="connsiteY16" fmla="*/ 546100 h 641350"/>
                <a:gd name="connsiteX17" fmla="*/ 768350 w 793750"/>
                <a:gd name="connsiteY17" fmla="*/ 584200 h 641350"/>
                <a:gd name="connsiteX18" fmla="*/ 781050 w 793750"/>
                <a:gd name="connsiteY18" fmla="*/ 603250 h 641350"/>
                <a:gd name="connsiteX19" fmla="*/ 793750 w 793750"/>
                <a:gd name="connsiteY19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96900 w 793750"/>
                <a:gd name="connsiteY5" fmla="*/ 266700 h 641350"/>
                <a:gd name="connsiteX6" fmla="*/ 609600 w 793750"/>
                <a:gd name="connsiteY6" fmla="*/ 285750 h 641350"/>
                <a:gd name="connsiteX7" fmla="*/ 641350 w 793750"/>
                <a:gd name="connsiteY7" fmla="*/ 349250 h 641350"/>
                <a:gd name="connsiteX8" fmla="*/ 654050 w 793750"/>
                <a:gd name="connsiteY8" fmla="*/ 368300 h 641350"/>
                <a:gd name="connsiteX9" fmla="*/ 660400 w 793750"/>
                <a:gd name="connsiteY9" fmla="*/ 387350 h 641350"/>
                <a:gd name="connsiteX10" fmla="*/ 679450 w 793750"/>
                <a:gd name="connsiteY10" fmla="*/ 425450 h 641350"/>
                <a:gd name="connsiteX11" fmla="*/ 704850 w 793750"/>
                <a:gd name="connsiteY11" fmla="*/ 463550 h 641350"/>
                <a:gd name="connsiteX12" fmla="*/ 717550 w 793750"/>
                <a:gd name="connsiteY12" fmla="*/ 482600 h 641350"/>
                <a:gd name="connsiteX13" fmla="*/ 723900 w 793750"/>
                <a:gd name="connsiteY13" fmla="*/ 501650 h 641350"/>
                <a:gd name="connsiteX14" fmla="*/ 736600 w 793750"/>
                <a:gd name="connsiteY14" fmla="*/ 527050 h 641350"/>
                <a:gd name="connsiteX15" fmla="*/ 742950 w 793750"/>
                <a:gd name="connsiteY15" fmla="*/ 546100 h 641350"/>
                <a:gd name="connsiteX16" fmla="*/ 768350 w 793750"/>
                <a:gd name="connsiteY16" fmla="*/ 584200 h 641350"/>
                <a:gd name="connsiteX17" fmla="*/ 781050 w 793750"/>
                <a:gd name="connsiteY17" fmla="*/ 603250 h 641350"/>
                <a:gd name="connsiteX18" fmla="*/ 793750 w 793750"/>
                <a:gd name="connsiteY18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96900 w 793750"/>
                <a:gd name="connsiteY5" fmla="*/ 266700 h 641350"/>
                <a:gd name="connsiteX6" fmla="*/ 609600 w 793750"/>
                <a:gd name="connsiteY6" fmla="*/ 285750 h 641350"/>
                <a:gd name="connsiteX7" fmla="*/ 641350 w 793750"/>
                <a:gd name="connsiteY7" fmla="*/ 349250 h 641350"/>
                <a:gd name="connsiteX8" fmla="*/ 654050 w 793750"/>
                <a:gd name="connsiteY8" fmla="*/ 368300 h 641350"/>
                <a:gd name="connsiteX9" fmla="*/ 660400 w 793750"/>
                <a:gd name="connsiteY9" fmla="*/ 387350 h 641350"/>
                <a:gd name="connsiteX10" fmla="*/ 679450 w 793750"/>
                <a:gd name="connsiteY10" fmla="*/ 425450 h 641350"/>
                <a:gd name="connsiteX11" fmla="*/ 704850 w 793750"/>
                <a:gd name="connsiteY11" fmla="*/ 463550 h 641350"/>
                <a:gd name="connsiteX12" fmla="*/ 717550 w 793750"/>
                <a:gd name="connsiteY12" fmla="*/ 482600 h 641350"/>
                <a:gd name="connsiteX13" fmla="*/ 736600 w 793750"/>
                <a:gd name="connsiteY13" fmla="*/ 527050 h 641350"/>
                <a:gd name="connsiteX14" fmla="*/ 742950 w 793750"/>
                <a:gd name="connsiteY14" fmla="*/ 546100 h 641350"/>
                <a:gd name="connsiteX15" fmla="*/ 768350 w 793750"/>
                <a:gd name="connsiteY15" fmla="*/ 584200 h 641350"/>
                <a:gd name="connsiteX16" fmla="*/ 781050 w 793750"/>
                <a:gd name="connsiteY16" fmla="*/ 603250 h 641350"/>
                <a:gd name="connsiteX17" fmla="*/ 793750 w 793750"/>
                <a:gd name="connsiteY17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96900 w 793750"/>
                <a:gd name="connsiteY5" fmla="*/ 266700 h 641350"/>
                <a:gd name="connsiteX6" fmla="*/ 609600 w 793750"/>
                <a:gd name="connsiteY6" fmla="*/ 285750 h 641350"/>
                <a:gd name="connsiteX7" fmla="*/ 641350 w 793750"/>
                <a:gd name="connsiteY7" fmla="*/ 349250 h 641350"/>
                <a:gd name="connsiteX8" fmla="*/ 654050 w 793750"/>
                <a:gd name="connsiteY8" fmla="*/ 368300 h 641350"/>
                <a:gd name="connsiteX9" fmla="*/ 660400 w 793750"/>
                <a:gd name="connsiteY9" fmla="*/ 387350 h 641350"/>
                <a:gd name="connsiteX10" fmla="*/ 679450 w 793750"/>
                <a:gd name="connsiteY10" fmla="*/ 425450 h 641350"/>
                <a:gd name="connsiteX11" fmla="*/ 704850 w 793750"/>
                <a:gd name="connsiteY11" fmla="*/ 463550 h 641350"/>
                <a:gd name="connsiteX12" fmla="*/ 717550 w 793750"/>
                <a:gd name="connsiteY12" fmla="*/ 482600 h 641350"/>
                <a:gd name="connsiteX13" fmla="*/ 736600 w 793750"/>
                <a:gd name="connsiteY13" fmla="*/ 527050 h 641350"/>
                <a:gd name="connsiteX14" fmla="*/ 742950 w 793750"/>
                <a:gd name="connsiteY14" fmla="*/ 546100 h 641350"/>
                <a:gd name="connsiteX15" fmla="*/ 781050 w 793750"/>
                <a:gd name="connsiteY15" fmla="*/ 603250 h 641350"/>
                <a:gd name="connsiteX16" fmla="*/ 793750 w 793750"/>
                <a:gd name="connsiteY16" fmla="*/ 641350 h 641350"/>
                <a:gd name="connsiteX0" fmla="*/ 0 w 781050"/>
                <a:gd name="connsiteY0" fmla="*/ 0 h 603250"/>
                <a:gd name="connsiteX1" fmla="*/ 120650 w 781050"/>
                <a:gd name="connsiteY1" fmla="*/ 31750 h 603250"/>
                <a:gd name="connsiteX2" fmla="*/ 177800 w 781050"/>
                <a:gd name="connsiteY2" fmla="*/ 44450 h 603250"/>
                <a:gd name="connsiteX3" fmla="*/ 215900 w 781050"/>
                <a:gd name="connsiteY3" fmla="*/ 57150 h 603250"/>
                <a:gd name="connsiteX4" fmla="*/ 444500 w 781050"/>
                <a:gd name="connsiteY4" fmla="*/ 127000 h 603250"/>
                <a:gd name="connsiteX5" fmla="*/ 596900 w 781050"/>
                <a:gd name="connsiteY5" fmla="*/ 266700 h 603250"/>
                <a:gd name="connsiteX6" fmla="*/ 609600 w 781050"/>
                <a:gd name="connsiteY6" fmla="*/ 285750 h 603250"/>
                <a:gd name="connsiteX7" fmla="*/ 641350 w 781050"/>
                <a:gd name="connsiteY7" fmla="*/ 349250 h 603250"/>
                <a:gd name="connsiteX8" fmla="*/ 654050 w 781050"/>
                <a:gd name="connsiteY8" fmla="*/ 368300 h 603250"/>
                <a:gd name="connsiteX9" fmla="*/ 660400 w 781050"/>
                <a:gd name="connsiteY9" fmla="*/ 387350 h 603250"/>
                <a:gd name="connsiteX10" fmla="*/ 679450 w 781050"/>
                <a:gd name="connsiteY10" fmla="*/ 425450 h 603250"/>
                <a:gd name="connsiteX11" fmla="*/ 704850 w 781050"/>
                <a:gd name="connsiteY11" fmla="*/ 463550 h 603250"/>
                <a:gd name="connsiteX12" fmla="*/ 717550 w 781050"/>
                <a:gd name="connsiteY12" fmla="*/ 482600 h 603250"/>
                <a:gd name="connsiteX13" fmla="*/ 736600 w 781050"/>
                <a:gd name="connsiteY13" fmla="*/ 527050 h 603250"/>
                <a:gd name="connsiteX14" fmla="*/ 742950 w 781050"/>
                <a:gd name="connsiteY14" fmla="*/ 546100 h 603250"/>
                <a:gd name="connsiteX15" fmla="*/ 781050 w 781050"/>
                <a:gd name="connsiteY15" fmla="*/ 603250 h 603250"/>
                <a:gd name="connsiteX0" fmla="*/ 0 w 742950"/>
                <a:gd name="connsiteY0" fmla="*/ 0 h 546100"/>
                <a:gd name="connsiteX1" fmla="*/ 120650 w 742950"/>
                <a:gd name="connsiteY1" fmla="*/ 31750 h 546100"/>
                <a:gd name="connsiteX2" fmla="*/ 177800 w 742950"/>
                <a:gd name="connsiteY2" fmla="*/ 44450 h 546100"/>
                <a:gd name="connsiteX3" fmla="*/ 215900 w 742950"/>
                <a:gd name="connsiteY3" fmla="*/ 57150 h 546100"/>
                <a:gd name="connsiteX4" fmla="*/ 444500 w 742950"/>
                <a:gd name="connsiteY4" fmla="*/ 127000 h 546100"/>
                <a:gd name="connsiteX5" fmla="*/ 596900 w 742950"/>
                <a:gd name="connsiteY5" fmla="*/ 266700 h 546100"/>
                <a:gd name="connsiteX6" fmla="*/ 609600 w 742950"/>
                <a:gd name="connsiteY6" fmla="*/ 285750 h 546100"/>
                <a:gd name="connsiteX7" fmla="*/ 641350 w 742950"/>
                <a:gd name="connsiteY7" fmla="*/ 349250 h 546100"/>
                <a:gd name="connsiteX8" fmla="*/ 654050 w 742950"/>
                <a:gd name="connsiteY8" fmla="*/ 368300 h 546100"/>
                <a:gd name="connsiteX9" fmla="*/ 660400 w 742950"/>
                <a:gd name="connsiteY9" fmla="*/ 387350 h 546100"/>
                <a:gd name="connsiteX10" fmla="*/ 679450 w 742950"/>
                <a:gd name="connsiteY10" fmla="*/ 425450 h 546100"/>
                <a:gd name="connsiteX11" fmla="*/ 704850 w 742950"/>
                <a:gd name="connsiteY11" fmla="*/ 463550 h 546100"/>
                <a:gd name="connsiteX12" fmla="*/ 717550 w 742950"/>
                <a:gd name="connsiteY12" fmla="*/ 482600 h 546100"/>
                <a:gd name="connsiteX13" fmla="*/ 736600 w 742950"/>
                <a:gd name="connsiteY13" fmla="*/ 527050 h 546100"/>
                <a:gd name="connsiteX14" fmla="*/ 742950 w 742950"/>
                <a:gd name="connsiteY14" fmla="*/ 546100 h 546100"/>
                <a:gd name="connsiteX0" fmla="*/ 0 w 742950"/>
                <a:gd name="connsiteY0" fmla="*/ 0 h 546100"/>
                <a:gd name="connsiteX1" fmla="*/ 120650 w 742950"/>
                <a:gd name="connsiteY1" fmla="*/ 31750 h 546100"/>
                <a:gd name="connsiteX2" fmla="*/ 177800 w 742950"/>
                <a:gd name="connsiteY2" fmla="*/ 44450 h 546100"/>
                <a:gd name="connsiteX3" fmla="*/ 215900 w 742950"/>
                <a:gd name="connsiteY3" fmla="*/ 57150 h 546100"/>
                <a:gd name="connsiteX4" fmla="*/ 444500 w 742950"/>
                <a:gd name="connsiteY4" fmla="*/ 127000 h 546100"/>
                <a:gd name="connsiteX5" fmla="*/ 596900 w 742950"/>
                <a:gd name="connsiteY5" fmla="*/ 266700 h 546100"/>
                <a:gd name="connsiteX6" fmla="*/ 609600 w 742950"/>
                <a:gd name="connsiteY6" fmla="*/ 285750 h 546100"/>
                <a:gd name="connsiteX7" fmla="*/ 641350 w 742950"/>
                <a:gd name="connsiteY7" fmla="*/ 349250 h 546100"/>
                <a:gd name="connsiteX8" fmla="*/ 654050 w 742950"/>
                <a:gd name="connsiteY8" fmla="*/ 368300 h 546100"/>
                <a:gd name="connsiteX9" fmla="*/ 660400 w 742950"/>
                <a:gd name="connsiteY9" fmla="*/ 387350 h 546100"/>
                <a:gd name="connsiteX10" fmla="*/ 679450 w 742950"/>
                <a:gd name="connsiteY10" fmla="*/ 425450 h 546100"/>
                <a:gd name="connsiteX11" fmla="*/ 704850 w 742950"/>
                <a:gd name="connsiteY11" fmla="*/ 463550 h 546100"/>
                <a:gd name="connsiteX12" fmla="*/ 736600 w 742950"/>
                <a:gd name="connsiteY12" fmla="*/ 527050 h 546100"/>
                <a:gd name="connsiteX13" fmla="*/ 742950 w 742950"/>
                <a:gd name="connsiteY13" fmla="*/ 546100 h 546100"/>
                <a:gd name="connsiteX0" fmla="*/ 0 w 742950"/>
                <a:gd name="connsiteY0" fmla="*/ 0 h 546100"/>
                <a:gd name="connsiteX1" fmla="*/ 120650 w 742950"/>
                <a:gd name="connsiteY1" fmla="*/ 31750 h 546100"/>
                <a:gd name="connsiteX2" fmla="*/ 177800 w 742950"/>
                <a:gd name="connsiteY2" fmla="*/ 44450 h 546100"/>
                <a:gd name="connsiteX3" fmla="*/ 215900 w 742950"/>
                <a:gd name="connsiteY3" fmla="*/ 57150 h 546100"/>
                <a:gd name="connsiteX4" fmla="*/ 444500 w 742950"/>
                <a:gd name="connsiteY4" fmla="*/ 127000 h 546100"/>
                <a:gd name="connsiteX5" fmla="*/ 596900 w 742950"/>
                <a:gd name="connsiteY5" fmla="*/ 266700 h 546100"/>
                <a:gd name="connsiteX6" fmla="*/ 609600 w 742950"/>
                <a:gd name="connsiteY6" fmla="*/ 285750 h 546100"/>
                <a:gd name="connsiteX7" fmla="*/ 641350 w 742950"/>
                <a:gd name="connsiteY7" fmla="*/ 349250 h 546100"/>
                <a:gd name="connsiteX8" fmla="*/ 654050 w 742950"/>
                <a:gd name="connsiteY8" fmla="*/ 368300 h 546100"/>
                <a:gd name="connsiteX9" fmla="*/ 679450 w 742950"/>
                <a:gd name="connsiteY9" fmla="*/ 425450 h 546100"/>
                <a:gd name="connsiteX10" fmla="*/ 704850 w 742950"/>
                <a:gd name="connsiteY10" fmla="*/ 463550 h 546100"/>
                <a:gd name="connsiteX11" fmla="*/ 736600 w 742950"/>
                <a:gd name="connsiteY11" fmla="*/ 527050 h 546100"/>
                <a:gd name="connsiteX12" fmla="*/ 742950 w 742950"/>
                <a:gd name="connsiteY12" fmla="*/ 546100 h 546100"/>
                <a:gd name="connsiteX0" fmla="*/ 0 w 742950"/>
                <a:gd name="connsiteY0" fmla="*/ 0 h 546100"/>
                <a:gd name="connsiteX1" fmla="*/ 120650 w 742950"/>
                <a:gd name="connsiteY1" fmla="*/ 31750 h 546100"/>
                <a:gd name="connsiteX2" fmla="*/ 177800 w 742950"/>
                <a:gd name="connsiteY2" fmla="*/ 44450 h 546100"/>
                <a:gd name="connsiteX3" fmla="*/ 215900 w 742950"/>
                <a:gd name="connsiteY3" fmla="*/ 57150 h 546100"/>
                <a:gd name="connsiteX4" fmla="*/ 444500 w 742950"/>
                <a:gd name="connsiteY4" fmla="*/ 127000 h 546100"/>
                <a:gd name="connsiteX5" fmla="*/ 596900 w 742950"/>
                <a:gd name="connsiteY5" fmla="*/ 266700 h 546100"/>
                <a:gd name="connsiteX6" fmla="*/ 609600 w 742950"/>
                <a:gd name="connsiteY6" fmla="*/ 285750 h 546100"/>
                <a:gd name="connsiteX7" fmla="*/ 641350 w 742950"/>
                <a:gd name="connsiteY7" fmla="*/ 349250 h 546100"/>
                <a:gd name="connsiteX8" fmla="*/ 679450 w 742950"/>
                <a:gd name="connsiteY8" fmla="*/ 425450 h 546100"/>
                <a:gd name="connsiteX9" fmla="*/ 704850 w 742950"/>
                <a:gd name="connsiteY9" fmla="*/ 463550 h 546100"/>
                <a:gd name="connsiteX10" fmla="*/ 736600 w 742950"/>
                <a:gd name="connsiteY10" fmla="*/ 527050 h 546100"/>
                <a:gd name="connsiteX11" fmla="*/ 742950 w 742950"/>
                <a:gd name="connsiteY11" fmla="*/ 546100 h 546100"/>
                <a:gd name="connsiteX0" fmla="*/ 0 w 742950"/>
                <a:gd name="connsiteY0" fmla="*/ 0 h 546100"/>
                <a:gd name="connsiteX1" fmla="*/ 120650 w 742950"/>
                <a:gd name="connsiteY1" fmla="*/ 31750 h 546100"/>
                <a:gd name="connsiteX2" fmla="*/ 177800 w 742950"/>
                <a:gd name="connsiteY2" fmla="*/ 44450 h 546100"/>
                <a:gd name="connsiteX3" fmla="*/ 215900 w 742950"/>
                <a:gd name="connsiteY3" fmla="*/ 57150 h 546100"/>
                <a:gd name="connsiteX4" fmla="*/ 444500 w 742950"/>
                <a:gd name="connsiteY4" fmla="*/ 127000 h 546100"/>
                <a:gd name="connsiteX5" fmla="*/ 596900 w 742950"/>
                <a:gd name="connsiteY5" fmla="*/ 266700 h 546100"/>
                <a:gd name="connsiteX6" fmla="*/ 609600 w 742950"/>
                <a:gd name="connsiteY6" fmla="*/ 285750 h 546100"/>
                <a:gd name="connsiteX7" fmla="*/ 641350 w 742950"/>
                <a:gd name="connsiteY7" fmla="*/ 349250 h 546100"/>
                <a:gd name="connsiteX8" fmla="*/ 704850 w 742950"/>
                <a:gd name="connsiteY8" fmla="*/ 463550 h 546100"/>
                <a:gd name="connsiteX9" fmla="*/ 736600 w 742950"/>
                <a:gd name="connsiteY9" fmla="*/ 527050 h 546100"/>
                <a:gd name="connsiteX10" fmla="*/ 742950 w 742950"/>
                <a:gd name="connsiteY10" fmla="*/ 546100 h 546100"/>
                <a:gd name="connsiteX0" fmla="*/ 0 w 744132"/>
                <a:gd name="connsiteY0" fmla="*/ 0 h 546100"/>
                <a:gd name="connsiteX1" fmla="*/ 120650 w 744132"/>
                <a:gd name="connsiteY1" fmla="*/ 31750 h 546100"/>
                <a:gd name="connsiteX2" fmla="*/ 177800 w 744132"/>
                <a:gd name="connsiteY2" fmla="*/ 44450 h 546100"/>
                <a:gd name="connsiteX3" fmla="*/ 215900 w 744132"/>
                <a:gd name="connsiteY3" fmla="*/ 57150 h 546100"/>
                <a:gd name="connsiteX4" fmla="*/ 444500 w 744132"/>
                <a:gd name="connsiteY4" fmla="*/ 127000 h 546100"/>
                <a:gd name="connsiteX5" fmla="*/ 596900 w 744132"/>
                <a:gd name="connsiteY5" fmla="*/ 266700 h 546100"/>
                <a:gd name="connsiteX6" fmla="*/ 609600 w 744132"/>
                <a:gd name="connsiteY6" fmla="*/ 285750 h 546100"/>
                <a:gd name="connsiteX7" fmla="*/ 641350 w 744132"/>
                <a:gd name="connsiteY7" fmla="*/ 349250 h 546100"/>
                <a:gd name="connsiteX8" fmla="*/ 736600 w 744132"/>
                <a:gd name="connsiteY8" fmla="*/ 527050 h 546100"/>
                <a:gd name="connsiteX9" fmla="*/ 742950 w 744132"/>
                <a:gd name="connsiteY9" fmla="*/ 546100 h 546100"/>
                <a:gd name="connsiteX0" fmla="*/ 0 w 746482"/>
                <a:gd name="connsiteY0" fmla="*/ 0 h 548843"/>
                <a:gd name="connsiteX1" fmla="*/ 120650 w 746482"/>
                <a:gd name="connsiteY1" fmla="*/ 31750 h 548843"/>
                <a:gd name="connsiteX2" fmla="*/ 177800 w 746482"/>
                <a:gd name="connsiteY2" fmla="*/ 44450 h 548843"/>
                <a:gd name="connsiteX3" fmla="*/ 215900 w 746482"/>
                <a:gd name="connsiteY3" fmla="*/ 57150 h 548843"/>
                <a:gd name="connsiteX4" fmla="*/ 444500 w 746482"/>
                <a:gd name="connsiteY4" fmla="*/ 127000 h 548843"/>
                <a:gd name="connsiteX5" fmla="*/ 596900 w 746482"/>
                <a:gd name="connsiteY5" fmla="*/ 266700 h 548843"/>
                <a:gd name="connsiteX6" fmla="*/ 609600 w 746482"/>
                <a:gd name="connsiteY6" fmla="*/ 285750 h 548843"/>
                <a:gd name="connsiteX7" fmla="*/ 736600 w 746482"/>
                <a:gd name="connsiteY7" fmla="*/ 527050 h 548843"/>
                <a:gd name="connsiteX8" fmla="*/ 742950 w 746482"/>
                <a:gd name="connsiteY8" fmla="*/ 546100 h 548843"/>
                <a:gd name="connsiteX0" fmla="*/ 0 w 747422"/>
                <a:gd name="connsiteY0" fmla="*/ 0 h 550221"/>
                <a:gd name="connsiteX1" fmla="*/ 120650 w 747422"/>
                <a:gd name="connsiteY1" fmla="*/ 31750 h 550221"/>
                <a:gd name="connsiteX2" fmla="*/ 177800 w 747422"/>
                <a:gd name="connsiteY2" fmla="*/ 44450 h 550221"/>
                <a:gd name="connsiteX3" fmla="*/ 215900 w 747422"/>
                <a:gd name="connsiteY3" fmla="*/ 57150 h 550221"/>
                <a:gd name="connsiteX4" fmla="*/ 444500 w 747422"/>
                <a:gd name="connsiteY4" fmla="*/ 127000 h 550221"/>
                <a:gd name="connsiteX5" fmla="*/ 596900 w 747422"/>
                <a:gd name="connsiteY5" fmla="*/ 266700 h 550221"/>
                <a:gd name="connsiteX6" fmla="*/ 736600 w 747422"/>
                <a:gd name="connsiteY6" fmla="*/ 527050 h 550221"/>
                <a:gd name="connsiteX7" fmla="*/ 742950 w 747422"/>
                <a:gd name="connsiteY7" fmla="*/ 546100 h 550221"/>
                <a:gd name="connsiteX0" fmla="*/ 0 w 747422"/>
                <a:gd name="connsiteY0" fmla="*/ 0 h 550221"/>
                <a:gd name="connsiteX1" fmla="*/ 120650 w 747422"/>
                <a:gd name="connsiteY1" fmla="*/ 31750 h 550221"/>
                <a:gd name="connsiteX2" fmla="*/ 177800 w 747422"/>
                <a:gd name="connsiteY2" fmla="*/ 44450 h 550221"/>
                <a:gd name="connsiteX3" fmla="*/ 444500 w 747422"/>
                <a:gd name="connsiteY3" fmla="*/ 127000 h 550221"/>
                <a:gd name="connsiteX4" fmla="*/ 596900 w 747422"/>
                <a:gd name="connsiteY4" fmla="*/ 266700 h 550221"/>
                <a:gd name="connsiteX5" fmla="*/ 736600 w 747422"/>
                <a:gd name="connsiteY5" fmla="*/ 527050 h 550221"/>
                <a:gd name="connsiteX6" fmla="*/ 742950 w 747422"/>
                <a:gd name="connsiteY6" fmla="*/ 546100 h 550221"/>
                <a:gd name="connsiteX0" fmla="*/ 0 w 747422"/>
                <a:gd name="connsiteY0" fmla="*/ 0 h 550221"/>
                <a:gd name="connsiteX1" fmla="*/ 120650 w 747422"/>
                <a:gd name="connsiteY1" fmla="*/ 31750 h 550221"/>
                <a:gd name="connsiteX2" fmla="*/ 444500 w 747422"/>
                <a:gd name="connsiteY2" fmla="*/ 127000 h 550221"/>
                <a:gd name="connsiteX3" fmla="*/ 596900 w 747422"/>
                <a:gd name="connsiteY3" fmla="*/ 266700 h 550221"/>
                <a:gd name="connsiteX4" fmla="*/ 736600 w 747422"/>
                <a:gd name="connsiteY4" fmla="*/ 527050 h 550221"/>
                <a:gd name="connsiteX5" fmla="*/ 742950 w 747422"/>
                <a:gd name="connsiteY5" fmla="*/ 546100 h 550221"/>
                <a:gd name="connsiteX0" fmla="*/ 0 w 747422"/>
                <a:gd name="connsiteY0" fmla="*/ 0 h 550221"/>
                <a:gd name="connsiteX1" fmla="*/ 120650 w 747422"/>
                <a:gd name="connsiteY1" fmla="*/ 31750 h 550221"/>
                <a:gd name="connsiteX2" fmla="*/ 393700 w 747422"/>
                <a:gd name="connsiteY2" fmla="*/ 254000 h 550221"/>
                <a:gd name="connsiteX3" fmla="*/ 596900 w 747422"/>
                <a:gd name="connsiteY3" fmla="*/ 266700 h 550221"/>
                <a:gd name="connsiteX4" fmla="*/ 736600 w 747422"/>
                <a:gd name="connsiteY4" fmla="*/ 527050 h 550221"/>
                <a:gd name="connsiteX5" fmla="*/ 742950 w 747422"/>
                <a:gd name="connsiteY5" fmla="*/ 546100 h 550221"/>
                <a:gd name="connsiteX0" fmla="*/ 0 w 750244"/>
                <a:gd name="connsiteY0" fmla="*/ 0 h 546100"/>
                <a:gd name="connsiteX1" fmla="*/ 120650 w 750244"/>
                <a:gd name="connsiteY1" fmla="*/ 31750 h 546100"/>
                <a:gd name="connsiteX2" fmla="*/ 393700 w 750244"/>
                <a:gd name="connsiteY2" fmla="*/ 254000 h 546100"/>
                <a:gd name="connsiteX3" fmla="*/ 558800 w 750244"/>
                <a:gd name="connsiteY3" fmla="*/ 381000 h 546100"/>
                <a:gd name="connsiteX4" fmla="*/ 736600 w 750244"/>
                <a:gd name="connsiteY4" fmla="*/ 527050 h 546100"/>
                <a:gd name="connsiteX5" fmla="*/ 742950 w 750244"/>
                <a:gd name="connsiteY5" fmla="*/ 546100 h 546100"/>
                <a:gd name="connsiteX0" fmla="*/ 0 w 746629"/>
                <a:gd name="connsiteY0" fmla="*/ 0 h 615950"/>
                <a:gd name="connsiteX1" fmla="*/ 120650 w 746629"/>
                <a:gd name="connsiteY1" fmla="*/ 31750 h 615950"/>
                <a:gd name="connsiteX2" fmla="*/ 393700 w 746629"/>
                <a:gd name="connsiteY2" fmla="*/ 254000 h 615950"/>
                <a:gd name="connsiteX3" fmla="*/ 558800 w 746629"/>
                <a:gd name="connsiteY3" fmla="*/ 381000 h 615950"/>
                <a:gd name="connsiteX4" fmla="*/ 736600 w 746629"/>
                <a:gd name="connsiteY4" fmla="*/ 527050 h 615950"/>
                <a:gd name="connsiteX5" fmla="*/ 730250 w 746629"/>
                <a:gd name="connsiteY5" fmla="*/ 615950 h 615950"/>
                <a:gd name="connsiteX0" fmla="*/ 0 w 730250"/>
                <a:gd name="connsiteY0" fmla="*/ 0 h 615950"/>
                <a:gd name="connsiteX1" fmla="*/ 120650 w 730250"/>
                <a:gd name="connsiteY1" fmla="*/ 31750 h 615950"/>
                <a:gd name="connsiteX2" fmla="*/ 393700 w 730250"/>
                <a:gd name="connsiteY2" fmla="*/ 254000 h 615950"/>
                <a:gd name="connsiteX3" fmla="*/ 558800 w 730250"/>
                <a:gd name="connsiteY3" fmla="*/ 381000 h 615950"/>
                <a:gd name="connsiteX4" fmla="*/ 692150 w 730250"/>
                <a:gd name="connsiteY4" fmla="*/ 533400 h 615950"/>
                <a:gd name="connsiteX5" fmla="*/ 730250 w 730250"/>
                <a:gd name="connsiteY5" fmla="*/ 615950 h 615950"/>
                <a:gd name="connsiteX0" fmla="*/ 0 w 755650"/>
                <a:gd name="connsiteY0" fmla="*/ 0 h 647700"/>
                <a:gd name="connsiteX1" fmla="*/ 120650 w 755650"/>
                <a:gd name="connsiteY1" fmla="*/ 31750 h 647700"/>
                <a:gd name="connsiteX2" fmla="*/ 393700 w 755650"/>
                <a:gd name="connsiteY2" fmla="*/ 254000 h 647700"/>
                <a:gd name="connsiteX3" fmla="*/ 558800 w 755650"/>
                <a:gd name="connsiteY3" fmla="*/ 381000 h 647700"/>
                <a:gd name="connsiteX4" fmla="*/ 692150 w 755650"/>
                <a:gd name="connsiteY4" fmla="*/ 533400 h 647700"/>
                <a:gd name="connsiteX5" fmla="*/ 755650 w 755650"/>
                <a:gd name="connsiteY5" fmla="*/ 647700 h 647700"/>
                <a:gd name="connsiteX0" fmla="*/ 0 w 755650"/>
                <a:gd name="connsiteY0" fmla="*/ 0 h 647700"/>
                <a:gd name="connsiteX1" fmla="*/ 120650 w 755650"/>
                <a:gd name="connsiteY1" fmla="*/ 82550 h 647700"/>
                <a:gd name="connsiteX2" fmla="*/ 393700 w 755650"/>
                <a:gd name="connsiteY2" fmla="*/ 254000 h 647700"/>
                <a:gd name="connsiteX3" fmla="*/ 558800 w 755650"/>
                <a:gd name="connsiteY3" fmla="*/ 381000 h 647700"/>
                <a:gd name="connsiteX4" fmla="*/ 692150 w 755650"/>
                <a:gd name="connsiteY4" fmla="*/ 533400 h 647700"/>
                <a:gd name="connsiteX5" fmla="*/ 755650 w 755650"/>
                <a:gd name="connsiteY5" fmla="*/ 647700 h 647700"/>
                <a:gd name="connsiteX0" fmla="*/ 0 w 2165350"/>
                <a:gd name="connsiteY0" fmla="*/ 368451 h 938481"/>
                <a:gd name="connsiteX1" fmla="*/ 120650 w 2165350"/>
                <a:gd name="connsiteY1" fmla="*/ 451001 h 938481"/>
                <a:gd name="connsiteX2" fmla="*/ 393700 w 2165350"/>
                <a:gd name="connsiteY2" fmla="*/ 622451 h 938481"/>
                <a:gd name="connsiteX3" fmla="*/ 558800 w 2165350"/>
                <a:gd name="connsiteY3" fmla="*/ 749451 h 938481"/>
                <a:gd name="connsiteX4" fmla="*/ 692150 w 2165350"/>
                <a:gd name="connsiteY4" fmla="*/ 901851 h 938481"/>
                <a:gd name="connsiteX5" fmla="*/ 2165350 w 2165350"/>
                <a:gd name="connsiteY5" fmla="*/ 151 h 938481"/>
                <a:gd name="connsiteX0" fmla="*/ 0 w 2165350"/>
                <a:gd name="connsiteY0" fmla="*/ 372002 h 776268"/>
                <a:gd name="connsiteX1" fmla="*/ 120650 w 2165350"/>
                <a:gd name="connsiteY1" fmla="*/ 454552 h 776268"/>
                <a:gd name="connsiteX2" fmla="*/ 393700 w 2165350"/>
                <a:gd name="connsiteY2" fmla="*/ 626002 h 776268"/>
                <a:gd name="connsiteX3" fmla="*/ 558800 w 2165350"/>
                <a:gd name="connsiteY3" fmla="*/ 753002 h 776268"/>
                <a:gd name="connsiteX4" fmla="*/ 1555750 w 2165350"/>
                <a:gd name="connsiteY4" fmla="*/ 130702 h 776268"/>
                <a:gd name="connsiteX5" fmla="*/ 2165350 w 2165350"/>
                <a:gd name="connsiteY5" fmla="*/ 3702 h 776268"/>
                <a:gd name="connsiteX0" fmla="*/ 0 w 2165350"/>
                <a:gd name="connsiteY0" fmla="*/ 369479 h 626917"/>
                <a:gd name="connsiteX1" fmla="*/ 120650 w 2165350"/>
                <a:gd name="connsiteY1" fmla="*/ 452029 h 626917"/>
                <a:gd name="connsiteX2" fmla="*/ 393700 w 2165350"/>
                <a:gd name="connsiteY2" fmla="*/ 623479 h 626917"/>
                <a:gd name="connsiteX3" fmla="*/ 977900 w 2165350"/>
                <a:gd name="connsiteY3" fmla="*/ 280579 h 626917"/>
                <a:gd name="connsiteX4" fmla="*/ 1555750 w 2165350"/>
                <a:gd name="connsiteY4" fmla="*/ 128179 h 626917"/>
                <a:gd name="connsiteX5" fmla="*/ 2165350 w 2165350"/>
                <a:gd name="connsiteY5" fmla="*/ 1179 h 626917"/>
                <a:gd name="connsiteX0" fmla="*/ 0 w 2165350"/>
                <a:gd name="connsiteY0" fmla="*/ 370744 h 634611"/>
                <a:gd name="connsiteX1" fmla="*/ 120650 w 2165350"/>
                <a:gd name="connsiteY1" fmla="*/ 453294 h 634611"/>
                <a:gd name="connsiteX2" fmla="*/ 393700 w 2165350"/>
                <a:gd name="connsiteY2" fmla="*/ 624744 h 634611"/>
                <a:gd name="connsiteX3" fmla="*/ 1555750 w 2165350"/>
                <a:gd name="connsiteY3" fmla="*/ 129444 h 634611"/>
                <a:gd name="connsiteX4" fmla="*/ 2165350 w 2165350"/>
                <a:gd name="connsiteY4" fmla="*/ 2444 h 634611"/>
                <a:gd name="connsiteX0" fmla="*/ 23126 w 2188476"/>
                <a:gd name="connsiteY0" fmla="*/ 369905 h 461123"/>
                <a:gd name="connsiteX1" fmla="*/ 143776 w 2188476"/>
                <a:gd name="connsiteY1" fmla="*/ 452455 h 461123"/>
                <a:gd name="connsiteX2" fmla="*/ 1578876 w 2188476"/>
                <a:gd name="connsiteY2" fmla="*/ 128605 h 461123"/>
                <a:gd name="connsiteX3" fmla="*/ 2188476 w 2188476"/>
                <a:gd name="connsiteY3" fmla="*/ 1605 h 461123"/>
                <a:gd name="connsiteX0" fmla="*/ 0 w 2165350"/>
                <a:gd name="connsiteY0" fmla="*/ 369669 h 369669"/>
                <a:gd name="connsiteX1" fmla="*/ 1555750 w 2165350"/>
                <a:gd name="connsiteY1" fmla="*/ 128369 h 369669"/>
                <a:gd name="connsiteX2" fmla="*/ 2165350 w 2165350"/>
                <a:gd name="connsiteY2" fmla="*/ 1369 h 369669"/>
                <a:gd name="connsiteX0" fmla="*/ 0 w 2165350"/>
                <a:gd name="connsiteY0" fmla="*/ 368300 h 368300"/>
                <a:gd name="connsiteX1" fmla="*/ 2165350 w 2165350"/>
                <a:gd name="connsiteY1" fmla="*/ 0 h 368300"/>
                <a:gd name="connsiteX0" fmla="*/ 0 w 2165350"/>
                <a:gd name="connsiteY0" fmla="*/ 368300 h 368300"/>
                <a:gd name="connsiteX1" fmla="*/ 989087 w 2165350"/>
                <a:gd name="connsiteY1" fmla="*/ 224160 h 368300"/>
                <a:gd name="connsiteX2" fmla="*/ 2165350 w 2165350"/>
                <a:gd name="connsiteY2" fmla="*/ 0 h 368300"/>
                <a:gd name="connsiteX0" fmla="*/ 0 w 2165350"/>
                <a:gd name="connsiteY0" fmla="*/ 368300 h 368300"/>
                <a:gd name="connsiteX1" fmla="*/ 989087 w 2165350"/>
                <a:gd name="connsiteY1" fmla="*/ 224160 h 368300"/>
                <a:gd name="connsiteX2" fmla="*/ 1674887 w 2165350"/>
                <a:gd name="connsiteY2" fmla="*/ 71760 h 368300"/>
                <a:gd name="connsiteX3" fmla="*/ 2165350 w 2165350"/>
                <a:gd name="connsiteY3" fmla="*/ 0 h 368300"/>
                <a:gd name="connsiteX0" fmla="*/ 0 w 2165350"/>
                <a:gd name="connsiteY0" fmla="*/ 368300 h 368300"/>
                <a:gd name="connsiteX1" fmla="*/ 481087 w 2165350"/>
                <a:gd name="connsiteY1" fmla="*/ 262260 h 368300"/>
                <a:gd name="connsiteX2" fmla="*/ 989087 w 2165350"/>
                <a:gd name="connsiteY2" fmla="*/ 224160 h 368300"/>
                <a:gd name="connsiteX3" fmla="*/ 1674887 w 2165350"/>
                <a:gd name="connsiteY3" fmla="*/ 71760 h 368300"/>
                <a:gd name="connsiteX4" fmla="*/ 2165350 w 2165350"/>
                <a:gd name="connsiteY4" fmla="*/ 0 h 36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5350" h="368300">
                  <a:moveTo>
                    <a:pt x="0" y="368300"/>
                  </a:moveTo>
                  <a:cubicBezTo>
                    <a:pt x="173062" y="341420"/>
                    <a:pt x="308025" y="289140"/>
                    <a:pt x="481087" y="262260"/>
                  </a:cubicBezTo>
                  <a:lnTo>
                    <a:pt x="989087" y="224160"/>
                  </a:lnTo>
                  <a:cubicBezTo>
                    <a:pt x="1192287" y="186060"/>
                    <a:pt x="1471687" y="109860"/>
                    <a:pt x="1674887" y="71760"/>
                  </a:cubicBezTo>
                  <a:lnTo>
                    <a:pt x="2165350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50" name="任意多边形 49"/>
            <p:cNvSpPr/>
            <p:nvPr/>
          </p:nvSpPr>
          <p:spPr>
            <a:xfrm>
              <a:off x="916" y="1908"/>
              <a:ext cx="1859" cy="233"/>
            </a:xfrm>
            <a:custGeom>
              <a:avLst/>
              <a:gdLst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19100 w 793750"/>
                <a:gd name="connsiteY4" fmla="*/ 114300 h 641350"/>
                <a:gd name="connsiteX5" fmla="*/ 444500 w 793750"/>
                <a:gd name="connsiteY5" fmla="*/ 127000 h 641350"/>
                <a:gd name="connsiteX6" fmla="*/ 482600 w 793750"/>
                <a:gd name="connsiteY6" fmla="*/ 158750 h 641350"/>
                <a:gd name="connsiteX7" fmla="*/ 508000 w 793750"/>
                <a:gd name="connsiteY7" fmla="*/ 165100 h 641350"/>
                <a:gd name="connsiteX8" fmla="*/ 539750 w 793750"/>
                <a:gd name="connsiteY8" fmla="*/ 196850 h 641350"/>
                <a:gd name="connsiteX9" fmla="*/ 558800 w 793750"/>
                <a:gd name="connsiteY9" fmla="*/ 209550 h 641350"/>
                <a:gd name="connsiteX10" fmla="*/ 596900 w 793750"/>
                <a:gd name="connsiteY10" fmla="*/ 266700 h 641350"/>
                <a:gd name="connsiteX11" fmla="*/ 609600 w 793750"/>
                <a:gd name="connsiteY11" fmla="*/ 285750 h 641350"/>
                <a:gd name="connsiteX12" fmla="*/ 615950 w 793750"/>
                <a:gd name="connsiteY12" fmla="*/ 304800 h 641350"/>
                <a:gd name="connsiteX13" fmla="*/ 641350 w 793750"/>
                <a:gd name="connsiteY13" fmla="*/ 349250 h 641350"/>
                <a:gd name="connsiteX14" fmla="*/ 654050 w 793750"/>
                <a:gd name="connsiteY14" fmla="*/ 368300 h 641350"/>
                <a:gd name="connsiteX15" fmla="*/ 660400 w 793750"/>
                <a:gd name="connsiteY15" fmla="*/ 387350 h 641350"/>
                <a:gd name="connsiteX16" fmla="*/ 673100 w 793750"/>
                <a:gd name="connsiteY16" fmla="*/ 406400 h 641350"/>
                <a:gd name="connsiteX17" fmla="*/ 679450 w 793750"/>
                <a:gd name="connsiteY17" fmla="*/ 425450 h 641350"/>
                <a:gd name="connsiteX18" fmla="*/ 704850 w 793750"/>
                <a:gd name="connsiteY18" fmla="*/ 463550 h 641350"/>
                <a:gd name="connsiteX19" fmla="*/ 717550 w 793750"/>
                <a:gd name="connsiteY19" fmla="*/ 482600 h 641350"/>
                <a:gd name="connsiteX20" fmla="*/ 723900 w 793750"/>
                <a:gd name="connsiteY20" fmla="*/ 501650 h 641350"/>
                <a:gd name="connsiteX21" fmla="*/ 736600 w 793750"/>
                <a:gd name="connsiteY21" fmla="*/ 527050 h 641350"/>
                <a:gd name="connsiteX22" fmla="*/ 742950 w 793750"/>
                <a:gd name="connsiteY22" fmla="*/ 546100 h 641350"/>
                <a:gd name="connsiteX23" fmla="*/ 768350 w 793750"/>
                <a:gd name="connsiteY23" fmla="*/ 584200 h 641350"/>
                <a:gd name="connsiteX24" fmla="*/ 781050 w 793750"/>
                <a:gd name="connsiteY24" fmla="*/ 603250 h 641350"/>
                <a:gd name="connsiteX25" fmla="*/ 793750 w 793750"/>
                <a:gd name="connsiteY25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19100 w 793750"/>
                <a:gd name="connsiteY4" fmla="*/ 114300 h 641350"/>
                <a:gd name="connsiteX5" fmla="*/ 444500 w 793750"/>
                <a:gd name="connsiteY5" fmla="*/ 127000 h 641350"/>
                <a:gd name="connsiteX6" fmla="*/ 482600 w 793750"/>
                <a:gd name="connsiteY6" fmla="*/ 158750 h 641350"/>
                <a:gd name="connsiteX7" fmla="*/ 508000 w 793750"/>
                <a:gd name="connsiteY7" fmla="*/ 165100 h 641350"/>
                <a:gd name="connsiteX8" fmla="*/ 558800 w 793750"/>
                <a:gd name="connsiteY8" fmla="*/ 209550 h 641350"/>
                <a:gd name="connsiteX9" fmla="*/ 596900 w 793750"/>
                <a:gd name="connsiteY9" fmla="*/ 266700 h 641350"/>
                <a:gd name="connsiteX10" fmla="*/ 609600 w 793750"/>
                <a:gd name="connsiteY10" fmla="*/ 285750 h 641350"/>
                <a:gd name="connsiteX11" fmla="*/ 615950 w 793750"/>
                <a:gd name="connsiteY11" fmla="*/ 304800 h 641350"/>
                <a:gd name="connsiteX12" fmla="*/ 641350 w 793750"/>
                <a:gd name="connsiteY12" fmla="*/ 349250 h 641350"/>
                <a:gd name="connsiteX13" fmla="*/ 654050 w 793750"/>
                <a:gd name="connsiteY13" fmla="*/ 368300 h 641350"/>
                <a:gd name="connsiteX14" fmla="*/ 660400 w 793750"/>
                <a:gd name="connsiteY14" fmla="*/ 387350 h 641350"/>
                <a:gd name="connsiteX15" fmla="*/ 673100 w 793750"/>
                <a:gd name="connsiteY15" fmla="*/ 406400 h 641350"/>
                <a:gd name="connsiteX16" fmla="*/ 679450 w 793750"/>
                <a:gd name="connsiteY16" fmla="*/ 425450 h 641350"/>
                <a:gd name="connsiteX17" fmla="*/ 704850 w 793750"/>
                <a:gd name="connsiteY17" fmla="*/ 463550 h 641350"/>
                <a:gd name="connsiteX18" fmla="*/ 717550 w 793750"/>
                <a:gd name="connsiteY18" fmla="*/ 482600 h 641350"/>
                <a:gd name="connsiteX19" fmla="*/ 723900 w 793750"/>
                <a:gd name="connsiteY19" fmla="*/ 501650 h 641350"/>
                <a:gd name="connsiteX20" fmla="*/ 736600 w 793750"/>
                <a:gd name="connsiteY20" fmla="*/ 527050 h 641350"/>
                <a:gd name="connsiteX21" fmla="*/ 742950 w 793750"/>
                <a:gd name="connsiteY21" fmla="*/ 546100 h 641350"/>
                <a:gd name="connsiteX22" fmla="*/ 768350 w 793750"/>
                <a:gd name="connsiteY22" fmla="*/ 584200 h 641350"/>
                <a:gd name="connsiteX23" fmla="*/ 781050 w 793750"/>
                <a:gd name="connsiteY23" fmla="*/ 603250 h 641350"/>
                <a:gd name="connsiteX24" fmla="*/ 793750 w 793750"/>
                <a:gd name="connsiteY24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19100 w 793750"/>
                <a:gd name="connsiteY4" fmla="*/ 114300 h 641350"/>
                <a:gd name="connsiteX5" fmla="*/ 444500 w 793750"/>
                <a:gd name="connsiteY5" fmla="*/ 127000 h 641350"/>
                <a:gd name="connsiteX6" fmla="*/ 482600 w 793750"/>
                <a:gd name="connsiteY6" fmla="*/ 158750 h 641350"/>
                <a:gd name="connsiteX7" fmla="*/ 558800 w 793750"/>
                <a:gd name="connsiteY7" fmla="*/ 209550 h 641350"/>
                <a:gd name="connsiteX8" fmla="*/ 596900 w 793750"/>
                <a:gd name="connsiteY8" fmla="*/ 266700 h 641350"/>
                <a:gd name="connsiteX9" fmla="*/ 609600 w 793750"/>
                <a:gd name="connsiteY9" fmla="*/ 285750 h 641350"/>
                <a:gd name="connsiteX10" fmla="*/ 615950 w 793750"/>
                <a:gd name="connsiteY10" fmla="*/ 304800 h 641350"/>
                <a:gd name="connsiteX11" fmla="*/ 641350 w 793750"/>
                <a:gd name="connsiteY11" fmla="*/ 349250 h 641350"/>
                <a:gd name="connsiteX12" fmla="*/ 654050 w 793750"/>
                <a:gd name="connsiteY12" fmla="*/ 368300 h 641350"/>
                <a:gd name="connsiteX13" fmla="*/ 660400 w 793750"/>
                <a:gd name="connsiteY13" fmla="*/ 387350 h 641350"/>
                <a:gd name="connsiteX14" fmla="*/ 673100 w 793750"/>
                <a:gd name="connsiteY14" fmla="*/ 406400 h 641350"/>
                <a:gd name="connsiteX15" fmla="*/ 679450 w 793750"/>
                <a:gd name="connsiteY15" fmla="*/ 425450 h 641350"/>
                <a:gd name="connsiteX16" fmla="*/ 704850 w 793750"/>
                <a:gd name="connsiteY16" fmla="*/ 463550 h 641350"/>
                <a:gd name="connsiteX17" fmla="*/ 717550 w 793750"/>
                <a:gd name="connsiteY17" fmla="*/ 482600 h 641350"/>
                <a:gd name="connsiteX18" fmla="*/ 723900 w 793750"/>
                <a:gd name="connsiteY18" fmla="*/ 501650 h 641350"/>
                <a:gd name="connsiteX19" fmla="*/ 736600 w 793750"/>
                <a:gd name="connsiteY19" fmla="*/ 527050 h 641350"/>
                <a:gd name="connsiteX20" fmla="*/ 742950 w 793750"/>
                <a:gd name="connsiteY20" fmla="*/ 546100 h 641350"/>
                <a:gd name="connsiteX21" fmla="*/ 768350 w 793750"/>
                <a:gd name="connsiteY21" fmla="*/ 584200 h 641350"/>
                <a:gd name="connsiteX22" fmla="*/ 781050 w 793750"/>
                <a:gd name="connsiteY22" fmla="*/ 603250 h 641350"/>
                <a:gd name="connsiteX23" fmla="*/ 793750 w 793750"/>
                <a:gd name="connsiteY23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19100 w 793750"/>
                <a:gd name="connsiteY4" fmla="*/ 114300 h 641350"/>
                <a:gd name="connsiteX5" fmla="*/ 444500 w 793750"/>
                <a:gd name="connsiteY5" fmla="*/ 127000 h 641350"/>
                <a:gd name="connsiteX6" fmla="*/ 444500 w 793750"/>
                <a:gd name="connsiteY6" fmla="*/ 146050 h 641350"/>
                <a:gd name="connsiteX7" fmla="*/ 482600 w 793750"/>
                <a:gd name="connsiteY7" fmla="*/ 158750 h 641350"/>
                <a:gd name="connsiteX8" fmla="*/ 558800 w 793750"/>
                <a:gd name="connsiteY8" fmla="*/ 209550 h 641350"/>
                <a:gd name="connsiteX9" fmla="*/ 596900 w 793750"/>
                <a:gd name="connsiteY9" fmla="*/ 266700 h 641350"/>
                <a:gd name="connsiteX10" fmla="*/ 609600 w 793750"/>
                <a:gd name="connsiteY10" fmla="*/ 285750 h 641350"/>
                <a:gd name="connsiteX11" fmla="*/ 615950 w 793750"/>
                <a:gd name="connsiteY11" fmla="*/ 304800 h 641350"/>
                <a:gd name="connsiteX12" fmla="*/ 641350 w 793750"/>
                <a:gd name="connsiteY12" fmla="*/ 349250 h 641350"/>
                <a:gd name="connsiteX13" fmla="*/ 654050 w 793750"/>
                <a:gd name="connsiteY13" fmla="*/ 368300 h 641350"/>
                <a:gd name="connsiteX14" fmla="*/ 660400 w 793750"/>
                <a:gd name="connsiteY14" fmla="*/ 387350 h 641350"/>
                <a:gd name="connsiteX15" fmla="*/ 673100 w 793750"/>
                <a:gd name="connsiteY15" fmla="*/ 406400 h 641350"/>
                <a:gd name="connsiteX16" fmla="*/ 679450 w 793750"/>
                <a:gd name="connsiteY16" fmla="*/ 425450 h 641350"/>
                <a:gd name="connsiteX17" fmla="*/ 704850 w 793750"/>
                <a:gd name="connsiteY17" fmla="*/ 463550 h 641350"/>
                <a:gd name="connsiteX18" fmla="*/ 717550 w 793750"/>
                <a:gd name="connsiteY18" fmla="*/ 482600 h 641350"/>
                <a:gd name="connsiteX19" fmla="*/ 723900 w 793750"/>
                <a:gd name="connsiteY19" fmla="*/ 501650 h 641350"/>
                <a:gd name="connsiteX20" fmla="*/ 736600 w 793750"/>
                <a:gd name="connsiteY20" fmla="*/ 527050 h 641350"/>
                <a:gd name="connsiteX21" fmla="*/ 742950 w 793750"/>
                <a:gd name="connsiteY21" fmla="*/ 546100 h 641350"/>
                <a:gd name="connsiteX22" fmla="*/ 768350 w 793750"/>
                <a:gd name="connsiteY22" fmla="*/ 584200 h 641350"/>
                <a:gd name="connsiteX23" fmla="*/ 781050 w 793750"/>
                <a:gd name="connsiteY23" fmla="*/ 603250 h 641350"/>
                <a:gd name="connsiteX24" fmla="*/ 793750 w 793750"/>
                <a:gd name="connsiteY24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444500 w 793750"/>
                <a:gd name="connsiteY5" fmla="*/ 146050 h 641350"/>
                <a:gd name="connsiteX6" fmla="*/ 482600 w 793750"/>
                <a:gd name="connsiteY6" fmla="*/ 158750 h 641350"/>
                <a:gd name="connsiteX7" fmla="*/ 558800 w 793750"/>
                <a:gd name="connsiteY7" fmla="*/ 209550 h 641350"/>
                <a:gd name="connsiteX8" fmla="*/ 596900 w 793750"/>
                <a:gd name="connsiteY8" fmla="*/ 266700 h 641350"/>
                <a:gd name="connsiteX9" fmla="*/ 609600 w 793750"/>
                <a:gd name="connsiteY9" fmla="*/ 285750 h 641350"/>
                <a:gd name="connsiteX10" fmla="*/ 615950 w 793750"/>
                <a:gd name="connsiteY10" fmla="*/ 304800 h 641350"/>
                <a:gd name="connsiteX11" fmla="*/ 641350 w 793750"/>
                <a:gd name="connsiteY11" fmla="*/ 349250 h 641350"/>
                <a:gd name="connsiteX12" fmla="*/ 654050 w 793750"/>
                <a:gd name="connsiteY12" fmla="*/ 368300 h 641350"/>
                <a:gd name="connsiteX13" fmla="*/ 660400 w 793750"/>
                <a:gd name="connsiteY13" fmla="*/ 387350 h 641350"/>
                <a:gd name="connsiteX14" fmla="*/ 673100 w 793750"/>
                <a:gd name="connsiteY14" fmla="*/ 406400 h 641350"/>
                <a:gd name="connsiteX15" fmla="*/ 679450 w 793750"/>
                <a:gd name="connsiteY15" fmla="*/ 425450 h 641350"/>
                <a:gd name="connsiteX16" fmla="*/ 704850 w 793750"/>
                <a:gd name="connsiteY16" fmla="*/ 463550 h 641350"/>
                <a:gd name="connsiteX17" fmla="*/ 717550 w 793750"/>
                <a:gd name="connsiteY17" fmla="*/ 482600 h 641350"/>
                <a:gd name="connsiteX18" fmla="*/ 723900 w 793750"/>
                <a:gd name="connsiteY18" fmla="*/ 501650 h 641350"/>
                <a:gd name="connsiteX19" fmla="*/ 736600 w 793750"/>
                <a:gd name="connsiteY19" fmla="*/ 527050 h 641350"/>
                <a:gd name="connsiteX20" fmla="*/ 742950 w 793750"/>
                <a:gd name="connsiteY20" fmla="*/ 546100 h 641350"/>
                <a:gd name="connsiteX21" fmla="*/ 768350 w 793750"/>
                <a:gd name="connsiteY21" fmla="*/ 584200 h 641350"/>
                <a:gd name="connsiteX22" fmla="*/ 781050 w 793750"/>
                <a:gd name="connsiteY22" fmla="*/ 603250 h 641350"/>
                <a:gd name="connsiteX23" fmla="*/ 793750 w 793750"/>
                <a:gd name="connsiteY23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444500 w 793750"/>
                <a:gd name="connsiteY5" fmla="*/ 146050 h 641350"/>
                <a:gd name="connsiteX6" fmla="*/ 558800 w 793750"/>
                <a:gd name="connsiteY6" fmla="*/ 209550 h 641350"/>
                <a:gd name="connsiteX7" fmla="*/ 596900 w 793750"/>
                <a:gd name="connsiteY7" fmla="*/ 266700 h 641350"/>
                <a:gd name="connsiteX8" fmla="*/ 609600 w 793750"/>
                <a:gd name="connsiteY8" fmla="*/ 285750 h 641350"/>
                <a:gd name="connsiteX9" fmla="*/ 615950 w 793750"/>
                <a:gd name="connsiteY9" fmla="*/ 304800 h 641350"/>
                <a:gd name="connsiteX10" fmla="*/ 641350 w 793750"/>
                <a:gd name="connsiteY10" fmla="*/ 349250 h 641350"/>
                <a:gd name="connsiteX11" fmla="*/ 654050 w 793750"/>
                <a:gd name="connsiteY11" fmla="*/ 368300 h 641350"/>
                <a:gd name="connsiteX12" fmla="*/ 660400 w 793750"/>
                <a:gd name="connsiteY12" fmla="*/ 387350 h 641350"/>
                <a:gd name="connsiteX13" fmla="*/ 673100 w 793750"/>
                <a:gd name="connsiteY13" fmla="*/ 406400 h 641350"/>
                <a:gd name="connsiteX14" fmla="*/ 679450 w 793750"/>
                <a:gd name="connsiteY14" fmla="*/ 425450 h 641350"/>
                <a:gd name="connsiteX15" fmla="*/ 704850 w 793750"/>
                <a:gd name="connsiteY15" fmla="*/ 463550 h 641350"/>
                <a:gd name="connsiteX16" fmla="*/ 717550 w 793750"/>
                <a:gd name="connsiteY16" fmla="*/ 482600 h 641350"/>
                <a:gd name="connsiteX17" fmla="*/ 723900 w 793750"/>
                <a:gd name="connsiteY17" fmla="*/ 501650 h 641350"/>
                <a:gd name="connsiteX18" fmla="*/ 736600 w 793750"/>
                <a:gd name="connsiteY18" fmla="*/ 527050 h 641350"/>
                <a:gd name="connsiteX19" fmla="*/ 742950 w 793750"/>
                <a:gd name="connsiteY19" fmla="*/ 546100 h 641350"/>
                <a:gd name="connsiteX20" fmla="*/ 768350 w 793750"/>
                <a:gd name="connsiteY20" fmla="*/ 584200 h 641350"/>
                <a:gd name="connsiteX21" fmla="*/ 781050 w 793750"/>
                <a:gd name="connsiteY21" fmla="*/ 603250 h 641350"/>
                <a:gd name="connsiteX22" fmla="*/ 793750 w 793750"/>
                <a:gd name="connsiteY22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58800 w 793750"/>
                <a:gd name="connsiteY5" fmla="*/ 209550 h 641350"/>
                <a:gd name="connsiteX6" fmla="*/ 596900 w 793750"/>
                <a:gd name="connsiteY6" fmla="*/ 266700 h 641350"/>
                <a:gd name="connsiteX7" fmla="*/ 609600 w 793750"/>
                <a:gd name="connsiteY7" fmla="*/ 285750 h 641350"/>
                <a:gd name="connsiteX8" fmla="*/ 615950 w 793750"/>
                <a:gd name="connsiteY8" fmla="*/ 304800 h 641350"/>
                <a:gd name="connsiteX9" fmla="*/ 641350 w 793750"/>
                <a:gd name="connsiteY9" fmla="*/ 349250 h 641350"/>
                <a:gd name="connsiteX10" fmla="*/ 654050 w 793750"/>
                <a:gd name="connsiteY10" fmla="*/ 368300 h 641350"/>
                <a:gd name="connsiteX11" fmla="*/ 660400 w 793750"/>
                <a:gd name="connsiteY11" fmla="*/ 387350 h 641350"/>
                <a:gd name="connsiteX12" fmla="*/ 673100 w 793750"/>
                <a:gd name="connsiteY12" fmla="*/ 406400 h 641350"/>
                <a:gd name="connsiteX13" fmla="*/ 679450 w 793750"/>
                <a:gd name="connsiteY13" fmla="*/ 425450 h 641350"/>
                <a:gd name="connsiteX14" fmla="*/ 704850 w 793750"/>
                <a:gd name="connsiteY14" fmla="*/ 463550 h 641350"/>
                <a:gd name="connsiteX15" fmla="*/ 717550 w 793750"/>
                <a:gd name="connsiteY15" fmla="*/ 482600 h 641350"/>
                <a:gd name="connsiteX16" fmla="*/ 723900 w 793750"/>
                <a:gd name="connsiteY16" fmla="*/ 501650 h 641350"/>
                <a:gd name="connsiteX17" fmla="*/ 736600 w 793750"/>
                <a:gd name="connsiteY17" fmla="*/ 527050 h 641350"/>
                <a:gd name="connsiteX18" fmla="*/ 742950 w 793750"/>
                <a:gd name="connsiteY18" fmla="*/ 546100 h 641350"/>
                <a:gd name="connsiteX19" fmla="*/ 768350 w 793750"/>
                <a:gd name="connsiteY19" fmla="*/ 584200 h 641350"/>
                <a:gd name="connsiteX20" fmla="*/ 781050 w 793750"/>
                <a:gd name="connsiteY20" fmla="*/ 603250 h 641350"/>
                <a:gd name="connsiteX21" fmla="*/ 793750 w 793750"/>
                <a:gd name="connsiteY21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96900 w 793750"/>
                <a:gd name="connsiteY5" fmla="*/ 266700 h 641350"/>
                <a:gd name="connsiteX6" fmla="*/ 609600 w 793750"/>
                <a:gd name="connsiteY6" fmla="*/ 285750 h 641350"/>
                <a:gd name="connsiteX7" fmla="*/ 615950 w 793750"/>
                <a:gd name="connsiteY7" fmla="*/ 304800 h 641350"/>
                <a:gd name="connsiteX8" fmla="*/ 641350 w 793750"/>
                <a:gd name="connsiteY8" fmla="*/ 349250 h 641350"/>
                <a:gd name="connsiteX9" fmla="*/ 654050 w 793750"/>
                <a:gd name="connsiteY9" fmla="*/ 368300 h 641350"/>
                <a:gd name="connsiteX10" fmla="*/ 660400 w 793750"/>
                <a:gd name="connsiteY10" fmla="*/ 387350 h 641350"/>
                <a:gd name="connsiteX11" fmla="*/ 673100 w 793750"/>
                <a:gd name="connsiteY11" fmla="*/ 406400 h 641350"/>
                <a:gd name="connsiteX12" fmla="*/ 679450 w 793750"/>
                <a:gd name="connsiteY12" fmla="*/ 425450 h 641350"/>
                <a:gd name="connsiteX13" fmla="*/ 704850 w 793750"/>
                <a:gd name="connsiteY13" fmla="*/ 463550 h 641350"/>
                <a:gd name="connsiteX14" fmla="*/ 717550 w 793750"/>
                <a:gd name="connsiteY14" fmla="*/ 482600 h 641350"/>
                <a:gd name="connsiteX15" fmla="*/ 723900 w 793750"/>
                <a:gd name="connsiteY15" fmla="*/ 501650 h 641350"/>
                <a:gd name="connsiteX16" fmla="*/ 736600 w 793750"/>
                <a:gd name="connsiteY16" fmla="*/ 527050 h 641350"/>
                <a:gd name="connsiteX17" fmla="*/ 742950 w 793750"/>
                <a:gd name="connsiteY17" fmla="*/ 546100 h 641350"/>
                <a:gd name="connsiteX18" fmla="*/ 768350 w 793750"/>
                <a:gd name="connsiteY18" fmla="*/ 584200 h 641350"/>
                <a:gd name="connsiteX19" fmla="*/ 781050 w 793750"/>
                <a:gd name="connsiteY19" fmla="*/ 603250 h 641350"/>
                <a:gd name="connsiteX20" fmla="*/ 793750 w 793750"/>
                <a:gd name="connsiteY20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96900 w 793750"/>
                <a:gd name="connsiteY5" fmla="*/ 266700 h 641350"/>
                <a:gd name="connsiteX6" fmla="*/ 609600 w 793750"/>
                <a:gd name="connsiteY6" fmla="*/ 285750 h 641350"/>
                <a:gd name="connsiteX7" fmla="*/ 641350 w 793750"/>
                <a:gd name="connsiteY7" fmla="*/ 349250 h 641350"/>
                <a:gd name="connsiteX8" fmla="*/ 654050 w 793750"/>
                <a:gd name="connsiteY8" fmla="*/ 368300 h 641350"/>
                <a:gd name="connsiteX9" fmla="*/ 660400 w 793750"/>
                <a:gd name="connsiteY9" fmla="*/ 387350 h 641350"/>
                <a:gd name="connsiteX10" fmla="*/ 673100 w 793750"/>
                <a:gd name="connsiteY10" fmla="*/ 406400 h 641350"/>
                <a:gd name="connsiteX11" fmla="*/ 679450 w 793750"/>
                <a:gd name="connsiteY11" fmla="*/ 425450 h 641350"/>
                <a:gd name="connsiteX12" fmla="*/ 704850 w 793750"/>
                <a:gd name="connsiteY12" fmla="*/ 463550 h 641350"/>
                <a:gd name="connsiteX13" fmla="*/ 717550 w 793750"/>
                <a:gd name="connsiteY13" fmla="*/ 482600 h 641350"/>
                <a:gd name="connsiteX14" fmla="*/ 723900 w 793750"/>
                <a:gd name="connsiteY14" fmla="*/ 501650 h 641350"/>
                <a:gd name="connsiteX15" fmla="*/ 736600 w 793750"/>
                <a:gd name="connsiteY15" fmla="*/ 527050 h 641350"/>
                <a:gd name="connsiteX16" fmla="*/ 742950 w 793750"/>
                <a:gd name="connsiteY16" fmla="*/ 546100 h 641350"/>
                <a:gd name="connsiteX17" fmla="*/ 768350 w 793750"/>
                <a:gd name="connsiteY17" fmla="*/ 584200 h 641350"/>
                <a:gd name="connsiteX18" fmla="*/ 781050 w 793750"/>
                <a:gd name="connsiteY18" fmla="*/ 603250 h 641350"/>
                <a:gd name="connsiteX19" fmla="*/ 793750 w 793750"/>
                <a:gd name="connsiteY19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96900 w 793750"/>
                <a:gd name="connsiteY5" fmla="*/ 266700 h 641350"/>
                <a:gd name="connsiteX6" fmla="*/ 609600 w 793750"/>
                <a:gd name="connsiteY6" fmla="*/ 285750 h 641350"/>
                <a:gd name="connsiteX7" fmla="*/ 641350 w 793750"/>
                <a:gd name="connsiteY7" fmla="*/ 349250 h 641350"/>
                <a:gd name="connsiteX8" fmla="*/ 654050 w 793750"/>
                <a:gd name="connsiteY8" fmla="*/ 368300 h 641350"/>
                <a:gd name="connsiteX9" fmla="*/ 660400 w 793750"/>
                <a:gd name="connsiteY9" fmla="*/ 387350 h 641350"/>
                <a:gd name="connsiteX10" fmla="*/ 679450 w 793750"/>
                <a:gd name="connsiteY10" fmla="*/ 425450 h 641350"/>
                <a:gd name="connsiteX11" fmla="*/ 704850 w 793750"/>
                <a:gd name="connsiteY11" fmla="*/ 463550 h 641350"/>
                <a:gd name="connsiteX12" fmla="*/ 717550 w 793750"/>
                <a:gd name="connsiteY12" fmla="*/ 482600 h 641350"/>
                <a:gd name="connsiteX13" fmla="*/ 723900 w 793750"/>
                <a:gd name="connsiteY13" fmla="*/ 501650 h 641350"/>
                <a:gd name="connsiteX14" fmla="*/ 736600 w 793750"/>
                <a:gd name="connsiteY14" fmla="*/ 527050 h 641350"/>
                <a:gd name="connsiteX15" fmla="*/ 742950 w 793750"/>
                <a:gd name="connsiteY15" fmla="*/ 546100 h 641350"/>
                <a:gd name="connsiteX16" fmla="*/ 768350 w 793750"/>
                <a:gd name="connsiteY16" fmla="*/ 584200 h 641350"/>
                <a:gd name="connsiteX17" fmla="*/ 781050 w 793750"/>
                <a:gd name="connsiteY17" fmla="*/ 603250 h 641350"/>
                <a:gd name="connsiteX18" fmla="*/ 793750 w 793750"/>
                <a:gd name="connsiteY18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96900 w 793750"/>
                <a:gd name="connsiteY5" fmla="*/ 266700 h 641350"/>
                <a:gd name="connsiteX6" fmla="*/ 609600 w 793750"/>
                <a:gd name="connsiteY6" fmla="*/ 285750 h 641350"/>
                <a:gd name="connsiteX7" fmla="*/ 641350 w 793750"/>
                <a:gd name="connsiteY7" fmla="*/ 349250 h 641350"/>
                <a:gd name="connsiteX8" fmla="*/ 654050 w 793750"/>
                <a:gd name="connsiteY8" fmla="*/ 368300 h 641350"/>
                <a:gd name="connsiteX9" fmla="*/ 660400 w 793750"/>
                <a:gd name="connsiteY9" fmla="*/ 387350 h 641350"/>
                <a:gd name="connsiteX10" fmla="*/ 679450 w 793750"/>
                <a:gd name="connsiteY10" fmla="*/ 425450 h 641350"/>
                <a:gd name="connsiteX11" fmla="*/ 704850 w 793750"/>
                <a:gd name="connsiteY11" fmla="*/ 463550 h 641350"/>
                <a:gd name="connsiteX12" fmla="*/ 717550 w 793750"/>
                <a:gd name="connsiteY12" fmla="*/ 482600 h 641350"/>
                <a:gd name="connsiteX13" fmla="*/ 736600 w 793750"/>
                <a:gd name="connsiteY13" fmla="*/ 527050 h 641350"/>
                <a:gd name="connsiteX14" fmla="*/ 742950 w 793750"/>
                <a:gd name="connsiteY14" fmla="*/ 546100 h 641350"/>
                <a:gd name="connsiteX15" fmla="*/ 768350 w 793750"/>
                <a:gd name="connsiteY15" fmla="*/ 584200 h 641350"/>
                <a:gd name="connsiteX16" fmla="*/ 781050 w 793750"/>
                <a:gd name="connsiteY16" fmla="*/ 603250 h 641350"/>
                <a:gd name="connsiteX17" fmla="*/ 793750 w 793750"/>
                <a:gd name="connsiteY17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96900 w 793750"/>
                <a:gd name="connsiteY5" fmla="*/ 266700 h 641350"/>
                <a:gd name="connsiteX6" fmla="*/ 609600 w 793750"/>
                <a:gd name="connsiteY6" fmla="*/ 285750 h 641350"/>
                <a:gd name="connsiteX7" fmla="*/ 641350 w 793750"/>
                <a:gd name="connsiteY7" fmla="*/ 349250 h 641350"/>
                <a:gd name="connsiteX8" fmla="*/ 654050 w 793750"/>
                <a:gd name="connsiteY8" fmla="*/ 368300 h 641350"/>
                <a:gd name="connsiteX9" fmla="*/ 660400 w 793750"/>
                <a:gd name="connsiteY9" fmla="*/ 387350 h 641350"/>
                <a:gd name="connsiteX10" fmla="*/ 679450 w 793750"/>
                <a:gd name="connsiteY10" fmla="*/ 425450 h 641350"/>
                <a:gd name="connsiteX11" fmla="*/ 704850 w 793750"/>
                <a:gd name="connsiteY11" fmla="*/ 463550 h 641350"/>
                <a:gd name="connsiteX12" fmla="*/ 717550 w 793750"/>
                <a:gd name="connsiteY12" fmla="*/ 482600 h 641350"/>
                <a:gd name="connsiteX13" fmla="*/ 736600 w 793750"/>
                <a:gd name="connsiteY13" fmla="*/ 527050 h 641350"/>
                <a:gd name="connsiteX14" fmla="*/ 742950 w 793750"/>
                <a:gd name="connsiteY14" fmla="*/ 546100 h 641350"/>
                <a:gd name="connsiteX15" fmla="*/ 781050 w 793750"/>
                <a:gd name="connsiteY15" fmla="*/ 603250 h 641350"/>
                <a:gd name="connsiteX16" fmla="*/ 793750 w 793750"/>
                <a:gd name="connsiteY16" fmla="*/ 641350 h 641350"/>
                <a:gd name="connsiteX0" fmla="*/ 0 w 781050"/>
                <a:gd name="connsiteY0" fmla="*/ 0 h 603250"/>
                <a:gd name="connsiteX1" fmla="*/ 120650 w 781050"/>
                <a:gd name="connsiteY1" fmla="*/ 31750 h 603250"/>
                <a:gd name="connsiteX2" fmla="*/ 177800 w 781050"/>
                <a:gd name="connsiteY2" fmla="*/ 44450 h 603250"/>
                <a:gd name="connsiteX3" fmla="*/ 215900 w 781050"/>
                <a:gd name="connsiteY3" fmla="*/ 57150 h 603250"/>
                <a:gd name="connsiteX4" fmla="*/ 444500 w 781050"/>
                <a:gd name="connsiteY4" fmla="*/ 127000 h 603250"/>
                <a:gd name="connsiteX5" fmla="*/ 596900 w 781050"/>
                <a:gd name="connsiteY5" fmla="*/ 266700 h 603250"/>
                <a:gd name="connsiteX6" fmla="*/ 609600 w 781050"/>
                <a:gd name="connsiteY6" fmla="*/ 285750 h 603250"/>
                <a:gd name="connsiteX7" fmla="*/ 641350 w 781050"/>
                <a:gd name="connsiteY7" fmla="*/ 349250 h 603250"/>
                <a:gd name="connsiteX8" fmla="*/ 654050 w 781050"/>
                <a:gd name="connsiteY8" fmla="*/ 368300 h 603250"/>
                <a:gd name="connsiteX9" fmla="*/ 660400 w 781050"/>
                <a:gd name="connsiteY9" fmla="*/ 387350 h 603250"/>
                <a:gd name="connsiteX10" fmla="*/ 679450 w 781050"/>
                <a:gd name="connsiteY10" fmla="*/ 425450 h 603250"/>
                <a:gd name="connsiteX11" fmla="*/ 704850 w 781050"/>
                <a:gd name="connsiteY11" fmla="*/ 463550 h 603250"/>
                <a:gd name="connsiteX12" fmla="*/ 717550 w 781050"/>
                <a:gd name="connsiteY12" fmla="*/ 482600 h 603250"/>
                <a:gd name="connsiteX13" fmla="*/ 736600 w 781050"/>
                <a:gd name="connsiteY13" fmla="*/ 527050 h 603250"/>
                <a:gd name="connsiteX14" fmla="*/ 742950 w 781050"/>
                <a:gd name="connsiteY14" fmla="*/ 546100 h 603250"/>
                <a:gd name="connsiteX15" fmla="*/ 781050 w 781050"/>
                <a:gd name="connsiteY15" fmla="*/ 603250 h 603250"/>
                <a:gd name="connsiteX0" fmla="*/ 0 w 742950"/>
                <a:gd name="connsiteY0" fmla="*/ 0 h 546100"/>
                <a:gd name="connsiteX1" fmla="*/ 120650 w 742950"/>
                <a:gd name="connsiteY1" fmla="*/ 31750 h 546100"/>
                <a:gd name="connsiteX2" fmla="*/ 177800 w 742950"/>
                <a:gd name="connsiteY2" fmla="*/ 44450 h 546100"/>
                <a:gd name="connsiteX3" fmla="*/ 215900 w 742950"/>
                <a:gd name="connsiteY3" fmla="*/ 57150 h 546100"/>
                <a:gd name="connsiteX4" fmla="*/ 444500 w 742950"/>
                <a:gd name="connsiteY4" fmla="*/ 127000 h 546100"/>
                <a:gd name="connsiteX5" fmla="*/ 596900 w 742950"/>
                <a:gd name="connsiteY5" fmla="*/ 266700 h 546100"/>
                <a:gd name="connsiteX6" fmla="*/ 609600 w 742950"/>
                <a:gd name="connsiteY6" fmla="*/ 285750 h 546100"/>
                <a:gd name="connsiteX7" fmla="*/ 641350 w 742950"/>
                <a:gd name="connsiteY7" fmla="*/ 349250 h 546100"/>
                <a:gd name="connsiteX8" fmla="*/ 654050 w 742950"/>
                <a:gd name="connsiteY8" fmla="*/ 368300 h 546100"/>
                <a:gd name="connsiteX9" fmla="*/ 660400 w 742950"/>
                <a:gd name="connsiteY9" fmla="*/ 387350 h 546100"/>
                <a:gd name="connsiteX10" fmla="*/ 679450 w 742950"/>
                <a:gd name="connsiteY10" fmla="*/ 425450 h 546100"/>
                <a:gd name="connsiteX11" fmla="*/ 704850 w 742950"/>
                <a:gd name="connsiteY11" fmla="*/ 463550 h 546100"/>
                <a:gd name="connsiteX12" fmla="*/ 717550 w 742950"/>
                <a:gd name="connsiteY12" fmla="*/ 482600 h 546100"/>
                <a:gd name="connsiteX13" fmla="*/ 736600 w 742950"/>
                <a:gd name="connsiteY13" fmla="*/ 527050 h 546100"/>
                <a:gd name="connsiteX14" fmla="*/ 742950 w 742950"/>
                <a:gd name="connsiteY14" fmla="*/ 546100 h 546100"/>
                <a:gd name="connsiteX0" fmla="*/ 0 w 742950"/>
                <a:gd name="connsiteY0" fmla="*/ 0 h 546100"/>
                <a:gd name="connsiteX1" fmla="*/ 120650 w 742950"/>
                <a:gd name="connsiteY1" fmla="*/ 31750 h 546100"/>
                <a:gd name="connsiteX2" fmla="*/ 177800 w 742950"/>
                <a:gd name="connsiteY2" fmla="*/ 44450 h 546100"/>
                <a:gd name="connsiteX3" fmla="*/ 215900 w 742950"/>
                <a:gd name="connsiteY3" fmla="*/ 57150 h 546100"/>
                <a:gd name="connsiteX4" fmla="*/ 444500 w 742950"/>
                <a:gd name="connsiteY4" fmla="*/ 127000 h 546100"/>
                <a:gd name="connsiteX5" fmla="*/ 596900 w 742950"/>
                <a:gd name="connsiteY5" fmla="*/ 266700 h 546100"/>
                <a:gd name="connsiteX6" fmla="*/ 609600 w 742950"/>
                <a:gd name="connsiteY6" fmla="*/ 285750 h 546100"/>
                <a:gd name="connsiteX7" fmla="*/ 641350 w 742950"/>
                <a:gd name="connsiteY7" fmla="*/ 349250 h 546100"/>
                <a:gd name="connsiteX8" fmla="*/ 654050 w 742950"/>
                <a:gd name="connsiteY8" fmla="*/ 368300 h 546100"/>
                <a:gd name="connsiteX9" fmla="*/ 660400 w 742950"/>
                <a:gd name="connsiteY9" fmla="*/ 387350 h 546100"/>
                <a:gd name="connsiteX10" fmla="*/ 679450 w 742950"/>
                <a:gd name="connsiteY10" fmla="*/ 425450 h 546100"/>
                <a:gd name="connsiteX11" fmla="*/ 704850 w 742950"/>
                <a:gd name="connsiteY11" fmla="*/ 463550 h 546100"/>
                <a:gd name="connsiteX12" fmla="*/ 736600 w 742950"/>
                <a:gd name="connsiteY12" fmla="*/ 527050 h 546100"/>
                <a:gd name="connsiteX13" fmla="*/ 742950 w 742950"/>
                <a:gd name="connsiteY13" fmla="*/ 546100 h 546100"/>
                <a:gd name="connsiteX0" fmla="*/ 0 w 742950"/>
                <a:gd name="connsiteY0" fmla="*/ 0 h 546100"/>
                <a:gd name="connsiteX1" fmla="*/ 120650 w 742950"/>
                <a:gd name="connsiteY1" fmla="*/ 31750 h 546100"/>
                <a:gd name="connsiteX2" fmla="*/ 177800 w 742950"/>
                <a:gd name="connsiteY2" fmla="*/ 44450 h 546100"/>
                <a:gd name="connsiteX3" fmla="*/ 215900 w 742950"/>
                <a:gd name="connsiteY3" fmla="*/ 57150 h 546100"/>
                <a:gd name="connsiteX4" fmla="*/ 444500 w 742950"/>
                <a:gd name="connsiteY4" fmla="*/ 127000 h 546100"/>
                <a:gd name="connsiteX5" fmla="*/ 596900 w 742950"/>
                <a:gd name="connsiteY5" fmla="*/ 266700 h 546100"/>
                <a:gd name="connsiteX6" fmla="*/ 609600 w 742950"/>
                <a:gd name="connsiteY6" fmla="*/ 285750 h 546100"/>
                <a:gd name="connsiteX7" fmla="*/ 641350 w 742950"/>
                <a:gd name="connsiteY7" fmla="*/ 349250 h 546100"/>
                <a:gd name="connsiteX8" fmla="*/ 654050 w 742950"/>
                <a:gd name="connsiteY8" fmla="*/ 368300 h 546100"/>
                <a:gd name="connsiteX9" fmla="*/ 679450 w 742950"/>
                <a:gd name="connsiteY9" fmla="*/ 425450 h 546100"/>
                <a:gd name="connsiteX10" fmla="*/ 704850 w 742950"/>
                <a:gd name="connsiteY10" fmla="*/ 463550 h 546100"/>
                <a:gd name="connsiteX11" fmla="*/ 736600 w 742950"/>
                <a:gd name="connsiteY11" fmla="*/ 527050 h 546100"/>
                <a:gd name="connsiteX12" fmla="*/ 742950 w 742950"/>
                <a:gd name="connsiteY12" fmla="*/ 546100 h 546100"/>
                <a:gd name="connsiteX0" fmla="*/ 0 w 742950"/>
                <a:gd name="connsiteY0" fmla="*/ 0 h 546100"/>
                <a:gd name="connsiteX1" fmla="*/ 120650 w 742950"/>
                <a:gd name="connsiteY1" fmla="*/ 31750 h 546100"/>
                <a:gd name="connsiteX2" fmla="*/ 177800 w 742950"/>
                <a:gd name="connsiteY2" fmla="*/ 44450 h 546100"/>
                <a:gd name="connsiteX3" fmla="*/ 215900 w 742950"/>
                <a:gd name="connsiteY3" fmla="*/ 57150 h 546100"/>
                <a:gd name="connsiteX4" fmla="*/ 444500 w 742950"/>
                <a:gd name="connsiteY4" fmla="*/ 127000 h 546100"/>
                <a:gd name="connsiteX5" fmla="*/ 596900 w 742950"/>
                <a:gd name="connsiteY5" fmla="*/ 266700 h 546100"/>
                <a:gd name="connsiteX6" fmla="*/ 609600 w 742950"/>
                <a:gd name="connsiteY6" fmla="*/ 285750 h 546100"/>
                <a:gd name="connsiteX7" fmla="*/ 641350 w 742950"/>
                <a:gd name="connsiteY7" fmla="*/ 349250 h 546100"/>
                <a:gd name="connsiteX8" fmla="*/ 679450 w 742950"/>
                <a:gd name="connsiteY8" fmla="*/ 425450 h 546100"/>
                <a:gd name="connsiteX9" fmla="*/ 704850 w 742950"/>
                <a:gd name="connsiteY9" fmla="*/ 463550 h 546100"/>
                <a:gd name="connsiteX10" fmla="*/ 736600 w 742950"/>
                <a:gd name="connsiteY10" fmla="*/ 527050 h 546100"/>
                <a:gd name="connsiteX11" fmla="*/ 742950 w 742950"/>
                <a:gd name="connsiteY11" fmla="*/ 546100 h 546100"/>
                <a:gd name="connsiteX0" fmla="*/ 0 w 742950"/>
                <a:gd name="connsiteY0" fmla="*/ 0 h 546100"/>
                <a:gd name="connsiteX1" fmla="*/ 120650 w 742950"/>
                <a:gd name="connsiteY1" fmla="*/ 31750 h 546100"/>
                <a:gd name="connsiteX2" fmla="*/ 177800 w 742950"/>
                <a:gd name="connsiteY2" fmla="*/ 44450 h 546100"/>
                <a:gd name="connsiteX3" fmla="*/ 215900 w 742950"/>
                <a:gd name="connsiteY3" fmla="*/ 57150 h 546100"/>
                <a:gd name="connsiteX4" fmla="*/ 444500 w 742950"/>
                <a:gd name="connsiteY4" fmla="*/ 127000 h 546100"/>
                <a:gd name="connsiteX5" fmla="*/ 596900 w 742950"/>
                <a:gd name="connsiteY5" fmla="*/ 266700 h 546100"/>
                <a:gd name="connsiteX6" fmla="*/ 609600 w 742950"/>
                <a:gd name="connsiteY6" fmla="*/ 285750 h 546100"/>
                <a:gd name="connsiteX7" fmla="*/ 641350 w 742950"/>
                <a:gd name="connsiteY7" fmla="*/ 349250 h 546100"/>
                <a:gd name="connsiteX8" fmla="*/ 704850 w 742950"/>
                <a:gd name="connsiteY8" fmla="*/ 463550 h 546100"/>
                <a:gd name="connsiteX9" fmla="*/ 736600 w 742950"/>
                <a:gd name="connsiteY9" fmla="*/ 527050 h 546100"/>
                <a:gd name="connsiteX10" fmla="*/ 742950 w 742950"/>
                <a:gd name="connsiteY10" fmla="*/ 546100 h 546100"/>
                <a:gd name="connsiteX0" fmla="*/ 0 w 744132"/>
                <a:gd name="connsiteY0" fmla="*/ 0 h 546100"/>
                <a:gd name="connsiteX1" fmla="*/ 120650 w 744132"/>
                <a:gd name="connsiteY1" fmla="*/ 31750 h 546100"/>
                <a:gd name="connsiteX2" fmla="*/ 177800 w 744132"/>
                <a:gd name="connsiteY2" fmla="*/ 44450 h 546100"/>
                <a:gd name="connsiteX3" fmla="*/ 215900 w 744132"/>
                <a:gd name="connsiteY3" fmla="*/ 57150 h 546100"/>
                <a:gd name="connsiteX4" fmla="*/ 444500 w 744132"/>
                <a:gd name="connsiteY4" fmla="*/ 127000 h 546100"/>
                <a:gd name="connsiteX5" fmla="*/ 596900 w 744132"/>
                <a:gd name="connsiteY5" fmla="*/ 266700 h 546100"/>
                <a:gd name="connsiteX6" fmla="*/ 609600 w 744132"/>
                <a:gd name="connsiteY6" fmla="*/ 285750 h 546100"/>
                <a:gd name="connsiteX7" fmla="*/ 641350 w 744132"/>
                <a:gd name="connsiteY7" fmla="*/ 349250 h 546100"/>
                <a:gd name="connsiteX8" fmla="*/ 736600 w 744132"/>
                <a:gd name="connsiteY8" fmla="*/ 527050 h 546100"/>
                <a:gd name="connsiteX9" fmla="*/ 742950 w 744132"/>
                <a:gd name="connsiteY9" fmla="*/ 546100 h 546100"/>
                <a:gd name="connsiteX0" fmla="*/ 0 w 746482"/>
                <a:gd name="connsiteY0" fmla="*/ 0 h 548843"/>
                <a:gd name="connsiteX1" fmla="*/ 120650 w 746482"/>
                <a:gd name="connsiteY1" fmla="*/ 31750 h 548843"/>
                <a:gd name="connsiteX2" fmla="*/ 177800 w 746482"/>
                <a:gd name="connsiteY2" fmla="*/ 44450 h 548843"/>
                <a:gd name="connsiteX3" fmla="*/ 215900 w 746482"/>
                <a:gd name="connsiteY3" fmla="*/ 57150 h 548843"/>
                <a:gd name="connsiteX4" fmla="*/ 444500 w 746482"/>
                <a:gd name="connsiteY4" fmla="*/ 127000 h 548843"/>
                <a:gd name="connsiteX5" fmla="*/ 596900 w 746482"/>
                <a:gd name="connsiteY5" fmla="*/ 266700 h 548843"/>
                <a:gd name="connsiteX6" fmla="*/ 609600 w 746482"/>
                <a:gd name="connsiteY6" fmla="*/ 285750 h 548843"/>
                <a:gd name="connsiteX7" fmla="*/ 736600 w 746482"/>
                <a:gd name="connsiteY7" fmla="*/ 527050 h 548843"/>
                <a:gd name="connsiteX8" fmla="*/ 742950 w 746482"/>
                <a:gd name="connsiteY8" fmla="*/ 546100 h 548843"/>
                <a:gd name="connsiteX0" fmla="*/ 0 w 747422"/>
                <a:gd name="connsiteY0" fmla="*/ 0 h 550221"/>
                <a:gd name="connsiteX1" fmla="*/ 120650 w 747422"/>
                <a:gd name="connsiteY1" fmla="*/ 31750 h 550221"/>
                <a:gd name="connsiteX2" fmla="*/ 177800 w 747422"/>
                <a:gd name="connsiteY2" fmla="*/ 44450 h 550221"/>
                <a:gd name="connsiteX3" fmla="*/ 215900 w 747422"/>
                <a:gd name="connsiteY3" fmla="*/ 57150 h 550221"/>
                <a:gd name="connsiteX4" fmla="*/ 444500 w 747422"/>
                <a:gd name="connsiteY4" fmla="*/ 127000 h 550221"/>
                <a:gd name="connsiteX5" fmla="*/ 596900 w 747422"/>
                <a:gd name="connsiteY5" fmla="*/ 266700 h 550221"/>
                <a:gd name="connsiteX6" fmla="*/ 736600 w 747422"/>
                <a:gd name="connsiteY6" fmla="*/ 527050 h 550221"/>
                <a:gd name="connsiteX7" fmla="*/ 742950 w 747422"/>
                <a:gd name="connsiteY7" fmla="*/ 546100 h 550221"/>
                <a:gd name="connsiteX0" fmla="*/ 0 w 747422"/>
                <a:gd name="connsiteY0" fmla="*/ 0 h 550221"/>
                <a:gd name="connsiteX1" fmla="*/ 120650 w 747422"/>
                <a:gd name="connsiteY1" fmla="*/ 31750 h 550221"/>
                <a:gd name="connsiteX2" fmla="*/ 177800 w 747422"/>
                <a:gd name="connsiteY2" fmla="*/ 44450 h 550221"/>
                <a:gd name="connsiteX3" fmla="*/ 444500 w 747422"/>
                <a:gd name="connsiteY3" fmla="*/ 127000 h 550221"/>
                <a:gd name="connsiteX4" fmla="*/ 596900 w 747422"/>
                <a:gd name="connsiteY4" fmla="*/ 266700 h 550221"/>
                <a:gd name="connsiteX5" fmla="*/ 736600 w 747422"/>
                <a:gd name="connsiteY5" fmla="*/ 527050 h 550221"/>
                <a:gd name="connsiteX6" fmla="*/ 742950 w 747422"/>
                <a:gd name="connsiteY6" fmla="*/ 546100 h 550221"/>
                <a:gd name="connsiteX0" fmla="*/ 0 w 747422"/>
                <a:gd name="connsiteY0" fmla="*/ 0 h 550221"/>
                <a:gd name="connsiteX1" fmla="*/ 120650 w 747422"/>
                <a:gd name="connsiteY1" fmla="*/ 31750 h 550221"/>
                <a:gd name="connsiteX2" fmla="*/ 444500 w 747422"/>
                <a:gd name="connsiteY2" fmla="*/ 127000 h 550221"/>
                <a:gd name="connsiteX3" fmla="*/ 596900 w 747422"/>
                <a:gd name="connsiteY3" fmla="*/ 266700 h 550221"/>
                <a:gd name="connsiteX4" fmla="*/ 736600 w 747422"/>
                <a:gd name="connsiteY4" fmla="*/ 527050 h 550221"/>
                <a:gd name="connsiteX5" fmla="*/ 742950 w 747422"/>
                <a:gd name="connsiteY5" fmla="*/ 546100 h 550221"/>
                <a:gd name="connsiteX0" fmla="*/ 0 w 747422"/>
                <a:gd name="connsiteY0" fmla="*/ 0 h 550221"/>
                <a:gd name="connsiteX1" fmla="*/ 120650 w 747422"/>
                <a:gd name="connsiteY1" fmla="*/ 31750 h 550221"/>
                <a:gd name="connsiteX2" fmla="*/ 393700 w 747422"/>
                <a:gd name="connsiteY2" fmla="*/ 254000 h 550221"/>
                <a:gd name="connsiteX3" fmla="*/ 596900 w 747422"/>
                <a:gd name="connsiteY3" fmla="*/ 266700 h 550221"/>
                <a:gd name="connsiteX4" fmla="*/ 736600 w 747422"/>
                <a:gd name="connsiteY4" fmla="*/ 527050 h 550221"/>
                <a:gd name="connsiteX5" fmla="*/ 742950 w 747422"/>
                <a:gd name="connsiteY5" fmla="*/ 546100 h 550221"/>
                <a:gd name="connsiteX0" fmla="*/ 0 w 750244"/>
                <a:gd name="connsiteY0" fmla="*/ 0 h 546100"/>
                <a:gd name="connsiteX1" fmla="*/ 120650 w 750244"/>
                <a:gd name="connsiteY1" fmla="*/ 31750 h 546100"/>
                <a:gd name="connsiteX2" fmla="*/ 393700 w 750244"/>
                <a:gd name="connsiteY2" fmla="*/ 254000 h 546100"/>
                <a:gd name="connsiteX3" fmla="*/ 558800 w 750244"/>
                <a:gd name="connsiteY3" fmla="*/ 381000 h 546100"/>
                <a:gd name="connsiteX4" fmla="*/ 736600 w 750244"/>
                <a:gd name="connsiteY4" fmla="*/ 527050 h 546100"/>
                <a:gd name="connsiteX5" fmla="*/ 742950 w 750244"/>
                <a:gd name="connsiteY5" fmla="*/ 546100 h 546100"/>
                <a:gd name="connsiteX0" fmla="*/ 0 w 746629"/>
                <a:gd name="connsiteY0" fmla="*/ 0 h 615950"/>
                <a:gd name="connsiteX1" fmla="*/ 120650 w 746629"/>
                <a:gd name="connsiteY1" fmla="*/ 31750 h 615950"/>
                <a:gd name="connsiteX2" fmla="*/ 393700 w 746629"/>
                <a:gd name="connsiteY2" fmla="*/ 254000 h 615950"/>
                <a:gd name="connsiteX3" fmla="*/ 558800 w 746629"/>
                <a:gd name="connsiteY3" fmla="*/ 381000 h 615950"/>
                <a:gd name="connsiteX4" fmla="*/ 736600 w 746629"/>
                <a:gd name="connsiteY4" fmla="*/ 527050 h 615950"/>
                <a:gd name="connsiteX5" fmla="*/ 730250 w 746629"/>
                <a:gd name="connsiteY5" fmla="*/ 615950 h 615950"/>
                <a:gd name="connsiteX0" fmla="*/ 0 w 730250"/>
                <a:gd name="connsiteY0" fmla="*/ 0 h 615950"/>
                <a:gd name="connsiteX1" fmla="*/ 120650 w 730250"/>
                <a:gd name="connsiteY1" fmla="*/ 31750 h 615950"/>
                <a:gd name="connsiteX2" fmla="*/ 393700 w 730250"/>
                <a:gd name="connsiteY2" fmla="*/ 254000 h 615950"/>
                <a:gd name="connsiteX3" fmla="*/ 558800 w 730250"/>
                <a:gd name="connsiteY3" fmla="*/ 381000 h 615950"/>
                <a:gd name="connsiteX4" fmla="*/ 692150 w 730250"/>
                <a:gd name="connsiteY4" fmla="*/ 533400 h 615950"/>
                <a:gd name="connsiteX5" fmla="*/ 730250 w 730250"/>
                <a:gd name="connsiteY5" fmla="*/ 615950 h 615950"/>
                <a:gd name="connsiteX0" fmla="*/ 0 w 755650"/>
                <a:gd name="connsiteY0" fmla="*/ 0 h 647700"/>
                <a:gd name="connsiteX1" fmla="*/ 120650 w 755650"/>
                <a:gd name="connsiteY1" fmla="*/ 31750 h 647700"/>
                <a:gd name="connsiteX2" fmla="*/ 393700 w 755650"/>
                <a:gd name="connsiteY2" fmla="*/ 254000 h 647700"/>
                <a:gd name="connsiteX3" fmla="*/ 558800 w 755650"/>
                <a:gd name="connsiteY3" fmla="*/ 381000 h 647700"/>
                <a:gd name="connsiteX4" fmla="*/ 692150 w 755650"/>
                <a:gd name="connsiteY4" fmla="*/ 533400 h 647700"/>
                <a:gd name="connsiteX5" fmla="*/ 755650 w 755650"/>
                <a:gd name="connsiteY5" fmla="*/ 647700 h 647700"/>
                <a:gd name="connsiteX0" fmla="*/ 0 w 755650"/>
                <a:gd name="connsiteY0" fmla="*/ 0 h 647700"/>
                <a:gd name="connsiteX1" fmla="*/ 120650 w 755650"/>
                <a:gd name="connsiteY1" fmla="*/ 82550 h 647700"/>
                <a:gd name="connsiteX2" fmla="*/ 393700 w 755650"/>
                <a:gd name="connsiteY2" fmla="*/ 254000 h 647700"/>
                <a:gd name="connsiteX3" fmla="*/ 558800 w 755650"/>
                <a:gd name="connsiteY3" fmla="*/ 381000 h 647700"/>
                <a:gd name="connsiteX4" fmla="*/ 692150 w 755650"/>
                <a:gd name="connsiteY4" fmla="*/ 533400 h 647700"/>
                <a:gd name="connsiteX5" fmla="*/ 755650 w 755650"/>
                <a:gd name="connsiteY5" fmla="*/ 647700 h 647700"/>
                <a:gd name="connsiteX0" fmla="*/ 0 w 2165350"/>
                <a:gd name="connsiteY0" fmla="*/ 368451 h 938481"/>
                <a:gd name="connsiteX1" fmla="*/ 120650 w 2165350"/>
                <a:gd name="connsiteY1" fmla="*/ 451001 h 938481"/>
                <a:gd name="connsiteX2" fmla="*/ 393700 w 2165350"/>
                <a:gd name="connsiteY2" fmla="*/ 622451 h 938481"/>
                <a:gd name="connsiteX3" fmla="*/ 558800 w 2165350"/>
                <a:gd name="connsiteY3" fmla="*/ 749451 h 938481"/>
                <a:gd name="connsiteX4" fmla="*/ 692150 w 2165350"/>
                <a:gd name="connsiteY4" fmla="*/ 901851 h 938481"/>
                <a:gd name="connsiteX5" fmla="*/ 2165350 w 2165350"/>
                <a:gd name="connsiteY5" fmla="*/ 151 h 938481"/>
                <a:gd name="connsiteX0" fmla="*/ 0 w 2165350"/>
                <a:gd name="connsiteY0" fmla="*/ 372002 h 776268"/>
                <a:gd name="connsiteX1" fmla="*/ 120650 w 2165350"/>
                <a:gd name="connsiteY1" fmla="*/ 454552 h 776268"/>
                <a:gd name="connsiteX2" fmla="*/ 393700 w 2165350"/>
                <a:gd name="connsiteY2" fmla="*/ 626002 h 776268"/>
                <a:gd name="connsiteX3" fmla="*/ 558800 w 2165350"/>
                <a:gd name="connsiteY3" fmla="*/ 753002 h 776268"/>
                <a:gd name="connsiteX4" fmla="*/ 1555750 w 2165350"/>
                <a:gd name="connsiteY4" fmla="*/ 130702 h 776268"/>
                <a:gd name="connsiteX5" fmla="*/ 2165350 w 2165350"/>
                <a:gd name="connsiteY5" fmla="*/ 3702 h 776268"/>
                <a:gd name="connsiteX0" fmla="*/ 0 w 2165350"/>
                <a:gd name="connsiteY0" fmla="*/ 369479 h 626917"/>
                <a:gd name="connsiteX1" fmla="*/ 120650 w 2165350"/>
                <a:gd name="connsiteY1" fmla="*/ 452029 h 626917"/>
                <a:gd name="connsiteX2" fmla="*/ 393700 w 2165350"/>
                <a:gd name="connsiteY2" fmla="*/ 623479 h 626917"/>
                <a:gd name="connsiteX3" fmla="*/ 977900 w 2165350"/>
                <a:gd name="connsiteY3" fmla="*/ 280579 h 626917"/>
                <a:gd name="connsiteX4" fmla="*/ 1555750 w 2165350"/>
                <a:gd name="connsiteY4" fmla="*/ 128179 h 626917"/>
                <a:gd name="connsiteX5" fmla="*/ 2165350 w 2165350"/>
                <a:gd name="connsiteY5" fmla="*/ 1179 h 626917"/>
                <a:gd name="connsiteX0" fmla="*/ 0 w 2165350"/>
                <a:gd name="connsiteY0" fmla="*/ 370744 h 634611"/>
                <a:gd name="connsiteX1" fmla="*/ 120650 w 2165350"/>
                <a:gd name="connsiteY1" fmla="*/ 453294 h 634611"/>
                <a:gd name="connsiteX2" fmla="*/ 393700 w 2165350"/>
                <a:gd name="connsiteY2" fmla="*/ 624744 h 634611"/>
                <a:gd name="connsiteX3" fmla="*/ 1555750 w 2165350"/>
                <a:gd name="connsiteY3" fmla="*/ 129444 h 634611"/>
                <a:gd name="connsiteX4" fmla="*/ 2165350 w 2165350"/>
                <a:gd name="connsiteY4" fmla="*/ 2444 h 634611"/>
                <a:gd name="connsiteX0" fmla="*/ 23126 w 2188476"/>
                <a:gd name="connsiteY0" fmla="*/ 369905 h 461123"/>
                <a:gd name="connsiteX1" fmla="*/ 143776 w 2188476"/>
                <a:gd name="connsiteY1" fmla="*/ 452455 h 461123"/>
                <a:gd name="connsiteX2" fmla="*/ 1578876 w 2188476"/>
                <a:gd name="connsiteY2" fmla="*/ 128605 h 461123"/>
                <a:gd name="connsiteX3" fmla="*/ 2188476 w 2188476"/>
                <a:gd name="connsiteY3" fmla="*/ 1605 h 461123"/>
                <a:gd name="connsiteX0" fmla="*/ 0 w 2165350"/>
                <a:gd name="connsiteY0" fmla="*/ 369669 h 369669"/>
                <a:gd name="connsiteX1" fmla="*/ 1555750 w 2165350"/>
                <a:gd name="connsiteY1" fmla="*/ 128369 h 369669"/>
                <a:gd name="connsiteX2" fmla="*/ 2165350 w 2165350"/>
                <a:gd name="connsiteY2" fmla="*/ 1369 h 369669"/>
                <a:gd name="connsiteX0" fmla="*/ 0 w 2165350"/>
                <a:gd name="connsiteY0" fmla="*/ 368300 h 368300"/>
                <a:gd name="connsiteX1" fmla="*/ 2165350 w 2165350"/>
                <a:gd name="connsiteY1" fmla="*/ 0 h 368300"/>
                <a:gd name="connsiteX0" fmla="*/ 0 w 2165350"/>
                <a:gd name="connsiteY0" fmla="*/ 368300 h 368300"/>
                <a:gd name="connsiteX1" fmla="*/ 989087 w 2165350"/>
                <a:gd name="connsiteY1" fmla="*/ 224160 h 368300"/>
                <a:gd name="connsiteX2" fmla="*/ 2165350 w 2165350"/>
                <a:gd name="connsiteY2" fmla="*/ 0 h 368300"/>
                <a:gd name="connsiteX0" fmla="*/ 0 w 2165350"/>
                <a:gd name="connsiteY0" fmla="*/ 368300 h 368300"/>
                <a:gd name="connsiteX1" fmla="*/ 989087 w 2165350"/>
                <a:gd name="connsiteY1" fmla="*/ 224160 h 368300"/>
                <a:gd name="connsiteX2" fmla="*/ 1674887 w 2165350"/>
                <a:gd name="connsiteY2" fmla="*/ 71760 h 368300"/>
                <a:gd name="connsiteX3" fmla="*/ 2165350 w 2165350"/>
                <a:gd name="connsiteY3" fmla="*/ 0 h 368300"/>
                <a:gd name="connsiteX0" fmla="*/ 0 w 2165350"/>
                <a:gd name="connsiteY0" fmla="*/ 368300 h 368300"/>
                <a:gd name="connsiteX1" fmla="*/ 481087 w 2165350"/>
                <a:gd name="connsiteY1" fmla="*/ 262260 h 368300"/>
                <a:gd name="connsiteX2" fmla="*/ 989087 w 2165350"/>
                <a:gd name="connsiteY2" fmla="*/ 224160 h 368300"/>
                <a:gd name="connsiteX3" fmla="*/ 1674887 w 2165350"/>
                <a:gd name="connsiteY3" fmla="*/ 71760 h 368300"/>
                <a:gd name="connsiteX4" fmla="*/ 2165350 w 2165350"/>
                <a:gd name="connsiteY4" fmla="*/ 0 h 36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5350" h="368300">
                  <a:moveTo>
                    <a:pt x="0" y="368300"/>
                  </a:moveTo>
                  <a:cubicBezTo>
                    <a:pt x="173062" y="341420"/>
                    <a:pt x="308025" y="289140"/>
                    <a:pt x="481087" y="262260"/>
                  </a:cubicBezTo>
                  <a:lnTo>
                    <a:pt x="989087" y="224160"/>
                  </a:lnTo>
                  <a:cubicBezTo>
                    <a:pt x="1192287" y="186060"/>
                    <a:pt x="1471687" y="109860"/>
                    <a:pt x="1674887" y="71760"/>
                  </a:cubicBezTo>
                  <a:lnTo>
                    <a:pt x="2165350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51" name="任意多边形 50"/>
            <p:cNvSpPr/>
            <p:nvPr/>
          </p:nvSpPr>
          <p:spPr>
            <a:xfrm flipH="1">
              <a:off x="697" y="1683"/>
              <a:ext cx="221" cy="459"/>
            </a:xfrm>
            <a:custGeom>
              <a:avLst/>
              <a:gdLst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19100 w 793750"/>
                <a:gd name="connsiteY4" fmla="*/ 114300 h 641350"/>
                <a:gd name="connsiteX5" fmla="*/ 444500 w 793750"/>
                <a:gd name="connsiteY5" fmla="*/ 127000 h 641350"/>
                <a:gd name="connsiteX6" fmla="*/ 482600 w 793750"/>
                <a:gd name="connsiteY6" fmla="*/ 158750 h 641350"/>
                <a:gd name="connsiteX7" fmla="*/ 508000 w 793750"/>
                <a:gd name="connsiteY7" fmla="*/ 165100 h 641350"/>
                <a:gd name="connsiteX8" fmla="*/ 539750 w 793750"/>
                <a:gd name="connsiteY8" fmla="*/ 196850 h 641350"/>
                <a:gd name="connsiteX9" fmla="*/ 558800 w 793750"/>
                <a:gd name="connsiteY9" fmla="*/ 209550 h 641350"/>
                <a:gd name="connsiteX10" fmla="*/ 596900 w 793750"/>
                <a:gd name="connsiteY10" fmla="*/ 266700 h 641350"/>
                <a:gd name="connsiteX11" fmla="*/ 609600 w 793750"/>
                <a:gd name="connsiteY11" fmla="*/ 285750 h 641350"/>
                <a:gd name="connsiteX12" fmla="*/ 615950 w 793750"/>
                <a:gd name="connsiteY12" fmla="*/ 304800 h 641350"/>
                <a:gd name="connsiteX13" fmla="*/ 641350 w 793750"/>
                <a:gd name="connsiteY13" fmla="*/ 349250 h 641350"/>
                <a:gd name="connsiteX14" fmla="*/ 654050 w 793750"/>
                <a:gd name="connsiteY14" fmla="*/ 368300 h 641350"/>
                <a:gd name="connsiteX15" fmla="*/ 660400 w 793750"/>
                <a:gd name="connsiteY15" fmla="*/ 387350 h 641350"/>
                <a:gd name="connsiteX16" fmla="*/ 673100 w 793750"/>
                <a:gd name="connsiteY16" fmla="*/ 406400 h 641350"/>
                <a:gd name="connsiteX17" fmla="*/ 679450 w 793750"/>
                <a:gd name="connsiteY17" fmla="*/ 425450 h 641350"/>
                <a:gd name="connsiteX18" fmla="*/ 704850 w 793750"/>
                <a:gd name="connsiteY18" fmla="*/ 463550 h 641350"/>
                <a:gd name="connsiteX19" fmla="*/ 717550 w 793750"/>
                <a:gd name="connsiteY19" fmla="*/ 482600 h 641350"/>
                <a:gd name="connsiteX20" fmla="*/ 723900 w 793750"/>
                <a:gd name="connsiteY20" fmla="*/ 501650 h 641350"/>
                <a:gd name="connsiteX21" fmla="*/ 736600 w 793750"/>
                <a:gd name="connsiteY21" fmla="*/ 527050 h 641350"/>
                <a:gd name="connsiteX22" fmla="*/ 742950 w 793750"/>
                <a:gd name="connsiteY22" fmla="*/ 546100 h 641350"/>
                <a:gd name="connsiteX23" fmla="*/ 768350 w 793750"/>
                <a:gd name="connsiteY23" fmla="*/ 584200 h 641350"/>
                <a:gd name="connsiteX24" fmla="*/ 781050 w 793750"/>
                <a:gd name="connsiteY24" fmla="*/ 603250 h 641350"/>
                <a:gd name="connsiteX25" fmla="*/ 793750 w 793750"/>
                <a:gd name="connsiteY25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19100 w 793750"/>
                <a:gd name="connsiteY4" fmla="*/ 114300 h 641350"/>
                <a:gd name="connsiteX5" fmla="*/ 444500 w 793750"/>
                <a:gd name="connsiteY5" fmla="*/ 127000 h 641350"/>
                <a:gd name="connsiteX6" fmla="*/ 482600 w 793750"/>
                <a:gd name="connsiteY6" fmla="*/ 158750 h 641350"/>
                <a:gd name="connsiteX7" fmla="*/ 508000 w 793750"/>
                <a:gd name="connsiteY7" fmla="*/ 165100 h 641350"/>
                <a:gd name="connsiteX8" fmla="*/ 558800 w 793750"/>
                <a:gd name="connsiteY8" fmla="*/ 209550 h 641350"/>
                <a:gd name="connsiteX9" fmla="*/ 596900 w 793750"/>
                <a:gd name="connsiteY9" fmla="*/ 266700 h 641350"/>
                <a:gd name="connsiteX10" fmla="*/ 609600 w 793750"/>
                <a:gd name="connsiteY10" fmla="*/ 285750 h 641350"/>
                <a:gd name="connsiteX11" fmla="*/ 615950 w 793750"/>
                <a:gd name="connsiteY11" fmla="*/ 304800 h 641350"/>
                <a:gd name="connsiteX12" fmla="*/ 641350 w 793750"/>
                <a:gd name="connsiteY12" fmla="*/ 349250 h 641350"/>
                <a:gd name="connsiteX13" fmla="*/ 654050 w 793750"/>
                <a:gd name="connsiteY13" fmla="*/ 368300 h 641350"/>
                <a:gd name="connsiteX14" fmla="*/ 660400 w 793750"/>
                <a:gd name="connsiteY14" fmla="*/ 387350 h 641350"/>
                <a:gd name="connsiteX15" fmla="*/ 673100 w 793750"/>
                <a:gd name="connsiteY15" fmla="*/ 406400 h 641350"/>
                <a:gd name="connsiteX16" fmla="*/ 679450 w 793750"/>
                <a:gd name="connsiteY16" fmla="*/ 425450 h 641350"/>
                <a:gd name="connsiteX17" fmla="*/ 704850 w 793750"/>
                <a:gd name="connsiteY17" fmla="*/ 463550 h 641350"/>
                <a:gd name="connsiteX18" fmla="*/ 717550 w 793750"/>
                <a:gd name="connsiteY18" fmla="*/ 482600 h 641350"/>
                <a:gd name="connsiteX19" fmla="*/ 723900 w 793750"/>
                <a:gd name="connsiteY19" fmla="*/ 501650 h 641350"/>
                <a:gd name="connsiteX20" fmla="*/ 736600 w 793750"/>
                <a:gd name="connsiteY20" fmla="*/ 527050 h 641350"/>
                <a:gd name="connsiteX21" fmla="*/ 742950 w 793750"/>
                <a:gd name="connsiteY21" fmla="*/ 546100 h 641350"/>
                <a:gd name="connsiteX22" fmla="*/ 768350 w 793750"/>
                <a:gd name="connsiteY22" fmla="*/ 584200 h 641350"/>
                <a:gd name="connsiteX23" fmla="*/ 781050 w 793750"/>
                <a:gd name="connsiteY23" fmla="*/ 603250 h 641350"/>
                <a:gd name="connsiteX24" fmla="*/ 793750 w 793750"/>
                <a:gd name="connsiteY24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19100 w 793750"/>
                <a:gd name="connsiteY4" fmla="*/ 114300 h 641350"/>
                <a:gd name="connsiteX5" fmla="*/ 444500 w 793750"/>
                <a:gd name="connsiteY5" fmla="*/ 127000 h 641350"/>
                <a:gd name="connsiteX6" fmla="*/ 482600 w 793750"/>
                <a:gd name="connsiteY6" fmla="*/ 158750 h 641350"/>
                <a:gd name="connsiteX7" fmla="*/ 558800 w 793750"/>
                <a:gd name="connsiteY7" fmla="*/ 209550 h 641350"/>
                <a:gd name="connsiteX8" fmla="*/ 596900 w 793750"/>
                <a:gd name="connsiteY8" fmla="*/ 266700 h 641350"/>
                <a:gd name="connsiteX9" fmla="*/ 609600 w 793750"/>
                <a:gd name="connsiteY9" fmla="*/ 285750 h 641350"/>
                <a:gd name="connsiteX10" fmla="*/ 615950 w 793750"/>
                <a:gd name="connsiteY10" fmla="*/ 304800 h 641350"/>
                <a:gd name="connsiteX11" fmla="*/ 641350 w 793750"/>
                <a:gd name="connsiteY11" fmla="*/ 349250 h 641350"/>
                <a:gd name="connsiteX12" fmla="*/ 654050 w 793750"/>
                <a:gd name="connsiteY12" fmla="*/ 368300 h 641350"/>
                <a:gd name="connsiteX13" fmla="*/ 660400 w 793750"/>
                <a:gd name="connsiteY13" fmla="*/ 387350 h 641350"/>
                <a:gd name="connsiteX14" fmla="*/ 673100 w 793750"/>
                <a:gd name="connsiteY14" fmla="*/ 406400 h 641350"/>
                <a:gd name="connsiteX15" fmla="*/ 679450 w 793750"/>
                <a:gd name="connsiteY15" fmla="*/ 425450 h 641350"/>
                <a:gd name="connsiteX16" fmla="*/ 704850 w 793750"/>
                <a:gd name="connsiteY16" fmla="*/ 463550 h 641350"/>
                <a:gd name="connsiteX17" fmla="*/ 717550 w 793750"/>
                <a:gd name="connsiteY17" fmla="*/ 482600 h 641350"/>
                <a:gd name="connsiteX18" fmla="*/ 723900 w 793750"/>
                <a:gd name="connsiteY18" fmla="*/ 501650 h 641350"/>
                <a:gd name="connsiteX19" fmla="*/ 736600 w 793750"/>
                <a:gd name="connsiteY19" fmla="*/ 527050 h 641350"/>
                <a:gd name="connsiteX20" fmla="*/ 742950 w 793750"/>
                <a:gd name="connsiteY20" fmla="*/ 546100 h 641350"/>
                <a:gd name="connsiteX21" fmla="*/ 768350 w 793750"/>
                <a:gd name="connsiteY21" fmla="*/ 584200 h 641350"/>
                <a:gd name="connsiteX22" fmla="*/ 781050 w 793750"/>
                <a:gd name="connsiteY22" fmla="*/ 603250 h 641350"/>
                <a:gd name="connsiteX23" fmla="*/ 793750 w 793750"/>
                <a:gd name="connsiteY23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19100 w 793750"/>
                <a:gd name="connsiteY4" fmla="*/ 114300 h 641350"/>
                <a:gd name="connsiteX5" fmla="*/ 444500 w 793750"/>
                <a:gd name="connsiteY5" fmla="*/ 127000 h 641350"/>
                <a:gd name="connsiteX6" fmla="*/ 444500 w 793750"/>
                <a:gd name="connsiteY6" fmla="*/ 146050 h 641350"/>
                <a:gd name="connsiteX7" fmla="*/ 482600 w 793750"/>
                <a:gd name="connsiteY7" fmla="*/ 158750 h 641350"/>
                <a:gd name="connsiteX8" fmla="*/ 558800 w 793750"/>
                <a:gd name="connsiteY8" fmla="*/ 209550 h 641350"/>
                <a:gd name="connsiteX9" fmla="*/ 596900 w 793750"/>
                <a:gd name="connsiteY9" fmla="*/ 266700 h 641350"/>
                <a:gd name="connsiteX10" fmla="*/ 609600 w 793750"/>
                <a:gd name="connsiteY10" fmla="*/ 285750 h 641350"/>
                <a:gd name="connsiteX11" fmla="*/ 615950 w 793750"/>
                <a:gd name="connsiteY11" fmla="*/ 304800 h 641350"/>
                <a:gd name="connsiteX12" fmla="*/ 641350 w 793750"/>
                <a:gd name="connsiteY12" fmla="*/ 349250 h 641350"/>
                <a:gd name="connsiteX13" fmla="*/ 654050 w 793750"/>
                <a:gd name="connsiteY13" fmla="*/ 368300 h 641350"/>
                <a:gd name="connsiteX14" fmla="*/ 660400 w 793750"/>
                <a:gd name="connsiteY14" fmla="*/ 387350 h 641350"/>
                <a:gd name="connsiteX15" fmla="*/ 673100 w 793750"/>
                <a:gd name="connsiteY15" fmla="*/ 406400 h 641350"/>
                <a:gd name="connsiteX16" fmla="*/ 679450 w 793750"/>
                <a:gd name="connsiteY16" fmla="*/ 425450 h 641350"/>
                <a:gd name="connsiteX17" fmla="*/ 704850 w 793750"/>
                <a:gd name="connsiteY17" fmla="*/ 463550 h 641350"/>
                <a:gd name="connsiteX18" fmla="*/ 717550 w 793750"/>
                <a:gd name="connsiteY18" fmla="*/ 482600 h 641350"/>
                <a:gd name="connsiteX19" fmla="*/ 723900 w 793750"/>
                <a:gd name="connsiteY19" fmla="*/ 501650 h 641350"/>
                <a:gd name="connsiteX20" fmla="*/ 736600 w 793750"/>
                <a:gd name="connsiteY20" fmla="*/ 527050 h 641350"/>
                <a:gd name="connsiteX21" fmla="*/ 742950 w 793750"/>
                <a:gd name="connsiteY21" fmla="*/ 546100 h 641350"/>
                <a:gd name="connsiteX22" fmla="*/ 768350 w 793750"/>
                <a:gd name="connsiteY22" fmla="*/ 584200 h 641350"/>
                <a:gd name="connsiteX23" fmla="*/ 781050 w 793750"/>
                <a:gd name="connsiteY23" fmla="*/ 603250 h 641350"/>
                <a:gd name="connsiteX24" fmla="*/ 793750 w 793750"/>
                <a:gd name="connsiteY24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444500 w 793750"/>
                <a:gd name="connsiteY5" fmla="*/ 146050 h 641350"/>
                <a:gd name="connsiteX6" fmla="*/ 482600 w 793750"/>
                <a:gd name="connsiteY6" fmla="*/ 158750 h 641350"/>
                <a:gd name="connsiteX7" fmla="*/ 558800 w 793750"/>
                <a:gd name="connsiteY7" fmla="*/ 209550 h 641350"/>
                <a:gd name="connsiteX8" fmla="*/ 596900 w 793750"/>
                <a:gd name="connsiteY8" fmla="*/ 266700 h 641350"/>
                <a:gd name="connsiteX9" fmla="*/ 609600 w 793750"/>
                <a:gd name="connsiteY9" fmla="*/ 285750 h 641350"/>
                <a:gd name="connsiteX10" fmla="*/ 615950 w 793750"/>
                <a:gd name="connsiteY10" fmla="*/ 304800 h 641350"/>
                <a:gd name="connsiteX11" fmla="*/ 641350 w 793750"/>
                <a:gd name="connsiteY11" fmla="*/ 349250 h 641350"/>
                <a:gd name="connsiteX12" fmla="*/ 654050 w 793750"/>
                <a:gd name="connsiteY12" fmla="*/ 368300 h 641350"/>
                <a:gd name="connsiteX13" fmla="*/ 660400 w 793750"/>
                <a:gd name="connsiteY13" fmla="*/ 387350 h 641350"/>
                <a:gd name="connsiteX14" fmla="*/ 673100 w 793750"/>
                <a:gd name="connsiteY14" fmla="*/ 406400 h 641350"/>
                <a:gd name="connsiteX15" fmla="*/ 679450 w 793750"/>
                <a:gd name="connsiteY15" fmla="*/ 425450 h 641350"/>
                <a:gd name="connsiteX16" fmla="*/ 704850 w 793750"/>
                <a:gd name="connsiteY16" fmla="*/ 463550 h 641350"/>
                <a:gd name="connsiteX17" fmla="*/ 717550 w 793750"/>
                <a:gd name="connsiteY17" fmla="*/ 482600 h 641350"/>
                <a:gd name="connsiteX18" fmla="*/ 723900 w 793750"/>
                <a:gd name="connsiteY18" fmla="*/ 501650 h 641350"/>
                <a:gd name="connsiteX19" fmla="*/ 736600 w 793750"/>
                <a:gd name="connsiteY19" fmla="*/ 527050 h 641350"/>
                <a:gd name="connsiteX20" fmla="*/ 742950 w 793750"/>
                <a:gd name="connsiteY20" fmla="*/ 546100 h 641350"/>
                <a:gd name="connsiteX21" fmla="*/ 768350 w 793750"/>
                <a:gd name="connsiteY21" fmla="*/ 584200 h 641350"/>
                <a:gd name="connsiteX22" fmla="*/ 781050 w 793750"/>
                <a:gd name="connsiteY22" fmla="*/ 603250 h 641350"/>
                <a:gd name="connsiteX23" fmla="*/ 793750 w 793750"/>
                <a:gd name="connsiteY23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444500 w 793750"/>
                <a:gd name="connsiteY5" fmla="*/ 146050 h 641350"/>
                <a:gd name="connsiteX6" fmla="*/ 558800 w 793750"/>
                <a:gd name="connsiteY6" fmla="*/ 209550 h 641350"/>
                <a:gd name="connsiteX7" fmla="*/ 596900 w 793750"/>
                <a:gd name="connsiteY7" fmla="*/ 266700 h 641350"/>
                <a:gd name="connsiteX8" fmla="*/ 609600 w 793750"/>
                <a:gd name="connsiteY8" fmla="*/ 285750 h 641350"/>
                <a:gd name="connsiteX9" fmla="*/ 615950 w 793750"/>
                <a:gd name="connsiteY9" fmla="*/ 304800 h 641350"/>
                <a:gd name="connsiteX10" fmla="*/ 641350 w 793750"/>
                <a:gd name="connsiteY10" fmla="*/ 349250 h 641350"/>
                <a:gd name="connsiteX11" fmla="*/ 654050 w 793750"/>
                <a:gd name="connsiteY11" fmla="*/ 368300 h 641350"/>
                <a:gd name="connsiteX12" fmla="*/ 660400 w 793750"/>
                <a:gd name="connsiteY12" fmla="*/ 387350 h 641350"/>
                <a:gd name="connsiteX13" fmla="*/ 673100 w 793750"/>
                <a:gd name="connsiteY13" fmla="*/ 406400 h 641350"/>
                <a:gd name="connsiteX14" fmla="*/ 679450 w 793750"/>
                <a:gd name="connsiteY14" fmla="*/ 425450 h 641350"/>
                <a:gd name="connsiteX15" fmla="*/ 704850 w 793750"/>
                <a:gd name="connsiteY15" fmla="*/ 463550 h 641350"/>
                <a:gd name="connsiteX16" fmla="*/ 717550 w 793750"/>
                <a:gd name="connsiteY16" fmla="*/ 482600 h 641350"/>
                <a:gd name="connsiteX17" fmla="*/ 723900 w 793750"/>
                <a:gd name="connsiteY17" fmla="*/ 501650 h 641350"/>
                <a:gd name="connsiteX18" fmla="*/ 736600 w 793750"/>
                <a:gd name="connsiteY18" fmla="*/ 527050 h 641350"/>
                <a:gd name="connsiteX19" fmla="*/ 742950 w 793750"/>
                <a:gd name="connsiteY19" fmla="*/ 546100 h 641350"/>
                <a:gd name="connsiteX20" fmla="*/ 768350 w 793750"/>
                <a:gd name="connsiteY20" fmla="*/ 584200 h 641350"/>
                <a:gd name="connsiteX21" fmla="*/ 781050 w 793750"/>
                <a:gd name="connsiteY21" fmla="*/ 603250 h 641350"/>
                <a:gd name="connsiteX22" fmla="*/ 793750 w 793750"/>
                <a:gd name="connsiteY22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58800 w 793750"/>
                <a:gd name="connsiteY5" fmla="*/ 209550 h 641350"/>
                <a:gd name="connsiteX6" fmla="*/ 596900 w 793750"/>
                <a:gd name="connsiteY6" fmla="*/ 266700 h 641350"/>
                <a:gd name="connsiteX7" fmla="*/ 609600 w 793750"/>
                <a:gd name="connsiteY7" fmla="*/ 285750 h 641350"/>
                <a:gd name="connsiteX8" fmla="*/ 615950 w 793750"/>
                <a:gd name="connsiteY8" fmla="*/ 304800 h 641350"/>
                <a:gd name="connsiteX9" fmla="*/ 641350 w 793750"/>
                <a:gd name="connsiteY9" fmla="*/ 349250 h 641350"/>
                <a:gd name="connsiteX10" fmla="*/ 654050 w 793750"/>
                <a:gd name="connsiteY10" fmla="*/ 368300 h 641350"/>
                <a:gd name="connsiteX11" fmla="*/ 660400 w 793750"/>
                <a:gd name="connsiteY11" fmla="*/ 387350 h 641350"/>
                <a:gd name="connsiteX12" fmla="*/ 673100 w 793750"/>
                <a:gd name="connsiteY12" fmla="*/ 406400 h 641350"/>
                <a:gd name="connsiteX13" fmla="*/ 679450 w 793750"/>
                <a:gd name="connsiteY13" fmla="*/ 425450 h 641350"/>
                <a:gd name="connsiteX14" fmla="*/ 704850 w 793750"/>
                <a:gd name="connsiteY14" fmla="*/ 463550 h 641350"/>
                <a:gd name="connsiteX15" fmla="*/ 717550 w 793750"/>
                <a:gd name="connsiteY15" fmla="*/ 482600 h 641350"/>
                <a:gd name="connsiteX16" fmla="*/ 723900 w 793750"/>
                <a:gd name="connsiteY16" fmla="*/ 501650 h 641350"/>
                <a:gd name="connsiteX17" fmla="*/ 736600 w 793750"/>
                <a:gd name="connsiteY17" fmla="*/ 527050 h 641350"/>
                <a:gd name="connsiteX18" fmla="*/ 742950 w 793750"/>
                <a:gd name="connsiteY18" fmla="*/ 546100 h 641350"/>
                <a:gd name="connsiteX19" fmla="*/ 768350 w 793750"/>
                <a:gd name="connsiteY19" fmla="*/ 584200 h 641350"/>
                <a:gd name="connsiteX20" fmla="*/ 781050 w 793750"/>
                <a:gd name="connsiteY20" fmla="*/ 603250 h 641350"/>
                <a:gd name="connsiteX21" fmla="*/ 793750 w 793750"/>
                <a:gd name="connsiteY21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96900 w 793750"/>
                <a:gd name="connsiteY5" fmla="*/ 266700 h 641350"/>
                <a:gd name="connsiteX6" fmla="*/ 609600 w 793750"/>
                <a:gd name="connsiteY6" fmla="*/ 285750 h 641350"/>
                <a:gd name="connsiteX7" fmla="*/ 615950 w 793750"/>
                <a:gd name="connsiteY7" fmla="*/ 304800 h 641350"/>
                <a:gd name="connsiteX8" fmla="*/ 641350 w 793750"/>
                <a:gd name="connsiteY8" fmla="*/ 349250 h 641350"/>
                <a:gd name="connsiteX9" fmla="*/ 654050 w 793750"/>
                <a:gd name="connsiteY9" fmla="*/ 368300 h 641350"/>
                <a:gd name="connsiteX10" fmla="*/ 660400 w 793750"/>
                <a:gd name="connsiteY10" fmla="*/ 387350 h 641350"/>
                <a:gd name="connsiteX11" fmla="*/ 673100 w 793750"/>
                <a:gd name="connsiteY11" fmla="*/ 406400 h 641350"/>
                <a:gd name="connsiteX12" fmla="*/ 679450 w 793750"/>
                <a:gd name="connsiteY12" fmla="*/ 425450 h 641350"/>
                <a:gd name="connsiteX13" fmla="*/ 704850 w 793750"/>
                <a:gd name="connsiteY13" fmla="*/ 463550 h 641350"/>
                <a:gd name="connsiteX14" fmla="*/ 717550 w 793750"/>
                <a:gd name="connsiteY14" fmla="*/ 482600 h 641350"/>
                <a:gd name="connsiteX15" fmla="*/ 723900 w 793750"/>
                <a:gd name="connsiteY15" fmla="*/ 501650 h 641350"/>
                <a:gd name="connsiteX16" fmla="*/ 736600 w 793750"/>
                <a:gd name="connsiteY16" fmla="*/ 527050 h 641350"/>
                <a:gd name="connsiteX17" fmla="*/ 742950 w 793750"/>
                <a:gd name="connsiteY17" fmla="*/ 546100 h 641350"/>
                <a:gd name="connsiteX18" fmla="*/ 768350 w 793750"/>
                <a:gd name="connsiteY18" fmla="*/ 584200 h 641350"/>
                <a:gd name="connsiteX19" fmla="*/ 781050 w 793750"/>
                <a:gd name="connsiteY19" fmla="*/ 603250 h 641350"/>
                <a:gd name="connsiteX20" fmla="*/ 793750 w 793750"/>
                <a:gd name="connsiteY20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96900 w 793750"/>
                <a:gd name="connsiteY5" fmla="*/ 266700 h 641350"/>
                <a:gd name="connsiteX6" fmla="*/ 609600 w 793750"/>
                <a:gd name="connsiteY6" fmla="*/ 285750 h 641350"/>
                <a:gd name="connsiteX7" fmla="*/ 641350 w 793750"/>
                <a:gd name="connsiteY7" fmla="*/ 349250 h 641350"/>
                <a:gd name="connsiteX8" fmla="*/ 654050 w 793750"/>
                <a:gd name="connsiteY8" fmla="*/ 368300 h 641350"/>
                <a:gd name="connsiteX9" fmla="*/ 660400 w 793750"/>
                <a:gd name="connsiteY9" fmla="*/ 387350 h 641350"/>
                <a:gd name="connsiteX10" fmla="*/ 673100 w 793750"/>
                <a:gd name="connsiteY10" fmla="*/ 406400 h 641350"/>
                <a:gd name="connsiteX11" fmla="*/ 679450 w 793750"/>
                <a:gd name="connsiteY11" fmla="*/ 425450 h 641350"/>
                <a:gd name="connsiteX12" fmla="*/ 704850 w 793750"/>
                <a:gd name="connsiteY12" fmla="*/ 463550 h 641350"/>
                <a:gd name="connsiteX13" fmla="*/ 717550 w 793750"/>
                <a:gd name="connsiteY13" fmla="*/ 482600 h 641350"/>
                <a:gd name="connsiteX14" fmla="*/ 723900 w 793750"/>
                <a:gd name="connsiteY14" fmla="*/ 501650 h 641350"/>
                <a:gd name="connsiteX15" fmla="*/ 736600 w 793750"/>
                <a:gd name="connsiteY15" fmla="*/ 527050 h 641350"/>
                <a:gd name="connsiteX16" fmla="*/ 742950 w 793750"/>
                <a:gd name="connsiteY16" fmla="*/ 546100 h 641350"/>
                <a:gd name="connsiteX17" fmla="*/ 768350 w 793750"/>
                <a:gd name="connsiteY17" fmla="*/ 584200 h 641350"/>
                <a:gd name="connsiteX18" fmla="*/ 781050 w 793750"/>
                <a:gd name="connsiteY18" fmla="*/ 603250 h 641350"/>
                <a:gd name="connsiteX19" fmla="*/ 793750 w 793750"/>
                <a:gd name="connsiteY19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96900 w 793750"/>
                <a:gd name="connsiteY5" fmla="*/ 266700 h 641350"/>
                <a:gd name="connsiteX6" fmla="*/ 609600 w 793750"/>
                <a:gd name="connsiteY6" fmla="*/ 285750 h 641350"/>
                <a:gd name="connsiteX7" fmla="*/ 641350 w 793750"/>
                <a:gd name="connsiteY7" fmla="*/ 349250 h 641350"/>
                <a:gd name="connsiteX8" fmla="*/ 654050 w 793750"/>
                <a:gd name="connsiteY8" fmla="*/ 368300 h 641350"/>
                <a:gd name="connsiteX9" fmla="*/ 660400 w 793750"/>
                <a:gd name="connsiteY9" fmla="*/ 387350 h 641350"/>
                <a:gd name="connsiteX10" fmla="*/ 679450 w 793750"/>
                <a:gd name="connsiteY10" fmla="*/ 425450 h 641350"/>
                <a:gd name="connsiteX11" fmla="*/ 704850 w 793750"/>
                <a:gd name="connsiteY11" fmla="*/ 463550 h 641350"/>
                <a:gd name="connsiteX12" fmla="*/ 717550 w 793750"/>
                <a:gd name="connsiteY12" fmla="*/ 482600 h 641350"/>
                <a:gd name="connsiteX13" fmla="*/ 723900 w 793750"/>
                <a:gd name="connsiteY13" fmla="*/ 501650 h 641350"/>
                <a:gd name="connsiteX14" fmla="*/ 736600 w 793750"/>
                <a:gd name="connsiteY14" fmla="*/ 527050 h 641350"/>
                <a:gd name="connsiteX15" fmla="*/ 742950 w 793750"/>
                <a:gd name="connsiteY15" fmla="*/ 546100 h 641350"/>
                <a:gd name="connsiteX16" fmla="*/ 768350 w 793750"/>
                <a:gd name="connsiteY16" fmla="*/ 584200 h 641350"/>
                <a:gd name="connsiteX17" fmla="*/ 781050 w 793750"/>
                <a:gd name="connsiteY17" fmla="*/ 603250 h 641350"/>
                <a:gd name="connsiteX18" fmla="*/ 793750 w 793750"/>
                <a:gd name="connsiteY18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96900 w 793750"/>
                <a:gd name="connsiteY5" fmla="*/ 266700 h 641350"/>
                <a:gd name="connsiteX6" fmla="*/ 609600 w 793750"/>
                <a:gd name="connsiteY6" fmla="*/ 285750 h 641350"/>
                <a:gd name="connsiteX7" fmla="*/ 641350 w 793750"/>
                <a:gd name="connsiteY7" fmla="*/ 349250 h 641350"/>
                <a:gd name="connsiteX8" fmla="*/ 654050 w 793750"/>
                <a:gd name="connsiteY8" fmla="*/ 368300 h 641350"/>
                <a:gd name="connsiteX9" fmla="*/ 660400 w 793750"/>
                <a:gd name="connsiteY9" fmla="*/ 387350 h 641350"/>
                <a:gd name="connsiteX10" fmla="*/ 679450 w 793750"/>
                <a:gd name="connsiteY10" fmla="*/ 425450 h 641350"/>
                <a:gd name="connsiteX11" fmla="*/ 704850 w 793750"/>
                <a:gd name="connsiteY11" fmla="*/ 463550 h 641350"/>
                <a:gd name="connsiteX12" fmla="*/ 717550 w 793750"/>
                <a:gd name="connsiteY12" fmla="*/ 482600 h 641350"/>
                <a:gd name="connsiteX13" fmla="*/ 736600 w 793750"/>
                <a:gd name="connsiteY13" fmla="*/ 527050 h 641350"/>
                <a:gd name="connsiteX14" fmla="*/ 742950 w 793750"/>
                <a:gd name="connsiteY14" fmla="*/ 546100 h 641350"/>
                <a:gd name="connsiteX15" fmla="*/ 768350 w 793750"/>
                <a:gd name="connsiteY15" fmla="*/ 584200 h 641350"/>
                <a:gd name="connsiteX16" fmla="*/ 781050 w 793750"/>
                <a:gd name="connsiteY16" fmla="*/ 603250 h 641350"/>
                <a:gd name="connsiteX17" fmla="*/ 793750 w 793750"/>
                <a:gd name="connsiteY17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96900 w 793750"/>
                <a:gd name="connsiteY5" fmla="*/ 266700 h 641350"/>
                <a:gd name="connsiteX6" fmla="*/ 609600 w 793750"/>
                <a:gd name="connsiteY6" fmla="*/ 285750 h 641350"/>
                <a:gd name="connsiteX7" fmla="*/ 641350 w 793750"/>
                <a:gd name="connsiteY7" fmla="*/ 349250 h 641350"/>
                <a:gd name="connsiteX8" fmla="*/ 654050 w 793750"/>
                <a:gd name="connsiteY8" fmla="*/ 368300 h 641350"/>
                <a:gd name="connsiteX9" fmla="*/ 660400 w 793750"/>
                <a:gd name="connsiteY9" fmla="*/ 387350 h 641350"/>
                <a:gd name="connsiteX10" fmla="*/ 679450 w 793750"/>
                <a:gd name="connsiteY10" fmla="*/ 425450 h 641350"/>
                <a:gd name="connsiteX11" fmla="*/ 704850 w 793750"/>
                <a:gd name="connsiteY11" fmla="*/ 463550 h 641350"/>
                <a:gd name="connsiteX12" fmla="*/ 717550 w 793750"/>
                <a:gd name="connsiteY12" fmla="*/ 482600 h 641350"/>
                <a:gd name="connsiteX13" fmla="*/ 736600 w 793750"/>
                <a:gd name="connsiteY13" fmla="*/ 527050 h 641350"/>
                <a:gd name="connsiteX14" fmla="*/ 742950 w 793750"/>
                <a:gd name="connsiteY14" fmla="*/ 546100 h 641350"/>
                <a:gd name="connsiteX15" fmla="*/ 781050 w 793750"/>
                <a:gd name="connsiteY15" fmla="*/ 603250 h 641350"/>
                <a:gd name="connsiteX16" fmla="*/ 793750 w 793750"/>
                <a:gd name="connsiteY16" fmla="*/ 641350 h 641350"/>
                <a:gd name="connsiteX0" fmla="*/ 0 w 781050"/>
                <a:gd name="connsiteY0" fmla="*/ 0 h 603250"/>
                <a:gd name="connsiteX1" fmla="*/ 120650 w 781050"/>
                <a:gd name="connsiteY1" fmla="*/ 31750 h 603250"/>
                <a:gd name="connsiteX2" fmla="*/ 177800 w 781050"/>
                <a:gd name="connsiteY2" fmla="*/ 44450 h 603250"/>
                <a:gd name="connsiteX3" fmla="*/ 215900 w 781050"/>
                <a:gd name="connsiteY3" fmla="*/ 57150 h 603250"/>
                <a:gd name="connsiteX4" fmla="*/ 444500 w 781050"/>
                <a:gd name="connsiteY4" fmla="*/ 127000 h 603250"/>
                <a:gd name="connsiteX5" fmla="*/ 596900 w 781050"/>
                <a:gd name="connsiteY5" fmla="*/ 266700 h 603250"/>
                <a:gd name="connsiteX6" fmla="*/ 609600 w 781050"/>
                <a:gd name="connsiteY6" fmla="*/ 285750 h 603250"/>
                <a:gd name="connsiteX7" fmla="*/ 641350 w 781050"/>
                <a:gd name="connsiteY7" fmla="*/ 349250 h 603250"/>
                <a:gd name="connsiteX8" fmla="*/ 654050 w 781050"/>
                <a:gd name="connsiteY8" fmla="*/ 368300 h 603250"/>
                <a:gd name="connsiteX9" fmla="*/ 660400 w 781050"/>
                <a:gd name="connsiteY9" fmla="*/ 387350 h 603250"/>
                <a:gd name="connsiteX10" fmla="*/ 679450 w 781050"/>
                <a:gd name="connsiteY10" fmla="*/ 425450 h 603250"/>
                <a:gd name="connsiteX11" fmla="*/ 704850 w 781050"/>
                <a:gd name="connsiteY11" fmla="*/ 463550 h 603250"/>
                <a:gd name="connsiteX12" fmla="*/ 717550 w 781050"/>
                <a:gd name="connsiteY12" fmla="*/ 482600 h 603250"/>
                <a:gd name="connsiteX13" fmla="*/ 736600 w 781050"/>
                <a:gd name="connsiteY13" fmla="*/ 527050 h 603250"/>
                <a:gd name="connsiteX14" fmla="*/ 742950 w 781050"/>
                <a:gd name="connsiteY14" fmla="*/ 546100 h 603250"/>
                <a:gd name="connsiteX15" fmla="*/ 781050 w 781050"/>
                <a:gd name="connsiteY15" fmla="*/ 603250 h 603250"/>
                <a:gd name="connsiteX0" fmla="*/ 0 w 742950"/>
                <a:gd name="connsiteY0" fmla="*/ 0 h 546100"/>
                <a:gd name="connsiteX1" fmla="*/ 120650 w 742950"/>
                <a:gd name="connsiteY1" fmla="*/ 31750 h 546100"/>
                <a:gd name="connsiteX2" fmla="*/ 177800 w 742950"/>
                <a:gd name="connsiteY2" fmla="*/ 44450 h 546100"/>
                <a:gd name="connsiteX3" fmla="*/ 215900 w 742950"/>
                <a:gd name="connsiteY3" fmla="*/ 57150 h 546100"/>
                <a:gd name="connsiteX4" fmla="*/ 444500 w 742950"/>
                <a:gd name="connsiteY4" fmla="*/ 127000 h 546100"/>
                <a:gd name="connsiteX5" fmla="*/ 596900 w 742950"/>
                <a:gd name="connsiteY5" fmla="*/ 266700 h 546100"/>
                <a:gd name="connsiteX6" fmla="*/ 609600 w 742950"/>
                <a:gd name="connsiteY6" fmla="*/ 285750 h 546100"/>
                <a:gd name="connsiteX7" fmla="*/ 641350 w 742950"/>
                <a:gd name="connsiteY7" fmla="*/ 349250 h 546100"/>
                <a:gd name="connsiteX8" fmla="*/ 654050 w 742950"/>
                <a:gd name="connsiteY8" fmla="*/ 368300 h 546100"/>
                <a:gd name="connsiteX9" fmla="*/ 660400 w 742950"/>
                <a:gd name="connsiteY9" fmla="*/ 387350 h 546100"/>
                <a:gd name="connsiteX10" fmla="*/ 679450 w 742950"/>
                <a:gd name="connsiteY10" fmla="*/ 425450 h 546100"/>
                <a:gd name="connsiteX11" fmla="*/ 704850 w 742950"/>
                <a:gd name="connsiteY11" fmla="*/ 463550 h 546100"/>
                <a:gd name="connsiteX12" fmla="*/ 717550 w 742950"/>
                <a:gd name="connsiteY12" fmla="*/ 482600 h 546100"/>
                <a:gd name="connsiteX13" fmla="*/ 736600 w 742950"/>
                <a:gd name="connsiteY13" fmla="*/ 527050 h 546100"/>
                <a:gd name="connsiteX14" fmla="*/ 742950 w 742950"/>
                <a:gd name="connsiteY14" fmla="*/ 546100 h 546100"/>
                <a:gd name="connsiteX0" fmla="*/ 0 w 742950"/>
                <a:gd name="connsiteY0" fmla="*/ 0 h 546100"/>
                <a:gd name="connsiteX1" fmla="*/ 120650 w 742950"/>
                <a:gd name="connsiteY1" fmla="*/ 31750 h 546100"/>
                <a:gd name="connsiteX2" fmla="*/ 177800 w 742950"/>
                <a:gd name="connsiteY2" fmla="*/ 44450 h 546100"/>
                <a:gd name="connsiteX3" fmla="*/ 215900 w 742950"/>
                <a:gd name="connsiteY3" fmla="*/ 57150 h 546100"/>
                <a:gd name="connsiteX4" fmla="*/ 444500 w 742950"/>
                <a:gd name="connsiteY4" fmla="*/ 127000 h 546100"/>
                <a:gd name="connsiteX5" fmla="*/ 596900 w 742950"/>
                <a:gd name="connsiteY5" fmla="*/ 266700 h 546100"/>
                <a:gd name="connsiteX6" fmla="*/ 609600 w 742950"/>
                <a:gd name="connsiteY6" fmla="*/ 285750 h 546100"/>
                <a:gd name="connsiteX7" fmla="*/ 641350 w 742950"/>
                <a:gd name="connsiteY7" fmla="*/ 349250 h 546100"/>
                <a:gd name="connsiteX8" fmla="*/ 654050 w 742950"/>
                <a:gd name="connsiteY8" fmla="*/ 368300 h 546100"/>
                <a:gd name="connsiteX9" fmla="*/ 660400 w 742950"/>
                <a:gd name="connsiteY9" fmla="*/ 387350 h 546100"/>
                <a:gd name="connsiteX10" fmla="*/ 679450 w 742950"/>
                <a:gd name="connsiteY10" fmla="*/ 425450 h 546100"/>
                <a:gd name="connsiteX11" fmla="*/ 704850 w 742950"/>
                <a:gd name="connsiteY11" fmla="*/ 463550 h 546100"/>
                <a:gd name="connsiteX12" fmla="*/ 736600 w 742950"/>
                <a:gd name="connsiteY12" fmla="*/ 527050 h 546100"/>
                <a:gd name="connsiteX13" fmla="*/ 742950 w 742950"/>
                <a:gd name="connsiteY13" fmla="*/ 546100 h 546100"/>
                <a:gd name="connsiteX0" fmla="*/ 0 w 742950"/>
                <a:gd name="connsiteY0" fmla="*/ 0 h 546100"/>
                <a:gd name="connsiteX1" fmla="*/ 120650 w 742950"/>
                <a:gd name="connsiteY1" fmla="*/ 31750 h 546100"/>
                <a:gd name="connsiteX2" fmla="*/ 177800 w 742950"/>
                <a:gd name="connsiteY2" fmla="*/ 44450 h 546100"/>
                <a:gd name="connsiteX3" fmla="*/ 215900 w 742950"/>
                <a:gd name="connsiteY3" fmla="*/ 57150 h 546100"/>
                <a:gd name="connsiteX4" fmla="*/ 444500 w 742950"/>
                <a:gd name="connsiteY4" fmla="*/ 127000 h 546100"/>
                <a:gd name="connsiteX5" fmla="*/ 596900 w 742950"/>
                <a:gd name="connsiteY5" fmla="*/ 266700 h 546100"/>
                <a:gd name="connsiteX6" fmla="*/ 609600 w 742950"/>
                <a:gd name="connsiteY6" fmla="*/ 285750 h 546100"/>
                <a:gd name="connsiteX7" fmla="*/ 641350 w 742950"/>
                <a:gd name="connsiteY7" fmla="*/ 349250 h 546100"/>
                <a:gd name="connsiteX8" fmla="*/ 654050 w 742950"/>
                <a:gd name="connsiteY8" fmla="*/ 368300 h 546100"/>
                <a:gd name="connsiteX9" fmla="*/ 679450 w 742950"/>
                <a:gd name="connsiteY9" fmla="*/ 425450 h 546100"/>
                <a:gd name="connsiteX10" fmla="*/ 704850 w 742950"/>
                <a:gd name="connsiteY10" fmla="*/ 463550 h 546100"/>
                <a:gd name="connsiteX11" fmla="*/ 736600 w 742950"/>
                <a:gd name="connsiteY11" fmla="*/ 527050 h 546100"/>
                <a:gd name="connsiteX12" fmla="*/ 742950 w 742950"/>
                <a:gd name="connsiteY12" fmla="*/ 546100 h 546100"/>
                <a:gd name="connsiteX0" fmla="*/ 0 w 742950"/>
                <a:gd name="connsiteY0" fmla="*/ 0 h 546100"/>
                <a:gd name="connsiteX1" fmla="*/ 120650 w 742950"/>
                <a:gd name="connsiteY1" fmla="*/ 31750 h 546100"/>
                <a:gd name="connsiteX2" fmla="*/ 177800 w 742950"/>
                <a:gd name="connsiteY2" fmla="*/ 44450 h 546100"/>
                <a:gd name="connsiteX3" fmla="*/ 215900 w 742950"/>
                <a:gd name="connsiteY3" fmla="*/ 57150 h 546100"/>
                <a:gd name="connsiteX4" fmla="*/ 444500 w 742950"/>
                <a:gd name="connsiteY4" fmla="*/ 127000 h 546100"/>
                <a:gd name="connsiteX5" fmla="*/ 596900 w 742950"/>
                <a:gd name="connsiteY5" fmla="*/ 266700 h 546100"/>
                <a:gd name="connsiteX6" fmla="*/ 609600 w 742950"/>
                <a:gd name="connsiteY6" fmla="*/ 285750 h 546100"/>
                <a:gd name="connsiteX7" fmla="*/ 641350 w 742950"/>
                <a:gd name="connsiteY7" fmla="*/ 349250 h 546100"/>
                <a:gd name="connsiteX8" fmla="*/ 679450 w 742950"/>
                <a:gd name="connsiteY8" fmla="*/ 425450 h 546100"/>
                <a:gd name="connsiteX9" fmla="*/ 704850 w 742950"/>
                <a:gd name="connsiteY9" fmla="*/ 463550 h 546100"/>
                <a:gd name="connsiteX10" fmla="*/ 736600 w 742950"/>
                <a:gd name="connsiteY10" fmla="*/ 527050 h 546100"/>
                <a:gd name="connsiteX11" fmla="*/ 742950 w 742950"/>
                <a:gd name="connsiteY11" fmla="*/ 546100 h 546100"/>
                <a:gd name="connsiteX0" fmla="*/ 0 w 742950"/>
                <a:gd name="connsiteY0" fmla="*/ 0 h 546100"/>
                <a:gd name="connsiteX1" fmla="*/ 120650 w 742950"/>
                <a:gd name="connsiteY1" fmla="*/ 31750 h 546100"/>
                <a:gd name="connsiteX2" fmla="*/ 177800 w 742950"/>
                <a:gd name="connsiteY2" fmla="*/ 44450 h 546100"/>
                <a:gd name="connsiteX3" fmla="*/ 215900 w 742950"/>
                <a:gd name="connsiteY3" fmla="*/ 57150 h 546100"/>
                <a:gd name="connsiteX4" fmla="*/ 444500 w 742950"/>
                <a:gd name="connsiteY4" fmla="*/ 127000 h 546100"/>
                <a:gd name="connsiteX5" fmla="*/ 596900 w 742950"/>
                <a:gd name="connsiteY5" fmla="*/ 266700 h 546100"/>
                <a:gd name="connsiteX6" fmla="*/ 609600 w 742950"/>
                <a:gd name="connsiteY6" fmla="*/ 285750 h 546100"/>
                <a:gd name="connsiteX7" fmla="*/ 641350 w 742950"/>
                <a:gd name="connsiteY7" fmla="*/ 349250 h 546100"/>
                <a:gd name="connsiteX8" fmla="*/ 704850 w 742950"/>
                <a:gd name="connsiteY8" fmla="*/ 463550 h 546100"/>
                <a:gd name="connsiteX9" fmla="*/ 736600 w 742950"/>
                <a:gd name="connsiteY9" fmla="*/ 527050 h 546100"/>
                <a:gd name="connsiteX10" fmla="*/ 742950 w 742950"/>
                <a:gd name="connsiteY10" fmla="*/ 546100 h 546100"/>
                <a:gd name="connsiteX0" fmla="*/ 0 w 744132"/>
                <a:gd name="connsiteY0" fmla="*/ 0 h 546100"/>
                <a:gd name="connsiteX1" fmla="*/ 120650 w 744132"/>
                <a:gd name="connsiteY1" fmla="*/ 31750 h 546100"/>
                <a:gd name="connsiteX2" fmla="*/ 177800 w 744132"/>
                <a:gd name="connsiteY2" fmla="*/ 44450 h 546100"/>
                <a:gd name="connsiteX3" fmla="*/ 215900 w 744132"/>
                <a:gd name="connsiteY3" fmla="*/ 57150 h 546100"/>
                <a:gd name="connsiteX4" fmla="*/ 444500 w 744132"/>
                <a:gd name="connsiteY4" fmla="*/ 127000 h 546100"/>
                <a:gd name="connsiteX5" fmla="*/ 596900 w 744132"/>
                <a:gd name="connsiteY5" fmla="*/ 266700 h 546100"/>
                <a:gd name="connsiteX6" fmla="*/ 609600 w 744132"/>
                <a:gd name="connsiteY6" fmla="*/ 285750 h 546100"/>
                <a:gd name="connsiteX7" fmla="*/ 641350 w 744132"/>
                <a:gd name="connsiteY7" fmla="*/ 349250 h 546100"/>
                <a:gd name="connsiteX8" fmla="*/ 736600 w 744132"/>
                <a:gd name="connsiteY8" fmla="*/ 527050 h 546100"/>
                <a:gd name="connsiteX9" fmla="*/ 742950 w 744132"/>
                <a:gd name="connsiteY9" fmla="*/ 546100 h 546100"/>
                <a:gd name="connsiteX0" fmla="*/ 0 w 746482"/>
                <a:gd name="connsiteY0" fmla="*/ 0 h 548843"/>
                <a:gd name="connsiteX1" fmla="*/ 120650 w 746482"/>
                <a:gd name="connsiteY1" fmla="*/ 31750 h 548843"/>
                <a:gd name="connsiteX2" fmla="*/ 177800 w 746482"/>
                <a:gd name="connsiteY2" fmla="*/ 44450 h 548843"/>
                <a:gd name="connsiteX3" fmla="*/ 215900 w 746482"/>
                <a:gd name="connsiteY3" fmla="*/ 57150 h 548843"/>
                <a:gd name="connsiteX4" fmla="*/ 444500 w 746482"/>
                <a:gd name="connsiteY4" fmla="*/ 127000 h 548843"/>
                <a:gd name="connsiteX5" fmla="*/ 596900 w 746482"/>
                <a:gd name="connsiteY5" fmla="*/ 266700 h 548843"/>
                <a:gd name="connsiteX6" fmla="*/ 609600 w 746482"/>
                <a:gd name="connsiteY6" fmla="*/ 285750 h 548843"/>
                <a:gd name="connsiteX7" fmla="*/ 736600 w 746482"/>
                <a:gd name="connsiteY7" fmla="*/ 527050 h 548843"/>
                <a:gd name="connsiteX8" fmla="*/ 742950 w 746482"/>
                <a:gd name="connsiteY8" fmla="*/ 546100 h 548843"/>
                <a:gd name="connsiteX0" fmla="*/ 0 w 747422"/>
                <a:gd name="connsiteY0" fmla="*/ 0 h 550221"/>
                <a:gd name="connsiteX1" fmla="*/ 120650 w 747422"/>
                <a:gd name="connsiteY1" fmla="*/ 31750 h 550221"/>
                <a:gd name="connsiteX2" fmla="*/ 177800 w 747422"/>
                <a:gd name="connsiteY2" fmla="*/ 44450 h 550221"/>
                <a:gd name="connsiteX3" fmla="*/ 215900 w 747422"/>
                <a:gd name="connsiteY3" fmla="*/ 57150 h 550221"/>
                <a:gd name="connsiteX4" fmla="*/ 444500 w 747422"/>
                <a:gd name="connsiteY4" fmla="*/ 127000 h 550221"/>
                <a:gd name="connsiteX5" fmla="*/ 596900 w 747422"/>
                <a:gd name="connsiteY5" fmla="*/ 266700 h 550221"/>
                <a:gd name="connsiteX6" fmla="*/ 736600 w 747422"/>
                <a:gd name="connsiteY6" fmla="*/ 527050 h 550221"/>
                <a:gd name="connsiteX7" fmla="*/ 742950 w 747422"/>
                <a:gd name="connsiteY7" fmla="*/ 546100 h 550221"/>
                <a:gd name="connsiteX0" fmla="*/ 0 w 747422"/>
                <a:gd name="connsiteY0" fmla="*/ 0 h 550221"/>
                <a:gd name="connsiteX1" fmla="*/ 120650 w 747422"/>
                <a:gd name="connsiteY1" fmla="*/ 31750 h 550221"/>
                <a:gd name="connsiteX2" fmla="*/ 177800 w 747422"/>
                <a:gd name="connsiteY2" fmla="*/ 44450 h 550221"/>
                <a:gd name="connsiteX3" fmla="*/ 444500 w 747422"/>
                <a:gd name="connsiteY3" fmla="*/ 127000 h 550221"/>
                <a:gd name="connsiteX4" fmla="*/ 596900 w 747422"/>
                <a:gd name="connsiteY4" fmla="*/ 266700 h 550221"/>
                <a:gd name="connsiteX5" fmla="*/ 736600 w 747422"/>
                <a:gd name="connsiteY5" fmla="*/ 527050 h 550221"/>
                <a:gd name="connsiteX6" fmla="*/ 742950 w 747422"/>
                <a:gd name="connsiteY6" fmla="*/ 546100 h 550221"/>
                <a:gd name="connsiteX0" fmla="*/ 0 w 747422"/>
                <a:gd name="connsiteY0" fmla="*/ 0 h 550221"/>
                <a:gd name="connsiteX1" fmla="*/ 120650 w 747422"/>
                <a:gd name="connsiteY1" fmla="*/ 31750 h 550221"/>
                <a:gd name="connsiteX2" fmla="*/ 444500 w 747422"/>
                <a:gd name="connsiteY2" fmla="*/ 127000 h 550221"/>
                <a:gd name="connsiteX3" fmla="*/ 596900 w 747422"/>
                <a:gd name="connsiteY3" fmla="*/ 266700 h 550221"/>
                <a:gd name="connsiteX4" fmla="*/ 736600 w 747422"/>
                <a:gd name="connsiteY4" fmla="*/ 527050 h 550221"/>
                <a:gd name="connsiteX5" fmla="*/ 742950 w 747422"/>
                <a:gd name="connsiteY5" fmla="*/ 546100 h 550221"/>
                <a:gd name="connsiteX0" fmla="*/ 0 w 747422"/>
                <a:gd name="connsiteY0" fmla="*/ 0 h 550221"/>
                <a:gd name="connsiteX1" fmla="*/ 120650 w 747422"/>
                <a:gd name="connsiteY1" fmla="*/ 31750 h 550221"/>
                <a:gd name="connsiteX2" fmla="*/ 393700 w 747422"/>
                <a:gd name="connsiteY2" fmla="*/ 254000 h 550221"/>
                <a:gd name="connsiteX3" fmla="*/ 596900 w 747422"/>
                <a:gd name="connsiteY3" fmla="*/ 266700 h 550221"/>
                <a:gd name="connsiteX4" fmla="*/ 736600 w 747422"/>
                <a:gd name="connsiteY4" fmla="*/ 527050 h 550221"/>
                <a:gd name="connsiteX5" fmla="*/ 742950 w 747422"/>
                <a:gd name="connsiteY5" fmla="*/ 546100 h 550221"/>
                <a:gd name="connsiteX0" fmla="*/ 0 w 750244"/>
                <a:gd name="connsiteY0" fmla="*/ 0 h 546100"/>
                <a:gd name="connsiteX1" fmla="*/ 120650 w 750244"/>
                <a:gd name="connsiteY1" fmla="*/ 31750 h 546100"/>
                <a:gd name="connsiteX2" fmla="*/ 393700 w 750244"/>
                <a:gd name="connsiteY2" fmla="*/ 254000 h 546100"/>
                <a:gd name="connsiteX3" fmla="*/ 558800 w 750244"/>
                <a:gd name="connsiteY3" fmla="*/ 381000 h 546100"/>
                <a:gd name="connsiteX4" fmla="*/ 736600 w 750244"/>
                <a:gd name="connsiteY4" fmla="*/ 527050 h 546100"/>
                <a:gd name="connsiteX5" fmla="*/ 742950 w 750244"/>
                <a:gd name="connsiteY5" fmla="*/ 546100 h 546100"/>
                <a:gd name="connsiteX0" fmla="*/ 0 w 746629"/>
                <a:gd name="connsiteY0" fmla="*/ 0 h 615950"/>
                <a:gd name="connsiteX1" fmla="*/ 120650 w 746629"/>
                <a:gd name="connsiteY1" fmla="*/ 31750 h 615950"/>
                <a:gd name="connsiteX2" fmla="*/ 393700 w 746629"/>
                <a:gd name="connsiteY2" fmla="*/ 254000 h 615950"/>
                <a:gd name="connsiteX3" fmla="*/ 558800 w 746629"/>
                <a:gd name="connsiteY3" fmla="*/ 381000 h 615950"/>
                <a:gd name="connsiteX4" fmla="*/ 736600 w 746629"/>
                <a:gd name="connsiteY4" fmla="*/ 527050 h 615950"/>
                <a:gd name="connsiteX5" fmla="*/ 730250 w 746629"/>
                <a:gd name="connsiteY5" fmla="*/ 615950 h 615950"/>
                <a:gd name="connsiteX0" fmla="*/ 0 w 730250"/>
                <a:gd name="connsiteY0" fmla="*/ 0 h 615950"/>
                <a:gd name="connsiteX1" fmla="*/ 120650 w 730250"/>
                <a:gd name="connsiteY1" fmla="*/ 31750 h 615950"/>
                <a:gd name="connsiteX2" fmla="*/ 393700 w 730250"/>
                <a:gd name="connsiteY2" fmla="*/ 254000 h 615950"/>
                <a:gd name="connsiteX3" fmla="*/ 558800 w 730250"/>
                <a:gd name="connsiteY3" fmla="*/ 381000 h 615950"/>
                <a:gd name="connsiteX4" fmla="*/ 692150 w 730250"/>
                <a:gd name="connsiteY4" fmla="*/ 533400 h 615950"/>
                <a:gd name="connsiteX5" fmla="*/ 730250 w 730250"/>
                <a:gd name="connsiteY5" fmla="*/ 615950 h 615950"/>
                <a:gd name="connsiteX0" fmla="*/ 0 w 755650"/>
                <a:gd name="connsiteY0" fmla="*/ 0 h 647700"/>
                <a:gd name="connsiteX1" fmla="*/ 120650 w 755650"/>
                <a:gd name="connsiteY1" fmla="*/ 31750 h 647700"/>
                <a:gd name="connsiteX2" fmla="*/ 393700 w 755650"/>
                <a:gd name="connsiteY2" fmla="*/ 254000 h 647700"/>
                <a:gd name="connsiteX3" fmla="*/ 558800 w 755650"/>
                <a:gd name="connsiteY3" fmla="*/ 381000 h 647700"/>
                <a:gd name="connsiteX4" fmla="*/ 692150 w 755650"/>
                <a:gd name="connsiteY4" fmla="*/ 533400 h 647700"/>
                <a:gd name="connsiteX5" fmla="*/ 755650 w 755650"/>
                <a:gd name="connsiteY5" fmla="*/ 647700 h 647700"/>
                <a:gd name="connsiteX0" fmla="*/ 0 w 755650"/>
                <a:gd name="connsiteY0" fmla="*/ 0 h 647700"/>
                <a:gd name="connsiteX1" fmla="*/ 120650 w 755650"/>
                <a:gd name="connsiteY1" fmla="*/ 82550 h 647700"/>
                <a:gd name="connsiteX2" fmla="*/ 393700 w 755650"/>
                <a:gd name="connsiteY2" fmla="*/ 254000 h 647700"/>
                <a:gd name="connsiteX3" fmla="*/ 558800 w 755650"/>
                <a:gd name="connsiteY3" fmla="*/ 381000 h 647700"/>
                <a:gd name="connsiteX4" fmla="*/ 692150 w 755650"/>
                <a:gd name="connsiteY4" fmla="*/ 533400 h 647700"/>
                <a:gd name="connsiteX5" fmla="*/ 755650 w 755650"/>
                <a:gd name="connsiteY5" fmla="*/ 647700 h 647700"/>
                <a:gd name="connsiteX0" fmla="*/ 0 w 2165350"/>
                <a:gd name="connsiteY0" fmla="*/ 368451 h 938481"/>
                <a:gd name="connsiteX1" fmla="*/ 120650 w 2165350"/>
                <a:gd name="connsiteY1" fmla="*/ 451001 h 938481"/>
                <a:gd name="connsiteX2" fmla="*/ 393700 w 2165350"/>
                <a:gd name="connsiteY2" fmla="*/ 622451 h 938481"/>
                <a:gd name="connsiteX3" fmla="*/ 558800 w 2165350"/>
                <a:gd name="connsiteY3" fmla="*/ 749451 h 938481"/>
                <a:gd name="connsiteX4" fmla="*/ 692150 w 2165350"/>
                <a:gd name="connsiteY4" fmla="*/ 901851 h 938481"/>
                <a:gd name="connsiteX5" fmla="*/ 2165350 w 2165350"/>
                <a:gd name="connsiteY5" fmla="*/ 151 h 938481"/>
                <a:gd name="connsiteX0" fmla="*/ 0 w 2165350"/>
                <a:gd name="connsiteY0" fmla="*/ 372002 h 776268"/>
                <a:gd name="connsiteX1" fmla="*/ 120650 w 2165350"/>
                <a:gd name="connsiteY1" fmla="*/ 454552 h 776268"/>
                <a:gd name="connsiteX2" fmla="*/ 393700 w 2165350"/>
                <a:gd name="connsiteY2" fmla="*/ 626002 h 776268"/>
                <a:gd name="connsiteX3" fmla="*/ 558800 w 2165350"/>
                <a:gd name="connsiteY3" fmla="*/ 753002 h 776268"/>
                <a:gd name="connsiteX4" fmla="*/ 1555750 w 2165350"/>
                <a:gd name="connsiteY4" fmla="*/ 130702 h 776268"/>
                <a:gd name="connsiteX5" fmla="*/ 2165350 w 2165350"/>
                <a:gd name="connsiteY5" fmla="*/ 3702 h 776268"/>
                <a:gd name="connsiteX0" fmla="*/ 0 w 2165350"/>
                <a:gd name="connsiteY0" fmla="*/ 369479 h 626917"/>
                <a:gd name="connsiteX1" fmla="*/ 120650 w 2165350"/>
                <a:gd name="connsiteY1" fmla="*/ 452029 h 626917"/>
                <a:gd name="connsiteX2" fmla="*/ 393700 w 2165350"/>
                <a:gd name="connsiteY2" fmla="*/ 623479 h 626917"/>
                <a:gd name="connsiteX3" fmla="*/ 977900 w 2165350"/>
                <a:gd name="connsiteY3" fmla="*/ 280579 h 626917"/>
                <a:gd name="connsiteX4" fmla="*/ 1555750 w 2165350"/>
                <a:gd name="connsiteY4" fmla="*/ 128179 h 626917"/>
                <a:gd name="connsiteX5" fmla="*/ 2165350 w 2165350"/>
                <a:gd name="connsiteY5" fmla="*/ 1179 h 626917"/>
                <a:gd name="connsiteX0" fmla="*/ 0 w 2165350"/>
                <a:gd name="connsiteY0" fmla="*/ 370744 h 634611"/>
                <a:gd name="connsiteX1" fmla="*/ 120650 w 2165350"/>
                <a:gd name="connsiteY1" fmla="*/ 453294 h 634611"/>
                <a:gd name="connsiteX2" fmla="*/ 393700 w 2165350"/>
                <a:gd name="connsiteY2" fmla="*/ 624744 h 634611"/>
                <a:gd name="connsiteX3" fmla="*/ 1555750 w 2165350"/>
                <a:gd name="connsiteY3" fmla="*/ 129444 h 634611"/>
                <a:gd name="connsiteX4" fmla="*/ 2165350 w 2165350"/>
                <a:gd name="connsiteY4" fmla="*/ 2444 h 634611"/>
                <a:gd name="connsiteX0" fmla="*/ 23126 w 2188476"/>
                <a:gd name="connsiteY0" fmla="*/ 369905 h 461123"/>
                <a:gd name="connsiteX1" fmla="*/ 143776 w 2188476"/>
                <a:gd name="connsiteY1" fmla="*/ 452455 h 461123"/>
                <a:gd name="connsiteX2" fmla="*/ 1578876 w 2188476"/>
                <a:gd name="connsiteY2" fmla="*/ 128605 h 461123"/>
                <a:gd name="connsiteX3" fmla="*/ 2188476 w 2188476"/>
                <a:gd name="connsiteY3" fmla="*/ 1605 h 461123"/>
                <a:gd name="connsiteX0" fmla="*/ 0 w 2165350"/>
                <a:gd name="connsiteY0" fmla="*/ 369669 h 369669"/>
                <a:gd name="connsiteX1" fmla="*/ 1555750 w 2165350"/>
                <a:gd name="connsiteY1" fmla="*/ 128369 h 369669"/>
                <a:gd name="connsiteX2" fmla="*/ 2165350 w 2165350"/>
                <a:gd name="connsiteY2" fmla="*/ 1369 h 369669"/>
                <a:gd name="connsiteX0" fmla="*/ 0 w 2165350"/>
                <a:gd name="connsiteY0" fmla="*/ 368300 h 368300"/>
                <a:gd name="connsiteX1" fmla="*/ 2165350 w 2165350"/>
                <a:gd name="connsiteY1" fmla="*/ 0 h 368300"/>
                <a:gd name="connsiteX0" fmla="*/ 0 w 2165350"/>
                <a:gd name="connsiteY0" fmla="*/ 368300 h 368300"/>
                <a:gd name="connsiteX1" fmla="*/ 989087 w 2165350"/>
                <a:gd name="connsiteY1" fmla="*/ 224160 h 368300"/>
                <a:gd name="connsiteX2" fmla="*/ 2165350 w 2165350"/>
                <a:gd name="connsiteY2" fmla="*/ 0 h 368300"/>
                <a:gd name="connsiteX0" fmla="*/ 0 w 2165350"/>
                <a:gd name="connsiteY0" fmla="*/ 368300 h 368300"/>
                <a:gd name="connsiteX1" fmla="*/ 989087 w 2165350"/>
                <a:gd name="connsiteY1" fmla="*/ 224160 h 368300"/>
                <a:gd name="connsiteX2" fmla="*/ 1674887 w 2165350"/>
                <a:gd name="connsiteY2" fmla="*/ 71760 h 368300"/>
                <a:gd name="connsiteX3" fmla="*/ 2165350 w 2165350"/>
                <a:gd name="connsiteY3" fmla="*/ 0 h 368300"/>
                <a:gd name="connsiteX0" fmla="*/ 0 w 2165350"/>
                <a:gd name="connsiteY0" fmla="*/ 368300 h 368300"/>
                <a:gd name="connsiteX1" fmla="*/ 481087 w 2165350"/>
                <a:gd name="connsiteY1" fmla="*/ 262260 h 368300"/>
                <a:gd name="connsiteX2" fmla="*/ 989087 w 2165350"/>
                <a:gd name="connsiteY2" fmla="*/ 224160 h 368300"/>
                <a:gd name="connsiteX3" fmla="*/ 1674887 w 2165350"/>
                <a:gd name="connsiteY3" fmla="*/ 71760 h 368300"/>
                <a:gd name="connsiteX4" fmla="*/ 2165350 w 2165350"/>
                <a:gd name="connsiteY4" fmla="*/ 0 h 36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5350" h="368300">
                  <a:moveTo>
                    <a:pt x="0" y="368300"/>
                  </a:moveTo>
                  <a:cubicBezTo>
                    <a:pt x="173062" y="341420"/>
                    <a:pt x="308025" y="289140"/>
                    <a:pt x="481087" y="262260"/>
                  </a:cubicBezTo>
                  <a:lnTo>
                    <a:pt x="989087" y="224160"/>
                  </a:lnTo>
                  <a:cubicBezTo>
                    <a:pt x="1192287" y="186060"/>
                    <a:pt x="1471687" y="109860"/>
                    <a:pt x="1674887" y="71760"/>
                  </a:cubicBezTo>
                  <a:lnTo>
                    <a:pt x="2165350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52" name="任意多边形 51"/>
            <p:cNvSpPr/>
            <p:nvPr/>
          </p:nvSpPr>
          <p:spPr>
            <a:xfrm rot="5957244">
              <a:off x="1625" y="2268"/>
              <a:ext cx="585" cy="111"/>
            </a:xfrm>
            <a:custGeom>
              <a:avLst/>
              <a:gdLst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19100 w 793750"/>
                <a:gd name="connsiteY4" fmla="*/ 114300 h 641350"/>
                <a:gd name="connsiteX5" fmla="*/ 444500 w 793750"/>
                <a:gd name="connsiteY5" fmla="*/ 127000 h 641350"/>
                <a:gd name="connsiteX6" fmla="*/ 482600 w 793750"/>
                <a:gd name="connsiteY6" fmla="*/ 158750 h 641350"/>
                <a:gd name="connsiteX7" fmla="*/ 508000 w 793750"/>
                <a:gd name="connsiteY7" fmla="*/ 165100 h 641350"/>
                <a:gd name="connsiteX8" fmla="*/ 539750 w 793750"/>
                <a:gd name="connsiteY8" fmla="*/ 196850 h 641350"/>
                <a:gd name="connsiteX9" fmla="*/ 558800 w 793750"/>
                <a:gd name="connsiteY9" fmla="*/ 209550 h 641350"/>
                <a:gd name="connsiteX10" fmla="*/ 596900 w 793750"/>
                <a:gd name="connsiteY10" fmla="*/ 266700 h 641350"/>
                <a:gd name="connsiteX11" fmla="*/ 609600 w 793750"/>
                <a:gd name="connsiteY11" fmla="*/ 285750 h 641350"/>
                <a:gd name="connsiteX12" fmla="*/ 615950 w 793750"/>
                <a:gd name="connsiteY12" fmla="*/ 304800 h 641350"/>
                <a:gd name="connsiteX13" fmla="*/ 641350 w 793750"/>
                <a:gd name="connsiteY13" fmla="*/ 349250 h 641350"/>
                <a:gd name="connsiteX14" fmla="*/ 654050 w 793750"/>
                <a:gd name="connsiteY14" fmla="*/ 368300 h 641350"/>
                <a:gd name="connsiteX15" fmla="*/ 660400 w 793750"/>
                <a:gd name="connsiteY15" fmla="*/ 387350 h 641350"/>
                <a:gd name="connsiteX16" fmla="*/ 673100 w 793750"/>
                <a:gd name="connsiteY16" fmla="*/ 406400 h 641350"/>
                <a:gd name="connsiteX17" fmla="*/ 679450 w 793750"/>
                <a:gd name="connsiteY17" fmla="*/ 425450 h 641350"/>
                <a:gd name="connsiteX18" fmla="*/ 704850 w 793750"/>
                <a:gd name="connsiteY18" fmla="*/ 463550 h 641350"/>
                <a:gd name="connsiteX19" fmla="*/ 717550 w 793750"/>
                <a:gd name="connsiteY19" fmla="*/ 482600 h 641350"/>
                <a:gd name="connsiteX20" fmla="*/ 723900 w 793750"/>
                <a:gd name="connsiteY20" fmla="*/ 501650 h 641350"/>
                <a:gd name="connsiteX21" fmla="*/ 736600 w 793750"/>
                <a:gd name="connsiteY21" fmla="*/ 527050 h 641350"/>
                <a:gd name="connsiteX22" fmla="*/ 742950 w 793750"/>
                <a:gd name="connsiteY22" fmla="*/ 546100 h 641350"/>
                <a:gd name="connsiteX23" fmla="*/ 768350 w 793750"/>
                <a:gd name="connsiteY23" fmla="*/ 584200 h 641350"/>
                <a:gd name="connsiteX24" fmla="*/ 781050 w 793750"/>
                <a:gd name="connsiteY24" fmla="*/ 603250 h 641350"/>
                <a:gd name="connsiteX25" fmla="*/ 793750 w 793750"/>
                <a:gd name="connsiteY25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19100 w 793750"/>
                <a:gd name="connsiteY4" fmla="*/ 114300 h 641350"/>
                <a:gd name="connsiteX5" fmla="*/ 444500 w 793750"/>
                <a:gd name="connsiteY5" fmla="*/ 127000 h 641350"/>
                <a:gd name="connsiteX6" fmla="*/ 482600 w 793750"/>
                <a:gd name="connsiteY6" fmla="*/ 158750 h 641350"/>
                <a:gd name="connsiteX7" fmla="*/ 508000 w 793750"/>
                <a:gd name="connsiteY7" fmla="*/ 165100 h 641350"/>
                <a:gd name="connsiteX8" fmla="*/ 558800 w 793750"/>
                <a:gd name="connsiteY8" fmla="*/ 209550 h 641350"/>
                <a:gd name="connsiteX9" fmla="*/ 596900 w 793750"/>
                <a:gd name="connsiteY9" fmla="*/ 266700 h 641350"/>
                <a:gd name="connsiteX10" fmla="*/ 609600 w 793750"/>
                <a:gd name="connsiteY10" fmla="*/ 285750 h 641350"/>
                <a:gd name="connsiteX11" fmla="*/ 615950 w 793750"/>
                <a:gd name="connsiteY11" fmla="*/ 304800 h 641350"/>
                <a:gd name="connsiteX12" fmla="*/ 641350 w 793750"/>
                <a:gd name="connsiteY12" fmla="*/ 349250 h 641350"/>
                <a:gd name="connsiteX13" fmla="*/ 654050 w 793750"/>
                <a:gd name="connsiteY13" fmla="*/ 368300 h 641350"/>
                <a:gd name="connsiteX14" fmla="*/ 660400 w 793750"/>
                <a:gd name="connsiteY14" fmla="*/ 387350 h 641350"/>
                <a:gd name="connsiteX15" fmla="*/ 673100 w 793750"/>
                <a:gd name="connsiteY15" fmla="*/ 406400 h 641350"/>
                <a:gd name="connsiteX16" fmla="*/ 679450 w 793750"/>
                <a:gd name="connsiteY16" fmla="*/ 425450 h 641350"/>
                <a:gd name="connsiteX17" fmla="*/ 704850 w 793750"/>
                <a:gd name="connsiteY17" fmla="*/ 463550 h 641350"/>
                <a:gd name="connsiteX18" fmla="*/ 717550 w 793750"/>
                <a:gd name="connsiteY18" fmla="*/ 482600 h 641350"/>
                <a:gd name="connsiteX19" fmla="*/ 723900 w 793750"/>
                <a:gd name="connsiteY19" fmla="*/ 501650 h 641350"/>
                <a:gd name="connsiteX20" fmla="*/ 736600 w 793750"/>
                <a:gd name="connsiteY20" fmla="*/ 527050 h 641350"/>
                <a:gd name="connsiteX21" fmla="*/ 742950 w 793750"/>
                <a:gd name="connsiteY21" fmla="*/ 546100 h 641350"/>
                <a:gd name="connsiteX22" fmla="*/ 768350 w 793750"/>
                <a:gd name="connsiteY22" fmla="*/ 584200 h 641350"/>
                <a:gd name="connsiteX23" fmla="*/ 781050 w 793750"/>
                <a:gd name="connsiteY23" fmla="*/ 603250 h 641350"/>
                <a:gd name="connsiteX24" fmla="*/ 793750 w 793750"/>
                <a:gd name="connsiteY24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19100 w 793750"/>
                <a:gd name="connsiteY4" fmla="*/ 114300 h 641350"/>
                <a:gd name="connsiteX5" fmla="*/ 444500 w 793750"/>
                <a:gd name="connsiteY5" fmla="*/ 127000 h 641350"/>
                <a:gd name="connsiteX6" fmla="*/ 482600 w 793750"/>
                <a:gd name="connsiteY6" fmla="*/ 158750 h 641350"/>
                <a:gd name="connsiteX7" fmla="*/ 558800 w 793750"/>
                <a:gd name="connsiteY7" fmla="*/ 209550 h 641350"/>
                <a:gd name="connsiteX8" fmla="*/ 596900 w 793750"/>
                <a:gd name="connsiteY8" fmla="*/ 266700 h 641350"/>
                <a:gd name="connsiteX9" fmla="*/ 609600 w 793750"/>
                <a:gd name="connsiteY9" fmla="*/ 285750 h 641350"/>
                <a:gd name="connsiteX10" fmla="*/ 615950 w 793750"/>
                <a:gd name="connsiteY10" fmla="*/ 304800 h 641350"/>
                <a:gd name="connsiteX11" fmla="*/ 641350 w 793750"/>
                <a:gd name="connsiteY11" fmla="*/ 349250 h 641350"/>
                <a:gd name="connsiteX12" fmla="*/ 654050 w 793750"/>
                <a:gd name="connsiteY12" fmla="*/ 368300 h 641350"/>
                <a:gd name="connsiteX13" fmla="*/ 660400 w 793750"/>
                <a:gd name="connsiteY13" fmla="*/ 387350 h 641350"/>
                <a:gd name="connsiteX14" fmla="*/ 673100 w 793750"/>
                <a:gd name="connsiteY14" fmla="*/ 406400 h 641350"/>
                <a:gd name="connsiteX15" fmla="*/ 679450 w 793750"/>
                <a:gd name="connsiteY15" fmla="*/ 425450 h 641350"/>
                <a:gd name="connsiteX16" fmla="*/ 704850 w 793750"/>
                <a:gd name="connsiteY16" fmla="*/ 463550 h 641350"/>
                <a:gd name="connsiteX17" fmla="*/ 717550 w 793750"/>
                <a:gd name="connsiteY17" fmla="*/ 482600 h 641350"/>
                <a:gd name="connsiteX18" fmla="*/ 723900 w 793750"/>
                <a:gd name="connsiteY18" fmla="*/ 501650 h 641350"/>
                <a:gd name="connsiteX19" fmla="*/ 736600 w 793750"/>
                <a:gd name="connsiteY19" fmla="*/ 527050 h 641350"/>
                <a:gd name="connsiteX20" fmla="*/ 742950 w 793750"/>
                <a:gd name="connsiteY20" fmla="*/ 546100 h 641350"/>
                <a:gd name="connsiteX21" fmla="*/ 768350 w 793750"/>
                <a:gd name="connsiteY21" fmla="*/ 584200 h 641350"/>
                <a:gd name="connsiteX22" fmla="*/ 781050 w 793750"/>
                <a:gd name="connsiteY22" fmla="*/ 603250 h 641350"/>
                <a:gd name="connsiteX23" fmla="*/ 793750 w 793750"/>
                <a:gd name="connsiteY23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19100 w 793750"/>
                <a:gd name="connsiteY4" fmla="*/ 114300 h 641350"/>
                <a:gd name="connsiteX5" fmla="*/ 444500 w 793750"/>
                <a:gd name="connsiteY5" fmla="*/ 127000 h 641350"/>
                <a:gd name="connsiteX6" fmla="*/ 444500 w 793750"/>
                <a:gd name="connsiteY6" fmla="*/ 146050 h 641350"/>
                <a:gd name="connsiteX7" fmla="*/ 482600 w 793750"/>
                <a:gd name="connsiteY7" fmla="*/ 158750 h 641350"/>
                <a:gd name="connsiteX8" fmla="*/ 558800 w 793750"/>
                <a:gd name="connsiteY8" fmla="*/ 209550 h 641350"/>
                <a:gd name="connsiteX9" fmla="*/ 596900 w 793750"/>
                <a:gd name="connsiteY9" fmla="*/ 266700 h 641350"/>
                <a:gd name="connsiteX10" fmla="*/ 609600 w 793750"/>
                <a:gd name="connsiteY10" fmla="*/ 285750 h 641350"/>
                <a:gd name="connsiteX11" fmla="*/ 615950 w 793750"/>
                <a:gd name="connsiteY11" fmla="*/ 304800 h 641350"/>
                <a:gd name="connsiteX12" fmla="*/ 641350 w 793750"/>
                <a:gd name="connsiteY12" fmla="*/ 349250 h 641350"/>
                <a:gd name="connsiteX13" fmla="*/ 654050 w 793750"/>
                <a:gd name="connsiteY13" fmla="*/ 368300 h 641350"/>
                <a:gd name="connsiteX14" fmla="*/ 660400 w 793750"/>
                <a:gd name="connsiteY14" fmla="*/ 387350 h 641350"/>
                <a:gd name="connsiteX15" fmla="*/ 673100 w 793750"/>
                <a:gd name="connsiteY15" fmla="*/ 406400 h 641350"/>
                <a:gd name="connsiteX16" fmla="*/ 679450 w 793750"/>
                <a:gd name="connsiteY16" fmla="*/ 425450 h 641350"/>
                <a:gd name="connsiteX17" fmla="*/ 704850 w 793750"/>
                <a:gd name="connsiteY17" fmla="*/ 463550 h 641350"/>
                <a:gd name="connsiteX18" fmla="*/ 717550 w 793750"/>
                <a:gd name="connsiteY18" fmla="*/ 482600 h 641350"/>
                <a:gd name="connsiteX19" fmla="*/ 723900 w 793750"/>
                <a:gd name="connsiteY19" fmla="*/ 501650 h 641350"/>
                <a:gd name="connsiteX20" fmla="*/ 736600 w 793750"/>
                <a:gd name="connsiteY20" fmla="*/ 527050 h 641350"/>
                <a:gd name="connsiteX21" fmla="*/ 742950 w 793750"/>
                <a:gd name="connsiteY21" fmla="*/ 546100 h 641350"/>
                <a:gd name="connsiteX22" fmla="*/ 768350 w 793750"/>
                <a:gd name="connsiteY22" fmla="*/ 584200 h 641350"/>
                <a:gd name="connsiteX23" fmla="*/ 781050 w 793750"/>
                <a:gd name="connsiteY23" fmla="*/ 603250 h 641350"/>
                <a:gd name="connsiteX24" fmla="*/ 793750 w 793750"/>
                <a:gd name="connsiteY24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444500 w 793750"/>
                <a:gd name="connsiteY5" fmla="*/ 146050 h 641350"/>
                <a:gd name="connsiteX6" fmla="*/ 482600 w 793750"/>
                <a:gd name="connsiteY6" fmla="*/ 158750 h 641350"/>
                <a:gd name="connsiteX7" fmla="*/ 558800 w 793750"/>
                <a:gd name="connsiteY7" fmla="*/ 209550 h 641350"/>
                <a:gd name="connsiteX8" fmla="*/ 596900 w 793750"/>
                <a:gd name="connsiteY8" fmla="*/ 266700 h 641350"/>
                <a:gd name="connsiteX9" fmla="*/ 609600 w 793750"/>
                <a:gd name="connsiteY9" fmla="*/ 285750 h 641350"/>
                <a:gd name="connsiteX10" fmla="*/ 615950 w 793750"/>
                <a:gd name="connsiteY10" fmla="*/ 304800 h 641350"/>
                <a:gd name="connsiteX11" fmla="*/ 641350 w 793750"/>
                <a:gd name="connsiteY11" fmla="*/ 349250 h 641350"/>
                <a:gd name="connsiteX12" fmla="*/ 654050 w 793750"/>
                <a:gd name="connsiteY12" fmla="*/ 368300 h 641350"/>
                <a:gd name="connsiteX13" fmla="*/ 660400 w 793750"/>
                <a:gd name="connsiteY13" fmla="*/ 387350 h 641350"/>
                <a:gd name="connsiteX14" fmla="*/ 673100 w 793750"/>
                <a:gd name="connsiteY14" fmla="*/ 406400 h 641350"/>
                <a:gd name="connsiteX15" fmla="*/ 679450 w 793750"/>
                <a:gd name="connsiteY15" fmla="*/ 425450 h 641350"/>
                <a:gd name="connsiteX16" fmla="*/ 704850 w 793750"/>
                <a:gd name="connsiteY16" fmla="*/ 463550 h 641350"/>
                <a:gd name="connsiteX17" fmla="*/ 717550 w 793750"/>
                <a:gd name="connsiteY17" fmla="*/ 482600 h 641350"/>
                <a:gd name="connsiteX18" fmla="*/ 723900 w 793750"/>
                <a:gd name="connsiteY18" fmla="*/ 501650 h 641350"/>
                <a:gd name="connsiteX19" fmla="*/ 736600 w 793750"/>
                <a:gd name="connsiteY19" fmla="*/ 527050 h 641350"/>
                <a:gd name="connsiteX20" fmla="*/ 742950 w 793750"/>
                <a:gd name="connsiteY20" fmla="*/ 546100 h 641350"/>
                <a:gd name="connsiteX21" fmla="*/ 768350 w 793750"/>
                <a:gd name="connsiteY21" fmla="*/ 584200 h 641350"/>
                <a:gd name="connsiteX22" fmla="*/ 781050 w 793750"/>
                <a:gd name="connsiteY22" fmla="*/ 603250 h 641350"/>
                <a:gd name="connsiteX23" fmla="*/ 793750 w 793750"/>
                <a:gd name="connsiteY23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444500 w 793750"/>
                <a:gd name="connsiteY5" fmla="*/ 146050 h 641350"/>
                <a:gd name="connsiteX6" fmla="*/ 558800 w 793750"/>
                <a:gd name="connsiteY6" fmla="*/ 209550 h 641350"/>
                <a:gd name="connsiteX7" fmla="*/ 596900 w 793750"/>
                <a:gd name="connsiteY7" fmla="*/ 266700 h 641350"/>
                <a:gd name="connsiteX8" fmla="*/ 609600 w 793750"/>
                <a:gd name="connsiteY8" fmla="*/ 285750 h 641350"/>
                <a:gd name="connsiteX9" fmla="*/ 615950 w 793750"/>
                <a:gd name="connsiteY9" fmla="*/ 304800 h 641350"/>
                <a:gd name="connsiteX10" fmla="*/ 641350 w 793750"/>
                <a:gd name="connsiteY10" fmla="*/ 349250 h 641350"/>
                <a:gd name="connsiteX11" fmla="*/ 654050 w 793750"/>
                <a:gd name="connsiteY11" fmla="*/ 368300 h 641350"/>
                <a:gd name="connsiteX12" fmla="*/ 660400 w 793750"/>
                <a:gd name="connsiteY12" fmla="*/ 387350 h 641350"/>
                <a:gd name="connsiteX13" fmla="*/ 673100 w 793750"/>
                <a:gd name="connsiteY13" fmla="*/ 406400 h 641350"/>
                <a:gd name="connsiteX14" fmla="*/ 679450 w 793750"/>
                <a:gd name="connsiteY14" fmla="*/ 425450 h 641350"/>
                <a:gd name="connsiteX15" fmla="*/ 704850 w 793750"/>
                <a:gd name="connsiteY15" fmla="*/ 463550 h 641350"/>
                <a:gd name="connsiteX16" fmla="*/ 717550 w 793750"/>
                <a:gd name="connsiteY16" fmla="*/ 482600 h 641350"/>
                <a:gd name="connsiteX17" fmla="*/ 723900 w 793750"/>
                <a:gd name="connsiteY17" fmla="*/ 501650 h 641350"/>
                <a:gd name="connsiteX18" fmla="*/ 736600 w 793750"/>
                <a:gd name="connsiteY18" fmla="*/ 527050 h 641350"/>
                <a:gd name="connsiteX19" fmla="*/ 742950 w 793750"/>
                <a:gd name="connsiteY19" fmla="*/ 546100 h 641350"/>
                <a:gd name="connsiteX20" fmla="*/ 768350 w 793750"/>
                <a:gd name="connsiteY20" fmla="*/ 584200 h 641350"/>
                <a:gd name="connsiteX21" fmla="*/ 781050 w 793750"/>
                <a:gd name="connsiteY21" fmla="*/ 603250 h 641350"/>
                <a:gd name="connsiteX22" fmla="*/ 793750 w 793750"/>
                <a:gd name="connsiteY22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58800 w 793750"/>
                <a:gd name="connsiteY5" fmla="*/ 209550 h 641350"/>
                <a:gd name="connsiteX6" fmla="*/ 596900 w 793750"/>
                <a:gd name="connsiteY6" fmla="*/ 266700 h 641350"/>
                <a:gd name="connsiteX7" fmla="*/ 609600 w 793750"/>
                <a:gd name="connsiteY7" fmla="*/ 285750 h 641350"/>
                <a:gd name="connsiteX8" fmla="*/ 615950 w 793750"/>
                <a:gd name="connsiteY8" fmla="*/ 304800 h 641350"/>
                <a:gd name="connsiteX9" fmla="*/ 641350 w 793750"/>
                <a:gd name="connsiteY9" fmla="*/ 349250 h 641350"/>
                <a:gd name="connsiteX10" fmla="*/ 654050 w 793750"/>
                <a:gd name="connsiteY10" fmla="*/ 368300 h 641350"/>
                <a:gd name="connsiteX11" fmla="*/ 660400 w 793750"/>
                <a:gd name="connsiteY11" fmla="*/ 387350 h 641350"/>
                <a:gd name="connsiteX12" fmla="*/ 673100 w 793750"/>
                <a:gd name="connsiteY12" fmla="*/ 406400 h 641350"/>
                <a:gd name="connsiteX13" fmla="*/ 679450 w 793750"/>
                <a:gd name="connsiteY13" fmla="*/ 425450 h 641350"/>
                <a:gd name="connsiteX14" fmla="*/ 704850 w 793750"/>
                <a:gd name="connsiteY14" fmla="*/ 463550 h 641350"/>
                <a:gd name="connsiteX15" fmla="*/ 717550 w 793750"/>
                <a:gd name="connsiteY15" fmla="*/ 482600 h 641350"/>
                <a:gd name="connsiteX16" fmla="*/ 723900 w 793750"/>
                <a:gd name="connsiteY16" fmla="*/ 501650 h 641350"/>
                <a:gd name="connsiteX17" fmla="*/ 736600 w 793750"/>
                <a:gd name="connsiteY17" fmla="*/ 527050 h 641350"/>
                <a:gd name="connsiteX18" fmla="*/ 742950 w 793750"/>
                <a:gd name="connsiteY18" fmla="*/ 546100 h 641350"/>
                <a:gd name="connsiteX19" fmla="*/ 768350 w 793750"/>
                <a:gd name="connsiteY19" fmla="*/ 584200 h 641350"/>
                <a:gd name="connsiteX20" fmla="*/ 781050 w 793750"/>
                <a:gd name="connsiteY20" fmla="*/ 603250 h 641350"/>
                <a:gd name="connsiteX21" fmla="*/ 793750 w 793750"/>
                <a:gd name="connsiteY21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96900 w 793750"/>
                <a:gd name="connsiteY5" fmla="*/ 266700 h 641350"/>
                <a:gd name="connsiteX6" fmla="*/ 609600 w 793750"/>
                <a:gd name="connsiteY6" fmla="*/ 285750 h 641350"/>
                <a:gd name="connsiteX7" fmla="*/ 615950 w 793750"/>
                <a:gd name="connsiteY7" fmla="*/ 304800 h 641350"/>
                <a:gd name="connsiteX8" fmla="*/ 641350 w 793750"/>
                <a:gd name="connsiteY8" fmla="*/ 349250 h 641350"/>
                <a:gd name="connsiteX9" fmla="*/ 654050 w 793750"/>
                <a:gd name="connsiteY9" fmla="*/ 368300 h 641350"/>
                <a:gd name="connsiteX10" fmla="*/ 660400 w 793750"/>
                <a:gd name="connsiteY10" fmla="*/ 387350 h 641350"/>
                <a:gd name="connsiteX11" fmla="*/ 673100 w 793750"/>
                <a:gd name="connsiteY11" fmla="*/ 406400 h 641350"/>
                <a:gd name="connsiteX12" fmla="*/ 679450 w 793750"/>
                <a:gd name="connsiteY12" fmla="*/ 425450 h 641350"/>
                <a:gd name="connsiteX13" fmla="*/ 704850 w 793750"/>
                <a:gd name="connsiteY13" fmla="*/ 463550 h 641350"/>
                <a:gd name="connsiteX14" fmla="*/ 717550 w 793750"/>
                <a:gd name="connsiteY14" fmla="*/ 482600 h 641350"/>
                <a:gd name="connsiteX15" fmla="*/ 723900 w 793750"/>
                <a:gd name="connsiteY15" fmla="*/ 501650 h 641350"/>
                <a:gd name="connsiteX16" fmla="*/ 736600 w 793750"/>
                <a:gd name="connsiteY16" fmla="*/ 527050 h 641350"/>
                <a:gd name="connsiteX17" fmla="*/ 742950 w 793750"/>
                <a:gd name="connsiteY17" fmla="*/ 546100 h 641350"/>
                <a:gd name="connsiteX18" fmla="*/ 768350 w 793750"/>
                <a:gd name="connsiteY18" fmla="*/ 584200 h 641350"/>
                <a:gd name="connsiteX19" fmla="*/ 781050 w 793750"/>
                <a:gd name="connsiteY19" fmla="*/ 603250 h 641350"/>
                <a:gd name="connsiteX20" fmla="*/ 793750 w 793750"/>
                <a:gd name="connsiteY20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96900 w 793750"/>
                <a:gd name="connsiteY5" fmla="*/ 266700 h 641350"/>
                <a:gd name="connsiteX6" fmla="*/ 609600 w 793750"/>
                <a:gd name="connsiteY6" fmla="*/ 285750 h 641350"/>
                <a:gd name="connsiteX7" fmla="*/ 641350 w 793750"/>
                <a:gd name="connsiteY7" fmla="*/ 349250 h 641350"/>
                <a:gd name="connsiteX8" fmla="*/ 654050 w 793750"/>
                <a:gd name="connsiteY8" fmla="*/ 368300 h 641350"/>
                <a:gd name="connsiteX9" fmla="*/ 660400 w 793750"/>
                <a:gd name="connsiteY9" fmla="*/ 387350 h 641350"/>
                <a:gd name="connsiteX10" fmla="*/ 673100 w 793750"/>
                <a:gd name="connsiteY10" fmla="*/ 406400 h 641350"/>
                <a:gd name="connsiteX11" fmla="*/ 679450 w 793750"/>
                <a:gd name="connsiteY11" fmla="*/ 425450 h 641350"/>
                <a:gd name="connsiteX12" fmla="*/ 704850 w 793750"/>
                <a:gd name="connsiteY12" fmla="*/ 463550 h 641350"/>
                <a:gd name="connsiteX13" fmla="*/ 717550 w 793750"/>
                <a:gd name="connsiteY13" fmla="*/ 482600 h 641350"/>
                <a:gd name="connsiteX14" fmla="*/ 723900 w 793750"/>
                <a:gd name="connsiteY14" fmla="*/ 501650 h 641350"/>
                <a:gd name="connsiteX15" fmla="*/ 736600 w 793750"/>
                <a:gd name="connsiteY15" fmla="*/ 527050 h 641350"/>
                <a:gd name="connsiteX16" fmla="*/ 742950 w 793750"/>
                <a:gd name="connsiteY16" fmla="*/ 546100 h 641350"/>
                <a:gd name="connsiteX17" fmla="*/ 768350 w 793750"/>
                <a:gd name="connsiteY17" fmla="*/ 584200 h 641350"/>
                <a:gd name="connsiteX18" fmla="*/ 781050 w 793750"/>
                <a:gd name="connsiteY18" fmla="*/ 603250 h 641350"/>
                <a:gd name="connsiteX19" fmla="*/ 793750 w 793750"/>
                <a:gd name="connsiteY19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96900 w 793750"/>
                <a:gd name="connsiteY5" fmla="*/ 266700 h 641350"/>
                <a:gd name="connsiteX6" fmla="*/ 609600 w 793750"/>
                <a:gd name="connsiteY6" fmla="*/ 285750 h 641350"/>
                <a:gd name="connsiteX7" fmla="*/ 641350 w 793750"/>
                <a:gd name="connsiteY7" fmla="*/ 349250 h 641350"/>
                <a:gd name="connsiteX8" fmla="*/ 654050 w 793750"/>
                <a:gd name="connsiteY8" fmla="*/ 368300 h 641350"/>
                <a:gd name="connsiteX9" fmla="*/ 660400 w 793750"/>
                <a:gd name="connsiteY9" fmla="*/ 387350 h 641350"/>
                <a:gd name="connsiteX10" fmla="*/ 679450 w 793750"/>
                <a:gd name="connsiteY10" fmla="*/ 425450 h 641350"/>
                <a:gd name="connsiteX11" fmla="*/ 704850 w 793750"/>
                <a:gd name="connsiteY11" fmla="*/ 463550 h 641350"/>
                <a:gd name="connsiteX12" fmla="*/ 717550 w 793750"/>
                <a:gd name="connsiteY12" fmla="*/ 482600 h 641350"/>
                <a:gd name="connsiteX13" fmla="*/ 723900 w 793750"/>
                <a:gd name="connsiteY13" fmla="*/ 501650 h 641350"/>
                <a:gd name="connsiteX14" fmla="*/ 736600 w 793750"/>
                <a:gd name="connsiteY14" fmla="*/ 527050 h 641350"/>
                <a:gd name="connsiteX15" fmla="*/ 742950 w 793750"/>
                <a:gd name="connsiteY15" fmla="*/ 546100 h 641350"/>
                <a:gd name="connsiteX16" fmla="*/ 768350 w 793750"/>
                <a:gd name="connsiteY16" fmla="*/ 584200 h 641350"/>
                <a:gd name="connsiteX17" fmla="*/ 781050 w 793750"/>
                <a:gd name="connsiteY17" fmla="*/ 603250 h 641350"/>
                <a:gd name="connsiteX18" fmla="*/ 793750 w 793750"/>
                <a:gd name="connsiteY18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96900 w 793750"/>
                <a:gd name="connsiteY5" fmla="*/ 266700 h 641350"/>
                <a:gd name="connsiteX6" fmla="*/ 609600 w 793750"/>
                <a:gd name="connsiteY6" fmla="*/ 285750 h 641350"/>
                <a:gd name="connsiteX7" fmla="*/ 641350 w 793750"/>
                <a:gd name="connsiteY7" fmla="*/ 349250 h 641350"/>
                <a:gd name="connsiteX8" fmla="*/ 654050 w 793750"/>
                <a:gd name="connsiteY8" fmla="*/ 368300 h 641350"/>
                <a:gd name="connsiteX9" fmla="*/ 660400 w 793750"/>
                <a:gd name="connsiteY9" fmla="*/ 387350 h 641350"/>
                <a:gd name="connsiteX10" fmla="*/ 679450 w 793750"/>
                <a:gd name="connsiteY10" fmla="*/ 425450 h 641350"/>
                <a:gd name="connsiteX11" fmla="*/ 704850 w 793750"/>
                <a:gd name="connsiteY11" fmla="*/ 463550 h 641350"/>
                <a:gd name="connsiteX12" fmla="*/ 717550 w 793750"/>
                <a:gd name="connsiteY12" fmla="*/ 482600 h 641350"/>
                <a:gd name="connsiteX13" fmla="*/ 736600 w 793750"/>
                <a:gd name="connsiteY13" fmla="*/ 527050 h 641350"/>
                <a:gd name="connsiteX14" fmla="*/ 742950 w 793750"/>
                <a:gd name="connsiteY14" fmla="*/ 546100 h 641350"/>
                <a:gd name="connsiteX15" fmla="*/ 768350 w 793750"/>
                <a:gd name="connsiteY15" fmla="*/ 584200 h 641350"/>
                <a:gd name="connsiteX16" fmla="*/ 781050 w 793750"/>
                <a:gd name="connsiteY16" fmla="*/ 603250 h 641350"/>
                <a:gd name="connsiteX17" fmla="*/ 793750 w 793750"/>
                <a:gd name="connsiteY17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96900 w 793750"/>
                <a:gd name="connsiteY5" fmla="*/ 266700 h 641350"/>
                <a:gd name="connsiteX6" fmla="*/ 609600 w 793750"/>
                <a:gd name="connsiteY6" fmla="*/ 285750 h 641350"/>
                <a:gd name="connsiteX7" fmla="*/ 641350 w 793750"/>
                <a:gd name="connsiteY7" fmla="*/ 349250 h 641350"/>
                <a:gd name="connsiteX8" fmla="*/ 654050 w 793750"/>
                <a:gd name="connsiteY8" fmla="*/ 368300 h 641350"/>
                <a:gd name="connsiteX9" fmla="*/ 660400 w 793750"/>
                <a:gd name="connsiteY9" fmla="*/ 387350 h 641350"/>
                <a:gd name="connsiteX10" fmla="*/ 679450 w 793750"/>
                <a:gd name="connsiteY10" fmla="*/ 425450 h 641350"/>
                <a:gd name="connsiteX11" fmla="*/ 704850 w 793750"/>
                <a:gd name="connsiteY11" fmla="*/ 463550 h 641350"/>
                <a:gd name="connsiteX12" fmla="*/ 717550 w 793750"/>
                <a:gd name="connsiteY12" fmla="*/ 482600 h 641350"/>
                <a:gd name="connsiteX13" fmla="*/ 736600 w 793750"/>
                <a:gd name="connsiteY13" fmla="*/ 527050 h 641350"/>
                <a:gd name="connsiteX14" fmla="*/ 742950 w 793750"/>
                <a:gd name="connsiteY14" fmla="*/ 546100 h 641350"/>
                <a:gd name="connsiteX15" fmla="*/ 781050 w 793750"/>
                <a:gd name="connsiteY15" fmla="*/ 603250 h 641350"/>
                <a:gd name="connsiteX16" fmla="*/ 793750 w 793750"/>
                <a:gd name="connsiteY16" fmla="*/ 641350 h 641350"/>
                <a:gd name="connsiteX0" fmla="*/ 0 w 781050"/>
                <a:gd name="connsiteY0" fmla="*/ 0 h 603250"/>
                <a:gd name="connsiteX1" fmla="*/ 120650 w 781050"/>
                <a:gd name="connsiteY1" fmla="*/ 31750 h 603250"/>
                <a:gd name="connsiteX2" fmla="*/ 177800 w 781050"/>
                <a:gd name="connsiteY2" fmla="*/ 44450 h 603250"/>
                <a:gd name="connsiteX3" fmla="*/ 215900 w 781050"/>
                <a:gd name="connsiteY3" fmla="*/ 57150 h 603250"/>
                <a:gd name="connsiteX4" fmla="*/ 444500 w 781050"/>
                <a:gd name="connsiteY4" fmla="*/ 127000 h 603250"/>
                <a:gd name="connsiteX5" fmla="*/ 596900 w 781050"/>
                <a:gd name="connsiteY5" fmla="*/ 266700 h 603250"/>
                <a:gd name="connsiteX6" fmla="*/ 609600 w 781050"/>
                <a:gd name="connsiteY6" fmla="*/ 285750 h 603250"/>
                <a:gd name="connsiteX7" fmla="*/ 641350 w 781050"/>
                <a:gd name="connsiteY7" fmla="*/ 349250 h 603250"/>
                <a:gd name="connsiteX8" fmla="*/ 654050 w 781050"/>
                <a:gd name="connsiteY8" fmla="*/ 368300 h 603250"/>
                <a:gd name="connsiteX9" fmla="*/ 660400 w 781050"/>
                <a:gd name="connsiteY9" fmla="*/ 387350 h 603250"/>
                <a:gd name="connsiteX10" fmla="*/ 679450 w 781050"/>
                <a:gd name="connsiteY10" fmla="*/ 425450 h 603250"/>
                <a:gd name="connsiteX11" fmla="*/ 704850 w 781050"/>
                <a:gd name="connsiteY11" fmla="*/ 463550 h 603250"/>
                <a:gd name="connsiteX12" fmla="*/ 717550 w 781050"/>
                <a:gd name="connsiteY12" fmla="*/ 482600 h 603250"/>
                <a:gd name="connsiteX13" fmla="*/ 736600 w 781050"/>
                <a:gd name="connsiteY13" fmla="*/ 527050 h 603250"/>
                <a:gd name="connsiteX14" fmla="*/ 742950 w 781050"/>
                <a:gd name="connsiteY14" fmla="*/ 546100 h 603250"/>
                <a:gd name="connsiteX15" fmla="*/ 781050 w 781050"/>
                <a:gd name="connsiteY15" fmla="*/ 603250 h 603250"/>
                <a:gd name="connsiteX0" fmla="*/ 0 w 742950"/>
                <a:gd name="connsiteY0" fmla="*/ 0 h 546100"/>
                <a:gd name="connsiteX1" fmla="*/ 120650 w 742950"/>
                <a:gd name="connsiteY1" fmla="*/ 31750 h 546100"/>
                <a:gd name="connsiteX2" fmla="*/ 177800 w 742950"/>
                <a:gd name="connsiteY2" fmla="*/ 44450 h 546100"/>
                <a:gd name="connsiteX3" fmla="*/ 215900 w 742950"/>
                <a:gd name="connsiteY3" fmla="*/ 57150 h 546100"/>
                <a:gd name="connsiteX4" fmla="*/ 444500 w 742950"/>
                <a:gd name="connsiteY4" fmla="*/ 127000 h 546100"/>
                <a:gd name="connsiteX5" fmla="*/ 596900 w 742950"/>
                <a:gd name="connsiteY5" fmla="*/ 266700 h 546100"/>
                <a:gd name="connsiteX6" fmla="*/ 609600 w 742950"/>
                <a:gd name="connsiteY6" fmla="*/ 285750 h 546100"/>
                <a:gd name="connsiteX7" fmla="*/ 641350 w 742950"/>
                <a:gd name="connsiteY7" fmla="*/ 349250 h 546100"/>
                <a:gd name="connsiteX8" fmla="*/ 654050 w 742950"/>
                <a:gd name="connsiteY8" fmla="*/ 368300 h 546100"/>
                <a:gd name="connsiteX9" fmla="*/ 660400 w 742950"/>
                <a:gd name="connsiteY9" fmla="*/ 387350 h 546100"/>
                <a:gd name="connsiteX10" fmla="*/ 679450 w 742950"/>
                <a:gd name="connsiteY10" fmla="*/ 425450 h 546100"/>
                <a:gd name="connsiteX11" fmla="*/ 704850 w 742950"/>
                <a:gd name="connsiteY11" fmla="*/ 463550 h 546100"/>
                <a:gd name="connsiteX12" fmla="*/ 717550 w 742950"/>
                <a:gd name="connsiteY12" fmla="*/ 482600 h 546100"/>
                <a:gd name="connsiteX13" fmla="*/ 736600 w 742950"/>
                <a:gd name="connsiteY13" fmla="*/ 527050 h 546100"/>
                <a:gd name="connsiteX14" fmla="*/ 742950 w 742950"/>
                <a:gd name="connsiteY14" fmla="*/ 546100 h 546100"/>
                <a:gd name="connsiteX0" fmla="*/ 0 w 742950"/>
                <a:gd name="connsiteY0" fmla="*/ 0 h 546100"/>
                <a:gd name="connsiteX1" fmla="*/ 120650 w 742950"/>
                <a:gd name="connsiteY1" fmla="*/ 31750 h 546100"/>
                <a:gd name="connsiteX2" fmla="*/ 177800 w 742950"/>
                <a:gd name="connsiteY2" fmla="*/ 44450 h 546100"/>
                <a:gd name="connsiteX3" fmla="*/ 215900 w 742950"/>
                <a:gd name="connsiteY3" fmla="*/ 57150 h 546100"/>
                <a:gd name="connsiteX4" fmla="*/ 444500 w 742950"/>
                <a:gd name="connsiteY4" fmla="*/ 127000 h 546100"/>
                <a:gd name="connsiteX5" fmla="*/ 596900 w 742950"/>
                <a:gd name="connsiteY5" fmla="*/ 266700 h 546100"/>
                <a:gd name="connsiteX6" fmla="*/ 609600 w 742950"/>
                <a:gd name="connsiteY6" fmla="*/ 285750 h 546100"/>
                <a:gd name="connsiteX7" fmla="*/ 641350 w 742950"/>
                <a:gd name="connsiteY7" fmla="*/ 349250 h 546100"/>
                <a:gd name="connsiteX8" fmla="*/ 654050 w 742950"/>
                <a:gd name="connsiteY8" fmla="*/ 368300 h 546100"/>
                <a:gd name="connsiteX9" fmla="*/ 660400 w 742950"/>
                <a:gd name="connsiteY9" fmla="*/ 387350 h 546100"/>
                <a:gd name="connsiteX10" fmla="*/ 679450 w 742950"/>
                <a:gd name="connsiteY10" fmla="*/ 425450 h 546100"/>
                <a:gd name="connsiteX11" fmla="*/ 704850 w 742950"/>
                <a:gd name="connsiteY11" fmla="*/ 463550 h 546100"/>
                <a:gd name="connsiteX12" fmla="*/ 736600 w 742950"/>
                <a:gd name="connsiteY12" fmla="*/ 527050 h 546100"/>
                <a:gd name="connsiteX13" fmla="*/ 742950 w 742950"/>
                <a:gd name="connsiteY13" fmla="*/ 546100 h 546100"/>
                <a:gd name="connsiteX0" fmla="*/ 0 w 742950"/>
                <a:gd name="connsiteY0" fmla="*/ 0 h 546100"/>
                <a:gd name="connsiteX1" fmla="*/ 120650 w 742950"/>
                <a:gd name="connsiteY1" fmla="*/ 31750 h 546100"/>
                <a:gd name="connsiteX2" fmla="*/ 177800 w 742950"/>
                <a:gd name="connsiteY2" fmla="*/ 44450 h 546100"/>
                <a:gd name="connsiteX3" fmla="*/ 215900 w 742950"/>
                <a:gd name="connsiteY3" fmla="*/ 57150 h 546100"/>
                <a:gd name="connsiteX4" fmla="*/ 444500 w 742950"/>
                <a:gd name="connsiteY4" fmla="*/ 127000 h 546100"/>
                <a:gd name="connsiteX5" fmla="*/ 596900 w 742950"/>
                <a:gd name="connsiteY5" fmla="*/ 266700 h 546100"/>
                <a:gd name="connsiteX6" fmla="*/ 609600 w 742950"/>
                <a:gd name="connsiteY6" fmla="*/ 285750 h 546100"/>
                <a:gd name="connsiteX7" fmla="*/ 641350 w 742950"/>
                <a:gd name="connsiteY7" fmla="*/ 349250 h 546100"/>
                <a:gd name="connsiteX8" fmla="*/ 654050 w 742950"/>
                <a:gd name="connsiteY8" fmla="*/ 368300 h 546100"/>
                <a:gd name="connsiteX9" fmla="*/ 679450 w 742950"/>
                <a:gd name="connsiteY9" fmla="*/ 425450 h 546100"/>
                <a:gd name="connsiteX10" fmla="*/ 704850 w 742950"/>
                <a:gd name="connsiteY10" fmla="*/ 463550 h 546100"/>
                <a:gd name="connsiteX11" fmla="*/ 736600 w 742950"/>
                <a:gd name="connsiteY11" fmla="*/ 527050 h 546100"/>
                <a:gd name="connsiteX12" fmla="*/ 742950 w 742950"/>
                <a:gd name="connsiteY12" fmla="*/ 546100 h 546100"/>
                <a:gd name="connsiteX0" fmla="*/ 0 w 742950"/>
                <a:gd name="connsiteY0" fmla="*/ 0 h 546100"/>
                <a:gd name="connsiteX1" fmla="*/ 120650 w 742950"/>
                <a:gd name="connsiteY1" fmla="*/ 31750 h 546100"/>
                <a:gd name="connsiteX2" fmla="*/ 177800 w 742950"/>
                <a:gd name="connsiteY2" fmla="*/ 44450 h 546100"/>
                <a:gd name="connsiteX3" fmla="*/ 215900 w 742950"/>
                <a:gd name="connsiteY3" fmla="*/ 57150 h 546100"/>
                <a:gd name="connsiteX4" fmla="*/ 444500 w 742950"/>
                <a:gd name="connsiteY4" fmla="*/ 127000 h 546100"/>
                <a:gd name="connsiteX5" fmla="*/ 596900 w 742950"/>
                <a:gd name="connsiteY5" fmla="*/ 266700 h 546100"/>
                <a:gd name="connsiteX6" fmla="*/ 609600 w 742950"/>
                <a:gd name="connsiteY6" fmla="*/ 285750 h 546100"/>
                <a:gd name="connsiteX7" fmla="*/ 641350 w 742950"/>
                <a:gd name="connsiteY7" fmla="*/ 349250 h 546100"/>
                <a:gd name="connsiteX8" fmla="*/ 679450 w 742950"/>
                <a:gd name="connsiteY8" fmla="*/ 425450 h 546100"/>
                <a:gd name="connsiteX9" fmla="*/ 704850 w 742950"/>
                <a:gd name="connsiteY9" fmla="*/ 463550 h 546100"/>
                <a:gd name="connsiteX10" fmla="*/ 736600 w 742950"/>
                <a:gd name="connsiteY10" fmla="*/ 527050 h 546100"/>
                <a:gd name="connsiteX11" fmla="*/ 742950 w 742950"/>
                <a:gd name="connsiteY11" fmla="*/ 546100 h 546100"/>
                <a:gd name="connsiteX0" fmla="*/ 0 w 742950"/>
                <a:gd name="connsiteY0" fmla="*/ 0 h 546100"/>
                <a:gd name="connsiteX1" fmla="*/ 120650 w 742950"/>
                <a:gd name="connsiteY1" fmla="*/ 31750 h 546100"/>
                <a:gd name="connsiteX2" fmla="*/ 177800 w 742950"/>
                <a:gd name="connsiteY2" fmla="*/ 44450 h 546100"/>
                <a:gd name="connsiteX3" fmla="*/ 215900 w 742950"/>
                <a:gd name="connsiteY3" fmla="*/ 57150 h 546100"/>
                <a:gd name="connsiteX4" fmla="*/ 444500 w 742950"/>
                <a:gd name="connsiteY4" fmla="*/ 127000 h 546100"/>
                <a:gd name="connsiteX5" fmla="*/ 596900 w 742950"/>
                <a:gd name="connsiteY5" fmla="*/ 266700 h 546100"/>
                <a:gd name="connsiteX6" fmla="*/ 609600 w 742950"/>
                <a:gd name="connsiteY6" fmla="*/ 285750 h 546100"/>
                <a:gd name="connsiteX7" fmla="*/ 641350 w 742950"/>
                <a:gd name="connsiteY7" fmla="*/ 349250 h 546100"/>
                <a:gd name="connsiteX8" fmla="*/ 704850 w 742950"/>
                <a:gd name="connsiteY8" fmla="*/ 463550 h 546100"/>
                <a:gd name="connsiteX9" fmla="*/ 736600 w 742950"/>
                <a:gd name="connsiteY9" fmla="*/ 527050 h 546100"/>
                <a:gd name="connsiteX10" fmla="*/ 742950 w 742950"/>
                <a:gd name="connsiteY10" fmla="*/ 546100 h 546100"/>
                <a:gd name="connsiteX0" fmla="*/ 0 w 744132"/>
                <a:gd name="connsiteY0" fmla="*/ 0 h 546100"/>
                <a:gd name="connsiteX1" fmla="*/ 120650 w 744132"/>
                <a:gd name="connsiteY1" fmla="*/ 31750 h 546100"/>
                <a:gd name="connsiteX2" fmla="*/ 177800 w 744132"/>
                <a:gd name="connsiteY2" fmla="*/ 44450 h 546100"/>
                <a:gd name="connsiteX3" fmla="*/ 215900 w 744132"/>
                <a:gd name="connsiteY3" fmla="*/ 57150 h 546100"/>
                <a:gd name="connsiteX4" fmla="*/ 444500 w 744132"/>
                <a:gd name="connsiteY4" fmla="*/ 127000 h 546100"/>
                <a:gd name="connsiteX5" fmla="*/ 596900 w 744132"/>
                <a:gd name="connsiteY5" fmla="*/ 266700 h 546100"/>
                <a:gd name="connsiteX6" fmla="*/ 609600 w 744132"/>
                <a:gd name="connsiteY6" fmla="*/ 285750 h 546100"/>
                <a:gd name="connsiteX7" fmla="*/ 641350 w 744132"/>
                <a:gd name="connsiteY7" fmla="*/ 349250 h 546100"/>
                <a:gd name="connsiteX8" fmla="*/ 736600 w 744132"/>
                <a:gd name="connsiteY8" fmla="*/ 527050 h 546100"/>
                <a:gd name="connsiteX9" fmla="*/ 742950 w 744132"/>
                <a:gd name="connsiteY9" fmla="*/ 546100 h 546100"/>
                <a:gd name="connsiteX0" fmla="*/ 0 w 746482"/>
                <a:gd name="connsiteY0" fmla="*/ 0 h 548843"/>
                <a:gd name="connsiteX1" fmla="*/ 120650 w 746482"/>
                <a:gd name="connsiteY1" fmla="*/ 31750 h 548843"/>
                <a:gd name="connsiteX2" fmla="*/ 177800 w 746482"/>
                <a:gd name="connsiteY2" fmla="*/ 44450 h 548843"/>
                <a:gd name="connsiteX3" fmla="*/ 215900 w 746482"/>
                <a:gd name="connsiteY3" fmla="*/ 57150 h 548843"/>
                <a:gd name="connsiteX4" fmla="*/ 444500 w 746482"/>
                <a:gd name="connsiteY4" fmla="*/ 127000 h 548843"/>
                <a:gd name="connsiteX5" fmla="*/ 596900 w 746482"/>
                <a:gd name="connsiteY5" fmla="*/ 266700 h 548843"/>
                <a:gd name="connsiteX6" fmla="*/ 609600 w 746482"/>
                <a:gd name="connsiteY6" fmla="*/ 285750 h 548843"/>
                <a:gd name="connsiteX7" fmla="*/ 736600 w 746482"/>
                <a:gd name="connsiteY7" fmla="*/ 527050 h 548843"/>
                <a:gd name="connsiteX8" fmla="*/ 742950 w 746482"/>
                <a:gd name="connsiteY8" fmla="*/ 546100 h 548843"/>
                <a:gd name="connsiteX0" fmla="*/ 0 w 747422"/>
                <a:gd name="connsiteY0" fmla="*/ 0 h 550221"/>
                <a:gd name="connsiteX1" fmla="*/ 120650 w 747422"/>
                <a:gd name="connsiteY1" fmla="*/ 31750 h 550221"/>
                <a:gd name="connsiteX2" fmla="*/ 177800 w 747422"/>
                <a:gd name="connsiteY2" fmla="*/ 44450 h 550221"/>
                <a:gd name="connsiteX3" fmla="*/ 215900 w 747422"/>
                <a:gd name="connsiteY3" fmla="*/ 57150 h 550221"/>
                <a:gd name="connsiteX4" fmla="*/ 444500 w 747422"/>
                <a:gd name="connsiteY4" fmla="*/ 127000 h 550221"/>
                <a:gd name="connsiteX5" fmla="*/ 596900 w 747422"/>
                <a:gd name="connsiteY5" fmla="*/ 266700 h 550221"/>
                <a:gd name="connsiteX6" fmla="*/ 736600 w 747422"/>
                <a:gd name="connsiteY6" fmla="*/ 527050 h 550221"/>
                <a:gd name="connsiteX7" fmla="*/ 742950 w 747422"/>
                <a:gd name="connsiteY7" fmla="*/ 546100 h 550221"/>
                <a:gd name="connsiteX0" fmla="*/ 0 w 747422"/>
                <a:gd name="connsiteY0" fmla="*/ 0 h 550221"/>
                <a:gd name="connsiteX1" fmla="*/ 120650 w 747422"/>
                <a:gd name="connsiteY1" fmla="*/ 31750 h 550221"/>
                <a:gd name="connsiteX2" fmla="*/ 177800 w 747422"/>
                <a:gd name="connsiteY2" fmla="*/ 44450 h 550221"/>
                <a:gd name="connsiteX3" fmla="*/ 444500 w 747422"/>
                <a:gd name="connsiteY3" fmla="*/ 127000 h 550221"/>
                <a:gd name="connsiteX4" fmla="*/ 596900 w 747422"/>
                <a:gd name="connsiteY4" fmla="*/ 266700 h 550221"/>
                <a:gd name="connsiteX5" fmla="*/ 736600 w 747422"/>
                <a:gd name="connsiteY5" fmla="*/ 527050 h 550221"/>
                <a:gd name="connsiteX6" fmla="*/ 742950 w 747422"/>
                <a:gd name="connsiteY6" fmla="*/ 546100 h 550221"/>
                <a:gd name="connsiteX0" fmla="*/ 0 w 747422"/>
                <a:gd name="connsiteY0" fmla="*/ 0 h 550221"/>
                <a:gd name="connsiteX1" fmla="*/ 120650 w 747422"/>
                <a:gd name="connsiteY1" fmla="*/ 31750 h 550221"/>
                <a:gd name="connsiteX2" fmla="*/ 444500 w 747422"/>
                <a:gd name="connsiteY2" fmla="*/ 127000 h 550221"/>
                <a:gd name="connsiteX3" fmla="*/ 596900 w 747422"/>
                <a:gd name="connsiteY3" fmla="*/ 266700 h 550221"/>
                <a:gd name="connsiteX4" fmla="*/ 736600 w 747422"/>
                <a:gd name="connsiteY4" fmla="*/ 527050 h 550221"/>
                <a:gd name="connsiteX5" fmla="*/ 742950 w 747422"/>
                <a:gd name="connsiteY5" fmla="*/ 546100 h 550221"/>
                <a:gd name="connsiteX0" fmla="*/ 0 w 747422"/>
                <a:gd name="connsiteY0" fmla="*/ 0 h 550221"/>
                <a:gd name="connsiteX1" fmla="*/ 120650 w 747422"/>
                <a:gd name="connsiteY1" fmla="*/ 31750 h 550221"/>
                <a:gd name="connsiteX2" fmla="*/ 393700 w 747422"/>
                <a:gd name="connsiteY2" fmla="*/ 254000 h 550221"/>
                <a:gd name="connsiteX3" fmla="*/ 596900 w 747422"/>
                <a:gd name="connsiteY3" fmla="*/ 266700 h 550221"/>
                <a:gd name="connsiteX4" fmla="*/ 736600 w 747422"/>
                <a:gd name="connsiteY4" fmla="*/ 527050 h 550221"/>
                <a:gd name="connsiteX5" fmla="*/ 742950 w 747422"/>
                <a:gd name="connsiteY5" fmla="*/ 546100 h 550221"/>
                <a:gd name="connsiteX0" fmla="*/ 0 w 750244"/>
                <a:gd name="connsiteY0" fmla="*/ 0 h 546100"/>
                <a:gd name="connsiteX1" fmla="*/ 120650 w 750244"/>
                <a:gd name="connsiteY1" fmla="*/ 31750 h 546100"/>
                <a:gd name="connsiteX2" fmla="*/ 393700 w 750244"/>
                <a:gd name="connsiteY2" fmla="*/ 254000 h 546100"/>
                <a:gd name="connsiteX3" fmla="*/ 558800 w 750244"/>
                <a:gd name="connsiteY3" fmla="*/ 381000 h 546100"/>
                <a:gd name="connsiteX4" fmla="*/ 736600 w 750244"/>
                <a:gd name="connsiteY4" fmla="*/ 527050 h 546100"/>
                <a:gd name="connsiteX5" fmla="*/ 742950 w 750244"/>
                <a:gd name="connsiteY5" fmla="*/ 546100 h 546100"/>
                <a:gd name="connsiteX0" fmla="*/ 0 w 746629"/>
                <a:gd name="connsiteY0" fmla="*/ 0 h 615950"/>
                <a:gd name="connsiteX1" fmla="*/ 120650 w 746629"/>
                <a:gd name="connsiteY1" fmla="*/ 31750 h 615950"/>
                <a:gd name="connsiteX2" fmla="*/ 393700 w 746629"/>
                <a:gd name="connsiteY2" fmla="*/ 254000 h 615950"/>
                <a:gd name="connsiteX3" fmla="*/ 558800 w 746629"/>
                <a:gd name="connsiteY3" fmla="*/ 381000 h 615950"/>
                <a:gd name="connsiteX4" fmla="*/ 736600 w 746629"/>
                <a:gd name="connsiteY4" fmla="*/ 527050 h 615950"/>
                <a:gd name="connsiteX5" fmla="*/ 730250 w 746629"/>
                <a:gd name="connsiteY5" fmla="*/ 615950 h 615950"/>
                <a:gd name="connsiteX0" fmla="*/ 0 w 730250"/>
                <a:gd name="connsiteY0" fmla="*/ 0 h 615950"/>
                <a:gd name="connsiteX1" fmla="*/ 120650 w 730250"/>
                <a:gd name="connsiteY1" fmla="*/ 31750 h 615950"/>
                <a:gd name="connsiteX2" fmla="*/ 393700 w 730250"/>
                <a:gd name="connsiteY2" fmla="*/ 254000 h 615950"/>
                <a:gd name="connsiteX3" fmla="*/ 558800 w 730250"/>
                <a:gd name="connsiteY3" fmla="*/ 381000 h 615950"/>
                <a:gd name="connsiteX4" fmla="*/ 692150 w 730250"/>
                <a:gd name="connsiteY4" fmla="*/ 533400 h 615950"/>
                <a:gd name="connsiteX5" fmla="*/ 730250 w 730250"/>
                <a:gd name="connsiteY5" fmla="*/ 615950 h 615950"/>
                <a:gd name="connsiteX0" fmla="*/ 0 w 755650"/>
                <a:gd name="connsiteY0" fmla="*/ 0 h 647700"/>
                <a:gd name="connsiteX1" fmla="*/ 120650 w 755650"/>
                <a:gd name="connsiteY1" fmla="*/ 31750 h 647700"/>
                <a:gd name="connsiteX2" fmla="*/ 393700 w 755650"/>
                <a:gd name="connsiteY2" fmla="*/ 254000 h 647700"/>
                <a:gd name="connsiteX3" fmla="*/ 558800 w 755650"/>
                <a:gd name="connsiteY3" fmla="*/ 381000 h 647700"/>
                <a:gd name="connsiteX4" fmla="*/ 692150 w 755650"/>
                <a:gd name="connsiteY4" fmla="*/ 533400 h 647700"/>
                <a:gd name="connsiteX5" fmla="*/ 755650 w 755650"/>
                <a:gd name="connsiteY5" fmla="*/ 647700 h 647700"/>
                <a:gd name="connsiteX0" fmla="*/ 0 w 755650"/>
                <a:gd name="connsiteY0" fmla="*/ 0 h 647700"/>
                <a:gd name="connsiteX1" fmla="*/ 120650 w 755650"/>
                <a:gd name="connsiteY1" fmla="*/ 82550 h 647700"/>
                <a:gd name="connsiteX2" fmla="*/ 393700 w 755650"/>
                <a:gd name="connsiteY2" fmla="*/ 254000 h 647700"/>
                <a:gd name="connsiteX3" fmla="*/ 558800 w 755650"/>
                <a:gd name="connsiteY3" fmla="*/ 381000 h 647700"/>
                <a:gd name="connsiteX4" fmla="*/ 692150 w 755650"/>
                <a:gd name="connsiteY4" fmla="*/ 533400 h 647700"/>
                <a:gd name="connsiteX5" fmla="*/ 755650 w 755650"/>
                <a:gd name="connsiteY5" fmla="*/ 647700 h 647700"/>
                <a:gd name="connsiteX0" fmla="*/ 0 w 2165350"/>
                <a:gd name="connsiteY0" fmla="*/ 368451 h 938481"/>
                <a:gd name="connsiteX1" fmla="*/ 120650 w 2165350"/>
                <a:gd name="connsiteY1" fmla="*/ 451001 h 938481"/>
                <a:gd name="connsiteX2" fmla="*/ 393700 w 2165350"/>
                <a:gd name="connsiteY2" fmla="*/ 622451 h 938481"/>
                <a:gd name="connsiteX3" fmla="*/ 558800 w 2165350"/>
                <a:gd name="connsiteY3" fmla="*/ 749451 h 938481"/>
                <a:gd name="connsiteX4" fmla="*/ 692150 w 2165350"/>
                <a:gd name="connsiteY4" fmla="*/ 901851 h 938481"/>
                <a:gd name="connsiteX5" fmla="*/ 2165350 w 2165350"/>
                <a:gd name="connsiteY5" fmla="*/ 151 h 938481"/>
                <a:gd name="connsiteX0" fmla="*/ 0 w 2165350"/>
                <a:gd name="connsiteY0" fmla="*/ 372002 h 776268"/>
                <a:gd name="connsiteX1" fmla="*/ 120650 w 2165350"/>
                <a:gd name="connsiteY1" fmla="*/ 454552 h 776268"/>
                <a:gd name="connsiteX2" fmla="*/ 393700 w 2165350"/>
                <a:gd name="connsiteY2" fmla="*/ 626002 h 776268"/>
                <a:gd name="connsiteX3" fmla="*/ 558800 w 2165350"/>
                <a:gd name="connsiteY3" fmla="*/ 753002 h 776268"/>
                <a:gd name="connsiteX4" fmla="*/ 1555750 w 2165350"/>
                <a:gd name="connsiteY4" fmla="*/ 130702 h 776268"/>
                <a:gd name="connsiteX5" fmla="*/ 2165350 w 2165350"/>
                <a:gd name="connsiteY5" fmla="*/ 3702 h 776268"/>
                <a:gd name="connsiteX0" fmla="*/ 0 w 2165350"/>
                <a:gd name="connsiteY0" fmla="*/ 369479 h 626917"/>
                <a:gd name="connsiteX1" fmla="*/ 120650 w 2165350"/>
                <a:gd name="connsiteY1" fmla="*/ 452029 h 626917"/>
                <a:gd name="connsiteX2" fmla="*/ 393700 w 2165350"/>
                <a:gd name="connsiteY2" fmla="*/ 623479 h 626917"/>
                <a:gd name="connsiteX3" fmla="*/ 977900 w 2165350"/>
                <a:gd name="connsiteY3" fmla="*/ 280579 h 626917"/>
                <a:gd name="connsiteX4" fmla="*/ 1555750 w 2165350"/>
                <a:gd name="connsiteY4" fmla="*/ 128179 h 626917"/>
                <a:gd name="connsiteX5" fmla="*/ 2165350 w 2165350"/>
                <a:gd name="connsiteY5" fmla="*/ 1179 h 626917"/>
                <a:gd name="connsiteX0" fmla="*/ 0 w 2165350"/>
                <a:gd name="connsiteY0" fmla="*/ 370744 h 634611"/>
                <a:gd name="connsiteX1" fmla="*/ 120650 w 2165350"/>
                <a:gd name="connsiteY1" fmla="*/ 453294 h 634611"/>
                <a:gd name="connsiteX2" fmla="*/ 393700 w 2165350"/>
                <a:gd name="connsiteY2" fmla="*/ 624744 h 634611"/>
                <a:gd name="connsiteX3" fmla="*/ 1555750 w 2165350"/>
                <a:gd name="connsiteY3" fmla="*/ 129444 h 634611"/>
                <a:gd name="connsiteX4" fmla="*/ 2165350 w 2165350"/>
                <a:gd name="connsiteY4" fmla="*/ 2444 h 634611"/>
                <a:gd name="connsiteX0" fmla="*/ 23126 w 2188476"/>
                <a:gd name="connsiteY0" fmla="*/ 369905 h 461123"/>
                <a:gd name="connsiteX1" fmla="*/ 143776 w 2188476"/>
                <a:gd name="connsiteY1" fmla="*/ 452455 h 461123"/>
                <a:gd name="connsiteX2" fmla="*/ 1578876 w 2188476"/>
                <a:gd name="connsiteY2" fmla="*/ 128605 h 461123"/>
                <a:gd name="connsiteX3" fmla="*/ 2188476 w 2188476"/>
                <a:gd name="connsiteY3" fmla="*/ 1605 h 461123"/>
                <a:gd name="connsiteX0" fmla="*/ 0 w 2165350"/>
                <a:gd name="connsiteY0" fmla="*/ 369669 h 369669"/>
                <a:gd name="connsiteX1" fmla="*/ 1555750 w 2165350"/>
                <a:gd name="connsiteY1" fmla="*/ 128369 h 369669"/>
                <a:gd name="connsiteX2" fmla="*/ 2165350 w 2165350"/>
                <a:gd name="connsiteY2" fmla="*/ 1369 h 369669"/>
                <a:gd name="connsiteX0" fmla="*/ 0 w 2165350"/>
                <a:gd name="connsiteY0" fmla="*/ 368300 h 368300"/>
                <a:gd name="connsiteX1" fmla="*/ 2165350 w 2165350"/>
                <a:gd name="connsiteY1" fmla="*/ 0 h 368300"/>
                <a:gd name="connsiteX0" fmla="*/ 0 w 2165350"/>
                <a:gd name="connsiteY0" fmla="*/ 368300 h 368300"/>
                <a:gd name="connsiteX1" fmla="*/ 989087 w 2165350"/>
                <a:gd name="connsiteY1" fmla="*/ 224160 h 368300"/>
                <a:gd name="connsiteX2" fmla="*/ 2165350 w 2165350"/>
                <a:gd name="connsiteY2" fmla="*/ 0 h 368300"/>
                <a:gd name="connsiteX0" fmla="*/ 0 w 2165350"/>
                <a:gd name="connsiteY0" fmla="*/ 368300 h 368300"/>
                <a:gd name="connsiteX1" fmla="*/ 989087 w 2165350"/>
                <a:gd name="connsiteY1" fmla="*/ 224160 h 368300"/>
                <a:gd name="connsiteX2" fmla="*/ 1674887 w 2165350"/>
                <a:gd name="connsiteY2" fmla="*/ 71760 h 368300"/>
                <a:gd name="connsiteX3" fmla="*/ 2165350 w 2165350"/>
                <a:gd name="connsiteY3" fmla="*/ 0 h 368300"/>
                <a:gd name="connsiteX0" fmla="*/ 0 w 2165350"/>
                <a:gd name="connsiteY0" fmla="*/ 368300 h 368300"/>
                <a:gd name="connsiteX1" fmla="*/ 481087 w 2165350"/>
                <a:gd name="connsiteY1" fmla="*/ 262260 h 368300"/>
                <a:gd name="connsiteX2" fmla="*/ 989087 w 2165350"/>
                <a:gd name="connsiteY2" fmla="*/ 224160 h 368300"/>
                <a:gd name="connsiteX3" fmla="*/ 1674887 w 2165350"/>
                <a:gd name="connsiteY3" fmla="*/ 71760 h 368300"/>
                <a:gd name="connsiteX4" fmla="*/ 2165350 w 2165350"/>
                <a:gd name="connsiteY4" fmla="*/ 0 h 368300"/>
                <a:gd name="connsiteX0" fmla="*/ 0 w 2165350"/>
                <a:gd name="connsiteY0" fmla="*/ 368300 h 368300"/>
                <a:gd name="connsiteX1" fmla="*/ 481087 w 2165350"/>
                <a:gd name="connsiteY1" fmla="*/ 262260 h 368300"/>
                <a:gd name="connsiteX2" fmla="*/ 989087 w 2165350"/>
                <a:gd name="connsiteY2" fmla="*/ 224160 h 368300"/>
                <a:gd name="connsiteX3" fmla="*/ 1088458 w 2165350"/>
                <a:gd name="connsiteY3" fmla="*/ 207303 h 368300"/>
                <a:gd name="connsiteX4" fmla="*/ 1674887 w 2165350"/>
                <a:gd name="connsiteY4" fmla="*/ 71760 h 368300"/>
                <a:gd name="connsiteX5" fmla="*/ 2165350 w 2165350"/>
                <a:gd name="connsiteY5" fmla="*/ 0 h 368300"/>
                <a:gd name="connsiteX0" fmla="*/ 0 w 2165350"/>
                <a:gd name="connsiteY0" fmla="*/ 368300 h 368300"/>
                <a:gd name="connsiteX1" fmla="*/ 989087 w 2165350"/>
                <a:gd name="connsiteY1" fmla="*/ 224160 h 368300"/>
                <a:gd name="connsiteX2" fmla="*/ 1088458 w 2165350"/>
                <a:gd name="connsiteY2" fmla="*/ 207303 h 368300"/>
                <a:gd name="connsiteX3" fmla="*/ 1674887 w 2165350"/>
                <a:gd name="connsiteY3" fmla="*/ 71760 h 368300"/>
                <a:gd name="connsiteX4" fmla="*/ 2165350 w 2165350"/>
                <a:gd name="connsiteY4" fmla="*/ 0 h 368300"/>
                <a:gd name="connsiteX0" fmla="*/ 0 w 2165350"/>
                <a:gd name="connsiteY0" fmla="*/ 368300 h 368300"/>
                <a:gd name="connsiteX1" fmla="*/ 989087 w 2165350"/>
                <a:gd name="connsiteY1" fmla="*/ 224160 h 368300"/>
                <a:gd name="connsiteX2" fmla="*/ 1674887 w 2165350"/>
                <a:gd name="connsiteY2" fmla="*/ 71760 h 368300"/>
                <a:gd name="connsiteX3" fmla="*/ 2165350 w 2165350"/>
                <a:gd name="connsiteY3" fmla="*/ 0 h 368300"/>
                <a:gd name="connsiteX0" fmla="*/ 0 w 2165350"/>
                <a:gd name="connsiteY0" fmla="*/ 368300 h 368300"/>
                <a:gd name="connsiteX1" fmla="*/ 1674887 w 2165350"/>
                <a:gd name="connsiteY1" fmla="*/ 71760 h 368300"/>
                <a:gd name="connsiteX2" fmla="*/ 2165350 w 2165350"/>
                <a:gd name="connsiteY2" fmla="*/ 0 h 368300"/>
                <a:gd name="connsiteX0" fmla="*/ 0 w 2165350"/>
                <a:gd name="connsiteY0" fmla="*/ 368300 h 368300"/>
                <a:gd name="connsiteX1" fmla="*/ 2165350 w 2165350"/>
                <a:gd name="connsiteY1" fmla="*/ 0 h 368300"/>
                <a:gd name="connsiteX0" fmla="*/ 0 w 2154869"/>
                <a:gd name="connsiteY0" fmla="*/ 238866 h 238866"/>
                <a:gd name="connsiteX1" fmla="*/ 2154869 w 2154869"/>
                <a:gd name="connsiteY1" fmla="*/ 0 h 238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54869" h="238866">
                  <a:moveTo>
                    <a:pt x="0" y="238866"/>
                  </a:moveTo>
                  <a:lnTo>
                    <a:pt x="2154869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53" name="任意多边形 52"/>
            <p:cNvSpPr/>
            <p:nvPr/>
          </p:nvSpPr>
          <p:spPr>
            <a:xfrm rot="12734151" flipH="1" flipV="1">
              <a:off x="1597" y="2530"/>
              <a:ext cx="846" cy="782"/>
            </a:xfrm>
            <a:custGeom>
              <a:avLst/>
              <a:gdLst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19100 w 793750"/>
                <a:gd name="connsiteY4" fmla="*/ 114300 h 641350"/>
                <a:gd name="connsiteX5" fmla="*/ 444500 w 793750"/>
                <a:gd name="connsiteY5" fmla="*/ 127000 h 641350"/>
                <a:gd name="connsiteX6" fmla="*/ 482600 w 793750"/>
                <a:gd name="connsiteY6" fmla="*/ 158750 h 641350"/>
                <a:gd name="connsiteX7" fmla="*/ 508000 w 793750"/>
                <a:gd name="connsiteY7" fmla="*/ 165100 h 641350"/>
                <a:gd name="connsiteX8" fmla="*/ 539750 w 793750"/>
                <a:gd name="connsiteY8" fmla="*/ 196850 h 641350"/>
                <a:gd name="connsiteX9" fmla="*/ 558800 w 793750"/>
                <a:gd name="connsiteY9" fmla="*/ 209550 h 641350"/>
                <a:gd name="connsiteX10" fmla="*/ 596900 w 793750"/>
                <a:gd name="connsiteY10" fmla="*/ 266700 h 641350"/>
                <a:gd name="connsiteX11" fmla="*/ 609600 w 793750"/>
                <a:gd name="connsiteY11" fmla="*/ 285750 h 641350"/>
                <a:gd name="connsiteX12" fmla="*/ 615950 w 793750"/>
                <a:gd name="connsiteY12" fmla="*/ 304800 h 641350"/>
                <a:gd name="connsiteX13" fmla="*/ 641350 w 793750"/>
                <a:gd name="connsiteY13" fmla="*/ 349250 h 641350"/>
                <a:gd name="connsiteX14" fmla="*/ 654050 w 793750"/>
                <a:gd name="connsiteY14" fmla="*/ 368300 h 641350"/>
                <a:gd name="connsiteX15" fmla="*/ 660400 w 793750"/>
                <a:gd name="connsiteY15" fmla="*/ 387350 h 641350"/>
                <a:gd name="connsiteX16" fmla="*/ 673100 w 793750"/>
                <a:gd name="connsiteY16" fmla="*/ 406400 h 641350"/>
                <a:gd name="connsiteX17" fmla="*/ 679450 w 793750"/>
                <a:gd name="connsiteY17" fmla="*/ 425450 h 641350"/>
                <a:gd name="connsiteX18" fmla="*/ 704850 w 793750"/>
                <a:gd name="connsiteY18" fmla="*/ 463550 h 641350"/>
                <a:gd name="connsiteX19" fmla="*/ 717550 w 793750"/>
                <a:gd name="connsiteY19" fmla="*/ 482600 h 641350"/>
                <a:gd name="connsiteX20" fmla="*/ 723900 w 793750"/>
                <a:gd name="connsiteY20" fmla="*/ 501650 h 641350"/>
                <a:gd name="connsiteX21" fmla="*/ 736600 w 793750"/>
                <a:gd name="connsiteY21" fmla="*/ 527050 h 641350"/>
                <a:gd name="connsiteX22" fmla="*/ 742950 w 793750"/>
                <a:gd name="connsiteY22" fmla="*/ 546100 h 641350"/>
                <a:gd name="connsiteX23" fmla="*/ 768350 w 793750"/>
                <a:gd name="connsiteY23" fmla="*/ 584200 h 641350"/>
                <a:gd name="connsiteX24" fmla="*/ 781050 w 793750"/>
                <a:gd name="connsiteY24" fmla="*/ 603250 h 641350"/>
                <a:gd name="connsiteX25" fmla="*/ 793750 w 793750"/>
                <a:gd name="connsiteY25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19100 w 793750"/>
                <a:gd name="connsiteY4" fmla="*/ 114300 h 641350"/>
                <a:gd name="connsiteX5" fmla="*/ 444500 w 793750"/>
                <a:gd name="connsiteY5" fmla="*/ 127000 h 641350"/>
                <a:gd name="connsiteX6" fmla="*/ 482600 w 793750"/>
                <a:gd name="connsiteY6" fmla="*/ 158750 h 641350"/>
                <a:gd name="connsiteX7" fmla="*/ 508000 w 793750"/>
                <a:gd name="connsiteY7" fmla="*/ 165100 h 641350"/>
                <a:gd name="connsiteX8" fmla="*/ 558800 w 793750"/>
                <a:gd name="connsiteY8" fmla="*/ 209550 h 641350"/>
                <a:gd name="connsiteX9" fmla="*/ 596900 w 793750"/>
                <a:gd name="connsiteY9" fmla="*/ 266700 h 641350"/>
                <a:gd name="connsiteX10" fmla="*/ 609600 w 793750"/>
                <a:gd name="connsiteY10" fmla="*/ 285750 h 641350"/>
                <a:gd name="connsiteX11" fmla="*/ 615950 w 793750"/>
                <a:gd name="connsiteY11" fmla="*/ 304800 h 641350"/>
                <a:gd name="connsiteX12" fmla="*/ 641350 w 793750"/>
                <a:gd name="connsiteY12" fmla="*/ 349250 h 641350"/>
                <a:gd name="connsiteX13" fmla="*/ 654050 w 793750"/>
                <a:gd name="connsiteY13" fmla="*/ 368300 h 641350"/>
                <a:gd name="connsiteX14" fmla="*/ 660400 w 793750"/>
                <a:gd name="connsiteY14" fmla="*/ 387350 h 641350"/>
                <a:gd name="connsiteX15" fmla="*/ 673100 w 793750"/>
                <a:gd name="connsiteY15" fmla="*/ 406400 h 641350"/>
                <a:gd name="connsiteX16" fmla="*/ 679450 w 793750"/>
                <a:gd name="connsiteY16" fmla="*/ 425450 h 641350"/>
                <a:gd name="connsiteX17" fmla="*/ 704850 w 793750"/>
                <a:gd name="connsiteY17" fmla="*/ 463550 h 641350"/>
                <a:gd name="connsiteX18" fmla="*/ 717550 w 793750"/>
                <a:gd name="connsiteY18" fmla="*/ 482600 h 641350"/>
                <a:gd name="connsiteX19" fmla="*/ 723900 w 793750"/>
                <a:gd name="connsiteY19" fmla="*/ 501650 h 641350"/>
                <a:gd name="connsiteX20" fmla="*/ 736600 w 793750"/>
                <a:gd name="connsiteY20" fmla="*/ 527050 h 641350"/>
                <a:gd name="connsiteX21" fmla="*/ 742950 w 793750"/>
                <a:gd name="connsiteY21" fmla="*/ 546100 h 641350"/>
                <a:gd name="connsiteX22" fmla="*/ 768350 w 793750"/>
                <a:gd name="connsiteY22" fmla="*/ 584200 h 641350"/>
                <a:gd name="connsiteX23" fmla="*/ 781050 w 793750"/>
                <a:gd name="connsiteY23" fmla="*/ 603250 h 641350"/>
                <a:gd name="connsiteX24" fmla="*/ 793750 w 793750"/>
                <a:gd name="connsiteY24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19100 w 793750"/>
                <a:gd name="connsiteY4" fmla="*/ 114300 h 641350"/>
                <a:gd name="connsiteX5" fmla="*/ 444500 w 793750"/>
                <a:gd name="connsiteY5" fmla="*/ 127000 h 641350"/>
                <a:gd name="connsiteX6" fmla="*/ 482600 w 793750"/>
                <a:gd name="connsiteY6" fmla="*/ 158750 h 641350"/>
                <a:gd name="connsiteX7" fmla="*/ 558800 w 793750"/>
                <a:gd name="connsiteY7" fmla="*/ 209550 h 641350"/>
                <a:gd name="connsiteX8" fmla="*/ 596900 w 793750"/>
                <a:gd name="connsiteY8" fmla="*/ 266700 h 641350"/>
                <a:gd name="connsiteX9" fmla="*/ 609600 w 793750"/>
                <a:gd name="connsiteY9" fmla="*/ 285750 h 641350"/>
                <a:gd name="connsiteX10" fmla="*/ 615950 w 793750"/>
                <a:gd name="connsiteY10" fmla="*/ 304800 h 641350"/>
                <a:gd name="connsiteX11" fmla="*/ 641350 w 793750"/>
                <a:gd name="connsiteY11" fmla="*/ 349250 h 641350"/>
                <a:gd name="connsiteX12" fmla="*/ 654050 w 793750"/>
                <a:gd name="connsiteY12" fmla="*/ 368300 h 641350"/>
                <a:gd name="connsiteX13" fmla="*/ 660400 w 793750"/>
                <a:gd name="connsiteY13" fmla="*/ 387350 h 641350"/>
                <a:gd name="connsiteX14" fmla="*/ 673100 w 793750"/>
                <a:gd name="connsiteY14" fmla="*/ 406400 h 641350"/>
                <a:gd name="connsiteX15" fmla="*/ 679450 w 793750"/>
                <a:gd name="connsiteY15" fmla="*/ 425450 h 641350"/>
                <a:gd name="connsiteX16" fmla="*/ 704850 w 793750"/>
                <a:gd name="connsiteY16" fmla="*/ 463550 h 641350"/>
                <a:gd name="connsiteX17" fmla="*/ 717550 w 793750"/>
                <a:gd name="connsiteY17" fmla="*/ 482600 h 641350"/>
                <a:gd name="connsiteX18" fmla="*/ 723900 w 793750"/>
                <a:gd name="connsiteY18" fmla="*/ 501650 h 641350"/>
                <a:gd name="connsiteX19" fmla="*/ 736600 w 793750"/>
                <a:gd name="connsiteY19" fmla="*/ 527050 h 641350"/>
                <a:gd name="connsiteX20" fmla="*/ 742950 w 793750"/>
                <a:gd name="connsiteY20" fmla="*/ 546100 h 641350"/>
                <a:gd name="connsiteX21" fmla="*/ 768350 w 793750"/>
                <a:gd name="connsiteY21" fmla="*/ 584200 h 641350"/>
                <a:gd name="connsiteX22" fmla="*/ 781050 w 793750"/>
                <a:gd name="connsiteY22" fmla="*/ 603250 h 641350"/>
                <a:gd name="connsiteX23" fmla="*/ 793750 w 793750"/>
                <a:gd name="connsiteY23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19100 w 793750"/>
                <a:gd name="connsiteY4" fmla="*/ 114300 h 641350"/>
                <a:gd name="connsiteX5" fmla="*/ 444500 w 793750"/>
                <a:gd name="connsiteY5" fmla="*/ 127000 h 641350"/>
                <a:gd name="connsiteX6" fmla="*/ 444500 w 793750"/>
                <a:gd name="connsiteY6" fmla="*/ 146050 h 641350"/>
                <a:gd name="connsiteX7" fmla="*/ 482600 w 793750"/>
                <a:gd name="connsiteY7" fmla="*/ 158750 h 641350"/>
                <a:gd name="connsiteX8" fmla="*/ 558800 w 793750"/>
                <a:gd name="connsiteY8" fmla="*/ 209550 h 641350"/>
                <a:gd name="connsiteX9" fmla="*/ 596900 w 793750"/>
                <a:gd name="connsiteY9" fmla="*/ 266700 h 641350"/>
                <a:gd name="connsiteX10" fmla="*/ 609600 w 793750"/>
                <a:gd name="connsiteY10" fmla="*/ 285750 h 641350"/>
                <a:gd name="connsiteX11" fmla="*/ 615950 w 793750"/>
                <a:gd name="connsiteY11" fmla="*/ 304800 h 641350"/>
                <a:gd name="connsiteX12" fmla="*/ 641350 w 793750"/>
                <a:gd name="connsiteY12" fmla="*/ 349250 h 641350"/>
                <a:gd name="connsiteX13" fmla="*/ 654050 w 793750"/>
                <a:gd name="connsiteY13" fmla="*/ 368300 h 641350"/>
                <a:gd name="connsiteX14" fmla="*/ 660400 w 793750"/>
                <a:gd name="connsiteY14" fmla="*/ 387350 h 641350"/>
                <a:gd name="connsiteX15" fmla="*/ 673100 w 793750"/>
                <a:gd name="connsiteY15" fmla="*/ 406400 h 641350"/>
                <a:gd name="connsiteX16" fmla="*/ 679450 w 793750"/>
                <a:gd name="connsiteY16" fmla="*/ 425450 h 641350"/>
                <a:gd name="connsiteX17" fmla="*/ 704850 w 793750"/>
                <a:gd name="connsiteY17" fmla="*/ 463550 h 641350"/>
                <a:gd name="connsiteX18" fmla="*/ 717550 w 793750"/>
                <a:gd name="connsiteY18" fmla="*/ 482600 h 641350"/>
                <a:gd name="connsiteX19" fmla="*/ 723900 w 793750"/>
                <a:gd name="connsiteY19" fmla="*/ 501650 h 641350"/>
                <a:gd name="connsiteX20" fmla="*/ 736600 w 793750"/>
                <a:gd name="connsiteY20" fmla="*/ 527050 h 641350"/>
                <a:gd name="connsiteX21" fmla="*/ 742950 w 793750"/>
                <a:gd name="connsiteY21" fmla="*/ 546100 h 641350"/>
                <a:gd name="connsiteX22" fmla="*/ 768350 w 793750"/>
                <a:gd name="connsiteY22" fmla="*/ 584200 h 641350"/>
                <a:gd name="connsiteX23" fmla="*/ 781050 w 793750"/>
                <a:gd name="connsiteY23" fmla="*/ 603250 h 641350"/>
                <a:gd name="connsiteX24" fmla="*/ 793750 w 793750"/>
                <a:gd name="connsiteY24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444500 w 793750"/>
                <a:gd name="connsiteY5" fmla="*/ 146050 h 641350"/>
                <a:gd name="connsiteX6" fmla="*/ 482600 w 793750"/>
                <a:gd name="connsiteY6" fmla="*/ 158750 h 641350"/>
                <a:gd name="connsiteX7" fmla="*/ 558800 w 793750"/>
                <a:gd name="connsiteY7" fmla="*/ 209550 h 641350"/>
                <a:gd name="connsiteX8" fmla="*/ 596900 w 793750"/>
                <a:gd name="connsiteY8" fmla="*/ 266700 h 641350"/>
                <a:gd name="connsiteX9" fmla="*/ 609600 w 793750"/>
                <a:gd name="connsiteY9" fmla="*/ 285750 h 641350"/>
                <a:gd name="connsiteX10" fmla="*/ 615950 w 793750"/>
                <a:gd name="connsiteY10" fmla="*/ 304800 h 641350"/>
                <a:gd name="connsiteX11" fmla="*/ 641350 w 793750"/>
                <a:gd name="connsiteY11" fmla="*/ 349250 h 641350"/>
                <a:gd name="connsiteX12" fmla="*/ 654050 w 793750"/>
                <a:gd name="connsiteY12" fmla="*/ 368300 h 641350"/>
                <a:gd name="connsiteX13" fmla="*/ 660400 w 793750"/>
                <a:gd name="connsiteY13" fmla="*/ 387350 h 641350"/>
                <a:gd name="connsiteX14" fmla="*/ 673100 w 793750"/>
                <a:gd name="connsiteY14" fmla="*/ 406400 h 641350"/>
                <a:gd name="connsiteX15" fmla="*/ 679450 w 793750"/>
                <a:gd name="connsiteY15" fmla="*/ 425450 h 641350"/>
                <a:gd name="connsiteX16" fmla="*/ 704850 w 793750"/>
                <a:gd name="connsiteY16" fmla="*/ 463550 h 641350"/>
                <a:gd name="connsiteX17" fmla="*/ 717550 w 793750"/>
                <a:gd name="connsiteY17" fmla="*/ 482600 h 641350"/>
                <a:gd name="connsiteX18" fmla="*/ 723900 w 793750"/>
                <a:gd name="connsiteY18" fmla="*/ 501650 h 641350"/>
                <a:gd name="connsiteX19" fmla="*/ 736600 w 793750"/>
                <a:gd name="connsiteY19" fmla="*/ 527050 h 641350"/>
                <a:gd name="connsiteX20" fmla="*/ 742950 w 793750"/>
                <a:gd name="connsiteY20" fmla="*/ 546100 h 641350"/>
                <a:gd name="connsiteX21" fmla="*/ 768350 w 793750"/>
                <a:gd name="connsiteY21" fmla="*/ 584200 h 641350"/>
                <a:gd name="connsiteX22" fmla="*/ 781050 w 793750"/>
                <a:gd name="connsiteY22" fmla="*/ 603250 h 641350"/>
                <a:gd name="connsiteX23" fmla="*/ 793750 w 793750"/>
                <a:gd name="connsiteY23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444500 w 793750"/>
                <a:gd name="connsiteY5" fmla="*/ 146050 h 641350"/>
                <a:gd name="connsiteX6" fmla="*/ 558800 w 793750"/>
                <a:gd name="connsiteY6" fmla="*/ 209550 h 641350"/>
                <a:gd name="connsiteX7" fmla="*/ 596900 w 793750"/>
                <a:gd name="connsiteY7" fmla="*/ 266700 h 641350"/>
                <a:gd name="connsiteX8" fmla="*/ 609600 w 793750"/>
                <a:gd name="connsiteY8" fmla="*/ 285750 h 641350"/>
                <a:gd name="connsiteX9" fmla="*/ 615950 w 793750"/>
                <a:gd name="connsiteY9" fmla="*/ 304800 h 641350"/>
                <a:gd name="connsiteX10" fmla="*/ 641350 w 793750"/>
                <a:gd name="connsiteY10" fmla="*/ 349250 h 641350"/>
                <a:gd name="connsiteX11" fmla="*/ 654050 w 793750"/>
                <a:gd name="connsiteY11" fmla="*/ 368300 h 641350"/>
                <a:gd name="connsiteX12" fmla="*/ 660400 w 793750"/>
                <a:gd name="connsiteY12" fmla="*/ 387350 h 641350"/>
                <a:gd name="connsiteX13" fmla="*/ 673100 w 793750"/>
                <a:gd name="connsiteY13" fmla="*/ 406400 h 641350"/>
                <a:gd name="connsiteX14" fmla="*/ 679450 w 793750"/>
                <a:gd name="connsiteY14" fmla="*/ 425450 h 641350"/>
                <a:gd name="connsiteX15" fmla="*/ 704850 w 793750"/>
                <a:gd name="connsiteY15" fmla="*/ 463550 h 641350"/>
                <a:gd name="connsiteX16" fmla="*/ 717550 w 793750"/>
                <a:gd name="connsiteY16" fmla="*/ 482600 h 641350"/>
                <a:gd name="connsiteX17" fmla="*/ 723900 w 793750"/>
                <a:gd name="connsiteY17" fmla="*/ 501650 h 641350"/>
                <a:gd name="connsiteX18" fmla="*/ 736600 w 793750"/>
                <a:gd name="connsiteY18" fmla="*/ 527050 h 641350"/>
                <a:gd name="connsiteX19" fmla="*/ 742950 w 793750"/>
                <a:gd name="connsiteY19" fmla="*/ 546100 h 641350"/>
                <a:gd name="connsiteX20" fmla="*/ 768350 w 793750"/>
                <a:gd name="connsiteY20" fmla="*/ 584200 h 641350"/>
                <a:gd name="connsiteX21" fmla="*/ 781050 w 793750"/>
                <a:gd name="connsiteY21" fmla="*/ 603250 h 641350"/>
                <a:gd name="connsiteX22" fmla="*/ 793750 w 793750"/>
                <a:gd name="connsiteY22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58800 w 793750"/>
                <a:gd name="connsiteY5" fmla="*/ 209550 h 641350"/>
                <a:gd name="connsiteX6" fmla="*/ 596900 w 793750"/>
                <a:gd name="connsiteY6" fmla="*/ 266700 h 641350"/>
                <a:gd name="connsiteX7" fmla="*/ 609600 w 793750"/>
                <a:gd name="connsiteY7" fmla="*/ 285750 h 641350"/>
                <a:gd name="connsiteX8" fmla="*/ 615950 w 793750"/>
                <a:gd name="connsiteY8" fmla="*/ 304800 h 641350"/>
                <a:gd name="connsiteX9" fmla="*/ 641350 w 793750"/>
                <a:gd name="connsiteY9" fmla="*/ 349250 h 641350"/>
                <a:gd name="connsiteX10" fmla="*/ 654050 w 793750"/>
                <a:gd name="connsiteY10" fmla="*/ 368300 h 641350"/>
                <a:gd name="connsiteX11" fmla="*/ 660400 w 793750"/>
                <a:gd name="connsiteY11" fmla="*/ 387350 h 641350"/>
                <a:gd name="connsiteX12" fmla="*/ 673100 w 793750"/>
                <a:gd name="connsiteY12" fmla="*/ 406400 h 641350"/>
                <a:gd name="connsiteX13" fmla="*/ 679450 w 793750"/>
                <a:gd name="connsiteY13" fmla="*/ 425450 h 641350"/>
                <a:gd name="connsiteX14" fmla="*/ 704850 w 793750"/>
                <a:gd name="connsiteY14" fmla="*/ 463550 h 641350"/>
                <a:gd name="connsiteX15" fmla="*/ 717550 w 793750"/>
                <a:gd name="connsiteY15" fmla="*/ 482600 h 641350"/>
                <a:gd name="connsiteX16" fmla="*/ 723900 w 793750"/>
                <a:gd name="connsiteY16" fmla="*/ 501650 h 641350"/>
                <a:gd name="connsiteX17" fmla="*/ 736600 w 793750"/>
                <a:gd name="connsiteY17" fmla="*/ 527050 h 641350"/>
                <a:gd name="connsiteX18" fmla="*/ 742950 w 793750"/>
                <a:gd name="connsiteY18" fmla="*/ 546100 h 641350"/>
                <a:gd name="connsiteX19" fmla="*/ 768350 w 793750"/>
                <a:gd name="connsiteY19" fmla="*/ 584200 h 641350"/>
                <a:gd name="connsiteX20" fmla="*/ 781050 w 793750"/>
                <a:gd name="connsiteY20" fmla="*/ 603250 h 641350"/>
                <a:gd name="connsiteX21" fmla="*/ 793750 w 793750"/>
                <a:gd name="connsiteY21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96900 w 793750"/>
                <a:gd name="connsiteY5" fmla="*/ 266700 h 641350"/>
                <a:gd name="connsiteX6" fmla="*/ 609600 w 793750"/>
                <a:gd name="connsiteY6" fmla="*/ 285750 h 641350"/>
                <a:gd name="connsiteX7" fmla="*/ 615950 w 793750"/>
                <a:gd name="connsiteY7" fmla="*/ 304800 h 641350"/>
                <a:gd name="connsiteX8" fmla="*/ 641350 w 793750"/>
                <a:gd name="connsiteY8" fmla="*/ 349250 h 641350"/>
                <a:gd name="connsiteX9" fmla="*/ 654050 w 793750"/>
                <a:gd name="connsiteY9" fmla="*/ 368300 h 641350"/>
                <a:gd name="connsiteX10" fmla="*/ 660400 w 793750"/>
                <a:gd name="connsiteY10" fmla="*/ 387350 h 641350"/>
                <a:gd name="connsiteX11" fmla="*/ 673100 w 793750"/>
                <a:gd name="connsiteY11" fmla="*/ 406400 h 641350"/>
                <a:gd name="connsiteX12" fmla="*/ 679450 w 793750"/>
                <a:gd name="connsiteY12" fmla="*/ 425450 h 641350"/>
                <a:gd name="connsiteX13" fmla="*/ 704850 w 793750"/>
                <a:gd name="connsiteY13" fmla="*/ 463550 h 641350"/>
                <a:gd name="connsiteX14" fmla="*/ 717550 w 793750"/>
                <a:gd name="connsiteY14" fmla="*/ 482600 h 641350"/>
                <a:gd name="connsiteX15" fmla="*/ 723900 w 793750"/>
                <a:gd name="connsiteY15" fmla="*/ 501650 h 641350"/>
                <a:gd name="connsiteX16" fmla="*/ 736600 w 793750"/>
                <a:gd name="connsiteY16" fmla="*/ 527050 h 641350"/>
                <a:gd name="connsiteX17" fmla="*/ 742950 w 793750"/>
                <a:gd name="connsiteY17" fmla="*/ 546100 h 641350"/>
                <a:gd name="connsiteX18" fmla="*/ 768350 w 793750"/>
                <a:gd name="connsiteY18" fmla="*/ 584200 h 641350"/>
                <a:gd name="connsiteX19" fmla="*/ 781050 w 793750"/>
                <a:gd name="connsiteY19" fmla="*/ 603250 h 641350"/>
                <a:gd name="connsiteX20" fmla="*/ 793750 w 793750"/>
                <a:gd name="connsiteY20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96900 w 793750"/>
                <a:gd name="connsiteY5" fmla="*/ 266700 h 641350"/>
                <a:gd name="connsiteX6" fmla="*/ 609600 w 793750"/>
                <a:gd name="connsiteY6" fmla="*/ 285750 h 641350"/>
                <a:gd name="connsiteX7" fmla="*/ 641350 w 793750"/>
                <a:gd name="connsiteY7" fmla="*/ 349250 h 641350"/>
                <a:gd name="connsiteX8" fmla="*/ 654050 w 793750"/>
                <a:gd name="connsiteY8" fmla="*/ 368300 h 641350"/>
                <a:gd name="connsiteX9" fmla="*/ 660400 w 793750"/>
                <a:gd name="connsiteY9" fmla="*/ 387350 h 641350"/>
                <a:gd name="connsiteX10" fmla="*/ 673100 w 793750"/>
                <a:gd name="connsiteY10" fmla="*/ 406400 h 641350"/>
                <a:gd name="connsiteX11" fmla="*/ 679450 w 793750"/>
                <a:gd name="connsiteY11" fmla="*/ 425450 h 641350"/>
                <a:gd name="connsiteX12" fmla="*/ 704850 w 793750"/>
                <a:gd name="connsiteY12" fmla="*/ 463550 h 641350"/>
                <a:gd name="connsiteX13" fmla="*/ 717550 w 793750"/>
                <a:gd name="connsiteY13" fmla="*/ 482600 h 641350"/>
                <a:gd name="connsiteX14" fmla="*/ 723900 w 793750"/>
                <a:gd name="connsiteY14" fmla="*/ 501650 h 641350"/>
                <a:gd name="connsiteX15" fmla="*/ 736600 w 793750"/>
                <a:gd name="connsiteY15" fmla="*/ 527050 h 641350"/>
                <a:gd name="connsiteX16" fmla="*/ 742950 w 793750"/>
                <a:gd name="connsiteY16" fmla="*/ 546100 h 641350"/>
                <a:gd name="connsiteX17" fmla="*/ 768350 w 793750"/>
                <a:gd name="connsiteY17" fmla="*/ 584200 h 641350"/>
                <a:gd name="connsiteX18" fmla="*/ 781050 w 793750"/>
                <a:gd name="connsiteY18" fmla="*/ 603250 h 641350"/>
                <a:gd name="connsiteX19" fmla="*/ 793750 w 793750"/>
                <a:gd name="connsiteY19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96900 w 793750"/>
                <a:gd name="connsiteY5" fmla="*/ 266700 h 641350"/>
                <a:gd name="connsiteX6" fmla="*/ 609600 w 793750"/>
                <a:gd name="connsiteY6" fmla="*/ 285750 h 641350"/>
                <a:gd name="connsiteX7" fmla="*/ 641350 w 793750"/>
                <a:gd name="connsiteY7" fmla="*/ 349250 h 641350"/>
                <a:gd name="connsiteX8" fmla="*/ 654050 w 793750"/>
                <a:gd name="connsiteY8" fmla="*/ 368300 h 641350"/>
                <a:gd name="connsiteX9" fmla="*/ 660400 w 793750"/>
                <a:gd name="connsiteY9" fmla="*/ 387350 h 641350"/>
                <a:gd name="connsiteX10" fmla="*/ 679450 w 793750"/>
                <a:gd name="connsiteY10" fmla="*/ 425450 h 641350"/>
                <a:gd name="connsiteX11" fmla="*/ 704850 w 793750"/>
                <a:gd name="connsiteY11" fmla="*/ 463550 h 641350"/>
                <a:gd name="connsiteX12" fmla="*/ 717550 w 793750"/>
                <a:gd name="connsiteY12" fmla="*/ 482600 h 641350"/>
                <a:gd name="connsiteX13" fmla="*/ 723900 w 793750"/>
                <a:gd name="connsiteY13" fmla="*/ 501650 h 641350"/>
                <a:gd name="connsiteX14" fmla="*/ 736600 w 793750"/>
                <a:gd name="connsiteY14" fmla="*/ 527050 h 641350"/>
                <a:gd name="connsiteX15" fmla="*/ 742950 w 793750"/>
                <a:gd name="connsiteY15" fmla="*/ 546100 h 641350"/>
                <a:gd name="connsiteX16" fmla="*/ 768350 w 793750"/>
                <a:gd name="connsiteY16" fmla="*/ 584200 h 641350"/>
                <a:gd name="connsiteX17" fmla="*/ 781050 w 793750"/>
                <a:gd name="connsiteY17" fmla="*/ 603250 h 641350"/>
                <a:gd name="connsiteX18" fmla="*/ 793750 w 793750"/>
                <a:gd name="connsiteY18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96900 w 793750"/>
                <a:gd name="connsiteY5" fmla="*/ 266700 h 641350"/>
                <a:gd name="connsiteX6" fmla="*/ 609600 w 793750"/>
                <a:gd name="connsiteY6" fmla="*/ 285750 h 641350"/>
                <a:gd name="connsiteX7" fmla="*/ 641350 w 793750"/>
                <a:gd name="connsiteY7" fmla="*/ 349250 h 641350"/>
                <a:gd name="connsiteX8" fmla="*/ 654050 w 793750"/>
                <a:gd name="connsiteY8" fmla="*/ 368300 h 641350"/>
                <a:gd name="connsiteX9" fmla="*/ 660400 w 793750"/>
                <a:gd name="connsiteY9" fmla="*/ 387350 h 641350"/>
                <a:gd name="connsiteX10" fmla="*/ 679450 w 793750"/>
                <a:gd name="connsiteY10" fmla="*/ 425450 h 641350"/>
                <a:gd name="connsiteX11" fmla="*/ 704850 w 793750"/>
                <a:gd name="connsiteY11" fmla="*/ 463550 h 641350"/>
                <a:gd name="connsiteX12" fmla="*/ 717550 w 793750"/>
                <a:gd name="connsiteY12" fmla="*/ 482600 h 641350"/>
                <a:gd name="connsiteX13" fmla="*/ 736600 w 793750"/>
                <a:gd name="connsiteY13" fmla="*/ 527050 h 641350"/>
                <a:gd name="connsiteX14" fmla="*/ 742950 w 793750"/>
                <a:gd name="connsiteY14" fmla="*/ 546100 h 641350"/>
                <a:gd name="connsiteX15" fmla="*/ 768350 w 793750"/>
                <a:gd name="connsiteY15" fmla="*/ 584200 h 641350"/>
                <a:gd name="connsiteX16" fmla="*/ 781050 w 793750"/>
                <a:gd name="connsiteY16" fmla="*/ 603250 h 641350"/>
                <a:gd name="connsiteX17" fmla="*/ 793750 w 793750"/>
                <a:gd name="connsiteY17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96900 w 793750"/>
                <a:gd name="connsiteY5" fmla="*/ 266700 h 641350"/>
                <a:gd name="connsiteX6" fmla="*/ 609600 w 793750"/>
                <a:gd name="connsiteY6" fmla="*/ 285750 h 641350"/>
                <a:gd name="connsiteX7" fmla="*/ 641350 w 793750"/>
                <a:gd name="connsiteY7" fmla="*/ 349250 h 641350"/>
                <a:gd name="connsiteX8" fmla="*/ 654050 w 793750"/>
                <a:gd name="connsiteY8" fmla="*/ 368300 h 641350"/>
                <a:gd name="connsiteX9" fmla="*/ 660400 w 793750"/>
                <a:gd name="connsiteY9" fmla="*/ 387350 h 641350"/>
                <a:gd name="connsiteX10" fmla="*/ 679450 w 793750"/>
                <a:gd name="connsiteY10" fmla="*/ 425450 h 641350"/>
                <a:gd name="connsiteX11" fmla="*/ 704850 w 793750"/>
                <a:gd name="connsiteY11" fmla="*/ 463550 h 641350"/>
                <a:gd name="connsiteX12" fmla="*/ 717550 w 793750"/>
                <a:gd name="connsiteY12" fmla="*/ 482600 h 641350"/>
                <a:gd name="connsiteX13" fmla="*/ 736600 w 793750"/>
                <a:gd name="connsiteY13" fmla="*/ 527050 h 641350"/>
                <a:gd name="connsiteX14" fmla="*/ 742950 w 793750"/>
                <a:gd name="connsiteY14" fmla="*/ 546100 h 641350"/>
                <a:gd name="connsiteX15" fmla="*/ 781050 w 793750"/>
                <a:gd name="connsiteY15" fmla="*/ 603250 h 641350"/>
                <a:gd name="connsiteX16" fmla="*/ 793750 w 793750"/>
                <a:gd name="connsiteY16" fmla="*/ 641350 h 641350"/>
                <a:gd name="connsiteX0" fmla="*/ 0 w 781050"/>
                <a:gd name="connsiteY0" fmla="*/ 0 h 603250"/>
                <a:gd name="connsiteX1" fmla="*/ 120650 w 781050"/>
                <a:gd name="connsiteY1" fmla="*/ 31750 h 603250"/>
                <a:gd name="connsiteX2" fmla="*/ 177800 w 781050"/>
                <a:gd name="connsiteY2" fmla="*/ 44450 h 603250"/>
                <a:gd name="connsiteX3" fmla="*/ 215900 w 781050"/>
                <a:gd name="connsiteY3" fmla="*/ 57150 h 603250"/>
                <a:gd name="connsiteX4" fmla="*/ 444500 w 781050"/>
                <a:gd name="connsiteY4" fmla="*/ 127000 h 603250"/>
                <a:gd name="connsiteX5" fmla="*/ 596900 w 781050"/>
                <a:gd name="connsiteY5" fmla="*/ 266700 h 603250"/>
                <a:gd name="connsiteX6" fmla="*/ 609600 w 781050"/>
                <a:gd name="connsiteY6" fmla="*/ 285750 h 603250"/>
                <a:gd name="connsiteX7" fmla="*/ 641350 w 781050"/>
                <a:gd name="connsiteY7" fmla="*/ 349250 h 603250"/>
                <a:gd name="connsiteX8" fmla="*/ 654050 w 781050"/>
                <a:gd name="connsiteY8" fmla="*/ 368300 h 603250"/>
                <a:gd name="connsiteX9" fmla="*/ 660400 w 781050"/>
                <a:gd name="connsiteY9" fmla="*/ 387350 h 603250"/>
                <a:gd name="connsiteX10" fmla="*/ 679450 w 781050"/>
                <a:gd name="connsiteY10" fmla="*/ 425450 h 603250"/>
                <a:gd name="connsiteX11" fmla="*/ 704850 w 781050"/>
                <a:gd name="connsiteY11" fmla="*/ 463550 h 603250"/>
                <a:gd name="connsiteX12" fmla="*/ 717550 w 781050"/>
                <a:gd name="connsiteY12" fmla="*/ 482600 h 603250"/>
                <a:gd name="connsiteX13" fmla="*/ 736600 w 781050"/>
                <a:gd name="connsiteY13" fmla="*/ 527050 h 603250"/>
                <a:gd name="connsiteX14" fmla="*/ 742950 w 781050"/>
                <a:gd name="connsiteY14" fmla="*/ 546100 h 603250"/>
                <a:gd name="connsiteX15" fmla="*/ 781050 w 781050"/>
                <a:gd name="connsiteY15" fmla="*/ 603250 h 603250"/>
                <a:gd name="connsiteX0" fmla="*/ 0 w 742950"/>
                <a:gd name="connsiteY0" fmla="*/ 0 h 546100"/>
                <a:gd name="connsiteX1" fmla="*/ 120650 w 742950"/>
                <a:gd name="connsiteY1" fmla="*/ 31750 h 546100"/>
                <a:gd name="connsiteX2" fmla="*/ 177800 w 742950"/>
                <a:gd name="connsiteY2" fmla="*/ 44450 h 546100"/>
                <a:gd name="connsiteX3" fmla="*/ 215900 w 742950"/>
                <a:gd name="connsiteY3" fmla="*/ 57150 h 546100"/>
                <a:gd name="connsiteX4" fmla="*/ 444500 w 742950"/>
                <a:gd name="connsiteY4" fmla="*/ 127000 h 546100"/>
                <a:gd name="connsiteX5" fmla="*/ 596900 w 742950"/>
                <a:gd name="connsiteY5" fmla="*/ 266700 h 546100"/>
                <a:gd name="connsiteX6" fmla="*/ 609600 w 742950"/>
                <a:gd name="connsiteY6" fmla="*/ 285750 h 546100"/>
                <a:gd name="connsiteX7" fmla="*/ 641350 w 742950"/>
                <a:gd name="connsiteY7" fmla="*/ 349250 h 546100"/>
                <a:gd name="connsiteX8" fmla="*/ 654050 w 742950"/>
                <a:gd name="connsiteY8" fmla="*/ 368300 h 546100"/>
                <a:gd name="connsiteX9" fmla="*/ 660400 w 742950"/>
                <a:gd name="connsiteY9" fmla="*/ 387350 h 546100"/>
                <a:gd name="connsiteX10" fmla="*/ 679450 w 742950"/>
                <a:gd name="connsiteY10" fmla="*/ 425450 h 546100"/>
                <a:gd name="connsiteX11" fmla="*/ 704850 w 742950"/>
                <a:gd name="connsiteY11" fmla="*/ 463550 h 546100"/>
                <a:gd name="connsiteX12" fmla="*/ 717550 w 742950"/>
                <a:gd name="connsiteY12" fmla="*/ 482600 h 546100"/>
                <a:gd name="connsiteX13" fmla="*/ 736600 w 742950"/>
                <a:gd name="connsiteY13" fmla="*/ 527050 h 546100"/>
                <a:gd name="connsiteX14" fmla="*/ 742950 w 742950"/>
                <a:gd name="connsiteY14" fmla="*/ 546100 h 546100"/>
                <a:gd name="connsiteX0" fmla="*/ 0 w 742950"/>
                <a:gd name="connsiteY0" fmla="*/ 0 h 546100"/>
                <a:gd name="connsiteX1" fmla="*/ 120650 w 742950"/>
                <a:gd name="connsiteY1" fmla="*/ 31750 h 546100"/>
                <a:gd name="connsiteX2" fmla="*/ 177800 w 742950"/>
                <a:gd name="connsiteY2" fmla="*/ 44450 h 546100"/>
                <a:gd name="connsiteX3" fmla="*/ 215900 w 742950"/>
                <a:gd name="connsiteY3" fmla="*/ 57150 h 546100"/>
                <a:gd name="connsiteX4" fmla="*/ 444500 w 742950"/>
                <a:gd name="connsiteY4" fmla="*/ 127000 h 546100"/>
                <a:gd name="connsiteX5" fmla="*/ 596900 w 742950"/>
                <a:gd name="connsiteY5" fmla="*/ 266700 h 546100"/>
                <a:gd name="connsiteX6" fmla="*/ 609600 w 742950"/>
                <a:gd name="connsiteY6" fmla="*/ 285750 h 546100"/>
                <a:gd name="connsiteX7" fmla="*/ 641350 w 742950"/>
                <a:gd name="connsiteY7" fmla="*/ 349250 h 546100"/>
                <a:gd name="connsiteX8" fmla="*/ 654050 w 742950"/>
                <a:gd name="connsiteY8" fmla="*/ 368300 h 546100"/>
                <a:gd name="connsiteX9" fmla="*/ 660400 w 742950"/>
                <a:gd name="connsiteY9" fmla="*/ 387350 h 546100"/>
                <a:gd name="connsiteX10" fmla="*/ 679450 w 742950"/>
                <a:gd name="connsiteY10" fmla="*/ 425450 h 546100"/>
                <a:gd name="connsiteX11" fmla="*/ 704850 w 742950"/>
                <a:gd name="connsiteY11" fmla="*/ 463550 h 546100"/>
                <a:gd name="connsiteX12" fmla="*/ 736600 w 742950"/>
                <a:gd name="connsiteY12" fmla="*/ 527050 h 546100"/>
                <a:gd name="connsiteX13" fmla="*/ 742950 w 742950"/>
                <a:gd name="connsiteY13" fmla="*/ 546100 h 546100"/>
                <a:gd name="connsiteX0" fmla="*/ 0 w 742950"/>
                <a:gd name="connsiteY0" fmla="*/ 0 h 546100"/>
                <a:gd name="connsiteX1" fmla="*/ 120650 w 742950"/>
                <a:gd name="connsiteY1" fmla="*/ 31750 h 546100"/>
                <a:gd name="connsiteX2" fmla="*/ 177800 w 742950"/>
                <a:gd name="connsiteY2" fmla="*/ 44450 h 546100"/>
                <a:gd name="connsiteX3" fmla="*/ 215900 w 742950"/>
                <a:gd name="connsiteY3" fmla="*/ 57150 h 546100"/>
                <a:gd name="connsiteX4" fmla="*/ 444500 w 742950"/>
                <a:gd name="connsiteY4" fmla="*/ 127000 h 546100"/>
                <a:gd name="connsiteX5" fmla="*/ 596900 w 742950"/>
                <a:gd name="connsiteY5" fmla="*/ 266700 h 546100"/>
                <a:gd name="connsiteX6" fmla="*/ 609600 w 742950"/>
                <a:gd name="connsiteY6" fmla="*/ 285750 h 546100"/>
                <a:gd name="connsiteX7" fmla="*/ 641350 w 742950"/>
                <a:gd name="connsiteY7" fmla="*/ 349250 h 546100"/>
                <a:gd name="connsiteX8" fmla="*/ 654050 w 742950"/>
                <a:gd name="connsiteY8" fmla="*/ 368300 h 546100"/>
                <a:gd name="connsiteX9" fmla="*/ 679450 w 742950"/>
                <a:gd name="connsiteY9" fmla="*/ 425450 h 546100"/>
                <a:gd name="connsiteX10" fmla="*/ 704850 w 742950"/>
                <a:gd name="connsiteY10" fmla="*/ 463550 h 546100"/>
                <a:gd name="connsiteX11" fmla="*/ 736600 w 742950"/>
                <a:gd name="connsiteY11" fmla="*/ 527050 h 546100"/>
                <a:gd name="connsiteX12" fmla="*/ 742950 w 742950"/>
                <a:gd name="connsiteY12" fmla="*/ 546100 h 546100"/>
                <a:gd name="connsiteX0" fmla="*/ 0 w 742950"/>
                <a:gd name="connsiteY0" fmla="*/ 0 h 546100"/>
                <a:gd name="connsiteX1" fmla="*/ 120650 w 742950"/>
                <a:gd name="connsiteY1" fmla="*/ 31750 h 546100"/>
                <a:gd name="connsiteX2" fmla="*/ 177800 w 742950"/>
                <a:gd name="connsiteY2" fmla="*/ 44450 h 546100"/>
                <a:gd name="connsiteX3" fmla="*/ 215900 w 742950"/>
                <a:gd name="connsiteY3" fmla="*/ 57150 h 546100"/>
                <a:gd name="connsiteX4" fmla="*/ 444500 w 742950"/>
                <a:gd name="connsiteY4" fmla="*/ 127000 h 546100"/>
                <a:gd name="connsiteX5" fmla="*/ 596900 w 742950"/>
                <a:gd name="connsiteY5" fmla="*/ 266700 h 546100"/>
                <a:gd name="connsiteX6" fmla="*/ 609600 w 742950"/>
                <a:gd name="connsiteY6" fmla="*/ 285750 h 546100"/>
                <a:gd name="connsiteX7" fmla="*/ 641350 w 742950"/>
                <a:gd name="connsiteY7" fmla="*/ 349250 h 546100"/>
                <a:gd name="connsiteX8" fmla="*/ 679450 w 742950"/>
                <a:gd name="connsiteY8" fmla="*/ 425450 h 546100"/>
                <a:gd name="connsiteX9" fmla="*/ 704850 w 742950"/>
                <a:gd name="connsiteY9" fmla="*/ 463550 h 546100"/>
                <a:gd name="connsiteX10" fmla="*/ 736600 w 742950"/>
                <a:gd name="connsiteY10" fmla="*/ 527050 h 546100"/>
                <a:gd name="connsiteX11" fmla="*/ 742950 w 742950"/>
                <a:gd name="connsiteY11" fmla="*/ 546100 h 546100"/>
                <a:gd name="connsiteX0" fmla="*/ 0 w 742950"/>
                <a:gd name="connsiteY0" fmla="*/ 0 h 546100"/>
                <a:gd name="connsiteX1" fmla="*/ 120650 w 742950"/>
                <a:gd name="connsiteY1" fmla="*/ 31750 h 546100"/>
                <a:gd name="connsiteX2" fmla="*/ 177800 w 742950"/>
                <a:gd name="connsiteY2" fmla="*/ 44450 h 546100"/>
                <a:gd name="connsiteX3" fmla="*/ 215900 w 742950"/>
                <a:gd name="connsiteY3" fmla="*/ 57150 h 546100"/>
                <a:gd name="connsiteX4" fmla="*/ 444500 w 742950"/>
                <a:gd name="connsiteY4" fmla="*/ 127000 h 546100"/>
                <a:gd name="connsiteX5" fmla="*/ 596900 w 742950"/>
                <a:gd name="connsiteY5" fmla="*/ 266700 h 546100"/>
                <a:gd name="connsiteX6" fmla="*/ 609600 w 742950"/>
                <a:gd name="connsiteY6" fmla="*/ 285750 h 546100"/>
                <a:gd name="connsiteX7" fmla="*/ 641350 w 742950"/>
                <a:gd name="connsiteY7" fmla="*/ 349250 h 546100"/>
                <a:gd name="connsiteX8" fmla="*/ 704850 w 742950"/>
                <a:gd name="connsiteY8" fmla="*/ 463550 h 546100"/>
                <a:gd name="connsiteX9" fmla="*/ 736600 w 742950"/>
                <a:gd name="connsiteY9" fmla="*/ 527050 h 546100"/>
                <a:gd name="connsiteX10" fmla="*/ 742950 w 742950"/>
                <a:gd name="connsiteY10" fmla="*/ 546100 h 546100"/>
                <a:gd name="connsiteX0" fmla="*/ 0 w 744132"/>
                <a:gd name="connsiteY0" fmla="*/ 0 h 546100"/>
                <a:gd name="connsiteX1" fmla="*/ 120650 w 744132"/>
                <a:gd name="connsiteY1" fmla="*/ 31750 h 546100"/>
                <a:gd name="connsiteX2" fmla="*/ 177800 w 744132"/>
                <a:gd name="connsiteY2" fmla="*/ 44450 h 546100"/>
                <a:gd name="connsiteX3" fmla="*/ 215900 w 744132"/>
                <a:gd name="connsiteY3" fmla="*/ 57150 h 546100"/>
                <a:gd name="connsiteX4" fmla="*/ 444500 w 744132"/>
                <a:gd name="connsiteY4" fmla="*/ 127000 h 546100"/>
                <a:gd name="connsiteX5" fmla="*/ 596900 w 744132"/>
                <a:gd name="connsiteY5" fmla="*/ 266700 h 546100"/>
                <a:gd name="connsiteX6" fmla="*/ 609600 w 744132"/>
                <a:gd name="connsiteY6" fmla="*/ 285750 h 546100"/>
                <a:gd name="connsiteX7" fmla="*/ 641350 w 744132"/>
                <a:gd name="connsiteY7" fmla="*/ 349250 h 546100"/>
                <a:gd name="connsiteX8" fmla="*/ 736600 w 744132"/>
                <a:gd name="connsiteY8" fmla="*/ 527050 h 546100"/>
                <a:gd name="connsiteX9" fmla="*/ 742950 w 744132"/>
                <a:gd name="connsiteY9" fmla="*/ 546100 h 546100"/>
                <a:gd name="connsiteX0" fmla="*/ 0 w 746482"/>
                <a:gd name="connsiteY0" fmla="*/ 0 h 548843"/>
                <a:gd name="connsiteX1" fmla="*/ 120650 w 746482"/>
                <a:gd name="connsiteY1" fmla="*/ 31750 h 548843"/>
                <a:gd name="connsiteX2" fmla="*/ 177800 w 746482"/>
                <a:gd name="connsiteY2" fmla="*/ 44450 h 548843"/>
                <a:gd name="connsiteX3" fmla="*/ 215900 w 746482"/>
                <a:gd name="connsiteY3" fmla="*/ 57150 h 548843"/>
                <a:gd name="connsiteX4" fmla="*/ 444500 w 746482"/>
                <a:gd name="connsiteY4" fmla="*/ 127000 h 548843"/>
                <a:gd name="connsiteX5" fmla="*/ 596900 w 746482"/>
                <a:gd name="connsiteY5" fmla="*/ 266700 h 548843"/>
                <a:gd name="connsiteX6" fmla="*/ 609600 w 746482"/>
                <a:gd name="connsiteY6" fmla="*/ 285750 h 548843"/>
                <a:gd name="connsiteX7" fmla="*/ 736600 w 746482"/>
                <a:gd name="connsiteY7" fmla="*/ 527050 h 548843"/>
                <a:gd name="connsiteX8" fmla="*/ 742950 w 746482"/>
                <a:gd name="connsiteY8" fmla="*/ 546100 h 548843"/>
                <a:gd name="connsiteX0" fmla="*/ 0 w 747422"/>
                <a:gd name="connsiteY0" fmla="*/ 0 h 550221"/>
                <a:gd name="connsiteX1" fmla="*/ 120650 w 747422"/>
                <a:gd name="connsiteY1" fmla="*/ 31750 h 550221"/>
                <a:gd name="connsiteX2" fmla="*/ 177800 w 747422"/>
                <a:gd name="connsiteY2" fmla="*/ 44450 h 550221"/>
                <a:gd name="connsiteX3" fmla="*/ 215900 w 747422"/>
                <a:gd name="connsiteY3" fmla="*/ 57150 h 550221"/>
                <a:gd name="connsiteX4" fmla="*/ 444500 w 747422"/>
                <a:gd name="connsiteY4" fmla="*/ 127000 h 550221"/>
                <a:gd name="connsiteX5" fmla="*/ 596900 w 747422"/>
                <a:gd name="connsiteY5" fmla="*/ 266700 h 550221"/>
                <a:gd name="connsiteX6" fmla="*/ 736600 w 747422"/>
                <a:gd name="connsiteY6" fmla="*/ 527050 h 550221"/>
                <a:gd name="connsiteX7" fmla="*/ 742950 w 747422"/>
                <a:gd name="connsiteY7" fmla="*/ 546100 h 550221"/>
                <a:gd name="connsiteX0" fmla="*/ 0 w 747422"/>
                <a:gd name="connsiteY0" fmla="*/ 0 h 550221"/>
                <a:gd name="connsiteX1" fmla="*/ 120650 w 747422"/>
                <a:gd name="connsiteY1" fmla="*/ 31750 h 550221"/>
                <a:gd name="connsiteX2" fmla="*/ 177800 w 747422"/>
                <a:gd name="connsiteY2" fmla="*/ 44450 h 550221"/>
                <a:gd name="connsiteX3" fmla="*/ 444500 w 747422"/>
                <a:gd name="connsiteY3" fmla="*/ 127000 h 550221"/>
                <a:gd name="connsiteX4" fmla="*/ 596900 w 747422"/>
                <a:gd name="connsiteY4" fmla="*/ 266700 h 550221"/>
                <a:gd name="connsiteX5" fmla="*/ 736600 w 747422"/>
                <a:gd name="connsiteY5" fmla="*/ 527050 h 550221"/>
                <a:gd name="connsiteX6" fmla="*/ 742950 w 747422"/>
                <a:gd name="connsiteY6" fmla="*/ 546100 h 550221"/>
                <a:gd name="connsiteX0" fmla="*/ 0 w 747422"/>
                <a:gd name="connsiteY0" fmla="*/ 0 h 550221"/>
                <a:gd name="connsiteX1" fmla="*/ 120650 w 747422"/>
                <a:gd name="connsiteY1" fmla="*/ 31750 h 550221"/>
                <a:gd name="connsiteX2" fmla="*/ 444500 w 747422"/>
                <a:gd name="connsiteY2" fmla="*/ 127000 h 550221"/>
                <a:gd name="connsiteX3" fmla="*/ 596900 w 747422"/>
                <a:gd name="connsiteY3" fmla="*/ 266700 h 550221"/>
                <a:gd name="connsiteX4" fmla="*/ 736600 w 747422"/>
                <a:gd name="connsiteY4" fmla="*/ 527050 h 550221"/>
                <a:gd name="connsiteX5" fmla="*/ 742950 w 747422"/>
                <a:gd name="connsiteY5" fmla="*/ 546100 h 550221"/>
                <a:gd name="connsiteX0" fmla="*/ 0 w 747422"/>
                <a:gd name="connsiteY0" fmla="*/ 0 h 550221"/>
                <a:gd name="connsiteX1" fmla="*/ 120650 w 747422"/>
                <a:gd name="connsiteY1" fmla="*/ 31750 h 550221"/>
                <a:gd name="connsiteX2" fmla="*/ 393700 w 747422"/>
                <a:gd name="connsiteY2" fmla="*/ 254000 h 550221"/>
                <a:gd name="connsiteX3" fmla="*/ 596900 w 747422"/>
                <a:gd name="connsiteY3" fmla="*/ 266700 h 550221"/>
                <a:gd name="connsiteX4" fmla="*/ 736600 w 747422"/>
                <a:gd name="connsiteY4" fmla="*/ 527050 h 550221"/>
                <a:gd name="connsiteX5" fmla="*/ 742950 w 747422"/>
                <a:gd name="connsiteY5" fmla="*/ 546100 h 550221"/>
                <a:gd name="connsiteX0" fmla="*/ 0 w 750244"/>
                <a:gd name="connsiteY0" fmla="*/ 0 h 546100"/>
                <a:gd name="connsiteX1" fmla="*/ 120650 w 750244"/>
                <a:gd name="connsiteY1" fmla="*/ 31750 h 546100"/>
                <a:gd name="connsiteX2" fmla="*/ 393700 w 750244"/>
                <a:gd name="connsiteY2" fmla="*/ 254000 h 546100"/>
                <a:gd name="connsiteX3" fmla="*/ 558800 w 750244"/>
                <a:gd name="connsiteY3" fmla="*/ 381000 h 546100"/>
                <a:gd name="connsiteX4" fmla="*/ 736600 w 750244"/>
                <a:gd name="connsiteY4" fmla="*/ 527050 h 546100"/>
                <a:gd name="connsiteX5" fmla="*/ 742950 w 750244"/>
                <a:gd name="connsiteY5" fmla="*/ 546100 h 546100"/>
                <a:gd name="connsiteX0" fmla="*/ 0 w 746629"/>
                <a:gd name="connsiteY0" fmla="*/ 0 h 615950"/>
                <a:gd name="connsiteX1" fmla="*/ 120650 w 746629"/>
                <a:gd name="connsiteY1" fmla="*/ 31750 h 615950"/>
                <a:gd name="connsiteX2" fmla="*/ 393700 w 746629"/>
                <a:gd name="connsiteY2" fmla="*/ 254000 h 615950"/>
                <a:gd name="connsiteX3" fmla="*/ 558800 w 746629"/>
                <a:gd name="connsiteY3" fmla="*/ 381000 h 615950"/>
                <a:gd name="connsiteX4" fmla="*/ 736600 w 746629"/>
                <a:gd name="connsiteY4" fmla="*/ 527050 h 615950"/>
                <a:gd name="connsiteX5" fmla="*/ 730250 w 746629"/>
                <a:gd name="connsiteY5" fmla="*/ 615950 h 615950"/>
                <a:gd name="connsiteX0" fmla="*/ 0 w 730250"/>
                <a:gd name="connsiteY0" fmla="*/ 0 h 615950"/>
                <a:gd name="connsiteX1" fmla="*/ 120650 w 730250"/>
                <a:gd name="connsiteY1" fmla="*/ 31750 h 615950"/>
                <a:gd name="connsiteX2" fmla="*/ 393700 w 730250"/>
                <a:gd name="connsiteY2" fmla="*/ 254000 h 615950"/>
                <a:gd name="connsiteX3" fmla="*/ 558800 w 730250"/>
                <a:gd name="connsiteY3" fmla="*/ 381000 h 615950"/>
                <a:gd name="connsiteX4" fmla="*/ 692150 w 730250"/>
                <a:gd name="connsiteY4" fmla="*/ 533400 h 615950"/>
                <a:gd name="connsiteX5" fmla="*/ 730250 w 730250"/>
                <a:gd name="connsiteY5" fmla="*/ 615950 h 615950"/>
                <a:gd name="connsiteX0" fmla="*/ 0 w 755650"/>
                <a:gd name="connsiteY0" fmla="*/ 0 h 647700"/>
                <a:gd name="connsiteX1" fmla="*/ 120650 w 755650"/>
                <a:gd name="connsiteY1" fmla="*/ 31750 h 647700"/>
                <a:gd name="connsiteX2" fmla="*/ 393700 w 755650"/>
                <a:gd name="connsiteY2" fmla="*/ 254000 h 647700"/>
                <a:gd name="connsiteX3" fmla="*/ 558800 w 755650"/>
                <a:gd name="connsiteY3" fmla="*/ 381000 h 647700"/>
                <a:gd name="connsiteX4" fmla="*/ 692150 w 755650"/>
                <a:gd name="connsiteY4" fmla="*/ 533400 h 647700"/>
                <a:gd name="connsiteX5" fmla="*/ 755650 w 755650"/>
                <a:gd name="connsiteY5" fmla="*/ 647700 h 647700"/>
                <a:gd name="connsiteX0" fmla="*/ 0 w 755650"/>
                <a:gd name="connsiteY0" fmla="*/ 0 h 647700"/>
                <a:gd name="connsiteX1" fmla="*/ 120650 w 755650"/>
                <a:gd name="connsiteY1" fmla="*/ 82550 h 647700"/>
                <a:gd name="connsiteX2" fmla="*/ 393700 w 755650"/>
                <a:gd name="connsiteY2" fmla="*/ 254000 h 647700"/>
                <a:gd name="connsiteX3" fmla="*/ 558800 w 755650"/>
                <a:gd name="connsiteY3" fmla="*/ 381000 h 647700"/>
                <a:gd name="connsiteX4" fmla="*/ 692150 w 755650"/>
                <a:gd name="connsiteY4" fmla="*/ 533400 h 647700"/>
                <a:gd name="connsiteX5" fmla="*/ 755650 w 755650"/>
                <a:gd name="connsiteY5" fmla="*/ 647700 h 647700"/>
                <a:gd name="connsiteX0" fmla="*/ 0 w 2165350"/>
                <a:gd name="connsiteY0" fmla="*/ 368451 h 938481"/>
                <a:gd name="connsiteX1" fmla="*/ 120650 w 2165350"/>
                <a:gd name="connsiteY1" fmla="*/ 451001 h 938481"/>
                <a:gd name="connsiteX2" fmla="*/ 393700 w 2165350"/>
                <a:gd name="connsiteY2" fmla="*/ 622451 h 938481"/>
                <a:gd name="connsiteX3" fmla="*/ 558800 w 2165350"/>
                <a:gd name="connsiteY3" fmla="*/ 749451 h 938481"/>
                <a:gd name="connsiteX4" fmla="*/ 692150 w 2165350"/>
                <a:gd name="connsiteY4" fmla="*/ 901851 h 938481"/>
                <a:gd name="connsiteX5" fmla="*/ 2165350 w 2165350"/>
                <a:gd name="connsiteY5" fmla="*/ 151 h 938481"/>
                <a:gd name="connsiteX0" fmla="*/ 0 w 2165350"/>
                <a:gd name="connsiteY0" fmla="*/ 372002 h 776268"/>
                <a:gd name="connsiteX1" fmla="*/ 120650 w 2165350"/>
                <a:gd name="connsiteY1" fmla="*/ 454552 h 776268"/>
                <a:gd name="connsiteX2" fmla="*/ 393700 w 2165350"/>
                <a:gd name="connsiteY2" fmla="*/ 626002 h 776268"/>
                <a:gd name="connsiteX3" fmla="*/ 558800 w 2165350"/>
                <a:gd name="connsiteY3" fmla="*/ 753002 h 776268"/>
                <a:gd name="connsiteX4" fmla="*/ 1555750 w 2165350"/>
                <a:gd name="connsiteY4" fmla="*/ 130702 h 776268"/>
                <a:gd name="connsiteX5" fmla="*/ 2165350 w 2165350"/>
                <a:gd name="connsiteY5" fmla="*/ 3702 h 776268"/>
                <a:gd name="connsiteX0" fmla="*/ 0 w 2165350"/>
                <a:gd name="connsiteY0" fmla="*/ 369479 h 626917"/>
                <a:gd name="connsiteX1" fmla="*/ 120650 w 2165350"/>
                <a:gd name="connsiteY1" fmla="*/ 452029 h 626917"/>
                <a:gd name="connsiteX2" fmla="*/ 393700 w 2165350"/>
                <a:gd name="connsiteY2" fmla="*/ 623479 h 626917"/>
                <a:gd name="connsiteX3" fmla="*/ 977900 w 2165350"/>
                <a:gd name="connsiteY3" fmla="*/ 280579 h 626917"/>
                <a:gd name="connsiteX4" fmla="*/ 1555750 w 2165350"/>
                <a:gd name="connsiteY4" fmla="*/ 128179 h 626917"/>
                <a:gd name="connsiteX5" fmla="*/ 2165350 w 2165350"/>
                <a:gd name="connsiteY5" fmla="*/ 1179 h 626917"/>
                <a:gd name="connsiteX0" fmla="*/ 0 w 2165350"/>
                <a:gd name="connsiteY0" fmla="*/ 370744 h 634611"/>
                <a:gd name="connsiteX1" fmla="*/ 120650 w 2165350"/>
                <a:gd name="connsiteY1" fmla="*/ 453294 h 634611"/>
                <a:gd name="connsiteX2" fmla="*/ 393700 w 2165350"/>
                <a:gd name="connsiteY2" fmla="*/ 624744 h 634611"/>
                <a:gd name="connsiteX3" fmla="*/ 1555750 w 2165350"/>
                <a:gd name="connsiteY3" fmla="*/ 129444 h 634611"/>
                <a:gd name="connsiteX4" fmla="*/ 2165350 w 2165350"/>
                <a:gd name="connsiteY4" fmla="*/ 2444 h 634611"/>
                <a:gd name="connsiteX0" fmla="*/ 23126 w 2188476"/>
                <a:gd name="connsiteY0" fmla="*/ 369905 h 461123"/>
                <a:gd name="connsiteX1" fmla="*/ 143776 w 2188476"/>
                <a:gd name="connsiteY1" fmla="*/ 452455 h 461123"/>
                <a:gd name="connsiteX2" fmla="*/ 1578876 w 2188476"/>
                <a:gd name="connsiteY2" fmla="*/ 128605 h 461123"/>
                <a:gd name="connsiteX3" fmla="*/ 2188476 w 2188476"/>
                <a:gd name="connsiteY3" fmla="*/ 1605 h 461123"/>
                <a:gd name="connsiteX0" fmla="*/ 0 w 2165350"/>
                <a:gd name="connsiteY0" fmla="*/ 369669 h 369669"/>
                <a:gd name="connsiteX1" fmla="*/ 1555750 w 2165350"/>
                <a:gd name="connsiteY1" fmla="*/ 128369 h 369669"/>
                <a:gd name="connsiteX2" fmla="*/ 2165350 w 2165350"/>
                <a:gd name="connsiteY2" fmla="*/ 1369 h 369669"/>
                <a:gd name="connsiteX0" fmla="*/ 0 w 2165350"/>
                <a:gd name="connsiteY0" fmla="*/ 368300 h 368300"/>
                <a:gd name="connsiteX1" fmla="*/ 2165350 w 2165350"/>
                <a:gd name="connsiteY1" fmla="*/ 0 h 368300"/>
                <a:gd name="connsiteX0" fmla="*/ 0 w 2165350"/>
                <a:gd name="connsiteY0" fmla="*/ 368300 h 368300"/>
                <a:gd name="connsiteX1" fmla="*/ 989087 w 2165350"/>
                <a:gd name="connsiteY1" fmla="*/ 224160 h 368300"/>
                <a:gd name="connsiteX2" fmla="*/ 2165350 w 2165350"/>
                <a:gd name="connsiteY2" fmla="*/ 0 h 368300"/>
                <a:gd name="connsiteX0" fmla="*/ 0 w 2165350"/>
                <a:gd name="connsiteY0" fmla="*/ 368300 h 368300"/>
                <a:gd name="connsiteX1" fmla="*/ 989087 w 2165350"/>
                <a:gd name="connsiteY1" fmla="*/ 224160 h 368300"/>
                <a:gd name="connsiteX2" fmla="*/ 1674887 w 2165350"/>
                <a:gd name="connsiteY2" fmla="*/ 71760 h 368300"/>
                <a:gd name="connsiteX3" fmla="*/ 2165350 w 2165350"/>
                <a:gd name="connsiteY3" fmla="*/ 0 h 368300"/>
                <a:gd name="connsiteX0" fmla="*/ 0 w 2165350"/>
                <a:gd name="connsiteY0" fmla="*/ 368300 h 368300"/>
                <a:gd name="connsiteX1" fmla="*/ 481087 w 2165350"/>
                <a:gd name="connsiteY1" fmla="*/ 262260 h 368300"/>
                <a:gd name="connsiteX2" fmla="*/ 989087 w 2165350"/>
                <a:gd name="connsiteY2" fmla="*/ 224160 h 368300"/>
                <a:gd name="connsiteX3" fmla="*/ 1674887 w 2165350"/>
                <a:gd name="connsiteY3" fmla="*/ 71760 h 368300"/>
                <a:gd name="connsiteX4" fmla="*/ 2165350 w 2165350"/>
                <a:gd name="connsiteY4" fmla="*/ 0 h 368300"/>
                <a:gd name="connsiteX0" fmla="*/ 0 w 2165350"/>
                <a:gd name="connsiteY0" fmla="*/ 368300 h 368300"/>
                <a:gd name="connsiteX1" fmla="*/ 481087 w 2165350"/>
                <a:gd name="connsiteY1" fmla="*/ 262260 h 368300"/>
                <a:gd name="connsiteX2" fmla="*/ 989087 w 2165350"/>
                <a:gd name="connsiteY2" fmla="*/ 224160 h 368300"/>
                <a:gd name="connsiteX3" fmla="*/ 1088458 w 2165350"/>
                <a:gd name="connsiteY3" fmla="*/ 207303 h 368300"/>
                <a:gd name="connsiteX4" fmla="*/ 1674887 w 2165350"/>
                <a:gd name="connsiteY4" fmla="*/ 71760 h 368300"/>
                <a:gd name="connsiteX5" fmla="*/ 2165350 w 2165350"/>
                <a:gd name="connsiteY5" fmla="*/ 0 h 368300"/>
                <a:gd name="connsiteX0" fmla="*/ 0 w 2165350"/>
                <a:gd name="connsiteY0" fmla="*/ 368300 h 368300"/>
                <a:gd name="connsiteX1" fmla="*/ 989087 w 2165350"/>
                <a:gd name="connsiteY1" fmla="*/ 224160 h 368300"/>
                <a:gd name="connsiteX2" fmla="*/ 1088458 w 2165350"/>
                <a:gd name="connsiteY2" fmla="*/ 207303 h 368300"/>
                <a:gd name="connsiteX3" fmla="*/ 1674887 w 2165350"/>
                <a:gd name="connsiteY3" fmla="*/ 71760 h 368300"/>
                <a:gd name="connsiteX4" fmla="*/ 2165350 w 2165350"/>
                <a:gd name="connsiteY4" fmla="*/ 0 h 368300"/>
                <a:gd name="connsiteX0" fmla="*/ 0 w 2165350"/>
                <a:gd name="connsiteY0" fmla="*/ 368300 h 368300"/>
                <a:gd name="connsiteX1" fmla="*/ 989087 w 2165350"/>
                <a:gd name="connsiteY1" fmla="*/ 224160 h 368300"/>
                <a:gd name="connsiteX2" fmla="*/ 1674887 w 2165350"/>
                <a:gd name="connsiteY2" fmla="*/ 71760 h 368300"/>
                <a:gd name="connsiteX3" fmla="*/ 2165350 w 2165350"/>
                <a:gd name="connsiteY3" fmla="*/ 0 h 368300"/>
                <a:gd name="connsiteX0" fmla="*/ 0 w 2165350"/>
                <a:gd name="connsiteY0" fmla="*/ 368300 h 368300"/>
                <a:gd name="connsiteX1" fmla="*/ 1674887 w 2165350"/>
                <a:gd name="connsiteY1" fmla="*/ 71760 h 368300"/>
                <a:gd name="connsiteX2" fmla="*/ 2165350 w 2165350"/>
                <a:gd name="connsiteY2" fmla="*/ 0 h 368300"/>
                <a:gd name="connsiteX0" fmla="*/ 0 w 2165350"/>
                <a:gd name="connsiteY0" fmla="*/ 368300 h 368300"/>
                <a:gd name="connsiteX1" fmla="*/ 2165350 w 2165350"/>
                <a:gd name="connsiteY1" fmla="*/ 0 h 368300"/>
                <a:gd name="connsiteX0" fmla="*/ 0 w 2154869"/>
                <a:gd name="connsiteY0" fmla="*/ 238866 h 238866"/>
                <a:gd name="connsiteX1" fmla="*/ 2154869 w 2154869"/>
                <a:gd name="connsiteY1" fmla="*/ 0 h 238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54869" h="238866">
                  <a:moveTo>
                    <a:pt x="0" y="238866"/>
                  </a:moveTo>
                  <a:lnTo>
                    <a:pt x="2154869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54" name="任意多边形 53"/>
            <p:cNvSpPr/>
            <p:nvPr/>
          </p:nvSpPr>
          <p:spPr>
            <a:xfrm rot="2873720">
              <a:off x="1319" y="1520"/>
              <a:ext cx="679" cy="171"/>
            </a:xfrm>
            <a:custGeom>
              <a:avLst/>
              <a:gdLst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19100 w 793750"/>
                <a:gd name="connsiteY4" fmla="*/ 114300 h 641350"/>
                <a:gd name="connsiteX5" fmla="*/ 444500 w 793750"/>
                <a:gd name="connsiteY5" fmla="*/ 127000 h 641350"/>
                <a:gd name="connsiteX6" fmla="*/ 482600 w 793750"/>
                <a:gd name="connsiteY6" fmla="*/ 158750 h 641350"/>
                <a:gd name="connsiteX7" fmla="*/ 508000 w 793750"/>
                <a:gd name="connsiteY7" fmla="*/ 165100 h 641350"/>
                <a:gd name="connsiteX8" fmla="*/ 539750 w 793750"/>
                <a:gd name="connsiteY8" fmla="*/ 196850 h 641350"/>
                <a:gd name="connsiteX9" fmla="*/ 558800 w 793750"/>
                <a:gd name="connsiteY9" fmla="*/ 209550 h 641350"/>
                <a:gd name="connsiteX10" fmla="*/ 596900 w 793750"/>
                <a:gd name="connsiteY10" fmla="*/ 266700 h 641350"/>
                <a:gd name="connsiteX11" fmla="*/ 609600 w 793750"/>
                <a:gd name="connsiteY11" fmla="*/ 285750 h 641350"/>
                <a:gd name="connsiteX12" fmla="*/ 615950 w 793750"/>
                <a:gd name="connsiteY12" fmla="*/ 304800 h 641350"/>
                <a:gd name="connsiteX13" fmla="*/ 641350 w 793750"/>
                <a:gd name="connsiteY13" fmla="*/ 349250 h 641350"/>
                <a:gd name="connsiteX14" fmla="*/ 654050 w 793750"/>
                <a:gd name="connsiteY14" fmla="*/ 368300 h 641350"/>
                <a:gd name="connsiteX15" fmla="*/ 660400 w 793750"/>
                <a:gd name="connsiteY15" fmla="*/ 387350 h 641350"/>
                <a:gd name="connsiteX16" fmla="*/ 673100 w 793750"/>
                <a:gd name="connsiteY16" fmla="*/ 406400 h 641350"/>
                <a:gd name="connsiteX17" fmla="*/ 679450 w 793750"/>
                <a:gd name="connsiteY17" fmla="*/ 425450 h 641350"/>
                <a:gd name="connsiteX18" fmla="*/ 704850 w 793750"/>
                <a:gd name="connsiteY18" fmla="*/ 463550 h 641350"/>
                <a:gd name="connsiteX19" fmla="*/ 717550 w 793750"/>
                <a:gd name="connsiteY19" fmla="*/ 482600 h 641350"/>
                <a:gd name="connsiteX20" fmla="*/ 723900 w 793750"/>
                <a:gd name="connsiteY20" fmla="*/ 501650 h 641350"/>
                <a:gd name="connsiteX21" fmla="*/ 736600 w 793750"/>
                <a:gd name="connsiteY21" fmla="*/ 527050 h 641350"/>
                <a:gd name="connsiteX22" fmla="*/ 742950 w 793750"/>
                <a:gd name="connsiteY22" fmla="*/ 546100 h 641350"/>
                <a:gd name="connsiteX23" fmla="*/ 768350 w 793750"/>
                <a:gd name="connsiteY23" fmla="*/ 584200 h 641350"/>
                <a:gd name="connsiteX24" fmla="*/ 781050 w 793750"/>
                <a:gd name="connsiteY24" fmla="*/ 603250 h 641350"/>
                <a:gd name="connsiteX25" fmla="*/ 793750 w 793750"/>
                <a:gd name="connsiteY25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19100 w 793750"/>
                <a:gd name="connsiteY4" fmla="*/ 114300 h 641350"/>
                <a:gd name="connsiteX5" fmla="*/ 444500 w 793750"/>
                <a:gd name="connsiteY5" fmla="*/ 127000 h 641350"/>
                <a:gd name="connsiteX6" fmla="*/ 482600 w 793750"/>
                <a:gd name="connsiteY6" fmla="*/ 158750 h 641350"/>
                <a:gd name="connsiteX7" fmla="*/ 508000 w 793750"/>
                <a:gd name="connsiteY7" fmla="*/ 165100 h 641350"/>
                <a:gd name="connsiteX8" fmla="*/ 558800 w 793750"/>
                <a:gd name="connsiteY8" fmla="*/ 209550 h 641350"/>
                <a:gd name="connsiteX9" fmla="*/ 596900 w 793750"/>
                <a:gd name="connsiteY9" fmla="*/ 266700 h 641350"/>
                <a:gd name="connsiteX10" fmla="*/ 609600 w 793750"/>
                <a:gd name="connsiteY10" fmla="*/ 285750 h 641350"/>
                <a:gd name="connsiteX11" fmla="*/ 615950 w 793750"/>
                <a:gd name="connsiteY11" fmla="*/ 304800 h 641350"/>
                <a:gd name="connsiteX12" fmla="*/ 641350 w 793750"/>
                <a:gd name="connsiteY12" fmla="*/ 349250 h 641350"/>
                <a:gd name="connsiteX13" fmla="*/ 654050 w 793750"/>
                <a:gd name="connsiteY13" fmla="*/ 368300 h 641350"/>
                <a:gd name="connsiteX14" fmla="*/ 660400 w 793750"/>
                <a:gd name="connsiteY14" fmla="*/ 387350 h 641350"/>
                <a:gd name="connsiteX15" fmla="*/ 673100 w 793750"/>
                <a:gd name="connsiteY15" fmla="*/ 406400 h 641350"/>
                <a:gd name="connsiteX16" fmla="*/ 679450 w 793750"/>
                <a:gd name="connsiteY16" fmla="*/ 425450 h 641350"/>
                <a:gd name="connsiteX17" fmla="*/ 704850 w 793750"/>
                <a:gd name="connsiteY17" fmla="*/ 463550 h 641350"/>
                <a:gd name="connsiteX18" fmla="*/ 717550 w 793750"/>
                <a:gd name="connsiteY18" fmla="*/ 482600 h 641350"/>
                <a:gd name="connsiteX19" fmla="*/ 723900 w 793750"/>
                <a:gd name="connsiteY19" fmla="*/ 501650 h 641350"/>
                <a:gd name="connsiteX20" fmla="*/ 736600 w 793750"/>
                <a:gd name="connsiteY20" fmla="*/ 527050 h 641350"/>
                <a:gd name="connsiteX21" fmla="*/ 742950 w 793750"/>
                <a:gd name="connsiteY21" fmla="*/ 546100 h 641350"/>
                <a:gd name="connsiteX22" fmla="*/ 768350 w 793750"/>
                <a:gd name="connsiteY22" fmla="*/ 584200 h 641350"/>
                <a:gd name="connsiteX23" fmla="*/ 781050 w 793750"/>
                <a:gd name="connsiteY23" fmla="*/ 603250 h 641350"/>
                <a:gd name="connsiteX24" fmla="*/ 793750 w 793750"/>
                <a:gd name="connsiteY24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19100 w 793750"/>
                <a:gd name="connsiteY4" fmla="*/ 114300 h 641350"/>
                <a:gd name="connsiteX5" fmla="*/ 444500 w 793750"/>
                <a:gd name="connsiteY5" fmla="*/ 127000 h 641350"/>
                <a:gd name="connsiteX6" fmla="*/ 482600 w 793750"/>
                <a:gd name="connsiteY6" fmla="*/ 158750 h 641350"/>
                <a:gd name="connsiteX7" fmla="*/ 558800 w 793750"/>
                <a:gd name="connsiteY7" fmla="*/ 209550 h 641350"/>
                <a:gd name="connsiteX8" fmla="*/ 596900 w 793750"/>
                <a:gd name="connsiteY8" fmla="*/ 266700 h 641350"/>
                <a:gd name="connsiteX9" fmla="*/ 609600 w 793750"/>
                <a:gd name="connsiteY9" fmla="*/ 285750 h 641350"/>
                <a:gd name="connsiteX10" fmla="*/ 615950 w 793750"/>
                <a:gd name="connsiteY10" fmla="*/ 304800 h 641350"/>
                <a:gd name="connsiteX11" fmla="*/ 641350 w 793750"/>
                <a:gd name="connsiteY11" fmla="*/ 349250 h 641350"/>
                <a:gd name="connsiteX12" fmla="*/ 654050 w 793750"/>
                <a:gd name="connsiteY12" fmla="*/ 368300 h 641350"/>
                <a:gd name="connsiteX13" fmla="*/ 660400 w 793750"/>
                <a:gd name="connsiteY13" fmla="*/ 387350 h 641350"/>
                <a:gd name="connsiteX14" fmla="*/ 673100 w 793750"/>
                <a:gd name="connsiteY14" fmla="*/ 406400 h 641350"/>
                <a:gd name="connsiteX15" fmla="*/ 679450 w 793750"/>
                <a:gd name="connsiteY15" fmla="*/ 425450 h 641350"/>
                <a:gd name="connsiteX16" fmla="*/ 704850 w 793750"/>
                <a:gd name="connsiteY16" fmla="*/ 463550 h 641350"/>
                <a:gd name="connsiteX17" fmla="*/ 717550 w 793750"/>
                <a:gd name="connsiteY17" fmla="*/ 482600 h 641350"/>
                <a:gd name="connsiteX18" fmla="*/ 723900 w 793750"/>
                <a:gd name="connsiteY18" fmla="*/ 501650 h 641350"/>
                <a:gd name="connsiteX19" fmla="*/ 736600 w 793750"/>
                <a:gd name="connsiteY19" fmla="*/ 527050 h 641350"/>
                <a:gd name="connsiteX20" fmla="*/ 742950 w 793750"/>
                <a:gd name="connsiteY20" fmla="*/ 546100 h 641350"/>
                <a:gd name="connsiteX21" fmla="*/ 768350 w 793750"/>
                <a:gd name="connsiteY21" fmla="*/ 584200 h 641350"/>
                <a:gd name="connsiteX22" fmla="*/ 781050 w 793750"/>
                <a:gd name="connsiteY22" fmla="*/ 603250 h 641350"/>
                <a:gd name="connsiteX23" fmla="*/ 793750 w 793750"/>
                <a:gd name="connsiteY23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19100 w 793750"/>
                <a:gd name="connsiteY4" fmla="*/ 114300 h 641350"/>
                <a:gd name="connsiteX5" fmla="*/ 444500 w 793750"/>
                <a:gd name="connsiteY5" fmla="*/ 127000 h 641350"/>
                <a:gd name="connsiteX6" fmla="*/ 444500 w 793750"/>
                <a:gd name="connsiteY6" fmla="*/ 146050 h 641350"/>
                <a:gd name="connsiteX7" fmla="*/ 482600 w 793750"/>
                <a:gd name="connsiteY7" fmla="*/ 158750 h 641350"/>
                <a:gd name="connsiteX8" fmla="*/ 558800 w 793750"/>
                <a:gd name="connsiteY8" fmla="*/ 209550 h 641350"/>
                <a:gd name="connsiteX9" fmla="*/ 596900 w 793750"/>
                <a:gd name="connsiteY9" fmla="*/ 266700 h 641350"/>
                <a:gd name="connsiteX10" fmla="*/ 609600 w 793750"/>
                <a:gd name="connsiteY10" fmla="*/ 285750 h 641350"/>
                <a:gd name="connsiteX11" fmla="*/ 615950 w 793750"/>
                <a:gd name="connsiteY11" fmla="*/ 304800 h 641350"/>
                <a:gd name="connsiteX12" fmla="*/ 641350 w 793750"/>
                <a:gd name="connsiteY12" fmla="*/ 349250 h 641350"/>
                <a:gd name="connsiteX13" fmla="*/ 654050 w 793750"/>
                <a:gd name="connsiteY13" fmla="*/ 368300 h 641350"/>
                <a:gd name="connsiteX14" fmla="*/ 660400 w 793750"/>
                <a:gd name="connsiteY14" fmla="*/ 387350 h 641350"/>
                <a:gd name="connsiteX15" fmla="*/ 673100 w 793750"/>
                <a:gd name="connsiteY15" fmla="*/ 406400 h 641350"/>
                <a:gd name="connsiteX16" fmla="*/ 679450 w 793750"/>
                <a:gd name="connsiteY16" fmla="*/ 425450 h 641350"/>
                <a:gd name="connsiteX17" fmla="*/ 704850 w 793750"/>
                <a:gd name="connsiteY17" fmla="*/ 463550 h 641350"/>
                <a:gd name="connsiteX18" fmla="*/ 717550 w 793750"/>
                <a:gd name="connsiteY18" fmla="*/ 482600 h 641350"/>
                <a:gd name="connsiteX19" fmla="*/ 723900 w 793750"/>
                <a:gd name="connsiteY19" fmla="*/ 501650 h 641350"/>
                <a:gd name="connsiteX20" fmla="*/ 736600 w 793750"/>
                <a:gd name="connsiteY20" fmla="*/ 527050 h 641350"/>
                <a:gd name="connsiteX21" fmla="*/ 742950 w 793750"/>
                <a:gd name="connsiteY21" fmla="*/ 546100 h 641350"/>
                <a:gd name="connsiteX22" fmla="*/ 768350 w 793750"/>
                <a:gd name="connsiteY22" fmla="*/ 584200 h 641350"/>
                <a:gd name="connsiteX23" fmla="*/ 781050 w 793750"/>
                <a:gd name="connsiteY23" fmla="*/ 603250 h 641350"/>
                <a:gd name="connsiteX24" fmla="*/ 793750 w 793750"/>
                <a:gd name="connsiteY24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444500 w 793750"/>
                <a:gd name="connsiteY5" fmla="*/ 146050 h 641350"/>
                <a:gd name="connsiteX6" fmla="*/ 482600 w 793750"/>
                <a:gd name="connsiteY6" fmla="*/ 158750 h 641350"/>
                <a:gd name="connsiteX7" fmla="*/ 558800 w 793750"/>
                <a:gd name="connsiteY7" fmla="*/ 209550 h 641350"/>
                <a:gd name="connsiteX8" fmla="*/ 596900 w 793750"/>
                <a:gd name="connsiteY8" fmla="*/ 266700 h 641350"/>
                <a:gd name="connsiteX9" fmla="*/ 609600 w 793750"/>
                <a:gd name="connsiteY9" fmla="*/ 285750 h 641350"/>
                <a:gd name="connsiteX10" fmla="*/ 615950 w 793750"/>
                <a:gd name="connsiteY10" fmla="*/ 304800 h 641350"/>
                <a:gd name="connsiteX11" fmla="*/ 641350 w 793750"/>
                <a:gd name="connsiteY11" fmla="*/ 349250 h 641350"/>
                <a:gd name="connsiteX12" fmla="*/ 654050 w 793750"/>
                <a:gd name="connsiteY12" fmla="*/ 368300 h 641350"/>
                <a:gd name="connsiteX13" fmla="*/ 660400 w 793750"/>
                <a:gd name="connsiteY13" fmla="*/ 387350 h 641350"/>
                <a:gd name="connsiteX14" fmla="*/ 673100 w 793750"/>
                <a:gd name="connsiteY14" fmla="*/ 406400 h 641350"/>
                <a:gd name="connsiteX15" fmla="*/ 679450 w 793750"/>
                <a:gd name="connsiteY15" fmla="*/ 425450 h 641350"/>
                <a:gd name="connsiteX16" fmla="*/ 704850 w 793750"/>
                <a:gd name="connsiteY16" fmla="*/ 463550 h 641350"/>
                <a:gd name="connsiteX17" fmla="*/ 717550 w 793750"/>
                <a:gd name="connsiteY17" fmla="*/ 482600 h 641350"/>
                <a:gd name="connsiteX18" fmla="*/ 723900 w 793750"/>
                <a:gd name="connsiteY18" fmla="*/ 501650 h 641350"/>
                <a:gd name="connsiteX19" fmla="*/ 736600 w 793750"/>
                <a:gd name="connsiteY19" fmla="*/ 527050 h 641350"/>
                <a:gd name="connsiteX20" fmla="*/ 742950 w 793750"/>
                <a:gd name="connsiteY20" fmla="*/ 546100 h 641350"/>
                <a:gd name="connsiteX21" fmla="*/ 768350 w 793750"/>
                <a:gd name="connsiteY21" fmla="*/ 584200 h 641350"/>
                <a:gd name="connsiteX22" fmla="*/ 781050 w 793750"/>
                <a:gd name="connsiteY22" fmla="*/ 603250 h 641350"/>
                <a:gd name="connsiteX23" fmla="*/ 793750 w 793750"/>
                <a:gd name="connsiteY23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444500 w 793750"/>
                <a:gd name="connsiteY5" fmla="*/ 146050 h 641350"/>
                <a:gd name="connsiteX6" fmla="*/ 558800 w 793750"/>
                <a:gd name="connsiteY6" fmla="*/ 209550 h 641350"/>
                <a:gd name="connsiteX7" fmla="*/ 596900 w 793750"/>
                <a:gd name="connsiteY7" fmla="*/ 266700 h 641350"/>
                <a:gd name="connsiteX8" fmla="*/ 609600 w 793750"/>
                <a:gd name="connsiteY8" fmla="*/ 285750 h 641350"/>
                <a:gd name="connsiteX9" fmla="*/ 615950 w 793750"/>
                <a:gd name="connsiteY9" fmla="*/ 304800 h 641350"/>
                <a:gd name="connsiteX10" fmla="*/ 641350 w 793750"/>
                <a:gd name="connsiteY10" fmla="*/ 349250 h 641350"/>
                <a:gd name="connsiteX11" fmla="*/ 654050 w 793750"/>
                <a:gd name="connsiteY11" fmla="*/ 368300 h 641350"/>
                <a:gd name="connsiteX12" fmla="*/ 660400 w 793750"/>
                <a:gd name="connsiteY12" fmla="*/ 387350 h 641350"/>
                <a:gd name="connsiteX13" fmla="*/ 673100 w 793750"/>
                <a:gd name="connsiteY13" fmla="*/ 406400 h 641350"/>
                <a:gd name="connsiteX14" fmla="*/ 679450 w 793750"/>
                <a:gd name="connsiteY14" fmla="*/ 425450 h 641350"/>
                <a:gd name="connsiteX15" fmla="*/ 704850 w 793750"/>
                <a:gd name="connsiteY15" fmla="*/ 463550 h 641350"/>
                <a:gd name="connsiteX16" fmla="*/ 717550 w 793750"/>
                <a:gd name="connsiteY16" fmla="*/ 482600 h 641350"/>
                <a:gd name="connsiteX17" fmla="*/ 723900 w 793750"/>
                <a:gd name="connsiteY17" fmla="*/ 501650 h 641350"/>
                <a:gd name="connsiteX18" fmla="*/ 736600 w 793750"/>
                <a:gd name="connsiteY18" fmla="*/ 527050 h 641350"/>
                <a:gd name="connsiteX19" fmla="*/ 742950 w 793750"/>
                <a:gd name="connsiteY19" fmla="*/ 546100 h 641350"/>
                <a:gd name="connsiteX20" fmla="*/ 768350 w 793750"/>
                <a:gd name="connsiteY20" fmla="*/ 584200 h 641350"/>
                <a:gd name="connsiteX21" fmla="*/ 781050 w 793750"/>
                <a:gd name="connsiteY21" fmla="*/ 603250 h 641350"/>
                <a:gd name="connsiteX22" fmla="*/ 793750 w 793750"/>
                <a:gd name="connsiteY22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58800 w 793750"/>
                <a:gd name="connsiteY5" fmla="*/ 209550 h 641350"/>
                <a:gd name="connsiteX6" fmla="*/ 596900 w 793750"/>
                <a:gd name="connsiteY6" fmla="*/ 266700 h 641350"/>
                <a:gd name="connsiteX7" fmla="*/ 609600 w 793750"/>
                <a:gd name="connsiteY7" fmla="*/ 285750 h 641350"/>
                <a:gd name="connsiteX8" fmla="*/ 615950 w 793750"/>
                <a:gd name="connsiteY8" fmla="*/ 304800 h 641350"/>
                <a:gd name="connsiteX9" fmla="*/ 641350 w 793750"/>
                <a:gd name="connsiteY9" fmla="*/ 349250 h 641350"/>
                <a:gd name="connsiteX10" fmla="*/ 654050 w 793750"/>
                <a:gd name="connsiteY10" fmla="*/ 368300 h 641350"/>
                <a:gd name="connsiteX11" fmla="*/ 660400 w 793750"/>
                <a:gd name="connsiteY11" fmla="*/ 387350 h 641350"/>
                <a:gd name="connsiteX12" fmla="*/ 673100 w 793750"/>
                <a:gd name="connsiteY12" fmla="*/ 406400 h 641350"/>
                <a:gd name="connsiteX13" fmla="*/ 679450 w 793750"/>
                <a:gd name="connsiteY13" fmla="*/ 425450 h 641350"/>
                <a:gd name="connsiteX14" fmla="*/ 704850 w 793750"/>
                <a:gd name="connsiteY14" fmla="*/ 463550 h 641350"/>
                <a:gd name="connsiteX15" fmla="*/ 717550 w 793750"/>
                <a:gd name="connsiteY15" fmla="*/ 482600 h 641350"/>
                <a:gd name="connsiteX16" fmla="*/ 723900 w 793750"/>
                <a:gd name="connsiteY16" fmla="*/ 501650 h 641350"/>
                <a:gd name="connsiteX17" fmla="*/ 736600 w 793750"/>
                <a:gd name="connsiteY17" fmla="*/ 527050 h 641350"/>
                <a:gd name="connsiteX18" fmla="*/ 742950 w 793750"/>
                <a:gd name="connsiteY18" fmla="*/ 546100 h 641350"/>
                <a:gd name="connsiteX19" fmla="*/ 768350 w 793750"/>
                <a:gd name="connsiteY19" fmla="*/ 584200 h 641350"/>
                <a:gd name="connsiteX20" fmla="*/ 781050 w 793750"/>
                <a:gd name="connsiteY20" fmla="*/ 603250 h 641350"/>
                <a:gd name="connsiteX21" fmla="*/ 793750 w 793750"/>
                <a:gd name="connsiteY21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96900 w 793750"/>
                <a:gd name="connsiteY5" fmla="*/ 266700 h 641350"/>
                <a:gd name="connsiteX6" fmla="*/ 609600 w 793750"/>
                <a:gd name="connsiteY6" fmla="*/ 285750 h 641350"/>
                <a:gd name="connsiteX7" fmla="*/ 615950 w 793750"/>
                <a:gd name="connsiteY7" fmla="*/ 304800 h 641350"/>
                <a:gd name="connsiteX8" fmla="*/ 641350 w 793750"/>
                <a:gd name="connsiteY8" fmla="*/ 349250 h 641350"/>
                <a:gd name="connsiteX9" fmla="*/ 654050 w 793750"/>
                <a:gd name="connsiteY9" fmla="*/ 368300 h 641350"/>
                <a:gd name="connsiteX10" fmla="*/ 660400 w 793750"/>
                <a:gd name="connsiteY10" fmla="*/ 387350 h 641350"/>
                <a:gd name="connsiteX11" fmla="*/ 673100 w 793750"/>
                <a:gd name="connsiteY11" fmla="*/ 406400 h 641350"/>
                <a:gd name="connsiteX12" fmla="*/ 679450 w 793750"/>
                <a:gd name="connsiteY12" fmla="*/ 425450 h 641350"/>
                <a:gd name="connsiteX13" fmla="*/ 704850 w 793750"/>
                <a:gd name="connsiteY13" fmla="*/ 463550 h 641350"/>
                <a:gd name="connsiteX14" fmla="*/ 717550 w 793750"/>
                <a:gd name="connsiteY14" fmla="*/ 482600 h 641350"/>
                <a:gd name="connsiteX15" fmla="*/ 723900 w 793750"/>
                <a:gd name="connsiteY15" fmla="*/ 501650 h 641350"/>
                <a:gd name="connsiteX16" fmla="*/ 736600 w 793750"/>
                <a:gd name="connsiteY16" fmla="*/ 527050 h 641350"/>
                <a:gd name="connsiteX17" fmla="*/ 742950 w 793750"/>
                <a:gd name="connsiteY17" fmla="*/ 546100 h 641350"/>
                <a:gd name="connsiteX18" fmla="*/ 768350 w 793750"/>
                <a:gd name="connsiteY18" fmla="*/ 584200 h 641350"/>
                <a:gd name="connsiteX19" fmla="*/ 781050 w 793750"/>
                <a:gd name="connsiteY19" fmla="*/ 603250 h 641350"/>
                <a:gd name="connsiteX20" fmla="*/ 793750 w 793750"/>
                <a:gd name="connsiteY20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96900 w 793750"/>
                <a:gd name="connsiteY5" fmla="*/ 266700 h 641350"/>
                <a:gd name="connsiteX6" fmla="*/ 609600 w 793750"/>
                <a:gd name="connsiteY6" fmla="*/ 285750 h 641350"/>
                <a:gd name="connsiteX7" fmla="*/ 641350 w 793750"/>
                <a:gd name="connsiteY7" fmla="*/ 349250 h 641350"/>
                <a:gd name="connsiteX8" fmla="*/ 654050 w 793750"/>
                <a:gd name="connsiteY8" fmla="*/ 368300 h 641350"/>
                <a:gd name="connsiteX9" fmla="*/ 660400 w 793750"/>
                <a:gd name="connsiteY9" fmla="*/ 387350 h 641350"/>
                <a:gd name="connsiteX10" fmla="*/ 673100 w 793750"/>
                <a:gd name="connsiteY10" fmla="*/ 406400 h 641350"/>
                <a:gd name="connsiteX11" fmla="*/ 679450 w 793750"/>
                <a:gd name="connsiteY11" fmla="*/ 425450 h 641350"/>
                <a:gd name="connsiteX12" fmla="*/ 704850 w 793750"/>
                <a:gd name="connsiteY12" fmla="*/ 463550 h 641350"/>
                <a:gd name="connsiteX13" fmla="*/ 717550 w 793750"/>
                <a:gd name="connsiteY13" fmla="*/ 482600 h 641350"/>
                <a:gd name="connsiteX14" fmla="*/ 723900 w 793750"/>
                <a:gd name="connsiteY14" fmla="*/ 501650 h 641350"/>
                <a:gd name="connsiteX15" fmla="*/ 736600 w 793750"/>
                <a:gd name="connsiteY15" fmla="*/ 527050 h 641350"/>
                <a:gd name="connsiteX16" fmla="*/ 742950 w 793750"/>
                <a:gd name="connsiteY16" fmla="*/ 546100 h 641350"/>
                <a:gd name="connsiteX17" fmla="*/ 768350 w 793750"/>
                <a:gd name="connsiteY17" fmla="*/ 584200 h 641350"/>
                <a:gd name="connsiteX18" fmla="*/ 781050 w 793750"/>
                <a:gd name="connsiteY18" fmla="*/ 603250 h 641350"/>
                <a:gd name="connsiteX19" fmla="*/ 793750 w 793750"/>
                <a:gd name="connsiteY19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96900 w 793750"/>
                <a:gd name="connsiteY5" fmla="*/ 266700 h 641350"/>
                <a:gd name="connsiteX6" fmla="*/ 609600 w 793750"/>
                <a:gd name="connsiteY6" fmla="*/ 285750 h 641350"/>
                <a:gd name="connsiteX7" fmla="*/ 641350 w 793750"/>
                <a:gd name="connsiteY7" fmla="*/ 349250 h 641350"/>
                <a:gd name="connsiteX8" fmla="*/ 654050 w 793750"/>
                <a:gd name="connsiteY8" fmla="*/ 368300 h 641350"/>
                <a:gd name="connsiteX9" fmla="*/ 660400 w 793750"/>
                <a:gd name="connsiteY9" fmla="*/ 387350 h 641350"/>
                <a:gd name="connsiteX10" fmla="*/ 679450 w 793750"/>
                <a:gd name="connsiteY10" fmla="*/ 425450 h 641350"/>
                <a:gd name="connsiteX11" fmla="*/ 704850 w 793750"/>
                <a:gd name="connsiteY11" fmla="*/ 463550 h 641350"/>
                <a:gd name="connsiteX12" fmla="*/ 717550 w 793750"/>
                <a:gd name="connsiteY12" fmla="*/ 482600 h 641350"/>
                <a:gd name="connsiteX13" fmla="*/ 723900 w 793750"/>
                <a:gd name="connsiteY13" fmla="*/ 501650 h 641350"/>
                <a:gd name="connsiteX14" fmla="*/ 736600 w 793750"/>
                <a:gd name="connsiteY14" fmla="*/ 527050 h 641350"/>
                <a:gd name="connsiteX15" fmla="*/ 742950 w 793750"/>
                <a:gd name="connsiteY15" fmla="*/ 546100 h 641350"/>
                <a:gd name="connsiteX16" fmla="*/ 768350 w 793750"/>
                <a:gd name="connsiteY16" fmla="*/ 584200 h 641350"/>
                <a:gd name="connsiteX17" fmla="*/ 781050 w 793750"/>
                <a:gd name="connsiteY17" fmla="*/ 603250 h 641350"/>
                <a:gd name="connsiteX18" fmla="*/ 793750 w 793750"/>
                <a:gd name="connsiteY18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96900 w 793750"/>
                <a:gd name="connsiteY5" fmla="*/ 266700 h 641350"/>
                <a:gd name="connsiteX6" fmla="*/ 609600 w 793750"/>
                <a:gd name="connsiteY6" fmla="*/ 285750 h 641350"/>
                <a:gd name="connsiteX7" fmla="*/ 641350 w 793750"/>
                <a:gd name="connsiteY7" fmla="*/ 349250 h 641350"/>
                <a:gd name="connsiteX8" fmla="*/ 654050 w 793750"/>
                <a:gd name="connsiteY8" fmla="*/ 368300 h 641350"/>
                <a:gd name="connsiteX9" fmla="*/ 660400 w 793750"/>
                <a:gd name="connsiteY9" fmla="*/ 387350 h 641350"/>
                <a:gd name="connsiteX10" fmla="*/ 679450 w 793750"/>
                <a:gd name="connsiteY10" fmla="*/ 425450 h 641350"/>
                <a:gd name="connsiteX11" fmla="*/ 704850 w 793750"/>
                <a:gd name="connsiteY11" fmla="*/ 463550 h 641350"/>
                <a:gd name="connsiteX12" fmla="*/ 717550 w 793750"/>
                <a:gd name="connsiteY12" fmla="*/ 482600 h 641350"/>
                <a:gd name="connsiteX13" fmla="*/ 736600 w 793750"/>
                <a:gd name="connsiteY13" fmla="*/ 527050 h 641350"/>
                <a:gd name="connsiteX14" fmla="*/ 742950 w 793750"/>
                <a:gd name="connsiteY14" fmla="*/ 546100 h 641350"/>
                <a:gd name="connsiteX15" fmla="*/ 768350 w 793750"/>
                <a:gd name="connsiteY15" fmla="*/ 584200 h 641350"/>
                <a:gd name="connsiteX16" fmla="*/ 781050 w 793750"/>
                <a:gd name="connsiteY16" fmla="*/ 603250 h 641350"/>
                <a:gd name="connsiteX17" fmla="*/ 793750 w 793750"/>
                <a:gd name="connsiteY17" fmla="*/ 641350 h 641350"/>
                <a:gd name="connsiteX0" fmla="*/ 0 w 793750"/>
                <a:gd name="connsiteY0" fmla="*/ 0 h 641350"/>
                <a:gd name="connsiteX1" fmla="*/ 120650 w 793750"/>
                <a:gd name="connsiteY1" fmla="*/ 31750 h 641350"/>
                <a:gd name="connsiteX2" fmla="*/ 177800 w 793750"/>
                <a:gd name="connsiteY2" fmla="*/ 44450 h 641350"/>
                <a:gd name="connsiteX3" fmla="*/ 215900 w 793750"/>
                <a:gd name="connsiteY3" fmla="*/ 57150 h 641350"/>
                <a:gd name="connsiteX4" fmla="*/ 444500 w 793750"/>
                <a:gd name="connsiteY4" fmla="*/ 127000 h 641350"/>
                <a:gd name="connsiteX5" fmla="*/ 596900 w 793750"/>
                <a:gd name="connsiteY5" fmla="*/ 266700 h 641350"/>
                <a:gd name="connsiteX6" fmla="*/ 609600 w 793750"/>
                <a:gd name="connsiteY6" fmla="*/ 285750 h 641350"/>
                <a:gd name="connsiteX7" fmla="*/ 641350 w 793750"/>
                <a:gd name="connsiteY7" fmla="*/ 349250 h 641350"/>
                <a:gd name="connsiteX8" fmla="*/ 654050 w 793750"/>
                <a:gd name="connsiteY8" fmla="*/ 368300 h 641350"/>
                <a:gd name="connsiteX9" fmla="*/ 660400 w 793750"/>
                <a:gd name="connsiteY9" fmla="*/ 387350 h 641350"/>
                <a:gd name="connsiteX10" fmla="*/ 679450 w 793750"/>
                <a:gd name="connsiteY10" fmla="*/ 425450 h 641350"/>
                <a:gd name="connsiteX11" fmla="*/ 704850 w 793750"/>
                <a:gd name="connsiteY11" fmla="*/ 463550 h 641350"/>
                <a:gd name="connsiteX12" fmla="*/ 717550 w 793750"/>
                <a:gd name="connsiteY12" fmla="*/ 482600 h 641350"/>
                <a:gd name="connsiteX13" fmla="*/ 736600 w 793750"/>
                <a:gd name="connsiteY13" fmla="*/ 527050 h 641350"/>
                <a:gd name="connsiteX14" fmla="*/ 742950 w 793750"/>
                <a:gd name="connsiteY14" fmla="*/ 546100 h 641350"/>
                <a:gd name="connsiteX15" fmla="*/ 781050 w 793750"/>
                <a:gd name="connsiteY15" fmla="*/ 603250 h 641350"/>
                <a:gd name="connsiteX16" fmla="*/ 793750 w 793750"/>
                <a:gd name="connsiteY16" fmla="*/ 641350 h 641350"/>
                <a:gd name="connsiteX0" fmla="*/ 0 w 781050"/>
                <a:gd name="connsiteY0" fmla="*/ 0 h 603250"/>
                <a:gd name="connsiteX1" fmla="*/ 120650 w 781050"/>
                <a:gd name="connsiteY1" fmla="*/ 31750 h 603250"/>
                <a:gd name="connsiteX2" fmla="*/ 177800 w 781050"/>
                <a:gd name="connsiteY2" fmla="*/ 44450 h 603250"/>
                <a:gd name="connsiteX3" fmla="*/ 215900 w 781050"/>
                <a:gd name="connsiteY3" fmla="*/ 57150 h 603250"/>
                <a:gd name="connsiteX4" fmla="*/ 444500 w 781050"/>
                <a:gd name="connsiteY4" fmla="*/ 127000 h 603250"/>
                <a:gd name="connsiteX5" fmla="*/ 596900 w 781050"/>
                <a:gd name="connsiteY5" fmla="*/ 266700 h 603250"/>
                <a:gd name="connsiteX6" fmla="*/ 609600 w 781050"/>
                <a:gd name="connsiteY6" fmla="*/ 285750 h 603250"/>
                <a:gd name="connsiteX7" fmla="*/ 641350 w 781050"/>
                <a:gd name="connsiteY7" fmla="*/ 349250 h 603250"/>
                <a:gd name="connsiteX8" fmla="*/ 654050 w 781050"/>
                <a:gd name="connsiteY8" fmla="*/ 368300 h 603250"/>
                <a:gd name="connsiteX9" fmla="*/ 660400 w 781050"/>
                <a:gd name="connsiteY9" fmla="*/ 387350 h 603250"/>
                <a:gd name="connsiteX10" fmla="*/ 679450 w 781050"/>
                <a:gd name="connsiteY10" fmla="*/ 425450 h 603250"/>
                <a:gd name="connsiteX11" fmla="*/ 704850 w 781050"/>
                <a:gd name="connsiteY11" fmla="*/ 463550 h 603250"/>
                <a:gd name="connsiteX12" fmla="*/ 717550 w 781050"/>
                <a:gd name="connsiteY12" fmla="*/ 482600 h 603250"/>
                <a:gd name="connsiteX13" fmla="*/ 736600 w 781050"/>
                <a:gd name="connsiteY13" fmla="*/ 527050 h 603250"/>
                <a:gd name="connsiteX14" fmla="*/ 742950 w 781050"/>
                <a:gd name="connsiteY14" fmla="*/ 546100 h 603250"/>
                <a:gd name="connsiteX15" fmla="*/ 781050 w 781050"/>
                <a:gd name="connsiteY15" fmla="*/ 603250 h 603250"/>
                <a:gd name="connsiteX0" fmla="*/ 0 w 742950"/>
                <a:gd name="connsiteY0" fmla="*/ 0 h 546100"/>
                <a:gd name="connsiteX1" fmla="*/ 120650 w 742950"/>
                <a:gd name="connsiteY1" fmla="*/ 31750 h 546100"/>
                <a:gd name="connsiteX2" fmla="*/ 177800 w 742950"/>
                <a:gd name="connsiteY2" fmla="*/ 44450 h 546100"/>
                <a:gd name="connsiteX3" fmla="*/ 215900 w 742950"/>
                <a:gd name="connsiteY3" fmla="*/ 57150 h 546100"/>
                <a:gd name="connsiteX4" fmla="*/ 444500 w 742950"/>
                <a:gd name="connsiteY4" fmla="*/ 127000 h 546100"/>
                <a:gd name="connsiteX5" fmla="*/ 596900 w 742950"/>
                <a:gd name="connsiteY5" fmla="*/ 266700 h 546100"/>
                <a:gd name="connsiteX6" fmla="*/ 609600 w 742950"/>
                <a:gd name="connsiteY6" fmla="*/ 285750 h 546100"/>
                <a:gd name="connsiteX7" fmla="*/ 641350 w 742950"/>
                <a:gd name="connsiteY7" fmla="*/ 349250 h 546100"/>
                <a:gd name="connsiteX8" fmla="*/ 654050 w 742950"/>
                <a:gd name="connsiteY8" fmla="*/ 368300 h 546100"/>
                <a:gd name="connsiteX9" fmla="*/ 660400 w 742950"/>
                <a:gd name="connsiteY9" fmla="*/ 387350 h 546100"/>
                <a:gd name="connsiteX10" fmla="*/ 679450 w 742950"/>
                <a:gd name="connsiteY10" fmla="*/ 425450 h 546100"/>
                <a:gd name="connsiteX11" fmla="*/ 704850 w 742950"/>
                <a:gd name="connsiteY11" fmla="*/ 463550 h 546100"/>
                <a:gd name="connsiteX12" fmla="*/ 717550 w 742950"/>
                <a:gd name="connsiteY12" fmla="*/ 482600 h 546100"/>
                <a:gd name="connsiteX13" fmla="*/ 736600 w 742950"/>
                <a:gd name="connsiteY13" fmla="*/ 527050 h 546100"/>
                <a:gd name="connsiteX14" fmla="*/ 742950 w 742950"/>
                <a:gd name="connsiteY14" fmla="*/ 546100 h 546100"/>
                <a:gd name="connsiteX0" fmla="*/ 0 w 742950"/>
                <a:gd name="connsiteY0" fmla="*/ 0 h 546100"/>
                <a:gd name="connsiteX1" fmla="*/ 120650 w 742950"/>
                <a:gd name="connsiteY1" fmla="*/ 31750 h 546100"/>
                <a:gd name="connsiteX2" fmla="*/ 177800 w 742950"/>
                <a:gd name="connsiteY2" fmla="*/ 44450 h 546100"/>
                <a:gd name="connsiteX3" fmla="*/ 215900 w 742950"/>
                <a:gd name="connsiteY3" fmla="*/ 57150 h 546100"/>
                <a:gd name="connsiteX4" fmla="*/ 444500 w 742950"/>
                <a:gd name="connsiteY4" fmla="*/ 127000 h 546100"/>
                <a:gd name="connsiteX5" fmla="*/ 596900 w 742950"/>
                <a:gd name="connsiteY5" fmla="*/ 266700 h 546100"/>
                <a:gd name="connsiteX6" fmla="*/ 609600 w 742950"/>
                <a:gd name="connsiteY6" fmla="*/ 285750 h 546100"/>
                <a:gd name="connsiteX7" fmla="*/ 641350 w 742950"/>
                <a:gd name="connsiteY7" fmla="*/ 349250 h 546100"/>
                <a:gd name="connsiteX8" fmla="*/ 654050 w 742950"/>
                <a:gd name="connsiteY8" fmla="*/ 368300 h 546100"/>
                <a:gd name="connsiteX9" fmla="*/ 660400 w 742950"/>
                <a:gd name="connsiteY9" fmla="*/ 387350 h 546100"/>
                <a:gd name="connsiteX10" fmla="*/ 679450 w 742950"/>
                <a:gd name="connsiteY10" fmla="*/ 425450 h 546100"/>
                <a:gd name="connsiteX11" fmla="*/ 704850 w 742950"/>
                <a:gd name="connsiteY11" fmla="*/ 463550 h 546100"/>
                <a:gd name="connsiteX12" fmla="*/ 736600 w 742950"/>
                <a:gd name="connsiteY12" fmla="*/ 527050 h 546100"/>
                <a:gd name="connsiteX13" fmla="*/ 742950 w 742950"/>
                <a:gd name="connsiteY13" fmla="*/ 546100 h 546100"/>
                <a:gd name="connsiteX0" fmla="*/ 0 w 742950"/>
                <a:gd name="connsiteY0" fmla="*/ 0 h 546100"/>
                <a:gd name="connsiteX1" fmla="*/ 120650 w 742950"/>
                <a:gd name="connsiteY1" fmla="*/ 31750 h 546100"/>
                <a:gd name="connsiteX2" fmla="*/ 177800 w 742950"/>
                <a:gd name="connsiteY2" fmla="*/ 44450 h 546100"/>
                <a:gd name="connsiteX3" fmla="*/ 215900 w 742950"/>
                <a:gd name="connsiteY3" fmla="*/ 57150 h 546100"/>
                <a:gd name="connsiteX4" fmla="*/ 444500 w 742950"/>
                <a:gd name="connsiteY4" fmla="*/ 127000 h 546100"/>
                <a:gd name="connsiteX5" fmla="*/ 596900 w 742950"/>
                <a:gd name="connsiteY5" fmla="*/ 266700 h 546100"/>
                <a:gd name="connsiteX6" fmla="*/ 609600 w 742950"/>
                <a:gd name="connsiteY6" fmla="*/ 285750 h 546100"/>
                <a:gd name="connsiteX7" fmla="*/ 641350 w 742950"/>
                <a:gd name="connsiteY7" fmla="*/ 349250 h 546100"/>
                <a:gd name="connsiteX8" fmla="*/ 654050 w 742950"/>
                <a:gd name="connsiteY8" fmla="*/ 368300 h 546100"/>
                <a:gd name="connsiteX9" fmla="*/ 679450 w 742950"/>
                <a:gd name="connsiteY9" fmla="*/ 425450 h 546100"/>
                <a:gd name="connsiteX10" fmla="*/ 704850 w 742950"/>
                <a:gd name="connsiteY10" fmla="*/ 463550 h 546100"/>
                <a:gd name="connsiteX11" fmla="*/ 736600 w 742950"/>
                <a:gd name="connsiteY11" fmla="*/ 527050 h 546100"/>
                <a:gd name="connsiteX12" fmla="*/ 742950 w 742950"/>
                <a:gd name="connsiteY12" fmla="*/ 546100 h 546100"/>
                <a:gd name="connsiteX0" fmla="*/ 0 w 742950"/>
                <a:gd name="connsiteY0" fmla="*/ 0 h 546100"/>
                <a:gd name="connsiteX1" fmla="*/ 120650 w 742950"/>
                <a:gd name="connsiteY1" fmla="*/ 31750 h 546100"/>
                <a:gd name="connsiteX2" fmla="*/ 177800 w 742950"/>
                <a:gd name="connsiteY2" fmla="*/ 44450 h 546100"/>
                <a:gd name="connsiteX3" fmla="*/ 215900 w 742950"/>
                <a:gd name="connsiteY3" fmla="*/ 57150 h 546100"/>
                <a:gd name="connsiteX4" fmla="*/ 444500 w 742950"/>
                <a:gd name="connsiteY4" fmla="*/ 127000 h 546100"/>
                <a:gd name="connsiteX5" fmla="*/ 596900 w 742950"/>
                <a:gd name="connsiteY5" fmla="*/ 266700 h 546100"/>
                <a:gd name="connsiteX6" fmla="*/ 609600 w 742950"/>
                <a:gd name="connsiteY6" fmla="*/ 285750 h 546100"/>
                <a:gd name="connsiteX7" fmla="*/ 641350 w 742950"/>
                <a:gd name="connsiteY7" fmla="*/ 349250 h 546100"/>
                <a:gd name="connsiteX8" fmla="*/ 679450 w 742950"/>
                <a:gd name="connsiteY8" fmla="*/ 425450 h 546100"/>
                <a:gd name="connsiteX9" fmla="*/ 704850 w 742950"/>
                <a:gd name="connsiteY9" fmla="*/ 463550 h 546100"/>
                <a:gd name="connsiteX10" fmla="*/ 736600 w 742950"/>
                <a:gd name="connsiteY10" fmla="*/ 527050 h 546100"/>
                <a:gd name="connsiteX11" fmla="*/ 742950 w 742950"/>
                <a:gd name="connsiteY11" fmla="*/ 546100 h 546100"/>
                <a:gd name="connsiteX0" fmla="*/ 0 w 742950"/>
                <a:gd name="connsiteY0" fmla="*/ 0 h 546100"/>
                <a:gd name="connsiteX1" fmla="*/ 120650 w 742950"/>
                <a:gd name="connsiteY1" fmla="*/ 31750 h 546100"/>
                <a:gd name="connsiteX2" fmla="*/ 177800 w 742950"/>
                <a:gd name="connsiteY2" fmla="*/ 44450 h 546100"/>
                <a:gd name="connsiteX3" fmla="*/ 215900 w 742950"/>
                <a:gd name="connsiteY3" fmla="*/ 57150 h 546100"/>
                <a:gd name="connsiteX4" fmla="*/ 444500 w 742950"/>
                <a:gd name="connsiteY4" fmla="*/ 127000 h 546100"/>
                <a:gd name="connsiteX5" fmla="*/ 596900 w 742950"/>
                <a:gd name="connsiteY5" fmla="*/ 266700 h 546100"/>
                <a:gd name="connsiteX6" fmla="*/ 609600 w 742950"/>
                <a:gd name="connsiteY6" fmla="*/ 285750 h 546100"/>
                <a:gd name="connsiteX7" fmla="*/ 641350 w 742950"/>
                <a:gd name="connsiteY7" fmla="*/ 349250 h 546100"/>
                <a:gd name="connsiteX8" fmla="*/ 704850 w 742950"/>
                <a:gd name="connsiteY8" fmla="*/ 463550 h 546100"/>
                <a:gd name="connsiteX9" fmla="*/ 736600 w 742950"/>
                <a:gd name="connsiteY9" fmla="*/ 527050 h 546100"/>
                <a:gd name="connsiteX10" fmla="*/ 742950 w 742950"/>
                <a:gd name="connsiteY10" fmla="*/ 546100 h 546100"/>
                <a:gd name="connsiteX0" fmla="*/ 0 w 744132"/>
                <a:gd name="connsiteY0" fmla="*/ 0 h 546100"/>
                <a:gd name="connsiteX1" fmla="*/ 120650 w 744132"/>
                <a:gd name="connsiteY1" fmla="*/ 31750 h 546100"/>
                <a:gd name="connsiteX2" fmla="*/ 177800 w 744132"/>
                <a:gd name="connsiteY2" fmla="*/ 44450 h 546100"/>
                <a:gd name="connsiteX3" fmla="*/ 215900 w 744132"/>
                <a:gd name="connsiteY3" fmla="*/ 57150 h 546100"/>
                <a:gd name="connsiteX4" fmla="*/ 444500 w 744132"/>
                <a:gd name="connsiteY4" fmla="*/ 127000 h 546100"/>
                <a:gd name="connsiteX5" fmla="*/ 596900 w 744132"/>
                <a:gd name="connsiteY5" fmla="*/ 266700 h 546100"/>
                <a:gd name="connsiteX6" fmla="*/ 609600 w 744132"/>
                <a:gd name="connsiteY6" fmla="*/ 285750 h 546100"/>
                <a:gd name="connsiteX7" fmla="*/ 641350 w 744132"/>
                <a:gd name="connsiteY7" fmla="*/ 349250 h 546100"/>
                <a:gd name="connsiteX8" fmla="*/ 736600 w 744132"/>
                <a:gd name="connsiteY8" fmla="*/ 527050 h 546100"/>
                <a:gd name="connsiteX9" fmla="*/ 742950 w 744132"/>
                <a:gd name="connsiteY9" fmla="*/ 546100 h 546100"/>
                <a:gd name="connsiteX0" fmla="*/ 0 w 746482"/>
                <a:gd name="connsiteY0" fmla="*/ 0 h 548843"/>
                <a:gd name="connsiteX1" fmla="*/ 120650 w 746482"/>
                <a:gd name="connsiteY1" fmla="*/ 31750 h 548843"/>
                <a:gd name="connsiteX2" fmla="*/ 177800 w 746482"/>
                <a:gd name="connsiteY2" fmla="*/ 44450 h 548843"/>
                <a:gd name="connsiteX3" fmla="*/ 215900 w 746482"/>
                <a:gd name="connsiteY3" fmla="*/ 57150 h 548843"/>
                <a:gd name="connsiteX4" fmla="*/ 444500 w 746482"/>
                <a:gd name="connsiteY4" fmla="*/ 127000 h 548843"/>
                <a:gd name="connsiteX5" fmla="*/ 596900 w 746482"/>
                <a:gd name="connsiteY5" fmla="*/ 266700 h 548843"/>
                <a:gd name="connsiteX6" fmla="*/ 609600 w 746482"/>
                <a:gd name="connsiteY6" fmla="*/ 285750 h 548843"/>
                <a:gd name="connsiteX7" fmla="*/ 736600 w 746482"/>
                <a:gd name="connsiteY7" fmla="*/ 527050 h 548843"/>
                <a:gd name="connsiteX8" fmla="*/ 742950 w 746482"/>
                <a:gd name="connsiteY8" fmla="*/ 546100 h 548843"/>
                <a:gd name="connsiteX0" fmla="*/ 0 w 747422"/>
                <a:gd name="connsiteY0" fmla="*/ 0 h 550221"/>
                <a:gd name="connsiteX1" fmla="*/ 120650 w 747422"/>
                <a:gd name="connsiteY1" fmla="*/ 31750 h 550221"/>
                <a:gd name="connsiteX2" fmla="*/ 177800 w 747422"/>
                <a:gd name="connsiteY2" fmla="*/ 44450 h 550221"/>
                <a:gd name="connsiteX3" fmla="*/ 215900 w 747422"/>
                <a:gd name="connsiteY3" fmla="*/ 57150 h 550221"/>
                <a:gd name="connsiteX4" fmla="*/ 444500 w 747422"/>
                <a:gd name="connsiteY4" fmla="*/ 127000 h 550221"/>
                <a:gd name="connsiteX5" fmla="*/ 596900 w 747422"/>
                <a:gd name="connsiteY5" fmla="*/ 266700 h 550221"/>
                <a:gd name="connsiteX6" fmla="*/ 736600 w 747422"/>
                <a:gd name="connsiteY6" fmla="*/ 527050 h 550221"/>
                <a:gd name="connsiteX7" fmla="*/ 742950 w 747422"/>
                <a:gd name="connsiteY7" fmla="*/ 546100 h 550221"/>
                <a:gd name="connsiteX0" fmla="*/ 0 w 747422"/>
                <a:gd name="connsiteY0" fmla="*/ 0 h 550221"/>
                <a:gd name="connsiteX1" fmla="*/ 120650 w 747422"/>
                <a:gd name="connsiteY1" fmla="*/ 31750 h 550221"/>
                <a:gd name="connsiteX2" fmla="*/ 177800 w 747422"/>
                <a:gd name="connsiteY2" fmla="*/ 44450 h 550221"/>
                <a:gd name="connsiteX3" fmla="*/ 444500 w 747422"/>
                <a:gd name="connsiteY3" fmla="*/ 127000 h 550221"/>
                <a:gd name="connsiteX4" fmla="*/ 596900 w 747422"/>
                <a:gd name="connsiteY4" fmla="*/ 266700 h 550221"/>
                <a:gd name="connsiteX5" fmla="*/ 736600 w 747422"/>
                <a:gd name="connsiteY5" fmla="*/ 527050 h 550221"/>
                <a:gd name="connsiteX6" fmla="*/ 742950 w 747422"/>
                <a:gd name="connsiteY6" fmla="*/ 546100 h 550221"/>
                <a:gd name="connsiteX0" fmla="*/ 0 w 747422"/>
                <a:gd name="connsiteY0" fmla="*/ 0 h 550221"/>
                <a:gd name="connsiteX1" fmla="*/ 120650 w 747422"/>
                <a:gd name="connsiteY1" fmla="*/ 31750 h 550221"/>
                <a:gd name="connsiteX2" fmla="*/ 444500 w 747422"/>
                <a:gd name="connsiteY2" fmla="*/ 127000 h 550221"/>
                <a:gd name="connsiteX3" fmla="*/ 596900 w 747422"/>
                <a:gd name="connsiteY3" fmla="*/ 266700 h 550221"/>
                <a:gd name="connsiteX4" fmla="*/ 736600 w 747422"/>
                <a:gd name="connsiteY4" fmla="*/ 527050 h 550221"/>
                <a:gd name="connsiteX5" fmla="*/ 742950 w 747422"/>
                <a:gd name="connsiteY5" fmla="*/ 546100 h 550221"/>
                <a:gd name="connsiteX0" fmla="*/ 0 w 747422"/>
                <a:gd name="connsiteY0" fmla="*/ 0 h 550221"/>
                <a:gd name="connsiteX1" fmla="*/ 120650 w 747422"/>
                <a:gd name="connsiteY1" fmla="*/ 31750 h 550221"/>
                <a:gd name="connsiteX2" fmla="*/ 393700 w 747422"/>
                <a:gd name="connsiteY2" fmla="*/ 254000 h 550221"/>
                <a:gd name="connsiteX3" fmla="*/ 596900 w 747422"/>
                <a:gd name="connsiteY3" fmla="*/ 266700 h 550221"/>
                <a:gd name="connsiteX4" fmla="*/ 736600 w 747422"/>
                <a:gd name="connsiteY4" fmla="*/ 527050 h 550221"/>
                <a:gd name="connsiteX5" fmla="*/ 742950 w 747422"/>
                <a:gd name="connsiteY5" fmla="*/ 546100 h 550221"/>
                <a:gd name="connsiteX0" fmla="*/ 0 w 750244"/>
                <a:gd name="connsiteY0" fmla="*/ 0 h 546100"/>
                <a:gd name="connsiteX1" fmla="*/ 120650 w 750244"/>
                <a:gd name="connsiteY1" fmla="*/ 31750 h 546100"/>
                <a:gd name="connsiteX2" fmla="*/ 393700 w 750244"/>
                <a:gd name="connsiteY2" fmla="*/ 254000 h 546100"/>
                <a:gd name="connsiteX3" fmla="*/ 558800 w 750244"/>
                <a:gd name="connsiteY3" fmla="*/ 381000 h 546100"/>
                <a:gd name="connsiteX4" fmla="*/ 736600 w 750244"/>
                <a:gd name="connsiteY4" fmla="*/ 527050 h 546100"/>
                <a:gd name="connsiteX5" fmla="*/ 742950 w 750244"/>
                <a:gd name="connsiteY5" fmla="*/ 546100 h 546100"/>
                <a:gd name="connsiteX0" fmla="*/ 0 w 746629"/>
                <a:gd name="connsiteY0" fmla="*/ 0 h 615950"/>
                <a:gd name="connsiteX1" fmla="*/ 120650 w 746629"/>
                <a:gd name="connsiteY1" fmla="*/ 31750 h 615950"/>
                <a:gd name="connsiteX2" fmla="*/ 393700 w 746629"/>
                <a:gd name="connsiteY2" fmla="*/ 254000 h 615950"/>
                <a:gd name="connsiteX3" fmla="*/ 558800 w 746629"/>
                <a:gd name="connsiteY3" fmla="*/ 381000 h 615950"/>
                <a:gd name="connsiteX4" fmla="*/ 736600 w 746629"/>
                <a:gd name="connsiteY4" fmla="*/ 527050 h 615950"/>
                <a:gd name="connsiteX5" fmla="*/ 730250 w 746629"/>
                <a:gd name="connsiteY5" fmla="*/ 615950 h 615950"/>
                <a:gd name="connsiteX0" fmla="*/ 0 w 730250"/>
                <a:gd name="connsiteY0" fmla="*/ 0 h 615950"/>
                <a:gd name="connsiteX1" fmla="*/ 120650 w 730250"/>
                <a:gd name="connsiteY1" fmla="*/ 31750 h 615950"/>
                <a:gd name="connsiteX2" fmla="*/ 393700 w 730250"/>
                <a:gd name="connsiteY2" fmla="*/ 254000 h 615950"/>
                <a:gd name="connsiteX3" fmla="*/ 558800 w 730250"/>
                <a:gd name="connsiteY3" fmla="*/ 381000 h 615950"/>
                <a:gd name="connsiteX4" fmla="*/ 692150 w 730250"/>
                <a:gd name="connsiteY4" fmla="*/ 533400 h 615950"/>
                <a:gd name="connsiteX5" fmla="*/ 730250 w 730250"/>
                <a:gd name="connsiteY5" fmla="*/ 615950 h 615950"/>
                <a:gd name="connsiteX0" fmla="*/ 0 w 755650"/>
                <a:gd name="connsiteY0" fmla="*/ 0 h 647700"/>
                <a:gd name="connsiteX1" fmla="*/ 120650 w 755650"/>
                <a:gd name="connsiteY1" fmla="*/ 31750 h 647700"/>
                <a:gd name="connsiteX2" fmla="*/ 393700 w 755650"/>
                <a:gd name="connsiteY2" fmla="*/ 254000 h 647700"/>
                <a:gd name="connsiteX3" fmla="*/ 558800 w 755650"/>
                <a:gd name="connsiteY3" fmla="*/ 381000 h 647700"/>
                <a:gd name="connsiteX4" fmla="*/ 692150 w 755650"/>
                <a:gd name="connsiteY4" fmla="*/ 533400 h 647700"/>
                <a:gd name="connsiteX5" fmla="*/ 755650 w 755650"/>
                <a:gd name="connsiteY5" fmla="*/ 647700 h 647700"/>
                <a:gd name="connsiteX0" fmla="*/ 0 w 755650"/>
                <a:gd name="connsiteY0" fmla="*/ 0 h 647700"/>
                <a:gd name="connsiteX1" fmla="*/ 120650 w 755650"/>
                <a:gd name="connsiteY1" fmla="*/ 82550 h 647700"/>
                <a:gd name="connsiteX2" fmla="*/ 393700 w 755650"/>
                <a:gd name="connsiteY2" fmla="*/ 254000 h 647700"/>
                <a:gd name="connsiteX3" fmla="*/ 558800 w 755650"/>
                <a:gd name="connsiteY3" fmla="*/ 381000 h 647700"/>
                <a:gd name="connsiteX4" fmla="*/ 692150 w 755650"/>
                <a:gd name="connsiteY4" fmla="*/ 533400 h 647700"/>
                <a:gd name="connsiteX5" fmla="*/ 755650 w 755650"/>
                <a:gd name="connsiteY5" fmla="*/ 647700 h 647700"/>
                <a:gd name="connsiteX0" fmla="*/ 0 w 2165350"/>
                <a:gd name="connsiteY0" fmla="*/ 368451 h 938481"/>
                <a:gd name="connsiteX1" fmla="*/ 120650 w 2165350"/>
                <a:gd name="connsiteY1" fmla="*/ 451001 h 938481"/>
                <a:gd name="connsiteX2" fmla="*/ 393700 w 2165350"/>
                <a:gd name="connsiteY2" fmla="*/ 622451 h 938481"/>
                <a:gd name="connsiteX3" fmla="*/ 558800 w 2165350"/>
                <a:gd name="connsiteY3" fmla="*/ 749451 h 938481"/>
                <a:gd name="connsiteX4" fmla="*/ 692150 w 2165350"/>
                <a:gd name="connsiteY4" fmla="*/ 901851 h 938481"/>
                <a:gd name="connsiteX5" fmla="*/ 2165350 w 2165350"/>
                <a:gd name="connsiteY5" fmla="*/ 151 h 938481"/>
                <a:gd name="connsiteX0" fmla="*/ 0 w 2165350"/>
                <a:gd name="connsiteY0" fmla="*/ 372002 h 776268"/>
                <a:gd name="connsiteX1" fmla="*/ 120650 w 2165350"/>
                <a:gd name="connsiteY1" fmla="*/ 454552 h 776268"/>
                <a:gd name="connsiteX2" fmla="*/ 393700 w 2165350"/>
                <a:gd name="connsiteY2" fmla="*/ 626002 h 776268"/>
                <a:gd name="connsiteX3" fmla="*/ 558800 w 2165350"/>
                <a:gd name="connsiteY3" fmla="*/ 753002 h 776268"/>
                <a:gd name="connsiteX4" fmla="*/ 1555750 w 2165350"/>
                <a:gd name="connsiteY4" fmla="*/ 130702 h 776268"/>
                <a:gd name="connsiteX5" fmla="*/ 2165350 w 2165350"/>
                <a:gd name="connsiteY5" fmla="*/ 3702 h 776268"/>
                <a:gd name="connsiteX0" fmla="*/ 0 w 2165350"/>
                <a:gd name="connsiteY0" fmla="*/ 369479 h 626917"/>
                <a:gd name="connsiteX1" fmla="*/ 120650 w 2165350"/>
                <a:gd name="connsiteY1" fmla="*/ 452029 h 626917"/>
                <a:gd name="connsiteX2" fmla="*/ 393700 w 2165350"/>
                <a:gd name="connsiteY2" fmla="*/ 623479 h 626917"/>
                <a:gd name="connsiteX3" fmla="*/ 977900 w 2165350"/>
                <a:gd name="connsiteY3" fmla="*/ 280579 h 626917"/>
                <a:gd name="connsiteX4" fmla="*/ 1555750 w 2165350"/>
                <a:gd name="connsiteY4" fmla="*/ 128179 h 626917"/>
                <a:gd name="connsiteX5" fmla="*/ 2165350 w 2165350"/>
                <a:gd name="connsiteY5" fmla="*/ 1179 h 626917"/>
                <a:gd name="connsiteX0" fmla="*/ 0 w 2165350"/>
                <a:gd name="connsiteY0" fmla="*/ 370744 h 634611"/>
                <a:gd name="connsiteX1" fmla="*/ 120650 w 2165350"/>
                <a:gd name="connsiteY1" fmla="*/ 453294 h 634611"/>
                <a:gd name="connsiteX2" fmla="*/ 393700 w 2165350"/>
                <a:gd name="connsiteY2" fmla="*/ 624744 h 634611"/>
                <a:gd name="connsiteX3" fmla="*/ 1555750 w 2165350"/>
                <a:gd name="connsiteY3" fmla="*/ 129444 h 634611"/>
                <a:gd name="connsiteX4" fmla="*/ 2165350 w 2165350"/>
                <a:gd name="connsiteY4" fmla="*/ 2444 h 634611"/>
                <a:gd name="connsiteX0" fmla="*/ 23126 w 2188476"/>
                <a:gd name="connsiteY0" fmla="*/ 369905 h 461123"/>
                <a:gd name="connsiteX1" fmla="*/ 143776 w 2188476"/>
                <a:gd name="connsiteY1" fmla="*/ 452455 h 461123"/>
                <a:gd name="connsiteX2" fmla="*/ 1578876 w 2188476"/>
                <a:gd name="connsiteY2" fmla="*/ 128605 h 461123"/>
                <a:gd name="connsiteX3" fmla="*/ 2188476 w 2188476"/>
                <a:gd name="connsiteY3" fmla="*/ 1605 h 461123"/>
                <a:gd name="connsiteX0" fmla="*/ 0 w 2165350"/>
                <a:gd name="connsiteY0" fmla="*/ 369669 h 369669"/>
                <a:gd name="connsiteX1" fmla="*/ 1555750 w 2165350"/>
                <a:gd name="connsiteY1" fmla="*/ 128369 h 369669"/>
                <a:gd name="connsiteX2" fmla="*/ 2165350 w 2165350"/>
                <a:gd name="connsiteY2" fmla="*/ 1369 h 369669"/>
                <a:gd name="connsiteX0" fmla="*/ 0 w 2165350"/>
                <a:gd name="connsiteY0" fmla="*/ 368300 h 368300"/>
                <a:gd name="connsiteX1" fmla="*/ 2165350 w 2165350"/>
                <a:gd name="connsiteY1" fmla="*/ 0 h 368300"/>
                <a:gd name="connsiteX0" fmla="*/ 0 w 2165350"/>
                <a:gd name="connsiteY0" fmla="*/ 368300 h 368300"/>
                <a:gd name="connsiteX1" fmla="*/ 989087 w 2165350"/>
                <a:gd name="connsiteY1" fmla="*/ 224160 h 368300"/>
                <a:gd name="connsiteX2" fmla="*/ 2165350 w 2165350"/>
                <a:gd name="connsiteY2" fmla="*/ 0 h 368300"/>
                <a:gd name="connsiteX0" fmla="*/ 0 w 2165350"/>
                <a:gd name="connsiteY0" fmla="*/ 368300 h 368300"/>
                <a:gd name="connsiteX1" fmla="*/ 989087 w 2165350"/>
                <a:gd name="connsiteY1" fmla="*/ 224160 h 368300"/>
                <a:gd name="connsiteX2" fmla="*/ 1674887 w 2165350"/>
                <a:gd name="connsiteY2" fmla="*/ 71760 h 368300"/>
                <a:gd name="connsiteX3" fmla="*/ 2165350 w 2165350"/>
                <a:gd name="connsiteY3" fmla="*/ 0 h 368300"/>
                <a:gd name="connsiteX0" fmla="*/ 0 w 2165350"/>
                <a:gd name="connsiteY0" fmla="*/ 368300 h 368300"/>
                <a:gd name="connsiteX1" fmla="*/ 481087 w 2165350"/>
                <a:gd name="connsiteY1" fmla="*/ 262260 h 368300"/>
                <a:gd name="connsiteX2" fmla="*/ 989087 w 2165350"/>
                <a:gd name="connsiteY2" fmla="*/ 224160 h 368300"/>
                <a:gd name="connsiteX3" fmla="*/ 1674887 w 2165350"/>
                <a:gd name="connsiteY3" fmla="*/ 71760 h 368300"/>
                <a:gd name="connsiteX4" fmla="*/ 2165350 w 2165350"/>
                <a:gd name="connsiteY4" fmla="*/ 0 h 368300"/>
                <a:gd name="connsiteX0" fmla="*/ 0 w 2165350"/>
                <a:gd name="connsiteY0" fmla="*/ 368300 h 368300"/>
                <a:gd name="connsiteX1" fmla="*/ 481087 w 2165350"/>
                <a:gd name="connsiteY1" fmla="*/ 262260 h 368300"/>
                <a:gd name="connsiteX2" fmla="*/ 989087 w 2165350"/>
                <a:gd name="connsiteY2" fmla="*/ 224160 h 368300"/>
                <a:gd name="connsiteX3" fmla="*/ 1088458 w 2165350"/>
                <a:gd name="connsiteY3" fmla="*/ 207303 h 368300"/>
                <a:gd name="connsiteX4" fmla="*/ 1674887 w 2165350"/>
                <a:gd name="connsiteY4" fmla="*/ 71760 h 368300"/>
                <a:gd name="connsiteX5" fmla="*/ 2165350 w 2165350"/>
                <a:gd name="connsiteY5" fmla="*/ 0 h 368300"/>
                <a:gd name="connsiteX0" fmla="*/ 0 w 2165350"/>
                <a:gd name="connsiteY0" fmla="*/ 368300 h 368300"/>
                <a:gd name="connsiteX1" fmla="*/ 989087 w 2165350"/>
                <a:gd name="connsiteY1" fmla="*/ 224160 h 368300"/>
                <a:gd name="connsiteX2" fmla="*/ 1088458 w 2165350"/>
                <a:gd name="connsiteY2" fmla="*/ 207303 h 368300"/>
                <a:gd name="connsiteX3" fmla="*/ 1674887 w 2165350"/>
                <a:gd name="connsiteY3" fmla="*/ 71760 h 368300"/>
                <a:gd name="connsiteX4" fmla="*/ 2165350 w 2165350"/>
                <a:gd name="connsiteY4" fmla="*/ 0 h 368300"/>
                <a:gd name="connsiteX0" fmla="*/ 0 w 2165350"/>
                <a:gd name="connsiteY0" fmla="*/ 368300 h 368300"/>
                <a:gd name="connsiteX1" fmla="*/ 989087 w 2165350"/>
                <a:gd name="connsiteY1" fmla="*/ 224160 h 368300"/>
                <a:gd name="connsiteX2" fmla="*/ 1674887 w 2165350"/>
                <a:gd name="connsiteY2" fmla="*/ 71760 h 368300"/>
                <a:gd name="connsiteX3" fmla="*/ 2165350 w 2165350"/>
                <a:gd name="connsiteY3" fmla="*/ 0 h 368300"/>
                <a:gd name="connsiteX0" fmla="*/ 0 w 2165350"/>
                <a:gd name="connsiteY0" fmla="*/ 368300 h 368300"/>
                <a:gd name="connsiteX1" fmla="*/ 1674887 w 2165350"/>
                <a:gd name="connsiteY1" fmla="*/ 71760 h 368300"/>
                <a:gd name="connsiteX2" fmla="*/ 2165350 w 2165350"/>
                <a:gd name="connsiteY2" fmla="*/ 0 h 368300"/>
                <a:gd name="connsiteX0" fmla="*/ 0 w 2165350"/>
                <a:gd name="connsiteY0" fmla="*/ 368300 h 368300"/>
                <a:gd name="connsiteX1" fmla="*/ 2165350 w 2165350"/>
                <a:gd name="connsiteY1" fmla="*/ 0 h 368300"/>
                <a:gd name="connsiteX0" fmla="*/ 0 w 2154869"/>
                <a:gd name="connsiteY0" fmla="*/ 238866 h 238866"/>
                <a:gd name="connsiteX1" fmla="*/ 2154869 w 2154869"/>
                <a:gd name="connsiteY1" fmla="*/ 0 h 238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54869" h="238866">
                  <a:moveTo>
                    <a:pt x="0" y="238866"/>
                  </a:moveTo>
                  <a:lnTo>
                    <a:pt x="2154869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55" name="文本框 28"/>
          <p:cNvSpPr txBox="1">
            <a:spLocks noChangeArrowheads="1"/>
          </p:cNvSpPr>
          <p:nvPr/>
        </p:nvSpPr>
        <p:spPr bwMode="auto">
          <a:xfrm>
            <a:off x="6138803" y="6316215"/>
            <a:ext cx="9589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800" dirty="0">
                <a:solidFill>
                  <a:srgbClr val="66FFFF"/>
                </a:solidFill>
                <a:latin typeface="Garamond" panose="02020404030301010803" pitchFamily="18" charset="0"/>
                <a:ea typeface="宋体" panose="02010600030101010101" pitchFamily="2" charset="-122"/>
              </a:rPr>
              <a:t>~1 m</a:t>
            </a:r>
            <a:endParaRPr lang="zh-CN" altLang="en-US" sz="2800" dirty="0">
              <a:solidFill>
                <a:srgbClr val="66FFFF"/>
              </a:solidFill>
              <a:latin typeface="Garamond" panose="02020404030301010803" pitchFamily="18" charset="0"/>
              <a:ea typeface="宋体" panose="02010600030101010101" pitchFamily="2" charset="-122"/>
            </a:endParaRPr>
          </a:p>
        </p:txBody>
      </p:sp>
      <p:pic>
        <p:nvPicPr>
          <p:cNvPr id="56" name="图片 6" descr="IMG_7307 B7136 vac sat 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925" y="717387"/>
            <a:ext cx="2024689" cy="18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Rectangle 2"/>
          <p:cNvSpPr>
            <a:spLocks noChangeArrowheads="1"/>
          </p:cNvSpPr>
          <p:nvPr/>
        </p:nvSpPr>
        <p:spPr bwMode="auto">
          <a:xfrm>
            <a:off x="10165529" y="1051299"/>
            <a:ext cx="819317" cy="947820"/>
          </a:xfrm>
          <a:prstGeom prst="rect">
            <a:avLst/>
          </a:prstGeom>
          <a:blipFill dpi="0" rotWithShape="1">
            <a:blip r:embed="rId12" cstate="print">
              <a:alphaModFix amt="26000"/>
            </a:blip>
            <a:srcRect/>
            <a:tile tx="0" ty="0" sx="100000" sy="100000" flip="none" algn="tl"/>
          </a:blipFill>
          <a:ln w="1905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58" name="文本框 27"/>
          <p:cNvSpPr txBox="1"/>
          <p:nvPr/>
        </p:nvSpPr>
        <p:spPr>
          <a:xfrm>
            <a:off x="11007436" y="1251873"/>
            <a:ext cx="790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66FFFF"/>
                </a:solidFill>
                <a:latin typeface="Garamond" panose="02020404030301010803" pitchFamily="18" charset="0"/>
              </a:rPr>
              <a:t>mm</a:t>
            </a:r>
            <a:endParaRPr lang="zh-CN" altLang="en-US" sz="2800" b="1" dirty="0">
              <a:solidFill>
                <a:srgbClr val="66FFFF"/>
              </a:solidFill>
              <a:latin typeface="Garamond" panose="02020404030301010803" pitchFamily="18" charset="0"/>
            </a:endParaRPr>
          </a:p>
        </p:txBody>
      </p:sp>
      <p:sp>
        <p:nvSpPr>
          <p:cNvPr id="59" name="文本框 45"/>
          <p:cNvSpPr txBox="1"/>
          <p:nvPr/>
        </p:nvSpPr>
        <p:spPr>
          <a:xfrm>
            <a:off x="8752879" y="5959487"/>
            <a:ext cx="3248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7030A0"/>
                </a:solidFill>
                <a:latin typeface="Garamond" panose="02020404030301010803" pitchFamily="18" charset="0"/>
              </a:rPr>
              <a:t>Pilot hole with logging and core samples</a:t>
            </a:r>
            <a:endParaRPr lang="zh-CN" altLang="en-US" sz="2400" b="1" dirty="0">
              <a:solidFill>
                <a:srgbClr val="7030A0"/>
              </a:solidFill>
              <a:latin typeface="Garamond" panose="02020404030301010803" pitchFamily="18" charset="0"/>
            </a:endParaRPr>
          </a:p>
        </p:txBody>
      </p:sp>
      <p:sp>
        <p:nvSpPr>
          <p:cNvPr id="60" name="文本框 45"/>
          <p:cNvSpPr txBox="1"/>
          <p:nvPr/>
        </p:nvSpPr>
        <p:spPr>
          <a:xfrm>
            <a:off x="7665165" y="6373933"/>
            <a:ext cx="1127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66FFFF"/>
                </a:solidFill>
                <a:latin typeface="Garamond" panose="02020404030301010803" pitchFamily="18" charset="0"/>
              </a:rPr>
              <a:t>10× m</a:t>
            </a:r>
            <a:endParaRPr lang="zh-CN" altLang="en-US" sz="2800" b="1" dirty="0">
              <a:solidFill>
                <a:srgbClr val="66FFFF"/>
              </a:solidFill>
              <a:latin typeface="Garamond" panose="02020404030301010803" pitchFamily="18" charset="0"/>
            </a:endParaRPr>
          </a:p>
        </p:txBody>
      </p:sp>
      <p:sp>
        <p:nvSpPr>
          <p:cNvPr id="44" name="Rectangle 2">
            <a:extLst>
              <a:ext uri="{FF2B5EF4-FFF2-40B4-BE49-F238E27FC236}">
                <a16:creationId xmlns:a16="http://schemas.microsoft.com/office/drawing/2014/main" id="{2C91CA27-7B72-4E22-BE19-BA8C04129F3E}"/>
              </a:ext>
            </a:extLst>
          </p:cNvPr>
          <p:cNvSpPr txBox="1">
            <a:spLocks noChangeArrowheads="1"/>
          </p:cNvSpPr>
          <p:nvPr/>
        </p:nvSpPr>
        <p:spPr>
          <a:xfrm>
            <a:off x="980559" y="-569868"/>
            <a:ext cx="10347537" cy="1664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40952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  <a:lvl2pPr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2pPr>
            <a:lvl3pPr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3pPr>
            <a:lvl4pPr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4pPr>
            <a:lvl5pPr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5pPr>
            <a:lvl6pPr marL="418201"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6pPr>
            <a:lvl7pPr marL="836402"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7pPr>
            <a:lvl8pPr marL="1254603"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8pPr>
            <a:lvl9pPr marL="1672803"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kern="0" dirty="0">
                <a:latin typeface="Garamond" panose="02020404030301010803" pitchFamily="18" charset="0"/>
              </a:rPr>
              <a:t>Multi-Approach and Multi-Scale Methodologies</a:t>
            </a:r>
            <a:endParaRPr lang="en-US" u="sng" kern="0" dirty="0">
              <a:latin typeface="Garamond" panose="02020404030301010803" pitchFamily="18" charset="0"/>
            </a:endParaRP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97C79EDB-0895-4949-B5CD-7735428FB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713" y="620443"/>
            <a:ext cx="276719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en-US" altLang="zh-CN" sz="3000" b="1" dirty="0">
                <a:solidFill>
                  <a:srgbClr val="F014F0"/>
                </a:solidFill>
                <a:ea typeface="宋体" panose="02010600030101010101" pitchFamily="2" charset="-122"/>
              </a:rPr>
              <a:t>Microscopic pore structure characteristics </a:t>
            </a:r>
            <a:r>
              <a:rPr lang="en-US" altLang="zh-CN" sz="3000" b="1" u="sng" dirty="0">
                <a:solidFill>
                  <a:srgbClr val="F014F0"/>
                </a:solidFill>
                <a:ea typeface="宋体" panose="02010600030101010101" pitchFamily="2" charset="-122"/>
              </a:rPr>
              <a:t>control </a:t>
            </a:r>
            <a:r>
              <a:rPr lang="en-US" altLang="zh-CN" sz="3000" b="1" dirty="0">
                <a:solidFill>
                  <a:srgbClr val="F014F0"/>
                </a:solidFill>
                <a:ea typeface="宋体" panose="02010600030101010101" pitchFamily="2" charset="-122"/>
              </a:rPr>
              <a:t>macroscopic fluid flow and petroleum movement</a:t>
            </a:r>
          </a:p>
        </p:txBody>
      </p:sp>
      <p:pic>
        <p:nvPicPr>
          <p:cNvPr id="38" name="图片 24" descr="在水里&#10;&#10;描述已自动生成">
            <a:extLst>
              <a:ext uri="{FF2B5EF4-FFF2-40B4-BE49-F238E27FC236}">
                <a16:creationId xmlns:a16="http://schemas.microsoft.com/office/drawing/2014/main" id="{AF8F0D84-0AB4-4A87-B5C5-DBA2151982D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" t="5522" r="2413" b="28216"/>
          <a:stretch/>
        </p:blipFill>
        <p:spPr>
          <a:xfrm>
            <a:off x="3385936" y="4826310"/>
            <a:ext cx="2180739" cy="1996137"/>
          </a:xfrm>
          <a:prstGeom prst="rect">
            <a:avLst/>
          </a:prstGeom>
        </p:spPr>
      </p:pic>
      <p:sp>
        <p:nvSpPr>
          <p:cNvPr id="40" name="文本框 28">
            <a:extLst>
              <a:ext uri="{FF2B5EF4-FFF2-40B4-BE49-F238E27FC236}">
                <a16:creationId xmlns:a16="http://schemas.microsoft.com/office/drawing/2014/main" id="{4E2CBAA6-F108-4777-9AC0-1D71E0C1F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037" y="6142203"/>
            <a:ext cx="10823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800" dirty="0">
                <a:solidFill>
                  <a:srgbClr val="66FFFF"/>
                </a:solidFill>
                <a:latin typeface="Garamond" panose="02020404030301010803" pitchFamily="18" charset="0"/>
                <a:ea typeface="宋体" panose="02010600030101010101" pitchFamily="2" charset="-122"/>
              </a:rPr>
              <a:t>30 cm</a:t>
            </a:r>
            <a:endParaRPr lang="zh-CN" altLang="en-US" sz="2800" dirty="0">
              <a:solidFill>
                <a:srgbClr val="66FFFF"/>
              </a:solidFill>
              <a:latin typeface="Garamond" panose="02020404030301010803" pitchFamily="18" charset="0"/>
              <a:ea typeface="宋体" panose="02010600030101010101" pitchFamily="2" charset="-122"/>
            </a:endParaRPr>
          </a:p>
        </p:txBody>
      </p:sp>
      <p:pic>
        <p:nvPicPr>
          <p:cNvPr id="61" name="图片 4" descr="卡通人物&#10;&#10;低可信度描述已自动生成">
            <a:extLst>
              <a:ext uri="{FF2B5EF4-FFF2-40B4-BE49-F238E27FC236}">
                <a16:creationId xmlns:a16="http://schemas.microsoft.com/office/drawing/2014/main" id="{6F344A29-F846-4744-8152-BBD23618137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8" t="5455" r="23653" b="31904"/>
          <a:stretch/>
        </p:blipFill>
        <p:spPr>
          <a:xfrm>
            <a:off x="1733155" y="4946527"/>
            <a:ext cx="1611784" cy="1755702"/>
          </a:xfrm>
          <a:prstGeom prst="rect">
            <a:avLst/>
          </a:prstGeom>
        </p:spPr>
      </p:pic>
      <p:sp>
        <p:nvSpPr>
          <p:cNvPr id="62" name="文本框 28">
            <a:extLst>
              <a:ext uri="{FF2B5EF4-FFF2-40B4-BE49-F238E27FC236}">
                <a16:creationId xmlns:a16="http://schemas.microsoft.com/office/drawing/2014/main" id="{BD40A58C-D9CF-4BE9-860E-F4D34E4A5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452" y="6069885"/>
            <a:ext cx="1056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800" dirty="0">
                <a:solidFill>
                  <a:srgbClr val="66FFFF"/>
                </a:solidFill>
                <a:latin typeface="Garamond" panose="02020404030301010803" pitchFamily="18" charset="0"/>
                <a:ea typeface="宋体" panose="02010600030101010101" pitchFamily="2" charset="-122"/>
              </a:rPr>
              <a:t>10 cm</a:t>
            </a:r>
            <a:endParaRPr lang="zh-CN" altLang="en-US" sz="2800" dirty="0">
              <a:solidFill>
                <a:srgbClr val="66FFFF"/>
              </a:solidFill>
              <a:latin typeface="Garamond" panose="02020404030301010803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738113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2333838" y="549423"/>
          <a:ext cx="8156029" cy="6107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椭圆 4"/>
          <p:cNvSpPr/>
          <p:nvPr/>
        </p:nvSpPr>
        <p:spPr>
          <a:xfrm>
            <a:off x="2935240" y="1100252"/>
            <a:ext cx="5349765" cy="192339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360045" indent="-360045" defTabSz="14224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l-GR" altLang="zh-CN" sz="2000" b="1" dirty="0">
                <a:solidFill>
                  <a:srgbClr val="7030A0"/>
                </a:solidFill>
                <a:latin typeface="Garamond" panose="02020404030301010803" pitchFamily="18" charset="0"/>
              </a:rPr>
              <a:t>μ</a:t>
            </a:r>
            <a:r>
              <a:rPr lang="en-US" altLang="zh-CN" sz="2000" b="1" dirty="0">
                <a:solidFill>
                  <a:srgbClr val="7030A0"/>
                </a:solidFill>
                <a:latin typeface="Garamond" panose="02020404030301010803" pitchFamily="18" charset="0"/>
              </a:rPr>
              <a:t>m CT</a:t>
            </a:r>
          </a:p>
          <a:p>
            <a:pPr marL="360045" indent="-360045" defTabSz="14224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7030A0"/>
                </a:solidFill>
                <a:latin typeface="Garamond" panose="02020404030301010803" pitchFamily="18" charset="0"/>
              </a:rPr>
              <a:t>Vacuum saturation &amp; high- pressure intrusion (</a:t>
            </a:r>
            <a:r>
              <a:rPr lang="en-US" altLang="zh-CN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different sample sizes</a:t>
            </a:r>
            <a:r>
              <a:rPr lang="en-US" altLang="zh-CN" sz="2000" b="1" dirty="0">
                <a:solidFill>
                  <a:srgbClr val="7030A0"/>
                </a:solidFill>
                <a:latin typeface="Garamond" panose="02020404030301010803" pitchFamily="18" charset="0"/>
              </a:rPr>
              <a:t>)</a:t>
            </a:r>
          </a:p>
          <a:p>
            <a:pPr marL="360045" indent="-360045" defTabSz="14224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7030A0"/>
                </a:solidFill>
                <a:latin typeface="Garamond" panose="02020404030301010803" pitchFamily="18" charset="0"/>
              </a:rPr>
              <a:t>Gas &amp; liquid </a:t>
            </a:r>
            <a:r>
              <a:rPr lang="en-US" altLang="zh-CN" sz="2000" b="1" dirty="0" err="1">
                <a:solidFill>
                  <a:srgbClr val="7030A0"/>
                </a:solidFill>
                <a:latin typeface="Garamond" panose="02020404030301010803" pitchFamily="18" charset="0"/>
              </a:rPr>
              <a:t>pycnometry</a:t>
            </a:r>
            <a:r>
              <a:rPr lang="en-US" altLang="zh-CN" sz="2000" b="1" dirty="0">
                <a:solidFill>
                  <a:srgbClr val="7030A0"/>
                </a:solidFill>
                <a:latin typeface="Garamond" panose="02020404030301010803" pitchFamily="18" charset="0"/>
              </a:rPr>
              <a:t> (</a:t>
            </a:r>
            <a:r>
              <a:rPr lang="en-US" altLang="zh-CN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sizes</a:t>
            </a:r>
            <a:r>
              <a:rPr lang="en-US" altLang="zh-CN" sz="2000" b="1" dirty="0">
                <a:solidFill>
                  <a:srgbClr val="7030A0"/>
                </a:solidFill>
                <a:latin typeface="Garamond" panose="02020404030301010803" pitchFamily="18" charset="0"/>
              </a:rPr>
              <a:t>)</a:t>
            </a:r>
          </a:p>
          <a:p>
            <a:pPr marL="360045" indent="-360045" defTabSz="14224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7030A0"/>
                </a:solidFill>
                <a:latin typeface="Garamond" panose="02020404030301010803" pitchFamily="18" charset="0"/>
              </a:rPr>
              <a:t>Bulk density (</a:t>
            </a:r>
            <a:r>
              <a:rPr lang="en-US" altLang="zh-CN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sizes</a:t>
            </a:r>
            <a:r>
              <a:rPr lang="en-US" altLang="zh-CN" sz="2000" b="1" dirty="0">
                <a:solidFill>
                  <a:srgbClr val="7030A0"/>
                </a:solidFill>
                <a:latin typeface="Garamond" panose="02020404030301010803" pitchFamily="18" charset="0"/>
              </a:rPr>
              <a:t>)</a:t>
            </a:r>
          </a:p>
          <a:p>
            <a:pPr marL="360045" indent="-360045" defTabSz="14224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7030A0"/>
                </a:solidFill>
                <a:latin typeface="Garamond" panose="02020404030301010803" pitchFamily="18" charset="0"/>
              </a:rPr>
              <a:t>MIP (</a:t>
            </a:r>
            <a:r>
              <a:rPr lang="en-US" altLang="zh-CN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sizes</a:t>
            </a:r>
            <a:r>
              <a:rPr lang="en-US" altLang="zh-CN" sz="2000" b="1" dirty="0">
                <a:solidFill>
                  <a:srgbClr val="7030A0"/>
                </a:solidFill>
                <a:latin typeface="Garamond" panose="02020404030301010803" pitchFamily="18" charset="0"/>
              </a:rPr>
              <a:t>)</a:t>
            </a:r>
          </a:p>
          <a:p>
            <a:pPr marL="360045" indent="-360045" defTabSz="14224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7030A0"/>
                </a:solidFill>
                <a:latin typeface="Garamond" panose="02020404030301010803" pitchFamily="18" charset="0"/>
              </a:rPr>
              <a:t>Gas physisorption</a:t>
            </a:r>
          </a:p>
          <a:p>
            <a:pPr marL="360045" indent="-360045" defTabSz="14224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7030A0"/>
                </a:solidFill>
                <a:latin typeface="Garamond" panose="02020404030301010803" pitchFamily="18" charset="0"/>
              </a:rPr>
              <a:t>NMR &amp; </a:t>
            </a:r>
            <a:r>
              <a:rPr lang="en-US" altLang="zh-CN" sz="2000" b="1" dirty="0" err="1">
                <a:solidFill>
                  <a:srgbClr val="7030A0"/>
                </a:solidFill>
                <a:latin typeface="Garamond" panose="02020404030301010803" pitchFamily="18" charset="0"/>
              </a:rPr>
              <a:t>NMRc</a:t>
            </a:r>
            <a:endParaRPr lang="en-US" altLang="zh-CN" sz="2000" b="1" dirty="0">
              <a:solidFill>
                <a:srgbClr val="7030A0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椭圆 4"/>
          <p:cNvSpPr/>
          <p:nvPr/>
        </p:nvSpPr>
        <p:spPr>
          <a:xfrm>
            <a:off x="8388820" y="782805"/>
            <a:ext cx="4080174" cy="256844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360045" indent="-360045" defTabSz="14224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7030A0"/>
                </a:solidFill>
                <a:latin typeface="Garamond" panose="02020404030301010803" pitchFamily="18" charset="0"/>
              </a:rPr>
              <a:t>(U)SANS &amp; SAXS</a:t>
            </a:r>
          </a:p>
          <a:p>
            <a:pPr marL="360045" indent="-360045" defTabSz="14224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7030A0"/>
                </a:solidFill>
                <a:latin typeface="Garamond" panose="02020404030301010803" pitchFamily="18" charset="0"/>
              </a:rPr>
              <a:t>FE-SEM &amp; </a:t>
            </a:r>
            <a:r>
              <a:rPr lang="en-US" sz="2000" b="1" dirty="0">
                <a:solidFill>
                  <a:srgbClr val="7030A0"/>
                </a:solidFill>
                <a:latin typeface="Garamond" panose="02020404030301010803" pitchFamily="18" charset="0"/>
              </a:rPr>
              <a:t>FIB-SEM</a:t>
            </a:r>
          </a:p>
          <a:p>
            <a:pPr marL="360045" indent="-360045" defTabSz="14224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7030A0"/>
                </a:solidFill>
                <a:latin typeface="Garamond" panose="02020404030301010803" pitchFamily="18" charset="0"/>
              </a:rPr>
              <a:t>nm CT</a:t>
            </a:r>
          </a:p>
          <a:p>
            <a:pPr marL="360045" indent="-360045" defTabSz="14224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7030A0"/>
                </a:solidFill>
                <a:latin typeface="Garamond" panose="02020404030301010803" pitchFamily="18" charset="0"/>
              </a:rPr>
              <a:t>Impregnation and mapping of Wood’s metal, </a:t>
            </a:r>
            <a:r>
              <a:rPr lang="en-US" sz="2000" b="1" baseline="30000" dirty="0">
                <a:solidFill>
                  <a:srgbClr val="7030A0"/>
                </a:solidFill>
                <a:latin typeface="Garamond" panose="02020404030301010803" pitchFamily="18" charset="0"/>
              </a:rPr>
              <a:t>14</a:t>
            </a:r>
            <a:r>
              <a:rPr lang="en-US" sz="2000" b="1" dirty="0">
                <a:solidFill>
                  <a:srgbClr val="7030A0"/>
                </a:solidFill>
                <a:latin typeface="Garamond" panose="02020404030301010803" pitchFamily="18" charset="0"/>
              </a:rPr>
              <a:t>C-PMMA, and sodium </a:t>
            </a:r>
            <a:r>
              <a:rPr lang="en-US" sz="2000" b="1" dirty="0" err="1">
                <a:solidFill>
                  <a:srgbClr val="7030A0"/>
                </a:solidFill>
                <a:latin typeface="Garamond" panose="02020404030301010803" pitchFamily="18" charset="0"/>
              </a:rPr>
              <a:t>tetrachloroaurate</a:t>
            </a:r>
            <a:r>
              <a:rPr lang="en-US" sz="2000" b="1" dirty="0">
                <a:solidFill>
                  <a:srgbClr val="7030A0"/>
                </a:solidFill>
                <a:latin typeface="Garamond" panose="02020404030301010803" pitchFamily="18" charset="0"/>
              </a:rPr>
              <a:t> (</a:t>
            </a:r>
            <a:r>
              <a:rPr lang="en-US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sizes</a:t>
            </a:r>
            <a:r>
              <a:rPr lang="en-US" sz="2000" b="1" dirty="0">
                <a:solidFill>
                  <a:srgbClr val="7030A0"/>
                </a:solidFill>
                <a:latin typeface="Garamond" panose="02020404030301010803" pitchFamily="18" charset="0"/>
              </a:rPr>
              <a:t>)</a:t>
            </a:r>
          </a:p>
          <a:p>
            <a:pPr marL="360045" indent="-360045" defTabSz="14224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7030A0"/>
                </a:solidFill>
                <a:latin typeface="Garamond" panose="02020404030301010803" pitchFamily="18" charset="0"/>
              </a:rPr>
              <a:t>GRI matrix k (</a:t>
            </a:r>
            <a:r>
              <a:rPr lang="en-US" altLang="zh-CN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sizes</a:t>
            </a:r>
            <a:r>
              <a:rPr lang="en-US" altLang="zh-CN" sz="2000" b="1" dirty="0">
                <a:solidFill>
                  <a:srgbClr val="7030A0"/>
                </a:solidFill>
                <a:latin typeface="Garamond" panose="02020404030301010803" pitchFamily="18" charset="0"/>
              </a:rPr>
              <a:t>)</a:t>
            </a:r>
          </a:p>
          <a:p>
            <a:pPr marL="360045" indent="-360045" defTabSz="14224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7030A0"/>
                </a:solidFill>
                <a:latin typeface="Garamond" panose="02020404030301010803" pitchFamily="18" charset="0"/>
              </a:rPr>
              <a:t>Wettability-fluids imbibition</a:t>
            </a:r>
          </a:p>
        </p:txBody>
      </p:sp>
      <p:sp>
        <p:nvSpPr>
          <p:cNvPr id="11" name="椭圆 4"/>
          <p:cNvSpPr/>
          <p:nvPr/>
        </p:nvSpPr>
        <p:spPr>
          <a:xfrm>
            <a:off x="9057738" y="4083305"/>
            <a:ext cx="3054023" cy="256844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360045" indent="-360045" defTabSz="14224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Batch sorption (</a:t>
            </a:r>
            <a:r>
              <a:rPr lang="en-US" altLang="zh-CN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sizes</a:t>
            </a:r>
            <a:r>
              <a:rPr lang="en-US" altLang="zh-CN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)</a:t>
            </a:r>
          </a:p>
          <a:p>
            <a:pPr marL="360045" indent="-360045" defTabSz="14224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Column transport (</a:t>
            </a:r>
            <a:r>
              <a:rPr lang="en-US" altLang="zh-CN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sizes</a:t>
            </a:r>
            <a:r>
              <a:rPr lang="en-US" altLang="zh-CN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)</a:t>
            </a:r>
          </a:p>
          <a:p>
            <a:pPr marL="360045" indent="-360045" defTabSz="14224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Imbibition (</a:t>
            </a:r>
            <a:r>
              <a:rPr lang="en-US" altLang="zh-CN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HPHT</a:t>
            </a:r>
            <a:r>
              <a:rPr lang="en-US" altLang="zh-CN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)</a:t>
            </a:r>
          </a:p>
          <a:p>
            <a:pPr marL="360045" indent="-360045" defTabSz="14224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Diffusion (</a:t>
            </a:r>
            <a:r>
              <a:rPr lang="en-US" altLang="zh-CN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HPHT</a:t>
            </a:r>
            <a:r>
              <a:rPr lang="en-US" altLang="zh-CN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; </a:t>
            </a:r>
            <a:r>
              <a:rPr lang="en-US" altLang="zh-CN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sizes</a:t>
            </a:r>
            <a:r>
              <a:rPr lang="en-US" altLang="zh-CN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)</a:t>
            </a:r>
          </a:p>
          <a:p>
            <a:pPr marL="360045" indent="-360045" defTabSz="14224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Core flooding (</a:t>
            </a:r>
            <a:r>
              <a:rPr lang="en-US" altLang="zh-CN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HPHT</a:t>
            </a:r>
            <a:r>
              <a:rPr lang="en-US" altLang="zh-CN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)</a:t>
            </a:r>
          </a:p>
          <a:p>
            <a:pPr marL="360045" indent="-360045" defTabSz="14224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dm-block tri-axial fracturing &amp; post-mortem THMC processes (</a:t>
            </a:r>
            <a:r>
              <a:rPr lang="en-US" altLang="zh-CN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HPHT</a:t>
            </a:r>
            <a:r>
              <a:rPr lang="en-US" altLang="zh-CN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)</a:t>
            </a:r>
          </a:p>
          <a:p>
            <a:pPr marL="360045" indent="-360045" defTabSz="14224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en-US" altLang="zh-CN" sz="2000" b="1" dirty="0">
              <a:solidFill>
                <a:schemeClr val="bg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9" name="椭圆 4"/>
          <p:cNvSpPr/>
          <p:nvPr/>
        </p:nvSpPr>
        <p:spPr>
          <a:xfrm>
            <a:off x="59448" y="930173"/>
            <a:ext cx="2875792" cy="21009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65430" defTabSz="1422400">
              <a:spcBef>
                <a:spcPts val="300"/>
              </a:spcBef>
              <a:spcAft>
                <a:spcPts val="300"/>
              </a:spcAft>
              <a:buClr>
                <a:srgbClr val="FFC000"/>
              </a:buClr>
            </a:pPr>
            <a:r>
              <a:rPr lang="en-US" altLang="zh-CN" b="1" u="sng" dirty="0">
                <a:solidFill>
                  <a:srgbClr val="002060"/>
                </a:solidFill>
                <a:latin typeface="Garamond" panose="02020404030301010803" pitchFamily="18" charset="0"/>
              </a:rPr>
              <a:t>Basic data</a:t>
            </a:r>
          </a:p>
          <a:p>
            <a:pPr marL="263525" indent="-263525" defTabSz="1422400">
              <a:spcBef>
                <a:spcPts val="300"/>
              </a:spcBef>
              <a:spcAft>
                <a:spcPts val="3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2060"/>
                </a:solidFill>
                <a:latin typeface="Garamond" panose="02020404030301010803" pitchFamily="18" charset="0"/>
              </a:rPr>
              <a:t>TOC</a:t>
            </a:r>
          </a:p>
          <a:p>
            <a:pPr marL="263525" indent="-263525" defTabSz="1422400">
              <a:spcBef>
                <a:spcPts val="100"/>
              </a:spcBef>
              <a:spcAft>
                <a:spcPts val="1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2060"/>
                </a:solidFill>
                <a:latin typeface="Garamond" panose="02020404030301010803" pitchFamily="18" charset="0"/>
              </a:rPr>
              <a:t>Mineralogy</a:t>
            </a:r>
          </a:p>
          <a:p>
            <a:pPr marL="263525" indent="-263525" defTabSz="1422400">
              <a:spcBef>
                <a:spcPts val="100"/>
              </a:spcBef>
              <a:spcAft>
                <a:spcPts val="1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2060"/>
                </a:solidFill>
                <a:latin typeface="Garamond" panose="02020404030301010803" pitchFamily="18" charset="0"/>
              </a:rPr>
              <a:t>XRF mapping</a:t>
            </a:r>
          </a:p>
          <a:p>
            <a:pPr marL="263525" indent="-263525" defTabSz="1422400">
              <a:spcBef>
                <a:spcPts val="100"/>
              </a:spcBef>
              <a:spcAft>
                <a:spcPts val="1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2060"/>
                </a:solidFill>
                <a:latin typeface="Garamond" panose="02020404030301010803" pitchFamily="18" charset="0"/>
              </a:rPr>
              <a:t>Cation exchange capacity</a:t>
            </a:r>
          </a:p>
          <a:p>
            <a:pPr marL="263525" indent="-263525" defTabSz="1422400">
              <a:spcBef>
                <a:spcPts val="100"/>
              </a:spcBef>
              <a:spcAft>
                <a:spcPts val="1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2060"/>
                </a:solidFill>
                <a:latin typeface="Garamond" panose="02020404030301010803" pitchFamily="18" charset="0"/>
              </a:rPr>
              <a:t>Anion exchange capacity</a:t>
            </a:r>
          </a:p>
          <a:p>
            <a:pPr marL="263525" indent="-263525" defTabSz="1422400">
              <a:spcBef>
                <a:spcPts val="100"/>
              </a:spcBef>
              <a:spcAft>
                <a:spcPts val="1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2060"/>
                </a:solidFill>
                <a:latin typeface="Garamond" panose="02020404030301010803" pitchFamily="18" charset="0"/>
              </a:rPr>
              <a:t>Surface area</a:t>
            </a:r>
          </a:p>
          <a:p>
            <a:pPr marL="263525" indent="-263525" defTabSz="1422400">
              <a:spcBef>
                <a:spcPts val="100"/>
              </a:spcBef>
              <a:spcAft>
                <a:spcPts val="1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2060"/>
                </a:solidFill>
                <a:latin typeface="Garamond" panose="02020404030301010803" pitchFamily="18" charset="0"/>
              </a:rPr>
              <a:t>Thin section</a:t>
            </a:r>
          </a:p>
          <a:p>
            <a:pPr marL="263525" indent="-263525" defTabSz="1422400">
              <a:spcBef>
                <a:spcPts val="100"/>
              </a:spcBef>
              <a:spcAft>
                <a:spcPts val="1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2060"/>
                </a:solidFill>
                <a:latin typeface="Garamond" panose="02020404030301010803" pitchFamily="18" charset="0"/>
              </a:rPr>
              <a:t>Grain size distribution</a:t>
            </a:r>
          </a:p>
        </p:txBody>
      </p:sp>
      <p:sp>
        <p:nvSpPr>
          <p:cNvPr id="13" name="椭圆 4"/>
          <p:cNvSpPr/>
          <p:nvPr/>
        </p:nvSpPr>
        <p:spPr>
          <a:xfrm>
            <a:off x="151359" y="4116776"/>
            <a:ext cx="4085361" cy="228402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360045" indent="-360045" defTabSz="14224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00B050"/>
                </a:solidFill>
                <a:latin typeface="Garamond" panose="02020404030301010803" pitchFamily="18" charset="0"/>
              </a:rPr>
              <a:t>Liquid-air &amp; liquid-liquid contact angle (</a:t>
            </a:r>
            <a:r>
              <a:rPr lang="en-US" altLang="zh-CN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HPHT</a:t>
            </a:r>
            <a:r>
              <a:rPr lang="en-US" altLang="zh-CN" sz="2000" b="1" dirty="0">
                <a:solidFill>
                  <a:srgbClr val="00B050"/>
                </a:solidFill>
                <a:latin typeface="Garamond" panose="02020404030301010803" pitchFamily="18" charset="0"/>
              </a:rPr>
              <a:t>)</a:t>
            </a:r>
          </a:p>
          <a:p>
            <a:pPr marL="360045" indent="-360045" defTabSz="14224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00B050"/>
                </a:solidFill>
                <a:latin typeface="Garamond" panose="02020404030301010803" pitchFamily="18" charset="0"/>
              </a:rPr>
              <a:t>Wettability-fluids &amp; -tracers recipe</a:t>
            </a:r>
          </a:p>
          <a:p>
            <a:pPr marL="360045" indent="-360045" defTabSz="14224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00B050"/>
                </a:solidFill>
                <a:latin typeface="Garamond" panose="02020404030301010803" pitchFamily="18" charset="0"/>
              </a:rPr>
              <a:t>Liquid imbibition (</a:t>
            </a:r>
            <a:r>
              <a:rPr lang="en-US" altLang="zh-CN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sizes</a:t>
            </a:r>
            <a:r>
              <a:rPr lang="en-US" altLang="zh-CN" sz="2000" b="1" dirty="0">
                <a:solidFill>
                  <a:srgbClr val="00B050"/>
                </a:solidFill>
                <a:latin typeface="Garamond" panose="02020404030301010803" pitchFamily="18" charset="0"/>
              </a:rPr>
              <a:t>)</a:t>
            </a:r>
          </a:p>
          <a:p>
            <a:pPr marL="360045" indent="-360045" defTabSz="14224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00B050"/>
                </a:solidFill>
                <a:latin typeface="Garamond" panose="02020404030301010803" pitchFamily="18" charset="0"/>
              </a:rPr>
              <a:t>Gas (O</a:t>
            </a:r>
            <a:r>
              <a:rPr lang="en-US" altLang="zh-CN" sz="2000" b="1" baseline="-25000" dirty="0">
                <a:solidFill>
                  <a:srgbClr val="00B050"/>
                </a:solidFill>
                <a:latin typeface="Garamond" panose="02020404030301010803" pitchFamily="18" charset="0"/>
              </a:rPr>
              <a:t>2</a:t>
            </a:r>
            <a:r>
              <a:rPr lang="en-US" altLang="zh-CN" sz="2000" b="1" dirty="0">
                <a:solidFill>
                  <a:srgbClr val="00B050"/>
                </a:solidFill>
                <a:latin typeface="Garamond" panose="02020404030301010803" pitchFamily="18" charset="0"/>
              </a:rPr>
              <a:t>, H</a:t>
            </a:r>
            <a:r>
              <a:rPr lang="en-US" altLang="zh-CN" sz="2000" b="1" baseline="-25000" dirty="0">
                <a:solidFill>
                  <a:srgbClr val="00B050"/>
                </a:solidFill>
                <a:latin typeface="Garamond" panose="02020404030301010803" pitchFamily="18" charset="0"/>
              </a:rPr>
              <a:t>2</a:t>
            </a:r>
            <a:r>
              <a:rPr lang="en-US" altLang="zh-CN" sz="2000" b="1" dirty="0">
                <a:solidFill>
                  <a:srgbClr val="00B050"/>
                </a:solidFill>
                <a:latin typeface="Garamond" panose="02020404030301010803" pitchFamily="18" charset="0"/>
              </a:rPr>
              <a:t>, CH</a:t>
            </a:r>
            <a:r>
              <a:rPr lang="en-US" altLang="zh-CN" sz="2000" b="1" baseline="-25000" dirty="0">
                <a:solidFill>
                  <a:srgbClr val="00B050"/>
                </a:solidFill>
                <a:latin typeface="Garamond" panose="02020404030301010803" pitchFamily="18" charset="0"/>
              </a:rPr>
              <a:t>4</a:t>
            </a:r>
            <a:r>
              <a:rPr lang="en-US" altLang="zh-CN" sz="2000" b="1" dirty="0">
                <a:solidFill>
                  <a:srgbClr val="00B050"/>
                </a:solidFill>
                <a:latin typeface="Garamond" panose="02020404030301010803" pitchFamily="18" charset="0"/>
              </a:rPr>
              <a:t>, and CO</a:t>
            </a:r>
            <a:r>
              <a:rPr lang="en-US" altLang="zh-CN" sz="2000" b="1" baseline="-25000" dirty="0">
                <a:solidFill>
                  <a:srgbClr val="00B050"/>
                </a:solidFill>
                <a:latin typeface="Garamond" panose="02020404030301010803" pitchFamily="18" charset="0"/>
              </a:rPr>
              <a:t>2</a:t>
            </a:r>
            <a:r>
              <a:rPr lang="en-US" altLang="zh-CN" sz="2000" b="1" dirty="0">
                <a:solidFill>
                  <a:srgbClr val="00B050"/>
                </a:solidFill>
                <a:latin typeface="Garamond" panose="02020404030301010803" pitchFamily="18" charset="0"/>
              </a:rPr>
              <a:t>) diffusion (</a:t>
            </a:r>
            <a:r>
              <a:rPr lang="en-US" altLang="zh-CN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HP</a:t>
            </a:r>
            <a:r>
              <a:rPr lang="en-US" altLang="zh-CN" sz="2000" b="1" dirty="0">
                <a:solidFill>
                  <a:srgbClr val="00B050"/>
                </a:solidFill>
                <a:latin typeface="Garamond" panose="02020404030301010803" pitchFamily="18" charset="0"/>
              </a:rPr>
              <a:t>)</a:t>
            </a:r>
          </a:p>
          <a:p>
            <a:pPr marL="360045" indent="-360045" defTabSz="14224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00B050"/>
                </a:solidFill>
                <a:latin typeface="Garamond" panose="02020404030301010803" pitchFamily="18" charset="0"/>
              </a:rPr>
              <a:t>Gas sorption-advection (</a:t>
            </a:r>
            <a:r>
              <a:rPr lang="en-US" altLang="zh-CN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HPHT</a:t>
            </a:r>
            <a:r>
              <a:rPr lang="en-US" altLang="zh-CN" sz="2000" b="1" dirty="0">
                <a:solidFill>
                  <a:srgbClr val="00B050"/>
                </a:solidFill>
                <a:latin typeface="Garamond" panose="02020404030301010803" pitchFamily="18" charset="0"/>
              </a:rPr>
              <a:t>)</a:t>
            </a:r>
          </a:p>
          <a:p>
            <a:pPr marL="360045" indent="-360045" defTabSz="14224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00B050"/>
                </a:solidFill>
                <a:latin typeface="Garamond" panose="02020404030301010803" pitchFamily="18" charset="0"/>
              </a:rPr>
              <a:t>NMR (</a:t>
            </a:r>
            <a:r>
              <a:rPr lang="en-US" altLang="zh-CN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HPHT</a:t>
            </a:r>
            <a:r>
              <a:rPr lang="en-US" altLang="zh-CN" sz="2000" b="1" dirty="0">
                <a:solidFill>
                  <a:srgbClr val="00B050"/>
                </a:solidFill>
                <a:latin typeface="Garamond" panose="02020404030301010803" pitchFamily="18" charset="0"/>
              </a:rPr>
              <a:t>)</a:t>
            </a:r>
          </a:p>
          <a:p>
            <a:pPr defTabSz="1422400">
              <a:spcBef>
                <a:spcPts val="200"/>
              </a:spcBef>
              <a:spcAft>
                <a:spcPts val="200"/>
              </a:spcAft>
            </a:pPr>
            <a:endParaRPr lang="en-US" altLang="zh-CN" sz="2000" b="1" dirty="0">
              <a:solidFill>
                <a:srgbClr val="00B050"/>
              </a:solidFill>
              <a:latin typeface="Garamond" panose="02020404030301010803" pitchFamily="18" charset="0"/>
            </a:endParaRPr>
          </a:p>
          <a:p>
            <a:pPr marL="360045" indent="-360045" defTabSz="142240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endParaRPr lang="en-US" altLang="zh-CN" sz="2000" b="1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7316689" y="6458318"/>
            <a:ext cx="174104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srgbClr val="000000"/>
                </a:solidFill>
                <a:ea typeface="宋体" panose="02010600030101010101" pitchFamily="2" charset="-122"/>
              </a:rPr>
              <a:t>Hu, 2010-2026</a:t>
            </a:r>
            <a:endParaRPr lang="zh-CN" altLang="en-US" sz="2000" b="1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2556284" y="6494139"/>
            <a:ext cx="4537959" cy="3996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srgbClr val="000000"/>
                </a:solidFill>
                <a:ea typeface="宋体" panose="02010600030101010101" pitchFamily="2" charset="-122"/>
              </a:rPr>
              <a:t>HPHT: high pressure-high temperature</a:t>
            </a:r>
            <a:endParaRPr lang="zh-CN" altLang="en-US" sz="2000" b="1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453528" y="43097"/>
            <a:ext cx="9777949" cy="538631"/>
          </a:xfrm>
          <a:prstGeom prst="rect">
            <a:avLst/>
          </a:prstGeom>
        </p:spPr>
        <p:txBody>
          <a:bodyPr/>
          <a:lstStyle>
            <a:lvl1pPr algn="ctr" defTabSz="94107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algn="l" defTabSz="941070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defTabSz="941070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defTabSz="941070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defTabSz="941070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18465" algn="l" defTabSz="941070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836295" algn="l" defTabSz="941070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254760" algn="l" defTabSz="941070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672590" algn="l" defTabSz="941070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2800" kern="0" dirty="0">
                <a:latin typeface="Garamond" panose="02020404030301010803" pitchFamily="18" charset="0"/>
                <a:ea typeface="宋体" panose="02010600030101010101" pitchFamily="2" charset="-122"/>
              </a:rPr>
              <a:t>Multi-Approach and Multi-Scale Nano-Petrophysical Studies</a:t>
            </a:r>
            <a:endParaRPr lang="en-US" altLang="zh-CN" sz="2800" kern="0" dirty="0">
              <a:latin typeface="Garamond" panose="020204040303010108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0288" y="2729354"/>
            <a:ext cx="7983128" cy="2862322"/>
          </a:xfrm>
          <a:prstGeom prst="rect">
            <a:avLst/>
          </a:prstGeom>
          <a:solidFill>
            <a:srgbClr val="7030A0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</a:pPr>
            <a:r>
              <a:rPr lang="en-US" altLang="zh-CN" sz="2800" b="1" u="sng" dirty="0">
                <a:solidFill>
                  <a:schemeClr val="bg1"/>
                </a:solidFill>
                <a:latin typeface="Garamond" panose="02020404030301010803" pitchFamily="18" charset="0"/>
                <a:ea typeface="黑体" panose="02010600030101010101" pitchFamily="49" charset="-122"/>
              </a:rPr>
              <a:t>Research philosophy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altLang="zh-CN" sz="2800" b="1" dirty="0">
                <a:solidFill>
                  <a:schemeClr val="bg1"/>
                </a:solidFill>
                <a:latin typeface="Garamond" panose="02020404030301010803" pitchFamily="18" charset="0"/>
                <a:ea typeface="黑体" panose="02010600030101010101" pitchFamily="49" charset="-122"/>
              </a:rPr>
              <a:t>Upgrading commercial instrument: 30%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altLang="zh-CN" sz="2800" b="1" dirty="0">
                <a:solidFill>
                  <a:schemeClr val="bg1"/>
                </a:solidFill>
                <a:latin typeface="Garamond" panose="02020404030301010803" pitchFamily="18" charset="0"/>
                <a:ea typeface="黑体" panose="02010600030101010101" pitchFamily="49" charset="-122"/>
              </a:rPr>
              <a:t>Custom-designing and improvement: 30%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altLang="zh-CN" sz="2800" b="1" dirty="0">
                <a:solidFill>
                  <a:schemeClr val="bg1"/>
                </a:solidFill>
                <a:latin typeface="Garamond" panose="02020404030301010803" pitchFamily="18" charset="0"/>
                <a:ea typeface="黑体" panose="02010600030101010101" pitchFamily="49" charset="-122"/>
              </a:rPr>
              <a:t>Sharing among international collaborators: 30%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altLang="zh-CN" sz="2800" b="1" dirty="0">
                <a:solidFill>
                  <a:schemeClr val="bg1"/>
                </a:solidFill>
                <a:latin typeface="Garamond" panose="02020404030301010803" pitchFamily="18" charset="0"/>
                <a:ea typeface="黑体" panose="02010600030101010101" pitchFamily="49" charset="-122"/>
              </a:rPr>
              <a:t>Utilizing large-scale international facilities: 10%</a:t>
            </a:r>
            <a:endParaRPr lang="zh-CN" altLang="en-US" sz="2800" b="1" dirty="0">
              <a:solidFill>
                <a:schemeClr val="bg1"/>
              </a:solidFill>
              <a:latin typeface="Garamond" panose="02020404030301010803" pitchFamily="18" charset="0"/>
              <a:ea typeface="黑体" panose="0201060003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518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572412BB-03D6-48D4-AF82-B7ABC3B036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12198" y="668769"/>
          <a:ext cx="2045482" cy="1793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1944634" imgH="1705294" progId="">
                  <p:embed/>
                </p:oleObj>
              </mc:Choice>
              <mc:Fallback>
                <p:oleObj name="CS ChemDraw Drawing" r:id="rId3" imgW="1944634" imgH="1705294" progId="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572412BB-03D6-48D4-AF82-B7ABC3B036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12198" y="668769"/>
                        <a:ext cx="2045482" cy="17933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Line 3"/>
          <p:cNvSpPr>
            <a:spLocks noChangeShapeType="1"/>
          </p:cNvSpPr>
          <p:nvPr/>
        </p:nvSpPr>
        <p:spPr bwMode="auto">
          <a:xfrm flipV="1">
            <a:off x="3551385" y="5664200"/>
            <a:ext cx="863600" cy="8382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336" y="626719"/>
            <a:ext cx="7668227" cy="20928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71463" indent="-271463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B050"/>
                </a:solidFill>
                <a:latin typeface="Garamond" panose="02020404030301010803" pitchFamily="18" charset="0"/>
                <a:ea typeface="黑体" pitchFamily="49" charset="-122"/>
              </a:rPr>
              <a:t>API brine</a:t>
            </a:r>
            <a:r>
              <a:rPr lang="zh-CN" altLang="en-US" sz="2000" b="1" dirty="0">
                <a:solidFill>
                  <a:srgbClr val="00B050"/>
                </a:solidFill>
                <a:latin typeface="Garamond" panose="02020404030301010803" pitchFamily="18" charset="0"/>
                <a:ea typeface="黑体" pitchFamily="49" charset="-122"/>
              </a:rPr>
              <a:t> </a:t>
            </a:r>
            <a:r>
              <a:rPr lang="en-US" altLang="zh-CN" sz="2000" b="1" dirty="0">
                <a:solidFill>
                  <a:srgbClr val="00B050"/>
                </a:solidFill>
                <a:latin typeface="Garamond" panose="02020404030301010803" pitchFamily="18" charset="0"/>
                <a:ea typeface="黑体" pitchFamily="49" charset="-122"/>
              </a:rPr>
              <a:t>(8 wt.% NaCl+2 wt.% CaCl</a:t>
            </a:r>
            <a:r>
              <a:rPr lang="en-US" altLang="zh-CN" sz="2000" b="1" baseline="-25000" dirty="0">
                <a:solidFill>
                  <a:srgbClr val="00B050"/>
                </a:solidFill>
                <a:latin typeface="Garamond" panose="02020404030301010803" pitchFamily="18" charset="0"/>
                <a:ea typeface="黑体" pitchFamily="49" charset="-122"/>
              </a:rPr>
              <a:t>2</a:t>
            </a:r>
            <a:r>
              <a:rPr lang="en-US" altLang="zh-CN" sz="2000" b="1" dirty="0">
                <a:solidFill>
                  <a:srgbClr val="00B050"/>
                </a:solidFill>
                <a:latin typeface="Garamond" panose="02020404030301010803" pitchFamily="18" charset="0"/>
                <a:ea typeface="黑体" pitchFamily="49" charset="-122"/>
              </a:rPr>
              <a:t>) [water-wet]</a:t>
            </a:r>
            <a:endParaRPr lang="en-US" sz="2000" b="1" dirty="0">
              <a:solidFill>
                <a:srgbClr val="00B050"/>
              </a:solidFill>
              <a:latin typeface="Garamond" panose="02020404030301010803" pitchFamily="18" charset="0"/>
              <a:ea typeface="黑体" pitchFamily="49" charset="-122"/>
            </a:endParaRPr>
          </a:p>
          <a:p>
            <a:pPr marL="715963" lvl="1" indent="-360363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B050"/>
                </a:solidFill>
                <a:latin typeface="Garamond" panose="02020404030301010803" pitchFamily="18" charset="0"/>
                <a:ea typeface="黑体" pitchFamily="49" charset="-122"/>
                <a:cs typeface="Arial" panose="020B0604020202020204" pitchFamily="34" charset="0"/>
              </a:rPr>
              <a:t>ReO</a:t>
            </a:r>
            <a:r>
              <a:rPr lang="en-US" sz="2000" b="1" baseline="-25000" dirty="0">
                <a:solidFill>
                  <a:srgbClr val="00B050"/>
                </a:solidFill>
                <a:latin typeface="Garamond" panose="02020404030301010803" pitchFamily="18" charset="0"/>
                <a:ea typeface="黑体" pitchFamily="49" charset="-122"/>
                <a:cs typeface="Arial" panose="020B0604020202020204" pitchFamily="34" charset="0"/>
              </a:rPr>
              <a:t>4</a:t>
            </a:r>
            <a:r>
              <a:rPr lang="en-US" sz="2000" b="1" baseline="30000" dirty="0">
                <a:solidFill>
                  <a:srgbClr val="00B050"/>
                </a:solidFill>
                <a:latin typeface="Garamond" panose="02020404030301010803" pitchFamily="18" charset="0"/>
                <a:ea typeface="黑体" pitchFamily="49" charset="-122"/>
                <a:cs typeface="Arial" panose="020B0604020202020204" pitchFamily="34" charset="0"/>
              </a:rPr>
              <a:t>-</a:t>
            </a:r>
            <a:r>
              <a:rPr lang="en-US" sz="2000" b="1" dirty="0">
                <a:solidFill>
                  <a:srgbClr val="00B050"/>
                </a:solidFill>
                <a:latin typeface="Garamond" panose="02020404030301010803" pitchFamily="18" charset="0"/>
                <a:ea typeface="黑体" pitchFamily="49" charset="-122"/>
                <a:cs typeface="Arial" panose="020B0604020202020204" pitchFamily="34" charset="0"/>
              </a:rPr>
              <a:t> (0.553 nm), a</a:t>
            </a:r>
            <a:r>
              <a:rPr lang="en-US" altLang="zh-CN" sz="2000" b="1" dirty="0">
                <a:solidFill>
                  <a:srgbClr val="00B050"/>
                </a:solidFill>
                <a:latin typeface="Garamond" panose="02020404030301010803" pitchFamily="18" charset="0"/>
                <a:ea typeface="黑体" pitchFamily="49" charset="-122"/>
              </a:rPr>
              <a:t>nionic Sb</a:t>
            </a:r>
            <a:r>
              <a:rPr lang="en-US" altLang="zh-CN" sz="2000" b="1" baseline="30000" dirty="0">
                <a:solidFill>
                  <a:srgbClr val="00B050"/>
                </a:solidFill>
                <a:latin typeface="Garamond" panose="02020404030301010803" pitchFamily="18" charset="0"/>
                <a:ea typeface="黑体" pitchFamily="49" charset="-122"/>
              </a:rPr>
              <a:t>2-</a:t>
            </a:r>
            <a:r>
              <a:rPr lang="en-US" altLang="zh-CN" sz="2000" b="1" dirty="0">
                <a:solidFill>
                  <a:srgbClr val="00B050"/>
                </a:solidFill>
                <a:latin typeface="Garamond" panose="02020404030301010803" pitchFamily="18" charset="0"/>
                <a:ea typeface="黑体" pitchFamily="49" charset="-122"/>
              </a:rPr>
              <a:t>-complex </a:t>
            </a:r>
            <a:r>
              <a:rPr lang="en-US" altLang="zh-CN" sz="2000" b="1" dirty="0">
                <a:solidFill>
                  <a:srgbClr val="00B050"/>
                </a:solidFill>
                <a:latin typeface="Garamond" panose="02020404030301010803" pitchFamily="18" charset="0"/>
                <a:ea typeface="黑体" pitchFamily="49" charset="-122"/>
                <a:cs typeface="Arial" panose="020B0604020202020204" pitchFamily="34" charset="0"/>
              </a:rPr>
              <a:t>(0.89 nm)</a:t>
            </a:r>
            <a:r>
              <a:rPr lang="en-US" altLang="zh-CN" sz="2000" b="1" dirty="0">
                <a:solidFill>
                  <a:srgbClr val="0070C0"/>
                </a:solidFill>
                <a:latin typeface="Garamond" panose="02020404030301010803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marL="715963" indent="-360363"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00B050"/>
                </a:solidFill>
                <a:latin typeface="Garamond" panose="02020404030301010803" pitchFamily="18" charset="0"/>
                <a:ea typeface="黑体" pitchFamily="49" charset="-122"/>
              </a:rPr>
              <a:t>Cs</a:t>
            </a:r>
            <a:r>
              <a:rPr lang="en-US" altLang="zh-CN" sz="2000" b="1" baseline="30000" dirty="0">
                <a:solidFill>
                  <a:srgbClr val="00B050"/>
                </a:solidFill>
                <a:latin typeface="Garamond" panose="02020404030301010803" pitchFamily="18" charset="0"/>
                <a:ea typeface="黑体" pitchFamily="49" charset="-122"/>
              </a:rPr>
              <a:t>+ </a:t>
            </a:r>
            <a:r>
              <a:rPr lang="en-US" altLang="zh-CN" sz="2000" b="1" dirty="0">
                <a:solidFill>
                  <a:srgbClr val="00B050"/>
                </a:solidFill>
                <a:latin typeface="Garamond" panose="02020404030301010803" pitchFamily="18" charset="0"/>
                <a:ea typeface="黑体" pitchFamily="49" charset="-122"/>
              </a:rPr>
              <a:t>(0.234), </a:t>
            </a:r>
            <a:r>
              <a:rPr lang="en-US" altLang="zh-CN" sz="2000" b="1" dirty="0">
                <a:solidFill>
                  <a:srgbClr val="00B050"/>
                </a:solidFill>
                <a:latin typeface="Garamond" panose="02020404030301010803" pitchFamily="18" charset="0"/>
                <a:ea typeface="黑体" pitchFamily="49" charset="-122"/>
                <a:cs typeface="Arial" panose="020B0604020202020204" pitchFamily="34" charset="0"/>
              </a:rPr>
              <a:t>Cationic Ru</a:t>
            </a:r>
            <a:r>
              <a:rPr lang="en-US" altLang="zh-CN" sz="2000" b="1" baseline="30000" dirty="0">
                <a:solidFill>
                  <a:srgbClr val="00B050"/>
                </a:solidFill>
                <a:latin typeface="Garamond" panose="02020404030301010803" pitchFamily="18" charset="0"/>
                <a:ea typeface="黑体" pitchFamily="49" charset="-122"/>
                <a:cs typeface="Arial" panose="020B0604020202020204" pitchFamily="34" charset="0"/>
              </a:rPr>
              <a:t>2+</a:t>
            </a:r>
            <a:r>
              <a:rPr lang="en-US" altLang="zh-CN" sz="2000" b="1" dirty="0">
                <a:solidFill>
                  <a:srgbClr val="00B050"/>
                </a:solidFill>
                <a:latin typeface="Garamond" panose="02020404030301010803" pitchFamily="18" charset="0"/>
                <a:ea typeface="黑体" pitchFamily="49" charset="-122"/>
                <a:cs typeface="Arial" panose="020B0604020202020204" pitchFamily="34" charset="0"/>
              </a:rPr>
              <a:t>-complex (1.0 nm)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Clr>
                <a:srgbClr val="F414E9"/>
              </a:buClr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414E9"/>
                </a:solidFill>
                <a:latin typeface="Garamond" panose="02020404030301010803" pitchFamily="18" charset="0"/>
                <a:ea typeface="黑体" pitchFamily="49" charset="-122"/>
              </a:rPr>
              <a:t>2DT [n-</a:t>
            </a:r>
            <a:r>
              <a:rPr lang="en-US" altLang="zh-CN" sz="2000" b="1" dirty="0" err="1">
                <a:solidFill>
                  <a:srgbClr val="F414E9"/>
                </a:solidFill>
                <a:latin typeface="Garamond" panose="02020404030301010803" pitchFamily="18" charset="0"/>
                <a:ea typeface="黑体" pitchFamily="49" charset="-122"/>
              </a:rPr>
              <a:t>decane</a:t>
            </a:r>
            <a:r>
              <a:rPr lang="en-US" altLang="zh-CN" sz="2000" b="1" dirty="0">
                <a:solidFill>
                  <a:srgbClr val="F414E9"/>
                </a:solidFill>
                <a:latin typeface="Garamond" panose="02020404030301010803" pitchFamily="18" charset="0"/>
                <a:ea typeface="黑体" pitchFamily="49" charset="-122"/>
              </a:rPr>
              <a:t> (D): toluene</a:t>
            </a:r>
            <a:r>
              <a:rPr lang="en-US" altLang="zh-CN" sz="2000" b="1" dirty="0">
                <a:solidFill>
                  <a:srgbClr val="F414E9"/>
                </a:solidFill>
                <a:latin typeface="Garamond" panose="02020404030301010803" pitchFamily="18" charset="0"/>
                <a:ea typeface="黑体" pitchFamily="49" charset="-122"/>
                <a:cs typeface="Arial" panose="020B0604020202020204" pitchFamily="34" charset="0"/>
              </a:rPr>
              <a:t> (T)] [</a:t>
            </a:r>
            <a:r>
              <a:rPr lang="en-US" sz="2000" b="1" dirty="0">
                <a:solidFill>
                  <a:srgbClr val="F414E9"/>
                </a:solidFill>
                <a:latin typeface="Garamond" panose="02020404030301010803" pitchFamily="18" charset="0"/>
                <a:ea typeface="黑体" pitchFamily="49" charset="-122"/>
                <a:cs typeface="Arial" panose="020B0604020202020204" pitchFamily="34" charset="0"/>
              </a:rPr>
              <a:t>oil-wet]</a:t>
            </a:r>
            <a:endParaRPr lang="en-US" altLang="zh-CN" sz="2000" b="1" i="1" dirty="0">
              <a:solidFill>
                <a:srgbClr val="F414E9"/>
              </a:solidFill>
              <a:latin typeface="Garamond" panose="02020404030301010803" pitchFamily="18" charset="0"/>
              <a:ea typeface="黑体" pitchFamily="49" charset="-122"/>
            </a:endParaRPr>
          </a:p>
          <a:p>
            <a:pPr marL="715963" indent="-360363"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F414E9"/>
                </a:solidFill>
                <a:latin typeface="Garamond" panose="02020404030301010803" pitchFamily="18" charset="0"/>
                <a:ea typeface="黑体" pitchFamily="49" charset="-122"/>
              </a:rPr>
              <a:t>Organic-I</a:t>
            </a:r>
            <a:r>
              <a:rPr lang="en-US" altLang="zh-CN" sz="2000" b="1" dirty="0">
                <a:solidFill>
                  <a:srgbClr val="F414E9"/>
                </a:solidFill>
                <a:latin typeface="Garamond" panose="02020404030301010803" pitchFamily="18" charset="0"/>
                <a:ea typeface="黑体" pitchFamily="49" charset="-122"/>
                <a:cs typeface="Arial" panose="020B0604020202020204" pitchFamily="34" charset="0"/>
              </a:rPr>
              <a:t> (1-iododecane)</a:t>
            </a:r>
            <a:endParaRPr lang="en-US" altLang="zh-CN" sz="2000" b="1" dirty="0">
              <a:solidFill>
                <a:srgbClr val="F414E9"/>
              </a:solidFill>
              <a:latin typeface="Garamond" panose="02020404030301010803" pitchFamily="18" charset="0"/>
              <a:ea typeface="黑体" pitchFamily="49" charset="-122"/>
            </a:endParaRPr>
          </a:p>
          <a:p>
            <a:pPr marL="715963" indent="-360363"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F414E9"/>
                </a:solidFill>
                <a:latin typeface="Garamond" panose="02020404030301010803" pitchFamily="18" charset="0"/>
                <a:ea typeface="黑体" pitchFamily="49" charset="-122"/>
              </a:rPr>
              <a:t>Organic-</a:t>
            </a:r>
            <a:r>
              <a:rPr lang="en-US" sz="2000" b="1" dirty="0">
                <a:solidFill>
                  <a:srgbClr val="F414E9"/>
                </a:solidFill>
                <a:latin typeface="Garamond" panose="02020404030301010803" pitchFamily="18" charset="0"/>
                <a:ea typeface="黑体" pitchFamily="49" charset="-122"/>
              </a:rPr>
              <a:t>Re [</a:t>
            </a:r>
            <a:r>
              <a:rPr lang="en-US" sz="2000" b="1" dirty="0" err="1">
                <a:solidFill>
                  <a:srgbClr val="F414E9"/>
                </a:solidFill>
                <a:latin typeface="Garamond" panose="02020404030301010803" pitchFamily="18" charset="0"/>
                <a:ea typeface="黑体" pitchFamily="49" charset="-122"/>
              </a:rPr>
              <a:t>trichlorooxobis</a:t>
            </a:r>
            <a:r>
              <a:rPr lang="en-US" sz="2000" b="1" dirty="0">
                <a:solidFill>
                  <a:srgbClr val="F414E9"/>
                </a:solidFill>
                <a:latin typeface="Garamond" panose="02020404030301010803" pitchFamily="18" charset="0"/>
                <a:ea typeface="黑体" pitchFamily="49" charset="-122"/>
              </a:rPr>
              <a:t>(triphenylphosphine)rhenium(V)]</a:t>
            </a:r>
          </a:p>
        </p:txBody>
      </p:sp>
      <p:sp>
        <p:nvSpPr>
          <p:cNvPr id="7" name="矩形 1"/>
          <p:cNvSpPr>
            <a:spLocks noChangeArrowheads="1"/>
          </p:cNvSpPr>
          <p:nvPr/>
        </p:nvSpPr>
        <p:spPr bwMode="auto">
          <a:xfrm>
            <a:off x="2675679" y="-73217"/>
            <a:ext cx="6828516" cy="65069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None/>
            </a:pPr>
            <a:r>
              <a:rPr lang="en-US" altLang="zh-CN" dirty="0">
                <a:solidFill>
                  <a:srgbClr val="FF0000"/>
                </a:solidFill>
                <a:latin typeface="Garamond" panose="02020404030301010803" pitchFamily="18" charset="0"/>
                <a:ea typeface="微软雅黑" panose="020B0503020204020204" pitchFamily="34" charset="-122"/>
              </a:rPr>
              <a:t>Wettability-Based Fluids and Tracers</a:t>
            </a:r>
            <a:endParaRPr lang="zh-CN" altLang="en-US" dirty="0">
              <a:solidFill>
                <a:srgbClr val="FF0000"/>
              </a:solidFill>
              <a:latin typeface="Garamond" panose="02020404030301010803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文本框 22"/>
          <p:cNvSpPr txBox="1"/>
          <p:nvPr/>
        </p:nvSpPr>
        <p:spPr>
          <a:xfrm>
            <a:off x="1260423" y="2928943"/>
            <a:ext cx="2735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414E9"/>
                </a:solidFill>
                <a:latin typeface="Garamond" panose="02020404030301010803" pitchFamily="18" charset="0"/>
                <a:ea typeface="黑体" pitchFamily="49" charset="-122"/>
              </a:rPr>
              <a:t>1.393 nm × 0.287 nm × 0.178 nm</a:t>
            </a:r>
            <a:endParaRPr lang="zh-CN" altLang="en-US" sz="1400" b="1" dirty="0">
              <a:solidFill>
                <a:srgbClr val="F414E9"/>
              </a:solidFill>
              <a:latin typeface="Garamond" panose="02020404030301010803" pitchFamily="18" charset="0"/>
              <a:ea typeface="黑体" pitchFamily="49" charset="-122"/>
            </a:endParaRPr>
          </a:p>
        </p:txBody>
      </p:sp>
      <p:pic>
        <p:nvPicPr>
          <p:cNvPr id="12" name="图片 11" descr="1-iododecan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6764" y="3261918"/>
            <a:ext cx="2931997" cy="419220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3557231" y="3280527"/>
            <a:ext cx="324000" cy="324000"/>
          </a:xfrm>
          <a:prstGeom prst="ellipse">
            <a:avLst/>
          </a:prstGeom>
          <a:noFill/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51860" y="2877100"/>
            <a:ext cx="3778923" cy="856142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097773" y="2882889"/>
            <a:ext cx="3318114" cy="2332304"/>
            <a:chOff x="5784235" y="3598668"/>
            <a:chExt cx="3148700" cy="2008105"/>
          </a:xfrm>
        </p:grpSpPr>
        <p:pic>
          <p:nvPicPr>
            <p:cNvPr id="16" name="图片 15" descr="Trichlorooxobis rhenium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84235" y="3646302"/>
              <a:ext cx="3096602" cy="1663564"/>
            </a:xfrm>
            <a:prstGeom prst="rect">
              <a:avLst/>
            </a:prstGeom>
          </p:spPr>
        </p:pic>
        <p:sp>
          <p:nvSpPr>
            <p:cNvPr id="17" name="文本框 5"/>
            <p:cNvSpPr txBox="1"/>
            <p:nvPr/>
          </p:nvSpPr>
          <p:spPr>
            <a:xfrm>
              <a:off x="6011493" y="5284177"/>
              <a:ext cx="2690458" cy="26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414E9"/>
                  </a:solidFill>
                  <a:latin typeface="Garamond" panose="02020404030301010803" pitchFamily="18" charset="0"/>
                  <a:ea typeface="黑体" pitchFamily="49" charset="-122"/>
                </a:rPr>
                <a:t>1.273 nm × 0.919 nm × 0.785 nm</a:t>
              </a:r>
              <a:endParaRPr lang="zh-CN" altLang="en-US" sz="1400" b="1" dirty="0">
                <a:solidFill>
                  <a:srgbClr val="F414E9"/>
                </a:solidFill>
                <a:latin typeface="Garamond" panose="02020404030301010803" pitchFamily="18" charset="0"/>
                <a:ea typeface="黑体" pitchFamily="49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7170536" y="4323505"/>
              <a:ext cx="324000" cy="324000"/>
            </a:xfrm>
            <a:prstGeom prst="ellipse">
              <a:avLst/>
            </a:prstGeom>
            <a:noFill/>
            <a:ln w="254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784235" y="3598668"/>
              <a:ext cx="3148700" cy="200810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299643" y="2923059"/>
            <a:ext cx="6825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014F0"/>
                </a:solidFill>
                <a:latin typeface="Garamond" panose="02020404030301010803" pitchFamily="18" charset="0"/>
                <a:ea typeface="黑体" pitchFamily="49" charset="-122"/>
              </a:rPr>
              <a:t>0.23 nm</a:t>
            </a:r>
            <a:endParaRPr lang="zh-CN" altLang="en-US" sz="1600" b="1" dirty="0">
              <a:solidFill>
                <a:srgbClr val="F014F0"/>
              </a:solidFill>
              <a:latin typeface="Garamond" panose="02020404030301010803" pitchFamily="18" charset="0"/>
              <a:ea typeface="黑体" pitchFamily="49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402856" y="2853089"/>
            <a:ext cx="7040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014F0"/>
                </a:solidFill>
                <a:latin typeface="Garamond" panose="02020404030301010803" pitchFamily="18" charset="0"/>
                <a:ea typeface="黑体" pitchFamily="49" charset="-122"/>
              </a:rPr>
              <a:t>0.85 nm</a:t>
            </a:r>
            <a:endParaRPr lang="zh-CN" altLang="en-US" sz="1600" b="1" dirty="0">
              <a:solidFill>
                <a:srgbClr val="F014F0"/>
              </a:solidFill>
              <a:latin typeface="Garamond" panose="02020404030301010803" pitchFamily="18" charset="0"/>
              <a:ea typeface="黑体" pitchFamily="49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7486830" y="668769"/>
            <a:ext cx="288000" cy="288000"/>
          </a:xfrm>
          <a:prstGeom prst="ellipse">
            <a:avLst/>
          </a:prstGeom>
          <a:noFill/>
          <a:ln w="254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 b="1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文本框 1"/>
          <p:cNvSpPr txBox="1">
            <a:spLocks noChangeArrowheads="1"/>
          </p:cNvSpPr>
          <p:nvPr/>
        </p:nvSpPr>
        <p:spPr bwMode="auto">
          <a:xfrm>
            <a:off x="4354076" y="5551736"/>
            <a:ext cx="252764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en-US" altLang="zh-CN" sz="1800" b="1" dirty="0">
                <a:ea typeface="黑体" panose="02010609060101010101" pitchFamily="49" charset="-122"/>
              </a:rPr>
              <a:t>Hu et al., 2004; 2010; 2017;</a:t>
            </a:r>
            <a:r>
              <a:rPr lang="zh-CN" altLang="en-US" sz="1800" b="1" dirty="0">
                <a:ea typeface="黑体" panose="02010609060101010101" pitchFamily="49" charset="-122"/>
              </a:rPr>
              <a:t> </a:t>
            </a:r>
            <a:r>
              <a:rPr lang="en-US" altLang="zh-CN" sz="1800" b="1" dirty="0">
                <a:ea typeface="黑体" panose="02010609060101010101" pitchFamily="49" charset="-122"/>
              </a:rPr>
              <a:t>2019; 2024</a:t>
            </a:r>
            <a:endParaRPr lang="zh-CN" altLang="en-US" sz="1800" b="1" dirty="0">
              <a:ea typeface="黑体" panose="02010609060101010101" pitchFamily="49" charset="-122"/>
            </a:endParaRPr>
          </a:p>
        </p:txBody>
      </p:sp>
      <p:sp>
        <p:nvSpPr>
          <p:cNvPr id="28" name="椭圆 22">
            <a:extLst>
              <a:ext uri="{FF2B5EF4-FFF2-40B4-BE49-F238E27FC236}">
                <a16:creationId xmlns:a16="http://schemas.microsoft.com/office/drawing/2014/main" id="{03546152-EEF8-4CF6-BB6E-2106E7E951BE}"/>
              </a:ext>
            </a:extLst>
          </p:cNvPr>
          <p:cNvSpPr/>
          <p:nvPr/>
        </p:nvSpPr>
        <p:spPr>
          <a:xfrm>
            <a:off x="9308559" y="1264363"/>
            <a:ext cx="237600" cy="288000"/>
          </a:xfrm>
          <a:prstGeom prst="ellipse">
            <a:avLst/>
          </a:prstGeom>
          <a:noFill/>
          <a:ln w="254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 b="1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9" name="Picture 16" descr="C:\Users\lenovo\Desktop\ReO4-白.jpg">
            <a:extLst>
              <a:ext uri="{FF2B5EF4-FFF2-40B4-BE49-F238E27FC236}">
                <a16:creationId xmlns:a16="http://schemas.microsoft.com/office/drawing/2014/main" id="{B8962F8C-918E-4CCE-AAC7-23B8FA5EA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36421" t="11847" r="30153" b="21887"/>
          <a:stretch>
            <a:fillRect/>
          </a:stretch>
        </p:blipFill>
        <p:spPr bwMode="auto">
          <a:xfrm>
            <a:off x="6106172" y="628793"/>
            <a:ext cx="987220" cy="1018071"/>
          </a:xfrm>
          <a:prstGeom prst="rect">
            <a:avLst/>
          </a:prstGeom>
          <a:noFill/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2780AB3-2949-4E9B-BE3D-8769DDD47FC3}"/>
              </a:ext>
            </a:extLst>
          </p:cNvPr>
          <p:cNvSpPr txBox="1"/>
          <p:nvPr/>
        </p:nvSpPr>
        <p:spPr>
          <a:xfrm>
            <a:off x="6466224" y="65993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j-lt"/>
                <a:ea typeface="黑体" panose="02010609060101010101" pitchFamily="49" charset="-122"/>
              </a:rPr>
              <a:t>Re</a:t>
            </a:r>
            <a:endParaRPr lang="zh-CN" altLang="en-US" dirty="0"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31" name="椭圆 22">
            <a:extLst>
              <a:ext uri="{FF2B5EF4-FFF2-40B4-BE49-F238E27FC236}">
                <a16:creationId xmlns:a16="http://schemas.microsoft.com/office/drawing/2014/main" id="{C83D9B27-0FAE-4DDC-B503-9BDA6A2CF685}"/>
              </a:ext>
            </a:extLst>
          </p:cNvPr>
          <p:cNvSpPr/>
          <p:nvPr/>
        </p:nvSpPr>
        <p:spPr>
          <a:xfrm>
            <a:off x="6529973" y="704050"/>
            <a:ext cx="288000" cy="288000"/>
          </a:xfrm>
          <a:prstGeom prst="ellipse">
            <a:avLst/>
          </a:prstGeom>
          <a:noFill/>
          <a:ln w="254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 b="1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22" name="对象 21"/>
          <p:cNvGraphicFramePr>
            <a:graphicFrameLocks noChangeAspect="1"/>
          </p:cNvGraphicFramePr>
          <p:nvPr/>
        </p:nvGraphicFramePr>
        <p:xfrm>
          <a:off x="7161508" y="522009"/>
          <a:ext cx="1465263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8" imgW="1734369" imgH="1600200" progId="">
                  <p:embed/>
                </p:oleObj>
              </mc:Choice>
              <mc:Fallback>
                <p:oleObj name="CS ChemDraw Drawing" r:id="rId8" imgW="1734369" imgH="1600200" progId="">
                  <p:embed/>
                  <p:pic>
                    <p:nvPicPr>
                      <p:cNvPr id="22" name="对象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1508" y="522009"/>
                        <a:ext cx="1465263" cy="134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5" descr="034.JPG">
            <a:extLst>
              <a:ext uri="{FF2B5EF4-FFF2-40B4-BE49-F238E27FC236}">
                <a16:creationId xmlns:a16="http://schemas.microsoft.com/office/drawing/2014/main" id="{2547B98B-85B5-EB50-6303-01C7B78F487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072392" y="2523150"/>
            <a:ext cx="3997272" cy="3247784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AE39A907-2C56-F80A-5368-D048D25A16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32" y="3922207"/>
            <a:ext cx="3647999" cy="2736000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EA3F76BC-6142-494E-0BEA-DA7F29589836}"/>
              </a:ext>
            </a:extLst>
          </p:cNvPr>
          <p:cNvSpPr txBox="1"/>
          <p:nvPr/>
        </p:nvSpPr>
        <p:spPr>
          <a:xfrm>
            <a:off x="147637" y="6086746"/>
            <a:ext cx="162320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B05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Diffusion</a:t>
            </a:r>
            <a:endParaRPr lang="en-US" sz="2800" b="1" dirty="0">
              <a:solidFill>
                <a:srgbClr val="00B050"/>
              </a:solidFill>
              <a:latin typeface="Garamond" panose="02020404030301010803" pitchFamily="18" charset="0"/>
              <a:ea typeface="黑体" panose="02010609060101010101" pitchFamily="49" charset="-122"/>
            </a:endParaRPr>
          </a:p>
        </p:txBody>
      </p:sp>
      <p:grpSp>
        <p:nvGrpSpPr>
          <p:cNvPr id="10" name="Group 20">
            <a:extLst>
              <a:ext uri="{FF2B5EF4-FFF2-40B4-BE49-F238E27FC236}">
                <a16:creationId xmlns:a16="http://schemas.microsoft.com/office/drawing/2014/main" id="{350763A4-930C-AACF-6C5D-FA03E9E41096}"/>
              </a:ext>
            </a:extLst>
          </p:cNvPr>
          <p:cNvGrpSpPr/>
          <p:nvPr/>
        </p:nvGrpSpPr>
        <p:grpSpPr>
          <a:xfrm>
            <a:off x="7501184" y="5208139"/>
            <a:ext cx="2079901" cy="1645734"/>
            <a:chOff x="-3026011" y="2061314"/>
            <a:chExt cx="2226129" cy="1936004"/>
          </a:xfrm>
        </p:grpSpPr>
        <p:pic>
          <p:nvPicPr>
            <p:cNvPr id="24" name="Picture 479">
              <a:extLst>
                <a:ext uri="{FF2B5EF4-FFF2-40B4-BE49-F238E27FC236}">
                  <a16:creationId xmlns:a16="http://schemas.microsoft.com/office/drawing/2014/main" id="{0E9BEE77-FA4B-F292-00E6-4788019C6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586"/>
            <a:stretch/>
          </p:blipFill>
          <p:spPr>
            <a:xfrm rot="16200000">
              <a:off x="-2880948" y="1916251"/>
              <a:ext cx="1936004" cy="2226129"/>
            </a:xfrm>
            <a:prstGeom prst="rect">
              <a:avLst/>
            </a:prstGeom>
          </p:spPr>
        </p:pic>
        <p:grpSp>
          <p:nvGrpSpPr>
            <p:cNvPr id="36" name="Group 19">
              <a:extLst>
                <a:ext uri="{FF2B5EF4-FFF2-40B4-BE49-F238E27FC236}">
                  <a16:creationId xmlns:a16="http://schemas.microsoft.com/office/drawing/2014/main" id="{BC277FB6-7CB0-649F-2564-C3BC9A26F318}"/>
                </a:ext>
              </a:extLst>
            </p:cNvPr>
            <p:cNvGrpSpPr/>
            <p:nvPr/>
          </p:nvGrpSpPr>
          <p:grpSpPr>
            <a:xfrm>
              <a:off x="-2684046" y="3677252"/>
              <a:ext cx="1508760" cy="182880"/>
              <a:chOff x="-2133295" y="6577422"/>
              <a:chExt cx="1444752" cy="182880"/>
            </a:xfrm>
          </p:grpSpPr>
          <p:grpSp>
            <p:nvGrpSpPr>
              <p:cNvPr id="211" name="Group 17">
                <a:extLst>
                  <a:ext uri="{FF2B5EF4-FFF2-40B4-BE49-F238E27FC236}">
                    <a16:creationId xmlns:a16="http://schemas.microsoft.com/office/drawing/2014/main" id="{2E3FA111-E1B8-FD44-9DE1-8B0261107C73}"/>
                  </a:ext>
                </a:extLst>
              </p:cNvPr>
              <p:cNvGrpSpPr/>
              <p:nvPr/>
            </p:nvGrpSpPr>
            <p:grpSpPr>
              <a:xfrm>
                <a:off x="-2094796" y="6627540"/>
                <a:ext cx="1388390" cy="110332"/>
                <a:chOff x="538150" y="6472332"/>
                <a:chExt cx="1388390" cy="110332"/>
              </a:xfrm>
            </p:grpSpPr>
            <p:grpSp>
              <p:nvGrpSpPr>
                <p:cNvPr id="213" name="Group 421">
                  <a:extLst>
                    <a:ext uri="{FF2B5EF4-FFF2-40B4-BE49-F238E27FC236}">
                      <a16:creationId xmlns:a16="http://schemas.microsoft.com/office/drawing/2014/main" id="{4A2954FD-218D-63B2-13DF-67EC0591A235}"/>
                    </a:ext>
                  </a:extLst>
                </p:cNvPr>
                <p:cNvGrpSpPr/>
                <p:nvPr/>
              </p:nvGrpSpPr>
              <p:grpSpPr>
                <a:xfrm>
                  <a:off x="539878" y="6564376"/>
                  <a:ext cx="1386662" cy="18288"/>
                  <a:chOff x="-1353142" y="7109385"/>
                  <a:chExt cx="1386662" cy="18288"/>
                </a:xfrm>
              </p:grpSpPr>
              <p:sp>
                <p:nvSpPr>
                  <p:cNvPr id="252" name="椭圆 161">
                    <a:extLst>
                      <a:ext uri="{FF2B5EF4-FFF2-40B4-BE49-F238E27FC236}">
                        <a16:creationId xmlns:a16="http://schemas.microsoft.com/office/drawing/2014/main" id="{BD0DFDEA-DF25-EA41-6C9A-776B70DC824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1353142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53" name="椭圆 169">
                    <a:extLst>
                      <a:ext uri="{FF2B5EF4-FFF2-40B4-BE49-F238E27FC236}">
                        <a16:creationId xmlns:a16="http://schemas.microsoft.com/office/drawing/2014/main" id="{0AD39901-595C-9DC4-F079-79A1E4CFD67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1183395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54" name="椭圆 170">
                    <a:extLst>
                      <a:ext uri="{FF2B5EF4-FFF2-40B4-BE49-F238E27FC236}">
                        <a16:creationId xmlns:a16="http://schemas.microsoft.com/office/drawing/2014/main" id="{6BAF4A5E-ED34-5DEE-A2AB-CC15C948CE3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1010787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55" name="椭圆 167">
                    <a:extLst>
                      <a:ext uri="{FF2B5EF4-FFF2-40B4-BE49-F238E27FC236}">
                        <a16:creationId xmlns:a16="http://schemas.microsoft.com/office/drawing/2014/main" id="{29C59229-A369-BC44-F395-58C6EEB02C5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850738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56" name="椭圆 168">
                    <a:extLst>
                      <a:ext uri="{FF2B5EF4-FFF2-40B4-BE49-F238E27FC236}">
                        <a16:creationId xmlns:a16="http://schemas.microsoft.com/office/drawing/2014/main" id="{37D45FA9-8299-A13C-648C-DE9551369F2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689281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57" name="椭圆 165">
                    <a:extLst>
                      <a:ext uri="{FF2B5EF4-FFF2-40B4-BE49-F238E27FC236}">
                        <a16:creationId xmlns:a16="http://schemas.microsoft.com/office/drawing/2014/main" id="{A0E0E779-51BA-7ACC-981A-D34279B2D54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535462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58" name="椭圆 166">
                    <a:extLst>
                      <a:ext uri="{FF2B5EF4-FFF2-40B4-BE49-F238E27FC236}">
                        <a16:creationId xmlns:a16="http://schemas.microsoft.com/office/drawing/2014/main" id="{203F8BC0-EDD6-217E-3877-CC2F470FD9F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385156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59" name="椭圆 161">
                    <a:extLst>
                      <a:ext uri="{FF2B5EF4-FFF2-40B4-BE49-F238E27FC236}">
                        <a16:creationId xmlns:a16="http://schemas.microsoft.com/office/drawing/2014/main" id="{44AB2A78-6FB7-0FD0-21C1-8B4AE472BBE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230605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60" name="椭圆 169">
                    <a:extLst>
                      <a:ext uri="{FF2B5EF4-FFF2-40B4-BE49-F238E27FC236}">
                        <a16:creationId xmlns:a16="http://schemas.microsoft.com/office/drawing/2014/main" id="{C1ECF8C7-79D5-6530-2026-DC83C1C3AE4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60858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61" name="椭圆 161">
                    <a:extLst>
                      <a:ext uri="{FF2B5EF4-FFF2-40B4-BE49-F238E27FC236}">
                        <a16:creationId xmlns:a16="http://schemas.microsoft.com/office/drawing/2014/main" id="{EC5A7C19-5503-DB7D-F883-3FD6FC98113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1277052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62" name="椭圆 169">
                    <a:extLst>
                      <a:ext uri="{FF2B5EF4-FFF2-40B4-BE49-F238E27FC236}">
                        <a16:creationId xmlns:a16="http://schemas.microsoft.com/office/drawing/2014/main" id="{49A17771-4DCC-16FC-459D-23D4522561B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1107305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63" name="椭圆 170">
                    <a:extLst>
                      <a:ext uri="{FF2B5EF4-FFF2-40B4-BE49-F238E27FC236}">
                        <a16:creationId xmlns:a16="http://schemas.microsoft.com/office/drawing/2014/main" id="{DA98434A-E138-3835-0903-773078723C9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934697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64" name="椭圆 167">
                    <a:extLst>
                      <a:ext uri="{FF2B5EF4-FFF2-40B4-BE49-F238E27FC236}">
                        <a16:creationId xmlns:a16="http://schemas.microsoft.com/office/drawing/2014/main" id="{8BB6ACFB-E00C-8FCA-2DB4-570D3BF0F87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774648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65" name="椭圆 168">
                    <a:extLst>
                      <a:ext uri="{FF2B5EF4-FFF2-40B4-BE49-F238E27FC236}">
                        <a16:creationId xmlns:a16="http://schemas.microsoft.com/office/drawing/2014/main" id="{F18D25F1-EB3A-B315-A6C0-95E8098566A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613191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66" name="椭圆 165">
                    <a:extLst>
                      <a:ext uri="{FF2B5EF4-FFF2-40B4-BE49-F238E27FC236}">
                        <a16:creationId xmlns:a16="http://schemas.microsoft.com/office/drawing/2014/main" id="{0728D1EB-840C-6C8E-E891-44F672D9575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459372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67" name="椭圆 166">
                    <a:extLst>
                      <a:ext uri="{FF2B5EF4-FFF2-40B4-BE49-F238E27FC236}">
                        <a16:creationId xmlns:a16="http://schemas.microsoft.com/office/drawing/2014/main" id="{FA3FCA73-DF96-8102-C1EE-1285704E163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309066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68" name="椭圆 161">
                    <a:extLst>
                      <a:ext uri="{FF2B5EF4-FFF2-40B4-BE49-F238E27FC236}">
                        <a16:creationId xmlns:a16="http://schemas.microsoft.com/office/drawing/2014/main" id="{852BB67E-2C71-1EB8-C832-2CD1EFB6AD7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154515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69" name="椭圆 169">
                    <a:extLst>
                      <a:ext uri="{FF2B5EF4-FFF2-40B4-BE49-F238E27FC236}">
                        <a16:creationId xmlns:a16="http://schemas.microsoft.com/office/drawing/2014/main" id="{C13BC7BD-DF6B-3106-FBA0-02FAB364E20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5232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</p:grpSp>
            <p:grpSp>
              <p:nvGrpSpPr>
                <p:cNvPr id="214" name="Group 440">
                  <a:extLst>
                    <a:ext uri="{FF2B5EF4-FFF2-40B4-BE49-F238E27FC236}">
                      <a16:creationId xmlns:a16="http://schemas.microsoft.com/office/drawing/2014/main" id="{9D8FA02A-1078-66DD-5A9F-C73297625E6C}"/>
                    </a:ext>
                  </a:extLst>
                </p:cNvPr>
                <p:cNvGrpSpPr/>
                <p:nvPr/>
              </p:nvGrpSpPr>
              <p:grpSpPr>
                <a:xfrm>
                  <a:off x="538150" y="6516148"/>
                  <a:ext cx="1386662" cy="18288"/>
                  <a:chOff x="-1353142" y="7109385"/>
                  <a:chExt cx="1386662" cy="18288"/>
                </a:xfrm>
              </p:grpSpPr>
              <p:sp>
                <p:nvSpPr>
                  <p:cNvPr id="234" name="椭圆 161">
                    <a:extLst>
                      <a:ext uri="{FF2B5EF4-FFF2-40B4-BE49-F238E27FC236}">
                        <a16:creationId xmlns:a16="http://schemas.microsoft.com/office/drawing/2014/main" id="{9F6DAD87-85B5-96C1-3AF7-D19C6E406C3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1353142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35" name="椭圆 169">
                    <a:extLst>
                      <a:ext uri="{FF2B5EF4-FFF2-40B4-BE49-F238E27FC236}">
                        <a16:creationId xmlns:a16="http://schemas.microsoft.com/office/drawing/2014/main" id="{E8E95B5F-CFCE-6021-9969-4BC2DF291D7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1183395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36" name="椭圆 170">
                    <a:extLst>
                      <a:ext uri="{FF2B5EF4-FFF2-40B4-BE49-F238E27FC236}">
                        <a16:creationId xmlns:a16="http://schemas.microsoft.com/office/drawing/2014/main" id="{0337EB40-F17B-20EB-FA5A-7BBC980541D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1010787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37" name="椭圆 167">
                    <a:extLst>
                      <a:ext uri="{FF2B5EF4-FFF2-40B4-BE49-F238E27FC236}">
                        <a16:creationId xmlns:a16="http://schemas.microsoft.com/office/drawing/2014/main" id="{91EEB0A2-B362-5EC8-1340-F2E89C83351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850738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38" name="椭圆 168">
                    <a:extLst>
                      <a:ext uri="{FF2B5EF4-FFF2-40B4-BE49-F238E27FC236}">
                        <a16:creationId xmlns:a16="http://schemas.microsoft.com/office/drawing/2014/main" id="{6ACCB914-2E66-4DEE-7E64-7166C42360C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689281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39" name="椭圆 165">
                    <a:extLst>
                      <a:ext uri="{FF2B5EF4-FFF2-40B4-BE49-F238E27FC236}">
                        <a16:creationId xmlns:a16="http://schemas.microsoft.com/office/drawing/2014/main" id="{FE8BD473-05D9-7678-85E0-7994AFABA1D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535462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40" name="椭圆 166">
                    <a:extLst>
                      <a:ext uri="{FF2B5EF4-FFF2-40B4-BE49-F238E27FC236}">
                        <a16:creationId xmlns:a16="http://schemas.microsoft.com/office/drawing/2014/main" id="{070546DB-A5E4-5E8F-215B-B23FDFDA748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385156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41" name="椭圆 161">
                    <a:extLst>
                      <a:ext uri="{FF2B5EF4-FFF2-40B4-BE49-F238E27FC236}">
                        <a16:creationId xmlns:a16="http://schemas.microsoft.com/office/drawing/2014/main" id="{2ABA3E4F-E31D-866D-3C7D-EE66817EF1B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230605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42" name="椭圆 169">
                    <a:extLst>
                      <a:ext uri="{FF2B5EF4-FFF2-40B4-BE49-F238E27FC236}">
                        <a16:creationId xmlns:a16="http://schemas.microsoft.com/office/drawing/2014/main" id="{58BC6DE3-9007-E9CA-1661-5A590897853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60858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43" name="椭圆 161">
                    <a:extLst>
                      <a:ext uri="{FF2B5EF4-FFF2-40B4-BE49-F238E27FC236}">
                        <a16:creationId xmlns:a16="http://schemas.microsoft.com/office/drawing/2014/main" id="{683B11B5-34A6-FD1E-13EC-EBB81B08CA8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1277052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44" name="椭圆 169">
                    <a:extLst>
                      <a:ext uri="{FF2B5EF4-FFF2-40B4-BE49-F238E27FC236}">
                        <a16:creationId xmlns:a16="http://schemas.microsoft.com/office/drawing/2014/main" id="{B96F0435-EBF0-C43A-A950-045DA97B838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1107305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45" name="椭圆 170">
                    <a:extLst>
                      <a:ext uri="{FF2B5EF4-FFF2-40B4-BE49-F238E27FC236}">
                        <a16:creationId xmlns:a16="http://schemas.microsoft.com/office/drawing/2014/main" id="{DE4F5861-5B6B-9F41-6B24-6BF890281DA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934697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46" name="椭圆 167">
                    <a:extLst>
                      <a:ext uri="{FF2B5EF4-FFF2-40B4-BE49-F238E27FC236}">
                        <a16:creationId xmlns:a16="http://schemas.microsoft.com/office/drawing/2014/main" id="{01671F07-A7C4-F58B-902B-AE1FCB91463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774648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47" name="椭圆 168">
                    <a:extLst>
                      <a:ext uri="{FF2B5EF4-FFF2-40B4-BE49-F238E27FC236}">
                        <a16:creationId xmlns:a16="http://schemas.microsoft.com/office/drawing/2014/main" id="{D76DF064-39FC-BD8A-9F3D-347C252708F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613191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48" name="椭圆 165">
                    <a:extLst>
                      <a:ext uri="{FF2B5EF4-FFF2-40B4-BE49-F238E27FC236}">
                        <a16:creationId xmlns:a16="http://schemas.microsoft.com/office/drawing/2014/main" id="{26095249-2AE2-C6CC-D9D3-8C4A9E95D51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459372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49" name="椭圆 166">
                    <a:extLst>
                      <a:ext uri="{FF2B5EF4-FFF2-40B4-BE49-F238E27FC236}">
                        <a16:creationId xmlns:a16="http://schemas.microsoft.com/office/drawing/2014/main" id="{43707425-EF75-3CC4-493D-9C93007455A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309066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50" name="椭圆 161">
                    <a:extLst>
                      <a:ext uri="{FF2B5EF4-FFF2-40B4-BE49-F238E27FC236}">
                        <a16:creationId xmlns:a16="http://schemas.microsoft.com/office/drawing/2014/main" id="{52F4055D-55B0-44BD-979F-AAA1E3C1DDD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154515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51" name="椭圆 169">
                    <a:extLst>
                      <a:ext uri="{FF2B5EF4-FFF2-40B4-BE49-F238E27FC236}">
                        <a16:creationId xmlns:a16="http://schemas.microsoft.com/office/drawing/2014/main" id="{970BC324-E994-F963-447C-6CD824F7663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5232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</p:grpSp>
            <p:grpSp>
              <p:nvGrpSpPr>
                <p:cNvPr id="215" name="Group 459">
                  <a:extLst>
                    <a:ext uri="{FF2B5EF4-FFF2-40B4-BE49-F238E27FC236}">
                      <a16:creationId xmlns:a16="http://schemas.microsoft.com/office/drawing/2014/main" id="{2D47D10D-D0DE-1A25-D7A4-63E3CB073085}"/>
                    </a:ext>
                  </a:extLst>
                </p:cNvPr>
                <p:cNvGrpSpPr/>
                <p:nvPr/>
              </p:nvGrpSpPr>
              <p:grpSpPr>
                <a:xfrm>
                  <a:off x="538150" y="6472332"/>
                  <a:ext cx="1386662" cy="18288"/>
                  <a:chOff x="-1353142" y="7109385"/>
                  <a:chExt cx="1386662" cy="18288"/>
                </a:xfrm>
              </p:grpSpPr>
              <p:sp>
                <p:nvSpPr>
                  <p:cNvPr id="216" name="椭圆 161">
                    <a:extLst>
                      <a:ext uri="{FF2B5EF4-FFF2-40B4-BE49-F238E27FC236}">
                        <a16:creationId xmlns:a16="http://schemas.microsoft.com/office/drawing/2014/main" id="{C17AB0AA-F5F6-FA16-1752-CBDE281E092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1353142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17" name="椭圆 169">
                    <a:extLst>
                      <a:ext uri="{FF2B5EF4-FFF2-40B4-BE49-F238E27FC236}">
                        <a16:creationId xmlns:a16="http://schemas.microsoft.com/office/drawing/2014/main" id="{F06D54AB-4609-42D3-87D1-65912B021A2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1183395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18" name="椭圆 170">
                    <a:extLst>
                      <a:ext uri="{FF2B5EF4-FFF2-40B4-BE49-F238E27FC236}">
                        <a16:creationId xmlns:a16="http://schemas.microsoft.com/office/drawing/2014/main" id="{20F47B02-FA23-DACC-28F8-8038421D073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1010787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19" name="椭圆 167">
                    <a:extLst>
                      <a:ext uri="{FF2B5EF4-FFF2-40B4-BE49-F238E27FC236}">
                        <a16:creationId xmlns:a16="http://schemas.microsoft.com/office/drawing/2014/main" id="{2624ACC8-BFA9-D672-BF3C-03A081D2242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850738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20" name="椭圆 168">
                    <a:extLst>
                      <a:ext uri="{FF2B5EF4-FFF2-40B4-BE49-F238E27FC236}">
                        <a16:creationId xmlns:a16="http://schemas.microsoft.com/office/drawing/2014/main" id="{3FFF212C-2CB6-3F05-0DA0-F8E0F4CD3A6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689281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21" name="椭圆 165">
                    <a:extLst>
                      <a:ext uri="{FF2B5EF4-FFF2-40B4-BE49-F238E27FC236}">
                        <a16:creationId xmlns:a16="http://schemas.microsoft.com/office/drawing/2014/main" id="{08D0C50E-EBC8-E2EF-1AA1-6CC871F0EA6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535462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22" name="椭圆 166">
                    <a:extLst>
                      <a:ext uri="{FF2B5EF4-FFF2-40B4-BE49-F238E27FC236}">
                        <a16:creationId xmlns:a16="http://schemas.microsoft.com/office/drawing/2014/main" id="{0C477207-66FD-E85D-4335-F385DD1D32A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385156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23" name="椭圆 161">
                    <a:extLst>
                      <a:ext uri="{FF2B5EF4-FFF2-40B4-BE49-F238E27FC236}">
                        <a16:creationId xmlns:a16="http://schemas.microsoft.com/office/drawing/2014/main" id="{E096F1F2-82BF-C2AE-0F17-F4F015A33AB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230605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24" name="椭圆 169">
                    <a:extLst>
                      <a:ext uri="{FF2B5EF4-FFF2-40B4-BE49-F238E27FC236}">
                        <a16:creationId xmlns:a16="http://schemas.microsoft.com/office/drawing/2014/main" id="{17005CAE-CBC8-6C6A-64A1-2F2F1D6397E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60858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25" name="椭圆 161">
                    <a:extLst>
                      <a:ext uri="{FF2B5EF4-FFF2-40B4-BE49-F238E27FC236}">
                        <a16:creationId xmlns:a16="http://schemas.microsoft.com/office/drawing/2014/main" id="{E9A643B6-FE23-0EDD-0A8B-9BD449CF644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1277052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26" name="椭圆 169">
                    <a:extLst>
                      <a:ext uri="{FF2B5EF4-FFF2-40B4-BE49-F238E27FC236}">
                        <a16:creationId xmlns:a16="http://schemas.microsoft.com/office/drawing/2014/main" id="{4DFF0C6E-80C2-0203-539E-65F84F2644A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1107305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27" name="椭圆 170">
                    <a:extLst>
                      <a:ext uri="{FF2B5EF4-FFF2-40B4-BE49-F238E27FC236}">
                        <a16:creationId xmlns:a16="http://schemas.microsoft.com/office/drawing/2014/main" id="{8A5F2A24-A21C-9163-2789-9777BC3466A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934697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28" name="椭圆 167">
                    <a:extLst>
                      <a:ext uri="{FF2B5EF4-FFF2-40B4-BE49-F238E27FC236}">
                        <a16:creationId xmlns:a16="http://schemas.microsoft.com/office/drawing/2014/main" id="{7943D56F-12C4-DC50-9718-5AC2B2BF053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774648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29" name="椭圆 168">
                    <a:extLst>
                      <a:ext uri="{FF2B5EF4-FFF2-40B4-BE49-F238E27FC236}">
                        <a16:creationId xmlns:a16="http://schemas.microsoft.com/office/drawing/2014/main" id="{B82E350F-BDE5-CBF8-16EC-773F713FA60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613191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30" name="椭圆 165">
                    <a:extLst>
                      <a:ext uri="{FF2B5EF4-FFF2-40B4-BE49-F238E27FC236}">
                        <a16:creationId xmlns:a16="http://schemas.microsoft.com/office/drawing/2014/main" id="{0ED9F6EF-FEFF-57D9-4CA2-4E09F4F82D4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459372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31" name="椭圆 166">
                    <a:extLst>
                      <a:ext uri="{FF2B5EF4-FFF2-40B4-BE49-F238E27FC236}">
                        <a16:creationId xmlns:a16="http://schemas.microsoft.com/office/drawing/2014/main" id="{BFAB4F47-316B-5398-1C73-FB4CB2531A3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309066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32" name="椭圆 161">
                    <a:extLst>
                      <a:ext uri="{FF2B5EF4-FFF2-40B4-BE49-F238E27FC236}">
                        <a16:creationId xmlns:a16="http://schemas.microsoft.com/office/drawing/2014/main" id="{37A21CFE-CCCF-04C8-9D39-C117384F615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154515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  <p:sp>
                <p:nvSpPr>
                  <p:cNvPr id="233" name="椭圆 169">
                    <a:extLst>
                      <a:ext uri="{FF2B5EF4-FFF2-40B4-BE49-F238E27FC236}">
                        <a16:creationId xmlns:a16="http://schemas.microsoft.com/office/drawing/2014/main" id="{ACC82070-243B-B39A-C69E-F73276DDD84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5232" y="7109385"/>
                    <a:ext cx="18288" cy="18288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  <p:txBody>
                  <a:bodyPr vert="horz" wrap="square" lIns="0" tIns="45720" rIns="9144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aramond" pitchFamily="18" charset="0"/>
                    </a:endParaRPr>
                  </a:p>
                </p:txBody>
              </p:sp>
            </p:grpSp>
          </p:grpSp>
          <p:sp>
            <p:nvSpPr>
              <p:cNvPr id="212" name="Rectangle 2">
                <a:extLst>
                  <a:ext uri="{FF2B5EF4-FFF2-40B4-BE49-F238E27FC236}">
                    <a16:creationId xmlns:a16="http://schemas.microsoft.com/office/drawing/2014/main" id="{FC406AC2-6769-2810-898A-C20944BE7D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-1502359" y="5946486"/>
                <a:ext cx="182880" cy="1444752"/>
              </a:xfrm>
              <a:prstGeom prst="rect">
                <a:avLst/>
              </a:prstGeom>
              <a:noFill/>
              <a:ln w="19050">
                <a:solidFill>
                  <a:srgbClr val="CCFF33"/>
                </a:solidFill>
                <a:prstDash val="dash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37" name="TextBox 47">
              <a:extLst>
                <a:ext uri="{FF2B5EF4-FFF2-40B4-BE49-F238E27FC236}">
                  <a16:creationId xmlns:a16="http://schemas.microsoft.com/office/drawing/2014/main" id="{14F82172-797E-4E04-0902-AEC95E166641}"/>
                </a:ext>
              </a:extLst>
            </p:cNvPr>
            <p:cNvSpPr txBox="1"/>
            <p:nvPr/>
          </p:nvSpPr>
          <p:spPr>
            <a:xfrm>
              <a:off x="-2070220" y="3607975"/>
              <a:ext cx="461198" cy="310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A</a:t>
              </a:r>
              <a:endParaRPr lang="zh-CN" altLang="en-US" sz="2000" b="1" dirty="0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38" name="Rectangle 2">
              <a:extLst>
                <a:ext uri="{FF2B5EF4-FFF2-40B4-BE49-F238E27FC236}">
                  <a16:creationId xmlns:a16="http://schemas.microsoft.com/office/drawing/2014/main" id="{8B8536FE-D28F-7170-348C-E80D2B136D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2598746" y="2170939"/>
              <a:ext cx="1371600" cy="1508760"/>
            </a:xfrm>
            <a:prstGeom prst="rect">
              <a:avLst/>
            </a:prstGeom>
            <a:noFill/>
            <a:ln w="19050">
              <a:solidFill>
                <a:srgbClr val="CCFF33"/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39" name="Group 14">
              <a:extLst>
                <a:ext uri="{FF2B5EF4-FFF2-40B4-BE49-F238E27FC236}">
                  <a16:creationId xmlns:a16="http://schemas.microsoft.com/office/drawing/2014/main" id="{F6318B5A-C639-E705-1099-23BD9FB6F5BA}"/>
                </a:ext>
              </a:extLst>
            </p:cNvPr>
            <p:cNvGrpSpPr/>
            <p:nvPr/>
          </p:nvGrpSpPr>
          <p:grpSpPr>
            <a:xfrm>
              <a:off x="-2622236" y="3253660"/>
              <a:ext cx="1386662" cy="18288"/>
              <a:chOff x="-1353142" y="7109385"/>
              <a:chExt cx="1386662" cy="18288"/>
            </a:xfrm>
          </p:grpSpPr>
          <p:sp>
            <p:nvSpPr>
              <p:cNvPr id="193" name="椭圆 161">
                <a:extLst>
                  <a:ext uri="{FF2B5EF4-FFF2-40B4-BE49-F238E27FC236}">
                    <a16:creationId xmlns:a16="http://schemas.microsoft.com/office/drawing/2014/main" id="{E7F89603-37B8-2ED9-8708-1F772E4EEA19}"/>
                  </a:ext>
                </a:extLst>
              </p:cNvPr>
              <p:cNvSpPr/>
              <p:nvPr/>
            </p:nvSpPr>
            <p:spPr bwMode="auto">
              <a:xfrm>
                <a:off x="-135314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94" name="椭圆 169">
                <a:extLst>
                  <a:ext uri="{FF2B5EF4-FFF2-40B4-BE49-F238E27FC236}">
                    <a16:creationId xmlns:a16="http://schemas.microsoft.com/office/drawing/2014/main" id="{4D991420-BD2F-180F-3335-7C2A4CD250D0}"/>
                  </a:ext>
                </a:extLst>
              </p:cNvPr>
              <p:cNvSpPr/>
              <p:nvPr/>
            </p:nvSpPr>
            <p:spPr bwMode="auto">
              <a:xfrm>
                <a:off x="-118339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95" name="椭圆 170">
                <a:extLst>
                  <a:ext uri="{FF2B5EF4-FFF2-40B4-BE49-F238E27FC236}">
                    <a16:creationId xmlns:a16="http://schemas.microsoft.com/office/drawing/2014/main" id="{91B135C3-E18E-D2E3-6F17-F10D892C4EFF}"/>
                  </a:ext>
                </a:extLst>
              </p:cNvPr>
              <p:cNvSpPr/>
              <p:nvPr/>
            </p:nvSpPr>
            <p:spPr bwMode="auto">
              <a:xfrm>
                <a:off x="-1010787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96" name="椭圆 167">
                <a:extLst>
                  <a:ext uri="{FF2B5EF4-FFF2-40B4-BE49-F238E27FC236}">
                    <a16:creationId xmlns:a16="http://schemas.microsoft.com/office/drawing/2014/main" id="{02EACD5B-E077-213B-7FD9-25993C20C63D}"/>
                  </a:ext>
                </a:extLst>
              </p:cNvPr>
              <p:cNvSpPr/>
              <p:nvPr/>
            </p:nvSpPr>
            <p:spPr bwMode="auto">
              <a:xfrm>
                <a:off x="-850738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97" name="椭圆 168">
                <a:extLst>
                  <a:ext uri="{FF2B5EF4-FFF2-40B4-BE49-F238E27FC236}">
                    <a16:creationId xmlns:a16="http://schemas.microsoft.com/office/drawing/2014/main" id="{A95C6137-9951-CFDE-DD21-5BCC2BC9B3E7}"/>
                  </a:ext>
                </a:extLst>
              </p:cNvPr>
              <p:cNvSpPr/>
              <p:nvPr/>
            </p:nvSpPr>
            <p:spPr bwMode="auto">
              <a:xfrm>
                <a:off x="-689281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98" name="椭圆 165">
                <a:extLst>
                  <a:ext uri="{FF2B5EF4-FFF2-40B4-BE49-F238E27FC236}">
                    <a16:creationId xmlns:a16="http://schemas.microsoft.com/office/drawing/2014/main" id="{BFED8A59-B8FE-DA93-2DE5-E2746A7B5113}"/>
                  </a:ext>
                </a:extLst>
              </p:cNvPr>
              <p:cNvSpPr/>
              <p:nvPr/>
            </p:nvSpPr>
            <p:spPr bwMode="auto">
              <a:xfrm>
                <a:off x="-53546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99" name="椭圆 166">
                <a:extLst>
                  <a:ext uri="{FF2B5EF4-FFF2-40B4-BE49-F238E27FC236}">
                    <a16:creationId xmlns:a16="http://schemas.microsoft.com/office/drawing/2014/main" id="{2EEF6EBB-2A9E-A36B-2281-09CF74179E56}"/>
                  </a:ext>
                </a:extLst>
              </p:cNvPr>
              <p:cNvSpPr/>
              <p:nvPr/>
            </p:nvSpPr>
            <p:spPr bwMode="auto">
              <a:xfrm>
                <a:off x="-385156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200" name="椭圆 161">
                <a:extLst>
                  <a:ext uri="{FF2B5EF4-FFF2-40B4-BE49-F238E27FC236}">
                    <a16:creationId xmlns:a16="http://schemas.microsoft.com/office/drawing/2014/main" id="{58505B49-4724-DB01-D1FA-EED7FC9F5692}"/>
                  </a:ext>
                </a:extLst>
              </p:cNvPr>
              <p:cNvSpPr/>
              <p:nvPr/>
            </p:nvSpPr>
            <p:spPr bwMode="auto">
              <a:xfrm>
                <a:off x="-23060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201" name="椭圆 169">
                <a:extLst>
                  <a:ext uri="{FF2B5EF4-FFF2-40B4-BE49-F238E27FC236}">
                    <a16:creationId xmlns:a16="http://schemas.microsoft.com/office/drawing/2014/main" id="{EFF6CAFE-2165-1CAD-88A0-6A25EA06286D}"/>
                  </a:ext>
                </a:extLst>
              </p:cNvPr>
              <p:cNvSpPr/>
              <p:nvPr/>
            </p:nvSpPr>
            <p:spPr bwMode="auto">
              <a:xfrm>
                <a:off x="-60858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202" name="椭圆 161">
                <a:extLst>
                  <a:ext uri="{FF2B5EF4-FFF2-40B4-BE49-F238E27FC236}">
                    <a16:creationId xmlns:a16="http://schemas.microsoft.com/office/drawing/2014/main" id="{CE9E5F3E-D64B-62D6-91C9-D11784378B64}"/>
                  </a:ext>
                </a:extLst>
              </p:cNvPr>
              <p:cNvSpPr/>
              <p:nvPr/>
            </p:nvSpPr>
            <p:spPr bwMode="auto">
              <a:xfrm>
                <a:off x="-127705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203" name="椭圆 169">
                <a:extLst>
                  <a:ext uri="{FF2B5EF4-FFF2-40B4-BE49-F238E27FC236}">
                    <a16:creationId xmlns:a16="http://schemas.microsoft.com/office/drawing/2014/main" id="{56D41F76-2FF2-ED13-7889-600D7630B2B0}"/>
                  </a:ext>
                </a:extLst>
              </p:cNvPr>
              <p:cNvSpPr/>
              <p:nvPr/>
            </p:nvSpPr>
            <p:spPr bwMode="auto">
              <a:xfrm>
                <a:off x="-110730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204" name="椭圆 170">
                <a:extLst>
                  <a:ext uri="{FF2B5EF4-FFF2-40B4-BE49-F238E27FC236}">
                    <a16:creationId xmlns:a16="http://schemas.microsoft.com/office/drawing/2014/main" id="{5C4184E0-38C7-50FB-420A-59C43D6AAF36}"/>
                  </a:ext>
                </a:extLst>
              </p:cNvPr>
              <p:cNvSpPr/>
              <p:nvPr/>
            </p:nvSpPr>
            <p:spPr bwMode="auto">
              <a:xfrm>
                <a:off x="-934697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205" name="椭圆 167">
                <a:extLst>
                  <a:ext uri="{FF2B5EF4-FFF2-40B4-BE49-F238E27FC236}">
                    <a16:creationId xmlns:a16="http://schemas.microsoft.com/office/drawing/2014/main" id="{DFB343BD-137D-758C-0314-3AED0316C29D}"/>
                  </a:ext>
                </a:extLst>
              </p:cNvPr>
              <p:cNvSpPr/>
              <p:nvPr/>
            </p:nvSpPr>
            <p:spPr bwMode="auto">
              <a:xfrm>
                <a:off x="-774648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206" name="椭圆 168">
                <a:extLst>
                  <a:ext uri="{FF2B5EF4-FFF2-40B4-BE49-F238E27FC236}">
                    <a16:creationId xmlns:a16="http://schemas.microsoft.com/office/drawing/2014/main" id="{8EE8ACB3-1C86-C52E-CB2A-CB3139CE581B}"/>
                  </a:ext>
                </a:extLst>
              </p:cNvPr>
              <p:cNvSpPr/>
              <p:nvPr/>
            </p:nvSpPr>
            <p:spPr bwMode="auto">
              <a:xfrm>
                <a:off x="-613191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207" name="椭圆 165">
                <a:extLst>
                  <a:ext uri="{FF2B5EF4-FFF2-40B4-BE49-F238E27FC236}">
                    <a16:creationId xmlns:a16="http://schemas.microsoft.com/office/drawing/2014/main" id="{B7F0C5F5-B3B8-009F-FBCC-F26DC5C8895C}"/>
                  </a:ext>
                </a:extLst>
              </p:cNvPr>
              <p:cNvSpPr/>
              <p:nvPr/>
            </p:nvSpPr>
            <p:spPr bwMode="auto">
              <a:xfrm>
                <a:off x="-45937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208" name="椭圆 166">
                <a:extLst>
                  <a:ext uri="{FF2B5EF4-FFF2-40B4-BE49-F238E27FC236}">
                    <a16:creationId xmlns:a16="http://schemas.microsoft.com/office/drawing/2014/main" id="{A8A2F2EF-E883-AA85-6470-67B06DD674B2}"/>
                  </a:ext>
                </a:extLst>
              </p:cNvPr>
              <p:cNvSpPr/>
              <p:nvPr/>
            </p:nvSpPr>
            <p:spPr bwMode="auto">
              <a:xfrm>
                <a:off x="-309066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209" name="椭圆 161">
                <a:extLst>
                  <a:ext uri="{FF2B5EF4-FFF2-40B4-BE49-F238E27FC236}">
                    <a16:creationId xmlns:a16="http://schemas.microsoft.com/office/drawing/2014/main" id="{7FD843E3-AD06-5ABC-E8DF-A4368F857981}"/>
                  </a:ext>
                </a:extLst>
              </p:cNvPr>
              <p:cNvSpPr/>
              <p:nvPr/>
            </p:nvSpPr>
            <p:spPr bwMode="auto">
              <a:xfrm>
                <a:off x="-15451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210" name="椭圆 169">
                <a:extLst>
                  <a:ext uri="{FF2B5EF4-FFF2-40B4-BE49-F238E27FC236}">
                    <a16:creationId xmlns:a16="http://schemas.microsoft.com/office/drawing/2014/main" id="{C7B98AF3-8DB7-BFF0-CE8B-A09E53683A92}"/>
                  </a:ext>
                </a:extLst>
              </p:cNvPr>
              <p:cNvSpPr/>
              <p:nvPr/>
            </p:nvSpPr>
            <p:spPr bwMode="auto">
              <a:xfrm>
                <a:off x="1523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</p:grpSp>
        <p:grpSp>
          <p:nvGrpSpPr>
            <p:cNvPr id="40" name="Group 288">
              <a:extLst>
                <a:ext uri="{FF2B5EF4-FFF2-40B4-BE49-F238E27FC236}">
                  <a16:creationId xmlns:a16="http://schemas.microsoft.com/office/drawing/2014/main" id="{61BB32D4-2A77-96B9-BBA9-B2FEC987F4D2}"/>
                </a:ext>
              </a:extLst>
            </p:cNvPr>
            <p:cNvGrpSpPr/>
            <p:nvPr/>
          </p:nvGrpSpPr>
          <p:grpSpPr>
            <a:xfrm>
              <a:off x="-2615847" y="3085715"/>
              <a:ext cx="1386662" cy="18288"/>
              <a:chOff x="-1353142" y="7109385"/>
              <a:chExt cx="1386662" cy="18288"/>
            </a:xfrm>
          </p:grpSpPr>
          <p:sp>
            <p:nvSpPr>
              <p:cNvPr id="175" name="椭圆 161">
                <a:extLst>
                  <a:ext uri="{FF2B5EF4-FFF2-40B4-BE49-F238E27FC236}">
                    <a16:creationId xmlns:a16="http://schemas.microsoft.com/office/drawing/2014/main" id="{B6B68E5A-6752-2925-2D1C-3064796BDCAB}"/>
                  </a:ext>
                </a:extLst>
              </p:cNvPr>
              <p:cNvSpPr/>
              <p:nvPr/>
            </p:nvSpPr>
            <p:spPr bwMode="auto">
              <a:xfrm>
                <a:off x="-135314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76" name="椭圆 169">
                <a:extLst>
                  <a:ext uri="{FF2B5EF4-FFF2-40B4-BE49-F238E27FC236}">
                    <a16:creationId xmlns:a16="http://schemas.microsoft.com/office/drawing/2014/main" id="{3B9D4123-3ACD-CD1C-7FD3-12E66F665376}"/>
                  </a:ext>
                </a:extLst>
              </p:cNvPr>
              <p:cNvSpPr/>
              <p:nvPr/>
            </p:nvSpPr>
            <p:spPr bwMode="auto">
              <a:xfrm>
                <a:off x="-118339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77" name="椭圆 170">
                <a:extLst>
                  <a:ext uri="{FF2B5EF4-FFF2-40B4-BE49-F238E27FC236}">
                    <a16:creationId xmlns:a16="http://schemas.microsoft.com/office/drawing/2014/main" id="{55F21D4D-9EF5-6CEC-FFCB-E72A03DC8C82}"/>
                  </a:ext>
                </a:extLst>
              </p:cNvPr>
              <p:cNvSpPr/>
              <p:nvPr/>
            </p:nvSpPr>
            <p:spPr bwMode="auto">
              <a:xfrm>
                <a:off x="-1010787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78" name="椭圆 167">
                <a:extLst>
                  <a:ext uri="{FF2B5EF4-FFF2-40B4-BE49-F238E27FC236}">
                    <a16:creationId xmlns:a16="http://schemas.microsoft.com/office/drawing/2014/main" id="{7D1F030E-AF67-2642-777A-F8B2CB4BCDA4}"/>
                  </a:ext>
                </a:extLst>
              </p:cNvPr>
              <p:cNvSpPr/>
              <p:nvPr/>
            </p:nvSpPr>
            <p:spPr bwMode="auto">
              <a:xfrm>
                <a:off x="-850738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79" name="椭圆 168">
                <a:extLst>
                  <a:ext uri="{FF2B5EF4-FFF2-40B4-BE49-F238E27FC236}">
                    <a16:creationId xmlns:a16="http://schemas.microsoft.com/office/drawing/2014/main" id="{7AD2F47B-636A-4814-AB06-5DEA383CAE58}"/>
                  </a:ext>
                </a:extLst>
              </p:cNvPr>
              <p:cNvSpPr/>
              <p:nvPr/>
            </p:nvSpPr>
            <p:spPr bwMode="auto">
              <a:xfrm>
                <a:off x="-689281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80" name="椭圆 165">
                <a:extLst>
                  <a:ext uri="{FF2B5EF4-FFF2-40B4-BE49-F238E27FC236}">
                    <a16:creationId xmlns:a16="http://schemas.microsoft.com/office/drawing/2014/main" id="{EE2E9212-BD77-6CA1-5207-5313EA922E43}"/>
                  </a:ext>
                </a:extLst>
              </p:cNvPr>
              <p:cNvSpPr/>
              <p:nvPr/>
            </p:nvSpPr>
            <p:spPr bwMode="auto">
              <a:xfrm>
                <a:off x="-53546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81" name="椭圆 166">
                <a:extLst>
                  <a:ext uri="{FF2B5EF4-FFF2-40B4-BE49-F238E27FC236}">
                    <a16:creationId xmlns:a16="http://schemas.microsoft.com/office/drawing/2014/main" id="{43D95A44-1276-65B9-98E3-088F6298F00A}"/>
                  </a:ext>
                </a:extLst>
              </p:cNvPr>
              <p:cNvSpPr/>
              <p:nvPr/>
            </p:nvSpPr>
            <p:spPr bwMode="auto">
              <a:xfrm>
                <a:off x="-385156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82" name="椭圆 161">
                <a:extLst>
                  <a:ext uri="{FF2B5EF4-FFF2-40B4-BE49-F238E27FC236}">
                    <a16:creationId xmlns:a16="http://schemas.microsoft.com/office/drawing/2014/main" id="{BD58C848-F593-2676-FE0A-B48936D0277B}"/>
                  </a:ext>
                </a:extLst>
              </p:cNvPr>
              <p:cNvSpPr/>
              <p:nvPr/>
            </p:nvSpPr>
            <p:spPr bwMode="auto">
              <a:xfrm>
                <a:off x="-23060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83" name="椭圆 169">
                <a:extLst>
                  <a:ext uri="{FF2B5EF4-FFF2-40B4-BE49-F238E27FC236}">
                    <a16:creationId xmlns:a16="http://schemas.microsoft.com/office/drawing/2014/main" id="{7C86CF55-BD4B-E56C-68BA-6F445E48A7DF}"/>
                  </a:ext>
                </a:extLst>
              </p:cNvPr>
              <p:cNvSpPr/>
              <p:nvPr/>
            </p:nvSpPr>
            <p:spPr bwMode="auto">
              <a:xfrm>
                <a:off x="-60858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84" name="椭圆 161">
                <a:extLst>
                  <a:ext uri="{FF2B5EF4-FFF2-40B4-BE49-F238E27FC236}">
                    <a16:creationId xmlns:a16="http://schemas.microsoft.com/office/drawing/2014/main" id="{E6C6CB61-A621-01BA-F746-DE3CDAFAEABC}"/>
                  </a:ext>
                </a:extLst>
              </p:cNvPr>
              <p:cNvSpPr/>
              <p:nvPr/>
            </p:nvSpPr>
            <p:spPr bwMode="auto">
              <a:xfrm>
                <a:off x="-127705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85" name="椭圆 169">
                <a:extLst>
                  <a:ext uri="{FF2B5EF4-FFF2-40B4-BE49-F238E27FC236}">
                    <a16:creationId xmlns:a16="http://schemas.microsoft.com/office/drawing/2014/main" id="{38FA83ED-78E8-5E20-F26E-7B78B77442C2}"/>
                  </a:ext>
                </a:extLst>
              </p:cNvPr>
              <p:cNvSpPr/>
              <p:nvPr/>
            </p:nvSpPr>
            <p:spPr bwMode="auto">
              <a:xfrm>
                <a:off x="-110730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86" name="椭圆 170">
                <a:extLst>
                  <a:ext uri="{FF2B5EF4-FFF2-40B4-BE49-F238E27FC236}">
                    <a16:creationId xmlns:a16="http://schemas.microsoft.com/office/drawing/2014/main" id="{2BB6B3E6-0757-D5F7-7F57-6B3BE00D13BD}"/>
                  </a:ext>
                </a:extLst>
              </p:cNvPr>
              <p:cNvSpPr/>
              <p:nvPr/>
            </p:nvSpPr>
            <p:spPr bwMode="auto">
              <a:xfrm>
                <a:off x="-934697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87" name="椭圆 167">
                <a:extLst>
                  <a:ext uri="{FF2B5EF4-FFF2-40B4-BE49-F238E27FC236}">
                    <a16:creationId xmlns:a16="http://schemas.microsoft.com/office/drawing/2014/main" id="{8E8819ED-E2A0-9E9E-A667-3FC3DF55CE89}"/>
                  </a:ext>
                </a:extLst>
              </p:cNvPr>
              <p:cNvSpPr/>
              <p:nvPr/>
            </p:nvSpPr>
            <p:spPr bwMode="auto">
              <a:xfrm>
                <a:off x="-774648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88" name="椭圆 168">
                <a:extLst>
                  <a:ext uri="{FF2B5EF4-FFF2-40B4-BE49-F238E27FC236}">
                    <a16:creationId xmlns:a16="http://schemas.microsoft.com/office/drawing/2014/main" id="{A61F2359-FB26-6BF8-E26B-C5410A155DCA}"/>
                  </a:ext>
                </a:extLst>
              </p:cNvPr>
              <p:cNvSpPr/>
              <p:nvPr/>
            </p:nvSpPr>
            <p:spPr bwMode="auto">
              <a:xfrm>
                <a:off x="-613191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89" name="椭圆 165">
                <a:extLst>
                  <a:ext uri="{FF2B5EF4-FFF2-40B4-BE49-F238E27FC236}">
                    <a16:creationId xmlns:a16="http://schemas.microsoft.com/office/drawing/2014/main" id="{E0BAB5EA-3355-73B8-430C-F83142ACBD61}"/>
                  </a:ext>
                </a:extLst>
              </p:cNvPr>
              <p:cNvSpPr/>
              <p:nvPr/>
            </p:nvSpPr>
            <p:spPr bwMode="auto">
              <a:xfrm>
                <a:off x="-45937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90" name="椭圆 166">
                <a:extLst>
                  <a:ext uri="{FF2B5EF4-FFF2-40B4-BE49-F238E27FC236}">
                    <a16:creationId xmlns:a16="http://schemas.microsoft.com/office/drawing/2014/main" id="{BFE67CA8-8CC0-5356-0C51-D98D27E2D451}"/>
                  </a:ext>
                </a:extLst>
              </p:cNvPr>
              <p:cNvSpPr/>
              <p:nvPr/>
            </p:nvSpPr>
            <p:spPr bwMode="auto">
              <a:xfrm>
                <a:off x="-309066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91" name="椭圆 161">
                <a:extLst>
                  <a:ext uri="{FF2B5EF4-FFF2-40B4-BE49-F238E27FC236}">
                    <a16:creationId xmlns:a16="http://schemas.microsoft.com/office/drawing/2014/main" id="{72951C46-F8F2-9D88-4A61-ABD8C69E1A4D}"/>
                  </a:ext>
                </a:extLst>
              </p:cNvPr>
              <p:cNvSpPr/>
              <p:nvPr/>
            </p:nvSpPr>
            <p:spPr bwMode="auto">
              <a:xfrm>
                <a:off x="-15451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92" name="椭圆 169">
                <a:extLst>
                  <a:ext uri="{FF2B5EF4-FFF2-40B4-BE49-F238E27FC236}">
                    <a16:creationId xmlns:a16="http://schemas.microsoft.com/office/drawing/2014/main" id="{8799D7D9-5002-96D0-0EBE-9DFF00ACA00E}"/>
                  </a:ext>
                </a:extLst>
              </p:cNvPr>
              <p:cNvSpPr/>
              <p:nvPr/>
            </p:nvSpPr>
            <p:spPr bwMode="auto">
              <a:xfrm>
                <a:off x="1523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</p:grpSp>
        <p:grpSp>
          <p:nvGrpSpPr>
            <p:cNvPr id="41" name="Group 307">
              <a:extLst>
                <a:ext uri="{FF2B5EF4-FFF2-40B4-BE49-F238E27FC236}">
                  <a16:creationId xmlns:a16="http://schemas.microsoft.com/office/drawing/2014/main" id="{67356ACD-DFD4-BCD3-9ADD-BFCAFD6839CB}"/>
                </a:ext>
              </a:extLst>
            </p:cNvPr>
            <p:cNvGrpSpPr/>
            <p:nvPr/>
          </p:nvGrpSpPr>
          <p:grpSpPr>
            <a:xfrm>
              <a:off x="-2602680" y="2928030"/>
              <a:ext cx="1386662" cy="18288"/>
              <a:chOff x="-1353142" y="7109385"/>
              <a:chExt cx="1386662" cy="18288"/>
            </a:xfrm>
          </p:grpSpPr>
          <p:sp>
            <p:nvSpPr>
              <p:cNvPr id="157" name="椭圆 161">
                <a:extLst>
                  <a:ext uri="{FF2B5EF4-FFF2-40B4-BE49-F238E27FC236}">
                    <a16:creationId xmlns:a16="http://schemas.microsoft.com/office/drawing/2014/main" id="{648A0C1F-FE88-BAD5-ED8C-5C1E242E88A4}"/>
                  </a:ext>
                </a:extLst>
              </p:cNvPr>
              <p:cNvSpPr/>
              <p:nvPr/>
            </p:nvSpPr>
            <p:spPr bwMode="auto">
              <a:xfrm>
                <a:off x="-135314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58" name="椭圆 169">
                <a:extLst>
                  <a:ext uri="{FF2B5EF4-FFF2-40B4-BE49-F238E27FC236}">
                    <a16:creationId xmlns:a16="http://schemas.microsoft.com/office/drawing/2014/main" id="{A277BF47-F7B7-A9E1-F0CD-5985A5ED2EC6}"/>
                  </a:ext>
                </a:extLst>
              </p:cNvPr>
              <p:cNvSpPr/>
              <p:nvPr/>
            </p:nvSpPr>
            <p:spPr bwMode="auto">
              <a:xfrm>
                <a:off x="-118339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59" name="椭圆 170">
                <a:extLst>
                  <a:ext uri="{FF2B5EF4-FFF2-40B4-BE49-F238E27FC236}">
                    <a16:creationId xmlns:a16="http://schemas.microsoft.com/office/drawing/2014/main" id="{C79F3E91-8A84-A134-A63C-9D24E9382A5B}"/>
                  </a:ext>
                </a:extLst>
              </p:cNvPr>
              <p:cNvSpPr/>
              <p:nvPr/>
            </p:nvSpPr>
            <p:spPr bwMode="auto">
              <a:xfrm>
                <a:off x="-1010787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60" name="椭圆 167">
                <a:extLst>
                  <a:ext uri="{FF2B5EF4-FFF2-40B4-BE49-F238E27FC236}">
                    <a16:creationId xmlns:a16="http://schemas.microsoft.com/office/drawing/2014/main" id="{715B974D-E98D-6BD0-3678-FFE0482AD32A}"/>
                  </a:ext>
                </a:extLst>
              </p:cNvPr>
              <p:cNvSpPr/>
              <p:nvPr/>
            </p:nvSpPr>
            <p:spPr bwMode="auto">
              <a:xfrm>
                <a:off x="-850738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61" name="椭圆 168">
                <a:extLst>
                  <a:ext uri="{FF2B5EF4-FFF2-40B4-BE49-F238E27FC236}">
                    <a16:creationId xmlns:a16="http://schemas.microsoft.com/office/drawing/2014/main" id="{B34FE5CE-8542-3F18-6DF3-5661B4E6A165}"/>
                  </a:ext>
                </a:extLst>
              </p:cNvPr>
              <p:cNvSpPr/>
              <p:nvPr/>
            </p:nvSpPr>
            <p:spPr bwMode="auto">
              <a:xfrm>
                <a:off x="-689281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62" name="椭圆 165">
                <a:extLst>
                  <a:ext uri="{FF2B5EF4-FFF2-40B4-BE49-F238E27FC236}">
                    <a16:creationId xmlns:a16="http://schemas.microsoft.com/office/drawing/2014/main" id="{72F947AC-B0BD-65E4-28D8-3A97AEF13E43}"/>
                  </a:ext>
                </a:extLst>
              </p:cNvPr>
              <p:cNvSpPr/>
              <p:nvPr/>
            </p:nvSpPr>
            <p:spPr bwMode="auto">
              <a:xfrm>
                <a:off x="-53546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63" name="椭圆 166">
                <a:extLst>
                  <a:ext uri="{FF2B5EF4-FFF2-40B4-BE49-F238E27FC236}">
                    <a16:creationId xmlns:a16="http://schemas.microsoft.com/office/drawing/2014/main" id="{72DB84FB-8C42-A398-C813-7DBDF0291D7A}"/>
                  </a:ext>
                </a:extLst>
              </p:cNvPr>
              <p:cNvSpPr/>
              <p:nvPr/>
            </p:nvSpPr>
            <p:spPr bwMode="auto">
              <a:xfrm>
                <a:off x="-385156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64" name="椭圆 161">
                <a:extLst>
                  <a:ext uri="{FF2B5EF4-FFF2-40B4-BE49-F238E27FC236}">
                    <a16:creationId xmlns:a16="http://schemas.microsoft.com/office/drawing/2014/main" id="{B336F688-AC0E-77F7-FEED-41513DFA0522}"/>
                  </a:ext>
                </a:extLst>
              </p:cNvPr>
              <p:cNvSpPr/>
              <p:nvPr/>
            </p:nvSpPr>
            <p:spPr bwMode="auto">
              <a:xfrm>
                <a:off x="-23060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65" name="椭圆 169">
                <a:extLst>
                  <a:ext uri="{FF2B5EF4-FFF2-40B4-BE49-F238E27FC236}">
                    <a16:creationId xmlns:a16="http://schemas.microsoft.com/office/drawing/2014/main" id="{7E3E1017-D6E0-0957-39B2-765F4F56B5CF}"/>
                  </a:ext>
                </a:extLst>
              </p:cNvPr>
              <p:cNvSpPr/>
              <p:nvPr/>
            </p:nvSpPr>
            <p:spPr bwMode="auto">
              <a:xfrm>
                <a:off x="-60858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66" name="椭圆 161">
                <a:extLst>
                  <a:ext uri="{FF2B5EF4-FFF2-40B4-BE49-F238E27FC236}">
                    <a16:creationId xmlns:a16="http://schemas.microsoft.com/office/drawing/2014/main" id="{99C2BF74-1F00-ED4A-4191-569535EFD4E2}"/>
                  </a:ext>
                </a:extLst>
              </p:cNvPr>
              <p:cNvSpPr/>
              <p:nvPr/>
            </p:nvSpPr>
            <p:spPr bwMode="auto">
              <a:xfrm>
                <a:off x="-127705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67" name="椭圆 169">
                <a:extLst>
                  <a:ext uri="{FF2B5EF4-FFF2-40B4-BE49-F238E27FC236}">
                    <a16:creationId xmlns:a16="http://schemas.microsoft.com/office/drawing/2014/main" id="{27FB8BCF-7AB5-BA4A-B21A-454A995A2C5A}"/>
                  </a:ext>
                </a:extLst>
              </p:cNvPr>
              <p:cNvSpPr/>
              <p:nvPr/>
            </p:nvSpPr>
            <p:spPr bwMode="auto">
              <a:xfrm>
                <a:off x="-110730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68" name="椭圆 170">
                <a:extLst>
                  <a:ext uri="{FF2B5EF4-FFF2-40B4-BE49-F238E27FC236}">
                    <a16:creationId xmlns:a16="http://schemas.microsoft.com/office/drawing/2014/main" id="{B78AEDC8-6713-85CA-64EF-958F515DBF79}"/>
                  </a:ext>
                </a:extLst>
              </p:cNvPr>
              <p:cNvSpPr/>
              <p:nvPr/>
            </p:nvSpPr>
            <p:spPr bwMode="auto">
              <a:xfrm>
                <a:off x="-934697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69" name="椭圆 167">
                <a:extLst>
                  <a:ext uri="{FF2B5EF4-FFF2-40B4-BE49-F238E27FC236}">
                    <a16:creationId xmlns:a16="http://schemas.microsoft.com/office/drawing/2014/main" id="{13243FC6-BEF5-A233-9146-9A0181B342E2}"/>
                  </a:ext>
                </a:extLst>
              </p:cNvPr>
              <p:cNvSpPr/>
              <p:nvPr/>
            </p:nvSpPr>
            <p:spPr bwMode="auto">
              <a:xfrm>
                <a:off x="-774648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70" name="椭圆 168">
                <a:extLst>
                  <a:ext uri="{FF2B5EF4-FFF2-40B4-BE49-F238E27FC236}">
                    <a16:creationId xmlns:a16="http://schemas.microsoft.com/office/drawing/2014/main" id="{548FF9A2-BDCF-8DCE-A66A-308A8C43662D}"/>
                  </a:ext>
                </a:extLst>
              </p:cNvPr>
              <p:cNvSpPr/>
              <p:nvPr/>
            </p:nvSpPr>
            <p:spPr bwMode="auto">
              <a:xfrm>
                <a:off x="-613191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71" name="椭圆 165">
                <a:extLst>
                  <a:ext uri="{FF2B5EF4-FFF2-40B4-BE49-F238E27FC236}">
                    <a16:creationId xmlns:a16="http://schemas.microsoft.com/office/drawing/2014/main" id="{CEDC13DC-95AF-A34C-2080-D60C4581DAC2}"/>
                  </a:ext>
                </a:extLst>
              </p:cNvPr>
              <p:cNvSpPr/>
              <p:nvPr/>
            </p:nvSpPr>
            <p:spPr bwMode="auto">
              <a:xfrm>
                <a:off x="-45937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72" name="椭圆 166">
                <a:extLst>
                  <a:ext uri="{FF2B5EF4-FFF2-40B4-BE49-F238E27FC236}">
                    <a16:creationId xmlns:a16="http://schemas.microsoft.com/office/drawing/2014/main" id="{75575A29-B0E6-5FB0-5746-BFDF2A14204C}"/>
                  </a:ext>
                </a:extLst>
              </p:cNvPr>
              <p:cNvSpPr/>
              <p:nvPr/>
            </p:nvSpPr>
            <p:spPr bwMode="auto">
              <a:xfrm>
                <a:off x="-309066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73" name="椭圆 161">
                <a:extLst>
                  <a:ext uri="{FF2B5EF4-FFF2-40B4-BE49-F238E27FC236}">
                    <a16:creationId xmlns:a16="http://schemas.microsoft.com/office/drawing/2014/main" id="{A72E8F37-B7E9-985E-E901-BBAB1DBADFAD}"/>
                  </a:ext>
                </a:extLst>
              </p:cNvPr>
              <p:cNvSpPr/>
              <p:nvPr/>
            </p:nvSpPr>
            <p:spPr bwMode="auto">
              <a:xfrm>
                <a:off x="-15451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74" name="椭圆 169">
                <a:extLst>
                  <a:ext uri="{FF2B5EF4-FFF2-40B4-BE49-F238E27FC236}">
                    <a16:creationId xmlns:a16="http://schemas.microsoft.com/office/drawing/2014/main" id="{1B96F2CD-530D-68DD-091E-7188DF0FC3B8}"/>
                  </a:ext>
                </a:extLst>
              </p:cNvPr>
              <p:cNvSpPr/>
              <p:nvPr/>
            </p:nvSpPr>
            <p:spPr bwMode="auto">
              <a:xfrm>
                <a:off x="1523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</p:grpSp>
        <p:grpSp>
          <p:nvGrpSpPr>
            <p:cNvPr id="42" name="Group 326">
              <a:extLst>
                <a:ext uri="{FF2B5EF4-FFF2-40B4-BE49-F238E27FC236}">
                  <a16:creationId xmlns:a16="http://schemas.microsoft.com/office/drawing/2014/main" id="{2F1BB3D8-F259-37E4-81A2-377E4CEFD548}"/>
                </a:ext>
              </a:extLst>
            </p:cNvPr>
            <p:cNvGrpSpPr/>
            <p:nvPr/>
          </p:nvGrpSpPr>
          <p:grpSpPr>
            <a:xfrm>
              <a:off x="-2603948" y="2770519"/>
              <a:ext cx="1386662" cy="18288"/>
              <a:chOff x="-1353142" y="7109385"/>
              <a:chExt cx="1386662" cy="18288"/>
            </a:xfrm>
          </p:grpSpPr>
          <p:sp>
            <p:nvSpPr>
              <p:cNvPr id="139" name="椭圆 161">
                <a:extLst>
                  <a:ext uri="{FF2B5EF4-FFF2-40B4-BE49-F238E27FC236}">
                    <a16:creationId xmlns:a16="http://schemas.microsoft.com/office/drawing/2014/main" id="{A8A266A0-41DB-8712-F744-0ADB8DBF9146}"/>
                  </a:ext>
                </a:extLst>
              </p:cNvPr>
              <p:cNvSpPr/>
              <p:nvPr/>
            </p:nvSpPr>
            <p:spPr bwMode="auto">
              <a:xfrm>
                <a:off x="-135314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40" name="椭圆 169">
                <a:extLst>
                  <a:ext uri="{FF2B5EF4-FFF2-40B4-BE49-F238E27FC236}">
                    <a16:creationId xmlns:a16="http://schemas.microsoft.com/office/drawing/2014/main" id="{D674D18B-0908-362F-A76A-35B810E3B824}"/>
                  </a:ext>
                </a:extLst>
              </p:cNvPr>
              <p:cNvSpPr/>
              <p:nvPr/>
            </p:nvSpPr>
            <p:spPr bwMode="auto">
              <a:xfrm>
                <a:off x="-118339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41" name="椭圆 170">
                <a:extLst>
                  <a:ext uri="{FF2B5EF4-FFF2-40B4-BE49-F238E27FC236}">
                    <a16:creationId xmlns:a16="http://schemas.microsoft.com/office/drawing/2014/main" id="{048FD945-655D-08EF-6C21-3DB330F16B58}"/>
                  </a:ext>
                </a:extLst>
              </p:cNvPr>
              <p:cNvSpPr/>
              <p:nvPr/>
            </p:nvSpPr>
            <p:spPr bwMode="auto">
              <a:xfrm>
                <a:off x="-1010787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42" name="椭圆 167">
                <a:extLst>
                  <a:ext uri="{FF2B5EF4-FFF2-40B4-BE49-F238E27FC236}">
                    <a16:creationId xmlns:a16="http://schemas.microsoft.com/office/drawing/2014/main" id="{7B6CDE5A-709B-E35E-2B3E-A1C7C0FDA40D}"/>
                  </a:ext>
                </a:extLst>
              </p:cNvPr>
              <p:cNvSpPr/>
              <p:nvPr/>
            </p:nvSpPr>
            <p:spPr bwMode="auto">
              <a:xfrm>
                <a:off x="-850738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43" name="椭圆 168">
                <a:extLst>
                  <a:ext uri="{FF2B5EF4-FFF2-40B4-BE49-F238E27FC236}">
                    <a16:creationId xmlns:a16="http://schemas.microsoft.com/office/drawing/2014/main" id="{13D7BAE0-FC18-6F28-3A6B-BF9426FAF941}"/>
                  </a:ext>
                </a:extLst>
              </p:cNvPr>
              <p:cNvSpPr/>
              <p:nvPr/>
            </p:nvSpPr>
            <p:spPr bwMode="auto">
              <a:xfrm>
                <a:off x="-689281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44" name="椭圆 165">
                <a:extLst>
                  <a:ext uri="{FF2B5EF4-FFF2-40B4-BE49-F238E27FC236}">
                    <a16:creationId xmlns:a16="http://schemas.microsoft.com/office/drawing/2014/main" id="{5113812F-8881-6371-E4B8-031D7034AFB5}"/>
                  </a:ext>
                </a:extLst>
              </p:cNvPr>
              <p:cNvSpPr/>
              <p:nvPr/>
            </p:nvSpPr>
            <p:spPr bwMode="auto">
              <a:xfrm>
                <a:off x="-53546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45" name="椭圆 166">
                <a:extLst>
                  <a:ext uri="{FF2B5EF4-FFF2-40B4-BE49-F238E27FC236}">
                    <a16:creationId xmlns:a16="http://schemas.microsoft.com/office/drawing/2014/main" id="{F5E53908-2212-0341-50AC-92C98BDE66C8}"/>
                  </a:ext>
                </a:extLst>
              </p:cNvPr>
              <p:cNvSpPr/>
              <p:nvPr/>
            </p:nvSpPr>
            <p:spPr bwMode="auto">
              <a:xfrm>
                <a:off x="-385156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46" name="椭圆 161">
                <a:extLst>
                  <a:ext uri="{FF2B5EF4-FFF2-40B4-BE49-F238E27FC236}">
                    <a16:creationId xmlns:a16="http://schemas.microsoft.com/office/drawing/2014/main" id="{8876C034-7250-A988-E373-9B1AC554778C}"/>
                  </a:ext>
                </a:extLst>
              </p:cNvPr>
              <p:cNvSpPr/>
              <p:nvPr/>
            </p:nvSpPr>
            <p:spPr bwMode="auto">
              <a:xfrm>
                <a:off x="-23060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47" name="椭圆 169">
                <a:extLst>
                  <a:ext uri="{FF2B5EF4-FFF2-40B4-BE49-F238E27FC236}">
                    <a16:creationId xmlns:a16="http://schemas.microsoft.com/office/drawing/2014/main" id="{F2B19238-1423-1AB2-6B92-3952D29D813C}"/>
                  </a:ext>
                </a:extLst>
              </p:cNvPr>
              <p:cNvSpPr/>
              <p:nvPr/>
            </p:nvSpPr>
            <p:spPr bwMode="auto">
              <a:xfrm>
                <a:off x="-60858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48" name="椭圆 161">
                <a:extLst>
                  <a:ext uri="{FF2B5EF4-FFF2-40B4-BE49-F238E27FC236}">
                    <a16:creationId xmlns:a16="http://schemas.microsoft.com/office/drawing/2014/main" id="{B101059F-EF53-74A1-61C5-CA47A417A51E}"/>
                  </a:ext>
                </a:extLst>
              </p:cNvPr>
              <p:cNvSpPr/>
              <p:nvPr/>
            </p:nvSpPr>
            <p:spPr bwMode="auto">
              <a:xfrm>
                <a:off x="-127705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49" name="椭圆 169">
                <a:extLst>
                  <a:ext uri="{FF2B5EF4-FFF2-40B4-BE49-F238E27FC236}">
                    <a16:creationId xmlns:a16="http://schemas.microsoft.com/office/drawing/2014/main" id="{8438DA99-0BE4-AA44-D8CF-EE070D9F1833}"/>
                  </a:ext>
                </a:extLst>
              </p:cNvPr>
              <p:cNvSpPr/>
              <p:nvPr/>
            </p:nvSpPr>
            <p:spPr bwMode="auto">
              <a:xfrm>
                <a:off x="-110730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50" name="椭圆 170">
                <a:extLst>
                  <a:ext uri="{FF2B5EF4-FFF2-40B4-BE49-F238E27FC236}">
                    <a16:creationId xmlns:a16="http://schemas.microsoft.com/office/drawing/2014/main" id="{78038B1C-6BC3-7A7E-F9E3-C37B704215CD}"/>
                  </a:ext>
                </a:extLst>
              </p:cNvPr>
              <p:cNvSpPr/>
              <p:nvPr/>
            </p:nvSpPr>
            <p:spPr bwMode="auto">
              <a:xfrm>
                <a:off x="-934697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51" name="椭圆 167">
                <a:extLst>
                  <a:ext uri="{FF2B5EF4-FFF2-40B4-BE49-F238E27FC236}">
                    <a16:creationId xmlns:a16="http://schemas.microsoft.com/office/drawing/2014/main" id="{78963DB9-BCB3-5F89-92B6-1918993784A0}"/>
                  </a:ext>
                </a:extLst>
              </p:cNvPr>
              <p:cNvSpPr/>
              <p:nvPr/>
            </p:nvSpPr>
            <p:spPr bwMode="auto">
              <a:xfrm>
                <a:off x="-774648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52" name="椭圆 168">
                <a:extLst>
                  <a:ext uri="{FF2B5EF4-FFF2-40B4-BE49-F238E27FC236}">
                    <a16:creationId xmlns:a16="http://schemas.microsoft.com/office/drawing/2014/main" id="{EA7A2978-75E4-8271-C3E9-6A4825476744}"/>
                  </a:ext>
                </a:extLst>
              </p:cNvPr>
              <p:cNvSpPr/>
              <p:nvPr/>
            </p:nvSpPr>
            <p:spPr bwMode="auto">
              <a:xfrm>
                <a:off x="-613191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53" name="椭圆 165">
                <a:extLst>
                  <a:ext uri="{FF2B5EF4-FFF2-40B4-BE49-F238E27FC236}">
                    <a16:creationId xmlns:a16="http://schemas.microsoft.com/office/drawing/2014/main" id="{0B93EE1D-58F0-F8D8-3ED8-B1A472C059FB}"/>
                  </a:ext>
                </a:extLst>
              </p:cNvPr>
              <p:cNvSpPr/>
              <p:nvPr/>
            </p:nvSpPr>
            <p:spPr bwMode="auto">
              <a:xfrm>
                <a:off x="-45937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54" name="椭圆 166">
                <a:extLst>
                  <a:ext uri="{FF2B5EF4-FFF2-40B4-BE49-F238E27FC236}">
                    <a16:creationId xmlns:a16="http://schemas.microsoft.com/office/drawing/2014/main" id="{FE032082-EEB4-E77B-C0AD-4B81604D1383}"/>
                  </a:ext>
                </a:extLst>
              </p:cNvPr>
              <p:cNvSpPr/>
              <p:nvPr/>
            </p:nvSpPr>
            <p:spPr bwMode="auto">
              <a:xfrm>
                <a:off x="-309066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55" name="椭圆 161">
                <a:extLst>
                  <a:ext uri="{FF2B5EF4-FFF2-40B4-BE49-F238E27FC236}">
                    <a16:creationId xmlns:a16="http://schemas.microsoft.com/office/drawing/2014/main" id="{5625A581-BC38-8970-85D3-B835E5C8DF22}"/>
                  </a:ext>
                </a:extLst>
              </p:cNvPr>
              <p:cNvSpPr/>
              <p:nvPr/>
            </p:nvSpPr>
            <p:spPr bwMode="auto">
              <a:xfrm>
                <a:off x="-15451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56" name="椭圆 169">
                <a:extLst>
                  <a:ext uri="{FF2B5EF4-FFF2-40B4-BE49-F238E27FC236}">
                    <a16:creationId xmlns:a16="http://schemas.microsoft.com/office/drawing/2014/main" id="{6FF8F239-CBCA-022B-BA41-E32550206576}"/>
                  </a:ext>
                </a:extLst>
              </p:cNvPr>
              <p:cNvSpPr/>
              <p:nvPr/>
            </p:nvSpPr>
            <p:spPr bwMode="auto">
              <a:xfrm>
                <a:off x="1523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</p:grpSp>
        <p:grpSp>
          <p:nvGrpSpPr>
            <p:cNvPr id="43" name="Group 345">
              <a:extLst>
                <a:ext uri="{FF2B5EF4-FFF2-40B4-BE49-F238E27FC236}">
                  <a16:creationId xmlns:a16="http://schemas.microsoft.com/office/drawing/2014/main" id="{003C7154-86CE-F2CB-0395-604860E98BB1}"/>
                </a:ext>
              </a:extLst>
            </p:cNvPr>
            <p:cNvGrpSpPr/>
            <p:nvPr/>
          </p:nvGrpSpPr>
          <p:grpSpPr>
            <a:xfrm>
              <a:off x="-2615072" y="2634442"/>
              <a:ext cx="1386662" cy="18288"/>
              <a:chOff x="-1353142" y="7109385"/>
              <a:chExt cx="1386662" cy="18288"/>
            </a:xfrm>
          </p:grpSpPr>
          <p:sp>
            <p:nvSpPr>
              <p:cNvPr id="121" name="椭圆 161">
                <a:extLst>
                  <a:ext uri="{FF2B5EF4-FFF2-40B4-BE49-F238E27FC236}">
                    <a16:creationId xmlns:a16="http://schemas.microsoft.com/office/drawing/2014/main" id="{5F9F9D9B-AFC6-72E3-99C2-DE6AEFCF6D75}"/>
                  </a:ext>
                </a:extLst>
              </p:cNvPr>
              <p:cNvSpPr/>
              <p:nvPr/>
            </p:nvSpPr>
            <p:spPr bwMode="auto">
              <a:xfrm>
                <a:off x="-135314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22" name="椭圆 169">
                <a:extLst>
                  <a:ext uri="{FF2B5EF4-FFF2-40B4-BE49-F238E27FC236}">
                    <a16:creationId xmlns:a16="http://schemas.microsoft.com/office/drawing/2014/main" id="{B3E2FA9A-DB83-9AB5-1707-50177497B519}"/>
                  </a:ext>
                </a:extLst>
              </p:cNvPr>
              <p:cNvSpPr/>
              <p:nvPr/>
            </p:nvSpPr>
            <p:spPr bwMode="auto">
              <a:xfrm>
                <a:off x="-118339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23" name="椭圆 170">
                <a:extLst>
                  <a:ext uri="{FF2B5EF4-FFF2-40B4-BE49-F238E27FC236}">
                    <a16:creationId xmlns:a16="http://schemas.microsoft.com/office/drawing/2014/main" id="{E33C653E-365A-E85C-2AA1-A00459F6891A}"/>
                  </a:ext>
                </a:extLst>
              </p:cNvPr>
              <p:cNvSpPr/>
              <p:nvPr/>
            </p:nvSpPr>
            <p:spPr bwMode="auto">
              <a:xfrm>
                <a:off x="-1010787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24" name="椭圆 167">
                <a:extLst>
                  <a:ext uri="{FF2B5EF4-FFF2-40B4-BE49-F238E27FC236}">
                    <a16:creationId xmlns:a16="http://schemas.microsoft.com/office/drawing/2014/main" id="{646B5798-20BE-5EE0-47AF-532725B8084F}"/>
                  </a:ext>
                </a:extLst>
              </p:cNvPr>
              <p:cNvSpPr/>
              <p:nvPr/>
            </p:nvSpPr>
            <p:spPr bwMode="auto">
              <a:xfrm>
                <a:off x="-850738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25" name="椭圆 168">
                <a:extLst>
                  <a:ext uri="{FF2B5EF4-FFF2-40B4-BE49-F238E27FC236}">
                    <a16:creationId xmlns:a16="http://schemas.microsoft.com/office/drawing/2014/main" id="{DA4EF62D-8C94-0072-47B1-EA633E51FD2A}"/>
                  </a:ext>
                </a:extLst>
              </p:cNvPr>
              <p:cNvSpPr/>
              <p:nvPr/>
            </p:nvSpPr>
            <p:spPr bwMode="auto">
              <a:xfrm>
                <a:off x="-689281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26" name="椭圆 165">
                <a:extLst>
                  <a:ext uri="{FF2B5EF4-FFF2-40B4-BE49-F238E27FC236}">
                    <a16:creationId xmlns:a16="http://schemas.microsoft.com/office/drawing/2014/main" id="{20055EFA-FDEC-365D-4296-305ECFF7F465}"/>
                  </a:ext>
                </a:extLst>
              </p:cNvPr>
              <p:cNvSpPr/>
              <p:nvPr/>
            </p:nvSpPr>
            <p:spPr bwMode="auto">
              <a:xfrm>
                <a:off x="-53546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27" name="椭圆 166">
                <a:extLst>
                  <a:ext uri="{FF2B5EF4-FFF2-40B4-BE49-F238E27FC236}">
                    <a16:creationId xmlns:a16="http://schemas.microsoft.com/office/drawing/2014/main" id="{C3211410-7599-2BED-2249-1F917C851AC2}"/>
                  </a:ext>
                </a:extLst>
              </p:cNvPr>
              <p:cNvSpPr/>
              <p:nvPr/>
            </p:nvSpPr>
            <p:spPr bwMode="auto">
              <a:xfrm>
                <a:off x="-385156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28" name="椭圆 161">
                <a:extLst>
                  <a:ext uri="{FF2B5EF4-FFF2-40B4-BE49-F238E27FC236}">
                    <a16:creationId xmlns:a16="http://schemas.microsoft.com/office/drawing/2014/main" id="{46961021-C7D0-89CA-B3E4-D400C546A600}"/>
                  </a:ext>
                </a:extLst>
              </p:cNvPr>
              <p:cNvSpPr/>
              <p:nvPr/>
            </p:nvSpPr>
            <p:spPr bwMode="auto">
              <a:xfrm>
                <a:off x="-23060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29" name="椭圆 169">
                <a:extLst>
                  <a:ext uri="{FF2B5EF4-FFF2-40B4-BE49-F238E27FC236}">
                    <a16:creationId xmlns:a16="http://schemas.microsoft.com/office/drawing/2014/main" id="{61EA45BD-F49C-4CC6-DF6C-41F0CBEB47CB}"/>
                  </a:ext>
                </a:extLst>
              </p:cNvPr>
              <p:cNvSpPr/>
              <p:nvPr/>
            </p:nvSpPr>
            <p:spPr bwMode="auto">
              <a:xfrm>
                <a:off x="-60858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30" name="椭圆 161">
                <a:extLst>
                  <a:ext uri="{FF2B5EF4-FFF2-40B4-BE49-F238E27FC236}">
                    <a16:creationId xmlns:a16="http://schemas.microsoft.com/office/drawing/2014/main" id="{1665E1C1-6D5D-C644-211B-5327844AEB51}"/>
                  </a:ext>
                </a:extLst>
              </p:cNvPr>
              <p:cNvSpPr/>
              <p:nvPr/>
            </p:nvSpPr>
            <p:spPr bwMode="auto">
              <a:xfrm>
                <a:off x="-127705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31" name="椭圆 169">
                <a:extLst>
                  <a:ext uri="{FF2B5EF4-FFF2-40B4-BE49-F238E27FC236}">
                    <a16:creationId xmlns:a16="http://schemas.microsoft.com/office/drawing/2014/main" id="{BA7141B1-6AE6-BD12-351B-CB689BC80719}"/>
                  </a:ext>
                </a:extLst>
              </p:cNvPr>
              <p:cNvSpPr/>
              <p:nvPr/>
            </p:nvSpPr>
            <p:spPr bwMode="auto">
              <a:xfrm>
                <a:off x="-110730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32" name="椭圆 170">
                <a:extLst>
                  <a:ext uri="{FF2B5EF4-FFF2-40B4-BE49-F238E27FC236}">
                    <a16:creationId xmlns:a16="http://schemas.microsoft.com/office/drawing/2014/main" id="{C750B56C-6D11-08FA-C1DF-E3D530F1B43F}"/>
                  </a:ext>
                </a:extLst>
              </p:cNvPr>
              <p:cNvSpPr/>
              <p:nvPr/>
            </p:nvSpPr>
            <p:spPr bwMode="auto">
              <a:xfrm>
                <a:off x="-934697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33" name="椭圆 167">
                <a:extLst>
                  <a:ext uri="{FF2B5EF4-FFF2-40B4-BE49-F238E27FC236}">
                    <a16:creationId xmlns:a16="http://schemas.microsoft.com/office/drawing/2014/main" id="{CC2503C1-D771-EB16-35AA-AB83B6E651EE}"/>
                  </a:ext>
                </a:extLst>
              </p:cNvPr>
              <p:cNvSpPr/>
              <p:nvPr/>
            </p:nvSpPr>
            <p:spPr bwMode="auto">
              <a:xfrm>
                <a:off x="-774648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34" name="椭圆 168">
                <a:extLst>
                  <a:ext uri="{FF2B5EF4-FFF2-40B4-BE49-F238E27FC236}">
                    <a16:creationId xmlns:a16="http://schemas.microsoft.com/office/drawing/2014/main" id="{1D2A0EA1-8306-755C-8461-CE512003DFAE}"/>
                  </a:ext>
                </a:extLst>
              </p:cNvPr>
              <p:cNvSpPr/>
              <p:nvPr/>
            </p:nvSpPr>
            <p:spPr bwMode="auto">
              <a:xfrm>
                <a:off x="-613191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35" name="椭圆 165">
                <a:extLst>
                  <a:ext uri="{FF2B5EF4-FFF2-40B4-BE49-F238E27FC236}">
                    <a16:creationId xmlns:a16="http://schemas.microsoft.com/office/drawing/2014/main" id="{14C5B703-EBB4-3473-BA4E-25D7FDA5167C}"/>
                  </a:ext>
                </a:extLst>
              </p:cNvPr>
              <p:cNvSpPr/>
              <p:nvPr/>
            </p:nvSpPr>
            <p:spPr bwMode="auto">
              <a:xfrm>
                <a:off x="-45937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36" name="椭圆 166">
                <a:extLst>
                  <a:ext uri="{FF2B5EF4-FFF2-40B4-BE49-F238E27FC236}">
                    <a16:creationId xmlns:a16="http://schemas.microsoft.com/office/drawing/2014/main" id="{E8A2080B-B7CC-EFAB-67BA-62B943FC05DC}"/>
                  </a:ext>
                </a:extLst>
              </p:cNvPr>
              <p:cNvSpPr/>
              <p:nvPr/>
            </p:nvSpPr>
            <p:spPr bwMode="auto">
              <a:xfrm>
                <a:off x="-309066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37" name="椭圆 161">
                <a:extLst>
                  <a:ext uri="{FF2B5EF4-FFF2-40B4-BE49-F238E27FC236}">
                    <a16:creationId xmlns:a16="http://schemas.microsoft.com/office/drawing/2014/main" id="{A5A64450-75DE-1ADC-6B6A-A33FCAEAC6EC}"/>
                  </a:ext>
                </a:extLst>
              </p:cNvPr>
              <p:cNvSpPr/>
              <p:nvPr/>
            </p:nvSpPr>
            <p:spPr bwMode="auto">
              <a:xfrm>
                <a:off x="-15451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38" name="椭圆 169">
                <a:extLst>
                  <a:ext uri="{FF2B5EF4-FFF2-40B4-BE49-F238E27FC236}">
                    <a16:creationId xmlns:a16="http://schemas.microsoft.com/office/drawing/2014/main" id="{CA623CD6-FFD2-D4B2-38F6-D190A4A0DEC7}"/>
                  </a:ext>
                </a:extLst>
              </p:cNvPr>
              <p:cNvSpPr/>
              <p:nvPr/>
            </p:nvSpPr>
            <p:spPr bwMode="auto">
              <a:xfrm>
                <a:off x="1523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</p:grpSp>
        <p:grpSp>
          <p:nvGrpSpPr>
            <p:cNvPr id="44" name="Group 383">
              <a:extLst>
                <a:ext uri="{FF2B5EF4-FFF2-40B4-BE49-F238E27FC236}">
                  <a16:creationId xmlns:a16="http://schemas.microsoft.com/office/drawing/2014/main" id="{8BE31EFA-56CE-3402-507D-5B71C4323320}"/>
                </a:ext>
              </a:extLst>
            </p:cNvPr>
            <p:cNvGrpSpPr/>
            <p:nvPr/>
          </p:nvGrpSpPr>
          <p:grpSpPr>
            <a:xfrm>
              <a:off x="-2626425" y="2473548"/>
              <a:ext cx="1386662" cy="18288"/>
              <a:chOff x="-1353142" y="7109385"/>
              <a:chExt cx="1386662" cy="18288"/>
            </a:xfrm>
          </p:grpSpPr>
          <p:sp>
            <p:nvSpPr>
              <p:cNvPr id="103" name="椭圆 161">
                <a:extLst>
                  <a:ext uri="{FF2B5EF4-FFF2-40B4-BE49-F238E27FC236}">
                    <a16:creationId xmlns:a16="http://schemas.microsoft.com/office/drawing/2014/main" id="{BBC462DF-EDC5-1B0D-1902-FC08E72A1248}"/>
                  </a:ext>
                </a:extLst>
              </p:cNvPr>
              <p:cNvSpPr/>
              <p:nvPr/>
            </p:nvSpPr>
            <p:spPr bwMode="auto">
              <a:xfrm>
                <a:off x="-135314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04" name="椭圆 169">
                <a:extLst>
                  <a:ext uri="{FF2B5EF4-FFF2-40B4-BE49-F238E27FC236}">
                    <a16:creationId xmlns:a16="http://schemas.microsoft.com/office/drawing/2014/main" id="{FD14F618-D297-191A-4068-2F51BCC34ECA}"/>
                  </a:ext>
                </a:extLst>
              </p:cNvPr>
              <p:cNvSpPr/>
              <p:nvPr/>
            </p:nvSpPr>
            <p:spPr bwMode="auto">
              <a:xfrm>
                <a:off x="-118339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05" name="椭圆 170">
                <a:extLst>
                  <a:ext uri="{FF2B5EF4-FFF2-40B4-BE49-F238E27FC236}">
                    <a16:creationId xmlns:a16="http://schemas.microsoft.com/office/drawing/2014/main" id="{E65C9DA7-61A8-A09B-66E2-FF2CEED9EB94}"/>
                  </a:ext>
                </a:extLst>
              </p:cNvPr>
              <p:cNvSpPr/>
              <p:nvPr/>
            </p:nvSpPr>
            <p:spPr bwMode="auto">
              <a:xfrm>
                <a:off x="-1010787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06" name="椭圆 167">
                <a:extLst>
                  <a:ext uri="{FF2B5EF4-FFF2-40B4-BE49-F238E27FC236}">
                    <a16:creationId xmlns:a16="http://schemas.microsoft.com/office/drawing/2014/main" id="{970E7342-3BB7-027A-A26E-589B932D3BEE}"/>
                  </a:ext>
                </a:extLst>
              </p:cNvPr>
              <p:cNvSpPr/>
              <p:nvPr/>
            </p:nvSpPr>
            <p:spPr bwMode="auto">
              <a:xfrm>
                <a:off x="-850738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07" name="椭圆 168">
                <a:extLst>
                  <a:ext uri="{FF2B5EF4-FFF2-40B4-BE49-F238E27FC236}">
                    <a16:creationId xmlns:a16="http://schemas.microsoft.com/office/drawing/2014/main" id="{3E10AFAC-FE88-0378-1DE8-D610E59792A9}"/>
                  </a:ext>
                </a:extLst>
              </p:cNvPr>
              <p:cNvSpPr/>
              <p:nvPr/>
            </p:nvSpPr>
            <p:spPr bwMode="auto">
              <a:xfrm>
                <a:off x="-689281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08" name="椭圆 165">
                <a:extLst>
                  <a:ext uri="{FF2B5EF4-FFF2-40B4-BE49-F238E27FC236}">
                    <a16:creationId xmlns:a16="http://schemas.microsoft.com/office/drawing/2014/main" id="{36DAEDAD-55D9-6EA0-0FF0-E12AEBAC015D}"/>
                  </a:ext>
                </a:extLst>
              </p:cNvPr>
              <p:cNvSpPr/>
              <p:nvPr/>
            </p:nvSpPr>
            <p:spPr bwMode="auto">
              <a:xfrm>
                <a:off x="-53546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09" name="椭圆 166">
                <a:extLst>
                  <a:ext uri="{FF2B5EF4-FFF2-40B4-BE49-F238E27FC236}">
                    <a16:creationId xmlns:a16="http://schemas.microsoft.com/office/drawing/2014/main" id="{F35D989C-E47E-7C27-87C3-A88E18998117}"/>
                  </a:ext>
                </a:extLst>
              </p:cNvPr>
              <p:cNvSpPr/>
              <p:nvPr/>
            </p:nvSpPr>
            <p:spPr bwMode="auto">
              <a:xfrm>
                <a:off x="-385156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10" name="椭圆 161">
                <a:extLst>
                  <a:ext uri="{FF2B5EF4-FFF2-40B4-BE49-F238E27FC236}">
                    <a16:creationId xmlns:a16="http://schemas.microsoft.com/office/drawing/2014/main" id="{4099C062-461E-463B-458F-30614F44E064}"/>
                  </a:ext>
                </a:extLst>
              </p:cNvPr>
              <p:cNvSpPr/>
              <p:nvPr/>
            </p:nvSpPr>
            <p:spPr bwMode="auto">
              <a:xfrm>
                <a:off x="-23060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11" name="椭圆 169">
                <a:extLst>
                  <a:ext uri="{FF2B5EF4-FFF2-40B4-BE49-F238E27FC236}">
                    <a16:creationId xmlns:a16="http://schemas.microsoft.com/office/drawing/2014/main" id="{6106C0D8-E189-84A9-EED5-6BC38839D49A}"/>
                  </a:ext>
                </a:extLst>
              </p:cNvPr>
              <p:cNvSpPr/>
              <p:nvPr/>
            </p:nvSpPr>
            <p:spPr bwMode="auto">
              <a:xfrm>
                <a:off x="-60858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12" name="椭圆 161">
                <a:extLst>
                  <a:ext uri="{FF2B5EF4-FFF2-40B4-BE49-F238E27FC236}">
                    <a16:creationId xmlns:a16="http://schemas.microsoft.com/office/drawing/2014/main" id="{816E0DCB-737E-AAB7-7AF8-03BC2095D0FE}"/>
                  </a:ext>
                </a:extLst>
              </p:cNvPr>
              <p:cNvSpPr/>
              <p:nvPr/>
            </p:nvSpPr>
            <p:spPr bwMode="auto">
              <a:xfrm>
                <a:off x="-127705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13" name="椭圆 169">
                <a:extLst>
                  <a:ext uri="{FF2B5EF4-FFF2-40B4-BE49-F238E27FC236}">
                    <a16:creationId xmlns:a16="http://schemas.microsoft.com/office/drawing/2014/main" id="{C2E2539F-5E14-6640-E0FD-CDCD825C4C41}"/>
                  </a:ext>
                </a:extLst>
              </p:cNvPr>
              <p:cNvSpPr/>
              <p:nvPr/>
            </p:nvSpPr>
            <p:spPr bwMode="auto">
              <a:xfrm>
                <a:off x="-110730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14" name="椭圆 170">
                <a:extLst>
                  <a:ext uri="{FF2B5EF4-FFF2-40B4-BE49-F238E27FC236}">
                    <a16:creationId xmlns:a16="http://schemas.microsoft.com/office/drawing/2014/main" id="{BC25B549-F8A4-243B-B22E-FE075BD2B971}"/>
                  </a:ext>
                </a:extLst>
              </p:cNvPr>
              <p:cNvSpPr/>
              <p:nvPr/>
            </p:nvSpPr>
            <p:spPr bwMode="auto">
              <a:xfrm>
                <a:off x="-934697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15" name="椭圆 167">
                <a:extLst>
                  <a:ext uri="{FF2B5EF4-FFF2-40B4-BE49-F238E27FC236}">
                    <a16:creationId xmlns:a16="http://schemas.microsoft.com/office/drawing/2014/main" id="{19B95372-FABE-1977-AEDF-3A4A3B0F58E4}"/>
                  </a:ext>
                </a:extLst>
              </p:cNvPr>
              <p:cNvSpPr/>
              <p:nvPr/>
            </p:nvSpPr>
            <p:spPr bwMode="auto">
              <a:xfrm>
                <a:off x="-774648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16" name="椭圆 168">
                <a:extLst>
                  <a:ext uri="{FF2B5EF4-FFF2-40B4-BE49-F238E27FC236}">
                    <a16:creationId xmlns:a16="http://schemas.microsoft.com/office/drawing/2014/main" id="{98FF522E-97A2-F405-7954-8DDE1AF85D75}"/>
                  </a:ext>
                </a:extLst>
              </p:cNvPr>
              <p:cNvSpPr/>
              <p:nvPr/>
            </p:nvSpPr>
            <p:spPr bwMode="auto">
              <a:xfrm>
                <a:off x="-613191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17" name="椭圆 165">
                <a:extLst>
                  <a:ext uri="{FF2B5EF4-FFF2-40B4-BE49-F238E27FC236}">
                    <a16:creationId xmlns:a16="http://schemas.microsoft.com/office/drawing/2014/main" id="{3239E011-93F5-31CF-EA6A-41138F6CCD6F}"/>
                  </a:ext>
                </a:extLst>
              </p:cNvPr>
              <p:cNvSpPr/>
              <p:nvPr/>
            </p:nvSpPr>
            <p:spPr bwMode="auto">
              <a:xfrm>
                <a:off x="-45937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18" name="椭圆 166">
                <a:extLst>
                  <a:ext uri="{FF2B5EF4-FFF2-40B4-BE49-F238E27FC236}">
                    <a16:creationId xmlns:a16="http://schemas.microsoft.com/office/drawing/2014/main" id="{7186C9E3-BF46-7AD5-A8E9-0FBC9F9979EF}"/>
                  </a:ext>
                </a:extLst>
              </p:cNvPr>
              <p:cNvSpPr/>
              <p:nvPr/>
            </p:nvSpPr>
            <p:spPr bwMode="auto">
              <a:xfrm>
                <a:off x="-309066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19" name="椭圆 161">
                <a:extLst>
                  <a:ext uri="{FF2B5EF4-FFF2-40B4-BE49-F238E27FC236}">
                    <a16:creationId xmlns:a16="http://schemas.microsoft.com/office/drawing/2014/main" id="{AD8281F1-5C5F-821A-5E1C-D8E4D596FD37}"/>
                  </a:ext>
                </a:extLst>
              </p:cNvPr>
              <p:cNvSpPr/>
              <p:nvPr/>
            </p:nvSpPr>
            <p:spPr bwMode="auto">
              <a:xfrm>
                <a:off x="-15451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20" name="椭圆 169">
                <a:extLst>
                  <a:ext uri="{FF2B5EF4-FFF2-40B4-BE49-F238E27FC236}">
                    <a16:creationId xmlns:a16="http://schemas.microsoft.com/office/drawing/2014/main" id="{CE536CC5-BAF9-D241-5269-9969096D104F}"/>
                  </a:ext>
                </a:extLst>
              </p:cNvPr>
              <p:cNvSpPr/>
              <p:nvPr/>
            </p:nvSpPr>
            <p:spPr bwMode="auto">
              <a:xfrm>
                <a:off x="1523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</p:grpSp>
        <p:grpSp>
          <p:nvGrpSpPr>
            <p:cNvPr id="45" name="Group 402">
              <a:extLst>
                <a:ext uri="{FF2B5EF4-FFF2-40B4-BE49-F238E27FC236}">
                  <a16:creationId xmlns:a16="http://schemas.microsoft.com/office/drawing/2014/main" id="{4D7C04D7-78DE-44F4-6441-FF67C912F82A}"/>
                </a:ext>
              </a:extLst>
            </p:cNvPr>
            <p:cNvGrpSpPr/>
            <p:nvPr/>
          </p:nvGrpSpPr>
          <p:grpSpPr>
            <a:xfrm>
              <a:off x="-2614944" y="2325081"/>
              <a:ext cx="1386662" cy="18288"/>
              <a:chOff x="-1353142" y="7109385"/>
              <a:chExt cx="1386662" cy="18288"/>
            </a:xfrm>
          </p:grpSpPr>
          <p:sp>
            <p:nvSpPr>
              <p:cNvPr id="85" name="椭圆 161">
                <a:extLst>
                  <a:ext uri="{FF2B5EF4-FFF2-40B4-BE49-F238E27FC236}">
                    <a16:creationId xmlns:a16="http://schemas.microsoft.com/office/drawing/2014/main" id="{800902A1-1924-FA51-8FC6-78AE6BCDB71E}"/>
                  </a:ext>
                </a:extLst>
              </p:cNvPr>
              <p:cNvSpPr/>
              <p:nvPr/>
            </p:nvSpPr>
            <p:spPr bwMode="auto">
              <a:xfrm>
                <a:off x="-135314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86" name="椭圆 169">
                <a:extLst>
                  <a:ext uri="{FF2B5EF4-FFF2-40B4-BE49-F238E27FC236}">
                    <a16:creationId xmlns:a16="http://schemas.microsoft.com/office/drawing/2014/main" id="{A28C7108-4B35-2AF5-AC60-2CD5420D0ED8}"/>
                  </a:ext>
                </a:extLst>
              </p:cNvPr>
              <p:cNvSpPr/>
              <p:nvPr/>
            </p:nvSpPr>
            <p:spPr bwMode="auto">
              <a:xfrm>
                <a:off x="-118339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87" name="椭圆 170">
                <a:extLst>
                  <a:ext uri="{FF2B5EF4-FFF2-40B4-BE49-F238E27FC236}">
                    <a16:creationId xmlns:a16="http://schemas.microsoft.com/office/drawing/2014/main" id="{440491ED-6CE5-AA4B-4371-E7E000A8113A}"/>
                  </a:ext>
                </a:extLst>
              </p:cNvPr>
              <p:cNvSpPr/>
              <p:nvPr/>
            </p:nvSpPr>
            <p:spPr bwMode="auto">
              <a:xfrm>
                <a:off x="-1010787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88" name="椭圆 167">
                <a:extLst>
                  <a:ext uri="{FF2B5EF4-FFF2-40B4-BE49-F238E27FC236}">
                    <a16:creationId xmlns:a16="http://schemas.microsoft.com/office/drawing/2014/main" id="{6832FC64-8DBD-CD4F-55BE-E0B2F4004472}"/>
                  </a:ext>
                </a:extLst>
              </p:cNvPr>
              <p:cNvSpPr/>
              <p:nvPr/>
            </p:nvSpPr>
            <p:spPr bwMode="auto">
              <a:xfrm>
                <a:off x="-850738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89" name="椭圆 168">
                <a:extLst>
                  <a:ext uri="{FF2B5EF4-FFF2-40B4-BE49-F238E27FC236}">
                    <a16:creationId xmlns:a16="http://schemas.microsoft.com/office/drawing/2014/main" id="{2DCBE2B5-B3AB-F991-1833-525DCB2DA989}"/>
                  </a:ext>
                </a:extLst>
              </p:cNvPr>
              <p:cNvSpPr/>
              <p:nvPr/>
            </p:nvSpPr>
            <p:spPr bwMode="auto">
              <a:xfrm>
                <a:off x="-689281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90" name="椭圆 165">
                <a:extLst>
                  <a:ext uri="{FF2B5EF4-FFF2-40B4-BE49-F238E27FC236}">
                    <a16:creationId xmlns:a16="http://schemas.microsoft.com/office/drawing/2014/main" id="{7D08757F-92AE-5449-FEF1-67627F35E3A7}"/>
                  </a:ext>
                </a:extLst>
              </p:cNvPr>
              <p:cNvSpPr/>
              <p:nvPr/>
            </p:nvSpPr>
            <p:spPr bwMode="auto">
              <a:xfrm>
                <a:off x="-53546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91" name="椭圆 166">
                <a:extLst>
                  <a:ext uri="{FF2B5EF4-FFF2-40B4-BE49-F238E27FC236}">
                    <a16:creationId xmlns:a16="http://schemas.microsoft.com/office/drawing/2014/main" id="{B7ADEDC1-2204-B1D3-2122-905506C9D3A9}"/>
                  </a:ext>
                </a:extLst>
              </p:cNvPr>
              <p:cNvSpPr/>
              <p:nvPr/>
            </p:nvSpPr>
            <p:spPr bwMode="auto">
              <a:xfrm>
                <a:off x="-385156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92" name="椭圆 161">
                <a:extLst>
                  <a:ext uri="{FF2B5EF4-FFF2-40B4-BE49-F238E27FC236}">
                    <a16:creationId xmlns:a16="http://schemas.microsoft.com/office/drawing/2014/main" id="{CEC1F722-C65A-038C-B35A-5FF4A2EE9646}"/>
                  </a:ext>
                </a:extLst>
              </p:cNvPr>
              <p:cNvSpPr/>
              <p:nvPr/>
            </p:nvSpPr>
            <p:spPr bwMode="auto">
              <a:xfrm>
                <a:off x="-23060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93" name="椭圆 169">
                <a:extLst>
                  <a:ext uri="{FF2B5EF4-FFF2-40B4-BE49-F238E27FC236}">
                    <a16:creationId xmlns:a16="http://schemas.microsoft.com/office/drawing/2014/main" id="{D7230F67-5D0F-8CFD-3794-2742AD0D4D4E}"/>
                  </a:ext>
                </a:extLst>
              </p:cNvPr>
              <p:cNvSpPr/>
              <p:nvPr/>
            </p:nvSpPr>
            <p:spPr bwMode="auto">
              <a:xfrm>
                <a:off x="-60858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94" name="椭圆 161">
                <a:extLst>
                  <a:ext uri="{FF2B5EF4-FFF2-40B4-BE49-F238E27FC236}">
                    <a16:creationId xmlns:a16="http://schemas.microsoft.com/office/drawing/2014/main" id="{35072CBB-BA58-3E7E-1351-1DF4282AEA62}"/>
                  </a:ext>
                </a:extLst>
              </p:cNvPr>
              <p:cNvSpPr/>
              <p:nvPr/>
            </p:nvSpPr>
            <p:spPr bwMode="auto">
              <a:xfrm>
                <a:off x="-127705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95" name="椭圆 169">
                <a:extLst>
                  <a:ext uri="{FF2B5EF4-FFF2-40B4-BE49-F238E27FC236}">
                    <a16:creationId xmlns:a16="http://schemas.microsoft.com/office/drawing/2014/main" id="{872510A1-EED1-A8CE-19DE-EF7F178FE115}"/>
                  </a:ext>
                </a:extLst>
              </p:cNvPr>
              <p:cNvSpPr/>
              <p:nvPr/>
            </p:nvSpPr>
            <p:spPr bwMode="auto">
              <a:xfrm>
                <a:off x="-110730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96" name="椭圆 170">
                <a:extLst>
                  <a:ext uri="{FF2B5EF4-FFF2-40B4-BE49-F238E27FC236}">
                    <a16:creationId xmlns:a16="http://schemas.microsoft.com/office/drawing/2014/main" id="{C7FA9497-7D86-746E-D12F-5EE2863EDC8F}"/>
                  </a:ext>
                </a:extLst>
              </p:cNvPr>
              <p:cNvSpPr/>
              <p:nvPr/>
            </p:nvSpPr>
            <p:spPr bwMode="auto">
              <a:xfrm>
                <a:off x="-934697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97" name="椭圆 167">
                <a:extLst>
                  <a:ext uri="{FF2B5EF4-FFF2-40B4-BE49-F238E27FC236}">
                    <a16:creationId xmlns:a16="http://schemas.microsoft.com/office/drawing/2014/main" id="{E0822D07-5A1A-373A-267C-BB36DA208AAE}"/>
                  </a:ext>
                </a:extLst>
              </p:cNvPr>
              <p:cNvSpPr/>
              <p:nvPr/>
            </p:nvSpPr>
            <p:spPr bwMode="auto">
              <a:xfrm>
                <a:off x="-774648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98" name="椭圆 168">
                <a:extLst>
                  <a:ext uri="{FF2B5EF4-FFF2-40B4-BE49-F238E27FC236}">
                    <a16:creationId xmlns:a16="http://schemas.microsoft.com/office/drawing/2014/main" id="{7D8A1CCA-38BF-F177-2603-C73BF12F693B}"/>
                  </a:ext>
                </a:extLst>
              </p:cNvPr>
              <p:cNvSpPr/>
              <p:nvPr/>
            </p:nvSpPr>
            <p:spPr bwMode="auto">
              <a:xfrm>
                <a:off x="-613191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99" name="椭圆 165">
                <a:extLst>
                  <a:ext uri="{FF2B5EF4-FFF2-40B4-BE49-F238E27FC236}">
                    <a16:creationId xmlns:a16="http://schemas.microsoft.com/office/drawing/2014/main" id="{EEBD2C9A-4244-7299-F449-9A7A473D081A}"/>
                  </a:ext>
                </a:extLst>
              </p:cNvPr>
              <p:cNvSpPr/>
              <p:nvPr/>
            </p:nvSpPr>
            <p:spPr bwMode="auto">
              <a:xfrm>
                <a:off x="-45937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00" name="椭圆 166">
                <a:extLst>
                  <a:ext uri="{FF2B5EF4-FFF2-40B4-BE49-F238E27FC236}">
                    <a16:creationId xmlns:a16="http://schemas.microsoft.com/office/drawing/2014/main" id="{37FB9DC2-B787-2BC7-58E7-106320634B3A}"/>
                  </a:ext>
                </a:extLst>
              </p:cNvPr>
              <p:cNvSpPr/>
              <p:nvPr/>
            </p:nvSpPr>
            <p:spPr bwMode="auto">
              <a:xfrm>
                <a:off x="-309066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01" name="椭圆 161">
                <a:extLst>
                  <a:ext uri="{FF2B5EF4-FFF2-40B4-BE49-F238E27FC236}">
                    <a16:creationId xmlns:a16="http://schemas.microsoft.com/office/drawing/2014/main" id="{DD26E6D9-4833-5988-993C-15E013ACCBA0}"/>
                  </a:ext>
                </a:extLst>
              </p:cNvPr>
              <p:cNvSpPr/>
              <p:nvPr/>
            </p:nvSpPr>
            <p:spPr bwMode="auto">
              <a:xfrm>
                <a:off x="-15451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102" name="椭圆 169">
                <a:extLst>
                  <a:ext uri="{FF2B5EF4-FFF2-40B4-BE49-F238E27FC236}">
                    <a16:creationId xmlns:a16="http://schemas.microsoft.com/office/drawing/2014/main" id="{9C44090A-BEDE-5CEE-5E96-57AAF99E913D}"/>
                  </a:ext>
                </a:extLst>
              </p:cNvPr>
              <p:cNvSpPr/>
              <p:nvPr/>
            </p:nvSpPr>
            <p:spPr bwMode="auto">
              <a:xfrm>
                <a:off x="1523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</p:grpSp>
        <p:grpSp>
          <p:nvGrpSpPr>
            <p:cNvPr id="46" name="Group 482">
              <a:extLst>
                <a:ext uri="{FF2B5EF4-FFF2-40B4-BE49-F238E27FC236}">
                  <a16:creationId xmlns:a16="http://schemas.microsoft.com/office/drawing/2014/main" id="{863924A6-A96F-8A1E-9B55-DB4F5AE02668}"/>
                </a:ext>
              </a:extLst>
            </p:cNvPr>
            <p:cNvGrpSpPr/>
            <p:nvPr/>
          </p:nvGrpSpPr>
          <p:grpSpPr>
            <a:xfrm>
              <a:off x="-2615310" y="3406060"/>
              <a:ext cx="1386662" cy="18288"/>
              <a:chOff x="-1353142" y="7109385"/>
              <a:chExt cx="1386662" cy="18288"/>
            </a:xfrm>
          </p:grpSpPr>
          <p:sp>
            <p:nvSpPr>
              <p:cNvPr id="67" name="椭圆 161">
                <a:extLst>
                  <a:ext uri="{FF2B5EF4-FFF2-40B4-BE49-F238E27FC236}">
                    <a16:creationId xmlns:a16="http://schemas.microsoft.com/office/drawing/2014/main" id="{A7E71738-51FD-2FC0-513F-2693DC9630B1}"/>
                  </a:ext>
                </a:extLst>
              </p:cNvPr>
              <p:cNvSpPr/>
              <p:nvPr/>
            </p:nvSpPr>
            <p:spPr bwMode="auto">
              <a:xfrm>
                <a:off x="-135314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68" name="椭圆 169">
                <a:extLst>
                  <a:ext uri="{FF2B5EF4-FFF2-40B4-BE49-F238E27FC236}">
                    <a16:creationId xmlns:a16="http://schemas.microsoft.com/office/drawing/2014/main" id="{570C1295-90DE-F2EE-8053-6603D79A80A2}"/>
                  </a:ext>
                </a:extLst>
              </p:cNvPr>
              <p:cNvSpPr/>
              <p:nvPr/>
            </p:nvSpPr>
            <p:spPr bwMode="auto">
              <a:xfrm>
                <a:off x="-118339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69" name="椭圆 170">
                <a:extLst>
                  <a:ext uri="{FF2B5EF4-FFF2-40B4-BE49-F238E27FC236}">
                    <a16:creationId xmlns:a16="http://schemas.microsoft.com/office/drawing/2014/main" id="{CEBDAC87-5F87-6C3C-062E-090D34D5CBD7}"/>
                  </a:ext>
                </a:extLst>
              </p:cNvPr>
              <p:cNvSpPr/>
              <p:nvPr/>
            </p:nvSpPr>
            <p:spPr bwMode="auto">
              <a:xfrm>
                <a:off x="-1010787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70" name="椭圆 167">
                <a:extLst>
                  <a:ext uri="{FF2B5EF4-FFF2-40B4-BE49-F238E27FC236}">
                    <a16:creationId xmlns:a16="http://schemas.microsoft.com/office/drawing/2014/main" id="{ABDA2E94-D65F-614A-6DAF-33330627AA82}"/>
                  </a:ext>
                </a:extLst>
              </p:cNvPr>
              <p:cNvSpPr/>
              <p:nvPr/>
            </p:nvSpPr>
            <p:spPr bwMode="auto">
              <a:xfrm>
                <a:off x="-850738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71" name="椭圆 168">
                <a:extLst>
                  <a:ext uri="{FF2B5EF4-FFF2-40B4-BE49-F238E27FC236}">
                    <a16:creationId xmlns:a16="http://schemas.microsoft.com/office/drawing/2014/main" id="{E41E4ABC-CEFA-D8E7-A1BB-43C06354E415}"/>
                  </a:ext>
                </a:extLst>
              </p:cNvPr>
              <p:cNvSpPr/>
              <p:nvPr/>
            </p:nvSpPr>
            <p:spPr bwMode="auto">
              <a:xfrm>
                <a:off x="-689281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72" name="椭圆 165">
                <a:extLst>
                  <a:ext uri="{FF2B5EF4-FFF2-40B4-BE49-F238E27FC236}">
                    <a16:creationId xmlns:a16="http://schemas.microsoft.com/office/drawing/2014/main" id="{C36A7F23-D447-D574-B6F6-1A99F83A5AC9}"/>
                  </a:ext>
                </a:extLst>
              </p:cNvPr>
              <p:cNvSpPr/>
              <p:nvPr/>
            </p:nvSpPr>
            <p:spPr bwMode="auto">
              <a:xfrm>
                <a:off x="-53546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73" name="椭圆 166">
                <a:extLst>
                  <a:ext uri="{FF2B5EF4-FFF2-40B4-BE49-F238E27FC236}">
                    <a16:creationId xmlns:a16="http://schemas.microsoft.com/office/drawing/2014/main" id="{96F3DE9A-5550-3F57-F0BC-6CDC69D02702}"/>
                  </a:ext>
                </a:extLst>
              </p:cNvPr>
              <p:cNvSpPr/>
              <p:nvPr/>
            </p:nvSpPr>
            <p:spPr bwMode="auto">
              <a:xfrm>
                <a:off x="-385156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74" name="椭圆 161">
                <a:extLst>
                  <a:ext uri="{FF2B5EF4-FFF2-40B4-BE49-F238E27FC236}">
                    <a16:creationId xmlns:a16="http://schemas.microsoft.com/office/drawing/2014/main" id="{F7F798D5-4743-9E41-75A7-50C336B1AA48}"/>
                  </a:ext>
                </a:extLst>
              </p:cNvPr>
              <p:cNvSpPr/>
              <p:nvPr/>
            </p:nvSpPr>
            <p:spPr bwMode="auto">
              <a:xfrm>
                <a:off x="-23060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75" name="椭圆 169">
                <a:extLst>
                  <a:ext uri="{FF2B5EF4-FFF2-40B4-BE49-F238E27FC236}">
                    <a16:creationId xmlns:a16="http://schemas.microsoft.com/office/drawing/2014/main" id="{75B4CA13-8D0B-E206-3967-6B59B69215A9}"/>
                  </a:ext>
                </a:extLst>
              </p:cNvPr>
              <p:cNvSpPr/>
              <p:nvPr/>
            </p:nvSpPr>
            <p:spPr bwMode="auto">
              <a:xfrm>
                <a:off x="-60858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76" name="椭圆 161">
                <a:extLst>
                  <a:ext uri="{FF2B5EF4-FFF2-40B4-BE49-F238E27FC236}">
                    <a16:creationId xmlns:a16="http://schemas.microsoft.com/office/drawing/2014/main" id="{26F565DE-F4B1-8E5E-3E72-A1C89A089808}"/>
                  </a:ext>
                </a:extLst>
              </p:cNvPr>
              <p:cNvSpPr/>
              <p:nvPr/>
            </p:nvSpPr>
            <p:spPr bwMode="auto">
              <a:xfrm>
                <a:off x="-127705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77" name="椭圆 169">
                <a:extLst>
                  <a:ext uri="{FF2B5EF4-FFF2-40B4-BE49-F238E27FC236}">
                    <a16:creationId xmlns:a16="http://schemas.microsoft.com/office/drawing/2014/main" id="{167F7784-0D56-0C8A-9BA5-A6E024103838}"/>
                  </a:ext>
                </a:extLst>
              </p:cNvPr>
              <p:cNvSpPr/>
              <p:nvPr/>
            </p:nvSpPr>
            <p:spPr bwMode="auto">
              <a:xfrm>
                <a:off x="-110730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78" name="椭圆 170">
                <a:extLst>
                  <a:ext uri="{FF2B5EF4-FFF2-40B4-BE49-F238E27FC236}">
                    <a16:creationId xmlns:a16="http://schemas.microsoft.com/office/drawing/2014/main" id="{2E19A7B4-8199-234A-F8B1-6D226B81438F}"/>
                  </a:ext>
                </a:extLst>
              </p:cNvPr>
              <p:cNvSpPr/>
              <p:nvPr/>
            </p:nvSpPr>
            <p:spPr bwMode="auto">
              <a:xfrm>
                <a:off x="-934697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79" name="椭圆 167">
                <a:extLst>
                  <a:ext uri="{FF2B5EF4-FFF2-40B4-BE49-F238E27FC236}">
                    <a16:creationId xmlns:a16="http://schemas.microsoft.com/office/drawing/2014/main" id="{39C4B41A-3D12-9BFF-FCA9-AFF4234F0753}"/>
                  </a:ext>
                </a:extLst>
              </p:cNvPr>
              <p:cNvSpPr/>
              <p:nvPr/>
            </p:nvSpPr>
            <p:spPr bwMode="auto">
              <a:xfrm>
                <a:off x="-774648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80" name="椭圆 168">
                <a:extLst>
                  <a:ext uri="{FF2B5EF4-FFF2-40B4-BE49-F238E27FC236}">
                    <a16:creationId xmlns:a16="http://schemas.microsoft.com/office/drawing/2014/main" id="{EAD13072-C025-BDBA-2B88-2874EF9EEF25}"/>
                  </a:ext>
                </a:extLst>
              </p:cNvPr>
              <p:cNvSpPr/>
              <p:nvPr/>
            </p:nvSpPr>
            <p:spPr bwMode="auto">
              <a:xfrm>
                <a:off x="-613191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81" name="椭圆 165">
                <a:extLst>
                  <a:ext uri="{FF2B5EF4-FFF2-40B4-BE49-F238E27FC236}">
                    <a16:creationId xmlns:a16="http://schemas.microsoft.com/office/drawing/2014/main" id="{9C20E4E7-06F3-78E3-393F-FAD4EF91D19A}"/>
                  </a:ext>
                </a:extLst>
              </p:cNvPr>
              <p:cNvSpPr/>
              <p:nvPr/>
            </p:nvSpPr>
            <p:spPr bwMode="auto">
              <a:xfrm>
                <a:off x="-45937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82" name="椭圆 166">
                <a:extLst>
                  <a:ext uri="{FF2B5EF4-FFF2-40B4-BE49-F238E27FC236}">
                    <a16:creationId xmlns:a16="http://schemas.microsoft.com/office/drawing/2014/main" id="{FC699AB7-F140-97DE-CB4C-C8832BC6A371}"/>
                  </a:ext>
                </a:extLst>
              </p:cNvPr>
              <p:cNvSpPr/>
              <p:nvPr/>
            </p:nvSpPr>
            <p:spPr bwMode="auto">
              <a:xfrm>
                <a:off x="-309066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83" name="椭圆 161">
                <a:extLst>
                  <a:ext uri="{FF2B5EF4-FFF2-40B4-BE49-F238E27FC236}">
                    <a16:creationId xmlns:a16="http://schemas.microsoft.com/office/drawing/2014/main" id="{41E7E27B-63DA-3DCE-495F-3C2B45304A33}"/>
                  </a:ext>
                </a:extLst>
              </p:cNvPr>
              <p:cNvSpPr/>
              <p:nvPr/>
            </p:nvSpPr>
            <p:spPr bwMode="auto">
              <a:xfrm>
                <a:off x="-15451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84" name="椭圆 169">
                <a:extLst>
                  <a:ext uri="{FF2B5EF4-FFF2-40B4-BE49-F238E27FC236}">
                    <a16:creationId xmlns:a16="http://schemas.microsoft.com/office/drawing/2014/main" id="{41B35A4C-A5FC-F521-0A07-5E9761F9265E}"/>
                  </a:ext>
                </a:extLst>
              </p:cNvPr>
              <p:cNvSpPr/>
              <p:nvPr/>
            </p:nvSpPr>
            <p:spPr bwMode="auto">
              <a:xfrm>
                <a:off x="1523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</p:grpSp>
        <p:grpSp>
          <p:nvGrpSpPr>
            <p:cNvPr id="47" name="Group 501">
              <a:extLst>
                <a:ext uri="{FF2B5EF4-FFF2-40B4-BE49-F238E27FC236}">
                  <a16:creationId xmlns:a16="http://schemas.microsoft.com/office/drawing/2014/main" id="{FB0DB0E6-73E6-2C47-B7EE-6D388BC6F7D2}"/>
                </a:ext>
              </a:extLst>
            </p:cNvPr>
            <p:cNvGrpSpPr/>
            <p:nvPr/>
          </p:nvGrpSpPr>
          <p:grpSpPr>
            <a:xfrm>
              <a:off x="-2615310" y="3551534"/>
              <a:ext cx="1386662" cy="18288"/>
              <a:chOff x="-1353142" y="7109385"/>
              <a:chExt cx="1386662" cy="18288"/>
            </a:xfrm>
          </p:grpSpPr>
          <p:sp>
            <p:nvSpPr>
              <p:cNvPr id="49" name="椭圆 161">
                <a:extLst>
                  <a:ext uri="{FF2B5EF4-FFF2-40B4-BE49-F238E27FC236}">
                    <a16:creationId xmlns:a16="http://schemas.microsoft.com/office/drawing/2014/main" id="{D59675B5-7176-52FD-4589-253B8B7DACA2}"/>
                  </a:ext>
                </a:extLst>
              </p:cNvPr>
              <p:cNvSpPr/>
              <p:nvPr/>
            </p:nvSpPr>
            <p:spPr bwMode="auto">
              <a:xfrm>
                <a:off x="-135314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50" name="椭圆 169">
                <a:extLst>
                  <a:ext uri="{FF2B5EF4-FFF2-40B4-BE49-F238E27FC236}">
                    <a16:creationId xmlns:a16="http://schemas.microsoft.com/office/drawing/2014/main" id="{1227C591-9810-39AD-9595-E5A690058892}"/>
                  </a:ext>
                </a:extLst>
              </p:cNvPr>
              <p:cNvSpPr/>
              <p:nvPr/>
            </p:nvSpPr>
            <p:spPr bwMode="auto">
              <a:xfrm>
                <a:off x="-118339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51" name="椭圆 170">
                <a:extLst>
                  <a:ext uri="{FF2B5EF4-FFF2-40B4-BE49-F238E27FC236}">
                    <a16:creationId xmlns:a16="http://schemas.microsoft.com/office/drawing/2014/main" id="{6831F3C4-17A2-958F-BE81-D43D5CB0A720}"/>
                  </a:ext>
                </a:extLst>
              </p:cNvPr>
              <p:cNvSpPr/>
              <p:nvPr/>
            </p:nvSpPr>
            <p:spPr bwMode="auto">
              <a:xfrm>
                <a:off x="-1010787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52" name="椭圆 167">
                <a:extLst>
                  <a:ext uri="{FF2B5EF4-FFF2-40B4-BE49-F238E27FC236}">
                    <a16:creationId xmlns:a16="http://schemas.microsoft.com/office/drawing/2014/main" id="{87BE0728-76D2-4792-6779-86FC41732C01}"/>
                  </a:ext>
                </a:extLst>
              </p:cNvPr>
              <p:cNvSpPr/>
              <p:nvPr/>
            </p:nvSpPr>
            <p:spPr bwMode="auto">
              <a:xfrm>
                <a:off x="-850738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53" name="椭圆 168">
                <a:extLst>
                  <a:ext uri="{FF2B5EF4-FFF2-40B4-BE49-F238E27FC236}">
                    <a16:creationId xmlns:a16="http://schemas.microsoft.com/office/drawing/2014/main" id="{D1574EB1-0EB2-5C7C-4A6D-C66267426AF4}"/>
                  </a:ext>
                </a:extLst>
              </p:cNvPr>
              <p:cNvSpPr/>
              <p:nvPr/>
            </p:nvSpPr>
            <p:spPr bwMode="auto">
              <a:xfrm>
                <a:off x="-689281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54" name="椭圆 165">
                <a:extLst>
                  <a:ext uri="{FF2B5EF4-FFF2-40B4-BE49-F238E27FC236}">
                    <a16:creationId xmlns:a16="http://schemas.microsoft.com/office/drawing/2014/main" id="{1C3D114C-66B1-D7D6-252A-A461908B478B}"/>
                  </a:ext>
                </a:extLst>
              </p:cNvPr>
              <p:cNvSpPr/>
              <p:nvPr/>
            </p:nvSpPr>
            <p:spPr bwMode="auto">
              <a:xfrm>
                <a:off x="-53546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55" name="椭圆 166">
                <a:extLst>
                  <a:ext uri="{FF2B5EF4-FFF2-40B4-BE49-F238E27FC236}">
                    <a16:creationId xmlns:a16="http://schemas.microsoft.com/office/drawing/2014/main" id="{B7F2106D-55AE-3554-99B4-522DEE374733}"/>
                  </a:ext>
                </a:extLst>
              </p:cNvPr>
              <p:cNvSpPr/>
              <p:nvPr/>
            </p:nvSpPr>
            <p:spPr bwMode="auto">
              <a:xfrm>
                <a:off x="-385156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56" name="椭圆 161">
                <a:extLst>
                  <a:ext uri="{FF2B5EF4-FFF2-40B4-BE49-F238E27FC236}">
                    <a16:creationId xmlns:a16="http://schemas.microsoft.com/office/drawing/2014/main" id="{47EE788B-DA09-9359-74EC-A7E9E317AF1D}"/>
                  </a:ext>
                </a:extLst>
              </p:cNvPr>
              <p:cNvSpPr/>
              <p:nvPr/>
            </p:nvSpPr>
            <p:spPr bwMode="auto">
              <a:xfrm>
                <a:off x="-23060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57" name="椭圆 169">
                <a:extLst>
                  <a:ext uri="{FF2B5EF4-FFF2-40B4-BE49-F238E27FC236}">
                    <a16:creationId xmlns:a16="http://schemas.microsoft.com/office/drawing/2014/main" id="{E7ACE350-EC1A-F36D-86D1-AF92B311EC5C}"/>
                  </a:ext>
                </a:extLst>
              </p:cNvPr>
              <p:cNvSpPr/>
              <p:nvPr/>
            </p:nvSpPr>
            <p:spPr bwMode="auto">
              <a:xfrm>
                <a:off x="-60858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58" name="椭圆 161">
                <a:extLst>
                  <a:ext uri="{FF2B5EF4-FFF2-40B4-BE49-F238E27FC236}">
                    <a16:creationId xmlns:a16="http://schemas.microsoft.com/office/drawing/2014/main" id="{F112BA73-6BB6-E2EB-BB66-23A2919CA63D}"/>
                  </a:ext>
                </a:extLst>
              </p:cNvPr>
              <p:cNvSpPr/>
              <p:nvPr/>
            </p:nvSpPr>
            <p:spPr bwMode="auto">
              <a:xfrm>
                <a:off x="-127705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59" name="椭圆 169">
                <a:extLst>
                  <a:ext uri="{FF2B5EF4-FFF2-40B4-BE49-F238E27FC236}">
                    <a16:creationId xmlns:a16="http://schemas.microsoft.com/office/drawing/2014/main" id="{FBED84CD-D2C6-EC13-A42E-A21083485A11}"/>
                  </a:ext>
                </a:extLst>
              </p:cNvPr>
              <p:cNvSpPr/>
              <p:nvPr/>
            </p:nvSpPr>
            <p:spPr bwMode="auto">
              <a:xfrm>
                <a:off x="-110730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60" name="椭圆 170">
                <a:extLst>
                  <a:ext uri="{FF2B5EF4-FFF2-40B4-BE49-F238E27FC236}">
                    <a16:creationId xmlns:a16="http://schemas.microsoft.com/office/drawing/2014/main" id="{AFF83C30-B38F-F261-9647-EC0A7C80E2FA}"/>
                  </a:ext>
                </a:extLst>
              </p:cNvPr>
              <p:cNvSpPr/>
              <p:nvPr/>
            </p:nvSpPr>
            <p:spPr bwMode="auto">
              <a:xfrm>
                <a:off x="-934697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61" name="椭圆 167">
                <a:extLst>
                  <a:ext uri="{FF2B5EF4-FFF2-40B4-BE49-F238E27FC236}">
                    <a16:creationId xmlns:a16="http://schemas.microsoft.com/office/drawing/2014/main" id="{A622D098-C305-7B8B-5344-1BD0E385C625}"/>
                  </a:ext>
                </a:extLst>
              </p:cNvPr>
              <p:cNvSpPr/>
              <p:nvPr/>
            </p:nvSpPr>
            <p:spPr bwMode="auto">
              <a:xfrm>
                <a:off x="-774648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62" name="椭圆 168">
                <a:extLst>
                  <a:ext uri="{FF2B5EF4-FFF2-40B4-BE49-F238E27FC236}">
                    <a16:creationId xmlns:a16="http://schemas.microsoft.com/office/drawing/2014/main" id="{D0A0FB1D-C768-B7D4-6FE1-D6B24CB21BE2}"/>
                  </a:ext>
                </a:extLst>
              </p:cNvPr>
              <p:cNvSpPr/>
              <p:nvPr/>
            </p:nvSpPr>
            <p:spPr bwMode="auto">
              <a:xfrm>
                <a:off x="-613191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63" name="椭圆 165">
                <a:extLst>
                  <a:ext uri="{FF2B5EF4-FFF2-40B4-BE49-F238E27FC236}">
                    <a16:creationId xmlns:a16="http://schemas.microsoft.com/office/drawing/2014/main" id="{30E2FB60-3E4B-1011-7E40-302A0599D60B}"/>
                  </a:ext>
                </a:extLst>
              </p:cNvPr>
              <p:cNvSpPr/>
              <p:nvPr/>
            </p:nvSpPr>
            <p:spPr bwMode="auto">
              <a:xfrm>
                <a:off x="-45937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64" name="椭圆 166">
                <a:extLst>
                  <a:ext uri="{FF2B5EF4-FFF2-40B4-BE49-F238E27FC236}">
                    <a16:creationId xmlns:a16="http://schemas.microsoft.com/office/drawing/2014/main" id="{EC39B604-654F-4322-8441-5448D203B661}"/>
                  </a:ext>
                </a:extLst>
              </p:cNvPr>
              <p:cNvSpPr/>
              <p:nvPr/>
            </p:nvSpPr>
            <p:spPr bwMode="auto">
              <a:xfrm>
                <a:off x="-309066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65" name="椭圆 161">
                <a:extLst>
                  <a:ext uri="{FF2B5EF4-FFF2-40B4-BE49-F238E27FC236}">
                    <a16:creationId xmlns:a16="http://schemas.microsoft.com/office/drawing/2014/main" id="{47389390-1337-68BD-3C04-28F925D10645}"/>
                  </a:ext>
                </a:extLst>
              </p:cNvPr>
              <p:cNvSpPr/>
              <p:nvPr/>
            </p:nvSpPr>
            <p:spPr bwMode="auto">
              <a:xfrm>
                <a:off x="-154515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  <p:sp>
            <p:nvSpPr>
              <p:cNvPr id="66" name="椭圆 169">
                <a:extLst>
                  <a:ext uri="{FF2B5EF4-FFF2-40B4-BE49-F238E27FC236}">
                    <a16:creationId xmlns:a16="http://schemas.microsoft.com/office/drawing/2014/main" id="{3C7A2163-AC60-1743-99A8-3A25B31ADEBD}"/>
                  </a:ext>
                </a:extLst>
              </p:cNvPr>
              <p:cNvSpPr/>
              <p:nvPr/>
            </p:nvSpPr>
            <p:spPr bwMode="auto">
              <a:xfrm>
                <a:off x="15232" y="7109385"/>
                <a:ext cx="18288" cy="18288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9144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aramond" pitchFamily="18" charset="0"/>
                </a:endParaRPr>
              </a:p>
            </p:txBody>
          </p:sp>
        </p:grp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2CB16D1C-C3AC-CCE7-90B4-D00973CE2C7D}"/>
                </a:ext>
              </a:extLst>
            </p:cNvPr>
            <p:cNvSpPr txBox="1"/>
            <p:nvPr/>
          </p:nvSpPr>
          <p:spPr>
            <a:xfrm>
              <a:off x="-2059564" y="2788807"/>
              <a:ext cx="461198" cy="310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B</a:t>
              </a:r>
              <a:endParaRPr lang="zh-CN" altLang="en-US" sz="2000" b="1" dirty="0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9341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286" y="1012793"/>
            <a:ext cx="445115" cy="31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04" y="4586392"/>
            <a:ext cx="1591287" cy="1591287"/>
          </a:xfrm>
          <a:prstGeom prst="rect">
            <a:avLst/>
          </a:prstGeom>
          <a:noFill/>
          <a:ln>
            <a:noFill/>
          </a:ln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9" y="944133"/>
            <a:ext cx="2101578" cy="3577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04" y="4018177"/>
            <a:ext cx="1591287" cy="1591287"/>
          </a:xfrm>
          <a:prstGeom prst="rect">
            <a:avLst/>
          </a:prstGeom>
          <a:noFill/>
          <a:ln>
            <a:noFill/>
          </a:ln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-184948" y="622667"/>
            <a:ext cx="2947385" cy="2923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1300" b="1" dirty="0">
                <a:solidFill>
                  <a:srgbClr val="002060"/>
                </a:solidFill>
              </a:rPr>
              <a:t>Re background: </a:t>
            </a:r>
            <a:r>
              <a:rPr lang="en-US" altLang="zh-CN" sz="1300" b="1" dirty="0">
                <a:solidFill>
                  <a:srgbClr val="002060"/>
                </a:solidFill>
                <a:ea typeface="SimSun" panose="02010600030101010101" pitchFamily="2" charset="-122"/>
              </a:rPr>
              <a:t>1.29±1.24 mg/kg</a:t>
            </a:r>
            <a:r>
              <a:rPr lang="en-US" altLang="zh-CN" sz="1300" b="1" dirty="0">
                <a:solidFill>
                  <a:srgbClr val="002060"/>
                </a:solidFill>
              </a:rPr>
              <a:t> </a:t>
            </a:r>
            <a:endParaRPr lang="zh-CN" altLang="en-US" sz="1300" b="1" dirty="0">
              <a:solidFill>
                <a:srgbClr val="002060"/>
              </a:solidFill>
            </a:endParaRPr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2111047" y="4833782"/>
            <a:ext cx="11902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800" b="1" dirty="0">
                <a:solidFill>
                  <a:srgbClr val="00B050"/>
                </a:solidFill>
              </a:rPr>
              <a:t>5</a:t>
            </a:r>
            <a:r>
              <a:rPr lang="en-US" sz="1800" b="1" dirty="0">
                <a:solidFill>
                  <a:srgbClr val="00B050"/>
                </a:solidFill>
              </a:rPr>
              <a:t>–7</a:t>
            </a:r>
            <a:r>
              <a:rPr lang="en-US" altLang="zh-CN" sz="1800" b="1" dirty="0">
                <a:solidFill>
                  <a:srgbClr val="00B050"/>
                </a:solidFill>
              </a:rPr>
              <a:t>1 </a:t>
            </a:r>
            <a:r>
              <a:rPr lang="el-GR" altLang="zh-CN" sz="1800" b="1" dirty="0">
                <a:solidFill>
                  <a:srgbClr val="00B050"/>
                </a:solidFill>
              </a:rPr>
              <a:t>μ</a:t>
            </a:r>
            <a:r>
              <a:rPr lang="en-US" altLang="zh-CN" sz="1800" b="1" dirty="0">
                <a:solidFill>
                  <a:srgbClr val="00B050"/>
                </a:solidFill>
              </a:rPr>
              <a:t>m</a:t>
            </a:r>
            <a:endParaRPr lang="zh-CN" altLang="en-US" sz="1800" b="1" dirty="0">
              <a:solidFill>
                <a:srgbClr val="00B050"/>
              </a:solidFill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2122117" y="5425013"/>
            <a:ext cx="11902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800" b="1" dirty="0">
                <a:solidFill>
                  <a:srgbClr val="00B050"/>
                </a:solidFill>
              </a:rPr>
              <a:t>1</a:t>
            </a:r>
            <a:r>
              <a:rPr lang="en-US" sz="1800" b="1" dirty="0">
                <a:solidFill>
                  <a:srgbClr val="00B050"/>
                </a:solidFill>
              </a:rPr>
              <a:t>–</a:t>
            </a:r>
            <a:r>
              <a:rPr lang="en-US" altLang="zh-CN" sz="1800" b="1" dirty="0">
                <a:solidFill>
                  <a:srgbClr val="00B050"/>
                </a:solidFill>
              </a:rPr>
              <a:t>5 </a:t>
            </a:r>
            <a:r>
              <a:rPr lang="el-GR" altLang="zh-CN" sz="1800" b="1" dirty="0">
                <a:solidFill>
                  <a:srgbClr val="00B050"/>
                </a:solidFill>
              </a:rPr>
              <a:t>μ</a:t>
            </a:r>
            <a:r>
              <a:rPr lang="en-US" altLang="zh-CN" sz="1800" b="1" dirty="0">
                <a:solidFill>
                  <a:srgbClr val="00B050"/>
                </a:solidFill>
              </a:rPr>
              <a:t>m</a:t>
            </a:r>
            <a:endParaRPr lang="zh-CN" altLang="en-US" sz="1800" b="1" dirty="0">
              <a:solidFill>
                <a:srgbClr val="00B050"/>
              </a:solidFill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2112592" y="6035800"/>
            <a:ext cx="11902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800" b="1" dirty="0">
                <a:solidFill>
                  <a:srgbClr val="00B050"/>
                </a:solidFill>
              </a:rPr>
              <a:t>0</a:t>
            </a:r>
            <a:r>
              <a:rPr lang="en-US" sz="1800" b="1" dirty="0">
                <a:solidFill>
                  <a:srgbClr val="00B050"/>
                </a:solidFill>
              </a:rPr>
              <a:t>–</a:t>
            </a:r>
            <a:r>
              <a:rPr lang="en-US" altLang="zh-CN" sz="1800" b="1" dirty="0">
                <a:solidFill>
                  <a:srgbClr val="00B050"/>
                </a:solidFill>
              </a:rPr>
              <a:t>1 </a:t>
            </a:r>
            <a:r>
              <a:rPr lang="el-GR" altLang="zh-CN" sz="1800" b="1" dirty="0">
                <a:solidFill>
                  <a:srgbClr val="00B050"/>
                </a:solidFill>
              </a:rPr>
              <a:t>μ</a:t>
            </a:r>
            <a:r>
              <a:rPr lang="en-US" altLang="zh-CN" sz="1800" b="1" dirty="0">
                <a:solidFill>
                  <a:srgbClr val="00B050"/>
                </a:solidFill>
              </a:rPr>
              <a:t>m</a:t>
            </a:r>
            <a:endParaRPr lang="zh-CN" altLang="en-US" sz="1800" b="1" dirty="0">
              <a:solidFill>
                <a:srgbClr val="00B050"/>
              </a:solidFill>
            </a:endParaRPr>
          </a:p>
        </p:txBody>
      </p:sp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78" y="5152674"/>
            <a:ext cx="1964267" cy="1828800"/>
          </a:xfrm>
          <a:prstGeom prst="rect">
            <a:avLst/>
          </a:prstGeom>
          <a:noFill/>
          <a:ln>
            <a:noFill/>
          </a:ln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52179" y="1090849"/>
            <a:ext cx="1776638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000" b="1" dirty="0">
                <a:solidFill>
                  <a:srgbClr val="0000FF"/>
                </a:solidFill>
                <a:latin typeface="Garamond" panose="02020404030301010803" pitchFamily="18" charset="0"/>
              </a:rPr>
              <a:t>Barnett 7109’</a:t>
            </a:r>
          </a:p>
          <a:p>
            <a:pPr marL="358775" indent="-358775">
              <a:spcBef>
                <a:spcPts val="400"/>
              </a:spcBef>
              <a:spcAft>
                <a:spcPts val="400"/>
              </a:spcAft>
            </a:pPr>
            <a:r>
              <a:rPr lang="en-US" altLang="zh-CN" sz="2000" b="1" dirty="0">
                <a:solidFill>
                  <a:srgbClr val="0000FF"/>
                </a:solidFill>
                <a:latin typeface="Garamond" panose="02020404030301010803" pitchFamily="18" charset="0"/>
              </a:rPr>
              <a:t>Fluid: API brine</a:t>
            </a:r>
          </a:p>
          <a:p>
            <a:pPr marL="358775" indent="-358775">
              <a:spcBef>
                <a:spcPts val="400"/>
              </a:spcBef>
              <a:spcAft>
                <a:spcPts val="400"/>
              </a:spcAft>
            </a:pPr>
            <a:r>
              <a:rPr lang="en-US" sz="2000" b="1" dirty="0">
                <a:solidFill>
                  <a:srgbClr val="0000FF"/>
                </a:solidFill>
                <a:latin typeface="Garamond" panose="02020404030301010803" pitchFamily="18" charset="0"/>
              </a:rPr>
              <a:t>Imbibition time: 94 </a:t>
            </a:r>
            <a:r>
              <a:rPr lang="en-US" sz="2000" b="1" dirty="0" err="1">
                <a:solidFill>
                  <a:srgbClr val="0000FF"/>
                </a:solidFill>
                <a:latin typeface="Garamond" panose="02020404030301010803" pitchFamily="18" charset="0"/>
              </a:rPr>
              <a:t>hrs</a:t>
            </a:r>
            <a:endParaRPr lang="en-US" sz="2000" b="1" dirty="0">
              <a:solidFill>
                <a:srgbClr val="0000FF"/>
              </a:solidFill>
              <a:latin typeface="Garamond" panose="02020404030301010803" pitchFamily="18" charset="0"/>
            </a:endParaRP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5B10BD0D-8A89-4A05-BCC7-0513A4EF2FB7}"/>
              </a:ext>
            </a:extLst>
          </p:cNvPr>
          <p:cNvSpPr txBox="1">
            <a:spLocks noChangeArrowheads="1"/>
          </p:cNvSpPr>
          <p:nvPr/>
        </p:nvSpPr>
        <p:spPr>
          <a:xfrm>
            <a:off x="1181168" y="20196"/>
            <a:ext cx="9884099" cy="48148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defTabSz="1028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1028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defTabSz="1028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defTabSz="1028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defTabSz="1028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defTabSz="1028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defTabSz="1028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defTabSz="1028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defTabSz="1028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defTabSz="940952">
              <a:defRPr/>
            </a:pPr>
            <a:r>
              <a:rPr lang="en-US" altLang="zh-CN" sz="2800" dirty="0">
                <a:solidFill>
                  <a:srgbClr val="FF0000"/>
                </a:solidFill>
                <a:latin typeface="Garamond" panose="02020404030301010803" pitchFamily="18" charset="0"/>
                <a:ea typeface="微软雅黑" panose="020B0503020204020204" pitchFamily="34" charset="-122"/>
              </a:rPr>
              <a:t>Edge-Accessible Effective Porosity &amp; Steric Entanglement  </a:t>
            </a:r>
            <a:endParaRPr lang="zh-CN" altLang="en-US" sz="2800" kern="0" dirty="0">
              <a:ln w="11430"/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6673DC-CFC1-4625-ACFD-9B0B419D9251}"/>
              </a:ext>
            </a:extLst>
          </p:cNvPr>
          <p:cNvSpPr/>
          <p:nvPr/>
        </p:nvSpPr>
        <p:spPr bwMode="auto">
          <a:xfrm>
            <a:off x="2225555" y="3323951"/>
            <a:ext cx="756696" cy="29238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838" tIns="49212" rIns="96838" bIns="49212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tabLst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C712DE-B1B4-4CFD-BD08-BE88843792C4}"/>
              </a:ext>
            </a:extLst>
          </p:cNvPr>
          <p:cNvSpPr/>
          <p:nvPr/>
        </p:nvSpPr>
        <p:spPr bwMode="auto">
          <a:xfrm>
            <a:off x="2204745" y="3323951"/>
            <a:ext cx="557692" cy="533843"/>
          </a:xfrm>
          <a:prstGeom prst="rect">
            <a:avLst/>
          </a:prstGeom>
          <a:noFill/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838" tIns="49212" rIns="96838" bIns="49212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tabLst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D27C87-0094-4F2D-8331-689306DB1613}"/>
              </a:ext>
            </a:extLst>
          </p:cNvPr>
          <p:cNvSpPr txBox="1"/>
          <p:nvPr/>
        </p:nvSpPr>
        <p:spPr>
          <a:xfrm>
            <a:off x="2712852" y="3235026"/>
            <a:ext cx="1686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background levels</a:t>
            </a:r>
            <a:endParaRPr lang="zh-CN" altLang="en-US" sz="2000" b="1" dirty="0">
              <a:solidFill>
                <a:schemeClr val="bg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4C284A0-3754-9913-802E-66BCD4881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997" y="4330477"/>
            <a:ext cx="3001286" cy="27432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59B253-2540-52F4-7630-A49A4ED34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999" y="2312595"/>
            <a:ext cx="604976" cy="306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3691D1-35D3-1C0D-959D-6E24A9F95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745" y="2171141"/>
            <a:ext cx="3107538" cy="30960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CA60DB1E-B830-18CC-4907-049F9A13D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890" y="1289168"/>
            <a:ext cx="2610051" cy="7355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altLang="zh-CN" sz="1100" b="1" dirty="0"/>
              <a:t>I (mg/kg; sampling point)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altLang="zh-CN" sz="1100" b="1" dirty="0" err="1">
                <a:solidFill>
                  <a:srgbClr val="0070C0"/>
                </a:solidFill>
              </a:rPr>
              <a:t>bkdg</a:t>
            </a:r>
            <a:r>
              <a:rPr lang="en-US" altLang="zh-CN" sz="1100" b="1" dirty="0">
                <a:solidFill>
                  <a:srgbClr val="0070C0"/>
                </a:solidFill>
              </a:rPr>
              <a:t>: </a:t>
            </a:r>
            <a:r>
              <a:rPr lang="en-US" altLang="zh-CN" sz="1100" b="1" dirty="0">
                <a:solidFill>
                  <a:srgbClr val="0070C0"/>
                </a:solidFill>
                <a:ea typeface="SimSun" panose="02010600030101010101" pitchFamily="2" charset="-122"/>
              </a:rPr>
              <a:t>0.50±0.52 (9); </a:t>
            </a:r>
            <a:r>
              <a:rPr lang="en-US" altLang="zh-CN" sz="1100" b="1" dirty="0">
                <a:solidFill>
                  <a:srgbClr val="FF0000"/>
                </a:solidFill>
                <a:ea typeface="SimSun" panose="02010600030101010101" pitchFamily="2" charset="-122"/>
              </a:rPr>
              <a:t>side: 15.3±4.03 (49)</a:t>
            </a:r>
            <a:r>
              <a:rPr lang="en-US" altLang="zh-CN" sz="1100" b="1" dirty="0">
                <a:solidFill>
                  <a:srgbClr val="7030A0"/>
                </a:solidFill>
                <a:ea typeface="SimSun" panose="02010600030101010101" pitchFamily="2" charset="-122"/>
              </a:rPr>
              <a:t> 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altLang="zh-CN" sz="1100" b="1" dirty="0">
                <a:solidFill>
                  <a:srgbClr val="F414E9"/>
                </a:solidFill>
                <a:ea typeface="SimSun" panose="02010600030101010101" pitchFamily="2" charset="-122"/>
              </a:rPr>
              <a:t>interior: 7.10±3.01 (180) for 44.6±17.0%</a:t>
            </a:r>
            <a:endParaRPr lang="zh-CN" altLang="en-US" sz="1100" b="1" dirty="0"/>
          </a:p>
        </p:txBody>
      </p:sp>
      <p:pic>
        <p:nvPicPr>
          <p:cNvPr id="10" name="图片 8" descr="1-iododecane.png">
            <a:extLst>
              <a:ext uri="{FF2B5EF4-FFF2-40B4-BE49-F238E27FC236}">
                <a16:creationId xmlns:a16="http://schemas.microsoft.com/office/drawing/2014/main" id="{CB49EAF0-E4A7-BB08-3688-AF943270D18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269499" y="3971122"/>
            <a:ext cx="1571175" cy="319653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98ECE49C-F01B-CC49-5C2D-23B6A826A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05" y="4195368"/>
            <a:ext cx="3001285" cy="27432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4954244A-0A9E-E97D-C19F-6F525BEA3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057" y="2180405"/>
            <a:ext cx="565345" cy="3113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5A127789-4949-35A0-BF5D-5B40CB19F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379" y="2044302"/>
            <a:ext cx="3142674" cy="30960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8B5F612E-D36A-4B87-5D33-EE4555A4D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9798" y="1188327"/>
            <a:ext cx="2406184" cy="695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chemeClr val="tx1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altLang="zh-CN" sz="1100" b="1" dirty="0"/>
              <a:t>Re (mg/kg; sampling point)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altLang="zh-CN" sz="1000" b="1" dirty="0" err="1">
                <a:solidFill>
                  <a:srgbClr val="0070C0"/>
                </a:solidFill>
              </a:rPr>
              <a:t>bkdg</a:t>
            </a:r>
            <a:r>
              <a:rPr lang="en-US" altLang="zh-CN" sz="1000" b="1" dirty="0">
                <a:solidFill>
                  <a:srgbClr val="0070C0"/>
                </a:solidFill>
              </a:rPr>
              <a:t>: </a:t>
            </a:r>
            <a:r>
              <a:rPr lang="en-US" altLang="zh-CN" sz="1000" b="1" dirty="0">
                <a:solidFill>
                  <a:srgbClr val="0070C0"/>
                </a:solidFill>
                <a:ea typeface="SimSun" panose="02010600030101010101" pitchFamily="2" charset="-122"/>
              </a:rPr>
              <a:t>1.55±1.46 (9); </a:t>
            </a:r>
            <a:r>
              <a:rPr lang="en-US" altLang="zh-CN" sz="1000" b="1" dirty="0">
                <a:solidFill>
                  <a:srgbClr val="FF0000"/>
                </a:solidFill>
                <a:ea typeface="SimSun" panose="02010600030101010101" pitchFamily="2" charset="-122"/>
              </a:rPr>
              <a:t>side: 675±398 (49)</a:t>
            </a:r>
            <a:r>
              <a:rPr lang="en-US" altLang="zh-CN" sz="1000" b="1" dirty="0">
                <a:solidFill>
                  <a:srgbClr val="7030A0"/>
                </a:solidFill>
                <a:ea typeface="SimSun" panose="02010600030101010101" pitchFamily="2" charset="-122"/>
              </a:rPr>
              <a:t> 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altLang="zh-CN" sz="1000" b="1" dirty="0">
                <a:solidFill>
                  <a:srgbClr val="F414E9"/>
                </a:solidFill>
                <a:ea typeface="SimSun" panose="02010600030101010101" pitchFamily="2" charset="-122"/>
              </a:rPr>
              <a:t>interior: 3.77±5.45 (180) for 0.33±0.58%</a:t>
            </a:r>
            <a:endParaRPr lang="zh-CN" altLang="en-US" sz="1000" b="1" dirty="0"/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1919F1E8-0889-DB4A-006F-CBC13E0C2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323" y="646484"/>
            <a:ext cx="2471739" cy="161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62">
            <a:extLst>
              <a:ext uri="{FF2B5EF4-FFF2-40B4-BE49-F238E27FC236}">
                <a16:creationId xmlns:a16="http://schemas.microsoft.com/office/drawing/2014/main" id="{A9495758-E5BC-812F-E1C9-931461E4A2D0}"/>
              </a:ext>
            </a:extLst>
          </p:cNvPr>
          <p:cNvSpPr txBox="1"/>
          <p:nvPr/>
        </p:nvSpPr>
        <p:spPr>
          <a:xfrm>
            <a:off x="4041873" y="6327637"/>
            <a:ext cx="3422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7030A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Niobrara</a:t>
            </a:r>
            <a:r>
              <a:rPr lang="en-US" sz="2000" b="1" dirty="0">
                <a:solidFill>
                  <a:srgbClr val="7030A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: 17-1A H</a:t>
            </a:r>
          </a:p>
        </p:txBody>
      </p:sp>
      <p:sp>
        <p:nvSpPr>
          <p:cNvPr id="19" name="TextBox 34">
            <a:extLst>
              <a:ext uri="{FF2B5EF4-FFF2-40B4-BE49-F238E27FC236}">
                <a16:creationId xmlns:a16="http://schemas.microsoft.com/office/drawing/2014/main" id="{F21E08A7-0F25-DAF2-5099-393167E8487F}"/>
              </a:ext>
            </a:extLst>
          </p:cNvPr>
          <p:cNvSpPr txBox="1"/>
          <p:nvPr/>
        </p:nvSpPr>
        <p:spPr>
          <a:xfrm>
            <a:off x="6948724" y="6062790"/>
            <a:ext cx="5055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sz="2000" b="1" dirty="0">
                <a:solidFill>
                  <a:srgbClr val="7030A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Fluid: n-</a:t>
            </a:r>
            <a:r>
              <a:rPr lang="en-US" sz="2000" b="1" dirty="0" err="1">
                <a:solidFill>
                  <a:srgbClr val="7030A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decane</a:t>
            </a:r>
            <a:r>
              <a:rPr lang="en-US" sz="2000" b="1" u="sng" dirty="0">
                <a:solidFill>
                  <a:srgbClr val="7030A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</a:p>
          <a:p>
            <a:pPr marL="228600" indent="-228600"/>
            <a:r>
              <a:rPr lang="en-US" sz="2000" b="1" dirty="0">
                <a:solidFill>
                  <a:srgbClr val="7030A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Vacuum saturation + high pressure intrusion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14599D0-1AD0-3145-BCCB-86DF0E4E6687}"/>
              </a:ext>
            </a:extLst>
          </p:cNvPr>
          <p:cNvSpPr/>
          <p:nvPr/>
        </p:nvSpPr>
        <p:spPr bwMode="auto">
          <a:xfrm>
            <a:off x="82329" y="680321"/>
            <a:ext cx="4226674" cy="5838243"/>
          </a:xfrm>
          <a:prstGeom prst="rect">
            <a:avLst/>
          </a:prstGeom>
          <a:noFill/>
          <a:ln w="19050" cap="flat" cmpd="sng" algn="ctr">
            <a:solidFill>
              <a:schemeClr val="tx2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square" lIns="96838" tIns="49212" rIns="96838" bIns="49212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tabLst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1" name="TextBox 42">
            <a:extLst>
              <a:ext uri="{FF2B5EF4-FFF2-40B4-BE49-F238E27FC236}">
                <a16:creationId xmlns:a16="http://schemas.microsoft.com/office/drawing/2014/main" id="{3093A908-BF76-A822-CD6C-1B1EA67C3B57}"/>
              </a:ext>
            </a:extLst>
          </p:cNvPr>
          <p:cNvSpPr txBox="1"/>
          <p:nvPr/>
        </p:nvSpPr>
        <p:spPr>
          <a:xfrm>
            <a:off x="7528677" y="947081"/>
            <a:ext cx="117059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28600" indent="-228600" algn="ctr"/>
            <a:r>
              <a:rPr lang="en-US" sz="1200" b="1" dirty="0">
                <a:solidFill>
                  <a:srgbClr val="0070C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Pore-throat size distribution</a:t>
            </a:r>
          </a:p>
        </p:txBody>
      </p:sp>
    </p:spTree>
    <p:extLst>
      <p:ext uri="{BB962C8B-B14F-4D97-AF65-F5344CB8AC3E}">
        <p14:creationId xmlns:p14="http://schemas.microsoft.com/office/powerpoint/2010/main" val="771592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0A44C-98C2-AEAA-8623-7586BF68A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6553" y="807583"/>
            <a:ext cx="103215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7030A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CNPC International Cooperative Project (2024-2026): “Fundamental studies on </a:t>
            </a:r>
            <a:r>
              <a:rPr lang="en-US" altLang="zh-CN" sz="2800" b="1" dirty="0">
                <a:solidFill>
                  <a:srgbClr val="F014F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fluid-solid coupling </a:t>
            </a:r>
            <a:r>
              <a:rPr lang="en-US" altLang="zh-CN" sz="2800" b="1" dirty="0">
                <a:solidFill>
                  <a:srgbClr val="7030A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and mechanic failure of weak </a:t>
            </a:r>
            <a:r>
              <a:rPr lang="en-US" altLang="zh-CN" sz="2800" b="1" dirty="0">
                <a:solidFill>
                  <a:srgbClr val="F014F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shale laminae </a:t>
            </a:r>
            <a:r>
              <a:rPr lang="en-US" altLang="zh-CN" sz="2800" b="1" dirty="0">
                <a:solidFill>
                  <a:srgbClr val="7030A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based on </a:t>
            </a:r>
            <a:r>
              <a:rPr lang="en-US" altLang="zh-CN" sz="2800" b="1" dirty="0">
                <a:solidFill>
                  <a:srgbClr val="F014F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small angle scattering</a:t>
            </a:r>
            <a:r>
              <a:rPr lang="en-US" altLang="zh-CN" sz="2800" b="1" dirty="0">
                <a:solidFill>
                  <a:srgbClr val="7030A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 experiments”</a:t>
            </a:r>
            <a:endParaRPr lang="zh-CN" altLang="en-US" sz="2800" b="1" dirty="0">
              <a:solidFill>
                <a:srgbClr val="7030A0"/>
              </a:solidFill>
              <a:latin typeface="Garamond" panose="02020404030301010803" pitchFamily="18" charset="0"/>
              <a:ea typeface="黑体" panose="02010609060101010101" pitchFamily="49" charset="-122"/>
            </a:endParaRPr>
          </a:p>
        </p:txBody>
      </p:sp>
      <p:pic>
        <p:nvPicPr>
          <p:cNvPr id="8" name="图片 7" descr="穿着西装笔挺的男子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74"/>
          <a:stretch>
            <a:fillRect/>
          </a:stretch>
        </p:blipFill>
        <p:spPr>
          <a:xfrm>
            <a:off x="331028" y="4973104"/>
            <a:ext cx="1031051" cy="12455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9" t="11094" r="3277" b="3631"/>
          <a:stretch>
            <a:fillRect/>
          </a:stretch>
        </p:blipFill>
        <p:spPr>
          <a:xfrm>
            <a:off x="2473070" y="4995685"/>
            <a:ext cx="880423" cy="1255074"/>
          </a:xfrm>
          <a:prstGeom prst="rect">
            <a:avLst/>
          </a:prstGeom>
        </p:spPr>
      </p:pic>
      <p:pic>
        <p:nvPicPr>
          <p:cNvPr id="12" name="Picture 41" descr="A person wearing a suit and tie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02" y="5007643"/>
            <a:ext cx="926602" cy="1232076"/>
          </a:xfrm>
          <a:prstGeom prst="rect">
            <a:avLst/>
          </a:prstGeom>
          <a:ln w="25400">
            <a:noFill/>
          </a:ln>
        </p:spPr>
      </p:pic>
      <p:sp>
        <p:nvSpPr>
          <p:cNvPr id="13" name="文本框 12"/>
          <p:cNvSpPr txBox="1"/>
          <p:nvPr/>
        </p:nvSpPr>
        <p:spPr>
          <a:xfrm>
            <a:off x="5490703" y="5947436"/>
            <a:ext cx="13388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rgbClr val="00000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Jiacheng Wen</a:t>
            </a:r>
            <a:endParaRPr lang="zh-CN" altLang="en-US" sz="1500" b="1" dirty="0">
              <a:solidFill>
                <a:srgbClr val="000000"/>
              </a:solidFill>
              <a:latin typeface="Garamond" panose="02020404030301010803" pitchFamily="18" charset="0"/>
              <a:ea typeface="黑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304743" y="5939735"/>
            <a:ext cx="120738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rgbClr val="00000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Jingqi Liang</a:t>
            </a:r>
            <a:endParaRPr lang="zh-CN" altLang="en-US" sz="1500" b="1" dirty="0">
              <a:solidFill>
                <a:srgbClr val="000000"/>
              </a:solidFill>
              <a:latin typeface="Garamond" panose="02020404030301010803" pitchFamily="18" charset="0"/>
              <a:ea typeface="黑体" panose="02010609060101010101" pitchFamily="49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278042" y="5087536"/>
            <a:ext cx="1383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0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Nano-indentation</a:t>
            </a:r>
            <a:endParaRPr lang="zh-CN" altLang="en-US" b="1" dirty="0">
              <a:solidFill>
                <a:srgbClr val="000000"/>
              </a:solidFill>
              <a:latin typeface="Garamond" panose="02020404030301010803" pitchFamily="18" charset="0"/>
              <a:ea typeface="黑体" panose="02010609060101010101" pitchFamily="49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520453" y="5110275"/>
            <a:ext cx="1279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0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dm sample fracturing </a:t>
            </a:r>
            <a:endParaRPr lang="zh-CN" altLang="en-US" b="1" dirty="0">
              <a:solidFill>
                <a:srgbClr val="000000"/>
              </a:solidFill>
              <a:latin typeface="Garamond" panose="02020404030301010803" pitchFamily="18" charset="0"/>
              <a:ea typeface="黑体" panose="02010609060101010101" pitchFamily="49" charset="-122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1311688" y="5945575"/>
            <a:ext cx="11004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>
                <a:solidFill>
                  <a:srgbClr val="00000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Tao Zhang</a:t>
            </a:r>
            <a:endParaRPr lang="zh-CN" altLang="en-US" sz="1500" b="1" dirty="0">
              <a:solidFill>
                <a:srgbClr val="000000"/>
              </a:solidFill>
              <a:latin typeface="Garamond" panose="02020404030301010803" pitchFamily="18" charset="0"/>
              <a:ea typeface="黑体" panose="02010609060101010101" pitchFamily="49" charset="-122"/>
            </a:endParaRPr>
          </a:p>
        </p:txBody>
      </p:sp>
      <p:pic>
        <p:nvPicPr>
          <p:cNvPr id="2" name="Picture 28" descr="A group of men standing in a factory&#10;&#10;AI-generated content may be incorrect.">
            <a:extLst>
              <a:ext uri="{FF2B5EF4-FFF2-40B4-BE49-F238E27FC236}">
                <a16:creationId xmlns:a16="http://schemas.microsoft.com/office/drawing/2014/main" id="{386165AD-7FDD-C2C4-59C4-6D061B5230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355" y="2253477"/>
            <a:ext cx="3200400" cy="2400300"/>
          </a:xfrm>
          <a:prstGeom prst="rect">
            <a:avLst/>
          </a:prstGeom>
        </p:spPr>
      </p:pic>
      <p:pic>
        <p:nvPicPr>
          <p:cNvPr id="3" name="Picture 13" descr="A group of people standing around a white board&#10;&#10;AI-generated content may be incorrect.">
            <a:extLst>
              <a:ext uri="{FF2B5EF4-FFF2-40B4-BE49-F238E27FC236}">
                <a16:creationId xmlns:a16="http://schemas.microsoft.com/office/drawing/2014/main" id="{949013CA-4926-F326-0B4D-DFFA90AD6D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" r="4878"/>
          <a:stretch>
            <a:fillRect/>
          </a:stretch>
        </p:blipFill>
        <p:spPr>
          <a:xfrm>
            <a:off x="7733164" y="2247795"/>
            <a:ext cx="3200400" cy="244719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4832F2B-3D7B-2146-C48D-B97485543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986" y="4914949"/>
            <a:ext cx="1038103" cy="134795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576E3B3-DCF6-693D-D9CA-621F57A54C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938" y="5005226"/>
            <a:ext cx="856664" cy="123207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1510DBB-CFDC-4E91-AF42-E13D41B736A0}"/>
              </a:ext>
            </a:extLst>
          </p:cNvPr>
          <p:cNvSpPr txBox="1"/>
          <p:nvPr/>
        </p:nvSpPr>
        <p:spPr>
          <a:xfrm>
            <a:off x="7832847" y="5972187"/>
            <a:ext cx="127150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 err="1">
                <a:solidFill>
                  <a:srgbClr val="00000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Guoqing</a:t>
            </a:r>
            <a:r>
              <a:rPr lang="en-US" altLang="zh-CN" sz="1500" b="1" dirty="0">
                <a:solidFill>
                  <a:srgbClr val="00000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 Bao</a:t>
            </a:r>
            <a:endParaRPr lang="zh-CN" altLang="en-US" sz="1500" b="1" dirty="0">
              <a:solidFill>
                <a:srgbClr val="000000"/>
              </a:solidFill>
              <a:latin typeface="Garamond" panose="02020404030301010803" pitchFamily="18" charset="0"/>
              <a:ea typeface="黑体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8D56743-29BF-37A1-0B43-7CE8484C3239}"/>
              </a:ext>
            </a:extLst>
          </p:cNvPr>
          <p:cNvSpPr txBox="1"/>
          <p:nvPr/>
        </p:nvSpPr>
        <p:spPr>
          <a:xfrm>
            <a:off x="7832847" y="5087536"/>
            <a:ext cx="1593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0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Lamina characteristics</a:t>
            </a:r>
            <a:endParaRPr lang="zh-CN" altLang="en-US" b="1" dirty="0">
              <a:solidFill>
                <a:srgbClr val="000000"/>
              </a:solidFill>
              <a:latin typeface="Garamond" panose="02020404030301010803" pitchFamily="18" charset="0"/>
              <a:ea typeface="黑体" panose="02010609060101010101" pitchFamily="49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510B0FF-C813-76DE-BC67-38B336A0F275}"/>
              </a:ext>
            </a:extLst>
          </p:cNvPr>
          <p:cNvSpPr txBox="1"/>
          <p:nvPr/>
        </p:nvSpPr>
        <p:spPr>
          <a:xfrm>
            <a:off x="10539089" y="6012392"/>
            <a:ext cx="87280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rgbClr val="00000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Wen Liu</a:t>
            </a:r>
            <a:endParaRPr lang="zh-CN" altLang="en-US" sz="1500" b="1" dirty="0">
              <a:solidFill>
                <a:srgbClr val="000000"/>
              </a:solidFill>
              <a:latin typeface="Garamond" panose="02020404030301010803" pitchFamily="18" charset="0"/>
              <a:ea typeface="黑体" panose="02010609060101010101" pitchFamily="49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2DE0D88-39D4-A1CE-1C2F-E8D2C839DD15}"/>
              </a:ext>
            </a:extLst>
          </p:cNvPr>
          <p:cNvSpPr txBox="1"/>
          <p:nvPr/>
        </p:nvSpPr>
        <p:spPr>
          <a:xfrm>
            <a:off x="10542356" y="5005226"/>
            <a:ext cx="1279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0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Pore structure</a:t>
            </a:r>
            <a:endParaRPr lang="zh-CN" altLang="en-US" b="1" dirty="0">
              <a:solidFill>
                <a:srgbClr val="000000"/>
              </a:solidFill>
              <a:latin typeface="Garamond" panose="02020404030301010803" pitchFamily="18" charset="0"/>
              <a:ea typeface="黑体" panose="020106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93D9808-2921-8317-139E-EE3010FE49A1}"/>
              </a:ext>
            </a:extLst>
          </p:cNvPr>
          <p:cNvSpPr txBox="1"/>
          <p:nvPr/>
        </p:nvSpPr>
        <p:spPr>
          <a:xfrm>
            <a:off x="1253112" y="5107883"/>
            <a:ext cx="1383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0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Lamina mechanics</a:t>
            </a:r>
            <a:endParaRPr lang="zh-CN" altLang="en-US" b="1" dirty="0">
              <a:solidFill>
                <a:srgbClr val="000000"/>
              </a:solidFill>
              <a:latin typeface="Garamond" panose="02020404030301010803" pitchFamily="18" charset="0"/>
              <a:ea typeface="黑体" panose="02010609060101010101" pitchFamily="49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6F340D9-277F-ABDB-227D-C9C66797A477}"/>
              </a:ext>
            </a:extLst>
          </p:cNvPr>
          <p:cNvSpPr txBox="1"/>
          <p:nvPr/>
        </p:nvSpPr>
        <p:spPr>
          <a:xfrm>
            <a:off x="901364" y="2600766"/>
            <a:ext cx="268791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Research Institute of Production and Exploration Development (RIPED) PetroChina, Beijing</a:t>
            </a:r>
            <a:endParaRPr lang="zh-CN" altLang="en-US" sz="2000" b="1" dirty="0">
              <a:latin typeface="Garamond" panose="02020404030301010803" pitchFamily="18" charset="0"/>
            </a:endParaRP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0E805AF6-D112-9CCF-5839-500F1A999282}"/>
              </a:ext>
            </a:extLst>
          </p:cNvPr>
          <p:cNvSpPr txBox="1"/>
          <p:nvPr/>
        </p:nvSpPr>
        <p:spPr>
          <a:xfrm>
            <a:off x="1268808" y="43274"/>
            <a:ext cx="9782617" cy="4362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000" b="1" dirty="0">
                <a:solidFill>
                  <a:srgbClr val="FF0000"/>
                </a:solidFill>
                <a:latin typeface="Garamond" panose="02020404030301010803" pitchFamily="18" charset="0"/>
                <a:ea typeface="Arial" panose="020B0604020202020204" pitchFamily="34" charset="0"/>
                <a:cs typeface="Arial" panose="020B0604020202020204" pitchFamily="34" charset="0"/>
              </a:rPr>
              <a:t>Ongoing Project</a:t>
            </a:r>
            <a:endParaRPr lang="en-US" altLang="zh-CN" sz="3000" b="1" dirty="0">
              <a:solidFill>
                <a:srgbClr val="FF0000"/>
              </a:solidFill>
              <a:latin typeface="Garamond" panose="02020404030301010803" pitchFamily="18" charset="0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962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24"/>
          <p:cNvSpPr txBox="1"/>
          <p:nvPr/>
        </p:nvSpPr>
        <p:spPr>
          <a:xfrm>
            <a:off x="6879375" y="6207977"/>
            <a:ext cx="4686522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zh-CN"/>
            </a:defPPr>
            <a:lvl1pPr algn="ctr">
              <a:defRPr kumimoji="1" sz="1200" b="0">
                <a:ln w="0"/>
                <a:solidFill>
                  <a:schemeClr val="bg1"/>
                </a:solidFill>
                <a:ea typeface="方正大黑简体" panose="02000000000000000000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000" b="1" dirty="0">
                <a:solidFill>
                  <a:schemeClr val="tx2"/>
                </a:solidFill>
                <a:latin typeface="Garamond" panose="02020404030301010803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Results of nano-indentation and SAXS</a:t>
            </a:r>
          </a:p>
        </p:txBody>
      </p:sp>
      <p:sp>
        <p:nvSpPr>
          <p:cNvPr id="24" name="矩形 23"/>
          <p:cNvSpPr/>
          <p:nvPr/>
        </p:nvSpPr>
        <p:spPr>
          <a:xfrm>
            <a:off x="94565" y="747613"/>
            <a:ext cx="9205812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9pPr>
          </a:lstStyle>
          <a:p>
            <a:pPr marL="285750" lvl="0" indent="-285750">
              <a:spcBef>
                <a:spcPts val="300"/>
              </a:spcBef>
              <a:spcAft>
                <a:spcPts val="3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2"/>
                </a:solidFill>
                <a:latin typeface="Garamond" panose="02020404030301010803" pitchFamily="18" charset="0"/>
                <a:ea typeface="微软雅黑" panose="020B0503020204020204" pitchFamily="34" charset="-122"/>
                <a:sym typeface="+mn-ea"/>
              </a:rPr>
              <a:t>An integrated design of “lamina identification – multi-mechanical parameter testing – macroscopic comparison”: a foundation for establishing the relationship between lamina mechanics and pore structure response</a:t>
            </a:r>
          </a:p>
        </p:txBody>
      </p:sp>
      <p:sp>
        <p:nvSpPr>
          <p:cNvPr id="26" name="文本框 3"/>
          <p:cNvSpPr txBox="1">
            <a:spLocks noChangeArrowheads="1"/>
          </p:cNvSpPr>
          <p:nvPr/>
        </p:nvSpPr>
        <p:spPr bwMode="auto">
          <a:xfrm>
            <a:off x="1533730" y="-148709"/>
            <a:ext cx="9245430" cy="724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69" tIns="45629" rIns="91269" bIns="4562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defRPr/>
            </a:pPr>
            <a:r>
              <a:rPr lang="en-US" altLang="zh-CN" sz="3200" b="1" dirty="0">
                <a:solidFill>
                  <a:schemeClr val="accent2"/>
                </a:solidFill>
                <a:latin typeface="Garamond" panose="02020404030301010803" pitchFamily="18" charset="0"/>
                <a:ea typeface="微软雅黑" panose="020B0503020204020204" pitchFamily="34" charset="-122"/>
                <a:cs typeface="+mn-ea"/>
                <a:sym typeface="+mn-lt"/>
              </a:rPr>
              <a:t> Correlation of Pore Structure with Micromechanics</a:t>
            </a: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0F35D60C-AE91-3088-0527-AC018694D62B}"/>
              </a:ext>
            </a:extLst>
          </p:cNvPr>
          <p:cNvSpPr txBox="1"/>
          <p:nvPr/>
        </p:nvSpPr>
        <p:spPr>
          <a:xfrm>
            <a:off x="9820626" y="878164"/>
            <a:ext cx="2058954" cy="430887"/>
          </a:xfrm>
          <a:prstGeom prst="rect">
            <a:avLst/>
          </a:prstGeom>
          <a:gradFill>
            <a:gsLst>
              <a:gs pos="25000">
                <a:srgbClr val="FFD83A"/>
              </a:gs>
              <a:gs pos="75000">
                <a:srgbClr val="FFFD6D"/>
              </a:gs>
              <a:gs pos="0">
                <a:srgbClr val="F8C334"/>
              </a:gs>
              <a:gs pos="100000">
                <a:srgbClr val="FFFEB8"/>
              </a:gs>
            </a:gsLst>
            <a:lin ang="18900000" scaled="1"/>
          </a:gradFill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9pPr>
          </a:lstStyle>
          <a:p>
            <a:pPr algn="ctr"/>
            <a:r>
              <a:rPr lang="en-US" altLang="zh-CN" sz="1100" dirty="0" err="1">
                <a:latin typeface="Garamond" panose="020204040303010108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Lucaogou</a:t>
            </a:r>
            <a:r>
              <a:rPr lang="en-US" altLang="zh-CN" sz="1100" dirty="0">
                <a:latin typeface="Garamond" panose="020204040303010108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Formation, </a:t>
            </a:r>
            <a:r>
              <a:rPr lang="en-US" altLang="zh-CN" sz="1100" dirty="0" err="1">
                <a:latin typeface="Garamond" panose="020204040303010108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Tuha</a:t>
            </a:r>
            <a:r>
              <a:rPr lang="en-US" altLang="zh-CN" sz="1100" dirty="0">
                <a:latin typeface="Garamond" panose="020204040303010108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Area, Well Ma L101H, 6-21/57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7B59FCD-E99F-F5AC-CC71-124910050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45" y="1961515"/>
            <a:ext cx="4813300" cy="4145280"/>
          </a:xfrm>
          <a:prstGeom prst="rect">
            <a:avLst/>
          </a:prstGeom>
        </p:spPr>
      </p:pic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9F65B300-505E-22E4-2BA1-191AE5C054E6}"/>
              </a:ext>
            </a:extLst>
          </p:cNvPr>
          <p:cNvCxnSpPr/>
          <p:nvPr/>
        </p:nvCxnSpPr>
        <p:spPr>
          <a:xfrm>
            <a:off x="553670" y="1739265"/>
            <a:ext cx="2473960" cy="46990"/>
          </a:xfrm>
          <a:prstGeom prst="line">
            <a:avLst/>
          </a:prstGeom>
          <a:ln w="9525"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7D2D07F5-BEC4-E0CA-821F-0F3745941163}"/>
              </a:ext>
            </a:extLst>
          </p:cNvPr>
          <p:cNvCxnSpPr/>
          <p:nvPr/>
        </p:nvCxnSpPr>
        <p:spPr>
          <a:xfrm>
            <a:off x="571450" y="1769745"/>
            <a:ext cx="2473960" cy="46990"/>
          </a:xfrm>
          <a:prstGeom prst="line">
            <a:avLst/>
          </a:prstGeom>
          <a:ln w="9525"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A0093D5F-31F1-1EB5-6B8C-64812B0993AA}"/>
              </a:ext>
            </a:extLst>
          </p:cNvPr>
          <p:cNvCxnSpPr/>
          <p:nvPr/>
        </p:nvCxnSpPr>
        <p:spPr>
          <a:xfrm>
            <a:off x="605957" y="1720017"/>
            <a:ext cx="2473960" cy="46990"/>
          </a:xfrm>
          <a:prstGeom prst="line">
            <a:avLst/>
          </a:prstGeom>
          <a:ln w="9525"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777739E2-5B42-E078-F36A-CBCB89E0D59C}"/>
              </a:ext>
            </a:extLst>
          </p:cNvPr>
          <p:cNvCxnSpPr/>
          <p:nvPr/>
        </p:nvCxnSpPr>
        <p:spPr>
          <a:xfrm>
            <a:off x="623737" y="1750497"/>
            <a:ext cx="2473960" cy="46990"/>
          </a:xfrm>
          <a:prstGeom prst="line">
            <a:avLst/>
          </a:prstGeom>
          <a:ln w="9525"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78111D4F-7D83-D03F-4F8C-298E095EBA04}"/>
              </a:ext>
            </a:extLst>
          </p:cNvPr>
          <p:cNvGrpSpPr/>
          <p:nvPr/>
        </p:nvGrpSpPr>
        <p:grpSpPr>
          <a:xfrm>
            <a:off x="-51876" y="1944224"/>
            <a:ext cx="1570063" cy="1572843"/>
            <a:chOff x="128" y="3832"/>
            <a:chExt cx="2006" cy="1998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763F571-65DF-84EE-41D6-612BF4CD42EA}"/>
                </a:ext>
              </a:extLst>
            </p:cNvPr>
            <p:cNvPicPr/>
            <p:nvPr/>
          </p:nvPicPr>
          <p:blipFill>
            <a:blip r:embed="rId6"/>
            <a:srcRect l="10378" t="14721" r="7962" b="7600"/>
            <a:stretch>
              <a:fillRect/>
            </a:stretch>
          </p:blipFill>
          <p:spPr>
            <a:xfrm>
              <a:off x="360" y="3840"/>
              <a:ext cx="1621" cy="1990"/>
            </a:xfrm>
            <a:prstGeom prst="rect">
              <a:avLst/>
            </a:prstGeom>
          </p:spPr>
        </p:pic>
        <p:sp>
          <p:nvSpPr>
            <p:cNvPr id="31" name="文本框 5">
              <a:extLst>
                <a:ext uri="{FF2B5EF4-FFF2-40B4-BE49-F238E27FC236}">
                  <a16:creationId xmlns:a16="http://schemas.microsoft.com/office/drawing/2014/main" id="{ABB6D55A-9320-EBD3-3167-8039171BB3EB}"/>
                </a:ext>
              </a:extLst>
            </p:cNvPr>
            <p:cNvSpPr txBox="1"/>
            <p:nvPr/>
          </p:nvSpPr>
          <p:spPr>
            <a:xfrm>
              <a:off x="128" y="3832"/>
              <a:ext cx="2006" cy="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9pPr>
            </a:lstStyle>
            <a:p>
              <a:pPr algn="ctr">
                <a:buClrTx/>
                <a:buSzTx/>
                <a:buNone/>
              </a:pPr>
              <a:r>
                <a:rPr kumimoji="1" lang="en-US" altLang="zh-CN" sz="1400" dirty="0">
                  <a:solidFill>
                    <a:srgbClr val="FFFF00"/>
                  </a:solidFill>
                  <a:latin typeface="Garamond" panose="02020404030301010803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Saxs Sample</a:t>
              </a:r>
            </a:p>
          </p:txBody>
        </p: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17525E1B-D37F-CCA1-3CF9-9BDDF41320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6265" y="4099560"/>
            <a:ext cx="6330950" cy="2069465"/>
          </a:xfrm>
          <a:prstGeom prst="rect">
            <a:avLst/>
          </a:prstGeom>
        </p:spPr>
      </p:pic>
      <p:graphicFrame>
        <p:nvGraphicFramePr>
          <p:cNvPr id="33" name="表格 32">
            <a:extLst>
              <a:ext uri="{FF2B5EF4-FFF2-40B4-BE49-F238E27FC236}">
                <a16:creationId xmlns:a16="http://schemas.microsoft.com/office/drawing/2014/main" id="{9112122D-9DCA-B150-078E-864EC015BABD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49249395"/>
              </p:ext>
            </p:extLst>
          </p:nvPr>
        </p:nvGraphicFramePr>
        <p:xfrm>
          <a:off x="5969635" y="1881505"/>
          <a:ext cx="5963285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29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23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29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42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42.47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39.62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41.81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46.30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46.91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41.65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45.64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49.93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2.27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altLang="zh-CN" sz="1000" b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4" name="表格 33">
            <a:extLst>
              <a:ext uri="{FF2B5EF4-FFF2-40B4-BE49-F238E27FC236}">
                <a16:creationId xmlns:a16="http://schemas.microsoft.com/office/drawing/2014/main" id="{F1CEF655-F930-4599-F9C9-4E94DBA4CEE3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00072342"/>
              </p:ext>
            </p:extLst>
          </p:nvPr>
        </p:nvGraphicFramePr>
        <p:xfrm>
          <a:off x="5969635" y="2932430"/>
          <a:ext cx="5963285" cy="998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4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4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29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29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8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43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103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3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51.24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40.63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53.04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49.67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51.77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44.60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51.55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52.34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2.89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2.97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altLang="zh-CN" sz="1000" b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1.99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2.07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5" name="文本框 34">
            <a:extLst>
              <a:ext uri="{FF2B5EF4-FFF2-40B4-BE49-F238E27FC236}">
                <a16:creationId xmlns:a16="http://schemas.microsoft.com/office/drawing/2014/main" id="{EA752BEA-E860-A4F5-E675-F24E55C1EDFD}"/>
              </a:ext>
            </a:extLst>
          </p:cNvPr>
          <p:cNvSpPr txBox="1"/>
          <p:nvPr/>
        </p:nvSpPr>
        <p:spPr>
          <a:xfrm>
            <a:off x="5807710" y="3910964"/>
            <a:ext cx="6344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E: Young’s Modulus (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GPa</a:t>
            </a:r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H: Hardness (</a:t>
            </a:r>
            <a:r>
              <a:rPr lang="en-US" altLang="zh-CN" sz="12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GPa</a:t>
            </a:r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K</a:t>
            </a:r>
            <a:r>
              <a:rPr lang="en-US" altLang="zh-CN" sz="12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Fracture Toughness (MPa·m</a:t>
            </a:r>
            <a:r>
              <a:rPr lang="en-US" altLang="zh-CN" sz="1200" baseline="30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1/2</a:t>
            </a: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C2F79514-31D2-CBCA-E55C-A51C426B63B3}"/>
              </a:ext>
            </a:extLst>
          </p:cNvPr>
          <p:cNvSpPr txBox="1"/>
          <p:nvPr/>
        </p:nvSpPr>
        <p:spPr>
          <a:xfrm>
            <a:off x="2133600" y="2074545"/>
            <a:ext cx="201295" cy="3009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8BEA57B4-5077-1726-8666-19AB79129313}"/>
              </a:ext>
            </a:extLst>
          </p:cNvPr>
          <p:cNvSpPr txBox="1"/>
          <p:nvPr/>
        </p:nvSpPr>
        <p:spPr>
          <a:xfrm>
            <a:off x="2618740" y="2375535"/>
            <a:ext cx="201295" cy="3009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0B51C8FB-E141-9940-A160-B6DAEE642A17}"/>
              </a:ext>
            </a:extLst>
          </p:cNvPr>
          <p:cNvSpPr txBox="1"/>
          <p:nvPr/>
        </p:nvSpPr>
        <p:spPr>
          <a:xfrm>
            <a:off x="1784350" y="2583815"/>
            <a:ext cx="201295" cy="3009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05924E8C-C632-E41E-7DF2-BB9E51221ED2}"/>
              </a:ext>
            </a:extLst>
          </p:cNvPr>
          <p:cNvSpPr txBox="1"/>
          <p:nvPr/>
        </p:nvSpPr>
        <p:spPr>
          <a:xfrm>
            <a:off x="2310130" y="2932430"/>
            <a:ext cx="219710" cy="3460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F16312E6-26B0-E441-E07C-26B55E40271E}"/>
              </a:ext>
            </a:extLst>
          </p:cNvPr>
          <p:cNvSpPr txBox="1"/>
          <p:nvPr/>
        </p:nvSpPr>
        <p:spPr>
          <a:xfrm>
            <a:off x="1398270" y="3059430"/>
            <a:ext cx="219710" cy="3460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6112D3EA-D9B1-0816-6F74-F1CF02A36782}"/>
              </a:ext>
            </a:extLst>
          </p:cNvPr>
          <p:cNvSpPr txBox="1"/>
          <p:nvPr/>
        </p:nvSpPr>
        <p:spPr>
          <a:xfrm>
            <a:off x="1913890" y="3405505"/>
            <a:ext cx="219710" cy="3460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A0BE9DEB-4F3F-90D7-8281-5ED2E1C73B3B}"/>
              </a:ext>
            </a:extLst>
          </p:cNvPr>
          <p:cNvSpPr txBox="1"/>
          <p:nvPr/>
        </p:nvSpPr>
        <p:spPr>
          <a:xfrm>
            <a:off x="2456180" y="3756025"/>
            <a:ext cx="219710" cy="3460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45FAFE77-950A-0114-B091-7AE15BFB4CB1}"/>
              </a:ext>
            </a:extLst>
          </p:cNvPr>
          <p:cNvSpPr txBox="1"/>
          <p:nvPr/>
        </p:nvSpPr>
        <p:spPr>
          <a:xfrm>
            <a:off x="2825750" y="3278505"/>
            <a:ext cx="219710" cy="3460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79AB75E9-DC7F-88B0-BCC0-EA04A8F130E2}"/>
              </a:ext>
            </a:extLst>
          </p:cNvPr>
          <p:cNvSpPr txBox="1"/>
          <p:nvPr/>
        </p:nvSpPr>
        <p:spPr>
          <a:xfrm>
            <a:off x="1033780" y="3575050"/>
            <a:ext cx="219710" cy="3460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E5C67584-42A3-20A2-E7D6-2EB905D201C7}"/>
              </a:ext>
            </a:extLst>
          </p:cNvPr>
          <p:cNvSpPr txBox="1"/>
          <p:nvPr/>
        </p:nvSpPr>
        <p:spPr>
          <a:xfrm>
            <a:off x="1398270" y="3921125"/>
            <a:ext cx="430530" cy="3460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4A603B15-5C79-1B6C-FC73-2153BF993ED5}"/>
              </a:ext>
            </a:extLst>
          </p:cNvPr>
          <p:cNvSpPr txBox="1"/>
          <p:nvPr/>
        </p:nvSpPr>
        <p:spPr>
          <a:xfrm>
            <a:off x="1951990" y="4257675"/>
            <a:ext cx="430530" cy="3460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690D1FC0-DB1E-668F-2E4E-28DFA97F8818}"/>
              </a:ext>
            </a:extLst>
          </p:cNvPr>
          <p:cNvSpPr txBox="1"/>
          <p:nvPr/>
        </p:nvSpPr>
        <p:spPr>
          <a:xfrm>
            <a:off x="2509520" y="4628515"/>
            <a:ext cx="430530" cy="3460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ADDF7BDC-1568-CF9F-8AB2-B97BE6284B6E}"/>
              </a:ext>
            </a:extLst>
          </p:cNvPr>
          <p:cNvSpPr txBox="1"/>
          <p:nvPr/>
        </p:nvSpPr>
        <p:spPr>
          <a:xfrm>
            <a:off x="2856230" y="4141470"/>
            <a:ext cx="430530" cy="3460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7B48091E-362C-2708-47D8-B3BD7F63EAAB}"/>
              </a:ext>
            </a:extLst>
          </p:cNvPr>
          <p:cNvSpPr txBox="1"/>
          <p:nvPr/>
        </p:nvSpPr>
        <p:spPr>
          <a:xfrm>
            <a:off x="928370" y="4322445"/>
            <a:ext cx="430530" cy="3460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07E1D5D3-3C7B-F71E-A3FD-D235A6AFDE6E}"/>
              </a:ext>
            </a:extLst>
          </p:cNvPr>
          <p:cNvSpPr txBox="1"/>
          <p:nvPr/>
        </p:nvSpPr>
        <p:spPr>
          <a:xfrm>
            <a:off x="1398270" y="4678680"/>
            <a:ext cx="430530" cy="3460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DCBF9959-2B1B-8D1A-335B-D183FE0A17A4}"/>
              </a:ext>
            </a:extLst>
          </p:cNvPr>
          <p:cNvSpPr txBox="1"/>
          <p:nvPr/>
        </p:nvSpPr>
        <p:spPr>
          <a:xfrm>
            <a:off x="2099310" y="4974590"/>
            <a:ext cx="430530" cy="3460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52" name="TextBox 24">
            <a:extLst>
              <a:ext uri="{FF2B5EF4-FFF2-40B4-BE49-F238E27FC236}">
                <a16:creationId xmlns:a16="http://schemas.microsoft.com/office/drawing/2014/main" id="{FCBCF5B5-8635-FF7A-85D7-AD286E232DE2}"/>
              </a:ext>
            </a:extLst>
          </p:cNvPr>
          <p:cNvSpPr txBox="1"/>
          <p:nvPr/>
        </p:nvSpPr>
        <p:spPr>
          <a:xfrm>
            <a:off x="817245" y="6183630"/>
            <a:ext cx="4686522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zh-CN"/>
            </a:defPPr>
            <a:lvl1pPr algn="ctr">
              <a:defRPr kumimoji="1" sz="1200" b="0">
                <a:ln w="0"/>
                <a:solidFill>
                  <a:schemeClr val="bg1"/>
                </a:solidFill>
                <a:ea typeface="方正大黑简体" panose="02000000000000000000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000" b="1" dirty="0">
                <a:solidFill>
                  <a:schemeClr val="tx2"/>
                </a:solidFill>
                <a:latin typeface="Garamond" panose="02020404030301010803" pitchFamily="18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Integrated experimental scheme of SAXS and nano-indentation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82869" y="46674"/>
            <a:ext cx="10256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9pPr>
          </a:lstStyle>
          <a:p>
            <a:pPr algn="ctr">
              <a:defRPr/>
            </a:pPr>
            <a:r>
              <a:rPr kumimoji="1" lang="en-US" altLang="zh-CN" sz="2800" dirty="0">
                <a:solidFill>
                  <a:schemeClr val="accent2"/>
                </a:solidFill>
                <a:latin typeface="Garamond" panose="02020404030301010803" pitchFamily="18" charset="0"/>
                <a:ea typeface="微软雅黑" panose="020B0503020204020204" pitchFamily="34" charset="-122"/>
                <a:cs typeface="+mn-ea"/>
              </a:rPr>
              <a:t>Mineral- and Lamina-Scale Based Prediction of Young’s Modulus</a:t>
            </a:r>
          </a:p>
        </p:txBody>
      </p:sp>
      <p:sp>
        <p:nvSpPr>
          <p:cNvPr id="8" name="矩形 7"/>
          <p:cNvSpPr/>
          <p:nvPr/>
        </p:nvSpPr>
        <p:spPr>
          <a:xfrm>
            <a:off x="33338" y="695643"/>
            <a:ext cx="12082462" cy="916265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9pPr>
          </a:lstStyle>
          <a:p>
            <a:pPr marL="342900" indent="-34290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2"/>
                </a:solidFill>
                <a:latin typeface="Garamond" panose="02020404030301010803" pitchFamily="18" charset="0"/>
                <a:ea typeface="微软雅黑" panose="020B0503020204020204" pitchFamily="34" charset="-122"/>
                <a:sym typeface="+mn-ea"/>
              </a:rPr>
              <a:t>Based on micromechanical parameters, a multiscale upscaling framework for modulus prediction is established using the fractal dimension/Self-Consistent Homogenization Method, linking mineral composition, lamina structure, and elastic modulus; meanwhile, validation is achieved through macroscopic uniaxial mechanical experiments.</a:t>
            </a:r>
          </a:p>
          <a:p>
            <a:pPr marL="342900" indent="-34290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l"/>
            </a:pPr>
            <a:endParaRPr lang="en-US" altLang="zh-CN" b="1" dirty="0">
              <a:solidFill>
                <a:schemeClr val="tx2"/>
              </a:solidFill>
              <a:latin typeface="Garamond" panose="02020404030301010803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208460E-989A-49ED-07E2-37F4EAA77B80}"/>
              </a:ext>
            </a:extLst>
          </p:cNvPr>
          <p:cNvGrpSpPr/>
          <p:nvPr/>
        </p:nvGrpSpPr>
        <p:grpSpPr>
          <a:xfrm>
            <a:off x="20985" y="1788457"/>
            <a:ext cx="8461798" cy="4132580"/>
            <a:chOff x="266" y="3309"/>
            <a:chExt cx="13700" cy="650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6E78B93-A296-A2B0-3531-47303990F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" y="3309"/>
              <a:ext cx="9228" cy="6508"/>
            </a:xfrm>
            <a:prstGeom prst="rect">
              <a:avLst/>
            </a:prstGeom>
          </p:spPr>
        </p:pic>
        <p:sp>
          <p:nvSpPr>
            <p:cNvPr id="26" name="文本框 26">
              <a:extLst>
                <a:ext uri="{FF2B5EF4-FFF2-40B4-BE49-F238E27FC236}">
                  <a16:creationId xmlns:a16="http://schemas.microsoft.com/office/drawing/2014/main" id="{F61FDD47-430C-A089-C3B8-22E6F82FC08F}"/>
                </a:ext>
              </a:extLst>
            </p:cNvPr>
            <p:cNvSpPr txBox="1"/>
            <p:nvPr/>
          </p:nvSpPr>
          <p:spPr>
            <a:xfrm>
              <a:off x="10606" y="4551"/>
              <a:ext cx="3360" cy="130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9pPr>
            </a:lstStyle>
            <a:p>
              <a:pPr marL="0" indent="0" algn="ctr"/>
              <a:r>
                <a:rPr lang="en-US" altLang="zh-CN" sz="1600" i="0" dirty="0">
                  <a:solidFill>
                    <a:schemeClr val="tx1"/>
                  </a:solidFill>
                  <a:latin typeface="Garamond" panose="02020404030301010803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Predicted Macroscopic Young’s Modulus</a:t>
              </a:r>
            </a:p>
          </p:txBody>
        </p:sp>
        <p:sp>
          <p:nvSpPr>
            <p:cNvPr id="34" name="右箭头 2">
              <a:extLst>
                <a:ext uri="{FF2B5EF4-FFF2-40B4-BE49-F238E27FC236}">
                  <a16:creationId xmlns:a16="http://schemas.microsoft.com/office/drawing/2014/main" id="{F5C9E743-6075-2D88-614A-AAD392073BB8}"/>
                </a:ext>
              </a:extLst>
            </p:cNvPr>
            <p:cNvSpPr/>
            <p:nvPr/>
          </p:nvSpPr>
          <p:spPr>
            <a:xfrm rot="20640000">
              <a:off x="3153" y="5070"/>
              <a:ext cx="1312" cy="567"/>
            </a:xfrm>
            <a:prstGeom prst="rightArrow">
              <a:avLst>
                <a:gd name="adj1" fmla="val 50000"/>
                <a:gd name="adj2" fmla="val 81735"/>
              </a:avLst>
            </a:prstGeom>
            <a:solidFill>
              <a:srgbClr val="19407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6838" tIns="49212" rIns="96838" bIns="49212" numCol="1" anchor="t" anchorCtr="0" compatLnSpc="1"/>
            <a:lstStyle/>
            <a:p>
              <a:pPr marL="342900" marR="0" indent="-342900" algn="just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</a:pPr>
              <a:endPara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5" name="右箭头 25">
              <a:extLst>
                <a:ext uri="{FF2B5EF4-FFF2-40B4-BE49-F238E27FC236}">
                  <a16:creationId xmlns:a16="http://schemas.microsoft.com/office/drawing/2014/main" id="{59A0486C-2A1F-A594-877F-54C920F9ED0E}"/>
                </a:ext>
              </a:extLst>
            </p:cNvPr>
            <p:cNvSpPr/>
            <p:nvPr/>
          </p:nvSpPr>
          <p:spPr>
            <a:xfrm rot="1680000">
              <a:off x="3179" y="7427"/>
              <a:ext cx="1282" cy="556"/>
            </a:xfrm>
            <a:prstGeom prst="rightArrow">
              <a:avLst>
                <a:gd name="adj1" fmla="val 50000"/>
                <a:gd name="adj2" fmla="val 83887"/>
              </a:avLst>
            </a:prstGeom>
            <a:solidFill>
              <a:srgbClr val="19407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6838" tIns="49212" rIns="96838" bIns="49212" numCol="1" anchor="t" anchorCtr="0" compatLnSpc="1"/>
            <a:lstStyle/>
            <a:p>
              <a:pPr marL="342900" marR="0" indent="-342900" algn="just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</a:pPr>
              <a:endPara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11984578-3519-DFCC-5CC8-07BE1E3C1706}"/>
                </a:ext>
              </a:extLst>
            </p:cNvPr>
            <p:cNvSpPr txBox="1"/>
            <p:nvPr/>
          </p:nvSpPr>
          <p:spPr>
            <a:xfrm>
              <a:off x="266" y="8419"/>
              <a:ext cx="2413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latin typeface="Garamond" panose="02020404030301010803" pitchFamily="18" charset="0"/>
                  <a:cs typeface="Times New Roman" panose="02020603050405020304" pitchFamily="18" charset="0"/>
                </a:rPr>
                <a:t>Downhole Core Sample</a:t>
              </a: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5F4CB67A-5CA5-769F-7EA9-FBB83EBE6CE4}"/>
                </a:ext>
              </a:extLst>
            </p:cNvPr>
            <p:cNvSpPr txBox="1"/>
            <p:nvPr/>
          </p:nvSpPr>
          <p:spPr>
            <a:xfrm>
              <a:off x="1651" y="4242"/>
              <a:ext cx="311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latin typeface="Garamond" panose="02020404030301010803" pitchFamily="18" charset="0"/>
                  <a:cs typeface="Times New Roman" panose="02020603050405020304" pitchFamily="18" charset="0"/>
                </a:rPr>
                <a:t>Nanoindentation</a:t>
              </a: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939EC69B-1024-99B5-E02A-37C766748817}"/>
                </a:ext>
              </a:extLst>
            </p:cNvPr>
            <p:cNvSpPr txBox="1"/>
            <p:nvPr/>
          </p:nvSpPr>
          <p:spPr>
            <a:xfrm>
              <a:off x="2332" y="8217"/>
              <a:ext cx="3117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latin typeface="Garamond" panose="02020404030301010803" pitchFamily="18" charset="0"/>
                  <a:cs typeface="Times New Roman" panose="02020603050405020304" pitchFamily="18" charset="0"/>
                </a:rPr>
                <a:t>Uniaxial Compression</a:t>
              </a:r>
            </a:p>
          </p:txBody>
        </p:sp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829C7E27-4F91-FF71-F286-3B53E129F00A}"/>
                </a:ext>
              </a:extLst>
            </p:cNvPr>
            <p:cNvCxnSpPr/>
            <p:nvPr/>
          </p:nvCxnSpPr>
          <p:spPr>
            <a:xfrm>
              <a:off x="7076" y="4462"/>
              <a:ext cx="462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19407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0" name="直接箭头连接符 39">
              <a:extLst>
                <a:ext uri="{FF2B5EF4-FFF2-40B4-BE49-F238E27FC236}">
                  <a16:creationId xmlns:a16="http://schemas.microsoft.com/office/drawing/2014/main" id="{FBB2E425-F48E-9D67-9703-D2FEE108EAEB}"/>
                </a:ext>
              </a:extLst>
            </p:cNvPr>
            <p:cNvCxnSpPr/>
            <p:nvPr/>
          </p:nvCxnSpPr>
          <p:spPr>
            <a:xfrm>
              <a:off x="7076" y="5932"/>
              <a:ext cx="462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19407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F7A48BAB-D58B-3E1C-6A9F-024CD39FD763}"/>
                </a:ext>
              </a:extLst>
            </p:cNvPr>
            <p:cNvSpPr txBox="1"/>
            <p:nvPr/>
          </p:nvSpPr>
          <p:spPr>
            <a:xfrm>
              <a:off x="6465" y="4158"/>
              <a:ext cx="1684" cy="38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300 mN</a:t>
              </a: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FD3A8E0A-DC99-6C3D-2CFC-C50C09100109}"/>
                </a:ext>
              </a:extLst>
            </p:cNvPr>
            <p:cNvSpPr txBox="1"/>
            <p:nvPr/>
          </p:nvSpPr>
          <p:spPr>
            <a:xfrm>
              <a:off x="6465" y="5607"/>
              <a:ext cx="1684" cy="38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5 mN</a:t>
              </a:r>
            </a:p>
          </p:txBody>
        </p:sp>
        <p:sp>
          <p:nvSpPr>
            <p:cNvPr id="43" name="右箭头 39">
              <a:extLst>
                <a:ext uri="{FF2B5EF4-FFF2-40B4-BE49-F238E27FC236}">
                  <a16:creationId xmlns:a16="http://schemas.microsoft.com/office/drawing/2014/main" id="{7757FB0F-3E8D-E0F3-ABAE-D01B5951A76C}"/>
                </a:ext>
              </a:extLst>
            </p:cNvPr>
            <p:cNvSpPr/>
            <p:nvPr/>
          </p:nvSpPr>
          <p:spPr>
            <a:xfrm>
              <a:off x="9192" y="4783"/>
              <a:ext cx="1312" cy="554"/>
            </a:xfrm>
            <a:prstGeom prst="rightArrow">
              <a:avLst>
                <a:gd name="adj1" fmla="val 50000"/>
                <a:gd name="adj2" fmla="val 81735"/>
              </a:avLst>
            </a:prstGeom>
            <a:solidFill>
              <a:srgbClr val="19407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6838" tIns="49212" rIns="96838" bIns="49212" numCol="1" anchor="t" anchorCtr="0" compatLnSpc="1"/>
            <a:lstStyle/>
            <a:p>
              <a:pPr marL="342900" marR="0" indent="-342900" algn="just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</a:pPr>
              <a:endPara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CAD69401-A37F-0933-8A0B-8430F0165C7B}"/>
                </a:ext>
              </a:extLst>
            </p:cNvPr>
            <p:cNvSpPr txBox="1"/>
            <p:nvPr/>
          </p:nvSpPr>
          <p:spPr>
            <a:xfrm>
              <a:off x="8397" y="5278"/>
              <a:ext cx="3117" cy="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accent1"/>
                  </a:solidFill>
                  <a:latin typeface="Garamond" panose="02020404030301010803" pitchFamily="18" charset="0"/>
                  <a:cs typeface="Times New Roman" panose="02020603050405020304" pitchFamily="18" charset="0"/>
                </a:rPr>
                <a:t>Mineral Scale</a:t>
              </a: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F6308151-55B0-C80D-653D-4DDD9AF1DC5E}"/>
                </a:ext>
              </a:extLst>
            </p:cNvPr>
            <p:cNvSpPr txBox="1"/>
            <p:nvPr/>
          </p:nvSpPr>
          <p:spPr>
            <a:xfrm>
              <a:off x="8342" y="4358"/>
              <a:ext cx="3117" cy="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accent1"/>
                  </a:solidFill>
                  <a:latin typeface="Garamond" panose="02020404030301010803" pitchFamily="18" charset="0"/>
                  <a:cs typeface="Times New Roman" panose="02020603050405020304" pitchFamily="18" charset="0"/>
                </a:rPr>
                <a:t>Lamina Scale</a:t>
              </a:r>
            </a:p>
          </p:txBody>
        </p:sp>
      </p:grpSp>
      <p:sp>
        <p:nvSpPr>
          <p:cNvPr id="49" name="圆角矩形 17">
            <a:extLst>
              <a:ext uri="{FF2B5EF4-FFF2-40B4-BE49-F238E27FC236}">
                <a16:creationId xmlns:a16="http://schemas.microsoft.com/office/drawing/2014/main" id="{E847328E-BBB1-CB3A-4AF3-7F5A719E254F}"/>
              </a:ext>
            </a:extLst>
          </p:cNvPr>
          <p:cNvSpPr/>
          <p:nvPr/>
        </p:nvSpPr>
        <p:spPr>
          <a:xfrm>
            <a:off x="105093" y="1746547"/>
            <a:ext cx="8208645" cy="4471035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lt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lt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lt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lt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9pPr>
          </a:lstStyle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0" name="TextBox 24">
            <a:extLst>
              <a:ext uri="{FF2B5EF4-FFF2-40B4-BE49-F238E27FC236}">
                <a16:creationId xmlns:a16="http://schemas.microsoft.com/office/drawing/2014/main" id="{ED2DDFFD-626E-AE48-93C1-1F0F1DEEBA40}"/>
              </a:ext>
            </a:extLst>
          </p:cNvPr>
          <p:cNvSpPr txBox="1"/>
          <p:nvPr/>
        </p:nvSpPr>
        <p:spPr>
          <a:xfrm>
            <a:off x="-10223" y="6048227"/>
            <a:ext cx="8221980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zh-CN"/>
            </a:defPPr>
            <a:lvl1pPr algn="ctr">
              <a:defRPr kumimoji="1" sz="1200" b="0">
                <a:ln w="0"/>
                <a:solidFill>
                  <a:schemeClr val="bg1"/>
                </a:solidFill>
                <a:ea typeface="方正大黑简体" panose="02000000000000000000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000" b="1" dirty="0">
                <a:solidFill>
                  <a:schemeClr val="tx2"/>
                </a:solidFill>
                <a:latin typeface="Garamond" panose="02020404030301010803" pitchFamily="18" charset="0"/>
                <a:ea typeface="微软雅黑" panose="020B0503020204020204" pitchFamily="34" charset="-122"/>
                <a:cs typeface="Garamond" panose="02020404030301010803" pitchFamily="18" charset="0"/>
                <a:sym typeface="+mn-ea"/>
              </a:rPr>
              <a:t>Design of multiscale upscaling scheme for laminated shale</a:t>
            </a:r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B5C3D7E2-0D73-174B-6645-1487B0AC68F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933633" y="3838872"/>
            <a:ext cx="3463925" cy="1933575"/>
          </a:xfrm>
          <a:prstGeom prst="rect">
            <a:avLst/>
          </a:prstGeom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0BB22318-767A-1E13-2E05-2AC864DE04F0}"/>
              </a:ext>
            </a:extLst>
          </p:cNvPr>
          <p:cNvGrpSpPr/>
          <p:nvPr/>
        </p:nvGrpSpPr>
        <p:grpSpPr>
          <a:xfrm>
            <a:off x="8482693" y="1669732"/>
            <a:ext cx="3645488" cy="4687683"/>
            <a:chOff x="13210" y="3248"/>
            <a:chExt cx="5595" cy="7138"/>
          </a:xfrm>
        </p:grpSpPr>
        <p:sp>
          <p:nvSpPr>
            <p:cNvPr id="58" name="圆角矩形 17">
              <a:extLst>
                <a:ext uri="{FF2B5EF4-FFF2-40B4-BE49-F238E27FC236}">
                  <a16:creationId xmlns:a16="http://schemas.microsoft.com/office/drawing/2014/main" id="{5799FEC9-69C8-56BA-C0FB-B3278B8EFA9B}"/>
                </a:ext>
              </a:extLst>
            </p:cNvPr>
            <p:cNvSpPr/>
            <p:nvPr/>
          </p:nvSpPr>
          <p:spPr>
            <a:xfrm>
              <a:off x="13213" y="3248"/>
              <a:ext cx="5560" cy="7138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rgbClr val="000066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lt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lt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lt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lt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9pPr>
            </a:lstStyle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9" name="TextBox 24">
              <a:extLst>
                <a:ext uri="{FF2B5EF4-FFF2-40B4-BE49-F238E27FC236}">
                  <a16:creationId xmlns:a16="http://schemas.microsoft.com/office/drawing/2014/main" id="{23D4F123-168C-42A6-5C14-558E149EF91E}"/>
                </a:ext>
              </a:extLst>
            </p:cNvPr>
            <p:cNvSpPr txBox="1"/>
            <p:nvPr/>
          </p:nvSpPr>
          <p:spPr>
            <a:xfrm>
              <a:off x="13210" y="9655"/>
              <a:ext cx="5565" cy="4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noAutofit/>
            </a:bodyPr>
            <a:lstStyle>
              <a:defPPr>
                <a:defRPr lang="zh-CN"/>
              </a:defPPr>
              <a:lvl1pPr algn="ctr">
                <a:defRPr kumimoji="1" sz="1200" b="0">
                  <a:ln w="0"/>
                  <a:solidFill>
                    <a:schemeClr val="bg1"/>
                  </a:solidFill>
                  <a:ea typeface="方正大黑简体" panose="02000000000000000000" pitchFamily="2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1400" b="1" dirty="0">
                  <a:solidFill>
                    <a:schemeClr val="tx2"/>
                  </a:solidFill>
                  <a:latin typeface="Garamond" panose="02020404030301010803" pitchFamily="18" charset="0"/>
                  <a:ea typeface="微软雅黑" panose="020B0503020204020204" pitchFamily="34" charset="-122"/>
                  <a:sym typeface="+mn-ea"/>
                </a:rPr>
                <a:t>Schematic diagram of the Self-Consistent Homogenization Method</a:t>
              </a:r>
              <a:endParaRPr lang="en-US" altLang="zh-CN" sz="1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235C1F1E-98E6-266A-2C40-929FCE8ED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13" y="8179"/>
              <a:ext cx="1665" cy="1575"/>
            </a:xfrm>
            <a:prstGeom prst="rect">
              <a:avLst/>
            </a:prstGeom>
          </p:spPr>
        </p:pic>
        <p:pic>
          <p:nvPicPr>
            <p:cNvPr id="61" name="图片 60">
              <a:extLst>
                <a:ext uri="{FF2B5EF4-FFF2-40B4-BE49-F238E27FC236}">
                  <a16:creationId xmlns:a16="http://schemas.microsoft.com/office/drawing/2014/main" id="{12777DE9-659D-377E-0C3B-0BD3677B0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93" y="3379"/>
              <a:ext cx="3187" cy="3196"/>
            </a:xfrm>
            <a:prstGeom prst="rect">
              <a:avLst/>
            </a:prstGeom>
          </p:spPr>
        </p:pic>
        <p:sp>
          <p:nvSpPr>
            <p:cNvPr id="62" name="下箭头 28">
              <a:extLst>
                <a:ext uri="{FF2B5EF4-FFF2-40B4-BE49-F238E27FC236}">
                  <a16:creationId xmlns:a16="http://schemas.microsoft.com/office/drawing/2014/main" id="{2E12124C-3741-383A-D14D-3E9BA9CFF0AE}"/>
                </a:ext>
              </a:extLst>
            </p:cNvPr>
            <p:cNvSpPr/>
            <p:nvPr/>
          </p:nvSpPr>
          <p:spPr>
            <a:xfrm>
              <a:off x="14922" y="6706"/>
              <a:ext cx="553" cy="1233"/>
            </a:xfrm>
            <a:prstGeom prst="downArrow">
              <a:avLst/>
            </a:prstGeom>
            <a:solidFill>
              <a:srgbClr val="19407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lt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lt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lt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lt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63" name="文本框 29">
              <a:extLst>
                <a:ext uri="{FF2B5EF4-FFF2-40B4-BE49-F238E27FC236}">
                  <a16:creationId xmlns:a16="http://schemas.microsoft.com/office/drawing/2014/main" id="{215863D2-61D0-41F9-8DC8-43F65A33C64A}"/>
                </a:ext>
              </a:extLst>
            </p:cNvPr>
            <p:cNvSpPr txBox="1"/>
            <p:nvPr/>
          </p:nvSpPr>
          <p:spPr>
            <a:xfrm>
              <a:off x="15853" y="8299"/>
              <a:ext cx="2655" cy="132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9pPr>
            </a:lstStyle>
            <a:p>
              <a:pPr algn="ctr"/>
              <a:r>
                <a:rPr lang="en-US" altLang="zh-CN" sz="1600" dirty="0">
                  <a:solidFill>
                    <a:schemeClr val="tx1"/>
                  </a:solidFill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SC Equivalent Homogeneous Medium</a:t>
              </a:r>
            </a:p>
          </p:txBody>
        </p:sp>
        <p:sp>
          <p:nvSpPr>
            <p:cNvPr id="64" name="文本框 30">
              <a:extLst>
                <a:ext uri="{FF2B5EF4-FFF2-40B4-BE49-F238E27FC236}">
                  <a16:creationId xmlns:a16="http://schemas.microsoft.com/office/drawing/2014/main" id="{7AF6408E-6013-CA9C-5974-C5C89A46F570}"/>
                </a:ext>
              </a:extLst>
            </p:cNvPr>
            <p:cNvSpPr txBox="1"/>
            <p:nvPr/>
          </p:nvSpPr>
          <p:spPr>
            <a:xfrm>
              <a:off x="13370" y="7108"/>
              <a:ext cx="1624" cy="53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9pPr>
            </a:lstStyle>
            <a:p>
              <a:pPr algn="ctr"/>
              <a:r>
                <a:rPr lang="en-US" altLang="zh-CN" sz="1600" dirty="0">
                  <a:solidFill>
                    <a:schemeClr val="bg2"/>
                  </a:solidFill>
                  <a:latin typeface="Garamond" panose="02020404030301010803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Iteration</a:t>
              </a:r>
            </a:p>
          </p:txBody>
        </p:sp>
        <p:sp>
          <p:nvSpPr>
            <p:cNvPr id="65" name="文本框 33">
              <a:extLst>
                <a:ext uri="{FF2B5EF4-FFF2-40B4-BE49-F238E27FC236}">
                  <a16:creationId xmlns:a16="http://schemas.microsoft.com/office/drawing/2014/main" id="{2F9BD372-DFAD-6A6F-4EC1-89663FE3FB22}"/>
                </a:ext>
              </a:extLst>
            </p:cNvPr>
            <p:cNvSpPr txBox="1"/>
            <p:nvPr/>
          </p:nvSpPr>
          <p:spPr>
            <a:xfrm>
              <a:off x="15527" y="6671"/>
              <a:ext cx="3278" cy="46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9pPr>
            </a:lstStyle>
            <a:p>
              <a:pPr marL="0" indent="0"/>
              <a:r>
                <a:rPr lang="en-US" altLang="zh-CN" sz="1400" i="0" dirty="0">
                  <a:solidFill>
                    <a:schemeClr val="tx1"/>
                  </a:solidFill>
                  <a:latin typeface="Garamond" panose="02020404030301010803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Self-Consistent Condition</a:t>
              </a:r>
              <a:endParaRPr lang="en-US" altLang="zh-CN" sz="1400" b="0" i="0" dirty="0">
                <a:solidFill>
                  <a:schemeClr val="tx1"/>
                </a:solidFill>
                <a:latin typeface="Garamond" panose="02020404030301010803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6B7430AE-92EA-1FAB-1C47-A552866CC863}"/>
                </a:ext>
              </a:extLst>
            </p:cNvPr>
            <p:cNvGrpSpPr/>
            <p:nvPr/>
          </p:nvGrpSpPr>
          <p:grpSpPr>
            <a:xfrm>
              <a:off x="16933" y="4846"/>
              <a:ext cx="1171" cy="1656"/>
              <a:chOff x="10982008" y="3287711"/>
              <a:chExt cx="743585" cy="1051779"/>
            </a:xfrm>
          </p:grpSpPr>
          <p:pic>
            <p:nvPicPr>
              <p:cNvPr id="70" name="图片 69">
                <a:extLst>
                  <a:ext uri="{FF2B5EF4-FFF2-40B4-BE49-F238E27FC236}">
                    <a16:creationId xmlns:a16="http://schemas.microsoft.com/office/drawing/2014/main" id="{4D9CBEC2-B51B-6A4E-B863-CF784A217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82008" y="3346430"/>
                <a:ext cx="709930" cy="952500"/>
              </a:xfrm>
              <a:prstGeom prst="rect">
                <a:avLst/>
              </a:prstGeom>
            </p:spPr>
          </p:pic>
          <p:pic>
            <p:nvPicPr>
              <p:cNvPr id="71" name="图片 70">
                <a:extLst>
                  <a:ext uri="{FF2B5EF4-FFF2-40B4-BE49-F238E27FC236}">
                    <a16:creationId xmlns:a16="http://schemas.microsoft.com/office/drawing/2014/main" id="{DDE615A2-FCDD-811B-BDC4-6E52784FD9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414211" y="3287711"/>
                <a:ext cx="311382" cy="1051779"/>
              </a:xfrm>
              <a:prstGeom prst="rect">
                <a:avLst/>
              </a:prstGeom>
            </p:spPr>
          </p:pic>
        </p:grpSp>
        <p:sp>
          <p:nvSpPr>
            <p:cNvPr id="67" name="文本框 33">
              <a:extLst>
                <a:ext uri="{FF2B5EF4-FFF2-40B4-BE49-F238E27FC236}">
                  <a16:creationId xmlns:a16="http://schemas.microsoft.com/office/drawing/2014/main" id="{FC3A296D-8F6C-C7DD-EE54-D4E5419D98DE}"/>
                </a:ext>
              </a:extLst>
            </p:cNvPr>
            <p:cNvSpPr txBox="1"/>
            <p:nvPr/>
          </p:nvSpPr>
          <p:spPr>
            <a:xfrm>
              <a:off x="17444" y="5043"/>
              <a:ext cx="1120" cy="43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9pPr>
            </a:lstStyle>
            <a:p>
              <a:pPr marL="0" indent="0"/>
              <a:r>
                <a:rPr lang="en-US" altLang="zh-CN" sz="1200" i="0" dirty="0">
                  <a:solidFill>
                    <a:schemeClr val="tx1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Phase 1</a:t>
              </a:r>
              <a:endParaRPr lang="en-US" altLang="zh-CN" sz="1200" b="0" i="0" dirty="0">
                <a:solidFill>
                  <a:schemeClr val="tx1"/>
                </a:solidFill>
                <a:latin typeface="-apple-system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8" name="文本框 33">
              <a:extLst>
                <a:ext uri="{FF2B5EF4-FFF2-40B4-BE49-F238E27FC236}">
                  <a16:creationId xmlns:a16="http://schemas.microsoft.com/office/drawing/2014/main" id="{4D9AD6FD-B9E5-FC19-0E2C-1CD55F89BA51}"/>
                </a:ext>
              </a:extLst>
            </p:cNvPr>
            <p:cNvSpPr txBox="1"/>
            <p:nvPr/>
          </p:nvSpPr>
          <p:spPr>
            <a:xfrm>
              <a:off x="17442" y="5480"/>
              <a:ext cx="1120" cy="43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9pPr>
            </a:lstStyle>
            <a:p>
              <a:pPr marL="0" indent="0"/>
              <a:r>
                <a:rPr lang="en-US" altLang="zh-CN" sz="1200" i="0" dirty="0">
                  <a:solidFill>
                    <a:schemeClr val="tx1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Phase 2</a:t>
              </a:r>
              <a:endParaRPr lang="en-US" altLang="zh-CN" sz="1200" b="0" i="0" dirty="0">
                <a:solidFill>
                  <a:schemeClr val="tx1"/>
                </a:solidFill>
                <a:latin typeface="-apple-system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9" name="文本框 33">
              <a:extLst>
                <a:ext uri="{FF2B5EF4-FFF2-40B4-BE49-F238E27FC236}">
                  <a16:creationId xmlns:a16="http://schemas.microsoft.com/office/drawing/2014/main" id="{95657B2B-0C21-EDEF-C6EC-92CC1D31C2D5}"/>
                </a:ext>
              </a:extLst>
            </p:cNvPr>
            <p:cNvSpPr txBox="1"/>
            <p:nvPr/>
          </p:nvSpPr>
          <p:spPr>
            <a:xfrm>
              <a:off x="17442" y="5980"/>
              <a:ext cx="1215" cy="43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9pPr>
            </a:lstStyle>
            <a:p>
              <a:pPr marL="0" indent="0"/>
              <a:r>
                <a:rPr lang="en-US" altLang="zh-CN" sz="1200" i="0" dirty="0">
                  <a:solidFill>
                    <a:schemeClr val="tx1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Phase 3</a:t>
              </a:r>
              <a:endParaRPr lang="en-US" altLang="zh-CN" sz="1200" b="0" i="0" dirty="0">
                <a:solidFill>
                  <a:schemeClr val="tx1"/>
                </a:solidFill>
                <a:latin typeface="-apple-system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2" name="文本框 71">
            <a:extLst>
              <a:ext uri="{FF2B5EF4-FFF2-40B4-BE49-F238E27FC236}">
                <a16:creationId xmlns:a16="http://schemas.microsoft.com/office/drawing/2014/main" id="{04E749C3-CE97-B327-0A29-C61F45315A52}"/>
              </a:ext>
            </a:extLst>
          </p:cNvPr>
          <p:cNvSpPr txBox="1"/>
          <p:nvPr/>
        </p:nvSpPr>
        <p:spPr>
          <a:xfrm>
            <a:off x="10436240" y="4200231"/>
            <a:ext cx="1186815" cy="3079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US" altLang="zh-CN" b="1" dirty="0">
                <a:latin typeface="Garamond" panose="02020404030301010803" pitchFamily="18" charset="0"/>
                <a:cs typeface="Times New Roman" panose="02020603050405020304" pitchFamily="18" charset="0"/>
              </a:rPr>
              <a:t>(Hill, 1965)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67E04821-80E6-E272-432F-7496B65C7133}"/>
              </a:ext>
            </a:extLst>
          </p:cNvPr>
          <p:cNvSpPr txBox="1"/>
          <p:nvPr/>
        </p:nvSpPr>
        <p:spPr>
          <a:xfrm>
            <a:off x="5291936" y="4066172"/>
            <a:ext cx="5453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Garamond" panose="02020404030301010803" pitchFamily="18" charset="0"/>
              </a:rPr>
              <a:t>53%</a:t>
            </a:r>
            <a:endParaRPr lang="zh-CN" altLang="en-US" sz="1600" b="1" dirty="0">
              <a:latin typeface="Garamond" panose="02020404030301010803" pitchFamily="18" charset="0"/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B1787786-91B0-7B8C-FFC2-E4771C91504B}"/>
              </a:ext>
            </a:extLst>
          </p:cNvPr>
          <p:cNvSpPr txBox="1"/>
          <p:nvPr/>
        </p:nvSpPr>
        <p:spPr>
          <a:xfrm>
            <a:off x="5482866" y="4481576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chemeClr val="accent1"/>
                </a:solidFill>
                <a:latin typeface="Garamond" panose="02020404030301010803" pitchFamily="18" charset="0"/>
              </a:rPr>
              <a:t>6.6%</a:t>
            </a:r>
            <a:endParaRPr lang="zh-CN" altLang="en-US" sz="1600" b="1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870A170A-1260-06C8-1F59-3EEB7C8A53B4}"/>
              </a:ext>
            </a:extLst>
          </p:cNvPr>
          <p:cNvSpPr txBox="1"/>
          <p:nvPr/>
        </p:nvSpPr>
        <p:spPr>
          <a:xfrm>
            <a:off x="7527298" y="4544324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chemeClr val="accent1"/>
                </a:solidFill>
                <a:latin typeface="Garamond" panose="02020404030301010803" pitchFamily="18" charset="0"/>
              </a:rPr>
              <a:t>6.3%</a:t>
            </a:r>
            <a:endParaRPr lang="zh-CN" altLang="en-US" sz="1600" b="1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2044446F-4ADA-1F20-C083-6A9700E8B9BB}"/>
              </a:ext>
            </a:extLst>
          </p:cNvPr>
          <p:cNvSpPr txBox="1"/>
          <p:nvPr/>
        </p:nvSpPr>
        <p:spPr>
          <a:xfrm>
            <a:off x="7301866" y="4162086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Garamond" panose="02020404030301010803" pitchFamily="18" charset="0"/>
              </a:rPr>
              <a:t>91%</a:t>
            </a:r>
            <a:endParaRPr lang="zh-CN" altLang="en-US" sz="1600" b="1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17601" y="-95205"/>
            <a:ext cx="9556797" cy="68146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>
              <a:lnSpc>
                <a:spcPct val="120000"/>
              </a:lnSpc>
              <a:buClr>
                <a:srgbClr val="C00000"/>
              </a:buClr>
            </a:pPr>
            <a:r>
              <a:rPr lang="en-US" altLang="zh-CN" sz="3200" b="1" dirty="0">
                <a:solidFill>
                  <a:srgbClr val="FF0000"/>
                </a:solidFill>
                <a:latin typeface="Garamond" panose="02020404030301010803" pitchFamily="18" charset="0"/>
              </a:rPr>
              <a:t>Influence of Bedding Angle on Shale Failure Modes</a:t>
            </a:r>
            <a:endParaRPr lang="zh-CN" altLang="en-US" sz="3200" b="1" dirty="0">
              <a:solidFill>
                <a:srgbClr val="FF0000"/>
              </a:solidFill>
              <a:latin typeface="Garamond" panose="02020404030301010803" pitchFamily="18" charset="0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0" y="654573"/>
            <a:ext cx="1232154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altLang="zh-CN" sz="1900" b="1" dirty="0">
                <a:solidFill>
                  <a:schemeClr val="tx2"/>
                </a:solidFill>
                <a:latin typeface="Garamond" panose="02020404030301010803" pitchFamily="18" charset="0"/>
                <a:ea typeface="微软雅黑" panose="020B0503020204020204" pitchFamily="34" charset="-122"/>
              </a:rPr>
              <a:t>Experimental methods: uniaxial compression, acoustic emission (AE), digital image correlation (DIC), and SEM</a:t>
            </a:r>
            <a:endParaRPr lang="zh-CN" altLang="en-US" sz="1900" b="1" dirty="0">
              <a:solidFill>
                <a:schemeClr val="tx2"/>
              </a:solidFill>
              <a:latin typeface="Garamond" panose="02020404030301010803" pitchFamily="18" charset="0"/>
              <a:ea typeface="微软雅黑" panose="020B0503020204020204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E2183E9-90E0-3DC1-F4AF-771F750F1B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48" y="1213539"/>
            <a:ext cx="5972561" cy="5059084"/>
          </a:xfrm>
          <a:prstGeom prst="rect">
            <a:avLst/>
          </a:prstGeom>
        </p:spPr>
      </p:pic>
      <p:sp>
        <p:nvSpPr>
          <p:cNvPr id="16" name="右大括号 15">
            <a:extLst>
              <a:ext uri="{FF2B5EF4-FFF2-40B4-BE49-F238E27FC236}">
                <a16:creationId xmlns:a16="http://schemas.microsoft.com/office/drawing/2014/main" id="{73A1FB66-E292-1349-45C4-8D08C9BF8DF3}"/>
              </a:ext>
            </a:extLst>
          </p:cNvPr>
          <p:cNvSpPr/>
          <p:nvPr/>
        </p:nvSpPr>
        <p:spPr>
          <a:xfrm rot="10800000">
            <a:off x="6412208" y="1210720"/>
            <a:ext cx="422301" cy="2734579"/>
          </a:xfrm>
          <a:prstGeom prst="rightBrace">
            <a:avLst>
              <a:gd name="adj1" fmla="val 8333"/>
              <a:gd name="adj2" fmla="val 44894"/>
            </a:avLst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右大括号 16">
            <a:extLst>
              <a:ext uri="{FF2B5EF4-FFF2-40B4-BE49-F238E27FC236}">
                <a16:creationId xmlns:a16="http://schemas.microsoft.com/office/drawing/2014/main" id="{3930B89B-58EC-B376-7372-A7B12DD6F270}"/>
              </a:ext>
            </a:extLst>
          </p:cNvPr>
          <p:cNvSpPr/>
          <p:nvPr/>
        </p:nvSpPr>
        <p:spPr>
          <a:xfrm rot="10800000">
            <a:off x="6425308" y="5051344"/>
            <a:ext cx="422301" cy="1073539"/>
          </a:xfrm>
          <a:prstGeom prst="rightBrace">
            <a:avLst>
              <a:gd name="adj1" fmla="val 8333"/>
              <a:gd name="adj2" fmla="val 57202"/>
            </a:avLst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FC8584D-96C5-4D17-C94C-0263F37D1C78}"/>
              </a:ext>
            </a:extLst>
          </p:cNvPr>
          <p:cNvSpPr txBox="1"/>
          <p:nvPr/>
        </p:nvSpPr>
        <p:spPr>
          <a:xfrm>
            <a:off x="7031889" y="6096379"/>
            <a:ext cx="4773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accent1"/>
                </a:solidFill>
                <a:latin typeface="Garamond" panose="02020404030301010803" pitchFamily="18" charset="0"/>
                <a:ea typeface="微软雅黑" panose="020B0503020204020204" pitchFamily="34" charset="-122"/>
              </a:rPr>
              <a:t>CT+SEM: morphology of internal crack propagation and microscopic characterization of fracture surfaces</a:t>
            </a:r>
          </a:p>
        </p:txBody>
      </p:sp>
      <p:sp>
        <p:nvSpPr>
          <p:cNvPr id="19" name="矩形 12">
            <a:extLst>
              <a:ext uri="{FF2B5EF4-FFF2-40B4-BE49-F238E27FC236}">
                <a16:creationId xmlns:a16="http://schemas.microsoft.com/office/drawing/2014/main" id="{32912DDF-32C3-683F-63A1-332CD5AF40F7}"/>
              </a:ext>
            </a:extLst>
          </p:cNvPr>
          <p:cNvSpPr/>
          <p:nvPr/>
        </p:nvSpPr>
        <p:spPr>
          <a:xfrm>
            <a:off x="353616" y="1131645"/>
            <a:ext cx="6024680" cy="5140977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C8CB137B-599F-E339-F65E-D136A50175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700" y="1108644"/>
            <a:ext cx="2922370" cy="16950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F026635-BA2B-EE47-4515-D16D6EDE01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11" y="3215299"/>
            <a:ext cx="607073" cy="9439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 descr="图片包含 图形用户界面&#10;&#10;AI 生成的内容可能不正确。">
            <a:extLst>
              <a:ext uri="{FF2B5EF4-FFF2-40B4-BE49-F238E27FC236}">
                <a16:creationId xmlns:a16="http://schemas.microsoft.com/office/drawing/2014/main" id="{0F0524E8-1287-C03E-EE3D-AE8537D0EC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260" y="3215299"/>
            <a:ext cx="607074" cy="9439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 descr="图片包含 图形用户界面&#10;&#10;AI 生成的内容可能不正确。">
            <a:extLst>
              <a:ext uri="{FF2B5EF4-FFF2-40B4-BE49-F238E27FC236}">
                <a16:creationId xmlns:a16="http://schemas.microsoft.com/office/drawing/2014/main" id="{69888D1B-89BA-9E3E-9A10-3F9CB9889D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129" y="3215299"/>
            <a:ext cx="607073" cy="9439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 descr="电脑萤幕画面&#10;&#10;AI 生成的内容可能不正确。">
            <a:extLst>
              <a:ext uri="{FF2B5EF4-FFF2-40B4-BE49-F238E27FC236}">
                <a16:creationId xmlns:a16="http://schemas.microsoft.com/office/drawing/2014/main" id="{6FA05F89-6683-5BCB-33E4-773190C838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997" y="3214534"/>
            <a:ext cx="607073" cy="9439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5" name="加号 24">
            <a:extLst>
              <a:ext uri="{FF2B5EF4-FFF2-40B4-BE49-F238E27FC236}">
                <a16:creationId xmlns:a16="http://schemas.microsoft.com/office/drawing/2014/main" id="{F0BF571C-649E-4BED-766D-BBDD4100AC5A}"/>
              </a:ext>
            </a:extLst>
          </p:cNvPr>
          <p:cNvSpPr/>
          <p:nvPr/>
        </p:nvSpPr>
        <p:spPr bwMode="auto">
          <a:xfrm>
            <a:off x="9199234" y="2906874"/>
            <a:ext cx="296404" cy="225212"/>
          </a:xfrm>
          <a:prstGeom prst="mathPlus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6838" tIns="49212" rIns="96838" bIns="49212" numCol="1" rtlCol="0" anchor="t" anchorCtr="0" compatLnSpc="1"/>
          <a:lstStyle/>
          <a:p>
            <a:pPr marL="342900" marR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endParaRPr kumimoji="0" lang="zh-CN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F969FB7-1996-8AAA-5F10-99FBC561D581}"/>
              </a:ext>
            </a:extLst>
          </p:cNvPr>
          <p:cNvSpPr txBox="1"/>
          <p:nvPr/>
        </p:nvSpPr>
        <p:spPr>
          <a:xfrm>
            <a:off x="9986580" y="1428708"/>
            <a:ext cx="165555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Garamond" panose="02020404030301010803" pitchFamily="18" charset="0"/>
                <a:ea typeface="微软雅黑" panose="020B0503020204020204" pitchFamily="34" charset="-122"/>
              </a:rPr>
              <a:t>AE: The changes in AE signals during the crack propagation of the sample</a:t>
            </a:r>
            <a:endParaRPr lang="zh-CN" altLang="en-US" sz="1400" b="1" dirty="0">
              <a:latin typeface="Garamond" panose="02020404030301010803" pitchFamily="18" charset="0"/>
              <a:ea typeface="微软雅黑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E1EEDD5-E9B0-2E4B-E1FB-4C3C75717E96}"/>
              </a:ext>
            </a:extLst>
          </p:cNvPr>
          <p:cNvSpPr txBox="1"/>
          <p:nvPr/>
        </p:nvSpPr>
        <p:spPr>
          <a:xfrm>
            <a:off x="9943261" y="3206547"/>
            <a:ext cx="1787141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500" b="1" dirty="0">
                <a:latin typeface="Garamond" panose="02020404030301010803" pitchFamily="18" charset="0"/>
                <a:ea typeface="微软雅黑" panose="020B0503020204020204" pitchFamily="34" charset="-122"/>
              </a:rPr>
              <a:t>DIC: surface damage morphology during the destruction process</a:t>
            </a:r>
            <a:endParaRPr lang="zh-CN" altLang="en-US" sz="1500" b="1" dirty="0">
              <a:latin typeface="Garamond" panose="02020404030301010803" pitchFamily="18" charset="0"/>
              <a:ea typeface="微软雅黑" panose="020B0503020204020204" pitchFamily="34" charset="-122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78FCCBE3-0EFB-E752-D400-C9A19C799449}"/>
              </a:ext>
            </a:extLst>
          </p:cNvPr>
          <p:cNvSpPr/>
          <p:nvPr/>
        </p:nvSpPr>
        <p:spPr bwMode="auto">
          <a:xfrm>
            <a:off x="6868420" y="1059374"/>
            <a:ext cx="4958032" cy="1811102"/>
          </a:xfrm>
          <a:prstGeom prst="roundRect">
            <a:avLst>
              <a:gd name="adj" fmla="val 5049"/>
            </a:avLst>
          </a:prstGeom>
          <a:noFill/>
          <a:ln w="19050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6838" tIns="49212" rIns="96838" bIns="49212" numCol="1" rtlCol="0" anchor="t" anchorCtr="0" compatLnSpc="1"/>
          <a:lstStyle/>
          <a:p>
            <a:pPr marL="342900" marR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kumimoji="0" lang="zh-CN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CB8C19A-F8C7-986A-B87B-0D6A27E6FC5B}"/>
              </a:ext>
            </a:extLst>
          </p:cNvPr>
          <p:cNvSpPr txBox="1"/>
          <p:nvPr/>
        </p:nvSpPr>
        <p:spPr>
          <a:xfrm>
            <a:off x="6817482" y="4408840"/>
            <a:ext cx="49881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accent1"/>
                </a:solidFill>
                <a:latin typeface="Garamond" panose="02020404030301010803" pitchFamily="18" charset="0"/>
                <a:ea typeface="微软雅黑" panose="020B0503020204020204" pitchFamily="34" charset="-122"/>
              </a:rPr>
              <a:t>AE+DIC: analysis of fracture distribution from temporal and spatial perspectives </a:t>
            </a:r>
            <a:endParaRPr lang="zh-CN" altLang="en-US" sz="1400" b="1" dirty="0">
              <a:solidFill>
                <a:schemeClr val="accent1"/>
              </a:solidFill>
              <a:latin typeface="Garamond" panose="02020404030301010803" pitchFamily="18" charset="0"/>
              <a:ea typeface="微软雅黑" panose="020B0503020204020204" pitchFamily="34" charset="-122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BD8959F4-1C4B-53BD-5543-ACDF1105DC76}"/>
              </a:ext>
            </a:extLst>
          </p:cNvPr>
          <p:cNvSpPr/>
          <p:nvPr/>
        </p:nvSpPr>
        <p:spPr bwMode="auto">
          <a:xfrm>
            <a:off x="6868420" y="3140334"/>
            <a:ext cx="4958032" cy="1268506"/>
          </a:xfrm>
          <a:prstGeom prst="roundRect">
            <a:avLst>
              <a:gd name="adj" fmla="val 5049"/>
            </a:avLst>
          </a:prstGeom>
          <a:noFill/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6838" tIns="49212" rIns="96838" bIns="49212" numCol="1" rtlCol="0" anchor="t" anchorCtr="0" compatLnSpc="1"/>
          <a:lstStyle/>
          <a:p>
            <a:pPr marL="342900" indent="-3429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endParaRPr kumimoji="0" lang="zh-CN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B4F24F0-C27E-6B68-B1CC-9980F532C4CC}"/>
              </a:ext>
            </a:extLst>
          </p:cNvPr>
          <p:cNvSpPr txBox="1"/>
          <p:nvPr/>
        </p:nvSpPr>
        <p:spPr>
          <a:xfrm>
            <a:off x="6967491" y="4109311"/>
            <a:ext cx="20622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</a:pPr>
            <a:r>
              <a:rPr lang="en-US" altLang="zh-CN" sz="1100" b="1" dirty="0">
                <a:solidFill>
                  <a:srgbClr val="FF0000"/>
                </a:solidFill>
                <a:latin typeface="Garamond" panose="02020404030301010803" pitchFamily="18" charset="0"/>
                <a:ea typeface="微软雅黑" panose="020B0503020204020204" pitchFamily="34" charset="-122"/>
              </a:rPr>
              <a:t>Stage Ⅰ</a:t>
            </a:r>
            <a:endParaRPr lang="zh-CN" altLang="en-US" sz="1100" b="1" dirty="0">
              <a:solidFill>
                <a:srgbClr val="FF0000"/>
              </a:solidFill>
              <a:latin typeface="Garamond" panose="02020404030301010803" pitchFamily="18" charset="0"/>
              <a:ea typeface="微软雅黑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8E52831-A324-9C36-FD62-314E28ABF238}"/>
              </a:ext>
            </a:extLst>
          </p:cNvPr>
          <p:cNvSpPr txBox="1"/>
          <p:nvPr/>
        </p:nvSpPr>
        <p:spPr>
          <a:xfrm>
            <a:off x="7635908" y="4109311"/>
            <a:ext cx="20622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</a:pPr>
            <a:r>
              <a:rPr lang="en-US" altLang="zh-CN" sz="1100" b="1" dirty="0">
                <a:solidFill>
                  <a:srgbClr val="FF0000"/>
                </a:solidFill>
                <a:latin typeface="Garamond" panose="02020404030301010803" pitchFamily="18" charset="0"/>
                <a:ea typeface="微软雅黑" panose="020B0503020204020204" pitchFamily="34" charset="-122"/>
              </a:rPr>
              <a:t>Stage Ⅱ</a:t>
            </a:r>
            <a:endParaRPr lang="zh-CN" altLang="en-US" sz="1100" b="1" dirty="0">
              <a:solidFill>
                <a:srgbClr val="FF0000"/>
              </a:solidFill>
              <a:latin typeface="Garamond" panose="02020404030301010803" pitchFamily="18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A45B28F-FE5A-E712-0604-8521E2E322A5}"/>
              </a:ext>
            </a:extLst>
          </p:cNvPr>
          <p:cNvSpPr txBox="1"/>
          <p:nvPr/>
        </p:nvSpPr>
        <p:spPr>
          <a:xfrm>
            <a:off x="8384804" y="4109311"/>
            <a:ext cx="9244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</a:pPr>
            <a:r>
              <a:rPr lang="en-US" altLang="zh-CN" sz="1100" b="1" dirty="0">
                <a:solidFill>
                  <a:srgbClr val="FF0000"/>
                </a:solidFill>
                <a:latin typeface="Garamond" panose="02020404030301010803" pitchFamily="18" charset="0"/>
                <a:ea typeface="微软雅黑" panose="020B0503020204020204" pitchFamily="34" charset="-122"/>
              </a:rPr>
              <a:t>Stage Ⅲ</a:t>
            </a:r>
            <a:endParaRPr lang="zh-CN" altLang="en-US" sz="1100" b="1" dirty="0">
              <a:solidFill>
                <a:srgbClr val="FF0000"/>
              </a:solidFill>
              <a:latin typeface="Garamond" panose="02020404030301010803" pitchFamily="18" charset="0"/>
              <a:ea typeface="微软雅黑" panose="020B0503020204020204" pitchFamily="34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CDFBFC56-9609-5348-1D12-F181FA783F1F}"/>
              </a:ext>
            </a:extLst>
          </p:cNvPr>
          <p:cNvSpPr txBox="1"/>
          <p:nvPr/>
        </p:nvSpPr>
        <p:spPr>
          <a:xfrm>
            <a:off x="9124079" y="4109311"/>
            <a:ext cx="8800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</a:pPr>
            <a:r>
              <a:rPr lang="en-US" altLang="zh-CN" sz="1100" b="1" dirty="0">
                <a:solidFill>
                  <a:srgbClr val="FF0000"/>
                </a:solidFill>
                <a:latin typeface="Garamond" panose="02020404030301010803" pitchFamily="18" charset="0"/>
                <a:ea typeface="微软雅黑" panose="020B0503020204020204" pitchFamily="34" charset="-122"/>
              </a:rPr>
              <a:t>Stage Ⅳ</a:t>
            </a:r>
            <a:endParaRPr lang="zh-CN" altLang="en-US" sz="1100" b="1" dirty="0">
              <a:solidFill>
                <a:srgbClr val="FF0000"/>
              </a:solidFill>
              <a:latin typeface="Garamond" panose="02020404030301010803" pitchFamily="18" charset="0"/>
              <a:ea typeface="微软雅黑" panose="020B0503020204020204" pitchFamily="34" charset="-122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13448F86-19E5-55C3-1CCC-65CCC12222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818" y="4978003"/>
            <a:ext cx="3338469" cy="111049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09776E1-BF2B-2031-6A35-20A6EA4E24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9" t="-1583" r="50000" b="16146"/>
          <a:stretch>
            <a:fillRect/>
          </a:stretch>
        </p:blipFill>
        <p:spPr>
          <a:xfrm>
            <a:off x="7012278" y="4969979"/>
            <a:ext cx="1193734" cy="1132278"/>
          </a:xfrm>
          <a:prstGeom prst="rect">
            <a:avLst/>
          </a:prstGeom>
        </p:spPr>
      </p:pic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0FBF52A8-7D06-F7DE-3795-F70858F384B1}"/>
              </a:ext>
            </a:extLst>
          </p:cNvPr>
          <p:cNvSpPr/>
          <p:nvPr/>
        </p:nvSpPr>
        <p:spPr bwMode="auto">
          <a:xfrm>
            <a:off x="6909480" y="4935071"/>
            <a:ext cx="4988160" cy="1684528"/>
          </a:xfrm>
          <a:prstGeom prst="roundRect">
            <a:avLst>
              <a:gd name="adj" fmla="val 5049"/>
            </a:avLst>
          </a:prstGeom>
          <a:noFill/>
          <a:ln w="1905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6838" tIns="49212" rIns="96838" bIns="49212" numCol="1" rtlCol="0" anchor="t" anchorCtr="0" compatLnSpc="1"/>
          <a:lstStyle/>
          <a:p>
            <a:pPr marL="342900" indent="-3429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endParaRPr kumimoji="0" lang="zh-CN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E02E6A1-313B-50D4-F41A-5235DF578C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449" t="27116" r="7353" b="19402"/>
          <a:stretch>
            <a:fillRect/>
          </a:stretch>
        </p:blipFill>
        <p:spPr>
          <a:xfrm>
            <a:off x="3968222" y="1323002"/>
            <a:ext cx="3240387" cy="188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7F6BADE-26AC-52EB-5B27-3B4B1D0151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435"/>
          <a:stretch>
            <a:fillRect/>
          </a:stretch>
        </p:blipFill>
        <p:spPr>
          <a:xfrm>
            <a:off x="3981108" y="4238941"/>
            <a:ext cx="3181602" cy="185296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84D990F-55ED-4B54-8789-29572BF00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4699" y="1333075"/>
            <a:ext cx="3416828" cy="165038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9FB33C5D-40ED-5449-8F58-B445137E50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1205" y="4182278"/>
            <a:ext cx="3335636" cy="2083946"/>
          </a:xfrm>
          <a:prstGeom prst="rect">
            <a:avLst/>
          </a:prstGeom>
        </p:spPr>
      </p:pic>
      <p:sp>
        <p:nvSpPr>
          <p:cNvPr id="41" name="箭头: 右 40">
            <a:extLst>
              <a:ext uri="{FF2B5EF4-FFF2-40B4-BE49-F238E27FC236}">
                <a16:creationId xmlns:a16="http://schemas.microsoft.com/office/drawing/2014/main" id="{20BF9FE2-40A1-EA9E-068E-D1B40E1779DE}"/>
              </a:ext>
            </a:extLst>
          </p:cNvPr>
          <p:cNvSpPr/>
          <p:nvPr/>
        </p:nvSpPr>
        <p:spPr bwMode="auto">
          <a:xfrm>
            <a:off x="7197972" y="2012561"/>
            <a:ext cx="411862" cy="277403"/>
          </a:xfrm>
          <a:prstGeom prst="rightArrow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6838" tIns="49212" rIns="96838" bIns="49212" numCol="1" rtlCol="0" anchor="t" anchorCtr="0" compatLnSpc="1"/>
          <a:lstStyle/>
          <a:p>
            <a:pPr marL="342900" marR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" name="箭头: 右 42">
            <a:extLst>
              <a:ext uri="{FF2B5EF4-FFF2-40B4-BE49-F238E27FC236}">
                <a16:creationId xmlns:a16="http://schemas.microsoft.com/office/drawing/2014/main" id="{84A59AB2-666C-F112-0350-1674AF53892F}"/>
              </a:ext>
            </a:extLst>
          </p:cNvPr>
          <p:cNvSpPr/>
          <p:nvPr/>
        </p:nvSpPr>
        <p:spPr bwMode="auto">
          <a:xfrm>
            <a:off x="7258454" y="5224251"/>
            <a:ext cx="411862" cy="277403"/>
          </a:xfrm>
          <a:prstGeom prst="rightArrow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6838" tIns="49212" rIns="96838" bIns="49212" numCol="1" rtlCol="0" anchor="t" anchorCtr="0" compatLnSpc="1"/>
          <a:lstStyle/>
          <a:p>
            <a:pPr marL="342900" marR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4" name="右大括号 43">
            <a:extLst>
              <a:ext uri="{FF2B5EF4-FFF2-40B4-BE49-F238E27FC236}">
                <a16:creationId xmlns:a16="http://schemas.microsoft.com/office/drawing/2014/main" id="{3EC25B09-AFBA-4C2D-76B5-BA2DBA73B5A1}"/>
              </a:ext>
            </a:extLst>
          </p:cNvPr>
          <p:cNvSpPr/>
          <p:nvPr/>
        </p:nvSpPr>
        <p:spPr bwMode="auto">
          <a:xfrm rot="10800000">
            <a:off x="3555976" y="2578766"/>
            <a:ext cx="286728" cy="2744298"/>
          </a:xfrm>
          <a:prstGeom prst="rightBrac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6838" tIns="49212" rIns="96838" bIns="49212" numCol="1" rtlCol="0" anchor="t" anchorCtr="0" compatLnSpc="1"/>
          <a:lstStyle/>
          <a:p>
            <a:pPr marL="342900" marR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D211D9F6-1FEE-C437-9B91-9B8DB6575504}"/>
              </a:ext>
            </a:extLst>
          </p:cNvPr>
          <p:cNvSpPr txBox="1"/>
          <p:nvPr/>
        </p:nvSpPr>
        <p:spPr>
          <a:xfrm>
            <a:off x="3976669" y="3686455"/>
            <a:ext cx="71810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accent1"/>
                </a:solidFill>
                <a:latin typeface="Garamond" panose="02020404030301010803" pitchFamily="18" charset="0"/>
                <a:ea typeface="微软雅黑" panose="020B0503020204020204" pitchFamily="34" charset="-122"/>
              </a:rPr>
              <a:t>different experimental conditions (bedding, in-situ stress, fracturing fluid viscosity)</a:t>
            </a:r>
            <a:endParaRPr lang="zh-CN" altLang="en-US" sz="1400" b="1" dirty="0">
              <a:solidFill>
                <a:schemeClr val="accent1"/>
              </a:solidFill>
              <a:latin typeface="Garamond" panose="02020404030301010803" pitchFamily="18" charset="0"/>
              <a:ea typeface="微软雅黑" panose="020B0503020204020204" pitchFamily="34" charset="-122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F77723C2-D240-1B68-E8D1-D87A3913A6A5}"/>
              </a:ext>
            </a:extLst>
          </p:cNvPr>
          <p:cNvSpPr txBox="1"/>
          <p:nvPr/>
        </p:nvSpPr>
        <p:spPr>
          <a:xfrm>
            <a:off x="4640485" y="6457814"/>
            <a:ext cx="59386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accent1"/>
                </a:solidFill>
                <a:latin typeface="Garamond" panose="02020404030301010803" pitchFamily="18" charset="0"/>
                <a:ea typeface="微软雅黑" panose="020B0503020204020204" pitchFamily="34" charset="-122"/>
              </a:rPr>
              <a:t>Migration behavior of fracturing fluid within shale matrix</a:t>
            </a:r>
            <a:endParaRPr lang="zh-CN" altLang="en-US" sz="1400" b="1" dirty="0">
              <a:solidFill>
                <a:schemeClr val="accent1"/>
              </a:solidFill>
              <a:latin typeface="Garamond" panose="02020404030301010803" pitchFamily="18" charset="0"/>
              <a:ea typeface="微软雅黑" panose="020B0503020204020204" pitchFamily="34" charset="-122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205D9E8C-A0D8-3427-7677-3C31B2074C64}"/>
              </a:ext>
            </a:extLst>
          </p:cNvPr>
          <p:cNvSpPr txBox="1"/>
          <p:nvPr/>
        </p:nvSpPr>
        <p:spPr>
          <a:xfrm>
            <a:off x="4333818" y="3224833"/>
            <a:ext cx="25091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B050"/>
                </a:solidFill>
                <a:latin typeface="Garamond" panose="02020404030301010803" pitchFamily="18" charset="0"/>
                <a:ea typeface="微软雅黑" panose="020B0503020204020204" pitchFamily="34" charset="-122"/>
              </a:rPr>
              <a:t>µm-CT</a:t>
            </a:r>
            <a:endParaRPr lang="zh-CN" altLang="en-US" sz="1400" b="1" dirty="0">
              <a:solidFill>
                <a:srgbClr val="00B050"/>
              </a:solidFill>
              <a:latin typeface="Garamond" panose="02020404030301010803" pitchFamily="18" charset="0"/>
              <a:ea typeface="微软雅黑" panose="020B0503020204020204" pitchFamily="34" charset="-122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6D84E9E0-7493-875C-9E00-723E87DC3F25}"/>
              </a:ext>
            </a:extLst>
          </p:cNvPr>
          <p:cNvSpPr txBox="1"/>
          <p:nvPr/>
        </p:nvSpPr>
        <p:spPr>
          <a:xfrm>
            <a:off x="3976669" y="6070226"/>
            <a:ext cx="31980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B050"/>
                </a:solidFill>
                <a:latin typeface="Garamond" panose="02020404030301010803" pitchFamily="18" charset="0"/>
                <a:ea typeface="微软雅黑" panose="020B0503020204020204" pitchFamily="34" charset="-122"/>
              </a:rPr>
              <a:t>Laser ablation-ICP-MS tracer mapping</a:t>
            </a:r>
            <a:endParaRPr lang="zh-CN" altLang="en-US" sz="1400" b="1" dirty="0">
              <a:solidFill>
                <a:srgbClr val="00B050"/>
              </a:solidFill>
              <a:latin typeface="Garamond" panose="02020404030301010803" pitchFamily="18" charset="0"/>
              <a:ea typeface="微软雅黑" panose="020B0503020204020204" pitchFamily="34" charset="-122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FB752E3F-9C1E-B8EB-F38B-5352AFF76E4A}"/>
              </a:ext>
            </a:extLst>
          </p:cNvPr>
          <p:cNvSpPr txBox="1"/>
          <p:nvPr/>
        </p:nvSpPr>
        <p:spPr>
          <a:xfrm>
            <a:off x="8405219" y="3026064"/>
            <a:ext cx="26216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</a:pPr>
            <a:r>
              <a:rPr lang="en-US" altLang="zh-CN" sz="1200" b="1" dirty="0">
                <a:solidFill>
                  <a:srgbClr val="00B050"/>
                </a:solidFill>
                <a:latin typeface="Garamond" panose="02020404030301010803" pitchFamily="18" charset="0"/>
                <a:ea typeface="微软雅黑" panose="020B0503020204020204" pitchFamily="34" charset="-122"/>
              </a:rPr>
              <a:t>Fracture growth under different bedding densities</a:t>
            </a:r>
            <a:endParaRPr lang="zh-CN" altLang="en-US" sz="1200" b="1" dirty="0">
              <a:solidFill>
                <a:srgbClr val="00B050"/>
              </a:solidFill>
              <a:latin typeface="Garamond" panose="02020404030301010803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37D3108A-380A-8807-BADD-8E17ACE6C81E}"/>
              </a:ext>
            </a:extLst>
          </p:cNvPr>
          <p:cNvGrpSpPr/>
          <p:nvPr/>
        </p:nvGrpSpPr>
        <p:grpSpPr>
          <a:xfrm>
            <a:off x="449842" y="1610182"/>
            <a:ext cx="2972168" cy="4781797"/>
            <a:chOff x="439568" y="1106296"/>
            <a:chExt cx="2972168" cy="478179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3E9A222-6989-5525-47C4-98F8DF516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6822" y="1200748"/>
              <a:ext cx="2772965" cy="161497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F55E76B-7805-8E56-1F66-B52E7CF7A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6797" y="3777476"/>
              <a:ext cx="2378919" cy="1614975"/>
            </a:xfrm>
            <a:prstGeom prst="rect">
              <a:avLst/>
            </a:prstGeom>
          </p:spPr>
        </p:pic>
        <p:sp>
          <p:nvSpPr>
            <p:cNvPr id="42" name="箭头: 右 41">
              <a:extLst>
                <a:ext uri="{FF2B5EF4-FFF2-40B4-BE49-F238E27FC236}">
                  <a16:creationId xmlns:a16="http://schemas.microsoft.com/office/drawing/2014/main" id="{BEEE2849-79D4-2A60-B8D0-34A3880C285C}"/>
                </a:ext>
              </a:extLst>
            </p:cNvPr>
            <p:cNvSpPr/>
            <p:nvPr/>
          </p:nvSpPr>
          <p:spPr bwMode="auto">
            <a:xfrm rot="5400000">
              <a:off x="1787538" y="3197757"/>
              <a:ext cx="411862" cy="277403"/>
            </a:xfrm>
            <a:prstGeom prst="rightArrow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6838" tIns="49212" rIns="96838" bIns="49212" numCol="1" rtlCol="0" anchor="t" anchorCtr="0" compatLnSpc="1"/>
            <a:lstStyle/>
            <a:p>
              <a:pPr marL="342900" marR="0" indent="-342900" algn="just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</a:pPr>
              <a:endPara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B55645D1-EDDA-F574-35CE-D4F6A8BBBDF6}"/>
                </a:ext>
              </a:extLst>
            </p:cNvPr>
            <p:cNvSpPr txBox="1"/>
            <p:nvPr/>
          </p:nvSpPr>
          <p:spPr>
            <a:xfrm>
              <a:off x="619710" y="2793593"/>
              <a:ext cx="269007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00B050"/>
                  </a:solidFill>
                  <a:latin typeface="Garamond" panose="02020404030301010803" pitchFamily="18" charset="0"/>
                  <a:ea typeface="微软雅黑" panose="020B0503020204020204" pitchFamily="34" charset="-122"/>
                </a:rPr>
                <a:t>Hydraulic fracturing equipment</a:t>
              </a:r>
              <a:endParaRPr lang="zh-CN" altLang="en-US" sz="1400" b="1" dirty="0">
                <a:solidFill>
                  <a:srgbClr val="00B050"/>
                </a:solidFill>
                <a:latin typeface="Garamond" panose="02020404030301010803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CE3654F1-2669-9B06-A308-C544A18B7E16}"/>
                </a:ext>
              </a:extLst>
            </p:cNvPr>
            <p:cNvSpPr txBox="1"/>
            <p:nvPr/>
          </p:nvSpPr>
          <p:spPr>
            <a:xfrm>
              <a:off x="495496" y="5455477"/>
              <a:ext cx="262162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</a:pPr>
              <a:r>
                <a:rPr lang="en-US" altLang="zh-CN" sz="1200" b="1" dirty="0">
                  <a:solidFill>
                    <a:schemeClr val="accent1"/>
                  </a:solidFill>
                  <a:latin typeface="Garamond" panose="02020404030301010803" pitchFamily="18" charset="0"/>
                  <a:ea typeface="微软雅黑" panose="020B0503020204020204" pitchFamily="34" charset="-122"/>
                </a:rPr>
                <a:t>Propagation of hydraulic fracturing</a:t>
              </a:r>
              <a:endParaRPr lang="zh-CN" altLang="en-US" sz="1200" b="1" dirty="0">
                <a:solidFill>
                  <a:schemeClr val="accent1"/>
                </a:solidFill>
                <a:latin typeface="Garamond" panose="02020404030301010803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4EB596AA-B854-8599-2FB5-9ABFD75548D0}"/>
                </a:ext>
              </a:extLst>
            </p:cNvPr>
            <p:cNvSpPr txBox="1"/>
            <p:nvPr/>
          </p:nvSpPr>
          <p:spPr>
            <a:xfrm>
              <a:off x="1998784" y="3835789"/>
              <a:ext cx="121078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</a:pPr>
              <a:r>
                <a:rPr lang="en-US" altLang="zh-CN" sz="1200" b="1" dirty="0">
                  <a:solidFill>
                    <a:srgbClr val="FF0000"/>
                  </a:solidFill>
                  <a:latin typeface="Garamond" panose="02020404030301010803" pitchFamily="18" charset="0"/>
                  <a:ea typeface="微软雅黑" panose="020B0503020204020204" pitchFamily="34" charset="-122"/>
                </a:rPr>
                <a:t>single fracture morphology</a:t>
              </a:r>
            </a:p>
          </p:txBody>
        </p:sp>
        <p:sp>
          <p:nvSpPr>
            <p:cNvPr id="68" name="矩形: 圆角 67">
              <a:extLst>
                <a:ext uri="{FF2B5EF4-FFF2-40B4-BE49-F238E27FC236}">
                  <a16:creationId xmlns:a16="http://schemas.microsoft.com/office/drawing/2014/main" id="{2438EAFA-57B8-155F-3360-44B9176524D3}"/>
                </a:ext>
              </a:extLst>
            </p:cNvPr>
            <p:cNvSpPr/>
            <p:nvPr/>
          </p:nvSpPr>
          <p:spPr bwMode="auto">
            <a:xfrm>
              <a:off x="439568" y="1106296"/>
              <a:ext cx="2972168" cy="4781797"/>
            </a:xfrm>
            <a:prstGeom prst="roundRect">
              <a:avLst>
                <a:gd name="adj" fmla="val 5049"/>
              </a:avLst>
            </a:prstGeom>
            <a:noFill/>
            <a:ln w="19050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vert="horz" wrap="square" lIns="96838" tIns="49212" rIns="96838" bIns="49212" numCol="1" rtlCol="0" anchor="t" anchorCtr="0" compatLnSpc="1"/>
            <a:lstStyle/>
            <a:p>
              <a:pPr marR="0" algn="just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</a:pPr>
              <a:endPara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F583366B-924F-5BE0-57B7-48B5CCD88143}"/>
              </a:ext>
            </a:extLst>
          </p:cNvPr>
          <p:cNvSpPr/>
          <p:nvPr/>
        </p:nvSpPr>
        <p:spPr bwMode="auto">
          <a:xfrm>
            <a:off x="3938448" y="1223538"/>
            <a:ext cx="7219287" cy="2397082"/>
          </a:xfrm>
          <a:prstGeom prst="roundRect">
            <a:avLst>
              <a:gd name="adj" fmla="val 5049"/>
            </a:avLst>
          </a:prstGeom>
          <a:noFill/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6838" tIns="49212" rIns="96838" bIns="49212" numCol="1" rtlCol="0" anchor="t" anchorCtr="0" compatLnSpc="1"/>
          <a:lstStyle/>
          <a:p>
            <a:pPr marR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</a:pPr>
            <a:endParaRPr kumimoji="0" lang="zh-CN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0" name="矩形: 圆角 69">
            <a:extLst>
              <a:ext uri="{FF2B5EF4-FFF2-40B4-BE49-F238E27FC236}">
                <a16:creationId xmlns:a16="http://schemas.microsoft.com/office/drawing/2014/main" id="{B7C09171-E846-44DE-95CF-ACA5F080CC0E}"/>
              </a:ext>
            </a:extLst>
          </p:cNvPr>
          <p:cNvSpPr/>
          <p:nvPr/>
        </p:nvSpPr>
        <p:spPr bwMode="auto">
          <a:xfrm>
            <a:off x="3938448" y="4148077"/>
            <a:ext cx="7219287" cy="2243902"/>
          </a:xfrm>
          <a:prstGeom prst="roundRect">
            <a:avLst>
              <a:gd name="adj" fmla="val 5049"/>
            </a:avLst>
          </a:prstGeom>
          <a:noFill/>
          <a:ln w="1905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6838" tIns="49212" rIns="96838" bIns="49212" numCol="1" rtlCol="0" anchor="t" anchorCtr="0" compatLnSpc="1"/>
          <a:lstStyle/>
          <a:p>
            <a:pPr marR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</a:pPr>
            <a:endParaRPr kumimoji="0" lang="zh-CN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F2BF9734-FEE7-FF7F-384E-E4ABCDE5B2FE}"/>
              </a:ext>
            </a:extLst>
          </p:cNvPr>
          <p:cNvSpPr txBox="1"/>
          <p:nvPr/>
        </p:nvSpPr>
        <p:spPr>
          <a:xfrm>
            <a:off x="8305921" y="6123933"/>
            <a:ext cx="21062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</a:pPr>
            <a:r>
              <a:rPr lang="en-US" altLang="zh-CN" sz="1200" b="1" dirty="0">
                <a:solidFill>
                  <a:srgbClr val="00B050"/>
                </a:solidFill>
                <a:latin typeface="Garamond" panose="02020404030301010803" pitchFamily="18" charset="0"/>
                <a:ea typeface="微软雅黑" panose="020B0503020204020204" pitchFamily="34" charset="-122"/>
              </a:rPr>
              <a:t>Spatial tracer distribution</a:t>
            </a:r>
            <a:endParaRPr lang="zh-CN" altLang="en-US" sz="1200" b="1" dirty="0">
              <a:solidFill>
                <a:srgbClr val="00B050"/>
              </a:solidFill>
              <a:latin typeface="Garamond" panose="02020404030301010803" pitchFamily="18" charset="0"/>
              <a:ea typeface="微软雅黑" panose="020B0503020204020204" pitchFamily="34" charset="-122"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EDCD18BC-D7CB-4396-9978-F338916C989B}"/>
              </a:ext>
            </a:extLst>
          </p:cNvPr>
          <p:cNvSpPr txBox="1"/>
          <p:nvPr/>
        </p:nvSpPr>
        <p:spPr>
          <a:xfrm>
            <a:off x="0" y="84148"/>
            <a:ext cx="12004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400" b="1" dirty="0">
                <a:solidFill>
                  <a:schemeClr val="accent2"/>
                </a:solidFill>
                <a:latin typeface="Garamond" panose="02020404030301010803" pitchFamily="18" charset="0"/>
                <a:ea typeface="微软雅黑" panose="020B0503020204020204" charset="-122"/>
                <a:cs typeface="+mn-ea"/>
              </a:rPr>
              <a:t>Multi-Scale Characterization of Hydraulic Fracture Evolution and Fluid Migration in Shale</a:t>
            </a:r>
            <a:endParaRPr kumimoji="1" lang="zh-CN" altLang="en-US" sz="2400" b="1" dirty="0">
              <a:solidFill>
                <a:schemeClr val="accent2"/>
              </a:solidFill>
              <a:latin typeface="Garamond" panose="02020404030301010803" pitchFamily="18" charset="0"/>
              <a:ea typeface="微软雅黑" panose="020B0503020204020204" charset="-122"/>
              <a:cs typeface="+mn-ea"/>
            </a:endParaRP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5E0B2466-230B-718E-F116-42F8A58D703F}"/>
              </a:ext>
            </a:extLst>
          </p:cNvPr>
          <p:cNvSpPr txBox="1"/>
          <p:nvPr/>
        </p:nvSpPr>
        <p:spPr>
          <a:xfrm>
            <a:off x="191598" y="678704"/>
            <a:ext cx="12302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tx2"/>
                </a:solidFill>
                <a:latin typeface="Garamond" panose="02020404030301010803" pitchFamily="18" charset="0"/>
                <a:ea typeface="微软雅黑" panose="020B0503020204020204" pitchFamily="34" charset="-122"/>
              </a:rPr>
              <a:t>10-cm black fracturing + µm-CT + LA-ICP-MS</a:t>
            </a:r>
            <a:endParaRPr lang="zh-CN" altLang="en-US" sz="2000" b="1" dirty="0">
              <a:solidFill>
                <a:schemeClr val="tx2"/>
              </a:solidFill>
              <a:latin typeface="Garamond" panose="02020404030301010803" pitchFamily="18" charset="0"/>
              <a:ea typeface="微软雅黑" panose="020B0503020204020204" pitchFamily="34" charset="-122"/>
            </a:endParaRP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F550A93A-47AA-7983-185E-443FC2C89050}"/>
              </a:ext>
            </a:extLst>
          </p:cNvPr>
          <p:cNvSpPr txBox="1"/>
          <p:nvPr/>
        </p:nvSpPr>
        <p:spPr>
          <a:xfrm rot="5400000">
            <a:off x="10374018" y="2115446"/>
            <a:ext cx="2324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Garamond" panose="02020404030301010803" pitchFamily="18" charset="0"/>
                <a:ea typeface="微软雅黑" panose="020B0503020204020204" pitchFamily="34" charset="-122"/>
              </a:rPr>
              <a:t>Fracture propagation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6CAC770D-79E5-A1F3-570A-4ACC5F3649AE}"/>
              </a:ext>
            </a:extLst>
          </p:cNvPr>
          <p:cNvSpPr txBox="1"/>
          <p:nvPr/>
        </p:nvSpPr>
        <p:spPr>
          <a:xfrm rot="5400000">
            <a:off x="10493072" y="5316988"/>
            <a:ext cx="20169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Garamond" panose="02020404030301010803" pitchFamily="18" charset="0"/>
                <a:ea typeface="微软雅黑" panose="020B0503020204020204" pitchFamily="34" charset="-122"/>
              </a:rPr>
              <a:t>Fluid migration</a:t>
            </a:r>
            <a:endParaRPr lang="zh-CN" altLang="en-US" b="1" dirty="0">
              <a:solidFill>
                <a:srgbClr val="C00000"/>
              </a:solidFill>
              <a:latin typeface="Garamond" panose="02020404030301010803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8180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2C23A84D-55A4-4655-995C-F55D6D2AB648}"/>
              </a:ext>
            </a:extLst>
          </p:cNvPr>
          <p:cNvSpPr/>
          <p:nvPr/>
        </p:nvSpPr>
        <p:spPr>
          <a:xfrm>
            <a:off x="1563329" y="1681320"/>
            <a:ext cx="9810627" cy="2510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sz="3600" b="1" dirty="0">
                <a:solidFill>
                  <a:schemeClr val="accent1"/>
                </a:solidFill>
                <a:latin typeface="Garamond" panose="02020404030301010803" pitchFamily="18" charset="0"/>
                <a:ea typeface="黑体" pitchFamily="49" charset="-122"/>
              </a:rPr>
              <a:t>1. Rational and significance</a:t>
            </a:r>
          </a:p>
          <a:p>
            <a:pPr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sz="3600" b="1" dirty="0">
                <a:latin typeface="Garamond" panose="02020404030301010803" pitchFamily="18" charset="0"/>
                <a:ea typeface="黑体" pitchFamily="49" charset="-122"/>
              </a:rPr>
              <a:t>2. Multi-approach and multi-scale methodologies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sz="3600" b="1" dirty="0">
                <a:latin typeface="Garamond" panose="02020404030301010803" pitchFamily="18" charset="0"/>
                <a:ea typeface="黑体" pitchFamily="49" charset="-122"/>
              </a:rPr>
              <a:t>3. Summary and perspectives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F1A888-D825-4503-B399-6167CBE5BE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77644" y="-60282"/>
            <a:ext cx="4093789" cy="663183"/>
          </a:xfrm>
        </p:spPr>
        <p:txBody>
          <a:bodyPr rtlCol="0">
            <a:normAutofit/>
          </a:bodyPr>
          <a:lstStyle/>
          <a:p>
            <a:pPr defTabSz="940952">
              <a:defRPr/>
            </a:pPr>
            <a:r>
              <a:rPr lang="en-US" altLang="zh-CN" sz="3400" dirty="0">
                <a:ln w="11430"/>
                <a:solidFill>
                  <a:srgbClr val="FF0000"/>
                </a:solidFill>
                <a:cs typeface="+mn-cs"/>
              </a:rPr>
              <a:t>Presentation Outline</a:t>
            </a:r>
            <a:endParaRPr lang="zh-CN" altLang="en-US" sz="3400" dirty="0">
              <a:ln w="11430"/>
              <a:solidFill>
                <a:srgbClr val="FF0000"/>
              </a:solidFill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PT 33.9 MPa bar chart paper style">
            <a:extLst>
              <a:ext uri="{FF2B5EF4-FFF2-40B4-BE49-F238E27FC236}">
                <a16:creationId xmlns:a16="http://schemas.microsoft.com/office/drawing/2014/main" id="{95F13A92-9181-E127-91D5-4C30756EAEE9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591" y="963491"/>
            <a:ext cx="5586269" cy="2510157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>
            <a:off x="104140" y="652143"/>
            <a:ext cx="6372860" cy="23148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00FF"/>
                </a:solidFill>
                <a:latin typeface="Garamond" panose="02020404030301010803" pitchFamily="18" charset="0"/>
                <a:ea typeface="微软雅黑" panose="020B0503020204020204" charset="-122"/>
              </a:rPr>
              <a:t>Development of </a:t>
            </a:r>
            <a:r>
              <a:rPr lang="en-US" altLang="zh-CN" b="1" i="1" dirty="0">
                <a:solidFill>
                  <a:srgbClr val="0000FF"/>
                </a:solidFill>
                <a:latin typeface="Garamond" panose="02020404030301010803" pitchFamily="18" charset="0"/>
                <a:ea typeface="微软雅黑" panose="020B0503020204020204" charset="-122"/>
              </a:rPr>
              <a:t>in situ </a:t>
            </a:r>
            <a:r>
              <a:rPr lang="en-US" altLang="zh-CN" b="1" dirty="0">
                <a:solidFill>
                  <a:srgbClr val="0000FF"/>
                </a:solidFill>
                <a:latin typeface="Garamond" panose="02020404030301010803" pitchFamily="18" charset="0"/>
                <a:ea typeface="微软雅黑" panose="020B0503020204020204" charset="-122"/>
              </a:rPr>
              <a:t>high-pressure neutron scattering system that independently controls overburden stress and fluid pressure while resolving 1 nm-1.5 </a:t>
            </a:r>
            <a:r>
              <a:rPr lang="en-US" altLang="zh-CN" b="1" dirty="0" err="1">
                <a:solidFill>
                  <a:srgbClr val="0000FF"/>
                </a:solidFill>
                <a:latin typeface="Garamond" panose="02020404030301010803" pitchFamily="18" charset="0"/>
                <a:ea typeface="微软雅黑" panose="020B0503020204020204" charset="-122"/>
              </a:rPr>
              <a:t>μm</a:t>
            </a:r>
            <a:r>
              <a:rPr lang="en-US" altLang="zh-CN" b="1" dirty="0">
                <a:solidFill>
                  <a:srgbClr val="0000FF"/>
                </a:solidFill>
                <a:latin typeface="Garamond" panose="02020404030301010803" pitchFamily="18" charset="0"/>
                <a:ea typeface="微软雅黑" panose="020B0503020204020204" charset="-122"/>
              </a:rPr>
              <a:t> pore structure during deformation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00FF"/>
                </a:solidFill>
                <a:latin typeface="Garamond" panose="02020404030301010803" pitchFamily="18" charset="0"/>
                <a:ea typeface="微软雅黑" panose="020B0503020204020204" charset="-122"/>
              </a:rPr>
              <a:t>At 33.9 MPa over-burden stress, sample deformation 13.7% by LVDT vs. neutron-measured pore volume change 2.1% (apparent porosity </a:t>
            </a:r>
            <a:r>
              <a:rPr lang="en-US" altLang="zh-CN" b="1" dirty="0">
                <a:solidFill>
                  <a:srgbClr val="C00000"/>
                </a:solidFill>
                <a:latin typeface="Garamond" panose="02020404030301010803" pitchFamily="18" charset="0"/>
                <a:ea typeface="微软雅黑" panose="020B0503020204020204" charset="-122"/>
              </a:rPr>
              <a:t>increase</a:t>
            </a:r>
            <a:r>
              <a:rPr lang="en-US" altLang="zh-CN" b="1" dirty="0">
                <a:solidFill>
                  <a:srgbClr val="0000FF"/>
                </a:solidFill>
                <a:latin typeface="Garamond" panose="02020404030301010803" pitchFamily="18" charset="0"/>
                <a:ea typeface="微软雅黑" panose="020B0503020204020204" charset="-122"/>
              </a:rPr>
              <a:t> from 8.38% to 9.50%)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00FF"/>
                </a:solidFill>
                <a:latin typeface="Garamond" panose="02020404030301010803" pitchFamily="18" charset="0"/>
                <a:ea typeface="微软雅黑" panose="020B0503020204020204" charset="-122"/>
              </a:rPr>
              <a:t>Apparent-porosity increase predominately (86%) from 60-800 nm pore-diameter interval</a:t>
            </a:r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id="{7F92253F-CC68-C737-A3B5-A3672D3DA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48399"/>
            <a:ext cx="11517004" cy="523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69" tIns="45629" rIns="91269" bIns="4562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lnSpc>
                <a:spcPct val="100000"/>
              </a:lnSpc>
              <a:defRPr/>
            </a:pPr>
            <a:r>
              <a:rPr lang="en-US" altLang="zh-CN" sz="2800" b="1" dirty="0">
                <a:solidFill>
                  <a:schemeClr val="accent2"/>
                </a:solidFill>
                <a:latin typeface="Garamond" panose="02020404030301010803" pitchFamily="18" charset="0"/>
                <a:ea typeface="微软雅黑" panose="020B0503020204020204" charset="-122"/>
                <a:cs typeface="+mn-ea"/>
                <a:sym typeface="+mn-lt"/>
              </a:rPr>
              <a:t>Decoupling of Shale Bulk Volume and Pore Volume Using in situ VSANS</a:t>
            </a:r>
          </a:p>
        </p:txBody>
      </p:sp>
      <p:pic>
        <p:nvPicPr>
          <p:cNvPr id="85" name="Picture" descr="Figure 5">
            <a:extLst>
              <a:ext uri="{FF2B5EF4-FFF2-40B4-BE49-F238E27FC236}">
                <a16:creationId xmlns:a16="http://schemas.microsoft.com/office/drawing/2014/main" id="{D8EDACB5-CB03-287C-5A90-AB7D0350A92B}"/>
              </a:ext>
            </a:extLst>
          </p:cNvPr>
          <p:cNvPicPr/>
          <p:nvPr/>
        </p:nvPicPr>
        <p:blipFill>
          <a:blip r:embed="rId4"/>
          <a:srcRect r="54114" b="48588"/>
          <a:stretch>
            <a:fillRect/>
          </a:stretch>
        </p:blipFill>
        <p:spPr bwMode="auto">
          <a:xfrm>
            <a:off x="7945120" y="3699005"/>
            <a:ext cx="3827780" cy="3151731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D202B4B-A85F-3B7E-CFD3-46C274DF13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460" y="3606875"/>
            <a:ext cx="7371080" cy="320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21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0E436-3E2F-5D4F-A172-5631B5261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6522CF1-F298-8C0A-F0CD-C2945E2DEA41}"/>
              </a:ext>
            </a:extLst>
          </p:cNvPr>
          <p:cNvSpPr/>
          <p:nvPr/>
        </p:nvSpPr>
        <p:spPr>
          <a:xfrm>
            <a:off x="1563329" y="1681320"/>
            <a:ext cx="9810627" cy="2510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sz="3600" b="1" dirty="0">
                <a:latin typeface="Garamond" panose="02020404030301010803" pitchFamily="18" charset="0"/>
                <a:ea typeface="黑体" pitchFamily="49" charset="-122"/>
              </a:rPr>
              <a:t>1. Rational and significance</a:t>
            </a:r>
          </a:p>
          <a:p>
            <a:pPr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sz="3600" b="1" dirty="0">
                <a:latin typeface="Garamond" panose="02020404030301010803" pitchFamily="18" charset="0"/>
                <a:ea typeface="黑体" pitchFamily="49" charset="-122"/>
              </a:rPr>
              <a:t>2. Multi-approach and multi-scale methodologies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sz="3600" b="1" dirty="0">
                <a:solidFill>
                  <a:schemeClr val="accent1"/>
                </a:solidFill>
                <a:latin typeface="Garamond" panose="02020404030301010803" pitchFamily="18" charset="0"/>
                <a:ea typeface="黑体" pitchFamily="49" charset="-122"/>
              </a:rPr>
              <a:t>3. Summary and perspectives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A91588-A358-0363-FEF9-2212975484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77644" y="-60282"/>
            <a:ext cx="4093789" cy="663183"/>
          </a:xfrm>
        </p:spPr>
        <p:txBody>
          <a:bodyPr rtlCol="0">
            <a:normAutofit/>
          </a:bodyPr>
          <a:lstStyle/>
          <a:p>
            <a:pPr defTabSz="940952">
              <a:defRPr/>
            </a:pPr>
            <a:r>
              <a:rPr lang="en-US" altLang="zh-CN" sz="3400" dirty="0">
                <a:ln w="11430"/>
                <a:solidFill>
                  <a:srgbClr val="FF0000"/>
                </a:solidFill>
                <a:cs typeface="+mn-cs"/>
              </a:rPr>
              <a:t>Presentation Outline</a:t>
            </a:r>
            <a:endParaRPr lang="zh-CN" altLang="en-US" sz="3400" dirty="0">
              <a:ln w="11430"/>
              <a:solidFill>
                <a:srgbClr val="FF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862745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ydraulic-fracturing-diagram-678x4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45137" y="606065"/>
            <a:ext cx="8626204" cy="60307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34306" y="6538991"/>
            <a:ext cx="6038947" cy="323165"/>
          </a:xfrm>
          <a:prstGeom prst="rect">
            <a:avLst/>
          </a:prstGeom>
          <a:noFill/>
          <a:ln w="25400">
            <a:noFill/>
          </a:ln>
        </p:spPr>
        <p:txBody>
          <a:bodyPr wrap="square">
            <a:spAutoFit/>
          </a:bodyPr>
          <a:lstStyle/>
          <a:p>
            <a:r>
              <a:rPr lang="en-US" sz="1500" b="1" dirty="0">
                <a:latin typeface="Garamond" panose="02020404030301010803" pitchFamily="18" charset="0"/>
              </a:rPr>
              <a:t>http://www.hydraulicfracturing.com/Process/Pages/information.aspx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 bwMode="auto">
          <a:xfrm flipH="1" flipV="1">
            <a:off x="4279153" y="5783584"/>
            <a:ext cx="3549255" cy="67694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414E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>
            <a:cxnSpLocks/>
          </p:cNvCxnSpPr>
          <p:nvPr/>
        </p:nvCxnSpPr>
        <p:spPr bwMode="auto">
          <a:xfrm flipV="1">
            <a:off x="7828408" y="5384800"/>
            <a:ext cx="2892160" cy="107531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414E9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1567FE8-ECA8-BE8C-42FD-46C1CDE5BC27}"/>
              </a:ext>
            </a:extLst>
          </p:cNvPr>
          <p:cNvSpPr txBox="1"/>
          <p:nvPr/>
        </p:nvSpPr>
        <p:spPr>
          <a:xfrm>
            <a:off x="6906638" y="1092826"/>
            <a:ext cx="742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highlight>
                  <a:srgbClr val="00FF00"/>
                </a:highlight>
                <a:latin typeface="Garamond" panose="02020404030301010803" pitchFamily="18" charset="0"/>
              </a:rPr>
              <a:t>Soils</a:t>
            </a:r>
            <a:endParaRPr lang="zh-CN" altLang="en-US" sz="2400" dirty="0">
              <a:highlight>
                <a:srgbClr val="00FF00"/>
              </a:highlight>
              <a:latin typeface="Garamond" panose="020204040303010108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879FA-58F0-B6A6-4E2F-2AE7B03FC5E2}"/>
              </a:ext>
            </a:extLst>
          </p:cNvPr>
          <p:cNvSpPr txBox="1"/>
          <p:nvPr/>
        </p:nvSpPr>
        <p:spPr>
          <a:xfrm>
            <a:off x="6674202" y="1491610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highlight>
                  <a:srgbClr val="00FF00"/>
                </a:highlight>
                <a:latin typeface="Garamond" panose="02020404030301010803" pitchFamily="18" charset="0"/>
              </a:rPr>
              <a:t>Aquifers</a:t>
            </a:r>
            <a:endParaRPr lang="zh-CN" altLang="en-US" sz="2400" dirty="0">
              <a:highlight>
                <a:srgbClr val="00FF00"/>
              </a:highlight>
              <a:latin typeface="Garamond" panose="020204040303010108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235512-0414-FEA0-CDFE-7BF3904307CA}"/>
              </a:ext>
            </a:extLst>
          </p:cNvPr>
          <p:cNvSpPr txBox="1"/>
          <p:nvPr/>
        </p:nvSpPr>
        <p:spPr>
          <a:xfrm>
            <a:off x="5008692" y="1916510"/>
            <a:ext cx="2935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highlight>
                  <a:srgbClr val="00FF00"/>
                </a:highlight>
                <a:latin typeface="Garamond" panose="02020404030301010803" pitchFamily="18" charset="0"/>
              </a:rPr>
              <a:t>Geological repositories</a:t>
            </a:r>
            <a:endParaRPr lang="zh-CN" altLang="en-US" sz="2400" dirty="0">
              <a:highlight>
                <a:srgbClr val="00FF00"/>
              </a:highlight>
              <a:latin typeface="Garamond" panose="020204040303010108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3477DA-B4B7-AAA0-B91F-49B825152E5F}"/>
              </a:ext>
            </a:extLst>
          </p:cNvPr>
          <p:cNvSpPr txBox="1"/>
          <p:nvPr/>
        </p:nvSpPr>
        <p:spPr>
          <a:xfrm>
            <a:off x="4663104" y="5428902"/>
            <a:ext cx="3734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highlight>
                  <a:srgbClr val="00FF00"/>
                </a:highlight>
                <a:latin typeface="Garamond" panose="02020404030301010803" pitchFamily="18" charset="0"/>
              </a:rPr>
              <a:t>Shale petroleum development</a:t>
            </a:r>
            <a:endParaRPr lang="zh-CN" altLang="en-US" sz="2400" dirty="0">
              <a:highlight>
                <a:srgbClr val="00FF00"/>
              </a:highlight>
              <a:latin typeface="Garamond" panose="020204040303010108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545A18-2E66-5AEB-501E-017485364B11}"/>
              </a:ext>
            </a:extLst>
          </p:cNvPr>
          <p:cNvSpPr txBox="1"/>
          <p:nvPr/>
        </p:nvSpPr>
        <p:spPr>
          <a:xfrm>
            <a:off x="6887125" y="2328580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highlight>
                  <a:srgbClr val="00FF00"/>
                </a:highlight>
                <a:latin typeface="Garamond" panose="02020404030301010803" pitchFamily="18" charset="0"/>
              </a:rPr>
              <a:t>CCUS</a:t>
            </a:r>
            <a:endParaRPr lang="zh-CN" altLang="en-US" sz="2400" dirty="0">
              <a:highlight>
                <a:srgbClr val="00FF00"/>
              </a:highlight>
              <a:latin typeface="Garamond" panose="02020404030301010803" pitchFamily="18" charset="0"/>
            </a:endParaRPr>
          </a:p>
        </p:txBody>
      </p:sp>
      <p:sp>
        <p:nvSpPr>
          <p:cNvPr id="15" name="右箭头 63">
            <a:extLst>
              <a:ext uri="{FF2B5EF4-FFF2-40B4-BE49-F238E27FC236}">
                <a16:creationId xmlns:a16="http://schemas.microsoft.com/office/drawing/2014/main" id="{614A9E47-1BCF-F98E-7EE1-58439BBF19D1}"/>
              </a:ext>
            </a:extLst>
          </p:cNvPr>
          <p:cNvSpPr/>
          <p:nvPr/>
        </p:nvSpPr>
        <p:spPr bwMode="auto">
          <a:xfrm rot="5400000">
            <a:off x="5082541" y="3683591"/>
            <a:ext cx="3041276" cy="449352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00B050"/>
              </a:gs>
              <a:gs pos="83000">
                <a:srgbClr val="00B050"/>
              </a:gs>
              <a:gs pos="100000">
                <a:srgbClr val="00B050"/>
              </a:gs>
            </a:gsLst>
            <a:lin ang="5400000" scaled="1"/>
          </a:gra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zh-CN" altLang="en-US" sz="1400">
              <a:latin typeface="+mn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942BB6-F2B6-67CD-95D1-E036C180537A}"/>
              </a:ext>
            </a:extLst>
          </p:cNvPr>
          <p:cNvSpPr txBox="1"/>
          <p:nvPr/>
        </p:nvSpPr>
        <p:spPr>
          <a:xfrm>
            <a:off x="6965671" y="2708718"/>
            <a:ext cx="797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i="1" dirty="0">
                <a:highlight>
                  <a:srgbClr val="00FF00"/>
                </a:highlight>
                <a:latin typeface="Garamond" panose="02020404030301010803" pitchFamily="18" charset="0"/>
              </a:rPr>
              <a:t>UHS</a:t>
            </a:r>
            <a:endParaRPr lang="zh-CN" altLang="en-US" sz="2400" i="1" dirty="0">
              <a:highlight>
                <a:srgbClr val="00FF00"/>
              </a:highlight>
              <a:latin typeface="Garamond" panose="02020404030301010803" pitchFamily="18" charset="0"/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E5D5070E-BB98-E4EC-3BF9-73D81ACE4AF0}"/>
              </a:ext>
            </a:extLst>
          </p:cNvPr>
          <p:cNvSpPr txBox="1">
            <a:spLocks noChangeArrowheads="1"/>
          </p:cNvSpPr>
          <p:nvPr/>
        </p:nvSpPr>
        <p:spPr>
          <a:xfrm>
            <a:off x="166931" y="687738"/>
            <a:ext cx="5368553" cy="2420724"/>
          </a:xfrm>
        </p:spPr>
        <p:txBody>
          <a:bodyPr/>
          <a:lstStyle>
            <a:lvl1pPr marL="332528" indent="-332528" algn="just" defTabSz="940952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600" b="1">
                <a:ln>
                  <a:noFill/>
                </a:ln>
                <a:solidFill>
                  <a:schemeClr val="tx1"/>
                </a:solidFill>
                <a:latin typeface="Garamond" panose="02020404030301010803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 marL="720235" indent="-277349" algn="just" defTabSz="940952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l"/>
              <a:defRPr sz="3200" b="1">
                <a:ln>
                  <a:noFill/>
                </a:ln>
                <a:solidFill>
                  <a:schemeClr val="tx1"/>
                </a:solidFill>
                <a:latin typeface="Garamond" panose="02020404030301010803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2pPr>
            <a:lvl3pPr marL="1107942" indent="-220717" algn="just" defTabSz="940952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u"/>
              <a:defRPr sz="2800" b="1">
                <a:ln>
                  <a:noFill/>
                </a:ln>
                <a:solidFill>
                  <a:schemeClr val="tx1"/>
                </a:solidFill>
                <a:latin typeface="Garamond" panose="02020404030301010803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3pPr>
            <a:lvl4pPr marL="1550828" indent="-220717" algn="just" defTabSz="940952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w"/>
              <a:defRPr sz="2400" b="1">
                <a:ln>
                  <a:noFill/>
                </a:ln>
                <a:solidFill>
                  <a:schemeClr val="tx1"/>
                </a:solidFill>
                <a:latin typeface="Garamond" panose="02020404030301010803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4pPr>
            <a:lvl5pPr marL="1995167" indent="-222170" algn="just" defTabSz="940952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Monotype Sorts" pitchFamily="2" charset="2"/>
              <a:buChar char="l"/>
              <a:defRPr sz="2400" b="1">
                <a:ln>
                  <a:noFill/>
                </a:ln>
                <a:solidFill>
                  <a:schemeClr val="tx1"/>
                </a:solidFill>
                <a:latin typeface="Garamond" panose="02020404030301010803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5pPr>
            <a:lvl6pPr marL="2413367" indent="-222170" algn="just" defTabSz="940952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Monotype Sorts" pitchFamily="2" charset="2"/>
              <a:buChar char="l"/>
              <a:defRPr sz="1829">
                <a:solidFill>
                  <a:schemeClr val="tx1"/>
                </a:solidFill>
                <a:latin typeface="+mn-lt"/>
              </a:defRPr>
            </a:lvl6pPr>
            <a:lvl7pPr marL="2831568" indent="-222170" algn="just" defTabSz="940952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Monotype Sorts" pitchFamily="2" charset="2"/>
              <a:buChar char="l"/>
              <a:defRPr sz="1829">
                <a:solidFill>
                  <a:schemeClr val="tx1"/>
                </a:solidFill>
                <a:latin typeface="+mn-lt"/>
              </a:defRPr>
            </a:lvl7pPr>
            <a:lvl8pPr marL="3249769" indent="-222170" algn="just" defTabSz="940952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Monotype Sorts" pitchFamily="2" charset="2"/>
              <a:buChar char="l"/>
              <a:defRPr sz="1829">
                <a:solidFill>
                  <a:schemeClr val="tx1"/>
                </a:solidFill>
                <a:latin typeface="+mn-lt"/>
              </a:defRPr>
            </a:lvl8pPr>
            <a:lvl9pPr marL="3667970" indent="-222170" algn="just" defTabSz="940952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Monotype Sorts" pitchFamily="2" charset="2"/>
              <a:buChar char="l"/>
              <a:defRPr sz="1829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spcBef>
                <a:spcPts val="200"/>
              </a:spcBef>
              <a:spcAft>
                <a:spcPts val="200"/>
              </a:spcAft>
              <a:buClr>
                <a:srgbClr val="FF99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300" kern="0" dirty="0">
                <a:solidFill>
                  <a:schemeClr val="accent1"/>
                </a:solidFill>
              </a:rPr>
              <a:t>Soil contamination </a:t>
            </a:r>
          </a:p>
          <a:p>
            <a:pPr algn="l" eaLnBrk="1" hangingPunct="1">
              <a:spcBef>
                <a:spcPts val="200"/>
              </a:spcBef>
              <a:spcAft>
                <a:spcPts val="200"/>
              </a:spcAft>
              <a:buClr>
                <a:srgbClr val="FF99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2300" kern="0" dirty="0">
                <a:solidFill>
                  <a:schemeClr val="tx2"/>
                </a:solidFill>
              </a:rPr>
              <a:t>Geothermal energy mining/exploitation </a:t>
            </a:r>
          </a:p>
          <a:p>
            <a:pPr algn="l" eaLnBrk="1" hangingPunct="1">
              <a:spcBef>
                <a:spcPts val="200"/>
              </a:spcBef>
              <a:spcAft>
                <a:spcPts val="200"/>
              </a:spcAft>
              <a:buClr>
                <a:srgbClr val="FF99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2300" kern="0" dirty="0">
                <a:solidFill>
                  <a:schemeClr val="accent1"/>
                </a:solidFill>
              </a:rPr>
              <a:t>Nuclear energy and geological repository of high</a:t>
            </a:r>
            <a:r>
              <a:rPr lang="en-US" altLang="zh-CN" sz="2300" kern="0" dirty="0">
                <a:solidFill>
                  <a:schemeClr val="accent1"/>
                </a:solidFill>
                <a:cs typeface="Arial"/>
              </a:rPr>
              <a:t>-</a:t>
            </a:r>
            <a:r>
              <a:rPr lang="en-US" altLang="zh-CN" sz="2300" kern="0" dirty="0">
                <a:solidFill>
                  <a:schemeClr val="accent1"/>
                </a:solidFill>
              </a:rPr>
              <a:t>level nuclear waste </a:t>
            </a:r>
          </a:p>
          <a:p>
            <a:pPr algn="l" eaLnBrk="1" hangingPunct="1">
              <a:spcBef>
                <a:spcPts val="200"/>
              </a:spcBef>
              <a:spcAft>
                <a:spcPts val="200"/>
              </a:spcAft>
              <a:buClr>
                <a:srgbClr val="FF99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2300" kern="0" dirty="0">
                <a:solidFill>
                  <a:schemeClr val="accent1"/>
                </a:solidFill>
              </a:rPr>
              <a:t>Groundwater remediation and Superfund </a:t>
            </a: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60C44175-97AF-ABB3-3B84-0C45512E6C12}"/>
              </a:ext>
            </a:extLst>
          </p:cNvPr>
          <p:cNvSpPr txBox="1">
            <a:spLocks noChangeArrowheads="1"/>
          </p:cNvSpPr>
          <p:nvPr/>
        </p:nvSpPr>
        <p:spPr>
          <a:xfrm>
            <a:off x="146404" y="3344805"/>
            <a:ext cx="3266057" cy="2796785"/>
          </a:xfrm>
        </p:spPr>
        <p:txBody>
          <a:bodyPr/>
          <a:lstStyle>
            <a:lvl1pPr marL="332528" indent="-332528" algn="just" defTabSz="940952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600" b="1">
                <a:ln>
                  <a:noFill/>
                </a:ln>
                <a:solidFill>
                  <a:schemeClr val="tx1"/>
                </a:solidFill>
                <a:latin typeface="Garamond" panose="02020404030301010803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 marL="720235" indent="-277349" algn="just" defTabSz="940952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l"/>
              <a:defRPr sz="3200" b="1">
                <a:ln>
                  <a:noFill/>
                </a:ln>
                <a:solidFill>
                  <a:schemeClr val="tx1"/>
                </a:solidFill>
                <a:latin typeface="Garamond" panose="02020404030301010803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2pPr>
            <a:lvl3pPr marL="1107942" indent="-220717" algn="just" defTabSz="940952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u"/>
              <a:defRPr sz="2800" b="1">
                <a:ln>
                  <a:noFill/>
                </a:ln>
                <a:solidFill>
                  <a:schemeClr val="tx1"/>
                </a:solidFill>
                <a:latin typeface="Garamond" panose="02020404030301010803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3pPr>
            <a:lvl4pPr marL="1550828" indent="-220717" algn="just" defTabSz="940952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w"/>
              <a:defRPr sz="2400" b="1">
                <a:ln>
                  <a:noFill/>
                </a:ln>
                <a:solidFill>
                  <a:schemeClr val="tx1"/>
                </a:solidFill>
                <a:latin typeface="Garamond" panose="02020404030301010803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4pPr>
            <a:lvl5pPr marL="1995167" indent="-222170" algn="just" defTabSz="940952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Monotype Sorts" pitchFamily="2" charset="2"/>
              <a:buChar char="l"/>
              <a:defRPr sz="2400" b="1">
                <a:ln>
                  <a:noFill/>
                </a:ln>
                <a:solidFill>
                  <a:schemeClr val="tx1"/>
                </a:solidFill>
                <a:latin typeface="Garamond" panose="02020404030301010803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5pPr>
            <a:lvl6pPr marL="2413367" indent="-222170" algn="just" defTabSz="940952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Monotype Sorts" pitchFamily="2" charset="2"/>
              <a:buChar char="l"/>
              <a:defRPr sz="1829">
                <a:solidFill>
                  <a:schemeClr val="tx1"/>
                </a:solidFill>
                <a:latin typeface="+mn-lt"/>
              </a:defRPr>
            </a:lvl6pPr>
            <a:lvl7pPr marL="2831568" indent="-222170" algn="just" defTabSz="940952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Monotype Sorts" pitchFamily="2" charset="2"/>
              <a:buChar char="l"/>
              <a:defRPr sz="1829">
                <a:solidFill>
                  <a:schemeClr val="tx1"/>
                </a:solidFill>
                <a:latin typeface="+mn-lt"/>
              </a:defRPr>
            </a:lvl7pPr>
            <a:lvl8pPr marL="3249769" indent="-222170" algn="just" defTabSz="940952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Monotype Sorts" pitchFamily="2" charset="2"/>
              <a:buChar char="l"/>
              <a:defRPr sz="1829">
                <a:solidFill>
                  <a:schemeClr val="tx1"/>
                </a:solidFill>
                <a:latin typeface="+mn-lt"/>
              </a:defRPr>
            </a:lvl8pPr>
            <a:lvl9pPr marL="3667970" indent="-222170" algn="just" defTabSz="940952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Monotype Sorts" pitchFamily="2" charset="2"/>
              <a:buChar char="l"/>
              <a:defRPr sz="1829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spcBef>
                <a:spcPts val="200"/>
              </a:spcBef>
              <a:spcAft>
                <a:spcPts val="200"/>
              </a:spcAft>
              <a:buClr>
                <a:srgbClr val="FF99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2300" kern="0" dirty="0">
                <a:solidFill>
                  <a:schemeClr val="tx2"/>
                </a:solidFill>
              </a:rPr>
              <a:t>C</a:t>
            </a:r>
            <a:r>
              <a:rPr lang="en-US" sz="2300" kern="0" dirty="0">
                <a:solidFill>
                  <a:schemeClr val="tx2"/>
                </a:solidFill>
              </a:rPr>
              <a:t>arbon capture, utilization and storage </a:t>
            </a:r>
          </a:p>
          <a:p>
            <a:pPr algn="l" eaLnBrk="1" hangingPunct="1">
              <a:spcBef>
                <a:spcPts val="200"/>
              </a:spcBef>
              <a:spcAft>
                <a:spcPts val="200"/>
              </a:spcAft>
              <a:buClr>
                <a:srgbClr val="FF99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300" kern="0" dirty="0">
                <a:solidFill>
                  <a:schemeClr val="accent1"/>
                </a:solidFill>
              </a:rPr>
              <a:t>Petroleum production in shale gas and oil reservoirs</a:t>
            </a:r>
          </a:p>
          <a:p>
            <a:pPr algn="l" eaLnBrk="1" hangingPunct="1">
              <a:spcBef>
                <a:spcPts val="200"/>
              </a:spcBef>
              <a:spcAft>
                <a:spcPts val="200"/>
              </a:spcAft>
              <a:buClr>
                <a:srgbClr val="FF99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2300" kern="0" dirty="0">
                <a:solidFill>
                  <a:schemeClr val="tx2"/>
                </a:solidFill>
              </a:rPr>
              <a:t>Underground gas (H</a:t>
            </a:r>
            <a:r>
              <a:rPr lang="en-US" altLang="zh-CN" sz="2300" kern="0" baseline="-25000" dirty="0">
                <a:solidFill>
                  <a:schemeClr val="tx2"/>
                </a:solidFill>
              </a:rPr>
              <a:t>2</a:t>
            </a:r>
            <a:r>
              <a:rPr lang="en-US" altLang="zh-CN" sz="2300" kern="0" dirty="0">
                <a:solidFill>
                  <a:schemeClr val="tx2"/>
                </a:solidFill>
              </a:rPr>
              <a:t>, He, air) storage</a:t>
            </a: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2EF15ADC-EAE9-7825-1FC4-64CC948AD8AF}"/>
              </a:ext>
            </a:extLst>
          </p:cNvPr>
          <p:cNvSpPr txBox="1">
            <a:spLocks noChangeArrowheads="1"/>
          </p:cNvSpPr>
          <p:nvPr/>
        </p:nvSpPr>
        <p:spPr>
          <a:xfrm>
            <a:off x="2328710" y="-1511"/>
            <a:ext cx="7666518" cy="84416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en-US" altLang="zh-CN" sz="3200" kern="0" dirty="0">
                <a:solidFill>
                  <a:srgbClr val="FF0000"/>
                </a:solidFill>
                <a:latin typeface="Garamond" panose="02020404030301010803" pitchFamily="18" charset="0"/>
              </a:rPr>
              <a:t>“Deeper” Studies for Deep Understanding</a:t>
            </a:r>
            <a:endParaRPr lang="en-US" altLang="zh-CN" sz="3200" u="sng" kern="0" dirty="0">
              <a:solidFill>
                <a:srgbClr val="FF0000"/>
              </a:solidFill>
              <a:latin typeface="Garamond" panose="02020404030301010803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90224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C093C-6165-D41F-AFF5-09CC8A1EB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6">
            <a:extLst>
              <a:ext uri="{FF2B5EF4-FFF2-40B4-BE49-F238E27FC236}">
                <a16:creationId xmlns:a16="http://schemas.microsoft.com/office/drawing/2014/main" id="{4ABF4B2F-0EE1-D2DC-C36D-2358E28EFF03}"/>
              </a:ext>
            </a:extLst>
          </p:cNvPr>
          <p:cNvSpPr txBox="1"/>
          <p:nvPr/>
        </p:nvSpPr>
        <p:spPr>
          <a:xfrm>
            <a:off x="3576175" y="2137312"/>
            <a:ext cx="740232" cy="532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b="1" dirty="0">
                <a:ln w="0"/>
                <a:solidFill>
                  <a:srgbClr val="92D050"/>
                </a:solidFill>
                <a:latin typeface="Garamond" panose="020204040303010108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130 °C</a:t>
            </a:r>
          </a:p>
          <a:p>
            <a:pPr>
              <a:lnSpc>
                <a:spcPct val="150000"/>
              </a:lnSpc>
            </a:pPr>
            <a:r>
              <a:rPr lang="en-US" altLang="zh-CN" sz="1000" b="1" dirty="0">
                <a:ln w="0"/>
                <a:solidFill>
                  <a:srgbClr val="92D050"/>
                </a:solidFill>
                <a:latin typeface="Garamond" panose="020204040303010108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90 MPa</a:t>
            </a:r>
            <a:endParaRPr lang="zh-CN" altLang="en-US" sz="1000" b="1" dirty="0">
              <a:ln w="0"/>
              <a:solidFill>
                <a:srgbClr val="92D050"/>
              </a:solidFill>
              <a:latin typeface="Garamond" panose="02020404030301010803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TextBox 79">
            <a:extLst>
              <a:ext uri="{FF2B5EF4-FFF2-40B4-BE49-F238E27FC236}">
                <a16:creationId xmlns:a16="http://schemas.microsoft.com/office/drawing/2014/main" id="{E00C7B4A-B213-2C7E-AB7E-5488FE7C3BF0}"/>
              </a:ext>
            </a:extLst>
          </p:cNvPr>
          <p:cNvSpPr txBox="1"/>
          <p:nvPr/>
        </p:nvSpPr>
        <p:spPr>
          <a:xfrm>
            <a:off x="883445" y="2220854"/>
            <a:ext cx="740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ln w="0"/>
                <a:solidFill>
                  <a:srgbClr val="92D050"/>
                </a:solidFill>
                <a:latin typeface="Garamond" panose="020204040303010108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5000 m</a:t>
            </a:r>
            <a:endParaRPr lang="zh-CN" altLang="en-US" sz="1000" b="1" dirty="0">
              <a:ln w="0"/>
              <a:solidFill>
                <a:srgbClr val="92D050"/>
              </a:solidFill>
              <a:latin typeface="Garamond" panose="02020404030301010803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TextBox 80">
            <a:extLst>
              <a:ext uri="{FF2B5EF4-FFF2-40B4-BE49-F238E27FC236}">
                <a16:creationId xmlns:a16="http://schemas.microsoft.com/office/drawing/2014/main" id="{6B690155-4F3D-AA55-0A19-CBDF3C7D9E6C}"/>
              </a:ext>
            </a:extLst>
          </p:cNvPr>
          <p:cNvSpPr txBox="1"/>
          <p:nvPr/>
        </p:nvSpPr>
        <p:spPr>
          <a:xfrm>
            <a:off x="883445" y="2712786"/>
            <a:ext cx="740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ln w="0"/>
                <a:solidFill>
                  <a:srgbClr val="FFC000"/>
                </a:solidFill>
                <a:latin typeface="Garamond" panose="020204040303010108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7000 m</a:t>
            </a:r>
            <a:endParaRPr lang="zh-CN" altLang="en-US" sz="1000" b="1" dirty="0">
              <a:ln w="0"/>
              <a:solidFill>
                <a:srgbClr val="FFC000"/>
              </a:solidFill>
              <a:latin typeface="Garamond" panose="02020404030301010803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DEFA3233-C44C-85B3-1194-EED2BE3029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105"/>
          <a:stretch/>
        </p:blipFill>
        <p:spPr>
          <a:xfrm>
            <a:off x="1551099" y="673508"/>
            <a:ext cx="2080505" cy="2772741"/>
          </a:xfrm>
          <a:prstGeom prst="rect">
            <a:avLst/>
          </a:prstGeom>
        </p:spPr>
      </p:pic>
      <p:pic>
        <p:nvPicPr>
          <p:cNvPr id="12" name="Picture 50" descr="A diagram of a gas pipeline&#10;&#10;Description automatically generated">
            <a:extLst>
              <a:ext uri="{FF2B5EF4-FFF2-40B4-BE49-F238E27FC236}">
                <a16:creationId xmlns:a16="http://schemas.microsoft.com/office/drawing/2014/main" id="{9CCBFB6E-B5A5-F0AD-41B3-7F22EEB8AE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0" t="22102" r="47195" b="28517"/>
          <a:stretch/>
        </p:blipFill>
        <p:spPr>
          <a:xfrm>
            <a:off x="2488890" y="1568194"/>
            <a:ext cx="100262" cy="1878052"/>
          </a:xfrm>
          <a:prstGeom prst="rect">
            <a:avLst/>
          </a:prstGeom>
        </p:spPr>
      </p:pic>
      <p:cxnSp>
        <p:nvCxnSpPr>
          <p:cNvPr id="13" name="Straight Connector 65">
            <a:extLst>
              <a:ext uri="{FF2B5EF4-FFF2-40B4-BE49-F238E27FC236}">
                <a16:creationId xmlns:a16="http://schemas.microsoft.com/office/drawing/2014/main" id="{00DF9B39-1F01-04F6-0B19-7F7B4E8A7E0D}"/>
              </a:ext>
            </a:extLst>
          </p:cNvPr>
          <p:cNvCxnSpPr>
            <a:cxnSpLocks/>
          </p:cNvCxnSpPr>
          <p:nvPr/>
        </p:nvCxnSpPr>
        <p:spPr>
          <a:xfrm flipH="1">
            <a:off x="1410793" y="1336372"/>
            <a:ext cx="13558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66">
            <a:extLst>
              <a:ext uri="{FF2B5EF4-FFF2-40B4-BE49-F238E27FC236}">
                <a16:creationId xmlns:a16="http://schemas.microsoft.com/office/drawing/2014/main" id="{89741459-1812-DC09-E969-FDA92696D97F}"/>
              </a:ext>
            </a:extLst>
          </p:cNvPr>
          <p:cNvCxnSpPr>
            <a:cxnSpLocks/>
          </p:cNvCxnSpPr>
          <p:nvPr/>
        </p:nvCxnSpPr>
        <p:spPr>
          <a:xfrm flipH="1">
            <a:off x="1410793" y="1833033"/>
            <a:ext cx="13558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67">
            <a:extLst>
              <a:ext uri="{FF2B5EF4-FFF2-40B4-BE49-F238E27FC236}">
                <a16:creationId xmlns:a16="http://schemas.microsoft.com/office/drawing/2014/main" id="{8662A3FC-0A9E-549F-EAF0-4669D05A9F66}"/>
              </a:ext>
            </a:extLst>
          </p:cNvPr>
          <p:cNvCxnSpPr>
            <a:cxnSpLocks/>
          </p:cNvCxnSpPr>
          <p:nvPr/>
        </p:nvCxnSpPr>
        <p:spPr>
          <a:xfrm flipH="1">
            <a:off x="1410793" y="2329694"/>
            <a:ext cx="135584" cy="0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68">
            <a:extLst>
              <a:ext uri="{FF2B5EF4-FFF2-40B4-BE49-F238E27FC236}">
                <a16:creationId xmlns:a16="http://schemas.microsoft.com/office/drawing/2014/main" id="{ED6FDB9C-2248-4298-01E0-8E4FD5555BD6}"/>
              </a:ext>
            </a:extLst>
          </p:cNvPr>
          <p:cNvCxnSpPr>
            <a:cxnSpLocks/>
          </p:cNvCxnSpPr>
          <p:nvPr/>
        </p:nvCxnSpPr>
        <p:spPr>
          <a:xfrm flipH="1">
            <a:off x="1410793" y="2826355"/>
            <a:ext cx="13558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77">
            <a:extLst>
              <a:ext uri="{FF2B5EF4-FFF2-40B4-BE49-F238E27FC236}">
                <a16:creationId xmlns:a16="http://schemas.microsoft.com/office/drawing/2014/main" id="{ED4B0034-3CBE-97B0-E200-9DD293B59B68}"/>
              </a:ext>
            </a:extLst>
          </p:cNvPr>
          <p:cNvSpPr txBox="1"/>
          <p:nvPr/>
        </p:nvSpPr>
        <p:spPr>
          <a:xfrm>
            <a:off x="883445" y="1236988"/>
            <a:ext cx="740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>
                <a:ln w="0"/>
                <a:solidFill>
                  <a:srgbClr val="4472C4"/>
                </a:solidFill>
                <a:latin typeface="Garamond" panose="020204040303010108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1000 m</a:t>
            </a:r>
            <a:endParaRPr lang="zh-CN" altLang="en-US" sz="1000" b="1">
              <a:ln w="0"/>
              <a:solidFill>
                <a:srgbClr val="4472C4"/>
              </a:solidFill>
              <a:latin typeface="Garamond" panose="02020404030301010803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TextBox 78">
            <a:extLst>
              <a:ext uri="{FF2B5EF4-FFF2-40B4-BE49-F238E27FC236}">
                <a16:creationId xmlns:a16="http://schemas.microsoft.com/office/drawing/2014/main" id="{F7F79444-8658-872A-E1AA-C52014268882}"/>
              </a:ext>
            </a:extLst>
          </p:cNvPr>
          <p:cNvSpPr txBox="1"/>
          <p:nvPr/>
        </p:nvSpPr>
        <p:spPr>
          <a:xfrm>
            <a:off x="883445" y="1728921"/>
            <a:ext cx="740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ln w="0"/>
                <a:solidFill>
                  <a:srgbClr val="4472C4"/>
                </a:solidFill>
                <a:latin typeface="Garamond" panose="020204040303010108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3000 m</a:t>
            </a:r>
            <a:endParaRPr lang="zh-CN" altLang="en-US" sz="1000" b="1" dirty="0">
              <a:ln w="0"/>
              <a:solidFill>
                <a:srgbClr val="4472C4"/>
              </a:solidFill>
              <a:latin typeface="Garamond" panose="02020404030301010803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03">
            <a:extLst>
              <a:ext uri="{FF2B5EF4-FFF2-40B4-BE49-F238E27FC236}">
                <a16:creationId xmlns:a16="http://schemas.microsoft.com/office/drawing/2014/main" id="{83BA07ED-0C20-F122-5A8C-CAE17BFF00AC}"/>
              </a:ext>
            </a:extLst>
          </p:cNvPr>
          <p:cNvCxnSpPr>
            <a:cxnSpLocks/>
          </p:cNvCxnSpPr>
          <p:nvPr/>
        </p:nvCxnSpPr>
        <p:spPr>
          <a:xfrm flipH="1">
            <a:off x="3643461" y="1427557"/>
            <a:ext cx="13558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04">
            <a:extLst>
              <a:ext uri="{FF2B5EF4-FFF2-40B4-BE49-F238E27FC236}">
                <a16:creationId xmlns:a16="http://schemas.microsoft.com/office/drawing/2014/main" id="{3F130507-FF6A-DC94-5DD6-682819097A23}"/>
              </a:ext>
            </a:extLst>
          </p:cNvPr>
          <p:cNvCxnSpPr>
            <a:cxnSpLocks/>
          </p:cNvCxnSpPr>
          <p:nvPr/>
        </p:nvCxnSpPr>
        <p:spPr>
          <a:xfrm flipH="1">
            <a:off x="3643461" y="1924218"/>
            <a:ext cx="13558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06">
            <a:extLst>
              <a:ext uri="{FF2B5EF4-FFF2-40B4-BE49-F238E27FC236}">
                <a16:creationId xmlns:a16="http://schemas.microsoft.com/office/drawing/2014/main" id="{2101B609-1373-197E-FD4A-6A3D8E765962}"/>
              </a:ext>
            </a:extLst>
          </p:cNvPr>
          <p:cNvCxnSpPr>
            <a:cxnSpLocks/>
          </p:cNvCxnSpPr>
          <p:nvPr/>
        </p:nvCxnSpPr>
        <p:spPr>
          <a:xfrm flipH="1">
            <a:off x="3643461" y="2420879"/>
            <a:ext cx="135584" cy="0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07">
            <a:extLst>
              <a:ext uri="{FF2B5EF4-FFF2-40B4-BE49-F238E27FC236}">
                <a16:creationId xmlns:a16="http://schemas.microsoft.com/office/drawing/2014/main" id="{D95F1B00-BC7C-4155-9633-1520DA35BC6C}"/>
              </a:ext>
            </a:extLst>
          </p:cNvPr>
          <p:cNvCxnSpPr>
            <a:cxnSpLocks/>
          </p:cNvCxnSpPr>
          <p:nvPr/>
        </p:nvCxnSpPr>
        <p:spPr>
          <a:xfrm flipH="1">
            <a:off x="3643461" y="2917540"/>
            <a:ext cx="13558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09">
            <a:extLst>
              <a:ext uri="{FF2B5EF4-FFF2-40B4-BE49-F238E27FC236}">
                <a16:creationId xmlns:a16="http://schemas.microsoft.com/office/drawing/2014/main" id="{F26B7AEB-F153-EB37-30AC-A13C84C51A64}"/>
              </a:ext>
            </a:extLst>
          </p:cNvPr>
          <p:cNvSpPr txBox="1"/>
          <p:nvPr/>
        </p:nvSpPr>
        <p:spPr>
          <a:xfrm>
            <a:off x="3578279" y="1142702"/>
            <a:ext cx="740232" cy="532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b="1" dirty="0">
                <a:ln w="0"/>
                <a:solidFill>
                  <a:srgbClr val="4472C4"/>
                </a:solidFill>
                <a:latin typeface="Garamond" panose="020204040303010108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30 °C</a:t>
            </a:r>
          </a:p>
          <a:p>
            <a:pPr>
              <a:lnSpc>
                <a:spcPct val="150000"/>
              </a:lnSpc>
            </a:pPr>
            <a:r>
              <a:rPr lang="en-US" altLang="zh-CN" sz="1000" b="1" dirty="0">
                <a:ln w="0"/>
                <a:solidFill>
                  <a:srgbClr val="4472C4"/>
                </a:solidFill>
                <a:latin typeface="Garamond" panose="020204040303010108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18 MPa</a:t>
            </a:r>
            <a:endParaRPr lang="zh-CN" altLang="en-US" sz="1000" b="1" dirty="0">
              <a:ln w="0"/>
              <a:solidFill>
                <a:srgbClr val="4472C4"/>
              </a:solidFill>
              <a:latin typeface="Garamond" panose="02020404030301010803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TextBox 114">
            <a:extLst>
              <a:ext uri="{FF2B5EF4-FFF2-40B4-BE49-F238E27FC236}">
                <a16:creationId xmlns:a16="http://schemas.microsoft.com/office/drawing/2014/main" id="{BD63CEA9-4C32-E07A-D8BB-18C3AE87D2CB}"/>
              </a:ext>
            </a:extLst>
          </p:cNvPr>
          <p:cNvSpPr txBox="1"/>
          <p:nvPr/>
        </p:nvSpPr>
        <p:spPr>
          <a:xfrm>
            <a:off x="3594933" y="1643700"/>
            <a:ext cx="740232" cy="532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b="1" dirty="0">
                <a:ln w="0"/>
                <a:solidFill>
                  <a:srgbClr val="4472C4"/>
                </a:solidFill>
                <a:latin typeface="Garamond" panose="020204040303010108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80 °C</a:t>
            </a:r>
          </a:p>
          <a:p>
            <a:pPr>
              <a:lnSpc>
                <a:spcPct val="150000"/>
              </a:lnSpc>
            </a:pPr>
            <a:r>
              <a:rPr lang="en-US" altLang="zh-CN" sz="1000" b="1" dirty="0">
                <a:ln w="0"/>
                <a:solidFill>
                  <a:srgbClr val="4472C4"/>
                </a:solidFill>
                <a:latin typeface="Garamond" panose="020204040303010108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58 MPa</a:t>
            </a:r>
            <a:endParaRPr lang="zh-CN" altLang="en-US" sz="1000" b="1" dirty="0">
              <a:ln w="0"/>
              <a:solidFill>
                <a:srgbClr val="4472C4"/>
              </a:solidFill>
              <a:latin typeface="Garamond" panose="02020404030301010803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id="{12D19531-51FD-236D-AC14-E0294AC39EC3}"/>
              </a:ext>
            </a:extLst>
          </p:cNvPr>
          <p:cNvSpPr/>
          <p:nvPr/>
        </p:nvSpPr>
        <p:spPr>
          <a:xfrm>
            <a:off x="352426" y="2206179"/>
            <a:ext cx="167965" cy="124057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37">
            <a:extLst>
              <a:ext uri="{FF2B5EF4-FFF2-40B4-BE49-F238E27FC236}">
                <a16:creationId xmlns:a16="http://schemas.microsoft.com/office/drawing/2014/main" id="{6CBEA8E8-483E-F5BC-84CB-67E9ED056479}"/>
              </a:ext>
            </a:extLst>
          </p:cNvPr>
          <p:cNvSpPr/>
          <p:nvPr/>
        </p:nvSpPr>
        <p:spPr>
          <a:xfrm>
            <a:off x="642099" y="2554213"/>
            <a:ext cx="167965" cy="89253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ACB329AF-E30F-020E-9410-9FEEC0D30743}"/>
              </a:ext>
            </a:extLst>
          </p:cNvPr>
          <p:cNvSpPr txBox="1"/>
          <p:nvPr/>
        </p:nvSpPr>
        <p:spPr>
          <a:xfrm>
            <a:off x="249920" y="1960615"/>
            <a:ext cx="4667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olidFill>
                  <a:srgbClr val="0000FF"/>
                </a:solidFill>
                <a:latin typeface="Garamond" panose="02020404030301010803" pitchFamily="18" charset="0"/>
              </a:rPr>
              <a:t>East</a:t>
            </a:r>
            <a:endParaRPr lang="en-GB" dirty="0">
              <a:solidFill>
                <a:srgbClr val="0000FF"/>
              </a:solidFill>
              <a:latin typeface="Garamond" panose="02020404030301010803" pitchFamily="18" charset="0"/>
            </a:endParaRP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0CC88C66-F347-2B9D-7ADD-F050D302F9A9}"/>
              </a:ext>
            </a:extLst>
          </p:cNvPr>
          <p:cNvSpPr txBox="1"/>
          <p:nvPr/>
        </p:nvSpPr>
        <p:spPr>
          <a:xfrm>
            <a:off x="505551" y="2307606"/>
            <a:ext cx="584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olidFill>
                  <a:srgbClr val="0000FF"/>
                </a:solidFill>
                <a:latin typeface="Garamond" panose="02020404030301010803" pitchFamily="18" charset="0"/>
              </a:rPr>
              <a:t>West</a:t>
            </a:r>
            <a:endParaRPr lang="en-GB" dirty="0">
              <a:solidFill>
                <a:srgbClr val="0000FF"/>
              </a:solidFill>
              <a:latin typeface="Garamond" panose="02020404030301010803" pitchFamily="18" charset="0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2602EC66-D69A-D305-7468-E46ABF6342BE}"/>
              </a:ext>
            </a:extLst>
          </p:cNvPr>
          <p:cNvSpPr txBox="1"/>
          <p:nvPr/>
        </p:nvSpPr>
        <p:spPr>
          <a:xfrm>
            <a:off x="132115" y="1543225"/>
            <a:ext cx="986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olidFill>
                  <a:srgbClr val="0000FF"/>
                </a:solidFill>
                <a:latin typeface="Garamond" panose="02020404030301010803" pitchFamily="18" charset="0"/>
              </a:rPr>
              <a:t>Deep</a:t>
            </a:r>
            <a:r>
              <a:rPr lang="en-GB" altLang="zh-CN" dirty="0">
                <a:solidFill>
                  <a:srgbClr val="0000FF"/>
                </a:solidFill>
                <a:latin typeface="Garamond" panose="02020404030301010803" pitchFamily="18" charset="0"/>
              </a:rPr>
              <a:t>-</a:t>
            </a:r>
            <a:r>
              <a:rPr lang="en-US" altLang="zh-CN" dirty="0" err="1">
                <a:solidFill>
                  <a:srgbClr val="0000FF"/>
                </a:solidFill>
                <a:latin typeface="Garamond" panose="02020404030301010803" pitchFamily="18" charset="0"/>
              </a:rPr>
              <a:t>UltraDeep</a:t>
            </a:r>
            <a:endParaRPr lang="en-GB" dirty="0">
              <a:solidFill>
                <a:srgbClr val="0000FF"/>
              </a:solidFill>
              <a:latin typeface="Garamond" panose="02020404030301010803" pitchFamily="18" charset="0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3FC1C147-6797-1813-12FD-78F0133D9C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126" y="1142028"/>
            <a:ext cx="2823426" cy="2532499"/>
          </a:xfrm>
          <a:prstGeom prst="rect">
            <a:avLst/>
          </a:prstGeom>
          <a:noFill/>
        </p:spPr>
      </p:pic>
      <p:sp>
        <p:nvSpPr>
          <p:cNvPr id="33" name="TextBox 6">
            <a:extLst>
              <a:ext uri="{FF2B5EF4-FFF2-40B4-BE49-F238E27FC236}">
                <a16:creationId xmlns:a16="http://schemas.microsoft.com/office/drawing/2014/main" id="{6CA67400-B52A-C0E6-43BD-C2F759E00A19}"/>
              </a:ext>
            </a:extLst>
          </p:cNvPr>
          <p:cNvSpPr txBox="1"/>
          <p:nvPr/>
        </p:nvSpPr>
        <p:spPr>
          <a:xfrm>
            <a:off x="4385779" y="1441842"/>
            <a:ext cx="331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200" dirty="0">
                <a:latin typeface="Garamond" panose="02020404030301010803" pitchFamily="18" charset="0"/>
              </a:rPr>
              <a:t>PSD%</a:t>
            </a:r>
            <a:endParaRPr lang="en-GB" sz="1200" dirty="0">
              <a:latin typeface="Garamond" panose="02020404030301010803" pitchFamily="18" charset="0"/>
            </a:endParaRPr>
          </a:p>
        </p:txBody>
      </p:sp>
      <p:graphicFrame>
        <p:nvGraphicFramePr>
          <p:cNvPr id="34" name="Chart 8">
            <a:extLst>
              <a:ext uri="{FF2B5EF4-FFF2-40B4-BE49-F238E27FC236}">
                <a16:creationId xmlns:a16="http://schemas.microsoft.com/office/drawing/2014/main" id="{01C05B34-5218-1E47-ED5E-4AE04F7CE1FB}"/>
              </a:ext>
            </a:extLst>
          </p:cNvPr>
          <p:cNvGraphicFramePr>
            <a:graphicFrameLocks/>
          </p:cNvGraphicFramePr>
          <p:nvPr/>
        </p:nvGraphicFramePr>
        <p:xfrm>
          <a:off x="4637385" y="770177"/>
          <a:ext cx="3451245" cy="2959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5" name="TextBox 10242">
            <a:extLst>
              <a:ext uri="{FF2B5EF4-FFF2-40B4-BE49-F238E27FC236}">
                <a16:creationId xmlns:a16="http://schemas.microsoft.com/office/drawing/2014/main" id="{D8C22894-7D3E-6D58-B06F-1A567DADF300}"/>
              </a:ext>
            </a:extLst>
          </p:cNvPr>
          <p:cNvSpPr txBox="1"/>
          <p:nvPr/>
        </p:nvSpPr>
        <p:spPr>
          <a:xfrm>
            <a:off x="8409608" y="3206626"/>
            <a:ext cx="1134517" cy="26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1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1600" dirty="0">
                <a:solidFill>
                  <a:schemeClr val="tx2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Mega</a:t>
            </a:r>
            <a:endParaRPr lang="zh-CN" altLang="en-US" sz="1600" dirty="0">
              <a:solidFill>
                <a:schemeClr val="tx2"/>
              </a:solidFill>
              <a:latin typeface="Garamond" panose="02020404030301010803" pitchFamily="18" charset="0"/>
              <a:ea typeface="黑体" panose="02010609060101010101" pitchFamily="49" charset="-122"/>
            </a:endParaRPr>
          </a:p>
        </p:txBody>
      </p:sp>
      <p:sp>
        <p:nvSpPr>
          <p:cNvPr id="2" name="TextBox 117">
            <a:extLst>
              <a:ext uri="{FF2B5EF4-FFF2-40B4-BE49-F238E27FC236}">
                <a16:creationId xmlns:a16="http://schemas.microsoft.com/office/drawing/2014/main" id="{F74642A8-F42E-A6FB-8E06-FF9BB89439DA}"/>
              </a:ext>
            </a:extLst>
          </p:cNvPr>
          <p:cNvSpPr txBox="1"/>
          <p:nvPr/>
        </p:nvSpPr>
        <p:spPr>
          <a:xfrm>
            <a:off x="3676697" y="3148068"/>
            <a:ext cx="740232" cy="532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b="1" dirty="0">
                <a:ln w="0"/>
                <a:solidFill>
                  <a:srgbClr val="C00000"/>
                </a:solidFill>
                <a:latin typeface="Garamond" panose="020204040303010108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242 °C</a:t>
            </a:r>
          </a:p>
          <a:p>
            <a:pPr>
              <a:lnSpc>
                <a:spcPct val="150000"/>
              </a:lnSpc>
            </a:pPr>
            <a:r>
              <a:rPr lang="en-US" altLang="zh-CN" sz="1000" b="1" dirty="0">
                <a:ln w="0"/>
                <a:solidFill>
                  <a:srgbClr val="C00000"/>
                </a:solidFill>
                <a:latin typeface="Garamond" panose="020204040303010108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170 MPa</a:t>
            </a:r>
            <a:endParaRPr lang="zh-CN" altLang="en-US" sz="1000" b="1" dirty="0">
              <a:ln w="0"/>
              <a:solidFill>
                <a:srgbClr val="C00000"/>
              </a:solidFill>
              <a:latin typeface="Garamond" panose="02020404030301010803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TextBox 115">
            <a:extLst>
              <a:ext uri="{FF2B5EF4-FFF2-40B4-BE49-F238E27FC236}">
                <a16:creationId xmlns:a16="http://schemas.microsoft.com/office/drawing/2014/main" id="{783E0130-4884-BF17-B330-BE1948378308}"/>
              </a:ext>
            </a:extLst>
          </p:cNvPr>
          <p:cNvSpPr txBox="1"/>
          <p:nvPr/>
        </p:nvSpPr>
        <p:spPr>
          <a:xfrm>
            <a:off x="3613269" y="2631189"/>
            <a:ext cx="740232" cy="532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b="1" dirty="0">
                <a:ln w="0"/>
                <a:solidFill>
                  <a:srgbClr val="FFC000"/>
                </a:solidFill>
                <a:latin typeface="Garamond" panose="020204040303010108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175 °C</a:t>
            </a:r>
          </a:p>
          <a:p>
            <a:pPr>
              <a:lnSpc>
                <a:spcPct val="150000"/>
              </a:lnSpc>
            </a:pPr>
            <a:r>
              <a:rPr lang="en-US" altLang="zh-CN" sz="1000" b="1" dirty="0">
                <a:ln w="0"/>
                <a:solidFill>
                  <a:srgbClr val="FFC000"/>
                </a:solidFill>
                <a:latin typeface="Garamond" panose="020204040303010108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130 MPa</a:t>
            </a:r>
            <a:endParaRPr lang="zh-CN" altLang="en-US" sz="1000" b="1" dirty="0">
              <a:ln w="0"/>
              <a:solidFill>
                <a:srgbClr val="FFC000"/>
              </a:solidFill>
              <a:latin typeface="Garamond" panose="02020404030301010803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6" name="TextBox 81">
            <a:extLst>
              <a:ext uri="{FF2B5EF4-FFF2-40B4-BE49-F238E27FC236}">
                <a16:creationId xmlns:a16="http://schemas.microsoft.com/office/drawing/2014/main" id="{334A054E-8E75-3BC9-8BD4-DABC843284A3}"/>
              </a:ext>
            </a:extLst>
          </p:cNvPr>
          <p:cNvSpPr txBox="1"/>
          <p:nvPr/>
        </p:nvSpPr>
        <p:spPr>
          <a:xfrm>
            <a:off x="883445" y="3211853"/>
            <a:ext cx="740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>
                <a:ln w="0"/>
                <a:solidFill>
                  <a:srgbClr val="C00000"/>
                </a:solidFill>
                <a:latin typeface="Garamond" panose="020204040303010108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11000 m</a:t>
            </a:r>
            <a:endParaRPr lang="zh-CN" altLang="en-US" sz="1000" b="1">
              <a:ln w="0"/>
              <a:solidFill>
                <a:srgbClr val="C00000"/>
              </a:solidFill>
              <a:latin typeface="Garamond" panose="02020404030301010803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95" name="Straight Connector 68">
            <a:extLst>
              <a:ext uri="{FF2B5EF4-FFF2-40B4-BE49-F238E27FC236}">
                <a16:creationId xmlns:a16="http://schemas.microsoft.com/office/drawing/2014/main" id="{467FDC8E-CB0C-8F1F-2CB6-A7994E0154B4}"/>
              </a:ext>
            </a:extLst>
          </p:cNvPr>
          <p:cNvCxnSpPr>
            <a:cxnSpLocks/>
          </p:cNvCxnSpPr>
          <p:nvPr/>
        </p:nvCxnSpPr>
        <p:spPr>
          <a:xfrm flipH="1">
            <a:off x="1410793" y="2826355"/>
            <a:ext cx="13558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69">
            <a:extLst>
              <a:ext uri="{FF2B5EF4-FFF2-40B4-BE49-F238E27FC236}">
                <a16:creationId xmlns:a16="http://schemas.microsoft.com/office/drawing/2014/main" id="{288EE7E9-738F-00F9-635A-486F1F7EC80B}"/>
              </a:ext>
            </a:extLst>
          </p:cNvPr>
          <p:cNvCxnSpPr>
            <a:cxnSpLocks/>
          </p:cNvCxnSpPr>
          <p:nvPr/>
        </p:nvCxnSpPr>
        <p:spPr>
          <a:xfrm flipH="1">
            <a:off x="1434231" y="3323016"/>
            <a:ext cx="135584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107">
            <a:extLst>
              <a:ext uri="{FF2B5EF4-FFF2-40B4-BE49-F238E27FC236}">
                <a16:creationId xmlns:a16="http://schemas.microsoft.com/office/drawing/2014/main" id="{49D8B328-81C7-35F8-B0DD-DB629464EC4F}"/>
              </a:ext>
            </a:extLst>
          </p:cNvPr>
          <p:cNvCxnSpPr>
            <a:cxnSpLocks/>
          </p:cNvCxnSpPr>
          <p:nvPr/>
        </p:nvCxnSpPr>
        <p:spPr>
          <a:xfrm flipH="1">
            <a:off x="3643461" y="2917540"/>
            <a:ext cx="13558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108">
            <a:extLst>
              <a:ext uri="{FF2B5EF4-FFF2-40B4-BE49-F238E27FC236}">
                <a16:creationId xmlns:a16="http://schemas.microsoft.com/office/drawing/2014/main" id="{B52C00AE-6E10-BDEF-BA46-2D2D8DF9F437}"/>
              </a:ext>
            </a:extLst>
          </p:cNvPr>
          <p:cNvCxnSpPr>
            <a:cxnSpLocks/>
          </p:cNvCxnSpPr>
          <p:nvPr/>
        </p:nvCxnSpPr>
        <p:spPr>
          <a:xfrm flipH="1">
            <a:off x="3666898" y="3414202"/>
            <a:ext cx="135584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37">
            <a:extLst>
              <a:ext uri="{FF2B5EF4-FFF2-40B4-BE49-F238E27FC236}">
                <a16:creationId xmlns:a16="http://schemas.microsoft.com/office/drawing/2014/main" id="{70E4048D-CF43-72A5-480C-F3DB5E45C33D}"/>
              </a:ext>
            </a:extLst>
          </p:cNvPr>
          <p:cNvSpPr/>
          <p:nvPr/>
        </p:nvSpPr>
        <p:spPr>
          <a:xfrm>
            <a:off x="642099" y="2554213"/>
            <a:ext cx="167965" cy="89253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0" name="Straight Arrow Connector 14">
            <a:extLst>
              <a:ext uri="{FF2B5EF4-FFF2-40B4-BE49-F238E27FC236}">
                <a16:creationId xmlns:a16="http://schemas.microsoft.com/office/drawing/2014/main" id="{376D7EF0-2343-25CC-0719-303957AB26E7}"/>
              </a:ext>
            </a:extLst>
          </p:cNvPr>
          <p:cNvCxnSpPr/>
          <p:nvPr/>
        </p:nvCxnSpPr>
        <p:spPr>
          <a:xfrm flipV="1">
            <a:off x="2067512" y="3573999"/>
            <a:ext cx="0" cy="316533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5">
            <a:extLst>
              <a:ext uri="{FF2B5EF4-FFF2-40B4-BE49-F238E27FC236}">
                <a16:creationId xmlns:a16="http://schemas.microsoft.com/office/drawing/2014/main" id="{1C34F0B7-8FCA-BDF7-0E42-8CD3C247BA33}"/>
              </a:ext>
            </a:extLst>
          </p:cNvPr>
          <p:cNvCxnSpPr/>
          <p:nvPr/>
        </p:nvCxnSpPr>
        <p:spPr>
          <a:xfrm flipV="1">
            <a:off x="2067512" y="6739562"/>
            <a:ext cx="7920000" cy="120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AutoShape 4" descr="岩石结晶">
            <a:extLst>
              <a:ext uri="{FF2B5EF4-FFF2-40B4-BE49-F238E27FC236}">
                <a16:creationId xmlns:a16="http://schemas.microsoft.com/office/drawing/2014/main" id="{3634AE60-9656-A001-93CD-7B3325ABFC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09550" y="38277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03" name="Picture 23" descr="A close up of a giraffe in the sand&#10;&#10;Description automatically generated">
            <a:extLst>
              <a:ext uri="{FF2B5EF4-FFF2-40B4-BE49-F238E27FC236}">
                <a16:creationId xmlns:a16="http://schemas.microsoft.com/office/drawing/2014/main" id="{E939B283-728E-14D2-37DB-C9E3C0B1EB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9" b="33949"/>
          <a:stretch>
            <a:fillRect/>
          </a:stretch>
        </p:blipFill>
        <p:spPr>
          <a:xfrm>
            <a:off x="3800541" y="4741953"/>
            <a:ext cx="876420" cy="900000"/>
          </a:xfrm>
          <a:prstGeom prst="rect">
            <a:avLst/>
          </a:prstGeom>
        </p:spPr>
      </p:pic>
      <p:pic>
        <p:nvPicPr>
          <p:cNvPr id="104" name="Picture 24" descr="A picture containing nature, outdoor, black, standing&#10;&#10;Description automatically generated">
            <a:extLst>
              <a:ext uri="{FF2B5EF4-FFF2-40B4-BE49-F238E27FC236}">
                <a16:creationId xmlns:a16="http://schemas.microsoft.com/office/drawing/2014/main" id="{8D3DC1E1-F9BF-9AD9-5D58-16CB535130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0" t="29410" r="33029" b="26335"/>
          <a:stretch>
            <a:fillRect/>
          </a:stretch>
        </p:blipFill>
        <p:spPr>
          <a:xfrm>
            <a:off x="5240553" y="4291953"/>
            <a:ext cx="936573" cy="900000"/>
          </a:xfrm>
          <a:prstGeom prst="rect">
            <a:avLst/>
          </a:prstGeom>
        </p:spPr>
      </p:pic>
      <p:pic>
        <p:nvPicPr>
          <p:cNvPr id="105" name="Picture 10" descr="Fractured Rock Photos, Images &amp; Pictures | Shutterstock">
            <a:extLst>
              <a:ext uri="{FF2B5EF4-FFF2-40B4-BE49-F238E27FC236}">
                <a16:creationId xmlns:a16="http://schemas.microsoft.com/office/drawing/2014/main" id="{2E425774-5CBF-C55E-671D-19583DED8C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93" b="14692"/>
          <a:stretch>
            <a:fillRect/>
          </a:stretch>
        </p:blipFill>
        <p:spPr bwMode="auto">
          <a:xfrm>
            <a:off x="6739677" y="3923470"/>
            <a:ext cx="1069872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6" name="Straight Connector 28">
            <a:extLst>
              <a:ext uri="{FF2B5EF4-FFF2-40B4-BE49-F238E27FC236}">
                <a16:creationId xmlns:a16="http://schemas.microsoft.com/office/drawing/2014/main" id="{3DA07797-E830-0404-615F-4C071B409DE5}"/>
              </a:ext>
            </a:extLst>
          </p:cNvPr>
          <p:cNvCxnSpPr/>
          <p:nvPr/>
        </p:nvCxnSpPr>
        <p:spPr>
          <a:xfrm>
            <a:off x="3800541" y="5763425"/>
            <a:ext cx="28026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30">
            <a:extLst>
              <a:ext uri="{FF2B5EF4-FFF2-40B4-BE49-F238E27FC236}">
                <a16:creationId xmlns:a16="http://schemas.microsoft.com/office/drawing/2014/main" id="{C64DBB6C-1E23-08DF-ECB2-AABE01EA68E1}"/>
              </a:ext>
            </a:extLst>
          </p:cNvPr>
          <p:cNvCxnSpPr/>
          <p:nvPr/>
        </p:nvCxnSpPr>
        <p:spPr>
          <a:xfrm>
            <a:off x="3806892" y="5714213"/>
            <a:ext cx="0" cy="50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31">
            <a:extLst>
              <a:ext uri="{FF2B5EF4-FFF2-40B4-BE49-F238E27FC236}">
                <a16:creationId xmlns:a16="http://schemas.microsoft.com/office/drawing/2014/main" id="{E1C6750C-01EC-985D-10BB-DD16D3292D12}"/>
              </a:ext>
            </a:extLst>
          </p:cNvPr>
          <p:cNvCxnSpPr/>
          <p:nvPr/>
        </p:nvCxnSpPr>
        <p:spPr>
          <a:xfrm>
            <a:off x="4074451" y="5714213"/>
            <a:ext cx="0" cy="50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32">
            <a:extLst>
              <a:ext uri="{FF2B5EF4-FFF2-40B4-BE49-F238E27FC236}">
                <a16:creationId xmlns:a16="http://schemas.microsoft.com/office/drawing/2014/main" id="{8FB913BD-247F-D0A8-2E79-6902A30A2D78}"/>
              </a:ext>
            </a:extLst>
          </p:cNvPr>
          <p:cNvSpPr txBox="1"/>
          <p:nvPr/>
        </p:nvSpPr>
        <p:spPr>
          <a:xfrm>
            <a:off x="3691618" y="5795225"/>
            <a:ext cx="849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rgbClr val="C00000"/>
                </a:solidFill>
                <a:latin typeface="Garamond" panose="02020404030301010803" pitchFamily="18" charset="0"/>
                <a:ea typeface="微软雅黑" panose="020B0503020204020204" pitchFamily="34" charset="-122"/>
              </a:rPr>
              <a:t>10 nm</a:t>
            </a:r>
            <a:endParaRPr lang="zh-CN" altLang="en-US" sz="1600" b="1">
              <a:solidFill>
                <a:srgbClr val="C00000"/>
              </a:solidFill>
              <a:latin typeface="Garamond" panose="02020404030301010803" pitchFamily="18" charset="0"/>
              <a:ea typeface="微软雅黑" panose="020B0503020204020204" pitchFamily="34" charset="-122"/>
            </a:endParaRPr>
          </a:p>
        </p:txBody>
      </p:sp>
      <p:cxnSp>
        <p:nvCxnSpPr>
          <p:cNvPr id="110" name="Straight Connector 33">
            <a:extLst>
              <a:ext uri="{FF2B5EF4-FFF2-40B4-BE49-F238E27FC236}">
                <a16:creationId xmlns:a16="http://schemas.microsoft.com/office/drawing/2014/main" id="{1420B158-26F8-953A-94E4-A2CC1796B839}"/>
              </a:ext>
            </a:extLst>
          </p:cNvPr>
          <p:cNvCxnSpPr/>
          <p:nvPr/>
        </p:nvCxnSpPr>
        <p:spPr>
          <a:xfrm>
            <a:off x="5254797" y="5303242"/>
            <a:ext cx="28026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34">
            <a:extLst>
              <a:ext uri="{FF2B5EF4-FFF2-40B4-BE49-F238E27FC236}">
                <a16:creationId xmlns:a16="http://schemas.microsoft.com/office/drawing/2014/main" id="{A91E4D10-828A-F6C6-E5BD-164F2D5B79D6}"/>
              </a:ext>
            </a:extLst>
          </p:cNvPr>
          <p:cNvCxnSpPr/>
          <p:nvPr/>
        </p:nvCxnSpPr>
        <p:spPr>
          <a:xfrm>
            <a:off x="5256915" y="5254030"/>
            <a:ext cx="0" cy="50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35">
            <a:extLst>
              <a:ext uri="{FF2B5EF4-FFF2-40B4-BE49-F238E27FC236}">
                <a16:creationId xmlns:a16="http://schemas.microsoft.com/office/drawing/2014/main" id="{255AA411-E527-01E6-BF66-5E7CC6531937}"/>
              </a:ext>
            </a:extLst>
          </p:cNvPr>
          <p:cNvCxnSpPr/>
          <p:nvPr/>
        </p:nvCxnSpPr>
        <p:spPr>
          <a:xfrm>
            <a:off x="5528707" y="5254030"/>
            <a:ext cx="0" cy="50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36">
            <a:extLst>
              <a:ext uri="{FF2B5EF4-FFF2-40B4-BE49-F238E27FC236}">
                <a16:creationId xmlns:a16="http://schemas.microsoft.com/office/drawing/2014/main" id="{95F5F7FB-E65F-7EDE-5937-B0A34655E1B8}"/>
              </a:ext>
            </a:extLst>
          </p:cNvPr>
          <p:cNvSpPr txBox="1"/>
          <p:nvPr/>
        </p:nvSpPr>
        <p:spPr>
          <a:xfrm>
            <a:off x="5145874" y="5335042"/>
            <a:ext cx="786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Garamond" panose="02020404030301010803" pitchFamily="18" charset="0"/>
                <a:ea typeface="微软雅黑" panose="020B0503020204020204" pitchFamily="34" charset="-122"/>
              </a:rPr>
              <a:t>1 </a:t>
            </a:r>
            <a:r>
              <a:rPr lang="en-US" altLang="zh-CN" sz="1600" b="1" dirty="0" err="1">
                <a:solidFill>
                  <a:srgbClr val="C00000"/>
                </a:solidFill>
                <a:latin typeface="Garamond" panose="02020404030301010803" pitchFamily="18" charset="0"/>
                <a:ea typeface="微软雅黑" panose="020B0503020204020204" pitchFamily="34" charset="-122"/>
              </a:rPr>
              <a:t>μm</a:t>
            </a:r>
            <a:endParaRPr lang="zh-CN" altLang="en-US" sz="1600" b="1" dirty="0">
              <a:solidFill>
                <a:srgbClr val="C00000"/>
              </a:solidFill>
              <a:latin typeface="Garamond" panose="02020404030301010803" pitchFamily="18" charset="0"/>
              <a:ea typeface="微软雅黑" panose="020B0503020204020204" pitchFamily="34" charset="-122"/>
            </a:endParaRPr>
          </a:p>
        </p:txBody>
      </p:sp>
      <p:cxnSp>
        <p:nvCxnSpPr>
          <p:cNvPr id="114" name="Straight Connector 37">
            <a:extLst>
              <a:ext uri="{FF2B5EF4-FFF2-40B4-BE49-F238E27FC236}">
                <a16:creationId xmlns:a16="http://schemas.microsoft.com/office/drawing/2014/main" id="{A183C4A0-192B-52F5-CE51-1850A587166B}"/>
              </a:ext>
            </a:extLst>
          </p:cNvPr>
          <p:cNvCxnSpPr/>
          <p:nvPr/>
        </p:nvCxnSpPr>
        <p:spPr>
          <a:xfrm>
            <a:off x="6750696" y="4982368"/>
            <a:ext cx="28026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38">
            <a:extLst>
              <a:ext uri="{FF2B5EF4-FFF2-40B4-BE49-F238E27FC236}">
                <a16:creationId xmlns:a16="http://schemas.microsoft.com/office/drawing/2014/main" id="{DC8BDEE2-768F-2ACD-61CC-FBBD138ED712}"/>
              </a:ext>
            </a:extLst>
          </p:cNvPr>
          <p:cNvCxnSpPr/>
          <p:nvPr/>
        </p:nvCxnSpPr>
        <p:spPr>
          <a:xfrm>
            <a:off x="6757048" y="4933156"/>
            <a:ext cx="0" cy="50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39">
            <a:extLst>
              <a:ext uri="{FF2B5EF4-FFF2-40B4-BE49-F238E27FC236}">
                <a16:creationId xmlns:a16="http://schemas.microsoft.com/office/drawing/2014/main" id="{6DFB909B-1787-6D54-7C42-CF7249214D6C}"/>
              </a:ext>
            </a:extLst>
          </p:cNvPr>
          <p:cNvCxnSpPr/>
          <p:nvPr/>
        </p:nvCxnSpPr>
        <p:spPr>
          <a:xfrm>
            <a:off x="7026194" y="4933156"/>
            <a:ext cx="0" cy="50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40">
            <a:extLst>
              <a:ext uri="{FF2B5EF4-FFF2-40B4-BE49-F238E27FC236}">
                <a16:creationId xmlns:a16="http://schemas.microsoft.com/office/drawing/2014/main" id="{3A42433A-2B10-12D7-99B1-634B657D95A6}"/>
              </a:ext>
            </a:extLst>
          </p:cNvPr>
          <p:cNvSpPr txBox="1"/>
          <p:nvPr/>
        </p:nvSpPr>
        <p:spPr>
          <a:xfrm>
            <a:off x="6697202" y="4999857"/>
            <a:ext cx="623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rgbClr val="C00000"/>
                </a:solidFill>
                <a:latin typeface="Garamond" panose="02020404030301010803" pitchFamily="18" charset="0"/>
                <a:ea typeface="微软雅黑" panose="020B0503020204020204" pitchFamily="34" charset="-122"/>
              </a:rPr>
              <a:t>1 m</a:t>
            </a:r>
            <a:endParaRPr lang="zh-CN" altLang="en-US" sz="1600" b="1">
              <a:solidFill>
                <a:srgbClr val="C00000"/>
              </a:solidFill>
              <a:latin typeface="Garamond" panose="02020404030301010803" pitchFamily="18" charset="0"/>
              <a:ea typeface="微软雅黑" panose="020B0503020204020204" pitchFamily="34" charset="-122"/>
            </a:endParaRPr>
          </a:p>
        </p:txBody>
      </p:sp>
      <p:cxnSp>
        <p:nvCxnSpPr>
          <p:cNvPr id="118" name="Straight Connector 41">
            <a:extLst>
              <a:ext uri="{FF2B5EF4-FFF2-40B4-BE49-F238E27FC236}">
                <a16:creationId xmlns:a16="http://schemas.microsoft.com/office/drawing/2014/main" id="{DBA20FAE-78FB-C78E-0D8C-4AACD1D24859}"/>
              </a:ext>
            </a:extLst>
          </p:cNvPr>
          <p:cNvCxnSpPr/>
          <p:nvPr/>
        </p:nvCxnSpPr>
        <p:spPr>
          <a:xfrm>
            <a:off x="8288061" y="4564817"/>
            <a:ext cx="28026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42">
            <a:extLst>
              <a:ext uri="{FF2B5EF4-FFF2-40B4-BE49-F238E27FC236}">
                <a16:creationId xmlns:a16="http://schemas.microsoft.com/office/drawing/2014/main" id="{E538B098-74D2-41A6-A6BA-259A25FF3344}"/>
              </a:ext>
            </a:extLst>
          </p:cNvPr>
          <p:cNvCxnSpPr/>
          <p:nvPr/>
        </p:nvCxnSpPr>
        <p:spPr>
          <a:xfrm>
            <a:off x="8291237" y="4515605"/>
            <a:ext cx="0" cy="50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43">
            <a:extLst>
              <a:ext uri="{FF2B5EF4-FFF2-40B4-BE49-F238E27FC236}">
                <a16:creationId xmlns:a16="http://schemas.microsoft.com/office/drawing/2014/main" id="{33A4B17E-650D-53A6-0A46-F470F939062C}"/>
              </a:ext>
            </a:extLst>
          </p:cNvPr>
          <p:cNvCxnSpPr/>
          <p:nvPr/>
        </p:nvCxnSpPr>
        <p:spPr>
          <a:xfrm>
            <a:off x="8561971" y="4515605"/>
            <a:ext cx="0" cy="50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44">
            <a:extLst>
              <a:ext uri="{FF2B5EF4-FFF2-40B4-BE49-F238E27FC236}">
                <a16:creationId xmlns:a16="http://schemas.microsoft.com/office/drawing/2014/main" id="{F800F99A-E462-DFE6-8F3D-6CB0C2133EB7}"/>
              </a:ext>
            </a:extLst>
          </p:cNvPr>
          <p:cNvSpPr txBox="1"/>
          <p:nvPr/>
        </p:nvSpPr>
        <p:spPr>
          <a:xfrm>
            <a:off x="8179138" y="4596617"/>
            <a:ext cx="623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rgbClr val="C00000"/>
                </a:solidFill>
                <a:latin typeface="Garamond" panose="02020404030301010803" pitchFamily="18" charset="0"/>
                <a:ea typeface="微软雅黑" panose="020B0503020204020204" pitchFamily="34" charset="-122"/>
              </a:rPr>
              <a:t>1 km</a:t>
            </a:r>
            <a:endParaRPr lang="zh-CN" altLang="en-US" sz="1600" b="1">
              <a:solidFill>
                <a:srgbClr val="C00000"/>
              </a:solidFill>
              <a:latin typeface="Garamond" panose="02020404030301010803" pitchFamily="18" charset="0"/>
              <a:ea typeface="微软雅黑" panose="020B0503020204020204" pitchFamily="34" charset="-122"/>
            </a:endParaRPr>
          </a:p>
        </p:txBody>
      </p:sp>
      <p:cxnSp>
        <p:nvCxnSpPr>
          <p:cNvPr id="122" name="Straight Connector 46">
            <a:extLst>
              <a:ext uri="{FF2B5EF4-FFF2-40B4-BE49-F238E27FC236}">
                <a16:creationId xmlns:a16="http://schemas.microsoft.com/office/drawing/2014/main" id="{6F021064-C174-0DF7-71A6-10C8E18F8555}"/>
              </a:ext>
            </a:extLst>
          </p:cNvPr>
          <p:cNvCxnSpPr/>
          <p:nvPr/>
        </p:nvCxnSpPr>
        <p:spPr>
          <a:xfrm>
            <a:off x="3479206" y="6607234"/>
            <a:ext cx="0" cy="1312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47">
            <a:extLst>
              <a:ext uri="{FF2B5EF4-FFF2-40B4-BE49-F238E27FC236}">
                <a16:creationId xmlns:a16="http://schemas.microsoft.com/office/drawing/2014/main" id="{E03103D6-1DDA-CCE3-85FF-896586122D49}"/>
              </a:ext>
            </a:extLst>
          </p:cNvPr>
          <p:cNvCxnSpPr/>
          <p:nvPr/>
        </p:nvCxnSpPr>
        <p:spPr>
          <a:xfrm>
            <a:off x="5035348" y="6607234"/>
            <a:ext cx="0" cy="1312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48">
            <a:extLst>
              <a:ext uri="{FF2B5EF4-FFF2-40B4-BE49-F238E27FC236}">
                <a16:creationId xmlns:a16="http://schemas.microsoft.com/office/drawing/2014/main" id="{3CB9DF46-7672-BDAA-707A-66E2566D7BCA}"/>
              </a:ext>
            </a:extLst>
          </p:cNvPr>
          <p:cNvCxnSpPr/>
          <p:nvPr/>
        </p:nvCxnSpPr>
        <p:spPr>
          <a:xfrm>
            <a:off x="6591490" y="6607234"/>
            <a:ext cx="0" cy="1312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49">
            <a:extLst>
              <a:ext uri="{FF2B5EF4-FFF2-40B4-BE49-F238E27FC236}">
                <a16:creationId xmlns:a16="http://schemas.microsoft.com/office/drawing/2014/main" id="{9BAF0DE6-B71A-84A7-DA09-A2C08F8C651F}"/>
              </a:ext>
            </a:extLst>
          </p:cNvPr>
          <p:cNvCxnSpPr/>
          <p:nvPr/>
        </p:nvCxnSpPr>
        <p:spPr>
          <a:xfrm>
            <a:off x="8147632" y="6607234"/>
            <a:ext cx="0" cy="1312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50">
            <a:extLst>
              <a:ext uri="{FF2B5EF4-FFF2-40B4-BE49-F238E27FC236}">
                <a16:creationId xmlns:a16="http://schemas.microsoft.com/office/drawing/2014/main" id="{DD750895-4B89-3038-F608-68DE79342264}"/>
              </a:ext>
            </a:extLst>
          </p:cNvPr>
          <p:cNvCxnSpPr/>
          <p:nvPr/>
        </p:nvCxnSpPr>
        <p:spPr>
          <a:xfrm>
            <a:off x="9703772" y="6607234"/>
            <a:ext cx="0" cy="1312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7" name="Graphic 52" descr="Back with solid fill">
            <a:extLst>
              <a:ext uri="{FF2B5EF4-FFF2-40B4-BE49-F238E27FC236}">
                <a16:creationId xmlns:a16="http://schemas.microsoft.com/office/drawing/2014/main" id="{82EADE6D-7F7D-8A24-ABCD-7500818DF74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14305" y="4028618"/>
            <a:ext cx="720000" cy="720000"/>
          </a:xfrm>
          <a:prstGeom prst="rect">
            <a:avLst/>
          </a:prstGeom>
        </p:spPr>
      </p:pic>
      <p:pic>
        <p:nvPicPr>
          <p:cNvPr id="128" name="Graphic 54" descr="Back with solid fill">
            <a:extLst>
              <a:ext uri="{FF2B5EF4-FFF2-40B4-BE49-F238E27FC236}">
                <a16:creationId xmlns:a16="http://schemas.microsoft.com/office/drawing/2014/main" id="{7BA92368-15B5-1689-6811-103B2F6D4C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56697" y="4673529"/>
            <a:ext cx="720000" cy="720000"/>
          </a:xfrm>
          <a:prstGeom prst="rect">
            <a:avLst/>
          </a:prstGeom>
        </p:spPr>
      </p:pic>
      <p:pic>
        <p:nvPicPr>
          <p:cNvPr id="129" name="Graphic 55" descr="Back with solid fill">
            <a:extLst>
              <a:ext uri="{FF2B5EF4-FFF2-40B4-BE49-F238E27FC236}">
                <a16:creationId xmlns:a16="http://schemas.microsoft.com/office/drawing/2014/main" id="{33E56752-EAC9-4EA4-F29F-B0E55196CF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40173" y="3575586"/>
            <a:ext cx="720000" cy="720000"/>
          </a:xfrm>
          <a:prstGeom prst="rect">
            <a:avLst/>
          </a:prstGeom>
        </p:spPr>
      </p:pic>
      <p:pic>
        <p:nvPicPr>
          <p:cNvPr id="130" name="Graphic 56" descr="Back with solid fill">
            <a:extLst>
              <a:ext uri="{FF2B5EF4-FFF2-40B4-BE49-F238E27FC236}">
                <a16:creationId xmlns:a16="http://schemas.microsoft.com/office/drawing/2014/main" id="{2E524EB0-8540-061D-EBEF-EA676CF8632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04718" y="3277078"/>
            <a:ext cx="720000" cy="720000"/>
          </a:xfrm>
          <a:prstGeom prst="rect">
            <a:avLst/>
          </a:prstGeom>
        </p:spPr>
      </p:pic>
      <p:sp>
        <p:nvSpPr>
          <p:cNvPr id="131" name="TextBox 58">
            <a:extLst>
              <a:ext uri="{FF2B5EF4-FFF2-40B4-BE49-F238E27FC236}">
                <a16:creationId xmlns:a16="http://schemas.microsoft.com/office/drawing/2014/main" id="{9985E97A-56A6-BE80-1E9A-45DEBD43741F}"/>
              </a:ext>
            </a:extLst>
          </p:cNvPr>
          <p:cNvSpPr txBox="1"/>
          <p:nvPr/>
        </p:nvSpPr>
        <p:spPr>
          <a:xfrm>
            <a:off x="2304495" y="6070112"/>
            <a:ext cx="623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Garamond" panose="02020404030301010803" pitchFamily="18" charset="0"/>
                <a:ea typeface="微软雅黑" panose="020B0503020204020204" pitchFamily="34" charset="-122"/>
              </a:rPr>
              <a:t>1 Å</a:t>
            </a:r>
            <a:endParaRPr lang="zh-CN" altLang="en-US" sz="1600" b="1" dirty="0">
              <a:solidFill>
                <a:srgbClr val="C00000"/>
              </a:solidFill>
              <a:latin typeface="Garamond" panose="02020404030301010803" pitchFamily="18" charset="0"/>
              <a:ea typeface="微软雅黑" panose="020B0503020204020204" pitchFamily="34" charset="-122"/>
            </a:endParaRPr>
          </a:p>
        </p:txBody>
      </p:sp>
      <p:cxnSp>
        <p:nvCxnSpPr>
          <p:cNvPr id="132" name="Straight Connector 59">
            <a:extLst>
              <a:ext uri="{FF2B5EF4-FFF2-40B4-BE49-F238E27FC236}">
                <a16:creationId xmlns:a16="http://schemas.microsoft.com/office/drawing/2014/main" id="{9ED84A9D-3F1E-8037-A7C5-3554A1B4999C}"/>
              </a:ext>
            </a:extLst>
          </p:cNvPr>
          <p:cNvCxnSpPr/>
          <p:nvPr/>
        </p:nvCxnSpPr>
        <p:spPr>
          <a:xfrm>
            <a:off x="2331756" y="6041548"/>
            <a:ext cx="28026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61">
            <a:extLst>
              <a:ext uri="{FF2B5EF4-FFF2-40B4-BE49-F238E27FC236}">
                <a16:creationId xmlns:a16="http://schemas.microsoft.com/office/drawing/2014/main" id="{CEE8D6A9-1A02-11CD-14AF-A7B2274038B4}"/>
              </a:ext>
            </a:extLst>
          </p:cNvPr>
          <p:cNvCxnSpPr/>
          <p:nvPr/>
        </p:nvCxnSpPr>
        <p:spPr>
          <a:xfrm>
            <a:off x="2605666" y="5992336"/>
            <a:ext cx="0" cy="50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62">
            <a:extLst>
              <a:ext uri="{FF2B5EF4-FFF2-40B4-BE49-F238E27FC236}">
                <a16:creationId xmlns:a16="http://schemas.microsoft.com/office/drawing/2014/main" id="{94356999-3F9B-FE0E-B942-1B5BF7E2F316}"/>
              </a:ext>
            </a:extLst>
          </p:cNvPr>
          <p:cNvSpPr txBox="1"/>
          <p:nvPr/>
        </p:nvSpPr>
        <p:spPr>
          <a:xfrm>
            <a:off x="2117796" y="4930260"/>
            <a:ext cx="1134517" cy="26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1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1600" dirty="0">
                <a:solidFill>
                  <a:schemeClr val="tx2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Atomic</a:t>
            </a:r>
            <a:endParaRPr lang="zh-CN" altLang="en-US" sz="1600" dirty="0">
              <a:solidFill>
                <a:schemeClr val="tx2"/>
              </a:solidFill>
              <a:latin typeface="Garamond" panose="02020404030301010803" pitchFamily="18" charset="0"/>
              <a:ea typeface="黑体" panose="02010609060101010101" pitchFamily="49" charset="-122"/>
            </a:endParaRPr>
          </a:p>
        </p:txBody>
      </p:sp>
      <p:sp>
        <p:nvSpPr>
          <p:cNvPr id="135" name="TextBox 10239">
            <a:extLst>
              <a:ext uri="{FF2B5EF4-FFF2-40B4-BE49-F238E27FC236}">
                <a16:creationId xmlns:a16="http://schemas.microsoft.com/office/drawing/2014/main" id="{ADEE4109-0579-B6AC-721E-99987C7782C5}"/>
              </a:ext>
            </a:extLst>
          </p:cNvPr>
          <p:cNvSpPr txBox="1"/>
          <p:nvPr/>
        </p:nvSpPr>
        <p:spPr>
          <a:xfrm>
            <a:off x="3632016" y="4383214"/>
            <a:ext cx="1134517" cy="26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1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1600" dirty="0">
                <a:solidFill>
                  <a:schemeClr val="tx2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Micro</a:t>
            </a:r>
            <a:endParaRPr lang="zh-CN" altLang="en-US" sz="1600" dirty="0">
              <a:solidFill>
                <a:schemeClr val="tx2"/>
              </a:solidFill>
              <a:latin typeface="Garamond" panose="02020404030301010803" pitchFamily="18" charset="0"/>
              <a:ea typeface="黑体" panose="02010609060101010101" pitchFamily="49" charset="-122"/>
            </a:endParaRPr>
          </a:p>
        </p:txBody>
      </p:sp>
      <p:sp>
        <p:nvSpPr>
          <p:cNvPr id="136" name="TextBox 10240">
            <a:extLst>
              <a:ext uri="{FF2B5EF4-FFF2-40B4-BE49-F238E27FC236}">
                <a16:creationId xmlns:a16="http://schemas.microsoft.com/office/drawing/2014/main" id="{B70B3779-0B4F-0920-3074-EA88D43762CE}"/>
              </a:ext>
            </a:extLst>
          </p:cNvPr>
          <p:cNvSpPr txBox="1"/>
          <p:nvPr/>
        </p:nvSpPr>
        <p:spPr>
          <a:xfrm>
            <a:off x="4905214" y="3844215"/>
            <a:ext cx="1225374" cy="262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1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1600" dirty="0" err="1">
                <a:solidFill>
                  <a:schemeClr val="tx2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Meso</a:t>
            </a:r>
            <a:endParaRPr lang="zh-CN" altLang="en-US" sz="1600" dirty="0">
              <a:solidFill>
                <a:schemeClr val="tx2"/>
              </a:solidFill>
              <a:latin typeface="Garamond" panose="02020404030301010803" pitchFamily="18" charset="0"/>
              <a:ea typeface="黑体" panose="02010609060101010101" pitchFamily="49" charset="-122"/>
            </a:endParaRPr>
          </a:p>
        </p:txBody>
      </p:sp>
      <p:sp>
        <p:nvSpPr>
          <p:cNvPr id="137" name="TextBox 10241">
            <a:extLst>
              <a:ext uri="{FF2B5EF4-FFF2-40B4-BE49-F238E27FC236}">
                <a16:creationId xmlns:a16="http://schemas.microsoft.com/office/drawing/2014/main" id="{C5EC2DBF-B1B9-F70E-D3E5-AD4F12EA0D5A}"/>
              </a:ext>
            </a:extLst>
          </p:cNvPr>
          <p:cNvSpPr txBox="1"/>
          <p:nvPr/>
        </p:nvSpPr>
        <p:spPr>
          <a:xfrm>
            <a:off x="6645391" y="3573999"/>
            <a:ext cx="1134517" cy="26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1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1600" dirty="0">
                <a:solidFill>
                  <a:schemeClr val="tx2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Macro</a:t>
            </a:r>
            <a:endParaRPr lang="zh-CN" altLang="en-US" sz="1600" dirty="0">
              <a:solidFill>
                <a:schemeClr val="tx2"/>
              </a:solidFill>
              <a:latin typeface="Garamond" panose="02020404030301010803" pitchFamily="18" charset="0"/>
              <a:ea typeface="黑体" panose="02010609060101010101" pitchFamily="49" charset="-122"/>
            </a:endParaRPr>
          </a:p>
        </p:txBody>
      </p:sp>
      <p:grpSp>
        <p:nvGrpSpPr>
          <p:cNvPr id="139" name="Group 8">
            <a:extLst>
              <a:ext uri="{FF2B5EF4-FFF2-40B4-BE49-F238E27FC236}">
                <a16:creationId xmlns:a16="http://schemas.microsoft.com/office/drawing/2014/main" id="{8236EDDA-ED95-74FB-5720-4EB0F3A527F1}"/>
              </a:ext>
            </a:extLst>
          </p:cNvPr>
          <p:cNvGrpSpPr/>
          <p:nvPr/>
        </p:nvGrpSpPr>
        <p:grpSpPr>
          <a:xfrm>
            <a:off x="2347282" y="5212648"/>
            <a:ext cx="848158" cy="787017"/>
            <a:chOff x="2629871" y="4316819"/>
            <a:chExt cx="848158" cy="787017"/>
          </a:xfrm>
        </p:grpSpPr>
        <p:pic>
          <p:nvPicPr>
            <p:cNvPr id="140" name="Picture 8" descr="1.4 Minerals and Rocks – Physical Geology – 2nd Edition">
              <a:extLst>
                <a:ext uri="{FF2B5EF4-FFF2-40B4-BE49-F238E27FC236}">
                  <a16:creationId xmlns:a16="http://schemas.microsoft.com/office/drawing/2014/main" id="{06142582-3E1D-4C25-2B06-2A3927D533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6" t="-1" r="16956" b="14149"/>
            <a:stretch>
              <a:fillRect/>
            </a:stretch>
          </p:blipFill>
          <p:spPr bwMode="auto">
            <a:xfrm>
              <a:off x="2629871" y="4316819"/>
              <a:ext cx="783779" cy="767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1" name="Rectangle 4">
              <a:extLst>
                <a:ext uri="{FF2B5EF4-FFF2-40B4-BE49-F238E27FC236}">
                  <a16:creationId xmlns:a16="http://schemas.microsoft.com/office/drawing/2014/main" id="{9AA34BAF-A3C4-BE60-16B9-D2D7DCE57900}"/>
                </a:ext>
              </a:extLst>
            </p:cNvPr>
            <p:cNvSpPr/>
            <p:nvPr/>
          </p:nvSpPr>
          <p:spPr>
            <a:xfrm>
              <a:off x="3211513" y="5013325"/>
              <a:ext cx="266516" cy="905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2" name="Picture 13" descr="A close-up of a rock&#10;&#10;Description automatically generated">
            <a:extLst>
              <a:ext uri="{FF2B5EF4-FFF2-40B4-BE49-F238E27FC236}">
                <a16:creationId xmlns:a16="http://schemas.microsoft.com/office/drawing/2014/main" id="{7D17CA3E-D412-9B06-F889-8739A23A2C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831" y="3507958"/>
            <a:ext cx="1372074" cy="898491"/>
          </a:xfrm>
          <a:prstGeom prst="rect">
            <a:avLst/>
          </a:prstGeom>
        </p:spPr>
      </p:pic>
      <p:cxnSp>
        <p:nvCxnSpPr>
          <p:cNvPr id="143" name="Straight Connector 21">
            <a:extLst>
              <a:ext uri="{FF2B5EF4-FFF2-40B4-BE49-F238E27FC236}">
                <a16:creationId xmlns:a16="http://schemas.microsoft.com/office/drawing/2014/main" id="{6B25D059-6A91-196D-FCF4-0D321AFD0E19}"/>
              </a:ext>
            </a:extLst>
          </p:cNvPr>
          <p:cNvCxnSpPr/>
          <p:nvPr/>
        </p:nvCxnSpPr>
        <p:spPr>
          <a:xfrm rot="5400000">
            <a:off x="2137357" y="4169542"/>
            <a:ext cx="0" cy="1312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25">
            <a:extLst>
              <a:ext uri="{FF2B5EF4-FFF2-40B4-BE49-F238E27FC236}">
                <a16:creationId xmlns:a16="http://schemas.microsoft.com/office/drawing/2014/main" id="{3B4FB417-3FD0-EC85-9F18-69825B8D9CFF}"/>
              </a:ext>
            </a:extLst>
          </p:cNvPr>
          <p:cNvCxnSpPr/>
          <p:nvPr/>
        </p:nvCxnSpPr>
        <p:spPr>
          <a:xfrm rot="5400000">
            <a:off x="2137357" y="4811508"/>
            <a:ext cx="0" cy="1312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26">
            <a:extLst>
              <a:ext uri="{FF2B5EF4-FFF2-40B4-BE49-F238E27FC236}">
                <a16:creationId xmlns:a16="http://schemas.microsoft.com/office/drawing/2014/main" id="{1F831F0E-10AF-0A1B-C8F7-475D31EDFB18}"/>
              </a:ext>
            </a:extLst>
          </p:cNvPr>
          <p:cNvCxnSpPr/>
          <p:nvPr/>
        </p:nvCxnSpPr>
        <p:spPr>
          <a:xfrm rot="5400000">
            <a:off x="2137357" y="5453474"/>
            <a:ext cx="0" cy="1312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27">
            <a:extLst>
              <a:ext uri="{FF2B5EF4-FFF2-40B4-BE49-F238E27FC236}">
                <a16:creationId xmlns:a16="http://schemas.microsoft.com/office/drawing/2014/main" id="{1F387C30-6434-4500-10C4-D1DB18A27445}"/>
              </a:ext>
            </a:extLst>
          </p:cNvPr>
          <p:cNvCxnSpPr/>
          <p:nvPr/>
        </p:nvCxnSpPr>
        <p:spPr>
          <a:xfrm rot="5400000">
            <a:off x="2137357" y="6095441"/>
            <a:ext cx="0" cy="1312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29">
            <a:extLst>
              <a:ext uri="{FF2B5EF4-FFF2-40B4-BE49-F238E27FC236}">
                <a16:creationId xmlns:a16="http://schemas.microsoft.com/office/drawing/2014/main" id="{4934D15C-7A86-48EB-DE00-710A0550A053}"/>
              </a:ext>
            </a:extLst>
          </p:cNvPr>
          <p:cNvCxnSpPr/>
          <p:nvPr/>
        </p:nvCxnSpPr>
        <p:spPr>
          <a:xfrm rot="5400000">
            <a:off x="2759539" y="6685967"/>
            <a:ext cx="0" cy="1312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27">
            <a:extLst>
              <a:ext uri="{FF2B5EF4-FFF2-40B4-BE49-F238E27FC236}">
                <a16:creationId xmlns:a16="http://schemas.microsoft.com/office/drawing/2014/main" id="{08498D5C-F777-1821-6C39-5DE4568040B3}"/>
              </a:ext>
            </a:extLst>
          </p:cNvPr>
          <p:cNvCxnSpPr/>
          <p:nvPr/>
        </p:nvCxnSpPr>
        <p:spPr>
          <a:xfrm>
            <a:off x="2333914" y="5994545"/>
            <a:ext cx="0" cy="50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文本框 148">
            <a:extLst>
              <a:ext uri="{FF2B5EF4-FFF2-40B4-BE49-F238E27FC236}">
                <a16:creationId xmlns:a16="http://schemas.microsoft.com/office/drawing/2014/main" id="{7C1DB187-C525-67FE-F29F-A99530017C74}"/>
              </a:ext>
            </a:extLst>
          </p:cNvPr>
          <p:cNvSpPr txBox="1"/>
          <p:nvPr/>
        </p:nvSpPr>
        <p:spPr>
          <a:xfrm rot="20690952">
            <a:off x="2798370" y="3561880"/>
            <a:ext cx="3061814" cy="286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1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1800" dirty="0">
                <a:solidFill>
                  <a:srgbClr val="7030A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Lab-scale</a:t>
            </a:r>
            <a:r>
              <a:rPr lang="zh-CN" altLang="en-US" sz="1800" dirty="0">
                <a:solidFill>
                  <a:srgbClr val="7030A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（</a:t>
            </a:r>
            <a:r>
              <a:rPr lang="en-US" altLang="zh-CN" sz="1800" dirty="0">
                <a:solidFill>
                  <a:srgbClr val="7030A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1 nm-30 cm</a:t>
            </a:r>
            <a:r>
              <a:rPr lang="zh-CN" altLang="en-US" sz="1800" dirty="0">
                <a:solidFill>
                  <a:srgbClr val="7030A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150" name="Right Brace 9">
            <a:extLst>
              <a:ext uri="{FF2B5EF4-FFF2-40B4-BE49-F238E27FC236}">
                <a16:creationId xmlns:a16="http://schemas.microsoft.com/office/drawing/2014/main" id="{0CCDA4BE-F2FB-5C31-184B-BE96853649E7}"/>
              </a:ext>
            </a:extLst>
          </p:cNvPr>
          <p:cNvSpPr/>
          <p:nvPr/>
        </p:nvSpPr>
        <p:spPr>
          <a:xfrm rot="15182226">
            <a:off x="4328363" y="2402875"/>
            <a:ext cx="371884" cy="3279375"/>
          </a:xfrm>
          <a:prstGeom prst="rightBrace">
            <a:avLst>
              <a:gd name="adj1" fmla="val 209495"/>
              <a:gd name="adj2" fmla="val 49668"/>
            </a:avLst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1" name="文本框 150">
            <a:extLst>
              <a:ext uri="{FF2B5EF4-FFF2-40B4-BE49-F238E27FC236}">
                <a16:creationId xmlns:a16="http://schemas.microsoft.com/office/drawing/2014/main" id="{FE9C9507-A645-70BF-79CE-20E94509D9B4}"/>
              </a:ext>
            </a:extLst>
          </p:cNvPr>
          <p:cNvSpPr txBox="1"/>
          <p:nvPr/>
        </p:nvSpPr>
        <p:spPr>
          <a:xfrm>
            <a:off x="2266857" y="6266670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B050"/>
                </a:solidFill>
                <a:latin typeface="Garamond" panose="02020404030301010803" pitchFamily="18" charset="0"/>
              </a:rPr>
              <a:t>DFT</a:t>
            </a:r>
            <a:endParaRPr lang="zh-CN" altLang="en-US" b="1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sp>
        <p:nvSpPr>
          <p:cNvPr id="152" name="文本框 151">
            <a:extLst>
              <a:ext uri="{FF2B5EF4-FFF2-40B4-BE49-F238E27FC236}">
                <a16:creationId xmlns:a16="http://schemas.microsoft.com/office/drawing/2014/main" id="{453B0BCB-DC93-6934-A335-EED7466F0961}"/>
              </a:ext>
            </a:extLst>
          </p:cNvPr>
          <p:cNvSpPr txBox="1"/>
          <p:nvPr/>
        </p:nvSpPr>
        <p:spPr>
          <a:xfrm>
            <a:off x="3190505" y="6261855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B050"/>
                </a:solidFill>
                <a:latin typeface="Garamond" panose="02020404030301010803" pitchFamily="18" charset="0"/>
              </a:rPr>
              <a:t>MD</a:t>
            </a:r>
            <a:endParaRPr lang="zh-CN" altLang="en-US" b="1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sp>
        <p:nvSpPr>
          <p:cNvPr id="153" name="文本框 152">
            <a:extLst>
              <a:ext uri="{FF2B5EF4-FFF2-40B4-BE49-F238E27FC236}">
                <a16:creationId xmlns:a16="http://schemas.microsoft.com/office/drawing/2014/main" id="{B59A54DA-680C-C411-6B44-684C447757DD}"/>
              </a:ext>
            </a:extLst>
          </p:cNvPr>
          <p:cNvSpPr txBox="1"/>
          <p:nvPr/>
        </p:nvSpPr>
        <p:spPr>
          <a:xfrm>
            <a:off x="3940672" y="6252179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B050"/>
                </a:solidFill>
                <a:latin typeface="Garamond" panose="02020404030301010803" pitchFamily="18" charset="0"/>
              </a:rPr>
              <a:t>LBM</a:t>
            </a:r>
            <a:endParaRPr lang="zh-CN" altLang="en-US" b="1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sp>
        <p:nvSpPr>
          <p:cNvPr id="154" name="文本框 153">
            <a:extLst>
              <a:ext uri="{FF2B5EF4-FFF2-40B4-BE49-F238E27FC236}">
                <a16:creationId xmlns:a16="http://schemas.microsoft.com/office/drawing/2014/main" id="{C8F3A5AE-ADFE-F7F8-373F-C086E82A2099}"/>
              </a:ext>
            </a:extLst>
          </p:cNvPr>
          <p:cNvSpPr txBox="1"/>
          <p:nvPr/>
        </p:nvSpPr>
        <p:spPr>
          <a:xfrm>
            <a:off x="4795143" y="6242588"/>
            <a:ext cx="7219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B050"/>
                </a:solidFill>
                <a:latin typeface="Garamond" panose="02020404030301010803" pitchFamily="18" charset="0"/>
              </a:rPr>
              <a:t>FEM/FEM (MODFLOW; Hydrus; PHREEQC ; TOUGH; Eclipse)  </a:t>
            </a:r>
            <a:endParaRPr lang="zh-CN" altLang="en-US" b="1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sp>
        <p:nvSpPr>
          <p:cNvPr id="155" name="TextBox 2">
            <a:extLst>
              <a:ext uri="{FF2B5EF4-FFF2-40B4-BE49-F238E27FC236}">
                <a16:creationId xmlns:a16="http://schemas.microsoft.com/office/drawing/2014/main" id="{27F99CFB-3D26-6EA7-4E64-2B9DDD20D79C}"/>
              </a:ext>
            </a:extLst>
          </p:cNvPr>
          <p:cNvSpPr txBox="1"/>
          <p:nvPr/>
        </p:nvSpPr>
        <p:spPr>
          <a:xfrm rot="16200000">
            <a:off x="9873283" y="3696202"/>
            <a:ext cx="2108269" cy="22545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2500" b="1" dirty="0">
                <a:solidFill>
                  <a:srgbClr val="FF00FF"/>
                </a:solidFill>
                <a:latin typeface="Garamond"/>
                <a:cs typeface="Times New Roman" panose="02020603050405020304" pitchFamily="18" charset="0"/>
              </a:rPr>
              <a:t>Nano-petrophysical parameters:</a:t>
            </a:r>
          </a:p>
          <a:p>
            <a:pPr algn="ctr"/>
            <a:r>
              <a:rPr lang="el-GR" altLang="zh-CN" sz="2500" b="1" i="1" dirty="0">
                <a:solidFill>
                  <a:srgbClr val="FF00FF"/>
                </a:solidFill>
                <a:latin typeface="Garamond"/>
                <a:cs typeface="Times New Roman" panose="02020603050405020304" pitchFamily="18" charset="0"/>
              </a:rPr>
              <a:t>ᵠ</a:t>
            </a:r>
            <a:r>
              <a:rPr lang="en-US" altLang="zh-CN" sz="2500" b="1" i="1" baseline="-25000" dirty="0">
                <a:solidFill>
                  <a:srgbClr val="FF00FF"/>
                </a:solidFill>
                <a:latin typeface="Garamond"/>
                <a:cs typeface="Times New Roman" panose="02020603050405020304" pitchFamily="18" charset="0"/>
              </a:rPr>
              <a:t>e </a:t>
            </a:r>
            <a:r>
              <a:rPr lang="en-US" altLang="zh-CN" sz="2500" b="1" i="1" dirty="0">
                <a:solidFill>
                  <a:srgbClr val="FF00FF"/>
                </a:solidFill>
                <a:latin typeface="Garamond"/>
                <a:cs typeface="Times New Roman" panose="02020603050405020304" pitchFamily="18" charset="0"/>
              </a:rPr>
              <a:t>, </a:t>
            </a:r>
            <a:r>
              <a:rPr lang="en-US" altLang="zh-CN" sz="2500" b="1" i="1" dirty="0">
                <a:solidFill>
                  <a:srgbClr val="FF00FF"/>
                </a:solidFill>
                <a:latin typeface="Garamond"/>
              </a:rPr>
              <a:t>r, k, </a:t>
            </a:r>
            <a:r>
              <a:rPr lang="en-US" altLang="zh-CN" sz="2500" b="1" i="1" dirty="0" err="1">
                <a:solidFill>
                  <a:srgbClr val="FF00FF"/>
                </a:solidFill>
                <a:latin typeface="Garamond"/>
                <a:cs typeface="Times New Roman" panose="02020603050405020304" pitchFamily="18" charset="0"/>
              </a:rPr>
              <a:t>k</a:t>
            </a:r>
            <a:r>
              <a:rPr lang="en-US" altLang="zh-CN" sz="2500" b="1" i="1" baseline="-25000" dirty="0" err="1">
                <a:solidFill>
                  <a:srgbClr val="FF00FF"/>
                </a:solidFill>
                <a:latin typeface="Garamond"/>
                <a:cs typeface="Times New Roman" panose="02020603050405020304" pitchFamily="18" charset="0"/>
              </a:rPr>
              <a:t>r</a:t>
            </a:r>
            <a:r>
              <a:rPr lang="en-US" altLang="zh-CN" sz="2500" b="1" i="1" dirty="0">
                <a:solidFill>
                  <a:srgbClr val="FF00FF"/>
                </a:solidFill>
                <a:latin typeface="Garamond"/>
                <a:cs typeface="Times New Roman" panose="02020603050405020304" pitchFamily="18" charset="0"/>
              </a:rPr>
              <a:t> , P</a:t>
            </a:r>
            <a:r>
              <a:rPr lang="en-US" altLang="zh-CN" sz="2500" b="1" i="1" baseline="-25000" dirty="0">
                <a:solidFill>
                  <a:srgbClr val="FF00FF"/>
                </a:solidFill>
                <a:latin typeface="Garamond"/>
                <a:cs typeface="Times New Roman" panose="02020603050405020304" pitchFamily="18" charset="0"/>
              </a:rPr>
              <a:t>c </a:t>
            </a:r>
            <a:r>
              <a:rPr lang="en-US" altLang="zh-CN" sz="2500" b="1" i="1" dirty="0">
                <a:solidFill>
                  <a:srgbClr val="FF00FF"/>
                </a:solidFill>
                <a:latin typeface="Garamond"/>
                <a:cs typeface="Times New Roman" panose="02020603050405020304" pitchFamily="18" charset="0"/>
              </a:rPr>
              <a:t>, A</a:t>
            </a:r>
            <a:r>
              <a:rPr lang="en-US" altLang="zh-CN" sz="2500" b="1" i="1" baseline="-25000" dirty="0">
                <a:solidFill>
                  <a:srgbClr val="FF00FF"/>
                </a:solidFill>
                <a:latin typeface="Garamond"/>
                <a:cs typeface="Times New Roman" panose="02020603050405020304" pitchFamily="18" charset="0"/>
              </a:rPr>
              <a:t>s</a:t>
            </a:r>
            <a:r>
              <a:rPr lang="en-US" altLang="zh-CN" sz="2500" b="1" i="1" dirty="0">
                <a:solidFill>
                  <a:srgbClr val="FF00FF"/>
                </a:solidFill>
                <a:latin typeface="Garamond"/>
                <a:cs typeface="Times New Roman" panose="02020603050405020304" pitchFamily="18" charset="0"/>
              </a:rPr>
              <a:t> , D</a:t>
            </a:r>
            <a:r>
              <a:rPr lang="en-US" altLang="zh-CN" sz="2500" b="1" i="1" baseline="-25000" dirty="0">
                <a:solidFill>
                  <a:srgbClr val="FF00FF"/>
                </a:solidFill>
                <a:latin typeface="Garamond"/>
                <a:cs typeface="Times New Roman" panose="02020603050405020304" pitchFamily="18" charset="0"/>
              </a:rPr>
              <a:t>e </a:t>
            </a:r>
            <a:r>
              <a:rPr lang="en-US" altLang="zh-CN" sz="2500" b="1" i="1" dirty="0">
                <a:solidFill>
                  <a:srgbClr val="FF00FF"/>
                </a:solidFill>
                <a:latin typeface="Garamond"/>
                <a:cs typeface="Times New Roman" panose="02020603050405020304" pitchFamily="18" charset="0"/>
              </a:rPr>
              <a:t>, </a:t>
            </a:r>
            <a:r>
              <a:rPr lang="el-GR" altLang="zh-CN" sz="2500" b="1" i="1" dirty="0">
                <a:solidFill>
                  <a:srgbClr val="FF00FF"/>
                </a:solidFill>
                <a:latin typeface="Garamond"/>
                <a:cs typeface="Times New Roman" panose="02020603050405020304" pitchFamily="18" charset="0"/>
              </a:rPr>
              <a:t>τ</a:t>
            </a:r>
            <a:r>
              <a:rPr lang="en-US" altLang="zh-CN" sz="2500" b="1" i="1" dirty="0">
                <a:solidFill>
                  <a:srgbClr val="FF00FF"/>
                </a:solidFill>
                <a:latin typeface="Garamond"/>
                <a:cs typeface="Times New Roman" panose="02020603050405020304" pitchFamily="18" charset="0"/>
              </a:rPr>
              <a:t> , R…</a:t>
            </a:r>
            <a:endParaRPr lang="zh-CN" altLang="en-US" sz="2500" b="1" i="1" dirty="0">
              <a:solidFill>
                <a:srgbClr val="FF00FF"/>
              </a:solidFill>
              <a:latin typeface="Garamond"/>
            </a:endParaRPr>
          </a:p>
        </p:txBody>
      </p:sp>
      <p:sp>
        <p:nvSpPr>
          <p:cNvPr id="158" name="TextBox 16">
            <a:extLst>
              <a:ext uri="{FF2B5EF4-FFF2-40B4-BE49-F238E27FC236}">
                <a16:creationId xmlns:a16="http://schemas.microsoft.com/office/drawing/2014/main" id="{CE69E415-5FA3-2D99-938E-F40B2DA0DF01}"/>
              </a:ext>
            </a:extLst>
          </p:cNvPr>
          <p:cNvSpPr txBox="1"/>
          <p:nvPr/>
        </p:nvSpPr>
        <p:spPr>
          <a:xfrm>
            <a:off x="116465" y="3615289"/>
            <a:ext cx="1857918" cy="1123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1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2000" dirty="0">
                <a:solidFill>
                  <a:srgbClr val="F014F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Temporal heterogeneity</a:t>
            </a:r>
            <a:endParaRPr lang="zh-CN" altLang="en-US" sz="2000" dirty="0">
              <a:solidFill>
                <a:srgbClr val="F014F0"/>
              </a:solidFill>
              <a:latin typeface="Garamond" panose="02020404030301010803" pitchFamily="18" charset="0"/>
              <a:ea typeface="黑体" panose="02010609060101010101" pitchFamily="49" charset="-122"/>
            </a:endParaRPr>
          </a:p>
        </p:txBody>
      </p:sp>
      <p:sp>
        <p:nvSpPr>
          <p:cNvPr id="159" name="文本框 158">
            <a:extLst>
              <a:ext uri="{FF2B5EF4-FFF2-40B4-BE49-F238E27FC236}">
                <a16:creationId xmlns:a16="http://schemas.microsoft.com/office/drawing/2014/main" id="{15B7FE27-21CF-8224-F61B-6E4F7F8219FE}"/>
              </a:ext>
            </a:extLst>
          </p:cNvPr>
          <p:cNvSpPr txBox="1"/>
          <p:nvPr/>
        </p:nvSpPr>
        <p:spPr>
          <a:xfrm>
            <a:off x="410891" y="4441110"/>
            <a:ext cx="1583061" cy="20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 dirty="0">
                <a:latin typeface="Garamond" panose="02020404030301010803" pitchFamily="18" charset="0"/>
              </a:rPr>
              <a:t>Advection</a:t>
            </a:r>
          </a:p>
          <a:p>
            <a:pPr>
              <a:lnSpc>
                <a:spcPct val="130000"/>
              </a:lnSpc>
            </a:pPr>
            <a:r>
              <a:rPr lang="en-US" altLang="zh-CN" sz="2000" b="1" dirty="0">
                <a:latin typeface="Garamond" panose="02020404030301010803" pitchFamily="18" charset="0"/>
              </a:rPr>
              <a:t>Diffusion</a:t>
            </a:r>
          </a:p>
          <a:p>
            <a:pPr>
              <a:lnSpc>
                <a:spcPct val="130000"/>
              </a:lnSpc>
            </a:pPr>
            <a:r>
              <a:rPr lang="en-US" altLang="zh-CN" sz="2000" b="1" dirty="0">
                <a:latin typeface="Garamond" panose="02020404030301010803" pitchFamily="18" charset="0"/>
              </a:rPr>
              <a:t>Sorption</a:t>
            </a:r>
          </a:p>
          <a:p>
            <a:pPr>
              <a:lnSpc>
                <a:spcPct val="130000"/>
              </a:lnSpc>
            </a:pPr>
            <a:r>
              <a:rPr lang="en-US" altLang="zh-CN" sz="2000" b="1" dirty="0">
                <a:latin typeface="Garamond" panose="02020404030301010803" pitchFamily="18" charset="0"/>
              </a:rPr>
              <a:t>Reaction</a:t>
            </a:r>
          </a:p>
          <a:p>
            <a:pPr>
              <a:lnSpc>
                <a:spcPct val="130000"/>
              </a:lnSpc>
            </a:pPr>
            <a:r>
              <a:rPr lang="en-US" altLang="zh-CN" sz="2000" b="1" dirty="0">
                <a:latin typeface="Garamond" panose="02020404030301010803" pitchFamily="18" charset="0"/>
              </a:rPr>
              <a:t>Degradation</a:t>
            </a:r>
            <a:endParaRPr lang="zh-CN" altLang="en-US" sz="2000" b="1" dirty="0">
              <a:latin typeface="Garamond" panose="02020404030301010803" pitchFamily="18" charset="0"/>
            </a:endParaRPr>
          </a:p>
        </p:txBody>
      </p:sp>
      <p:sp>
        <p:nvSpPr>
          <p:cNvPr id="160" name="文本框 9">
            <a:extLst>
              <a:ext uri="{FF2B5EF4-FFF2-40B4-BE49-F238E27FC236}">
                <a16:creationId xmlns:a16="http://schemas.microsoft.com/office/drawing/2014/main" id="{E38185F5-0785-8E20-8724-D5C1A3792B72}"/>
              </a:ext>
            </a:extLst>
          </p:cNvPr>
          <p:cNvSpPr txBox="1"/>
          <p:nvPr/>
        </p:nvSpPr>
        <p:spPr>
          <a:xfrm>
            <a:off x="5254797" y="5620831"/>
            <a:ext cx="4384498" cy="330160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>
            <a:defPPr>
              <a:defRPr lang="en-US"/>
            </a:defPPr>
            <a:lvl1pPr algn="ctr">
              <a:spcBef>
                <a:spcPts val="600"/>
              </a:spcBef>
              <a:spcAft>
                <a:spcPts val="600"/>
              </a:spcAft>
              <a:defRPr sz="16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  <a:lvl9pPr defTabSz="914400"/>
          </a:lstStyle>
          <a:p>
            <a:pPr lvl="0" algn="ctr">
              <a:buClrTx/>
              <a:buSzTx/>
              <a:buFontTx/>
            </a:pPr>
            <a:r>
              <a:rPr lang="en-US" altLang="zh-CN" sz="2200" dirty="0">
                <a:solidFill>
                  <a:srgbClr val="F014F0"/>
                </a:solidFill>
                <a:latin typeface="Garamond" panose="02020404030301010803" pitchFamily="18" charset="0"/>
                <a:ea typeface="黑体" panose="02010609060101010101" pitchFamily="49" charset="-122"/>
                <a:sym typeface="+mn-ea"/>
              </a:rPr>
              <a:t>Spatial heterogeneity</a:t>
            </a:r>
            <a:endParaRPr lang="zh-CN" altLang="en-US" sz="2200" dirty="0">
              <a:solidFill>
                <a:srgbClr val="F014F0"/>
              </a:solidFill>
              <a:latin typeface="Garamond" panose="02020404030301010803" pitchFamily="18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7" name="内容占位符 8">
            <a:extLst>
              <a:ext uri="{FF2B5EF4-FFF2-40B4-BE49-F238E27FC236}">
                <a16:creationId xmlns:a16="http://schemas.microsoft.com/office/drawing/2014/main" id="{0B588628-7013-3886-1DB7-517018D5DD1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1194916" y="-28927"/>
            <a:ext cx="9964420" cy="49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32528" indent="-332528" algn="just" defTabSz="940952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2195" b="1">
                <a:ln>
                  <a:noFill/>
                </a:ln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20235" indent="-277349" algn="just" defTabSz="940952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l"/>
              <a:defRPr sz="1829" b="1">
                <a:ln>
                  <a:noFill/>
                </a:ln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07942" indent="-220717" algn="just" defTabSz="940952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u"/>
              <a:defRPr sz="1829" b="1">
                <a:ln>
                  <a:noFill/>
                </a:ln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550828" indent="-220717" algn="just" defTabSz="940952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w"/>
              <a:defRPr sz="1829" b="1">
                <a:ln>
                  <a:noFill/>
                </a:ln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1995167" indent="-222170" algn="just" defTabSz="940952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Monotype Sorts" pitchFamily="2" charset="2"/>
              <a:buChar char="l"/>
              <a:defRPr sz="1829" b="1">
                <a:ln>
                  <a:noFill/>
                </a:ln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413367" indent="-222170" algn="just" defTabSz="940952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Monotype Sorts" pitchFamily="2" charset="2"/>
              <a:buChar char="l"/>
              <a:defRPr sz="1829">
                <a:solidFill>
                  <a:schemeClr val="tx1"/>
                </a:solidFill>
                <a:latin typeface="+mn-lt"/>
              </a:defRPr>
            </a:lvl6pPr>
            <a:lvl7pPr marL="2831568" indent="-222170" algn="just" defTabSz="940952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Monotype Sorts" pitchFamily="2" charset="2"/>
              <a:buChar char="l"/>
              <a:defRPr sz="1829">
                <a:solidFill>
                  <a:schemeClr val="tx1"/>
                </a:solidFill>
                <a:latin typeface="+mn-lt"/>
              </a:defRPr>
            </a:lvl7pPr>
            <a:lvl8pPr marL="3249769" indent="-222170" algn="just" defTabSz="940952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Monotype Sorts" pitchFamily="2" charset="2"/>
              <a:buChar char="l"/>
              <a:defRPr sz="1829">
                <a:solidFill>
                  <a:schemeClr val="tx1"/>
                </a:solidFill>
                <a:latin typeface="+mn-lt"/>
              </a:defRPr>
            </a:lvl8pPr>
            <a:lvl9pPr marL="3667970" indent="-222170" algn="just" defTabSz="940952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Monotype Sorts" pitchFamily="2" charset="2"/>
              <a:buChar char="l"/>
              <a:defRPr sz="182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Monotype Sorts" pitchFamily="2" charset="2"/>
              <a:buNone/>
            </a:pPr>
            <a:r>
              <a:rPr lang="en-US" altLang="zh-CN" sz="3200" kern="0" dirty="0">
                <a:solidFill>
                  <a:srgbClr val="FF0000"/>
                </a:solidFill>
                <a:latin typeface="Garamond" panose="02020404030301010803" pitchFamily="18" charset="0"/>
                <a:ea typeface="微软雅黑" panose="020B0503020204020204" pitchFamily="34" charset="-122"/>
              </a:rPr>
              <a:t>Deep Subsurface Geoscience and Engineering</a:t>
            </a:r>
            <a:endParaRPr lang="zh-CN" altLang="en-US" sz="3200" kern="0" dirty="0">
              <a:solidFill>
                <a:srgbClr val="FF0000"/>
              </a:solidFill>
              <a:latin typeface="Garamond" panose="02020404030301010803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7096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E166B5DD-1696-B1D6-1476-C328DE271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207" y="-53994"/>
            <a:ext cx="60413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en-US" altLang="zh-CN" sz="3600" b="1" dirty="0">
                <a:solidFill>
                  <a:schemeClr val="accent2"/>
                </a:solidFill>
                <a:cs typeface="Calibri" pitchFamily="34" charset="0"/>
              </a:rPr>
              <a:t>Summary and Perspectives</a:t>
            </a:r>
            <a:endParaRPr lang="en-US" altLang="zh-CN" sz="3600" b="1" dirty="0">
              <a:solidFill>
                <a:schemeClr val="accent2"/>
              </a:solidFill>
              <a:ea typeface="宋体" panose="02010600030101010101" pitchFamily="2" charset="-122"/>
            </a:endParaRPr>
          </a:p>
        </p:txBody>
      </p:sp>
      <p:pic>
        <p:nvPicPr>
          <p:cNvPr id="9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43B5AEE2-7B34-CA00-BF0D-33CE975C8A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3" t="341" r="13679" b="4470"/>
          <a:stretch/>
        </p:blipFill>
        <p:spPr>
          <a:xfrm>
            <a:off x="9687525" y="988970"/>
            <a:ext cx="2373846" cy="1562698"/>
          </a:xfrm>
          <a:prstGeom prst="rect">
            <a:avLst/>
          </a:prstGeom>
        </p:spPr>
      </p:pic>
      <p:sp>
        <p:nvSpPr>
          <p:cNvPr id="11" name="Rectangle 49">
            <a:extLst>
              <a:ext uri="{FF2B5EF4-FFF2-40B4-BE49-F238E27FC236}">
                <a16:creationId xmlns:a16="http://schemas.microsoft.com/office/drawing/2014/main" id="{6069C5CA-FC19-5C00-0860-52C639705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438" y="5997162"/>
            <a:ext cx="4145302" cy="421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</a:pPr>
            <a:r>
              <a:rPr lang="en-US" altLang="zh-CN" sz="2600" b="1" dirty="0">
                <a:solidFill>
                  <a:srgbClr val="00B050"/>
                </a:solidFill>
                <a:latin typeface="Garamond" panose="02020404030301010803" pitchFamily="18" charset="0"/>
                <a:ea typeface="SimSun" pitchFamily="2" charset="-122"/>
              </a:rPr>
              <a:t>huqinhong@upc.edu.cn</a:t>
            </a:r>
            <a:endParaRPr lang="en-US" sz="2600" b="1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pic>
        <p:nvPicPr>
          <p:cNvPr id="13" name="图片 12" descr="QR 代码&#10;&#10;描述已自动生成">
            <a:extLst>
              <a:ext uri="{FF2B5EF4-FFF2-40B4-BE49-F238E27FC236}">
                <a16:creationId xmlns:a16="http://schemas.microsoft.com/office/drawing/2014/main" id="{D90B30C8-0860-1C42-6795-6CE1F43093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5" t="5312" r="4711" b="5428"/>
          <a:stretch/>
        </p:blipFill>
        <p:spPr>
          <a:xfrm>
            <a:off x="5217024" y="3220036"/>
            <a:ext cx="2742675" cy="274626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2AC5736-8DEE-A904-1BCE-B728B7A68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47" y="815722"/>
            <a:ext cx="2261108" cy="904443"/>
          </a:xfrm>
          <a:prstGeom prst="rect">
            <a:avLst/>
          </a:prstGeom>
        </p:spPr>
      </p:pic>
      <p:pic>
        <p:nvPicPr>
          <p:cNvPr id="15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5B0CFC68-C809-C27E-0615-C2FA70A63B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877" y="1863578"/>
            <a:ext cx="2164425" cy="904443"/>
          </a:xfrm>
          <a:prstGeom prst="rect">
            <a:avLst/>
          </a:prstGeom>
        </p:spPr>
      </p:pic>
      <p:pic>
        <p:nvPicPr>
          <p:cNvPr id="16" name="图片 15" descr="徽标&#10;&#10;描述已自动生成">
            <a:extLst>
              <a:ext uri="{FF2B5EF4-FFF2-40B4-BE49-F238E27FC236}">
                <a16:creationId xmlns:a16="http://schemas.microsoft.com/office/drawing/2014/main" id="{CD5A4A6C-8B9C-9C46-8735-AB61625027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161" y="925637"/>
            <a:ext cx="2142996" cy="175414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0B21297-B27A-6418-3441-57DF13D1CBD6}"/>
              </a:ext>
            </a:extLst>
          </p:cNvPr>
          <p:cNvSpPr/>
          <p:nvPr/>
        </p:nvSpPr>
        <p:spPr>
          <a:xfrm>
            <a:off x="130629" y="601339"/>
            <a:ext cx="5011527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8288" lvl="1" indent="-268288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en-US" altLang="zh-CN" sz="1900" b="1" dirty="0">
                <a:latin typeface="Garamond" panose="02020404030301010803" pitchFamily="18" charset="0"/>
              </a:rPr>
              <a:t>Multi-approach and multi-scale methodologies are developed for pore structure, fluid flow and chemical transport studies in the context of low-permeability media and fracture-matrix interaction</a:t>
            </a:r>
          </a:p>
          <a:p>
            <a:pPr marL="268288" lvl="1" indent="-268288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en-US" altLang="zh-CN" sz="1900" b="1" dirty="0">
                <a:latin typeface="Garamond" panose="02020404030301010803" pitchFamily="18" charset="0"/>
              </a:rPr>
              <a:t>Pore structure characteristics, especially low pore connectivity and associated “dual effective porosity zones”, is observed for low-permeability shale</a:t>
            </a:r>
          </a:p>
          <a:p>
            <a:pPr marL="268288" lvl="1" indent="-268288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en-US" altLang="zh-CN" sz="1900" b="1" dirty="0">
                <a:latin typeface="Garamond" panose="02020404030301010803" pitchFamily="18" charset="0"/>
              </a:rPr>
              <a:t>It is urgent to study the nano-petrophysics and coupled THMCB processes under reservoir in-situ temperature-pressure conditions</a:t>
            </a:r>
          </a:p>
          <a:p>
            <a:pPr marL="268288" lvl="1" indent="-268288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en-US" altLang="zh-CN" sz="1900" b="1" dirty="0">
                <a:latin typeface="Garamond" panose="02020404030301010803" pitchFamily="18" charset="0"/>
              </a:rPr>
              <a:t>Mechanistic understanding, custom-designed apparatus, and the application of large-scale scientific facilities are essential for exploration or storage of various energy-related fluids for carbon neutrality</a:t>
            </a:r>
            <a:endParaRPr lang="zh-CN" altLang="en-US" sz="1900" b="1" dirty="0">
              <a:latin typeface="Garamond" panose="02020404030301010803" pitchFamily="18" charset="0"/>
            </a:endParaRPr>
          </a:p>
        </p:txBody>
      </p:sp>
      <p:pic>
        <p:nvPicPr>
          <p:cNvPr id="2" name="图片 1" descr="图片包含 文本&#10;&#10;AI 生成的内容可能不正确。">
            <a:extLst>
              <a:ext uri="{FF2B5EF4-FFF2-40B4-BE49-F238E27FC236}">
                <a16:creationId xmlns:a16="http://schemas.microsoft.com/office/drawing/2014/main" id="{29103833-7A70-2B30-A149-8E933FB71A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385" y="3250986"/>
            <a:ext cx="4147230" cy="268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146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50933" y="589950"/>
            <a:ext cx="8054050" cy="6268050"/>
          </a:xfrm>
        </p:spPr>
        <p:txBody>
          <a:bodyPr/>
          <a:lstStyle/>
          <a:p>
            <a:pPr algn="l" eaLnBrk="1" hangingPunct="1">
              <a:spcBef>
                <a:spcPts val="200"/>
              </a:spcBef>
              <a:spcAft>
                <a:spcPts val="200"/>
              </a:spcAft>
              <a:buClr>
                <a:srgbClr val="FF99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2200" dirty="0"/>
              <a:t>Conventional oil and gas production (1859‒present)</a:t>
            </a:r>
          </a:p>
          <a:p>
            <a:pPr algn="l" eaLnBrk="1" hangingPunct="1">
              <a:spcBef>
                <a:spcPts val="200"/>
              </a:spcBef>
              <a:spcAft>
                <a:spcPts val="200"/>
              </a:spcAft>
              <a:buClr>
                <a:srgbClr val="FF99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/>
              <a:t>Air and surface water contamination (1950s</a:t>
            </a:r>
            <a:r>
              <a:rPr lang="en-US" sz="2200" dirty="0">
                <a:cs typeface="Arial"/>
              </a:rPr>
              <a:t>‒19</a:t>
            </a:r>
            <a:r>
              <a:rPr lang="en-US" sz="2200" dirty="0"/>
              <a:t>80s)</a:t>
            </a:r>
          </a:p>
          <a:p>
            <a:pPr algn="l" eaLnBrk="1" hangingPunct="1">
              <a:spcBef>
                <a:spcPts val="200"/>
              </a:spcBef>
              <a:spcAft>
                <a:spcPts val="200"/>
              </a:spcAft>
              <a:buClr>
                <a:srgbClr val="FF99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/>
              <a:t>Environmentalism movement (since 1960s)</a:t>
            </a:r>
          </a:p>
          <a:p>
            <a:pPr algn="l" eaLnBrk="1" hangingPunct="1">
              <a:spcBef>
                <a:spcPts val="200"/>
              </a:spcBef>
              <a:spcAft>
                <a:spcPts val="200"/>
              </a:spcAft>
              <a:buClr>
                <a:srgbClr val="FF99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Soil contamination (</a:t>
            </a:r>
            <a:r>
              <a:rPr lang="en-US" altLang="zh-CN" sz="2200" dirty="0">
                <a:solidFill>
                  <a:schemeClr val="accent1"/>
                </a:solidFill>
              </a:rPr>
              <a:t>1960s</a:t>
            </a:r>
            <a:r>
              <a:rPr lang="en-US" altLang="zh-CN" sz="2200" dirty="0">
                <a:solidFill>
                  <a:schemeClr val="accent1"/>
                </a:solidFill>
                <a:cs typeface="Arial"/>
              </a:rPr>
              <a:t>‒</a:t>
            </a:r>
            <a:r>
              <a:rPr lang="en-US" altLang="zh-CN" sz="2200" dirty="0">
                <a:solidFill>
                  <a:schemeClr val="accent1"/>
                </a:solidFill>
              </a:rPr>
              <a:t>present)</a:t>
            </a:r>
            <a:endParaRPr lang="en-US" sz="2200" dirty="0">
              <a:solidFill>
                <a:schemeClr val="accent1"/>
              </a:solidFill>
            </a:endParaRPr>
          </a:p>
          <a:p>
            <a:pPr algn="l" eaLnBrk="1" hangingPunct="1">
              <a:spcBef>
                <a:spcPts val="200"/>
              </a:spcBef>
              <a:spcAft>
                <a:spcPts val="200"/>
              </a:spcAft>
              <a:buClr>
                <a:srgbClr val="FF99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chemeClr val="tx2"/>
                </a:solidFill>
              </a:rPr>
              <a:t>Geothermal energy mining/exploitation (1974‒present)</a:t>
            </a:r>
          </a:p>
          <a:p>
            <a:pPr algn="l" eaLnBrk="1" hangingPunct="1">
              <a:spcBef>
                <a:spcPts val="200"/>
              </a:spcBef>
              <a:spcAft>
                <a:spcPts val="200"/>
              </a:spcAft>
              <a:buClr>
                <a:srgbClr val="FF99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2200" dirty="0"/>
              <a:t>Tight sand and coalbed methane (1976</a:t>
            </a:r>
            <a:r>
              <a:rPr lang="en-US" altLang="zh-CN" sz="2200" dirty="0">
                <a:cs typeface="Arial"/>
              </a:rPr>
              <a:t>‒</a:t>
            </a:r>
            <a:r>
              <a:rPr lang="en-US" altLang="zh-CN" sz="2200" dirty="0"/>
              <a:t>present)</a:t>
            </a:r>
          </a:p>
          <a:p>
            <a:pPr algn="l" eaLnBrk="1" hangingPunct="1">
              <a:spcBef>
                <a:spcPts val="200"/>
              </a:spcBef>
              <a:spcAft>
                <a:spcPts val="200"/>
              </a:spcAft>
              <a:buClr>
                <a:srgbClr val="FF99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chemeClr val="accent1"/>
                </a:solidFill>
              </a:rPr>
              <a:t>Nuclear energy and geological repository of high</a:t>
            </a:r>
            <a:r>
              <a:rPr lang="en-US" altLang="zh-CN" sz="2200" dirty="0">
                <a:solidFill>
                  <a:schemeClr val="accent1"/>
                </a:solidFill>
                <a:cs typeface="Arial"/>
              </a:rPr>
              <a:t>-</a:t>
            </a:r>
            <a:r>
              <a:rPr lang="en-US" altLang="zh-CN" sz="2200" dirty="0">
                <a:solidFill>
                  <a:schemeClr val="accent1"/>
                </a:solidFill>
              </a:rPr>
              <a:t>level nuclear waste (1978</a:t>
            </a:r>
            <a:r>
              <a:rPr lang="en-US" altLang="zh-CN" sz="2200" dirty="0">
                <a:solidFill>
                  <a:schemeClr val="accent1"/>
                </a:solidFill>
                <a:cs typeface="Arial"/>
              </a:rPr>
              <a:t>‒</a:t>
            </a:r>
            <a:r>
              <a:rPr lang="en-US" altLang="zh-CN" sz="2200" dirty="0">
                <a:solidFill>
                  <a:schemeClr val="accent1"/>
                </a:solidFill>
              </a:rPr>
              <a:t>present)</a:t>
            </a:r>
          </a:p>
          <a:p>
            <a:pPr algn="l" eaLnBrk="1" hangingPunct="1">
              <a:spcBef>
                <a:spcPts val="200"/>
              </a:spcBef>
              <a:spcAft>
                <a:spcPts val="200"/>
              </a:spcAft>
              <a:buClr>
                <a:srgbClr val="FF99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chemeClr val="accent1"/>
                </a:solidFill>
              </a:rPr>
              <a:t>Groundwater remediation and Superfund (1980‒present)</a:t>
            </a:r>
          </a:p>
          <a:p>
            <a:pPr algn="l" eaLnBrk="1" hangingPunct="1">
              <a:spcBef>
                <a:spcPts val="200"/>
              </a:spcBef>
              <a:spcAft>
                <a:spcPts val="200"/>
              </a:spcAft>
              <a:buClr>
                <a:srgbClr val="FF99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</a:rPr>
              <a:t>Carbon sequestration or carbon capture and storage (CCS) or carbon capture, utilization and storage (CCUS) (1996</a:t>
            </a:r>
            <a:r>
              <a:rPr lang="en-US" sz="2200" dirty="0">
                <a:solidFill>
                  <a:schemeClr val="tx2"/>
                </a:solidFill>
                <a:cs typeface="Arial"/>
              </a:rPr>
              <a:t>‒</a:t>
            </a:r>
            <a:r>
              <a:rPr lang="en-US" sz="2200" dirty="0">
                <a:solidFill>
                  <a:schemeClr val="tx2"/>
                </a:solidFill>
              </a:rPr>
              <a:t>present)</a:t>
            </a:r>
          </a:p>
          <a:p>
            <a:pPr algn="l" eaLnBrk="1" hangingPunct="1">
              <a:spcBef>
                <a:spcPts val="200"/>
              </a:spcBef>
              <a:spcAft>
                <a:spcPts val="200"/>
              </a:spcAft>
              <a:buClr>
                <a:srgbClr val="FF99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Petroleum production in shale gas and oil reservoirs (1981; 2000; 2008</a:t>
            </a:r>
            <a:r>
              <a:rPr lang="en-US" sz="2200" dirty="0">
                <a:solidFill>
                  <a:schemeClr val="accent1"/>
                </a:solidFill>
                <a:cs typeface="Arial"/>
              </a:rPr>
              <a:t>‒</a:t>
            </a:r>
            <a:r>
              <a:rPr lang="en-US" sz="2200" dirty="0">
                <a:solidFill>
                  <a:schemeClr val="accent1"/>
                </a:solidFill>
              </a:rPr>
              <a:t>present)</a:t>
            </a:r>
          </a:p>
          <a:p>
            <a:pPr algn="l" eaLnBrk="1" hangingPunct="1">
              <a:spcBef>
                <a:spcPts val="200"/>
              </a:spcBef>
              <a:spcAft>
                <a:spcPts val="200"/>
              </a:spcAft>
              <a:buClr>
                <a:srgbClr val="FF99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2200" dirty="0"/>
              <a:t>Gas (methane) hydrate extraction (2005‒present)</a:t>
            </a:r>
          </a:p>
          <a:p>
            <a:pPr algn="l" eaLnBrk="1" hangingPunct="1">
              <a:spcBef>
                <a:spcPts val="200"/>
              </a:spcBef>
              <a:spcAft>
                <a:spcPts val="200"/>
              </a:spcAft>
              <a:buClr>
                <a:srgbClr val="FF99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2200" dirty="0"/>
              <a:t>Critical minerals sustainability (2011‒present)</a:t>
            </a:r>
          </a:p>
          <a:p>
            <a:pPr algn="l" eaLnBrk="1" hangingPunct="1">
              <a:spcBef>
                <a:spcPts val="200"/>
              </a:spcBef>
              <a:spcAft>
                <a:spcPts val="200"/>
              </a:spcAft>
              <a:buClr>
                <a:srgbClr val="FF99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chemeClr val="tx2"/>
                </a:solidFill>
              </a:rPr>
              <a:t>Underground gas (H</a:t>
            </a:r>
            <a:r>
              <a:rPr lang="en-US" altLang="zh-CN" sz="2200" baseline="-25000" dirty="0">
                <a:solidFill>
                  <a:schemeClr val="tx2"/>
                </a:solidFill>
              </a:rPr>
              <a:t>2</a:t>
            </a:r>
            <a:r>
              <a:rPr lang="en-US" altLang="zh-CN" sz="2200" dirty="0">
                <a:solidFill>
                  <a:schemeClr val="tx2"/>
                </a:solidFill>
              </a:rPr>
              <a:t>, He, air) storage (2019‒present)</a:t>
            </a:r>
          </a:p>
        </p:txBody>
      </p:sp>
      <p:pic>
        <p:nvPicPr>
          <p:cNvPr id="5" name="Picture 4" descr="200px-Silent_Spring 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39219" y="830214"/>
            <a:ext cx="1501760" cy="188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140px-Environmental_Protection_Agency_logo_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07850" y="2843596"/>
            <a:ext cx="1633129" cy="178477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551122" y="4360890"/>
            <a:ext cx="6960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b="1" dirty="0">
                <a:solidFill>
                  <a:srgbClr val="0070C0"/>
                </a:solidFill>
                <a:latin typeface="Garamond" panose="02020404030301010803" pitchFamily="18" charset="0"/>
              </a:rPr>
              <a:t>1970</a:t>
            </a:r>
            <a:endParaRPr lang="zh-CN" altLang="en-US" sz="2200" b="1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942087" y="2257052"/>
            <a:ext cx="6960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b="1" dirty="0">
                <a:solidFill>
                  <a:schemeClr val="bg1"/>
                </a:solidFill>
                <a:latin typeface="Garamond" panose="02020404030301010803" pitchFamily="18" charset="0"/>
              </a:rPr>
              <a:t>1962</a:t>
            </a:r>
            <a:endParaRPr lang="zh-CN" altLang="en-US" sz="22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032304" y="5828085"/>
            <a:ext cx="6960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b="1" dirty="0">
                <a:solidFill>
                  <a:srgbClr val="7030A0"/>
                </a:solidFill>
                <a:latin typeface="Garamond" panose="02020404030301010803" pitchFamily="18" charset="0"/>
              </a:rPr>
              <a:t>1977</a:t>
            </a:r>
            <a:endParaRPr lang="zh-CN" altLang="en-US" sz="2200" b="1" dirty="0">
              <a:solidFill>
                <a:srgbClr val="7030A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849" y="2388053"/>
            <a:ext cx="15822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300" b="1" dirty="0">
                <a:solidFill>
                  <a:srgbClr val="7030A0"/>
                </a:solidFill>
                <a:latin typeface="Garamond" panose="02020404030301010803" pitchFamily="18" charset="0"/>
              </a:rPr>
              <a:t>Commonly</a:t>
            </a:r>
            <a:r>
              <a:rPr lang="en-US" altLang="zh-CN" sz="2800" b="1" dirty="0">
                <a:solidFill>
                  <a:srgbClr val="7030A0"/>
                </a:solidFill>
                <a:latin typeface="Garamond" panose="02020404030301010803" pitchFamily="18" charset="0"/>
              </a:rPr>
              <a:t> involves tight (clay) materials &amp; fractured media</a:t>
            </a:r>
            <a:endParaRPr lang="zh-CN" altLang="en-US" sz="2800" b="1" dirty="0">
              <a:solidFill>
                <a:srgbClr val="7030A0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AutoShape 93"/>
          <p:cNvSpPr>
            <a:spLocks/>
          </p:cNvSpPr>
          <p:nvPr/>
        </p:nvSpPr>
        <p:spPr bwMode="auto">
          <a:xfrm>
            <a:off x="1479911" y="1997768"/>
            <a:ext cx="529707" cy="4320000"/>
          </a:xfrm>
          <a:prstGeom prst="rightBrace">
            <a:avLst>
              <a:gd name="adj1" fmla="val 61644"/>
              <a:gd name="adj2" fmla="val 50000"/>
            </a:avLst>
          </a:prstGeom>
          <a:noFill/>
          <a:ln w="28575">
            <a:solidFill>
              <a:srgbClr val="B8808C"/>
            </a:solidFill>
            <a:round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  <p:txBody>
          <a:bodyPr wrap="square" lIns="0" bIns="0" anchor="ctr">
            <a:spAutoFit/>
          </a:bodyPr>
          <a:lstStyle/>
          <a:p>
            <a:endParaRPr lang="en-US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07C2912A-C45E-44C2-A006-A96EE7476A66}"/>
              </a:ext>
            </a:extLst>
          </p:cNvPr>
          <p:cNvSpPr txBox="1">
            <a:spLocks noChangeArrowheads="1"/>
          </p:cNvSpPr>
          <p:nvPr/>
        </p:nvSpPr>
        <p:spPr>
          <a:xfrm>
            <a:off x="243723" y="69283"/>
            <a:ext cx="11847586" cy="1136740"/>
          </a:xfrm>
          <a:prstGeom prst="rect">
            <a:avLst/>
          </a:prstGeom>
        </p:spPr>
        <p:txBody>
          <a:bodyPr/>
          <a:lstStyle>
            <a:lvl1pPr algn="ctr" defTabSz="940952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  <a:lvl2pPr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2pPr>
            <a:lvl3pPr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3pPr>
            <a:lvl4pPr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4pPr>
            <a:lvl5pPr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5pPr>
            <a:lvl6pPr marL="418201"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6pPr>
            <a:lvl7pPr marL="836402"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7pPr>
            <a:lvl8pPr marL="1254603"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8pPr>
            <a:lvl9pPr marL="1672803"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AU" sz="2300" kern="0" dirty="0">
                <a:latin typeface="Garamond" panose="02020404030301010803" pitchFamily="18" charset="0"/>
              </a:rPr>
              <a:t>Historical Evolution </a:t>
            </a:r>
            <a:r>
              <a:rPr lang="en-US" altLang="zh-CN" sz="2300" kern="0" dirty="0">
                <a:latin typeface="Garamond" panose="02020404030301010803" pitchFamily="18" charset="0"/>
              </a:rPr>
              <a:t>of</a:t>
            </a:r>
            <a:r>
              <a:rPr lang="en-AU" sz="2300" kern="0" dirty="0">
                <a:latin typeface="Garamond" panose="02020404030301010803" pitchFamily="18" charset="0"/>
              </a:rPr>
              <a:t> Major Research Thrusts in the Energy and Resources Geosciences</a:t>
            </a:r>
            <a:endParaRPr lang="en-US" sz="2300" kern="0" dirty="0">
              <a:latin typeface="Garamond" panose="02020404030301010803" pitchFamily="18" charset="0"/>
            </a:endParaRPr>
          </a:p>
        </p:txBody>
      </p:sp>
      <p:pic>
        <p:nvPicPr>
          <p:cNvPr id="7" name="图片 6" descr="徽标&#10;&#10;描述已自动生成">
            <a:extLst>
              <a:ext uri="{FF2B5EF4-FFF2-40B4-BE49-F238E27FC236}">
                <a16:creationId xmlns:a16="http://schemas.microsoft.com/office/drawing/2014/main" id="{2A32EF20-F14E-AFCC-AACE-FA0826672A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" r="8272"/>
          <a:stretch/>
        </p:blipFill>
        <p:spPr>
          <a:xfrm>
            <a:off x="9321042" y="4906195"/>
            <a:ext cx="1737895" cy="162587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C1A3F07-70DF-45B3-B7C7-2A422ED17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4913" y="6532065"/>
            <a:ext cx="174104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srgbClr val="000000"/>
                </a:solidFill>
                <a:ea typeface="宋体" panose="02010600030101010101" pitchFamily="2" charset="-122"/>
              </a:rPr>
              <a:t>Hu, 2015-2026</a:t>
            </a:r>
            <a:endParaRPr lang="zh-CN" altLang="en-US" sz="2000" b="1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5989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AF31F-A25E-4C80-A5AA-626ECA38E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617" y="-313000"/>
            <a:ext cx="10972800" cy="1193800"/>
          </a:xfrm>
        </p:spPr>
        <p:txBody>
          <a:bodyPr/>
          <a:lstStyle/>
          <a:p>
            <a:r>
              <a:rPr lang="en-US" altLang="zh-CN" sz="3400" dirty="0"/>
              <a:t>Scientific and Societal Issues </a:t>
            </a:r>
            <a:r>
              <a:rPr lang="en-US" altLang="zh-CN" sz="3400" dirty="0">
                <a:solidFill>
                  <a:srgbClr val="00B050"/>
                </a:solidFill>
              </a:rPr>
              <a:t>(1979-2012)</a:t>
            </a:r>
            <a:endParaRPr lang="zh-CN" altLang="en-US" sz="3400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41D257-129D-4AA3-A890-73EB307F60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zh-CN" altLang="en-US" dirty="0">
              <a:latin typeface="Garamond" panose="02020404030301010803" pitchFamily="18" charset="0"/>
            </a:endParaRPr>
          </a:p>
        </p:txBody>
      </p:sp>
      <p:pic>
        <p:nvPicPr>
          <p:cNvPr id="5" name="Picture 4" descr="Love_Canal_protest 1978.jpg">
            <a:extLst>
              <a:ext uri="{FF2B5EF4-FFF2-40B4-BE49-F238E27FC236}">
                <a16:creationId xmlns:a16="http://schemas.microsoft.com/office/drawing/2014/main" id="{5C36EE2D-A623-4FA8-BE06-22D90FF59EB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879" y="685749"/>
            <a:ext cx="4043190" cy="5709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200px-A_Civil_Action_poster.jpg">
            <a:extLst>
              <a:ext uri="{FF2B5EF4-FFF2-40B4-BE49-F238E27FC236}">
                <a16:creationId xmlns:a16="http://schemas.microsoft.com/office/drawing/2014/main" id="{05B9A82A-7FF7-4D7A-9006-6670365204C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3446" y="852429"/>
            <a:ext cx="1912060" cy="284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200px-Erin_Brockovich.jpg">
            <a:extLst>
              <a:ext uri="{FF2B5EF4-FFF2-40B4-BE49-F238E27FC236}">
                <a16:creationId xmlns:a16="http://schemas.microsoft.com/office/drawing/2014/main" id="{CB2C091D-7A1E-4E72-9B32-9200CB0C660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9567" y="3659564"/>
            <a:ext cx="1978374" cy="2927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1EB993-B60F-4191-B58D-B399AB886C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35" y="3727272"/>
            <a:ext cx="4476767" cy="2981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8FE4AF-EC67-4466-BEB1-34C03C595306}"/>
              </a:ext>
            </a:extLst>
          </p:cNvPr>
          <p:cNvSpPr txBox="1"/>
          <p:nvPr/>
        </p:nvSpPr>
        <p:spPr>
          <a:xfrm>
            <a:off x="1953026" y="5871561"/>
            <a:ext cx="923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latin typeface="Garamond" panose="02020404030301010803" pitchFamily="18" charset="0"/>
              </a:rPr>
              <a:t>1979</a:t>
            </a:r>
            <a:endParaRPr lang="zh-CN" altLang="en-US" sz="3200" b="1" dirty="0">
              <a:latin typeface="Garamond" panose="020204040303010108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E4503E-98E0-4736-969F-C9D6F8B7F8D0}"/>
              </a:ext>
            </a:extLst>
          </p:cNvPr>
          <p:cNvSpPr txBox="1"/>
          <p:nvPr/>
        </p:nvSpPr>
        <p:spPr>
          <a:xfrm>
            <a:off x="6221865" y="1980135"/>
            <a:ext cx="923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latin typeface="Garamond" panose="02020404030301010803" pitchFamily="18" charset="0"/>
              </a:rPr>
              <a:t>1998</a:t>
            </a:r>
            <a:endParaRPr lang="zh-CN" altLang="en-US" sz="3200" b="1" dirty="0">
              <a:latin typeface="Garamond" panose="020204040303010108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80B477-51F8-4A16-8F3B-636D2F77FE81}"/>
              </a:ext>
            </a:extLst>
          </p:cNvPr>
          <p:cNvSpPr txBox="1"/>
          <p:nvPr/>
        </p:nvSpPr>
        <p:spPr>
          <a:xfrm>
            <a:off x="4196329" y="4925678"/>
            <a:ext cx="954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latin typeface="Garamond" panose="02020404030301010803" pitchFamily="18" charset="0"/>
              </a:rPr>
              <a:t>2000</a:t>
            </a:r>
            <a:endParaRPr lang="zh-CN" altLang="en-US" sz="3200" b="1" dirty="0">
              <a:latin typeface="Garamond" panose="020204040303010108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242F7F-A155-4D3D-9625-CC5674E4357B}"/>
              </a:ext>
            </a:extLst>
          </p:cNvPr>
          <p:cNvSpPr txBox="1"/>
          <p:nvPr/>
        </p:nvSpPr>
        <p:spPr>
          <a:xfrm>
            <a:off x="8569709" y="3659565"/>
            <a:ext cx="354552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b="1" dirty="0">
                <a:solidFill>
                  <a:schemeClr val="tx2"/>
                </a:solidFill>
                <a:latin typeface="Garamond" panose="02020404030301010803" pitchFamily="18" charset="0"/>
              </a:rPr>
              <a:t>Sep. 2012 in Philadelphia</a:t>
            </a:r>
            <a:endParaRPr lang="zh-CN" altLang="en-US" sz="2500" b="1" dirty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pic>
        <p:nvPicPr>
          <p:cNvPr id="14" name="Picture 13" descr="GasLand web.JPG">
            <a:extLst>
              <a:ext uri="{FF2B5EF4-FFF2-40B4-BE49-F238E27FC236}">
                <a16:creationId xmlns:a16="http://schemas.microsoft.com/office/drawing/2014/main" id="{B072C38A-86A9-470E-8D0E-EBBFF822457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84911" y="683059"/>
            <a:ext cx="5084645" cy="29765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E2CD94A-A4A4-4FAE-9936-A8687A87BC1E}"/>
              </a:ext>
            </a:extLst>
          </p:cNvPr>
          <p:cNvSpPr txBox="1"/>
          <p:nvPr/>
        </p:nvSpPr>
        <p:spPr>
          <a:xfrm>
            <a:off x="11222084" y="2884865"/>
            <a:ext cx="954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latin typeface="Garamond" panose="02020404030301010803" pitchFamily="18" charset="0"/>
              </a:rPr>
              <a:t>2010</a:t>
            </a:r>
            <a:endParaRPr lang="zh-CN" altLang="en-US" sz="32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038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131D9FC1-A768-61D7-4A44-F65245F2D02E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4312" y="3853040"/>
            <a:ext cx="3839999" cy="2880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86853" y="669142"/>
            <a:ext cx="3747670" cy="281075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0407" y="642380"/>
            <a:ext cx="3747670" cy="2810753"/>
          </a:xfrm>
          <a:prstGeom prst="rect">
            <a:avLst/>
          </a:prstGeom>
        </p:spPr>
      </p:pic>
      <p:pic>
        <p:nvPicPr>
          <p:cNvPr id="7" name="Picture 6" descr="2009 Loucks JSR-8a.jpg">
            <a:extLst>
              <a:ext uri="{FF2B5EF4-FFF2-40B4-BE49-F238E27FC236}">
                <a16:creationId xmlns:a16="http://schemas.microsoft.com/office/drawing/2014/main" id="{63974375-A40F-4787-82D9-35B9D36F11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844" t="46521" r="50619" b="12455"/>
          <a:stretch/>
        </p:blipFill>
        <p:spPr>
          <a:xfrm>
            <a:off x="8215080" y="669142"/>
            <a:ext cx="3747671" cy="28107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62982F-6996-4FB2-A007-2E3C5B596EBF}"/>
              </a:ext>
            </a:extLst>
          </p:cNvPr>
          <p:cNvSpPr txBox="1"/>
          <p:nvPr/>
        </p:nvSpPr>
        <p:spPr>
          <a:xfrm>
            <a:off x="8133299" y="2146999"/>
            <a:ext cx="1723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Garamond" panose="02020404030301010803" pitchFamily="18" charset="0"/>
                <a:ea typeface="黑体" panose="02010609060101010101" pitchFamily="49" charset="-122"/>
                <a:cs typeface="Calibri" pitchFamily="34" charset="0"/>
              </a:rPr>
              <a:t>Nanopores </a:t>
            </a:r>
            <a:r>
              <a:rPr lang="en-US" altLang="zh-CN" b="1" dirty="0">
                <a:solidFill>
                  <a:schemeClr val="bg1"/>
                </a:solidFill>
                <a:latin typeface="Garamond" panose="02020404030301010803" pitchFamily="18" charset="0"/>
                <a:ea typeface="宋体" panose="02010600030101010101" pitchFamily="2" charset="-122"/>
                <a:cs typeface="Calibri" pitchFamily="34" charset="0"/>
              </a:rPr>
              <a:t>(BEG, </a:t>
            </a:r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  <a:ea typeface="宋体" panose="02010600030101010101" pitchFamily="2" charset="-122"/>
                <a:cs typeface="Calibri" pitchFamily="34" charset="0"/>
              </a:rPr>
              <a:t>Loucks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  <a:ea typeface="宋体" panose="02010600030101010101" pitchFamily="2" charset="-122"/>
                <a:cs typeface="Calibri" pitchFamily="34" charset="0"/>
              </a:rPr>
              <a:t>et al., 2009)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B5B7CB92-525B-450E-8917-1A589C7B5C13}"/>
              </a:ext>
            </a:extLst>
          </p:cNvPr>
          <p:cNvSpPr txBox="1">
            <a:spLocks noChangeArrowheads="1"/>
          </p:cNvSpPr>
          <p:nvPr/>
        </p:nvSpPr>
        <p:spPr>
          <a:xfrm>
            <a:off x="2251728" y="-29430"/>
            <a:ext cx="8457835" cy="4803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zh-CN" sz="3200" dirty="0">
                <a:solidFill>
                  <a:srgbClr val="FF0000"/>
                </a:solidFill>
                <a:latin typeface="Garamond" panose="02020404030301010803" pitchFamily="18" charset="0"/>
                <a:ea typeface="微软雅黑" panose="020B0503020204020204" pitchFamily="34" charset="-122"/>
                <a:cs typeface="+mn-cs"/>
              </a:rPr>
              <a:t>“Shale Revolution”</a:t>
            </a:r>
            <a:r>
              <a:rPr lang="zh-CN" altLang="en-US" sz="3200" dirty="0">
                <a:solidFill>
                  <a:srgbClr val="FF0000"/>
                </a:solidFill>
                <a:latin typeface="Garamond" panose="02020404030301010803" pitchFamily="18" charset="0"/>
                <a:ea typeface="微软雅黑" panose="020B0503020204020204" pitchFamily="34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B050"/>
                </a:solidFill>
                <a:latin typeface="Garamond" panose="02020404030301010803" pitchFamily="18" charset="0"/>
                <a:ea typeface="微软雅黑" panose="020B0503020204020204" pitchFamily="34" charset="-122"/>
                <a:cs typeface="+mn-cs"/>
              </a:rPr>
              <a:t>(1981; 2000; 2008-2018</a:t>
            </a:r>
            <a:r>
              <a:rPr lang="zh-CN" altLang="en-US" sz="3200" dirty="0">
                <a:solidFill>
                  <a:srgbClr val="00B050"/>
                </a:solidFill>
                <a:latin typeface="Garamond" panose="02020404030301010803" pitchFamily="18" charset="0"/>
                <a:ea typeface="微软雅黑" panose="020B0503020204020204" pitchFamily="34" charset="-122"/>
                <a:cs typeface="+mn-cs"/>
              </a:rPr>
              <a:t>）</a:t>
            </a:r>
            <a:endParaRPr lang="en-US" sz="3200" dirty="0">
              <a:solidFill>
                <a:srgbClr val="00B050"/>
              </a:solidFill>
              <a:latin typeface="Garamond" panose="02020404030301010803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3DDF21-6BCC-487A-BDE4-FDEBAC7B705A}"/>
              </a:ext>
            </a:extLst>
          </p:cNvPr>
          <p:cNvSpPr txBox="1"/>
          <p:nvPr/>
        </p:nvSpPr>
        <p:spPr>
          <a:xfrm>
            <a:off x="-46298" y="4899785"/>
            <a:ext cx="797236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latin typeface="Garamond" panose="02020404030301010803" pitchFamily="18" charset="0"/>
              </a:rPr>
              <a:t>~15,850 horizontal wells and ~5,250 vertical wells</a:t>
            </a:r>
            <a:endParaRPr lang="zh-CN" altLang="en-US" sz="1100" b="1" dirty="0">
              <a:latin typeface="Garamond" panose="02020404030301010803" pitchFamily="18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073D1508-269C-4318-EC9B-1A765D91F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9842" y="3975101"/>
            <a:ext cx="779215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6075" indent="-346075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00000"/>
              <a:buFont typeface="Arial" pitchFamily="34" charset="0"/>
              <a:buChar char="•"/>
            </a:pPr>
            <a:r>
              <a:rPr lang="en-US" altLang="zh-CN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A net importer of energy since 1953</a:t>
            </a:r>
          </a:p>
          <a:p>
            <a:pPr marL="346075" indent="-346075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00000"/>
              <a:buFont typeface="Arial" pitchFamily="34" charset="0"/>
              <a:buChar char="•"/>
            </a:pPr>
            <a:r>
              <a:rPr lang="en-US" altLang="zh-CN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Crude oil production (MMB/d): 1970-9.6; 2019-12.2; 2023-12.9 </a:t>
            </a:r>
          </a:p>
          <a:p>
            <a:pPr marL="346075" indent="-346075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00000"/>
              <a:buFont typeface="Arial" pitchFamily="34" charset="0"/>
              <a:buChar char="•"/>
            </a:pPr>
            <a:r>
              <a:rPr lang="en-US" sz="2000" b="1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2025</a:t>
            </a:r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: 13.6</a:t>
            </a:r>
            <a:r>
              <a:rPr lang="en-US" altLang="zh-CN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 MMB/d; </a:t>
            </a:r>
            <a:r>
              <a:rPr lang="en-US" altLang="zh-CN" sz="2000" b="1" dirty="0">
                <a:solidFill>
                  <a:schemeClr val="accent1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tight oil 70% (9.0 MMB/d; 450 m </a:t>
            </a:r>
            <a:r>
              <a:rPr lang="en-US" altLang="zh-CN" sz="2000" b="1" dirty="0" err="1">
                <a:solidFill>
                  <a:schemeClr val="accent1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tonnes</a:t>
            </a:r>
            <a:r>
              <a:rPr lang="en-US" altLang="zh-CN" sz="2000" b="1" dirty="0">
                <a:solidFill>
                  <a:schemeClr val="accent1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/y)</a:t>
            </a:r>
            <a:endParaRPr lang="en-US" sz="2000" b="1" dirty="0">
              <a:solidFill>
                <a:schemeClr val="accent1"/>
              </a:solidFill>
              <a:latin typeface="Garamond" panose="02020404030301010803" pitchFamily="18" charset="0"/>
              <a:ea typeface="黑体" panose="02010609060101010101" pitchFamily="49" charset="-122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208E91-B335-AB8C-0D08-2088346EC55A}"/>
              </a:ext>
            </a:extLst>
          </p:cNvPr>
          <p:cNvSpPr txBox="1">
            <a:spLocks/>
          </p:cNvSpPr>
          <p:nvPr/>
        </p:nvSpPr>
        <p:spPr>
          <a:xfrm>
            <a:off x="4695686" y="3620478"/>
            <a:ext cx="7420114" cy="2855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40952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2pPr>
            <a:lvl3pPr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3pPr>
            <a:lvl4pPr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4pPr>
            <a:lvl5pPr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5pPr>
            <a:lvl6pPr marL="418201"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6pPr>
            <a:lvl7pPr marL="836402"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7pPr>
            <a:lvl8pPr marL="1254603"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8pPr>
            <a:lvl9pPr marL="1672803"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sz="2000" kern="1200" dirty="0">
                <a:solidFill>
                  <a:schemeClr val="accent1"/>
                </a:solidFill>
                <a:latin typeface="Garamond" panose="02020404030301010803" pitchFamily="18" charset="0"/>
              </a:rPr>
              <a:t>The United States became a net energy exporter in November 2019</a:t>
            </a:r>
            <a:endParaRPr lang="en-US" altLang="en-US" sz="2000" kern="1200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8471A00-C917-D7F8-CAC7-9A6BAE682818}"/>
              </a:ext>
            </a:extLst>
          </p:cNvPr>
          <p:cNvSpPr txBox="1"/>
          <p:nvPr/>
        </p:nvSpPr>
        <p:spPr>
          <a:xfrm>
            <a:off x="6548907" y="1655472"/>
            <a:ext cx="14532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chemeClr val="bg1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Univ. Texas Arlington</a:t>
            </a:r>
            <a:endParaRPr lang="zh-CN" alt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13BFF12-CB9F-1038-AC74-6ADFC160FA61}"/>
              </a:ext>
            </a:extLst>
          </p:cNvPr>
          <p:cNvSpPr txBox="1"/>
          <p:nvPr/>
        </p:nvSpPr>
        <p:spPr>
          <a:xfrm>
            <a:off x="3855863" y="3130668"/>
            <a:ext cx="1453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2008.7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89338336-5B5A-B418-8BF9-DA4AA55AA923}"/>
              </a:ext>
            </a:extLst>
          </p:cNvPr>
          <p:cNvSpPr txBox="1"/>
          <p:nvPr/>
        </p:nvSpPr>
        <p:spPr>
          <a:xfrm>
            <a:off x="0" y="3479895"/>
            <a:ext cx="41860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George Mitchell (1919–2013; “</a:t>
            </a:r>
            <a:r>
              <a:rPr kumimoji="0" lang="en-US" altLang="zh-CN" sz="1400" b="1" i="0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Father of Fracking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”)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F90BF26B-AF43-8D0B-4E1A-BE50588749F8}"/>
              </a:ext>
            </a:extLst>
          </p:cNvPr>
          <p:cNvGraphicFramePr>
            <a:graphicFrameLocks noGrp="1"/>
          </p:cNvGraphicFramePr>
          <p:nvPr/>
        </p:nvGraphicFramePr>
        <p:xfrm>
          <a:off x="6920346" y="5481911"/>
          <a:ext cx="4743150" cy="1265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3936238058"/>
                    </a:ext>
                  </a:extLst>
                </a:gridCol>
                <a:gridCol w="810491">
                  <a:extLst>
                    <a:ext uri="{9D8B030D-6E8A-4147-A177-3AD203B41FA5}">
                      <a16:colId xmlns:a16="http://schemas.microsoft.com/office/drawing/2014/main" val="1241198365"/>
                    </a:ext>
                  </a:extLst>
                </a:gridCol>
                <a:gridCol w="817418">
                  <a:extLst>
                    <a:ext uri="{9D8B030D-6E8A-4147-A177-3AD203B41FA5}">
                      <a16:colId xmlns:a16="http://schemas.microsoft.com/office/drawing/2014/main" val="4228552050"/>
                    </a:ext>
                  </a:extLst>
                </a:gridCol>
                <a:gridCol w="734291">
                  <a:extLst>
                    <a:ext uri="{9D8B030D-6E8A-4147-A177-3AD203B41FA5}">
                      <a16:colId xmlns:a16="http://schemas.microsoft.com/office/drawing/2014/main" val="3667067882"/>
                    </a:ext>
                  </a:extLst>
                </a:gridCol>
                <a:gridCol w="789709">
                  <a:extLst>
                    <a:ext uri="{9D8B030D-6E8A-4147-A177-3AD203B41FA5}">
                      <a16:colId xmlns:a16="http://schemas.microsoft.com/office/drawing/2014/main" val="2335602393"/>
                    </a:ext>
                  </a:extLst>
                </a:gridCol>
                <a:gridCol w="829241">
                  <a:extLst>
                    <a:ext uri="{9D8B030D-6E8A-4147-A177-3AD203B41FA5}">
                      <a16:colId xmlns:a16="http://schemas.microsoft.com/office/drawing/2014/main" val="2112727236"/>
                    </a:ext>
                  </a:extLst>
                </a:gridCol>
              </a:tblGrid>
              <a:tr h="63254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u="none" dirty="0">
                          <a:solidFill>
                            <a:schemeClr val="bg2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</a:rPr>
                        <a:t>Export</a:t>
                      </a:r>
                      <a:endParaRPr lang="zh-CN" altLang="en-US" sz="1400" b="1" u="none" dirty="0">
                        <a:solidFill>
                          <a:schemeClr val="bg2"/>
                        </a:solidFill>
                        <a:latin typeface="Garamond" panose="02020404030301010803" pitchFamily="18" charset="0"/>
                        <a:ea typeface="黑体" panose="02010609060101010101" pitchFamily="49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u="none" dirty="0">
                          <a:solidFill>
                            <a:schemeClr val="bg2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</a:rPr>
                        <a:t>Canada(52%</a:t>
                      </a:r>
                      <a:r>
                        <a:rPr lang="en-US" altLang="zh-CN" sz="1400" b="1" u="none" kern="1200" dirty="0">
                          <a:solidFill>
                            <a:schemeClr val="bg2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  <a:cs typeface="+mn-cs"/>
                        </a:rPr>
                        <a:t>)</a:t>
                      </a:r>
                      <a:endParaRPr lang="zh-CN" altLang="en-US" sz="1400" b="1" u="none" dirty="0">
                        <a:solidFill>
                          <a:schemeClr val="bg2"/>
                        </a:solidFill>
                        <a:latin typeface="Garamond" panose="02020404030301010803" pitchFamily="18" charset="0"/>
                        <a:ea typeface="黑体" panose="02010609060101010101" pitchFamily="49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u="none" dirty="0">
                          <a:solidFill>
                            <a:schemeClr val="bg2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</a:rPr>
                        <a:t>Mexico</a:t>
                      </a:r>
                    </a:p>
                    <a:p>
                      <a:pPr algn="ctr"/>
                      <a:r>
                        <a:rPr lang="en-US" altLang="zh-CN" sz="1400" b="1" u="none" dirty="0">
                          <a:solidFill>
                            <a:schemeClr val="bg2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</a:rPr>
                        <a:t>(11%</a:t>
                      </a:r>
                      <a:r>
                        <a:rPr lang="en-US" altLang="zh-CN" sz="1400" b="1" u="none" kern="1200" dirty="0">
                          <a:solidFill>
                            <a:schemeClr val="bg2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  <a:cs typeface="+mn-cs"/>
                        </a:rPr>
                        <a:t>)</a:t>
                      </a:r>
                      <a:endParaRPr lang="zh-CN" altLang="en-US" sz="1400" b="1" u="none" dirty="0">
                        <a:solidFill>
                          <a:schemeClr val="bg2"/>
                        </a:solidFill>
                        <a:latin typeface="Garamond" panose="02020404030301010803" pitchFamily="18" charset="0"/>
                        <a:ea typeface="黑体" panose="02010609060101010101" pitchFamily="49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u="none" dirty="0">
                          <a:solidFill>
                            <a:schemeClr val="bg2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</a:rPr>
                        <a:t>Saudi</a:t>
                      </a:r>
                    </a:p>
                    <a:p>
                      <a:pPr algn="ctr"/>
                      <a:r>
                        <a:rPr lang="en-US" altLang="zh-CN" sz="1400" b="1" u="none" dirty="0">
                          <a:solidFill>
                            <a:schemeClr val="bg2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</a:rPr>
                        <a:t>(5%</a:t>
                      </a:r>
                      <a:r>
                        <a:rPr lang="en-US" altLang="zh-CN" sz="1400" b="1" u="none" kern="1200" dirty="0">
                          <a:solidFill>
                            <a:schemeClr val="bg2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  <a:cs typeface="+mn-cs"/>
                        </a:rPr>
                        <a:t>)</a:t>
                      </a:r>
                      <a:endParaRPr lang="zh-CN" altLang="en-US" sz="1400" b="1" u="none" dirty="0">
                        <a:solidFill>
                          <a:schemeClr val="bg2"/>
                        </a:solidFill>
                        <a:latin typeface="Garamond" panose="02020404030301010803" pitchFamily="18" charset="0"/>
                        <a:ea typeface="黑体" panose="02010609060101010101" pitchFamily="49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u="none" dirty="0">
                          <a:solidFill>
                            <a:schemeClr val="bg2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</a:rPr>
                        <a:t>Iraq</a:t>
                      </a:r>
                    </a:p>
                    <a:p>
                      <a:pPr algn="ctr"/>
                      <a:r>
                        <a:rPr lang="en-US" altLang="zh-CN" sz="1400" b="1" u="none" dirty="0">
                          <a:solidFill>
                            <a:schemeClr val="bg2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</a:rPr>
                        <a:t>(4%</a:t>
                      </a:r>
                      <a:r>
                        <a:rPr lang="en-US" altLang="zh-CN" sz="1400" b="1" u="none" kern="1200" dirty="0">
                          <a:solidFill>
                            <a:schemeClr val="bg2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  <a:cs typeface="+mn-cs"/>
                        </a:rPr>
                        <a:t>)</a:t>
                      </a:r>
                      <a:endParaRPr lang="zh-CN" altLang="en-US" sz="1400" b="1" u="none" dirty="0">
                        <a:solidFill>
                          <a:schemeClr val="bg2"/>
                        </a:solidFill>
                        <a:latin typeface="Garamond" panose="02020404030301010803" pitchFamily="18" charset="0"/>
                        <a:ea typeface="黑体" panose="02010609060101010101" pitchFamily="49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364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u="none" dirty="0">
                          <a:solidFill>
                            <a:schemeClr val="bg2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</a:rPr>
                        <a:t>Brazil</a:t>
                      </a:r>
                    </a:p>
                    <a:p>
                      <a:pPr marL="0" marR="0" lvl="0" indent="0" algn="ctr" defTabSz="8364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u="none" dirty="0">
                          <a:solidFill>
                            <a:schemeClr val="bg2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</a:rPr>
                        <a:t>(3%</a:t>
                      </a:r>
                      <a:r>
                        <a:rPr lang="en-US" altLang="zh-CN" sz="1400" b="1" u="none" kern="1200" dirty="0">
                          <a:solidFill>
                            <a:schemeClr val="bg2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  <a:cs typeface="+mn-cs"/>
                        </a:rPr>
                        <a:t>)</a:t>
                      </a:r>
                      <a:endParaRPr lang="zh-CN" altLang="en-US" sz="1400" b="1" u="none" dirty="0">
                        <a:solidFill>
                          <a:schemeClr val="bg2"/>
                        </a:solidFill>
                        <a:latin typeface="Garamond" panose="02020404030301010803" pitchFamily="18" charset="0"/>
                        <a:ea typeface="黑体" panose="02010609060101010101" pitchFamily="49" charset="-122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5155151"/>
                  </a:ext>
                </a:extLst>
              </a:tr>
              <a:tr h="63254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accent1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</a:rPr>
                        <a:t>Import</a:t>
                      </a:r>
                      <a:endParaRPr lang="zh-CN" altLang="en-US" sz="1400" b="1" dirty="0">
                        <a:solidFill>
                          <a:schemeClr val="accent1"/>
                        </a:solidFill>
                        <a:latin typeface="Garamond" panose="02020404030301010803" pitchFamily="18" charset="0"/>
                        <a:ea typeface="黑体" panose="02010609060101010101" pitchFamily="49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accent1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</a:rPr>
                        <a:t>Mexico</a:t>
                      </a:r>
                    </a:p>
                    <a:p>
                      <a:pPr algn="ctr"/>
                      <a:r>
                        <a:rPr lang="en-US" altLang="zh-CN" sz="1400" b="1" u="none" dirty="0">
                          <a:solidFill>
                            <a:schemeClr val="accent1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</a:rPr>
                        <a:t>(11</a:t>
                      </a:r>
                      <a:r>
                        <a:rPr lang="en-US" altLang="zh-CN" sz="1400" b="1" dirty="0">
                          <a:solidFill>
                            <a:schemeClr val="accent1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</a:rPr>
                        <a:t>%</a:t>
                      </a:r>
                      <a:r>
                        <a:rPr lang="en-US" altLang="zh-CN" sz="1400" b="1" u="none" kern="1200" dirty="0">
                          <a:solidFill>
                            <a:schemeClr val="accent1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  <a:cs typeface="+mn-cs"/>
                        </a:rPr>
                        <a:t>)</a:t>
                      </a:r>
                      <a:endParaRPr lang="zh-CN" altLang="en-US" sz="1400" b="1" dirty="0">
                        <a:solidFill>
                          <a:schemeClr val="accent1"/>
                        </a:solidFill>
                        <a:latin typeface="Garamond" panose="02020404030301010803" pitchFamily="18" charset="0"/>
                        <a:ea typeface="黑体" panose="02010609060101010101" pitchFamily="49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accent1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</a:rPr>
                        <a:t>China</a:t>
                      </a:r>
                    </a:p>
                    <a:p>
                      <a:pPr algn="ctr"/>
                      <a:r>
                        <a:rPr lang="en-US" altLang="zh-CN" sz="1400" b="1" u="none" dirty="0">
                          <a:solidFill>
                            <a:schemeClr val="accent1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</a:rPr>
                        <a:t>(10</a:t>
                      </a:r>
                      <a:r>
                        <a:rPr lang="en-US" altLang="zh-CN" sz="1400" b="1" dirty="0">
                          <a:solidFill>
                            <a:schemeClr val="accent1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</a:rPr>
                        <a:t>%</a:t>
                      </a:r>
                      <a:r>
                        <a:rPr lang="en-US" altLang="zh-CN" sz="1400" b="1" u="none" kern="1200" dirty="0">
                          <a:solidFill>
                            <a:schemeClr val="accent1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  <a:cs typeface="+mn-cs"/>
                        </a:rPr>
                        <a:t>)</a:t>
                      </a:r>
                      <a:endParaRPr lang="zh-CN" altLang="en-US" sz="1400" b="1" dirty="0">
                        <a:solidFill>
                          <a:schemeClr val="accent1"/>
                        </a:solidFill>
                        <a:latin typeface="Garamond" panose="02020404030301010803" pitchFamily="18" charset="0"/>
                        <a:ea typeface="黑体" panose="02010609060101010101" pitchFamily="49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accent1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</a:rPr>
                        <a:t>Dutch</a:t>
                      </a:r>
                    </a:p>
                    <a:p>
                      <a:pPr algn="ctr"/>
                      <a:r>
                        <a:rPr lang="en-US" altLang="zh-CN" sz="1400" b="1" u="none" dirty="0">
                          <a:solidFill>
                            <a:schemeClr val="accent1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</a:rPr>
                        <a:t>(9</a:t>
                      </a:r>
                      <a:r>
                        <a:rPr lang="en-US" altLang="zh-CN" sz="1400" b="1" dirty="0">
                          <a:solidFill>
                            <a:schemeClr val="accent1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</a:rPr>
                        <a:t>%</a:t>
                      </a:r>
                      <a:r>
                        <a:rPr lang="en-US" altLang="zh-CN" sz="1400" b="1" u="none" kern="1200" dirty="0">
                          <a:solidFill>
                            <a:schemeClr val="accent1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  <a:cs typeface="+mn-cs"/>
                        </a:rPr>
                        <a:t>)</a:t>
                      </a:r>
                      <a:endParaRPr lang="zh-CN" altLang="en-US" sz="1400" b="1" dirty="0">
                        <a:solidFill>
                          <a:schemeClr val="accent1"/>
                        </a:solidFill>
                        <a:latin typeface="Garamond" panose="02020404030301010803" pitchFamily="18" charset="0"/>
                        <a:ea typeface="黑体" panose="02010609060101010101" pitchFamily="49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accent1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</a:rPr>
                        <a:t>Canada</a:t>
                      </a:r>
                      <a:r>
                        <a:rPr lang="en-US" altLang="zh-CN" sz="1400" b="1" u="none" dirty="0">
                          <a:solidFill>
                            <a:schemeClr val="accent1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</a:rPr>
                        <a:t>(</a:t>
                      </a:r>
                      <a:r>
                        <a:rPr lang="en-US" altLang="zh-CN" sz="1400" b="1" u="none" kern="1200" dirty="0">
                          <a:solidFill>
                            <a:schemeClr val="accent1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  <a:cs typeface="+mn-cs"/>
                        </a:rPr>
                        <a:t>8</a:t>
                      </a:r>
                      <a:r>
                        <a:rPr lang="en-US" altLang="zh-CN" sz="1400" b="1" dirty="0">
                          <a:solidFill>
                            <a:schemeClr val="accent1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</a:rPr>
                        <a:t>%</a:t>
                      </a:r>
                      <a:r>
                        <a:rPr lang="en-US" altLang="zh-CN" sz="1400" b="1" u="none" kern="1200" dirty="0">
                          <a:solidFill>
                            <a:schemeClr val="accent1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  <a:cs typeface="+mn-cs"/>
                        </a:rPr>
                        <a:t>)</a:t>
                      </a:r>
                      <a:endParaRPr lang="zh-CN" altLang="en-US" sz="1400" b="1" dirty="0">
                        <a:solidFill>
                          <a:schemeClr val="accent1"/>
                        </a:solidFill>
                        <a:latin typeface="Garamond" panose="02020404030301010803" pitchFamily="18" charset="0"/>
                        <a:ea typeface="黑体" panose="02010609060101010101" pitchFamily="49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accent1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</a:rPr>
                        <a:t>Japan</a:t>
                      </a:r>
                      <a:r>
                        <a:rPr lang="en-US" altLang="zh-CN" sz="1400" b="1" u="none" dirty="0">
                          <a:solidFill>
                            <a:schemeClr val="bg2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en-US" altLang="zh-CN" sz="1400" b="1" u="none" dirty="0">
                          <a:solidFill>
                            <a:schemeClr val="accent1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</a:rPr>
                        <a:t>(</a:t>
                      </a:r>
                      <a:r>
                        <a:rPr lang="en-US" altLang="zh-CN" sz="1400" b="1" u="none" kern="1200" dirty="0">
                          <a:solidFill>
                            <a:schemeClr val="accent1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  <a:cs typeface="+mn-cs"/>
                        </a:rPr>
                        <a:t>6</a:t>
                      </a:r>
                      <a:r>
                        <a:rPr lang="en-US" altLang="zh-CN" sz="1400" b="1" dirty="0">
                          <a:solidFill>
                            <a:schemeClr val="accent1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</a:rPr>
                        <a:t>%</a:t>
                      </a:r>
                      <a:r>
                        <a:rPr lang="en-US" altLang="zh-CN" sz="1400" b="1" u="none" kern="1200" dirty="0">
                          <a:solidFill>
                            <a:schemeClr val="accent1"/>
                          </a:solidFill>
                          <a:latin typeface="Garamond" panose="02020404030301010803" pitchFamily="18" charset="0"/>
                          <a:ea typeface="黑体" panose="02010609060101010101" pitchFamily="49" charset="-122"/>
                          <a:cs typeface="+mn-cs"/>
                        </a:rPr>
                        <a:t>)</a:t>
                      </a:r>
                      <a:endParaRPr lang="zh-CN" altLang="en-US" sz="1400" b="1" dirty="0">
                        <a:solidFill>
                          <a:schemeClr val="accent1"/>
                        </a:solidFill>
                        <a:latin typeface="Garamond" panose="02020404030301010803" pitchFamily="18" charset="0"/>
                        <a:ea typeface="黑体" panose="02010609060101010101" pitchFamily="49" charset="-122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4038654"/>
                  </a:ext>
                </a:extLst>
              </a:tr>
            </a:tbl>
          </a:graphicData>
        </a:graphic>
      </p:graphicFrame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BFFEA4F5-7801-D56D-F08F-5BB8A8D7C655}"/>
              </a:ext>
            </a:extLst>
          </p:cNvPr>
          <p:cNvCxnSpPr>
            <a:cxnSpLocks/>
          </p:cNvCxnSpPr>
          <p:nvPr/>
        </p:nvCxnSpPr>
        <p:spPr bwMode="auto">
          <a:xfrm>
            <a:off x="7032778" y="5481911"/>
            <a:ext cx="4410830" cy="0"/>
          </a:xfrm>
          <a:prstGeom prst="line">
            <a:avLst/>
          </a:prstGeom>
          <a:ln w="158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A06B59FC-102A-8D26-A6D2-E2AC9C4F75D8}"/>
              </a:ext>
            </a:extLst>
          </p:cNvPr>
          <p:cNvCxnSpPr>
            <a:cxnSpLocks/>
          </p:cNvCxnSpPr>
          <p:nvPr/>
        </p:nvCxnSpPr>
        <p:spPr bwMode="auto">
          <a:xfrm>
            <a:off x="7032778" y="6123517"/>
            <a:ext cx="4410830" cy="0"/>
          </a:xfrm>
          <a:prstGeom prst="line">
            <a:avLst/>
          </a:prstGeom>
          <a:ln w="158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999DD66A-4A80-0A46-2D6B-43673DFF5890}"/>
              </a:ext>
            </a:extLst>
          </p:cNvPr>
          <p:cNvCxnSpPr>
            <a:cxnSpLocks/>
          </p:cNvCxnSpPr>
          <p:nvPr/>
        </p:nvCxnSpPr>
        <p:spPr bwMode="auto">
          <a:xfrm>
            <a:off x="7039588" y="6674116"/>
            <a:ext cx="4404020" cy="0"/>
          </a:xfrm>
          <a:prstGeom prst="line">
            <a:avLst/>
          </a:prstGeom>
          <a:ln w="158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图片 19" descr="图片包含 食物, 桌子, 游戏机, 瓶子&#10;&#10;描述已自动生成">
            <a:extLst>
              <a:ext uri="{FF2B5EF4-FFF2-40B4-BE49-F238E27FC236}">
                <a16:creationId xmlns:a16="http://schemas.microsoft.com/office/drawing/2014/main" id="{34BC4306-E50B-6FA0-7F52-A3AE5D8241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" t="8418" r="6234" b="8037"/>
          <a:stretch/>
        </p:blipFill>
        <p:spPr>
          <a:xfrm>
            <a:off x="5183039" y="5606317"/>
            <a:ext cx="1600357" cy="1248085"/>
          </a:xfrm>
          <a:prstGeom prst="rect">
            <a:avLst/>
          </a:prstGeom>
        </p:spPr>
      </p:pic>
      <p:sp>
        <p:nvSpPr>
          <p:cNvPr id="14" name="Rectangle 12">
            <a:extLst>
              <a:ext uri="{FF2B5EF4-FFF2-40B4-BE49-F238E27FC236}">
                <a16:creationId xmlns:a16="http://schemas.microsoft.com/office/drawing/2014/main" id="{16673032-43E7-7346-8F07-A4861A19E4B1}"/>
              </a:ext>
            </a:extLst>
          </p:cNvPr>
          <p:cNvSpPr/>
          <p:nvPr/>
        </p:nvSpPr>
        <p:spPr bwMode="auto">
          <a:xfrm>
            <a:off x="706586" y="3842432"/>
            <a:ext cx="625482" cy="3786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838" tIns="49212" rIns="96838" bIns="49212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tabLst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82D9A56-83A5-A802-BD1E-DEBB130DF30E}"/>
              </a:ext>
            </a:extLst>
          </p:cNvPr>
          <p:cNvSpPr/>
          <p:nvPr/>
        </p:nvSpPr>
        <p:spPr bwMode="auto">
          <a:xfrm>
            <a:off x="8264236" y="748145"/>
            <a:ext cx="325582" cy="252972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838" tIns="49212" rIns="96838" bIns="49212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tabLst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1028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auto">
          <a:xfrm>
            <a:off x="5815280" y="6571374"/>
            <a:ext cx="354758" cy="261610"/>
          </a:xfrm>
          <a:prstGeom prst="rect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zh-CN" altLang="en-US" sz="1400">
              <a:latin typeface="Garamond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0DFB58-74D0-76FD-6224-FEFE0FDB6D5C}"/>
              </a:ext>
            </a:extLst>
          </p:cNvPr>
          <p:cNvSpPr txBox="1"/>
          <p:nvPr/>
        </p:nvSpPr>
        <p:spPr>
          <a:xfrm>
            <a:off x="755486" y="6314851"/>
            <a:ext cx="2836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014F0"/>
                </a:solidFill>
                <a:latin typeface="Garamond" panose="02020404030301010803" pitchFamily="18" charset="0"/>
              </a:rPr>
              <a:t>Tailing and rebound</a:t>
            </a:r>
            <a:endParaRPr lang="zh-CN" altLang="en-US" sz="2400" b="1" dirty="0">
              <a:solidFill>
                <a:srgbClr val="F014F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FF4539B-6195-C9B9-DBEF-FEE8F975CD4F}"/>
              </a:ext>
            </a:extLst>
          </p:cNvPr>
          <p:cNvSpPr/>
          <p:nvPr/>
        </p:nvSpPr>
        <p:spPr bwMode="auto">
          <a:xfrm>
            <a:off x="1633592" y="-12382"/>
            <a:ext cx="9154140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>
                <a:solidFill>
                  <a:srgbClr val="FF0000"/>
                </a:solidFill>
                <a:ea typeface="微软雅黑" panose="020B0503020204020204" pitchFamily="34" charset="-122"/>
              </a:rPr>
              <a:t>Shale Petroleum Development: Production Decline</a:t>
            </a:r>
            <a:endParaRPr lang="zh-CN" altLang="en-US" sz="3200" dirty="0">
              <a:solidFill>
                <a:srgbClr val="00B050"/>
              </a:solidFill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CE930E0E-9C45-BE6B-46B5-D2A15B820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61" y="3536711"/>
            <a:ext cx="3721338" cy="2700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B43C52A-2999-2BBD-4E06-CDE34F8BD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254" y="3549764"/>
            <a:ext cx="4135477" cy="2700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A15A1E9-30C0-7CD3-5410-70DBDAE8A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04552"/>
            <a:ext cx="4138191" cy="2700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7E67F75-D1A2-77B0-6719-C0C0450D8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0254" y="669447"/>
            <a:ext cx="4135477" cy="2700000"/>
          </a:xfrm>
          <a:prstGeom prst="rect">
            <a:avLst/>
          </a:prstGeom>
        </p:spPr>
      </p:pic>
      <p:sp>
        <p:nvSpPr>
          <p:cNvPr id="28" name="TextBox 18">
            <a:extLst>
              <a:ext uri="{FF2B5EF4-FFF2-40B4-BE49-F238E27FC236}">
                <a16:creationId xmlns:a16="http://schemas.microsoft.com/office/drawing/2014/main" id="{9C90DB4A-3E06-B4F3-4E09-210E6173046C}"/>
              </a:ext>
            </a:extLst>
          </p:cNvPr>
          <p:cNvSpPr txBox="1"/>
          <p:nvPr/>
        </p:nvSpPr>
        <p:spPr>
          <a:xfrm>
            <a:off x="8545066" y="1143748"/>
            <a:ext cx="3447641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00000"/>
              <a:buFont typeface="Arial" pitchFamily="34" charset="0"/>
              <a:buChar char="•"/>
            </a:pPr>
            <a:r>
              <a:rPr lang="en-US" altLang="zh-CN" sz="2500" b="1" kern="100" dirty="0">
                <a:solidFill>
                  <a:srgbClr val="000000"/>
                </a:solidFill>
                <a:latin typeface="Garamond" panose="02020404030301010803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Steep initial decline (both gas and oil:      </a:t>
            </a:r>
            <a:r>
              <a:rPr lang="en-US" altLang="zh-CN" sz="2500" b="1" kern="100" dirty="0">
                <a:solidFill>
                  <a:srgbClr val="F014F0"/>
                </a:solidFill>
                <a:latin typeface="Garamond" panose="02020404030301010803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en-US" altLang="zh-CN" sz="2500" b="1" dirty="0">
                <a:solidFill>
                  <a:srgbClr val="F014F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2/3</a:t>
            </a:r>
            <a:r>
              <a:rPr lang="en-US" altLang="zh-CN" sz="2500" b="1" dirty="0">
                <a:solidFill>
                  <a:srgbClr val="00000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 after 1 yr)</a:t>
            </a:r>
            <a:endParaRPr lang="en-US" altLang="zh-CN" sz="2500" b="1" kern="100" dirty="0">
              <a:solidFill>
                <a:srgbClr val="000000"/>
              </a:solidFill>
              <a:latin typeface="Garamond" panose="02020404030301010803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00000"/>
              <a:buFont typeface="Arial" pitchFamily="34" charset="0"/>
              <a:buChar char="•"/>
            </a:pPr>
            <a:r>
              <a:rPr lang="en-US" altLang="zh-CN" sz="2500" b="1" kern="100" dirty="0">
                <a:solidFill>
                  <a:srgbClr val="000000"/>
                </a:solidFill>
                <a:latin typeface="Garamond" panose="02020404030301010803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Low recovery (</a:t>
            </a:r>
            <a:r>
              <a:rPr lang="en-US" altLang="zh-CN" sz="2500" b="1" dirty="0">
                <a:solidFill>
                  <a:srgbClr val="00000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shale gas: &lt;40%; tight oil: &lt;10%)</a:t>
            </a:r>
          </a:p>
          <a:p>
            <a:pPr marL="358775" indent="-358775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00000"/>
              <a:buFont typeface="Arial" pitchFamily="34" charset="0"/>
              <a:buChar char="•"/>
            </a:pPr>
            <a:r>
              <a:rPr lang="en-US" altLang="zh-CN" sz="2500" b="1" dirty="0">
                <a:solidFill>
                  <a:srgbClr val="00000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Theoretical power-law exponent between 0.5 to 1 reported by Monteiro et al. (PNAS, 2012)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97DD4077-514F-1E44-F248-0AF522C24132}"/>
              </a:ext>
            </a:extLst>
          </p:cNvPr>
          <p:cNvSpPr txBox="1"/>
          <p:nvPr/>
        </p:nvSpPr>
        <p:spPr>
          <a:xfrm>
            <a:off x="3657204" y="6249764"/>
            <a:ext cx="8287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014F0"/>
                </a:solidFill>
                <a:latin typeface="Garamond" panose="02020404030301010803" pitchFamily="18" charset="0"/>
              </a:rPr>
              <a:t>Fracture-matrix interaction (fractures: -1; matrix: -1/2 or -1/4)</a:t>
            </a:r>
            <a:endParaRPr lang="zh-CN" altLang="en-US" sz="2400" b="1" dirty="0">
              <a:solidFill>
                <a:srgbClr val="F014F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414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A917C62-EC98-6969-AD3B-60A22F22BA64}"/>
              </a:ext>
            </a:extLst>
          </p:cNvPr>
          <p:cNvSpPr txBox="1">
            <a:spLocks noChangeArrowheads="1"/>
          </p:cNvSpPr>
          <p:nvPr/>
        </p:nvSpPr>
        <p:spPr>
          <a:xfrm>
            <a:off x="1127447" y="-5242"/>
            <a:ext cx="10126155" cy="55100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defTabSz="1028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1028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defTabSz="1028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defTabSz="1028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defTabSz="1028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defTabSz="1028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defTabSz="1028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defTabSz="1028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defTabSz="1028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defTabSz="940952">
              <a:defRPr/>
            </a:pPr>
            <a:r>
              <a:rPr lang="en-US" altLang="zh-CN" sz="3100" dirty="0">
                <a:solidFill>
                  <a:srgbClr val="FF0000"/>
                </a:solidFill>
                <a:latin typeface="Garamond" panose="02020404030301010803" pitchFamily="18" charset="0"/>
                <a:ea typeface="微软雅黑" panose="020B0503020204020204" pitchFamily="34" charset="-122"/>
              </a:rPr>
              <a:t>Energy Geosciences for Carbon Neutrality </a:t>
            </a:r>
            <a:r>
              <a:rPr lang="en-US" altLang="zh-CN" sz="3100" dirty="0">
                <a:solidFill>
                  <a:srgbClr val="00B050"/>
                </a:solidFill>
                <a:latin typeface="Garamond" panose="02020404030301010803" pitchFamily="18" charset="0"/>
                <a:ea typeface="微软雅黑" panose="020B0503020204020204" pitchFamily="34" charset="-122"/>
              </a:rPr>
              <a:t>(2017-Present)</a:t>
            </a:r>
            <a:endParaRPr lang="zh-CN" altLang="en-US" sz="3100" dirty="0">
              <a:solidFill>
                <a:srgbClr val="00B050"/>
              </a:solidFill>
              <a:latin typeface="Garamond" panose="02020404030301010803" pitchFamily="18" charset="0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7D9A47E-BAE9-ABC6-202F-67284C99706D}"/>
              </a:ext>
            </a:extLst>
          </p:cNvPr>
          <p:cNvSpPr txBox="1"/>
          <p:nvPr/>
        </p:nvSpPr>
        <p:spPr>
          <a:xfrm>
            <a:off x="7021943" y="6358957"/>
            <a:ext cx="468625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500" b="1" dirty="0">
                <a:solidFill>
                  <a:schemeClr val="tx2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Coupled THMCB</a:t>
            </a:r>
            <a:r>
              <a:rPr lang="zh-CN" altLang="en-US" sz="2500" b="1" dirty="0">
                <a:solidFill>
                  <a:schemeClr val="tx2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 </a:t>
            </a:r>
            <a:r>
              <a:rPr lang="en-US" altLang="zh-CN" sz="2500" b="1" dirty="0">
                <a:solidFill>
                  <a:schemeClr val="tx2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processes</a:t>
            </a:r>
            <a:endParaRPr lang="zh-CN" altLang="en-US" sz="2500" dirty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文本框 25">
            <a:extLst>
              <a:ext uri="{FF2B5EF4-FFF2-40B4-BE49-F238E27FC236}">
                <a16:creationId xmlns:a16="http://schemas.microsoft.com/office/drawing/2014/main" id="{C8AE17C8-7057-2FF7-E079-C36BFF663D7A}"/>
              </a:ext>
            </a:extLst>
          </p:cNvPr>
          <p:cNvSpPr txBox="1"/>
          <p:nvPr/>
        </p:nvSpPr>
        <p:spPr>
          <a:xfrm>
            <a:off x="1698221" y="6308236"/>
            <a:ext cx="4492303" cy="523220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altLang="zh-CN" sz="2800" b="1" dirty="0">
                <a:solidFill>
                  <a:schemeClr val="tx1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Seven major research areas</a:t>
            </a:r>
            <a:endParaRPr lang="zh-CN" altLang="en-US" sz="2800" b="1" dirty="0">
              <a:solidFill>
                <a:schemeClr val="tx1"/>
              </a:solidFill>
              <a:latin typeface="Garamond" panose="02020404030301010803" pitchFamily="18" charset="0"/>
              <a:ea typeface="黑体" panose="02010609060101010101" pitchFamily="49" charset="-122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6C598F-7999-E5BE-9615-1840B03A048B}"/>
              </a:ext>
            </a:extLst>
          </p:cNvPr>
          <p:cNvSpPr txBox="1">
            <a:spLocks/>
          </p:cNvSpPr>
          <p:nvPr/>
        </p:nvSpPr>
        <p:spPr>
          <a:xfrm>
            <a:off x="8276551" y="725158"/>
            <a:ext cx="3782497" cy="1589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40952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00"/>
                </a:solidFill>
                <a:latin typeface="Garamond" panose="02020404030301010803" pitchFamily="18" charset="0"/>
                <a:ea typeface="微软雅黑" panose="020B0503020204020204" pitchFamily="34" charset="-122"/>
                <a:cs typeface="+mj-cs"/>
              </a:defRPr>
            </a:lvl1pPr>
            <a:lvl2pPr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2pPr>
            <a:lvl3pPr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3pPr>
            <a:lvl4pPr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4pPr>
            <a:lvl5pPr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5pPr>
            <a:lvl6pPr marL="418201"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6pPr>
            <a:lvl7pPr marL="836402"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7pPr>
            <a:lvl8pPr marL="1254603"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8pPr>
            <a:lvl9pPr marL="1672803"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4095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黑体" panose="02010609060101010101" pitchFamily="49" charset="-122"/>
              </a:rPr>
              <a:t>Lessons learned from 40+ yrs of subsurface studies </a:t>
            </a:r>
          </a:p>
          <a:p>
            <a:pPr marL="0" marR="0" lvl="0" indent="0" algn="ctr" defTabSz="94095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黑体" panose="02010609060101010101" pitchFamily="49" charset="-122"/>
              </a:rPr>
              <a:t>(USDOE,  2000)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64B6B11E-AD21-41B8-5C57-60C63557CA06}"/>
              </a:ext>
            </a:extLst>
          </p:cNvPr>
          <p:cNvSpPr txBox="1"/>
          <p:nvPr/>
        </p:nvSpPr>
        <p:spPr>
          <a:xfrm>
            <a:off x="8463384" y="2391298"/>
            <a:ext cx="3595664" cy="3826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spcBef>
                <a:spcPts val="400"/>
              </a:spcBef>
              <a:spcAft>
                <a:spcPts val="4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en-US" altLang="zh-CN" sz="2400" b="1" dirty="0">
                <a:solidFill>
                  <a:schemeClr val="accent1"/>
                </a:solidFill>
                <a:latin typeface="Garamond" panose="02020404030301010803" pitchFamily="18" charset="0"/>
              </a:rPr>
              <a:t>Multi-scale investigations</a:t>
            </a:r>
          </a:p>
          <a:p>
            <a:pPr marL="358775" indent="-358775">
              <a:spcBef>
                <a:spcPts val="400"/>
              </a:spcBef>
              <a:spcAft>
                <a:spcPts val="4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en-US" altLang="zh-CN" sz="2400" b="1" dirty="0">
                <a:solidFill>
                  <a:schemeClr val="accent1"/>
                </a:solidFill>
                <a:latin typeface="Garamond" panose="02020404030301010803" pitchFamily="18" charset="0"/>
              </a:rPr>
              <a:t>Interdisciplinary</a:t>
            </a:r>
          </a:p>
          <a:p>
            <a:pPr marL="358775" indent="-358775">
              <a:spcBef>
                <a:spcPts val="400"/>
              </a:spcBef>
              <a:spcAft>
                <a:spcPts val="4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en-US" altLang="zh-CN" sz="2400" b="1" dirty="0">
                <a:solidFill>
                  <a:schemeClr val="accent1"/>
                </a:solidFill>
                <a:latin typeface="Garamond" panose="02020404030301010803" pitchFamily="18" charset="0"/>
              </a:rPr>
              <a:t>Mechanistic studies</a:t>
            </a:r>
          </a:p>
          <a:p>
            <a:pPr marL="358775" indent="-358775">
              <a:spcBef>
                <a:spcPts val="400"/>
              </a:spcBef>
              <a:spcAft>
                <a:spcPts val="4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en-US" altLang="zh-CN" sz="2400" b="1" dirty="0">
                <a:solidFill>
                  <a:schemeClr val="accent1"/>
                </a:solidFill>
                <a:latin typeface="Garamond" panose="02020404030301010803" pitchFamily="18" charset="0"/>
              </a:rPr>
              <a:t>Process-level understanding</a:t>
            </a:r>
          </a:p>
          <a:p>
            <a:pPr marL="358775" indent="-358775">
              <a:spcBef>
                <a:spcPts val="400"/>
              </a:spcBef>
              <a:spcAft>
                <a:spcPts val="4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en-US" altLang="zh-CN" sz="2400" b="1" dirty="0">
                <a:solidFill>
                  <a:schemeClr val="accent1"/>
                </a:solidFill>
                <a:latin typeface="Garamond" panose="02020404030301010803" pitchFamily="18" charset="0"/>
              </a:rPr>
              <a:t>Innovative approaches (experimental, theoretical, numerical)</a:t>
            </a:r>
            <a:endParaRPr lang="zh-CN" altLang="en-US" sz="2400" b="1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pic>
        <p:nvPicPr>
          <p:cNvPr id="41" name="图片 40" descr="图示, 示意图&#10;&#10;AI 生成的内容可能不正确。">
            <a:extLst>
              <a:ext uri="{FF2B5EF4-FFF2-40B4-BE49-F238E27FC236}">
                <a16:creationId xmlns:a16="http://schemas.microsoft.com/office/drawing/2014/main" id="{13C21860-C155-9BF0-BD45-7FD25F64D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6" y="687100"/>
            <a:ext cx="7966545" cy="5633799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A5D2D4D3-A377-F138-DB19-908E15E1EB0F}"/>
              </a:ext>
            </a:extLst>
          </p:cNvPr>
          <p:cNvSpPr txBox="1"/>
          <p:nvPr/>
        </p:nvSpPr>
        <p:spPr>
          <a:xfrm>
            <a:off x="2459505" y="700981"/>
            <a:ext cx="12009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Sandstone</a:t>
            </a:r>
          </a:p>
          <a:p>
            <a:r>
              <a:rPr lang="en-US" altLang="zh-CN" b="1" dirty="0">
                <a:solidFill>
                  <a:srgbClr val="7030A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Carbonate</a:t>
            </a:r>
          </a:p>
          <a:p>
            <a:r>
              <a:rPr lang="en-US" altLang="zh-CN" b="1" dirty="0">
                <a:solidFill>
                  <a:srgbClr val="7030A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Mudstone</a:t>
            </a:r>
          </a:p>
          <a:p>
            <a:r>
              <a:rPr lang="en-US" altLang="zh-CN" b="1" dirty="0">
                <a:solidFill>
                  <a:srgbClr val="7030A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Salt rock</a:t>
            </a:r>
          </a:p>
          <a:p>
            <a:r>
              <a:rPr lang="en-US" altLang="zh-CN" b="1" dirty="0">
                <a:solidFill>
                  <a:srgbClr val="7030A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Coal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7E4AFF7A-3D65-DB64-2242-A200EF58E21A}"/>
              </a:ext>
            </a:extLst>
          </p:cNvPr>
          <p:cNvSpPr txBox="1"/>
          <p:nvPr/>
        </p:nvSpPr>
        <p:spPr>
          <a:xfrm>
            <a:off x="230070" y="1859071"/>
            <a:ext cx="12009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Sandstone</a:t>
            </a:r>
          </a:p>
          <a:p>
            <a:r>
              <a:rPr lang="en-US" altLang="zh-CN" b="1" dirty="0">
                <a:solidFill>
                  <a:srgbClr val="7030A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Carbonate</a:t>
            </a:r>
          </a:p>
          <a:p>
            <a:r>
              <a:rPr lang="en-US" altLang="zh-CN" b="1" dirty="0">
                <a:solidFill>
                  <a:srgbClr val="7030A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Mudstone</a:t>
            </a:r>
          </a:p>
          <a:p>
            <a:r>
              <a:rPr lang="en-US" altLang="zh-CN" b="1" dirty="0">
                <a:solidFill>
                  <a:srgbClr val="7030A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Salt rock</a:t>
            </a:r>
          </a:p>
          <a:p>
            <a:r>
              <a:rPr lang="en-US" altLang="zh-CN" b="1" dirty="0">
                <a:solidFill>
                  <a:srgbClr val="7030A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Coal</a:t>
            </a:r>
          </a:p>
          <a:p>
            <a:r>
              <a:rPr lang="en-US" altLang="zh-CN" b="1" dirty="0">
                <a:solidFill>
                  <a:srgbClr val="7030A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Basalt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F769EB28-C0A2-96BE-A2D5-DD62CB19C7EC}"/>
              </a:ext>
            </a:extLst>
          </p:cNvPr>
          <p:cNvSpPr txBox="1"/>
          <p:nvPr/>
        </p:nvSpPr>
        <p:spPr>
          <a:xfrm>
            <a:off x="548783" y="4982294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Granite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FFD6A639-28B3-B206-D3D6-3E11798880BD}"/>
              </a:ext>
            </a:extLst>
          </p:cNvPr>
          <p:cNvSpPr txBox="1"/>
          <p:nvPr/>
        </p:nvSpPr>
        <p:spPr>
          <a:xfrm>
            <a:off x="5032819" y="4889961"/>
            <a:ext cx="20746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Granite</a:t>
            </a:r>
          </a:p>
          <a:p>
            <a:r>
              <a:rPr lang="en-US" altLang="zh-CN" b="1" dirty="0">
                <a:solidFill>
                  <a:srgbClr val="7030A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Salt rock</a:t>
            </a:r>
          </a:p>
          <a:p>
            <a:r>
              <a:rPr lang="en-US" altLang="zh-CN" b="1" dirty="0">
                <a:solidFill>
                  <a:srgbClr val="7030A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Mudstone</a:t>
            </a:r>
          </a:p>
          <a:p>
            <a:r>
              <a:rPr lang="en-US" altLang="zh-CN" b="1" dirty="0">
                <a:solidFill>
                  <a:srgbClr val="7030A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Claystone</a:t>
            </a:r>
          </a:p>
          <a:p>
            <a:r>
              <a:rPr lang="en-US" altLang="zh-CN" b="1" dirty="0">
                <a:solidFill>
                  <a:srgbClr val="7030A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OM-rich mudstone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5607F780-525C-070F-7CAE-A4E1B54BA33E}"/>
              </a:ext>
            </a:extLst>
          </p:cNvPr>
          <p:cNvSpPr txBox="1"/>
          <p:nvPr/>
        </p:nvSpPr>
        <p:spPr>
          <a:xfrm>
            <a:off x="7065486" y="1787890"/>
            <a:ext cx="1211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Deep and OM-rich mudstone</a:t>
            </a:r>
            <a:endParaRPr lang="zh-CN" altLang="en-US" b="1" dirty="0">
              <a:solidFill>
                <a:srgbClr val="7030A0"/>
              </a:solidFill>
              <a:latin typeface="Garamond" panose="02020404030301010803" pitchFamily="18" charset="0"/>
              <a:ea typeface="黑体" panose="02010609060101010101" pitchFamily="49" charset="-122"/>
            </a:endParaRPr>
          </a:p>
        </p:txBody>
      </p:sp>
      <p:sp>
        <p:nvSpPr>
          <p:cNvPr id="1025" name="文本框 1024">
            <a:extLst>
              <a:ext uri="{FF2B5EF4-FFF2-40B4-BE49-F238E27FC236}">
                <a16:creationId xmlns:a16="http://schemas.microsoft.com/office/drawing/2014/main" id="{EC2993BB-CDF5-255B-C26E-D45603064F56}"/>
              </a:ext>
            </a:extLst>
          </p:cNvPr>
          <p:cNvSpPr txBox="1"/>
          <p:nvPr/>
        </p:nvSpPr>
        <p:spPr>
          <a:xfrm>
            <a:off x="1161045" y="1562427"/>
            <a:ext cx="13487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Garamond" panose="02020404030301010803" pitchFamily="18" charset="0"/>
              </a:rPr>
              <a:t>CCUS</a:t>
            </a:r>
            <a:endParaRPr lang="zh-CN" altLang="en-US" b="1" dirty="0">
              <a:latin typeface="Garamond" panose="02020404030301010803" pitchFamily="18" charset="0"/>
            </a:endParaRPr>
          </a:p>
        </p:txBody>
      </p:sp>
      <p:sp>
        <p:nvSpPr>
          <p:cNvPr id="1027" name="文本框 1026">
            <a:extLst>
              <a:ext uri="{FF2B5EF4-FFF2-40B4-BE49-F238E27FC236}">
                <a16:creationId xmlns:a16="http://schemas.microsoft.com/office/drawing/2014/main" id="{9EAF5C1E-519D-909C-2636-CECCB620213A}"/>
              </a:ext>
            </a:extLst>
          </p:cNvPr>
          <p:cNvSpPr txBox="1"/>
          <p:nvPr/>
        </p:nvSpPr>
        <p:spPr>
          <a:xfrm>
            <a:off x="1528072" y="3895021"/>
            <a:ext cx="13487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Garamond" panose="02020404030301010803" pitchFamily="18" charset="0"/>
              </a:rPr>
              <a:t>EGS</a:t>
            </a:r>
            <a:endParaRPr lang="zh-CN" altLang="en-US" b="1" dirty="0">
              <a:latin typeface="Garamond" panose="02020404030301010803" pitchFamily="18" charset="0"/>
            </a:endParaRPr>
          </a:p>
        </p:txBody>
      </p:sp>
      <p:sp>
        <p:nvSpPr>
          <p:cNvPr id="1028" name="文本框 1027">
            <a:extLst>
              <a:ext uri="{FF2B5EF4-FFF2-40B4-BE49-F238E27FC236}">
                <a16:creationId xmlns:a16="http://schemas.microsoft.com/office/drawing/2014/main" id="{5CD48149-1F22-9B62-623C-7129D60577E9}"/>
              </a:ext>
            </a:extLst>
          </p:cNvPr>
          <p:cNvSpPr txBox="1"/>
          <p:nvPr/>
        </p:nvSpPr>
        <p:spPr>
          <a:xfrm>
            <a:off x="5325412" y="3783745"/>
            <a:ext cx="20083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Garamond" panose="02020404030301010803" pitchFamily="18" charset="0"/>
              </a:rPr>
              <a:t>Critical Minerals</a:t>
            </a:r>
            <a:endParaRPr lang="zh-CN" altLang="en-US" b="1" dirty="0">
              <a:latin typeface="Garamond" panose="02020404030301010803" pitchFamily="18" charset="0"/>
            </a:endParaRPr>
          </a:p>
        </p:txBody>
      </p:sp>
      <p:sp>
        <p:nvSpPr>
          <p:cNvPr id="1029" name="文本框 1028">
            <a:extLst>
              <a:ext uri="{FF2B5EF4-FFF2-40B4-BE49-F238E27FC236}">
                <a16:creationId xmlns:a16="http://schemas.microsoft.com/office/drawing/2014/main" id="{F50D94DD-13E2-A483-387A-BEB5EF89AA27}"/>
              </a:ext>
            </a:extLst>
          </p:cNvPr>
          <p:cNvSpPr txBox="1"/>
          <p:nvPr/>
        </p:nvSpPr>
        <p:spPr>
          <a:xfrm>
            <a:off x="3553482" y="673219"/>
            <a:ext cx="18916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Garamond" panose="02020404030301010803" pitchFamily="18" charset="0"/>
              </a:rPr>
              <a:t>Green Hydrogen</a:t>
            </a:r>
            <a:endParaRPr lang="zh-CN" altLang="en-US" b="1" dirty="0">
              <a:latin typeface="Garamond" panose="02020404030301010803" pitchFamily="18" charset="0"/>
            </a:endParaRPr>
          </a:p>
        </p:txBody>
      </p:sp>
      <p:sp>
        <p:nvSpPr>
          <p:cNvPr id="1030" name="文本框 1029">
            <a:extLst>
              <a:ext uri="{FF2B5EF4-FFF2-40B4-BE49-F238E27FC236}">
                <a16:creationId xmlns:a16="http://schemas.microsoft.com/office/drawing/2014/main" id="{09A8B2CB-2E6E-234B-D999-5FAF2E98F81F}"/>
              </a:ext>
            </a:extLst>
          </p:cNvPr>
          <p:cNvSpPr txBox="1"/>
          <p:nvPr/>
        </p:nvSpPr>
        <p:spPr>
          <a:xfrm>
            <a:off x="3405304" y="4567584"/>
            <a:ext cx="17508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Garamond" panose="02020404030301010803" pitchFamily="18" charset="0"/>
              </a:rPr>
              <a:t>Nuclear Waste</a:t>
            </a:r>
            <a:endParaRPr lang="zh-CN" altLang="en-US" b="1" dirty="0">
              <a:latin typeface="Garamond" panose="02020404030301010803" pitchFamily="18" charset="0"/>
            </a:endParaRPr>
          </a:p>
        </p:txBody>
      </p:sp>
      <p:sp>
        <p:nvSpPr>
          <p:cNvPr id="1031" name="文本框 1030">
            <a:extLst>
              <a:ext uri="{FF2B5EF4-FFF2-40B4-BE49-F238E27FC236}">
                <a16:creationId xmlns:a16="http://schemas.microsoft.com/office/drawing/2014/main" id="{CF654F09-2EFD-877B-8081-E6B2B662E866}"/>
              </a:ext>
            </a:extLst>
          </p:cNvPr>
          <p:cNvSpPr txBox="1"/>
          <p:nvPr/>
        </p:nvSpPr>
        <p:spPr>
          <a:xfrm>
            <a:off x="5482847" y="1490708"/>
            <a:ext cx="17781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Garamond" panose="02020404030301010803" pitchFamily="18" charset="0"/>
              </a:rPr>
              <a:t>Shale Petroleum</a:t>
            </a:r>
            <a:endParaRPr lang="zh-CN" altLang="en-US" b="1" dirty="0">
              <a:latin typeface="Garamond" panose="02020404030301010803" pitchFamily="18" charset="0"/>
            </a:endParaRPr>
          </a:p>
        </p:txBody>
      </p:sp>
      <p:sp>
        <p:nvSpPr>
          <p:cNvPr id="1032" name="AutoShape 4" descr="Team - BIMprove H2020">
            <a:extLst>
              <a:ext uri="{FF2B5EF4-FFF2-40B4-BE49-F238E27FC236}">
                <a16:creationId xmlns:a16="http://schemas.microsoft.com/office/drawing/2014/main" id="{73B08906-6E07-EA03-2749-2A17D2A980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57359" y="333041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033" name="组合 1032">
            <a:extLst>
              <a:ext uri="{FF2B5EF4-FFF2-40B4-BE49-F238E27FC236}">
                <a16:creationId xmlns:a16="http://schemas.microsoft.com/office/drawing/2014/main" id="{F1038A42-6AE4-E709-6FCC-AF32AC9F6606}"/>
              </a:ext>
            </a:extLst>
          </p:cNvPr>
          <p:cNvGrpSpPr/>
          <p:nvPr/>
        </p:nvGrpSpPr>
        <p:grpSpPr>
          <a:xfrm>
            <a:off x="3091755" y="2240004"/>
            <a:ext cx="2402561" cy="2321072"/>
            <a:chOff x="4654507" y="2564262"/>
            <a:chExt cx="2440337" cy="2373429"/>
          </a:xfrm>
        </p:grpSpPr>
        <p:pic>
          <p:nvPicPr>
            <p:cNvPr id="1034" name="图片 1033">
              <a:extLst>
                <a:ext uri="{FF2B5EF4-FFF2-40B4-BE49-F238E27FC236}">
                  <a16:creationId xmlns:a16="http://schemas.microsoft.com/office/drawing/2014/main" id="{95E6679E-2CBF-5ECF-5E6E-C496957115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98" t="32500" r="35318" b="26410"/>
            <a:stretch/>
          </p:blipFill>
          <p:spPr>
            <a:xfrm>
              <a:off x="4654507" y="2640331"/>
              <a:ext cx="2410891" cy="2297360"/>
            </a:xfrm>
            <a:prstGeom prst="rect">
              <a:avLst/>
            </a:prstGeom>
          </p:spPr>
        </p:pic>
        <p:grpSp>
          <p:nvGrpSpPr>
            <p:cNvPr id="1035" name="组合 1034">
              <a:extLst>
                <a:ext uri="{FF2B5EF4-FFF2-40B4-BE49-F238E27FC236}">
                  <a16:creationId xmlns:a16="http://schemas.microsoft.com/office/drawing/2014/main" id="{E55025ED-C764-8B70-E338-A1F9B8CD5AB3}"/>
                </a:ext>
              </a:extLst>
            </p:cNvPr>
            <p:cNvGrpSpPr/>
            <p:nvPr/>
          </p:nvGrpSpPr>
          <p:grpSpPr>
            <a:xfrm>
              <a:off x="4733840" y="2564262"/>
              <a:ext cx="2361004" cy="2296740"/>
              <a:chOff x="4733840" y="2564262"/>
              <a:chExt cx="2361004" cy="2296740"/>
            </a:xfrm>
          </p:grpSpPr>
          <p:pic>
            <p:nvPicPr>
              <p:cNvPr id="1036" name="图片 1035">
                <a:extLst>
                  <a:ext uri="{FF2B5EF4-FFF2-40B4-BE49-F238E27FC236}">
                    <a16:creationId xmlns:a16="http://schemas.microsoft.com/office/drawing/2014/main" id="{55093EEA-6D30-2E56-CD31-431F9EC314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586" t="33504" r="36797" b="28547"/>
              <a:stretch/>
            </p:blipFill>
            <p:spPr>
              <a:xfrm>
                <a:off x="4836003" y="2723377"/>
                <a:ext cx="2105055" cy="2121743"/>
              </a:xfrm>
              <a:prstGeom prst="rect">
                <a:avLst/>
              </a:prstGeom>
            </p:spPr>
          </p:pic>
          <p:pic>
            <p:nvPicPr>
              <p:cNvPr id="1037" name="图片 1036">
                <a:extLst>
                  <a:ext uri="{FF2B5EF4-FFF2-40B4-BE49-F238E27FC236}">
                    <a16:creationId xmlns:a16="http://schemas.microsoft.com/office/drawing/2014/main" id="{F4865198-78C2-EEAE-6878-E02E737162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154" t="31126" r="48389" b="64358"/>
              <a:stretch/>
            </p:blipFill>
            <p:spPr>
              <a:xfrm>
                <a:off x="6621792" y="2977940"/>
                <a:ext cx="273342" cy="252475"/>
              </a:xfrm>
              <a:prstGeom prst="rect">
                <a:avLst/>
              </a:prstGeom>
            </p:spPr>
          </p:pic>
          <p:pic>
            <p:nvPicPr>
              <p:cNvPr id="1038" name="图片 1037">
                <a:extLst>
                  <a:ext uri="{FF2B5EF4-FFF2-40B4-BE49-F238E27FC236}">
                    <a16:creationId xmlns:a16="http://schemas.microsoft.com/office/drawing/2014/main" id="{6D3AE9A5-A9A5-E1C8-22DE-66D7BA3A1A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154" t="31126" r="48389" b="64358"/>
              <a:stretch/>
            </p:blipFill>
            <p:spPr>
              <a:xfrm>
                <a:off x="4927976" y="2957972"/>
                <a:ext cx="273342" cy="252475"/>
              </a:xfrm>
              <a:prstGeom prst="rect">
                <a:avLst/>
              </a:prstGeom>
            </p:spPr>
          </p:pic>
          <p:pic>
            <p:nvPicPr>
              <p:cNvPr id="1039" name="图片 1038">
                <a:extLst>
                  <a:ext uri="{FF2B5EF4-FFF2-40B4-BE49-F238E27FC236}">
                    <a16:creationId xmlns:a16="http://schemas.microsoft.com/office/drawing/2014/main" id="{20F4C456-F7DD-D12E-F2D1-EAF707D37A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154" t="31126" r="48389" b="64358"/>
              <a:stretch/>
            </p:blipFill>
            <p:spPr>
              <a:xfrm>
                <a:off x="5794598" y="2564262"/>
                <a:ext cx="273342" cy="252475"/>
              </a:xfrm>
              <a:prstGeom prst="rect">
                <a:avLst/>
              </a:prstGeom>
            </p:spPr>
          </p:pic>
          <p:pic>
            <p:nvPicPr>
              <p:cNvPr id="1040" name="图片 1039">
                <a:extLst>
                  <a:ext uri="{FF2B5EF4-FFF2-40B4-BE49-F238E27FC236}">
                    <a16:creationId xmlns:a16="http://schemas.microsoft.com/office/drawing/2014/main" id="{4145A29B-311D-7898-1C2E-5E82680CD2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154" t="31126" r="48389" b="64358"/>
              <a:stretch/>
            </p:blipFill>
            <p:spPr>
              <a:xfrm>
                <a:off x="4733840" y="3901546"/>
                <a:ext cx="273342" cy="252475"/>
              </a:xfrm>
              <a:prstGeom prst="rect">
                <a:avLst/>
              </a:prstGeom>
            </p:spPr>
          </p:pic>
          <p:pic>
            <p:nvPicPr>
              <p:cNvPr id="1041" name="图片 1040">
                <a:extLst>
                  <a:ext uri="{FF2B5EF4-FFF2-40B4-BE49-F238E27FC236}">
                    <a16:creationId xmlns:a16="http://schemas.microsoft.com/office/drawing/2014/main" id="{5501F632-D495-6E06-EDA6-714F81876C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154" t="31126" r="48389" b="64358"/>
              <a:stretch/>
            </p:blipFill>
            <p:spPr>
              <a:xfrm>
                <a:off x="6821502" y="3911072"/>
                <a:ext cx="273342" cy="252475"/>
              </a:xfrm>
              <a:prstGeom prst="rect">
                <a:avLst/>
              </a:prstGeom>
            </p:spPr>
          </p:pic>
          <p:sp>
            <p:nvSpPr>
              <p:cNvPr id="1042" name="文本框 1041">
                <a:extLst>
                  <a:ext uri="{FF2B5EF4-FFF2-40B4-BE49-F238E27FC236}">
                    <a16:creationId xmlns:a16="http://schemas.microsoft.com/office/drawing/2014/main" id="{EEB8E398-6B30-B657-B4D9-337B7A31F593}"/>
                  </a:ext>
                </a:extLst>
              </p:cNvPr>
              <p:cNvSpPr txBox="1"/>
              <p:nvPr/>
            </p:nvSpPr>
            <p:spPr>
              <a:xfrm>
                <a:off x="5041390" y="3163522"/>
                <a:ext cx="1730594" cy="12274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3600" b="1" dirty="0">
                    <a:ln w="3175">
                      <a:solidFill>
                        <a:schemeClr val="tx1">
                          <a:alpha val="50000"/>
                        </a:schemeClr>
                      </a:solidFill>
                    </a:ln>
                    <a:gradFill>
                      <a:gsLst>
                        <a:gs pos="0">
                          <a:srgbClr val="00B050"/>
                        </a:gs>
                        <a:gs pos="100000">
                          <a:schemeClr val="accent6">
                            <a:lumMod val="50000"/>
                          </a:schemeClr>
                        </a:gs>
                      </a:gsLst>
                      <a:lin ang="5400000" scaled="1"/>
                    </a:gra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 geology</a:t>
                </a:r>
                <a:endParaRPr lang="zh-CN" altLang="en-US" sz="3600" b="1" dirty="0">
                  <a:ln w="3175">
                    <a:solidFill>
                      <a:schemeClr val="tx1">
                        <a:alpha val="50000"/>
                      </a:schemeClr>
                    </a:solidFill>
                  </a:ln>
                  <a:gradFill>
                    <a:gsLst>
                      <a:gs pos="0">
                        <a:srgbClr val="00B050"/>
                      </a:gs>
                      <a:gs pos="100000">
                        <a:schemeClr val="accent6">
                          <a:lumMod val="50000"/>
                        </a:schemeClr>
                      </a:gs>
                    </a:gsLst>
                    <a:lin ang="5400000" scaled="1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043" name="图片 1042">
                <a:extLst>
                  <a:ext uri="{FF2B5EF4-FFF2-40B4-BE49-F238E27FC236}">
                    <a16:creationId xmlns:a16="http://schemas.microsoft.com/office/drawing/2014/main" id="{E5C898D1-2DAA-B4E8-18BE-89B548F623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154" t="31126" r="49089" b="64358"/>
              <a:stretch/>
            </p:blipFill>
            <p:spPr>
              <a:xfrm>
                <a:off x="5334700" y="4607460"/>
                <a:ext cx="218007" cy="252475"/>
              </a:xfrm>
              <a:prstGeom prst="rect">
                <a:avLst/>
              </a:prstGeom>
            </p:spPr>
          </p:pic>
          <p:pic>
            <p:nvPicPr>
              <p:cNvPr id="1044" name="图片 1043">
                <a:extLst>
                  <a:ext uri="{FF2B5EF4-FFF2-40B4-BE49-F238E27FC236}">
                    <a16:creationId xmlns:a16="http://schemas.microsoft.com/office/drawing/2014/main" id="{01F64CA3-D765-AFDE-3A4F-3BB2F7FE7C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154" t="31126" r="48389" b="64358"/>
              <a:stretch/>
            </p:blipFill>
            <p:spPr>
              <a:xfrm>
                <a:off x="6243670" y="4608527"/>
                <a:ext cx="273342" cy="252475"/>
              </a:xfrm>
              <a:prstGeom prst="rect">
                <a:avLst/>
              </a:prstGeom>
            </p:spPr>
          </p:pic>
        </p:grpSp>
      </p:grpSp>
      <p:sp>
        <p:nvSpPr>
          <p:cNvPr id="1045" name="文本框 1044">
            <a:extLst>
              <a:ext uri="{FF2B5EF4-FFF2-40B4-BE49-F238E27FC236}">
                <a16:creationId xmlns:a16="http://schemas.microsoft.com/office/drawing/2014/main" id="{0CAD617F-18D8-7455-797B-6102D3F0B770}"/>
              </a:ext>
            </a:extLst>
          </p:cNvPr>
          <p:cNvSpPr txBox="1"/>
          <p:nvPr/>
        </p:nvSpPr>
        <p:spPr>
          <a:xfrm>
            <a:off x="6810255" y="4978811"/>
            <a:ext cx="14413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Garamond" panose="02020404030301010803" pitchFamily="18" charset="0"/>
              </a:rPr>
              <a:t>Gas Hydrate</a:t>
            </a:r>
            <a:endParaRPr lang="zh-CN" altLang="en-US" b="1" dirty="0">
              <a:latin typeface="Garamond" panose="02020404030301010803" pitchFamily="18" charset="0"/>
            </a:endParaRPr>
          </a:p>
        </p:txBody>
      </p:sp>
      <p:pic>
        <p:nvPicPr>
          <p:cNvPr id="1046" name="Picture 10">
            <a:extLst>
              <a:ext uri="{FF2B5EF4-FFF2-40B4-BE49-F238E27FC236}">
                <a16:creationId xmlns:a16="http://schemas.microsoft.com/office/drawing/2014/main" id="{FF8FDCA2-7D4B-B07D-FAB6-CFA0D94DA3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486" y="5400089"/>
            <a:ext cx="1062180" cy="86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94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CB2B4-AE00-395B-3513-63BCE9076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D390F3B-25C8-A05B-A928-08A0AFC70AC0}"/>
              </a:ext>
            </a:extLst>
          </p:cNvPr>
          <p:cNvSpPr/>
          <p:nvPr/>
        </p:nvSpPr>
        <p:spPr>
          <a:xfrm>
            <a:off x="1563329" y="1681320"/>
            <a:ext cx="9810627" cy="2510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sz="3600" b="1" dirty="0">
                <a:latin typeface="Garamond" panose="02020404030301010803" pitchFamily="18" charset="0"/>
                <a:ea typeface="黑体" pitchFamily="49" charset="-122"/>
              </a:rPr>
              <a:t>1. Rational and significance</a:t>
            </a:r>
          </a:p>
          <a:p>
            <a:pPr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sz="3600" b="1" dirty="0">
                <a:solidFill>
                  <a:schemeClr val="accent1"/>
                </a:solidFill>
                <a:latin typeface="Garamond" panose="02020404030301010803" pitchFamily="18" charset="0"/>
                <a:ea typeface="黑体" pitchFamily="49" charset="-122"/>
              </a:rPr>
              <a:t>2. Multi-approach and multi-scale methodologies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sz="3600" b="1" dirty="0">
                <a:latin typeface="Garamond" panose="02020404030301010803" pitchFamily="18" charset="0"/>
                <a:ea typeface="黑体" pitchFamily="49" charset="-122"/>
              </a:rPr>
              <a:t>3. Summary and perspectives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0352DC-972C-175E-86BA-CD9D4F2C1E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77644" y="-60282"/>
            <a:ext cx="4093789" cy="663183"/>
          </a:xfrm>
        </p:spPr>
        <p:txBody>
          <a:bodyPr rtlCol="0">
            <a:normAutofit/>
          </a:bodyPr>
          <a:lstStyle/>
          <a:p>
            <a:pPr defTabSz="940952">
              <a:defRPr/>
            </a:pPr>
            <a:r>
              <a:rPr lang="en-US" altLang="zh-CN" sz="3400" dirty="0">
                <a:ln w="11430"/>
                <a:solidFill>
                  <a:srgbClr val="FF0000"/>
                </a:solidFill>
                <a:cs typeface="+mn-cs"/>
              </a:rPr>
              <a:t>Presentation Outline</a:t>
            </a:r>
            <a:endParaRPr lang="zh-CN" altLang="en-US" sz="3400" dirty="0">
              <a:ln w="11430"/>
              <a:solidFill>
                <a:srgbClr val="FF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76760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1696FC6-77E2-4E86-549E-D4A2FF1F265A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graphicFrame>
        <p:nvGraphicFramePr>
          <p:cNvPr id="4099" name="Object 3"/>
          <p:cNvGraphicFramePr>
            <a:graphicFrameLocks noGrp="1" noChangeAspect="1"/>
          </p:cNvGraphicFramePr>
          <p:nvPr>
            <p:ph type="body" idx="1"/>
          </p:nvPr>
        </p:nvGraphicFramePr>
        <p:xfrm>
          <a:off x="84948" y="736690"/>
          <a:ext cx="4449384" cy="5581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rtwork" r:id="rId3" imgW="5601482" imgH="7028571" progId="">
                  <p:embed/>
                </p:oleObj>
              </mc:Choice>
              <mc:Fallback>
                <p:oleObj name="Artwork" r:id="rId3" imgW="5601482" imgH="7028571" progId="">
                  <p:embed/>
                  <p:pic>
                    <p:nvPicPr>
                      <p:cNvPr id="4099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48" y="736690"/>
                        <a:ext cx="4449384" cy="55818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3287706" y="4097872"/>
            <a:ext cx="1296278" cy="1338828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square" l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00B050"/>
                </a:solidFill>
                <a:latin typeface="Garamond" panose="02020404030301010803" pitchFamily="18" charset="0"/>
              </a:rPr>
              <a:t>Rock milling in 1998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938412" y="754432"/>
            <a:ext cx="7122026" cy="7568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altLang="zh-CN" sz="2000" b="1" dirty="0">
                <a:latin typeface="Garamond" panose="02020404030301010803" pitchFamily="18" charset="0"/>
                <a:ea typeface="宋体" pitchFamily="2" charset="-122"/>
              </a:rPr>
              <a:t>Field observation (</a:t>
            </a:r>
            <a:r>
              <a:rPr lang="en-US" altLang="zh-CN" sz="2000" b="1" dirty="0">
                <a:solidFill>
                  <a:srgbClr val="00B050"/>
                </a:solidFill>
                <a:latin typeface="Garamond" panose="02020404030301010803" pitchFamily="18" charset="0"/>
                <a:ea typeface="宋体" pitchFamily="2" charset="-122"/>
              </a:rPr>
              <a:t>preferential flow in a fracture network</a:t>
            </a:r>
            <a:r>
              <a:rPr lang="en-US" altLang="zh-CN" sz="2000" b="1" dirty="0">
                <a:latin typeface="Garamond" panose="02020404030301010803" pitchFamily="18" charset="0"/>
                <a:ea typeface="宋体" pitchFamily="2" charset="-122"/>
              </a:rPr>
              <a:t>)</a:t>
            </a:r>
            <a:r>
              <a:rPr lang="en-US" altLang="zh-CN" sz="2000" dirty="0">
                <a:latin typeface="Garamond" panose="02020404030301010803" pitchFamily="18" charset="0"/>
                <a:ea typeface="宋体" pitchFamily="2" charset="-122"/>
              </a:rPr>
              <a:t> </a:t>
            </a:r>
            <a:r>
              <a:rPr lang="en-US" altLang="zh-CN" sz="2000" b="1" dirty="0">
                <a:latin typeface="Garamond" panose="02020404030301010803" pitchFamily="18" charset="0"/>
                <a:ea typeface="宋体" pitchFamily="2" charset="-122"/>
              </a:rPr>
              <a:t>of dye distribution in unsaturated fractured tuff at Yucca Mountain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7649101" y="1689578"/>
            <a:ext cx="4309292" cy="2578652"/>
            <a:chOff x="5850968" y="1739632"/>
            <a:chExt cx="3039453" cy="2509055"/>
          </a:xfrm>
        </p:grpSpPr>
        <p:graphicFrame>
          <p:nvGraphicFramePr>
            <p:cNvPr id="4098" name="Object 2"/>
            <p:cNvGraphicFramePr>
              <a:graphicFrameLocks noChangeAspect="1"/>
            </p:cNvGraphicFramePr>
            <p:nvPr/>
          </p:nvGraphicFramePr>
          <p:xfrm>
            <a:off x="5850968" y="1739632"/>
            <a:ext cx="3039453" cy="25090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rtwork" r:id="rId5" imgW="4142857" imgH="3419952" progId="">
                    <p:embed/>
                  </p:oleObj>
                </mc:Choice>
                <mc:Fallback>
                  <p:oleObj name="Artwork" r:id="rId5" imgW="4142857" imgH="3419952" progId="">
                    <p:embed/>
                    <p:pic>
                      <p:nvPicPr>
                        <p:cNvPr id="4098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0968" y="1739632"/>
                          <a:ext cx="3039453" cy="25090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椭圆 9"/>
            <p:cNvSpPr/>
            <p:nvPr/>
          </p:nvSpPr>
          <p:spPr bwMode="auto">
            <a:xfrm>
              <a:off x="5893374" y="2419695"/>
              <a:ext cx="948579" cy="357944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45720" rIns="9144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sz="1400" dirty="0">
                  <a:latin typeface="Garamond" panose="02020404030301010803" pitchFamily="18" charset="0"/>
                </a:rPr>
                <a:t> </a:t>
              </a:r>
              <a:endParaRPr lang="zh-CN" altLang="en-US" sz="1400" dirty="0">
                <a:latin typeface="Garamond" panose="02020404030301010803" pitchFamily="18" charset="0"/>
              </a:endParaRPr>
            </a:p>
          </p:txBody>
        </p:sp>
      </p:grpSp>
      <p:graphicFrame>
        <p:nvGraphicFramePr>
          <p:cNvPr id="11" name="Object 5"/>
          <p:cNvGraphicFramePr>
            <a:graphicFrameLocks noChangeAspect="1"/>
          </p:cNvGraphicFramePr>
          <p:nvPr/>
        </p:nvGraphicFramePr>
        <p:xfrm>
          <a:off x="7503815" y="4268230"/>
          <a:ext cx="4309292" cy="2339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10906560" imgH="5937840" progId="Excel.Sheet.8">
                  <p:embed/>
                </p:oleObj>
              </mc:Choice>
              <mc:Fallback>
                <p:oleObj name="Worksheet" r:id="rId7" imgW="10906560" imgH="5937840" progId="Excel.Sheet.8">
                  <p:embed/>
                  <p:pic>
                    <p:nvPicPr>
                      <p:cNvPr id="1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3815" y="4268230"/>
                        <a:ext cx="4309292" cy="23396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8381666" y="5310808"/>
            <a:ext cx="2844162" cy="5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chemeClr val="folHlink"/>
              </a:buClr>
            </a:pPr>
            <a:r>
              <a:rPr lang="en-US" altLang="zh-CN" sz="2800" b="1" i="1" dirty="0">
                <a:solidFill>
                  <a:srgbClr val="0070C0"/>
                </a:solidFill>
                <a:latin typeface="Garamond" panose="02020404030301010803" pitchFamily="18" charset="0"/>
                <a:ea typeface="宋体" pitchFamily="2" charset="-122"/>
              </a:rPr>
              <a:t>t</a:t>
            </a:r>
            <a:r>
              <a:rPr lang="en-US" altLang="zh-CN" sz="2800" b="1" i="1" baseline="-25000" dirty="0">
                <a:solidFill>
                  <a:srgbClr val="0070C0"/>
                </a:solidFill>
                <a:latin typeface="Garamond" panose="02020404030301010803" pitchFamily="18" charset="0"/>
                <a:ea typeface="宋体" pitchFamily="2" charset="-122"/>
              </a:rPr>
              <a:t>m</a:t>
            </a:r>
            <a:r>
              <a:rPr lang="en-US" altLang="zh-CN" sz="2800" b="1" i="1" dirty="0">
                <a:solidFill>
                  <a:srgbClr val="0070C0"/>
                </a:solidFill>
                <a:latin typeface="Garamond" panose="02020404030301010803" pitchFamily="18" charset="0"/>
                <a:ea typeface="宋体" pitchFamily="2" charset="-122"/>
              </a:rPr>
              <a:t> </a:t>
            </a:r>
            <a:r>
              <a:rPr lang="en-US" altLang="zh-CN" sz="2800" b="1" dirty="0">
                <a:solidFill>
                  <a:srgbClr val="0070C0"/>
                </a:solidFill>
                <a:latin typeface="Garamond" panose="02020404030301010803" pitchFamily="18" charset="0"/>
                <a:ea typeface="宋体" pitchFamily="2" charset="-122"/>
              </a:rPr>
              <a:t>= 4</a:t>
            </a:r>
            <a:r>
              <a:rPr lang="en-US" altLang="zh-CN" sz="2800" b="1" i="1" dirty="0">
                <a:solidFill>
                  <a:srgbClr val="0070C0"/>
                </a:solidFill>
                <a:latin typeface="Garamond" panose="02020404030301010803" pitchFamily="18" charset="0"/>
                <a:ea typeface="宋体" pitchFamily="2" charset="-122"/>
              </a:rPr>
              <a:t>µ</a:t>
            </a:r>
            <a:r>
              <a:rPr lang="en-US" altLang="zh-CN" sz="2800" b="1" dirty="0">
                <a:solidFill>
                  <a:srgbClr val="0070C0"/>
                </a:solidFill>
                <a:latin typeface="Garamond" panose="02020404030301010803" pitchFamily="18" charset="0"/>
                <a:ea typeface="宋体" pitchFamily="2" charset="-122"/>
              </a:rPr>
              <a:t>αφ</a:t>
            </a:r>
            <a:r>
              <a:rPr lang="en-US" altLang="zh-CN" sz="2800" b="1" i="1" dirty="0">
                <a:solidFill>
                  <a:srgbClr val="0070C0"/>
                </a:solidFill>
                <a:latin typeface="Garamond" panose="02020404030301010803" pitchFamily="18" charset="0"/>
                <a:ea typeface="宋体" pitchFamily="2" charset="-122"/>
              </a:rPr>
              <a:t>d</a:t>
            </a:r>
            <a:r>
              <a:rPr lang="en-US" altLang="zh-CN" sz="2800" b="1" i="1" baseline="-25000" dirty="0">
                <a:solidFill>
                  <a:srgbClr val="0070C0"/>
                </a:solidFill>
                <a:latin typeface="Garamond" panose="02020404030301010803" pitchFamily="18" charset="0"/>
                <a:ea typeface="宋体" pitchFamily="2" charset="-122"/>
              </a:rPr>
              <a:t>m</a:t>
            </a:r>
            <a:r>
              <a:rPr lang="en-US" altLang="zh-CN" sz="2800" b="1" baseline="30000" dirty="0">
                <a:solidFill>
                  <a:srgbClr val="0070C0"/>
                </a:solidFill>
                <a:latin typeface="Garamond" panose="02020404030301010803" pitchFamily="18" charset="0"/>
                <a:ea typeface="宋体" pitchFamily="2" charset="-122"/>
              </a:rPr>
              <a:t>2</a:t>
            </a:r>
            <a:r>
              <a:rPr lang="en-US" altLang="zh-CN" sz="2800" b="1" dirty="0">
                <a:solidFill>
                  <a:srgbClr val="0070C0"/>
                </a:solidFill>
                <a:latin typeface="Garamond" panose="02020404030301010803" pitchFamily="18" charset="0"/>
                <a:ea typeface="宋体" pitchFamily="2" charset="-122"/>
              </a:rPr>
              <a:t> /</a:t>
            </a:r>
            <a:r>
              <a:rPr lang="en-US" altLang="zh-CN" sz="2800" b="1" i="1" dirty="0">
                <a:solidFill>
                  <a:srgbClr val="0070C0"/>
                </a:solidFill>
                <a:latin typeface="Garamond" panose="02020404030301010803" pitchFamily="18" charset="0"/>
                <a:ea typeface="宋体" pitchFamily="2" charset="-122"/>
              </a:rPr>
              <a:t>k</a:t>
            </a:r>
            <a:r>
              <a:rPr lang="en-US" altLang="zh-CN" sz="2800" b="1" dirty="0">
                <a:solidFill>
                  <a:srgbClr val="0070C0"/>
                </a:solidFill>
                <a:latin typeface="Garamond" panose="02020404030301010803" pitchFamily="18" charset="0"/>
                <a:ea typeface="宋体" pitchFamily="2" charset="-122"/>
              </a:rPr>
              <a:t>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chemeClr val="folHlink"/>
              </a:buClr>
            </a:pPr>
            <a:endParaRPr lang="en-US" altLang="zh-CN" sz="2800" b="1" dirty="0">
              <a:solidFill>
                <a:srgbClr val="0070C0"/>
              </a:solidFill>
              <a:latin typeface="Garamond" panose="02020404030301010803" pitchFamily="18" charset="0"/>
              <a:ea typeface="宋体" pitchFamily="2" charset="-122"/>
            </a:endParaRPr>
          </a:p>
        </p:txBody>
      </p:sp>
      <p:pic>
        <p:nvPicPr>
          <p:cNvPr id="13" name="Picture 4" descr="dsc00038_bolting">
            <a:extLst>
              <a:ext uri="{FF2B5EF4-FFF2-40B4-BE49-F238E27FC236}">
                <a16:creationId xmlns:a16="http://schemas.microsoft.com/office/drawing/2014/main" id="{0F1B15B5-FFDA-496F-A444-1ED3F45B6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5238" y="2048302"/>
            <a:ext cx="2995372" cy="2339601"/>
          </a:xfrm>
          <a:prstGeom prst="rect">
            <a:avLst/>
          </a:prstGeom>
          <a:noFill/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45A30C-77A2-410B-AA35-3810D535FE94}"/>
              </a:ext>
            </a:extLst>
          </p:cNvPr>
          <p:cNvCxnSpPr>
            <a:cxnSpLocks/>
          </p:cNvCxnSpPr>
          <p:nvPr/>
        </p:nvCxnSpPr>
        <p:spPr>
          <a:xfrm>
            <a:off x="4495064" y="1002570"/>
            <a:ext cx="1342574" cy="2091463"/>
          </a:xfrm>
          <a:prstGeom prst="line">
            <a:avLst/>
          </a:prstGeom>
          <a:ln w="19050">
            <a:solidFill>
              <a:srgbClr val="0070C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D34662-5072-4EEC-8C31-604BA0D3A931}"/>
              </a:ext>
            </a:extLst>
          </p:cNvPr>
          <p:cNvCxnSpPr>
            <a:cxnSpLocks/>
          </p:cNvCxnSpPr>
          <p:nvPr/>
        </p:nvCxnSpPr>
        <p:spPr>
          <a:xfrm flipV="1">
            <a:off x="4534332" y="3419987"/>
            <a:ext cx="1287532" cy="839230"/>
          </a:xfrm>
          <a:prstGeom prst="line">
            <a:avLst/>
          </a:prstGeom>
          <a:ln w="19050">
            <a:solidFill>
              <a:srgbClr val="0070C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2">
            <a:extLst>
              <a:ext uri="{FF2B5EF4-FFF2-40B4-BE49-F238E27FC236}">
                <a16:creationId xmlns:a16="http://schemas.microsoft.com/office/drawing/2014/main" id="{2FBC30EC-3776-4A80-9BFF-2B9BC1906FAA}"/>
              </a:ext>
            </a:extLst>
          </p:cNvPr>
          <p:cNvSpPr txBox="1">
            <a:spLocks noChangeArrowheads="1"/>
          </p:cNvSpPr>
          <p:nvPr/>
        </p:nvSpPr>
        <p:spPr>
          <a:xfrm>
            <a:off x="1027865" y="-255951"/>
            <a:ext cx="10197963" cy="11079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40952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Garamond" panose="02020404030301010803" pitchFamily="18" charset="0"/>
                <a:ea typeface="微软雅黑" panose="020B0503020204020204" pitchFamily="34" charset="-122"/>
                <a:cs typeface="+mj-cs"/>
              </a:defRPr>
            </a:lvl1pPr>
            <a:lvl2pPr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2pPr>
            <a:lvl3pPr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3pPr>
            <a:lvl4pPr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4pPr>
            <a:lvl5pPr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5pPr>
            <a:lvl6pPr marL="418201"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6pPr>
            <a:lvl7pPr marL="836402"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7pPr>
            <a:lvl8pPr marL="1254603"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8pPr>
            <a:lvl9pPr marL="1672803" algn="l" defTabSz="940952" rtl="0" eaLnBrk="0" fontAlgn="base" hangingPunct="0">
              <a:spcBef>
                <a:spcPct val="0"/>
              </a:spcBef>
              <a:spcAft>
                <a:spcPct val="0"/>
              </a:spcAft>
              <a:defRPr sz="2195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400" kern="0" dirty="0">
                <a:solidFill>
                  <a:schemeClr val="accent2"/>
                </a:solidFill>
              </a:rPr>
              <a:t>My Postdoctoral Research on Rock </a:t>
            </a:r>
            <a:r>
              <a:rPr lang="en-US" sz="2400" kern="0" dirty="0">
                <a:solidFill>
                  <a:srgbClr val="00B050"/>
                </a:solidFill>
              </a:rPr>
              <a:t>(1997‒2000):</a:t>
            </a:r>
            <a:r>
              <a:rPr lang="en-US" sz="2400" kern="0" dirty="0"/>
              <a:t> Fracture-Matrix Interaction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9730C62B-4290-6789-BC0A-A0FC0E140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7128" y="4548777"/>
            <a:ext cx="2726320" cy="176971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square" lIns="0" bIns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accent1"/>
                </a:solidFill>
                <a:latin typeface="Garamond" panose="02020404030301010803" pitchFamily="18" charset="0"/>
              </a:rPr>
              <a:t>My work on fracture-matrix interaction starts with this rock</a:t>
            </a:r>
          </a:p>
        </p:txBody>
      </p:sp>
      <p:sp>
        <p:nvSpPr>
          <p:cNvPr id="4" name="文本框 1">
            <a:extLst>
              <a:ext uri="{FF2B5EF4-FFF2-40B4-BE49-F238E27FC236}">
                <a16:creationId xmlns:a16="http://schemas.microsoft.com/office/drawing/2014/main" id="{29FCEF73-E023-C5FC-26AE-A5D7768BA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0479" y="6416065"/>
            <a:ext cx="3246266" cy="42691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1600" b="1" dirty="0">
                <a:ea typeface="宋体" panose="02010600030101010101" pitchFamily="2" charset="-122"/>
              </a:rPr>
              <a:t>Hu et al.,  JCH, 2001; VZJ, 2002 </a:t>
            </a:r>
            <a:endParaRPr lang="zh-CN" altLang="en-US" sz="1600" b="1" dirty="0">
              <a:ea typeface="宋体" panose="02010600030101010101" pitchFamily="2" charset="-122"/>
            </a:endParaRPr>
          </a:p>
        </p:txBody>
      </p:sp>
      <p:pic>
        <p:nvPicPr>
          <p:cNvPr id="7" name="图片 6" descr="图书馆里的男人&#10;&#10;描述已自动生成">
            <a:extLst>
              <a:ext uri="{FF2B5EF4-FFF2-40B4-BE49-F238E27FC236}">
                <a16:creationId xmlns:a16="http://schemas.microsoft.com/office/drawing/2014/main" id="{B5D16F00-0632-4648-2356-03C03D02D1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376" y="5903308"/>
            <a:ext cx="1433752" cy="95559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68569DB-9E33-9462-A8D7-BE53B60E4A31}"/>
              </a:ext>
            </a:extLst>
          </p:cNvPr>
          <p:cNvSpPr txBox="1"/>
          <p:nvPr/>
        </p:nvSpPr>
        <p:spPr>
          <a:xfrm>
            <a:off x="4211166" y="646423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2019</a:t>
            </a:r>
            <a:endParaRPr lang="zh-CN" altLang="en-US" dirty="0">
              <a:solidFill>
                <a:schemeClr val="bg1"/>
              </a:solidFill>
              <a:latin typeface="Garamond" panose="02020404030301010803" pitchFamily="18" charset="0"/>
              <a:ea typeface="黑体" panose="02010609060101010101" pitchFamily="49" charset="-122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5EF0D76A-115F-F44A-6BBA-2F3DC7968A56}"/>
              </a:ext>
            </a:extLst>
          </p:cNvPr>
          <p:cNvSpPr txBox="1"/>
          <p:nvPr/>
        </p:nvSpPr>
        <p:spPr>
          <a:xfrm>
            <a:off x="8953354" y="6449163"/>
            <a:ext cx="1108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latin typeface="Garamond" panose="02020404030301010803" pitchFamily="18" charset="0"/>
              </a:rPr>
              <a:t>Tailing</a:t>
            </a:r>
            <a:endParaRPr lang="zh-CN" altLang="en-US" sz="2400" b="1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4665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69*69"/>
  <p:tag name="TABLE_ENDDRAG_RECT" val="456*148*469*6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69*69"/>
  <p:tag name="TABLE_ENDDRAG_RECT" val="456*225*469*6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PERFECT_pres">
  <a:themeElements>
    <a:clrScheme name="">
      <a:dk1>
        <a:srgbClr val="000000"/>
      </a:dk1>
      <a:lt1>
        <a:srgbClr val="FFFFFF"/>
      </a:lt1>
      <a:dk2>
        <a:srgbClr val="0000FF"/>
      </a:dk2>
      <a:lt2>
        <a:srgbClr val="000080"/>
      </a:lt2>
      <a:accent1>
        <a:srgbClr val="FF00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AAFF"/>
      </a:accent5>
      <a:accent6>
        <a:srgbClr val="E70000"/>
      </a:accent6>
      <a:hlink>
        <a:srgbClr val="00FFFF"/>
      </a:hlink>
      <a:folHlink>
        <a:srgbClr val="C0C0C0"/>
      </a:folHlink>
    </a:clrScheme>
    <a:fontScheme name="PERFECT_pr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6838" tIns="49212" rIns="96838" bIns="49212" numCol="1" anchor="t" anchorCtr="0" compatLnSpc="1">
        <a:prstTxWarp prst="textNoShape">
          <a:avLst/>
        </a:prstTxWarp>
      </a:bodyPr>
      <a:lstStyle>
        <a:defPPr marL="342900" marR="0" indent="-342900" algn="just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Monotype Sorts" pitchFamily="2" charset="2"/>
          <a:buChar char="n"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6838" tIns="49212" rIns="96838" bIns="49212" numCol="1" anchor="t" anchorCtr="0" compatLnSpc="1">
        <a:prstTxWarp prst="textNoShape">
          <a:avLst/>
        </a:prstTxWarp>
      </a:bodyPr>
      <a:lstStyle>
        <a:defPPr marL="342900" marR="0" indent="-342900" algn="just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Monotype Sorts" pitchFamily="2" charset="2"/>
          <a:buChar char="n"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PERFECT_pre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FECT_pr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FECT_pre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FECT_pre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FECT_pre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FECT_pre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FECT_pre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PERFECT_pres">
  <a:themeElements>
    <a:clrScheme name="">
      <a:dk1>
        <a:srgbClr val="000000"/>
      </a:dk1>
      <a:lt1>
        <a:srgbClr val="FFFFFF"/>
      </a:lt1>
      <a:dk2>
        <a:srgbClr val="0000FF"/>
      </a:dk2>
      <a:lt2>
        <a:srgbClr val="000080"/>
      </a:lt2>
      <a:accent1>
        <a:srgbClr val="FF00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AAFF"/>
      </a:accent5>
      <a:accent6>
        <a:srgbClr val="E70000"/>
      </a:accent6>
      <a:hlink>
        <a:srgbClr val="00FFFF"/>
      </a:hlink>
      <a:folHlink>
        <a:srgbClr val="C0C0C0"/>
      </a:folHlink>
    </a:clrScheme>
    <a:fontScheme name="PERFECT_pr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6838" tIns="49212" rIns="96838" bIns="49212" numCol="1" anchor="t" anchorCtr="0" compatLnSpc="1">
        <a:prstTxWarp prst="textNoShape">
          <a:avLst/>
        </a:prstTxWarp>
      </a:bodyPr>
      <a:lstStyle>
        <a:defPPr marL="342900" marR="0" indent="-342900" algn="just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Monotype Sorts" pitchFamily="2" charset="2"/>
          <a:buChar char="n"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>
        <a:ln w="19050"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ERFECT_pre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FECT_pr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FECT_pre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FECT_pre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FECT_pre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FECT_pre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FECT_pre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28677</TotalTime>
  <Words>2275</Words>
  <Application>Microsoft Office PowerPoint</Application>
  <PresentationFormat>宽屏</PresentationFormat>
  <Paragraphs>497</Paragraphs>
  <Slides>24</Slides>
  <Notes>20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43" baseType="lpstr">
      <vt:lpstr>-apple-system</vt:lpstr>
      <vt:lpstr>Monotype Sorts</vt:lpstr>
      <vt:lpstr>等线</vt:lpstr>
      <vt:lpstr>黑体</vt:lpstr>
      <vt:lpstr>宋体</vt:lpstr>
      <vt:lpstr>宋体</vt:lpstr>
      <vt:lpstr>微软雅黑</vt:lpstr>
      <vt:lpstr>Arial</vt:lpstr>
      <vt:lpstr>Calibri</vt:lpstr>
      <vt:lpstr>Garamond</vt:lpstr>
      <vt:lpstr>Symbol</vt:lpstr>
      <vt:lpstr>Times</vt:lpstr>
      <vt:lpstr>Times New Roman</vt:lpstr>
      <vt:lpstr>Wingdings</vt:lpstr>
      <vt:lpstr>1_PERFECT_pres</vt:lpstr>
      <vt:lpstr>2_PERFECT_pres</vt:lpstr>
      <vt:lpstr>Artwork</vt:lpstr>
      <vt:lpstr>Worksheet</vt:lpstr>
      <vt:lpstr>CS ChemDraw Drawing</vt:lpstr>
      <vt:lpstr>PowerPoint 演示文稿</vt:lpstr>
      <vt:lpstr>Presentation Outline</vt:lpstr>
      <vt:lpstr>PowerPoint 演示文稿</vt:lpstr>
      <vt:lpstr>Scientific and Societal Issues (1979-2012)</vt:lpstr>
      <vt:lpstr>PowerPoint 演示文稿</vt:lpstr>
      <vt:lpstr>PowerPoint 演示文稿</vt:lpstr>
      <vt:lpstr>PowerPoint 演示文稿</vt:lpstr>
      <vt:lpstr>Presentation 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Presentation Outline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Bigking</dc:creator>
  <cp:lastModifiedBy>Qinhong Hu</cp:lastModifiedBy>
  <cp:revision>336</cp:revision>
  <dcterms:created xsi:type="dcterms:W3CDTF">2018-05-26T02:55:11Z</dcterms:created>
  <dcterms:modified xsi:type="dcterms:W3CDTF">2026-05-16T09:47:58Z</dcterms:modified>
</cp:coreProperties>
</file>