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2" r:id="rId4"/>
    <p:sldId id="261" r:id="rId5"/>
    <p:sldId id="264" r:id="rId6"/>
    <p:sldId id="266" r:id="rId7"/>
    <p:sldId id="272" r:id="rId8"/>
    <p:sldId id="278" r:id="rId9"/>
    <p:sldId id="283" r:id="rId10"/>
    <p:sldId id="271" r:id="rId11"/>
    <p:sldId id="265" r:id="rId12"/>
    <p:sldId id="268" r:id="rId13"/>
    <p:sldId id="276" r:id="rId14"/>
    <p:sldId id="280" r:id="rId15"/>
    <p:sldId id="279" r:id="rId16"/>
    <p:sldId id="281" r:id="rId17"/>
    <p:sldId id="284" r:id="rId18"/>
    <p:sldId id="270" r:id="rId19"/>
    <p:sldId id="28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9FD68-26E4-4876-9708-792F9679F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C3FB7A-A00A-4651-945C-7AAFB3FA0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15B1C-D0DB-4861-AFDA-CF350BA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5D8A67-529B-4299-AAAB-DF8CF501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9E1EB-FCAD-42E6-AB4D-82C95869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7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BD902-1EC6-4576-9C77-AB575001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352051-E977-451D-AFEB-AE9E6B77C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ECCAC-0C26-4BE9-BA96-E8962449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B7CB8-AE01-43D6-9B4A-24B60373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3CA778-EDC6-4EAD-91CF-02741E30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128D72-FCB5-429C-A7C0-5E483D66F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FA5B1C-E6D4-45F0-99A9-6D5E7D0CB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ADB9FC-ECF4-4F9A-89C0-F63A1ED1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14EE9C-7556-414C-80CA-43EF522A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21F002-C5F5-4D15-9A1C-8C13EB21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21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1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78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82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05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4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39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2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87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5DF62-E0A9-4BA8-B883-6FDCA1D9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B89A46-8EBF-496E-9ED6-24CE5E312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F639FB-8279-4906-8ADB-5D86C936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11A4-972D-48E7-AE4C-BD5F5E5B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D646C1-5C93-4B67-8F83-7E74127C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856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37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58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9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1DB78-7B98-4BDB-B2FD-E45C8FCF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16184-C451-4AE0-AEEC-BDFAC8FEF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02590C-EFEE-402D-807D-DDF9346E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B1A14-13AD-44F8-A611-9F0B65DA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C7A1E-30AC-4AFC-B4E8-C44B1521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53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D1409-3234-4C85-AD9A-2579D60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B8E7A-AB01-41B7-A243-8DA537B03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E37C89-202D-441F-9A30-09040E48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D9047-6D54-4A79-B5F6-6E028D7A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1EBCD1-6583-4E91-938B-9EE039D9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A52519-9FDE-47BF-8060-0453A960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7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054FB-7437-4A81-A7DB-DB54BE3A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577D25-171F-4414-90A5-B97980F6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3F6D65-7DBD-4A3B-9115-CC8EE7BAE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A193EB-3181-47D4-81B4-B1B0DA0C6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1FAD1E-38C2-4F7D-8389-664FCAC73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DC5B06-5857-44EB-B21B-EBAD80B2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C65C03-2B2E-4636-A801-B5106E85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06CA92-AD81-4569-99B6-2930EA7A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63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A5C4E-8060-4DE8-948F-81AA2F4A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C7F50F-1FC3-4D6D-B313-E57FEB74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C92705-1267-4B1C-955C-152D1B00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C197FB-D6B3-4AFA-87C0-24DAFD08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8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9EC970-8EAD-415E-8278-89CC0A93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65A555-A314-4F6A-B050-C49A55DF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209B01-0970-4EF7-8D5E-C81D9DC3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24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A8EB9-9D92-4A10-9F17-C3935EF2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60F944-DDB7-4CB8-A6A0-3B10D305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5818AA-F032-445C-9422-6817893DC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EC3468-7E1F-4317-AEE2-1B18183D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A5D81D-DFE3-4E06-9B3E-BD2E5A84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E63615-900A-4D07-BA0C-19D6B6D7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5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1B1F8-DBE6-42FF-9EE8-B567EA42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E2182E-AD28-4DAE-A2AB-36E66EEF7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D0C9DD-998C-4E27-9006-706C0A2B9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16601C-586E-4A5E-A1E4-6693DEC5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8945DF-43C7-4208-A681-26E11519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5AC6DA-6C7B-4154-83CF-94EB7BFF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E2CC15-3CE9-41AF-A359-A8CF359B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9C89FF-39F3-4983-827C-D5CB3217B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2422BB-D246-4494-BA0E-320E220EC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242E-E7E6-4181-821E-E36A90FF3C0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CC945B-F865-44A4-8500-44440D914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E8149D-4249-4997-B48C-875EC4B12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E686-7BB0-417D-B7B4-F9FCAFF12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4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82F8-5CDB-438E-8D06-5B42320CE64F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4A143-8388-4BED-874B-553F76EBB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4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2109" y="1640220"/>
            <a:ext cx="10029173" cy="3753815"/>
          </a:xfrm>
        </p:spPr>
        <p:txBody>
          <a:bodyPr anchor="ctr" anchorCtr="0">
            <a:norm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+mn-lt"/>
              </a:rPr>
              <a:t>Cavitation in nanopores</a:t>
            </a:r>
            <a:br>
              <a:rPr lang="fr-FR" sz="3200" b="1" dirty="0">
                <a:solidFill>
                  <a:schemeClr val="bg1"/>
                </a:solidFill>
                <a:latin typeface="+mn-lt"/>
              </a:rPr>
            </a:br>
            <a:br>
              <a:rPr lang="fr-FR" sz="2400" b="1" dirty="0">
                <a:solidFill>
                  <a:schemeClr val="bg1"/>
                </a:solidFill>
                <a:latin typeface="+mn-lt"/>
              </a:rPr>
            </a:br>
            <a:r>
              <a:rPr lang="fr-FR" sz="2400" dirty="0">
                <a:solidFill>
                  <a:schemeClr val="bg1"/>
                </a:solidFill>
                <a:latin typeface="+mn-lt"/>
              </a:rPr>
              <a:t>Institut de Sciences des Matériaux de Mulhouse – </a:t>
            </a:r>
            <a:r>
              <a:rPr lang="fr-FR" sz="2400" i="1" dirty="0">
                <a:solidFill>
                  <a:schemeClr val="bg1"/>
                </a:solidFill>
                <a:latin typeface="+mn-lt"/>
              </a:rPr>
              <a:t>B. Lebeau, H. </a:t>
            </a:r>
            <a:r>
              <a:rPr lang="fr-FR" sz="2400" i="1" dirty="0" err="1">
                <a:solidFill>
                  <a:schemeClr val="bg1"/>
                </a:solidFill>
                <a:latin typeface="+mn-lt"/>
              </a:rPr>
              <a:t>Nouali</a:t>
            </a:r>
            <a:r>
              <a:rPr lang="fr-FR" sz="2400" i="1" dirty="0">
                <a:solidFill>
                  <a:schemeClr val="bg1"/>
                </a:solidFill>
                <a:latin typeface="+mn-lt"/>
              </a:rPr>
              <a:t>, P. Ott</a:t>
            </a:r>
            <a:br>
              <a:rPr lang="fr-FR" sz="2400" i="1" dirty="0">
                <a:solidFill>
                  <a:schemeClr val="bg1"/>
                </a:solidFill>
                <a:latin typeface="+mn-lt"/>
              </a:rPr>
            </a:br>
            <a:r>
              <a:rPr lang="fr-FR" sz="2400" dirty="0">
                <a:solidFill>
                  <a:schemeClr val="bg1"/>
                </a:solidFill>
                <a:latin typeface="+mn-lt"/>
              </a:rPr>
              <a:t>ICMN Orléans – </a:t>
            </a:r>
            <a:r>
              <a:rPr lang="fr-FR" sz="2400" i="1" dirty="0">
                <a:solidFill>
                  <a:schemeClr val="bg1"/>
                </a:solidFill>
                <a:latin typeface="+mn-lt"/>
              </a:rPr>
              <a:t>Joël </a:t>
            </a:r>
            <a:r>
              <a:rPr lang="fr-FR" sz="2400" i="1" dirty="0" err="1">
                <a:solidFill>
                  <a:schemeClr val="bg1"/>
                </a:solidFill>
                <a:latin typeface="+mn-lt"/>
              </a:rPr>
              <a:t>Puibasset</a:t>
            </a:r>
            <a:br>
              <a:rPr lang="fr-FR" sz="2400" i="1" dirty="0">
                <a:solidFill>
                  <a:schemeClr val="bg1"/>
                </a:solidFill>
                <a:latin typeface="+mn-lt"/>
              </a:rPr>
            </a:br>
            <a:r>
              <a:rPr lang="fr-FR" sz="2400" dirty="0">
                <a:solidFill>
                  <a:schemeClr val="bg1"/>
                </a:solidFill>
                <a:latin typeface="+mn-lt"/>
              </a:rPr>
              <a:t>Institut Néel </a:t>
            </a:r>
            <a:r>
              <a:rPr lang="fr-FR" sz="2400" i="1" dirty="0">
                <a:solidFill>
                  <a:schemeClr val="bg1"/>
                </a:solidFill>
                <a:latin typeface="+mn-lt"/>
              </a:rPr>
              <a:t>– P. </a:t>
            </a:r>
            <a:r>
              <a:rPr lang="fr-FR" sz="2400" i="1" dirty="0" err="1">
                <a:solidFill>
                  <a:schemeClr val="bg1"/>
                </a:solidFill>
                <a:latin typeface="+mn-lt"/>
              </a:rPr>
              <a:t>Coutin</a:t>
            </a:r>
            <a:r>
              <a:rPr lang="fr-FR" sz="2400" i="1" dirty="0">
                <a:solidFill>
                  <a:schemeClr val="bg1"/>
                </a:solidFill>
                <a:latin typeface="+mn-lt"/>
              </a:rPr>
              <a:t>, P. </a:t>
            </a:r>
            <a:r>
              <a:rPr lang="fr-FR" sz="2400" i="1" dirty="0" err="1">
                <a:solidFill>
                  <a:schemeClr val="bg1"/>
                </a:solidFill>
                <a:latin typeface="+mn-lt"/>
              </a:rPr>
              <a:t>Spathis</a:t>
            </a:r>
            <a:br>
              <a:rPr lang="fr-FR" sz="2400" dirty="0">
                <a:solidFill>
                  <a:schemeClr val="bg1"/>
                </a:solidFill>
                <a:latin typeface="+mn-lt"/>
              </a:rPr>
            </a:br>
            <a:r>
              <a:rPr lang="fr-FR" sz="2400" dirty="0">
                <a:solidFill>
                  <a:schemeClr val="bg1"/>
                </a:solidFill>
                <a:latin typeface="+mn-lt"/>
              </a:rPr>
              <a:t>Laboratoire de Physique de l’ENS </a:t>
            </a:r>
            <a:r>
              <a:rPr lang="fr-FR" sz="2400" dirty="0">
                <a:solidFill>
                  <a:schemeClr val="bg1"/>
                </a:solidFill>
              </a:rPr>
              <a:t>– </a:t>
            </a:r>
            <a:r>
              <a:rPr lang="fr-FR" sz="2400" i="1" dirty="0">
                <a:solidFill>
                  <a:schemeClr val="bg1"/>
                </a:solidFill>
                <a:latin typeface="+mn-lt"/>
              </a:rPr>
              <a:t>K. </a:t>
            </a:r>
            <a:r>
              <a:rPr lang="fr-FR" sz="2400" i="1" dirty="0" err="1">
                <a:solidFill>
                  <a:schemeClr val="bg1"/>
                </a:solidFill>
                <a:latin typeface="+mn-lt"/>
              </a:rPr>
              <a:t>Davitt</a:t>
            </a:r>
            <a:r>
              <a:rPr lang="fr-FR" sz="2400" dirty="0">
                <a:solidFill>
                  <a:schemeClr val="bg1"/>
                </a:solidFill>
              </a:rPr>
              <a:t>, </a:t>
            </a:r>
            <a:r>
              <a:rPr lang="fr-FR" sz="2400" i="1" dirty="0">
                <a:solidFill>
                  <a:schemeClr val="bg1"/>
                </a:solidFill>
                <a:latin typeface="+mn-lt"/>
              </a:rPr>
              <a:t>E. Rolley</a:t>
            </a:r>
            <a:br>
              <a:rPr lang="fr-FR" sz="2400" b="1" dirty="0">
                <a:solidFill>
                  <a:srgbClr val="FF0000"/>
                </a:solidFill>
                <a:latin typeface="+mn-lt"/>
              </a:rPr>
            </a:br>
            <a:br>
              <a:rPr lang="fr-FR" sz="2400" b="1" dirty="0">
                <a:solidFill>
                  <a:srgbClr val="FF0000"/>
                </a:solidFill>
                <a:latin typeface="+mn-lt"/>
              </a:rPr>
            </a:br>
            <a:br>
              <a:rPr lang="fr-FR" sz="2400" b="1" dirty="0">
                <a:solidFill>
                  <a:srgbClr val="FF0000"/>
                </a:solidFill>
                <a:latin typeface="+mn-lt"/>
              </a:rPr>
            </a:br>
            <a:r>
              <a:rPr lang="fr-FR" sz="2400" b="1" dirty="0">
                <a:solidFill>
                  <a:schemeClr val="bg1"/>
                </a:solidFill>
                <a:latin typeface="+mn-lt"/>
              </a:rPr>
              <a:t>ANR </a:t>
            </a:r>
            <a:r>
              <a:rPr lang="fr-FR" sz="2400" b="1" dirty="0" err="1">
                <a:solidFill>
                  <a:schemeClr val="bg1"/>
                </a:solidFill>
                <a:latin typeface="+mn-lt"/>
              </a:rPr>
              <a:t>project</a:t>
            </a:r>
            <a:r>
              <a:rPr lang="fr-FR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n-lt"/>
              </a:rPr>
              <a:t>NanoCav</a:t>
            </a:r>
            <a:endParaRPr lang="fr-FR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76" y="434088"/>
            <a:ext cx="2125247" cy="721517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991456" y="5717479"/>
            <a:ext cx="6194429" cy="588291"/>
            <a:chOff x="2504589" y="5624171"/>
            <a:chExt cx="7238106" cy="68741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4589" y="5672921"/>
              <a:ext cx="1775935" cy="58990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5401" y="5624171"/>
              <a:ext cx="687410" cy="68741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6188" y="5696358"/>
              <a:ext cx="1349361" cy="543037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62" y="5733243"/>
              <a:ext cx="1578433" cy="469264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25" y="4568558"/>
            <a:ext cx="911928" cy="6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4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Large </a:t>
            </a:r>
            <a:r>
              <a:rPr lang="fr-FR" sz="2400" b="1" dirty="0" err="1"/>
              <a:t>cavities</a:t>
            </a:r>
            <a:r>
              <a:rPr lang="fr-FR" sz="2400" b="1" dirty="0"/>
              <a:t> (inter-grains ?) cavitation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46D3EE-EEC4-49C3-A523-8D48E0EA6EB9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07663A-E371-4FD1-8DB6-6B3F93B0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3" y="983383"/>
            <a:ext cx="4782217" cy="33913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2F287D2-ECFE-4821-951D-571AB44F7625}"/>
              </a:ext>
            </a:extLst>
          </p:cNvPr>
          <p:cNvSpPr txBox="1"/>
          <p:nvPr/>
        </p:nvSpPr>
        <p:spPr>
          <a:xfrm>
            <a:off x="3857718" y="3455224"/>
            <a:ext cx="153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N2 @ 70 K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0335EE5-D139-4AC1-981B-89C773910393}"/>
              </a:ext>
            </a:extLst>
          </p:cNvPr>
          <p:cNvSpPr/>
          <p:nvPr/>
        </p:nvSpPr>
        <p:spPr>
          <a:xfrm>
            <a:off x="2309091" y="1413164"/>
            <a:ext cx="415636" cy="443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31A63BC-C680-4B09-AEE1-3AC3FDF45C78}"/>
                  </a:ext>
                </a:extLst>
              </p:cNvPr>
              <p:cNvSpPr txBox="1"/>
              <p:nvPr/>
            </p:nvSpPr>
            <p:spPr>
              <a:xfrm>
                <a:off x="5775503" y="1634836"/>
                <a:ext cx="5556406" cy="214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rgbClr val="FF0000"/>
                    </a:solidFill>
                  </a:rPr>
                  <a:t>additionnal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evaporation</a:t>
                </a:r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step</a:t>
                </a:r>
                <a:r>
                  <a:rPr lang="fr-FR" sz="2000" dirty="0">
                    <a:solidFill>
                      <a:srgbClr val="FF0000"/>
                    </a:solidFill>
                  </a:rPr>
                  <a:t>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r>
                  <a:rPr lang="fr-FR" sz="2000" dirty="0"/>
                  <a:t>            </a:t>
                </a:r>
                <a:r>
                  <a:rPr lang="fr-FR" sz="2000" dirty="0" err="1"/>
                  <a:t>observed</a:t>
                </a:r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err="1"/>
                  <a:t>only</a:t>
                </a:r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/>
                  <a:t>if pressure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ramped</a:t>
                </a:r>
                <a:r>
                  <a:rPr lang="fr-FR" sz="2000" dirty="0"/>
                  <a:t> up to </a:t>
                </a:r>
                <a:r>
                  <a:rPr lang="fr-FR" sz="2000" i="1" dirty="0" err="1"/>
                  <a:t>P</a:t>
                </a:r>
                <a:r>
                  <a:rPr lang="fr-FR" sz="2000" baseline="-25000" dirty="0" err="1"/>
                  <a:t>sat</a:t>
                </a:r>
                <a:r>
                  <a:rPr lang="fr-FR" sz="2000" dirty="0"/>
                  <a:t> 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i="1" dirty="0"/>
                  <a:t>T</a:t>
                </a:r>
                <a:r>
                  <a:rPr lang="fr-FR" sz="2000" dirty="0"/>
                  <a:t>-</a:t>
                </a:r>
                <a:r>
                  <a:rPr lang="fr-FR" sz="2000" dirty="0" err="1"/>
                  <a:t>dependence</a:t>
                </a:r>
                <a:r>
                  <a:rPr lang="fr-FR" sz="20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0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fr-FR" sz="2000" dirty="0">
                    <a:sym typeface="Symbol" panose="05050102010706020507" pitchFamily="18" charset="2"/>
                  </a:rPr>
                  <a:t> </a:t>
                </a:r>
                <a:r>
                  <a:rPr lang="fr-FR" sz="2000" dirty="0"/>
                  <a:t> cavitation </a:t>
                </a:r>
                <a:r>
                  <a:rPr lang="fr-FR" sz="2000" dirty="0" err="1"/>
                  <a:t>event</a:t>
                </a:r>
                <a:endParaRPr lang="fr-FR" sz="2000" dirty="0"/>
              </a:p>
              <a:p>
                <a:endParaRPr lang="fr-FR" sz="2000" baseline="-25000" dirty="0"/>
              </a:p>
              <a:p>
                <a:r>
                  <a:rPr lang="fr-FR" sz="2000" dirty="0"/>
                  <a:t>         position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000" baseline="-25000" dirty="0">
                    <a:solidFill>
                      <a:schemeClr val="tx1"/>
                    </a:solidFill>
                  </a:rPr>
                  <a:t>  </a:t>
                </a:r>
                <a:r>
                  <a:rPr lang="fr-FR" sz="2000" dirty="0"/>
                  <a:t>  </a:t>
                </a:r>
                <a:r>
                  <a:rPr lang="fr-FR" sz="2000" dirty="0">
                    <a:sym typeface="Symbol" panose="05050102010706020507" pitchFamily="18" charset="2"/>
                  </a:rPr>
                  <a:t></a:t>
                </a:r>
                <a:r>
                  <a:rPr lang="fr-FR" sz="2000" dirty="0"/>
                  <a:t>  cavitation in large </a:t>
                </a:r>
                <a:r>
                  <a:rPr lang="fr-FR" sz="2000" dirty="0" err="1"/>
                  <a:t>cavities</a:t>
                </a:r>
                <a:endParaRPr lang="fr-FR" sz="2000" baseline="-25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31A63BC-C680-4B09-AEE1-3AC3FDF45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03" y="1634836"/>
                <a:ext cx="5556406" cy="2144177"/>
              </a:xfrm>
              <a:prstGeom prst="rect">
                <a:avLst/>
              </a:prstGeom>
              <a:blipFill>
                <a:blip r:embed="rId3"/>
                <a:stretch>
                  <a:fillRect l="-1096" t="-1420" b="-42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28C5A37-3156-4A06-8C32-2E121D819D2E}"/>
              </a:ext>
            </a:extLst>
          </p:cNvPr>
          <p:cNvCxnSpPr>
            <a:cxnSpLocks/>
          </p:cNvCxnSpPr>
          <p:nvPr/>
        </p:nvCxnSpPr>
        <p:spPr>
          <a:xfrm flipH="1">
            <a:off x="2819866" y="1791644"/>
            <a:ext cx="29159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8F46BBAD-BB0A-4A7D-9FD5-8D8CCACB5967}"/>
              </a:ext>
            </a:extLst>
          </p:cNvPr>
          <p:cNvSpPr/>
          <p:nvPr/>
        </p:nvSpPr>
        <p:spPr>
          <a:xfrm>
            <a:off x="7241309" y="4128656"/>
            <a:ext cx="480292" cy="720434"/>
          </a:xfrm>
          <a:prstGeom prst="ellipse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ACD5F27-FE83-416D-8B15-AB510D4C5F5C}"/>
              </a:ext>
            </a:extLst>
          </p:cNvPr>
          <p:cNvSpPr/>
          <p:nvPr/>
        </p:nvSpPr>
        <p:spPr>
          <a:xfrm>
            <a:off x="7721601" y="4051019"/>
            <a:ext cx="766618" cy="535444"/>
          </a:xfrm>
          <a:prstGeom prst="ellipse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6A446A2-EA8F-4E4A-B97C-B4CEEDFC7E50}"/>
              </a:ext>
            </a:extLst>
          </p:cNvPr>
          <p:cNvSpPr/>
          <p:nvPr/>
        </p:nvSpPr>
        <p:spPr>
          <a:xfrm rot="1793081">
            <a:off x="7806656" y="4627107"/>
            <a:ext cx="766618" cy="450110"/>
          </a:xfrm>
          <a:prstGeom prst="ellipse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E5F01F1-D062-4EC6-98B7-6D2669F5803D}"/>
              </a:ext>
            </a:extLst>
          </p:cNvPr>
          <p:cNvSpPr/>
          <p:nvPr/>
        </p:nvSpPr>
        <p:spPr>
          <a:xfrm rot="1793081">
            <a:off x="8525832" y="4730050"/>
            <a:ext cx="766618" cy="712930"/>
          </a:xfrm>
          <a:prstGeom prst="ellipse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FD4DEF9-E4D4-4E29-8DD9-99101FF0F5C6}"/>
              </a:ext>
            </a:extLst>
          </p:cNvPr>
          <p:cNvSpPr/>
          <p:nvPr/>
        </p:nvSpPr>
        <p:spPr>
          <a:xfrm rot="1793081">
            <a:off x="7401515" y="4916149"/>
            <a:ext cx="766618" cy="450110"/>
          </a:xfrm>
          <a:prstGeom prst="ellipse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6B88419-9FC9-49BE-97E7-C0AD2541D3A2}"/>
              </a:ext>
            </a:extLst>
          </p:cNvPr>
          <p:cNvSpPr/>
          <p:nvPr/>
        </p:nvSpPr>
        <p:spPr>
          <a:xfrm rot="1793081">
            <a:off x="8457596" y="4303946"/>
            <a:ext cx="353690" cy="450110"/>
          </a:xfrm>
          <a:prstGeom prst="ellipse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D194D62-47C8-4ECF-8CFC-72795F45778E}"/>
              </a:ext>
            </a:extLst>
          </p:cNvPr>
          <p:cNvSpPr/>
          <p:nvPr/>
        </p:nvSpPr>
        <p:spPr>
          <a:xfrm rot="1793081">
            <a:off x="8132754" y="5195425"/>
            <a:ext cx="299215" cy="305643"/>
          </a:xfrm>
          <a:prstGeom prst="ellipse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82AFFEF-6E32-4FA8-951E-C91BE01B4232}"/>
              </a:ext>
            </a:extLst>
          </p:cNvPr>
          <p:cNvSpPr txBox="1"/>
          <p:nvPr/>
        </p:nvSpPr>
        <p:spPr>
          <a:xfrm>
            <a:off x="8968511" y="4020813"/>
            <a:ext cx="299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possibly</a:t>
            </a:r>
            <a:r>
              <a:rPr lang="fr-FR" sz="2000" dirty="0"/>
              <a:t> </a:t>
            </a:r>
            <a:r>
              <a:rPr lang="fr-FR" sz="2000" dirty="0" err="1"/>
              <a:t>voids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SBA grains ?</a:t>
            </a:r>
            <a:endParaRPr lang="fr-FR" sz="2000" baseline="-250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DA21460-0FE7-4971-B872-3D3569503CBC}"/>
              </a:ext>
            </a:extLst>
          </p:cNvPr>
          <p:cNvSpPr txBox="1"/>
          <p:nvPr/>
        </p:nvSpPr>
        <p:spPr>
          <a:xfrm>
            <a:off x="1360054" y="5120477"/>
            <a:ext cx="367145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err="1"/>
              <a:t>Cavities</a:t>
            </a:r>
            <a:r>
              <a:rPr lang="fr-FR" sz="2000" dirty="0"/>
              <a:t>  (</a:t>
            </a:r>
            <a:r>
              <a:rPr lang="fr-FR" sz="2000" dirty="0">
                <a:sym typeface="Symbol" panose="05050102010706020507" pitchFamily="18" charset="2"/>
              </a:rPr>
              <a:t> bulk </a:t>
            </a:r>
            <a:r>
              <a:rPr lang="fr-FR" sz="2000" dirty="0" err="1">
                <a:sym typeface="Symbol" panose="05050102010706020507" pitchFamily="18" charset="2"/>
              </a:rPr>
              <a:t>liquid</a:t>
            </a:r>
            <a:r>
              <a:rPr lang="fr-FR" sz="2000" dirty="0">
                <a:sym typeface="Symbol" panose="05050102010706020507" pitchFamily="18" charset="2"/>
              </a:rPr>
              <a:t>) </a:t>
            </a:r>
            <a:r>
              <a:rPr lang="fr-FR" sz="2000" dirty="0" err="1"/>
              <a:t>provide</a:t>
            </a:r>
            <a:r>
              <a:rPr lang="fr-FR" sz="2000" dirty="0"/>
              <a:t> a </a:t>
            </a:r>
            <a:r>
              <a:rPr lang="fr-FR" sz="2000" dirty="0" err="1"/>
              <a:t>reference</a:t>
            </a:r>
            <a:r>
              <a:rPr lang="fr-FR" sz="2000" dirty="0"/>
              <a:t> for cavitation </a:t>
            </a:r>
            <a:r>
              <a:rPr lang="fr-FR" sz="2000" dirty="0" err="1"/>
              <a:t>features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5322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Thermodynamic</a:t>
            </a:r>
            <a:r>
              <a:rPr lang="fr-FR" sz="2400" b="1" dirty="0"/>
              <a:t> </a:t>
            </a:r>
            <a:r>
              <a:rPr lang="fr-FR" sz="2400" b="1" dirty="0" err="1"/>
              <a:t>approach</a:t>
            </a:r>
            <a:r>
              <a:rPr lang="fr-FR" sz="2400" b="1" dirty="0"/>
              <a:t> – the </a:t>
            </a:r>
            <a:r>
              <a:rPr lang="fr-FR" sz="2400" b="1" dirty="0" err="1"/>
              <a:t>energy</a:t>
            </a:r>
            <a:r>
              <a:rPr lang="fr-FR" sz="2400" b="1" dirty="0"/>
              <a:t> </a:t>
            </a:r>
            <a:r>
              <a:rPr lang="fr-FR" sz="2400" b="1" dirty="0" err="1"/>
              <a:t>barrier</a:t>
            </a:r>
            <a:r>
              <a:rPr lang="fr-FR" sz="2400" b="1" dirty="0"/>
              <a:t> </a:t>
            </a:r>
            <a:r>
              <a:rPr lang="fr-FR" sz="2400" b="1" i="1" dirty="0"/>
              <a:t>E</a:t>
            </a:r>
            <a:r>
              <a:rPr lang="fr-FR" sz="2400" b="1" baseline="-25000" dirty="0"/>
              <a:t>B</a:t>
            </a:r>
            <a:endParaRPr lang="fr-FR" sz="2400" b="1" baseline="-25000" dirty="0">
              <a:latin typeface="Symbol" panose="05050102010706020507" pitchFamily="18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F287D2-ECFE-4821-951D-571AB44F7625}"/>
              </a:ext>
            </a:extLst>
          </p:cNvPr>
          <p:cNvSpPr txBox="1"/>
          <p:nvPr/>
        </p:nvSpPr>
        <p:spPr>
          <a:xfrm>
            <a:off x="394636" y="931534"/>
            <a:ext cx="9750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Grand </a:t>
            </a:r>
            <a:r>
              <a:rPr lang="fr-FR" sz="2000" dirty="0" err="1"/>
              <a:t>potential</a:t>
            </a:r>
            <a:r>
              <a:rPr lang="fr-FR" sz="2000" dirty="0"/>
              <a:t> for </a:t>
            </a:r>
            <a:r>
              <a:rPr lang="fr-FR" sz="2000" dirty="0" err="1"/>
              <a:t>bubble</a:t>
            </a:r>
            <a:r>
              <a:rPr lang="fr-FR" sz="2000" dirty="0"/>
              <a:t> formation in the </a:t>
            </a:r>
            <a:r>
              <a:rPr lang="fr-FR" sz="2000" dirty="0" err="1"/>
              <a:t>metastable</a:t>
            </a:r>
            <a:r>
              <a:rPr lang="fr-FR" sz="2000" dirty="0"/>
              <a:t> </a:t>
            </a:r>
            <a:r>
              <a:rPr lang="fr-FR" sz="2000" dirty="0" err="1"/>
              <a:t>liquid</a:t>
            </a:r>
            <a:r>
              <a:rPr lang="fr-FR" sz="2000" baseline="-25000" dirty="0"/>
              <a:t> </a:t>
            </a:r>
            <a:r>
              <a:rPr lang="fr-FR" dirty="0"/>
              <a:t>[ </a:t>
            </a:r>
            <a:r>
              <a:rPr lang="fr-FR" i="1" dirty="0"/>
              <a:t>Sharp interface </a:t>
            </a:r>
            <a:r>
              <a:rPr lang="fr-FR" dirty="0"/>
              <a:t>- Bonnet &amp; Wolf 2019 ]</a:t>
            </a:r>
            <a:endParaRPr lang="fr-FR" sz="2000" baseline="-25000" dirty="0"/>
          </a:p>
        </p:txBody>
      </p:sp>
      <p:sp>
        <p:nvSpPr>
          <p:cNvPr id="12" name="Parenthèse fermante 11">
            <a:extLst>
              <a:ext uri="{FF2B5EF4-FFF2-40B4-BE49-F238E27FC236}">
                <a16:creationId xmlns:a16="http://schemas.microsoft.com/office/drawing/2014/main" id="{7EDB4526-159D-41F2-848C-61EA2DAD91D3}"/>
              </a:ext>
            </a:extLst>
          </p:cNvPr>
          <p:cNvSpPr/>
          <p:nvPr/>
        </p:nvSpPr>
        <p:spPr>
          <a:xfrm rot="5400000">
            <a:off x="2854335" y="890785"/>
            <a:ext cx="118364" cy="3085958"/>
          </a:xfrm>
          <a:prstGeom prst="rightBracke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enthèse fermante 15">
            <a:extLst>
              <a:ext uri="{FF2B5EF4-FFF2-40B4-BE49-F238E27FC236}">
                <a16:creationId xmlns:a16="http://schemas.microsoft.com/office/drawing/2014/main" id="{838BEF27-D34F-4C7B-B839-78B69D495208}"/>
              </a:ext>
            </a:extLst>
          </p:cNvPr>
          <p:cNvSpPr/>
          <p:nvPr/>
        </p:nvSpPr>
        <p:spPr>
          <a:xfrm rot="5400000">
            <a:off x="5776727" y="1406862"/>
            <a:ext cx="108627" cy="206354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enthèse fermante 16">
            <a:extLst>
              <a:ext uri="{FF2B5EF4-FFF2-40B4-BE49-F238E27FC236}">
                <a16:creationId xmlns:a16="http://schemas.microsoft.com/office/drawing/2014/main" id="{E1049497-A08D-4751-BA9D-638E19E64FDA}"/>
              </a:ext>
            </a:extLst>
          </p:cNvPr>
          <p:cNvSpPr/>
          <p:nvPr/>
        </p:nvSpPr>
        <p:spPr>
          <a:xfrm rot="5400000">
            <a:off x="7630950" y="1957144"/>
            <a:ext cx="108628" cy="959360"/>
          </a:xfrm>
          <a:prstGeom prst="rightBracke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5BD5A4F-66F7-448C-9B07-169A54B3549B}"/>
              </a:ext>
            </a:extLst>
          </p:cNvPr>
          <p:cNvSpPr txBox="1"/>
          <p:nvPr/>
        </p:nvSpPr>
        <p:spPr>
          <a:xfrm>
            <a:off x="1370538" y="2586225"/>
            <a:ext cx="211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gain in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chemical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potential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</a:rPr>
              <a:t>known</a:t>
            </a:r>
            <a:endParaRPr lang="fr-F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757C734-27EE-405F-B49B-8CB7CB2E1B7C}"/>
              </a:ext>
            </a:extLst>
          </p:cNvPr>
          <p:cNvSpPr txBox="1"/>
          <p:nvPr/>
        </p:nvSpPr>
        <p:spPr>
          <a:xfrm>
            <a:off x="4799269" y="2578668"/>
            <a:ext cx="2117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correction due to</a:t>
            </a:r>
          </a:p>
          <a:p>
            <a:r>
              <a:rPr lang="fr-FR" dirty="0" err="1"/>
              <a:t>substrate-fluid</a:t>
            </a:r>
            <a:endParaRPr lang="fr-FR" dirty="0"/>
          </a:p>
          <a:p>
            <a:r>
              <a:rPr lang="fr-FR" dirty="0"/>
              <a:t>interaction </a:t>
            </a:r>
            <a:r>
              <a:rPr lang="fr-FR" dirty="0" err="1"/>
              <a:t>potential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AFDF6BA-8C55-44C6-89E1-0082B6D9B8F6}"/>
              </a:ext>
            </a:extLst>
          </p:cNvPr>
          <p:cNvSpPr txBox="1"/>
          <p:nvPr/>
        </p:nvSpPr>
        <p:spPr>
          <a:xfrm>
            <a:off x="7003753" y="2586225"/>
            <a:ext cx="266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   </a:t>
            </a:r>
            <a:r>
              <a:rPr lang="fr-FR" dirty="0" err="1">
                <a:solidFill>
                  <a:srgbClr val="0070C0"/>
                </a:solidFill>
              </a:rPr>
              <a:t>cost</a:t>
            </a:r>
            <a:r>
              <a:rPr lang="fr-FR" dirty="0">
                <a:solidFill>
                  <a:srgbClr val="0070C0"/>
                </a:solidFill>
              </a:rPr>
              <a:t> of the interface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9072097-A553-4316-826F-E39C9C85D233}"/>
                  </a:ext>
                </a:extLst>
              </p:cNvPr>
              <p:cNvSpPr txBox="1"/>
              <p:nvPr/>
            </p:nvSpPr>
            <p:spPr>
              <a:xfrm>
                <a:off x="795959" y="3595560"/>
                <a:ext cx="10706230" cy="2999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>
                    <a:solidFill>
                      <a:srgbClr val="0070C0"/>
                    </a:solidFill>
                  </a:rPr>
                  <a:t>Surface tension </a:t>
                </a:r>
                <a:r>
                  <a:rPr lang="fr-FR" b="1" i="1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fr-FR" dirty="0"/>
                  <a:t>	</a:t>
                </a:r>
                <a:r>
                  <a:rPr lang="fr-FR" dirty="0" err="1"/>
                  <a:t>corrected</a:t>
                </a:r>
                <a:r>
                  <a:rPr lang="fr-FR" dirty="0"/>
                  <a:t> for </a:t>
                </a:r>
                <a:r>
                  <a:rPr lang="fr-FR" dirty="0" err="1"/>
                  <a:t>bubble</a:t>
                </a:r>
                <a:r>
                  <a:rPr lang="fr-FR" dirty="0"/>
                  <a:t> </a:t>
                </a:r>
                <a:r>
                  <a:rPr lang="fr-FR" dirty="0" err="1"/>
                  <a:t>curvature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	</a:t>
                </a:r>
                <a:r>
                  <a:rPr lang="fr-FR" dirty="0" err="1"/>
                  <a:t>Measured</a:t>
                </a:r>
                <a:r>
                  <a:rPr lang="fr-FR" dirty="0"/>
                  <a:t> for N2 </a:t>
                </a:r>
                <a:r>
                  <a:rPr lang="fr-FR" i="1" dirty="0" err="1"/>
                  <a:t>homogeneous</a:t>
                </a:r>
                <a:r>
                  <a:rPr lang="fr-FR" dirty="0"/>
                  <a:t> cavitation in large pores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 smtClean="0">
                        <a:solidFill>
                          <a:schemeClr val="tx1"/>
                        </a:solidFill>
                      </a:rPr>
                      <m:t>[ </m:t>
                    </m:r>
                    <m:r>
                      <m:rPr>
                        <m:nor/>
                      </m:rPr>
                      <a:rPr lang="fr-FR" b="0" i="0" dirty="0" smtClean="0">
                        <a:solidFill>
                          <a:schemeClr val="tx1"/>
                        </a:solidFill>
                      </a:rPr>
                      <m:t>Bossert</m:t>
                    </m:r>
                    <m:r>
                      <m:rPr>
                        <m:nor/>
                      </m:rPr>
                      <a:rPr lang="fr-FR" b="0" i="0" dirty="0" smtClean="0">
                        <a:solidFill>
                          <a:schemeClr val="tx1"/>
                        </a:solidFill>
                      </a:rPr>
                      <m:t> 2023]</m:t>
                    </m:r>
                  </m:oMath>
                </a14:m>
                <a:endParaRPr lang="fr-FR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fr-FR" b="1" i="1" dirty="0"/>
              </a:p>
              <a:p>
                <a:endParaRPr lang="fr-FR" b="1" i="1" dirty="0"/>
              </a:p>
              <a:p>
                <a:r>
                  <a:rPr lang="fr-FR" b="1" i="1" dirty="0" err="1"/>
                  <a:t>Substrate-fluid</a:t>
                </a:r>
                <a:r>
                  <a:rPr lang="fr-FR" b="1" i="1" dirty="0"/>
                  <a:t> </a:t>
                </a:r>
                <a:r>
                  <a:rPr lang="fr-FR" b="1" i="1" dirty="0" err="1"/>
                  <a:t>potential</a:t>
                </a:r>
                <a:r>
                  <a:rPr lang="fr-FR" b="1" i="1" dirty="0"/>
                  <a:t>   </a:t>
                </a:r>
                <a:r>
                  <a:rPr lang="fr-FR" dirty="0"/>
                  <a:t>	- </a:t>
                </a:r>
                <a:r>
                  <a:rPr lang="fr-FR" dirty="0" err="1"/>
                  <a:t>derivation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err="1"/>
                  <a:t>dispertion</a:t>
                </a:r>
                <a:r>
                  <a:rPr lang="fr-FR" dirty="0"/>
                  <a:t> forces ( </a:t>
                </a:r>
                <a:r>
                  <a:rPr lang="fr-FR" dirty="0" err="1"/>
                  <a:t>Saam</a:t>
                </a:r>
                <a:r>
                  <a:rPr lang="fr-FR" dirty="0"/>
                  <a:t> &amp; Cole, </a:t>
                </a:r>
                <a:r>
                  <a:rPr lang="fr-FR" dirty="0" err="1"/>
                  <a:t>Neimark</a:t>
                </a:r>
                <a:r>
                  <a:rPr lang="fr-FR" dirty="0"/>
                  <a:t> and </a:t>
                </a:r>
                <a:r>
                  <a:rPr lang="fr-FR" dirty="0" err="1"/>
                  <a:t>co-workers</a:t>
                </a:r>
                <a:r>
                  <a:rPr lang="fr-FR" dirty="0"/>
                  <a:t> …)</a:t>
                </a:r>
              </a:p>
              <a:p>
                <a:r>
                  <a:rPr lang="fr-FR" dirty="0"/>
                  <a:t>			-  </a:t>
                </a:r>
                <a:r>
                  <a:rPr lang="fr-FR" dirty="0" err="1"/>
                  <a:t>empirical</a:t>
                </a:r>
                <a:r>
                  <a:rPr lang="fr-FR" dirty="0"/>
                  <a:t> </a:t>
                </a:r>
                <a:r>
                  <a:rPr lang="fr-FR" dirty="0" err="1"/>
                  <a:t>exponential</a:t>
                </a:r>
                <a:r>
                  <a:rPr lang="fr-FR" dirty="0"/>
                  <a:t> </a:t>
                </a:r>
                <a:r>
                  <a:rPr lang="fr-FR" dirty="0" err="1"/>
                  <a:t>dependance</a:t>
                </a:r>
                <a:r>
                  <a:rPr lang="fr-FR" dirty="0"/>
                  <a:t> (</a:t>
                </a:r>
                <a:r>
                  <a:rPr lang="fr-FR" dirty="0" err="1"/>
                  <a:t>Celtini</a:t>
                </a:r>
                <a:r>
                  <a:rPr lang="fr-FR" dirty="0"/>
                  <a:t>, </a:t>
                </a:r>
                <a:r>
                  <a:rPr lang="fr-FR" dirty="0" err="1"/>
                  <a:t>Pellenq</a:t>
                </a:r>
                <a:r>
                  <a:rPr lang="fr-FR" dirty="0"/>
                  <a:t>, </a:t>
                </a:r>
                <a:r>
                  <a:rPr lang="fr-FR" dirty="0" err="1"/>
                  <a:t>Morishige</a:t>
                </a:r>
                <a:r>
                  <a:rPr lang="fr-FR" dirty="0"/>
                  <a:t>…)</a:t>
                </a:r>
              </a:p>
              <a:p>
                <a:endParaRPr lang="fr-FR" dirty="0"/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1 or 2 </a:t>
                </a:r>
                <a:r>
                  <a:rPr lang="fr-FR" dirty="0" err="1">
                    <a:solidFill>
                      <a:srgbClr val="FF0000"/>
                    </a:solidFill>
                  </a:rPr>
                  <a:t>adjustable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</a:rPr>
                  <a:t>parameters</a:t>
                </a:r>
                <a:r>
                  <a:rPr lang="fr-FR" dirty="0">
                    <a:solidFill>
                      <a:srgbClr val="FF0000"/>
                    </a:solidFill>
                  </a:rPr>
                  <a:t> / </a:t>
                </a:r>
                <a:r>
                  <a:rPr lang="fr-FR" dirty="0" err="1">
                    <a:solidFill>
                      <a:srgbClr val="FF0000"/>
                    </a:solidFill>
                  </a:rPr>
                  <a:t>adjusted</a:t>
                </a:r>
                <a:r>
                  <a:rPr lang="fr-FR" dirty="0">
                    <a:solidFill>
                      <a:srgbClr val="FF0000"/>
                    </a:solidFill>
                  </a:rPr>
                  <a:t> on the </a:t>
                </a:r>
                <a:r>
                  <a:rPr lang="fr-FR" dirty="0" err="1">
                    <a:solidFill>
                      <a:srgbClr val="FF0000"/>
                    </a:solidFill>
                  </a:rPr>
                  <a:t>critical</a:t>
                </a:r>
                <a:r>
                  <a:rPr lang="fr-FR" dirty="0">
                    <a:solidFill>
                      <a:srgbClr val="FF0000"/>
                    </a:solidFill>
                  </a:rPr>
                  <a:t> point for </a:t>
                </a:r>
                <a:r>
                  <a:rPr lang="fr-FR" dirty="0" err="1">
                    <a:solidFill>
                      <a:srgbClr val="FF0000"/>
                    </a:solidFill>
                  </a:rPr>
                  <a:t>confined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</a:rPr>
                  <a:t>fluid</a:t>
                </a:r>
                <a:r>
                  <a:rPr lang="fr-FR" dirty="0">
                    <a:solidFill>
                      <a:srgbClr val="FF0000"/>
                    </a:solidFill>
                  </a:rPr>
                  <a:t> (point </a:t>
                </a:r>
                <a:r>
                  <a:rPr lang="fr-FR" dirty="0" err="1">
                    <a:solidFill>
                      <a:srgbClr val="FF0000"/>
                    </a:solidFill>
                  </a:rPr>
                  <a:t>where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</a:rPr>
                  <a:t>hysteresis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</a:rPr>
                  <a:t>disappears</a:t>
                </a:r>
                <a:r>
                  <a:rPr lang="fr-FR" dirty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9072097-A553-4316-826F-E39C9C85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59" y="3595560"/>
                <a:ext cx="10706230" cy="2999860"/>
              </a:xfrm>
              <a:prstGeom prst="rect">
                <a:avLst/>
              </a:prstGeom>
              <a:blipFill>
                <a:blip r:embed="rId2"/>
                <a:stretch>
                  <a:fillRect l="-513" r="-4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6EBCE994-D174-4CD4-B5D3-BBC2594C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36" y="1335571"/>
            <a:ext cx="7935782" cy="104693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E0F1FCD-05FA-4262-8B80-7EFAE55784EA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</p:spTree>
    <p:extLst>
      <p:ext uri="{BB962C8B-B14F-4D97-AF65-F5344CB8AC3E}">
        <p14:creationId xmlns:p14="http://schemas.microsoft.com/office/powerpoint/2010/main" val="387426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11BF542D-6659-4644-ACA0-1EFB58E2E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6" y="3010375"/>
            <a:ext cx="4601217" cy="336279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Thermodynamic</a:t>
            </a:r>
            <a:r>
              <a:rPr lang="fr-FR" sz="2400" b="1" dirty="0"/>
              <a:t> </a:t>
            </a:r>
            <a:r>
              <a:rPr lang="fr-FR" sz="2400" b="1" dirty="0" err="1"/>
              <a:t>approach</a:t>
            </a:r>
            <a:r>
              <a:rPr lang="fr-FR" sz="2400" b="1" dirty="0"/>
              <a:t> – </a:t>
            </a:r>
            <a:r>
              <a:rPr lang="fr-FR" sz="2400" b="1" dirty="0" err="1"/>
              <a:t>substrate-fluid</a:t>
            </a:r>
            <a:r>
              <a:rPr lang="fr-FR" sz="2400" b="1" dirty="0"/>
              <a:t> </a:t>
            </a:r>
            <a:r>
              <a:rPr lang="fr-FR" sz="2400" b="1" dirty="0" err="1"/>
              <a:t>potential</a:t>
            </a:r>
            <a:endParaRPr lang="fr-FR" sz="2400" b="1" baseline="-25000" dirty="0">
              <a:latin typeface="Symbol" panose="05050102010706020507" pitchFamily="18" charset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9072097-A553-4316-826F-E39C9C85D233}"/>
              </a:ext>
            </a:extLst>
          </p:cNvPr>
          <p:cNvSpPr txBox="1"/>
          <p:nvPr/>
        </p:nvSpPr>
        <p:spPr>
          <a:xfrm>
            <a:off x="394636" y="883926"/>
            <a:ext cx="107062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Substrate-fluid </a:t>
            </a:r>
            <a:r>
              <a:rPr lang="fr-FR" b="1" i="1" dirty="0" err="1"/>
              <a:t>potential</a:t>
            </a:r>
            <a:r>
              <a:rPr lang="fr-FR" b="1" i="1" dirty="0"/>
              <a:t>   </a:t>
            </a:r>
            <a:r>
              <a:rPr lang="fr-FR" dirty="0"/>
              <a:t>	- </a:t>
            </a:r>
            <a:r>
              <a:rPr lang="fr-FR" dirty="0" err="1"/>
              <a:t>derivation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dispertion</a:t>
            </a:r>
            <a:r>
              <a:rPr lang="fr-FR" dirty="0"/>
              <a:t> forces ( </a:t>
            </a:r>
            <a:r>
              <a:rPr lang="fr-FR" dirty="0" err="1"/>
              <a:t>Saam</a:t>
            </a:r>
            <a:r>
              <a:rPr lang="fr-FR" dirty="0"/>
              <a:t> &amp; Cole, </a:t>
            </a:r>
            <a:r>
              <a:rPr lang="fr-FR" dirty="0" err="1"/>
              <a:t>Neimark</a:t>
            </a:r>
            <a:r>
              <a:rPr lang="fr-FR" dirty="0"/>
              <a:t> and </a:t>
            </a:r>
            <a:r>
              <a:rPr lang="fr-FR" dirty="0" err="1"/>
              <a:t>co-workers</a:t>
            </a:r>
            <a:r>
              <a:rPr lang="fr-FR" dirty="0"/>
              <a:t> …)</a:t>
            </a:r>
          </a:p>
          <a:p>
            <a:r>
              <a:rPr lang="fr-FR" dirty="0"/>
              <a:t>			</a:t>
            </a:r>
          </a:p>
          <a:p>
            <a:endParaRPr lang="fr-FR" sz="1050" dirty="0"/>
          </a:p>
          <a:p>
            <a:r>
              <a:rPr lang="fr-FR" dirty="0">
                <a:solidFill>
                  <a:srgbClr val="FF0000"/>
                </a:solidFill>
              </a:rPr>
              <a:t>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BA73BA0-D1B0-40A8-81EA-227816FB53FA}"/>
                  </a:ext>
                </a:extLst>
              </p:cNvPr>
              <p:cNvSpPr txBox="1"/>
              <p:nvPr/>
            </p:nvSpPr>
            <p:spPr>
              <a:xfrm>
                <a:off x="357269" y="1912065"/>
                <a:ext cx="8225257" cy="76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  , 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Hamaker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=4.4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fr-FR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nm</m:t>
                        </m:r>
                      </m:e>
                      <m:sup>
                        <m:r>
                          <a:rPr lang="fr-F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fr-FR" dirty="0"/>
                  <a:t> [</a:t>
                </a:r>
                <a:r>
                  <a:rPr lang="fr-FR" dirty="0" err="1"/>
                  <a:t>Saam&amp;Cole</a:t>
                </a:r>
                <a:r>
                  <a:rPr lang="fr-FR" dirty="0"/>
                  <a:t>]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1 </a:t>
                </a:r>
                <a:r>
                  <a:rPr lang="fr-FR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adjustable</a:t>
                </a:r>
                <a:r>
                  <a:rPr lang="fr-FR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parameter</a:t>
                </a:r>
                <a:r>
                  <a:rPr lang="fr-FR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: pore radius  6.7 nm   (NLDFT-type </a:t>
                </a:r>
                <a:r>
                  <a:rPr lang="fr-FR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potential</a:t>
                </a:r>
                <a:r>
                  <a:rPr lang="fr-FR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: 7.0 nm)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BA73BA0-D1B0-40A8-81EA-227816FB5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69" y="1912065"/>
                <a:ext cx="8225257" cy="762581"/>
              </a:xfrm>
              <a:prstGeom prst="rect">
                <a:avLst/>
              </a:prstGeom>
              <a:blipFill>
                <a:blip r:embed="rId3"/>
                <a:stretch>
                  <a:fillRect l="-667"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11F9084-66A8-465F-984B-A8733CF47016}"/>
              </a:ext>
            </a:extLst>
          </p:cNvPr>
          <p:cNvSpPr/>
          <p:nvPr/>
        </p:nvSpPr>
        <p:spPr>
          <a:xfrm>
            <a:off x="1395934" y="4858322"/>
            <a:ext cx="64655" cy="93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FCFB6-EF08-4F28-B048-D1C3532FF328}"/>
              </a:ext>
            </a:extLst>
          </p:cNvPr>
          <p:cNvSpPr/>
          <p:nvPr/>
        </p:nvSpPr>
        <p:spPr>
          <a:xfrm>
            <a:off x="1091134" y="4587226"/>
            <a:ext cx="64655" cy="93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6BCC9-D9C3-484A-AE1D-4BE0F22820A9}"/>
              </a:ext>
            </a:extLst>
          </p:cNvPr>
          <p:cNvSpPr/>
          <p:nvPr/>
        </p:nvSpPr>
        <p:spPr>
          <a:xfrm>
            <a:off x="1220444" y="4414683"/>
            <a:ext cx="64655" cy="93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49CA9-134F-46CB-B0F9-F1615F10F962}"/>
              </a:ext>
            </a:extLst>
          </p:cNvPr>
          <p:cNvSpPr/>
          <p:nvPr/>
        </p:nvSpPr>
        <p:spPr>
          <a:xfrm>
            <a:off x="1355225" y="4391885"/>
            <a:ext cx="64655" cy="93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Bubble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BA0B943-9D66-4AB4-9DE7-ACE34B34BA31}"/>
              </a:ext>
            </a:extLst>
          </p:cNvPr>
          <p:cNvCxnSpPr/>
          <p:nvPr/>
        </p:nvCxnSpPr>
        <p:spPr>
          <a:xfrm>
            <a:off x="1091134" y="4976941"/>
            <a:ext cx="37394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7597A8CC-0B91-4C30-9661-4CAC593C7ABE}"/>
              </a:ext>
            </a:extLst>
          </p:cNvPr>
          <p:cNvSpPr/>
          <p:nvPr/>
        </p:nvSpPr>
        <p:spPr>
          <a:xfrm>
            <a:off x="1006764" y="4932214"/>
            <a:ext cx="97836" cy="9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6327EE7-2E44-4EB3-B0BF-0571B3710E87}"/>
              </a:ext>
            </a:extLst>
          </p:cNvPr>
          <p:cNvSpPr/>
          <p:nvPr/>
        </p:nvSpPr>
        <p:spPr>
          <a:xfrm>
            <a:off x="4006703" y="4935515"/>
            <a:ext cx="97836" cy="9863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23F7B81-5BF7-4407-9E8C-896AA2A9FB3E}"/>
              </a:ext>
            </a:extLst>
          </p:cNvPr>
          <p:cNvSpPr txBox="1"/>
          <p:nvPr/>
        </p:nvSpPr>
        <p:spPr>
          <a:xfrm>
            <a:off x="4505048" y="610552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filled</a:t>
            </a:r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291DB04-8430-44C0-ADE2-4C7F976C8F88}"/>
              </a:ext>
            </a:extLst>
          </p:cNvPr>
          <p:cNvSpPr txBox="1"/>
          <p:nvPr/>
        </p:nvSpPr>
        <p:spPr>
          <a:xfrm>
            <a:off x="681194" y="6119336"/>
            <a:ext cx="7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empty</a:t>
            </a:r>
            <a:endParaRPr lang="fr-FR" dirty="0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5282BD0A-F043-4A4B-9A67-8C1DF9F62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124" y="2999997"/>
            <a:ext cx="4563112" cy="3343742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F978437D-97B0-4EBD-8C8B-8742FB911A4C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</p:spTree>
    <p:extLst>
      <p:ext uri="{BB962C8B-B14F-4D97-AF65-F5344CB8AC3E}">
        <p14:creationId xmlns:p14="http://schemas.microsoft.com/office/powerpoint/2010/main" val="418698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>
            <a:extLst>
              <a:ext uri="{FF2B5EF4-FFF2-40B4-BE49-F238E27FC236}">
                <a16:creationId xmlns:a16="http://schemas.microsoft.com/office/drawing/2014/main" id="{CFA2076E-8D2A-4CE0-95F8-4842EB13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05" y="3008942"/>
            <a:ext cx="4610743" cy="336279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Thermodynamic</a:t>
            </a:r>
            <a:r>
              <a:rPr lang="fr-FR" sz="2400" b="1" dirty="0"/>
              <a:t> </a:t>
            </a:r>
            <a:r>
              <a:rPr lang="fr-FR" sz="2400" b="1" dirty="0" err="1"/>
              <a:t>approach</a:t>
            </a:r>
            <a:r>
              <a:rPr lang="fr-FR" sz="2400" b="1" dirty="0"/>
              <a:t> – </a:t>
            </a:r>
            <a:r>
              <a:rPr lang="fr-FR" sz="2400" b="1" dirty="0" err="1"/>
              <a:t>substrate-fluid</a:t>
            </a:r>
            <a:r>
              <a:rPr lang="fr-FR" sz="2400" b="1" dirty="0"/>
              <a:t> </a:t>
            </a:r>
            <a:r>
              <a:rPr lang="fr-FR" sz="2400" b="1" dirty="0" err="1"/>
              <a:t>potential</a:t>
            </a:r>
            <a:endParaRPr lang="fr-FR" sz="2400" b="1" baseline="-25000" dirty="0">
              <a:latin typeface="Symbol" panose="05050102010706020507" pitchFamily="18" charset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9072097-A553-4316-826F-E39C9C85D233}"/>
              </a:ext>
            </a:extLst>
          </p:cNvPr>
          <p:cNvSpPr txBox="1"/>
          <p:nvPr/>
        </p:nvSpPr>
        <p:spPr>
          <a:xfrm>
            <a:off x="394636" y="883926"/>
            <a:ext cx="107062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Substrate-fluid </a:t>
            </a:r>
            <a:r>
              <a:rPr lang="fr-FR" b="1" i="1" dirty="0" err="1"/>
              <a:t>potential</a:t>
            </a:r>
            <a:r>
              <a:rPr lang="fr-FR" b="1" i="1" dirty="0"/>
              <a:t>   </a:t>
            </a:r>
            <a:r>
              <a:rPr lang="fr-FR" dirty="0"/>
              <a:t>	- </a:t>
            </a:r>
            <a:r>
              <a:rPr lang="fr-FR" dirty="0" err="1"/>
              <a:t>derivation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dispertion</a:t>
            </a:r>
            <a:r>
              <a:rPr lang="fr-FR" dirty="0"/>
              <a:t> forces ( </a:t>
            </a:r>
            <a:r>
              <a:rPr lang="fr-FR" dirty="0" err="1"/>
              <a:t>Saam</a:t>
            </a:r>
            <a:r>
              <a:rPr lang="fr-FR" dirty="0"/>
              <a:t> &amp; Cole, </a:t>
            </a:r>
            <a:r>
              <a:rPr lang="fr-FR" dirty="0" err="1"/>
              <a:t>Neimark</a:t>
            </a:r>
            <a:r>
              <a:rPr lang="fr-FR" dirty="0"/>
              <a:t> and </a:t>
            </a:r>
            <a:r>
              <a:rPr lang="fr-FR" dirty="0" err="1"/>
              <a:t>co-workers</a:t>
            </a:r>
            <a:r>
              <a:rPr lang="fr-FR" dirty="0"/>
              <a:t> …)</a:t>
            </a:r>
          </a:p>
          <a:p>
            <a:r>
              <a:rPr lang="fr-FR" dirty="0"/>
              <a:t>			- </a:t>
            </a:r>
            <a:r>
              <a:rPr lang="fr-FR" dirty="0" err="1"/>
              <a:t>empirical</a:t>
            </a:r>
            <a:r>
              <a:rPr lang="fr-FR" dirty="0"/>
              <a:t> </a:t>
            </a:r>
            <a:r>
              <a:rPr lang="fr-FR" dirty="0" err="1"/>
              <a:t>exponential</a:t>
            </a:r>
            <a:r>
              <a:rPr lang="fr-FR" dirty="0"/>
              <a:t> </a:t>
            </a:r>
            <a:r>
              <a:rPr lang="fr-FR" dirty="0" err="1"/>
              <a:t>dependance</a:t>
            </a:r>
            <a:r>
              <a:rPr lang="fr-FR" dirty="0"/>
              <a:t> (</a:t>
            </a:r>
            <a:r>
              <a:rPr lang="fr-FR" dirty="0" err="1"/>
              <a:t>Celtini</a:t>
            </a:r>
            <a:r>
              <a:rPr lang="fr-FR" dirty="0"/>
              <a:t>, </a:t>
            </a:r>
            <a:r>
              <a:rPr lang="fr-FR" dirty="0" err="1"/>
              <a:t>Pellenq</a:t>
            </a:r>
            <a:r>
              <a:rPr lang="fr-FR" dirty="0"/>
              <a:t>, </a:t>
            </a:r>
            <a:r>
              <a:rPr lang="fr-FR" dirty="0" err="1"/>
              <a:t>Morishige</a:t>
            </a:r>
            <a:r>
              <a:rPr lang="fr-FR" dirty="0"/>
              <a:t>…)</a:t>
            </a:r>
          </a:p>
          <a:p>
            <a:endParaRPr lang="fr-FR" sz="1050" dirty="0"/>
          </a:p>
          <a:p>
            <a:r>
              <a:rPr lang="fr-FR" dirty="0">
                <a:solidFill>
                  <a:srgbClr val="FF0000"/>
                </a:solidFill>
              </a:rPr>
              <a:t>                             1 or 2 </a:t>
            </a:r>
            <a:r>
              <a:rPr lang="fr-FR" dirty="0" err="1">
                <a:solidFill>
                  <a:srgbClr val="FF0000"/>
                </a:solidFill>
              </a:rPr>
              <a:t>adjustable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parameters</a:t>
            </a:r>
            <a:r>
              <a:rPr lang="fr-FR" dirty="0">
                <a:solidFill>
                  <a:srgbClr val="FF0000"/>
                </a:solidFill>
              </a:rPr>
              <a:t> / </a:t>
            </a:r>
            <a:r>
              <a:rPr lang="fr-FR" dirty="0" err="1">
                <a:solidFill>
                  <a:srgbClr val="FF0000"/>
                </a:solidFill>
              </a:rPr>
              <a:t>adjusted</a:t>
            </a:r>
            <a:r>
              <a:rPr lang="fr-FR" dirty="0">
                <a:solidFill>
                  <a:srgbClr val="FF0000"/>
                </a:solidFill>
              </a:rPr>
              <a:t> on the </a:t>
            </a:r>
            <a:r>
              <a:rPr lang="fr-FR" dirty="0" err="1">
                <a:solidFill>
                  <a:srgbClr val="FF0000"/>
                </a:solidFill>
              </a:rPr>
              <a:t>critical</a:t>
            </a:r>
            <a:r>
              <a:rPr lang="fr-FR" dirty="0">
                <a:solidFill>
                  <a:srgbClr val="FF0000"/>
                </a:solidFill>
              </a:rPr>
              <a:t> point for </a:t>
            </a:r>
            <a:r>
              <a:rPr lang="fr-FR" dirty="0" err="1">
                <a:solidFill>
                  <a:srgbClr val="FF0000"/>
                </a:solidFill>
              </a:rPr>
              <a:t>confined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fluid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BA73BA0-D1B0-40A8-81EA-227816FB53FA}"/>
                  </a:ext>
                </a:extLst>
              </p:cNvPr>
              <p:cNvSpPr txBox="1"/>
              <p:nvPr/>
            </p:nvSpPr>
            <p:spPr>
              <a:xfrm>
                <a:off x="284188" y="2112978"/>
                <a:ext cx="5227771" cy="76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=4.4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fr-FR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nm</m:t>
                        </m:r>
                      </m:e>
                      <m:sup>
                        <m:r>
                          <a:rPr lang="fr-F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>
                    <a:solidFill>
                      <a:srgbClr val="0070C0"/>
                    </a:solidFill>
                  </a:rPr>
                  <a:t>[</a:t>
                </a:r>
                <a:r>
                  <a:rPr lang="fr-FR" dirty="0" err="1">
                    <a:solidFill>
                      <a:srgbClr val="0070C0"/>
                    </a:solidFill>
                  </a:rPr>
                  <a:t>Saam&amp;Cole</a:t>
                </a:r>
                <a:r>
                  <a:rPr lang="fr-FR" dirty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pore radius  6.7 nm (NLDFT </a:t>
                </a:r>
                <a:r>
                  <a:rPr lang="fr-FR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potential</a:t>
                </a:r>
                <a:r>
                  <a:rPr lang="fr-FR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7.0 nm)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BA73BA0-D1B0-40A8-81EA-227816FB5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8" y="2112978"/>
                <a:ext cx="5227771" cy="762581"/>
              </a:xfrm>
              <a:prstGeom prst="rect">
                <a:avLst/>
              </a:prstGeom>
              <a:blipFill>
                <a:blip r:embed="rId3"/>
                <a:stretch>
                  <a:fillRect l="-1050"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929F30BD-8368-451B-AD6F-AD7376AB7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807" y="3029137"/>
            <a:ext cx="4544059" cy="33437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1F9084-66A8-465F-984B-A8733CF47016}"/>
              </a:ext>
            </a:extLst>
          </p:cNvPr>
          <p:cNvSpPr/>
          <p:nvPr/>
        </p:nvSpPr>
        <p:spPr>
          <a:xfrm>
            <a:off x="1395934" y="4858322"/>
            <a:ext cx="64655" cy="93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FCFB6-EF08-4F28-B048-D1C3532FF328}"/>
              </a:ext>
            </a:extLst>
          </p:cNvPr>
          <p:cNvSpPr/>
          <p:nvPr/>
        </p:nvSpPr>
        <p:spPr>
          <a:xfrm>
            <a:off x="1091134" y="4587226"/>
            <a:ext cx="64655" cy="93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6BCC9-D9C3-484A-AE1D-4BE0F22820A9}"/>
              </a:ext>
            </a:extLst>
          </p:cNvPr>
          <p:cNvSpPr/>
          <p:nvPr/>
        </p:nvSpPr>
        <p:spPr>
          <a:xfrm>
            <a:off x="1220444" y="4414683"/>
            <a:ext cx="64655" cy="93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49CA9-134F-46CB-B0F9-F1615F10F962}"/>
              </a:ext>
            </a:extLst>
          </p:cNvPr>
          <p:cNvSpPr/>
          <p:nvPr/>
        </p:nvSpPr>
        <p:spPr>
          <a:xfrm>
            <a:off x="1355225" y="4391885"/>
            <a:ext cx="64655" cy="93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Bubble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BA0B943-9D66-4AB4-9DE7-ACE34B34BA31}"/>
              </a:ext>
            </a:extLst>
          </p:cNvPr>
          <p:cNvCxnSpPr/>
          <p:nvPr/>
        </p:nvCxnSpPr>
        <p:spPr>
          <a:xfrm>
            <a:off x="1091134" y="4976941"/>
            <a:ext cx="37394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4F99D27-7D58-45C8-BEA4-B37791386F3E}"/>
              </a:ext>
            </a:extLst>
          </p:cNvPr>
          <p:cNvCxnSpPr/>
          <p:nvPr/>
        </p:nvCxnSpPr>
        <p:spPr>
          <a:xfrm>
            <a:off x="2392218" y="4391885"/>
            <a:ext cx="0" cy="54956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769E977A-F947-411F-A2D5-62C0757799CF}"/>
              </a:ext>
            </a:extLst>
          </p:cNvPr>
          <p:cNvSpPr/>
          <p:nvPr/>
        </p:nvSpPr>
        <p:spPr>
          <a:xfrm>
            <a:off x="1145309" y="4192804"/>
            <a:ext cx="1625600" cy="785591"/>
          </a:xfrm>
          <a:custGeom>
            <a:avLst/>
            <a:gdLst>
              <a:gd name="connsiteX0" fmla="*/ 0 w 1625600"/>
              <a:gd name="connsiteY0" fmla="*/ 785591 h 785591"/>
              <a:gd name="connsiteX1" fmla="*/ 230909 w 1625600"/>
              <a:gd name="connsiteY1" fmla="*/ 739409 h 785591"/>
              <a:gd name="connsiteX2" fmla="*/ 471055 w 1625600"/>
              <a:gd name="connsiteY2" fmla="*/ 536209 h 785591"/>
              <a:gd name="connsiteX3" fmla="*/ 849746 w 1625600"/>
              <a:gd name="connsiteY3" fmla="*/ 203700 h 785591"/>
              <a:gd name="connsiteX4" fmla="*/ 1246909 w 1625600"/>
              <a:gd name="connsiteY4" fmla="*/ 500 h 785591"/>
              <a:gd name="connsiteX5" fmla="*/ 1625600 w 1625600"/>
              <a:gd name="connsiteY5" fmla="*/ 157518 h 7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600" h="785591">
                <a:moveTo>
                  <a:pt x="0" y="785591"/>
                </a:moveTo>
                <a:cubicBezTo>
                  <a:pt x="76200" y="783282"/>
                  <a:pt x="152400" y="780973"/>
                  <a:pt x="230909" y="739409"/>
                </a:cubicBezTo>
                <a:cubicBezTo>
                  <a:pt x="309418" y="697845"/>
                  <a:pt x="367916" y="625494"/>
                  <a:pt x="471055" y="536209"/>
                </a:cubicBezTo>
                <a:cubicBezTo>
                  <a:pt x="574195" y="446924"/>
                  <a:pt x="720437" y="292985"/>
                  <a:pt x="849746" y="203700"/>
                </a:cubicBezTo>
                <a:cubicBezTo>
                  <a:pt x="979055" y="114415"/>
                  <a:pt x="1117600" y="8197"/>
                  <a:pt x="1246909" y="500"/>
                </a:cubicBezTo>
                <a:cubicBezTo>
                  <a:pt x="1376218" y="-7197"/>
                  <a:pt x="1500909" y="75160"/>
                  <a:pt x="1625600" y="157518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17F584D-04A9-422D-9314-DB119D41FF03}"/>
              </a:ext>
            </a:extLst>
          </p:cNvPr>
          <p:cNvSpPr txBox="1"/>
          <p:nvPr/>
        </p:nvSpPr>
        <p:spPr>
          <a:xfrm>
            <a:off x="2768231" y="409655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rgbClr val="FF0000"/>
                </a:solidFill>
              </a:rPr>
              <a:t>bubble</a:t>
            </a:r>
            <a:r>
              <a:rPr lang="fr-FR" sz="1600" i="1" dirty="0">
                <a:solidFill>
                  <a:srgbClr val="FF0000"/>
                </a:solidFill>
              </a:rPr>
              <a:t> </a:t>
            </a:r>
          </a:p>
          <a:p>
            <a:r>
              <a:rPr lang="fr-FR" sz="1600" i="1" dirty="0" err="1">
                <a:solidFill>
                  <a:srgbClr val="FF0000"/>
                </a:solidFill>
              </a:rPr>
              <a:t>nucl</a:t>
            </a:r>
            <a:r>
              <a:rPr lang="fr-FR" sz="16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597A8CC-0B91-4C30-9661-4CAC593C7ABE}"/>
              </a:ext>
            </a:extLst>
          </p:cNvPr>
          <p:cNvSpPr/>
          <p:nvPr/>
        </p:nvSpPr>
        <p:spPr>
          <a:xfrm>
            <a:off x="1006764" y="4932214"/>
            <a:ext cx="97836" cy="9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6327EE7-2E44-4EB3-B0BF-0571B3710E87}"/>
              </a:ext>
            </a:extLst>
          </p:cNvPr>
          <p:cNvSpPr/>
          <p:nvPr/>
        </p:nvSpPr>
        <p:spPr>
          <a:xfrm>
            <a:off x="3877394" y="3622863"/>
            <a:ext cx="97836" cy="986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F9710A34-C357-47F0-ABC0-714BD9CEF307}"/>
              </a:ext>
            </a:extLst>
          </p:cNvPr>
          <p:cNvSpPr/>
          <p:nvPr/>
        </p:nvSpPr>
        <p:spPr>
          <a:xfrm>
            <a:off x="2697019" y="3100558"/>
            <a:ext cx="1200728" cy="418491"/>
          </a:xfrm>
          <a:custGeom>
            <a:avLst/>
            <a:gdLst>
              <a:gd name="connsiteX0" fmla="*/ 1182255 w 1182255"/>
              <a:gd name="connsiteY0" fmla="*/ 415864 h 415864"/>
              <a:gd name="connsiteX1" fmla="*/ 932873 w 1182255"/>
              <a:gd name="connsiteY1" fmla="*/ 194191 h 415864"/>
              <a:gd name="connsiteX2" fmla="*/ 674255 w 1182255"/>
              <a:gd name="connsiteY2" fmla="*/ 27937 h 415864"/>
              <a:gd name="connsiteX3" fmla="*/ 397164 w 1182255"/>
              <a:gd name="connsiteY3" fmla="*/ 228 h 415864"/>
              <a:gd name="connsiteX4" fmla="*/ 166255 w 1182255"/>
              <a:gd name="connsiteY4" fmla="*/ 27937 h 415864"/>
              <a:gd name="connsiteX5" fmla="*/ 0 w 1182255"/>
              <a:gd name="connsiteY5" fmla="*/ 92591 h 415864"/>
              <a:gd name="connsiteX0" fmla="*/ 1182255 w 1182255"/>
              <a:gd name="connsiteY0" fmla="*/ 416501 h 416501"/>
              <a:gd name="connsiteX1" fmla="*/ 932873 w 1182255"/>
              <a:gd name="connsiteY1" fmla="*/ 194828 h 416501"/>
              <a:gd name="connsiteX2" fmla="*/ 674255 w 1182255"/>
              <a:gd name="connsiteY2" fmla="*/ 28574 h 416501"/>
              <a:gd name="connsiteX3" fmla="*/ 397164 w 1182255"/>
              <a:gd name="connsiteY3" fmla="*/ 865 h 416501"/>
              <a:gd name="connsiteX4" fmla="*/ 147782 w 1182255"/>
              <a:gd name="connsiteY4" fmla="*/ 37811 h 416501"/>
              <a:gd name="connsiteX5" fmla="*/ 0 w 1182255"/>
              <a:gd name="connsiteY5" fmla="*/ 93228 h 416501"/>
              <a:gd name="connsiteX0" fmla="*/ 1200728 w 1200728"/>
              <a:gd name="connsiteY0" fmla="*/ 416501 h 416501"/>
              <a:gd name="connsiteX1" fmla="*/ 951346 w 1200728"/>
              <a:gd name="connsiteY1" fmla="*/ 194828 h 416501"/>
              <a:gd name="connsiteX2" fmla="*/ 692728 w 1200728"/>
              <a:gd name="connsiteY2" fmla="*/ 28574 h 416501"/>
              <a:gd name="connsiteX3" fmla="*/ 415637 w 1200728"/>
              <a:gd name="connsiteY3" fmla="*/ 865 h 416501"/>
              <a:gd name="connsiteX4" fmla="*/ 166255 w 1200728"/>
              <a:gd name="connsiteY4" fmla="*/ 37811 h 416501"/>
              <a:gd name="connsiteX5" fmla="*/ 0 w 1200728"/>
              <a:gd name="connsiteY5" fmla="*/ 157883 h 416501"/>
              <a:gd name="connsiteX0" fmla="*/ 1200728 w 1200728"/>
              <a:gd name="connsiteY0" fmla="*/ 418491 h 418491"/>
              <a:gd name="connsiteX1" fmla="*/ 951346 w 1200728"/>
              <a:gd name="connsiteY1" fmla="*/ 196818 h 418491"/>
              <a:gd name="connsiteX2" fmla="*/ 692728 w 1200728"/>
              <a:gd name="connsiteY2" fmla="*/ 30564 h 418491"/>
              <a:gd name="connsiteX3" fmla="*/ 415637 w 1200728"/>
              <a:gd name="connsiteY3" fmla="*/ 2855 h 418491"/>
              <a:gd name="connsiteX4" fmla="*/ 166255 w 1200728"/>
              <a:gd name="connsiteY4" fmla="*/ 67510 h 418491"/>
              <a:gd name="connsiteX5" fmla="*/ 0 w 1200728"/>
              <a:gd name="connsiteY5" fmla="*/ 159873 h 41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728" h="418491">
                <a:moveTo>
                  <a:pt x="1200728" y="418491"/>
                </a:moveTo>
                <a:cubicBezTo>
                  <a:pt x="1118370" y="339981"/>
                  <a:pt x="1036013" y="261472"/>
                  <a:pt x="951346" y="196818"/>
                </a:cubicBezTo>
                <a:cubicBezTo>
                  <a:pt x="866679" y="132164"/>
                  <a:pt x="782013" y="62891"/>
                  <a:pt x="692728" y="30564"/>
                </a:cubicBezTo>
                <a:cubicBezTo>
                  <a:pt x="603443" y="-1763"/>
                  <a:pt x="503382" y="-3303"/>
                  <a:pt x="415637" y="2855"/>
                </a:cubicBezTo>
                <a:cubicBezTo>
                  <a:pt x="327892" y="9013"/>
                  <a:pt x="232449" y="52116"/>
                  <a:pt x="166255" y="67510"/>
                </a:cubicBezTo>
                <a:cubicBezTo>
                  <a:pt x="100061" y="82904"/>
                  <a:pt x="50030" y="135243"/>
                  <a:pt x="0" y="159873"/>
                </a:cubicBezTo>
              </a:path>
            </a:pathLst>
          </a:custGeom>
          <a:ln w="28575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92C57E6-99D8-417A-B6CC-84AC7CFFDB23}"/>
              </a:ext>
            </a:extLst>
          </p:cNvPr>
          <p:cNvCxnSpPr>
            <a:cxnSpLocks/>
          </p:cNvCxnSpPr>
          <p:nvPr/>
        </p:nvCxnSpPr>
        <p:spPr>
          <a:xfrm>
            <a:off x="3200399" y="3253502"/>
            <a:ext cx="0" cy="378693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CA2F777-E936-45C0-A140-F1C9985BAA03}"/>
              </a:ext>
            </a:extLst>
          </p:cNvPr>
          <p:cNvCxnSpPr/>
          <p:nvPr/>
        </p:nvCxnSpPr>
        <p:spPr>
          <a:xfrm flipH="1">
            <a:off x="2960876" y="3671560"/>
            <a:ext cx="11954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6A5223DB-41EA-4E63-912D-29F2345E630C}"/>
              </a:ext>
            </a:extLst>
          </p:cNvPr>
          <p:cNvSpPr txBox="1"/>
          <p:nvPr/>
        </p:nvSpPr>
        <p:spPr>
          <a:xfrm>
            <a:off x="1506066" y="3104294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0070C0"/>
                </a:solidFill>
              </a:rPr>
              <a:t>pore </a:t>
            </a:r>
            <a:r>
              <a:rPr lang="fr-FR" sz="1600" i="1" dirty="0" err="1">
                <a:solidFill>
                  <a:srgbClr val="0070C0"/>
                </a:solidFill>
              </a:rPr>
              <a:t>filling</a:t>
            </a:r>
            <a:endParaRPr lang="fr-FR" sz="1600" i="1" dirty="0">
              <a:solidFill>
                <a:srgbClr val="0070C0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AA67021-6435-4C28-A8F1-5A61C0632B56}"/>
              </a:ext>
            </a:extLst>
          </p:cNvPr>
          <p:cNvSpPr txBox="1"/>
          <p:nvPr/>
        </p:nvSpPr>
        <p:spPr>
          <a:xfrm>
            <a:off x="7056582" y="2525150"/>
            <a:ext cx="449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Phase </a:t>
            </a:r>
            <a:r>
              <a:rPr lang="fr-FR" dirty="0" err="1"/>
              <a:t>diagram</a:t>
            </a:r>
            <a:r>
              <a:rPr lang="fr-FR" dirty="0"/>
              <a:t> (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NLDFT </a:t>
            </a:r>
            <a:r>
              <a:rPr lang="fr-FR" dirty="0" err="1"/>
              <a:t>potentials</a:t>
            </a:r>
            <a:r>
              <a:rPr lang="fr-FR" dirty="0"/>
              <a:t>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73F4506-1153-43BC-A904-0FC1C1678D2E}"/>
              </a:ext>
            </a:extLst>
          </p:cNvPr>
          <p:cNvSpPr txBox="1"/>
          <p:nvPr/>
        </p:nvSpPr>
        <p:spPr>
          <a:xfrm>
            <a:off x="2843873" y="328173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E</a:t>
            </a:r>
            <a:r>
              <a:rPr lang="fr-FR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BEF205A-A986-4F6A-B6FD-0E1BB3DF6BDD}"/>
              </a:ext>
            </a:extLst>
          </p:cNvPr>
          <p:cNvSpPr txBox="1"/>
          <p:nvPr/>
        </p:nvSpPr>
        <p:spPr>
          <a:xfrm>
            <a:off x="2048354" y="453135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</a:rPr>
              <a:t>E</a:t>
            </a:r>
            <a:r>
              <a:rPr lang="fr-FR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23F7B81-5BF7-4407-9E8C-896AA2A9FB3E}"/>
              </a:ext>
            </a:extLst>
          </p:cNvPr>
          <p:cNvSpPr txBox="1"/>
          <p:nvPr/>
        </p:nvSpPr>
        <p:spPr>
          <a:xfrm>
            <a:off x="4505048" y="610552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filled</a:t>
            </a:r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291DB04-8430-44C0-ADE2-4C7F976C8F88}"/>
              </a:ext>
            </a:extLst>
          </p:cNvPr>
          <p:cNvSpPr txBox="1"/>
          <p:nvPr/>
        </p:nvSpPr>
        <p:spPr>
          <a:xfrm>
            <a:off x="681194" y="6119336"/>
            <a:ext cx="7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empty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BE0FC2C-C59C-44A3-8C57-B8CA6442BB44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8F539F9-C2A3-49A2-9CD5-8FD151802405}"/>
              </a:ext>
            </a:extLst>
          </p:cNvPr>
          <p:cNvSpPr/>
          <p:nvPr/>
        </p:nvSpPr>
        <p:spPr>
          <a:xfrm>
            <a:off x="4006703" y="4935515"/>
            <a:ext cx="97836" cy="9863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1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Thermodynamic</a:t>
            </a:r>
            <a:r>
              <a:rPr lang="fr-FR" sz="2400" b="1" dirty="0"/>
              <a:t> </a:t>
            </a:r>
            <a:r>
              <a:rPr lang="fr-FR" sz="2400" b="1" dirty="0" err="1"/>
              <a:t>approach</a:t>
            </a:r>
            <a:r>
              <a:rPr lang="fr-FR" sz="2400" b="1" dirty="0"/>
              <a:t> – </a:t>
            </a:r>
            <a:r>
              <a:rPr lang="fr-FR" sz="2400" b="1" dirty="0" err="1"/>
              <a:t>substrate-fluid</a:t>
            </a:r>
            <a:r>
              <a:rPr lang="fr-FR" sz="2400" b="1" dirty="0"/>
              <a:t> </a:t>
            </a:r>
            <a:r>
              <a:rPr lang="fr-FR" sz="2400" b="1" dirty="0" err="1"/>
              <a:t>potential</a:t>
            </a:r>
            <a:endParaRPr lang="fr-FR" sz="2400" b="1" baseline="-25000" dirty="0">
              <a:latin typeface="Symbol" panose="05050102010706020507" pitchFamily="18" charset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9072097-A553-4316-826F-E39C9C85D233}"/>
              </a:ext>
            </a:extLst>
          </p:cNvPr>
          <p:cNvSpPr txBox="1"/>
          <p:nvPr/>
        </p:nvSpPr>
        <p:spPr>
          <a:xfrm>
            <a:off x="394636" y="883926"/>
            <a:ext cx="1070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Substrate-fluid </a:t>
            </a:r>
            <a:r>
              <a:rPr lang="fr-FR" b="1" i="1" dirty="0" err="1"/>
              <a:t>potential</a:t>
            </a:r>
            <a:r>
              <a:rPr lang="fr-FR" b="1" i="1" dirty="0"/>
              <a:t>   </a:t>
            </a:r>
            <a:r>
              <a:rPr lang="fr-FR" dirty="0"/>
              <a:t>	- </a:t>
            </a:r>
            <a:r>
              <a:rPr lang="fr-FR" dirty="0" err="1"/>
              <a:t>derivation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dispertion</a:t>
            </a:r>
            <a:r>
              <a:rPr lang="fr-FR" dirty="0"/>
              <a:t> forces ( </a:t>
            </a:r>
            <a:r>
              <a:rPr lang="fr-FR" dirty="0" err="1"/>
              <a:t>Saam</a:t>
            </a:r>
            <a:r>
              <a:rPr lang="fr-FR" dirty="0"/>
              <a:t> &amp; Cole, </a:t>
            </a:r>
            <a:r>
              <a:rPr lang="fr-FR" dirty="0" err="1"/>
              <a:t>Neimark</a:t>
            </a:r>
            <a:r>
              <a:rPr lang="fr-FR" dirty="0"/>
              <a:t> and </a:t>
            </a:r>
            <a:r>
              <a:rPr lang="fr-FR" dirty="0" err="1"/>
              <a:t>co-workers</a:t>
            </a:r>
            <a:r>
              <a:rPr lang="fr-FR" dirty="0"/>
              <a:t> …)</a:t>
            </a:r>
          </a:p>
          <a:p>
            <a:r>
              <a:rPr lang="fr-FR" dirty="0"/>
              <a:t>			- </a:t>
            </a:r>
            <a:r>
              <a:rPr lang="fr-FR" dirty="0" err="1"/>
              <a:t>empirical</a:t>
            </a:r>
            <a:r>
              <a:rPr lang="fr-FR" dirty="0"/>
              <a:t> </a:t>
            </a:r>
            <a:r>
              <a:rPr lang="fr-FR" dirty="0" err="1"/>
              <a:t>exponential</a:t>
            </a:r>
            <a:r>
              <a:rPr lang="fr-FR" dirty="0"/>
              <a:t> </a:t>
            </a:r>
            <a:r>
              <a:rPr lang="fr-FR" dirty="0" err="1"/>
              <a:t>dependance</a:t>
            </a:r>
            <a:r>
              <a:rPr lang="fr-FR" dirty="0"/>
              <a:t> (</a:t>
            </a:r>
            <a:r>
              <a:rPr lang="fr-FR" dirty="0" err="1"/>
              <a:t>Celtini</a:t>
            </a:r>
            <a:r>
              <a:rPr lang="fr-FR" dirty="0"/>
              <a:t>, </a:t>
            </a:r>
            <a:r>
              <a:rPr lang="fr-FR" dirty="0" err="1"/>
              <a:t>Pellenq</a:t>
            </a:r>
            <a:r>
              <a:rPr lang="fr-FR" dirty="0"/>
              <a:t>, </a:t>
            </a:r>
            <a:r>
              <a:rPr lang="fr-FR" dirty="0" err="1"/>
              <a:t>Morishige</a:t>
            </a:r>
            <a:r>
              <a:rPr lang="fr-FR" dirty="0"/>
              <a:t>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4CEB2D5-4C00-4570-919B-ACCB49AE9F2F}"/>
                  </a:ext>
                </a:extLst>
              </p:cNvPr>
              <p:cNvSpPr txBox="1"/>
              <p:nvPr/>
            </p:nvSpPr>
            <p:spPr>
              <a:xfrm>
                <a:off x="1379106" y="1453795"/>
                <a:ext cx="9687702" cy="795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endParaRPr lang="fr-F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4CEB2D5-4C00-4570-919B-ACCB49AE9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06" y="1453795"/>
                <a:ext cx="9687702" cy="795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2F0E8EB1-7866-458E-87DC-F66CD9F2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28" y="2755656"/>
            <a:ext cx="4572638" cy="339137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99A107-32F1-4CAC-96B8-6A820EA55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6" y="2825943"/>
            <a:ext cx="4620270" cy="3372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9241E8F-F6D9-41A2-BE2C-35929B94ECBC}"/>
                  </a:ext>
                </a:extLst>
              </p:cNvPr>
              <p:cNvSpPr txBox="1"/>
              <p:nvPr/>
            </p:nvSpPr>
            <p:spPr>
              <a:xfrm>
                <a:off x="1379106" y="2422245"/>
                <a:ext cx="85693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52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=0.375 </m:t>
                      </m:r>
                      <m:r>
                        <m:rPr>
                          <m:sty m:val="p"/>
                        </m:rPr>
                        <a:rPr lang="fr-F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=18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 </m:t>
                      </m:r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9241E8F-F6D9-41A2-BE2C-35929B94E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06" y="2422245"/>
                <a:ext cx="856933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2B73641D-D24F-4BE9-B88B-ACBBF1D08941}"/>
              </a:ext>
            </a:extLst>
          </p:cNvPr>
          <p:cNvSpPr txBox="1"/>
          <p:nvPr/>
        </p:nvSpPr>
        <p:spPr>
          <a:xfrm>
            <a:off x="1450985" y="203906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Assuming</a:t>
            </a:r>
            <a:r>
              <a:rPr lang="fr-FR" dirty="0"/>
              <a:t>  </a:t>
            </a:r>
            <a:r>
              <a:rPr lang="fr-FR" i="1" dirty="0" err="1"/>
              <a:t>R</a:t>
            </a:r>
            <a:r>
              <a:rPr lang="fr-FR" baseline="-25000" dirty="0" err="1"/>
              <a:t>p</a:t>
            </a:r>
            <a:r>
              <a:rPr lang="fr-FR" dirty="0"/>
              <a:t> = 6.7 nm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495B078-6F3D-441E-9778-870EBFC73AF0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</p:spTree>
    <p:extLst>
      <p:ext uri="{BB962C8B-B14F-4D97-AF65-F5344CB8AC3E}">
        <p14:creationId xmlns:p14="http://schemas.microsoft.com/office/powerpoint/2010/main" val="43813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Thermodynamic</a:t>
            </a:r>
            <a:r>
              <a:rPr lang="fr-FR" sz="2400" b="1" dirty="0"/>
              <a:t> </a:t>
            </a:r>
            <a:r>
              <a:rPr lang="fr-FR" sz="2400" b="1" dirty="0" err="1"/>
              <a:t>approach</a:t>
            </a:r>
            <a:r>
              <a:rPr lang="fr-FR" sz="2400" b="1" dirty="0"/>
              <a:t> - </a:t>
            </a:r>
            <a:r>
              <a:rPr lang="fr-FR" sz="2400" b="1" dirty="0" err="1"/>
              <a:t>results</a:t>
            </a:r>
            <a:endParaRPr lang="fr-FR" sz="2400" b="1" dirty="0">
              <a:latin typeface="Symbol" panose="05050102010706020507" pitchFamily="18" charset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9072097-A553-4316-826F-E39C9C85D233}"/>
              </a:ext>
            </a:extLst>
          </p:cNvPr>
          <p:cNvSpPr txBox="1"/>
          <p:nvPr/>
        </p:nvSpPr>
        <p:spPr>
          <a:xfrm>
            <a:off x="742885" y="4876709"/>
            <a:ext cx="10433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The NLDFT </a:t>
            </a:r>
            <a:r>
              <a:rPr lang="fr-FR" sz="2000" dirty="0" err="1"/>
              <a:t>potential</a:t>
            </a:r>
            <a:r>
              <a:rPr lang="fr-FR" sz="2000" dirty="0"/>
              <a:t> </a:t>
            </a:r>
            <a:r>
              <a:rPr lang="fr-FR" sz="2000" dirty="0" err="1"/>
              <a:t>does</a:t>
            </a:r>
            <a:r>
              <a:rPr lang="fr-FR" sz="2000" dirty="0"/>
              <a:t> the best job,  but </a:t>
            </a:r>
            <a:r>
              <a:rPr lang="fr-FR" sz="2000" dirty="0" err="1"/>
              <a:t>predicted</a:t>
            </a:r>
            <a:r>
              <a:rPr lang="fr-FR" sz="2000" dirty="0"/>
              <a:t> </a:t>
            </a:r>
            <a:r>
              <a:rPr lang="fr-FR" sz="2000" dirty="0">
                <a:latin typeface="Symbol" panose="05050102010706020507" pitchFamily="18" charset="2"/>
              </a:rPr>
              <a:t>a</a:t>
            </a:r>
            <a:r>
              <a:rPr lang="fr-FR" sz="2000" dirty="0"/>
              <a:t> </a:t>
            </a:r>
            <a:r>
              <a:rPr lang="fr-FR" sz="2000" dirty="0" err="1"/>
              <a:t>still</a:t>
            </a:r>
            <a:r>
              <a:rPr lang="fr-FR" sz="2000" dirty="0"/>
              <a:t> </a:t>
            </a:r>
            <a:r>
              <a:rPr lang="fr-FR" sz="2000" dirty="0" err="1"/>
              <a:t>smaller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</a:t>
            </a:r>
            <a:r>
              <a:rPr lang="fr-FR" sz="2000" dirty="0" err="1"/>
              <a:t>measured</a:t>
            </a:r>
            <a:r>
              <a:rPr lang="fr-FR" sz="2000" dirty="0"/>
              <a:t> for </a:t>
            </a:r>
            <a:r>
              <a:rPr lang="fr-FR" sz="2000" dirty="0" err="1"/>
              <a:t>small</a:t>
            </a:r>
            <a:r>
              <a:rPr lang="fr-FR" sz="2000" dirty="0"/>
              <a:t> pores</a:t>
            </a:r>
          </a:p>
          <a:p>
            <a:r>
              <a:rPr lang="fr-FR" sz="2000" dirty="0"/>
              <a:t>					     </a:t>
            </a:r>
            <a:r>
              <a:rPr lang="fr-FR" sz="2000" dirty="0">
                <a:sym typeface="Symbol" panose="05050102010706020507" pitchFamily="18" charset="2"/>
              </a:rPr>
              <a:t> </a:t>
            </a:r>
            <a:r>
              <a:rPr lang="fr-FR" sz="2000" dirty="0" err="1">
                <a:sym typeface="Symbol" panose="05050102010706020507" pitchFamily="18" charset="2"/>
              </a:rPr>
              <a:t>underestimates</a:t>
            </a:r>
            <a:r>
              <a:rPr lang="fr-FR" sz="2000" dirty="0">
                <a:sym typeface="Symbol" panose="05050102010706020507" pitchFamily="18" charset="2"/>
              </a:rPr>
              <a:t> confinement</a:t>
            </a:r>
            <a:endParaRPr lang="fr-FR" sz="2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2D056AA-A761-49A6-9B09-0413F744FB2A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C44AD8-AC82-4748-BB67-81145B382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54" y="1350427"/>
            <a:ext cx="4363059" cy="333421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4D43D78-88AF-4F88-939F-7A544485D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70" y="1350427"/>
            <a:ext cx="4458322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1A44875-3F34-4ADC-9C2D-D3C3E943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96" y="2879504"/>
            <a:ext cx="4610743" cy="330563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4E8DE06-1C2D-40AC-BEDF-995FC985A692}"/>
              </a:ext>
            </a:extLst>
          </p:cNvPr>
          <p:cNvSpPr/>
          <p:nvPr/>
        </p:nvSpPr>
        <p:spPr>
          <a:xfrm>
            <a:off x="5002862" y="1963690"/>
            <a:ext cx="577515" cy="5686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Thermodynamic</a:t>
            </a:r>
            <a:r>
              <a:rPr lang="fr-FR" sz="2400" b="1" dirty="0"/>
              <a:t> </a:t>
            </a:r>
            <a:r>
              <a:rPr lang="fr-FR" sz="2400" b="1" dirty="0" err="1"/>
              <a:t>approach</a:t>
            </a:r>
            <a:r>
              <a:rPr lang="fr-FR" sz="2400" b="1" dirty="0"/>
              <a:t> – </a:t>
            </a:r>
            <a:r>
              <a:rPr lang="fr-FR" sz="2400" b="1" dirty="0" err="1"/>
              <a:t>nucleation</a:t>
            </a:r>
            <a:r>
              <a:rPr lang="fr-FR" sz="2400" b="1" dirty="0"/>
              <a:t> rate</a:t>
            </a:r>
            <a:endParaRPr lang="fr-FR" sz="2400" b="1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9072097-A553-4316-826F-E39C9C85D233}"/>
                  </a:ext>
                </a:extLst>
              </p:cNvPr>
              <p:cNvSpPr txBox="1"/>
              <p:nvPr/>
            </p:nvSpPr>
            <p:spPr>
              <a:xfrm>
                <a:off x="394636" y="843888"/>
                <a:ext cx="10706230" cy="1576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Untill </a:t>
                </a:r>
                <a:r>
                  <a:rPr lang="fr-FR" sz="2000" dirty="0" err="1"/>
                  <a:t>now</a:t>
                </a:r>
                <a:r>
                  <a:rPr lang="fr-FR" sz="2000" dirty="0"/>
                  <a:t>, no </a:t>
                </a:r>
                <a:r>
                  <a:rPr lang="fr-FR" sz="2000" dirty="0" err="1"/>
                  <a:t>assumption</a:t>
                </a:r>
                <a:r>
                  <a:rPr lang="fr-FR" sz="2000" dirty="0"/>
                  <a:t> on the </a:t>
                </a:r>
                <a:r>
                  <a:rPr lang="fr-FR" sz="2000" dirty="0" err="1"/>
                  <a:t>nucleation</a:t>
                </a:r>
                <a:r>
                  <a:rPr lang="fr-FR" sz="2000" dirty="0"/>
                  <a:t> rate   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endParaRPr lang="fr-FR" sz="1050" dirty="0">
                  <a:ea typeface="Cambria Math" panose="02040503050406030204" pitchFamily="18" charset="0"/>
                </a:endParaRPr>
              </a:p>
              <a:p>
                <a:r>
                  <a:rPr lang="fr-FR" sz="2000" dirty="0"/>
                  <a:t>at </a:t>
                </a:r>
                <a:r>
                  <a:rPr lang="fr-FR" sz="2000" dirty="0" err="1"/>
                  <a:t>nucleation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threshold</a:t>
                </a:r>
                <a:r>
                  <a:rPr lang="fr-FR" sz="2000" dirty="0"/>
                  <a:t> :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𝑝𝑜𝑟𝑒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𝑣𝑜𝑙𝑢𝑚𝑒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𝑤𝑎𝑖𝑡𝑖𝑛𝑔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  <a:p>
                <a:endParaRPr lang="fr-FR" sz="900" dirty="0"/>
              </a:p>
              <a:p>
                <a:endParaRPr lang="fr-FR" sz="800" dirty="0"/>
              </a:p>
              <a:p>
                <a:r>
                  <a:rPr lang="fr-FR" sz="2000" b="1" dirty="0" err="1">
                    <a:solidFill>
                      <a:srgbClr val="0070C0"/>
                    </a:solidFill>
                  </a:rPr>
                  <a:t>Measurements</a:t>
                </a:r>
                <a:r>
                  <a:rPr lang="fr-FR" sz="2000" dirty="0"/>
                  <a:t> + </a:t>
                </a:r>
                <a:r>
                  <a:rPr lang="fr-FR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model(s)</a:t>
                </a:r>
                <a:r>
                  <a:rPr lang="fr-FR" sz="2000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r>
                  <a:rPr lang="fr-FR" sz="2000" dirty="0">
                    <a:sym typeface="Symbol" panose="05050102010706020507" pitchFamily="18" charset="2"/>
                  </a:rPr>
                  <a:t> ( </a:t>
                </a:r>
                <a:r>
                  <a:rPr lang="fr-FR" sz="2000" i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V</a:t>
                </a:r>
                <a:r>
                  <a:rPr lang="fr-FR" sz="20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</a:t>
                </a:r>
                <a:r>
                  <a:rPr lang="fr-FR" sz="2000" baseline="-25000" dirty="0">
                    <a:sym typeface="Symbol" panose="05050102010706020507" pitchFamily="18" charset="2"/>
                  </a:rPr>
                  <a:t> </a:t>
                </a:r>
                <a:r>
                  <a:rPr lang="fr-FR" sz="2000" dirty="0">
                    <a:sym typeface="Symbol" panose="05050102010706020507" pitchFamily="18" charset="2"/>
                  </a:rPr>
                  <a:t>,  </a:t>
                </a:r>
                <a:r>
                  <a:rPr lang="fr-FR" sz="2000" dirty="0">
                    <a:solidFill>
                      <a:srgbClr val="0070C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t</a:t>
                </a:r>
                <a:r>
                  <a:rPr lang="fr-FR" sz="2000" dirty="0"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:r>
                  <a:rPr lang="fr-FR" sz="2000" dirty="0">
                    <a:sym typeface="Symbol" panose="05050102010706020507" pitchFamily="18" charset="2"/>
                  </a:rPr>
                  <a:t>, </a:t>
                </a:r>
                <a:r>
                  <a:rPr lang="fr-FR" sz="2000" i="1" dirty="0">
                    <a:solidFill>
                      <a:schemeClr val="accent6">
                        <a:lumMod val="75000"/>
                      </a:schemeClr>
                    </a:solidFill>
                    <a:sym typeface="Symbol" panose="05050102010706020507" pitchFamily="18" charset="2"/>
                  </a:rPr>
                  <a:t>E</a:t>
                </a:r>
                <a:r>
                  <a:rPr lang="fr-FR" sz="2000" baseline="-25000" dirty="0">
                    <a:solidFill>
                      <a:schemeClr val="accent6">
                        <a:lumMod val="75000"/>
                      </a:schemeClr>
                    </a:solidFill>
                    <a:sym typeface="Symbol" panose="05050102010706020507" pitchFamily="18" charset="2"/>
                  </a:rPr>
                  <a:t>B</a:t>
                </a:r>
                <a:r>
                  <a:rPr lang="fr-FR" sz="2000" dirty="0">
                    <a:sym typeface="Symbol" panose="05050102010706020507" pitchFamily="18" charset="2"/>
                  </a:rPr>
                  <a:t> ) 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9072097-A553-4316-826F-E39C9C85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6" y="843888"/>
                <a:ext cx="10706230" cy="1576329"/>
              </a:xfrm>
              <a:prstGeom prst="rect">
                <a:avLst/>
              </a:prstGeom>
              <a:blipFill>
                <a:blip r:embed="rId3"/>
                <a:stretch>
                  <a:fillRect l="-626" b="-69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BC4E664-F18C-4D0F-B7A0-7AE2D1B861AE}"/>
              </a:ext>
            </a:extLst>
          </p:cNvPr>
          <p:cNvSpPr/>
          <p:nvPr/>
        </p:nvSpPr>
        <p:spPr>
          <a:xfrm>
            <a:off x="5190487" y="2983778"/>
            <a:ext cx="101133" cy="81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71FBF7C-34AE-43B6-80D9-28BF8878715D}"/>
              </a:ext>
            </a:extLst>
          </p:cNvPr>
          <p:cNvSpPr/>
          <p:nvPr/>
        </p:nvSpPr>
        <p:spPr>
          <a:xfrm>
            <a:off x="4957010" y="2549806"/>
            <a:ext cx="334610" cy="2968675"/>
          </a:xfrm>
          <a:custGeom>
            <a:avLst/>
            <a:gdLst>
              <a:gd name="connsiteX0" fmla="*/ 657726 w 657726"/>
              <a:gd name="connsiteY0" fmla="*/ 0 h 2037348"/>
              <a:gd name="connsiteX1" fmla="*/ 657726 w 657726"/>
              <a:gd name="connsiteY1" fmla="*/ 2037348 h 2037348"/>
              <a:gd name="connsiteX2" fmla="*/ 0 w 657726"/>
              <a:gd name="connsiteY2" fmla="*/ 2037348 h 203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726" h="2037348">
                <a:moveTo>
                  <a:pt x="657726" y="0"/>
                </a:moveTo>
                <a:lnTo>
                  <a:pt x="657726" y="2037348"/>
                </a:lnTo>
                <a:lnTo>
                  <a:pt x="0" y="2037348"/>
                </a:ln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E82AD8-507F-45D4-B70C-9DC023C9E9FF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</p:spTree>
    <p:extLst>
      <p:ext uri="{BB962C8B-B14F-4D97-AF65-F5344CB8AC3E}">
        <p14:creationId xmlns:p14="http://schemas.microsoft.com/office/powerpoint/2010/main" val="247396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CF6702E5-D018-4007-B553-96CAA399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1" y="2873699"/>
            <a:ext cx="4620270" cy="333421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4E8DE06-1C2D-40AC-BEDF-995FC985A692}"/>
              </a:ext>
            </a:extLst>
          </p:cNvPr>
          <p:cNvSpPr/>
          <p:nvPr/>
        </p:nvSpPr>
        <p:spPr>
          <a:xfrm>
            <a:off x="4997116" y="1973180"/>
            <a:ext cx="577515" cy="5686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FE1F244-3DAC-4BFB-AB59-10E56084FEF2}"/>
              </a:ext>
            </a:extLst>
          </p:cNvPr>
          <p:cNvCxnSpPr>
            <a:cxnSpLocks/>
          </p:cNvCxnSpPr>
          <p:nvPr/>
        </p:nvCxnSpPr>
        <p:spPr>
          <a:xfrm flipH="1">
            <a:off x="4957011" y="2850166"/>
            <a:ext cx="1609054" cy="2233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Thermodynamic</a:t>
            </a:r>
            <a:r>
              <a:rPr lang="fr-FR" sz="2400" b="1" dirty="0"/>
              <a:t> </a:t>
            </a:r>
            <a:r>
              <a:rPr lang="fr-FR" sz="2400" b="1" dirty="0" err="1"/>
              <a:t>approach</a:t>
            </a:r>
            <a:r>
              <a:rPr lang="fr-FR" sz="2400" b="1" dirty="0"/>
              <a:t> – </a:t>
            </a:r>
            <a:r>
              <a:rPr lang="fr-FR" sz="2400" b="1" dirty="0" err="1"/>
              <a:t>nucleation</a:t>
            </a:r>
            <a:r>
              <a:rPr lang="fr-FR" sz="2400" b="1" dirty="0"/>
              <a:t> rate</a:t>
            </a:r>
            <a:endParaRPr lang="fr-FR" sz="2400" b="1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9072097-A553-4316-826F-E39C9C85D233}"/>
                  </a:ext>
                </a:extLst>
              </p:cNvPr>
              <p:cNvSpPr txBox="1"/>
              <p:nvPr/>
            </p:nvSpPr>
            <p:spPr>
              <a:xfrm>
                <a:off x="394636" y="843888"/>
                <a:ext cx="10706230" cy="159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Untill </a:t>
                </a:r>
                <a:r>
                  <a:rPr lang="fr-FR" sz="2000" dirty="0" err="1"/>
                  <a:t>now</a:t>
                </a:r>
                <a:r>
                  <a:rPr lang="fr-FR" sz="2000" dirty="0"/>
                  <a:t>, no </a:t>
                </a:r>
                <a:r>
                  <a:rPr lang="fr-FR" sz="2000" dirty="0" err="1"/>
                  <a:t>assumption</a:t>
                </a:r>
                <a:r>
                  <a:rPr lang="fr-FR" sz="2000" dirty="0"/>
                  <a:t> on the </a:t>
                </a:r>
                <a:r>
                  <a:rPr lang="fr-FR" sz="2000" dirty="0" err="1"/>
                  <a:t>nucleation</a:t>
                </a:r>
                <a:r>
                  <a:rPr lang="fr-FR" sz="2000" dirty="0"/>
                  <a:t> rate   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endParaRPr lang="fr-FR" sz="1050" dirty="0">
                  <a:ea typeface="Cambria Math" panose="02040503050406030204" pitchFamily="18" charset="0"/>
                </a:endParaRPr>
              </a:p>
              <a:p>
                <a:r>
                  <a:rPr lang="fr-FR" sz="2000" dirty="0"/>
                  <a:t>at </a:t>
                </a:r>
                <a:r>
                  <a:rPr lang="fr-FR" sz="2000" dirty="0" err="1"/>
                  <a:t>nucleation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threshold</a:t>
                </a:r>
                <a:r>
                  <a:rPr lang="fr-FR" sz="2000" dirty="0"/>
                  <a:t> :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𝑝𝑜𝑟𝑒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𝑣𝑜𝑙𝑢𝑚𝑒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𝑤𝑎𝑖𝑡𝑖𝑛𝑔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  <a:p>
                <a:endParaRPr lang="fr-FR" sz="900" dirty="0"/>
              </a:p>
              <a:p>
                <a:endParaRPr lang="fr-FR" sz="800" dirty="0"/>
              </a:p>
              <a:p>
                <a:r>
                  <a:rPr lang="fr-FR" sz="2000" b="1" dirty="0" err="1">
                    <a:solidFill>
                      <a:srgbClr val="0070C0"/>
                    </a:solidFill>
                  </a:rPr>
                  <a:t>Measurements</a:t>
                </a:r>
                <a:r>
                  <a:rPr lang="fr-FR" sz="2000" dirty="0"/>
                  <a:t> + </a:t>
                </a:r>
                <a:r>
                  <a:rPr lang="fr-FR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model(s)</a:t>
                </a:r>
                <a:r>
                  <a:rPr lang="fr-FR" sz="2000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r>
                  <a:rPr lang="fr-FR" sz="2000" dirty="0">
                    <a:sym typeface="Symbol" panose="05050102010706020507" pitchFamily="18" charset="2"/>
                  </a:rPr>
                  <a:t> ( </a:t>
                </a:r>
                <a:r>
                  <a:rPr lang="fr-FR" sz="2000" i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V</a:t>
                </a:r>
                <a:r>
                  <a:rPr lang="fr-FR" sz="20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</a:t>
                </a:r>
                <a:r>
                  <a:rPr lang="fr-FR" sz="2000" baseline="-25000" dirty="0">
                    <a:sym typeface="Symbol" panose="05050102010706020507" pitchFamily="18" charset="2"/>
                  </a:rPr>
                  <a:t> </a:t>
                </a:r>
                <a:r>
                  <a:rPr lang="fr-FR" sz="2000" dirty="0">
                    <a:sym typeface="Symbol" panose="05050102010706020507" pitchFamily="18" charset="2"/>
                  </a:rPr>
                  <a:t>,  </a:t>
                </a:r>
                <a:r>
                  <a:rPr lang="fr-FR" sz="2000" dirty="0">
                    <a:solidFill>
                      <a:srgbClr val="0070C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t</a:t>
                </a:r>
                <a:r>
                  <a:rPr lang="fr-FR" sz="2000" dirty="0"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:r>
                  <a:rPr lang="fr-FR" sz="2000" dirty="0">
                    <a:sym typeface="Symbol" panose="05050102010706020507" pitchFamily="18" charset="2"/>
                  </a:rPr>
                  <a:t>, </a:t>
                </a:r>
                <a:r>
                  <a:rPr lang="fr-FR" sz="2000" i="1" dirty="0">
                    <a:solidFill>
                      <a:schemeClr val="accent6">
                        <a:lumMod val="75000"/>
                      </a:schemeClr>
                    </a:solidFill>
                    <a:sym typeface="Symbol" panose="05050102010706020507" pitchFamily="18" charset="2"/>
                  </a:rPr>
                  <a:t>E</a:t>
                </a:r>
                <a:r>
                  <a:rPr lang="fr-FR" sz="2000" baseline="-25000" dirty="0">
                    <a:solidFill>
                      <a:schemeClr val="accent6">
                        <a:lumMod val="75000"/>
                      </a:schemeClr>
                    </a:solidFill>
                    <a:sym typeface="Symbol" panose="05050102010706020507" pitchFamily="18" charset="2"/>
                  </a:rPr>
                  <a:t>B</a:t>
                </a:r>
                <a:r>
                  <a:rPr lang="fr-FR" sz="2000" dirty="0">
                    <a:sym typeface="Symbol" panose="05050102010706020507" pitchFamily="18" charset="2"/>
                  </a:rPr>
                  <a:t> ) 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9072097-A553-4316-826F-E39C9C85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6" y="843888"/>
                <a:ext cx="10706230" cy="1591718"/>
              </a:xfrm>
              <a:prstGeom prst="rect">
                <a:avLst/>
              </a:prstGeom>
              <a:blipFill>
                <a:blip r:embed="rId3"/>
                <a:stretch>
                  <a:fillRect l="-626" b="-5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986A7A0-67FD-488F-AA37-3C9551A7D559}"/>
                  </a:ext>
                </a:extLst>
              </p:cNvPr>
              <p:cNvSpPr txBox="1"/>
              <p:nvPr/>
            </p:nvSpPr>
            <p:spPr>
              <a:xfrm>
                <a:off x="5889192" y="2453040"/>
                <a:ext cx="6302808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CNT</a:t>
                </a:r>
                <a:r>
                  <a:rPr lang="fr-FR" sz="2000" dirty="0"/>
                  <a:t>                                                                     </a:t>
                </a:r>
                <a:r>
                  <a:rPr lang="fr-FR" dirty="0"/>
                  <a:t>[</a:t>
                </a:r>
                <a:r>
                  <a:rPr lang="fr-FR" dirty="0" err="1"/>
                  <a:t>Bl</a:t>
                </a:r>
                <a:r>
                  <a:rPr lang="fr-FR" dirty="0"/>
                  <a:t>. &amp; Katz 1975]</a:t>
                </a:r>
              </a:p>
              <a:p>
                <a:endParaRPr lang="fr-FR" sz="2000" dirty="0"/>
              </a:p>
              <a:p>
                <a:r>
                  <a:rPr lang="fr-FR" i="1" dirty="0"/>
                  <a:t>          </a:t>
                </a:r>
                <a:r>
                  <a:rPr lang="fr-FR" i="1" dirty="0" err="1"/>
                  <a:t>Hyp</a:t>
                </a:r>
                <a:r>
                  <a:rPr lang="fr-FR" i="1" dirty="0"/>
                  <a:t>. </a:t>
                </a:r>
                <a:r>
                  <a:rPr lang="fr-FR" sz="2000" i="1" dirty="0"/>
                  <a:t> </a:t>
                </a:r>
                <a:r>
                  <a:rPr lang="fr-FR" sz="1400" dirty="0">
                    <a:sym typeface="Symbol" panose="05050102010706020507" pitchFamily="18" charset="2"/>
                  </a:rPr>
                  <a:t></a:t>
                </a:r>
                <a:r>
                  <a:rPr lang="fr-FR" dirty="0"/>
                  <a:t> </a:t>
                </a:r>
                <a:r>
                  <a:rPr lang="fr-FR" dirty="0" err="1"/>
                  <a:t>nucleation</a:t>
                </a:r>
                <a:r>
                  <a:rPr lang="fr-FR" dirty="0"/>
                  <a:t> site </a:t>
                </a:r>
                <a:r>
                  <a:rPr lang="fr-FR" dirty="0" err="1"/>
                  <a:t>density</a:t>
                </a:r>
                <a:r>
                  <a:rPr lang="fr-FR" dirty="0"/>
                  <a:t> = </a:t>
                </a:r>
                <a:r>
                  <a:rPr lang="fr-FR" dirty="0" err="1"/>
                  <a:t>liquid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</a:t>
                </a:r>
                <a:r>
                  <a:rPr lang="fr-FR" dirty="0" err="1"/>
                  <a:t>density</a:t>
                </a:r>
                <a:endParaRPr lang="fr-FR" sz="2000" i="1" dirty="0"/>
              </a:p>
              <a:p>
                <a:r>
                  <a:rPr lang="fr-FR" sz="1400" dirty="0">
                    <a:sym typeface="Symbol" panose="05050102010706020507" pitchFamily="18" charset="2"/>
                  </a:rPr>
                  <a:t>	     </a:t>
                </a:r>
                <a:r>
                  <a:rPr lang="fr-FR" dirty="0"/>
                  <a:t>escape rate </a:t>
                </a:r>
                <a:r>
                  <a:rPr lang="fr-FR" dirty="0" err="1"/>
                  <a:t>controlled</a:t>
                </a:r>
                <a:r>
                  <a:rPr lang="fr-FR" dirty="0"/>
                  <a:t> by </a:t>
                </a:r>
                <a:r>
                  <a:rPr lang="fr-FR" dirty="0" err="1"/>
                  <a:t>viscous</a:t>
                </a:r>
                <a:r>
                  <a:rPr lang="fr-FR" dirty="0"/>
                  <a:t> </a:t>
                </a:r>
                <a:r>
                  <a:rPr lang="fr-FR" dirty="0" err="1"/>
                  <a:t>dynamics</a:t>
                </a:r>
                <a:r>
                  <a:rPr lang="fr-FR" dirty="0"/>
                  <a:t> of the </a:t>
                </a:r>
              </a:p>
              <a:p>
                <a:r>
                  <a:rPr lang="fr-FR" dirty="0"/>
                  <a:t>                                   		                  </a:t>
                </a:r>
                <a:r>
                  <a:rPr lang="fr-FR" dirty="0" err="1"/>
                  <a:t>critical</a:t>
                </a:r>
                <a:r>
                  <a:rPr lang="fr-FR" dirty="0"/>
                  <a:t> </a:t>
                </a:r>
                <a:r>
                  <a:rPr lang="fr-FR" dirty="0" err="1"/>
                  <a:t>bubble</a:t>
                </a:r>
                <a:r>
                  <a:rPr lang="fr-FR" dirty="0"/>
                  <a:t>.</a:t>
                </a:r>
              </a:p>
              <a:p>
                <a:r>
                  <a:rPr lang="fr-FR" dirty="0"/>
                  <a:t>                       </a:t>
                </a:r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/>
                  <a:t>CNT   </a:t>
                </a:r>
                <a:r>
                  <a:rPr lang="fr-FR" sz="2000" dirty="0" err="1"/>
                  <a:t>overestimates</a:t>
                </a:r>
                <a:r>
                  <a:rPr lang="fr-FR" sz="2000" dirty="0"/>
                  <a:t> 10</a:t>
                </a:r>
                <a:r>
                  <a:rPr lang="fr-FR" sz="2000" baseline="30000" dirty="0"/>
                  <a:t>3</a:t>
                </a:r>
                <a:r>
                  <a:rPr lang="fr-FR" sz="2000" dirty="0"/>
                  <a:t> 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/>
                  <a:t>  at high T</a:t>
                </a:r>
              </a:p>
              <a:p>
                <a:r>
                  <a:rPr lang="fr-FR" sz="2000" dirty="0"/>
                  <a:t>	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significant</a:t>
                </a:r>
                <a:r>
                  <a:rPr lang="fr-FR" sz="2000" dirty="0">
                    <a:solidFill>
                      <a:srgbClr val="FF0000"/>
                    </a:solidFill>
                  </a:rPr>
                  <a:t> ?</a:t>
                </a:r>
                <a:r>
                  <a:rPr lang="fr-FR" sz="2000" dirty="0"/>
                  <a:t> (</a:t>
                </a:r>
                <a:r>
                  <a:rPr lang="fr-FR" sz="2000" dirty="0" err="1"/>
                  <a:t>equiv</a:t>
                </a:r>
                <a:r>
                  <a:rPr lang="fr-FR" sz="2000" dirty="0"/>
                  <a:t>. to </a:t>
                </a:r>
                <a:r>
                  <a:rPr lang="fr-FR" sz="2000" dirty="0">
                    <a:latin typeface="Symbol" panose="05050102010706020507" pitchFamily="18" charset="2"/>
                  </a:rPr>
                  <a:t>D</a:t>
                </a:r>
                <a:r>
                  <a:rPr lang="fr-FR" sz="2000" i="1" dirty="0"/>
                  <a:t>E</a:t>
                </a:r>
                <a:r>
                  <a:rPr lang="fr-FR" sz="2000" baseline="-25000" dirty="0"/>
                  <a:t>B</a:t>
                </a:r>
                <a:r>
                  <a:rPr lang="fr-FR" sz="2000" dirty="0"/>
                  <a:t> </a:t>
                </a:r>
                <a:r>
                  <a:rPr lang="fr-FR" sz="2000" dirty="0">
                    <a:sym typeface="Symbol" panose="05050102010706020507" pitchFamily="18" charset="2"/>
                  </a:rPr>
                  <a:t></a:t>
                </a:r>
                <a:r>
                  <a:rPr lang="fr-FR" sz="2000" dirty="0"/>
                  <a:t> 7-8 </a:t>
                </a:r>
                <a:r>
                  <a:rPr lang="fr-FR" sz="2000" i="1" dirty="0"/>
                  <a:t>kT</a:t>
                </a:r>
                <a:r>
                  <a:rPr lang="fr-FR" sz="2000" dirty="0"/>
                  <a:t>)</a:t>
                </a:r>
              </a:p>
              <a:p>
                <a:endParaRPr lang="fr-FR" sz="2000" dirty="0"/>
              </a:p>
              <a:p>
                <a:r>
                  <a:rPr lang="fr-FR" sz="2000" dirty="0">
                    <a:solidFill>
                      <a:srgbClr val="FF0000"/>
                    </a:solidFill>
                  </a:rPr>
                  <a:t>if yes</a:t>
                </a:r>
                <a:r>
                  <a:rPr lang="fr-FR" sz="2000" dirty="0"/>
                  <a:t>	- </a:t>
                </a:r>
                <a:r>
                  <a:rPr lang="fr-FR" sz="2000" dirty="0" err="1"/>
                  <a:t>Effect</a:t>
                </a:r>
                <a:r>
                  <a:rPr lang="fr-FR" sz="2000" dirty="0"/>
                  <a:t> of confinement on </a:t>
                </a:r>
                <a:r>
                  <a:rPr lang="fr-FR" sz="2000" dirty="0" err="1"/>
                  <a:t>bubble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dynamics</a:t>
                </a:r>
                <a:endParaRPr lang="fr-FR" sz="2000" dirty="0"/>
              </a:p>
              <a:p>
                <a:r>
                  <a:rPr lang="fr-FR" sz="2000" dirty="0"/>
                  <a:t> 	- </a:t>
                </a:r>
                <a:r>
                  <a:rPr lang="fr-FR" sz="2000" dirty="0" err="1"/>
                  <a:t>Number</a:t>
                </a:r>
                <a:r>
                  <a:rPr lang="fr-FR" sz="2000" dirty="0"/>
                  <a:t> of </a:t>
                </a:r>
                <a:r>
                  <a:rPr lang="fr-FR" sz="2000" dirty="0" err="1"/>
                  <a:t>nucleation</a:t>
                </a:r>
                <a:r>
                  <a:rPr lang="fr-FR" sz="2000" dirty="0"/>
                  <a:t> sites ?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986A7A0-67FD-488F-AA37-3C9551A7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92" y="2453040"/>
                <a:ext cx="6302808" cy="3754874"/>
              </a:xfrm>
              <a:prstGeom prst="rect">
                <a:avLst/>
              </a:prstGeom>
              <a:blipFill>
                <a:blip r:embed="rId4"/>
                <a:stretch>
                  <a:fillRect l="-1451" t="-1299" b="-19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C2BF2B6-5B1D-435D-9C0D-9B58FF316349}"/>
              </a:ext>
            </a:extLst>
          </p:cNvPr>
          <p:cNvSpPr/>
          <p:nvPr/>
        </p:nvSpPr>
        <p:spPr>
          <a:xfrm>
            <a:off x="7042484" y="2612156"/>
            <a:ext cx="176463" cy="235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B34DF4-A021-430A-88C8-C1A1B7DFA0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19"/>
          <a:stretch/>
        </p:blipFill>
        <p:spPr>
          <a:xfrm>
            <a:off x="6620470" y="2510318"/>
            <a:ext cx="3476431" cy="518974"/>
          </a:xfrm>
          <a:prstGeom prst="rect">
            <a:avLst/>
          </a:prstGeom>
          <a:noFill/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0385B3A-8580-4C2C-8447-1B3AF09390CB}"/>
              </a:ext>
            </a:extLst>
          </p:cNvPr>
          <p:cNvSpPr/>
          <p:nvPr/>
        </p:nvSpPr>
        <p:spPr>
          <a:xfrm>
            <a:off x="6566062" y="2453040"/>
            <a:ext cx="577515" cy="5686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420239-E439-466D-A584-278F1ACBE0CE}"/>
              </a:ext>
            </a:extLst>
          </p:cNvPr>
          <p:cNvSpPr txBox="1"/>
          <p:nvPr/>
        </p:nvSpPr>
        <p:spPr>
          <a:xfrm>
            <a:off x="6974262" y="2530809"/>
            <a:ext cx="31290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C4E664-F18C-4D0F-B7A0-7AE2D1B861AE}"/>
              </a:ext>
            </a:extLst>
          </p:cNvPr>
          <p:cNvSpPr/>
          <p:nvPr/>
        </p:nvSpPr>
        <p:spPr>
          <a:xfrm>
            <a:off x="5214550" y="2983778"/>
            <a:ext cx="101133" cy="81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71FBF7C-34AE-43B6-80D9-28BF8878715D}"/>
              </a:ext>
            </a:extLst>
          </p:cNvPr>
          <p:cNvSpPr/>
          <p:nvPr/>
        </p:nvSpPr>
        <p:spPr>
          <a:xfrm>
            <a:off x="5005137" y="2549807"/>
            <a:ext cx="274456" cy="2944614"/>
          </a:xfrm>
          <a:custGeom>
            <a:avLst/>
            <a:gdLst>
              <a:gd name="connsiteX0" fmla="*/ 657726 w 657726"/>
              <a:gd name="connsiteY0" fmla="*/ 0 h 2037348"/>
              <a:gd name="connsiteX1" fmla="*/ 657726 w 657726"/>
              <a:gd name="connsiteY1" fmla="*/ 2037348 h 2037348"/>
              <a:gd name="connsiteX2" fmla="*/ 0 w 657726"/>
              <a:gd name="connsiteY2" fmla="*/ 2037348 h 203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726" h="2037348">
                <a:moveTo>
                  <a:pt x="657726" y="0"/>
                </a:moveTo>
                <a:lnTo>
                  <a:pt x="657726" y="2037348"/>
                </a:lnTo>
                <a:lnTo>
                  <a:pt x="0" y="2037348"/>
                </a:ln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E82AD8-507F-45D4-B70C-9DC023C9E9FF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DC37834-2B37-4504-9976-3FA2B394AFA4}"/>
              </a:ext>
            </a:extLst>
          </p:cNvPr>
          <p:cNvSpPr/>
          <p:nvPr/>
        </p:nvSpPr>
        <p:spPr>
          <a:xfrm>
            <a:off x="5686926" y="4467726"/>
            <a:ext cx="6074212" cy="1821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88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1" y="6110664"/>
            <a:ext cx="1752435" cy="59494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429857" y="6019468"/>
            <a:ext cx="6194429" cy="588291"/>
            <a:chOff x="2504589" y="5624171"/>
            <a:chExt cx="7238106" cy="68741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4589" y="5672921"/>
              <a:ext cx="1775935" cy="58990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5401" y="5624171"/>
              <a:ext cx="687410" cy="68741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6188" y="5696358"/>
              <a:ext cx="1349361" cy="543037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62" y="5733243"/>
              <a:ext cx="1578433" cy="469264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34341DE-9DED-4C5D-9232-66F47B4FCE78}"/>
              </a:ext>
            </a:extLst>
          </p:cNvPr>
          <p:cNvSpPr txBox="1"/>
          <p:nvPr/>
        </p:nvSpPr>
        <p:spPr>
          <a:xfrm>
            <a:off x="293000" y="632345"/>
            <a:ext cx="11606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Conclusion	  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 </a:t>
            </a:r>
            <a:r>
              <a:rPr lang="fr-FR" sz="2400" dirty="0">
                <a:solidFill>
                  <a:schemeClr val="bg1"/>
                </a:solidFill>
              </a:rPr>
              <a:t>New capacitive </a:t>
            </a:r>
            <a:r>
              <a:rPr lang="fr-FR" sz="2400" dirty="0" err="1">
                <a:solidFill>
                  <a:schemeClr val="bg1"/>
                </a:solidFill>
              </a:rPr>
              <a:t>continuous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method</a:t>
            </a:r>
            <a:r>
              <a:rPr lang="fr-FR" sz="2400" dirty="0">
                <a:solidFill>
                  <a:schemeClr val="bg1"/>
                </a:solidFill>
              </a:rPr>
              <a:t> for </a:t>
            </a:r>
            <a:r>
              <a:rPr lang="fr-FR" sz="2400" dirty="0" err="1">
                <a:solidFill>
                  <a:schemeClr val="bg1"/>
                </a:solidFill>
              </a:rPr>
              <a:t>measuring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isotherms</a:t>
            </a:r>
            <a:endParaRPr lang="fr-FR" sz="240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		   </a:t>
            </a:r>
            <a:r>
              <a:rPr lang="fr-FR" sz="2400" dirty="0" err="1">
                <a:solidFill>
                  <a:schemeClr val="bg1"/>
                </a:solidFill>
              </a:rPr>
              <a:t>Allows</a:t>
            </a:r>
            <a:r>
              <a:rPr lang="fr-FR" sz="2400" dirty="0">
                <a:solidFill>
                  <a:schemeClr val="bg1"/>
                </a:solidFill>
              </a:rPr>
              <a:t> to </a:t>
            </a:r>
            <a:r>
              <a:rPr lang="fr-FR" sz="2400" dirty="0" err="1">
                <a:solidFill>
                  <a:schemeClr val="bg1"/>
                </a:solidFill>
              </a:rPr>
              <a:t>evidence</a:t>
            </a:r>
            <a:r>
              <a:rPr lang="fr-FR" sz="2400" dirty="0">
                <a:solidFill>
                  <a:schemeClr val="bg1"/>
                </a:solidFill>
              </a:rPr>
              <a:t> confinement impact on cavitation</a:t>
            </a:r>
            <a:b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</a:b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		  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Reasonnable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agreement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with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simple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thermodynamic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approach</a:t>
            </a:r>
            <a:endParaRPr lang="fr-FR" sz="240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			 indication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that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the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kinetic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prefactor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sz="24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J</a:t>
            </a:r>
            <a:r>
              <a:rPr lang="fr-FR" sz="2400" baseline="-25000" dirty="0">
                <a:solidFill>
                  <a:schemeClr val="bg1"/>
                </a:solidFill>
                <a:sym typeface="Symbol" panose="05050102010706020507" pitchFamily="18" charset="2"/>
              </a:rPr>
              <a:t>0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is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impacted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by confinement</a:t>
            </a:r>
            <a:br>
              <a:rPr lang="fr-FR" sz="2000" dirty="0">
                <a:solidFill>
                  <a:schemeClr val="bg1"/>
                </a:solidFill>
                <a:sym typeface="Symbol" panose="05050102010706020507" pitchFamily="18" charset="2"/>
              </a:rPr>
            </a:br>
            <a:r>
              <a:rPr lang="fr-FR" sz="2000" dirty="0">
                <a:solidFill>
                  <a:schemeClr val="bg1"/>
                </a:solidFill>
                <a:sym typeface="Symbol" panose="05050102010706020507" pitchFamily="18" charset="2"/>
              </a:rPr>
              <a:t>                                                </a:t>
            </a:r>
            <a:br>
              <a:rPr lang="fr-FR" sz="2000" dirty="0">
                <a:solidFill>
                  <a:schemeClr val="bg1"/>
                </a:solidFill>
                <a:sym typeface="Symbol" panose="05050102010706020507" pitchFamily="18" charset="2"/>
              </a:rPr>
            </a:br>
            <a:br>
              <a:rPr lang="fr-FR" sz="2000" dirty="0">
                <a:solidFill>
                  <a:schemeClr val="bg1"/>
                </a:solidFill>
                <a:sym typeface="Symbol" panose="05050102010706020507" pitchFamily="18" charset="2"/>
              </a:rPr>
            </a:br>
            <a:r>
              <a:rPr lang="fr-FR" sz="2400" b="1" dirty="0" err="1">
                <a:solidFill>
                  <a:schemeClr val="bg1"/>
                </a:solidFill>
                <a:sym typeface="Symbol" panose="05050102010706020507" pitchFamily="18" charset="2"/>
              </a:rPr>
              <a:t>What’s</a:t>
            </a:r>
            <a:r>
              <a:rPr lang="fr-FR" sz="2400" b="1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sym typeface="Symbol" panose="05050102010706020507" pitchFamily="18" charset="2"/>
              </a:rPr>
              <a:t>next</a:t>
            </a:r>
            <a:r>
              <a:rPr lang="fr-FR" sz="2400" b="1" dirty="0">
                <a:solidFill>
                  <a:schemeClr val="bg1"/>
                </a:solidFill>
                <a:sym typeface="Symbol" panose="05050102010706020507" pitchFamily="18" charset="2"/>
              </a:rPr>
              <a:t> ?	  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 Go for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molecular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dynamics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?</a:t>
            </a:r>
            <a:endParaRPr lang="fr-FR" sz="2400" b="1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r>
              <a:rPr lang="fr-FR" sz="2400" b="1" dirty="0">
                <a:solidFill>
                  <a:schemeClr val="bg1"/>
                </a:solidFill>
                <a:sym typeface="Symbol" panose="05050102010706020507" pitchFamily="18" charset="2"/>
              </a:rPr>
              <a:t>		  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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Effect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of the distributions of pore 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diameter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(</a:t>
            </a:r>
            <a:r>
              <a:rPr lang="fr-FR" sz="2400" dirty="0" err="1">
                <a:solidFill>
                  <a:schemeClr val="bg1"/>
                </a:solidFill>
                <a:sym typeface="Symbol" panose="05050102010706020507" pitchFamily="18" charset="2"/>
              </a:rPr>
              <a:t>parameter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)</a:t>
            </a:r>
            <a:b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</a:br>
            <a:r>
              <a:rPr lang="fr-FR" sz="2400" dirty="0">
                <a:solidFill>
                  <a:schemeClr val="bg1"/>
                </a:solidFill>
                <a:sym typeface="Symbol" panose="05050102010706020507" pitchFamily="18" charset="2"/>
              </a:rPr>
              <a:t>		</a:t>
            </a:r>
            <a:endParaRPr lang="fr-FR" sz="200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endParaRPr lang="fr-FR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endParaRPr lang="fr-FR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sym typeface="Symbol" panose="05050102010706020507" pitchFamily="18" charset="2"/>
              </a:rPr>
              <a:t>THANKS FOR YOUR ATTENTION </a:t>
            </a:r>
            <a:r>
              <a:rPr lang="fr-FR" sz="2800" i="1" dirty="0">
                <a:solidFill>
                  <a:schemeClr val="bg1"/>
                </a:solidFill>
                <a:sym typeface="Symbol" panose="05050102010706020507" pitchFamily="18" charset="2"/>
              </a:rPr>
              <a:t>!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409186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B90BA44-A433-4BFE-A245-5044C62B18C2}"/>
              </a:ext>
            </a:extLst>
          </p:cNvPr>
          <p:cNvSpPr txBox="1"/>
          <p:nvPr/>
        </p:nvSpPr>
        <p:spPr>
          <a:xfrm>
            <a:off x="9442383" y="6488668"/>
            <a:ext cx="242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610718" y="247373"/>
            <a:ext cx="859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Evaporation in </a:t>
            </a:r>
            <a:r>
              <a:rPr lang="fr-FR" sz="2400" b="1" dirty="0" err="1"/>
              <a:t>ordered</a:t>
            </a:r>
            <a:r>
              <a:rPr lang="fr-FR" sz="2400" b="1" dirty="0"/>
              <a:t> </a:t>
            </a:r>
            <a:r>
              <a:rPr lang="fr-FR" sz="2400" b="1" dirty="0" err="1"/>
              <a:t>mesoporous</a:t>
            </a:r>
            <a:r>
              <a:rPr lang="fr-FR" sz="2400" b="1" dirty="0"/>
              <a:t> </a:t>
            </a:r>
            <a:r>
              <a:rPr lang="fr-FR" sz="2400" b="1" dirty="0" err="1"/>
              <a:t>silica</a:t>
            </a:r>
            <a:r>
              <a:rPr lang="fr-FR" sz="2400" b="1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2754F9-7EBF-4159-A871-01CB1ED80DCB}"/>
              </a:ext>
            </a:extLst>
          </p:cNvPr>
          <p:cNvSpPr txBox="1"/>
          <p:nvPr/>
        </p:nvSpPr>
        <p:spPr>
          <a:xfrm>
            <a:off x="4908399" y="1489290"/>
            <a:ext cx="4328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         Sharp drop of </a:t>
            </a:r>
            <a:r>
              <a:rPr lang="fr-FR" sz="2000" i="1" dirty="0" err="1"/>
              <a:t>V</a:t>
            </a:r>
            <a:r>
              <a:rPr lang="fr-FR" sz="2000" baseline="-25000" dirty="0" err="1"/>
              <a:t>ads</a:t>
            </a:r>
            <a:endParaRPr lang="fr-FR" sz="2000" baseline="-25000" dirty="0"/>
          </a:p>
          <a:p>
            <a:r>
              <a:rPr lang="fr-FR" sz="2000" dirty="0"/>
              <a:t>                        +</a:t>
            </a:r>
          </a:p>
          <a:p>
            <a:r>
              <a:rPr lang="fr-FR" sz="2000" dirty="0"/>
              <a:t>Evaporation pressure P* </a:t>
            </a:r>
            <a:r>
              <a:rPr lang="fr-FR" sz="2000" dirty="0">
                <a:sym typeface="Symbol" panose="05050102010706020507" pitchFamily="18" charset="2"/>
              </a:rPr>
              <a:t> 0.45 </a:t>
            </a:r>
            <a:r>
              <a:rPr lang="fr-FR" sz="2000" dirty="0" err="1">
                <a:sym typeface="Symbol" panose="05050102010706020507" pitchFamily="18" charset="2"/>
              </a:rPr>
              <a:t>Psat</a:t>
            </a:r>
            <a:r>
              <a:rPr lang="fr-FR" sz="2000" dirty="0">
                <a:sym typeface="Symbol" panose="05050102010706020507" pitchFamily="18" charset="2"/>
              </a:rPr>
              <a:t> </a:t>
            </a:r>
            <a:endParaRPr lang="fr-FR" sz="2000" i="1" dirty="0">
              <a:sym typeface="Symbol" panose="05050102010706020507" pitchFamily="18" charset="2"/>
            </a:endParaRPr>
          </a:p>
          <a:p>
            <a:r>
              <a:rPr lang="fr-FR" sz="2000" dirty="0">
                <a:sym typeface="Symbol" panose="05050102010706020507" pitchFamily="18" charset="2"/>
              </a:rPr>
              <a:t>(N2 @ 77 K)</a:t>
            </a:r>
          </a:p>
          <a:p>
            <a:endParaRPr lang="fr-FR" sz="2000" dirty="0"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A3C75-7795-4E5F-AA85-5AEEFC66DE68}"/>
              </a:ext>
            </a:extLst>
          </p:cNvPr>
          <p:cNvSpPr/>
          <p:nvPr/>
        </p:nvSpPr>
        <p:spPr>
          <a:xfrm>
            <a:off x="5527976" y="3926652"/>
            <a:ext cx="1655545" cy="17353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A6C8FE9-BFE6-47B4-AEAC-50D91CD18957}"/>
              </a:ext>
            </a:extLst>
          </p:cNvPr>
          <p:cNvSpPr/>
          <p:nvPr/>
        </p:nvSpPr>
        <p:spPr>
          <a:xfrm>
            <a:off x="5962649" y="4365880"/>
            <a:ext cx="828675" cy="815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0353DF-935D-46C0-BBA5-671AF153931E}"/>
              </a:ext>
            </a:extLst>
          </p:cNvPr>
          <p:cNvSpPr/>
          <p:nvPr/>
        </p:nvSpPr>
        <p:spPr>
          <a:xfrm>
            <a:off x="6216650" y="3926652"/>
            <a:ext cx="320675" cy="173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A76ED-589D-4232-B3DD-1FABF00585A0}"/>
              </a:ext>
            </a:extLst>
          </p:cNvPr>
          <p:cNvSpPr/>
          <p:nvPr/>
        </p:nvSpPr>
        <p:spPr>
          <a:xfrm rot="16200000">
            <a:off x="6195412" y="3946042"/>
            <a:ext cx="320675" cy="1655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174E947-3BF9-4D9D-B2BB-304571735002}"/>
              </a:ext>
            </a:extLst>
          </p:cNvPr>
          <p:cNvSpPr/>
          <p:nvPr/>
        </p:nvSpPr>
        <p:spPr>
          <a:xfrm>
            <a:off x="5446862" y="3915789"/>
            <a:ext cx="342900" cy="1746250"/>
          </a:xfrm>
          <a:custGeom>
            <a:avLst/>
            <a:gdLst>
              <a:gd name="connsiteX0" fmla="*/ 9525 w 342900"/>
              <a:gd name="connsiteY0" fmla="*/ 12700 h 1743075"/>
              <a:gd name="connsiteX1" fmla="*/ 0 w 342900"/>
              <a:gd name="connsiteY1" fmla="*/ 1743075 h 1743075"/>
              <a:gd name="connsiteX2" fmla="*/ 295275 w 342900"/>
              <a:gd name="connsiteY2" fmla="*/ 1739900 h 1743075"/>
              <a:gd name="connsiteX3" fmla="*/ 342900 w 342900"/>
              <a:gd name="connsiteY3" fmla="*/ 1546225 h 1743075"/>
              <a:gd name="connsiteX4" fmla="*/ 212725 w 342900"/>
              <a:gd name="connsiteY4" fmla="*/ 1254125 h 1743075"/>
              <a:gd name="connsiteX5" fmla="*/ 301625 w 342900"/>
              <a:gd name="connsiteY5" fmla="*/ 911225 h 1743075"/>
              <a:gd name="connsiteX6" fmla="*/ 152400 w 342900"/>
              <a:gd name="connsiteY6" fmla="*/ 638175 h 1743075"/>
              <a:gd name="connsiteX7" fmla="*/ 288925 w 342900"/>
              <a:gd name="connsiteY7" fmla="*/ 374650 h 1743075"/>
              <a:gd name="connsiteX8" fmla="*/ 158750 w 342900"/>
              <a:gd name="connsiteY8" fmla="*/ 127000 h 1743075"/>
              <a:gd name="connsiteX9" fmla="*/ 225425 w 342900"/>
              <a:gd name="connsiteY9" fmla="*/ 0 h 1743075"/>
              <a:gd name="connsiteX10" fmla="*/ 225425 w 342900"/>
              <a:gd name="connsiteY10" fmla="*/ 0 h 1743075"/>
              <a:gd name="connsiteX11" fmla="*/ 225425 w 342900"/>
              <a:gd name="connsiteY11" fmla="*/ 0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00" h="1743075">
                <a:moveTo>
                  <a:pt x="9525" y="12700"/>
                </a:moveTo>
                <a:lnTo>
                  <a:pt x="0" y="1743075"/>
                </a:lnTo>
                <a:lnTo>
                  <a:pt x="295275" y="1739900"/>
                </a:lnTo>
                <a:lnTo>
                  <a:pt x="342900" y="1546225"/>
                </a:lnTo>
                <a:lnTo>
                  <a:pt x="212725" y="1254125"/>
                </a:lnTo>
                <a:lnTo>
                  <a:pt x="301625" y="911225"/>
                </a:lnTo>
                <a:lnTo>
                  <a:pt x="152400" y="638175"/>
                </a:lnTo>
                <a:lnTo>
                  <a:pt x="288925" y="374650"/>
                </a:lnTo>
                <a:lnTo>
                  <a:pt x="158750" y="127000"/>
                </a:lnTo>
                <a:lnTo>
                  <a:pt x="225425" y="0"/>
                </a:lnTo>
                <a:lnTo>
                  <a:pt x="225425" y="0"/>
                </a:lnTo>
                <a:lnTo>
                  <a:pt x="22542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4CA4F9-B691-42BD-A0BA-D048ED9080BB}"/>
              </a:ext>
            </a:extLst>
          </p:cNvPr>
          <p:cNvSpPr/>
          <p:nvPr/>
        </p:nvSpPr>
        <p:spPr>
          <a:xfrm>
            <a:off x="5667375" y="3420726"/>
            <a:ext cx="1362075" cy="5077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AA796AE-1071-4DE2-8C8B-2229DC6615E7}"/>
              </a:ext>
            </a:extLst>
          </p:cNvPr>
          <p:cNvSpPr/>
          <p:nvPr/>
        </p:nvSpPr>
        <p:spPr>
          <a:xfrm>
            <a:off x="6216648" y="3990520"/>
            <a:ext cx="320675" cy="2952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0812E9-815B-4FCD-B6C9-E28BAC203976}"/>
              </a:ext>
            </a:extLst>
          </p:cNvPr>
          <p:cNvSpPr/>
          <p:nvPr/>
        </p:nvSpPr>
        <p:spPr>
          <a:xfrm>
            <a:off x="6216648" y="3807792"/>
            <a:ext cx="320675" cy="3555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C051C909-14CC-4E67-8571-0B68EA18881E}"/>
              </a:ext>
            </a:extLst>
          </p:cNvPr>
          <p:cNvSpPr/>
          <p:nvPr/>
        </p:nvSpPr>
        <p:spPr>
          <a:xfrm flipH="1">
            <a:off x="6892089" y="3915789"/>
            <a:ext cx="342900" cy="1746250"/>
          </a:xfrm>
          <a:custGeom>
            <a:avLst/>
            <a:gdLst>
              <a:gd name="connsiteX0" fmla="*/ 9525 w 342900"/>
              <a:gd name="connsiteY0" fmla="*/ 12700 h 1743075"/>
              <a:gd name="connsiteX1" fmla="*/ 0 w 342900"/>
              <a:gd name="connsiteY1" fmla="*/ 1743075 h 1743075"/>
              <a:gd name="connsiteX2" fmla="*/ 295275 w 342900"/>
              <a:gd name="connsiteY2" fmla="*/ 1739900 h 1743075"/>
              <a:gd name="connsiteX3" fmla="*/ 342900 w 342900"/>
              <a:gd name="connsiteY3" fmla="*/ 1546225 h 1743075"/>
              <a:gd name="connsiteX4" fmla="*/ 212725 w 342900"/>
              <a:gd name="connsiteY4" fmla="*/ 1254125 h 1743075"/>
              <a:gd name="connsiteX5" fmla="*/ 301625 w 342900"/>
              <a:gd name="connsiteY5" fmla="*/ 911225 h 1743075"/>
              <a:gd name="connsiteX6" fmla="*/ 152400 w 342900"/>
              <a:gd name="connsiteY6" fmla="*/ 638175 h 1743075"/>
              <a:gd name="connsiteX7" fmla="*/ 288925 w 342900"/>
              <a:gd name="connsiteY7" fmla="*/ 374650 h 1743075"/>
              <a:gd name="connsiteX8" fmla="*/ 158750 w 342900"/>
              <a:gd name="connsiteY8" fmla="*/ 127000 h 1743075"/>
              <a:gd name="connsiteX9" fmla="*/ 225425 w 342900"/>
              <a:gd name="connsiteY9" fmla="*/ 0 h 1743075"/>
              <a:gd name="connsiteX10" fmla="*/ 225425 w 342900"/>
              <a:gd name="connsiteY10" fmla="*/ 0 h 1743075"/>
              <a:gd name="connsiteX11" fmla="*/ 225425 w 342900"/>
              <a:gd name="connsiteY11" fmla="*/ 0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00" h="1743075">
                <a:moveTo>
                  <a:pt x="9525" y="12700"/>
                </a:moveTo>
                <a:lnTo>
                  <a:pt x="0" y="1743075"/>
                </a:lnTo>
                <a:lnTo>
                  <a:pt x="295275" y="1739900"/>
                </a:lnTo>
                <a:lnTo>
                  <a:pt x="342900" y="1546225"/>
                </a:lnTo>
                <a:lnTo>
                  <a:pt x="212725" y="1254125"/>
                </a:lnTo>
                <a:lnTo>
                  <a:pt x="301625" y="911225"/>
                </a:lnTo>
                <a:lnTo>
                  <a:pt x="152400" y="638175"/>
                </a:lnTo>
                <a:lnTo>
                  <a:pt x="288925" y="374650"/>
                </a:lnTo>
                <a:lnTo>
                  <a:pt x="158750" y="127000"/>
                </a:lnTo>
                <a:lnTo>
                  <a:pt x="225425" y="0"/>
                </a:lnTo>
                <a:lnTo>
                  <a:pt x="225425" y="0"/>
                </a:lnTo>
                <a:lnTo>
                  <a:pt x="22542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0DC67405-B382-4BD5-9C80-C6F0EA9D31B2}"/>
              </a:ext>
            </a:extLst>
          </p:cNvPr>
          <p:cNvSpPr/>
          <p:nvPr/>
        </p:nvSpPr>
        <p:spPr>
          <a:xfrm>
            <a:off x="6292850" y="4304194"/>
            <a:ext cx="142875" cy="2221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50E1C-19FE-47D1-9CB8-1421203D48F7}"/>
              </a:ext>
            </a:extLst>
          </p:cNvPr>
          <p:cNvSpPr/>
          <p:nvPr/>
        </p:nvSpPr>
        <p:spPr>
          <a:xfrm>
            <a:off x="8547828" y="3926649"/>
            <a:ext cx="1655545" cy="17353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456084E-2974-4570-AD78-221C095D2568}"/>
              </a:ext>
            </a:extLst>
          </p:cNvPr>
          <p:cNvSpPr/>
          <p:nvPr/>
        </p:nvSpPr>
        <p:spPr>
          <a:xfrm>
            <a:off x="8982501" y="4365877"/>
            <a:ext cx="828675" cy="815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5DEB92-569D-4336-B6ED-C910F61B0B7F}"/>
              </a:ext>
            </a:extLst>
          </p:cNvPr>
          <p:cNvSpPr/>
          <p:nvPr/>
        </p:nvSpPr>
        <p:spPr>
          <a:xfrm>
            <a:off x="9236502" y="3926649"/>
            <a:ext cx="320675" cy="173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BF56B3-9AF0-4161-AD65-279312ABF4B6}"/>
              </a:ext>
            </a:extLst>
          </p:cNvPr>
          <p:cNvSpPr/>
          <p:nvPr/>
        </p:nvSpPr>
        <p:spPr>
          <a:xfrm rot="16200000">
            <a:off x="9215264" y="3946039"/>
            <a:ext cx="320675" cy="1655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6B0450B-A43C-477D-8322-375AD87E965D}"/>
              </a:ext>
            </a:extLst>
          </p:cNvPr>
          <p:cNvSpPr/>
          <p:nvPr/>
        </p:nvSpPr>
        <p:spPr>
          <a:xfrm>
            <a:off x="8466714" y="3915786"/>
            <a:ext cx="342900" cy="1746250"/>
          </a:xfrm>
          <a:custGeom>
            <a:avLst/>
            <a:gdLst>
              <a:gd name="connsiteX0" fmla="*/ 9525 w 342900"/>
              <a:gd name="connsiteY0" fmla="*/ 12700 h 1743075"/>
              <a:gd name="connsiteX1" fmla="*/ 0 w 342900"/>
              <a:gd name="connsiteY1" fmla="*/ 1743075 h 1743075"/>
              <a:gd name="connsiteX2" fmla="*/ 295275 w 342900"/>
              <a:gd name="connsiteY2" fmla="*/ 1739900 h 1743075"/>
              <a:gd name="connsiteX3" fmla="*/ 342900 w 342900"/>
              <a:gd name="connsiteY3" fmla="*/ 1546225 h 1743075"/>
              <a:gd name="connsiteX4" fmla="*/ 212725 w 342900"/>
              <a:gd name="connsiteY4" fmla="*/ 1254125 h 1743075"/>
              <a:gd name="connsiteX5" fmla="*/ 301625 w 342900"/>
              <a:gd name="connsiteY5" fmla="*/ 911225 h 1743075"/>
              <a:gd name="connsiteX6" fmla="*/ 152400 w 342900"/>
              <a:gd name="connsiteY6" fmla="*/ 638175 h 1743075"/>
              <a:gd name="connsiteX7" fmla="*/ 288925 w 342900"/>
              <a:gd name="connsiteY7" fmla="*/ 374650 h 1743075"/>
              <a:gd name="connsiteX8" fmla="*/ 158750 w 342900"/>
              <a:gd name="connsiteY8" fmla="*/ 127000 h 1743075"/>
              <a:gd name="connsiteX9" fmla="*/ 225425 w 342900"/>
              <a:gd name="connsiteY9" fmla="*/ 0 h 1743075"/>
              <a:gd name="connsiteX10" fmla="*/ 225425 w 342900"/>
              <a:gd name="connsiteY10" fmla="*/ 0 h 1743075"/>
              <a:gd name="connsiteX11" fmla="*/ 225425 w 342900"/>
              <a:gd name="connsiteY11" fmla="*/ 0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00" h="1743075">
                <a:moveTo>
                  <a:pt x="9525" y="12700"/>
                </a:moveTo>
                <a:lnTo>
                  <a:pt x="0" y="1743075"/>
                </a:lnTo>
                <a:lnTo>
                  <a:pt x="295275" y="1739900"/>
                </a:lnTo>
                <a:lnTo>
                  <a:pt x="342900" y="1546225"/>
                </a:lnTo>
                <a:lnTo>
                  <a:pt x="212725" y="1254125"/>
                </a:lnTo>
                <a:lnTo>
                  <a:pt x="301625" y="911225"/>
                </a:lnTo>
                <a:lnTo>
                  <a:pt x="152400" y="638175"/>
                </a:lnTo>
                <a:lnTo>
                  <a:pt x="288925" y="374650"/>
                </a:lnTo>
                <a:lnTo>
                  <a:pt x="158750" y="127000"/>
                </a:lnTo>
                <a:lnTo>
                  <a:pt x="225425" y="0"/>
                </a:lnTo>
                <a:lnTo>
                  <a:pt x="225425" y="0"/>
                </a:lnTo>
                <a:lnTo>
                  <a:pt x="22542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81A08A-878D-4B5C-A5F6-1F9805334DF4}"/>
              </a:ext>
            </a:extLst>
          </p:cNvPr>
          <p:cNvSpPr/>
          <p:nvPr/>
        </p:nvSpPr>
        <p:spPr>
          <a:xfrm>
            <a:off x="8687227" y="3429001"/>
            <a:ext cx="1362075" cy="4994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C8A333F-AD50-43DE-9127-9CE6DB85FD78}"/>
              </a:ext>
            </a:extLst>
          </p:cNvPr>
          <p:cNvSpPr/>
          <p:nvPr/>
        </p:nvSpPr>
        <p:spPr>
          <a:xfrm>
            <a:off x="9289905" y="4654193"/>
            <a:ext cx="231113" cy="21418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CE3FF997-9278-4C8D-9FED-506EE19A2992}"/>
              </a:ext>
            </a:extLst>
          </p:cNvPr>
          <p:cNvSpPr/>
          <p:nvPr/>
        </p:nvSpPr>
        <p:spPr>
          <a:xfrm flipH="1">
            <a:off x="9911941" y="3915786"/>
            <a:ext cx="342900" cy="1746250"/>
          </a:xfrm>
          <a:custGeom>
            <a:avLst/>
            <a:gdLst>
              <a:gd name="connsiteX0" fmla="*/ 9525 w 342900"/>
              <a:gd name="connsiteY0" fmla="*/ 12700 h 1743075"/>
              <a:gd name="connsiteX1" fmla="*/ 0 w 342900"/>
              <a:gd name="connsiteY1" fmla="*/ 1743075 h 1743075"/>
              <a:gd name="connsiteX2" fmla="*/ 295275 w 342900"/>
              <a:gd name="connsiteY2" fmla="*/ 1739900 h 1743075"/>
              <a:gd name="connsiteX3" fmla="*/ 342900 w 342900"/>
              <a:gd name="connsiteY3" fmla="*/ 1546225 h 1743075"/>
              <a:gd name="connsiteX4" fmla="*/ 212725 w 342900"/>
              <a:gd name="connsiteY4" fmla="*/ 1254125 h 1743075"/>
              <a:gd name="connsiteX5" fmla="*/ 301625 w 342900"/>
              <a:gd name="connsiteY5" fmla="*/ 911225 h 1743075"/>
              <a:gd name="connsiteX6" fmla="*/ 152400 w 342900"/>
              <a:gd name="connsiteY6" fmla="*/ 638175 h 1743075"/>
              <a:gd name="connsiteX7" fmla="*/ 288925 w 342900"/>
              <a:gd name="connsiteY7" fmla="*/ 374650 h 1743075"/>
              <a:gd name="connsiteX8" fmla="*/ 158750 w 342900"/>
              <a:gd name="connsiteY8" fmla="*/ 127000 h 1743075"/>
              <a:gd name="connsiteX9" fmla="*/ 225425 w 342900"/>
              <a:gd name="connsiteY9" fmla="*/ 0 h 1743075"/>
              <a:gd name="connsiteX10" fmla="*/ 225425 w 342900"/>
              <a:gd name="connsiteY10" fmla="*/ 0 h 1743075"/>
              <a:gd name="connsiteX11" fmla="*/ 225425 w 342900"/>
              <a:gd name="connsiteY11" fmla="*/ 0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00" h="1743075">
                <a:moveTo>
                  <a:pt x="9525" y="12700"/>
                </a:moveTo>
                <a:lnTo>
                  <a:pt x="0" y="1743075"/>
                </a:lnTo>
                <a:lnTo>
                  <a:pt x="295275" y="1739900"/>
                </a:lnTo>
                <a:lnTo>
                  <a:pt x="342900" y="1546225"/>
                </a:lnTo>
                <a:lnTo>
                  <a:pt x="212725" y="1254125"/>
                </a:lnTo>
                <a:lnTo>
                  <a:pt x="301625" y="911225"/>
                </a:lnTo>
                <a:lnTo>
                  <a:pt x="152400" y="638175"/>
                </a:lnTo>
                <a:lnTo>
                  <a:pt x="288925" y="374650"/>
                </a:lnTo>
                <a:lnTo>
                  <a:pt x="158750" y="127000"/>
                </a:lnTo>
                <a:lnTo>
                  <a:pt x="225425" y="0"/>
                </a:lnTo>
                <a:lnTo>
                  <a:pt x="225425" y="0"/>
                </a:lnTo>
                <a:lnTo>
                  <a:pt x="22542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6FB1BC43-F25E-4A45-B5B5-57DCAF185E3E}"/>
              </a:ext>
            </a:extLst>
          </p:cNvPr>
          <p:cNvSpPr/>
          <p:nvPr/>
        </p:nvSpPr>
        <p:spPr>
          <a:xfrm rot="10800000">
            <a:off x="9331496" y="4460218"/>
            <a:ext cx="130684" cy="1478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530A8EB-440A-404F-AEF9-86D190F899C5}"/>
              </a:ext>
            </a:extLst>
          </p:cNvPr>
          <p:cNvSpPr/>
          <p:nvPr/>
        </p:nvSpPr>
        <p:spPr>
          <a:xfrm>
            <a:off x="9216043" y="3704269"/>
            <a:ext cx="378839" cy="2952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F76B977B-CABC-429C-B10F-19C8A5D16F23}"/>
              </a:ext>
            </a:extLst>
          </p:cNvPr>
          <p:cNvSpPr/>
          <p:nvPr/>
        </p:nvSpPr>
        <p:spPr>
          <a:xfrm rot="18078273">
            <a:off x="9531465" y="4803484"/>
            <a:ext cx="130684" cy="1478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3208928E-8DA2-4393-941B-8FB05F00AB7A}"/>
              </a:ext>
            </a:extLst>
          </p:cNvPr>
          <p:cNvSpPr/>
          <p:nvPr/>
        </p:nvSpPr>
        <p:spPr>
          <a:xfrm rot="3513492">
            <a:off x="9157695" y="4812393"/>
            <a:ext cx="130684" cy="1478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9E018FA-0E55-4025-A144-C35F69E6D8F1}"/>
              </a:ext>
            </a:extLst>
          </p:cNvPr>
          <p:cNvCxnSpPr>
            <a:cxnSpLocks/>
          </p:cNvCxnSpPr>
          <p:nvPr/>
        </p:nvCxnSpPr>
        <p:spPr>
          <a:xfrm flipV="1">
            <a:off x="5031850" y="4163390"/>
            <a:ext cx="2659089" cy="14355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B5BFFF7-357C-418E-8528-C0289FE4393F}"/>
              </a:ext>
            </a:extLst>
          </p:cNvPr>
          <p:cNvCxnSpPr>
            <a:cxnSpLocks/>
          </p:cNvCxnSpPr>
          <p:nvPr/>
        </p:nvCxnSpPr>
        <p:spPr>
          <a:xfrm>
            <a:off x="5031848" y="4044529"/>
            <a:ext cx="2372022" cy="15134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17D73C-89AD-4DA2-9C23-26D14F16E983}"/>
              </a:ext>
            </a:extLst>
          </p:cNvPr>
          <p:cNvGrpSpPr/>
          <p:nvPr/>
        </p:nvGrpSpPr>
        <p:grpSpPr>
          <a:xfrm>
            <a:off x="345322" y="649147"/>
            <a:ext cx="4043211" cy="3576335"/>
            <a:chOff x="453831" y="1377391"/>
            <a:chExt cx="4043211" cy="357633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E62D4AD-E834-4A74-B34C-083F32B26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34" b="953"/>
            <a:stretch/>
          </p:blipFill>
          <p:spPr>
            <a:xfrm>
              <a:off x="542022" y="1377391"/>
              <a:ext cx="3955020" cy="357633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9A4103-1081-49FD-95D1-63627173A809}"/>
                </a:ext>
              </a:extLst>
            </p:cNvPr>
            <p:cNvSpPr/>
            <p:nvPr/>
          </p:nvSpPr>
          <p:spPr>
            <a:xfrm>
              <a:off x="453831" y="1421864"/>
              <a:ext cx="18095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6CB59CAF-7EB5-4A87-914A-7F4E917FB8FE}"/>
              </a:ext>
            </a:extLst>
          </p:cNvPr>
          <p:cNvSpPr txBox="1"/>
          <p:nvPr/>
        </p:nvSpPr>
        <p:spPr>
          <a:xfrm>
            <a:off x="2630839" y="3555542"/>
            <a:ext cx="1897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[Rasmussen 2010]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0329F53-E4BC-4C05-9DA2-E546B6DD8DB5}"/>
              </a:ext>
            </a:extLst>
          </p:cNvPr>
          <p:cNvSpPr txBox="1"/>
          <p:nvPr/>
        </p:nvSpPr>
        <p:spPr>
          <a:xfrm>
            <a:off x="2037214" y="5763779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Thommes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2004]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9381C482-6E2D-49E9-9DEE-6C1E01F0448F}"/>
              </a:ext>
            </a:extLst>
          </p:cNvPr>
          <p:cNvGrpSpPr/>
          <p:nvPr/>
        </p:nvGrpSpPr>
        <p:grpSpPr>
          <a:xfrm>
            <a:off x="753747" y="4220956"/>
            <a:ext cx="3354346" cy="2263262"/>
            <a:chOff x="388642" y="4233503"/>
            <a:chExt cx="3354346" cy="2263262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E5031032-0FA2-4058-ADFC-D5D91DBABEBD}"/>
                </a:ext>
              </a:extLst>
            </p:cNvPr>
            <p:cNvGrpSpPr/>
            <p:nvPr/>
          </p:nvGrpSpPr>
          <p:grpSpPr>
            <a:xfrm>
              <a:off x="388642" y="4233503"/>
              <a:ext cx="3354346" cy="2109944"/>
              <a:chOff x="360041" y="4334123"/>
              <a:chExt cx="3354346" cy="2109944"/>
            </a:xfrm>
          </p:grpSpPr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145644AD-2B85-458B-BA0B-EE74FDB913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064"/>
              <a:stretch/>
            </p:blipFill>
            <p:spPr>
              <a:xfrm>
                <a:off x="360041" y="4334123"/>
                <a:ext cx="3354346" cy="2109944"/>
              </a:xfrm>
              <a:prstGeom prst="rect">
                <a:avLst/>
              </a:prstGeom>
            </p:spPr>
          </p:pic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411E107F-E654-48EC-9FAB-C279465C3CD5}"/>
                  </a:ext>
                </a:extLst>
              </p:cNvPr>
              <p:cNvSpPr/>
              <p:nvPr/>
            </p:nvSpPr>
            <p:spPr>
              <a:xfrm>
                <a:off x="1114425" y="5052598"/>
                <a:ext cx="1295402" cy="338554"/>
              </a:xfrm>
              <a:custGeom>
                <a:avLst/>
                <a:gdLst>
                  <a:gd name="connsiteX0" fmla="*/ 0 w 1243012"/>
                  <a:gd name="connsiteY0" fmla="*/ 0 h 328612"/>
                  <a:gd name="connsiteX1" fmla="*/ 1243012 w 1243012"/>
                  <a:gd name="connsiteY1" fmla="*/ 61912 h 328612"/>
                  <a:gd name="connsiteX2" fmla="*/ 1214437 w 1243012"/>
                  <a:gd name="connsiteY2" fmla="*/ 161925 h 328612"/>
                  <a:gd name="connsiteX3" fmla="*/ 1119187 w 1243012"/>
                  <a:gd name="connsiteY3" fmla="*/ 219075 h 328612"/>
                  <a:gd name="connsiteX4" fmla="*/ 38100 w 1243012"/>
                  <a:gd name="connsiteY4" fmla="*/ 328612 h 328612"/>
                  <a:gd name="connsiteX5" fmla="*/ 0 w 1243012"/>
                  <a:gd name="connsiteY5" fmla="*/ 0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012" h="328612">
                    <a:moveTo>
                      <a:pt x="0" y="0"/>
                    </a:moveTo>
                    <a:lnTo>
                      <a:pt x="1243012" y="61912"/>
                    </a:lnTo>
                    <a:lnTo>
                      <a:pt x="1214437" y="161925"/>
                    </a:lnTo>
                    <a:lnTo>
                      <a:pt x="1119187" y="219075"/>
                    </a:lnTo>
                    <a:lnTo>
                      <a:pt x="38100" y="3286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E452243-EF83-443D-9B74-C31945386A7E}"/>
                </a:ext>
              </a:extLst>
            </p:cNvPr>
            <p:cNvSpPr txBox="1"/>
            <p:nvPr/>
          </p:nvSpPr>
          <p:spPr>
            <a:xfrm>
              <a:off x="748352" y="6064328"/>
              <a:ext cx="298831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dirty="0"/>
                <a:t>0              0.2             0.4            0.6             0.8             1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48905F7-4F9F-406B-A971-32B5E22CA7F0}"/>
                </a:ext>
              </a:extLst>
            </p:cNvPr>
            <p:cNvSpPr txBox="1"/>
            <p:nvPr/>
          </p:nvSpPr>
          <p:spPr>
            <a:xfrm>
              <a:off x="2005313" y="6158211"/>
              <a:ext cx="5329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P/P</a:t>
              </a:r>
              <a:r>
                <a:rPr lang="fr-FR" sz="1600" baseline="-25000" dirty="0"/>
                <a:t>0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FDC482B5-7E5B-41CD-ADF9-3FDF80BF225A}"/>
              </a:ext>
            </a:extLst>
          </p:cNvPr>
          <p:cNvSpPr txBox="1"/>
          <p:nvPr/>
        </p:nvSpPr>
        <p:spPr>
          <a:xfrm>
            <a:off x="9521018" y="1783474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>
                <a:sym typeface="Symbol" panose="05050102010706020507" pitchFamily="18" charset="2"/>
              </a:rPr>
              <a:t>signature of cavitation</a:t>
            </a:r>
            <a:endParaRPr lang="fr-FR" dirty="0"/>
          </a:p>
        </p:txBody>
      </p:sp>
      <p:sp>
        <p:nvSpPr>
          <p:cNvPr id="44" name="Accolade fermante 43">
            <a:extLst>
              <a:ext uri="{FF2B5EF4-FFF2-40B4-BE49-F238E27FC236}">
                <a16:creationId xmlns:a16="http://schemas.microsoft.com/office/drawing/2014/main" id="{422A2985-AAF5-4047-B60E-E5FA9C398B0B}"/>
              </a:ext>
            </a:extLst>
          </p:cNvPr>
          <p:cNvSpPr/>
          <p:nvPr/>
        </p:nvSpPr>
        <p:spPr>
          <a:xfrm>
            <a:off x="8868667" y="1545228"/>
            <a:ext cx="295274" cy="892086"/>
          </a:xfrm>
          <a:prstGeom prst="rightBrace">
            <a:avLst>
              <a:gd name="adj1" fmla="val 211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99C970B-1282-4434-8CB9-FCF7D8DAFAFF}"/>
              </a:ext>
            </a:extLst>
          </p:cNvPr>
          <p:cNvSpPr txBox="1"/>
          <p:nvPr/>
        </p:nvSpPr>
        <p:spPr>
          <a:xfrm>
            <a:off x="2437082" y="5725871"/>
            <a:ext cx="1897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[</a:t>
            </a:r>
            <a:r>
              <a:rPr lang="fr-FR" sz="1600" dirty="0" err="1">
                <a:solidFill>
                  <a:srgbClr val="0070C0"/>
                </a:solidFill>
              </a:rPr>
              <a:t>Thommes</a:t>
            </a:r>
            <a:r>
              <a:rPr lang="fr-FR" sz="1600" dirty="0">
                <a:solidFill>
                  <a:srgbClr val="0070C0"/>
                </a:solidFill>
              </a:rPr>
              <a:t> 2004]</a:t>
            </a:r>
          </a:p>
        </p:txBody>
      </p:sp>
    </p:spTree>
    <p:extLst>
      <p:ext uri="{BB962C8B-B14F-4D97-AF65-F5344CB8AC3E}">
        <p14:creationId xmlns:p14="http://schemas.microsoft.com/office/powerpoint/2010/main" val="416043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B90BA44-A433-4BFE-A245-5044C62B18C2}"/>
              </a:ext>
            </a:extLst>
          </p:cNvPr>
          <p:cNvSpPr txBox="1"/>
          <p:nvPr/>
        </p:nvSpPr>
        <p:spPr>
          <a:xfrm>
            <a:off x="9442383" y="6488668"/>
            <a:ext cx="242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688476" y="378202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Evaporation in </a:t>
            </a:r>
            <a:r>
              <a:rPr lang="fr-FR" sz="2400" b="1" dirty="0" err="1"/>
              <a:t>ordered</a:t>
            </a:r>
            <a:r>
              <a:rPr lang="fr-FR" sz="2400" b="1" dirty="0"/>
              <a:t> </a:t>
            </a:r>
            <a:r>
              <a:rPr lang="fr-FR" sz="2400" b="1" dirty="0" err="1"/>
              <a:t>mesoporous</a:t>
            </a:r>
            <a:r>
              <a:rPr lang="fr-FR" sz="2400" b="1" dirty="0"/>
              <a:t> </a:t>
            </a:r>
            <a:r>
              <a:rPr lang="fr-FR" sz="2400" b="1" dirty="0" err="1"/>
              <a:t>silica</a:t>
            </a: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12081C-6B4A-4F69-B5B7-B9C04EF8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76" y="1033284"/>
            <a:ext cx="4666052" cy="40332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22754F9-7EBF-4159-A871-01CB1ED80DCB}"/>
              </a:ext>
            </a:extLst>
          </p:cNvPr>
          <p:cNvSpPr txBox="1"/>
          <p:nvPr/>
        </p:nvSpPr>
        <p:spPr>
          <a:xfrm>
            <a:off x="5723866" y="1598927"/>
            <a:ext cx="6285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Evaporation pressure </a:t>
            </a:r>
            <a:r>
              <a:rPr lang="fr-FR" i="1" dirty="0"/>
              <a:t>P</a:t>
            </a:r>
            <a:r>
              <a:rPr lang="fr-FR" dirty="0"/>
              <a:t>*/P</a:t>
            </a:r>
            <a:r>
              <a:rPr lang="fr-FR" baseline="-25000" dirty="0"/>
              <a:t>0</a:t>
            </a:r>
            <a:r>
              <a:rPr lang="fr-FR" dirty="0"/>
              <a:t>  lies in the range 0.42 – 0.46</a:t>
            </a:r>
          </a:p>
          <a:p>
            <a:endParaRPr lang="fr-FR" sz="1000" dirty="0">
              <a:sym typeface="Symbol" panose="05050102010706020507" pitchFamily="18" charset="2"/>
            </a:endParaRPr>
          </a:p>
          <a:p>
            <a:r>
              <a:rPr lang="fr-FR" i="1" dirty="0">
                <a:sym typeface="Symbol" panose="05050102010706020507" pitchFamily="18" charset="2"/>
              </a:rPr>
              <a:t>		                </a:t>
            </a:r>
            <a:r>
              <a:rPr lang="fr-FR" dirty="0" err="1">
                <a:sym typeface="Symbol" panose="05050102010706020507" pitchFamily="18" charset="2"/>
              </a:rPr>
              <a:t>depends</a:t>
            </a:r>
            <a:r>
              <a:rPr lang="fr-FR" dirty="0">
                <a:sym typeface="Symbol" panose="05050102010706020507" pitchFamily="18" charset="2"/>
              </a:rPr>
              <a:t> on pore size (cavitation 		                 more </a:t>
            </a:r>
            <a:r>
              <a:rPr lang="fr-FR" dirty="0" err="1">
                <a:sym typeface="Symbol" panose="05050102010706020507" pitchFamily="18" charset="2"/>
              </a:rPr>
              <a:t>difficult</a:t>
            </a:r>
            <a:r>
              <a:rPr lang="fr-FR" dirty="0">
                <a:sym typeface="Symbol" panose="05050102010706020507" pitchFamily="18" charset="2"/>
              </a:rPr>
              <a:t> in </a:t>
            </a:r>
            <a:r>
              <a:rPr lang="fr-FR" dirty="0" err="1">
                <a:sym typeface="Symbol" panose="05050102010706020507" pitchFamily="18" charset="2"/>
              </a:rPr>
              <a:t>confined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liquid</a:t>
            </a:r>
            <a:r>
              <a:rPr lang="fr-FR" dirty="0">
                <a:sym typeface="Symbol" panose="05050102010706020507" pitchFamily="18" charset="2"/>
              </a:rPr>
              <a:t>)</a:t>
            </a:r>
          </a:p>
          <a:p>
            <a:endParaRPr lang="fr-FR" dirty="0">
              <a:sym typeface="Symbol" panose="05050102010706020507" pitchFamily="18" charset="2"/>
            </a:endParaRPr>
          </a:p>
          <a:p>
            <a:endParaRPr lang="fr-FR" dirty="0">
              <a:sym typeface="Symbol" panose="05050102010706020507" pitchFamily="18" charset="2"/>
            </a:endParaRPr>
          </a:p>
          <a:p>
            <a:endParaRPr lang="fr-FR" dirty="0">
              <a:sym typeface="Symbol" panose="05050102010706020507" pitchFamily="18" charset="2"/>
            </a:endParaRPr>
          </a:p>
          <a:p>
            <a:endParaRPr lang="fr-FR" dirty="0">
              <a:sym typeface="Symbol" panose="05050102010706020507" pitchFamily="18" charset="2"/>
            </a:endParaRPr>
          </a:p>
          <a:p>
            <a:endParaRPr lang="fr-FR" dirty="0">
              <a:sym typeface="Symbol" panose="05050102010706020507" pitchFamily="18" charset="2"/>
            </a:endParaRPr>
          </a:p>
          <a:p>
            <a:endParaRPr lang="fr-FR" dirty="0">
              <a:sym typeface="Symbol" panose="05050102010706020507" pitchFamily="18" charset="2"/>
            </a:endParaRPr>
          </a:p>
          <a:p>
            <a:endParaRPr lang="fr-FR" dirty="0">
              <a:sym typeface="Symbol" panose="05050102010706020507" pitchFamily="18" charset="2"/>
            </a:endParaRPr>
          </a:p>
          <a:p>
            <a:r>
              <a:rPr lang="fr-FR" sz="2000" b="1" dirty="0">
                <a:sym typeface="Symbol" panose="05050102010706020507" pitchFamily="18" charset="2"/>
              </a:rPr>
              <a:t>  How to </a:t>
            </a:r>
            <a:r>
              <a:rPr lang="fr-FR" sz="2000" b="1" dirty="0" err="1">
                <a:sym typeface="Symbol" panose="05050102010706020507" pitchFamily="18" charset="2"/>
              </a:rPr>
              <a:t>identify</a:t>
            </a:r>
            <a:r>
              <a:rPr lang="fr-FR" sz="2000" b="1" dirty="0">
                <a:sym typeface="Symbol" panose="05050102010706020507" pitchFamily="18" charset="2"/>
              </a:rPr>
              <a:t> cavitation </a:t>
            </a:r>
            <a:r>
              <a:rPr lang="fr-FR" sz="2000" b="1" dirty="0" err="1">
                <a:sym typeface="Symbol" panose="05050102010706020507" pitchFamily="18" charset="2"/>
              </a:rPr>
              <a:t>unambiguously</a:t>
            </a:r>
            <a:r>
              <a:rPr lang="fr-FR" sz="2000" b="1" dirty="0">
                <a:sym typeface="Symbol" panose="05050102010706020507" pitchFamily="18" charset="2"/>
              </a:rPr>
              <a:t> ?</a:t>
            </a:r>
          </a:p>
          <a:p>
            <a:endParaRPr lang="fr-FR" sz="2000" b="1" dirty="0">
              <a:sym typeface="Symbol" panose="05050102010706020507" pitchFamily="18" charset="2"/>
            </a:endParaRPr>
          </a:p>
          <a:p>
            <a:r>
              <a:rPr lang="fr-FR" sz="2000" b="1" dirty="0">
                <a:sym typeface="Symbol" panose="05050102010706020507" pitchFamily="18" charset="2"/>
              </a:rPr>
              <a:t>   Impact of confinement ? </a:t>
            </a:r>
          </a:p>
          <a:p>
            <a:r>
              <a:rPr lang="fr-FR" sz="2000" b="1" dirty="0">
                <a:sym typeface="Symbol" panose="05050102010706020507" pitchFamily="18" charset="2"/>
              </a:rPr>
              <a:t>	</a:t>
            </a:r>
            <a:r>
              <a:rPr lang="fr-FR" sz="2000" b="1" i="1" dirty="0">
                <a:sym typeface="Symbol" panose="05050102010706020507" pitchFamily="18" charset="2"/>
              </a:rPr>
              <a:t>P</a:t>
            </a:r>
            <a:r>
              <a:rPr lang="fr-FR" sz="2000" b="1" dirty="0">
                <a:sym typeface="Symbol" panose="05050102010706020507" pitchFamily="18" charset="2"/>
              </a:rPr>
              <a:t>* </a:t>
            </a:r>
            <a:r>
              <a:rPr lang="fr-FR" sz="2000" b="1" dirty="0" err="1">
                <a:sym typeface="Symbol" panose="05050102010706020507" pitchFamily="18" charset="2"/>
              </a:rPr>
              <a:t>dependance</a:t>
            </a:r>
            <a:r>
              <a:rPr lang="fr-FR" sz="2000" b="1" dirty="0">
                <a:sym typeface="Symbol" panose="05050102010706020507" pitchFamily="18" charset="2"/>
              </a:rPr>
              <a:t> on pore radius, </a:t>
            </a:r>
            <a:r>
              <a:rPr lang="fr-FR" sz="2000" b="1" dirty="0" err="1">
                <a:sym typeface="Symbol" panose="05050102010706020507" pitchFamily="18" charset="2"/>
              </a:rPr>
              <a:t>temperature</a:t>
            </a:r>
            <a:r>
              <a:rPr lang="fr-FR" sz="2000" b="1" dirty="0"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EFB072-C2F2-42F0-8C68-BF85B9712BAD}"/>
              </a:ext>
            </a:extLst>
          </p:cNvPr>
          <p:cNvSpPr txBox="1"/>
          <p:nvPr/>
        </p:nvSpPr>
        <p:spPr>
          <a:xfrm>
            <a:off x="3375366" y="3956649"/>
            <a:ext cx="2196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70C0"/>
                </a:solidFill>
              </a:rPr>
              <a:t>[Rasmussen 2010]</a:t>
            </a:r>
          </a:p>
        </p:txBody>
      </p:sp>
    </p:spTree>
    <p:extLst>
      <p:ext uri="{BB962C8B-B14F-4D97-AF65-F5344CB8AC3E}">
        <p14:creationId xmlns:p14="http://schemas.microsoft.com/office/powerpoint/2010/main" val="228327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B90BA44-A433-4BFE-A245-5044C62B18C2}"/>
              </a:ext>
            </a:extLst>
          </p:cNvPr>
          <p:cNvSpPr txBox="1"/>
          <p:nvPr/>
        </p:nvSpPr>
        <p:spPr>
          <a:xfrm>
            <a:off x="9396203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Capacitive </a:t>
            </a:r>
            <a:r>
              <a:rPr lang="fr-FR" sz="2400" b="1" dirty="0" err="1"/>
              <a:t>measurements</a:t>
            </a:r>
            <a:endParaRPr lang="fr-FR" sz="2400" b="1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CB7D051-9080-4A11-BE7A-5F35576FB012}"/>
              </a:ext>
            </a:extLst>
          </p:cNvPr>
          <p:cNvGrpSpPr/>
          <p:nvPr/>
        </p:nvGrpSpPr>
        <p:grpSpPr>
          <a:xfrm>
            <a:off x="1332514" y="861397"/>
            <a:ext cx="3543395" cy="2786568"/>
            <a:chOff x="1049153" y="963555"/>
            <a:chExt cx="4355054" cy="39165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339EE8-91FF-495F-8E43-E6F21DC42465}"/>
                </a:ext>
              </a:extLst>
            </p:cNvPr>
            <p:cNvSpPr/>
            <p:nvPr/>
          </p:nvSpPr>
          <p:spPr>
            <a:xfrm>
              <a:off x="1049154" y="1395663"/>
              <a:ext cx="3455469" cy="119352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7FEE2E-4F6A-4C24-BACD-71A8301BC684}"/>
                </a:ext>
              </a:extLst>
            </p:cNvPr>
            <p:cNvSpPr/>
            <p:nvPr/>
          </p:nvSpPr>
          <p:spPr>
            <a:xfrm>
              <a:off x="1456659" y="1818526"/>
              <a:ext cx="2640459" cy="770662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D2074E-67A6-4329-9A62-B09F8BBE5363}"/>
                </a:ext>
              </a:extLst>
            </p:cNvPr>
            <p:cNvSpPr/>
            <p:nvPr/>
          </p:nvSpPr>
          <p:spPr>
            <a:xfrm>
              <a:off x="1749472" y="2075380"/>
              <a:ext cx="2054832" cy="51380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D383EA-7CF2-42DD-B4E6-965C42CFA5E8}"/>
                </a:ext>
              </a:extLst>
            </p:cNvPr>
            <p:cNvSpPr/>
            <p:nvPr/>
          </p:nvSpPr>
          <p:spPr>
            <a:xfrm>
              <a:off x="2371059" y="1395663"/>
              <a:ext cx="811659" cy="4228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C048F3-4E4B-4A88-AAAE-7BF482767EB2}"/>
                </a:ext>
              </a:extLst>
            </p:cNvPr>
            <p:cNvSpPr/>
            <p:nvPr/>
          </p:nvSpPr>
          <p:spPr>
            <a:xfrm flipV="1">
              <a:off x="1049153" y="2774258"/>
              <a:ext cx="3455469" cy="119352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108148-2B18-46C0-BB8C-7E31E4084AC3}"/>
                </a:ext>
              </a:extLst>
            </p:cNvPr>
            <p:cNvSpPr/>
            <p:nvPr/>
          </p:nvSpPr>
          <p:spPr>
            <a:xfrm flipV="1">
              <a:off x="1456658" y="2774258"/>
              <a:ext cx="2640459" cy="770662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3CA0B3-2B5C-4D78-B263-8763948B39E8}"/>
                </a:ext>
              </a:extLst>
            </p:cNvPr>
            <p:cNvSpPr/>
            <p:nvPr/>
          </p:nvSpPr>
          <p:spPr>
            <a:xfrm flipV="1">
              <a:off x="1749471" y="2951904"/>
              <a:ext cx="2054832" cy="33616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2F7B82-4F0D-4504-AD16-985C8D802FF5}"/>
                </a:ext>
              </a:extLst>
            </p:cNvPr>
            <p:cNvSpPr/>
            <p:nvPr/>
          </p:nvSpPr>
          <p:spPr>
            <a:xfrm flipV="1">
              <a:off x="2371058" y="3544921"/>
              <a:ext cx="811659" cy="4228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09E9C1-1DB1-4785-8AB8-C1D31F5BDA1A}"/>
                </a:ext>
              </a:extLst>
            </p:cNvPr>
            <p:cNvSpPr/>
            <p:nvPr/>
          </p:nvSpPr>
          <p:spPr>
            <a:xfrm>
              <a:off x="1749471" y="2774257"/>
              <a:ext cx="2054832" cy="17764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F34B619-C4C1-40AE-AC24-C5F84E31521B}"/>
                </a:ext>
              </a:extLst>
            </p:cNvPr>
            <p:cNvSpPr/>
            <p:nvPr/>
          </p:nvSpPr>
          <p:spPr>
            <a:xfrm>
              <a:off x="2630139" y="963555"/>
              <a:ext cx="2763794" cy="1238343"/>
            </a:xfrm>
            <a:custGeom>
              <a:avLst/>
              <a:gdLst>
                <a:gd name="connsiteX0" fmla="*/ 92513 w 2763794"/>
                <a:gd name="connsiteY0" fmla="*/ 1111825 h 1238343"/>
                <a:gd name="connsiteX1" fmla="*/ 45 w 2763794"/>
                <a:gd name="connsiteY1" fmla="*/ 649488 h 1238343"/>
                <a:gd name="connsiteX2" fmla="*/ 102787 w 2763794"/>
                <a:gd name="connsiteY2" fmla="*/ 166602 h 1238343"/>
                <a:gd name="connsiteX3" fmla="*/ 637043 w 2763794"/>
                <a:gd name="connsiteY3" fmla="*/ 2216 h 1238343"/>
                <a:gd name="connsiteX4" fmla="*/ 1777474 w 2763794"/>
                <a:gd name="connsiteY4" fmla="*/ 104957 h 1238343"/>
                <a:gd name="connsiteX5" fmla="*/ 2291182 w 2763794"/>
                <a:gd name="connsiteY5" fmla="*/ 536472 h 1238343"/>
                <a:gd name="connsiteX6" fmla="*/ 2301457 w 2763794"/>
                <a:gd name="connsiteY6" fmla="*/ 1132373 h 1238343"/>
                <a:gd name="connsiteX7" fmla="*/ 2763794 w 2763794"/>
                <a:gd name="connsiteY7" fmla="*/ 1235115 h 123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3794" h="1238343">
                  <a:moveTo>
                    <a:pt x="92513" y="1111825"/>
                  </a:moveTo>
                  <a:cubicBezTo>
                    <a:pt x="45423" y="959425"/>
                    <a:pt x="-1667" y="807025"/>
                    <a:pt x="45" y="649488"/>
                  </a:cubicBezTo>
                  <a:cubicBezTo>
                    <a:pt x="1757" y="491951"/>
                    <a:pt x="-3379" y="274481"/>
                    <a:pt x="102787" y="166602"/>
                  </a:cubicBezTo>
                  <a:cubicBezTo>
                    <a:pt x="208953" y="58723"/>
                    <a:pt x="357928" y="12490"/>
                    <a:pt x="637043" y="2216"/>
                  </a:cubicBezTo>
                  <a:cubicBezTo>
                    <a:pt x="916158" y="-8058"/>
                    <a:pt x="1501784" y="15914"/>
                    <a:pt x="1777474" y="104957"/>
                  </a:cubicBezTo>
                  <a:cubicBezTo>
                    <a:pt x="2053164" y="194000"/>
                    <a:pt x="2203852" y="365236"/>
                    <a:pt x="2291182" y="536472"/>
                  </a:cubicBezTo>
                  <a:cubicBezTo>
                    <a:pt x="2378513" y="707708"/>
                    <a:pt x="2222688" y="1015933"/>
                    <a:pt x="2301457" y="1132373"/>
                  </a:cubicBezTo>
                  <a:cubicBezTo>
                    <a:pt x="2380226" y="1248813"/>
                    <a:pt x="2572010" y="1241964"/>
                    <a:pt x="2763794" y="12351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>
              <a:extLst>
                <a:ext uri="{FF2B5EF4-FFF2-40B4-BE49-F238E27FC236}">
                  <a16:creationId xmlns:a16="http://schemas.microsoft.com/office/drawing/2014/main" id="{8DE82593-DF6E-4E1D-A30F-809CDD0B8D11}"/>
                </a:ext>
              </a:extLst>
            </p:cNvPr>
            <p:cNvSpPr/>
            <p:nvPr/>
          </p:nvSpPr>
          <p:spPr>
            <a:xfrm>
              <a:off x="2630139" y="2029661"/>
              <a:ext cx="133609" cy="4571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98E4FDF-75CE-4C70-9CA3-D624A92B941C}"/>
                </a:ext>
              </a:extLst>
            </p:cNvPr>
            <p:cNvSpPr/>
            <p:nvPr/>
          </p:nvSpPr>
          <p:spPr>
            <a:xfrm>
              <a:off x="2700963" y="2403940"/>
              <a:ext cx="2703244" cy="2067990"/>
            </a:xfrm>
            <a:custGeom>
              <a:avLst/>
              <a:gdLst>
                <a:gd name="connsiteX0" fmla="*/ 103882 w 2703244"/>
                <a:gd name="connsiteY0" fmla="*/ 894064 h 2067990"/>
                <a:gd name="connsiteX1" fmla="*/ 103882 w 2703244"/>
                <a:gd name="connsiteY1" fmla="*/ 1007080 h 2067990"/>
                <a:gd name="connsiteX2" fmla="*/ 31963 w 2703244"/>
                <a:gd name="connsiteY2" fmla="*/ 1243386 h 2067990"/>
                <a:gd name="connsiteX3" fmla="*/ 21689 w 2703244"/>
                <a:gd name="connsiteY3" fmla="*/ 1582433 h 2067990"/>
                <a:gd name="connsiteX4" fmla="*/ 319639 w 2703244"/>
                <a:gd name="connsiteY4" fmla="*/ 1849561 h 2067990"/>
                <a:gd name="connsiteX5" fmla="*/ 1881311 w 2703244"/>
                <a:gd name="connsiteY5" fmla="*/ 2024222 h 2067990"/>
                <a:gd name="connsiteX6" fmla="*/ 2405293 w 2703244"/>
                <a:gd name="connsiteY6" fmla="*/ 996806 h 2067990"/>
                <a:gd name="connsiteX7" fmla="*/ 2251181 w 2703244"/>
                <a:gd name="connsiteY7" fmla="*/ 236518 h 2067990"/>
                <a:gd name="connsiteX8" fmla="*/ 2497761 w 2703244"/>
                <a:gd name="connsiteY8" fmla="*/ 20761 h 2067990"/>
                <a:gd name="connsiteX9" fmla="*/ 2703244 w 2703244"/>
                <a:gd name="connsiteY9" fmla="*/ 20761 h 20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244" h="2067990">
                  <a:moveTo>
                    <a:pt x="103882" y="894064"/>
                  </a:moveTo>
                  <a:cubicBezTo>
                    <a:pt x="109875" y="921462"/>
                    <a:pt x="115869" y="948860"/>
                    <a:pt x="103882" y="1007080"/>
                  </a:cubicBezTo>
                  <a:cubicBezTo>
                    <a:pt x="91895" y="1065300"/>
                    <a:pt x="45662" y="1147494"/>
                    <a:pt x="31963" y="1243386"/>
                  </a:cubicBezTo>
                  <a:cubicBezTo>
                    <a:pt x="18264" y="1339278"/>
                    <a:pt x="-26257" y="1481404"/>
                    <a:pt x="21689" y="1582433"/>
                  </a:cubicBezTo>
                  <a:cubicBezTo>
                    <a:pt x="69635" y="1683462"/>
                    <a:pt x="9702" y="1775930"/>
                    <a:pt x="319639" y="1849561"/>
                  </a:cubicBezTo>
                  <a:cubicBezTo>
                    <a:pt x="629576" y="1923192"/>
                    <a:pt x="1533702" y="2166348"/>
                    <a:pt x="1881311" y="2024222"/>
                  </a:cubicBezTo>
                  <a:cubicBezTo>
                    <a:pt x="2228920" y="1882096"/>
                    <a:pt x="2343648" y="1294757"/>
                    <a:pt x="2405293" y="996806"/>
                  </a:cubicBezTo>
                  <a:cubicBezTo>
                    <a:pt x="2466938" y="698855"/>
                    <a:pt x="2235770" y="399192"/>
                    <a:pt x="2251181" y="236518"/>
                  </a:cubicBezTo>
                  <a:cubicBezTo>
                    <a:pt x="2266592" y="73844"/>
                    <a:pt x="2422417" y="56720"/>
                    <a:pt x="2497761" y="20761"/>
                  </a:cubicBezTo>
                  <a:cubicBezTo>
                    <a:pt x="2573105" y="-15198"/>
                    <a:pt x="2638174" y="2781"/>
                    <a:pt x="2703244" y="2076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riangle isocèle 22">
              <a:extLst>
                <a:ext uri="{FF2B5EF4-FFF2-40B4-BE49-F238E27FC236}">
                  <a16:creationId xmlns:a16="http://schemas.microsoft.com/office/drawing/2014/main" id="{2516BEB4-AEA7-44A4-A5B8-0F9B8B8DD563}"/>
                </a:ext>
              </a:extLst>
            </p:cNvPr>
            <p:cNvSpPr/>
            <p:nvPr/>
          </p:nvSpPr>
          <p:spPr>
            <a:xfrm flipV="1">
              <a:off x="2763748" y="3288065"/>
              <a:ext cx="45719" cy="8629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3E47779-E7D5-4D22-825E-CEF498BAC7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5611" y="2923104"/>
              <a:ext cx="524863" cy="19570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B69D282A-199E-4DD4-BD51-7AE8DAEDF628}"/>
              </a:ext>
            </a:extLst>
          </p:cNvPr>
          <p:cNvSpPr txBox="1"/>
          <p:nvPr/>
        </p:nvSpPr>
        <p:spPr>
          <a:xfrm>
            <a:off x="6132853" y="4678446"/>
            <a:ext cx="5161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High </a:t>
            </a:r>
            <a:r>
              <a:rPr lang="fr-FR" dirty="0" err="1"/>
              <a:t>accuracy</a:t>
            </a:r>
            <a:r>
              <a:rPr lang="fr-FR" dirty="0"/>
              <a:t> capacitance bridge – </a:t>
            </a:r>
            <a:r>
              <a:rPr lang="fr-FR" dirty="0" err="1"/>
              <a:t>resolution</a:t>
            </a:r>
            <a:r>
              <a:rPr lang="fr-FR" dirty="0"/>
              <a:t> 10</a:t>
            </a:r>
            <a:r>
              <a:rPr lang="fr-FR" baseline="30000" dirty="0"/>
              <a:t>-5</a:t>
            </a:r>
            <a:r>
              <a:rPr lang="fr-FR" dirty="0"/>
              <a:t> pF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Relation capacitance – </a:t>
            </a:r>
            <a:r>
              <a:rPr lang="fr-FR" b="1" dirty="0" err="1"/>
              <a:t>adsorbed</a:t>
            </a:r>
            <a:r>
              <a:rPr lang="fr-FR" b="1" dirty="0"/>
              <a:t> mass: </a:t>
            </a:r>
          </a:p>
          <a:p>
            <a:r>
              <a:rPr lang="fr-FR" b="1" dirty="0"/>
              <a:t>               </a:t>
            </a:r>
            <a:r>
              <a:rPr lang="fr-FR" b="1" dirty="0" err="1"/>
              <a:t>see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at poster session Thursday 10:05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0E432F-E00E-45C0-B1BF-52E27188E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5" b="3253"/>
          <a:stretch/>
        </p:blipFill>
        <p:spPr>
          <a:xfrm>
            <a:off x="1332514" y="3974113"/>
            <a:ext cx="3345364" cy="233043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9055C11-E96D-4E29-B8F2-AEA66C5AAE90}"/>
              </a:ext>
            </a:extLst>
          </p:cNvPr>
          <p:cNvSpPr txBox="1"/>
          <p:nvPr/>
        </p:nvSpPr>
        <p:spPr>
          <a:xfrm>
            <a:off x="44365" y="3192395"/>
            <a:ext cx="236936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Æ"/>
            </a:pPr>
            <a:r>
              <a:rPr lang="fr-FR" dirty="0">
                <a:sym typeface="Symbol" panose="05050102010706020507" pitchFamily="18" charset="2"/>
              </a:rPr>
              <a:t>= 20 mm</a:t>
            </a:r>
          </a:p>
          <a:p>
            <a:r>
              <a:rPr lang="fr-FR" dirty="0">
                <a:sym typeface="Symbol" panose="05050102010706020507" pitchFamily="18" charset="2"/>
              </a:rPr>
              <a:t>Espacement = 0.1 mm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757FB48-8F9F-4497-AD96-FEB680903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327" y="427013"/>
            <a:ext cx="5843601" cy="392530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A072AA8-217C-43F3-BC7B-D204BEE6E4BA}"/>
              </a:ext>
            </a:extLst>
          </p:cNvPr>
          <p:cNvSpPr txBox="1"/>
          <p:nvPr/>
        </p:nvSpPr>
        <p:spPr>
          <a:xfrm>
            <a:off x="6611931" y="510669"/>
            <a:ext cx="20217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SBA-16   </a:t>
            </a:r>
            <a:r>
              <a:rPr lang="fr-FR" sz="1600" dirty="0">
                <a:sym typeface="Symbol" panose="05050102010706020507" pitchFamily="18" charset="2"/>
              </a:rPr>
              <a:t> = 8 nm</a:t>
            </a:r>
          </a:p>
          <a:p>
            <a:r>
              <a:rPr lang="fr-FR" sz="1600" dirty="0" err="1">
                <a:sym typeface="Symbol" panose="05050102010706020507" pitchFamily="18" charset="2"/>
              </a:rPr>
              <a:t>Sample</a:t>
            </a:r>
            <a:r>
              <a:rPr lang="fr-FR" sz="1600" dirty="0">
                <a:sym typeface="Symbol" panose="05050102010706020507" pitchFamily="18" charset="2"/>
              </a:rPr>
              <a:t> mass = 10 mg </a:t>
            </a:r>
            <a:endParaRPr lang="fr-FR" sz="1600" dirty="0"/>
          </a:p>
          <a:p>
            <a:r>
              <a:rPr lang="fr-FR" sz="1600" dirty="0"/>
              <a:t>N2 @ 77.45 K</a:t>
            </a:r>
          </a:p>
        </p:txBody>
      </p:sp>
    </p:spTree>
    <p:extLst>
      <p:ext uri="{BB962C8B-B14F-4D97-AF65-F5344CB8AC3E}">
        <p14:creationId xmlns:p14="http://schemas.microsoft.com/office/powerpoint/2010/main" val="273713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92BE4B-E9A6-40CF-8C19-76DA2204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1134371"/>
            <a:ext cx="5858693" cy="422016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Continuous</a:t>
            </a:r>
            <a:r>
              <a:rPr lang="fr-FR" sz="2400" b="1" dirty="0"/>
              <a:t> </a:t>
            </a:r>
            <a:r>
              <a:rPr lang="fr-FR" sz="2400" b="1" dirty="0" err="1"/>
              <a:t>measurements</a:t>
            </a:r>
            <a:r>
              <a:rPr lang="fr-FR" sz="2400" b="1" dirty="0"/>
              <a:t> at </a:t>
            </a:r>
            <a:r>
              <a:rPr lang="fr-FR" sz="2400" b="1" dirty="0" err="1"/>
              <a:t>controlled</a:t>
            </a:r>
            <a:r>
              <a:rPr lang="fr-FR" sz="2400" b="1" dirty="0"/>
              <a:t> pressure rate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A072AA8-217C-43F3-BC7B-D204BEE6E4BA}"/>
              </a:ext>
            </a:extLst>
          </p:cNvPr>
          <p:cNvSpPr txBox="1"/>
          <p:nvPr/>
        </p:nvSpPr>
        <p:spPr>
          <a:xfrm>
            <a:off x="547969" y="5313463"/>
            <a:ext cx="207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SBA-16   </a:t>
            </a:r>
            <a:r>
              <a:rPr lang="fr-FR" dirty="0">
                <a:sym typeface="Symbol" panose="05050102010706020507" pitchFamily="18" charset="2"/>
              </a:rPr>
              <a:t> = 7.6 nm</a:t>
            </a:r>
          </a:p>
          <a:p>
            <a:r>
              <a:rPr lang="fr-FR" dirty="0"/>
              <a:t>N2 @ 70.07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F287D2-ECFE-4821-951D-571AB44F7625}"/>
                  </a:ext>
                </a:extLst>
              </p:cNvPr>
              <p:cNvSpPr txBox="1"/>
              <p:nvPr/>
            </p:nvSpPr>
            <p:spPr>
              <a:xfrm>
                <a:off x="6469846" y="845744"/>
                <a:ext cx="5404207" cy="365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err="1"/>
                  <a:t>assuming</a:t>
                </a:r>
                <a:r>
                  <a:rPr lang="fr-FR" sz="2000" dirty="0"/>
                  <a:t> </a:t>
                </a:r>
                <a:r>
                  <a:rPr lang="fr-FR" sz="2000" dirty="0">
                    <a:latin typeface="Symbol" panose="05050102010706020507" pitchFamily="18" charset="2"/>
                  </a:rPr>
                  <a:t>D</a:t>
                </a:r>
                <a:r>
                  <a:rPr lang="fr-F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fr-FR" sz="2000" dirty="0"/>
                  <a:t> 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proportional</a:t>
                </a:r>
                <a:r>
                  <a:rPr lang="fr-FR" sz="2000" dirty="0"/>
                  <a:t> to the </a:t>
                </a:r>
                <a:r>
                  <a:rPr lang="fr-FR" sz="2000" dirty="0" err="1"/>
                  <a:t>amount</a:t>
                </a:r>
                <a:r>
                  <a:rPr lang="fr-FR" sz="2000" dirty="0"/>
                  <a:t> of </a:t>
                </a:r>
                <a:r>
                  <a:rPr lang="fr-FR" sz="2000" dirty="0" err="1"/>
                  <a:t>adorbed</a:t>
                </a:r>
                <a:r>
                  <a:rPr lang="fr-FR" sz="2000" dirty="0"/>
                  <a:t> </a:t>
                </a:r>
                <a:r>
                  <a:rPr lang="fr-FR" sz="2000" dirty="0" err="1"/>
                  <a:t>fluid</a:t>
                </a:r>
                <a:r>
                  <a:rPr lang="fr-FR" sz="2000" dirty="0"/>
                  <a:t>,</a:t>
                </a:r>
              </a:p>
              <a:p>
                <a:r>
                  <a:rPr lang="fr-FR" sz="2000" dirty="0" err="1"/>
                  <a:t>normalization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gives</a:t>
                </a:r>
                <a:r>
                  <a:rPr lang="fr-FR" sz="2000" dirty="0"/>
                  <a:t> the fraction </a:t>
                </a:r>
                <a:r>
                  <a:rPr lang="fr-FR" sz="2000" dirty="0">
                    <a:sym typeface="Symbol" panose="05050102010706020507" pitchFamily="18" charset="2"/>
                  </a:rPr>
                  <a:t></a:t>
                </a:r>
                <a:r>
                  <a:rPr lang="fr-FR" sz="2000" dirty="0"/>
                  <a:t> of </a:t>
                </a:r>
                <a:r>
                  <a:rPr lang="fr-FR" sz="2000" dirty="0" err="1"/>
                  <a:t>filled</a:t>
                </a:r>
                <a:r>
                  <a:rPr lang="fr-FR" sz="2000" dirty="0"/>
                  <a:t> pores as a </a:t>
                </a:r>
                <a:r>
                  <a:rPr lang="fr-FR" sz="2000" dirty="0" err="1"/>
                  <a:t>function</a:t>
                </a:r>
                <a:r>
                  <a:rPr lang="fr-FR" sz="2000" dirty="0"/>
                  <a:t> of </a:t>
                </a:r>
                <a:r>
                  <a:rPr lang="fr-F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</a:p>
              <a:p>
                <a:endParaRPr lang="fr-FR" dirty="0"/>
              </a:p>
              <a:p>
                <a:r>
                  <a:rPr lang="fr-FR" sz="2400" b="1" dirty="0">
                    <a:sym typeface="Symbol" panose="05050102010706020507" pitchFamily="18" charset="2"/>
                  </a:rPr>
                  <a:t></a:t>
                </a:r>
                <a:r>
                  <a:rPr lang="fr-FR" sz="2000" dirty="0"/>
                  <a:t>  </a:t>
                </a:r>
                <a:r>
                  <a:rPr lang="fr-FR" sz="2000" dirty="0" err="1"/>
                  <a:t>precise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determination</a:t>
                </a:r>
                <a:r>
                  <a:rPr lang="fr-FR" sz="2000" dirty="0"/>
                  <a:t> of cavitation threshold </a:t>
                </a:r>
              </a:p>
              <a:p>
                <a:r>
                  <a:rPr lang="fr-FR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as a </a:t>
                </a:r>
                <a:r>
                  <a:rPr lang="fr-FR" sz="2000" dirty="0" err="1"/>
                  <a:t>function</a:t>
                </a:r>
                <a:r>
                  <a:rPr lang="fr-FR" sz="2000" dirty="0"/>
                  <a:t> of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𝑑𝑃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fr-FR" sz="1600" dirty="0"/>
              </a:p>
              <a:p>
                <a:r>
                  <a:rPr lang="fr-FR" dirty="0"/>
                  <a:t> </a:t>
                </a:r>
              </a:p>
              <a:p>
                <a:r>
                  <a:rPr lang="fr-FR" sz="2400" b="1" dirty="0">
                    <a:sym typeface="Symbol" panose="05050102010706020507" pitchFamily="18" charset="2"/>
                  </a:rPr>
                  <a:t>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𝑑𝑃</m:t>
                        </m:r>
                      </m:den>
                    </m:f>
                  </m:oMath>
                </a14:m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F287D2-ECFE-4821-951D-571AB44F7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846" y="845744"/>
                <a:ext cx="5404207" cy="3650230"/>
              </a:xfrm>
              <a:prstGeom prst="rect">
                <a:avLst/>
              </a:prstGeom>
              <a:blipFill>
                <a:blip r:embed="rId3"/>
                <a:stretch>
                  <a:fillRect l="-1691" t="-13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8718F25-08CC-4D5A-ABD5-A33641DA05AF}"/>
              </a:ext>
            </a:extLst>
          </p:cNvPr>
          <p:cNvCxnSpPr>
            <a:cxnSpLocks/>
          </p:cNvCxnSpPr>
          <p:nvPr/>
        </p:nvCxnSpPr>
        <p:spPr>
          <a:xfrm flipV="1">
            <a:off x="2845942" y="1789706"/>
            <a:ext cx="3011271" cy="69335"/>
          </a:xfrm>
          <a:prstGeom prst="line">
            <a:avLst/>
          </a:prstGeom>
          <a:ln w="19050">
            <a:solidFill>
              <a:schemeClr val="tx1">
                <a:alpha val="9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7565EDA2-94C4-466F-928A-39B4BD1C70AB}"/>
              </a:ext>
            </a:extLst>
          </p:cNvPr>
          <p:cNvSpPr txBox="1"/>
          <p:nvPr/>
        </p:nvSpPr>
        <p:spPr>
          <a:xfrm>
            <a:off x="4947084" y="2514376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half</a:t>
            </a:r>
            <a:r>
              <a:rPr lang="fr-FR" dirty="0"/>
              <a:t> </a:t>
            </a:r>
          </a:p>
          <a:p>
            <a:r>
              <a:rPr lang="fr-FR" dirty="0" err="1"/>
              <a:t>filled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00B6ACE-B360-45A4-AA21-21F6D07A0214}"/>
              </a:ext>
            </a:extLst>
          </p:cNvPr>
          <p:cNvSpPr txBox="1"/>
          <p:nvPr/>
        </p:nvSpPr>
        <p:spPr>
          <a:xfrm>
            <a:off x="4472535" y="4072955"/>
            <a:ext cx="136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Empty</a:t>
            </a:r>
            <a:r>
              <a:rPr lang="fr-FR" dirty="0"/>
              <a:t> pores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69E6B0A-A792-4B63-9E69-495A4B3EDD31}"/>
              </a:ext>
            </a:extLst>
          </p:cNvPr>
          <p:cNvCxnSpPr>
            <a:cxnSpLocks/>
          </p:cNvCxnSpPr>
          <p:nvPr/>
        </p:nvCxnSpPr>
        <p:spPr>
          <a:xfrm flipV="1">
            <a:off x="1897924" y="2911316"/>
            <a:ext cx="2923333" cy="72000"/>
          </a:xfrm>
          <a:prstGeom prst="line">
            <a:avLst/>
          </a:prstGeom>
          <a:ln w="19050">
            <a:solidFill>
              <a:schemeClr val="tx1">
                <a:alpha val="9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8DDC8EB-E317-44A6-9440-7789D95F316A}"/>
              </a:ext>
            </a:extLst>
          </p:cNvPr>
          <p:cNvSpPr txBox="1"/>
          <p:nvPr/>
        </p:nvSpPr>
        <p:spPr>
          <a:xfrm>
            <a:off x="4297059" y="1356475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Filled</a:t>
            </a:r>
            <a:r>
              <a:rPr lang="fr-FR" dirty="0"/>
              <a:t> pores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48F9A7F-1645-40EA-A6A0-1BD1C743E1A7}"/>
              </a:ext>
            </a:extLst>
          </p:cNvPr>
          <p:cNvCxnSpPr>
            <a:cxnSpLocks/>
          </p:cNvCxnSpPr>
          <p:nvPr/>
        </p:nvCxnSpPr>
        <p:spPr>
          <a:xfrm>
            <a:off x="3431510" y="3045123"/>
            <a:ext cx="0" cy="1639893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B326F48-D368-4DE0-9D30-C8B96A4CEFA5}"/>
              </a:ext>
            </a:extLst>
          </p:cNvPr>
          <p:cNvSpPr txBox="1"/>
          <p:nvPr/>
        </p:nvSpPr>
        <p:spPr>
          <a:xfrm>
            <a:off x="3166653" y="4096957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</a:rPr>
              <a:t>P*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1F6C94B-4DD3-4460-B0C2-E13154D8E5D9}"/>
              </a:ext>
            </a:extLst>
          </p:cNvPr>
          <p:cNvCxnSpPr>
            <a:cxnSpLocks/>
          </p:cNvCxnSpPr>
          <p:nvPr/>
        </p:nvCxnSpPr>
        <p:spPr>
          <a:xfrm>
            <a:off x="2988009" y="3045123"/>
            <a:ext cx="0" cy="166044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22E06A5-22BA-44B0-86BA-E9E30AC753CC}"/>
              </a:ext>
            </a:extLst>
          </p:cNvPr>
          <p:cNvCxnSpPr>
            <a:cxnSpLocks/>
          </p:cNvCxnSpPr>
          <p:nvPr/>
        </p:nvCxnSpPr>
        <p:spPr>
          <a:xfrm>
            <a:off x="4107893" y="3045123"/>
            <a:ext cx="0" cy="165016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6C5F1BF-8137-4C60-B3C6-D985CF9338E1}"/>
              </a:ext>
            </a:extLst>
          </p:cNvPr>
          <p:cNvCxnSpPr>
            <a:cxnSpLocks/>
          </p:cNvCxnSpPr>
          <p:nvPr/>
        </p:nvCxnSpPr>
        <p:spPr>
          <a:xfrm>
            <a:off x="3880150" y="3045123"/>
            <a:ext cx="0" cy="1650167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96DA8C2-F995-4C6C-8FD4-66AA02070D36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</p:spTree>
    <p:extLst>
      <p:ext uri="{BB962C8B-B14F-4D97-AF65-F5344CB8AC3E}">
        <p14:creationId xmlns:p14="http://schemas.microsoft.com/office/powerpoint/2010/main" val="71610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92BE4B-E9A6-40CF-8C19-76DA2204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1134371"/>
            <a:ext cx="5858693" cy="422016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Continuous</a:t>
            </a:r>
            <a:r>
              <a:rPr lang="fr-FR" sz="2400" b="1" dirty="0"/>
              <a:t> </a:t>
            </a:r>
            <a:r>
              <a:rPr lang="fr-FR" sz="2400" b="1" dirty="0" err="1"/>
              <a:t>measurement</a:t>
            </a:r>
            <a:r>
              <a:rPr lang="fr-FR" sz="2400" b="1" dirty="0"/>
              <a:t> at </a:t>
            </a:r>
            <a:r>
              <a:rPr lang="fr-FR" sz="2400" b="1" dirty="0" err="1"/>
              <a:t>controlled</a:t>
            </a:r>
            <a:r>
              <a:rPr lang="fr-FR" sz="2400" b="1" dirty="0"/>
              <a:t> pressure rate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A072AA8-217C-43F3-BC7B-D204BEE6E4BA}"/>
              </a:ext>
            </a:extLst>
          </p:cNvPr>
          <p:cNvSpPr txBox="1"/>
          <p:nvPr/>
        </p:nvSpPr>
        <p:spPr>
          <a:xfrm>
            <a:off x="547969" y="5313463"/>
            <a:ext cx="207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SBA-16   </a:t>
            </a:r>
            <a:r>
              <a:rPr lang="fr-FR" dirty="0">
                <a:sym typeface="Symbol" panose="05050102010706020507" pitchFamily="18" charset="2"/>
              </a:rPr>
              <a:t> = 7.6 nm</a:t>
            </a:r>
          </a:p>
          <a:p>
            <a:r>
              <a:rPr lang="fr-FR" dirty="0"/>
              <a:t>N2 @ 70.07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F287D2-ECFE-4821-951D-571AB44F7625}"/>
                  </a:ext>
                </a:extLst>
              </p:cNvPr>
              <p:cNvSpPr txBox="1"/>
              <p:nvPr/>
            </p:nvSpPr>
            <p:spPr>
              <a:xfrm>
                <a:off x="6469846" y="845744"/>
                <a:ext cx="5404207" cy="5002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err="1"/>
                  <a:t>assuming</a:t>
                </a:r>
                <a:r>
                  <a:rPr lang="fr-FR" sz="2000" dirty="0"/>
                  <a:t> </a:t>
                </a:r>
                <a:r>
                  <a:rPr lang="fr-FR" sz="2000" dirty="0">
                    <a:latin typeface="Symbol" panose="05050102010706020507" pitchFamily="18" charset="2"/>
                  </a:rPr>
                  <a:t>D</a:t>
                </a:r>
                <a:r>
                  <a:rPr lang="fr-F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fr-FR" sz="2000" dirty="0"/>
                  <a:t> 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proportional</a:t>
                </a:r>
                <a:r>
                  <a:rPr lang="fr-FR" sz="2000" dirty="0"/>
                  <a:t> to the </a:t>
                </a:r>
                <a:r>
                  <a:rPr lang="fr-FR" sz="2000" dirty="0" err="1"/>
                  <a:t>amount</a:t>
                </a:r>
                <a:r>
                  <a:rPr lang="fr-FR" sz="2000" dirty="0"/>
                  <a:t> of </a:t>
                </a:r>
                <a:r>
                  <a:rPr lang="fr-FR" sz="2000" dirty="0" err="1"/>
                  <a:t>adorbed</a:t>
                </a:r>
                <a:r>
                  <a:rPr lang="fr-FR" sz="2000" dirty="0"/>
                  <a:t> </a:t>
                </a:r>
                <a:r>
                  <a:rPr lang="fr-FR" sz="2000" dirty="0" err="1"/>
                  <a:t>fluid</a:t>
                </a:r>
                <a:r>
                  <a:rPr lang="fr-FR" sz="2000" dirty="0"/>
                  <a:t>,</a:t>
                </a:r>
              </a:p>
              <a:p>
                <a:r>
                  <a:rPr lang="fr-FR" sz="2000" dirty="0" err="1"/>
                  <a:t>normalization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gives</a:t>
                </a:r>
                <a:r>
                  <a:rPr lang="fr-FR" sz="2000" dirty="0"/>
                  <a:t> the fraction </a:t>
                </a:r>
                <a:r>
                  <a:rPr lang="fr-FR" sz="2000" dirty="0">
                    <a:sym typeface="Symbol" panose="05050102010706020507" pitchFamily="18" charset="2"/>
                  </a:rPr>
                  <a:t></a:t>
                </a:r>
                <a:r>
                  <a:rPr lang="fr-FR" sz="2000" dirty="0"/>
                  <a:t> of </a:t>
                </a:r>
                <a:r>
                  <a:rPr lang="fr-FR" sz="2000" dirty="0" err="1"/>
                  <a:t>filled</a:t>
                </a:r>
                <a:r>
                  <a:rPr lang="fr-FR" sz="2000" dirty="0"/>
                  <a:t> pores as a </a:t>
                </a:r>
                <a:r>
                  <a:rPr lang="fr-FR" sz="2000" dirty="0" err="1"/>
                  <a:t>function</a:t>
                </a:r>
                <a:r>
                  <a:rPr lang="fr-FR" sz="2000" dirty="0"/>
                  <a:t> of </a:t>
                </a:r>
                <a:r>
                  <a:rPr lang="fr-F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</a:p>
              <a:p>
                <a:endParaRPr lang="fr-FR" dirty="0"/>
              </a:p>
              <a:p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</a:t>
                </a:r>
                <a:r>
                  <a:rPr lang="fr-FR" sz="2000" dirty="0">
                    <a:solidFill>
                      <a:schemeClr val="bg1">
                        <a:lumMod val="65000"/>
                      </a:schemeClr>
                    </a:solidFill>
                  </a:rPr>
                  <a:t>  </a:t>
                </a:r>
                <a:r>
                  <a:rPr lang="fr-FR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precise</a:t>
                </a:r>
                <a:r>
                  <a:rPr lang="fr-FR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determination</a:t>
                </a:r>
                <a:r>
                  <a:rPr lang="fr-FR" sz="2000" dirty="0">
                    <a:solidFill>
                      <a:schemeClr val="bg1">
                        <a:lumMod val="65000"/>
                      </a:schemeClr>
                    </a:solidFill>
                  </a:rPr>
                  <a:t> of cavitation threshold </a:t>
                </a:r>
              </a:p>
              <a:p>
                <a:r>
                  <a:rPr lang="fr-FR" sz="2000" dirty="0">
                    <a:solidFill>
                      <a:schemeClr val="bg1">
                        <a:lumMod val="6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bg1">
                        <a:lumMod val="65000"/>
                      </a:schemeClr>
                    </a:solidFill>
                  </a:rPr>
                  <a:t>as a </a:t>
                </a:r>
                <a:r>
                  <a:rPr lang="fr-FR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function</a:t>
                </a:r>
                <a:r>
                  <a:rPr lang="fr-FR" sz="2000" dirty="0">
                    <a:solidFill>
                      <a:schemeClr val="bg1">
                        <a:lumMod val="65000"/>
                      </a:schemeClr>
                    </a:solidFill>
                  </a:rPr>
                  <a:t> of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0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FR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𝑑𝑃</m:t>
                            </m:r>
                          </m:num>
                          <m:den>
                            <m:r>
                              <a:rPr lang="fr-FR" sz="2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fr-FR" sz="16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fr-FR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</a:p>
              <a:p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</a:t>
                </a:r>
                <a:r>
                  <a:rPr lang="fr-FR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f>
                      <m:fPr>
                        <m:ctrlP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fr-FR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𝑑𝑃</m:t>
                        </m:r>
                      </m:den>
                    </m:f>
                  </m:oMath>
                </a14:m>
                <a:endParaRPr lang="fr-FR" sz="2400" dirty="0"/>
              </a:p>
              <a:p>
                <a:endParaRPr lang="fr-FR" sz="2400" dirty="0"/>
              </a:p>
              <a:p>
                <a:r>
                  <a:rPr lang="fr-FR" sz="2400" b="1" dirty="0">
                    <a:sym typeface="Symbol" panose="05050102010706020507" pitchFamily="18" charset="2"/>
                  </a:rPr>
                  <a:t>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Ψ</m:t>
                                    </m:r>
                                  </m:num>
                                  <m:den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2400" dirty="0"/>
                  <a:t>  </a:t>
                </a:r>
                <a:r>
                  <a:rPr lang="fr-FR" sz="2000" dirty="0" err="1"/>
                  <a:t>depends</a:t>
                </a:r>
                <a:r>
                  <a:rPr lang="fr-FR" sz="2000" dirty="0"/>
                  <a:t> of the pore size distribution (= 1 for </a:t>
                </a:r>
                <a:r>
                  <a:rPr lang="fr-FR" sz="2000" dirty="0" err="1"/>
                  <a:t>homogeneous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nucleation</a:t>
                </a:r>
                <a:r>
                  <a:rPr lang="fr-FR" sz="2000" dirty="0"/>
                  <a:t> or </a:t>
                </a:r>
                <a:r>
                  <a:rPr lang="fr-FR" sz="2000" dirty="0" err="1"/>
                  <a:t>heterogeneous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with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monodiperses</a:t>
                </a:r>
                <a:r>
                  <a:rPr lang="fr-FR" sz="2000" dirty="0"/>
                  <a:t> pores)</a:t>
                </a:r>
                <a:endParaRPr lang="fr-FR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F287D2-ECFE-4821-951D-571AB44F7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846" y="845744"/>
                <a:ext cx="5404207" cy="5002395"/>
              </a:xfrm>
              <a:prstGeom prst="rect">
                <a:avLst/>
              </a:prstGeom>
              <a:blipFill>
                <a:blip r:embed="rId3"/>
                <a:stretch>
                  <a:fillRect l="-1691" t="-976" b="-13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8718F25-08CC-4D5A-ABD5-A33641DA05AF}"/>
              </a:ext>
            </a:extLst>
          </p:cNvPr>
          <p:cNvCxnSpPr>
            <a:cxnSpLocks/>
          </p:cNvCxnSpPr>
          <p:nvPr/>
        </p:nvCxnSpPr>
        <p:spPr>
          <a:xfrm flipV="1">
            <a:off x="2845942" y="1789706"/>
            <a:ext cx="3011271" cy="69335"/>
          </a:xfrm>
          <a:prstGeom prst="line">
            <a:avLst/>
          </a:prstGeom>
          <a:ln w="19050">
            <a:solidFill>
              <a:schemeClr val="tx1">
                <a:alpha val="9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7565EDA2-94C4-466F-928A-39B4BD1C70AB}"/>
              </a:ext>
            </a:extLst>
          </p:cNvPr>
          <p:cNvSpPr txBox="1"/>
          <p:nvPr/>
        </p:nvSpPr>
        <p:spPr>
          <a:xfrm>
            <a:off x="4947084" y="2514376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half</a:t>
            </a:r>
            <a:r>
              <a:rPr lang="fr-FR" dirty="0"/>
              <a:t> </a:t>
            </a:r>
          </a:p>
          <a:p>
            <a:r>
              <a:rPr lang="fr-FR" dirty="0" err="1"/>
              <a:t>filled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00B6ACE-B360-45A4-AA21-21F6D07A0214}"/>
              </a:ext>
            </a:extLst>
          </p:cNvPr>
          <p:cNvSpPr txBox="1"/>
          <p:nvPr/>
        </p:nvSpPr>
        <p:spPr>
          <a:xfrm>
            <a:off x="4472535" y="4072955"/>
            <a:ext cx="136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Empty</a:t>
            </a:r>
            <a:r>
              <a:rPr lang="fr-FR" dirty="0"/>
              <a:t> pores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69E6B0A-A792-4B63-9E69-495A4B3EDD31}"/>
              </a:ext>
            </a:extLst>
          </p:cNvPr>
          <p:cNvCxnSpPr>
            <a:cxnSpLocks/>
          </p:cNvCxnSpPr>
          <p:nvPr/>
        </p:nvCxnSpPr>
        <p:spPr>
          <a:xfrm flipV="1">
            <a:off x="1897924" y="2911316"/>
            <a:ext cx="2923333" cy="72000"/>
          </a:xfrm>
          <a:prstGeom prst="line">
            <a:avLst/>
          </a:prstGeom>
          <a:ln w="19050">
            <a:solidFill>
              <a:schemeClr val="tx1">
                <a:alpha val="9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8DDC8EB-E317-44A6-9440-7789D95F316A}"/>
              </a:ext>
            </a:extLst>
          </p:cNvPr>
          <p:cNvSpPr txBox="1"/>
          <p:nvPr/>
        </p:nvSpPr>
        <p:spPr>
          <a:xfrm>
            <a:off x="4297059" y="1356475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Filled</a:t>
            </a:r>
            <a:r>
              <a:rPr lang="fr-FR" dirty="0"/>
              <a:t> pores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48F9A7F-1645-40EA-A6A0-1BD1C743E1A7}"/>
              </a:ext>
            </a:extLst>
          </p:cNvPr>
          <p:cNvCxnSpPr>
            <a:cxnSpLocks/>
          </p:cNvCxnSpPr>
          <p:nvPr/>
        </p:nvCxnSpPr>
        <p:spPr>
          <a:xfrm flipH="1">
            <a:off x="3040960" y="2150089"/>
            <a:ext cx="770645" cy="1630591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1F6C94B-4DD3-4460-B0C2-E13154D8E5D9}"/>
              </a:ext>
            </a:extLst>
          </p:cNvPr>
          <p:cNvCxnSpPr>
            <a:cxnSpLocks/>
          </p:cNvCxnSpPr>
          <p:nvPr/>
        </p:nvCxnSpPr>
        <p:spPr>
          <a:xfrm flipH="1">
            <a:off x="2425567" y="2150089"/>
            <a:ext cx="1065959" cy="171498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22E06A5-22BA-44B0-86BA-E9E30AC753CC}"/>
              </a:ext>
            </a:extLst>
          </p:cNvPr>
          <p:cNvCxnSpPr>
            <a:cxnSpLocks/>
          </p:cNvCxnSpPr>
          <p:nvPr/>
        </p:nvCxnSpPr>
        <p:spPr>
          <a:xfrm flipH="1">
            <a:off x="3774661" y="1989212"/>
            <a:ext cx="646853" cy="173710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6C5F1BF-8137-4C60-B3C6-D985CF9338E1}"/>
              </a:ext>
            </a:extLst>
          </p:cNvPr>
          <p:cNvCxnSpPr>
            <a:cxnSpLocks/>
          </p:cNvCxnSpPr>
          <p:nvPr/>
        </p:nvCxnSpPr>
        <p:spPr>
          <a:xfrm flipH="1">
            <a:off x="3617353" y="2043748"/>
            <a:ext cx="600500" cy="1682573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56B6209-8AA7-4CCF-B4DF-B0C272DE8DC9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</p:spTree>
    <p:extLst>
      <p:ext uri="{BB962C8B-B14F-4D97-AF65-F5344CB8AC3E}">
        <p14:creationId xmlns:p14="http://schemas.microsoft.com/office/powerpoint/2010/main" val="179706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– </a:t>
            </a:r>
            <a:r>
              <a:rPr lang="fr-FR" sz="2400" b="1" dirty="0" err="1"/>
              <a:t>shape</a:t>
            </a:r>
            <a:r>
              <a:rPr lang="fr-FR" sz="2400" b="1" dirty="0"/>
              <a:t> of </a:t>
            </a:r>
            <a:r>
              <a:rPr lang="fr-FR" sz="2400" b="1" dirty="0">
                <a:sym typeface="Symbol" panose="05050102010706020507" pitchFamily="18" charset="2"/>
              </a:rPr>
              <a:t></a:t>
            </a:r>
            <a:r>
              <a:rPr lang="fr-FR" sz="2400" b="1" baseline="-25000" dirty="0">
                <a:sym typeface="Symbol" panose="05050102010706020507" pitchFamily="18" charset="2"/>
              </a:rPr>
              <a:t>A</a:t>
            </a:r>
            <a:r>
              <a:rPr lang="fr-FR" sz="2400" b="1" dirty="0">
                <a:sym typeface="Symbol" panose="05050102010706020507" pitchFamily="18" charset="2"/>
              </a:rPr>
              <a:t>(P)</a:t>
            </a:r>
            <a:endParaRPr lang="fr-FR" sz="2400" b="1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B2CBB9C6-9D07-458D-A45E-865C29270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7" y="923468"/>
            <a:ext cx="9672502" cy="3617711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567C3364-B03B-49CD-BC28-0D2711CACAEC}"/>
              </a:ext>
            </a:extLst>
          </p:cNvPr>
          <p:cNvSpPr txBox="1"/>
          <p:nvPr/>
        </p:nvSpPr>
        <p:spPr>
          <a:xfrm>
            <a:off x="6349844" y="3555694"/>
            <a:ext cx="1294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@ 94.81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93E8EC9-E286-4C49-9E05-CAF9DC225707}"/>
                  </a:ext>
                </a:extLst>
              </p:cNvPr>
              <p:cNvSpPr txBox="1"/>
              <p:nvPr/>
            </p:nvSpPr>
            <p:spPr>
              <a:xfrm>
                <a:off x="1215774" y="4719247"/>
                <a:ext cx="10013879" cy="153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i="1" dirty="0"/>
                  <a:t>Homogeneous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nucleation</a:t>
                </a:r>
                <a:r>
                  <a:rPr lang="fr-FR" sz="2000" dirty="0"/>
                  <a:t> : </a:t>
                </a:r>
                <a:r>
                  <a:rPr lang="fr-FR" sz="2000" dirty="0" err="1"/>
                  <a:t>curves</a:t>
                </a:r>
                <a:r>
                  <a:rPr lang="fr-FR" sz="2000" dirty="0"/>
                  <a:t>  </a:t>
                </a:r>
                <a:r>
                  <a:rPr lang="fr-FR" sz="2000" i="1" dirty="0"/>
                  <a:t>A</a:t>
                </a:r>
                <a:r>
                  <a:rPr lang="fr-FR" sz="2000" dirty="0"/>
                  <a:t> ln</a:t>
                </a:r>
                <a:r>
                  <a:rPr lang="fr-FR" sz="2000" dirty="0">
                    <a:sym typeface="Symbol" panose="05050102010706020507" pitchFamily="18" charset="2"/>
                  </a:rPr>
                  <a:t></a:t>
                </a:r>
                <a:r>
                  <a:rPr lang="fr-FR" sz="2000" dirty="0"/>
                  <a:t>  collapse on a single master </a:t>
                </a:r>
                <a:r>
                  <a:rPr lang="fr-FR" sz="2000" dirty="0" err="1"/>
                  <a:t>curve</a:t>
                </a:r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/>
                  <a:t>Critical </a:t>
                </a:r>
                <a:r>
                  <a:rPr lang="fr-FR" sz="2000" dirty="0" err="1"/>
                  <a:t>nucleation</a:t>
                </a:r>
                <a:r>
                  <a:rPr lang="fr-FR" sz="2000" dirty="0"/>
                  <a:t> radius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fr-FR" sz="2400" dirty="0"/>
                  <a:t> </a:t>
                </a:r>
                <a:r>
                  <a:rPr lang="fr-FR" sz="2000" dirty="0"/>
                  <a:t>	1.0 nm @ 70 K                   pore radius </a:t>
                </a:r>
                <a:r>
                  <a:rPr lang="fr-F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fr-FR" sz="2400" baseline="-25000" dirty="0"/>
                  <a:t>P</a:t>
                </a:r>
                <a:r>
                  <a:rPr lang="fr-FR" sz="2000" dirty="0"/>
                  <a:t> = 3.8 nm</a:t>
                </a:r>
              </a:p>
              <a:p>
                <a:r>
                  <a:rPr lang="fr-FR" sz="2000" dirty="0"/>
                  <a:t>				      	1.8 nm @ 95 K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93E8EC9-E286-4C49-9E05-CAF9DC225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74" y="4719247"/>
                <a:ext cx="10013879" cy="1537985"/>
              </a:xfrm>
              <a:prstGeom prst="rect">
                <a:avLst/>
              </a:prstGeom>
              <a:blipFill>
                <a:blip r:embed="rId3"/>
                <a:stretch>
                  <a:fillRect l="-609" t="-2778" b="-63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9546D3EE-EEC4-49C3-A523-8D48E0EA6EB9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B13CC2-1F4F-44E0-983D-3652004C409E}"/>
              </a:ext>
            </a:extLst>
          </p:cNvPr>
          <p:cNvSpPr txBox="1"/>
          <p:nvPr/>
        </p:nvSpPr>
        <p:spPr>
          <a:xfrm>
            <a:off x="1439214" y="3268234"/>
            <a:ext cx="213961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SBA-16   </a:t>
            </a:r>
            <a:r>
              <a:rPr lang="fr-FR" dirty="0">
                <a:sym typeface="Symbol" panose="05050102010706020507" pitchFamily="18" charset="2"/>
              </a:rPr>
              <a:t> = 7.6 nm</a:t>
            </a:r>
          </a:p>
          <a:p>
            <a:r>
              <a:rPr lang="fr-FR" sz="2000" dirty="0"/>
              <a:t>@ 70.06 K</a:t>
            </a:r>
            <a:endParaRPr lang="fr-FR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621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Experimental</a:t>
            </a:r>
            <a:r>
              <a:rPr lang="fr-FR" sz="2400" b="1" dirty="0"/>
              <a:t> </a:t>
            </a:r>
            <a:r>
              <a:rPr lang="fr-FR" sz="2400" b="1" dirty="0" err="1"/>
              <a:t>results</a:t>
            </a:r>
            <a:r>
              <a:rPr lang="fr-FR" sz="2400" b="1" dirty="0"/>
              <a:t> – phase </a:t>
            </a:r>
            <a:r>
              <a:rPr lang="fr-FR" sz="2400" b="1" dirty="0" err="1"/>
              <a:t>diagram</a:t>
            </a:r>
            <a:endParaRPr lang="fr-FR" sz="2400" b="1" dirty="0">
              <a:latin typeface="Symbol" panose="05050102010706020507" pitchFamily="18" charset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A7871B0-7C08-48F8-94F3-D43F8E41A268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1D339D-39ED-4FE3-81CB-46FC606C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62" y="1652994"/>
            <a:ext cx="6291431" cy="462605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F1F5C3A-0FEA-4207-A4FD-F25FE4A69CF7}"/>
              </a:ext>
            </a:extLst>
          </p:cNvPr>
          <p:cNvSpPr txBox="1"/>
          <p:nvPr/>
        </p:nvSpPr>
        <p:spPr>
          <a:xfrm rot="19487527">
            <a:off x="6692109" y="4479439"/>
            <a:ext cx="1064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cavitation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EDF9ADD-EEC5-4F8A-8F2F-7B7F580B57FC}"/>
              </a:ext>
            </a:extLst>
          </p:cNvPr>
          <p:cNvSpPr txBox="1"/>
          <p:nvPr/>
        </p:nvSpPr>
        <p:spPr>
          <a:xfrm rot="20769723">
            <a:off x="6116907" y="2834606"/>
            <a:ext cx="134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condensation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BA176B-3CA4-42B8-AF9E-5C5CEB92A3A2}"/>
              </a:ext>
            </a:extLst>
          </p:cNvPr>
          <p:cNvSpPr txBox="1"/>
          <p:nvPr/>
        </p:nvSpPr>
        <p:spPr>
          <a:xfrm>
            <a:off x="394636" y="955167"/>
            <a:ext cx="2419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SBA-16 </a:t>
            </a:r>
            <a:r>
              <a:rPr lang="fr-FR" dirty="0" err="1"/>
              <a:t>samples</a:t>
            </a:r>
            <a:endParaRPr lang="fr-FR" dirty="0"/>
          </a:p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dif</a:t>
            </a:r>
            <a:r>
              <a:rPr lang="fr-FR" dirty="0"/>
              <a:t>. pore </a:t>
            </a:r>
            <a:r>
              <a:rPr lang="fr-FR" dirty="0" err="1"/>
              <a:t>diameter</a:t>
            </a: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79FE710-62FF-4B61-987D-9187A7F41B98}"/>
              </a:ext>
            </a:extLst>
          </p:cNvPr>
          <p:cNvSpPr/>
          <p:nvPr/>
        </p:nvSpPr>
        <p:spPr>
          <a:xfrm>
            <a:off x="9313695" y="2571804"/>
            <a:ext cx="559758" cy="501693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64DCFA-77E3-401C-8DF1-4474FA8E66CE}"/>
              </a:ext>
            </a:extLst>
          </p:cNvPr>
          <p:cNvSpPr txBox="1"/>
          <p:nvPr/>
        </p:nvSpPr>
        <p:spPr>
          <a:xfrm>
            <a:off x="9552046" y="3516420"/>
            <a:ext cx="24870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larger</a:t>
            </a:r>
            <a:r>
              <a:rPr lang="fr-FR" dirty="0"/>
              <a:t> the pores</a:t>
            </a:r>
          </a:p>
          <a:p>
            <a:r>
              <a:rPr lang="fr-FR" dirty="0"/>
              <a:t>the </a:t>
            </a:r>
            <a:r>
              <a:rPr lang="fr-FR" dirty="0" err="1"/>
              <a:t>easier</a:t>
            </a:r>
            <a:r>
              <a:rPr lang="fr-FR" dirty="0"/>
              <a:t> the cavitation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1C77C84-3C4E-4F5A-BACE-8113C5C14205}"/>
              </a:ext>
            </a:extLst>
          </p:cNvPr>
          <p:cNvCxnSpPr>
            <a:cxnSpLocks/>
          </p:cNvCxnSpPr>
          <p:nvPr/>
        </p:nvCxnSpPr>
        <p:spPr>
          <a:xfrm flipH="1" flipV="1">
            <a:off x="9930063" y="3003883"/>
            <a:ext cx="489681" cy="4420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0072ACD-69A7-4C2B-AAD4-A42B674BA887}"/>
              </a:ext>
            </a:extLst>
          </p:cNvPr>
          <p:cNvGrpSpPr/>
          <p:nvPr/>
        </p:nvGrpSpPr>
        <p:grpSpPr>
          <a:xfrm>
            <a:off x="308383" y="1804608"/>
            <a:ext cx="4020328" cy="2700562"/>
            <a:chOff x="239675" y="3218314"/>
            <a:chExt cx="4020328" cy="2700562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7308A435-B197-4C9F-9A1B-EA4C4D0BE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675" y="3218314"/>
              <a:ext cx="4020328" cy="2700562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DD7B9AF-AFAE-4264-9C36-0789AAA78DB5}"/>
                </a:ext>
              </a:extLst>
            </p:cNvPr>
            <p:cNvSpPr txBox="1"/>
            <p:nvPr/>
          </p:nvSpPr>
          <p:spPr>
            <a:xfrm>
              <a:off x="1618552" y="5055719"/>
              <a:ext cx="502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err="1"/>
                <a:t>P</a:t>
              </a:r>
              <a:r>
                <a:rPr lang="fr-FR" baseline="-25000" dirty="0" err="1"/>
                <a:t>cav</a:t>
              </a:r>
              <a:endParaRPr lang="fr-FR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BE20676-4AE7-4E3C-8FD0-7E21E3E46E2E}"/>
                </a:ext>
              </a:extLst>
            </p:cNvPr>
            <p:cNvSpPr txBox="1"/>
            <p:nvPr/>
          </p:nvSpPr>
          <p:spPr>
            <a:xfrm>
              <a:off x="2835875" y="5055719"/>
              <a:ext cx="604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err="1"/>
                <a:t>P</a:t>
              </a:r>
              <a:r>
                <a:rPr lang="fr-FR" baseline="-25000" dirty="0" err="1"/>
                <a:t>cond</a:t>
              </a:r>
              <a:endParaRPr lang="fr-FR" dirty="0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B0F2E4AE-6B03-40EE-9E76-BC7ED7079701}"/>
                </a:ext>
              </a:extLst>
            </p:cNvPr>
            <p:cNvCxnSpPr/>
            <p:nvPr/>
          </p:nvCxnSpPr>
          <p:spPr>
            <a:xfrm>
              <a:off x="2781458" y="3692504"/>
              <a:ext cx="0" cy="1732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E149375D-C4C1-4DD3-A7B2-5D2593633F78}"/>
                </a:ext>
              </a:extLst>
            </p:cNvPr>
            <p:cNvCxnSpPr>
              <a:cxnSpLocks/>
            </p:cNvCxnSpPr>
            <p:nvPr/>
          </p:nvCxnSpPr>
          <p:spPr>
            <a:xfrm>
              <a:off x="2172781" y="3764694"/>
              <a:ext cx="0" cy="1660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367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3DDC70-C49E-4540-8A1D-AC2046A9D584}"/>
              </a:ext>
            </a:extLst>
          </p:cNvPr>
          <p:cNvCxnSpPr>
            <a:cxnSpLocks/>
          </p:cNvCxnSpPr>
          <p:nvPr/>
        </p:nvCxnSpPr>
        <p:spPr>
          <a:xfrm>
            <a:off x="0" y="64681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C1B5A5-0E5B-4514-9B3C-EB32BBA54B7B}"/>
              </a:ext>
            </a:extLst>
          </p:cNvPr>
          <p:cNvSpPr txBox="1"/>
          <p:nvPr/>
        </p:nvSpPr>
        <p:spPr>
          <a:xfrm>
            <a:off x="394636" y="283735"/>
            <a:ext cx="943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Experimental</a:t>
            </a:r>
            <a:r>
              <a:rPr lang="fr-FR" sz="2400" b="1" dirty="0"/>
              <a:t> </a:t>
            </a:r>
            <a:r>
              <a:rPr lang="fr-FR" sz="2400" b="1" dirty="0" err="1"/>
              <a:t>results</a:t>
            </a:r>
            <a:r>
              <a:rPr lang="fr-FR" sz="2400" b="1" dirty="0"/>
              <a:t> – coefficients </a:t>
            </a:r>
            <a:r>
              <a:rPr lang="fr-FR" sz="2400" b="1" dirty="0">
                <a:latin typeface="Symbol" panose="05050102010706020507" pitchFamily="18" charset="2"/>
              </a:rPr>
              <a:t>a</a:t>
            </a:r>
            <a:r>
              <a:rPr lang="fr-FR" sz="2400" b="1" dirty="0"/>
              <a:t> and </a:t>
            </a:r>
            <a:r>
              <a:rPr lang="fr-FR" sz="2400" b="1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F287D2-ECFE-4821-951D-571AB44F7625}"/>
              </a:ext>
            </a:extLst>
          </p:cNvPr>
          <p:cNvSpPr txBox="1"/>
          <p:nvPr/>
        </p:nvSpPr>
        <p:spPr>
          <a:xfrm>
            <a:off x="778324" y="4793346"/>
            <a:ext cx="446611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fr-FR" sz="2000" dirty="0"/>
              <a:t>The </a:t>
            </a:r>
            <a:r>
              <a:rPr lang="fr-FR" sz="2000" dirty="0" err="1"/>
              <a:t>smaller</a:t>
            </a:r>
            <a:r>
              <a:rPr lang="fr-FR" sz="2000" dirty="0"/>
              <a:t> the pore radius </a:t>
            </a:r>
            <a:r>
              <a:rPr lang="fr-FR" sz="2000" i="1" dirty="0"/>
              <a:t>R</a:t>
            </a:r>
            <a:r>
              <a:rPr lang="fr-FR" sz="2000" baseline="-25000" dirty="0"/>
              <a:t>P</a:t>
            </a:r>
          </a:p>
          <a:p>
            <a:endParaRPr lang="fr-FR" sz="2000" baseline="-25000" dirty="0"/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fr-FR" sz="2000" dirty="0"/>
              <a:t>the </a:t>
            </a:r>
            <a:r>
              <a:rPr lang="fr-FR" sz="2000" dirty="0" err="1"/>
              <a:t>larger</a:t>
            </a:r>
            <a:r>
              <a:rPr lang="fr-FR" sz="2000" dirty="0"/>
              <a:t> T (</a:t>
            </a:r>
            <a:r>
              <a:rPr lang="fr-FR" sz="2000" dirty="0" err="1"/>
              <a:t>hence</a:t>
            </a:r>
            <a:r>
              <a:rPr lang="fr-FR" sz="2000" dirty="0"/>
              <a:t> </a:t>
            </a:r>
            <a:r>
              <a:rPr lang="fr-FR" sz="2000" dirty="0" err="1"/>
              <a:t>critical</a:t>
            </a:r>
            <a:r>
              <a:rPr lang="fr-FR" sz="2000" dirty="0"/>
              <a:t> radius </a:t>
            </a:r>
            <a:r>
              <a:rPr lang="fr-FR" sz="2000" i="1" dirty="0"/>
              <a:t>R</a:t>
            </a:r>
            <a:r>
              <a:rPr lang="fr-FR" sz="2000" dirty="0"/>
              <a:t>*)</a:t>
            </a:r>
          </a:p>
          <a:p>
            <a:endParaRPr lang="fr-FR" sz="2000" dirty="0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BEA9789B-A35D-40F6-A69C-387C08B3107A}"/>
              </a:ext>
            </a:extLst>
          </p:cNvPr>
          <p:cNvSpPr/>
          <p:nvPr/>
        </p:nvSpPr>
        <p:spPr>
          <a:xfrm>
            <a:off x="5205663" y="4863095"/>
            <a:ext cx="442762" cy="818139"/>
          </a:xfrm>
          <a:prstGeom prst="rightBrace">
            <a:avLst>
              <a:gd name="adj1" fmla="val 29187"/>
              <a:gd name="adj2" fmla="val 507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FA3773-A291-4EC5-AF35-B42F1C87E6F4}"/>
              </a:ext>
            </a:extLst>
          </p:cNvPr>
          <p:cNvSpPr txBox="1"/>
          <p:nvPr/>
        </p:nvSpPr>
        <p:spPr>
          <a:xfrm>
            <a:off x="5893870" y="5072491"/>
            <a:ext cx="591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larger</a:t>
            </a:r>
            <a:r>
              <a:rPr lang="fr-FR" sz="2000" dirty="0"/>
              <a:t> the </a:t>
            </a:r>
            <a:r>
              <a:rPr lang="fr-FR" sz="2000" dirty="0" err="1"/>
              <a:t>departure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homogeneous</a:t>
            </a:r>
            <a:r>
              <a:rPr lang="fr-FR" sz="2000" dirty="0"/>
              <a:t> cavitation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0285F6-F4C7-4FB9-874A-F3C8F11A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52" y="1277365"/>
            <a:ext cx="4448796" cy="335326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F1F5C3A-0FEA-4207-A4FD-F25FE4A69CF7}"/>
              </a:ext>
            </a:extLst>
          </p:cNvPr>
          <p:cNvSpPr txBox="1"/>
          <p:nvPr/>
        </p:nvSpPr>
        <p:spPr>
          <a:xfrm rot="21300034">
            <a:off x="3878847" y="3120221"/>
            <a:ext cx="2114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homogeneous</a:t>
            </a:r>
            <a:r>
              <a:rPr lang="fr-FR" sz="1600" dirty="0"/>
              <a:t> </a:t>
            </a:r>
            <a:r>
              <a:rPr lang="fr-FR" sz="1600" dirty="0" err="1"/>
              <a:t>cav</a:t>
            </a:r>
            <a:r>
              <a:rPr lang="fr-FR" sz="1600" dirty="0"/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6D0774-E36B-49C2-98E8-2CE627DC4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53" y="1332781"/>
            <a:ext cx="4391638" cy="334374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EDF9ADD-EEC5-4F8A-8F2F-7B7F580B57FC}"/>
              </a:ext>
            </a:extLst>
          </p:cNvPr>
          <p:cNvSpPr txBox="1"/>
          <p:nvPr/>
        </p:nvSpPr>
        <p:spPr>
          <a:xfrm>
            <a:off x="9800011" y="1571698"/>
            <a:ext cx="207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homogeneous</a:t>
            </a:r>
            <a:r>
              <a:rPr lang="fr-FR" sz="1600" dirty="0"/>
              <a:t> </a:t>
            </a:r>
            <a:r>
              <a:rPr lang="fr-FR" sz="1600" dirty="0" err="1"/>
              <a:t>cav</a:t>
            </a:r>
            <a:r>
              <a:rPr lang="fr-FR" sz="16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E16F1DF-1800-4A66-80F6-327FF20F60B6}"/>
                  </a:ext>
                </a:extLst>
              </p:cNvPr>
              <p:cNvSpPr txBox="1"/>
              <p:nvPr/>
            </p:nvSpPr>
            <p:spPr>
              <a:xfrm>
                <a:off x="-117453" y="889143"/>
                <a:ext cx="1791554" cy="53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𝑑𝑃</m:t>
                          </m:r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E16F1DF-1800-4A66-80F6-327FF20F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453" y="889143"/>
                <a:ext cx="1791554" cy="536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FA7871B0-7C08-48F8-94F3-D43F8E41A268}"/>
              </a:ext>
            </a:extLst>
          </p:cNvPr>
          <p:cNvSpPr txBox="1"/>
          <p:nvPr/>
        </p:nvSpPr>
        <p:spPr>
          <a:xfrm>
            <a:off x="9399184" y="6488668"/>
            <a:ext cx="279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Interpore</a:t>
            </a:r>
            <a:r>
              <a:rPr lang="fr-FR" dirty="0"/>
              <a:t> 2026 - Nantes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326ED9C-ACE5-4F3A-88EB-653EE9787A56}"/>
              </a:ext>
            </a:extLst>
          </p:cNvPr>
          <p:cNvSpPr txBox="1"/>
          <p:nvPr/>
        </p:nvSpPr>
        <p:spPr>
          <a:xfrm>
            <a:off x="4044675" y="1522478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66FF"/>
                </a:solidFill>
              </a:rPr>
              <a:t>R</a:t>
            </a:r>
            <a:r>
              <a:rPr lang="fr-FR" sz="1200" dirty="0">
                <a:solidFill>
                  <a:srgbClr val="0066FF"/>
                </a:solidFill>
              </a:rPr>
              <a:t>*= 1.8 nm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804FD3-6033-45E1-B464-8E95C59478B1}"/>
              </a:ext>
            </a:extLst>
          </p:cNvPr>
          <p:cNvSpPr txBox="1"/>
          <p:nvPr/>
        </p:nvSpPr>
        <p:spPr>
          <a:xfrm>
            <a:off x="2003510" y="395341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66FF"/>
                </a:solidFill>
              </a:rPr>
              <a:t>R</a:t>
            </a:r>
            <a:r>
              <a:rPr lang="fr-FR" sz="1200" dirty="0">
                <a:solidFill>
                  <a:srgbClr val="0066FF"/>
                </a:solidFill>
              </a:rPr>
              <a:t>*= 1 nm</a:t>
            </a:r>
          </a:p>
        </p:txBody>
      </p:sp>
    </p:spTree>
    <p:extLst>
      <p:ext uri="{BB962C8B-B14F-4D97-AF65-F5344CB8AC3E}">
        <p14:creationId xmlns:p14="http://schemas.microsoft.com/office/powerpoint/2010/main" val="2225021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22228</TotalTime>
  <Words>1272</Words>
  <Application>Microsoft Office PowerPoint</Application>
  <PresentationFormat>Grand écran</PresentationFormat>
  <Paragraphs>210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Thème Office</vt:lpstr>
      <vt:lpstr>1_Thème Office</vt:lpstr>
      <vt:lpstr>Cavitation in nanopores  Institut de Sciences des Matériaux de Mulhouse – B. Lebeau, H. Nouali, P. Ott ICMN Orléans – Joël Puibasset Institut Néel – P. Coutin, P. Spathis Laboratoire de Physique de l’ENS – K. Davitt, E. Rolley   ANR project NanoCav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Rolley</dc:creator>
  <cp:lastModifiedBy>Etienne Rolley</cp:lastModifiedBy>
  <cp:revision>138</cp:revision>
  <dcterms:created xsi:type="dcterms:W3CDTF">2025-01-17T13:58:58Z</dcterms:created>
  <dcterms:modified xsi:type="dcterms:W3CDTF">2026-05-20T07:38:34Z</dcterms:modified>
</cp:coreProperties>
</file>