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glb" ContentType="model/gltf.binary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5164" r:id="rId2"/>
  </p:sldMasterIdLst>
  <p:notesMasterIdLst>
    <p:notesMasterId r:id="rId24"/>
  </p:notesMasterIdLst>
  <p:handoutMasterIdLst>
    <p:handoutMasterId r:id="rId25"/>
  </p:handoutMasterIdLst>
  <p:sldIdLst>
    <p:sldId id="3016" r:id="rId3"/>
    <p:sldId id="3026" r:id="rId4"/>
    <p:sldId id="3059" r:id="rId5"/>
    <p:sldId id="673" r:id="rId6"/>
    <p:sldId id="3062" r:id="rId7"/>
    <p:sldId id="3097" r:id="rId8"/>
    <p:sldId id="3063" r:id="rId9"/>
    <p:sldId id="1240" r:id="rId10"/>
    <p:sldId id="3105" r:id="rId11"/>
    <p:sldId id="3111" r:id="rId12"/>
    <p:sldId id="3052" r:id="rId13"/>
    <p:sldId id="3054" r:id="rId14"/>
    <p:sldId id="3078" r:id="rId15"/>
    <p:sldId id="3055" r:id="rId16"/>
    <p:sldId id="3053" r:id="rId17"/>
    <p:sldId id="3056" r:id="rId18"/>
    <p:sldId id="3118" r:id="rId19"/>
    <p:sldId id="3119" r:id="rId20"/>
    <p:sldId id="3112" r:id="rId21"/>
    <p:sldId id="596" r:id="rId22"/>
    <p:sldId id="3113" r:id="rId23"/>
  </p:sldIdLst>
  <p:sldSz cx="9144000" cy="5143500" type="screen16x9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3CCCC"/>
    <a:srgbClr val="278956"/>
    <a:srgbClr val="117404"/>
    <a:srgbClr val="FFD10D"/>
    <a:srgbClr val="C0C0C0"/>
    <a:srgbClr val="EAEAEA"/>
    <a:srgbClr val="1919D7"/>
    <a:srgbClr val="FFE4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2" autoAdjust="0"/>
    <p:restoredTop sz="95189" autoAdjust="0"/>
  </p:normalViewPr>
  <p:slideViewPr>
    <p:cSldViewPr>
      <p:cViewPr varScale="1">
        <p:scale>
          <a:sx n="151" d="100"/>
          <a:sy n="151" d="100"/>
        </p:scale>
        <p:origin x="60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6"/>
    </p:cViewPr>
  </p:sorterViewPr>
  <p:notesViewPr>
    <p:cSldViewPr>
      <p:cViewPr>
        <p:scale>
          <a:sx n="80" d="100"/>
          <a:sy n="80" d="100"/>
        </p:scale>
        <p:origin x="-1308" y="150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E8A95AF-B8CD-4CBE-B5F3-8CCE6583AC23}" type="datetimeFigureOut">
              <a:rPr lang="de-DE"/>
              <a:pPr>
                <a:defRPr/>
              </a:pPr>
              <a:t>19.05.2026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F19F696-79AC-4B32-9BE2-EC1A291FA0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06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4C1451-DB6D-4364-B623-52DCAD4E95D7}" type="datetimeFigureOut">
              <a:rPr lang="de-DE"/>
              <a:pPr>
                <a:defRPr/>
              </a:pPr>
              <a:t>19.05.2026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9516E56-5CE7-4B78-BF04-BB96281A32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9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Synthesis: </a:t>
            </a:r>
            <a:r>
              <a:rPr lang="en-US" baseline="0" noProof="0" dirty="0"/>
              <a:t> phase separated alkali borosilicate glasses </a:t>
            </a:r>
          </a:p>
          <a:p>
            <a:endParaRPr lang="en-US" baseline="0" noProof="0" dirty="0"/>
          </a:p>
          <a:p>
            <a:r>
              <a:rPr lang="en-US" baseline="0" noProof="0" dirty="0"/>
              <a:t>Applications: </a:t>
            </a:r>
          </a:p>
          <a:p>
            <a:r>
              <a:rPr lang="en-US" baseline="0" noProof="0" dirty="0"/>
              <a:t>reference materials for texture analytic methods MPI, PALS, N2 Sorption, </a:t>
            </a:r>
          </a:p>
          <a:p>
            <a:r>
              <a:rPr lang="en-US" baseline="0" noProof="0" dirty="0"/>
              <a:t>inert support for enzyme immobilization </a:t>
            </a:r>
          </a:p>
          <a:p>
            <a:r>
              <a:rPr lang="en-US" baseline="0" noProof="0" dirty="0"/>
              <a:t>transparent support for photochemical applications</a:t>
            </a:r>
          </a:p>
          <a:p>
            <a:endParaRPr lang="en-US" baseline="0" noProof="0" dirty="0"/>
          </a:p>
          <a:p>
            <a:endParaRPr lang="en-US" baseline="0" noProof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16E56-5CE7-4B78-BF04-BB96281A32E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14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Synthesis: </a:t>
            </a:r>
            <a:r>
              <a:rPr lang="en-US" baseline="0" noProof="0" dirty="0"/>
              <a:t> phase separated alkali borosilicate glasses </a:t>
            </a:r>
          </a:p>
          <a:p>
            <a:endParaRPr lang="en-US" baseline="0" noProof="0" dirty="0"/>
          </a:p>
          <a:p>
            <a:r>
              <a:rPr lang="en-US" baseline="0" noProof="0" dirty="0"/>
              <a:t>Applications: </a:t>
            </a:r>
          </a:p>
          <a:p>
            <a:r>
              <a:rPr lang="en-US" baseline="0" noProof="0" dirty="0"/>
              <a:t>reference materials for texture analytic methods MPI, PALS, N2 Sorption, </a:t>
            </a:r>
          </a:p>
          <a:p>
            <a:r>
              <a:rPr lang="en-US" baseline="0" noProof="0" dirty="0"/>
              <a:t>inert support for enzyme immobilization </a:t>
            </a:r>
          </a:p>
          <a:p>
            <a:r>
              <a:rPr lang="en-US" baseline="0" noProof="0" dirty="0"/>
              <a:t>transparent support for photochemical applications</a:t>
            </a:r>
          </a:p>
          <a:p>
            <a:endParaRPr lang="en-US" baseline="0" noProof="0" dirty="0"/>
          </a:p>
          <a:p>
            <a:endParaRPr lang="en-US" baseline="0" noProof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16E56-5CE7-4B78-BF04-BB96281A32E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4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516E56-5CE7-4B78-BF04-BB96281A32E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7B2A7-8ABD-4128-9589-69C1E4A58B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9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Synthesis: </a:t>
            </a:r>
            <a:r>
              <a:rPr lang="en-US" baseline="0" noProof="0" dirty="0"/>
              <a:t> phase separated alkali borosilicate glasses </a:t>
            </a:r>
          </a:p>
          <a:p>
            <a:endParaRPr lang="en-US" baseline="0" noProof="0" dirty="0"/>
          </a:p>
          <a:p>
            <a:r>
              <a:rPr lang="en-US" baseline="0" noProof="0" dirty="0"/>
              <a:t>Applications: </a:t>
            </a:r>
          </a:p>
          <a:p>
            <a:r>
              <a:rPr lang="en-US" baseline="0" noProof="0" dirty="0"/>
              <a:t>reference materials for texture analytic methods MPI, PALS, N2 Sorption, </a:t>
            </a:r>
          </a:p>
          <a:p>
            <a:r>
              <a:rPr lang="en-US" baseline="0" noProof="0" dirty="0"/>
              <a:t>inert support for enzyme immobilization </a:t>
            </a:r>
          </a:p>
          <a:p>
            <a:r>
              <a:rPr lang="en-US" baseline="0" noProof="0" dirty="0"/>
              <a:t>transparent support for photochemical applications</a:t>
            </a:r>
          </a:p>
          <a:p>
            <a:endParaRPr lang="en-US" baseline="0" noProof="0" dirty="0"/>
          </a:p>
          <a:p>
            <a:endParaRPr lang="en-US" baseline="0" noProof="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16E56-5CE7-4B78-BF04-BB96281A32E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56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16E56-5CE7-4B78-BF04-BB96281A32E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76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51670"/>
            <a:ext cx="7772400" cy="1021556"/>
          </a:xfrm>
          <a:prstGeom prst="rect">
            <a:avLst/>
          </a:prstGeom>
        </p:spPr>
        <p:txBody>
          <a:bodyPr anchor="t"/>
          <a:lstStyle>
            <a:lvl1pPr algn="ctr">
              <a:defRPr sz="2400" b="1" cap="all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2771800" y="3579862"/>
            <a:ext cx="3600400" cy="11251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AK Seminar </a:t>
            </a:r>
          </a:p>
          <a:p>
            <a:r>
              <a:rPr lang="de-DE" dirty="0"/>
              <a:t>07-Oct-2015</a:t>
            </a:r>
          </a:p>
          <a:p>
            <a:r>
              <a:rPr lang="de-DE" dirty="0"/>
              <a:t>Malina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0" y="62706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Grafik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-1651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>
            <a:outerShdw blurRad="1016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905374"/>
            <a:ext cx="795337" cy="161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55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1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9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87474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de-DE" dirty="0"/>
              <a:t>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79512" y="789553"/>
            <a:ext cx="8712968" cy="3805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858097"/>
            <a:ext cx="795337" cy="1619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2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87474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de-DE" dirty="0"/>
              <a:t>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79512" y="789553"/>
            <a:ext cx="8712968" cy="3805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-"/>
              <a:defRPr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858097"/>
            <a:ext cx="795337" cy="1619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1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293179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1800" b="1" cap="none" baseline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 err="1"/>
              <a:t>Titel</a:t>
            </a:r>
            <a:endParaRPr lang="en-US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905374"/>
            <a:ext cx="795337" cy="1619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180000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4F81BD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70000" y="4888593"/>
            <a:ext cx="7994855" cy="19548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858097"/>
            <a:ext cx="795337" cy="1619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31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59006" y="1726814"/>
            <a:ext cx="4430750" cy="1102519"/>
          </a:xfrm>
          <a:prstGeom prst="rect">
            <a:avLst/>
          </a:prstGeom>
        </p:spPr>
        <p:txBody>
          <a:bodyPr/>
          <a:lstStyle>
            <a:lvl1pPr algn="ctr">
              <a:defRPr sz="2800" b="0" baseline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de-D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412435" y="2496802"/>
            <a:ext cx="2211659" cy="157710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2" charset="2"/>
              <a:buNone/>
              <a:defRPr sz="1600"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noProof="0" dirty="0"/>
              <a:t>AK Seminar</a:t>
            </a:r>
          </a:p>
          <a:p>
            <a:pPr lvl="0"/>
            <a:r>
              <a:rPr lang="de-DE" noProof="0" dirty="0"/>
              <a:t>06.10.2015</a:t>
            </a:r>
          </a:p>
          <a:p>
            <a:pPr lvl="0"/>
            <a:r>
              <a:rPr lang="de-DE" noProof="0" dirty="0"/>
              <a:t>Name</a:t>
            </a:r>
          </a:p>
          <a:p>
            <a:pPr lvl="0"/>
            <a:endParaRPr lang="de-DE" noProof="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842684" y="4926013"/>
            <a:ext cx="474663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2F7958A-2DFB-4D1E-94DF-792ED6A71B87}" type="slidenum">
              <a:rPr lang="de-DE" sz="1200" b="1">
                <a:solidFill>
                  <a:srgbClr val="EAEAEA"/>
                </a:solidFill>
                <a:cs typeface="Arial" pitchFamily="34" charset="0"/>
              </a:rPr>
              <a:pPr eaLnBrk="1" hangingPunct="1">
                <a:defRPr/>
              </a:pPr>
              <a:t>‹Nr.›</a:t>
            </a:fld>
            <a:endParaRPr lang="de-DE" sz="1200" b="1" dirty="0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7" name="Picture 195" descr="UHH-Logo_2010_Farbe_RGB">
            <a:extLst>
              <a:ext uri="{FF2B5EF4-FFF2-40B4-BE49-F238E27FC236}">
                <a16:creationId xmlns:a16="http://schemas.microsoft.com/office/drawing/2014/main" id="{6AA693A1-7272-4004-BA3E-485133979C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6551"/>
          <a:stretch>
            <a:fillRect/>
          </a:stretch>
        </p:blipFill>
        <p:spPr bwMode="auto">
          <a:xfrm>
            <a:off x="6210" y="10929"/>
            <a:ext cx="2918114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8" y="-237108"/>
            <a:ext cx="2175981" cy="100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87474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de-DE" dirty="0"/>
              <a:t> durch Klicken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6972FD4C-8634-4AA4-9783-23BF146FAE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07705" y="483519"/>
            <a:ext cx="5756897" cy="440507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D731A6FE-CFA2-6EC8-FB13-C1E23E822EB5}"/>
              </a:ext>
            </a:extLst>
          </p:cNvPr>
          <p:cNvCxnSpPr/>
          <p:nvPr userDrawn="1"/>
        </p:nvCxnSpPr>
        <p:spPr>
          <a:xfrm>
            <a:off x="-3600" y="5024886"/>
            <a:ext cx="9147600" cy="0"/>
          </a:xfrm>
          <a:prstGeom prst="line">
            <a:avLst/>
          </a:prstGeom>
          <a:ln w="3175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73A2E698-6E01-7DD7-FC70-B15ADF65BA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78" y="4917776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7EADF79-0F5F-1FC8-FF29-1BAD4503F2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51908" y="4955372"/>
            <a:ext cx="795337" cy="1619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2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0" y="62706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-252413" y="3813175"/>
            <a:ext cx="80645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400">
                <a:solidFill>
                  <a:srgbClr val="D9D9D9"/>
                </a:solidFill>
                <a:cs typeface="+mn-cs"/>
              </a:rPr>
              <a:t>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4" y="87474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89553"/>
            <a:ext cx="8640960" cy="380507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-165100"/>
            <a:ext cx="1828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>
            <a:outerShdw blurRad="1016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905374"/>
            <a:ext cx="795337" cy="161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82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-236538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 userDrawn="1"/>
        </p:nvCxnSpPr>
        <p:spPr>
          <a:xfrm>
            <a:off x="0" y="627063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-252413" y="3813175"/>
            <a:ext cx="80645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400">
                <a:solidFill>
                  <a:srgbClr val="D9D9D9"/>
                </a:solidFill>
                <a:cs typeface="+mn-cs"/>
              </a:rPr>
              <a:t>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4" y="87474"/>
            <a:ext cx="6912768" cy="486054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89554"/>
            <a:ext cx="3600400" cy="3942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5"/>
          </p:nvPr>
        </p:nvSpPr>
        <p:spPr>
          <a:xfrm>
            <a:off x="4572000" y="771552"/>
            <a:ext cx="3600400" cy="39604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243" y="4986336"/>
            <a:ext cx="9144000" cy="0"/>
          </a:xfrm>
          <a:prstGeom prst="line">
            <a:avLst/>
          </a:prstGeom>
          <a:ln w="317500">
            <a:solidFill>
              <a:schemeClr val="accent1"/>
            </a:solidFill>
          </a:ln>
          <a:effectLst>
            <a:outerShdw blurRad="1016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6776" y="4888593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51906" y="4905374"/>
            <a:ext cx="795337" cy="161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0DF7910F-3CB2-4C91-8E44-A2839096D9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84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57" y="-237108"/>
            <a:ext cx="2175981" cy="100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18"/>
          <p:cNvCxnSpPr/>
          <p:nvPr userDrawn="1"/>
        </p:nvCxnSpPr>
        <p:spPr>
          <a:xfrm>
            <a:off x="0" y="700013"/>
            <a:ext cx="6948264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EBE0A1F-50EB-41E3-89B4-1A1CCB3834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446" y="123715"/>
            <a:ext cx="1558816" cy="6204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79" r:id="rId2"/>
    <p:sldLayoutId id="2147485180" r:id="rId3"/>
    <p:sldLayoutId id="2147485186" r:id="rId4"/>
    <p:sldLayoutId id="2147485191" r:id="rId5"/>
    <p:sldLayoutId id="214748519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86CD-0CF0-4630-8130-931333605CD1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665C-9AA2-48F2-99C0-A6F2C07816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76" r:id="rId2"/>
    <p:sldLayoutId id="2147485177" r:id="rId3"/>
    <p:sldLayoutId id="2147485178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  <p:sldLayoutId id="2147485173" r:id="rId12"/>
    <p:sldLayoutId id="2147485174" r:id="rId13"/>
    <p:sldLayoutId id="2147485175" r:id="rId14"/>
    <p:sldLayoutId id="214748518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3.w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10" Type="http://schemas.openxmlformats.org/officeDocument/2006/relationships/image" Target="../media/image72.jpg"/><Relationship Id="rId19" Type="http://schemas.openxmlformats.org/officeDocument/2006/relationships/image" Target="../media/image5.png"/><Relationship Id="rId4" Type="http://schemas.openxmlformats.org/officeDocument/2006/relationships/image" Target="../media/image66.jpeg"/><Relationship Id="rId9" Type="http://schemas.openxmlformats.org/officeDocument/2006/relationships/image" Target="../media/image71.jpg"/><Relationship Id="rId1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6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0.wmf"/><Relationship Id="rId3" Type="http://schemas.openxmlformats.org/officeDocument/2006/relationships/image" Target="../media/image32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4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1301" y="1707654"/>
            <a:ext cx="7849345" cy="1102519"/>
          </a:xfrm>
        </p:spPr>
        <p:txBody>
          <a:bodyPr/>
          <a:lstStyle/>
          <a:p>
            <a:r>
              <a:rPr lang="en-US" sz="2000" dirty="0"/>
              <a:t>Periodic Mesoporous </a:t>
            </a:r>
            <a:r>
              <a:rPr lang="en-US" sz="2000" dirty="0" err="1"/>
              <a:t>Organosilicas</a:t>
            </a:r>
            <a:r>
              <a:rPr lang="en-US" sz="2000" dirty="0"/>
              <a:t> as Host Materials for Studying Surface Chemistry and Pore Size Effects on the Properties of Nanoconfined Water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5129" y="3147814"/>
            <a:ext cx="6859320" cy="979260"/>
          </a:xfrm>
        </p:spPr>
        <p:txBody>
          <a:bodyPr/>
          <a:lstStyle/>
          <a:p>
            <a:pPr algn="ctr">
              <a:lnSpc>
                <a:spcPts val="2200"/>
              </a:lnSpc>
            </a:pPr>
            <a:r>
              <a:rPr lang="de-DE" sz="1800" b="0" dirty="0"/>
              <a:t>P. Lenz, U. </a:t>
            </a:r>
            <a:r>
              <a:rPr lang="de-DE" sz="1800" b="0" dirty="0" err="1"/>
              <a:t>Sazama</a:t>
            </a:r>
            <a:r>
              <a:rPr lang="de-DE" sz="1800" b="0" dirty="0"/>
              <a:t>, S. König, S.-M. Meinert, M. Steiger and M. Fröba</a:t>
            </a:r>
          </a:p>
          <a:p>
            <a:pPr algn="ctr">
              <a:lnSpc>
                <a:spcPts val="1900"/>
              </a:lnSpc>
            </a:pPr>
            <a:r>
              <a:rPr lang="de-DE" b="0" dirty="0"/>
              <a:t>Institute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Inorganic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Applied Chemistry</a:t>
            </a:r>
            <a:br>
              <a:rPr lang="de-DE" b="0" dirty="0"/>
            </a:br>
            <a:r>
              <a:rPr lang="de-DE" b="0" dirty="0"/>
              <a:t>University </a:t>
            </a:r>
            <a:r>
              <a:rPr lang="de-DE" b="0" dirty="0" err="1"/>
              <a:t>of</a:t>
            </a:r>
            <a:r>
              <a:rPr lang="de-DE" b="0" dirty="0"/>
              <a:t> Hamburg, Germany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75723" y="4933604"/>
            <a:ext cx="3991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i="1" dirty="0" err="1">
                <a:solidFill>
                  <a:schemeClr val="bg1"/>
                </a:solidFill>
              </a:rPr>
              <a:t>Anorganisch-Chemisches</a:t>
            </a:r>
            <a:r>
              <a:rPr lang="en-US" sz="1000" i="1" dirty="0">
                <a:solidFill>
                  <a:schemeClr val="bg1"/>
                </a:solidFill>
              </a:rPr>
              <a:t> </a:t>
            </a:r>
            <a:r>
              <a:rPr lang="en-US" sz="1000" i="1" dirty="0" err="1">
                <a:solidFill>
                  <a:schemeClr val="bg1"/>
                </a:solidFill>
              </a:rPr>
              <a:t>Kolloquium</a:t>
            </a:r>
            <a:r>
              <a:rPr lang="en-US" sz="1000" dirty="0">
                <a:solidFill>
                  <a:schemeClr val="bg1"/>
                </a:solidFill>
              </a:rPr>
              <a:t>, Universität Bayreuth, 17. Mai 2022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hlinkClick r:id="" action="ppaction://noaction"/>
            <a:extLst>
              <a:ext uri="{FF2B5EF4-FFF2-40B4-BE49-F238E27FC236}">
                <a16:creationId xmlns:a16="http://schemas.microsoft.com/office/drawing/2014/main" id="{6086CDDC-25DF-43EC-BDD6-187B22EB2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" y="4757390"/>
            <a:ext cx="1312789" cy="387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8852C6-54F8-4796-9538-587E34F91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24000"/>
            <a:ext cx="2461021" cy="9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 PMOs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7896" y="4898985"/>
            <a:ext cx="7994855" cy="195486"/>
          </a:xfrm>
        </p:spPr>
        <p:txBody>
          <a:bodyPr/>
          <a:lstStyle/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4102312-670E-45EC-B8CA-FF746BC83DCB}"/>
              </a:ext>
            </a:extLst>
          </p:cNvPr>
          <p:cNvSpPr/>
          <p:nvPr/>
        </p:nvSpPr>
        <p:spPr>
          <a:xfrm>
            <a:off x="1475656" y="4557777"/>
            <a:ext cx="1107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rgbClr val="4F81BD"/>
                </a:solidFill>
              </a:rPr>
              <a:t>DSC-TGA </a:t>
            </a:r>
            <a:r>
              <a:rPr lang="de-DE" sz="1000" b="1" dirty="0" err="1">
                <a:solidFill>
                  <a:srgbClr val="4F81BD"/>
                </a:solidFill>
              </a:rPr>
              <a:t>coupled</a:t>
            </a:r>
            <a:endParaRPr lang="de-DE" sz="1000" b="1" dirty="0">
              <a:solidFill>
                <a:srgbClr val="4F81BD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FBFEBF7-6D6C-49CA-BCD3-B41793BF1A2C}"/>
              </a:ext>
            </a:extLst>
          </p:cNvPr>
          <p:cNvSpPr/>
          <p:nvPr/>
        </p:nvSpPr>
        <p:spPr>
          <a:xfrm>
            <a:off x="2005625" y="1039837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2025</a:t>
            </a:r>
          </a:p>
        </p:txBody>
      </p: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1431D639-3F6D-4DDB-9D36-09EE5CA337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65142" y="2715766"/>
          <a:ext cx="1804874" cy="190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CS ChemDraw Drawing" r:id="rId3" imgW="6540649" imgH="6920093" progId="ChemDraw.Document.6.0">
                  <p:embed/>
                </p:oleObj>
              </mc:Choice>
              <mc:Fallback>
                <p:oleObj name="CS ChemDraw Drawing" r:id="rId3" imgW="6540649" imgH="6920093" progId="ChemDraw.Document.6.0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1431D639-3F6D-4DDB-9D36-09EE5CA33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142" y="2715766"/>
                        <a:ext cx="1804874" cy="1909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4BC842CE-3CC5-4473-A932-0EBA956EB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98" y="877466"/>
            <a:ext cx="4265744" cy="17344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7FEC15-FF69-43C4-AFDE-2ACE83043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676299"/>
            <a:ext cx="3177832" cy="183966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528A7FB-7B9F-4233-ADB2-402F8FCCDFCA}"/>
              </a:ext>
            </a:extLst>
          </p:cNvPr>
          <p:cNvSpPr/>
          <p:nvPr/>
        </p:nvSpPr>
        <p:spPr>
          <a:xfrm>
            <a:off x="1933617" y="968524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28774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 err="1">
                <a:solidFill>
                  <a:srgbClr val="4F81BD"/>
                </a:solidFill>
              </a:rPr>
              <a:t>Fluorinated</a:t>
            </a:r>
            <a:r>
              <a:rPr lang="de-DE" sz="2000" b="0" dirty="0">
                <a:solidFill>
                  <a:srgbClr val="4F81BD"/>
                </a:solidFill>
              </a:rPr>
              <a:t>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19" y="987574"/>
            <a:ext cx="3939635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XRD and </a:t>
            </a:r>
            <a:r>
              <a:rPr lang="en-US" sz="1600" dirty="0"/>
              <a:t>nitrogen physisorption (77 K)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5340026" y="2859782"/>
            <a:ext cx="3048398" cy="1245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hexagonal pore arrangement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altLang="de-DE" sz="1400" dirty="0">
                <a:solidFill>
                  <a:srgbClr val="000000"/>
                </a:solidFill>
                <a:sym typeface="Verdana" pitchFamily="34" charset="0"/>
              </a:rPr>
              <a:t>crystal-like pore walls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narrow pore size distribution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high surface area</a:t>
            </a: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7A7A3792-3793-4E51-B433-1C4FDD6B61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87969" y="1588628"/>
          <a:ext cx="2496399" cy="7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2" name="CS ChemDraw Drawing" r:id="rId3" imgW="2263034" imgH="696547" progId="ChemDraw.Document.6.0">
                  <p:embed/>
                </p:oleObj>
              </mc:Choice>
              <mc:Fallback>
                <p:oleObj name="CS ChemDraw Drawing" r:id="rId3" imgW="2263034" imgH="696547" progId="ChemDraw.Document.6.0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7A7A3792-3793-4E51-B433-1C4FDD6B6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7969" y="1588628"/>
                        <a:ext cx="2496399" cy="7670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EFEED2F-C79B-49A8-BA56-3A0E0B2046C4}"/>
              </a:ext>
            </a:extLst>
          </p:cNvPr>
          <p:cNvGrpSpPr/>
          <p:nvPr/>
        </p:nvGrpSpPr>
        <p:grpSpPr>
          <a:xfrm>
            <a:off x="168204" y="1312364"/>
            <a:ext cx="4354400" cy="3419626"/>
            <a:chOff x="61423" y="1421511"/>
            <a:chExt cx="4354400" cy="3419626"/>
          </a:xfrm>
        </p:grpSpPr>
        <p:graphicFrame>
          <p:nvGraphicFramePr>
            <p:cNvPr id="14" name="Objekt 13">
              <a:extLst>
                <a:ext uri="{FF2B5EF4-FFF2-40B4-BE49-F238E27FC236}">
                  <a16:creationId xmlns:a16="http://schemas.microsoft.com/office/drawing/2014/main" id="{7D7F6103-7918-4E22-8041-ECEDBF745BC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02940" y="1430373"/>
            <a:ext cx="2357985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3" name="Graph" r:id="rId5" imgW="9802440" imgH="7502760" progId="Origin95.Graph">
                    <p:embed/>
                  </p:oleObj>
                </mc:Choice>
                <mc:Fallback>
                  <p:oleObj name="Graph" r:id="rId5" imgW="9802440" imgH="7502760" progId="Origin95.Graph">
                    <p:embed/>
                    <p:pic>
                      <p:nvPicPr>
                        <p:cNvPr id="14" name="Objekt 13">
                          <a:extLst>
                            <a:ext uri="{FF2B5EF4-FFF2-40B4-BE49-F238E27FC236}">
                              <a16:creationId xmlns:a16="http://schemas.microsoft.com/office/drawing/2014/main" id="{7D7F6103-7918-4E22-8041-ECEDBF745B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940" y="1430373"/>
                          <a:ext cx="2357985" cy="180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kt 14">
              <a:extLst>
                <a:ext uri="{FF2B5EF4-FFF2-40B4-BE49-F238E27FC236}">
                  <a16:creationId xmlns:a16="http://schemas.microsoft.com/office/drawing/2014/main" id="{C4A518F5-0AE7-4EE9-A70B-F291F960330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56340" y="1421511"/>
            <a:ext cx="2357985" cy="1836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4" name="Graph" r:id="rId7" imgW="9802440" imgH="7502760" progId="Origin95.Graph">
                    <p:embed/>
                  </p:oleObj>
                </mc:Choice>
                <mc:Fallback>
                  <p:oleObj name="Graph" r:id="rId7" imgW="9802440" imgH="7502760" progId="Origin95.Graph">
                    <p:embed/>
                    <p:pic>
                      <p:nvPicPr>
                        <p:cNvPr id="15" name="Objekt 14">
                          <a:extLst>
                            <a:ext uri="{FF2B5EF4-FFF2-40B4-BE49-F238E27FC236}">
                              <a16:creationId xmlns:a16="http://schemas.microsoft.com/office/drawing/2014/main" id="{C4A518F5-0AE7-4EE9-A70B-F291F96033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56340" y="1421511"/>
                          <a:ext cx="2357985" cy="18361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kt 15">
              <a:extLst>
                <a:ext uri="{FF2B5EF4-FFF2-40B4-BE49-F238E27FC236}">
                  <a16:creationId xmlns:a16="http://schemas.microsoft.com/office/drawing/2014/main" id="{A06E999B-7E8C-443D-998A-428A899E9DB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1423" y="3041137"/>
            <a:ext cx="2357985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5" name="Graph" r:id="rId9" imgW="9802440" imgH="7502760" progId="Origin95.Graph">
                    <p:embed/>
                  </p:oleObj>
                </mc:Choice>
                <mc:Fallback>
                  <p:oleObj name="Graph" r:id="rId9" imgW="9802440" imgH="7502760" progId="Origin95.Graph">
                    <p:embed/>
                    <p:pic>
                      <p:nvPicPr>
                        <p:cNvPr id="16" name="Objekt 15">
                          <a:extLst>
                            <a:ext uri="{FF2B5EF4-FFF2-40B4-BE49-F238E27FC236}">
                              <a16:creationId xmlns:a16="http://schemas.microsoft.com/office/drawing/2014/main" id="{A06E999B-7E8C-443D-998A-428A899E9D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423" y="3041137"/>
                          <a:ext cx="2357985" cy="180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kt 16">
              <a:extLst>
                <a:ext uri="{FF2B5EF4-FFF2-40B4-BE49-F238E27FC236}">
                  <a16:creationId xmlns:a16="http://schemas.microsoft.com/office/drawing/2014/main" id="{D9BB0466-BC2F-455E-91C9-490774C42B2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057838" y="3031612"/>
            <a:ext cx="2357985" cy="18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6" name="Graph" r:id="rId11" imgW="9802440" imgH="7502760" progId="Origin95.Graph">
                    <p:embed/>
                  </p:oleObj>
                </mc:Choice>
                <mc:Fallback>
                  <p:oleObj name="Graph" r:id="rId11" imgW="9802440" imgH="7502760" progId="Origin95.Graph">
                    <p:embed/>
                    <p:pic>
                      <p:nvPicPr>
                        <p:cNvPr id="17" name="Objekt 16">
                          <a:extLst>
                            <a:ext uri="{FF2B5EF4-FFF2-40B4-BE49-F238E27FC236}">
                              <a16:creationId xmlns:a16="http://schemas.microsoft.com/office/drawing/2014/main" id="{D9BB0466-BC2F-455E-91C9-490774C42B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57838" y="3031612"/>
                          <a:ext cx="2357985" cy="180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F11CCC-2501-4294-8637-22A23DCF2FEF}"/>
                </a:ext>
              </a:extLst>
            </p:cNvPr>
            <p:cNvSpPr txBox="1"/>
            <p:nvPr/>
          </p:nvSpPr>
          <p:spPr>
            <a:xfrm>
              <a:off x="3327863" y="3250522"/>
              <a:ext cx="788706" cy="5539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GB" sz="1000" b="1" dirty="0"/>
                <a:t>4.0 nm</a:t>
              </a:r>
            </a:p>
            <a:p>
              <a:r>
                <a:rPr lang="en-GB" sz="1000" b="1" dirty="0"/>
                <a:t>0.81 </a:t>
              </a:r>
              <a:r>
                <a:rPr lang="de-DE" sz="1000" b="1" dirty="0"/>
                <a:t>cm</a:t>
              </a:r>
              <a:r>
                <a:rPr lang="de-DE" sz="1000" b="1" baseline="30000" dirty="0"/>
                <a:t>3</a:t>
              </a:r>
              <a:r>
                <a:rPr lang="de-DE" sz="1000" b="1" dirty="0"/>
                <a:t>g</a:t>
              </a:r>
              <a:r>
                <a:rPr lang="de-DE" sz="1000" b="1" baseline="30000" dirty="0"/>
                <a:t>-1</a:t>
              </a:r>
            </a:p>
            <a:p>
              <a:r>
                <a:rPr lang="de-DE" sz="1000" b="1" dirty="0"/>
                <a:t>866 m</a:t>
              </a:r>
              <a:r>
                <a:rPr lang="de-DE" sz="1000" b="1" baseline="30000" dirty="0"/>
                <a:t>2</a:t>
              </a:r>
              <a:r>
                <a:rPr lang="de-DE" sz="1000" b="1" dirty="0"/>
                <a:t>g</a:t>
              </a:r>
              <a:r>
                <a:rPr lang="de-DE" sz="1000" b="1" baseline="30000" dirty="0"/>
                <a:t>-1</a:t>
              </a:r>
              <a:r>
                <a:rPr lang="en-GB" sz="1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33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3529" y="4842632"/>
            <a:ext cx="7994855" cy="195486"/>
          </a:xfrm>
        </p:spPr>
        <p:txBody>
          <a:bodyPr/>
          <a:lstStyle/>
          <a:p>
            <a:r>
              <a:rPr lang="de-DE" sz="1200" dirty="0">
                <a:solidFill>
                  <a:schemeClr val="bg1"/>
                </a:solidFill>
                <a:latin typeface="+mj-lt"/>
              </a:rPr>
              <a:t>P. Lenz, S.-M. Meinert, S. König, M. Steiger, and M. Fröba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1200" i="1" dirty="0">
                <a:solidFill>
                  <a:schemeClr val="bg1"/>
                </a:solidFill>
                <a:latin typeface="+mj-lt"/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  <a:latin typeface="+mj-lt"/>
              </a:rPr>
              <a:t>2025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1200" i="1" dirty="0">
                <a:solidFill>
                  <a:schemeClr val="bg1"/>
                </a:solidFill>
                <a:latin typeface="+mj-lt"/>
              </a:rPr>
              <a:t>129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, 12536−12550.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 err="1">
                <a:solidFill>
                  <a:srgbClr val="4F81BD"/>
                </a:solidFill>
              </a:rPr>
              <a:t>Fluorinated</a:t>
            </a:r>
            <a:r>
              <a:rPr lang="de-DE" sz="2000" b="0" dirty="0">
                <a:solidFill>
                  <a:srgbClr val="4F81BD"/>
                </a:solidFill>
              </a:rPr>
              <a:t>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66730"/>
            <a:ext cx="3939635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vapor</a:t>
            </a:r>
            <a:r>
              <a:rPr lang="de-DE" sz="1600" dirty="0"/>
              <a:t> </a:t>
            </a:r>
            <a:r>
              <a:rPr lang="de-DE" sz="1600" dirty="0" err="1"/>
              <a:t>sorption</a:t>
            </a:r>
            <a:r>
              <a:rPr lang="de-DE" sz="1600" dirty="0"/>
              <a:t> (298 K)</a:t>
            </a: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7A7A3792-3793-4E51-B433-1C4FDD6B61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31985" y="1588628"/>
          <a:ext cx="2496399" cy="76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CS ChemDraw Drawing" r:id="rId3" imgW="2263034" imgH="696547" progId="ChemDraw.Document.6.0">
                  <p:embed/>
                </p:oleObj>
              </mc:Choice>
              <mc:Fallback>
                <p:oleObj name="CS ChemDraw Drawing" r:id="rId3" imgW="2263034" imgH="696547" progId="ChemDraw.Document.6.0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7A7A3792-3793-4E51-B433-1C4FDD6B61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1985" y="1588628"/>
                        <a:ext cx="2496399" cy="7670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493D7232-8591-49C6-A351-0372C8E663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9512" y="1491630"/>
          <a:ext cx="4632140" cy="316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Graph" r:id="rId5" imgW="6245335" imgH="3655013" progId="Origin95.Graph">
                  <p:embed/>
                </p:oleObj>
              </mc:Choice>
              <mc:Fallback>
                <p:oleObj name="Graph" r:id="rId5" imgW="6245335" imgH="3655013" progId="Origin95.Graph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493D7232-8591-49C6-A351-0372C8E66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491630"/>
                        <a:ext cx="4632140" cy="316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D52C55FB-6E96-4370-B0BA-58CC3E1B4B76}"/>
              </a:ext>
            </a:extLst>
          </p:cNvPr>
          <p:cNvSpPr/>
          <p:nvPr/>
        </p:nvSpPr>
        <p:spPr>
          <a:xfrm>
            <a:off x="4788024" y="2787774"/>
            <a:ext cx="4040441" cy="1245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all PMOs with the </a:t>
            </a:r>
            <a:r>
              <a:rPr lang="en-US" sz="1400" b="1" dirty="0"/>
              <a:t>same surface chemistry, but different pore diameters</a:t>
            </a:r>
            <a:r>
              <a:rPr lang="en-US" sz="1400" dirty="0"/>
              <a:t> (2.6 -̶  4.7 nm)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isotherms are shifted to higher relative pressure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effect of pore size (Kelvin equation)</a:t>
            </a:r>
          </a:p>
        </p:txBody>
      </p:sp>
    </p:spTree>
    <p:extLst>
      <p:ext uri="{BB962C8B-B14F-4D97-AF65-F5344CB8AC3E}">
        <p14:creationId xmlns:p14="http://schemas.microsoft.com/office/powerpoint/2010/main" val="364249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7" name="Picture 2" descr="Y:\Gemeinsames Arbeiten\Ben Malina\PMOs_~3.3 nm MCM-A-E-B-BP-F_H2O_A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" y="1584554"/>
            <a:ext cx="4401741" cy="30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694578" y="1563638"/>
          <a:ext cx="4269910" cy="139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9" name="CS ChemDraw Drawing" r:id="rId4" imgW="6251146" imgH="2047943" progId="ChemDraw.Document.6.0">
                  <p:embed/>
                </p:oleObj>
              </mc:Choice>
              <mc:Fallback>
                <p:oleObj name="CS ChemDraw Drawing" r:id="rId4" imgW="6251146" imgH="2047943" progId="ChemDraw.Document.6.0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4578" y="1563638"/>
                        <a:ext cx="4269910" cy="1398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Repertoire </a:t>
            </a:r>
            <a:r>
              <a:rPr lang="de-DE" sz="2000" b="0" dirty="0" err="1">
                <a:solidFill>
                  <a:srgbClr val="4F81BD"/>
                </a:solidFill>
              </a:rPr>
              <a:t>of</a:t>
            </a:r>
            <a:r>
              <a:rPr lang="de-DE" sz="2000" b="0" dirty="0">
                <a:solidFill>
                  <a:srgbClr val="4F81BD"/>
                </a:solidFill>
              </a:rPr>
              <a:t> PMO </a:t>
            </a:r>
            <a:r>
              <a:rPr lang="de-DE" sz="2000" b="0" dirty="0" err="1">
                <a:solidFill>
                  <a:srgbClr val="4F81BD"/>
                </a:solidFill>
              </a:rPr>
              <a:t>precursors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87574"/>
            <a:ext cx="3384376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vapor</a:t>
            </a:r>
            <a:r>
              <a:rPr lang="de-DE" sz="1600" dirty="0"/>
              <a:t> </a:t>
            </a:r>
            <a:r>
              <a:rPr lang="de-DE" sz="1600" dirty="0" err="1"/>
              <a:t>sorption</a:t>
            </a:r>
            <a:r>
              <a:rPr lang="de-DE" sz="1600" dirty="0"/>
              <a:t> (298 K)</a:t>
            </a:r>
          </a:p>
        </p:txBody>
      </p:sp>
      <p:sp>
        <p:nvSpPr>
          <p:cNvPr id="2" name="Rechteck 1"/>
          <p:cNvSpPr/>
          <p:nvPr/>
        </p:nvSpPr>
        <p:spPr>
          <a:xfrm>
            <a:off x="4932040" y="3171815"/>
            <a:ext cx="4057418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4F81BD"/>
                </a:solidFill>
              </a:rPr>
              <a:t>all PMOs with the same pore diameter (3.2 nm)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isotherms are shifted to higher relative pressure (humidity)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effect of surface polarity!</a:t>
            </a:r>
          </a:p>
        </p:txBody>
      </p:sp>
    </p:spTree>
    <p:extLst>
      <p:ext uri="{BB962C8B-B14F-4D97-AF65-F5344CB8AC3E}">
        <p14:creationId xmlns:p14="http://schemas.microsoft.com/office/powerpoint/2010/main" val="20921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Different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19" y="987574"/>
            <a:ext cx="3939635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Water</a:t>
            </a:r>
            <a:r>
              <a:rPr lang="de-DE" sz="1600" dirty="0"/>
              <a:t> </a:t>
            </a:r>
            <a:r>
              <a:rPr lang="de-DE" sz="1600" dirty="0" err="1"/>
              <a:t>vapor</a:t>
            </a:r>
            <a:r>
              <a:rPr lang="de-DE" sz="1600" dirty="0"/>
              <a:t> </a:t>
            </a:r>
            <a:r>
              <a:rPr lang="de-DE" sz="1600" dirty="0" err="1"/>
              <a:t>sorption</a:t>
            </a:r>
            <a:r>
              <a:rPr lang="de-DE" sz="1600" dirty="0"/>
              <a:t> (298 K)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52C55FB-6E96-4370-B0BA-58CC3E1B4B76}"/>
              </a:ext>
            </a:extLst>
          </p:cNvPr>
          <p:cNvSpPr/>
          <p:nvPr/>
        </p:nvSpPr>
        <p:spPr>
          <a:xfrm>
            <a:off x="4716016" y="3520732"/>
            <a:ext cx="4320480" cy="12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PMOs with the </a:t>
            </a:r>
            <a:r>
              <a:rPr lang="en-US" sz="1400" b="1" dirty="0"/>
              <a:t>same pore diameter of about 3.8 nm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isotherms are normalized with respect to the BET surface area of each material to show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the number of water molecules per surface unit</a:t>
            </a:r>
            <a:endParaRPr lang="en-US" sz="1400" b="1" dirty="0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DA60DC2-2A74-4B11-86D4-356266C902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" y="1419621"/>
          <a:ext cx="4571999" cy="34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Graph" r:id="rId3" imgW="5571722" imgH="3248443" progId="Origin95.Graph">
                  <p:embed/>
                </p:oleObj>
              </mc:Choice>
              <mc:Fallback>
                <p:oleObj name="Graph" r:id="rId3" imgW="5571722" imgH="3248443" progId="Origin95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DA60DC2-2A74-4B11-86D4-356266C90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419621"/>
                        <a:ext cx="4571999" cy="34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F42700FC-DCC6-4AA3-866E-836C71AD42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11011" y="804601"/>
          <a:ext cx="2605405" cy="275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CS ChemDraw Drawing" r:id="rId5" imgW="6540649" imgH="6920093" progId="ChemDraw.Document.6.0">
                  <p:embed/>
                </p:oleObj>
              </mc:Choice>
              <mc:Fallback>
                <p:oleObj name="CS ChemDraw Drawing" r:id="rId5" imgW="6540649" imgH="6920093" progId="ChemDraw.Document.6.0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F42700FC-DCC6-4AA3-866E-836C71AD42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1011" y="804601"/>
                        <a:ext cx="2605405" cy="275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C9FBD532-604C-4A30-9E65-287CDEB64437}"/>
              </a:ext>
            </a:extLst>
          </p:cNvPr>
          <p:cNvSpPr txBox="1">
            <a:spLocks/>
          </p:cNvSpPr>
          <p:nvPr/>
        </p:nvSpPr>
        <p:spPr>
          <a:xfrm>
            <a:off x="33529" y="4842632"/>
            <a:ext cx="7994855" cy="195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bg1"/>
                </a:solidFill>
              </a:rPr>
              <a:t>P. Lenz, S.-M. Meinert, S. König, M. Steiger, and M. Fröba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</a:rPr>
              <a:t>2025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129</a:t>
            </a:r>
            <a:r>
              <a:rPr lang="de-DE" sz="1200" dirty="0">
                <a:solidFill>
                  <a:schemeClr val="bg1"/>
                </a:solidFill>
              </a:rPr>
              <a:t>, 12536−12550.</a:t>
            </a:r>
          </a:p>
        </p:txBody>
      </p:sp>
    </p:spTree>
    <p:extLst>
      <p:ext uri="{BB962C8B-B14F-4D97-AF65-F5344CB8AC3E}">
        <p14:creationId xmlns:p14="http://schemas.microsoft.com/office/powerpoint/2010/main" val="102814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Different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87574"/>
            <a:ext cx="3384376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Hydrophilicity indices (HI)</a:t>
            </a:r>
            <a:endParaRPr 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5076056" y="3709144"/>
            <a:ext cx="3726282" cy="95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PMOs with the same pore diameter (3.8 nm)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all 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hydrophilicity indices (HI) show the same trend for the different materials</a:t>
            </a:r>
          </a:p>
        </p:txBody>
      </p:sp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2903C84A-7B5C-457A-A268-7A79F7B2655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852" y="1717504"/>
          <a:ext cx="4627164" cy="265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Graph" r:id="rId3" imgW="7830747" imgH="4492497" progId="Origin95.Graph">
                  <p:embed/>
                </p:oleObj>
              </mc:Choice>
              <mc:Fallback>
                <p:oleObj name="Graph" r:id="rId3" imgW="7830747" imgH="4492497" progId="Origin95.Graph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2903C84A-7B5C-457A-A268-7A79F7B26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52" y="1717504"/>
                        <a:ext cx="4627164" cy="265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8B02EB0-3F78-404B-AAAD-82617A8B4A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11011" y="895327"/>
          <a:ext cx="2605405" cy="275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9" name="CS ChemDraw Drawing" r:id="rId5" imgW="6540649" imgH="6920093" progId="ChemDraw.Document.6.0">
                  <p:embed/>
                </p:oleObj>
              </mc:Choice>
              <mc:Fallback>
                <p:oleObj name="CS ChemDraw Drawing" r:id="rId5" imgW="6540649" imgH="6920093" progId="ChemDraw.Document.6.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8B02EB0-3F78-404B-AAAD-82617A8B4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1011" y="895327"/>
                        <a:ext cx="2605405" cy="275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2C9469-412F-48EE-A651-842AF12A7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9" y="4842632"/>
            <a:ext cx="7994855" cy="195486"/>
          </a:xfrm>
        </p:spPr>
        <p:txBody>
          <a:bodyPr/>
          <a:lstStyle/>
          <a:p>
            <a:r>
              <a:rPr lang="de-DE" sz="1200" dirty="0">
                <a:solidFill>
                  <a:schemeClr val="bg1"/>
                </a:solidFill>
              </a:rPr>
              <a:t>P. Lenz, S.-M. Meinert, S. König, M. Steiger, and M. Fröba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</a:rPr>
              <a:t>2025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129</a:t>
            </a:r>
            <a:r>
              <a:rPr lang="de-DE" sz="1200" dirty="0">
                <a:solidFill>
                  <a:schemeClr val="bg1"/>
                </a:solidFill>
              </a:rPr>
              <a:t>, 12536−12550.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51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Different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87574"/>
            <a:ext cx="3384376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-layer thicknesses</a:t>
            </a:r>
            <a:endParaRPr 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4572000" y="3781152"/>
            <a:ext cx="4535223" cy="95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PMOs with different pore diameters (2.5 -̶  5.5 nm)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BTEB-PMO shorter organic bridging unit (</a:t>
            </a:r>
            <a:r>
              <a:rPr lang="de-DE" altLang="de-DE" sz="1400" dirty="0"/>
              <a:t>7.6 vs. 11.8 Å)</a:t>
            </a:r>
          </a:p>
          <a:p>
            <a:pPr marL="266700" lvl="1" indent="-266700">
              <a:lnSpc>
                <a:spcPts val="23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altLang="de-DE" sz="1400" b="1" dirty="0"/>
              <a:t>for </a:t>
            </a:r>
            <a:r>
              <a:rPr lang="de-DE" altLang="de-DE" sz="1400" b="1" dirty="0" err="1"/>
              <a:t>more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hydrophilic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pore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walls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thinner</a:t>
            </a:r>
            <a:r>
              <a:rPr lang="de-DE" altLang="de-DE" sz="1400" b="1" dirty="0"/>
              <a:t> </a:t>
            </a:r>
            <a:r>
              <a:rPr lang="de-DE" altLang="de-DE" sz="1400" b="1" i="1" dirty="0"/>
              <a:t>t</a:t>
            </a:r>
            <a:r>
              <a:rPr lang="de-DE" altLang="de-DE" sz="1400" b="1" dirty="0"/>
              <a:t>-</a:t>
            </a:r>
            <a:r>
              <a:rPr lang="de-DE" altLang="de-DE" sz="1400" b="1" dirty="0" err="1"/>
              <a:t>layers</a:t>
            </a:r>
            <a:endParaRPr lang="de-DE" altLang="de-DE" sz="1400" b="1" dirty="0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5D257938-F99B-4A36-92CE-07A3E4F6FE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3701" y="1633051"/>
          <a:ext cx="4594323" cy="273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2" name="Graph" r:id="rId3" imgW="5935098" imgH="3539284" progId="Origin95.Graph">
                  <p:embed/>
                </p:oleObj>
              </mc:Choice>
              <mc:Fallback>
                <p:oleObj name="Graph" r:id="rId3" imgW="5935098" imgH="3539284" progId="Origin95.Graph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5D257938-F99B-4A36-92CE-07A3E4F6F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701" y="1633051"/>
                        <a:ext cx="4594323" cy="273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F1F9A5F-A0F1-4761-AB4D-4AC71A8B903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08104" y="915566"/>
          <a:ext cx="2605405" cy="275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3" name="CS ChemDraw Drawing" r:id="rId5" imgW="6540649" imgH="6920093" progId="ChemDraw.Document.6.0">
                  <p:embed/>
                </p:oleObj>
              </mc:Choice>
              <mc:Fallback>
                <p:oleObj name="CS ChemDraw Drawing" r:id="rId5" imgW="6540649" imgH="6920093" progId="ChemDraw.Document.6.0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BF1F9A5F-A0F1-4761-AB4D-4AC71A8B90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915566"/>
                        <a:ext cx="2605405" cy="2756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B31DC6A-2776-47C7-BA16-970407947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9" y="4842632"/>
            <a:ext cx="7994855" cy="195486"/>
          </a:xfrm>
        </p:spPr>
        <p:txBody>
          <a:bodyPr/>
          <a:lstStyle/>
          <a:p>
            <a:r>
              <a:rPr lang="de-DE" sz="1200" dirty="0">
                <a:solidFill>
                  <a:schemeClr val="bg1"/>
                </a:solidFill>
              </a:rPr>
              <a:t>P. Lenz, S.-M. Meinert, S. König, M. Steiger, and M. Fröba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</a:rPr>
              <a:t>2025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129</a:t>
            </a:r>
            <a:r>
              <a:rPr lang="de-DE" sz="1200" dirty="0">
                <a:solidFill>
                  <a:schemeClr val="bg1"/>
                </a:solidFill>
              </a:rPr>
              <a:t>, 12536−12550.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C965439-1DAC-465B-A827-82FBE67F0D11}"/>
              </a:ext>
            </a:extLst>
          </p:cNvPr>
          <p:cNvSpPr/>
          <p:nvPr/>
        </p:nvSpPr>
        <p:spPr>
          <a:xfrm>
            <a:off x="154542" y="4359072"/>
            <a:ext cx="405741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j-lt"/>
              </a:rPr>
              <a:t>calculated from adsorption (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200" baseline="-25000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) and desorption (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sz="1200" baseline="-25000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) isotherms</a:t>
            </a:r>
            <a:endParaRPr lang="de-D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08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Different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15566"/>
            <a:ext cx="3384376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Melting point depression</a:t>
            </a:r>
            <a:endParaRPr 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4211960" y="3651870"/>
            <a:ext cx="4658893" cy="1178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for larger pores (</a:t>
            </a:r>
            <a:r>
              <a:rPr lang="en-US" sz="1400" i="1" dirty="0" err="1"/>
              <a:t>r</a:t>
            </a:r>
            <a:r>
              <a:rPr lang="en-US" sz="1400" baseline="-25000" dirty="0" err="1"/>
              <a:t>P</a:t>
            </a:r>
            <a:r>
              <a:rPr lang="en-US" sz="1400" dirty="0"/>
              <a:t> &gt; 1.9 nm), </a:t>
            </a:r>
            <a:r>
              <a:rPr lang="en-US" sz="1400" b="1" dirty="0"/>
              <a:t>no significant influence of the surface chemistry on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melting</a:t>
            </a:r>
            <a:r>
              <a:rPr lang="de-DE" sz="1400" b="1" dirty="0"/>
              <a:t> </a:t>
            </a:r>
            <a:r>
              <a:rPr lang="de-DE" sz="1400" b="1" dirty="0" err="1"/>
              <a:t>point</a:t>
            </a:r>
            <a:endParaRPr lang="en-US" sz="1400" b="1" dirty="0"/>
          </a:p>
          <a:p>
            <a:pPr marL="285750" indent="-285750">
              <a:lnSpc>
                <a:spcPts val="2000"/>
              </a:lnSpc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for smaller pores (</a:t>
            </a:r>
            <a:r>
              <a:rPr lang="en-US" sz="1400" i="1" dirty="0" err="1"/>
              <a:t>r</a:t>
            </a:r>
            <a:r>
              <a:rPr lang="en-US" sz="1400" baseline="-25000" dirty="0" err="1"/>
              <a:t>P</a:t>
            </a:r>
            <a:r>
              <a:rPr lang="en-US" sz="1400" dirty="0"/>
              <a:t> &lt; 1.9 nm) </a:t>
            </a:r>
            <a:r>
              <a:rPr lang="en-US" sz="1400" b="1" dirty="0"/>
              <a:t>stronger melting point depression in more hydrophobic </a:t>
            </a:r>
            <a:r>
              <a:rPr lang="de-DE" sz="1400" b="1" dirty="0"/>
              <a:t>materials</a:t>
            </a:r>
            <a:endParaRPr lang="de-DE" altLang="de-DE" sz="1400" b="1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B31DC6A-2776-47C7-BA16-970407947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9" y="4842632"/>
            <a:ext cx="7994855" cy="195486"/>
          </a:xfrm>
        </p:spPr>
        <p:txBody>
          <a:bodyPr/>
          <a:lstStyle/>
          <a:p>
            <a:r>
              <a:rPr lang="de-DE" sz="1200" dirty="0">
                <a:solidFill>
                  <a:schemeClr val="bg1"/>
                </a:solidFill>
              </a:rPr>
              <a:t>P. Lenz, U. </a:t>
            </a:r>
            <a:r>
              <a:rPr lang="de-DE" sz="1200" dirty="0" err="1">
                <a:solidFill>
                  <a:schemeClr val="bg1"/>
                </a:solidFill>
              </a:rPr>
              <a:t>Sazama</a:t>
            </a:r>
            <a:r>
              <a:rPr lang="de-DE" sz="1200" dirty="0">
                <a:solidFill>
                  <a:schemeClr val="bg1"/>
                </a:solidFill>
              </a:rPr>
              <a:t>, M. Steiger, and M. Fröba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</a:rPr>
              <a:t>2025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129</a:t>
            </a:r>
            <a:r>
              <a:rPr lang="de-DE" sz="1200" dirty="0">
                <a:solidFill>
                  <a:schemeClr val="bg1"/>
                </a:solidFill>
              </a:rPr>
              <a:t>, 20373−20386.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60EE9C-C8CE-4A21-BC60-C5D4D9FC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1" y="1419622"/>
            <a:ext cx="3025977" cy="2564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978EA5-2A0E-4128-AD97-E7D72C9F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04" y="4083918"/>
            <a:ext cx="2253252" cy="5707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3096F1-F700-47B5-9FB6-481D3E40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96620"/>
            <a:ext cx="2631664" cy="275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de-DE" sz="2000" b="0" dirty="0">
                <a:solidFill>
                  <a:srgbClr val="4F81BD"/>
                </a:solidFill>
              </a:rPr>
              <a:t>Different PMOs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51520" y="915566"/>
            <a:ext cx="3888432" cy="432048"/>
          </a:xfrm>
        </p:spPr>
        <p:txBody>
          <a:bodyPr/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Melting</a:t>
            </a:r>
            <a:r>
              <a:rPr lang="en-US" sz="1600" dirty="0"/>
              <a:t> (•) and freezing points (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600" dirty="0"/>
              <a:t>)</a:t>
            </a:r>
            <a:endParaRPr 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4211960" y="3651870"/>
            <a:ext cx="4658893" cy="1139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below the temperature of the intersection of the freezing and melting curve no more first-order phase transition</a:t>
            </a:r>
          </a:p>
          <a:p>
            <a:pPr marL="285750" indent="-285750">
              <a:lnSpc>
                <a:spcPts val="2000"/>
              </a:lnSpc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de-DE" sz="1400" dirty="0" err="1"/>
              <a:t>despite</a:t>
            </a:r>
            <a:r>
              <a:rPr lang="de-DE" sz="1400" dirty="0"/>
              <a:t> ist </a:t>
            </a:r>
            <a:r>
              <a:rPr lang="de-DE" sz="1400" dirty="0" err="1"/>
              <a:t>hydrophilic</a:t>
            </a:r>
            <a:r>
              <a:rPr lang="de-DE" sz="1400" dirty="0"/>
              <a:t> </a:t>
            </a:r>
            <a:r>
              <a:rPr lang="de-DE" sz="1400" dirty="0" err="1"/>
              <a:t>nature</a:t>
            </a:r>
            <a:r>
              <a:rPr lang="de-DE" sz="1400" dirty="0"/>
              <a:t> </a:t>
            </a:r>
            <a:r>
              <a:rPr lang="de-DE" sz="1400" b="1" i="1" dirty="0"/>
              <a:t>N</a:t>
            </a:r>
            <a:r>
              <a:rPr lang="de-DE" sz="1400" b="1" dirty="0"/>
              <a:t>-MBTEVP</a:t>
            </a:r>
            <a:r>
              <a:rPr lang="de-DE" sz="1400" b="1" baseline="30000" dirty="0"/>
              <a:t>+</a:t>
            </a:r>
            <a:r>
              <a:rPr lang="de-DE" sz="1400" b="1" dirty="0"/>
              <a:t>I</a:t>
            </a:r>
            <a:r>
              <a:rPr lang="de-DE" sz="1400" b="1" baseline="30000" dirty="0"/>
              <a:t>−</a:t>
            </a:r>
            <a:r>
              <a:rPr lang="de-DE" sz="1400" b="1" dirty="0"/>
              <a:t>-PMO </a:t>
            </a:r>
            <a:r>
              <a:rPr lang="en-US" sz="1400" b="1" dirty="0"/>
              <a:t>exhibits the largest values for all critical </a:t>
            </a:r>
            <a:r>
              <a:rPr lang="de-DE" sz="1400" b="1" dirty="0" err="1"/>
              <a:t>pore</a:t>
            </a:r>
            <a:r>
              <a:rPr lang="de-DE" sz="1400" b="1" dirty="0"/>
              <a:t> radii</a:t>
            </a:r>
            <a:endParaRPr lang="de-DE" altLang="de-DE" sz="1400" b="1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B31DC6A-2776-47C7-BA16-970407947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9" y="4842632"/>
            <a:ext cx="7994855" cy="195486"/>
          </a:xfrm>
        </p:spPr>
        <p:txBody>
          <a:bodyPr/>
          <a:lstStyle/>
          <a:p>
            <a:r>
              <a:rPr lang="de-DE" sz="1200" dirty="0">
                <a:solidFill>
                  <a:schemeClr val="bg1"/>
                </a:solidFill>
              </a:rPr>
              <a:t>P. Lenz, U. </a:t>
            </a:r>
            <a:r>
              <a:rPr lang="de-DE" sz="1200" dirty="0" err="1">
                <a:solidFill>
                  <a:schemeClr val="bg1"/>
                </a:solidFill>
              </a:rPr>
              <a:t>Sazama</a:t>
            </a:r>
            <a:r>
              <a:rPr lang="de-DE" sz="1200" dirty="0">
                <a:solidFill>
                  <a:schemeClr val="bg1"/>
                </a:solidFill>
              </a:rPr>
              <a:t>, M. Steiger, and M. Fröba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J. Phys. Chem. C </a:t>
            </a:r>
            <a:r>
              <a:rPr lang="de-DE" sz="1200" b="1" dirty="0">
                <a:solidFill>
                  <a:schemeClr val="bg1"/>
                </a:solidFill>
              </a:rPr>
              <a:t>2025</a:t>
            </a:r>
            <a:r>
              <a:rPr lang="de-DE" sz="1200" dirty="0">
                <a:solidFill>
                  <a:schemeClr val="bg1"/>
                </a:solidFill>
              </a:rPr>
              <a:t>, </a:t>
            </a:r>
            <a:r>
              <a:rPr lang="de-DE" sz="1200" i="1" dirty="0">
                <a:solidFill>
                  <a:schemeClr val="bg1"/>
                </a:solidFill>
              </a:rPr>
              <a:t>129</a:t>
            </a:r>
            <a:r>
              <a:rPr lang="de-DE" sz="1200" dirty="0">
                <a:solidFill>
                  <a:schemeClr val="bg1"/>
                </a:solidFill>
              </a:rPr>
              <a:t>, 20373−20386.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978EA5-2A0E-4128-AD97-E7D72C9F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" y="4083918"/>
            <a:ext cx="2253252" cy="5707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3096F1-F700-47B5-9FB6-481D3E40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896620"/>
            <a:ext cx="2631664" cy="27552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790341-9889-4A1F-BDFA-BB3428C0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6" y="1419721"/>
            <a:ext cx="2990791" cy="25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307167-4BC4-4B77-84B7-59AFE53EF7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48664" y="4933070"/>
            <a:ext cx="795337" cy="161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1CCB155-E63B-440B-A43B-B78BF798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2" y="176768"/>
            <a:ext cx="8064896" cy="486054"/>
          </a:xfrm>
        </p:spPr>
        <p:txBody>
          <a:bodyPr/>
          <a:lstStyle/>
          <a:p>
            <a:r>
              <a:rPr lang="en-US" sz="2000" dirty="0">
                <a:solidFill>
                  <a:srgbClr val="4F81BD"/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BDDFF7D7-763A-CE60-B889-A78CD56DB349}"/>
              </a:ext>
            </a:extLst>
          </p:cNvPr>
          <p:cNvSpPr/>
          <p:nvPr/>
        </p:nvSpPr>
        <p:spPr>
          <a:xfrm>
            <a:off x="1734771" y="1292207"/>
            <a:ext cx="4176089" cy="242888"/>
          </a:xfrm>
          <a:prstGeom prst="rtTriangle">
            <a:avLst/>
          </a:prstGeom>
          <a:gradFill flip="none" rotWithShape="1">
            <a:gsLst>
              <a:gs pos="0">
                <a:srgbClr val="FF0000"/>
              </a:gs>
              <a:gs pos="59000">
                <a:srgbClr val="54823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A85E55-B6BA-FA6C-AF00-160794869775}"/>
              </a:ext>
            </a:extLst>
          </p:cNvPr>
          <p:cNvSpPr txBox="1"/>
          <p:nvPr/>
        </p:nvSpPr>
        <p:spPr>
          <a:xfrm>
            <a:off x="179512" y="1275151"/>
            <a:ext cx="1346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hydrophilicity</a:t>
            </a:r>
          </a:p>
        </p:txBody>
      </p:sp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AABE0C8D-31FF-E00B-2C3A-A757326BD56B}"/>
              </a:ext>
            </a:extLst>
          </p:cNvPr>
          <p:cNvSpPr/>
          <p:nvPr/>
        </p:nvSpPr>
        <p:spPr>
          <a:xfrm>
            <a:off x="1734771" y="2155256"/>
            <a:ext cx="4176089" cy="242888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5BB9ED-BCA7-8A2A-301A-FAEF22065DEC}"/>
              </a:ext>
            </a:extLst>
          </p:cNvPr>
          <p:cNvSpPr txBox="1"/>
          <p:nvPr/>
        </p:nvSpPr>
        <p:spPr>
          <a:xfrm>
            <a:off x="791072" y="2139702"/>
            <a:ext cx="734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/>
              <a:t>T</a:t>
            </a:r>
            <a:r>
              <a:rPr lang="en-GB" sz="1600" baseline="-25000" dirty="0" err="1"/>
              <a:t>melting</a:t>
            </a:r>
            <a:endParaRPr lang="en-GB" sz="1600" baseline="-25000" dirty="0"/>
          </a:p>
        </p:txBody>
      </p:sp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EB819699-756C-BF2F-E8D5-66C18FDBE314}"/>
              </a:ext>
            </a:extLst>
          </p:cNvPr>
          <p:cNvSpPr/>
          <p:nvPr/>
        </p:nvSpPr>
        <p:spPr>
          <a:xfrm flipH="1">
            <a:off x="1734771" y="3034018"/>
            <a:ext cx="4176089" cy="242888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9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B3A10A-4973-9F81-719B-E3F310FFB129}"/>
              </a:ext>
            </a:extLst>
          </p:cNvPr>
          <p:cNvSpPr txBox="1"/>
          <p:nvPr/>
        </p:nvSpPr>
        <p:spPr>
          <a:xfrm>
            <a:off x="582268" y="3097292"/>
            <a:ext cx="884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i="1" dirty="0"/>
              <a:t>t</a:t>
            </a:r>
            <a:r>
              <a:rPr lang="en-GB" sz="1600" dirty="0"/>
              <a:t>-layer</a:t>
            </a:r>
            <a:endParaRPr lang="en-GB" sz="1600" baseline="-25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3C751C0-7B0B-9A38-FF3E-36011B21A630}"/>
              </a:ext>
            </a:extLst>
          </p:cNvPr>
          <p:cNvSpPr txBox="1"/>
          <p:nvPr/>
        </p:nvSpPr>
        <p:spPr>
          <a:xfrm>
            <a:off x="755576" y="3725300"/>
            <a:ext cx="5976664" cy="79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surface effect has a greater impact on pores smaller than 3.8 nm</a:t>
            </a:r>
          </a:p>
          <a:p>
            <a:pPr marL="285750" indent="-285750"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+mn-lt"/>
              </a:rPr>
              <a:t>larger</a:t>
            </a:r>
            <a:r>
              <a:rPr lang="en-GB" sz="1600" i="1" dirty="0">
                <a:latin typeface="+mn-lt"/>
              </a:rPr>
              <a:t> t</a:t>
            </a:r>
            <a:r>
              <a:rPr lang="en-GB" sz="1600" dirty="0">
                <a:latin typeface="+mn-lt"/>
              </a:rPr>
              <a:t>-layer </a:t>
            </a:r>
            <a:r>
              <a:rPr lang="de-DE" sz="1600" dirty="0">
                <a:sym typeface="Symbol" pitchFamily="18" charset="2"/>
              </a:rPr>
              <a:t></a:t>
            </a:r>
            <a:r>
              <a:rPr lang="en-GB" sz="16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melting occurs at lower temperature</a:t>
            </a:r>
            <a:endParaRPr lang="en-GB" sz="1600" baseline="-25000" dirty="0">
              <a:latin typeface="+mn-lt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994ADA7-F057-49E5-9DDB-AC0D00D37073}"/>
              </a:ext>
            </a:extLst>
          </p:cNvPr>
          <p:cNvGrpSpPr/>
          <p:nvPr/>
        </p:nvGrpSpPr>
        <p:grpSpPr>
          <a:xfrm>
            <a:off x="6012160" y="987574"/>
            <a:ext cx="3278334" cy="3249764"/>
            <a:chOff x="563976" y="1585457"/>
            <a:chExt cx="3278334" cy="3249764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9" name="3D-Modell 28">
                  <a:extLst>
                    <a:ext uri="{FF2B5EF4-FFF2-40B4-BE49-F238E27FC236}">
                      <a16:creationId xmlns:a16="http://schemas.microsoft.com/office/drawing/2014/main" id="{005D032F-73DE-4E5C-BC43-78AB5DF5F22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 rot="2346074">
                <a:off x="563976" y="1585457"/>
                <a:ext cx="3278334" cy="3249764"/>
              </p:xfrm>
              <a:graphic>
                <a:graphicData uri="http://schemas.microsoft.com/office/drawing/2017/model3d">
                  <am3d:model3d r:embed="rId3">
                    <am3d:spPr>
                      <a:xfrm rot="2346074">
                        <a:off x="0" y="0"/>
                        <a:ext cx="3278334" cy="3249764"/>
                      </a:xfrm>
                      <a:prstGeom prst="rect">
                        <a:avLst/>
                      </a:prstGeom>
                    </am3d:spPr>
                    <am3d:camera>
                      <am3d:pos x="0" y="0" z="8143581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5000" d="1000000"/>
                      <am3d:preTrans dx="30600043" dy="-16177905" dz="-1800000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7517668" ay="-1126424" az="1466885"/>
                      <am3d:postTrans dx="0" dy="0" dz="0"/>
                    </am3d:trans>
                    <am3d:raster rName="Office3DRenderer" rVer="16.0.8326">
                      <am3d:blip r:embed="rId4"/>
                    </am3d:raster>
                    <am3d:objViewport viewportSz="401313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9" name="3D-Modell 28">
                  <a:extLst>
                    <a:ext uri="{FF2B5EF4-FFF2-40B4-BE49-F238E27FC236}">
                      <a16:creationId xmlns:a16="http://schemas.microsoft.com/office/drawing/2014/main" id="{005D032F-73DE-4E5C-BC43-78AB5DF5F22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346074">
                  <a:off x="6012160" y="987574"/>
                  <a:ext cx="3278334" cy="32497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EB3841D-DCA7-4AFA-9F18-AEDCAE9F245C}"/>
                </a:ext>
              </a:extLst>
            </p:cNvPr>
            <p:cNvGrpSpPr/>
            <p:nvPr/>
          </p:nvGrpSpPr>
          <p:grpSpPr>
            <a:xfrm>
              <a:off x="2001535" y="4117474"/>
              <a:ext cx="842273" cy="557196"/>
              <a:chOff x="1357631" y="5142372"/>
              <a:chExt cx="1233171" cy="557196"/>
            </a:xfrm>
          </p:grpSpPr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2B325923-90F0-4DB2-AAA1-2173CE0A9B1F}"/>
                  </a:ext>
                </a:extLst>
              </p:cNvPr>
              <p:cNvSpPr txBox="1"/>
              <p:nvPr/>
            </p:nvSpPr>
            <p:spPr>
              <a:xfrm rot="1193445">
                <a:off x="2173444" y="5142372"/>
                <a:ext cx="3048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i="1" dirty="0">
                    <a:solidFill>
                      <a:srgbClr val="4472C4"/>
                    </a:solidFill>
                  </a:rPr>
                  <a:t>t</a:t>
                </a:r>
              </a:p>
            </p:txBody>
          </p:sp>
          <p:sp>
            <p:nvSpPr>
              <p:cNvPr id="33" name="Pfeil: nach links und rechts 32">
                <a:extLst>
                  <a:ext uri="{FF2B5EF4-FFF2-40B4-BE49-F238E27FC236}">
                    <a16:creationId xmlns:a16="http://schemas.microsoft.com/office/drawing/2014/main" id="{FCD389A4-141F-4A7C-8CD1-D0712C388030}"/>
                  </a:ext>
                </a:extLst>
              </p:cNvPr>
              <p:cNvSpPr/>
              <p:nvPr/>
            </p:nvSpPr>
            <p:spPr>
              <a:xfrm rot="1172944">
                <a:off x="2247902" y="5143499"/>
                <a:ext cx="342900" cy="137160"/>
              </a:xfrm>
              <a:prstGeom prst="left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9CAD0007-FADC-4387-8A5D-0791E0E67237}"/>
                  </a:ext>
                </a:extLst>
              </p:cNvPr>
              <p:cNvSpPr txBox="1"/>
              <p:nvPr/>
            </p:nvSpPr>
            <p:spPr>
              <a:xfrm rot="1193445">
                <a:off x="1648540" y="533023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i="1" dirty="0">
                    <a:solidFill>
                      <a:srgbClr val="595959"/>
                    </a:solidFill>
                  </a:rPr>
                  <a:t>R</a:t>
                </a:r>
              </a:p>
            </p:txBody>
          </p:sp>
          <p:sp>
            <p:nvSpPr>
              <p:cNvPr id="35" name="Pfeil: nach links und rechts 34">
                <a:extLst>
                  <a:ext uri="{FF2B5EF4-FFF2-40B4-BE49-F238E27FC236}">
                    <a16:creationId xmlns:a16="http://schemas.microsoft.com/office/drawing/2014/main" id="{0FA0C845-46CD-48CF-884F-8C3137672FE0}"/>
                  </a:ext>
                </a:extLst>
              </p:cNvPr>
              <p:cNvSpPr/>
              <p:nvPr/>
            </p:nvSpPr>
            <p:spPr>
              <a:xfrm rot="1172944">
                <a:off x="1357631" y="5329668"/>
                <a:ext cx="1137799" cy="136800"/>
              </a:xfrm>
              <a:prstGeom prst="left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72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8223124" y="4342303"/>
            <a:ext cx="795337" cy="161925"/>
          </a:xfrm>
        </p:spPr>
        <p:txBody>
          <a:bodyPr/>
          <a:lstStyle/>
          <a:p>
            <a:pPr>
              <a:defRPr/>
            </a:pPr>
            <a:fld id="{0DF7910F-3CB2-4C91-8E44-A2839096D937}" type="slidenum">
              <a:rPr lang="de-DE" sz="1400" smtClean="0">
                <a:latin typeface="+mn-lt"/>
              </a:rPr>
              <a:pPr>
                <a:defRPr/>
              </a:pPr>
              <a:t>2</a:t>
            </a:fld>
            <a:endParaRPr lang="de-DE" sz="1400" dirty="0">
              <a:latin typeface="+mn-lt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en-US" sz="2000" dirty="0">
                <a:solidFill>
                  <a:srgbClr val="4F81BD"/>
                </a:solidFill>
              </a:rPr>
              <a:t>Research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Picture 4" descr="functional_porous_materi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06" y="987574"/>
            <a:ext cx="2584738" cy="152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2" descr="CMK-3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27" y="1591245"/>
            <a:ext cx="1095375" cy="1095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eck 40"/>
          <p:cNvSpPr/>
          <p:nvPr/>
        </p:nvSpPr>
        <p:spPr>
          <a:xfrm>
            <a:off x="6084168" y="1142623"/>
            <a:ext cx="1649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+mn-lt"/>
              </a:rPr>
              <a:t> </a:t>
            </a:r>
            <a:r>
              <a:rPr lang="de-DE" sz="1200" dirty="0">
                <a:solidFill>
                  <a:srgbClr val="4F81BD"/>
                </a:solidFill>
                <a:latin typeface="+mn-lt"/>
              </a:rPr>
              <a:t>Carbons </a:t>
            </a:r>
            <a:r>
              <a:rPr lang="de-DE" sz="1200" dirty="0" err="1">
                <a:solidFill>
                  <a:srgbClr val="4F81BD"/>
                </a:solidFill>
                <a:latin typeface="+mn-lt"/>
              </a:rPr>
              <a:t>and</a:t>
            </a:r>
            <a:r>
              <a:rPr lang="de-DE" sz="12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4F81BD"/>
                </a:solidFill>
                <a:latin typeface="+mn-lt"/>
              </a:rPr>
              <a:t>polymers</a:t>
            </a:r>
            <a:endParaRPr lang="de-DE" sz="1200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26" name="Foliennummernplatzhalter 3"/>
          <p:cNvSpPr txBox="1">
            <a:spLocks/>
          </p:cNvSpPr>
          <p:nvPr/>
        </p:nvSpPr>
        <p:spPr>
          <a:xfrm>
            <a:off x="8351906" y="4858097"/>
            <a:ext cx="795337" cy="1619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27" name="Picture 4" descr="D:\Users\Anika\Documents\Messdaten\AJ-251 bis 300\AJ-300\REM\AJ-300_01_bearb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99" y="2147768"/>
            <a:ext cx="1809655" cy="12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uppieren 43"/>
          <p:cNvGrpSpPr/>
          <p:nvPr/>
        </p:nvGrpSpPr>
        <p:grpSpPr>
          <a:xfrm>
            <a:off x="6168876" y="3284902"/>
            <a:ext cx="1692688" cy="1055305"/>
            <a:chOff x="162273" y="1105542"/>
            <a:chExt cx="4829435" cy="3312000"/>
          </a:xfrm>
        </p:grpSpPr>
        <p:pic>
          <p:nvPicPr>
            <p:cNvPr id="45" name="Picture 6" descr="Y:\Kristin\REM\20140303 - KLA-189, 195-198, 208-209\KLA-198_01.t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000"/>
            <a:stretch/>
          </p:blipFill>
          <p:spPr bwMode="auto">
            <a:xfrm>
              <a:off x="162273" y="1105542"/>
              <a:ext cx="4800000" cy="3312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Gerade Verbindung 45"/>
            <p:cNvCxnSpPr/>
            <p:nvPr/>
          </p:nvCxnSpPr>
          <p:spPr>
            <a:xfrm>
              <a:off x="4505728" y="1613607"/>
              <a:ext cx="188760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4075074" y="1224150"/>
              <a:ext cx="916634" cy="48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" dirty="0">
                  <a:solidFill>
                    <a:schemeClr val="bg1"/>
                  </a:solidFill>
                </a:rPr>
                <a:t>1 µm</a:t>
              </a:r>
            </a:p>
          </p:txBody>
        </p:sp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89" y="3635399"/>
            <a:ext cx="1180189" cy="736551"/>
          </a:xfrm>
          <a:prstGeom prst="rect">
            <a:avLst/>
          </a:prstGeom>
        </p:spPr>
      </p:pic>
      <p:pic>
        <p:nvPicPr>
          <p:cNvPr id="31" name="Picture 6" descr="C:\Users\frankhoffmann\Dropbox\porosity\IRMOF-1_wiki.png">
            <a:extLst>
              <a:ext uri="{FF2B5EF4-FFF2-40B4-BE49-F238E27FC236}">
                <a16:creationId xmlns:a16="http://schemas.microsoft.com/office/drawing/2014/main" id="{D9910DCE-B4FE-4623-AD26-FFD5783D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86" y="3428646"/>
            <a:ext cx="1351838" cy="13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1340BD-2355-4EBC-B2E8-8C96D83D2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87" y="2251968"/>
            <a:ext cx="1264929" cy="1179034"/>
          </a:xfrm>
          <a:prstGeom prst="rect">
            <a:avLst/>
          </a:prstGeom>
        </p:spPr>
      </p:pic>
      <p:sp>
        <p:nvSpPr>
          <p:cNvPr id="55" name="Text Box 42">
            <a:extLst>
              <a:ext uri="{FF2B5EF4-FFF2-40B4-BE49-F238E27FC236}">
                <a16:creationId xmlns:a16="http://schemas.microsoft.com/office/drawing/2014/main" id="{54A3C24F-9404-4FBD-AF32-9FD83B71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43" y="4413461"/>
            <a:ext cx="1696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b="1" dirty="0" err="1">
                <a:solidFill>
                  <a:srgbClr val="C00000"/>
                </a:solidFill>
                <a:latin typeface="+mn-lt"/>
              </a:rPr>
              <a:t>Confinement</a:t>
            </a:r>
            <a:endParaRPr lang="de-DE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" name="Text Box 26">
            <a:extLst>
              <a:ext uri="{FF2B5EF4-FFF2-40B4-BE49-F238E27FC236}">
                <a16:creationId xmlns:a16="http://schemas.microsoft.com/office/drawing/2014/main" id="{1B830756-A794-4149-8E00-EC4C127B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6" y="2626728"/>
            <a:ext cx="1568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 err="1">
                <a:solidFill>
                  <a:srgbClr val="4F81BD"/>
                </a:solidFill>
                <a:latin typeface="+mn-lt"/>
              </a:rPr>
              <a:t>Periodic</a:t>
            </a:r>
            <a:r>
              <a:rPr lang="de-DE" sz="12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4F81BD"/>
                </a:solidFill>
                <a:latin typeface="+mn-lt"/>
              </a:rPr>
              <a:t>mesoporous</a:t>
            </a:r>
            <a:br>
              <a:rPr lang="de-DE" sz="1200" dirty="0">
                <a:solidFill>
                  <a:srgbClr val="4F81BD"/>
                </a:solidFill>
                <a:latin typeface="+mn-lt"/>
              </a:rPr>
            </a:br>
            <a:r>
              <a:rPr lang="de-DE" sz="1200" dirty="0" err="1">
                <a:solidFill>
                  <a:srgbClr val="4F81BD"/>
                </a:solidFill>
                <a:latin typeface="+mn-lt"/>
              </a:rPr>
              <a:t>organosilicas</a:t>
            </a:r>
            <a:r>
              <a:rPr lang="de-DE" sz="1200" dirty="0">
                <a:solidFill>
                  <a:srgbClr val="4F81BD"/>
                </a:solidFill>
                <a:latin typeface="+mn-lt"/>
              </a:rPr>
              <a:t> (PMOs)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6B7ECC-1339-4526-9CA5-0A125EBD9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498" y="2643758"/>
            <a:ext cx="2603880" cy="1764063"/>
          </a:xfrm>
          <a:prstGeom prst="rect">
            <a:avLst/>
          </a:prstGeom>
        </p:spPr>
      </p:pic>
      <p:sp>
        <p:nvSpPr>
          <p:cNvPr id="60" name="Text Box 27">
            <a:extLst>
              <a:ext uri="{FF2B5EF4-FFF2-40B4-BE49-F238E27FC236}">
                <a16:creationId xmlns:a16="http://schemas.microsoft.com/office/drawing/2014/main" id="{6A9EDAF9-4938-4068-865A-DD54432AC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910285"/>
            <a:ext cx="1510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dirty="0">
                <a:solidFill>
                  <a:srgbClr val="4F81BD"/>
                </a:solidFill>
                <a:latin typeface="+mn-lt"/>
              </a:rPr>
              <a:t>Metal-Organic </a:t>
            </a:r>
            <a:br>
              <a:rPr lang="de-DE" sz="1200" dirty="0">
                <a:solidFill>
                  <a:srgbClr val="4F81BD"/>
                </a:solidFill>
                <a:latin typeface="+mn-lt"/>
              </a:rPr>
            </a:br>
            <a:r>
              <a:rPr lang="de-DE" sz="1200" dirty="0">
                <a:solidFill>
                  <a:srgbClr val="4F81BD"/>
                </a:solidFill>
                <a:latin typeface="+mn-lt"/>
              </a:rPr>
              <a:t>Frameworks (MOFs)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8E27594-D520-4492-845A-79F65C8EDAE5}"/>
              </a:ext>
            </a:extLst>
          </p:cNvPr>
          <p:cNvSpPr txBox="1"/>
          <p:nvPr/>
        </p:nvSpPr>
        <p:spPr>
          <a:xfrm>
            <a:off x="107504" y="1347614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F81BD"/>
                </a:solidFill>
              </a:rPr>
              <a:t>Mesoporous silicas</a:t>
            </a:r>
            <a:br>
              <a:rPr lang="en-US" sz="1200" dirty="0">
                <a:solidFill>
                  <a:srgbClr val="4F81BD"/>
                </a:solidFill>
              </a:rPr>
            </a:br>
            <a:r>
              <a:rPr lang="en-US" sz="1200" dirty="0">
                <a:solidFill>
                  <a:srgbClr val="4F81BD"/>
                </a:solidFill>
              </a:rPr>
              <a:t>(M41S/SBAs)</a:t>
            </a:r>
          </a:p>
        </p:txBody>
      </p:sp>
      <p:pic>
        <p:nvPicPr>
          <p:cNvPr id="62" name="Picture 9" descr="TEM S-10 ex (6nm Poren) klein">
            <a:extLst>
              <a:ext uri="{FF2B5EF4-FFF2-40B4-BE49-F238E27FC236}">
                <a16:creationId xmlns:a16="http://schemas.microsoft.com/office/drawing/2014/main" id="{06ECEBDB-9232-431E-9A7A-1D9F04ED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95" y="949733"/>
            <a:ext cx="1250321" cy="11899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9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7410" name="Picture 2" descr="Profilbild von Tamás Si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82" y="3003797"/>
            <a:ext cx="879810" cy="11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lenz-philip-180-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0" y="1031235"/>
            <a:ext cx="879810" cy="11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>
          <a:xfrm>
            <a:off x="-57296" y="2287153"/>
            <a:ext cx="1748976" cy="25559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Philip Lenz</a:t>
            </a:r>
            <a:br>
              <a:rPr lang="de-DE" sz="1000" dirty="0"/>
            </a:br>
            <a:endParaRPr lang="de-DE" sz="1000" i="1" dirty="0">
              <a:solidFill>
                <a:schemeClr val="accent1"/>
              </a:solidFill>
            </a:endParaRPr>
          </a:p>
        </p:txBody>
      </p:sp>
      <p:pic>
        <p:nvPicPr>
          <p:cNvPr id="17416" name="Picture 8" descr="sophia-schwake-180-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0186"/>
            <a:ext cx="879810" cy="11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971600" y="2289078"/>
            <a:ext cx="1695029" cy="2826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Sophia </a:t>
            </a:r>
            <a:r>
              <a:rPr lang="de-DE" sz="1000" dirty="0" err="1"/>
              <a:t>Schwake</a:t>
            </a:r>
            <a:br>
              <a:rPr lang="de-DE" sz="1000" dirty="0"/>
            </a:br>
            <a:endParaRPr lang="de-DE" sz="1000" dirty="0">
              <a:solidFill>
                <a:schemeClr val="accent1"/>
              </a:solidFill>
            </a:endParaRPr>
          </a:p>
        </p:txBody>
      </p:sp>
      <p:pic>
        <p:nvPicPr>
          <p:cNvPr id="17418" name="Picture 10" descr="haug-tabea-180-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4" y="1040186"/>
            <a:ext cx="879810" cy="11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el 1"/>
          <p:cNvSpPr txBox="1">
            <a:spLocks/>
          </p:cNvSpPr>
          <p:nvPr/>
        </p:nvSpPr>
        <p:spPr>
          <a:xfrm>
            <a:off x="2123728" y="2290825"/>
            <a:ext cx="1540935" cy="2826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Tabea Haug</a:t>
            </a:r>
            <a:br>
              <a:rPr lang="de-DE" sz="1000" dirty="0"/>
            </a:br>
            <a:endParaRPr lang="de-DE" sz="1000" i="1" dirty="0">
              <a:solidFill>
                <a:schemeClr val="accent1"/>
              </a:solidFill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52" y="2998896"/>
            <a:ext cx="1040866" cy="117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el 1"/>
          <p:cNvSpPr txBox="1">
            <a:spLocks/>
          </p:cNvSpPr>
          <p:nvPr/>
        </p:nvSpPr>
        <p:spPr>
          <a:xfrm>
            <a:off x="6264011" y="4276368"/>
            <a:ext cx="1684951" cy="280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Dr. Tamas Simon</a:t>
            </a:r>
            <a:endParaRPr lang="de-DE" sz="1000" i="1" dirty="0">
              <a:solidFill>
                <a:srgbClr val="4F81BD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7A9A13-5CBA-4B07-8A10-7C162BE6D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92" y="1042354"/>
            <a:ext cx="881351" cy="11751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B6606A-643B-40E6-94D4-381433811A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08" y="1040187"/>
            <a:ext cx="879809" cy="11730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F99520-2063-4A50-A0E6-DF30B78A7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25" y="1038409"/>
            <a:ext cx="888607" cy="1184809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1655CF5C-A6E8-4527-919D-218C84BFE7BD}"/>
              </a:ext>
            </a:extLst>
          </p:cNvPr>
          <p:cNvSpPr txBox="1">
            <a:spLocks/>
          </p:cNvSpPr>
          <p:nvPr/>
        </p:nvSpPr>
        <p:spPr>
          <a:xfrm>
            <a:off x="3203848" y="2287390"/>
            <a:ext cx="1540935" cy="2843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Sarah Claas</a:t>
            </a:r>
            <a:br>
              <a:rPr lang="de-DE" sz="1000" dirty="0"/>
            </a:br>
            <a:endParaRPr lang="de-DE" sz="1000" i="1" dirty="0">
              <a:solidFill>
                <a:schemeClr val="accent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10E49C24-17E0-4914-AE9F-912ED42C9936}"/>
              </a:ext>
            </a:extLst>
          </p:cNvPr>
          <p:cNvSpPr txBox="1">
            <a:spLocks/>
          </p:cNvSpPr>
          <p:nvPr/>
        </p:nvSpPr>
        <p:spPr>
          <a:xfrm>
            <a:off x="4211960" y="2287390"/>
            <a:ext cx="1540935" cy="3755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Anna </a:t>
            </a:r>
            <a:r>
              <a:rPr lang="de-DE" sz="1000" dirty="0" err="1"/>
              <a:t>Westhues</a:t>
            </a:r>
            <a:br>
              <a:rPr lang="de-DE" sz="1000" dirty="0"/>
            </a:br>
            <a:endParaRPr lang="de-DE" sz="1000" i="1" dirty="0">
              <a:solidFill>
                <a:schemeClr val="accent1"/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1F1C8F0-F7F8-4704-B90E-B238EFA9B8A3}"/>
              </a:ext>
            </a:extLst>
          </p:cNvPr>
          <p:cNvSpPr txBox="1">
            <a:spLocks/>
          </p:cNvSpPr>
          <p:nvPr/>
        </p:nvSpPr>
        <p:spPr>
          <a:xfrm>
            <a:off x="5247904" y="2283718"/>
            <a:ext cx="1556344" cy="2826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Christian Köhn</a:t>
            </a:r>
            <a:br>
              <a:rPr lang="de-DE" sz="1000" dirty="0"/>
            </a:br>
            <a:endParaRPr lang="de-DE" sz="1000" i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BE0F7F-F67A-4CD6-B493-EE1F26353C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59" y="1042937"/>
            <a:ext cx="879809" cy="1173078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09B4BD29-BD6D-4F5B-8AB0-DCBBE06A9FDC}"/>
              </a:ext>
            </a:extLst>
          </p:cNvPr>
          <p:cNvSpPr txBox="1">
            <a:spLocks/>
          </p:cNvSpPr>
          <p:nvPr/>
        </p:nvSpPr>
        <p:spPr>
          <a:xfrm>
            <a:off x="6327979" y="2284879"/>
            <a:ext cx="1463167" cy="2320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Patrick </a:t>
            </a:r>
            <a:r>
              <a:rPr lang="de-DE" sz="1000" dirty="0" err="1"/>
              <a:t>Funnemann</a:t>
            </a:r>
            <a:r>
              <a:rPr lang="de-DE" sz="1000" dirty="0"/>
              <a:t> </a:t>
            </a:r>
            <a:br>
              <a:rPr lang="de-DE" sz="1000" dirty="0"/>
            </a:br>
            <a:endParaRPr lang="de-DE" sz="1000" dirty="0">
              <a:solidFill>
                <a:srgbClr val="4F81BD"/>
              </a:solidFill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BA4767AD-5C79-444D-9DD8-128B59F49250}"/>
              </a:ext>
            </a:extLst>
          </p:cNvPr>
          <p:cNvSpPr txBox="1">
            <a:spLocks/>
          </p:cNvSpPr>
          <p:nvPr/>
        </p:nvSpPr>
        <p:spPr>
          <a:xfrm>
            <a:off x="2193639" y="4287813"/>
            <a:ext cx="1463167" cy="282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Timm Kraus</a:t>
            </a:r>
            <a:br>
              <a:rPr lang="de-DE" sz="1000" dirty="0"/>
            </a:br>
            <a:endParaRPr lang="de-DE" sz="1000" dirty="0">
              <a:solidFill>
                <a:srgbClr val="4F81BD"/>
              </a:solidFill>
            </a:endParaRPr>
          </a:p>
        </p:txBody>
      </p:sp>
      <p:pic>
        <p:nvPicPr>
          <p:cNvPr id="125954" name="Picture 2" descr="Profilbild von Sandra König">
            <a:extLst>
              <a:ext uri="{FF2B5EF4-FFF2-40B4-BE49-F238E27FC236}">
                <a16:creationId xmlns:a16="http://schemas.microsoft.com/office/drawing/2014/main" id="{B96FD65E-69EC-4473-B9DE-F52BAE72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70" y="3007016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Jingxuan Zeng">
            <a:extLst>
              <a:ext uri="{FF2B5EF4-FFF2-40B4-BE49-F238E27FC236}">
                <a16:creationId xmlns:a16="http://schemas.microsoft.com/office/drawing/2014/main" id="{C1F9DF1C-F7BF-44B6-AFE6-659EC602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38739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55E82D7B-C683-404B-9A5F-42CF47C7ABCB}"/>
              </a:ext>
            </a:extLst>
          </p:cNvPr>
          <p:cNvSpPr txBox="1">
            <a:spLocks/>
          </p:cNvSpPr>
          <p:nvPr/>
        </p:nvSpPr>
        <p:spPr>
          <a:xfrm>
            <a:off x="442144" y="4283936"/>
            <a:ext cx="825920" cy="2320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Tim Wagner</a:t>
            </a:r>
            <a:endParaRPr lang="de-DE" sz="1000" dirty="0">
              <a:solidFill>
                <a:srgbClr val="4F81BD"/>
              </a:solidFill>
            </a:endParaRPr>
          </a:p>
        </p:txBody>
      </p:sp>
      <p:pic>
        <p:nvPicPr>
          <p:cNvPr id="125958" name="Picture 6" descr="Profilbild von Tim Wagner">
            <a:extLst>
              <a:ext uri="{FF2B5EF4-FFF2-40B4-BE49-F238E27FC236}">
                <a16:creationId xmlns:a16="http://schemas.microsoft.com/office/drawing/2014/main" id="{2B1A9D1F-4AB1-4102-9C7D-0B247CE8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6" y="3003798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0" name="Picture 8" descr="Portrait Maurice Sifrin">
            <a:extLst>
              <a:ext uri="{FF2B5EF4-FFF2-40B4-BE49-F238E27FC236}">
                <a16:creationId xmlns:a16="http://schemas.microsoft.com/office/drawing/2014/main" id="{A09A8D16-8777-49BE-9E6B-74A02611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98" y="3010148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el 1">
            <a:extLst>
              <a:ext uri="{FF2B5EF4-FFF2-40B4-BE49-F238E27FC236}">
                <a16:creationId xmlns:a16="http://schemas.microsoft.com/office/drawing/2014/main" id="{244F45A8-FBBC-4179-AED7-CC606D84C88A}"/>
              </a:ext>
            </a:extLst>
          </p:cNvPr>
          <p:cNvSpPr txBox="1">
            <a:spLocks/>
          </p:cNvSpPr>
          <p:nvPr/>
        </p:nvSpPr>
        <p:spPr>
          <a:xfrm>
            <a:off x="1416638" y="4283936"/>
            <a:ext cx="908512" cy="23203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Maurice </a:t>
            </a:r>
            <a:r>
              <a:rPr lang="de-DE" sz="1000" dirty="0" err="1"/>
              <a:t>Sifrin</a:t>
            </a:r>
            <a:endParaRPr lang="de-DE" sz="1000" dirty="0"/>
          </a:p>
        </p:txBody>
      </p:sp>
      <p:pic>
        <p:nvPicPr>
          <p:cNvPr id="125962" name="Picture 10" descr="Profilbild von Timm Kraus">
            <a:extLst>
              <a:ext uri="{FF2B5EF4-FFF2-40B4-BE49-F238E27FC236}">
                <a16:creationId xmlns:a16="http://schemas.microsoft.com/office/drawing/2014/main" id="{8EDFA816-7608-4A26-9D3A-8EF49F32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68" y="3010148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4" name="Picture 12" descr="Profilbild von Sonja Kemmerer">
            <a:extLst>
              <a:ext uri="{FF2B5EF4-FFF2-40B4-BE49-F238E27FC236}">
                <a16:creationId xmlns:a16="http://schemas.microsoft.com/office/drawing/2014/main" id="{E58AFF08-7F5A-46A2-A234-2166098B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88" y="3010242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8D5CE05A-BB38-4BED-BF54-CB137EB6A96F}"/>
              </a:ext>
            </a:extLst>
          </p:cNvPr>
          <p:cNvSpPr txBox="1">
            <a:spLocks/>
          </p:cNvSpPr>
          <p:nvPr/>
        </p:nvSpPr>
        <p:spPr>
          <a:xfrm>
            <a:off x="3204416" y="4280864"/>
            <a:ext cx="1463167" cy="282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Sonja </a:t>
            </a:r>
            <a:r>
              <a:rPr lang="de-DE" sz="1000" dirty="0" err="1"/>
              <a:t>Kemmerer</a:t>
            </a:r>
            <a:endParaRPr lang="de-DE" sz="1000" dirty="0">
              <a:solidFill>
                <a:srgbClr val="4F81BD"/>
              </a:solidFill>
            </a:endParaRPr>
          </a:p>
        </p:txBody>
      </p:sp>
      <p:pic>
        <p:nvPicPr>
          <p:cNvPr id="125966" name="Picture 14" descr="Profilbild von Uta Sazama">
            <a:extLst>
              <a:ext uri="{FF2B5EF4-FFF2-40B4-BE49-F238E27FC236}">
                <a16:creationId xmlns:a16="http://schemas.microsoft.com/office/drawing/2014/main" id="{BE393EF5-E727-4C1E-A8FE-3295306B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56" y="3007016"/>
            <a:ext cx="879809" cy="11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6DE39CBD-B38B-4D8A-916F-89B86359706C}"/>
              </a:ext>
            </a:extLst>
          </p:cNvPr>
          <p:cNvSpPr txBox="1">
            <a:spLocks/>
          </p:cNvSpPr>
          <p:nvPr/>
        </p:nvSpPr>
        <p:spPr>
          <a:xfrm>
            <a:off x="5302466" y="4280863"/>
            <a:ext cx="1463167" cy="282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Sandra König</a:t>
            </a:r>
            <a:endParaRPr lang="de-DE" sz="1000" dirty="0">
              <a:solidFill>
                <a:srgbClr val="4F81BD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CEE426B1-C33C-492E-A1FE-252CD22AF506}"/>
              </a:ext>
            </a:extLst>
          </p:cNvPr>
          <p:cNvSpPr txBox="1">
            <a:spLocks/>
          </p:cNvSpPr>
          <p:nvPr/>
        </p:nvSpPr>
        <p:spPr>
          <a:xfrm>
            <a:off x="4290389" y="4281912"/>
            <a:ext cx="1463167" cy="282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Uta </a:t>
            </a:r>
            <a:r>
              <a:rPr lang="de-DE" sz="1000" dirty="0" err="1"/>
              <a:t>Sazama</a:t>
            </a:r>
            <a:endParaRPr lang="de-DE" sz="1000" dirty="0">
              <a:solidFill>
                <a:srgbClr val="4F81BD"/>
              </a:solidFill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9FA14D39-3891-4263-987C-F9A1DF73ECC2}"/>
              </a:ext>
            </a:extLst>
          </p:cNvPr>
          <p:cNvSpPr txBox="1">
            <a:spLocks/>
          </p:cNvSpPr>
          <p:nvPr/>
        </p:nvSpPr>
        <p:spPr>
          <a:xfrm>
            <a:off x="7405609" y="4282119"/>
            <a:ext cx="1684951" cy="280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/>
              <a:t>Dr. Frank Hoffmann</a:t>
            </a:r>
            <a:endParaRPr lang="de-DE" sz="1000" i="1" dirty="0">
              <a:solidFill>
                <a:srgbClr val="4F81BD"/>
              </a:solidFill>
            </a:endParaRPr>
          </a:p>
        </p:txBody>
      </p:sp>
      <p:pic>
        <p:nvPicPr>
          <p:cNvPr id="39" name="Grafik 38">
            <a:hlinkClick r:id="" action="ppaction://noaction"/>
            <a:extLst>
              <a:ext uri="{FF2B5EF4-FFF2-40B4-BE49-F238E27FC236}">
                <a16:creationId xmlns:a16="http://schemas.microsoft.com/office/drawing/2014/main" id="{ADCD5F6A-958D-4297-A45D-E0AF3DAE579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" y="128960"/>
            <a:ext cx="1620404" cy="477882"/>
          </a:xfrm>
          <a:prstGeom prst="rect">
            <a:avLst/>
          </a:prstGeom>
        </p:spPr>
      </p:pic>
      <p:sp>
        <p:nvSpPr>
          <p:cNvPr id="40" name="Titel 1">
            <a:extLst>
              <a:ext uri="{FF2B5EF4-FFF2-40B4-BE49-F238E27FC236}">
                <a16:creationId xmlns:a16="http://schemas.microsoft.com/office/drawing/2014/main" id="{F926E1F8-5F5A-4DD7-868E-4DF4C3F3CDDA}"/>
              </a:ext>
            </a:extLst>
          </p:cNvPr>
          <p:cNvSpPr txBox="1">
            <a:spLocks/>
          </p:cNvSpPr>
          <p:nvPr/>
        </p:nvSpPr>
        <p:spPr>
          <a:xfrm>
            <a:off x="7380312" y="2289077"/>
            <a:ext cx="1463167" cy="2826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F81BD"/>
              </a:buClr>
            </a:pPr>
            <a:r>
              <a:rPr lang="de-DE" sz="1000" dirty="0" err="1"/>
              <a:t>Jingxuan</a:t>
            </a:r>
            <a:r>
              <a:rPr lang="de-DE" sz="1000" dirty="0"/>
              <a:t> Zeng</a:t>
            </a:r>
          </a:p>
        </p:txBody>
      </p:sp>
    </p:spTree>
    <p:extLst>
      <p:ext uri="{BB962C8B-B14F-4D97-AF65-F5344CB8AC3E}">
        <p14:creationId xmlns:p14="http://schemas.microsoft.com/office/powerpoint/2010/main" val="1574140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21</a:t>
            </a:fld>
            <a:endParaRPr lang="de-DE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79512" y="180008"/>
            <a:ext cx="6912768" cy="3755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4F81BD"/>
                </a:solidFill>
              </a:rPr>
              <a:t>Acknowledgements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07504" y="1264574"/>
            <a:ext cx="5400562" cy="310737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5907088" algn="l"/>
              </a:tabLst>
              <a:defRPr/>
            </a:pP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collaborations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Prof. P. Huber	(TU Hamburg)</a:t>
            </a: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Prof. M. Steiger	(U Hamburg)</a:t>
            </a: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Prof. D. 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Morineau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(U Rennes)</a:t>
            </a: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Dr. F. Lehmkühler	(DESY, Hamburg)</a:t>
            </a: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latin typeface="Calibri" pitchFamily="34" charset="0"/>
              </a:rPr>
              <a:t>Prof. M. </a:t>
            </a:r>
            <a:r>
              <a:rPr lang="de-DE" sz="1600" dirty="0" err="1">
                <a:latin typeface="Calibri" pitchFamily="34" charset="0"/>
              </a:rPr>
              <a:t>Thommes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	(FAU Erlangen-</a:t>
            </a:r>
            <a:r>
              <a:rPr lang="de-DE" sz="1600" dirty="0" err="1">
                <a:solidFill>
                  <a:srgbClr val="000000"/>
                </a:solidFill>
                <a:latin typeface="Calibri" pitchFamily="34" charset="0"/>
              </a:rPr>
              <a:t>Nuremberg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2511425" algn="l"/>
                <a:tab pos="5907088" algn="l"/>
              </a:tabLst>
              <a:defRPr/>
            </a:pPr>
            <a:r>
              <a:rPr lang="de-DE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Prof. D. Enke	(U Leipzig)</a:t>
            </a:r>
          </a:p>
          <a:p>
            <a:pPr marL="457200" lvl="1" indent="0" eaLnBrk="1" hangingPunct="1">
              <a:buClr>
                <a:srgbClr val="4F81BD"/>
              </a:buClr>
              <a:buNone/>
              <a:tabLst>
                <a:tab pos="354013" algn="l"/>
                <a:tab pos="2511425" algn="l"/>
                <a:tab pos="5907088" algn="l"/>
              </a:tabLst>
              <a:defRPr/>
            </a:pPr>
            <a:endParaRPr lang="de-DE" sz="1600" dirty="0"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009689" y="1131590"/>
            <a:ext cx="1946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lvl="1" indent="-360363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  <a:tab pos="5907088" algn="l"/>
              </a:tabLst>
              <a:defRPr/>
            </a:pPr>
            <a:r>
              <a:rPr lang="de-DE" sz="1600" dirty="0" err="1">
                <a:solidFill>
                  <a:srgbClr val="000000"/>
                </a:solidFill>
              </a:rPr>
              <a:t>financial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support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9" name="Picture 11" descr="dfg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34" y="1607194"/>
            <a:ext cx="1260816" cy="5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4" y="1563638"/>
            <a:ext cx="1571264" cy="776389"/>
          </a:xfrm>
          <a:prstGeom prst="rect">
            <a:avLst/>
          </a:prstGeom>
        </p:spPr>
      </p:pic>
      <p:pic>
        <p:nvPicPr>
          <p:cNvPr id="18" name="Picture 124" descr="Lexi_2_RGB_tran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34" y="2538640"/>
            <a:ext cx="1289323" cy="4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52574" y="3539797"/>
            <a:ext cx="714129" cy="273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2000" dirty="0"/>
          </a:p>
        </p:txBody>
      </p:sp>
      <p:sp>
        <p:nvSpPr>
          <p:cNvPr id="34" name="Textfeld 33"/>
          <p:cNvSpPr txBox="1"/>
          <p:nvPr/>
        </p:nvSpPr>
        <p:spPr>
          <a:xfrm>
            <a:off x="4572000" y="4155926"/>
            <a:ext cx="714129" cy="330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2000" dirty="0"/>
          </a:p>
        </p:txBody>
      </p:sp>
      <p:grpSp>
        <p:nvGrpSpPr>
          <p:cNvPr id="42" name="Gruppieren 25"/>
          <p:cNvGrpSpPr>
            <a:grpSpLocks/>
          </p:cNvGrpSpPr>
          <p:nvPr/>
        </p:nvGrpSpPr>
        <p:grpSpPr bwMode="auto">
          <a:xfrm>
            <a:off x="7380312" y="2211710"/>
            <a:ext cx="1396536" cy="1152126"/>
            <a:chOff x="6822661" y="3757348"/>
            <a:chExt cx="1791871" cy="1474227"/>
          </a:xfrm>
        </p:grpSpPr>
        <p:pic>
          <p:nvPicPr>
            <p:cNvPr id="43" name="Grafik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590" y="3757348"/>
              <a:ext cx="1374842" cy="76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hteck 27"/>
            <p:cNvSpPr>
              <a:spLocks noChangeArrowheads="1"/>
            </p:cNvSpPr>
            <p:nvPr/>
          </p:nvSpPr>
          <p:spPr bwMode="auto">
            <a:xfrm>
              <a:off x="6822661" y="4522694"/>
              <a:ext cx="1791871" cy="708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 dirty="0"/>
                <a:t>Cluster </a:t>
              </a:r>
              <a:r>
                <a:rPr lang="de-DE" sz="1000" b="1" dirty="0" err="1"/>
                <a:t>of</a:t>
              </a:r>
              <a:r>
                <a:rPr lang="de-DE" sz="1000" b="1" dirty="0"/>
                <a:t> excellence</a:t>
              </a:r>
            </a:p>
            <a:p>
              <a:pPr algn="ctr"/>
              <a:r>
                <a:rPr lang="de-DE" sz="1000" b="1" dirty="0"/>
                <a:t>Hamburg </a:t>
              </a:r>
              <a:r>
                <a:rPr lang="de-DE" sz="1000" b="1" dirty="0" err="1"/>
                <a:t>Centre</a:t>
              </a:r>
              <a:r>
                <a:rPr lang="de-DE" sz="1000" b="1" dirty="0"/>
                <a:t> </a:t>
              </a:r>
              <a:r>
                <a:rPr lang="de-DE" sz="1000" b="1" dirty="0" err="1"/>
                <a:t>for</a:t>
              </a:r>
              <a:br>
                <a:rPr lang="de-DE" sz="1000" b="1" dirty="0"/>
              </a:br>
              <a:r>
                <a:rPr lang="de-DE" sz="1000" b="1" dirty="0"/>
                <a:t>Ultrafast Imaging (CUI)</a:t>
              </a:r>
            </a:p>
          </p:txBody>
        </p:sp>
      </p:grpSp>
      <p:pic>
        <p:nvPicPr>
          <p:cNvPr id="24" name="0 Imagen">
            <a:extLst>
              <a:ext uri="{FF2B5EF4-FFF2-40B4-BE49-F238E27FC236}">
                <a16:creationId xmlns:a16="http://schemas.microsoft.com/office/drawing/2014/main" id="{49DE4A21-7B24-4B3A-9CD8-DDF07C888D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12" y="3232522"/>
            <a:ext cx="922020" cy="922020"/>
          </a:xfrm>
          <a:prstGeom prst="rect">
            <a:avLst/>
          </a:prstGeom>
          <a:ln w="0" cap="sq">
            <a:noFill/>
            <a:prstDash val="solid"/>
            <a:miter lim="800000"/>
          </a:ln>
          <a:effectLst/>
        </p:spPr>
      </p:pic>
      <p:pic>
        <p:nvPicPr>
          <p:cNvPr id="27" name="Immagine 5">
            <a:extLst>
              <a:ext uri="{FF2B5EF4-FFF2-40B4-BE49-F238E27FC236}">
                <a16:creationId xmlns:a16="http://schemas.microsoft.com/office/drawing/2014/main" id="{575D18AF-E871-4605-9100-201E9006798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64542" y="3439433"/>
            <a:ext cx="2119745" cy="51954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2C08564-F7D5-45AE-8FC3-5014E4B231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53" y="4312642"/>
            <a:ext cx="2979161" cy="3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en-US" sz="2000" dirty="0">
                <a:solidFill>
                  <a:srgbClr val="4F81BD"/>
                </a:solidFill>
              </a:rPr>
              <a:t>Research  ̶  Systems in nanoconfinement</a:t>
            </a:r>
            <a:endParaRPr lang="en-US" sz="2000" i="1" dirty="0">
              <a:solidFill>
                <a:srgbClr val="4F81BD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1299787" y="3651870"/>
            <a:ext cx="1439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rgbClr val="4F81BD"/>
                </a:solidFill>
                <a:latin typeface="+mn-lt"/>
              </a:rPr>
              <a:t>Water</a:t>
            </a:r>
            <a:r>
              <a:rPr lang="de-DE" sz="1400" b="1" dirty="0">
                <a:solidFill>
                  <a:srgbClr val="4F81BD"/>
                </a:solidFill>
                <a:latin typeface="+mn-lt"/>
              </a:rPr>
              <a:t>/</a:t>
            </a:r>
            <a:r>
              <a:rPr lang="de-DE" sz="1400" b="1" dirty="0" err="1">
                <a:solidFill>
                  <a:srgbClr val="4F81BD"/>
                </a:solidFill>
                <a:latin typeface="+mn-lt"/>
              </a:rPr>
              <a:t>ice</a:t>
            </a:r>
            <a:r>
              <a:rPr lang="de-DE" sz="1400" b="1" dirty="0">
                <a:solidFill>
                  <a:srgbClr val="4F81BD"/>
                </a:solidFill>
                <a:latin typeface="+mn-lt"/>
              </a:rPr>
              <a:t>/</a:t>
            </a:r>
            <a:r>
              <a:rPr lang="de-DE" sz="1400" b="1" dirty="0" err="1">
                <a:solidFill>
                  <a:srgbClr val="4F81BD"/>
                </a:solidFill>
                <a:latin typeface="+mn-lt"/>
              </a:rPr>
              <a:t>vapor</a:t>
            </a:r>
            <a:endParaRPr lang="de-DE" sz="1400" b="1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26" name="Foliennummernplatzhalter 3"/>
          <p:cNvSpPr txBox="1">
            <a:spLocks/>
          </p:cNvSpPr>
          <p:nvPr/>
        </p:nvSpPr>
        <p:spPr>
          <a:xfrm>
            <a:off x="8351906" y="4858097"/>
            <a:ext cx="795337" cy="1619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32" name="Picture 2" descr="Y:\vorträge\DK Vortrag 2014\wasserlogo.jpg">
            <a:extLst>
              <a:ext uri="{FF2B5EF4-FFF2-40B4-BE49-F238E27FC236}">
                <a16:creationId xmlns:a16="http://schemas.microsoft.com/office/drawing/2014/main" id="{4B5DBFE5-4FC1-4741-B0B9-3BB78622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9" y="1072460"/>
            <a:ext cx="2446006" cy="24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CD00EEC2-6812-40DC-83A5-89868FB63EE6}"/>
              </a:ext>
            </a:extLst>
          </p:cNvPr>
          <p:cNvSpPr/>
          <p:nvPr/>
        </p:nvSpPr>
        <p:spPr>
          <a:xfrm>
            <a:off x="6012160" y="985346"/>
            <a:ext cx="1329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4F81BD"/>
                </a:solidFill>
                <a:latin typeface="+mn-lt"/>
              </a:rPr>
              <a:t>Binary 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mixtures</a:t>
            </a:r>
            <a:endParaRPr lang="de-DE" sz="1400" b="1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4D2C787-B23E-468A-A37A-FEEA5008F61B}"/>
              </a:ext>
            </a:extLst>
          </p:cNvPr>
          <p:cNvSpPr/>
          <p:nvPr/>
        </p:nvSpPr>
        <p:spPr>
          <a:xfrm>
            <a:off x="2039112" y="4103663"/>
            <a:ext cx="1524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rgbClr val="4F81BD"/>
                </a:solidFill>
                <a:latin typeface="+mn-lt"/>
              </a:rPr>
              <a:t>salts</a:t>
            </a:r>
            <a:r>
              <a:rPr lang="de-DE" sz="1400" dirty="0">
                <a:solidFill>
                  <a:srgbClr val="4F81BD"/>
                </a:solidFill>
                <a:latin typeface="+mn-lt"/>
              </a:rPr>
              <a:t>/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salt</a:t>
            </a:r>
            <a:r>
              <a:rPr lang="de-DE" sz="14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hydrates</a:t>
            </a:r>
            <a:endParaRPr lang="de-DE" sz="1400" b="1" dirty="0">
              <a:solidFill>
                <a:srgbClr val="4F81BD"/>
              </a:solidFill>
              <a:latin typeface="+mn-lt"/>
            </a:endParaRPr>
          </a:p>
        </p:txBody>
      </p:sp>
      <p:graphicFrame>
        <p:nvGraphicFramePr>
          <p:cNvPr id="50" name="Objekt 49">
            <a:extLst>
              <a:ext uri="{FF2B5EF4-FFF2-40B4-BE49-F238E27FC236}">
                <a16:creationId xmlns:a16="http://schemas.microsoft.com/office/drawing/2014/main" id="{F212A2C9-5695-48E1-9469-2F7B1B229E6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2837" y="1345386"/>
          <a:ext cx="631073" cy="72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98" name="CS ChemDraw Drawing" r:id="rId5" imgW="767607" imgH="880518" progId="ChemDraw.Document.6.0">
                  <p:embed/>
                </p:oleObj>
              </mc:Choice>
              <mc:Fallback>
                <p:oleObj name="CS ChemDraw Drawing" r:id="rId5" imgW="767607" imgH="880518" progId="ChemDraw.Document.6.0">
                  <p:embed/>
                  <p:pic>
                    <p:nvPicPr>
                      <p:cNvPr id="50" name="Objekt 49">
                        <a:extLst>
                          <a:ext uri="{FF2B5EF4-FFF2-40B4-BE49-F238E27FC236}">
                            <a16:creationId xmlns:a16="http://schemas.microsoft.com/office/drawing/2014/main" id="{F212A2C9-5695-48E1-9469-2F7B1B229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2837" y="1345386"/>
                        <a:ext cx="631073" cy="723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>
            <a:extLst>
              <a:ext uri="{FF2B5EF4-FFF2-40B4-BE49-F238E27FC236}">
                <a16:creationId xmlns:a16="http://schemas.microsoft.com/office/drawing/2014/main" id="{D57D30E0-2F2D-4392-B401-66D9BF0417A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24747" y="1376573"/>
          <a:ext cx="577875" cy="6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99" name="CS ChemDraw Drawing" r:id="rId7" imgW="752316" imgH="880518" progId="ChemDraw.Document.6.0">
                  <p:embed/>
                </p:oleObj>
              </mc:Choice>
              <mc:Fallback>
                <p:oleObj name="CS ChemDraw Drawing" r:id="rId7" imgW="752316" imgH="880518" progId="ChemDraw.Document.6.0">
                  <p:embed/>
                  <p:pic>
                    <p:nvPicPr>
                      <p:cNvPr id="51" name="Objekt 50">
                        <a:extLst>
                          <a:ext uri="{FF2B5EF4-FFF2-40B4-BE49-F238E27FC236}">
                            <a16:creationId xmlns:a16="http://schemas.microsoft.com/office/drawing/2014/main" id="{D57D30E0-2F2D-4392-B401-66D9BF041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4747" y="1376573"/>
                        <a:ext cx="577875" cy="67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 51">
            <a:extLst>
              <a:ext uri="{FF2B5EF4-FFF2-40B4-BE49-F238E27FC236}">
                <a16:creationId xmlns:a16="http://schemas.microsoft.com/office/drawing/2014/main" id="{011B050A-3E1E-45DB-A73B-D44C34F7A2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24747" y="2111149"/>
          <a:ext cx="577875" cy="6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0" name="CS ChemDraw Drawing" r:id="rId7" imgW="752316" imgH="880518" progId="ChemDraw.Document.6.0">
                  <p:embed/>
                </p:oleObj>
              </mc:Choice>
              <mc:Fallback>
                <p:oleObj name="CS ChemDraw Drawing" r:id="rId7" imgW="752316" imgH="880518" progId="ChemDraw.Document.6.0">
                  <p:embed/>
                  <p:pic>
                    <p:nvPicPr>
                      <p:cNvPr id="52" name="Objekt 51">
                        <a:extLst>
                          <a:ext uri="{FF2B5EF4-FFF2-40B4-BE49-F238E27FC236}">
                            <a16:creationId xmlns:a16="http://schemas.microsoft.com/office/drawing/2014/main" id="{011B050A-3E1E-45DB-A73B-D44C34F7A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4747" y="2111149"/>
                        <a:ext cx="577875" cy="67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>
            <a:extLst>
              <a:ext uri="{FF2B5EF4-FFF2-40B4-BE49-F238E27FC236}">
                <a16:creationId xmlns:a16="http://schemas.microsoft.com/office/drawing/2014/main" id="{1EC0988C-EC98-41D3-8D15-FDBB756AAA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23074" y="2116841"/>
          <a:ext cx="852247" cy="58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1" name="CS ChemDraw Drawing" r:id="rId9" imgW="1247743" imgH="856332" progId="ChemDraw.Document.6.0">
                  <p:embed/>
                </p:oleObj>
              </mc:Choice>
              <mc:Fallback>
                <p:oleObj name="CS ChemDraw Drawing" r:id="rId9" imgW="1247743" imgH="856332" progId="ChemDraw.Document.6.0">
                  <p:embed/>
                  <p:pic>
                    <p:nvPicPr>
                      <p:cNvPr id="53" name="Objekt 52">
                        <a:extLst>
                          <a:ext uri="{FF2B5EF4-FFF2-40B4-BE49-F238E27FC236}">
                            <a16:creationId xmlns:a16="http://schemas.microsoft.com/office/drawing/2014/main" id="{1EC0988C-EC98-41D3-8D15-FDBB756AA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3074" y="2116841"/>
                        <a:ext cx="852247" cy="584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Grafik 53">
            <a:extLst>
              <a:ext uri="{FF2B5EF4-FFF2-40B4-BE49-F238E27FC236}">
                <a16:creationId xmlns:a16="http://schemas.microsoft.com/office/drawing/2014/main" id="{F51EDC6B-0C79-418C-A01C-642D91E7CF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31" y="3344521"/>
            <a:ext cx="1087061" cy="504056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C563DA31-C2DE-4930-8ED2-78DBB6DBB5B7}"/>
              </a:ext>
            </a:extLst>
          </p:cNvPr>
          <p:cNvSpPr txBox="1"/>
          <p:nvPr/>
        </p:nvSpPr>
        <p:spPr>
          <a:xfrm>
            <a:off x="7091316" y="3950935"/>
            <a:ext cx="124741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4F81BD"/>
                </a:solidFill>
                <a:latin typeface="+mj-lt"/>
              </a:rPr>
              <a:t>alkanediamines</a:t>
            </a:r>
            <a:endParaRPr lang="de-DE" sz="1200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FBD84D0F-E7A9-42D9-BE0F-A8D0696920A6}"/>
              </a:ext>
            </a:extLst>
          </p:cNvPr>
          <p:cNvSpPr txBox="1"/>
          <p:nvPr/>
        </p:nvSpPr>
        <p:spPr>
          <a:xfrm>
            <a:off x="8050694" y="3617434"/>
            <a:ext cx="69777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+mj-lt"/>
                <a:cs typeface="Times New Roman" panose="02020603050405020304" pitchFamily="18" charset="0"/>
              </a:rPr>
              <a:t>n= 2…7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5B9C328B-52D1-4DE5-9FFD-D16CC0A84C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50" y="3344521"/>
            <a:ext cx="1047605" cy="533443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EE64D954-8000-40CB-9D1F-9174F1E458F0}"/>
              </a:ext>
            </a:extLst>
          </p:cNvPr>
          <p:cNvSpPr txBox="1"/>
          <p:nvPr/>
        </p:nvSpPr>
        <p:spPr>
          <a:xfrm>
            <a:off x="4666318" y="3939902"/>
            <a:ext cx="164916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4F81BD"/>
                </a:solidFill>
                <a:latin typeface="+mn-lt"/>
              </a:rPr>
              <a:t>alkanedioles</a:t>
            </a:r>
            <a:r>
              <a:rPr lang="de-DE" sz="1200" dirty="0">
                <a:solidFill>
                  <a:srgbClr val="4F81BD"/>
                </a:solidFill>
                <a:latin typeface="+mn-lt"/>
              </a:rPr>
              <a:t> &amp; </a:t>
            </a:r>
            <a:r>
              <a:rPr lang="de-DE" sz="1200" dirty="0" err="1">
                <a:solidFill>
                  <a:srgbClr val="4F81BD"/>
                </a:solidFill>
                <a:latin typeface="+mn-lt"/>
              </a:rPr>
              <a:t>glycerol</a:t>
            </a:r>
            <a:endParaRPr lang="de-DE" sz="1200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1FB64EE-2E88-4068-8761-179D1E6A7097}"/>
              </a:ext>
            </a:extLst>
          </p:cNvPr>
          <p:cNvSpPr txBox="1"/>
          <p:nvPr/>
        </p:nvSpPr>
        <p:spPr>
          <a:xfrm>
            <a:off x="5818446" y="3632553"/>
            <a:ext cx="696787" cy="236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  <a:cs typeface="Times New Roman" panose="02020603050405020304" pitchFamily="18" charset="0"/>
              </a:rPr>
              <a:t>n= 3…9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B8C0F76F-DAF7-42A0-AB62-D3BE34A5E795}"/>
              </a:ext>
            </a:extLst>
          </p:cNvPr>
          <p:cNvSpPr/>
          <p:nvPr/>
        </p:nvSpPr>
        <p:spPr>
          <a:xfrm>
            <a:off x="5754287" y="2931790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rgbClr val="4F81BD"/>
                </a:solidFill>
                <a:latin typeface="+mn-lt"/>
              </a:rPr>
              <a:t>Aqueous</a:t>
            </a:r>
            <a:r>
              <a:rPr lang="de-DE" sz="14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solutions</a:t>
            </a:r>
            <a:r>
              <a:rPr lang="de-DE" sz="14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of</a:t>
            </a:r>
            <a:endParaRPr lang="de-DE" sz="1400" b="1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BBF59B6-03AF-47D7-8426-51680162B498}"/>
              </a:ext>
            </a:extLst>
          </p:cNvPr>
          <p:cNvSpPr/>
          <p:nvPr/>
        </p:nvSpPr>
        <p:spPr>
          <a:xfrm>
            <a:off x="454979" y="4103663"/>
            <a:ext cx="1513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rgbClr val="4F81BD"/>
                </a:solidFill>
                <a:latin typeface="+mn-lt"/>
              </a:rPr>
              <a:t>aqueous</a:t>
            </a:r>
            <a:r>
              <a:rPr lang="de-DE" sz="1400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4F81BD"/>
                </a:solidFill>
                <a:latin typeface="+mn-lt"/>
              </a:rPr>
              <a:t>solutions</a:t>
            </a:r>
            <a:endParaRPr lang="de-DE" sz="1400" b="1" dirty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C784D4-DD57-4B13-846E-9456F0203F3A}"/>
              </a:ext>
            </a:extLst>
          </p:cNvPr>
          <p:cNvSpPr/>
          <p:nvPr/>
        </p:nvSpPr>
        <p:spPr>
          <a:xfrm>
            <a:off x="6538526" y="337890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4F81BD"/>
                </a:solidFill>
              </a:rPr>
              <a:t>or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D97ACBE-9E6D-4190-9AEE-847760771181}"/>
              </a:ext>
            </a:extLst>
          </p:cNvPr>
          <p:cNvSpPr/>
          <p:nvPr/>
        </p:nvSpPr>
        <p:spPr>
          <a:xfrm>
            <a:off x="4250560" y="4227934"/>
            <a:ext cx="23455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/>
              <a:t>Poster # 43 Anna </a:t>
            </a:r>
            <a:r>
              <a:rPr lang="en-US" sz="1300" dirty="0" err="1"/>
              <a:t>Westhues</a:t>
            </a:r>
            <a:endParaRPr lang="en-US" sz="1300" dirty="0"/>
          </a:p>
          <a:p>
            <a:pPr algn="ctr"/>
            <a:r>
              <a:rPr lang="en-US" sz="1300" dirty="0">
                <a:solidFill>
                  <a:srgbClr val="C00000"/>
                </a:solidFill>
              </a:rPr>
              <a:t>Thu. 21.05.26, 10.05-11.35 a.m.</a:t>
            </a:r>
            <a:endParaRPr lang="de-DE" sz="1300" dirty="0">
              <a:solidFill>
                <a:srgbClr val="C00000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AAC0188-677A-4E62-B716-62696CFDC11D}"/>
              </a:ext>
            </a:extLst>
          </p:cNvPr>
          <p:cNvSpPr/>
          <p:nvPr/>
        </p:nvSpPr>
        <p:spPr>
          <a:xfrm>
            <a:off x="6694391" y="4227934"/>
            <a:ext cx="22461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/>
              <a:t>Poster # 46 Sonja Kemmerer</a:t>
            </a:r>
          </a:p>
          <a:p>
            <a:pPr algn="ctr"/>
            <a:r>
              <a:rPr lang="en-US" sz="1300" dirty="0">
                <a:solidFill>
                  <a:srgbClr val="C00000"/>
                </a:solidFill>
              </a:rPr>
              <a:t>Wed. 20.05.26, 3.35-5.05 p.m.</a:t>
            </a:r>
            <a:endParaRPr lang="de-DE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/>
      <p:bldP spid="56" grpId="0"/>
      <p:bldP spid="58" grpId="0"/>
      <p:bldP spid="59" grpId="0"/>
      <p:bldP spid="60" grpId="0"/>
      <p:bldP spid="6" grpId="0"/>
      <p:bldP spid="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Mesoporous silica (MCM-41 type)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7896" y="4898985"/>
            <a:ext cx="7994855" cy="195486"/>
          </a:xfrm>
        </p:spPr>
        <p:txBody>
          <a:bodyPr/>
          <a:lstStyle/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914980"/>
            <a:ext cx="2798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 	</a:t>
            </a:r>
            <a:r>
              <a:rPr lang="de-DE" sz="1600" dirty="0">
                <a:latin typeface="+mn-lt"/>
              </a:rPr>
              <a:t>Nitrogen </a:t>
            </a:r>
            <a:r>
              <a:rPr lang="de-DE" sz="1600" dirty="0" err="1">
                <a:latin typeface="+mn-lt"/>
              </a:rPr>
              <a:t>physisorption</a:t>
            </a:r>
            <a:r>
              <a:rPr lang="de-DE" sz="1600" dirty="0">
                <a:latin typeface="+mn-lt"/>
              </a:rPr>
              <a:t> (77 K)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90351" y="1570665"/>
            <a:ext cx="8749442" cy="2945301"/>
            <a:chOff x="217" y="0"/>
            <a:chExt cx="5976301" cy="2011680"/>
          </a:xfrm>
        </p:grpSpPr>
        <p:pic>
          <p:nvPicPr>
            <p:cNvPr id="9" name="Grafik 8" descr="Y:\Paper\Figures\alle Pore 140er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29" y="0"/>
              <a:ext cx="2882189" cy="2011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" y="0"/>
              <a:ext cx="2881753" cy="20116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9" descr="TEM S-10 ex (6nm Poren) kl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0" y="1638075"/>
            <a:ext cx="2948193" cy="28058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Water/ice in mesoporous silica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7896" y="4898985"/>
            <a:ext cx="7994855" cy="195486"/>
          </a:xfrm>
        </p:spPr>
        <p:txBody>
          <a:bodyPr/>
          <a:lstStyle/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914980"/>
            <a:ext cx="4430508" cy="9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 	Melting point of confined water in MCM-41 silica</a:t>
            </a:r>
            <a:endParaRPr lang="de-DE" sz="1600" dirty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n-lt"/>
              </a:rPr>
              <a:t>smaller</a:t>
            </a:r>
            <a:r>
              <a:rPr lang="en-US" sz="1400" dirty="0">
                <a:latin typeface="+mn-lt"/>
              </a:rPr>
              <a:t> pore diameter  </a:t>
            </a:r>
            <a:r>
              <a:rPr lang="de-DE" sz="1400" dirty="0">
                <a:sym typeface="Symbol" pitchFamily="18" charset="2"/>
              </a:rPr>
              <a:t>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lower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melting point</a:t>
            </a:r>
          </a:p>
          <a:p>
            <a:pPr lvl="1"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no freezing in pores &lt; 2.8 nm?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23" y="2197490"/>
            <a:ext cx="2380165" cy="23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3F8D12-EE7A-4D15-AD33-8F098FDBE988}"/>
              </a:ext>
            </a:extLst>
          </p:cNvPr>
          <p:cNvGrpSpPr/>
          <p:nvPr/>
        </p:nvGrpSpPr>
        <p:grpSpPr>
          <a:xfrm>
            <a:off x="4693047" y="771550"/>
            <a:ext cx="5230019" cy="4002405"/>
            <a:chOff x="4930775" y="987425"/>
            <a:chExt cx="4754563" cy="3638550"/>
          </a:xfrm>
        </p:grpSpPr>
        <p:graphicFrame>
          <p:nvGraphicFramePr>
            <p:cNvPr id="11" name="Objekt 10">
              <a:extLst>
                <a:ext uri="{FF2B5EF4-FFF2-40B4-BE49-F238E27FC236}">
                  <a16:creationId xmlns:a16="http://schemas.microsoft.com/office/drawing/2014/main" id="{391DE158-51C3-4668-8FE3-A220DC1D529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930775" y="987425"/>
            <a:ext cx="4754563" cy="363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89" name="Graph" r:id="rId4" imgW="3920760" imgH="3000960" progId="Origin95.Graph">
                    <p:embed/>
                  </p:oleObj>
                </mc:Choice>
                <mc:Fallback>
                  <p:oleObj name="Graph" r:id="rId4" imgW="3920760" imgH="3000960" progId="Origin95.Graph">
                    <p:embed/>
                    <p:pic>
                      <p:nvPicPr>
                        <p:cNvPr id="11" name="Objekt 10">
                          <a:extLst>
                            <a:ext uri="{FF2B5EF4-FFF2-40B4-BE49-F238E27FC236}">
                              <a16:creationId xmlns:a16="http://schemas.microsoft.com/office/drawing/2014/main" id="{391DE158-51C3-4668-8FE3-A220DC1D529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30775" y="987425"/>
                          <a:ext cx="4754563" cy="3638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B80EB6A-57E1-4115-BE3D-D178A4D6D5B8}"/>
                </a:ext>
              </a:extLst>
            </p:cNvPr>
            <p:cNvSpPr/>
            <p:nvPr/>
          </p:nvSpPr>
          <p:spPr>
            <a:xfrm>
              <a:off x="8676456" y="1514852"/>
              <a:ext cx="648072" cy="264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1FC88600-609C-43FC-920F-6292381A2F4C}"/>
              </a:ext>
            </a:extLst>
          </p:cNvPr>
          <p:cNvSpPr/>
          <p:nvPr/>
        </p:nvSpPr>
        <p:spPr>
          <a:xfrm>
            <a:off x="5652120" y="177966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liquid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8BBCC07-AA5B-4D24-9061-D1B19046CCCC}"/>
              </a:ext>
            </a:extLst>
          </p:cNvPr>
          <p:cNvSpPr/>
          <p:nvPr/>
        </p:nvSpPr>
        <p:spPr>
          <a:xfrm>
            <a:off x="7092280" y="3028779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solid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0E01CB9-07B7-427D-81D5-C24780040604}"/>
              </a:ext>
            </a:extLst>
          </p:cNvPr>
          <p:cNvSpPr/>
          <p:nvPr/>
        </p:nvSpPr>
        <p:spPr>
          <a:xfrm>
            <a:off x="4777223" y="4461095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4E0EFBC-46D0-44E2-A289-650408AF0960}"/>
              </a:ext>
            </a:extLst>
          </p:cNvPr>
          <p:cNvCxnSpPr>
            <a:cxnSpLocks/>
          </p:cNvCxnSpPr>
          <p:nvPr/>
        </p:nvCxnSpPr>
        <p:spPr>
          <a:xfrm flipH="1">
            <a:off x="4993247" y="3939902"/>
            <a:ext cx="370841" cy="5505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Water/ice in mesoporous silica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7896" y="4898985"/>
            <a:ext cx="7994855" cy="195486"/>
          </a:xfrm>
        </p:spPr>
        <p:txBody>
          <a:bodyPr/>
          <a:lstStyle/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914980"/>
            <a:ext cx="4430508" cy="6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24209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 	Melting point of confined water in MCM-41 silica</a:t>
            </a:r>
            <a:endParaRPr lang="de-DE" sz="1600" dirty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n-lt"/>
              </a:rPr>
              <a:t>smaller</a:t>
            </a:r>
            <a:r>
              <a:rPr lang="en-US" sz="1400" dirty="0">
                <a:latin typeface="+mn-lt"/>
              </a:rPr>
              <a:t> pore diameter  </a:t>
            </a:r>
            <a:r>
              <a:rPr lang="de-DE" sz="1400" dirty="0">
                <a:sym typeface="Symbol" pitchFamily="18" charset="2"/>
              </a:rPr>
              <a:t>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 </a:t>
            </a:r>
            <a:r>
              <a:rPr lang="en-US" sz="1400" b="1" dirty="0">
                <a:latin typeface="+mn-lt"/>
                <a:sym typeface="Wingdings" panose="05000000000000000000" pitchFamily="2" charset="2"/>
              </a:rPr>
              <a:t>lower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melting point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-Modell 9">
                <a:extLst>
                  <a:ext uri="{FF2B5EF4-FFF2-40B4-BE49-F238E27FC236}">
                    <a16:creationId xmlns:a16="http://schemas.microsoft.com/office/drawing/2014/main" id="{B0E6C148-A42A-40E1-A5D0-56DF1B044884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 rot="2346074">
              <a:off x="563976" y="1585457"/>
              <a:ext cx="3278334" cy="3249764"/>
            </p:xfrm>
            <a:graphic>
              <a:graphicData uri="http://schemas.microsoft.com/office/drawing/2017/model3d">
                <am3d:model3d r:embed="rId2">
                  <am3d:spPr>
                    <a:xfrm rot="2346074">
                      <a:off x="0" y="0"/>
                      <a:ext cx="3278334" cy="3249764"/>
                    </a:xfrm>
                    <a:prstGeom prst="rect">
                      <a:avLst/>
                    </a:prstGeom>
                  </am3d:spPr>
                  <am3d:camera>
                    <am3d:pos x="0" y="0" z="814358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00" d="1000000"/>
                    <am3d:preTrans dx="30600043" dy="-16177905" dz="-18000000"/>
                    <am3d:scale>
                      <am3d:sx n="1000000" d="1000000"/>
                      <am3d:sy n="1000000" d="1000000"/>
                      <am3d:sz n="1000000" d="1000000"/>
                    </am3d:scale>
                    <am3d:rot ax="7517668" ay="-1126424" az="14668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131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-Modell 9">
                <a:extLst>
                  <a:ext uri="{FF2B5EF4-FFF2-40B4-BE49-F238E27FC236}">
                    <a16:creationId xmlns:a16="http://schemas.microsoft.com/office/drawing/2014/main" id="{B0E6C148-A42A-40E1-A5D0-56DF1B0448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346074">
                <a:off x="563976" y="1585457"/>
                <a:ext cx="3278334" cy="324976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0A81495-3337-49CE-9BCC-CFBC91DAAEE0}"/>
              </a:ext>
            </a:extLst>
          </p:cNvPr>
          <p:cNvGrpSpPr/>
          <p:nvPr/>
        </p:nvGrpSpPr>
        <p:grpSpPr>
          <a:xfrm>
            <a:off x="2001535" y="4117474"/>
            <a:ext cx="842273" cy="557196"/>
            <a:chOff x="1357631" y="5142372"/>
            <a:chExt cx="1233171" cy="55719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D473CA8-7EAF-46C8-A587-B5462675C6FE}"/>
                </a:ext>
              </a:extLst>
            </p:cNvPr>
            <p:cNvSpPr txBox="1"/>
            <p:nvPr/>
          </p:nvSpPr>
          <p:spPr>
            <a:xfrm rot="1193445">
              <a:off x="2173444" y="5142372"/>
              <a:ext cx="3048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rgbClr val="4472C4"/>
                  </a:solidFill>
                </a:rPr>
                <a:t>t</a:t>
              </a:r>
            </a:p>
          </p:txBody>
        </p:sp>
        <p:sp>
          <p:nvSpPr>
            <p:cNvPr id="14" name="Pfeil: nach links und rechts 13">
              <a:extLst>
                <a:ext uri="{FF2B5EF4-FFF2-40B4-BE49-F238E27FC236}">
                  <a16:creationId xmlns:a16="http://schemas.microsoft.com/office/drawing/2014/main" id="{96E93800-AE91-4D86-9659-C0FC7FBAB2F9}"/>
                </a:ext>
              </a:extLst>
            </p:cNvPr>
            <p:cNvSpPr/>
            <p:nvPr/>
          </p:nvSpPr>
          <p:spPr>
            <a:xfrm rot="1172944">
              <a:off x="2247902" y="5143499"/>
              <a:ext cx="342900" cy="13716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85C1C03-EE17-4386-8005-A9A5D59F869E}"/>
                </a:ext>
              </a:extLst>
            </p:cNvPr>
            <p:cNvSpPr txBox="1"/>
            <p:nvPr/>
          </p:nvSpPr>
          <p:spPr>
            <a:xfrm rot="1193445">
              <a:off x="1648540" y="5330236"/>
              <a:ext cx="304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i="1" dirty="0">
                  <a:solidFill>
                    <a:srgbClr val="595959"/>
                  </a:solidFill>
                </a:rPr>
                <a:t>R</a:t>
              </a:r>
            </a:p>
          </p:txBody>
        </p:sp>
        <p:sp>
          <p:nvSpPr>
            <p:cNvPr id="16" name="Pfeil: nach links und rechts 15">
              <a:extLst>
                <a:ext uri="{FF2B5EF4-FFF2-40B4-BE49-F238E27FC236}">
                  <a16:creationId xmlns:a16="http://schemas.microsoft.com/office/drawing/2014/main" id="{1716844D-7E89-47AF-B6F2-0195BBD532D7}"/>
                </a:ext>
              </a:extLst>
            </p:cNvPr>
            <p:cNvSpPr/>
            <p:nvPr/>
          </p:nvSpPr>
          <p:spPr>
            <a:xfrm rot="1172944">
              <a:off x="1357631" y="5329668"/>
              <a:ext cx="1137799" cy="136800"/>
            </a:xfrm>
            <a:prstGeom prst="left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39CDC2D2-A68F-4969-8664-C5B4AC6A6087}"/>
              </a:ext>
            </a:extLst>
          </p:cNvPr>
          <p:cNvSpPr txBox="1"/>
          <p:nvPr/>
        </p:nvSpPr>
        <p:spPr>
          <a:xfrm>
            <a:off x="4788024" y="1857294"/>
            <a:ext cx="3992919" cy="340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de-DE" sz="1400" dirty="0"/>
              <a:t>Different </a:t>
            </a:r>
            <a:r>
              <a:rPr lang="de-DE" sz="1400" dirty="0" err="1"/>
              <a:t>types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water</a:t>
            </a:r>
            <a:r>
              <a:rPr lang="de-DE" sz="1400" dirty="0"/>
              <a:t>:</a:t>
            </a:r>
          </a:p>
          <a:p>
            <a:pPr marL="342891" indent="-342891">
              <a:lnSpc>
                <a:spcPts val="2000"/>
              </a:lnSpc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free water in the middle of pores which can freeze to form 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baseline="-25000" dirty="0" err="1">
                <a:solidFill>
                  <a:srgbClr val="0070C0"/>
                </a:solidFill>
              </a:rPr>
              <a:t>h</a:t>
            </a:r>
            <a:r>
              <a:rPr lang="en-US" sz="1400" dirty="0">
                <a:solidFill>
                  <a:srgbClr val="0070C0"/>
                </a:solidFill>
              </a:rPr>
              <a:t> or </a:t>
            </a:r>
            <a:r>
              <a:rPr lang="en-US" sz="1400" dirty="0" err="1">
                <a:solidFill>
                  <a:srgbClr val="0070C0"/>
                </a:solidFill>
              </a:rPr>
              <a:t>I</a:t>
            </a:r>
            <a:r>
              <a:rPr lang="en-US" sz="1400" baseline="-25000" dirty="0" err="1">
                <a:solidFill>
                  <a:srgbClr val="0070C0"/>
                </a:solidFill>
              </a:rPr>
              <a:t>c</a:t>
            </a:r>
            <a:endParaRPr lang="en-US" sz="1400" baseline="-25000" dirty="0">
              <a:solidFill>
                <a:srgbClr val="0070C0"/>
              </a:solidFill>
            </a:endParaRPr>
          </a:p>
          <a:p>
            <a:pPr marL="342891" indent="-342891">
              <a:lnSpc>
                <a:spcPts val="2000"/>
              </a:lnSpc>
              <a:buAutoNum type="arabicPeriod"/>
            </a:pPr>
            <a:r>
              <a:rPr lang="en-GB" sz="1400" b="1" dirty="0">
                <a:solidFill>
                  <a:schemeClr val="accent5"/>
                </a:solidFill>
              </a:rPr>
              <a:t>non-</a:t>
            </a:r>
            <a:r>
              <a:rPr lang="en-GB" sz="1400" b="1" dirty="0" err="1">
                <a:solidFill>
                  <a:schemeClr val="accent5"/>
                </a:solidFill>
              </a:rPr>
              <a:t>freezable</a:t>
            </a:r>
            <a:r>
              <a:rPr lang="en-GB" sz="1400" b="1" dirty="0">
                <a:solidFill>
                  <a:schemeClr val="accent5"/>
                </a:solidFill>
              </a:rPr>
              <a:t> water (interfacial water)</a:t>
            </a:r>
          </a:p>
          <a:p>
            <a:pPr marL="742932" lvl="1" indent="-285744">
              <a:lnSpc>
                <a:spcPts val="2000"/>
              </a:lnSpc>
              <a:buFont typeface="Symbol" panose="05050102010706020507" pitchFamily="18" charset="2"/>
              <a:buChar char="-"/>
            </a:pPr>
            <a:r>
              <a:rPr lang="en-GB" sz="1400" dirty="0"/>
              <a:t>in general: 2-3 water layers (</a:t>
            </a:r>
            <a:r>
              <a:rPr lang="en-GB" sz="1400" i="1" dirty="0"/>
              <a:t>t</a:t>
            </a:r>
            <a:r>
              <a:rPr lang="en-GB" sz="1400" dirty="0"/>
              <a:t>-layer)</a:t>
            </a:r>
          </a:p>
          <a:p>
            <a:pPr marL="742932" lvl="1" indent="-285744">
              <a:lnSpc>
                <a:spcPts val="2000"/>
              </a:lnSpc>
              <a:buFont typeface="Symbol" panose="05050102010706020507" pitchFamily="18" charset="2"/>
              <a:buChar char="-"/>
            </a:pPr>
            <a:r>
              <a:rPr lang="en-GB" sz="1400" dirty="0"/>
              <a:t>low order</a:t>
            </a:r>
          </a:p>
          <a:p>
            <a:pPr marL="742932" lvl="1" indent="-285744">
              <a:lnSpc>
                <a:spcPts val="2000"/>
              </a:lnSpc>
              <a:buFont typeface="Symbol" panose="05050102010706020507" pitchFamily="18" charset="2"/>
              <a:buChar char="-"/>
            </a:pPr>
            <a:r>
              <a:rPr lang="en-US" sz="1400" dirty="0"/>
              <a:t>width can be influenced by surface chemistry</a:t>
            </a:r>
            <a:endParaRPr lang="en-GB" sz="1400" dirty="0"/>
          </a:p>
          <a:p>
            <a:pPr marL="742932" lvl="1" indent="-285744">
              <a:lnSpc>
                <a:spcPts val="2000"/>
              </a:lnSpc>
              <a:buFont typeface="Symbol" panose="05050102010706020507" pitchFamily="18" charset="2"/>
              <a:buChar char="-"/>
            </a:pPr>
            <a:r>
              <a:rPr lang="en-GB" sz="1400" dirty="0"/>
              <a:t>structure </a:t>
            </a:r>
            <a:r>
              <a:rPr lang="en-US" sz="1400" dirty="0"/>
              <a:t>is different from that of both the bulk crystal and liquid</a:t>
            </a:r>
            <a:br>
              <a:rPr lang="en-US" sz="1400" dirty="0"/>
            </a:br>
            <a:r>
              <a:rPr lang="en-US" sz="1400" dirty="0"/>
              <a:t>“</a:t>
            </a:r>
            <a:r>
              <a:rPr lang="en-GB" sz="1400" dirty="0"/>
              <a:t>liquid-like” or “quasi-liquid”</a:t>
            </a:r>
          </a:p>
          <a:p>
            <a:pPr>
              <a:lnSpc>
                <a:spcPts val="2000"/>
              </a:lnSpc>
            </a:pPr>
            <a:endParaRPr lang="en-GB" sz="1400" dirty="0"/>
          </a:p>
          <a:p>
            <a:pPr>
              <a:lnSpc>
                <a:spcPts val="2000"/>
              </a:lnSpc>
            </a:pP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58ECFCA9-4EDB-4E84-AFF1-8F130F4065C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16016" y="1097834"/>
              <a:ext cx="1542705" cy="8978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2705">
                      <a:extLst>
                        <a:ext uri="{9D8B030D-6E8A-4147-A177-3AD203B41FA5}">
                          <a16:colId xmlns:a16="http://schemas.microsoft.com/office/drawing/2014/main" val="2764677551"/>
                        </a:ext>
                      </a:extLst>
                    </a:gridCol>
                  </a:tblGrid>
                  <a:tr h="6047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e-DE" sz="140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DE" sz="14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e-DE" sz="140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de-DE" sz="1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400">
                                    <a:effectLst/>
                                    <a:latin typeface="+mn-lt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sz="14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4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e-DE" sz="1400" i="1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e-DE" sz="1400">
                                            <a:effectLst/>
                                            <a:latin typeface="+mn-lt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GT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e-DE" sz="1400" i="1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DE" sz="1400" b="0" i="1" smtClean="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DE" sz="1400" b="0" i="0" smtClean="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DE" sz="1400" b="0" i="1" smtClean="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e-DE" sz="1400" b="0" i="1" smtClean="0">
                                        <a:effectLst/>
                                        <a:latin typeface="+mn-lt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4037" marR="24037" marT="0" marB="0" anchor="ctr">
                        <a:lnL>
                          <a:noFill/>
                        </a:lnL>
                        <a:lnR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6607840"/>
                      </a:ext>
                    </a:extLst>
                  </a:tr>
                  <a:tr h="2930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de-DE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4037" marR="24037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478460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58ECFCA9-4EDB-4E84-AFF1-8F130F4065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902396"/>
                  </p:ext>
                </p:extLst>
              </p:nvPr>
            </p:nvGraphicFramePr>
            <p:xfrm>
              <a:off x="4716016" y="1097834"/>
              <a:ext cx="1542705" cy="8978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42705">
                      <a:extLst>
                        <a:ext uri="{9D8B030D-6E8A-4147-A177-3AD203B41FA5}">
                          <a16:colId xmlns:a16="http://schemas.microsoft.com/office/drawing/2014/main" val="2764677551"/>
                        </a:ext>
                      </a:extLst>
                    </a:gridCol>
                  </a:tblGrid>
                  <a:tr h="60476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24037" marR="24037" marT="0" marB="0" anchor="ctr">
                        <a:lnL>
                          <a:noFill/>
                        </a:lnL>
                        <a:lnR>
                          <a:noFill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b="-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6607840"/>
                      </a:ext>
                    </a:extLst>
                  </a:tr>
                  <a:tr h="2930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de-DE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4037" marR="24037" marT="0" marB="0"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47846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33E8FE55-49CA-4E45-AD19-CF3368D362B9}"/>
              </a:ext>
            </a:extLst>
          </p:cNvPr>
          <p:cNvSpPr/>
          <p:nvPr/>
        </p:nvSpPr>
        <p:spPr>
          <a:xfrm>
            <a:off x="6228184" y="1116902"/>
            <a:ext cx="25807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tabLst>
                <a:tab pos="539750" algn="l"/>
              </a:tabLst>
            </a:pPr>
            <a:r>
              <a:rPr lang="el-GR" sz="1000" dirty="0"/>
              <a:t>Δ</a:t>
            </a:r>
            <a:r>
              <a:rPr lang="de-DE" sz="1000" i="1" dirty="0"/>
              <a:t>T</a:t>
            </a:r>
            <a:r>
              <a:rPr lang="de-DE" sz="1000" baseline="-25000" dirty="0"/>
              <a:t>m</a:t>
            </a:r>
            <a:r>
              <a:rPr lang="de-DE" sz="1000" dirty="0"/>
              <a:t>(</a:t>
            </a:r>
            <a:r>
              <a:rPr lang="de-DE" sz="1000" i="1" dirty="0"/>
              <a:t>R</a:t>
            </a:r>
            <a:r>
              <a:rPr lang="de-DE" sz="1000" dirty="0"/>
              <a:t>)	</a:t>
            </a:r>
            <a:r>
              <a:rPr lang="en-US" sz="1000" dirty="0"/>
              <a:t>change of the melting temperature</a:t>
            </a:r>
          </a:p>
          <a:p>
            <a:pPr>
              <a:lnSpc>
                <a:spcPts val="1200"/>
              </a:lnSpc>
              <a:tabLst>
                <a:tab pos="539750" algn="l"/>
              </a:tabLst>
            </a:pPr>
            <a:r>
              <a:rPr lang="de-DE" sz="1000" i="1" dirty="0">
                <a:ea typeface="Times New Roman" panose="02020603050405020304" pitchFamily="18" charset="0"/>
              </a:rPr>
              <a:t>C</a:t>
            </a:r>
            <a:r>
              <a:rPr lang="de-DE" sz="1000" baseline="-25000" dirty="0">
                <a:ea typeface="Times New Roman" panose="02020603050405020304" pitchFamily="18" charset="0"/>
              </a:rPr>
              <a:t>GT</a:t>
            </a:r>
            <a:r>
              <a:rPr lang="de-DE" sz="1000" dirty="0">
                <a:ea typeface="Times New Roman" panose="02020603050405020304" pitchFamily="18" charset="0"/>
              </a:rPr>
              <a:t> 	</a:t>
            </a:r>
            <a:r>
              <a:rPr lang="de-DE" sz="1000" cap="small" dirty="0">
                <a:ea typeface="Times New Roman" panose="02020603050405020304" pitchFamily="18" charset="0"/>
              </a:rPr>
              <a:t>Gibbs</a:t>
            </a:r>
            <a:r>
              <a:rPr lang="de-DE" sz="1000" dirty="0">
                <a:ea typeface="Times New Roman" panose="02020603050405020304" pitchFamily="18" charset="0"/>
              </a:rPr>
              <a:t>-</a:t>
            </a:r>
            <a:r>
              <a:rPr lang="de-DE" sz="1000" cap="small" dirty="0">
                <a:ea typeface="Times New Roman" panose="02020603050405020304" pitchFamily="18" charset="0"/>
              </a:rPr>
              <a:t>Thomson</a:t>
            </a:r>
            <a:r>
              <a:rPr lang="de-DE" sz="1000" dirty="0">
                <a:ea typeface="Times New Roman" panose="02020603050405020304" pitchFamily="18" charset="0"/>
              </a:rPr>
              <a:t>-</a:t>
            </a:r>
            <a:r>
              <a:rPr lang="de-DE" sz="1000" dirty="0" err="1">
                <a:ea typeface="Times New Roman" panose="02020603050405020304" pitchFamily="18" charset="0"/>
              </a:rPr>
              <a:t>constant</a:t>
            </a:r>
            <a:endParaRPr lang="de-DE" sz="1000" dirty="0"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tabLst>
                <a:tab pos="539750" algn="l"/>
              </a:tabLst>
            </a:pPr>
            <a:r>
              <a:rPr lang="de-DE" sz="1000" i="1" dirty="0"/>
              <a:t>R</a:t>
            </a:r>
            <a:r>
              <a:rPr lang="de-DE" sz="1000" dirty="0"/>
              <a:t> 	</a:t>
            </a:r>
            <a:r>
              <a:rPr lang="de-DE" sz="1000" dirty="0" err="1"/>
              <a:t>pore</a:t>
            </a:r>
            <a:r>
              <a:rPr lang="de-DE" sz="1000" dirty="0"/>
              <a:t> </a:t>
            </a:r>
            <a:r>
              <a:rPr lang="de-DE" sz="1000" dirty="0" err="1"/>
              <a:t>radius</a:t>
            </a:r>
            <a:endParaRPr lang="de-DE" sz="1000" dirty="0"/>
          </a:p>
          <a:p>
            <a:pPr>
              <a:lnSpc>
                <a:spcPts val="1200"/>
              </a:lnSpc>
              <a:tabLst>
                <a:tab pos="539750" algn="l"/>
              </a:tabLst>
            </a:pPr>
            <a:r>
              <a:rPr lang="de-DE" sz="1000" i="1" dirty="0"/>
              <a:t>t</a:t>
            </a:r>
            <a:r>
              <a:rPr lang="de-DE" sz="1000" dirty="0"/>
              <a:t> 	non-</a:t>
            </a:r>
            <a:r>
              <a:rPr lang="de-DE" sz="1000" dirty="0" err="1"/>
              <a:t>freezable</a:t>
            </a:r>
            <a:r>
              <a:rPr lang="de-DE" sz="1000" dirty="0"/>
              <a:t> </a:t>
            </a:r>
            <a:r>
              <a:rPr lang="de-DE" sz="1000" dirty="0" err="1"/>
              <a:t>layer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6958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6776" y="4848294"/>
            <a:ext cx="8639680" cy="195486"/>
          </a:xfrm>
        </p:spPr>
        <p:txBody>
          <a:bodyPr/>
          <a:lstStyle/>
          <a:p>
            <a:r>
              <a:rPr lang="en-GB" altLang="de-DE" sz="1200" dirty="0">
                <a:solidFill>
                  <a:srgbClr val="FFFFFF"/>
                </a:solidFill>
                <a:cs typeface="Times New Roman" pitchFamily="18" charset="0"/>
              </a:rPr>
              <a:t>F. Hoffmann, M. Cornelius, J. Morell, M. Fröba, </a:t>
            </a:r>
            <a:r>
              <a:rPr lang="en-GB" altLang="de-DE" sz="1200" i="1" dirty="0" err="1">
                <a:solidFill>
                  <a:srgbClr val="FFFFFF"/>
                </a:solidFill>
                <a:cs typeface="Times New Roman" pitchFamily="18" charset="0"/>
              </a:rPr>
              <a:t>Angew</a:t>
            </a:r>
            <a:r>
              <a:rPr lang="en-GB" altLang="de-DE" sz="1200" i="1" dirty="0">
                <a:solidFill>
                  <a:srgbClr val="FFFFFF"/>
                </a:solidFill>
                <a:cs typeface="Times New Roman" pitchFamily="18" charset="0"/>
              </a:rPr>
              <a:t>. Chem. Int. Ed.</a:t>
            </a:r>
            <a:r>
              <a:rPr lang="en-GB" altLang="de-DE" sz="12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altLang="de-DE" sz="1200" b="1" dirty="0">
                <a:solidFill>
                  <a:srgbClr val="FFFFFF"/>
                </a:solidFill>
                <a:cs typeface="Times New Roman" pitchFamily="18" charset="0"/>
              </a:rPr>
              <a:t>2006</a:t>
            </a:r>
            <a:r>
              <a:rPr lang="en-GB" altLang="de-DE" sz="1200" dirty="0">
                <a:solidFill>
                  <a:srgbClr val="FFFFFF"/>
                </a:solidFill>
                <a:cs typeface="Times New Roman" pitchFamily="18" charset="0"/>
              </a:rPr>
              <a:t>, </a:t>
            </a:r>
            <a:r>
              <a:rPr lang="en-GB" altLang="de-DE" sz="1200" i="1" dirty="0">
                <a:solidFill>
                  <a:srgbClr val="FFFFFF"/>
                </a:solidFill>
                <a:cs typeface="Times New Roman" pitchFamily="18" charset="0"/>
              </a:rPr>
              <a:t>45</a:t>
            </a:r>
            <a:r>
              <a:rPr lang="en-GB" altLang="de-DE" sz="1200" dirty="0">
                <a:solidFill>
                  <a:srgbClr val="FFFFFF"/>
                </a:solidFill>
                <a:cs typeface="Times New Roman" pitchFamily="18" charset="0"/>
              </a:rPr>
              <a:t>, 3216-3251.</a:t>
            </a:r>
            <a:r>
              <a:rPr lang="de-DE" altLang="de-DE" sz="1200" dirty="0">
                <a:solidFill>
                  <a:srgbClr val="FFFFFF"/>
                </a:solidFill>
              </a:rPr>
              <a:t> </a:t>
            </a:r>
          </a:p>
          <a:p>
            <a:endParaRPr lang="en-US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351906" y="4858097"/>
            <a:ext cx="795337" cy="161925"/>
          </a:xfrm>
        </p:spPr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9512" y="180008"/>
            <a:ext cx="6912768" cy="375518"/>
          </a:xfrm>
        </p:spPr>
        <p:txBody>
          <a:bodyPr/>
          <a:lstStyle/>
          <a:p>
            <a:r>
              <a:rPr lang="en-US" sz="2000" b="0" dirty="0">
                <a:solidFill>
                  <a:srgbClr val="4F81BD"/>
                </a:solidFill>
              </a:rPr>
              <a:t>Periodic mesoporous </a:t>
            </a:r>
            <a:r>
              <a:rPr lang="en-US" sz="2000" b="0" dirty="0" err="1">
                <a:solidFill>
                  <a:srgbClr val="4F81BD"/>
                </a:solidFill>
              </a:rPr>
              <a:t>organosilicas</a:t>
            </a:r>
            <a:r>
              <a:rPr lang="en-US" sz="2000" b="0" dirty="0">
                <a:solidFill>
                  <a:srgbClr val="4F81BD"/>
                </a:solidFill>
              </a:rPr>
              <a:t> – Wall structure</a:t>
            </a:r>
            <a:endParaRPr lang="en-US" sz="2000" b="0" i="1" dirty="0">
              <a:solidFill>
                <a:srgbClr val="4F81BD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877440" y="2730763"/>
            <a:ext cx="707232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Picture 14" descr="Abb9_PMO-Bildung_geordnete%20Wän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3" b="38008"/>
          <a:stretch>
            <a:fillRect/>
          </a:stretch>
        </p:blipFill>
        <p:spPr bwMode="auto">
          <a:xfrm>
            <a:off x="4473497" y="868899"/>
            <a:ext cx="4346975" cy="38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8237873" y="2933443"/>
            <a:ext cx="582599" cy="1870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51520" y="843558"/>
            <a:ext cx="4346974" cy="1800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</a:tabLst>
            </a:pP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 	</a:t>
            </a:r>
            <a:r>
              <a:rPr lang="de-DE" altLang="de-DE" sz="1600" dirty="0" err="1">
                <a:solidFill>
                  <a:srgbClr val="000000"/>
                </a:solidFill>
                <a:latin typeface="Calibri" pitchFamily="34" charset="0"/>
              </a:rPr>
              <a:t>Periodic</a:t>
            </a: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Calibri" pitchFamily="34" charset="0"/>
              </a:rPr>
              <a:t>Mesoporous</a:t>
            </a: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  <a:latin typeface="Calibri" pitchFamily="34" charset="0"/>
              </a:rPr>
              <a:t>Organosilicas</a:t>
            </a: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 (PMOs) </a:t>
            </a:r>
            <a:b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de-DE" altLang="de-DE" sz="1600" i="1" dirty="0" err="1">
                <a:solidFill>
                  <a:srgbClr val="000000"/>
                </a:solidFill>
                <a:latin typeface="Calibri" pitchFamily="34" charset="0"/>
              </a:rPr>
              <a:t>with</a:t>
            </a:r>
            <a:r>
              <a:rPr lang="de-DE" altLang="de-DE" sz="16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de-DE" sz="1600" i="1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crystal-like pore walls</a:t>
            </a:r>
            <a:endParaRPr lang="de-DE" altLang="de-DE" sz="1600" i="1" u="sng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</a:tabLst>
            </a:pP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</a:rPr>
              <a:t> 	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high thermal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stability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1" eaLnBrk="1" hangingPunct="1">
              <a:lnSpc>
                <a:spcPct val="115000"/>
              </a:lnSpc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</a:tabLst>
            </a:pP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	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only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observed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for rigid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organic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   </a:t>
            </a:r>
            <a:b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	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bridges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(all C sp</a:t>
            </a:r>
            <a:r>
              <a:rPr lang="de-DE" altLang="de-DE" sz="1400" baseline="300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2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hybridized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)</a:t>
            </a:r>
          </a:p>
          <a:p>
            <a:pPr lvl="1" eaLnBrk="1" hangingPunct="1">
              <a:lnSpc>
                <a:spcPct val="115000"/>
              </a:lnSpc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</a:tabLst>
            </a:pP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	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pore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diameters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in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the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range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of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2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to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10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nm</a:t>
            </a:r>
            <a:endParaRPr lang="de-DE" altLang="de-DE" sz="1400" dirty="0">
              <a:solidFill>
                <a:srgbClr val="000000"/>
              </a:solidFill>
              <a:latin typeface="Calibri" pitchFamily="34" charset="0"/>
              <a:sym typeface="Verdana" pitchFamily="34" charset="0"/>
            </a:endParaRPr>
          </a:p>
          <a:p>
            <a:pPr lvl="1" eaLnBrk="1" hangingPunct="1">
              <a:lnSpc>
                <a:spcPct val="115000"/>
              </a:lnSpc>
              <a:buClr>
                <a:srgbClr val="4F81BD"/>
              </a:buClr>
              <a:buFont typeface="Wingdings" pitchFamily="2" charset="2"/>
              <a:buChar char="§"/>
              <a:tabLst>
                <a:tab pos="354013" algn="l"/>
              </a:tabLst>
            </a:pP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	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metal-free</a:t>
            </a:r>
            <a:r>
              <a:rPr lang="de-DE" altLang="de-DE" sz="1400" dirty="0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Calibri" pitchFamily="34" charset="0"/>
                <a:sym typeface="Verdana" pitchFamily="34" charset="0"/>
              </a:rPr>
              <a:t>compounds</a:t>
            </a:r>
            <a:endParaRPr lang="de-DE" altLang="de-DE" sz="1400" dirty="0">
              <a:solidFill>
                <a:srgbClr val="000000"/>
              </a:solidFill>
              <a:latin typeface="Calibri" pitchFamily="34" charset="0"/>
              <a:sym typeface="Verdana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27778"/>
              </p:ext>
            </p:extLst>
          </p:nvPr>
        </p:nvGraphicFramePr>
        <p:xfrm>
          <a:off x="1258372" y="2974723"/>
          <a:ext cx="717655" cy="53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2" name="CS ChemDraw Drawing" r:id="rId4" imgW="6380988" imgH="611124" progId="ChemDraw.Document.6.0">
                  <p:embed/>
                </p:oleObj>
              </mc:Choice>
              <mc:Fallback>
                <p:oleObj name="CS ChemDraw Drawing" r:id="rId4" imgW="6380988" imgH="611124" progId="ChemDraw.Document.6.0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370" r="42593" b="-30576"/>
                      <a:stretch>
                        <a:fillRect/>
                      </a:stretch>
                    </p:blipFill>
                    <p:spPr bwMode="auto">
                      <a:xfrm>
                        <a:off x="1258372" y="2974723"/>
                        <a:ext cx="717655" cy="537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34633"/>
              </p:ext>
            </p:extLst>
          </p:nvPr>
        </p:nvGraphicFramePr>
        <p:xfrm>
          <a:off x="1229209" y="3449976"/>
          <a:ext cx="1398575" cy="54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3" name="CS ChemDraw Drawing" r:id="rId6" imgW="6393180" imgH="798576" progId="ChemDraw.Document.6.0">
                  <p:embed/>
                </p:oleObj>
              </mc:Choice>
              <mc:Fallback>
                <p:oleObj name="CS ChemDraw Drawing" r:id="rId6" imgW="6393180" imgH="798576" progId="ChemDraw.Document.6.0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866" b="-1686"/>
                      <a:stretch>
                        <a:fillRect/>
                      </a:stretch>
                    </p:blipFill>
                    <p:spPr bwMode="auto">
                      <a:xfrm>
                        <a:off x="1229209" y="3449976"/>
                        <a:ext cx="1398575" cy="545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08539"/>
              </p:ext>
            </p:extLst>
          </p:nvPr>
        </p:nvGraphicFramePr>
        <p:xfrm>
          <a:off x="3397010" y="2913375"/>
          <a:ext cx="718967" cy="53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4" name="CS ChemDraw Drawing" r:id="rId8" imgW="6393180" imgH="798576" progId="ChemDraw.Document.6.0">
                  <p:embed/>
                </p:oleObj>
              </mc:Choice>
              <mc:Fallback>
                <p:oleObj name="CS ChemDraw Drawing" r:id="rId8" imgW="6393180" imgH="798576" progId="ChemDraw.Document.6.0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2977" b="-32"/>
                      <a:stretch>
                        <a:fillRect/>
                      </a:stretch>
                    </p:blipFill>
                    <p:spPr bwMode="auto">
                      <a:xfrm>
                        <a:off x="3397010" y="2913375"/>
                        <a:ext cx="718967" cy="536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20480"/>
              </p:ext>
            </p:extLst>
          </p:nvPr>
        </p:nvGraphicFramePr>
        <p:xfrm>
          <a:off x="2776650" y="3603460"/>
          <a:ext cx="1435310" cy="48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5" name="CS ChemDraw Drawing" r:id="rId9" imgW="6422136" imgH="653796" progId="ChemDraw.Document.6.0">
                  <p:embed/>
                </p:oleObj>
              </mc:Choice>
              <mc:Fallback>
                <p:oleObj name="CS ChemDraw Drawing" r:id="rId9" imgW="6422136" imgH="653796" progId="ChemDraw.Document.6.0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6156" b="-9515"/>
                      <a:stretch>
                        <a:fillRect/>
                      </a:stretch>
                    </p:blipFill>
                    <p:spPr bwMode="auto">
                      <a:xfrm>
                        <a:off x="2776650" y="3603460"/>
                        <a:ext cx="1435310" cy="480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0026"/>
              </p:ext>
            </p:extLst>
          </p:nvPr>
        </p:nvGraphicFramePr>
        <p:xfrm>
          <a:off x="2123248" y="2977662"/>
          <a:ext cx="877718" cy="47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6" name="CS ChemDraw Drawing" r:id="rId11" imgW="6380988" imgH="611124" progId="ChemDraw.Document.6.0">
                  <p:embed/>
                </p:oleObj>
              </mc:Choice>
              <mc:Fallback>
                <p:oleObj name="CS ChemDraw Drawing" r:id="rId11" imgW="6380988" imgH="611124" progId="ChemDraw.Document.6.0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166" b="-14389"/>
                      <a:stretch>
                        <a:fillRect/>
                      </a:stretch>
                    </p:blipFill>
                    <p:spPr bwMode="auto">
                      <a:xfrm>
                        <a:off x="2123248" y="2977662"/>
                        <a:ext cx="877718" cy="472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40150"/>
              </p:ext>
            </p:extLst>
          </p:nvPr>
        </p:nvGraphicFramePr>
        <p:xfrm>
          <a:off x="1506241" y="4249164"/>
          <a:ext cx="1039092" cy="46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7" name="ISIS/Draw Sketch" r:id="rId12" imgW="1550559" imgH="696866" progId="ISISServer">
                  <p:embed/>
                </p:oleObj>
              </mc:Choice>
              <mc:Fallback>
                <p:oleObj name="ISIS/Draw Sketch" r:id="rId12" imgW="1550559" imgH="696866" progId="ISISServer">
                  <p:embed/>
                  <p:pic>
                    <p:nvPicPr>
                      <p:cNvPr id="18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241" y="4249164"/>
                        <a:ext cx="1039092" cy="468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80996"/>
              </p:ext>
            </p:extLst>
          </p:nvPr>
        </p:nvGraphicFramePr>
        <p:xfrm>
          <a:off x="2848653" y="4175097"/>
          <a:ext cx="1221054" cy="53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8" name="CS ChemDraw Drawing" r:id="rId14" imgW="1203960" imgH="522732" progId="ChemDraw.Document.6.0">
                  <p:embed/>
                </p:oleObj>
              </mc:Choice>
              <mc:Fallback>
                <p:oleObj name="CS ChemDraw Drawing" r:id="rId14" imgW="1203960" imgH="522732" progId="ChemDraw.Document.6.0">
                  <p:embed/>
                  <p:pic>
                    <p:nvPicPr>
                      <p:cNvPr id="19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653" y="4175097"/>
                        <a:ext cx="1221054" cy="53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8890" y="4200145"/>
            <a:ext cx="1359449" cy="5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1000" dirty="0" err="1">
                <a:solidFill>
                  <a:srgbClr val="000000"/>
                </a:solidFill>
              </a:rPr>
              <a:t>for</a:t>
            </a:r>
            <a:r>
              <a:rPr lang="de-DE" altLang="de-DE" sz="1000" dirty="0">
                <a:solidFill>
                  <a:srgbClr val="000000"/>
                </a:solidFill>
              </a:rPr>
              <a:t> terminal Si-groups:</a:t>
            </a:r>
          </a:p>
          <a:p>
            <a:pPr eaLnBrk="1" hangingPunct="1"/>
            <a:r>
              <a:rPr lang="de-DE" altLang="de-DE" sz="1000" dirty="0">
                <a:solidFill>
                  <a:srgbClr val="000000"/>
                </a:solidFill>
              </a:rPr>
              <a:t>Si = Si(OR)</a:t>
            </a:r>
            <a:r>
              <a:rPr lang="de-DE" altLang="de-DE" sz="1000" baseline="-25000" dirty="0">
                <a:solidFill>
                  <a:srgbClr val="000000"/>
                </a:solidFill>
              </a:rPr>
              <a:t>3</a:t>
            </a:r>
            <a:endParaRPr lang="de-DE" altLang="de-DE" sz="1000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000" dirty="0">
                <a:solidFill>
                  <a:srgbClr val="000000"/>
                </a:solidFill>
              </a:rPr>
              <a:t>R = CH</a:t>
            </a:r>
            <a:r>
              <a:rPr lang="de-DE" altLang="de-DE" sz="1000" baseline="-25000" dirty="0">
                <a:solidFill>
                  <a:srgbClr val="000000"/>
                </a:solidFill>
              </a:rPr>
              <a:t>3</a:t>
            </a:r>
            <a:r>
              <a:rPr lang="de-DE" altLang="de-DE" sz="1000" dirty="0">
                <a:solidFill>
                  <a:srgbClr val="000000"/>
                </a:solidFill>
              </a:rPr>
              <a:t>, C</a:t>
            </a:r>
            <a:r>
              <a:rPr lang="de-DE" altLang="de-DE" sz="10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000" dirty="0">
                <a:solidFill>
                  <a:srgbClr val="000000"/>
                </a:solidFill>
              </a:rPr>
              <a:t>H</a:t>
            </a:r>
            <a:r>
              <a:rPr lang="de-DE" altLang="de-DE" sz="1000" baseline="-25000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581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A4D426CD-C2CE-4993-8B71-65415C60A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59" y="1879585"/>
            <a:ext cx="1835944" cy="600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659"/>
            <a:ext cx="8064896" cy="401697"/>
          </a:xfrm>
        </p:spPr>
        <p:txBody>
          <a:bodyPr/>
          <a:lstStyle/>
          <a:p>
            <a:r>
              <a:rPr lang="en-US" sz="2000" dirty="0" err="1">
                <a:solidFill>
                  <a:srgbClr val="4F81BD"/>
                </a:solidFill>
              </a:rPr>
              <a:t>Organosilica</a:t>
            </a:r>
            <a:r>
              <a:rPr lang="en-US" sz="2000" dirty="0">
                <a:solidFill>
                  <a:srgbClr val="4F81BD"/>
                </a:solidFill>
              </a:rPr>
              <a:t> precursors: examples</a:t>
            </a:r>
            <a:endParaRPr lang="en-GB" sz="2000" baseline="-25000" dirty="0">
              <a:solidFill>
                <a:srgbClr val="4F81BD"/>
              </a:solidFill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351906" y="4858096"/>
            <a:ext cx="795337" cy="2520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7910F-3CB2-4C91-8E44-A2839096D93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D9B79EC-FA00-4197-8E30-2A14B5C54866}"/>
              </a:ext>
            </a:extLst>
          </p:cNvPr>
          <p:cNvSpPr txBox="1"/>
          <p:nvPr/>
        </p:nvSpPr>
        <p:spPr>
          <a:xfrm>
            <a:off x="4049501" y="2115043"/>
            <a:ext cx="648072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BTEVB</a:t>
            </a:r>
            <a:endParaRPr lang="en-GB" sz="1200" baseline="-25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7A55FFD-6FDB-4779-9EB0-060B7A7FF3A4}"/>
              </a:ext>
            </a:extLst>
          </p:cNvPr>
          <p:cNvGrpSpPr/>
          <p:nvPr/>
        </p:nvGrpSpPr>
        <p:grpSpPr>
          <a:xfrm>
            <a:off x="0" y="2499742"/>
            <a:ext cx="9104895" cy="625930"/>
            <a:chOff x="148185" y="2377868"/>
            <a:chExt cx="8671050" cy="625930"/>
          </a:xfrm>
        </p:grpSpPr>
        <p:sp>
          <p:nvSpPr>
            <p:cNvPr id="22" name="Pfeil: nach rechts 21">
              <a:extLst>
                <a:ext uri="{FF2B5EF4-FFF2-40B4-BE49-F238E27FC236}">
                  <a16:creationId xmlns:a16="http://schemas.microsoft.com/office/drawing/2014/main" id="{2B985A29-B672-4DFB-A0C6-7411268AAE71}"/>
                </a:ext>
              </a:extLst>
            </p:cNvPr>
            <p:cNvSpPr/>
            <p:nvPr/>
          </p:nvSpPr>
          <p:spPr>
            <a:xfrm>
              <a:off x="179512" y="2377868"/>
              <a:ext cx="8639723" cy="625930"/>
            </a:xfrm>
            <a:prstGeom prst="rightArrow">
              <a:avLst/>
            </a:prstGeom>
            <a:gradFill flip="none" rotWithShape="1">
              <a:gsLst>
                <a:gs pos="0">
                  <a:srgbClr val="E2001A"/>
                </a:gs>
                <a:gs pos="37000">
                  <a:srgbClr val="4F81BD"/>
                </a:gs>
                <a:gs pos="48000">
                  <a:srgbClr val="4F81BD"/>
                </a:gs>
                <a:gs pos="83000">
                  <a:srgbClr val="1F497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C1AC86F-7293-4728-A1FF-2F6839510388}"/>
                </a:ext>
              </a:extLst>
            </p:cNvPr>
            <p:cNvSpPr txBox="1"/>
            <p:nvPr/>
          </p:nvSpPr>
          <p:spPr>
            <a:xfrm>
              <a:off x="148185" y="2547460"/>
              <a:ext cx="2772308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hydrophilic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F41CFDC-8D39-4F83-A6B1-95419BA0AD48}"/>
                </a:ext>
              </a:extLst>
            </p:cNvPr>
            <p:cNvSpPr txBox="1"/>
            <p:nvPr/>
          </p:nvSpPr>
          <p:spPr>
            <a:xfrm>
              <a:off x="7606557" y="2547460"/>
              <a:ext cx="950079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hydrophobic</a:t>
              </a:r>
            </a:p>
          </p:txBody>
        </p: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CCC3E58-D641-4236-BBC8-12A2A367B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03" y="1514968"/>
            <a:ext cx="1693069" cy="60007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08B6836-9912-43A1-B43C-B700869CD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97" y="4011910"/>
            <a:ext cx="1693069" cy="6286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8BE3593-7F7D-41F4-9926-6C0F35D3F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97" y="3195384"/>
            <a:ext cx="1693069" cy="60007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9F966FB-3FCF-44C5-940D-E69AE8E25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51" y="1055499"/>
            <a:ext cx="1693069" cy="6286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550E468-7002-4F5A-9E5C-627D09766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2" y="1054458"/>
            <a:ext cx="1693069" cy="600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CF78609-6716-4E26-A264-39CDAA9B8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151" y="4011910"/>
            <a:ext cx="1693069" cy="600075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E0E31433-6114-41EA-8697-CC06E3B4D8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764" y="3169652"/>
            <a:ext cx="1693069" cy="60007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2B844E6-CBC4-483D-A3C9-448E63056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5745" y="1881676"/>
            <a:ext cx="1693069" cy="60007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5A36177-9C75-4877-98C5-2F294FF0EB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7003" y="3580746"/>
            <a:ext cx="1693069" cy="600075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4B77563F-5201-454D-8388-B10F1D2509AC}"/>
              </a:ext>
            </a:extLst>
          </p:cNvPr>
          <p:cNvSpPr txBox="1"/>
          <p:nvPr/>
        </p:nvSpPr>
        <p:spPr>
          <a:xfrm>
            <a:off x="4049501" y="4227934"/>
            <a:ext cx="648072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BTEBP</a:t>
            </a:r>
            <a:endParaRPr lang="en-GB" sz="1200" baseline="-250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3FAFD0D-0FF5-4A10-A876-893A8DF99942}"/>
              </a:ext>
            </a:extLst>
          </p:cNvPr>
          <p:cNvSpPr txBox="1"/>
          <p:nvPr/>
        </p:nvSpPr>
        <p:spPr>
          <a:xfrm>
            <a:off x="7703833" y="1231324"/>
            <a:ext cx="1081516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BTEVB-F</a:t>
            </a:r>
            <a:endParaRPr lang="en-GB" sz="1200" baseline="-250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356C970-F777-44FC-AA40-EB00ED125347}"/>
              </a:ext>
            </a:extLst>
          </p:cNvPr>
          <p:cNvSpPr txBox="1"/>
          <p:nvPr/>
        </p:nvSpPr>
        <p:spPr>
          <a:xfrm>
            <a:off x="7700984" y="2043212"/>
            <a:ext cx="1081516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BTEVB-Cl</a:t>
            </a:r>
            <a:endParaRPr lang="en-GB" sz="1200" baseline="-250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9D9E214-9D3C-4A04-B123-803D1DD6831B}"/>
              </a:ext>
            </a:extLst>
          </p:cNvPr>
          <p:cNvSpPr txBox="1"/>
          <p:nvPr/>
        </p:nvSpPr>
        <p:spPr>
          <a:xfrm>
            <a:off x="7738411" y="3356921"/>
            <a:ext cx="1044089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BTEVB-p2F</a:t>
            </a:r>
            <a:endParaRPr lang="en-GB" sz="1200" baseline="-250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15DEA68-8AC8-4620-89AB-BD7461E8033F}"/>
              </a:ext>
            </a:extLst>
          </p:cNvPr>
          <p:cNvSpPr txBox="1"/>
          <p:nvPr/>
        </p:nvSpPr>
        <p:spPr>
          <a:xfrm>
            <a:off x="7738410" y="4173447"/>
            <a:ext cx="1044089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BTEVB-o2F</a:t>
            </a:r>
            <a:endParaRPr lang="en-GB" sz="12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8721B99-0CD0-4D8F-8AA4-1E1DE90719FC}"/>
              </a:ext>
            </a:extLst>
          </p:cNvPr>
          <p:cNvSpPr txBox="1"/>
          <p:nvPr/>
        </p:nvSpPr>
        <p:spPr>
          <a:xfrm>
            <a:off x="2118844" y="3356921"/>
            <a:ext cx="1044089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BTEVB-Py</a:t>
            </a:r>
            <a:endParaRPr lang="en-GB" sz="1200" baseline="-250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00A52E2-0DAB-4FD5-982B-79A9849FAC08}"/>
              </a:ext>
            </a:extLst>
          </p:cNvPr>
          <p:cNvSpPr txBox="1"/>
          <p:nvPr/>
        </p:nvSpPr>
        <p:spPr>
          <a:xfrm>
            <a:off x="2118843" y="4173447"/>
            <a:ext cx="1044089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BTEVB-N</a:t>
            </a:r>
            <a:r>
              <a:rPr lang="de-DE" sz="1200" b="1" i="1" baseline="30000" dirty="0"/>
              <a:t>+</a:t>
            </a:r>
            <a:r>
              <a:rPr lang="de-DE" sz="1200" i="1" dirty="0"/>
              <a:t>I</a:t>
            </a:r>
            <a:r>
              <a:rPr lang="de-DE" sz="1200" b="1" i="1" baseline="30000" dirty="0"/>
              <a:t>–</a:t>
            </a:r>
            <a:endParaRPr lang="en-GB" sz="1200" b="1" baseline="300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ED489B1-D62A-4D20-814C-187AA905B724}"/>
              </a:ext>
            </a:extLst>
          </p:cNvPr>
          <p:cNvSpPr txBox="1"/>
          <p:nvPr/>
        </p:nvSpPr>
        <p:spPr>
          <a:xfrm>
            <a:off x="2118843" y="1220421"/>
            <a:ext cx="1081516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BTEVB-NH</a:t>
            </a:r>
            <a:r>
              <a:rPr lang="de-DE" sz="1200" i="1" baseline="-25000" dirty="0"/>
              <a:t>2</a:t>
            </a:r>
            <a:endParaRPr lang="en-GB" sz="1200" baseline="-250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283DF6D-9933-4582-9861-EE7972F75E29}"/>
              </a:ext>
            </a:extLst>
          </p:cNvPr>
          <p:cNvSpPr txBox="1"/>
          <p:nvPr/>
        </p:nvSpPr>
        <p:spPr>
          <a:xfrm>
            <a:off x="2115994" y="2032309"/>
            <a:ext cx="1081516" cy="276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/>
              <a:t>BTEBP-</a:t>
            </a:r>
            <a:r>
              <a:rPr lang="de-DE" sz="1200" i="1" dirty="0" err="1"/>
              <a:t>bPy</a:t>
            </a:r>
            <a:endParaRPr lang="en-GB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13973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 PMOs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17896" y="4898985"/>
            <a:ext cx="7994855" cy="195486"/>
          </a:xfrm>
        </p:spPr>
        <p:txBody>
          <a:bodyPr/>
          <a:lstStyle/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DF7910F-3CB2-4C91-8E44-A2839096D93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003A0A-67A1-4D28-91C0-8F1F0948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" y="902866"/>
            <a:ext cx="4265744" cy="16802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2BFEC8-9858-4490-84D8-4D9CF4055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09763"/>
            <a:ext cx="3352514" cy="186551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4102312-670E-45EC-B8CA-FF746BC83DCB}"/>
              </a:ext>
            </a:extLst>
          </p:cNvPr>
          <p:cNvSpPr/>
          <p:nvPr/>
        </p:nvSpPr>
        <p:spPr>
          <a:xfrm>
            <a:off x="1475656" y="4557777"/>
            <a:ext cx="1330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err="1">
                <a:solidFill>
                  <a:srgbClr val="4F81BD"/>
                </a:solidFill>
              </a:rPr>
              <a:t>Water</a:t>
            </a:r>
            <a:r>
              <a:rPr lang="de-DE" sz="1000" b="1" dirty="0">
                <a:solidFill>
                  <a:srgbClr val="4F81BD"/>
                </a:solidFill>
              </a:rPr>
              <a:t> </a:t>
            </a:r>
            <a:r>
              <a:rPr lang="de-DE" sz="1000" b="1" dirty="0" err="1">
                <a:solidFill>
                  <a:srgbClr val="4F81BD"/>
                </a:solidFill>
              </a:rPr>
              <a:t>vapor</a:t>
            </a:r>
            <a:r>
              <a:rPr lang="de-DE" sz="1000" b="1" dirty="0">
                <a:solidFill>
                  <a:srgbClr val="4F81BD"/>
                </a:solidFill>
              </a:rPr>
              <a:t> </a:t>
            </a:r>
            <a:r>
              <a:rPr lang="de-DE" sz="1000" b="1" dirty="0" err="1">
                <a:solidFill>
                  <a:srgbClr val="4F81BD"/>
                </a:solidFill>
              </a:rPr>
              <a:t>sorption</a:t>
            </a:r>
            <a:endParaRPr lang="de-DE" sz="1000" b="1" dirty="0">
              <a:solidFill>
                <a:srgbClr val="4F81BD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D1B096E-006F-4578-BF5B-45ABE612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452" y="909216"/>
            <a:ext cx="4265744" cy="159965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7F4FC9F-5284-474C-89E1-F232B103B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958" y="2662808"/>
            <a:ext cx="3364530" cy="1832467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33FD6DD2-252C-4DB7-85AD-7833CA1374C5}"/>
              </a:ext>
            </a:extLst>
          </p:cNvPr>
          <p:cNvSpPr/>
          <p:nvPr/>
        </p:nvSpPr>
        <p:spPr>
          <a:xfrm>
            <a:off x="5916683" y="4552747"/>
            <a:ext cx="2327725" cy="2258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000" b="1" dirty="0">
                <a:solidFill>
                  <a:srgbClr val="4F81BD"/>
                </a:solidFill>
                <a:latin typeface="+mn-lt"/>
              </a:rPr>
              <a:t>Differential </a:t>
            </a:r>
            <a:r>
              <a:rPr lang="de-DE" sz="1000" b="1" dirty="0" err="1">
                <a:solidFill>
                  <a:srgbClr val="4F81BD"/>
                </a:solidFill>
                <a:latin typeface="+mn-lt"/>
              </a:rPr>
              <a:t>scanning</a:t>
            </a:r>
            <a:r>
              <a:rPr lang="de-DE" sz="1000" b="1" dirty="0">
                <a:solidFill>
                  <a:srgbClr val="4F81BD"/>
                </a:solidFill>
                <a:latin typeface="+mn-lt"/>
              </a:rPr>
              <a:t> </a:t>
            </a:r>
            <a:r>
              <a:rPr lang="de-DE" sz="1000" b="1" dirty="0" err="1">
                <a:solidFill>
                  <a:srgbClr val="4F81BD"/>
                </a:solidFill>
                <a:latin typeface="+mn-lt"/>
              </a:rPr>
              <a:t>calorimetry</a:t>
            </a:r>
            <a:r>
              <a:rPr lang="de-DE" sz="1000" b="1" dirty="0">
                <a:solidFill>
                  <a:srgbClr val="4F81BD"/>
                </a:solidFill>
                <a:latin typeface="+mn-lt"/>
              </a:rPr>
              <a:t> (DSC)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B28405B-3BED-426E-99CD-4F1142D5BEB2}"/>
              </a:ext>
            </a:extLst>
          </p:cNvPr>
          <p:cNvSpPr/>
          <p:nvPr/>
        </p:nvSpPr>
        <p:spPr>
          <a:xfrm>
            <a:off x="6758153" y="96782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2025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FBFEBF7-6D6C-49CA-BCD3-B41793BF1A2C}"/>
              </a:ext>
            </a:extLst>
          </p:cNvPr>
          <p:cNvSpPr/>
          <p:nvPr/>
        </p:nvSpPr>
        <p:spPr>
          <a:xfrm>
            <a:off x="1933617" y="96782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2025</a:t>
            </a:r>
          </a:p>
        </p:txBody>
      </p: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1431D639-3F6D-4DDB-9D36-09EE5CA337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665142" y="2715766"/>
          <a:ext cx="1804874" cy="190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CS ChemDraw Drawing" r:id="rId7" imgW="6540649" imgH="6920093" progId="ChemDraw.Document.6.0">
                  <p:embed/>
                </p:oleObj>
              </mc:Choice>
              <mc:Fallback>
                <p:oleObj name="CS ChemDraw Drawing" r:id="rId7" imgW="6540649" imgH="6920093" progId="ChemDraw.Document.6.0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1431D639-3F6D-4DDB-9D36-09EE5CA33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5142" y="2715766"/>
                        <a:ext cx="1804874" cy="1909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17264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Bildschirmpräsentation (16:9)</PresentationFormat>
  <Paragraphs>214</Paragraphs>
  <Slides>21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5" baseType="lpstr">
      <vt:lpstr>MS PGothic</vt:lpstr>
      <vt:lpstr>Arial</vt:lpstr>
      <vt:lpstr>Calibri</vt:lpstr>
      <vt:lpstr>Cambria Math</vt:lpstr>
      <vt:lpstr>Segoe UI</vt:lpstr>
      <vt:lpstr>Symbol</vt:lpstr>
      <vt:lpstr>Times New Roman</vt:lpstr>
      <vt:lpstr>Verdana</vt:lpstr>
      <vt:lpstr>Wingdings</vt:lpstr>
      <vt:lpstr>Larissa</vt:lpstr>
      <vt:lpstr>Benutzerdefiniertes Design</vt:lpstr>
      <vt:lpstr>CS ChemDraw Drawing</vt:lpstr>
      <vt:lpstr>Graph</vt:lpstr>
      <vt:lpstr>ISIS/Draw Sketch</vt:lpstr>
      <vt:lpstr>Periodic Mesoporous Organosilicas as Host Materials for Studying Surface Chemistry and Pore Size Effects on the Properties of Nanoconfined Water</vt:lpstr>
      <vt:lpstr>Research</vt:lpstr>
      <vt:lpstr>Research  ̶  Systems in nanoconfinement</vt:lpstr>
      <vt:lpstr>Mesoporous silica (MCM-41 type)</vt:lpstr>
      <vt:lpstr>Water/ice in mesoporous silica</vt:lpstr>
      <vt:lpstr>Water/ice in mesoporous silica</vt:lpstr>
      <vt:lpstr>Periodic mesoporous organosilicas – Wall structure</vt:lpstr>
      <vt:lpstr>Organosilica precursors: examples</vt:lpstr>
      <vt:lpstr>Water in PMOs</vt:lpstr>
      <vt:lpstr>Water in PMOs</vt:lpstr>
      <vt:lpstr>Fluorinated PMOs</vt:lpstr>
      <vt:lpstr>Fluorinated PMOs</vt:lpstr>
      <vt:lpstr>Repertoire of PMO precursors</vt:lpstr>
      <vt:lpstr>Different PMOs</vt:lpstr>
      <vt:lpstr>Different PMOs</vt:lpstr>
      <vt:lpstr>Different PMOs</vt:lpstr>
      <vt:lpstr>Different PMOs</vt:lpstr>
      <vt:lpstr>Different PMOs</vt:lpstr>
      <vt:lpstr>Summary</vt:lpstr>
      <vt:lpstr>PowerPoint-Präsentation</vt:lpstr>
      <vt:lpstr>PowerPoint-Präsentation</vt:lpstr>
    </vt:vector>
  </TitlesOfParts>
  <Company>Universität Hamburg - Department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</dc:creator>
  <cp:lastModifiedBy>Michael Froeba</cp:lastModifiedBy>
  <cp:revision>1799</cp:revision>
  <cp:lastPrinted>2015-02-04T07:58:27Z</cp:lastPrinted>
  <dcterms:created xsi:type="dcterms:W3CDTF">2011-09-01T07:43:51Z</dcterms:created>
  <dcterms:modified xsi:type="dcterms:W3CDTF">2026-05-19T11:03:17Z</dcterms:modified>
</cp:coreProperties>
</file>