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9085" r:id="rId4"/>
    <p:sldId id="9070" r:id="rId5"/>
    <p:sldId id="9099" r:id="rId6"/>
    <p:sldId id="9100" r:id="rId7"/>
    <p:sldId id="9104" r:id="rId8"/>
    <p:sldId id="9102" r:id="rId9"/>
    <p:sldId id="9103" r:id="rId10"/>
    <p:sldId id="9101" r:id="rId11"/>
    <p:sldId id="90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ong" initials="HY" lastIdx="0" clrIdx="0"/>
  <p:cmAuthor id="2" name="chenzhenhong" initials="c" lastIdx="0" clrIdx="1"/>
  <p:cmAuthor id="3" name="lenovo" initials="l" lastIdx="0" clrIdx="2"/>
  <p:cmAuthor id="4" name="chenyanpeng" initials="c" lastIdx="0" clrIdx="3"/>
  <p:cmAuthor id="5" name="Administrator" initials="A" lastIdx="0" clrIdx="4"/>
  <p:cmAuthor id="6" name="hbs" initials="h" lastIdx="0" clrIdx="5"/>
  <p:cmAuthor id="7" name="YLMF" initials="" lastIdx="0" clrIdx="6"/>
  <p:cmAuthor id="8" name="吴 振凯" initials="吴" lastIdx="0" clrIdx="7"/>
  <p:cmAuthor id="9" name="Yu RZ" initials="YR" lastIdx="0" clrIdx="8"/>
  <p:cmAuthor id="10" name="李积永" initials="李" lastIdx="0" clrIdx="9"/>
  <p:cmAuthor id="11" name="xzc" initials="x" lastIdx="0" clrIdx="10"/>
  <p:cmAuthor id="12" name="jiangliwei" initials="j" lastIdx="0" clrIdx="11"/>
  <p:cmAuthor id="13" name="杨小艳" initials="h" lastIdx="0" clrIdx="12"/>
  <p:cmAuthor id="14" name="王春林" initials="王" lastIdx="0" clrIdx="13"/>
  <p:cmAuthor id="15" name="丁宇" initials="丁" lastIdx="0" clrIdx="14"/>
  <p:cmAuthor id="16" name="严兰兰" initials="严" lastIdx="0" clrIdx="15"/>
  <p:cmAuthor id="17" name="wx" initials="w" lastIdx="0" clrIdx="16"/>
  <p:cmAuthor id="18" name="赵 茂林" initials="赵" lastIdx="0" clrIdx="17"/>
  <p:cmAuthor id="19" name="hipeson" initials="h" lastIdx="0" clrIdx="18"/>
  <p:cmAuthor id="20" name=" " initials=" " lastIdx="0" clrIdx="19"/>
  <p:cmAuthor id="21" name="AbuSina" initials="A" lastIdx="0" clrIdx="20"/>
  <p:cmAuthor id="22" name="xuchenjie" initials="x" lastIdx="0" clrIdx="21"/>
  <p:cmAuthor id="23" name="Yangtianyi" initials="Y" lastIdx="0" clrIdx="22"/>
  <p:cmAuthor id="24" name="Jun Li" initials="J" lastIdx="0" clrIdx="23"/>
  <p:cmAuthor id="25" name="刘振权" initials="刘" lastIdx="0" clrIdx="24"/>
  <p:cmAuthor id="26" name="len" initials="l" lastIdx="0" clrIdx="25"/>
  <p:cmAuthor id="27" name="xb21cn" initials="x" lastIdx="0" clrIdx="26"/>
  <p:cmAuthor id="28" name="-32768" initials="-" lastIdx="0" clrIdx="2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205C1"/>
    <a:srgbClr val="FFF4C8"/>
    <a:srgbClr val="BCF0BE"/>
    <a:srgbClr val="FFAAAA"/>
    <a:srgbClr val="C1866B"/>
    <a:srgbClr val="D4AB99"/>
    <a:srgbClr val="FF0000"/>
    <a:srgbClr val="008345"/>
    <a:srgbClr val="7E4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057" autoAdjust="0"/>
  </p:normalViewPr>
  <p:slideViewPr>
    <p:cSldViewPr snapToGrid="0">
      <p:cViewPr varScale="1">
        <p:scale>
          <a:sx n="68" d="100"/>
          <a:sy n="68" d="100"/>
        </p:scale>
        <p:origin x="60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1&#24037;&#20316;\&#27605;&#19994;&#35770;&#25991;&#36164;&#26009;\&#23454;&#39564;\1.&#21407;&#20301;&#21547;&#27668;&#37327;&#23454;&#39564;\20231025-&#29028;&#23721;-J16-2C5-8-2-1-70-230-&#31532;&#20108;&#27425;&#23454;&#3956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xw\&#30740;&#31350;&#29983;&#24037;&#20316;\2024&#23385;&#26126;&#23721;--&#30452;&#21338;\&#19977;&#32452;&#21407;&#20301;&#21547;&#27668;&#37327;&#25968;&#25454;&#32479;&#3574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00349137939331"/>
          <c:y val="7.3770063504191227E-2"/>
          <c:w val="0.79299563525248917"/>
          <c:h val="0.66185409425322494"/>
        </c:manualLayout>
      </c:layout>
      <c:scatterChart>
        <c:scatterStyle val="line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最终数据!$D$3:$D$210</c:f>
              <c:numCache>
                <c:formatCode>0.0_ </c:formatCode>
                <c:ptCount val="208"/>
                <c:pt idx="0">
                  <c:v>252.3</c:v>
                </c:pt>
                <c:pt idx="1">
                  <c:v>251.4</c:v>
                </c:pt>
                <c:pt idx="2">
                  <c:v>251.3</c:v>
                </c:pt>
                <c:pt idx="3">
                  <c:v>250.9</c:v>
                </c:pt>
                <c:pt idx="4">
                  <c:v>249.7</c:v>
                </c:pt>
                <c:pt idx="5">
                  <c:v>248.6</c:v>
                </c:pt>
                <c:pt idx="6">
                  <c:v>244</c:v>
                </c:pt>
                <c:pt idx="7">
                  <c:v>243.3</c:v>
                </c:pt>
                <c:pt idx="8">
                  <c:v>242.3</c:v>
                </c:pt>
                <c:pt idx="9">
                  <c:v>241</c:v>
                </c:pt>
                <c:pt idx="10">
                  <c:v>239.6</c:v>
                </c:pt>
                <c:pt idx="11">
                  <c:v>238.5</c:v>
                </c:pt>
                <c:pt idx="12">
                  <c:v>237.4</c:v>
                </c:pt>
                <c:pt idx="13">
                  <c:v>236</c:v>
                </c:pt>
                <c:pt idx="14">
                  <c:v>234.3</c:v>
                </c:pt>
                <c:pt idx="15">
                  <c:v>232.8</c:v>
                </c:pt>
                <c:pt idx="16">
                  <c:v>231.4</c:v>
                </c:pt>
                <c:pt idx="17">
                  <c:v>227.8</c:v>
                </c:pt>
                <c:pt idx="18">
                  <c:v>226.6</c:v>
                </c:pt>
                <c:pt idx="19">
                  <c:v>225.2</c:v>
                </c:pt>
                <c:pt idx="20">
                  <c:v>223.8</c:v>
                </c:pt>
                <c:pt idx="21">
                  <c:v>222.6</c:v>
                </c:pt>
                <c:pt idx="22">
                  <c:v>221.1</c:v>
                </c:pt>
                <c:pt idx="23">
                  <c:v>219.7</c:v>
                </c:pt>
                <c:pt idx="24">
                  <c:v>218.3</c:v>
                </c:pt>
                <c:pt idx="25">
                  <c:v>216.9</c:v>
                </c:pt>
                <c:pt idx="26">
                  <c:v>215.5</c:v>
                </c:pt>
                <c:pt idx="27">
                  <c:v>214.1</c:v>
                </c:pt>
                <c:pt idx="28">
                  <c:v>212.6</c:v>
                </c:pt>
                <c:pt idx="29">
                  <c:v>211.2</c:v>
                </c:pt>
                <c:pt idx="30">
                  <c:v>209.5</c:v>
                </c:pt>
                <c:pt idx="31">
                  <c:v>208.1</c:v>
                </c:pt>
                <c:pt idx="32">
                  <c:v>206.6</c:v>
                </c:pt>
                <c:pt idx="33">
                  <c:v>205</c:v>
                </c:pt>
                <c:pt idx="34">
                  <c:v>203.5</c:v>
                </c:pt>
                <c:pt idx="35">
                  <c:v>202.1</c:v>
                </c:pt>
                <c:pt idx="36">
                  <c:v>200.5</c:v>
                </c:pt>
                <c:pt idx="37">
                  <c:v>199</c:v>
                </c:pt>
                <c:pt idx="38">
                  <c:v>197.5</c:v>
                </c:pt>
                <c:pt idx="39">
                  <c:v>195.9</c:v>
                </c:pt>
                <c:pt idx="40">
                  <c:v>194.4</c:v>
                </c:pt>
                <c:pt idx="41">
                  <c:v>192.9</c:v>
                </c:pt>
                <c:pt idx="42">
                  <c:v>191.4</c:v>
                </c:pt>
                <c:pt idx="43">
                  <c:v>189.9</c:v>
                </c:pt>
                <c:pt idx="44">
                  <c:v>188.3</c:v>
                </c:pt>
                <c:pt idx="45">
                  <c:v>186.8</c:v>
                </c:pt>
                <c:pt idx="46">
                  <c:v>185.4</c:v>
                </c:pt>
                <c:pt idx="47">
                  <c:v>184</c:v>
                </c:pt>
                <c:pt idx="48">
                  <c:v>182.4</c:v>
                </c:pt>
                <c:pt idx="49">
                  <c:v>181</c:v>
                </c:pt>
                <c:pt idx="50">
                  <c:v>179.4</c:v>
                </c:pt>
                <c:pt idx="51">
                  <c:v>178</c:v>
                </c:pt>
                <c:pt idx="52">
                  <c:v>176.5</c:v>
                </c:pt>
                <c:pt idx="53">
                  <c:v>174.9</c:v>
                </c:pt>
                <c:pt idx="54">
                  <c:v>173.3</c:v>
                </c:pt>
                <c:pt idx="55">
                  <c:v>171.8</c:v>
                </c:pt>
                <c:pt idx="56">
                  <c:v>170.5</c:v>
                </c:pt>
                <c:pt idx="57">
                  <c:v>169.2</c:v>
                </c:pt>
                <c:pt idx="58">
                  <c:v>167.1</c:v>
                </c:pt>
                <c:pt idx="59">
                  <c:v>165.4</c:v>
                </c:pt>
                <c:pt idx="60">
                  <c:v>163.80000000000001</c:v>
                </c:pt>
                <c:pt idx="61">
                  <c:v>162.5</c:v>
                </c:pt>
                <c:pt idx="62">
                  <c:v>161</c:v>
                </c:pt>
                <c:pt idx="63">
                  <c:v>159.6</c:v>
                </c:pt>
                <c:pt idx="64">
                  <c:v>158.1</c:v>
                </c:pt>
                <c:pt idx="65">
                  <c:v>156.4</c:v>
                </c:pt>
                <c:pt idx="66">
                  <c:v>154.9</c:v>
                </c:pt>
                <c:pt idx="67">
                  <c:v>153.4</c:v>
                </c:pt>
                <c:pt idx="68">
                  <c:v>151.9</c:v>
                </c:pt>
                <c:pt idx="69">
                  <c:v>150.19999999999999</c:v>
                </c:pt>
                <c:pt idx="70">
                  <c:v>148.5</c:v>
                </c:pt>
                <c:pt idx="71">
                  <c:v>146.30000000000001</c:v>
                </c:pt>
                <c:pt idx="72">
                  <c:v>144.9</c:v>
                </c:pt>
                <c:pt idx="73">
                  <c:v>143.5</c:v>
                </c:pt>
                <c:pt idx="74">
                  <c:v>142.30000000000001</c:v>
                </c:pt>
                <c:pt idx="75">
                  <c:v>140.69999999999999</c:v>
                </c:pt>
                <c:pt idx="76">
                  <c:v>139.19999999999999</c:v>
                </c:pt>
                <c:pt idx="77">
                  <c:v>137.69999999999999</c:v>
                </c:pt>
                <c:pt idx="78">
                  <c:v>136.6</c:v>
                </c:pt>
                <c:pt idx="79">
                  <c:v>135.1</c:v>
                </c:pt>
                <c:pt idx="80">
                  <c:v>133.4</c:v>
                </c:pt>
                <c:pt idx="81">
                  <c:v>131.30000000000001</c:v>
                </c:pt>
                <c:pt idx="82">
                  <c:v>129.80000000000001</c:v>
                </c:pt>
                <c:pt idx="83">
                  <c:v>128.4</c:v>
                </c:pt>
                <c:pt idx="84">
                  <c:v>126.9</c:v>
                </c:pt>
                <c:pt idx="85">
                  <c:v>125.5</c:v>
                </c:pt>
                <c:pt idx="86">
                  <c:v>124.1</c:v>
                </c:pt>
                <c:pt idx="87">
                  <c:v>122.7</c:v>
                </c:pt>
                <c:pt idx="88">
                  <c:v>121.4</c:v>
                </c:pt>
                <c:pt idx="89">
                  <c:v>119.8</c:v>
                </c:pt>
                <c:pt idx="90">
                  <c:v>117.9</c:v>
                </c:pt>
                <c:pt idx="91">
                  <c:v>116.6</c:v>
                </c:pt>
                <c:pt idx="92">
                  <c:v>115.1</c:v>
                </c:pt>
                <c:pt idx="93">
                  <c:v>113.7</c:v>
                </c:pt>
                <c:pt idx="94">
                  <c:v>112.3</c:v>
                </c:pt>
                <c:pt idx="95">
                  <c:v>110.7</c:v>
                </c:pt>
                <c:pt idx="96">
                  <c:v>109.3</c:v>
                </c:pt>
                <c:pt idx="97">
                  <c:v>107.7</c:v>
                </c:pt>
                <c:pt idx="98">
                  <c:v>106.3</c:v>
                </c:pt>
                <c:pt idx="99">
                  <c:v>105.1</c:v>
                </c:pt>
                <c:pt idx="100">
                  <c:v>103.9</c:v>
                </c:pt>
                <c:pt idx="101">
                  <c:v>102.3</c:v>
                </c:pt>
                <c:pt idx="102">
                  <c:v>100.8</c:v>
                </c:pt>
                <c:pt idx="103">
                  <c:v>99.6</c:v>
                </c:pt>
                <c:pt idx="104">
                  <c:v>98.4</c:v>
                </c:pt>
                <c:pt idx="105">
                  <c:v>97</c:v>
                </c:pt>
                <c:pt idx="106">
                  <c:v>95.9</c:v>
                </c:pt>
                <c:pt idx="107">
                  <c:v>94.9</c:v>
                </c:pt>
                <c:pt idx="108">
                  <c:v>93.8</c:v>
                </c:pt>
                <c:pt idx="109">
                  <c:v>92.8</c:v>
                </c:pt>
                <c:pt idx="110">
                  <c:v>91.7</c:v>
                </c:pt>
                <c:pt idx="111">
                  <c:v>90.4</c:v>
                </c:pt>
                <c:pt idx="112">
                  <c:v>89.3</c:v>
                </c:pt>
                <c:pt idx="113">
                  <c:v>88.3</c:v>
                </c:pt>
                <c:pt idx="114">
                  <c:v>87.3</c:v>
                </c:pt>
                <c:pt idx="115">
                  <c:v>86.2</c:v>
                </c:pt>
                <c:pt idx="116">
                  <c:v>85.2</c:v>
                </c:pt>
                <c:pt idx="117">
                  <c:v>84.1</c:v>
                </c:pt>
                <c:pt idx="118">
                  <c:v>82.9</c:v>
                </c:pt>
                <c:pt idx="119">
                  <c:v>82</c:v>
                </c:pt>
                <c:pt idx="120">
                  <c:v>80.900000000000006</c:v>
                </c:pt>
                <c:pt idx="121">
                  <c:v>79.900000000000006</c:v>
                </c:pt>
                <c:pt idx="122">
                  <c:v>78.900000000000006</c:v>
                </c:pt>
                <c:pt idx="123">
                  <c:v>77.8</c:v>
                </c:pt>
                <c:pt idx="124">
                  <c:v>76.900000000000006</c:v>
                </c:pt>
                <c:pt idx="125">
                  <c:v>75.900000000000006</c:v>
                </c:pt>
                <c:pt idx="126">
                  <c:v>75.099999999999994</c:v>
                </c:pt>
                <c:pt idx="127">
                  <c:v>74.2</c:v>
                </c:pt>
                <c:pt idx="128">
                  <c:v>73.3</c:v>
                </c:pt>
                <c:pt idx="129">
                  <c:v>72.5</c:v>
                </c:pt>
                <c:pt idx="130">
                  <c:v>71.8</c:v>
                </c:pt>
                <c:pt idx="131">
                  <c:v>71</c:v>
                </c:pt>
                <c:pt idx="132">
                  <c:v>70.3</c:v>
                </c:pt>
                <c:pt idx="133">
                  <c:v>69.8</c:v>
                </c:pt>
                <c:pt idx="134">
                  <c:v>69.3</c:v>
                </c:pt>
                <c:pt idx="135">
                  <c:v>68.7</c:v>
                </c:pt>
                <c:pt idx="136">
                  <c:v>68.2</c:v>
                </c:pt>
                <c:pt idx="137">
                  <c:v>67.8</c:v>
                </c:pt>
                <c:pt idx="138">
                  <c:v>67.2</c:v>
                </c:pt>
                <c:pt idx="139">
                  <c:v>66.900000000000006</c:v>
                </c:pt>
                <c:pt idx="140">
                  <c:v>66.400000000000006</c:v>
                </c:pt>
                <c:pt idx="141">
                  <c:v>65.7</c:v>
                </c:pt>
                <c:pt idx="142">
                  <c:v>65.099999999999994</c:v>
                </c:pt>
                <c:pt idx="143">
                  <c:v>64.599999999999994</c:v>
                </c:pt>
                <c:pt idx="144">
                  <c:v>64</c:v>
                </c:pt>
                <c:pt idx="145">
                  <c:v>63.5</c:v>
                </c:pt>
                <c:pt idx="146">
                  <c:v>63.1</c:v>
                </c:pt>
                <c:pt idx="147">
                  <c:v>62.3</c:v>
                </c:pt>
                <c:pt idx="148">
                  <c:v>61.9</c:v>
                </c:pt>
                <c:pt idx="149">
                  <c:v>61.3</c:v>
                </c:pt>
                <c:pt idx="150">
                  <c:v>60.7</c:v>
                </c:pt>
                <c:pt idx="151">
                  <c:v>60.1</c:v>
                </c:pt>
                <c:pt idx="152">
                  <c:v>59.6</c:v>
                </c:pt>
                <c:pt idx="153">
                  <c:v>58.9</c:v>
                </c:pt>
                <c:pt idx="154">
                  <c:v>58.5</c:v>
                </c:pt>
                <c:pt idx="155">
                  <c:v>57.8</c:v>
                </c:pt>
                <c:pt idx="156">
                  <c:v>57.2</c:v>
                </c:pt>
                <c:pt idx="157">
                  <c:v>56.4</c:v>
                </c:pt>
                <c:pt idx="158">
                  <c:v>55.9</c:v>
                </c:pt>
                <c:pt idx="159">
                  <c:v>55.2</c:v>
                </c:pt>
                <c:pt idx="160">
                  <c:v>54.7</c:v>
                </c:pt>
                <c:pt idx="161">
                  <c:v>53.9</c:v>
                </c:pt>
                <c:pt idx="162">
                  <c:v>53.2</c:v>
                </c:pt>
                <c:pt idx="163">
                  <c:v>53</c:v>
                </c:pt>
                <c:pt idx="164">
                  <c:v>52.1</c:v>
                </c:pt>
                <c:pt idx="165">
                  <c:v>51.3</c:v>
                </c:pt>
                <c:pt idx="166">
                  <c:v>50.5</c:v>
                </c:pt>
                <c:pt idx="167">
                  <c:v>49.7</c:v>
                </c:pt>
                <c:pt idx="168">
                  <c:v>49.1</c:v>
                </c:pt>
                <c:pt idx="169">
                  <c:v>48.2</c:v>
                </c:pt>
                <c:pt idx="170">
                  <c:v>47.4</c:v>
                </c:pt>
                <c:pt idx="171">
                  <c:v>46.6</c:v>
                </c:pt>
                <c:pt idx="172">
                  <c:v>45.7</c:v>
                </c:pt>
                <c:pt idx="173">
                  <c:v>44.6</c:v>
                </c:pt>
                <c:pt idx="174">
                  <c:v>43.8</c:v>
                </c:pt>
                <c:pt idx="175">
                  <c:v>42.8</c:v>
                </c:pt>
                <c:pt idx="176">
                  <c:v>41.9</c:v>
                </c:pt>
                <c:pt idx="177">
                  <c:v>41.3</c:v>
                </c:pt>
                <c:pt idx="178">
                  <c:v>40.200000000000003</c:v>
                </c:pt>
                <c:pt idx="179">
                  <c:v>39</c:v>
                </c:pt>
                <c:pt idx="180">
                  <c:v>38</c:v>
                </c:pt>
                <c:pt idx="181">
                  <c:v>36.9</c:v>
                </c:pt>
                <c:pt idx="182">
                  <c:v>36</c:v>
                </c:pt>
                <c:pt idx="183">
                  <c:v>35.5</c:v>
                </c:pt>
                <c:pt idx="184">
                  <c:v>33.9</c:v>
                </c:pt>
                <c:pt idx="185">
                  <c:v>32.799999999999997</c:v>
                </c:pt>
                <c:pt idx="186">
                  <c:v>31.7</c:v>
                </c:pt>
                <c:pt idx="187">
                  <c:v>30.5</c:v>
                </c:pt>
                <c:pt idx="188">
                  <c:v>30.1</c:v>
                </c:pt>
                <c:pt idx="189">
                  <c:v>28.7</c:v>
                </c:pt>
                <c:pt idx="190">
                  <c:v>27.4</c:v>
                </c:pt>
                <c:pt idx="191">
                  <c:v>26.5</c:v>
                </c:pt>
                <c:pt idx="192">
                  <c:v>25</c:v>
                </c:pt>
                <c:pt idx="193">
                  <c:v>23.7</c:v>
                </c:pt>
                <c:pt idx="194">
                  <c:v>22.8</c:v>
                </c:pt>
                <c:pt idx="195">
                  <c:v>21.2</c:v>
                </c:pt>
                <c:pt idx="196">
                  <c:v>20.100000000000001</c:v>
                </c:pt>
                <c:pt idx="197">
                  <c:v>18.3</c:v>
                </c:pt>
                <c:pt idx="198">
                  <c:v>16.8</c:v>
                </c:pt>
                <c:pt idx="199">
                  <c:v>15.2</c:v>
                </c:pt>
                <c:pt idx="200">
                  <c:v>13.4</c:v>
                </c:pt>
                <c:pt idx="201">
                  <c:v>11.3</c:v>
                </c:pt>
                <c:pt idx="202">
                  <c:v>9.6</c:v>
                </c:pt>
                <c:pt idx="203">
                  <c:v>7.9</c:v>
                </c:pt>
                <c:pt idx="204">
                  <c:v>6.3</c:v>
                </c:pt>
                <c:pt idx="205">
                  <c:v>4.8</c:v>
                </c:pt>
                <c:pt idx="206">
                  <c:v>3.2</c:v>
                </c:pt>
                <c:pt idx="207">
                  <c:v>2.1</c:v>
                </c:pt>
              </c:numCache>
            </c:numRef>
          </c:xVal>
          <c:yVal>
            <c:numRef>
              <c:f>最终数据!$U$3:$U$210</c:f>
              <c:numCache>
                <c:formatCode>0.00_ 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3.2552969026790799</c:v>
                </c:pt>
                <c:pt idx="18">
                  <c:v>4.10750995163143</c:v>
                </c:pt>
                <c:pt idx="19">
                  <c:v>5.8193408688561403</c:v>
                </c:pt>
                <c:pt idx="20">
                  <c:v>7.3083722038613201</c:v>
                </c:pt>
                <c:pt idx="21">
                  <c:v>8.7023045088510607</c:v>
                </c:pt>
                <c:pt idx="22">
                  <c:v>10.706972170937499</c:v>
                </c:pt>
                <c:pt idx="23">
                  <c:v>11.7155348361817</c:v>
                </c:pt>
                <c:pt idx="24">
                  <c:v>13.4082748745345</c:v>
                </c:pt>
                <c:pt idx="25">
                  <c:v>14.1786191646778</c:v>
                </c:pt>
                <c:pt idx="26">
                  <c:v>15.5423295204358</c:v>
                </c:pt>
                <c:pt idx="27">
                  <c:v>16.1803440822159</c:v>
                </c:pt>
                <c:pt idx="28">
                  <c:v>17.265542826677802</c:v>
                </c:pt>
                <c:pt idx="29">
                  <c:v>18.350483333997499</c:v>
                </c:pt>
                <c:pt idx="30">
                  <c:v>19.105903935140802</c:v>
                </c:pt>
                <c:pt idx="31">
                  <c:v>19.462165586337399</c:v>
                </c:pt>
                <c:pt idx="32">
                  <c:v>20.193185959047099</c:v>
                </c:pt>
                <c:pt idx="33">
                  <c:v>20.835436267532401</c:v>
                </c:pt>
                <c:pt idx="34">
                  <c:v>21.425894086595999</c:v>
                </c:pt>
                <c:pt idx="35">
                  <c:v>22.0606280334313</c:v>
                </c:pt>
                <c:pt idx="36">
                  <c:v>22.0365668250321</c:v>
                </c:pt>
                <c:pt idx="37">
                  <c:v>22.942392375666198</c:v>
                </c:pt>
                <c:pt idx="38">
                  <c:v>22.914519712874</c:v>
                </c:pt>
                <c:pt idx="39">
                  <c:v>23.2459551144931</c:v>
                </c:pt>
                <c:pt idx="40">
                  <c:v>23.5930416055512</c:v>
                </c:pt>
                <c:pt idx="41">
                  <c:v>23.873029318348198</c:v>
                </c:pt>
                <c:pt idx="42">
                  <c:v>24.146750839082301</c:v>
                </c:pt>
                <c:pt idx="43">
                  <c:v>24.020092310877601</c:v>
                </c:pt>
                <c:pt idx="44">
                  <c:v>24.188580437274499</c:v>
                </c:pt>
                <c:pt idx="45">
                  <c:v>24.360945005152502</c:v>
                </c:pt>
                <c:pt idx="46">
                  <c:v>24.273028712251001</c:v>
                </c:pt>
                <c:pt idx="47">
                  <c:v>24.4602731950513</c:v>
                </c:pt>
                <c:pt idx="48">
                  <c:v>24.5371033015942</c:v>
                </c:pt>
                <c:pt idx="49">
                  <c:v>24.680974539271698</c:v>
                </c:pt>
                <c:pt idx="50">
                  <c:v>24.441128167716698</c:v>
                </c:pt>
                <c:pt idx="51">
                  <c:v>24.554757465678701</c:v>
                </c:pt>
                <c:pt idx="52">
                  <c:v>24.859358389193801</c:v>
                </c:pt>
                <c:pt idx="53">
                  <c:v>24.8412959085037</c:v>
                </c:pt>
                <c:pt idx="54">
                  <c:v>24.8086660569526</c:v>
                </c:pt>
                <c:pt idx="55">
                  <c:v>24.802637127968499</c:v>
                </c:pt>
                <c:pt idx="56">
                  <c:v>24.6505056127098</c:v>
                </c:pt>
                <c:pt idx="57">
                  <c:v>24.5001396037493</c:v>
                </c:pt>
                <c:pt idx="58">
                  <c:v>24.626879033630299</c:v>
                </c:pt>
                <c:pt idx="59">
                  <c:v>24.4856545917775</c:v>
                </c:pt>
                <c:pt idx="60">
                  <c:v>24.3778653472231</c:v>
                </c:pt>
                <c:pt idx="61">
                  <c:v>24.397274324797301</c:v>
                </c:pt>
                <c:pt idx="62">
                  <c:v>24.1226463234619</c:v>
                </c:pt>
                <c:pt idx="63">
                  <c:v>24.081898353671001</c:v>
                </c:pt>
                <c:pt idx="64">
                  <c:v>23.986730960328501</c:v>
                </c:pt>
                <c:pt idx="65">
                  <c:v>23.797732527560498</c:v>
                </c:pt>
                <c:pt idx="66">
                  <c:v>23.690039239499299</c:v>
                </c:pt>
                <c:pt idx="67">
                  <c:v>23.570469488234501</c:v>
                </c:pt>
                <c:pt idx="68">
                  <c:v>23.449237552851301</c:v>
                </c:pt>
                <c:pt idx="69">
                  <c:v>23.234677565609498</c:v>
                </c:pt>
                <c:pt idx="70">
                  <c:v>23.022472063423201</c:v>
                </c:pt>
                <c:pt idx="71">
                  <c:v>22.895955315774099</c:v>
                </c:pt>
                <c:pt idx="72">
                  <c:v>22.786317641590902</c:v>
                </c:pt>
                <c:pt idx="73">
                  <c:v>22.529196648801399</c:v>
                </c:pt>
                <c:pt idx="74">
                  <c:v>22.478051024606401</c:v>
                </c:pt>
                <c:pt idx="75">
                  <c:v>22.2799353554941</c:v>
                </c:pt>
                <c:pt idx="76">
                  <c:v>21.972834740016101</c:v>
                </c:pt>
                <c:pt idx="77">
                  <c:v>21.9356233984422</c:v>
                </c:pt>
                <c:pt idx="78">
                  <c:v>21.780775828673502</c:v>
                </c:pt>
                <c:pt idx="79">
                  <c:v>21.5946308731078</c:v>
                </c:pt>
                <c:pt idx="80">
                  <c:v>21.333503532447502</c:v>
                </c:pt>
                <c:pt idx="81">
                  <c:v>21.047690698606701</c:v>
                </c:pt>
                <c:pt idx="82">
                  <c:v>20.861919588155999</c:v>
                </c:pt>
                <c:pt idx="83">
                  <c:v>20.694367281131299</c:v>
                </c:pt>
                <c:pt idx="84">
                  <c:v>20.501825292314301</c:v>
                </c:pt>
                <c:pt idx="85">
                  <c:v>20.339932151852501</c:v>
                </c:pt>
                <c:pt idx="86">
                  <c:v>20.161243964727198</c:v>
                </c:pt>
                <c:pt idx="87">
                  <c:v>19.992914284595798</c:v>
                </c:pt>
                <c:pt idx="88">
                  <c:v>19.839530428127301</c:v>
                </c:pt>
                <c:pt idx="89">
                  <c:v>19.506089023075202</c:v>
                </c:pt>
                <c:pt idx="90">
                  <c:v>19.344163764929501</c:v>
                </c:pt>
                <c:pt idx="91">
                  <c:v>19.1947680583053</c:v>
                </c:pt>
                <c:pt idx="92">
                  <c:v>18.966320568771199</c:v>
                </c:pt>
                <c:pt idx="93">
                  <c:v>18.865759945916398</c:v>
                </c:pt>
                <c:pt idx="94">
                  <c:v>18.6612016312415</c:v>
                </c:pt>
                <c:pt idx="95">
                  <c:v>18.489575193021</c:v>
                </c:pt>
                <c:pt idx="96">
                  <c:v>18.279267188934501</c:v>
                </c:pt>
                <c:pt idx="97">
                  <c:v>18.0990988485357</c:v>
                </c:pt>
                <c:pt idx="98">
                  <c:v>17.882877145774401</c:v>
                </c:pt>
                <c:pt idx="99">
                  <c:v>17.8121545136698</c:v>
                </c:pt>
                <c:pt idx="100">
                  <c:v>17.591540010803101</c:v>
                </c:pt>
                <c:pt idx="101">
                  <c:v>17.522219908004601</c:v>
                </c:pt>
                <c:pt idx="102">
                  <c:v>17.3478921617087</c:v>
                </c:pt>
                <c:pt idx="103">
                  <c:v>17.256205580834401</c:v>
                </c:pt>
                <c:pt idx="104">
                  <c:v>17.144074913234199</c:v>
                </c:pt>
                <c:pt idx="105">
                  <c:v>17.048688683415001</c:v>
                </c:pt>
                <c:pt idx="106">
                  <c:v>16.9070280301659</c:v>
                </c:pt>
                <c:pt idx="107">
                  <c:v>16.853431394383399</c:v>
                </c:pt>
                <c:pt idx="108">
                  <c:v>16.826818468127598</c:v>
                </c:pt>
                <c:pt idx="109">
                  <c:v>16.762934571661301</c:v>
                </c:pt>
                <c:pt idx="110">
                  <c:v>16.666159614630701</c:v>
                </c:pt>
                <c:pt idx="111">
                  <c:v>16.5491201244823</c:v>
                </c:pt>
                <c:pt idx="112">
                  <c:v>16.443023959066899</c:v>
                </c:pt>
                <c:pt idx="113">
                  <c:v>16.3614764133584</c:v>
                </c:pt>
                <c:pt idx="114">
                  <c:v>16.329443992990399</c:v>
                </c:pt>
                <c:pt idx="115">
                  <c:v>16.315184002233899</c:v>
                </c:pt>
                <c:pt idx="116">
                  <c:v>16.219193005228899</c:v>
                </c:pt>
                <c:pt idx="117">
                  <c:v>16.1915535956581</c:v>
                </c:pt>
                <c:pt idx="118">
                  <c:v>16.176724104574301</c:v>
                </c:pt>
                <c:pt idx="119">
                  <c:v>16.143067212914399</c:v>
                </c:pt>
                <c:pt idx="120">
                  <c:v>16.093192151681599</c:v>
                </c:pt>
                <c:pt idx="121">
                  <c:v>16.0658166601321</c:v>
                </c:pt>
                <c:pt idx="122">
                  <c:v>16.031613503856999</c:v>
                </c:pt>
                <c:pt idx="123">
                  <c:v>16.050434463841199</c:v>
                </c:pt>
                <c:pt idx="124">
                  <c:v>16.031365566747802</c:v>
                </c:pt>
                <c:pt idx="125">
                  <c:v>16.0621467643765</c:v>
                </c:pt>
                <c:pt idx="126">
                  <c:v>16.102029410922899</c:v>
                </c:pt>
                <c:pt idx="127">
                  <c:v>16.104437629395601</c:v>
                </c:pt>
                <c:pt idx="128">
                  <c:v>16.140412975491</c:v>
                </c:pt>
                <c:pt idx="129">
                  <c:v>16.215267487569701</c:v>
                </c:pt>
                <c:pt idx="130">
                  <c:v>16.3377500702859</c:v>
                </c:pt>
                <c:pt idx="131">
                  <c:v>16.380716568659999</c:v>
                </c:pt>
                <c:pt idx="132">
                  <c:v>16.5252205070217</c:v>
                </c:pt>
                <c:pt idx="133">
                  <c:v>16.705442001275902</c:v>
                </c:pt>
                <c:pt idx="134">
                  <c:v>16.9006404397614</c:v>
                </c:pt>
                <c:pt idx="135">
                  <c:v>17.1090195256306</c:v>
                </c:pt>
                <c:pt idx="136">
                  <c:v>17.289782852509301</c:v>
                </c:pt>
                <c:pt idx="137">
                  <c:v>17.552786079440299</c:v>
                </c:pt>
                <c:pt idx="138">
                  <c:v>17.720108512797299</c:v>
                </c:pt>
                <c:pt idx="139">
                  <c:v>17.970663169275799</c:v>
                </c:pt>
                <c:pt idx="140">
                  <c:v>18.2310824722212</c:v>
                </c:pt>
                <c:pt idx="141">
                  <c:v>18.460371760630998</c:v>
                </c:pt>
                <c:pt idx="142">
                  <c:v>18.8008676727639</c:v>
                </c:pt>
                <c:pt idx="143">
                  <c:v>19.118445787398901</c:v>
                </c:pt>
                <c:pt idx="144">
                  <c:v>19.400102307449199</c:v>
                </c:pt>
                <c:pt idx="145">
                  <c:v>19.763739333552699</c:v>
                </c:pt>
                <c:pt idx="146">
                  <c:v>20.1056791858732</c:v>
                </c:pt>
                <c:pt idx="147">
                  <c:v>20.363356748660699</c:v>
                </c:pt>
                <c:pt idx="148">
                  <c:v>20.832636516013299</c:v>
                </c:pt>
                <c:pt idx="149">
                  <c:v>21.178984251134001</c:v>
                </c:pt>
                <c:pt idx="150">
                  <c:v>21.563173607824002</c:v>
                </c:pt>
                <c:pt idx="151">
                  <c:v>22.002097035375598</c:v>
                </c:pt>
                <c:pt idx="152">
                  <c:v>22.464314902721998</c:v>
                </c:pt>
                <c:pt idx="153">
                  <c:v>22.908426405849699</c:v>
                </c:pt>
                <c:pt idx="154">
                  <c:v>23.4496308152628</c:v>
                </c:pt>
                <c:pt idx="155">
                  <c:v>23.852913673442799</c:v>
                </c:pt>
                <c:pt idx="156">
                  <c:v>24.2878533687058</c:v>
                </c:pt>
                <c:pt idx="157">
                  <c:v>24.7320705973389</c:v>
                </c:pt>
                <c:pt idx="158">
                  <c:v>25.261938450087602</c:v>
                </c:pt>
                <c:pt idx="159">
                  <c:v>25.712344315859902</c:v>
                </c:pt>
                <c:pt idx="160">
                  <c:v>26.339438434917799</c:v>
                </c:pt>
                <c:pt idx="161">
                  <c:v>26.837133238648899</c:v>
                </c:pt>
                <c:pt idx="162">
                  <c:v>27.364166450061301</c:v>
                </c:pt>
                <c:pt idx="163">
                  <c:v>28.2759814547092</c:v>
                </c:pt>
                <c:pt idx="164">
                  <c:v>28.714589689585001</c:v>
                </c:pt>
                <c:pt idx="165">
                  <c:v>29.307107447942698</c:v>
                </c:pt>
                <c:pt idx="166">
                  <c:v>29.9612015308875</c:v>
                </c:pt>
                <c:pt idx="167">
                  <c:v>30.612161441919099</c:v>
                </c:pt>
                <c:pt idx="168">
                  <c:v>31.845327659676801</c:v>
                </c:pt>
                <c:pt idx="169">
                  <c:v>32.084793134021901</c:v>
                </c:pt>
                <c:pt idx="170">
                  <c:v>32.8190897224029</c:v>
                </c:pt>
                <c:pt idx="171">
                  <c:v>33.599013631512399</c:v>
                </c:pt>
                <c:pt idx="172">
                  <c:v>34.347642688413998</c:v>
                </c:pt>
                <c:pt idx="173">
                  <c:v>35.276207783219199</c:v>
                </c:pt>
                <c:pt idx="174">
                  <c:v>36.192457170146199</c:v>
                </c:pt>
                <c:pt idx="175">
                  <c:v>37.0295418634337</c:v>
                </c:pt>
                <c:pt idx="176">
                  <c:v>38.032411185748003</c:v>
                </c:pt>
                <c:pt idx="177">
                  <c:v>39.393483939681097</c:v>
                </c:pt>
                <c:pt idx="178">
                  <c:v>40.129741930142103</c:v>
                </c:pt>
                <c:pt idx="179">
                  <c:v>40.801544382600802</c:v>
                </c:pt>
                <c:pt idx="180">
                  <c:v>42.1050688469387</c:v>
                </c:pt>
                <c:pt idx="181">
                  <c:v>43.271290351872302</c:v>
                </c:pt>
                <c:pt idx="182">
                  <c:v>44.635648498670697</c:v>
                </c:pt>
                <c:pt idx="183">
                  <c:v>47.092017978244499</c:v>
                </c:pt>
                <c:pt idx="184">
                  <c:v>47.997506422414403</c:v>
                </c:pt>
                <c:pt idx="185">
                  <c:v>49.905695843638</c:v>
                </c:pt>
                <c:pt idx="186">
                  <c:v>52.025265520927299</c:v>
                </c:pt>
                <c:pt idx="187">
                  <c:v>54.631028595722697</c:v>
                </c:pt>
                <c:pt idx="188">
                  <c:v>58.561955056063297</c:v>
                </c:pt>
                <c:pt idx="189">
                  <c:v>62.2132607756296</c:v>
                </c:pt>
                <c:pt idx="190">
                  <c:v>67.456275995962997</c:v>
                </c:pt>
                <c:pt idx="191">
                  <c:v>75.2133197406569</c:v>
                </c:pt>
                <c:pt idx="192">
                  <c:v>82.563273581008502</c:v>
                </c:pt>
                <c:pt idx="193">
                  <c:v>91.691809576280505</c:v>
                </c:pt>
                <c:pt idx="194">
                  <c:v>101.360326283924</c:v>
                </c:pt>
                <c:pt idx="195">
                  <c:v>122.26025784090101</c:v>
                </c:pt>
                <c:pt idx="196">
                  <c:v>141.03154709601401</c:v>
                </c:pt>
                <c:pt idx="197">
                  <c:v>150.603092430381</c:v>
                </c:pt>
                <c:pt idx="198">
                  <c:v>167.64067451078</c:v>
                </c:pt>
                <c:pt idx="199">
                  <c:v>180.79837069461999</c:v>
                </c:pt>
                <c:pt idx="200">
                  <c:v>216.08550872916101</c:v>
                </c:pt>
                <c:pt idx="201">
                  <c:v>240.14870719563001</c:v>
                </c:pt>
                <c:pt idx="202">
                  <c:v>249.81578528217699</c:v>
                </c:pt>
                <c:pt idx="203">
                  <c:v>239.463479581798</c:v>
                </c:pt>
                <c:pt idx="204">
                  <c:v>221.82700252307799</c:v>
                </c:pt>
                <c:pt idx="205">
                  <c:v>192.59070008450399</c:v>
                </c:pt>
                <c:pt idx="206">
                  <c:v>141.835952841536</c:v>
                </c:pt>
                <c:pt idx="207">
                  <c:v>100.47833139486001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11-4416-BF92-AFF986AEE3F4}"/>
            </c:ext>
          </c:extLst>
        </c:ser>
        <c:ser>
          <c:idx val="0"/>
          <c:order val="1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最终数据!$D$3:$D$210</c:f>
              <c:numCache>
                <c:formatCode>0.0_ </c:formatCode>
                <c:ptCount val="208"/>
                <c:pt idx="0">
                  <c:v>252.3</c:v>
                </c:pt>
                <c:pt idx="1">
                  <c:v>251.4</c:v>
                </c:pt>
                <c:pt idx="2">
                  <c:v>251.3</c:v>
                </c:pt>
                <c:pt idx="3">
                  <c:v>250.9</c:v>
                </c:pt>
                <c:pt idx="4">
                  <c:v>249.7</c:v>
                </c:pt>
                <c:pt idx="5">
                  <c:v>248.6</c:v>
                </c:pt>
                <c:pt idx="6">
                  <c:v>244</c:v>
                </c:pt>
                <c:pt idx="7">
                  <c:v>243.3</c:v>
                </c:pt>
                <c:pt idx="8">
                  <c:v>242.3</c:v>
                </c:pt>
                <c:pt idx="9">
                  <c:v>241</c:v>
                </c:pt>
                <c:pt idx="10">
                  <c:v>239.6</c:v>
                </c:pt>
                <c:pt idx="11">
                  <c:v>238.5</c:v>
                </c:pt>
                <c:pt idx="12">
                  <c:v>237.4</c:v>
                </c:pt>
                <c:pt idx="13">
                  <c:v>236</c:v>
                </c:pt>
                <c:pt idx="14">
                  <c:v>234.3</c:v>
                </c:pt>
                <c:pt idx="15">
                  <c:v>232.8</c:v>
                </c:pt>
                <c:pt idx="16">
                  <c:v>231.4</c:v>
                </c:pt>
                <c:pt idx="17">
                  <c:v>227.8</c:v>
                </c:pt>
                <c:pt idx="18">
                  <c:v>226.6</c:v>
                </c:pt>
                <c:pt idx="19">
                  <c:v>225.2</c:v>
                </c:pt>
                <c:pt idx="20">
                  <c:v>223.8</c:v>
                </c:pt>
                <c:pt idx="21">
                  <c:v>222.6</c:v>
                </c:pt>
                <c:pt idx="22">
                  <c:v>221.1</c:v>
                </c:pt>
                <c:pt idx="23">
                  <c:v>219.7</c:v>
                </c:pt>
                <c:pt idx="24">
                  <c:v>218.3</c:v>
                </c:pt>
                <c:pt idx="25">
                  <c:v>216.9</c:v>
                </c:pt>
                <c:pt idx="26">
                  <c:v>215.5</c:v>
                </c:pt>
                <c:pt idx="27">
                  <c:v>214.1</c:v>
                </c:pt>
                <c:pt idx="28">
                  <c:v>212.6</c:v>
                </c:pt>
                <c:pt idx="29">
                  <c:v>211.2</c:v>
                </c:pt>
                <c:pt idx="30">
                  <c:v>209.5</c:v>
                </c:pt>
                <c:pt idx="31">
                  <c:v>208.1</c:v>
                </c:pt>
                <c:pt idx="32">
                  <c:v>206.6</c:v>
                </c:pt>
                <c:pt idx="33">
                  <c:v>205</c:v>
                </c:pt>
                <c:pt idx="34">
                  <c:v>203.5</c:v>
                </c:pt>
                <c:pt idx="35">
                  <c:v>202.1</c:v>
                </c:pt>
                <c:pt idx="36">
                  <c:v>200.5</c:v>
                </c:pt>
                <c:pt idx="37">
                  <c:v>199</c:v>
                </c:pt>
                <c:pt idx="38">
                  <c:v>197.5</c:v>
                </c:pt>
                <c:pt idx="39">
                  <c:v>195.9</c:v>
                </c:pt>
                <c:pt idx="40">
                  <c:v>194.4</c:v>
                </c:pt>
                <c:pt idx="41">
                  <c:v>192.9</c:v>
                </c:pt>
                <c:pt idx="42">
                  <c:v>191.4</c:v>
                </c:pt>
                <c:pt idx="43">
                  <c:v>189.9</c:v>
                </c:pt>
                <c:pt idx="44">
                  <c:v>188.3</c:v>
                </c:pt>
                <c:pt idx="45">
                  <c:v>186.8</c:v>
                </c:pt>
                <c:pt idx="46">
                  <c:v>185.4</c:v>
                </c:pt>
                <c:pt idx="47">
                  <c:v>184</c:v>
                </c:pt>
                <c:pt idx="48">
                  <c:v>182.4</c:v>
                </c:pt>
                <c:pt idx="49">
                  <c:v>181</c:v>
                </c:pt>
                <c:pt idx="50">
                  <c:v>179.4</c:v>
                </c:pt>
                <c:pt idx="51">
                  <c:v>178</c:v>
                </c:pt>
                <c:pt idx="52">
                  <c:v>176.5</c:v>
                </c:pt>
                <c:pt idx="53">
                  <c:v>174.9</c:v>
                </c:pt>
                <c:pt idx="54">
                  <c:v>173.3</c:v>
                </c:pt>
                <c:pt idx="55">
                  <c:v>171.8</c:v>
                </c:pt>
                <c:pt idx="56">
                  <c:v>170.5</c:v>
                </c:pt>
                <c:pt idx="57">
                  <c:v>169.2</c:v>
                </c:pt>
                <c:pt idx="58">
                  <c:v>167.1</c:v>
                </c:pt>
                <c:pt idx="59">
                  <c:v>165.4</c:v>
                </c:pt>
                <c:pt idx="60">
                  <c:v>163.80000000000001</c:v>
                </c:pt>
                <c:pt idx="61">
                  <c:v>162.5</c:v>
                </c:pt>
                <c:pt idx="62">
                  <c:v>161</c:v>
                </c:pt>
                <c:pt idx="63">
                  <c:v>159.6</c:v>
                </c:pt>
                <c:pt idx="64">
                  <c:v>158.1</c:v>
                </c:pt>
                <c:pt idx="65">
                  <c:v>156.4</c:v>
                </c:pt>
                <c:pt idx="66">
                  <c:v>154.9</c:v>
                </c:pt>
                <c:pt idx="67">
                  <c:v>153.4</c:v>
                </c:pt>
                <c:pt idx="68">
                  <c:v>151.9</c:v>
                </c:pt>
                <c:pt idx="69">
                  <c:v>150.19999999999999</c:v>
                </c:pt>
                <c:pt idx="70">
                  <c:v>148.5</c:v>
                </c:pt>
                <c:pt idx="71">
                  <c:v>146.30000000000001</c:v>
                </c:pt>
                <c:pt idx="72">
                  <c:v>144.9</c:v>
                </c:pt>
                <c:pt idx="73">
                  <c:v>143.5</c:v>
                </c:pt>
                <c:pt idx="74">
                  <c:v>142.30000000000001</c:v>
                </c:pt>
                <c:pt idx="75">
                  <c:v>140.69999999999999</c:v>
                </c:pt>
                <c:pt idx="76">
                  <c:v>139.19999999999999</c:v>
                </c:pt>
                <c:pt idx="77">
                  <c:v>137.69999999999999</c:v>
                </c:pt>
                <c:pt idx="78">
                  <c:v>136.6</c:v>
                </c:pt>
                <c:pt idx="79">
                  <c:v>135.1</c:v>
                </c:pt>
                <c:pt idx="80">
                  <c:v>133.4</c:v>
                </c:pt>
                <c:pt idx="81">
                  <c:v>131.30000000000001</c:v>
                </c:pt>
                <c:pt idx="82">
                  <c:v>129.80000000000001</c:v>
                </c:pt>
                <c:pt idx="83">
                  <c:v>128.4</c:v>
                </c:pt>
                <c:pt idx="84">
                  <c:v>126.9</c:v>
                </c:pt>
                <c:pt idx="85">
                  <c:v>125.5</c:v>
                </c:pt>
                <c:pt idx="86">
                  <c:v>124.1</c:v>
                </c:pt>
                <c:pt idx="87">
                  <c:v>122.7</c:v>
                </c:pt>
                <c:pt idx="88">
                  <c:v>121.4</c:v>
                </c:pt>
                <c:pt idx="89">
                  <c:v>119.8</c:v>
                </c:pt>
                <c:pt idx="90">
                  <c:v>117.9</c:v>
                </c:pt>
                <c:pt idx="91">
                  <c:v>116.6</c:v>
                </c:pt>
                <c:pt idx="92">
                  <c:v>115.1</c:v>
                </c:pt>
                <c:pt idx="93">
                  <c:v>113.7</c:v>
                </c:pt>
                <c:pt idx="94">
                  <c:v>112.3</c:v>
                </c:pt>
                <c:pt idx="95">
                  <c:v>110.7</c:v>
                </c:pt>
                <c:pt idx="96">
                  <c:v>109.3</c:v>
                </c:pt>
                <c:pt idx="97">
                  <c:v>107.7</c:v>
                </c:pt>
                <c:pt idx="98">
                  <c:v>106.3</c:v>
                </c:pt>
                <c:pt idx="99">
                  <c:v>105.1</c:v>
                </c:pt>
                <c:pt idx="100">
                  <c:v>103.9</c:v>
                </c:pt>
                <c:pt idx="101">
                  <c:v>102.3</c:v>
                </c:pt>
                <c:pt idx="102">
                  <c:v>100.8</c:v>
                </c:pt>
                <c:pt idx="103">
                  <c:v>99.6</c:v>
                </c:pt>
                <c:pt idx="104">
                  <c:v>98.4</c:v>
                </c:pt>
                <c:pt idx="105">
                  <c:v>97</c:v>
                </c:pt>
                <c:pt idx="106">
                  <c:v>95.9</c:v>
                </c:pt>
                <c:pt idx="107">
                  <c:v>94.9</c:v>
                </c:pt>
                <c:pt idx="108">
                  <c:v>93.8</c:v>
                </c:pt>
                <c:pt idx="109">
                  <c:v>92.8</c:v>
                </c:pt>
                <c:pt idx="110">
                  <c:v>91.7</c:v>
                </c:pt>
                <c:pt idx="111">
                  <c:v>90.4</c:v>
                </c:pt>
                <c:pt idx="112">
                  <c:v>89.3</c:v>
                </c:pt>
                <c:pt idx="113">
                  <c:v>88.3</c:v>
                </c:pt>
                <c:pt idx="114">
                  <c:v>87.3</c:v>
                </c:pt>
                <c:pt idx="115">
                  <c:v>86.2</c:v>
                </c:pt>
                <c:pt idx="116">
                  <c:v>85.2</c:v>
                </c:pt>
                <c:pt idx="117">
                  <c:v>84.1</c:v>
                </c:pt>
                <c:pt idx="118">
                  <c:v>82.9</c:v>
                </c:pt>
                <c:pt idx="119">
                  <c:v>82</c:v>
                </c:pt>
                <c:pt idx="120">
                  <c:v>80.900000000000006</c:v>
                </c:pt>
                <c:pt idx="121">
                  <c:v>79.900000000000006</c:v>
                </c:pt>
                <c:pt idx="122">
                  <c:v>78.900000000000006</c:v>
                </c:pt>
                <c:pt idx="123">
                  <c:v>77.8</c:v>
                </c:pt>
                <c:pt idx="124">
                  <c:v>76.900000000000006</c:v>
                </c:pt>
                <c:pt idx="125">
                  <c:v>75.900000000000006</c:v>
                </c:pt>
                <c:pt idx="126">
                  <c:v>75.099999999999994</c:v>
                </c:pt>
                <c:pt idx="127">
                  <c:v>74.2</c:v>
                </c:pt>
                <c:pt idx="128">
                  <c:v>73.3</c:v>
                </c:pt>
                <c:pt idx="129">
                  <c:v>72.5</c:v>
                </c:pt>
                <c:pt idx="130">
                  <c:v>71.8</c:v>
                </c:pt>
                <c:pt idx="131">
                  <c:v>71</c:v>
                </c:pt>
                <c:pt idx="132">
                  <c:v>70.3</c:v>
                </c:pt>
                <c:pt idx="133">
                  <c:v>69.8</c:v>
                </c:pt>
                <c:pt idx="134">
                  <c:v>69.3</c:v>
                </c:pt>
                <c:pt idx="135">
                  <c:v>68.7</c:v>
                </c:pt>
                <c:pt idx="136">
                  <c:v>68.2</c:v>
                </c:pt>
                <c:pt idx="137">
                  <c:v>67.8</c:v>
                </c:pt>
                <c:pt idx="138">
                  <c:v>67.2</c:v>
                </c:pt>
                <c:pt idx="139">
                  <c:v>66.900000000000006</c:v>
                </c:pt>
                <c:pt idx="140">
                  <c:v>66.400000000000006</c:v>
                </c:pt>
                <c:pt idx="141">
                  <c:v>65.7</c:v>
                </c:pt>
                <c:pt idx="142">
                  <c:v>65.099999999999994</c:v>
                </c:pt>
                <c:pt idx="143">
                  <c:v>64.599999999999994</c:v>
                </c:pt>
                <c:pt idx="144">
                  <c:v>64</c:v>
                </c:pt>
                <c:pt idx="145">
                  <c:v>63.5</c:v>
                </c:pt>
                <c:pt idx="146">
                  <c:v>63.1</c:v>
                </c:pt>
                <c:pt idx="147">
                  <c:v>62.3</c:v>
                </c:pt>
                <c:pt idx="148">
                  <c:v>61.9</c:v>
                </c:pt>
                <c:pt idx="149">
                  <c:v>61.3</c:v>
                </c:pt>
                <c:pt idx="150">
                  <c:v>60.7</c:v>
                </c:pt>
                <c:pt idx="151">
                  <c:v>60.1</c:v>
                </c:pt>
                <c:pt idx="152">
                  <c:v>59.6</c:v>
                </c:pt>
                <c:pt idx="153">
                  <c:v>58.9</c:v>
                </c:pt>
                <c:pt idx="154">
                  <c:v>58.5</c:v>
                </c:pt>
                <c:pt idx="155">
                  <c:v>57.8</c:v>
                </c:pt>
                <c:pt idx="156">
                  <c:v>57.2</c:v>
                </c:pt>
                <c:pt idx="157">
                  <c:v>56.4</c:v>
                </c:pt>
                <c:pt idx="158">
                  <c:v>55.9</c:v>
                </c:pt>
                <c:pt idx="159">
                  <c:v>55.2</c:v>
                </c:pt>
                <c:pt idx="160">
                  <c:v>54.7</c:v>
                </c:pt>
                <c:pt idx="161">
                  <c:v>53.9</c:v>
                </c:pt>
                <c:pt idx="162">
                  <c:v>53.2</c:v>
                </c:pt>
                <c:pt idx="163">
                  <c:v>53</c:v>
                </c:pt>
                <c:pt idx="164">
                  <c:v>52.1</c:v>
                </c:pt>
                <c:pt idx="165">
                  <c:v>51.3</c:v>
                </c:pt>
                <c:pt idx="166">
                  <c:v>50.5</c:v>
                </c:pt>
                <c:pt idx="167">
                  <c:v>49.7</c:v>
                </c:pt>
                <c:pt idx="168">
                  <c:v>49.1</c:v>
                </c:pt>
                <c:pt idx="169">
                  <c:v>48.2</c:v>
                </c:pt>
                <c:pt idx="170">
                  <c:v>47.4</c:v>
                </c:pt>
                <c:pt idx="171">
                  <c:v>46.6</c:v>
                </c:pt>
                <c:pt idx="172">
                  <c:v>45.7</c:v>
                </c:pt>
                <c:pt idx="173">
                  <c:v>44.6</c:v>
                </c:pt>
                <c:pt idx="174">
                  <c:v>43.8</c:v>
                </c:pt>
                <c:pt idx="175">
                  <c:v>42.8</c:v>
                </c:pt>
                <c:pt idx="176">
                  <c:v>41.9</c:v>
                </c:pt>
                <c:pt idx="177">
                  <c:v>41.3</c:v>
                </c:pt>
                <c:pt idx="178">
                  <c:v>40.200000000000003</c:v>
                </c:pt>
                <c:pt idx="179">
                  <c:v>39</c:v>
                </c:pt>
                <c:pt idx="180">
                  <c:v>38</c:v>
                </c:pt>
                <c:pt idx="181">
                  <c:v>36.9</c:v>
                </c:pt>
                <c:pt idx="182">
                  <c:v>36</c:v>
                </c:pt>
                <c:pt idx="183">
                  <c:v>35.5</c:v>
                </c:pt>
                <c:pt idx="184">
                  <c:v>33.9</c:v>
                </c:pt>
                <c:pt idx="185">
                  <c:v>32.799999999999997</c:v>
                </c:pt>
                <c:pt idx="186">
                  <c:v>31.7</c:v>
                </c:pt>
                <c:pt idx="187">
                  <c:v>30.5</c:v>
                </c:pt>
                <c:pt idx="188">
                  <c:v>30.1</c:v>
                </c:pt>
                <c:pt idx="189">
                  <c:v>28.7</c:v>
                </c:pt>
                <c:pt idx="190">
                  <c:v>27.4</c:v>
                </c:pt>
                <c:pt idx="191">
                  <c:v>26.5</c:v>
                </c:pt>
                <c:pt idx="192">
                  <c:v>25</c:v>
                </c:pt>
                <c:pt idx="193">
                  <c:v>23.7</c:v>
                </c:pt>
                <c:pt idx="194">
                  <c:v>22.8</c:v>
                </c:pt>
                <c:pt idx="195">
                  <c:v>21.2</c:v>
                </c:pt>
                <c:pt idx="196">
                  <c:v>20.100000000000001</c:v>
                </c:pt>
                <c:pt idx="197">
                  <c:v>18.3</c:v>
                </c:pt>
                <c:pt idx="198">
                  <c:v>16.8</c:v>
                </c:pt>
                <c:pt idx="199">
                  <c:v>15.2</c:v>
                </c:pt>
                <c:pt idx="200">
                  <c:v>13.4</c:v>
                </c:pt>
                <c:pt idx="201">
                  <c:v>11.3</c:v>
                </c:pt>
                <c:pt idx="202">
                  <c:v>9.6</c:v>
                </c:pt>
                <c:pt idx="203">
                  <c:v>7.9</c:v>
                </c:pt>
                <c:pt idx="204">
                  <c:v>6.3</c:v>
                </c:pt>
                <c:pt idx="205">
                  <c:v>4.8</c:v>
                </c:pt>
                <c:pt idx="206">
                  <c:v>3.2</c:v>
                </c:pt>
                <c:pt idx="207">
                  <c:v>2.1</c:v>
                </c:pt>
              </c:numCache>
            </c:numRef>
          </c:xVal>
          <c:yVal>
            <c:numRef>
              <c:f>最终数据!$U$3:$U$210</c:f>
              <c:numCache>
                <c:formatCode>0.00_ </c:formatCode>
                <c:ptCount val="2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3.2552969026790799</c:v>
                </c:pt>
                <c:pt idx="18">
                  <c:v>4.10750995163143</c:v>
                </c:pt>
                <c:pt idx="19">
                  <c:v>5.8193408688561403</c:v>
                </c:pt>
                <c:pt idx="20">
                  <c:v>7.3083722038613201</c:v>
                </c:pt>
                <c:pt idx="21">
                  <c:v>8.7023045088510607</c:v>
                </c:pt>
                <c:pt idx="22">
                  <c:v>10.706972170937499</c:v>
                </c:pt>
                <c:pt idx="23">
                  <c:v>11.7155348361817</c:v>
                </c:pt>
                <c:pt idx="24">
                  <c:v>13.4082748745345</c:v>
                </c:pt>
                <c:pt idx="25">
                  <c:v>14.1786191646778</c:v>
                </c:pt>
                <c:pt idx="26">
                  <c:v>15.5423295204358</c:v>
                </c:pt>
                <c:pt idx="27">
                  <c:v>16.1803440822159</c:v>
                </c:pt>
                <c:pt idx="28">
                  <c:v>17.265542826677802</c:v>
                </c:pt>
                <c:pt idx="29">
                  <c:v>18.350483333997499</c:v>
                </c:pt>
                <c:pt idx="30">
                  <c:v>19.105903935140802</c:v>
                </c:pt>
                <c:pt idx="31">
                  <c:v>19.462165586337399</c:v>
                </c:pt>
                <c:pt idx="32">
                  <c:v>20.193185959047099</c:v>
                </c:pt>
                <c:pt idx="33">
                  <c:v>20.835436267532401</c:v>
                </c:pt>
                <c:pt idx="34">
                  <c:v>21.425894086595999</c:v>
                </c:pt>
                <c:pt idx="35">
                  <c:v>22.0606280334313</c:v>
                </c:pt>
                <c:pt idx="36">
                  <c:v>22.0365668250321</c:v>
                </c:pt>
                <c:pt idx="37">
                  <c:v>22.942392375666198</c:v>
                </c:pt>
                <c:pt idx="38">
                  <c:v>22.914519712874</c:v>
                </c:pt>
                <c:pt idx="39">
                  <c:v>23.2459551144931</c:v>
                </c:pt>
                <c:pt idx="40">
                  <c:v>23.5930416055512</c:v>
                </c:pt>
                <c:pt idx="41">
                  <c:v>23.873029318348198</c:v>
                </c:pt>
                <c:pt idx="42">
                  <c:v>24.146750839082301</c:v>
                </c:pt>
                <c:pt idx="43">
                  <c:v>24.020092310877601</c:v>
                </c:pt>
                <c:pt idx="44">
                  <c:v>24.188580437274499</c:v>
                </c:pt>
                <c:pt idx="45">
                  <c:v>24.360945005152502</c:v>
                </c:pt>
                <c:pt idx="46">
                  <c:v>24.273028712251001</c:v>
                </c:pt>
                <c:pt idx="47">
                  <c:v>24.4602731950513</c:v>
                </c:pt>
                <c:pt idx="48">
                  <c:v>24.5371033015942</c:v>
                </c:pt>
                <c:pt idx="49">
                  <c:v>24.680974539271698</c:v>
                </c:pt>
                <c:pt idx="50">
                  <c:v>24.441128167716698</c:v>
                </c:pt>
                <c:pt idx="51">
                  <c:v>24.554757465678701</c:v>
                </c:pt>
                <c:pt idx="52">
                  <c:v>24.859358389193801</c:v>
                </c:pt>
                <c:pt idx="53">
                  <c:v>24.8412959085037</c:v>
                </c:pt>
                <c:pt idx="54">
                  <c:v>24.8086660569526</c:v>
                </c:pt>
                <c:pt idx="55">
                  <c:v>24.802637127968499</c:v>
                </c:pt>
                <c:pt idx="56">
                  <c:v>24.6505056127098</c:v>
                </c:pt>
                <c:pt idx="57">
                  <c:v>24.5001396037493</c:v>
                </c:pt>
                <c:pt idx="58">
                  <c:v>24.626879033630299</c:v>
                </c:pt>
                <c:pt idx="59">
                  <c:v>24.4856545917775</c:v>
                </c:pt>
                <c:pt idx="60">
                  <c:v>24.3778653472231</c:v>
                </c:pt>
                <c:pt idx="61">
                  <c:v>24.397274324797301</c:v>
                </c:pt>
                <c:pt idx="62">
                  <c:v>24.1226463234619</c:v>
                </c:pt>
                <c:pt idx="63">
                  <c:v>24.081898353671001</c:v>
                </c:pt>
                <c:pt idx="64">
                  <c:v>23.986730960328501</c:v>
                </c:pt>
                <c:pt idx="65">
                  <c:v>23.797732527560498</c:v>
                </c:pt>
                <c:pt idx="66">
                  <c:v>23.690039239499299</c:v>
                </c:pt>
                <c:pt idx="67">
                  <c:v>23.570469488234501</c:v>
                </c:pt>
                <c:pt idx="68">
                  <c:v>23.449237552851301</c:v>
                </c:pt>
                <c:pt idx="69">
                  <c:v>23.234677565609498</c:v>
                </c:pt>
                <c:pt idx="70">
                  <c:v>23.022472063423201</c:v>
                </c:pt>
                <c:pt idx="71">
                  <c:v>22.895955315774099</c:v>
                </c:pt>
                <c:pt idx="72">
                  <c:v>22.786317641590902</c:v>
                </c:pt>
                <c:pt idx="73">
                  <c:v>22.529196648801399</c:v>
                </c:pt>
                <c:pt idx="74">
                  <c:v>22.478051024606401</c:v>
                </c:pt>
                <c:pt idx="75">
                  <c:v>22.2799353554941</c:v>
                </c:pt>
                <c:pt idx="76">
                  <c:v>21.972834740016101</c:v>
                </c:pt>
                <c:pt idx="77">
                  <c:v>21.9356233984422</c:v>
                </c:pt>
                <c:pt idx="78">
                  <c:v>21.780775828673502</c:v>
                </c:pt>
                <c:pt idx="79">
                  <c:v>21.5946308731078</c:v>
                </c:pt>
                <c:pt idx="80">
                  <c:v>21.333503532447502</c:v>
                </c:pt>
                <c:pt idx="81">
                  <c:v>21.047690698606701</c:v>
                </c:pt>
                <c:pt idx="82">
                  <c:v>20.861919588155999</c:v>
                </c:pt>
                <c:pt idx="83">
                  <c:v>20.694367281131299</c:v>
                </c:pt>
                <c:pt idx="84">
                  <c:v>20.501825292314301</c:v>
                </c:pt>
                <c:pt idx="85">
                  <c:v>20.339932151852501</c:v>
                </c:pt>
                <c:pt idx="86">
                  <c:v>20.161243964727198</c:v>
                </c:pt>
                <c:pt idx="87">
                  <c:v>19.992914284595798</c:v>
                </c:pt>
                <c:pt idx="88">
                  <c:v>19.839530428127301</c:v>
                </c:pt>
                <c:pt idx="89">
                  <c:v>19.506089023075202</c:v>
                </c:pt>
                <c:pt idx="90">
                  <c:v>19.344163764929501</c:v>
                </c:pt>
                <c:pt idx="91">
                  <c:v>19.1947680583053</c:v>
                </c:pt>
                <c:pt idx="92">
                  <c:v>18.966320568771199</c:v>
                </c:pt>
                <c:pt idx="93">
                  <c:v>18.865759945916398</c:v>
                </c:pt>
                <c:pt idx="94">
                  <c:v>18.6612016312415</c:v>
                </c:pt>
                <c:pt idx="95">
                  <c:v>18.489575193021</c:v>
                </c:pt>
                <c:pt idx="96">
                  <c:v>18.279267188934501</c:v>
                </c:pt>
                <c:pt idx="97">
                  <c:v>18.0990988485357</c:v>
                </c:pt>
                <c:pt idx="98">
                  <c:v>17.882877145774401</c:v>
                </c:pt>
                <c:pt idx="99">
                  <c:v>17.8121545136698</c:v>
                </c:pt>
                <c:pt idx="100">
                  <c:v>17.591540010803101</c:v>
                </c:pt>
                <c:pt idx="101">
                  <c:v>17.522219908004601</c:v>
                </c:pt>
                <c:pt idx="102">
                  <c:v>17.3478921617087</c:v>
                </c:pt>
                <c:pt idx="103">
                  <c:v>17.256205580834401</c:v>
                </c:pt>
                <c:pt idx="104">
                  <c:v>17.144074913234199</c:v>
                </c:pt>
                <c:pt idx="105">
                  <c:v>17.048688683415001</c:v>
                </c:pt>
                <c:pt idx="106">
                  <c:v>16.9070280301659</c:v>
                </c:pt>
                <c:pt idx="107">
                  <c:v>16.853431394383399</c:v>
                </c:pt>
                <c:pt idx="108">
                  <c:v>16.826818468127598</c:v>
                </c:pt>
                <c:pt idx="109">
                  <c:v>16.762934571661301</c:v>
                </c:pt>
                <c:pt idx="110">
                  <c:v>16.666159614630701</c:v>
                </c:pt>
                <c:pt idx="111">
                  <c:v>16.5491201244823</c:v>
                </c:pt>
                <c:pt idx="112">
                  <c:v>16.443023959066899</c:v>
                </c:pt>
                <c:pt idx="113">
                  <c:v>16.3614764133584</c:v>
                </c:pt>
                <c:pt idx="114">
                  <c:v>16.329443992990399</c:v>
                </c:pt>
                <c:pt idx="115">
                  <c:v>16.315184002233899</c:v>
                </c:pt>
                <c:pt idx="116">
                  <c:v>16.219193005228899</c:v>
                </c:pt>
                <c:pt idx="117">
                  <c:v>16.1915535956581</c:v>
                </c:pt>
                <c:pt idx="118">
                  <c:v>16.176724104574301</c:v>
                </c:pt>
                <c:pt idx="119">
                  <c:v>16.143067212914399</c:v>
                </c:pt>
                <c:pt idx="120">
                  <c:v>16.093192151681599</c:v>
                </c:pt>
                <c:pt idx="121">
                  <c:v>16.0658166601321</c:v>
                </c:pt>
                <c:pt idx="122">
                  <c:v>16.031613503856999</c:v>
                </c:pt>
                <c:pt idx="123">
                  <c:v>16.050434463841199</c:v>
                </c:pt>
                <c:pt idx="124">
                  <c:v>16.031365566747802</c:v>
                </c:pt>
                <c:pt idx="125">
                  <c:v>16.0621467643765</c:v>
                </c:pt>
                <c:pt idx="126">
                  <c:v>16.102029410922899</c:v>
                </c:pt>
                <c:pt idx="127">
                  <c:v>16.104437629395601</c:v>
                </c:pt>
                <c:pt idx="128">
                  <c:v>16.140412975491</c:v>
                </c:pt>
                <c:pt idx="129">
                  <c:v>16.215267487569701</c:v>
                </c:pt>
                <c:pt idx="130">
                  <c:v>16.3377500702859</c:v>
                </c:pt>
                <c:pt idx="131">
                  <c:v>16.380716568659999</c:v>
                </c:pt>
                <c:pt idx="132">
                  <c:v>16.5252205070217</c:v>
                </c:pt>
                <c:pt idx="133">
                  <c:v>16.705442001275902</c:v>
                </c:pt>
                <c:pt idx="134">
                  <c:v>16.9006404397614</c:v>
                </c:pt>
                <c:pt idx="135">
                  <c:v>17.1090195256306</c:v>
                </c:pt>
                <c:pt idx="136">
                  <c:v>17.289782852509301</c:v>
                </c:pt>
                <c:pt idx="137">
                  <c:v>17.552786079440299</c:v>
                </c:pt>
                <c:pt idx="138">
                  <c:v>17.720108512797299</c:v>
                </c:pt>
                <c:pt idx="139">
                  <c:v>17.970663169275799</c:v>
                </c:pt>
                <c:pt idx="140">
                  <c:v>18.2310824722212</c:v>
                </c:pt>
                <c:pt idx="141">
                  <c:v>18.460371760630998</c:v>
                </c:pt>
                <c:pt idx="142">
                  <c:v>18.8008676727639</c:v>
                </c:pt>
                <c:pt idx="143">
                  <c:v>19.118445787398901</c:v>
                </c:pt>
                <c:pt idx="144">
                  <c:v>19.400102307449199</c:v>
                </c:pt>
                <c:pt idx="145">
                  <c:v>19.763739333552699</c:v>
                </c:pt>
                <c:pt idx="146">
                  <c:v>20.1056791858732</c:v>
                </c:pt>
                <c:pt idx="147">
                  <c:v>20.363356748660699</c:v>
                </c:pt>
                <c:pt idx="148">
                  <c:v>20.832636516013299</c:v>
                </c:pt>
                <c:pt idx="149">
                  <c:v>21.178984251134001</c:v>
                </c:pt>
                <c:pt idx="150">
                  <c:v>21.563173607824002</c:v>
                </c:pt>
                <c:pt idx="151">
                  <c:v>22.002097035375598</c:v>
                </c:pt>
                <c:pt idx="152">
                  <c:v>22.464314902721998</c:v>
                </c:pt>
                <c:pt idx="153">
                  <c:v>22.908426405849699</c:v>
                </c:pt>
                <c:pt idx="154">
                  <c:v>23.4496308152628</c:v>
                </c:pt>
                <c:pt idx="155">
                  <c:v>23.852913673442799</c:v>
                </c:pt>
                <c:pt idx="156">
                  <c:v>24.2878533687058</c:v>
                </c:pt>
                <c:pt idx="157">
                  <c:v>24.7320705973389</c:v>
                </c:pt>
                <c:pt idx="158">
                  <c:v>25.261938450087602</c:v>
                </c:pt>
                <c:pt idx="159">
                  <c:v>25.712344315859902</c:v>
                </c:pt>
                <c:pt idx="160">
                  <c:v>26.339438434917799</c:v>
                </c:pt>
                <c:pt idx="161">
                  <c:v>26.837133238648899</c:v>
                </c:pt>
                <c:pt idx="162">
                  <c:v>27.364166450061301</c:v>
                </c:pt>
                <c:pt idx="163">
                  <c:v>28.2759814547092</c:v>
                </c:pt>
                <c:pt idx="164">
                  <c:v>28.714589689585001</c:v>
                </c:pt>
                <c:pt idx="165">
                  <c:v>29.307107447942698</c:v>
                </c:pt>
                <c:pt idx="166">
                  <c:v>29.9612015308875</c:v>
                </c:pt>
                <c:pt idx="167">
                  <c:v>30.612161441919099</c:v>
                </c:pt>
                <c:pt idx="168">
                  <c:v>31.845327659676801</c:v>
                </c:pt>
                <c:pt idx="169">
                  <c:v>32.084793134021901</c:v>
                </c:pt>
                <c:pt idx="170">
                  <c:v>32.8190897224029</c:v>
                </c:pt>
                <c:pt idx="171">
                  <c:v>33.599013631512399</c:v>
                </c:pt>
                <c:pt idx="172">
                  <c:v>34.347642688413998</c:v>
                </c:pt>
                <c:pt idx="173">
                  <c:v>35.276207783219199</c:v>
                </c:pt>
                <c:pt idx="174">
                  <c:v>36.192457170146199</c:v>
                </c:pt>
                <c:pt idx="175">
                  <c:v>37.0295418634337</c:v>
                </c:pt>
                <c:pt idx="176">
                  <c:v>38.032411185748003</c:v>
                </c:pt>
                <c:pt idx="177">
                  <c:v>39.393483939681097</c:v>
                </c:pt>
                <c:pt idx="178">
                  <c:v>40.129741930142103</c:v>
                </c:pt>
                <c:pt idx="179">
                  <c:v>40.801544382600802</c:v>
                </c:pt>
                <c:pt idx="180">
                  <c:v>42.1050688469387</c:v>
                </c:pt>
                <c:pt idx="181">
                  <c:v>43.271290351872302</c:v>
                </c:pt>
                <c:pt idx="182">
                  <c:v>44.635648498670697</c:v>
                </c:pt>
                <c:pt idx="183">
                  <c:v>47.092017978244499</c:v>
                </c:pt>
                <c:pt idx="184">
                  <c:v>47.997506422414403</c:v>
                </c:pt>
                <c:pt idx="185">
                  <c:v>49.905695843638</c:v>
                </c:pt>
                <c:pt idx="186">
                  <c:v>52.025265520927299</c:v>
                </c:pt>
                <c:pt idx="187">
                  <c:v>54.631028595722697</c:v>
                </c:pt>
                <c:pt idx="188">
                  <c:v>58.561955056063297</c:v>
                </c:pt>
                <c:pt idx="189">
                  <c:v>62.2132607756296</c:v>
                </c:pt>
                <c:pt idx="190">
                  <c:v>67.456275995962997</c:v>
                </c:pt>
                <c:pt idx="191">
                  <c:v>75.2133197406569</c:v>
                </c:pt>
                <c:pt idx="192">
                  <c:v>82.563273581008502</c:v>
                </c:pt>
                <c:pt idx="193">
                  <c:v>91.691809576280505</c:v>
                </c:pt>
                <c:pt idx="194">
                  <c:v>101.360326283924</c:v>
                </c:pt>
                <c:pt idx="195">
                  <c:v>122.26025784090101</c:v>
                </c:pt>
                <c:pt idx="196">
                  <c:v>141.03154709601401</c:v>
                </c:pt>
                <c:pt idx="197">
                  <c:v>150.603092430381</c:v>
                </c:pt>
                <c:pt idx="198">
                  <c:v>167.64067451078</c:v>
                </c:pt>
                <c:pt idx="199">
                  <c:v>180.79837069461999</c:v>
                </c:pt>
                <c:pt idx="200">
                  <c:v>216.08550872916101</c:v>
                </c:pt>
                <c:pt idx="201">
                  <c:v>240.14870719563001</c:v>
                </c:pt>
                <c:pt idx="202">
                  <c:v>249.81578528217699</c:v>
                </c:pt>
                <c:pt idx="203">
                  <c:v>239.463479581798</c:v>
                </c:pt>
                <c:pt idx="204">
                  <c:v>221.82700252307799</c:v>
                </c:pt>
                <c:pt idx="205">
                  <c:v>192.59070008450399</c:v>
                </c:pt>
                <c:pt idx="206">
                  <c:v>141.835952841536</c:v>
                </c:pt>
                <c:pt idx="207">
                  <c:v>100.47833139486001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11-4416-BF92-AFF986AEE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1904160"/>
        <c:axId val="1901893824"/>
      </c:scatterChart>
      <c:valAx>
        <c:axId val="190190416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zh-CN" sz="800" b="1" i="0" u="none" strike="noStrike" kern="1200" baseline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en-US" dirty="0"/>
                  <a:t>Pore Pressure</a:t>
                </a:r>
                <a:r>
                  <a:rPr lang="zh-CN" dirty="0"/>
                  <a:t>（</a:t>
                </a:r>
                <a:r>
                  <a:rPr lang="en-US" altLang="zh-CN" dirty="0"/>
                  <a:t>bar</a:t>
                </a:r>
                <a:r>
                  <a:rPr lang="zh-CN" dirty="0"/>
                  <a:t>）</a:t>
                </a:r>
              </a:p>
            </c:rich>
          </c:tx>
          <c:layout>
            <c:manualLayout>
              <c:xMode val="edge"/>
              <c:yMode val="edge"/>
              <c:x val="0.54229828094568422"/>
              <c:y val="0.83281087175135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zh-CN" sz="800" b="1" i="0" u="none" strike="noStrike" kern="1200" baseline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0_ 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01893824"/>
        <c:crosses val="autoZero"/>
        <c:crossBetween val="midCat"/>
      </c:valAx>
      <c:valAx>
        <c:axId val="1901893824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800" b="1" i="0" u="none" strike="noStrike" kern="1200" baseline="0">
                    <a:solidFill>
                      <a:srgbClr val="00206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en-US"/>
                  <a:t>Vp</a:t>
                </a:r>
                <a:r>
                  <a:rPr lang="zh-CN"/>
                  <a:t>（</a:t>
                </a:r>
                <a:r>
                  <a:rPr lang="en-US"/>
                  <a:t>mL</a:t>
                </a:r>
                <a:r>
                  <a:rPr lang="zh-CN"/>
                  <a:t>）</a:t>
                </a:r>
              </a:p>
            </c:rich>
          </c:tx>
          <c:layout>
            <c:manualLayout>
              <c:xMode val="edge"/>
              <c:yMode val="edge"/>
              <c:x val="2.805988022629078E-3"/>
              <c:y val="0.33926675945967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zh-CN" sz="800" b="1" i="0" u="none" strike="noStrike" kern="1200" baseline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1" i="0" u="none" strike="noStrike" kern="1200" baseline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01904160"/>
        <c:crosses val="autoZero"/>
        <c:crossBetween val="midCat"/>
        <c:majorUnit val="50"/>
      </c:valAx>
      <c:spPr>
        <a:noFill/>
        <a:ln w="6350">
          <a:solidFill>
            <a:srgbClr val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800" b="1">
          <a:solidFill>
            <a:srgbClr val="002060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第一组!$C$2:$C$14</c:f>
              <c:numCache>
                <c:formatCode>General</c:formatCode>
                <c:ptCount val="13"/>
                <c:pt idx="0">
                  <c:v>261.5</c:v>
                </c:pt>
                <c:pt idx="1">
                  <c:v>255.7</c:v>
                </c:pt>
                <c:pt idx="2">
                  <c:v>252</c:v>
                </c:pt>
                <c:pt idx="3">
                  <c:v>248.9</c:v>
                </c:pt>
                <c:pt idx="4">
                  <c:v>245.2</c:v>
                </c:pt>
                <c:pt idx="5">
                  <c:v>240.8</c:v>
                </c:pt>
                <c:pt idx="6">
                  <c:v>235.8</c:v>
                </c:pt>
                <c:pt idx="7">
                  <c:v>228.4</c:v>
                </c:pt>
                <c:pt idx="8">
                  <c:v>224.4</c:v>
                </c:pt>
                <c:pt idx="9">
                  <c:v>220.1</c:v>
                </c:pt>
                <c:pt idx="10">
                  <c:v>216.1</c:v>
                </c:pt>
                <c:pt idx="11">
                  <c:v>211.1</c:v>
                </c:pt>
                <c:pt idx="12">
                  <c:v>206</c:v>
                </c:pt>
              </c:numCache>
            </c:numRef>
          </c:xVal>
          <c:yVal>
            <c:numRef>
              <c:f>第一组!$T$2:$T$14</c:f>
              <c:numCache>
                <c:formatCode>General</c:formatCode>
                <c:ptCount val="13"/>
                <c:pt idx="0">
                  <c:v>27.88778969354939</c:v>
                </c:pt>
                <c:pt idx="1">
                  <c:v>28.048749702310378</c:v>
                </c:pt>
                <c:pt idx="2">
                  <c:v>28.758543632905134</c:v>
                </c:pt>
                <c:pt idx="3">
                  <c:v>29.470334237229032</c:v>
                </c:pt>
                <c:pt idx="4">
                  <c:v>28.946210486346718</c:v>
                </c:pt>
                <c:pt idx="5">
                  <c:v>28.723518772134984</c:v>
                </c:pt>
                <c:pt idx="6">
                  <c:v>27.429030376486516</c:v>
                </c:pt>
                <c:pt idx="7">
                  <c:v>27.686044853483239</c:v>
                </c:pt>
                <c:pt idx="8">
                  <c:v>27.932730990419035</c:v>
                </c:pt>
                <c:pt idx="9">
                  <c:v>28.509880865405744</c:v>
                </c:pt>
                <c:pt idx="10">
                  <c:v>28.968389792412541</c:v>
                </c:pt>
                <c:pt idx="11">
                  <c:v>28.76976973088345</c:v>
                </c:pt>
                <c:pt idx="12">
                  <c:v>29.164670421440835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36-4C6E-A5C4-1B56590A9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299552"/>
        <c:axId val="1136294872"/>
      </c:scatterChart>
      <c:valAx>
        <c:axId val="1136299552"/>
        <c:scaling>
          <c:orientation val="minMax"/>
          <c:max val="280"/>
          <c:min val="2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Pore Pressure(bar)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0.64051624581294508"/>
              <c:y val="0.847451116337027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36294872"/>
        <c:crosses val="autoZero"/>
        <c:crossBetween val="midCat"/>
      </c:valAx>
      <c:valAx>
        <c:axId val="1136294872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Vp(ml)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1.7118402282453638E-2"/>
              <c:y val="0.4208373432487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3629955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0.56353</cdr:x>
      <cdr:y>0.66329</cdr:y>
    </cdr:from>
    <cdr:to>
      <cdr:x>0.67566</cdr:x>
      <cdr:y>0.66329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FA152495-F4AF-E88B-DAEA-15B233F2105B}"/>
            </a:ext>
          </a:extLst>
        </cdr:cNvPr>
        <cdr:cNvCxnSpPr/>
      </cdr:nvCxnSpPr>
      <cdr:spPr>
        <a:xfrm xmlns:a="http://schemas.openxmlformats.org/drawingml/2006/main">
          <a:off x="2550574" y="1710293"/>
          <a:ext cx="507504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FF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157C-8D44-4BA8-9E36-E2FC6C538DB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C9122-D1D5-4682-ACE0-C11BA9632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D5099-0321-47FF-A6B1-6C1A9ADBC5E1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DF8CC-95BE-411B-9BD1-465FCC0EA5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DF8CC-95BE-411B-9BD1-465FCC0EA57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47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DF8CC-95BE-411B-9BD1-465FCC0EA57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41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DF8CC-95BE-411B-9BD1-465FCC0EA57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19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 txBox="1">
            <a:spLocks noGrp="1"/>
          </p:cNvSpPr>
          <p:nvPr/>
        </p:nvSpPr>
        <p:spPr>
          <a:xfrm>
            <a:off x="3851236" y="8631311"/>
            <a:ext cx="2942219" cy="453919"/>
          </a:xfrm>
          <a:prstGeom prst="rect">
            <a:avLst/>
          </a:prstGeom>
          <a:noFill/>
          <a:ln w="9525">
            <a:noFill/>
          </a:ln>
        </p:spPr>
        <p:txBody>
          <a:bodyPr lIns="86416" tIns="43208" rIns="86416" bIns="43208" anchor="b"/>
          <a:lstStyle/>
          <a:p>
            <a:pPr lvl="0" algn="r"/>
            <a:fld id="{9A0DB2DC-4C9A-4742-B13C-FB6460FD3503}" type="slidenum">
              <a:rPr lang="zh-CN" altLang="en-US" sz="1000" b="1" dirty="0">
                <a:solidFill>
                  <a:srgbClr val="0000FF"/>
                </a:solidFill>
                <a:ea typeface="黑体" panose="02010609060101010101" charset="-122"/>
              </a:rPr>
              <a:t>9</a:t>
            </a:fld>
            <a:endParaRPr lang="zh-CN" altLang="en-US" sz="1000" b="1" dirty="0">
              <a:solidFill>
                <a:srgbClr val="0000FF"/>
              </a:solidFill>
              <a:ea typeface="黑体" panose="02010609060101010101" charset="-122"/>
            </a:endParaRPr>
          </a:p>
        </p:txBody>
      </p:sp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0963" y="739775"/>
            <a:ext cx="6573837" cy="3698875"/>
          </a:xfrm>
          <a:ln>
            <a:miter/>
          </a:ln>
        </p:spPr>
      </p:sp>
      <p:sp>
        <p:nvSpPr>
          <p:cNvPr id="153603" name="Rectangle 3"/>
          <p:cNvSpPr>
            <a:spLocks noGrp="1"/>
          </p:cNvSpPr>
          <p:nvPr>
            <p:ph type="body"/>
          </p:nvPr>
        </p:nvSpPr>
        <p:spPr/>
        <p:txBody>
          <a:bodyPr wrap="square" lIns="86416" tIns="43208" rIns="86416" bIns="43208" anchor="t"/>
          <a:lstStyle/>
          <a:p>
            <a:pPr lvl="0" eaLnBrk="1" hangingPunct="1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53604" name="页脚占位符 4"/>
          <p:cNvSpPr txBox="1">
            <a:spLocks noGrp="1"/>
          </p:cNvSpPr>
          <p:nvPr/>
        </p:nvSpPr>
        <p:spPr>
          <a:xfrm>
            <a:off x="0" y="8631311"/>
            <a:ext cx="2945338" cy="453919"/>
          </a:xfrm>
          <a:prstGeom prst="rect">
            <a:avLst/>
          </a:prstGeom>
          <a:noFill/>
          <a:ln w="9525">
            <a:noFill/>
          </a:ln>
        </p:spPr>
        <p:txBody>
          <a:bodyPr lIns="86416" tIns="43208" rIns="86416" bIns="43208" anchor="b"/>
          <a:lstStyle/>
          <a:p>
            <a:pPr lvl="0"/>
            <a:endParaRPr lang="zh-CN" altLang="en-US" sz="1000" b="1" dirty="0">
              <a:solidFill>
                <a:srgbClr val="0000FF"/>
              </a:solidFill>
              <a:ea typeface="黑体" panose="0201060906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双横线">
    <p:bg>
      <p:bgPr>
        <a:solidFill>
          <a:schemeClr val="bg1">
            <a:alpha val="2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"/>
          <p:cNvGrpSpPr/>
          <p:nvPr userDrawn="1"/>
        </p:nvGrpSpPr>
        <p:grpSpPr>
          <a:xfrm>
            <a:off x="0" y="993775"/>
            <a:ext cx="12192000" cy="50800"/>
            <a:chOff x="0" y="1124146"/>
            <a:chExt cx="9144000" cy="50772"/>
          </a:xfrm>
        </p:grpSpPr>
        <p:sp>
          <p:nvSpPr>
            <p:cNvPr id="21510" name="Line 2"/>
            <p:cNvSpPr/>
            <p:nvPr/>
          </p:nvSpPr>
          <p:spPr>
            <a:xfrm>
              <a:off x="0" y="1124146"/>
              <a:ext cx="9144000" cy="0"/>
            </a:xfrm>
            <a:prstGeom prst="line">
              <a:avLst/>
            </a:prstGeom>
            <a:ln w="349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1" name="Line 2"/>
            <p:cNvSpPr/>
            <p:nvPr/>
          </p:nvSpPr>
          <p:spPr>
            <a:xfrm>
              <a:off x="0" y="1174918"/>
              <a:ext cx="9144000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 noProof="1">
                <a:solidFill>
                  <a:srgbClr val="0000FF"/>
                </a:solidFill>
                <a:latin typeface="黑体" panose="02010609060101010101" charset="-122"/>
                <a:ea typeface="+mn-ea"/>
              </a:defRPr>
            </a:lvl1pPr>
          </a:lstStyle>
          <a:p>
            <a:pPr>
              <a:defRPr/>
            </a:pPr>
            <a:fld id="{FC34D2A8-3AE3-4BC5-8955-154B18F39F5D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noProof="1">
                <a:solidFill>
                  <a:srgbClr val="0000FF"/>
                </a:solidFill>
                <a:latin typeface="黑体" panose="02010609060101010101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b="1" dirty="0">
                <a:solidFill>
                  <a:srgbClr val="0000FF"/>
                </a:solidFill>
                <a:latin typeface="黑体" panose="02010609060101010101" charset="-122"/>
              </a:rPr>
              <a:t>‹#›</a:t>
            </a:fld>
            <a:endParaRPr lang="zh-CN" altLang="en-US" b="1" dirty="0">
              <a:solidFill>
                <a:srgbClr val="0000FF"/>
              </a:solidFill>
              <a:latin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6"/>
          <p:cNvGrpSpPr/>
          <p:nvPr userDrawn="1"/>
        </p:nvGrpSpPr>
        <p:grpSpPr bwMode="auto">
          <a:xfrm>
            <a:off x="0" y="1125538"/>
            <a:ext cx="12192000" cy="50800"/>
            <a:chOff x="0" y="1124146"/>
            <a:chExt cx="9144000" cy="50772"/>
          </a:xfrm>
        </p:grpSpPr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0" y="1124146"/>
              <a:ext cx="9144000" cy="0"/>
            </a:xfrm>
            <a:prstGeom prst="line">
              <a:avLst/>
            </a:prstGeom>
            <a:noFill/>
            <a:ln w="3492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0" name="Line 2"/>
            <p:cNvSpPr>
              <a:spLocks noChangeShapeType="1"/>
            </p:cNvSpPr>
            <p:nvPr/>
          </p:nvSpPr>
          <p:spPr bwMode="auto">
            <a:xfrm>
              <a:off x="0" y="1174918"/>
              <a:ext cx="914400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0" y="1052513"/>
            <a:ext cx="12192000" cy="50800"/>
            <a:chOff x="0" y="1124146"/>
            <a:chExt cx="9144000" cy="5077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>
              <a:off x="0" y="1124146"/>
              <a:ext cx="9144000" cy="0"/>
            </a:xfrm>
            <a:prstGeom prst="line">
              <a:avLst/>
            </a:prstGeom>
            <a:noFill/>
            <a:ln w="34925">
              <a:solidFill>
                <a:srgbClr val="CC0000"/>
              </a:solidFill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0" y="1174918"/>
              <a:ext cx="914400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</a:ln>
          </p:spPr>
          <p:txBody>
            <a:bodyPr/>
            <a:lstStyle/>
            <a:p>
              <a:pPr eaLnBrk="0" hangingPunct="0">
                <a:defRPr/>
              </a:pPr>
              <a:endParaRPr lang="zh-CN" altLang="en-US" sz="135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双横线">
    <p:bg>
      <p:bgPr>
        <a:solidFill>
          <a:schemeClr val="bg1">
            <a:alpha val="2313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"/>
          <p:cNvGrpSpPr/>
          <p:nvPr userDrawn="1"/>
        </p:nvGrpSpPr>
        <p:grpSpPr>
          <a:xfrm>
            <a:off x="0" y="993775"/>
            <a:ext cx="12192000" cy="50800"/>
            <a:chOff x="0" y="1124146"/>
            <a:chExt cx="9144000" cy="50772"/>
          </a:xfrm>
        </p:grpSpPr>
        <p:sp>
          <p:nvSpPr>
            <p:cNvPr id="21510" name="Line 2"/>
            <p:cNvSpPr/>
            <p:nvPr/>
          </p:nvSpPr>
          <p:spPr>
            <a:xfrm>
              <a:off x="0" y="1124146"/>
              <a:ext cx="9144000" cy="0"/>
            </a:xfrm>
            <a:prstGeom prst="line">
              <a:avLst/>
            </a:prstGeom>
            <a:ln w="349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11" name="Line 2"/>
            <p:cNvSpPr/>
            <p:nvPr/>
          </p:nvSpPr>
          <p:spPr>
            <a:xfrm>
              <a:off x="0" y="1174918"/>
              <a:ext cx="9144000" cy="0"/>
            </a:xfrm>
            <a:prstGeom prst="line">
              <a:avLst/>
            </a:prstGeom>
            <a:ln w="952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1" noProof="1">
                <a:solidFill>
                  <a:srgbClr val="0000FF"/>
                </a:solidFill>
                <a:latin typeface="黑体" panose="02010609060101010101" charset="-122"/>
                <a:ea typeface="+mn-ea"/>
              </a:defRPr>
            </a:lvl1pPr>
          </a:lstStyle>
          <a:p>
            <a:pPr>
              <a:defRPr/>
            </a:pPr>
            <a:fld id="{FC34D2A8-3AE3-4BC5-8955-154B18F39F5D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1" noProof="1">
                <a:solidFill>
                  <a:srgbClr val="0000FF"/>
                </a:solidFill>
                <a:latin typeface="黑体" panose="02010609060101010101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b="1" dirty="0">
                <a:solidFill>
                  <a:srgbClr val="0000FF"/>
                </a:solidFill>
                <a:latin typeface="黑体" panose="02010609060101010101" charset="-122"/>
              </a:rPr>
              <a:t>‹#›</a:t>
            </a:fld>
            <a:endParaRPr lang="zh-CN" altLang="en-US" b="1" dirty="0">
              <a:solidFill>
                <a:srgbClr val="0000FF"/>
              </a:solidFill>
              <a:latin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FFEC7-8190-4938-86F1-EB56DC8992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0" y="981075"/>
            <a:ext cx="12192000" cy="50800"/>
            <a:chOff x="0" y="1124146"/>
            <a:chExt cx="9144000" cy="5077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>
              <a:off x="0" y="1124146"/>
              <a:ext cx="9144000" cy="0"/>
            </a:xfrm>
            <a:prstGeom prst="line">
              <a:avLst/>
            </a:prstGeom>
            <a:noFill/>
            <a:ln w="3492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0" y="1174918"/>
              <a:ext cx="914400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页脚占位符 14"/>
          <p:cNvSpPr txBox="1"/>
          <p:nvPr userDrawn="1"/>
        </p:nvSpPr>
        <p:spPr>
          <a:xfrm>
            <a:off x="0" y="6591305"/>
            <a:ext cx="12192000" cy="315913"/>
          </a:xfrm>
          <a:prstGeom prst="rect">
            <a:avLst/>
          </a:prstGeom>
        </p:spPr>
        <p:txBody>
          <a:bodyPr lIns="91433" tIns="45716" rIns="91433" bIns="45716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rgbClr val="898989"/>
                </a:solidFill>
                <a:ea typeface="微软雅黑" panose="020B0503020204020204" pitchFamily="34" charset="-122"/>
              </a:rPr>
              <a:t>第</a:t>
            </a:r>
            <a:fld id="{E9B7300D-76B0-4854-BA88-1FEF828FCA00}" type="slidenum">
              <a:rPr kumimoji="1" lang="zh-CN" altLang="en-US" sz="1000">
                <a:solidFill>
                  <a:srgbClr val="898989"/>
                </a:solidFill>
                <a:ea typeface="微软雅黑" panose="020B0503020204020204" pitchFamily="34" charset="-122"/>
              </a:rPr>
              <a:t>‹#›</a:t>
            </a:fld>
            <a:r>
              <a:rPr lang="zh-CN" altLang="en-US" sz="1000" dirty="0">
                <a:solidFill>
                  <a:srgbClr val="898989"/>
                </a:solidFill>
                <a:ea typeface="微软雅黑" panose="020B0503020204020204" pitchFamily="34" charset="-122"/>
              </a:rPr>
              <a:t>页</a:t>
            </a:r>
            <a:r>
              <a:rPr lang="en-US" altLang="zh-CN" sz="1000" dirty="0">
                <a:solidFill>
                  <a:srgbClr val="898989"/>
                </a:solidFill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rgbClr val="898989"/>
                </a:solidFill>
                <a:ea typeface="微软雅黑" panose="020B0503020204020204" pitchFamily="34" charset="-122"/>
              </a:rPr>
              <a:t>共</a:t>
            </a:r>
            <a:r>
              <a:rPr lang="en-US" altLang="zh-CN" sz="1000" dirty="0">
                <a:solidFill>
                  <a:srgbClr val="898989"/>
                </a:solidFill>
                <a:ea typeface="微软雅黑" panose="020B0503020204020204" pitchFamily="34" charset="-122"/>
              </a:rPr>
              <a:t>40</a:t>
            </a:r>
            <a:r>
              <a:rPr lang="zh-CN" altLang="en-US" sz="1000" dirty="0">
                <a:solidFill>
                  <a:srgbClr val="898989"/>
                </a:solidFill>
                <a:ea typeface="微软雅黑" panose="020B0503020204020204" pitchFamily="34" charset="-122"/>
              </a:rPr>
              <a:t>页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1C3B5B-F7AD-4F8E-A805-C513A41BA61D}" type="datetimeFigureOut">
              <a:rPr lang="en-MY" smtClean="0"/>
              <a:t>13/5/2026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5A253-C52F-44FB-A27C-4202CA65D1FE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Freeform 15"/>
          <p:cNvSpPr/>
          <p:nvPr userDrawn="1"/>
        </p:nvSpPr>
        <p:spPr>
          <a:xfrm rot="10800000">
            <a:off x="10884676" y="-4"/>
            <a:ext cx="1319036" cy="874061"/>
          </a:xfrm>
          <a:custGeom>
            <a:avLst/>
            <a:gdLst>
              <a:gd name="connsiteX0" fmla="*/ 1796618 w 2461845"/>
              <a:gd name="connsiteY0" fmla="*/ 758952 h 758952"/>
              <a:gd name="connsiteX1" fmla="*/ 0 w 2461845"/>
              <a:gd name="connsiteY1" fmla="*/ 758952 h 758952"/>
              <a:gd name="connsiteX2" fmla="*/ 0 w 2461845"/>
              <a:gd name="connsiteY2" fmla="*/ 0 h 758952"/>
              <a:gd name="connsiteX3" fmla="*/ 2461845 w 2461845"/>
              <a:gd name="connsiteY3" fmla="*/ 0 h 758952"/>
              <a:gd name="connsiteX0-1" fmla="*/ 1796618 w 2461845"/>
              <a:gd name="connsiteY0-2" fmla="*/ 758952 h 758952"/>
              <a:gd name="connsiteX1-3" fmla="*/ 797668 w 2461845"/>
              <a:gd name="connsiteY1-4" fmla="*/ 758952 h 758952"/>
              <a:gd name="connsiteX2-5" fmla="*/ 0 w 2461845"/>
              <a:gd name="connsiteY2-6" fmla="*/ 0 h 758952"/>
              <a:gd name="connsiteX3-7" fmla="*/ 2461845 w 2461845"/>
              <a:gd name="connsiteY3-8" fmla="*/ 0 h 758952"/>
              <a:gd name="connsiteX4" fmla="*/ 1796618 w 2461845"/>
              <a:gd name="connsiteY4" fmla="*/ 758952 h 758952"/>
              <a:gd name="connsiteX0-9" fmla="*/ 1796618 w 2461845"/>
              <a:gd name="connsiteY0-10" fmla="*/ 758952 h 762845"/>
              <a:gd name="connsiteX1-11" fmla="*/ 1133844 w 2461845"/>
              <a:gd name="connsiteY1-12" fmla="*/ 762845 h 762845"/>
              <a:gd name="connsiteX2-13" fmla="*/ 0 w 2461845"/>
              <a:gd name="connsiteY2-14" fmla="*/ 0 h 762845"/>
              <a:gd name="connsiteX3-15" fmla="*/ 2461845 w 2461845"/>
              <a:gd name="connsiteY3-16" fmla="*/ 0 h 762845"/>
              <a:gd name="connsiteX4-17" fmla="*/ 1796618 w 2461845"/>
              <a:gd name="connsiteY4-18" fmla="*/ 758952 h 762845"/>
              <a:gd name="connsiteX0-19" fmla="*/ 662774 w 1328001"/>
              <a:gd name="connsiteY0-20" fmla="*/ 758952 h 762845"/>
              <a:gd name="connsiteX1-21" fmla="*/ 0 w 1328001"/>
              <a:gd name="connsiteY1-22" fmla="*/ 762845 h 762845"/>
              <a:gd name="connsiteX2-23" fmla="*/ 13639 w 1328001"/>
              <a:gd name="connsiteY2-24" fmla="*/ 0 h 762845"/>
              <a:gd name="connsiteX3-25" fmla="*/ 1328001 w 1328001"/>
              <a:gd name="connsiteY3-26" fmla="*/ 0 h 762845"/>
              <a:gd name="connsiteX4-27" fmla="*/ 662774 w 1328001"/>
              <a:gd name="connsiteY4-28" fmla="*/ 758952 h 762845"/>
              <a:gd name="connsiteX0-29" fmla="*/ 649327 w 1314554"/>
              <a:gd name="connsiteY0-30" fmla="*/ 758952 h 762845"/>
              <a:gd name="connsiteX1-31" fmla="*/ 0 w 1314554"/>
              <a:gd name="connsiteY1-32" fmla="*/ 762845 h 762845"/>
              <a:gd name="connsiteX2-33" fmla="*/ 192 w 1314554"/>
              <a:gd name="connsiteY2-34" fmla="*/ 0 h 762845"/>
              <a:gd name="connsiteX3-35" fmla="*/ 1314554 w 1314554"/>
              <a:gd name="connsiteY3-36" fmla="*/ 0 h 762845"/>
              <a:gd name="connsiteX4-37" fmla="*/ 649327 w 1314554"/>
              <a:gd name="connsiteY4-38" fmla="*/ 758952 h 762845"/>
              <a:gd name="connsiteX0-39" fmla="*/ 649327 w 1314554"/>
              <a:gd name="connsiteY0-40" fmla="*/ 758952 h 762845"/>
              <a:gd name="connsiteX1-41" fmla="*/ 0 w 1314554"/>
              <a:gd name="connsiteY1-42" fmla="*/ 762845 h 762845"/>
              <a:gd name="connsiteX2-43" fmla="*/ 192 w 1314554"/>
              <a:gd name="connsiteY2-44" fmla="*/ 0 h 762845"/>
              <a:gd name="connsiteX3-45" fmla="*/ 1314554 w 1314554"/>
              <a:gd name="connsiteY3-46" fmla="*/ 0 h 762845"/>
              <a:gd name="connsiteX4-47" fmla="*/ 649327 w 1314554"/>
              <a:gd name="connsiteY4-48" fmla="*/ 758952 h 762845"/>
              <a:gd name="connsiteX0-49" fmla="*/ 649327 w 1314554"/>
              <a:gd name="connsiteY0-50" fmla="*/ 758952 h 758952"/>
              <a:gd name="connsiteX1-51" fmla="*/ 0 w 1314554"/>
              <a:gd name="connsiteY1-52" fmla="*/ 755061 h 758952"/>
              <a:gd name="connsiteX2-53" fmla="*/ 192 w 1314554"/>
              <a:gd name="connsiteY2-54" fmla="*/ 0 h 758952"/>
              <a:gd name="connsiteX3-55" fmla="*/ 1314554 w 1314554"/>
              <a:gd name="connsiteY3-56" fmla="*/ 0 h 758952"/>
              <a:gd name="connsiteX4-57" fmla="*/ 649327 w 1314554"/>
              <a:gd name="connsiteY4-58" fmla="*/ 758952 h 758952"/>
              <a:gd name="connsiteX0-59" fmla="*/ 662774 w 1328001"/>
              <a:gd name="connsiteY0-60" fmla="*/ 758952 h 758953"/>
              <a:gd name="connsiteX1-61" fmla="*/ 0 w 1328001"/>
              <a:gd name="connsiteY1-62" fmla="*/ 758953 h 758953"/>
              <a:gd name="connsiteX2-63" fmla="*/ 13639 w 1328001"/>
              <a:gd name="connsiteY2-64" fmla="*/ 0 h 758953"/>
              <a:gd name="connsiteX3-65" fmla="*/ 1328001 w 1328001"/>
              <a:gd name="connsiteY3-66" fmla="*/ 0 h 758953"/>
              <a:gd name="connsiteX4-67" fmla="*/ 662774 w 1328001"/>
              <a:gd name="connsiteY4-68" fmla="*/ 758952 h 758953"/>
              <a:gd name="connsiteX0-69" fmla="*/ 653809 w 1319036"/>
              <a:gd name="connsiteY0-70" fmla="*/ 758952 h 758953"/>
              <a:gd name="connsiteX1-71" fmla="*/ 0 w 1319036"/>
              <a:gd name="connsiteY1-72" fmla="*/ 758953 h 758953"/>
              <a:gd name="connsiteX2-73" fmla="*/ 4674 w 1319036"/>
              <a:gd name="connsiteY2-74" fmla="*/ 0 h 758953"/>
              <a:gd name="connsiteX3-75" fmla="*/ 1319036 w 1319036"/>
              <a:gd name="connsiteY3-76" fmla="*/ 0 h 758953"/>
              <a:gd name="connsiteX4-77" fmla="*/ 653809 w 1319036"/>
              <a:gd name="connsiteY4-78" fmla="*/ 758952 h 7589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1319036" h="758953">
                <a:moveTo>
                  <a:pt x="653809" y="758952"/>
                </a:moveTo>
                <a:lnTo>
                  <a:pt x="0" y="758953"/>
                </a:lnTo>
                <a:lnTo>
                  <a:pt x="4674" y="0"/>
                </a:lnTo>
                <a:lnTo>
                  <a:pt x="1319036" y="0"/>
                </a:lnTo>
                <a:lnTo>
                  <a:pt x="653809" y="758952"/>
                </a:lnTo>
                <a:close/>
              </a:path>
            </a:pathLst>
          </a:custGeom>
          <a:solidFill>
            <a:srgbClr val="C1866B"/>
          </a:solidFill>
          <a:ln>
            <a:solidFill>
              <a:srgbClr val="D4AB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" name="Freeform 39"/>
          <p:cNvSpPr/>
          <p:nvPr userDrawn="1"/>
        </p:nvSpPr>
        <p:spPr>
          <a:xfrm>
            <a:off x="0" y="2529"/>
            <a:ext cx="11484943" cy="874064"/>
          </a:xfrm>
          <a:custGeom>
            <a:avLst/>
            <a:gdLst/>
            <a:ahLst/>
            <a:cxnLst/>
            <a:rect l="l" t="t" r="r" b="b"/>
            <a:pathLst>
              <a:path w="11484943" h="874064">
                <a:moveTo>
                  <a:pt x="1154522" y="0"/>
                </a:moveTo>
                <a:lnTo>
                  <a:pt x="11442959" y="0"/>
                </a:lnTo>
                <a:lnTo>
                  <a:pt x="11442957" y="2"/>
                </a:lnTo>
                <a:lnTo>
                  <a:pt x="11484943" y="2"/>
                </a:lnTo>
                <a:lnTo>
                  <a:pt x="10819716" y="874061"/>
                </a:lnTo>
                <a:lnTo>
                  <a:pt x="9665196" y="874061"/>
                </a:lnTo>
                <a:lnTo>
                  <a:pt x="9665194" y="874064"/>
                </a:lnTo>
                <a:lnTo>
                  <a:pt x="41984" y="874064"/>
                </a:lnTo>
                <a:lnTo>
                  <a:pt x="41984" y="874062"/>
                </a:lnTo>
                <a:lnTo>
                  <a:pt x="0" y="874062"/>
                </a:lnTo>
                <a:lnTo>
                  <a:pt x="0" y="3"/>
                </a:lnTo>
                <a:lnTo>
                  <a:pt x="1154522" y="3"/>
                </a:lnTo>
                <a:close/>
              </a:path>
            </a:pathLst>
          </a:custGeom>
          <a:solidFill>
            <a:srgbClr val="008345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of a company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7" y="49902"/>
            <a:ext cx="1115875" cy="69991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651061" y="344695"/>
            <a:ext cx="180939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ctr"/>
            <a:fld id="{E16A8759-7B44-BB4A-AA3A-C8FDA7FC6F4E}" type="slidenum">
              <a:rPr lang="en-US" sz="1200" smtClean="0">
                <a:solidFill>
                  <a:srgbClr val="002060"/>
                </a:solidFill>
                <a:latin typeface="+mj-lt"/>
              </a:rPr>
              <a:t>‹#›</a:t>
            </a:fld>
            <a:endParaRPr lang="en-US" sz="1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1175" r="34709" b="77428"/>
          <a:stretch>
            <a:fillRect/>
          </a:stretch>
        </p:blipFill>
        <p:spPr>
          <a:xfrm>
            <a:off x="0" y="-7615"/>
            <a:ext cx="6095996" cy="8740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2" t="1175" r="33014" b="77428"/>
          <a:stretch>
            <a:fillRect/>
          </a:stretch>
        </p:blipFill>
        <p:spPr>
          <a:xfrm>
            <a:off x="5994026" y="-2540"/>
            <a:ext cx="4890650" cy="874058"/>
          </a:xfrm>
          <a:prstGeom prst="rect">
            <a:avLst/>
          </a:prstGeom>
        </p:spPr>
      </p:pic>
      <p:sp>
        <p:nvSpPr>
          <p:cNvPr id="12" name="直角三角形 11"/>
          <p:cNvSpPr/>
          <p:nvPr userDrawn="1"/>
        </p:nvSpPr>
        <p:spPr>
          <a:xfrm rot="5400000">
            <a:off x="10732247" y="102003"/>
            <a:ext cx="871520" cy="667515"/>
          </a:xfrm>
          <a:prstGeom prst="rtTriangle">
            <a:avLst/>
          </a:prstGeom>
          <a:solidFill>
            <a:srgbClr val="D4AB99"/>
          </a:solidFill>
          <a:ln>
            <a:solidFill>
              <a:srgbClr val="D4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155331" y="128298"/>
            <a:ext cx="0" cy="64186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8182321" y="152415"/>
            <a:ext cx="27763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19–22 M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lbuquerque,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zh-CN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Mexico,USA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6F0F-56F5-43B1-ACE4-01E90F9841F4}" type="datetimeFigureOut">
              <a:rPr lang="zh-CN" altLang="en-US" smtClean="0"/>
              <a:t>2026/5/13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CAEB-85DE-4AA1-A003-E3DF824897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0" y="328930"/>
            <a:ext cx="12192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Interpore 2026</a:t>
            </a:r>
          </a:p>
        </p:txBody>
      </p:sp>
      <p:sp>
        <p:nvSpPr>
          <p:cNvPr id="4" name="Subtitle 2"/>
          <p:cNvSpPr txBox="1"/>
          <p:nvPr/>
        </p:nvSpPr>
        <p:spPr bwMode="auto">
          <a:xfrm>
            <a:off x="813472" y="3981450"/>
            <a:ext cx="10835640" cy="2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Prensenter</a:t>
            </a:r>
            <a:r>
              <a:rPr lang="en-US" alt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 Xiong</a:t>
            </a:r>
            <a:endParaRPr lang="en-US" altLang="en-US" sz="2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Authors: Wei Xiong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Weifeng Lv,  Xianggang Duan, Yingying Xu, Yishen Duan, Runshi Huo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PetroChina Research Institute of Petroleum Exploration &amp; Development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May, 2026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 bwMode="auto">
          <a:xfrm>
            <a:off x="732790" y="1617345"/>
            <a:ext cx="11124565" cy="181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000" b="1" dirty="0">
                <a:solidFill>
                  <a:srgbClr val="002060"/>
                </a:solidFill>
                <a:latin typeface="+mn-lt"/>
              </a:rPr>
              <a:t>A New In-situ Gas Content Measurement Method for Deep Coalbed by Pressure Build-Up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-635" y="244475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Part1. Back Ground and Motivation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51A181-83B0-4866-8664-CA197C8CDBC3}"/>
              </a:ext>
            </a:extLst>
          </p:cNvPr>
          <p:cNvSpPr txBox="1"/>
          <p:nvPr/>
        </p:nvSpPr>
        <p:spPr>
          <a:xfrm>
            <a:off x="479521" y="1287123"/>
            <a:ext cx="11488362" cy="222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1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Traditional coalbed </a:t>
            </a:r>
            <a:r>
              <a:rPr lang="en-US" altLang="zh-CN" sz="1800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methan</a:t>
            </a:r>
            <a:r>
              <a:rPr lang="en-US" altLang="zh-CN" sz="1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gas content  standard(USBM): time requirement within 30 </a:t>
            </a:r>
            <a:r>
              <a:rPr lang="en-US" altLang="zh-CN" sz="1800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minitus</a:t>
            </a:r>
            <a:r>
              <a:rPr lang="en-US" altLang="zh-CN" sz="1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Deep coalbed is buried at depth of 2000~3500m,  core lifting time in wellbore 6~8 hours, result in much lost gas and less accuracy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Importance of  total, free and adsorbed gas content accuracy :  Reserves and EUR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BDB372D-C275-BCB4-616C-6A744C41CD85}"/>
              </a:ext>
            </a:extLst>
          </p:cNvPr>
          <p:cNvGrpSpPr/>
          <p:nvPr/>
        </p:nvGrpSpPr>
        <p:grpSpPr>
          <a:xfrm>
            <a:off x="2599765" y="3797473"/>
            <a:ext cx="6405282" cy="2766747"/>
            <a:chOff x="327236" y="3168304"/>
            <a:chExt cx="5683885" cy="373068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EFB64CD-DF08-9F33-C93C-B1A40976E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36" y="3168304"/>
              <a:ext cx="5683885" cy="3730688"/>
            </a:xfrm>
            <a:prstGeom prst="rect">
              <a:avLst/>
            </a:prstGeom>
          </p:spPr>
        </p:pic>
        <p:sp>
          <p:nvSpPr>
            <p:cNvPr id="5" name="五角星 11">
              <a:extLst>
                <a:ext uri="{FF2B5EF4-FFF2-40B4-BE49-F238E27FC236}">
                  <a16:creationId xmlns:a16="http://schemas.microsoft.com/office/drawing/2014/main" id="{05EFBF78-1910-33AE-141C-6C5ECEDC2A99}"/>
                </a:ext>
              </a:extLst>
            </p:cNvPr>
            <p:cNvSpPr/>
            <p:nvPr/>
          </p:nvSpPr>
          <p:spPr bwMode="auto">
            <a:xfrm>
              <a:off x="3106555" y="4729236"/>
              <a:ext cx="287352" cy="351052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endParaRPr>
            </a:p>
          </p:txBody>
        </p:sp>
        <p:sp>
          <p:nvSpPr>
            <p:cNvPr id="6" name="五角星 12">
              <a:extLst>
                <a:ext uri="{FF2B5EF4-FFF2-40B4-BE49-F238E27FC236}">
                  <a16:creationId xmlns:a16="http://schemas.microsoft.com/office/drawing/2014/main" id="{02C102C5-35C1-76AA-1587-D874F24020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7746" y="5386176"/>
              <a:ext cx="177621" cy="191317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endParaRPr>
            </a:p>
          </p:txBody>
        </p:sp>
        <p:sp>
          <p:nvSpPr>
            <p:cNvPr id="7" name="五角星 13">
              <a:extLst>
                <a:ext uri="{FF2B5EF4-FFF2-40B4-BE49-F238E27FC236}">
                  <a16:creationId xmlns:a16="http://schemas.microsoft.com/office/drawing/2014/main" id="{10DDEDE1-A59F-D4ED-685C-A714E97D24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9699" y="4241519"/>
              <a:ext cx="165793" cy="178576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endParaRPr>
            </a:p>
          </p:txBody>
        </p:sp>
        <p:sp>
          <p:nvSpPr>
            <p:cNvPr id="8" name="五角星 14">
              <a:extLst>
                <a:ext uri="{FF2B5EF4-FFF2-40B4-BE49-F238E27FC236}">
                  <a16:creationId xmlns:a16="http://schemas.microsoft.com/office/drawing/2014/main" id="{8A1A812B-7FCA-5606-1565-67DE244B0A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22306" y="3925114"/>
              <a:ext cx="173369" cy="186736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endParaRPr>
            </a:p>
          </p:txBody>
        </p:sp>
        <p:sp>
          <p:nvSpPr>
            <p:cNvPr id="9" name="线形标注 1 15">
              <a:extLst>
                <a:ext uri="{FF2B5EF4-FFF2-40B4-BE49-F238E27FC236}">
                  <a16:creationId xmlns:a16="http://schemas.microsoft.com/office/drawing/2014/main" id="{E719593E-C944-1CF6-4655-927CF205BD3B}"/>
                </a:ext>
              </a:extLst>
            </p:cNvPr>
            <p:cNvSpPr/>
            <p:nvPr/>
          </p:nvSpPr>
          <p:spPr>
            <a:xfrm>
              <a:off x="395290" y="3243604"/>
              <a:ext cx="1405319" cy="377747"/>
            </a:xfrm>
            <a:prstGeom prst="borderCallout1">
              <a:avLst>
                <a:gd name="adj1" fmla="val 191091"/>
                <a:gd name="adj2" fmla="val 95477"/>
                <a:gd name="adj3" fmla="val 102872"/>
                <a:gd name="adj4" fmla="val 51116"/>
              </a:avLst>
            </a:prstGeom>
            <a:noFill/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+mn-cs"/>
                </a:rPr>
                <a:t>Junggar</a:t>
              </a: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+mn-cs"/>
                </a:rPr>
                <a:t> Basin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endParaRPr>
            </a:p>
          </p:txBody>
        </p:sp>
        <p:sp>
          <p:nvSpPr>
            <p:cNvPr id="10" name="线形标注 1 16">
              <a:extLst>
                <a:ext uri="{FF2B5EF4-FFF2-40B4-BE49-F238E27FC236}">
                  <a16:creationId xmlns:a16="http://schemas.microsoft.com/office/drawing/2014/main" id="{4A138CDE-0B1E-388D-D021-A1F740E0815C}"/>
                </a:ext>
              </a:extLst>
            </p:cNvPr>
            <p:cNvSpPr/>
            <p:nvPr/>
          </p:nvSpPr>
          <p:spPr>
            <a:xfrm>
              <a:off x="2006133" y="3243605"/>
              <a:ext cx="1278738" cy="377747"/>
            </a:xfrm>
            <a:prstGeom prst="borderCallout1">
              <a:avLst>
                <a:gd name="adj1" fmla="val 281069"/>
                <a:gd name="adj2" fmla="val 583"/>
                <a:gd name="adj3" fmla="val 102872"/>
                <a:gd name="adj4" fmla="val 51116"/>
              </a:avLst>
            </a:prstGeom>
            <a:noFill/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1" compatLnSpc="1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zh-CN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方正大黑简体" panose="02010601030101010101" pitchFamily="2" charset="-122"/>
                </a:rPr>
                <a:t>Tuha</a:t>
              </a: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方正大黑简体" panose="02010601030101010101" pitchFamily="2" charset="-122"/>
                </a:rPr>
                <a:t> </a:t>
              </a:r>
              <a:r>
                <a:rPr lang="en-US" altLang="zh-CN" sz="800" b="1" dirty="0">
                  <a:solidFill>
                    <a:srgbClr val="00206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Basin</a:t>
              </a: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方正大黑简体" panose="02010601030101010101" pitchFamily="2" charset="-122"/>
                </a:rPr>
                <a:t> 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方正大黑简体" panose="02010601030101010101" pitchFamily="2" charset="-122"/>
                <a:sym typeface="+mn-ea"/>
              </a:endParaRPr>
            </a:p>
          </p:txBody>
        </p:sp>
        <p:sp>
          <p:nvSpPr>
            <p:cNvPr id="12" name="线形标注 1 18">
              <a:extLst>
                <a:ext uri="{FF2B5EF4-FFF2-40B4-BE49-F238E27FC236}">
                  <a16:creationId xmlns:a16="http://schemas.microsoft.com/office/drawing/2014/main" id="{3238A331-BF9F-C6DB-C0D2-DB5493F5C590}"/>
                </a:ext>
              </a:extLst>
            </p:cNvPr>
            <p:cNvSpPr/>
            <p:nvPr/>
          </p:nvSpPr>
          <p:spPr>
            <a:xfrm>
              <a:off x="4151884" y="4747368"/>
              <a:ext cx="1281122" cy="286278"/>
            </a:xfrm>
            <a:prstGeom prst="borderCallout1">
              <a:avLst>
                <a:gd name="adj1" fmla="val 48504"/>
                <a:gd name="adj2" fmla="val -59512"/>
                <a:gd name="adj3" fmla="val 54963"/>
                <a:gd name="adj4" fmla="val -720"/>
              </a:avLst>
            </a:prstGeom>
            <a:noFill/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+mn-cs"/>
                </a:rPr>
                <a:t>Ordos Basin</a:t>
              </a:r>
              <a:endPara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方正大黑简体" panose="02010601030101010101" pitchFamily="2" charset="-122"/>
                <a:ea typeface="方正大黑简体" panose="02010601030101010101" pitchFamily="2" charset="-122"/>
                <a:cs typeface="+mn-cs"/>
              </a:endParaRPr>
            </a:p>
          </p:txBody>
        </p:sp>
        <p:sp>
          <p:nvSpPr>
            <p:cNvPr id="13" name="线形标注 1 19">
              <a:extLst>
                <a:ext uri="{FF2B5EF4-FFF2-40B4-BE49-F238E27FC236}">
                  <a16:creationId xmlns:a16="http://schemas.microsoft.com/office/drawing/2014/main" id="{4AC339C4-3195-43E9-0F25-0C7CDD23F93E}"/>
                </a:ext>
              </a:extLst>
            </p:cNvPr>
            <p:cNvSpPr/>
            <p:nvPr/>
          </p:nvSpPr>
          <p:spPr>
            <a:xfrm>
              <a:off x="1711117" y="6467480"/>
              <a:ext cx="1584982" cy="377747"/>
            </a:xfrm>
            <a:prstGeom prst="borderCallout1">
              <a:avLst>
                <a:gd name="adj1" fmla="val -243445"/>
                <a:gd name="adj2" fmla="val 88772"/>
                <a:gd name="adj3" fmla="val -3857"/>
                <a:gd name="adj4" fmla="val 55354"/>
              </a:avLst>
            </a:prstGeom>
            <a:noFill/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ctr" anchorCtr="1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方正大黑简体" panose="02010601030101010101" pitchFamily="2" charset="-122"/>
                  <a:ea typeface="方正大黑简体" panose="02010601030101010101" pitchFamily="2" charset="-122"/>
                  <a:cs typeface="+mn-cs"/>
                </a:rPr>
                <a:t>Sichuan Basin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-635" y="244475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Part2. Theory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51A181-83B0-4866-8664-CA197C8CDBC3}"/>
              </a:ext>
            </a:extLst>
          </p:cNvPr>
          <p:cNvSpPr txBox="1"/>
          <p:nvPr/>
        </p:nvSpPr>
        <p:spPr>
          <a:xfrm>
            <a:off x="570888" y="1070679"/>
            <a:ext cx="11338724" cy="333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sz="1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Toal gas content consists of free gas(</a:t>
            </a:r>
            <a:r>
              <a:rPr lang="en-US" altLang="zh-CN" sz="1800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sz="1800" b="1" baseline="-25000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1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and adsorbed gas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(V</a:t>
            </a:r>
            <a:r>
              <a:rPr lang="en-US" altLang="zh-CN" b="1" baseline="-25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, Equation 1</a:t>
            </a:r>
            <a:endParaRPr lang="en-US" altLang="zh-CN" sz="18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b="1" baseline="-25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a constant when pressure exceeds 150bar,  purple line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b="1" baseline="-25000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b="1" baseline="-25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a function of pore volume(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b="1" baseline="-25000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underground occupied by free gas and reservoir pressure, 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b="1" baseline="-25000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b="1" baseline="-25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a constant, Equation 2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linear equation with two variables</a:t>
            </a:r>
            <a:r>
              <a:rPr lang="zh-CN" altLang="en-US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zh-CN" b="1" baseline="-25000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b="1" baseline="-25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V</a:t>
            </a:r>
            <a:r>
              <a:rPr lang="en-US" altLang="zh-CN" b="1" baseline="-250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derived, Equation 3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 at 250bar and 300bar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seperately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provide two definite condition to solve the equation 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9C43572-4AEE-E153-5D5D-42B7F2724B78}"/>
              </a:ext>
            </a:extLst>
          </p:cNvPr>
          <p:cNvSpPr txBox="1"/>
          <p:nvPr/>
        </p:nvSpPr>
        <p:spPr>
          <a:xfrm>
            <a:off x="1641062" y="6494980"/>
            <a:ext cx="2676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Gas content VS Pressure</a:t>
            </a:r>
            <a:endParaRPr lang="zh-CN" altLang="en-US" sz="14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7486BF4-995D-74CE-F91C-E0043DF61F6B}"/>
              </a:ext>
            </a:extLst>
          </p:cNvPr>
          <p:cNvGrpSpPr/>
          <p:nvPr/>
        </p:nvGrpSpPr>
        <p:grpSpPr>
          <a:xfrm>
            <a:off x="5949746" y="4361494"/>
            <a:ext cx="5731265" cy="2169998"/>
            <a:chOff x="6016981" y="4454678"/>
            <a:chExt cx="5731265" cy="216999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0C8E765-F424-4F4C-93C5-5B084A5336D9}"/>
                </a:ext>
              </a:extLst>
            </p:cNvPr>
            <p:cNvSpPr/>
            <p:nvPr/>
          </p:nvSpPr>
          <p:spPr>
            <a:xfrm>
              <a:off x="6016981" y="4454678"/>
              <a:ext cx="5731265" cy="216999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aphicFrame>
          <p:nvGraphicFramePr>
            <p:cNvPr id="5" name="对象 4">
              <a:extLst>
                <a:ext uri="{FF2B5EF4-FFF2-40B4-BE49-F238E27FC236}">
                  <a16:creationId xmlns:a16="http://schemas.microsoft.com/office/drawing/2014/main" id="{111B6A7F-6512-4D43-9692-F47E31F61E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8035166"/>
                </p:ext>
              </p:extLst>
            </p:nvPr>
          </p:nvGraphicFramePr>
          <p:xfrm>
            <a:off x="7882481" y="5047149"/>
            <a:ext cx="1605085" cy="500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公式" r:id="rId3" imgW="23469600" imgH="10668000" progId="Equation.3">
                    <p:embed/>
                  </p:oleObj>
                </mc:Choice>
                <mc:Fallback>
                  <p:oleObj name="公式" r:id="rId3" imgW="23469600" imgH="10668000" progId="Equation.3">
                    <p:embed/>
                    <p:pic>
                      <p:nvPicPr>
                        <p:cNvPr id="6" name="对象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2481" y="5047149"/>
                          <a:ext cx="1605085" cy="5008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5">
              <a:extLst>
                <a:ext uri="{FF2B5EF4-FFF2-40B4-BE49-F238E27FC236}">
                  <a16:creationId xmlns:a16="http://schemas.microsoft.com/office/drawing/2014/main" id="{601E6EFB-9EC2-431D-84A7-2DF9054189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3937540"/>
                </p:ext>
              </p:extLst>
            </p:nvPr>
          </p:nvGraphicFramePr>
          <p:xfrm>
            <a:off x="7802818" y="4677360"/>
            <a:ext cx="1370707" cy="236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公式" r:id="rId5" imgW="736600" imgH="228600" progId="Equation.3">
                    <p:embed/>
                  </p:oleObj>
                </mc:Choice>
                <mc:Fallback>
                  <p:oleObj name="公式" r:id="rId5" imgW="736600" imgH="228600" progId="Equation.3">
                    <p:embed/>
                    <p:pic>
                      <p:nvPicPr>
                        <p:cNvPr id="7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2818" y="4677360"/>
                          <a:ext cx="1370707" cy="2360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extLst>
                <a:ext uri="{FF2B5EF4-FFF2-40B4-BE49-F238E27FC236}">
                  <a16:creationId xmlns:a16="http://schemas.microsoft.com/office/drawing/2014/main" id="{0F9DCED7-CA68-4848-B0B7-1628B91083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091697"/>
                </p:ext>
              </p:extLst>
            </p:nvPr>
          </p:nvGraphicFramePr>
          <p:xfrm>
            <a:off x="8280569" y="5623452"/>
            <a:ext cx="1728795" cy="4626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公式" r:id="rId7" imgW="1129665" imgH="431800" progId="Equation.3">
                    <p:embed/>
                  </p:oleObj>
                </mc:Choice>
                <mc:Fallback>
                  <p:oleObj name="公式" r:id="rId7" imgW="1129665" imgH="431800" progId="Equation.3">
                    <p:embed/>
                    <p:pic>
                      <p:nvPicPr>
                        <p:cNvPr id="9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0569" y="5623452"/>
                          <a:ext cx="1728795" cy="46269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extLst>
                <a:ext uri="{FF2B5EF4-FFF2-40B4-BE49-F238E27FC236}">
                  <a16:creationId xmlns:a16="http://schemas.microsoft.com/office/drawing/2014/main" id="{AF48A8BB-D303-4619-9612-C85765149C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829654"/>
                </p:ext>
              </p:extLst>
            </p:nvPr>
          </p:nvGraphicFramePr>
          <p:xfrm>
            <a:off x="6162600" y="6133633"/>
            <a:ext cx="3873500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Equation" r:id="rId9" imgW="2565360" imgH="431640" progId="Equation.DSMT4">
                    <p:embed/>
                  </p:oleObj>
                </mc:Choice>
                <mc:Fallback>
                  <p:oleObj name="Equation" r:id="rId9" imgW="2565360" imgH="431640" progId="Equation.DSMT4">
                    <p:embed/>
                    <p:pic>
                      <p:nvPicPr>
                        <p:cNvPr id="11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62600" y="6133633"/>
                          <a:ext cx="3873500" cy="3889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F71E9D-6E67-4366-82D0-CA68471E3F04}"/>
                </a:ext>
              </a:extLst>
            </p:cNvPr>
            <p:cNvSpPr/>
            <p:nvPr/>
          </p:nvSpPr>
          <p:spPr>
            <a:xfrm>
              <a:off x="6016982" y="5195657"/>
              <a:ext cx="11119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Free gas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：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AF29CF-BEDD-4784-9340-0FBBE3C9BF11}"/>
                </a:ext>
              </a:extLst>
            </p:cNvPr>
            <p:cNvSpPr/>
            <p:nvPr/>
          </p:nvSpPr>
          <p:spPr>
            <a:xfrm>
              <a:off x="6016982" y="4641511"/>
              <a:ext cx="12249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Total gas 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：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C91C186-01B8-45AE-8501-53FD70FCE4A1}"/>
                </a:ext>
              </a:extLst>
            </p:cNvPr>
            <p:cNvSpPr/>
            <p:nvPr/>
          </p:nvSpPr>
          <p:spPr>
            <a:xfrm>
              <a:off x="6016982" y="5732751"/>
              <a:ext cx="23017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Equation of total gas 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：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98F9F59-5622-4D8C-86AB-6EAB7DD577E6}"/>
                </a:ext>
              </a:extLst>
            </p:cNvPr>
            <p:cNvSpPr/>
            <p:nvPr/>
          </p:nvSpPr>
          <p:spPr>
            <a:xfrm>
              <a:off x="9423570" y="4625010"/>
              <a:ext cx="11528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Equ</a:t>
              </a:r>
              <a:r>
                <a:rPr lang="en-US" altLang="zh-CN" sz="1400" b="1" dirty="0" err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ation</a:t>
              </a:r>
              <a:r>
                <a:rPr lang="en-US" altLang="zh-CN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1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2D3E7D1-D7F8-DB90-EAA6-D3C56AEF5ADA}"/>
                </a:ext>
              </a:extLst>
            </p:cNvPr>
            <p:cNvSpPr/>
            <p:nvPr/>
          </p:nvSpPr>
          <p:spPr>
            <a:xfrm>
              <a:off x="9465958" y="5098020"/>
              <a:ext cx="11528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Equ</a:t>
              </a:r>
              <a:r>
                <a:rPr lang="en-US" altLang="zh-CN" sz="1400" b="1" dirty="0" err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ation</a:t>
              </a:r>
              <a:r>
                <a:rPr lang="en-US" altLang="zh-CN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2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6B59000-165F-B427-A569-3DC162886833}"/>
                </a:ext>
              </a:extLst>
            </p:cNvPr>
            <p:cNvSpPr/>
            <p:nvPr/>
          </p:nvSpPr>
          <p:spPr>
            <a:xfrm>
              <a:off x="10000010" y="5719565"/>
              <a:ext cx="11528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Equ</a:t>
              </a:r>
              <a:r>
                <a:rPr lang="en-US" altLang="zh-CN" sz="1400" b="1" dirty="0" err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ation</a:t>
              </a:r>
              <a:r>
                <a:rPr lang="en-US" altLang="zh-CN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3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09AC046-48FC-8196-644B-78BBF18F8415}"/>
                </a:ext>
              </a:extLst>
            </p:cNvPr>
            <p:cNvSpPr/>
            <p:nvPr/>
          </p:nvSpPr>
          <p:spPr>
            <a:xfrm>
              <a:off x="10042398" y="6156857"/>
              <a:ext cx="11528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Equ</a:t>
              </a:r>
              <a:r>
                <a:rPr lang="en-US" altLang="zh-CN" sz="1400" b="1" dirty="0" err="1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ation</a:t>
              </a:r>
              <a:r>
                <a:rPr lang="en-US" altLang="zh-CN" sz="1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4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id="{C4286F4E-58C9-D222-ABE5-29E4A29576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547" y="4283740"/>
            <a:ext cx="3972546" cy="20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-635" y="244475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Part3. Testing Apparatus, 500bar,100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℃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51A181-83B0-4866-8664-CA197C8CDBC3}"/>
              </a:ext>
            </a:extLst>
          </p:cNvPr>
          <p:cNvSpPr txBox="1"/>
          <p:nvPr/>
        </p:nvSpPr>
        <p:spPr>
          <a:xfrm>
            <a:off x="229774" y="1059358"/>
            <a:ext cx="12065389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1. Gas boosting unit</a:t>
            </a:r>
            <a:r>
              <a:rPr lang="zh-CN" altLang="en-US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 up pressure to reservoir pressure after core is placed into canister 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2. A thermostatic control unit: heat the core to reservoir temperature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3. A gas‑water displacement unit</a:t>
            </a:r>
            <a:r>
              <a:rPr lang="zh-CN" altLang="en-US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ensure every millimeter of gas comes from the core 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4, A metering unit: measure the weight of water instead of the volume of gas </a:t>
            </a:r>
            <a:endParaRPr lang="zh-CN" altLang="en-US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F63FBD-E0EC-4754-8BFC-76B345000E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4" r="31351"/>
          <a:stretch>
            <a:fillRect/>
          </a:stretch>
        </p:blipFill>
        <p:spPr>
          <a:xfrm>
            <a:off x="9462217" y="3613135"/>
            <a:ext cx="1972265" cy="29299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3593280-D45D-07A0-F0D7-0D3B72587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42614" r="17987" b="41373"/>
          <a:stretch>
            <a:fillRect/>
          </a:stretch>
        </p:blipFill>
        <p:spPr>
          <a:xfrm>
            <a:off x="757518" y="3613135"/>
            <a:ext cx="6087035" cy="2929910"/>
          </a:xfrm>
          <a:prstGeom prst="rect">
            <a:avLst/>
          </a:prstGeom>
        </p:spPr>
      </p:pic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D290BA61-7102-6FA1-9565-2149A690ECCA}"/>
              </a:ext>
            </a:extLst>
          </p:cNvPr>
          <p:cNvSpPr/>
          <p:nvPr/>
        </p:nvSpPr>
        <p:spPr>
          <a:xfrm>
            <a:off x="111847" y="4643718"/>
            <a:ext cx="918882" cy="291353"/>
          </a:xfrm>
          <a:prstGeom prst="wedgeRoundRectCallout">
            <a:avLst>
              <a:gd name="adj1" fmla="val 93313"/>
              <a:gd name="adj2" fmla="val 1701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3F6D688A-95D9-FADB-A07D-9F746A689B1E}"/>
              </a:ext>
            </a:extLst>
          </p:cNvPr>
          <p:cNvSpPr/>
          <p:nvPr/>
        </p:nvSpPr>
        <p:spPr>
          <a:xfrm>
            <a:off x="2575528" y="4083423"/>
            <a:ext cx="918882" cy="291353"/>
          </a:xfrm>
          <a:prstGeom prst="wedgeRoundRectCallout">
            <a:avLst>
              <a:gd name="adj1" fmla="val 52337"/>
              <a:gd name="adj2" fmla="val 3778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CBC856F7-A1FC-0C20-3630-DFF151233BDE}"/>
              </a:ext>
            </a:extLst>
          </p:cNvPr>
          <p:cNvSpPr/>
          <p:nvPr/>
        </p:nvSpPr>
        <p:spPr>
          <a:xfrm>
            <a:off x="4561210" y="3715870"/>
            <a:ext cx="918882" cy="291353"/>
          </a:xfrm>
          <a:prstGeom prst="wedgeRoundRectCallout">
            <a:avLst>
              <a:gd name="adj1" fmla="val 52337"/>
              <a:gd name="adj2" fmla="val 37788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3F44257C-2DE5-3A90-8FA3-3DD7262E1EAF}"/>
              </a:ext>
            </a:extLst>
          </p:cNvPr>
          <p:cNvSpPr/>
          <p:nvPr/>
        </p:nvSpPr>
        <p:spPr>
          <a:xfrm>
            <a:off x="1281041" y="3655525"/>
            <a:ext cx="918882" cy="291353"/>
          </a:xfrm>
          <a:prstGeom prst="wedgeRoundRectCallout">
            <a:avLst>
              <a:gd name="adj1" fmla="val 56727"/>
              <a:gd name="adj2" fmla="val 28711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zh-CN" altLang="en-US" sz="1400" dirty="0">
              <a:solidFill>
                <a:srgbClr val="FFFF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541D08-B32D-F3CA-F464-4E5AF72F64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5" y="3613135"/>
            <a:ext cx="2204405" cy="29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-635" y="244475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Part4. Testing Procedure 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51A181-83B0-4866-8664-CA197C8CDBC3}"/>
              </a:ext>
            </a:extLst>
          </p:cNvPr>
          <p:cNvSpPr txBox="1"/>
          <p:nvPr/>
        </p:nvSpPr>
        <p:spPr>
          <a:xfrm>
            <a:off x="286043" y="1228683"/>
            <a:ext cx="11741834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Initial plan: do 2 test at 250bar and 300bar separately, time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comsuming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non-repeatable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procedure: build up pressure to reservoir pressure and temperature;  Quick-small-pressure-drop; More than a dozen quick-small-pressure-drop tests above 150bar;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Depressure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continuously when pressure below 150atm  until no gas from core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the gas from the core under reservoir pressure and temperature be called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in-situ gas content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11">
            <a:extLst>
              <a:ext uri="{FF2B5EF4-FFF2-40B4-BE49-F238E27FC236}">
                <a16:creationId xmlns:a16="http://schemas.microsoft.com/office/drawing/2014/main" id="{E1341836-FCD4-4F4A-ABEE-FCFEC7E4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0" b="2039"/>
          <a:stretch>
            <a:fillRect/>
          </a:stretch>
        </p:blipFill>
        <p:spPr bwMode="auto">
          <a:xfrm>
            <a:off x="2330222" y="3559998"/>
            <a:ext cx="3717609" cy="28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7AEC4F8-664A-A472-B40D-3359F0550DE3}"/>
              </a:ext>
            </a:extLst>
          </p:cNvPr>
          <p:cNvSpPr txBox="1"/>
          <p:nvPr/>
        </p:nvSpPr>
        <p:spPr>
          <a:xfrm>
            <a:off x="2920137" y="6366860"/>
            <a:ext cx="267608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Quick-small-pressure-drop test </a:t>
            </a:r>
            <a:endParaRPr lang="zh-CN" altLang="en-US" sz="11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9EACF5D-A410-D737-1C46-D8016CAE9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9" y="3559998"/>
            <a:ext cx="2147666" cy="28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-635" y="244475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Part5. Testing </a:t>
            </a:r>
            <a:r>
              <a:rPr lang="en-US" altLang="zh-CN" sz="36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Results:Vp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 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51A181-83B0-4866-8664-CA197C8CDBC3}"/>
              </a:ext>
            </a:extLst>
          </p:cNvPr>
          <p:cNvSpPr txBox="1"/>
          <p:nvPr/>
        </p:nvSpPr>
        <p:spPr>
          <a:xfrm>
            <a:off x="257909" y="1216293"/>
            <a:ext cx="11579734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can be calculated by Equation 3 using test data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Figure 1, hundreds of quick-small-pressure-drop until pressure decrease to very low pressure in core1, 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indicats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is not affected by desorbed gas when pressure is above 150 bar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Figure 2, more than a dozen of quick-small-pressure-drop  were done in a deep coalbed core2, the error of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Vp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above 150 bar is less than 2%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D836045-B27A-497A-9342-0858DBEDA5E5}"/>
              </a:ext>
            </a:extLst>
          </p:cNvPr>
          <p:cNvGrpSpPr/>
          <p:nvPr/>
        </p:nvGrpSpPr>
        <p:grpSpPr>
          <a:xfrm>
            <a:off x="984738" y="3585469"/>
            <a:ext cx="10911426" cy="3092995"/>
            <a:chOff x="4088816" y="3767885"/>
            <a:chExt cx="7807348" cy="2910579"/>
          </a:xfrm>
        </p:grpSpPr>
        <p:graphicFrame>
          <p:nvGraphicFramePr>
            <p:cNvPr id="2" name="图表 1">
              <a:extLst>
                <a:ext uri="{FF2B5EF4-FFF2-40B4-BE49-F238E27FC236}">
                  <a16:creationId xmlns:a16="http://schemas.microsoft.com/office/drawing/2014/main" id="{D914BE0D-8FDA-210D-7B7A-004D3B0389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33304547"/>
                </p:ext>
              </p:extLst>
            </p:nvPr>
          </p:nvGraphicFramePr>
          <p:xfrm>
            <a:off x="4088816" y="3767885"/>
            <a:ext cx="4154232" cy="25836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E75F854-E0EA-A2D7-F942-E9F2AAEF0966}"/>
                </a:ext>
              </a:extLst>
            </p:cNvPr>
            <p:cNvSpPr txBox="1"/>
            <p:nvPr/>
          </p:nvSpPr>
          <p:spPr>
            <a:xfrm>
              <a:off x="5111425" y="6416854"/>
              <a:ext cx="267608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kern="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Test Result of core 1</a:t>
              </a:r>
              <a:endParaRPr lang="zh-CN" altLang="en-US" sz="11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4" name="图表 3">
              <a:extLst>
                <a:ext uri="{FF2B5EF4-FFF2-40B4-BE49-F238E27FC236}">
                  <a16:creationId xmlns:a16="http://schemas.microsoft.com/office/drawing/2014/main" id="{52BE9366-2952-5A7A-3BA1-D42E9C1AFF3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15130212"/>
                </p:ext>
              </p:extLst>
            </p:nvPr>
          </p:nvGraphicFramePr>
          <p:xfrm>
            <a:off x="8137257" y="3826618"/>
            <a:ext cx="3758907" cy="23481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0FF6441-3C6B-4265-B253-7B5A78F34BD8}"/>
                </a:ext>
              </a:extLst>
            </p:cNvPr>
            <p:cNvSpPr txBox="1"/>
            <p:nvPr/>
          </p:nvSpPr>
          <p:spPr>
            <a:xfrm>
              <a:off x="8934872" y="6345004"/>
              <a:ext cx="267608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kern="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Test Result of core 2</a:t>
              </a:r>
              <a:endParaRPr lang="zh-CN" altLang="en-US" sz="11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F519593-3FAB-C820-702F-9AC30B81D83F}"/>
                </a:ext>
              </a:extLst>
            </p:cNvPr>
            <p:cNvCxnSpPr>
              <a:cxnSpLocks/>
            </p:cNvCxnSpPr>
            <p:nvPr/>
          </p:nvCxnSpPr>
          <p:spPr>
            <a:xfrm>
              <a:off x="8815450" y="4455566"/>
              <a:ext cx="2702859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D55C11A-DC3E-4061-BAEA-90E9BD831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795716"/>
              </p:ext>
            </p:extLst>
          </p:nvPr>
        </p:nvGraphicFramePr>
        <p:xfrm>
          <a:off x="7898744" y="2897724"/>
          <a:ext cx="1728795" cy="46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公式" r:id="rId6" imgW="1129665" imgH="431800" progId="Equation.3">
                  <p:embed/>
                </p:oleObj>
              </mc:Choice>
              <mc:Fallback>
                <p:oleObj name="公式" r:id="rId6" imgW="1129665" imgH="431800" progId="Equation.3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0F9DCED7-CA68-4848-B0B7-1628B9108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8744" y="2897724"/>
                        <a:ext cx="1728795" cy="462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40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0" y="297159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Part5. Testing </a:t>
            </a:r>
            <a:r>
              <a:rPr lang="en-US" altLang="zh-CN" sz="36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Results:total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 gas and components 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B6D169-2B4E-4FDD-8D80-77D63DEA6D7B}"/>
              </a:ext>
            </a:extLst>
          </p:cNvPr>
          <p:cNvSpPr txBox="1"/>
          <p:nvPr/>
        </p:nvSpPr>
        <p:spPr>
          <a:xfrm>
            <a:off x="295423" y="1442924"/>
            <a:ext cx="1150056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Results from new method are 50%–60% higher than USBM values which match field production performance much better. Free gas is about 30% of total gas, </a:t>
            </a:r>
            <a:r>
              <a:rPr lang="en-US" altLang="zh-CN" b="1" dirty="0" err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adsorbrd</a:t>
            </a:r>
            <a:r>
              <a:rPr lang="en-US" altLang="zh-CN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gas is about 70%</a:t>
            </a:r>
            <a:endParaRPr lang="zh-CN" altLang="en-US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5DF0FAE9-647E-54C1-73C7-09842772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53" y="2926399"/>
            <a:ext cx="5710211" cy="34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2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C7CC1528-FD4A-4A9D-83B4-56AB4CBD8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59"/>
            <a:ext cx="12192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buSzPct val="85000"/>
            </a:pP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 2" panose="05020102010507070707" pitchFamily="18" charset="2"/>
              </a:rPr>
              <a:t>Conclusions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 2" panose="05020102010507070707" pitchFamily="18" charset="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FA27D09-C8D7-4AE8-9C98-6BA091BD52B6}"/>
              </a:ext>
            </a:extLst>
          </p:cNvPr>
          <p:cNvSpPr txBox="1"/>
          <p:nvPr/>
        </p:nvSpPr>
        <p:spPr>
          <a:xfrm>
            <a:off x="633047" y="1842004"/>
            <a:ext cx="11094720" cy="29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A theoretical formula for gas content testing was derived</a:t>
            </a:r>
          </a:p>
          <a:p>
            <a:pPr algn="just">
              <a:lnSpc>
                <a:spcPct val="20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A high‑temperature, high‑pressure testing apparatus was developed</a:t>
            </a:r>
          </a:p>
          <a:p>
            <a:pPr algn="just">
              <a:lnSpc>
                <a:spcPct val="20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A quick-small‑pressure-drop test procedure was established</a:t>
            </a:r>
          </a:p>
          <a:p>
            <a:pPr algn="just">
              <a:lnSpc>
                <a:spcPct val="200000"/>
              </a:lnSpc>
            </a:pPr>
            <a:r>
              <a:rPr lang="en-US" altLang="zh-CN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The in-situ gas content is more than that of USBM method</a:t>
            </a:r>
          </a:p>
        </p:txBody>
      </p:sp>
    </p:spTree>
    <p:extLst>
      <p:ext uri="{BB962C8B-B14F-4D97-AF65-F5344CB8AC3E}">
        <p14:creationId xmlns:p14="http://schemas.microsoft.com/office/powerpoint/2010/main" val="272131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" descr="G:\院全景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3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39470" y="474345"/>
            <a:ext cx="10698480" cy="217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8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Thank you for your attention!</a:t>
            </a:r>
            <a:endParaRPr lang="zh-CN" altLang="en-US" sz="48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AK__Text_Logo_HSES</Template>
  <TotalTime>415</TotalTime>
  <Words>599</Words>
  <Application>Microsoft Office PowerPoint</Application>
  <PresentationFormat>宽屏</PresentationFormat>
  <Paragraphs>65</Paragraphs>
  <Slides>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方正大黑简体</vt:lpstr>
      <vt:lpstr>黑体</vt:lpstr>
      <vt:lpstr>微软雅黑</vt:lpstr>
      <vt:lpstr>Arial</vt:lpstr>
      <vt:lpstr>Calibri</vt:lpstr>
      <vt:lpstr>Calibri Light</vt:lpstr>
      <vt:lpstr>Times New Roman</vt:lpstr>
      <vt:lpstr>1_Office Theme</vt:lpstr>
      <vt:lpstr>自定义设计方案</vt:lpstr>
      <vt:lpstr>3_默认设计模板</vt:lpstr>
      <vt:lpstr>公式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Lee</dc:creator>
  <cp:lastModifiedBy>XW-PC</cp:lastModifiedBy>
  <cp:revision>198</cp:revision>
  <dcterms:created xsi:type="dcterms:W3CDTF">2023-09-05T06:16:00Z</dcterms:created>
  <dcterms:modified xsi:type="dcterms:W3CDTF">2026-05-13T13:01:33Z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73E33535F4BC455594B457A1C2B6D6B2_13</vt:lpwstr>
  </property>
  <property fmtid="{D5CDD505-2E9C-101B-9397-08002B2CF9AE}" pid="3" name="KSOProductBuildVer">
    <vt:lpwstr>2052-12.1.0.25225</vt:lpwstr>
  </property>
</Properties>
</file>