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837" r:id="rId3"/>
    <p:sldId id="834" r:id="rId4"/>
    <p:sldId id="823" r:id="rId5"/>
    <p:sldId id="820" r:id="rId6"/>
    <p:sldId id="814" r:id="rId7"/>
    <p:sldId id="828" r:id="rId8"/>
    <p:sldId id="827" r:id="rId9"/>
    <p:sldId id="829" r:id="rId10"/>
    <p:sldId id="832" r:id="rId11"/>
    <p:sldId id="831" r:id="rId12"/>
    <p:sldId id="833" r:id="rId13"/>
    <p:sldId id="822" r:id="rId14"/>
    <p:sldId id="817" r:id="rId15"/>
    <p:sldId id="818" r:id="rId16"/>
    <p:sldId id="824" r:id="rId17"/>
    <p:sldId id="825" r:id="rId18"/>
    <p:sldId id="826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932FF"/>
    <a:srgbClr val="3366FF"/>
    <a:srgbClr val="FFFFCC"/>
    <a:srgbClr val="FF99CC"/>
    <a:srgbClr val="00284B"/>
    <a:srgbClr val="FFFFFF"/>
    <a:srgbClr val="FF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5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E8FD78-A7A8-413E-BAB7-8125CD821A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DE8A90-1D3E-421A-8978-6228F83017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2A488-776F-4677-B6AE-2F2F0009C216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C565D0-BDD4-4CD3-A960-8542E01BD8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C5E3E0-C1B3-40A0-ABDF-B3FE4A675B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7C7FB-DB30-4EC8-8E6F-D013257E240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159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A2B20-C9B6-4898-917C-786FAD16B51D}" type="datetimeFigureOut">
              <a:rPr lang="fr-FR" smtClean="0"/>
              <a:t>17/05/2026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62BF5-B3CB-4037-A561-5DA4D9965A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73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B9AC2-C282-4CCC-B10F-272F1E854C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F2E366-7928-49A4-AA38-C29945D20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EE29DB-AEBB-451D-8E3F-AB29E30C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A1B53A-7072-4BE3-825F-100D74D0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Denis Morineau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8BABA8-7804-4533-BB8A-44EF84E9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E83E048-40BD-4B1D-80E2-F867C2209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610" t="25925" r="17900" b="34347"/>
          <a:stretch/>
        </p:blipFill>
        <p:spPr>
          <a:xfrm>
            <a:off x="179054" y="5586672"/>
            <a:ext cx="1129982" cy="12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AE9F9-E912-43F2-876F-F51072F3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2BCE9A-72E9-44A5-A9E7-E3CDCC2CC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19027F-6D0A-41F4-A1EA-3B631B32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3C7DA8-F317-4B95-961D-06E87A1F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F60255-6EB4-4780-8219-C0AB53C3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2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D4A5DD1-FBCC-4967-92B2-911B4E96E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C2578A-C516-43EA-BAC5-021817FA5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465B7B-9B17-493F-9BD7-76777AAB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FBDEE7-876E-4821-8B45-D029BA5E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39D977-250F-40AE-9DF9-E4668B24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42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0539D-596F-4911-9490-13444B12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D405D1-4444-437A-8574-6816F4431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B6B20F-E790-46FE-A373-21A497B9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18760" y="635634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B163E4-6C17-42B0-897E-066E27DA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Denis Morineau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D6273-624A-4CF6-BC41-11387F2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77D8BB6-005F-4B97-876B-D1011DA57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610" t="25925" r="17900" b="34347"/>
          <a:stretch/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9816E-5836-4EB7-A124-F0D20C65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C829D2-8A7F-4E7F-8D75-EDF3026BC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A7E716-C2E9-4C3C-A601-D1B64C840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D09A03-680E-43B6-9D0C-D367E3F7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AE8871-DACE-4728-827D-817A8892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42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7D5F9-E123-4E9D-BB99-AB39EDAC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5F7F96-0D9B-4D1B-973A-2C841E67A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2669B3-54E9-4266-A699-C13FC3A78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E02E03-699F-4ACD-9019-7C017FA9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53A0B7-D37C-43D8-BEB8-20D091A1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39089F-72AC-4278-96E4-A67D5298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35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C120A-8E56-4F17-A1E0-6645BAEE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306C67-DB7A-4FE9-8941-91E72941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8C1047-7364-409E-9259-8652B589A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DA99F5-506C-4AA2-87C4-53431B8AB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86D09A4-467D-4A4D-ADAA-37ADA20C9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85343B-8B97-43C3-B75A-F434F78F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4BA5C7-A262-413D-9091-02571669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2AA7FA-4EBB-47D6-9E09-651A143F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79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20F44-4173-4F2F-8614-B2E9A4FE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0F6B28-DAF2-495F-B3FF-3C8540C2F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DD6E02-3F1C-4848-A43E-E1535017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2F8C4C-32B1-4880-B66F-33BDCEE9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30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E0C12D-8522-41B1-B75B-9A37C5E7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32ECFF-60D3-4DC8-9CC6-37370F39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07EF7C-D764-494E-BBD8-8ADC6CD9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63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C25C9-A065-49BA-9B36-2AA635A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DA8959-112C-4A2F-8855-28B699D95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B72232-DBB8-40A2-AC39-68B921045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2142EE-9FCB-49C1-B505-3EEFE255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CA87DF-2623-4A1B-89ED-46F2DFDF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A47DBC-82A4-42F2-9419-9320C8FB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71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0FDAC-9F5E-4FC5-8A3C-0F3E64E9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7209B3C-FEAC-44F9-B87D-A69F85E89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0CC87A-9E74-42FF-87E0-2C99DCAD4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0147C0-9824-410A-958E-F621A4BAA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765187-946F-4020-9280-A1F529B1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A2FBD7-2CCF-4EC0-91DF-F38EC355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33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0596E38-394D-4E58-A931-173121D0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59"/>
            <a:ext cx="10515600" cy="805942"/>
          </a:xfrm>
          <a:prstGeom prst="rect">
            <a:avLst/>
          </a:prstGeom>
          <a:solidFill>
            <a:srgbClr val="00284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CB7A22-A517-4341-8C9D-BD1DA9195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8720"/>
            <a:ext cx="10515600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14C314-C88C-4D38-96E7-458B2FB2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FB57A2-06CC-4B89-A09B-E85A79583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fr-FR" dirty="0"/>
              <a:t>Denis Morineau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4F4E5A-89F6-4404-B157-E78FEF41A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15E99D32-A1D5-4642-8883-87BAD31F21A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CD2D402-72C8-4A42-B1F2-06D810FA39D7}"/>
              </a:ext>
            </a:extLst>
          </p:cNvPr>
          <p:cNvCxnSpPr>
            <a:cxnSpLocks/>
          </p:cNvCxnSpPr>
          <p:nvPr userDrawn="1"/>
        </p:nvCxnSpPr>
        <p:spPr>
          <a:xfrm>
            <a:off x="829056" y="1014984"/>
            <a:ext cx="10524744" cy="0"/>
          </a:xfrm>
          <a:prstGeom prst="line">
            <a:avLst/>
          </a:prstGeom>
          <a:ln w="38100">
            <a:solidFill>
              <a:srgbClr val="00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0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w Cen MT Condensed" panose="020B0606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12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12.png"/><Relationship Id="rId9" Type="http://schemas.openxmlformats.org/officeDocument/2006/relationships/image" Target="../media/image58.png"/><Relationship Id="rId1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540.png"/><Relationship Id="rId5" Type="http://schemas.openxmlformats.org/officeDocument/2006/relationships/image" Target="../media/image65.jpeg"/><Relationship Id="rId10" Type="http://schemas.openxmlformats.org/officeDocument/2006/relationships/image" Target="../media/image68.emf"/><Relationship Id="rId4" Type="http://schemas.openxmlformats.org/officeDocument/2006/relationships/image" Target="../media/image64.png"/><Relationship Id="rId9" Type="http://schemas.openxmlformats.org/officeDocument/2006/relationships/image" Target="../media/image5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0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jpg"/><Relationship Id="rId7" Type="http://schemas.openxmlformats.org/officeDocument/2006/relationships/image" Target="../media/image4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5.jp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5.pn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26AD4-B8E6-4EB3-8CA9-9490439645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Dynamics in Porous Materials: </a:t>
            </a:r>
            <a:br>
              <a:rPr lang="en-US" dirty="0"/>
            </a:br>
            <a:r>
              <a:rPr lang="en-US" sz="4000" dirty="0"/>
              <a:t>What can we learn from </a:t>
            </a:r>
            <a:r>
              <a:rPr lang="en-US" sz="4000" dirty="0" err="1"/>
              <a:t>Quasielastic</a:t>
            </a:r>
            <a:r>
              <a:rPr lang="en-US" sz="4000" dirty="0"/>
              <a:t> Neutron Scattering? </a:t>
            </a:r>
            <a:br>
              <a:rPr lang="en-US" sz="4000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1434A3-9221-4568-BDB6-590968BBAA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Denis MORINEAU</a:t>
            </a:r>
          </a:p>
          <a:p>
            <a:r>
              <a:rPr lang="fr-FR" dirty="0"/>
              <a:t>CNRS – Institute of </a:t>
            </a:r>
            <a:r>
              <a:rPr lang="fr-FR" dirty="0" err="1"/>
              <a:t>Physics</a:t>
            </a:r>
            <a:r>
              <a:rPr lang="fr-FR" dirty="0"/>
              <a:t> of Rennes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235429-2CBB-4EF9-976A-44EE4F36C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41" y="6126316"/>
            <a:ext cx="1618297" cy="4926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5C549C-5D26-4169-A6E1-84855E6577C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3" y="4727178"/>
            <a:ext cx="2512567" cy="2016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848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EC259-BD4D-4C02-8E7B-B9212C88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Charged vs neutral hydrophilic vs hydrophobic surfaces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65BF7A-ECFE-49FB-990E-9B5FDF0B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1A2BFC-6065-466C-ACD1-39A545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5BBE7F-F2BF-4F60-B69E-4085ED71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9A2A00-7B7E-4AFE-ABCF-E2170AAAE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81" y="2145286"/>
            <a:ext cx="3648237" cy="31924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1693D0-5BDC-4DD9-BD1F-F471CFFD6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4" y="2145286"/>
            <a:ext cx="3827721" cy="334950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C9D0D6-66BD-4381-B8DE-2F1254F7BBF6}"/>
              </a:ext>
            </a:extLst>
          </p:cNvPr>
          <p:cNvSpPr txBox="1"/>
          <p:nvPr/>
        </p:nvSpPr>
        <p:spPr>
          <a:xfrm>
            <a:off x="2895600" y="1775954"/>
            <a:ext cx="112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Tw Cen MT" panose="020B0602020104020603" pitchFamily="34" charset="0"/>
              </a:rPr>
              <a:t>Diffusivity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F5B26C-BE21-4441-9D3D-EF5C333E71AE}"/>
              </a:ext>
            </a:extLst>
          </p:cNvPr>
          <p:cNvSpPr txBox="1"/>
          <p:nvPr/>
        </p:nvSpPr>
        <p:spPr>
          <a:xfrm>
            <a:off x="8104992" y="1775954"/>
            <a:ext cx="15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Tw Cen MT" panose="020B0602020104020603" pitchFamily="34" charset="0"/>
              </a:rPr>
              <a:t>Residence time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290E005-740D-4F13-85D9-75C4A70B0519}"/>
              </a:ext>
            </a:extLst>
          </p:cNvPr>
          <p:cNvSpPr txBox="1"/>
          <p:nvPr/>
        </p:nvSpPr>
        <p:spPr>
          <a:xfrm>
            <a:off x="4943407" y="3183659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w Cen MT" panose="020B0602020104020603" pitchFamily="34" charset="0"/>
              </a:rPr>
              <a:t>Bulk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252462-C516-41BB-AF5B-4DB7E5DDA26C}"/>
              </a:ext>
            </a:extLst>
          </p:cNvPr>
          <p:cNvSpPr txBox="1"/>
          <p:nvPr/>
        </p:nvSpPr>
        <p:spPr>
          <a:xfrm>
            <a:off x="4955822" y="3501850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Hydrophobic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6DE7C6-56C4-49DF-8198-59F394629E9B}"/>
              </a:ext>
            </a:extLst>
          </p:cNvPr>
          <p:cNvSpPr txBox="1"/>
          <p:nvPr/>
        </p:nvSpPr>
        <p:spPr>
          <a:xfrm>
            <a:off x="4943407" y="3810799"/>
            <a:ext cx="197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Tw Cen MT" panose="020B0602020104020603" pitchFamily="34" charset="0"/>
              </a:rPr>
              <a:t>Hydrophilic</a:t>
            </a:r>
            <a:r>
              <a:rPr lang="fr-FR" dirty="0">
                <a:solidFill>
                  <a:srgbClr val="FF0000"/>
                </a:solidFill>
                <a:latin typeface="Tw Cen MT" panose="020B0602020104020603" pitchFamily="34" charset="0"/>
              </a:rPr>
              <a:t> neutral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BC3539-8D69-40CF-8307-23B5F7258FB5}"/>
              </a:ext>
            </a:extLst>
          </p:cNvPr>
          <p:cNvSpPr txBox="1"/>
          <p:nvPr/>
        </p:nvSpPr>
        <p:spPr>
          <a:xfrm>
            <a:off x="4970786" y="4338088"/>
            <a:ext cx="99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AB4"/>
                </a:solidFill>
                <a:latin typeface="Tw Cen MT" panose="020B0602020104020603" pitchFamily="34" charset="0"/>
              </a:rPr>
              <a:t>Charged</a:t>
            </a:r>
            <a:endParaRPr lang="fr-FR" dirty="0">
              <a:solidFill>
                <a:srgbClr val="007AB4"/>
              </a:solidFill>
              <a:latin typeface="Tw Cen MT" panose="020B0602020104020603" pitchFamily="34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019F3B2-77D6-4928-8D30-2212E40377EB}"/>
              </a:ext>
            </a:extLst>
          </p:cNvPr>
          <p:cNvCxnSpPr>
            <a:cxnSpLocks/>
          </p:cNvCxnSpPr>
          <p:nvPr/>
        </p:nvCxnSpPr>
        <p:spPr>
          <a:xfrm>
            <a:off x="4401318" y="3552991"/>
            <a:ext cx="0" cy="86742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6455404-B81B-46AB-A143-15138FE34703}"/>
              </a:ext>
            </a:extLst>
          </p:cNvPr>
          <p:cNvCxnSpPr>
            <a:cxnSpLocks/>
          </p:cNvCxnSpPr>
          <p:nvPr/>
        </p:nvCxnSpPr>
        <p:spPr>
          <a:xfrm flipV="1">
            <a:off x="8104992" y="3472175"/>
            <a:ext cx="0" cy="99123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456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2CD37-8197-4A6F-B0B8-F314C0CA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prstClr val="white"/>
                </a:solidFill>
              </a:rPr>
              <a:t>Variable pore filling : </a:t>
            </a:r>
            <a:r>
              <a:rPr lang="en-US" sz="4400" dirty="0">
                <a:solidFill>
                  <a:prstClr val="white"/>
                </a:solidFill>
              </a:rPr>
              <a:t>Range of Ionic Charge Interaction? 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2D913F-25F2-4539-B4F1-D9A0C4C0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B5815B-50AD-4C4A-822E-9F5DBF83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9A2E94-AD9B-4C58-92A2-EF40F52D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11</a:t>
            </a:fld>
            <a:endParaRPr lang="fr-FR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541E205-21AF-4815-912F-26DDC7857E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2767" y="1354451"/>
            <a:ext cx="2797810" cy="2400300"/>
          </a:xfrm>
          <a:prstGeom prst="rect">
            <a:avLst/>
          </a:prstGeom>
          <a:noFill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80B6E5-7804-4194-AD26-A7B1BFE02A1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2766" y="4095480"/>
            <a:ext cx="2909833" cy="2520751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83B2CB-AF5B-470A-B59E-CD9C57548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0" y="1181079"/>
            <a:ext cx="1684745" cy="22269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ED2E4D-BFDA-4621-A287-056C01F72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3" y="3934568"/>
            <a:ext cx="1793744" cy="222692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7700BC-0097-4B45-BD92-376CD7139C26}"/>
              </a:ext>
            </a:extLst>
          </p:cNvPr>
          <p:cNvSpPr txBox="1"/>
          <p:nvPr/>
        </p:nvSpPr>
        <p:spPr>
          <a:xfrm>
            <a:off x="5318761" y="2113389"/>
            <a:ext cx="194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w Cen MT" panose="020B0602020104020603" pitchFamily="34" charset="0"/>
              </a:rPr>
              <a:t>Spectra (Filled symbols)</a:t>
            </a:r>
          </a:p>
          <a:p>
            <a:r>
              <a:rPr lang="en-GB" sz="1400" dirty="0">
                <a:latin typeface="Tw Cen MT" panose="020B0602020104020603" pitchFamily="34" charset="0"/>
              </a:rPr>
              <a:t>IFWS (Open symbols)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7369DFA-C350-4C63-BCA1-6E9E3C0F8BE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150"/>
          <a:stretch>
            <a:fillRect/>
          </a:stretch>
        </p:blipFill>
        <p:spPr bwMode="auto">
          <a:xfrm>
            <a:off x="7583169" y="1245020"/>
            <a:ext cx="2940685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ADDFFF5-73E6-41AC-8DF0-F403DC6DE82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r="910"/>
          <a:stretch>
            <a:fillRect/>
          </a:stretch>
        </p:blipFill>
        <p:spPr bwMode="auto">
          <a:xfrm>
            <a:off x="7702549" y="4082949"/>
            <a:ext cx="2821305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40F9608-06A8-42A7-A001-318929A820A7}"/>
              </a:ext>
            </a:extLst>
          </p:cNvPr>
          <p:cNvSpPr txBox="1"/>
          <p:nvPr/>
        </p:nvSpPr>
        <p:spPr>
          <a:xfrm>
            <a:off x="10512369" y="5186360"/>
            <a:ext cx="1430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</a:rPr>
              <a:t>Neutral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C600794-E231-4AD4-BA14-11A0A9780947}"/>
              </a:ext>
            </a:extLst>
          </p:cNvPr>
          <p:cNvSpPr txBox="1"/>
          <p:nvPr/>
        </p:nvSpPr>
        <p:spPr>
          <a:xfrm>
            <a:off x="8005852" y="1865538"/>
            <a:ext cx="87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Tw Cen MT" panose="020B0602020104020603" pitchFamily="34" charset="0"/>
              </a:rPr>
              <a:t>Charged</a:t>
            </a:r>
          </a:p>
          <a:p>
            <a:pPr algn="r"/>
            <a:r>
              <a:rPr lang="en-GB" sz="1100" dirty="0">
                <a:solidFill>
                  <a:srgbClr val="0070C0"/>
                </a:solidFill>
                <a:latin typeface="Tw Cen MT" panose="020B0602020104020603" pitchFamily="34" charset="0"/>
              </a:rPr>
              <a:t>75% RH</a:t>
            </a:r>
          </a:p>
          <a:p>
            <a:pPr algn="r"/>
            <a:r>
              <a:rPr lang="en-GB" sz="1100" dirty="0">
                <a:solidFill>
                  <a:srgbClr val="FF0000"/>
                </a:solidFill>
                <a:latin typeface="Tw Cen MT" panose="020B0602020104020603" pitchFamily="34" charset="0"/>
              </a:rPr>
              <a:t>33% RH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8FD3DD-B13D-47D8-999F-191800770BB1}"/>
              </a:ext>
            </a:extLst>
          </p:cNvPr>
          <p:cNvSpPr txBox="1"/>
          <p:nvPr/>
        </p:nvSpPr>
        <p:spPr>
          <a:xfrm>
            <a:off x="8616169" y="1010450"/>
            <a:ext cx="143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Diffusivities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5C011E3-8D6C-45E1-9220-2F6C98A9E98A}"/>
              </a:ext>
            </a:extLst>
          </p:cNvPr>
          <p:cNvSpPr txBox="1"/>
          <p:nvPr/>
        </p:nvSpPr>
        <p:spPr>
          <a:xfrm>
            <a:off x="8554085" y="3829279"/>
            <a:ext cx="155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Residence time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151739-66B4-4D65-B178-B003C930FC99}"/>
              </a:ext>
            </a:extLst>
          </p:cNvPr>
          <p:cNvSpPr txBox="1"/>
          <p:nvPr/>
        </p:nvSpPr>
        <p:spPr>
          <a:xfrm>
            <a:off x="8165409" y="1525193"/>
            <a:ext cx="71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</a:rPr>
              <a:t>Neutral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02A5EB4-5132-42E6-B00F-941ADD6DA9E3}"/>
              </a:ext>
            </a:extLst>
          </p:cNvPr>
          <p:cNvSpPr txBox="1"/>
          <p:nvPr/>
        </p:nvSpPr>
        <p:spPr>
          <a:xfrm>
            <a:off x="10352812" y="4236958"/>
            <a:ext cx="87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Tw Cen MT" panose="020B0602020104020603" pitchFamily="34" charset="0"/>
              </a:rPr>
              <a:t>Charged</a:t>
            </a:r>
          </a:p>
          <a:p>
            <a:pPr algn="r"/>
            <a:r>
              <a:rPr lang="en-GB" sz="1100" dirty="0">
                <a:solidFill>
                  <a:srgbClr val="FF0000"/>
                </a:solidFill>
                <a:latin typeface="Tw Cen MT" panose="020B0602020104020603" pitchFamily="34" charset="0"/>
              </a:rPr>
              <a:t>33% RH</a:t>
            </a:r>
          </a:p>
          <a:p>
            <a:pPr algn="r"/>
            <a:r>
              <a:rPr lang="en-GB" sz="1100" dirty="0">
                <a:solidFill>
                  <a:srgbClr val="0070C0"/>
                </a:solidFill>
                <a:latin typeface="Tw Cen MT" panose="020B0602020104020603" pitchFamily="34" charset="0"/>
              </a:rPr>
              <a:t>75% RH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C07E8CF-22A8-45D8-AAFE-F05FA42CAB84}"/>
              </a:ext>
            </a:extLst>
          </p:cNvPr>
          <p:cNvSpPr txBox="1"/>
          <p:nvPr/>
        </p:nvSpPr>
        <p:spPr>
          <a:xfrm>
            <a:off x="5557083" y="4221392"/>
            <a:ext cx="20260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 Cen MT" panose="020B0602020104020603" pitchFamily="34" charset="0"/>
              </a:rPr>
              <a:t>%RH has small impact on dynamics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compared 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to surface charge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BCDC59-330C-4E6E-9886-B9BB0AA0F28D}"/>
              </a:ext>
            </a:extLst>
          </p:cNvPr>
          <p:cNvSpPr txBox="1"/>
          <p:nvPr/>
        </p:nvSpPr>
        <p:spPr>
          <a:xfrm>
            <a:off x="2956616" y="1010450"/>
            <a:ext cx="2649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HWHM diffusive motion </a:t>
            </a:r>
            <a:endParaRPr lang="en-GB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529A267-27BA-40FF-B932-23CF8AD06CB7}"/>
              </a:ext>
            </a:extLst>
          </p:cNvPr>
          <p:cNvSpPr txBox="1"/>
          <p:nvPr/>
        </p:nvSpPr>
        <p:spPr>
          <a:xfrm>
            <a:off x="3014925" y="3788986"/>
            <a:ext cx="2649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HWHM diffusive motion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33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F4A40-8538-4DF6-823A-1D827E19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Acknowledgements - </a:t>
            </a:r>
            <a:r>
              <a:rPr lang="en-US" dirty="0"/>
              <a:t>Thank you for your attention !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77D549-1944-44D8-9848-5E240F00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76130-49A8-4D94-9E9C-18450CAA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76F7D5-267A-4AD3-B915-7FEF501C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0B612E-7D8D-4B5B-9CA2-AE94F3510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6" y="3102372"/>
            <a:ext cx="2063459" cy="6689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5CFCA9-9F31-442D-A365-3F342CE66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05" y="2808778"/>
            <a:ext cx="1661599" cy="5708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B38EF8-EE92-454B-8F46-D402F66F9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12" y="4229079"/>
            <a:ext cx="1151623" cy="96543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588D958-A3FB-4DCF-A16D-9FD696123D2D}"/>
              </a:ext>
            </a:extLst>
          </p:cNvPr>
          <p:cNvSpPr txBox="1"/>
          <p:nvPr/>
        </p:nvSpPr>
        <p:spPr>
          <a:xfrm>
            <a:off x="1031247" y="1922675"/>
            <a:ext cx="454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u="none" dirty="0">
                <a:latin typeface="Tw Cen MT" panose="020B0602020104020603" pitchFamily="34" charset="0"/>
              </a:rPr>
              <a:t>Benjamin Malfait, </a:t>
            </a:r>
            <a:r>
              <a:rPr lang="en-GB" sz="1400" b="0" u="none" dirty="0" err="1">
                <a:latin typeface="Tw Cen MT" panose="020B0602020104020603" pitchFamily="34" charset="0"/>
              </a:rPr>
              <a:t>Aïcha</a:t>
            </a:r>
            <a:r>
              <a:rPr lang="en-GB" sz="1400" b="0" u="none" dirty="0">
                <a:latin typeface="Tw Cen MT" panose="020B0602020104020603" pitchFamily="34" charset="0"/>
              </a:rPr>
              <a:t> Jani, Ronan </a:t>
            </a:r>
            <a:r>
              <a:rPr lang="en-GB" sz="1400" b="0" u="none" dirty="0" err="1">
                <a:latin typeface="Tw Cen MT" panose="020B0602020104020603" pitchFamily="34" charset="0"/>
              </a:rPr>
              <a:t>Lefort</a:t>
            </a:r>
            <a:r>
              <a:rPr lang="en-GB" sz="1400" b="0" u="none" dirty="0">
                <a:latin typeface="Tw Cen MT" panose="020B0602020104020603" pitchFamily="34" charset="0"/>
              </a:rPr>
              <a:t>, Armin </a:t>
            </a:r>
            <a:r>
              <a:rPr lang="en-GB" sz="1400" b="0" u="none" dirty="0" err="1">
                <a:latin typeface="Tw Cen MT" panose="020B0602020104020603" pitchFamily="34" charset="0"/>
              </a:rPr>
              <a:t>Mozdehei</a:t>
            </a:r>
            <a:r>
              <a:rPr lang="en-GB" sz="1400" b="0" u="none" dirty="0">
                <a:latin typeface="Tw Cen MT" panose="020B0602020104020603" pitchFamily="34" charset="0"/>
              </a:rPr>
              <a:t>, Nadim Kamar, Alain </a:t>
            </a:r>
            <a:r>
              <a:rPr lang="en-GB" sz="1400" b="0" u="none" dirty="0" err="1">
                <a:latin typeface="Tw Cen MT" panose="020B0602020104020603" pitchFamily="34" charset="0"/>
              </a:rPr>
              <a:t>Moréac</a:t>
            </a:r>
            <a:endParaRPr lang="en-GB" sz="1400" b="0" u="none" dirty="0">
              <a:latin typeface="Tw Cen MT" panose="020B06020201040206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709D26-85ED-4D47-A9C4-EF466DEDF15B}"/>
              </a:ext>
            </a:extLst>
          </p:cNvPr>
          <p:cNvSpPr txBox="1"/>
          <p:nvPr/>
        </p:nvSpPr>
        <p:spPr>
          <a:xfrm>
            <a:off x="3576932" y="3146854"/>
            <a:ext cx="146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u="none" dirty="0">
                <a:latin typeface="Tw Cen MT" panose="020B0602020104020603" pitchFamily="34" charset="0"/>
              </a:rPr>
              <a:t>Patrick Huber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4327A0C-8A0D-475F-85F2-0C088F8D3C81}"/>
              </a:ext>
            </a:extLst>
          </p:cNvPr>
          <p:cNvSpPr txBox="1"/>
          <p:nvPr/>
        </p:nvSpPr>
        <p:spPr>
          <a:xfrm>
            <a:off x="3576932" y="3519514"/>
            <a:ext cx="1661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u="none" dirty="0">
                <a:latin typeface="Tw Cen MT" panose="020B0602020104020603" pitchFamily="34" charset="0"/>
              </a:rPr>
              <a:t>Michael </a:t>
            </a:r>
            <a:r>
              <a:rPr lang="en-GB" sz="1400" b="0" u="none" dirty="0" err="1">
                <a:latin typeface="Tw Cen MT" panose="020B0602020104020603" pitchFamily="34" charset="0"/>
              </a:rPr>
              <a:t>Fröba</a:t>
            </a:r>
            <a:endParaRPr lang="en-GB" sz="1400" b="0" u="none" dirty="0">
              <a:latin typeface="Tw Cen MT" panose="020B06020201040206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6DCA283-F333-440C-BDEC-A0D986D64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40" y="5547831"/>
            <a:ext cx="746640" cy="7725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7A5AFC-B521-47EE-988C-7A9519598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106" y="5809740"/>
            <a:ext cx="1970713" cy="3278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0EDBA7-57EA-4CC0-9E92-F5CC9F4C738E}"/>
              </a:ext>
            </a:extLst>
          </p:cNvPr>
          <p:cNvSpPr/>
          <p:nvPr/>
        </p:nvSpPr>
        <p:spPr>
          <a:xfrm>
            <a:off x="2178037" y="6088399"/>
            <a:ext cx="182493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>
                <a:solidFill>
                  <a:schemeClr val="tx2"/>
                </a:solidFill>
                <a:latin typeface="Tw Cen MT" panose="020B0602020104020603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NanoLiquids</a:t>
            </a:r>
            <a:endParaRPr lang="fr-FR" sz="1200" b="1" dirty="0">
              <a:solidFill>
                <a:schemeClr val="tx2"/>
              </a:solidFill>
              <a:latin typeface="Tw Cen MT" panose="020B0602020104020603" pitchFamily="34" charset="0"/>
              <a:ea typeface="Calibri" panose="020F0502020204030204" pitchFamily="34" charset="0"/>
              <a:cs typeface="Palatino Linotype" panose="02040502050505030304" pitchFamily="18" charset="0"/>
            </a:endParaRPr>
          </a:p>
          <a:p>
            <a:pPr algn="ctr"/>
            <a:r>
              <a:rPr lang="fr-FR" sz="1000" b="1" dirty="0">
                <a:solidFill>
                  <a:srgbClr val="16365D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 18-CE92-0011</a:t>
            </a:r>
            <a:endParaRPr lang="en-US" sz="1000" dirty="0">
              <a:latin typeface="Tw Cen MT" panose="020B06020201040206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22AF3-AB4C-4E1B-A6B6-92F21838ABD2}"/>
              </a:ext>
            </a:extLst>
          </p:cNvPr>
          <p:cNvSpPr/>
          <p:nvPr/>
        </p:nvSpPr>
        <p:spPr>
          <a:xfrm>
            <a:off x="3474872" y="6096093"/>
            <a:ext cx="182493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>
                <a:solidFill>
                  <a:schemeClr val="tx2"/>
                </a:solidFill>
                <a:latin typeface="Tw Cen MT" panose="020B0602020104020603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SolutinPore</a:t>
            </a:r>
            <a:endParaRPr lang="fr-FR" sz="1200" b="1" dirty="0">
              <a:solidFill>
                <a:schemeClr val="tx2"/>
              </a:solidFill>
              <a:latin typeface="Tw Cen MT" panose="020B0602020104020603" pitchFamily="34" charset="0"/>
              <a:ea typeface="Calibri" panose="020F0502020204030204" pitchFamily="34" charset="0"/>
              <a:cs typeface="Palatino Linotype" panose="02040502050505030304" pitchFamily="18" charset="0"/>
            </a:endParaRPr>
          </a:p>
          <a:p>
            <a:pPr algn="ctr"/>
            <a:r>
              <a:rPr lang="fr-FR" sz="1000" b="1" dirty="0">
                <a:solidFill>
                  <a:srgbClr val="16365D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 23-CE29-0028</a:t>
            </a:r>
            <a:endParaRPr lang="en-US" sz="1000" dirty="0">
              <a:latin typeface="Tw Cen MT" panose="020B0602020104020603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4F5A243-528C-4CFB-833A-E964004A0D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07" y="4362847"/>
            <a:ext cx="730022" cy="7324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B7E3F2-4515-477E-8192-88D5E7752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972" y="2725996"/>
            <a:ext cx="4798129" cy="9901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560CCA8-9BCB-4B1F-A66F-5214F1F1B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3254" y="3952344"/>
            <a:ext cx="4715187" cy="115050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95C83C9-0EEC-4DD0-88DD-CDD20108C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0893" y="1403333"/>
            <a:ext cx="4064620" cy="12211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A8D1DFA-99F9-4770-AD22-35B7B9E21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0398" y="5258501"/>
            <a:ext cx="4776337" cy="98412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CC15663-A61D-4827-A277-798A22DEB642}"/>
              </a:ext>
            </a:extLst>
          </p:cNvPr>
          <p:cNvSpPr txBox="1"/>
          <p:nvPr/>
        </p:nvSpPr>
        <p:spPr>
          <a:xfrm>
            <a:off x="3474872" y="4357357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w Cen MT" panose="020B0602020104020603" pitchFamily="34" charset="0"/>
              </a:rPr>
              <a:t>Markus Appel, Bernhard Frick, Jean-Marc </a:t>
            </a:r>
            <a:r>
              <a:rPr lang="en-GB" sz="1400" dirty="0" err="1">
                <a:latin typeface="Tw Cen MT" panose="020B0602020104020603" pitchFamily="34" charset="0"/>
              </a:rPr>
              <a:t>Zanotti</a:t>
            </a:r>
            <a:r>
              <a:rPr lang="en-GB" sz="1400" dirty="0">
                <a:latin typeface="Tw Cen MT" panose="020B0602020104020603" pitchFamily="34" charset="0"/>
              </a:rPr>
              <a:t>, Quentin </a:t>
            </a:r>
            <a:r>
              <a:rPr lang="en-GB" sz="1400" dirty="0" err="1">
                <a:latin typeface="Tw Cen MT" panose="020B0602020104020603" pitchFamily="34" charset="0"/>
              </a:rPr>
              <a:t>Berrod</a:t>
            </a:r>
            <a:r>
              <a:rPr lang="en-GB" sz="1400" dirty="0">
                <a:latin typeface="Tw Cen MT" panose="020B0602020104020603" pitchFamily="34" charset="0"/>
              </a:rPr>
              <a:t>, Jacques </a:t>
            </a:r>
            <a:r>
              <a:rPr lang="en-GB" sz="1400" dirty="0" err="1">
                <a:latin typeface="Tw Cen MT" panose="020B0602020104020603" pitchFamily="34" charset="0"/>
              </a:rPr>
              <a:t>Ollivier</a:t>
            </a:r>
            <a:endParaRPr lang="en-GB" sz="1400" b="0" u="none" dirty="0">
              <a:latin typeface="Tw Cen MT" panose="020B0602020104020603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89EEE1D-8249-4CC4-AD0D-2D2EB1A199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54" y="1349354"/>
            <a:ext cx="1618297" cy="492681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6ABD349E-BC99-4CA8-B14F-C91420E0F39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9850" t="36707" r="28821" b="34081"/>
          <a:stretch/>
        </p:blipFill>
        <p:spPr>
          <a:xfrm>
            <a:off x="1021402" y="1306381"/>
            <a:ext cx="636757" cy="63675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57879AF-22F8-4AEC-B0F1-141F2A635072}"/>
              </a:ext>
            </a:extLst>
          </p:cNvPr>
          <p:cNvSpPr txBox="1"/>
          <p:nvPr/>
        </p:nvSpPr>
        <p:spPr>
          <a:xfrm>
            <a:off x="194733" y="14906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Institute of </a:t>
            </a:r>
            <a:r>
              <a:rPr lang="fr-FR" sz="18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Physics</a:t>
            </a:r>
            <a:r>
              <a:rPr lang="fr-FR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 of Rennes 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5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0E523-FD19-4262-8ED5-C37FFE14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QENS modelling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307EC6-E2AB-47E1-BC4F-F73F8B96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DF5314-1587-4C6A-B8D3-9D8E34EB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0E7527-81C3-48DF-B3C0-D4508DE6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13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FE055F3-74CC-42FC-BBAE-51B8A18431B6}"/>
              </a:ext>
            </a:extLst>
          </p:cNvPr>
          <p:cNvGrpSpPr/>
          <p:nvPr/>
        </p:nvGrpSpPr>
        <p:grpSpPr>
          <a:xfrm>
            <a:off x="818581" y="3674170"/>
            <a:ext cx="2916067" cy="2134659"/>
            <a:chOff x="3621191" y="3954163"/>
            <a:chExt cx="2916067" cy="213465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A9B64E4-D3AE-44D4-8E2A-F7D54C8B0423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1191" y="3954163"/>
              <a:ext cx="2897505" cy="184658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49730D9-964D-4C93-8007-6086DAA93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839" y="4027349"/>
              <a:ext cx="1018104" cy="91899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9246CEB-2465-475F-BE19-543CD6CE2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7"/>
            <a:stretch/>
          </p:blipFill>
          <p:spPr>
            <a:xfrm>
              <a:off x="3776994" y="5695117"/>
              <a:ext cx="2760264" cy="393705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02F13A1-5F5B-4A08-AD6A-C7EA5D025932}"/>
              </a:ext>
            </a:extLst>
          </p:cNvPr>
          <p:cNvGrpSpPr/>
          <p:nvPr/>
        </p:nvGrpSpPr>
        <p:grpSpPr>
          <a:xfrm>
            <a:off x="3780653" y="1335090"/>
            <a:ext cx="2831256" cy="2108151"/>
            <a:chOff x="3561924" y="1961837"/>
            <a:chExt cx="2831256" cy="210815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3E15BFE-C735-44AB-B6C2-CEA86F9AD74D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620" y="1961837"/>
              <a:ext cx="2829560" cy="184658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E029DFF-43F4-4302-9E03-1616835BED22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69"/>
            <a:stretch/>
          </p:blipFill>
          <p:spPr>
            <a:xfrm>
              <a:off x="3561924" y="3676283"/>
              <a:ext cx="2829560" cy="393705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68CAB2-B317-4CF3-A222-BF527A5CB078}"/>
              </a:ext>
            </a:extLst>
          </p:cNvPr>
          <p:cNvGrpSpPr/>
          <p:nvPr/>
        </p:nvGrpSpPr>
        <p:grpSpPr>
          <a:xfrm>
            <a:off x="816885" y="1294877"/>
            <a:ext cx="2843530" cy="2193028"/>
            <a:chOff x="628651" y="1868492"/>
            <a:chExt cx="2843530" cy="219302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D990B95-0D9B-4FCE-82AE-0F806B1CF4FB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1" y="1868492"/>
              <a:ext cx="2843530" cy="193992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207CAB4-BBE1-455D-BED7-CB0827C1D4F8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69"/>
            <a:stretch/>
          </p:blipFill>
          <p:spPr>
            <a:xfrm>
              <a:off x="634154" y="3667815"/>
              <a:ext cx="2829560" cy="3937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F6F262C-AAD0-40C2-8375-F2133E3D06A1}"/>
                  </a:ext>
                </a:extLst>
              </p:cNvPr>
              <p:cNvSpPr txBox="1"/>
              <p:nvPr/>
            </p:nvSpPr>
            <p:spPr>
              <a:xfrm>
                <a:off x="8504722" y="2297291"/>
                <a:ext cx="1980054" cy="6142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GB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GB" sz="1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GB" sz="14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sSub>
                                    <m:sSubPr>
                                      <m:ctrlPr>
                                        <a:rPr lang="en-GB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latin typeface="Tw Cen MT" panose="020B0602020104020603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F6F262C-AAD0-40C2-8375-F2133E3D0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722" y="2297291"/>
                <a:ext cx="1980054" cy="6142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0FF66A-BC62-44EF-A90C-6C0731F264E0}"/>
                  </a:ext>
                </a:extLst>
              </p:cNvPr>
              <p:cNvSpPr txBox="1"/>
              <p:nvPr/>
            </p:nvSpPr>
            <p:spPr>
              <a:xfrm>
                <a:off x="8504722" y="1885862"/>
                <a:ext cx="198005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GB" sz="16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600" dirty="0">
                  <a:latin typeface="Tw Cen MT" panose="020B0602020104020603" pitchFamily="34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0FF66A-BC62-44EF-A90C-6C0731F26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722" y="1885862"/>
                <a:ext cx="1980054" cy="338554"/>
              </a:xfrm>
              <a:prstGeom prst="rect">
                <a:avLst/>
              </a:prstGeom>
              <a:blipFill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861F17CD-7F70-4C2C-994F-12A1D0143F32}"/>
              </a:ext>
            </a:extLst>
          </p:cNvPr>
          <p:cNvSpPr txBox="1"/>
          <p:nvPr/>
        </p:nvSpPr>
        <p:spPr>
          <a:xfrm>
            <a:off x="9180400" y="136705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w Cen MT" panose="020B0602020104020603" pitchFamily="34" charset="0"/>
              </a:rPr>
              <a:t>EISFs: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49F3B17-F361-4494-92FB-5BA0E5D7A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949" y="3705718"/>
            <a:ext cx="2760264" cy="197556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6A181A4-0064-4455-9A94-7EAD4EDA9C15}"/>
              </a:ext>
            </a:extLst>
          </p:cNvPr>
          <p:cNvSpPr txBox="1"/>
          <p:nvPr/>
        </p:nvSpPr>
        <p:spPr>
          <a:xfrm>
            <a:off x="7681283" y="3681395"/>
            <a:ext cx="407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Tw Cen MT" panose="020B0602020104020603" pitchFamily="34" charset="0"/>
              </a:rPr>
              <a:t>2 motions: </a:t>
            </a:r>
          </a:p>
          <a:p>
            <a:pPr algn="ctr"/>
            <a:r>
              <a:rPr lang="en-GB" b="1" dirty="0">
                <a:latin typeface="Tw Cen MT" panose="020B0602020104020603" pitchFamily="34" charset="0"/>
              </a:rPr>
              <a:t>Local fast motion </a:t>
            </a:r>
            <a:r>
              <a:rPr lang="en-GB" dirty="0">
                <a:latin typeface="Tw Cen MT" panose="020B0602020104020603" pitchFamily="34" charset="0"/>
              </a:rPr>
              <a:t>(</a:t>
            </a:r>
            <a:r>
              <a:rPr lang="en-GB" dirty="0">
                <a:latin typeface="Symbol" panose="05050102010706020507" pitchFamily="18" charset="2"/>
              </a:rPr>
              <a:t>t </a:t>
            </a:r>
            <a:r>
              <a:rPr lang="en-GB" dirty="0">
                <a:latin typeface="Tw Cen MT" panose="020B0602020104020603" pitchFamily="34" charset="0"/>
              </a:rPr>
              <a:t>=1-3ps)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“</a:t>
            </a:r>
            <a:r>
              <a:rPr lang="en-GB" dirty="0" err="1">
                <a:latin typeface="Tw Cen MT" panose="020B0602020104020603" pitchFamily="34" charset="0"/>
              </a:rPr>
              <a:t>intrabassin</a:t>
            </a:r>
            <a:r>
              <a:rPr lang="en-GB" dirty="0">
                <a:latin typeface="Tw Cen MT" panose="020B0602020104020603" pitchFamily="34" charset="0"/>
              </a:rPr>
              <a:t> motion” (rotation, tumbling)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+</a:t>
            </a:r>
          </a:p>
          <a:p>
            <a:pPr algn="ctr"/>
            <a:r>
              <a:rPr lang="en-GB" b="1" dirty="0">
                <a:latin typeface="Tw Cen MT" panose="020B0602020104020603" pitchFamily="34" charset="0"/>
              </a:rPr>
              <a:t>Slow dispersive motion 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spatially restricted </a:t>
            </a:r>
            <a:br>
              <a:rPr lang="en-GB" dirty="0">
                <a:latin typeface="Tw Cen MT" panose="020B0602020104020603" pitchFamily="34" charset="0"/>
              </a:rPr>
            </a:br>
            <a:r>
              <a:rPr lang="en-GB" dirty="0">
                <a:latin typeface="Tw Cen MT" panose="020B0602020104020603" pitchFamily="34" charset="0"/>
              </a:rPr>
              <a:t>jump translational diffusion  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96EE809-DFA0-448A-8B43-99A056AE2ED2}"/>
              </a:ext>
            </a:extLst>
          </p:cNvPr>
          <p:cNvSpPr txBox="1"/>
          <p:nvPr/>
        </p:nvSpPr>
        <p:spPr>
          <a:xfrm>
            <a:off x="1189419" y="5960053"/>
            <a:ext cx="1044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Tw Cen MT" panose="020B0602020104020603" pitchFamily="34" charset="0"/>
              </a:rPr>
              <a:t>Confined water</a:t>
            </a:r>
            <a:r>
              <a:rPr lang="en-GB" sz="1400" dirty="0">
                <a:latin typeface="Tw Cen MT" panose="020B0602020104020603" pitchFamily="34" charset="0"/>
              </a:rPr>
              <a:t>: </a:t>
            </a:r>
            <a:r>
              <a:rPr lang="fr-FR" sz="1400" dirty="0">
                <a:latin typeface="Tw Cen MT" panose="020B0602020104020603" pitchFamily="34" charset="0"/>
              </a:rPr>
              <a:t>A. </a:t>
            </a:r>
            <a:r>
              <a:rPr lang="fr-FR" sz="1400" dirty="0" err="1">
                <a:latin typeface="Tw Cen MT" panose="020B0602020104020603" pitchFamily="34" charset="0"/>
              </a:rPr>
              <a:t>Jani</a:t>
            </a:r>
            <a:r>
              <a:rPr lang="fr-FR" sz="1400" dirty="0">
                <a:latin typeface="Tw Cen MT" panose="020B0602020104020603" pitchFamily="34" charset="0"/>
              </a:rPr>
              <a:t> et al., J. </a:t>
            </a:r>
            <a:r>
              <a:rPr lang="fr-FR" sz="1400" dirty="0" err="1">
                <a:latin typeface="Tw Cen MT" panose="020B0602020104020603" pitchFamily="34" charset="0"/>
              </a:rPr>
              <a:t>Chem</a:t>
            </a:r>
            <a:r>
              <a:rPr lang="fr-FR" sz="1400" dirty="0">
                <a:latin typeface="Tw Cen MT" panose="020B0602020104020603" pitchFamily="34" charset="0"/>
              </a:rPr>
              <a:t>. Phys. 154, 094505 (2021)</a:t>
            </a:r>
            <a:r>
              <a:rPr lang="en-GB" sz="1400" b="1" dirty="0">
                <a:latin typeface="Tw Cen MT" panose="020B0602020104020603" pitchFamily="34" charset="0"/>
              </a:rPr>
              <a:t>	Bulk water</a:t>
            </a:r>
            <a:r>
              <a:rPr lang="en-GB" sz="1400" dirty="0">
                <a:latin typeface="Tw Cen MT" panose="020B0602020104020603" pitchFamily="34" charset="0"/>
              </a:rPr>
              <a:t>: 	J. Teixeira et al., Phys. Rev. A 31(3), 1913 (1985) </a:t>
            </a:r>
          </a:p>
          <a:p>
            <a:r>
              <a:rPr lang="en-GB" sz="1400" dirty="0">
                <a:latin typeface="Tw Cen MT" panose="020B0602020104020603" pitchFamily="34" charset="0"/>
              </a:rPr>
              <a:t>							J. </a:t>
            </a:r>
            <a:r>
              <a:rPr lang="en-GB" sz="1400" dirty="0" err="1">
                <a:latin typeface="Tw Cen MT" panose="020B0602020104020603" pitchFamily="34" charset="0"/>
              </a:rPr>
              <a:t>Qvist</a:t>
            </a:r>
            <a:r>
              <a:rPr lang="en-GB" sz="1400" dirty="0">
                <a:latin typeface="Tw Cen MT" panose="020B0602020104020603" pitchFamily="34" charset="0"/>
              </a:rPr>
              <a:t> et al., J. Chem. Phys. 134(14), 144508 (2011)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CFDFB75-6EC6-4A13-AAFC-73D3C8F1B449}"/>
                  </a:ext>
                </a:extLst>
              </p:cNvPr>
              <p:cNvSpPr txBox="1"/>
              <p:nvPr/>
            </p:nvSpPr>
            <p:spPr>
              <a:xfrm>
                <a:off x="6530066" y="4837678"/>
                <a:ext cx="1689910" cy="683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RMTMI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RMTMI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</m:t>
                          </m:r>
                        </m:e>
                        <m:sub>
                          <m:r>
                            <a:rPr lang="en-US" sz="1800" i="1" baseline="-250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RMTMI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RMTMI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RMTMI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RMTMI"/>
                              <a:cs typeface="Times New Roman" panose="02020603050405020304" pitchFamily="18" charset="0"/>
                            </a:rPr>
                            <m:t>4.33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RMTMI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RMTMI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RMTMI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RMTMI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RMTMI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RMTMI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RMTMI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RMTMI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RMTMI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CFDFB75-6EC6-4A13-AAFC-73D3C8F1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066" y="4837678"/>
                <a:ext cx="1689910" cy="6830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67F5DD5-1B31-4577-BD6E-105716309844}"/>
              </a:ext>
            </a:extLst>
          </p:cNvPr>
          <p:cNvCxnSpPr>
            <a:cxnSpLocks/>
          </p:cNvCxnSpPr>
          <p:nvPr/>
        </p:nvCxnSpPr>
        <p:spPr>
          <a:xfrm flipH="1">
            <a:off x="5640405" y="5155760"/>
            <a:ext cx="10499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4FE269AD-237C-4208-8FA8-507FC9BC6569}"/>
              </a:ext>
            </a:extLst>
          </p:cNvPr>
          <p:cNvSpPr txBox="1"/>
          <p:nvPr/>
        </p:nvSpPr>
        <p:spPr>
          <a:xfrm>
            <a:off x="1260478" y="1107239"/>
            <a:ext cx="218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EISF Local fast motion </a:t>
            </a:r>
            <a:endParaRPr lang="en-GB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4A2033C-3F36-4C31-9FFB-7D4C112DECFF}"/>
              </a:ext>
            </a:extLst>
          </p:cNvPr>
          <p:cNvSpPr txBox="1"/>
          <p:nvPr/>
        </p:nvSpPr>
        <p:spPr>
          <a:xfrm>
            <a:off x="4392660" y="1092924"/>
            <a:ext cx="1703340" cy="36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EISF slow motion </a:t>
            </a:r>
            <a:endParaRPr lang="en-GB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0EAB4FC-A0C4-4949-811A-667B525A4CE4}"/>
              </a:ext>
            </a:extLst>
          </p:cNvPr>
          <p:cNvSpPr txBox="1"/>
          <p:nvPr/>
        </p:nvSpPr>
        <p:spPr>
          <a:xfrm>
            <a:off x="1415345" y="3469621"/>
            <a:ext cx="2033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HWHM slow motion </a:t>
            </a:r>
            <a:endParaRPr lang="en-GB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ADC60AD-BFCF-4395-82C4-83128DFB6792}"/>
              </a:ext>
            </a:extLst>
          </p:cNvPr>
          <p:cNvSpPr txBox="1"/>
          <p:nvPr/>
        </p:nvSpPr>
        <p:spPr>
          <a:xfrm>
            <a:off x="4024171" y="3412391"/>
            <a:ext cx="3232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HWHM slow motion (low-Q)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982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519CD6-25ED-4675-A796-12BED20A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MCM-41 silicas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65524D-698E-438E-B731-22CAFC459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5441FB-DCD2-45ED-AB25-BACD4169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D5206D-258B-4C73-8E0B-ADAF791D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14</a:t>
            </a:fld>
            <a:endParaRPr lang="fr-FR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823AC08-DF44-466E-9145-1FFBF905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554" y="1767029"/>
            <a:ext cx="2278644" cy="227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257B8DF9-2461-45B2-B10B-445EA9D0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38" y="4061689"/>
            <a:ext cx="2215126" cy="227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BE1B3AE-6E49-42A6-9CCF-759AD781F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5600" y="2016999"/>
            <a:ext cx="3622664" cy="252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F8E797-1703-4465-B905-8B9398AAC53D}"/>
              </a:ext>
            </a:extLst>
          </p:cNvPr>
          <p:cNvSpPr/>
          <p:nvPr/>
        </p:nvSpPr>
        <p:spPr>
          <a:xfrm>
            <a:off x="2087849" y="1274244"/>
            <a:ext cx="3211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w Cen MT" panose="020B0602020104020603" pitchFamily="34" charset="0"/>
              </a:rPr>
              <a:t>MCM-41 (</a:t>
            </a:r>
            <a:r>
              <a:rPr lang="en-US" sz="2000" i="1" dirty="0">
                <a:solidFill>
                  <a:srgbClr val="FF0000"/>
                </a:solidFill>
                <a:latin typeface="Tw Cen MT" panose="020B0602020104020603" pitchFamily="34" charset="0"/>
              </a:rPr>
              <a:t>D</a:t>
            </a:r>
            <a:r>
              <a:rPr lang="en-US" sz="2000" dirty="0">
                <a:solidFill>
                  <a:srgbClr val="FF0000"/>
                </a:solidFill>
                <a:latin typeface="Tw Cen MT" panose="020B0602020104020603" pitchFamily="34" charset="0"/>
              </a:rPr>
              <a:t> = 3.6 nm, ~10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2000" dirty="0"/>
              <a:t>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2635F6C-60E7-4AA7-B3DE-3189A890274F}"/>
              </a:ext>
            </a:extLst>
          </p:cNvPr>
          <p:cNvGrpSpPr/>
          <p:nvPr/>
        </p:nvGrpSpPr>
        <p:grpSpPr>
          <a:xfrm>
            <a:off x="8011647" y="998399"/>
            <a:ext cx="3240095" cy="2713510"/>
            <a:chOff x="-76714" y="717569"/>
            <a:chExt cx="3356699" cy="279018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32758CE-EB0D-4712-9A60-70C6C895F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714" y="869671"/>
              <a:ext cx="3356699" cy="2638082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B9063E0-3DA9-460D-949D-1038E5AABD10}"/>
                </a:ext>
              </a:extLst>
            </p:cNvPr>
            <p:cNvSpPr txBox="1"/>
            <p:nvPr/>
          </p:nvSpPr>
          <p:spPr>
            <a:xfrm>
              <a:off x="1601636" y="717569"/>
              <a:ext cx="599842" cy="379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w Cen MT" panose="020B0602020104020603" pitchFamily="34" charset="0"/>
                </a:rPr>
                <a:t>DSC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B45597A-2197-47AA-B6D0-CEEC800F3B08}"/>
              </a:ext>
            </a:extLst>
          </p:cNvPr>
          <p:cNvGrpSpPr/>
          <p:nvPr/>
        </p:nvGrpSpPr>
        <p:grpSpPr>
          <a:xfrm>
            <a:off x="8529563" y="4045673"/>
            <a:ext cx="2743200" cy="2476891"/>
            <a:chOff x="5466556" y="1476965"/>
            <a:chExt cx="2867917" cy="295231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9ACFD69-A7DA-43BC-9A1F-34F7DD55DFB1}"/>
                </a:ext>
              </a:extLst>
            </p:cNvPr>
            <p:cNvSpPr/>
            <p:nvPr/>
          </p:nvSpPr>
          <p:spPr bwMode="auto">
            <a:xfrm>
              <a:off x="5466556" y="1476965"/>
              <a:ext cx="2867917" cy="295231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5F68D94F-0003-486A-ACBE-4014EC33B123}"/>
                </a:ext>
              </a:extLst>
            </p:cNvPr>
            <p:cNvGrpSpPr/>
            <p:nvPr/>
          </p:nvGrpSpPr>
          <p:grpSpPr>
            <a:xfrm>
              <a:off x="5670080" y="1946330"/>
              <a:ext cx="2505403" cy="2332579"/>
              <a:chOff x="208704" y="2439172"/>
              <a:chExt cx="2289497" cy="2111425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09506BA7-CE24-4324-86B3-AD6977028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704" y="2439172"/>
                <a:ext cx="2289497" cy="2111425"/>
              </a:xfrm>
              <a:prstGeom prst="rect">
                <a:avLst/>
              </a:prstGeom>
            </p:spPr>
          </p:pic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30C8821F-7BF5-4A07-9BAE-7C081C76A3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677" y="2490761"/>
                <a:ext cx="1" cy="139694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B05021C-A0DA-47A7-B043-FF67540B5EE9}"/>
                  </a:ext>
                </a:extLst>
              </p:cNvPr>
              <p:cNvSpPr txBox="1"/>
              <p:nvPr/>
            </p:nvSpPr>
            <p:spPr>
              <a:xfrm>
                <a:off x="818220" y="2697042"/>
                <a:ext cx="5148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rgbClr val="FF0000"/>
                    </a:solidFill>
                  </a:rPr>
                  <a:t>-50K</a:t>
                </a: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5468E91-426F-4402-A2CD-C2A77A7C3F84}"/>
                </a:ext>
              </a:extLst>
            </p:cNvPr>
            <p:cNvSpPr txBox="1"/>
            <p:nvPr/>
          </p:nvSpPr>
          <p:spPr>
            <a:xfrm>
              <a:off x="6194312" y="1491551"/>
              <a:ext cx="1455002" cy="44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w Cen MT" panose="020B0602020104020603" pitchFamily="34" charset="0"/>
                </a:rPr>
                <a:t>Melting point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D8C8A2F1-DC11-439A-9F74-CAF246D5E26E}"/>
              </a:ext>
            </a:extLst>
          </p:cNvPr>
          <p:cNvSpPr txBox="1"/>
          <p:nvPr/>
        </p:nvSpPr>
        <p:spPr>
          <a:xfrm>
            <a:off x="8032668" y="6563564"/>
            <a:ext cx="4339064" cy="28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H.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Findenegg</a:t>
            </a: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, et al.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ChemPhysChem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9, 2651 (2008)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6B76ECE-CB97-4943-9377-DCDCAD49F443}"/>
                  </a:ext>
                </a:extLst>
              </p:cNvPr>
              <p:cNvSpPr txBox="1"/>
              <p:nvPr/>
            </p:nvSpPr>
            <p:spPr>
              <a:xfrm>
                <a:off x="3975030" y="5310018"/>
                <a:ext cx="3622664" cy="70301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𝑏𝑢𝑙𝑘</m:t>
                          </m:r>
                        </m:sub>
                        <m:sup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𝑏𝑢𝑙𝑘</m:t>
                              </m:r>
                            </m:sub>
                            <m:sup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6B76ECE-CB97-4943-9377-DCDCAD49F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030" y="5310018"/>
                <a:ext cx="3622664" cy="7030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F18EA2C1-B6C0-4D1A-9708-D32B9F5AEAF3}"/>
              </a:ext>
            </a:extLst>
          </p:cNvPr>
          <p:cNvSpPr txBox="1"/>
          <p:nvPr/>
        </p:nvSpPr>
        <p:spPr>
          <a:xfrm>
            <a:off x="4980976" y="1647422"/>
            <a:ext cx="67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8812163-EBAF-4CCB-8E80-47F9703DD930}"/>
              </a:ext>
            </a:extLst>
          </p:cNvPr>
          <p:cNvCxnSpPr>
            <a:cxnSpLocks/>
          </p:cNvCxnSpPr>
          <p:nvPr/>
        </p:nvCxnSpPr>
        <p:spPr>
          <a:xfrm flipH="1">
            <a:off x="9804063" y="1474299"/>
            <a:ext cx="79627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41321809-B647-44F6-9222-8ADC3FDE745F}"/>
              </a:ext>
            </a:extLst>
          </p:cNvPr>
          <p:cNvSpPr txBox="1"/>
          <p:nvPr/>
        </p:nvSpPr>
        <p:spPr>
          <a:xfrm>
            <a:off x="10038182" y="1519792"/>
            <a:ext cx="523967" cy="31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GB" sz="1400" dirty="0" err="1">
                <a:solidFill>
                  <a:srgbClr val="FF0000"/>
                </a:solidFill>
                <a:latin typeface="Tw Cen MT" panose="020B0602020104020603" pitchFamily="34" charset="0"/>
              </a:rPr>
              <a:t>Tm</a:t>
            </a:r>
            <a:endParaRPr lang="en-GB" sz="1400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2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4091AD-F35C-4DD7-B1D7-9E945626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Interfacial layer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8301A-FBC1-4F4E-BA84-E3E0C74D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E15D92-B2CB-4571-86CD-1D5998C3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722AA8-C966-476B-BDA5-C5ED2D8C4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6E712A-6EAE-4999-984A-64E97E7A3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r="26531" b="64464"/>
          <a:stretch/>
        </p:blipFill>
        <p:spPr>
          <a:xfrm>
            <a:off x="810872" y="3775148"/>
            <a:ext cx="3911170" cy="29463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1F92A4-B9C4-43D2-97D7-B1B0BD083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7" r="30293" b="64321"/>
          <a:stretch/>
        </p:blipFill>
        <p:spPr>
          <a:xfrm>
            <a:off x="8091683" y="3829383"/>
            <a:ext cx="3781034" cy="29061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7770E5-B7CC-4329-B11B-C41EA22A9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8"/>
          <a:stretch/>
        </p:blipFill>
        <p:spPr>
          <a:xfrm>
            <a:off x="4953000" y="1445035"/>
            <a:ext cx="3865814" cy="26681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F6C5F4C-383F-417B-98F3-354987AD9F21}"/>
              </a:ext>
            </a:extLst>
          </p:cNvPr>
          <p:cNvSpPr txBox="1"/>
          <p:nvPr/>
        </p:nvSpPr>
        <p:spPr>
          <a:xfrm>
            <a:off x="5381270" y="1027155"/>
            <a:ext cx="347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w Cen MT" panose="020B0602020104020603" pitchFamily="34" charset="0"/>
              </a:rPr>
              <a:t>Unfreezable</a:t>
            </a:r>
            <a:r>
              <a:rPr lang="en-GB" dirty="0">
                <a:latin typeface="Tw Cen MT" panose="020B0602020104020603" pitchFamily="34" charset="0"/>
              </a:rPr>
              <a:t> surface layer </a:t>
            </a:r>
            <a:r>
              <a:rPr lang="en-GB" i="1" dirty="0">
                <a:latin typeface="Tw Cen MT" panose="020B0602020104020603" pitchFamily="34" charset="0"/>
              </a:rPr>
              <a:t>e</a:t>
            </a:r>
            <a:r>
              <a:rPr lang="en-GB" dirty="0">
                <a:latin typeface="Tw Cen MT" panose="020B0602020104020603" pitchFamily="34" charset="0"/>
              </a:rPr>
              <a:t>≈0.6nm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BC2A591-6041-41FE-843D-7E8F0745EF01}"/>
              </a:ext>
            </a:extLst>
          </p:cNvPr>
          <p:cNvCxnSpPr>
            <a:cxnSpLocks/>
          </p:cNvCxnSpPr>
          <p:nvPr/>
        </p:nvCxnSpPr>
        <p:spPr>
          <a:xfrm>
            <a:off x="8326109" y="3855866"/>
            <a:ext cx="1351754" cy="77223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9F09985-D800-431D-BD57-AE9DED8D9F53}"/>
              </a:ext>
            </a:extLst>
          </p:cNvPr>
          <p:cNvCxnSpPr>
            <a:cxnSpLocks/>
          </p:cNvCxnSpPr>
          <p:nvPr/>
        </p:nvCxnSpPr>
        <p:spPr>
          <a:xfrm flipH="1">
            <a:off x="4013240" y="3943327"/>
            <a:ext cx="2342525" cy="7781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9E5B10C-EB01-4EFF-BBD2-D343916EB072}"/>
              </a:ext>
            </a:extLst>
          </p:cNvPr>
          <p:cNvCxnSpPr>
            <a:cxnSpLocks/>
          </p:cNvCxnSpPr>
          <p:nvPr/>
        </p:nvCxnSpPr>
        <p:spPr>
          <a:xfrm flipH="1">
            <a:off x="3059837" y="3620558"/>
            <a:ext cx="2682870" cy="645539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C382863-FD59-4E4A-B51B-917C472E634A}"/>
              </a:ext>
            </a:extLst>
          </p:cNvPr>
          <p:cNvSpPr txBox="1"/>
          <p:nvPr/>
        </p:nvSpPr>
        <p:spPr>
          <a:xfrm>
            <a:off x="838200" y="1075703"/>
            <a:ext cx="237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Dielectric Spectroscopy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F6F9F2-43C1-4270-9B1E-B839CA8E1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473122"/>
            <a:ext cx="2469094" cy="16399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6F04433-0B39-4A59-AD5D-F59EF35B70AA}"/>
              </a:ext>
            </a:extLst>
          </p:cNvPr>
          <p:cNvSpPr txBox="1"/>
          <p:nvPr/>
        </p:nvSpPr>
        <p:spPr>
          <a:xfrm>
            <a:off x="794937" y="3257341"/>
            <a:ext cx="411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w Cen MT" panose="020B0602020104020603" pitchFamily="34" charset="0"/>
              </a:rPr>
              <a:t>B. </a:t>
            </a:r>
            <a:r>
              <a:rPr lang="fr-FR" sz="1400" dirty="0" err="1">
                <a:latin typeface="Tw Cen MT" panose="020B0602020104020603" pitchFamily="34" charset="0"/>
              </a:rPr>
              <a:t>Malfait</a:t>
            </a:r>
            <a:r>
              <a:rPr lang="fr-FR" sz="1400" dirty="0">
                <a:latin typeface="Tw Cen MT" panose="020B0602020104020603" pitchFamily="34" charset="0"/>
              </a:rPr>
              <a:t> et al. J. Phys. </a:t>
            </a:r>
            <a:r>
              <a:rPr lang="fr-FR" sz="1400" dirty="0" err="1">
                <a:latin typeface="Tw Cen MT" panose="020B0602020104020603" pitchFamily="34" charset="0"/>
              </a:rPr>
              <a:t>Chem</a:t>
            </a:r>
            <a:r>
              <a:rPr lang="fr-FR" sz="1400" dirty="0">
                <a:latin typeface="Tw Cen MT" panose="020B0602020104020603" pitchFamily="34" charset="0"/>
              </a:rPr>
              <a:t>. C 125, 16864 (2021)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07F5DA-2473-4E0D-B05D-6F8DA601D6EF}"/>
              </a:ext>
            </a:extLst>
          </p:cNvPr>
          <p:cNvSpPr txBox="1"/>
          <p:nvPr/>
        </p:nvSpPr>
        <p:spPr>
          <a:xfrm>
            <a:off x="4706590" y="4849333"/>
            <a:ext cx="3563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Along with </a:t>
            </a:r>
            <a:r>
              <a:rPr lang="en-GB" b="1" dirty="0">
                <a:latin typeface="Tw Cen MT" panose="020B0602020104020603" pitchFamily="34" charset="0"/>
              </a:rPr>
              <a:t>geometrical confinement</a:t>
            </a:r>
          </a:p>
          <a:p>
            <a:r>
              <a:rPr lang="en-GB" b="1" dirty="0">
                <a:latin typeface="Tw Cen MT" panose="020B0602020104020603" pitchFamily="34" charset="0"/>
              </a:rPr>
              <a:t>Surface plays a central role </a:t>
            </a:r>
          </a:p>
        </p:txBody>
      </p:sp>
    </p:spTree>
    <p:extLst>
      <p:ext uri="{BB962C8B-B14F-4D97-AF65-F5344CB8AC3E}">
        <p14:creationId xmlns:p14="http://schemas.microsoft.com/office/powerpoint/2010/main" val="296595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486BAE-050B-443B-8BA2-FBB58753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of surface chemistry on H-bonds structure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8B475-D3B1-40A6-B96D-6462199C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D3159D-8CF8-471E-9C7E-BCF99351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CBAF48-2E2C-461C-944C-DA458609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2A6810-820A-452F-BA02-78355255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r="10919"/>
          <a:stretch/>
        </p:blipFill>
        <p:spPr>
          <a:xfrm>
            <a:off x="1425778" y="1472033"/>
            <a:ext cx="2199419" cy="34181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0CC970-5C56-4A15-8C23-EDE41A0372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13137" r="3596" b="3905"/>
          <a:stretch/>
        </p:blipFill>
        <p:spPr>
          <a:xfrm>
            <a:off x="4423905" y="1472033"/>
            <a:ext cx="6875770" cy="378650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4825C1C-AA6E-47E6-943D-204DDF017D1D}"/>
              </a:ext>
            </a:extLst>
          </p:cNvPr>
          <p:cNvSpPr txBox="1"/>
          <p:nvPr/>
        </p:nvSpPr>
        <p:spPr>
          <a:xfrm>
            <a:off x="3267657" y="4961592"/>
            <a:ext cx="390316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w Cen MT" panose="020B0602020104020603" pitchFamily="34" charset="0"/>
              </a:rPr>
              <a:t>Totally filled pores</a:t>
            </a:r>
            <a:r>
              <a:rPr lang="en-US" sz="1600" dirty="0">
                <a:latin typeface="Tw Cen MT" panose="020B0602020104020603" pitchFamily="34" charset="0"/>
              </a:rPr>
              <a:t> (75%RH) </a:t>
            </a:r>
          </a:p>
          <a:p>
            <a:pPr algn="ctr"/>
            <a:r>
              <a:rPr lang="en-US" sz="1600" b="1" dirty="0">
                <a:latin typeface="Tw Cen MT" panose="020B0602020104020603" pitchFamily="34" charset="0"/>
              </a:rPr>
              <a:t>Disrupted ‘bulk-like’ </a:t>
            </a:r>
            <a:r>
              <a:rPr lang="en-US" sz="1600" dirty="0">
                <a:latin typeface="Tw Cen MT" panose="020B0602020104020603" pitchFamily="34" charset="0"/>
              </a:rPr>
              <a:t>H-bonded structure</a:t>
            </a:r>
          </a:p>
          <a:p>
            <a:pPr algn="ctr"/>
            <a:r>
              <a:rPr lang="en-US" sz="1600" b="1" dirty="0">
                <a:latin typeface="Tw Cen MT" panose="020B0602020104020603" pitchFamily="34" charset="0"/>
              </a:rPr>
              <a:t>Interfacial contribution </a:t>
            </a:r>
            <a:r>
              <a:rPr lang="en-US" sz="1600" dirty="0">
                <a:latin typeface="Tw Cen MT" panose="020B0602020104020603" pitchFamily="34" charset="0"/>
              </a:rPr>
              <a:t>is overwhelmed by bulk-like order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8B2EBE-2DA6-46F8-90EE-D4C02D4A59E7}"/>
              </a:ext>
            </a:extLst>
          </p:cNvPr>
          <p:cNvSpPr txBox="1"/>
          <p:nvPr/>
        </p:nvSpPr>
        <p:spPr>
          <a:xfrm>
            <a:off x="6383866" y="5946399"/>
            <a:ext cx="4969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dirty="0">
                <a:latin typeface="Tw Cen MT" panose="020B0602020104020603" pitchFamily="34" charset="0"/>
              </a:rPr>
              <a:t>B. </a:t>
            </a:r>
            <a:r>
              <a:rPr lang="fr-FR" sz="1600" dirty="0" err="1">
                <a:latin typeface="Tw Cen MT" panose="020B0602020104020603" pitchFamily="34" charset="0"/>
              </a:rPr>
              <a:t>Malfait</a:t>
            </a:r>
            <a:r>
              <a:rPr lang="fr-FR" sz="1600" dirty="0">
                <a:latin typeface="Tw Cen MT" panose="020B0602020104020603" pitchFamily="34" charset="0"/>
              </a:rPr>
              <a:t> et al. J. Phys. </a:t>
            </a:r>
            <a:r>
              <a:rPr lang="fr-FR" sz="1600" dirty="0" err="1">
                <a:latin typeface="Tw Cen MT" panose="020B0602020104020603" pitchFamily="34" charset="0"/>
              </a:rPr>
              <a:t>Chem</a:t>
            </a:r>
            <a:r>
              <a:rPr lang="fr-FR" sz="1600" dirty="0">
                <a:latin typeface="Tw Cen MT" panose="020B0602020104020603" pitchFamily="34" charset="0"/>
              </a:rPr>
              <a:t>. C 126, 3520 (2022)</a:t>
            </a:r>
          </a:p>
        </p:txBody>
      </p:sp>
    </p:spTree>
    <p:extLst>
      <p:ext uri="{BB962C8B-B14F-4D97-AF65-F5344CB8AC3E}">
        <p14:creationId xmlns:p14="http://schemas.microsoft.com/office/powerpoint/2010/main" val="1597662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D7C59-4E5A-4F08-B8A5-1708F7CF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surface chemistry on </a:t>
            </a:r>
            <a:r>
              <a:rPr lang="en-GB" dirty="0"/>
              <a:t>H-bonds structure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AB57A0-1FE0-44E9-B155-810EAF7A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1213FB-71D4-4B18-B1AD-D007842C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590D2-2FBA-49A1-AF63-E14E33773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8604A1-8F02-4754-91BF-E692AE9C794D}"/>
              </a:ext>
            </a:extLst>
          </p:cNvPr>
          <p:cNvSpPr txBox="1"/>
          <p:nvPr/>
        </p:nvSpPr>
        <p:spPr>
          <a:xfrm>
            <a:off x="3626945" y="5140390"/>
            <a:ext cx="29483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w Cen MT" panose="020B0602020104020603" pitchFamily="34" charset="0"/>
              </a:rPr>
              <a:t>Partially filled pores</a:t>
            </a:r>
            <a:r>
              <a:rPr lang="en-US" sz="1600" dirty="0">
                <a:latin typeface="Tw Cen MT" panose="020B0602020104020603" pitchFamily="34" charset="0"/>
              </a:rPr>
              <a:t> (33%RH)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H-bond structure evidences Water-Surface and Water-Vapor interfaces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0A0D2C-4A5D-4E13-9A47-31C2D3D79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3" t="21271" r="28334" b="15211"/>
          <a:stretch/>
        </p:blipFill>
        <p:spPr>
          <a:xfrm>
            <a:off x="7286626" y="1049685"/>
            <a:ext cx="3227726" cy="25161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605139-1706-4BA1-BA3B-E03E9B997F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13" t="3704" r="22708" b="4630"/>
          <a:stretch/>
        </p:blipFill>
        <p:spPr>
          <a:xfrm>
            <a:off x="7538149" y="3606715"/>
            <a:ext cx="3024473" cy="251615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094D185B-2169-4BC7-8912-948A8D60330D}"/>
              </a:ext>
            </a:extLst>
          </p:cNvPr>
          <p:cNvGrpSpPr/>
          <p:nvPr/>
        </p:nvGrpSpPr>
        <p:grpSpPr>
          <a:xfrm>
            <a:off x="792709" y="1168764"/>
            <a:ext cx="4131698" cy="4080754"/>
            <a:chOff x="4020679" y="1142631"/>
            <a:chExt cx="4888339" cy="4794737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B585768-65D3-4790-BE00-D850BEC39181}"/>
                </a:ext>
              </a:extLst>
            </p:cNvPr>
            <p:cNvSpPr/>
            <p:nvPr/>
          </p:nvSpPr>
          <p:spPr>
            <a:xfrm flipV="1">
              <a:off x="4662096" y="4744672"/>
              <a:ext cx="2579496" cy="1192696"/>
            </a:xfrm>
            <a:prstGeom prst="arc">
              <a:avLst>
                <a:gd name="adj1" fmla="val 20792304"/>
                <a:gd name="adj2" fmla="val 11688689"/>
              </a:avLst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39BC2-E775-4555-82CA-AEBB12A53988}"/>
                </a:ext>
              </a:extLst>
            </p:cNvPr>
            <p:cNvSpPr/>
            <p:nvPr/>
          </p:nvSpPr>
          <p:spPr>
            <a:xfrm flipH="1">
              <a:off x="6934090" y="2930179"/>
              <a:ext cx="316384" cy="242911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E61C71-B1F0-4BC1-A419-C739C9010AF2}"/>
                </a:ext>
              </a:extLst>
            </p:cNvPr>
            <p:cNvSpPr/>
            <p:nvPr/>
          </p:nvSpPr>
          <p:spPr>
            <a:xfrm flipH="1">
              <a:off x="4667797" y="2933661"/>
              <a:ext cx="316384" cy="242911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4A61B65-4950-4C5F-940C-1EAD3ABF9EFA}"/>
                </a:ext>
              </a:extLst>
            </p:cNvPr>
            <p:cNvSpPr/>
            <p:nvPr/>
          </p:nvSpPr>
          <p:spPr>
            <a:xfrm rot="10800000">
              <a:off x="5208379" y="4976193"/>
              <a:ext cx="1473672" cy="733629"/>
            </a:xfrm>
            <a:prstGeom prst="arc">
              <a:avLst>
                <a:gd name="adj1" fmla="val 20757946"/>
                <a:gd name="adj2" fmla="val 11595265"/>
              </a:avLst>
            </a:prstGeom>
            <a:gradFill flip="none" rotWithShape="1">
              <a:gsLst>
                <a:gs pos="0">
                  <a:schemeClr val="bg1"/>
                </a:gs>
                <a:gs pos="33000">
                  <a:schemeClr val="accent1">
                    <a:lumMod val="15000"/>
                    <a:lumOff val="85000"/>
                  </a:schemeClr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8A2DF6-6283-460D-AD09-346070BABFB6}"/>
                </a:ext>
              </a:extLst>
            </p:cNvPr>
            <p:cNvSpPr/>
            <p:nvPr/>
          </p:nvSpPr>
          <p:spPr>
            <a:xfrm>
              <a:off x="5190622" y="2844489"/>
              <a:ext cx="1498412" cy="2462960"/>
            </a:xfrm>
            <a:prstGeom prst="rect">
              <a:avLst/>
            </a:prstGeom>
            <a:gradFill>
              <a:gsLst>
                <a:gs pos="38000">
                  <a:schemeClr val="accent1">
                    <a:lumMod val="15000"/>
                    <a:lumOff val="85000"/>
                  </a:schemeClr>
                </a:gs>
                <a:gs pos="0">
                  <a:srgbClr val="0070C0"/>
                </a:gs>
                <a:gs pos="100000">
                  <a:srgbClr val="0070C0"/>
                </a:gs>
                <a:gs pos="67000">
                  <a:schemeClr val="accent1">
                    <a:lumMod val="15000"/>
                    <a:lumOff val="8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2122E479-B0AE-463F-B865-37905929A2E9}"/>
                </a:ext>
              </a:extLst>
            </p:cNvPr>
            <p:cNvSpPr/>
            <p:nvPr/>
          </p:nvSpPr>
          <p:spPr>
            <a:xfrm flipV="1">
              <a:off x="4670491" y="2337545"/>
              <a:ext cx="2579496" cy="1192696"/>
            </a:xfrm>
            <a:prstGeom prst="arc">
              <a:avLst>
                <a:gd name="adj1" fmla="val 20792304"/>
                <a:gd name="adj2" fmla="val 11688689"/>
              </a:avLst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7" name="Parallélogramme 16">
              <a:extLst>
                <a:ext uri="{FF2B5EF4-FFF2-40B4-BE49-F238E27FC236}">
                  <a16:creationId xmlns:a16="http://schemas.microsoft.com/office/drawing/2014/main" id="{D2C22919-956F-407A-BB19-8A9663269F1A}"/>
                </a:ext>
              </a:extLst>
            </p:cNvPr>
            <p:cNvSpPr/>
            <p:nvPr/>
          </p:nvSpPr>
          <p:spPr>
            <a:xfrm rot="16200000" flipH="1">
              <a:off x="3793157" y="4132708"/>
              <a:ext cx="2532838" cy="470263"/>
            </a:xfrm>
            <a:prstGeom prst="parallelogram">
              <a:avLst>
                <a:gd name="adj" fmla="val 24815"/>
              </a:avLst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F38D60B4-53A3-4714-9E22-489646FBF7BE}"/>
                </a:ext>
              </a:extLst>
            </p:cNvPr>
            <p:cNvSpPr/>
            <p:nvPr/>
          </p:nvSpPr>
          <p:spPr>
            <a:xfrm rot="5400000">
              <a:off x="5603116" y="4124364"/>
              <a:ext cx="2516149" cy="470263"/>
            </a:xfrm>
            <a:prstGeom prst="parallelogram">
              <a:avLst>
                <a:gd name="adj" fmla="val 24815"/>
              </a:avLst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4107EC93-EFE8-40DC-99F4-E51774D39120}"/>
                </a:ext>
              </a:extLst>
            </p:cNvPr>
            <p:cNvSpPr/>
            <p:nvPr/>
          </p:nvSpPr>
          <p:spPr>
            <a:xfrm rot="10800000">
              <a:off x="5202159" y="2618423"/>
              <a:ext cx="1508022" cy="644073"/>
            </a:xfrm>
            <a:prstGeom prst="arc">
              <a:avLst>
                <a:gd name="adj1" fmla="val 20757946"/>
                <a:gd name="adj2" fmla="val 11595265"/>
              </a:avLst>
            </a:prstGeom>
            <a:gradFill flip="none" rotWithShape="1">
              <a:gsLst>
                <a:gs pos="0">
                  <a:schemeClr val="bg1"/>
                </a:gs>
                <a:gs pos="33000">
                  <a:schemeClr val="accent1">
                    <a:lumMod val="15000"/>
                    <a:lumOff val="85000"/>
                  </a:schemeClr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6AFE41-54B4-404D-B9C5-6F3F85FA99FF}"/>
                </a:ext>
              </a:extLst>
            </p:cNvPr>
            <p:cNvSpPr/>
            <p:nvPr/>
          </p:nvSpPr>
          <p:spPr>
            <a:xfrm>
              <a:off x="5645086" y="2877047"/>
              <a:ext cx="623187" cy="2588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0E1E8B7F-328A-4289-BC34-473B01FD240D}"/>
                </a:ext>
              </a:extLst>
            </p:cNvPr>
            <p:cNvSpPr/>
            <p:nvPr/>
          </p:nvSpPr>
          <p:spPr>
            <a:xfrm rot="10800000">
              <a:off x="5601923" y="2811941"/>
              <a:ext cx="686580" cy="287226"/>
            </a:xfrm>
            <a:prstGeom prst="arc">
              <a:avLst>
                <a:gd name="adj1" fmla="val 20757946"/>
                <a:gd name="adj2" fmla="val 11595265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99EC3F2F-704D-4250-A964-655D25C1DF43}"/>
                </a:ext>
              </a:extLst>
            </p:cNvPr>
            <p:cNvSpPr/>
            <p:nvPr/>
          </p:nvSpPr>
          <p:spPr>
            <a:xfrm rot="10800000" flipV="1">
              <a:off x="5390467" y="5135420"/>
              <a:ext cx="1133531" cy="472062"/>
            </a:xfrm>
            <a:prstGeom prst="arc">
              <a:avLst>
                <a:gd name="adj1" fmla="val 686564"/>
                <a:gd name="adj2" fmla="val 1015991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9C954D1-1E71-4485-A7A0-56B86031CEFF}"/>
                </a:ext>
              </a:extLst>
            </p:cNvPr>
            <p:cNvSpPr txBox="1"/>
            <p:nvPr/>
          </p:nvSpPr>
          <p:spPr>
            <a:xfrm>
              <a:off x="4020679" y="1853449"/>
              <a:ext cx="1352628" cy="759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Adsorbed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layer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BE873236-BFD1-4917-92F7-6373C0C3C4E9}"/>
                </a:ext>
              </a:extLst>
            </p:cNvPr>
            <p:cNvCxnSpPr/>
            <p:nvPr/>
          </p:nvCxnSpPr>
          <p:spPr>
            <a:xfrm>
              <a:off x="4939326" y="2461586"/>
              <a:ext cx="469529" cy="4125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2464590-86D2-4893-854B-DAB405DFCD18}"/>
                </a:ext>
              </a:extLst>
            </p:cNvPr>
            <p:cNvSpPr txBox="1"/>
            <p:nvPr/>
          </p:nvSpPr>
          <p:spPr>
            <a:xfrm>
              <a:off x="5529985" y="4210421"/>
              <a:ext cx="891688" cy="433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Vapor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B433749-BBBE-4488-AB55-879C41AF02E1}"/>
                </a:ext>
              </a:extLst>
            </p:cNvPr>
            <p:cNvCxnSpPr/>
            <p:nvPr/>
          </p:nvCxnSpPr>
          <p:spPr>
            <a:xfrm flipH="1">
              <a:off x="5945540" y="2051050"/>
              <a:ext cx="13276" cy="3758096"/>
            </a:xfrm>
            <a:prstGeom prst="line">
              <a:avLst/>
            </a:prstGeom>
            <a:ln w="254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484413F-44DC-49F3-9F5A-F2BC1743E434}"/>
                </a:ext>
              </a:extLst>
            </p:cNvPr>
            <p:cNvSpPr txBox="1"/>
            <p:nvPr/>
          </p:nvSpPr>
          <p:spPr>
            <a:xfrm>
              <a:off x="7373951" y="3493994"/>
              <a:ext cx="1174579" cy="759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Organic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bridge </a:t>
              </a:r>
            </a:p>
          </p:txBody>
        </p:sp>
        <p:sp>
          <p:nvSpPr>
            <p:cNvPr id="28" name="Accolade ouvrante 27">
              <a:extLst>
                <a:ext uri="{FF2B5EF4-FFF2-40B4-BE49-F238E27FC236}">
                  <a16:creationId xmlns:a16="http://schemas.microsoft.com/office/drawing/2014/main" id="{21788C0D-187E-4044-8663-54D5F243217F}"/>
                </a:ext>
              </a:extLst>
            </p:cNvPr>
            <p:cNvSpPr/>
            <p:nvPr/>
          </p:nvSpPr>
          <p:spPr>
            <a:xfrm flipH="1">
              <a:off x="7268827" y="3676939"/>
              <a:ext cx="116426" cy="489744"/>
            </a:xfrm>
            <a:prstGeom prst="leftBrace">
              <a:avLst>
                <a:gd name="adj1" fmla="val 23520"/>
                <a:gd name="adj2" fmla="val 4703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9BAA05F-ABB2-4B07-8135-D10EEC3A0F1E}"/>
                </a:ext>
              </a:extLst>
            </p:cNvPr>
            <p:cNvSpPr txBox="1"/>
            <p:nvPr/>
          </p:nvSpPr>
          <p:spPr>
            <a:xfrm>
              <a:off x="7303497" y="2709626"/>
              <a:ext cx="1123145" cy="433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33% RH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6A01D064-F738-42D9-BA14-7DB4E77D01FC}"/>
                </a:ext>
              </a:extLst>
            </p:cNvPr>
            <p:cNvSpPr/>
            <p:nvPr/>
          </p:nvSpPr>
          <p:spPr>
            <a:xfrm rot="5400000">
              <a:off x="6597044" y="3587340"/>
              <a:ext cx="527319" cy="470263"/>
            </a:xfrm>
            <a:prstGeom prst="parallelogram">
              <a:avLst>
                <a:gd name="adj" fmla="val 2481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31" name="Parallélogramme 30">
              <a:extLst>
                <a:ext uri="{FF2B5EF4-FFF2-40B4-BE49-F238E27FC236}">
                  <a16:creationId xmlns:a16="http://schemas.microsoft.com/office/drawing/2014/main" id="{B88AF25F-F987-4BB7-B73C-F9396A10AAF3}"/>
                </a:ext>
              </a:extLst>
            </p:cNvPr>
            <p:cNvSpPr/>
            <p:nvPr/>
          </p:nvSpPr>
          <p:spPr>
            <a:xfrm rot="5400000">
              <a:off x="6591193" y="4565681"/>
              <a:ext cx="527319" cy="470263"/>
            </a:xfrm>
            <a:prstGeom prst="parallelogram">
              <a:avLst>
                <a:gd name="adj" fmla="val 2481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graphicFrame>
          <p:nvGraphicFramePr>
            <p:cNvPr id="32" name="Objet 31">
              <a:extLst>
                <a:ext uri="{FF2B5EF4-FFF2-40B4-BE49-F238E27FC236}">
                  <a16:creationId xmlns:a16="http://schemas.microsoft.com/office/drawing/2014/main" id="{5E26805F-95A8-4EAD-9C27-B2E4F56ADB5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92264953"/>
                </p:ext>
              </p:extLst>
            </p:nvPr>
          </p:nvGraphicFramePr>
          <p:xfrm>
            <a:off x="6622678" y="3174047"/>
            <a:ext cx="454521" cy="2304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name="ChemSketch" r:id="rId5" imgW="883800" imgH="3805560" progId="ACD.ChemSketch.20">
                    <p:embed/>
                  </p:oleObj>
                </mc:Choice>
                <mc:Fallback>
                  <p:oleObj name="ChemSketch" r:id="rId5" imgW="883800" imgH="3805560" progId="ACD.ChemSketch.20">
                    <p:embed/>
                    <p:pic>
                      <p:nvPicPr>
                        <p:cNvPr id="34" name="Objet 3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22678" y="3174047"/>
                          <a:ext cx="454521" cy="23046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Parallélogramme 32">
              <a:extLst>
                <a:ext uri="{FF2B5EF4-FFF2-40B4-BE49-F238E27FC236}">
                  <a16:creationId xmlns:a16="http://schemas.microsoft.com/office/drawing/2014/main" id="{DC2669D6-7217-49D1-BE74-B4AAF1F00705}"/>
                </a:ext>
              </a:extLst>
            </p:cNvPr>
            <p:cNvSpPr/>
            <p:nvPr/>
          </p:nvSpPr>
          <p:spPr>
            <a:xfrm rot="16200000" flipH="1">
              <a:off x="4799086" y="4679255"/>
              <a:ext cx="527319" cy="470263"/>
            </a:xfrm>
            <a:prstGeom prst="parallelogram">
              <a:avLst>
                <a:gd name="adj" fmla="val 2481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34" name="Parallélogramme 33">
              <a:extLst>
                <a:ext uri="{FF2B5EF4-FFF2-40B4-BE49-F238E27FC236}">
                  <a16:creationId xmlns:a16="http://schemas.microsoft.com/office/drawing/2014/main" id="{AE306EFA-E4C4-4264-8021-4A5EA93D9FD4}"/>
                </a:ext>
              </a:extLst>
            </p:cNvPr>
            <p:cNvSpPr/>
            <p:nvPr/>
          </p:nvSpPr>
          <p:spPr>
            <a:xfrm rot="16200000" flipH="1">
              <a:off x="4790581" y="3596017"/>
              <a:ext cx="527319" cy="470263"/>
            </a:xfrm>
            <a:prstGeom prst="parallelogram">
              <a:avLst>
                <a:gd name="adj" fmla="val 2481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graphicFrame>
          <p:nvGraphicFramePr>
            <p:cNvPr id="35" name="Objet 34">
              <a:extLst>
                <a:ext uri="{FF2B5EF4-FFF2-40B4-BE49-F238E27FC236}">
                  <a16:creationId xmlns:a16="http://schemas.microsoft.com/office/drawing/2014/main" id="{CACF9055-4E58-427D-BDFC-A36129CB7A7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818106" y="3218996"/>
            <a:ext cx="454521" cy="2304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ChemSketch" r:id="rId7" imgW="883800" imgH="3805560" progId="ACD.ChemSketch.20">
                    <p:embed/>
                  </p:oleObj>
                </mc:Choice>
                <mc:Fallback>
                  <p:oleObj name="ChemSketch" r:id="rId7" imgW="883800" imgH="3805560" progId="ACD.ChemSketch.20">
                    <p:embed/>
                    <p:pic>
                      <p:nvPicPr>
                        <p:cNvPr id="37" name="Objet 3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18106" y="3218996"/>
                          <a:ext cx="454521" cy="23046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6B4DC80-B35D-4332-9C23-715B92BCD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86648">
              <a:off x="5978170" y="3110059"/>
              <a:ext cx="616912" cy="45658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83D8E5E-95AC-44D5-8FCE-267EC82B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20812">
              <a:off x="5302697" y="3612592"/>
              <a:ext cx="616912" cy="456585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EBB425C-0C4C-4F3D-B788-FAF336E1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156630">
              <a:off x="6011721" y="3974156"/>
              <a:ext cx="616912" cy="456585"/>
            </a:xfrm>
            <a:prstGeom prst="rect">
              <a:avLst/>
            </a:prstGeom>
          </p:spPr>
        </p:pic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8C6B2A6-17F3-4B55-AE7E-4B232D102B1F}"/>
                </a:ext>
              </a:extLst>
            </p:cNvPr>
            <p:cNvSpPr/>
            <p:nvPr/>
          </p:nvSpPr>
          <p:spPr>
            <a:xfrm>
              <a:off x="5964741" y="3078140"/>
              <a:ext cx="296284" cy="276208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27F2335-4AF0-4C17-8132-37F84F50D946}"/>
                </a:ext>
              </a:extLst>
            </p:cNvPr>
            <p:cNvSpPr/>
            <p:nvPr/>
          </p:nvSpPr>
          <p:spPr>
            <a:xfrm>
              <a:off x="5247013" y="3616581"/>
              <a:ext cx="296284" cy="276208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1E6E43BA-0D34-44BC-B552-E449DB35D765}"/>
                </a:ext>
              </a:extLst>
            </p:cNvPr>
            <p:cNvCxnSpPr/>
            <p:nvPr/>
          </p:nvCxnSpPr>
          <p:spPr>
            <a:xfrm flipH="1">
              <a:off x="6203002" y="1920207"/>
              <a:ext cx="975919" cy="108059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D7E15658-8C2D-4DD0-BBC0-995983EB0717}"/>
                </a:ext>
              </a:extLst>
            </p:cNvPr>
            <p:cNvCxnSpPr/>
            <p:nvPr/>
          </p:nvCxnSpPr>
          <p:spPr>
            <a:xfrm flipH="1">
              <a:off x="5341403" y="1542835"/>
              <a:ext cx="1732526" cy="207079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ECA439F-372C-447B-8DB2-04F22CCB9C12}"/>
                </a:ext>
              </a:extLst>
            </p:cNvPr>
            <p:cNvSpPr txBox="1"/>
            <p:nvPr/>
          </p:nvSpPr>
          <p:spPr>
            <a:xfrm>
              <a:off x="7092282" y="1325025"/>
              <a:ext cx="1629526" cy="1084879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2 types of</a:t>
              </a:r>
              <a:b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</a:b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interfacial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dangling OH</a:t>
              </a: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BE5CF01-7DFF-4388-9C5A-C397B04BA92C}"/>
                </a:ext>
              </a:extLst>
            </p:cNvPr>
            <p:cNvSpPr/>
            <p:nvPr/>
          </p:nvSpPr>
          <p:spPr>
            <a:xfrm>
              <a:off x="6342869" y="4172495"/>
              <a:ext cx="296284" cy="276208"/>
            </a:xfrm>
            <a:prstGeom prst="ellipse">
              <a:avLst/>
            </a:prstGeom>
            <a:solidFill>
              <a:srgbClr val="7030A0">
                <a:alpha val="50196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9EFA1F2E-00FA-4DD8-8351-F7B493F77971}"/>
                </a:ext>
              </a:extLst>
            </p:cNvPr>
            <p:cNvCxnSpPr/>
            <p:nvPr/>
          </p:nvCxnSpPr>
          <p:spPr>
            <a:xfrm flipH="1" flipV="1">
              <a:off x="6616588" y="4329514"/>
              <a:ext cx="1008939" cy="57229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4640924-24A4-467D-BFE3-299E233ECAAA}"/>
                </a:ext>
              </a:extLst>
            </p:cNvPr>
            <p:cNvSpPr txBox="1"/>
            <p:nvPr/>
          </p:nvSpPr>
          <p:spPr>
            <a:xfrm>
              <a:off x="7579148" y="4675496"/>
              <a:ext cx="1329870" cy="433952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H-bonded</a:t>
              </a:r>
            </a:p>
          </p:txBody>
        </p:sp>
        <p:sp>
          <p:nvSpPr>
            <p:cNvPr id="47" name="Flèche vers le bas 49">
              <a:extLst>
                <a:ext uri="{FF2B5EF4-FFF2-40B4-BE49-F238E27FC236}">
                  <a16:creationId xmlns:a16="http://schemas.microsoft.com/office/drawing/2014/main" id="{92CD54ED-67AD-4F97-A513-B8B16F315BFF}"/>
                </a:ext>
              </a:extLst>
            </p:cNvPr>
            <p:cNvSpPr/>
            <p:nvPr/>
          </p:nvSpPr>
          <p:spPr>
            <a:xfrm>
              <a:off x="5439127" y="1572661"/>
              <a:ext cx="180000" cy="1724050"/>
            </a:xfrm>
            <a:prstGeom prst="downArrow">
              <a:avLst>
                <a:gd name="adj1" fmla="val 50000"/>
                <a:gd name="adj2" fmla="val 198044"/>
              </a:avLst>
            </a:prstGeom>
            <a:solidFill>
              <a:srgbClr val="00B050"/>
            </a:solidFill>
            <a:ln w="25400">
              <a:solidFill>
                <a:schemeClr val="accent6">
                  <a:lumMod val="50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48" name="Flèche vers le bas 50">
              <a:extLst>
                <a:ext uri="{FF2B5EF4-FFF2-40B4-BE49-F238E27FC236}">
                  <a16:creationId xmlns:a16="http://schemas.microsoft.com/office/drawing/2014/main" id="{14B5CA29-89DB-4C04-8B85-EA41E9D11E79}"/>
                </a:ext>
              </a:extLst>
            </p:cNvPr>
            <p:cNvSpPr/>
            <p:nvPr/>
          </p:nvSpPr>
          <p:spPr>
            <a:xfrm rot="10800000">
              <a:off x="5603428" y="1468826"/>
              <a:ext cx="180000" cy="1724050"/>
            </a:xfrm>
            <a:prstGeom prst="downArrow">
              <a:avLst>
                <a:gd name="adj1" fmla="val 50000"/>
                <a:gd name="adj2" fmla="val 198044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E246A1CF-1B4D-4B38-BB56-9C3DEB94B335}"/>
                </a:ext>
              </a:extLst>
            </p:cNvPr>
            <p:cNvGrpSpPr/>
            <p:nvPr/>
          </p:nvGrpSpPr>
          <p:grpSpPr>
            <a:xfrm>
              <a:off x="5360216" y="2351814"/>
              <a:ext cx="464487" cy="1203249"/>
              <a:chOff x="9550157" y="-862025"/>
              <a:chExt cx="928974" cy="1724050"/>
            </a:xfrm>
            <a:scene3d>
              <a:camera prst="isometricOffAxis1Right"/>
              <a:lightRig rig="threePt" dir="t"/>
            </a:scene3d>
          </p:grpSpPr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F09CD6AB-56EB-4011-A48B-FD83EA9F941E}"/>
                  </a:ext>
                </a:extLst>
              </p:cNvPr>
              <p:cNvSpPr/>
              <p:nvPr/>
            </p:nvSpPr>
            <p:spPr>
              <a:xfrm rot="5400000">
                <a:off x="9152619" y="-464487"/>
                <a:ext cx="1724050" cy="928974"/>
              </a:xfrm>
              <a:prstGeom prst="arc">
                <a:avLst>
                  <a:gd name="adj1" fmla="val 15991997"/>
                  <a:gd name="adj2" fmla="val 5604104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endParaRPr>
              </a:p>
            </p:txBody>
          </p: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02B16AED-4348-4492-9816-0339EAFDB832}"/>
                  </a:ext>
                </a:extLst>
              </p:cNvPr>
              <p:cNvCxnSpPr/>
              <p:nvPr/>
            </p:nvCxnSpPr>
            <p:spPr>
              <a:xfrm>
                <a:off x="9598089" y="361866"/>
                <a:ext cx="82111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0D814B7B-B6A3-4BA2-8DF0-8381D6B66C40}"/>
                  </a:ext>
                </a:extLst>
              </p:cNvPr>
              <p:cNvCxnSpPr/>
              <p:nvPr/>
            </p:nvCxnSpPr>
            <p:spPr>
              <a:xfrm>
                <a:off x="9676012" y="512980"/>
                <a:ext cx="70098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BCC76661-462B-4535-830F-291F84AA1692}"/>
                  </a:ext>
                </a:extLst>
              </p:cNvPr>
              <p:cNvCxnSpPr/>
              <p:nvPr/>
            </p:nvCxnSpPr>
            <p:spPr>
              <a:xfrm flipV="1">
                <a:off x="9753545" y="667773"/>
                <a:ext cx="519370" cy="241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8AB7BE09-4980-4F5B-B1CA-E87A6456D524}"/>
                </a:ext>
              </a:extLst>
            </p:cNvPr>
            <p:cNvSpPr txBox="1"/>
            <p:nvPr/>
          </p:nvSpPr>
          <p:spPr>
            <a:xfrm>
              <a:off x="4416755" y="1142631"/>
              <a:ext cx="1893604" cy="433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</a:rPr>
                <a:t>Raman intensity</a:t>
              </a: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F9856131-F019-4920-ADE1-6F199BCA982E}"/>
              </a:ext>
            </a:extLst>
          </p:cNvPr>
          <p:cNvSpPr txBox="1"/>
          <p:nvPr/>
        </p:nvSpPr>
        <p:spPr>
          <a:xfrm>
            <a:off x="6023211" y="6165204"/>
            <a:ext cx="4969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dirty="0">
                <a:latin typeface="Tw Cen MT" panose="020B0602020104020603" pitchFamily="34" charset="0"/>
              </a:rPr>
              <a:t>B. </a:t>
            </a:r>
            <a:r>
              <a:rPr lang="fr-FR" sz="1600" dirty="0" err="1">
                <a:latin typeface="Tw Cen MT" panose="020B0602020104020603" pitchFamily="34" charset="0"/>
              </a:rPr>
              <a:t>Malfait</a:t>
            </a:r>
            <a:r>
              <a:rPr lang="fr-FR" sz="1600" dirty="0">
                <a:latin typeface="Tw Cen MT" panose="020B0602020104020603" pitchFamily="34" charset="0"/>
              </a:rPr>
              <a:t> et al. J. Phys. </a:t>
            </a:r>
            <a:r>
              <a:rPr lang="fr-FR" sz="1600" dirty="0" err="1">
                <a:latin typeface="Tw Cen MT" panose="020B0602020104020603" pitchFamily="34" charset="0"/>
              </a:rPr>
              <a:t>Chem</a:t>
            </a:r>
            <a:r>
              <a:rPr lang="fr-FR" sz="1600" dirty="0">
                <a:latin typeface="Tw Cen MT" panose="020B0602020104020603" pitchFamily="34" charset="0"/>
              </a:rPr>
              <a:t>. C 126, 3520 (2022)</a:t>
            </a:r>
          </a:p>
        </p:txBody>
      </p:sp>
    </p:spTree>
    <p:extLst>
      <p:ext uri="{BB962C8B-B14F-4D97-AF65-F5344CB8AC3E}">
        <p14:creationId xmlns:p14="http://schemas.microsoft.com/office/powerpoint/2010/main" val="415395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B1344-78AE-44F4-8D0A-62B798C4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hydrophilicity of water dynamics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2C6E6-4418-4178-B173-A6A6C2A1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C7019-B97B-4358-B56B-D51E01FE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674AC4-6BA0-442A-8F52-AA32F508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18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B9B30C-CB38-4A36-8036-E6839BA2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52" y="1443575"/>
            <a:ext cx="7350888" cy="49127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E557E2-CA9E-41A9-AACD-88CCE1153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27" y="1847582"/>
            <a:ext cx="657225" cy="5216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8F69AA-D614-418F-A307-6C791F18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37" y="4195187"/>
            <a:ext cx="1524099" cy="477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9DACA1-0FF3-47E1-910C-7A3F1191E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83" y="1847582"/>
            <a:ext cx="1479709" cy="5473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DEBD2B-09AF-4E1B-9D85-806FB0E99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84" y="4195187"/>
            <a:ext cx="1479709" cy="4777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BD76D6-BE70-4ACE-8B91-8876EAC53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3636" y="2588747"/>
            <a:ext cx="1684098" cy="5613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9909F2-0014-43C9-9759-93A8894E509E}"/>
              </a:ext>
            </a:extLst>
          </p:cNvPr>
          <p:cNvSpPr/>
          <p:nvPr/>
        </p:nvSpPr>
        <p:spPr>
          <a:xfrm>
            <a:off x="8928922" y="1847582"/>
            <a:ext cx="1594667" cy="65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kern="1000" spc="-50" dirty="0">
                <a:solidFill>
                  <a:srgbClr val="FF0000"/>
                </a:solidFill>
                <a:latin typeface="Tw Cen MT" panose="020B0602020104020603" pitchFamily="34" charset="0"/>
              </a:rPr>
              <a:t>Jump diffusion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kern="1000" spc="-50" dirty="0">
                <a:solidFill>
                  <a:srgbClr val="FF0000"/>
                </a:solidFill>
                <a:latin typeface="Tw Cen MT" panose="020B0602020104020603" pitchFamily="34" charset="0"/>
              </a:rPr>
              <a:t>model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C70A1E52-10DF-487C-A0A8-EB45DFE0C52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11" y="3414008"/>
            <a:ext cx="1645998" cy="2437721"/>
          </a:xfrm>
          <a:prstGeom prst="rect">
            <a:avLst/>
          </a:prstGeom>
          <a:noFill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9F2631-F810-48F6-B7E7-75BCEE37566C}"/>
              </a:ext>
            </a:extLst>
          </p:cNvPr>
          <p:cNvSpPr txBox="1"/>
          <p:nvPr/>
        </p:nvSpPr>
        <p:spPr>
          <a:xfrm>
            <a:off x="2765475" y="1662916"/>
            <a:ext cx="80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7AB4"/>
                </a:solidFill>
                <a:latin typeface="Tw Cen MT" panose="020B0602020104020603" pitchFamily="34" charset="0"/>
              </a:rPr>
              <a:t>~D</a:t>
            </a:r>
            <a:r>
              <a:rPr lang="en-GB" i="1" baseline="-25000" dirty="0">
                <a:solidFill>
                  <a:srgbClr val="007AB4"/>
                </a:solidFill>
                <a:latin typeface="Tw Cen MT" panose="020B0602020104020603" pitchFamily="34" charset="0"/>
              </a:rPr>
              <a:t>T</a:t>
            </a:r>
            <a:r>
              <a:rPr lang="en-GB" i="1" dirty="0">
                <a:solidFill>
                  <a:srgbClr val="007AB4"/>
                </a:solidFill>
                <a:latin typeface="Tw Cen MT" panose="020B0602020104020603" pitchFamily="34" charset="0"/>
              </a:rPr>
              <a:t>Q</a:t>
            </a:r>
            <a:r>
              <a:rPr lang="en-GB" i="1" baseline="30000" dirty="0">
                <a:solidFill>
                  <a:srgbClr val="007AB4"/>
                </a:solidFill>
                <a:latin typeface="Tw Cen MT" panose="020B0602020104020603" pitchFamily="34" charset="0"/>
              </a:rPr>
              <a:t>2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7772E1D-9021-4A87-8249-ACED79E1F09B}"/>
              </a:ext>
            </a:extLst>
          </p:cNvPr>
          <p:cNvCxnSpPr>
            <a:cxnSpLocks/>
          </p:cNvCxnSpPr>
          <p:nvPr/>
        </p:nvCxnSpPr>
        <p:spPr>
          <a:xfrm flipV="1">
            <a:off x="1568152" y="1847583"/>
            <a:ext cx="2171700" cy="17096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29169110-BCD2-4FB1-8C8D-0502C7B7B569}"/>
              </a:ext>
            </a:extLst>
          </p:cNvPr>
          <p:cNvSpPr/>
          <p:nvPr/>
        </p:nvSpPr>
        <p:spPr>
          <a:xfrm>
            <a:off x="4263682" y="1847582"/>
            <a:ext cx="92154" cy="5866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D39FE20-C407-4633-8F84-0D4B824C624A}"/>
              </a:ext>
            </a:extLst>
          </p:cNvPr>
          <p:cNvSpPr txBox="1"/>
          <p:nvPr/>
        </p:nvSpPr>
        <p:spPr>
          <a:xfrm>
            <a:off x="3976075" y="1971611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AB4"/>
                </a:solidFill>
                <a:latin typeface="Symbol" panose="05050102010706020507" pitchFamily="18" charset="2"/>
              </a:rPr>
              <a:t>t</a:t>
            </a:r>
            <a:r>
              <a:rPr lang="en-GB" sz="1600" baseline="-25000" dirty="0">
                <a:solidFill>
                  <a:srgbClr val="007AB4"/>
                </a:solidFill>
                <a:latin typeface="Tw Cen MT" panose="020B0602020104020603" pitchFamily="34" charset="0"/>
              </a:rPr>
              <a:t>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2ED3860-F673-49B4-82F2-957577BF0924}"/>
              </a:ext>
            </a:extLst>
          </p:cNvPr>
          <p:cNvSpPr txBox="1"/>
          <p:nvPr/>
        </p:nvSpPr>
        <p:spPr>
          <a:xfrm>
            <a:off x="1706643" y="1122881"/>
            <a:ext cx="2649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HWHM diffusive motion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13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3CD58-10F2-4AC7-8D0B-CC1F6BDA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scattering / Space &amp; time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2A5C15-E1F4-44F3-9E63-FAC550C6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20/05/2026 Nantes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467C07-AD1C-4591-957B-C4F0F12A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Denis Morineau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775D09-3D70-400A-A08C-7D7E2588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2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3">
                <a:extLst>
                  <a:ext uri="{FF2B5EF4-FFF2-40B4-BE49-F238E27FC236}">
                    <a16:creationId xmlns:a16="http://schemas.microsoft.com/office/drawing/2014/main" id="{7675A911-F3B0-48F8-9BBD-6267A6233E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23425" y="1077465"/>
                <a:ext cx="4430375" cy="37742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000" b="1" u="sng" dirty="0"/>
                  <a:t>Characteristics:</a:t>
                </a:r>
              </a:p>
              <a:p>
                <a:pPr marL="0" indent="0">
                  <a:buNone/>
                </a:pPr>
                <a:endParaRPr lang="en-GB" sz="2000" b="1" u="sng" dirty="0"/>
              </a:p>
              <a:p>
                <a:r>
                  <a:rPr lang="en-GB" sz="2000" dirty="0">
                    <a:solidFill>
                      <a:srgbClr val="FF0000"/>
                    </a:solidFill>
                  </a:rPr>
                  <a:t>Spatial</a:t>
                </a:r>
                <a:r>
                  <a:rPr lang="en-GB" sz="2000" dirty="0"/>
                  <a:t> </a:t>
                </a:r>
                <a:r>
                  <a:rPr lang="en-GB" sz="2000" dirty="0">
                    <a:solidFill>
                      <a:srgbClr val="FF0000"/>
                    </a:solidFill>
                  </a:rPr>
                  <a:t>properties</a:t>
                </a:r>
                <a:r>
                  <a:rPr lang="en-GB" sz="2000" dirty="0"/>
                  <a:t> are probed via</a:t>
                </a:r>
              </a:p>
              <a:p>
                <a:pPr marL="0" indent="0">
                  <a:buNone/>
                </a:pPr>
                <a:r>
                  <a:rPr lang="en-GB" sz="2000" dirty="0"/>
                  <a:t>the </a:t>
                </a:r>
                <a:r>
                  <a:rPr lang="en-GB" sz="2000" dirty="0">
                    <a:solidFill>
                      <a:srgbClr val="FF0000"/>
                    </a:solidFill>
                  </a:rPr>
                  <a:t>scattering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000" dirty="0"/>
                      <m:t> 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2000" dirty="0"/>
                      <m:t> − 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r>
                  <a:rPr lang="en-GB" sz="2000" dirty="0">
                    <a:solidFill>
                      <a:srgbClr val="00B050"/>
                    </a:solidFill>
                  </a:rPr>
                  <a:t>Temporal properties </a:t>
                </a:r>
                <a:r>
                  <a:rPr lang="en-GB" sz="2000" dirty="0"/>
                  <a:t>are probed via</a:t>
                </a:r>
              </a:p>
              <a:p>
                <a:pPr marL="0" indent="0">
                  <a:buNone/>
                </a:pPr>
                <a:r>
                  <a:rPr lang="en-GB" sz="2000" dirty="0"/>
                  <a:t>the </a:t>
                </a:r>
                <a:r>
                  <a:rPr lang="en-GB" sz="2000" dirty="0">
                    <a:solidFill>
                      <a:srgbClr val="00B050"/>
                    </a:solidFill>
                  </a:rPr>
                  <a:t>transfer of energy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2000" dirty="0">
                    <a:ea typeface="Cambria Math" panose="02040503050406030204" pitchFamily="18" charset="0"/>
                  </a:rPr>
                  <a:t>-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2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fr-FR" sz="2000" dirty="0">
                  <a:ea typeface="Cambria Math" panose="02040503050406030204" pitchFamily="18" charset="0"/>
                </a:endParaRPr>
              </a:p>
              <a:p>
                <a:r>
                  <a:rPr lang="fr-FR" sz="2000" u="sng" dirty="0">
                    <a:ea typeface="Cambria Math" panose="02040503050406030204" pitchFamily="18" charset="0"/>
                  </a:rPr>
                  <a:t>Structure &amp; </a:t>
                </a:r>
                <a:r>
                  <a:rPr lang="en-GB" sz="2000" u="sng" dirty="0">
                    <a:ea typeface="Cambria Math" panose="02040503050406030204" pitchFamily="18" charset="0"/>
                  </a:rPr>
                  <a:t>trajectories</a:t>
                </a:r>
                <a:r>
                  <a:rPr lang="fr-FR" sz="2000" u="sng" dirty="0"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Length scale</a:t>
                </a:r>
                <a:r>
                  <a:rPr lang="fr-FR" sz="2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000" dirty="0">
                    <a:ea typeface="Cambria Math" panose="02040503050406030204" pitchFamily="18" charset="0"/>
                  </a:rPr>
                  <a:t>~ 1Å – 100 nm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Time scale</a:t>
                </a:r>
                <a:r>
                  <a:rPr lang="fr-FR" sz="20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000" dirty="0">
                    <a:ea typeface="Cambria Math" panose="02040503050406030204" pitchFamily="18" charset="0"/>
                  </a:rPr>
                  <a:t>~  0.1 </a:t>
                </a:r>
                <a:r>
                  <a:rPr lang="fr-FR" sz="2000" dirty="0" err="1">
                    <a:ea typeface="Cambria Math" panose="02040503050406030204" pitchFamily="18" charset="0"/>
                  </a:rPr>
                  <a:t>ps</a:t>
                </a:r>
                <a:r>
                  <a:rPr lang="fr-FR" sz="2000" dirty="0">
                    <a:ea typeface="Cambria Math" panose="02040503050406030204" pitchFamily="18" charset="0"/>
                  </a:rPr>
                  <a:t> – 100 ns</a:t>
                </a:r>
              </a:p>
              <a:p>
                <a:pPr marL="0" indent="0">
                  <a:buNone/>
                </a:pPr>
                <a:r>
                  <a:rPr lang="fr-FR" sz="2000" dirty="0">
                    <a:ea typeface="Cambria Math" panose="02040503050406030204" pitchFamily="18" charset="0"/>
                  </a:rPr>
                  <a:t> 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000" dirty="0"/>
              </a:p>
            </p:txBody>
          </p:sp>
        </mc:Choice>
        <mc:Fallback xmlns="">
          <p:sp>
            <p:nvSpPr>
              <p:cNvPr id="8" name="Espace réservé du contenu 3">
                <a:extLst>
                  <a:ext uri="{FF2B5EF4-FFF2-40B4-BE49-F238E27FC236}">
                    <a16:creationId xmlns:a16="http://schemas.microsoft.com/office/drawing/2014/main" id="{7675A911-F3B0-48F8-9BBD-6267A6233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25" y="1077465"/>
                <a:ext cx="4430375" cy="3774229"/>
              </a:xfrm>
              <a:prstGeom prst="rect">
                <a:avLst/>
              </a:prstGeom>
              <a:blipFill>
                <a:blip r:embed="rId2"/>
                <a:stretch>
                  <a:fillRect l="-823" t="-22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>
            <a:extLst>
              <a:ext uri="{FF2B5EF4-FFF2-40B4-BE49-F238E27FC236}">
                <a16:creationId xmlns:a16="http://schemas.microsoft.com/office/drawing/2014/main" id="{26C83A67-F215-4653-A020-32DA1456C311}"/>
              </a:ext>
            </a:extLst>
          </p:cNvPr>
          <p:cNvGrpSpPr/>
          <p:nvPr/>
        </p:nvGrpSpPr>
        <p:grpSpPr>
          <a:xfrm>
            <a:off x="471159" y="3167063"/>
            <a:ext cx="882417" cy="288000"/>
            <a:chOff x="742534" y="5108593"/>
            <a:chExt cx="882417" cy="288000"/>
          </a:xfrm>
        </p:grpSpPr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553D16B-728B-40A1-A9E5-B443D8824622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18" y="5240921"/>
              <a:ext cx="3506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82A1489-CDF7-45B0-99CB-5EC366A5AF06}"/>
                </a:ext>
              </a:extLst>
            </p:cNvPr>
            <p:cNvSpPr/>
            <p:nvPr/>
          </p:nvSpPr>
          <p:spPr>
            <a:xfrm>
              <a:off x="742534" y="5108593"/>
              <a:ext cx="288000" cy="288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C130962-97B8-4A71-84C0-AAC940151143}"/>
                </a:ext>
              </a:extLst>
            </p:cNvPr>
            <p:cNvSpPr/>
            <p:nvPr/>
          </p:nvSpPr>
          <p:spPr>
            <a:xfrm>
              <a:off x="851803" y="5108593"/>
              <a:ext cx="288000" cy="28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FBB57E3-CB24-4B90-96CC-462F12A1D8C0}"/>
                </a:ext>
              </a:extLst>
            </p:cNvPr>
            <p:cNvSpPr/>
            <p:nvPr/>
          </p:nvSpPr>
          <p:spPr>
            <a:xfrm>
              <a:off x="986318" y="510859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BE28E969-2ED0-4EC0-9D0C-45774228433F}"/>
              </a:ext>
            </a:extLst>
          </p:cNvPr>
          <p:cNvSpPr txBox="1"/>
          <p:nvPr/>
        </p:nvSpPr>
        <p:spPr>
          <a:xfrm>
            <a:off x="328867" y="2004289"/>
            <a:ext cx="213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>
                <a:latin typeface="Tw Cen MT" panose="020B0602020104020603" pitchFamily="34" charset="0"/>
              </a:rPr>
              <a:t>Incoming neutrons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9AAF2FF-E731-4FB2-AA3C-1744E159DFAA}"/>
              </a:ext>
            </a:extLst>
          </p:cNvPr>
          <p:cNvGrpSpPr/>
          <p:nvPr/>
        </p:nvGrpSpPr>
        <p:grpSpPr>
          <a:xfrm rot="2369643">
            <a:off x="5210458" y="1524109"/>
            <a:ext cx="290093" cy="1921852"/>
            <a:chOff x="5305056" y="1659798"/>
            <a:chExt cx="290093" cy="1921852"/>
          </a:xfrm>
        </p:grpSpPr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C87D4AA5-A226-4859-AEBE-37D5FCE6D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6150" y="1659798"/>
              <a:ext cx="0" cy="1277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BC746B1B-83B4-48B6-8367-34196A0398F5}"/>
                </a:ext>
              </a:extLst>
            </p:cNvPr>
            <p:cNvSpPr/>
            <p:nvPr/>
          </p:nvSpPr>
          <p:spPr>
            <a:xfrm rot="16170485">
              <a:off x="5307149" y="3293650"/>
              <a:ext cx="288000" cy="28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3108B2F-7F5B-49A0-A6A2-F706C4A03852}"/>
                </a:ext>
              </a:extLst>
            </p:cNvPr>
            <p:cNvSpPr/>
            <p:nvPr/>
          </p:nvSpPr>
          <p:spPr>
            <a:xfrm rot="16170485">
              <a:off x="5306211" y="3127823"/>
              <a:ext cx="288000" cy="288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AD84245-9A5E-4CF5-A494-F63C69BAAC8A}"/>
                </a:ext>
              </a:extLst>
            </p:cNvPr>
            <p:cNvSpPr/>
            <p:nvPr/>
          </p:nvSpPr>
          <p:spPr>
            <a:xfrm rot="16170485">
              <a:off x="5305056" y="2936751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E6D9E0B-80E1-49BB-8942-92172516CD9A}"/>
              </a:ext>
            </a:extLst>
          </p:cNvPr>
          <p:cNvGrpSpPr/>
          <p:nvPr/>
        </p:nvGrpSpPr>
        <p:grpSpPr>
          <a:xfrm rot="2369643">
            <a:off x="5438439" y="1973576"/>
            <a:ext cx="290093" cy="1921852"/>
            <a:chOff x="5305056" y="1659798"/>
            <a:chExt cx="290093" cy="1921852"/>
          </a:xfrm>
        </p:grpSpPr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207D3A0B-E4F3-41BD-917B-652D3692E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6150" y="1659798"/>
              <a:ext cx="0" cy="1277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0729B4D-99BA-4611-8A33-F71B62082A39}"/>
                </a:ext>
              </a:extLst>
            </p:cNvPr>
            <p:cNvSpPr/>
            <p:nvPr/>
          </p:nvSpPr>
          <p:spPr>
            <a:xfrm rot="16170485">
              <a:off x="5307149" y="3293650"/>
              <a:ext cx="288000" cy="28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6BAD1C7-82AC-404C-A9E4-6E381ED052E0}"/>
                </a:ext>
              </a:extLst>
            </p:cNvPr>
            <p:cNvSpPr/>
            <p:nvPr/>
          </p:nvSpPr>
          <p:spPr>
            <a:xfrm rot="16170485">
              <a:off x="5306211" y="3127823"/>
              <a:ext cx="288000" cy="288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6CF0464-747E-45C9-95C9-5E7D8E22CADA}"/>
                </a:ext>
              </a:extLst>
            </p:cNvPr>
            <p:cNvSpPr/>
            <p:nvPr/>
          </p:nvSpPr>
          <p:spPr>
            <a:xfrm rot="16170485">
              <a:off x="5305056" y="2936751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BC360904-F7FC-4FC9-91F8-E5D6B2914C52}"/>
              </a:ext>
            </a:extLst>
          </p:cNvPr>
          <p:cNvSpPr txBox="1"/>
          <p:nvPr/>
        </p:nvSpPr>
        <p:spPr>
          <a:xfrm>
            <a:off x="4422829" y="1225270"/>
            <a:ext cx="213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>
                <a:latin typeface="Tw Cen MT" panose="020B0602020104020603" pitchFamily="34" charset="0"/>
              </a:rPr>
              <a:t>Scattered neutrons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BED1708-FEA7-480A-871A-12606B546402}"/>
              </a:ext>
            </a:extLst>
          </p:cNvPr>
          <p:cNvGrpSpPr/>
          <p:nvPr/>
        </p:nvGrpSpPr>
        <p:grpSpPr>
          <a:xfrm>
            <a:off x="1001403" y="3498619"/>
            <a:ext cx="882417" cy="288000"/>
            <a:chOff x="742534" y="5108593"/>
            <a:chExt cx="882417" cy="288000"/>
          </a:xfrm>
        </p:grpSpPr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DE36AA9A-034F-4C90-98F2-8722F0FA5F41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18" y="5240921"/>
              <a:ext cx="3506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6AC74DF-F263-4F5E-966A-639CDA1C87C7}"/>
                </a:ext>
              </a:extLst>
            </p:cNvPr>
            <p:cNvSpPr/>
            <p:nvPr/>
          </p:nvSpPr>
          <p:spPr>
            <a:xfrm>
              <a:off x="742534" y="5108593"/>
              <a:ext cx="288000" cy="288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06B4EB9-7389-41A2-BF46-DCC34DCC77CC}"/>
                </a:ext>
              </a:extLst>
            </p:cNvPr>
            <p:cNvSpPr/>
            <p:nvPr/>
          </p:nvSpPr>
          <p:spPr>
            <a:xfrm>
              <a:off x="851803" y="5108593"/>
              <a:ext cx="288000" cy="28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EBAE94B-345D-4FF3-A194-9C08B6F1BD64}"/>
                </a:ext>
              </a:extLst>
            </p:cNvPr>
            <p:cNvSpPr/>
            <p:nvPr/>
          </p:nvSpPr>
          <p:spPr>
            <a:xfrm>
              <a:off x="986318" y="510859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3950161-EA6B-446B-A2AF-C950E133DC03}"/>
              </a:ext>
            </a:extLst>
          </p:cNvPr>
          <p:cNvGrpSpPr/>
          <p:nvPr/>
        </p:nvGrpSpPr>
        <p:grpSpPr>
          <a:xfrm>
            <a:off x="360486" y="3810353"/>
            <a:ext cx="882417" cy="288000"/>
            <a:chOff x="742534" y="5108593"/>
            <a:chExt cx="882417" cy="288000"/>
          </a:xfrm>
        </p:grpSpPr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9C9B2EEF-4A92-4978-84FB-1C86BE0DFF3D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18" y="5240921"/>
              <a:ext cx="3506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D4A0E2E1-D896-45C4-8408-560C7ABAA085}"/>
                </a:ext>
              </a:extLst>
            </p:cNvPr>
            <p:cNvSpPr/>
            <p:nvPr/>
          </p:nvSpPr>
          <p:spPr>
            <a:xfrm>
              <a:off x="742534" y="5108593"/>
              <a:ext cx="288000" cy="288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61FB564E-EEFB-4565-A26B-F82BBCB3E767}"/>
                </a:ext>
              </a:extLst>
            </p:cNvPr>
            <p:cNvSpPr/>
            <p:nvPr/>
          </p:nvSpPr>
          <p:spPr>
            <a:xfrm>
              <a:off x="851803" y="5108593"/>
              <a:ext cx="288000" cy="28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0B3DEB1-7BFD-492C-ADAC-39250380F47F}"/>
                </a:ext>
              </a:extLst>
            </p:cNvPr>
            <p:cNvSpPr/>
            <p:nvPr/>
          </p:nvSpPr>
          <p:spPr>
            <a:xfrm>
              <a:off x="986318" y="510859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0A8CEF5B-B0DD-4AAD-9C5E-222DF5C8D75C}"/>
              </a:ext>
            </a:extLst>
          </p:cNvPr>
          <p:cNvGrpSpPr/>
          <p:nvPr/>
        </p:nvGrpSpPr>
        <p:grpSpPr>
          <a:xfrm>
            <a:off x="1521065" y="3209355"/>
            <a:ext cx="882417" cy="288000"/>
            <a:chOff x="742534" y="5108593"/>
            <a:chExt cx="882417" cy="288000"/>
          </a:xfrm>
        </p:grpSpPr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50E470AF-C89D-48AA-8AB8-8A72706A871F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18" y="5240921"/>
              <a:ext cx="3506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26AA5425-5979-4F62-A0EA-8BF138CDF35C}"/>
                </a:ext>
              </a:extLst>
            </p:cNvPr>
            <p:cNvSpPr/>
            <p:nvPr/>
          </p:nvSpPr>
          <p:spPr>
            <a:xfrm>
              <a:off x="742534" y="5108593"/>
              <a:ext cx="288000" cy="288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84632353-31AF-45BB-B297-0E198CCA417C}"/>
                </a:ext>
              </a:extLst>
            </p:cNvPr>
            <p:cNvSpPr/>
            <p:nvPr/>
          </p:nvSpPr>
          <p:spPr>
            <a:xfrm>
              <a:off x="851803" y="5108593"/>
              <a:ext cx="288000" cy="28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65B1709-1C73-4A15-AF85-0F4E4E02AF6F}"/>
                </a:ext>
              </a:extLst>
            </p:cNvPr>
            <p:cNvSpPr/>
            <p:nvPr/>
          </p:nvSpPr>
          <p:spPr>
            <a:xfrm>
              <a:off x="986318" y="510859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62F7481-44BA-453F-9C61-FBB6E720B868}"/>
              </a:ext>
            </a:extLst>
          </p:cNvPr>
          <p:cNvGrpSpPr/>
          <p:nvPr/>
        </p:nvGrpSpPr>
        <p:grpSpPr>
          <a:xfrm>
            <a:off x="1467640" y="3914539"/>
            <a:ext cx="882417" cy="288000"/>
            <a:chOff x="742534" y="5108593"/>
            <a:chExt cx="882417" cy="288000"/>
          </a:xfrm>
        </p:grpSpPr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8D26FFE9-0F1C-459B-8688-BF264C1487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18" y="5240921"/>
              <a:ext cx="3506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D9E61BED-FA8C-40FA-944E-638D4EE9D1FD}"/>
                </a:ext>
              </a:extLst>
            </p:cNvPr>
            <p:cNvSpPr/>
            <p:nvPr/>
          </p:nvSpPr>
          <p:spPr>
            <a:xfrm>
              <a:off x="742534" y="5108593"/>
              <a:ext cx="288000" cy="288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B811670C-1DC3-4B30-94BA-6B9688E4D740}"/>
                </a:ext>
              </a:extLst>
            </p:cNvPr>
            <p:cNvSpPr/>
            <p:nvPr/>
          </p:nvSpPr>
          <p:spPr>
            <a:xfrm>
              <a:off x="851803" y="5108593"/>
              <a:ext cx="288000" cy="28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B8AAAD97-675E-4C34-BC07-24A738B24018}"/>
                </a:ext>
              </a:extLst>
            </p:cNvPr>
            <p:cNvSpPr/>
            <p:nvPr/>
          </p:nvSpPr>
          <p:spPr>
            <a:xfrm>
              <a:off x="986318" y="510859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44FA185-0950-466B-8F39-352DF38416EB}"/>
              </a:ext>
            </a:extLst>
          </p:cNvPr>
          <p:cNvGrpSpPr/>
          <p:nvPr/>
        </p:nvGrpSpPr>
        <p:grpSpPr>
          <a:xfrm>
            <a:off x="578375" y="3165802"/>
            <a:ext cx="1373421" cy="1596399"/>
            <a:chOff x="3581400" y="4963885"/>
            <a:chExt cx="1373421" cy="1596399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42CE6895-1F10-4333-8E2F-642A03FA6C03}"/>
                </a:ext>
              </a:extLst>
            </p:cNvPr>
            <p:cNvCxnSpPr>
              <a:cxnSpLocks/>
            </p:cNvCxnSpPr>
            <p:nvPr/>
          </p:nvCxnSpPr>
          <p:spPr>
            <a:xfrm>
              <a:off x="3581400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7258AC7D-341F-41E1-A49C-0AA6B087AA93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CDF5D45A-4C9B-46B2-940D-C94F7DFAF95C}"/>
                </a:ext>
              </a:extLst>
            </p:cNvPr>
            <p:cNvCxnSpPr>
              <a:cxnSpLocks/>
            </p:cNvCxnSpPr>
            <p:nvPr/>
          </p:nvCxnSpPr>
          <p:spPr>
            <a:xfrm>
              <a:off x="3897431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388E8C35-E12E-48A4-BEAC-19B8C8B2AAA8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8BE5D3C-1F56-477E-91BC-13EA36ED7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1" y="4963885"/>
              <a:ext cx="6097" cy="1596399"/>
            </a:xfrm>
            <a:prstGeom prst="rect">
              <a:avLst/>
            </a:prstGeom>
          </p:spPr>
        </p:pic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AD7D6D54-67A4-44B0-BB6D-09B9E750D680}"/>
                </a:ext>
              </a:extLst>
            </p:cNvPr>
            <p:cNvCxnSpPr>
              <a:cxnSpLocks/>
            </p:cNvCxnSpPr>
            <p:nvPr/>
          </p:nvCxnSpPr>
          <p:spPr>
            <a:xfrm>
              <a:off x="4339123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F691E83C-CC9D-4A1F-96EC-B16109A14C4F}"/>
                </a:ext>
              </a:extLst>
            </p:cNvPr>
            <p:cNvCxnSpPr>
              <a:cxnSpLocks/>
            </p:cNvCxnSpPr>
            <p:nvPr/>
          </p:nvCxnSpPr>
          <p:spPr>
            <a:xfrm>
              <a:off x="4491523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727DC9F9-A4F0-4F81-AF0C-77F90960DA62}"/>
                </a:ext>
              </a:extLst>
            </p:cNvPr>
            <p:cNvCxnSpPr>
              <a:cxnSpLocks/>
            </p:cNvCxnSpPr>
            <p:nvPr/>
          </p:nvCxnSpPr>
          <p:spPr>
            <a:xfrm>
              <a:off x="4655154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90AC7200-4597-4755-81B9-C18699EC4ABB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23" y="4963885"/>
              <a:ext cx="0" cy="1584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50A8412B-DD22-40CA-840B-EFF5D104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8724" y="4963885"/>
              <a:ext cx="6097" cy="1596399"/>
            </a:xfrm>
            <a:prstGeom prst="rect">
              <a:avLst/>
            </a:prstGeom>
          </p:spPr>
        </p:pic>
      </p:grp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C73D6CF-CF51-4E20-86EF-360A4124A113}"/>
              </a:ext>
            </a:extLst>
          </p:cNvPr>
          <p:cNvCxnSpPr>
            <a:cxnSpLocks/>
          </p:cNvCxnSpPr>
          <p:nvPr/>
        </p:nvCxnSpPr>
        <p:spPr>
          <a:xfrm>
            <a:off x="730775" y="3917553"/>
            <a:ext cx="150734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1F559E44-6D4F-4CAF-B9E2-9A3A78790A6F}"/>
                  </a:ext>
                </a:extLst>
              </p:cNvPr>
              <p:cNvSpPr txBox="1"/>
              <p:nvPr/>
            </p:nvSpPr>
            <p:spPr>
              <a:xfrm>
                <a:off x="389924" y="2639458"/>
                <a:ext cx="180000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1F559E44-6D4F-4CAF-B9E2-9A3A78790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24" y="2639458"/>
                <a:ext cx="1800000" cy="380810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B7C424A1-4DCE-4A95-81C8-4A7C2842D295}"/>
                  </a:ext>
                </a:extLst>
              </p:cNvPr>
              <p:cNvSpPr txBox="1"/>
              <p:nvPr/>
            </p:nvSpPr>
            <p:spPr>
              <a:xfrm>
                <a:off x="2107162" y="2802626"/>
                <a:ext cx="820738" cy="477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B7C424A1-4DCE-4A95-81C8-4A7C2842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162" y="2802626"/>
                <a:ext cx="820738" cy="477375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D3E8D45-8A2D-472D-9391-E8FE1351B5F9}"/>
                  </a:ext>
                </a:extLst>
              </p:cNvPr>
              <p:cNvSpPr txBox="1"/>
              <p:nvPr/>
            </p:nvSpPr>
            <p:spPr>
              <a:xfrm>
                <a:off x="4839504" y="1818910"/>
                <a:ext cx="850296" cy="477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D3E8D45-8A2D-472D-9391-E8FE1351B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04" y="1818910"/>
                <a:ext cx="850296" cy="477375"/>
              </a:xfrm>
              <a:prstGeom prst="rect">
                <a:avLst/>
              </a:prstGeom>
              <a:blipFill>
                <a:blip r:embed="rId6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e 76">
            <a:extLst>
              <a:ext uri="{FF2B5EF4-FFF2-40B4-BE49-F238E27FC236}">
                <a16:creationId xmlns:a16="http://schemas.microsoft.com/office/drawing/2014/main" id="{CE07F692-CC5A-4117-95B7-AFCB58CC46A9}"/>
              </a:ext>
            </a:extLst>
          </p:cNvPr>
          <p:cNvGrpSpPr/>
          <p:nvPr/>
        </p:nvGrpSpPr>
        <p:grpSpPr>
          <a:xfrm>
            <a:off x="2761538" y="3106479"/>
            <a:ext cx="2149826" cy="1214747"/>
            <a:chOff x="2778955" y="3367044"/>
            <a:chExt cx="2149826" cy="121474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FD02636-C72E-4D7A-8A52-5570710D3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955" y="3446328"/>
              <a:ext cx="1979838" cy="1113658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4DDFAC1-44F4-4C9F-BE9D-F6D94E6707D1}"/>
                </a:ext>
              </a:extLst>
            </p:cNvPr>
            <p:cNvSpPr/>
            <p:nvPr/>
          </p:nvSpPr>
          <p:spPr>
            <a:xfrm>
              <a:off x="4149032" y="4427287"/>
              <a:ext cx="779749" cy="154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6A88FA8-99E2-48B1-B084-C2B9FD19117B}"/>
                </a:ext>
              </a:extLst>
            </p:cNvPr>
            <p:cNvSpPr/>
            <p:nvPr/>
          </p:nvSpPr>
          <p:spPr>
            <a:xfrm>
              <a:off x="2811068" y="3367044"/>
              <a:ext cx="779749" cy="154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73503E73-CE94-4397-B8BF-B4AA66D3F16F}"/>
              </a:ext>
            </a:extLst>
          </p:cNvPr>
          <p:cNvSpPr txBox="1"/>
          <p:nvPr/>
        </p:nvSpPr>
        <p:spPr>
          <a:xfrm>
            <a:off x="3285739" y="2781775"/>
            <a:ext cx="918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/>
              <a:t>Sample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C3D3EA1D-0A7B-4BA4-9712-53D9D2CC21FC}"/>
              </a:ext>
            </a:extLst>
          </p:cNvPr>
          <p:cNvSpPr/>
          <p:nvPr/>
        </p:nvSpPr>
        <p:spPr>
          <a:xfrm>
            <a:off x="2894844" y="2750185"/>
            <a:ext cx="1686194" cy="17049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7D3E042-D8ED-4A1C-8B27-DFA828C62F9A}"/>
                  </a:ext>
                </a:extLst>
              </p:cNvPr>
              <p:cNvSpPr txBox="1"/>
              <p:nvPr/>
            </p:nvSpPr>
            <p:spPr>
              <a:xfrm>
                <a:off x="3480341" y="5128378"/>
                <a:ext cx="5130259" cy="15357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u="sng" dirty="0">
                    <a:latin typeface="Tw Cen MT" panose="020B0602020104020603" pitchFamily="34" charset="0"/>
                  </a:rPr>
                  <a:t>QENS ideally-suited for nanoconfined liquids</a:t>
                </a:r>
              </a:p>
              <a:p>
                <a:pPr marL="0" indent="0" algn="ctr">
                  <a:buNone/>
                </a:pPr>
                <a:endParaRPr lang="en-US" sz="1800" b="0" u="none" strike="noStrike" baseline="0" dirty="0">
                  <a:latin typeface="Tw Cen MT" panose="020B0602020104020603" pitchFamily="34" charset="0"/>
                </a:endParaRPr>
              </a:p>
              <a:p>
                <a:pPr marL="0" indent="0" algn="ctr">
                  <a:buNone/>
                </a:pPr>
                <a:r>
                  <a:rPr lang="en-US" sz="1800" b="0" u="none" strike="noStrike" baseline="0" dirty="0">
                    <a:latin typeface="Tw Cen MT" panose="020B0602020104020603" pitchFamily="34" charset="0"/>
                  </a:rPr>
                  <a:t>In the liquid state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b="0" i="1" u="none" strike="noStrike" baseline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FR" sz="1800" b="0" i="1" u="none" strike="noStrike" baseline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fr-FR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fr-FR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fr-FR" sz="1800" b="0" i="0" u="none" strike="noStrike" baseline="0" dirty="0">
                  <a:latin typeface="Tw Cen MT" panose="020B0602020104020603" pitchFamily="34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fr-FR" sz="1800" b="0" i="0" u="none" strike="noStrike" baseline="0" dirty="0">
                  <a:latin typeface="Tw Cen MT" panose="020B0602020104020603" pitchFamily="34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GB" sz="1800" i="1" dirty="0">
                    <a:latin typeface="Tw Cen MT" panose="020B0602020104020603" pitchFamily="34" charset="0"/>
                  </a:rPr>
                  <a:t>D </a:t>
                </a:r>
                <a:r>
                  <a:rPr lang="en-GB" sz="1800" dirty="0">
                    <a:latin typeface="Tw Cen MT" panose="020B0602020104020603" pitchFamily="34" charset="0"/>
                  </a:rPr>
                  <a:t>= 2</a:t>
                </a:r>
                <a:r>
                  <a:rPr lang="en-GB" sz="1800" i="1" dirty="0">
                    <a:latin typeface="Tw Cen MT" panose="020B0602020104020603" pitchFamily="34" charset="0"/>
                  </a:rPr>
                  <a:t>.</a:t>
                </a:r>
                <a:r>
                  <a:rPr lang="en-GB" sz="1800" dirty="0">
                    <a:latin typeface="Tw Cen MT" panose="020B0602020104020603" pitchFamily="34" charset="0"/>
                  </a:rPr>
                  <a:t>10</a:t>
                </a:r>
                <a:r>
                  <a:rPr lang="en-GB" sz="1800" i="1" baseline="30000" dirty="0">
                    <a:latin typeface="Tw Cen MT" panose="020B0602020104020603" pitchFamily="34" charset="0"/>
                  </a:rPr>
                  <a:t>−</a:t>
                </a:r>
                <a:r>
                  <a:rPr lang="en-GB" sz="1800" baseline="30000" dirty="0">
                    <a:latin typeface="Tw Cen MT" panose="020B0602020104020603" pitchFamily="34" charset="0"/>
                  </a:rPr>
                  <a:t>9</a:t>
                </a:r>
                <a:r>
                  <a:rPr lang="en-GB" sz="1800" dirty="0">
                    <a:latin typeface="Tw Cen MT" panose="020B0602020104020603" pitchFamily="34" charset="0"/>
                  </a:rPr>
                  <a:t> m</a:t>
                </a:r>
                <a:r>
                  <a:rPr lang="en-GB" sz="1800" baseline="30000" dirty="0">
                    <a:latin typeface="Tw Cen MT" panose="020B0602020104020603" pitchFamily="34" charset="0"/>
                  </a:rPr>
                  <a:t>2</a:t>
                </a:r>
                <a:r>
                  <a:rPr lang="en-GB" sz="1800" dirty="0">
                    <a:latin typeface="Tw Cen MT" panose="020B0602020104020603" pitchFamily="34" charset="0"/>
                  </a:rPr>
                  <a:t>s</a:t>
                </a:r>
                <a:r>
                  <a:rPr lang="en-GB" sz="1800" i="1" baseline="30000" dirty="0">
                    <a:latin typeface="Tw Cen MT" panose="020B0602020104020603" pitchFamily="34" charset="0"/>
                  </a:rPr>
                  <a:t>−</a:t>
                </a:r>
                <a:r>
                  <a:rPr lang="en-GB" sz="1800" baseline="30000" dirty="0">
                    <a:latin typeface="Tw Cen MT" panose="020B0602020104020603" pitchFamily="34" charset="0"/>
                  </a:rPr>
                  <a:t>1</a:t>
                </a:r>
                <a:r>
                  <a:rPr lang="en-GB" sz="1800" dirty="0">
                    <a:latin typeface="Tw Cen MT" panose="020B0602020104020603" pitchFamily="34" charset="0"/>
                  </a:rPr>
                  <a:t> and</a:t>
                </a:r>
                <a:r>
                  <a:rPr lang="en-GB" dirty="0">
                    <a:latin typeface="Tw Cen MT" panose="020B0602020104020603" pitchFamily="34" charset="0"/>
                  </a:rPr>
                  <a:t> </a:t>
                </a:r>
                <a:r>
                  <a:rPr lang="en-GB" dirty="0">
                    <a:latin typeface="Symbol" panose="05050102010706020507" pitchFamily="18" charset="2"/>
                  </a:rPr>
                  <a:t>t</a:t>
                </a:r>
                <a:r>
                  <a:rPr lang="en-GB" dirty="0">
                    <a:latin typeface="Tw Cen MT" panose="020B0602020104020603" pitchFamily="34" charset="0"/>
                  </a:rPr>
                  <a:t>=1ns, </a:t>
                </a:r>
                <a:r>
                  <a:rPr lang="en-US" sz="1800" b="0" i="0" u="none" strike="noStrike" baseline="0" dirty="0">
                    <a:solidFill>
                      <a:srgbClr val="FF0000"/>
                    </a:solidFill>
                    <a:latin typeface="Tw Cen MT" panose="020B0602020104020603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en-US" sz="18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18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3 </m:t>
                    </m:r>
                    <m:r>
                      <a:rPr lang="fr-FR" sz="18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endParaRPr lang="en-US" sz="1800" b="0" i="0" u="none" strike="noStrike" baseline="0" dirty="0">
                  <a:latin typeface="Tw Cen MT" panose="020B0602020104020603" pitchFamily="34" charset="0"/>
                </a:endParaRPr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7D3E042-D8ED-4A1C-8B27-DFA828C62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341" y="5128378"/>
                <a:ext cx="5130259" cy="1535741"/>
              </a:xfrm>
              <a:prstGeom prst="rect">
                <a:avLst/>
              </a:prstGeom>
              <a:blipFill>
                <a:blip r:embed="rId8"/>
                <a:stretch>
                  <a:fillRect t="-1575" b="-511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ZoneTexte 85">
            <a:extLst>
              <a:ext uri="{FF2B5EF4-FFF2-40B4-BE49-F238E27FC236}">
                <a16:creationId xmlns:a16="http://schemas.microsoft.com/office/drawing/2014/main" id="{B0D281F6-8385-421E-B625-D056461D1266}"/>
              </a:ext>
            </a:extLst>
          </p:cNvPr>
          <p:cNvSpPr txBox="1"/>
          <p:nvPr/>
        </p:nvSpPr>
        <p:spPr>
          <a:xfrm>
            <a:off x="396095" y="1120938"/>
            <a:ext cx="1088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>
                <a:latin typeface="Tw Cen MT" panose="020B0602020104020603" pitchFamily="34" charset="0"/>
              </a:rPr>
              <a:t>Principle: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E5B415D-A363-470B-BD80-2CB3A74BE44E}"/>
              </a:ext>
            </a:extLst>
          </p:cNvPr>
          <p:cNvSpPr/>
          <p:nvPr/>
        </p:nvSpPr>
        <p:spPr>
          <a:xfrm>
            <a:off x="346401" y="1083716"/>
            <a:ext cx="6252754" cy="38964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29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5D75F-97B0-4D76-A6E7-A98CE58B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Scattering Facilities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67C276-7780-4556-B6C8-A1FBAC59C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20/05/2026 Nantes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FE6A02-A34B-40B9-8063-CAA8E1E0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751" y="6341090"/>
            <a:ext cx="4114800" cy="365125"/>
          </a:xfrm>
        </p:spPr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B8EF12-D94C-4DC0-AE9B-A1E74FD1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1091"/>
            <a:ext cx="2743200" cy="365125"/>
          </a:xfrm>
        </p:spPr>
        <p:txBody>
          <a:bodyPr/>
          <a:lstStyle/>
          <a:p>
            <a:fld id="{15E99D32-A1D5-4642-8883-87BAD31F21A5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13587E-F7CF-44C1-9E05-09265777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51" y="1786556"/>
            <a:ext cx="5182049" cy="3456732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5178EEE9-12D5-4A54-BC95-CB0328AC533F}"/>
              </a:ext>
            </a:extLst>
          </p:cNvPr>
          <p:cNvSpPr txBox="1">
            <a:spLocks/>
          </p:cNvSpPr>
          <p:nvPr/>
        </p:nvSpPr>
        <p:spPr>
          <a:xfrm>
            <a:off x="6469732" y="1292622"/>
            <a:ext cx="5181600" cy="2212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/>
              <a:t>European</a:t>
            </a:r>
            <a:endParaRPr lang="fr-FR" sz="1600" b="1" dirty="0"/>
          </a:p>
          <a:p>
            <a:pPr lvl="1"/>
            <a:r>
              <a:rPr lang="fr-FR" sz="1400" dirty="0"/>
              <a:t>ILL Institut Laue Langevin (Grenoble, F) </a:t>
            </a:r>
            <a:r>
              <a:rPr lang="en-GB" sz="1200" dirty="0"/>
              <a:t>Reactor</a:t>
            </a:r>
          </a:p>
          <a:p>
            <a:pPr lvl="1"/>
            <a:r>
              <a:rPr lang="fr-FR" sz="1400" dirty="0"/>
              <a:t>ESS </a:t>
            </a:r>
            <a:r>
              <a:rPr lang="fr-FR" sz="1400" dirty="0" err="1"/>
              <a:t>European</a:t>
            </a:r>
            <a:r>
              <a:rPr lang="fr-FR" sz="1400" dirty="0"/>
              <a:t> Spallation Source (Lund, S) </a:t>
            </a:r>
            <a:r>
              <a:rPr lang="fr-FR" sz="1100" dirty="0">
                <a:solidFill>
                  <a:srgbClr val="FF0000"/>
                </a:solidFill>
              </a:rPr>
              <a:t>Under construction, start 2028</a:t>
            </a:r>
            <a:endParaRPr lang="fr-FR" sz="1400" dirty="0">
              <a:solidFill>
                <a:srgbClr val="FF0000"/>
              </a:solidFill>
            </a:endParaRPr>
          </a:p>
          <a:p>
            <a:r>
              <a:rPr lang="fr-FR" sz="1600" b="1" dirty="0"/>
              <a:t>National</a:t>
            </a:r>
          </a:p>
          <a:p>
            <a:pPr lvl="1"/>
            <a:r>
              <a:rPr lang="fr-FR" sz="1400" dirty="0"/>
              <a:t>MLZ FRMII (</a:t>
            </a:r>
            <a:r>
              <a:rPr lang="fr-FR" sz="1400" dirty="0" err="1"/>
              <a:t>Garching</a:t>
            </a:r>
            <a:r>
              <a:rPr lang="fr-FR" sz="1400" dirty="0"/>
              <a:t>, G) </a:t>
            </a:r>
            <a:r>
              <a:rPr lang="fr-FR" sz="1200" dirty="0" err="1"/>
              <a:t>Reactor</a:t>
            </a:r>
            <a:r>
              <a:rPr lang="fr-FR" sz="1400" dirty="0"/>
              <a:t> </a:t>
            </a:r>
            <a:r>
              <a:rPr lang="en-GB" sz="1100" dirty="0">
                <a:solidFill>
                  <a:srgbClr val="FF0000"/>
                </a:solidFill>
              </a:rPr>
              <a:t>expected to restart in 2027</a:t>
            </a:r>
            <a:endParaRPr lang="en-GB" sz="1400" dirty="0">
              <a:solidFill>
                <a:srgbClr val="FF0000"/>
              </a:solidFill>
            </a:endParaRPr>
          </a:p>
          <a:p>
            <a:pPr lvl="1"/>
            <a:r>
              <a:rPr lang="fr-FR" sz="1400" dirty="0"/>
              <a:t>ISIS (Oxford, UK) </a:t>
            </a:r>
            <a:r>
              <a:rPr lang="fr-FR" sz="1200" dirty="0"/>
              <a:t>Spallation Source </a:t>
            </a:r>
            <a:endParaRPr lang="fr-FR" sz="1400" dirty="0"/>
          </a:p>
          <a:p>
            <a:pPr lvl="1"/>
            <a:r>
              <a:rPr lang="fr-FR" sz="1400" dirty="0"/>
              <a:t>SINQ (CH) </a:t>
            </a:r>
            <a:r>
              <a:rPr lang="fr-FR" sz="1200" dirty="0"/>
              <a:t>Spallation Source 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502322-7994-4179-8569-854774ACF28D}"/>
              </a:ext>
            </a:extLst>
          </p:cNvPr>
          <p:cNvSpPr txBox="1"/>
          <p:nvPr/>
        </p:nvSpPr>
        <p:spPr>
          <a:xfrm>
            <a:off x="828087" y="1196590"/>
            <a:ext cx="8813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Tw Cen MT" panose="020B0602020104020603" pitchFamily="34" charset="0"/>
              </a:rPr>
              <a:t>Around 50 research reactors in the world and 8 spallation sources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9EC84182-268B-4395-B9DA-52D3C6ECF639}"/>
              </a:ext>
            </a:extLst>
          </p:cNvPr>
          <p:cNvSpPr txBox="1">
            <a:spLocks/>
          </p:cNvSpPr>
          <p:nvPr/>
        </p:nvSpPr>
        <p:spPr>
          <a:xfrm>
            <a:off x="6619241" y="4006105"/>
            <a:ext cx="5181600" cy="203560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ILL in Grenoble is currently the most performant facility worldwide</a:t>
            </a:r>
          </a:p>
          <a:p>
            <a:r>
              <a:rPr lang="en-GB" sz="1400" dirty="0"/>
              <a:t>Power 58 MW</a:t>
            </a:r>
          </a:p>
          <a:p>
            <a:r>
              <a:rPr lang="en-GB" sz="1400" dirty="0"/>
              <a:t>40 instruments </a:t>
            </a:r>
          </a:p>
          <a:p>
            <a:endParaRPr lang="en-GB" sz="1400" dirty="0"/>
          </a:p>
          <a:p>
            <a:r>
              <a:rPr lang="en-US" sz="1400" dirty="0"/>
              <a:t>Per year : ~1400 researchers from over 40 countries conduct </a:t>
            </a:r>
            <a:br>
              <a:rPr lang="en-US" sz="1400" dirty="0"/>
            </a:br>
            <a:r>
              <a:rPr lang="en-US" sz="1400" dirty="0"/>
              <a:t>~ 1000 experiments</a:t>
            </a:r>
            <a:endParaRPr lang="en-GB" sz="1400" dirty="0"/>
          </a:p>
        </p:txBody>
      </p:sp>
      <p:pic>
        <p:nvPicPr>
          <p:cNvPr id="7" name="Espace réservé du contenu 8">
            <a:extLst>
              <a:ext uri="{FF2B5EF4-FFF2-40B4-BE49-F238E27FC236}">
                <a16:creationId xmlns:a16="http://schemas.microsoft.com/office/drawing/2014/main" id="{861F847C-BAFC-439B-9960-7FE68A5BDA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03" y="4306342"/>
            <a:ext cx="1402914" cy="936946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21A00E-14ED-44B8-849F-FE76889B1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89" y="5243288"/>
            <a:ext cx="1151623" cy="9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3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C0C19-6BD4-497E-AFFF-C93F5153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Model </a:t>
            </a:r>
            <a:r>
              <a:rPr lang="en-GB" dirty="0" err="1"/>
              <a:t>Nanoporous</a:t>
            </a:r>
            <a:r>
              <a:rPr lang="en-GB" dirty="0"/>
              <a:t> hosts - Tuning surface interaction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8C0B91-09E6-4DE4-8A25-638F4106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03B3BD-BA25-4DCA-AE72-AA90D929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8BA953-4657-4AFA-A9B4-2955A356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5867C9-A02C-47FA-AE4C-0D8DD81DC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987" y="1916418"/>
            <a:ext cx="3209995" cy="3249416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DE33302-D205-4FE7-B4B9-1DA306FAA538}"/>
              </a:ext>
            </a:extLst>
          </p:cNvPr>
          <p:cNvCxnSpPr>
            <a:cxnSpLocks/>
          </p:cNvCxnSpPr>
          <p:nvPr/>
        </p:nvCxnSpPr>
        <p:spPr>
          <a:xfrm flipV="1">
            <a:off x="5647383" y="2478078"/>
            <a:ext cx="287263" cy="258290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3497BE-0662-4844-B690-6173380CBA6F}"/>
              </a:ext>
            </a:extLst>
          </p:cNvPr>
          <p:cNvCxnSpPr>
            <a:cxnSpLocks/>
          </p:cNvCxnSpPr>
          <p:nvPr/>
        </p:nvCxnSpPr>
        <p:spPr>
          <a:xfrm>
            <a:off x="4476047" y="4653905"/>
            <a:ext cx="298012" cy="362333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470D56A-D2D0-427A-9632-BBF038EDE0AE}"/>
              </a:ext>
            </a:extLst>
          </p:cNvPr>
          <p:cNvSpPr txBox="1"/>
          <p:nvPr/>
        </p:nvSpPr>
        <p:spPr>
          <a:xfrm>
            <a:off x="4600795" y="2057770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w Cen MT" panose="020B0602020104020603" pitchFamily="34" charset="0"/>
              </a:rPr>
              <a:t>c</a:t>
            </a:r>
            <a:r>
              <a:rPr lang="en-US" dirty="0">
                <a:latin typeface="Tw Cen MT" panose="020B0602020104020603" pitchFamily="34" charset="0"/>
              </a:rPr>
              <a:t> = 0.7-1.2 nm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27BA85-32C3-44E8-A9E5-CB5A38D21A0B}"/>
              </a:ext>
            </a:extLst>
          </p:cNvPr>
          <p:cNvSpPr txBox="1"/>
          <p:nvPr/>
        </p:nvSpPr>
        <p:spPr>
          <a:xfrm>
            <a:off x="5770195" y="4736578"/>
            <a:ext cx="1831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w Cen MT" panose="020B0602020104020603" pitchFamily="34" charset="0"/>
                <a:ea typeface="Source Sans Pro" panose="020B0503030403020204" pitchFamily="34" charset="0"/>
              </a:rPr>
              <a:t>S ≈ 500-1,000 m</a:t>
            </a:r>
            <a:r>
              <a:rPr lang="fr-FR" sz="1400" baseline="30000" dirty="0">
                <a:latin typeface="Tw Cen MT" panose="020B0602020104020603" pitchFamily="34" charset="0"/>
                <a:ea typeface="Source Sans Pro" panose="020B0503030403020204" pitchFamily="34" charset="0"/>
              </a:rPr>
              <a:t>2</a:t>
            </a:r>
            <a:r>
              <a:rPr lang="fr-FR" sz="1400" dirty="0">
                <a:latin typeface="Tw Cen MT" panose="020B0602020104020603" pitchFamily="34" charset="0"/>
                <a:ea typeface="Source Sans Pro" panose="020B0503030403020204" pitchFamily="34" charset="0"/>
              </a:rPr>
              <a:t>/g </a:t>
            </a:r>
          </a:p>
          <a:p>
            <a:r>
              <a:rPr lang="fr-FR" sz="1400" dirty="0">
                <a:latin typeface="Tw Cen MT" panose="020B0602020104020603" pitchFamily="34" charset="0"/>
                <a:ea typeface="Source Sans Pro" panose="020B0503030403020204" pitchFamily="34" charset="0"/>
              </a:rPr>
              <a:t>V ≈ 0.5-1 cm</a:t>
            </a:r>
            <a:r>
              <a:rPr lang="fr-FR" sz="1400" baseline="30000" dirty="0">
                <a:latin typeface="Tw Cen MT" panose="020B0602020104020603" pitchFamily="34" charset="0"/>
                <a:ea typeface="Source Sans Pro" panose="020B0503030403020204" pitchFamily="34" charset="0"/>
              </a:rPr>
              <a:t>3</a:t>
            </a:r>
            <a:r>
              <a:rPr lang="fr-FR" sz="1400" dirty="0">
                <a:latin typeface="Tw Cen MT" panose="020B0602020104020603" pitchFamily="34" charset="0"/>
                <a:ea typeface="Source Sans Pro" panose="020B0503030403020204" pitchFamily="34" charset="0"/>
              </a:rPr>
              <a:t>/g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82636BE-34E5-456B-8A50-16E686F70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"/>
          <a:stretch/>
        </p:blipFill>
        <p:spPr>
          <a:xfrm>
            <a:off x="820561" y="1927352"/>
            <a:ext cx="2603171" cy="364876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79681B2-1DB3-4C85-9B0B-5BD921E0F79D}"/>
              </a:ext>
            </a:extLst>
          </p:cNvPr>
          <p:cNvSpPr txBox="1"/>
          <p:nvPr/>
        </p:nvSpPr>
        <p:spPr>
          <a:xfrm>
            <a:off x="1462827" y="1583659"/>
            <a:ext cx="17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w Cen MT" panose="020B0602020104020603" pitchFamily="34" charset="0"/>
              </a:rPr>
              <a:t>X-ray diffraction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B406AB-5EC4-41A3-A893-12217D851D12}"/>
              </a:ext>
            </a:extLst>
          </p:cNvPr>
          <p:cNvSpPr txBox="1"/>
          <p:nvPr/>
        </p:nvSpPr>
        <p:spPr>
          <a:xfrm>
            <a:off x="1047047" y="179818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w Cen MT" panose="020B0602020104020603" pitchFamily="34" charset="0"/>
              </a:rPr>
              <a:t>100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B082432-C5CF-4930-A7D2-9616DEFB6AB8}"/>
              </a:ext>
            </a:extLst>
          </p:cNvPr>
          <p:cNvSpPr txBox="1"/>
          <p:nvPr/>
        </p:nvSpPr>
        <p:spPr>
          <a:xfrm>
            <a:off x="1417205" y="2378540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w Cen MT" panose="020B0602020104020603" pitchFamily="34" charset="0"/>
              </a:rPr>
              <a:t>110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E812DD-7E76-45C7-B7E0-53A556E52CF9}"/>
              </a:ext>
            </a:extLst>
          </p:cNvPr>
          <p:cNvSpPr txBox="1"/>
          <p:nvPr/>
        </p:nvSpPr>
        <p:spPr>
          <a:xfrm>
            <a:off x="1636128" y="260889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w Cen MT" panose="020B0602020104020603" pitchFamily="34" charset="0"/>
              </a:rPr>
              <a:t>200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33525F-2F31-4CCC-8CEC-B88D176A1911}"/>
              </a:ext>
            </a:extLst>
          </p:cNvPr>
          <p:cNvSpPr txBox="1"/>
          <p:nvPr/>
        </p:nvSpPr>
        <p:spPr>
          <a:xfrm>
            <a:off x="1855051" y="281311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w Cen MT" panose="020B0602020104020603" pitchFamily="34" charset="0"/>
              </a:rPr>
              <a:t>210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9D4A74-FB98-4A3A-93F1-C2469E6FAE18}"/>
              </a:ext>
            </a:extLst>
          </p:cNvPr>
          <p:cNvSpPr txBox="1"/>
          <p:nvPr/>
        </p:nvSpPr>
        <p:spPr>
          <a:xfrm>
            <a:off x="1555988" y="414670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w Cen MT" panose="020B0602020104020603" pitchFamily="34" charset="0"/>
              </a:rPr>
              <a:t>001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90599F-835D-493E-9398-82D437D6A1C2}"/>
              </a:ext>
            </a:extLst>
          </p:cNvPr>
          <p:cNvSpPr txBox="1"/>
          <p:nvPr/>
        </p:nvSpPr>
        <p:spPr>
          <a:xfrm>
            <a:off x="2822809" y="414670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w Cen MT" panose="020B0602020104020603" pitchFamily="34" charset="0"/>
              </a:rPr>
              <a:t>002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CE4750E-CF6C-454F-BB59-B51B240B0689}"/>
              </a:ext>
            </a:extLst>
          </p:cNvPr>
          <p:cNvSpPr txBox="1"/>
          <p:nvPr/>
        </p:nvSpPr>
        <p:spPr>
          <a:xfrm>
            <a:off x="2130472" y="2096562"/>
            <a:ext cx="1141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Pure Silica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39A5DC-E56D-47EC-A4FD-49FDD70C92A5}"/>
              </a:ext>
            </a:extLst>
          </p:cNvPr>
          <p:cNvSpPr txBox="1"/>
          <p:nvPr/>
        </p:nvSpPr>
        <p:spPr>
          <a:xfrm>
            <a:off x="2604472" y="3761043"/>
            <a:ext cx="7425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PMOs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7E47B9-E4D1-40B4-8664-6036C8802A85}"/>
              </a:ext>
            </a:extLst>
          </p:cNvPr>
          <p:cNvSpPr txBox="1"/>
          <p:nvPr/>
        </p:nvSpPr>
        <p:spPr>
          <a:xfrm>
            <a:off x="2331104" y="432819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w Cen MT" panose="020B0602020104020603" pitchFamily="34" charset="0"/>
              </a:rPr>
              <a:t>001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362251B-8B1B-4499-A55B-D54FCAAE42D1}"/>
              </a:ext>
            </a:extLst>
          </p:cNvPr>
          <p:cNvSpPr txBox="1"/>
          <p:nvPr/>
        </p:nvSpPr>
        <p:spPr>
          <a:xfrm>
            <a:off x="3254018" y="1071953"/>
            <a:ext cx="622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w Cen MT" panose="020B0602020104020603" pitchFamily="34" charset="0"/>
              </a:rPr>
              <a:t>Silicas (MCM-41) &amp; Periodic Mesoporous </a:t>
            </a:r>
            <a:r>
              <a:rPr lang="en-US" b="1" dirty="0" err="1">
                <a:solidFill>
                  <a:srgbClr val="FF0000"/>
                </a:solidFill>
                <a:latin typeface="Tw Cen MT" panose="020B0602020104020603" pitchFamily="34" charset="0"/>
              </a:rPr>
              <a:t>Organosilicas</a:t>
            </a:r>
            <a:r>
              <a:rPr lang="en-US" b="1" dirty="0">
                <a:solidFill>
                  <a:srgbClr val="FF0000"/>
                </a:solidFill>
                <a:latin typeface="Tw Cen MT" panose="020B0602020104020603" pitchFamily="34" charset="0"/>
              </a:rPr>
              <a:t> (PMOs)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8D6D911-8640-4C89-8ACA-A1CDE6BA6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402" y="1866858"/>
            <a:ext cx="3515635" cy="106047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930D587-B804-48F8-BA45-1EAC5518E966}"/>
              </a:ext>
            </a:extLst>
          </p:cNvPr>
          <p:cNvSpPr txBox="1"/>
          <p:nvPr/>
        </p:nvSpPr>
        <p:spPr>
          <a:xfrm>
            <a:off x="8362996" y="1410741"/>
            <a:ext cx="235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Different bridging units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BDE2133-0313-4E6F-9999-AD775BE68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238" y="3728466"/>
            <a:ext cx="3223691" cy="210639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11CFEC2-4F0F-44C0-9C9A-8722650672F0}"/>
              </a:ext>
            </a:extLst>
          </p:cNvPr>
          <p:cNvSpPr txBox="1"/>
          <p:nvPr/>
        </p:nvSpPr>
        <p:spPr>
          <a:xfrm>
            <a:off x="8610600" y="3304299"/>
            <a:ext cx="239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Water sorption isotherm</a:t>
            </a:r>
          </a:p>
        </p:txBody>
      </p: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8F69AD0B-6C8B-451E-9642-DA211CA01DD4}"/>
              </a:ext>
            </a:extLst>
          </p:cNvPr>
          <p:cNvSpPr/>
          <p:nvPr/>
        </p:nvSpPr>
        <p:spPr>
          <a:xfrm rot="16200000">
            <a:off x="9686092" y="3263882"/>
            <a:ext cx="349607" cy="2491067"/>
          </a:xfrm>
          <a:prstGeom prst="triangle">
            <a:avLst/>
          </a:prstGeom>
          <a:gradFill>
            <a:gsLst>
              <a:gs pos="100000">
                <a:schemeClr val="accent4">
                  <a:alpha val="50000"/>
                </a:schemeClr>
              </a:gs>
              <a:gs pos="0">
                <a:schemeClr val="accent1">
                  <a:alpha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C573CA-9E8F-4E34-9605-F8F4B6828AE1}"/>
              </a:ext>
            </a:extLst>
          </p:cNvPr>
          <p:cNvSpPr txBox="1"/>
          <p:nvPr/>
        </p:nvSpPr>
        <p:spPr>
          <a:xfrm>
            <a:off x="9993390" y="4322865"/>
            <a:ext cx="1084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w Cen MT" panose="020B0602020104020603" pitchFamily="34" charset="0"/>
              </a:rPr>
              <a:t>Hydrophoby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B6D48E0-925E-4127-AA65-A829104265C3}"/>
              </a:ext>
            </a:extLst>
          </p:cNvPr>
          <p:cNvSpPr txBox="1"/>
          <p:nvPr/>
        </p:nvSpPr>
        <p:spPr>
          <a:xfrm>
            <a:off x="4391254" y="5158774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w Cen MT" panose="020B0602020104020603" pitchFamily="34" charset="0"/>
              </a:rPr>
              <a:t>D</a:t>
            </a:r>
            <a:r>
              <a:rPr lang="en-US" dirty="0">
                <a:latin typeface="Tw Cen MT" panose="020B0602020104020603" pitchFamily="34" charset="0"/>
              </a:rPr>
              <a:t> = 3-4 nm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776775A-5504-4BED-BDBA-4F1C2BEFB672}"/>
              </a:ext>
            </a:extLst>
          </p:cNvPr>
          <p:cNvSpPr txBox="1"/>
          <p:nvPr/>
        </p:nvSpPr>
        <p:spPr>
          <a:xfrm>
            <a:off x="838200" y="615400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w Cen MT" panose="020B0602020104020603" pitchFamily="34" charset="0"/>
              </a:rPr>
              <a:t>M. </a:t>
            </a:r>
            <a:r>
              <a:rPr lang="fr-FR" sz="1400" dirty="0" err="1">
                <a:latin typeface="Tw Cen MT" panose="020B0602020104020603" pitchFamily="34" charset="0"/>
              </a:rPr>
              <a:t>Fröba</a:t>
            </a:r>
            <a:r>
              <a:rPr lang="fr-FR" sz="1400" dirty="0">
                <a:latin typeface="Tw Cen MT" panose="020B0602020104020603" pitchFamily="34" charset="0"/>
              </a:rPr>
              <a:t> et al. J. Phys. </a:t>
            </a:r>
            <a:r>
              <a:rPr lang="fr-FR" sz="1400" dirty="0" err="1">
                <a:latin typeface="Tw Cen MT" panose="020B0602020104020603" pitchFamily="34" charset="0"/>
              </a:rPr>
              <a:t>Chem</a:t>
            </a:r>
            <a:r>
              <a:rPr lang="fr-FR" sz="1400" dirty="0">
                <a:latin typeface="Tw Cen MT" panose="020B0602020104020603" pitchFamily="34" charset="0"/>
              </a:rPr>
              <a:t>. C 2018, </a:t>
            </a:r>
            <a:r>
              <a:rPr lang="fr-FR" sz="1400" b="1" dirty="0">
                <a:latin typeface="Tw Cen MT" panose="020B0602020104020603" pitchFamily="34" charset="0"/>
              </a:rPr>
              <a:t>122</a:t>
            </a:r>
            <a:r>
              <a:rPr lang="fr-FR" sz="1400" dirty="0">
                <a:latin typeface="Tw Cen MT" panose="020B0602020104020603" pitchFamily="34" charset="0"/>
              </a:rPr>
              <a:t>, 12673−12680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26FB591-85DA-48C4-BB8E-9D3BB9FA2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10" y="6246680"/>
            <a:ext cx="1464660" cy="47479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5318D89-E056-4C38-BB39-E50C0440B7C7}"/>
              </a:ext>
            </a:extLst>
          </p:cNvPr>
          <p:cNvSpPr txBox="1"/>
          <p:nvPr/>
        </p:nvSpPr>
        <p:spPr>
          <a:xfrm>
            <a:off x="3305633" y="549327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Crystalline arrangement of aligned nanochannels</a:t>
            </a:r>
          </a:p>
        </p:txBody>
      </p:sp>
    </p:spTree>
    <p:extLst>
      <p:ext uri="{BB962C8B-B14F-4D97-AF65-F5344CB8AC3E}">
        <p14:creationId xmlns:p14="http://schemas.microsoft.com/office/powerpoint/2010/main" val="383914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51A9D-1A19-4A9C-8C28-FA14748B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instruments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2363F3-DCAB-4E3E-A14A-7AC10057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4D3C5B-A9EF-4567-8512-B74D5E89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EA0714-25ED-4003-A15C-373AC53D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5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2440C-30AA-4476-AE19-9D9CF04003DF}"/>
              </a:ext>
            </a:extLst>
          </p:cNvPr>
          <p:cNvSpPr/>
          <p:nvPr/>
        </p:nvSpPr>
        <p:spPr>
          <a:xfrm>
            <a:off x="1519645" y="4183985"/>
            <a:ext cx="9152709" cy="225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102788-7DE1-4A05-9A1F-1879CF0A6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378" y="4259974"/>
            <a:ext cx="2858385" cy="2139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B6A4FD-C56B-491B-835D-A86E1D8C8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3" y="4259973"/>
            <a:ext cx="2858624" cy="21439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20C503-CE5F-4FCD-9C7B-2E3774B91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520" y="6181843"/>
            <a:ext cx="259685" cy="2179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73B55E9-A725-476D-9AD7-1F4B7A4E28F9}"/>
              </a:ext>
            </a:extLst>
          </p:cNvPr>
          <p:cNvSpPr txBox="1"/>
          <p:nvPr/>
        </p:nvSpPr>
        <p:spPr>
          <a:xfrm>
            <a:off x="1519645" y="4268440"/>
            <a:ext cx="65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IN5B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339262-6D77-4BCD-96CD-B2421771622A}"/>
              </a:ext>
            </a:extLst>
          </p:cNvPr>
          <p:cNvSpPr txBox="1"/>
          <p:nvPr/>
        </p:nvSpPr>
        <p:spPr>
          <a:xfrm>
            <a:off x="7842427" y="4265361"/>
            <a:ext cx="817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IN16B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A46620B-6FE2-471D-908C-718DCAAA0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427" y="6181843"/>
            <a:ext cx="259685" cy="21792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4E766D-E516-4EE4-9EF5-A9EFE3783BEE}"/>
              </a:ext>
            </a:extLst>
          </p:cNvPr>
          <p:cNvGrpSpPr/>
          <p:nvPr/>
        </p:nvGrpSpPr>
        <p:grpSpPr>
          <a:xfrm>
            <a:off x="4636145" y="4247438"/>
            <a:ext cx="2933744" cy="2173654"/>
            <a:chOff x="3221008" y="4692787"/>
            <a:chExt cx="2933744" cy="217365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C5DCB8F-7686-45BD-9D45-981530346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67" t="1962" b="1090"/>
            <a:stretch/>
          </p:blipFill>
          <p:spPr>
            <a:xfrm>
              <a:off x="3221008" y="4715045"/>
              <a:ext cx="2933744" cy="2151396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B152308-50BB-4070-9F4E-D49241FBDAB0}"/>
                </a:ext>
              </a:extLst>
            </p:cNvPr>
            <p:cNvSpPr txBox="1"/>
            <p:nvPr/>
          </p:nvSpPr>
          <p:spPr>
            <a:xfrm>
              <a:off x="3256089" y="4692787"/>
              <a:ext cx="8981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SHARP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670C619-CDBD-4772-8DDB-568D6503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1960" y="6640022"/>
              <a:ext cx="259685" cy="21792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2E7EE20-DD38-42EF-956A-B8E97C863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5904" y="6637866"/>
              <a:ext cx="210963" cy="211667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2A2188ED-FC03-460E-8084-A8A32E6C1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0123" y="1265062"/>
            <a:ext cx="1589031" cy="53240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0BC732-2F82-4547-B01A-54907A5139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58846">
            <a:off x="4878664" y="1913337"/>
            <a:ext cx="364052" cy="2694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A4A6E61-1989-4B87-8EAC-A5CD9BB0D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5324">
            <a:off x="5325335" y="2125624"/>
            <a:ext cx="364052" cy="2694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EE94FC7-131E-4EC4-8C46-01EFFCC6B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58846">
            <a:off x="4959625" y="2315378"/>
            <a:ext cx="364052" cy="26944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E629BCE-E186-4787-9260-C0482B672D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2497">
            <a:off x="5617932" y="1878187"/>
            <a:ext cx="364052" cy="2694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2FD7481-E214-4C7D-85EB-AF7CAEA1E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4623">
            <a:off x="5122632" y="1654587"/>
            <a:ext cx="364052" cy="269440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CC9EBCA-E50C-431F-A239-A5CD7084F4DD}"/>
              </a:ext>
            </a:extLst>
          </p:cNvPr>
          <p:cNvCxnSpPr>
            <a:cxnSpLocks/>
          </p:cNvCxnSpPr>
          <p:nvPr/>
        </p:nvCxnSpPr>
        <p:spPr>
          <a:xfrm flipV="1">
            <a:off x="4915579" y="2881601"/>
            <a:ext cx="442732" cy="20763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10F0DB3-BBF2-4D18-B0B6-ADD161319F07}"/>
              </a:ext>
            </a:extLst>
          </p:cNvPr>
          <p:cNvCxnSpPr>
            <a:cxnSpLocks/>
          </p:cNvCxnSpPr>
          <p:nvPr/>
        </p:nvCxnSpPr>
        <p:spPr>
          <a:xfrm flipV="1">
            <a:off x="4908921" y="3109209"/>
            <a:ext cx="1356623" cy="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C9CF5B0-A6A8-490C-8DC1-6156622DE6F5}"/>
                  </a:ext>
                </a:extLst>
              </p:cNvPr>
              <p:cNvSpPr txBox="1"/>
              <p:nvPr/>
            </p:nvSpPr>
            <p:spPr>
              <a:xfrm>
                <a:off x="5292173" y="3161225"/>
                <a:ext cx="626046" cy="330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35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35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35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135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35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C9CF5B0-A6A8-490C-8DC1-6156622DE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173" y="3161225"/>
                <a:ext cx="626046" cy="3307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69EF0B2-3D60-4A04-9F11-9914BCB7B5BF}"/>
              </a:ext>
            </a:extLst>
          </p:cNvPr>
          <p:cNvCxnSpPr>
            <a:cxnSpLocks/>
          </p:cNvCxnSpPr>
          <p:nvPr/>
        </p:nvCxnSpPr>
        <p:spPr>
          <a:xfrm flipH="1" flipV="1">
            <a:off x="5364557" y="2881601"/>
            <a:ext cx="893777" cy="20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BB1BE93-EDC4-4934-8CA7-CCA6D27936E4}"/>
                  </a:ext>
                </a:extLst>
              </p:cNvPr>
              <p:cNvSpPr txBox="1"/>
              <p:nvPr/>
            </p:nvSpPr>
            <p:spPr>
              <a:xfrm flipH="1">
                <a:off x="5882861" y="2645814"/>
                <a:ext cx="225444" cy="326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35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35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</m:oMath>
                  </m:oMathPara>
                </a14:m>
                <a:endParaRPr lang="en-GB" sz="135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BB1BE93-EDC4-4934-8CA7-CCA6D2793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82861" y="2645814"/>
                <a:ext cx="225444" cy="326693"/>
              </a:xfrm>
              <a:prstGeom prst="rect">
                <a:avLst/>
              </a:prstGeom>
              <a:blipFill>
                <a:blip r:embed="rId10"/>
                <a:stretch>
                  <a:fillRect r="-27027" b="-7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4541090-56CC-46F8-B513-3EF80317858D}"/>
                  </a:ext>
                </a:extLst>
              </p:cNvPr>
              <p:cNvSpPr txBox="1"/>
              <p:nvPr/>
            </p:nvSpPr>
            <p:spPr>
              <a:xfrm>
                <a:off x="4852440" y="2588285"/>
                <a:ext cx="627818" cy="352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35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35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35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135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350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4541090-56CC-46F8-B513-3EF803178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440" y="2588285"/>
                <a:ext cx="627818" cy="352212"/>
              </a:xfrm>
              <a:prstGeom prst="rect">
                <a:avLst/>
              </a:prstGeom>
              <a:blipFill>
                <a:blip r:embed="rId11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CE39F8B9-3FE0-4825-BA51-BC82923A1D2D}"/>
              </a:ext>
            </a:extLst>
          </p:cNvPr>
          <p:cNvSpPr txBox="1"/>
          <p:nvPr/>
        </p:nvSpPr>
        <p:spPr>
          <a:xfrm>
            <a:off x="1495215" y="1742355"/>
            <a:ext cx="2237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solidFill>
                  <a:srgbClr val="FF0000"/>
                </a:solidFill>
                <a:latin typeface="Tw Cen MT" panose="020B0602020104020603" pitchFamily="34" charset="0"/>
              </a:rPr>
              <a:t>Time of flight </a:t>
            </a:r>
            <a:r>
              <a:rPr lang="en-GB" sz="1350" b="1" dirty="0">
                <a:latin typeface="Tw Cen MT" panose="020B0602020104020603" pitchFamily="34" charset="0"/>
              </a:rPr>
              <a:t>spectrometer </a:t>
            </a:r>
            <a:endParaRPr lang="en-GB" sz="135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97C5D64-5E86-4BE3-8331-3E44DC222A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0432" y="2019354"/>
            <a:ext cx="3013543" cy="146910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F68EB66-D435-4099-8AD8-920E908E07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3311" y="2069618"/>
            <a:ext cx="2445971" cy="202146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57D32850-C713-41C2-B643-C954E55F079B}"/>
              </a:ext>
            </a:extLst>
          </p:cNvPr>
          <p:cNvSpPr txBox="1"/>
          <p:nvPr/>
        </p:nvSpPr>
        <p:spPr>
          <a:xfrm>
            <a:off x="7369826" y="1753703"/>
            <a:ext cx="22645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solidFill>
                  <a:srgbClr val="FF0000"/>
                </a:solidFill>
                <a:latin typeface="Tw Cen MT" panose="020B0602020104020603" pitchFamily="34" charset="0"/>
              </a:rPr>
              <a:t>Backscattering </a:t>
            </a:r>
            <a:r>
              <a:rPr lang="en-GB" sz="1350" b="1" dirty="0">
                <a:latin typeface="Tw Cen MT" panose="020B0602020104020603" pitchFamily="34" charset="0"/>
              </a:rPr>
              <a:t>spectrometer </a:t>
            </a:r>
            <a:endParaRPr lang="en-GB" sz="135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4F1875B-A4CC-4954-BE1D-048DAD179EE1}"/>
              </a:ext>
            </a:extLst>
          </p:cNvPr>
          <p:cNvSpPr txBox="1"/>
          <p:nvPr/>
        </p:nvSpPr>
        <p:spPr>
          <a:xfrm>
            <a:off x="1410432" y="3577667"/>
            <a:ext cx="26109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latin typeface="Tw Cen MT" panose="020B0602020104020603" pitchFamily="34" charset="0"/>
              </a:rPr>
              <a:t>Fast dynamics </a:t>
            </a:r>
            <a:r>
              <a:rPr lang="en-GB" sz="1350" dirty="0">
                <a:latin typeface="Tw Cen MT" panose="020B0602020104020603" pitchFamily="34" charset="0"/>
              </a:rPr>
              <a:t>(vibration, rotation)</a:t>
            </a:r>
          </a:p>
          <a:p>
            <a:r>
              <a:rPr lang="en-GB" sz="1350" dirty="0">
                <a:latin typeface="Tw Cen MT" panose="020B0602020104020603" pitchFamily="34" charset="0"/>
              </a:rPr>
              <a:t>t ~ 0.1 à 100 </a:t>
            </a:r>
            <a:r>
              <a:rPr lang="en-GB" sz="1350" dirty="0" err="1">
                <a:latin typeface="Tw Cen MT" panose="020B0602020104020603" pitchFamily="34" charset="0"/>
              </a:rPr>
              <a:t>ps</a:t>
            </a:r>
            <a:endParaRPr lang="en-GB" sz="1350" dirty="0">
              <a:latin typeface="Tw Cen MT" panose="020B0602020104020603" pitchFamily="34" charset="0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1B13135-D350-4C1A-AF90-498D4317BA78}"/>
              </a:ext>
            </a:extLst>
          </p:cNvPr>
          <p:cNvGrpSpPr/>
          <p:nvPr/>
        </p:nvGrpSpPr>
        <p:grpSpPr>
          <a:xfrm>
            <a:off x="4684945" y="1069389"/>
            <a:ext cx="2371067" cy="351370"/>
            <a:chOff x="7495414" y="1657818"/>
            <a:chExt cx="3161423" cy="4684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17784CCF-6548-4D2F-A674-A5553960BFD0}"/>
                    </a:ext>
                  </a:extLst>
                </p:cNvPr>
                <p:cNvSpPr txBox="1"/>
                <p:nvPr/>
              </p:nvSpPr>
              <p:spPr>
                <a:xfrm>
                  <a:off x="9553201" y="1660049"/>
                  <a:ext cx="1103636" cy="435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350" dirty="0"/>
                    <a:t>S(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35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35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</m:oMath>
                  </a14:m>
                  <a:r>
                    <a:rPr lang="en-GB" sz="1350" dirty="0"/>
                    <a:t>, </a:t>
                  </a:r>
                  <a:r>
                    <a:rPr lang="en-US" sz="135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ℏ</a:t>
                  </a:r>
                  <a:r>
                    <a:rPr lang="en-US" sz="1350" i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</a:t>
                  </a:r>
                  <a:r>
                    <a:rPr lang="en-US" sz="135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r>
                    <a:rPr lang="en-US" sz="1350" i="1" dirty="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lang="en-GB" sz="1350" dirty="0"/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3D47CF57-4A34-454D-AEDA-A6221A6CEE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201" y="1660049"/>
                  <a:ext cx="1103636" cy="435590"/>
                </a:xfrm>
                <a:prstGeom prst="rect">
                  <a:avLst/>
                </a:prstGeom>
                <a:blipFill>
                  <a:blip r:embed="rId14"/>
                  <a:stretch>
                    <a:fillRect l="-1471" b="-1851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E6B577D-27BD-4FCF-A0BD-02DC867F366E}"/>
                </a:ext>
              </a:extLst>
            </p:cNvPr>
            <p:cNvSpPr txBox="1"/>
            <p:nvPr/>
          </p:nvSpPr>
          <p:spPr>
            <a:xfrm>
              <a:off x="7495414" y="1696045"/>
              <a:ext cx="22353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 err="1">
                  <a:solidFill>
                    <a:srgbClr val="00B050"/>
                  </a:solidFill>
                  <a:latin typeface="Tw Cen MT" panose="020B0602020104020603" pitchFamily="34" charset="0"/>
                </a:rPr>
                <a:t>Quasielastic</a:t>
              </a:r>
              <a:r>
                <a:rPr lang="en-GB" sz="1350" dirty="0">
                  <a:solidFill>
                    <a:schemeClr val="accent6"/>
                  </a:solidFill>
                  <a:latin typeface="Tw Cen MT" panose="020B0602020104020603" pitchFamily="34" charset="0"/>
                </a:rPr>
                <a:t> </a:t>
              </a:r>
              <a:r>
                <a:rPr lang="en-GB" sz="1350" dirty="0">
                  <a:latin typeface="Tw Cen MT" panose="020B0602020104020603" pitchFamily="34" charset="0"/>
                </a:rPr>
                <a:t>intensity</a:t>
              </a:r>
              <a:endParaRPr lang="en-GB" sz="1350" dirty="0">
                <a:solidFill>
                  <a:schemeClr val="accent6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21E2E6-43C8-45C1-9DE3-A7F22CABD92F}"/>
                </a:ext>
              </a:extLst>
            </p:cNvPr>
            <p:cNvSpPr/>
            <p:nvPr/>
          </p:nvSpPr>
          <p:spPr>
            <a:xfrm>
              <a:off x="7495414" y="1657818"/>
              <a:ext cx="3027239" cy="468493"/>
            </a:xfrm>
            <a:prstGeom prst="rect">
              <a:avLst/>
            </a:prstGeom>
            <a:noFill/>
            <a:ln w="28575">
              <a:solidFill>
                <a:srgbClr val="3696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79B3079E-767C-4FFE-8B8C-1CFED166CE2A}"/>
              </a:ext>
            </a:extLst>
          </p:cNvPr>
          <p:cNvSpPr txBox="1"/>
          <p:nvPr/>
        </p:nvSpPr>
        <p:spPr>
          <a:xfrm>
            <a:off x="6265544" y="3473791"/>
            <a:ext cx="177606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latin typeface="Tw Cen MT" panose="020B0602020104020603" pitchFamily="34" charset="0"/>
              </a:rPr>
              <a:t>Slow dynamics </a:t>
            </a:r>
          </a:p>
          <a:p>
            <a:r>
              <a:rPr lang="en-GB" sz="1350" dirty="0">
                <a:latin typeface="Tw Cen MT" panose="020B0602020104020603" pitchFamily="34" charset="0"/>
              </a:rPr>
              <a:t>(translational diffusion)</a:t>
            </a:r>
          </a:p>
          <a:p>
            <a:r>
              <a:rPr lang="en-GB" sz="1350" dirty="0">
                <a:latin typeface="Tw Cen MT" panose="020B0602020104020603" pitchFamily="34" charset="0"/>
              </a:rPr>
              <a:t>t ~ 0.1 à 1 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DF31766-1AC2-4CE9-A8F8-0D2F2C8306FE}"/>
                  </a:ext>
                </a:extLst>
              </p:cNvPr>
              <p:cNvSpPr txBox="1"/>
              <p:nvPr/>
            </p:nvSpPr>
            <p:spPr>
              <a:xfrm>
                <a:off x="5744278" y="2243403"/>
                <a:ext cx="893777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50" b="1" dirty="0">
                    <a:solidFill>
                      <a:srgbClr val="00B050"/>
                    </a:solidFill>
                    <a:latin typeface="Symbol" panose="05050102010706020507" pitchFamily="18" charset="2"/>
                    <a:ea typeface="Times New Roman" panose="02020603050405020304" pitchFamily="18" charset="0"/>
                  </a:rPr>
                  <a:t>D</a:t>
                </a:r>
                <a:r>
                  <a:rPr lang="en-US" sz="135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r>
                      <a:rPr lang="fr-FR" sz="1350" b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35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fr-FR" sz="135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GB" sz="135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DF31766-1AC2-4CE9-A8F8-0D2F2C830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278" y="2243403"/>
                <a:ext cx="893777" cy="300082"/>
              </a:xfrm>
              <a:prstGeom prst="rect">
                <a:avLst/>
              </a:prstGeom>
              <a:blipFill>
                <a:blip r:embed="rId15"/>
                <a:stretch>
                  <a:fillRect l="-1361" t="-4082" b="-20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age 42">
            <a:extLst>
              <a:ext uri="{FF2B5EF4-FFF2-40B4-BE49-F238E27FC236}">
                <a16:creationId xmlns:a16="http://schemas.microsoft.com/office/drawing/2014/main" id="{FC977164-E7C1-48E4-99EB-36E336EDC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8843" y="1623197"/>
            <a:ext cx="528691" cy="4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4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6728D9-F63E-403A-9C8D-336DC281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Water dynamics in MCM-41 silica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1E7305-02D8-4657-B9B2-A850FBAF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724CCB-D871-4D3F-882D-DA99FFEB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0D88B1-96CD-4008-96AB-50CBC0D1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6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0556323-22DD-4617-A750-9EF7D3138CE8}"/>
              </a:ext>
            </a:extLst>
          </p:cNvPr>
          <p:cNvGrpSpPr/>
          <p:nvPr/>
        </p:nvGrpSpPr>
        <p:grpSpPr>
          <a:xfrm>
            <a:off x="788781" y="4109975"/>
            <a:ext cx="3614687" cy="2748025"/>
            <a:chOff x="5321511" y="2104072"/>
            <a:chExt cx="2937510" cy="209105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57C1F63-E1CC-4681-9CF9-D34B8719B9AD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511" y="2104072"/>
              <a:ext cx="2937510" cy="209105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9D30CBE-5661-4184-9AAC-D4535E68B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501" y="2207665"/>
              <a:ext cx="1219263" cy="698536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0286B8D7-A98A-4F73-9569-3C45135CD9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1" y="1373577"/>
            <a:ext cx="3438390" cy="23148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9F3FA0-816E-4E14-B605-0FBA8260AE1F}"/>
              </a:ext>
            </a:extLst>
          </p:cNvPr>
          <p:cNvSpPr/>
          <p:nvPr/>
        </p:nvSpPr>
        <p:spPr>
          <a:xfrm>
            <a:off x="1954689" y="3831197"/>
            <a:ext cx="19014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marR="0" lvl="0" indent="0" algn="ctr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000" cap="none" spc="-5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Q dependence: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AB602-56F0-4C33-9866-5416B96F3620}"/>
              </a:ext>
            </a:extLst>
          </p:cNvPr>
          <p:cNvSpPr/>
          <p:nvPr/>
        </p:nvSpPr>
        <p:spPr>
          <a:xfrm>
            <a:off x="1324167" y="1050541"/>
            <a:ext cx="2907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marR="0" lvl="0" indent="0" algn="ctr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000" cap="none" spc="-5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Temperature dependence: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903691-82D3-4598-B3A3-76D16279B602}"/>
              </a:ext>
            </a:extLst>
          </p:cNvPr>
          <p:cNvSpPr txBox="1"/>
          <p:nvPr/>
        </p:nvSpPr>
        <p:spPr>
          <a:xfrm>
            <a:off x="7520093" y="6441764"/>
            <a:ext cx="4671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w Cen MT" panose="020B0602020104020603" pitchFamily="34" charset="0"/>
              </a:rPr>
              <a:t>A. </a:t>
            </a:r>
            <a:r>
              <a:rPr lang="fr-FR" sz="1400" dirty="0" err="1">
                <a:latin typeface="Tw Cen MT" panose="020B0602020104020603" pitchFamily="34" charset="0"/>
              </a:rPr>
              <a:t>Jani</a:t>
            </a:r>
            <a:r>
              <a:rPr lang="fr-FR" sz="1400" dirty="0">
                <a:latin typeface="Tw Cen MT" panose="020B0602020104020603" pitchFamily="34" charset="0"/>
              </a:rPr>
              <a:t> et al. J. </a:t>
            </a:r>
            <a:r>
              <a:rPr lang="fr-FR" sz="1400" dirty="0" err="1">
                <a:latin typeface="Tw Cen MT" panose="020B0602020104020603" pitchFamily="34" charset="0"/>
              </a:rPr>
              <a:t>Chem</a:t>
            </a:r>
            <a:r>
              <a:rPr lang="fr-FR" sz="1400" dirty="0">
                <a:latin typeface="Tw Cen MT" panose="020B0602020104020603" pitchFamily="34" charset="0"/>
              </a:rPr>
              <a:t>. Phys. </a:t>
            </a:r>
            <a:r>
              <a:rPr lang="fr-FR" sz="1400" b="1" dirty="0">
                <a:latin typeface="Tw Cen MT" panose="020B0602020104020603" pitchFamily="34" charset="0"/>
              </a:rPr>
              <a:t>154</a:t>
            </a:r>
            <a:r>
              <a:rPr lang="fr-FR" sz="1400" dirty="0">
                <a:latin typeface="Tw Cen MT" panose="020B0602020104020603" pitchFamily="34" charset="0"/>
              </a:rPr>
              <a:t>, 094505 (2021)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C9B4408-95A6-4B69-B3BE-1D5A8F11B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212" y="1398140"/>
            <a:ext cx="3614687" cy="26331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9692076-F658-41DB-A456-8B34B38B0032}"/>
              </a:ext>
            </a:extLst>
          </p:cNvPr>
          <p:cNvSpPr/>
          <p:nvPr/>
        </p:nvSpPr>
        <p:spPr>
          <a:xfrm>
            <a:off x="5796694" y="1083353"/>
            <a:ext cx="1220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marR="0" lvl="0" indent="0" algn="ctr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000" cap="none" spc="-5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Modelling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122CD6D-FB36-4C4B-9268-8DE358CE6693}"/>
              </a:ext>
            </a:extLst>
          </p:cNvPr>
          <p:cNvSpPr txBox="1"/>
          <p:nvPr/>
        </p:nvSpPr>
        <p:spPr>
          <a:xfrm>
            <a:off x="4746697" y="4246115"/>
            <a:ext cx="407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Tw Cen MT" panose="020B0602020104020603" pitchFamily="34" charset="0"/>
              </a:rPr>
              <a:t>2 motions: </a:t>
            </a:r>
          </a:p>
          <a:p>
            <a:pPr algn="ctr"/>
            <a:r>
              <a:rPr lang="en-GB" b="1" dirty="0">
                <a:latin typeface="Tw Cen MT" panose="020B0602020104020603" pitchFamily="34" charset="0"/>
              </a:rPr>
              <a:t>Local fast motion </a:t>
            </a:r>
            <a:r>
              <a:rPr lang="en-GB" dirty="0">
                <a:latin typeface="Tw Cen MT" panose="020B0602020104020603" pitchFamily="34" charset="0"/>
              </a:rPr>
              <a:t>(</a:t>
            </a:r>
            <a:r>
              <a:rPr lang="en-GB" dirty="0">
                <a:latin typeface="Symbol" panose="05050102010706020507" pitchFamily="18" charset="2"/>
              </a:rPr>
              <a:t>t </a:t>
            </a:r>
            <a:r>
              <a:rPr lang="en-GB" dirty="0">
                <a:latin typeface="Tw Cen MT" panose="020B0602020104020603" pitchFamily="34" charset="0"/>
              </a:rPr>
              <a:t>=1-3ps)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“</a:t>
            </a:r>
            <a:r>
              <a:rPr lang="en-GB" dirty="0" err="1">
                <a:latin typeface="Tw Cen MT" panose="020B0602020104020603" pitchFamily="34" charset="0"/>
              </a:rPr>
              <a:t>intrabassin</a:t>
            </a:r>
            <a:r>
              <a:rPr lang="en-GB" dirty="0">
                <a:latin typeface="Tw Cen MT" panose="020B0602020104020603" pitchFamily="34" charset="0"/>
              </a:rPr>
              <a:t> motion” (rotation, tumbling)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+</a:t>
            </a:r>
          </a:p>
          <a:p>
            <a:pPr algn="ctr"/>
            <a:r>
              <a:rPr lang="en-GB" b="1" dirty="0">
                <a:latin typeface="Tw Cen MT" panose="020B0602020104020603" pitchFamily="34" charset="0"/>
              </a:rPr>
              <a:t>Translational diffusion </a:t>
            </a:r>
          </a:p>
          <a:p>
            <a:pPr algn="ctr"/>
            <a:r>
              <a:rPr lang="en-GB" dirty="0">
                <a:latin typeface="Tw Cen MT" panose="020B0602020104020603" pitchFamily="34" charset="0"/>
              </a:rPr>
              <a:t>Spatially restricted </a:t>
            </a:r>
            <a:br>
              <a:rPr lang="en-GB" dirty="0">
                <a:latin typeface="Tw Cen MT" panose="020B0602020104020603" pitchFamily="34" charset="0"/>
              </a:rPr>
            </a:br>
            <a:r>
              <a:rPr lang="en-GB" dirty="0">
                <a:latin typeface="Tw Cen MT" panose="020B0602020104020603" pitchFamily="34" charset="0"/>
              </a:rPr>
              <a:t>Jump diffusion (non-</a:t>
            </a:r>
            <a:r>
              <a:rPr lang="en-GB" dirty="0" err="1">
                <a:latin typeface="Tw Cen MT" panose="020B0602020104020603" pitchFamily="34" charset="0"/>
              </a:rPr>
              <a:t>Fickian</a:t>
            </a:r>
            <a:r>
              <a:rPr lang="en-GB" dirty="0">
                <a:latin typeface="Tw Cen MT" panose="020B0602020104020603" pitchFamily="34" charset="0"/>
              </a:rPr>
              <a:t>)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11BE20-9033-4F88-BE96-2C6C0D1809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r="75052" b="15716"/>
          <a:stretch/>
        </p:blipFill>
        <p:spPr>
          <a:xfrm>
            <a:off x="8610600" y="2114945"/>
            <a:ext cx="2743200" cy="39336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D973219-8790-4469-9111-B282A61FB1DD}"/>
                  </a:ext>
                </a:extLst>
              </p:cNvPr>
              <p:cNvSpPr txBox="1"/>
              <p:nvPr/>
            </p:nvSpPr>
            <p:spPr>
              <a:xfrm>
                <a:off x="4284921" y="980881"/>
                <a:ext cx="1087002" cy="4047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/>
                  <a:t>S(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GB" sz="1800" dirty="0"/>
                  <a:t>, </a:t>
                </a:r>
                <a:r>
                  <a:rPr lang="en-US" sz="1800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ℏ</a:t>
                </a:r>
                <a:r>
                  <a:rPr lang="en-US" sz="1800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1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en-GB" dirty="0"/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D973219-8790-4469-9111-B282A61F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921" y="980881"/>
                <a:ext cx="1087002" cy="404791"/>
              </a:xfrm>
              <a:prstGeom prst="rect">
                <a:avLst/>
              </a:prstGeom>
              <a:blipFill>
                <a:blip r:embed="rId7"/>
                <a:stretch>
                  <a:fillRect l="-5056" t="-3030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84855EBD-ED73-4E42-A68B-8183C4467238}"/>
              </a:ext>
            </a:extLst>
          </p:cNvPr>
          <p:cNvSpPr/>
          <p:nvPr/>
        </p:nvSpPr>
        <p:spPr>
          <a:xfrm>
            <a:off x="9151812" y="1686769"/>
            <a:ext cx="1660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marR="0" lvl="0" indent="0" algn="ctr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000" spc="-50" dirty="0">
                <a:latin typeface="Tw Cen MT" panose="020B0602020104020603" pitchFamily="34" charset="0"/>
              </a:rPr>
              <a:t>Water motions</a:t>
            </a:r>
            <a:endParaRPr kumimoji="0" lang="en-US" sz="2000" i="0" u="none" strike="noStrike" kern="1000" cap="none" spc="-50" normalizeH="0" baseline="0" noProof="0" dirty="0">
              <a:ln>
                <a:noFill/>
              </a:ln>
              <a:effectLst/>
              <a:uLnTx/>
              <a:uFillTx/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53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B1344-78AE-44F4-8D0A-62B798C4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hydrophilicity of water dynamics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2C6E6-4418-4178-B173-A6A6C2A1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C7019-B97B-4358-B56B-D51E01FE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674AC4-6BA0-442A-8F52-AA32F508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7</a:t>
            </a:fld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198E2A-7F7C-4D07-885C-4A06E48092F7}"/>
              </a:ext>
            </a:extLst>
          </p:cNvPr>
          <p:cNvSpPr/>
          <p:nvPr/>
        </p:nvSpPr>
        <p:spPr>
          <a:xfrm>
            <a:off x="3767666" y="1191292"/>
            <a:ext cx="3323286" cy="1422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b="1" kern="1000" spc="-50" dirty="0"/>
              <a:t>Compared to bulk water :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kern="1000" spc="-50" dirty="0"/>
              <a:t>10 % reduction of diffusivity,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kern="1000" spc="-50" dirty="0"/>
              <a:t>x2-x4 increase of residence time,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kern="1000" spc="-50" dirty="0"/>
              <a:t>Modest effect of surface chemistry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B80C7A9-A8A2-4C48-BC4A-8A473617C798}"/>
              </a:ext>
            </a:extLst>
          </p:cNvPr>
          <p:cNvGrpSpPr/>
          <p:nvPr/>
        </p:nvGrpSpPr>
        <p:grpSpPr>
          <a:xfrm>
            <a:off x="1479246" y="3150064"/>
            <a:ext cx="8161867" cy="2933268"/>
            <a:chOff x="491066" y="2041699"/>
            <a:chExt cx="8161867" cy="293326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8764455-CCE9-48FE-AA0F-534EB1E66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066" y="2041699"/>
              <a:ext cx="8161867" cy="2933268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9AEA641A-6A62-4176-B43A-6A076C7D1E95}"/>
                </a:ext>
              </a:extLst>
            </p:cNvPr>
            <p:cNvGrpSpPr/>
            <p:nvPr/>
          </p:nvGrpSpPr>
          <p:grpSpPr>
            <a:xfrm>
              <a:off x="4064723" y="3462266"/>
              <a:ext cx="141515" cy="652823"/>
              <a:chOff x="1830973" y="1775337"/>
              <a:chExt cx="141515" cy="652823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5C0D41DB-A5F5-4A35-B1E2-BB4036F12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1734" y="1775337"/>
                <a:ext cx="0" cy="6496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C1C3E93-3C1D-4B66-896B-56AD37CDE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2062" y="1775337"/>
                <a:ext cx="14042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488A30C1-043B-45FD-97BC-472ABED1B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973" y="2428160"/>
                <a:ext cx="14042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F443BBF9-8EC1-4911-BA0B-39E58B7BCCCF}"/>
              </a:ext>
            </a:extLst>
          </p:cNvPr>
          <p:cNvSpPr txBox="1"/>
          <p:nvPr/>
        </p:nvSpPr>
        <p:spPr>
          <a:xfrm>
            <a:off x="3089903" y="2788432"/>
            <a:ext cx="112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Diffusivity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9F26DB-5D12-4DF1-BD0C-45BBC4EA5F9A}"/>
              </a:ext>
            </a:extLst>
          </p:cNvPr>
          <p:cNvSpPr txBox="1"/>
          <p:nvPr/>
        </p:nvSpPr>
        <p:spPr>
          <a:xfrm>
            <a:off x="7153887" y="2788432"/>
            <a:ext cx="15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Residence time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026873-F114-4F0C-A116-01608062C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79" y="1033529"/>
            <a:ext cx="2362321" cy="186064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6F83A6B-BA7C-4D6A-852B-9DB6A809C6D7}"/>
              </a:ext>
            </a:extLst>
          </p:cNvPr>
          <p:cNvSpPr txBox="1"/>
          <p:nvPr/>
        </p:nvSpPr>
        <p:spPr>
          <a:xfrm>
            <a:off x="7403135" y="6202460"/>
            <a:ext cx="4671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w Cen MT" panose="020B0602020104020603" pitchFamily="34" charset="0"/>
              </a:rPr>
              <a:t>A. </a:t>
            </a:r>
            <a:r>
              <a:rPr lang="fr-FR" sz="1400" dirty="0" err="1">
                <a:latin typeface="Tw Cen MT" panose="020B0602020104020603" pitchFamily="34" charset="0"/>
              </a:rPr>
              <a:t>Jani</a:t>
            </a:r>
            <a:r>
              <a:rPr lang="fr-FR" sz="1400" dirty="0">
                <a:latin typeface="Tw Cen MT" panose="020B0602020104020603" pitchFamily="34" charset="0"/>
              </a:rPr>
              <a:t> et al. J. </a:t>
            </a:r>
            <a:r>
              <a:rPr lang="fr-FR" sz="1400" dirty="0" err="1">
                <a:latin typeface="Tw Cen MT" panose="020B0602020104020603" pitchFamily="34" charset="0"/>
              </a:rPr>
              <a:t>Chem</a:t>
            </a:r>
            <a:r>
              <a:rPr lang="fr-FR" sz="1400" dirty="0">
                <a:latin typeface="Tw Cen MT" panose="020B0602020104020603" pitchFamily="34" charset="0"/>
              </a:rPr>
              <a:t>. Phys. </a:t>
            </a:r>
            <a:r>
              <a:rPr lang="fr-FR" sz="1400" b="1" dirty="0">
                <a:latin typeface="Tw Cen MT" panose="020B0602020104020603" pitchFamily="34" charset="0"/>
              </a:rPr>
              <a:t>154</a:t>
            </a:r>
            <a:r>
              <a:rPr lang="fr-FR" sz="1400" dirty="0">
                <a:latin typeface="Tw Cen MT" panose="020B0602020104020603" pitchFamily="34" charset="0"/>
              </a:rPr>
              <a:t>, 094505 (2021)</a:t>
            </a:r>
          </a:p>
        </p:txBody>
      </p:sp>
    </p:spTree>
    <p:extLst>
      <p:ext uri="{BB962C8B-B14F-4D97-AF65-F5344CB8AC3E}">
        <p14:creationId xmlns:p14="http://schemas.microsoft.com/office/powerpoint/2010/main" val="1233123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F17F2-41F3-4C77-839C-737C6EAC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solidFill>
                  <a:prstClr val="white"/>
                </a:solidFill>
              </a:rPr>
              <a:t>Ionically Charged Pore </a:t>
            </a:r>
            <a:r>
              <a:rPr lang="en-GB" sz="4400" dirty="0" err="1">
                <a:solidFill>
                  <a:prstClr val="white"/>
                </a:solidFill>
              </a:rPr>
              <a:t>Su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rface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7C0353-724E-4251-9951-E0FDC63A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26A06F-1222-4ABF-92E1-DC2447AF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896663-84A7-4846-83D5-8C7C51A6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B617B3-B8C7-4E61-ACDF-F3C64CF71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3" y="1333941"/>
            <a:ext cx="3251954" cy="43464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6B7273-61DA-431E-81F3-9B23FAC35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55" y="1226905"/>
            <a:ext cx="3400809" cy="44041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07A529B-A3D6-4CF7-9460-4A376934D2D8}"/>
              </a:ext>
            </a:extLst>
          </p:cNvPr>
          <p:cNvSpPr txBox="1"/>
          <p:nvPr/>
        </p:nvSpPr>
        <p:spPr>
          <a:xfrm>
            <a:off x="1297978" y="5387527"/>
            <a:ext cx="215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Divinyl</a:t>
            </a:r>
            <a:r>
              <a:rPr lang="fr-FR" dirty="0"/>
              <a:t>-pyridine PMO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13F03FC-8E40-4710-A0C6-56BF3701FBAD}"/>
              </a:ext>
            </a:extLst>
          </p:cNvPr>
          <p:cNvSpPr txBox="1"/>
          <p:nvPr/>
        </p:nvSpPr>
        <p:spPr>
          <a:xfrm>
            <a:off x="5202950" y="5387527"/>
            <a:ext cx="306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Divinyl-methylpyridinium</a:t>
            </a:r>
            <a:r>
              <a:rPr lang="fr-FR" dirty="0"/>
              <a:t> PMO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9A03C9-BB6C-42CD-BAFA-A5E28FD9870D}"/>
              </a:ext>
            </a:extLst>
          </p:cNvPr>
          <p:cNvSpPr txBox="1"/>
          <p:nvPr/>
        </p:nvSpPr>
        <p:spPr>
          <a:xfrm>
            <a:off x="6096000" y="6061308"/>
            <a:ext cx="54017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Tw Cen MT" panose="020B0602020104020603" pitchFamily="34" charset="0"/>
              </a:rPr>
              <a:t>A. </a:t>
            </a:r>
            <a:r>
              <a:rPr lang="de-DE" sz="1600" dirty="0" err="1">
                <a:latin typeface="Tw Cen MT" panose="020B0602020104020603" pitchFamily="34" charset="0"/>
              </a:rPr>
              <a:t>Mozhdehei</a:t>
            </a:r>
            <a:r>
              <a:rPr lang="de-DE" sz="1600" dirty="0">
                <a:latin typeface="Tw Cen MT" panose="020B0602020104020603" pitchFamily="34" charset="0"/>
              </a:rPr>
              <a:t> et al. J. Phys. Chem. C </a:t>
            </a:r>
            <a:r>
              <a:rPr lang="de-DE" sz="1600" b="1" dirty="0">
                <a:latin typeface="Tw Cen MT" panose="020B0602020104020603" pitchFamily="34" charset="0"/>
              </a:rPr>
              <a:t>129</a:t>
            </a:r>
            <a:r>
              <a:rPr lang="de-DE" sz="1600" dirty="0">
                <a:latin typeface="Tw Cen MT" panose="020B0602020104020603" pitchFamily="34" charset="0"/>
              </a:rPr>
              <a:t>, </a:t>
            </a:r>
            <a:r>
              <a:rPr lang="fr-FR" sz="1600" dirty="0">
                <a:latin typeface="Tw Cen MT" panose="020B0602020104020603" pitchFamily="34" charset="0"/>
              </a:rPr>
              <a:t>18311-18324 </a:t>
            </a:r>
            <a:r>
              <a:rPr lang="de-DE" sz="1600" dirty="0">
                <a:latin typeface="Tw Cen MT" panose="020B0602020104020603" pitchFamily="34" charset="0"/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263194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E7D74A-D4DF-4FB6-9CFE-292B501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prstClr val="white"/>
                </a:solidFill>
              </a:rPr>
              <a:t>Ionically Charged Pore </a:t>
            </a:r>
            <a:r>
              <a:rPr lang="en-GB" sz="4400" dirty="0" err="1">
                <a:solidFill>
                  <a:prstClr val="white"/>
                </a:solidFill>
              </a:rPr>
              <a:t>Su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rface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9D9EA-C373-49D3-B2B3-6300E0F1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20/05/2026 Nantes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65A229-09ED-4DE8-BBC4-155B451D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Denis Morineau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B6F302-17A9-42FA-BB4B-D22CB63C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9D32-A1D5-4642-8883-87BAD31F21A5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AFFCC6-CDEB-458C-8906-9984EC24E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55" y="1926956"/>
            <a:ext cx="3292169" cy="27092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CE0108-5DB5-4AAC-ABD5-59D43613B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79" y="1926956"/>
            <a:ext cx="3136749" cy="27092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C7F43B-8EB6-4B90-A856-8E334435BF3E}"/>
              </a:ext>
            </a:extLst>
          </p:cNvPr>
          <p:cNvSpPr txBox="1"/>
          <p:nvPr/>
        </p:nvSpPr>
        <p:spPr>
          <a:xfrm>
            <a:off x="2147931" y="1173625"/>
            <a:ext cx="176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w Cen MT" panose="020B0602020104020603" pitchFamily="34" charset="0"/>
              </a:rPr>
              <a:t>Neutral pore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CCB75A-49B4-4A3E-9D13-0D749AF0F645}"/>
              </a:ext>
            </a:extLst>
          </p:cNvPr>
          <p:cNvSpPr txBox="1"/>
          <p:nvPr/>
        </p:nvSpPr>
        <p:spPr>
          <a:xfrm>
            <a:off x="5116683" y="1173625"/>
            <a:ext cx="1930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w Cen MT" panose="020B0602020104020603" pitchFamily="34" charset="0"/>
              </a:rPr>
              <a:t>Charged pore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55B47F-FB12-4C0E-ADA5-F55C9F265D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r="75052" b="15716"/>
          <a:stretch/>
        </p:blipFill>
        <p:spPr>
          <a:xfrm>
            <a:off x="8839404" y="3455016"/>
            <a:ext cx="1943777" cy="27873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29D3DE-CF98-4F75-B7E5-9B87A7E70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688" y="1979085"/>
            <a:ext cx="1684098" cy="5613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7D1B5B-2FC8-4E56-9559-62FCD4A35CD5}"/>
              </a:ext>
            </a:extLst>
          </p:cNvPr>
          <p:cNvSpPr/>
          <p:nvPr/>
        </p:nvSpPr>
        <p:spPr>
          <a:xfrm>
            <a:off x="8844690" y="1389629"/>
            <a:ext cx="1594667" cy="65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kern="1000" spc="-50" dirty="0">
                <a:solidFill>
                  <a:srgbClr val="FF0000"/>
                </a:solidFill>
                <a:latin typeface="Tw Cen MT" panose="020B0602020104020603" pitchFamily="34" charset="0"/>
              </a:rPr>
              <a:t>Jump diffusion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kern="1000" spc="-50" dirty="0">
                <a:solidFill>
                  <a:srgbClr val="FF0000"/>
                </a:solidFill>
                <a:latin typeface="Tw Cen MT" panose="020B0602020104020603" pitchFamily="34" charset="0"/>
              </a:rPr>
              <a:t>model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D47B2DD-A2DF-41A0-8F90-D4D9FB313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26" y="2957578"/>
            <a:ext cx="1514475" cy="54521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5D7BC5A-9CFB-44D3-9684-46F2815CA622}"/>
              </a:ext>
            </a:extLst>
          </p:cNvPr>
          <p:cNvSpPr txBox="1"/>
          <p:nvPr/>
        </p:nvSpPr>
        <p:spPr>
          <a:xfrm>
            <a:off x="5001484" y="2809702"/>
            <a:ext cx="182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  <a:latin typeface="Tw Cen MT" panose="020B0602020104020603" pitchFamily="34" charset="0"/>
              </a:rPr>
              <a:t>~D</a:t>
            </a:r>
            <a:r>
              <a:rPr lang="en-GB" i="1" baseline="-25000" dirty="0">
                <a:solidFill>
                  <a:srgbClr val="FF0000"/>
                </a:solidFill>
                <a:latin typeface="Tw Cen MT" panose="020B0602020104020603" pitchFamily="34" charset="0"/>
              </a:rPr>
              <a:t>T</a:t>
            </a:r>
            <a:r>
              <a:rPr lang="en-GB" i="1" dirty="0">
                <a:solidFill>
                  <a:srgbClr val="FF0000"/>
                </a:solidFill>
                <a:latin typeface="Tw Cen MT" panose="020B0602020104020603" pitchFamily="34" charset="0"/>
              </a:rPr>
              <a:t>Q</a:t>
            </a:r>
            <a:r>
              <a:rPr lang="en-GB" i="1" baseline="30000" dirty="0">
                <a:solidFill>
                  <a:srgbClr val="FF0000"/>
                </a:solidFill>
                <a:latin typeface="Tw Cen MT" panose="020B0602020104020603" pitchFamily="34" charset="0"/>
              </a:rPr>
              <a:t>2 </a:t>
            </a:r>
            <a:r>
              <a:rPr lang="en-GB" i="1" dirty="0">
                <a:solidFill>
                  <a:srgbClr val="007AB4"/>
                </a:solidFill>
                <a:latin typeface="Tw Cen MT" panose="020B0602020104020603" pitchFamily="34" charset="0"/>
              </a:rPr>
              <a:t>(Fick’s law)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409B2C3-03AC-43C7-845A-12483D0E8583}"/>
              </a:ext>
            </a:extLst>
          </p:cNvPr>
          <p:cNvCxnSpPr>
            <a:cxnSpLocks/>
          </p:cNvCxnSpPr>
          <p:nvPr/>
        </p:nvCxnSpPr>
        <p:spPr>
          <a:xfrm flipV="1">
            <a:off x="4837102" y="3215835"/>
            <a:ext cx="439886" cy="835534"/>
          </a:xfrm>
          <a:prstGeom prst="straightConnector1">
            <a:avLst/>
          </a:prstGeom>
          <a:ln w="6350">
            <a:solidFill>
              <a:srgbClr val="FF0000"/>
            </a:solidFill>
            <a:headEnd w="sm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AA44981-AEC4-435C-9308-F9532114F25D}"/>
              </a:ext>
            </a:extLst>
          </p:cNvPr>
          <p:cNvSpPr txBox="1"/>
          <p:nvPr/>
        </p:nvSpPr>
        <p:spPr>
          <a:xfrm>
            <a:off x="7267775" y="3295048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AB4"/>
                </a:solidFill>
                <a:latin typeface="Symbol" panose="05050102010706020507" pitchFamily="18" charset="2"/>
              </a:rPr>
              <a:t>t</a:t>
            </a:r>
            <a:r>
              <a:rPr lang="en-GB" sz="1600" baseline="-25000" dirty="0">
                <a:solidFill>
                  <a:srgbClr val="007AB4"/>
                </a:solidFill>
                <a:latin typeface="Tw Cen MT" panose="020B0602020104020603" pitchFamily="34" charset="0"/>
              </a:rPr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A5D3E7-F67D-4425-A72E-0D1E1DC60E14}"/>
              </a:ext>
            </a:extLst>
          </p:cNvPr>
          <p:cNvSpPr/>
          <p:nvPr/>
        </p:nvSpPr>
        <p:spPr>
          <a:xfrm>
            <a:off x="8839404" y="1389629"/>
            <a:ext cx="1594667" cy="65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kern="1000" spc="-50" dirty="0">
                <a:solidFill>
                  <a:srgbClr val="FF0000"/>
                </a:solidFill>
                <a:latin typeface="Tw Cen MT" panose="020B0602020104020603" pitchFamily="34" charset="0"/>
              </a:rPr>
              <a:t>Jump diffusion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kern="1000" spc="-50" dirty="0">
                <a:solidFill>
                  <a:srgbClr val="FF0000"/>
                </a:solidFill>
                <a:latin typeface="Tw Cen MT" panose="020B0602020104020603" pitchFamily="34" charset="0"/>
              </a:rPr>
              <a:t>model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A007B0-4A22-43C9-9EA9-D19355E5F428}"/>
              </a:ext>
            </a:extLst>
          </p:cNvPr>
          <p:cNvSpPr/>
          <p:nvPr/>
        </p:nvSpPr>
        <p:spPr>
          <a:xfrm>
            <a:off x="8748822" y="2676204"/>
            <a:ext cx="1798889" cy="26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kern="1000" spc="-50" dirty="0" err="1">
                <a:solidFill>
                  <a:srgbClr val="FF0000"/>
                </a:solidFill>
                <a:latin typeface="Tw Cen MT" panose="020B0602020104020603" pitchFamily="34" charset="0"/>
              </a:rPr>
              <a:t>Mean</a:t>
            </a:r>
            <a:r>
              <a:rPr lang="fr-FR" kern="1000" spc="-50" dirty="0">
                <a:solidFill>
                  <a:srgbClr val="FF0000"/>
                </a:solidFill>
                <a:latin typeface="Tw Cen MT" panose="020B0602020104020603" pitchFamily="34" charset="0"/>
              </a:rPr>
              <a:t> jump </a:t>
            </a:r>
            <a:r>
              <a:rPr lang="fr-FR" kern="1000" spc="-50" dirty="0" err="1">
                <a:solidFill>
                  <a:srgbClr val="FF0000"/>
                </a:solidFill>
                <a:latin typeface="Tw Cen MT" panose="020B0602020104020603" pitchFamily="34" charset="0"/>
              </a:rPr>
              <a:t>length</a:t>
            </a:r>
            <a:endParaRPr lang="fr-FR" kern="1000" spc="-50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DCEF48-D76A-4C52-9903-C7492B8BAAB4}"/>
              </a:ext>
            </a:extLst>
          </p:cNvPr>
          <p:cNvSpPr/>
          <p:nvPr/>
        </p:nvSpPr>
        <p:spPr>
          <a:xfrm>
            <a:off x="2109159" y="4821193"/>
            <a:ext cx="4232374" cy="14211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b="1" kern="1000" spc="-50" dirty="0"/>
              <a:t>Compared to bulk water :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kern="1000" spc="-50" dirty="0"/>
              <a:t>x4 reduction of diffusivity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kern="1000" spc="-50" dirty="0"/>
              <a:t>x10 increase of residence time</a:t>
            </a:r>
            <a:r>
              <a:rPr lang="en-GB" kern="1000" spc="-50" dirty="0"/>
              <a:t> </a:t>
            </a:r>
          </a:p>
          <a:p>
            <a:pPr marL="76200" algn="ctr">
              <a:lnSpc>
                <a:spcPts val="12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kern="1000" spc="-50" dirty="0">
                <a:latin typeface="Tw Cen MT" panose="020B0602020104020603" pitchFamily="34" charset="0"/>
              </a:rPr>
              <a:t>No charge effect on jump length (</a:t>
            </a:r>
            <a:r>
              <a:rPr lang="en-GB" i="1" kern="1000" spc="-50" dirty="0">
                <a:latin typeface="Tw Cen MT" panose="020B0602020104020603" pitchFamily="34" charset="0"/>
              </a:rPr>
              <a:t>l</a:t>
            </a:r>
            <a:r>
              <a:rPr lang="en-GB" kern="1000" spc="-50" dirty="0">
                <a:latin typeface="Tw Cen MT" panose="020B0602020104020603" pitchFamily="34" charset="0"/>
              </a:rPr>
              <a:t>=2-3 </a:t>
            </a:r>
            <a:r>
              <a:rPr lang="en-GB" kern="1000" spc="-50" dirty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96FD03-53F8-46EF-80B8-83AD89845AAD}"/>
              </a:ext>
            </a:extLst>
          </p:cNvPr>
          <p:cNvSpPr txBox="1"/>
          <p:nvPr/>
        </p:nvSpPr>
        <p:spPr>
          <a:xfrm>
            <a:off x="6690360" y="6130073"/>
            <a:ext cx="54017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Tw Cen MT" panose="020B0602020104020603" pitchFamily="34" charset="0"/>
              </a:rPr>
              <a:t>A. </a:t>
            </a:r>
            <a:r>
              <a:rPr lang="de-DE" sz="1600" dirty="0" err="1">
                <a:latin typeface="Tw Cen MT" panose="020B0602020104020603" pitchFamily="34" charset="0"/>
              </a:rPr>
              <a:t>Mozhdehei</a:t>
            </a:r>
            <a:r>
              <a:rPr lang="de-DE" sz="1600" dirty="0">
                <a:latin typeface="Tw Cen MT" panose="020B0602020104020603" pitchFamily="34" charset="0"/>
              </a:rPr>
              <a:t> et al. J. Phys. Chem. C </a:t>
            </a:r>
            <a:r>
              <a:rPr lang="de-DE" sz="1600" b="1" dirty="0">
                <a:latin typeface="Tw Cen MT" panose="020B0602020104020603" pitchFamily="34" charset="0"/>
              </a:rPr>
              <a:t>129</a:t>
            </a:r>
            <a:r>
              <a:rPr lang="de-DE" sz="1600" dirty="0">
                <a:latin typeface="Tw Cen MT" panose="020B0602020104020603" pitchFamily="34" charset="0"/>
              </a:rPr>
              <a:t>, </a:t>
            </a:r>
            <a:r>
              <a:rPr lang="fr-FR" sz="1600" dirty="0">
                <a:latin typeface="Tw Cen MT" panose="020B0602020104020603" pitchFamily="34" charset="0"/>
              </a:rPr>
              <a:t>18311-18324 </a:t>
            </a:r>
            <a:r>
              <a:rPr lang="de-DE" sz="1600" dirty="0">
                <a:latin typeface="Tw Cen MT" panose="020B0602020104020603" pitchFamily="34" charset="0"/>
              </a:rPr>
              <a:t>(2025)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A52A101-437B-45F5-BF30-69AC5A9062CB}"/>
              </a:ext>
            </a:extLst>
          </p:cNvPr>
          <p:cNvSpPr txBox="1"/>
          <p:nvPr/>
        </p:nvSpPr>
        <p:spPr>
          <a:xfrm>
            <a:off x="3274706" y="1635658"/>
            <a:ext cx="3337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 Cen MT" panose="020B0602020104020603" pitchFamily="34" charset="0"/>
              </a:rPr>
              <a:t>QENS broadening  (HWHM)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5326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29917</TotalTime>
  <Words>1117</Words>
  <Application>Microsoft Office PowerPoint</Application>
  <PresentationFormat>Grand écran</PresentationFormat>
  <Paragraphs>264</Paragraphs>
  <Slides>18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Times New Roman</vt:lpstr>
      <vt:lpstr>Tw Cen MT</vt:lpstr>
      <vt:lpstr>Tw Cen MT Condensed</vt:lpstr>
      <vt:lpstr>Thème Office</vt:lpstr>
      <vt:lpstr>ChemSketch</vt:lpstr>
      <vt:lpstr>Water Dynamics in Porous Materials:  What can we learn from Quasielastic Neutron Scattering?  </vt:lpstr>
      <vt:lpstr>Neutron scattering / Space &amp; time</vt:lpstr>
      <vt:lpstr>Neutron Scattering Facilities</vt:lpstr>
      <vt:lpstr>Model Nanoporous hosts - Tuning surface interaction</vt:lpstr>
      <vt:lpstr>Different instruments</vt:lpstr>
      <vt:lpstr>Water dynamics in MCM-41 silica</vt:lpstr>
      <vt:lpstr>Impact of hydrophilicity of water dynamics</vt:lpstr>
      <vt:lpstr>Ionically Charged Pore Surface</vt:lpstr>
      <vt:lpstr>Ionically Charged Pore Surface</vt:lpstr>
      <vt:lpstr>Charged vs neutral hydrophilic vs hydrophobic surfaces </vt:lpstr>
      <vt:lpstr>Variable pore filling : Range of Ionic Charge Interaction? </vt:lpstr>
      <vt:lpstr>Acknowledgements - Thank you for your attention !</vt:lpstr>
      <vt:lpstr>QENS modelling</vt:lpstr>
      <vt:lpstr>MCM-41 silicas</vt:lpstr>
      <vt:lpstr>Interfacial layer</vt:lpstr>
      <vt:lpstr>Impact of surface chemistry on H-bonds structure</vt:lpstr>
      <vt:lpstr>Impact of surface chemistry on H-bonds structure</vt:lpstr>
      <vt:lpstr>Impact of hydrophilicity of water dynamics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Neutrons Scattering</dc:title>
  <dc:creator>Denis Morineau</dc:creator>
  <cp:lastModifiedBy>Denis Morineau</cp:lastModifiedBy>
  <cp:revision>438</cp:revision>
  <dcterms:created xsi:type="dcterms:W3CDTF">2026-02-02T13:45:16Z</dcterms:created>
  <dcterms:modified xsi:type="dcterms:W3CDTF">2026-05-17T18:45:42Z</dcterms:modified>
</cp:coreProperties>
</file>