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505" r:id="rId3"/>
    <p:sldId id="520" r:id="rId4"/>
    <p:sldId id="509" r:id="rId5"/>
    <p:sldId id="507" r:id="rId6"/>
    <p:sldId id="508" r:id="rId7"/>
    <p:sldId id="510" r:id="rId8"/>
    <p:sldId id="511" r:id="rId9"/>
    <p:sldId id="513" r:id="rId10"/>
    <p:sldId id="514" r:id="rId11"/>
    <p:sldId id="516" r:id="rId12"/>
    <p:sldId id="517" r:id="rId13"/>
    <p:sldId id="518" r:id="rId14"/>
    <p:sldId id="515" r:id="rId15"/>
    <p:sldId id="519" r:id="rId16"/>
    <p:sldId id="506" r:id="rId17"/>
    <p:sldId id="512" r:id="rId18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89D"/>
    <a:srgbClr val="573C78"/>
    <a:srgbClr val="9F9FD3"/>
    <a:srgbClr val="FFFFFF"/>
    <a:srgbClr val="E4DB5A"/>
    <a:srgbClr val="98FF96"/>
    <a:srgbClr val="2B33FF"/>
    <a:srgbClr val="FF1A1E"/>
    <a:srgbClr val="FF2327"/>
    <a:srgbClr val="FF1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3" autoAdjust="0"/>
    <p:restoredTop sz="90017" autoAdjust="0"/>
  </p:normalViewPr>
  <p:slideViewPr>
    <p:cSldViewPr snapToObjects="1" showGuides="1">
      <p:cViewPr varScale="1">
        <p:scale>
          <a:sx n="252" d="100"/>
          <a:sy n="252" d="100"/>
        </p:scale>
        <p:origin x="976" y="184"/>
      </p:cViewPr>
      <p:guideLst>
        <p:guide orient="horz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4F718-3672-EC47-A12B-CE0BDC4FFCAD}" type="datetimeFigureOut">
              <a:rPr lang="fr-FR" smtClean="0"/>
              <a:pPr/>
              <a:t>16/05/2026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3C61C-F3BF-3E48-8EE9-442A24533A5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996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571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D6FBB-B3EC-B978-7CC4-3BCC37478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424A3BF-7E32-8EB1-EB5E-2D6CE9823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C80BA807-9C12-714F-2A65-03EB7ADFC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586656-4BD1-45DB-2244-CE7AA3CD0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958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658D6-ADA2-94E7-C1D9-29E3B2C77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995848-E935-97A6-DF48-B9ACA67C0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BDA695D-7FD7-A17F-D0C4-CC7365086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 know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people </a:t>
            </a:r>
            <a:r>
              <a:rPr lang="fr-FR" dirty="0" err="1"/>
              <a:t>would</a:t>
            </a:r>
            <a:r>
              <a:rPr lang="fr-FR" dirty="0"/>
              <a:t> call </a:t>
            </a:r>
            <a:r>
              <a:rPr lang="fr-FR" dirty="0" err="1"/>
              <a:t>reasonable</a:t>
            </a:r>
            <a:r>
              <a:rPr lang="fr-FR" dirty="0"/>
              <a:t> agreement, but in reality </a:t>
            </a:r>
            <a:r>
              <a:rPr lang="fr-FR" dirty="0" err="1"/>
              <a:t>it</a:t>
            </a:r>
            <a:r>
              <a:rPr lang="fr-FR" dirty="0"/>
              <a:t> shows 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A00363-3E6D-6781-F39F-5E3BF75227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167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D7C6-6DD5-444B-FBB7-B30A569AD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B15B07-6674-0967-5F2A-320FE4876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DF448490-25CF-05B5-FDB9-C64BC5540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8F7FA4-CD95-6982-9C62-79C08B303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593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B81F8-D5FE-0527-503A-AF943A0D7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51B7BF-1E10-78B1-91C4-6B8C50B32E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5501746-74A1-FD53-6FBC-0C2BBEDC9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2DD890-F48D-2015-1BED-27C2139E9B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063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5430D-D312-F6BC-C5D6-905C84ED9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275ED9-0CB7-60D6-3D30-FEC2AA0A6A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F28B7E6-39A3-3899-2178-7A4B1D94B5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Describe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situation (</a:t>
            </a:r>
            <a:r>
              <a:rPr lang="fr-FR" dirty="0" err="1"/>
              <a:t>unstable</a:t>
            </a:r>
            <a:r>
              <a:rPr lang="fr-FR" dirty="0"/>
              <a:t> </a:t>
            </a:r>
            <a:r>
              <a:rPr lang="fr-FR" dirty="0" err="1"/>
              <a:t>equilibrium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8E6324-599C-4A37-146C-B2E1824F4F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60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640B5-01E1-E907-A433-DDBA969E7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2D5CC5A-FDEC-C3E0-36EB-F00A7675B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91AAA0D-9C33-4776-96A4-EC937F72B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Shape and </a:t>
            </a:r>
            <a:r>
              <a:rPr lang="fr-FR" dirty="0" err="1"/>
              <a:t>hysteresis</a:t>
            </a:r>
            <a:r>
              <a:rPr lang="fr-FR" dirty="0"/>
              <a:t> of sorption </a:t>
            </a:r>
            <a:r>
              <a:rPr lang="fr-FR" dirty="0" err="1"/>
              <a:t>isotherms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defined</a:t>
            </a:r>
            <a:r>
              <a:rPr lang="fr-FR" dirty="0"/>
              <a:t> </a:t>
            </a:r>
            <a:r>
              <a:rPr lang="fr-FR" dirty="0" err="1"/>
              <a:t>anymore</a:t>
            </a:r>
            <a:r>
              <a:rPr lang="fr-FR" dirty="0"/>
              <a:t> by … but by …</a:t>
            </a:r>
          </a:p>
          <a:p>
            <a:r>
              <a:rPr lang="fr-FR" dirty="0" err="1"/>
              <a:t>Equilibrium</a:t>
            </a:r>
            <a:r>
              <a:rPr lang="fr-FR" dirty="0"/>
              <a:t>, </a:t>
            </a:r>
            <a:r>
              <a:rPr lang="fr-FR" dirty="0" err="1"/>
              <a:t>even</a:t>
            </a:r>
            <a:r>
              <a:rPr lang="fr-FR" dirty="0"/>
              <a:t> if </a:t>
            </a:r>
            <a:r>
              <a:rPr lang="fr-FR" dirty="0" err="1"/>
              <a:t>metastable</a:t>
            </a:r>
            <a:endParaRPr lang="fr-FR" dirty="0"/>
          </a:p>
          <a:p>
            <a:r>
              <a:rPr lang="fr-FR" dirty="0" err="1"/>
              <a:t>Interesting</a:t>
            </a:r>
            <a:r>
              <a:rPr lang="fr-FR" dirty="0"/>
              <a:t> to </a:t>
            </a:r>
            <a:r>
              <a:rPr lang="fr-FR" dirty="0" err="1"/>
              <a:t>finely</a:t>
            </a:r>
            <a:r>
              <a:rPr lang="fr-FR" dirty="0"/>
              <a:t> tune absorption and release of water in </a:t>
            </a:r>
            <a:r>
              <a:rPr lang="fr-FR" dirty="0" err="1"/>
              <a:t>materials</a:t>
            </a:r>
            <a:r>
              <a:rPr lang="fr-FR" dirty="0"/>
              <a:t> for </a:t>
            </a:r>
            <a:r>
              <a:rPr lang="fr-FR" dirty="0" err="1"/>
              <a:t>various</a:t>
            </a:r>
            <a:r>
              <a:rPr lang="fr-FR" dirty="0"/>
              <a:t> applications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D410B8-22C3-9564-552A-F6867DCBCC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05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7C1E7-DF2D-2BA3-77DE-1705CEF0B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F7A9E52-2150-937B-E317-1DAE7DA5AB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6E9564D-6D14-E39E-975A-912B17BE7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D0F559-D9D8-5AA7-713A-DA7EC67B4C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896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1EC00-9295-891E-8F8F-1DF31E028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731361-D304-47AD-72A0-0EC6F23E42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0748845D-F5EC-BB22-390E-01B7BAF6A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5AC46F-DC03-3FD7-B6DA-4E0A7EDCA4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612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Let’s</a:t>
            </a:r>
            <a:r>
              <a:rPr lang="fr-FR" dirty="0"/>
              <a:t> start </a:t>
            </a:r>
            <a:r>
              <a:rPr lang="fr-FR" dirty="0" err="1"/>
              <a:t>with</a:t>
            </a:r>
            <a:r>
              <a:rPr lang="fr-FR" dirty="0"/>
              <a:t> a droplet …</a:t>
            </a:r>
          </a:p>
          <a:p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two</a:t>
            </a:r>
            <a:r>
              <a:rPr lang="fr-FR" dirty="0"/>
              <a:t> phases </a:t>
            </a:r>
            <a:r>
              <a:rPr lang="fr-FR" dirty="0" err="1"/>
              <a:t>with</a:t>
            </a:r>
            <a:r>
              <a:rPr lang="fr-FR" dirty="0"/>
              <a:t> a transition line </a:t>
            </a:r>
            <a:r>
              <a:rPr lang="fr-FR" dirty="0" err="1"/>
              <a:t>situated</a:t>
            </a:r>
            <a:r>
              <a:rPr lang="fr-FR" dirty="0"/>
              <a:t> at 75%RH for </a:t>
            </a:r>
            <a:r>
              <a:rPr lang="fr-FR" dirty="0" err="1"/>
              <a:t>NaCl</a:t>
            </a:r>
            <a:endParaRPr lang="fr-FR" dirty="0"/>
          </a:p>
          <a:p>
            <a:r>
              <a:rPr lang="fr-FR" dirty="0"/>
              <a:t>Phase </a:t>
            </a:r>
            <a:r>
              <a:rPr lang="fr-FR" dirty="0" err="1"/>
              <a:t>diagram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90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42E66-0345-FCD1-2A4A-88DD33123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BD2D1F6-CE6D-F51A-2097-30C983F66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BE2C714-AB9B-C692-5C4D-6DCDDDF4CA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Let’s</a:t>
            </a:r>
            <a:r>
              <a:rPr lang="fr-FR" dirty="0"/>
              <a:t> start </a:t>
            </a:r>
            <a:r>
              <a:rPr lang="fr-FR" dirty="0" err="1"/>
              <a:t>with</a:t>
            </a:r>
            <a:r>
              <a:rPr lang="fr-FR" dirty="0"/>
              <a:t> a droplet …</a:t>
            </a:r>
          </a:p>
          <a:p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two</a:t>
            </a:r>
            <a:r>
              <a:rPr lang="fr-FR" dirty="0"/>
              <a:t> phases </a:t>
            </a:r>
            <a:r>
              <a:rPr lang="fr-FR" dirty="0" err="1"/>
              <a:t>with</a:t>
            </a:r>
            <a:r>
              <a:rPr lang="fr-FR" dirty="0"/>
              <a:t> a transition line </a:t>
            </a:r>
            <a:r>
              <a:rPr lang="fr-FR" dirty="0" err="1"/>
              <a:t>situated</a:t>
            </a:r>
            <a:r>
              <a:rPr lang="fr-FR" dirty="0"/>
              <a:t> at 75%RH for </a:t>
            </a:r>
            <a:r>
              <a:rPr lang="fr-FR" dirty="0" err="1"/>
              <a:t>NaCl</a:t>
            </a:r>
            <a:endParaRPr lang="fr-FR" dirty="0"/>
          </a:p>
          <a:p>
            <a:r>
              <a:rPr lang="fr-FR" dirty="0"/>
              <a:t>Phase </a:t>
            </a:r>
            <a:r>
              <a:rPr lang="fr-FR" dirty="0" err="1"/>
              <a:t>diagram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A5656A-0341-2D0D-B38D-3DB91A002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8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96A78-36A1-73C9-B44B-89B188A2D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87766A6-B062-94D2-3062-C6C0C9C28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C395373-B536-78F7-EADE-4AACD8A1D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219692-1623-0EE9-3B92-CB69436C32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903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63F2A-D047-FF08-5A7D-D006A5E5E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41C578F-F2E6-444B-E15A-CF7B48B832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242DE0F-56AB-77F3-BEC5-244962AEF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F92AFD-F672-E020-EF2A-E609D18D98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696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240E0-9776-C012-2CF6-42C483D2B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E56FDAC-4E02-CBF4-551D-C0235AE3A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8FF288F5-9616-319C-5F3F-5468C4A76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Soak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salt</a:t>
            </a:r>
            <a:r>
              <a:rPr lang="fr-FR" dirty="0"/>
              <a:t> solution and </a:t>
            </a:r>
            <a:r>
              <a:rPr lang="fr-FR" dirty="0" err="1"/>
              <a:t>then</a:t>
            </a:r>
            <a:r>
              <a:rPr lang="fr-FR" dirty="0"/>
              <a:t> put in RH </a:t>
            </a:r>
            <a:r>
              <a:rPr lang="fr-FR" dirty="0" err="1"/>
              <a:t>controlled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2E836F-81A0-EF21-5C22-A0BE2CF37E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209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11248-49D8-3C15-30AE-A9361E696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37646B4-F9D4-B5B6-E57E-30ED87B53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9A045FB-A5CF-404F-E1A9-2A8B8CE3B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Salt phase transitions </a:t>
            </a:r>
            <a:r>
              <a:rPr lang="fr-FR" dirty="0" err="1"/>
              <a:t>define</a:t>
            </a:r>
            <a:r>
              <a:rPr lang="fr-FR" dirty="0"/>
              <a:t> </a:t>
            </a:r>
            <a:r>
              <a:rPr lang="fr-FR" dirty="0" err="1"/>
              <a:t>hysteresis</a:t>
            </a:r>
            <a:r>
              <a:rPr lang="fr-FR" dirty="0"/>
              <a:t>, not water </a:t>
            </a:r>
            <a:r>
              <a:rPr lang="fr-FR" dirty="0" err="1"/>
              <a:t>capillarity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2739FE-D75F-EE40-AA04-61D0F11E7C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349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E3324-FDE4-0A58-7164-CF8B79918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B8DBEE2-C790-1C81-30D7-11FC9715C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3A52E80-041B-E967-D740-235C6F3F9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Define</a:t>
            </a:r>
            <a:r>
              <a:rPr lang="fr-FR" dirty="0"/>
              <a:t> Kelvin radius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A8B8A8-C1B1-48C8-686C-44E47422EC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430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91828-9C5B-EBF7-340B-B50A12EDA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02DFA32-DC85-D966-0149-57F68DC9CF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DB64D28-0250-C90F-65E4-C1C4E99B7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EC1D6B-8B59-65E0-DBAB-35C3CFBB5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3C61C-F3BF-3E48-8EE9-442A24533A5A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879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sv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pattern&#10;&#10;AI-generated content may be incorrect.">
            <a:extLst>
              <a:ext uri="{FF2B5EF4-FFF2-40B4-BE49-F238E27FC236}">
                <a16:creationId xmlns:a16="http://schemas.microsoft.com/office/drawing/2014/main" id="{4B3E4BC6-0D3E-2294-CE91-C67F16FEE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865517" y="1405894"/>
            <a:ext cx="1286341" cy="13138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12DDD77-9161-0DD3-7FBF-A5AC4ED6497C}"/>
              </a:ext>
            </a:extLst>
          </p:cNvPr>
          <p:cNvSpPr/>
          <p:nvPr/>
        </p:nvSpPr>
        <p:spPr>
          <a:xfrm rot="10800000">
            <a:off x="7851783" y="1425144"/>
            <a:ext cx="1292216" cy="1286342"/>
          </a:xfrm>
          <a:prstGeom prst="rect">
            <a:avLst/>
          </a:prstGeom>
          <a:gradFill flip="none" rotWithShape="1">
            <a:gsLst>
              <a:gs pos="13000">
                <a:schemeClr val="bg1">
                  <a:alpha val="0"/>
                </a:schemeClr>
              </a:gs>
              <a:gs pos="92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6" name="Picture 5" descr="A close-up of a grey background&#10;&#10;AI-generated content may be incorrect.">
            <a:extLst>
              <a:ext uri="{FF2B5EF4-FFF2-40B4-BE49-F238E27FC236}">
                <a16:creationId xmlns:a16="http://schemas.microsoft.com/office/drawing/2014/main" id="{6DDF2E89-5FF7-CF81-DE13-ED520DF0B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5277"/>
          <a:stretch>
            <a:fillRect/>
          </a:stretch>
        </p:blipFill>
        <p:spPr>
          <a:xfrm rot="16200000">
            <a:off x="144401" y="1283743"/>
            <a:ext cx="1272578" cy="1561377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06C9EF-BDA3-BBA1-066B-D2E9CD908A54}"/>
              </a:ext>
            </a:extLst>
          </p:cNvPr>
          <p:cNvSpPr/>
          <p:nvPr/>
        </p:nvSpPr>
        <p:spPr>
          <a:xfrm>
            <a:off x="0" y="1426537"/>
            <a:ext cx="1521032" cy="12811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5213" y="1502091"/>
            <a:ext cx="9144000" cy="1260140"/>
          </a:xfrm>
        </p:spPr>
        <p:txBody>
          <a:bodyPr/>
          <a:lstStyle/>
          <a:p>
            <a:r>
              <a:rPr lang="en-US" sz="3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Humidity-driven crystallization and deliquescence of salt in nanopores</a:t>
            </a: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935596" y="3147814"/>
            <a:ext cx="7272808" cy="533214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u="sng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Olivier </a:t>
            </a:r>
            <a:r>
              <a:rPr kumimoji="0" lang="en-US" sz="2400" u="sng" strike="noStrike" kern="1200" cap="small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Vincent</a:t>
            </a:r>
            <a:r>
              <a:rPr kumimoji="0" lang="en-US" sz="2400" strike="noStrike" kern="1200" cap="small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kumimoji="0" lang="en-US" sz="2400" strike="noStrike" kern="1200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Hugo</a:t>
            </a:r>
            <a:r>
              <a:rPr kumimoji="0" lang="en-US" sz="2400" strike="noStrike" kern="1200" cap="small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Bellezza, </a:t>
            </a:r>
            <a:r>
              <a:rPr kumimoji="0" lang="en-US" sz="2400" strike="noStrike" kern="1200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Marine</a:t>
            </a:r>
            <a:r>
              <a:rPr kumimoji="0" lang="en-US" sz="2400" strike="noStrike" kern="1200" cap="small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strike="noStrike" kern="1200" cap="small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Poizat</a:t>
            </a:r>
            <a:endParaRPr kumimoji="0" lang="en-US" sz="2400" strike="noStrike" kern="1200" cap="small" spc="0" normalizeH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72736" y="1414099"/>
            <a:ext cx="85689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prstClr val="white"/>
                </a:gs>
                <a:gs pos="5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ous-titre 2"/>
          <p:cNvSpPr txBox="1">
            <a:spLocks/>
          </p:cNvSpPr>
          <p:nvPr/>
        </p:nvSpPr>
        <p:spPr>
          <a:xfrm>
            <a:off x="503548" y="3579862"/>
            <a:ext cx="8136904" cy="425202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i="1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CNRS &amp; Univ. Lyon 1, Institut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e for </a:t>
            </a:r>
            <a:r>
              <a:rPr kumimoji="0" lang="en-US" i="1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Light &amp; Matter</a:t>
            </a:r>
            <a:r>
              <a:rPr lang="en-US" i="1" baseline="0" dirty="0">
                <a:solidFill>
                  <a:srgbClr val="000000"/>
                </a:solidFill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 (</a:t>
            </a:r>
            <a:r>
              <a:rPr kumimoji="0" lang="en-US" i="1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Lyon, </a:t>
            </a:r>
            <a:r>
              <a:rPr kumimoji="0" lang="en-US" i="1" strike="noStrike" kern="1200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France</a:t>
            </a:r>
            <a:r>
              <a:rPr kumimoji="0" lang="en-US" i="1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)</a:t>
            </a:r>
            <a:endParaRPr kumimoji="0" lang="en-US" i="1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 Thin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9" descr="ILM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3" y="51469"/>
            <a:ext cx="2047511" cy="965255"/>
          </a:xfrm>
          <a:prstGeom prst="rect">
            <a:avLst/>
          </a:prstGeom>
        </p:spPr>
      </p:pic>
      <p:pic>
        <p:nvPicPr>
          <p:cNvPr id="12" name="Picture 11" descr="CNRSfilaire-grand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7" y="51469"/>
            <a:ext cx="1080120" cy="1080120"/>
          </a:xfrm>
          <a:prstGeom prst="rect">
            <a:avLst/>
          </a:prstGeom>
        </p:spPr>
      </p:pic>
      <p:pic>
        <p:nvPicPr>
          <p:cNvPr id="15" name="Picture 14" descr="Logo_UCBL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776" y="82671"/>
            <a:ext cx="3833839" cy="934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8A2A83-2356-41D1-7AC6-EF73060878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11474" y="4562142"/>
            <a:ext cx="2491477" cy="50808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211AB2-404E-C858-0640-C3038A5ABEDB}"/>
              </a:ext>
            </a:extLst>
          </p:cNvPr>
          <p:cNvCxnSpPr/>
          <p:nvPr/>
        </p:nvCxnSpPr>
        <p:spPr>
          <a:xfrm>
            <a:off x="503548" y="2718402"/>
            <a:ext cx="85689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prstClr val="white"/>
                </a:gs>
                <a:gs pos="5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D80B6-877A-98E5-4758-85884473D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F8CDAD-1078-65A8-ACC0-E627E443312F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E47F49C-A533-11A8-237D-7E5EAC95BA40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Theory vs. Experiments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C4D12E15-17F0-156B-4E46-3443A2A2143E}"/>
              </a:ext>
            </a:extLst>
          </p:cNvPr>
          <p:cNvSpPr txBox="1"/>
          <p:nvPr/>
        </p:nvSpPr>
        <p:spPr>
          <a:xfrm>
            <a:off x="8865483" y="21974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8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CDB3D6-BA24-9432-D36C-48D986884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3031" y="555526"/>
            <a:ext cx="6467200" cy="4338414"/>
          </a:xfrm>
          <a:prstGeom prst="rect">
            <a:avLst/>
          </a:prstGeom>
        </p:spPr>
      </p:pic>
      <p:sp>
        <p:nvSpPr>
          <p:cNvPr id="6" name="TextBox 75">
            <a:extLst>
              <a:ext uri="{FF2B5EF4-FFF2-40B4-BE49-F238E27FC236}">
                <a16:creationId xmlns:a16="http://schemas.microsoft.com/office/drawing/2014/main" id="{361FD027-D1A0-7BD8-0FE8-B32C4D2AE64C}"/>
              </a:ext>
            </a:extLst>
          </p:cNvPr>
          <p:cNvSpPr txBox="1"/>
          <p:nvPr/>
        </p:nvSpPr>
        <p:spPr>
          <a:xfrm>
            <a:off x="6477108" y="679507"/>
            <a:ext cx="251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000" dirty="0">
                <a:solidFill>
                  <a:srgbClr val="9F9FD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bulk equilibrium</a:t>
            </a:r>
          </a:p>
        </p:txBody>
      </p:sp>
      <p:sp>
        <p:nvSpPr>
          <p:cNvPr id="7" name="TextBox 75">
            <a:extLst>
              <a:ext uri="{FF2B5EF4-FFF2-40B4-BE49-F238E27FC236}">
                <a16:creationId xmlns:a16="http://schemas.microsoft.com/office/drawing/2014/main" id="{5347CDFD-E89E-EE89-4ABB-AA29E57BF82A}"/>
              </a:ext>
            </a:extLst>
          </p:cNvPr>
          <p:cNvSpPr txBox="1"/>
          <p:nvPr/>
        </p:nvSpPr>
        <p:spPr>
          <a:xfrm>
            <a:off x="6472345" y="1023661"/>
            <a:ext cx="251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steric nucleation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D7F69-4B92-7DF0-FF9A-9C502F3E75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64288" y="1403620"/>
            <a:ext cx="1016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7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C2686-0B8D-D951-370C-19FFE516B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F672E7-8574-DE71-0E89-9B39B76AA5EC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0CCA52C-D173-71CD-6E03-CE465BB6EF6B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Theory vs. Experiments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AEAB5C8D-E076-DBEC-E21F-4F034FB2F189}"/>
              </a:ext>
            </a:extLst>
          </p:cNvPr>
          <p:cNvSpPr txBox="1"/>
          <p:nvPr/>
        </p:nvSpPr>
        <p:spPr>
          <a:xfrm>
            <a:off x="8865483" y="21974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8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601ECC-BDD4-8E80-05E4-4F5702EC8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3031" y="555526"/>
            <a:ext cx="6467200" cy="4338414"/>
          </a:xfrm>
          <a:prstGeom prst="rect">
            <a:avLst/>
          </a:prstGeom>
        </p:spPr>
      </p:pic>
      <p:sp>
        <p:nvSpPr>
          <p:cNvPr id="6" name="TextBox 75">
            <a:extLst>
              <a:ext uri="{FF2B5EF4-FFF2-40B4-BE49-F238E27FC236}">
                <a16:creationId xmlns:a16="http://schemas.microsoft.com/office/drawing/2014/main" id="{58173DDC-02A0-C3EF-2332-CAE80CDB89F5}"/>
              </a:ext>
            </a:extLst>
          </p:cNvPr>
          <p:cNvSpPr txBox="1"/>
          <p:nvPr/>
        </p:nvSpPr>
        <p:spPr>
          <a:xfrm>
            <a:off x="6477108" y="679507"/>
            <a:ext cx="251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000" dirty="0">
                <a:solidFill>
                  <a:srgbClr val="9F9FD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bulk equilibrium</a:t>
            </a:r>
          </a:p>
        </p:txBody>
      </p:sp>
      <p:sp>
        <p:nvSpPr>
          <p:cNvPr id="7" name="TextBox 75">
            <a:extLst>
              <a:ext uri="{FF2B5EF4-FFF2-40B4-BE49-F238E27FC236}">
                <a16:creationId xmlns:a16="http://schemas.microsoft.com/office/drawing/2014/main" id="{64892DF7-7F91-0258-1655-CFAF435B35B6}"/>
              </a:ext>
            </a:extLst>
          </p:cNvPr>
          <p:cNvSpPr txBox="1"/>
          <p:nvPr/>
        </p:nvSpPr>
        <p:spPr>
          <a:xfrm>
            <a:off x="6472345" y="1023661"/>
            <a:ext cx="251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steric nucleation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23B5A7F-4912-FB53-70C4-08CFC9F5A54A}"/>
              </a:ext>
            </a:extLst>
          </p:cNvPr>
          <p:cNvSpPr/>
          <p:nvPr/>
        </p:nvSpPr>
        <p:spPr>
          <a:xfrm>
            <a:off x="4716016" y="1573427"/>
            <a:ext cx="1849541" cy="679766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6D623-7A61-E366-AAE7-F98FFE306E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64288" y="1403620"/>
            <a:ext cx="1016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54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530E6-3D98-2823-9C42-1667F795E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6B32F5-6530-9427-CC10-9FE66206F63D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D704C563-8D4A-F97E-E6C1-83A8A2A15F50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Theory vs. Experiments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0FD10656-8CE8-4D43-0631-7D435F60B4A6}"/>
              </a:ext>
            </a:extLst>
          </p:cNvPr>
          <p:cNvSpPr txBox="1"/>
          <p:nvPr/>
        </p:nvSpPr>
        <p:spPr>
          <a:xfrm>
            <a:off x="8865483" y="21974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8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1FCF7D9-A3DC-04A9-E73F-CDF3130CF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3031" y="555526"/>
            <a:ext cx="6467200" cy="4338414"/>
          </a:xfrm>
          <a:prstGeom prst="rect">
            <a:avLst/>
          </a:prstGeom>
        </p:spPr>
      </p:pic>
      <p:sp>
        <p:nvSpPr>
          <p:cNvPr id="6" name="TextBox 75">
            <a:extLst>
              <a:ext uri="{FF2B5EF4-FFF2-40B4-BE49-F238E27FC236}">
                <a16:creationId xmlns:a16="http://schemas.microsoft.com/office/drawing/2014/main" id="{30326A71-3A5D-5CD9-A926-E3505CB027DA}"/>
              </a:ext>
            </a:extLst>
          </p:cNvPr>
          <p:cNvSpPr txBox="1"/>
          <p:nvPr/>
        </p:nvSpPr>
        <p:spPr>
          <a:xfrm>
            <a:off x="6477108" y="679507"/>
            <a:ext cx="251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000" dirty="0">
                <a:solidFill>
                  <a:srgbClr val="9F9FD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bulk equilibrium</a:t>
            </a:r>
          </a:p>
        </p:txBody>
      </p:sp>
      <p:sp>
        <p:nvSpPr>
          <p:cNvPr id="7" name="TextBox 75">
            <a:extLst>
              <a:ext uri="{FF2B5EF4-FFF2-40B4-BE49-F238E27FC236}">
                <a16:creationId xmlns:a16="http://schemas.microsoft.com/office/drawing/2014/main" id="{0AC6279D-9240-4CFF-9422-FE6EF925501C}"/>
              </a:ext>
            </a:extLst>
          </p:cNvPr>
          <p:cNvSpPr txBox="1"/>
          <p:nvPr/>
        </p:nvSpPr>
        <p:spPr>
          <a:xfrm>
            <a:off x="6472345" y="1023661"/>
            <a:ext cx="251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steric nucleation</a:t>
            </a:r>
          </a:p>
        </p:txBody>
      </p:sp>
      <p:sp>
        <p:nvSpPr>
          <p:cNvPr id="8" name="TextBox 75">
            <a:extLst>
              <a:ext uri="{FF2B5EF4-FFF2-40B4-BE49-F238E27FC236}">
                <a16:creationId xmlns:a16="http://schemas.microsoft.com/office/drawing/2014/main" id="{6CAEC7A2-5DFC-D1A7-D59E-0BB2E386CB12}"/>
              </a:ext>
            </a:extLst>
          </p:cNvPr>
          <p:cNvSpPr txBox="1"/>
          <p:nvPr/>
        </p:nvSpPr>
        <p:spPr>
          <a:xfrm>
            <a:off x="6477108" y="2499742"/>
            <a:ext cx="251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kinetic nucleation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9030B-2691-F0BE-25C6-2CF062BEBE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92177" y="2843896"/>
            <a:ext cx="1879600" cy="2667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388266-298F-8758-1D58-D7335F798C7C}"/>
              </a:ext>
            </a:extLst>
          </p:cNvPr>
          <p:cNvSpPr/>
          <p:nvPr/>
        </p:nvSpPr>
        <p:spPr>
          <a:xfrm>
            <a:off x="4716016" y="1573427"/>
            <a:ext cx="1849541" cy="679766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B81A8-F429-2AE1-9BED-669E27CAD8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64288" y="1403620"/>
            <a:ext cx="1016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37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A8BD6-2BBD-0160-4DF5-F150D5895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F1B2EC-0DEB-0CEB-2BC3-C8397157E132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3F23906-84B2-7195-5684-095B714F026D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Theory vs. Experiments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BA1ECE1B-BDC3-0100-364A-66683C9020AE}"/>
              </a:ext>
            </a:extLst>
          </p:cNvPr>
          <p:cNvSpPr txBox="1"/>
          <p:nvPr/>
        </p:nvSpPr>
        <p:spPr>
          <a:xfrm>
            <a:off x="8865483" y="21974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8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5946E21-FEE3-6BFA-F034-86CB9F0D4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031" y="555526"/>
            <a:ext cx="6467201" cy="4338414"/>
          </a:xfrm>
          <a:prstGeom prst="rect">
            <a:avLst/>
          </a:prstGeom>
        </p:spPr>
      </p:pic>
      <p:sp>
        <p:nvSpPr>
          <p:cNvPr id="6" name="TextBox 75">
            <a:extLst>
              <a:ext uri="{FF2B5EF4-FFF2-40B4-BE49-F238E27FC236}">
                <a16:creationId xmlns:a16="http://schemas.microsoft.com/office/drawing/2014/main" id="{CB23956F-1B5C-2985-E15E-0F591358F5BF}"/>
              </a:ext>
            </a:extLst>
          </p:cNvPr>
          <p:cNvSpPr txBox="1"/>
          <p:nvPr/>
        </p:nvSpPr>
        <p:spPr>
          <a:xfrm>
            <a:off x="6477108" y="679507"/>
            <a:ext cx="251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000" dirty="0">
                <a:solidFill>
                  <a:srgbClr val="9F9FD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bulk equilibrium</a:t>
            </a:r>
          </a:p>
        </p:txBody>
      </p:sp>
      <p:sp>
        <p:nvSpPr>
          <p:cNvPr id="7" name="TextBox 75">
            <a:extLst>
              <a:ext uri="{FF2B5EF4-FFF2-40B4-BE49-F238E27FC236}">
                <a16:creationId xmlns:a16="http://schemas.microsoft.com/office/drawing/2014/main" id="{21CEF158-2FF4-61DC-8400-366EFD1BC109}"/>
              </a:ext>
            </a:extLst>
          </p:cNvPr>
          <p:cNvSpPr txBox="1"/>
          <p:nvPr/>
        </p:nvSpPr>
        <p:spPr>
          <a:xfrm>
            <a:off x="6472345" y="1023661"/>
            <a:ext cx="251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steric nucleation</a:t>
            </a:r>
          </a:p>
        </p:txBody>
      </p:sp>
      <p:sp>
        <p:nvSpPr>
          <p:cNvPr id="8" name="TextBox 75">
            <a:extLst>
              <a:ext uri="{FF2B5EF4-FFF2-40B4-BE49-F238E27FC236}">
                <a16:creationId xmlns:a16="http://schemas.microsoft.com/office/drawing/2014/main" id="{F92C49A6-24FD-6CBD-04AE-2F9807D8A758}"/>
              </a:ext>
            </a:extLst>
          </p:cNvPr>
          <p:cNvSpPr txBox="1"/>
          <p:nvPr/>
        </p:nvSpPr>
        <p:spPr>
          <a:xfrm>
            <a:off x="6477108" y="2499742"/>
            <a:ext cx="251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kinetic nucleation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42B1D1-22A4-76C7-7057-832926B584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92177" y="2843896"/>
            <a:ext cx="1879600" cy="2667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5AE567A-FBF4-5637-A45B-4564CE0D9318}"/>
              </a:ext>
            </a:extLst>
          </p:cNvPr>
          <p:cNvSpPr/>
          <p:nvPr/>
        </p:nvSpPr>
        <p:spPr>
          <a:xfrm>
            <a:off x="4716016" y="1573427"/>
            <a:ext cx="1849541" cy="679766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61666-C07E-6D1D-370A-392BB17E76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64288" y="1403620"/>
            <a:ext cx="1016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39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CBA70-7A54-21C8-8F7F-3351C969A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1175D7-2508-3D28-B0A0-951B440095FF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E931000-FA2E-BDD9-C945-6040C4A603F2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Steric nucleation vs. Deliquescence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C4842D18-D3AF-A366-605B-C67E31138CDC}"/>
              </a:ext>
            </a:extLst>
          </p:cNvPr>
          <p:cNvSpPr txBox="1"/>
          <p:nvPr/>
        </p:nvSpPr>
        <p:spPr>
          <a:xfrm>
            <a:off x="8865483" y="21974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9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8481A4-2407-1F02-C7A2-E54844348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771550"/>
            <a:ext cx="7010400" cy="1879600"/>
          </a:xfrm>
          <a:prstGeom prst="rect">
            <a:avLst/>
          </a:prstGeom>
        </p:spPr>
      </p:pic>
      <p:pic>
        <p:nvPicPr>
          <p:cNvPr id="27" name="Picture 4" descr="C:\Users\Olivier\Documents\Recherche\Thèse\PhD_Seminar_2\Figures\Accolade.png">
            <a:extLst>
              <a:ext uri="{FF2B5EF4-FFF2-40B4-BE49-F238E27FC236}">
                <a16:creationId xmlns:a16="http://schemas.microsoft.com/office/drawing/2014/main" id="{CD5B39BC-C61F-311D-FCAF-4D2220B61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alphaModFix amt="57000"/>
          </a:blip>
          <a:srcRect/>
          <a:stretch>
            <a:fillRect/>
          </a:stretch>
        </p:blipFill>
        <p:spPr bwMode="auto">
          <a:xfrm>
            <a:off x="1115616" y="2355726"/>
            <a:ext cx="4032448" cy="8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C:\Users\Olivier\Documents\Recherche\Thèse\PhD_Seminar_2\Figures\Accolade.png">
            <a:extLst>
              <a:ext uri="{FF2B5EF4-FFF2-40B4-BE49-F238E27FC236}">
                <a16:creationId xmlns:a16="http://schemas.microsoft.com/office/drawing/2014/main" id="{8D10633F-79F6-8A68-8A74-E3917F9AD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alphaModFix amt="57000"/>
          </a:blip>
          <a:srcRect/>
          <a:stretch>
            <a:fillRect/>
          </a:stretch>
        </p:blipFill>
        <p:spPr bwMode="auto">
          <a:xfrm>
            <a:off x="5868144" y="2347863"/>
            <a:ext cx="1656184" cy="8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97BCC53-6C68-EFB3-3441-9B2F04FCCD70}"/>
              </a:ext>
            </a:extLst>
          </p:cNvPr>
          <p:cNvSpPr/>
          <p:nvPr/>
        </p:nvSpPr>
        <p:spPr>
          <a:xfrm>
            <a:off x="635377" y="771550"/>
            <a:ext cx="45642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1E013E-C9F3-97E6-F89A-6C0C35DAA7D4}"/>
              </a:ext>
            </a:extLst>
          </p:cNvPr>
          <p:cNvSpPr/>
          <p:nvPr/>
        </p:nvSpPr>
        <p:spPr>
          <a:xfrm>
            <a:off x="3058346" y="781917"/>
            <a:ext cx="45642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BC3C1E-485C-FCFF-2F47-51B5AECC9EC6}"/>
              </a:ext>
            </a:extLst>
          </p:cNvPr>
          <p:cNvSpPr/>
          <p:nvPr/>
        </p:nvSpPr>
        <p:spPr>
          <a:xfrm>
            <a:off x="5339714" y="843558"/>
            <a:ext cx="45642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extBox 75">
            <a:extLst>
              <a:ext uri="{FF2B5EF4-FFF2-40B4-BE49-F238E27FC236}">
                <a16:creationId xmlns:a16="http://schemas.microsoft.com/office/drawing/2014/main" id="{EBD29561-B2D0-00D3-14C9-B776CB403709}"/>
              </a:ext>
            </a:extLst>
          </p:cNvPr>
          <p:cNvSpPr txBox="1"/>
          <p:nvPr/>
        </p:nvSpPr>
        <p:spPr>
          <a:xfrm>
            <a:off x="1091799" y="3250561"/>
            <a:ext cx="416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Sterically limited nucleation (</a:t>
            </a:r>
            <a:r>
              <a:rPr lang="en-US" i="1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</a:t>
            </a:r>
            <a:r>
              <a:rPr lang="en-US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* = </a:t>
            </a:r>
            <a:r>
              <a:rPr lang="en-US" i="1" dirty="0" err="1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4" name="TextBox 75">
            <a:extLst>
              <a:ext uri="{FF2B5EF4-FFF2-40B4-BE49-F238E27FC236}">
                <a16:creationId xmlns:a16="http://schemas.microsoft.com/office/drawing/2014/main" id="{83486ABC-6E4D-59D8-69A3-289C090E32D4}"/>
              </a:ext>
            </a:extLst>
          </p:cNvPr>
          <p:cNvSpPr txBox="1"/>
          <p:nvPr/>
        </p:nvSpPr>
        <p:spPr>
          <a:xfrm>
            <a:off x="5475176" y="3250561"/>
            <a:ext cx="244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3-phase equilibrium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6E2CA2-F42A-5EB1-AB80-077E075AC2E5}"/>
              </a:ext>
            </a:extLst>
          </p:cNvPr>
          <p:cNvSpPr txBox="1"/>
          <p:nvPr/>
        </p:nvSpPr>
        <p:spPr>
          <a:xfrm>
            <a:off x="5313874" y="3585184"/>
            <a:ext cx="4654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effectLst/>
              </a:rPr>
              <a:t>(Talreja-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effectLst/>
              </a:rPr>
              <a:t>Muthreja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et al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effectLst/>
              </a:rPr>
              <a:t>. </a:t>
            </a:r>
            <a:r>
              <a:rPr lang="en-GB" sz="1600" i="1" dirty="0">
                <a:solidFill>
                  <a:schemeClr val="bg1">
                    <a:lumMod val="50000"/>
                  </a:schemeClr>
                </a:solidFill>
                <a:effectLst/>
              </a:rPr>
              <a:t>Langmuir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effectLst/>
              </a:rPr>
              <a:t> 2022)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6605DB-252B-E477-0A17-65DA572313B9}"/>
              </a:ext>
            </a:extLst>
          </p:cNvPr>
          <p:cNvSpPr txBox="1"/>
          <p:nvPr/>
        </p:nvSpPr>
        <p:spPr>
          <a:xfrm>
            <a:off x="2703882" y="3585184"/>
            <a:ext cx="1126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effectLst/>
              </a:rPr>
              <a:t>(this work)</a:t>
            </a:r>
          </a:p>
        </p:txBody>
      </p:sp>
      <p:sp>
        <p:nvSpPr>
          <p:cNvPr id="38" name="TextBox 75">
            <a:extLst>
              <a:ext uri="{FF2B5EF4-FFF2-40B4-BE49-F238E27FC236}">
                <a16:creationId xmlns:a16="http://schemas.microsoft.com/office/drawing/2014/main" id="{9DEE8152-07DC-D45D-8855-CE7E8539C4D2}"/>
              </a:ext>
            </a:extLst>
          </p:cNvPr>
          <p:cNvSpPr txBox="1"/>
          <p:nvPr/>
        </p:nvSpPr>
        <p:spPr>
          <a:xfrm>
            <a:off x="2483768" y="4357407"/>
            <a:ext cx="3722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Mathematically equivalent!</a:t>
            </a:r>
          </a:p>
        </p:txBody>
      </p:sp>
    </p:spTree>
    <p:extLst>
      <p:ext uri="{BB962C8B-B14F-4D97-AF65-F5344CB8AC3E}">
        <p14:creationId xmlns:p14="http://schemas.microsoft.com/office/powerpoint/2010/main" val="3977761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DE590-4B96-74D8-8BCD-60B812C32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06F209E-5875-06C0-1848-652EC7C9811E}"/>
              </a:ext>
            </a:extLst>
          </p:cNvPr>
          <p:cNvGrpSpPr/>
          <p:nvPr/>
        </p:nvGrpSpPr>
        <p:grpSpPr>
          <a:xfrm>
            <a:off x="7308304" y="305832"/>
            <a:ext cx="1794506" cy="1977886"/>
            <a:chOff x="9337348" y="1220891"/>
            <a:chExt cx="1357833" cy="149659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FEB9805-BAE6-EF9F-CA5B-0464A34F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7348" y="1220891"/>
              <a:ext cx="1357833" cy="149659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8C1B6E7-91D5-8869-86B2-61368E9FA9C0}"/>
                </a:ext>
              </a:extLst>
            </p:cNvPr>
            <p:cNvSpPr/>
            <p:nvPr/>
          </p:nvSpPr>
          <p:spPr>
            <a:xfrm>
              <a:off x="9383873" y="1294384"/>
              <a:ext cx="240073" cy="2700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BFC06A-D997-35B4-0B5E-9CCE3032C266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BEFA988-DF07-093C-2FDC-2977354ABA00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Conclusion &amp; Acknowledgements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CAC48D86-6B81-B28B-17D2-A30ED97FDBF6}"/>
              </a:ext>
            </a:extLst>
          </p:cNvPr>
          <p:cNvSpPr txBox="1"/>
          <p:nvPr/>
        </p:nvSpPr>
        <p:spPr>
          <a:xfrm>
            <a:off x="8751670" y="2197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10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75">
            <a:extLst>
              <a:ext uri="{FF2B5EF4-FFF2-40B4-BE49-F238E27FC236}">
                <a16:creationId xmlns:a16="http://schemas.microsoft.com/office/drawing/2014/main" id="{3CAA3DBB-7ECB-7F75-58A9-40BC8FC71862}"/>
              </a:ext>
            </a:extLst>
          </p:cNvPr>
          <p:cNvSpPr txBox="1"/>
          <p:nvPr/>
        </p:nvSpPr>
        <p:spPr>
          <a:xfrm>
            <a:off x="-108520" y="586515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Salts qualitatively change water uptake/release in nanopores</a:t>
            </a: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25D981A4-E0CF-5A4E-CB06-694E5E690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614" y="3291250"/>
            <a:ext cx="1613412" cy="1669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4E2F2-8827-5856-1672-5BE69BB9F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57" y="3351469"/>
            <a:ext cx="1521886" cy="1537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217399-AB2E-4943-513C-14DF4CD70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1153" y="3351469"/>
            <a:ext cx="1570756" cy="153733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C04E58F-A7D7-C369-A973-E76C9888B4A6}"/>
              </a:ext>
            </a:extLst>
          </p:cNvPr>
          <p:cNvSpPr txBox="1">
            <a:spLocks/>
          </p:cNvSpPr>
          <p:nvPr/>
        </p:nvSpPr>
        <p:spPr>
          <a:xfrm>
            <a:off x="5900579" y="3815192"/>
            <a:ext cx="3131376" cy="794948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rgbClr val="24589D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ANR JCJC (</a:t>
            </a:r>
            <a:r>
              <a:rPr lang="en-US" sz="2000" i="1" dirty="0">
                <a:solidFill>
                  <a:srgbClr val="24589D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SINCS</a:t>
            </a:r>
            <a:r>
              <a:rPr lang="en-US" sz="2000" dirty="0">
                <a:solidFill>
                  <a:srgbClr val="24589D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algn="l"/>
            <a:r>
              <a:rPr lang="en-US" sz="2000" dirty="0">
                <a:solidFill>
                  <a:srgbClr val="24589D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ANR–DFG (</a:t>
            </a:r>
            <a:r>
              <a:rPr lang="en-US" sz="2000" i="1" dirty="0" err="1">
                <a:solidFill>
                  <a:srgbClr val="24589D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SolutInPore</a:t>
            </a:r>
            <a:r>
              <a:rPr lang="en-US" sz="2000" dirty="0">
                <a:solidFill>
                  <a:srgbClr val="24589D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5AC1290-9992-1AC5-5225-7613B7677013}"/>
              </a:ext>
            </a:extLst>
          </p:cNvPr>
          <p:cNvSpPr txBox="1">
            <a:spLocks/>
          </p:cNvSpPr>
          <p:nvPr/>
        </p:nvSpPr>
        <p:spPr>
          <a:xfrm>
            <a:off x="703865" y="4826543"/>
            <a:ext cx="1618583" cy="377307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Hugo </a:t>
            </a:r>
            <a:r>
              <a:rPr lang="en-US" sz="1600" cap="small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Bellezza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F813098-F606-3E27-4977-C4CEBF2D32E3}"/>
              </a:ext>
            </a:extLst>
          </p:cNvPr>
          <p:cNvSpPr txBox="1">
            <a:spLocks/>
          </p:cNvSpPr>
          <p:nvPr/>
        </p:nvSpPr>
        <p:spPr>
          <a:xfrm>
            <a:off x="2612398" y="4826542"/>
            <a:ext cx="1815807" cy="377307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Marine </a:t>
            </a:r>
            <a:r>
              <a:rPr lang="en-US" sz="1600" cap="small" dirty="0" err="1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Poizat</a:t>
            </a:r>
            <a:endParaRPr lang="en-US" sz="1600" cap="small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75">
            <a:extLst>
              <a:ext uri="{FF2B5EF4-FFF2-40B4-BE49-F238E27FC236}">
                <a16:creationId xmlns:a16="http://schemas.microsoft.com/office/drawing/2014/main" id="{3B184378-96A8-9B76-08CF-2B84587B7758}"/>
              </a:ext>
            </a:extLst>
          </p:cNvPr>
          <p:cNvSpPr txBox="1"/>
          <p:nvPr/>
        </p:nvSpPr>
        <p:spPr>
          <a:xfrm>
            <a:off x="323528" y="101858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Capillary condensation</a:t>
            </a:r>
          </a:p>
        </p:txBody>
      </p:sp>
      <p:sp>
        <p:nvSpPr>
          <p:cNvPr id="15" name="TextBox 75">
            <a:extLst>
              <a:ext uri="{FF2B5EF4-FFF2-40B4-BE49-F238E27FC236}">
                <a16:creationId xmlns:a16="http://schemas.microsoft.com/office/drawing/2014/main" id="{25D8D5A1-45E5-319A-EA56-5A3693A6A02C}"/>
              </a:ext>
            </a:extLst>
          </p:cNvPr>
          <p:cNvSpPr txBox="1"/>
          <p:nvPr/>
        </p:nvSpPr>
        <p:spPr>
          <a:xfrm>
            <a:off x="323528" y="1295787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Meniscus evaporation</a:t>
            </a:r>
          </a:p>
        </p:txBody>
      </p:sp>
      <p:sp>
        <p:nvSpPr>
          <p:cNvPr id="17" name="TextBox 75">
            <a:extLst>
              <a:ext uri="{FF2B5EF4-FFF2-40B4-BE49-F238E27FC236}">
                <a16:creationId xmlns:a16="http://schemas.microsoft.com/office/drawing/2014/main" id="{0385523A-5112-CCC5-D3C7-90D794AB463D}"/>
              </a:ext>
            </a:extLst>
          </p:cNvPr>
          <p:cNvSpPr txBox="1"/>
          <p:nvPr/>
        </p:nvSpPr>
        <p:spPr>
          <a:xfrm>
            <a:off x="-108520" y="2067694"/>
            <a:ext cx="172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More info: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AC0951-53E9-C49D-5D60-3FA630ED882E}"/>
              </a:ext>
            </a:extLst>
          </p:cNvPr>
          <p:cNvSpPr txBox="1"/>
          <p:nvPr/>
        </p:nvSpPr>
        <p:spPr>
          <a:xfrm>
            <a:off x="1521602" y="2139270"/>
            <a:ext cx="790247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00" dirty="0"/>
              <a:t>Bellezza, H., </a:t>
            </a:r>
            <a:r>
              <a:rPr lang="en-GB" sz="1700" dirty="0" err="1"/>
              <a:t>Poizat</a:t>
            </a:r>
            <a:r>
              <a:rPr lang="en-GB" sz="1700" dirty="0"/>
              <a:t>, M. &amp; </a:t>
            </a:r>
            <a:r>
              <a:rPr lang="en-GB" sz="1700" u="sng" dirty="0"/>
              <a:t>Vincent, O.</a:t>
            </a:r>
            <a:br>
              <a:rPr lang="en-GB" sz="1700" u="sng" dirty="0"/>
            </a:br>
            <a:r>
              <a:rPr lang="en-GB" sz="1700" i="1" dirty="0"/>
              <a:t>Salt crystallization and deliquescence triggered by humidity cycles in nanopores. </a:t>
            </a:r>
            <a:r>
              <a:rPr lang="en-GB" sz="1700" b="1" dirty="0"/>
              <a:t>arXiv</a:t>
            </a:r>
            <a:r>
              <a:rPr lang="en-GB" sz="1700" dirty="0"/>
              <a:t>:2510.27309 (</a:t>
            </a:r>
            <a:r>
              <a:rPr lang="en-GB" sz="1700" i="1" dirty="0"/>
              <a:t>in revision</a:t>
            </a:r>
            <a:r>
              <a:rPr lang="en-GB" sz="1700" dirty="0"/>
              <a:t>)</a:t>
            </a:r>
          </a:p>
        </p:txBody>
      </p:sp>
      <p:sp>
        <p:nvSpPr>
          <p:cNvPr id="21" name="TextBox 75">
            <a:extLst>
              <a:ext uri="{FF2B5EF4-FFF2-40B4-BE49-F238E27FC236}">
                <a16:creationId xmlns:a16="http://schemas.microsoft.com/office/drawing/2014/main" id="{93DEF473-B3B1-08EF-AF16-C36009A1FD79}"/>
              </a:ext>
            </a:extLst>
          </p:cNvPr>
          <p:cNvSpPr txBox="1"/>
          <p:nvPr/>
        </p:nvSpPr>
        <p:spPr>
          <a:xfrm>
            <a:off x="3635896" y="1017185"/>
            <a:ext cx="346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Deliquescence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equilibrium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TextBox 75">
            <a:extLst>
              <a:ext uri="{FF2B5EF4-FFF2-40B4-BE49-F238E27FC236}">
                <a16:creationId xmlns:a16="http://schemas.microsoft.com/office/drawing/2014/main" id="{9A141A15-1139-945B-BA21-1EF5AC46304C}"/>
              </a:ext>
            </a:extLst>
          </p:cNvPr>
          <p:cNvSpPr txBox="1"/>
          <p:nvPr/>
        </p:nvSpPr>
        <p:spPr>
          <a:xfrm>
            <a:off x="3635896" y="129438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Crystallization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metastable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4F5AD617-C58D-40DA-86F2-0BCD5131812B}"/>
              </a:ext>
            </a:extLst>
          </p:cNvPr>
          <p:cNvSpPr/>
          <p:nvPr/>
        </p:nvSpPr>
        <p:spPr>
          <a:xfrm>
            <a:off x="3057377" y="979973"/>
            <a:ext cx="799011" cy="765839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D2CBCF8-C912-D67C-A6BA-FB3E4B3126D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616336" y="1646420"/>
            <a:ext cx="1447800" cy="190500"/>
          </a:xfrm>
          <a:prstGeom prst="rect">
            <a:avLst/>
          </a:prstGeom>
        </p:spPr>
      </p:pic>
      <p:sp>
        <p:nvSpPr>
          <p:cNvPr id="25" name="TextBox 75">
            <a:extLst>
              <a:ext uri="{FF2B5EF4-FFF2-40B4-BE49-F238E27FC236}">
                <a16:creationId xmlns:a16="http://schemas.microsoft.com/office/drawing/2014/main" id="{23BE168E-D220-56D3-B315-1FE729489D4F}"/>
              </a:ext>
            </a:extLst>
          </p:cNvPr>
          <p:cNvSpPr txBox="1"/>
          <p:nvPr/>
        </p:nvSpPr>
        <p:spPr>
          <a:xfrm>
            <a:off x="5927036" y="155091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dirty="0">
                <a:solidFill>
                  <a:srgbClr val="573C78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(!)</a:t>
            </a:r>
          </a:p>
        </p:txBody>
      </p:sp>
      <p:sp>
        <p:nvSpPr>
          <p:cNvPr id="3" name="4-point Star 2">
            <a:extLst>
              <a:ext uri="{FF2B5EF4-FFF2-40B4-BE49-F238E27FC236}">
                <a16:creationId xmlns:a16="http://schemas.microsoft.com/office/drawing/2014/main" id="{B5C4C91E-A62A-67F3-1565-9DF956C3CB4D}"/>
              </a:ext>
            </a:extLst>
          </p:cNvPr>
          <p:cNvSpPr/>
          <p:nvPr/>
        </p:nvSpPr>
        <p:spPr>
          <a:xfrm rot="18902387">
            <a:off x="1049494" y="789315"/>
            <a:ext cx="1008112" cy="1112064"/>
          </a:xfrm>
          <a:prstGeom prst="star4">
            <a:avLst>
              <a:gd name="adj" fmla="val 4644"/>
            </a:avLst>
          </a:prstGeom>
          <a:solidFill>
            <a:schemeClr val="accent2">
              <a:lumMod val="75000"/>
              <a:alpha val="49769"/>
            </a:schemeClr>
          </a:solidFill>
          <a:ln w="28575">
            <a:solidFill>
              <a:schemeClr val="accent2">
                <a:lumMod val="50000"/>
                <a:alpha val="53444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BF5AD7-7769-12E6-7C47-1E8FD76CA5C0}"/>
              </a:ext>
            </a:extLst>
          </p:cNvPr>
          <p:cNvGrpSpPr/>
          <p:nvPr/>
        </p:nvGrpSpPr>
        <p:grpSpPr>
          <a:xfrm>
            <a:off x="8047110" y="479074"/>
            <a:ext cx="416929" cy="1266738"/>
            <a:chOff x="-2158061" y="-1128090"/>
            <a:chExt cx="1278042" cy="315533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226FF7-F94E-AF6A-2643-0EBA22BA8B5D}"/>
                </a:ext>
              </a:extLst>
            </p:cNvPr>
            <p:cNvSpPr/>
            <p:nvPr/>
          </p:nvSpPr>
          <p:spPr>
            <a:xfrm>
              <a:off x="-2158061" y="-1128090"/>
              <a:ext cx="1278042" cy="377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40F805-BA98-4F8F-F9D6-CFB4B8CF8DB5}"/>
                </a:ext>
              </a:extLst>
            </p:cNvPr>
            <p:cNvSpPr/>
            <p:nvPr/>
          </p:nvSpPr>
          <p:spPr>
            <a:xfrm>
              <a:off x="-2012707" y="1517929"/>
              <a:ext cx="1121631" cy="509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35551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BE1C7-8376-9506-8676-247FEAD36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002013-2FF2-333F-567F-2300A2E8B4B8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75">
            <a:extLst>
              <a:ext uri="{FF2B5EF4-FFF2-40B4-BE49-F238E27FC236}">
                <a16:creationId xmlns:a16="http://schemas.microsoft.com/office/drawing/2014/main" id="{D0EE4553-21D8-5FAD-625E-8B381D77CFDC}"/>
              </a:ext>
            </a:extLst>
          </p:cNvPr>
          <p:cNvSpPr txBox="1"/>
          <p:nvPr/>
        </p:nvSpPr>
        <p:spPr>
          <a:xfrm>
            <a:off x="2372377" y="2310140"/>
            <a:ext cx="4399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 algn="ctr"/>
            <a:r>
              <a:rPr lang="en-US" sz="2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Supporting Slides</a:t>
            </a:r>
          </a:p>
        </p:txBody>
      </p:sp>
    </p:spTree>
    <p:extLst>
      <p:ext uri="{BB962C8B-B14F-4D97-AF65-F5344CB8AC3E}">
        <p14:creationId xmlns:p14="http://schemas.microsoft.com/office/powerpoint/2010/main" val="79174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92A00-2E16-0224-D335-333BFC71F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EB10BE-FBBE-184F-173F-15D06D603CFB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40FDAA8E-01B2-2839-5581-33A3DFE0AE95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Water sorption isotherms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75A8E268-51FA-80B3-FCA7-9579B0C3D413}"/>
              </a:ext>
            </a:extLst>
          </p:cNvPr>
          <p:cNvSpPr txBox="1"/>
          <p:nvPr/>
        </p:nvSpPr>
        <p:spPr>
          <a:xfrm>
            <a:off x="8762890" y="21974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s1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7B733-7B47-F8B3-3FAE-E1BB4E98C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617" y="570410"/>
            <a:ext cx="6229452" cy="4449612"/>
          </a:xfrm>
          <a:prstGeom prst="rect">
            <a:avLst/>
          </a:prstGeom>
        </p:spPr>
      </p:pic>
      <p:sp>
        <p:nvSpPr>
          <p:cNvPr id="4" name="Ellipse 12">
            <a:extLst>
              <a:ext uri="{FF2B5EF4-FFF2-40B4-BE49-F238E27FC236}">
                <a16:creationId xmlns:a16="http://schemas.microsoft.com/office/drawing/2014/main" id="{EC88A782-5338-19D9-1FFD-E4B67FFED3F1}"/>
              </a:ext>
            </a:extLst>
          </p:cNvPr>
          <p:cNvSpPr/>
          <p:nvPr/>
        </p:nvSpPr>
        <p:spPr>
          <a:xfrm>
            <a:off x="2934185" y="3716709"/>
            <a:ext cx="360673" cy="68064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75">
            <a:extLst>
              <a:ext uri="{FF2B5EF4-FFF2-40B4-BE49-F238E27FC236}">
                <a16:creationId xmlns:a16="http://schemas.microsoft.com/office/drawing/2014/main" id="{8845A1BF-0057-9771-BA62-8A06CF7ECBCD}"/>
              </a:ext>
            </a:extLst>
          </p:cNvPr>
          <p:cNvSpPr txBox="1"/>
          <p:nvPr/>
        </p:nvSpPr>
        <p:spPr>
          <a:xfrm>
            <a:off x="2479125" y="3289259"/>
            <a:ext cx="1015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000" dirty="0" err="1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cryst</a:t>
            </a:r>
            <a:r>
              <a:rPr lang="en-US" sz="20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Ellipse 60">
            <a:extLst>
              <a:ext uri="{FF2B5EF4-FFF2-40B4-BE49-F238E27FC236}">
                <a16:creationId xmlns:a16="http://schemas.microsoft.com/office/drawing/2014/main" id="{13FCDA2E-5209-E2F7-363E-CB024AF233CB}"/>
              </a:ext>
            </a:extLst>
          </p:cNvPr>
          <p:cNvSpPr/>
          <p:nvPr/>
        </p:nvSpPr>
        <p:spPr>
          <a:xfrm>
            <a:off x="5012841" y="2245699"/>
            <a:ext cx="456422" cy="208712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5">
            <a:extLst>
              <a:ext uri="{FF2B5EF4-FFF2-40B4-BE49-F238E27FC236}">
                <a16:creationId xmlns:a16="http://schemas.microsoft.com/office/drawing/2014/main" id="{5521B99B-E52C-A53D-6775-5F230BAE9D38}"/>
              </a:ext>
            </a:extLst>
          </p:cNvPr>
          <p:cNvSpPr txBox="1"/>
          <p:nvPr/>
        </p:nvSpPr>
        <p:spPr>
          <a:xfrm>
            <a:off x="5241052" y="3489314"/>
            <a:ext cx="110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000" dirty="0" err="1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deliq</a:t>
            </a:r>
            <a:r>
              <a:rPr lang="en-US" sz="20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43D195-9E8E-A731-83E2-67C29C7CCF57}"/>
              </a:ext>
            </a:extLst>
          </p:cNvPr>
          <p:cNvSpPr/>
          <p:nvPr/>
        </p:nvSpPr>
        <p:spPr>
          <a:xfrm>
            <a:off x="2158689" y="699542"/>
            <a:ext cx="2016224" cy="9315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" name="TextBox 75">
            <a:extLst>
              <a:ext uri="{FF2B5EF4-FFF2-40B4-BE49-F238E27FC236}">
                <a16:creationId xmlns:a16="http://schemas.microsoft.com/office/drawing/2014/main" id="{DEDDA93A-BA76-1E43-7FC3-13057954303F}"/>
              </a:ext>
            </a:extLst>
          </p:cNvPr>
          <p:cNvSpPr txBox="1"/>
          <p:nvPr/>
        </p:nvSpPr>
        <p:spPr>
          <a:xfrm>
            <a:off x="2671743" y="668486"/>
            <a:ext cx="2151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1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 salt</a:t>
            </a:r>
          </a:p>
          <a:p>
            <a:pPr marL="216900"/>
            <a:r>
              <a:rPr lang="en-US" sz="1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NaCl 1.6 M</a:t>
            </a:r>
          </a:p>
          <a:p>
            <a:pPr marL="216900"/>
            <a:r>
              <a:rPr lang="en-US" sz="1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NaCl 2.5 M</a:t>
            </a:r>
          </a:p>
          <a:p>
            <a:pPr marL="216900"/>
            <a:r>
              <a:rPr lang="en-US" sz="1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NaCl 3.7 M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26101-A9F6-833C-54B0-A8919BDDCB1D}"/>
              </a:ext>
            </a:extLst>
          </p:cNvPr>
          <p:cNvSpPr/>
          <p:nvPr/>
        </p:nvSpPr>
        <p:spPr>
          <a:xfrm>
            <a:off x="1259632" y="1305225"/>
            <a:ext cx="456422" cy="2703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75">
            <a:extLst>
              <a:ext uri="{FF2B5EF4-FFF2-40B4-BE49-F238E27FC236}">
                <a16:creationId xmlns:a16="http://schemas.microsoft.com/office/drawing/2014/main" id="{7F937F6E-330E-E460-8E2B-48A0AC66C2A1}"/>
              </a:ext>
            </a:extLst>
          </p:cNvPr>
          <p:cNvSpPr txBox="1"/>
          <p:nvPr/>
        </p:nvSpPr>
        <p:spPr>
          <a:xfrm rot="16200000">
            <a:off x="6271" y="2475802"/>
            <a:ext cx="298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 algn="ctr"/>
            <a:r>
              <a:rPr lang="en-US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Water content (relative)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B9BD6C-5F52-6B3F-9336-D3BA8AF210FD}"/>
              </a:ext>
            </a:extLst>
          </p:cNvPr>
          <p:cNvSpPr/>
          <p:nvPr/>
        </p:nvSpPr>
        <p:spPr>
          <a:xfrm>
            <a:off x="2556182" y="770244"/>
            <a:ext cx="115561" cy="115561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0DB3341-635A-C872-68F9-C3D3E9FF0665}"/>
              </a:ext>
            </a:extLst>
          </p:cNvPr>
          <p:cNvSpPr/>
          <p:nvPr/>
        </p:nvSpPr>
        <p:spPr>
          <a:xfrm>
            <a:off x="2556182" y="956507"/>
            <a:ext cx="115561" cy="115561"/>
          </a:xfrm>
          <a:prstGeom prst="ellipse">
            <a:avLst/>
          </a:prstGeom>
          <a:solidFill>
            <a:srgbClr val="7030A0"/>
          </a:solidFill>
          <a:ln w="25400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58C469-C374-EAAF-2BA2-087FE9ED130B}"/>
              </a:ext>
            </a:extLst>
          </p:cNvPr>
          <p:cNvSpPr/>
          <p:nvPr/>
        </p:nvSpPr>
        <p:spPr>
          <a:xfrm>
            <a:off x="2552894" y="1177083"/>
            <a:ext cx="115561" cy="11556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0EE39D-3F08-36C7-7C6A-9AD3A44F1906}"/>
              </a:ext>
            </a:extLst>
          </p:cNvPr>
          <p:cNvSpPr/>
          <p:nvPr/>
        </p:nvSpPr>
        <p:spPr>
          <a:xfrm>
            <a:off x="2556182" y="1389573"/>
            <a:ext cx="115561" cy="115561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709133-9643-2D8F-ADF6-4EA3E4B7C042}"/>
              </a:ext>
            </a:extLst>
          </p:cNvPr>
          <p:cNvSpPr/>
          <p:nvPr/>
        </p:nvSpPr>
        <p:spPr>
          <a:xfrm>
            <a:off x="3795868" y="4807984"/>
            <a:ext cx="2426558" cy="280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C9A53F-D3C5-B515-DFDE-E7551117F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052" y="4798090"/>
            <a:ext cx="1376790" cy="303222"/>
          </a:xfrm>
          <a:prstGeom prst="rect">
            <a:avLst/>
          </a:prstGeom>
        </p:spPr>
      </p:pic>
      <p:sp>
        <p:nvSpPr>
          <p:cNvPr id="25" name="TextBox 75">
            <a:extLst>
              <a:ext uri="{FF2B5EF4-FFF2-40B4-BE49-F238E27FC236}">
                <a16:creationId xmlns:a16="http://schemas.microsoft.com/office/drawing/2014/main" id="{242D43A4-7A4F-1172-641E-D71D181954AF}"/>
              </a:ext>
            </a:extLst>
          </p:cNvPr>
          <p:cNvSpPr txBox="1"/>
          <p:nvPr/>
        </p:nvSpPr>
        <p:spPr>
          <a:xfrm>
            <a:off x="2744830" y="4720393"/>
            <a:ext cx="2426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 algn="ctr"/>
            <a:r>
              <a:rPr lang="en-US" sz="20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Relative Humidity</a:t>
            </a:r>
          </a:p>
        </p:txBody>
      </p:sp>
    </p:spTree>
    <p:extLst>
      <p:ext uri="{BB962C8B-B14F-4D97-AF65-F5344CB8AC3E}">
        <p14:creationId xmlns:p14="http://schemas.microsoft.com/office/powerpoint/2010/main" val="282505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895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Crystallization and Deliquescence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/>
          <p:cNvSpPr txBox="1"/>
          <p:nvPr/>
        </p:nvSpPr>
        <p:spPr>
          <a:xfrm>
            <a:off x="8865482" y="2197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Cryst_20fps">
            <a:hlinkClick r:id="" action="ppaction://media"/>
            <a:extLst>
              <a:ext uri="{FF2B5EF4-FFF2-40B4-BE49-F238E27FC236}">
                <a16:creationId xmlns:a16="http://schemas.microsoft.com/office/drawing/2014/main" id="{EF40E391-ED9E-09EF-7BCD-575F29109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483" y="780196"/>
            <a:ext cx="4066356" cy="4066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94176D-2AE3-1C78-81DE-7B455D8929AA}"/>
              </a:ext>
            </a:extLst>
          </p:cNvPr>
          <p:cNvSpPr txBox="1"/>
          <p:nvPr/>
        </p:nvSpPr>
        <p:spPr>
          <a:xfrm>
            <a:off x="249483" y="44895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) droplet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E90CEB-3D23-6651-A2BA-75A735C5F3E6}"/>
              </a:ext>
            </a:extLst>
          </p:cNvPr>
          <p:cNvSpPr txBox="1"/>
          <p:nvPr/>
        </p:nvSpPr>
        <p:spPr>
          <a:xfrm>
            <a:off x="3419872" y="44895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50%RH</a:t>
            </a:r>
          </a:p>
        </p:txBody>
      </p:sp>
    </p:spTree>
    <p:extLst>
      <p:ext uri="{BB962C8B-B14F-4D97-AF65-F5344CB8AC3E}">
        <p14:creationId xmlns:p14="http://schemas.microsoft.com/office/powerpoint/2010/main" val="15521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9A738-5240-5E34-ACE8-296F9531F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4C2735-686B-0DF4-5B45-B628AD72DEFE}"/>
              </a:ext>
            </a:extLst>
          </p:cNvPr>
          <p:cNvSpPr/>
          <p:nvPr/>
        </p:nvSpPr>
        <p:spPr>
          <a:xfrm>
            <a:off x="0" y="1895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1A77DDE-A9FA-F508-F974-22931268EFFB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Crystallization and Deliquescence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DDBA56CC-F5A3-B21D-62CD-F2186207A1A0}"/>
              </a:ext>
            </a:extLst>
          </p:cNvPr>
          <p:cNvSpPr txBox="1"/>
          <p:nvPr/>
        </p:nvSpPr>
        <p:spPr>
          <a:xfrm>
            <a:off x="8865482" y="2197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10BF85-2993-C2B0-CAF9-C49D6C6394CC}"/>
              </a:ext>
            </a:extLst>
          </p:cNvPr>
          <p:cNvSpPr txBox="1"/>
          <p:nvPr/>
        </p:nvSpPr>
        <p:spPr>
          <a:xfrm>
            <a:off x="249483" y="44895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) droplet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59D4AB-ED3B-F2DC-57F6-E8D9D00F9543}"/>
              </a:ext>
            </a:extLst>
          </p:cNvPr>
          <p:cNvGrpSpPr/>
          <p:nvPr/>
        </p:nvGrpSpPr>
        <p:grpSpPr>
          <a:xfrm>
            <a:off x="4788024" y="1068222"/>
            <a:ext cx="4057724" cy="3303728"/>
            <a:chOff x="4788024" y="1068222"/>
            <a:chExt cx="4057724" cy="3303728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411D54EB-D755-FC20-65CE-0884B42B9A76}"/>
                </a:ext>
              </a:extLst>
            </p:cNvPr>
            <p:cNvSpPr/>
            <p:nvPr/>
          </p:nvSpPr>
          <p:spPr>
            <a:xfrm>
              <a:off x="4788024" y="3332367"/>
              <a:ext cx="4057724" cy="843220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E67346-74FB-334C-DC13-DCAA46EAA60B}"/>
                </a:ext>
              </a:extLst>
            </p:cNvPr>
            <p:cNvSpPr txBox="1"/>
            <p:nvPr/>
          </p:nvSpPr>
          <p:spPr>
            <a:xfrm>
              <a:off x="5695952" y="4002618"/>
              <a:ext cx="2285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Relative </a:t>
              </a:r>
              <a:r>
                <a:rPr lang="fr-F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Humidity</a:t>
              </a:r>
              <a:endPara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62153A-B07E-772C-6C9D-8F7E3AC5BADC}"/>
                </a:ext>
              </a:extLst>
            </p:cNvPr>
            <p:cNvSpPr txBox="1"/>
            <p:nvPr/>
          </p:nvSpPr>
          <p:spPr>
            <a:xfrm>
              <a:off x="4791254" y="356931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  <a:endPara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E6CE46-D8A1-D37D-A81D-3C3F89E81A98}"/>
                </a:ext>
              </a:extLst>
            </p:cNvPr>
            <p:cNvSpPr txBox="1"/>
            <p:nvPr/>
          </p:nvSpPr>
          <p:spPr>
            <a:xfrm>
              <a:off x="8051098" y="3576868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1AF0638-8C11-85D6-7AB8-BEAA6FDE04F8}"/>
                </a:ext>
              </a:extLst>
            </p:cNvPr>
            <p:cNvCxnSpPr>
              <a:cxnSpLocks/>
            </p:cNvCxnSpPr>
            <p:nvPr/>
          </p:nvCxnSpPr>
          <p:spPr>
            <a:xfrm>
              <a:off x="6694138" y="2427734"/>
              <a:ext cx="0" cy="1008112"/>
            </a:xfrm>
            <a:prstGeom prst="line">
              <a:avLst/>
            </a:prstGeom>
            <a:ln w="38100" cap="rnd">
              <a:solidFill>
                <a:schemeClr val="tx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151373-B808-3417-6776-BA4B8151EB16}"/>
                </a:ext>
              </a:extLst>
            </p:cNvPr>
            <p:cNvSpPr txBox="1"/>
            <p:nvPr/>
          </p:nvSpPr>
          <p:spPr>
            <a:xfrm>
              <a:off x="6262090" y="3576868"/>
              <a:ext cx="1477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75%RH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CB4417C-82BE-E6D5-0D7B-D5CB58F56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3811" t="16862" r="33710" b="13160"/>
            <a:stretch>
              <a:fillRect/>
            </a:stretch>
          </p:blipFill>
          <p:spPr>
            <a:xfrm>
              <a:off x="5796136" y="1068222"/>
              <a:ext cx="1712802" cy="1089653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A4A032E9-3443-B82D-A2B0-CA542C336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01532" y="2619567"/>
              <a:ext cx="1612900" cy="39370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9863B521-A864-CF36-BBA5-D7E9A5CCA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13300" y="2619651"/>
              <a:ext cx="1612900" cy="393700"/>
            </a:xfrm>
            <a:prstGeom prst="rect">
              <a:avLst/>
            </a:prstGeom>
          </p:spPr>
        </p:pic>
      </p:grpSp>
      <p:pic>
        <p:nvPicPr>
          <p:cNvPr id="6" name="Deliq_20fps">
            <a:hlinkClick r:id="" action="ppaction://media"/>
            <a:extLst>
              <a:ext uri="{FF2B5EF4-FFF2-40B4-BE49-F238E27FC236}">
                <a16:creationId xmlns:a16="http://schemas.microsoft.com/office/drawing/2014/main" id="{302D7EE9-352F-1AF2-8E15-27B9DE262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9483" y="780196"/>
            <a:ext cx="4066356" cy="4066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E6EB19-F3E6-9C0A-FFCD-417E6B8B80E0}"/>
              </a:ext>
            </a:extLst>
          </p:cNvPr>
          <p:cNvSpPr txBox="1"/>
          <p:nvPr/>
        </p:nvSpPr>
        <p:spPr>
          <a:xfrm>
            <a:off x="3419872" y="44895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80%RH</a:t>
            </a:r>
          </a:p>
        </p:txBody>
      </p:sp>
    </p:spTree>
    <p:extLst>
      <p:ext uri="{BB962C8B-B14F-4D97-AF65-F5344CB8AC3E}">
        <p14:creationId xmlns:p14="http://schemas.microsoft.com/office/powerpoint/2010/main" val="38112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E8115-117C-8426-672B-6E152C8B5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42EB3D-3750-7218-4A73-1A4B120A88BF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72AEBC3-8C11-56D0-FE63-0AB3F627C297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Motivations / Applications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8BB5C694-2CAB-972E-C2EC-CBB62F4718CF}"/>
              </a:ext>
            </a:extLst>
          </p:cNvPr>
          <p:cNvSpPr txBox="1"/>
          <p:nvPr/>
        </p:nvSpPr>
        <p:spPr>
          <a:xfrm>
            <a:off x="8865483" y="21974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 descr="Capture d’écran 2018-08-27 à 11.11.19.png">
            <a:extLst>
              <a:ext uri="{FF2B5EF4-FFF2-40B4-BE49-F238E27FC236}">
                <a16:creationId xmlns:a16="http://schemas.microsoft.com/office/drawing/2014/main" id="{B8C430A7-38C0-3CD5-0302-05E9A78D6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191" y="676450"/>
            <a:ext cx="3844688" cy="13853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73AAE3-2D20-1598-DD34-8950ED5B3BC5}"/>
              </a:ext>
            </a:extLst>
          </p:cNvPr>
          <p:cNvSpPr txBox="1"/>
          <p:nvPr/>
        </p:nvSpPr>
        <p:spPr>
          <a:xfrm>
            <a:off x="199498" y="341098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aerosols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5474C-D2F7-1819-4BC3-8E0EFC46DD6D}"/>
              </a:ext>
            </a:extLst>
          </p:cNvPr>
          <p:cNvSpPr txBox="1"/>
          <p:nvPr/>
        </p:nvSpPr>
        <p:spPr>
          <a:xfrm>
            <a:off x="4349309" y="320985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harvesting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26B3A8-9278-F00C-B877-B2EECEB99DB8}"/>
              </a:ext>
            </a:extLst>
          </p:cNvPr>
          <p:cNvSpPr txBox="1"/>
          <p:nvPr/>
        </p:nvSpPr>
        <p:spPr>
          <a:xfrm>
            <a:off x="6804248" y="224738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salination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D773EA-D13C-36D2-1FEA-285888A61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117" y="2607770"/>
            <a:ext cx="2570659" cy="22210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B5119D-DB2D-D77A-C9C5-21E62EDA5A6F}"/>
              </a:ext>
            </a:extLst>
          </p:cNvPr>
          <p:cNvSpPr txBox="1"/>
          <p:nvPr/>
        </p:nvSpPr>
        <p:spPr>
          <a:xfrm rot="16200000">
            <a:off x="5610232" y="3664810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Shokri</a:t>
            </a:r>
            <a:r>
              <a:rPr lang="fr-FR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A9E1FC-E82A-603F-82F3-43FA42E5D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164" y="693499"/>
            <a:ext cx="4685199" cy="14261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1A8920-D855-F415-F8FD-1B57C5ED68C1}"/>
              </a:ext>
            </a:extLst>
          </p:cNvPr>
          <p:cNvSpPr txBox="1"/>
          <p:nvPr/>
        </p:nvSpPr>
        <p:spPr>
          <a:xfrm>
            <a:off x="3167334" y="4864486"/>
            <a:ext cx="6102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(+ CO2/H2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sequestration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&amp; conversion etc.)</a:t>
            </a:r>
          </a:p>
        </p:txBody>
      </p:sp>
      <p:pic>
        <p:nvPicPr>
          <p:cNvPr id="22" name="Picture 21" descr="1-EspinosaMarzal-Limestone.jpg">
            <a:extLst>
              <a:ext uri="{FF2B5EF4-FFF2-40B4-BE49-F238E27FC236}">
                <a16:creationId xmlns:a16="http://schemas.microsoft.com/office/drawing/2014/main" id="{21198CCA-827E-6307-88C2-D23931DB14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85687" y="2461988"/>
            <a:ext cx="1661620" cy="2377807"/>
          </a:xfrm>
          <a:prstGeom prst="rect">
            <a:avLst/>
          </a:prstGeom>
        </p:spPr>
      </p:pic>
      <p:pic>
        <p:nvPicPr>
          <p:cNvPr id="23" name="Image 7" descr="IntroSels.png">
            <a:extLst>
              <a:ext uri="{FF2B5EF4-FFF2-40B4-BE49-F238E27FC236}">
                <a16:creationId xmlns:a16="http://schemas.microsoft.com/office/drawing/2014/main" id="{663E3023-B6C7-34C1-7FB8-5A61204499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497" y="2478981"/>
            <a:ext cx="1615675" cy="23778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223A90-8AED-FBBD-D25E-26EE2DB9F265}"/>
              </a:ext>
            </a:extLst>
          </p:cNvPr>
          <p:cNvSpPr txBox="1"/>
          <p:nvPr/>
        </p:nvSpPr>
        <p:spPr>
          <a:xfrm>
            <a:off x="282699" y="2139702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Civil engineering,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heritage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conservation 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geophysics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CB42BB-E92E-D5CA-D6F4-A58311A2A286}"/>
              </a:ext>
            </a:extLst>
          </p:cNvPr>
          <p:cNvSpPr txBox="1"/>
          <p:nvPr/>
        </p:nvSpPr>
        <p:spPr>
          <a:xfrm rot="16200000">
            <a:off x="1472075" y="3623258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Flatt</a:t>
            </a:r>
            <a:r>
              <a:rPr lang="fr-FR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3BE156-370E-C7BE-AA12-19D2FC526D23}"/>
              </a:ext>
            </a:extLst>
          </p:cNvPr>
          <p:cNvSpPr txBox="1"/>
          <p:nvPr/>
        </p:nvSpPr>
        <p:spPr>
          <a:xfrm rot="16200000">
            <a:off x="-1279539" y="3518221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Espinosa-Marsal &amp; Scherer, 2010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A1DD15C-9669-B8E1-427B-2B5227BB14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6524" y="2478980"/>
            <a:ext cx="1661620" cy="23735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7D8092-688D-3F13-AE93-75F874DE9B3D}"/>
              </a:ext>
            </a:extLst>
          </p:cNvPr>
          <p:cNvSpPr txBox="1"/>
          <p:nvPr/>
        </p:nvSpPr>
        <p:spPr>
          <a:xfrm rot="16200000">
            <a:off x="3457535" y="3511871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Putnis</a:t>
            </a:r>
            <a:r>
              <a:rPr lang="fr-FR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</a:p>
        </p:txBody>
      </p:sp>
      <p:sp>
        <p:nvSpPr>
          <p:cNvPr id="31" name="ZoneTexte 24">
            <a:extLst>
              <a:ext uri="{FF2B5EF4-FFF2-40B4-BE49-F238E27FC236}">
                <a16:creationId xmlns:a16="http://schemas.microsoft.com/office/drawing/2014/main" id="{2822B998-2F48-722D-1EAF-29292002D14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942280" y="1255111"/>
            <a:ext cx="21208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i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O’Sullivan et al. 2015</a:t>
            </a:r>
          </a:p>
        </p:txBody>
      </p:sp>
      <p:sp>
        <p:nvSpPr>
          <p:cNvPr id="32" name="ZoneTexte 24">
            <a:extLst>
              <a:ext uri="{FF2B5EF4-FFF2-40B4-BE49-F238E27FC236}">
                <a16:creationId xmlns:a16="http://schemas.microsoft.com/office/drawing/2014/main" id="{4803CAE4-AFBC-72F2-28D6-235DADCC2F7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241694" y="1234917"/>
            <a:ext cx="21208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i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en-US" sz="1400" i="1" dirty="0" err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Handawi</a:t>
            </a:r>
            <a:r>
              <a:rPr lang="en-US" sz="1400" i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2023</a:t>
            </a:r>
          </a:p>
        </p:txBody>
      </p:sp>
    </p:spTree>
    <p:extLst>
      <p:ext uri="{BB962C8B-B14F-4D97-AF65-F5344CB8AC3E}">
        <p14:creationId xmlns:p14="http://schemas.microsoft.com/office/powerpoint/2010/main" val="4246513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8ED35-142D-72E5-E268-92B677342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>
            <a:extLst>
              <a:ext uri="{FF2B5EF4-FFF2-40B4-BE49-F238E27FC236}">
                <a16:creationId xmlns:a16="http://schemas.microsoft.com/office/drawing/2014/main" id="{1AB19F24-FFA0-777D-E53D-1808CF42C572}"/>
              </a:ext>
            </a:extLst>
          </p:cNvPr>
          <p:cNvSpPr/>
          <p:nvPr/>
        </p:nvSpPr>
        <p:spPr>
          <a:xfrm>
            <a:off x="1403649" y="370161"/>
            <a:ext cx="6127602" cy="765839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412628-FDD9-BE40-FCB8-1AD3DFCC172A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D4445013-0BC9-7BE0-E151-7FF84282FECD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Scientific question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F454C3D3-AE54-7F76-4AE1-BAD2FF10826D}"/>
              </a:ext>
            </a:extLst>
          </p:cNvPr>
          <p:cNvSpPr txBox="1"/>
          <p:nvPr/>
        </p:nvSpPr>
        <p:spPr>
          <a:xfrm>
            <a:off x="8865483" y="21974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C97B7C-8B72-56B7-469B-B3C4F0CB9C0C}"/>
              </a:ext>
            </a:extLst>
          </p:cNvPr>
          <p:cNvSpPr txBox="1"/>
          <p:nvPr/>
        </p:nvSpPr>
        <p:spPr>
          <a:xfrm>
            <a:off x="2118589" y="3507854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Critical RH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triggering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phase change in pores?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87E11A-28DE-07BB-F0A7-B8D37A61610A}"/>
              </a:ext>
            </a:extLst>
          </p:cNvPr>
          <p:cNvSpPr txBox="1"/>
          <p:nvPr/>
        </p:nvSpPr>
        <p:spPr>
          <a:xfrm>
            <a:off x="2123321" y="4052316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Impact of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40C35-7DD5-DCD9-2964-588D12A439DF}"/>
              </a:ext>
            </a:extLst>
          </p:cNvPr>
          <p:cNvSpPr txBox="1"/>
          <p:nvPr/>
        </p:nvSpPr>
        <p:spPr>
          <a:xfrm>
            <a:off x="3421703" y="4052316"/>
            <a:ext cx="28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Salt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Pore size (nm range)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22B1E-8843-0BB2-F0F8-DD42D38BB7AD}"/>
              </a:ext>
            </a:extLst>
          </p:cNvPr>
          <p:cNvSpPr txBox="1"/>
          <p:nvPr/>
        </p:nvSpPr>
        <p:spPr>
          <a:xfrm>
            <a:off x="3169658" y="56841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Humidity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(RH)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5F625A-21BD-8004-1669-89BDAC4DE056}"/>
              </a:ext>
            </a:extLst>
          </p:cNvPr>
          <p:cNvGrpSpPr/>
          <p:nvPr/>
        </p:nvGrpSpPr>
        <p:grpSpPr>
          <a:xfrm>
            <a:off x="1419173" y="1318944"/>
            <a:ext cx="6096553" cy="1800200"/>
            <a:chOff x="1419173" y="1318944"/>
            <a:chExt cx="6096553" cy="18002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E282260-AD59-A74C-71F7-CF91944B0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19173" y="1318944"/>
              <a:ext cx="6096553" cy="18002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75F79B-4626-3D12-3209-81834D3A014B}"/>
                </a:ext>
              </a:extLst>
            </p:cNvPr>
            <p:cNvSpPr/>
            <p:nvPr/>
          </p:nvSpPr>
          <p:spPr>
            <a:xfrm>
              <a:off x="2051720" y="1479239"/>
              <a:ext cx="792088" cy="300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141F9E-44EA-C809-E88D-15FE708F976E}"/>
                </a:ext>
              </a:extLst>
            </p:cNvPr>
            <p:cNvSpPr/>
            <p:nvPr/>
          </p:nvSpPr>
          <p:spPr>
            <a:xfrm>
              <a:off x="6012160" y="1419622"/>
              <a:ext cx="1050794" cy="360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7A00077-4031-D200-AAC6-431571663A96}"/>
              </a:ext>
            </a:extLst>
          </p:cNvPr>
          <p:cNvSpPr txBox="1"/>
          <p:nvPr/>
        </p:nvSpPr>
        <p:spPr>
          <a:xfrm>
            <a:off x="1403647" y="56841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endParaRPr lang="fr-FR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8C623E-A02E-AFB4-955D-F08C541FB7CD}"/>
              </a:ext>
            </a:extLst>
          </p:cNvPr>
          <p:cNvSpPr txBox="1"/>
          <p:nvPr/>
        </p:nvSpPr>
        <p:spPr>
          <a:xfrm>
            <a:off x="6804248" y="56280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6A98DA-5F61-26BD-9369-867A5D2178FD}"/>
              </a:ext>
            </a:extLst>
          </p:cNvPr>
          <p:cNvSpPr/>
          <p:nvPr/>
        </p:nvSpPr>
        <p:spPr>
          <a:xfrm>
            <a:off x="1835697" y="3607881"/>
            <a:ext cx="200055" cy="2000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BBF68B-EFEA-ACAD-7146-623C613C48C3}"/>
              </a:ext>
            </a:extLst>
          </p:cNvPr>
          <p:cNvSpPr/>
          <p:nvPr/>
        </p:nvSpPr>
        <p:spPr>
          <a:xfrm>
            <a:off x="1835696" y="4155926"/>
            <a:ext cx="200055" cy="2000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605730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2CF07-B726-8677-9A03-60BAAF5F4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7125E406-F4A1-C128-3F90-4FBF5F5F3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2766" y="3200547"/>
            <a:ext cx="2438958" cy="16754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67556-0318-5AB2-6DEC-9822BAD66FB8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DE53BDD-57D7-A094-6AD3-5EDFA84DAEDC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Methods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043679E7-957C-E5BC-CDC8-BC6829A7DACA}"/>
              </a:ext>
            </a:extLst>
          </p:cNvPr>
          <p:cNvSpPr txBox="1"/>
          <p:nvPr/>
        </p:nvSpPr>
        <p:spPr>
          <a:xfrm>
            <a:off x="8865482" y="2197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75">
            <a:extLst>
              <a:ext uri="{FF2B5EF4-FFF2-40B4-BE49-F238E27FC236}">
                <a16:creationId xmlns:a16="http://schemas.microsoft.com/office/drawing/2014/main" id="{7ED76012-1D6C-6431-F6B0-B939E0112FB8}"/>
              </a:ext>
            </a:extLst>
          </p:cNvPr>
          <p:cNvSpPr txBox="1"/>
          <p:nvPr/>
        </p:nvSpPr>
        <p:spPr>
          <a:xfrm>
            <a:off x="3907844" y="478135"/>
            <a:ext cx="39765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 algn="ctr"/>
            <a:r>
              <a:rPr lang="en-US" sz="2200" b="1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Water sorption isotherms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7B988-69F8-4EAC-AF5D-F167AC36FE84}"/>
              </a:ext>
            </a:extLst>
          </p:cNvPr>
          <p:cNvGrpSpPr/>
          <p:nvPr/>
        </p:nvGrpSpPr>
        <p:grpSpPr>
          <a:xfrm>
            <a:off x="507470" y="688306"/>
            <a:ext cx="3054826" cy="2664296"/>
            <a:chOff x="439518" y="1072558"/>
            <a:chExt cx="3825479" cy="33744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D9CC3B-054D-9CA2-8753-8419CF0B6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519" y="1075898"/>
              <a:ext cx="3825478" cy="337114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33F8EC-4B9F-BF15-273C-D46692739B66}"/>
                </a:ext>
              </a:extLst>
            </p:cNvPr>
            <p:cNvSpPr/>
            <p:nvPr/>
          </p:nvSpPr>
          <p:spPr>
            <a:xfrm>
              <a:off x="439518" y="1072558"/>
              <a:ext cx="460073" cy="357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E535889-D5EC-D042-44D5-9DF8B132844B}"/>
              </a:ext>
            </a:extLst>
          </p:cNvPr>
          <p:cNvSpPr txBox="1"/>
          <p:nvPr/>
        </p:nvSpPr>
        <p:spPr>
          <a:xfrm>
            <a:off x="4580215" y="1023303"/>
            <a:ext cx="4230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Vacuum system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in RH</a:t>
            </a:r>
          </a:p>
        </p:txBody>
      </p:sp>
      <p:sp>
        <p:nvSpPr>
          <p:cNvPr id="2" name="TextBox 75">
            <a:extLst>
              <a:ext uri="{FF2B5EF4-FFF2-40B4-BE49-F238E27FC236}">
                <a16:creationId xmlns:a16="http://schemas.microsoft.com/office/drawing/2014/main" id="{90D1E265-FAF4-1EE8-E589-3596DF4EAE5D}"/>
              </a:ext>
            </a:extLst>
          </p:cNvPr>
          <p:cNvSpPr txBox="1"/>
          <p:nvPr/>
        </p:nvSpPr>
        <p:spPr>
          <a:xfrm>
            <a:off x="-130328" y="478135"/>
            <a:ext cx="2939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200" b="1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Samples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089CB-77CC-03D8-717C-9830BEECE889}"/>
              </a:ext>
            </a:extLst>
          </p:cNvPr>
          <p:cNvSpPr txBox="1"/>
          <p:nvPr/>
        </p:nvSpPr>
        <p:spPr>
          <a:xfrm>
            <a:off x="414839" y="3907964"/>
            <a:ext cx="4301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pore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diameters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3 to 20 nm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39F76-F7F4-3EA5-8E25-0B677C492CAE}"/>
              </a:ext>
            </a:extLst>
          </p:cNvPr>
          <p:cNvSpPr txBox="1"/>
          <p:nvPr/>
        </p:nvSpPr>
        <p:spPr>
          <a:xfrm>
            <a:off x="416154" y="4308074"/>
            <a:ext cx="3639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Imbibed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solution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EF2C8-F667-36D3-E86D-7556CEFBEBE5}"/>
              </a:ext>
            </a:extLst>
          </p:cNvPr>
          <p:cNvSpPr txBox="1"/>
          <p:nvPr/>
        </p:nvSpPr>
        <p:spPr>
          <a:xfrm>
            <a:off x="414839" y="3507854"/>
            <a:ext cx="345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Porous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silica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and alumina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189B22-1506-4765-964C-9528DC429B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668344" y="1847602"/>
            <a:ext cx="1308100" cy="292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7F0A91-7F6C-73DB-DD5D-F66970A26501}"/>
              </a:ext>
            </a:extLst>
          </p:cNvPr>
          <p:cNvSpPr txBox="1"/>
          <p:nvPr/>
        </p:nvSpPr>
        <p:spPr>
          <a:xfrm>
            <a:off x="4590376" y="2800437"/>
            <a:ext cx="4073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White light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(WLI)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19418A-E765-4AF1-E187-F1FEC4A90A9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35708" y="3729687"/>
            <a:ext cx="1371600" cy="215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1D6407-FFCF-72AB-9433-0F334AD266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1570" y="4066155"/>
            <a:ext cx="203200" cy="1397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55BCCF-061B-0017-07BE-9803C24CAF65}"/>
              </a:ext>
            </a:extLst>
          </p:cNvPr>
          <p:cNvSpPr txBox="1"/>
          <p:nvPr/>
        </p:nvSpPr>
        <p:spPr>
          <a:xfrm>
            <a:off x="6934511" y="3926314"/>
            <a:ext cx="217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(    water content)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F72299-C86E-C9BC-5B54-B4932011EF2A}"/>
              </a:ext>
            </a:extLst>
          </p:cNvPr>
          <p:cNvGrpSpPr/>
          <p:nvPr/>
        </p:nvGrpSpPr>
        <p:grpSpPr>
          <a:xfrm>
            <a:off x="4271702" y="1384582"/>
            <a:ext cx="3275207" cy="1303793"/>
            <a:chOff x="323528" y="3472032"/>
            <a:chExt cx="3544297" cy="1325120"/>
          </a:xfrm>
        </p:grpSpPr>
        <p:pic>
          <p:nvPicPr>
            <p:cNvPr id="24" name="Picture 23" descr="Capture d’écran 2017-04-03 à 18.52.22.png">
              <a:extLst>
                <a:ext uri="{FF2B5EF4-FFF2-40B4-BE49-F238E27FC236}">
                  <a16:creationId xmlns:a16="http://schemas.microsoft.com/office/drawing/2014/main" id="{3C857DFD-CBD9-9860-D94D-63E66243B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28" y="3472032"/>
              <a:ext cx="3544297" cy="132512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07FBA45-BF04-0F68-E163-D3D64EC57CBC}"/>
                </a:ext>
              </a:extLst>
            </p:cNvPr>
            <p:cNvSpPr/>
            <p:nvPr/>
          </p:nvSpPr>
          <p:spPr>
            <a:xfrm>
              <a:off x="347171" y="3573016"/>
              <a:ext cx="504056" cy="2584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3938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6084F-8A8C-9FC0-41D7-9806F0698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8A8B5A1-E8CE-CAFE-6B01-64F90F12A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21" y="843548"/>
            <a:ext cx="5847062" cy="417647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5C045DF-8DAF-52B0-5D08-293E4FA20710}"/>
              </a:ext>
            </a:extLst>
          </p:cNvPr>
          <p:cNvGrpSpPr/>
          <p:nvPr/>
        </p:nvGrpSpPr>
        <p:grpSpPr>
          <a:xfrm>
            <a:off x="414330" y="1745550"/>
            <a:ext cx="1293071" cy="1104885"/>
            <a:chOff x="-587005" y="1625073"/>
            <a:chExt cx="2106815" cy="18002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4E7D349-46C8-0ED4-ED3F-7282999E7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928" t="-299" r="66370" b="299"/>
            <a:stretch>
              <a:fillRect/>
            </a:stretch>
          </p:blipFill>
          <p:spPr>
            <a:xfrm>
              <a:off x="-587005" y="1625073"/>
              <a:ext cx="2106815" cy="180020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6BE35A7-FC05-DBDB-3565-A8DEC0BD48E3}"/>
                </a:ext>
              </a:extLst>
            </p:cNvPr>
            <p:cNvSpPr/>
            <p:nvPr/>
          </p:nvSpPr>
          <p:spPr>
            <a:xfrm>
              <a:off x="48133" y="1808212"/>
              <a:ext cx="885048" cy="364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A80BF52-B2A9-23E2-9D87-24838AA2128A}"/>
              </a:ext>
            </a:extLst>
          </p:cNvPr>
          <p:cNvGrpSpPr/>
          <p:nvPr/>
        </p:nvGrpSpPr>
        <p:grpSpPr>
          <a:xfrm>
            <a:off x="5004048" y="123478"/>
            <a:ext cx="1234756" cy="1104885"/>
            <a:chOff x="3546847" y="1625073"/>
            <a:chExt cx="2011800" cy="180020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3812020-376F-8B02-4893-541F65E96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7211" t="414" r="-209" b="-414"/>
            <a:stretch>
              <a:fillRect/>
            </a:stretch>
          </p:blipFill>
          <p:spPr>
            <a:xfrm>
              <a:off x="3546847" y="1625073"/>
              <a:ext cx="2011800" cy="180020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22442F7-C7AA-6793-9C8F-BD9C376EC7EE}"/>
                </a:ext>
              </a:extLst>
            </p:cNvPr>
            <p:cNvSpPr/>
            <p:nvPr/>
          </p:nvSpPr>
          <p:spPr>
            <a:xfrm>
              <a:off x="4072586" y="1754688"/>
              <a:ext cx="895797" cy="364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7390EBF-FC13-CE1B-7BD6-FE5333B26317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0174ED60-49F7-D51A-67E5-EDE20A21DFC6}"/>
              </a:ext>
            </a:extLst>
          </p:cNvPr>
          <p:cNvSpPr txBox="1"/>
          <p:nvPr/>
        </p:nvSpPr>
        <p:spPr>
          <a:xfrm>
            <a:off x="8865482" y="2197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5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39B16-34B8-7DA2-2FE0-6B3618F30F3D}"/>
              </a:ext>
            </a:extLst>
          </p:cNvPr>
          <p:cNvSpPr/>
          <p:nvPr/>
        </p:nvSpPr>
        <p:spPr>
          <a:xfrm>
            <a:off x="351477" y="1640786"/>
            <a:ext cx="91397" cy="2484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26890D-3C57-4276-8D6A-EE17FE11D7DB}"/>
              </a:ext>
            </a:extLst>
          </p:cNvPr>
          <p:cNvSpPr/>
          <p:nvPr/>
        </p:nvSpPr>
        <p:spPr>
          <a:xfrm>
            <a:off x="188626" y="1941816"/>
            <a:ext cx="264531" cy="1421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FC8897-8434-D508-D187-807C3A09DDED}"/>
              </a:ext>
            </a:extLst>
          </p:cNvPr>
          <p:cNvSpPr/>
          <p:nvPr/>
        </p:nvSpPr>
        <p:spPr>
          <a:xfrm>
            <a:off x="2434913" y="4819294"/>
            <a:ext cx="2426558" cy="280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52">
            <a:extLst>
              <a:ext uri="{FF2B5EF4-FFF2-40B4-BE49-F238E27FC236}">
                <a16:creationId xmlns:a16="http://schemas.microsoft.com/office/drawing/2014/main" id="{2A18B01C-90DD-9F63-6A1B-A4DBB271A5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1681" y="559462"/>
            <a:ext cx="1403362" cy="1376410"/>
          </a:xfrm>
          <a:prstGeom prst="rect">
            <a:avLst/>
          </a:prstGeom>
        </p:spPr>
      </p:pic>
      <p:sp>
        <p:nvSpPr>
          <p:cNvPr id="17" name="TextBox 76">
            <a:extLst>
              <a:ext uri="{FF2B5EF4-FFF2-40B4-BE49-F238E27FC236}">
                <a16:creationId xmlns:a16="http://schemas.microsoft.com/office/drawing/2014/main" id="{2CB9A113-894C-B4A3-BF22-20DE293AC9FF}"/>
              </a:ext>
            </a:extLst>
          </p:cNvPr>
          <p:cNvSpPr txBox="1"/>
          <p:nvPr/>
        </p:nvSpPr>
        <p:spPr>
          <a:xfrm>
            <a:off x="7041681" y="556122"/>
            <a:ext cx="60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AAO</a:t>
            </a:r>
          </a:p>
        </p:txBody>
      </p:sp>
      <p:cxnSp>
        <p:nvCxnSpPr>
          <p:cNvPr id="18" name="Straight Arrow Connector 49">
            <a:extLst>
              <a:ext uri="{FF2B5EF4-FFF2-40B4-BE49-F238E27FC236}">
                <a16:creationId xmlns:a16="http://schemas.microsoft.com/office/drawing/2014/main" id="{64667BB5-2175-9FDD-1D6A-D2FD9124CB1E}"/>
              </a:ext>
            </a:extLst>
          </p:cNvPr>
          <p:cNvCxnSpPr>
            <a:cxnSpLocks/>
          </p:cNvCxnSpPr>
          <p:nvPr/>
        </p:nvCxnSpPr>
        <p:spPr>
          <a:xfrm flipH="1">
            <a:off x="4755274" y="2260204"/>
            <a:ext cx="88908" cy="76892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49">
            <a:extLst>
              <a:ext uri="{FF2B5EF4-FFF2-40B4-BE49-F238E27FC236}">
                <a16:creationId xmlns:a16="http://schemas.microsoft.com/office/drawing/2014/main" id="{9C709CC5-015B-49B0-91E7-F26C84985751}"/>
              </a:ext>
            </a:extLst>
          </p:cNvPr>
          <p:cNvCxnSpPr>
            <a:cxnSpLocks/>
          </p:cNvCxnSpPr>
          <p:nvPr/>
        </p:nvCxnSpPr>
        <p:spPr>
          <a:xfrm flipV="1">
            <a:off x="5546786" y="2320629"/>
            <a:ext cx="72008" cy="648072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75">
            <a:extLst>
              <a:ext uri="{FF2B5EF4-FFF2-40B4-BE49-F238E27FC236}">
                <a16:creationId xmlns:a16="http://schemas.microsoft.com/office/drawing/2014/main" id="{F72F3FC8-6237-B8E5-7B14-F42CE5C33A61}"/>
              </a:ext>
            </a:extLst>
          </p:cNvPr>
          <p:cNvSpPr txBox="1"/>
          <p:nvPr/>
        </p:nvSpPr>
        <p:spPr>
          <a:xfrm>
            <a:off x="6516216" y="1945164"/>
            <a:ext cx="2515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16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Pore diameter 12 nm</a:t>
            </a:r>
          </a:p>
        </p:txBody>
      </p:sp>
      <p:sp>
        <p:nvSpPr>
          <p:cNvPr id="21" name="TextBox 75">
            <a:extLst>
              <a:ext uri="{FF2B5EF4-FFF2-40B4-BE49-F238E27FC236}">
                <a16:creationId xmlns:a16="http://schemas.microsoft.com/office/drawing/2014/main" id="{CD11E803-B0B1-143C-2B65-77BFF84B1D8E}"/>
              </a:ext>
            </a:extLst>
          </p:cNvPr>
          <p:cNvSpPr txBox="1"/>
          <p:nvPr/>
        </p:nvSpPr>
        <p:spPr>
          <a:xfrm rot="16636644">
            <a:off x="4521571" y="2703996"/>
            <a:ext cx="1247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 algn="ctr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 salt</a:t>
            </a:r>
          </a:p>
        </p:txBody>
      </p:sp>
      <p:sp>
        <p:nvSpPr>
          <p:cNvPr id="22" name="TextBox 75">
            <a:extLst>
              <a:ext uri="{FF2B5EF4-FFF2-40B4-BE49-F238E27FC236}">
                <a16:creationId xmlns:a16="http://schemas.microsoft.com/office/drawing/2014/main" id="{42E2375C-ABFC-81DF-F8D1-C7280C22A862}"/>
              </a:ext>
            </a:extLst>
          </p:cNvPr>
          <p:cNvSpPr txBox="1"/>
          <p:nvPr/>
        </p:nvSpPr>
        <p:spPr>
          <a:xfrm>
            <a:off x="2079301" y="2817641"/>
            <a:ext cx="152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 algn="ctr"/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with salt</a:t>
            </a:r>
          </a:p>
        </p:txBody>
      </p:sp>
      <p:cxnSp>
        <p:nvCxnSpPr>
          <p:cNvPr id="23" name="Straight Arrow Connector 49">
            <a:extLst>
              <a:ext uri="{FF2B5EF4-FFF2-40B4-BE49-F238E27FC236}">
                <a16:creationId xmlns:a16="http://schemas.microsoft.com/office/drawing/2014/main" id="{26A79B2A-D3DA-B9C8-6CF5-68F6B074E4C8}"/>
              </a:ext>
            </a:extLst>
          </p:cNvPr>
          <p:cNvCxnSpPr>
            <a:cxnSpLocks/>
          </p:cNvCxnSpPr>
          <p:nvPr/>
        </p:nvCxnSpPr>
        <p:spPr>
          <a:xfrm flipH="1">
            <a:off x="2614216" y="2111625"/>
            <a:ext cx="792088" cy="57606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75">
            <a:extLst>
              <a:ext uri="{FF2B5EF4-FFF2-40B4-BE49-F238E27FC236}">
                <a16:creationId xmlns:a16="http://schemas.microsoft.com/office/drawing/2014/main" id="{E817E258-5D01-E226-0FE3-99CC9CB0F227}"/>
              </a:ext>
            </a:extLst>
          </p:cNvPr>
          <p:cNvSpPr txBox="1"/>
          <p:nvPr/>
        </p:nvSpPr>
        <p:spPr>
          <a:xfrm rot="16200000">
            <a:off x="-1271653" y="2632975"/>
            <a:ext cx="298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 algn="ctr"/>
            <a:r>
              <a:rPr lang="en-US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Water content (OPL)</a:t>
            </a:r>
          </a:p>
        </p:txBody>
      </p:sp>
      <p:sp>
        <p:nvSpPr>
          <p:cNvPr id="25" name="Ellipse 12">
            <a:extLst>
              <a:ext uri="{FF2B5EF4-FFF2-40B4-BE49-F238E27FC236}">
                <a16:creationId xmlns:a16="http://schemas.microsoft.com/office/drawing/2014/main" id="{F24BB65A-22C7-E912-9A65-1BF3F7EC805D}"/>
              </a:ext>
            </a:extLst>
          </p:cNvPr>
          <p:cNvSpPr/>
          <p:nvPr/>
        </p:nvSpPr>
        <p:spPr>
          <a:xfrm rot="797272">
            <a:off x="1579517" y="3035793"/>
            <a:ext cx="432048" cy="72008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60">
            <a:extLst>
              <a:ext uri="{FF2B5EF4-FFF2-40B4-BE49-F238E27FC236}">
                <a16:creationId xmlns:a16="http://schemas.microsoft.com/office/drawing/2014/main" id="{673F95E6-A06E-07F7-1F2D-B39C8CFB6108}"/>
              </a:ext>
            </a:extLst>
          </p:cNvPr>
          <p:cNvSpPr/>
          <p:nvPr/>
        </p:nvSpPr>
        <p:spPr>
          <a:xfrm rot="618704">
            <a:off x="3519960" y="2046236"/>
            <a:ext cx="461909" cy="153435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75">
            <a:extLst>
              <a:ext uri="{FF2B5EF4-FFF2-40B4-BE49-F238E27FC236}">
                <a16:creationId xmlns:a16="http://schemas.microsoft.com/office/drawing/2014/main" id="{5F8F057B-AB4B-D4CD-CFDA-D637E61E86BD}"/>
              </a:ext>
            </a:extLst>
          </p:cNvPr>
          <p:cNvSpPr txBox="1"/>
          <p:nvPr/>
        </p:nvSpPr>
        <p:spPr>
          <a:xfrm>
            <a:off x="567133" y="3670592"/>
            <a:ext cx="2177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 algn="ctr"/>
            <a:r>
              <a:rPr lang="en-US" sz="20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crystallization</a:t>
            </a:r>
          </a:p>
        </p:txBody>
      </p:sp>
      <p:sp>
        <p:nvSpPr>
          <p:cNvPr id="28" name="TextBox 75">
            <a:extLst>
              <a:ext uri="{FF2B5EF4-FFF2-40B4-BE49-F238E27FC236}">
                <a16:creationId xmlns:a16="http://schemas.microsoft.com/office/drawing/2014/main" id="{8C8D08BA-F2BA-0B04-98B5-5CA137BE22B5}"/>
              </a:ext>
            </a:extLst>
          </p:cNvPr>
          <p:cNvSpPr txBox="1"/>
          <p:nvPr/>
        </p:nvSpPr>
        <p:spPr>
          <a:xfrm>
            <a:off x="2569486" y="3566069"/>
            <a:ext cx="2231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 algn="ctr"/>
            <a:r>
              <a:rPr lang="en-US" sz="20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deliquescence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6A3BA0-017E-7BD1-66B8-A904E74F0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0097" y="4809400"/>
            <a:ext cx="1376790" cy="303222"/>
          </a:xfrm>
          <a:prstGeom prst="rect">
            <a:avLst/>
          </a:prstGeom>
        </p:spPr>
      </p:pic>
      <p:sp>
        <p:nvSpPr>
          <p:cNvPr id="38" name="TextBox 75">
            <a:extLst>
              <a:ext uri="{FF2B5EF4-FFF2-40B4-BE49-F238E27FC236}">
                <a16:creationId xmlns:a16="http://schemas.microsoft.com/office/drawing/2014/main" id="{E7EA9DDE-06B9-D0B9-9254-C61E6F005D50}"/>
              </a:ext>
            </a:extLst>
          </p:cNvPr>
          <p:cNvSpPr txBox="1"/>
          <p:nvPr/>
        </p:nvSpPr>
        <p:spPr>
          <a:xfrm>
            <a:off x="1383875" y="4731703"/>
            <a:ext cx="2426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 algn="ctr"/>
            <a:r>
              <a:rPr lang="en-US" sz="20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Relative Humidity</a:t>
            </a:r>
          </a:p>
        </p:txBody>
      </p:sp>
      <p:cxnSp>
        <p:nvCxnSpPr>
          <p:cNvPr id="39" name="Straight Arrow Connector 49">
            <a:extLst>
              <a:ext uri="{FF2B5EF4-FFF2-40B4-BE49-F238E27FC236}">
                <a16:creationId xmlns:a16="http://schemas.microsoft.com/office/drawing/2014/main" id="{5A909F54-C394-2AE5-478E-129BCDCA15E0}"/>
              </a:ext>
            </a:extLst>
          </p:cNvPr>
          <p:cNvCxnSpPr>
            <a:cxnSpLocks/>
          </p:cNvCxnSpPr>
          <p:nvPr/>
        </p:nvCxnSpPr>
        <p:spPr>
          <a:xfrm flipV="1">
            <a:off x="4037987" y="2399657"/>
            <a:ext cx="130159" cy="79316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75">
            <a:extLst>
              <a:ext uri="{FF2B5EF4-FFF2-40B4-BE49-F238E27FC236}">
                <a16:creationId xmlns:a16="http://schemas.microsoft.com/office/drawing/2014/main" id="{B2713ED5-BFD7-69AB-D08B-8B98DA299AD0}"/>
              </a:ext>
            </a:extLst>
          </p:cNvPr>
          <p:cNvSpPr txBox="1"/>
          <p:nvPr/>
        </p:nvSpPr>
        <p:spPr>
          <a:xfrm>
            <a:off x="5967642" y="3137488"/>
            <a:ext cx="30663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 algn="ctr"/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Crystallization and deliquescence define the shape of water sorption isotherms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CFEFF6A-3DDC-7FEA-7A5C-9FE48CAE79FB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Water sorption isotherms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5DF71-0DC0-20AC-A9A5-690ECEC2A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258F50-3F76-6D69-CB62-1F2745EA317E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1EFD0EA-0FE8-87B2-803A-CA6A665FF97C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Impact of salt concentration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475C7DBE-58B4-AD0B-AFBC-545C3FB72F9D}"/>
              </a:ext>
            </a:extLst>
          </p:cNvPr>
          <p:cNvSpPr txBox="1"/>
          <p:nvPr/>
        </p:nvSpPr>
        <p:spPr>
          <a:xfrm>
            <a:off x="8865483" y="21974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6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9A5E99E-4A4A-27F2-D5E0-AC203E1EF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98" t="-23" r="47132" b="23"/>
          <a:stretch>
            <a:fillRect/>
          </a:stretch>
        </p:blipFill>
        <p:spPr>
          <a:xfrm>
            <a:off x="395536" y="722020"/>
            <a:ext cx="3712744" cy="2758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0D39C0-9FAC-1901-C142-3A8BD12B3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125" t="-660" r="-633" b="660"/>
          <a:stretch>
            <a:fillRect/>
          </a:stretch>
        </p:blipFill>
        <p:spPr>
          <a:xfrm>
            <a:off x="4860032" y="722020"/>
            <a:ext cx="3247787" cy="2758816"/>
          </a:xfrm>
          <a:prstGeom prst="rect">
            <a:avLst/>
          </a:prstGeom>
        </p:spPr>
      </p:pic>
      <p:sp>
        <p:nvSpPr>
          <p:cNvPr id="29" name="TextBox 75">
            <a:extLst>
              <a:ext uri="{FF2B5EF4-FFF2-40B4-BE49-F238E27FC236}">
                <a16:creationId xmlns:a16="http://schemas.microsoft.com/office/drawing/2014/main" id="{878C45F1-AD9A-0EF1-B510-8049944BE03E}"/>
              </a:ext>
            </a:extLst>
          </p:cNvPr>
          <p:cNvSpPr txBox="1"/>
          <p:nvPr/>
        </p:nvSpPr>
        <p:spPr>
          <a:xfrm>
            <a:off x="252536" y="3795886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No effect of salt amount on the RH of crystallization &amp; deliquescence</a:t>
            </a:r>
          </a:p>
        </p:txBody>
      </p:sp>
      <p:sp>
        <p:nvSpPr>
          <p:cNvPr id="30" name="TextBox 75">
            <a:extLst>
              <a:ext uri="{FF2B5EF4-FFF2-40B4-BE49-F238E27FC236}">
                <a16:creationId xmlns:a16="http://schemas.microsoft.com/office/drawing/2014/main" id="{04EA05BE-5634-E3BC-5B02-67C353BBE5D8}"/>
              </a:ext>
            </a:extLst>
          </p:cNvPr>
          <p:cNvSpPr txBox="1"/>
          <p:nvPr/>
        </p:nvSpPr>
        <p:spPr>
          <a:xfrm>
            <a:off x="252536" y="437195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Pore size-dependent shift of phase transitions compared to bulk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3BDE295-8219-411D-6CDC-2224FE2F1349}"/>
              </a:ext>
            </a:extLst>
          </p:cNvPr>
          <p:cNvSpPr/>
          <p:nvPr/>
        </p:nvSpPr>
        <p:spPr>
          <a:xfrm>
            <a:off x="195481" y="3911301"/>
            <a:ext cx="200055" cy="2000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C3C3D2-7C94-2B12-F290-01775E0918C6}"/>
              </a:ext>
            </a:extLst>
          </p:cNvPr>
          <p:cNvSpPr/>
          <p:nvPr/>
        </p:nvSpPr>
        <p:spPr>
          <a:xfrm>
            <a:off x="195481" y="4487365"/>
            <a:ext cx="200055" cy="2000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431045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DD199-32AD-6C71-2B61-D695A5621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AA125BF-5E16-C2A9-F5DC-2E2BBD8CC78D}"/>
              </a:ext>
            </a:extLst>
          </p:cNvPr>
          <p:cNvGrpSpPr/>
          <p:nvPr/>
        </p:nvGrpSpPr>
        <p:grpSpPr>
          <a:xfrm>
            <a:off x="328672" y="1061260"/>
            <a:ext cx="1698472" cy="1394642"/>
            <a:chOff x="328672" y="1061260"/>
            <a:chExt cx="1698472" cy="139464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0E435E8-3A09-DCE2-D328-959353398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5329" t="-399" r="-1290" b="399"/>
            <a:stretch>
              <a:fillRect/>
            </a:stretch>
          </p:blipFill>
          <p:spPr>
            <a:xfrm>
              <a:off x="328672" y="1061260"/>
              <a:ext cx="1698472" cy="13946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7A55EB-7958-6928-33A7-D4885D3D0F40}"/>
                </a:ext>
              </a:extLst>
            </p:cNvPr>
            <p:cNvSpPr/>
            <p:nvPr/>
          </p:nvSpPr>
          <p:spPr>
            <a:xfrm>
              <a:off x="827584" y="1177253"/>
              <a:ext cx="702880" cy="268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A06CAB4-24D8-8643-0440-D582DECA3E75}"/>
              </a:ext>
            </a:extLst>
          </p:cNvPr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1A12C258-4690-CA0C-6E78-9ED6A128231F}"/>
              </a:ext>
            </a:extLst>
          </p:cNvPr>
          <p:cNvSpPr txBox="1">
            <a:spLocks/>
          </p:cNvSpPr>
          <p:nvPr/>
        </p:nvSpPr>
        <p:spPr bwMode="auto">
          <a:xfrm>
            <a:off x="-24138" y="-3024"/>
            <a:ext cx="734147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Theory</a:t>
            </a:r>
            <a:endParaRPr lang="fr-FR" sz="22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38">
            <a:extLst>
              <a:ext uri="{FF2B5EF4-FFF2-40B4-BE49-F238E27FC236}">
                <a16:creationId xmlns:a16="http://schemas.microsoft.com/office/drawing/2014/main" id="{9574694F-FA40-2FA0-E405-CA2D68C2A257}"/>
              </a:ext>
            </a:extLst>
          </p:cNvPr>
          <p:cNvSpPr txBox="1"/>
          <p:nvPr/>
        </p:nvSpPr>
        <p:spPr>
          <a:xfrm>
            <a:off x="8865483" y="21974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7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75">
            <a:extLst>
              <a:ext uri="{FF2B5EF4-FFF2-40B4-BE49-F238E27FC236}">
                <a16:creationId xmlns:a16="http://schemas.microsoft.com/office/drawing/2014/main" id="{5CC67181-BF52-E927-813B-E0271AC62F92}"/>
              </a:ext>
            </a:extLst>
          </p:cNvPr>
          <p:cNvSpPr txBox="1"/>
          <p:nvPr/>
        </p:nvSpPr>
        <p:spPr>
          <a:xfrm>
            <a:off x="83966" y="509732"/>
            <a:ext cx="53521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22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Liquid / vapor equilibrium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9BE3A4-2B83-ACB7-12E9-3B86D80C0EA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161028" y="1228157"/>
            <a:ext cx="228600" cy="152400"/>
          </a:xfrm>
          <a:prstGeom prst="rect">
            <a:avLst/>
          </a:prstGeom>
        </p:spPr>
      </p:pic>
      <p:sp>
        <p:nvSpPr>
          <p:cNvPr id="14" name="TextBox 75">
            <a:extLst>
              <a:ext uri="{FF2B5EF4-FFF2-40B4-BE49-F238E27FC236}">
                <a16:creationId xmlns:a16="http://schemas.microsoft.com/office/drawing/2014/main" id="{F1879055-9F8E-25C0-41B3-90DBD87338F0}"/>
              </a:ext>
            </a:extLst>
          </p:cNvPr>
          <p:cNvSpPr txBox="1"/>
          <p:nvPr/>
        </p:nvSpPr>
        <p:spPr>
          <a:xfrm>
            <a:off x="6516216" y="111556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solubility (mole ratio)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D589AD-7B52-AFD1-793C-75C71170A5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161028" y="1525726"/>
            <a:ext cx="127000" cy="215900"/>
          </a:xfrm>
          <a:prstGeom prst="rect">
            <a:avLst/>
          </a:prstGeom>
        </p:spPr>
      </p:pic>
      <p:sp>
        <p:nvSpPr>
          <p:cNvPr id="16" name="TextBox 75">
            <a:extLst>
              <a:ext uri="{FF2B5EF4-FFF2-40B4-BE49-F238E27FC236}">
                <a16:creationId xmlns:a16="http://schemas.microsoft.com/office/drawing/2014/main" id="{6670FE2A-AD11-3D7D-F60E-55CFFC89DF84}"/>
              </a:ext>
            </a:extLst>
          </p:cNvPr>
          <p:cNvSpPr txBox="1"/>
          <p:nvPr/>
        </p:nvSpPr>
        <p:spPr>
          <a:xfrm>
            <a:off x="6516216" y="143625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osmotic coefficient</a:t>
            </a:r>
          </a:p>
        </p:txBody>
      </p:sp>
      <p:sp>
        <p:nvSpPr>
          <p:cNvPr id="17" name="TextBox 75">
            <a:extLst>
              <a:ext uri="{FF2B5EF4-FFF2-40B4-BE49-F238E27FC236}">
                <a16:creationId xmlns:a16="http://schemas.microsoft.com/office/drawing/2014/main" id="{EAFE3113-9C2B-F789-DC28-E8739CAF74ED}"/>
              </a:ext>
            </a:extLst>
          </p:cNvPr>
          <p:cNvSpPr txBox="1"/>
          <p:nvPr/>
        </p:nvSpPr>
        <p:spPr>
          <a:xfrm>
            <a:off x="7053724" y="1797549"/>
            <a:ext cx="221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(super)saturation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628423-8808-1B68-2264-5BDF27A103F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161028" y="1886796"/>
            <a:ext cx="1054100" cy="241300"/>
          </a:xfrm>
          <a:prstGeom prst="rect">
            <a:avLst/>
          </a:prstGeom>
        </p:spPr>
      </p:pic>
      <p:pic>
        <p:nvPicPr>
          <p:cNvPr id="19" name="Picture 4" descr="C:\Users\Olivier\Documents\Recherche\Thèse\PhD_Seminar_2\Figures\Accolade.png">
            <a:extLst>
              <a:ext uri="{FF2B5EF4-FFF2-40B4-BE49-F238E27FC236}">
                <a16:creationId xmlns:a16="http://schemas.microsoft.com/office/drawing/2014/main" id="{15C46A2A-EE82-269C-B4D3-B08B610E8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7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5391202" y="1325753"/>
            <a:ext cx="1326565" cy="36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E06DF7-A59B-3A2A-1088-525D70EDCCF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349228" y="1248452"/>
            <a:ext cx="3111500" cy="685800"/>
          </a:xfrm>
          <a:prstGeom prst="rect">
            <a:avLst/>
          </a:prstGeom>
        </p:spPr>
      </p:pic>
      <p:pic>
        <p:nvPicPr>
          <p:cNvPr id="25" name="Picture 5" descr="C:\Users\Olivier\Documents\Recherche\Thèse\PhD_Seminar_2\FlecheTilde.png">
            <a:extLst>
              <a:ext uri="{FF2B5EF4-FFF2-40B4-BE49-F238E27FC236}">
                <a16:creationId xmlns:a16="http://schemas.microsoft.com/office/drawing/2014/main" id="{894F5D8C-F20F-B4F9-CCD7-6B377E19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 flipV="1">
            <a:off x="848066" y="1351677"/>
            <a:ext cx="457200" cy="143944"/>
          </a:xfrm>
          <a:prstGeom prst="rect">
            <a:avLst/>
          </a:prstGeom>
          <a:noFill/>
        </p:spPr>
      </p:pic>
      <p:pic>
        <p:nvPicPr>
          <p:cNvPr id="26" name="Picture 5" descr="C:\Users\Olivier\Documents\Recherche\Thèse\PhD_Seminar_2\FlecheTilde.png">
            <a:extLst>
              <a:ext uri="{FF2B5EF4-FFF2-40B4-BE49-F238E27FC236}">
                <a16:creationId xmlns:a16="http://schemas.microsoft.com/office/drawing/2014/main" id="{FF4C973C-CB1C-0CB2-A1C0-E36780769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 flipV="1">
            <a:off x="1044871" y="1333104"/>
            <a:ext cx="457200" cy="143944"/>
          </a:xfrm>
          <a:prstGeom prst="rect">
            <a:avLst/>
          </a:prstGeom>
          <a:noFill/>
        </p:spPr>
      </p:pic>
      <p:sp>
        <p:nvSpPr>
          <p:cNvPr id="32" name="TextBox 75">
            <a:extLst>
              <a:ext uri="{FF2B5EF4-FFF2-40B4-BE49-F238E27FC236}">
                <a16:creationId xmlns:a16="http://schemas.microsoft.com/office/drawing/2014/main" id="{46EF71E6-B743-78DF-39E0-102BC71FAF8D}"/>
              </a:ext>
            </a:extLst>
          </p:cNvPr>
          <p:cNvSpPr txBox="1"/>
          <p:nvPr/>
        </p:nvSpPr>
        <p:spPr>
          <a:xfrm>
            <a:off x="1912316" y="2096622"/>
            <a:ext cx="124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vapor</a:t>
            </a:r>
          </a:p>
        </p:txBody>
      </p:sp>
      <p:sp>
        <p:nvSpPr>
          <p:cNvPr id="33" name="TextBox 75">
            <a:extLst>
              <a:ext uri="{FF2B5EF4-FFF2-40B4-BE49-F238E27FC236}">
                <a16:creationId xmlns:a16="http://schemas.microsoft.com/office/drawing/2014/main" id="{6C51835D-EFAD-1E06-EE3F-6FFF6331ADDA}"/>
              </a:ext>
            </a:extLst>
          </p:cNvPr>
          <p:cNvSpPr txBox="1"/>
          <p:nvPr/>
        </p:nvSpPr>
        <p:spPr>
          <a:xfrm>
            <a:off x="3226714" y="2122156"/>
            <a:ext cx="151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capillary</a:t>
            </a:r>
          </a:p>
        </p:txBody>
      </p:sp>
      <p:sp>
        <p:nvSpPr>
          <p:cNvPr id="34" name="TextBox 75">
            <a:extLst>
              <a:ext uri="{FF2B5EF4-FFF2-40B4-BE49-F238E27FC236}">
                <a16:creationId xmlns:a16="http://schemas.microsoft.com/office/drawing/2014/main" id="{A053D646-E077-509E-BBA4-4CE312B1FF6A}"/>
              </a:ext>
            </a:extLst>
          </p:cNvPr>
          <p:cNvSpPr txBox="1"/>
          <p:nvPr/>
        </p:nvSpPr>
        <p:spPr>
          <a:xfrm>
            <a:off x="4338755" y="2122156"/>
            <a:ext cx="151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osmotic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F81F05C-D6F5-315F-E6F5-B8C8433CEE5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161028" y="852737"/>
            <a:ext cx="2654300" cy="241300"/>
          </a:xfrm>
          <a:prstGeom prst="rect">
            <a:avLst/>
          </a:prstGeom>
        </p:spPr>
      </p:pic>
      <p:sp>
        <p:nvSpPr>
          <p:cNvPr id="36" name="TextBox 75">
            <a:extLst>
              <a:ext uri="{FF2B5EF4-FFF2-40B4-BE49-F238E27FC236}">
                <a16:creationId xmlns:a16="http://schemas.microsoft.com/office/drawing/2014/main" id="{4B48E16D-3E15-A5C6-06E2-14B85BB6F6AC}"/>
              </a:ext>
            </a:extLst>
          </p:cNvPr>
          <p:cNvSpPr txBox="1"/>
          <p:nvPr/>
        </p:nvSpPr>
        <p:spPr>
          <a:xfrm>
            <a:off x="3351505" y="2377212"/>
            <a:ext cx="1515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900"/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(Kelvin)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84211D6-DE31-F8FA-14DE-E99946093626}"/>
              </a:ext>
            </a:extLst>
          </p:cNvPr>
          <p:cNvSpPr/>
          <p:nvPr/>
        </p:nvSpPr>
        <p:spPr>
          <a:xfrm>
            <a:off x="107504" y="625147"/>
            <a:ext cx="200055" cy="20005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3A46E4-3C6B-495B-767E-80E34EFE4198}"/>
              </a:ext>
            </a:extLst>
          </p:cNvPr>
          <p:cNvGrpSpPr/>
          <p:nvPr/>
        </p:nvGrpSpPr>
        <p:grpSpPr>
          <a:xfrm>
            <a:off x="83966" y="2787774"/>
            <a:ext cx="8720437" cy="2045793"/>
            <a:chOff x="83966" y="2787774"/>
            <a:chExt cx="8720437" cy="2045793"/>
          </a:xfrm>
        </p:grpSpPr>
        <p:sp>
          <p:nvSpPr>
            <p:cNvPr id="3" name="TextBox 75">
              <a:extLst>
                <a:ext uri="{FF2B5EF4-FFF2-40B4-BE49-F238E27FC236}">
                  <a16:creationId xmlns:a16="http://schemas.microsoft.com/office/drawing/2014/main" id="{E1CDD8AD-DBC0-18CE-C692-9ACDB20199C2}"/>
                </a:ext>
              </a:extLst>
            </p:cNvPr>
            <p:cNvSpPr txBox="1"/>
            <p:nvPr/>
          </p:nvSpPr>
          <p:spPr>
            <a:xfrm>
              <a:off x="83966" y="2787774"/>
              <a:ext cx="53521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6900"/>
              <a:r>
                <a:rPr lang="en-US" sz="2200" dirty="0"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Confined nucleation theory</a:t>
              </a:r>
            </a:p>
          </p:txBody>
        </p:sp>
        <p:sp>
          <p:nvSpPr>
            <p:cNvPr id="4" name="TextBox 75">
              <a:extLst>
                <a:ext uri="{FF2B5EF4-FFF2-40B4-BE49-F238E27FC236}">
                  <a16:creationId xmlns:a16="http://schemas.microsoft.com/office/drawing/2014/main" id="{E4EC9EAA-30E7-5115-552F-BAF2A8759597}"/>
                </a:ext>
              </a:extLst>
            </p:cNvPr>
            <p:cNvSpPr txBox="1"/>
            <p:nvPr/>
          </p:nvSpPr>
          <p:spPr>
            <a:xfrm>
              <a:off x="4644008" y="4187236"/>
              <a:ext cx="41603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6900"/>
              <a:r>
                <a:rPr lang="en-US" dirty="0"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Confined nucleation possible only if</a:t>
              </a:r>
            </a:p>
            <a:p>
              <a:pPr marL="216900"/>
              <a:r>
                <a:rPr lang="en-US" i="1" dirty="0"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r</a:t>
              </a:r>
              <a:r>
                <a:rPr lang="en-US" dirty="0"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* &lt; </a:t>
              </a:r>
              <a:r>
                <a:rPr lang="en-US" i="1" dirty="0" err="1"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r</a:t>
              </a:r>
              <a:r>
                <a:rPr lang="en-US" baseline="-25000" dirty="0" err="1"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p</a:t>
              </a:r>
              <a:r>
                <a:rPr lang="en-US" dirty="0"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FR" b="1" dirty="0"/>
                <a:t>≃ </a:t>
              </a:r>
              <a:r>
                <a:rPr lang="en-US" i="1" dirty="0" err="1"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r</a:t>
              </a:r>
              <a:r>
                <a:rPr lang="en-US" baseline="-25000" dirty="0" err="1"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K</a:t>
              </a:r>
              <a:r>
                <a:rPr lang="en-US" dirty="0"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  (</a:t>
              </a:r>
              <a:r>
                <a:rPr lang="en-US" b="1" dirty="0"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steric</a:t>
              </a:r>
              <a:r>
                <a:rPr lang="en-US" dirty="0"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</a:rPr>
                <a:t> criterion)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736608C-DB41-2601-4028-846580225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4811814" y="3147814"/>
              <a:ext cx="3784600" cy="850900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BFD96C64-00E5-FFB0-7FD5-57A3B03FC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35803" y="3308485"/>
              <a:ext cx="3267568" cy="1448127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27542EA-9E97-240B-747C-C900D72141A7}"/>
                </a:ext>
              </a:extLst>
            </p:cNvPr>
            <p:cNvSpPr/>
            <p:nvPr/>
          </p:nvSpPr>
          <p:spPr>
            <a:xfrm>
              <a:off x="107504" y="2903189"/>
              <a:ext cx="200055" cy="2000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17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19161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40646</TotalTime>
  <Words>610</Words>
  <Application>Microsoft Macintosh PowerPoint</Application>
  <PresentationFormat>On-screen Show (16:9)</PresentationFormat>
  <Paragraphs>156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Thème Office</vt:lpstr>
      <vt:lpstr>Humidity-driven crystallization and deliquescence of salt in nanopores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Coupled Cavitation</dc:title>
  <dc:creator>Olivier Vincent</dc:creator>
  <cp:lastModifiedBy>Olivier Vincent</cp:lastModifiedBy>
  <cp:revision>1340</cp:revision>
  <cp:lastPrinted>2016-05-10T16:09:55Z</cp:lastPrinted>
  <dcterms:created xsi:type="dcterms:W3CDTF">2014-11-24T02:44:38Z</dcterms:created>
  <dcterms:modified xsi:type="dcterms:W3CDTF">2026-05-16T09:46:31Z</dcterms:modified>
</cp:coreProperties>
</file>