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011" r:id="rId2"/>
    <p:sldId id="1997" r:id="rId3"/>
    <p:sldId id="2048" r:id="rId4"/>
    <p:sldId id="2036" r:id="rId5"/>
    <p:sldId id="2026" r:id="rId6"/>
    <p:sldId id="2032" r:id="rId7"/>
    <p:sldId id="2031" r:id="rId8"/>
    <p:sldId id="1995" r:id="rId9"/>
    <p:sldId id="2038" r:id="rId10"/>
    <p:sldId id="270" r:id="rId11"/>
    <p:sldId id="2033" r:id="rId12"/>
    <p:sldId id="2037" r:id="rId13"/>
    <p:sldId id="2046" r:id="rId14"/>
    <p:sldId id="2027" r:id="rId15"/>
    <p:sldId id="2045" r:id="rId16"/>
    <p:sldId id="2047" r:id="rId17"/>
    <p:sldId id="2030" r:id="rId18"/>
    <p:sldId id="2040" r:id="rId19"/>
    <p:sldId id="2049" r:id="rId20"/>
    <p:sldId id="2050" r:id="rId21"/>
    <p:sldId id="2034" r:id="rId22"/>
    <p:sldId id="2035" r:id="rId23"/>
    <p:sldId id="2042" r:id="rId24"/>
    <p:sldId id="2043" r:id="rId25"/>
    <p:sldId id="2044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8BB0156-083D-468E-81DE-375DFF52B426}">
          <p14:sldIdLst>
            <p14:sldId id="2011"/>
            <p14:sldId id="1997"/>
            <p14:sldId id="2048"/>
            <p14:sldId id="2036"/>
          </p14:sldIdLst>
        </p14:section>
        <p14:section name="CCT IMPORTANCE" id="{BDEF7712-BDE5-4B5E-8F85-BCBA21551668}">
          <p14:sldIdLst>
            <p14:sldId id="2026"/>
            <p14:sldId id="2032"/>
            <p14:sldId id="2031"/>
          </p14:sldIdLst>
        </p14:section>
        <p14:section name="Modèle" id="{BA84075D-AB23-4BBA-B952-D66780603369}">
          <p14:sldIdLst>
            <p14:sldId id="1995"/>
            <p14:sldId id="2038"/>
            <p14:sldId id="270"/>
            <p14:sldId id="2033"/>
            <p14:sldId id="2037"/>
            <p14:sldId id="2046"/>
            <p14:sldId id="2027"/>
            <p14:sldId id="2045"/>
            <p14:sldId id="2047"/>
            <p14:sldId id="2030"/>
            <p14:sldId id="2040"/>
            <p14:sldId id="2049"/>
            <p14:sldId id="2050"/>
            <p14:sldId id="2034"/>
            <p14:sldId id="2035"/>
            <p14:sldId id="2042"/>
            <p14:sldId id="2043"/>
            <p14:sldId id="2044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E3232B"/>
    <a:srgbClr val="FDEFE3"/>
    <a:srgbClr val="F0984F"/>
    <a:srgbClr val="8A2C0E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75" d="100"/>
          <a:sy n="75" d="100"/>
        </p:scale>
        <p:origin x="1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84FF4C2-C913-4F9B-B062-A57C3C9F82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9AB448-768E-4061-92B3-314C7148D8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F5AEE-BE33-42C1-8AED-0E3931528871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7F3206-593F-4C1A-8095-75AEE22436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F6CF54-0CF0-4936-ACB0-F6703C76D9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07F2D-CC69-4769-B13D-62941540C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728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A8EAA-B4AC-48B3-ACEB-E0E2AEDD88CD}" type="datetimeFigureOut">
              <a:rPr lang="fr-FR" smtClean="0"/>
              <a:t>15/05/2026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BADEA-1C8B-455B-A39E-58D7801A4C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55203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94380C-0CA9-4317-B808-09EB3A74A8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616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les désavantages de l’approche </a:t>
            </a:r>
            <a:r>
              <a:rPr lang="fr-FR" dirty="0" err="1"/>
              <a:t>poromécanique</a:t>
            </a:r>
            <a:r>
              <a:rPr lang="fr-FR" dirty="0"/>
              <a:t>, à notre avis, cette approche est la plus pertinente car elle nous permet explicitement de modéliser la déformation de la capsule toutefois il faudrait améliorer ses </a:t>
            </a:r>
            <a:r>
              <a:rPr lang="fr-FR" dirty="0" err="1"/>
              <a:t>prédictinos</a:t>
            </a:r>
            <a:r>
              <a:rPr lang="fr-FR" dirty="0"/>
              <a:t> dans la phase initiale. L’idée est donc de développer une version hybride </a:t>
            </a:r>
            <a:r>
              <a:rPr lang="fr-FR" dirty="0" err="1"/>
              <a:t>poromechanical</a:t>
            </a:r>
            <a:r>
              <a:rPr lang="fr-FR" dirty="0"/>
              <a:t> phase </a:t>
            </a:r>
            <a:r>
              <a:rPr lang="fr-FR" dirty="0" err="1"/>
              <a:t>field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BBE056-C2F7-48BA-AA2A-1CB245F30D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578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les désavantages de l’approche </a:t>
            </a:r>
            <a:r>
              <a:rPr lang="fr-FR" dirty="0" err="1"/>
              <a:t>poromécanique</a:t>
            </a:r>
            <a:r>
              <a:rPr lang="fr-FR" dirty="0"/>
              <a:t>, à notre avis, cette approche est la plus pertinente car elle nous permet explicitement de modéliser la déformation de la capsule toutefois il faudrait améliorer ses </a:t>
            </a:r>
            <a:r>
              <a:rPr lang="fr-FR" dirty="0" err="1"/>
              <a:t>prédictinos</a:t>
            </a:r>
            <a:r>
              <a:rPr lang="fr-FR" dirty="0"/>
              <a:t> dans la phase initiale. L’idée est donc de développer une version hybride </a:t>
            </a:r>
            <a:r>
              <a:rPr lang="fr-FR" dirty="0" err="1"/>
              <a:t>poromechanical</a:t>
            </a:r>
            <a:r>
              <a:rPr lang="fr-FR" dirty="0"/>
              <a:t> phase </a:t>
            </a:r>
            <a:r>
              <a:rPr lang="fr-FR" dirty="0" err="1"/>
              <a:t>field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9B1074-B78E-4288-B615-BB0041E9B4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857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5322A-438A-4EB4-BB1B-72086DCADE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795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5322A-438A-4EB4-BB1B-72086DCADE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44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5322A-438A-4EB4-BB1B-72086DCADE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956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5322A-438A-4EB4-BB1B-72086DCADEB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409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0931BB-2D9F-4F3C-888A-0D8794DB19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973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479B70-67CC-4457-925E-4E59BC30B7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7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479B70-67CC-4457-925E-4E59BC30B7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880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479B70-67CC-4457-925E-4E59BC30B74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893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94380C-0CA9-4317-B808-09EB3A74A8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079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la croissance d’un </a:t>
            </a:r>
            <a:r>
              <a:rPr lang="fr-FR" dirty="0" err="1"/>
              <a:t>spheroid</a:t>
            </a:r>
            <a:r>
              <a:rPr lang="fr-FR" dirty="0"/>
              <a:t> </a:t>
            </a:r>
            <a:r>
              <a:rPr lang="fr-FR" dirty="0" err="1"/>
              <a:t>préconfluence</a:t>
            </a:r>
            <a:r>
              <a:rPr lang="fr-FR" dirty="0"/>
              <a:t> avec notre modèle hybride (faire durer un peu moins longtemps pour éviter l’écart de la dernière courbe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D48BDA-52A7-43CA-B1D3-4FEF7EAE93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273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029DA8-19A0-4714-BA94-791DEB1244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039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029DA8-19A0-4714-BA94-791DEB1244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314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029DA8-19A0-4714-BA94-791DEB1244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882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B72C62-506E-4A41-9619-6DA397C02B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77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2B4647-B753-4DC5-B8E9-894DBA8226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754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696501-F8AB-44A6-812D-AF2A8E1F3F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531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C236D1-4D2B-40F2-AC8A-CF3B2241C0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39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les désavantages de l’approche </a:t>
            </a:r>
            <a:r>
              <a:rPr lang="fr-FR" dirty="0" err="1"/>
              <a:t>poromécanique</a:t>
            </a:r>
            <a:r>
              <a:rPr lang="fr-FR" dirty="0"/>
              <a:t>, à notre avis, cette approche est la plus pertinente car elle nous permet explicitement de modéliser la déformation de la capsule toutefois il faudrait améliorer ses </a:t>
            </a:r>
            <a:r>
              <a:rPr lang="fr-FR" dirty="0" err="1"/>
              <a:t>prédictinos</a:t>
            </a:r>
            <a:r>
              <a:rPr lang="fr-FR" dirty="0"/>
              <a:t> dans la phase initiale. L’idée est donc de développer une version hybride </a:t>
            </a:r>
            <a:r>
              <a:rPr lang="fr-FR" dirty="0" err="1"/>
              <a:t>poromechanical</a:t>
            </a:r>
            <a:r>
              <a:rPr lang="fr-FR" dirty="0"/>
              <a:t> phase </a:t>
            </a:r>
            <a:r>
              <a:rPr lang="fr-FR" dirty="0" err="1"/>
              <a:t>field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1A1D4E-8250-4F30-847B-0F105C1949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011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les désavantages de l’approche </a:t>
            </a:r>
            <a:r>
              <a:rPr lang="fr-FR" dirty="0" err="1"/>
              <a:t>poromécanique</a:t>
            </a:r>
            <a:r>
              <a:rPr lang="fr-FR" dirty="0"/>
              <a:t>, à notre avis, cette approche est la plus pertinente car elle nous permet explicitement de modéliser la déformation de la capsule toutefois il faudrait améliorer ses </a:t>
            </a:r>
            <a:r>
              <a:rPr lang="fr-FR" dirty="0" err="1"/>
              <a:t>prédictinos</a:t>
            </a:r>
            <a:r>
              <a:rPr lang="fr-FR" dirty="0"/>
              <a:t> dans la phase initiale. L’idée est donc de développer une version hybride </a:t>
            </a:r>
            <a:r>
              <a:rPr lang="fr-FR" dirty="0" err="1"/>
              <a:t>poromechanical</a:t>
            </a:r>
            <a:r>
              <a:rPr lang="fr-FR" dirty="0"/>
              <a:t> phase </a:t>
            </a:r>
            <a:r>
              <a:rPr lang="fr-FR" dirty="0" err="1"/>
              <a:t>field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CF2D91-1AD3-4603-89A7-8B1EF1F684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797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051AE-003B-4671-BACC-B957B76F37C9}" type="slidenum">
              <a:rPr lang="fr-FR" smtClean="0"/>
              <a:t>10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1AF1FE-199B-4A3C-A222-7B8CA2848F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27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BA571A-8998-49F6-8903-45E8703926FE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95B5F-B84B-49FE-911A-4DFA32C31EDF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51471" y="1043874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928388"/>
            <a:ext cx="9144000" cy="132941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Century Schoolbook" panose="020406040505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78300" y="6492875"/>
            <a:ext cx="4114800" cy="365125"/>
          </a:xfrm>
        </p:spPr>
        <p:txBody>
          <a:bodyPr/>
          <a:lstStyle>
            <a:lvl1pPr>
              <a:defRPr>
                <a:latin typeface="Century Schoolbook" panose="02040604050505020304" pitchFamily="18" charset="0"/>
              </a:defRPr>
            </a:lvl1pPr>
          </a:lstStyle>
          <a:p>
            <a:r>
              <a:rPr lang="fr-FR"/>
              <a:t>Interpore 2026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66985B31-5D64-7C01-2968-19341FDE8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3975" y="6089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83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64EBBC-40BD-40E5-9D46-D9DAEECF7705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E5EC0B-16DA-430B-B9CA-9D9D0FE51FB3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76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9D7B45-2103-4A36-AA9C-5479CAB05BDA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145621-B72F-4DB3-9441-40C6075FBF6D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245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B1BD1E-131B-4E65-842B-3DADE54346A3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2F0F20-B791-4262-BFDA-BBB887E902AE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88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529A5E-A6E1-41D7-B852-3CA583E40D56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59380-E8B8-4E05-9263-85155EF9299E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044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AB7D43A-69F1-4C1A-952B-E2EEBE4AE300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BE69F-3EDC-4CED-B281-55F207C6F128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4C76F790-3CCE-4851-8D66-059430521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8BB4A991-DF99-4E72-8D54-9DE0BBB5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202575E-5F23-41DF-A24D-7D512533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F368F809-49B7-4E8C-ADF5-559CC445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82398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21A918-C358-48B2-BD04-E8A84E98A417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D09A0D-EBF5-42A4-9131-76AC8EB6181F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45E64D-0567-4335-AF77-E52A1E72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701B84-A14E-418B-990A-27FB178B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F66A9B-CC63-4A67-B15B-1C6C6FB9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2F4386-1307-426E-967E-373CCF9A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37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2718D6-E039-4F84-B830-0669B6009BE1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84EDEB-99D9-4494-B5C2-96BE5E5BFAAD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91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5255774-117A-4A96-B763-ED6B0802143B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E85FBC-4DDB-41B2-B183-16DD43804714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7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D982A0-F714-4D17-9B0F-934985DB69F2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10BCA-0D5C-4E90-9D4F-7B63A85986E5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63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CAFF54-D805-40A7-96BA-6C74B9107D03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964CC7-4DC5-43E0-BA7B-43BCACD995D7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7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2EB9A-3492-44BA-85EB-4F9742B670C9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B20115-FC4A-4BD0-9425-9A05F9766B91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83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31EFC00-12F3-484F-9194-89BACB97FE48}"/>
              </a:ext>
            </a:extLst>
          </p:cNvPr>
          <p:cNvSpPr/>
          <p:nvPr userDrawn="1"/>
        </p:nvSpPr>
        <p:spPr>
          <a:xfrm>
            <a:off x="9597118" y="6242957"/>
            <a:ext cx="2586718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774F3-7E6A-4016-B1FB-729AE1AC6C54}"/>
              </a:ext>
            </a:extLst>
          </p:cNvPr>
          <p:cNvSpPr/>
          <p:nvPr userDrawn="1"/>
        </p:nvSpPr>
        <p:spPr>
          <a:xfrm>
            <a:off x="16328" y="6239782"/>
            <a:ext cx="1420586" cy="6068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1132" y="381968"/>
            <a:ext cx="11590868" cy="803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2067" y="1350433"/>
            <a:ext cx="10515600" cy="481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91634" y="63679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/>
              <a:t>Interpore 2026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943975" y="60896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D61CE4B-3F4C-4AB8-802D-B588D83B4AF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968"/>
          </a:xfrm>
          <a:prstGeom prst="rect">
            <a:avLst/>
          </a:prstGeom>
        </p:spPr>
      </p:pic>
      <p:pic>
        <p:nvPicPr>
          <p:cNvPr id="1026" name="Picture 2" descr="I2M | ENSMAC">
            <a:extLst>
              <a:ext uri="{FF2B5EF4-FFF2-40B4-BE49-F238E27FC236}">
                <a16:creationId xmlns:a16="http://schemas.microsoft.com/office/drawing/2014/main" id="{72ED224A-9ED9-4E76-AB9C-A15B5F82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" y="6367992"/>
            <a:ext cx="990841" cy="45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and red leaf with a black letter&#10;&#10;Description automatically generated">
            <a:extLst>
              <a:ext uri="{FF2B5EF4-FFF2-40B4-BE49-F238E27FC236}">
                <a16:creationId xmlns:a16="http://schemas.microsoft.com/office/drawing/2014/main" id="{75ABB0E6-1EB1-8E7F-1972-738E78B1BB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12" y="6455524"/>
            <a:ext cx="1385943" cy="380798"/>
          </a:xfrm>
          <a:prstGeom prst="rect">
            <a:avLst/>
          </a:prstGeom>
        </p:spPr>
      </p:pic>
      <p:pic>
        <p:nvPicPr>
          <p:cNvPr id="8194" name="Picture 2" descr="ANR (Agence nationale de la recherche) | LinkedIn">
            <a:extLst>
              <a:ext uri="{FF2B5EF4-FFF2-40B4-BE49-F238E27FC236}">
                <a16:creationId xmlns:a16="http://schemas.microsoft.com/office/drawing/2014/main" id="{172A7F9D-01AC-FBBB-764D-D5A9ECB03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4" b="28752"/>
          <a:stretch/>
        </p:blipFill>
        <p:spPr bwMode="auto">
          <a:xfrm>
            <a:off x="9965580" y="6476032"/>
            <a:ext cx="835945" cy="34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8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8"/>
        </a:buBlip>
        <a:defRPr sz="20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defRPr sz="18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0"/>
        </a:buBlip>
        <a:defRPr sz="16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1"/>
        </a:buBlip>
        <a:defRPr sz="14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defRPr sz="1400" kern="1200">
          <a:solidFill>
            <a:schemeClr val="tx1"/>
          </a:solidFill>
          <a:latin typeface="Century Schoolbook" panose="02040604050505020304" pitchFamily="18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gif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17.png"/><Relationship Id="rId5" Type="http://schemas.openxmlformats.org/officeDocument/2006/relationships/image" Target="../media/image34.gif"/><Relationship Id="rId10" Type="http://schemas.openxmlformats.org/officeDocument/2006/relationships/image" Target="../media/image39.png"/><Relationship Id="rId4" Type="http://schemas.openxmlformats.org/officeDocument/2006/relationships/image" Target="../media/image33.gif"/><Relationship Id="rId9" Type="http://schemas.openxmlformats.org/officeDocument/2006/relationships/image" Target="../media/image38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gif"/><Relationship Id="rId5" Type="http://schemas.openxmlformats.org/officeDocument/2006/relationships/image" Target="../media/image10.png"/><Relationship Id="rId10" Type="http://schemas.openxmlformats.org/officeDocument/2006/relationships/image" Target="../media/image52.gif"/><Relationship Id="rId4" Type="http://schemas.openxmlformats.org/officeDocument/2006/relationships/image" Target="../media/image9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png"/><Relationship Id="rId10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70.png"/><Relationship Id="rId5" Type="http://schemas.openxmlformats.org/officeDocument/2006/relationships/image" Target="../media/image7.png"/><Relationship Id="rId15" Type="http://schemas.openxmlformats.org/officeDocument/2006/relationships/image" Target="../media/image58.png"/><Relationship Id="rId4" Type="http://schemas.openxmlformats.org/officeDocument/2006/relationships/image" Target="../media/image6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7.png"/><Relationship Id="rId5" Type="http://schemas.openxmlformats.org/officeDocument/2006/relationships/image" Target="../media/image7.png"/><Relationship Id="rId10" Type="http://schemas.openxmlformats.org/officeDocument/2006/relationships/image" Target="../media/image61.gif"/><Relationship Id="rId4" Type="http://schemas.openxmlformats.org/officeDocument/2006/relationships/image" Target="../media/image6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1.png"/><Relationship Id="rId9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2.jpe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2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E00BD-36A7-4A46-B4AD-F53639C6B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050" y="1170986"/>
            <a:ext cx="10883900" cy="2138744"/>
          </a:xfrm>
        </p:spPr>
        <p:txBody>
          <a:bodyPr>
            <a:noAutofit/>
          </a:bodyPr>
          <a:lstStyle/>
          <a:p>
            <a:r>
              <a:rPr lang="fr-FR" sz="3200" b="1" dirty="0"/>
              <a:t>A </a:t>
            </a:r>
            <a:r>
              <a:rPr lang="fr-FR" sz="3200" b="1" dirty="0" err="1"/>
              <a:t>hybrid</a:t>
            </a:r>
            <a:r>
              <a:rPr lang="fr-FR" sz="3200" b="1" dirty="0"/>
              <a:t> Phase-Field-</a:t>
            </a:r>
            <a:r>
              <a:rPr lang="fr-FR" sz="3200" b="1" dirty="0" err="1"/>
              <a:t>Poromechanical</a:t>
            </a:r>
            <a:r>
              <a:rPr lang="fr-FR" sz="3200" b="1" dirty="0"/>
              <a:t> Model for </a:t>
            </a:r>
            <a:r>
              <a:rPr lang="fr-FR" sz="3200" b="1" dirty="0" err="1"/>
              <a:t>Tumor</a:t>
            </a:r>
            <a:r>
              <a:rPr lang="fr-FR" sz="3200" b="1" dirty="0"/>
              <a:t> </a:t>
            </a:r>
            <a:r>
              <a:rPr lang="fr-FR" sz="3200" b="1" dirty="0" err="1"/>
              <a:t>Growth</a:t>
            </a:r>
            <a:r>
              <a:rPr lang="fr-FR" sz="3200" b="1" dirty="0"/>
              <a:t> in </a:t>
            </a:r>
            <a:r>
              <a:rPr lang="fr-FR" sz="3200" b="1" dirty="0" err="1"/>
              <a:t>Encapsulated</a:t>
            </a:r>
            <a:r>
              <a:rPr lang="fr-FR" sz="3200" b="1" dirty="0"/>
              <a:t> conditions </a:t>
            </a:r>
            <a:br>
              <a:rPr lang="fr-FR" sz="3200" b="1" dirty="0"/>
            </a:br>
            <a:br>
              <a:rPr lang="fr-FR" sz="3200" b="1" dirty="0"/>
            </a:br>
            <a:br>
              <a:rPr lang="fr-FR" sz="3200" dirty="0"/>
            </a:br>
            <a:endParaRPr lang="fr-FR" sz="3200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861A0189-827B-58E0-D4EA-AE2A9DB817E5}"/>
              </a:ext>
            </a:extLst>
          </p:cNvPr>
          <p:cNvSpPr txBox="1">
            <a:spLocks/>
          </p:cNvSpPr>
          <p:nvPr/>
        </p:nvSpPr>
        <p:spPr>
          <a:xfrm>
            <a:off x="5235562" y="4920168"/>
            <a:ext cx="6302388" cy="923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404341"/>
              </a:solidFill>
              <a:ea typeface="Calibri"/>
              <a:cs typeface="Calibri"/>
              <a:sym typeface="Calibri"/>
            </a:endParaRPr>
          </a:p>
          <a:p>
            <a:pPr algn="r">
              <a:spcBef>
                <a:spcPts val="800"/>
              </a:spcBef>
              <a:buClr>
                <a:srgbClr val="404341"/>
              </a:buClr>
              <a:buSzPts val="1400"/>
            </a:pPr>
            <a:r>
              <a:rPr lang="en-US" sz="1800" dirty="0">
                <a:solidFill>
                  <a:srgbClr val="404341"/>
                </a:solidFill>
              </a:rPr>
              <a:t>INTERPORE 2026</a:t>
            </a:r>
            <a:endParaRPr lang="en-US" sz="1800" dirty="0"/>
          </a:p>
          <a:p>
            <a:pPr algn="r">
              <a:spcBef>
                <a:spcPts val="800"/>
              </a:spcBef>
              <a:buClr>
                <a:srgbClr val="404341"/>
              </a:buClr>
              <a:buSzPts val="1400"/>
            </a:pPr>
            <a:r>
              <a:rPr lang="en-US" sz="1800" dirty="0">
                <a:solidFill>
                  <a:srgbClr val="404341"/>
                </a:solidFill>
              </a:rPr>
              <a:t>21/05/2026</a:t>
            </a:r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23E688-48E2-48DF-ADC4-99991C770BB5}"/>
              </a:ext>
            </a:extLst>
          </p:cNvPr>
          <p:cNvSpPr/>
          <p:nvPr/>
        </p:nvSpPr>
        <p:spPr>
          <a:xfrm>
            <a:off x="1119808" y="2326766"/>
            <a:ext cx="99523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M. LACOUR</a:t>
            </a:r>
            <a:r>
              <a:rPr lang="fr-FR" b="1" baseline="30000" dirty="0"/>
              <a:t>1,2</a:t>
            </a:r>
            <a:r>
              <a:rPr lang="fr-FR" b="1" dirty="0"/>
              <a:t>, A. BEN-ABDELWAHED</a:t>
            </a:r>
            <a:r>
              <a:rPr lang="fr-FR" b="1" baseline="30000" dirty="0"/>
              <a:t>1,2</a:t>
            </a:r>
            <a:r>
              <a:rPr lang="fr-FR" b="1" dirty="0"/>
              <a:t>, M. AZAIEZ</a:t>
            </a:r>
            <a:r>
              <a:rPr lang="fr-FR" b="1" baseline="30000" dirty="0"/>
              <a:t>1,2</a:t>
            </a:r>
            <a:r>
              <a:rPr lang="fr-FR" b="1" dirty="0"/>
              <a:t>, G. SCIUMÈ</a:t>
            </a:r>
            <a:r>
              <a:rPr lang="fr-FR" b="1" baseline="30000" dirty="0"/>
              <a:t>1,2,3</a:t>
            </a:r>
          </a:p>
          <a:p>
            <a:pPr algn="ctr"/>
            <a:br>
              <a:rPr lang="fr-FR" dirty="0"/>
            </a:br>
            <a:r>
              <a:rPr lang="fr-FR" dirty="0"/>
              <a:t>Univ</a:t>
            </a:r>
            <a:r>
              <a:rPr lang="fr-FR" sz="1600" dirty="0"/>
              <a:t>. Bordeaux, CNRS, Bordeaux INP, I2M, UMR 5295, F-33400, Talence, France</a:t>
            </a:r>
            <a:br>
              <a:rPr lang="fr-FR" sz="1600" dirty="0"/>
            </a:br>
            <a:r>
              <a:rPr lang="fr-FR" sz="1600" dirty="0"/>
              <a:t>Arts et </a:t>
            </a:r>
            <a:r>
              <a:rPr lang="fr-FR" sz="1600" dirty="0" err="1"/>
              <a:t>Metiers</a:t>
            </a:r>
            <a:r>
              <a:rPr lang="fr-FR" sz="1600" dirty="0"/>
              <a:t> Institute of </a:t>
            </a:r>
            <a:r>
              <a:rPr lang="fr-FR" sz="1600" dirty="0" err="1"/>
              <a:t>Technology</a:t>
            </a:r>
            <a:r>
              <a:rPr lang="fr-FR" sz="1600" dirty="0"/>
              <a:t>, CNRS, Bordeaux INP, I2M, UMR 5295, F-33400 </a:t>
            </a:r>
            <a:r>
              <a:rPr lang="fr-FR" sz="1600" dirty="0" err="1"/>
              <a:t>Talence,France</a:t>
            </a:r>
            <a:br>
              <a:rPr lang="fr-FR" sz="1600" dirty="0"/>
            </a:br>
            <a:r>
              <a:rPr lang="fr-FR" sz="1600" dirty="0"/>
              <a:t>Institut universitaire </a:t>
            </a:r>
            <a:r>
              <a:rPr lang="fr-FR" dirty="0"/>
              <a:t>de France</a:t>
            </a:r>
            <a:endParaRPr lang="fr-FR" sz="16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C09EBA-C547-45DC-8053-9EA34A4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31554C-E95B-443C-9078-5F258E92B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1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18A6BAD-EDA6-4B9A-A0A3-4DA2F9366AB0}"/>
              </a:ext>
            </a:extLst>
          </p:cNvPr>
          <p:cNvGrpSpPr/>
          <p:nvPr/>
        </p:nvGrpSpPr>
        <p:grpSpPr>
          <a:xfrm>
            <a:off x="4349616" y="4186834"/>
            <a:ext cx="3492765" cy="2138744"/>
            <a:chOff x="6185253" y="3242531"/>
            <a:chExt cx="4754420" cy="296729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CE09995-8FB4-4CFD-B8A8-EEC15B578D21}"/>
                </a:ext>
              </a:extLst>
            </p:cNvPr>
            <p:cNvGrpSpPr/>
            <p:nvPr/>
          </p:nvGrpSpPr>
          <p:grpSpPr>
            <a:xfrm>
              <a:off x="6233294" y="3256629"/>
              <a:ext cx="4659889" cy="2953193"/>
              <a:chOff x="6216351" y="3209924"/>
              <a:chExt cx="3897676" cy="2466736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5E6BE94C-1301-4789-87C2-383E1D83C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57" t="13262" r="22809" b="9741"/>
              <a:stretch/>
            </p:blipFill>
            <p:spPr>
              <a:xfrm>
                <a:off x="6216351" y="3209924"/>
                <a:ext cx="1936717" cy="2466736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0954041F-1E5F-4E3B-8D6D-A1DD0937C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7447" t="16996" r="20002" b="12189"/>
              <a:stretch/>
            </p:blipFill>
            <p:spPr>
              <a:xfrm>
                <a:off x="8129296" y="3209924"/>
                <a:ext cx="1984731" cy="2466736"/>
              </a:xfrm>
              <a:prstGeom prst="rect">
                <a:avLst/>
              </a:prstGeom>
            </p:spPr>
          </p:pic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498FCBE-F859-41CE-BE35-B9BE1B076779}"/>
                </a:ext>
              </a:extLst>
            </p:cNvPr>
            <p:cNvSpPr txBox="1"/>
            <p:nvPr/>
          </p:nvSpPr>
          <p:spPr>
            <a:xfrm>
              <a:off x="6185253" y="3275111"/>
              <a:ext cx="656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5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Schoolbook" panose="02040604050505020304" pitchFamily="18" charset="0"/>
                </a:rPr>
                <a:t>0h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A53C1FE-9073-4F07-8696-84963ADAF315}"/>
                </a:ext>
              </a:extLst>
            </p:cNvPr>
            <p:cNvSpPr txBox="1"/>
            <p:nvPr/>
          </p:nvSpPr>
          <p:spPr>
            <a:xfrm>
              <a:off x="8527350" y="3242531"/>
              <a:ext cx="656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5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latin typeface="Century Schoolbook" panose="02040604050505020304" pitchFamily="18" charset="0"/>
                </a:rPr>
                <a:t>24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Schoolbook" panose="02040604050505020304" pitchFamily="18" charset="0"/>
                </a:rPr>
                <a:t>h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1CD5850A-9649-44AD-A4F1-CECCFC6EFE51}"/>
                </a:ext>
              </a:extLst>
            </p:cNvPr>
            <p:cNvCxnSpPr>
              <a:cxnSpLocks/>
            </p:cNvCxnSpPr>
            <p:nvPr/>
          </p:nvCxnSpPr>
          <p:spPr>
            <a:xfrm>
              <a:off x="7994724" y="6070601"/>
              <a:ext cx="4336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F579880-F607-4490-BADA-0FA34443495B}"/>
                </a:ext>
              </a:extLst>
            </p:cNvPr>
            <p:cNvCxnSpPr>
              <a:cxnSpLocks/>
            </p:cNvCxnSpPr>
            <p:nvPr/>
          </p:nvCxnSpPr>
          <p:spPr>
            <a:xfrm>
              <a:off x="10383631" y="6079000"/>
              <a:ext cx="4336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48301D6-5773-472B-A7DF-CCD4D4F742FA}"/>
                    </a:ext>
                  </a:extLst>
                </p:cNvPr>
                <p:cNvSpPr txBox="1"/>
                <p:nvPr/>
              </p:nvSpPr>
              <p:spPr>
                <a:xfrm>
                  <a:off x="7892126" y="5774625"/>
                  <a:ext cx="656561" cy="261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5555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100µ</m:t>
                        </m:r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kumimoji="0" lang="fr-FR" sz="105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entury Schoolbook" panose="02040604050505020304" pitchFamily="18" charset="0"/>
                  </a:endParaRPr>
                </a:p>
              </p:txBody>
            </p:sp>
          </mc:Choice>
          <mc:Fallback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48301D6-5773-472B-A7DF-CCD4D4F74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2126" y="5774625"/>
                  <a:ext cx="656561" cy="261609"/>
                </a:xfrm>
                <a:prstGeom prst="rect">
                  <a:avLst/>
                </a:prstGeom>
                <a:blipFill>
                  <a:blip r:embed="rId4"/>
                  <a:stretch>
                    <a:fillRect l="-8861" r="-1266" b="-419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76AF794-BCCC-44E4-BDFD-C6C0541D0A61}"/>
                    </a:ext>
                  </a:extLst>
                </p:cNvPr>
                <p:cNvSpPr txBox="1"/>
                <p:nvPr/>
              </p:nvSpPr>
              <p:spPr>
                <a:xfrm>
                  <a:off x="10283112" y="5783025"/>
                  <a:ext cx="656561" cy="261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5555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100µ</m:t>
                        </m:r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kumimoji="0" lang="fr-FR" sz="105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entury Schoolbook" panose="02040604050505020304" pitchFamily="18" charset="0"/>
                  </a:endParaRPr>
                </a:p>
              </p:txBody>
            </p:sp>
          </mc:Choice>
          <mc:Fallback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76AF794-BCCC-44E4-BDFD-C6C0541D0A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3112" y="5783025"/>
                  <a:ext cx="656561" cy="261609"/>
                </a:xfrm>
                <a:prstGeom prst="rect">
                  <a:avLst/>
                </a:prstGeom>
                <a:blipFill>
                  <a:blip r:embed="rId4"/>
                  <a:stretch>
                    <a:fillRect l="-8861" r="-1266" b="-419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Sous-titre 2">
            <a:extLst>
              <a:ext uri="{FF2B5EF4-FFF2-40B4-BE49-F238E27FC236}">
                <a16:creationId xmlns:a16="http://schemas.microsoft.com/office/drawing/2014/main" id="{4EE09D2D-2604-4222-B7C9-CACA0707BA56}"/>
              </a:ext>
            </a:extLst>
          </p:cNvPr>
          <p:cNvSpPr txBox="1">
            <a:spLocks/>
          </p:cNvSpPr>
          <p:nvPr/>
        </p:nvSpPr>
        <p:spPr>
          <a:xfrm>
            <a:off x="634248" y="6432609"/>
            <a:ext cx="6302388" cy="923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en-US" sz="1600" dirty="0">
                <a:solidFill>
                  <a:srgbClr val="000000"/>
                </a:solidFill>
              </a:rPr>
              <a:t>matthieu.lacour.1@u-bordeaux.fr</a:t>
            </a:r>
            <a:endParaRPr lang="en-US" sz="160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A05F0B2-0560-4B6B-8BA8-2FC87572A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6432609"/>
            <a:ext cx="1624099" cy="446627"/>
          </a:xfrm>
          <a:prstGeom prst="rect">
            <a:avLst/>
          </a:prstGeom>
        </p:spPr>
      </p:pic>
      <p:pic>
        <p:nvPicPr>
          <p:cNvPr id="3074" name="Picture 2" descr="ANR-logo-C | Université Paris Cité">
            <a:extLst>
              <a:ext uri="{FF2B5EF4-FFF2-40B4-BE49-F238E27FC236}">
                <a16:creationId xmlns:a16="http://schemas.microsoft.com/office/drawing/2014/main" id="{DC777514-9D2A-4B94-9AE7-1469A6282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7" b="29949"/>
          <a:stretch/>
        </p:blipFill>
        <p:spPr bwMode="auto">
          <a:xfrm>
            <a:off x="9473254" y="6473359"/>
            <a:ext cx="81025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B96618A-0C13-48A4-83DC-5CB26047EE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4" y="4602271"/>
            <a:ext cx="1984881" cy="169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8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3A358-6BD3-2FD7-5E18-66E60DE5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76E7-438B-79D8-BCE4-EED4306BF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Poromechanical</a:t>
            </a:r>
            <a:r>
              <a:rPr lang="fr-FR" sz="2400" b="1" dirty="0"/>
              <a:t> model </a:t>
            </a:r>
            <a:r>
              <a:rPr lang="fr-FR" sz="2400" b="1" dirty="0" err="1"/>
              <a:t>results</a:t>
            </a:r>
            <a:endParaRPr lang="en-GB" sz="2400" b="1" dirty="0"/>
          </a:p>
        </p:txBody>
      </p:sp>
      <p:sp>
        <p:nvSpPr>
          <p:cNvPr id="37" name="Espace réservé du pied de page 3">
            <a:extLst>
              <a:ext uri="{FF2B5EF4-FFF2-40B4-BE49-F238E27FC236}">
                <a16:creationId xmlns:a16="http://schemas.microsoft.com/office/drawing/2014/main" id="{AA51610D-D192-6387-5AA5-EA9BE201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34E54BD-1D67-45CE-8DA1-A9CC875A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10</a:t>
            </a:fld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90E69C7-0B75-E8AE-898E-92472CDFCC6C}"/>
              </a:ext>
            </a:extLst>
          </p:cNvPr>
          <p:cNvGrpSpPr/>
          <p:nvPr/>
        </p:nvGrpSpPr>
        <p:grpSpPr>
          <a:xfrm>
            <a:off x="5492771" y="1194183"/>
            <a:ext cx="6405960" cy="4469634"/>
            <a:chOff x="-382249" y="2388366"/>
            <a:chExt cx="6405960" cy="44696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6AAD72-97FB-73EE-63CB-7B93DC2170A2}"/>
                </a:ext>
              </a:extLst>
            </p:cNvPr>
            <p:cNvSpPr/>
            <p:nvPr/>
          </p:nvSpPr>
          <p:spPr>
            <a:xfrm>
              <a:off x="-382249" y="6164263"/>
              <a:ext cx="1626433" cy="693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 descr="Une image contenant capture d’écran, bleu, Bleu électrique, espace&#10;&#10;Le contenu généré par l’IA peut être incorrect.">
              <a:extLst>
                <a:ext uri="{FF2B5EF4-FFF2-40B4-BE49-F238E27FC236}">
                  <a16:creationId xmlns:a16="http://schemas.microsoft.com/office/drawing/2014/main" id="{EBD9E98F-57E5-5F7D-E07E-51382C8F8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056" y="2797703"/>
              <a:ext cx="2082386" cy="1933575"/>
            </a:xfrm>
            <a:prstGeom prst="rect">
              <a:avLst/>
            </a:prstGeom>
          </p:spPr>
        </p:pic>
        <p:pic>
          <p:nvPicPr>
            <p:cNvPr id="9" name="Image 8" descr="Une image contenant ciel, lun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1428444A-8FE2-CB48-5E24-20C287131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30003" y="4633912"/>
              <a:ext cx="2082386" cy="1933575"/>
            </a:xfrm>
            <a:prstGeom prst="rect">
              <a:avLst/>
            </a:prstGeom>
          </p:spPr>
        </p:pic>
        <p:pic>
          <p:nvPicPr>
            <p:cNvPr id="11" name="Image 10" descr="Une image contenant capture d’écran, Caractère coloré, cercle, Graphique&#10;&#10;Le contenu généré par l’IA peut être incorrect.">
              <a:extLst>
                <a:ext uri="{FF2B5EF4-FFF2-40B4-BE49-F238E27FC236}">
                  <a16:creationId xmlns:a16="http://schemas.microsoft.com/office/drawing/2014/main" id="{761A5EE7-7BE1-DE4D-658E-55940CDE8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95108" y="4663076"/>
              <a:ext cx="2082386" cy="1933575"/>
            </a:xfrm>
            <a:prstGeom prst="rect">
              <a:avLst/>
            </a:prstGeom>
          </p:spPr>
        </p:pic>
        <p:pic>
          <p:nvPicPr>
            <p:cNvPr id="15" name="Image 14" descr="Une image contenant capture d’écran, Graphique, Caractère coloré, rouge&#10;&#10;Le contenu généré par l’IA peut être incorrect.">
              <a:extLst>
                <a:ext uri="{FF2B5EF4-FFF2-40B4-BE49-F238E27FC236}">
                  <a16:creationId xmlns:a16="http://schemas.microsoft.com/office/drawing/2014/main" id="{3D731332-78F6-5B84-C11F-5917486F2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57095" y="2769392"/>
              <a:ext cx="2082386" cy="1933575"/>
            </a:xfrm>
            <a:prstGeom prst="rect">
              <a:avLst/>
            </a:prstGeom>
          </p:spPr>
        </p:pic>
        <p:pic>
          <p:nvPicPr>
            <p:cNvPr id="18" name="Image 17" descr="Une image contenant capture d’écran, Rectangle, Caractère coloré, carré&#10;&#10;Le contenu généré par l’IA peut être incorrect.">
              <a:extLst>
                <a:ext uri="{FF2B5EF4-FFF2-40B4-BE49-F238E27FC236}">
                  <a16:creationId xmlns:a16="http://schemas.microsoft.com/office/drawing/2014/main" id="{C60AB193-A8FE-D442-FA8C-F8749A2D3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63" y="2388366"/>
              <a:ext cx="848639" cy="2336224"/>
            </a:xfrm>
            <a:prstGeom prst="rect">
              <a:avLst/>
            </a:prstGeom>
          </p:spPr>
        </p:pic>
        <p:pic>
          <p:nvPicPr>
            <p:cNvPr id="21" name="Image 20" descr="Une image contenant capture d’écran, Rectangle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AECAC0D4-40E6-CA4F-84BB-B1FE31389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398" y="4716070"/>
              <a:ext cx="918313" cy="2058729"/>
            </a:xfrm>
            <a:prstGeom prst="rect">
              <a:avLst/>
            </a:prstGeom>
          </p:spPr>
        </p:pic>
        <p:pic>
          <p:nvPicPr>
            <p:cNvPr id="23" name="Image 22" descr="Une image contenant capture d’écran, Rectangle, Caractère coloré, carré&#10;&#10;Le contenu généré par l’IA peut être incorrect.">
              <a:extLst>
                <a:ext uri="{FF2B5EF4-FFF2-40B4-BE49-F238E27FC236}">
                  <a16:creationId xmlns:a16="http://schemas.microsoft.com/office/drawing/2014/main" id="{E2B89AE4-7965-64DB-88A0-A11727155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0" y="4757635"/>
              <a:ext cx="878798" cy="1954987"/>
            </a:xfrm>
            <a:prstGeom prst="rect">
              <a:avLst/>
            </a:prstGeom>
          </p:spPr>
        </p:pic>
        <p:pic>
          <p:nvPicPr>
            <p:cNvPr id="25" name="Image 24" descr="Une image contenant capture d’écran, Rectangle, Caractère coloré, carré&#10;&#10;Le contenu généré par l’IA peut être incorrect.">
              <a:extLst>
                <a:ext uri="{FF2B5EF4-FFF2-40B4-BE49-F238E27FC236}">
                  <a16:creationId xmlns:a16="http://schemas.microsoft.com/office/drawing/2014/main" id="{533C18A9-C123-AD03-045E-DB2F773D2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398" y="2529877"/>
              <a:ext cx="918313" cy="2103643"/>
            </a:xfrm>
            <a:prstGeom prst="rect">
              <a:avLst/>
            </a:prstGeom>
          </p:spPr>
        </p:pic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EDDB0916-65E2-E82F-1DB2-05E77F12D643}"/>
                </a:ext>
              </a:extLst>
            </p:cNvPr>
            <p:cNvSpPr/>
            <p:nvPr/>
          </p:nvSpPr>
          <p:spPr>
            <a:xfrm>
              <a:off x="2555081" y="4323539"/>
              <a:ext cx="719447" cy="71756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9AF218B7-ECC7-223E-7767-2B3D9255869B}"/>
                </a:ext>
              </a:extLst>
            </p:cNvPr>
            <p:cNvSpPr/>
            <p:nvPr/>
          </p:nvSpPr>
          <p:spPr>
            <a:xfrm>
              <a:off x="2440780" y="4198144"/>
              <a:ext cx="954883" cy="9620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F026482E-7CD7-AF3D-C6A5-1F18F08A0AE9}"/>
              </a:ext>
            </a:extLst>
          </p:cNvPr>
          <p:cNvSpPr txBox="1"/>
          <p:nvPr/>
        </p:nvSpPr>
        <p:spPr>
          <a:xfrm>
            <a:off x="7539017" y="2529565"/>
            <a:ext cx="1027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OXYGEN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4497DBD-5A62-BE8E-0CF6-2A66F3752A6C}"/>
              </a:ext>
            </a:extLst>
          </p:cNvPr>
          <p:cNvSpPr txBox="1"/>
          <p:nvPr/>
        </p:nvSpPr>
        <p:spPr>
          <a:xfrm>
            <a:off x="8690068" y="2525309"/>
            <a:ext cx="180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DISPLACEMENT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F08C5FF-68D7-D16B-CBD9-CE6D600F43EF}"/>
              </a:ext>
            </a:extLst>
          </p:cNvPr>
          <p:cNvSpPr txBox="1"/>
          <p:nvPr/>
        </p:nvSpPr>
        <p:spPr>
          <a:xfrm>
            <a:off x="7096602" y="4074634"/>
            <a:ext cx="1933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CELL SATURATION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0E22FF1A-759B-EF2C-93E3-225124792B6A}"/>
              </a:ext>
            </a:extLst>
          </p:cNvPr>
          <p:cNvSpPr txBox="1"/>
          <p:nvPr/>
        </p:nvSpPr>
        <p:spPr>
          <a:xfrm>
            <a:off x="8744533" y="4094348"/>
            <a:ext cx="164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LIQUID PRESSURE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24E0E3-0670-43FB-95BE-E8CF06E5D8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18" y="1097726"/>
            <a:ext cx="2931368" cy="15989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3C80FC-47CC-4C41-B884-3316159E9D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353" y="3229110"/>
            <a:ext cx="2778012" cy="27017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2DFF19E-0D7A-4373-816A-CB3EA4F557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" b="99609" l="611" r="99593">
                        <a14:foregroundMark x1="74745" y1="32877" x2="28921" y2="16634"/>
                        <a14:foregroundMark x1="28921" y1="16634" x2="611" y2="14677"/>
                        <a14:foregroundMark x1="58248" y1="22114" x2="64969" y2="58121"/>
                        <a14:foregroundMark x1="64969" y1="58121" x2="77597" y2="74560"/>
                        <a14:foregroundMark x1="77597" y1="74560" x2="77597" y2="74168"/>
                        <a14:foregroundMark x1="81466" y1="30333" x2="76375" y2="94716"/>
                        <a14:foregroundMark x1="83707" y1="34247" x2="83299" y2="82583"/>
                        <a14:foregroundMark x1="83299" y1="82583" x2="66802" y2="90802"/>
                        <a14:foregroundMark x1="66802" y1="90802" x2="29328" y2="85714"/>
                        <a14:foregroundMark x1="6517" y1="5871" x2="25662" y2="12133"/>
                        <a14:foregroundMark x1="25662" y1="12133" x2="27495" y2="11937"/>
                        <a14:foregroundMark x1="8350" y1="4110" x2="19959" y2="4305"/>
                        <a14:foregroundMark x1="6314" y1="3131" x2="20163" y2="3914"/>
                        <a14:foregroundMark x1="14257" y1="6654" x2="38900" y2="9785"/>
                        <a14:foregroundMark x1="90428" y1="4697" x2="87373" y2="57339"/>
                        <a14:foregroundMark x1="90428" y1="35029" x2="88595" y2="93542"/>
                        <a14:foregroundMark x1="88595" y1="93542" x2="60285" y2="99413"/>
                        <a14:foregroundMark x1="60285" y1="99413" x2="9165" y2="90998"/>
                        <a14:foregroundMark x1="9165" y1="90998" x2="6721" y2="34638"/>
                        <a14:foregroundMark x1="8147" y1="39139" x2="42363" y2="72603"/>
                        <a14:foregroundMark x1="42363" y1="72603" x2="68432" y2="84932"/>
                        <a14:foregroundMark x1="96130" y1="16243" x2="93279" y2="99609"/>
                        <a14:foregroundMark x1="88798" y1="98239" x2="99796" y2="96477"/>
                        <a14:foregroundMark x1="92057" y1="93933" x2="99185" y2="77886"/>
                        <a14:foregroundMark x1="99185" y1="77886" x2="97149" y2="9198"/>
                        <a14:foregroundMark x1="94094" y1="16243" x2="97963" y2="196"/>
                        <a14:foregroundMark x1="48651" y1="5509" x2="56212" y2="5675"/>
                        <a14:foregroundMark x1="20570" y1="4892" x2="48534" y2="5506"/>
                        <a14:foregroundMark x1="56212" y1="5675" x2="90428" y2="4697"/>
                        <a14:foregroundMark x1="49037" y1="4367" x2="40937" y2="4305"/>
                        <a14:foregroundMark x1="66395" y1="4501" x2="49154" y2="4368"/>
                        <a14:backgroundMark x1="41141" y1="2348" x2="41141" y2="2348"/>
                        <a14:backgroundMark x1="42770" y1="1761" x2="42770" y2="1761"/>
                        <a14:backgroundMark x1="43788" y1="1761" x2="43788" y2="1761"/>
                        <a14:backgroundMark x1="45418" y1="2153" x2="45418" y2="2153"/>
                        <a14:backgroundMark x1="46843" y1="2153" x2="46843" y2="2153"/>
                        <a14:backgroundMark x1="48473" y1="2153" x2="48473" y2="2153"/>
                        <a14:backgroundMark x1="50102" y1="1957" x2="50305" y2="1761"/>
                        <a14:backgroundMark x1="51527" y1="1761" x2="51527" y2="1761"/>
                        <a14:backgroundMark x1="54175" y1="1761" x2="54175" y2="1761"/>
                        <a14:backgroundMark x1="58452" y1="2935" x2="58452" y2="2935"/>
                        <a14:backgroundMark x1="61711" y1="2153" x2="61711" y2="2153"/>
                        <a14:backgroundMark x1="62729" y1="1957" x2="62729" y2="1957"/>
                        <a14:backgroundMark x1="64766" y1="1957" x2="64766" y2="1957"/>
                        <a14:backgroundMark x1="65377" y1="1566" x2="65377" y2="1566"/>
                        <a14:backgroundMark x1="65580" y1="1370" x2="65580" y2="1370"/>
                        <a14:backgroundMark x1="65580" y1="2153" x2="65580" y2="2153"/>
                        <a14:backgroundMark x1="65988" y1="2348" x2="65988" y2="2348"/>
                        <a14:backgroundMark x1="65580" y1="1957" x2="65580" y2="1957"/>
                        <a14:backgroundMark x1="65988" y1="587" x2="65988" y2="587"/>
                        <a14:backgroundMark x1="64766" y1="2544" x2="64766" y2="2544"/>
                        <a14:backgroundMark x1="63951" y1="2740" x2="63951" y2="2740"/>
                        <a14:backgroundMark x1="65580" y1="2740" x2="65580" y2="2740"/>
                        <a14:backgroundMark x1="45214" y1="2935" x2="45214" y2="2935"/>
                        <a14:backgroundMark x1="43177" y1="2935" x2="43177" y2="2935"/>
                        <a14:backgroundMark x1="41141" y1="2740" x2="41141" y2="2740"/>
                        <a14:backgroundMark x1="40937" y1="1566" x2="40937" y2="1566"/>
                        <a14:backgroundMark x1="40937" y1="1174" x2="40937" y2="1174"/>
                        <a14:backgroundMark x1="40530" y1="1761" x2="40530" y2="1761"/>
                        <a14:backgroundMark x1="40733" y1="1370" x2="40733" y2="1370"/>
                        <a14:backgroundMark x1="40733" y1="978" x2="40733" y2="978"/>
                        <a14:backgroundMark x1="40326" y1="2544" x2="40326" y2="2544"/>
                        <a14:backgroundMark x1="40937" y1="3131" x2="40937" y2="3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1302" y="3142674"/>
            <a:ext cx="2691544" cy="278818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D5107EA6-3299-44DB-A463-5F10043CC0AF}"/>
              </a:ext>
            </a:extLst>
          </p:cNvPr>
          <p:cNvSpPr txBox="1"/>
          <p:nvPr/>
        </p:nvSpPr>
        <p:spPr>
          <a:xfrm>
            <a:off x="601132" y="2850072"/>
            <a:ext cx="2248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CELL SATURATION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7CE5BE5-D6CF-4188-BF67-62CCFE5BB043}"/>
              </a:ext>
            </a:extLst>
          </p:cNvPr>
          <p:cNvSpPr txBox="1"/>
          <p:nvPr/>
        </p:nvSpPr>
        <p:spPr>
          <a:xfrm>
            <a:off x="3455806" y="2850072"/>
            <a:ext cx="2248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675906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Existing</a:t>
            </a:r>
            <a:r>
              <a:rPr lang="fr-FR" sz="2400" b="1" dirty="0"/>
              <a:t> modeling </a:t>
            </a:r>
            <a:r>
              <a:rPr lang="fr-FR" sz="2400" b="1" dirty="0" err="1"/>
              <a:t>approaches</a:t>
            </a:r>
            <a:r>
              <a:rPr lang="fr-FR" sz="2400" b="1" dirty="0"/>
              <a:t> (</a:t>
            </a:r>
            <a:r>
              <a:rPr lang="fr-FR" sz="2400" b="1" dirty="0" err="1"/>
              <a:t>developped</a:t>
            </a:r>
            <a:r>
              <a:rPr lang="fr-FR" sz="2400" b="1" dirty="0"/>
              <a:t> by </a:t>
            </a:r>
            <a:r>
              <a:rPr lang="fr-FR" sz="2400" b="1" dirty="0" err="1"/>
              <a:t>our</a:t>
            </a:r>
            <a:r>
              <a:rPr lang="fr-FR" sz="2400" b="1" dirty="0"/>
              <a:t> team)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29C778-DE2A-4133-A656-71DD672F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11</a:t>
            </a:fld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9A03EF8-1CC1-4D8C-B272-2E0A971562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9" y="1237881"/>
            <a:ext cx="8821381" cy="5296639"/>
          </a:xfrm>
          <a:prstGeom prst="rect">
            <a:avLst/>
          </a:prstGeom>
        </p:spPr>
      </p:pic>
      <p:pic>
        <p:nvPicPr>
          <p:cNvPr id="25" name="leFilmB120620.wmv">
            <a:hlinkClick r:id="" action="ppaction://media"/>
            <a:extLst>
              <a:ext uri="{FF2B5EF4-FFF2-40B4-BE49-F238E27FC236}">
                <a16:creationId xmlns:a16="http://schemas.microsoft.com/office/drawing/2014/main" id="{5241D822-8135-4254-B168-7822847D1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6462" y="2463799"/>
            <a:ext cx="2913104" cy="2759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6936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5169196-21E4-4E40-BC05-C6D973034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9" y="1237881"/>
            <a:ext cx="8821381" cy="5296639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Existing</a:t>
            </a:r>
            <a:r>
              <a:rPr lang="fr-FR" sz="2400" b="1" dirty="0"/>
              <a:t> modeling </a:t>
            </a:r>
            <a:r>
              <a:rPr lang="fr-FR" sz="2400" b="1" dirty="0" err="1"/>
              <a:t>approaches</a:t>
            </a:r>
            <a:r>
              <a:rPr lang="fr-FR" sz="2400" b="1" dirty="0"/>
              <a:t> (</a:t>
            </a:r>
            <a:r>
              <a:rPr lang="fr-FR" sz="2400" b="1" dirty="0" err="1"/>
              <a:t>developped</a:t>
            </a:r>
            <a:r>
              <a:rPr lang="fr-FR" sz="2400" b="1" dirty="0"/>
              <a:t> by </a:t>
            </a:r>
            <a:r>
              <a:rPr lang="fr-FR" sz="2400" b="1" dirty="0" err="1"/>
              <a:t>our</a:t>
            </a:r>
            <a:r>
              <a:rPr lang="fr-FR" sz="2400" b="1" dirty="0"/>
              <a:t> team)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29C778-DE2A-4133-A656-71DD672F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12</a:t>
            </a:fld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656A1-40E9-42DE-8CA1-B2E103FFCD97}"/>
              </a:ext>
            </a:extLst>
          </p:cNvPr>
          <p:cNvSpPr/>
          <p:nvPr/>
        </p:nvSpPr>
        <p:spPr>
          <a:xfrm>
            <a:off x="1369694" y="1763078"/>
            <a:ext cx="2825751" cy="755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3DEED4-065F-4833-BAC0-7E891EFC8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060" y="1729854"/>
            <a:ext cx="2874961" cy="8026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AFFEC1-CC25-4B47-9388-7FD5BFE7C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0" y="1236133"/>
            <a:ext cx="8821382" cy="5296639"/>
          </a:xfrm>
          <a:prstGeom prst="rect">
            <a:avLst/>
          </a:prstGeom>
        </p:spPr>
      </p:pic>
      <p:pic>
        <p:nvPicPr>
          <p:cNvPr id="17" name="leFilmB120620.wmv">
            <a:hlinkClick r:id="" action="ppaction://media"/>
            <a:extLst>
              <a:ext uri="{FF2B5EF4-FFF2-40B4-BE49-F238E27FC236}">
                <a16:creationId xmlns:a16="http://schemas.microsoft.com/office/drawing/2014/main" id="{3BD05B48-75F5-4E70-903E-EFCF1DB89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76462" y="2463799"/>
            <a:ext cx="2913104" cy="2759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1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err="1"/>
              <a:t>Interpore</a:t>
            </a:r>
            <a:r>
              <a:rPr lang="fr-FR" dirty="0"/>
              <a:t> 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01D4D6-77A8-4D8E-8C11-1A88CB8D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13</a:t>
            </a:fld>
            <a:endParaRPr lang="fr-FR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727FF98-1B79-4405-BAD5-DB96867C5CBE}"/>
              </a:ext>
            </a:extLst>
          </p:cNvPr>
          <p:cNvGrpSpPr/>
          <p:nvPr/>
        </p:nvGrpSpPr>
        <p:grpSpPr>
          <a:xfrm>
            <a:off x="370586" y="1088954"/>
            <a:ext cx="5616457" cy="3500151"/>
            <a:chOff x="5926667" y="1634066"/>
            <a:chExt cx="5529236" cy="303964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 : coins arrondis 41">
                  <a:extLst>
                    <a:ext uri="{FF2B5EF4-FFF2-40B4-BE49-F238E27FC236}">
                      <a16:creationId xmlns:a16="http://schemas.microsoft.com/office/drawing/2014/main" id="{28EBA31C-E57A-49C7-B6CD-B3203659CF87}"/>
                    </a:ext>
                  </a:extLst>
                </p:cNvPr>
                <p:cNvSpPr/>
                <p:nvPr/>
              </p:nvSpPr>
              <p:spPr>
                <a:xfrm>
                  <a:off x="5926667" y="1634068"/>
                  <a:ext cx="5529236" cy="3039645"/>
                </a:xfrm>
                <a:prstGeom prst="roundRect">
                  <a:avLst>
                    <a:gd name="adj" fmla="val 7015"/>
                  </a:avLst>
                </a:prstGeom>
                <a:solidFill>
                  <a:srgbClr val="FFE7E7"/>
                </a:solidFill>
                <a:ln>
                  <a:solidFill>
                    <a:srgbClr val="E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Tx/>
                    <a:buChar char="-"/>
                  </a:pPr>
                  <a:endParaRPr lang="fr-FR" dirty="0">
                    <a:solidFill>
                      <a:schemeClr val="tx1"/>
                    </a:solidFill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Phases :</a:t>
                  </a: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l-G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Driving force :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(</a:t>
                  </a:r>
                  <a:r>
                    <a:rPr lang="fr-FR" dirty="0" err="1">
                      <a:solidFill>
                        <a:schemeClr val="tx1"/>
                      </a:solidFill>
                    </a:rPr>
                    <a:t>capillary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pressure)</a:t>
                  </a:r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Cell saturation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relationship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42" name="Rectangle : coins arrondis 41">
                  <a:extLst>
                    <a:ext uri="{FF2B5EF4-FFF2-40B4-BE49-F238E27FC236}">
                      <a16:creationId xmlns:a16="http://schemas.microsoft.com/office/drawing/2014/main" id="{28EBA31C-E57A-49C7-B6CD-B3203659CF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6667" y="1634068"/>
                  <a:ext cx="5529236" cy="3039645"/>
                </a:xfrm>
                <a:prstGeom prst="roundRect">
                  <a:avLst>
                    <a:gd name="adj" fmla="val 701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E3232B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 : avec coins supérieurs arrondis 42">
              <a:extLst>
                <a:ext uri="{FF2B5EF4-FFF2-40B4-BE49-F238E27FC236}">
                  <a16:creationId xmlns:a16="http://schemas.microsoft.com/office/drawing/2014/main" id="{63C054E9-D1A7-4B6B-8903-FA937012D394}"/>
                </a:ext>
              </a:extLst>
            </p:cNvPr>
            <p:cNvSpPr/>
            <p:nvPr/>
          </p:nvSpPr>
          <p:spPr>
            <a:xfrm>
              <a:off x="5926667" y="1634066"/>
              <a:ext cx="5529236" cy="614990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E3232B"/>
            </a:solidFill>
            <a:ln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Poromechanical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(S.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Urcun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et al.)</a:t>
              </a:r>
              <a:endParaRPr lang="en-US" b="1" dirty="0">
                <a:solidFill>
                  <a:schemeClr val="bg1"/>
                </a:solidFill>
                <a:latin typeface="Century Schoolbook" panose="02040604050505020304" pitchFamily="18" charset="0"/>
              </a:endParaRPr>
            </a:p>
          </p:txBody>
        </p:sp>
      </p:grpSp>
      <p:pic>
        <p:nvPicPr>
          <p:cNvPr id="21" name="leFilmB120620.wmv">
            <a:hlinkClick r:id="" action="ppaction://media"/>
            <a:extLst>
              <a:ext uri="{FF2B5EF4-FFF2-40B4-BE49-F238E27FC236}">
                <a16:creationId xmlns:a16="http://schemas.microsoft.com/office/drawing/2014/main" id="{B12CF671-85DB-4E69-98D4-13B810B51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9163" y="4802732"/>
            <a:ext cx="1736771" cy="1645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534BCEE-9D46-4506-9A75-401F09F78046}"/>
              </a:ext>
            </a:extLst>
          </p:cNvPr>
          <p:cNvGrpSpPr/>
          <p:nvPr/>
        </p:nvGrpSpPr>
        <p:grpSpPr>
          <a:xfrm>
            <a:off x="3506851" y="5124843"/>
            <a:ext cx="1360929" cy="1382263"/>
            <a:chOff x="2498349" y="4963160"/>
            <a:chExt cx="1360929" cy="1382263"/>
          </a:xfrm>
        </p:grpSpPr>
        <p:sp>
          <p:nvSpPr>
            <p:cNvPr id="124" name="Ovale 91">
              <a:extLst>
                <a:ext uri="{FF2B5EF4-FFF2-40B4-BE49-F238E27FC236}">
                  <a16:creationId xmlns:a16="http://schemas.microsoft.com/office/drawing/2014/main" id="{BD551CA4-C13B-474F-A600-89ABD3F81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e 58">
              <a:extLst>
                <a:ext uri="{FF2B5EF4-FFF2-40B4-BE49-F238E27FC236}">
                  <a16:creationId xmlns:a16="http://schemas.microsoft.com/office/drawing/2014/main" id="{A090C838-858B-45A2-94CA-8CA0722D7E7E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e 59">
              <a:extLst>
                <a:ext uri="{FF2B5EF4-FFF2-40B4-BE49-F238E27FC236}">
                  <a16:creationId xmlns:a16="http://schemas.microsoft.com/office/drawing/2014/main" id="{CD9EB0B8-0D1B-45AE-B457-FC9B2098B8C6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e 60">
              <a:extLst>
                <a:ext uri="{FF2B5EF4-FFF2-40B4-BE49-F238E27FC236}">
                  <a16:creationId xmlns:a16="http://schemas.microsoft.com/office/drawing/2014/main" id="{1F82271E-CF10-436B-BDE4-C66CED31F2A8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e 61">
              <a:extLst>
                <a:ext uri="{FF2B5EF4-FFF2-40B4-BE49-F238E27FC236}">
                  <a16:creationId xmlns:a16="http://schemas.microsoft.com/office/drawing/2014/main" id="{0371F460-9D4B-4FB2-A728-CD0BAD2D3320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e 62">
              <a:extLst>
                <a:ext uri="{FF2B5EF4-FFF2-40B4-BE49-F238E27FC236}">
                  <a16:creationId xmlns:a16="http://schemas.microsoft.com/office/drawing/2014/main" id="{FED95BD5-883E-46DA-9943-37DE77293FA1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e 63">
              <a:extLst>
                <a:ext uri="{FF2B5EF4-FFF2-40B4-BE49-F238E27FC236}">
                  <a16:creationId xmlns:a16="http://schemas.microsoft.com/office/drawing/2014/main" id="{F47BB9AE-EBF2-46CB-8265-EC334F0B22D1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e 64">
              <a:extLst>
                <a:ext uri="{FF2B5EF4-FFF2-40B4-BE49-F238E27FC236}">
                  <a16:creationId xmlns:a16="http://schemas.microsoft.com/office/drawing/2014/main" id="{F0DB1351-E36E-421A-93FD-4716F4521578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e 65">
              <a:extLst>
                <a:ext uri="{FF2B5EF4-FFF2-40B4-BE49-F238E27FC236}">
                  <a16:creationId xmlns:a16="http://schemas.microsoft.com/office/drawing/2014/main" id="{B795E3A4-4E15-4220-B4A3-B7584EDDF9EB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e 66">
              <a:extLst>
                <a:ext uri="{FF2B5EF4-FFF2-40B4-BE49-F238E27FC236}">
                  <a16:creationId xmlns:a16="http://schemas.microsoft.com/office/drawing/2014/main" id="{A22A4999-2B62-4F42-BD00-BCE473AF2FAF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e 67">
              <a:extLst>
                <a:ext uri="{FF2B5EF4-FFF2-40B4-BE49-F238E27FC236}">
                  <a16:creationId xmlns:a16="http://schemas.microsoft.com/office/drawing/2014/main" id="{AAD963C0-20F9-4622-A45D-93581FF838E9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e 68">
              <a:extLst>
                <a:ext uri="{FF2B5EF4-FFF2-40B4-BE49-F238E27FC236}">
                  <a16:creationId xmlns:a16="http://schemas.microsoft.com/office/drawing/2014/main" id="{61B5DA87-94E2-4D8F-8304-FF669B7083BE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e 69">
              <a:extLst>
                <a:ext uri="{FF2B5EF4-FFF2-40B4-BE49-F238E27FC236}">
                  <a16:creationId xmlns:a16="http://schemas.microsoft.com/office/drawing/2014/main" id="{3146B81D-DC9F-47BA-9177-0DA7EBB34B02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e 70">
              <a:extLst>
                <a:ext uri="{FF2B5EF4-FFF2-40B4-BE49-F238E27FC236}">
                  <a16:creationId xmlns:a16="http://schemas.microsoft.com/office/drawing/2014/main" id="{506B1AB0-DC52-4DD7-A6DC-9DAD126BEA40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" name="Gruppo 72">
              <a:extLst>
                <a:ext uri="{FF2B5EF4-FFF2-40B4-BE49-F238E27FC236}">
                  <a16:creationId xmlns:a16="http://schemas.microsoft.com/office/drawing/2014/main" id="{A69695ED-23BD-4F5A-A9BA-EA6B463BD3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120" name="Figura a mano libera 139">
                <a:extLst>
                  <a:ext uri="{FF2B5EF4-FFF2-40B4-BE49-F238E27FC236}">
                    <a16:creationId xmlns:a16="http://schemas.microsoft.com/office/drawing/2014/main" id="{3517F6C2-CD97-49A2-9A87-7D48F3C294FE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igura a mano libera 140">
                <a:extLst>
                  <a:ext uri="{FF2B5EF4-FFF2-40B4-BE49-F238E27FC236}">
                    <a16:creationId xmlns:a16="http://schemas.microsoft.com/office/drawing/2014/main" id="{E31620AF-E90A-46E8-B892-48EE6C9831E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igura a mano libera 141">
                <a:extLst>
                  <a:ext uri="{FF2B5EF4-FFF2-40B4-BE49-F238E27FC236}">
                    <a16:creationId xmlns:a16="http://schemas.microsoft.com/office/drawing/2014/main" id="{3D091BD7-B5EB-4544-AD58-86A17F87EA6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uppo 73">
              <a:extLst>
                <a:ext uri="{FF2B5EF4-FFF2-40B4-BE49-F238E27FC236}">
                  <a16:creationId xmlns:a16="http://schemas.microsoft.com/office/drawing/2014/main" id="{5818A361-34C3-4A5C-AB71-0DD2A69C52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117" name="Figura a mano libera 136">
                <a:extLst>
                  <a:ext uri="{FF2B5EF4-FFF2-40B4-BE49-F238E27FC236}">
                    <a16:creationId xmlns:a16="http://schemas.microsoft.com/office/drawing/2014/main" id="{4046F83B-47F9-4D36-AFD7-FC5D86EF83A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igura a mano libera 137">
                <a:extLst>
                  <a:ext uri="{FF2B5EF4-FFF2-40B4-BE49-F238E27FC236}">
                    <a16:creationId xmlns:a16="http://schemas.microsoft.com/office/drawing/2014/main" id="{6A34793B-68C8-4D45-A3DB-64B017D672F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igura a mano libera 138">
                <a:extLst>
                  <a:ext uri="{FF2B5EF4-FFF2-40B4-BE49-F238E27FC236}">
                    <a16:creationId xmlns:a16="http://schemas.microsoft.com/office/drawing/2014/main" id="{4126D016-4088-42E6-B673-14E974754CF3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uppo 74">
              <a:extLst>
                <a:ext uri="{FF2B5EF4-FFF2-40B4-BE49-F238E27FC236}">
                  <a16:creationId xmlns:a16="http://schemas.microsoft.com/office/drawing/2014/main" id="{88575A6D-A3E7-4D31-A49C-D80C23E3C8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114" name="Figura a mano libera 133">
                <a:extLst>
                  <a:ext uri="{FF2B5EF4-FFF2-40B4-BE49-F238E27FC236}">
                    <a16:creationId xmlns:a16="http://schemas.microsoft.com/office/drawing/2014/main" id="{4B0C69C3-E19F-4526-BE5E-37B68411B56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igura a mano libera 134">
                <a:extLst>
                  <a:ext uri="{FF2B5EF4-FFF2-40B4-BE49-F238E27FC236}">
                    <a16:creationId xmlns:a16="http://schemas.microsoft.com/office/drawing/2014/main" id="{401D5E82-4DC4-4C99-8403-4C8BC9F8537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igura a mano libera 135">
                <a:extLst>
                  <a:ext uri="{FF2B5EF4-FFF2-40B4-BE49-F238E27FC236}">
                    <a16:creationId xmlns:a16="http://schemas.microsoft.com/office/drawing/2014/main" id="{14A91836-45E5-4242-9764-67D424B4F60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uppo 75">
              <a:extLst>
                <a:ext uri="{FF2B5EF4-FFF2-40B4-BE49-F238E27FC236}">
                  <a16:creationId xmlns:a16="http://schemas.microsoft.com/office/drawing/2014/main" id="{8E27C6AD-7F5B-4DFF-8A5C-1DBFCDEAFE7D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111" name="Figura a mano libera 130">
                <a:extLst>
                  <a:ext uri="{FF2B5EF4-FFF2-40B4-BE49-F238E27FC236}">
                    <a16:creationId xmlns:a16="http://schemas.microsoft.com/office/drawing/2014/main" id="{B1F68EEC-66B7-46DC-97C6-0FAB71F605A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igura a mano libera 131">
                <a:extLst>
                  <a:ext uri="{FF2B5EF4-FFF2-40B4-BE49-F238E27FC236}">
                    <a16:creationId xmlns:a16="http://schemas.microsoft.com/office/drawing/2014/main" id="{FB961D4C-F06D-4A82-9E04-49BD7FA0C93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igura a mano libera 132">
                <a:extLst>
                  <a:ext uri="{FF2B5EF4-FFF2-40B4-BE49-F238E27FC236}">
                    <a16:creationId xmlns:a16="http://schemas.microsoft.com/office/drawing/2014/main" id="{8643A4A2-825F-41FB-BF2A-8D4C2EE6B73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uppo 76">
              <a:extLst>
                <a:ext uri="{FF2B5EF4-FFF2-40B4-BE49-F238E27FC236}">
                  <a16:creationId xmlns:a16="http://schemas.microsoft.com/office/drawing/2014/main" id="{1DF609BE-AAAC-4BE0-9886-6A92B5FD82F1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108" name="Figura a mano libera 127">
                <a:extLst>
                  <a:ext uri="{FF2B5EF4-FFF2-40B4-BE49-F238E27FC236}">
                    <a16:creationId xmlns:a16="http://schemas.microsoft.com/office/drawing/2014/main" id="{E14C5270-23AB-4EFE-8ECA-8142D33477C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igura a mano libera 128">
                <a:extLst>
                  <a:ext uri="{FF2B5EF4-FFF2-40B4-BE49-F238E27FC236}">
                    <a16:creationId xmlns:a16="http://schemas.microsoft.com/office/drawing/2014/main" id="{4D509734-AB04-4F1A-AEAD-76BB8ECD1331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igura a mano libera 129">
                <a:extLst>
                  <a:ext uri="{FF2B5EF4-FFF2-40B4-BE49-F238E27FC236}">
                    <a16:creationId xmlns:a16="http://schemas.microsoft.com/office/drawing/2014/main" id="{E069AD45-BE08-4ECF-BE8E-4DF0C327D29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uppo 77">
              <a:extLst>
                <a:ext uri="{FF2B5EF4-FFF2-40B4-BE49-F238E27FC236}">
                  <a16:creationId xmlns:a16="http://schemas.microsoft.com/office/drawing/2014/main" id="{678BCA7C-A637-4C1C-8806-3AA3E9DD1E25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106" name="Figura a mano libera 125">
                <a:extLst>
                  <a:ext uri="{FF2B5EF4-FFF2-40B4-BE49-F238E27FC236}">
                    <a16:creationId xmlns:a16="http://schemas.microsoft.com/office/drawing/2014/main" id="{498A0596-E1A1-42E0-A58F-972D0FE2F58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igura a mano libera 126">
                <a:extLst>
                  <a:ext uri="{FF2B5EF4-FFF2-40B4-BE49-F238E27FC236}">
                    <a16:creationId xmlns:a16="http://schemas.microsoft.com/office/drawing/2014/main" id="{CC048FE8-7EFA-4998-AF7C-65C83A667A0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uppo 78">
              <a:extLst>
                <a:ext uri="{FF2B5EF4-FFF2-40B4-BE49-F238E27FC236}">
                  <a16:creationId xmlns:a16="http://schemas.microsoft.com/office/drawing/2014/main" id="{B420F390-C352-4C50-9FA4-78AE7455D532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104" name="Figura a mano libera 123">
                <a:extLst>
                  <a:ext uri="{FF2B5EF4-FFF2-40B4-BE49-F238E27FC236}">
                    <a16:creationId xmlns:a16="http://schemas.microsoft.com/office/drawing/2014/main" id="{E0BC9D4F-492B-4C35-9FC8-53B5253454D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igura a mano libera 124">
                <a:extLst>
                  <a:ext uri="{FF2B5EF4-FFF2-40B4-BE49-F238E27FC236}">
                    <a16:creationId xmlns:a16="http://schemas.microsoft.com/office/drawing/2014/main" id="{716E151C-6F11-48DB-8977-8C4458300ED0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uppo 79">
              <a:extLst>
                <a:ext uri="{FF2B5EF4-FFF2-40B4-BE49-F238E27FC236}">
                  <a16:creationId xmlns:a16="http://schemas.microsoft.com/office/drawing/2014/main" id="{520882B1-5426-40BF-A031-DA6FA635E59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101" name="Figura a mano libera 120">
                <a:extLst>
                  <a:ext uri="{FF2B5EF4-FFF2-40B4-BE49-F238E27FC236}">
                    <a16:creationId xmlns:a16="http://schemas.microsoft.com/office/drawing/2014/main" id="{36CCCF97-D3B7-41CA-82F6-F57CF047A8A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igura a mano libera 121">
                <a:extLst>
                  <a:ext uri="{FF2B5EF4-FFF2-40B4-BE49-F238E27FC236}">
                    <a16:creationId xmlns:a16="http://schemas.microsoft.com/office/drawing/2014/main" id="{EF944844-988C-45C4-96E9-DD6CD45F2C6A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igura a mano libera 122">
                <a:extLst>
                  <a:ext uri="{FF2B5EF4-FFF2-40B4-BE49-F238E27FC236}">
                    <a16:creationId xmlns:a16="http://schemas.microsoft.com/office/drawing/2014/main" id="{BE6F77D3-934B-4525-AFBB-0BE8086A166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e 80">
              <a:extLst>
                <a:ext uri="{FF2B5EF4-FFF2-40B4-BE49-F238E27FC236}">
                  <a16:creationId xmlns:a16="http://schemas.microsoft.com/office/drawing/2014/main" id="{5A87035C-A58C-4213-9FC2-90390565D148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2" name="Gruppo 81">
              <a:extLst>
                <a:ext uri="{FF2B5EF4-FFF2-40B4-BE49-F238E27FC236}">
                  <a16:creationId xmlns:a16="http://schemas.microsoft.com/office/drawing/2014/main" id="{C2AB80A2-3833-478E-BAFC-D7B366073219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98" name="Figura a mano libera 117">
                <a:extLst>
                  <a:ext uri="{FF2B5EF4-FFF2-40B4-BE49-F238E27FC236}">
                    <a16:creationId xmlns:a16="http://schemas.microsoft.com/office/drawing/2014/main" id="{566FC2CF-D98C-45EE-9BE2-5E3B0937B11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igura a mano libera 118">
                <a:extLst>
                  <a:ext uri="{FF2B5EF4-FFF2-40B4-BE49-F238E27FC236}">
                    <a16:creationId xmlns:a16="http://schemas.microsoft.com/office/drawing/2014/main" id="{961F5435-FABB-4172-B3E8-EDE4CFF86AC6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igura a mano libera 119">
                <a:extLst>
                  <a:ext uri="{FF2B5EF4-FFF2-40B4-BE49-F238E27FC236}">
                    <a16:creationId xmlns:a16="http://schemas.microsoft.com/office/drawing/2014/main" id="{613F5336-693B-48F0-AAF5-471795FE979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Ovale 82">
              <a:extLst>
                <a:ext uri="{FF2B5EF4-FFF2-40B4-BE49-F238E27FC236}">
                  <a16:creationId xmlns:a16="http://schemas.microsoft.com/office/drawing/2014/main" id="{2C7285D5-8930-480E-9498-FD90D9F1BEE7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ruppo 83">
              <a:extLst>
                <a:ext uri="{FF2B5EF4-FFF2-40B4-BE49-F238E27FC236}">
                  <a16:creationId xmlns:a16="http://schemas.microsoft.com/office/drawing/2014/main" id="{4E2C464A-E0D8-42DF-9F4A-0916EAC32D0C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95" name="Figura a mano libera 114">
                <a:extLst>
                  <a:ext uri="{FF2B5EF4-FFF2-40B4-BE49-F238E27FC236}">
                    <a16:creationId xmlns:a16="http://schemas.microsoft.com/office/drawing/2014/main" id="{9AD7CA8D-4653-48AB-9411-222021DBB02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igura a mano libera 115">
                <a:extLst>
                  <a:ext uri="{FF2B5EF4-FFF2-40B4-BE49-F238E27FC236}">
                    <a16:creationId xmlns:a16="http://schemas.microsoft.com/office/drawing/2014/main" id="{3791B1C0-C539-41C4-8C7A-BF173769A1CC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igura a mano libera 116">
                <a:extLst>
                  <a:ext uri="{FF2B5EF4-FFF2-40B4-BE49-F238E27FC236}">
                    <a16:creationId xmlns:a16="http://schemas.microsoft.com/office/drawing/2014/main" id="{E0D983D4-7F3C-4D94-A39A-3A64F283D5E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5" name="Ovale 84">
              <a:extLst>
                <a:ext uri="{FF2B5EF4-FFF2-40B4-BE49-F238E27FC236}">
                  <a16:creationId xmlns:a16="http://schemas.microsoft.com/office/drawing/2014/main" id="{3AC4DD96-BC79-47B9-8952-95ABB84F5B54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6" name="Gruppo 85">
              <a:extLst>
                <a:ext uri="{FF2B5EF4-FFF2-40B4-BE49-F238E27FC236}">
                  <a16:creationId xmlns:a16="http://schemas.microsoft.com/office/drawing/2014/main" id="{724FF2AF-E6D7-4438-ABF9-28263608BC1C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92" name="Figura a mano libera 111">
                <a:extLst>
                  <a:ext uri="{FF2B5EF4-FFF2-40B4-BE49-F238E27FC236}">
                    <a16:creationId xmlns:a16="http://schemas.microsoft.com/office/drawing/2014/main" id="{BF62BD78-5974-4E6F-91EA-C299CA69D23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igura a mano libera 112">
                <a:extLst>
                  <a:ext uri="{FF2B5EF4-FFF2-40B4-BE49-F238E27FC236}">
                    <a16:creationId xmlns:a16="http://schemas.microsoft.com/office/drawing/2014/main" id="{6C704F16-8C78-4B28-A742-3EC4366536FD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igura a mano libera 113">
                <a:extLst>
                  <a:ext uri="{FF2B5EF4-FFF2-40B4-BE49-F238E27FC236}">
                    <a16:creationId xmlns:a16="http://schemas.microsoft.com/office/drawing/2014/main" id="{36D6D74C-05B5-40BE-B2FB-56572508757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7" name="Ovale 86">
              <a:extLst>
                <a:ext uri="{FF2B5EF4-FFF2-40B4-BE49-F238E27FC236}">
                  <a16:creationId xmlns:a16="http://schemas.microsoft.com/office/drawing/2014/main" id="{F111D101-F956-4D78-B883-BD20487B416B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" name="Gruppo 87">
              <a:extLst>
                <a:ext uri="{FF2B5EF4-FFF2-40B4-BE49-F238E27FC236}">
                  <a16:creationId xmlns:a16="http://schemas.microsoft.com/office/drawing/2014/main" id="{2D6C136F-393E-4B6E-BC98-CA2EE30C2A09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89" name="Figura a mano libera 108">
                <a:extLst>
                  <a:ext uri="{FF2B5EF4-FFF2-40B4-BE49-F238E27FC236}">
                    <a16:creationId xmlns:a16="http://schemas.microsoft.com/office/drawing/2014/main" id="{6506C75D-5451-490F-87A6-4343D972C3CE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igura a mano libera 109">
                <a:extLst>
                  <a:ext uri="{FF2B5EF4-FFF2-40B4-BE49-F238E27FC236}">
                    <a16:creationId xmlns:a16="http://schemas.microsoft.com/office/drawing/2014/main" id="{7FD1EABD-8D81-4863-8B6E-C9FABC2E0F29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igura a mano libera 110">
                <a:extLst>
                  <a:ext uri="{FF2B5EF4-FFF2-40B4-BE49-F238E27FC236}">
                    <a16:creationId xmlns:a16="http://schemas.microsoft.com/office/drawing/2014/main" id="{E04B2232-292B-4308-B3C6-6EE156B7CFD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o 88">
              <a:extLst>
                <a:ext uri="{FF2B5EF4-FFF2-40B4-BE49-F238E27FC236}">
                  <a16:creationId xmlns:a16="http://schemas.microsoft.com/office/drawing/2014/main" id="{3FEE1479-5C4E-4EA4-82EF-F5815B516A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86" name="Figura a mano libera 105">
                <a:extLst>
                  <a:ext uri="{FF2B5EF4-FFF2-40B4-BE49-F238E27FC236}">
                    <a16:creationId xmlns:a16="http://schemas.microsoft.com/office/drawing/2014/main" id="{27B2C9A9-EBC0-4296-99E9-E0E704FF955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igura a mano libera 106">
                <a:extLst>
                  <a:ext uri="{FF2B5EF4-FFF2-40B4-BE49-F238E27FC236}">
                    <a16:creationId xmlns:a16="http://schemas.microsoft.com/office/drawing/2014/main" id="{281BDBB5-046A-4F59-9BFC-DAE41EFEFB60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igura a mano libera 107">
                <a:extLst>
                  <a:ext uri="{FF2B5EF4-FFF2-40B4-BE49-F238E27FC236}">
                    <a16:creationId xmlns:a16="http://schemas.microsoft.com/office/drawing/2014/main" id="{616D6621-1040-4903-ACE6-82E2E9239A8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2" name="Ovale 91">
              <a:extLst>
                <a:ext uri="{FF2B5EF4-FFF2-40B4-BE49-F238E27FC236}">
                  <a16:creationId xmlns:a16="http://schemas.microsoft.com/office/drawing/2014/main" id="{1D54A650-4794-4667-BB37-6D62925F7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F48BCF33-8B34-4062-9DCB-B7235B2E2288}"/>
              </a:ext>
            </a:extLst>
          </p:cNvPr>
          <p:cNvSpPr/>
          <p:nvPr/>
        </p:nvSpPr>
        <p:spPr>
          <a:xfrm>
            <a:off x="3909599" y="468532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REV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5968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A4D1C6D-E8F5-41CC-AD46-02590217AF45}"/>
              </a:ext>
            </a:extLst>
          </p:cNvPr>
          <p:cNvSpPr/>
          <p:nvPr/>
        </p:nvSpPr>
        <p:spPr>
          <a:xfrm>
            <a:off x="1743224" y="6227820"/>
            <a:ext cx="715321" cy="435871"/>
          </a:xfrm>
          <a:prstGeom prst="rect">
            <a:avLst/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Rectangle : avec coin arrondi 382">
            <a:extLst>
              <a:ext uri="{FF2B5EF4-FFF2-40B4-BE49-F238E27FC236}">
                <a16:creationId xmlns:a16="http://schemas.microsoft.com/office/drawing/2014/main" id="{2E418D6C-23D9-4DEB-B28B-B813C2A610AE}"/>
              </a:ext>
            </a:extLst>
          </p:cNvPr>
          <p:cNvSpPr/>
          <p:nvPr/>
        </p:nvSpPr>
        <p:spPr>
          <a:xfrm rot="10800000" flipH="1">
            <a:off x="2458545" y="6227732"/>
            <a:ext cx="831035" cy="435871"/>
          </a:xfrm>
          <a:prstGeom prst="round1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avec coin arrondi 10">
            <a:extLst>
              <a:ext uri="{FF2B5EF4-FFF2-40B4-BE49-F238E27FC236}">
                <a16:creationId xmlns:a16="http://schemas.microsoft.com/office/drawing/2014/main" id="{97AB729C-4E58-4E76-A301-8D8CB6FF5C2A}"/>
              </a:ext>
            </a:extLst>
          </p:cNvPr>
          <p:cNvSpPr/>
          <p:nvPr/>
        </p:nvSpPr>
        <p:spPr>
          <a:xfrm rot="10800000">
            <a:off x="914423" y="6227734"/>
            <a:ext cx="833815" cy="435871"/>
          </a:xfrm>
          <a:prstGeom prst="round1Rect">
            <a:avLst>
              <a:gd name="adj" fmla="val 39802"/>
            </a:avLst>
          </a:prstGeom>
          <a:solidFill>
            <a:srgbClr val="8A2C0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err="1"/>
              <a:t>Interpore</a:t>
            </a:r>
            <a:r>
              <a:rPr lang="fr-FR" dirty="0"/>
              <a:t> 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01D4D6-77A8-4D8E-8C11-1A88CB8D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14</a:t>
            </a:fld>
            <a:endParaRPr lang="fr-FR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727FF98-1B79-4405-BAD5-DB96867C5CBE}"/>
              </a:ext>
            </a:extLst>
          </p:cNvPr>
          <p:cNvGrpSpPr/>
          <p:nvPr/>
        </p:nvGrpSpPr>
        <p:grpSpPr>
          <a:xfrm>
            <a:off x="370586" y="1088954"/>
            <a:ext cx="5616457" cy="3500151"/>
            <a:chOff x="5926667" y="1634066"/>
            <a:chExt cx="5529236" cy="303964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 : coins arrondis 41">
                  <a:extLst>
                    <a:ext uri="{FF2B5EF4-FFF2-40B4-BE49-F238E27FC236}">
                      <a16:creationId xmlns:a16="http://schemas.microsoft.com/office/drawing/2014/main" id="{28EBA31C-E57A-49C7-B6CD-B3203659CF87}"/>
                    </a:ext>
                  </a:extLst>
                </p:cNvPr>
                <p:cNvSpPr/>
                <p:nvPr/>
              </p:nvSpPr>
              <p:spPr>
                <a:xfrm>
                  <a:off x="5926667" y="1634068"/>
                  <a:ext cx="5529236" cy="3039645"/>
                </a:xfrm>
                <a:prstGeom prst="roundRect">
                  <a:avLst>
                    <a:gd name="adj" fmla="val 7015"/>
                  </a:avLst>
                </a:prstGeom>
                <a:solidFill>
                  <a:srgbClr val="FFE7E7"/>
                </a:solidFill>
                <a:ln>
                  <a:solidFill>
                    <a:srgbClr val="E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Tx/>
                    <a:buChar char="-"/>
                  </a:pPr>
                  <a:endParaRPr lang="fr-FR" dirty="0">
                    <a:solidFill>
                      <a:schemeClr val="tx1"/>
                    </a:solidFill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Phases :</a:t>
                  </a: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l-G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Driving force :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(</a:t>
                  </a:r>
                  <a:r>
                    <a:rPr lang="fr-FR" dirty="0" err="1">
                      <a:solidFill>
                        <a:schemeClr val="tx1"/>
                      </a:solidFill>
                    </a:rPr>
                    <a:t>capillary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pressure)</a:t>
                  </a:r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Cell saturation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relationship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42" name="Rectangle : coins arrondis 41">
                  <a:extLst>
                    <a:ext uri="{FF2B5EF4-FFF2-40B4-BE49-F238E27FC236}">
                      <a16:creationId xmlns:a16="http://schemas.microsoft.com/office/drawing/2014/main" id="{28EBA31C-E57A-49C7-B6CD-B3203659CF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6667" y="1634068"/>
                  <a:ext cx="5529236" cy="3039645"/>
                </a:xfrm>
                <a:prstGeom prst="roundRect">
                  <a:avLst>
                    <a:gd name="adj" fmla="val 701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E3232B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 : avec coins supérieurs arrondis 42">
              <a:extLst>
                <a:ext uri="{FF2B5EF4-FFF2-40B4-BE49-F238E27FC236}">
                  <a16:creationId xmlns:a16="http://schemas.microsoft.com/office/drawing/2014/main" id="{63C054E9-D1A7-4B6B-8903-FA937012D394}"/>
                </a:ext>
              </a:extLst>
            </p:cNvPr>
            <p:cNvSpPr/>
            <p:nvPr/>
          </p:nvSpPr>
          <p:spPr>
            <a:xfrm>
              <a:off x="5926667" y="1634066"/>
              <a:ext cx="5529236" cy="614990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E3232B"/>
            </a:solidFill>
            <a:ln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Poromechanical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(S.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Urcun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et al.)</a:t>
              </a:r>
              <a:endParaRPr lang="en-US" b="1" dirty="0">
                <a:solidFill>
                  <a:schemeClr val="bg1"/>
                </a:solidFill>
                <a:latin typeface="Century Schoolbook" panose="02040604050505020304" pitchFamily="18" charset="0"/>
              </a:endParaRPr>
            </a:p>
          </p:txBody>
        </p:sp>
      </p:grpSp>
      <p:pic>
        <p:nvPicPr>
          <p:cNvPr id="21" name="leFilmB120620.wmv">
            <a:hlinkClick r:id="" action="ppaction://media"/>
            <a:extLst>
              <a:ext uri="{FF2B5EF4-FFF2-40B4-BE49-F238E27FC236}">
                <a16:creationId xmlns:a16="http://schemas.microsoft.com/office/drawing/2014/main" id="{B12CF671-85DB-4E69-98D4-13B810B51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9163" y="4802732"/>
            <a:ext cx="1736771" cy="1645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534BCEE-9D46-4506-9A75-401F09F78046}"/>
              </a:ext>
            </a:extLst>
          </p:cNvPr>
          <p:cNvGrpSpPr/>
          <p:nvPr/>
        </p:nvGrpSpPr>
        <p:grpSpPr>
          <a:xfrm>
            <a:off x="3506851" y="5124843"/>
            <a:ext cx="1360929" cy="1382263"/>
            <a:chOff x="2498349" y="4963160"/>
            <a:chExt cx="1360929" cy="1382263"/>
          </a:xfrm>
        </p:grpSpPr>
        <p:sp>
          <p:nvSpPr>
            <p:cNvPr id="124" name="Ovale 91">
              <a:extLst>
                <a:ext uri="{FF2B5EF4-FFF2-40B4-BE49-F238E27FC236}">
                  <a16:creationId xmlns:a16="http://schemas.microsoft.com/office/drawing/2014/main" id="{BD551CA4-C13B-474F-A600-89ABD3F81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e 58">
              <a:extLst>
                <a:ext uri="{FF2B5EF4-FFF2-40B4-BE49-F238E27FC236}">
                  <a16:creationId xmlns:a16="http://schemas.microsoft.com/office/drawing/2014/main" id="{A090C838-858B-45A2-94CA-8CA0722D7E7E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e 59">
              <a:extLst>
                <a:ext uri="{FF2B5EF4-FFF2-40B4-BE49-F238E27FC236}">
                  <a16:creationId xmlns:a16="http://schemas.microsoft.com/office/drawing/2014/main" id="{CD9EB0B8-0D1B-45AE-B457-FC9B2098B8C6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e 60">
              <a:extLst>
                <a:ext uri="{FF2B5EF4-FFF2-40B4-BE49-F238E27FC236}">
                  <a16:creationId xmlns:a16="http://schemas.microsoft.com/office/drawing/2014/main" id="{1F82271E-CF10-436B-BDE4-C66CED31F2A8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e 61">
              <a:extLst>
                <a:ext uri="{FF2B5EF4-FFF2-40B4-BE49-F238E27FC236}">
                  <a16:creationId xmlns:a16="http://schemas.microsoft.com/office/drawing/2014/main" id="{0371F460-9D4B-4FB2-A728-CD0BAD2D3320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e 62">
              <a:extLst>
                <a:ext uri="{FF2B5EF4-FFF2-40B4-BE49-F238E27FC236}">
                  <a16:creationId xmlns:a16="http://schemas.microsoft.com/office/drawing/2014/main" id="{FED95BD5-883E-46DA-9943-37DE77293FA1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e 63">
              <a:extLst>
                <a:ext uri="{FF2B5EF4-FFF2-40B4-BE49-F238E27FC236}">
                  <a16:creationId xmlns:a16="http://schemas.microsoft.com/office/drawing/2014/main" id="{F47BB9AE-EBF2-46CB-8265-EC334F0B22D1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e 64">
              <a:extLst>
                <a:ext uri="{FF2B5EF4-FFF2-40B4-BE49-F238E27FC236}">
                  <a16:creationId xmlns:a16="http://schemas.microsoft.com/office/drawing/2014/main" id="{F0DB1351-E36E-421A-93FD-4716F4521578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e 65">
              <a:extLst>
                <a:ext uri="{FF2B5EF4-FFF2-40B4-BE49-F238E27FC236}">
                  <a16:creationId xmlns:a16="http://schemas.microsoft.com/office/drawing/2014/main" id="{B795E3A4-4E15-4220-B4A3-B7584EDDF9EB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e 66">
              <a:extLst>
                <a:ext uri="{FF2B5EF4-FFF2-40B4-BE49-F238E27FC236}">
                  <a16:creationId xmlns:a16="http://schemas.microsoft.com/office/drawing/2014/main" id="{A22A4999-2B62-4F42-BD00-BCE473AF2FAF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e 67">
              <a:extLst>
                <a:ext uri="{FF2B5EF4-FFF2-40B4-BE49-F238E27FC236}">
                  <a16:creationId xmlns:a16="http://schemas.microsoft.com/office/drawing/2014/main" id="{AAD963C0-20F9-4622-A45D-93581FF838E9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e 68">
              <a:extLst>
                <a:ext uri="{FF2B5EF4-FFF2-40B4-BE49-F238E27FC236}">
                  <a16:creationId xmlns:a16="http://schemas.microsoft.com/office/drawing/2014/main" id="{61B5DA87-94E2-4D8F-8304-FF669B7083BE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e 69">
              <a:extLst>
                <a:ext uri="{FF2B5EF4-FFF2-40B4-BE49-F238E27FC236}">
                  <a16:creationId xmlns:a16="http://schemas.microsoft.com/office/drawing/2014/main" id="{3146B81D-DC9F-47BA-9177-0DA7EBB34B02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e 70">
              <a:extLst>
                <a:ext uri="{FF2B5EF4-FFF2-40B4-BE49-F238E27FC236}">
                  <a16:creationId xmlns:a16="http://schemas.microsoft.com/office/drawing/2014/main" id="{506B1AB0-DC52-4DD7-A6DC-9DAD126BEA40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" name="Gruppo 72">
              <a:extLst>
                <a:ext uri="{FF2B5EF4-FFF2-40B4-BE49-F238E27FC236}">
                  <a16:creationId xmlns:a16="http://schemas.microsoft.com/office/drawing/2014/main" id="{A69695ED-23BD-4F5A-A9BA-EA6B463BD3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120" name="Figura a mano libera 139">
                <a:extLst>
                  <a:ext uri="{FF2B5EF4-FFF2-40B4-BE49-F238E27FC236}">
                    <a16:creationId xmlns:a16="http://schemas.microsoft.com/office/drawing/2014/main" id="{3517F6C2-CD97-49A2-9A87-7D48F3C294FE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igura a mano libera 140">
                <a:extLst>
                  <a:ext uri="{FF2B5EF4-FFF2-40B4-BE49-F238E27FC236}">
                    <a16:creationId xmlns:a16="http://schemas.microsoft.com/office/drawing/2014/main" id="{E31620AF-E90A-46E8-B892-48EE6C9831E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igura a mano libera 141">
                <a:extLst>
                  <a:ext uri="{FF2B5EF4-FFF2-40B4-BE49-F238E27FC236}">
                    <a16:creationId xmlns:a16="http://schemas.microsoft.com/office/drawing/2014/main" id="{3D091BD7-B5EB-4544-AD58-86A17F87EA6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uppo 73">
              <a:extLst>
                <a:ext uri="{FF2B5EF4-FFF2-40B4-BE49-F238E27FC236}">
                  <a16:creationId xmlns:a16="http://schemas.microsoft.com/office/drawing/2014/main" id="{5818A361-34C3-4A5C-AB71-0DD2A69C52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117" name="Figura a mano libera 136">
                <a:extLst>
                  <a:ext uri="{FF2B5EF4-FFF2-40B4-BE49-F238E27FC236}">
                    <a16:creationId xmlns:a16="http://schemas.microsoft.com/office/drawing/2014/main" id="{4046F83B-47F9-4D36-AFD7-FC5D86EF83A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igura a mano libera 137">
                <a:extLst>
                  <a:ext uri="{FF2B5EF4-FFF2-40B4-BE49-F238E27FC236}">
                    <a16:creationId xmlns:a16="http://schemas.microsoft.com/office/drawing/2014/main" id="{6A34793B-68C8-4D45-A3DB-64B017D672F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igura a mano libera 138">
                <a:extLst>
                  <a:ext uri="{FF2B5EF4-FFF2-40B4-BE49-F238E27FC236}">
                    <a16:creationId xmlns:a16="http://schemas.microsoft.com/office/drawing/2014/main" id="{4126D016-4088-42E6-B673-14E974754CF3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uppo 74">
              <a:extLst>
                <a:ext uri="{FF2B5EF4-FFF2-40B4-BE49-F238E27FC236}">
                  <a16:creationId xmlns:a16="http://schemas.microsoft.com/office/drawing/2014/main" id="{88575A6D-A3E7-4D31-A49C-D80C23E3C8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114" name="Figura a mano libera 133">
                <a:extLst>
                  <a:ext uri="{FF2B5EF4-FFF2-40B4-BE49-F238E27FC236}">
                    <a16:creationId xmlns:a16="http://schemas.microsoft.com/office/drawing/2014/main" id="{4B0C69C3-E19F-4526-BE5E-37B68411B56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igura a mano libera 134">
                <a:extLst>
                  <a:ext uri="{FF2B5EF4-FFF2-40B4-BE49-F238E27FC236}">
                    <a16:creationId xmlns:a16="http://schemas.microsoft.com/office/drawing/2014/main" id="{401D5E82-4DC4-4C99-8403-4C8BC9F8537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igura a mano libera 135">
                <a:extLst>
                  <a:ext uri="{FF2B5EF4-FFF2-40B4-BE49-F238E27FC236}">
                    <a16:creationId xmlns:a16="http://schemas.microsoft.com/office/drawing/2014/main" id="{14A91836-45E5-4242-9764-67D424B4F60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uppo 75">
              <a:extLst>
                <a:ext uri="{FF2B5EF4-FFF2-40B4-BE49-F238E27FC236}">
                  <a16:creationId xmlns:a16="http://schemas.microsoft.com/office/drawing/2014/main" id="{8E27C6AD-7F5B-4DFF-8A5C-1DBFCDEAFE7D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111" name="Figura a mano libera 130">
                <a:extLst>
                  <a:ext uri="{FF2B5EF4-FFF2-40B4-BE49-F238E27FC236}">
                    <a16:creationId xmlns:a16="http://schemas.microsoft.com/office/drawing/2014/main" id="{B1F68EEC-66B7-46DC-97C6-0FAB71F605A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igura a mano libera 131">
                <a:extLst>
                  <a:ext uri="{FF2B5EF4-FFF2-40B4-BE49-F238E27FC236}">
                    <a16:creationId xmlns:a16="http://schemas.microsoft.com/office/drawing/2014/main" id="{FB961D4C-F06D-4A82-9E04-49BD7FA0C93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igura a mano libera 132">
                <a:extLst>
                  <a:ext uri="{FF2B5EF4-FFF2-40B4-BE49-F238E27FC236}">
                    <a16:creationId xmlns:a16="http://schemas.microsoft.com/office/drawing/2014/main" id="{8643A4A2-825F-41FB-BF2A-8D4C2EE6B73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uppo 76">
              <a:extLst>
                <a:ext uri="{FF2B5EF4-FFF2-40B4-BE49-F238E27FC236}">
                  <a16:creationId xmlns:a16="http://schemas.microsoft.com/office/drawing/2014/main" id="{1DF609BE-AAAC-4BE0-9886-6A92B5FD82F1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108" name="Figura a mano libera 127">
                <a:extLst>
                  <a:ext uri="{FF2B5EF4-FFF2-40B4-BE49-F238E27FC236}">
                    <a16:creationId xmlns:a16="http://schemas.microsoft.com/office/drawing/2014/main" id="{E14C5270-23AB-4EFE-8ECA-8142D33477C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igura a mano libera 128">
                <a:extLst>
                  <a:ext uri="{FF2B5EF4-FFF2-40B4-BE49-F238E27FC236}">
                    <a16:creationId xmlns:a16="http://schemas.microsoft.com/office/drawing/2014/main" id="{4D509734-AB04-4F1A-AEAD-76BB8ECD1331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igura a mano libera 129">
                <a:extLst>
                  <a:ext uri="{FF2B5EF4-FFF2-40B4-BE49-F238E27FC236}">
                    <a16:creationId xmlns:a16="http://schemas.microsoft.com/office/drawing/2014/main" id="{E069AD45-BE08-4ECF-BE8E-4DF0C327D29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uppo 77">
              <a:extLst>
                <a:ext uri="{FF2B5EF4-FFF2-40B4-BE49-F238E27FC236}">
                  <a16:creationId xmlns:a16="http://schemas.microsoft.com/office/drawing/2014/main" id="{678BCA7C-A637-4C1C-8806-3AA3E9DD1E25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106" name="Figura a mano libera 125">
                <a:extLst>
                  <a:ext uri="{FF2B5EF4-FFF2-40B4-BE49-F238E27FC236}">
                    <a16:creationId xmlns:a16="http://schemas.microsoft.com/office/drawing/2014/main" id="{498A0596-E1A1-42E0-A58F-972D0FE2F58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igura a mano libera 126">
                <a:extLst>
                  <a:ext uri="{FF2B5EF4-FFF2-40B4-BE49-F238E27FC236}">
                    <a16:creationId xmlns:a16="http://schemas.microsoft.com/office/drawing/2014/main" id="{CC048FE8-7EFA-4998-AF7C-65C83A667A0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uppo 78">
              <a:extLst>
                <a:ext uri="{FF2B5EF4-FFF2-40B4-BE49-F238E27FC236}">
                  <a16:creationId xmlns:a16="http://schemas.microsoft.com/office/drawing/2014/main" id="{B420F390-C352-4C50-9FA4-78AE7455D532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104" name="Figura a mano libera 123">
                <a:extLst>
                  <a:ext uri="{FF2B5EF4-FFF2-40B4-BE49-F238E27FC236}">
                    <a16:creationId xmlns:a16="http://schemas.microsoft.com/office/drawing/2014/main" id="{E0BC9D4F-492B-4C35-9FC8-53B5253454D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igura a mano libera 124">
                <a:extLst>
                  <a:ext uri="{FF2B5EF4-FFF2-40B4-BE49-F238E27FC236}">
                    <a16:creationId xmlns:a16="http://schemas.microsoft.com/office/drawing/2014/main" id="{716E151C-6F11-48DB-8977-8C4458300ED0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uppo 79">
              <a:extLst>
                <a:ext uri="{FF2B5EF4-FFF2-40B4-BE49-F238E27FC236}">
                  <a16:creationId xmlns:a16="http://schemas.microsoft.com/office/drawing/2014/main" id="{520882B1-5426-40BF-A031-DA6FA635E59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101" name="Figura a mano libera 120">
                <a:extLst>
                  <a:ext uri="{FF2B5EF4-FFF2-40B4-BE49-F238E27FC236}">
                    <a16:creationId xmlns:a16="http://schemas.microsoft.com/office/drawing/2014/main" id="{36CCCF97-D3B7-41CA-82F6-F57CF047A8A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igura a mano libera 121">
                <a:extLst>
                  <a:ext uri="{FF2B5EF4-FFF2-40B4-BE49-F238E27FC236}">
                    <a16:creationId xmlns:a16="http://schemas.microsoft.com/office/drawing/2014/main" id="{EF944844-988C-45C4-96E9-DD6CD45F2C6A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igura a mano libera 122">
                <a:extLst>
                  <a:ext uri="{FF2B5EF4-FFF2-40B4-BE49-F238E27FC236}">
                    <a16:creationId xmlns:a16="http://schemas.microsoft.com/office/drawing/2014/main" id="{BE6F77D3-934B-4525-AFBB-0BE8086A166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e 80">
              <a:extLst>
                <a:ext uri="{FF2B5EF4-FFF2-40B4-BE49-F238E27FC236}">
                  <a16:creationId xmlns:a16="http://schemas.microsoft.com/office/drawing/2014/main" id="{5A87035C-A58C-4213-9FC2-90390565D148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2" name="Gruppo 81">
              <a:extLst>
                <a:ext uri="{FF2B5EF4-FFF2-40B4-BE49-F238E27FC236}">
                  <a16:creationId xmlns:a16="http://schemas.microsoft.com/office/drawing/2014/main" id="{C2AB80A2-3833-478E-BAFC-D7B366073219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98" name="Figura a mano libera 117">
                <a:extLst>
                  <a:ext uri="{FF2B5EF4-FFF2-40B4-BE49-F238E27FC236}">
                    <a16:creationId xmlns:a16="http://schemas.microsoft.com/office/drawing/2014/main" id="{566FC2CF-D98C-45EE-9BE2-5E3B0937B11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igura a mano libera 118">
                <a:extLst>
                  <a:ext uri="{FF2B5EF4-FFF2-40B4-BE49-F238E27FC236}">
                    <a16:creationId xmlns:a16="http://schemas.microsoft.com/office/drawing/2014/main" id="{961F5435-FABB-4172-B3E8-EDE4CFF86AC6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igura a mano libera 119">
                <a:extLst>
                  <a:ext uri="{FF2B5EF4-FFF2-40B4-BE49-F238E27FC236}">
                    <a16:creationId xmlns:a16="http://schemas.microsoft.com/office/drawing/2014/main" id="{613F5336-693B-48F0-AAF5-471795FE979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Ovale 82">
              <a:extLst>
                <a:ext uri="{FF2B5EF4-FFF2-40B4-BE49-F238E27FC236}">
                  <a16:creationId xmlns:a16="http://schemas.microsoft.com/office/drawing/2014/main" id="{2C7285D5-8930-480E-9498-FD90D9F1BEE7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ruppo 83">
              <a:extLst>
                <a:ext uri="{FF2B5EF4-FFF2-40B4-BE49-F238E27FC236}">
                  <a16:creationId xmlns:a16="http://schemas.microsoft.com/office/drawing/2014/main" id="{4E2C464A-E0D8-42DF-9F4A-0916EAC32D0C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95" name="Figura a mano libera 114">
                <a:extLst>
                  <a:ext uri="{FF2B5EF4-FFF2-40B4-BE49-F238E27FC236}">
                    <a16:creationId xmlns:a16="http://schemas.microsoft.com/office/drawing/2014/main" id="{9AD7CA8D-4653-48AB-9411-222021DBB02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igura a mano libera 115">
                <a:extLst>
                  <a:ext uri="{FF2B5EF4-FFF2-40B4-BE49-F238E27FC236}">
                    <a16:creationId xmlns:a16="http://schemas.microsoft.com/office/drawing/2014/main" id="{3791B1C0-C539-41C4-8C7A-BF173769A1CC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igura a mano libera 116">
                <a:extLst>
                  <a:ext uri="{FF2B5EF4-FFF2-40B4-BE49-F238E27FC236}">
                    <a16:creationId xmlns:a16="http://schemas.microsoft.com/office/drawing/2014/main" id="{E0D983D4-7F3C-4D94-A39A-3A64F283D5E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5" name="Ovale 84">
              <a:extLst>
                <a:ext uri="{FF2B5EF4-FFF2-40B4-BE49-F238E27FC236}">
                  <a16:creationId xmlns:a16="http://schemas.microsoft.com/office/drawing/2014/main" id="{3AC4DD96-BC79-47B9-8952-95ABB84F5B54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6" name="Gruppo 85">
              <a:extLst>
                <a:ext uri="{FF2B5EF4-FFF2-40B4-BE49-F238E27FC236}">
                  <a16:creationId xmlns:a16="http://schemas.microsoft.com/office/drawing/2014/main" id="{724FF2AF-E6D7-4438-ABF9-28263608BC1C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92" name="Figura a mano libera 111">
                <a:extLst>
                  <a:ext uri="{FF2B5EF4-FFF2-40B4-BE49-F238E27FC236}">
                    <a16:creationId xmlns:a16="http://schemas.microsoft.com/office/drawing/2014/main" id="{BF62BD78-5974-4E6F-91EA-C299CA69D23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igura a mano libera 112">
                <a:extLst>
                  <a:ext uri="{FF2B5EF4-FFF2-40B4-BE49-F238E27FC236}">
                    <a16:creationId xmlns:a16="http://schemas.microsoft.com/office/drawing/2014/main" id="{6C704F16-8C78-4B28-A742-3EC4366536FD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igura a mano libera 113">
                <a:extLst>
                  <a:ext uri="{FF2B5EF4-FFF2-40B4-BE49-F238E27FC236}">
                    <a16:creationId xmlns:a16="http://schemas.microsoft.com/office/drawing/2014/main" id="{36D6D74C-05B5-40BE-B2FB-56572508757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7" name="Ovale 86">
              <a:extLst>
                <a:ext uri="{FF2B5EF4-FFF2-40B4-BE49-F238E27FC236}">
                  <a16:creationId xmlns:a16="http://schemas.microsoft.com/office/drawing/2014/main" id="{F111D101-F956-4D78-B883-BD20487B416B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" name="Gruppo 87">
              <a:extLst>
                <a:ext uri="{FF2B5EF4-FFF2-40B4-BE49-F238E27FC236}">
                  <a16:creationId xmlns:a16="http://schemas.microsoft.com/office/drawing/2014/main" id="{2D6C136F-393E-4B6E-BC98-CA2EE30C2A09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89" name="Figura a mano libera 108">
                <a:extLst>
                  <a:ext uri="{FF2B5EF4-FFF2-40B4-BE49-F238E27FC236}">
                    <a16:creationId xmlns:a16="http://schemas.microsoft.com/office/drawing/2014/main" id="{6506C75D-5451-490F-87A6-4343D972C3CE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igura a mano libera 109">
                <a:extLst>
                  <a:ext uri="{FF2B5EF4-FFF2-40B4-BE49-F238E27FC236}">
                    <a16:creationId xmlns:a16="http://schemas.microsoft.com/office/drawing/2014/main" id="{7FD1EABD-8D81-4863-8B6E-C9FABC2E0F29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igura a mano libera 110">
                <a:extLst>
                  <a:ext uri="{FF2B5EF4-FFF2-40B4-BE49-F238E27FC236}">
                    <a16:creationId xmlns:a16="http://schemas.microsoft.com/office/drawing/2014/main" id="{E04B2232-292B-4308-B3C6-6EE156B7CFD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o 88">
              <a:extLst>
                <a:ext uri="{FF2B5EF4-FFF2-40B4-BE49-F238E27FC236}">
                  <a16:creationId xmlns:a16="http://schemas.microsoft.com/office/drawing/2014/main" id="{3FEE1479-5C4E-4EA4-82EF-F5815B516A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86" name="Figura a mano libera 105">
                <a:extLst>
                  <a:ext uri="{FF2B5EF4-FFF2-40B4-BE49-F238E27FC236}">
                    <a16:creationId xmlns:a16="http://schemas.microsoft.com/office/drawing/2014/main" id="{27B2C9A9-EBC0-4296-99E9-E0E704FF955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igura a mano libera 106">
                <a:extLst>
                  <a:ext uri="{FF2B5EF4-FFF2-40B4-BE49-F238E27FC236}">
                    <a16:creationId xmlns:a16="http://schemas.microsoft.com/office/drawing/2014/main" id="{281BDBB5-046A-4F59-9BFC-DAE41EFEFB60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igura a mano libera 107">
                <a:extLst>
                  <a:ext uri="{FF2B5EF4-FFF2-40B4-BE49-F238E27FC236}">
                    <a16:creationId xmlns:a16="http://schemas.microsoft.com/office/drawing/2014/main" id="{616D6621-1040-4903-ACE6-82E2E9239A8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2" name="Ovale 91">
              <a:extLst>
                <a:ext uri="{FF2B5EF4-FFF2-40B4-BE49-F238E27FC236}">
                  <a16:creationId xmlns:a16="http://schemas.microsoft.com/office/drawing/2014/main" id="{1D54A650-4794-4667-BB37-6D62925F7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4" name="CasellaDiTesto 36">
            <a:extLst>
              <a:ext uri="{FF2B5EF4-FFF2-40B4-BE49-F238E27FC236}">
                <a16:creationId xmlns:a16="http://schemas.microsoft.com/office/drawing/2014/main" id="{88E67E06-77F7-41D8-97D5-DB10297707A6}"/>
              </a:ext>
            </a:extLst>
          </p:cNvPr>
          <p:cNvSpPr txBox="1"/>
          <p:nvPr/>
        </p:nvSpPr>
        <p:spPr>
          <a:xfrm>
            <a:off x="856937" y="6401104"/>
            <a:ext cx="2774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88879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      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        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       IF          SOLID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A7B8C54-63BD-4F5F-8474-C5243216EFBE}"/>
              </a:ext>
            </a:extLst>
          </p:cNvPr>
          <p:cNvGrpSpPr/>
          <p:nvPr/>
        </p:nvGrpSpPr>
        <p:grpSpPr>
          <a:xfrm>
            <a:off x="900627" y="5024904"/>
            <a:ext cx="2459356" cy="1645075"/>
            <a:chOff x="900627" y="4938279"/>
            <a:chExt cx="2459356" cy="1645075"/>
          </a:xfrm>
        </p:grpSpPr>
        <p:sp>
          <p:nvSpPr>
            <p:cNvPr id="8" name="Rectangle : avec coins supérieurs arrondis 7">
              <a:extLst>
                <a:ext uri="{FF2B5EF4-FFF2-40B4-BE49-F238E27FC236}">
                  <a16:creationId xmlns:a16="http://schemas.microsoft.com/office/drawing/2014/main" id="{A5C68F9C-F531-4C6A-8857-3FAC3FAA7B6C}"/>
                </a:ext>
              </a:extLst>
            </p:cNvPr>
            <p:cNvSpPr/>
            <p:nvPr/>
          </p:nvSpPr>
          <p:spPr>
            <a:xfrm>
              <a:off x="914425" y="4938279"/>
              <a:ext cx="2379425" cy="1202906"/>
            </a:xfrm>
            <a:prstGeom prst="round2Same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Rettangolo arrotondato 2">
              <a:extLst>
                <a:ext uri="{FF2B5EF4-FFF2-40B4-BE49-F238E27FC236}">
                  <a16:creationId xmlns:a16="http://schemas.microsoft.com/office/drawing/2014/main" id="{4C85AFD4-0D1C-4887-A619-D044247E20CA}"/>
                </a:ext>
              </a:extLst>
            </p:cNvPr>
            <p:cNvSpPr/>
            <p:nvPr/>
          </p:nvSpPr>
          <p:spPr>
            <a:xfrm>
              <a:off x="900627" y="4938279"/>
              <a:ext cx="2383267" cy="1645075"/>
            </a:xfrm>
            <a:prstGeom prst="roundRect">
              <a:avLst>
                <a:gd name="adj" fmla="val 12833"/>
              </a:avLst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Ovale 4">
              <a:extLst>
                <a:ext uri="{FF2B5EF4-FFF2-40B4-BE49-F238E27FC236}">
                  <a16:creationId xmlns:a16="http://schemas.microsoft.com/office/drawing/2014/main" id="{2113F536-E45E-44BB-A228-357E4360F295}"/>
                </a:ext>
              </a:extLst>
            </p:cNvPr>
            <p:cNvSpPr/>
            <p:nvPr/>
          </p:nvSpPr>
          <p:spPr>
            <a:xfrm rot="12822863">
              <a:off x="1764338" y="5473899"/>
              <a:ext cx="360907" cy="518633"/>
            </a:xfrm>
            <a:prstGeom prst="ellipse">
              <a:avLst/>
            </a:prstGeom>
            <a:solidFill>
              <a:srgbClr val="8A2C0E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Ovale 5">
              <a:extLst>
                <a:ext uri="{FF2B5EF4-FFF2-40B4-BE49-F238E27FC236}">
                  <a16:creationId xmlns:a16="http://schemas.microsoft.com/office/drawing/2014/main" id="{AFE189C1-9883-4221-919A-32E162323995}"/>
                </a:ext>
              </a:extLst>
            </p:cNvPr>
            <p:cNvSpPr/>
            <p:nvPr/>
          </p:nvSpPr>
          <p:spPr>
            <a:xfrm rot="10355603">
              <a:off x="1883436" y="5233265"/>
              <a:ext cx="473275" cy="531150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Ovale 6">
              <a:extLst>
                <a:ext uri="{FF2B5EF4-FFF2-40B4-BE49-F238E27FC236}">
                  <a16:creationId xmlns:a16="http://schemas.microsoft.com/office/drawing/2014/main" id="{C50929BD-8CF8-4FF1-BD14-49B77E4F1F15}"/>
                </a:ext>
              </a:extLst>
            </p:cNvPr>
            <p:cNvSpPr/>
            <p:nvPr/>
          </p:nvSpPr>
          <p:spPr>
            <a:xfrm rot="6665678">
              <a:off x="1859261" y="5297379"/>
              <a:ext cx="556291" cy="57102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CasellaDiTesto 10">
              <a:extLst>
                <a:ext uri="{FF2B5EF4-FFF2-40B4-BE49-F238E27FC236}">
                  <a16:creationId xmlns:a16="http://schemas.microsoft.com/office/drawing/2014/main" id="{2DA2401A-4939-4DD0-83F3-B81FE2FA6669}"/>
                </a:ext>
              </a:extLst>
            </p:cNvPr>
            <p:cNvSpPr txBox="1"/>
            <p:nvPr/>
          </p:nvSpPr>
          <p:spPr>
            <a:xfrm>
              <a:off x="1534184" y="5023819"/>
              <a:ext cx="378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11" name="CasellaDiTesto 11">
              <a:extLst>
                <a:ext uri="{FF2B5EF4-FFF2-40B4-BE49-F238E27FC236}">
                  <a16:creationId xmlns:a16="http://schemas.microsoft.com/office/drawing/2014/main" id="{AFCA206A-65B8-46D7-910A-C7CC64887FCD}"/>
                </a:ext>
              </a:extLst>
            </p:cNvPr>
            <p:cNvSpPr txBox="1"/>
            <p:nvPr/>
          </p:nvSpPr>
          <p:spPr>
            <a:xfrm>
              <a:off x="2557001" y="5668695"/>
              <a:ext cx="566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12" name="CasellaDiTesto 12">
              <a:extLst>
                <a:ext uri="{FF2B5EF4-FFF2-40B4-BE49-F238E27FC236}">
                  <a16:creationId xmlns:a16="http://schemas.microsoft.com/office/drawing/2014/main" id="{549247C7-EED1-4D9F-89CB-7D1EC0A5560C}"/>
                </a:ext>
              </a:extLst>
            </p:cNvPr>
            <p:cNvSpPr txBox="1"/>
            <p:nvPr/>
          </p:nvSpPr>
          <p:spPr>
            <a:xfrm>
              <a:off x="1165966" y="5793020"/>
              <a:ext cx="378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31" name="Ovale 33">
              <a:extLst>
                <a:ext uri="{FF2B5EF4-FFF2-40B4-BE49-F238E27FC236}">
                  <a16:creationId xmlns:a16="http://schemas.microsoft.com/office/drawing/2014/main" id="{1211F1EB-3731-4EB6-85E7-B3A351F8191C}"/>
                </a:ext>
              </a:extLst>
            </p:cNvPr>
            <p:cNvSpPr/>
            <p:nvPr/>
          </p:nvSpPr>
          <p:spPr>
            <a:xfrm rot="5400000">
              <a:off x="1278689" y="6148098"/>
              <a:ext cx="115798" cy="197001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CasellaDiTesto 144">
              <a:extLst>
                <a:ext uri="{FF2B5EF4-FFF2-40B4-BE49-F238E27FC236}">
                  <a16:creationId xmlns:a16="http://schemas.microsoft.com/office/drawing/2014/main" id="{EF98CE91-7CAD-4A1D-8820-F50FF3161DEA}"/>
                </a:ext>
              </a:extLst>
            </p:cNvPr>
            <p:cNvSpPr txBox="1"/>
            <p:nvPr/>
          </p:nvSpPr>
          <p:spPr>
            <a:xfrm>
              <a:off x="2396563" y="5145185"/>
              <a:ext cx="963420" cy="2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</a:rPr>
                <a:t>ECM</a:t>
              </a:r>
            </a:p>
          </p:txBody>
        </p:sp>
        <p:sp>
          <p:nvSpPr>
            <p:cNvPr id="339" name="CasellaDiTesto 145">
              <a:extLst>
                <a:ext uri="{FF2B5EF4-FFF2-40B4-BE49-F238E27FC236}">
                  <a16:creationId xmlns:a16="http://schemas.microsoft.com/office/drawing/2014/main" id="{9FD52FE9-6F2E-4350-8860-003C9155287F}"/>
                </a:ext>
              </a:extLst>
            </p:cNvPr>
            <p:cNvSpPr txBox="1"/>
            <p:nvPr/>
          </p:nvSpPr>
          <p:spPr>
            <a:xfrm>
              <a:off x="1207466" y="5424655"/>
              <a:ext cx="963420" cy="2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</a:rPr>
                <a:t>ECM</a:t>
              </a:r>
            </a:p>
          </p:txBody>
        </p:sp>
        <p:sp>
          <p:nvSpPr>
            <p:cNvPr id="313" name="Ovale 13">
              <a:extLst>
                <a:ext uri="{FF2B5EF4-FFF2-40B4-BE49-F238E27FC236}">
                  <a16:creationId xmlns:a16="http://schemas.microsoft.com/office/drawing/2014/main" id="{457E3BDD-2AEE-4FE7-8C68-0067FA3B258F}"/>
                </a:ext>
              </a:extLst>
            </p:cNvPr>
            <p:cNvSpPr/>
            <p:nvPr/>
          </p:nvSpPr>
          <p:spPr>
            <a:xfrm>
              <a:off x="1890334" y="5433589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Ovale 14">
              <a:extLst>
                <a:ext uri="{FF2B5EF4-FFF2-40B4-BE49-F238E27FC236}">
                  <a16:creationId xmlns:a16="http://schemas.microsoft.com/office/drawing/2014/main" id="{53831CC3-AB75-4E94-A7EE-E4F436ED044F}"/>
                </a:ext>
              </a:extLst>
            </p:cNvPr>
            <p:cNvSpPr/>
            <p:nvPr/>
          </p:nvSpPr>
          <p:spPr>
            <a:xfrm>
              <a:off x="1967826" y="528068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Ovale 15">
              <a:extLst>
                <a:ext uri="{FF2B5EF4-FFF2-40B4-BE49-F238E27FC236}">
                  <a16:creationId xmlns:a16="http://schemas.microsoft.com/office/drawing/2014/main" id="{DFAAC99E-8B7A-4853-B32A-2C3E50CB1C3A}"/>
                </a:ext>
              </a:extLst>
            </p:cNvPr>
            <p:cNvSpPr/>
            <p:nvPr/>
          </p:nvSpPr>
          <p:spPr>
            <a:xfrm>
              <a:off x="2109603" y="526762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Ovale 16">
              <a:extLst>
                <a:ext uri="{FF2B5EF4-FFF2-40B4-BE49-F238E27FC236}">
                  <a16:creationId xmlns:a16="http://schemas.microsoft.com/office/drawing/2014/main" id="{73F1E713-BA8D-4632-A9EE-A70E2A06790E}"/>
                </a:ext>
              </a:extLst>
            </p:cNvPr>
            <p:cNvSpPr/>
            <p:nvPr/>
          </p:nvSpPr>
          <p:spPr>
            <a:xfrm rot="20225978">
              <a:off x="1908047" y="5588716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Ovale 18">
              <a:extLst>
                <a:ext uri="{FF2B5EF4-FFF2-40B4-BE49-F238E27FC236}">
                  <a16:creationId xmlns:a16="http://schemas.microsoft.com/office/drawing/2014/main" id="{EC5E1006-3A92-442C-8FCE-DE24EE13BA79}"/>
                </a:ext>
              </a:extLst>
            </p:cNvPr>
            <p:cNvSpPr/>
            <p:nvPr/>
          </p:nvSpPr>
          <p:spPr>
            <a:xfrm>
              <a:off x="2001384" y="5712552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Ovale 19">
              <a:extLst>
                <a:ext uri="{FF2B5EF4-FFF2-40B4-BE49-F238E27FC236}">
                  <a16:creationId xmlns:a16="http://schemas.microsoft.com/office/drawing/2014/main" id="{DAC0270F-55AD-418C-B033-A1FD8452AAC6}"/>
                </a:ext>
              </a:extLst>
            </p:cNvPr>
            <p:cNvSpPr/>
            <p:nvPr/>
          </p:nvSpPr>
          <p:spPr>
            <a:xfrm rot="4235343">
              <a:off x="2190583" y="5639341"/>
              <a:ext cx="91490" cy="210023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Ovale 20">
              <a:extLst>
                <a:ext uri="{FF2B5EF4-FFF2-40B4-BE49-F238E27FC236}">
                  <a16:creationId xmlns:a16="http://schemas.microsoft.com/office/drawing/2014/main" id="{C9C6710D-E15C-48AD-A8E0-01F6DF4B88B0}"/>
                </a:ext>
              </a:extLst>
            </p:cNvPr>
            <p:cNvSpPr/>
            <p:nvPr/>
          </p:nvSpPr>
          <p:spPr>
            <a:xfrm rot="5228169">
              <a:off x="2225395" y="5508017"/>
              <a:ext cx="91490" cy="210023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Ovale 22">
              <a:extLst>
                <a:ext uri="{FF2B5EF4-FFF2-40B4-BE49-F238E27FC236}">
                  <a16:creationId xmlns:a16="http://schemas.microsoft.com/office/drawing/2014/main" id="{4D36684E-1AF9-4C5E-89D8-0D3DAA134808}"/>
                </a:ext>
              </a:extLst>
            </p:cNvPr>
            <p:cNvSpPr/>
            <p:nvPr/>
          </p:nvSpPr>
          <p:spPr>
            <a:xfrm rot="20225978">
              <a:off x="2215393" y="5398162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Ovale 23">
              <a:extLst>
                <a:ext uri="{FF2B5EF4-FFF2-40B4-BE49-F238E27FC236}">
                  <a16:creationId xmlns:a16="http://schemas.microsoft.com/office/drawing/2014/main" id="{F5DD5834-B46E-4D1E-83CB-92E9BEE1617B}"/>
                </a:ext>
              </a:extLst>
            </p:cNvPr>
            <p:cNvSpPr/>
            <p:nvPr/>
          </p:nvSpPr>
          <p:spPr>
            <a:xfrm rot="4645787">
              <a:off x="2048471" y="5408806"/>
              <a:ext cx="125059" cy="173564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Ovale 17">
              <a:extLst>
                <a:ext uri="{FF2B5EF4-FFF2-40B4-BE49-F238E27FC236}">
                  <a16:creationId xmlns:a16="http://schemas.microsoft.com/office/drawing/2014/main" id="{FDE9E23F-D28B-41B8-B7A1-BA3096D8EA98}"/>
                </a:ext>
              </a:extLst>
            </p:cNvPr>
            <p:cNvSpPr/>
            <p:nvPr/>
          </p:nvSpPr>
          <p:spPr>
            <a:xfrm>
              <a:off x="2039183" y="5568827"/>
              <a:ext cx="123720" cy="14098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Ovale 16">
              <a:extLst>
                <a:ext uri="{FF2B5EF4-FFF2-40B4-BE49-F238E27FC236}">
                  <a16:creationId xmlns:a16="http://schemas.microsoft.com/office/drawing/2014/main" id="{C3B97B87-B8A2-49B6-B8AB-25D87F0711C2}"/>
                </a:ext>
              </a:extLst>
            </p:cNvPr>
            <p:cNvSpPr/>
            <p:nvPr/>
          </p:nvSpPr>
          <p:spPr>
            <a:xfrm rot="1741570">
              <a:off x="1778149" y="5637083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Ovale 16">
              <a:extLst>
                <a:ext uri="{FF2B5EF4-FFF2-40B4-BE49-F238E27FC236}">
                  <a16:creationId xmlns:a16="http://schemas.microsoft.com/office/drawing/2014/main" id="{E0A76921-D8FC-43B5-BF16-D3D9C883C2DD}"/>
                </a:ext>
              </a:extLst>
            </p:cNvPr>
            <p:cNvSpPr/>
            <p:nvPr/>
          </p:nvSpPr>
          <p:spPr>
            <a:xfrm rot="409518">
              <a:off x="1873081" y="5750365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" name="Ovale 16">
              <a:extLst>
                <a:ext uri="{FF2B5EF4-FFF2-40B4-BE49-F238E27FC236}">
                  <a16:creationId xmlns:a16="http://schemas.microsoft.com/office/drawing/2014/main" id="{60F25640-68CF-4B90-A3C2-9A673C6E6439}"/>
                </a:ext>
              </a:extLst>
            </p:cNvPr>
            <p:cNvSpPr/>
            <p:nvPr/>
          </p:nvSpPr>
          <p:spPr>
            <a:xfrm rot="20287613">
              <a:off x="1747824" y="578575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Figura a mano libera 7">
              <a:extLst>
                <a:ext uri="{FF2B5EF4-FFF2-40B4-BE49-F238E27FC236}">
                  <a16:creationId xmlns:a16="http://schemas.microsoft.com/office/drawing/2014/main" id="{C45978BB-2FB8-4199-9D11-3752B1AEC7F1}"/>
                </a:ext>
              </a:extLst>
            </p:cNvPr>
            <p:cNvSpPr/>
            <p:nvPr/>
          </p:nvSpPr>
          <p:spPr>
            <a:xfrm rot="8531413">
              <a:off x="1675586" y="5775411"/>
              <a:ext cx="888390" cy="38259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Figura a mano libera 9">
              <a:extLst>
                <a:ext uri="{FF2B5EF4-FFF2-40B4-BE49-F238E27FC236}">
                  <a16:creationId xmlns:a16="http://schemas.microsoft.com/office/drawing/2014/main" id="{4F6E05E9-D64E-483A-92B8-2FBB91B51C17}"/>
                </a:ext>
              </a:extLst>
            </p:cNvPr>
            <p:cNvSpPr/>
            <p:nvPr/>
          </p:nvSpPr>
          <p:spPr>
            <a:xfrm rot="1560703">
              <a:off x="2060044" y="5107121"/>
              <a:ext cx="741208" cy="472265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Figura a mano libera 8">
              <a:extLst>
                <a:ext uri="{FF2B5EF4-FFF2-40B4-BE49-F238E27FC236}">
                  <a16:creationId xmlns:a16="http://schemas.microsoft.com/office/drawing/2014/main" id="{52145CAF-F535-4AB1-B54C-F71A4092ED9F}"/>
                </a:ext>
              </a:extLst>
            </p:cNvPr>
            <p:cNvSpPr/>
            <p:nvPr/>
          </p:nvSpPr>
          <p:spPr>
            <a:xfrm rot="8346126" flipV="1">
              <a:off x="1265839" y="5377719"/>
              <a:ext cx="911968" cy="394085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" name="Ovale 33">
              <a:extLst>
                <a:ext uri="{FF2B5EF4-FFF2-40B4-BE49-F238E27FC236}">
                  <a16:creationId xmlns:a16="http://schemas.microsoft.com/office/drawing/2014/main" id="{458BA874-D3FF-4B4B-8705-0486C22D3E8D}"/>
                </a:ext>
              </a:extLst>
            </p:cNvPr>
            <p:cNvSpPr/>
            <p:nvPr/>
          </p:nvSpPr>
          <p:spPr>
            <a:xfrm rot="5400000">
              <a:off x="2054819" y="6154849"/>
              <a:ext cx="115798" cy="197001"/>
            </a:xfrm>
            <a:prstGeom prst="ellipse">
              <a:avLst/>
            </a:prstGeom>
            <a:solidFill>
              <a:srgbClr val="9DC3E6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6" name="Figura a mano libera 7">
              <a:extLst>
                <a:ext uri="{FF2B5EF4-FFF2-40B4-BE49-F238E27FC236}">
                  <a16:creationId xmlns:a16="http://schemas.microsoft.com/office/drawing/2014/main" id="{9A433B3B-A6E5-4AF7-9F31-DDA2696B87A7}"/>
                </a:ext>
              </a:extLst>
            </p:cNvPr>
            <p:cNvSpPr/>
            <p:nvPr/>
          </p:nvSpPr>
          <p:spPr>
            <a:xfrm rot="8531413">
              <a:off x="2726790" y="6206034"/>
              <a:ext cx="239920" cy="94978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B2ABCF7-A16D-4854-98BF-863EC9831EBC}"/>
              </a:ext>
            </a:extLst>
          </p:cNvPr>
          <p:cNvSpPr/>
          <p:nvPr/>
        </p:nvSpPr>
        <p:spPr>
          <a:xfrm>
            <a:off x="1476015" y="4660422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Microscale</a:t>
            </a:r>
            <a:endParaRPr lang="fr-FR" dirty="0"/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F48BCF33-8B34-4062-9DCB-B7235B2E2288}"/>
              </a:ext>
            </a:extLst>
          </p:cNvPr>
          <p:cNvSpPr/>
          <p:nvPr/>
        </p:nvSpPr>
        <p:spPr>
          <a:xfrm>
            <a:off x="3909599" y="468532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REV</a:t>
            </a:r>
            <a:endParaRPr lang="fr-FR" dirty="0"/>
          </a:p>
        </p:txBody>
      </p:sp>
      <p:cxnSp>
        <p:nvCxnSpPr>
          <p:cNvPr id="388" name="Connettore 1 37">
            <a:extLst>
              <a:ext uri="{FF2B5EF4-FFF2-40B4-BE49-F238E27FC236}">
                <a16:creationId xmlns:a16="http://schemas.microsoft.com/office/drawing/2014/main" id="{AB04A64B-D75B-4900-BB9F-21C38CED23C1}"/>
              </a:ext>
            </a:extLst>
          </p:cNvPr>
          <p:cNvCxnSpPr>
            <a:cxnSpLocks/>
            <a:endCxn id="392" idx="0"/>
          </p:cNvCxnSpPr>
          <p:nvPr/>
        </p:nvCxnSpPr>
        <p:spPr>
          <a:xfrm>
            <a:off x="3181675" y="5054659"/>
            <a:ext cx="825835" cy="472505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9" name="Connettore 1 38">
            <a:extLst>
              <a:ext uri="{FF2B5EF4-FFF2-40B4-BE49-F238E27FC236}">
                <a16:creationId xmlns:a16="http://schemas.microsoft.com/office/drawing/2014/main" id="{DB702CC7-2112-49E8-B0BF-E5CFD81F7C41}"/>
              </a:ext>
            </a:extLst>
          </p:cNvPr>
          <p:cNvCxnSpPr>
            <a:cxnSpLocks/>
            <a:endCxn id="392" idx="2"/>
          </p:cNvCxnSpPr>
          <p:nvPr/>
        </p:nvCxnSpPr>
        <p:spPr>
          <a:xfrm flipV="1">
            <a:off x="3243541" y="5928563"/>
            <a:ext cx="763969" cy="63343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2" name="Rettangolo arrotondato 90">
            <a:extLst>
              <a:ext uri="{FF2B5EF4-FFF2-40B4-BE49-F238E27FC236}">
                <a16:creationId xmlns:a16="http://schemas.microsoft.com/office/drawing/2014/main" id="{D8EA35DE-A56D-4580-92B1-FCFA13CEDBDC}"/>
              </a:ext>
            </a:extLst>
          </p:cNvPr>
          <p:cNvSpPr/>
          <p:nvPr/>
        </p:nvSpPr>
        <p:spPr>
          <a:xfrm>
            <a:off x="3845606" y="5527164"/>
            <a:ext cx="323807" cy="401399"/>
          </a:xfrm>
          <a:prstGeom prst="roundRect">
            <a:avLst>
              <a:gd name="adj" fmla="val 12833"/>
            </a:avLst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824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A4D1C6D-E8F5-41CC-AD46-02590217AF45}"/>
              </a:ext>
            </a:extLst>
          </p:cNvPr>
          <p:cNvSpPr/>
          <p:nvPr/>
        </p:nvSpPr>
        <p:spPr>
          <a:xfrm>
            <a:off x="1743224" y="6227820"/>
            <a:ext cx="715321" cy="435871"/>
          </a:xfrm>
          <a:prstGeom prst="rect">
            <a:avLst/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Rectangle : avec coin arrondi 382">
            <a:extLst>
              <a:ext uri="{FF2B5EF4-FFF2-40B4-BE49-F238E27FC236}">
                <a16:creationId xmlns:a16="http://schemas.microsoft.com/office/drawing/2014/main" id="{2E418D6C-23D9-4DEB-B28B-B813C2A610AE}"/>
              </a:ext>
            </a:extLst>
          </p:cNvPr>
          <p:cNvSpPr/>
          <p:nvPr/>
        </p:nvSpPr>
        <p:spPr>
          <a:xfrm rot="10800000" flipH="1">
            <a:off x="2458545" y="6227732"/>
            <a:ext cx="831035" cy="435871"/>
          </a:xfrm>
          <a:prstGeom prst="round1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avec coin arrondi 10">
            <a:extLst>
              <a:ext uri="{FF2B5EF4-FFF2-40B4-BE49-F238E27FC236}">
                <a16:creationId xmlns:a16="http://schemas.microsoft.com/office/drawing/2014/main" id="{97AB729C-4E58-4E76-A301-8D8CB6FF5C2A}"/>
              </a:ext>
            </a:extLst>
          </p:cNvPr>
          <p:cNvSpPr/>
          <p:nvPr/>
        </p:nvSpPr>
        <p:spPr>
          <a:xfrm rot="10800000">
            <a:off x="914423" y="6227734"/>
            <a:ext cx="833815" cy="435871"/>
          </a:xfrm>
          <a:prstGeom prst="round1Rect">
            <a:avLst>
              <a:gd name="adj" fmla="val 39802"/>
            </a:avLst>
          </a:prstGeom>
          <a:solidFill>
            <a:srgbClr val="8A2C0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err="1"/>
              <a:t>Interpore</a:t>
            </a:r>
            <a:r>
              <a:rPr lang="fr-FR" dirty="0"/>
              <a:t> 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01D4D6-77A8-4D8E-8C11-1A88CB8D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15</a:t>
            </a:fld>
            <a:endParaRPr lang="fr-FR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727FF98-1B79-4405-BAD5-DB96867C5CBE}"/>
              </a:ext>
            </a:extLst>
          </p:cNvPr>
          <p:cNvGrpSpPr/>
          <p:nvPr/>
        </p:nvGrpSpPr>
        <p:grpSpPr>
          <a:xfrm>
            <a:off x="370586" y="1088954"/>
            <a:ext cx="5616457" cy="3500151"/>
            <a:chOff x="5926667" y="1634066"/>
            <a:chExt cx="5529236" cy="303964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 : coins arrondis 41">
                  <a:extLst>
                    <a:ext uri="{FF2B5EF4-FFF2-40B4-BE49-F238E27FC236}">
                      <a16:creationId xmlns:a16="http://schemas.microsoft.com/office/drawing/2014/main" id="{28EBA31C-E57A-49C7-B6CD-B3203659CF87}"/>
                    </a:ext>
                  </a:extLst>
                </p:cNvPr>
                <p:cNvSpPr/>
                <p:nvPr/>
              </p:nvSpPr>
              <p:spPr>
                <a:xfrm>
                  <a:off x="5926667" y="1634068"/>
                  <a:ext cx="5529236" cy="3039645"/>
                </a:xfrm>
                <a:prstGeom prst="roundRect">
                  <a:avLst>
                    <a:gd name="adj" fmla="val 7015"/>
                  </a:avLst>
                </a:prstGeom>
                <a:solidFill>
                  <a:srgbClr val="FFE7E7"/>
                </a:solidFill>
                <a:ln>
                  <a:solidFill>
                    <a:srgbClr val="E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Tx/>
                    <a:buChar char="-"/>
                  </a:pPr>
                  <a:endParaRPr lang="fr-FR" dirty="0">
                    <a:solidFill>
                      <a:schemeClr val="tx1"/>
                    </a:solidFill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Phases :</a:t>
                  </a: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l-G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Driving force :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(</a:t>
                  </a:r>
                  <a:r>
                    <a:rPr lang="fr-FR" dirty="0" err="1">
                      <a:solidFill>
                        <a:schemeClr val="tx1"/>
                      </a:solidFill>
                    </a:rPr>
                    <a:t>capillary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pressure)</a:t>
                  </a:r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Cell saturation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relationship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42" name="Rectangle : coins arrondis 41">
                  <a:extLst>
                    <a:ext uri="{FF2B5EF4-FFF2-40B4-BE49-F238E27FC236}">
                      <a16:creationId xmlns:a16="http://schemas.microsoft.com/office/drawing/2014/main" id="{28EBA31C-E57A-49C7-B6CD-B3203659CF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6667" y="1634068"/>
                  <a:ext cx="5529236" cy="3039645"/>
                </a:xfrm>
                <a:prstGeom prst="roundRect">
                  <a:avLst>
                    <a:gd name="adj" fmla="val 701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E3232B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 : avec coins supérieurs arrondis 42">
              <a:extLst>
                <a:ext uri="{FF2B5EF4-FFF2-40B4-BE49-F238E27FC236}">
                  <a16:creationId xmlns:a16="http://schemas.microsoft.com/office/drawing/2014/main" id="{63C054E9-D1A7-4B6B-8903-FA937012D394}"/>
                </a:ext>
              </a:extLst>
            </p:cNvPr>
            <p:cNvSpPr/>
            <p:nvPr/>
          </p:nvSpPr>
          <p:spPr>
            <a:xfrm>
              <a:off x="5926667" y="1634066"/>
              <a:ext cx="5529236" cy="614990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E3232B"/>
            </a:solidFill>
            <a:ln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Poromechanical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(S.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Urcun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et al.)</a:t>
              </a:r>
              <a:endParaRPr lang="en-US" b="1" dirty="0">
                <a:solidFill>
                  <a:schemeClr val="bg1"/>
                </a:solidFill>
                <a:latin typeface="Century Schoolbook" panose="02040604050505020304" pitchFamily="18" charset="0"/>
              </a:endParaRPr>
            </a:p>
          </p:txBody>
        </p:sp>
      </p:grpSp>
      <p:pic>
        <p:nvPicPr>
          <p:cNvPr id="21" name="leFilmB120620.wmv">
            <a:hlinkClick r:id="" action="ppaction://media"/>
            <a:extLst>
              <a:ext uri="{FF2B5EF4-FFF2-40B4-BE49-F238E27FC236}">
                <a16:creationId xmlns:a16="http://schemas.microsoft.com/office/drawing/2014/main" id="{B12CF671-85DB-4E69-98D4-13B810B51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9163" y="4802732"/>
            <a:ext cx="1736771" cy="1645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534BCEE-9D46-4506-9A75-401F09F78046}"/>
              </a:ext>
            </a:extLst>
          </p:cNvPr>
          <p:cNvGrpSpPr/>
          <p:nvPr/>
        </p:nvGrpSpPr>
        <p:grpSpPr>
          <a:xfrm>
            <a:off x="3506851" y="5124843"/>
            <a:ext cx="1360929" cy="1382263"/>
            <a:chOff x="2498349" y="4963160"/>
            <a:chExt cx="1360929" cy="1382263"/>
          </a:xfrm>
        </p:grpSpPr>
        <p:sp>
          <p:nvSpPr>
            <p:cNvPr id="124" name="Ovale 91">
              <a:extLst>
                <a:ext uri="{FF2B5EF4-FFF2-40B4-BE49-F238E27FC236}">
                  <a16:creationId xmlns:a16="http://schemas.microsoft.com/office/drawing/2014/main" id="{BD551CA4-C13B-474F-A600-89ABD3F81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e 58">
              <a:extLst>
                <a:ext uri="{FF2B5EF4-FFF2-40B4-BE49-F238E27FC236}">
                  <a16:creationId xmlns:a16="http://schemas.microsoft.com/office/drawing/2014/main" id="{A090C838-858B-45A2-94CA-8CA0722D7E7E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e 59">
              <a:extLst>
                <a:ext uri="{FF2B5EF4-FFF2-40B4-BE49-F238E27FC236}">
                  <a16:creationId xmlns:a16="http://schemas.microsoft.com/office/drawing/2014/main" id="{CD9EB0B8-0D1B-45AE-B457-FC9B2098B8C6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e 60">
              <a:extLst>
                <a:ext uri="{FF2B5EF4-FFF2-40B4-BE49-F238E27FC236}">
                  <a16:creationId xmlns:a16="http://schemas.microsoft.com/office/drawing/2014/main" id="{1F82271E-CF10-436B-BDE4-C66CED31F2A8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e 61">
              <a:extLst>
                <a:ext uri="{FF2B5EF4-FFF2-40B4-BE49-F238E27FC236}">
                  <a16:creationId xmlns:a16="http://schemas.microsoft.com/office/drawing/2014/main" id="{0371F460-9D4B-4FB2-A728-CD0BAD2D3320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e 62">
              <a:extLst>
                <a:ext uri="{FF2B5EF4-FFF2-40B4-BE49-F238E27FC236}">
                  <a16:creationId xmlns:a16="http://schemas.microsoft.com/office/drawing/2014/main" id="{FED95BD5-883E-46DA-9943-37DE77293FA1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e 63">
              <a:extLst>
                <a:ext uri="{FF2B5EF4-FFF2-40B4-BE49-F238E27FC236}">
                  <a16:creationId xmlns:a16="http://schemas.microsoft.com/office/drawing/2014/main" id="{F47BB9AE-EBF2-46CB-8265-EC334F0B22D1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e 64">
              <a:extLst>
                <a:ext uri="{FF2B5EF4-FFF2-40B4-BE49-F238E27FC236}">
                  <a16:creationId xmlns:a16="http://schemas.microsoft.com/office/drawing/2014/main" id="{F0DB1351-E36E-421A-93FD-4716F4521578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e 65">
              <a:extLst>
                <a:ext uri="{FF2B5EF4-FFF2-40B4-BE49-F238E27FC236}">
                  <a16:creationId xmlns:a16="http://schemas.microsoft.com/office/drawing/2014/main" id="{B795E3A4-4E15-4220-B4A3-B7584EDDF9EB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e 66">
              <a:extLst>
                <a:ext uri="{FF2B5EF4-FFF2-40B4-BE49-F238E27FC236}">
                  <a16:creationId xmlns:a16="http://schemas.microsoft.com/office/drawing/2014/main" id="{A22A4999-2B62-4F42-BD00-BCE473AF2FAF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e 67">
              <a:extLst>
                <a:ext uri="{FF2B5EF4-FFF2-40B4-BE49-F238E27FC236}">
                  <a16:creationId xmlns:a16="http://schemas.microsoft.com/office/drawing/2014/main" id="{AAD963C0-20F9-4622-A45D-93581FF838E9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e 68">
              <a:extLst>
                <a:ext uri="{FF2B5EF4-FFF2-40B4-BE49-F238E27FC236}">
                  <a16:creationId xmlns:a16="http://schemas.microsoft.com/office/drawing/2014/main" id="{61B5DA87-94E2-4D8F-8304-FF669B7083BE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e 69">
              <a:extLst>
                <a:ext uri="{FF2B5EF4-FFF2-40B4-BE49-F238E27FC236}">
                  <a16:creationId xmlns:a16="http://schemas.microsoft.com/office/drawing/2014/main" id="{3146B81D-DC9F-47BA-9177-0DA7EBB34B02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e 70">
              <a:extLst>
                <a:ext uri="{FF2B5EF4-FFF2-40B4-BE49-F238E27FC236}">
                  <a16:creationId xmlns:a16="http://schemas.microsoft.com/office/drawing/2014/main" id="{506B1AB0-DC52-4DD7-A6DC-9DAD126BEA40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" name="Gruppo 72">
              <a:extLst>
                <a:ext uri="{FF2B5EF4-FFF2-40B4-BE49-F238E27FC236}">
                  <a16:creationId xmlns:a16="http://schemas.microsoft.com/office/drawing/2014/main" id="{A69695ED-23BD-4F5A-A9BA-EA6B463BD3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120" name="Figura a mano libera 139">
                <a:extLst>
                  <a:ext uri="{FF2B5EF4-FFF2-40B4-BE49-F238E27FC236}">
                    <a16:creationId xmlns:a16="http://schemas.microsoft.com/office/drawing/2014/main" id="{3517F6C2-CD97-49A2-9A87-7D48F3C294FE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igura a mano libera 140">
                <a:extLst>
                  <a:ext uri="{FF2B5EF4-FFF2-40B4-BE49-F238E27FC236}">
                    <a16:creationId xmlns:a16="http://schemas.microsoft.com/office/drawing/2014/main" id="{E31620AF-E90A-46E8-B892-48EE6C9831E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igura a mano libera 141">
                <a:extLst>
                  <a:ext uri="{FF2B5EF4-FFF2-40B4-BE49-F238E27FC236}">
                    <a16:creationId xmlns:a16="http://schemas.microsoft.com/office/drawing/2014/main" id="{3D091BD7-B5EB-4544-AD58-86A17F87EA6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uppo 73">
              <a:extLst>
                <a:ext uri="{FF2B5EF4-FFF2-40B4-BE49-F238E27FC236}">
                  <a16:creationId xmlns:a16="http://schemas.microsoft.com/office/drawing/2014/main" id="{5818A361-34C3-4A5C-AB71-0DD2A69C52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117" name="Figura a mano libera 136">
                <a:extLst>
                  <a:ext uri="{FF2B5EF4-FFF2-40B4-BE49-F238E27FC236}">
                    <a16:creationId xmlns:a16="http://schemas.microsoft.com/office/drawing/2014/main" id="{4046F83B-47F9-4D36-AFD7-FC5D86EF83A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igura a mano libera 137">
                <a:extLst>
                  <a:ext uri="{FF2B5EF4-FFF2-40B4-BE49-F238E27FC236}">
                    <a16:creationId xmlns:a16="http://schemas.microsoft.com/office/drawing/2014/main" id="{6A34793B-68C8-4D45-A3DB-64B017D672F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igura a mano libera 138">
                <a:extLst>
                  <a:ext uri="{FF2B5EF4-FFF2-40B4-BE49-F238E27FC236}">
                    <a16:creationId xmlns:a16="http://schemas.microsoft.com/office/drawing/2014/main" id="{4126D016-4088-42E6-B673-14E974754CF3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uppo 74">
              <a:extLst>
                <a:ext uri="{FF2B5EF4-FFF2-40B4-BE49-F238E27FC236}">
                  <a16:creationId xmlns:a16="http://schemas.microsoft.com/office/drawing/2014/main" id="{88575A6D-A3E7-4D31-A49C-D80C23E3C8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114" name="Figura a mano libera 133">
                <a:extLst>
                  <a:ext uri="{FF2B5EF4-FFF2-40B4-BE49-F238E27FC236}">
                    <a16:creationId xmlns:a16="http://schemas.microsoft.com/office/drawing/2014/main" id="{4B0C69C3-E19F-4526-BE5E-37B68411B56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igura a mano libera 134">
                <a:extLst>
                  <a:ext uri="{FF2B5EF4-FFF2-40B4-BE49-F238E27FC236}">
                    <a16:creationId xmlns:a16="http://schemas.microsoft.com/office/drawing/2014/main" id="{401D5E82-4DC4-4C99-8403-4C8BC9F8537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igura a mano libera 135">
                <a:extLst>
                  <a:ext uri="{FF2B5EF4-FFF2-40B4-BE49-F238E27FC236}">
                    <a16:creationId xmlns:a16="http://schemas.microsoft.com/office/drawing/2014/main" id="{14A91836-45E5-4242-9764-67D424B4F60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uppo 75">
              <a:extLst>
                <a:ext uri="{FF2B5EF4-FFF2-40B4-BE49-F238E27FC236}">
                  <a16:creationId xmlns:a16="http://schemas.microsoft.com/office/drawing/2014/main" id="{8E27C6AD-7F5B-4DFF-8A5C-1DBFCDEAFE7D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111" name="Figura a mano libera 130">
                <a:extLst>
                  <a:ext uri="{FF2B5EF4-FFF2-40B4-BE49-F238E27FC236}">
                    <a16:creationId xmlns:a16="http://schemas.microsoft.com/office/drawing/2014/main" id="{B1F68EEC-66B7-46DC-97C6-0FAB71F605A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igura a mano libera 131">
                <a:extLst>
                  <a:ext uri="{FF2B5EF4-FFF2-40B4-BE49-F238E27FC236}">
                    <a16:creationId xmlns:a16="http://schemas.microsoft.com/office/drawing/2014/main" id="{FB961D4C-F06D-4A82-9E04-49BD7FA0C93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igura a mano libera 132">
                <a:extLst>
                  <a:ext uri="{FF2B5EF4-FFF2-40B4-BE49-F238E27FC236}">
                    <a16:creationId xmlns:a16="http://schemas.microsoft.com/office/drawing/2014/main" id="{8643A4A2-825F-41FB-BF2A-8D4C2EE6B73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uppo 76">
              <a:extLst>
                <a:ext uri="{FF2B5EF4-FFF2-40B4-BE49-F238E27FC236}">
                  <a16:creationId xmlns:a16="http://schemas.microsoft.com/office/drawing/2014/main" id="{1DF609BE-AAAC-4BE0-9886-6A92B5FD82F1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108" name="Figura a mano libera 127">
                <a:extLst>
                  <a:ext uri="{FF2B5EF4-FFF2-40B4-BE49-F238E27FC236}">
                    <a16:creationId xmlns:a16="http://schemas.microsoft.com/office/drawing/2014/main" id="{E14C5270-23AB-4EFE-8ECA-8142D33477C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igura a mano libera 128">
                <a:extLst>
                  <a:ext uri="{FF2B5EF4-FFF2-40B4-BE49-F238E27FC236}">
                    <a16:creationId xmlns:a16="http://schemas.microsoft.com/office/drawing/2014/main" id="{4D509734-AB04-4F1A-AEAD-76BB8ECD1331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igura a mano libera 129">
                <a:extLst>
                  <a:ext uri="{FF2B5EF4-FFF2-40B4-BE49-F238E27FC236}">
                    <a16:creationId xmlns:a16="http://schemas.microsoft.com/office/drawing/2014/main" id="{E069AD45-BE08-4ECF-BE8E-4DF0C327D29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uppo 77">
              <a:extLst>
                <a:ext uri="{FF2B5EF4-FFF2-40B4-BE49-F238E27FC236}">
                  <a16:creationId xmlns:a16="http://schemas.microsoft.com/office/drawing/2014/main" id="{678BCA7C-A637-4C1C-8806-3AA3E9DD1E25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106" name="Figura a mano libera 125">
                <a:extLst>
                  <a:ext uri="{FF2B5EF4-FFF2-40B4-BE49-F238E27FC236}">
                    <a16:creationId xmlns:a16="http://schemas.microsoft.com/office/drawing/2014/main" id="{498A0596-E1A1-42E0-A58F-972D0FE2F58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igura a mano libera 126">
                <a:extLst>
                  <a:ext uri="{FF2B5EF4-FFF2-40B4-BE49-F238E27FC236}">
                    <a16:creationId xmlns:a16="http://schemas.microsoft.com/office/drawing/2014/main" id="{CC048FE8-7EFA-4998-AF7C-65C83A667A0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uppo 78">
              <a:extLst>
                <a:ext uri="{FF2B5EF4-FFF2-40B4-BE49-F238E27FC236}">
                  <a16:creationId xmlns:a16="http://schemas.microsoft.com/office/drawing/2014/main" id="{B420F390-C352-4C50-9FA4-78AE7455D532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104" name="Figura a mano libera 123">
                <a:extLst>
                  <a:ext uri="{FF2B5EF4-FFF2-40B4-BE49-F238E27FC236}">
                    <a16:creationId xmlns:a16="http://schemas.microsoft.com/office/drawing/2014/main" id="{E0BC9D4F-492B-4C35-9FC8-53B5253454D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igura a mano libera 124">
                <a:extLst>
                  <a:ext uri="{FF2B5EF4-FFF2-40B4-BE49-F238E27FC236}">
                    <a16:creationId xmlns:a16="http://schemas.microsoft.com/office/drawing/2014/main" id="{716E151C-6F11-48DB-8977-8C4458300ED0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uppo 79">
              <a:extLst>
                <a:ext uri="{FF2B5EF4-FFF2-40B4-BE49-F238E27FC236}">
                  <a16:creationId xmlns:a16="http://schemas.microsoft.com/office/drawing/2014/main" id="{520882B1-5426-40BF-A031-DA6FA635E59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101" name="Figura a mano libera 120">
                <a:extLst>
                  <a:ext uri="{FF2B5EF4-FFF2-40B4-BE49-F238E27FC236}">
                    <a16:creationId xmlns:a16="http://schemas.microsoft.com/office/drawing/2014/main" id="{36CCCF97-D3B7-41CA-82F6-F57CF047A8A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igura a mano libera 121">
                <a:extLst>
                  <a:ext uri="{FF2B5EF4-FFF2-40B4-BE49-F238E27FC236}">
                    <a16:creationId xmlns:a16="http://schemas.microsoft.com/office/drawing/2014/main" id="{EF944844-988C-45C4-96E9-DD6CD45F2C6A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igura a mano libera 122">
                <a:extLst>
                  <a:ext uri="{FF2B5EF4-FFF2-40B4-BE49-F238E27FC236}">
                    <a16:creationId xmlns:a16="http://schemas.microsoft.com/office/drawing/2014/main" id="{BE6F77D3-934B-4525-AFBB-0BE8086A166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e 80">
              <a:extLst>
                <a:ext uri="{FF2B5EF4-FFF2-40B4-BE49-F238E27FC236}">
                  <a16:creationId xmlns:a16="http://schemas.microsoft.com/office/drawing/2014/main" id="{5A87035C-A58C-4213-9FC2-90390565D148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2" name="Gruppo 81">
              <a:extLst>
                <a:ext uri="{FF2B5EF4-FFF2-40B4-BE49-F238E27FC236}">
                  <a16:creationId xmlns:a16="http://schemas.microsoft.com/office/drawing/2014/main" id="{C2AB80A2-3833-478E-BAFC-D7B366073219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98" name="Figura a mano libera 117">
                <a:extLst>
                  <a:ext uri="{FF2B5EF4-FFF2-40B4-BE49-F238E27FC236}">
                    <a16:creationId xmlns:a16="http://schemas.microsoft.com/office/drawing/2014/main" id="{566FC2CF-D98C-45EE-9BE2-5E3B0937B11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igura a mano libera 118">
                <a:extLst>
                  <a:ext uri="{FF2B5EF4-FFF2-40B4-BE49-F238E27FC236}">
                    <a16:creationId xmlns:a16="http://schemas.microsoft.com/office/drawing/2014/main" id="{961F5435-FABB-4172-B3E8-EDE4CFF86AC6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igura a mano libera 119">
                <a:extLst>
                  <a:ext uri="{FF2B5EF4-FFF2-40B4-BE49-F238E27FC236}">
                    <a16:creationId xmlns:a16="http://schemas.microsoft.com/office/drawing/2014/main" id="{613F5336-693B-48F0-AAF5-471795FE979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Ovale 82">
              <a:extLst>
                <a:ext uri="{FF2B5EF4-FFF2-40B4-BE49-F238E27FC236}">
                  <a16:creationId xmlns:a16="http://schemas.microsoft.com/office/drawing/2014/main" id="{2C7285D5-8930-480E-9498-FD90D9F1BEE7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ruppo 83">
              <a:extLst>
                <a:ext uri="{FF2B5EF4-FFF2-40B4-BE49-F238E27FC236}">
                  <a16:creationId xmlns:a16="http://schemas.microsoft.com/office/drawing/2014/main" id="{4E2C464A-E0D8-42DF-9F4A-0916EAC32D0C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95" name="Figura a mano libera 114">
                <a:extLst>
                  <a:ext uri="{FF2B5EF4-FFF2-40B4-BE49-F238E27FC236}">
                    <a16:creationId xmlns:a16="http://schemas.microsoft.com/office/drawing/2014/main" id="{9AD7CA8D-4653-48AB-9411-222021DBB02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igura a mano libera 115">
                <a:extLst>
                  <a:ext uri="{FF2B5EF4-FFF2-40B4-BE49-F238E27FC236}">
                    <a16:creationId xmlns:a16="http://schemas.microsoft.com/office/drawing/2014/main" id="{3791B1C0-C539-41C4-8C7A-BF173769A1CC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igura a mano libera 116">
                <a:extLst>
                  <a:ext uri="{FF2B5EF4-FFF2-40B4-BE49-F238E27FC236}">
                    <a16:creationId xmlns:a16="http://schemas.microsoft.com/office/drawing/2014/main" id="{E0D983D4-7F3C-4D94-A39A-3A64F283D5E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5" name="Ovale 84">
              <a:extLst>
                <a:ext uri="{FF2B5EF4-FFF2-40B4-BE49-F238E27FC236}">
                  <a16:creationId xmlns:a16="http://schemas.microsoft.com/office/drawing/2014/main" id="{3AC4DD96-BC79-47B9-8952-95ABB84F5B54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6" name="Gruppo 85">
              <a:extLst>
                <a:ext uri="{FF2B5EF4-FFF2-40B4-BE49-F238E27FC236}">
                  <a16:creationId xmlns:a16="http://schemas.microsoft.com/office/drawing/2014/main" id="{724FF2AF-E6D7-4438-ABF9-28263608BC1C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92" name="Figura a mano libera 111">
                <a:extLst>
                  <a:ext uri="{FF2B5EF4-FFF2-40B4-BE49-F238E27FC236}">
                    <a16:creationId xmlns:a16="http://schemas.microsoft.com/office/drawing/2014/main" id="{BF62BD78-5974-4E6F-91EA-C299CA69D23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igura a mano libera 112">
                <a:extLst>
                  <a:ext uri="{FF2B5EF4-FFF2-40B4-BE49-F238E27FC236}">
                    <a16:creationId xmlns:a16="http://schemas.microsoft.com/office/drawing/2014/main" id="{6C704F16-8C78-4B28-A742-3EC4366536FD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igura a mano libera 113">
                <a:extLst>
                  <a:ext uri="{FF2B5EF4-FFF2-40B4-BE49-F238E27FC236}">
                    <a16:creationId xmlns:a16="http://schemas.microsoft.com/office/drawing/2014/main" id="{36D6D74C-05B5-40BE-B2FB-56572508757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7" name="Ovale 86">
              <a:extLst>
                <a:ext uri="{FF2B5EF4-FFF2-40B4-BE49-F238E27FC236}">
                  <a16:creationId xmlns:a16="http://schemas.microsoft.com/office/drawing/2014/main" id="{F111D101-F956-4D78-B883-BD20487B416B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" name="Gruppo 87">
              <a:extLst>
                <a:ext uri="{FF2B5EF4-FFF2-40B4-BE49-F238E27FC236}">
                  <a16:creationId xmlns:a16="http://schemas.microsoft.com/office/drawing/2014/main" id="{2D6C136F-393E-4B6E-BC98-CA2EE30C2A09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89" name="Figura a mano libera 108">
                <a:extLst>
                  <a:ext uri="{FF2B5EF4-FFF2-40B4-BE49-F238E27FC236}">
                    <a16:creationId xmlns:a16="http://schemas.microsoft.com/office/drawing/2014/main" id="{6506C75D-5451-490F-87A6-4343D972C3CE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igura a mano libera 109">
                <a:extLst>
                  <a:ext uri="{FF2B5EF4-FFF2-40B4-BE49-F238E27FC236}">
                    <a16:creationId xmlns:a16="http://schemas.microsoft.com/office/drawing/2014/main" id="{7FD1EABD-8D81-4863-8B6E-C9FABC2E0F29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igura a mano libera 110">
                <a:extLst>
                  <a:ext uri="{FF2B5EF4-FFF2-40B4-BE49-F238E27FC236}">
                    <a16:creationId xmlns:a16="http://schemas.microsoft.com/office/drawing/2014/main" id="{E04B2232-292B-4308-B3C6-6EE156B7CFD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o 88">
              <a:extLst>
                <a:ext uri="{FF2B5EF4-FFF2-40B4-BE49-F238E27FC236}">
                  <a16:creationId xmlns:a16="http://schemas.microsoft.com/office/drawing/2014/main" id="{3FEE1479-5C4E-4EA4-82EF-F5815B516A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86" name="Figura a mano libera 105">
                <a:extLst>
                  <a:ext uri="{FF2B5EF4-FFF2-40B4-BE49-F238E27FC236}">
                    <a16:creationId xmlns:a16="http://schemas.microsoft.com/office/drawing/2014/main" id="{27B2C9A9-EBC0-4296-99E9-E0E704FF955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igura a mano libera 106">
                <a:extLst>
                  <a:ext uri="{FF2B5EF4-FFF2-40B4-BE49-F238E27FC236}">
                    <a16:creationId xmlns:a16="http://schemas.microsoft.com/office/drawing/2014/main" id="{281BDBB5-046A-4F59-9BFC-DAE41EFEFB60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igura a mano libera 107">
                <a:extLst>
                  <a:ext uri="{FF2B5EF4-FFF2-40B4-BE49-F238E27FC236}">
                    <a16:creationId xmlns:a16="http://schemas.microsoft.com/office/drawing/2014/main" id="{616D6621-1040-4903-ACE6-82E2E9239A8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2" name="Ovale 91">
              <a:extLst>
                <a:ext uri="{FF2B5EF4-FFF2-40B4-BE49-F238E27FC236}">
                  <a16:creationId xmlns:a16="http://schemas.microsoft.com/office/drawing/2014/main" id="{1D54A650-4794-4667-BB37-6D62925F7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A6E63DB4-02D5-4D4F-9BE6-6E5988CD6401}"/>
              </a:ext>
            </a:extLst>
          </p:cNvPr>
          <p:cNvGrpSpPr/>
          <p:nvPr/>
        </p:nvGrpSpPr>
        <p:grpSpPr>
          <a:xfrm>
            <a:off x="7299657" y="5123555"/>
            <a:ext cx="1360929" cy="1382263"/>
            <a:chOff x="2498349" y="4963160"/>
            <a:chExt cx="1360929" cy="1382263"/>
          </a:xfrm>
        </p:grpSpPr>
        <p:sp>
          <p:nvSpPr>
            <p:cNvPr id="193" name="Ovale 91">
              <a:extLst>
                <a:ext uri="{FF2B5EF4-FFF2-40B4-BE49-F238E27FC236}">
                  <a16:creationId xmlns:a16="http://schemas.microsoft.com/office/drawing/2014/main" id="{40EA18E6-C7AB-4798-86FB-56FED5E42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Ovale 58">
              <a:extLst>
                <a:ext uri="{FF2B5EF4-FFF2-40B4-BE49-F238E27FC236}">
                  <a16:creationId xmlns:a16="http://schemas.microsoft.com/office/drawing/2014/main" id="{24AC1E8D-7761-4AFA-AEE7-3C3A37F12E94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Ovale 59">
              <a:extLst>
                <a:ext uri="{FF2B5EF4-FFF2-40B4-BE49-F238E27FC236}">
                  <a16:creationId xmlns:a16="http://schemas.microsoft.com/office/drawing/2014/main" id="{B20DD3B4-DD4B-452C-8408-319B0E9D12A7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Ovale 60">
              <a:extLst>
                <a:ext uri="{FF2B5EF4-FFF2-40B4-BE49-F238E27FC236}">
                  <a16:creationId xmlns:a16="http://schemas.microsoft.com/office/drawing/2014/main" id="{8B48B007-C2F2-4E19-A1B8-B7083BFF5EB5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Ovale 61">
              <a:extLst>
                <a:ext uri="{FF2B5EF4-FFF2-40B4-BE49-F238E27FC236}">
                  <a16:creationId xmlns:a16="http://schemas.microsoft.com/office/drawing/2014/main" id="{53001B37-713B-4965-B41E-1E65A3C89018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Ovale 62">
              <a:extLst>
                <a:ext uri="{FF2B5EF4-FFF2-40B4-BE49-F238E27FC236}">
                  <a16:creationId xmlns:a16="http://schemas.microsoft.com/office/drawing/2014/main" id="{8B34A8E0-5F2B-4A62-A1F0-2C12F5619DF8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Ovale 63">
              <a:extLst>
                <a:ext uri="{FF2B5EF4-FFF2-40B4-BE49-F238E27FC236}">
                  <a16:creationId xmlns:a16="http://schemas.microsoft.com/office/drawing/2014/main" id="{B59DB86C-5C95-4695-BA80-5636784D5BBB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Ovale 64">
              <a:extLst>
                <a:ext uri="{FF2B5EF4-FFF2-40B4-BE49-F238E27FC236}">
                  <a16:creationId xmlns:a16="http://schemas.microsoft.com/office/drawing/2014/main" id="{838D33E9-757B-41BD-94C3-E1700E80D053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Ovale 65">
              <a:extLst>
                <a:ext uri="{FF2B5EF4-FFF2-40B4-BE49-F238E27FC236}">
                  <a16:creationId xmlns:a16="http://schemas.microsoft.com/office/drawing/2014/main" id="{89E88B63-F299-4DBC-9BE8-21AB0039DA7C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Ovale 66">
              <a:extLst>
                <a:ext uri="{FF2B5EF4-FFF2-40B4-BE49-F238E27FC236}">
                  <a16:creationId xmlns:a16="http://schemas.microsoft.com/office/drawing/2014/main" id="{A4E2EF6D-C62C-4896-BC19-F855A47AD34E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Ovale 67">
              <a:extLst>
                <a:ext uri="{FF2B5EF4-FFF2-40B4-BE49-F238E27FC236}">
                  <a16:creationId xmlns:a16="http://schemas.microsoft.com/office/drawing/2014/main" id="{F14E0151-9E20-4582-9D88-991AE6D540B4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Ovale 68">
              <a:extLst>
                <a:ext uri="{FF2B5EF4-FFF2-40B4-BE49-F238E27FC236}">
                  <a16:creationId xmlns:a16="http://schemas.microsoft.com/office/drawing/2014/main" id="{4DA000BD-6FDD-43E2-AEBF-0B651DE04598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vale 69">
              <a:extLst>
                <a:ext uri="{FF2B5EF4-FFF2-40B4-BE49-F238E27FC236}">
                  <a16:creationId xmlns:a16="http://schemas.microsoft.com/office/drawing/2014/main" id="{6D1BDDB3-EE6A-471D-8782-CC3B0F9B58EB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Ovale 70">
              <a:extLst>
                <a:ext uri="{FF2B5EF4-FFF2-40B4-BE49-F238E27FC236}">
                  <a16:creationId xmlns:a16="http://schemas.microsoft.com/office/drawing/2014/main" id="{B09E686C-B2A2-47B1-A911-402C90C1050E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7" name="Gruppo 72">
              <a:extLst>
                <a:ext uri="{FF2B5EF4-FFF2-40B4-BE49-F238E27FC236}">
                  <a16:creationId xmlns:a16="http://schemas.microsoft.com/office/drawing/2014/main" id="{0B5AE828-1961-4D4D-8DAC-C9A9FA7367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259" name="Figura a mano libera 139">
                <a:extLst>
                  <a:ext uri="{FF2B5EF4-FFF2-40B4-BE49-F238E27FC236}">
                    <a16:creationId xmlns:a16="http://schemas.microsoft.com/office/drawing/2014/main" id="{E163F3A0-E712-41B1-AE31-E14EA9EA09FC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Figura a mano libera 140">
                <a:extLst>
                  <a:ext uri="{FF2B5EF4-FFF2-40B4-BE49-F238E27FC236}">
                    <a16:creationId xmlns:a16="http://schemas.microsoft.com/office/drawing/2014/main" id="{A441EA58-D45A-418A-8A8F-4D290BAE7B18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Figura a mano libera 141">
                <a:extLst>
                  <a:ext uri="{FF2B5EF4-FFF2-40B4-BE49-F238E27FC236}">
                    <a16:creationId xmlns:a16="http://schemas.microsoft.com/office/drawing/2014/main" id="{95EBD2FE-7524-4A64-BCAE-6F329146F63C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8" name="Gruppo 73">
              <a:extLst>
                <a:ext uri="{FF2B5EF4-FFF2-40B4-BE49-F238E27FC236}">
                  <a16:creationId xmlns:a16="http://schemas.microsoft.com/office/drawing/2014/main" id="{B14A5E6F-FF17-46D0-B7D0-C8DAA309C6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256" name="Figura a mano libera 136">
                <a:extLst>
                  <a:ext uri="{FF2B5EF4-FFF2-40B4-BE49-F238E27FC236}">
                    <a16:creationId xmlns:a16="http://schemas.microsoft.com/office/drawing/2014/main" id="{AB7C4319-F4D3-4233-A541-D4A72147D33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Figura a mano libera 137">
                <a:extLst>
                  <a:ext uri="{FF2B5EF4-FFF2-40B4-BE49-F238E27FC236}">
                    <a16:creationId xmlns:a16="http://schemas.microsoft.com/office/drawing/2014/main" id="{B71AD98D-5B9C-495B-A50A-DF7D5AD1FD22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Figura a mano libera 138">
                <a:extLst>
                  <a:ext uri="{FF2B5EF4-FFF2-40B4-BE49-F238E27FC236}">
                    <a16:creationId xmlns:a16="http://schemas.microsoft.com/office/drawing/2014/main" id="{F978B2C1-CF22-4903-AABA-7850649B2D0D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Gruppo 74">
              <a:extLst>
                <a:ext uri="{FF2B5EF4-FFF2-40B4-BE49-F238E27FC236}">
                  <a16:creationId xmlns:a16="http://schemas.microsoft.com/office/drawing/2014/main" id="{5A336FB1-6367-4457-9E2E-81B563F332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253" name="Figura a mano libera 133">
                <a:extLst>
                  <a:ext uri="{FF2B5EF4-FFF2-40B4-BE49-F238E27FC236}">
                    <a16:creationId xmlns:a16="http://schemas.microsoft.com/office/drawing/2014/main" id="{0117BA20-B92B-4C17-A3D7-ED19AD083C79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Figura a mano libera 134">
                <a:extLst>
                  <a:ext uri="{FF2B5EF4-FFF2-40B4-BE49-F238E27FC236}">
                    <a16:creationId xmlns:a16="http://schemas.microsoft.com/office/drawing/2014/main" id="{A6E024E6-5839-4D04-97CC-F5C50EA529F0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Figura a mano libera 135">
                <a:extLst>
                  <a:ext uri="{FF2B5EF4-FFF2-40B4-BE49-F238E27FC236}">
                    <a16:creationId xmlns:a16="http://schemas.microsoft.com/office/drawing/2014/main" id="{9C6CB068-D3C5-47CF-8AFF-9F1225E9D8AC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0" name="Gruppo 75">
              <a:extLst>
                <a:ext uri="{FF2B5EF4-FFF2-40B4-BE49-F238E27FC236}">
                  <a16:creationId xmlns:a16="http://schemas.microsoft.com/office/drawing/2014/main" id="{C7720241-0E57-4185-9479-7982C3301A74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250" name="Figura a mano libera 130">
                <a:extLst>
                  <a:ext uri="{FF2B5EF4-FFF2-40B4-BE49-F238E27FC236}">
                    <a16:creationId xmlns:a16="http://schemas.microsoft.com/office/drawing/2014/main" id="{E089F2E8-D139-494B-91EA-0392F20EF80D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Figura a mano libera 131">
                <a:extLst>
                  <a:ext uri="{FF2B5EF4-FFF2-40B4-BE49-F238E27FC236}">
                    <a16:creationId xmlns:a16="http://schemas.microsoft.com/office/drawing/2014/main" id="{B3EBD780-38D4-4748-AACD-7D6D1DEDE2F8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Figura a mano libera 132">
                <a:extLst>
                  <a:ext uri="{FF2B5EF4-FFF2-40B4-BE49-F238E27FC236}">
                    <a16:creationId xmlns:a16="http://schemas.microsoft.com/office/drawing/2014/main" id="{575F48CC-5145-45A4-AE12-1E11497EA87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1" name="Gruppo 76">
              <a:extLst>
                <a:ext uri="{FF2B5EF4-FFF2-40B4-BE49-F238E27FC236}">
                  <a16:creationId xmlns:a16="http://schemas.microsoft.com/office/drawing/2014/main" id="{FF608BDE-493B-421C-9EC0-0864F48B06A2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247" name="Figura a mano libera 127">
                <a:extLst>
                  <a:ext uri="{FF2B5EF4-FFF2-40B4-BE49-F238E27FC236}">
                    <a16:creationId xmlns:a16="http://schemas.microsoft.com/office/drawing/2014/main" id="{6ADCB499-3CDD-4D56-9083-9047433845C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Figura a mano libera 128">
                <a:extLst>
                  <a:ext uri="{FF2B5EF4-FFF2-40B4-BE49-F238E27FC236}">
                    <a16:creationId xmlns:a16="http://schemas.microsoft.com/office/drawing/2014/main" id="{4E47B60F-E6DD-4CEE-B22C-4651AB3A387C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Figura a mano libera 129">
                <a:extLst>
                  <a:ext uri="{FF2B5EF4-FFF2-40B4-BE49-F238E27FC236}">
                    <a16:creationId xmlns:a16="http://schemas.microsoft.com/office/drawing/2014/main" id="{8E306F7F-023D-4B6F-AC14-F92CC805CE51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2" name="Gruppo 77">
              <a:extLst>
                <a:ext uri="{FF2B5EF4-FFF2-40B4-BE49-F238E27FC236}">
                  <a16:creationId xmlns:a16="http://schemas.microsoft.com/office/drawing/2014/main" id="{5593A756-1826-4B74-BCE7-CF3899D80671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245" name="Figura a mano libera 125">
                <a:extLst>
                  <a:ext uri="{FF2B5EF4-FFF2-40B4-BE49-F238E27FC236}">
                    <a16:creationId xmlns:a16="http://schemas.microsoft.com/office/drawing/2014/main" id="{478F98D3-185D-46D5-86C1-A627266E66E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Figura a mano libera 126">
                <a:extLst>
                  <a:ext uri="{FF2B5EF4-FFF2-40B4-BE49-F238E27FC236}">
                    <a16:creationId xmlns:a16="http://schemas.microsoft.com/office/drawing/2014/main" id="{BD59BA27-3E5E-4244-BDEC-7A7A1283C1E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3" name="Gruppo 78">
              <a:extLst>
                <a:ext uri="{FF2B5EF4-FFF2-40B4-BE49-F238E27FC236}">
                  <a16:creationId xmlns:a16="http://schemas.microsoft.com/office/drawing/2014/main" id="{E6134C7B-344F-4C35-B650-C89FDBCC99E2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243" name="Figura a mano libera 123">
                <a:extLst>
                  <a:ext uri="{FF2B5EF4-FFF2-40B4-BE49-F238E27FC236}">
                    <a16:creationId xmlns:a16="http://schemas.microsoft.com/office/drawing/2014/main" id="{7190412D-8950-453D-80A1-291C245FE57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Figura a mano libera 124">
                <a:extLst>
                  <a:ext uri="{FF2B5EF4-FFF2-40B4-BE49-F238E27FC236}">
                    <a16:creationId xmlns:a16="http://schemas.microsoft.com/office/drawing/2014/main" id="{4862630B-A10F-4986-9C89-CAF7886C9A9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4" name="Gruppo 79">
              <a:extLst>
                <a:ext uri="{FF2B5EF4-FFF2-40B4-BE49-F238E27FC236}">
                  <a16:creationId xmlns:a16="http://schemas.microsoft.com/office/drawing/2014/main" id="{C251E1ED-DAA4-4D73-BA60-CD6355D597C5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240" name="Figura a mano libera 120">
                <a:extLst>
                  <a:ext uri="{FF2B5EF4-FFF2-40B4-BE49-F238E27FC236}">
                    <a16:creationId xmlns:a16="http://schemas.microsoft.com/office/drawing/2014/main" id="{396E7689-B449-4FEA-85BA-2F150B50FAB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Figura a mano libera 121">
                <a:extLst>
                  <a:ext uri="{FF2B5EF4-FFF2-40B4-BE49-F238E27FC236}">
                    <a16:creationId xmlns:a16="http://schemas.microsoft.com/office/drawing/2014/main" id="{BAAC2B1E-A7C4-484F-ABF6-B7A5193FB23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Figura a mano libera 122">
                <a:extLst>
                  <a:ext uri="{FF2B5EF4-FFF2-40B4-BE49-F238E27FC236}">
                    <a16:creationId xmlns:a16="http://schemas.microsoft.com/office/drawing/2014/main" id="{317A85CC-EDF8-4B2F-AA3B-B97428E57E3B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5" name="Ovale 80">
              <a:extLst>
                <a:ext uri="{FF2B5EF4-FFF2-40B4-BE49-F238E27FC236}">
                  <a16:creationId xmlns:a16="http://schemas.microsoft.com/office/drawing/2014/main" id="{45617FED-00C4-47A6-AB59-4BF111D61086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6" name="Gruppo 81">
              <a:extLst>
                <a:ext uri="{FF2B5EF4-FFF2-40B4-BE49-F238E27FC236}">
                  <a16:creationId xmlns:a16="http://schemas.microsoft.com/office/drawing/2014/main" id="{F199BF29-D7C2-40C2-84B1-17B89FA21195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237" name="Figura a mano libera 117">
                <a:extLst>
                  <a:ext uri="{FF2B5EF4-FFF2-40B4-BE49-F238E27FC236}">
                    <a16:creationId xmlns:a16="http://schemas.microsoft.com/office/drawing/2014/main" id="{AB49EDCE-4574-4F8F-AD39-7155EFE03954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Figura a mano libera 118">
                <a:extLst>
                  <a:ext uri="{FF2B5EF4-FFF2-40B4-BE49-F238E27FC236}">
                    <a16:creationId xmlns:a16="http://schemas.microsoft.com/office/drawing/2014/main" id="{1B077B06-38FF-4B87-99C0-FB7F395C6801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Figura a mano libera 119">
                <a:extLst>
                  <a:ext uri="{FF2B5EF4-FFF2-40B4-BE49-F238E27FC236}">
                    <a16:creationId xmlns:a16="http://schemas.microsoft.com/office/drawing/2014/main" id="{3B31003B-0E05-4616-9053-B3BC8D33F0DB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7" name="Ovale 82">
              <a:extLst>
                <a:ext uri="{FF2B5EF4-FFF2-40B4-BE49-F238E27FC236}">
                  <a16:creationId xmlns:a16="http://schemas.microsoft.com/office/drawing/2014/main" id="{912F4278-289C-469A-A894-A9D8B683DDA9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8" name="Gruppo 83">
              <a:extLst>
                <a:ext uri="{FF2B5EF4-FFF2-40B4-BE49-F238E27FC236}">
                  <a16:creationId xmlns:a16="http://schemas.microsoft.com/office/drawing/2014/main" id="{373EB838-80D8-4732-95AA-881E53C91D90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234" name="Figura a mano libera 114">
                <a:extLst>
                  <a:ext uri="{FF2B5EF4-FFF2-40B4-BE49-F238E27FC236}">
                    <a16:creationId xmlns:a16="http://schemas.microsoft.com/office/drawing/2014/main" id="{865F769E-C095-4A4A-B970-7825F80D219C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Figura a mano libera 115">
                <a:extLst>
                  <a:ext uri="{FF2B5EF4-FFF2-40B4-BE49-F238E27FC236}">
                    <a16:creationId xmlns:a16="http://schemas.microsoft.com/office/drawing/2014/main" id="{0D3972F0-A256-449D-B8CC-131E0A5C8315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Figura a mano libera 116">
                <a:extLst>
                  <a:ext uri="{FF2B5EF4-FFF2-40B4-BE49-F238E27FC236}">
                    <a16:creationId xmlns:a16="http://schemas.microsoft.com/office/drawing/2014/main" id="{0AC904AA-F675-4F7F-BBD6-B1196388461C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9" name="Ovale 84">
              <a:extLst>
                <a:ext uri="{FF2B5EF4-FFF2-40B4-BE49-F238E27FC236}">
                  <a16:creationId xmlns:a16="http://schemas.microsoft.com/office/drawing/2014/main" id="{2842C267-A708-43E2-A7E8-57F2AC004F4F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0" name="Gruppo 85">
              <a:extLst>
                <a:ext uri="{FF2B5EF4-FFF2-40B4-BE49-F238E27FC236}">
                  <a16:creationId xmlns:a16="http://schemas.microsoft.com/office/drawing/2014/main" id="{CF6F61EA-B376-4074-96A8-06C5108604EF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231" name="Figura a mano libera 111">
                <a:extLst>
                  <a:ext uri="{FF2B5EF4-FFF2-40B4-BE49-F238E27FC236}">
                    <a16:creationId xmlns:a16="http://schemas.microsoft.com/office/drawing/2014/main" id="{FAE2D0F2-96B2-480B-B2BB-6621DEA22EB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Figura a mano libera 112">
                <a:extLst>
                  <a:ext uri="{FF2B5EF4-FFF2-40B4-BE49-F238E27FC236}">
                    <a16:creationId xmlns:a16="http://schemas.microsoft.com/office/drawing/2014/main" id="{530055CF-364C-460B-BDB4-6C713F65109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Figura a mano libera 113">
                <a:extLst>
                  <a:ext uri="{FF2B5EF4-FFF2-40B4-BE49-F238E27FC236}">
                    <a16:creationId xmlns:a16="http://schemas.microsoft.com/office/drawing/2014/main" id="{A26F03E6-5CE3-4464-9876-4F57A5A9FEA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1" name="Ovale 86">
              <a:extLst>
                <a:ext uri="{FF2B5EF4-FFF2-40B4-BE49-F238E27FC236}">
                  <a16:creationId xmlns:a16="http://schemas.microsoft.com/office/drawing/2014/main" id="{359BE099-0A22-4341-9639-3B9356055253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2" name="Gruppo 87">
              <a:extLst>
                <a:ext uri="{FF2B5EF4-FFF2-40B4-BE49-F238E27FC236}">
                  <a16:creationId xmlns:a16="http://schemas.microsoft.com/office/drawing/2014/main" id="{4BCFB675-0393-47FD-8DCC-A938333687B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228" name="Figura a mano libera 108">
                <a:extLst>
                  <a:ext uri="{FF2B5EF4-FFF2-40B4-BE49-F238E27FC236}">
                    <a16:creationId xmlns:a16="http://schemas.microsoft.com/office/drawing/2014/main" id="{E5F2356F-BA22-4971-AF9F-6E38C6B686F2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Figura a mano libera 109">
                <a:extLst>
                  <a:ext uri="{FF2B5EF4-FFF2-40B4-BE49-F238E27FC236}">
                    <a16:creationId xmlns:a16="http://schemas.microsoft.com/office/drawing/2014/main" id="{5AD973F9-E0B6-48CB-B665-7296C7435E81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Figura a mano libera 110">
                <a:extLst>
                  <a:ext uri="{FF2B5EF4-FFF2-40B4-BE49-F238E27FC236}">
                    <a16:creationId xmlns:a16="http://schemas.microsoft.com/office/drawing/2014/main" id="{95F0E2FA-765B-4D24-81D5-42AD115E719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3" name="Gruppo 88">
              <a:extLst>
                <a:ext uri="{FF2B5EF4-FFF2-40B4-BE49-F238E27FC236}">
                  <a16:creationId xmlns:a16="http://schemas.microsoft.com/office/drawing/2014/main" id="{9CE4A490-6CAA-42D6-8D5E-8AD83A27C64B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225" name="Figura a mano libera 105">
                <a:extLst>
                  <a:ext uri="{FF2B5EF4-FFF2-40B4-BE49-F238E27FC236}">
                    <a16:creationId xmlns:a16="http://schemas.microsoft.com/office/drawing/2014/main" id="{CF4F6B4C-E8C1-4131-8435-21D0CE7D593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Figura a mano libera 106">
                <a:extLst>
                  <a:ext uri="{FF2B5EF4-FFF2-40B4-BE49-F238E27FC236}">
                    <a16:creationId xmlns:a16="http://schemas.microsoft.com/office/drawing/2014/main" id="{91D68839-B6A4-4FAA-859A-BEA685369DD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Figura a mano libera 107">
                <a:extLst>
                  <a:ext uri="{FF2B5EF4-FFF2-40B4-BE49-F238E27FC236}">
                    <a16:creationId xmlns:a16="http://schemas.microsoft.com/office/drawing/2014/main" id="{2C40C976-A908-478F-BD52-67F17FFC22DB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4" name="Ovale 91">
              <a:extLst>
                <a:ext uri="{FF2B5EF4-FFF2-40B4-BE49-F238E27FC236}">
                  <a16:creationId xmlns:a16="http://schemas.microsoft.com/office/drawing/2014/main" id="{97677612-CAB1-45C2-AEF2-033E3F0A6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4" name="CasellaDiTesto 36">
            <a:extLst>
              <a:ext uri="{FF2B5EF4-FFF2-40B4-BE49-F238E27FC236}">
                <a16:creationId xmlns:a16="http://schemas.microsoft.com/office/drawing/2014/main" id="{88E67E06-77F7-41D8-97D5-DB10297707A6}"/>
              </a:ext>
            </a:extLst>
          </p:cNvPr>
          <p:cNvSpPr txBox="1"/>
          <p:nvPr/>
        </p:nvSpPr>
        <p:spPr>
          <a:xfrm>
            <a:off x="856937" y="6401104"/>
            <a:ext cx="2774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88879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      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        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       IF          SOLID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A7B8C54-63BD-4F5F-8474-C5243216EFBE}"/>
              </a:ext>
            </a:extLst>
          </p:cNvPr>
          <p:cNvGrpSpPr/>
          <p:nvPr/>
        </p:nvGrpSpPr>
        <p:grpSpPr>
          <a:xfrm>
            <a:off x="900627" y="5024904"/>
            <a:ext cx="2459356" cy="1645075"/>
            <a:chOff x="900627" y="4938279"/>
            <a:chExt cx="2459356" cy="1645075"/>
          </a:xfrm>
        </p:grpSpPr>
        <p:sp>
          <p:nvSpPr>
            <p:cNvPr id="8" name="Rectangle : avec coins supérieurs arrondis 7">
              <a:extLst>
                <a:ext uri="{FF2B5EF4-FFF2-40B4-BE49-F238E27FC236}">
                  <a16:creationId xmlns:a16="http://schemas.microsoft.com/office/drawing/2014/main" id="{A5C68F9C-F531-4C6A-8857-3FAC3FAA7B6C}"/>
                </a:ext>
              </a:extLst>
            </p:cNvPr>
            <p:cNvSpPr/>
            <p:nvPr/>
          </p:nvSpPr>
          <p:spPr>
            <a:xfrm>
              <a:off x="914425" y="4938279"/>
              <a:ext cx="2379425" cy="1202906"/>
            </a:xfrm>
            <a:prstGeom prst="round2Same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Rettangolo arrotondato 2">
              <a:extLst>
                <a:ext uri="{FF2B5EF4-FFF2-40B4-BE49-F238E27FC236}">
                  <a16:creationId xmlns:a16="http://schemas.microsoft.com/office/drawing/2014/main" id="{4C85AFD4-0D1C-4887-A619-D044247E20CA}"/>
                </a:ext>
              </a:extLst>
            </p:cNvPr>
            <p:cNvSpPr/>
            <p:nvPr/>
          </p:nvSpPr>
          <p:spPr>
            <a:xfrm>
              <a:off x="900627" y="4938279"/>
              <a:ext cx="2383267" cy="1645075"/>
            </a:xfrm>
            <a:prstGeom prst="roundRect">
              <a:avLst>
                <a:gd name="adj" fmla="val 12833"/>
              </a:avLst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Ovale 4">
              <a:extLst>
                <a:ext uri="{FF2B5EF4-FFF2-40B4-BE49-F238E27FC236}">
                  <a16:creationId xmlns:a16="http://schemas.microsoft.com/office/drawing/2014/main" id="{2113F536-E45E-44BB-A228-357E4360F295}"/>
                </a:ext>
              </a:extLst>
            </p:cNvPr>
            <p:cNvSpPr/>
            <p:nvPr/>
          </p:nvSpPr>
          <p:spPr>
            <a:xfrm rot="12822863">
              <a:off x="1764338" y="5473899"/>
              <a:ext cx="360907" cy="518633"/>
            </a:xfrm>
            <a:prstGeom prst="ellipse">
              <a:avLst/>
            </a:prstGeom>
            <a:solidFill>
              <a:srgbClr val="8A2C0E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Ovale 5">
              <a:extLst>
                <a:ext uri="{FF2B5EF4-FFF2-40B4-BE49-F238E27FC236}">
                  <a16:creationId xmlns:a16="http://schemas.microsoft.com/office/drawing/2014/main" id="{AFE189C1-9883-4221-919A-32E162323995}"/>
                </a:ext>
              </a:extLst>
            </p:cNvPr>
            <p:cNvSpPr/>
            <p:nvPr/>
          </p:nvSpPr>
          <p:spPr>
            <a:xfrm rot="10355603">
              <a:off x="1883436" y="5233265"/>
              <a:ext cx="473275" cy="531150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Ovale 6">
              <a:extLst>
                <a:ext uri="{FF2B5EF4-FFF2-40B4-BE49-F238E27FC236}">
                  <a16:creationId xmlns:a16="http://schemas.microsoft.com/office/drawing/2014/main" id="{C50929BD-8CF8-4FF1-BD14-49B77E4F1F15}"/>
                </a:ext>
              </a:extLst>
            </p:cNvPr>
            <p:cNvSpPr/>
            <p:nvPr/>
          </p:nvSpPr>
          <p:spPr>
            <a:xfrm rot="6665678">
              <a:off x="1859261" y="5297379"/>
              <a:ext cx="556291" cy="57102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CasellaDiTesto 10">
              <a:extLst>
                <a:ext uri="{FF2B5EF4-FFF2-40B4-BE49-F238E27FC236}">
                  <a16:creationId xmlns:a16="http://schemas.microsoft.com/office/drawing/2014/main" id="{2DA2401A-4939-4DD0-83F3-B81FE2FA6669}"/>
                </a:ext>
              </a:extLst>
            </p:cNvPr>
            <p:cNvSpPr txBox="1"/>
            <p:nvPr/>
          </p:nvSpPr>
          <p:spPr>
            <a:xfrm>
              <a:off x="1534184" y="5023819"/>
              <a:ext cx="378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11" name="CasellaDiTesto 11">
              <a:extLst>
                <a:ext uri="{FF2B5EF4-FFF2-40B4-BE49-F238E27FC236}">
                  <a16:creationId xmlns:a16="http://schemas.microsoft.com/office/drawing/2014/main" id="{AFCA206A-65B8-46D7-910A-C7CC64887FCD}"/>
                </a:ext>
              </a:extLst>
            </p:cNvPr>
            <p:cNvSpPr txBox="1"/>
            <p:nvPr/>
          </p:nvSpPr>
          <p:spPr>
            <a:xfrm>
              <a:off x="2557001" y="5668695"/>
              <a:ext cx="566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12" name="CasellaDiTesto 12">
              <a:extLst>
                <a:ext uri="{FF2B5EF4-FFF2-40B4-BE49-F238E27FC236}">
                  <a16:creationId xmlns:a16="http://schemas.microsoft.com/office/drawing/2014/main" id="{549247C7-EED1-4D9F-89CB-7D1EC0A5560C}"/>
                </a:ext>
              </a:extLst>
            </p:cNvPr>
            <p:cNvSpPr txBox="1"/>
            <p:nvPr/>
          </p:nvSpPr>
          <p:spPr>
            <a:xfrm>
              <a:off x="1165966" y="5793020"/>
              <a:ext cx="378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31" name="Ovale 33">
              <a:extLst>
                <a:ext uri="{FF2B5EF4-FFF2-40B4-BE49-F238E27FC236}">
                  <a16:creationId xmlns:a16="http://schemas.microsoft.com/office/drawing/2014/main" id="{1211F1EB-3731-4EB6-85E7-B3A351F8191C}"/>
                </a:ext>
              </a:extLst>
            </p:cNvPr>
            <p:cNvSpPr/>
            <p:nvPr/>
          </p:nvSpPr>
          <p:spPr>
            <a:xfrm rot="5400000">
              <a:off x="1278689" y="6148098"/>
              <a:ext cx="115798" cy="197001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CasellaDiTesto 144">
              <a:extLst>
                <a:ext uri="{FF2B5EF4-FFF2-40B4-BE49-F238E27FC236}">
                  <a16:creationId xmlns:a16="http://schemas.microsoft.com/office/drawing/2014/main" id="{EF98CE91-7CAD-4A1D-8820-F50FF3161DEA}"/>
                </a:ext>
              </a:extLst>
            </p:cNvPr>
            <p:cNvSpPr txBox="1"/>
            <p:nvPr/>
          </p:nvSpPr>
          <p:spPr>
            <a:xfrm>
              <a:off x="2396563" y="5145185"/>
              <a:ext cx="963420" cy="2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</a:rPr>
                <a:t>ECM</a:t>
              </a:r>
            </a:p>
          </p:txBody>
        </p:sp>
        <p:sp>
          <p:nvSpPr>
            <p:cNvPr id="339" name="CasellaDiTesto 145">
              <a:extLst>
                <a:ext uri="{FF2B5EF4-FFF2-40B4-BE49-F238E27FC236}">
                  <a16:creationId xmlns:a16="http://schemas.microsoft.com/office/drawing/2014/main" id="{9FD52FE9-6F2E-4350-8860-003C9155287F}"/>
                </a:ext>
              </a:extLst>
            </p:cNvPr>
            <p:cNvSpPr txBox="1"/>
            <p:nvPr/>
          </p:nvSpPr>
          <p:spPr>
            <a:xfrm>
              <a:off x="1207466" y="5424655"/>
              <a:ext cx="963420" cy="2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</a:rPr>
                <a:t>ECM</a:t>
              </a:r>
            </a:p>
          </p:txBody>
        </p:sp>
        <p:sp>
          <p:nvSpPr>
            <p:cNvPr id="313" name="Ovale 13">
              <a:extLst>
                <a:ext uri="{FF2B5EF4-FFF2-40B4-BE49-F238E27FC236}">
                  <a16:creationId xmlns:a16="http://schemas.microsoft.com/office/drawing/2014/main" id="{457E3BDD-2AEE-4FE7-8C68-0067FA3B258F}"/>
                </a:ext>
              </a:extLst>
            </p:cNvPr>
            <p:cNvSpPr/>
            <p:nvPr/>
          </p:nvSpPr>
          <p:spPr>
            <a:xfrm>
              <a:off x="1890334" y="5433589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Ovale 14">
              <a:extLst>
                <a:ext uri="{FF2B5EF4-FFF2-40B4-BE49-F238E27FC236}">
                  <a16:creationId xmlns:a16="http://schemas.microsoft.com/office/drawing/2014/main" id="{53831CC3-AB75-4E94-A7EE-E4F436ED044F}"/>
                </a:ext>
              </a:extLst>
            </p:cNvPr>
            <p:cNvSpPr/>
            <p:nvPr/>
          </p:nvSpPr>
          <p:spPr>
            <a:xfrm>
              <a:off x="1967826" y="528068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Ovale 15">
              <a:extLst>
                <a:ext uri="{FF2B5EF4-FFF2-40B4-BE49-F238E27FC236}">
                  <a16:creationId xmlns:a16="http://schemas.microsoft.com/office/drawing/2014/main" id="{DFAAC99E-8B7A-4853-B32A-2C3E50CB1C3A}"/>
                </a:ext>
              </a:extLst>
            </p:cNvPr>
            <p:cNvSpPr/>
            <p:nvPr/>
          </p:nvSpPr>
          <p:spPr>
            <a:xfrm>
              <a:off x="2109603" y="526762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Ovale 16">
              <a:extLst>
                <a:ext uri="{FF2B5EF4-FFF2-40B4-BE49-F238E27FC236}">
                  <a16:creationId xmlns:a16="http://schemas.microsoft.com/office/drawing/2014/main" id="{73F1E713-BA8D-4632-A9EE-A70E2A06790E}"/>
                </a:ext>
              </a:extLst>
            </p:cNvPr>
            <p:cNvSpPr/>
            <p:nvPr/>
          </p:nvSpPr>
          <p:spPr>
            <a:xfrm rot="20225978">
              <a:off x="1908047" y="5588716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Ovale 18">
              <a:extLst>
                <a:ext uri="{FF2B5EF4-FFF2-40B4-BE49-F238E27FC236}">
                  <a16:creationId xmlns:a16="http://schemas.microsoft.com/office/drawing/2014/main" id="{EC5E1006-3A92-442C-8FCE-DE24EE13BA79}"/>
                </a:ext>
              </a:extLst>
            </p:cNvPr>
            <p:cNvSpPr/>
            <p:nvPr/>
          </p:nvSpPr>
          <p:spPr>
            <a:xfrm>
              <a:off x="2001384" y="5712552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Ovale 19">
              <a:extLst>
                <a:ext uri="{FF2B5EF4-FFF2-40B4-BE49-F238E27FC236}">
                  <a16:creationId xmlns:a16="http://schemas.microsoft.com/office/drawing/2014/main" id="{DAC0270F-55AD-418C-B033-A1FD8452AAC6}"/>
                </a:ext>
              </a:extLst>
            </p:cNvPr>
            <p:cNvSpPr/>
            <p:nvPr/>
          </p:nvSpPr>
          <p:spPr>
            <a:xfrm rot="4235343">
              <a:off x="2190583" y="5639341"/>
              <a:ext cx="91490" cy="210023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Ovale 20">
              <a:extLst>
                <a:ext uri="{FF2B5EF4-FFF2-40B4-BE49-F238E27FC236}">
                  <a16:creationId xmlns:a16="http://schemas.microsoft.com/office/drawing/2014/main" id="{C9C6710D-E15C-48AD-A8E0-01F6DF4B88B0}"/>
                </a:ext>
              </a:extLst>
            </p:cNvPr>
            <p:cNvSpPr/>
            <p:nvPr/>
          </p:nvSpPr>
          <p:spPr>
            <a:xfrm rot="5228169">
              <a:off x="2225395" y="5508017"/>
              <a:ext cx="91490" cy="210023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Ovale 22">
              <a:extLst>
                <a:ext uri="{FF2B5EF4-FFF2-40B4-BE49-F238E27FC236}">
                  <a16:creationId xmlns:a16="http://schemas.microsoft.com/office/drawing/2014/main" id="{4D36684E-1AF9-4C5E-89D8-0D3DAA134808}"/>
                </a:ext>
              </a:extLst>
            </p:cNvPr>
            <p:cNvSpPr/>
            <p:nvPr/>
          </p:nvSpPr>
          <p:spPr>
            <a:xfrm rot="20225978">
              <a:off x="2215393" y="5398162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Ovale 23">
              <a:extLst>
                <a:ext uri="{FF2B5EF4-FFF2-40B4-BE49-F238E27FC236}">
                  <a16:creationId xmlns:a16="http://schemas.microsoft.com/office/drawing/2014/main" id="{F5DD5834-B46E-4D1E-83CB-92E9BEE1617B}"/>
                </a:ext>
              </a:extLst>
            </p:cNvPr>
            <p:cNvSpPr/>
            <p:nvPr/>
          </p:nvSpPr>
          <p:spPr>
            <a:xfrm rot="4645787">
              <a:off x="2048471" y="5408806"/>
              <a:ext cx="125059" cy="173564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Ovale 17">
              <a:extLst>
                <a:ext uri="{FF2B5EF4-FFF2-40B4-BE49-F238E27FC236}">
                  <a16:creationId xmlns:a16="http://schemas.microsoft.com/office/drawing/2014/main" id="{FDE9E23F-D28B-41B8-B7A1-BA3096D8EA98}"/>
                </a:ext>
              </a:extLst>
            </p:cNvPr>
            <p:cNvSpPr/>
            <p:nvPr/>
          </p:nvSpPr>
          <p:spPr>
            <a:xfrm>
              <a:off x="2039183" y="5568827"/>
              <a:ext cx="123720" cy="14098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Ovale 16">
              <a:extLst>
                <a:ext uri="{FF2B5EF4-FFF2-40B4-BE49-F238E27FC236}">
                  <a16:creationId xmlns:a16="http://schemas.microsoft.com/office/drawing/2014/main" id="{C3B97B87-B8A2-49B6-B8AB-25D87F0711C2}"/>
                </a:ext>
              </a:extLst>
            </p:cNvPr>
            <p:cNvSpPr/>
            <p:nvPr/>
          </p:nvSpPr>
          <p:spPr>
            <a:xfrm rot="1741570">
              <a:off x="1778149" y="5637083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Ovale 16">
              <a:extLst>
                <a:ext uri="{FF2B5EF4-FFF2-40B4-BE49-F238E27FC236}">
                  <a16:creationId xmlns:a16="http://schemas.microsoft.com/office/drawing/2014/main" id="{E0A76921-D8FC-43B5-BF16-D3D9C883C2DD}"/>
                </a:ext>
              </a:extLst>
            </p:cNvPr>
            <p:cNvSpPr/>
            <p:nvPr/>
          </p:nvSpPr>
          <p:spPr>
            <a:xfrm rot="409518">
              <a:off x="1873081" y="5750365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" name="Ovale 16">
              <a:extLst>
                <a:ext uri="{FF2B5EF4-FFF2-40B4-BE49-F238E27FC236}">
                  <a16:creationId xmlns:a16="http://schemas.microsoft.com/office/drawing/2014/main" id="{60F25640-68CF-4B90-A3C2-9A673C6E6439}"/>
                </a:ext>
              </a:extLst>
            </p:cNvPr>
            <p:cNvSpPr/>
            <p:nvPr/>
          </p:nvSpPr>
          <p:spPr>
            <a:xfrm rot="20287613">
              <a:off x="1747824" y="578575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Figura a mano libera 7">
              <a:extLst>
                <a:ext uri="{FF2B5EF4-FFF2-40B4-BE49-F238E27FC236}">
                  <a16:creationId xmlns:a16="http://schemas.microsoft.com/office/drawing/2014/main" id="{C45978BB-2FB8-4199-9D11-3752B1AEC7F1}"/>
                </a:ext>
              </a:extLst>
            </p:cNvPr>
            <p:cNvSpPr/>
            <p:nvPr/>
          </p:nvSpPr>
          <p:spPr>
            <a:xfrm rot="8531413">
              <a:off x="1675586" y="5775411"/>
              <a:ext cx="888390" cy="38259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Figura a mano libera 9">
              <a:extLst>
                <a:ext uri="{FF2B5EF4-FFF2-40B4-BE49-F238E27FC236}">
                  <a16:creationId xmlns:a16="http://schemas.microsoft.com/office/drawing/2014/main" id="{4F6E05E9-D64E-483A-92B8-2FBB91B51C17}"/>
                </a:ext>
              </a:extLst>
            </p:cNvPr>
            <p:cNvSpPr/>
            <p:nvPr/>
          </p:nvSpPr>
          <p:spPr>
            <a:xfrm rot="1560703">
              <a:off x="2060044" y="5107121"/>
              <a:ext cx="741208" cy="472265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Figura a mano libera 8">
              <a:extLst>
                <a:ext uri="{FF2B5EF4-FFF2-40B4-BE49-F238E27FC236}">
                  <a16:creationId xmlns:a16="http://schemas.microsoft.com/office/drawing/2014/main" id="{52145CAF-F535-4AB1-B54C-F71A4092ED9F}"/>
                </a:ext>
              </a:extLst>
            </p:cNvPr>
            <p:cNvSpPr/>
            <p:nvPr/>
          </p:nvSpPr>
          <p:spPr>
            <a:xfrm rot="8346126" flipV="1">
              <a:off x="1265839" y="5377719"/>
              <a:ext cx="911968" cy="394085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" name="Ovale 33">
              <a:extLst>
                <a:ext uri="{FF2B5EF4-FFF2-40B4-BE49-F238E27FC236}">
                  <a16:creationId xmlns:a16="http://schemas.microsoft.com/office/drawing/2014/main" id="{458BA874-D3FF-4B4B-8705-0486C22D3E8D}"/>
                </a:ext>
              </a:extLst>
            </p:cNvPr>
            <p:cNvSpPr/>
            <p:nvPr/>
          </p:nvSpPr>
          <p:spPr>
            <a:xfrm rot="5400000">
              <a:off x="2054819" y="6154849"/>
              <a:ext cx="115798" cy="197001"/>
            </a:xfrm>
            <a:prstGeom prst="ellipse">
              <a:avLst/>
            </a:prstGeom>
            <a:solidFill>
              <a:srgbClr val="9DC3E6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6" name="Figura a mano libera 7">
              <a:extLst>
                <a:ext uri="{FF2B5EF4-FFF2-40B4-BE49-F238E27FC236}">
                  <a16:creationId xmlns:a16="http://schemas.microsoft.com/office/drawing/2014/main" id="{9A433B3B-A6E5-4AF7-9F31-DDA2696B87A7}"/>
                </a:ext>
              </a:extLst>
            </p:cNvPr>
            <p:cNvSpPr/>
            <p:nvPr/>
          </p:nvSpPr>
          <p:spPr>
            <a:xfrm rot="8531413">
              <a:off x="2726790" y="6206034"/>
              <a:ext cx="239920" cy="94978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B2ABCF7-A16D-4854-98BF-863EC9831EBC}"/>
              </a:ext>
            </a:extLst>
          </p:cNvPr>
          <p:cNvSpPr/>
          <p:nvPr/>
        </p:nvSpPr>
        <p:spPr>
          <a:xfrm>
            <a:off x="1476015" y="4660422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Microscale</a:t>
            </a:r>
            <a:endParaRPr lang="fr-FR" dirty="0"/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F48BCF33-8B34-4062-9DCB-B7235B2E2288}"/>
              </a:ext>
            </a:extLst>
          </p:cNvPr>
          <p:cNvSpPr/>
          <p:nvPr/>
        </p:nvSpPr>
        <p:spPr>
          <a:xfrm>
            <a:off x="3909599" y="468532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REV</a:t>
            </a:r>
            <a:endParaRPr lang="fr-FR" dirty="0"/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F4214601-7216-4C5F-900D-C3FF94803557}"/>
              </a:ext>
            </a:extLst>
          </p:cNvPr>
          <p:cNvSpPr/>
          <p:nvPr/>
        </p:nvSpPr>
        <p:spPr>
          <a:xfrm>
            <a:off x="7682383" y="473155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REV</a:t>
            </a:r>
            <a:endParaRPr lang="fr-FR" dirty="0"/>
          </a:p>
        </p:txBody>
      </p:sp>
      <p:cxnSp>
        <p:nvCxnSpPr>
          <p:cNvPr id="388" name="Connettore 1 37">
            <a:extLst>
              <a:ext uri="{FF2B5EF4-FFF2-40B4-BE49-F238E27FC236}">
                <a16:creationId xmlns:a16="http://schemas.microsoft.com/office/drawing/2014/main" id="{AB04A64B-D75B-4900-BB9F-21C38CED23C1}"/>
              </a:ext>
            </a:extLst>
          </p:cNvPr>
          <p:cNvCxnSpPr>
            <a:cxnSpLocks/>
            <a:endCxn id="392" idx="0"/>
          </p:cNvCxnSpPr>
          <p:nvPr/>
        </p:nvCxnSpPr>
        <p:spPr>
          <a:xfrm>
            <a:off x="3181675" y="5054659"/>
            <a:ext cx="825835" cy="472505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9" name="Connettore 1 38">
            <a:extLst>
              <a:ext uri="{FF2B5EF4-FFF2-40B4-BE49-F238E27FC236}">
                <a16:creationId xmlns:a16="http://schemas.microsoft.com/office/drawing/2014/main" id="{DB702CC7-2112-49E8-B0BF-E5CFD81F7C41}"/>
              </a:ext>
            </a:extLst>
          </p:cNvPr>
          <p:cNvCxnSpPr>
            <a:cxnSpLocks/>
            <a:endCxn id="392" idx="2"/>
          </p:cNvCxnSpPr>
          <p:nvPr/>
        </p:nvCxnSpPr>
        <p:spPr>
          <a:xfrm flipV="1">
            <a:off x="3243541" y="5928563"/>
            <a:ext cx="763969" cy="63343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2" name="Rettangolo arrotondato 90">
            <a:extLst>
              <a:ext uri="{FF2B5EF4-FFF2-40B4-BE49-F238E27FC236}">
                <a16:creationId xmlns:a16="http://schemas.microsoft.com/office/drawing/2014/main" id="{D8EA35DE-A56D-4580-92B1-FCFA13CEDBDC}"/>
              </a:ext>
            </a:extLst>
          </p:cNvPr>
          <p:cNvSpPr/>
          <p:nvPr/>
        </p:nvSpPr>
        <p:spPr>
          <a:xfrm>
            <a:off x="3845606" y="5527164"/>
            <a:ext cx="323807" cy="401399"/>
          </a:xfrm>
          <a:prstGeom prst="roundRect">
            <a:avLst>
              <a:gd name="adj" fmla="val 12833"/>
            </a:avLst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2" name="Groupe 261">
            <a:extLst>
              <a:ext uri="{FF2B5EF4-FFF2-40B4-BE49-F238E27FC236}">
                <a16:creationId xmlns:a16="http://schemas.microsoft.com/office/drawing/2014/main" id="{9BDB9705-D5BA-410F-BF7B-2D550E10EF0B}"/>
              </a:ext>
            </a:extLst>
          </p:cNvPr>
          <p:cNvGrpSpPr/>
          <p:nvPr/>
        </p:nvGrpSpPr>
        <p:grpSpPr>
          <a:xfrm>
            <a:off x="6204959" y="1088954"/>
            <a:ext cx="5616459" cy="3507975"/>
            <a:chOff x="710697" y="1424940"/>
            <a:chExt cx="3717371" cy="32000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3" name="Rectangle : coins arrondis 262">
                  <a:extLst>
                    <a:ext uri="{FF2B5EF4-FFF2-40B4-BE49-F238E27FC236}">
                      <a16:creationId xmlns:a16="http://schemas.microsoft.com/office/drawing/2014/main" id="{F72D8938-4FAF-400A-93B2-2204A2919982}"/>
                    </a:ext>
                  </a:extLst>
                </p:cNvPr>
                <p:cNvSpPr/>
                <p:nvPr/>
              </p:nvSpPr>
              <p:spPr>
                <a:xfrm>
                  <a:off x="710698" y="1427566"/>
                  <a:ext cx="3717370" cy="3197375"/>
                </a:xfrm>
                <a:prstGeom prst="roundRect">
                  <a:avLst>
                    <a:gd name="adj" fmla="val 6853"/>
                  </a:avLst>
                </a:prstGeom>
                <a:solidFill>
                  <a:srgbClr val="DAE6F2"/>
                </a:solidFill>
                <a:ln>
                  <a:solidFill>
                    <a:srgbClr val="548C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>
                    <a:spcBef>
                      <a:spcPts val="1200"/>
                    </a:spcBef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Phases :</a:t>
                  </a:r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Liquid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phase composition : </a:t>
                  </a:r>
                </a:p>
                <a:p>
                  <a:pPr algn="ctr"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fr-FR" i="1" dirty="0" smtClean="0">
                                          <a:solidFill>
                                            <a:srgbClr val="2E75B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dirty="0" smtClean="0">
                                          <a:solidFill>
                                            <a:srgbClr val="2E75B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rgbClr val="2E75B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rgbClr val="2E75B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acc>
                                </m:sup>
                              </m:sSup>
                              <m:r>
                                <a:rPr lang="fr-FR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p>
                                <m:sSupPr>
                                  <m:ctrlP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acc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main</m:t>
                          </m:r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species</m:t>
                          </m:r>
                        </m:lim>
                      </m:limLow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acc>
                                </m:sup>
                              </m:sSup>
                              <m:r>
                                <a:rPr lang="fr-FR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F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F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∈ </m:t>
                                  </m:r>
                                  <m:sSub>
                                    <m:sSubPr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ℑ</m:t>
                                      </m:r>
                                    </m:e>
                                    <m:sub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l-G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acc>
                                        <m:accPr>
                                          <m:chr m:val="̅"/>
                                          <m:ctrlPr>
                                            <a:rPr lang="fr-FR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  <m:acc>
                                        <m:accPr>
                                          <m:chr m:val="̅"/>
                                          <m:ctrlPr>
                                            <a:rPr lang="fr-FR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sup>
                                  </m:sSup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diluted</m:t>
                          </m:r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species</m:t>
                          </m:r>
                        </m:lim>
                      </m:limLow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Driving force : 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(</a:t>
                  </a:r>
                  <a:r>
                    <a:rPr lang="fr-FR" dirty="0" err="1">
                      <a:solidFill>
                        <a:schemeClr val="tx1"/>
                      </a:solidFill>
                    </a:rPr>
                    <a:t>chemical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  <a:r>
                    <a:rPr lang="fr-FR" dirty="0" err="1">
                      <a:solidFill>
                        <a:schemeClr val="tx1"/>
                      </a:solidFill>
                    </a:rPr>
                    <a:t>potential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)</a:t>
                  </a:r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𝛼𝜎</m:t>
                          </m:r>
                        </m:num>
                        <m:den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acc>
                                <m:accPr>
                                  <m:chr m:val="̅"/>
                                  <m:ctrlPr>
                                    <a:rPr lang="fr-FR" b="0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b="0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</m:sup>
                          </m:sSup>
                        </m:e>
                      </m:d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p>
                            <m:sSupPr>
                              <m:ctrlP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acc>
                                <m:accPr>
                                  <m:chr m:val="̅"/>
                                  <m:ctrlPr>
                                    <a:rPr lang="fr-FR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</m:sup>
                          </m:sSup>
                        </m:e>
                      </m:d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63" name="Rectangle : coins arrondis 262">
                  <a:extLst>
                    <a:ext uri="{FF2B5EF4-FFF2-40B4-BE49-F238E27FC236}">
                      <a16:creationId xmlns:a16="http://schemas.microsoft.com/office/drawing/2014/main" id="{F72D8938-4FAF-400A-93B2-2204A29199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698" y="1427566"/>
                  <a:ext cx="3717370" cy="3197375"/>
                </a:xfrm>
                <a:prstGeom prst="roundRect">
                  <a:avLst>
                    <a:gd name="adj" fmla="val 6853"/>
                  </a:avLst>
                </a:prstGeom>
                <a:blipFill>
                  <a:blip r:embed="rId7"/>
                  <a:stretch>
                    <a:fillRect b="-867"/>
                  </a:stretch>
                </a:blipFill>
                <a:ln>
                  <a:solidFill>
                    <a:srgbClr val="548CC4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4" name="Rectangle : avec coins supérieurs arrondis 263">
              <a:extLst>
                <a:ext uri="{FF2B5EF4-FFF2-40B4-BE49-F238E27FC236}">
                  <a16:creationId xmlns:a16="http://schemas.microsoft.com/office/drawing/2014/main" id="{1026211F-EE5F-403B-9DC4-2608540B56E2}"/>
                </a:ext>
              </a:extLst>
            </p:cNvPr>
            <p:cNvSpPr/>
            <p:nvPr/>
          </p:nvSpPr>
          <p:spPr>
            <a:xfrm>
              <a:off x="710697" y="1424940"/>
              <a:ext cx="3717370" cy="645990"/>
            </a:xfrm>
            <a:prstGeom prst="round2SameRect">
              <a:avLst>
                <a:gd name="adj1" fmla="val 29320"/>
                <a:gd name="adj2" fmla="val 0"/>
              </a:avLst>
            </a:prstGeom>
            <a:solidFill>
              <a:srgbClr val="2E75B6"/>
            </a:solidFill>
            <a:ln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Hybrid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9259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383">
            <a:extLst>
              <a:ext uri="{FF2B5EF4-FFF2-40B4-BE49-F238E27FC236}">
                <a16:creationId xmlns:a16="http://schemas.microsoft.com/office/drawing/2014/main" id="{F04D7410-CCF4-4DE3-BC0F-36362CD4C3F8}"/>
              </a:ext>
            </a:extLst>
          </p:cNvPr>
          <p:cNvSpPr/>
          <p:nvPr/>
        </p:nvSpPr>
        <p:spPr>
          <a:xfrm>
            <a:off x="10081080" y="6232637"/>
            <a:ext cx="547979" cy="435871"/>
          </a:xfrm>
          <a:prstGeom prst="rect">
            <a:avLst/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5" name="Rectangle : avec coin arrondi 384">
            <a:extLst>
              <a:ext uri="{FF2B5EF4-FFF2-40B4-BE49-F238E27FC236}">
                <a16:creationId xmlns:a16="http://schemas.microsoft.com/office/drawing/2014/main" id="{B6621A4B-8EBE-4EBA-AB8C-A404FDC9F978}"/>
              </a:ext>
            </a:extLst>
          </p:cNvPr>
          <p:cNvSpPr/>
          <p:nvPr/>
        </p:nvSpPr>
        <p:spPr>
          <a:xfrm rot="10800000" flipH="1">
            <a:off x="10482831" y="6232549"/>
            <a:ext cx="830721" cy="435871"/>
          </a:xfrm>
          <a:prstGeom prst="round1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6" name="Rectangle : avec coin arrondi 385">
            <a:extLst>
              <a:ext uri="{FF2B5EF4-FFF2-40B4-BE49-F238E27FC236}">
                <a16:creationId xmlns:a16="http://schemas.microsoft.com/office/drawing/2014/main" id="{F09CDFA6-F83A-4E4C-9BF9-07E470D9A69F}"/>
              </a:ext>
            </a:extLst>
          </p:cNvPr>
          <p:cNvSpPr/>
          <p:nvPr/>
        </p:nvSpPr>
        <p:spPr>
          <a:xfrm rot="10800000">
            <a:off x="8938396" y="6232552"/>
            <a:ext cx="1142685" cy="435871"/>
          </a:xfrm>
          <a:prstGeom prst="round1Rect">
            <a:avLst>
              <a:gd name="adj" fmla="val 5000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D1C6D-E8F5-41CC-AD46-02590217AF45}"/>
              </a:ext>
            </a:extLst>
          </p:cNvPr>
          <p:cNvSpPr/>
          <p:nvPr/>
        </p:nvSpPr>
        <p:spPr>
          <a:xfrm>
            <a:off x="1743224" y="6227820"/>
            <a:ext cx="715321" cy="435871"/>
          </a:xfrm>
          <a:prstGeom prst="rect">
            <a:avLst/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Rectangle : avec coin arrondi 382">
            <a:extLst>
              <a:ext uri="{FF2B5EF4-FFF2-40B4-BE49-F238E27FC236}">
                <a16:creationId xmlns:a16="http://schemas.microsoft.com/office/drawing/2014/main" id="{2E418D6C-23D9-4DEB-B28B-B813C2A610AE}"/>
              </a:ext>
            </a:extLst>
          </p:cNvPr>
          <p:cNvSpPr/>
          <p:nvPr/>
        </p:nvSpPr>
        <p:spPr>
          <a:xfrm rot="10800000" flipH="1">
            <a:off x="2458545" y="6227732"/>
            <a:ext cx="831035" cy="435871"/>
          </a:xfrm>
          <a:prstGeom prst="round1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avec coin arrondi 10">
            <a:extLst>
              <a:ext uri="{FF2B5EF4-FFF2-40B4-BE49-F238E27FC236}">
                <a16:creationId xmlns:a16="http://schemas.microsoft.com/office/drawing/2014/main" id="{97AB729C-4E58-4E76-A301-8D8CB6FF5C2A}"/>
              </a:ext>
            </a:extLst>
          </p:cNvPr>
          <p:cNvSpPr/>
          <p:nvPr/>
        </p:nvSpPr>
        <p:spPr>
          <a:xfrm rot="10800000">
            <a:off x="914423" y="6227734"/>
            <a:ext cx="833815" cy="435871"/>
          </a:xfrm>
          <a:prstGeom prst="round1Rect">
            <a:avLst>
              <a:gd name="adj" fmla="val 39802"/>
            </a:avLst>
          </a:prstGeom>
          <a:solidFill>
            <a:srgbClr val="8A2C0E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 err="1"/>
              <a:t>Interpore</a:t>
            </a:r>
            <a:r>
              <a:rPr lang="fr-FR" dirty="0"/>
              <a:t> 2026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01D4D6-77A8-4D8E-8C11-1A88CB8D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16</a:t>
            </a:fld>
            <a:endParaRPr lang="fr-FR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727FF98-1B79-4405-BAD5-DB96867C5CBE}"/>
              </a:ext>
            </a:extLst>
          </p:cNvPr>
          <p:cNvGrpSpPr/>
          <p:nvPr/>
        </p:nvGrpSpPr>
        <p:grpSpPr>
          <a:xfrm>
            <a:off x="370586" y="1088954"/>
            <a:ext cx="5616457" cy="3500151"/>
            <a:chOff x="5926667" y="1634066"/>
            <a:chExt cx="5529236" cy="303964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 : coins arrondis 41">
                  <a:extLst>
                    <a:ext uri="{FF2B5EF4-FFF2-40B4-BE49-F238E27FC236}">
                      <a16:creationId xmlns:a16="http://schemas.microsoft.com/office/drawing/2014/main" id="{28EBA31C-E57A-49C7-B6CD-B3203659CF87}"/>
                    </a:ext>
                  </a:extLst>
                </p:cNvPr>
                <p:cNvSpPr/>
                <p:nvPr/>
              </p:nvSpPr>
              <p:spPr>
                <a:xfrm>
                  <a:off x="5926667" y="1634068"/>
                  <a:ext cx="5529236" cy="3039645"/>
                </a:xfrm>
                <a:prstGeom prst="roundRect">
                  <a:avLst>
                    <a:gd name="adj" fmla="val 7015"/>
                  </a:avLst>
                </a:prstGeom>
                <a:solidFill>
                  <a:srgbClr val="FFE7E7"/>
                </a:solidFill>
                <a:ln>
                  <a:solidFill>
                    <a:srgbClr val="E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Tx/>
                    <a:buChar char="-"/>
                  </a:pPr>
                  <a:endParaRPr lang="fr-FR" dirty="0">
                    <a:solidFill>
                      <a:schemeClr val="tx1"/>
                    </a:solidFill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Phases :</a:t>
                  </a: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l-GR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Driving force :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(</a:t>
                  </a:r>
                  <a:r>
                    <a:rPr lang="fr-FR" dirty="0" err="1">
                      <a:solidFill>
                        <a:schemeClr val="tx1"/>
                      </a:solidFill>
                    </a:rPr>
                    <a:t>capillary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pressure)</a:t>
                  </a:r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Cell saturation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relationship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8A2C0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unc>
                        <m:func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42" name="Rectangle : coins arrondis 41">
                  <a:extLst>
                    <a:ext uri="{FF2B5EF4-FFF2-40B4-BE49-F238E27FC236}">
                      <a16:creationId xmlns:a16="http://schemas.microsoft.com/office/drawing/2014/main" id="{28EBA31C-E57A-49C7-B6CD-B3203659CF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6667" y="1634068"/>
                  <a:ext cx="5529236" cy="3039645"/>
                </a:xfrm>
                <a:prstGeom prst="roundRect">
                  <a:avLst>
                    <a:gd name="adj" fmla="val 7015"/>
                  </a:avLst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E3232B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 : avec coins supérieurs arrondis 42">
              <a:extLst>
                <a:ext uri="{FF2B5EF4-FFF2-40B4-BE49-F238E27FC236}">
                  <a16:creationId xmlns:a16="http://schemas.microsoft.com/office/drawing/2014/main" id="{63C054E9-D1A7-4B6B-8903-FA937012D394}"/>
                </a:ext>
              </a:extLst>
            </p:cNvPr>
            <p:cNvSpPr/>
            <p:nvPr/>
          </p:nvSpPr>
          <p:spPr>
            <a:xfrm>
              <a:off x="5926667" y="1634066"/>
              <a:ext cx="5529236" cy="614990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E3232B"/>
            </a:solidFill>
            <a:ln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Poromechanical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(S.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Urcun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et al.)</a:t>
              </a:r>
              <a:endParaRPr lang="en-US" b="1" dirty="0">
                <a:solidFill>
                  <a:schemeClr val="bg1"/>
                </a:solidFill>
                <a:latin typeface="Century Schoolbook" panose="02040604050505020304" pitchFamily="18" charset="0"/>
              </a:endParaRP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C06F68B3-C665-498B-A176-3810814E704E}"/>
              </a:ext>
            </a:extLst>
          </p:cNvPr>
          <p:cNvGrpSpPr/>
          <p:nvPr/>
        </p:nvGrpSpPr>
        <p:grpSpPr>
          <a:xfrm>
            <a:off x="6204959" y="1088954"/>
            <a:ext cx="5616459" cy="3507975"/>
            <a:chOff x="710697" y="1424940"/>
            <a:chExt cx="3717371" cy="320000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Rectangle : coins arrondis 47">
                  <a:extLst>
                    <a:ext uri="{FF2B5EF4-FFF2-40B4-BE49-F238E27FC236}">
                      <a16:creationId xmlns:a16="http://schemas.microsoft.com/office/drawing/2014/main" id="{81C2F16C-F413-4B55-9C52-6ADED37D478D}"/>
                    </a:ext>
                  </a:extLst>
                </p:cNvPr>
                <p:cNvSpPr/>
                <p:nvPr/>
              </p:nvSpPr>
              <p:spPr>
                <a:xfrm>
                  <a:off x="710698" y="1427566"/>
                  <a:ext cx="3717370" cy="3197375"/>
                </a:xfrm>
                <a:prstGeom prst="roundRect">
                  <a:avLst>
                    <a:gd name="adj" fmla="val 6853"/>
                  </a:avLst>
                </a:prstGeom>
                <a:solidFill>
                  <a:srgbClr val="DAE6F2"/>
                </a:solidFill>
                <a:ln>
                  <a:solidFill>
                    <a:srgbClr val="548C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>
                    <a:spcBef>
                      <a:spcPts val="1200"/>
                    </a:spcBef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Phases :</a:t>
                  </a:r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i="1" dirty="0" smtClean="0">
                              <a:solidFill>
                                <a:srgbClr val="2E75B6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Liquid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phase composition : </a:t>
                  </a:r>
                </a:p>
                <a:p>
                  <a:pPr algn="ctr">
                    <a:spcBef>
                      <a:spcPts val="600"/>
                    </a:spcBef>
                  </a:pPr>
                  <a14:m>
                    <m:oMath xmlns:m="http://schemas.openxmlformats.org/officeDocument/2006/math">
                      <m:limLow>
                        <m:limLowPr>
                          <m:ctrlPr>
                            <a:rPr lang="fr-F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fr-FR" i="1" dirty="0" smtClean="0">
                                          <a:solidFill>
                                            <a:srgbClr val="2E75B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dirty="0" smtClean="0">
                                          <a:solidFill>
                                            <a:srgbClr val="2E75B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rgbClr val="2E75B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rgbClr val="2E75B6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acc>
                                </m:sup>
                              </m:sSup>
                              <m:r>
                                <a:rPr lang="fr-FR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p>
                                <m:sSupPr>
                                  <m:ctrlP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acc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main</m:t>
                          </m:r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species</m:t>
                          </m:r>
                        </m:lim>
                      </m:limLow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</m:acc>
                                  <m:acc>
                                    <m:accPr>
                                      <m:chr m:val="̅"/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acc>
                                </m:sup>
                              </m:sSup>
                              <m:r>
                                <a:rPr lang="fr-FR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F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FR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∈ </m:t>
                                  </m:r>
                                  <m:sSub>
                                    <m:sSubPr>
                                      <m:ctrlP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ℑ</m:t>
                                      </m:r>
                                    </m:e>
                                    <m:sub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l-G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l-GR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acc>
                                        <m:accPr>
                                          <m:chr m:val="̅"/>
                                          <m:ctrlPr>
                                            <a:rPr lang="fr-FR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  <m:acc>
                                        <m:accPr>
                                          <m:chr m:val="̅"/>
                                          <m:ctrlPr>
                                            <a:rPr lang="fr-FR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fr-FR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acc>
                                    </m:sup>
                                  </m:sSup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diluted</m:t>
                          </m:r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FR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species</m:t>
                          </m:r>
                        </m:lim>
                      </m:limLow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</a:p>
                <a:p>
                  <a:pPr>
                    <a:spcBef>
                      <a:spcPts val="1200"/>
                    </a:spcBef>
                    <a:spcAft>
                      <a:spcPts val="600"/>
                    </a:spcAft>
                  </a:pP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Driving force : 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(</a:t>
                  </a:r>
                  <a:r>
                    <a:rPr lang="fr-FR" dirty="0" err="1">
                      <a:solidFill>
                        <a:schemeClr val="tx1"/>
                      </a:solidFill>
                    </a:rPr>
                    <a:t>chemical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  <a:r>
                    <a:rPr lang="fr-FR" dirty="0" err="1">
                      <a:solidFill>
                        <a:schemeClr val="tx1"/>
                      </a:solidFill>
                    </a:rPr>
                    <a:t>potential</a:t>
                  </a:r>
                  <a:r>
                    <a:rPr lang="fr-FR" dirty="0">
                      <a:solidFill>
                        <a:schemeClr val="tx1"/>
                      </a:solidFill>
                    </a:rPr>
                    <a:t>)</a:t>
                  </a:r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𝛼𝜎</m:t>
                          </m:r>
                        </m:num>
                        <m:den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acc>
                                <m:accPr>
                                  <m:chr m:val="̅"/>
                                  <m:ctrlPr>
                                    <a:rPr lang="fr-FR" b="0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b="0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</m:sup>
                          </m:sSup>
                        </m:e>
                      </m:d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fr-FR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  <m:sSup>
                            <m:sSupPr>
                              <m:ctrlPr>
                                <a:rPr lang="fr-FR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acc>
                                <m:accPr>
                                  <m:chr m:val="̅"/>
                                  <m:ctrlPr>
                                    <a:rPr lang="fr-FR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fr-FR" i="1" dirty="0" smtClean="0">
                                      <a:solidFill>
                                        <a:srgbClr val="2E75B6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acc>
                            </m:sup>
                          </m:sSup>
                        </m:e>
                      </m:d>
                      <m:r>
                        <a:rPr lang="fr-FR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fr-FR" dirty="0">
                      <a:solidFill>
                        <a:schemeClr val="tx1"/>
                      </a:solidFill>
                    </a:rPr>
                    <a:t> </a:t>
                  </a:r>
                </a:p>
                <a:p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8" name="Rectangle : coins arrondis 47">
                  <a:extLst>
                    <a:ext uri="{FF2B5EF4-FFF2-40B4-BE49-F238E27FC236}">
                      <a16:creationId xmlns:a16="http://schemas.microsoft.com/office/drawing/2014/main" id="{81C2F16C-F413-4B55-9C52-6ADED37D47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698" y="1427566"/>
                  <a:ext cx="3717370" cy="3197375"/>
                </a:xfrm>
                <a:prstGeom prst="roundRect">
                  <a:avLst>
                    <a:gd name="adj" fmla="val 6853"/>
                  </a:avLst>
                </a:prstGeom>
                <a:blipFill>
                  <a:blip r:embed="rId6"/>
                  <a:stretch>
                    <a:fillRect b="-867"/>
                  </a:stretch>
                </a:blipFill>
                <a:ln>
                  <a:solidFill>
                    <a:srgbClr val="548CC4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ectangle : avec coins supérieurs arrondis 53">
              <a:extLst>
                <a:ext uri="{FF2B5EF4-FFF2-40B4-BE49-F238E27FC236}">
                  <a16:creationId xmlns:a16="http://schemas.microsoft.com/office/drawing/2014/main" id="{74FAD2BB-9DCA-4E34-A91A-8CCB5D4FE4C5}"/>
                </a:ext>
              </a:extLst>
            </p:cNvPr>
            <p:cNvSpPr/>
            <p:nvPr/>
          </p:nvSpPr>
          <p:spPr>
            <a:xfrm>
              <a:off x="710697" y="1424940"/>
              <a:ext cx="3717370" cy="645990"/>
            </a:xfrm>
            <a:prstGeom prst="round2SameRect">
              <a:avLst>
                <a:gd name="adj1" fmla="val 29320"/>
                <a:gd name="adj2" fmla="val 0"/>
              </a:avLst>
            </a:prstGeom>
            <a:solidFill>
              <a:srgbClr val="2E75B6"/>
            </a:solidFill>
            <a:ln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Hybrid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model</a:t>
              </a:r>
            </a:p>
          </p:txBody>
        </p:sp>
      </p:grpSp>
      <p:pic>
        <p:nvPicPr>
          <p:cNvPr id="21" name="leFilmB120620.wmv">
            <a:hlinkClick r:id="" action="ppaction://media"/>
            <a:extLst>
              <a:ext uri="{FF2B5EF4-FFF2-40B4-BE49-F238E27FC236}">
                <a16:creationId xmlns:a16="http://schemas.microsoft.com/office/drawing/2014/main" id="{B12CF671-85DB-4E69-98D4-13B810B51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9163" y="4802732"/>
            <a:ext cx="1736771" cy="1645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534BCEE-9D46-4506-9A75-401F09F78046}"/>
              </a:ext>
            </a:extLst>
          </p:cNvPr>
          <p:cNvGrpSpPr/>
          <p:nvPr/>
        </p:nvGrpSpPr>
        <p:grpSpPr>
          <a:xfrm>
            <a:off x="3506851" y="5124843"/>
            <a:ext cx="1360929" cy="1382263"/>
            <a:chOff x="2498349" y="4963160"/>
            <a:chExt cx="1360929" cy="1382263"/>
          </a:xfrm>
        </p:grpSpPr>
        <p:sp>
          <p:nvSpPr>
            <p:cNvPr id="124" name="Ovale 91">
              <a:extLst>
                <a:ext uri="{FF2B5EF4-FFF2-40B4-BE49-F238E27FC236}">
                  <a16:creationId xmlns:a16="http://schemas.microsoft.com/office/drawing/2014/main" id="{BD551CA4-C13B-474F-A600-89ABD3F81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Ovale 58">
              <a:extLst>
                <a:ext uri="{FF2B5EF4-FFF2-40B4-BE49-F238E27FC236}">
                  <a16:creationId xmlns:a16="http://schemas.microsoft.com/office/drawing/2014/main" id="{A090C838-858B-45A2-94CA-8CA0722D7E7E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e 59">
              <a:extLst>
                <a:ext uri="{FF2B5EF4-FFF2-40B4-BE49-F238E27FC236}">
                  <a16:creationId xmlns:a16="http://schemas.microsoft.com/office/drawing/2014/main" id="{CD9EB0B8-0D1B-45AE-B457-FC9B2098B8C6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e 60">
              <a:extLst>
                <a:ext uri="{FF2B5EF4-FFF2-40B4-BE49-F238E27FC236}">
                  <a16:creationId xmlns:a16="http://schemas.microsoft.com/office/drawing/2014/main" id="{1F82271E-CF10-436B-BDE4-C66CED31F2A8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e 61">
              <a:extLst>
                <a:ext uri="{FF2B5EF4-FFF2-40B4-BE49-F238E27FC236}">
                  <a16:creationId xmlns:a16="http://schemas.microsoft.com/office/drawing/2014/main" id="{0371F460-9D4B-4FB2-A728-CD0BAD2D3320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e 62">
              <a:extLst>
                <a:ext uri="{FF2B5EF4-FFF2-40B4-BE49-F238E27FC236}">
                  <a16:creationId xmlns:a16="http://schemas.microsoft.com/office/drawing/2014/main" id="{FED95BD5-883E-46DA-9943-37DE77293FA1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e 63">
              <a:extLst>
                <a:ext uri="{FF2B5EF4-FFF2-40B4-BE49-F238E27FC236}">
                  <a16:creationId xmlns:a16="http://schemas.microsoft.com/office/drawing/2014/main" id="{F47BB9AE-EBF2-46CB-8265-EC334F0B22D1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e 64">
              <a:extLst>
                <a:ext uri="{FF2B5EF4-FFF2-40B4-BE49-F238E27FC236}">
                  <a16:creationId xmlns:a16="http://schemas.microsoft.com/office/drawing/2014/main" id="{F0DB1351-E36E-421A-93FD-4716F4521578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e 65">
              <a:extLst>
                <a:ext uri="{FF2B5EF4-FFF2-40B4-BE49-F238E27FC236}">
                  <a16:creationId xmlns:a16="http://schemas.microsoft.com/office/drawing/2014/main" id="{B795E3A4-4E15-4220-B4A3-B7584EDDF9EB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e 66">
              <a:extLst>
                <a:ext uri="{FF2B5EF4-FFF2-40B4-BE49-F238E27FC236}">
                  <a16:creationId xmlns:a16="http://schemas.microsoft.com/office/drawing/2014/main" id="{A22A4999-2B62-4F42-BD00-BCE473AF2FAF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e 67">
              <a:extLst>
                <a:ext uri="{FF2B5EF4-FFF2-40B4-BE49-F238E27FC236}">
                  <a16:creationId xmlns:a16="http://schemas.microsoft.com/office/drawing/2014/main" id="{AAD963C0-20F9-4622-A45D-93581FF838E9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e 68">
              <a:extLst>
                <a:ext uri="{FF2B5EF4-FFF2-40B4-BE49-F238E27FC236}">
                  <a16:creationId xmlns:a16="http://schemas.microsoft.com/office/drawing/2014/main" id="{61B5DA87-94E2-4D8F-8304-FF669B7083BE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e 69">
              <a:extLst>
                <a:ext uri="{FF2B5EF4-FFF2-40B4-BE49-F238E27FC236}">
                  <a16:creationId xmlns:a16="http://schemas.microsoft.com/office/drawing/2014/main" id="{3146B81D-DC9F-47BA-9177-0DA7EBB34B02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e 70">
              <a:extLst>
                <a:ext uri="{FF2B5EF4-FFF2-40B4-BE49-F238E27FC236}">
                  <a16:creationId xmlns:a16="http://schemas.microsoft.com/office/drawing/2014/main" id="{506B1AB0-DC52-4DD7-A6DC-9DAD126BEA40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2" name="Gruppo 72">
              <a:extLst>
                <a:ext uri="{FF2B5EF4-FFF2-40B4-BE49-F238E27FC236}">
                  <a16:creationId xmlns:a16="http://schemas.microsoft.com/office/drawing/2014/main" id="{A69695ED-23BD-4F5A-A9BA-EA6B463BD3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120" name="Figura a mano libera 139">
                <a:extLst>
                  <a:ext uri="{FF2B5EF4-FFF2-40B4-BE49-F238E27FC236}">
                    <a16:creationId xmlns:a16="http://schemas.microsoft.com/office/drawing/2014/main" id="{3517F6C2-CD97-49A2-9A87-7D48F3C294FE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igura a mano libera 140">
                <a:extLst>
                  <a:ext uri="{FF2B5EF4-FFF2-40B4-BE49-F238E27FC236}">
                    <a16:creationId xmlns:a16="http://schemas.microsoft.com/office/drawing/2014/main" id="{E31620AF-E90A-46E8-B892-48EE6C9831E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igura a mano libera 141">
                <a:extLst>
                  <a:ext uri="{FF2B5EF4-FFF2-40B4-BE49-F238E27FC236}">
                    <a16:creationId xmlns:a16="http://schemas.microsoft.com/office/drawing/2014/main" id="{3D091BD7-B5EB-4544-AD58-86A17F87EA6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uppo 73">
              <a:extLst>
                <a:ext uri="{FF2B5EF4-FFF2-40B4-BE49-F238E27FC236}">
                  <a16:creationId xmlns:a16="http://schemas.microsoft.com/office/drawing/2014/main" id="{5818A361-34C3-4A5C-AB71-0DD2A69C52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117" name="Figura a mano libera 136">
                <a:extLst>
                  <a:ext uri="{FF2B5EF4-FFF2-40B4-BE49-F238E27FC236}">
                    <a16:creationId xmlns:a16="http://schemas.microsoft.com/office/drawing/2014/main" id="{4046F83B-47F9-4D36-AFD7-FC5D86EF83A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igura a mano libera 137">
                <a:extLst>
                  <a:ext uri="{FF2B5EF4-FFF2-40B4-BE49-F238E27FC236}">
                    <a16:creationId xmlns:a16="http://schemas.microsoft.com/office/drawing/2014/main" id="{6A34793B-68C8-4D45-A3DB-64B017D672F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igura a mano libera 138">
                <a:extLst>
                  <a:ext uri="{FF2B5EF4-FFF2-40B4-BE49-F238E27FC236}">
                    <a16:creationId xmlns:a16="http://schemas.microsoft.com/office/drawing/2014/main" id="{4126D016-4088-42E6-B673-14E974754CF3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uppo 74">
              <a:extLst>
                <a:ext uri="{FF2B5EF4-FFF2-40B4-BE49-F238E27FC236}">
                  <a16:creationId xmlns:a16="http://schemas.microsoft.com/office/drawing/2014/main" id="{88575A6D-A3E7-4D31-A49C-D80C23E3C8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114" name="Figura a mano libera 133">
                <a:extLst>
                  <a:ext uri="{FF2B5EF4-FFF2-40B4-BE49-F238E27FC236}">
                    <a16:creationId xmlns:a16="http://schemas.microsoft.com/office/drawing/2014/main" id="{4B0C69C3-E19F-4526-BE5E-37B68411B56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igura a mano libera 134">
                <a:extLst>
                  <a:ext uri="{FF2B5EF4-FFF2-40B4-BE49-F238E27FC236}">
                    <a16:creationId xmlns:a16="http://schemas.microsoft.com/office/drawing/2014/main" id="{401D5E82-4DC4-4C99-8403-4C8BC9F8537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igura a mano libera 135">
                <a:extLst>
                  <a:ext uri="{FF2B5EF4-FFF2-40B4-BE49-F238E27FC236}">
                    <a16:creationId xmlns:a16="http://schemas.microsoft.com/office/drawing/2014/main" id="{14A91836-45E5-4242-9764-67D424B4F60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uppo 75">
              <a:extLst>
                <a:ext uri="{FF2B5EF4-FFF2-40B4-BE49-F238E27FC236}">
                  <a16:creationId xmlns:a16="http://schemas.microsoft.com/office/drawing/2014/main" id="{8E27C6AD-7F5B-4DFF-8A5C-1DBFCDEAFE7D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111" name="Figura a mano libera 130">
                <a:extLst>
                  <a:ext uri="{FF2B5EF4-FFF2-40B4-BE49-F238E27FC236}">
                    <a16:creationId xmlns:a16="http://schemas.microsoft.com/office/drawing/2014/main" id="{B1F68EEC-66B7-46DC-97C6-0FAB71F605A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igura a mano libera 131">
                <a:extLst>
                  <a:ext uri="{FF2B5EF4-FFF2-40B4-BE49-F238E27FC236}">
                    <a16:creationId xmlns:a16="http://schemas.microsoft.com/office/drawing/2014/main" id="{FB961D4C-F06D-4A82-9E04-49BD7FA0C937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igura a mano libera 132">
                <a:extLst>
                  <a:ext uri="{FF2B5EF4-FFF2-40B4-BE49-F238E27FC236}">
                    <a16:creationId xmlns:a16="http://schemas.microsoft.com/office/drawing/2014/main" id="{8643A4A2-825F-41FB-BF2A-8D4C2EE6B73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uppo 76">
              <a:extLst>
                <a:ext uri="{FF2B5EF4-FFF2-40B4-BE49-F238E27FC236}">
                  <a16:creationId xmlns:a16="http://schemas.microsoft.com/office/drawing/2014/main" id="{1DF609BE-AAAC-4BE0-9886-6A92B5FD82F1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108" name="Figura a mano libera 127">
                <a:extLst>
                  <a:ext uri="{FF2B5EF4-FFF2-40B4-BE49-F238E27FC236}">
                    <a16:creationId xmlns:a16="http://schemas.microsoft.com/office/drawing/2014/main" id="{E14C5270-23AB-4EFE-8ECA-8142D33477C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igura a mano libera 128">
                <a:extLst>
                  <a:ext uri="{FF2B5EF4-FFF2-40B4-BE49-F238E27FC236}">
                    <a16:creationId xmlns:a16="http://schemas.microsoft.com/office/drawing/2014/main" id="{4D509734-AB04-4F1A-AEAD-76BB8ECD1331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igura a mano libera 129">
                <a:extLst>
                  <a:ext uri="{FF2B5EF4-FFF2-40B4-BE49-F238E27FC236}">
                    <a16:creationId xmlns:a16="http://schemas.microsoft.com/office/drawing/2014/main" id="{E069AD45-BE08-4ECF-BE8E-4DF0C327D29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uppo 77">
              <a:extLst>
                <a:ext uri="{FF2B5EF4-FFF2-40B4-BE49-F238E27FC236}">
                  <a16:creationId xmlns:a16="http://schemas.microsoft.com/office/drawing/2014/main" id="{678BCA7C-A637-4C1C-8806-3AA3E9DD1E25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106" name="Figura a mano libera 125">
                <a:extLst>
                  <a:ext uri="{FF2B5EF4-FFF2-40B4-BE49-F238E27FC236}">
                    <a16:creationId xmlns:a16="http://schemas.microsoft.com/office/drawing/2014/main" id="{498A0596-E1A1-42E0-A58F-972D0FE2F58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igura a mano libera 126">
                <a:extLst>
                  <a:ext uri="{FF2B5EF4-FFF2-40B4-BE49-F238E27FC236}">
                    <a16:creationId xmlns:a16="http://schemas.microsoft.com/office/drawing/2014/main" id="{CC048FE8-7EFA-4998-AF7C-65C83A667A0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uppo 78">
              <a:extLst>
                <a:ext uri="{FF2B5EF4-FFF2-40B4-BE49-F238E27FC236}">
                  <a16:creationId xmlns:a16="http://schemas.microsoft.com/office/drawing/2014/main" id="{B420F390-C352-4C50-9FA4-78AE7455D532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104" name="Figura a mano libera 123">
                <a:extLst>
                  <a:ext uri="{FF2B5EF4-FFF2-40B4-BE49-F238E27FC236}">
                    <a16:creationId xmlns:a16="http://schemas.microsoft.com/office/drawing/2014/main" id="{E0BC9D4F-492B-4C35-9FC8-53B5253454D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igura a mano libera 124">
                <a:extLst>
                  <a:ext uri="{FF2B5EF4-FFF2-40B4-BE49-F238E27FC236}">
                    <a16:creationId xmlns:a16="http://schemas.microsoft.com/office/drawing/2014/main" id="{716E151C-6F11-48DB-8977-8C4458300ED0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uppo 79">
              <a:extLst>
                <a:ext uri="{FF2B5EF4-FFF2-40B4-BE49-F238E27FC236}">
                  <a16:creationId xmlns:a16="http://schemas.microsoft.com/office/drawing/2014/main" id="{520882B1-5426-40BF-A031-DA6FA635E59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101" name="Figura a mano libera 120">
                <a:extLst>
                  <a:ext uri="{FF2B5EF4-FFF2-40B4-BE49-F238E27FC236}">
                    <a16:creationId xmlns:a16="http://schemas.microsoft.com/office/drawing/2014/main" id="{36CCCF97-D3B7-41CA-82F6-F57CF047A8A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igura a mano libera 121">
                <a:extLst>
                  <a:ext uri="{FF2B5EF4-FFF2-40B4-BE49-F238E27FC236}">
                    <a16:creationId xmlns:a16="http://schemas.microsoft.com/office/drawing/2014/main" id="{EF944844-988C-45C4-96E9-DD6CD45F2C6A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igura a mano libera 122">
                <a:extLst>
                  <a:ext uri="{FF2B5EF4-FFF2-40B4-BE49-F238E27FC236}">
                    <a16:creationId xmlns:a16="http://schemas.microsoft.com/office/drawing/2014/main" id="{BE6F77D3-934B-4525-AFBB-0BE8086A166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Ovale 80">
              <a:extLst>
                <a:ext uri="{FF2B5EF4-FFF2-40B4-BE49-F238E27FC236}">
                  <a16:creationId xmlns:a16="http://schemas.microsoft.com/office/drawing/2014/main" id="{5A87035C-A58C-4213-9FC2-90390565D148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2" name="Gruppo 81">
              <a:extLst>
                <a:ext uri="{FF2B5EF4-FFF2-40B4-BE49-F238E27FC236}">
                  <a16:creationId xmlns:a16="http://schemas.microsoft.com/office/drawing/2014/main" id="{C2AB80A2-3833-478E-BAFC-D7B366073219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98" name="Figura a mano libera 117">
                <a:extLst>
                  <a:ext uri="{FF2B5EF4-FFF2-40B4-BE49-F238E27FC236}">
                    <a16:creationId xmlns:a16="http://schemas.microsoft.com/office/drawing/2014/main" id="{566FC2CF-D98C-45EE-9BE2-5E3B0937B11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igura a mano libera 118">
                <a:extLst>
                  <a:ext uri="{FF2B5EF4-FFF2-40B4-BE49-F238E27FC236}">
                    <a16:creationId xmlns:a16="http://schemas.microsoft.com/office/drawing/2014/main" id="{961F5435-FABB-4172-B3E8-EDE4CFF86AC6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igura a mano libera 119">
                <a:extLst>
                  <a:ext uri="{FF2B5EF4-FFF2-40B4-BE49-F238E27FC236}">
                    <a16:creationId xmlns:a16="http://schemas.microsoft.com/office/drawing/2014/main" id="{613F5336-693B-48F0-AAF5-471795FE979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Ovale 82">
              <a:extLst>
                <a:ext uri="{FF2B5EF4-FFF2-40B4-BE49-F238E27FC236}">
                  <a16:creationId xmlns:a16="http://schemas.microsoft.com/office/drawing/2014/main" id="{2C7285D5-8930-480E-9498-FD90D9F1BEE7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ruppo 83">
              <a:extLst>
                <a:ext uri="{FF2B5EF4-FFF2-40B4-BE49-F238E27FC236}">
                  <a16:creationId xmlns:a16="http://schemas.microsoft.com/office/drawing/2014/main" id="{4E2C464A-E0D8-42DF-9F4A-0916EAC32D0C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95" name="Figura a mano libera 114">
                <a:extLst>
                  <a:ext uri="{FF2B5EF4-FFF2-40B4-BE49-F238E27FC236}">
                    <a16:creationId xmlns:a16="http://schemas.microsoft.com/office/drawing/2014/main" id="{9AD7CA8D-4653-48AB-9411-222021DBB02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igura a mano libera 115">
                <a:extLst>
                  <a:ext uri="{FF2B5EF4-FFF2-40B4-BE49-F238E27FC236}">
                    <a16:creationId xmlns:a16="http://schemas.microsoft.com/office/drawing/2014/main" id="{3791B1C0-C539-41C4-8C7A-BF173769A1CC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igura a mano libera 116">
                <a:extLst>
                  <a:ext uri="{FF2B5EF4-FFF2-40B4-BE49-F238E27FC236}">
                    <a16:creationId xmlns:a16="http://schemas.microsoft.com/office/drawing/2014/main" id="{E0D983D4-7F3C-4D94-A39A-3A64F283D5E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5" name="Ovale 84">
              <a:extLst>
                <a:ext uri="{FF2B5EF4-FFF2-40B4-BE49-F238E27FC236}">
                  <a16:creationId xmlns:a16="http://schemas.microsoft.com/office/drawing/2014/main" id="{3AC4DD96-BC79-47B9-8952-95ABB84F5B54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6" name="Gruppo 85">
              <a:extLst>
                <a:ext uri="{FF2B5EF4-FFF2-40B4-BE49-F238E27FC236}">
                  <a16:creationId xmlns:a16="http://schemas.microsoft.com/office/drawing/2014/main" id="{724FF2AF-E6D7-4438-ABF9-28263608BC1C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92" name="Figura a mano libera 111">
                <a:extLst>
                  <a:ext uri="{FF2B5EF4-FFF2-40B4-BE49-F238E27FC236}">
                    <a16:creationId xmlns:a16="http://schemas.microsoft.com/office/drawing/2014/main" id="{BF62BD78-5974-4E6F-91EA-C299CA69D23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igura a mano libera 112">
                <a:extLst>
                  <a:ext uri="{FF2B5EF4-FFF2-40B4-BE49-F238E27FC236}">
                    <a16:creationId xmlns:a16="http://schemas.microsoft.com/office/drawing/2014/main" id="{6C704F16-8C78-4B28-A742-3EC4366536FD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igura a mano libera 113">
                <a:extLst>
                  <a:ext uri="{FF2B5EF4-FFF2-40B4-BE49-F238E27FC236}">
                    <a16:creationId xmlns:a16="http://schemas.microsoft.com/office/drawing/2014/main" id="{36D6D74C-05B5-40BE-B2FB-56572508757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7" name="Ovale 86">
              <a:extLst>
                <a:ext uri="{FF2B5EF4-FFF2-40B4-BE49-F238E27FC236}">
                  <a16:creationId xmlns:a16="http://schemas.microsoft.com/office/drawing/2014/main" id="{F111D101-F956-4D78-B883-BD20487B416B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" name="Gruppo 87">
              <a:extLst>
                <a:ext uri="{FF2B5EF4-FFF2-40B4-BE49-F238E27FC236}">
                  <a16:creationId xmlns:a16="http://schemas.microsoft.com/office/drawing/2014/main" id="{2D6C136F-393E-4B6E-BC98-CA2EE30C2A09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89" name="Figura a mano libera 108">
                <a:extLst>
                  <a:ext uri="{FF2B5EF4-FFF2-40B4-BE49-F238E27FC236}">
                    <a16:creationId xmlns:a16="http://schemas.microsoft.com/office/drawing/2014/main" id="{6506C75D-5451-490F-87A6-4343D972C3CE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igura a mano libera 109">
                <a:extLst>
                  <a:ext uri="{FF2B5EF4-FFF2-40B4-BE49-F238E27FC236}">
                    <a16:creationId xmlns:a16="http://schemas.microsoft.com/office/drawing/2014/main" id="{7FD1EABD-8D81-4863-8B6E-C9FABC2E0F29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igura a mano libera 110">
                <a:extLst>
                  <a:ext uri="{FF2B5EF4-FFF2-40B4-BE49-F238E27FC236}">
                    <a16:creationId xmlns:a16="http://schemas.microsoft.com/office/drawing/2014/main" id="{E04B2232-292B-4308-B3C6-6EE156B7CFD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o 88">
              <a:extLst>
                <a:ext uri="{FF2B5EF4-FFF2-40B4-BE49-F238E27FC236}">
                  <a16:creationId xmlns:a16="http://schemas.microsoft.com/office/drawing/2014/main" id="{3FEE1479-5C4E-4EA4-82EF-F5815B516A4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86" name="Figura a mano libera 105">
                <a:extLst>
                  <a:ext uri="{FF2B5EF4-FFF2-40B4-BE49-F238E27FC236}">
                    <a16:creationId xmlns:a16="http://schemas.microsoft.com/office/drawing/2014/main" id="{27B2C9A9-EBC0-4296-99E9-E0E704FF955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igura a mano libera 106">
                <a:extLst>
                  <a:ext uri="{FF2B5EF4-FFF2-40B4-BE49-F238E27FC236}">
                    <a16:creationId xmlns:a16="http://schemas.microsoft.com/office/drawing/2014/main" id="{281BDBB5-046A-4F59-9BFC-DAE41EFEFB60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igura a mano libera 107">
                <a:extLst>
                  <a:ext uri="{FF2B5EF4-FFF2-40B4-BE49-F238E27FC236}">
                    <a16:creationId xmlns:a16="http://schemas.microsoft.com/office/drawing/2014/main" id="{616D6621-1040-4903-ACE6-82E2E9239A8A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2" name="Ovale 91">
              <a:extLst>
                <a:ext uri="{FF2B5EF4-FFF2-40B4-BE49-F238E27FC236}">
                  <a16:creationId xmlns:a16="http://schemas.microsoft.com/office/drawing/2014/main" id="{1D54A650-4794-4667-BB37-6D62925F7E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2" name="Groupe 191">
            <a:extLst>
              <a:ext uri="{FF2B5EF4-FFF2-40B4-BE49-F238E27FC236}">
                <a16:creationId xmlns:a16="http://schemas.microsoft.com/office/drawing/2014/main" id="{A6E63DB4-02D5-4D4F-9BE6-6E5988CD6401}"/>
              </a:ext>
            </a:extLst>
          </p:cNvPr>
          <p:cNvGrpSpPr/>
          <p:nvPr/>
        </p:nvGrpSpPr>
        <p:grpSpPr>
          <a:xfrm>
            <a:off x="7299657" y="5123555"/>
            <a:ext cx="1360929" cy="1382263"/>
            <a:chOff x="2498349" y="4963160"/>
            <a:chExt cx="1360929" cy="1382263"/>
          </a:xfrm>
        </p:grpSpPr>
        <p:sp>
          <p:nvSpPr>
            <p:cNvPr id="193" name="Ovale 91">
              <a:extLst>
                <a:ext uri="{FF2B5EF4-FFF2-40B4-BE49-F238E27FC236}">
                  <a16:creationId xmlns:a16="http://schemas.microsoft.com/office/drawing/2014/main" id="{40EA18E6-C7AB-4798-86FB-56FED5E42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Ovale 58">
              <a:extLst>
                <a:ext uri="{FF2B5EF4-FFF2-40B4-BE49-F238E27FC236}">
                  <a16:creationId xmlns:a16="http://schemas.microsoft.com/office/drawing/2014/main" id="{24AC1E8D-7761-4AFA-AEE7-3C3A37F12E94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Ovale 59">
              <a:extLst>
                <a:ext uri="{FF2B5EF4-FFF2-40B4-BE49-F238E27FC236}">
                  <a16:creationId xmlns:a16="http://schemas.microsoft.com/office/drawing/2014/main" id="{B20DD3B4-DD4B-452C-8408-319B0E9D12A7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Ovale 60">
              <a:extLst>
                <a:ext uri="{FF2B5EF4-FFF2-40B4-BE49-F238E27FC236}">
                  <a16:creationId xmlns:a16="http://schemas.microsoft.com/office/drawing/2014/main" id="{8B48B007-C2F2-4E19-A1B8-B7083BFF5EB5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Ovale 61">
              <a:extLst>
                <a:ext uri="{FF2B5EF4-FFF2-40B4-BE49-F238E27FC236}">
                  <a16:creationId xmlns:a16="http://schemas.microsoft.com/office/drawing/2014/main" id="{53001B37-713B-4965-B41E-1E65A3C89018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Ovale 62">
              <a:extLst>
                <a:ext uri="{FF2B5EF4-FFF2-40B4-BE49-F238E27FC236}">
                  <a16:creationId xmlns:a16="http://schemas.microsoft.com/office/drawing/2014/main" id="{8B34A8E0-5F2B-4A62-A1F0-2C12F5619DF8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Ovale 63">
              <a:extLst>
                <a:ext uri="{FF2B5EF4-FFF2-40B4-BE49-F238E27FC236}">
                  <a16:creationId xmlns:a16="http://schemas.microsoft.com/office/drawing/2014/main" id="{B59DB86C-5C95-4695-BA80-5636784D5BBB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Ovale 64">
              <a:extLst>
                <a:ext uri="{FF2B5EF4-FFF2-40B4-BE49-F238E27FC236}">
                  <a16:creationId xmlns:a16="http://schemas.microsoft.com/office/drawing/2014/main" id="{838D33E9-757B-41BD-94C3-E1700E80D053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Ovale 65">
              <a:extLst>
                <a:ext uri="{FF2B5EF4-FFF2-40B4-BE49-F238E27FC236}">
                  <a16:creationId xmlns:a16="http://schemas.microsoft.com/office/drawing/2014/main" id="{89E88B63-F299-4DBC-9BE8-21AB0039DA7C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Ovale 66">
              <a:extLst>
                <a:ext uri="{FF2B5EF4-FFF2-40B4-BE49-F238E27FC236}">
                  <a16:creationId xmlns:a16="http://schemas.microsoft.com/office/drawing/2014/main" id="{A4E2EF6D-C62C-4896-BC19-F855A47AD34E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Ovale 67">
              <a:extLst>
                <a:ext uri="{FF2B5EF4-FFF2-40B4-BE49-F238E27FC236}">
                  <a16:creationId xmlns:a16="http://schemas.microsoft.com/office/drawing/2014/main" id="{F14E0151-9E20-4582-9D88-991AE6D540B4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Ovale 68">
              <a:extLst>
                <a:ext uri="{FF2B5EF4-FFF2-40B4-BE49-F238E27FC236}">
                  <a16:creationId xmlns:a16="http://schemas.microsoft.com/office/drawing/2014/main" id="{4DA000BD-6FDD-43E2-AEBF-0B651DE04598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vale 69">
              <a:extLst>
                <a:ext uri="{FF2B5EF4-FFF2-40B4-BE49-F238E27FC236}">
                  <a16:creationId xmlns:a16="http://schemas.microsoft.com/office/drawing/2014/main" id="{6D1BDDB3-EE6A-471D-8782-CC3B0F9B58EB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Ovale 70">
              <a:extLst>
                <a:ext uri="{FF2B5EF4-FFF2-40B4-BE49-F238E27FC236}">
                  <a16:creationId xmlns:a16="http://schemas.microsoft.com/office/drawing/2014/main" id="{B09E686C-B2A2-47B1-A911-402C90C1050E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7" name="Gruppo 72">
              <a:extLst>
                <a:ext uri="{FF2B5EF4-FFF2-40B4-BE49-F238E27FC236}">
                  <a16:creationId xmlns:a16="http://schemas.microsoft.com/office/drawing/2014/main" id="{0B5AE828-1961-4D4D-8DAC-C9A9FA7367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259" name="Figura a mano libera 139">
                <a:extLst>
                  <a:ext uri="{FF2B5EF4-FFF2-40B4-BE49-F238E27FC236}">
                    <a16:creationId xmlns:a16="http://schemas.microsoft.com/office/drawing/2014/main" id="{E163F3A0-E712-41B1-AE31-E14EA9EA09FC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Figura a mano libera 140">
                <a:extLst>
                  <a:ext uri="{FF2B5EF4-FFF2-40B4-BE49-F238E27FC236}">
                    <a16:creationId xmlns:a16="http://schemas.microsoft.com/office/drawing/2014/main" id="{A441EA58-D45A-418A-8A8F-4D290BAE7B18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Figura a mano libera 141">
                <a:extLst>
                  <a:ext uri="{FF2B5EF4-FFF2-40B4-BE49-F238E27FC236}">
                    <a16:creationId xmlns:a16="http://schemas.microsoft.com/office/drawing/2014/main" id="{95EBD2FE-7524-4A64-BCAE-6F329146F63C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8" name="Gruppo 73">
              <a:extLst>
                <a:ext uri="{FF2B5EF4-FFF2-40B4-BE49-F238E27FC236}">
                  <a16:creationId xmlns:a16="http://schemas.microsoft.com/office/drawing/2014/main" id="{B14A5E6F-FF17-46D0-B7D0-C8DAA309C6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256" name="Figura a mano libera 136">
                <a:extLst>
                  <a:ext uri="{FF2B5EF4-FFF2-40B4-BE49-F238E27FC236}">
                    <a16:creationId xmlns:a16="http://schemas.microsoft.com/office/drawing/2014/main" id="{AB7C4319-F4D3-4233-A541-D4A72147D33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Figura a mano libera 137">
                <a:extLst>
                  <a:ext uri="{FF2B5EF4-FFF2-40B4-BE49-F238E27FC236}">
                    <a16:creationId xmlns:a16="http://schemas.microsoft.com/office/drawing/2014/main" id="{B71AD98D-5B9C-495B-A50A-DF7D5AD1FD22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Figura a mano libera 138">
                <a:extLst>
                  <a:ext uri="{FF2B5EF4-FFF2-40B4-BE49-F238E27FC236}">
                    <a16:creationId xmlns:a16="http://schemas.microsoft.com/office/drawing/2014/main" id="{F978B2C1-CF22-4903-AABA-7850649B2D0D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09" name="Gruppo 74">
              <a:extLst>
                <a:ext uri="{FF2B5EF4-FFF2-40B4-BE49-F238E27FC236}">
                  <a16:creationId xmlns:a16="http://schemas.microsoft.com/office/drawing/2014/main" id="{5A336FB1-6367-4457-9E2E-81B563F332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253" name="Figura a mano libera 133">
                <a:extLst>
                  <a:ext uri="{FF2B5EF4-FFF2-40B4-BE49-F238E27FC236}">
                    <a16:creationId xmlns:a16="http://schemas.microsoft.com/office/drawing/2014/main" id="{0117BA20-B92B-4C17-A3D7-ED19AD083C79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Figura a mano libera 134">
                <a:extLst>
                  <a:ext uri="{FF2B5EF4-FFF2-40B4-BE49-F238E27FC236}">
                    <a16:creationId xmlns:a16="http://schemas.microsoft.com/office/drawing/2014/main" id="{A6E024E6-5839-4D04-97CC-F5C50EA529F0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Figura a mano libera 135">
                <a:extLst>
                  <a:ext uri="{FF2B5EF4-FFF2-40B4-BE49-F238E27FC236}">
                    <a16:creationId xmlns:a16="http://schemas.microsoft.com/office/drawing/2014/main" id="{9C6CB068-D3C5-47CF-8AFF-9F1225E9D8AC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0" name="Gruppo 75">
              <a:extLst>
                <a:ext uri="{FF2B5EF4-FFF2-40B4-BE49-F238E27FC236}">
                  <a16:creationId xmlns:a16="http://schemas.microsoft.com/office/drawing/2014/main" id="{C7720241-0E57-4185-9479-7982C3301A74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250" name="Figura a mano libera 130">
                <a:extLst>
                  <a:ext uri="{FF2B5EF4-FFF2-40B4-BE49-F238E27FC236}">
                    <a16:creationId xmlns:a16="http://schemas.microsoft.com/office/drawing/2014/main" id="{E089F2E8-D139-494B-91EA-0392F20EF80D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Figura a mano libera 131">
                <a:extLst>
                  <a:ext uri="{FF2B5EF4-FFF2-40B4-BE49-F238E27FC236}">
                    <a16:creationId xmlns:a16="http://schemas.microsoft.com/office/drawing/2014/main" id="{B3EBD780-38D4-4748-AACD-7D6D1DEDE2F8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Figura a mano libera 132">
                <a:extLst>
                  <a:ext uri="{FF2B5EF4-FFF2-40B4-BE49-F238E27FC236}">
                    <a16:creationId xmlns:a16="http://schemas.microsoft.com/office/drawing/2014/main" id="{575F48CC-5145-45A4-AE12-1E11497EA87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1" name="Gruppo 76">
              <a:extLst>
                <a:ext uri="{FF2B5EF4-FFF2-40B4-BE49-F238E27FC236}">
                  <a16:creationId xmlns:a16="http://schemas.microsoft.com/office/drawing/2014/main" id="{FF608BDE-493B-421C-9EC0-0864F48B06A2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247" name="Figura a mano libera 127">
                <a:extLst>
                  <a:ext uri="{FF2B5EF4-FFF2-40B4-BE49-F238E27FC236}">
                    <a16:creationId xmlns:a16="http://schemas.microsoft.com/office/drawing/2014/main" id="{6ADCB499-3CDD-4D56-9083-9047433845C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Figura a mano libera 128">
                <a:extLst>
                  <a:ext uri="{FF2B5EF4-FFF2-40B4-BE49-F238E27FC236}">
                    <a16:creationId xmlns:a16="http://schemas.microsoft.com/office/drawing/2014/main" id="{4E47B60F-E6DD-4CEE-B22C-4651AB3A387C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Figura a mano libera 129">
                <a:extLst>
                  <a:ext uri="{FF2B5EF4-FFF2-40B4-BE49-F238E27FC236}">
                    <a16:creationId xmlns:a16="http://schemas.microsoft.com/office/drawing/2014/main" id="{8E306F7F-023D-4B6F-AC14-F92CC805CE51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2" name="Gruppo 77">
              <a:extLst>
                <a:ext uri="{FF2B5EF4-FFF2-40B4-BE49-F238E27FC236}">
                  <a16:creationId xmlns:a16="http://schemas.microsoft.com/office/drawing/2014/main" id="{5593A756-1826-4B74-BCE7-CF3899D80671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245" name="Figura a mano libera 125">
                <a:extLst>
                  <a:ext uri="{FF2B5EF4-FFF2-40B4-BE49-F238E27FC236}">
                    <a16:creationId xmlns:a16="http://schemas.microsoft.com/office/drawing/2014/main" id="{478F98D3-185D-46D5-86C1-A627266E66E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Figura a mano libera 126">
                <a:extLst>
                  <a:ext uri="{FF2B5EF4-FFF2-40B4-BE49-F238E27FC236}">
                    <a16:creationId xmlns:a16="http://schemas.microsoft.com/office/drawing/2014/main" id="{BD59BA27-3E5E-4244-BDEC-7A7A1283C1E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3" name="Gruppo 78">
              <a:extLst>
                <a:ext uri="{FF2B5EF4-FFF2-40B4-BE49-F238E27FC236}">
                  <a16:creationId xmlns:a16="http://schemas.microsoft.com/office/drawing/2014/main" id="{E6134C7B-344F-4C35-B650-C89FDBCC99E2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243" name="Figura a mano libera 123">
                <a:extLst>
                  <a:ext uri="{FF2B5EF4-FFF2-40B4-BE49-F238E27FC236}">
                    <a16:creationId xmlns:a16="http://schemas.microsoft.com/office/drawing/2014/main" id="{7190412D-8950-453D-80A1-291C245FE57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Figura a mano libera 124">
                <a:extLst>
                  <a:ext uri="{FF2B5EF4-FFF2-40B4-BE49-F238E27FC236}">
                    <a16:creationId xmlns:a16="http://schemas.microsoft.com/office/drawing/2014/main" id="{4862630B-A10F-4986-9C89-CAF7886C9A9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4" name="Gruppo 79">
              <a:extLst>
                <a:ext uri="{FF2B5EF4-FFF2-40B4-BE49-F238E27FC236}">
                  <a16:creationId xmlns:a16="http://schemas.microsoft.com/office/drawing/2014/main" id="{C251E1ED-DAA4-4D73-BA60-CD6355D597C5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240" name="Figura a mano libera 120">
                <a:extLst>
                  <a:ext uri="{FF2B5EF4-FFF2-40B4-BE49-F238E27FC236}">
                    <a16:creationId xmlns:a16="http://schemas.microsoft.com/office/drawing/2014/main" id="{396E7689-B449-4FEA-85BA-2F150B50FAB5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Figura a mano libera 121">
                <a:extLst>
                  <a:ext uri="{FF2B5EF4-FFF2-40B4-BE49-F238E27FC236}">
                    <a16:creationId xmlns:a16="http://schemas.microsoft.com/office/drawing/2014/main" id="{BAAC2B1E-A7C4-484F-ABF6-B7A5193FB23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Figura a mano libera 122">
                <a:extLst>
                  <a:ext uri="{FF2B5EF4-FFF2-40B4-BE49-F238E27FC236}">
                    <a16:creationId xmlns:a16="http://schemas.microsoft.com/office/drawing/2014/main" id="{317A85CC-EDF8-4B2F-AA3B-B97428E57E3B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5" name="Ovale 80">
              <a:extLst>
                <a:ext uri="{FF2B5EF4-FFF2-40B4-BE49-F238E27FC236}">
                  <a16:creationId xmlns:a16="http://schemas.microsoft.com/office/drawing/2014/main" id="{45617FED-00C4-47A6-AB59-4BF111D61086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6" name="Gruppo 81">
              <a:extLst>
                <a:ext uri="{FF2B5EF4-FFF2-40B4-BE49-F238E27FC236}">
                  <a16:creationId xmlns:a16="http://schemas.microsoft.com/office/drawing/2014/main" id="{F199BF29-D7C2-40C2-84B1-17B89FA21195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237" name="Figura a mano libera 117">
                <a:extLst>
                  <a:ext uri="{FF2B5EF4-FFF2-40B4-BE49-F238E27FC236}">
                    <a16:creationId xmlns:a16="http://schemas.microsoft.com/office/drawing/2014/main" id="{AB49EDCE-4574-4F8F-AD39-7155EFE03954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Figura a mano libera 118">
                <a:extLst>
                  <a:ext uri="{FF2B5EF4-FFF2-40B4-BE49-F238E27FC236}">
                    <a16:creationId xmlns:a16="http://schemas.microsoft.com/office/drawing/2014/main" id="{1B077B06-38FF-4B87-99C0-FB7F395C6801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Figura a mano libera 119">
                <a:extLst>
                  <a:ext uri="{FF2B5EF4-FFF2-40B4-BE49-F238E27FC236}">
                    <a16:creationId xmlns:a16="http://schemas.microsoft.com/office/drawing/2014/main" id="{3B31003B-0E05-4616-9053-B3BC8D33F0DB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7" name="Ovale 82">
              <a:extLst>
                <a:ext uri="{FF2B5EF4-FFF2-40B4-BE49-F238E27FC236}">
                  <a16:creationId xmlns:a16="http://schemas.microsoft.com/office/drawing/2014/main" id="{912F4278-289C-469A-A894-A9D8B683DDA9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8" name="Gruppo 83">
              <a:extLst>
                <a:ext uri="{FF2B5EF4-FFF2-40B4-BE49-F238E27FC236}">
                  <a16:creationId xmlns:a16="http://schemas.microsoft.com/office/drawing/2014/main" id="{373EB838-80D8-4732-95AA-881E53C91D90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234" name="Figura a mano libera 114">
                <a:extLst>
                  <a:ext uri="{FF2B5EF4-FFF2-40B4-BE49-F238E27FC236}">
                    <a16:creationId xmlns:a16="http://schemas.microsoft.com/office/drawing/2014/main" id="{865F769E-C095-4A4A-B970-7825F80D219C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Figura a mano libera 115">
                <a:extLst>
                  <a:ext uri="{FF2B5EF4-FFF2-40B4-BE49-F238E27FC236}">
                    <a16:creationId xmlns:a16="http://schemas.microsoft.com/office/drawing/2014/main" id="{0D3972F0-A256-449D-B8CC-131E0A5C8315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Figura a mano libera 116">
                <a:extLst>
                  <a:ext uri="{FF2B5EF4-FFF2-40B4-BE49-F238E27FC236}">
                    <a16:creationId xmlns:a16="http://schemas.microsoft.com/office/drawing/2014/main" id="{0AC904AA-F675-4F7F-BBD6-B1196388461C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9" name="Ovale 84">
              <a:extLst>
                <a:ext uri="{FF2B5EF4-FFF2-40B4-BE49-F238E27FC236}">
                  <a16:creationId xmlns:a16="http://schemas.microsoft.com/office/drawing/2014/main" id="{2842C267-A708-43E2-A7E8-57F2AC004F4F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0" name="Gruppo 85">
              <a:extLst>
                <a:ext uri="{FF2B5EF4-FFF2-40B4-BE49-F238E27FC236}">
                  <a16:creationId xmlns:a16="http://schemas.microsoft.com/office/drawing/2014/main" id="{CF6F61EA-B376-4074-96A8-06C5108604EF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231" name="Figura a mano libera 111">
                <a:extLst>
                  <a:ext uri="{FF2B5EF4-FFF2-40B4-BE49-F238E27FC236}">
                    <a16:creationId xmlns:a16="http://schemas.microsoft.com/office/drawing/2014/main" id="{FAE2D0F2-96B2-480B-B2BB-6621DEA22EB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Figura a mano libera 112">
                <a:extLst>
                  <a:ext uri="{FF2B5EF4-FFF2-40B4-BE49-F238E27FC236}">
                    <a16:creationId xmlns:a16="http://schemas.microsoft.com/office/drawing/2014/main" id="{530055CF-364C-460B-BDB4-6C713F65109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Figura a mano libera 113">
                <a:extLst>
                  <a:ext uri="{FF2B5EF4-FFF2-40B4-BE49-F238E27FC236}">
                    <a16:creationId xmlns:a16="http://schemas.microsoft.com/office/drawing/2014/main" id="{A26F03E6-5CE3-4464-9876-4F57A5A9FEA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1" name="Ovale 86">
              <a:extLst>
                <a:ext uri="{FF2B5EF4-FFF2-40B4-BE49-F238E27FC236}">
                  <a16:creationId xmlns:a16="http://schemas.microsoft.com/office/drawing/2014/main" id="{359BE099-0A22-4341-9639-3B9356055253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2" name="Gruppo 87">
              <a:extLst>
                <a:ext uri="{FF2B5EF4-FFF2-40B4-BE49-F238E27FC236}">
                  <a16:creationId xmlns:a16="http://schemas.microsoft.com/office/drawing/2014/main" id="{4BCFB675-0393-47FD-8DCC-A938333687B2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228" name="Figura a mano libera 108">
                <a:extLst>
                  <a:ext uri="{FF2B5EF4-FFF2-40B4-BE49-F238E27FC236}">
                    <a16:creationId xmlns:a16="http://schemas.microsoft.com/office/drawing/2014/main" id="{E5F2356F-BA22-4971-AF9F-6E38C6B686F2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Figura a mano libera 109">
                <a:extLst>
                  <a:ext uri="{FF2B5EF4-FFF2-40B4-BE49-F238E27FC236}">
                    <a16:creationId xmlns:a16="http://schemas.microsoft.com/office/drawing/2014/main" id="{5AD973F9-E0B6-48CB-B665-7296C7435E81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Figura a mano libera 110">
                <a:extLst>
                  <a:ext uri="{FF2B5EF4-FFF2-40B4-BE49-F238E27FC236}">
                    <a16:creationId xmlns:a16="http://schemas.microsoft.com/office/drawing/2014/main" id="{95F0E2FA-765B-4D24-81D5-42AD115E719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3" name="Gruppo 88">
              <a:extLst>
                <a:ext uri="{FF2B5EF4-FFF2-40B4-BE49-F238E27FC236}">
                  <a16:creationId xmlns:a16="http://schemas.microsoft.com/office/drawing/2014/main" id="{9CE4A490-6CAA-42D6-8D5E-8AD83A27C64B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225" name="Figura a mano libera 105">
                <a:extLst>
                  <a:ext uri="{FF2B5EF4-FFF2-40B4-BE49-F238E27FC236}">
                    <a16:creationId xmlns:a16="http://schemas.microsoft.com/office/drawing/2014/main" id="{CF4F6B4C-E8C1-4131-8435-21D0CE7D593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Figura a mano libera 106">
                <a:extLst>
                  <a:ext uri="{FF2B5EF4-FFF2-40B4-BE49-F238E27FC236}">
                    <a16:creationId xmlns:a16="http://schemas.microsoft.com/office/drawing/2014/main" id="{91D68839-B6A4-4FAA-859A-BEA685369DD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Figura a mano libera 107">
                <a:extLst>
                  <a:ext uri="{FF2B5EF4-FFF2-40B4-BE49-F238E27FC236}">
                    <a16:creationId xmlns:a16="http://schemas.microsoft.com/office/drawing/2014/main" id="{2C40C976-A908-478F-BD52-67F17FFC22DB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4" name="Ovale 91">
              <a:extLst>
                <a:ext uri="{FF2B5EF4-FFF2-40B4-BE49-F238E27FC236}">
                  <a16:creationId xmlns:a16="http://schemas.microsoft.com/office/drawing/2014/main" id="{97677612-CAB1-45C2-AEF2-033E3F0A6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4" name="CasellaDiTesto 36">
            <a:extLst>
              <a:ext uri="{FF2B5EF4-FFF2-40B4-BE49-F238E27FC236}">
                <a16:creationId xmlns:a16="http://schemas.microsoft.com/office/drawing/2014/main" id="{88E67E06-77F7-41D8-97D5-DB10297707A6}"/>
              </a:ext>
            </a:extLst>
          </p:cNvPr>
          <p:cNvSpPr txBox="1"/>
          <p:nvPr/>
        </p:nvSpPr>
        <p:spPr>
          <a:xfrm>
            <a:off x="856937" y="6401104"/>
            <a:ext cx="2774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88879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      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        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       IF          SOLID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A7B8C54-63BD-4F5F-8474-C5243216EFBE}"/>
              </a:ext>
            </a:extLst>
          </p:cNvPr>
          <p:cNvGrpSpPr/>
          <p:nvPr/>
        </p:nvGrpSpPr>
        <p:grpSpPr>
          <a:xfrm>
            <a:off x="900627" y="5024904"/>
            <a:ext cx="2459356" cy="1645075"/>
            <a:chOff x="900627" y="4938279"/>
            <a:chExt cx="2459356" cy="1645075"/>
          </a:xfrm>
        </p:grpSpPr>
        <p:sp>
          <p:nvSpPr>
            <p:cNvPr id="8" name="Rectangle : avec coins supérieurs arrondis 7">
              <a:extLst>
                <a:ext uri="{FF2B5EF4-FFF2-40B4-BE49-F238E27FC236}">
                  <a16:creationId xmlns:a16="http://schemas.microsoft.com/office/drawing/2014/main" id="{A5C68F9C-F531-4C6A-8857-3FAC3FAA7B6C}"/>
                </a:ext>
              </a:extLst>
            </p:cNvPr>
            <p:cNvSpPr/>
            <p:nvPr/>
          </p:nvSpPr>
          <p:spPr>
            <a:xfrm>
              <a:off x="914425" y="4938279"/>
              <a:ext cx="2379425" cy="1202906"/>
            </a:xfrm>
            <a:prstGeom prst="round2Same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2" name="Rettangolo arrotondato 2">
              <a:extLst>
                <a:ext uri="{FF2B5EF4-FFF2-40B4-BE49-F238E27FC236}">
                  <a16:creationId xmlns:a16="http://schemas.microsoft.com/office/drawing/2014/main" id="{4C85AFD4-0D1C-4887-A619-D044247E20CA}"/>
                </a:ext>
              </a:extLst>
            </p:cNvPr>
            <p:cNvSpPr/>
            <p:nvPr/>
          </p:nvSpPr>
          <p:spPr>
            <a:xfrm>
              <a:off x="900627" y="4938279"/>
              <a:ext cx="2383267" cy="1645075"/>
            </a:xfrm>
            <a:prstGeom prst="roundRect">
              <a:avLst>
                <a:gd name="adj" fmla="val 12833"/>
              </a:avLst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Ovale 4">
              <a:extLst>
                <a:ext uri="{FF2B5EF4-FFF2-40B4-BE49-F238E27FC236}">
                  <a16:creationId xmlns:a16="http://schemas.microsoft.com/office/drawing/2014/main" id="{2113F536-E45E-44BB-A228-357E4360F295}"/>
                </a:ext>
              </a:extLst>
            </p:cNvPr>
            <p:cNvSpPr/>
            <p:nvPr/>
          </p:nvSpPr>
          <p:spPr>
            <a:xfrm rot="12822863">
              <a:off x="1764338" y="5473899"/>
              <a:ext cx="360907" cy="518633"/>
            </a:xfrm>
            <a:prstGeom prst="ellipse">
              <a:avLst/>
            </a:prstGeom>
            <a:solidFill>
              <a:srgbClr val="8A2C0E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Ovale 5">
              <a:extLst>
                <a:ext uri="{FF2B5EF4-FFF2-40B4-BE49-F238E27FC236}">
                  <a16:creationId xmlns:a16="http://schemas.microsoft.com/office/drawing/2014/main" id="{AFE189C1-9883-4221-919A-32E162323995}"/>
                </a:ext>
              </a:extLst>
            </p:cNvPr>
            <p:cNvSpPr/>
            <p:nvPr/>
          </p:nvSpPr>
          <p:spPr>
            <a:xfrm rot="10355603">
              <a:off x="1883436" y="5233265"/>
              <a:ext cx="473275" cy="531150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Ovale 6">
              <a:extLst>
                <a:ext uri="{FF2B5EF4-FFF2-40B4-BE49-F238E27FC236}">
                  <a16:creationId xmlns:a16="http://schemas.microsoft.com/office/drawing/2014/main" id="{C50929BD-8CF8-4FF1-BD14-49B77E4F1F15}"/>
                </a:ext>
              </a:extLst>
            </p:cNvPr>
            <p:cNvSpPr/>
            <p:nvPr/>
          </p:nvSpPr>
          <p:spPr>
            <a:xfrm rot="6665678">
              <a:off x="1859261" y="5297379"/>
              <a:ext cx="556291" cy="571026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CasellaDiTesto 10">
              <a:extLst>
                <a:ext uri="{FF2B5EF4-FFF2-40B4-BE49-F238E27FC236}">
                  <a16:creationId xmlns:a16="http://schemas.microsoft.com/office/drawing/2014/main" id="{2DA2401A-4939-4DD0-83F3-B81FE2FA6669}"/>
                </a:ext>
              </a:extLst>
            </p:cNvPr>
            <p:cNvSpPr txBox="1"/>
            <p:nvPr/>
          </p:nvSpPr>
          <p:spPr>
            <a:xfrm>
              <a:off x="1534184" y="5023819"/>
              <a:ext cx="378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11" name="CasellaDiTesto 11">
              <a:extLst>
                <a:ext uri="{FF2B5EF4-FFF2-40B4-BE49-F238E27FC236}">
                  <a16:creationId xmlns:a16="http://schemas.microsoft.com/office/drawing/2014/main" id="{AFCA206A-65B8-46D7-910A-C7CC64887FCD}"/>
                </a:ext>
              </a:extLst>
            </p:cNvPr>
            <p:cNvSpPr txBox="1"/>
            <p:nvPr/>
          </p:nvSpPr>
          <p:spPr>
            <a:xfrm>
              <a:off x="2557001" y="5668695"/>
              <a:ext cx="566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12" name="CasellaDiTesto 12">
              <a:extLst>
                <a:ext uri="{FF2B5EF4-FFF2-40B4-BE49-F238E27FC236}">
                  <a16:creationId xmlns:a16="http://schemas.microsoft.com/office/drawing/2014/main" id="{549247C7-EED1-4D9F-89CB-7D1EC0A5560C}"/>
                </a:ext>
              </a:extLst>
            </p:cNvPr>
            <p:cNvSpPr txBox="1"/>
            <p:nvPr/>
          </p:nvSpPr>
          <p:spPr>
            <a:xfrm>
              <a:off x="1165966" y="5793020"/>
              <a:ext cx="378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31" name="Ovale 33">
              <a:extLst>
                <a:ext uri="{FF2B5EF4-FFF2-40B4-BE49-F238E27FC236}">
                  <a16:creationId xmlns:a16="http://schemas.microsoft.com/office/drawing/2014/main" id="{1211F1EB-3731-4EB6-85E7-B3A351F8191C}"/>
                </a:ext>
              </a:extLst>
            </p:cNvPr>
            <p:cNvSpPr/>
            <p:nvPr/>
          </p:nvSpPr>
          <p:spPr>
            <a:xfrm rot="5400000">
              <a:off x="1278689" y="6148098"/>
              <a:ext cx="115798" cy="197001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CasellaDiTesto 144">
              <a:extLst>
                <a:ext uri="{FF2B5EF4-FFF2-40B4-BE49-F238E27FC236}">
                  <a16:creationId xmlns:a16="http://schemas.microsoft.com/office/drawing/2014/main" id="{EF98CE91-7CAD-4A1D-8820-F50FF3161DEA}"/>
                </a:ext>
              </a:extLst>
            </p:cNvPr>
            <p:cNvSpPr txBox="1"/>
            <p:nvPr/>
          </p:nvSpPr>
          <p:spPr>
            <a:xfrm>
              <a:off x="2396563" y="5145185"/>
              <a:ext cx="963420" cy="2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</a:rPr>
                <a:t>ECM</a:t>
              </a:r>
            </a:p>
          </p:txBody>
        </p:sp>
        <p:sp>
          <p:nvSpPr>
            <p:cNvPr id="339" name="CasellaDiTesto 145">
              <a:extLst>
                <a:ext uri="{FF2B5EF4-FFF2-40B4-BE49-F238E27FC236}">
                  <a16:creationId xmlns:a16="http://schemas.microsoft.com/office/drawing/2014/main" id="{9FD52FE9-6F2E-4350-8860-003C9155287F}"/>
                </a:ext>
              </a:extLst>
            </p:cNvPr>
            <p:cNvSpPr txBox="1"/>
            <p:nvPr/>
          </p:nvSpPr>
          <p:spPr>
            <a:xfrm>
              <a:off x="1207466" y="5424655"/>
              <a:ext cx="963420" cy="2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</a:rPr>
                <a:t>ECM</a:t>
              </a:r>
            </a:p>
          </p:txBody>
        </p:sp>
        <p:sp>
          <p:nvSpPr>
            <p:cNvPr id="313" name="Ovale 13">
              <a:extLst>
                <a:ext uri="{FF2B5EF4-FFF2-40B4-BE49-F238E27FC236}">
                  <a16:creationId xmlns:a16="http://schemas.microsoft.com/office/drawing/2014/main" id="{457E3BDD-2AEE-4FE7-8C68-0067FA3B258F}"/>
                </a:ext>
              </a:extLst>
            </p:cNvPr>
            <p:cNvSpPr/>
            <p:nvPr/>
          </p:nvSpPr>
          <p:spPr>
            <a:xfrm>
              <a:off x="1890334" y="5433589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Ovale 14">
              <a:extLst>
                <a:ext uri="{FF2B5EF4-FFF2-40B4-BE49-F238E27FC236}">
                  <a16:creationId xmlns:a16="http://schemas.microsoft.com/office/drawing/2014/main" id="{53831CC3-AB75-4E94-A7EE-E4F436ED044F}"/>
                </a:ext>
              </a:extLst>
            </p:cNvPr>
            <p:cNvSpPr/>
            <p:nvPr/>
          </p:nvSpPr>
          <p:spPr>
            <a:xfrm>
              <a:off x="1967826" y="528068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Ovale 15">
              <a:extLst>
                <a:ext uri="{FF2B5EF4-FFF2-40B4-BE49-F238E27FC236}">
                  <a16:creationId xmlns:a16="http://schemas.microsoft.com/office/drawing/2014/main" id="{DFAAC99E-8B7A-4853-B32A-2C3E50CB1C3A}"/>
                </a:ext>
              </a:extLst>
            </p:cNvPr>
            <p:cNvSpPr/>
            <p:nvPr/>
          </p:nvSpPr>
          <p:spPr>
            <a:xfrm>
              <a:off x="2109603" y="526762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Ovale 16">
              <a:extLst>
                <a:ext uri="{FF2B5EF4-FFF2-40B4-BE49-F238E27FC236}">
                  <a16:creationId xmlns:a16="http://schemas.microsoft.com/office/drawing/2014/main" id="{73F1E713-BA8D-4632-A9EE-A70E2A06790E}"/>
                </a:ext>
              </a:extLst>
            </p:cNvPr>
            <p:cNvSpPr/>
            <p:nvPr/>
          </p:nvSpPr>
          <p:spPr>
            <a:xfrm rot="20225978">
              <a:off x="1908047" y="5588716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Ovale 18">
              <a:extLst>
                <a:ext uri="{FF2B5EF4-FFF2-40B4-BE49-F238E27FC236}">
                  <a16:creationId xmlns:a16="http://schemas.microsoft.com/office/drawing/2014/main" id="{EC5E1006-3A92-442C-8FCE-DE24EE13BA79}"/>
                </a:ext>
              </a:extLst>
            </p:cNvPr>
            <p:cNvSpPr/>
            <p:nvPr/>
          </p:nvSpPr>
          <p:spPr>
            <a:xfrm>
              <a:off x="2001384" y="5712552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Ovale 19">
              <a:extLst>
                <a:ext uri="{FF2B5EF4-FFF2-40B4-BE49-F238E27FC236}">
                  <a16:creationId xmlns:a16="http://schemas.microsoft.com/office/drawing/2014/main" id="{DAC0270F-55AD-418C-B033-A1FD8452AAC6}"/>
                </a:ext>
              </a:extLst>
            </p:cNvPr>
            <p:cNvSpPr/>
            <p:nvPr/>
          </p:nvSpPr>
          <p:spPr>
            <a:xfrm rot="4235343">
              <a:off x="2190583" y="5639341"/>
              <a:ext cx="91490" cy="210023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Ovale 20">
              <a:extLst>
                <a:ext uri="{FF2B5EF4-FFF2-40B4-BE49-F238E27FC236}">
                  <a16:creationId xmlns:a16="http://schemas.microsoft.com/office/drawing/2014/main" id="{C9C6710D-E15C-48AD-A8E0-01F6DF4B88B0}"/>
                </a:ext>
              </a:extLst>
            </p:cNvPr>
            <p:cNvSpPr/>
            <p:nvPr/>
          </p:nvSpPr>
          <p:spPr>
            <a:xfrm rot="5228169">
              <a:off x="2225395" y="5508017"/>
              <a:ext cx="91490" cy="210023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Ovale 22">
              <a:extLst>
                <a:ext uri="{FF2B5EF4-FFF2-40B4-BE49-F238E27FC236}">
                  <a16:creationId xmlns:a16="http://schemas.microsoft.com/office/drawing/2014/main" id="{4D36684E-1AF9-4C5E-89D8-0D3DAA134808}"/>
                </a:ext>
              </a:extLst>
            </p:cNvPr>
            <p:cNvSpPr/>
            <p:nvPr/>
          </p:nvSpPr>
          <p:spPr>
            <a:xfrm rot="20225978">
              <a:off x="2215393" y="5398162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Ovale 23">
              <a:extLst>
                <a:ext uri="{FF2B5EF4-FFF2-40B4-BE49-F238E27FC236}">
                  <a16:creationId xmlns:a16="http://schemas.microsoft.com/office/drawing/2014/main" id="{F5DD5834-B46E-4D1E-83CB-92E9BEE1617B}"/>
                </a:ext>
              </a:extLst>
            </p:cNvPr>
            <p:cNvSpPr/>
            <p:nvPr/>
          </p:nvSpPr>
          <p:spPr>
            <a:xfrm rot="4645787">
              <a:off x="2048471" y="5408806"/>
              <a:ext cx="125059" cy="173564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Ovale 17">
              <a:extLst>
                <a:ext uri="{FF2B5EF4-FFF2-40B4-BE49-F238E27FC236}">
                  <a16:creationId xmlns:a16="http://schemas.microsoft.com/office/drawing/2014/main" id="{FDE9E23F-D28B-41B8-B7A1-BA3096D8EA98}"/>
                </a:ext>
              </a:extLst>
            </p:cNvPr>
            <p:cNvSpPr/>
            <p:nvPr/>
          </p:nvSpPr>
          <p:spPr>
            <a:xfrm>
              <a:off x="2039183" y="5568827"/>
              <a:ext cx="123720" cy="140984"/>
            </a:xfrm>
            <a:prstGeom prst="ellipse">
              <a:avLst/>
            </a:prstGeom>
            <a:solidFill>
              <a:srgbClr val="EC6C43">
                <a:lumMod val="50000"/>
              </a:srgbClr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Ovale 16">
              <a:extLst>
                <a:ext uri="{FF2B5EF4-FFF2-40B4-BE49-F238E27FC236}">
                  <a16:creationId xmlns:a16="http://schemas.microsoft.com/office/drawing/2014/main" id="{C3B97B87-B8A2-49B6-B8AB-25D87F0711C2}"/>
                </a:ext>
              </a:extLst>
            </p:cNvPr>
            <p:cNvSpPr/>
            <p:nvPr/>
          </p:nvSpPr>
          <p:spPr>
            <a:xfrm rot="1741570">
              <a:off x="1778149" y="5637083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Ovale 16">
              <a:extLst>
                <a:ext uri="{FF2B5EF4-FFF2-40B4-BE49-F238E27FC236}">
                  <a16:creationId xmlns:a16="http://schemas.microsoft.com/office/drawing/2014/main" id="{E0A76921-D8FC-43B5-BF16-D3D9C883C2DD}"/>
                </a:ext>
              </a:extLst>
            </p:cNvPr>
            <p:cNvSpPr/>
            <p:nvPr/>
          </p:nvSpPr>
          <p:spPr>
            <a:xfrm rot="409518">
              <a:off x="1873081" y="5750365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4" name="Ovale 16">
              <a:extLst>
                <a:ext uri="{FF2B5EF4-FFF2-40B4-BE49-F238E27FC236}">
                  <a16:creationId xmlns:a16="http://schemas.microsoft.com/office/drawing/2014/main" id="{60F25640-68CF-4B90-A3C2-9A673C6E6439}"/>
                </a:ext>
              </a:extLst>
            </p:cNvPr>
            <p:cNvSpPr/>
            <p:nvPr/>
          </p:nvSpPr>
          <p:spPr>
            <a:xfrm rot="20287613">
              <a:off x="1747824" y="578575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Figura a mano libera 7">
              <a:extLst>
                <a:ext uri="{FF2B5EF4-FFF2-40B4-BE49-F238E27FC236}">
                  <a16:creationId xmlns:a16="http://schemas.microsoft.com/office/drawing/2014/main" id="{C45978BB-2FB8-4199-9D11-3752B1AEC7F1}"/>
                </a:ext>
              </a:extLst>
            </p:cNvPr>
            <p:cNvSpPr/>
            <p:nvPr/>
          </p:nvSpPr>
          <p:spPr>
            <a:xfrm rot="8531413">
              <a:off x="1675586" y="5775411"/>
              <a:ext cx="888390" cy="38259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Figura a mano libera 9">
              <a:extLst>
                <a:ext uri="{FF2B5EF4-FFF2-40B4-BE49-F238E27FC236}">
                  <a16:creationId xmlns:a16="http://schemas.microsoft.com/office/drawing/2014/main" id="{4F6E05E9-D64E-483A-92B8-2FBB91B51C17}"/>
                </a:ext>
              </a:extLst>
            </p:cNvPr>
            <p:cNvSpPr/>
            <p:nvPr/>
          </p:nvSpPr>
          <p:spPr>
            <a:xfrm rot="1560703">
              <a:off x="2060044" y="5107121"/>
              <a:ext cx="741208" cy="472265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Figura a mano libera 8">
              <a:extLst>
                <a:ext uri="{FF2B5EF4-FFF2-40B4-BE49-F238E27FC236}">
                  <a16:creationId xmlns:a16="http://schemas.microsoft.com/office/drawing/2014/main" id="{52145CAF-F535-4AB1-B54C-F71A4092ED9F}"/>
                </a:ext>
              </a:extLst>
            </p:cNvPr>
            <p:cNvSpPr/>
            <p:nvPr/>
          </p:nvSpPr>
          <p:spPr>
            <a:xfrm rot="8346126" flipV="1">
              <a:off x="1265839" y="5377719"/>
              <a:ext cx="911968" cy="394085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5" name="Ovale 33">
              <a:extLst>
                <a:ext uri="{FF2B5EF4-FFF2-40B4-BE49-F238E27FC236}">
                  <a16:creationId xmlns:a16="http://schemas.microsoft.com/office/drawing/2014/main" id="{458BA874-D3FF-4B4B-8705-0486C22D3E8D}"/>
                </a:ext>
              </a:extLst>
            </p:cNvPr>
            <p:cNvSpPr/>
            <p:nvPr/>
          </p:nvSpPr>
          <p:spPr>
            <a:xfrm rot="5400000">
              <a:off x="2054819" y="6154849"/>
              <a:ext cx="115798" cy="197001"/>
            </a:xfrm>
            <a:prstGeom prst="ellipse">
              <a:avLst/>
            </a:prstGeom>
            <a:solidFill>
              <a:srgbClr val="9DC3E6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6" name="Figura a mano libera 7">
              <a:extLst>
                <a:ext uri="{FF2B5EF4-FFF2-40B4-BE49-F238E27FC236}">
                  <a16:creationId xmlns:a16="http://schemas.microsoft.com/office/drawing/2014/main" id="{9A433B3B-A6E5-4AF7-9F31-DDA2696B87A7}"/>
                </a:ext>
              </a:extLst>
            </p:cNvPr>
            <p:cNvSpPr/>
            <p:nvPr/>
          </p:nvSpPr>
          <p:spPr>
            <a:xfrm rot="8531413">
              <a:off x="2726790" y="6206034"/>
              <a:ext cx="239920" cy="94978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8" name="Groupe 347">
            <a:extLst>
              <a:ext uri="{FF2B5EF4-FFF2-40B4-BE49-F238E27FC236}">
                <a16:creationId xmlns:a16="http://schemas.microsoft.com/office/drawing/2014/main" id="{88555807-93BB-4845-8D77-57EAE172D1E3}"/>
              </a:ext>
            </a:extLst>
          </p:cNvPr>
          <p:cNvGrpSpPr/>
          <p:nvPr/>
        </p:nvGrpSpPr>
        <p:grpSpPr>
          <a:xfrm>
            <a:off x="8931621" y="5029644"/>
            <a:ext cx="2459356" cy="1645075"/>
            <a:chOff x="900627" y="4938279"/>
            <a:chExt cx="2459356" cy="1645075"/>
          </a:xfrm>
        </p:grpSpPr>
        <p:sp>
          <p:nvSpPr>
            <p:cNvPr id="349" name="Rectangle : avec coins supérieurs arrondis 348">
              <a:extLst>
                <a:ext uri="{FF2B5EF4-FFF2-40B4-BE49-F238E27FC236}">
                  <a16:creationId xmlns:a16="http://schemas.microsoft.com/office/drawing/2014/main" id="{CCA5AFF6-73FC-44BD-882C-4CD45CABA08D}"/>
                </a:ext>
              </a:extLst>
            </p:cNvPr>
            <p:cNvSpPr/>
            <p:nvPr/>
          </p:nvSpPr>
          <p:spPr>
            <a:xfrm>
              <a:off x="914425" y="4938279"/>
              <a:ext cx="2379425" cy="1202906"/>
            </a:xfrm>
            <a:prstGeom prst="round2Same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0" name="Rettangolo arrotondato 2">
              <a:extLst>
                <a:ext uri="{FF2B5EF4-FFF2-40B4-BE49-F238E27FC236}">
                  <a16:creationId xmlns:a16="http://schemas.microsoft.com/office/drawing/2014/main" id="{90CB9A3E-3172-4415-9C0C-F992E6D30DA8}"/>
                </a:ext>
              </a:extLst>
            </p:cNvPr>
            <p:cNvSpPr/>
            <p:nvPr/>
          </p:nvSpPr>
          <p:spPr>
            <a:xfrm>
              <a:off x="900627" y="4938279"/>
              <a:ext cx="2383267" cy="1645075"/>
            </a:xfrm>
            <a:prstGeom prst="roundRect">
              <a:avLst>
                <a:gd name="adj" fmla="val 12833"/>
              </a:avLst>
            </a:prstGeom>
            <a:noFill/>
            <a:ln w="222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Ovale 4">
              <a:extLst>
                <a:ext uri="{FF2B5EF4-FFF2-40B4-BE49-F238E27FC236}">
                  <a16:creationId xmlns:a16="http://schemas.microsoft.com/office/drawing/2014/main" id="{C03C09E3-2955-4A55-8AEF-CBA9648ABEF8}"/>
                </a:ext>
              </a:extLst>
            </p:cNvPr>
            <p:cNvSpPr/>
            <p:nvPr/>
          </p:nvSpPr>
          <p:spPr>
            <a:xfrm rot="12822863">
              <a:off x="1764338" y="5473899"/>
              <a:ext cx="360907" cy="518633"/>
            </a:xfrm>
            <a:prstGeom prst="ellipse">
              <a:avLst/>
            </a:prstGeom>
            <a:solidFill>
              <a:srgbClr val="2E75B6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Ovale 5">
              <a:extLst>
                <a:ext uri="{FF2B5EF4-FFF2-40B4-BE49-F238E27FC236}">
                  <a16:creationId xmlns:a16="http://schemas.microsoft.com/office/drawing/2014/main" id="{4D8810C0-59E7-4A9E-A6C7-55CD8142EC28}"/>
                </a:ext>
              </a:extLst>
            </p:cNvPr>
            <p:cNvSpPr/>
            <p:nvPr/>
          </p:nvSpPr>
          <p:spPr>
            <a:xfrm rot="10355603">
              <a:off x="1883436" y="5233265"/>
              <a:ext cx="473275" cy="531150"/>
            </a:xfrm>
            <a:prstGeom prst="ellipse">
              <a:avLst/>
            </a:prstGeom>
            <a:solidFill>
              <a:srgbClr val="2E75B6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Ovale 6">
              <a:extLst>
                <a:ext uri="{FF2B5EF4-FFF2-40B4-BE49-F238E27FC236}">
                  <a16:creationId xmlns:a16="http://schemas.microsoft.com/office/drawing/2014/main" id="{7BD79465-6BC8-439C-9B42-4CC17B1BD365}"/>
                </a:ext>
              </a:extLst>
            </p:cNvPr>
            <p:cNvSpPr/>
            <p:nvPr/>
          </p:nvSpPr>
          <p:spPr>
            <a:xfrm rot="6665678">
              <a:off x="1859261" y="5297379"/>
              <a:ext cx="556291" cy="571026"/>
            </a:xfrm>
            <a:prstGeom prst="ellipse">
              <a:avLst/>
            </a:prstGeom>
            <a:solidFill>
              <a:srgbClr val="2E75B6"/>
            </a:solidFill>
            <a:ln w="381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CasellaDiTesto 10">
              <a:extLst>
                <a:ext uri="{FF2B5EF4-FFF2-40B4-BE49-F238E27FC236}">
                  <a16:creationId xmlns:a16="http://schemas.microsoft.com/office/drawing/2014/main" id="{3AEDD653-DDF1-45B1-9ECB-245AB08BDC12}"/>
                </a:ext>
              </a:extLst>
            </p:cNvPr>
            <p:cNvSpPr txBox="1"/>
            <p:nvPr/>
          </p:nvSpPr>
          <p:spPr>
            <a:xfrm>
              <a:off x="1534184" y="5023819"/>
              <a:ext cx="378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55" name="CasellaDiTesto 11">
              <a:extLst>
                <a:ext uri="{FF2B5EF4-FFF2-40B4-BE49-F238E27FC236}">
                  <a16:creationId xmlns:a16="http://schemas.microsoft.com/office/drawing/2014/main" id="{A96319BA-19F7-416E-A736-364DC014ED44}"/>
                </a:ext>
              </a:extLst>
            </p:cNvPr>
            <p:cNvSpPr txBox="1"/>
            <p:nvPr/>
          </p:nvSpPr>
          <p:spPr>
            <a:xfrm>
              <a:off x="2557001" y="5668695"/>
              <a:ext cx="5663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56" name="CasellaDiTesto 12">
              <a:extLst>
                <a:ext uri="{FF2B5EF4-FFF2-40B4-BE49-F238E27FC236}">
                  <a16:creationId xmlns:a16="http://schemas.microsoft.com/office/drawing/2014/main" id="{3B974440-655F-4E9C-9F3B-48837690FE76}"/>
                </a:ext>
              </a:extLst>
            </p:cNvPr>
            <p:cNvSpPr txBox="1"/>
            <p:nvPr/>
          </p:nvSpPr>
          <p:spPr>
            <a:xfrm>
              <a:off x="1165966" y="5793020"/>
              <a:ext cx="378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IF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  <p:sp>
          <p:nvSpPr>
            <p:cNvPr id="357" name="Ovale 33">
              <a:extLst>
                <a:ext uri="{FF2B5EF4-FFF2-40B4-BE49-F238E27FC236}">
                  <a16:creationId xmlns:a16="http://schemas.microsoft.com/office/drawing/2014/main" id="{9CEF5CC8-EE28-4DCD-8B7A-0EE4939860CD}"/>
                </a:ext>
              </a:extLst>
            </p:cNvPr>
            <p:cNvSpPr/>
            <p:nvPr/>
          </p:nvSpPr>
          <p:spPr>
            <a:xfrm rot="5400000">
              <a:off x="1323748" y="6148128"/>
              <a:ext cx="115798" cy="197001"/>
            </a:xfrm>
            <a:prstGeom prst="ellipse">
              <a:avLst/>
            </a:prstGeom>
            <a:solidFill>
              <a:srgbClr val="2E75B6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CasellaDiTesto 144">
              <a:extLst>
                <a:ext uri="{FF2B5EF4-FFF2-40B4-BE49-F238E27FC236}">
                  <a16:creationId xmlns:a16="http://schemas.microsoft.com/office/drawing/2014/main" id="{0EC8D8C9-981A-4BCF-8D35-BBD4A4228E71}"/>
                </a:ext>
              </a:extLst>
            </p:cNvPr>
            <p:cNvSpPr txBox="1"/>
            <p:nvPr/>
          </p:nvSpPr>
          <p:spPr>
            <a:xfrm>
              <a:off x="2396563" y="5145185"/>
              <a:ext cx="963420" cy="2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</a:rPr>
                <a:t>ECM</a:t>
              </a:r>
            </a:p>
          </p:txBody>
        </p:sp>
        <p:sp>
          <p:nvSpPr>
            <p:cNvPr id="360" name="CasellaDiTesto 145">
              <a:extLst>
                <a:ext uri="{FF2B5EF4-FFF2-40B4-BE49-F238E27FC236}">
                  <a16:creationId xmlns:a16="http://schemas.microsoft.com/office/drawing/2014/main" id="{131A4F2B-28C5-4EED-9A2B-2F50CAD8ECDC}"/>
                </a:ext>
              </a:extLst>
            </p:cNvPr>
            <p:cNvSpPr txBox="1"/>
            <p:nvPr/>
          </p:nvSpPr>
          <p:spPr>
            <a:xfrm>
              <a:off x="1207466" y="5424655"/>
              <a:ext cx="963420" cy="218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</a:rPr>
                <a:t>ECM</a:t>
              </a:r>
            </a:p>
          </p:txBody>
        </p:sp>
        <p:sp>
          <p:nvSpPr>
            <p:cNvPr id="361" name="Ovale 13">
              <a:extLst>
                <a:ext uri="{FF2B5EF4-FFF2-40B4-BE49-F238E27FC236}">
                  <a16:creationId xmlns:a16="http://schemas.microsoft.com/office/drawing/2014/main" id="{8F41839F-EE12-4E93-AA1A-BAEC054D78D3}"/>
                </a:ext>
              </a:extLst>
            </p:cNvPr>
            <p:cNvSpPr/>
            <p:nvPr/>
          </p:nvSpPr>
          <p:spPr>
            <a:xfrm>
              <a:off x="1890334" y="5433589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2" name="Ovale 14">
              <a:extLst>
                <a:ext uri="{FF2B5EF4-FFF2-40B4-BE49-F238E27FC236}">
                  <a16:creationId xmlns:a16="http://schemas.microsoft.com/office/drawing/2014/main" id="{8629123F-4769-4DC1-8906-F814F1180237}"/>
                </a:ext>
              </a:extLst>
            </p:cNvPr>
            <p:cNvSpPr/>
            <p:nvPr/>
          </p:nvSpPr>
          <p:spPr>
            <a:xfrm>
              <a:off x="1967826" y="528068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Ovale 15">
              <a:extLst>
                <a:ext uri="{FF2B5EF4-FFF2-40B4-BE49-F238E27FC236}">
                  <a16:creationId xmlns:a16="http://schemas.microsoft.com/office/drawing/2014/main" id="{92D9B01A-FA15-462E-BFAB-DD1D858BCEC9}"/>
                </a:ext>
              </a:extLst>
            </p:cNvPr>
            <p:cNvSpPr/>
            <p:nvPr/>
          </p:nvSpPr>
          <p:spPr>
            <a:xfrm>
              <a:off x="2109603" y="526762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Ovale 16">
              <a:extLst>
                <a:ext uri="{FF2B5EF4-FFF2-40B4-BE49-F238E27FC236}">
                  <a16:creationId xmlns:a16="http://schemas.microsoft.com/office/drawing/2014/main" id="{CDDB9815-32A3-4BEF-978F-674E9786DB49}"/>
                </a:ext>
              </a:extLst>
            </p:cNvPr>
            <p:cNvSpPr/>
            <p:nvPr/>
          </p:nvSpPr>
          <p:spPr>
            <a:xfrm rot="20225978">
              <a:off x="1908047" y="5588716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Ovale 18">
              <a:extLst>
                <a:ext uri="{FF2B5EF4-FFF2-40B4-BE49-F238E27FC236}">
                  <a16:creationId xmlns:a16="http://schemas.microsoft.com/office/drawing/2014/main" id="{62289B1E-F9D5-4950-B4CA-6FD7C118AA2E}"/>
                </a:ext>
              </a:extLst>
            </p:cNvPr>
            <p:cNvSpPr/>
            <p:nvPr/>
          </p:nvSpPr>
          <p:spPr>
            <a:xfrm>
              <a:off x="2001384" y="5712552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Ovale 19">
              <a:extLst>
                <a:ext uri="{FF2B5EF4-FFF2-40B4-BE49-F238E27FC236}">
                  <a16:creationId xmlns:a16="http://schemas.microsoft.com/office/drawing/2014/main" id="{3357ECAE-D2E2-4F9E-A8D8-41EF521715F6}"/>
                </a:ext>
              </a:extLst>
            </p:cNvPr>
            <p:cNvSpPr/>
            <p:nvPr/>
          </p:nvSpPr>
          <p:spPr>
            <a:xfrm rot="4235343">
              <a:off x="2190583" y="5639341"/>
              <a:ext cx="91490" cy="210023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7" name="Ovale 20">
              <a:extLst>
                <a:ext uri="{FF2B5EF4-FFF2-40B4-BE49-F238E27FC236}">
                  <a16:creationId xmlns:a16="http://schemas.microsoft.com/office/drawing/2014/main" id="{E99C424E-C4B9-4FFD-A998-226F72E30675}"/>
                </a:ext>
              </a:extLst>
            </p:cNvPr>
            <p:cNvSpPr/>
            <p:nvPr/>
          </p:nvSpPr>
          <p:spPr>
            <a:xfrm rot="5228169">
              <a:off x="2225395" y="5508017"/>
              <a:ext cx="91490" cy="210023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8" name="Ovale 22">
              <a:extLst>
                <a:ext uri="{FF2B5EF4-FFF2-40B4-BE49-F238E27FC236}">
                  <a16:creationId xmlns:a16="http://schemas.microsoft.com/office/drawing/2014/main" id="{C94B87CE-A8E2-40BC-BFA5-4081CE79B935}"/>
                </a:ext>
              </a:extLst>
            </p:cNvPr>
            <p:cNvSpPr/>
            <p:nvPr/>
          </p:nvSpPr>
          <p:spPr>
            <a:xfrm rot="20225978">
              <a:off x="2215393" y="5398162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9" name="Ovale 23">
              <a:extLst>
                <a:ext uri="{FF2B5EF4-FFF2-40B4-BE49-F238E27FC236}">
                  <a16:creationId xmlns:a16="http://schemas.microsoft.com/office/drawing/2014/main" id="{11F74A41-68B6-4014-B491-D61E57DA4CE2}"/>
                </a:ext>
              </a:extLst>
            </p:cNvPr>
            <p:cNvSpPr/>
            <p:nvPr/>
          </p:nvSpPr>
          <p:spPr>
            <a:xfrm rot="4645787">
              <a:off x="2035661" y="5413316"/>
              <a:ext cx="142192" cy="180114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0" name="Ovale 17">
              <a:extLst>
                <a:ext uri="{FF2B5EF4-FFF2-40B4-BE49-F238E27FC236}">
                  <a16:creationId xmlns:a16="http://schemas.microsoft.com/office/drawing/2014/main" id="{13363D97-A1C9-4FEF-B27C-CF815429EBB0}"/>
                </a:ext>
              </a:extLst>
            </p:cNvPr>
            <p:cNvSpPr/>
            <p:nvPr/>
          </p:nvSpPr>
          <p:spPr>
            <a:xfrm>
              <a:off x="2039183" y="5568827"/>
              <a:ext cx="123720" cy="140984"/>
            </a:xfrm>
            <a:prstGeom prst="ellipse">
              <a:avLst/>
            </a:prstGeom>
            <a:solidFill>
              <a:srgbClr val="2E75B6"/>
            </a:solidFill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1" name="Ovale 16">
              <a:extLst>
                <a:ext uri="{FF2B5EF4-FFF2-40B4-BE49-F238E27FC236}">
                  <a16:creationId xmlns:a16="http://schemas.microsoft.com/office/drawing/2014/main" id="{6DF0AB24-A130-4FD6-8D75-12C32C2760C8}"/>
                </a:ext>
              </a:extLst>
            </p:cNvPr>
            <p:cNvSpPr/>
            <p:nvPr/>
          </p:nvSpPr>
          <p:spPr>
            <a:xfrm rot="1741570">
              <a:off x="1778149" y="5637083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2" name="Ovale 16">
              <a:extLst>
                <a:ext uri="{FF2B5EF4-FFF2-40B4-BE49-F238E27FC236}">
                  <a16:creationId xmlns:a16="http://schemas.microsoft.com/office/drawing/2014/main" id="{0A694C5A-F195-44C4-9553-20814FFC1A62}"/>
                </a:ext>
              </a:extLst>
            </p:cNvPr>
            <p:cNvSpPr/>
            <p:nvPr/>
          </p:nvSpPr>
          <p:spPr>
            <a:xfrm rot="409518">
              <a:off x="1873081" y="5750365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3" name="Ovale 16">
              <a:extLst>
                <a:ext uri="{FF2B5EF4-FFF2-40B4-BE49-F238E27FC236}">
                  <a16:creationId xmlns:a16="http://schemas.microsoft.com/office/drawing/2014/main" id="{CBF51303-9C5A-44C6-B60A-A12F443FC731}"/>
                </a:ext>
              </a:extLst>
            </p:cNvPr>
            <p:cNvSpPr/>
            <p:nvPr/>
          </p:nvSpPr>
          <p:spPr>
            <a:xfrm rot="20287613">
              <a:off x="1747824" y="5785750"/>
              <a:ext cx="123720" cy="155311"/>
            </a:xfrm>
            <a:prstGeom prst="ellips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4" name="Figura a mano libera 7">
              <a:extLst>
                <a:ext uri="{FF2B5EF4-FFF2-40B4-BE49-F238E27FC236}">
                  <a16:creationId xmlns:a16="http://schemas.microsoft.com/office/drawing/2014/main" id="{481FEDCF-807D-45B6-928F-0FE5A465D2AB}"/>
                </a:ext>
              </a:extLst>
            </p:cNvPr>
            <p:cNvSpPr/>
            <p:nvPr/>
          </p:nvSpPr>
          <p:spPr>
            <a:xfrm rot="8531413">
              <a:off x="1675586" y="5775411"/>
              <a:ext cx="888390" cy="38259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5" name="Figura a mano libera 9">
              <a:extLst>
                <a:ext uri="{FF2B5EF4-FFF2-40B4-BE49-F238E27FC236}">
                  <a16:creationId xmlns:a16="http://schemas.microsoft.com/office/drawing/2014/main" id="{1B7BC1AA-1E0E-44D3-BD41-94A3D470B086}"/>
                </a:ext>
              </a:extLst>
            </p:cNvPr>
            <p:cNvSpPr/>
            <p:nvPr/>
          </p:nvSpPr>
          <p:spPr>
            <a:xfrm rot="1560703">
              <a:off x="2060044" y="5107121"/>
              <a:ext cx="741208" cy="472265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6" name="Figura a mano libera 8">
              <a:extLst>
                <a:ext uri="{FF2B5EF4-FFF2-40B4-BE49-F238E27FC236}">
                  <a16:creationId xmlns:a16="http://schemas.microsoft.com/office/drawing/2014/main" id="{BFAE3662-F6FB-42A6-9864-43E993C3D93F}"/>
                </a:ext>
              </a:extLst>
            </p:cNvPr>
            <p:cNvSpPr/>
            <p:nvPr/>
          </p:nvSpPr>
          <p:spPr>
            <a:xfrm rot="8346126" flipV="1">
              <a:off x="1265839" y="5377719"/>
              <a:ext cx="911968" cy="394085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7" name="Ovale 33">
              <a:extLst>
                <a:ext uri="{FF2B5EF4-FFF2-40B4-BE49-F238E27FC236}">
                  <a16:creationId xmlns:a16="http://schemas.microsoft.com/office/drawing/2014/main" id="{9F6CB059-AA64-4D09-A85F-D9298A1D3D61}"/>
                </a:ext>
              </a:extLst>
            </p:cNvPr>
            <p:cNvSpPr/>
            <p:nvPr/>
          </p:nvSpPr>
          <p:spPr>
            <a:xfrm rot="5400000">
              <a:off x="2020614" y="6143558"/>
              <a:ext cx="115798" cy="197001"/>
            </a:xfrm>
            <a:prstGeom prst="ellipse">
              <a:avLst/>
            </a:prstGeom>
            <a:solidFill>
              <a:srgbClr val="9DC3E6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Figura a mano libera 7">
              <a:extLst>
                <a:ext uri="{FF2B5EF4-FFF2-40B4-BE49-F238E27FC236}">
                  <a16:creationId xmlns:a16="http://schemas.microsoft.com/office/drawing/2014/main" id="{D6338F02-C199-4273-9FD0-95A5A43BFB59}"/>
                </a:ext>
              </a:extLst>
            </p:cNvPr>
            <p:cNvSpPr/>
            <p:nvPr/>
          </p:nvSpPr>
          <p:spPr>
            <a:xfrm rot="8531413">
              <a:off x="2708591" y="6203775"/>
              <a:ext cx="239920" cy="94978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B2ABCF7-A16D-4854-98BF-863EC9831EBC}"/>
              </a:ext>
            </a:extLst>
          </p:cNvPr>
          <p:cNvSpPr/>
          <p:nvPr/>
        </p:nvSpPr>
        <p:spPr>
          <a:xfrm>
            <a:off x="1476015" y="4660422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Microscale</a:t>
            </a:r>
            <a:endParaRPr lang="fr-FR" dirty="0"/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F48BCF33-8B34-4062-9DCB-B7235B2E2288}"/>
              </a:ext>
            </a:extLst>
          </p:cNvPr>
          <p:cNvSpPr/>
          <p:nvPr/>
        </p:nvSpPr>
        <p:spPr>
          <a:xfrm>
            <a:off x="3909599" y="4685327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REV</a:t>
            </a:r>
            <a:endParaRPr lang="fr-FR" dirty="0"/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72C8F64F-5D4F-4F66-B592-F2081493B651}"/>
              </a:ext>
            </a:extLst>
          </p:cNvPr>
          <p:cNvSpPr/>
          <p:nvPr/>
        </p:nvSpPr>
        <p:spPr>
          <a:xfrm>
            <a:off x="9477638" y="4667068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Microscale</a:t>
            </a:r>
            <a:endParaRPr lang="fr-FR" dirty="0"/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F4214601-7216-4C5F-900D-C3FF94803557}"/>
              </a:ext>
            </a:extLst>
          </p:cNvPr>
          <p:cNvSpPr/>
          <p:nvPr/>
        </p:nvSpPr>
        <p:spPr>
          <a:xfrm>
            <a:off x="7682383" y="4731552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Arial"/>
              </a:rPr>
              <a:t>REV</a:t>
            </a:r>
            <a:endParaRPr lang="fr-FR" dirty="0"/>
          </a:p>
        </p:txBody>
      </p:sp>
      <p:sp>
        <p:nvSpPr>
          <p:cNvPr id="387" name="CasellaDiTesto 36">
            <a:extLst>
              <a:ext uri="{FF2B5EF4-FFF2-40B4-BE49-F238E27FC236}">
                <a16:creationId xmlns:a16="http://schemas.microsoft.com/office/drawing/2014/main" id="{715F7EDB-45FA-44BB-B5A6-380C3BF08A72}"/>
              </a:ext>
            </a:extLst>
          </p:cNvPr>
          <p:cNvSpPr txBox="1"/>
          <p:nvPr/>
        </p:nvSpPr>
        <p:spPr>
          <a:xfrm>
            <a:off x="8887975" y="6398003"/>
            <a:ext cx="2774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88879"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       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      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       IF           SOLID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88" name="Connettore 1 37">
            <a:extLst>
              <a:ext uri="{FF2B5EF4-FFF2-40B4-BE49-F238E27FC236}">
                <a16:creationId xmlns:a16="http://schemas.microsoft.com/office/drawing/2014/main" id="{AB04A64B-D75B-4900-BB9F-21C38CED23C1}"/>
              </a:ext>
            </a:extLst>
          </p:cNvPr>
          <p:cNvCxnSpPr>
            <a:cxnSpLocks/>
            <a:endCxn id="392" idx="0"/>
          </p:cNvCxnSpPr>
          <p:nvPr/>
        </p:nvCxnSpPr>
        <p:spPr>
          <a:xfrm>
            <a:off x="3181675" y="5054659"/>
            <a:ext cx="825835" cy="472505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9" name="Connettore 1 38">
            <a:extLst>
              <a:ext uri="{FF2B5EF4-FFF2-40B4-BE49-F238E27FC236}">
                <a16:creationId xmlns:a16="http://schemas.microsoft.com/office/drawing/2014/main" id="{DB702CC7-2112-49E8-B0BF-E5CFD81F7C41}"/>
              </a:ext>
            </a:extLst>
          </p:cNvPr>
          <p:cNvCxnSpPr>
            <a:cxnSpLocks/>
            <a:endCxn id="392" idx="2"/>
          </p:cNvCxnSpPr>
          <p:nvPr/>
        </p:nvCxnSpPr>
        <p:spPr>
          <a:xfrm flipV="1">
            <a:off x="3243541" y="5928563"/>
            <a:ext cx="763969" cy="63343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2" name="Rettangolo arrotondato 90">
            <a:extLst>
              <a:ext uri="{FF2B5EF4-FFF2-40B4-BE49-F238E27FC236}">
                <a16:creationId xmlns:a16="http://schemas.microsoft.com/office/drawing/2014/main" id="{D8EA35DE-A56D-4580-92B1-FCFA13CEDBDC}"/>
              </a:ext>
            </a:extLst>
          </p:cNvPr>
          <p:cNvSpPr/>
          <p:nvPr/>
        </p:nvSpPr>
        <p:spPr>
          <a:xfrm>
            <a:off x="3845606" y="5527164"/>
            <a:ext cx="323807" cy="401399"/>
          </a:xfrm>
          <a:prstGeom prst="roundRect">
            <a:avLst>
              <a:gd name="adj" fmla="val 12833"/>
            </a:avLst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97" name="Connettore 1 37">
            <a:extLst>
              <a:ext uri="{FF2B5EF4-FFF2-40B4-BE49-F238E27FC236}">
                <a16:creationId xmlns:a16="http://schemas.microsoft.com/office/drawing/2014/main" id="{CED1AC2A-7E30-4E1D-AE14-16B4B1DFA67E}"/>
              </a:ext>
            </a:extLst>
          </p:cNvPr>
          <p:cNvCxnSpPr>
            <a:cxnSpLocks/>
            <a:endCxn id="399" idx="0"/>
          </p:cNvCxnSpPr>
          <p:nvPr/>
        </p:nvCxnSpPr>
        <p:spPr>
          <a:xfrm flipH="1">
            <a:off x="7801238" y="5036400"/>
            <a:ext cx="1269692" cy="498436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98" name="Connettore 1 38">
            <a:extLst>
              <a:ext uri="{FF2B5EF4-FFF2-40B4-BE49-F238E27FC236}">
                <a16:creationId xmlns:a16="http://schemas.microsoft.com/office/drawing/2014/main" id="{F70BCC77-21A0-408A-86FD-7147046BF0BD}"/>
              </a:ext>
            </a:extLst>
          </p:cNvPr>
          <p:cNvCxnSpPr>
            <a:cxnSpLocks/>
            <a:endCxn id="399" idx="2"/>
          </p:cNvCxnSpPr>
          <p:nvPr/>
        </p:nvCxnSpPr>
        <p:spPr>
          <a:xfrm flipH="1" flipV="1">
            <a:off x="7801238" y="5936235"/>
            <a:ext cx="1241356" cy="696808"/>
          </a:xfrm>
          <a:prstGeom prst="line">
            <a:avLst/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9" name="Rettangolo arrotondato 90">
            <a:extLst>
              <a:ext uri="{FF2B5EF4-FFF2-40B4-BE49-F238E27FC236}">
                <a16:creationId xmlns:a16="http://schemas.microsoft.com/office/drawing/2014/main" id="{CA1A12AF-0534-47A2-829B-2DB55C41C97E}"/>
              </a:ext>
            </a:extLst>
          </p:cNvPr>
          <p:cNvSpPr/>
          <p:nvPr/>
        </p:nvSpPr>
        <p:spPr>
          <a:xfrm>
            <a:off x="7595335" y="5534836"/>
            <a:ext cx="411806" cy="401399"/>
          </a:xfrm>
          <a:prstGeom prst="roundRect">
            <a:avLst>
              <a:gd name="adj" fmla="val 12833"/>
            </a:avLst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3477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CA6D2A9B-2907-4B7D-83D9-2BC4960488BD}"/>
              </a:ext>
            </a:extLst>
          </p:cNvPr>
          <p:cNvSpPr/>
          <p:nvPr/>
        </p:nvSpPr>
        <p:spPr>
          <a:xfrm>
            <a:off x="920150" y="3368342"/>
            <a:ext cx="5175850" cy="3086433"/>
          </a:xfrm>
          <a:prstGeom prst="roundRect">
            <a:avLst>
              <a:gd name="adj" fmla="val 13835"/>
            </a:avLst>
          </a:prstGeom>
          <a:solidFill>
            <a:srgbClr val="FDEFE3"/>
          </a:solidFill>
          <a:ln w="28575">
            <a:solidFill>
              <a:srgbClr val="F09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5" name="Rectangle : avec coins supérieurs arrondis 54">
            <a:extLst>
              <a:ext uri="{FF2B5EF4-FFF2-40B4-BE49-F238E27FC236}">
                <a16:creationId xmlns:a16="http://schemas.microsoft.com/office/drawing/2014/main" id="{3482F6F8-EE1F-4697-AA03-8047D48EADE4}"/>
              </a:ext>
            </a:extLst>
          </p:cNvPr>
          <p:cNvSpPr/>
          <p:nvPr/>
        </p:nvSpPr>
        <p:spPr>
          <a:xfrm>
            <a:off x="920150" y="3201750"/>
            <a:ext cx="5175849" cy="548746"/>
          </a:xfrm>
          <a:prstGeom prst="round2SameRect">
            <a:avLst>
              <a:gd name="adj1" fmla="val 30246"/>
              <a:gd name="adj2" fmla="val 0"/>
            </a:avLst>
          </a:prstGeom>
          <a:solidFill>
            <a:srgbClr val="F0984F"/>
          </a:solidFill>
          <a:ln w="28575">
            <a:solidFill>
              <a:srgbClr val="F09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Mass conservations : phases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14B3E51-A756-42AC-B1B7-603FB1579434}"/>
              </a:ext>
            </a:extLst>
          </p:cNvPr>
          <p:cNvGrpSpPr/>
          <p:nvPr/>
        </p:nvGrpSpPr>
        <p:grpSpPr>
          <a:xfrm>
            <a:off x="952901" y="953155"/>
            <a:ext cx="10120967" cy="2139367"/>
            <a:chOff x="637521" y="4132081"/>
            <a:chExt cx="3790546" cy="2093646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AB6FFBD0-9750-4A05-AD22-B97C46DF2416}"/>
                </a:ext>
              </a:extLst>
            </p:cNvPr>
            <p:cNvSpPr/>
            <p:nvPr/>
          </p:nvSpPr>
          <p:spPr>
            <a:xfrm>
              <a:off x="637521" y="4141123"/>
              <a:ext cx="3790546" cy="2084604"/>
            </a:xfrm>
            <a:prstGeom prst="roundRect">
              <a:avLst/>
            </a:prstGeom>
            <a:solidFill>
              <a:srgbClr val="B7DF9F"/>
            </a:solidFill>
            <a:ln>
              <a:solidFill>
                <a:srgbClr val="68B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 : avec coins supérieurs arrondis 44">
              <a:extLst>
                <a:ext uri="{FF2B5EF4-FFF2-40B4-BE49-F238E27FC236}">
                  <a16:creationId xmlns:a16="http://schemas.microsoft.com/office/drawing/2014/main" id="{A1FB809A-4177-4AE5-8836-D1D51D8548C0}"/>
                </a:ext>
              </a:extLst>
            </p:cNvPr>
            <p:cNvSpPr/>
            <p:nvPr/>
          </p:nvSpPr>
          <p:spPr>
            <a:xfrm>
              <a:off x="637521" y="4132081"/>
              <a:ext cx="3790546" cy="453662"/>
            </a:xfrm>
            <a:prstGeom prst="round2SameRect">
              <a:avLst>
                <a:gd name="adj1" fmla="val 43807"/>
                <a:gd name="adj2" fmla="val 0"/>
              </a:avLst>
            </a:prstGeom>
            <a:solidFill>
              <a:srgbClr val="68B43C"/>
            </a:solidFill>
            <a:ln>
              <a:solidFill>
                <a:srgbClr val="68B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latin typeface="Century Schoolbook" panose="02040604050505020304" pitchFamily="18" charset="0"/>
                </a:rPr>
                <a:t>Driving force </a:t>
              </a:r>
              <a:endParaRPr lang="fr-FR" dirty="0"/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BD69A6F-EB6E-4346-8735-BD25326F6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05" y="3917088"/>
            <a:ext cx="1073106" cy="2387249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02E543-8FEF-44AC-8E0E-B1A82798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17</a:t>
            </a:fld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36D2EDE8-BA06-4BB9-9460-E0F28F6DB036}"/>
              </a:ext>
            </a:extLst>
          </p:cNvPr>
          <p:cNvGrpSpPr/>
          <p:nvPr/>
        </p:nvGrpSpPr>
        <p:grpSpPr>
          <a:xfrm>
            <a:off x="6365938" y="3322015"/>
            <a:ext cx="4754420" cy="2967291"/>
            <a:chOff x="6185253" y="3242531"/>
            <a:chExt cx="4754420" cy="2967291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4EF9A841-A12C-4E72-B538-BF355FEED8DA}"/>
                </a:ext>
              </a:extLst>
            </p:cNvPr>
            <p:cNvGrpSpPr/>
            <p:nvPr/>
          </p:nvGrpSpPr>
          <p:grpSpPr>
            <a:xfrm>
              <a:off x="6233294" y="3256629"/>
              <a:ext cx="4659889" cy="2953193"/>
              <a:chOff x="6216351" y="3209924"/>
              <a:chExt cx="3897676" cy="2466736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23B0C52A-D4C2-45EC-A76F-F86B74A4D8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0057" t="13262" r="22809" b="9741"/>
              <a:stretch/>
            </p:blipFill>
            <p:spPr>
              <a:xfrm>
                <a:off x="6216351" y="3209924"/>
                <a:ext cx="1936717" cy="2466736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2B4D7C95-7BA9-48FD-9A0B-6B1D35DA6A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447" t="16996" r="20002" b="12189"/>
              <a:stretch/>
            </p:blipFill>
            <p:spPr>
              <a:xfrm>
                <a:off x="8129296" y="3209924"/>
                <a:ext cx="1984731" cy="2466736"/>
              </a:xfrm>
              <a:prstGeom prst="rect">
                <a:avLst/>
              </a:prstGeom>
            </p:spPr>
          </p:pic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5CBD2D0-FB20-4925-A60F-700E38028168}"/>
                </a:ext>
              </a:extLst>
            </p:cNvPr>
            <p:cNvSpPr txBox="1"/>
            <p:nvPr/>
          </p:nvSpPr>
          <p:spPr>
            <a:xfrm>
              <a:off x="6185253" y="3275111"/>
              <a:ext cx="656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5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Schoolbook" panose="02040604050505020304" pitchFamily="18" charset="0"/>
                </a:rPr>
                <a:t>0h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93D6675-AA01-4CC5-9348-1267D4361BB1}"/>
                </a:ext>
              </a:extLst>
            </p:cNvPr>
            <p:cNvSpPr txBox="1"/>
            <p:nvPr/>
          </p:nvSpPr>
          <p:spPr>
            <a:xfrm>
              <a:off x="8527350" y="3242531"/>
              <a:ext cx="656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5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latin typeface="Century Schoolbook" panose="02040604050505020304" pitchFamily="18" charset="0"/>
                </a:rPr>
                <a:t>24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Schoolbook" panose="02040604050505020304" pitchFamily="18" charset="0"/>
                </a:rPr>
                <a:t>h</a:t>
              </a:r>
            </a:p>
          </p:txBody>
        </p: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B5BBC0A8-EABC-4F33-8CC7-494A838A15E4}"/>
                </a:ext>
              </a:extLst>
            </p:cNvPr>
            <p:cNvCxnSpPr>
              <a:cxnSpLocks/>
            </p:cNvCxnSpPr>
            <p:nvPr/>
          </p:nvCxnSpPr>
          <p:spPr>
            <a:xfrm>
              <a:off x="7994724" y="6070601"/>
              <a:ext cx="4336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C30C97E3-38FA-4687-88A8-5C2156EAA51A}"/>
                </a:ext>
              </a:extLst>
            </p:cNvPr>
            <p:cNvCxnSpPr>
              <a:cxnSpLocks/>
            </p:cNvCxnSpPr>
            <p:nvPr/>
          </p:nvCxnSpPr>
          <p:spPr>
            <a:xfrm>
              <a:off x="10383631" y="6079000"/>
              <a:ext cx="4336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708A65FC-A269-4132-90BB-15280B5A8805}"/>
                    </a:ext>
                  </a:extLst>
                </p:cNvPr>
                <p:cNvSpPr txBox="1"/>
                <p:nvPr/>
              </p:nvSpPr>
              <p:spPr>
                <a:xfrm>
                  <a:off x="7892126" y="5828040"/>
                  <a:ext cx="65656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5555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100µ</m:t>
                        </m:r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kumimoji="0" lang="fr-FR" sz="105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entury Schoolbook" panose="02040604050505020304" pitchFamily="18" charset="0"/>
                  </a:endParaRPr>
                </a:p>
              </p:txBody>
            </p:sp>
          </mc:Choice>
          <mc:Fallback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708A65FC-A269-4132-90BB-15280B5A88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2126" y="5828040"/>
                  <a:ext cx="656561" cy="261610"/>
                </a:xfrm>
                <a:prstGeom prst="rect">
                  <a:avLst/>
                </a:prstGeom>
                <a:blipFill>
                  <a:blip r:embed="rId6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2B316E51-78B2-4731-B81F-3E9B45785108}"/>
                    </a:ext>
                  </a:extLst>
                </p:cNvPr>
                <p:cNvSpPr txBox="1"/>
                <p:nvPr/>
              </p:nvSpPr>
              <p:spPr>
                <a:xfrm>
                  <a:off x="10283112" y="5836439"/>
                  <a:ext cx="656561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5555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100µ</m:t>
                        </m:r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kumimoji="0" lang="fr-FR" sz="105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entury Schoolbook" panose="02040604050505020304" pitchFamily="18" charset="0"/>
                  </a:endParaRPr>
                </a:p>
              </p:txBody>
            </p:sp>
          </mc:Choice>
          <mc:Fallback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2B316E51-78B2-4731-B81F-3E9B457851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3112" y="5836439"/>
                  <a:ext cx="656561" cy="261610"/>
                </a:xfrm>
                <a:prstGeom prst="rect">
                  <a:avLst/>
                </a:prstGeom>
                <a:blipFill>
                  <a:blip r:embed="rId7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4EDE797-5F4F-44B9-8B26-307FA81BF202}"/>
              </a:ext>
            </a:extLst>
          </p:cNvPr>
          <p:cNvSpPr/>
          <p:nvPr/>
        </p:nvSpPr>
        <p:spPr>
          <a:xfrm>
            <a:off x="5349825" y="4399926"/>
            <a:ext cx="397416" cy="1433001"/>
          </a:xfrm>
          <a:prstGeom prst="rect">
            <a:avLst/>
          </a:prstGeom>
          <a:solidFill>
            <a:srgbClr val="FDE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Cell</a:t>
            </a:r>
            <a:r>
              <a:rPr lang="fr-FR" sz="1200" dirty="0">
                <a:solidFill>
                  <a:schemeClr val="tx1"/>
                </a:solidFill>
              </a:rPr>
              <a:t> mass fraction (%)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3DF2F739-7336-40B8-814E-883B1AB13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68" y="1412670"/>
            <a:ext cx="4401693" cy="169483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5F843FA-4BE7-4F4D-AB1B-932E346068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85" y="1495616"/>
            <a:ext cx="4485561" cy="1694118"/>
          </a:xfrm>
          <a:prstGeom prst="rect">
            <a:avLst/>
          </a:prstGeom>
        </p:spPr>
      </p:pic>
      <p:grpSp>
        <p:nvGrpSpPr>
          <p:cNvPr id="61" name="Groupe 60">
            <a:extLst>
              <a:ext uri="{FF2B5EF4-FFF2-40B4-BE49-F238E27FC236}">
                <a16:creationId xmlns:a16="http://schemas.microsoft.com/office/drawing/2014/main" id="{1C78041F-C2DE-4E5F-A26A-C5594AD196F5}"/>
              </a:ext>
            </a:extLst>
          </p:cNvPr>
          <p:cNvGrpSpPr/>
          <p:nvPr/>
        </p:nvGrpSpPr>
        <p:grpSpPr>
          <a:xfrm>
            <a:off x="1038647" y="4074055"/>
            <a:ext cx="3498752" cy="2351909"/>
            <a:chOff x="-56463" y="3018657"/>
            <a:chExt cx="5062234" cy="3311323"/>
          </a:xfrm>
        </p:grpSpPr>
        <p:grpSp>
          <p:nvGrpSpPr>
            <p:cNvPr id="62" name="Groupe 61">
              <a:extLst>
                <a:ext uri="{FF2B5EF4-FFF2-40B4-BE49-F238E27FC236}">
                  <a16:creationId xmlns:a16="http://schemas.microsoft.com/office/drawing/2014/main" id="{49136238-85C1-4F71-9763-2E073DA939D7}"/>
                </a:ext>
              </a:extLst>
            </p:cNvPr>
            <p:cNvGrpSpPr/>
            <p:nvPr/>
          </p:nvGrpSpPr>
          <p:grpSpPr>
            <a:xfrm>
              <a:off x="-56463" y="3078977"/>
              <a:ext cx="5062234" cy="3251003"/>
              <a:chOff x="-56463" y="3078977"/>
              <a:chExt cx="5062234" cy="3251003"/>
            </a:xfrm>
          </p:grpSpPr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64D5BBC5-B686-4094-B367-9DF07EAA1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41901" y="3078977"/>
                <a:ext cx="3463870" cy="3247857"/>
              </a:xfrm>
              <a:prstGeom prst="rect">
                <a:avLst/>
              </a:prstGeom>
            </p:spPr>
          </p:pic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61185C2A-5726-4CDD-B664-8CD9A3E7C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6463" y="3082123"/>
                <a:ext cx="3499300" cy="3247857"/>
              </a:xfrm>
              <a:prstGeom prst="rect">
                <a:avLst/>
              </a:prstGeom>
            </p:spPr>
          </p:pic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BBC2033-D362-450E-91C7-7472F6B3777C}"/>
                </a:ext>
              </a:extLst>
            </p:cNvPr>
            <p:cNvSpPr/>
            <p:nvPr/>
          </p:nvSpPr>
          <p:spPr>
            <a:xfrm>
              <a:off x="773575" y="3018657"/>
              <a:ext cx="3554165" cy="196421"/>
            </a:xfrm>
            <a:prstGeom prst="rect">
              <a:avLst/>
            </a:prstGeom>
            <a:solidFill>
              <a:srgbClr val="FDEF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AAEDA848-6847-4F53-9D0E-AC34F3A903A6}"/>
              </a:ext>
            </a:extLst>
          </p:cNvPr>
          <p:cNvSpPr/>
          <p:nvPr/>
        </p:nvSpPr>
        <p:spPr>
          <a:xfrm>
            <a:off x="948135" y="3844513"/>
            <a:ext cx="3621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latin typeface="Arial"/>
              </a:rPr>
              <a:t>  Poromechanical	       Hybrid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84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Interpore</a:t>
            </a:r>
            <a:r>
              <a:rPr lang="fr-FR" dirty="0"/>
              <a:t> 2026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A54D16C-EE79-4E80-9631-7C2D8A90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18</a:t>
            </a:fld>
            <a:endParaRPr lang="fr-FR"/>
          </a:p>
        </p:txBody>
      </p:sp>
      <p:sp>
        <p:nvSpPr>
          <p:cNvPr id="69" name="Content Placeholder 8">
            <a:extLst>
              <a:ext uri="{FF2B5EF4-FFF2-40B4-BE49-F238E27FC236}">
                <a16:creationId xmlns:a16="http://schemas.microsoft.com/office/drawing/2014/main" id="{1EF05BB7-F7BF-4E42-B30F-3D4CAD53E641}"/>
              </a:ext>
            </a:extLst>
          </p:cNvPr>
          <p:cNvSpPr txBox="1">
            <a:spLocks/>
          </p:cNvSpPr>
          <p:nvPr/>
        </p:nvSpPr>
        <p:spPr>
          <a:xfrm>
            <a:off x="7807011" y="2978669"/>
            <a:ext cx="1897619" cy="489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FEniCSx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Rectangle : coins arrondis 105">
                <a:extLst>
                  <a:ext uri="{FF2B5EF4-FFF2-40B4-BE49-F238E27FC236}">
                    <a16:creationId xmlns:a16="http://schemas.microsoft.com/office/drawing/2014/main" id="{EC37F395-CA10-4F83-8D4E-6465E32BEE54}"/>
                  </a:ext>
                </a:extLst>
              </p:cNvPr>
              <p:cNvSpPr/>
              <p:nvPr/>
            </p:nvSpPr>
            <p:spPr>
              <a:xfrm>
                <a:off x="387061" y="1277619"/>
                <a:ext cx="5421768" cy="2326193"/>
              </a:xfrm>
              <a:prstGeom prst="roundRect">
                <a:avLst>
                  <a:gd name="adj" fmla="val 13835"/>
                </a:avLst>
              </a:prstGeom>
              <a:solidFill>
                <a:srgbClr val="FDEFE3"/>
              </a:solidFill>
              <a:ln w="28575">
                <a:solidFill>
                  <a:srgbClr val="F098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 sz="1600" b="1" dirty="0">
                  <a:solidFill>
                    <a:schemeClr val="tx1"/>
                  </a:solidFill>
                  <a:latin typeface="Century Schoolbook" panose="02040604050505020304" pitchFamily="18" charset="0"/>
                </a:endParaRPr>
              </a:p>
              <a:p>
                <a:pPr>
                  <a:spcBef>
                    <a:spcPts val="2400"/>
                  </a:spcBef>
                  <a:spcAft>
                    <a:spcPts val="600"/>
                  </a:spcAft>
                </a:pP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Solid phase (ECM)</a:t>
                </a:r>
              </a:p>
              <a:p>
                <a:r>
                  <a:rPr lang="fr-FR" dirty="0">
                    <a:solidFill>
                      <a:schemeClr val="tx1"/>
                    </a:solidFill>
                  </a:rPr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  <m:sSup>
                          <m:sSupPr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e>
                    </m:d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 </m:t>
                    </m:r>
                    <m:d>
                      <m:d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e>
                    </m:d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Liquid phase (IF: First main </a:t>
                </a:r>
                <a:r>
                  <a:rPr lang="fr-FR" sz="1600" b="1" dirty="0" err="1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species</a:t>
                </a: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)</a:t>
                </a:r>
                <a:r>
                  <a:rPr lang="fr-FR" dirty="0">
                    <a:solidFill>
                      <a:schemeClr val="tx1"/>
                    </a:solidFill>
                  </a:rPr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𝑙𝑠</m:t>
                        </m:r>
                      </m:sup>
                    </m:sSup>
                    <m:r>
                      <a:rPr lang="fr-FR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6" name="Rectangle : coins arrondis 105">
                <a:extLst>
                  <a:ext uri="{FF2B5EF4-FFF2-40B4-BE49-F238E27FC236}">
                    <a16:creationId xmlns:a16="http://schemas.microsoft.com/office/drawing/2014/main" id="{EC37F395-CA10-4F83-8D4E-6465E32BE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61" y="1277619"/>
                <a:ext cx="5421768" cy="2326193"/>
              </a:xfrm>
              <a:prstGeom prst="roundRect">
                <a:avLst>
                  <a:gd name="adj" fmla="val 13835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0984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 : avec coins supérieurs arrondis 42">
            <a:extLst>
              <a:ext uri="{FF2B5EF4-FFF2-40B4-BE49-F238E27FC236}">
                <a16:creationId xmlns:a16="http://schemas.microsoft.com/office/drawing/2014/main" id="{433DEEEB-8DC9-48EF-ADF0-31F03905BD53}"/>
              </a:ext>
            </a:extLst>
          </p:cNvPr>
          <p:cNvSpPr/>
          <p:nvPr/>
        </p:nvSpPr>
        <p:spPr>
          <a:xfrm>
            <a:off x="387061" y="1111027"/>
            <a:ext cx="5421767" cy="708160"/>
          </a:xfrm>
          <a:prstGeom prst="round2SameRect">
            <a:avLst>
              <a:gd name="adj1" fmla="val 30246"/>
              <a:gd name="adj2" fmla="val 0"/>
            </a:avLst>
          </a:prstGeom>
          <a:solidFill>
            <a:srgbClr val="F0984F"/>
          </a:solidFill>
          <a:ln w="28575">
            <a:solidFill>
              <a:srgbClr val="F09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Mass conservations : phases</a:t>
            </a:r>
          </a:p>
        </p:txBody>
      </p:sp>
      <p:pic>
        <p:nvPicPr>
          <p:cNvPr id="1026" name="Picture 2" descr="FEniCS Branding | FEniCS Project">
            <a:extLst>
              <a:ext uri="{FF2B5EF4-FFF2-40B4-BE49-F238E27FC236}">
                <a16:creationId xmlns:a16="http://schemas.microsoft.com/office/drawing/2014/main" id="{C626237D-F272-4246-B3BF-7F78FDF7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79" y="2540170"/>
            <a:ext cx="733467" cy="10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40228C2-2DC0-4650-8C43-28ADDD0FEFEB}"/>
              </a:ext>
            </a:extLst>
          </p:cNvPr>
          <p:cNvSpPr/>
          <p:nvPr/>
        </p:nvSpPr>
        <p:spPr>
          <a:xfrm>
            <a:off x="10991048" y="3836952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entury Schoolbook" panose="02040604050505020304" pitchFamily="18" charset="0"/>
              </a:rPr>
              <a:t>REV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DB4A7FF-1E20-41BB-B475-7A71AE3CB885}"/>
              </a:ext>
            </a:extLst>
          </p:cNvPr>
          <p:cNvGrpSpPr/>
          <p:nvPr/>
        </p:nvGrpSpPr>
        <p:grpSpPr>
          <a:xfrm>
            <a:off x="10671419" y="2414229"/>
            <a:ext cx="1360929" cy="1382263"/>
            <a:chOff x="2498349" y="4963160"/>
            <a:chExt cx="1360929" cy="1382263"/>
          </a:xfrm>
        </p:grpSpPr>
        <p:sp>
          <p:nvSpPr>
            <p:cNvPr id="26" name="Ovale 91">
              <a:extLst>
                <a:ext uri="{FF2B5EF4-FFF2-40B4-BE49-F238E27FC236}">
                  <a16:creationId xmlns:a16="http://schemas.microsoft.com/office/drawing/2014/main" id="{9EA6834F-17F8-4BE2-A7AB-C873C36F2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vale 58">
              <a:extLst>
                <a:ext uri="{FF2B5EF4-FFF2-40B4-BE49-F238E27FC236}">
                  <a16:creationId xmlns:a16="http://schemas.microsoft.com/office/drawing/2014/main" id="{017EAD75-5F1C-4E0F-9DCF-0EA7F3A3CE3B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e 59">
              <a:extLst>
                <a:ext uri="{FF2B5EF4-FFF2-40B4-BE49-F238E27FC236}">
                  <a16:creationId xmlns:a16="http://schemas.microsoft.com/office/drawing/2014/main" id="{87D1802D-D0C1-4999-ACED-6A267CC8755A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e 60">
              <a:extLst>
                <a:ext uri="{FF2B5EF4-FFF2-40B4-BE49-F238E27FC236}">
                  <a16:creationId xmlns:a16="http://schemas.microsoft.com/office/drawing/2014/main" id="{DCAF5CCD-3E73-455D-9CED-46E874F5E4CD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e 61">
              <a:extLst>
                <a:ext uri="{FF2B5EF4-FFF2-40B4-BE49-F238E27FC236}">
                  <a16:creationId xmlns:a16="http://schemas.microsoft.com/office/drawing/2014/main" id="{5E7BAF78-C62B-45BF-841B-B01BFD07186E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e 62">
              <a:extLst>
                <a:ext uri="{FF2B5EF4-FFF2-40B4-BE49-F238E27FC236}">
                  <a16:creationId xmlns:a16="http://schemas.microsoft.com/office/drawing/2014/main" id="{363C55FB-55AC-441D-AA64-E802B9B69AE8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e 63">
              <a:extLst>
                <a:ext uri="{FF2B5EF4-FFF2-40B4-BE49-F238E27FC236}">
                  <a16:creationId xmlns:a16="http://schemas.microsoft.com/office/drawing/2014/main" id="{6714B415-ECBF-4F84-982D-68EFA7DD4964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e 64">
              <a:extLst>
                <a:ext uri="{FF2B5EF4-FFF2-40B4-BE49-F238E27FC236}">
                  <a16:creationId xmlns:a16="http://schemas.microsoft.com/office/drawing/2014/main" id="{EBE570D4-0949-4DDD-92C8-79B564B3426E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e 65">
              <a:extLst>
                <a:ext uri="{FF2B5EF4-FFF2-40B4-BE49-F238E27FC236}">
                  <a16:creationId xmlns:a16="http://schemas.microsoft.com/office/drawing/2014/main" id="{EEB234A7-8AA3-4CCF-BAD8-2E42A1DE9AC5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e 66">
              <a:extLst>
                <a:ext uri="{FF2B5EF4-FFF2-40B4-BE49-F238E27FC236}">
                  <a16:creationId xmlns:a16="http://schemas.microsoft.com/office/drawing/2014/main" id="{B58EBDF9-B2EF-4446-BA17-FAB621B37196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e 67">
              <a:extLst>
                <a:ext uri="{FF2B5EF4-FFF2-40B4-BE49-F238E27FC236}">
                  <a16:creationId xmlns:a16="http://schemas.microsoft.com/office/drawing/2014/main" id="{AFEEA4B8-754D-4DB7-8BA8-FDA9F9B32D82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e 68">
              <a:extLst>
                <a:ext uri="{FF2B5EF4-FFF2-40B4-BE49-F238E27FC236}">
                  <a16:creationId xmlns:a16="http://schemas.microsoft.com/office/drawing/2014/main" id="{01D77AC9-4415-478B-B4F8-050694F8782A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e 69">
              <a:extLst>
                <a:ext uri="{FF2B5EF4-FFF2-40B4-BE49-F238E27FC236}">
                  <a16:creationId xmlns:a16="http://schemas.microsoft.com/office/drawing/2014/main" id="{BB4F909E-1FB7-4159-BA51-4F22F61C96FF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e 70">
              <a:extLst>
                <a:ext uri="{FF2B5EF4-FFF2-40B4-BE49-F238E27FC236}">
                  <a16:creationId xmlns:a16="http://schemas.microsoft.com/office/drawing/2014/main" id="{08DACF6A-B43D-4E80-9E5E-3F274441C0D4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1" name="Gruppo 72">
              <a:extLst>
                <a:ext uri="{FF2B5EF4-FFF2-40B4-BE49-F238E27FC236}">
                  <a16:creationId xmlns:a16="http://schemas.microsoft.com/office/drawing/2014/main" id="{D05A554F-FA0B-43BD-809C-E724470D8C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99" name="Figura a mano libera 139">
                <a:extLst>
                  <a:ext uri="{FF2B5EF4-FFF2-40B4-BE49-F238E27FC236}">
                    <a16:creationId xmlns:a16="http://schemas.microsoft.com/office/drawing/2014/main" id="{66ECCF3D-535B-4F7C-8656-34354539C382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igura a mano libera 140">
                <a:extLst>
                  <a:ext uri="{FF2B5EF4-FFF2-40B4-BE49-F238E27FC236}">
                    <a16:creationId xmlns:a16="http://schemas.microsoft.com/office/drawing/2014/main" id="{D1E2A35F-B748-4539-A926-1BE8A0F11929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igura a mano libera 141">
                <a:extLst>
                  <a:ext uri="{FF2B5EF4-FFF2-40B4-BE49-F238E27FC236}">
                    <a16:creationId xmlns:a16="http://schemas.microsoft.com/office/drawing/2014/main" id="{914E69F3-FCD4-4906-AFCF-A988D65EFC3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uppo 73">
              <a:extLst>
                <a:ext uri="{FF2B5EF4-FFF2-40B4-BE49-F238E27FC236}">
                  <a16:creationId xmlns:a16="http://schemas.microsoft.com/office/drawing/2014/main" id="{6C9EC91C-4172-45F2-BF4B-30145F27E6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96" name="Figura a mano libera 136">
                <a:extLst>
                  <a:ext uri="{FF2B5EF4-FFF2-40B4-BE49-F238E27FC236}">
                    <a16:creationId xmlns:a16="http://schemas.microsoft.com/office/drawing/2014/main" id="{9D77A40A-0A93-4E27-86CB-99A2269EF60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igura a mano libera 137">
                <a:extLst>
                  <a:ext uri="{FF2B5EF4-FFF2-40B4-BE49-F238E27FC236}">
                    <a16:creationId xmlns:a16="http://schemas.microsoft.com/office/drawing/2014/main" id="{979281B0-C53C-4456-9CBA-F8BC7DDEDDC5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igura a mano libera 138">
                <a:extLst>
                  <a:ext uri="{FF2B5EF4-FFF2-40B4-BE49-F238E27FC236}">
                    <a16:creationId xmlns:a16="http://schemas.microsoft.com/office/drawing/2014/main" id="{1805FB0C-0942-4547-9F12-9D4DE29BA073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uppo 74">
              <a:extLst>
                <a:ext uri="{FF2B5EF4-FFF2-40B4-BE49-F238E27FC236}">
                  <a16:creationId xmlns:a16="http://schemas.microsoft.com/office/drawing/2014/main" id="{0EB7937B-37FC-4083-BF63-25A7E2A83B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93" name="Figura a mano libera 133">
                <a:extLst>
                  <a:ext uri="{FF2B5EF4-FFF2-40B4-BE49-F238E27FC236}">
                    <a16:creationId xmlns:a16="http://schemas.microsoft.com/office/drawing/2014/main" id="{4A76415E-EF6B-4CDA-BB23-230A719378FF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igura a mano libera 134">
                <a:extLst>
                  <a:ext uri="{FF2B5EF4-FFF2-40B4-BE49-F238E27FC236}">
                    <a16:creationId xmlns:a16="http://schemas.microsoft.com/office/drawing/2014/main" id="{C8F2E01D-BAF1-42EC-B484-CAE2E057493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igura a mano libera 135">
                <a:extLst>
                  <a:ext uri="{FF2B5EF4-FFF2-40B4-BE49-F238E27FC236}">
                    <a16:creationId xmlns:a16="http://schemas.microsoft.com/office/drawing/2014/main" id="{65F53A69-1769-4A26-BED3-08509B73860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uppo 75">
              <a:extLst>
                <a:ext uri="{FF2B5EF4-FFF2-40B4-BE49-F238E27FC236}">
                  <a16:creationId xmlns:a16="http://schemas.microsoft.com/office/drawing/2014/main" id="{F0CBC71F-7940-44EF-87CF-2EFDB0C42411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90" name="Figura a mano libera 130">
                <a:extLst>
                  <a:ext uri="{FF2B5EF4-FFF2-40B4-BE49-F238E27FC236}">
                    <a16:creationId xmlns:a16="http://schemas.microsoft.com/office/drawing/2014/main" id="{6667486C-1737-4179-9C99-A8372072C2EA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igura a mano libera 131">
                <a:extLst>
                  <a:ext uri="{FF2B5EF4-FFF2-40B4-BE49-F238E27FC236}">
                    <a16:creationId xmlns:a16="http://schemas.microsoft.com/office/drawing/2014/main" id="{00F4108C-8A89-4DE9-AC1D-91E388DC6E4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igura a mano libera 132">
                <a:extLst>
                  <a:ext uri="{FF2B5EF4-FFF2-40B4-BE49-F238E27FC236}">
                    <a16:creationId xmlns:a16="http://schemas.microsoft.com/office/drawing/2014/main" id="{D63A8F2C-DB81-4F07-8547-187D91710BE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uppo 76">
              <a:extLst>
                <a:ext uri="{FF2B5EF4-FFF2-40B4-BE49-F238E27FC236}">
                  <a16:creationId xmlns:a16="http://schemas.microsoft.com/office/drawing/2014/main" id="{2E420909-BD12-4D7D-B1A6-367043835241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87" name="Figura a mano libera 127">
                <a:extLst>
                  <a:ext uri="{FF2B5EF4-FFF2-40B4-BE49-F238E27FC236}">
                    <a16:creationId xmlns:a16="http://schemas.microsoft.com/office/drawing/2014/main" id="{BBF488CB-4082-49B5-A22C-D1D92856790C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igura a mano libera 128">
                <a:extLst>
                  <a:ext uri="{FF2B5EF4-FFF2-40B4-BE49-F238E27FC236}">
                    <a16:creationId xmlns:a16="http://schemas.microsoft.com/office/drawing/2014/main" id="{613F4A63-325D-4897-B0E0-FF7E6910CB28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igura a mano libera 129">
                <a:extLst>
                  <a:ext uri="{FF2B5EF4-FFF2-40B4-BE49-F238E27FC236}">
                    <a16:creationId xmlns:a16="http://schemas.microsoft.com/office/drawing/2014/main" id="{0A364061-0B39-4485-B19B-61F0C4CD217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uppo 77">
              <a:extLst>
                <a:ext uri="{FF2B5EF4-FFF2-40B4-BE49-F238E27FC236}">
                  <a16:creationId xmlns:a16="http://schemas.microsoft.com/office/drawing/2014/main" id="{6F8732B7-EC40-43E7-907E-BBAE035EC31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85" name="Figura a mano libera 125">
                <a:extLst>
                  <a:ext uri="{FF2B5EF4-FFF2-40B4-BE49-F238E27FC236}">
                    <a16:creationId xmlns:a16="http://schemas.microsoft.com/office/drawing/2014/main" id="{E083A999-5C68-4B64-A150-40022BA153C4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igura a mano libera 126">
                <a:extLst>
                  <a:ext uri="{FF2B5EF4-FFF2-40B4-BE49-F238E27FC236}">
                    <a16:creationId xmlns:a16="http://schemas.microsoft.com/office/drawing/2014/main" id="{32C99267-E6E0-484F-9937-9817B5EA15AF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uppo 78">
              <a:extLst>
                <a:ext uri="{FF2B5EF4-FFF2-40B4-BE49-F238E27FC236}">
                  <a16:creationId xmlns:a16="http://schemas.microsoft.com/office/drawing/2014/main" id="{38D3B75E-36AB-467F-BAEF-369232D40B25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83" name="Figura a mano libera 123">
                <a:extLst>
                  <a:ext uri="{FF2B5EF4-FFF2-40B4-BE49-F238E27FC236}">
                    <a16:creationId xmlns:a16="http://schemas.microsoft.com/office/drawing/2014/main" id="{CAA68F09-8B17-4C80-B92C-4036333856F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igura a mano libera 124">
                <a:extLst>
                  <a:ext uri="{FF2B5EF4-FFF2-40B4-BE49-F238E27FC236}">
                    <a16:creationId xmlns:a16="http://schemas.microsoft.com/office/drawing/2014/main" id="{ADDE7BBC-E65A-4EC1-B3C8-688EAD67FD6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uppo 79">
              <a:extLst>
                <a:ext uri="{FF2B5EF4-FFF2-40B4-BE49-F238E27FC236}">
                  <a16:creationId xmlns:a16="http://schemas.microsoft.com/office/drawing/2014/main" id="{5EDB8BC3-F266-4C60-9DDC-94C8A61994D1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80" name="Figura a mano libera 120">
                <a:extLst>
                  <a:ext uri="{FF2B5EF4-FFF2-40B4-BE49-F238E27FC236}">
                    <a16:creationId xmlns:a16="http://schemas.microsoft.com/office/drawing/2014/main" id="{6435685E-75C3-466C-BA42-26AAC1E3267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igura a mano libera 121">
                <a:extLst>
                  <a:ext uri="{FF2B5EF4-FFF2-40B4-BE49-F238E27FC236}">
                    <a16:creationId xmlns:a16="http://schemas.microsoft.com/office/drawing/2014/main" id="{B1181397-3DA9-49F7-888E-7026A74E1F46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igura a mano libera 122">
                <a:extLst>
                  <a:ext uri="{FF2B5EF4-FFF2-40B4-BE49-F238E27FC236}">
                    <a16:creationId xmlns:a16="http://schemas.microsoft.com/office/drawing/2014/main" id="{7F71F3F2-34F7-4DDC-94AA-7D35C73B115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e 80">
              <a:extLst>
                <a:ext uri="{FF2B5EF4-FFF2-40B4-BE49-F238E27FC236}">
                  <a16:creationId xmlns:a16="http://schemas.microsoft.com/office/drawing/2014/main" id="{8AFAE8CC-C78A-4F93-821E-0E8D0E5A8BF2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5" name="Gruppo 81">
              <a:extLst>
                <a:ext uri="{FF2B5EF4-FFF2-40B4-BE49-F238E27FC236}">
                  <a16:creationId xmlns:a16="http://schemas.microsoft.com/office/drawing/2014/main" id="{9987CE72-8C41-471C-8632-DEB6D3C91146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77" name="Figura a mano libera 117">
                <a:extLst>
                  <a:ext uri="{FF2B5EF4-FFF2-40B4-BE49-F238E27FC236}">
                    <a16:creationId xmlns:a16="http://schemas.microsoft.com/office/drawing/2014/main" id="{A764F482-1DC0-400B-B675-92B17BF0F78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igura a mano libera 118">
                <a:extLst>
                  <a:ext uri="{FF2B5EF4-FFF2-40B4-BE49-F238E27FC236}">
                    <a16:creationId xmlns:a16="http://schemas.microsoft.com/office/drawing/2014/main" id="{DCB83B30-E988-4A7D-8647-5F91C966C29B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igura a mano libera 119">
                <a:extLst>
                  <a:ext uri="{FF2B5EF4-FFF2-40B4-BE49-F238E27FC236}">
                    <a16:creationId xmlns:a16="http://schemas.microsoft.com/office/drawing/2014/main" id="{221D84DD-55A8-47DA-BF01-6E01670C0D5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" name="Ovale 82">
              <a:extLst>
                <a:ext uri="{FF2B5EF4-FFF2-40B4-BE49-F238E27FC236}">
                  <a16:creationId xmlns:a16="http://schemas.microsoft.com/office/drawing/2014/main" id="{28174A8B-B623-441F-A760-EA222099C206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ruppo 83">
              <a:extLst>
                <a:ext uri="{FF2B5EF4-FFF2-40B4-BE49-F238E27FC236}">
                  <a16:creationId xmlns:a16="http://schemas.microsoft.com/office/drawing/2014/main" id="{0B889BDA-584B-42F2-A560-C07659B3057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74" name="Figura a mano libera 114">
                <a:extLst>
                  <a:ext uri="{FF2B5EF4-FFF2-40B4-BE49-F238E27FC236}">
                    <a16:creationId xmlns:a16="http://schemas.microsoft.com/office/drawing/2014/main" id="{2DED728C-CC01-4318-89CA-40E9EF6884B4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igura a mano libera 115">
                <a:extLst>
                  <a:ext uri="{FF2B5EF4-FFF2-40B4-BE49-F238E27FC236}">
                    <a16:creationId xmlns:a16="http://schemas.microsoft.com/office/drawing/2014/main" id="{1C704CC3-A6D6-49FB-82EA-1A366E1D557B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igura a mano libera 116">
                <a:extLst>
                  <a:ext uri="{FF2B5EF4-FFF2-40B4-BE49-F238E27FC236}">
                    <a16:creationId xmlns:a16="http://schemas.microsoft.com/office/drawing/2014/main" id="{6D95264F-0F44-4540-B155-98B298FCAD1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" name="Ovale 84">
              <a:extLst>
                <a:ext uri="{FF2B5EF4-FFF2-40B4-BE49-F238E27FC236}">
                  <a16:creationId xmlns:a16="http://schemas.microsoft.com/office/drawing/2014/main" id="{1C3D8266-AC05-4FA7-AA5D-72870B9DCAD1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9" name="Gruppo 85">
              <a:extLst>
                <a:ext uri="{FF2B5EF4-FFF2-40B4-BE49-F238E27FC236}">
                  <a16:creationId xmlns:a16="http://schemas.microsoft.com/office/drawing/2014/main" id="{0843056E-9EC9-4DE4-A2C1-008B64BE66A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71" name="Figura a mano libera 111">
                <a:extLst>
                  <a:ext uri="{FF2B5EF4-FFF2-40B4-BE49-F238E27FC236}">
                    <a16:creationId xmlns:a16="http://schemas.microsoft.com/office/drawing/2014/main" id="{23287DC0-8B1A-4313-8163-03CC0B5EC06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igura a mano libera 112">
                <a:extLst>
                  <a:ext uri="{FF2B5EF4-FFF2-40B4-BE49-F238E27FC236}">
                    <a16:creationId xmlns:a16="http://schemas.microsoft.com/office/drawing/2014/main" id="{208A60A1-3FE4-45C0-BC81-7ADA984FD4C3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igura a mano libera 113">
                <a:extLst>
                  <a:ext uri="{FF2B5EF4-FFF2-40B4-BE49-F238E27FC236}">
                    <a16:creationId xmlns:a16="http://schemas.microsoft.com/office/drawing/2014/main" id="{61AB6133-3314-4AB7-AEAE-82C344046A1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" name="Ovale 86">
              <a:extLst>
                <a:ext uri="{FF2B5EF4-FFF2-40B4-BE49-F238E27FC236}">
                  <a16:creationId xmlns:a16="http://schemas.microsoft.com/office/drawing/2014/main" id="{2918A0E1-0D07-47D8-8576-3D914BA03A22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1" name="Gruppo 87">
              <a:extLst>
                <a:ext uri="{FF2B5EF4-FFF2-40B4-BE49-F238E27FC236}">
                  <a16:creationId xmlns:a16="http://schemas.microsoft.com/office/drawing/2014/main" id="{7F652942-2C49-423C-AF89-1457A5D06B54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67" name="Figura a mano libera 108">
                <a:extLst>
                  <a:ext uri="{FF2B5EF4-FFF2-40B4-BE49-F238E27FC236}">
                    <a16:creationId xmlns:a16="http://schemas.microsoft.com/office/drawing/2014/main" id="{09221AA6-8C78-4879-A332-480CD21A119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igura a mano libera 109">
                <a:extLst>
                  <a:ext uri="{FF2B5EF4-FFF2-40B4-BE49-F238E27FC236}">
                    <a16:creationId xmlns:a16="http://schemas.microsoft.com/office/drawing/2014/main" id="{D2E8399C-99C3-4F33-9BC6-6955307F6A6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igura a mano libera 110">
                <a:extLst>
                  <a:ext uri="{FF2B5EF4-FFF2-40B4-BE49-F238E27FC236}">
                    <a16:creationId xmlns:a16="http://schemas.microsoft.com/office/drawing/2014/main" id="{0F5AF295-E8A9-4B5A-B1F9-87776AE4A7F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uppo 88">
              <a:extLst>
                <a:ext uri="{FF2B5EF4-FFF2-40B4-BE49-F238E27FC236}">
                  <a16:creationId xmlns:a16="http://schemas.microsoft.com/office/drawing/2014/main" id="{553D440B-4C2A-4689-B056-63513CFD4CDD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64" name="Figura a mano libera 105">
                <a:extLst>
                  <a:ext uri="{FF2B5EF4-FFF2-40B4-BE49-F238E27FC236}">
                    <a16:creationId xmlns:a16="http://schemas.microsoft.com/office/drawing/2014/main" id="{789803CE-D713-4878-81CC-8D2D24ABE29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igura a mano libera 106">
                <a:extLst>
                  <a:ext uri="{FF2B5EF4-FFF2-40B4-BE49-F238E27FC236}">
                    <a16:creationId xmlns:a16="http://schemas.microsoft.com/office/drawing/2014/main" id="{79817686-4E7C-4F9C-9A3A-65EA8A8E6BAD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igura a mano libera 107">
                <a:extLst>
                  <a:ext uri="{FF2B5EF4-FFF2-40B4-BE49-F238E27FC236}">
                    <a16:creationId xmlns:a16="http://schemas.microsoft.com/office/drawing/2014/main" id="{5A341CCB-8493-449A-8D65-6A085D58D491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Ovale 91">
              <a:extLst>
                <a:ext uri="{FF2B5EF4-FFF2-40B4-BE49-F238E27FC236}">
                  <a16:creationId xmlns:a16="http://schemas.microsoft.com/office/drawing/2014/main" id="{B678C3EB-93DA-4C51-9D07-ADD6D2A08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3" name="Ovale 33">
            <a:extLst>
              <a:ext uri="{FF2B5EF4-FFF2-40B4-BE49-F238E27FC236}">
                <a16:creationId xmlns:a16="http://schemas.microsoft.com/office/drawing/2014/main" id="{E1E5C3DD-511E-4A80-8843-F4B5CAC35F07}"/>
              </a:ext>
            </a:extLst>
          </p:cNvPr>
          <p:cNvSpPr/>
          <p:nvPr/>
        </p:nvSpPr>
        <p:spPr>
          <a:xfrm rot="5400000">
            <a:off x="1068191" y="3243995"/>
            <a:ext cx="115798" cy="197001"/>
          </a:xfrm>
          <a:prstGeom prst="ellipse">
            <a:avLst/>
          </a:prstGeom>
          <a:solidFill>
            <a:srgbClr val="9DC3E6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Figura a mano libera 7">
            <a:extLst>
              <a:ext uri="{FF2B5EF4-FFF2-40B4-BE49-F238E27FC236}">
                <a16:creationId xmlns:a16="http://schemas.microsoft.com/office/drawing/2014/main" id="{482BF860-D58D-4281-882A-0B0209EB8935}"/>
              </a:ext>
            </a:extLst>
          </p:cNvPr>
          <p:cNvSpPr/>
          <p:nvPr/>
        </p:nvSpPr>
        <p:spPr>
          <a:xfrm rot="8531413">
            <a:off x="997873" y="2441736"/>
            <a:ext cx="239920" cy="94978"/>
          </a:xfrm>
          <a:custGeom>
            <a:avLst/>
            <a:gdLst>
              <a:gd name="connsiteX0" fmla="*/ 0 w 1600200"/>
              <a:gd name="connsiteY0" fmla="*/ 0 h 753971"/>
              <a:gd name="connsiteX1" fmla="*/ 457200 w 1600200"/>
              <a:gd name="connsiteY1" fmla="*/ 428625 h 753971"/>
              <a:gd name="connsiteX2" fmla="*/ 1276350 w 1600200"/>
              <a:gd name="connsiteY2" fmla="*/ 704850 h 753971"/>
              <a:gd name="connsiteX3" fmla="*/ 1600200 w 1600200"/>
              <a:gd name="connsiteY3" fmla="*/ 752475 h 7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753971">
                <a:moveTo>
                  <a:pt x="0" y="0"/>
                </a:moveTo>
                <a:cubicBezTo>
                  <a:pt x="122237" y="155575"/>
                  <a:pt x="244475" y="311150"/>
                  <a:pt x="457200" y="428625"/>
                </a:cubicBezTo>
                <a:cubicBezTo>
                  <a:pt x="669925" y="546100"/>
                  <a:pt x="1085850" y="650875"/>
                  <a:pt x="1276350" y="704850"/>
                </a:cubicBezTo>
                <a:cubicBezTo>
                  <a:pt x="1466850" y="758825"/>
                  <a:pt x="1533525" y="755650"/>
                  <a:pt x="1600200" y="752475"/>
                </a:cubicBezTo>
              </a:path>
            </a:pathLst>
          </a:custGeom>
          <a:noFill/>
          <a:ln w="381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5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Interpore</a:t>
            </a:r>
            <a:r>
              <a:rPr lang="fr-FR" dirty="0"/>
              <a:t> 2026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A54D16C-EE79-4E80-9631-7C2D8A90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19</a:t>
            </a:fld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Rectangle : coins arrondis 105">
                <a:extLst>
                  <a:ext uri="{FF2B5EF4-FFF2-40B4-BE49-F238E27FC236}">
                    <a16:creationId xmlns:a16="http://schemas.microsoft.com/office/drawing/2014/main" id="{EC37F395-CA10-4F83-8D4E-6465E32BEE54}"/>
                  </a:ext>
                </a:extLst>
              </p:cNvPr>
              <p:cNvSpPr/>
              <p:nvPr/>
            </p:nvSpPr>
            <p:spPr>
              <a:xfrm>
                <a:off x="387061" y="1277619"/>
                <a:ext cx="5421768" cy="2326193"/>
              </a:xfrm>
              <a:prstGeom prst="roundRect">
                <a:avLst>
                  <a:gd name="adj" fmla="val 13835"/>
                </a:avLst>
              </a:prstGeom>
              <a:solidFill>
                <a:srgbClr val="FDEFE3"/>
              </a:solidFill>
              <a:ln w="28575">
                <a:solidFill>
                  <a:srgbClr val="F098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 sz="1600" b="1" dirty="0">
                  <a:solidFill>
                    <a:schemeClr val="tx1"/>
                  </a:solidFill>
                  <a:latin typeface="Century Schoolbook" panose="02040604050505020304" pitchFamily="18" charset="0"/>
                </a:endParaRPr>
              </a:p>
              <a:p>
                <a:pPr>
                  <a:spcBef>
                    <a:spcPts val="2400"/>
                  </a:spcBef>
                  <a:spcAft>
                    <a:spcPts val="600"/>
                  </a:spcAft>
                </a:pP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Solid phase (ECM)</a:t>
                </a:r>
              </a:p>
              <a:p>
                <a:r>
                  <a:rPr lang="fr-FR" dirty="0">
                    <a:solidFill>
                      <a:schemeClr val="tx1"/>
                    </a:solidFill>
                  </a:rPr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  <m:sSup>
                          <m:sSupPr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e>
                    </m:d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 </m:t>
                    </m:r>
                    <m:d>
                      <m:d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e>
                    </m:d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Liquid phase (IF: First main </a:t>
                </a:r>
                <a:r>
                  <a:rPr lang="fr-FR" sz="1600" b="1" dirty="0" err="1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species</a:t>
                </a: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)</a:t>
                </a:r>
                <a:r>
                  <a:rPr lang="fr-FR" dirty="0">
                    <a:solidFill>
                      <a:schemeClr val="tx1"/>
                    </a:solidFill>
                  </a:rPr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𝑙𝑠</m:t>
                        </m:r>
                      </m:sup>
                    </m:sSup>
                    <m:r>
                      <a:rPr lang="fr-FR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6" name="Rectangle : coins arrondis 105">
                <a:extLst>
                  <a:ext uri="{FF2B5EF4-FFF2-40B4-BE49-F238E27FC236}">
                    <a16:creationId xmlns:a16="http://schemas.microsoft.com/office/drawing/2014/main" id="{EC37F395-CA10-4F83-8D4E-6465E32BE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61" y="1277619"/>
                <a:ext cx="5421768" cy="2326193"/>
              </a:xfrm>
              <a:prstGeom prst="roundRect">
                <a:avLst>
                  <a:gd name="adj" fmla="val 13835"/>
                </a:avLst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0984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 : avec coins supérieurs arrondis 42">
            <a:extLst>
              <a:ext uri="{FF2B5EF4-FFF2-40B4-BE49-F238E27FC236}">
                <a16:creationId xmlns:a16="http://schemas.microsoft.com/office/drawing/2014/main" id="{433DEEEB-8DC9-48EF-ADF0-31F03905BD53}"/>
              </a:ext>
            </a:extLst>
          </p:cNvPr>
          <p:cNvSpPr/>
          <p:nvPr/>
        </p:nvSpPr>
        <p:spPr>
          <a:xfrm>
            <a:off x="387061" y="1111027"/>
            <a:ext cx="5421767" cy="708160"/>
          </a:xfrm>
          <a:prstGeom prst="round2SameRect">
            <a:avLst>
              <a:gd name="adj1" fmla="val 30246"/>
              <a:gd name="adj2" fmla="val 0"/>
            </a:avLst>
          </a:prstGeom>
          <a:solidFill>
            <a:srgbClr val="F0984F"/>
          </a:solidFill>
          <a:ln w="28575">
            <a:solidFill>
              <a:srgbClr val="F09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Mass conservations : phases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A6BEC44-095E-4D25-B8B5-AD1363A2C3B8}"/>
              </a:ext>
            </a:extLst>
          </p:cNvPr>
          <p:cNvGrpSpPr/>
          <p:nvPr/>
        </p:nvGrpSpPr>
        <p:grpSpPr>
          <a:xfrm>
            <a:off x="387061" y="3762773"/>
            <a:ext cx="6375473" cy="2576816"/>
            <a:chOff x="387060" y="3709276"/>
            <a:chExt cx="5421768" cy="268027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Rectangle : coins arrondis 112">
                  <a:extLst>
                    <a:ext uri="{FF2B5EF4-FFF2-40B4-BE49-F238E27FC236}">
                      <a16:creationId xmlns:a16="http://schemas.microsoft.com/office/drawing/2014/main" id="{F7ED1297-B493-482D-8CFB-79FFDFCDCB19}"/>
                    </a:ext>
                  </a:extLst>
                </p:cNvPr>
                <p:cNvSpPr/>
                <p:nvPr/>
              </p:nvSpPr>
              <p:spPr>
                <a:xfrm>
                  <a:off x="387061" y="4063356"/>
                  <a:ext cx="5421767" cy="2326193"/>
                </a:xfrm>
                <a:prstGeom prst="roundRect">
                  <a:avLst>
                    <a:gd name="adj" fmla="val 17573"/>
                  </a:avLst>
                </a:prstGeom>
                <a:solidFill>
                  <a:srgbClr val="DCF0D0"/>
                </a:solidFill>
                <a:ln w="28575">
                  <a:solidFill>
                    <a:srgbClr val="68B4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lang="en-US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>
                    <a:spcBef>
                      <a:spcPts val="600"/>
                    </a:spcBef>
                  </a:pPr>
                  <a:r>
                    <a:rPr lang="en-US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Cellular species (Second main species)</a:t>
                  </a:r>
                </a:p>
                <a:p>
                  <a:r>
                    <a:rPr lang="fr-FR" sz="1600" dirty="0">
                      <a:solidFill>
                        <a:schemeClr val="tx1"/>
                      </a:solidFill>
                    </a:rPr>
                    <a:t>	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sz="1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</m:t>
                                  </m:r>
                                </m:sup>
                              </m:sSup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𝑙𝑠</m:t>
                              </m:r>
                            </m:sup>
                          </m:sSup>
                        </m:e>
                      </m:d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fr-FR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bSup>
                      <m:r>
                        <a:rPr lang="fr-FR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p>
                    </m:oMath>
                  </a14:m>
                  <a:endParaRPr lang="fr-FR" sz="1600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>
                    <a:spcBef>
                      <a:spcPts val="600"/>
                    </a:spcBef>
                  </a:pPr>
                  <a:r>
                    <a:rPr lang="fr-FR" sz="2000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Diluted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species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(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oxygen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)</a:t>
                  </a:r>
                </a:p>
                <a:p>
                  <a:r>
                    <a:rPr lang="fr-FR" sz="1600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	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𝑙𝑠</m:t>
                              </m:r>
                            </m:sup>
                          </m:sSup>
                        </m:e>
                      </m:d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a14:m>
                  <a:endParaRPr lang="fr-FR" sz="1600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sz="1600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</p:txBody>
            </p:sp>
          </mc:Choice>
          <mc:Fallback>
            <p:sp>
              <p:nvSpPr>
                <p:cNvPr id="113" name="Rectangle : coins arrondis 112">
                  <a:extLst>
                    <a:ext uri="{FF2B5EF4-FFF2-40B4-BE49-F238E27FC236}">
                      <a16:creationId xmlns:a16="http://schemas.microsoft.com/office/drawing/2014/main" id="{F7ED1297-B493-482D-8CFB-79FFDFCDCB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061" y="4063356"/>
                  <a:ext cx="5421767" cy="2326193"/>
                </a:xfrm>
                <a:prstGeom prst="roundRect">
                  <a:avLst>
                    <a:gd name="adj" fmla="val 17573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solidFill>
                    <a:srgbClr val="68B43C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Rectangle : avec coins supérieurs arrondis 47">
              <a:extLst>
                <a:ext uri="{FF2B5EF4-FFF2-40B4-BE49-F238E27FC236}">
                  <a16:creationId xmlns:a16="http://schemas.microsoft.com/office/drawing/2014/main" id="{08CC5B05-76E0-4F60-B9C2-E10D31176F17}"/>
                </a:ext>
              </a:extLst>
            </p:cNvPr>
            <p:cNvSpPr/>
            <p:nvPr/>
          </p:nvSpPr>
          <p:spPr>
            <a:xfrm>
              <a:off x="387060" y="3709276"/>
              <a:ext cx="5421767" cy="708160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68B43C"/>
            </a:solidFill>
            <a:ln w="28575">
              <a:solidFill>
                <a:srgbClr val="68B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Mass conservation : species 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3F0EAE5-1211-4C46-A7B8-6C8A858E0026}"/>
                  </a:ext>
                </a:extLst>
              </p:cNvPr>
              <p:cNvSpPr txBox="1"/>
              <p:nvPr/>
            </p:nvSpPr>
            <p:spPr>
              <a:xfrm>
                <a:off x="896855" y="5655576"/>
                <a:ext cx="516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548C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548CC4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548CC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b="1" dirty="0">
                  <a:solidFill>
                    <a:srgbClr val="548CC4"/>
                  </a:solidFill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3F0EAE5-1211-4C46-A7B8-6C8A858E0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55" y="5655576"/>
                <a:ext cx="516423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840228C2-2DC0-4650-8C43-28ADDD0FEFEB}"/>
              </a:ext>
            </a:extLst>
          </p:cNvPr>
          <p:cNvSpPr/>
          <p:nvPr/>
        </p:nvSpPr>
        <p:spPr>
          <a:xfrm>
            <a:off x="10991048" y="3836952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entury Schoolbook" panose="02040604050505020304" pitchFamily="18" charset="0"/>
              </a:rPr>
              <a:t>REV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DB4A7FF-1E20-41BB-B475-7A71AE3CB885}"/>
              </a:ext>
            </a:extLst>
          </p:cNvPr>
          <p:cNvGrpSpPr/>
          <p:nvPr/>
        </p:nvGrpSpPr>
        <p:grpSpPr>
          <a:xfrm>
            <a:off x="10671419" y="2414229"/>
            <a:ext cx="1360929" cy="1382263"/>
            <a:chOff x="2498349" y="4963160"/>
            <a:chExt cx="1360929" cy="1382263"/>
          </a:xfrm>
        </p:grpSpPr>
        <p:sp>
          <p:nvSpPr>
            <p:cNvPr id="26" name="Ovale 91">
              <a:extLst>
                <a:ext uri="{FF2B5EF4-FFF2-40B4-BE49-F238E27FC236}">
                  <a16:creationId xmlns:a16="http://schemas.microsoft.com/office/drawing/2014/main" id="{9EA6834F-17F8-4BE2-A7AB-C873C36F2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vale 58">
              <a:extLst>
                <a:ext uri="{FF2B5EF4-FFF2-40B4-BE49-F238E27FC236}">
                  <a16:creationId xmlns:a16="http://schemas.microsoft.com/office/drawing/2014/main" id="{017EAD75-5F1C-4E0F-9DCF-0EA7F3A3CE3B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e 59">
              <a:extLst>
                <a:ext uri="{FF2B5EF4-FFF2-40B4-BE49-F238E27FC236}">
                  <a16:creationId xmlns:a16="http://schemas.microsoft.com/office/drawing/2014/main" id="{87D1802D-D0C1-4999-ACED-6A267CC8755A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e 60">
              <a:extLst>
                <a:ext uri="{FF2B5EF4-FFF2-40B4-BE49-F238E27FC236}">
                  <a16:creationId xmlns:a16="http://schemas.microsoft.com/office/drawing/2014/main" id="{DCAF5CCD-3E73-455D-9CED-46E874F5E4CD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e 61">
              <a:extLst>
                <a:ext uri="{FF2B5EF4-FFF2-40B4-BE49-F238E27FC236}">
                  <a16:creationId xmlns:a16="http://schemas.microsoft.com/office/drawing/2014/main" id="{5E7BAF78-C62B-45BF-841B-B01BFD07186E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e 62">
              <a:extLst>
                <a:ext uri="{FF2B5EF4-FFF2-40B4-BE49-F238E27FC236}">
                  <a16:creationId xmlns:a16="http://schemas.microsoft.com/office/drawing/2014/main" id="{363C55FB-55AC-441D-AA64-E802B9B69AE8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e 63">
              <a:extLst>
                <a:ext uri="{FF2B5EF4-FFF2-40B4-BE49-F238E27FC236}">
                  <a16:creationId xmlns:a16="http://schemas.microsoft.com/office/drawing/2014/main" id="{6714B415-ECBF-4F84-982D-68EFA7DD4964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e 64">
              <a:extLst>
                <a:ext uri="{FF2B5EF4-FFF2-40B4-BE49-F238E27FC236}">
                  <a16:creationId xmlns:a16="http://schemas.microsoft.com/office/drawing/2014/main" id="{EBE570D4-0949-4DDD-92C8-79B564B3426E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e 65">
              <a:extLst>
                <a:ext uri="{FF2B5EF4-FFF2-40B4-BE49-F238E27FC236}">
                  <a16:creationId xmlns:a16="http://schemas.microsoft.com/office/drawing/2014/main" id="{EEB234A7-8AA3-4CCF-BAD8-2E42A1DE9AC5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e 66">
              <a:extLst>
                <a:ext uri="{FF2B5EF4-FFF2-40B4-BE49-F238E27FC236}">
                  <a16:creationId xmlns:a16="http://schemas.microsoft.com/office/drawing/2014/main" id="{B58EBDF9-B2EF-4446-BA17-FAB621B37196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e 67">
              <a:extLst>
                <a:ext uri="{FF2B5EF4-FFF2-40B4-BE49-F238E27FC236}">
                  <a16:creationId xmlns:a16="http://schemas.microsoft.com/office/drawing/2014/main" id="{AFEEA4B8-754D-4DB7-8BA8-FDA9F9B32D82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e 68">
              <a:extLst>
                <a:ext uri="{FF2B5EF4-FFF2-40B4-BE49-F238E27FC236}">
                  <a16:creationId xmlns:a16="http://schemas.microsoft.com/office/drawing/2014/main" id="{01D77AC9-4415-478B-B4F8-050694F8782A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e 69">
              <a:extLst>
                <a:ext uri="{FF2B5EF4-FFF2-40B4-BE49-F238E27FC236}">
                  <a16:creationId xmlns:a16="http://schemas.microsoft.com/office/drawing/2014/main" id="{BB4F909E-1FB7-4159-BA51-4F22F61C96FF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e 70">
              <a:extLst>
                <a:ext uri="{FF2B5EF4-FFF2-40B4-BE49-F238E27FC236}">
                  <a16:creationId xmlns:a16="http://schemas.microsoft.com/office/drawing/2014/main" id="{08DACF6A-B43D-4E80-9E5E-3F274441C0D4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1" name="Gruppo 72">
              <a:extLst>
                <a:ext uri="{FF2B5EF4-FFF2-40B4-BE49-F238E27FC236}">
                  <a16:creationId xmlns:a16="http://schemas.microsoft.com/office/drawing/2014/main" id="{D05A554F-FA0B-43BD-809C-E724470D8C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99" name="Figura a mano libera 139">
                <a:extLst>
                  <a:ext uri="{FF2B5EF4-FFF2-40B4-BE49-F238E27FC236}">
                    <a16:creationId xmlns:a16="http://schemas.microsoft.com/office/drawing/2014/main" id="{66ECCF3D-535B-4F7C-8656-34354539C382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igura a mano libera 140">
                <a:extLst>
                  <a:ext uri="{FF2B5EF4-FFF2-40B4-BE49-F238E27FC236}">
                    <a16:creationId xmlns:a16="http://schemas.microsoft.com/office/drawing/2014/main" id="{D1E2A35F-B748-4539-A926-1BE8A0F11929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igura a mano libera 141">
                <a:extLst>
                  <a:ext uri="{FF2B5EF4-FFF2-40B4-BE49-F238E27FC236}">
                    <a16:creationId xmlns:a16="http://schemas.microsoft.com/office/drawing/2014/main" id="{914E69F3-FCD4-4906-AFCF-A988D65EFC3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uppo 73">
              <a:extLst>
                <a:ext uri="{FF2B5EF4-FFF2-40B4-BE49-F238E27FC236}">
                  <a16:creationId xmlns:a16="http://schemas.microsoft.com/office/drawing/2014/main" id="{6C9EC91C-4172-45F2-BF4B-30145F27E6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96" name="Figura a mano libera 136">
                <a:extLst>
                  <a:ext uri="{FF2B5EF4-FFF2-40B4-BE49-F238E27FC236}">
                    <a16:creationId xmlns:a16="http://schemas.microsoft.com/office/drawing/2014/main" id="{9D77A40A-0A93-4E27-86CB-99A2269EF60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igura a mano libera 137">
                <a:extLst>
                  <a:ext uri="{FF2B5EF4-FFF2-40B4-BE49-F238E27FC236}">
                    <a16:creationId xmlns:a16="http://schemas.microsoft.com/office/drawing/2014/main" id="{979281B0-C53C-4456-9CBA-F8BC7DDEDDC5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igura a mano libera 138">
                <a:extLst>
                  <a:ext uri="{FF2B5EF4-FFF2-40B4-BE49-F238E27FC236}">
                    <a16:creationId xmlns:a16="http://schemas.microsoft.com/office/drawing/2014/main" id="{1805FB0C-0942-4547-9F12-9D4DE29BA073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uppo 74">
              <a:extLst>
                <a:ext uri="{FF2B5EF4-FFF2-40B4-BE49-F238E27FC236}">
                  <a16:creationId xmlns:a16="http://schemas.microsoft.com/office/drawing/2014/main" id="{0EB7937B-37FC-4083-BF63-25A7E2A83B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93" name="Figura a mano libera 133">
                <a:extLst>
                  <a:ext uri="{FF2B5EF4-FFF2-40B4-BE49-F238E27FC236}">
                    <a16:creationId xmlns:a16="http://schemas.microsoft.com/office/drawing/2014/main" id="{4A76415E-EF6B-4CDA-BB23-230A719378FF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igura a mano libera 134">
                <a:extLst>
                  <a:ext uri="{FF2B5EF4-FFF2-40B4-BE49-F238E27FC236}">
                    <a16:creationId xmlns:a16="http://schemas.microsoft.com/office/drawing/2014/main" id="{C8F2E01D-BAF1-42EC-B484-CAE2E057493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igura a mano libera 135">
                <a:extLst>
                  <a:ext uri="{FF2B5EF4-FFF2-40B4-BE49-F238E27FC236}">
                    <a16:creationId xmlns:a16="http://schemas.microsoft.com/office/drawing/2014/main" id="{65F53A69-1769-4A26-BED3-08509B73860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uppo 75">
              <a:extLst>
                <a:ext uri="{FF2B5EF4-FFF2-40B4-BE49-F238E27FC236}">
                  <a16:creationId xmlns:a16="http://schemas.microsoft.com/office/drawing/2014/main" id="{F0CBC71F-7940-44EF-87CF-2EFDB0C42411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90" name="Figura a mano libera 130">
                <a:extLst>
                  <a:ext uri="{FF2B5EF4-FFF2-40B4-BE49-F238E27FC236}">
                    <a16:creationId xmlns:a16="http://schemas.microsoft.com/office/drawing/2014/main" id="{6667486C-1737-4179-9C99-A8372072C2EA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igura a mano libera 131">
                <a:extLst>
                  <a:ext uri="{FF2B5EF4-FFF2-40B4-BE49-F238E27FC236}">
                    <a16:creationId xmlns:a16="http://schemas.microsoft.com/office/drawing/2014/main" id="{00F4108C-8A89-4DE9-AC1D-91E388DC6E4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igura a mano libera 132">
                <a:extLst>
                  <a:ext uri="{FF2B5EF4-FFF2-40B4-BE49-F238E27FC236}">
                    <a16:creationId xmlns:a16="http://schemas.microsoft.com/office/drawing/2014/main" id="{D63A8F2C-DB81-4F07-8547-187D91710BE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uppo 76">
              <a:extLst>
                <a:ext uri="{FF2B5EF4-FFF2-40B4-BE49-F238E27FC236}">
                  <a16:creationId xmlns:a16="http://schemas.microsoft.com/office/drawing/2014/main" id="{2E420909-BD12-4D7D-B1A6-367043835241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87" name="Figura a mano libera 127">
                <a:extLst>
                  <a:ext uri="{FF2B5EF4-FFF2-40B4-BE49-F238E27FC236}">
                    <a16:creationId xmlns:a16="http://schemas.microsoft.com/office/drawing/2014/main" id="{BBF488CB-4082-49B5-A22C-D1D92856790C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igura a mano libera 128">
                <a:extLst>
                  <a:ext uri="{FF2B5EF4-FFF2-40B4-BE49-F238E27FC236}">
                    <a16:creationId xmlns:a16="http://schemas.microsoft.com/office/drawing/2014/main" id="{613F4A63-325D-4897-B0E0-FF7E6910CB28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igura a mano libera 129">
                <a:extLst>
                  <a:ext uri="{FF2B5EF4-FFF2-40B4-BE49-F238E27FC236}">
                    <a16:creationId xmlns:a16="http://schemas.microsoft.com/office/drawing/2014/main" id="{0A364061-0B39-4485-B19B-61F0C4CD217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uppo 77">
              <a:extLst>
                <a:ext uri="{FF2B5EF4-FFF2-40B4-BE49-F238E27FC236}">
                  <a16:creationId xmlns:a16="http://schemas.microsoft.com/office/drawing/2014/main" id="{6F8732B7-EC40-43E7-907E-BBAE035EC31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85" name="Figura a mano libera 125">
                <a:extLst>
                  <a:ext uri="{FF2B5EF4-FFF2-40B4-BE49-F238E27FC236}">
                    <a16:creationId xmlns:a16="http://schemas.microsoft.com/office/drawing/2014/main" id="{E083A999-5C68-4B64-A150-40022BA153C4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igura a mano libera 126">
                <a:extLst>
                  <a:ext uri="{FF2B5EF4-FFF2-40B4-BE49-F238E27FC236}">
                    <a16:creationId xmlns:a16="http://schemas.microsoft.com/office/drawing/2014/main" id="{32C99267-E6E0-484F-9937-9817B5EA15AF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uppo 78">
              <a:extLst>
                <a:ext uri="{FF2B5EF4-FFF2-40B4-BE49-F238E27FC236}">
                  <a16:creationId xmlns:a16="http://schemas.microsoft.com/office/drawing/2014/main" id="{38D3B75E-36AB-467F-BAEF-369232D40B25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83" name="Figura a mano libera 123">
                <a:extLst>
                  <a:ext uri="{FF2B5EF4-FFF2-40B4-BE49-F238E27FC236}">
                    <a16:creationId xmlns:a16="http://schemas.microsoft.com/office/drawing/2014/main" id="{CAA68F09-8B17-4C80-B92C-4036333856F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igura a mano libera 124">
                <a:extLst>
                  <a:ext uri="{FF2B5EF4-FFF2-40B4-BE49-F238E27FC236}">
                    <a16:creationId xmlns:a16="http://schemas.microsoft.com/office/drawing/2014/main" id="{ADDE7BBC-E65A-4EC1-B3C8-688EAD67FD6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uppo 79">
              <a:extLst>
                <a:ext uri="{FF2B5EF4-FFF2-40B4-BE49-F238E27FC236}">
                  <a16:creationId xmlns:a16="http://schemas.microsoft.com/office/drawing/2014/main" id="{5EDB8BC3-F266-4C60-9DDC-94C8A61994D1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80" name="Figura a mano libera 120">
                <a:extLst>
                  <a:ext uri="{FF2B5EF4-FFF2-40B4-BE49-F238E27FC236}">
                    <a16:creationId xmlns:a16="http://schemas.microsoft.com/office/drawing/2014/main" id="{6435685E-75C3-466C-BA42-26AAC1E3267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igura a mano libera 121">
                <a:extLst>
                  <a:ext uri="{FF2B5EF4-FFF2-40B4-BE49-F238E27FC236}">
                    <a16:creationId xmlns:a16="http://schemas.microsoft.com/office/drawing/2014/main" id="{B1181397-3DA9-49F7-888E-7026A74E1F46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igura a mano libera 122">
                <a:extLst>
                  <a:ext uri="{FF2B5EF4-FFF2-40B4-BE49-F238E27FC236}">
                    <a16:creationId xmlns:a16="http://schemas.microsoft.com/office/drawing/2014/main" id="{7F71F3F2-34F7-4DDC-94AA-7D35C73B115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e 80">
              <a:extLst>
                <a:ext uri="{FF2B5EF4-FFF2-40B4-BE49-F238E27FC236}">
                  <a16:creationId xmlns:a16="http://schemas.microsoft.com/office/drawing/2014/main" id="{8AFAE8CC-C78A-4F93-821E-0E8D0E5A8BF2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5" name="Gruppo 81">
              <a:extLst>
                <a:ext uri="{FF2B5EF4-FFF2-40B4-BE49-F238E27FC236}">
                  <a16:creationId xmlns:a16="http://schemas.microsoft.com/office/drawing/2014/main" id="{9987CE72-8C41-471C-8632-DEB6D3C91146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77" name="Figura a mano libera 117">
                <a:extLst>
                  <a:ext uri="{FF2B5EF4-FFF2-40B4-BE49-F238E27FC236}">
                    <a16:creationId xmlns:a16="http://schemas.microsoft.com/office/drawing/2014/main" id="{A764F482-1DC0-400B-B675-92B17BF0F78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igura a mano libera 118">
                <a:extLst>
                  <a:ext uri="{FF2B5EF4-FFF2-40B4-BE49-F238E27FC236}">
                    <a16:creationId xmlns:a16="http://schemas.microsoft.com/office/drawing/2014/main" id="{DCB83B30-E988-4A7D-8647-5F91C966C29B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igura a mano libera 119">
                <a:extLst>
                  <a:ext uri="{FF2B5EF4-FFF2-40B4-BE49-F238E27FC236}">
                    <a16:creationId xmlns:a16="http://schemas.microsoft.com/office/drawing/2014/main" id="{221D84DD-55A8-47DA-BF01-6E01670C0D5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" name="Ovale 82">
              <a:extLst>
                <a:ext uri="{FF2B5EF4-FFF2-40B4-BE49-F238E27FC236}">
                  <a16:creationId xmlns:a16="http://schemas.microsoft.com/office/drawing/2014/main" id="{28174A8B-B623-441F-A760-EA222099C206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ruppo 83">
              <a:extLst>
                <a:ext uri="{FF2B5EF4-FFF2-40B4-BE49-F238E27FC236}">
                  <a16:creationId xmlns:a16="http://schemas.microsoft.com/office/drawing/2014/main" id="{0B889BDA-584B-42F2-A560-C07659B3057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74" name="Figura a mano libera 114">
                <a:extLst>
                  <a:ext uri="{FF2B5EF4-FFF2-40B4-BE49-F238E27FC236}">
                    <a16:creationId xmlns:a16="http://schemas.microsoft.com/office/drawing/2014/main" id="{2DED728C-CC01-4318-89CA-40E9EF6884B4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igura a mano libera 115">
                <a:extLst>
                  <a:ext uri="{FF2B5EF4-FFF2-40B4-BE49-F238E27FC236}">
                    <a16:creationId xmlns:a16="http://schemas.microsoft.com/office/drawing/2014/main" id="{1C704CC3-A6D6-49FB-82EA-1A366E1D557B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igura a mano libera 116">
                <a:extLst>
                  <a:ext uri="{FF2B5EF4-FFF2-40B4-BE49-F238E27FC236}">
                    <a16:creationId xmlns:a16="http://schemas.microsoft.com/office/drawing/2014/main" id="{6D95264F-0F44-4540-B155-98B298FCAD1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" name="Ovale 84">
              <a:extLst>
                <a:ext uri="{FF2B5EF4-FFF2-40B4-BE49-F238E27FC236}">
                  <a16:creationId xmlns:a16="http://schemas.microsoft.com/office/drawing/2014/main" id="{1C3D8266-AC05-4FA7-AA5D-72870B9DCAD1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9" name="Gruppo 85">
              <a:extLst>
                <a:ext uri="{FF2B5EF4-FFF2-40B4-BE49-F238E27FC236}">
                  <a16:creationId xmlns:a16="http://schemas.microsoft.com/office/drawing/2014/main" id="{0843056E-9EC9-4DE4-A2C1-008B64BE66A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71" name="Figura a mano libera 111">
                <a:extLst>
                  <a:ext uri="{FF2B5EF4-FFF2-40B4-BE49-F238E27FC236}">
                    <a16:creationId xmlns:a16="http://schemas.microsoft.com/office/drawing/2014/main" id="{23287DC0-8B1A-4313-8163-03CC0B5EC06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igura a mano libera 112">
                <a:extLst>
                  <a:ext uri="{FF2B5EF4-FFF2-40B4-BE49-F238E27FC236}">
                    <a16:creationId xmlns:a16="http://schemas.microsoft.com/office/drawing/2014/main" id="{208A60A1-3FE4-45C0-BC81-7ADA984FD4C3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igura a mano libera 113">
                <a:extLst>
                  <a:ext uri="{FF2B5EF4-FFF2-40B4-BE49-F238E27FC236}">
                    <a16:creationId xmlns:a16="http://schemas.microsoft.com/office/drawing/2014/main" id="{61AB6133-3314-4AB7-AEAE-82C344046A1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" name="Ovale 86">
              <a:extLst>
                <a:ext uri="{FF2B5EF4-FFF2-40B4-BE49-F238E27FC236}">
                  <a16:creationId xmlns:a16="http://schemas.microsoft.com/office/drawing/2014/main" id="{2918A0E1-0D07-47D8-8576-3D914BA03A22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1" name="Gruppo 87">
              <a:extLst>
                <a:ext uri="{FF2B5EF4-FFF2-40B4-BE49-F238E27FC236}">
                  <a16:creationId xmlns:a16="http://schemas.microsoft.com/office/drawing/2014/main" id="{7F652942-2C49-423C-AF89-1457A5D06B54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67" name="Figura a mano libera 108">
                <a:extLst>
                  <a:ext uri="{FF2B5EF4-FFF2-40B4-BE49-F238E27FC236}">
                    <a16:creationId xmlns:a16="http://schemas.microsoft.com/office/drawing/2014/main" id="{09221AA6-8C78-4879-A332-480CD21A119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igura a mano libera 109">
                <a:extLst>
                  <a:ext uri="{FF2B5EF4-FFF2-40B4-BE49-F238E27FC236}">
                    <a16:creationId xmlns:a16="http://schemas.microsoft.com/office/drawing/2014/main" id="{D2E8399C-99C3-4F33-9BC6-6955307F6A6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igura a mano libera 110">
                <a:extLst>
                  <a:ext uri="{FF2B5EF4-FFF2-40B4-BE49-F238E27FC236}">
                    <a16:creationId xmlns:a16="http://schemas.microsoft.com/office/drawing/2014/main" id="{0F5AF295-E8A9-4B5A-B1F9-87776AE4A7F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uppo 88">
              <a:extLst>
                <a:ext uri="{FF2B5EF4-FFF2-40B4-BE49-F238E27FC236}">
                  <a16:creationId xmlns:a16="http://schemas.microsoft.com/office/drawing/2014/main" id="{553D440B-4C2A-4689-B056-63513CFD4CDD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64" name="Figura a mano libera 105">
                <a:extLst>
                  <a:ext uri="{FF2B5EF4-FFF2-40B4-BE49-F238E27FC236}">
                    <a16:creationId xmlns:a16="http://schemas.microsoft.com/office/drawing/2014/main" id="{789803CE-D713-4878-81CC-8D2D24ABE29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igura a mano libera 106">
                <a:extLst>
                  <a:ext uri="{FF2B5EF4-FFF2-40B4-BE49-F238E27FC236}">
                    <a16:creationId xmlns:a16="http://schemas.microsoft.com/office/drawing/2014/main" id="{79817686-4E7C-4F9C-9A3A-65EA8A8E6BAD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igura a mano libera 107">
                <a:extLst>
                  <a:ext uri="{FF2B5EF4-FFF2-40B4-BE49-F238E27FC236}">
                    <a16:creationId xmlns:a16="http://schemas.microsoft.com/office/drawing/2014/main" id="{5A341CCB-8493-449A-8D65-6A085D58D491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Ovale 91">
              <a:extLst>
                <a:ext uri="{FF2B5EF4-FFF2-40B4-BE49-F238E27FC236}">
                  <a16:creationId xmlns:a16="http://schemas.microsoft.com/office/drawing/2014/main" id="{B678C3EB-93DA-4C51-9D07-ADD6D2A08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3" name="Ovale 33">
            <a:extLst>
              <a:ext uri="{FF2B5EF4-FFF2-40B4-BE49-F238E27FC236}">
                <a16:creationId xmlns:a16="http://schemas.microsoft.com/office/drawing/2014/main" id="{E1E5C3DD-511E-4A80-8843-F4B5CAC35F07}"/>
              </a:ext>
            </a:extLst>
          </p:cNvPr>
          <p:cNvSpPr/>
          <p:nvPr/>
        </p:nvSpPr>
        <p:spPr>
          <a:xfrm rot="5400000">
            <a:off x="1068191" y="3243995"/>
            <a:ext cx="115798" cy="197001"/>
          </a:xfrm>
          <a:prstGeom prst="ellipse">
            <a:avLst/>
          </a:prstGeom>
          <a:solidFill>
            <a:srgbClr val="9DC3E6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Figura a mano libera 7">
            <a:extLst>
              <a:ext uri="{FF2B5EF4-FFF2-40B4-BE49-F238E27FC236}">
                <a16:creationId xmlns:a16="http://schemas.microsoft.com/office/drawing/2014/main" id="{482BF860-D58D-4281-882A-0B0209EB8935}"/>
              </a:ext>
            </a:extLst>
          </p:cNvPr>
          <p:cNvSpPr/>
          <p:nvPr/>
        </p:nvSpPr>
        <p:spPr>
          <a:xfrm rot="8531413">
            <a:off x="997873" y="2441736"/>
            <a:ext cx="239920" cy="94978"/>
          </a:xfrm>
          <a:custGeom>
            <a:avLst/>
            <a:gdLst>
              <a:gd name="connsiteX0" fmla="*/ 0 w 1600200"/>
              <a:gd name="connsiteY0" fmla="*/ 0 h 753971"/>
              <a:gd name="connsiteX1" fmla="*/ 457200 w 1600200"/>
              <a:gd name="connsiteY1" fmla="*/ 428625 h 753971"/>
              <a:gd name="connsiteX2" fmla="*/ 1276350 w 1600200"/>
              <a:gd name="connsiteY2" fmla="*/ 704850 h 753971"/>
              <a:gd name="connsiteX3" fmla="*/ 1600200 w 1600200"/>
              <a:gd name="connsiteY3" fmla="*/ 752475 h 7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753971">
                <a:moveTo>
                  <a:pt x="0" y="0"/>
                </a:moveTo>
                <a:cubicBezTo>
                  <a:pt x="122237" y="155575"/>
                  <a:pt x="244475" y="311150"/>
                  <a:pt x="457200" y="428625"/>
                </a:cubicBezTo>
                <a:cubicBezTo>
                  <a:pt x="669925" y="546100"/>
                  <a:pt x="1085850" y="650875"/>
                  <a:pt x="1276350" y="704850"/>
                </a:cubicBezTo>
                <a:cubicBezTo>
                  <a:pt x="1466850" y="758825"/>
                  <a:pt x="1533525" y="755650"/>
                  <a:pt x="1600200" y="752475"/>
                </a:cubicBezTo>
              </a:path>
            </a:pathLst>
          </a:custGeom>
          <a:noFill/>
          <a:ln w="381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Ovale 33">
            <a:extLst>
              <a:ext uri="{FF2B5EF4-FFF2-40B4-BE49-F238E27FC236}">
                <a16:creationId xmlns:a16="http://schemas.microsoft.com/office/drawing/2014/main" id="{096B7E7B-FB03-461E-B5D1-472347C7E5C5}"/>
              </a:ext>
            </a:extLst>
          </p:cNvPr>
          <p:cNvSpPr/>
          <p:nvPr/>
        </p:nvSpPr>
        <p:spPr>
          <a:xfrm rot="5400000">
            <a:off x="1068190" y="5020830"/>
            <a:ext cx="115798" cy="197001"/>
          </a:xfrm>
          <a:prstGeom prst="ellipse">
            <a:avLst/>
          </a:prstGeom>
          <a:solidFill>
            <a:srgbClr val="2E75B6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Content Placeholder 8">
            <a:extLst>
              <a:ext uri="{FF2B5EF4-FFF2-40B4-BE49-F238E27FC236}">
                <a16:creationId xmlns:a16="http://schemas.microsoft.com/office/drawing/2014/main" id="{D4C919C1-EA7B-43A1-AEC4-329BB93D2995}"/>
              </a:ext>
            </a:extLst>
          </p:cNvPr>
          <p:cNvSpPr txBox="1">
            <a:spLocks/>
          </p:cNvSpPr>
          <p:nvPr/>
        </p:nvSpPr>
        <p:spPr>
          <a:xfrm>
            <a:off x="7807011" y="2978669"/>
            <a:ext cx="1897619" cy="489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8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9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FEniCSx</a:t>
            </a:r>
            <a:endParaRPr lang="en-US" b="1" dirty="0"/>
          </a:p>
        </p:txBody>
      </p:sp>
      <p:pic>
        <p:nvPicPr>
          <p:cNvPr id="110" name="Picture 2" descr="FEniCS Branding | FEniCS Project">
            <a:extLst>
              <a:ext uri="{FF2B5EF4-FFF2-40B4-BE49-F238E27FC236}">
                <a16:creationId xmlns:a16="http://schemas.microsoft.com/office/drawing/2014/main" id="{3DDBDDAB-C94C-4A48-924C-C4F32B65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79" y="2540170"/>
            <a:ext cx="733467" cy="10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35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9766788-B971-4E02-9856-DD5F20EE30E9}"/>
              </a:ext>
            </a:extLst>
          </p:cNvPr>
          <p:cNvGrpSpPr/>
          <p:nvPr/>
        </p:nvGrpSpPr>
        <p:grpSpPr>
          <a:xfrm>
            <a:off x="558478" y="1396781"/>
            <a:ext cx="5280528" cy="4631486"/>
            <a:chOff x="710697" y="1407626"/>
            <a:chExt cx="3717371" cy="4186303"/>
          </a:xfrm>
          <a:solidFill>
            <a:srgbClr val="FBE4D0"/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B0FBFD7-D3C4-493E-8C48-DA76EA5E010E}"/>
                </a:ext>
              </a:extLst>
            </p:cNvPr>
            <p:cNvSpPr/>
            <p:nvPr/>
          </p:nvSpPr>
          <p:spPr>
            <a:xfrm>
              <a:off x="710698" y="1427565"/>
              <a:ext cx="3717370" cy="4166364"/>
            </a:xfrm>
            <a:prstGeom prst="roundRect">
              <a:avLst>
                <a:gd name="adj" fmla="val 11092"/>
              </a:avLst>
            </a:prstGeom>
            <a:grpFill/>
            <a:ln>
              <a:solidFill>
                <a:srgbClr val="F09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 : avec coins supérieurs arrondis 12">
              <a:extLst>
                <a:ext uri="{FF2B5EF4-FFF2-40B4-BE49-F238E27FC236}">
                  <a16:creationId xmlns:a16="http://schemas.microsoft.com/office/drawing/2014/main" id="{4D6FB389-A9EF-4BC6-A8AD-0A9F683283FD}"/>
                </a:ext>
              </a:extLst>
            </p:cNvPr>
            <p:cNvSpPr/>
            <p:nvPr/>
          </p:nvSpPr>
          <p:spPr>
            <a:xfrm>
              <a:off x="710697" y="1407626"/>
              <a:ext cx="3717370" cy="723275"/>
            </a:xfrm>
            <a:prstGeom prst="round2SameRect">
              <a:avLst>
                <a:gd name="adj1" fmla="val 39183"/>
                <a:gd name="adj2" fmla="val 0"/>
              </a:avLst>
            </a:prstGeom>
            <a:solidFill>
              <a:srgbClr val="F0984F"/>
            </a:solidFill>
            <a:ln>
              <a:solidFill>
                <a:srgbClr val="F09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</a:rPr>
                <a:t>Unconsolidated</a:t>
              </a:r>
              <a:r>
                <a:rPr lang="fr-FR" b="1" dirty="0">
                  <a:solidFill>
                    <a:schemeClr val="bg1"/>
                  </a:solidFill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</a:rPr>
                <a:t>porous</a:t>
              </a:r>
              <a:r>
                <a:rPr lang="fr-FR" b="1" dirty="0">
                  <a:solidFill>
                    <a:schemeClr val="bg1"/>
                  </a:solidFill>
                </a:rPr>
                <a:t> medium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B975169-8044-4538-B34C-F317B79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88781"/>
            <a:r>
              <a:rPr lang="en-US" sz="2400" b="1" dirty="0" err="1"/>
              <a:t>Poromechanics</a:t>
            </a:r>
            <a:r>
              <a:rPr lang="en-US" sz="2400" b="1" dirty="0"/>
              <a:t> and biological tissues</a:t>
            </a:r>
            <a:endParaRPr lang="en-US" sz="1800" b="1" i="1" dirty="0">
              <a:solidFill>
                <a:srgbClr val="548CC4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8E8E3D-268F-44A7-AF4E-9BB1D6E2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4CC639-1A02-4A95-B763-60A63248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889F8A-72D4-46A8-8CC1-CAC177E38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" y="2373973"/>
            <a:ext cx="2954868" cy="2793737"/>
          </a:xfrm>
          <a:prstGeom prst="rect">
            <a:avLst/>
          </a:prstGeom>
        </p:spPr>
      </p:pic>
      <p:pic>
        <p:nvPicPr>
          <p:cNvPr id="7172" name="Picture 4" descr="https://vmicro.iusm.iu.edu/hs_vm/images/connect1.jpg">
            <a:extLst>
              <a:ext uri="{FF2B5EF4-FFF2-40B4-BE49-F238E27FC236}">
                <a16:creationId xmlns:a16="http://schemas.microsoft.com/office/drawing/2014/main" id="{585A6229-2F0C-4E2C-8A97-A81BBFAF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2594731"/>
            <a:ext cx="1632555" cy="24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9EA3E1-10C7-4274-896F-7351C2CC8B37}"/>
              </a:ext>
            </a:extLst>
          </p:cNvPr>
          <p:cNvSpPr/>
          <p:nvPr/>
        </p:nvSpPr>
        <p:spPr>
          <a:xfrm>
            <a:off x="3218534" y="5189769"/>
            <a:ext cx="2307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Human Structure Virtual Histology, Indiana University (2016).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12096B-2188-4124-847F-E35B4FB52EF8}"/>
              </a:ext>
            </a:extLst>
          </p:cNvPr>
          <p:cNvSpPr/>
          <p:nvPr/>
        </p:nvSpPr>
        <p:spPr>
          <a:xfrm>
            <a:off x="762000" y="5189769"/>
            <a:ext cx="23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Anatomy and Physiology in the LES CAHIERS INFIRMIERS 2022 series</a:t>
            </a:r>
          </a:p>
        </p:txBody>
      </p:sp>
    </p:spTree>
    <p:extLst>
      <p:ext uri="{BB962C8B-B14F-4D97-AF65-F5344CB8AC3E}">
        <p14:creationId xmlns:p14="http://schemas.microsoft.com/office/powerpoint/2010/main" val="341926504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Interpore</a:t>
            </a:r>
            <a:r>
              <a:rPr lang="fr-FR" dirty="0"/>
              <a:t> 2026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A54D16C-EE79-4E80-9631-7C2D8A90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20</a:t>
            </a:fld>
            <a:endParaRPr lang="fr-FR"/>
          </a:p>
        </p:txBody>
      </p:sp>
      <p:sp>
        <p:nvSpPr>
          <p:cNvPr id="69" name="Content Placeholder 8">
            <a:extLst>
              <a:ext uri="{FF2B5EF4-FFF2-40B4-BE49-F238E27FC236}">
                <a16:creationId xmlns:a16="http://schemas.microsoft.com/office/drawing/2014/main" id="{1EF05BB7-F7BF-4E42-B30F-3D4CAD53E641}"/>
              </a:ext>
            </a:extLst>
          </p:cNvPr>
          <p:cNvSpPr txBox="1">
            <a:spLocks/>
          </p:cNvSpPr>
          <p:nvPr/>
        </p:nvSpPr>
        <p:spPr>
          <a:xfrm>
            <a:off x="7807011" y="2978669"/>
            <a:ext cx="1897619" cy="489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FEniCSx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Rectangle : coins arrondis 105">
                <a:extLst>
                  <a:ext uri="{FF2B5EF4-FFF2-40B4-BE49-F238E27FC236}">
                    <a16:creationId xmlns:a16="http://schemas.microsoft.com/office/drawing/2014/main" id="{EC37F395-CA10-4F83-8D4E-6465E32BEE54}"/>
                  </a:ext>
                </a:extLst>
              </p:cNvPr>
              <p:cNvSpPr/>
              <p:nvPr/>
            </p:nvSpPr>
            <p:spPr>
              <a:xfrm>
                <a:off x="387061" y="1277619"/>
                <a:ext cx="5421768" cy="2326193"/>
              </a:xfrm>
              <a:prstGeom prst="roundRect">
                <a:avLst>
                  <a:gd name="adj" fmla="val 13835"/>
                </a:avLst>
              </a:prstGeom>
              <a:solidFill>
                <a:srgbClr val="FDEFE3"/>
              </a:solidFill>
              <a:ln w="28575">
                <a:solidFill>
                  <a:srgbClr val="F098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 sz="1600" b="1" dirty="0">
                  <a:solidFill>
                    <a:schemeClr val="tx1"/>
                  </a:solidFill>
                  <a:latin typeface="Century Schoolbook" panose="02040604050505020304" pitchFamily="18" charset="0"/>
                </a:endParaRPr>
              </a:p>
              <a:p>
                <a:pPr>
                  <a:spcBef>
                    <a:spcPts val="2400"/>
                  </a:spcBef>
                  <a:spcAft>
                    <a:spcPts val="600"/>
                  </a:spcAft>
                </a:pP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Solid phase (ECM)</a:t>
                </a:r>
              </a:p>
              <a:p>
                <a:r>
                  <a:rPr lang="fr-FR" dirty="0">
                    <a:solidFill>
                      <a:schemeClr val="tx1"/>
                    </a:solidFill>
                  </a:rPr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  <m:sSup>
                          <m:sSupPr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e>
                    </m:d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 </m:t>
                    </m:r>
                    <m:d>
                      <m:d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</m:e>
                    </m:d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Liquid phase (IF: First main </a:t>
                </a:r>
                <a:r>
                  <a:rPr lang="fr-FR" sz="1600" b="1" dirty="0" err="1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species</a:t>
                </a:r>
                <a:r>
                  <a:rPr lang="fr-FR" sz="1600" b="1" dirty="0">
                    <a:solidFill>
                      <a:schemeClr val="tx1"/>
                    </a:solidFill>
                    <a:latin typeface="Century Schoolbook" panose="02040604050505020304" pitchFamily="18" charset="0"/>
                  </a:rPr>
                  <a:t>)</a:t>
                </a:r>
                <a:r>
                  <a:rPr lang="fr-FR" dirty="0">
                    <a:solidFill>
                      <a:schemeClr val="tx1"/>
                    </a:solidFill>
                  </a:rPr>
                  <a:t>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𝑙𝑠</m:t>
                        </m:r>
                      </m:sup>
                    </m:sSup>
                    <m:r>
                      <a:rPr lang="fr-FR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acc>
                      <m:accPr>
                        <m:chr m:val="⃗"/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p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fr-FR" sz="1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6" name="Rectangle : coins arrondis 105">
                <a:extLst>
                  <a:ext uri="{FF2B5EF4-FFF2-40B4-BE49-F238E27FC236}">
                    <a16:creationId xmlns:a16="http://schemas.microsoft.com/office/drawing/2014/main" id="{EC37F395-CA10-4F83-8D4E-6465E32BE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61" y="1277619"/>
                <a:ext cx="5421768" cy="2326193"/>
              </a:xfrm>
              <a:prstGeom prst="roundRect">
                <a:avLst>
                  <a:gd name="adj" fmla="val 13835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0984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 : avec coins supérieurs arrondis 42">
            <a:extLst>
              <a:ext uri="{FF2B5EF4-FFF2-40B4-BE49-F238E27FC236}">
                <a16:creationId xmlns:a16="http://schemas.microsoft.com/office/drawing/2014/main" id="{433DEEEB-8DC9-48EF-ADF0-31F03905BD53}"/>
              </a:ext>
            </a:extLst>
          </p:cNvPr>
          <p:cNvSpPr/>
          <p:nvPr/>
        </p:nvSpPr>
        <p:spPr>
          <a:xfrm>
            <a:off x="387061" y="1111027"/>
            <a:ext cx="5421767" cy="708160"/>
          </a:xfrm>
          <a:prstGeom prst="round2SameRect">
            <a:avLst>
              <a:gd name="adj1" fmla="val 30246"/>
              <a:gd name="adj2" fmla="val 0"/>
            </a:avLst>
          </a:prstGeom>
          <a:solidFill>
            <a:srgbClr val="F0984F"/>
          </a:solidFill>
          <a:ln w="28575">
            <a:solidFill>
              <a:srgbClr val="F09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Mass conservations : phases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8D9954D-9BDF-4206-A3C2-24DEE6962185}"/>
              </a:ext>
            </a:extLst>
          </p:cNvPr>
          <p:cNvGrpSpPr/>
          <p:nvPr/>
        </p:nvGrpSpPr>
        <p:grpSpPr>
          <a:xfrm>
            <a:off x="6096000" y="1067573"/>
            <a:ext cx="4372835" cy="1373142"/>
            <a:chOff x="5963550" y="904459"/>
            <a:chExt cx="4372835" cy="13731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 : coins arrondis 37">
                  <a:extLst>
                    <a:ext uri="{FF2B5EF4-FFF2-40B4-BE49-F238E27FC236}">
                      <a16:creationId xmlns:a16="http://schemas.microsoft.com/office/drawing/2014/main" id="{FFC6851C-6FEF-4C96-952E-6859B4B01ED8}"/>
                    </a:ext>
                  </a:extLst>
                </p:cNvPr>
                <p:cNvSpPr/>
                <p:nvPr/>
              </p:nvSpPr>
              <p:spPr>
                <a:xfrm>
                  <a:off x="5963550" y="1127464"/>
                  <a:ext cx="4372835" cy="1150137"/>
                </a:xfrm>
                <a:prstGeom prst="roundRect">
                  <a:avLst>
                    <a:gd name="adj" fmla="val 22523"/>
                  </a:avLst>
                </a:prstGeom>
                <a:solidFill>
                  <a:srgbClr val="FFE7E7"/>
                </a:solidFill>
                <a:ln w="28575">
                  <a:solidFill>
                    <a:srgbClr val="E3232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:endParaRPr lang="fr-FR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>
                    <a:spcBef>
                      <a:spcPts val="1200"/>
                    </a:spcBef>
                  </a:pPr>
                  <a:endParaRPr lang="fr-FR" sz="6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>
                    <a:spcBef>
                      <a:spcPts val="12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fr-FR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bar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fr-FR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fr-F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p>
                        </m:sSup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bar>
                          <m:barPr>
                            <m:ctrlPr>
                              <a:rPr lang="fr-FR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fr-FR" sz="16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bar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fr-FR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bar>
                              <m:barPr>
                                <m:ctrlPr>
                                  <a:rPr lang="fr-FR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fr-FR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fr-FR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𝑒𝑓𝑓</m:t>
                            </m:r>
                          </m:sup>
                        </m:sSup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p>
                        </m:sSup>
                        <m:bar>
                          <m:barPr>
                            <m:ctrlPr>
                              <a:rPr lang="fr-FR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bar>
                              <m:barPr>
                                <m:ctrlPr>
                                  <a:rPr lang="fr-FR" sz="16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de-DE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𝟙</m:t>
                                </m:r>
                              </m:e>
                            </m:bar>
                          </m:e>
                        </m:bar>
                        <m:r>
                          <a:rPr lang="fr-FR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)=0</m:t>
                        </m:r>
                      </m:oMath>
                    </m:oMathPara>
                  </a14:m>
                  <a:endParaRPr lang="fr-FR" sz="160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fr-FR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 : coins arrondis 37">
                  <a:extLst>
                    <a:ext uri="{FF2B5EF4-FFF2-40B4-BE49-F238E27FC236}">
                      <a16:creationId xmlns:a16="http://schemas.microsoft.com/office/drawing/2014/main" id="{FFC6851C-6FEF-4C96-952E-6859B4B01E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3550" y="1127464"/>
                  <a:ext cx="4372835" cy="1150137"/>
                </a:xfrm>
                <a:prstGeom prst="roundRect">
                  <a:avLst>
                    <a:gd name="adj" fmla="val 22523"/>
                  </a:avLst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solidFill>
                    <a:srgbClr val="E3232B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 : avec coins supérieurs arrondis 45">
              <a:extLst>
                <a:ext uri="{FF2B5EF4-FFF2-40B4-BE49-F238E27FC236}">
                  <a16:creationId xmlns:a16="http://schemas.microsoft.com/office/drawing/2014/main" id="{5DDF1FF2-E9B3-47AF-BD22-A60AE5632D64}"/>
                </a:ext>
              </a:extLst>
            </p:cNvPr>
            <p:cNvSpPr/>
            <p:nvPr/>
          </p:nvSpPr>
          <p:spPr>
            <a:xfrm>
              <a:off x="5963551" y="904459"/>
              <a:ext cx="4372834" cy="705582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E3232B"/>
            </a:solidFill>
            <a:ln w="28575"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Momentum conservation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A6BEC44-095E-4D25-B8B5-AD1363A2C3B8}"/>
              </a:ext>
            </a:extLst>
          </p:cNvPr>
          <p:cNvGrpSpPr/>
          <p:nvPr/>
        </p:nvGrpSpPr>
        <p:grpSpPr>
          <a:xfrm>
            <a:off x="387061" y="3762773"/>
            <a:ext cx="6375473" cy="2576816"/>
            <a:chOff x="387060" y="3709276"/>
            <a:chExt cx="5421768" cy="268027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3" name="Rectangle : coins arrondis 112">
                  <a:extLst>
                    <a:ext uri="{FF2B5EF4-FFF2-40B4-BE49-F238E27FC236}">
                      <a16:creationId xmlns:a16="http://schemas.microsoft.com/office/drawing/2014/main" id="{F7ED1297-B493-482D-8CFB-79FFDFCDCB19}"/>
                    </a:ext>
                  </a:extLst>
                </p:cNvPr>
                <p:cNvSpPr/>
                <p:nvPr/>
              </p:nvSpPr>
              <p:spPr>
                <a:xfrm>
                  <a:off x="387061" y="4063356"/>
                  <a:ext cx="5421767" cy="2326193"/>
                </a:xfrm>
                <a:prstGeom prst="roundRect">
                  <a:avLst>
                    <a:gd name="adj" fmla="val 17573"/>
                  </a:avLst>
                </a:prstGeom>
                <a:solidFill>
                  <a:srgbClr val="DCF0D0"/>
                </a:solidFill>
                <a:ln w="28575">
                  <a:solidFill>
                    <a:srgbClr val="68B4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lang="en-US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>
                    <a:spcBef>
                      <a:spcPts val="600"/>
                    </a:spcBef>
                  </a:pPr>
                  <a:r>
                    <a:rPr lang="en-US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Cellular species (Second main species)</a:t>
                  </a:r>
                </a:p>
                <a:p>
                  <a:r>
                    <a:rPr lang="fr-FR" sz="1600" dirty="0">
                      <a:solidFill>
                        <a:schemeClr val="tx1"/>
                      </a:solidFill>
                    </a:rPr>
                    <a:t>	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sz="1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𝑐𝑙</m:t>
                                  </m:r>
                                </m:sup>
                              </m:sSup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𝑙𝑠</m:t>
                              </m:r>
                            </m:sup>
                          </m:sSup>
                        </m:e>
                      </m:d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16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fr-FR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bSup>
                      <m:r>
                        <a:rPr lang="fr-FR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𝑐𝑙</m:t>
                          </m:r>
                        </m:sup>
                      </m:sSup>
                    </m:oMath>
                  </a14:m>
                  <a:endParaRPr lang="fr-FR" sz="1600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>
                    <a:spcBef>
                      <a:spcPts val="600"/>
                    </a:spcBef>
                  </a:pPr>
                  <a:r>
                    <a:rPr lang="fr-FR" sz="2000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Diluted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species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(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oxygen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)</a:t>
                  </a:r>
                </a:p>
                <a:p>
                  <a:r>
                    <a:rPr lang="fr-FR" sz="1600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	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  <m:r>
                                    <a:rPr lang="fr-FR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𝑙𝑠</m:t>
                              </m:r>
                            </m:sup>
                          </m:sSup>
                        </m:e>
                      </m:d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16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sz="16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fr-FR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sSup>
                        <m:sSupPr>
                          <m:ctrlP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fr-FR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fr-FR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a14:m>
                  <a:endParaRPr lang="fr-FR" sz="1600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sz="1600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</p:txBody>
            </p:sp>
          </mc:Choice>
          <mc:Fallback>
            <p:sp>
              <p:nvSpPr>
                <p:cNvPr id="113" name="Rectangle : coins arrondis 112">
                  <a:extLst>
                    <a:ext uri="{FF2B5EF4-FFF2-40B4-BE49-F238E27FC236}">
                      <a16:creationId xmlns:a16="http://schemas.microsoft.com/office/drawing/2014/main" id="{F7ED1297-B493-482D-8CFB-79FFDFCDCB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061" y="4063356"/>
                  <a:ext cx="5421767" cy="2326193"/>
                </a:xfrm>
                <a:prstGeom prst="roundRect">
                  <a:avLst>
                    <a:gd name="adj" fmla="val 17573"/>
                  </a:avLst>
                </a:prstGeom>
                <a:blipFill>
                  <a:blip r:embed="rId12"/>
                  <a:stretch>
                    <a:fillRect/>
                  </a:stretch>
                </a:blipFill>
                <a:ln w="28575">
                  <a:solidFill>
                    <a:srgbClr val="68B43C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Rectangle : avec coins supérieurs arrondis 47">
              <a:extLst>
                <a:ext uri="{FF2B5EF4-FFF2-40B4-BE49-F238E27FC236}">
                  <a16:creationId xmlns:a16="http://schemas.microsoft.com/office/drawing/2014/main" id="{08CC5B05-76E0-4F60-B9C2-E10D31176F17}"/>
                </a:ext>
              </a:extLst>
            </p:cNvPr>
            <p:cNvSpPr/>
            <p:nvPr/>
          </p:nvSpPr>
          <p:spPr>
            <a:xfrm>
              <a:off x="387060" y="3709276"/>
              <a:ext cx="5421767" cy="708160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68B43C"/>
            </a:solidFill>
            <a:ln w="28575">
              <a:solidFill>
                <a:srgbClr val="68B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Mass conservation : species </a:t>
              </a:r>
            </a:p>
          </p:txBody>
        </p:sp>
      </p:grpSp>
      <p:pic>
        <p:nvPicPr>
          <p:cNvPr id="1026" name="Picture 2" descr="FEniCS Branding | FEniCS Project">
            <a:extLst>
              <a:ext uri="{FF2B5EF4-FFF2-40B4-BE49-F238E27FC236}">
                <a16:creationId xmlns:a16="http://schemas.microsoft.com/office/drawing/2014/main" id="{C626237D-F272-4246-B3BF-7F78FDF7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779" y="2540170"/>
            <a:ext cx="733467" cy="10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3F0EAE5-1211-4C46-A7B8-6C8A858E0026}"/>
                  </a:ext>
                </a:extLst>
              </p:cNvPr>
              <p:cNvSpPr txBox="1"/>
              <p:nvPr/>
            </p:nvSpPr>
            <p:spPr>
              <a:xfrm>
                <a:off x="896855" y="5655576"/>
                <a:ext cx="516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548C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548CC4"/>
                              </a:solidFill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rgbClr val="548CC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fr-FR" b="1" dirty="0">
                  <a:solidFill>
                    <a:srgbClr val="548CC4"/>
                  </a:solidFill>
                </a:endParaRP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3F0EAE5-1211-4C46-A7B8-6C8A858E0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55" y="5655576"/>
                <a:ext cx="516423" cy="369332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840228C2-2DC0-4650-8C43-28ADDD0FEFEB}"/>
              </a:ext>
            </a:extLst>
          </p:cNvPr>
          <p:cNvSpPr/>
          <p:nvPr/>
        </p:nvSpPr>
        <p:spPr>
          <a:xfrm>
            <a:off x="10991048" y="3836952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Century Schoolbook" panose="02040604050505020304" pitchFamily="18" charset="0"/>
              </a:rPr>
              <a:t>REV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797E12-9E53-47E3-9223-DD6439038DFB}"/>
              </a:ext>
            </a:extLst>
          </p:cNvPr>
          <p:cNvSpPr/>
          <p:nvPr/>
        </p:nvSpPr>
        <p:spPr>
          <a:xfrm>
            <a:off x="5943600" y="842682"/>
            <a:ext cx="4693024" cy="16752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DB4A7FF-1E20-41BB-B475-7A71AE3CB885}"/>
              </a:ext>
            </a:extLst>
          </p:cNvPr>
          <p:cNvGrpSpPr/>
          <p:nvPr/>
        </p:nvGrpSpPr>
        <p:grpSpPr>
          <a:xfrm>
            <a:off x="10671419" y="2414229"/>
            <a:ext cx="1360929" cy="1382263"/>
            <a:chOff x="2498349" y="4963160"/>
            <a:chExt cx="1360929" cy="1382263"/>
          </a:xfrm>
        </p:grpSpPr>
        <p:sp>
          <p:nvSpPr>
            <p:cNvPr id="26" name="Ovale 91">
              <a:extLst>
                <a:ext uri="{FF2B5EF4-FFF2-40B4-BE49-F238E27FC236}">
                  <a16:creationId xmlns:a16="http://schemas.microsoft.com/office/drawing/2014/main" id="{9EA6834F-17F8-4BE2-A7AB-C873C36F2E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7303" y="4977812"/>
              <a:ext cx="1331802" cy="133195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vale 58">
              <a:extLst>
                <a:ext uri="{FF2B5EF4-FFF2-40B4-BE49-F238E27FC236}">
                  <a16:creationId xmlns:a16="http://schemas.microsoft.com/office/drawing/2014/main" id="{017EAD75-5F1C-4E0F-9DCF-0EA7F3A3CE3B}"/>
                </a:ext>
              </a:extLst>
            </p:cNvPr>
            <p:cNvSpPr/>
            <p:nvPr/>
          </p:nvSpPr>
          <p:spPr>
            <a:xfrm rot="2009477">
              <a:off x="3499143" y="554889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e 59">
              <a:extLst>
                <a:ext uri="{FF2B5EF4-FFF2-40B4-BE49-F238E27FC236}">
                  <a16:creationId xmlns:a16="http://schemas.microsoft.com/office/drawing/2014/main" id="{87D1802D-D0C1-4999-ACED-6A267CC8755A}"/>
                </a:ext>
              </a:extLst>
            </p:cNvPr>
            <p:cNvSpPr/>
            <p:nvPr/>
          </p:nvSpPr>
          <p:spPr>
            <a:xfrm rot="2387434">
              <a:off x="3191695" y="5392110"/>
              <a:ext cx="164525" cy="2246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e 60">
              <a:extLst>
                <a:ext uri="{FF2B5EF4-FFF2-40B4-BE49-F238E27FC236}">
                  <a16:creationId xmlns:a16="http://schemas.microsoft.com/office/drawing/2014/main" id="{DCAF5CCD-3E73-455D-9CED-46E874F5E4CD}"/>
                </a:ext>
              </a:extLst>
            </p:cNvPr>
            <p:cNvSpPr/>
            <p:nvPr/>
          </p:nvSpPr>
          <p:spPr>
            <a:xfrm rot="2387434">
              <a:off x="3049856" y="5776331"/>
              <a:ext cx="193574" cy="173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e 61">
              <a:extLst>
                <a:ext uri="{FF2B5EF4-FFF2-40B4-BE49-F238E27FC236}">
                  <a16:creationId xmlns:a16="http://schemas.microsoft.com/office/drawing/2014/main" id="{5E7BAF78-C62B-45BF-841B-B01BFD07186E}"/>
                </a:ext>
              </a:extLst>
            </p:cNvPr>
            <p:cNvSpPr/>
            <p:nvPr/>
          </p:nvSpPr>
          <p:spPr>
            <a:xfrm rot="2387434">
              <a:off x="2617753" y="5650366"/>
              <a:ext cx="178213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e 62">
              <a:extLst>
                <a:ext uri="{FF2B5EF4-FFF2-40B4-BE49-F238E27FC236}">
                  <a16:creationId xmlns:a16="http://schemas.microsoft.com/office/drawing/2014/main" id="{363C55FB-55AC-441D-AA64-E802B9B69AE8}"/>
                </a:ext>
              </a:extLst>
            </p:cNvPr>
            <p:cNvSpPr/>
            <p:nvPr/>
          </p:nvSpPr>
          <p:spPr>
            <a:xfrm rot="2387434">
              <a:off x="2732137" y="5469085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e 63">
              <a:extLst>
                <a:ext uri="{FF2B5EF4-FFF2-40B4-BE49-F238E27FC236}">
                  <a16:creationId xmlns:a16="http://schemas.microsoft.com/office/drawing/2014/main" id="{6714B415-ECBF-4F84-982D-68EFA7DD4964}"/>
                </a:ext>
              </a:extLst>
            </p:cNvPr>
            <p:cNvSpPr/>
            <p:nvPr/>
          </p:nvSpPr>
          <p:spPr>
            <a:xfrm rot="2387434">
              <a:off x="3047073" y="5377407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e 64">
              <a:extLst>
                <a:ext uri="{FF2B5EF4-FFF2-40B4-BE49-F238E27FC236}">
                  <a16:creationId xmlns:a16="http://schemas.microsoft.com/office/drawing/2014/main" id="{EBE570D4-0949-4DDD-92C8-79B564B3426E}"/>
                </a:ext>
              </a:extLst>
            </p:cNvPr>
            <p:cNvSpPr/>
            <p:nvPr/>
          </p:nvSpPr>
          <p:spPr>
            <a:xfrm rot="2387434">
              <a:off x="3184609" y="6102176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e 65">
              <a:extLst>
                <a:ext uri="{FF2B5EF4-FFF2-40B4-BE49-F238E27FC236}">
                  <a16:creationId xmlns:a16="http://schemas.microsoft.com/office/drawing/2014/main" id="{EEB234A7-8AA3-4CCF-BAD8-2E42A1DE9AC5}"/>
                </a:ext>
              </a:extLst>
            </p:cNvPr>
            <p:cNvSpPr/>
            <p:nvPr/>
          </p:nvSpPr>
          <p:spPr>
            <a:xfrm rot="2387434">
              <a:off x="3006838" y="6152493"/>
              <a:ext cx="165230" cy="15890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e 66">
              <a:extLst>
                <a:ext uri="{FF2B5EF4-FFF2-40B4-BE49-F238E27FC236}">
                  <a16:creationId xmlns:a16="http://schemas.microsoft.com/office/drawing/2014/main" id="{B58EBDF9-B2EF-4446-BA17-FAB621B37196}"/>
                </a:ext>
              </a:extLst>
            </p:cNvPr>
            <p:cNvSpPr/>
            <p:nvPr/>
          </p:nvSpPr>
          <p:spPr>
            <a:xfrm rot="2009477">
              <a:off x="3495161" y="5232801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e 67">
              <a:extLst>
                <a:ext uri="{FF2B5EF4-FFF2-40B4-BE49-F238E27FC236}">
                  <a16:creationId xmlns:a16="http://schemas.microsoft.com/office/drawing/2014/main" id="{AFEEA4B8-754D-4DB7-8BA8-FDA9F9B32D82}"/>
                </a:ext>
              </a:extLst>
            </p:cNvPr>
            <p:cNvSpPr/>
            <p:nvPr/>
          </p:nvSpPr>
          <p:spPr>
            <a:xfrm rot="2009477">
              <a:off x="2860418" y="5142352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e 68">
              <a:extLst>
                <a:ext uri="{FF2B5EF4-FFF2-40B4-BE49-F238E27FC236}">
                  <a16:creationId xmlns:a16="http://schemas.microsoft.com/office/drawing/2014/main" id="{01D77AC9-4415-478B-B4F8-050694F8782A}"/>
                </a:ext>
              </a:extLst>
            </p:cNvPr>
            <p:cNvSpPr/>
            <p:nvPr/>
          </p:nvSpPr>
          <p:spPr>
            <a:xfrm rot="1207852">
              <a:off x="3527695" y="5991439"/>
              <a:ext cx="165230" cy="13254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e 69">
              <a:extLst>
                <a:ext uri="{FF2B5EF4-FFF2-40B4-BE49-F238E27FC236}">
                  <a16:creationId xmlns:a16="http://schemas.microsoft.com/office/drawing/2014/main" id="{BB4F909E-1FB7-4159-BA51-4F22F61C96FF}"/>
                </a:ext>
              </a:extLst>
            </p:cNvPr>
            <p:cNvSpPr/>
            <p:nvPr/>
          </p:nvSpPr>
          <p:spPr>
            <a:xfrm rot="2387434">
              <a:off x="3206023" y="5158407"/>
              <a:ext cx="112772" cy="11311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e 70">
              <a:extLst>
                <a:ext uri="{FF2B5EF4-FFF2-40B4-BE49-F238E27FC236}">
                  <a16:creationId xmlns:a16="http://schemas.microsoft.com/office/drawing/2014/main" id="{08DACF6A-B43D-4E80-9E5E-3F274441C0D4}"/>
                </a:ext>
              </a:extLst>
            </p:cNvPr>
            <p:cNvSpPr/>
            <p:nvPr/>
          </p:nvSpPr>
          <p:spPr>
            <a:xfrm rot="2009477">
              <a:off x="2689455" y="5156745"/>
              <a:ext cx="179367" cy="17094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1" name="Gruppo 72">
              <a:extLst>
                <a:ext uri="{FF2B5EF4-FFF2-40B4-BE49-F238E27FC236}">
                  <a16:creationId xmlns:a16="http://schemas.microsoft.com/office/drawing/2014/main" id="{D05A554F-FA0B-43BD-809C-E724470D8C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0920" y="5253994"/>
              <a:ext cx="408217" cy="331355"/>
              <a:chOff x="3277620" y="1991529"/>
              <a:chExt cx="2374496" cy="1927193"/>
            </a:xfrm>
          </p:grpSpPr>
          <p:sp>
            <p:nvSpPr>
              <p:cNvPr id="99" name="Figura a mano libera 139">
                <a:extLst>
                  <a:ext uri="{FF2B5EF4-FFF2-40B4-BE49-F238E27FC236}">
                    <a16:creationId xmlns:a16="http://schemas.microsoft.com/office/drawing/2014/main" id="{66ECCF3D-535B-4F7C-8656-34354539C382}"/>
                  </a:ext>
                </a:extLst>
              </p:cNvPr>
              <p:cNvSpPr/>
              <p:nvPr/>
            </p:nvSpPr>
            <p:spPr>
              <a:xfrm rot="185287">
                <a:off x="3979908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igura a mano libera 140">
                <a:extLst>
                  <a:ext uri="{FF2B5EF4-FFF2-40B4-BE49-F238E27FC236}">
                    <a16:creationId xmlns:a16="http://schemas.microsoft.com/office/drawing/2014/main" id="{D1E2A35F-B748-4539-A926-1BE8A0F11929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igura a mano libera 141">
                <a:extLst>
                  <a:ext uri="{FF2B5EF4-FFF2-40B4-BE49-F238E27FC236}">
                    <a16:creationId xmlns:a16="http://schemas.microsoft.com/office/drawing/2014/main" id="{914E69F3-FCD4-4906-AFCF-A988D65EFC3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uppo 73">
              <a:extLst>
                <a:ext uri="{FF2B5EF4-FFF2-40B4-BE49-F238E27FC236}">
                  <a16:creationId xmlns:a16="http://schemas.microsoft.com/office/drawing/2014/main" id="{6C9EC91C-4172-45F2-BF4B-30145F27E6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66980" y="5068921"/>
              <a:ext cx="408217" cy="331355"/>
              <a:chOff x="3277620" y="1991529"/>
              <a:chExt cx="2374500" cy="1927193"/>
            </a:xfrm>
          </p:grpSpPr>
          <p:sp>
            <p:nvSpPr>
              <p:cNvPr id="96" name="Figura a mano libera 136">
                <a:extLst>
                  <a:ext uri="{FF2B5EF4-FFF2-40B4-BE49-F238E27FC236}">
                    <a16:creationId xmlns:a16="http://schemas.microsoft.com/office/drawing/2014/main" id="{9D77A40A-0A93-4E27-86CB-99A2269EF60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igura a mano libera 137">
                <a:extLst>
                  <a:ext uri="{FF2B5EF4-FFF2-40B4-BE49-F238E27FC236}">
                    <a16:creationId xmlns:a16="http://schemas.microsoft.com/office/drawing/2014/main" id="{979281B0-C53C-4456-9CBA-F8BC7DDEDDC5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igura a mano libera 138">
                <a:extLst>
                  <a:ext uri="{FF2B5EF4-FFF2-40B4-BE49-F238E27FC236}">
                    <a16:creationId xmlns:a16="http://schemas.microsoft.com/office/drawing/2014/main" id="{1805FB0C-0942-4547-9F12-9D4DE29BA073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uppo 74">
              <a:extLst>
                <a:ext uri="{FF2B5EF4-FFF2-40B4-BE49-F238E27FC236}">
                  <a16:creationId xmlns:a16="http://schemas.microsoft.com/office/drawing/2014/main" id="{0EB7937B-37FC-4083-BF63-25A7E2A83B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15370" y="4992270"/>
              <a:ext cx="408217" cy="331355"/>
              <a:chOff x="3277620" y="1991529"/>
              <a:chExt cx="2374500" cy="1927193"/>
            </a:xfrm>
          </p:grpSpPr>
          <p:sp>
            <p:nvSpPr>
              <p:cNvPr id="93" name="Figura a mano libera 133">
                <a:extLst>
                  <a:ext uri="{FF2B5EF4-FFF2-40B4-BE49-F238E27FC236}">
                    <a16:creationId xmlns:a16="http://schemas.microsoft.com/office/drawing/2014/main" id="{4A76415E-EF6B-4CDA-BB23-230A719378FF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igura a mano libera 134">
                <a:extLst>
                  <a:ext uri="{FF2B5EF4-FFF2-40B4-BE49-F238E27FC236}">
                    <a16:creationId xmlns:a16="http://schemas.microsoft.com/office/drawing/2014/main" id="{C8F2E01D-BAF1-42EC-B484-CAE2E057493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igura a mano libera 135">
                <a:extLst>
                  <a:ext uri="{FF2B5EF4-FFF2-40B4-BE49-F238E27FC236}">
                    <a16:creationId xmlns:a16="http://schemas.microsoft.com/office/drawing/2014/main" id="{65F53A69-1769-4A26-BED3-08509B73860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uppo 75">
              <a:extLst>
                <a:ext uri="{FF2B5EF4-FFF2-40B4-BE49-F238E27FC236}">
                  <a16:creationId xmlns:a16="http://schemas.microsoft.com/office/drawing/2014/main" id="{F0CBC71F-7940-44EF-87CF-2EFDB0C42411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96338" y="5162097"/>
              <a:ext cx="408217" cy="331355"/>
              <a:chOff x="3277620" y="1991529"/>
              <a:chExt cx="2374500" cy="1927193"/>
            </a:xfrm>
          </p:grpSpPr>
          <p:sp>
            <p:nvSpPr>
              <p:cNvPr id="90" name="Figura a mano libera 130">
                <a:extLst>
                  <a:ext uri="{FF2B5EF4-FFF2-40B4-BE49-F238E27FC236}">
                    <a16:creationId xmlns:a16="http://schemas.microsoft.com/office/drawing/2014/main" id="{6667486C-1737-4179-9C99-A8372072C2EA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igura a mano libera 131">
                <a:extLst>
                  <a:ext uri="{FF2B5EF4-FFF2-40B4-BE49-F238E27FC236}">
                    <a16:creationId xmlns:a16="http://schemas.microsoft.com/office/drawing/2014/main" id="{00F4108C-8A89-4DE9-AC1D-91E388DC6E4E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igura a mano libera 132">
                <a:extLst>
                  <a:ext uri="{FF2B5EF4-FFF2-40B4-BE49-F238E27FC236}">
                    <a16:creationId xmlns:a16="http://schemas.microsoft.com/office/drawing/2014/main" id="{D63A8F2C-DB81-4F07-8547-187D91710BE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uppo 76">
              <a:extLst>
                <a:ext uri="{FF2B5EF4-FFF2-40B4-BE49-F238E27FC236}">
                  <a16:creationId xmlns:a16="http://schemas.microsoft.com/office/drawing/2014/main" id="{2E420909-BD12-4D7D-B1A6-367043835241}"/>
                </a:ext>
              </a:extLst>
            </p:cNvPr>
            <p:cNvGrpSpPr>
              <a:grpSpLocks noChangeAspect="1"/>
            </p:cNvGrpSpPr>
            <p:nvPr/>
          </p:nvGrpSpPr>
          <p:grpSpPr>
            <a:xfrm rot="2267180">
              <a:off x="3111200" y="5361598"/>
              <a:ext cx="383931" cy="331355"/>
              <a:chOff x="3277620" y="1991529"/>
              <a:chExt cx="2374500" cy="1927193"/>
            </a:xfrm>
          </p:grpSpPr>
          <p:sp>
            <p:nvSpPr>
              <p:cNvPr id="87" name="Figura a mano libera 127">
                <a:extLst>
                  <a:ext uri="{FF2B5EF4-FFF2-40B4-BE49-F238E27FC236}">
                    <a16:creationId xmlns:a16="http://schemas.microsoft.com/office/drawing/2014/main" id="{BBF488CB-4082-49B5-A22C-D1D92856790C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igura a mano libera 128">
                <a:extLst>
                  <a:ext uri="{FF2B5EF4-FFF2-40B4-BE49-F238E27FC236}">
                    <a16:creationId xmlns:a16="http://schemas.microsoft.com/office/drawing/2014/main" id="{613F4A63-325D-4897-B0E0-FF7E6910CB28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igura a mano libera 129">
                <a:extLst>
                  <a:ext uri="{FF2B5EF4-FFF2-40B4-BE49-F238E27FC236}">
                    <a16:creationId xmlns:a16="http://schemas.microsoft.com/office/drawing/2014/main" id="{0A364061-0B39-4485-B19B-61F0C4CD2172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uppo 77">
              <a:extLst>
                <a:ext uri="{FF2B5EF4-FFF2-40B4-BE49-F238E27FC236}">
                  <a16:creationId xmlns:a16="http://schemas.microsoft.com/office/drawing/2014/main" id="{6F8732B7-EC40-43E7-907E-BBAE035EC31E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15246" y="6048953"/>
              <a:ext cx="408217" cy="296470"/>
              <a:chOff x="3277620" y="1991529"/>
              <a:chExt cx="2374500" cy="1724297"/>
            </a:xfrm>
          </p:grpSpPr>
          <p:sp>
            <p:nvSpPr>
              <p:cNvPr id="85" name="Figura a mano libera 125">
                <a:extLst>
                  <a:ext uri="{FF2B5EF4-FFF2-40B4-BE49-F238E27FC236}">
                    <a16:creationId xmlns:a16="http://schemas.microsoft.com/office/drawing/2014/main" id="{E083A999-5C68-4B64-A150-40022BA153C4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igura a mano libera 126">
                <a:extLst>
                  <a:ext uri="{FF2B5EF4-FFF2-40B4-BE49-F238E27FC236}">
                    <a16:creationId xmlns:a16="http://schemas.microsoft.com/office/drawing/2014/main" id="{32C99267-E6E0-484F-9937-9817B5EA15AF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uppo 78">
              <a:extLst>
                <a:ext uri="{FF2B5EF4-FFF2-40B4-BE49-F238E27FC236}">
                  <a16:creationId xmlns:a16="http://schemas.microsoft.com/office/drawing/2014/main" id="{38D3B75E-36AB-467F-BAEF-369232D40B25}"/>
                </a:ext>
              </a:extLst>
            </p:cNvPr>
            <p:cNvGrpSpPr>
              <a:grpSpLocks noChangeAspect="1"/>
            </p:cNvGrpSpPr>
            <p:nvPr/>
          </p:nvGrpSpPr>
          <p:grpSpPr>
            <a:xfrm rot="261388">
              <a:off x="3255284" y="5971576"/>
              <a:ext cx="408216" cy="296470"/>
              <a:chOff x="3277629" y="1991530"/>
              <a:chExt cx="2374492" cy="1724292"/>
            </a:xfrm>
          </p:grpSpPr>
          <p:sp>
            <p:nvSpPr>
              <p:cNvPr id="83" name="Figura a mano libera 123">
                <a:extLst>
                  <a:ext uri="{FF2B5EF4-FFF2-40B4-BE49-F238E27FC236}">
                    <a16:creationId xmlns:a16="http://schemas.microsoft.com/office/drawing/2014/main" id="{CAA68F09-8B17-4C80-B92C-4036333856FB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igura a mano libera 124">
                <a:extLst>
                  <a:ext uri="{FF2B5EF4-FFF2-40B4-BE49-F238E27FC236}">
                    <a16:creationId xmlns:a16="http://schemas.microsoft.com/office/drawing/2014/main" id="{ADDE7BBC-E65A-4EC1-B3C8-688EAD67FD6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uppo 79">
              <a:extLst>
                <a:ext uri="{FF2B5EF4-FFF2-40B4-BE49-F238E27FC236}">
                  <a16:creationId xmlns:a16="http://schemas.microsoft.com/office/drawing/2014/main" id="{5EDB8BC3-F266-4C60-9DDC-94C8A61994D1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401270" y="5477168"/>
              <a:ext cx="408217" cy="331355"/>
              <a:chOff x="3277620" y="1991529"/>
              <a:chExt cx="2374500" cy="1927193"/>
            </a:xfrm>
          </p:grpSpPr>
          <p:sp>
            <p:nvSpPr>
              <p:cNvPr id="80" name="Figura a mano libera 120">
                <a:extLst>
                  <a:ext uri="{FF2B5EF4-FFF2-40B4-BE49-F238E27FC236}">
                    <a16:creationId xmlns:a16="http://schemas.microsoft.com/office/drawing/2014/main" id="{6435685E-75C3-466C-BA42-26AAC1E3267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igura a mano libera 121">
                <a:extLst>
                  <a:ext uri="{FF2B5EF4-FFF2-40B4-BE49-F238E27FC236}">
                    <a16:creationId xmlns:a16="http://schemas.microsoft.com/office/drawing/2014/main" id="{B1181397-3DA9-49F7-888E-7026A74E1F46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igura a mano libera 122">
                <a:extLst>
                  <a:ext uri="{FF2B5EF4-FFF2-40B4-BE49-F238E27FC236}">
                    <a16:creationId xmlns:a16="http://schemas.microsoft.com/office/drawing/2014/main" id="{7F71F3F2-34F7-4DDC-94AA-7D35C73B1159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Ovale 80">
              <a:extLst>
                <a:ext uri="{FF2B5EF4-FFF2-40B4-BE49-F238E27FC236}">
                  <a16:creationId xmlns:a16="http://schemas.microsoft.com/office/drawing/2014/main" id="{8AFAE8CC-C78A-4F93-821E-0E8D0E5A8BF2}"/>
                </a:ext>
              </a:extLst>
            </p:cNvPr>
            <p:cNvSpPr/>
            <p:nvPr/>
          </p:nvSpPr>
          <p:spPr>
            <a:xfrm rot="2387434">
              <a:off x="2908591" y="5500939"/>
              <a:ext cx="166518" cy="1784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5" name="Gruppo 81">
              <a:extLst>
                <a:ext uri="{FF2B5EF4-FFF2-40B4-BE49-F238E27FC236}">
                  <a16:creationId xmlns:a16="http://schemas.microsoft.com/office/drawing/2014/main" id="{9987CE72-8C41-471C-8632-DEB6D3C91146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808893" y="5429008"/>
              <a:ext cx="408217" cy="331355"/>
              <a:chOff x="3277620" y="1991529"/>
              <a:chExt cx="2374500" cy="1927193"/>
            </a:xfrm>
          </p:grpSpPr>
          <p:sp>
            <p:nvSpPr>
              <p:cNvPr id="77" name="Figura a mano libera 117">
                <a:extLst>
                  <a:ext uri="{FF2B5EF4-FFF2-40B4-BE49-F238E27FC236}">
                    <a16:creationId xmlns:a16="http://schemas.microsoft.com/office/drawing/2014/main" id="{A764F482-1DC0-400B-B675-92B17BF0F783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igura a mano libera 118">
                <a:extLst>
                  <a:ext uri="{FF2B5EF4-FFF2-40B4-BE49-F238E27FC236}">
                    <a16:creationId xmlns:a16="http://schemas.microsoft.com/office/drawing/2014/main" id="{DCB83B30-E988-4A7D-8647-5F91C966C29B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igura a mano libera 119">
                <a:extLst>
                  <a:ext uri="{FF2B5EF4-FFF2-40B4-BE49-F238E27FC236}">
                    <a16:creationId xmlns:a16="http://schemas.microsoft.com/office/drawing/2014/main" id="{221D84DD-55A8-47DA-BF01-6E01670C0D56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" name="Ovale 82">
              <a:extLst>
                <a:ext uri="{FF2B5EF4-FFF2-40B4-BE49-F238E27FC236}">
                  <a16:creationId xmlns:a16="http://schemas.microsoft.com/office/drawing/2014/main" id="{28174A8B-B623-441F-A760-EA222099C206}"/>
                </a:ext>
              </a:extLst>
            </p:cNvPr>
            <p:cNvSpPr/>
            <p:nvPr/>
          </p:nvSpPr>
          <p:spPr>
            <a:xfrm rot="2387434">
              <a:off x="2879385" y="5788830"/>
              <a:ext cx="117243" cy="13442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ruppo 83">
              <a:extLst>
                <a:ext uri="{FF2B5EF4-FFF2-40B4-BE49-F238E27FC236}">
                  <a16:creationId xmlns:a16="http://schemas.microsoft.com/office/drawing/2014/main" id="{0B889BDA-584B-42F2-A560-C07659B30571}"/>
                </a:ext>
              </a:extLst>
            </p:cNvPr>
            <p:cNvGrpSpPr>
              <a:grpSpLocks noChangeAspect="1"/>
            </p:cNvGrpSpPr>
            <p:nvPr/>
          </p:nvGrpSpPr>
          <p:grpSpPr>
            <a:xfrm rot="1659766">
              <a:off x="2515497" y="5583536"/>
              <a:ext cx="408217" cy="331355"/>
              <a:chOff x="3277620" y="1991529"/>
              <a:chExt cx="2374500" cy="1927193"/>
            </a:xfrm>
          </p:grpSpPr>
          <p:sp>
            <p:nvSpPr>
              <p:cNvPr id="74" name="Figura a mano libera 114">
                <a:extLst>
                  <a:ext uri="{FF2B5EF4-FFF2-40B4-BE49-F238E27FC236}">
                    <a16:creationId xmlns:a16="http://schemas.microsoft.com/office/drawing/2014/main" id="{2DED728C-CC01-4318-89CA-40E9EF6884B4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igura a mano libera 115">
                <a:extLst>
                  <a:ext uri="{FF2B5EF4-FFF2-40B4-BE49-F238E27FC236}">
                    <a16:creationId xmlns:a16="http://schemas.microsoft.com/office/drawing/2014/main" id="{1C704CC3-A6D6-49FB-82EA-1A366E1D557B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igura a mano libera 116">
                <a:extLst>
                  <a:ext uri="{FF2B5EF4-FFF2-40B4-BE49-F238E27FC236}">
                    <a16:creationId xmlns:a16="http://schemas.microsoft.com/office/drawing/2014/main" id="{6D95264F-0F44-4540-B155-98B298FCAD1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" name="Ovale 84">
              <a:extLst>
                <a:ext uri="{FF2B5EF4-FFF2-40B4-BE49-F238E27FC236}">
                  <a16:creationId xmlns:a16="http://schemas.microsoft.com/office/drawing/2014/main" id="{1C3D8266-AC05-4FA7-AA5D-72870B9DCAD1}"/>
                </a:ext>
              </a:extLst>
            </p:cNvPr>
            <p:cNvSpPr/>
            <p:nvPr/>
          </p:nvSpPr>
          <p:spPr>
            <a:xfrm rot="2387434">
              <a:off x="2764309" y="5914278"/>
              <a:ext cx="141016" cy="14839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9" name="Gruppo 85">
              <a:extLst>
                <a:ext uri="{FF2B5EF4-FFF2-40B4-BE49-F238E27FC236}">
                  <a16:creationId xmlns:a16="http://schemas.microsoft.com/office/drawing/2014/main" id="{0843056E-9EC9-4DE4-A2C1-008B64BE66A7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648571" y="5870399"/>
              <a:ext cx="408217" cy="331355"/>
              <a:chOff x="3277620" y="1991529"/>
              <a:chExt cx="2374500" cy="1927193"/>
            </a:xfrm>
          </p:grpSpPr>
          <p:sp>
            <p:nvSpPr>
              <p:cNvPr id="71" name="Figura a mano libera 111">
                <a:extLst>
                  <a:ext uri="{FF2B5EF4-FFF2-40B4-BE49-F238E27FC236}">
                    <a16:creationId xmlns:a16="http://schemas.microsoft.com/office/drawing/2014/main" id="{23287DC0-8B1A-4313-8163-03CC0B5EC067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igura a mano libera 112">
                <a:extLst>
                  <a:ext uri="{FF2B5EF4-FFF2-40B4-BE49-F238E27FC236}">
                    <a16:creationId xmlns:a16="http://schemas.microsoft.com/office/drawing/2014/main" id="{208A60A1-3FE4-45C0-BC81-7ADA984FD4C3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igura a mano libera 113">
                <a:extLst>
                  <a:ext uri="{FF2B5EF4-FFF2-40B4-BE49-F238E27FC236}">
                    <a16:creationId xmlns:a16="http://schemas.microsoft.com/office/drawing/2014/main" id="{61AB6133-3314-4AB7-AEAE-82C344046A15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" name="Ovale 86">
              <a:extLst>
                <a:ext uri="{FF2B5EF4-FFF2-40B4-BE49-F238E27FC236}">
                  <a16:creationId xmlns:a16="http://schemas.microsoft.com/office/drawing/2014/main" id="{2918A0E1-0D07-47D8-8576-3D914BA03A22}"/>
                </a:ext>
              </a:extLst>
            </p:cNvPr>
            <p:cNvSpPr/>
            <p:nvPr/>
          </p:nvSpPr>
          <p:spPr>
            <a:xfrm rot="2009477">
              <a:off x="3298360" y="5853306"/>
              <a:ext cx="114193" cy="122816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1" name="Gruppo 87">
              <a:extLst>
                <a:ext uri="{FF2B5EF4-FFF2-40B4-BE49-F238E27FC236}">
                  <a16:creationId xmlns:a16="http://schemas.microsoft.com/office/drawing/2014/main" id="{7F652942-2C49-423C-AF89-1457A5D06B54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2950479" y="5710654"/>
              <a:ext cx="408217" cy="331355"/>
              <a:chOff x="3277620" y="1991529"/>
              <a:chExt cx="2374500" cy="1927193"/>
            </a:xfrm>
          </p:grpSpPr>
          <p:sp>
            <p:nvSpPr>
              <p:cNvPr id="67" name="Figura a mano libera 108">
                <a:extLst>
                  <a:ext uri="{FF2B5EF4-FFF2-40B4-BE49-F238E27FC236}">
                    <a16:creationId xmlns:a16="http://schemas.microsoft.com/office/drawing/2014/main" id="{09221AA6-8C78-4879-A332-480CD21A1196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igura a mano libera 109">
                <a:extLst>
                  <a:ext uri="{FF2B5EF4-FFF2-40B4-BE49-F238E27FC236}">
                    <a16:creationId xmlns:a16="http://schemas.microsoft.com/office/drawing/2014/main" id="{D2E8399C-99C3-4F33-9BC6-6955307F6A64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igura a mano libera 110">
                <a:extLst>
                  <a:ext uri="{FF2B5EF4-FFF2-40B4-BE49-F238E27FC236}">
                    <a16:creationId xmlns:a16="http://schemas.microsoft.com/office/drawing/2014/main" id="{0F5AF295-E8A9-4B5A-B1F9-87776AE4A7F7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uppo 88">
              <a:extLst>
                <a:ext uri="{FF2B5EF4-FFF2-40B4-BE49-F238E27FC236}">
                  <a16:creationId xmlns:a16="http://schemas.microsoft.com/office/drawing/2014/main" id="{553D440B-4C2A-4689-B056-63513CFD4CDD}"/>
                </a:ext>
              </a:extLst>
            </p:cNvPr>
            <p:cNvGrpSpPr>
              <a:grpSpLocks noChangeAspect="1"/>
            </p:cNvGrpSpPr>
            <p:nvPr/>
          </p:nvGrpSpPr>
          <p:grpSpPr>
            <a:xfrm rot="1924436">
              <a:off x="3375167" y="5751087"/>
              <a:ext cx="408217" cy="331355"/>
              <a:chOff x="3277620" y="1991529"/>
              <a:chExt cx="2374500" cy="1927193"/>
            </a:xfrm>
          </p:grpSpPr>
          <p:sp>
            <p:nvSpPr>
              <p:cNvPr id="64" name="Figura a mano libera 105">
                <a:extLst>
                  <a:ext uri="{FF2B5EF4-FFF2-40B4-BE49-F238E27FC236}">
                    <a16:creationId xmlns:a16="http://schemas.microsoft.com/office/drawing/2014/main" id="{789803CE-D713-4878-81CC-8D2D24ABE298}"/>
                  </a:ext>
                </a:extLst>
              </p:cNvPr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igura a mano libera 106">
                <a:extLst>
                  <a:ext uri="{FF2B5EF4-FFF2-40B4-BE49-F238E27FC236}">
                    <a16:creationId xmlns:a16="http://schemas.microsoft.com/office/drawing/2014/main" id="{79817686-4E7C-4F9C-9A3A-65EA8A8E6BAD}"/>
                  </a:ext>
                </a:extLst>
              </p:cNvPr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igura a mano libera 107">
                <a:extLst>
                  <a:ext uri="{FF2B5EF4-FFF2-40B4-BE49-F238E27FC236}">
                    <a16:creationId xmlns:a16="http://schemas.microsoft.com/office/drawing/2014/main" id="{5A341CCB-8493-449A-8D65-6A085D58D491}"/>
                  </a:ext>
                </a:extLst>
              </p:cNvPr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8887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3" name="Ovale 91">
              <a:extLst>
                <a:ext uri="{FF2B5EF4-FFF2-40B4-BE49-F238E27FC236}">
                  <a16:creationId xmlns:a16="http://schemas.microsoft.com/office/drawing/2014/main" id="{B678C3EB-93DA-4C51-9D07-ADD6D2A08F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349" y="4963160"/>
              <a:ext cx="1360929" cy="1361085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3" name="Ovale 33">
            <a:extLst>
              <a:ext uri="{FF2B5EF4-FFF2-40B4-BE49-F238E27FC236}">
                <a16:creationId xmlns:a16="http://schemas.microsoft.com/office/drawing/2014/main" id="{E1E5C3DD-511E-4A80-8843-F4B5CAC35F07}"/>
              </a:ext>
            </a:extLst>
          </p:cNvPr>
          <p:cNvSpPr/>
          <p:nvPr/>
        </p:nvSpPr>
        <p:spPr>
          <a:xfrm rot="5400000">
            <a:off x="1068191" y="3243995"/>
            <a:ext cx="115798" cy="197001"/>
          </a:xfrm>
          <a:prstGeom prst="ellipse">
            <a:avLst/>
          </a:prstGeom>
          <a:solidFill>
            <a:srgbClr val="9DC3E6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Figura a mano libera 7">
            <a:extLst>
              <a:ext uri="{FF2B5EF4-FFF2-40B4-BE49-F238E27FC236}">
                <a16:creationId xmlns:a16="http://schemas.microsoft.com/office/drawing/2014/main" id="{482BF860-D58D-4281-882A-0B0209EB8935}"/>
              </a:ext>
            </a:extLst>
          </p:cNvPr>
          <p:cNvSpPr/>
          <p:nvPr/>
        </p:nvSpPr>
        <p:spPr>
          <a:xfrm rot="8531413">
            <a:off x="997873" y="2441736"/>
            <a:ext cx="239920" cy="94978"/>
          </a:xfrm>
          <a:custGeom>
            <a:avLst/>
            <a:gdLst>
              <a:gd name="connsiteX0" fmla="*/ 0 w 1600200"/>
              <a:gd name="connsiteY0" fmla="*/ 0 h 753971"/>
              <a:gd name="connsiteX1" fmla="*/ 457200 w 1600200"/>
              <a:gd name="connsiteY1" fmla="*/ 428625 h 753971"/>
              <a:gd name="connsiteX2" fmla="*/ 1276350 w 1600200"/>
              <a:gd name="connsiteY2" fmla="*/ 704850 h 753971"/>
              <a:gd name="connsiteX3" fmla="*/ 1600200 w 1600200"/>
              <a:gd name="connsiteY3" fmla="*/ 752475 h 753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753971">
                <a:moveTo>
                  <a:pt x="0" y="0"/>
                </a:moveTo>
                <a:cubicBezTo>
                  <a:pt x="122237" y="155575"/>
                  <a:pt x="244475" y="311150"/>
                  <a:pt x="457200" y="428625"/>
                </a:cubicBezTo>
                <a:cubicBezTo>
                  <a:pt x="669925" y="546100"/>
                  <a:pt x="1085850" y="650875"/>
                  <a:pt x="1276350" y="704850"/>
                </a:cubicBezTo>
                <a:cubicBezTo>
                  <a:pt x="1466850" y="758825"/>
                  <a:pt x="1533525" y="755650"/>
                  <a:pt x="1600200" y="752475"/>
                </a:cubicBezTo>
              </a:path>
            </a:pathLst>
          </a:custGeom>
          <a:noFill/>
          <a:ln w="38100" cap="flat" cmpd="sng" algn="ctr">
            <a:solidFill>
              <a:srgbClr val="000000">
                <a:lumMod val="65000"/>
                <a:lumOff val="3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Ovale 33">
            <a:extLst>
              <a:ext uri="{FF2B5EF4-FFF2-40B4-BE49-F238E27FC236}">
                <a16:creationId xmlns:a16="http://schemas.microsoft.com/office/drawing/2014/main" id="{096B7E7B-FB03-461E-B5D1-472347C7E5C5}"/>
              </a:ext>
            </a:extLst>
          </p:cNvPr>
          <p:cNvSpPr/>
          <p:nvPr/>
        </p:nvSpPr>
        <p:spPr>
          <a:xfrm rot="5400000">
            <a:off x="1068190" y="5020830"/>
            <a:ext cx="115798" cy="197001"/>
          </a:xfrm>
          <a:prstGeom prst="ellipse">
            <a:avLst/>
          </a:prstGeom>
          <a:solidFill>
            <a:srgbClr val="2E75B6"/>
          </a:solidFill>
          <a:ln w="190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88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740C8BC6-A863-4DE3-9E67-D60A7397C883}"/>
              </a:ext>
            </a:extLst>
          </p:cNvPr>
          <p:cNvGrpSpPr/>
          <p:nvPr/>
        </p:nvGrpSpPr>
        <p:grpSpPr>
          <a:xfrm>
            <a:off x="6944583" y="3738052"/>
            <a:ext cx="3524251" cy="2618298"/>
            <a:chOff x="5962794" y="2374250"/>
            <a:chExt cx="4373591" cy="256458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7" name="Rectangle : coins arrondis 106">
                  <a:extLst>
                    <a:ext uri="{FF2B5EF4-FFF2-40B4-BE49-F238E27FC236}">
                      <a16:creationId xmlns:a16="http://schemas.microsoft.com/office/drawing/2014/main" id="{16C17334-993D-44C8-A2CC-AAB2E8A0170F}"/>
                    </a:ext>
                  </a:extLst>
                </p:cNvPr>
                <p:cNvSpPr/>
                <p:nvPr/>
              </p:nvSpPr>
              <p:spPr>
                <a:xfrm>
                  <a:off x="5963551" y="2397728"/>
                  <a:ext cx="4372834" cy="2541107"/>
                </a:xfrm>
                <a:prstGeom prst="roundRect">
                  <a:avLst>
                    <a:gd name="adj" fmla="val 13835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rgbClr val="548CC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endParaRPr lang="fr-FR" b="1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Darcy’s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Law </a:t>
                  </a:r>
                  <a:r>
                    <a:rPr lang="fr-FR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F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fr-FR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  <m:d>
                          <m:dPr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sz="16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sSup>
                              <m:sSupPr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sz="16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p>
                          </m:e>
                        </m:d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−</m:t>
                        </m:r>
                        <m:f>
                          <m:f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 dirty="0" err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fr-FR" sz="1600" i="1" dirty="0" err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l-G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den>
                        </m:f>
                        <m:r>
                          <a:rPr lang="el-G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 </m:t>
                        </m:r>
                        <m:acc>
                          <m:accPr>
                            <m:chr m:val="⃗"/>
                            <m:ctrlP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6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acc>
                        <m:sSup>
                          <m:sSup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l-G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oMath>
                    </m:oMathPara>
                  </a14:m>
                  <a:endParaRPr lang="fr-FR" dirty="0">
                    <a:solidFill>
                      <a:schemeClr val="tx1"/>
                    </a:solidFill>
                    <a:latin typeface="Century Schoolbook" panose="02040604050505020304" pitchFamily="18" charset="0"/>
                  </a:endParaRPr>
                </a:p>
                <a:p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Chemical </a:t>
                  </a:r>
                  <a:r>
                    <a:rPr lang="fr-FR" b="1" dirty="0" err="1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potential</a:t>
                  </a:r>
                  <a:r>
                    <a:rPr lang="fr-FR" b="1" dirty="0">
                      <a:solidFill>
                        <a:schemeClr val="tx1"/>
                      </a:solidFill>
                      <a:latin typeface="Century Schoolbook" panose="02040604050505020304" pitchFamily="18" charset="0"/>
                    </a:rPr>
                    <a:t> 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𝛼𝜎</m:t>
                            </m:r>
                          </m:num>
                          <m:den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p>
                        </m:sSup>
                        <m:d>
                          <m:d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acc>
                                  <m:accPr>
                                    <m:chr m:val="̅"/>
                                    <m:ctrlPr>
                                      <a:rPr lang="fr-FR" sz="16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𝑇𝑙</m:t>
                                    </m:r>
                                  </m:e>
                                </m:acc>
                              </m:sup>
                            </m:sSup>
                          </m:e>
                        </m:d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fr-FR" sz="16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ctrlPr>
                              <a:rPr lang="fr-FR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16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∇</m:t>
                            </m:r>
                            <m:sSup>
                              <m:sSupPr>
                                <m:ctrlP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acc>
                                  <m:accPr>
                                    <m:chr m:val="̅"/>
                                    <m:ctrlPr>
                                      <a:rPr lang="fr-FR" sz="16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𝑇𝑙</m:t>
                                    </m:r>
                                  </m:e>
                                </m:acc>
                              </m:sup>
                            </m:sSup>
                          </m:e>
                        </m:d>
                        <m:r>
                          <a:rPr lang="fr-FR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fr-FR" sz="1600" dirty="0">
                    <a:solidFill>
                      <a:schemeClr val="tx1"/>
                    </a:solidFill>
                  </a:endParaRPr>
                </a:p>
                <a:p>
                  <a:endParaRPr lang="fr-FR" dirty="0">
                    <a:latin typeface="Century Schoolbook" panose="02040604050505020304" pitchFamily="18" charset="0"/>
                  </a:endParaRPr>
                </a:p>
                <a:p>
                  <a:endParaRPr lang="fr-FR" dirty="0">
                    <a:latin typeface="Century Schoolbook" panose="02040604050505020304" pitchFamily="18" charset="0"/>
                  </a:endParaRPr>
                </a:p>
                <a:p>
                  <a:pPr algn="ctr"/>
                  <a:endParaRPr lang="fr-FR" dirty="0"/>
                </a:p>
              </p:txBody>
            </p:sp>
          </mc:Choice>
          <mc:Fallback>
            <p:sp>
              <p:nvSpPr>
                <p:cNvPr id="107" name="Rectangle : coins arrondis 106">
                  <a:extLst>
                    <a:ext uri="{FF2B5EF4-FFF2-40B4-BE49-F238E27FC236}">
                      <a16:creationId xmlns:a16="http://schemas.microsoft.com/office/drawing/2014/main" id="{16C17334-993D-44C8-A2CC-AAB2E8A017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3551" y="2397728"/>
                  <a:ext cx="4372834" cy="2541107"/>
                </a:xfrm>
                <a:prstGeom prst="roundRect">
                  <a:avLst>
                    <a:gd name="adj" fmla="val 13835"/>
                  </a:avLst>
                </a:prstGeom>
                <a:blipFill>
                  <a:blip r:embed="rId15"/>
                  <a:stretch>
                    <a:fillRect/>
                  </a:stretch>
                </a:blipFill>
                <a:ln w="28575">
                  <a:solidFill>
                    <a:srgbClr val="548CC4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Rectangle : avec coins supérieurs arrondis 107">
              <a:extLst>
                <a:ext uri="{FF2B5EF4-FFF2-40B4-BE49-F238E27FC236}">
                  <a16:creationId xmlns:a16="http://schemas.microsoft.com/office/drawing/2014/main" id="{B825E599-8B7F-4CE9-BE25-93F979083BF0}"/>
                </a:ext>
              </a:extLst>
            </p:cNvPr>
            <p:cNvSpPr/>
            <p:nvPr/>
          </p:nvSpPr>
          <p:spPr>
            <a:xfrm>
              <a:off x="5962794" y="2374250"/>
              <a:ext cx="4372834" cy="708160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548CC4"/>
            </a:solidFill>
            <a:ln w="28575">
              <a:solidFill>
                <a:srgbClr val="548C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Constitutive equations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98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Hybrid</a:t>
            </a:r>
            <a:r>
              <a:rPr lang="fr-FR" sz="2400" b="1" dirty="0"/>
              <a:t> model (</a:t>
            </a:r>
            <a:r>
              <a:rPr lang="fr-FR" sz="2400" b="1" dirty="0" err="1"/>
              <a:t>preconfluence</a:t>
            </a:r>
            <a:r>
              <a:rPr lang="fr-FR" sz="2400" b="1" dirty="0"/>
              <a:t> stage)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BC8002-8EA7-4A06-848E-D8F609F6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21</a:t>
            </a:fld>
            <a:endParaRPr lang="fr-FR"/>
          </a:p>
        </p:txBody>
      </p:sp>
      <p:sp>
        <p:nvSpPr>
          <p:cNvPr id="69" name="Content Placeholder 8">
            <a:extLst>
              <a:ext uri="{FF2B5EF4-FFF2-40B4-BE49-F238E27FC236}">
                <a16:creationId xmlns:a16="http://schemas.microsoft.com/office/drawing/2014/main" id="{1EF05BB7-F7BF-4E42-B30F-3D4CAD53E641}"/>
              </a:ext>
            </a:extLst>
          </p:cNvPr>
          <p:cNvSpPr txBox="1">
            <a:spLocks/>
          </p:cNvSpPr>
          <p:nvPr/>
        </p:nvSpPr>
        <p:spPr>
          <a:xfrm>
            <a:off x="1852963" y="6070949"/>
            <a:ext cx="1897619" cy="489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FEniCSx</a:t>
            </a:r>
            <a:endParaRPr lang="en-US" b="1" dirty="0"/>
          </a:p>
        </p:txBody>
      </p:sp>
      <p:pic>
        <p:nvPicPr>
          <p:cNvPr id="1026" name="Picture 2" descr="FEniCS Branding | FEniCS Project">
            <a:extLst>
              <a:ext uri="{FF2B5EF4-FFF2-40B4-BE49-F238E27FC236}">
                <a16:creationId xmlns:a16="http://schemas.microsoft.com/office/drawing/2014/main" id="{C626237D-F272-4246-B3BF-7F78FDF7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31" y="5632450"/>
            <a:ext cx="733467" cy="10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13C393-2FAD-4A7F-9BA5-94F2CB8B3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3360" y="1949891"/>
            <a:ext cx="3651755" cy="37695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E002475-E329-4D8C-83BF-4418C3E7F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115" y="1934678"/>
            <a:ext cx="3796739" cy="36977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430989-EF6E-4ADC-9C71-A1CB92EFE3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6" y="2263164"/>
            <a:ext cx="3162879" cy="299718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FC6F37E-0925-495E-9D3C-D42325180245}"/>
              </a:ext>
            </a:extLst>
          </p:cNvPr>
          <p:cNvSpPr txBox="1"/>
          <p:nvPr/>
        </p:nvSpPr>
        <p:spPr>
          <a:xfrm>
            <a:off x="1249385" y="1780789"/>
            <a:ext cx="2248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Cell</a:t>
            </a:r>
            <a:r>
              <a:rPr lang="fr-FR" sz="1400" b="1" dirty="0"/>
              <a:t> mass fraction %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2BB8EEF-17E7-4D98-B295-E48FFBFE7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25" y="2722127"/>
            <a:ext cx="1076785" cy="24862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2F0A69-1484-4425-B594-1F30B1FFB939}"/>
              </a:ext>
            </a:extLst>
          </p:cNvPr>
          <p:cNvSpPr/>
          <p:nvPr/>
        </p:nvSpPr>
        <p:spPr>
          <a:xfrm>
            <a:off x="4076700" y="3119621"/>
            <a:ext cx="362217" cy="177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Cell</a:t>
            </a:r>
            <a:r>
              <a:rPr lang="fr-FR" sz="1200" dirty="0">
                <a:solidFill>
                  <a:schemeClr val="tx1"/>
                </a:solidFill>
              </a:rPr>
              <a:t> mass fraction (%)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697E76-D846-4802-A018-ECEEB877D9B6}"/>
              </a:ext>
            </a:extLst>
          </p:cNvPr>
          <p:cNvSpPr txBox="1"/>
          <p:nvPr/>
        </p:nvSpPr>
        <p:spPr>
          <a:xfrm>
            <a:off x="5395739" y="1801069"/>
            <a:ext cx="22485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Cell</a:t>
            </a:r>
            <a:r>
              <a:rPr lang="fr-FR" sz="1400" b="1" dirty="0"/>
              <a:t> mass fraction 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15B832A-D373-45D7-9798-73879DE52753}"/>
              </a:ext>
            </a:extLst>
          </p:cNvPr>
          <p:cNvSpPr txBox="1"/>
          <p:nvPr/>
        </p:nvSpPr>
        <p:spPr>
          <a:xfrm>
            <a:off x="9191284" y="1795804"/>
            <a:ext cx="22485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Oxygen</a:t>
            </a:r>
            <a:r>
              <a:rPr lang="fr-FR" sz="1400" b="1" dirty="0"/>
              <a:t> </a:t>
            </a:r>
            <a:r>
              <a:rPr lang="fr-FR" sz="1400" b="1" dirty="0" err="1"/>
              <a:t>evolution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76146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Perspectives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BC8002-8EA7-4A06-848E-D8F609F6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22</a:t>
            </a:fld>
            <a:endParaRPr lang="fr-FR"/>
          </a:p>
        </p:txBody>
      </p:sp>
      <p:sp>
        <p:nvSpPr>
          <p:cNvPr id="69" name="Content Placeholder 8">
            <a:extLst>
              <a:ext uri="{FF2B5EF4-FFF2-40B4-BE49-F238E27FC236}">
                <a16:creationId xmlns:a16="http://schemas.microsoft.com/office/drawing/2014/main" id="{1EF05BB7-F7BF-4E42-B30F-3D4CAD53E641}"/>
              </a:ext>
            </a:extLst>
          </p:cNvPr>
          <p:cNvSpPr txBox="1">
            <a:spLocks/>
          </p:cNvSpPr>
          <p:nvPr/>
        </p:nvSpPr>
        <p:spPr>
          <a:xfrm>
            <a:off x="601132" y="1797007"/>
            <a:ext cx="10540633" cy="2327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b="1" dirty="0"/>
              <a:t>Include the solid deformation in the hybrid code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D90DA4-C0B9-4B89-9687-8AC93C19F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836" y="2438776"/>
            <a:ext cx="3830328" cy="38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65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Perspectives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BC8002-8EA7-4A06-848E-D8F609F6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23</a:t>
            </a:fld>
            <a:endParaRPr lang="fr-FR"/>
          </a:p>
        </p:txBody>
      </p:sp>
      <p:sp>
        <p:nvSpPr>
          <p:cNvPr id="69" name="Content Placeholder 8">
            <a:extLst>
              <a:ext uri="{FF2B5EF4-FFF2-40B4-BE49-F238E27FC236}">
                <a16:creationId xmlns:a16="http://schemas.microsoft.com/office/drawing/2014/main" id="{1EF05BB7-F7BF-4E42-B30F-3D4CAD53E641}"/>
              </a:ext>
            </a:extLst>
          </p:cNvPr>
          <p:cNvSpPr txBox="1">
            <a:spLocks/>
          </p:cNvSpPr>
          <p:nvPr/>
        </p:nvSpPr>
        <p:spPr>
          <a:xfrm>
            <a:off x="601132" y="1797007"/>
            <a:ext cx="10540633" cy="2327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b="1" dirty="0"/>
              <a:t>Include the solid deformation in the hybrid code </a:t>
            </a:r>
          </a:p>
          <a:p>
            <a:pPr marL="457200" indent="-457200">
              <a:buAutoNum type="arabicPeriod"/>
            </a:pPr>
            <a:r>
              <a:rPr lang="en-US" b="1" dirty="0"/>
              <a:t>Finalize experimental setup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70E88-AFCD-4036-9925-0425AFDA64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715" y="3370235"/>
            <a:ext cx="3590538" cy="2692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4B4604-4D95-426E-9EEC-113CE15E98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1" t="2848" r="10974" b="-857"/>
          <a:stretch/>
        </p:blipFill>
        <p:spPr>
          <a:xfrm>
            <a:off x="7206796" y="2196024"/>
            <a:ext cx="4290937" cy="4258751"/>
          </a:xfrm>
          <a:prstGeom prst="ellipse">
            <a:avLst/>
          </a:prstGeom>
          <a:ln w="63500" cap="rnd">
            <a:solidFill>
              <a:srgbClr val="E3232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61CEA12-4F05-4015-B7AB-CF82C34318E6}"/>
              </a:ext>
            </a:extLst>
          </p:cNvPr>
          <p:cNvSpPr/>
          <p:nvPr/>
        </p:nvSpPr>
        <p:spPr>
          <a:xfrm>
            <a:off x="4521730" y="4591251"/>
            <a:ext cx="173254" cy="145162"/>
          </a:xfrm>
          <a:prstGeom prst="ellipse">
            <a:avLst/>
          </a:prstGeom>
          <a:noFill/>
          <a:ln w="38100">
            <a:solidFill>
              <a:srgbClr val="E3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984019E-5B8B-468F-A3BD-42A72B3D2F90}"/>
              </a:ext>
            </a:extLst>
          </p:cNvPr>
          <p:cNvCxnSpPr>
            <a:stCxn id="8" idx="0"/>
            <a:endCxn id="5" idx="1"/>
          </p:cNvCxnSpPr>
          <p:nvPr/>
        </p:nvCxnSpPr>
        <p:spPr>
          <a:xfrm flipV="1">
            <a:off x="4608357" y="2819704"/>
            <a:ext cx="3226832" cy="1771547"/>
          </a:xfrm>
          <a:prstGeom prst="line">
            <a:avLst/>
          </a:prstGeom>
          <a:ln w="57150">
            <a:solidFill>
              <a:srgbClr val="E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F98EEC1-0AEF-4569-8AE1-681E92E0A011}"/>
              </a:ext>
            </a:extLst>
          </p:cNvPr>
          <p:cNvCxnSpPr>
            <a:cxnSpLocks/>
            <a:stCxn id="8" idx="4"/>
            <a:endCxn id="5" idx="3"/>
          </p:cNvCxnSpPr>
          <p:nvPr/>
        </p:nvCxnSpPr>
        <p:spPr>
          <a:xfrm>
            <a:off x="4608357" y="4736413"/>
            <a:ext cx="3226832" cy="1094682"/>
          </a:xfrm>
          <a:prstGeom prst="line">
            <a:avLst/>
          </a:prstGeom>
          <a:ln w="57150">
            <a:solidFill>
              <a:srgbClr val="E323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73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/>
              <a:t>Perspectives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BC8002-8EA7-4A06-848E-D8F609F6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24</a:t>
            </a:fld>
            <a:endParaRPr lang="fr-FR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CF984DB0-A125-4A48-819C-BAFD653666BF}"/>
              </a:ext>
            </a:extLst>
          </p:cNvPr>
          <p:cNvSpPr txBox="1">
            <a:spLocks/>
          </p:cNvSpPr>
          <p:nvPr/>
        </p:nvSpPr>
        <p:spPr>
          <a:xfrm>
            <a:off x="601132" y="1797007"/>
            <a:ext cx="10540633" cy="2327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b="1" dirty="0"/>
              <a:t>Include the solid deformation in the hybrid code </a:t>
            </a:r>
          </a:p>
          <a:p>
            <a:pPr marL="457200" indent="-457200">
              <a:buAutoNum type="arabicPeriod"/>
            </a:pPr>
            <a:r>
              <a:rPr lang="en-US" b="1" dirty="0"/>
              <a:t>Finalize experimental setup</a:t>
            </a:r>
          </a:p>
          <a:p>
            <a:pPr marL="457200" indent="-457200">
              <a:buAutoNum type="arabicPeriod"/>
            </a:pPr>
            <a:r>
              <a:rPr lang="en-US" b="1" dirty="0"/>
              <a:t>Couple the mathematical model to the experimental setup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33B31B-2E4A-4493-8586-901CC83DE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48" y="3389961"/>
            <a:ext cx="3590538" cy="2692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650A5C-308B-4ECC-B414-8246CBD4F4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77" y="2894433"/>
            <a:ext cx="3315956" cy="30934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DEF231-8FDE-4789-8B5E-A7ECB8951B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09" y="3769139"/>
            <a:ext cx="845091" cy="845091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1AC9D78-BBA2-4575-BE85-12F82EF532EF}"/>
              </a:ext>
            </a:extLst>
          </p:cNvPr>
          <p:cNvCxnSpPr>
            <a:cxnSpLocks/>
          </p:cNvCxnSpPr>
          <p:nvPr/>
        </p:nvCxnSpPr>
        <p:spPr>
          <a:xfrm>
            <a:off x="4741333" y="4796737"/>
            <a:ext cx="1049867" cy="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0CC7C355-34BA-434D-96C0-A8797C9E1475}"/>
              </a:ext>
            </a:extLst>
          </p:cNvPr>
          <p:cNvSpPr txBox="1">
            <a:spLocks/>
          </p:cNvSpPr>
          <p:nvPr/>
        </p:nvSpPr>
        <p:spPr>
          <a:xfrm>
            <a:off x="2735380" y="5977162"/>
            <a:ext cx="1897619" cy="489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FEniCSx</a:t>
            </a:r>
            <a:endParaRPr lang="en-US" b="1" dirty="0"/>
          </a:p>
        </p:txBody>
      </p:sp>
      <p:pic>
        <p:nvPicPr>
          <p:cNvPr id="20" name="Picture 2" descr="FEniCS Branding | FEniCS Project">
            <a:extLst>
              <a:ext uri="{FF2B5EF4-FFF2-40B4-BE49-F238E27FC236}">
                <a16:creationId xmlns:a16="http://schemas.microsoft.com/office/drawing/2014/main" id="{C1AC50F3-3C97-4D79-9FAB-3F330AEF8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48" y="5538663"/>
            <a:ext cx="733467" cy="10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9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E00BD-36A7-4A46-B4AD-F53639C6B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050" y="1170986"/>
            <a:ext cx="10883900" cy="2138744"/>
          </a:xfrm>
        </p:spPr>
        <p:txBody>
          <a:bodyPr>
            <a:noAutofit/>
          </a:bodyPr>
          <a:lstStyle/>
          <a:p>
            <a:r>
              <a:rPr lang="fr-FR" sz="3200" b="1" dirty="0"/>
              <a:t>A </a:t>
            </a:r>
            <a:r>
              <a:rPr lang="fr-FR" sz="3200" b="1" dirty="0" err="1"/>
              <a:t>hybrid</a:t>
            </a:r>
            <a:r>
              <a:rPr lang="fr-FR" sz="3200" b="1" dirty="0"/>
              <a:t> Phase-Field-</a:t>
            </a:r>
            <a:r>
              <a:rPr lang="fr-FR" sz="3200" b="1" dirty="0" err="1"/>
              <a:t>Poromechanical</a:t>
            </a:r>
            <a:r>
              <a:rPr lang="fr-FR" sz="3200" b="1" dirty="0"/>
              <a:t> Model for </a:t>
            </a:r>
            <a:r>
              <a:rPr lang="fr-FR" sz="3200" b="1" dirty="0" err="1"/>
              <a:t>Tumor</a:t>
            </a:r>
            <a:r>
              <a:rPr lang="fr-FR" sz="3200" b="1" dirty="0"/>
              <a:t> </a:t>
            </a:r>
            <a:r>
              <a:rPr lang="fr-FR" sz="3200" b="1" dirty="0" err="1"/>
              <a:t>Growth</a:t>
            </a:r>
            <a:r>
              <a:rPr lang="fr-FR" sz="3200" b="1" dirty="0"/>
              <a:t> in </a:t>
            </a:r>
            <a:r>
              <a:rPr lang="fr-FR" sz="3200" b="1" dirty="0" err="1"/>
              <a:t>Encapsulated</a:t>
            </a:r>
            <a:r>
              <a:rPr lang="fr-FR" sz="3200" b="1" dirty="0"/>
              <a:t> conditions </a:t>
            </a:r>
            <a:br>
              <a:rPr lang="fr-FR" sz="3200" b="1" dirty="0"/>
            </a:br>
            <a:br>
              <a:rPr lang="fr-FR" sz="3200" b="1" dirty="0"/>
            </a:br>
            <a:br>
              <a:rPr lang="fr-FR" sz="3200" dirty="0"/>
            </a:br>
            <a:endParaRPr lang="fr-FR" sz="3200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861A0189-827B-58E0-D4EA-AE2A9DB817E5}"/>
              </a:ext>
            </a:extLst>
          </p:cNvPr>
          <p:cNvSpPr txBox="1">
            <a:spLocks/>
          </p:cNvSpPr>
          <p:nvPr/>
        </p:nvSpPr>
        <p:spPr>
          <a:xfrm>
            <a:off x="5235562" y="4920168"/>
            <a:ext cx="6302388" cy="923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en-US" sz="1800" dirty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404341"/>
              </a:solidFill>
              <a:ea typeface="Calibri"/>
              <a:cs typeface="Calibri"/>
              <a:sym typeface="Calibri"/>
            </a:endParaRPr>
          </a:p>
          <a:p>
            <a:pPr algn="r">
              <a:spcBef>
                <a:spcPts val="800"/>
              </a:spcBef>
              <a:buClr>
                <a:srgbClr val="404341"/>
              </a:buClr>
              <a:buSzPts val="1400"/>
            </a:pPr>
            <a:r>
              <a:rPr lang="en-US" sz="1800" dirty="0">
                <a:solidFill>
                  <a:srgbClr val="404341"/>
                </a:solidFill>
              </a:rPr>
              <a:t>INTERPORE 2026</a:t>
            </a:r>
            <a:endParaRPr lang="en-US" sz="1800" dirty="0"/>
          </a:p>
          <a:p>
            <a:pPr algn="r">
              <a:spcBef>
                <a:spcPts val="800"/>
              </a:spcBef>
              <a:buClr>
                <a:srgbClr val="404341"/>
              </a:buClr>
              <a:buSzPts val="1400"/>
            </a:pPr>
            <a:r>
              <a:rPr lang="en-US" sz="1800" dirty="0">
                <a:solidFill>
                  <a:srgbClr val="404341"/>
                </a:solidFill>
              </a:rPr>
              <a:t>21/05/2026</a:t>
            </a:r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23E688-48E2-48DF-ADC4-99991C770BB5}"/>
              </a:ext>
            </a:extLst>
          </p:cNvPr>
          <p:cNvSpPr/>
          <p:nvPr/>
        </p:nvSpPr>
        <p:spPr>
          <a:xfrm>
            <a:off x="1119808" y="2326766"/>
            <a:ext cx="99523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M. LACOUR</a:t>
            </a:r>
            <a:r>
              <a:rPr lang="fr-FR" b="1" baseline="30000" dirty="0"/>
              <a:t>1,2</a:t>
            </a:r>
            <a:r>
              <a:rPr lang="fr-FR" b="1" dirty="0"/>
              <a:t>, A. BEN-ABDELWAHED</a:t>
            </a:r>
            <a:r>
              <a:rPr lang="fr-FR" b="1" baseline="30000" dirty="0"/>
              <a:t>1,2</a:t>
            </a:r>
            <a:r>
              <a:rPr lang="fr-FR" b="1" dirty="0"/>
              <a:t>, M. AZAIEZ</a:t>
            </a:r>
            <a:r>
              <a:rPr lang="fr-FR" b="1" baseline="30000" dirty="0"/>
              <a:t>1,2</a:t>
            </a:r>
            <a:r>
              <a:rPr lang="fr-FR" b="1" dirty="0"/>
              <a:t>, G. SCIUMÈ</a:t>
            </a:r>
            <a:r>
              <a:rPr lang="fr-FR" b="1" baseline="30000" dirty="0"/>
              <a:t>1,2,3</a:t>
            </a:r>
          </a:p>
          <a:p>
            <a:pPr algn="ctr"/>
            <a:br>
              <a:rPr lang="fr-FR" dirty="0"/>
            </a:br>
            <a:r>
              <a:rPr lang="fr-FR" dirty="0"/>
              <a:t>Univ</a:t>
            </a:r>
            <a:r>
              <a:rPr lang="fr-FR" sz="1600" dirty="0"/>
              <a:t>. Bordeaux, CNRS, Bordeaux INP, I2M, UMR 5295, F-33400, Talence, France</a:t>
            </a:r>
            <a:br>
              <a:rPr lang="fr-FR" sz="1600" dirty="0"/>
            </a:br>
            <a:r>
              <a:rPr lang="fr-FR" sz="1600" dirty="0"/>
              <a:t>Arts et </a:t>
            </a:r>
            <a:r>
              <a:rPr lang="fr-FR" sz="1600" dirty="0" err="1"/>
              <a:t>Metiers</a:t>
            </a:r>
            <a:r>
              <a:rPr lang="fr-FR" sz="1600" dirty="0"/>
              <a:t> Institute of </a:t>
            </a:r>
            <a:r>
              <a:rPr lang="fr-FR" sz="1600" dirty="0" err="1"/>
              <a:t>Technology</a:t>
            </a:r>
            <a:r>
              <a:rPr lang="fr-FR" sz="1600" dirty="0"/>
              <a:t>, CNRS, Bordeaux INP, I2M, UMR 5295, F-33400 </a:t>
            </a:r>
            <a:r>
              <a:rPr lang="fr-FR" sz="1600" dirty="0" err="1"/>
              <a:t>Talence,France</a:t>
            </a:r>
            <a:br>
              <a:rPr lang="fr-FR" sz="1600" dirty="0"/>
            </a:br>
            <a:r>
              <a:rPr lang="fr-FR" sz="1600" dirty="0"/>
              <a:t>Institut universitaire </a:t>
            </a:r>
            <a:r>
              <a:rPr lang="fr-FR" dirty="0"/>
              <a:t>de France</a:t>
            </a:r>
            <a:endParaRPr lang="fr-FR" sz="16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C09EBA-C547-45DC-8053-9EA34A4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31554C-E95B-443C-9078-5F258E92B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D61CE4B-3F4C-4AB8-802D-B588D83B4AF9}" type="slidenum">
              <a:rPr lang="fr-FR" smtClean="0"/>
              <a:t>25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18A6BAD-EDA6-4B9A-A0A3-4DA2F9366AB0}"/>
              </a:ext>
            </a:extLst>
          </p:cNvPr>
          <p:cNvGrpSpPr/>
          <p:nvPr/>
        </p:nvGrpSpPr>
        <p:grpSpPr>
          <a:xfrm>
            <a:off x="4349616" y="4186834"/>
            <a:ext cx="3492765" cy="2138744"/>
            <a:chOff x="6185253" y="3242531"/>
            <a:chExt cx="4754420" cy="296729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DCE09995-8FB4-4CFD-B8A8-EEC15B578D21}"/>
                </a:ext>
              </a:extLst>
            </p:cNvPr>
            <p:cNvGrpSpPr/>
            <p:nvPr/>
          </p:nvGrpSpPr>
          <p:grpSpPr>
            <a:xfrm>
              <a:off x="6233294" y="3256629"/>
              <a:ext cx="4659889" cy="2953193"/>
              <a:chOff x="6216351" y="3209924"/>
              <a:chExt cx="3897676" cy="2466736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5E6BE94C-1301-4789-87C2-383E1D83C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057" t="13262" r="22809" b="9741"/>
              <a:stretch/>
            </p:blipFill>
            <p:spPr>
              <a:xfrm>
                <a:off x="6216351" y="3209924"/>
                <a:ext cx="1936717" cy="2466736"/>
              </a:xfrm>
              <a:prstGeom prst="rect">
                <a:avLst/>
              </a:prstGeom>
            </p:spPr>
          </p:pic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0954041F-1E5F-4E3B-8D6D-A1DD0937C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7447" t="16996" r="20002" b="12189"/>
              <a:stretch/>
            </p:blipFill>
            <p:spPr>
              <a:xfrm>
                <a:off x="8129296" y="3209924"/>
                <a:ext cx="1984731" cy="2466736"/>
              </a:xfrm>
              <a:prstGeom prst="rect">
                <a:avLst/>
              </a:prstGeom>
            </p:spPr>
          </p:pic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498FCBE-F859-41CE-BE35-B9BE1B076779}"/>
                </a:ext>
              </a:extLst>
            </p:cNvPr>
            <p:cNvSpPr txBox="1"/>
            <p:nvPr/>
          </p:nvSpPr>
          <p:spPr>
            <a:xfrm>
              <a:off x="6185253" y="3275111"/>
              <a:ext cx="656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5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Schoolbook" panose="02040604050505020304" pitchFamily="18" charset="0"/>
                </a:rPr>
                <a:t>0h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A53C1FE-9073-4F07-8696-84963ADAF315}"/>
                </a:ext>
              </a:extLst>
            </p:cNvPr>
            <p:cNvSpPr txBox="1"/>
            <p:nvPr/>
          </p:nvSpPr>
          <p:spPr>
            <a:xfrm>
              <a:off x="8527350" y="3242531"/>
              <a:ext cx="6565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55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latin typeface="Century Schoolbook" panose="02040604050505020304" pitchFamily="18" charset="0"/>
                </a:rPr>
                <a:t>24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entury Schoolbook" panose="02040604050505020304" pitchFamily="18" charset="0"/>
                </a:rPr>
                <a:t>h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1CD5850A-9649-44AD-A4F1-CECCFC6EFE51}"/>
                </a:ext>
              </a:extLst>
            </p:cNvPr>
            <p:cNvCxnSpPr>
              <a:cxnSpLocks/>
            </p:cNvCxnSpPr>
            <p:nvPr/>
          </p:nvCxnSpPr>
          <p:spPr>
            <a:xfrm>
              <a:off x="7994724" y="6070601"/>
              <a:ext cx="4336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F579880-F607-4490-BADA-0FA34443495B}"/>
                </a:ext>
              </a:extLst>
            </p:cNvPr>
            <p:cNvCxnSpPr>
              <a:cxnSpLocks/>
            </p:cNvCxnSpPr>
            <p:nvPr/>
          </p:nvCxnSpPr>
          <p:spPr>
            <a:xfrm>
              <a:off x="10383631" y="6079000"/>
              <a:ext cx="4336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48301D6-5773-472B-A7DF-CCD4D4F742FA}"/>
                    </a:ext>
                  </a:extLst>
                </p:cNvPr>
                <p:cNvSpPr txBox="1"/>
                <p:nvPr/>
              </p:nvSpPr>
              <p:spPr>
                <a:xfrm>
                  <a:off x="7892126" y="5748751"/>
                  <a:ext cx="656561" cy="261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5555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100µ</m:t>
                        </m:r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kumimoji="0" lang="fr-FR" sz="105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entury Schoolbook" panose="02040604050505020304" pitchFamily="18" charset="0"/>
                  </a:endParaRPr>
                </a:p>
              </p:txBody>
            </p:sp>
          </mc:Choice>
          <mc:Fallback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848301D6-5773-472B-A7DF-CCD4D4F742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2126" y="5748751"/>
                  <a:ext cx="656561" cy="261609"/>
                </a:xfrm>
                <a:prstGeom prst="rect">
                  <a:avLst/>
                </a:prstGeom>
                <a:blipFill>
                  <a:blip r:embed="rId4"/>
                  <a:stretch>
                    <a:fillRect l="-8861" r="-1266" b="-419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76AF794-BCCC-44E4-BDFD-C6C0541D0A61}"/>
                    </a:ext>
                  </a:extLst>
                </p:cNvPr>
                <p:cNvSpPr txBox="1"/>
                <p:nvPr/>
              </p:nvSpPr>
              <p:spPr>
                <a:xfrm>
                  <a:off x="10283112" y="5757150"/>
                  <a:ext cx="656561" cy="261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55551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100µ</m:t>
                        </m:r>
                        <m:r>
                          <a:rPr kumimoji="0" lang="fr-FR" sz="10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kumimoji="0" lang="fr-FR" sz="105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entury Schoolbook" panose="02040604050505020304" pitchFamily="18" charset="0"/>
                  </a:endParaRPr>
                </a:p>
              </p:txBody>
            </p:sp>
          </mc:Choice>
          <mc:Fallback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D76AF794-BCCC-44E4-BDFD-C6C0541D0A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83112" y="5757150"/>
                  <a:ext cx="656561" cy="261609"/>
                </a:xfrm>
                <a:prstGeom prst="rect">
                  <a:avLst/>
                </a:prstGeom>
                <a:blipFill>
                  <a:blip r:embed="rId4"/>
                  <a:stretch>
                    <a:fillRect l="-8861" r="-1266" b="-419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Sous-titre 2">
            <a:extLst>
              <a:ext uri="{FF2B5EF4-FFF2-40B4-BE49-F238E27FC236}">
                <a16:creationId xmlns:a16="http://schemas.microsoft.com/office/drawing/2014/main" id="{4EE09D2D-2604-4222-B7C9-CACA0707BA56}"/>
              </a:ext>
            </a:extLst>
          </p:cNvPr>
          <p:cNvSpPr txBox="1">
            <a:spLocks/>
          </p:cNvSpPr>
          <p:nvPr/>
        </p:nvSpPr>
        <p:spPr>
          <a:xfrm>
            <a:off x="634248" y="6432609"/>
            <a:ext cx="6302388" cy="923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en-US" sz="1600" dirty="0">
                <a:solidFill>
                  <a:srgbClr val="000000"/>
                </a:solidFill>
              </a:rPr>
              <a:t>matthieu.lacour.1@u-bordeaux.fr</a:t>
            </a:r>
            <a:endParaRPr lang="en-US" sz="1600" dirty="0"/>
          </a:p>
        </p:txBody>
      </p:sp>
      <p:pic>
        <p:nvPicPr>
          <p:cNvPr id="5122" name="Picture 2" descr="Thank you PNG transparent image download, size: 1080x1080px">
            <a:extLst>
              <a:ext uri="{FF2B5EF4-FFF2-40B4-BE49-F238E27FC236}">
                <a16:creationId xmlns:a16="http://schemas.microsoft.com/office/drawing/2014/main" id="{D6B0540A-4A67-402A-BA43-BE2193B0C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10" y="3459797"/>
            <a:ext cx="2533453" cy="25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Question mark PNG transparent image download, size: 500x331px">
            <a:extLst>
              <a:ext uri="{FF2B5EF4-FFF2-40B4-BE49-F238E27FC236}">
                <a16:creationId xmlns:a16="http://schemas.microsoft.com/office/drawing/2014/main" id="{D1A199BB-01C2-4D9E-9669-8F012243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72" b="94536" l="3986" r="94928">
                        <a14:foregroundMark x1="7971" y1="40984" x2="7971" y2="40984"/>
                        <a14:foregroundMark x1="3986" y1="40437" x2="3986" y2="40437"/>
                        <a14:foregroundMark x1="19928" y1="33333" x2="19928" y2="33333"/>
                        <a14:foregroundMark x1="18116" y1="31694" x2="21377" y2="50820"/>
                        <a14:foregroundMark x1="23188" y1="34426" x2="6522" y2="34973"/>
                        <a14:foregroundMark x1="48551" y1="55738" x2="57246" y2="47541"/>
                        <a14:foregroundMark x1="40580" y1="45902" x2="65580" y2="55738"/>
                        <a14:foregroundMark x1="54348" y1="40437" x2="52899" y2="79781"/>
                        <a14:foregroundMark x1="53261" y1="56831" x2="47101" y2="79235"/>
                        <a14:foregroundMark x1="50725" y1="71585" x2="47101" y2="73770"/>
                        <a14:foregroundMark x1="31522" y1="88525" x2="31522" y2="88525"/>
                        <a14:foregroundMark x1="48913" y1="87978" x2="48913" y2="87978"/>
                        <a14:foregroundMark x1="78986" y1="18579" x2="81884" y2="29508"/>
                        <a14:foregroundMark x1="75000" y1="16393" x2="65217" y2="25137"/>
                        <a14:foregroundMark x1="71377" y1="21858" x2="86957" y2="33333"/>
                        <a14:foregroundMark x1="89493" y1="34426" x2="81884" y2="9290"/>
                        <a14:foregroundMark x1="81884" y1="9290" x2="67029" y2="12022"/>
                        <a14:foregroundMark x1="60507" y1="34973" x2="50362" y2="50273"/>
                        <a14:foregroundMark x1="79710" y1="22951" x2="86957" y2="10383"/>
                        <a14:foregroundMark x1="76087" y1="13115" x2="77536" y2="48087"/>
                        <a14:foregroundMark x1="80072" y1="27869" x2="80435" y2="49180"/>
                        <a14:foregroundMark x1="80435" y1="37705" x2="94928" y2="30601"/>
                        <a14:foregroundMark x1="80797" y1="4918" x2="80797" y2="4918"/>
                        <a14:foregroundMark x1="28261" y1="92350" x2="28261" y2="92350"/>
                        <a14:foregroundMark x1="27899" y1="93443" x2="27899" y2="93443"/>
                        <a14:foregroundMark x1="27536" y1="93989" x2="27536" y2="93989"/>
                        <a14:foregroundMark x1="20652" y1="57923" x2="20652" y2="57923"/>
                        <a14:foregroundMark x1="21014" y1="57923" x2="17391" y2="57923"/>
                        <a14:foregroundMark x1="27536" y1="93443" x2="27536" y2="93443"/>
                        <a14:foregroundMark x1="27536" y1="93989" x2="27536" y2="93989"/>
                        <a14:foregroundMark x1="28261" y1="92896" x2="27536" y2="94536"/>
                        <a14:backgroundMark x1="26691" y1="93989" x2="26449" y2="94536"/>
                        <a14:backgroundMark x1="26755" y1="93843" x2="26691" y2="93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25" y="3555883"/>
            <a:ext cx="2311146" cy="15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F942374-6B98-44D9-A558-792F3FDFC9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6432609"/>
            <a:ext cx="1624099" cy="446627"/>
          </a:xfrm>
          <a:prstGeom prst="rect">
            <a:avLst/>
          </a:prstGeom>
        </p:spPr>
      </p:pic>
      <p:pic>
        <p:nvPicPr>
          <p:cNvPr id="21" name="Picture 2" descr="ANR-logo-C | Université Paris Cité">
            <a:extLst>
              <a:ext uri="{FF2B5EF4-FFF2-40B4-BE49-F238E27FC236}">
                <a16:creationId xmlns:a16="http://schemas.microsoft.com/office/drawing/2014/main" id="{91C737E0-2AC5-49B1-8AB6-1EEAF2EFA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7" b="29949"/>
          <a:stretch/>
        </p:blipFill>
        <p:spPr bwMode="auto">
          <a:xfrm>
            <a:off x="9473254" y="6473359"/>
            <a:ext cx="81025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82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73CC8-DA8C-CDA9-5612-A4AEF378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Literature Review / Scientific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1ABFB-BD82-0900-3789-5F79FBBFC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[1] 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S.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Urcun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P.-Y. Rohan, W.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Skalli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P.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Nassoy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S. P. A.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Bordas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et G.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Sciumè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« Digital twinning of Cellular Capsule Technology: Emerging outcomes from the perspective of porous media mechanics », PLOS ONE, vol. 16, no 7, p. e0254512,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juill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. 2021,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: 10.1371/journal.pone.0254512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1200" kern="0" dirty="0">
              <a:effectLst/>
              <a:latin typeface="Aptos" panose="020B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[2]</a:t>
            </a:r>
            <a:r>
              <a:rPr lang="fr-FR" sz="1200" dirty="0">
                <a:latin typeface="Aptos" panose="020B0004020202020204"/>
              </a:rPr>
              <a:t> Le </a:t>
            </a:r>
            <a:r>
              <a:rPr lang="fr-FR" sz="1200" dirty="0" err="1">
                <a:latin typeface="Aptos" panose="020B0004020202020204"/>
              </a:rPr>
              <a:t>Maout</a:t>
            </a:r>
            <a:r>
              <a:rPr lang="fr-FR" sz="1200" dirty="0">
                <a:latin typeface="Aptos" panose="020B0004020202020204"/>
              </a:rPr>
              <a:t>, V., </a:t>
            </a:r>
            <a:r>
              <a:rPr lang="fr-FR" sz="1200" dirty="0" err="1">
                <a:latin typeface="Aptos" panose="020B0004020202020204"/>
              </a:rPr>
              <a:t>Alessandri</a:t>
            </a:r>
            <a:r>
              <a:rPr lang="fr-FR" sz="1200" dirty="0">
                <a:latin typeface="Aptos" panose="020B0004020202020204"/>
              </a:rPr>
              <a:t>, K., </a:t>
            </a:r>
            <a:r>
              <a:rPr lang="fr-FR" sz="1200" dirty="0" err="1">
                <a:latin typeface="Aptos" panose="020B0004020202020204"/>
              </a:rPr>
              <a:t>Gurchenkov</a:t>
            </a:r>
            <a:r>
              <a:rPr lang="fr-FR" sz="1200" dirty="0">
                <a:latin typeface="Aptos" panose="020B0004020202020204"/>
              </a:rPr>
              <a:t>, B., Bertin, H., </a:t>
            </a:r>
            <a:r>
              <a:rPr lang="fr-FR" sz="1200" dirty="0" err="1">
                <a:latin typeface="Aptos" panose="020B0004020202020204"/>
              </a:rPr>
              <a:t>Nassoy</a:t>
            </a:r>
            <a:r>
              <a:rPr lang="fr-FR" sz="1200" dirty="0">
                <a:latin typeface="Aptos" panose="020B0004020202020204"/>
              </a:rPr>
              <a:t>, P., &amp; </a:t>
            </a:r>
            <a:r>
              <a:rPr lang="fr-FR" sz="1200" dirty="0" err="1">
                <a:latin typeface="Aptos" panose="020B0004020202020204"/>
              </a:rPr>
              <a:t>Sciumè</a:t>
            </a:r>
            <a:r>
              <a:rPr lang="fr-FR" sz="1200" dirty="0">
                <a:latin typeface="Aptos" panose="020B0004020202020204"/>
              </a:rPr>
              <a:t>, G. (2020). </a:t>
            </a:r>
            <a:r>
              <a:rPr lang="fr-FR" sz="1200" i="1" dirty="0" err="1">
                <a:latin typeface="Aptos" panose="020B0004020202020204"/>
              </a:rPr>
              <a:t>Role</a:t>
            </a:r>
            <a:r>
              <a:rPr lang="fr-FR" sz="1200" i="1" dirty="0">
                <a:latin typeface="Aptos" panose="020B0004020202020204"/>
              </a:rPr>
              <a:t> of </a:t>
            </a:r>
            <a:r>
              <a:rPr lang="fr-FR" sz="1200" i="1" dirty="0" err="1">
                <a:latin typeface="Aptos" panose="020B0004020202020204"/>
              </a:rPr>
              <a:t>mechanical</a:t>
            </a:r>
            <a:r>
              <a:rPr lang="fr-FR" sz="1200" i="1" dirty="0">
                <a:latin typeface="Aptos" panose="020B0004020202020204"/>
              </a:rPr>
              <a:t> </a:t>
            </a:r>
            <a:r>
              <a:rPr lang="fr-FR" sz="1200" i="1" dirty="0" err="1">
                <a:latin typeface="Aptos" panose="020B0004020202020204"/>
              </a:rPr>
              <a:t>cues</a:t>
            </a:r>
            <a:r>
              <a:rPr lang="fr-FR" sz="1200" i="1" dirty="0">
                <a:latin typeface="Aptos" panose="020B0004020202020204"/>
              </a:rPr>
              <a:t> and </a:t>
            </a:r>
            <a:r>
              <a:rPr lang="fr-FR" sz="1200" i="1" dirty="0" err="1">
                <a:latin typeface="Aptos" panose="020B0004020202020204"/>
              </a:rPr>
              <a:t>hypoxia</a:t>
            </a:r>
            <a:r>
              <a:rPr lang="fr-FR" sz="1200" i="1" dirty="0">
                <a:latin typeface="Aptos" panose="020B0004020202020204"/>
              </a:rPr>
              <a:t> on the </a:t>
            </a:r>
            <a:r>
              <a:rPr lang="fr-FR" sz="1200" i="1" dirty="0" err="1">
                <a:latin typeface="Aptos" panose="020B0004020202020204"/>
              </a:rPr>
              <a:t>growth</a:t>
            </a:r>
            <a:r>
              <a:rPr lang="fr-FR" sz="1200" i="1" dirty="0">
                <a:latin typeface="Aptos" panose="020B0004020202020204"/>
              </a:rPr>
              <a:t> of </a:t>
            </a:r>
            <a:r>
              <a:rPr lang="fr-FR" sz="1200" i="1" dirty="0" err="1">
                <a:latin typeface="Aptos" panose="020B0004020202020204"/>
              </a:rPr>
              <a:t>tumor</a:t>
            </a:r>
            <a:r>
              <a:rPr lang="fr-FR" sz="1200" i="1" dirty="0">
                <a:latin typeface="Aptos" panose="020B0004020202020204"/>
              </a:rPr>
              <a:t> </a:t>
            </a:r>
            <a:r>
              <a:rPr lang="fr-FR" sz="1200" i="1" dirty="0" err="1">
                <a:latin typeface="Aptos" panose="020B0004020202020204"/>
              </a:rPr>
              <a:t>cells</a:t>
            </a:r>
            <a:r>
              <a:rPr lang="fr-FR" sz="1200" i="1" dirty="0">
                <a:latin typeface="Aptos" panose="020B0004020202020204"/>
              </a:rPr>
              <a:t> in </a:t>
            </a:r>
            <a:r>
              <a:rPr lang="fr-FR" sz="1200" i="1" dirty="0" err="1">
                <a:latin typeface="Aptos" panose="020B0004020202020204"/>
              </a:rPr>
              <a:t>strong</a:t>
            </a:r>
            <a:r>
              <a:rPr lang="fr-FR" sz="1200" i="1" dirty="0">
                <a:latin typeface="Aptos" panose="020B0004020202020204"/>
              </a:rPr>
              <a:t> and </a:t>
            </a:r>
            <a:r>
              <a:rPr lang="fr-FR" sz="1200" i="1" dirty="0" err="1">
                <a:latin typeface="Aptos" panose="020B0004020202020204"/>
              </a:rPr>
              <a:t>weak</a:t>
            </a:r>
            <a:r>
              <a:rPr lang="fr-FR" sz="1200" i="1" dirty="0">
                <a:latin typeface="Aptos" panose="020B0004020202020204"/>
              </a:rPr>
              <a:t> confinement: A dual in vitro–in silico </a:t>
            </a:r>
            <a:r>
              <a:rPr lang="fr-FR" sz="1200" i="1" dirty="0" err="1">
                <a:latin typeface="Aptos" panose="020B0004020202020204"/>
              </a:rPr>
              <a:t>approach</a:t>
            </a:r>
            <a:r>
              <a:rPr lang="fr-FR" sz="1200" dirty="0">
                <a:latin typeface="Aptos" panose="020B0004020202020204"/>
              </a:rPr>
              <a:t>. </a:t>
            </a:r>
            <a:r>
              <a:rPr lang="fr-FR" sz="1200" i="1" dirty="0">
                <a:latin typeface="Aptos" panose="020B0004020202020204"/>
              </a:rPr>
              <a:t>Science </a:t>
            </a:r>
            <a:r>
              <a:rPr lang="fr-FR" sz="1200" i="1" dirty="0" err="1">
                <a:latin typeface="Aptos" panose="020B0004020202020204"/>
              </a:rPr>
              <a:t>Advances</a:t>
            </a:r>
            <a:r>
              <a:rPr lang="fr-FR" sz="1200" i="1" dirty="0">
                <a:latin typeface="Aptos" panose="020B0004020202020204"/>
              </a:rPr>
              <a:t>, 6</a:t>
            </a:r>
            <a:r>
              <a:rPr lang="fr-FR" sz="1200" dirty="0">
                <a:latin typeface="Aptos" panose="020B0004020202020204"/>
              </a:rPr>
              <a:t>(13), eaaz7130. https://doi.org/10.1126/sciadv.aaz7130</a:t>
            </a:r>
            <a:endParaRPr lang="en-GB" sz="1200" kern="0" dirty="0">
              <a:effectLst/>
              <a:latin typeface="Aptos" panose="020B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1200" kern="0" dirty="0">
              <a:effectLst/>
              <a:latin typeface="Aptos" panose="020B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[3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] G.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Sciumè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i="1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« A multiphase model for three-dimensional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tumor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growth », </a:t>
            </a:r>
            <a:r>
              <a:rPr lang="en-GB" sz="1200" i="1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New J. Phys.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vol. 15, n</a:t>
            </a:r>
            <a:r>
              <a:rPr lang="en-GB" sz="1200" kern="0" baseline="3000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1, p. 015005,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janv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. 2013,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: 10.1088/1367-2630/15/1/015005.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1200" kern="0" dirty="0">
              <a:effectLst/>
              <a:latin typeface="Aptos" panose="020B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[4] M. E.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Hubbi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et G. L.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Semenza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« Regulation of cell proliferation by hypoxia-inducible factors », American Journal of Physiology-Cell Physiology, vol. 309, no 12, p. C775‑C782,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déc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. 2015,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: 10.1152/ajpcell.00279.2015 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1200" kern="0" dirty="0">
              <a:effectLst/>
              <a:latin typeface="Aptos" panose="020B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[5] G.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Sciumè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R.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Santagiuliana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M. Ferrari, P.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Decuzzi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et B. A.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Schrefler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« A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tumor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growth model with deformable ECM », </a:t>
            </a:r>
            <a:r>
              <a:rPr lang="en-GB" sz="1200" i="1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Phys </a:t>
            </a:r>
            <a:r>
              <a:rPr lang="en-GB" sz="1200" i="1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Biol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vol. 11, n</a:t>
            </a:r>
            <a:r>
              <a:rPr lang="en-GB" sz="1200" kern="0" baseline="3000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6, p. 065004,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nov.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2014,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: 10.1088/1478-3975/11/6/065004.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1200" kern="100" dirty="0">
              <a:effectLst/>
              <a:latin typeface="Aptos" panose="020B0004020202020204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[6] S.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Urcun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P.-Y. Rohan, G.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Sciumè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et S. P. A. Bordas, « Cortex tissue relaxation and slow to medium load rates dependency can be captured by a two-phase flow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poroelastic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model », </a:t>
            </a:r>
            <a:r>
              <a:rPr lang="en-GB" sz="1200" i="1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Journal of the Mechanical </a:t>
            </a:r>
            <a:r>
              <a:rPr lang="en-GB" sz="1200" i="1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Behavior</a:t>
            </a:r>
            <a:r>
              <a:rPr lang="en-GB" sz="1200" i="1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of Biomedical Materials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vol. 126, p. 104952,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févr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. 2022,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: 10.1016/j.jmbbm.2021.104952.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1200" kern="100" dirty="0">
              <a:effectLst/>
              <a:latin typeface="Aptos" panose="020B0004020202020204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[7] G.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Sciumè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W. G. Gray, F. Hussain, M. Ferrari, P.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Decuzzi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et B. A.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Schrefler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« Three phase flow dynamics in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tumor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growth », </a:t>
            </a:r>
            <a:r>
              <a:rPr lang="en-GB" sz="1200" i="1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Comput</a:t>
            </a:r>
            <a:r>
              <a:rPr lang="en-GB" sz="1200" i="1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Mech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, vol. 53, n</a:t>
            </a:r>
            <a:r>
              <a:rPr lang="en-GB" sz="1200" kern="0" baseline="3000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3, p. 465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Cambria Math" panose="02040503050406030204" pitchFamily="18" charset="0"/>
              </a:rPr>
              <a:t>‑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484, mars 2014, </a:t>
            </a:r>
            <a:r>
              <a:rPr lang="en-GB" sz="1200" kern="0" dirty="0" err="1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1200" kern="0" dirty="0">
                <a:effectLst/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: 10.1007/s00466-013-0956-2.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1200" kern="0" dirty="0">
              <a:latin typeface="Aptos" panose="020B0004020202020204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200" kern="0" dirty="0">
                <a:latin typeface="Aptos" panose="020B0004020202020204"/>
                <a:cs typeface="Times New Roman" panose="02020603050405020304" pitchFamily="18" charset="0"/>
              </a:rPr>
              <a:t>[8] 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M. Vergara et al., « Differential Effect of Culture Temperature and Specific Growth Rate on CHO Cell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Behavior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 in Chemostat Culture », PLOS ONE, vol. 9, no 4, p. e93865,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avr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. 2014, </a:t>
            </a:r>
            <a:r>
              <a:rPr lang="en-GB" sz="1200" kern="0" dirty="0" err="1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doi</a:t>
            </a:r>
            <a:r>
              <a:rPr lang="en-GB" sz="1200" kern="0" dirty="0">
                <a:latin typeface="Aptos" panose="020B0004020202020204"/>
                <a:ea typeface="Aptos" panose="020B0004020202020204" pitchFamily="34" charset="0"/>
                <a:cs typeface="Times New Roman" panose="02020603050405020304" pitchFamily="18" charset="0"/>
              </a:rPr>
              <a:t>: 10.1371/journal.pone.0093865.</a:t>
            </a: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fr-FR" sz="1200" dirty="0">
              <a:latin typeface="Aptos" panose="020B0004020202020204"/>
            </a:endParaRPr>
          </a:p>
          <a:p>
            <a:endParaRPr lang="fr-FR" sz="1200" dirty="0">
              <a:latin typeface="Aptos" panose="020B0004020202020204"/>
            </a:endParaRPr>
          </a:p>
          <a:p>
            <a:pPr marL="457200" lvl="1" indent="0">
              <a:lnSpc>
                <a:spcPct val="115000"/>
              </a:lnSpc>
              <a:spcBef>
                <a:spcPts val="0"/>
              </a:spcBef>
              <a:buNone/>
            </a:pPr>
            <a:endParaRPr lang="en-GB" sz="1200" kern="100" dirty="0">
              <a:effectLst/>
              <a:latin typeface="Aptos" panose="020B0004020202020204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9B0607-80B7-1CED-3B6D-0BF5CA46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6F7197-AFE1-4EE7-AE6A-052FC3AF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30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A79BAF3-CEAD-46EB-BB07-76342FC63BCF}"/>
              </a:ext>
            </a:extLst>
          </p:cNvPr>
          <p:cNvGrpSpPr/>
          <p:nvPr/>
        </p:nvGrpSpPr>
        <p:grpSpPr>
          <a:xfrm>
            <a:off x="6222815" y="1396781"/>
            <a:ext cx="5236955" cy="4628408"/>
            <a:chOff x="710697" y="1407626"/>
            <a:chExt cx="3717371" cy="4861711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67FF41DB-36DE-4DC0-9C9A-4FC1E2B34A00}"/>
                </a:ext>
              </a:extLst>
            </p:cNvPr>
            <p:cNvSpPr/>
            <p:nvPr/>
          </p:nvSpPr>
          <p:spPr>
            <a:xfrm>
              <a:off x="710698" y="1427564"/>
              <a:ext cx="3717370" cy="4841773"/>
            </a:xfrm>
            <a:prstGeom prst="roundRect">
              <a:avLst>
                <a:gd name="adj" fmla="val 11092"/>
              </a:avLst>
            </a:prstGeom>
            <a:solidFill>
              <a:srgbClr val="DAE6F2"/>
            </a:solidFill>
            <a:ln>
              <a:solidFill>
                <a:srgbClr val="548C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 : avec coins supérieurs arrondis 21">
              <a:extLst>
                <a:ext uri="{FF2B5EF4-FFF2-40B4-BE49-F238E27FC236}">
                  <a16:creationId xmlns:a16="http://schemas.microsoft.com/office/drawing/2014/main" id="{D46362E8-FA0E-4C43-B898-CF08FC9046F2}"/>
                </a:ext>
              </a:extLst>
            </p:cNvPr>
            <p:cNvSpPr/>
            <p:nvPr/>
          </p:nvSpPr>
          <p:spPr>
            <a:xfrm>
              <a:off x="710697" y="1407626"/>
              <a:ext cx="3717370" cy="723275"/>
            </a:xfrm>
            <a:prstGeom prst="round2SameRect">
              <a:avLst>
                <a:gd name="adj1" fmla="val 39183"/>
                <a:gd name="adj2" fmla="val 0"/>
              </a:avLst>
            </a:prstGeom>
            <a:solidFill>
              <a:srgbClr val="2E75B6"/>
            </a:solidFill>
            <a:ln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</a:rPr>
                <a:t>Spheroid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9766788-B971-4E02-9856-DD5F20EE30E9}"/>
              </a:ext>
            </a:extLst>
          </p:cNvPr>
          <p:cNvGrpSpPr/>
          <p:nvPr/>
        </p:nvGrpSpPr>
        <p:grpSpPr>
          <a:xfrm>
            <a:off x="558478" y="1396781"/>
            <a:ext cx="5280528" cy="4631486"/>
            <a:chOff x="710697" y="1407626"/>
            <a:chExt cx="3717371" cy="4186303"/>
          </a:xfrm>
          <a:solidFill>
            <a:srgbClr val="FBE4D0"/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FB0FBFD7-D3C4-493E-8C48-DA76EA5E010E}"/>
                </a:ext>
              </a:extLst>
            </p:cNvPr>
            <p:cNvSpPr/>
            <p:nvPr/>
          </p:nvSpPr>
          <p:spPr>
            <a:xfrm>
              <a:off x="710698" y="1427565"/>
              <a:ext cx="3717370" cy="4166364"/>
            </a:xfrm>
            <a:prstGeom prst="roundRect">
              <a:avLst>
                <a:gd name="adj" fmla="val 11092"/>
              </a:avLst>
            </a:prstGeom>
            <a:grpFill/>
            <a:ln>
              <a:solidFill>
                <a:srgbClr val="F09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 : avec coins supérieurs arrondis 12">
              <a:extLst>
                <a:ext uri="{FF2B5EF4-FFF2-40B4-BE49-F238E27FC236}">
                  <a16:creationId xmlns:a16="http://schemas.microsoft.com/office/drawing/2014/main" id="{4D6FB389-A9EF-4BC6-A8AD-0A9F683283FD}"/>
                </a:ext>
              </a:extLst>
            </p:cNvPr>
            <p:cNvSpPr/>
            <p:nvPr/>
          </p:nvSpPr>
          <p:spPr>
            <a:xfrm>
              <a:off x="710697" y="1407626"/>
              <a:ext cx="3717370" cy="723275"/>
            </a:xfrm>
            <a:prstGeom prst="round2SameRect">
              <a:avLst>
                <a:gd name="adj1" fmla="val 39183"/>
                <a:gd name="adj2" fmla="val 0"/>
              </a:avLst>
            </a:prstGeom>
            <a:solidFill>
              <a:srgbClr val="F0984F"/>
            </a:solidFill>
            <a:ln>
              <a:solidFill>
                <a:srgbClr val="F09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</a:rPr>
                <a:t>Unconsolidated</a:t>
              </a:r>
              <a:r>
                <a:rPr lang="fr-FR" b="1" dirty="0">
                  <a:solidFill>
                    <a:schemeClr val="bg1"/>
                  </a:solidFill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</a:rPr>
                <a:t>porous</a:t>
              </a:r>
              <a:r>
                <a:rPr lang="fr-FR" b="1" dirty="0">
                  <a:solidFill>
                    <a:schemeClr val="bg1"/>
                  </a:solidFill>
                </a:rPr>
                <a:t> medium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EB975169-8044-4538-B34C-F317B79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88781"/>
            <a:r>
              <a:rPr lang="en-US" sz="2400" b="1" dirty="0" err="1"/>
              <a:t>Poromechanics</a:t>
            </a:r>
            <a:r>
              <a:rPr lang="en-US" sz="2400" b="1" dirty="0"/>
              <a:t> and biological tissues</a:t>
            </a:r>
            <a:endParaRPr lang="en-US" sz="1800" b="1" i="1" dirty="0">
              <a:solidFill>
                <a:srgbClr val="548CC4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8E8E3D-268F-44A7-AF4E-9BB1D6E2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4CC639-1A02-4A95-B763-60A63248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3975" y="6089650"/>
            <a:ext cx="2743200" cy="365125"/>
          </a:xfrm>
        </p:spPr>
        <p:txBody>
          <a:bodyPr/>
          <a:lstStyle/>
          <a:p>
            <a:fld id="{D6FDD574-8494-4D18-9543-542735D4BB28}" type="slidenum">
              <a:rPr lang="fr-FR" smtClean="0"/>
              <a:t>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889F8A-72D4-46A8-8CC1-CAC177E38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" y="2373973"/>
            <a:ext cx="2954868" cy="2793737"/>
          </a:xfrm>
          <a:prstGeom prst="rect">
            <a:avLst/>
          </a:prstGeom>
        </p:spPr>
      </p:pic>
      <p:pic>
        <p:nvPicPr>
          <p:cNvPr id="7172" name="Picture 4" descr="https://vmicro.iusm.iu.edu/hs_vm/images/connect1.jpg">
            <a:extLst>
              <a:ext uri="{FF2B5EF4-FFF2-40B4-BE49-F238E27FC236}">
                <a16:creationId xmlns:a16="http://schemas.microsoft.com/office/drawing/2014/main" id="{585A6229-2F0C-4E2C-8A97-A81BBFAFE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1" y="2594731"/>
            <a:ext cx="1632555" cy="243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9EA3E1-10C7-4274-896F-7351C2CC8B37}"/>
              </a:ext>
            </a:extLst>
          </p:cNvPr>
          <p:cNvSpPr/>
          <p:nvPr/>
        </p:nvSpPr>
        <p:spPr>
          <a:xfrm>
            <a:off x="3218534" y="5189769"/>
            <a:ext cx="2307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Human Structure Virtual Histology, Indiana University (2016).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12096B-2188-4124-847F-E35B4FB52EF8}"/>
              </a:ext>
            </a:extLst>
          </p:cNvPr>
          <p:cNvSpPr/>
          <p:nvPr/>
        </p:nvSpPr>
        <p:spPr>
          <a:xfrm>
            <a:off x="762000" y="5189769"/>
            <a:ext cx="230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Anatomy and Physiology in the LES CAHIERS INFIRMIERS 2022 series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18FA3AE-CB46-40AB-8BC4-3D9A577EB5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3"/>
          <a:stretch/>
        </p:blipFill>
        <p:spPr>
          <a:xfrm>
            <a:off x="6510869" y="2522279"/>
            <a:ext cx="4660849" cy="21936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F653B1-7B8F-4A24-BE29-BA157E5B105D}"/>
              </a:ext>
            </a:extLst>
          </p:cNvPr>
          <p:cNvSpPr/>
          <p:nvPr/>
        </p:nvSpPr>
        <p:spPr>
          <a:xfrm>
            <a:off x="6731438" y="5056342"/>
            <a:ext cx="4425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Spheroid, by Matthieu Lacour, modified using </a:t>
            </a:r>
            <a:r>
              <a:rPr lang="en-US" sz="1200" dirty="0" err="1"/>
              <a:t>Biorender</a:t>
            </a:r>
            <a:r>
              <a:rPr lang="en-US" sz="1200" dirty="0"/>
              <a:t> and Google Gemini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5660886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F9697A00-1A83-4C2F-A004-B729857261DB}"/>
              </a:ext>
            </a:extLst>
          </p:cNvPr>
          <p:cNvSpPr/>
          <p:nvPr/>
        </p:nvSpPr>
        <p:spPr>
          <a:xfrm>
            <a:off x="9935476" y="2223959"/>
            <a:ext cx="2254321" cy="2252493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5406"/>
            <a:endParaRPr lang="fr-FR" sz="23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DCB3319-14B1-4894-9149-CB5D9CF215F1}"/>
              </a:ext>
            </a:extLst>
          </p:cNvPr>
          <p:cNvSpPr/>
          <p:nvPr/>
        </p:nvSpPr>
        <p:spPr>
          <a:xfrm>
            <a:off x="9935476" y="2223960"/>
            <a:ext cx="2254321" cy="2262106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5406"/>
            <a:endParaRPr lang="fr-FR" sz="23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8F3D517-6D9A-48E9-943D-392B2487BCE9}"/>
              </a:ext>
            </a:extLst>
          </p:cNvPr>
          <p:cNvSpPr/>
          <p:nvPr/>
        </p:nvSpPr>
        <p:spPr>
          <a:xfrm rot="5400000">
            <a:off x="9508807" y="-429784"/>
            <a:ext cx="949835" cy="4432562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5406"/>
            <a:endParaRPr lang="fr-FR" sz="23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2" name="Picture 2" descr="Médaille de l'innovation 2022 : Pierre Nassoy, recherche et valorisation  main dans la main - CNRS Carrières">
            <a:extLst>
              <a:ext uri="{FF2B5EF4-FFF2-40B4-BE49-F238E27FC236}">
                <a16:creationId xmlns:a16="http://schemas.microsoft.com/office/drawing/2014/main" id="{2AEB4C87-7F16-4514-94D6-384169545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9" t="22673" r="27980" b="16420"/>
          <a:stretch/>
        </p:blipFill>
        <p:spPr bwMode="auto">
          <a:xfrm>
            <a:off x="10745297" y="1324369"/>
            <a:ext cx="1431721" cy="12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5909240F-F891-42EC-BD3B-1F9DA1D0AA4F}"/>
              </a:ext>
            </a:extLst>
          </p:cNvPr>
          <p:cNvGrpSpPr>
            <a:grpSpLocks noChangeAspect="1"/>
          </p:cNvGrpSpPr>
          <p:nvPr/>
        </p:nvGrpSpPr>
        <p:grpSpPr>
          <a:xfrm>
            <a:off x="4070654" y="1354871"/>
            <a:ext cx="464820" cy="2661518"/>
            <a:chOff x="3560999" y="1724024"/>
            <a:chExt cx="870490" cy="4984338"/>
          </a:xfrm>
        </p:grpSpPr>
        <p:pic>
          <p:nvPicPr>
            <p:cNvPr id="30" name="sm01.wmv">
              <a:hlinkClick r:id="" action="ppaction://media"/>
              <a:extLst>
                <a:ext uri="{FF2B5EF4-FFF2-40B4-BE49-F238E27FC236}">
                  <a16:creationId xmlns:a16="http://schemas.microsoft.com/office/drawing/2014/main" id="{AFBDC0E6-89EE-4623-A5C9-5A0C107FD164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 rotWithShape="1">
            <a:blip r:embed="rId10"/>
            <a:srcRect l="41854" t="5847" r="42497"/>
            <a:stretch/>
          </p:blipFill>
          <p:spPr>
            <a:xfrm>
              <a:off x="3560999" y="3758197"/>
              <a:ext cx="861794" cy="2950165"/>
            </a:xfrm>
            <a:prstGeom prst="rect">
              <a:avLst/>
            </a:prstGeom>
          </p:spPr>
        </p:pic>
        <p:pic>
          <p:nvPicPr>
            <p:cNvPr id="31" name="Picture 2" descr="C:\Users\Gurchenkov\Desktop\Docs\Praesentatio\per121010pqr\puce1face.tif.tif">
              <a:extLst>
                <a:ext uri="{FF2B5EF4-FFF2-40B4-BE49-F238E27FC236}">
                  <a16:creationId xmlns:a16="http://schemas.microsoft.com/office/drawing/2014/main" id="{42470413-1A71-47AD-9F1D-FA36134FBE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2" t="30226" b="14282"/>
            <a:stretch/>
          </p:blipFill>
          <p:spPr bwMode="auto">
            <a:xfrm rot="16200000">
              <a:off x="2981017" y="2307725"/>
              <a:ext cx="2034174" cy="866771"/>
            </a:xfrm>
            <a:prstGeom prst="rect">
              <a:avLst/>
            </a:prstGeom>
            <a:solidFill>
              <a:srgbClr val="E6E6E6"/>
            </a:solidFill>
          </p:spPr>
        </p:pic>
      </p:grpSp>
      <p:grpSp>
        <p:nvGrpSpPr>
          <p:cNvPr id="32" name="Group 18">
            <a:extLst>
              <a:ext uri="{FF2B5EF4-FFF2-40B4-BE49-F238E27FC236}">
                <a16:creationId xmlns:a16="http://schemas.microsoft.com/office/drawing/2014/main" id="{8645D1AF-5A98-498A-BA71-32D51B37FCEC}"/>
              </a:ext>
            </a:extLst>
          </p:cNvPr>
          <p:cNvGrpSpPr/>
          <p:nvPr/>
        </p:nvGrpSpPr>
        <p:grpSpPr>
          <a:xfrm>
            <a:off x="470350" y="548078"/>
            <a:ext cx="2967691" cy="5591709"/>
            <a:chOff x="3642076" y="1160128"/>
            <a:chExt cx="2968378" cy="5593003"/>
          </a:xfrm>
        </p:grpSpPr>
        <p:grpSp>
          <p:nvGrpSpPr>
            <p:cNvPr id="33" name="Group 4">
              <a:extLst>
                <a:ext uri="{FF2B5EF4-FFF2-40B4-BE49-F238E27FC236}">
                  <a16:creationId xmlns:a16="http://schemas.microsoft.com/office/drawing/2014/main" id="{61DF01F5-A8C6-40BD-BB7C-0AC1AC640214}"/>
                </a:ext>
              </a:extLst>
            </p:cNvPr>
            <p:cNvGrpSpPr/>
            <p:nvPr/>
          </p:nvGrpSpPr>
          <p:grpSpPr>
            <a:xfrm>
              <a:off x="3642076" y="1160128"/>
              <a:ext cx="2016224" cy="3977110"/>
              <a:chOff x="3642076" y="1160128"/>
              <a:chExt cx="2016224" cy="3977110"/>
            </a:xfrm>
          </p:grpSpPr>
          <p:pic>
            <p:nvPicPr>
              <p:cNvPr id="37" name="Picture 5">
                <a:extLst>
                  <a:ext uri="{FF2B5EF4-FFF2-40B4-BE49-F238E27FC236}">
                    <a16:creationId xmlns:a16="http://schemas.microsoft.com/office/drawing/2014/main" id="{3E3D7A94-FA76-47C6-BC57-EF33C30932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2076" y="1865003"/>
                <a:ext cx="2016224" cy="3272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TextBox 249868">
                <a:extLst>
                  <a:ext uri="{FF2B5EF4-FFF2-40B4-BE49-F238E27FC236}">
                    <a16:creationId xmlns:a16="http://schemas.microsoft.com/office/drawing/2014/main" id="{CB533103-28AE-47E2-B3E8-DA6FF658A74C}"/>
                  </a:ext>
                </a:extLst>
              </p:cNvPr>
              <p:cNvSpPr txBox="1"/>
              <p:nvPr/>
            </p:nvSpPr>
            <p:spPr>
              <a:xfrm>
                <a:off x="3642076" y="1160128"/>
                <a:ext cx="184774" cy="461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55406"/>
                <a:endParaRPr lang="fr-FR" sz="2400" b="1" dirty="0">
                  <a:solidFill>
                    <a:srgbClr val="00B8C0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12">
              <a:extLst>
                <a:ext uri="{FF2B5EF4-FFF2-40B4-BE49-F238E27FC236}">
                  <a16:creationId xmlns:a16="http://schemas.microsoft.com/office/drawing/2014/main" id="{8AD35597-E3AC-4E15-BBE8-F0BD9DEF8EEE}"/>
                </a:ext>
              </a:extLst>
            </p:cNvPr>
            <p:cNvGrpSpPr/>
            <p:nvPr/>
          </p:nvGrpSpPr>
          <p:grpSpPr>
            <a:xfrm>
              <a:off x="4868003" y="4980315"/>
              <a:ext cx="1742451" cy="1772816"/>
              <a:chOff x="1125630" y="4945234"/>
              <a:chExt cx="1736724" cy="1659238"/>
            </a:xfrm>
          </p:grpSpPr>
          <p:pic>
            <p:nvPicPr>
              <p:cNvPr id="35" name="Picture 2" descr="C:\Users\Gurchenkov\Desktop\pourNavi\120821\preB1fPseudoRGB.jpg">
                <a:extLst>
                  <a:ext uri="{FF2B5EF4-FFF2-40B4-BE49-F238E27FC236}">
                    <a16:creationId xmlns:a16="http://schemas.microsoft.com/office/drawing/2014/main" id="{F5D10A1E-B694-4F78-A98A-33F30AF65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60" t="12069" r="44499" b="57347"/>
              <a:stretch/>
            </p:blipFill>
            <p:spPr bwMode="auto">
              <a:xfrm flipH="1">
                <a:off x="1125630" y="4945234"/>
                <a:ext cx="1736724" cy="16592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BB4B936-F93C-4CD3-9625-5E635CEE0910}"/>
                  </a:ext>
                </a:extLst>
              </p:cNvPr>
              <p:cNvSpPr/>
              <p:nvPr/>
            </p:nvSpPr>
            <p:spPr>
              <a:xfrm>
                <a:off x="1809953" y="4975436"/>
                <a:ext cx="1032811" cy="2333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55406"/>
                <a:endParaRPr lang="fr-FR" sz="2300" u="sng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</p:grpSp>
      <p:pic>
        <p:nvPicPr>
          <p:cNvPr id="39" name="Substack (1-220-1)impact">
            <a:hlinkClick r:id="" action="ppaction://media"/>
            <a:extLst>
              <a:ext uri="{FF2B5EF4-FFF2-40B4-BE49-F238E27FC236}">
                <a16:creationId xmlns:a16="http://schemas.microsoft.com/office/drawing/2014/main" id="{335AB7A2-5735-46B3-A91C-671CF9CC00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r="19927"/>
          <a:stretch>
            <a:fillRect/>
          </a:stretch>
        </p:blipFill>
        <p:spPr>
          <a:xfrm rot="5400000">
            <a:off x="3579235" y="5067625"/>
            <a:ext cx="1505888" cy="523051"/>
          </a:xfrm>
          <a:prstGeom prst="rect">
            <a:avLst/>
          </a:prstGeom>
        </p:spPr>
      </p:pic>
      <p:sp>
        <p:nvSpPr>
          <p:cNvPr id="40" name="TextBox 16">
            <a:extLst>
              <a:ext uri="{FF2B5EF4-FFF2-40B4-BE49-F238E27FC236}">
                <a16:creationId xmlns:a16="http://schemas.microsoft.com/office/drawing/2014/main" id="{9D84A62E-88FE-4748-A496-203CA64B4239}"/>
              </a:ext>
            </a:extLst>
          </p:cNvPr>
          <p:cNvSpPr txBox="1"/>
          <p:nvPr/>
        </p:nvSpPr>
        <p:spPr>
          <a:xfrm>
            <a:off x="4593705" y="5106064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55406"/>
            <a:r>
              <a:rPr lang="fr-FR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Fall</a:t>
            </a:r>
            <a:endParaRPr lang="en-US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6275D3E1-1027-4232-B54F-CF40D5BB7F34}"/>
              </a:ext>
            </a:extLst>
          </p:cNvPr>
          <p:cNvSpPr txBox="1"/>
          <p:nvPr/>
        </p:nvSpPr>
        <p:spPr>
          <a:xfrm>
            <a:off x="4593705" y="155905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55406"/>
            <a:r>
              <a:rPr lang="fr-FR" dirty="0">
                <a:solidFill>
                  <a:srgbClr val="000000"/>
                </a:solidFill>
                <a:latin typeface="Century Schoolbook" panose="02040604050505020304" pitchFamily="18" charset="0"/>
              </a:rPr>
              <a:t>Co-injection</a:t>
            </a:r>
            <a:endParaRPr lang="en-US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6A08EE-B125-471A-977F-E83CF69358AB}"/>
              </a:ext>
            </a:extLst>
          </p:cNvPr>
          <p:cNvSpPr/>
          <p:nvPr/>
        </p:nvSpPr>
        <p:spPr>
          <a:xfrm rot="5400000">
            <a:off x="2590648" y="2498074"/>
            <a:ext cx="3007127" cy="23965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5406"/>
            <a:endParaRPr lang="fr-FR" sz="23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C7242F7-FAD6-4D7F-B9F5-650D56F52261}"/>
              </a:ext>
            </a:extLst>
          </p:cNvPr>
          <p:cNvSpPr/>
          <p:nvPr/>
        </p:nvSpPr>
        <p:spPr>
          <a:xfrm rot="16200000">
            <a:off x="3008768" y="2652912"/>
            <a:ext cx="3007127" cy="2347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5406"/>
            <a:endParaRPr lang="fr-FR" sz="23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A7F7426-9640-4BD1-A000-BC989A45C3FB}"/>
              </a:ext>
            </a:extLst>
          </p:cNvPr>
          <p:cNvSpPr/>
          <p:nvPr/>
        </p:nvSpPr>
        <p:spPr>
          <a:xfrm>
            <a:off x="3974384" y="3878343"/>
            <a:ext cx="787218" cy="31366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5406"/>
            <a:endParaRPr lang="fr-FR" sz="23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66082D-41AE-4AC7-8D0A-26B94D9E0CE1}"/>
              </a:ext>
            </a:extLst>
          </p:cNvPr>
          <p:cNvSpPr/>
          <p:nvPr/>
        </p:nvSpPr>
        <p:spPr>
          <a:xfrm rot="10800000">
            <a:off x="4012476" y="4514363"/>
            <a:ext cx="787218" cy="31366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5406"/>
            <a:endParaRPr lang="fr-FR" sz="23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26644E-F417-4A3C-83D1-0792AFC91C97}"/>
              </a:ext>
            </a:extLst>
          </p:cNvPr>
          <p:cNvSpPr/>
          <p:nvPr/>
        </p:nvSpPr>
        <p:spPr>
          <a:xfrm>
            <a:off x="10715648" y="1311579"/>
            <a:ext cx="1448589" cy="1281013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5406"/>
            <a:endParaRPr lang="fr-FR" sz="23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8" name="leFilmB120620.wmv">
            <a:hlinkClick r:id="" action="ppaction://media"/>
            <a:extLst>
              <a:ext uri="{FF2B5EF4-FFF2-40B4-BE49-F238E27FC236}">
                <a16:creationId xmlns:a16="http://schemas.microsoft.com/office/drawing/2014/main" id="{5EC2D824-5844-4E4E-BBBA-63CCD271C7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85568" y="1314845"/>
            <a:ext cx="3347983" cy="317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9D2053D-369F-428D-8B2F-7F2E9881DA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5208" y="4538708"/>
            <a:ext cx="6348702" cy="169823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B975169-8044-4538-B34C-F317B79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88781"/>
            <a:r>
              <a:rPr lang="en-US" sz="2400" b="1" dirty="0"/>
              <a:t>Digital-twinning of the CCT: the role of stress</a:t>
            </a:r>
            <a:endParaRPr lang="en-US" sz="1800" b="1" i="1" dirty="0">
              <a:solidFill>
                <a:srgbClr val="548CC4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8E8E3D-268F-44A7-AF4E-9BB1D6E2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4CC639-1A02-4A95-B763-60A63248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65385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75169-8044-4538-B34C-F317B79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88781"/>
            <a:r>
              <a:rPr lang="en-US" sz="2400" b="1" dirty="0"/>
              <a:t>The importance of mathematical modeling of CCT</a:t>
            </a:r>
            <a:endParaRPr lang="en-US" sz="1800" b="1" i="1" dirty="0">
              <a:solidFill>
                <a:srgbClr val="548CC4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8E8E3D-268F-44A7-AF4E-9BB1D6E2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70C9F6-20AD-4ACD-999A-2678204E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5</a:t>
            </a:fld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9994265-CF5E-43A3-BBEF-FBCDB912D7F4}"/>
              </a:ext>
            </a:extLst>
          </p:cNvPr>
          <p:cNvGrpSpPr/>
          <p:nvPr/>
        </p:nvGrpSpPr>
        <p:grpSpPr>
          <a:xfrm>
            <a:off x="674109" y="1235783"/>
            <a:ext cx="3790546" cy="2498103"/>
            <a:chOff x="637521" y="3727625"/>
            <a:chExt cx="3790546" cy="2498103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AF796FAD-2C51-49FD-9C40-4CA4E3087656}"/>
                </a:ext>
              </a:extLst>
            </p:cNvPr>
            <p:cNvGrpSpPr/>
            <p:nvPr/>
          </p:nvGrpSpPr>
          <p:grpSpPr>
            <a:xfrm>
              <a:off x="637521" y="3727625"/>
              <a:ext cx="3790546" cy="2498103"/>
              <a:chOff x="637521" y="3970881"/>
              <a:chExt cx="3790546" cy="2254847"/>
            </a:xfrm>
          </p:grpSpPr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CA46C7FF-2E3A-4CA0-B8F2-F876E22B1A86}"/>
                  </a:ext>
                </a:extLst>
              </p:cNvPr>
              <p:cNvSpPr/>
              <p:nvPr/>
            </p:nvSpPr>
            <p:spPr>
              <a:xfrm>
                <a:off x="637521" y="3970881"/>
                <a:ext cx="3790546" cy="2254847"/>
              </a:xfrm>
              <a:prstGeom prst="roundRect">
                <a:avLst/>
              </a:prstGeom>
              <a:solidFill>
                <a:srgbClr val="B7DF9F"/>
              </a:solidFill>
              <a:ln>
                <a:solidFill>
                  <a:srgbClr val="68B4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 : avec coins supérieurs arrondis 13">
                <a:extLst>
                  <a:ext uri="{FF2B5EF4-FFF2-40B4-BE49-F238E27FC236}">
                    <a16:creationId xmlns:a16="http://schemas.microsoft.com/office/drawing/2014/main" id="{938FCF10-43B6-4AAD-A8F7-CE5F11E65B41}"/>
                  </a:ext>
                </a:extLst>
              </p:cNvPr>
              <p:cNvSpPr/>
              <p:nvPr/>
            </p:nvSpPr>
            <p:spPr>
              <a:xfrm>
                <a:off x="637521" y="3978346"/>
                <a:ext cx="3790546" cy="717514"/>
              </a:xfrm>
              <a:prstGeom prst="round2SameRect">
                <a:avLst>
                  <a:gd name="adj1" fmla="val 43807"/>
                  <a:gd name="adj2" fmla="val 0"/>
                </a:avLst>
              </a:prstGeom>
              <a:solidFill>
                <a:srgbClr val="68B43C"/>
              </a:solidFill>
              <a:ln>
                <a:solidFill>
                  <a:srgbClr val="68B4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55406"/>
                <a:r>
                  <a:rPr lang="fr-FR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Custom made </a:t>
                </a:r>
                <a:r>
                  <a:rPr lang="fr-FR" b="1" dirty="0" err="1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Organoids</a:t>
                </a:r>
                <a:r>
                  <a:rPr lang="fr-FR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/</a:t>
                </a:r>
                <a:r>
                  <a:rPr lang="fr-FR" b="1" dirty="0" err="1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Spheroids</a:t>
                </a:r>
                <a:endParaRPr lang="en-US" b="1" dirty="0">
                  <a:solidFill>
                    <a:schemeClr val="bg1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70DF0E1-9CB2-4EA0-9B74-3E908831B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13"/>
            <a:stretch/>
          </p:blipFill>
          <p:spPr>
            <a:xfrm>
              <a:off x="716476" y="4464562"/>
              <a:ext cx="3632636" cy="1709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05263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75169-8044-4538-B34C-F317B79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88781"/>
            <a:r>
              <a:rPr lang="en-US" sz="2400" b="1" dirty="0"/>
              <a:t>The importance of mathematical modeling of CCT</a:t>
            </a:r>
            <a:endParaRPr lang="en-US" sz="1800" b="1" i="1" dirty="0">
              <a:solidFill>
                <a:srgbClr val="548CC4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8E8E3D-268F-44A7-AF4E-9BB1D6E2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70C9F6-20AD-4ACD-999A-2678204E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6</a:t>
            </a:fld>
            <a:endParaRPr lang="fr-FR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D264540-3E61-4F9A-B7D9-335B9107D0FD}"/>
              </a:ext>
            </a:extLst>
          </p:cNvPr>
          <p:cNvGrpSpPr/>
          <p:nvPr/>
        </p:nvGrpSpPr>
        <p:grpSpPr>
          <a:xfrm>
            <a:off x="674109" y="1235783"/>
            <a:ext cx="3790546" cy="2498103"/>
            <a:chOff x="637521" y="3727625"/>
            <a:chExt cx="3790546" cy="249810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07B1AFD4-4660-45E9-8032-0AEA75AF0713}"/>
                </a:ext>
              </a:extLst>
            </p:cNvPr>
            <p:cNvGrpSpPr/>
            <p:nvPr/>
          </p:nvGrpSpPr>
          <p:grpSpPr>
            <a:xfrm>
              <a:off x="637521" y="3727625"/>
              <a:ext cx="3790546" cy="2498103"/>
              <a:chOff x="637521" y="3970881"/>
              <a:chExt cx="3790546" cy="2254847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CFAB88ED-9877-4595-8C5C-B0E796F4D502}"/>
                  </a:ext>
                </a:extLst>
              </p:cNvPr>
              <p:cNvSpPr/>
              <p:nvPr/>
            </p:nvSpPr>
            <p:spPr>
              <a:xfrm>
                <a:off x="637521" y="3970881"/>
                <a:ext cx="3790546" cy="2254847"/>
              </a:xfrm>
              <a:prstGeom prst="roundRect">
                <a:avLst/>
              </a:prstGeom>
              <a:solidFill>
                <a:srgbClr val="B7DF9F"/>
              </a:solidFill>
              <a:ln>
                <a:solidFill>
                  <a:srgbClr val="68B4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 : avec coins supérieurs arrondis 21">
                <a:extLst>
                  <a:ext uri="{FF2B5EF4-FFF2-40B4-BE49-F238E27FC236}">
                    <a16:creationId xmlns:a16="http://schemas.microsoft.com/office/drawing/2014/main" id="{2F7D6210-A821-4620-9428-DA1F158D8F76}"/>
                  </a:ext>
                </a:extLst>
              </p:cNvPr>
              <p:cNvSpPr/>
              <p:nvPr/>
            </p:nvSpPr>
            <p:spPr>
              <a:xfrm>
                <a:off x="637521" y="3978346"/>
                <a:ext cx="3790546" cy="717514"/>
              </a:xfrm>
              <a:prstGeom prst="round2SameRect">
                <a:avLst>
                  <a:gd name="adj1" fmla="val 43807"/>
                  <a:gd name="adj2" fmla="val 0"/>
                </a:avLst>
              </a:prstGeom>
              <a:solidFill>
                <a:srgbClr val="68B43C"/>
              </a:solidFill>
              <a:ln>
                <a:solidFill>
                  <a:srgbClr val="68B4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55406"/>
                <a:r>
                  <a:rPr lang="fr-FR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Custom made </a:t>
                </a:r>
                <a:r>
                  <a:rPr lang="fr-FR" b="1" dirty="0" err="1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Organoids</a:t>
                </a:r>
                <a:r>
                  <a:rPr lang="fr-FR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/</a:t>
                </a:r>
                <a:r>
                  <a:rPr lang="fr-FR" b="1" dirty="0" err="1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Spheroids</a:t>
                </a:r>
                <a:endParaRPr lang="en-US" b="1" dirty="0">
                  <a:solidFill>
                    <a:schemeClr val="bg1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4766D36-F28D-49BE-9462-313A5C0DA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13"/>
            <a:stretch/>
          </p:blipFill>
          <p:spPr>
            <a:xfrm>
              <a:off x="716476" y="4464562"/>
              <a:ext cx="3632636" cy="1709716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9B4EF7A-8C88-4758-8BB2-DD3A4B2BFCE4}"/>
              </a:ext>
            </a:extLst>
          </p:cNvPr>
          <p:cNvGrpSpPr/>
          <p:nvPr/>
        </p:nvGrpSpPr>
        <p:grpSpPr>
          <a:xfrm>
            <a:off x="674110" y="3896826"/>
            <a:ext cx="3790545" cy="2459523"/>
            <a:chOff x="710697" y="1407626"/>
            <a:chExt cx="3717371" cy="258349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F5D9F65-9426-4033-B9DC-9EEB815A1ACB}"/>
                </a:ext>
              </a:extLst>
            </p:cNvPr>
            <p:cNvSpPr/>
            <p:nvPr/>
          </p:nvSpPr>
          <p:spPr>
            <a:xfrm>
              <a:off x="710698" y="1427564"/>
              <a:ext cx="3717370" cy="2563561"/>
            </a:xfrm>
            <a:prstGeom prst="roundRect">
              <a:avLst>
                <a:gd name="adj" fmla="val 11092"/>
              </a:avLst>
            </a:prstGeom>
            <a:solidFill>
              <a:srgbClr val="DAE6F2"/>
            </a:solidFill>
            <a:ln>
              <a:solidFill>
                <a:srgbClr val="548C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 : avec coins supérieurs arrondis 24">
              <a:extLst>
                <a:ext uri="{FF2B5EF4-FFF2-40B4-BE49-F238E27FC236}">
                  <a16:creationId xmlns:a16="http://schemas.microsoft.com/office/drawing/2014/main" id="{586A8D97-F3C5-4B77-9487-91AA58004DA5}"/>
                </a:ext>
              </a:extLst>
            </p:cNvPr>
            <p:cNvSpPr/>
            <p:nvPr/>
          </p:nvSpPr>
          <p:spPr>
            <a:xfrm>
              <a:off x="710697" y="1407626"/>
              <a:ext cx="3717370" cy="723275"/>
            </a:xfrm>
            <a:prstGeom prst="round2SameRect">
              <a:avLst>
                <a:gd name="adj1" fmla="val 39183"/>
                <a:gd name="adj2" fmla="val 0"/>
              </a:avLst>
            </a:prstGeom>
            <a:solidFill>
              <a:srgbClr val="2E75B6"/>
            </a:solidFill>
            <a:ln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Quantify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physical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cues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effects</a:t>
              </a:r>
              <a:endParaRPr lang="en-US" b="1" dirty="0">
                <a:solidFill>
                  <a:schemeClr val="bg1"/>
                </a:solidFill>
                <a:latin typeface="Century Schoolbook" panose="02040604050505020304" pitchFamily="18" charset="0"/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27B9D598-AFD0-404E-887A-9CF903184905}"/>
                </a:ext>
              </a:extLst>
            </p:cNvPr>
            <p:cNvGrpSpPr/>
            <p:nvPr/>
          </p:nvGrpSpPr>
          <p:grpSpPr>
            <a:xfrm>
              <a:off x="2469659" y="2145778"/>
              <a:ext cx="1725470" cy="1361056"/>
              <a:chOff x="7384561" y="3268547"/>
              <a:chExt cx="2307765" cy="2113116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ZoneTexte 25">
                    <a:extLst>
                      <a:ext uri="{FF2B5EF4-FFF2-40B4-BE49-F238E27FC236}">
                        <a16:creationId xmlns:a16="http://schemas.microsoft.com/office/drawing/2014/main" id="{A6A5C181-A1AC-43A6-9B56-BCA0C7BA215C}"/>
                      </a:ext>
                    </a:extLst>
                  </p:cNvPr>
                  <p:cNvSpPr txBox="1"/>
                  <p:nvPr/>
                </p:nvSpPr>
                <p:spPr>
                  <a:xfrm>
                    <a:off x="7384561" y="4819974"/>
                    <a:ext cx="2307765" cy="56168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Hypoxia 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2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fr-FR" sz="2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endParaRPr lang="en-GB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endParaRPr>
                  </a:p>
                  <a:p>
                    <a:pPr algn="ctr"/>
                    <a:r>
                      <a: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M. E. </a:t>
                    </a:r>
                    <a:r>
                      <a:rPr lang="en-GB" sz="105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Hubbi</a:t>
                    </a:r>
                    <a:r>
                      <a: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et G. L. </a:t>
                    </a:r>
                    <a:r>
                      <a:rPr lang="en-GB" sz="105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Semenza</a:t>
                    </a:r>
                    <a:r>
                      <a: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, 2015 </a:t>
                    </a:r>
                    <a:r>
                      <a:rPr lang="fr-FR" sz="105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[4]</a:t>
                    </a:r>
                  </a:p>
                </p:txBody>
              </p:sp>
            </mc:Choice>
            <mc:Fallback>
              <p:sp>
                <p:nvSpPr>
                  <p:cNvPr id="29" name="ZoneTexte 25">
                    <a:extLst>
                      <a:ext uri="{FF2B5EF4-FFF2-40B4-BE49-F238E27FC236}">
                        <a16:creationId xmlns:a16="http://schemas.microsoft.com/office/drawing/2014/main" id="{A6A5C181-A1AC-43A6-9B56-BCA0C7BA215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4561" y="4819974"/>
                    <a:ext cx="2307765" cy="5616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0714" b="-12142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AE9AC672-8F3C-4274-9058-596A88141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74" t="3841" r="6393" b="34827"/>
              <a:stretch/>
            </p:blipFill>
            <p:spPr>
              <a:xfrm>
                <a:off x="7785483" y="3268547"/>
                <a:ext cx="1505919" cy="1528968"/>
              </a:xfrm>
              <a:prstGeom prst="rect">
                <a:avLst/>
              </a:prstGeom>
            </p:spPr>
          </p:pic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E7CFFEF-0B56-4644-95C9-1D0C6AA0C8DF}"/>
                </a:ext>
              </a:extLst>
            </p:cNvPr>
            <p:cNvSpPr txBox="1"/>
            <p:nvPr/>
          </p:nvSpPr>
          <p:spPr>
            <a:xfrm>
              <a:off x="960078" y="3122446"/>
              <a:ext cx="1337606" cy="759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Pressure</a:t>
              </a:r>
            </a:p>
            <a:p>
              <a:pPr algn="ctr"/>
              <a:r>
                <a:rPr lang="en-GB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S. </a:t>
              </a:r>
              <a:r>
                <a:rPr lang="en-GB" sz="105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Urcun</a:t>
              </a:r>
              <a:r>
                <a:rPr lang="en-GB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et al, 2021</a:t>
              </a:r>
              <a:r>
                <a:rPr lang="fr-FR" sz="10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[2]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409450ED-9E4B-4D0F-BC84-B5BE45C98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92" y="2006725"/>
              <a:ext cx="1136793" cy="1213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923672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975169-8044-4538-B34C-F317B7964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88781"/>
            <a:r>
              <a:rPr lang="en-US" sz="2400" b="1" dirty="0"/>
              <a:t>The importance of mathematical modeling of CCT</a:t>
            </a:r>
            <a:endParaRPr lang="en-US" sz="1800" b="1" i="1" dirty="0">
              <a:solidFill>
                <a:srgbClr val="548CC4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8E8E3D-268F-44A7-AF4E-9BB1D6E2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70C9F6-20AD-4ACD-999A-2678204E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7</a:t>
            </a:fld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7C9D10F-3EAC-4B5F-BB53-53F23F0A45DA}"/>
              </a:ext>
            </a:extLst>
          </p:cNvPr>
          <p:cNvGrpSpPr/>
          <p:nvPr/>
        </p:nvGrpSpPr>
        <p:grpSpPr>
          <a:xfrm>
            <a:off x="4921851" y="1244053"/>
            <a:ext cx="6765325" cy="5112298"/>
            <a:chOff x="5926667" y="1634066"/>
            <a:chExt cx="5529236" cy="390256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A665433F-DEA2-45B1-8633-BC0B7E2B0866}"/>
                </a:ext>
              </a:extLst>
            </p:cNvPr>
            <p:cNvSpPr/>
            <p:nvPr/>
          </p:nvSpPr>
          <p:spPr>
            <a:xfrm>
              <a:off x="5926667" y="1634067"/>
              <a:ext cx="5529236" cy="3902565"/>
            </a:xfrm>
            <a:prstGeom prst="roundRect">
              <a:avLst>
                <a:gd name="adj" fmla="val 9828"/>
              </a:avLst>
            </a:prstGeom>
            <a:solidFill>
              <a:srgbClr val="FFE7E7"/>
            </a:solidFill>
            <a:ln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Rectangle : avec coins supérieurs arrondis 31">
              <a:extLst>
                <a:ext uri="{FF2B5EF4-FFF2-40B4-BE49-F238E27FC236}">
                  <a16:creationId xmlns:a16="http://schemas.microsoft.com/office/drawing/2014/main" id="{DBD3FB60-1F3D-4804-91E5-9255DC52A61D}"/>
                </a:ext>
              </a:extLst>
            </p:cNvPr>
            <p:cNvSpPr/>
            <p:nvPr/>
          </p:nvSpPr>
          <p:spPr>
            <a:xfrm>
              <a:off x="5926667" y="1634066"/>
              <a:ext cx="5529236" cy="7232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3232B"/>
            </a:solidFill>
            <a:ln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Inverse modeling</a:t>
              </a:r>
              <a:endParaRPr lang="en-US" b="1" dirty="0">
                <a:solidFill>
                  <a:schemeClr val="bg1"/>
                </a:solidFill>
                <a:latin typeface="Century Schoolbook" panose="02040604050505020304" pitchFamily="18" charset="0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12790FF5-6B4C-4CD6-BC54-F9D55F3F355C}"/>
              </a:ext>
            </a:extLst>
          </p:cNvPr>
          <p:cNvGrpSpPr/>
          <p:nvPr/>
        </p:nvGrpSpPr>
        <p:grpSpPr>
          <a:xfrm>
            <a:off x="674109" y="1235783"/>
            <a:ext cx="3790546" cy="2498103"/>
            <a:chOff x="637521" y="3727625"/>
            <a:chExt cx="3790546" cy="2498103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77DBDA20-44B7-41D1-BC67-D203581ACADF}"/>
                </a:ext>
              </a:extLst>
            </p:cNvPr>
            <p:cNvGrpSpPr/>
            <p:nvPr/>
          </p:nvGrpSpPr>
          <p:grpSpPr>
            <a:xfrm>
              <a:off x="637521" y="3727625"/>
              <a:ext cx="3790546" cy="2498103"/>
              <a:chOff x="637521" y="3970881"/>
              <a:chExt cx="3790546" cy="2254847"/>
            </a:xfrm>
          </p:grpSpPr>
          <p:sp>
            <p:nvSpPr>
              <p:cNvPr id="46" name="Rectangle : coins arrondis 45">
                <a:extLst>
                  <a:ext uri="{FF2B5EF4-FFF2-40B4-BE49-F238E27FC236}">
                    <a16:creationId xmlns:a16="http://schemas.microsoft.com/office/drawing/2014/main" id="{357C65A3-9DAB-480A-B76D-C99FF64825EF}"/>
                  </a:ext>
                </a:extLst>
              </p:cNvPr>
              <p:cNvSpPr/>
              <p:nvPr/>
            </p:nvSpPr>
            <p:spPr>
              <a:xfrm>
                <a:off x="637521" y="3970881"/>
                <a:ext cx="3790546" cy="2254847"/>
              </a:xfrm>
              <a:prstGeom prst="roundRect">
                <a:avLst/>
              </a:prstGeom>
              <a:solidFill>
                <a:srgbClr val="B7DF9F"/>
              </a:solidFill>
              <a:ln>
                <a:solidFill>
                  <a:srgbClr val="68B4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  <a:p>
                <a:pPr algn="ctr"/>
                <a:endParaRPr lang="fr-F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 : avec coins supérieurs arrondis 46">
                <a:extLst>
                  <a:ext uri="{FF2B5EF4-FFF2-40B4-BE49-F238E27FC236}">
                    <a16:creationId xmlns:a16="http://schemas.microsoft.com/office/drawing/2014/main" id="{FF78964C-17AD-4663-A265-8D8943746C68}"/>
                  </a:ext>
                </a:extLst>
              </p:cNvPr>
              <p:cNvSpPr/>
              <p:nvPr/>
            </p:nvSpPr>
            <p:spPr>
              <a:xfrm>
                <a:off x="637521" y="3978346"/>
                <a:ext cx="3790546" cy="717514"/>
              </a:xfrm>
              <a:prstGeom prst="round2SameRect">
                <a:avLst>
                  <a:gd name="adj1" fmla="val 43807"/>
                  <a:gd name="adj2" fmla="val 0"/>
                </a:avLst>
              </a:prstGeom>
              <a:solidFill>
                <a:srgbClr val="68B43C"/>
              </a:solidFill>
              <a:ln>
                <a:solidFill>
                  <a:srgbClr val="68B4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55406"/>
                <a:r>
                  <a:rPr lang="fr-FR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Custom made </a:t>
                </a:r>
                <a:r>
                  <a:rPr lang="fr-FR" b="1" dirty="0" err="1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Organoids</a:t>
                </a:r>
                <a:r>
                  <a:rPr lang="fr-FR" b="1" dirty="0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/</a:t>
                </a:r>
                <a:r>
                  <a:rPr lang="fr-FR" b="1" dirty="0" err="1">
                    <a:solidFill>
                      <a:schemeClr val="bg1"/>
                    </a:solidFill>
                    <a:latin typeface="Century Schoolbook" panose="02040604050505020304" pitchFamily="18" charset="0"/>
                  </a:rPr>
                  <a:t>Spheroids</a:t>
                </a:r>
                <a:endParaRPr lang="en-US" b="1" dirty="0">
                  <a:solidFill>
                    <a:schemeClr val="bg1"/>
                  </a:solidFill>
                  <a:latin typeface="Century Schoolbook" panose="02040604050505020304" pitchFamily="18" charset="0"/>
                </a:endParaRPr>
              </a:p>
            </p:txBody>
          </p:sp>
        </p:grp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2EF81713-740B-42A5-AA7B-76EE694CC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13"/>
            <a:stretch/>
          </p:blipFill>
          <p:spPr>
            <a:xfrm>
              <a:off x="716476" y="4464562"/>
              <a:ext cx="3632636" cy="1709716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2461D5B-0CB1-4AD7-B37F-73D27B54994D}"/>
              </a:ext>
            </a:extLst>
          </p:cNvPr>
          <p:cNvGrpSpPr/>
          <p:nvPr/>
        </p:nvGrpSpPr>
        <p:grpSpPr>
          <a:xfrm>
            <a:off x="674110" y="3896826"/>
            <a:ext cx="3790545" cy="2459523"/>
            <a:chOff x="710697" y="1407626"/>
            <a:chExt cx="3717371" cy="2583499"/>
          </a:xfrm>
        </p:grpSpPr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650CB043-E78D-4B31-BAB9-6AF0F7E08669}"/>
                </a:ext>
              </a:extLst>
            </p:cNvPr>
            <p:cNvSpPr/>
            <p:nvPr/>
          </p:nvSpPr>
          <p:spPr>
            <a:xfrm>
              <a:off x="710698" y="1427564"/>
              <a:ext cx="3717370" cy="2563561"/>
            </a:xfrm>
            <a:prstGeom prst="roundRect">
              <a:avLst>
                <a:gd name="adj" fmla="val 11092"/>
              </a:avLst>
            </a:prstGeom>
            <a:solidFill>
              <a:srgbClr val="DAE6F2"/>
            </a:solidFill>
            <a:ln>
              <a:solidFill>
                <a:srgbClr val="548C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 : avec coins supérieurs arrondis 49">
              <a:extLst>
                <a:ext uri="{FF2B5EF4-FFF2-40B4-BE49-F238E27FC236}">
                  <a16:creationId xmlns:a16="http://schemas.microsoft.com/office/drawing/2014/main" id="{2B8176F1-2D5A-460B-99EA-1283E8D19B10}"/>
                </a:ext>
              </a:extLst>
            </p:cNvPr>
            <p:cNvSpPr/>
            <p:nvPr/>
          </p:nvSpPr>
          <p:spPr>
            <a:xfrm>
              <a:off x="710697" y="1407626"/>
              <a:ext cx="3717370" cy="723275"/>
            </a:xfrm>
            <a:prstGeom prst="round2SameRect">
              <a:avLst>
                <a:gd name="adj1" fmla="val 39183"/>
                <a:gd name="adj2" fmla="val 0"/>
              </a:avLst>
            </a:prstGeom>
            <a:solidFill>
              <a:srgbClr val="2E75B6"/>
            </a:solidFill>
            <a:ln>
              <a:solidFill>
                <a:srgbClr val="2E7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Quantify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physical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cues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effects</a:t>
              </a:r>
              <a:endParaRPr lang="en-US" b="1" dirty="0">
                <a:solidFill>
                  <a:schemeClr val="bg1"/>
                </a:solidFill>
                <a:latin typeface="Century Schoolbook" panose="02040604050505020304" pitchFamily="18" charset="0"/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endParaRPr lang="fr-FR" b="1" dirty="0">
                <a:solidFill>
                  <a:schemeClr val="bg1"/>
                </a:solidFill>
              </a:endParaRPr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D02786DD-C490-4AD2-A282-BC17DAEE694A}"/>
                </a:ext>
              </a:extLst>
            </p:cNvPr>
            <p:cNvGrpSpPr/>
            <p:nvPr/>
          </p:nvGrpSpPr>
          <p:grpSpPr>
            <a:xfrm>
              <a:off x="2469659" y="2145778"/>
              <a:ext cx="1725470" cy="1361056"/>
              <a:chOff x="7384561" y="3268547"/>
              <a:chExt cx="2307765" cy="2113116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ZoneTexte 25">
                    <a:extLst>
                      <a:ext uri="{FF2B5EF4-FFF2-40B4-BE49-F238E27FC236}">
                        <a16:creationId xmlns:a16="http://schemas.microsoft.com/office/drawing/2014/main" id="{39F32186-1110-49FE-B56A-CFE15653E262}"/>
                      </a:ext>
                    </a:extLst>
                  </p:cNvPr>
                  <p:cNvSpPr txBox="1"/>
                  <p:nvPr/>
                </p:nvSpPr>
                <p:spPr>
                  <a:xfrm>
                    <a:off x="7384561" y="4819974"/>
                    <a:ext cx="2307765" cy="56168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Hypoxia 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2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fr-FR" sz="20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endParaRPr lang="en-GB" sz="20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endParaRPr>
                  </a:p>
                  <a:p>
                    <a:pPr algn="ctr"/>
                    <a:r>
                      <a: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M. E. </a:t>
                    </a:r>
                    <a:r>
                      <a:rPr lang="en-GB" sz="105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Hubbi</a:t>
                    </a:r>
                    <a:r>
                      <a: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et G. L. </a:t>
                    </a:r>
                    <a:r>
                      <a:rPr lang="en-GB" sz="1050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Semenza</a:t>
                    </a:r>
                    <a:r>
                      <a: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, 2015 </a:t>
                    </a:r>
                    <a:r>
                      <a:rPr lang="fr-FR" sz="105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[4]</a:t>
                    </a:r>
                  </a:p>
                </p:txBody>
              </p:sp>
            </mc:Choice>
            <mc:Fallback>
              <p:sp>
                <p:nvSpPr>
                  <p:cNvPr id="54" name="ZoneTexte 25">
                    <a:extLst>
                      <a:ext uri="{FF2B5EF4-FFF2-40B4-BE49-F238E27FC236}">
                        <a16:creationId xmlns:a16="http://schemas.microsoft.com/office/drawing/2014/main" id="{39F32186-1110-49FE-B56A-CFE15653E2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4561" y="4819974"/>
                    <a:ext cx="2307765" cy="5616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0714" b="-12142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B919B1B2-5EAC-4CC7-A11F-C8E2ECEC98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74" t="3841" r="6393" b="34827"/>
              <a:stretch/>
            </p:blipFill>
            <p:spPr>
              <a:xfrm>
                <a:off x="7785483" y="3268547"/>
                <a:ext cx="1505919" cy="1528968"/>
              </a:xfrm>
              <a:prstGeom prst="rect">
                <a:avLst/>
              </a:prstGeom>
            </p:spPr>
          </p:pic>
        </p:grpSp>
        <p:sp>
          <p:nvSpPr>
            <p:cNvPr id="52" name="ZoneTexte 26">
              <a:extLst>
                <a:ext uri="{FF2B5EF4-FFF2-40B4-BE49-F238E27FC236}">
                  <a16:creationId xmlns:a16="http://schemas.microsoft.com/office/drawing/2014/main" id="{F2BB84A3-A97E-452F-AB13-A0D181D132B7}"/>
                </a:ext>
              </a:extLst>
            </p:cNvPr>
            <p:cNvSpPr txBox="1"/>
            <p:nvPr/>
          </p:nvSpPr>
          <p:spPr>
            <a:xfrm>
              <a:off x="960078" y="3122446"/>
              <a:ext cx="1337606" cy="7597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Pressure</a:t>
              </a:r>
            </a:p>
            <a:p>
              <a:pPr algn="ctr"/>
              <a:r>
                <a:rPr lang="en-GB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S. </a:t>
              </a:r>
              <a:r>
                <a:rPr lang="en-GB" sz="105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Urcun</a:t>
              </a:r>
              <a:r>
                <a:rPr lang="en-GB" sz="105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et al, 2021</a:t>
              </a:r>
              <a:r>
                <a:rPr lang="fr-FR" sz="105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[2]</a:t>
              </a:r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FCE8FD8-A9E6-4BB7-8CFA-C134866EF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092" y="2006725"/>
              <a:ext cx="1136793" cy="1213263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74C08B6-4691-4654-BE5E-C49463CC47B2}"/>
              </a:ext>
            </a:extLst>
          </p:cNvPr>
          <p:cNvSpPr/>
          <p:nvPr/>
        </p:nvSpPr>
        <p:spPr>
          <a:xfrm>
            <a:off x="5228314" y="5921370"/>
            <a:ext cx="62140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Inverse modelling, by Matthieu Lacour, modified using </a:t>
            </a:r>
            <a:r>
              <a:rPr lang="en-US" sz="1200" dirty="0" err="1"/>
              <a:t>Biorender</a:t>
            </a:r>
            <a:r>
              <a:rPr lang="en-US" sz="1200" dirty="0"/>
              <a:t> and Google Gemini</a:t>
            </a:r>
            <a:endParaRPr lang="fr-FR" sz="12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0049FC7-C4F9-4B9C-AEE3-91F72C7674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51" y="2228096"/>
            <a:ext cx="6827022" cy="386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1360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Existing</a:t>
            </a:r>
            <a:r>
              <a:rPr lang="fr-FR" sz="2400" b="1" dirty="0"/>
              <a:t> modeling </a:t>
            </a:r>
            <a:r>
              <a:rPr lang="fr-FR" sz="2400" b="1" dirty="0" err="1"/>
              <a:t>approaches</a:t>
            </a:r>
            <a:r>
              <a:rPr lang="fr-FR" sz="2400" b="1" dirty="0"/>
              <a:t> (</a:t>
            </a:r>
            <a:r>
              <a:rPr lang="fr-FR" sz="2400" b="1" dirty="0" err="1"/>
              <a:t>developped</a:t>
            </a:r>
            <a:r>
              <a:rPr lang="fr-FR" sz="2400" b="1" dirty="0"/>
              <a:t> by </a:t>
            </a:r>
            <a:r>
              <a:rPr lang="fr-FR" sz="2400" b="1" dirty="0" err="1"/>
              <a:t>our</a:t>
            </a:r>
            <a:r>
              <a:rPr lang="fr-FR" sz="2400" b="1" dirty="0"/>
              <a:t> team)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29C778-DE2A-4133-A656-71DD672F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8</a:t>
            </a:fld>
            <a:endParaRPr lang="fr-FR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33CB399-6860-4C34-8492-7251CAB8B42D}"/>
              </a:ext>
            </a:extLst>
          </p:cNvPr>
          <p:cNvGrpSpPr/>
          <p:nvPr/>
        </p:nvGrpSpPr>
        <p:grpSpPr>
          <a:xfrm>
            <a:off x="558478" y="1396782"/>
            <a:ext cx="5280528" cy="2173842"/>
            <a:chOff x="710697" y="1407626"/>
            <a:chExt cx="3717371" cy="2303357"/>
          </a:xfrm>
          <a:solidFill>
            <a:srgbClr val="FBE4D0"/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1CC35AD-7EF6-4B0A-BD8C-0BC594EAA94D}"/>
                </a:ext>
              </a:extLst>
            </p:cNvPr>
            <p:cNvSpPr/>
            <p:nvPr/>
          </p:nvSpPr>
          <p:spPr>
            <a:xfrm>
              <a:off x="710698" y="1427565"/>
              <a:ext cx="3717370" cy="2283418"/>
            </a:xfrm>
            <a:prstGeom prst="roundRect">
              <a:avLst>
                <a:gd name="adj" fmla="val 11092"/>
              </a:avLst>
            </a:prstGeom>
            <a:grpFill/>
            <a:ln>
              <a:solidFill>
                <a:srgbClr val="F09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endParaRPr lang="fr-FR" sz="700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>
                  <a:solidFill>
                    <a:schemeClr val="tx1"/>
                  </a:solidFill>
                </a:rPr>
                <a:t>No </a:t>
              </a:r>
              <a:r>
                <a:rPr lang="fr-FR" dirty="0" err="1">
                  <a:solidFill>
                    <a:schemeClr val="tx1"/>
                  </a:solidFill>
                </a:rPr>
                <a:t>cell</a:t>
              </a:r>
              <a:r>
                <a:rPr lang="fr-FR" dirty="0">
                  <a:solidFill>
                    <a:schemeClr val="tx1"/>
                  </a:solidFill>
                </a:rPr>
                <a:t> diffusion </a:t>
              </a:r>
              <a:r>
                <a:rPr lang="fr-FR" dirty="0" err="1">
                  <a:solidFill>
                    <a:schemeClr val="tx1"/>
                  </a:solidFill>
                </a:rPr>
                <a:t>during</a:t>
              </a:r>
              <a:r>
                <a:rPr lang="fr-FR" dirty="0">
                  <a:solidFill>
                    <a:schemeClr val="tx1"/>
                  </a:solidFill>
                </a:rPr>
                <a:t> free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   </a:t>
              </a:r>
              <a:endParaRPr lang="fr-FR" b="1" dirty="0">
                <a:solidFill>
                  <a:schemeClr val="accent6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 err="1">
                  <a:solidFill>
                    <a:schemeClr val="tx1"/>
                  </a:solidFill>
                </a:rPr>
                <a:t>Accuracy</a:t>
              </a:r>
              <a:r>
                <a:rPr lang="fr-FR" dirty="0">
                  <a:solidFill>
                    <a:schemeClr val="tx1"/>
                  </a:solidFill>
                </a:rPr>
                <a:t> for free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prediction</a:t>
              </a:r>
              <a:r>
                <a:rPr lang="fr-FR" dirty="0">
                  <a:solidFill>
                    <a:schemeClr val="tx1"/>
                  </a:solidFill>
                  <a:sym typeface="Wingdings" panose="05000000000000000000" pitchFamily="2" charset="2"/>
                </a:rPr>
                <a:t>    </a:t>
              </a:r>
              <a:endParaRPr lang="fr-FR" b="1" dirty="0">
                <a:solidFill>
                  <a:schemeClr val="accent6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>
                  <a:solidFill>
                    <a:schemeClr val="tx1"/>
                  </a:solidFill>
                </a:rPr>
                <a:t>Divergence </a:t>
              </a:r>
              <a:r>
                <a:rPr lang="fr-FR" dirty="0" err="1">
                  <a:solidFill>
                    <a:schemeClr val="tx1"/>
                  </a:solidFill>
                </a:rPr>
                <a:t>during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confined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   </a:t>
              </a:r>
              <a:endParaRPr lang="fr-FR" b="1" dirty="0">
                <a:solidFill>
                  <a:srgbClr val="FF000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 err="1">
                  <a:solidFill>
                    <a:schemeClr val="tx1"/>
                  </a:solidFill>
                </a:rPr>
                <a:t>Does</a:t>
              </a:r>
              <a:r>
                <a:rPr lang="fr-FR" dirty="0">
                  <a:solidFill>
                    <a:schemeClr val="tx1"/>
                  </a:solidFill>
                </a:rPr>
                <a:t> not </a:t>
              </a:r>
              <a:r>
                <a:rPr lang="fr-FR" dirty="0" err="1">
                  <a:solidFill>
                    <a:schemeClr val="tx1"/>
                  </a:solidFill>
                </a:rPr>
                <a:t>take</a:t>
              </a:r>
              <a:r>
                <a:rPr lang="fr-FR" dirty="0">
                  <a:solidFill>
                    <a:schemeClr val="tx1"/>
                  </a:solidFill>
                </a:rPr>
                <a:t> in </a:t>
              </a:r>
              <a:r>
                <a:rPr lang="fr-FR" dirty="0" err="1">
                  <a:solidFill>
                    <a:schemeClr val="tx1"/>
                  </a:solidFill>
                </a:rPr>
                <a:t>account</a:t>
              </a:r>
              <a:r>
                <a:rPr lang="fr-FR" dirty="0">
                  <a:solidFill>
                    <a:schemeClr val="tx1"/>
                  </a:solidFill>
                </a:rPr>
                <a:t> the </a:t>
              </a:r>
              <a:r>
                <a:rPr lang="fr-FR" dirty="0" err="1">
                  <a:solidFill>
                    <a:schemeClr val="tx1"/>
                  </a:solidFill>
                </a:rPr>
                <a:t>deformability</a:t>
              </a:r>
              <a:r>
                <a:rPr lang="fr-FR" dirty="0">
                  <a:solidFill>
                    <a:schemeClr val="tx1"/>
                  </a:solidFill>
                </a:rPr>
                <a:t> of the capsule                      	</a:t>
              </a:r>
              <a:endParaRPr lang="fr-FR" b="1" dirty="0">
                <a:solidFill>
                  <a:srgbClr val="FF0000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 : avec coins supérieurs arrondis 46">
              <a:extLst>
                <a:ext uri="{FF2B5EF4-FFF2-40B4-BE49-F238E27FC236}">
                  <a16:creationId xmlns:a16="http://schemas.microsoft.com/office/drawing/2014/main" id="{8749DDD8-D027-4F4D-914C-AB1F588A789E}"/>
                </a:ext>
              </a:extLst>
            </p:cNvPr>
            <p:cNvSpPr/>
            <p:nvPr/>
          </p:nvSpPr>
          <p:spPr>
            <a:xfrm>
              <a:off x="710697" y="1407626"/>
              <a:ext cx="3717370" cy="723275"/>
            </a:xfrm>
            <a:prstGeom prst="round2SameRect">
              <a:avLst>
                <a:gd name="adj1" fmla="val 39183"/>
                <a:gd name="adj2" fmla="val 0"/>
              </a:avLst>
            </a:prstGeom>
            <a:solidFill>
              <a:srgbClr val="F0984F"/>
            </a:solidFill>
            <a:ln>
              <a:solidFill>
                <a:srgbClr val="F09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Phase </a:t>
              </a:r>
              <a:r>
                <a:rPr lang="fr-FR" b="1" dirty="0" err="1">
                  <a:solidFill>
                    <a:schemeClr val="bg1"/>
                  </a:solidFill>
                </a:rPr>
                <a:t>field</a:t>
              </a:r>
              <a:r>
                <a:rPr lang="fr-FR" b="1" dirty="0">
                  <a:solidFill>
                    <a:schemeClr val="bg1"/>
                  </a:solidFill>
                </a:rPr>
                <a:t> (V. Le </a:t>
              </a:r>
              <a:r>
                <a:rPr lang="fr-FR" b="1" dirty="0" err="1">
                  <a:solidFill>
                    <a:schemeClr val="bg1"/>
                  </a:solidFill>
                </a:rPr>
                <a:t>Maout</a:t>
              </a:r>
              <a:r>
                <a:rPr lang="fr-FR" b="1" dirty="0">
                  <a:solidFill>
                    <a:schemeClr val="bg1"/>
                  </a:solidFill>
                </a:rPr>
                <a:t> et al. 2020 [1])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314E84D-8A24-40E7-86F2-169D3B745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" t="6782"/>
          <a:stretch/>
        </p:blipFill>
        <p:spPr>
          <a:xfrm>
            <a:off x="882950" y="3669648"/>
            <a:ext cx="4716890" cy="25876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604666-3FDD-4349-BD50-6ACD9BD3DFDE}"/>
              </a:ext>
            </a:extLst>
          </p:cNvPr>
          <p:cNvSpPr/>
          <p:nvPr/>
        </p:nvSpPr>
        <p:spPr>
          <a:xfrm>
            <a:off x="4885075" y="2112114"/>
            <a:ext cx="3898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  <a:sym typeface="Wingdings" panose="05000000000000000000" pitchFamily="2" charset="2"/>
              </a:rPr>
              <a:t></a:t>
            </a:r>
          </a:p>
          <a:p>
            <a:r>
              <a:rPr lang="fr-FR" b="1" dirty="0">
                <a:solidFill>
                  <a:schemeClr val="accent6"/>
                </a:solidFill>
                <a:sym typeface="Wingdings" panose="05000000000000000000" pitchFamily="2" charset="2"/>
              </a:rPr>
              <a:t></a:t>
            </a:r>
          </a:p>
          <a:p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</a:p>
          <a:p>
            <a:endParaRPr lang="fr-F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56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31A3FBA6-C76D-438E-90A9-C80DDF95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dirty="0" err="1"/>
              <a:t>Existing</a:t>
            </a:r>
            <a:r>
              <a:rPr lang="fr-FR" sz="2400" b="1" dirty="0"/>
              <a:t> modeling </a:t>
            </a:r>
            <a:r>
              <a:rPr lang="fr-FR" sz="2400" b="1" dirty="0" err="1"/>
              <a:t>approaches</a:t>
            </a:r>
            <a:r>
              <a:rPr lang="fr-FR" sz="2400" b="1" dirty="0"/>
              <a:t> (</a:t>
            </a:r>
            <a:r>
              <a:rPr lang="fr-FR" sz="2400" b="1" dirty="0" err="1"/>
              <a:t>developped</a:t>
            </a:r>
            <a:r>
              <a:rPr lang="fr-FR" sz="2400" b="1" dirty="0"/>
              <a:t> by </a:t>
            </a:r>
            <a:r>
              <a:rPr lang="fr-FR" sz="2400" b="1" dirty="0" err="1"/>
              <a:t>our</a:t>
            </a:r>
            <a:r>
              <a:rPr lang="fr-FR" sz="2400" b="1" dirty="0"/>
              <a:t> team)</a:t>
            </a:r>
          </a:p>
        </p:txBody>
      </p:sp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2B36AC37-CA45-886E-7C0E-42A94FDAA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Interpore 2026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29C778-DE2A-4133-A656-71DD672F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DD574-8494-4D18-9543-542735D4BB28}" type="slidenum">
              <a:rPr lang="fr-FR" smtClean="0"/>
              <a:t>9</a:t>
            </a:fld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F9CFF4CD-F238-49F4-8CAB-8E7F2593A78F}"/>
              </a:ext>
            </a:extLst>
          </p:cNvPr>
          <p:cNvGrpSpPr/>
          <p:nvPr/>
        </p:nvGrpSpPr>
        <p:grpSpPr>
          <a:xfrm>
            <a:off x="6096000" y="1407627"/>
            <a:ext cx="5280528" cy="2173843"/>
            <a:chOff x="5926667" y="1634066"/>
            <a:chExt cx="5529236" cy="2173843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D06C2655-00D3-4F9F-8014-C9DF13E96639}"/>
                </a:ext>
              </a:extLst>
            </p:cNvPr>
            <p:cNvSpPr/>
            <p:nvPr/>
          </p:nvSpPr>
          <p:spPr>
            <a:xfrm>
              <a:off x="5926667" y="1634067"/>
              <a:ext cx="5529236" cy="2173842"/>
            </a:xfrm>
            <a:prstGeom prst="roundRect">
              <a:avLst>
                <a:gd name="adj" fmla="val 9828"/>
              </a:avLst>
            </a:prstGeom>
            <a:solidFill>
              <a:srgbClr val="FFE7E7"/>
            </a:solidFill>
            <a:ln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Tx/>
                <a:buChar char="-"/>
              </a:pPr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>
                  <a:solidFill>
                    <a:schemeClr val="tx1"/>
                  </a:solidFill>
                </a:rPr>
                <a:t>Super </a:t>
              </a:r>
              <a:r>
                <a:rPr lang="fr-FR" dirty="0" err="1">
                  <a:solidFill>
                    <a:schemeClr val="tx1"/>
                  </a:solidFill>
                </a:rPr>
                <a:t>accuracy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during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confined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                  </a:t>
              </a:r>
              <a:endParaRPr lang="fr-FR" b="1" dirty="0">
                <a:solidFill>
                  <a:srgbClr val="FF000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>
                  <a:solidFill>
                    <a:schemeClr val="tx1"/>
                  </a:solidFill>
                </a:rPr>
                <a:t>Pressure </a:t>
              </a:r>
              <a:r>
                <a:rPr lang="fr-FR" dirty="0" err="1">
                  <a:solidFill>
                    <a:schemeClr val="tx1"/>
                  </a:solidFill>
                </a:rPr>
                <a:t>resulting</a:t>
              </a:r>
              <a:r>
                <a:rPr lang="fr-FR" dirty="0">
                  <a:solidFill>
                    <a:schemeClr val="tx1"/>
                  </a:solidFill>
                </a:rPr>
                <a:t> in </a:t>
              </a:r>
              <a:r>
                <a:rPr lang="fr-FR" dirty="0" err="1">
                  <a:solidFill>
                    <a:schemeClr val="tx1"/>
                  </a:solidFill>
                </a:rPr>
                <a:t>deformation</a:t>
              </a:r>
              <a:r>
                <a:rPr lang="fr-FR" dirty="0">
                  <a:solidFill>
                    <a:schemeClr val="tx1"/>
                  </a:solidFill>
                </a:rPr>
                <a:t>              </a:t>
              </a:r>
              <a:endParaRPr lang="fr-FR" b="1" dirty="0">
                <a:solidFill>
                  <a:schemeClr val="accent6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>
                  <a:solidFill>
                    <a:schemeClr val="tx1"/>
                  </a:solidFill>
                </a:rPr>
                <a:t>Poor </a:t>
              </a:r>
              <a:r>
                <a:rPr lang="fr-FR" dirty="0" err="1">
                  <a:solidFill>
                    <a:schemeClr val="tx1"/>
                  </a:solidFill>
                </a:rPr>
                <a:t>accuracy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during</a:t>
              </a:r>
              <a:r>
                <a:rPr lang="fr-FR" dirty="0">
                  <a:solidFill>
                    <a:schemeClr val="tx1"/>
                  </a:solidFill>
                </a:rPr>
                <a:t> free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fr-FR" dirty="0" err="1">
                  <a:solidFill>
                    <a:schemeClr val="tx1"/>
                  </a:solidFill>
                </a:rPr>
                <a:t>Cell</a:t>
              </a:r>
              <a:r>
                <a:rPr lang="fr-FR" dirty="0">
                  <a:solidFill>
                    <a:schemeClr val="tx1"/>
                  </a:solidFill>
                </a:rPr>
                <a:t> diffusion </a:t>
              </a:r>
              <a:r>
                <a:rPr lang="fr-FR" dirty="0" err="1">
                  <a:solidFill>
                    <a:schemeClr val="tx1"/>
                  </a:solidFill>
                </a:rPr>
                <a:t>during</a:t>
              </a:r>
              <a:r>
                <a:rPr lang="fr-FR" dirty="0">
                  <a:solidFill>
                    <a:schemeClr val="tx1"/>
                  </a:solidFill>
                </a:rPr>
                <a:t> free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             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Rectangle : avec coins supérieurs arrondis 40">
              <a:extLst>
                <a:ext uri="{FF2B5EF4-FFF2-40B4-BE49-F238E27FC236}">
                  <a16:creationId xmlns:a16="http://schemas.microsoft.com/office/drawing/2014/main" id="{E1103AA9-5D58-4B68-8612-BC005CBCEC80}"/>
                </a:ext>
              </a:extLst>
            </p:cNvPr>
            <p:cNvSpPr/>
            <p:nvPr/>
          </p:nvSpPr>
          <p:spPr>
            <a:xfrm>
              <a:off x="5926667" y="1634066"/>
              <a:ext cx="5529236" cy="723275"/>
            </a:xfrm>
            <a:prstGeom prst="round2SameRect">
              <a:avLst>
                <a:gd name="adj1" fmla="val 30246"/>
                <a:gd name="adj2" fmla="val 0"/>
              </a:avLst>
            </a:prstGeom>
            <a:solidFill>
              <a:srgbClr val="E3232B"/>
            </a:solidFill>
            <a:ln>
              <a:solidFill>
                <a:srgbClr val="E323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Poromechanical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(S. </a:t>
              </a:r>
              <a:r>
                <a:rPr lang="fr-FR" b="1" dirty="0" err="1">
                  <a:solidFill>
                    <a:schemeClr val="bg1"/>
                  </a:solidFill>
                  <a:latin typeface="Century Schoolbook" panose="02040604050505020304" pitchFamily="18" charset="0"/>
                </a:rPr>
                <a:t>Urcun</a:t>
              </a:r>
              <a:r>
                <a:rPr lang="fr-FR" b="1" dirty="0">
                  <a:solidFill>
                    <a:schemeClr val="bg1"/>
                  </a:solidFill>
                  <a:latin typeface="Century Schoolbook" panose="02040604050505020304" pitchFamily="18" charset="0"/>
                </a:rPr>
                <a:t> et al. 2021 [2])</a:t>
              </a:r>
              <a:endParaRPr lang="en-US" b="1" dirty="0">
                <a:solidFill>
                  <a:schemeClr val="bg1"/>
                </a:solidFill>
                <a:latin typeface="Century Schoolbook" panose="02040604050505020304" pitchFamily="18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33CB399-6860-4C34-8492-7251CAB8B42D}"/>
              </a:ext>
            </a:extLst>
          </p:cNvPr>
          <p:cNvGrpSpPr/>
          <p:nvPr/>
        </p:nvGrpSpPr>
        <p:grpSpPr>
          <a:xfrm>
            <a:off x="558478" y="1396782"/>
            <a:ext cx="5280528" cy="2173842"/>
            <a:chOff x="710697" y="1407626"/>
            <a:chExt cx="3717371" cy="2303357"/>
          </a:xfrm>
          <a:solidFill>
            <a:srgbClr val="FBE4D0"/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1CC35AD-7EF6-4B0A-BD8C-0BC594EAA94D}"/>
                </a:ext>
              </a:extLst>
            </p:cNvPr>
            <p:cNvSpPr/>
            <p:nvPr/>
          </p:nvSpPr>
          <p:spPr>
            <a:xfrm>
              <a:off x="710698" y="1427565"/>
              <a:ext cx="3717370" cy="2283418"/>
            </a:xfrm>
            <a:prstGeom prst="roundRect">
              <a:avLst>
                <a:gd name="adj" fmla="val 11092"/>
              </a:avLst>
            </a:prstGeom>
            <a:grpFill/>
            <a:ln>
              <a:solidFill>
                <a:srgbClr val="F09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endParaRPr lang="fr-FR" sz="700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>
                  <a:solidFill>
                    <a:schemeClr val="tx1"/>
                  </a:solidFill>
                </a:rPr>
                <a:t>No </a:t>
              </a:r>
              <a:r>
                <a:rPr lang="fr-FR" dirty="0" err="1">
                  <a:solidFill>
                    <a:schemeClr val="tx1"/>
                  </a:solidFill>
                </a:rPr>
                <a:t>cell</a:t>
              </a:r>
              <a:r>
                <a:rPr lang="fr-FR" dirty="0">
                  <a:solidFill>
                    <a:schemeClr val="tx1"/>
                  </a:solidFill>
                </a:rPr>
                <a:t> diffusion </a:t>
              </a:r>
              <a:r>
                <a:rPr lang="fr-FR" dirty="0" err="1">
                  <a:solidFill>
                    <a:schemeClr val="tx1"/>
                  </a:solidFill>
                </a:rPr>
                <a:t>during</a:t>
              </a:r>
              <a:r>
                <a:rPr lang="fr-FR" dirty="0">
                  <a:solidFill>
                    <a:schemeClr val="tx1"/>
                  </a:solidFill>
                </a:rPr>
                <a:t> free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   </a:t>
              </a:r>
              <a:endParaRPr lang="fr-FR" b="1" dirty="0">
                <a:solidFill>
                  <a:schemeClr val="accent6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 err="1">
                  <a:solidFill>
                    <a:schemeClr val="tx1"/>
                  </a:solidFill>
                </a:rPr>
                <a:t>Accuracy</a:t>
              </a:r>
              <a:r>
                <a:rPr lang="fr-FR" dirty="0">
                  <a:solidFill>
                    <a:schemeClr val="tx1"/>
                  </a:solidFill>
                </a:rPr>
                <a:t> for free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prediction</a:t>
              </a:r>
              <a:r>
                <a:rPr lang="fr-FR" dirty="0">
                  <a:solidFill>
                    <a:schemeClr val="tx1"/>
                  </a:solidFill>
                  <a:sym typeface="Wingdings" panose="05000000000000000000" pitchFamily="2" charset="2"/>
                </a:rPr>
                <a:t>    </a:t>
              </a:r>
              <a:endParaRPr lang="fr-FR" b="1" dirty="0">
                <a:solidFill>
                  <a:schemeClr val="accent6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>
                  <a:solidFill>
                    <a:schemeClr val="tx1"/>
                  </a:solidFill>
                </a:rPr>
                <a:t>Divergence </a:t>
              </a:r>
              <a:r>
                <a:rPr lang="fr-FR" dirty="0" err="1">
                  <a:solidFill>
                    <a:schemeClr val="tx1"/>
                  </a:solidFill>
                </a:rPr>
                <a:t>during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confined</a:t>
              </a:r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err="1">
                  <a:solidFill>
                    <a:schemeClr val="tx1"/>
                  </a:solidFill>
                </a:rPr>
                <a:t>growth</a:t>
              </a:r>
              <a:r>
                <a:rPr lang="fr-FR" dirty="0">
                  <a:solidFill>
                    <a:schemeClr val="tx1"/>
                  </a:solidFill>
                </a:rPr>
                <a:t>    </a:t>
              </a:r>
              <a:endParaRPr lang="fr-FR" b="1" dirty="0">
                <a:solidFill>
                  <a:srgbClr val="FF000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fr-FR" dirty="0" err="1">
                  <a:solidFill>
                    <a:schemeClr val="tx1"/>
                  </a:solidFill>
                </a:rPr>
                <a:t>Does</a:t>
              </a:r>
              <a:r>
                <a:rPr lang="fr-FR" dirty="0">
                  <a:solidFill>
                    <a:schemeClr val="tx1"/>
                  </a:solidFill>
                </a:rPr>
                <a:t> not </a:t>
              </a:r>
              <a:r>
                <a:rPr lang="fr-FR" dirty="0" err="1">
                  <a:solidFill>
                    <a:schemeClr val="tx1"/>
                  </a:solidFill>
                </a:rPr>
                <a:t>take</a:t>
              </a:r>
              <a:r>
                <a:rPr lang="fr-FR" dirty="0">
                  <a:solidFill>
                    <a:schemeClr val="tx1"/>
                  </a:solidFill>
                </a:rPr>
                <a:t> in </a:t>
              </a:r>
              <a:r>
                <a:rPr lang="fr-FR" dirty="0" err="1">
                  <a:solidFill>
                    <a:schemeClr val="tx1"/>
                  </a:solidFill>
                </a:rPr>
                <a:t>account</a:t>
              </a:r>
              <a:r>
                <a:rPr lang="fr-FR" dirty="0">
                  <a:solidFill>
                    <a:schemeClr val="tx1"/>
                  </a:solidFill>
                </a:rPr>
                <a:t> the </a:t>
              </a:r>
              <a:r>
                <a:rPr lang="fr-FR" dirty="0" err="1">
                  <a:solidFill>
                    <a:schemeClr val="tx1"/>
                  </a:solidFill>
                </a:rPr>
                <a:t>deformability</a:t>
              </a:r>
              <a:r>
                <a:rPr lang="fr-FR" dirty="0">
                  <a:solidFill>
                    <a:schemeClr val="tx1"/>
                  </a:solidFill>
                </a:rPr>
                <a:t> of the capsule                      	</a:t>
              </a:r>
              <a:endParaRPr lang="fr-FR" b="1" dirty="0">
                <a:solidFill>
                  <a:srgbClr val="FF0000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  <a:p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 : avec coins supérieurs arrondis 46">
              <a:extLst>
                <a:ext uri="{FF2B5EF4-FFF2-40B4-BE49-F238E27FC236}">
                  <a16:creationId xmlns:a16="http://schemas.microsoft.com/office/drawing/2014/main" id="{8749DDD8-D027-4F4D-914C-AB1F588A789E}"/>
                </a:ext>
              </a:extLst>
            </p:cNvPr>
            <p:cNvSpPr/>
            <p:nvPr/>
          </p:nvSpPr>
          <p:spPr>
            <a:xfrm>
              <a:off x="710697" y="1407626"/>
              <a:ext cx="3717370" cy="723275"/>
            </a:xfrm>
            <a:prstGeom prst="round2SameRect">
              <a:avLst>
                <a:gd name="adj1" fmla="val 39183"/>
                <a:gd name="adj2" fmla="val 0"/>
              </a:avLst>
            </a:prstGeom>
            <a:solidFill>
              <a:srgbClr val="F0984F"/>
            </a:solidFill>
            <a:ln>
              <a:solidFill>
                <a:srgbClr val="F09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Phase </a:t>
              </a:r>
              <a:r>
                <a:rPr lang="fr-FR" b="1" dirty="0" err="1">
                  <a:solidFill>
                    <a:schemeClr val="bg1"/>
                  </a:solidFill>
                </a:rPr>
                <a:t>field</a:t>
              </a:r>
              <a:r>
                <a:rPr lang="fr-FR" b="1" dirty="0">
                  <a:solidFill>
                    <a:schemeClr val="bg1"/>
                  </a:solidFill>
                </a:rPr>
                <a:t> (V. Le </a:t>
              </a:r>
              <a:r>
                <a:rPr lang="fr-FR" b="1" dirty="0" err="1">
                  <a:solidFill>
                    <a:schemeClr val="bg1"/>
                  </a:solidFill>
                </a:rPr>
                <a:t>Maout</a:t>
              </a:r>
              <a:r>
                <a:rPr lang="fr-FR" b="1" dirty="0">
                  <a:solidFill>
                    <a:schemeClr val="bg1"/>
                  </a:solidFill>
                </a:rPr>
                <a:t> et al. 2020 [1])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314E84D-8A24-40E7-86F2-169D3B745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" t="6782"/>
          <a:stretch/>
        </p:blipFill>
        <p:spPr>
          <a:xfrm>
            <a:off x="882950" y="3669648"/>
            <a:ext cx="4716890" cy="25876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8E3838-E657-45D5-8ECD-E36AA9E48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96" b="97205" l="267" r="97067">
                        <a14:foregroundMark x1="24000" y1="27329" x2="267" y2="27950"/>
                        <a14:foregroundMark x1="61867" y1="26708" x2="41067" y2="27329"/>
                        <a14:foregroundMark x1="41067" y1="27329" x2="21333" y2="34783"/>
                        <a14:foregroundMark x1="21333" y1="34783" x2="22133" y2="58696"/>
                        <a14:foregroundMark x1="22133" y1="58696" x2="36800" y2="71429"/>
                        <a14:foregroundMark x1="36800" y1="71429" x2="69333" y2="78571"/>
                        <a14:foregroundMark x1="54400" y1="18634" x2="36533" y2="37888"/>
                        <a14:foregroundMark x1="36533" y1="37888" x2="37067" y2="68012"/>
                        <a14:foregroundMark x1="37067" y1="68012" x2="69333" y2="93478"/>
                        <a14:foregroundMark x1="69333" y1="93478" x2="94400" y2="94720"/>
                        <a14:foregroundMark x1="94400" y1="94720" x2="97333" y2="62112"/>
                        <a14:foregroundMark x1="97333" y1="62112" x2="82400" y2="36335"/>
                        <a14:foregroundMark x1="82400" y1="36335" x2="57867" y2="33230"/>
                        <a14:foregroundMark x1="77067" y1="31988" x2="73600" y2="62733"/>
                        <a14:foregroundMark x1="73600" y1="62733" x2="55733" y2="77329"/>
                        <a14:foregroundMark x1="55733" y1="77329" x2="6933" y2="71118"/>
                        <a14:foregroundMark x1="24533" y1="63043" x2="21867" y2="84161"/>
                        <a14:foregroundMark x1="21867" y1="84161" x2="23200" y2="90373"/>
                        <a14:foregroundMark x1="18400" y1="88820" x2="36533" y2="90062"/>
                        <a14:foregroundMark x1="36533" y1="90062" x2="92267" y2="85404"/>
                        <a14:foregroundMark x1="64000" y1="87578" x2="22400" y2="87578"/>
                        <a14:foregroundMark x1="22400" y1="87578" x2="11467" y2="32609"/>
                        <a14:foregroundMark x1="11467" y1="32609" x2="12190" y2="18073"/>
                        <a14:foregroundMark x1="16600" y1="11045" x2="31200" y2="10559"/>
                        <a14:foregroundMark x1="31200" y1="10559" x2="92267" y2="21429"/>
                        <a14:foregroundMark x1="92267" y1="21429" x2="86933" y2="50932"/>
                        <a14:foregroundMark x1="96800" y1="22671" x2="80800" y2="12422"/>
                        <a14:foregroundMark x1="80800" y1="12422" x2="32267" y2="12112"/>
                        <a14:foregroundMark x1="99200" y1="17081" x2="78667" y2="8696"/>
                        <a14:foregroundMark x1="78667" y1="8696" x2="32533" y2="11491"/>
                        <a14:foregroundMark x1="32533" y1="11491" x2="28000" y2="13043"/>
                        <a14:foregroundMark x1="20800" y1="90683" x2="44000" y2="95031"/>
                        <a14:foregroundMark x1="44000" y1="95031" x2="83467" y2="92547"/>
                        <a14:foregroundMark x1="83467" y1="92547" x2="88800" y2="93168"/>
                        <a14:foregroundMark x1="91467" y1="96273" x2="16265" y2="97152"/>
                        <a14:backgroundMark x1="13067" y1="14286" x2="17333" y2="9006"/>
                        <a14:backgroundMark x1="12000" y1="14596" x2="12800" y2="9317"/>
                        <a14:backgroundMark x1="12533" y1="16460" x2="9600" y2="9627"/>
                        <a14:backgroundMark x1="14667" y1="13665" x2="9333" y2="10559"/>
                        <a14:backgroundMark x1="15200" y1="11491" x2="5867" y2="10870"/>
                        <a14:backgroundMark x1="10667" y1="96273" x2="12800" y2="99689"/>
                        <a14:backgroundMark x1="11200" y1="96273" x2="14667" y2="95652"/>
                        <a14:backgroundMark x1="15467" y1="96273" x2="6133" y2="95652"/>
                      </a14:backgroundRemoval>
                    </a14:imgEffect>
                  </a14:imgLayer>
                </a14:imgProps>
              </a:ext>
            </a:extLst>
          </a:blip>
          <a:srcRect l="8665" t="8861" b="2305"/>
          <a:stretch/>
        </p:blipFill>
        <p:spPr>
          <a:xfrm>
            <a:off x="7250545" y="3722668"/>
            <a:ext cx="2971438" cy="24816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604666-3FDD-4349-BD50-6ACD9BD3DFDE}"/>
              </a:ext>
            </a:extLst>
          </p:cNvPr>
          <p:cNvSpPr/>
          <p:nvPr/>
        </p:nvSpPr>
        <p:spPr>
          <a:xfrm>
            <a:off x="4885075" y="2112114"/>
            <a:ext cx="3898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  <a:sym typeface="Wingdings" panose="05000000000000000000" pitchFamily="2" charset="2"/>
              </a:rPr>
              <a:t></a:t>
            </a:r>
          </a:p>
          <a:p>
            <a:r>
              <a:rPr lang="fr-FR" b="1" dirty="0">
                <a:solidFill>
                  <a:schemeClr val="accent6"/>
                </a:solidFill>
                <a:sym typeface="Wingdings" panose="05000000000000000000" pitchFamily="2" charset="2"/>
              </a:rPr>
              <a:t></a:t>
            </a:r>
          </a:p>
          <a:p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</a:p>
          <a:p>
            <a:endParaRPr lang="fr-F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55BA-6C17-4C0E-855B-A846C7ABC0AA}"/>
              </a:ext>
            </a:extLst>
          </p:cNvPr>
          <p:cNvSpPr/>
          <p:nvPr/>
        </p:nvSpPr>
        <p:spPr>
          <a:xfrm>
            <a:off x="10862540" y="2184662"/>
            <a:ext cx="3898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  <a:sym typeface="Wingdings" panose="05000000000000000000" pitchFamily="2" charset="2"/>
              </a:rPr>
              <a:t></a:t>
            </a:r>
          </a:p>
          <a:p>
            <a:r>
              <a:rPr lang="fr-FR" b="1" dirty="0">
                <a:solidFill>
                  <a:schemeClr val="accent6"/>
                </a:solidFill>
                <a:sym typeface="Wingdings" panose="05000000000000000000" pitchFamily="2" charset="2"/>
              </a:rPr>
              <a:t></a:t>
            </a:r>
            <a:endParaRPr lang="fr-FR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</a:p>
          <a:p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fr-FR" b="1" dirty="0">
              <a:solidFill>
                <a:schemeClr val="accent6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36908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I2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I2M" id="{3E61822F-C318-48DD-875E-513157249C2B}" vid="{41C41A8D-5CF5-450D-8AD1-5535167251F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ThèmeI2M</Template>
  <TotalTime>1013</TotalTime>
  <Words>2093</Words>
  <Application>Microsoft Office PowerPoint</Application>
  <PresentationFormat>Grand écran</PresentationFormat>
  <Paragraphs>443</Paragraphs>
  <Slides>26</Slides>
  <Notes>23</Notes>
  <HiddenSlides>0</HiddenSlides>
  <MMClips>9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Agency FB</vt:lpstr>
      <vt:lpstr>Aptos</vt:lpstr>
      <vt:lpstr>Arial</vt:lpstr>
      <vt:lpstr>Calibri</vt:lpstr>
      <vt:lpstr>Cambria Math</vt:lpstr>
      <vt:lpstr>Century Schoolbook</vt:lpstr>
      <vt:lpstr>Tahoma</vt:lpstr>
      <vt:lpstr>Times New Roman</vt:lpstr>
      <vt:lpstr>Wingdings</vt:lpstr>
      <vt:lpstr>ThèmeI2M</vt:lpstr>
      <vt:lpstr>A hybrid Phase-Field-Poromechanical Model for Tumor Growth in Encapsulated conditions    </vt:lpstr>
      <vt:lpstr>Poromechanics and biological tissues</vt:lpstr>
      <vt:lpstr>Poromechanics and biological tissues</vt:lpstr>
      <vt:lpstr>Digital-twinning of the CCT: the role of stress</vt:lpstr>
      <vt:lpstr>The importance of mathematical modeling of CCT</vt:lpstr>
      <vt:lpstr>The importance of mathematical modeling of CCT</vt:lpstr>
      <vt:lpstr>The importance of mathematical modeling of CCT</vt:lpstr>
      <vt:lpstr>Existing modeling approaches (developped by our team)</vt:lpstr>
      <vt:lpstr>Existing modeling approaches (developped by our team)</vt:lpstr>
      <vt:lpstr>Poromechanical model results</vt:lpstr>
      <vt:lpstr>Existing modeling approaches (developped by our team)</vt:lpstr>
      <vt:lpstr>Existing modeling approaches (developped by our team)</vt:lpstr>
      <vt:lpstr>Hybrid model</vt:lpstr>
      <vt:lpstr>Hybrid model</vt:lpstr>
      <vt:lpstr>Hybrid model</vt:lpstr>
      <vt:lpstr>Hybrid model</vt:lpstr>
      <vt:lpstr>Hybrid model</vt:lpstr>
      <vt:lpstr>Hybrid model</vt:lpstr>
      <vt:lpstr>Hybrid model</vt:lpstr>
      <vt:lpstr>Hybrid model</vt:lpstr>
      <vt:lpstr>Hybrid model (preconfluence stage)</vt:lpstr>
      <vt:lpstr>Perspectives</vt:lpstr>
      <vt:lpstr>Perspectives</vt:lpstr>
      <vt:lpstr>Perspectives</vt:lpstr>
      <vt:lpstr>A hybrid Phase-Field-Poromechanical Model for Tumor Growth in Encapsulated conditions    </vt:lpstr>
      <vt:lpstr>Literature Review / Scientific Writing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hybrid Phase-Field-Poromechanical Model for Tumor Growth in Encapsulated conditions</dc:title>
  <dc:creator>Matthieu LACOUR</dc:creator>
  <cp:lastModifiedBy>Matthieu LACOUR</cp:lastModifiedBy>
  <cp:revision>102</cp:revision>
  <dcterms:created xsi:type="dcterms:W3CDTF">2026-05-14T20:21:27Z</dcterms:created>
  <dcterms:modified xsi:type="dcterms:W3CDTF">2026-05-15T20:49:00Z</dcterms:modified>
</cp:coreProperties>
</file>