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78" r:id="rId6"/>
    <p:sldId id="281" r:id="rId7"/>
    <p:sldId id="273" r:id="rId8"/>
    <p:sldId id="274" r:id="rId9"/>
    <p:sldId id="270" r:id="rId10"/>
    <p:sldId id="277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919190"/>
    <a:srgbClr val="949793"/>
    <a:srgbClr val="C7C9CB"/>
    <a:srgbClr val="E48312"/>
    <a:srgbClr val="BD582C"/>
    <a:srgbClr val="CA7956"/>
    <a:srgbClr val="8B8B8B"/>
    <a:srgbClr val="00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C8398-C171-44FD-AFD2-FBDD46AE07C7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0CE51-5029-42E9-AF03-F1DD40D78C1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74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0CE51-5029-42E9-AF03-F1DD40D78C1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47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0CE51-5029-42E9-AF03-F1DD40D78C1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2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624-2D3F-4CFB-B2E3-150171DC2092}" type="datetime1">
              <a:rPr lang="es-ES" smtClean="0"/>
              <a:t>20/05/2026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80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6A09-686D-4810-8851-C6AD434102B0}" type="datetime1">
              <a:rPr lang="es-ES" smtClean="0"/>
              <a:t>20/05/2026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5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0FAF-EFD5-4ABA-86CC-3EB4CAB28536}" type="datetime1">
              <a:rPr lang="es-ES" smtClean="0"/>
              <a:t>20/05/2026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19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F0D7-09C0-4326-955C-66BBB83C0268}" type="datetime1">
              <a:rPr lang="es-ES" smtClean="0"/>
              <a:t>20/05/2026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66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15DD-C130-4D76-A3D2-17F95CC5F395}" type="datetime1">
              <a:rPr lang="es-ES" smtClean="0"/>
              <a:t>20/05/2026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8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49D8-B43D-44D5-BB0A-A3F4E2B15CAF}" type="datetime1">
              <a:rPr lang="es-ES" smtClean="0"/>
              <a:t>20/05/2026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41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409-A89B-431F-8552-5512EB4EE5A2}" type="datetime1">
              <a:rPr lang="es-ES" smtClean="0"/>
              <a:t>20/05/2026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1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B800-1855-471B-BB80-7A14237D896F}" type="datetime1">
              <a:rPr lang="es-ES" smtClean="0"/>
              <a:t>20/05/2026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08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672-D899-40B1-8D09-C18ACDD29C26}" type="datetime1">
              <a:rPr lang="es-ES" smtClean="0"/>
              <a:t>20/05/2026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47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9E06AC-E3F1-410A-A6BE-C6AC87632F38}" type="datetime1">
              <a:rPr lang="es-ES" smtClean="0"/>
              <a:t>20/05/2026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26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1234-FB1D-40FF-8126-F8188DE69740}" type="datetime1">
              <a:rPr lang="es-ES" smtClean="0"/>
              <a:t>20/05/2026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1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DB1A3E-1F54-4E59-A509-99F20B31DB91}" type="datetime1">
              <a:rPr lang="es-ES" smtClean="0"/>
              <a:t>20/05/2026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5DEC71-114D-47F7-AA2F-10E44A08B891}" type="slidenum">
              <a:rPr lang="es-ES" smtClean="0"/>
              <a:t>‹#›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4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-terri.ch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-terri.ch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5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151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5.png"/><Relationship Id="rId7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448B-017D-AF34-4DDD-EDB72CC83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786" y="836763"/>
            <a:ext cx="10058400" cy="1828714"/>
          </a:xfrm>
        </p:spPr>
        <p:txBody>
          <a:bodyPr>
            <a:normAutofit/>
          </a:bodyPr>
          <a:lstStyle/>
          <a:p>
            <a:r>
              <a:rPr lang="en-US" sz="4000" b="1" kern="10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Stress-Controlled Gas Transport in Boom Clay: From Oedometer to Isotropic Conditions</a:t>
            </a:r>
            <a:endParaRPr lang="es-ES" sz="199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4FA2-6B7E-B7C4-68C0-62B947DDC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48"/>
          <a:stretch/>
        </p:blipFill>
        <p:spPr>
          <a:xfrm>
            <a:off x="1131786" y="145256"/>
            <a:ext cx="3595979" cy="691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DECBC-5C45-E0A4-293A-3A45D6884197}"/>
              </a:ext>
            </a:extLst>
          </p:cNvPr>
          <p:cNvSpPr txBox="1"/>
          <p:nvPr/>
        </p:nvSpPr>
        <p:spPr>
          <a:xfrm>
            <a:off x="1116039" y="3011921"/>
            <a:ext cx="6359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Sitka Display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Salar Lakimahalleh</a:t>
            </a:r>
            <a:r>
              <a:rPr lang="en-US" sz="2000" dirty="0">
                <a:latin typeface="Sitka Display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, Laura Gonzalez-Blanco, Enrique Romero</a:t>
            </a:r>
            <a:endParaRPr lang="es-ES" sz="2000" dirty="0">
              <a:latin typeface="Sitka Display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848EF9B-4B74-E6A3-1630-4BC8E298C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96" y="4612142"/>
            <a:ext cx="4759510" cy="1137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992E9A-2420-A601-94E5-865D4608FEA9}"/>
              </a:ext>
            </a:extLst>
          </p:cNvPr>
          <p:cNvSpPr txBox="1"/>
          <p:nvPr/>
        </p:nvSpPr>
        <p:spPr>
          <a:xfrm>
            <a:off x="1131786" y="3943350"/>
            <a:ext cx="290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21 May 2026, Nantes, France</a:t>
            </a:r>
            <a:endParaRPr lang="es-ES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4" name="Picture 3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648ED4EA-C7ED-C786-301E-8607BF494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37" y="4672022"/>
            <a:ext cx="4639149" cy="11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7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36E564-FBF7-419E-5B3D-173D8D7AA626}"/>
              </a:ext>
            </a:extLst>
          </p:cNvPr>
          <p:cNvSpPr txBox="1"/>
          <p:nvPr/>
        </p:nvSpPr>
        <p:spPr>
          <a:xfrm>
            <a:off x="60385" y="0"/>
            <a:ext cx="761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and future works</a:t>
            </a:r>
            <a:endParaRPr lang="es-ES" sz="40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2CBC8-A426-D9AD-3464-F8150C138498}"/>
              </a:ext>
            </a:extLst>
          </p:cNvPr>
          <p:cNvCxnSpPr/>
          <p:nvPr/>
        </p:nvCxnSpPr>
        <p:spPr>
          <a:xfrm>
            <a:off x="0" y="8072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5E4BA-63C5-9DAC-28BF-4697D61F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1974" y="6492875"/>
            <a:ext cx="1312025" cy="365125"/>
          </a:xfrm>
        </p:spPr>
        <p:txBody>
          <a:bodyPr/>
          <a:lstStyle/>
          <a:p>
            <a:r>
              <a:rPr lang="fa-IR" sz="2000" dirty="0"/>
              <a:t>9</a:t>
            </a:r>
            <a:endParaRPr lang="es-E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9BAA1-AD20-A6C7-3BCA-9FD5AECBC94B}"/>
              </a:ext>
            </a:extLst>
          </p:cNvPr>
          <p:cNvSpPr txBox="1"/>
          <p:nvPr/>
        </p:nvSpPr>
        <p:spPr>
          <a:xfrm>
            <a:off x="0" y="1111946"/>
            <a:ext cx="6921440" cy="461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Preferential gas pathways were generated under both isotropic and oedometer conditions.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oedometer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conditions, the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breakthrough was delayed with respect to the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shut-off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 however, under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isotropic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conditions, they occurred simultaneously, suggesting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easier pathway formation and propagation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Gas permeability is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 than water permeability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Also, gas permeability under isotropic conditions is higher than under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odeometer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conditions.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Gas pathways generated under isotropic conditions were narrower than under oedometer conditions. 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98EF8-A642-009C-3B4E-351A4603FC14}"/>
              </a:ext>
            </a:extLst>
          </p:cNvPr>
          <p:cNvSpPr txBox="1"/>
          <p:nvPr/>
        </p:nvSpPr>
        <p:spPr>
          <a:xfrm>
            <a:off x="7117507" y="2401944"/>
            <a:ext cx="5074493" cy="17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Investigate the effect of bedding orientation on gas transport properties under isotropic stress.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Preferential pathway self-sealing after re-saturation under isotropic stress conditions.</a:t>
            </a:r>
          </a:p>
        </p:txBody>
      </p:sp>
    </p:spTree>
    <p:extLst>
      <p:ext uri="{BB962C8B-B14F-4D97-AF65-F5344CB8AC3E}">
        <p14:creationId xmlns:p14="http://schemas.microsoft.com/office/powerpoint/2010/main" val="2505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5E4BA-63C5-9DAC-28BF-4697D61F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1974" y="6492875"/>
            <a:ext cx="1312025" cy="365125"/>
          </a:xfrm>
        </p:spPr>
        <p:txBody>
          <a:bodyPr/>
          <a:lstStyle/>
          <a:p>
            <a:r>
              <a:rPr lang="es-ES" sz="2000" dirty="0"/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25422-1546-4DA7-803E-F8643AF080CF}"/>
              </a:ext>
            </a:extLst>
          </p:cNvPr>
          <p:cNvSpPr txBox="1"/>
          <p:nvPr/>
        </p:nvSpPr>
        <p:spPr>
          <a:xfrm>
            <a:off x="1656386" y="2321004"/>
            <a:ext cx="8879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2"/>
                </a:solidFill>
              </a:rPr>
              <a:t>Thanks for your attention</a:t>
            </a:r>
            <a:endParaRPr lang="es-ES" sz="66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98DAD-0F65-DF2E-EF81-5174C5000E47}"/>
              </a:ext>
            </a:extLst>
          </p:cNvPr>
          <p:cNvSpPr txBox="1"/>
          <p:nvPr/>
        </p:nvSpPr>
        <p:spPr>
          <a:xfrm>
            <a:off x="114298" y="3680690"/>
            <a:ext cx="11963401" cy="14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0" marR="0" indent="-215900">
              <a:spcBef>
                <a:spcPts val="1200"/>
              </a:spcBef>
              <a:spcAft>
                <a:spcPts val="600"/>
              </a:spcAft>
            </a:pPr>
            <a:r>
              <a:rPr lang="en-GB" sz="2400" b="1" kern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Acknowledgments</a:t>
            </a:r>
            <a:endParaRPr lang="en-US" sz="2400" b="1" kern="0" dirty="0">
              <a:solidFill>
                <a:schemeClr val="accent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400"/>
              </a:spcBef>
              <a:spcAft>
                <a:spcPts val="400"/>
              </a:spcAft>
            </a:pPr>
            <a:r>
              <a:rPr lang="en-GB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 authors acknowledge the financial support of the INTERMO2 project (PID2022-141429OB-I00) funded by the Spanish Ministry of Science/Research Agency CIN/AEI/10.13039/501100011033/FEDER EU (2023-2027) and from ONDRAF/NIRAS under contract No. CCHO 2024-0374/00/00 (2024-2026).</a:t>
            </a:r>
            <a:endParaRPr lang="es-E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836A8F43-98F4-909B-3A25-B64428D88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2" y="520527"/>
            <a:ext cx="4636285" cy="1107996"/>
          </a:xfrm>
          <a:prstGeom prst="rect">
            <a:avLst/>
          </a:prstGeom>
        </p:spPr>
      </p:pic>
      <p:pic>
        <p:nvPicPr>
          <p:cNvPr id="13" name="Picture 12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10BB6C18-6721-A9FF-6B99-76C5F2203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35" y="540476"/>
            <a:ext cx="4519039" cy="1107996"/>
          </a:xfrm>
          <a:prstGeom prst="rect">
            <a:avLst/>
          </a:prstGeom>
        </p:spPr>
      </p:pic>
      <p:pic>
        <p:nvPicPr>
          <p:cNvPr id="14" name="Picture 13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29989BC9-EDD5-CB7B-626D-63101673B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53" y="5245793"/>
            <a:ext cx="3690584" cy="963012"/>
          </a:xfrm>
          <a:prstGeom prst="rect">
            <a:avLst/>
          </a:prstGeom>
        </p:spPr>
      </p:pic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735B15A2-F2F2-AA7D-4864-AFE8D63C4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89" y="5245793"/>
            <a:ext cx="3690585" cy="10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1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36E564-FBF7-419E-5B3D-173D8D7AA626}"/>
              </a:ext>
            </a:extLst>
          </p:cNvPr>
          <p:cNvSpPr txBox="1"/>
          <p:nvPr/>
        </p:nvSpPr>
        <p:spPr>
          <a:xfrm>
            <a:off x="60385" y="0"/>
            <a:ext cx="761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Context</a:t>
            </a:r>
            <a:endParaRPr lang="es-ES" sz="40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2CBC8-A426-D9AD-3464-F8150C138498}"/>
              </a:ext>
            </a:extLst>
          </p:cNvPr>
          <p:cNvCxnSpPr/>
          <p:nvPr/>
        </p:nvCxnSpPr>
        <p:spPr>
          <a:xfrm>
            <a:off x="0" y="78435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>
            <a:extLst>
              <a:ext uri="{FF2B5EF4-FFF2-40B4-BE49-F238E27FC236}">
                <a16:creationId xmlns:a16="http://schemas.microsoft.com/office/drawing/2014/main" id="{14C2DBB9-BE78-BB25-B070-7F8E7E674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8"/>
          <a:stretch/>
        </p:blipFill>
        <p:spPr bwMode="auto">
          <a:xfrm>
            <a:off x="991532" y="3038116"/>
            <a:ext cx="4447564" cy="303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D1BA11-DE94-DD56-CFA9-C1D17E77D760}"/>
              </a:ext>
            </a:extLst>
          </p:cNvPr>
          <p:cNvSpPr txBox="1"/>
          <p:nvPr/>
        </p:nvSpPr>
        <p:spPr>
          <a:xfrm>
            <a:off x="179478" y="1431966"/>
            <a:ext cx="689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long-term management of high-level and long-lived radioactive waste requires effective isolation from the biosphere.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Deep geological repositories are recognised as one of the most suitable long-term solutions.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C63F4E-566E-63AC-DF86-D8420BD2766B}"/>
              </a:ext>
            </a:extLst>
          </p:cNvPr>
          <p:cNvSpPr txBox="1"/>
          <p:nvPr/>
        </p:nvSpPr>
        <p:spPr>
          <a:xfrm>
            <a:off x="241540" y="899490"/>
            <a:ext cx="53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Deep Geological Repositories (DGRs)</a:t>
            </a:r>
            <a:endParaRPr lang="es-ES" sz="24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A9BB1-AF1A-A21B-6994-1ED4052D5DD5}"/>
              </a:ext>
            </a:extLst>
          </p:cNvPr>
          <p:cNvSpPr txBox="1"/>
          <p:nvPr/>
        </p:nvSpPr>
        <p:spPr>
          <a:xfrm>
            <a:off x="47948" y="5545667"/>
            <a:ext cx="6181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Nagra (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www.mont-terri.ch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A3164-85DA-37F7-C8C9-DD0EAB21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7987" y="6430426"/>
            <a:ext cx="1312025" cy="365125"/>
          </a:xfrm>
        </p:spPr>
        <p:txBody>
          <a:bodyPr/>
          <a:lstStyle/>
          <a:p>
            <a:r>
              <a:rPr lang="es-ES" sz="20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267B5-11DE-FFE4-8899-A2765D6B33F7}"/>
              </a:ext>
            </a:extLst>
          </p:cNvPr>
          <p:cNvSpPr txBox="1"/>
          <p:nvPr/>
        </p:nvSpPr>
        <p:spPr>
          <a:xfrm>
            <a:off x="6013270" y="4998485"/>
            <a:ext cx="617873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Argillaceous</a:t>
            </a:r>
            <a:r>
              <a:rPr lang="en-US" kern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rock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01E87-FE2C-16A2-CF02-436B8EF952F4}"/>
              </a:ext>
            </a:extLst>
          </p:cNvPr>
          <p:cNvSpPr txBox="1"/>
          <p:nvPr/>
        </p:nvSpPr>
        <p:spPr>
          <a:xfrm>
            <a:off x="5900121" y="5433020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 </a:t>
            </a:r>
            <a:b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permeability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694D6-E554-9D97-C8B6-DBFF7A3FDCCC}"/>
              </a:ext>
            </a:extLst>
          </p:cNvPr>
          <p:cNvSpPr txBox="1"/>
          <p:nvPr/>
        </p:nvSpPr>
        <p:spPr>
          <a:xfrm>
            <a:off x="7465391" y="5401674"/>
            <a:ext cx="182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 diffusion</a:t>
            </a:r>
            <a:b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coefficient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714F68-9A0F-6643-1CFC-A7C736D267D6}"/>
              </a:ext>
            </a:extLst>
          </p:cNvPr>
          <p:cNvSpPr txBox="1"/>
          <p:nvPr/>
        </p:nvSpPr>
        <p:spPr>
          <a:xfrm>
            <a:off x="10289943" y="5404767"/>
            <a:ext cx="189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gas entry</a:t>
            </a:r>
            <a:b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pressure</a:t>
            </a:r>
            <a:endParaRPr lang="es-ES" sz="1600" dirty="0">
              <a:highlight>
                <a:srgbClr val="FFFFFF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814E8-BD88-82D0-0792-8208B9A4EA99}"/>
              </a:ext>
            </a:extLst>
          </p:cNvPr>
          <p:cNvSpPr txBox="1"/>
          <p:nvPr/>
        </p:nvSpPr>
        <p:spPr>
          <a:xfrm>
            <a:off x="8044730" y="929695"/>
            <a:ext cx="312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Multi-barrier system</a:t>
            </a:r>
            <a:endParaRPr lang="es-ES" sz="24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AA40DF-9667-A372-552C-661B7951A005}"/>
              </a:ext>
            </a:extLst>
          </p:cNvPr>
          <p:cNvSpPr txBox="1"/>
          <p:nvPr/>
        </p:nvSpPr>
        <p:spPr>
          <a:xfrm>
            <a:off x="5974823" y="3973004"/>
            <a:ext cx="6075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Waste canister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Sealing and buffer material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geological host formation acts as the natural barrier</a:t>
            </a:r>
            <a:endParaRPr lang="es-E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D5EC9-D4F7-59EB-1807-26037806B007}"/>
              </a:ext>
            </a:extLst>
          </p:cNvPr>
          <p:cNvGrpSpPr/>
          <p:nvPr/>
        </p:nvGrpSpPr>
        <p:grpSpPr>
          <a:xfrm>
            <a:off x="7465391" y="1484718"/>
            <a:ext cx="8418103" cy="2340576"/>
            <a:chOff x="7270413" y="1530578"/>
            <a:chExt cx="8418103" cy="23405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778EB5-2F83-4104-E93C-01032E889FDD}"/>
                </a:ext>
              </a:extLst>
            </p:cNvPr>
            <p:cNvSpPr txBox="1"/>
            <p:nvPr/>
          </p:nvSpPr>
          <p:spPr>
            <a:xfrm>
              <a:off x="9506792" y="3501822"/>
              <a:ext cx="61817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</a:rPr>
                <a:t>ONDRAF/NIRAS 2016</a:t>
              </a: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06E1DE73-6D9E-9DD5-51EC-C32F07262E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9" r="63541"/>
            <a:stretch/>
          </p:blipFill>
          <p:spPr bwMode="auto">
            <a:xfrm>
              <a:off x="7270413" y="1530578"/>
              <a:ext cx="2236379" cy="233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18">
            <a:extLst>
              <a:ext uri="{FF2B5EF4-FFF2-40B4-BE49-F238E27FC236}">
                <a16:creationId xmlns:a16="http://schemas.microsoft.com/office/drawing/2014/main" id="{27AE7119-5250-0EB3-DA90-F59910C1C4A4}"/>
              </a:ext>
            </a:extLst>
          </p:cNvPr>
          <p:cNvSpPr/>
          <p:nvPr/>
        </p:nvSpPr>
        <p:spPr>
          <a:xfrm>
            <a:off x="6387116" y="2891070"/>
            <a:ext cx="424251" cy="318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F5314-526B-D851-E836-2CA3B794881B}"/>
              </a:ext>
            </a:extLst>
          </p:cNvPr>
          <p:cNvSpPr txBox="1"/>
          <p:nvPr/>
        </p:nvSpPr>
        <p:spPr>
          <a:xfrm>
            <a:off x="9140506" y="5401674"/>
            <a:ext cx="1296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 </a:t>
            </a:r>
            <a:b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porosity</a:t>
            </a:r>
            <a:endParaRPr lang="en-US" kern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3" grpId="0"/>
      <p:bldP spid="4" grpId="0"/>
      <p:bldP spid="15" grpId="0"/>
      <p:bldP spid="16" grpId="0"/>
      <p:bldP spid="18" grpId="0"/>
      <p:bldP spid="21" grpId="0"/>
      <p:bldP spid="2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398EC54-F81B-4DE0-E1E0-234FC4D7F12C}"/>
              </a:ext>
            </a:extLst>
          </p:cNvPr>
          <p:cNvSpPr/>
          <p:nvPr/>
        </p:nvSpPr>
        <p:spPr>
          <a:xfrm>
            <a:off x="143147" y="4260532"/>
            <a:ext cx="6483111" cy="1762226"/>
          </a:xfrm>
          <a:custGeom>
            <a:avLst/>
            <a:gdLst>
              <a:gd name="connsiteX0" fmla="*/ 0 w 6960926"/>
              <a:gd name="connsiteY0" fmla="*/ 0 h 1543665"/>
              <a:gd name="connsiteX1" fmla="*/ 6960926 w 6960926"/>
              <a:gd name="connsiteY1" fmla="*/ 0 h 1543665"/>
              <a:gd name="connsiteX2" fmla="*/ 6960926 w 6960926"/>
              <a:gd name="connsiteY2" fmla="*/ 1543665 h 1543665"/>
              <a:gd name="connsiteX3" fmla="*/ 0 w 6960926"/>
              <a:gd name="connsiteY3" fmla="*/ 1543665 h 1543665"/>
              <a:gd name="connsiteX4" fmla="*/ 0 w 6960926"/>
              <a:gd name="connsiteY4" fmla="*/ 0 h 154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0926" h="1543665">
                <a:moveTo>
                  <a:pt x="0" y="0"/>
                </a:moveTo>
                <a:lnTo>
                  <a:pt x="6960926" y="0"/>
                </a:lnTo>
                <a:lnTo>
                  <a:pt x="6960926" y="1543665"/>
                </a:lnTo>
                <a:lnTo>
                  <a:pt x="0" y="15436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342900" lvl="0" indent="-34290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Organic material degradation </a:t>
            </a:r>
            <a:r>
              <a:rPr lang="en-US" sz="16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(Methane or Carbon Dioxide)</a:t>
            </a:r>
          </a:p>
          <a:p>
            <a:pPr marL="342900" lvl="0" indent="-34290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b="1" u="sng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Anaerobic corrosion of metals </a:t>
            </a:r>
            <a:r>
              <a:rPr lang="en-US" sz="16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(Hydrogen)</a:t>
            </a:r>
          </a:p>
          <a:p>
            <a:pPr marL="285750" lvl="0" indent="-2857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Radiolysis</a:t>
            </a:r>
            <a:r>
              <a:rPr lang="en-US" kern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(Hydrogen, Oxygen, Carbon Dioxide)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CC1E7-4D59-C9C4-7AFD-1841AAF2CD05}"/>
              </a:ext>
            </a:extLst>
          </p:cNvPr>
          <p:cNvSpPr txBox="1"/>
          <p:nvPr/>
        </p:nvSpPr>
        <p:spPr>
          <a:xfrm>
            <a:off x="134521" y="4150591"/>
            <a:ext cx="5965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Gas generation may occur through several processes:</a:t>
            </a:r>
            <a:endParaRPr lang="es-ES" sz="2000" dirty="0">
              <a:effectLst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313AA5-3714-D36D-FB83-A256BF17B6E6}"/>
              </a:ext>
            </a:extLst>
          </p:cNvPr>
          <p:cNvGrpSpPr/>
          <p:nvPr/>
        </p:nvGrpSpPr>
        <p:grpSpPr>
          <a:xfrm>
            <a:off x="82694" y="858397"/>
            <a:ext cx="5932739" cy="2739305"/>
            <a:chOff x="-3386681" y="5944523"/>
            <a:chExt cx="5932739" cy="273930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2AC5165-C165-314A-BF9A-C373F062C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386681" y="5944523"/>
              <a:ext cx="5932739" cy="23387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6D3051-30AA-A8DB-3C8F-710F53A632A0}"/>
                </a:ext>
              </a:extLst>
            </p:cNvPr>
            <p:cNvSpPr txBox="1"/>
            <p:nvPr/>
          </p:nvSpPr>
          <p:spPr>
            <a:xfrm>
              <a:off x="-1149411" y="8314496"/>
              <a:ext cx="36954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</a:rPr>
                <a:t>Modified from Nagra (</a:t>
              </a:r>
              <a:r>
                <a:rPr lang="en-GB" i="1" dirty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www.mont-terri.ch</a:t>
              </a:r>
              <a:r>
                <a:rPr lang="en-GB" i="1" dirty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36E564-FBF7-419E-5B3D-173D8D7AA626}"/>
              </a:ext>
            </a:extLst>
          </p:cNvPr>
          <p:cNvSpPr txBox="1"/>
          <p:nvPr/>
        </p:nvSpPr>
        <p:spPr>
          <a:xfrm>
            <a:off x="60384" y="0"/>
            <a:ext cx="11717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Gas production and transport mechanisms</a:t>
            </a:r>
            <a:endParaRPr lang="es-ES" sz="40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2CBC8-A426-D9AD-3464-F8150C138498}"/>
              </a:ext>
            </a:extLst>
          </p:cNvPr>
          <p:cNvCxnSpPr/>
          <p:nvPr/>
        </p:nvCxnSpPr>
        <p:spPr>
          <a:xfrm>
            <a:off x="0" y="78435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D8E06-73BA-AECF-8609-E86C2CAB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6399" y="6461620"/>
            <a:ext cx="1312025" cy="365125"/>
          </a:xfrm>
        </p:spPr>
        <p:txBody>
          <a:bodyPr/>
          <a:lstStyle/>
          <a:p>
            <a:r>
              <a:rPr lang="es-ES" sz="2000" dirty="0"/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D613C6-60CA-0B55-AE6F-8D218548D752}"/>
              </a:ext>
            </a:extLst>
          </p:cNvPr>
          <p:cNvSpPr/>
          <p:nvPr/>
        </p:nvSpPr>
        <p:spPr>
          <a:xfrm>
            <a:off x="93545" y="852732"/>
            <a:ext cx="6517918" cy="5230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E40DD3E-78B2-DEE6-B787-0B88A23318C8}"/>
              </a:ext>
            </a:extLst>
          </p:cNvPr>
          <p:cNvSpPr/>
          <p:nvPr/>
        </p:nvSpPr>
        <p:spPr>
          <a:xfrm rot="19463920">
            <a:off x="2385175" y="4207517"/>
            <a:ext cx="275602" cy="57699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B7590-C727-F29A-1951-C27AE4E517FA}"/>
              </a:ext>
            </a:extLst>
          </p:cNvPr>
          <p:cNvSpPr txBox="1"/>
          <p:nvPr/>
        </p:nvSpPr>
        <p:spPr>
          <a:xfrm>
            <a:off x="1492258" y="4780423"/>
            <a:ext cx="293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Low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diffusion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coefficient </a:t>
            </a:r>
            <a:br>
              <a:rPr lang="en-US" dirty="0"/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leads to accumulated gas volume and gas pressure buildup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707CDC45-72BA-26AA-D71F-14C454180C2E}"/>
              </a:ext>
            </a:extLst>
          </p:cNvPr>
          <p:cNvSpPr/>
          <p:nvPr/>
        </p:nvSpPr>
        <p:spPr>
          <a:xfrm rot="13385317">
            <a:off x="3558913" y="4207517"/>
            <a:ext cx="275602" cy="57699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98FF3-6B3A-BC96-C704-62F9059B7141}"/>
              </a:ext>
            </a:extLst>
          </p:cNvPr>
          <p:cNvSpPr txBox="1"/>
          <p:nvPr/>
        </p:nvSpPr>
        <p:spPr>
          <a:xfrm>
            <a:off x="4602008" y="4915792"/>
            <a:ext cx="326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Low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intrinsic permeability</a:t>
            </a:r>
            <a:br>
              <a:rPr lang="en-US" dirty="0"/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might induce gas pressure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buildup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" name="Picture 12" descr="W:\Teams\Radwaste\GeosphereContainment\RestrictedProjectInformation\+SERVER\Projects\Andra\SPP\Papers\Montpellier\Final Figures\Figure 1.png">
            <a:extLst>
              <a:ext uri="{FF2B5EF4-FFF2-40B4-BE49-F238E27FC236}">
                <a16:creationId xmlns:a16="http://schemas.microsoft.com/office/drawing/2014/main" id="{1A5D8D30-27C0-6AC2-1188-82962E7D54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33" b="20332"/>
          <a:stretch/>
        </p:blipFill>
        <p:spPr bwMode="auto">
          <a:xfrm>
            <a:off x="16132" y="1682806"/>
            <a:ext cx="2842480" cy="245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13" descr="W:\Teams\Radwaste\GeosphereContainment\RestrictedProjectInformation\+SERVER\Projects\Andra\SPP\Papers\Montpellier\Final Figures\Figure 1.png">
            <a:extLst>
              <a:ext uri="{FF2B5EF4-FFF2-40B4-BE49-F238E27FC236}">
                <a16:creationId xmlns:a16="http://schemas.microsoft.com/office/drawing/2014/main" id="{420AAEE7-8ACD-B106-056D-15AEC442D3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9" r="49387" b="20332"/>
          <a:stretch/>
        </p:blipFill>
        <p:spPr bwMode="auto">
          <a:xfrm>
            <a:off x="3574936" y="1616598"/>
            <a:ext cx="2473220" cy="258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15" descr="W:\Teams\Radwaste\GeosphereContainment\RestrictedProjectInformation\+SERVER\Projects\Andra\SPP\Papers\Montpellier\Final Figures\Figure 1.png">
            <a:extLst>
              <a:ext uri="{FF2B5EF4-FFF2-40B4-BE49-F238E27FC236}">
                <a16:creationId xmlns:a16="http://schemas.microsoft.com/office/drawing/2014/main" id="{4EF4E8F1-BCC9-CD0B-95F5-915D0A434F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2" r="24641" b="20559"/>
          <a:stretch/>
        </p:blipFill>
        <p:spPr bwMode="auto">
          <a:xfrm>
            <a:off x="6443630" y="1594149"/>
            <a:ext cx="2729270" cy="265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16" descr="W:\Teams\Radwaste\GeosphereContainment\RestrictedProjectInformation\+SERVER\Projects\Andra\SPP\Papers\Montpellier\Final Figures\Figure 1.png">
            <a:extLst>
              <a:ext uri="{FF2B5EF4-FFF2-40B4-BE49-F238E27FC236}">
                <a16:creationId xmlns:a16="http://schemas.microsoft.com/office/drawing/2014/main" id="{8D46A159-361F-57AF-4734-479E876AFF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2" b="20792"/>
          <a:stretch/>
        </p:blipFill>
        <p:spPr bwMode="auto">
          <a:xfrm>
            <a:off x="9476739" y="1594149"/>
            <a:ext cx="2729270" cy="265053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2AB42BB-C409-9181-B6F4-C8F29711350A}"/>
              </a:ext>
            </a:extLst>
          </p:cNvPr>
          <p:cNvSpPr txBox="1"/>
          <p:nvPr/>
        </p:nvSpPr>
        <p:spPr>
          <a:xfrm>
            <a:off x="152536" y="970267"/>
            <a:ext cx="293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Dissolved gas in pore water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migrates through diffusion</a:t>
            </a:r>
            <a:endParaRPr lang="es-E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B5F69B-C289-E4AA-2D52-D28C6C8449A0}"/>
              </a:ext>
            </a:extLst>
          </p:cNvPr>
          <p:cNvSpPr txBox="1"/>
          <p:nvPr/>
        </p:nvSpPr>
        <p:spPr>
          <a:xfrm>
            <a:off x="3299776" y="990249"/>
            <a:ext cx="285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Gas migrates by displacing water (two-phase flow)</a:t>
            </a:r>
            <a:endParaRPr lang="es-E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E72E34-701A-8C6D-821B-FE018E0775AB}"/>
              </a:ext>
            </a:extLst>
          </p:cNvPr>
          <p:cNvSpPr txBox="1"/>
          <p:nvPr/>
        </p:nvSpPr>
        <p:spPr>
          <a:xfrm>
            <a:off x="6232487" y="940923"/>
            <a:ext cx="271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Gas migrates through</a:t>
            </a: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preferential pathways </a:t>
            </a:r>
            <a:endParaRPr lang="es-E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60C911-FB36-AC29-90DC-80AB6DF7D026}"/>
              </a:ext>
            </a:extLst>
          </p:cNvPr>
          <p:cNvSpPr txBox="1"/>
          <p:nvPr/>
        </p:nvSpPr>
        <p:spPr>
          <a:xfrm>
            <a:off x="9342322" y="895913"/>
            <a:ext cx="271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Gas migrates through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tensile fractures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103C7-4367-C914-9541-71CD9FAB7F53}"/>
              </a:ext>
            </a:extLst>
          </p:cNvPr>
          <p:cNvSpPr txBox="1"/>
          <p:nvPr/>
        </p:nvSpPr>
        <p:spPr>
          <a:xfrm>
            <a:off x="7675523" y="4915792"/>
            <a:ext cx="326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If gas pressure exceeds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main principal stress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6A2F537-F69E-940D-01FB-1986BA4430F6}"/>
              </a:ext>
            </a:extLst>
          </p:cNvPr>
          <p:cNvSpPr/>
          <p:nvPr/>
        </p:nvSpPr>
        <p:spPr>
          <a:xfrm rot="19463920">
            <a:off x="5470237" y="4322471"/>
            <a:ext cx="275602" cy="57699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884D0FF-4ECF-67CC-10E1-DDAC76D10418}"/>
              </a:ext>
            </a:extLst>
          </p:cNvPr>
          <p:cNvSpPr/>
          <p:nvPr/>
        </p:nvSpPr>
        <p:spPr>
          <a:xfrm rot="13385317">
            <a:off x="6643975" y="4322471"/>
            <a:ext cx="275602" cy="57699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956C384-5812-A47F-DA9B-AC1CCE7E6DE0}"/>
              </a:ext>
            </a:extLst>
          </p:cNvPr>
          <p:cNvSpPr/>
          <p:nvPr/>
        </p:nvSpPr>
        <p:spPr>
          <a:xfrm rot="19463920">
            <a:off x="8462916" y="4337610"/>
            <a:ext cx="275602" cy="57699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7469FF6-F253-DC73-E0B0-D20813CD1348}"/>
              </a:ext>
            </a:extLst>
          </p:cNvPr>
          <p:cNvSpPr/>
          <p:nvPr/>
        </p:nvSpPr>
        <p:spPr>
          <a:xfrm rot="13385317">
            <a:off x="9636654" y="4337610"/>
            <a:ext cx="275602" cy="57699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119B15-FB05-3807-7BFE-A8F81F3ED989}"/>
              </a:ext>
            </a:extLst>
          </p:cNvPr>
          <p:cNvSpPr txBox="1"/>
          <p:nvPr/>
        </p:nvSpPr>
        <p:spPr>
          <a:xfrm>
            <a:off x="26174" y="5907499"/>
            <a:ext cx="6181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Modified after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Marschall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2606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50" grpId="0" animBg="1"/>
      <p:bldP spid="24" grpId="0" animBg="1"/>
      <p:bldP spid="14" grpId="0"/>
      <p:bldP spid="51" grpId="0" animBg="1"/>
      <p:bldP spid="17" grpId="0"/>
      <p:bldP spid="58" grpId="0"/>
      <p:bldP spid="59" grpId="0"/>
      <p:bldP spid="60" grpId="0"/>
      <p:bldP spid="61" grpId="0"/>
      <p:bldP spid="9" grpId="0"/>
      <p:bldP spid="11" grpId="0" animBg="1"/>
      <p:bldP spid="12" grpId="0" animBg="1"/>
      <p:bldP spid="13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36E564-FBF7-419E-5B3D-173D8D7AA626}"/>
              </a:ext>
            </a:extLst>
          </p:cNvPr>
          <p:cNvSpPr txBox="1"/>
          <p:nvPr/>
        </p:nvSpPr>
        <p:spPr>
          <a:xfrm>
            <a:off x="60385" y="0"/>
            <a:ext cx="10313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Candidate host rock in </a:t>
            </a:r>
            <a:r>
              <a:rPr lang="en-US" sz="40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Belguim</a:t>
            </a:r>
            <a:endParaRPr lang="es-ES" sz="40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2CBC8-A426-D9AD-3464-F8150C138498}"/>
              </a:ext>
            </a:extLst>
          </p:cNvPr>
          <p:cNvCxnSpPr/>
          <p:nvPr/>
        </p:nvCxnSpPr>
        <p:spPr>
          <a:xfrm>
            <a:off x="0" y="78435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18D1D9F-F59D-F2C4-B01D-C78F1A2D6445}"/>
              </a:ext>
            </a:extLst>
          </p:cNvPr>
          <p:cNvSpPr txBox="1"/>
          <p:nvPr/>
        </p:nvSpPr>
        <p:spPr>
          <a:xfrm>
            <a:off x="0" y="694942"/>
            <a:ext cx="71086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Boom clay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Boom Clay is a Cenozoic marine sedimentary clay formation.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At the Mol–</a:t>
            </a:r>
            <a:r>
              <a:rPr lang="en-US" sz="18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Dessel</a:t>
            </a:r>
            <a:r>
              <a:rPr lang="en-US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nuclear site, the Boom Clay formation is located approximately 190–290 m below ground level.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lack piece of wood&#10;&#10;AI-generated content may be incorrect.">
            <a:extLst>
              <a:ext uri="{FF2B5EF4-FFF2-40B4-BE49-F238E27FC236}">
                <a16:creationId xmlns:a16="http://schemas.microsoft.com/office/drawing/2014/main" id="{89395A76-22D7-65D0-7362-A3ECBAE0D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33037" r="2787" b="35145"/>
          <a:stretch/>
        </p:blipFill>
        <p:spPr>
          <a:xfrm>
            <a:off x="60385" y="1987604"/>
            <a:ext cx="4962619" cy="863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1E29A-C9A2-94EB-7B6E-3637DAB136B9}"/>
              </a:ext>
            </a:extLst>
          </p:cNvPr>
          <p:cNvSpPr txBox="1"/>
          <p:nvPr/>
        </p:nvSpPr>
        <p:spPr>
          <a:xfrm>
            <a:off x="0" y="2787512"/>
            <a:ext cx="2525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CG 76-77 W Core 8.2 7.5-8.15 m</a:t>
            </a:r>
            <a:endParaRPr lang="es-ES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5">
                <a:extLst>
                  <a:ext uri="{FF2B5EF4-FFF2-40B4-BE49-F238E27FC236}">
                    <a16:creationId xmlns:a16="http://schemas.microsoft.com/office/drawing/2014/main" id="{96800A44-F6D7-A8B5-D438-058BCB6966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42784"/>
                  </p:ext>
                </p:extLst>
              </p:nvPr>
            </p:nvGraphicFramePr>
            <p:xfrm>
              <a:off x="470457" y="3067433"/>
              <a:ext cx="4142474" cy="3214781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8413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01168">
                      <a:extLst>
                        <a:ext uri="{9D8B030D-6E8A-4147-A177-3AD203B41FA5}">
                          <a16:colId xmlns:a16="http://schemas.microsoft.com/office/drawing/2014/main" val="2518314944"/>
                        </a:ext>
                      </a:extLst>
                    </a:gridCol>
                  </a:tblGrid>
                  <a:tr h="408248">
                    <a:tc>
                      <a:txBody>
                        <a:bodyPr/>
                        <a:lstStyle/>
                        <a:p>
                          <a:pPr marL="85725" indent="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Parameter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Value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effectLst/>
                            </a:rPr>
                            <a:t>Plastic limit,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 (%)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</a:t>
                          </a:r>
                          <a:endParaRPr lang="es-ES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47586132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effectLst/>
                            </a:rPr>
                            <a:t>Liquid limit,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  (%)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66</a:t>
                          </a:r>
                          <a:endParaRPr lang="es-ES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37090187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Bulk density,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(Mg/m</a:t>
                          </a:r>
                          <a:r>
                            <a:rPr lang="en-GB" sz="1600" baseline="30000" dirty="0">
                              <a:effectLst/>
                            </a:rPr>
                            <a:t>3</a:t>
                          </a:r>
                          <a:r>
                            <a:rPr lang="en-GB" sz="1600" dirty="0">
                              <a:effectLst/>
                            </a:rPr>
                            <a:t>)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2.07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Dry density,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 (Mg/m</a:t>
                          </a:r>
                          <a:r>
                            <a:rPr lang="en-GB" sz="1600" baseline="30000" dirty="0">
                              <a:effectLst/>
                            </a:rPr>
                            <a:t>3</a:t>
                          </a:r>
                          <a:r>
                            <a:rPr lang="en-GB" sz="1600" dirty="0">
                              <a:effectLst/>
                            </a:rPr>
                            <a:t>)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1.7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Porosity,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0.36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Void ratio,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0.56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Water content,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 (%)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21.8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Degree of saturation,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oMath>
                          </a14:m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Close to 1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Total suction,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 (MPa)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2.5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5">
                <a:extLst>
                  <a:ext uri="{FF2B5EF4-FFF2-40B4-BE49-F238E27FC236}">
                    <a16:creationId xmlns:a16="http://schemas.microsoft.com/office/drawing/2014/main" id="{96800A44-F6D7-A8B5-D438-058BCB6966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42784"/>
                  </p:ext>
                </p:extLst>
              </p:nvPr>
            </p:nvGraphicFramePr>
            <p:xfrm>
              <a:off x="470457" y="3067433"/>
              <a:ext cx="4142474" cy="3214781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8413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01168">
                      <a:extLst>
                        <a:ext uri="{9D8B030D-6E8A-4147-A177-3AD203B41FA5}">
                          <a16:colId xmlns:a16="http://schemas.microsoft.com/office/drawing/2014/main" val="2518314944"/>
                        </a:ext>
                      </a:extLst>
                    </a:gridCol>
                  </a:tblGrid>
                  <a:tr h="408248">
                    <a:tc>
                      <a:txBody>
                        <a:bodyPr/>
                        <a:lstStyle/>
                        <a:p>
                          <a:pPr marL="85725" indent="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Parameter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Value</a:t>
                          </a:r>
                          <a:endParaRPr lang="es-ES_tradnl" sz="16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Myriad Pro" panose="020B0503030403020204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133333" r="-46137" b="-837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</a:t>
                          </a:r>
                          <a:endParaRPr lang="es-ES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47586132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233333" r="-46137" b="-737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66</a:t>
                          </a:r>
                          <a:endParaRPr lang="es-ES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37090187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326923" r="-46137" b="-6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2.07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435294" r="-46137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1.7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535294" r="-46137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0.36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635294" r="-46137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0.56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721154" r="-46137" b="-2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21.8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837255" r="-46137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effectLst/>
                            </a:rPr>
                            <a:t>Close to 1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1183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937255" r="-46137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2.5</a:t>
                          </a:r>
                          <a:endParaRPr lang="en-GB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B87D728-E2A0-4D06-0DC4-32996172D8B2}"/>
              </a:ext>
            </a:extLst>
          </p:cNvPr>
          <p:cNvSpPr txBox="1"/>
          <p:nvPr/>
        </p:nvSpPr>
        <p:spPr>
          <a:xfrm>
            <a:off x="6839076" y="731287"/>
            <a:ext cx="5249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MIP (Mercury intrusion </a:t>
            </a:r>
            <a:r>
              <a:rPr lang="en-US" sz="24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porosimetery</a:t>
            </a:r>
            <a:r>
              <a:rPr lang="en-US" sz="2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s-ES" sz="2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29E56-4851-43DB-03B3-183FCAA9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6758" y="6492875"/>
            <a:ext cx="1312025" cy="365125"/>
          </a:xfrm>
        </p:spPr>
        <p:txBody>
          <a:bodyPr/>
          <a:lstStyle/>
          <a:p>
            <a:r>
              <a:rPr lang="en-US" sz="2000" dirty="0"/>
              <a:t>3</a:t>
            </a:r>
            <a:endParaRPr lang="es-ES" sz="2000" dirty="0"/>
          </a:p>
        </p:txBody>
      </p:sp>
      <p:pic>
        <p:nvPicPr>
          <p:cNvPr id="13" name="Picture 12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2E678E78-AFBF-DA3E-7F77-1D9B759D3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68" y="1216353"/>
            <a:ext cx="3932341" cy="505490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82BEB2-6FC7-4428-987C-19D2B5C1D8A6}"/>
              </a:ext>
            </a:extLst>
          </p:cNvPr>
          <p:cNvCxnSpPr>
            <a:cxnSpLocks/>
          </p:cNvCxnSpPr>
          <p:nvPr/>
        </p:nvCxnSpPr>
        <p:spPr>
          <a:xfrm>
            <a:off x="8724900" y="4181475"/>
            <a:ext cx="0" cy="16630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9A50D1-819C-92A5-8AF2-7E1A160471AD}"/>
              </a:ext>
            </a:extLst>
          </p:cNvPr>
          <p:cNvSpPr txBox="1"/>
          <p:nvPr/>
        </p:nvSpPr>
        <p:spPr>
          <a:xfrm>
            <a:off x="8810312" y="4021455"/>
            <a:ext cx="1888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Dominant pore size</a:t>
            </a:r>
            <a:b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81.30 nm</a:t>
            </a:r>
            <a:endParaRPr lang="es-ES" sz="1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19D1A1-6E5B-1506-821E-4D976AC5FC3F}"/>
              </a:ext>
            </a:extLst>
          </p:cNvPr>
          <p:cNvCxnSpPr>
            <a:stCxn id="18" idx="2"/>
          </p:cNvCxnSpPr>
          <p:nvPr/>
        </p:nvCxnSpPr>
        <p:spPr>
          <a:xfrm flipH="1">
            <a:off x="9744075" y="4606230"/>
            <a:ext cx="10662" cy="3277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A6C25D1-30F8-5AF6-DE30-4B8B6F45569F}"/>
              </a:ext>
            </a:extLst>
          </p:cNvPr>
          <p:cNvSpPr txBox="1"/>
          <p:nvPr/>
        </p:nvSpPr>
        <p:spPr>
          <a:xfrm>
            <a:off x="9031964" y="4905553"/>
            <a:ext cx="148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Air entry value</a:t>
            </a:r>
            <a:b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3.9 MPa</a:t>
            </a:r>
            <a:endParaRPr lang="es-ES" sz="16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3C9870-8831-346B-FF02-060EA7FF21A7}"/>
              </a:ext>
            </a:extLst>
          </p:cNvPr>
          <p:cNvSpPr txBox="1"/>
          <p:nvPr/>
        </p:nvSpPr>
        <p:spPr>
          <a:xfrm>
            <a:off x="3321819" y="2573090"/>
            <a:ext cx="2128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At depth of 223 m</a:t>
            </a:r>
            <a:endParaRPr lang="es-E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4767DCE-8860-2542-4E43-6F775D07EDA1}"/>
              </a:ext>
            </a:extLst>
          </p:cNvPr>
          <p:cNvGrpSpPr/>
          <p:nvPr/>
        </p:nvGrpSpPr>
        <p:grpSpPr>
          <a:xfrm>
            <a:off x="6706" y="1017875"/>
            <a:ext cx="4529486" cy="5287969"/>
            <a:chOff x="6706" y="1017875"/>
            <a:chExt cx="4529486" cy="5287969"/>
          </a:xfrm>
        </p:grpSpPr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EDC4F070-FE52-1140-5DDA-5E5BA879C538}"/>
                </a:ext>
              </a:extLst>
            </p:cNvPr>
            <p:cNvGrpSpPr/>
            <p:nvPr/>
          </p:nvGrpSpPr>
          <p:grpSpPr>
            <a:xfrm>
              <a:off x="88116" y="1017875"/>
              <a:ext cx="4448076" cy="5287969"/>
              <a:chOff x="1" y="860823"/>
              <a:chExt cx="4448076" cy="5287969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E4A0645B-F629-5B99-0AE7-980332CDC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" y="860823"/>
                <a:ext cx="4448076" cy="5287969"/>
              </a:xfrm>
              <a:prstGeom prst="rect">
                <a:avLst/>
              </a:prstGeom>
            </p:spPr>
          </p:pic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629300B2-E3EF-ECD1-5BC1-C85FA95DE28F}"/>
                  </a:ext>
                </a:extLst>
              </p:cNvPr>
              <p:cNvGrpSpPr/>
              <p:nvPr/>
            </p:nvGrpSpPr>
            <p:grpSpPr>
              <a:xfrm>
                <a:off x="84347" y="1074653"/>
                <a:ext cx="4120866" cy="4569088"/>
                <a:chOff x="84347" y="1074653"/>
                <a:chExt cx="4120866" cy="4569088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0AA4FF6-DCA3-DFDA-70F1-7A9F077D5715}"/>
                    </a:ext>
                  </a:extLst>
                </p:cNvPr>
                <p:cNvSpPr/>
                <p:nvPr/>
              </p:nvSpPr>
              <p:spPr>
                <a:xfrm>
                  <a:off x="2030252" y="1805433"/>
                  <a:ext cx="129094" cy="130968"/>
                </a:xfrm>
                <a:prstGeom prst="rect">
                  <a:avLst/>
                </a:prstGeom>
                <a:solidFill>
                  <a:srgbClr val="C7C9CB"/>
                </a:solidFill>
                <a:ln>
                  <a:solidFill>
                    <a:srgbClr val="C7C9C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2998FA7-A562-9801-541F-97B15CA8C80F}"/>
                    </a:ext>
                  </a:extLst>
                </p:cNvPr>
                <p:cNvGrpSpPr/>
                <p:nvPr/>
              </p:nvGrpSpPr>
              <p:grpSpPr>
                <a:xfrm>
                  <a:off x="84347" y="1684604"/>
                  <a:ext cx="256802" cy="261610"/>
                  <a:chOff x="84347" y="1684604"/>
                  <a:chExt cx="256802" cy="261610"/>
                </a:xfrm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5094D31D-0768-9D66-88E1-23D20FAD16D9}"/>
                      </a:ext>
                    </a:extLst>
                  </p:cNvPr>
                  <p:cNvSpPr/>
                  <p:nvPr/>
                </p:nvSpPr>
                <p:spPr>
                  <a:xfrm>
                    <a:off x="158797" y="1746829"/>
                    <a:ext cx="107903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C559BDF9-D9E4-8920-2140-E354A11864E1}"/>
                      </a:ext>
                    </a:extLst>
                  </p:cNvPr>
                  <p:cNvSpPr txBox="1"/>
                  <p:nvPr/>
                </p:nvSpPr>
                <p:spPr>
                  <a:xfrm>
                    <a:off x="84347" y="1684604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4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7DA659BC-54B0-508E-3B8C-67C0B08D0442}"/>
                    </a:ext>
                  </a:extLst>
                </p:cNvPr>
                <p:cNvGrpSpPr/>
                <p:nvPr/>
              </p:nvGrpSpPr>
              <p:grpSpPr>
                <a:xfrm>
                  <a:off x="110540" y="2760201"/>
                  <a:ext cx="256802" cy="261610"/>
                  <a:chOff x="84347" y="1684604"/>
                  <a:chExt cx="256802" cy="261610"/>
                </a:xfrm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80034620-6C2A-B0DC-1743-51F98C166714}"/>
                      </a:ext>
                    </a:extLst>
                  </p:cNvPr>
                  <p:cNvSpPr/>
                  <p:nvPr/>
                </p:nvSpPr>
                <p:spPr>
                  <a:xfrm>
                    <a:off x="158797" y="1746829"/>
                    <a:ext cx="107903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9AF3DF27-8276-7465-FDF0-F34DB46EB1EA}"/>
                      </a:ext>
                    </a:extLst>
                  </p:cNvPr>
                  <p:cNvSpPr txBox="1"/>
                  <p:nvPr/>
                </p:nvSpPr>
                <p:spPr>
                  <a:xfrm>
                    <a:off x="84347" y="1684604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7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190523AC-6D15-0B3A-9845-07EAA2208BFB}"/>
                    </a:ext>
                  </a:extLst>
                </p:cNvPr>
                <p:cNvGrpSpPr/>
                <p:nvPr/>
              </p:nvGrpSpPr>
              <p:grpSpPr>
                <a:xfrm>
                  <a:off x="3948411" y="2462892"/>
                  <a:ext cx="256802" cy="261610"/>
                  <a:chOff x="84347" y="1684604"/>
                  <a:chExt cx="256802" cy="261610"/>
                </a:xfrm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F070F78E-E8B2-9BF7-8DFF-E0A4ED509D0E}"/>
                      </a:ext>
                    </a:extLst>
                  </p:cNvPr>
                  <p:cNvSpPr/>
                  <p:nvPr/>
                </p:nvSpPr>
                <p:spPr>
                  <a:xfrm>
                    <a:off x="158797" y="1746829"/>
                    <a:ext cx="107903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D858B36D-7D42-B1F7-320C-C8D7688A7931}"/>
                      </a:ext>
                    </a:extLst>
                  </p:cNvPr>
                  <p:cNvSpPr txBox="1"/>
                  <p:nvPr/>
                </p:nvSpPr>
                <p:spPr>
                  <a:xfrm>
                    <a:off x="84347" y="1684604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5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432D2447-040F-DE58-5EDF-42C201B1836E}"/>
                    </a:ext>
                  </a:extLst>
                </p:cNvPr>
                <p:cNvGrpSpPr/>
                <p:nvPr/>
              </p:nvGrpSpPr>
              <p:grpSpPr>
                <a:xfrm>
                  <a:off x="3930088" y="3022750"/>
                  <a:ext cx="256802" cy="261610"/>
                  <a:chOff x="84347" y="1684604"/>
                  <a:chExt cx="256802" cy="261610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89071BC8-2507-35B2-3E56-902ED1D3D30C}"/>
                      </a:ext>
                    </a:extLst>
                  </p:cNvPr>
                  <p:cNvSpPr/>
                  <p:nvPr/>
                </p:nvSpPr>
                <p:spPr>
                  <a:xfrm>
                    <a:off x="158797" y="1746829"/>
                    <a:ext cx="107903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A203E7EB-A102-4B41-9135-FAE7D1E11851}"/>
                      </a:ext>
                    </a:extLst>
                  </p:cNvPr>
                  <p:cNvSpPr txBox="1"/>
                  <p:nvPr/>
                </p:nvSpPr>
                <p:spPr>
                  <a:xfrm>
                    <a:off x="84347" y="1684604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6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B2846794-477B-6370-1465-3EB026C7BF75}"/>
                    </a:ext>
                  </a:extLst>
                </p:cNvPr>
                <p:cNvGrpSpPr/>
                <p:nvPr/>
              </p:nvGrpSpPr>
              <p:grpSpPr>
                <a:xfrm>
                  <a:off x="2422368" y="1957183"/>
                  <a:ext cx="256802" cy="261610"/>
                  <a:chOff x="84347" y="1684604"/>
                  <a:chExt cx="256802" cy="261610"/>
                </a:xfrm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03BAAEB-7D63-4BC0-A495-95C26677DAE6}"/>
                      </a:ext>
                    </a:extLst>
                  </p:cNvPr>
                  <p:cNvSpPr/>
                  <p:nvPr/>
                </p:nvSpPr>
                <p:spPr>
                  <a:xfrm>
                    <a:off x="158797" y="1746829"/>
                    <a:ext cx="107903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47F9DEBE-9B12-06A0-61AC-84B29B9D13C9}"/>
                      </a:ext>
                    </a:extLst>
                  </p:cNvPr>
                  <p:cNvSpPr txBox="1"/>
                  <p:nvPr/>
                </p:nvSpPr>
                <p:spPr>
                  <a:xfrm>
                    <a:off x="84347" y="1684604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3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3FF6B3EE-4475-3168-7741-AFE134B09B54}"/>
                    </a:ext>
                  </a:extLst>
                </p:cNvPr>
                <p:cNvGrpSpPr/>
                <p:nvPr/>
              </p:nvGrpSpPr>
              <p:grpSpPr>
                <a:xfrm>
                  <a:off x="1551138" y="1074653"/>
                  <a:ext cx="256802" cy="261610"/>
                  <a:chOff x="84347" y="1684604"/>
                  <a:chExt cx="256802" cy="261610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727608EE-B24E-F0E3-EF25-525D56CD3DBA}"/>
                      </a:ext>
                    </a:extLst>
                  </p:cNvPr>
                  <p:cNvSpPr/>
                  <p:nvPr/>
                </p:nvSpPr>
                <p:spPr>
                  <a:xfrm>
                    <a:off x="158797" y="1746829"/>
                    <a:ext cx="107903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BEA0B5B2-A522-E2B6-7905-3B3174D52D70}"/>
                      </a:ext>
                    </a:extLst>
                  </p:cNvPr>
                  <p:cNvSpPr txBox="1"/>
                  <p:nvPr/>
                </p:nvSpPr>
                <p:spPr>
                  <a:xfrm>
                    <a:off x="84347" y="1684604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8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11707665-2FF9-FBDF-869B-7BB74ABD9CB5}"/>
                    </a:ext>
                  </a:extLst>
                </p:cNvPr>
                <p:cNvGrpSpPr/>
                <p:nvPr/>
              </p:nvGrpSpPr>
              <p:grpSpPr>
                <a:xfrm>
                  <a:off x="2235162" y="1601394"/>
                  <a:ext cx="256802" cy="261610"/>
                  <a:chOff x="84347" y="1684604"/>
                  <a:chExt cx="256802" cy="261610"/>
                </a:xfrm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B7DCC293-1CD6-DBEA-4A9B-1485C6821AFD}"/>
                      </a:ext>
                    </a:extLst>
                  </p:cNvPr>
                  <p:cNvSpPr/>
                  <p:nvPr/>
                </p:nvSpPr>
                <p:spPr>
                  <a:xfrm>
                    <a:off x="158797" y="1746829"/>
                    <a:ext cx="107903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FCA217B4-C07D-C132-1410-C10886296563}"/>
                      </a:ext>
                    </a:extLst>
                  </p:cNvPr>
                  <p:cNvSpPr txBox="1"/>
                  <p:nvPr/>
                </p:nvSpPr>
                <p:spPr>
                  <a:xfrm>
                    <a:off x="84347" y="1684604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1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C68D1A05-5F15-6B58-1878-E4D08A8F5326}"/>
                    </a:ext>
                  </a:extLst>
                </p:cNvPr>
                <p:cNvGrpSpPr/>
                <p:nvPr/>
              </p:nvGrpSpPr>
              <p:grpSpPr>
                <a:xfrm>
                  <a:off x="1373336" y="1859316"/>
                  <a:ext cx="256802" cy="261610"/>
                  <a:chOff x="84347" y="1684604"/>
                  <a:chExt cx="256802" cy="261610"/>
                </a:xfrm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FFE630F8-5BEB-283D-4AE2-94F445311307}"/>
                      </a:ext>
                    </a:extLst>
                  </p:cNvPr>
                  <p:cNvSpPr/>
                  <p:nvPr/>
                </p:nvSpPr>
                <p:spPr>
                  <a:xfrm>
                    <a:off x="158797" y="1746829"/>
                    <a:ext cx="107903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02FA5005-4C49-5941-2C82-8CAB46121098}"/>
                      </a:ext>
                    </a:extLst>
                  </p:cNvPr>
                  <p:cNvSpPr txBox="1"/>
                  <p:nvPr/>
                </p:nvSpPr>
                <p:spPr>
                  <a:xfrm>
                    <a:off x="84347" y="1684604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2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EE07BEE6-E345-CBD9-1E7B-B32383DF4C24}"/>
                    </a:ext>
                  </a:extLst>
                </p:cNvPr>
                <p:cNvGrpSpPr/>
                <p:nvPr/>
              </p:nvGrpSpPr>
              <p:grpSpPr>
                <a:xfrm>
                  <a:off x="2794772" y="4874130"/>
                  <a:ext cx="306960" cy="261610"/>
                  <a:chOff x="2794772" y="4874130"/>
                  <a:chExt cx="306960" cy="261610"/>
                </a:xfrm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303C0401-AA3F-32F7-D65F-D6DA280C2064}"/>
                      </a:ext>
                    </a:extLst>
                  </p:cNvPr>
                  <p:cNvSpPr/>
                  <p:nvPr/>
                </p:nvSpPr>
                <p:spPr>
                  <a:xfrm>
                    <a:off x="2823976" y="4919949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B8BD8004-B53F-C683-C29D-EA4F60D798C6}"/>
                      </a:ext>
                    </a:extLst>
                  </p:cNvPr>
                  <p:cNvSpPr txBox="1"/>
                  <p:nvPr/>
                </p:nvSpPr>
                <p:spPr>
                  <a:xfrm>
                    <a:off x="2794772" y="4874130"/>
                    <a:ext cx="30696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1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DA06859D-BD7C-A030-E4CB-2CDB20C5C779}"/>
                    </a:ext>
                  </a:extLst>
                </p:cNvPr>
                <p:cNvGrpSpPr/>
                <p:nvPr/>
              </p:nvGrpSpPr>
              <p:grpSpPr>
                <a:xfrm>
                  <a:off x="3225728" y="4199094"/>
                  <a:ext cx="306960" cy="261610"/>
                  <a:chOff x="2794772" y="4874130"/>
                  <a:chExt cx="306960" cy="261610"/>
                </a:xfrm>
              </p:grpSpPr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9409D8E8-8000-AF49-31B5-8F897D69AF48}"/>
                      </a:ext>
                    </a:extLst>
                  </p:cNvPr>
                  <p:cNvSpPr/>
                  <p:nvPr/>
                </p:nvSpPr>
                <p:spPr>
                  <a:xfrm>
                    <a:off x="2823976" y="4919949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3A29E572-CADE-965E-323F-5F2976129FED}"/>
                      </a:ext>
                    </a:extLst>
                  </p:cNvPr>
                  <p:cNvSpPr txBox="1"/>
                  <p:nvPr/>
                </p:nvSpPr>
                <p:spPr>
                  <a:xfrm>
                    <a:off x="2794772" y="4874130"/>
                    <a:ext cx="30696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1100" dirty="0"/>
                      <a:t>8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8A7A2980-51F8-9FFA-7CA7-83C74C291BCE}"/>
                    </a:ext>
                  </a:extLst>
                </p:cNvPr>
                <p:cNvGrpSpPr/>
                <p:nvPr/>
              </p:nvGrpSpPr>
              <p:grpSpPr>
                <a:xfrm>
                  <a:off x="1852621" y="3911791"/>
                  <a:ext cx="306960" cy="261610"/>
                  <a:chOff x="2794772" y="4874130"/>
                  <a:chExt cx="306960" cy="261610"/>
                </a:xfrm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9D7A8578-A58A-B119-389C-714BC2650F3E}"/>
                      </a:ext>
                    </a:extLst>
                  </p:cNvPr>
                  <p:cNvSpPr/>
                  <p:nvPr/>
                </p:nvSpPr>
                <p:spPr>
                  <a:xfrm>
                    <a:off x="2823976" y="4919949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5EF92BC4-ED5C-2ABB-7752-E042D1E3D8CE}"/>
                      </a:ext>
                    </a:extLst>
                  </p:cNvPr>
                  <p:cNvSpPr txBox="1"/>
                  <p:nvPr/>
                </p:nvSpPr>
                <p:spPr>
                  <a:xfrm>
                    <a:off x="2794772" y="4874130"/>
                    <a:ext cx="30696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1100" dirty="0"/>
                      <a:t>7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EEB036F4-0D81-6E06-F77E-5A29FDA5B040}"/>
                    </a:ext>
                  </a:extLst>
                </p:cNvPr>
                <p:cNvGrpSpPr/>
                <p:nvPr/>
              </p:nvGrpSpPr>
              <p:grpSpPr>
                <a:xfrm>
                  <a:off x="1669281" y="4173401"/>
                  <a:ext cx="306960" cy="261610"/>
                  <a:chOff x="2794772" y="4874130"/>
                  <a:chExt cx="306960" cy="261610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092BB78A-1594-0579-8902-25D65A9E8A5E}"/>
                      </a:ext>
                    </a:extLst>
                  </p:cNvPr>
                  <p:cNvSpPr/>
                  <p:nvPr/>
                </p:nvSpPr>
                <p:spPr>
                  <a:xfrm>
                    <a:off x="2823976" y="4919949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B2864414-F802-101C-1E81-C2665FE21073}"/>
                      </a:ext>
                    </a:extLst>
                  </p:cNvPr>
                  <p:cNvSpPr txBox="1"/>
                  <p:nvPr/>
                </p:nvSpPr>
                <p:spPr>
                  <a:xfrm>
                    <a:off x="2794772" y="4874130"/>
                    <a:ext cx="30696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1100" dirty="0"/>
                      <a:t>6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A0AA9E73-3799-EA18-D59F-C52F40567618}"/>
                    </a:ext>
                  </a:extLst>
                </p:cNvPr>
                <p:cNvGrpSpPr/>
                <p:nvPr/>
              </p:nvGrpSpPr>
              <p:grpSpPr>
                <a:xfrm>
                  <a:off x="1403872" y="4408805"/>
                  <a:ext cx="306960" cy="261610"/>
                  <a:chOff x="2794772" y="4874130"/>
                  <a:chExt cx="306960" cy="261610"/>
                </a:xfrm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4CF5D1E9-24B0-E452-B348-D62AEA124F4C}"/>
                      </a:ext>
                    </a:extLst>
                  </p:cNvPr>
                  <p:cNvSpPr/>
                  <p:nvPr/>
                </p:nvSpPr>
                <p:spPr>
                  <a:xfrm>
                    <a:off x="2823976" y="4919949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686E7A56-DA79-2E9F-93A8-FFF898C5819E}"/>
                      </a:ext>
                    </a:extLst>
                  </p:cNvPr>
                  <p:cNvSpPr txBox="1"/>
                  <p:nvPr/>
                </p:nvSpPr>
                <p:spPr>
                  <a:xfrm>
                    <a:off x="2794772" y="4874130"/>
                    <a:ext cx="30696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1100" dirty="0"/>
                      <a:t>4</a:t>
                    </a:r>
                    <a:endParaRPr lang="es-ES" sz="1200" dirty="0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3446D8AB-F6F1-701B-E1D5-74B982BB1FB6}"/>
                    </a:ext>
                  </a:extLst>
                </p:cNvPr>
                <p:cNvGrpSpPr/>
                <p:nvPr/>
              </p:nvGrpSpPr>
              <p:grpSpPr>
                <a:xfrm>
                  <a:off x="1225350" y="5267831"/>
                  <a:ext cx="306960" cy="261610"/>
                  <a:chOff x="2794772" y="4874130"/>
                  <a:chExt cx="306960" cy="261610"/>
                </a:xfrm>
              </p:grpSpPr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813C91CE-664A-0DC8-1EB7-2C5AD0F22893}"/>
                      </a:ext>
                    </a:extLst>
                  </p:cNvPr>
                  <p:cNvSpPr/>
                  <p:nvPr/>
                </p:nvSpPr>
                <p:spPr>
                  <a:xfrm>
                    <a:off x="2823976" y="4919949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F1E30D02-DC23-D5DF-5472-492298F7625E}"/>
                      </a:ext>
                    </a:extLst>
                  </p:cNvPr>
                  <p:cNvSpPr txBox="1"/>
                  <p:nvPr/>
                </p:nvSpPr>
                <p:spPr>
                  <a:xfrm>
                    <a:off x="2794772" y="4874130"/>
                    <a:ext cx="30696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1100" dirty="0"/>
                      <a:t>5</a:t>
                    </a:r>
                    <a:endParaRPr lang="es-ES" sz="1200" dirty="0"/>
                  </a:p>
                </p:txBody>
              </p:sp>
            </p:grp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857FD6CA-718A-4BF5-7FDB-1FA9DEE4B3A1}"/>
                    </a:ext>
                  </a:extLst>
                </p:cNvPr>
                <p:cNvSpPr/>
                <p:nvPr/>
              </p:nvSpPr>
              <p:spPr>
                <a:xfrm>
                  <a:off x="3338841" y="5415141"/>
                  <a:ext cx="320040" cy="228600"/>
                </a:xfrm>
                <a:prstGeom prst="rect">
                  <a:avLst/>
                </a:prstGeom>
                <a:solidFill>
                  <a:srgbClr val="919190"/>
                </a:solidFill>
                <a:ln>
                  <a:solidFill>
                    <a:srgbClr val="94979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B999416-6AC2-29D4-A4F0-E69A02AFA529}"/>
                </a:ext>
              </a:extLst>
            </p:cNvPr>
            <p:cNvSpPr txBox="1"/>
            <p:nvPr/>
          </p:nvSpPr>
          <p:spPr>
            <a:xfrm>
              <a:off x="6706" y="3319583"/>
              <a:ext cx="31998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</a:rPr>
                <a:t>Gonzalez-Blanco &amp; Romero (2024)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36E564-FBF7-419E-5B3D-173D8D7AA626}"/>
              </a:ext>
            </a:extLst>
          </p:cNvPr>
          <p:cNvSpPr txBox="1"/>
          <p:nvPr/>
        </p:nvSpPr>
        <p:spPr>
          <a:xfrm>
            <a:off x="60385" y="0"/>
            <a:ext cx="761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Experimental equipment</a:t>
            </a:r>
            <a:endParaRPr lang="es-ES" sz="40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2CBC8-A426-D9AD-3464-F8150C138498}"/>
              </a:ext>
            </a:extLst>
          </p:cNvPr>
          <p:cNvCxnSpPr/>
          <p:nvPr/>
        </p:nvCxnSpPr>
        <p:spPr>
          <a:xfrm>
            <a:off x="0" y="78435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4A2C6-79CD-E24D-95B0-75C59B06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5086" y="6444753"/>
            <a:ext cx="1312025" cy="365125"/>
          </a:xfrm>
        </p:spPr>
        <p:txBody>
          <a:bodyPr/>
          <a:lstStyle/>
          <a:p>
            <a:r>
              <a:rPr lang="es-ES" sz="2000" dirty="0"/>
              <a:t>4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848917-984B-EE60-15B1-7D36F93E994A}"/>
              </a:ext>
            </a:extLst>
          </p:cNvPr>
          <p:cNvGrpSpPr/>
          <p:nvPr/>
        </p:nvGrpSpPr>
        <p:grpSpPr>
          <a:xfrm>
            <a:off x="2828757" y="836795"/>
            <a:ext cx="1673207" cy="1096183"/>
            <a:chOff x="2840295" y="2843465"/>
            <a:chExt cx="2301593" cy="1466111"/>
          </a:xfrm>
        </p:grpSpPr>
        <p:sp>
          <p:nvSpPr>
            <p:cNvPr id="13" name="Flowchart: Magnetic Disk 24">
              <a:extLst>
                <a:ext uri="{FF2B5EF4-FFF2-40B4-BE49-F238E27FC236}">
                  <a16:creationId xmlns:a16="http://schemas.microsoft.com/office/drawing/2014/main" id="{DFB7C7C8-8359-F1F8-1E91-776273EF1DA5}"/>
                </a:ext>
              </a:extLst>
            </p:cNvPr>
            <p:cNvSpPr/>
            <p:nvPr/>
          </p:nvSpPr>
          <p:spPr>
            <a:xfrm>
              <a:off x="3505216" y="3761919"/>
              <a:ext cx="900000" cy="450000"/>
            </a:xfrm>
            <a:prstGeom prst="flowChartMagneticDisk">
              <a:avLst/>
            </a:prstGeom>
            <a:solidFill>
              <a:srgbClr val="E7E6E6">
                <a:lumMod val="50000"/>
              </a:srgb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5">
                  <a:extLst>
                    <a:ext uri="{FF2B5EF4-FFF2-40B4-BE49-F238E27FC236}">
                      <a16:creationId xmlns:a16="http://schemas.microsoft.com/office/drawing/2014/main" id="{312394A1-36AE-EEBF-FB18-144FCFC4B017}"/>
                    </a:ext>
                  </a:extLst>
                </p:cNvPr>
                <p:cNvSpPr txBox="1"/>
                <p:nvPr/>
              </p:nvSpPr>
              <p:spPr>
                <a:xfrm>
                  <a:off x="2840295" y="3072261"/>
                  <a:ext cx="2301593" cy="523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en-GB" sz="1400" dirty="0">
                      <a:solidFill>
                        <a:srgbClr val="E7E6E6">
                          <a:lumMod val="50000"/>
                        </a:srgbClr>
                      </a:solidFill>
                      <a:latin typeface="Myriad Pro" panose="020B0503030403020204"/>
                      <a:cs typeface="Arial" panose="020B0604020202020204" pitchFamily="34" charset="0"/>
                    </a:rPr>
                    <a:t>h = 20 mm</a:t>
                  </a:r>
                </a:p>
                <a:p>
                  <a:pPr algn="ctr" defTabSz="914400"/>
                  <a14:m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</m:oMath>
                  </a14:m>
                  <a:r>
                    <a:rPr lang="en-GB" sz="1400" dirty="0">
                      <a:solidFill>
                        <a:srgbClr val="E7E6E6">
                          <a:lumMod val="50000"/>
                        </a:srgbClr>
                      </a:solidFill>
                      <a:latin typeface="Myriad Pro" panose="020B0503030403020204"/>
                      <a:cs typeface="Arial" panose="020B0604020202020204" pitchFamily="34" charset="0"/>
                    </a:rPr>
                    <a:t> = 50 mm</a:t>
                  </a:r>
                </a:p>
              </p:txBody>
            </p:sp>
          </mc:Choice>
          <mc:Fallback xmlns="">
            <p:sp>
              <p:nvSpPr>
                <p:cNvPr id="14" name="TextBox 25">
                  <a:extLst>
                    <a:ext uri="{FF2B5EF4-FFF2-40B4-BE49-F238E27FC236}">
                      <a16:creationId xmlns:a16="http://schemas.microsoft.com/office/drawing/2014/main" id="{312394A1-36AE-EEBF-FB18-144FCFC4B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295" y="3072261"/>
                  <a:ext cx="2301593" cy="523221"/>
                </a:xfrm>
                <a:prstGeom prst="rect">
                  <a:avLst/>
                </a:prstGeom>
                <a:blipFill>
                  <a:blip r:embed="rId5"/>
                  <a:stretch>
                    <a:fillRect t="-3125" b="-4843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ángulo 249">
              <a:extLst>
                <a:ext uri="{FF2B5EF4-FFF2-40B4-BE49-F238E27FC236}">
                  <a16:creationId xmlns:a16="http://schemas.microsoft.com/office/drawing/2014/main" id="{B4C31D22-6D69-81FC-B62B-8F5272D02CF4}"/>
                </a:ext>
              </a:extLst>
            </p:cNvPr>
            <p:cNvSpPr/>
            <p:nvPr/>
          </p:nvSpPr>
          <p:spPr>
            <a:xfrm>
              <a:off x="3337058" y="2843465"/>
              <a:ext cx="11673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/>
                <a:t>Sample size</a:t>
              </a:r>
            </a:p>
          </p:txBody>
        </p:sp>
        <p:sp>
          <p:nvSpPr>
            <p:cNvPr id="16" name="Rectángulo 251">
              <a:extLst>
                <a:ext uri="{FF2B5EF4-FFF2-40B4-BE49-F238E27FC236}">
                  <a16:creationId xmlns:a16="http://schemas.microsoft.com/office/drawing/2014/main" id="{8A9C3582-0F64-A46C-51B9-CEC5AB27EC52}"/>
                </a:ext>
              </a:extLst>
            </p:cNvPr>
            <p:cNvSpPr/>
            <p:nvPr/>
          </p:nvSpPr>
          <p:spPr>
            <a:xfrm>
              <a:off x="3214897" y="2881386"/>
              <a:ext cx="1552392" cy="1428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D07E40E-6C0D-56B2-0F7F-FA139012979B}"/>
              </a:ext>
            </a:extLst>
          </p:cNvPr>
          <p:cNvSpPr txBox="1"/>
          <p:nvPr/>
        </p:nvSpPr>
        <p:spPr>
          <a:xfrm>
            <a:off x="164217" y="731914"/>
            <a:ext cx="245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Oedometer setup</a:t>
            </a:r>
            <a:endParaRPr lang="es-ES" sz="2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5B5866-6463-41AD-00F3-596968B7103D}"/>
              </a:ext>
            </a:extLst>
          </p:cNvPr>
          <p:cNvSpPr txBox="1"/>
          <p:nvPr/>
        </p:nvSpPr>
        <p:spPr>
          <a:xfrm>
            <a:off x="4713676" y="2460480"/>
            <a:ext cx="3018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Cell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Sample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Porous stones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Axial / Isotropic pressure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volume controller (PVC)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Gas injection PVC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Water inflow PVC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Water outflow PVC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Axial LVDT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Axial rod-spring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Radial rod-spring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Radial LVDT holder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8B573A-1CC7-6280-4A73-67EF11578BC1}"/>
              </a:ext>
            </a:extLst>
          </p:cNvPr>
          <p:cNvSpPr txBox="1"/>
          <p:nvPr/>
        </p:nvSpPr>
        <p:spPr>
          <a:xfrm>
            <a:off x="6406101" y="789482"/>
            <a:ext cx="38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Isotropic setup</a:t>
            </a:r>
            <a:endParaRPr lang="es-ES" sz="2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0683D3D-62BC-F69C-0AEF-B2CC17AA00D8}"/>
              </a:ext>
            </a:extLst>
          </p:cNvPr>
          <p:cNvGrpSpPr/>
          <p:nvPr/>
        </p:nvGrpSpPr>
        <p:grpSpPr>
          <a:xfrm>
            <a:off x="6712045" y="1365323"/>
            <a:ext cx="2135355" cy="1394338"/>
            <a:chOff x="2878966" y="2829395"/>
            <a:chExt cx="2301593" cy="1480181"/>
          </a:xfrm>
        </p:grpSpPr>
        <p:sp>
          <p:nvSpPr>
            <p:cNvPr id="140" name="Flowchart: Magnetic Disk 24">
              <a:extLst>
                <a:ext uri="{FF2B5EF4-FFF2-40B4-BE49-F238E27FC236}">
                  <a16:creationId xmlns:a16="http://schemas.microsoft.com/office/drawing/2014/main" id="{09FD18CA-2B18-7E33-326C-551BAB86FFD6}"/>
                </a:ext>
              </a:extLst>
            </p:cNvPr>
            <p:cNvSpPr/>
            <p:nvPr/>
          </p:nvSpPr>
          <p:spPr>
            <a:xfrm>
              <a:off x="3683268" y="3640677"/>
              <a:ext cx="692991" cy="633708"/>
            </a:xfrm>
            <a:prstGeom prst="flowChartMagneticDisk">
              <a:avLst/>
            </a:prstGeom>
            <a:solidFill>
              <a:srgbClr val="E7E6E6">
                <a:lumMod val="50000"/>
              </a:srgb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25">
                  <a:extLst>
                    <a:ext uri="{FF2B5EF4-FFF2-40B4-BE49-F238E27FC236}">
                      <a16:creationId xmlns:a16="http://schemas.microsoft.com/office/drawing/2014/main" id="{11FBB190-5F4E-8982-59A0-E1CB4F4A2122}"/>
                    </a:ext>
                  </a:extLst>
                </p:cNvPr>
                <p:cNvSpPr txBox="1"/>
                <p:nvPr/>
              </p:nvSpPr>
              <p:spPr>
                <a:xfrm>
                  <a:off x="2878966" y="3111171"/>
                  <a:ext cx="2301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en-GB" sz="1400" dirty="0">
                      <a:solidFill>
                        <a:srgbClr val="E7E6E6">
                          <a:lumMod val="50000"/>
                        </a:srgbClr>
                      </a:solidFill>
                      <a:latin typeface="Myriad Pro" panose="020B0503030403020204"/>
                      <a:cs typeface="Arial" panose="020B0604020202020204" pitchFamily="34" charset="0"/>
                    </a:rPr>
                    <a:t>h = 25 mm</a:t>
                  </a:r>
                </a:p>
                <a:p>
                  <a:pPr algn="ctr" defTabSz="914400"/>
                  <a14:m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</m:oMath>
                  </a14:m>
                  <a:r>
                    <a:rPr lang="en-GB" sz="1400" dirty="0">
                      <a:solidFill>
                        <a:srgbClr val="E7E6E6">
                          <a:lumMod val="50000"/>
                        </a:srgbClr>
                      </a:solidFill>
                      <a:latin typeface="Myriad Pro" panose="020B0503030403020204"/>
                      <a:cs typeface="Arial" panose="020B0604020202020204" pitchFamily="34" charset="0"/>
                    </a:rPr>
                    <a:t> = 38 mm</a:t>
                  </a:r>
                </a:p>
              </p:txBody>
            </p:sp>
          </mc:Choice>
          <mc:Fallback xmlns="">
            <p:sp>
              <p:nvSpPr>
                <p:cNvPr id="141" name="TextBox 25">
                  <a:extLst>
                    <a:ext uri="{FF2B5EF4-FFF2-40B4-BE49-F238E27FC236}">
                      <a16:creationId xmlns:a16="http://schemas.microsoft.com/office/drawing/2014/main" id="{11FBB190-5F4E-8982-59A0-E1CB4F4A2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966" y="3111171"/>
                  <a:ext cx="2301593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3704" b="-17284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Rectángulo 249">
              <a:extLst>
                <a:ext uri="{FF2B5EF4-FFF2-40B4-BE49-F238E27FC236}">
                  <a16:creationId xmlns:a16="http://schemas.microsoft.com/office/drawing/2014/main" id="{65B3A775-F36D-88C0-B070-3890C82DAB50}"/>
                </a:ext>
              </a:extLst>
            </p:cNvPr>
            <p:cNvSpPr/>
            <p:nvPr/>
          </p:nvSpPr>
          <p:spPr>
            <a:xfrm>
              <a:off x="3451356" y="2829395"/>
              <a:ext cx="11673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/>
                <a:t>Sample size</a:t>
              </a:r>
            </a:p>
          </p:txBody>
        </p:sp>
        <p:sp>
          <p:nvSpPr>
            <p:cNvPr id="143" name="Rectángulo 251">
              <a:extLst>
                <a:ext uri="{FF2B5EF4-FFF2-40B4-BE49-F238E27FC236}">
                  <a16:creationId xmlns:a16="http://schemas.microsoft.com/office/drawing/2014/main" id="{7D2AB8B5-74B2-F52F-7BAB-5FBC7B822FA0}"/>
                </a:ext>
              </a:extLst>
            </p:cNvPr>
            <p:cNvSpPr/>
            <p:nvPr/>
          </p:nvSpPr>
          <p:spPr>
            <a:xfrm>
              <a:off x="3293579" y="2881386"/>
              <a:ext cx="1473710" cy="1428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04E6B7B-585A-C5B5-0948-FEE4DFED9592}"/>
              </a:ext>
            </a:extLst>
          </p:cNvPr>
          <p:cNvGrpSpPr/>
          <p:nvPr/>
        </p:nvGrpSpPr>
        <p:grpSpPr>
          <a:xfrm>
            <a:off x="7867941" y="1220553"/>
            <a:ext cx="7765916" cy="5049041"/>
            <a:chOff x="7867941" y="1220553"/>
            <a:chExt cx="7765916" cy="5049041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17BF1F2-700C-D67E-C55A-FB0A5E3D06E3}"/>
                </a:ext>
              </a:extLst>
            </p:cNvPr>
            <p:cNvGrpSpPr/>
            <p:nvPr/>
          </p:nvGrpSpPr>
          <p:grpSpPr>
            <a:xfrm>
              <a:off x="7867941" y="1220553"/>
              <a:ext cx="4334694" cy="4623719"/>
              <a:chOff x="4238502" y="1250742"/>
              <a:chExt cx="4334694" cy="4623719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4BDBC8A-4F54-401C-C69F-B1A57A4752FE}"/>
                  </a:ext>
                </a:extLst>
              </p:cNvPr>
              <p:cNvGrpSpPr/>
              <p:nvPr/>
            </p:nvGrpSpPr>
            <p:grpSpPr>
              <a:xfrm>
                <a:off x="4542388" y="1250742"/>
                <a:ext cx="4030808" cy="4585952"/>
                <a:chOff x="4542388" y="1250742"/>
                <a:chExt cx="4030808" cy="4585952"/>
              </a:xfrm>
            </p:grpSpPr>
            <p:pic>
              <p:nvPicPr>
                <p:cNvPr id="218" name="Picture 217">
                  <a:extLst>
                    <a:ext uri="{FF2B5EF4-FFF2-40B4-BE49-F238E27FC236}">
                      <a16:creationId xmlns:a16="http://schemas.microsoft.com/office/drawing/2014/main" id="{8419BAB3-551E-44E2-DB02-E099E2C27D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7271" y="1250742"/>
                  <a:ext cx="3225925" cy="4542529"/>
                </a:xfrm>
                <a:prstGeom prst="rect">
                  <a:avLst/>
                </a:prstGeom>
              </p:spPr>
            </p:pic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5C0E22CD-783A-BD3F-6141-B51ABDAE0723}"/>
                    </a:ext>
                  </a:extLst>
                </p:cNvPr>
                <p:cNvGrpSpPr/>
                <p:nvPr/>
              </p:nvGrpSpPr>
              <p:grpSpPr>
                <a:xfrm>
                  <a:off x="4542388" y="5047955"/>
                  <a:ext cx="988023" cy="369331"/>
                  <a:chOff x="1867050" y="2050785"/>
                  <a:chExt cx="815506" cy="349240"/>
                </a:xfrm>
              </p:grpSpPr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8ACF80EA-4644-2240-F2FE-AC505D76BD69}"/>
                      </a:ext>
                    </a:extLst>
                  </p:cNvPr>
                  <p:cNvGrpSpPr/>
                  <p:nvPr/>
                </p:nvGrpSpPr>
                <p:grpSpPr>
                  <a:xfrm>
                    <a:off x="2522580" y="2050785"/>
                    <a:ext cx="82296" cy="82296"/>
                    <a:chOff x="6688780" y="5372428"/>
                    <a:chExt cx="82296" cy="82296"/>
                  </a:xfrm>
                </p:grpSpPr>
                <p:cxnSp>
                  <p:nvCxnSpPr>
                    <p:cNvPr id="240" name="Straight Connector 239">
                      <a:extLst>
                        <a:ext uri="{FF2B5EF4-FFF2-40B4-BE49-F238E27FC236}">
                          <a16:creationId xmlns:a16="http://schemas.microsoft.com/office/drawing/2014/main" id="{DA208E3F-AAE8-4358-B2D2-C3580499BD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693762" y="5376863"/>
                      <a:ext cx="73152" cy="7315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Straight Connector 240">
                      <a:extLst>
                        <a:ext uri="{FF2B5EF4-FFF2-40B4-BE49-F238E27FC236}">
                          <a16:creationId xmlns:a16="http://schemas.microsoft.com/office/drawing/2014/main" id="{22627D3E-7DC6-1910-89D9-DBA573BCEBC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692942" y="5376863"/>
                      <a:ext cx="73152" cy="7315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2" name="Oval 241">
                      <a:extLst>
                        <a:ext uri="{FF2B5EF4-FFF2-40B4-BE49-F238E27FC236}">
                          <a16:creationId xmlns:a16="http://schemas.microsoft.com/office/drawing/2014/main" id="{474D421E-15B1-BC3A-33FE-53B4F3DBEF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780" y="5372428"/>
                      <a:ext cx="82296" cy="8229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06D2C068-F5CB-7A22-1621-F4AFB516B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67050" y="2144703"/>
                    <a:ext cx="815506" cy="25532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8D3BED8A-20D4-01B5-48E3-411A9D006949}"/>
                    </a:ext>
                  </a:extLst>
                </p:cNvPr>
                <p:cNvGrpSpPr/>
                <p:nvPr/>
              </p:nvGrpSpPr>
              <p:grpSpPr>
                <a:xfrm>
                  <a:off x="4546338" y="5467363"/>
                  <a:ext cx="988023" cy="369331"/>
                  <a:chOff x="1867050" y="2050785"/>
                  <a:chExt cx="815506" cy="349240"/>
                </a:xfrm>
              </p:grpSpPr>
              <p:grpSp>
                <p:nvGrpSpPr>
                  <p:cNvPr id="233" name="Group 232">
                    <a:extLst>
                      <a:ext uri="{FF2B5EF4-FFF2-40B4-BE49-F238E27FC236}">
                        <a16:creationId xmlns:a16="http://schemas.microsoft.com/office/drawing/2014/main" id="{9AEC7429-E671-24B4-8CD5-4272B335ECE5}"/>
                      </a:ext>
                    </a:extLst>
                  </p:cNvPr>
                  <p:cNvGrpSpPr/>
                  <p:nvPr/>
                </p:nvGrpSpPr>
                <p:grpSpPr>
                  <a:xfrm>
                    <a:off x="2522580" y="2050785"/>
                    <a:ext cx="82296" cy="82296"/>
                    <a:chOff x="6688780" y="5372428"/>
                    <a:chExt cx="82296" cy="82296"/>
                  </a:xfrm>
                </p:grpSpPr>
                <p:cxnSp>
                  <p:nvCxnSpPr>
                    <p:cNvPr id="235" name="Straight Connector 234">
                      <a:extLst>
                        <a:ext uri="{FF2B5EF4-FFF2-40B4-BE49-F238E27FC236}">
                          <a16:creationId xmlns:a16="http://schemas.microsoft.com/office/drawing/2014/main" id="{1CD5AD8B-90C4-63CD-E225-1446E6858C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693762" y="5376863"/>
                      <a:ext cx="73152" cy="7315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Straight Connector 235">
                      <a:extLst>
                        <a:ext uri="{FF2B5EF4-FFF2-40B4-BE49-F238E27FC236}">
                          <a16:creationId xmlns:a16="http://schemas.microsoft.com/office/drawing/2014/main" id="{7E9D4346-347F-2743-C8A8-C4A71F4AF9E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692942" y="5376863"/>
                      <a:ext cx="73152" cy="7315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7" name="Oval 236">
                      <a:extLst>
                        <a:ext uri="{FF2B5EF4-FFF2-40B4-BE49-F238E27FC236}">
                          <a16:creationId xmlns:a16="http://schemas.microsoft.com/office/drawing/2014/main" id="{7DA753F1-1749-47C4-B83C-AE69D2E3A3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780" y="5372428"/>
                      <a:ext cx="82296" cy="8229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pic>
                <p:nvPicPr>
                  <p:cNvPr id="234" name="Picture 233">
                    <a:extLst>
                      <a:ext uri="{FF2B5EF4-FFF2-40B4-BE49-F238E27FC236}">
                        <a16:creationId xmlns:a16="http://schemas.microsoft.com/office/drawing/2014/main" id="{D450AD35-4CFA-44EB-0872-577D449504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67050" y="2144703"/>
                    <a:ext cx="815506" cy="25532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76BE2B65-CA25-5DCF-D27E-EDB97F66FF1A}"/>
                    </a:ext>
                  </a:extLst>
                </p:cNvPr>
                <p:cNvGrpSpPr/>
                <p:nvPr/>
              </p:nvGrpSpPr>
              <p:grpSpPr>
                <a:xfrm>
                  <a:off x="5217961" y="2442580"/>
                  <a:ext cx="988023" cy="369331"/>
                  <a:chOff x="1867050" y="2050785"/>
                  <a:chExt cx="815506" cy="349240"/>
                </a:xfrm>
              </p:grpSpPr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045F43B8-90FA-BC14-53AE-40E47548DC38}"/>
                      </a:ext>
                    </a:extLst>
                  </p:cNvPr>
                  <p:cNvGrpSpPr/>
                  <p:nvPr/>
                </p:nvGrpSpPr>
                <p:grpSpPr>
                  <a:xfrm>
                    <a:off x="2522580" y="2050785"/>
                    <a:ext cx="82296" cy="82296"/>
                    <a:chOff x="6688780" y="5372428"/>
                    <a:chExt cx="82296" cy="82296"/>
                  </a:xfrm>
                </p:grpSpPr>
                <p:cxnSp>
                  <p:nvCxnSpPr>
                    <p:cNvPr id="230" name="Straight Connector 229">
                      <a:extLst>
                        <a:ext uri="{FF2B5EF4-FFF2-40B4-BE49-F238E27FC236}">
                          <a16:creationId xmlns:a16="http://schemas.microsoft.com/office/drawing/2014/main" id="{925956BA-C795-2847-1125-22E7236D575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693762" y="5376863"/>
                      <a:ext cx="73152" cy="7315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>
                      <a:extLst>
                        <a:ext uri="{FF2B5EF4-FFF2-40B4-BE49-F238E27FC236}">
                          <a16:creationId xmlns:a16="http://schemas.microsoft.com/office/drawing/2014/main" id="{B79FC8F7-5822-55F0-5A06-F11EB5BB5AC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692942" y="5376863"/>
                      <a:ext cx="73152" cy="7315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2" name="Oval 231">
                      <a:extLst>
                        <a:ext uri="{FF2B5EF4-FFF2-40B4-BE49-F238E27FC236}">
                          <a16:creationId xmlns:a16="http://schemas.microsoft.com/office/drawing/2014/main" id="{9B0C48D3-A2A8-3822-15A8-1CDCDC73CE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780" y="5372428"/>
                      <a:ext cx="82296" cy="8229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pic>
                <p:nvPicPr>
                  <p:cNvPr id="229" name="Picture 228">
                    <a:extLst>
                      <a:ext uri="{FF2B5EF4-FFF2-40B4-BE49-F238E27FC236}">
                        <a16:creationId xmlns:a16="http://schemas.microsoft.com/office/drawing/2014/main" id="{D558F46D-E379-912F-2D79-5C2FE5EDFC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67050" y="2144703"/>
                    <a:ext cx="815506" cy="25532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5DD2E1B3-2421-706A-8406-5D02C9DE124E}"/>
                    </a:ext>
                  </a:extLst>
                </p:cNvPr>
                <p:cNvGrpSpPr/>
                <p:nvPr/>
              </p:nvGrpSpPr>
              <p:grpSpPr>
                <a:xfrm>
                  <a:off x="5484373" y="4730209"/>
                  <a:ext cx="988023" cy="312897"/>
                  <a:chOff x="1867050" y="2050785"/>
                  <a:chExt cx="815506" cy="349240"/>
                </a:xfrm>
              </p:grpSpPr>
              <p:grpSp>
                <p:nvGrpSpPr>
                  <p:cNvPr id="223" name="Group 222">
                    <a:extLst>
                      <a:ext uri="{FF2B5EF4-FFF2-40B4-BE49-F238E27FC236}">
                        <a16:creationId xmlns:a16="http://schemas.microsoft.com/office/drawing/2014/main" id="{6662D7AB-65C9-FFB2-7AD6-5C34987558C7}"/>
                      </a:ext>
                    </a:extLst>
                  </p:cNvPr>
                  <p:cNvGrpSpPr/>
                  <p:nvPr/>
                </p:nvGrpSpPr>
                <p:grpSpPr>
                  <a:xfrm>
                    <a:off x="2522580" y="2050785"/>
                    <a:ext cx="82296" cy="82296"/>
                    <a:chOff x="6688780" y="5372428"/>
                    <a:chExt cx="82296" cy="82296"/>
                  </a:xfrm>
                </p:grpSpPr>
                <p:cxnSp>
                  <p:nvCxnSpPr>
                    <p:cNvPr id="225" name="Straight Connector 224">
                      <a:extLst>
                        <a:ext uri="{FF2B5EF4-FFF2-40B4-BE49-F238E27FC236}">
                          <a16:creationId xmlns:a16="http://schemas.microsoft.com/office/drawing/2014/main" id="{85674F52-2F1E-13D9-F67B-34B665A5D4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693762" y="5376863"/>
                      <a:ext cx="73152" cy="7315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>
                      <a:extLst>
                        <a:ext uri="{FF2B5EF4-FFF2-40B4-BE49-F238E27FC236}">
                          <a16:creationId xmlns:a16="http://schemas.microsoft.com/office/drawing/2014/main" id="{042EE58A-3667-D9D5-775B-16361C4ECB4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692942" y="5376863"/>
                      <a:ext cx="73152" cy="7315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7" name="Oval 226">
                      <a:extLst>
                        <a:ext uri="{FF2B5EF4-FFF2-40B4-BE49-F238E27FC236}">
                          <a16:creationId xmlns:a16="http://schemas.microsoft.com/office/drawing/2014/main" id="{2E7BEA41-EA98-5EC6-4EB0-54615AF3F8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780" y="5372428"/>
                      <a:ext cx="82296" cy="8229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pic>
                <p:nvPicPr>
                  <p:cNvPr id="224" name="Picture 223">
                    <a:extLst>
                      <a:ext uri="{FF2B5EF4-FFF2-40B4-BE49-F238E27FC236}">
                        <a16:creationId xmlns:a16="http://schemas.microsoft.com/office/drawing/2014/main" id="{BC5FEB67-AED7-8CDC-DF54-4FBA821E23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67050" y="2144703"/>
                    <a:ext cx="815506" cy="255322"/>
                  </a:xfrm>
                  <a:prstGeom prst="rect">
                    <a:avLst/>
                  </a:prstGeom>
                </p:spPr>
              </p:pic>
            </p:grpSp>
          </p:grp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8545FB5B-975B-ADCE-2B15-6A3BC57D5D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32522" y="3902413"/>
                <a:ext cx="141204" cy="1547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AA97369F-9CFF-D442-346D-6093BA530C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32522" y="4087079"/>
                <a:ext cx="148442" cy="1393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81940600-C483-F53E-D3AD-191519D87296}"/>
                  </a:ext>
                </a:extLst>
              </p:cNvPr>
              <p:cNvGrpSpPr/>
              <p:nvPr/>
            </p:nvGrpSpPr>
            <p:grpSpPr>
              <a:xfrm>
                <a:off x="4939226" y="2548765"/>
                <a:ext cx="284052" cy="307777"/>
                <a:chOff x="9956926" y="2660005"/>
                <a:chExt cx="391472" cy="418480"/>
              </a:xfrm>
            </p:grpSpPr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EF5F857E-CF30-1D3C-E552-9F7229406785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391472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7</a:t>
                  </a:r>
                  <a:endParaRPr lang="es-ES" dirty="0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7C8B3562-A034-D58E-8459-D15B4D27E3BC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301686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CAD54C41-403E-241A-B124-2207BE41AF2C}"/>
                  </a:ext>
                </a:extLst>
              </p:cNvPr>
              <p:cNvGrpSpPr/>
              <p:nvPr/>
            </p:nvGrpSpPr>
            <p:grpSpPr>
              <a:xfrm>
                <a:off x="7230985" y="3926611"/>
                <a:ext cx="284052" cy="307777"/>
                <a:chOff x="9956926" y="2660005"/>
                <a:chExt cx="391472" cy="418480"/>
              </a:xfrm>
            </p:grpSpPr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264DCCAA-41AD-D6E1-FDEF-8C5047806388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391472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2</a:t>
                  </a:r>
                  <a:endParaRPr lang="es-ES" dirty="0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EF82153D-91D1-AE5E-F1CE-27CA0A085F45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301686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29812D6B-A421-9EC6-CD4B-C16578D72F98}"/>
                  </a:ext>
                </a:extLst>
              </p:cNvPr>
              <p:cNvGrpSpPr/>
              <p:nvPr/>
            </p:nvGrpSpPr>
            <p:grpSpPr>
              <a:xfrm>
                <a:off x="7833851" y="4613063"/>
                <a:ext cx="284052" cy="307777"/>
                <a:chOff x="9956926" y="2660005"/>
                <a:chExt cx="391472" cy="418480"/>
              </a:xfrm>
            </p:grpSpPr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CFDFB9BE-3187-C27C-8F2F-462BCAA39A67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391472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1</a:t>
                  </a:r>
                  <a:endParaRPr lang="es-ES" dirty="0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B22563BC-4D02-853A-42D0-91A8458FAB86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301686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5A020158-14D7-C89B-7168-6E89EBD1C5FE}"/>
                  </a:ext>
                </a:extLst>
              </p:cNvPr>
              <p:cNvGrpSpPr/>
              <p:nvPr/>
            </p:nvGrpSpPr>
            <p:grpSpPr>
              <a:xfrm>
                <a:off x="7642244" y="3947208"/>
                <a:ext cx="284052" cy="307777"/>
                <a:chOff x="9956926" y="2660005"/>
                <a:chExt cx="391472" cy="418480"/>
              </a:xfrm>
            </p:grpSpPr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BEAF3AC-658E-4276-1717-48EB9BAD4EDA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391472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3</a:t>
                  </a:r>
                  <a:endParaRPr lang="es-ES" dirty="0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19FEDB-3F85-669B-B6B0-129445A4B91C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301686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8F3E0689-6469-C76D-9697-D3D78BFF2638}"/>
                  </a:ext>
                </a:extLst>
              </p:cNvPr>
              <p:cNvGrpSpPr/>
              <p:nvPr/>
            </p:nvGrpSpPr>
            <p:grpSpPr>
              <a:xfrm>
                <a:off x="5201083" y="4701683"/>
                <a:ext cx="284052" cy="307777"/>
                <a:chOff x="9956926" y="2660005"/>
                <a:chExt cx="391472" cy="418480"/>
              </a:xfrm>
            </p:grpSpPr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85D424F7-43C9-1BF5-DE49-6AD1461F360F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391472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4</a:t>
                  </a:r>
                  <a:endParaRPr lang="es-ES" dirty="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87BF56A7-67C7-A2D1-C56E-8FB773BF170F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301686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E7D2E148-B320-AC6C-3609-67E7D4F3A9B0}"/>
                  </a:ext>
                </a:extLst>
              </p:cNvPr>
              <p:cNvGrpSpPr/>
              <p:nvPr/>
            </p:nvGrpSpPr>
            <p:grpSpPr>
              <a:xfrm>
                <a:off x="4238502" y="5109509"/>
                <a:ext cx="284052" cy="307777"/>
                <a:chOff x="9956926" y="2660005"/>
                <a:chExt cx="391472" cy="418480"/>
              </a:xfrm>
            </p:grpSpPr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E9CF3F93-D41A-A50D-897B-006D29CEDD86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391472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5</a:t>
                  </a:r>
                  <a:endParaRPr lang="es-ES" dirty="0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9CEF005A-E736-5D3B-B159-6E594306225A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301686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5BCD24AA-53A6-0065-7139-636CA6F08B2E}"/>
                  </a:ext>
                </a:extLst>
              </p:cNvPr>
              <p:cNvGrpSpPr/>
              <p:nvPr/>
            </p:nvGrpSpPr>
            <p:grpSpPr>
              <a:xfrm>
                <a:off x="4238502" y="5566684"/>
                <a:ext cx="284052" cy="307777"/>
                <a:chOff x="9956926" y="2660005"/>
                <a:chExt cx="391472" cy="418480"/>
              </a:xfrm>
            </p:grpSpPr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E1752D4C-2A6D-0737-9BE6-92C015AD2854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391472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6</a:t>
                  </a:r>
                  <a:endParaRPr lang="es-ES" dirty="0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E79BA09A-E2EE-A368-44EA-CCA489B44A36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301686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46A67E2E-5BED-2DD6-AE06-458F22ADF741}"/>
                  </a:ext>
                </a:extLst>
              </p:cNvPr>
              <p:cNvGrpSpPr/>
              <p:nvPr/>
            </p:nvGrpSpPr>
            <p:grpSpPr>
              <a:xfrm>
                <a:off x="6926707" y="1509239"/>
                <a:ext cx="284052" cy="307777"/>
                <a:chOff x="9956926" y="2660005"/>
                <a:chExt cx="391472" cy="418480"/>
              </a:xfrm>
            </p:grpSpPr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CCD8D030-8043-5BD3-C921-8C9FB4D586BF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391472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8</a:t>
                  </a:r>
                  <a:endParaRPr lang="es-ES" dirty="0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134923FC-0AC9-C8DD-9E72-55ED4E7A8E0C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301686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CF3247D4-55C8-DC14-708F-FD5D9E0443A1}"/>
                  </a:ext>
                </a:extLst>
              </p:cNvPr>
              <p:cNvGrpSpPr/>
              <p:nvPr/>
            </p:nvGrpSpPr>
            <p:grpSpPr>
              <a:xfrm>
                <a:off x="6937676" y="1954196"/>
                <a:ext cx="284052" cy="307777"/>
                <a:chOff x="9956926" y="2660005"/>
                <a:chExt cx="391472" cy="418480"/>
              </a:xfrm>
            </p:grpSpPr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A68B4AFE-EAB3-70B4-681B-FA76572197EA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391472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9</a:t>
                  </a:r>
                  <a:endParaRPr lang="es-ES" dirty="0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470731AA-F743-E46D-F262-343EFACA51D6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301686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40A573A3-468B-6427-DC9D-A309CD10FB05}"/>
                  </a:ext>
                </a:extLst>
              </p:cNvPr>
              <p:cNvGrpSpPr/>
              <p:nvPr/>
            </p:nvGrpSpPr>
            <p:grpSpPr>
              <a:xfrm>
                <a:off x="5780799" y="3625644"/>
                <a:ext cx="383438" cy="307777"/>
                <a:chOff x="9956926" y="2660005"/>
                <a:chExt cx="528443" cy="418480"/>
              </a:xfrm>
            </p:grpSpPr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4D121E20-5EE0-D36B-F997-68B55A6E4349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528443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10</a:t>
                  </a:r>
                  <a:endParaRPr lang="es-ES" dirty="0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37BDA4C4-AD9E-D189-BE56-7E614F28B3A1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424552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10AB5135-6FCA-EBF3-5B97-C46C79FFE478}"/>
                  </a:ext>
                </a:extLst>
              </p:cNvPr>
              <p:cNvGrpSpPr/>
              <p:nvPr/>
            </p:nvGrpSpPr>
            <p:grpSpPr>
              <a:xfrm>
                <a:off x="5135842" y="4025715"/>
                <a:ext cx="370614" cy="307777"/>
                <a:chOff x="9956926" y="2660005"/>
                <a:chExt cx="510770" cy="418480"/>
              </a:xfrm>
            </p:grpSpPr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F8C42ECF-9096-A042-7120-E4999B6C5BBF}"/>
                    </a:ext>
                  </a:extLst>
                </p:cNvPr>
                <p:cNvSpPr txBox="1"/>
                <p:nvPr/>
              </p:nvSpPr>
              <p:spPr>
                <a:xfrm>
                  <a:off x="9956926" y="2660005"/>
                  <a:ext cx="510770" cy="41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a-IR" sz="1400" dirty="0"/>
                    <a:t>11</a:t>
                  </a:r>
                  <a:endParaRPr lang="es-ES" dirty="0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FC1B75C-8492-F30A-D2BA-F7AF99B0636A}"/>
                    </a:ext>
                  </a:extLst>
                </p:cNvPr>
                <p:cNvSpPr/>
                <p:nvPr/>
              </p:nvSpPr>
              <p:spPr>
                <a:xfrm>
                  <a:off x="10005134" y="2671538"/>
                  <a:ext cx="424552" cy="3671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4C7A2F5-9162-34F8-9817-412AE7E32108}"/>
                </a:ext>
              </a:extLst>
            </p:cNvPr>
            <p:cNvSpPr txBox="1"/>
            <p:nvPr/>
          </p:nvSpPr>
          <p:spPr>
            <a:xfrm>
              <a:off x="9452133" y="5900262"/>
              <a:ext cx="61817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</a:rPr>
                <a:t>Mora Ortiz (2016)</a:t>
              </a: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07FA579-3A06-8E7F-5D2D-AC6C5758B4DA}"/>
              </a:ext>
            </a:extLst>
          </p:cNvPr>
          <p:cNvGrpSpPr/>
          <p:nvPr/>
        </p:nvGrpSpPr>
        <p:grpSpPr>
          <a:xfrm>
            <a:off x="7820391" y="1017876"/>
            <a:ext cx="6364117" cy="5287968"/>
            <a:chOff x="7827574" y="1051495"/>
            <a:chExt cx="6364117" cy="5233245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3B951DBE-33BC-5549-2DCE-BDF7B3AFCE2E}"/>
                </a:ext>
              </a:extLst>
            </p:cNvPr>
            <p:cNvGrpSpPr/>
            <p:nvPr/>
          </p:nvGrpSpPr>
          <p:grpSpPr>
            <a:xfrm>
              <a:off x="7827574" y="1051495"/>
              <a:ext cx="4324353" cy="5233245"/>
              <a:chOff x="7876127" y="1012334"/>
              <a:chExt cx="4324353" cy="5233245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F407ED5C-0921-CD30-44E9-573E9E775ED4}"/>
                  </a:ext>
                </a:extLst>
              </p:cNvPr>
              <p:cNvGrpSpPr/>
              <p:nvPr/>
            </p:nvGrpSpPr>
            <p:grpSpPr>
              <a:xfrm>
                <a:off x="7876127" y="1012334"/>
                <a:ext cx="4274352" cy="5233245"/>
                <a:chOff x="7829532" y="953621"/>
                <a:chExt cx="4274352" cy="5233245"/>
              </a:xfrm>
            </p:grpSpPr>
            <p:pic>
              <p:nvPicPr>
                <p:cNvPr id="67" name="Picture 66" descr="A machine with many wires&#10;&#10;AI-generated content may be incorrect.">
                  <a:extLst>
                    <a:ext uri="{FF2B5EF4-FFF2-40B4-BE49-F238E27FC236}">
                      <a16:creationId xmlns:a16="http://schemas.microsoft.com/office/drawing/2014/main" id="{C310D6FC-F6B0-1FA3-2A3A-F3F78E6C51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1734"/>
                <a:stretch/>
              </p:blipFill>
              <p:spPr>
                <a:xfrm rot="185118">
                  <a:off x="9024911" y="1317723"/>
                  <a:ext cx="3058664" cy="4798412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01F9AFE-639D-BFBD-4A56-9D2D38A9FBA4}"/>
                    </a:ext>
                  </a:extLst>
                </p:cNvPr>
                <p:cNvSpPr/>
                <p:nvPr/>
              </p:nvSpPr>
              <p:spPr>
                <a:xfrm>
                  <a:off x="9909823" y="953621"/>
                  <a:ext cx="2194061" cy="4348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F0F2E49-8DD6-8325-2E88-4658BB7AB9DC}"/>
                    </a:ext>
                  </a:extLst>
                </p:cNvPr>
                <p:cNvSpPr/>
                <p:nvPr/>
              </p:nvSpPr>
              <p:spPr>
                <a:xfrm>
                  <a:off x="7829532" y="3403901"/>
                  <a:ext cx="1211027" cy="27829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69038F2-BFFA-44E1-477E-EBD5A034CC7E}"/>
                    </a:ext>
                  </a:extLst>
                </p:cNvPr>
                <p:cNvSpPr/>
                <p:nvPr/>
              </p:nvSpPr>
              <p:spPr>
                <a:xfrm>
                  <a:off x="8542694" y="2242653"/>
                  <a:ext cx="650529" cy="6064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D2A13E8C-BC7A-9F97-22FF-718FC87D70EA}"/>
                  </a:ext>
                </a:extLst>
              </p:cNvPr>
              <p:cNvGrpSpPr/>
              <p:nvPr/>
            </p:nvGrpSpPr>
            <p:grpSpPr>
              <a:xfrm>
                <a:off x="10453327" y="4149414"/>
                <a:ext cx="284052" cy="307777"/>
                <a:chOff x="12765631" y="1808596"/>
                <a:chExt cx="284052" cy="307777"/>
              </a:xfrm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3EA0A67-8391-9FF6-709F-64F803D3C0DE}"/>
                    </a:ext>
                  </a:extLst>
                </p:cNvPr>
                <p:cNvSpPr/>
                <p:nvPr/>
              </p:nvSpPr>
              <p:spPr>
                <a:xfrm>
                  <a:off x="12795046" y="1816970"/>
                  <a:ext cx="218903" cy="270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0F4F3FDD-1AA8-5FBB-664E-8FDAD78255BB}"/>
                    </a:ext>
                  </a:extLst>
                </p:cNvPr>
                <p:cNvSpPr txBox="1"/>
                <p:nvPr/>
              </p:nvSpPr>
              <p:spPr>
                <a:xfrm>
                  <a:off x="12765631" y="1808596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</a:t>
                  </a:r>
                  <a:endParaRPr lang="es-ES" dirty="0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7E6D15F3-38B7-6F71-6ECD-ABC7F22B66EB}"/>
                  </a:ext>
                </a:extLst>
              </p:cNvPr>
              <p:cNvGrpSpPr/>
              <p:nvPr/>
            </p:nvGrpSpPr>
            <p:grpSpPr>
              <a:xfrm>
                <a:off x="11190359" y="3412399"/>
                <a:ext cx="526813" cy="307777"/>
                <a:chOff x="12765631" y="1808596"/>
                <a:chExt cx="383438" cy="307777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39A88DFC-4B50-0385-0B38-FC2BBE5D5547}"/>
                    </a:ext>
                  </a:extLst>
                </p:cNvPr>
                <p:cNvSpPr/>
                <p:nvPr/>
              </p:nvSpPr>
              <p:spPr>
                <a:xfrm>
                  <a:off x="12795046" y="1816970"/>
                  <a:ext cx="218903" cy="270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BDEEEEC5-0803-ADDF-86E4-D0A3BE4126EB}"/>
                    </a:ext>
                  </a:extLst>
                </p:cNvPr>
                <p:cNvSpPr txBox="1"/>
                <p:nvPr/>
              </p:nvSpPr>
              <p:spPr>
                <a:xfrm>
                  <a:off x="12765631" y="1808596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10</a:t>
                  </a:r>
                  <a:endParaRPr lang="es-ES" dirty="0"/>
                </a:p>
              </p:txBody>
            </p: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FBCE5092-0902-05BF-B34F-E3D1D89E7521}"/>
                  </a:ext>
                </a:extLst>
              </p:cNvPr>
              <p:cNvGrpSpPr/>
              <p:nvPr/>
            </p:nvGrpSpPr>
            <p:grpSpPr>
              <a:xfrm>
                <a:off x="11673667" y="3993507"/>
                <a:ext cx="526813" cy="307777"/>
                <a:chOff x="12765631" y="1808596"/>
                <a:chExt cx="383438" cy="307777"/>
              </a:xfrm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61B16E39-6994-C450-F8DB-FE848BD04B2F}"/>
                    </a:ext>
                  </a:extLst>
                </p:cNvPr>
                <p:cNvSpPr/>
                <p:nvPr/>
              </p:nvSpPr>
              <p:spPr>
                <a:xfrm>
                  <a:off x="12795046" y="1816970"/>
                  <a:ext cx="218903" cy="270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25ABC0EB-A647-AFE5-EA10-0F96F10636FB}"/>
                    </a:ext>
                  </a:extLst>
                </p:cNvPr>
                <p:cNvSpPr txBox="1"/>
                <p:nvPr/>
              </p:nvSpPr>
              <p:spPr>
                <a:xfrm>
                  <a:off x="12765631" y="1808596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11</a:t>
                  </a:r>
                  <a:endParaRPr lang="es-ES" dirty="0"/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5669EC16-6550-32A8-F20D-9E51A848579A}"/>
                  </a:ext>
                </a:extLst>
              </p:cNvPr>
              <p:cNvGrpSpPr/>
              <p:nvPr/>
            </p:nvGrpSpPr>
            <p:grpSpPr>
              <a:xfrm>
                <a:off x="10691014" y="1526812"/>
                <a:ext cx="284052" cy="307777"/>
                <a:chOff x="12765631" y="1808596"/>
                <a:chExt cx="284052" cy="307777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CFA350E7-C975-C9E8-69CC-EC3E6795299B}"/>
                    </a:ext>
                  </a:extLst>
                </p:cNvPr>
                <p:cNvSpPr/>
                <p:nvPr/>
              </p:nvSpPr>
              <p:spPr>
                <a:xfrm>
                  <a:off x="12795046" y="1816970"/>
                  <a:ext cx="218903" cy="270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6DA8CCDB-C122-D423-E4B6-F2206CFD8C2A}"/>
                    </a:ext>
                  </a:extLst>
                </p:cNvPr>
                <p:cNvSpPr txBox="1"/>
                <p:nvPr/>
              </p:nvSpPr>
              <p:spPr>
                <a:xfrm>
                  <a:off x="12765631" y="1808596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es-ES" dirty="0"/>
                </a:p>
              </p:txBody>
            </p: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B9936EAA-34F1-8AE7-8B41-CEC6C46BDEE5}"/>
                  </a:ext>
                </a:extLst>
              </p:cNvPr>
              <p:cNvGrpSpPr/>
              <p:nvPr/>
            </p:nvGrpSpPr>
            <p:grpSpPr>
              <a:xfrm>
                <a:off x="10166256" y="2229892"/>
                <a:ext cx="284052" cy="307777"/>
                <a:chOff x="12765631" y="1808596"/>
                <a:chExt cx="284052" cy="307777"/>
              </a:xfrm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B9AFAEDE-5121-2F7B-8A94-AFE1CC428DBA}"/>
                    </a:ext>
                  </a:extLst>
                </p:cNvPr>
                <p:cNvSpPr/>
                <p:nvPr/>
              </p:nvSpPr>
              <p:spPr>
                <a:xfrm>
                  <a:off x="12795046" y="1816970"/>
                  <a:ext cx="218903" cy="270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A1D4BA70-D11A-587C-AA1B-994F1B03F097}"/>
                    </a:ext>
                  </a:extLst>
                </p:cNvPr>
                <p:cNvSpPr txBox="1"/>
                <p:nvPr/>
              </p:nvSpPr>
              <p:spPr>
                <a:xfrm>
                  <a:off x="12765631" y="1808596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9</a:t>
                  </a:r>
                  <a:endParaRPr lang="es-ES" dirty="0"/>
                </a:p>
              </p:txBody>
            </p:sp>
          </p:grpSp>
        </p:grp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6AEF7536-A1B9-27B4-3F1A-AA739227B8B6}"/>
                </a:ext>
              </a:extLst>
            </p:cNvPr>
            <p:cNvSpPr txBox="1"/>
            <p:nvPr/>
          </p:nvSpPr>
          <p:spPr>
            <a:xfrm>
              <a:off x="8009967" y="5725103"/>
              <a:ext cx="61817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</a:rPr>
                <a:t>Mora Ortiz (2016)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0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BAFF2FB-830A-1D59-F21B-6B7105ECA614}"/>
              </a:ext>
            </a:extLst>
          </p:cNvPr>
          <p:cNvGrpSpPr/>
          <p:nvPr/>
        </p:nvGrpSpPr>
        <p:grpSpPr>
          <a:xfrm>
            <a:off x="6395361" y="793249"/>
            <a:ext cx="2719061" cy="1359776"/>
            <a:chOff x="6037155" y="1349379"/>
            <a:chExt cx="3280555" cy="1575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932AC54-F165-FA62-6428-F251D8474176}"/>
                    </a:ext>
                  </a:extLst>
                </p:cNvPr>
                <p:cNvSpPr/>
                <p:nvPr/>
              </p:nvSpPr>
              <p:spPr>
                <a:xfrm>
                  <a:off x="6037155" y="2543919"/>
                  <a:ext cx="2043432" cy="38047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sub>
                        </m:s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.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</m:oMathPara>
                  </a14:m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932AC54-F165-FA62-6428-F251D8474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155" y="2543919"/>
                  <a:ext cx="2043432" cy="3804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4C6EB05-9C97-C32B-54BD-D3F8B78F28D9}"/>
                    </a:ext>
                  </a:extLst>
                </p:cNvPr>
                <p:cNvSpPr/>
                <p:nvPr/>
              </p:nvSpPr>
              <p:spPr>
                <a:xfrm>
                  <a:off x="6037155" y="1659671"/>
                  <a:ext cx="2043432" cy="38047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sub>
                        </m:s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.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</m:oMathPara>
                  </a14:m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4C6EB05-9C97-C32B-54BD-D3F8B78F28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155" y="1659671"/>
                  <a:ext cx="2043432" cy="3804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97DDF30-E8C1-B29D-9C86-AFCBFDA2725C}"/>
                    </a:ext>
                  </a:extLst>
                </p:cNvPr>
                <p:cNvSpPr/>
                <p:nvPr/>
              </p:nvSpPr>
              <p:spPr>
                <a:xfrm>
                  <a:off x="6191399" y="1349379"/>
                  <a:ext cx="2043432" cy="38047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</m:oMathPara>
                  </a14:m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97DDF30-E8C1-B29D-9C86-AFCBFDA272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399" y="1349379"/>
                  <a:ext cx="2043432" cy="380471"/>
                </a:xfrm>
                <a:prstGeom prst="rect">
                  <a:avLst/>
                </a:prstGeom>
                <a:blipFill>
                  <a:blip r:embed="rId4"/>
                  <a:stretch>
                    <a:fillRect b="-7407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4A5518-FFEB-EF06-B1D7-4FA73E10273E}"/>
                </a:ext>
              </a:extLst>
            </p:cNvPr>
            <p:cNvGrpSpPr/>
            <p:nvPr/>
          </p:nvGrpSpPr>
          <p:grpSpPr>
            <a:xfrm>
              <a:off x="7999976" y="1414785"/>
              <a:ext cx="960093" cy="1167490"/>
              <a:chOff x="1462145" y="2465232"/>
              <a:chExt cx="743253" cy="181007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B3BCCC0-FF7A-F5FB-8DDC-A5B480DC9716}"/>
                  </a:ext>
                </a:extLst>
              </p:cNvPr>
              <p:cNvGrpSpPr/>
              <p:nvPr/>
            </p:nvGrpSpPr>
            <p:grpSpPr>
              <a:xfrm>
                <a:off x="1462146" y="2465232"/>
                <a:ext cx="743252" cy="1810073"/>
                <a:chOff x="844275" y="3606054"/>
                <a:chExt cx="319543" cy="875283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457E9735-EA0B-EA0B-9789-B94BA1D20CF3}"/>
                    </a:ext>
                  </a:extLst>
                </p:cNvPr>
                <p:cNvGrpSpPr/>
                <p:nvPr/>
              </p:nvGrpSpPr>
              <p:grpSpPr>
                <a:xfrm>
                  <a:off x="853651" y="3606054"/>
                  <a:ext cx="295468" cy="246701"/>
                  <a:chOff x="862725" y="3022987"/>
                  <a:chExt cx="295468" cy="246701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9FFFA46D-FA1D-F60C-A4BD-EEA3B1E7F267}"/>
                      </a:ext>
                    </a:extLst>
                  </p:cNvPr>
                  <p:cNvGrpSpPr/>
                  <p:nvPr/>
                </p:nvGrpSpPr>
                <p:grpSpPr>
                  <a:xfrm>
                    <a:off x="862725" y="3022988"/>
                    <a:ext cx="295468" cy="246700"/>
                    <a:chOff x="862725" y="3022988"/>
                    <a:chExt cx="295468" cy="246700"/>
                  </a:xfrm>
                </p:grpSpPr>
                <p:cxnSp>
                  <p:nvCxnSpPr>
                    <p:cNvPr id="43" name="Straight Arrow Connector 42">
                      <a:extLst>
                        <a:ext uri="{FF2B5EF4-FFF2-40B4-BE49-F238E27FC236}">
                          <a16:creationId xmlns:a16="http://schemas.microsoft.com/office/drawing/2014/main" id="{D42B1DA9-5E72-00E3-0876-0EE0DC37D8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2725" y="3022988"/>
                      <a:ext cx="0" cy="241652"/>
                    </a:xfrm>
                    <a:prstGeom prst="straightConnector1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45" name="Straight Arrow Connector 44">
                      <a:extLst>
                        <a:ext uri="{FF2B5EF4-FFF2-40B4-BE49-F238E27FC236}">
                          <a16:creationId xmlns:a16="http://schemas.microsoft.com/office/drawing/2014/main" id="{CE7C2AAA-FDF9-8780-47B1-53DFB60606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0459" y="3028036"/>
                      <a:ext cx="0" cy="241652"/>
                    </a:xfrm>
                    <a:prstGeom prst="straightConnector1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50" name="Straight Arrow Connector 49">
                      <a:extLst>
                        <a:ext uri="{FF2B5EF4-FFF2-40B4-BE49-F238E27FC236}">
                          <a16:creationId xmlns:a16="http://schemas.microsoft.com/office/drawing/2014/main" id="{B4E30758-0ADB-651A-E6BA-A3B8996674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58193" y="3028036"/>
                      <a:ext cx="0" cy="241652"/>
                    </a:xfrm>
                    <a:prstGeom prst="straightConnector1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10DE707-F666-50E2-CF97-AF168002BD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2725" y="3022987"/>
                    <a:ext cx="295468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8A8BBE8-D6C6-B0B2-ADEA-E63650A5615B}"/>
                    </a:ext>
                  </a:extLst>
                </p:cNvPr>
                <p:cNvSpPr/>
                <p:nvPr/>
              </p:nvSpPr>
              <p:spPr>
                <a:xfrm>
                  <a:off x="844275" y="4020548"/>
                  <a:ext cx="319543" cy="460789"/>
                </a:xfrm>
                <a:prstGeom prst="rect">
                  <a:avLst/>
                </a:prstGeom>
                <a:pattFill prst="pct60">
                  <a:fgClr>
                    <a:srgbClr val="E7E6E6">
                      <a:lumMod val="25000"/>
                    </a:srgbClr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67D1CFF-D9A3-B4F6-1254-F75D456C09A9}"/>
                  </a:ext>
                </a:extLst>
              </p:cNvPr>
              <p:cNvSpPr/>
              <p:nvPr/>
            </p:nvSpPr>
            <p:spPr>
              <a:xfrm>
                <a:off x="1462145" y="2988135"/>
                <a:ext cx="743251" cy="3311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Water</a:t>
                </a:r>
                <a:endPara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E97285-DBED-58E3-5F16-12284F40EBF4}"/>
                </a:ext>
              </a:extLst>
            </p:cNvPr>
            <p:cNvGrpSpPr/>
            <p:nvPr/>
          </p:nvGrpSpPr>
          <p:grpSpPr>
            <a:xfrm rot="16200000">
              <a:off x="7541549" y="2095727"/>
              <a:ext cx="565027" cy="357641"/>
              <a:chOff x="1484616" y="5988472"/>
              <a:chExt cx="525896" cy="317344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C6BAA3A-94DA-58C6-03A5-F0837ECE0F5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26682" y="6147882"/>
                <a:ext cx="315869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E664EAA-D37C-246A-A46C-10BAE478EA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593904" y="6141689"/>
                <a:ext cx="306359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1FC93FC-7660-60F2-A624-E4AB10EE49D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57314" y="6141668"/>
                <a:ext cx="306394" cy="2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FA87CFA-64E6-C932-A3BC-808D91B98F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747520" y="5726279"/>
                <a:ext cx="87" cy="525895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4C75B0-3E0E-9FFE-D7E6-4BC55461583C}"/>
                </a:ext>
              </a:extLst>
            </p:cNvPr>
            <p:cNvGrpSpPr/>
            <p:nvPr/>
          </p:nvGrpSpPr>
          <p:grpSpPr>
            <a:xfrm rot="5400000">
              <a:off x="8856376" y="2095727"/>
              <a:ext cx="565027" cy="357641"/>
              <a:chOff x="1484616" y="5988472"/>
              <a:chExt cx="525896" cy="317344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2D41077-11BD-420A-C262-C3F2A67F9C8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26682" y="6147882"/>
                <a:ext cx="315869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D22F59E-0F1A-A6EC-2BCA-03E73DAFA92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593904" y="6141689"/>
                <a:ext cx="306359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5E21DB2-57D2-F88A-0F7C-B20C1457F84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57314" y="6141668"/>
                <a:ext cx="306394" cy="2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AB7DCA9-B900-17E1-A47A-22B096BC95C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747520" y="5726279"/>
                <a:ext cx="87" cy="525895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3B75EA-0397-EDC0-8353-462E8667EDAC}"/>
                </a:ext>
              </a:extLst>
            </p:cNvPr>
            <p:cNvSpPr/>
            <p:nvPr/>
          </p:nvSpPr>
          <p:spPr>
            <a:xfrm>
              <a:off x="7999975" y="2577849"/>
              <a:ext cx="960091" cy="2274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Water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C245B283-520D-5C53-4401-C6ED6F1983A0}"/>
              </a:ext>
            </a:extLst>
          </p:cNvPr>
          <p:cNvGrpSpPr/>
          <p:nvPr/>
        </p:nvGrpSpPr>
        <p:grpSpPr>
          <a:xfrm>
            <a:off x="57537" y="2970199"/>
            <a:ext cx="1711425" cy="1107183"/>
            <a:chOff x="2720239" y="1613341"/>
            <a:chExt cx="1666994" cy="1194333"/>
          </a:xfrm>
        </p:grpSpPr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C4252C10-2A13-2567-372F-AD378B26FDD1}"/>
                </a:ext>
              </a:extLst>
            </p:cNvPr>
            <p:cNvGrpSpPr/>
            <p:nvPr/>
          </p:nvGrpSpPr>
          <p:grpSpPr>
            <a:xfrm>
              <a:off x="2720239" y="1613341"/>
              <a:ext cx="1666994" cy="1019114"/>
              <a:chOff x="2537747" y="5273178"/>
              <a:chExt cx="1749827" cy="1207078"/>
            </a:xfrm>
          </p:grpSpPr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A128C344-EA98-BA06-1660-194C4F5B19AE}"/>
                  </a:ext>
                </a:extLst>
              </p:cNvPr>
              <p:cNvGrpSpPr/>
              <p:nvPr/>
            </p:nvGrpSpPr>
            <p:grpSpPr>
              <a:xfrm>
                <a:off x="2537747" y="5273178"/>
                <a:ext cx="1374142" cy="1207078"/>
                <a:chOff x="957050" y="1525464"/>
                <a:chExt cx="1327438" cy="139761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C419F820-BED9-B6FE-5A52-1A6031ABB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7050" y="1525464"/>
                      <a:ext cx="487820" cy="42236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7E6E6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oMath>
                        </m:oMathPara>
                      </a14:m>
                      <a:endParaRPr kumimoji="0" 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C419F820-BED9-B6FE-5A52-1A6031ABBCE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7050" y="1525464"/>
                      <a:ext cx="487820" cy="42236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5532"/>
                      </a:stretch>
                    </a:blip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208C809C-C385-85C1-B50E-1D9F2420FA3D}"/>
                    </a:ext>
                  </a:extLst>
                </p:cNvPr>
                <p:cNvGrpSpPr/>
                <p:nvPr/>
              </p:nvGrpSpPr>
              <p:grpSpPr>
                <a:xfrm>
                  <a:off x="1461526" y="1664918"/>
                  <a:ext cx="822962" cy="1258161"/>
                  <a:chOff x="1462145" y="2465232"/>
                  <a:chExt cx="743253" cy="1810073"/>
                </a:xfrm>
              </p:grpSpPr>
              <p:grpSp>
                <p:nvGrpSpPr>
                  <p:cNvPr id="540" name="Group 539">
                    <a:extLst>
                      <a:ext uri="{FF2B5EF4-FFF2-40B4-BE49-F238E27FC236}">
                        <a16:creationId xmlns:a16="http://schemas.microsoft.com/office/drawing/2014/main" id="{6687893A-00E8-4CFC-99AC-479DD9512D05}"/>
                      </a:ext>
                    </a:extLst>
                  </p:cNvPr>
                  <p:cNvGrpSpPr/>
                  <p:nvPr/>
                </p:nvGrpSpPr>
                <p:grpSpPr>
                  <a:xfrm>
                    <a:off x="1462146" y="2465232"/>
                    <a:ext cx="743252" cy="1810073"/>
                    <a:chOff x="844275" y="3606054"/>
                    <a:chExt cx="319543" cy="875283"/>
                  </a:xfrm>
                </p:grpSpPr>
                <p:grpSp>
                  <p:nvGrpSpPr>
                    <p:cNvPr id="542" name="Group 541">
                      <a:extLst>
                        <a:ext uri="{FF2B5EF4-FFF2-40B4-BE49-F238E27FC236}">
                          <a16:creationId xmlns:a16="http://schemas.microsoft.com/office/drawing/2014/main" id="{5C351231-217C-86AC-D037-29F7E3FAE8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3651" y="3606054"/>
                      <a:ext cx="295468" cy="246701"/>
                      <a:chOff x="862725" y="3022987"/>
                      <a:chExt cx="295468" cy="246701"/>
                    </a:xfrm>
                  </p:grpSpPr>
                  <p:grpSp>
                    <p:nvGrpSpPr>
                      <p:cNvPr id="544" name="Group 543">
                        <a:extLst>
                          <a:ext uri="{FF2B5EF4-FFF2-40B4-BE49-F238E27FC236}">
                            <a16:creationId xmlns:a16="http://schemas.microsoft.com/office/drawing/2014/main" id="{4BACDD89-785A-691C-7AFF-9748F2C757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2725" y="3022988"/>
                        <a:ext cx="295468" cy="246700"/>
                        <a:chOff x="862725" y="3022988"/>
                        <a:chExt cx="295468" cy="246700"/>
                      </a:xfrm>
                    </p:grpSpPr>
                    <p:cxnSp>
                      <p:nvCxnSpPr>
                        <p:cNvPr id="546" name="Straight Arrow Connector 545">
                          <a:extLst>
                            <a:ext uri="{FF2B5EF4-FFF2-40B4-BE49-F238E27FC236}">
                              <a16:creationId xmlns:a16="http://schemas.microsoft.com/office/drawing/2014/main" id="{3D4258C2-5204-A5C6-C9B5-800CBF1FDE8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62725" y="3022988"/>
                          <a:ext cx="0" cy="241652"/>
                        </a:xfrm>
                        <a:prstGeom prst="straightConnector1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547" name="Straight Arrow Connector 546">
                          <a:extLst>
                            <a:ext uri="{FF2B5EF4-FFF2-40B4-BE49-F238E27FC236}">
                              <a16:creationId xmlns:a16="http://schemas.microsoft.com/office/drawing/2014/main" id="{3EABA0E1-A1B5-93F5-134E-A93BDB9C497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010459" y="3028036"/>
                          <a:ext cx="0" cy="241652"/>
                        </a:xfrm>
                        <a:prstGeom prst="straightConnector1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548" name="Straight Arrow Connector 547">
                          <a:extLst>
                            <a:ext uri="{FF2B5EF4-FFF2-40B4-BE49-F238E27FC236}">
                              <a16:creationId xmlns:a16="http://schemas.microsoft.com/office/drawing/2014/main" id="{9986ABFF-69BC-3B2E-318C-3B9472BE363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58193" y="3028036"/>
                          <a:ext cx="0" cy="241652"/>
                        </a:xfrm>
                        <a:prstGeom prst="straightConnector1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</p:grpSp>
                  <p:cxnSp>
                    <p:nvCxnSpPr>
                      <p:cNvPr id="545" name="Straight Connector 544">
                        <a:extLst>
                          <a:ext uri="{FF2B5EF4-FFF2-40B4-BE49-F238E27FC236}">
                            <a16:creationId xmlns:a16="http://schemas.microsoft.com/office/drawing/2014/main" id="{F85F27A1-8B56-FC2B-EE08-D53717DF7F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62725" y="3022987"/>
                        <a:ext cx="295468" cy="0"/>
                      </a:xfrm>
                      <a:prstGeom prst="line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sp>
                  <p:nvSpPr>
                    <p:cNvPr id="543" name="Rectangle 542">
                      <a:extLst>
                        <a:ext uri="{FF2B5EF4-FFF2-40B4-BE49-F238E27FC236}">
                          <a16:creationId xmlns:a16="http://schemas.microsoft.com/office/drawing/2014/main" id="{65D15FAC-846A-738A-5951-6D3CA4C1B4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275" y="4020548"/>
                      <a:ext cx="319543" cy="460789"/>
                    </a:xfrm>
                    <a:prstGeom prst="rect">
                      <a:avLst/>
                    </a:prstGeom>
                    <a:pattFill prst="pct60">
                      <a:fgClr>
                        <a:srgbClr val="E7E6E6">
                          <a:lumMod val="25000"/>
                        </a:srgbClr>
                      </a:fgClr>
                      <a:bgClr>
                        <a:sysClr val="window" lastClr="FFFFFF"/>
                      </a:bgClr>
                    </a:patt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37058BCB-0F85-BED0-D3A4-F50C77F38C67}"/>
                      </a:ext>
                    </a:extLst>
                  </p:cNvPr>
                  <p:cNvSpPr/>
                  <p:nvPr/>
                </p:nvSpPr>
                <p:spPr>
                  <a:xfrm>
                    <a:off x="1462145" y="2988135"/>
                    <a:ext cx="743251" cy="33116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F9177365-135F-DCCC-4943-EE8D60842D18}"/>
                  </a:ext>
                </a:extLst>
              </p:cNvPr>
              <p:cNvGrpSpPr/>
              <p:nvPr/>
            </p:nvGrpSpPr>
            <p:grpSpPr>
              <a:xfrm rot="16200000">
                <a:off x="2588585" y="6049319"/>
                <a:ext cx="525895" cy="317344"/>
                <a:chOff x="1470467" y="5936123"/>
                <a:chExt cx="525895" cy="317344"/>
              </a:xfrm>
            </p:grpSpPr>
            <p:cxnSp>
              <p:nvCxnSpPr>
                <p:cNvPr id="533" name="Straight Arrow Connector 532">
                  <a:extLst>
                    <a:ext uri="{FF2B5EF4-FFF2-40B4-BE49-F238E27FC236}">
                      <a16:creationId xmlns:a16="http://schemas.microsoft.com/office/drawing/2014/main" id="{761978D8-2763-4FF6-F9E4-95182B374A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12534" y="6095533"/>
                  <a:ext cx="31586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34" name="Straight Arrow Connector 533">
                  <a:extLst>
                    <a:ext uri="{FF2B5EF4-FFF2-40B4-BE49-F238E27FC236}">
                      <a16:creationId xmlns:a16="http://schemas.microsoft.com/office/drawing/2014/main" id="{DA474F07-3E2B-DA98-8E54-D4EF8967C2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79756" y="6089339"/>
                  <a:ext cx="30635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35" name="Straight Arrow Connector 534">
                  <a:extLst>
                    <a:ext uri="{FF2B5EF4-FFF2-40B4-BE49-F238E27FC236}">
                      <a16:creationId xmlns:a16="http://schemas.microsoft.com/office/drawing/2014/main" id="{93A55198-3A4F-4BF1-94F9-99B366DD35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843164" y="6089318"/>
                  <a:ext cx="306394" cy="3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36" name="Straight Connector 535">
                  <a:extLst>
                    <a:ext uri="{FF2B5EF4-FFF2-40B4-BE49-F238E27FC236}">
                      <a16:creationId xmlns:a16="http://schemas.microsoft.com/office/drawing/2014/main" id="{D0AF5784-2846-2612-9F3E-F313283CC0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33371" y="5673929"/>
                  <a:ext cx="87" cy="52589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528" name="Group 527">
                <a:extLst>
                  <a:ext uri="{FF2B5EF4-FFF2-40B4-BE49-F238E27FC236}">
                    <a16:creationId xmlns:a16="http://schemas.microsoft.com/office/drawing/2014/main" id="{A4E96532-118D-E502-EAEB-267DFB35C821}"/>
                  </a:ext>
                </a:extLst>
              </p:cNvPr>
              <p:cNvGrpSpPr/>
              <p:nvPr/>
            </p:nvGrpSpPr>
            <p:grpSpPr>
              <a:xfrm rot="5400000">
                <a:off x="3865956" y="6033819"/>
                <a:ext cx="525896" cy="317341"/>
                <a:chOff x="1483264" y="5930132"/>
                <a:chExt cx="525896" cy="317341"/>
              </a:xfrm>
            </p:grpSpPr>
            <p:cxnSp>
              <p:nvCxnSpPr>
                <p:cNvPr id="529" name="Straight Arrow Connector 528">
                  <a:extLst>
                    <a:ext uri="{FF2B5EF4-FFF2-40B4-BE49-F238E27FC236}">
                      <a16:creationId xmlns:a16="http://schemas.microsoft.com/office/drawing/2014/main" id="{802E43FB-FF46-377A-9A7B-D96BC557CE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25331" y="6089539"/>
                  <a:ext cx="31586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30" name="Straight Arrow Connector 529">
                  <a:extLst>
                    <a:ext uri="{FF2B5EF4-FFF2-40B4-BE49-F238E27FC236}">
                      <a16:creationId xmlns:a16="http://schemas.microsoft.com/office/drawing/2014/main" id="{D890F432-ED20-D9F5-EA3D-C4AB816B8B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92552" y="6083345"/>
                  <a:ext cx="30635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31" name="Straight Arrow Connector 530">
                  <a:extLst>
                    <a:ext uri="{FF2B5EF4-FFF2-40B4-BE49-F238E27FC236}">
                      <a16:creationId xmlns:a16="http://schemas.microsoft.com/office/drawing/2014/main" id="{B8A4DF0B-9A8E-A10D-0DE6-65DBA7F15E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855962" y="6083327"/>
                  <a:ext cx="306394" cy="3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32" name="Straight Connector 531">
                  <a:extLst>
                    <a:ext uri="{FF2B5EF4-FFF2-40B4-BE49-F238E27FC236}">
                      <a16:creationId xmlns:a16="http://schemas.microsoft.com/office/drawing/2014/main" id="{E28D3141-50F8-9B35-03F0-47AF096BE7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46168" y="5667938"/>
                  <a:ext cx="87" cy="52589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C3C46E56-7A47-794A-BC83-4FAD521BDE73}"/>
                </a:ext>
              </a:extLst>
            </p:cNvPr>
            <p:cNvSpPr/>
            <p:nvPr/>
          </p:nvSpPr>
          <p:spPr>
            <a:xfrm>
              <a:off x="3217745" y="2628978"/>
              <a:ext cx="811587" cy="1786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36E564-FBF7-419E-5B3D-173D8D7AA626}"/>
              </a:ext>
            </a:extLst>
          </p:cNvPr>
          <p:cNvSpPr txBox="1"/>
          <p:nvPr/>
        </p:nvSpPr>
        <p:spPr>
          <a:xfrm>
            <a:off x="60385" y="0"/>
            <a:ext cx="761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 Protocol</a:t>
            </a:r>
            <a:endParaRPr lang="es-ES" sz="40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2CBC8-A426-D9AD-3464-F8150C138498}"/>
              </a:ext>
            </a:extLst>
          </p:cNvPr>
          <p:cNvCxnSpPr/>
          <p:nvPr/>
        </p:nvCxnSpPr>
        <p:spPr>
          <a:xfrm>
            <a:off x="-21573" y="64161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479C8C9D-2BFB-ED12-B8C4-7B35FA9B8799}"/>
              </a:ext>
            </a:extLst>
          </p:cNvPr>
          <p:cNvGrpSpPr/>
          <p:nvPr/>
        </p:nvGrpSpPr>
        <p:grpSpPr>
          <a:xfrm>
            <a:off x="504637" y="4991497"/>
            <a:ext cx="1588202" cy="1269814"/>
            <a:chOff x="7986204" y="531171"/>
            <a:chExt cx="2328861" cy="1527749"/>
          </a:xfrm>
        </p:grpSpPr>
        <p:sp>
          <p:nvSpPr>
            <p:cNvPr id="560" name="Flowchart: Magnetic Disk 559">
              <a:extLst>
                <a:ext uri="{FF2B5EF4-FFF2-40B4-BE49-F238E27FC236}">
                  <a16:creationId xmlns:a16="http://schemas.microsoft.com/office/drawing/2014/main" id="{97A4B811-057D-902F-3788-35F3E2A3CF95}"/>
                </a:ext>
              </a:extLst>
            </p:cNvPr>
            <p:cNvSpPr/>
            <p:nvPr/>
          </p:nvSpPr>
          <p:spPr>
            <a:xfrm>
              <a:off x="7997777" y="907411"/>
              <a:ext cx="1504096" cy="950742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1" name="Arrow: Down 560">
              <a:extLst>
                <a:ext uri="{FF2B5EF4-FFF2-40B4-BE49-F238E27FC236}">
                  <a16:creationId xmlns:a16="http://schemas.microsoft.com/office/drawing/2014/main" id="{B900BBCA-4A81-2D36-52A9-7C87C721927D}"/>
                </a:ext>
              </a:extLst>
            </p:cNvPr>
            <p:cNvSpPr/>
            <p:nvPr/>
          </p:nvSpPr>
          <p:spPr>
            <a:xfrm rot="10800000">
              <a:off x="8625826" y="671444"/>
              <a:ext cx="175749" cy="138747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80163EC3-1692-2967-CCF4-C4F641DBF655}"/>
                </a:ext>
              </a:extLst>
            </p:cNvPr>
            <p:cNvSpPr/>
            <p:nvPr/>
          </p:nvSpPr>
          <p:spPr>
            <a:xfrm>
              <a:off x="7986204" y="1169658"/>
              <a:ext cx="1507331" cy="157163"/>
            </a:xfrm>
            <a:custGeom>
              <a:avLst/>
              <a:gdLst>
                <a:gd name="connsiteX0" fmla="*/ 1507331 w 1507331"/>
                <a:gd name="connsiteY0" fmla="*/ 0 h 157163"/>
                <a:gd name="connsiteX1" fmla="*/ 1464469 w 1507331"/>
                <a:gd name="connsiteY1" fmla="*/ 50006 h 157163"/>
                <a:gd name="connsiteX2" fmla="*/ 1428750 w 1507331"/>
                <a:gd name="connsiteY2" fmla="*/ 66675 h 157163"/>
                <a:gd name="connsiteX3" fmla="*/ 1369219 w 1507331"/>
                <a:gd name="connsiteY3" fmla="*/ 88106 h 157163"/>
                <a:gd name="connsiteX4" fmla="*/ 1300163 w 1507331"/>
                <a:gd name="connsiteY4" fmla="*/ 107156 h 157163"/>
                <a:gd name="connsiteX5" fmla="*/ 1228725 w 1507331"/>
                <a:gd name="connsiteY5" fmla="*/ 116681 h 157163"/>
                <a:gd name="connsiteX6" fmla="*/ 1173956 w 1507331"/>
                <a:gd name="connsiteY6" fmla="*/ 130969 h 157163"/>
                <a:gd name="connsiteX7" fmla="*/ 1095375 w 1507331"/>
                <a:gd name="connsiteY7" fmla="*/ 140494 h 157163"/>
                <a:gd name="connsiteX8" fmla="*/ 1000125 w 1507331"/>
                <a:gd name="connsiteY8" fmla="*/ 147638 h 157163"/>
                <a:gd name="connsiteX9" fmla="*/ 926306 w 1507331"/>
                <a:gd name="connsiteY9" fmla="*/ 150019 h 157163"/>
                <a:gd name="connsiteX10" fmla="*/ 823913 w 1507331"/>
                <a:gd name="connsiteY10" fmla="*/ 154781 h 157163"/>
                <a:gd name="connsiteX11" fmla="*/ 752475 w 1507331"/>
                <a:gd name="connsiteY11" fmla="*/ 157163 h 157163"/>
                <a:gd name="connsiteX12" fmla="*/ 676275 w 1507331"/>
                <a:gd name="connsiteY12" fmla="*/ 154781 h 157163"/>
                <a:gd name="connsiteX13" fmla="*/ 607219 w 1507331"/>
                <a:gd name="connsiteY13" fmla="*/ 154781 h 157163"/>
                <a:gd name="connsiteX14" fmla="*/ 550069 w 1507331"/>
                <a:gd name="connsiteY14" fmla="*/ 150019 h 157163"/>
                <a:gd name="connsiteX15" fmla="*/ 476250 w 1507331"/>
                <a:gd name="connsiteY15" fmla="*/ 152400 h 157163"/>
                <a:gd name="connsiteX16" fmla="*/ 409575 w 1507331"/>
                <a:gd name="connsiteY16" fmla="*/ 142875 h 157163"/>
                <a:gd name="connsiteX17" fmla="*/ 342900 w 1507331"/>
                <a:gd name="connsiteY17" fmla="*/ 135731 h 157163"/>
                <a:gd name="connsiteX18" fmla="*/ 261938 w 1507331"/>
                <a:gd name="connsiteY18" fmla="*/ 121444 h 157163"/>
                <a:gd name="connsiteX19" fmla="*/ 180975 w 1507331"/>
                <a:gd name="connsiteY19" fmla="*/ 104775 h 157163"/>
                <a:gd name="connsiteX20" fmla="*/ 109538 w 1507331"/>
                <a:gd name="connsiteY20" fmla="*/ 83344 h 157163"/>
                <a:gd name="connsiteX21" fmla="*/ 61913 w 1507331"/>
                <a:gd name="connsiteY21" fmla="*/ 61913 h 157163"/>
                <a:gd name="connsiteX22" fmla="*/ 26194 w 1507331"/>
                <a:gd name="connsiteY22" fmla="*/ 35719 h 157163"/>
                <a:gd name="connsiteX23" fmla="*/ 0 w 1507331"/>
                <a:gd name="connsiteY23" fmla="*/ 16669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7331" h="157163">
                  <a:moveTo>
                    <a:pt x="1507331" y="0"/>
                  </a:moveTo>
                  <a:cubicBezTo>
                    <a:pt x="1492448" y="19447"/>
                    <a:pt x="1477566" y="38894"/>
                    <a:pt x="1464469" y="50006"/>
                  </a:cubicBezTo>
                  <a:cubicBezTo>
                    <a:pt x="1451372" y="61118"/>
                    <a:pt x="1444625" y="60325"/>
                    <a:pt x="1428750" y="66675"/>
                  </a:cubicBezTo>
                  <a:cubicBezTo>
                    <a:pt x="1412875" y="73025"/>
                    <a:pt x="1390650" y="81359"/>
                    <a:pt x="1369219" y="88106"/>
                  </a:cubicBezTo>
                  <a:cubicBezTo>
                    <a:pt x="1347788" y="94853"/>
                    <a:pt x="1323579" y="102394"/>
                    <a:pt x="1300163" y="107156"/>
                  </a:cubicBezTo>
                  <a:cubicBezTo>
                    <a:pt x="1276747" y="111918"/>
                    <a:pt x="1249759" y="112712"/>
                    <a:pt x="1228725" y="116681"/>
                  </a:cubicBezTo>
                  <a:cubicBezTo>
                    <a:pt x="1207691" y="120650"/>
                    <a:pt x="1196181" y="127000"/>
                    <a:pt x="1173956" y="130969"/>
                  </a:cubicBezTo>
                  <a:cubicBezTo>
                    <a:pt x="1151731" y="134938"/>
                    <a:pt x="1124347" y="137716"/>
                    <a:pt x="1095375" y="140494"/>
                  </a:cubicBezTo>
                  <a:cubicBezTo>
                    <a:pt x="1066403" y="143272"/>
                    <a:pt x="1028303" y="146051"/>
                    <a:pt x="1000125" y="147638"/>
                  </a:cubicBezTo>
                  <a:cubicBezTo>
                    <a:pt x="971947" y="149225"/>
                    <a:pt x="926306" y="150019"/>
                    <a:pt x="926306" y="150019"/>
                  </a:cubicBezTo>
                  <a:lnTo>
                    <a:pt x="823913" y="154781"/>
                  </a:lnTo>
                  <a:cubicBezTo>
                    <a:pt x="794941" y="155972"/>
                    <a:pt x="777081" y="157163"/>
                    <a:pt x="752475" y="157163"/>
                  </a:cubicBezTo>
                  <a:cubicBezTo>
                    <a:pt x="727869" y="157163"/>
                    <a:pt x="700484" y="155178"/>
                    <a:pt x="676275" y="154781"/>
                  </a:cubicBezTo>
                  <a:cubicBezTo>
                    <a:pt x="652066" y="154384"/>
                    <a:pt x="628253" y="155575"/>
                    <a:pt x="607219" y="154781"/>
                  </a:cubicBezTo>
                  <a:cubicBezTo>
                    <a:pt x="586185" y="153987"/>
                    <a:pt x="571897" y="150416"/>
                    <a:pt x="550069" y="150019"/>
                  </a:cubicBezTo>
                  <a:cubicBezTo>
                    <a:pt x="528241" y="149622"/>
                    <a:pt x="499666" y="153591"/>
                    <a:pt x="476250" y="152400"/>
                  </a:cubicBezTo>
                  <a:cubicBezTo>
                    <a:pt x="452834" y="151209"/>
                    <a:pt x="431800" y="145653"/>
                    <a:pt x="409575" y="142875"/>
                  </a:cubicBezTo>
                  <a:cubicBezTo>
                    <a:pt x="387350" y="140097"/>
                    <a:pt x="367506" y="139303"/>
                    <a:pt x="342900" y="135731"/>
                  </a:cubicBezTo>
                  <a:cubicBezTo>
                    <a:pt x="318294" y="132159"/>
                    <a:pt x="288925" y="126603"/>
                    <a:pt x="261938" y="121444"/>
                  </a:cubicBezTo>
                  <a:cubicBezTo>
                    <a:pt x="234951" y="116285"/>
                    <a:pt x="206375" y="111125"/>
                    <a:pt x="180975" y="104775"/>
                  </a:cubicBezTo>
                  <a:cubicBezTo>
                    <a:pt x="155575" y="98425"/>
                    <a:pt x="129382" y="90488"/>
                    <a:pt x="109538" y="83344"/>
                  </a:cubicBezTo>
                  <a:cubicBezTo>
                    <a:pt x="89694" y="76200"/>
                    <a:pt x="75804" y="69850"/>
                    <a:pt x="61913" y="61913"/>
                  </a:cubicBezTo>
                  <a:cubicBezTo>
                    <a:pt x="48022" y="53976"/>
                    <a:pt x="26194" y="35719"/>
                    <a:pt x="26194" y="35719"/>
                  </a:cubicBezTo>
                  <a:lnTo>
                    <a:pt x="0" y="16669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9B3A8063-094C-97AD-ADB0-A4F18E1F3702}"/>
                </a:ext>
              </a:extLst>
            </p:cNvPr>
            <p:cNvSpPr/>
            <p:nvPr/>
          </p:nvSpPr>
          <p:spPr>
            <a:xfrm>
              <a:off x="7994541" y="1342612"/>
              <a:ext cx="1507331" cy="157163"/>
            </a:xfrm>
            <a:custGeom>
              <a:avLst/>
              <a:gdLst>
                <a:gd name="connsiteX0" fmla="*/ 1507331 w 1507331"/>
                <a:gd name="connsiteY0" fmla="*/ 0 h 157163"/>
                <a:gd name="connsiteX1" fmla="*/ 1464469 w 1507331"/>
                <a:gd name="connsiteY1" fmla="*/ 50006 h 157163"/>
                <a:gd name="connsiteX2" fmla="*/ 1428750 w 1507331"/>
                <a:gd name="connsiteY2" fmla="*/ 66675 h 157163"/>
                <a:gd name="connsiteX3" fmla="*/ 1369219 w 1507331"/>
                <a:gd name="connsiteY3" fmla="*/ 88106 h 157163"/>
                <a:gd name="connsiteX4" fmla="*/ 1300163 w 1507331"/>
                <a:gd name="connsiteY4" fmla="*/ 107156 h 157163"/>
                <a:gd name="connsiteX5" fmla="*/ 1228725 w 1507331"/>
                <a:gd name="connsiteY5" fmla="*/ 116681 h 157163"/>
                <a:gd name="connsiteX6" fmla="*/ 1173956 w 1507331"/>
                <a:gd name="connsiteY6" fmla="*/ 130969 h 157163"/>
                <a:gd name="connsiteX7" fmla="*/ 1095375 w 1507331"/>
                <a:gd name="connsiteY7" fmla="*/ 140494 h 157163"/>
                <a:gd name="connsiteX8" fmla="*/ 1000125 w 1507331"/>
                <a:gd name="connsiteY8" fmla="*/ 147638 h 157163"/>
                <a:gd name="connsiteX9" fmla="*/ 926306 w 1507331"/>
                <a:gd name="connsiteY9" fmla="*/ 150019 h 157163"/>
                <a:gd name="connsiteX10" fmla="*/ 823913 w 1507331"/>
                <a:gd name="connsiteY10" fmla="*/ 154781 h 157163"/>
                <a:gd name="connsiteX11" fmla="*/ 752475 w 1507331"/>
                <a:gd name="connsiteY11" fmla="*/ 157163 h 157163"/>
                <a:gd name="connsiteX12" fmla="*/ 676275 w 1507331"/>
                <a:gd name="connsiteY12" fmla="*/ 154781 h 157163"/>
                <a:gd name="connsiteX13" fmla="*/ 607219 w 1507331"/>
                <a:gd name="connsiteY13" fmla="*/ 154781 h 157163"/>
                <a:gd name="connsiteX14" fmla="*/ 550069 w 1507331"/>
                <a:gd name="connsiteY14" fmla="*/ 150019 h 157163"/>
                <a:gd name="connsiteX15" fmla="*/ 476250 w 1507331"/>
                <a:gd name="connsiteY15" fmla="*/ 152400 h 157163"/>
                <a:gd name="connsiteX16" fmla="*/ 409575 w 1507331"/>
                <a:gd name="connsiteY16" fmla="*/ 142875 h 157163"/>
                <a:gd name="connsiteX17" fmla="*/ 342900 w 1507331"/>
                <a:gd name="connsiteY17" fmla="*/ 135731 h 157163"/>
                <a:gd name="connsiteX18" fmla="*/ 261938 w 1507331"/>
                <a:gd name="connsiteY18" fmla="*/ 121444 h 157163"/>
                <a:gd name="connsiteX19" fmla="*/ 180975 w 1507331"/>
                <a:gd name="connsiteY19" fmla="*/ 104775 h 157163"/>
                <a:gd name="connsiteX20" fmla="*/ 109538 w 1507331"/>
                <a:gd name="connsiteY20" fmla="*/ 83344 h 157163"/>
                <a:gd name="connsiteX21" fmla="*/ 61913 w 1507331"/>
                <a:gd name="connsiteY21" fmla="*/ 61913 h 157163"/>
                <a:gd name="connsiteX22" fmla="*/ 26194 w 1507331"/>
                <a:gd name="connsiteY22" fmla="*/ 35719 h 157163"/>
                <a:gd name="connsiteX23" fmla="*/ 0 w 1507331"/>
                <a:gd name="connsiteY23" fmla="*/ 16669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7331" h="157163">
                  <a:moveTo>
                    <a:pt x="1507331" y="0"/>
                  </a:moveTo>
                  <a:cubicBezTo>
                    <a:pt x="1492448" y="19447"/>
                    <a:pt x="1477566" y="38894"/>
                    <a:pt x="1464469" y="50006"/>
                  </a:cubicBezTo>
                  <a:cubicBezTo>
                    <a:pt x="1451372" y="61118"/>
                    <a:pt x="1444625" y="60325"/>
                    <a:pt x="1428750" y="66675"/>
                  </a:cubicBezTo>
                  <a:cubicBezTo>
                    <a:pt x="1412875" y="73025"/>
                    <a:pt x="1390650" y="81359"/>
                    <a:pt x="1369219" y="88106"/>
                  </a:cubicBezTo>
                  <a:cubicBezTo>
                    <a:pt x="1347788" y="94853"/>
                    <a:pt x="1323579" y="102394"/>
                    <a:pt x="1300163" y="107156"/>
                  </a:cubicBezTo>
                  <a:cubicBezTo>
                    <a:pt x="1276747" y="111918"/>
                    <a:pt x="1249759" y="112712"/>
                    <a:pt x="1228725" y="116681"/>
                  </a:cubicBezTo>
                  <a:cubicBezTo>
                    <a:pt x="1207691" y="120650"/>
                    <a:pt x="1196181" y="127000"/>
                    <a:pt x="1173956" y="130969"/>
                  </a:cubicBezTo>
                  <a:cubicBezTo>
                    <a:pt x="1151731" y="134938"/>
                    <a:pt x="1124347" y="137716"/>
                    <a:pt x="1095375" y="140494"/>
                  </a:cubicBezTo>
                  <a:cubicBezTo>
                    <a:pt x="1066403" y="143272"/>
                    <a:pt x="1028303" y="146051"/>
                    <a:pt x="1000125" y="147638"/>
                  </a:cubicBezTo>
                  <a:cubicBezTo>
                    <a:pt x="971947" y="149225"/>
                    <a:pt x="926306" y="150019"/>
                    <a:pt x="926306" y="150019"/>
                  </a:cubicBezTo>
                  <a:lnTo>
                    <a:pt x="823913" y="154781"/>
                  </a:lnTo>
                  <a:cubicBezTo>
                    <a:pt x="794941" y="155972"/>
                    <a:pt x="777081" y="157163"/>
                    <a:pt x="752475" y="157163"/>
                  </a:cubicBezTo>
                  <a:cubicBezTo>
                    <a:pt x="727869" y="157163"/>
                    <a:pt x="700484" y="155178"/>
                    <a:pt x="676275" y="154781"/>
                  </a:cubicBezTo>
                  <a:cubicBezTo>
                    <a:pt x="652066" y="154384"/>
                    <a:pt x="628253" y="155575"/>
                    <a:pt x="607219" y="154781"/>
                  </a:cubicBezTo>
                  <a:cubicBezTo>
                    <a:pt x="586185" y="153987"/>
                    <a:pt x="571897" y="150416"/>
                    <a:pt x="550069" y="150019"/>
                  </a:cubicBezTo>
                  <a:cubicBezTo>
                    <a:pt x="528241" y="149622"/>
                    <a:pt x="499666" y="153591"/>
                    <a:pt x="476250" y="152400"/>
                  </a:cubicBezTo>
                  <a:cubicBezTo>
                    <a:pt x="452834" y="151209"/>
                    <a:pt x="431800" y="145653"/>
                    <a:pt x="409575" y="142875"/>
                  </a:cubicBezTo>
                  <a:cubicBezTo>
                    <a:pt x="387350" y="140097"/>
                    <a:pt x="367506" y="139303"/>
                    <a:pt x="342900" y="135731"/>
                  </a:cubicBezTo>
                  <a:cubicBezTo>
                    <a:pt x="318294" y="132159"/>
                    <a:pt x="288925" y="126603"/>
                    <a:pt x="261938" y="121444"/>
                  </a:cubicBezTo>
                  <a:cubicBezTo>
                    <a:pt x="234951" y="116285"/>
                    <a:pt x="206375" y="111125"/>
                    <a:pt x="180975" y="104775"/>
                  </a:cubicBezTo>
                  <a:cubicBezTo>
                    <a:pt x="155575" y="98425"/>
                    <a:pt x="129382" y="90488"/>
                    <a:pt x="109538" y="83344"/>
                  </a:cubicBezTo>
                  <a:cubicBezTo>
                    <a:pt x="89694" y="76200"/>
                    <a:pt x="75804" y="69850"/>
                    <a:pt x="61913" y="61913"/>
                  </a:cubicBezTo>
                  <a:cubicBezTo>
                    <a:pt x="48022" y="53976"/>
                    <a:pt x="26194" y="35719"/>
                    <a:pt x="26194" y="35719"/>
                  </a:cubicBezTo>
                  <a:lnTo>
                    <a:pt x="0" y="16669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3C31F54-BF9F-322E-58F1-9AB270DB787E}"/>
                </a:ext>
              </a:extLst>
            </p:cNvPr>
            <p:cNvSpPr/>
            <p:nvPr/>
          </p:nvSpPr>
          <p:spPr>
            <a:xfrm>
              <a:off x="7994540" y="1470631"/>
              <a:ext cx="1507331" cy="157163"/>
            </a:xfrm>
            <a:custGeom>
              <a:avLst/>
              <a:gdLst>
                <a:gd name="connsiteX0" fmla="*/ 1507331 w 1507331"/>
                <a:gd name="connsiteY0" fmla="*/ 0 h 157163"/>
                <a:gd name="connsiteX1" fmla="*/ 1464469 w 1507331"/>
                <a:gd name="connsiteY1" fmla="*/ 50006 h 157163"/>
                <a:gd name="connsiteX2" fmla="*/ 1428750 w 1507331"/>
                <a:gd name="connsiteY2" fmla="*/ 66675 h 157163"/>
                <a:gd name="connsiteX3" fmla="*/ 1369219 w 1507331"/>
                <a:gd name="connsiteY3" fmla="*/ 88106 h 157163"/>
                <a:gd name="connsiteX4" fmla="*/ 1300163 w 1507331"/>
                <a:gd name="connsiteY4" fmla="*/ 107156 h 157163"/>
                <a:gd name="connsiteX5" fmla="*/ 1228725 w 1507331"/>
                <a:gd name="connsiteY5" fmla="*/ 116681 h 157163"/>
                <a:gd name="connsiteX6" fmla="*/ 1173956 w 1507331"/>
                <a:gd name="connsiteY6" fmla="*/ 130969 h 157163"/>
                <a:gd name="connsiteX7" fmla="*/ 1095375 w 1507331"/>
                <a:gd name="connsiteY7" fmla="*/ 140494 h 157163"/>
                <a:gd name="connsiteX8" fmla="*/ 1000125 w 1507331"/>
                <a:gd name="connsiteY8" fmla="*/ 147638 h 157163"/>
                <a:gd name="connsiteX9" fmla="*/ 926306 w 1507331"/>
                <a:gd name="connsiteY9" fmla="*/ 150019 h 157163"/>
                <a:gd name="connsiteX10" fmla="*/ 823913 w 1507331"/>
                <a:gd name="connsiteY10" fmla="*/ 154781 h 157163"/>
                <a:gd name="connsiteX11" fmla="*/ 752475 w 1507331"/>
                <a:gd name="connsiteY11" fmla="*/ 157163 h 157163"/>
                <a:gd name="connsiteX12" fmla="*/ 676275 w 1507331"/>
                <a:gd name="connsiteY12" fmla="*/ 154781 h 157163"/>
                <a:gd name="connsiteX13" fmla="*/ 607219 w 1507331"/>
                <a:gd name="connsiteY13" fmla="*/ 154781 h 157163"/>
                <a:gd name="connsiteX14" fmla="*/ 550069 w 1507331"/>
                <a:gd name="connsiteY14" fmla="*/ 150019 h 157163"/>
                <a:gd name="connsiteX15" fmla="*/ 476250 w 1507331"/>
                <a:gd name="connsiteY15" fmla="*/ 152400 h 157163"/>
                <a:gd name="connsiteX16" fmla="*/ 409575 w 1507331"/>
                <a:gd name="connsiteY16" fmla="*/ 142875 h 157163"/>
                <a:gd name="connsiteX17" fmla="*/ 342900 w 1507331"/>
                <a:gd name="connsiteY17" fmla="*/ 135731 h 157163"/>
                <a:gd name="connsiteX18" fmla="*/ 261938 w 1507331"/>
                <a:gd name="connsiteY18" fmla="*/ 121444 h 157163"/>
                <a:gd name="connsiteX19" fmla="*/ 180975 w 1507331"/>
                <a:gd name="connsiteY19" fmla="*/ 104775 h 157163"/>
                <a:gd name="connsiteX20" fmla="*/ 109538 w 1507331"/>
                <a:gd name="connsiteY20" fmla="*/ 83344 h 157163"/>
                <a:gd name="connsiteX21" fmla="*/ 61913 w 1507331"/>
                <a:gd name="connsiteY21" fmla="*/ 61913 h 157163"/>
                <a:gd name="connsiteX22" fmla="*/ 26194 w 1507331"/>
                <a:gd name="connsiteY22" fmla="*/ 35719 h 157163"/>
                <a:gd name="connsiteX23" fmla="*/ 0 w 1507331"/>
                <a:gd name="connsiteY23" fmla="*/ 16669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7331" h="157163">
                  <a:moveTo>
                    <a:pt x="1507331" y="0"/>
                  </a:moveTo>
                  <a:cubicBezTo>
                    <a:pt x="1492448" y="19447"/>
                    <a:pt x="1477566" y="38894"/>
                    <a:pt x="1464469" y="50006"/>
                  </a:cubicBezTo>
                  <a:cubicBezTo>
                    <a:pt x="1451372" y="61118"/>
                    <a:pt x="1444625" y="60325"/>
                    <a:pt x="1428750" y="66675"/>
                  </a:cubicBezTo>
                  <a:cubicBezTo>
                    <a:pt x="1412875" y="73025"/>
                    <a:pt x="1390650" y="81359"/>
                    <a:pt x="1369219" y="88106"/>
                  </a:cubicBezTo>
                  <a:cubicBezTo>
                    <a:pt x="1347788" y="94853"/>
                    <a:pt x="1323579" y="102394"/>
                    <a:pt x="1300163" y="107156"/>
                  </a:cubicBezTo>
                  <a:cubicBezTo>
                    <a:pt x="1276747" y="111918"/>
                    <a:pt x="1249759" y="112712"/>
                    <a:pt x="1228725" y="116681"/>
                  </a:cubicBezTo>
                  <a:cubicBezTo>
                    <a:pt x="1207691" y="120650"/>
                    <a:pt x="1196181" y="127000"/>
                    <a:pt x="1173956" y="130969"/>
                  </a:cubicBezTo>
                  <a:cubicBezTo>
                    <a:pt x="1151731" y="134938"/>
                    <a:pt x="1124347" y="137716"/>
                    <a:pt x="1095375" y="140494"/>
                  </a:cubicBezTo>
                  <a:cubicBezTo>
                    <a:pt x="1066403" y="143272"/>
                    <a:pt x="1028303" y="146051"/>
                    <a:pt x="1000125" y="147638"/>
                  </a:cubicBezTo>
                  <a:cubicBezTo>
                    <a:pt x="971947" y="149225"/>
                    <a:pt x="926306" y="150019"/>
                    <a:pt x="926306" y="150019"/>
                  </a:cubicBezTo>
                  <a:lnTo>
                    <a:pt x="823913" y="154781"/>
                  </a:lnTo>
                  <a:cubicBezTo>
                    <a:pt x="794941" y="155972"/>
                    <a:pt x="777081" y="157163"/>
                    <a:pt x="752475" y="157163"/>
                  </a:cubicBezTo>
                  <a:cubicBezTo>
                    <a:pt x="727869" y="157163"/>
                    <a:pt x="700484" y="155178"/>
                    <a:pt x="676275" y="154781"/>
                  </a:cubicBezTo>
                  <a:cubicBezTo>
                    <a:pt x="652066" y="154384"/>
                    <a:pt x="628253" y="155575"/>
                    <a:pt x="607219" y="154781"/>
                  </a:cubicBezTo>
                  <a:cubicBezTo>
                    <a:pt x="586185" y="153987"/>
                    <a:pt x="571897" y="150416"/>
                    <a:pt x="550069" y="150019"/>
                  </a:cubicBezTo>
                  <a:cubicBezTo>
                    <a:pt x="528241" y="149622"/>
                    <a:pt x="499666" y="153591"/>
                    <a:pt x="476250" y="152400"/>
                  </a:cubicBezTo>
                  <a:cubicBezTo>
                    <a:pt x="452834" y="151209"/>
                    <a:pt x="431800" y="145653"/>
                    <a:pt x="409575" y="142875"/>
                  </a:cubicBezTo>
                  <a:cubicBezTo>
                    <a:pt x="387350" y="140097"/>
                    <a:pt x="367506" y="139303"/>
                    <a:pt x="342900" y="135731"/>
                  </a:cubicBezTo>
                  <a:cubicBezTo>
                    <a:pt x="318294" y="132159"/>
                    <a:pt x="288925" y="126603"/>
                    <a:pt x="261938" y="121444"/>
                  </a:cubicBezTo>
                  <a:cubicBezTo>
                    <a:pt x="234951" y="116285"/>
                    <a:pt x="206375" y="111125"/>
                    <a:pt x="180975" y="104775"/>
                  </a:cubicBezTo>
                  <a:cubicBezTo>
                    <a:pt x="155575" y="98425"/>
                    <a:pt x="129382" y="90488"/>
                    <a:pt x="109538" y="83344"/>
                  </a:cubicBezTo>
                  <a:cubicBezTo>
                    <a:pt x="89694" y="76200"/>
                    <a:pt x="75804" y="69850"/>
                    <a:pt x="61913" y="61913"/>
                  </a:cubicBezTo>
                  <a:cubicBezTo>
                    <a:pt x="48022" y="53976"/>
                    <a:pt x="26194" y="35719"/>
                    <a:pt x="26194" y="35719"/>
                  </a:cubicBezTo>
                  <a:lnTo>
                    <a:pt x="0" y="16669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73F5310-472A-8E5D-F44C-C462F61E3CD9}"/>
                </a:ext>
              </a:extLst>
            </p:cNvPr>
            <p:cNvSpPr/>
            <p:nvPr/>
          </p:nvSpPr>
          <p:spPr>
            <a:xfrm>
              <a:off x="7994538" y="1563498"/>
              <a:ext cx="1507331" cy="157163"/>
            </a:xfrm>
            <a:custGeom>
              <a:avLst/>
              <a:gdLst>
                <a:gd name="connsiteX0" fmla="*/ 1507331 w 1507331"/>
                <a:gd name="connsiteY0" fmla="*/ 0 h 157163"/>
                <a:gd name="connsiteX1" fmla="*/ 1464469 w 1507331"/>
                <a:gd name="connsiteY1" fmla="*/ 50006 h 157163"/>
                <a:gd name="connsiteX2" fmla="*/ 1428750 w 1507331"/>
                <a:gd name="connsiteY2" fmla="*/ 66675 h 157163"/>
                <a:gd name="connsiteX3" fmla="*/ 1369219 w 1507331"/>
                <a:gd name="connsiteY3" fmla="*/ 88106 h 157163"/>
                <a:gd name="connsiteX4" fmla="*/ 1300163 w 1507331"/>
                <a:gd name="connsiteY4" fmla="*/ 107156 h 157163"/>
                <a:gd name="connsiteX5" fmla="*/ 1228725 w 1507331"/>
                <a:gd name="connsiteY5" fmla="*/ 116681 h 157163"/>
                <a:gd name="connsiteX6" fmla="*/ 1173956 w 1507331"/>
                <a:gd name="connsiteY6" fmla="*/ 130969 h 157163"/>
                <a:gd name="connsiteX7" fmla="*/ 1095375 w 1507331"/>
                <a:gd name="connsiteY7" fmla="*/ 140494 h 157163"/>
                <a:gd name="connsiteX8" fmla="*/ 1000125 w 1507331"/>
                <a:gd name="connsiteY8" fmla="*/ 147638 h 157163"/>
                <a:gd name="connsiteX9" fmla="*/ 926306 w 1507331"/>
                <a:gd name="connsiteY9" fmla="*/ 150019 h 157163"/>
                <a:gd name="connsiteX10" fmla="*/ 823913 w 1507331"/>
                <a:gd name="connsiteY10" fmla="*/ 154781 h 157163"/>
                <a:gd name="connsiteX11" fmla="*/ 752475 w 1507331"/>
                <a:gd name="connsiteY11" fmla="*/ 157163 h 157163"/>
                <a:gd name="connsiteX12" fmla="*/ 676275 w 1507331"/>
                <a:gd name="connsiteY12" fmla="*/ 154781 h 157163"/>
                <a:gd name="connsiteX13" fmla="*/ 607219 w 1507331"/>
                <a:gd name="connsiteY13" fmla="*/ 154781 h 157163"/>
                <a:gd name="connsiteX14" fmla="*/ 550069 w 1507331"/>
                <a:gd name="connsiteY14" fmla="*/ 150019 h 157163"/>
                <a:gd name="connsiteX15" fmla="*/ 476250 w 1507331"/>
                <a:gd name="connsiteY15" fmla="*/ 152400 h 157163"/>
                <a:gd name="connsiteX16" fmla="*/ 409575 w 1507331"/>
                <a:gd name="connsiteY16" fmla="*/ 142875 h 157163"/>
                <a:gd name="connsiteX17" fmla="*/ 342900 w 1507331"/>
                <a:gd name="connsiteY17" fmla="*/ 135731 h 157163"/>
                <a:gd name="connsiteX18" fmla="*/ 261938 w 1507331"/>
                <a:gd name="connsiteY18" fmla="*/ 121444 h 157163"/>
                <a:gd name="connsiteX19" fmla="*/ 180975 w 1507331"/>
                <a:gd name="connsiteY19" fmla="*/ 104775 h 157163"/>
                <a:gd name="connsiteX20" fmla="*/ 109538 w 1507331"/>
                <a:gd name="connsiteY20" fmla="*/ 83344 h 157163"/>
                <a:gd name="connsiteX21" fmla="*/ 61913 w 1507331"/>
                <a:gd name="connsiteY21" fmla="*/ 61913 h 157163"/>
                <a:gd name="connsiteX22" fmla="*/ 26194 w 1507331"/>
                <a:gd name="connsiteY22" fmla="*/ 35719 h 157163"/>
                <a:gd name="connsiteX23" fmla="*/ 0 w 1507331"/>
                <a:gd name="connsiteY23" fmla="*/ 16669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7331" h="157163">
                  <a:moveTo>
                    <a:pt x="1507331" y="0"/>
                  </a:moveTo>
                  <a:cubicBezTo>
                    <a:pt x="1492448" y="19447"/>
                    <a:pt x="1477566" y="38894"/>
                    <a:pt x="1464469" y="50006"/>
                  </a:cubicBezTo>
                  <a:cubicBezTo>
                    <a:pt x="1451372" y="61118"/>
                    <a:pt x="1444625" y="60325"/>
                    <a:pt x="1428750" y="66675"/>
                  </a:cubicBezTo>
                  <a:cubicBezTo>
                    <a:pt x="1412875" y="73025"/>
                    <a:pt x="1390650" y="81359"/>
                    <a:pt x="1369219" y="88106"/>
                  </a:cubicBezTo>
                  <a:cubicBezTo>
                    <a:pt x="1347788" y="94853"/>
                    <a:pt x="1323579" y="102394"/>
                    <a:pt x="1300163" y="107156"/>
                  </a:cubicBezTo>
                  <a:cubicBezTo>
                    <a:pt x="1276747" y="111918"/>
                    <a:pt x="1249759" y="112712"/>
                    <a:pt x="1228725" y="116681"/>
                  </a:cubicBezTo>
                  <a:cubicBezTo>
                    <a:pt x="1207691" y="120650"/>
                    <a:pt x="1196181" y="127000"/>
                    <a:pt x="1173956" y="130969"/>
                  </a:cubicBezTo>
                  <a:cubicBezTo>
                    <a:pt x="1151731" y="134938"/>
                    <a:pt x="1124347" y="137716"/>
                    <a:pt x="1095375" y="140494"/>
                  </a:cubicBezTo>
                  <a:cubicBezTo>
                    <a:pt x="1066403" y="143272"/>
                    <a:pt x="1028303" y="146051"/>
                    <a:pt x="1000125" y="147638"/>
                  </a:cubicBezTo>
                  <a:cubicBezTo>
                    <a:pt x="971947" y="149225"/>
                    <a:pt x="926306" y="150019"/>
                    <a:pt x="926306" y="150019"/>
                  </a:cubicBezTo>
                  <a:lnTo>
                    <a:pt x="823913" y="154781"/>
                  </a:lnTo>
                  <a:cubicBezTo>
                    <a:pt x="794941" y="155972"/>
                    <a:pt x="777081" y="157163"/>
                    <a:pt x="752475" y="157163"/>
                  </a:cubicBezTo>
                  <a:cubicBezTo>
                    <a:pt x="727869" y="157163"/>
                    <a:pt x="700484" y="155178"/>
                    <a:pt x="676275" y="154781"/>
                  </a:cubicBezTo>
                  <a:cubicBezTo>
                    <a:pt x="652066" y="154384"/>
                    <a:pt x="628253" y="155575"/>
                    <a:pt x="607219" y="154781"/>
                  </a:cubicBezTo>
                  <a:cubicBezTo>
                    <a:pt x="586185" y="153987"/>
                    <a:pt x="571897" y="150416"/>
                    <a:pt x="550069" y="150019"/>
                  </a:cubicBezTo>
                  <a:cubicBezTo>
                    <a:pt x="528241" y="149622"/>
                    <a:pt x="499666" y="153591"/>
                    <a:pt x="476250" y="152400"/>
                  </a:cubicBezTo>
                  <a:cubicBezTo>
                    <a:pt x="452834" y="151209"/>
                    <a:pt x="431800" y="145653"/>
                    <a:pt x="409575" y="142875"/>
                  </a:cubicBezTo>
                  <a:cubicBezTo>
                    <a:pt x="387350" y="140097"/>
                    <a:pt x="367506" y="139303"/>
                    <a:pt x="342900" y="135731"/>
                  </a:cubicBezTo>
                  <a:cubicBezTo>
                    <a:pt x="318294" y="132159"/>
                    <a:pt x="288925" y="126603"/>
                    <a:pt x="261938" y="121444"/>
                  </a:cubicBezTo>
                  <a:cubicBezTo>
                    <a:pt x="234951" y="116285"/>
                    <a:pt x="206375" y="111125"/>
                    <a:pt x="180975" y="104775"/>
                  </a:cubicBezTo>
                  <a:cubicBezTo>
                    <a:pt x="155575" y="98425"/>
                    <a:pt x="129382" y="90488"/>
                    <a:pt x="109538" y="83344"/>
                  </a:cubicBezTo>
                  <a:cubicBezTo>
                    <a:pt x="89694" y="76200"/>
                    <a:pt x="75804" y="69850"/>
                    <a:pt x="61913" y="61913"/>
                  </a:cubicBezTo>
                  <a:cubicBezTo>
                    <a:pt x="48022" y="53976"/>
                    <a:pt x="26194" y="35719"/>
                    <a:pt x="26194" y="35719"/>
                  </a:cubicBezTo>
                  <a:lnTo>
                    <a:pt x="0" y="16669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A3F0C2E1-224D-74A4-D0BE-B6F6B04BEFD0}"/>
                </a:ext>
              </a:extLst>
            </p:cNvPr>
            <p:cNvSpPr/>
            <p:nvPr/>
          </p:nvSpPr>
          <p:spPr>
            <a:xfrm>
              <a:off x="8002876" y="1269982"/>
              <a:ext cx="1507331" cy="157163"/>
            </a:xfrm>
            <a:custGeom>
              <a:avLst/>
              <a:gdLst>
                <a:gd name="connsiteX0" fmla="*/ 1507331 w 1507331"/>
                <a:gd name="connsiteY0" fmla="*/ 0 h 157163"/>
                <a:gd name="connsiteX1" fmla="*/ 1464469 w 1507331"/>
                <a:gd name="connsiteY1" fmla="*/ 50006 h 157163"/>
                <a:gd name="connsiteX2" fmla="*/ 1428750 w 1507331"/>
                <a:gd name="connsiteY2" fmla="*/ 66675 h 157163"/>
                <a:gd name="connsiteX3" fmla="*/ 1369219 w 1507331"/>
                <a:gd name="connsiteY3" fmla="*/ 88106 h 157163"/>
                <a:gd name="connsiteX4" fmla="*/ 1300163 w 1507331"/>
                <a:gd name="connsiteY4" fmla="*/ 107156 h 157163"/>
                <a:gd name="connsiteX5" fmla="*/ 1228725 w 1507331"/>
                <a:gd name="connsiteY5" fmla="*/ 116681 h 157163"/>
                <a:gd name="connsiteX6" fmla="*/ 1173956 w 1507331"/>
                <a:gd name="connsiteY6" fmla="*/ 130969 h 157163"/>
                <a:gd name="connsiteX7" fmla="*/ 1095375 w 1507331"/>
                <a:gd name="connsiteY7" fmla="*/ 140494 h 157163"/>
                <a:gd name="connsiteX8" fmla="*/ 1000125 w 1507331"/>
                <a:gd name="connsiteY8" fmla="*/ 147638 h 157163"/>
                <a:gd name="connsiteX9" fmla="*/ 926306 w 1507331"/>
                <a:gd name="connsiteY9" fmla="*/ 150019 h 157163"/>
                <a:gd name="connsiteX10" fmla="*/ 823913 w 1507331"/>
                <a:gd name="connsiteY10" fmla="*/ 154781 h 157163"/>
                <a:gd name="connsiteX11" fmla="*/ 752475 w 1507331"/>
                <a:gd name="connsiteY11" fmla="*/ 157163 h 157163"/>
                <a:gd name="connsiteX12" fmla="*/ 676275 w 1507331"/>
                <a:gd name="connsiteY12" fmla="*/ 154781 h 157163"/>
                <a:gd name="connsiteX13" fmla="*/ 607219 w 1507331"/>
                <a:gd name="connsiteY13" fmla="*/ 154781 h 157163"/>
                <a:gd name="connsiteX14" fmla="*/ 550069 w 1507331"/>
                <a:gd name="connsiteY14" fmla="*/ 150019 h 157163"/>
                <a:gd name="connsiteX15" fmla="*/ 476250 w 1507331"/>
                <a:gd name="connsiteY15" fmla="*/ 152400 h 157163"/>
                <a:gd name="connsiteX16" fmla="*/ 409575 w 1507331"/>
                <a:gd name="connsiteY16" fmla="*/ 142875 h 157163"/>
                <a:gd name="connsiteX17" fmla="*/ 342900 w 1507331"/>
                <a:gd name="connsiteY17" fmla="*/ 135731 h 157163"/>
                <a:gd name="connsiteX18" fmla="*/ 261938 w 1507331"/>
                <a:gd name="connsiteY18" fmla="*/ 121444 h 157163"/>
                <a:gd name="connsiteX19" fmla="*/ 180975 w 1507331"/>
                <a:gd name="connsiteY19" fmla="*/ 104775 h 157163"/>
                <a:gd name="connsiteX20" fmla="*/ 109538 w 1507331"/>
                <a:gd name="connsiteY20" fmla="*/ 83344 h 157163"/>
                <a:gd name="connsiteX21" fmla="*/ 61913 w 1507331"/>
                <a:gd name="connsiteY21" fmla="*/ 61913 h 157163"/>
                <a:gd name="connsiteX22" fmla="*/ 26194 w 1507331"/>
                <a:gd name="connsiteY22" fmla="*/ 35719 h 157163"/>
                <a:gd name="connsiteX23" fmla="*/ 0 w 1507331"/>
                <a:gd name="connsiteY23" fmla="*/ 16669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7331" h="157163">
                  <a:moveTo>
                    <a:pt x="1507331" y="0"/>
                  </a:moveTo>
                  <a:cubicBezTo>
                    <a:pt x="1492448" y="19447"/>
                    <a:pt x="1477566" y="38894"/>
                    <a:pt x="1464469" y="50006"/>
                  </a:cubicBezTo>
                  <a:cubicBezTo>
                    <a:pt x="1451372" y="61118"/>
                    <a:pt x="1444625" y="60325"/>
                    <a:pt x="1428750" y="66675"/>
                  </a:cubicBezTo>
                  <a:cubicBezTo>
                    <a:pt x="1412875" y="73025"/>
                    <a:pt x="1390650" y="81359"/>
                    <a:pt x="1369219" y="88106"/>
                  </a:cubicBezTo>
                  <a:cubicBezTo>
                    <a:pt x="1347788" y="94853"/>
                    <a:pt x="1323579" y="102394"/>
                    <a:pt x="1300163" y="107156"/>
                  </a:cubicBezTo>
                  <a:cubicBezTo>
                    <a:pt x="1276747" y="111918"/>
                    <a:pt x="1249759" y="112712"/>
                    <a:pt x="1228725" y="116681"/>
                  </a:cubicBezTo>
                  <a:cubicBezTo>
                    <a:pt x="1207691" y="120650"/>
                    <a:pt x="1196181" y="127000"/>
                    <a:pt x="1173956" y="130969"/>
                  </a:cubicBezTo>
                  <a:cubicBezTo>
                    <a:pt x="1151731" y="134938"/>
                    <a:pt x="1124347" y="137716"/>
                    <a:pt x="1095375" y="140494"/>
                  </a:cubicBezTo>
                  <a:cubicBezTo>
                    <a:pt x="1066403" y="143272"/>
                    <a:pt x="1028303" y="146051"/>
                    <a:pt x="1000125" y="147638"/>
                  </a:cubicBezTo>
                  <a:cubicBezTo>
                    <a:pt x="971947" y="149225"/>
                    <a:pt x="926306" y="150019"/>
                    <a:pt x="926306" y="150019"/>
                  </a:cubicBezTo>
                  <a:lnTo>
                    <a:pt x="823913" y="154781"/>
                  </a:lnTo>
                  <a:cubicBezTo>
                    <a:pt x="794941" y="155972"/>
                    <a:pt x="777081" y="157163"/>
                    <a:pt x="752475" y="157163"/>
                  </a:cubicBezTo>
                  <a:cubicBezTo>
                    <a:pt x="727869" y="157163"/>
                    <a:pt x="700484" y="155178"/>
                    <a:pt x="676275" y="154781"/>
                  </a:cubicBezTo>
                  <a:cubicBezTo>
                    <a:pt x="652066" y="154384"/>
                    <a:pt x="628253" y="155575"/>
                    <a:pt x="607219" y="154781"/>
                  </a:cubicBezTo>
                  <a:cubicBezTo>
                    <a:pt x="586185" y="153987"/>
                    <a:pt x="571897" y="150416"/>
                    <a:pt x="550069" y="150019"/>
                  </a:cubicBezTo>
                  <a:cubicBezTo>
                    <a:pt x="528241" y="149622"/>
                    <a:pt x="499666" y="153591"/>
                    <a:pt x="476250" y="152400"/>
                  </a:cubicBezTo>
                  <a:cubicBezTo>
                    <a:pt x="452834" y="151209"/>
                    <a:pt x="431800" y="145653"/>
                    <a:pt x="409575" y="142875"/>
                  </a:cubicBezTo>
                  <a:cubicBezTo>
                    <a:pt x="387350" y="140097"/>
                    <a:pt x="367506" y="139303"/>
                    <a:pt x="342900" y="135731"/>
                  </a:cubicBezTo>
                  <a:cubicBezTo>
                    <a:pt x="318294" y="132159"/>
                    <a:pt x="288925" y="126603"/>
                    <a:pt x="261938" y="121444"/>
                  </a:cubicBezTo>
                  <a:cubicBezTo>
                    <a:pt x="234951" y="116285"/>
                    <a:pt x="206375" y="111125"/>
                    <a:pt x="180975" y="104775"/>
                  </a:cubicBezTo>
                  <a:cubicBezTo>
                    <a:pt x="155575" y="98425"/>
                    <a:pt x="129382" y="90488"/>
                    <a:pt x="109538" y="83344"/>
                  </a:cubicBezTo>
                  <a:cubicBezTo>
                    <a:pt x="89694" y="76200"/>
                    <a:pt x="75804" y="69850"/>
                    <a:pt x="61913" y="61913"/>
                  </a:cubicBezTo>
                  <a:cubicBezTo>
                    <a:pt x="48022" y="53976"/>
                    <a:pt x="26194" y="35719"/>
                    <a:pt x="26194" y="35719"/>
                  </a:cubicBezTo>
                  <a:lnTo>
                    <a:pt x="0" y="16669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27402DC8-1208-A7E6-2079-8CDAC1C218F5}"/>
                </a:ext>
              </a:extLst>
            </p:cNvPr>
            <p:cNvSpPr/>
            <p:nvPr/>
          </p:nvSpPr>
          <p:spPr>
            <a:xfrm>
              <a:off x="7986204" y="1638507"/>
              <a:ext cx="1507331" cy="157163"/>
            </a:xfrm>
            <a:custGeom>
              <a:avLst/>
              <a:gdLst>
                <a:gd name="connsiteX0" fmla="*/ 1507331 w 1507331"/>
                <a:gd name="connsiteY0" fmla="*/ 0 h 157163"/>
                <a:gd name="connsiteX1" fmla="*/ 1464469 w 1507331"/>
                <a:gd name="connsiteY1" fmla="*/ 50006 h 157163"/>
                <a:gd name="connsiteX2" fmla="*/ 1428750 w 1507331"/>
                <a:gd name="connsiteY2" fmla="*/ 66675 h 157163"/>
                <a:gd name="connsiteX3" fmla="*/ 1369219 w 1507331"/>
                <a:gd name="connsiteY3" fmla="*/ 88106 h 157163"/>
                <a:gd name="connsiteX4" fmla="*/ 1300163 w 1507331"/>
                <a:gd name="connsiteY4" fmla="*/ 107156 h 157163"/>
                <a:gd name="connsiteX5" fmla="*/ 1228725 w 1507331"/>
                <a:gd name="connsiteY5" fmla="*/ 116681 h 157163"/>
                <a:gd name="connsiteX6" fmla="*/ 1173956 w 1507331"/>
                <a:gd name="connsiteY6" fmla="*/ 130969 h 157163"/>
                <a:gd name="connsiteX7" fmla="*/ 1095375 w 1507331"/>
                <a:gd name="connsiteY7" fmla="*/ 140494 h 157163"/>
                <a:gd name="connsiteX8" fmla="*/ 1000125 w 1507331"/>
                <a:gd name="connsiteY8" fmla="*/ 147638 h 157163"/>
                <a:gd name="connsiteX9" fmla="*/ 926306 w 1507331"/>
                <a:gd name="connsiteY9" fmla="*/ 150019 h 157163"/>
                <a:gd name="connsiteX10" fmla="*/ 823913 w 1507331"/>
                <a:gd name="connsiteY10" fmla="*/ 154781 h 157163"/>
                <a:gd name="connsiteX11" fmla="*/ 752475 w 1507331"/>
                <a:gd name="connsiteY11" fmla="*/ 157163 h 157163"/>
                <a:gd name="connsiteX12" fmla="*/ 676275 w 1507331"/>
                <a:gd name="connsiteY12" fmla="*/ 154781 h 157163"/>
                <a:gd name="connsiteX13" fmla="*/ 607219 w 1507331"/>
                <a:gd name="connsiteY13" fmla="*/ 154781 h 157163"/>
                <a:gd name="connsiteX14" fmla="*/ 550069 w 1507331"/>
                <a:gd name="connsiteY14" fmla="*/ 150019 h 157163"/>
                <a:gd name="connsiteX15" fmla="*/ 476250 w 1507331"/>
                <a:gd name="connsiteY15" fmla="*/ 152400 h 157163"/>
                <a:gd name="connsiteX16" fmla="*/ 409575 w 1507331"/>
                <a:gd name="connsiteY16" fmla="*/ 142875 h 157163"/>
                <a:gd name="connsiteX17" fmla="*/ 342900 w 1507331"/>
                <a:gd name="connsiteY17" fmla="*/ 135731 h 157163"/>
                <a:gd name="connsiteX18" fmla="*/ 261938 w 1507331"/>
                <a:gd name="connsiteY18" fmla="*/ 121444 h 157163"/>
                <a:gd name="connsiteX19" fmla="*/ 180975 w 1507331"/>
                <a:gd name="connsiteY19" fmla="*/ 104775 h 157163"/>
                <a:gd name="connsiteX20" fmla="*/ 109538 w 1507331"/>
                <a:gd name="connsiteY20" fmla="*/ 83344 h 157163"/>
                <a:gd name="connsiteX21" fmla="*/ 61913 w 1507331"/>
                <a:gd name="connsiteY21" fmla="*/ 61913 h 157163"/>
                <a:gd name="connsiteX22" fmla="*/ 26194 w 1507331"/>
                <a:gd name="connsiteY22" fmla="*/ 35719 h 157163"/>
                <a:gd name="connsiteX23" fmla="*/ 0 w 1507331"/>
                <a:gd name="connsiteY23" fmla="*/ 16669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7331" h="157163">
                  <a:moveTo>
                    <a:pt x="1507331" y="0"/>
                  </a:moveTo>
                  <a:cubicBezTo>
                    <a:pt x="1492448" y="19447"/>
                    <a:pt x="1477566" y="38894"/>
                    <a:pt x="1464469" y="50006"/>
                  </a:cubicBezTo>
                  <a:cubicBezTo>
                    <a:pt x="1451372" y="61118"/>
                    <a:pt x="1444625" y="60325"/>
                    <a:pt x="1428750" y="66675"/>
                  </a:cubicBezTo>
                  <a:cubicBezTo>
                    <a:pt x="1412875" y="73025"/>
                    <a:pt x="1390650" y="81359"/>
                    <a:pt x="1369219" y="88106"/>
                  </a:cubicBezTo>
                  <a:cubicBezTo>
                    <a:pt x="1347788" y="94853"/>
                    <a:pt x="1323579" y="102394"/>
                    <a:pt x="1300163" y="107156"/>
                  </a:cubicBezTo>
                  <a:cubicBezTo>
                    <a:pt x="1276747" y="111918"/>
                    <a:pt x="1249759" y="112712"/>
                    <a:pt x="1228725" y="116681"/>
                  </a:cubicBezTo>
                  <a:cubicBezTo>
                    <a:pt x="1207691" y="120650"/>
                    <a:pt x="1196181" y="127000"/>
                    <a:pt x="1173956" y="130969"/>
                  </a:cubicBezTo>
                  <a:cubicBezTo>
                    <a:pt x="1151731" y="134938"/>
                    <a:pt x="1124347" y="137716"/>
                    <a:pt x="1095375" y="140494"/>
                  </a:cubicBezTo>
                  <a:cubicBezTo>
                    <a:pt x="1066403" y="143272"/>
                    <a:pt x="1028303" y="146051"/>
                    <a:pt x="1000125" y="147638"/>
                  </a:cubicBezTo>
                  <a:cubicBezTo>
                    <a:pt x="971947" y="149225"/>
                    <a:pt x="926306" y="150019"/>
                    <a:pt x="926306" y="150019"/>
                  </a:cubicBezTo>
                  <a:lnTo>
                    <a:pt x="823913" y="154781"/>
                  </a:lnTo>
                  <a:cubicBezTo>
                    <a:pt x="794941" y="155972"/>
                    <a:pt x="777081" y="157163"/>
                    <a:pt x="752475" y="157163"/>
                  </a:cubicBezTo>
                  <a:cubicBezTo>
                    <a:pt x="727869" y="157163"/>
                    <a:pt x="700484" y="155178"/>
                    <a:pt x="676275" y="154781"/>
                  </a:cubicBezTo>
                  <a:cubicBezTo>
                    <a:pt x="652066" y="154384"/>
                    <a:pt x="628253" y="155575"/>
                    <a:pt x="607219" y="154781"/>
                  </a:cubicBezTo>
                  <a:cubicBezTo>
                    <a:pt x="586185" y="153987"/>
                    <a:pt x="571897" y="150416"/>
                    <a:pt x="550069" y="150019"/>
                  </a:cubicBezTo>
                  <a:cubicBezTo>
                    <a:pt x="528241" y="149622"/>
                    <a:pt x="499666" y="153591"/>
                    <a:pt x="476250" y="152400"/>
                  </a:cubicBezTo>
                  <a:cubicBezTo>
                    <a:pt x="452834" y="151209"/>
                    <a:pt x="431800" y="145653"/>
                    <a:pt x="409575" y="142875"/>
                  </a:cubicBezTo>
                  <a:cubicBezTo>
                    <a:pt x="387350" y="140097"/>
                    <a:pt x="367506" y="139303"/>
                    <a:pt x="342900" y="135731"/>
                  </a:cubicBezTo>
                  <a:cubicBezTo>
                    <a:pt x="318294" y="132159"/>
                    <a:pt x="288925" y="126603"/>
                    <a:pt x="261938" y="121444"/>
                  </a:cubicBezTo>
                  <a:cubicBezTo>
                    <a:pt x="234951" y="116285"/>
                    <a:pt x="206375" y="111125"/>
                    <a:pt x="180975" y="104775"/>
                  </a:cubicBezTo>
                  <a:cubicBezTo>
                    <a:pt x="155575" y="98425"/>
                    <a:pt x="129382" y="90488"/>
                    <a:pt x="109538" y="83344"/>
                  </a:cubicBezTo>
                  <a:cubicBezTo>
                    <a:pt x="89694" y="76200"/>
                    <a:pt x="75804" y="69850"/>
                    <a:pt x="61913" y="61913"/>
                  </a:cubicBezTo>
                  <a:cubicBezTo>
                    <a:pt x="48022" y="53976"/>
                    <a:pt x="26194" y="35719"/>
                    <a:pt x="26194" y="35719"/>
                  </a:cubicBezTo>
                  <a:lnTo>
                    <a:pt x="0" y="16669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89156E5F-71D2-8205-50C1-1AFD7BB26404}"/>
                </a:ext>
              </a:extLst>
            </p:cNvPr>
            <p:cNvSpPr txBox="1"/>
            <p:nvPr/>
          </p:nvSpPr>
          <p:spPr>
            <a:xfrm>
              <a:off x="8952771" y="531171"/>
              <a:ext cx="1362294" cy="407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Gas flow</a:t>
              </a:r>
              <a:endParaRPr lang="es-E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70" name="TextBox 569">
            <a:extLst>
              <a:ext uri="{FF2B5EF4-FFF2-40B4-BE49-F238E27FC236}">
                <a16:creationId xmlns:a16="http://schemas.microsoft.com/office/drawing/2014/main" id="{08EF2B95-0A2A-7314-DA84-BC4E78406805}"/>
              </a:ext>
            </a:extLst>
          </p:cNvPr>
          <p:cNvSpPr txBox="1"/>
          <p:nvPr/>
        </p:nvSpPr>
        <p:spPr>
          <a:xfrm>
            <a:off x="-16514" y="468520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Bedding orientation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73497-5E01-F2D9-F843-6743720B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7091" y="6458848"/>
            <a:ext cx="1312025" cy="365125"/>
          </a:xfrm>
        </p:spPr>
        <p:txBody>
          <a:bodyPr/>
          <a:lstStyle/>
          <a:p>
            <a:r>
              <a:rPr lang="es-ES" sz="2000" dirty="0"/>
              <a:t>5</a:t>
            </a:r>
          </a:p>
        </p:txBody>
      </p: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82AFB418-9492-D73D-6806-6351E9868242}"/>
              </a:ext>
            </a:extLst>
          </p:cNvPr>
          <p:cNvGrpSpPr/>
          <p:nvPr/>
        </p:nvGrpSpPr>
        <p:grpSpPr>
          <a:xfrm>
            <a:off x="217617" y="1083906"/>
            <a:ext cx="1472481" cy="1126117"/>
            <a:chOff x="4305554" y="5031175"/>
            <a:chExt cx="1472481" cy="112611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04D976-0B02-05AB-237E-DAC9BF8CA37C}"/>
                </a:ext>
              </a:extLst>
            </p:cNvPr>
            <p:cNvGrpSpPr/>
            <p:nvPr/>
          </p:nvGrpSpPr>
          <p:grpSpPr>
            <a:xfrm>
              <a:off x="4351895" y="5031175"/>
              <a:ext cx="1426140" cy="1126117"/>
              <a:chOff x="969756" y="631334"/>
              <a:chExt cx="1047988" cy="988693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0F3AE71-9791-9BA7-69B2-C2A8567C26F0}"/>
                  </a:ext>
                </a:extLst>
              </p:cNvPr>
              <p:cNvGrpSpPr/>
              <p:nvPr/>
            </p:nvGrpSpPr>
            <p:grpSpPr>
              <a:xfrm>
                <a:off x="969756" y="631334"/>
                <a:ext cx="1047988" cy="851531"/>
                <a:chOff x="6433683" y="1421508"/>
                <a:chExt cx="1069682" cy="8515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E56E924B-90CE-ACDB-6ABF-6C4A68EE5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7970" y="1421508"/>
                      <a:ext cx="435395" cy="2983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E56E924B-90CE-ACDB-6ABF-6C4A68EE50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7970" y="1421508"/>
                      <a:ext cx="435395" cy="29836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78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C455283-39EA-93CB-E28D-733EB58A8EC7}"/>
                    </a:ext>
                  </a:extLst>
                </p:cNvPr>
                <p:cNvGrpSpPr/>
                <p:nvPr/>
              </p:nvGrpSpPr>
              <p:grpSpPr>
                <a:xfrm>
                  <a:off x="6433683" y="1470246"/>
                  <a:ext cx="643141" cy="802793"/>
                  <a:chOff x="6415903" y="1612486"/>
                  <a:chExt cx="643141" cy="802793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9A8B5BD8-671A-E89C-5A35-2ED467F3BF86}"/>
                      </a:ext>
                    </a:extLst>
                  </p:cNvPr>
                  <p:cNvGrpSpPr/>
                  <p:nvPr/>
                </p:nvGrpSpPr>
                <p:grpSpPr>
                  <a:xfrm>
                    <a:off x="6415903" y="1612486"/>
                    <a:ext cx="607042" cy="802793"/>
                    <a:chOff x="987393" y="3800690"/>
                    <a:chExt cx="295258" cy="599455"/>
                  </a:xfrm>
                </p:grpSpPr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7BFFEFA2-835C-C6E2-2246-1600EFD44B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0161" y="3800690"/>
                      <a:ext cx="289890" cy="241874"/>
                      <a:chOff x="999235" y="3217623"/>
                      <a:chExt cx="289890" cy="241874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420C2C2D-437F-F11B-FA08-12DC417230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9235" y="3217623"/>
                        <a:ext cx="289890" cy="241874"/>
                        <a:chOff x="999235" y="3217623"/>
                        <a:chExt cx="289890" cy="241874"/>
                      </a:xfrm>
                    </p:grpSpPr>
                    <p:cxnSp>
                      <p:nvCxnSpPr>
                        <p:cNvPr id="487" name="Straight Arrow Connector 486">
                          <a:extLst>
                            <a:ext uri="{FF2B5EF4-FFF2-40B4-BE49-F238E27FC236}">
                              <a16:creationId xmlns:a16="http://schemas.microsoft.com/office/drawing/2014/main" id="{E345D9EA-5CED-81A7-40CC-9760AE0053C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999235" y="3217623"/>
                          <a:ext cx="0" cy="241652"/>
                        </a:xfrm>
                        <a:prstGeom prst="straightConnector1">
                          <a:avLst/>
                        </a:prstGeom>
                        <a:ln w="3175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0" name="Straight Arrow Connector 519">
                          <a:extLst>
                            <a:ext uri="{FF2B5EF4-FFF2-40B4-BE49-F238E27FC236}">
                              <a16:creationId xmlns:a16="http://schemas.microsoft.com/office/drawing/2014/main" id="{6417125D-EB04-F2AD-862E-3F9BDD8AF0D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46725" y="3217845"/>
                          <a:ext cx="0" cy="241652"/>
                        </a:xfrm>
                        <a:prstGeom prst="straightConnector1">
                          <a:avLst/>
                        </a:prstGeom>
                        <a:ln w="3175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" name="Straight Arrow Connector 520">
                          <a:extLst>
                            <a:ext uri="{FF2B5EF4-FFF2-40B4-BE49-F238E27FC236}">
                              <a16:creationId xmlns:a16="http://schemas.microsoft.com/office/drawing/2014/main" id="{EEEDACF8-3C11-3DC2-6881-2DC51B7BA19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289125" y="3217626"/>
                          <a:ext cx="0" cy="241652"/>
                        </a:xfrm>
                        <a:prstGeom prst="straightConnector1">
                          <a:avLst/>
                        </a:prstGeom>
                        <a:ln w="3175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3" name="Straight Connector 62">
                        <a:extLst>
                          <a:ext uri="{FF2B5EF4-FFF2-40B4-BE49-F238E27FC236}">
                            <a16:creationId xmlns:a16="http://schemas.microsoft.com/office/drawing/2014/main" id="{E4989ADF-36AA-63EA-04AC-43DA91C08E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00906" y="3218460"/>
                        <a:ext cx="288217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B5F74E8C-AC86-EDA7-7333-422FC7C00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7393" y="4153932"/>
                      <a:ext cx="295258" cy="246213"/>
                    </a:xfrm>
                    <a:prstGeom prst="rect">
                      <a:avLst/>
                    </a:prstGeom>
                    <a:pattFill prst="pct60">
                      <a:fgClr>
                        <a:schemeClr val="bg2">
                          <a:lumMod val="25000"/>
                        </a:schemeClr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7941B0D-FAFD-62A2-4DCA-7C194874994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031611" y="2094099"/>
                    <a:ext cx="27433" cy="313097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915797-CD09-4002-F0A1-2EB472DCC7EB}"/>
                  </a:ext>
                </a:extLst>
              </p:cNvPr>
              <p:cNvSpPr/>
              <p:nvPr/>
            </p:nvSpPr>
            <p:spPr>
              <a:xfrm>
                <a:off x="978693" y="1003696"/>
                <a:ext cx="580549" cy="1371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93D38AC-7D8D-2938-20CC-AE14232F7DDD}"/>
                  </a:ext>
                </a:extLst>
              </p:cNvPr>
              <p:cNvSpPr/>
              <p:nvPr/>
            </p:nvSpPr>
            <p:spPr>
              <a:xfrm>
                <a:off x="981538" y="1482867"/>
                <a:ext cx="580555" cy="1371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8D46F279-BA53-D316-A23F-41583EC0323D}"/>
                </a:ext>
              </a:extLst>
            </p:cNvPr>
            <p:cNvSpPr/>
            <p:nvPr/>
          </p:nvSpPr>
          <p:spPr>
            <a:xfrm rot="10800000">
              <a:off x="4305554" y="5635242"/>
              <a:ext cx="36575" cy="3566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5" name="TextBox 714">
            <a:extLst>
              <a:ext uri="{FF2B5EF4-FFF2-40B4-BE49-F238E27FC236}">
                <a16:creationId xmlns:a16="http://schemas.microsoft.com/office/drawing/2014/main" id="{4E9CF8C7-55C1-90EE-3D26-F191FE315D9E}"/>
              </a:ext>
            </a:extLst>
          </p:cNvPr>
          <p:cNvSpPr txBox="1"/>
          <p:nvPr/>
        </p:nvSpPr>
        <p:spPr>
          <a:xfrm>
            <a:off x="147211" y="721437"/>
            <a:ext cx="237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Oedometer conditions</a:t>
            </a:r>
            <a:endParaRPr lang="es-ES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ED4B23CC-7F88-2368-44F0-165777DA3D3A}"/>
              </a:ext>
            </a:extLst>
          </p:cNvPr>
          <p:cNvSpPr txBox="1"/>
          <p:nvPr/>
        </p:nvSpPr>
        <p:spPr>
          <a:xfrm>
            <a:off x="209570" y="2542231"/>
            <a:ext cx="215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Isotropic conditions</a:t>
            </a:r>
            <a:endParaRPr lang="es-ES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868FC3-E541-F2B6-582C-BE75CE9EAED8}"/>
              </a:ext>
            </a:extLst>
          </p:cNvPr>
          <p:cNvCxnSpPr>
            <a:cxnSpLocks/>
          </p:cNvCxnSpPr>
          <p:nvPr/>
        </p:nvCxnSpPr>
        <p:spPr>
          <a:xfrm flipH="1" flipV="1">
            <a:off x="1054377" y="1579204"/>
            <a:ext cx="370121" cy="2986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2EF9A7-5672-FB76-5FB3-1C136698D521}"/>
              </a:ext>
            </a:extLst>
          </p:cNvPr>
          <p:cNvCxnSpPr>
            <a:cxnSpLocks/>
          </p:cNvCxnSpPr>
          <p:nvPr/>
        </p:nvCxnSpPr>
        <p:spPr>
          <a:xfrm flipH="1">
            <a:off x="1051538" y="1877888"/>
            <a:ext cx="363693" cy="3154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1DC4D99-BA74-536C-2681-350BB5CB5538}"/>
              </a:ext>
            </a:extLst>
          </p:cNvPr>
          <p:cNvSpPr txBox="1"/>
          <p:nvPr/>
        </p:nvSpPr>
        <p:spPr>
          <a:xfrm>
            <a:off x="1286280" y="1525078"/>
            <a:ext cx="133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Porous stones to distribute fluids</a:t>
            </a:r>
            <a:endParaRPr lang="es-E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B1F1CA-B5D5-D89E-D744-5CEBD9E38137}"/>
              </a:ext>
            </a:extLst>
          </p:cNvPr>
          <p:cNvCxnSpPr>
            <a:cxnSpLocks/>
          </p:cNvCxnSpPr>
          <p:nvPr/>
        </p:nvCxnSpPr>
        <p:spPr>
          <a:xfrm flipH="1" flipV="1">
            <a:off x="1103145" y="1875710"/>
            <a:ext cx="428164" cy="4241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08C657-6941-F60B-C6B2-B11DA0453082}"/>
              </a:ext>
            </a:extLst>
          </p:cNvPr>
          <p:cNvSpPr txBox="1"/>
          <p:nvPr/>
        </p:nvSpPr>
        <p:spPr>
          <a:xfrm>
            <a:off x="1005139" y="2280319"/>
            <a:ext cx="166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Oedometer ring</a:t>
            </a:r>
            <a:endParaRPr lang="es-E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89D068-8604-20CB-12ED-FE5F58640FA0}"/>
              </a:ext>
            </a:extLst>
          </p:cNvPr>
          <p:cNvSpPr/>
          <p:nvPr/>
        </p:nvSpPr>
        <p:spPr>
          <a:xfrm>
            <a:off x="1401638" y="3306719"/>
            <a:ext cx="18288" cy="777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85F9-BB14-19E2-35FA-CA3B9FCA4A0E}"/>
              </a:ext>
            </a:extLst>
          </p:cNvPr>
          <p:cNvSpPr/>
          <p:nvPr/>
        </p:nvSpPr>
        <p:spPr>
          <a:xfrm>
            <a:off x="547592" y="3301134"/>
            <a:ext cx="18288" cy="777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68046E-3548-3727-AD98-8B7C4B73F37B}"/>
              </a:ext>
            </a:extLst>
          </p:cNvPr>
          <p:cNvCxnSpPr>
            <a:cxnSpLocks/>
          </p:cNvCxnSpPr>
          <p:nvPr/>
        </p:nvCxnSpPr>
        <p:spPr>
          <a:xfrm flipH="1" flipV="1">
            <a:off x="1449158" y="4003621"/>
            <a:ext cx="344974" cy="330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8BECA1-54F5-EC22-64AF-D7FFA17731BB}"/>
              </a:ext>
            </a:extLst>
          </p:cNvPr>
          <p:cNvSpPr txBox="1"/>
          <p:nvPr/>
        </p:nvSpPr>
        <p:spPr>
          <a:xfrm>
            <a:off x="651919" y="4228055"/>
            <a:ext cx="1942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Neoprene membrane</a:t>
            </a:r>
            <a:endParaRPr lang="es-E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A9587D77-73CC-DF4D-E5DD-801C2C828733}"/>
              </a:ext>
            </a:extLst>
          </p:cNvPr>
          <p:cNvGrpSpPr/>
          <p:nvPr/>
        </p:nvGrpSpPr>
        <p:grpSpPr>
          <a:xfrm>
            <a:off x="9206183" y="814230"/>
            <a:ext cx="2893616" cy="1479454"/>
            <a:chOff x="8599718" y="2242035"/>
            <a:chExt cx="2893616" cy="1479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4DE4892C-33C2-46D3-9161-8C6574F4D61A}"/>
                    </a:ext>
                  </a:extLst>
                </p:cNvPr>
                <p:cNvSpPr/>
                <p:nvPr/>
              </p:nvSpPr>
              <p:spPr>
                <a:xfrm>
                  <a:off x="8599718" y="2242035"/>
                  <a:ext cx="2043432" cy="34813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𝑡𝑜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.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𝑘𝑃𝑎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𝑚𝑖𝑛</m:t>
                        </m:r>
                      </m:oMath>
                    </m:oMathPara>
                  </a14:m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4DE4892C-33C2-46D3-9161-8C6574F4D6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9718" y="2242035"/>
                  <a:ext cx="2043432" cy="348130"/>
                </a:xfrm>
                <a:prstGeom prst="rect">
                  <a:avLst/>
                </a:prstGeom>
                <a:blipFill>
                  <a:blip r:embed="rId7"/>
                  <a:stretch>
                    <a:fillRect t="-14035" b="-45614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8405DC9A-1DD5-303C-E2AC-B86DDC0A8D68}"/>
                </a:ext>
              </a:extLst>
            </p:cNvPr>
            <p:cNvGrpSpPr/>
            <p:nvPr/>
          </p:nvGrpSpPr>
          <p:grpSpPr>
            <a:xfrm>
              <a:off x="8774273" y="2418181"/>
              <a:ext cx="2719061" cy="1303308"/>
              <a:chOff x="6037155" y="1414785"/>
              <a:chExt cx="3280555" cy="15096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9" name="Rectangle 558">
                    <a:extLst>
                      <a:ext uri="{FF2B5EF4-FFF2-40B4-BE49-F238E27FC236}">
                        <a16:creationId xmlns:a16="http://schemas.microsoft.com/office/drawing/2014/main" id="{B1BB2081-3180-835D-6C95-BEDBE64B08A8}"/>
                      </a:ext>
                    </a:extLst>
                  </p:cNvPr>
                  <p:cNvSpPr/>
                  <p:nvPr/>
                </p:nvSpPr>
                <p:spPr>
                  <a:xfrm>
                    <a:off x="6037155" y="2543919"/>
                    <a:ext cx="2043432" cy="38047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=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𝑀𝑃𝑎</m:t>
                          </m:r>
                        </m:oMath>
                      </m:oMathPara>
                    </a14:m>
                    <a:endPara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59" name="Rectangle 558">
                    <a:extLst>
                      <a:ext uri="{FF2B5EF4-FFF2-40B4-BE49-F238E27FC236}">
                        <a16:creationId xmlns:a16="http://schemas.microsoft.com/office/drawing/2014/main" id="{B1BB2081-3180-835D-6C95-BEDBE64B08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7155" y="2543919"/>
                    <a:ext cx="2043432" cy="38047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1" name="Rectangle 570">
                    <a:extLst>
                      <a:ext uri="{FF2B5EF4-FFF2-40B4-BE49-F238E27FC236}">
                        <a16:creationId xmlns:a16="http://schemas.microsoft.com/office/drawing/2014/main" id="{F55DF761-33EB-7505-DB35-DB58173F23E7}"/>
                      </a:ext>
                    </a:extLst>
                  </p:cNvPr>
                  <p:cNvSpPr/>
                  <p:nvPr/>
                </p:nvSpPr>
                <p:spPr>
                  <a:xfrm>
                    <a:off x="6037155" y="1659671"/>
                    <a:ext cx="2043432" cy="38047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=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𝑀𝑃𝑎</m:t>
                          </m:r>
                        </m:oMath>
                      </m:oMathPara>
                    </a14:m>
                    <a:endPara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71" name="Rectangle 570">
                    <a:extLst>
                      <a:ext uri="{FF2B5EF4-FFF2-40B4-BE49-F238E27FC236}">
                        <a16:creationId xmlns:a16="http://schemas.microsoft.com/office/drawing/2014/main" id="{F55DF761-33EB-7505-DB35-DB58173F23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7155" y="1659671"/>
                    <a:ext cx="2043432" cy="38047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E5E2EE9E-DF56-A26F-ED8B-719C649A9510}"/>
                  </a:ext>
                </a:extLst>
              </p:cNvPr>
              <p:cNvGrpSpPr/>
              <p:nvPr/>
            </p:nvGrpSpPr>
            <p:grpSpPr>
              <a:xfrm>
                <a:off x="7999976" y="1414785"/>
                <a:ext cx="960093" cy="1167490"/>
                <a:chOff x="1462145" y="2465232"/>
                <a:chExt cx="743253" cy="1810073"/>
              </a:xfrm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0D678B9D-DC7A-DE7C-9202-900B9B8E96BE}"/>
                    </a:ext>
                  </a:extLst>
                </p:cNvPr>
                <p:cNvGrpSpPr/>
                <p:nvPr/>
              </p:nvGrpSpPr>
              <p:grpSpPr>
                <a:xfrm>
                  <a:off x="1462146" y="2465232"/>
                  <a:ext cx="743252" cy="1810073"/>
                  <a:chOff x="844275" y="3606054"/>
                  <a:chExt cx="319543" cy="875283"/>
                </a:xfrm>
              </p:grpSpPr>
              <p:grpSp>
                <p:nvGrpSpPr>
                  <p:cNvPr id="588" name="Group 587">
                    <a:extLst>
                      <a:ext uri="{FF2B5EF4-FFF2-40B4-BE49-F238E27FC236}">
                        <a16:creationId xmlns:a16="http://schemas.microsoft.com/office/drawing/2014/main" id="{42441DF5-117B-652C-F845-25AE6920A816}"/>
                      </a:ext>
                    </a:extLst>
                  </p:cNvPr>
                  <p:cNvGrpSpPr/>
                  <p:nvPr/>
                </p:nvGrpSpPr>
                <p:grpSpPr>
                  <a:xfrm>
                    <a:off x="853651" y="3606054"/>
                    <a:ext cx="295468" cy="246701"/>
                    <a:chOff x="862725" y="3022987"/>
                    <a:chExt cx="295468" cy="246701"/>
                  </a:xfrm>
                </p:grpSpPr>
                <p:grpSp>
                  <p:nvGrpSpPr>
                    <p:cNvPr id="590" name="Group 589">
                      <a:extLst>
                        <a:ext uri="{FF2B5EF4-FFF2-40B4-BE49-F238E27FC236}">
                          <a16:creationId xmlns:a16="http://schemas.microsoft.com/office/drawing/2014/main" id="{E280FB3B-A552-7808-6908-5DAD82ADC8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2725" y="3022988"/>
                      <a:ext cx="295468" cy="246700"/>
                      <a:chOff x="862725" y="3022988"/>
                      <a:chExt cx="295468" cy="246700"/>
                    </a:xfrm>
                  </p:grpSpPr>
                  <p:cxnSp>
                    <p:nvCxnSpPr>
                      <p:cNvPr id="592" name="Straight Arrow Connector 591">
                        <a:extLst>
                          <a:ext uri="{FF2B5EF4-FFF2-40B4-BE49-F238E27FC236}">
                            <a16:creationId xmlns:a16="http://schemas.microsoft.com/office/drawing/2014/main" id="{C81BF2FA-7E15-1771-6526-2B55ACE505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62725" y="3022988"/>
                        <a:ext cx="0" cy="241652"/>
                      </a:xfrm>
                      <a:prstGeom prst="straightConnector1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93" name="Straight Arrow Connector 592">
                        <a:extLst>
                          <a:ext uri="{FF2B5EF4-FFF2-40B4-BE49-F238E27FC236}">
                            <a16:creationId xmlns:a16="http://schemas.microsoft.com/office/drawing/2014/main" id="{C19BE954-83BE-F45F-264B-6F287B52AF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10459" y="3028036"/>
                        <a:ext cx="0" cy="241652"/>
                      </a:xfrm>
                      <a:prstGeom prst="straightConnector1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94" name="Straight Arrow Connector 593">
                        <a:extLst>
                          <a:ext uri="{FF2B5EF4-FFF2-40B4-BE49-F238E27FC236}">
                            <a16:creationId xmlns:a16="http://schemas.microsoft.com/office/drawing/2014/main" id="{4E7E9F84-38B9-A397-436F-B52AB8EDF0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58193" y="3028036"/>
                        <a:ext cx="0" cy="241652"/>
                      </a:xfrm>
                      <a:prstGeom prst="straightConnector1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cxnSp>
                  <p:nvCxnSpPr>
                    <p:cNvPr id="591" name="Straight Connector 590">
                      <a:extLst>
                        <a:ext uri="{FF2B5EF4-FFF2-40B4-BE49-F238E27FC236}">
                          <a16:creationId xmlns:a16="http://schemas.microsoft.com/office/drawing/2014/main" id="{01A857DB-F91D-054F-988B-9D2D7E81C4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2725" y="3022987"/>
                      <a:ext cx="295468" cy="0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9E3C7CE0-F592-8878-71F2-101F9CEBB062}"/>
                      </a:ext>
                    </a:extLst>
                  </p:cNvPr>
                  <p:cNvSpPr/>
                  <p:nvPr/>
                </p:nvSpPr>
                <p:spPr>
                  <a:xfrm>
                    <a:off x="844275" y="4020548"/>
                    <a:ext cx="319543" cy="460789"/>
                  </a:xfrm>
                  <a:prstGeom prst="rect">
                    <a:avLst/>
                  </a:prstGeom>
                  <a:pattFill prst="pct60">
                    <a:fgClr>
                      <a:srgbClr val="E7E6E6">
                        <a:lumMod val="25000"/>
                      </a:srgbClr>
                    </a:fgClr>
                    <a:bgClr>
                      <a:sysClr val="window" lastClr="FFFFFF"/>
                    </a:bgClr>
                  </a:patt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87" name="Rectangle 586">
                  <a:extLst>
                    <a:ext uri="{FF2B5EF4-FFF2-40B4-BE49-F238E27FC236}">
                      <a16:creationId xmlns:a16="http://schemas.microsoft.com/office/drawing/2014/main" id="{8A2F2B70-A681-A612-022D-5AA4A8D409F8}"/>
                    </a:ext>
                  </a:extLst>
                </p:cNvPr>
                <p:cNvSpPr/>
                <p:nvPr/>
              </p:nvSpPr>
              <p:spPr>
                <a:xfrm>
                  <a:off x="1462145" y="2988135"/>
                  <a:ext cx="743251" cy="33116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Water</a:t>
                  </a:r>
                  <a:endParaRPr kumimoji="0" lang="es-E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FE051187-8CB5-FE1B-05A6-2BB171D3F18D}"/>
                  </a:ext>
                </a:extLst>
              </p:cNvPr>
              <p:cNvGrpSpPr/>
              <p:nvPr/>
            </p:nvGrpSpPr>
            <p:grpSpPr>
              <a:xfrm rot="16200000">
                <a:off x="7541549" y="2095727"/>
                <a:ext cx="565027" cy="357641"/>
                <a:chOff x="1484616" y="5988472"/>
                <a:chExt cx="525896" cy="317344"/>
              </a:xfrm>
            </p:grpSpPr>
            <p:cxnSp>
              <p:nvCxnSpPr>
                <p:cNvPr id="582" name="Straight Arrow Connector 581">
                  <a:extLst>
                    <a:ext uri="{FF2B5EF4-FFF2-40B4-BE49-F238E27FC236}">
                      <a16:creationId xmlns:a16="http://schemas.microsoft.com/office/drawing/2014/main" id="{74D8DEBE-E04C-BD86-AF96-91115698BB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26682" y="6147882"/>
                  <a:ext cx="31586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83" name="Straight Arrow Connector 582">
                  <a:extLst>
                    <a:ext uri="{FF2B5EF4-FFF2-40B4-BE49-F238E27FC236}">
                      <a16:creationId xmlns:a16="http://schemas.microsoft.com/office/drawing/2014/main" id="{D1952206-6CAB-A775-D712-4B0A2C3878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93904" y="6141689"/>
                  <a:ext cx="30635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84" name="Straight Arrow Connector 583">
                  <a:extLst>
                    <a:ext uri="{FF2B5EF4-FFF2-40B4-BE49-F238E27FC236}">
                      <a16:creationId xmlns:a16="http://schemas.microsoft.com/office/drawing/2014/main" id="{3AFBECE4-25C2-EA88-5BF6-FE7487E2AA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857314" y="6141668"/>
                  <a:ext cx="306394" cy="2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E8C48037-BA77-9661-2902-54D527FB6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47520" y="5726279"/>
                  <a:ext cx="87" cy="52589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63735198-3C5E-97FF-DAE9-B378B8184C9C}"/>
                  </a:ext>
                </a:extLst>
              </p:cNvPr>
              <p:cNvGrpSpPr/>
              <p:nvPr/>
            </p:nvGrpSpPr>
            <p:grpSpPr>
              <a:xfrm rot="5400000">
                <a:off x="8856376" y="2095727"/>
                <a:ext cx="565027" cy="357641"/>
                <a:chOff x="1484616" y="5988472"/>
                <a:chExt cx="525896" cy="317344"/>
              </a:xfrm>
            </p:grpSpPr>
            <p:cxnSp>
              <p:nvCxnSpPr>
                <p:cNvPr id="578" name="Straight Arrow Connector 577">
                  <a:extLst>
                    <a:ext uri="{FF2B5EF4-FFF2-40B4-BE49-F238E27FC236}">
                      <a16:creationId xmlns:a16="http://schemas.microsoft.com/office/drawing/2014/main" id="{8CE761D7-F98B-BF5B-81AD-9DE382098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26682" y="6147882"/>
                  <a:ext cx="31586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79" name="Straight Arrow Connector 578">
                  <a:extLst>
                    <a:ext uri="{FF2B5EF4-FFF2-40B4-BE49-F238E27FC236}">
                      <a16:creationId xmlns:a16="http://schemas.microsoft.com/office/drawing/2014/main" id="{95A4A6C1-A45B-373B-D120-F8330DF5B0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93904" y="6141689"/>
                  <a:ext cx="30635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80" name="Straight Arrow Connector 579">
                  <a:extLst>
                    <a:ext uri="{FF2B5EF4-FFF2-40B4-BE49-F238E27FC236}">
                      <a16:creationId xmlns:a16="http://schemas.microsoft.com/office/drawing/2014/main" id="{41AA51E0-8130-540F-93C6-0C27CB135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857314" y="6141668"/>
                  <a:ext cx="306394" cy="2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A89C60B0-D1B8-1EB6-4C3B-FD621AFC7F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47520" y="5726279"/>
                  <a:ext cx="87" cy="52589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8438A8BB-14C1-CE37-5C39-344BFFC81D4D}"/>
                  </a:ext>
                </a:extLst>
              </p:cNvPr>
              <p:cNvSpPr/>
              <p:nvPr/>
            </p:nvSpPr>
            <p:spPr>
              <a:xfrm>
                <a:off x="7999975" y="2577849"/>
                <a:ext cx="960091" cy="22740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Water</a:t>
                </a:r>
                <a:endPara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DF87EAA7-7065-1830-2E8F-BC2BF9C35ECB}"/>
              </a:ext>
            </a:extLst>
          </p:cNvPr>
          <p:cNvGrpSpPr/>
          <p:nvPr/>
        </p:nvGrpSpPr>
        <p:grpSpPr>
          <a:xfrm>
            <a:off x="6030902" y="2325932"/>
            <a:ext cx="3057386" cy="1481944"/>
            <a:chOff x="8435948" y="2239545"/>
            <a:chExt cx="3057386" cy="1481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7" name="Rectangle 596">
                  <a:extLst>
                    <a:ext uri="{FF2B5EF4-FFF2-40B4-BE49-F238E27FC236}">
                      <a16:creationId xmlns:a16="http://schemas.microsoft.com/office/drawing/2014/main" id="{C65C68D7-4FC3-9385-6F01-D2A56E687124}"/>
                    </a:ext>
                  </a:extLst>
                </p:cNvPr>
                <p:cNvSpPr/>
                <p:nvPr/>
              </p:nvSpPr>
              <p:spPr>
                <a:xfrm>
                  <a:off x="8435948" y="2239545"/>
                  <a:ext cx="2043432" cy="34813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&amp;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</m:oMathPara>
                  </a14:m>
                  <a:br>
                    <a: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10000"/>
                        </a:srgbClr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</a:br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97" name="Rectangle 596">
                  <a:extLst>
                    <a:ext uri="{FF2B5EF4-FFF2-40B4-BE49-F238E27FC236}">
                      <a16:creationId xmlns:a16="http://schemas.microsoft.com/office/drawing/2014/main" id="{C65C68D7-4FC3-9385-6F01-D2A56E687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5948" y="2239545"/>
                  <a:ext cx="2043432" cy="348130"/>
                </a:xfrm>
                <a:prstGeom prst="rect">
                  <a:avLst/>
                </a:prstGeom>
                <a:blipFill>
                  <a:blip r:embed="rId10"/>
                  <a:stretch>
                    <a:fillRect b="-350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AC34BE45-1D1B-CA37-B407-0157CEB5AB0E}"/>
                </a:ext>
              </a:extLst>
            </p:cNvPr>
            <p:cNvGrpSpPr/>
            <p:nvPr/>
          </p:nvGrpSpPr>
          <p:grpSpPr>
            <a:xfrm>
              <a:off x="8774273" y="2418181"/>
              <a:ext cx="2719061" cy="1303308"/>
              <a:chOff x="6037155" y="1414785"/>
              <a:chExt cx="3280555" cy="15096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9" name="Rectangle 598">
                    <a:extLst>
                      <a:ext uri="{FF2B5EF4-FFF2-40B4-BE49-F238E27FC236}">
                        <a16:creationId xmlns:a16="http://schemas.microsoft.com/office/drawing/2014/main" id="{3DCDCDFF-7834-B9B0-595A-2F2B844D07F1}"/>
                      </a:ext>
                    </a:extLst>
                  </p:cNvPr>
                  <p:cNvSpPr/>
                  <p:nvPr/>
                </p:nvSpPr>
                <p:spPr>
                  <a:xfrm>
                    <a:off x="6037155" y="2543919"/>
                    <a:ext cx="2043432" cy="38047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=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𝑀𝑃𝑎</m:t>
                          </m:r>
                        </m:oMath>
                      </m:oMathPara>
                    </a14:m>
                    <a:endPara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99" name="Rectangle 598">
                    <a:extLst>
                      <a:ext uri="{FF2B5EF4-FFF2-40B4-BE49-F238E27FC236}">
                        <a16:creationId xmlns:a16="http://schemas.microsoft.com/office/drawing/2014/main" id="{3DCDCDFF-7834-B9B0-595A-2F2B844D07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7155" y="2543919"/>
                    <a:ext cx="2043432" cy="38047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0" name="Rectangle 599">
                    <a:extLst>
                      <a:ext uri="{FF2B5EF4-FFF2-40B4-BE49-F238E27FC236}">
                        <a16:creationId xmlns:a16="http://schemas.microsoft.com/office/drawing/2014/main" id="{78774231-5F62-4348-2369-0F93D0B11FB8}"/>
                      </a:ext>
                    </a:extLst>
                  </p:cNvPr>
                  <p:cNvSpPr/>
                  <p:nvPr/>
                </p:nvSpPr>
                <p:spPr>
                  <a:xfrm>
                    <a:off x="6037155" y="1659671"/>
                    <a:ext cx="2043432" cy="38047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=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𝑀𝑃𝑎</m:t>
                          </m:r>
                        </m:oMath>
                      </m:oMathPara>
                    </a14:m>
                    <a:endPara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00" name="Rectangle 599">
                    <a:extLst>
                      <a:ext uri="{FF2B5EF4-FFF2-40B4-BE49-F238E27FC236}">
                        <a16:creationId xmlns:a16="http://schemas.microsoft.com/office/drawing/2014/main" id="{78774231-5F62-4348-2369-0F93D0B11F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7155" y="1659671"/>
                    <a:ext cx="2043432" cy="38047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C1113508-4823-E1D6-723C-FF1D9500D6A9}"/>
                  </a:ext>
                </a:extLst>
              </p:cNvPr>
              <p:cNvGrpSpPr/>
              <p:nvPr/>
            </p:nvGrpSpPr>
            <p:grpSpPr>
              <a:xfrm>
                <a:off x="7999976" y="1414785"/>
                <a:ext cx="960093" cy="1167490"/>
                <a:chOff x="1462145" y="2465232"/>
                <a:chExt cx="743253" cy="1810073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4F666670-A27E-47DF-78BE-C51BDFA6B6C7}"/>
                    </a:ext>
                  </a:extLst>
                </p:cNvPr>
                <p:cNvGrpSpPr/>
                <p:nvPr/>
              </p:nvGrpSpPr>
              <p:grpSpPr>
                <a:xfrm>
                  <a:off x="1462146" y="2465232"/>
                  <a:ext cx="743252" cy="1810073"/>
                  <a:chOff x="844275" y="3606054"/>
                  <a:chExt cx="319543" cy="875283"/>
                </a:xfrm>
              </p:grpSpPr>
              <p:grpSp>
                <p:nvGrpSpPr>
                  <p:cNvPr id="288" name="Group 287">
                    <a:extLst>
                      <a:ext uri="{FF2B5EF4-FFF2-40B4-BE49-F238E27FC236}">
                        <a16:creationId xmlns:a16="http://schemas.microsoft.com/office/drawing/2014/main" id="{E7969DD1-A742-372D-A124-9CFEBE57BF4D}"/>
                      </a:ext>
                    </a:extLst>
                  </p:cNvPr>
                  <p:cNvGrpSpPr/>
                  <p:nvPr/>
                </p:nvGrpSpPr>
                <p:grpSpPr>
                  <a:xfrm>
                    <a:off x="853651" y="3606054"/>
                    <a:ext cx="295468" cy="246701"/>
                    <a:chOff x="862725" y="3022987"/>
                    <a:chExt cx="295468" cy="246701"/>
                  </a:xfrm>
                </p:grpSpPr>
                <p:grpSp>
                  <p:nvGrpSpPr>
                    <p:cNvPr id="290" name="Group 289">
                      <a:extLst>
                        <a:ext uri="{FF2B5EF4-FFF2-40B4-BE49-F238E27FC236}">
                          <a16:creationId xmlns:a16="http://schemas.microsoft.com/office/drawing/2014/main" id="{DBA9FF36-0EF9-7559-710A-5FB9ECEF97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2725" y="3022988"/>
                      <a:ext cx="295468" cy="246700"/>
                      <a:chOff x="862725" y="3022988"/>
                      <a:chExt cx="295468" cy="246700"/>
                    </a:xfrm>
                  </p:grpSpPr>
                  <p:cxnSp>
                    <p:nvCxnSpPr>
                      <p:cNvPr id="292" name="Straight Arrow Connector 291">
                        <a:extLst>
                          <a:ext uri="{FF2B5EF4-FFF2-40B4-BE49-F238E27FC236}">
                            <a16:creationId xmlns:a16="http://schemas.microsoft.com/office/drawing/2014/main" id="{54C62CE2-CED8-9F85-A579-7FEA7F8C00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62725" y="3022988"/>
                        <a:ext cx="0" cy="241652"/>
                      </a:xfrm>
                      <a:prstGeom prst="straightConnector1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293" name="Straight Arrow Connector 292">
                        <a:extLst>
                          <a:ext uri="{FF2B5EF4-FFF2-40B4-BE49-F238E27FC236}">
                            <a16:creationId xmlns:a16="http://schemas.microsoft.com/office/drawing/2014/main" id="{425C47CC-EF8C-B55B-D53F-DED9529156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10459" y="3028036"/>
                        <a:ext cx="0" cy="241652"/>
                      </a:xfrm>
                      <a:prstGeom prst="straightConnector1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294" name="Straight Arrow Connector 293">
                        <a:extLst>
                          <a:ext uri="{FF2B5EF4-FFF2-40B4-BE49-F238E27FC236}">
                            <a16:creationId xmlns:a16="http://schemas.microsoft.com/office/drawing/2014/main" id="{54B6D57A-384B-F8C9-C62D-089E13EA5A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58193" y="3028036"/>
                        <a:ext cx="0" cy="241652"/>
                      </a:xfrm>
                      <a:prstGeom prst="straightConnector1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cxnSp>
                  <p:nvCxnSpPr>
                    <p:cNvPr id="291" name="Straight Connector 290">
                      <a:extLst>
                        <a:ext uri="{FF2B5EF4-FFF2-40B4-BE49-F238E27FC236}">
                          <a16:creationId xmlns:a16="http://schemas.microsoft.com/office/drawing/2014/main" id="{2F956014-E554-3E1C-1D7D-0B440A6ECC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2725" y="3022987"/>
                      <a:ext cx="295468" cy="0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FFC5F7AA-EC98-6CAC-1EC2-A3EE9D98AF50}"/>
                      </a:ext>
                    </a:extLst>
                  </p:cNvPr>
                  <p:cNvSpPr/>
                  <p:nvPr/>
                </p:nvSpPr>
                <p:spPr>
                  <a:xfrm>
                    <a:off x="844275" y="4020548"/>
                    <a:ext cx="319543" cy="460789"/>
                  </a:xfrm>
                  <a:prstGeom prst="rect">
                    <a:avLst/>
                  </a:prstGeom>
                  <a:pattFill prst="pct60">
                    <a:fgClr>
                      <a:srgbClr val="E7E6E6">
                        <a:lumMod val="25000"/>
                      </a:srgbClr>
                    </a:fgClr>
                    <a:bgClr>
                      <a:sysClr val="window" lastClr="FFFFFF"/>
                    </a:bgClr>
                  </a:patt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AD7E6E20-AB43-A502-0F77-60C7776C5520}"/>
                    </a:ext>
                  </a:extLst>
                </p:cNvPr>
                <p:cNvSpPr/>
                <p:nvPr/>
              </p:nvSpPr>
              <p:spPr>
                <a:xfrm>
                  <a:off x="1462145" y="2988135"/>
                  <a:ext cx="743251" cy="33116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Water</a:t>
                  </a:r>
                  <a:endParaRPr kumimoji="0" lang="es-E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D363A52D-7A09-83B5-2528-3DE1EDB261C8}"/>
                  </a:ext>
                </a:extLst>
              </p:cNvPr>
              <p:cNvGrpSpPr/>
              <p:nvPr/>
            </p:nvGrpSpPr>
            <p:grpSpPr>
              <a:xfrm rot="16200000">
                <a:off x="7541549" y="2095727"/>
                <a:ext cx="565027" cy="357641"/>
                <a:chOff x="1484616" y="5988472"/>
                <a:chExt cx="525896" cy="317344"/>
              </a:xfrm>
            </p:grpSpPr>
            <p:cxnSp>
              <p:nvCxnSpPr>
                <p:cNvPr id="689" name="Straight Arrow Connector 688">
                  <a:extLst>
                    <a:ext uri="{FF2B5EF4-FFF2-40B4-BE49-F238E27FC236}">
                      <a16:creationId xmlns:a16="http://schemas.microsoft.com/office/drawing/2014/main" id="{8C6162C4-EA64-B4A8-F398-0A25119E65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26682" y="6147882"/>
                  <a:ext cx="31586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83" name="Straight Arrow Connector 282">
                  <a:extLst>
                    <a:ext uri="{FF2B5EF4-FFF2-40B4-BE49-F238E27FC236}">
                      <a16:creationId xmlns:a16="http://schemas.microsoft.com/office/drawing/2014/main" id="{DA946CB1-2093-0F23-EC3E-45AC4FB9C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93904" y="6141689"/>
                  <a:ext cx="30635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84" name="Straight Arrow Connector 283">
                  <a:extLst>
                    <a:ext uri="{FF2B5EF4-FFF2-40B4-BE49-F238E27FC236}">
                      <a16:creationId xmlns:a16="http://schemas.microsoft.com/office/drawing/2014/main" id="{9FAC43B8-5022-DC84-D4F8-FE769918C7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857314" y="6141668"/>
                  <a:ext cx="306394" cy="2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FCFBA73C-EABA-4B88-2720-8C753F7A56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47520" y="5726279"/>
                  <a:ext cx="87" cy="52589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55" name="Group 654">
                <a:extLst>
                  <a:ext uri="{FF2B5EF4-FFF2-40B4-BE49-F238E27FC236}">
                    <a16:creationId xmlns:a16="http://schemas.microsoft.com/office/drawing/2014/main" id="{2941F161-C68D-1CDA-3CA9-BE64B3241B1D}"/>
                  </a:ext>
                </a:extLst>
              </p:cNvPr>
              <p:cNvGrpSpPr/>
              <p:nvPr/>
            </p:nvGrpSpPr>
            <p:grpSpPr>
              <a:xfrm rot="5400000">
                <a:off x="8856376" y="2095727"/>
                <a:ext cx="565027" cy="357641"/>
                <a:chOff x="1484616" y="5988472"/>
                <a:chExt cx="525896" cy="317344"/>
              </a:xfrm>
            </p:grpSpPr>
            <p:cxnSp>
              <p:nvCxnSpPr>
                <p:cNvPr id="657" name="Straight Arrow Connector 656">
                  <a:extLst>
                    <a:ext uri="{FF2B5EF4-FFF2-40B4-BE49-F238E27FC236}">
                      <a16:creationId xmlns:a16="http://schemas.microsoft.com/office/drawing/2014/main" id="{56D6E8FF-176F-D9B7-EA39-41BD6AC433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26682" y="6147882"/>
                  <a:ext cx="31586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658" name="Straight Arrow Connector 657">
                  <a:extLst>
                    <a:ext uri="{FF2B5EF4-FFF2-40B4-BE49-F238E27FC236}">
                      <a16:creationId xmlns:a16="http://schemas.microsoft.com/office/drawing/2014/main" id="{613BF825-BE9C-6D87-C40A-C672AFB406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93904" y="6141689"/>
                  <a:ext cx="30635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686" name="Straight Arrow Connector 685">
                  <a:extLst>
                    <a:ext uri="{FF2B5EF4-FFF2-40B4-BE49-F238E27FC236}">
                      <a16:creationId xmlns:a16="http://schemas.microsoft.com/office/drawing/2014/main" id="{E416B187-4E65-280D-8418-42A76404E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857314" y="6141668"/>
                  <a:ext cx="306394" cy="2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688" name="Straight Connector 687">
                  <a:extLst>
                    <a:ext uri="{FF2B5EF4-FFF2-40B4-BE49-F238E27FC236}">
                      <a16:creationId xmlns:a16="http://schemas.microsoft.com/office/drawing/2014/main" id="{CA161F38-4B0C-BFBE-140C-359EBAB9FB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47520" y="5726279"/>
                  <a:ext cx="87" cy="52589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4E4B240F-ABB7-FD5A-FFB9-A937A077D762}"/>
                  </a:ext>
                </a:extLst>
              </p:cNvPr>
              <p:cNvSpPr/>
              <p:nvPr/>
            </p:nvSpPr>
            <p:spPr>
              <a:xfrm>
                <a:off x="7999975" y="2577849"/>
                <a:ext cx="960091" cy="22740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Water</a:t>
                </a:r>
                <a:endPara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7F464E9D-92C9-7FC3-8F52-12DCD5EC0001}"/>
              </a:ext>
            </a:extLst>
          </p:cNvPr>
          <p:cNvGrpSpPr/>
          <p:nvPr/>
        </p:nvGrpSpPr>
        <p:grpSpPr>
          <a:xfrm>
            <a:off x="9259912" y="2486965"/>
            <a:ext cx="2905812" cy="1281919"/>
            <a:chOff x="5882918" y="1349379"/>
            <a:chExt cx="3434792" cy="1455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9B9807DF-B820-BC01-1DAF-FC557DD5DCD0}"/>
                    </a:ext>
                  </a:extLst>
                </p:cNvPr>
                <p:cNvSpPr/>
                <p:nvPr/>
              </p:nvSpPr>
              <p:spPr>
                <a:xfrm>
                  <a:off x="5882918" y="2388972"/>
                  <a:ext cx="2043432" cy="38047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sub>
                        </m:s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.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𝑡𝑜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𝑚𝑙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𝑚𝑖𝑛</m:t>
                        </m:r>
                      </m:oMath>
                    </m:oMathPara>
                  </a14:m>
                  <a:endPara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9B9807DF-B820-BC01-1DAF-FC557DD5DC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2918" y="2388972"/>
                  <a:ext cx="2043432" cy="380471"/>
                </a:xfrm>
                <a:prstGeom prst="rect">
                  <a:avLst/>
                </a:prstGeom>
                <a:blipFill>
                  <a:blip r:embed="rId13"/>
                  <a:stretch>
                    <a:fillRect t="-10909" b="-40000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7E02EF1A-9098-3A42-E3AC-475853642AAE}"/>
                    </a:ext>
                  </a:extLst>
                </p:cNvPr>
                <p:cNvSpPr/>
                <p:nvPr/>
              </p:nvSpPr>
              <p:spPr>
                <a:xfrm>
                  <a:off x="6241005" y="1642366"/>
                  <a:ext cx="2043432" cy="38047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4831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4831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4831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.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</m:oMathPara>
                  </a14:m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4831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7E02EF1A-9098-3A42-E3AC-475853642A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1005" y="1642366"/>
                  <a:ext cx="2043432" cy="380471"/>
                </a:xfrm>
                <a:prstGeom prst="rect">
                  <a:avLst/>
                </a:prstGeom>
                <a:blipFill>
                  <a:blip r:embed="rId14"/>
                  <a:stretch>
                    <a:fillRect b="-1090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A824B73-4B2F-479D-4714-F69C0D97F45B}"/>
                    </a:ext>
                  </a:extLst>
                </p:cNvPr>
                <p:cNvSpPr/>
                <p:nvPr/>
              </p:nvSpPr>
              <p:spPr>
                <a:xfrm>
                  <a:off x="6191399" y="1349379"/>
                  <a:ext cx="2043432" cy="38047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</m:oMathPara>
                  </a14:m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A824B73-4B2F-479D-4714-F69C0D97F4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399" y="1349379"/>
                  <a:ext cx="2043432" cy="380471"/>
                </a:xfrm>
                <a:prstGeom prst="rect">
                  <a:avLst/>
                </a:prstGeom>
                <a:blipFill>
                  <a:blip r:embed="rId15"/>
                  <a:stretch>
                    <a:fillRect b="-5455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D07B8CE1-D317-4F3A-D19D-B48E51C8BA94}"/>
                </a:ext>
              </a:extLst>
            </p:cNvPr>
            <p:cNvGrpSpPr/>
            <p:nvPr/>
          </p:nvGrpSpPr>
          <p:grpSpPr>
            <a:xfrm>
              <a:off x="7999976" y="1414785"/>
              <a:ext cx="960093" cy="1167490"/>
              <a:chOff x="1462145" y="2465232"/>
              <a:chExt cx="743253" cy="1810073"/>
            </a:xfrm>
          </p:grpSpPr>
          <p:grpSp>
            <p:nvGrpSpPr>
              <p:cNvPr id="717" name="Group 716">
                <a:extLst>
                  <a:ext uri="{FF2B5EF4-FFF2-40B4-BE49-F238E27FC236}">
                    <a16:creationId xmlns:a16="http://schemas.microsoft.com/office/drawing/2014/main" id="{8B9352AD-A7D3-0CBE-EA50-2AA93F0453E6}"/>
                  </a:ext>
                </a:extLst>
              </p:cNvPr>
              <p:cNvGrpSpPr/>
              <p:nvPr/>
            </p:nvGrpSpPr>
            <p:grpSpPr>
              <a:xfrm>
                <a:off x="1462146" y="2465232"/>
                <a:ext cx="743252" cy="1810073"/>
                <a:chOff x="844275" y="3606054"/>
                <a:chExt cx="319543" cy="875283"/>
              </a:xfrm>
            </p:grpSpPr>
            <p:grpSp>
              <p:nvGrpSpPr>
                <p:cNvPr id="719" name="Group 718">
                  <a:extLst>
                    <a:ext uri="{FF2B5EF4-FFF2-40B4-BE49-F238E27FC236}">
                      <a16:creationId xmlns:a16="http://schemas.microsoft.com/office/drawing/2014/main" id="{325A66D6-8A29-494F-4D28-7E707607B46A}"/>
                    </a:ext>
                  </a:extLst>
                </p:cNvPr>
                <p:cNvGrpSpPr/>
                <p:nvPr/>
              </p:nvGrpSpPr>
              <p:grpSpPr>
                <a:xfrm>
                  <a:off x="853651" y="3606054"/>
                  <a:ext cx="295468" cy="246701"/>
                  <a:chOff x="862725" y="3022987"/>
                  <a:chExt cx="295468" cy="246701"/>
                </a:xfrm>
              </p:grpSpPr>
              <p:grpSp>
                <p:nvGrpSpPr>
                  <p:cNvPr id="721" name="Group 720">
                    <a:extLst>
                      <a:ext uri="{FF2B5EF4-FFF2-40B4-BE49-F238E27FC236}">
                        <a16:creationId xmlns:a16="http://schemas.microsoft.com/office/drawing/2014/main" id="{02CD130E-F68B-AF72-223C-80B323E17C1E}"/>
                      </a:ext>
                    </a:extLst>
                  </p:cNvPr>
                  <p:cNvGrpSpPr/>
                  <p:nvPr/>
                </p:nvGrpSpPr>
                <p:grpSpPr>
                  <a:xfrm>
                    <a:off x="862725" y="3022988"/>
                    <a:ext cx="295468" cy="246700"/>
                    <a:chOff x="862725" y="3022988"/>
                    <a:chExt cx="295468" cy="246700"/>
                  </a:xfrm>
                </p:grpSpPr>
                <p:cxnSp>
                  <p:nvCxnSpPr>
                    <p:cNvPr id="723" name="Straight Arrow Connector 722">
                      <a:extLst>
                        <a:ext uri="{FF2B5EF4-FFF2-40B4-BE49-F238E27FC236}">
                          <a16:creationId xmlns:a16="http://schemas.microsoft.com/office/drawing/2014/main" id="{10C2CEE1-AD3D-D1B0-A7F0-587F4B9E8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2725" y="3022988"/>
                      <a:ext cx="0" cy="241652"/>
                    </a:xfrm>
                    <a:prstGeom prst="straightConnector1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724" name="Straight Arrow Connector 723">
                      <a:extLst>
                        <a:ext uri="{FF2B5EF4-FFF2-40B4-BE49-F238E27FC236}">
                          <a16:creationId xmlns:a16="http://schemas.microsoft.com/office/drawing/2014/main" id="{A1C02C77-DCA1-5600-B1E1-8F60F66CC0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0459" y="3028036"/>
                      <a:ext cx="0" cy="241652"/>
                    </a:xfrm>
                    <a:prstGeom prst="straightConnector1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725" name="Straight Arrow Connector 724">
                      <a:extLst>
                        <a:ext uri="{FF2B5EF4-FFF2-40B4-BE49-F238E27FC236}">
                          <a16:creationId xmlns:a16="http://schemas.microsoft.com/office/drawing/2014/main" id="{059DABCB-E139-5214-6955-896D2F2F57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58193" y="3028036"/>
                      <a:ext cx="0" cy="241652"/>
                    </a:xfrm>
                    <a:prstGeom prst="straightConnector1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cxnSp>
                <p:nvCxnSpPr>
                  <p:cNvPr id="722" name="Straight Connector 721">
                    <a:extLst>
                      <a:ext uri="{FF2B5EF4-FFF2-40B4-BE49-F238E27FC236}">
                        <a16:creationId xmlns:a16="http://schemas.microsoft.com/office/drawing/2014/main" id="{AFBC99AB-AA3B-D7D4-5C17-A5492B7C2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2725" y="3022987"/>
                    <a:ext cx="295468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20" name="Rectangle 719">
                  <a:extLst>
                    <a:ext uri="{FF2B5EF4-FFF2-40B4-BE49-F238E27FC236}">
                      <a16:creationId xmlns:a16="http://schemas.microsoft.com/office/drawing/2014/main" id="{40169EDF-5DD8-8585-BAD6-A7229DD255E6}"/>
                    </a:ext>
                  </a:extLst>
                </p:cNvPr>
                <p:cNvSpPr/>
                <p:nvPr/>
              </p:nvSpPr>
              <p:spPr>
                <a:xfrm>
                  <a:off x="844275" y="4020548"/>
                  <a:ext cx="319543" cy="460789"/>
                </a:xfrm>
                <a:prstGeom prst="rect">
                  <a:avLst/>
                </a:prstGeom>
                <a:pattFill prst="pct60">
                  <a:fgClr>
                    <a:srgbClr val="E7E6E6">
                      <a:lumMod val="25000"/>
                    </a:srgbClr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BCB20FF2-E7DD-E24A-FB02-647D3ADFBD55}"/>
                  </a:ext>
                </a:extLst>
              </p:cNvPr>
              <p:cNvSpPr/>
              <p:nvPr/>
            </p:nvSpPr>
            <p:spPr>
              <a:xfrm>
                <a:off x="1462145" y="2988135"/>
                <a:ext cx="743251" cy="331164"/>
              </a:xfrm>
              <a:prstGeom prst="rect">
                <a:avLst/>
              </a:prstGeom>
              <a:solidFill>
                <a:srgbClr val="E48312"/>
              </a:solidFill>
              <a:ln w="3175" cap="flat" cmpd="sng" algn="ctr">
                <a:solidFill>
                  <a:srgbClr val="E4831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Fluid</a:t>
                </a:r>
                <a:endPara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9BCA266D-DA26-6D5F-0E4A-4B7AEC2E5EB5}"/>
                </a:ext>
              </a:extLst>
            </p:cNvPr>
            <p:cNvGrpSpPr/>
            <p:nvPr/>
          </p:nvGrpSpPr>
          <p:grpSpPr>
            <a:xfrm rot="16200000">
              <a:off x="7590317" y="2144507"/>
              <a:ext cx="565193" cy="259920"/>
              <a:chOff x="1484616" y="6075183"/>
              <a:chExt cx="526051" cy="230634"/>
            </a:xfrm>
          </p:grpSpPr>
          <p:cxnSp>
            <p:nvCxnSpPr>
              <p:cNvPr id="309" name="Straight Arrow Connector 308">
                <a:extLst>
                  <a:ext uri="{FF2B5EF4-FFF2-40B4-BE49-F238E27FC236}">
                    <a16:creationId xmlns:a16="http://schemas.microsoft.com/office/drawing/2014/main" id="{2773DCF7-7787-D734-488C-6F302381D03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69299" y="6190500"/>
                <a:ext cx="230634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10" name="Straight Arrow Connector 309">
                <a:extLst>
                  <a:ext uri="{FF2B5EF4-FFF2-40B4-BE49-F238E27FC236}">
                    <a16:creationId xmlns:a16="http://schemas.microsoft.com/office/drawing/2014/main" id="{40DB9B18-10D5-736C-85A3-CA017D74335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638646" y="6186431"/>
                <a:ext cx="216876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11" name="Straight Arrow Connector 310">
                <a:extLst>
                  <a:ext uri="{FF2B5EF4-FFF2-40B4-BE49-F238E27FC236}">
                    <a16:creationId xmlns:a16="http://schemas.microsoft.com/office/drawing/2014/main" id="{A6A595AB-E450-E449-9086-0B928D29C2F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900981" y="6185337"/>
                <a:ext cx="219059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95C999CC-1666-BDE8-50C9-A659AC9172C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747676" y="5814033"/>
                <a:ext cx="87" cy="525895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603FFBF8-FF37-215F-DA29-291E7BAC8227}"/>
                </a:ext>
              </a:extLst>
            </p:cNvPr>
            <p:cNvGrpSpPr/>
            <p:nvPr/>
          </p:nvGrpSpPr>
          <p:grpSpPr>
            <a:xfrm rot="5400000">
              <a:off x="8856376" y="2095727"/>
              <a:ext cx="565027" cy="357641"/>
              <a:chOff x="1484616" y="5988472"/>
              <a:chExt cx="525896" cy="317344"/>
            </a:xfrm>
          </p:grpSpPr>
          <p:cxnSp>
            <p:nvCxnSpPr>
              <p:cNvPr id="305" name="Straight Arrow Connector 304">
                <a:extLst>
                  <a:ext uri="{FF2B5EF4-FFF2-40B4-BE49-F238E27FC236}">
                    <a16:creationId xmlns:a16="http://schemas.microsoft.com/office/drawing/2014/main" id="{F42E3F08-6D17-683C-2A40-F14CE5262ED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26682" y="6147882"/>
                <a:ext cx="315869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06" name="Straight Arrow Connector 305">
                <a:extLst>
                  <a:ext uri="{FF2B5EF4-FFF2-40B4-BE49-F238E27FC236}">
                    <a16:creationId xmlns:a16="http://schemas.microsoft.com/office/drawing/2014/main" id="{13850E43-3D74-D596-7425-763AD7D69D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593904" y="6141689"/>
                <a:ext cx="306359" cy="0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07" name="Straight Arrow Connector 306">
                <a:extLst>
                  <a:ext uri="{FF2B5EF4-FFF2-40B4-BE49-F238E27FC236}">
                    <a16:creationId xmlns:a16="http://schemas.microsoft.com/office/drawing/2014/main" id="{E13A4A9F-2DCB-C886-36D0-20BC4BF405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57314" y="6141668"/>
                <a:ext cx="306394" cy="2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46624ECA-32AC-9DB5-6782-CCF1215D08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747520" y="5726279"/>
                <a:ext cx="87" cy="525895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AAE5892-BFD1-77E2-3B13-2E67B4815C17}"/>
                </a:ext>
              </a:extLst>
            </p:cNvPr>
            <p:cNvSpPr/>
            <p:nvPr/>
          </p:nvSpPr>
          <p:spPr>
            <a:xfrm>
              <a:off x="7999975" y="2577849"/>
              <a:ext cx="960091" cy="227403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Gas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D70E5F1A-F300-0CB9-9279-0436A6BDFCF3}"/>
              </a:ext>
            </a:extLst>
          </p:cNvPr>
          <p:cNvGrpSpPr/>
          <p:nvPr/>
        </p:nvGrpSpPr>
        <p:grpSpPr>
          <a:xfrm>
            <a:off x="6347946" y="4011188"/>
            <a:ext cx="2780839" cy="1434744"/>
            <a:chOff x="5514037" y="4764478"/>
            <a:chExt cx="3127145" cy="1428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8" name="Rectangle 727">
                  <a:extLst>
                    <a:ext uri="{FF2B5EF4-FFF2-40B4-BE49-F238E27FC236}">
                      <a16:creationId xmlns:a16="http://schemas.microsoft.com/office/drawing/2014/main" id="{3A639760-2E3B-CCEE-3709-E7C2B0A327F1}"/>
                    </a:ext>
                  </a:extLst>
                </p:cNvPr>
                <p:cNvSpPr/>
                <p:nvPr/>
              </p:nvSpPr>
              <p:spPr>
                <a:xfrm>
                  <a:off x="5514037" y="5835311"/>
                  <a:ext cx="2043432" cy="357987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sub>
                        </m:s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</m:oMathPara>
                  </a14:m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8" name="Rectangle 727">
                  <a:extLst>
                    <a:ext uri="{FF2B5EF4-FFF2-40B4-BE49-F238E27FC236}">
                      <a16:creationId xmlns:a16="http://schemas.microsoft.com/office/drawing/2014/main" id="{3A639760-2E3B-CCEE-3709-E7C2B0A327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4037" y="5835311"/>
                  <a:ext cx="2043432" cy="357987"/>
                </a:xfrm>
                <a:prstGeom prst="rect">
                  <a:avLst/>
                </a:prstGeom>
                <a:blipFill>
                  <a:blip r:embed="rId16"/>
                  <a:stretch>
                    <a:fillRect b="-3390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9" name="Rectangle 728">
                  <a:extLst>
                    <a:ext uri="{FF2B5EF4-FFF2-40B4-BE49-F238E27FC236}">
                      <a16:creationId xmlns:a16="http://schemas.microsoft.com/office/drawing/2014/main" id="{44DD5E58-76CB-F520-BB8A-D6008CE23042}"/>
                    </a:ext>
                  </a:extLst>
                </p:cNvPr>
                <p:cNvSpPr/>
                <p:nvPr/>
              </p:nvSpPr>
              <p:spPr>
                <a:xfrm>
                  <a:off x="5517596" y="5097848"/>
                  <a:ext cx="2043432" cy="357987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4831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4831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4831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483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𝑀𝑃𝑎</m:t>
                        </m:r>
                      </m:oMath>
                    </m:oMathPara>
                  </a14:m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4831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9" name="Rectangle 728">
                  <a:extLst>
                    <a:ext uri="{FF2B5EF4-FFF2-40B4-BE49-F238E27FC236}">
                      <a16:creationId xmlns:a16="http://schemas.microsoft.com/office/drawing/2014/main" id="{44DD5E58-76CB-F520-BB8A-D6008CE230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596" y="5097848"/>
                  <a:ext cx="2043432" cy="357987"/>
                </a:xfrm>
                <a:prstGeom prst="rect">
                  <a:avLst/>
                </a:prstGeom>
                <a:blipFill>
                  <a:blip r:embed="rId17"/>
                  <a:stretch>
                    <a:fillRect b="-6780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F6E211E6-C729-5D94-48E2-BE0E5EB5036C}"/>
                </a:ext>
              </a:extLst>
            </p:cNvPr>
            <p:cNvGrpSpPr/>
            <p:nvPr/>
          </p:nvGrpSpPr>
          <p:grpSpPr>
            <a:xfrm>
              <a:off x="5514871" y="4764478"/>
              <a:ext cx="3126311" cy="1369839"/>
              <a:chOff x="6191399" y="1349379"/>
              <a:chExt cx="3126311" cy="14558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1" name="Rectangle 730">
                    <a:extLst>
                      <a:ext uri="{FF2B5EF4-FFF2-40B4-BE49-F238E27FC236}">
                        <a16:creationId xmlns:a16="http://schemas.microsoft.com/office/drawing/2014/main" id="{17C30C4C-16CB-E81F-C764-6EA62CE529DB}"/>
                      </a:ext>
                    </a:extLst>
                  </p:cNvPr>
                  <p:cNvSpPr/>
                  <p:nvPr/>
                </p:nvSpPr>
                <p:spPr>
                  <a:xfrm>
                    <a:off x="6191399" y="1349379"/>
                    <a:ext cx="2043432" cy="38047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=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𝑡𝑜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𝑀𝑃𝑎</m:t>
                          </m:r>
                        </m:oMath>
                        <m:oMath xmlns:m="http://schemas.openxmlformats.org/officeDocument/2006/math"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E6E6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𝐼𝑛𝑠𝑡𝑎𝑛𝑡𝑙𝑦</m:t>
                          </m:r>
                        </m:oMath>
                      </m:oMathPara>
                    </a14:m>
                    <a:endPara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10000"/>
                        </a:srgbClr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31" name="Rectangle 730">
                    <a:extLst>
                      <a:ext uri="{FF2B5EF4-FFF2-40B4-BE49-F238E27FC236}">
                        <a16:creationId xmlns:a16="http://schemas.microsoft.com/office/drawing/2014/main" id="{17C30C4C-16CB-E81F-C764-6EA62CE529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399" y="1349379"/>
                    <a:ext cx="2043432" cy="38047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11864" b="-42373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33" name="Group 732">
                <a:extLst>
                  <a:ext uri="{FF2B5EF4-FFF2-40B4-BE49-F238E27FC236}">
                    <a16:creationId xmlns:a16="http://schemas.microsoft.com/office/drawing/2014/main" id="{089C9527-1AB3-3099-BA03-5E561306C82C}"/>
                  </a:ext>
                </a:extLst>
              </p:cNvPr>
              <p:cNvGrpSpPr/>
              <p:nvPr/>
            </p:nvGrpSpPr>
            <p:grpSpPr>
              <a:xfrm>
                <a:off x="7999976" y="1414785"/>
                <a:ext cx="960093" cy="1167490"/>
                <a:chOff x="1462145" y="2465232"/>
                <a:chExt cx="743253" cy="1810073"/>
              </a:xfrm>
            </p:grpSpPr>
            <p:grpSp>
              <p:nvGrpSpPr>
                <p:cNvPr id="745" name="Group 744">
                  <a:extLst>
                    <a:ext uri="{FF2B5EF4-FFF2-40B4-BE49-F238E27FC236}">
                      <a16:creationId xmlns:a16="http://schemas.microsoft.com/office/drawing/2014/main" id="{2CCFFA23-403A-B7E9-4BAA-E53C4864DE29}"/>
                    </a:ext>
                  </a:extLst>
                </p:cNvPr>
                <p:cNvGrpSpPr/>
                <p:nvPr/>
              </p:nvGrpSpPr>
              <p:grpSpPr>
                <a:xfrm>
                  <a:off x="1462146" y="2465232"/>
                  <a:ext cx="743252" cy="1810073"/>
                  <a:chOff x="844275" y="3606054"/>
                  <a:chExt cx="319543" cy="875283"/>
                </a:xfrm>
              </p:grpSpPr>
              <p:grpSp>
                <p:nvGrpSpPr>
                  <p:cNvPr id="747" name="Group 746">
                    <a:extLst>
                      <a:ext uri="{FF2B5EF4-FFF2-40B4-BE49-F238E27FC236}">
                        <a16:creationId xmlns:a16="http://schemas.microsoft.com/office/drawing/2014/main" id="{AD16E8D6-60E4-D3AE-679F-175A412B1F02}"/>
                      </a:ext>
                    </a:extLst>
                  </p:cNvPr>
                  <p:cNvGrpSpPr/>
                  <p:nvPr/>
                </p:nvGrpSpPr>
                <p:grpSpPr>
                  <a:xfrm>
                    <a:off x="853651" y="3606054"/>
                    <a:ext cx="295468" cy="246701"/>
                    <a:chOff x="862725" y="3022987"/>
                    <a:chExt cx="295468" cy="246701"/>
                  </a:xfrm>
                </p:grpSpPr>
                <p:grpSp>
                  <p:nvGrpSpPr>
                    <p:cNvPr id="749" name="Group 748">
                      <a:extLst>
                        <a:ext uri="{FF2B5EF4-FFF2-40B4-BE49-F238E27FC236}">
                          <a16:creationId xmlns:a16="http://schemas.microsoft.com/office/drawing/2014/main" id="{7497FE14-CE22-4151-8EA7-ACD37C7982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2725" y="3022988"/>
                      <a:ext cx="295468" cy="246700"/>
                      <a:chOff x="862725" y="3022988"/>
                      <a:chExt cx="295468" cy="246700"/>
                    </a:xfrm>
                  </p:grpSpPr>
                  <p:cxnSp>
                    <p:nvCxnSpPr>
                      <p:cNvPr id="751" name="Straight Arrow Connector 750">
                        <a:extLst>
                          <a:ext uri="{FF2B5EF4-FFF2-40B4-BE49-F238E27FC236}">
                            <a16:creationId xmlns:a16="http://schemas.microsoft.com/office/drawing/2014/main" id="{AA1DD1FE-902A-31AA-9971-4CD615C2C4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62725" y="3022988"/>
                        <a:ext cx="0" cy="241652"/>
                      </a:xfrm>
                      <a:prstGeom prst="straightConnector1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752" name="Straight Arrow Connector 751">
                        <a:extLst>
                          <a:ext uri="{FF2B5EF4-FFF2-40B4-BE49-F238E27FC236}">
                            <a16:creationId xmlns:a16="http://schemas.microsoft.com/office/drawing/2014/main" id="{4AC419C1-26F3-549B-8FE2-F671117D1C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10459" y="3028036"/>
                        <a:ext cx="0" cy="241652"/>
                      </a:xfrm>
                      <a:prstGeom prst="straightConnector1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753" name="Straight Arrow Connector 752">
                        <a:extLst>
                          <a:ext uri="{FF2B5EF4-FFF2-40B4-BE49-F238E27FC236}">
                            <a16:creationId xmlns:a16="http://schemas.microsoft.com/office/drawing/2014/main" id="{B60E54FE-3A81-3A52-1DBB-CBFFBFCC37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58193" y="3028036"/>
                        <a:ext cx="0" cy="241652"/>
                      </a:xfrm>
                      <a:prstGeom prst="straightConnector1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cxnSp>
                  <p:nvCxnSpPr>
                    <p:cNvPr id="750" name="Straight Connector 749">
                      <a:extLst>
                        <a:ext uri="{FF2B5EF4-FFF2-40B4-BE49-F238E27FC236}">
                          <a16:creationId xmlns:a16="http://schemas.microsoft.com/office/drawing/2014/main" id="{21826B3C-6E18-1B83-B819-708E3AD248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2725" y="3022987"/>
                      <a:ext cx="295468" cy="0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748" name="Rectangle 747">
                    <a:extLst>
                      <a:ext uri="{FF2B5EF4-FFF2-40B4-BE49-F238E27FC236}">
                        <a16:creationId xmlns:a16="http://schemas.microsoft.com/office/drawing/2014/main" id="{0810B983-1DEA-1768-7AE2-3B0AD070A193}"/>
                      </a:ext>
                    </a:extLst>
                  </p:cNvPr>
                  <p:cNvSpPr/>
                  <p:nvPr/>
                </p:nvSpPr>
                <p:spPr>
                  <a:xfrm>
                    <a:off x="844275" y="4020548"/>
                    <a:ext cx="319543" cy="460789"/>
                  </a:xfrm>
                  <a:prstGeom prst="rect">
                    <a:avLst/>
                  </a:prstGeom>
                  <a:pattFill prst="pct60">
                    <a:fgClr>
                      <a:srgbClr val="E7E6E6">
                        <a:lumMod val="25000"/>
                      </a:srgbClr>
                    </a:fgClr>
                    <a:bgClr>
                      <a:sysClr val="window" lastClr="FFFFFF"/>
                    </a:bgClr>
                  </a:patt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id="{BCCE6ECF-24FF-AA2E-C7AE-68DF86EDBF0C}"/>
                    </a:ext>
                  </a:extLst>
                </p:cNvPr>
                <p:cNvSpPr/>
                <p:nvPr/>
              </p:nvSpPr>
              <p:spPr>
                <a:xfrm>
                  <a:off x="1462145" y="2988135"/>
                  <a:ext cx="743251" cy="331164"/>
                </a:xfrm>
                <a:prstGeom prst="rect">
                  <a:avLst/>
                </a:prstGeom>
                <a:solidFill>
                  <a:srgbClr val="E48312"/>
                </a:solidFill>
                <a:ln w="3175" cap="flat" cmpd="sng" algn="ctr">
                  <a:solidFill>
                    <a:srgbClr val="E4831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Fluid</a:t>
                  </a:r>
                  <a:endParaRPr kumimoji="0" lang="es-E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4" name="Group 733">
                <a:extLst>
                  <a:ext uri="{FF2B5EF4-FFF2-40B4-BE49-F238E27FC236}">
                    <a16:creationId xmlns:a16="http://schemas.microsoft.com/office/drawing/2014/main" id="{1FC6D103-78C5-2D44-EA3B-2395FD78BF25}"/>
                  </a:ext>
                </a:extLst>
              </p:cNvPr>
              <p:cNvGrpSpPr/>
              <p:nvPr/>
            </p:nvGrpSpPr>
            <p:grpSpPr>
              <a:xfrm rot="16200000">
                <a:off x="7541549" y="2095727"/>
                <a:ext cx="565027" cy="357641"/>
                <a:chOff x="1484616" y="5988472"/>
                <a:chExt cx="525896" cy="317344"/>
              </a:xfrm>
            </p:grpSpPr>
            <p:cxnSp>
              <p:nvCxnSpPr>
                <p:cNvPr id="741" name="Straight Arrow Connector 740">
                  <a:extLst>
                    <a:ext uri="{FF2B5EF4-FFF2-40B4-BE49-F238E27FC236}">
                      <a16:creationId xmlns:a16="http://schemas.microsoft.com/office/drawing/2014/main" id="{8FB605A3-FBBF-7243-7871-45BC49C834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26682" y="6147882"/>
                  <a:ext cx="31586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742" name="Straight Arrow Connector 741">
                  <a:extLst>
                    <a:ext uri="{FF2B5EF4-FFF2-40B4-BE49-F238E27FC236}">
                      <a16:creationId xmlns:a16="http://schemas.microsoft.com/office/drawing/2014/main" id="{1FFB97D6-F27C-87FF-F894-50FB299754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93904" y="6141689"/>
                  <a:ext cx="30635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743" name="Straight Arrow Connector 742">
                  <a:extLst>
                    <a:ext uri="{FF2B5EF4-FFF2-40B4-BE49-F238E27FC236}">
                      <a16:creationId xmlns:a16="http://schemas.microsoft.com/office/drawing/2014/main" id="{2688D309-E586-538B-8BCA-118FA0479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857314" y="6141668"/>
                  <a:ext cx="306394" cy="2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A8AB9433-C4A6-71D5-044D-E3D72C0386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47520" y="5726279"/>
                  <a:ext cx="87" cy="52589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735" name="Group 734">
                <a:extLst>
                  <a:ext uri="{FF2B5EF4-FFF2-40B4-BE49-F238E27FC236}">
                    <a16:creationId xmlns:a16="http://schemas.microsoft.com/office/drawing/2014/main" id="{FB908297-9DF2-EB55-C676-3F1C139D2A33}"/>
                  </a:ext>
                </a:extLst>
              </p:cNvPr>
              <p:cNvGrpSpPr/>
              <p:nvPr/>
            </p:nvGrpSpPr>
            <p:grpSpPr>
              <a:xfrm rot="5400000">
                <a:off x="8856376" y="2095727"/>
                <a:ext cx="565027" cy="357641"/>
                <a:chOff x="1484616" y="5988472"/>
                <a:chExt cx="525896" cy="317344"/>
              </a:xfrm>
            </p:grpSpPr>
            <p:cxnSp>
              <p:nvCxnSpPr>
                <p:cNvPr id="737" name="Straight Arrow Connector 736">
                  <a:extLst>
                    <a:ext uri="{FF2B5EF4-FFF2-40B4-BE49-F238E27FC236}">
                      <a16:creationId xmlns:a16="http://schemas.microsoft.com/office/drawing/2014/main" id="{41E57C5B-49E3-1F04-ADE9-0FB235C328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26682" y="6147882"/>
                  <a:ext cx="31586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738" name="Straight Arrow Connector 737">
                  <a:extLst>
                    <a:ext uri="{FF2B5EF4-FFF2-40B4-BE49-F238E27FC236}">
                      <a16:creationId xmlns:a16="http://schemas.microsoft.com/office/drawing/2014/main" id="{0FB847C9-C2CA-D47C-44DB-22B71E0A46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93904" y="6141689"/>
                  <a:ext cx="306359" cy="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739" name="Straight Arrow Connector 738">
                  <a:extLst>
                    <a:ext uri="{FF2B5EF4-FFF2-40B4-BE49-F238E27FC236}">
                      <a16:creationId xmlns:a16="http://schemas.microsoft.com/office/drawing/2014/main" id="{B01851D3-97DE-C423-5423-7D8122ECFC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857314" y="6141668"/>
                  <a:ext cx="306394" cy="2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740" name="Straight Connector 739">
                  <a:extLst>
                    <a:ext uri="{FF2B5EF4-FFF2-40B4-BE49-F238E27FC236}">
                      <a16:creationId xmlns:a16="http://schemas.microsoft.com/office/drawing/2014/main" id="{319F7085-1959-EDE2-AF13-2730997912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47520" y="5726279"/>
                  <a:ext cx="87" cy="52589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F312D64C-1B46-A697-B68E-740A81203C7D}"/>
                  </a:ext>
                </a:extLst>
              </p:cNvPr>
              <p:cNvSpPr/>
              <p:nvPr/>
            </p:nvSpPr>
            <p:spPr>
              <a:xfrm>
                <a:off x="7999975" y="2577849"/>
                <a:ext cx="960091" cy="227403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Gas</a:t>
                </a:r>
                <a:endPara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6" name="TextBox 465">
            <a:extLst>
              <a:ext uri="{FF2B5EF4-FFF2-40B4-BE49-F238E27FC236}">
                <a16:creationId xmlns:a16="http://schemas.microsoft.com/office/drawing/2014/main" id="{85A4A889-6576-B439-A442-000CF0F511D5}"/>
              </a:ext>
            </a:extLst>
          </p:cNvPr>
          <p:cNvSpPr txBox="1"/>
          <p:nvPr/>
        </p:nvSpPr>
        <p:spPr>
          <a:xfrm>
            <a:off x="2835189" y="1985287"/>
            <a:ext cx="219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Test protocol</a:t>
            </a:r>
            <a:endParaRPr lang="es-E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C3A298EC-2A93-93D4-002F-049049453C6E}"/>
              </a:ext>
            </a:extLst>
          </p:cNvPr>
          <p:cNvSpPr txBox="1"/>
          <p:nvPr/>
        </p:nvSpPr>
        <p:spPr>
          <a:xfrm>
            <a:off x="2875434" y="2512199"/>
            <a:ext cx="232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B050"/>
                </a:solidFill>
                <a:latin typeface="Myriad Pro" panose="020B0503030403020204"/>
                <a:cs typeface="Arial" panose="020B0604020202020204" pitchFamily="34" charset="0"/>
              </a:rPr>
              <a:t>1</a:t>
            </a:r>
            <a:r>
              <a:rPr lang="en-GB" sz="1800" baseline="30000" dirty="0">
                <a:solidFill>
                  <a:srgbClr val="00B050"/>
                </a:solidFill>
                <a:latin typeface="Myriad Pro" panose="020B0503030403020204"/>
                <a:cs typeface="Arial" panose="020B0604020202020204" pitchFamily="34" charset="0"/>
              </a:rPr>
              <a:t>st</a:t>
            </a:r>
            <a:r>
              <a:rPr lang="en-GB" sz="1800" dirty="0">
                <a:solidFill>
                  <a:srgbClr val="00B050"/>
                </a:solidFill>
                <a:latin typeface="Myriad Pro" panose="020B0503030403020204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rgbClr val="00B050"/>
                </a:solidFill>
                <a:latin typeface="Myriad Pro" panose="020B0503030403020204"/>
                <a:cs typeface="Arial" panose="020B0604020202020204" pitchFamily="34" charset="0"/>
              </a:rPr>
              <a:t>Pre-conditioning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EAFB3820-A4DC-F971-FEC4-A9171395702C}"/>
              </a:ext>
            </a:extLst>
          </p:cNvPr>
          <p:cNvSpPr txBox="1"/>
          <p:nvPr/>
        </p:nvSpPr>
        <p:spPr>
          <a:xfrm>
            <a:off x="2870634" y="2830788"/>
            <a:ext cx="225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Myriad Pro" panose="020B0503030403020204"/>
                <a:cs typeface="Arial" panose="020B0604020202020204" pitchFamily="34" charset="0"/>
              </a:rPr>
              <a:t>2</a:t>
            </a:r>
            <a:r>
              <a:rPr lang="en-GB" sz="1800" baseline="30000" dirty="0">
                <a:solidFill>
                  <a:srgbClr val="7030A0"/>
                </a:solidFill>
                <a:latin typeface="Myriad Pro" panose="020B0503030403020204"/>
                <a:cs typeface="Arial" panose="020B0604020202020204" pitchFamily="34" charset="0"/>
              </a:rPr>
              <a:t>rd</a:t>
            </a:r>
            <a:r>
              <a:rPr lang="en-GB" sz="1800" dirty="0">
                <a:solidFill>
                  <a:srgbClr val="7030A0"/>
                </a:solidFill>
                <a:latin typeface="Myriad Pro" panose="020B0503030403020204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rgbClr val="7030A0"/>
                </a:solidFill>
                <a:latin typeface="Myriad Pro" panose="020B0503030403020204"/>
                <a:cs typeface="Arial" panose="020B0604020202020204" pitchFamily="34" charset="0"/>
              </a:rPr>
              <a:t>Drained loading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A6CECEE5-D9AA-337E-87F5-34FFEBD7A44A}"/>
              </a:ext>
            </a:extLst>
          </p:cNvPr>
          <p:cNvSpPr txBox="1"/>
          <p:nvPr/>
        </p:nvSpPr>
        <p:spPr>
          <a:xfrm>
            <a:off x="2881404" y="3127925"/>
            <a:ext cx="260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B0F0"/>
                </a:solidFill>
                <a:latin typeface="Myriad Pro" panose="020B0503030403020204"/>
                <a:cs typeface="Arial" panose="020B0604020202020204" pitchFamily="34" charset="0"/>
              </a:rPr>
              <a:t>3</a:t>
            </a:r>
            <a:r>
              <a:rPr lang="en-GB" sz="1800" baseline="30000" dirty="0">
                <a:solidFill>
                  <a:srgbClr val="00B0F0"/>
                </a:solidFill>
                <a:latin typeface="Myriad Pro" panose="020B0503030403020204"/>
                <a:cs typeface="Arial" panose="020B0604020202020204" pitchFamily="34" charset="0"/>
              </a:rPr>
              <a:t>th</a:t>
            </a:r>
            <a:r>
              <a:rPr lang="en-GB" sz="1800" dirty="0">
                <a:solidFill>
                  <a:srgbClr val="00B0F0"/>
                </a:solidFill>
                <a:latin typeface="Myriad Pro" panose="020B0503030403020204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rgbClr val="00B0F0"/>
                </a:solidFill>
                <a:latin typeface="Myriad Pro" panose="020B0503030403020204"/>
                <a:cs typeface="Arial" panose="020B0604020202020204" pitchFamily="34" charset="0"/>
              </a:rPr>
              <a:t>Water permeability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6113B4E4-A3D6-37F0-0328-17C65E0A9B97}"/>
              </a:ext>
            </a:extLst>
          </p:cNvPr>
          <p:cNvSpPr txBox="1"/>
          <p:nvPr/>
        </p:nvSpPr>
        <p:spPr>
          <a:xfrm>
            <a:off x="2838455" y="3480723"/>
            <a:ext cx="361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Myriad Pro" panose="020B0503030403020204"/>
                <a:cs typeface="Arial" panose="020B0604020202020204" pitchFamily="34" charset="0"/>
              </a:rPr>
              <a:t>4</a:t>
            </a:r>
            <a:r>
              <a:rPr lang="en-GB" sz="1800" baseline="30000" dirty="0">
                <a:solidFill>
                  <a:srgbClr val="FF0000"/>
                </a:solidFill>
                <a:latin typeface="Myriad Pro" panose="020B0503030403020204"/>
                <a:cs typeface="Arial" panose="020B0604020202020204" pitchFamily="34" charset="0"/>
              </a:rPr>
              <a:t>th</a:t>
            </a:r>
            <a:r>
              <a:rPr lang="en-GB" sz="1800" dirty="0">
                <a:solidFill>
                  <a:srgbClr val="FF0000"/>
                </a:solidFill>
                <a:latin typeface="Myriad Pro" panose="020B0503030403020204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Myriad Pro" panose="020B0503030403020204"/>
                <a:cs typeface="Arial" panose="020B0604020202020204" pitchFamily="34" charset="0"/>
              </a:rPr>
              <a:t>Gas</a:t>
            </a:r>
            <a:r>
              <a:rPr lang="en-GB" sz="1800" dirty="0">
                <a:solidFill>
                  <a:srgbClr val="FF0000"/>
                </a:solidFill>
                <a:latin typeface="Myriad Pro" panose="020B0503030403020204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Myriad Pro" panose="020B0503030403020204"/>
                <a:cs typeface="Arial" panose="020B0604020202020204" pitchFamily="34" charset="0"/>
              </a:rPr>
              <a:t>injection and dissipation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594847DD-07D8-9731-6424-DD1C6C75DEC4}"/>
              </a:ext>
            </a:extLst>
          </p:cNvPr>
          <p:cNvSpPr txBox="1"/>
          <p:nvPr/>
        </p:nvSpPr>
        <p:spPr>
          <a:xfrm>
            <a:off x="2867687" y="3821286"/>
            <a:ext cx="283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accent2"/>
                </a:solidFill>
                <a:latin typeface="Myriad Pro" panose="020B0503030403020204"/>
                <a:cs typeface="Arial" panose="020B0604020202020204" pitchFamily="34" charset="0"/>
              </a:rPr>
              <a:t>5</a:t>
            </a:r>
            <a:r>
              <a:rPr lang="en-GB" sz="1800" b="1" baseline="30000" dirty="0">
                <a:solidFill>
                  <a:schemeClr val="accent2"/>
                </a:solidFill>
                <a:latin typeface="Myriad Pro" panose="020B0503030403020204"/>
                <a:cs typeface="Arial" panose="020B0604020202020204" pitchFamily="34" charset="0"/>
              </a:rPr>
              <a:t>th</a:t>
            </a:r>
            <a:r>
              <a:rPr lang="en-GB" sz="1800" b="1" dirty="0">
                <a:solidFill>
                  <a:schemeClr val="accent2"/>
                </a:solidFill>
                <a:latin typeface="Myriad Pro" panose="020B0503030403020204"/>
                <a:cs typeface="Arial" panose="020B0604020202020204" pitchFamily="34" charset="0"/>
              </a:rPr>
              <a:t> Undrained unloading</a:t>
            </a:r>
            <a:endParaRPr lang="es-ES" dirty="0"/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4039E12C-FADB-BB6D-9BC1-7AC5ED538361}"/>
              </a:ext>
            </a:extLst>
          </p:cNvPr>
          <p:cNvSpPr txBox="1"/>
          <p:nvPr/>
        </p:nvSpPr>
        <p:spPr>
          <a:xfrm>
            <a:off x="2838455" y="4196092"/>
            <a:ext cx="2532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Myriad Pro" panose="020B0503030403020204"/>
                <a:cs typeface="Arial" panose="020B0604020202020204" pitchFamily="34" charset="0"/>
              </a:rPr>
              <a:t>6</a:t>
            </a:r>
            <a:r>
              <a:rPr lang="en-GB" sz="1800" b="1" baseline="30000" dirty="0">
                <a:latin typeface="Myriad Pro" panose="020B0503030403020204"/>
                <a:cs typeface="Arial" panose="020B0604020202020204" pitchFamily="34" charset="0"/>
              </a:rPr>
              <a:t>th </a:t>
            </a:r>
            <a:r>
              <a:rPr lang="en-GB" sz="1800" b="1" dirty="0">
                <a:latin typeface="Myriad Pro" panose="020B0503030403020204"/>
                <a:cs typeface="Arial" panose="020B0604020202020204" pitchFamily="34" charset="0"/>
              </a:rPr>
              <a:t>Post mortem</a:t>
            </a:r>
            <a:endParaRPr lang="es-ES" dirty="0"/>
          </a:p>
        </p:txBody>
      </p: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8BEC90A7-5255-1C2E-9DF2-F5B38AD0F267}"/>
              </a:ext>
            </a:extLst>
          </p:cNvPr>
          <p:cNvGrpSpPr/>
          <p:nvPr/>
        </p:nvGrpSpPr>
        <p:grpSpPr>
          <a:xfrm>
            <a:off x="9896265" y="4109937"/>
            <a:ext cx="1882631" cy="1216774"/>
            <a:chOff x="9226274" y="4848468"/>
            <a:chExt cx="1882631" cy="1216774"/>
          </a:xfrm>
        </p:grpSpPr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EF9E5AF8-C2CF-12A0-3B46-3A04E0465D7D}"/>
                </a:ext>
              </a:extLst>
            </p:cNvPr>
            <p:cNvSpPr txBox="1"/>
            <p:nvPr/>
          </p:nvSpPr>
          <p:spPr>
            <a:xfrm>
              <a:off x="9348403" y="5418911"/>
              <a:ext cx="1544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Sampling for</a:t>
              </a:r>
              <a:b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µ-CT imaging</a:t>
              </a:r>
              <a:endParaRPr lang="es-E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E8F4255C-E2BF-CF5E-4A54-0DF8C91D756C}"/>
                </a:ext>
              </a:extLst>
            </p:cNvPr>
            <p:cNvSpPr txBox="1"/>
            <p:nvPr/>
          </p:nvSpPr>
          <p:spPr>
            <a:xfrm>
              <a:off x="9226274" y="4848468"/>
              <a:ext cx="1882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Sampling for </a:t>
              </a:r>
              <a:r>
                <a:rPr lang="en-US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MIP</a:t>
              </a:r>
              <a:endParaRPr lang="es-E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2948DDFB-8FB8-369F-9C62-B525B5A579A0}"/>
              </a:ext>
            </a:extLst>
          </p:cNvPr>
          <p:cNvCxnSpPr>
            <a:cxnSpLocks/>
          </p:cNvCxnSpPr>
          <p:nvPr/>
        </p:nvCxnSpPr>
        <p:spPr>
          <a:xfrm>
            <a:off x="9259912" y="721437"/>
            <a:ext cx="0" cy="48841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77EB164D-B6C6-D9C9-CD05-837E0BFFD831}"/>
              </a:ext>
            </a:extLst>
          </p:cNvPr>
          <p:cNvCxnSpPr>
            <a:cxnSpLocks/>
          </p:cNvCxnSpPr>
          <p:nvPr/>
        </p:nvCxnSpPr>
        <p:spPr>
          <a:xfrm>
            <a:off x="6291764" y="2308859"/>
            <a:ext cx="5872553" cy="170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63C6BB66-33FF-486C-7B7E-A5EA27536472}"/>
              </a:ext>
            </a:extLst>
          </p:cNvPr>
          <p:cNvCxnSpPr>
            <a:cxnSpLocks/>
          </p:cNvCxnSpPr>
          <p:nvPr/>
        </p:nvCxnSpPr>
        <p:spPr>
          <a:xfrm>
            <a:off x="6318354" y="3906131"/>
            <a:ext cx="5872553" cy="170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67" grpId="0"/>
      <p:bldP spid="468" grpId="0"/>
      <p:bldP spid="469" grpId="0"/>
      <p:bldP spid="470" grpId="0"/>
      <p:bldP spid="471" grpId="0"/>
      <p:bldP spid="4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07A8CDDA-09FE-D11D-0591-5FF411574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" y="801335"/>
            <a:ext cx="7229020" cy="5541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6E564-FBF7-419E-5B3D-173D8D7AA626}"/>
              </a:ext>
            </a:extLst>
          </p:cNvPr>
          <p:cNvSpPr txBox="1"/>
          <p:nvPr/>
        </p:nvSpPr>
        <p:spPr>
          <a:xfrm>
            <a:off x="60385" y="0"/>
            <a:ext cx="995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Gas injection and dissipation results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2CBC8-A426-D9AD-3464-F8150C138498}"/>
              </a:ext>
            </a:extLst>
          </p:cNvPr>
          <p:cNvCxnSpPr/>
          <p:nvPr/>
        </p:nvCxnSpPr>
        <p:spPr>
          <a:xfrm>
            <a:off x="0" y="70421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85AB823-A6FC-4598-FA77-64A87CF92820}"/>
              </a:ext>
            </a:extLst>
          </p:cNvPr>
          <p:cNvCxnSpPr>
            <a:cxnSpLocks/>
          </p:cNvCxnSpPr>
          <p:nvPr/>
        </p:nvCxnSpPr>
        <p:spPr>
          <a:xfrm flipH="1" flipV="1">
            <a:off x="4678740" y="864835"/>
            <a:ext cx="0" cy="485969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7616FE5-0E62-1312-B7FE-BF7000B673C9}"/>
              </a:ext>
            </a:extLst>
          </p:cNvPr>
          <p:cNvCxnSpPr>
            <a:cxnSpLocks/>
          </p:cNvCxnSpPr>
          <p:nvPr/>
        </p:nvCxnSpPr>
        <p:spPr>
          <a:xfrm flipV="1">
            <a:off x="4756554" y="877408"/>
            <a:ext cx="0" cy="48471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A0D28F-08F0-4AF7-CFB9-40514BB0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428" y="6492875"/>
            <a:ext cx="1312025" cy="365125"/>
          </a:xfrm>
        </p:spPr>
        <p:txBody>
          <a:bodyPr/>
          <a:lstStyle/>
          <a:p>
            <a:r>
              <a:rPr lang="fa-IR" sz="2000" dirty="0"/>
              <a:t>6</a:t>
            </a:r>
            <a:endParaRPr lang="es-ES" sz="20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524F7F-CAD2-D6BB-21C0-1D438C0B5817}"/>
              </a:ext>
            </a:extLst>
          </p:cNvPr>
          <p:cNvGrpSpPr/>
          <p:nvPr/>
        </p:nvGrpSpPr>
        <p:grpSpPr>
          <a:xfrm>
            <a:off x="7754147" y="3651170"/>
            <a:ext cx="4567870" cy="1861869"/>
            <a:chOff x="7642272" y="3297244"/>
            <a:chExt cx="4567870" cy="1861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8934894-CB18-1A5E-A8F8-434BD3136C54}"/>
                    </a:ext>
                  </a:extLst>
                </p:cNvPr>
                <p:cNvSpPr txBox="1"/>
                <p:nvPr/>
              </p:nvSpPr>
              <p:spPr>
                <a:xfrm>
                  <a:off x="10027422" y="4058017"/>
                  <a:ext cx="1889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8934894-CB18-1A5E-A8F8-434BD3136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7422" y="4058017"/>
                  <a:ext cx="188961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3534A6-929A-3A67-60F2-0DB1DFB9E8A4}"/>
                    </a:ext>
                  </a:extLst>
                </p:cNvPr>
                <p:cNvSpPr txBox="1"/>
                <p:nvPr/>
              </p:nvSpPr>
              <p:spPr>
                <a:xfrm>
                  <a:off x="10136734" y="4450964"/>
                  <a:ext cx="15958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3534A6-929A-3A67-60F2-0DB1DFB9E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6734" y="4450964"/>
                  <a:ext cx="159588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3B06F99-E123-074A-1620-DB907F6575BA}"/>
                    </a:ext>
                  </a:extLst>
                </p:cNvPr>
                <p:cNvSpPr txBox="1"/>
                <p:nvPr/>
              </p:nvSpPr>
              <p:spPr>
                <a:xfrm>
                  <a:off x="9937696" y="4781473"/>
                  <a:ext cx="2005866" cy="37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3B06F99-E123-074A-1620-DB907F657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7696" y="4781473"/>
                  <a:ext cx="2005866" cy="3724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54FD39-B5AA-70E6-B6A5-408EF573F8C3}"/>
                </a:ext>
              </a:extLst>
            </p:cNvPr>
            <p:cNvSpPr txBox="1"/>
            <p:nvPr/>
          </p:nvSpPr>
          <p:spPr>
            <a:xfrm>
              <a:off x="8147002" y="4034745"/>
              <a:ext cx="26311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B-</a:t>
              </a:r>
              <a:r>
                <a: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B’ 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slope</a:t>
              </a:r>
              <a:endParaRPr lang="es-ES" sz="1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F76AA9-7927-BD37-63B6-04EEBC06ECDC}"/>
                </a:ext>
              </a:extLst>
            </p:cNvPr>
            <p:cNvSpPr txBox="1"/>
            <p:nvPr/>
          </p:nvSpPr>
          <p:spPr>
            <a:xfrm>
              <a:off x="8147002" y="4427614"/>
              <a:ext cx="26311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B’-C 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slope</a:t>
              </a:r>
              <a:endParaRPr lang="es-ES" sz="1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7E6A64-AEBC-F962-E1A2-B57116C30059}"/>
                </a:ext>
              </a:extLst>
            </p:cNvPr>
            <p:cNvSpPr txBox="1"/>
            <p:nvPr/>
          </p:nvSpPr>
          <p:spPr>
            <a:xfrm>
              <a:off x="8156928" y="4767125"/>
              <a:ext cx="26311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B’-C slope</a:t>
              </a:r>
              <a:endParaRPr lang="es-ES" sz="1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80DD66C-9218-CDF6-7802-8958ED9D3990}"/>
                    </a:ext>
                  </a:extLst>
                </p:cNvPr>
                <p:cNvSpPr txBox="1"/>
                <p:nvPr/>
              </p:nvSpPr>
              <p:spPr>
                <a:xfrm>
                  <a:off x="9618064" y="3297244"/>
                  <a:ext cx="2592078" cy="7869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Dissipation rate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E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s-E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s-E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𝑀𝑃𝑎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a14:m>
                  <a:r>
                    <a:rPr lang="es-ES" sz="1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80DD66C-9218-CDF6-7802-8958ED9D39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064" y="3297244"/>
                  <a:ext cx="2592078" cy="786947"/>
                </a:xfrm>
                <a:prstGeom prst="rect">
                  <a:avLst/>
                </a:prstGeom>
                <a:blipFill>
                  <a:blip r:embed="rId7"/>
                  <a:stretch>
                    <a:fillRect t="-5426" b="-310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4F48D0-F558-DA64-5109-8840F95501AB}"/>
                </a:ext>
              </a:extLst>
            </p:cNvPr>
            <p:cNvCxnSpPr>
              <a:cxnSpLocks/>
            </p:cNvCxnSpPr>
            <p:nvPr/>
          </p:nvCxnSpPr>
          <p:spPr>
            <a:xfrm>
              <a:off x="10058034" y="3365407"/>
              <a:ext cx="0" cy="17869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1415B1-C846-12C0-D32F-C825950A0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7329" y="4447546"/>
              <a:ext cx="4143597" cy="59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DBD2CF7-BE84-4222-CDB0-EE9D257BE9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4427" y="4780151"/>
              <a:ext cx="4143597" cy="596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E6096B-1745-7ECA-7C4D-18D5186F4E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2272" y="5152371"/>
              <a:ext cx="41657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C58393-F101-26D5-574E-7F5C558944ED}"/>
                </a:ext>
              </a:extLst>
            </p:cNvPr>
            <p:cNvCxnSpPr>
              <a:cxnSpLocks/>
            </p:cNvCxnSpPr>
            <p:nvPr/>
          </p:nvCxnSpPr>
          <p:spPr>
            <a:xfrm>
              <a:off x="11808024" y="3359439"/>
              <a:ext cx="0" cy="17929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C9E889-530E-5BDC-B759-A1E8EBE1A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5603" y="4052553"/>
              <a:ext cx="415242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E5E3E1A-B0E1-0C25-9DE4-3FFA7CBB02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2900" y="3359438"/>
              <a:ext cx="1763553" cy="59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30463C8-23BE-013D-8BF3-88C32616C33A}"/>
                </a:ext>
              </a:extLst>
            </p:cNvPr>
            <p:cNvCxnSpPr>
              <a:cxnSpLocks/>
            </p:cNvCxnSpPr>
            <p:nvPr/>
          </p:nvCxnSpPr>
          <p:spPr>
            <a:xfrm>
              <a:off x="7655603" y="4052553"/>
              <a:ext cx="0" cy="11065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3566D0C-CDC3-A723-58CE-4868311B384D}"/>
              </a:ext>
            </a:extLst>
          </p:cNvPr>
          <p:cNvSpPr txBox="1"/>
          <p:nvPr/>
        </p:nvSpPr>
        <p:spPr>
          <a:xfrm>
            <a:off x="1367675" y="4281073"/>
            <a:ext cx="22797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A-B: Gas injection stage</a:t>
            </a:r>
          </a:p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B: Shut off gas injection</a:t>
            </a:r>
            <a:b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B-C: Gas dissipation stage</a:t>
            </a:r>
            <a:endParaRPr lang="es-E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2F112DB-C61A-FBF8-734A-10CD0FF4A8DB}"/>
              </a:ext>
            </a:extLst>
          </p:cNvPr>
          <p:cNvSpPr txBox="1"/>
          <p:nvPr/>
        </p:nvSpPr>
        <p:spPr>
          <a:xfrm>
            <a:off x="7470580" y="810142"/>
            <a:ext cx="473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Oed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. conditions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Gas breakthrough occurred with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delay after injection shut-off.</a:t>
            </a:r>
            <a:b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Iso. conditions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Gas breakthrough occurred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simultaneously with injection shut-off.</a:t>
            </a:r>
            <a:endParaRPr lang="es-ES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9F17A64-7D4C-98E9-E40E-5DAB087F7198}"/>
              </a:ext>
            </a:extLst>
          </p:cNvPr>
          <p:cNvSpPr txBox="1"/>
          <p:nvPr/>
        </p:nvSpPr>
        <p:spPr>
          <a:xfrm>
            <a:off x="7714683" y="2391769"/>
            <a:ext cx="3944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Isotropic conditions seem to </a:t>
            </a:r>
            <a:r>
              <a:rPr lang="en-US" dirty="0">
                <a:solidFill>
                  <a:schemeClr val="accent2"/>
                </a:solidFill>
              </a:rPr>
              <a:t>facilitate</a:t>
            </a:r>
            <a:r>
              <a:rPr lang="en-US" dirty="0"/>
              <a:t> the </a:t>
            </a:r>
            <a:r>
              <a:rPr lang="en-US" dirty="0">
                <a:solidFill>
                  <a:schemeClr val="accent2"/>
                </a:solidFill>
              </a:rPr>
              <a:t>formation of preferential gas pathways.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F00D23F-20C7-ADEB-ED7E-D738DFCE207F}"/>
              </a:ext>
            </a:extLst>
          </p:cNvPr>
          <p:cNvSpPr/>
          <p:nvPr/>
        </p:nvSpPr>
        <p:spPr>
          <a:xfrm>
            <a:off x="7502514" y="2283752"/>
            <a:ext cx="4454850" cy="9994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12356-EA4E-B93D-E3BE-80779CE0EFC2}"/>
              </a:ext>
            </a:extLst>
          </p:cNvPr>
          <p:cNvSpPr txBox="1"/>
          <p:nvPr/>
        </p:nvSpPr>
        <p:spPr>
          <a:xfrm>
            <a:off x="1218566" y="516458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6F312-448E-CE8E-9087-A8FF93A4F645}"/>
              </a:ext>
            </a:extLst>
          </p:cNvPr>
          <p:cNvSpPr txBox="1"/>
          <p:nvPr/>
        </p:nvSpPr>
        <p:spPr>
          <a:xfrm>
            <a:off x="4706644" y="409640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5B233-DE90-CB1F-E6E4-5C15BC0F9A5B}"/>
              </a:ext>
            </a:extLst>
          </p:cNvPr>
          <p:cNvSpPr txBox="1"/>
          <p:nvPr/>
        </p:nvSpPr>
        <p:spPr>
          <a:xfrm>
            <a:off x="6585897" y="471407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6409C83-80CE-E108-9819-8ACAF1271893}"/>
              </a:ext>
            </a:extLst>
          </p:cNvPr>
          <p:cNvCxnSpPr>
            <a:cxnSpLocks/>
          </p:cNvCxnSpPr>
          <p:nvPr/>
        </p:nvCxnSpPr>
        <p:spPr>
          <a:xfrm flipV="1">
            <a:off x="6581213" y="1239091"/>
            <a:ext cx="144776" cy="2798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7A6C0E-5E8B-F004-39F1-5E1F3EA5911F}"/>
                  </a:ext>
                </a:extLst>
              </p:cNvPr>
              <p:cNvSpPr txBox="1"/>
              <p:nvPr/>
            </p:nvSpPr>
            <p:spPr>
              <a:xfrm>
                <a:off x="6542104" y="742391"/>
                <a:ext cx="54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s-E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7A6C0E-5E8B-F004-39F1-5E1F3EA59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04" y="742391"/>
                <a:ext cx="54534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F9B780-258C-2055-C927-3D8ABC4DC15F}"/>
              </a:ext>
            </a:extLst>
          </p:cNvPr>
          <p:cNvCxnSpPr>
            <a:cxnSpLocks/>
          </p:cNvCxnSpPr>
          <p:nvPr/>
        </p:nvCxnSpPr>
        <p:spPr>
          <a:xfrm flipH="1" flipV="1">
            <a:off x="4157126" y="1096913"/>
            <a:ext cx="482708" cy="789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B08434-8F02-E074-282D-8D10A195A2AA}"/>
                  </a:ext>
                </a:extLst>
              </p:cNvPr>
              <p:cNvSpPr txBox="1"/>
              <p:nvPr/>
            </p:nvSpPr>
            <p:spPr>
              <a:xfrm>
                <a:off x="3694842" y="733283"/>
                <a:ext cx="5453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s-ES" sz="1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B08434-8F02-E074-282D-8D10A195A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842" y="733283"/>
                <a:ext cx="54534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680576-79C0-B5AF-6945-5BEB8A6E03A7}"/>
              </a:ext>
            </a:extLst>
          </p:cNvPr>
          <p:cNvCxnSpPr>
            <a:cxnSpLocks/>
          </p:cNvCxnSpPr>
          <p:nvPr/>
        </p:nvCxnSpPr>
        <p:spPr>
          <a:xfrm flipH="1">
            <a:off x="3999295" y="1518980"/>
            <a:ext cx="399991" cy="36029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BF422-D61C-9E10-C374-66B86F6163EC}"/>
                  </a:ext>
                </a:extLst>
              </p:cNvPr>
              <p:cNvSpPr txBox="1"/>
              <p:nvPr/>
            </p:nvSpPr>
            <p:spPr>
              <a:xfrm>
                <a:off x="3517601" y="1675852"/>
                <a:ext cx="6472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BF422-D61C-9E10-C374-66B86F616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601" y="1675852"/>
                <a:ext cx="647293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5F143D-B92C-5051-A7B8-DF8382035859}"/>
              </a:ext>
            </a:extLst>
          </p:cNvPr>
          <p:cNvCxnSpPr>
            <a:cxnSpLocks/>
          </p:cNvCxnSpPr>
          <p:nvPr/>
        </p:nvCxnSpPr>
        <p:spPr>
          <a:xfrm>
            <a:off x="5419833" y="1552935"/>
            <a:ext cx="355255" cy="29238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5AD164-5803-B20B-5BB8-8AE43B82F63B}"/>
                  </a:ext>
                </a:extLst>
              </p:cNvPr>
              <p:cNvSpPr txBox="1"/>
              <p:nvPr/>
            </p:nvSpPr>
            <p:spPr>
              <a:xfrm>
                <a:off x="5700266" y="1648445"/>
                <a:ext cx="6472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5AD164-5803-B20B-5BB8-8AE43B82F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266" y="1648445"/>
                <a:ext cx="647293" cy="46166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6E3D6AB-CFAB-477C-A15A-EB625144D65A}"/>
              </a:ext>
            </a:extLst>
          </p:cNvPr>
          <p:cNvSpPr txBox="1"/>
          <p:nvPr/>
        </p:nvSpPr>
        <p:spPr>
          <a:xfrm>
            <a:off x="5345350" y="4181515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B’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2CB51D-83FD-4766-9704-CC1F91151958}"/>
              </a:ext>
            </a:extLst>
          </p:cNvPr>
          <p:cNvSpPr txBox="1"/>
          <p:nvPr/>
        </p:nvSpPr>
        <p:spPr>
          <a:xfrm>
            <a:off x="4992040" y="4764745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B’</a:t>
            </a:r>
            <a:endParaRPr lang="es-E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9E7F7-7A67-D336-995A-EC55E5668C1D}"/>
              </a:ext>
            </a:extLst>
          </p:cNvPr>
          <p:cNvSpPr txBox="1"/>
          <p:nvPr/>
        </p:nvSpPr>
        <p:spPr>
          <a:xfrm>
            <a:off x="5747678" y="494941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s-E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6BD878C-D1E0-94E5-5D8F-E29600DC1D4D}"/>
              </a:ext>
            </a:extLst>
          </p:cNvPr>
          <p:cNvGrpSpPr/>
          <p:nvPr/>
        </p:nvGrpSpPr>
        <p:grpSpPr>
          <a:xfrm>
            <a:off x="5770128" y="1050655"/>
            <a:ext cx="4669233" cy="4736592"/>
            <a:chOff x="5770128" y="1050655"/>
            <a:chExt cx="4669233" cy="4736592"/>
          </a:xfrm>
        </p:grpSpPr>
        <p:pic>
          <p:nvPicPr>
            <p:cNvPr id="4" name="Picture 3" descr="A diagram of a stream&#10;&#10;AI-generated content may be incorrect.">
              <a:extLst>
                <a:ext uri="{FF2B5EF4-FFF2-40B4-BE49-F238E27FC236}">
                  <a16:creationId xmlns:a16="http://schemas.microsoft.com/office/drawing/2014/main" id="{B81C0DBC-08B8-3D35-5174-D0F099C4C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128" y="1050655"/>
              <a:ext cx="4627208" cy="473659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3D0C77-48A6-6705-6741-85BFEEE0A463}"/>
                </a:ext>
              </a:extLst>
            </p:cNvPr>
            <p:cNvSpPr txBox="1"/>
            <p:nvPr/>
          </p:nvSpPr>
          <p:spPr>
            <a:xfrm>
              <a:off x="10121645" y="367820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s-E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1CE1648-94BB-D9BE-1376-CD048083337C}"/>
                </a:ext>
              </a:extLst>
            </p:cNvPr>
            <p:cNvSpPr txBox="1"/>
            <p:nvPr/>
          </p:nvSpPr>
          <p:spPr>
            <a:xfrm>
              <a:off x="7599111" y="179569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s-E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226E2F9-83FC-370E-D23A-7BB0F86988D8}"/>
                </a:ext>
              </a:extLst>
            </p:cNvPr>
            <p:cNvSpPr txBox="1"/>
            <p:nvPr/>
          </p:nvSpPr>
          <p:spPr>
            <a:xfrm>
              <a:off x="7608047" y="236443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s-E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C1E877-C08F-5401-A5E7-5165E4AC2C20}"/>
                </a:ext>
              </a:extLst>
            </p:cNvPr>
            <p:cNvSpPr txBox="1"/>
            <p:nvPr/>
          </p:nvSpPr>
          <p:spPr>
            <a:xfrm>
              <a:off x="8765175" y="337961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s-E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36E564-FBF7-419E-5B3D-173D8D7AA626}"/>
              </a:ext>
            </a:extLst>
          </p:cNvPr>
          <p:cNvSpPr txBox="1"/>
          <p:nvPr/>
        </p:nvSpPr>
        <p:spPr>
          <a:xfrm>
            <a:off x="60385" y="0"/>
            <a:ext cx="995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Coupled flow-deformation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2CBC8-A426-D9AD-3464-F8150C138498}"/>
              </a:ext>
            </a:extLst>
          </p:cNvPr>
          <p:cNvCxnSpPr/>
          <p:nvPr/>
        </p:nvCxnSpPr>
        <p:spPr>
          <a:xfrm>
            <a:off x="0" y="8072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A0D28F-08F0-4AF7-CFB9-40514BB0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8979" y="6492875"/>
            <a:ext cx="1312025" cy="365125"/>
          </a:xfrm>
        </p:spPr>
        <p:txBody>
          <a:bodyPr/>
          <a:lstStyle/>
          <a:p>
            <a:r>
              <a:rPr lang="fa-IR" sz="2000" dirty="0"/>
              <a:t>7</a:t>
            </a:r>
            <a:endParaRPr lang="es-E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1E2C8-BA90-1CE1-2642-E855690D747E}"/>
              </a:ext>
            </a:extLst>
          </p:cNvPr>
          <p:cNvSpPr txBox="1"/>
          <p:nvPr/>
        </p:nvSpPr>
        <p:spPr>
          <a:xfrm>
            <a:off x="450215" y="5174118"/>
            <a:ext cx="6029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Gas permeability is always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than water permeability.</a:t>
            </a:r>
            <a:endParaRPr lang="en-US" dirty="0">
              <a:solidFill>
                <a:schemeClr val="accent2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C512E9-2710-E0F0-A56C-6AA9305D14FF}"/>
                  </a:ext>
                </a:extLst>
              </p:cNvPr>
              <p:cNvSpPr txBox="1"/>
              <p:nvPr/>
            </p:nvSpPr>
            <p:spPr>
              <a:xfrm>
                <a:off x="8972605" y="2086662"/>
                <a:ext cx="2007216" cy="555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s-E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C512E9-2710-E0F0-A56C-6AA9305D1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605" y="2086662"/>
                <a:ext cx="2007216" cy="5555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4E020C-2E24-3B00-7999-6776F72C60C5}"/>
                  </a:ext>
                </a:extLst>
              </p:cNvPr>
              <p:cNvSpPr txBox="1"/>
              <p:nvPr/>
            </p:nvSpPr>
            <p:spPr>
              <a:xfrm>
                <a:off x="7871822" y="3870903"/>
                <a:ext cx="2201565" cy="517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1780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4E020C-2E24-3B00-7999-6776F72C6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822" y="3870903"/>
                <a:ext cx="2201565" cy="517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A951E42-B9B3-7EE3-6B36-BA10B2DDEFBA}"/>
              </a:ext>
            </a:extLst>
          </p:cNvPr>
          <p:cNvSpPr txBox="1"/>
          <p:nvPr/>
        </p:nvSpPr>
        <p:spPr>
          <a:xfrm>
            <a:off x="9976213" y="5493689"/>
            <a:ext cx="22797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A-B: Gas injection stage</a:t>
            </a:r>
          </a:p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B: Shut off gas injection</a:t>
            </a:r>
            <a:b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B-C: Gas dissipation stage</a:t>
            </a:r>
            <a:endParaRPr lang="es-E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graph showing the amount of water flow&#10;&#10;AI-generated content may be incorrect.">
            <a:extLst>
              <a:ext uri="{FF2B5EF4-FFF2-40B4-BE49-F238E27FC236}">
                <a16:creationId xmlns:a16="http://schemas.microsoft.com/office/drawing/2014/main" id="{C868FA43-8779-C49E-2E79-781BE3496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4" y="1063083"/>
            <a:ext cx="5030687" cy="411257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426663-1085-C8A6-6223-2C2C7F81B66B}"/>
              </a:ext>
            </a:extLst>
          </p:cNvPr>
          <p:cNvCxnSpPr>
            <a:cxnSpLocks/>
          </p:cNvCxnSpPr>
          <p:nvPr/>
        </p:nvCxnSpPr>
        <p:spPr>
          <a:xfrm>
            <a:off x="7910732" y="1516788"/>
            <a:ext cx="785987" cy="6413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671394-DC80-77E4-7230-55ABCCBE22BF}"/>
              </a:ext>
            </a:extLst>
          </p:cNvPr>
          <p:cNvCxnSpPr>
            <a:cxnSpLocks/>
          </p:cNvCxnSpPr>
          <p:nvPr/>
        </p:nvCxnSpPr>
        <p:spPr>
          <a:xfrm>
            <a:off x="8439150" y="1736585"/>
            <a:ext cx="422263" cy="161351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A1ADEF-E8FA-43CA-5924-61C68AC7896E}"/>
              </a:ext>
            </a:extLst>
          </p:cNvPr>
          <p:cNvCxnSpPr>
            <a:cxnSpLocks/>
          </p:cNvCxnSpPr>
          <p:nvPr/>
        </p:nvCxnSpPr>
        <p:spPr>
          <a:xfrm>
            <a:off x="7871822" y="3132611"/>
            <a:ext cx="905542" cy="67189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39D2ED-8AA6-3D61-919B-E4D8C6BE3263}"/>
                  </a:ext>
                </a:extLst>
              </p:cNvPr>
              <p:cNvSpPr txBox="1"/>
              <p:nvPr/>
            </p:nvSpPr>
            <p:spPr>
              <a:xfrm>
                <a:off x="7095509" y="937608"/>
                <a:ext cx="2121030" cy="555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s-E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1700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39D2ED-8AA6-3D61-919B-E4D8C6BE3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509" y="937608"/>
                <a:ext cx="2121030" cy="555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0E9916B-BD53-BB75-D6E4-AFEA4224CF7C}"/>
              </a:ext>
            </a:extLst>
          </p:cNvPr>
          <p:cNvSpPr txBox="1"/>
          <p:nvPr/>
        </p:nvSpPr>
        <p:spPr>
          <a:xfrm>
            <a:off x="307430" y="5562710"/>
            <a:ext cx="6344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Gas permeability is controlled by </a:t>
            </a:r>
            <a:r>
              <a:rPr lang="en-US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localised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pathways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However, water permeability is controlled by the 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pore network.</a:t>
            </a:r>
            <a:endParaRPr lang="en-US" dirty="0">
              <a:solidFill>
                <a:schemeClr val="accent2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3" grpId="0"/>
      <p:bldP spid="36" grpId="0"/>
      <p:bldP spid="3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36E564-FBF7-419E-5B3D-173D8D7AA626}"/>
              </a:ext>
            </a:extLst>
          </p:cNvPr>
          <p:cNvSpPr txBox="1"/>
          <p:nvPr/>
        </p:nvSpPr>
        <p:spPr>
          <a:xfrm>
            <a:off x="60385" y="0"/>
            <a:ext cx="761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Microstructure analysis</a:t>
            </a:r>
            <a:endParaRPr lang="es-ES" sz="40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2CBC8-A426-D9AD-3464-F8150C138498}"/>
              </a:ext>
            </a:extLst>
          </p:cNvPr>
          <p:cNvCxnSpPr/>
          <p:nvPr/>
        </p:nvCxnSpPr>
        <p:spPr>
          <a:xfrm>
            <a:off x="0" y="70320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5E4BA-63C5-9DAC-28BF-4697D61F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9" y="6487656"/>
            <a:ext cx="1312025" cy="365125"/>
          </a:xfrm>
        </p:spPr>
        <p:txBody>
          <a:bodyPr/>
          <a:lstStyle/>
          <a:p>
            <a:r>
              <a:rPr lang="fa-IR" sz="2000" dirty="0"/>
              <a:t>8</a:t>
            </a:r>
            <a:endParaRPr lang="es-ES" sz="20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BDF5B-5F48-2032-5C5D-417787857224}"/>
              </a:ext>
            </a:extLst>
          </p:cNvPr>
          <p:cNvGrpSpPr/>
          <p:nvPr/>
        </p:nvGrpSpPr>
        <p:grpSpPr>
          <a:xfrm>
            <a:off x="3048757" y="703201"/>
            <a:ext cx="5208185" cy="5592844"/>
            <a:chOff x="3048757" y="703201"/>
            <a:chExt cx="5208185" cy="559284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8BBF45A-4414-B37F-6371-234CF41F155D}"/>
                </a:ext>
              </a:extLst>
            </p:cNvPr>
            <p:cNvGrpSpPr/>
            <p:nvPr/>
          </p:nvGrpSpPr>
          <p:grpSpPr>
            <a:xfrm>
              <a:off x="3048757" y="703201"/>
              <a:ext cx="5208185" cy="5592844"/>
              <a:chOff x="3048757" y="703201"/>
              <a:chExt cx="5208185" cy="559284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29B3937-4D46-0CA7-FF4C-59DC07C961CD}"/>
                  </a:ext>
                </a:extLst>
              </p:cNvPr>
              <p:cNvGrpSpPr/>
              <p:nvPr/>
            </p:nvGrpSpPr>
            <p:grpSpPr>
              <a:xfrm>
                <a:off x="3048757" y="703201"/>
                <a:ext cx="5208185" cy="5592844"/>
                <a:chOff x="3048757" y="703201"/>
                <a:chExt cx="5208185" cy="5592844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4312C7C3-28A0-26CE-8D70-BFC57863683D}"/>
                    </a:ext>
                  </a:extLst>
                </p:cNvPr>
                <p:cNvGrpSpPr/>
                <p:nvPr/>
              </p:nvGrpSpPr>
              <p:grpSpPr>
                <a:xfrm>
                  <a:off x="5650902" y="3683507"/>
                  <a:ext cx="2606040" cy="2606040"/>
                  <a:chOff x="5956254" y="838016"/>
                  <a:chExt cx="3166066" cy="3136392"/>
                </a:xfrm>
              </p:grpSpPr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161211DC-DD4C-DBEB-A69E-C5875DBDE7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956254" y="838016"/>
                    <a:ext cx="3136526" cy="3136392"/>
                  </a:xfrm>
                  <a:prstGeom prst="rect">
                    <a:avLst/>
                  </a:prstGeom>
                </p:spPr>
              </p:pic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BDDDB6F1-83C2-48C1-075B-CE31F4AAB552}"/>
                      </a:ext>
                    </a:extLst>
                  </p:cNvPr>
                  <p:cNvCxnSpPr/>
                  <p:nvPr/>
                </p:nvCxnSpPr>
                <p:spPr>
                  <a:xfrm>
                    <a:off x="8701087" y="923925"/>
                    <a:ext cx="329184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FBEB8EF-7034-7E97-9639-68B3CB84A068}"/>
                      </a:ext>
                    </a:extLst>
                  </p:cNvPr>
                  <p:cNvSpPr txBox="1"/>
                  <p:nvPr/>
                </p:nvSpPr>
                <p:spPr>
                  <a:xfrm>
                    <a:off x="8609038" y="925220"/>
                    <a:ext cx="51328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1 mm</a:t>
                    </a:r>
                    <a:endParaRPr lang="es-ES" sz="105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3" name="Imagen 89">
                  <a:extLst>
                    <a:ext uri="{FF2B5EF4-FFF2-40B4-BE49-F238E27FC236}">
                      <a16:creationId xmlns:a16="http://schemas.microsoft.com/office/drawing/2014/main" id="{CF89A79F-065B-C37D-1931-2E394B58D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494" r="30504" b="46162"/>
                <a:stretch/>
              </p:blipFill>
              <p:spPr>
                <a:xfrm>
                  <a:off x="3054804" y="703201"/>
                  <a:ext cx="5192197" cy="2980306"/>
                </a:xfrm>
                <a:prstGeom prst="rect">
                  <a:avLst/>
                </a:prstGeom>
              </p:spPr>
            </p:pic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D529C6E1-DD33-41BD-9B2B-5E1CAF370A0A}"/>
                    </a:ext>
                  </a:extLst>
                </p:cNvPr>
                <p:cNvGrpSpPr/>
                <p:nvPr/>
              </p:nvGrpSpPr>
              <p:grpSpPr>
                <a:xfrm>
                  <a:off x="3048757" y="3677009"/>
                  <a:ext cx="2615967" cy="2619036"/>
                  <a:chOff x="-361549" y="4127701"/>
                  <a:chExt cx="2651760" cy="2641809"/>
                </a:xfrm>
              </p:grpSpPr>
              <p:pic>
                <p:nvPicPr>
                  <p:cNvPr id="17" name="Picture 16" descr="A black circle with white spots&#10;&#10;AI-generated content may be incorrect.">
                    <a:extLst>
                      <a:ext uri="{FF2B5EF4-FFF2-40B4-BE49-F238E27FC236}">
                        <a16:creationId xmlns:a16="http://schemas.microsoft.com/office/drawing/2014/main" id="{58E6A81A-F5AC-D15C-163F-D30C1E87F7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61549" y="4127701"/>
                    <a:ext cx="2651760" cy="2641809"/>
                  </a:xfrm>
                  <a:prstGeom prst="rect">
                    <a:avLst/>
                  </a:prstGeom>
                </p:spPr>
              </p:pic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9F3713C6-226A-1099-528E-98C480DE35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61432" y="4229488"/>
                    <a:ext cx="272229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B8BE0E7-7064-FF0D-0583-4F920B9483C5}"/>
                      </a:ext>
                    </a:extLst>
                  </p:cNvPr>
                  <p:cNvSpPr txBox="1"/>
                  <p:nvPr/>
                </p:nvSpPr>
                <p:spPr>
                  <a:xfrm>
                    <a:off x="1750373" y="4226765"/>
                    <a:ext cx="424475" cy="2178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1 mm</a:t>
                    </a:r>
                    <a:endParaRPr lang="es-ES" sz="105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7F6A3FB-943C-B06C-2F7A-3E6694343B22}"/>
                  </a:ext>
                </a:extLst>
              </p:cNvPr>
              <p:cNvSpPr/>
              <p:nvPr/>
            </p:nvSpPr>
            <p:spPr>
              <a:xfrm>
                <a:off x="5986268" y="4167998"/>
                <a:ext cx="1799915" cy="33537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9FDA8B5-9CA5-E165-0425-EE49CA067508}"/>
                  </a:ext>
                </a:extLst>
              </p:cNvPr>
              <p:cNvSpPr/>
              <p:nvPr/>
            </p:nvSpPr>
            <p:spPr>
              <a:xfrm>
                <a:off x="6378781" y="3707920"/>
                <a:ext cx="1123950" cy="33537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5C004B-A02D-B703-E282-A3A7FF31330C}"/>
                </a:ext>
              </a:extLst>
            </p:cNvPr>
            <p:cNvSpPr txBox="1"/>
            <p:nvPr/>
          </p:nvSpPr>
          <p:spPr>
            <a:xfrm>
              <a:off x="6764687" y="4527790"/>
              <a:ext cx="938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Fissures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369DC1E-56BE-575A-A1A2-DEBFC929B50A}"/>
              </a:ext>
            </a:extLst>
          </p:cNvPr>
          <p:cNvSpPr txBox="1"/>
          <p:nvPr/>
        </p:nvSpPr>
        <p:spPr>
          <a:xfrm>
            <a:off x="8542691" y="865221"/>
            <a:ext cx="21706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Large fissures </a:t>
            </a:r>
            <a:r>
              <a:rPr lang="en-GB" sz="1800" dirty="0">
                <a:solidFill>
                  <a:srgbClr val="387AA4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(&gt;40 m)</a:t>
            </a:r>
            <a:r>
              <a:rPr lang="en-GB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solidFill>
                  <a:srgbClr val="387A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direction of the bedding planes</a:t>
            </a:r>
            <a:endParaRPr lang="es-ES" sz="1800" dirty="0">
              <a:solidFill>
                <a:srgbClr val="387A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562F3D-3977-85F1-7936-BA8E295510A1}"/>
              </a:ext>
            </a:extLst>
          </p:cNvPr>
          <p:cNvSpPr txBox="1"/>
          <p:nvPr/>
        </p:nvSpPr>
        <p:spPr>
          <a:xfrm>
            <a:off x="8556123" y="2308077"/>
            <a:ext cx="21706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Small fissures </a:t>
            </a:r>
            <a:r>
              <a:rPr lang="en-GB" sz="1800" dirty="0">
                <a:solidFill>
                  <a:srgbClr val="387AA4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(&lt;10 m)</a:t>
            </a:r>
            <a:r>
              <a:rPr lang="en-GB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>
                <a:solidFill>
                  <a:srgbClr val="387A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direction of the bedding planes</a:t>
            </a:r>
            <a:endParaRPr lang="es-ES" sz="1800" dirty="0">
              <a:solidFill>
                <a:srgbClr val="387A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12026AD-C211-FA80-C712-A45B18CBC2E2}"/>
              </a:ext>
            </a:extLst>
          </p:cNvPr>
          <p:cNvCxnSpPr>
            <a:cxnSpLocks/>
          </p:cNvCxnSpPr>
          <p:nvPr/>
        </p:nvCxnSpPr>
        <p:spPr>
          <a:xfrm flipH="1">
            <a:off x="7375415" y="1811986"/>
            <a:ext cx="1354517" cy="8895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81BF73C-A4B6-34DF-BA5D-350E2895DDED}"/>
              </a:ext>
            </a:extLst>
          </p:cNvPr>
          <p:cNvCxnSpPr>
            <a:cxnSpLocks/>
          </p:cNvCxnSpPr>
          <p:nvPr/>
        </p:nvCxnSpPr>
        <p:spPr>
          <a:xfrm flipH="1">
            <a:off x="7491059" y="3429000"/>
            <a:ext cx="1169862" cy="4512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19F71C7-6834-9D60-ACBC-4202D2065476}"/>
              </a:ext>
            </a:extLst>
          </p:cNvPr>
          <p:cNvCxnSpPr>
            <a:cxnSpLocks/>
            <a:endCxn id="33" idx="6"/>
          </p:cNvCxnSpPr>
          <p:nvPr/>
        </p:nvCxnSpPr>
        <p:spPr>
          <a:xfrm flipH="1">
            <a:off x="7786183" y="3429000"/>
            <a:ext cx="874738" cy="9066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92D775-D19D-A699-8D0D-75A049F2E16B}"/>
              </a:ext>
            </a:extLst>
          </p:cNvPr>
          <p:cNvGrpSpPr/>
          <p:nvPr/>
        </p:nvGrpSpPr>
        <p:grpSpPr>
          <a:xfrm>
            <a:off x="540514" y="2757408"/>
            <a:ext cx="1675263" cy="1327286"/>
            <a:chOff x="22833" y="1077789"/>
            <a:chExt cx="1675263" cy="13272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10C2BE7-51DE-CDB4-9D30-7CE0B15AD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33" y="1077789"/>
              <a:ext cx="1675263" cy="1327286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A938A1-B37C-6C5F-A70C-D1B7037755E3}"/>
                </a:ext>
              </a:extLst>
            </p:cNvPr>
            <p:cNvSpPr/>
            <p:nvPr/>
          </p:nvSpPr>
          <p:spPr>
            <a:xfrm>
              <a:off x="223533" y="1096245"/>
              <a:ext cx="735801" cy="132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Gas flow</a:t>
              </a:r>
              <a:endParaRPr lang="es-ES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8FBC3EF-6942-1BFA-7AB7-DE176B153AEF}"/>
              </a:ext>
            </a:extLst>
          </p:cNvPr>
          <p:cNvSpPr txBox="1"/>
          <p:nvPr/>
        </p:nvSpPr>
        <p:spPr>
          <a:xfrm>
            <a:off x="152565" y="2175500"/>
            <a:ext cx="327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Oedometer conditions</a:t>
            </a:r>
            <a:endParaRPr lang="es-ES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DDE294-14FA-7701-0A6A-401D4CC97009}"/>
              </a:ext>
            </a:extLst>
          </p:cNvPr>
          <p:cNvSpPr txBox="1"/>
          <p:nvPr/>
        </p:nvSpPr>
        <p:spPr>
          <a:xfrm>
            <a:off x="160698" y="4643343"/>
            <a:ext cx="3179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Isotropic conditions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CC621-9290-256F-CE80-C52019104A49}"/>
              </a:ext>
            </a:extLst>
          </p:cNvPr>
          <p:cNvSpPr txBox="1"/>
          <p:nvPr/>
        </p:nvSpPr>
        <p:spPr>
          <a:xfrm>
            <a:off x="-517585" y="783178"/>
            <a:ext cx="4011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µ-CT imaging resolution is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µm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DCC0FE-104D-4C9B-E972-2D0C14AFF8FA}"/>
              </a:ext>
            </a:extLst>
          </p:cNvPr>
          <p:cNvSpPr txBox="1"/>
          <p:nvPr/>
        </p:nvSpPr>
        <p:spPr>
          <a:xfrm>
            <a:off x="8736688" y="3499540"/>
            <a:ext cx="3101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Under isotropic conditions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fissures are narrower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than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oedometer conditions</a:t>
            </a:r>
            <a:endParaRPr lang="es-E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6F84EE-3384-B52B-5EF4-DAD5E229A0FD}"/>
              </a:ext>
            </a:extLst>
          </p:cNvPr>
          <p:cNvGrpSpPr/>
          <p:nvPr/>
        </p:nvGrpSpPr>
        <p:grpSpPr>
          <a:xfrm>
            <a:off x="8442647" y="4570875"/>
            <a:ext cx="1488580" cy="1056656"/>
            <a:chOff x="8356484" y="4573495"/>
            <a:chExt cx="1488580" cy="10566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910473-73F9-3731-688A-73B6092CED67}"/>
                </a:ext>
              </a:extLst>
            </p:cNvPr>
            <p:cNvSpPr/>
            <p:nvPr/>
          </p:nvSpPr>
          <p:spPr>
            <a:xfrm>
              <a:off x="8468817" y="5012541"/>
              <a:ext cx="1022843" cy="617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754EA3-A654-AC92-FF47-9B75B886931F}"/>
                </a:ext>
              </a:extLst>
            </p:cNvPr>
            <p:cNvCxnSpPr/>
            <p:nvPr/>
          </p:nvCxnSpPr>
          <p:spPr>
            <a:xfrm>
              <a:off x="8462770" y="5102060"/>
              <a:ext cx="10241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5CB5CF-E305-69A7-2E52-33B4AA626299}"/>
                </a:ext>
              </a:extLst>
            </p:cNvPr>
            <p:cNvCxnSpPr/>
            <p:nvPr/>
          </p:nvCxnSpPr>
          <p:spPr>
            <a:xfrm>
              <a:off x="8462770" y="5209217"/>
              <a:ext cx="10241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96E4BA1-0954-176B-B2BC-E9B578A803AE}"/>
                </a:ext>
              </a:extLst>
            </p:cNvPr>
            <p:cNvCxnSpPr/>
            <p:nvPr/>
          </p:nvCxnSpPr>
          <p:spPr>
            <a:xfrm>
              <a:off x="8462770" y="5321346"/>
              <a:ext cx="10241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E816AE-C25B-5416-120A-2985D18C361D}"/>
                </a:ext>
              </a:extLst>
            </p:cNvPr>
            <p:cNvCxnSpPr/>
            <p:nvPr/>
          </p:nvCxnSpPr>
          <p:spPr>
            <a:xfrm>
              <a:off x="8462770" y="5430672"/>
              <a:ext cx="10241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799B19-F50D-9BA3-CB6A-E57C98CB3FF2}"/>
                </a:ext>
              </a:extLst>
            </p:cNvPr>
            <p:cNvCxnSpPr/>
            <p:nvPr/>
          </p:nvCxnSpPr>
          <p:spPr>
            <a:xfrm>
              <a:off x="8462770" y="5544972"/>
              <a:ext cx="10241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096E5A-435C-B6D7-90B6-BC17AD5509F0}"/>
                </a:ext>
              </a:extLst>
            </p:cNvPr>
            <p:cNvSpPr/>
            <p:nvPr/>
          </p:nvSpPr>
          <p:spPr>
            <a:xfrm>
              <a:off x="8356484" y="5012541"/>
              <a:ext cx="106286" cy="617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429D5DC-C4C2-3C57-8099-BEF14D821B4D}"/>
                </a:ext>
              </a:extLst>
            </p:cNvPr>
            <p:cNvSpPr/>
            <p:nvPr/>
          </p:nvSpPr>
          <p:spPr>
            <a:xfrm>
              <a:off x="9506800" y="5012541"/>
              <a:ext cx="106286" cy="617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D1A2CFE-F8BF-BBDD-1817-7068B6CDFDF5}"/>
                </a:ext>
              </a:extLst>
            </p:cNvPr>
            <p:cNvGrpSpPr/>
            <p:nvPr/>
          </p:nvGrpSpPr>
          <p:grpSpPr>
            <a:xfrm>
              <a:off x="8597383" y="4784958"/>
              <a:ext cx="812871" cy="224326"/>
              <a:chOff x="8970831" y="4710357"/>
              <a:chExt cx="812871" cy="224326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4D192FAF-9EFA-97AF-A725-8CA0341415F9}"/>
                  </a:ext>
                </a:extLst>
              </p:cNvPr>
              <p:cNvCxnSpPr/>
              <p:nvPr/>
            </p:nvCxnSpPr>
            <p:spPr>
              <a:xfrm flipV="1">
                <a:off x="8970831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0FA0B83-38DD-DC68-31A4-0130087C6A17}"/>
                  </a:ext>
                </a:extLst>
              </p:cNvPr>
              <p:cNvCxnSpPr/>
              <p:nvPr/>
            </p:nvCxnSpPr>
            <p:spPr>
              <a:xfrm flipV="1">
                <a:off x="9239576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495E0ED-258F-D739-A29B-A2DFEC5DA997}"/>
                  </a:ext>
                </a:extLst>
              </p:cNvPr>
              <p:cNvCxnSpPr/>
              <p:nvPr/>
            </p:nvCxnSpPr>
            <p:spPr>
              <a:xfrm flipV="1">
                <a:off x="9535357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6132E89-605A-5C5E-73F4-DAD7E54788FA}"/>
                  </a:ext>
                </a:extLst>
              </p:cNvPr>
              <p:cNvCxnSpPr/>
              <p:nvPr/>
            </p:nvCxnSpPr>
            <p:spPr>
              <a:xfrm flipV="1">
                <a:off x="9783702" y="4710358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6F64703-9752-21F4-FC03-62D0D54372F3}"/>
                    </a:ext>
                  </a:extLst>
                </p:cNvPr>
                <p:cNvSpPr txBox="1"/>
                <p:nvPr/>
              </p:nvSpPr>
              <p:spPr>
                <a:xfrm>
                  <a:off x="9570950" y="4573495"/>
                  <a:ext cx="2741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6F64703-9752-21F4-FC03-62D0D5437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0950" y="4573495"/>
                  <a:ext cx="27411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b="-1111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5FF394-E35D-ADC2-DB21-6E63F3ADAA2E}"/>
              </a:ext>
            </a:extLst>
          </p:cNvPr>
          <p:cNvGrpSpPr/>
          <p:nvPr/>
        </p:nvGrpSpPr>
        <p:grpSpPr>
          <a:xfrm>
            <a:off x="10317146" y="4578596"/>
            <a:ext cx="1613177" cy="1069369"/>
            <a:chOff x="10275953" y="4557524"/>
            <a:chExt cx="1613177" cy="106936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AF4179F-9816-26C2-CF13-CB4DA8041560}"/>
                </a:ext>
              </a:extLst>
            </p:cNvPr>
            <p:cNvSpPr/>
            <p:nvPr/>
          </p:nvSpPr>
          <p:spPr>
            <a:xfrm>
              <a:off x="10523483" y="5009283"/>
              <a:ext cx="822960" cy="617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7BA48-913A-F47A-D7EF-13704AC8434C}"/>
                </a:ext>
              </a:extLst>
            </p:cNvPr>
            <p:cNvCxnSpPr>
              <a:cxnSpLocks/>
            </p:cNvCxnSpPr>
            <p:nvPr/>
          </p:nvCxnSpPr>
          <p:spPr>
            <a:xfrm>
              <a:off x="10517436" y="5098802"/>
              <a:ext cx="8412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09A640-B1F5-65B8-840C-49B421510DCC}"/>
                </a:ext>
              </a:extLst>
            </p:cNvPr>
            <p:cNvCxnSpPr>
              <a:cxnSpLocks/>
            </p:cNvCxnSpPr>
            <p:nvPr/>
          </p:nvCxnSpPr>
          <p:spPr>
            <a:xfrm>
              <a:off x="10517436" y="5205959"/>
              <a:ext cx="8412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CAE50B7-8B80-51E0-2F94-6C6A97E5139A}"/>
                </a:ext>
              </a:extLst>
            </p:cNvPr>
            <p:cNvCxnSpPr>
              <a:cxnSpLocks/>
            </p:cNvCxnSpPr>
            <p:nvPr/>
          </p:nvCxnSpPr>
          <p:spPr>
            <a:xfrm>
              <a:off x="10517436" y="5318088"/>
              <a:ext cx="8412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F20D644-1F73-0E25-84C5-E26685A15CE2}"/>
                </a:ext>
              </a:extLst>
            </p:cNvPr>
            <p:cNvCxnSpPr>
              <a:cxnSpLocks/>
            </p:cNvCxnSpPr>
            <p:nvPr/>
          </p:nvCxnSpPr>
          <p:spPr>
            <a:xfrm>
              <a:off x="10517436" y="5427414"/>
              <a:ext cx="8412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4247337-96E4-0749-7CA1-56286909E501}"/>
                </a:ext>
              </a:extLst>
            </p:cNvPr>
            <p:cNvCxnSpPr>
              <a:cxnSpLocks/>
            </p:cNvCxnSpPr>
            <p:nvPr/>
          </p:nvCxnSpPr>
          <p:spPr>
            <a:xfrm>
              <a:off x="10517436" y="5541714"/>
              <a:ext cx="8412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F6F6819-5CFE-3F10-B2C5-AC919FD8587F}"/>
                </a:ext>
              </a:extLst>
            </p:cNvPr>
            <p:cNvGrpSpPr/>
            <p:nvPr/>
          </p:nvGrpSpPr>
          <p:grpSpPr>
            <a:xfrm>
              <a:off x="10652049" y="4781700"/>
              <a:ext cx="564526" cy="224325"/>
              <a:chOff x="8970831" y="4710357"/>
              <a:chExt cx="564526" cy="224325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B76B626D-40C5-0C1B-BB89-018BDD9A4AF2}"/>
                  </a:ext>
                </a:extLst>
              </p:cNvPr>
              <p:cNvCxnSpPr/>
              <p:nvPr/>
            </p:nvCxnSpPr>
            <p:spPr>
              <a:xfrm flipV="1">
                <a:off x="8970831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25EA7DD-2E99-D76B-3CB8-CC7FF3947225}"/>
                  </a:ext>
                </a:extLst>
              </p:cNvPr>
              <p:cNvCxnSpPr/>
              <p:nvPr/>
            </p:nvCxnSpPr>
            <p:spPr>
              <a:xfrm flipV="1">
                <a:off x="9239576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7EC4F0C-EF72-6E93-56B7-FF93402E3DF5}"/>
                  </a:ext>
                </a:extLst>
              </p:cNvPr>
              <p:cNvCxnSpPr/>
              <p:nvPr/>
            </p:nvCxnSpPr>
            <p:spPr>
              <a:xfrm flipV="1">
                <a:off x="9535357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0B8213B-3D0F-409C-0A04-241CBB9FDBFF}"/>
                    </a:ext>
                  </a:extLst>
                </p:cNvPr>
                <p:cNvSpPr txBox="1"/>
                <p:nvPr/>
              </p:nvSpPr>
              <p:spPr>
                <a:xfrm>
                  <a:off x="11238242" y="4557524"/>
                  <a:ext cx="2741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0B8213B-3D0F-409C-0A04-241CBB9FDB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8242" y="4557524"/>
                  <a:ext cx="27411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333" b="-1087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64427E6-B0DD-F945-D726-E159441FE5DF}"/>
                </a:ext>
              </a:extLst>
            </p:cNvPr>
            <p:cNvGrpSpPr/>
            <p:nvPr/>
          </p:nvGrpSpPr>
          <p:grpSpPr>
            <a:xfrm rot="16200000">
              <a:off x="10105853" y="5220119"/>
              <a:ext cx="564526" cy="224325"/>
              <a:chOff x="8970831" y="4710357"/>
              <a:chExt cx="564526" cy="224325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D433A9A-46F5-0778-EEEE-64924498E6E2}"/>
                  </a:ext>
                </a:extLst>
              </p:cNvPr>
              <p:cNvCxnSpPr/>
              <p:nvPr/>
            </p:nvCxnSpPr>
            <p:spPr>
              <a:xfrm flipV="1">
                <a:off x="8970831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0DB4D2C9-D675-CED7-780D-B9D332946F47}"/>
                  </a:ext>
                </a:extLst>
              </p:cNvPr>
              <p:cNvCxnSpPr/>
              <p:nvPr/>
            </p:nvCxnSpPr>
            <p:spPr>
              <a:xfrm flipV="1">
                <a:off x="9239576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572143F8-F06F-0E60-D85B-DB2F973474BB}"/>
                  </a:ext>
                </a:extLst>
              </p:cNvPr>
              <p:cNvCxnSpPr/>
              <p:nvPr/>
            </p:nvCxnSpPr>
            <p:spPr>
              <a:xfrm flipV="1">
                <a:off x="9535357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D1A46F5-F5F1-237D-D5B5-21307E6E3B9A}"/>
                </a:ext>
              </a:extLst>
            </p:cNvPr>
            <p:cNvGrpSpPr/>
            <p:nvPr/>
          </p:nvGrpSpPr>
          <p:grpSpPr>
            <a:xfrm rot="5400000">
              <a:off x="11205305" y="5205926"/>
              <a:ext cx="564526" cy="224325"/>
              <a:chOff x="8970831" y="4710357"/>
              <a:chExt cx="564526" cy="224325"/>
            </a:xfrm>
          </p:grpSpPr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6B7DF83-9001-8FD4-EA40-680E5A98025F}"/>
                  </a:ext>
                </a:extLst>
              </p:cNvPr>
              <p:cNvCxnSpPr/>
              <p:nvPr/>
            </p:nvCxnSpPr>
            <p:spPr>
              <a:xfrm flipV="1">
                <a:off x="8970831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CC43E7F1-2254-1772-BBE9-E143B2CD48AF}"/>
                  </a:ext>
                </a:extLst>
              </p:cNvPr>
              <p:cNvCxnSpPr/>
              <p:nvPr/>
            </p:nvCxnSpPr>
            <p:spPr>
              <a:xfrm flipV="1">
                <a:off x="9239576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32682295-A8FF-05E6-7A8C-996FC598DA87}"/>
                  </a:ext>
                </a:extLst>
              </p:cNvPr>
              <p:cNvCxnSpPr/>
              <p:nvPr/>
            </p:nvCxnSpPr>
            <p:spPr>
              <a:xfrm flipV="1">
                <a:off x="9535357" y="4710357"/>
                <a:ext cx="0" cy="22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BFE1B9D-1FB2-D310-9CDD-4E4D4673B41C}"/>
                    </a:ext>
                  </a:extLst>
                </p:cNvPr>
                <p:cNvSpPr txBox="1"/>
                <p:nvPr/>
              </p:nvSpPr>
              <p:spPr>
                <a:xfrm>
                  <a:off x="11629828" y="4875331"/>
                  <a:ext cx="2593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BFE1B9D-1FB2-D310-9CDD-4E4D4673B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9828" y="4875331"/>
                  <a:ext cx="25930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4286" b="-1087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71230CC-90D2-B602-BC19-7A51997741D4}"/>
              </a:ext>
            </a:extLst>
          </p:cNvPr>
          <p:cNvSpPr txBox="1"/>
          <p:nvPr/>
        </p:nvSpPr>
        <p:spPr>
          <a:xfrm>
            <a:off x="8454100" y="5695820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Oedometric</a:t>
            </a:r>
            <a:b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conditions</a:t>
            </a:r>
            <a:endParaRPr lang="es-E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6257FDB-EA4C-9DF4-2EB7-BB2276E6FA94}"/>
              </a:ext>
            </a:extLst>
          </p:cNvPr>
          <p:cNvSpPr txBox="1"/>
          <p:nvPr/>
        </p:nvSpPr>
        <p:spPr>
          <a:xfrm>
            <a:off x="10447577" y="5720019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Isotropic</a:t>
            </a:r>
            <a:b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conditions</a:t>
            </a:r>
            <a:endParaRPr lang="es-E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1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60" grpId="0"/>
      <p:bldP spid="61" grpId="0"/>
      <p:bldP spid="13" grpId="0"/>
      <p:bldP spid="18" grpId="0"/>
      <p:bldP spid="96" grpId="0"/>
      <p:bldP spid="9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41149</TotalTime>
  <Words>1037</Words>
  <Application>Microsoft Office PowerPoint</Application>
  <PresentationFormat>Widescreen</PresentationFormat>
  <Paragraphs>230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Aptos</vt:lpstr>
      <vt:lpstr>Arial</vt:lpstr>
      <vt:lpstr>Arial Narrow</vt:lpstr>
      <vt:lpstr>Calibri</vt:lpstr>
      <vt:lpstr>Calibri Light</vt:lpstr>
      <vt:lpstr>Cambria</vt:lpstr>
      <vt:lpstr>Cambria Math</vt:lpstr>
      <vt:lpstr>CMU Serif</vt:lpstr>
      <vt:lpstr>Myriad Pro</vt:lpstr>
      <vt:lpstr>Sitka Display</vt:lpstr>
      <vt:lpstr>Times New Roman</vt:lpstr>
      <vt:lpstr>Wingdings</vt:lpstr>
      <vt:lpstr>Retrospect</vt:lpstr>
      <vt:lpstr>Stress-Controlled Gas Transport in Boom Clay: From Oedometer to Isotropic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Stress-Controlled Gas Transport in Boom Clay: From Oedometer to Isotropic Conditions</dc:title>
  <dc:creator>Administrator</dc:creator>
  <cp:lastModifiedBy>salar</cp:lastModifiedBy>
  <cp:revision>105</cp:revision>
  <dcterms:created xsi:type="dcterms:W3CDTF">2026-03-26T08:19:42Z</dcterms:created>
  <dcterms:modified xsi:type="dcterms:W3CDTF">2026-05-20T09:25:42Z</dcterms:modified>
</cp:coreProperties>
</file>