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147472571" r:id="rId4"/>
    <p:sldId id="2147472569" r:id="rId5"/>
    <p:sldId id="2147472563" r:id="rId6"/>
    <p:sldId id="2147472556" r:id="rId7"/>
    <p:sldId id="2147472555" r:id="rId8"/>
    <p:sldId id="2147472564" r:id="rId9"/>
    <p:sldId id="2147472557" r:id="rId10"/>
    <p:sldId id="2147472565" r:id="rId11"/>
    <p:sldId id="2147472558" r:id="rId12"/>
    <p:sldId id="2147472559" r:id="rId13"/>
    <p:sldId id="2147472566" r:id="rId14"/>
    <p:sldId id="2147472560" r:id="rId15"/>
    <p:sldId id="2147472561" r:id="rId16"/>
    <p:sldId id="2147472562" r:id="rId17"/>
    <p:sldId id="2147472567" r:id="rId18"/>
    <p:sldId id="2147472570" r:id="rId19"/>
    <p:sldId id="2147472553" r:id="rId20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D1"/>
    <a:srgbClr val="507C5C"/>
    <a:srgbClr val="FFE1E1"/>
    <a:srgbClr val="FFFFCC"/>
    <a:srgbClr val="CBC499"/>
    <a:srgbClr val="E7E5CB"/>
    <a:srgbClr val="EFEFEF"/>
    <a:srgbClr val="14384E"/>
    <a:srgbClr val="B55378"/>
    <a:srgbClr val="016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 autoAdjust="0"/>
    <p:restoredTop sz="94481" autoAdjust="0"/>
  </p:normalViewPr>
  <p:slideViewPr>
    <p:cSldViewPr snapToGrid="0" snapToObjects="1" showGuides="1">
      <p:cViewPr varScale="1">
        <p:scale>
          <a:sx n="87" d="100"/>
          <a:sy n="87" d="100"/>
        </p:scale>
        <p:origin x="72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of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06/12/2019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‹N°›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858838"/>
            <a:ext cx="6496050" cy="3654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0879" y="4630882"/>
            <a:ext cx="6496242" cy="39173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00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78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3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72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92070D8D-CA3B-F9F3-4459-889D0035A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8" cy="6858000"/>
          </a:xfrm>
          <a:custGeom>
            <a:avLst/>
            <a:gdLst>
              <a:gd name="connsiteX0" fmla="*/ 1047876 w 12191998"/>
              <a:gd name="connsiteY0" fmla="*/ 414079 h 6858000"/>
              <a:gd name="connsiteX1" fmla="*/ 1124412 w 12191998"/>
              <a:gd name="connsiteY1" fmla="*/ 414079 h 6858000"/>
              <a:gd name="connsiteX2" fmla="*/ 1157024 w 12191998"/>
              <a:gd name="connsiteY2" fmla="*/ 415945 h 6858000"/>
              <a:gd name="connsiteX3" fmla="*/ 1184611 w 12191998"/>
              <a:gd name="connsiteY3" fmla="*/ 423190 h 6858000"/>
              <a:gd name="connsiteX4" fmla="*/ 1203730 w 12191998"/>
              <a:gd name="connsiteY4" fmla="*/ 438343 h 6858000"/>
              <a:gd name="connsiteX5" fmla="*/ 1210935 w 12191998"/>
              <a:gd name="connsiteY5" fmla="*/ 463999 h 6858000"/>
              <a:gd name="connsiteX6" fmla="*/ 1203730 w 12191998"/>
              <a:gd name="connsiteY6" fmla="*/ 489655 h 6858000"/>
              <a:gd name="connsiteX7" fmla="*/ 1184611 w 12191998"/>
              <a:gd name="connsiteY7" fmla="*/ 504809 h 6858000"/>
              <a:gd name="connsiteX8" fmla="*/ 1157024 w 12191998"/>
              <a:gd name="connsiteY8" fmla="*/ 512053 h 6858000"/>
              <a:gd name="connsiteX9" fmla="*/ 1124412 w 12191998"/>
              <a:gd name="connsiteY9" fmla="*/ 513919 h 6858000"/>
              <a:gd name="connsiteX10" fmla="*/ 1047876 w 12191998"/>
              <a:gd name="connsiteY10" fmla="*/ 513919 h 6858000"/>
              <a:gd name="connsiteX11" fmla="*/ 1761701 w 12191998"/>
              <a:gd name="connsiteY11" fmla="*/ 331195 h 6858000"/>
              <a:gd name="connsiteX12" fmla="*/ 1761701 w 12191998"/>
              <a:gd name="connsiteY12" fmla="*/ 779561 h 6858000"/>
              <a:gd name="connsiteX13" fmla="*/ 2085670 w 12191998"/>
              <a:gd name="connsiteY13" fmla="*/ 779561 h 6858000"/>
              <a:gd name="connsiteX14" fmla="*/ 2085670 w 12191998"/>
              <a:gd name="connsiteY14" fmla="*/ 696645 h 6858000"/>
              <a:gd name="connsiteX15" fmla="*/ 1858272 w 12191998"/>
              <a:gd name="connsiteY15" fmla="*/ 696645 h 6858000"/>
              <a:gd name="connsiteX16" fmla="*/ 1858272 w 12191998"/>
              <a:gd name="connsiteY16" fmla="*/ 331195 h 6858000"/>
              <a:gd name="connsiteX17" fmla="*/ 1367737 w 12191998"/>
              <a:gd name="connsiteY17" fmla="*/ 331195 h 6858000"/>
              <a:gd name="connsiteX18" fmla="*/ 1367737 w 12191998"/>
              <a:gd name="connsiteY18" fmla="*/ 513920 h 6858000"/>
              <a:gd name="connsiteX19" fmla="*/ 1464340 w 12191998"/>
              <a:gd name="connsiteY19" fmla="*/ 513920 h 6858000"/>
              <a:gd name="connsiteX20" fmla="*/ 1464340 w 12191998"/>
              <a:gd name="connsiteY20" fmla="*/ 596804 h 6858000"/>
              <a:gd name="connsiteX21" fmla="*/ 1367737 w 12191998"/>
              <a:gd name="connsiteY21" fmla="*/ 596804 h 6858000"/>
              <a:gd name="connsiteX22" fmla="*/ 1367737 w 12191998"/>
              <a:gd name="connsiteY22" fmla="*/ 779529 h 6858000"/>
              <a:gd name="connsiteX23" fmla="*/ 1464340 w 12191998"/>
              <a:gd name="connsiteY23" fmla="*/ 779529 h 6858000"/>
              <a:gd name="connsiteX24" fmla="*/ 1464340 w 12191998"/>
              <a:gd name="connsiteY24" fmla="*/ 596804 h 6858000"/>
              <a:gd name="connsiteX25" fmla="*/ 1672304 w 12191998"/>
              <a:gd name="connsiteY25" fmla="*/ 596804 h 6858000"/>
              <a:gd name="connsiteX26" fmla="*/ 1672304 w 12191998"/>
              <a:gd name="connsiteY26" fmla="*/ 513920 h 6858000"/>
              <a:gd name="connsiteX27" fmla="*/ 1464340 w 12191998"/>
              <a:gd name="connsiteY27" fmla="*/ 513920 h 6858000"/>
              <a:gd name="connsiteX28" fmla="*/ 1464340 w 12191998"/>
              <a:gd name="connsiteY28" fmla="*/ 414079 h 6858000"/>
              <a:gd name="connsiteX29" fmla="*/ 1691738 w 12191998"/>
              <a:gd name="connsiteY29" fmla="*/ 414079 h 6858000"/>
              <a:gd name="connsiteX30" fmla="*/ 1691738 w 12191998"/>
              <a:gd name="connsiteY30" fmla="*/ 331195 h 6858000"/>
              <a:gd name="connsiteX31" fmla="*/ 544446 w 12191998"/>
              <a:gd name="connsiteY31" fmla="*/ 331195 h 6858000"/>
              <a:gd name="connsiteX32" fmla="*/ 544446 w 12191998"/>
              <a:gd name="connsiteY32" fmla="*/ 513920 h 6858000"/>
              <a:gd name="connsiteX33" fmla="*/ 641049 w 12191998"/>
              <a:gd name="connsiteY33" fmla="*/ 513920 h 6858000"/>
              <a:gd name="connsiteX34" fmla="*/ 641049 w 12191998"/>
              <a:gd name="connsiteY34" fmla="*/ 596804 h 6858000"/>
              <a:gd name="connsiteX35" fmla="*/ 544446 w 12191998"/>
              <a:gd name="connsiteY35" fmla="*/ 596804 h 6858000"/>
              <a:gd name="connsiteX36" fmla="*/ 544446 w 12191998"/>
              <a:gd name="connsiteY36" fmla="*/ 779560 h 6858000"/>
              <a:gd name="connsiteX37" fmla="*/ 868447 w 12191998"/>
              <a:gd name="connsiteY37" fmla="*/ 779560 h 6858000"/>
              <a:gd name="connsiteX38" fmla="*/ 868447 w 12191998"/>
              <a:gd name="connsiteY38" fmla="*/ 696645 h 6858000"/>
              <a:gd name="connsiteX39" fmla="*/ 641049 w 12191998"/>
              <a:gd name="connsiteY39" fmla="*/ 696645 h 6858000"/>
              <a:gd name="connsiteX40" fmla="*/ 641049 w 12191998"/>
              <a:gd name="connsiteY40" fmla="*/ 596804 h 6858000"/>
              <a:gd name="connsiteX41" fmla="*/ 849013 w 12191998"/>
              <a:gd name="connsiteY41" fmla="*/ 596804 h 6858000"/>
              <a:gd name="connsiteX42" fmla="*/ 849013 w 12191998"/>
              <a:gd name="connsiteY42" fmla="*/ 513920 h 6858000"/>
              <a:gd name="connsiteX43" fmla="*/ 641049 w 12191998"/>
              <a:gd name="connsiteY43" fmla="*/ 513920 h 6858000"/>
              <a:gd name="connsiteX44" fmla="*/ 641049 w 12191998"/>
              <a:gd name="connsiteY44" fmla="*/ 414079 h 6858000"/>
              <a:gd name="connsiteX45" fmla="*/ 868447 w 12191998"/>
              <a:gd name="connsiteY45" fmla="*/ 414079 h 6858000"/>
              <a:gd name="connsiteX46" fmla="*/ 868447 w 12191998"/>
              <a:gd name="connsiteY46" fmla="*/ 331195 h 6858000"/>
              <a:gd name="connsiteX47" fmla="*/ 951241 w 12191998"/>
              <a:gd name="connsiteY47" fmla="*/ 331163 h 6858000"/>
              <a:gd name="connsiteX48" fmla="*/ 951241 w 12191998"/>
              <a:gd name="connsiteY48" fmla="*/ 779529 h 6858000"/>
              <a:gd name="connsiteX49" fmla="*/ 1047844 w 12191998"/>
              <a:gd name="connsiteY49" fmla="*/ 779529 h 6858000"/>
              <a:gd name="connsiteX50" fmla="*/ 1047844 w 12191998"/>
              <a:gd name="connsiteY50" fmla="*/ 596772 h 6858000"/>
              <a:gd name="connsiteX51" fmla="*/ 1151336 w 12191998"/>
              <a:gd name="connsiteY51" fmla="*/ 596772 h 6858000"/>
              <a:gd name="connsiteX52" fmla="*/ 1222848 w 12191998"/>
              <a:gd name="connsiteY52" fmla="*/ 585478 h 6858000"/>
              <a:gd name="connsiteX53" fmla="*/ 1270850 w 12191998"/>
              <a:gd name="connsiteY53" fmla="*/ 555615 h 6858000"/>
              <a:gd name="connsiteX54" fmla="*/ 1297836 w 12191998"/>
              <a:gd name="connsiteY54" fmla="*/ 513002 h 6858000"/>
              <a:gd name="connsiteX55" fmla="*/ 1306305 w 12191998"/>
              <a:gd name="connsiteY55" fmla="*/ 463999 h 6858000"/>
              <a:gd name="connsiteX56" fmla="*/ 1297836 w 12191998"/>
              <a:gd name="connsiteY56" fmla="*/ 414712 h 6858000"/>
              <a:gd name="connsiteX57" fmla="*/ 1270850 w 12191998"/>
              <a:gd name="connsiteY57" fmla="*/ 372384 h 6858000"/>
              <a:gd name="connsiteX58" fmla="*/ 1270850 w 12191998"/>
              <a:gd name="connsiteY58" fmla="*/ 372352 h 6858000"/>
              <a:gd name="connsiteX59" fmla="*/ 1222848 w 12191998"/>
              <a:gd name="connsiteY59" fmla="*/ 342488 h 6858000"/>
              <a:gd name="connsiteX60" fmla="*/ 1151336 w 12191998"/>
              <a:gd name="connsiteY60" fmla="*/ 331163 h 6858000"/>
              <a:gd name="connsiteX61" fmla="*/ 0 w 12191998"/>
              <a:gd name="connsiteY61" fmla="*/ 0 h 6858000"/>
              <a:gd name="connsiteX62" fmla="*/ 12191998 w 12191998"/>
              <a:gd name="connsiteY62" fmla="*/ 0 h 6858000"/>
              <a:gd name="connsiteX63" fmla="*/ 12191998 w 12191998"/>
              <a:gd name="connsiteY63" fmla="*/ 6858000 h 6858000"/>
              <a:gd name="connsiteX64" fmla="*/ 0 w 1219199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8" h="6858000">
                <a:moveTo>
                  <a:pt x="1047876" y="414079"/>
                </a:moveTo>
                <a:lnTo>
                  <a:pt x="1124412" y="414079"/>
                </a:lnTo>
                <a:cubicBezTo>
                  <a:pt x="1135694" y="414079"/>
                  <a:pt x="1146564" y="414712"/>
                  <a:pt x="1157024" y="415945"/>
                </a:cubicBezTo>
                <a:cubicBezTo>
                  <a:pt x="1167484" y="417179"/>
                  <a:pt x="1176680" y="419615"/>
                  <a:pt x="1184611" y="423190"/>
                </a:cubicBezTo>
                <a:cubicBezTo>
                  <a:pt x="1192543" y="426765"/>
                  <a:pt x="1198927" y="431826"/>
                  <a:pt x="1203730" y="438343"/>
                </a:cubicBezTo>
                <a:cubicBezTo>
                  <a:pt x="1208533" y="444860"/>
                  <a:pt x="1210935" y="453433"/>
                  <a:pt x="1210935" y="463999"/>
                </a:cubicBezTo>
                <a:cubicBezTo>
                  <a:pt x="1210935" y="474565"/>
                  <a:pt x="1208533" y="483138"/>
                  <a:pt x="1203730" y="489655"/>
                </a:cubicBezTo>
                <a:cubicBezTo>
                  <a:pt x="1198927" y="496172"/>
                  <a:pt x="1192543" y="501234"/>
                  <a:pt x="1184611" y="504809"/>
                </a:cubicBezTo>
                <a:cubicBezTo>
                  <a:pt x="1176648" y="508383"/>
                  <a:pt x="1167452" y="510788"/>
                  <a:pt x="1157024" y="512053"/>
                </a:cubicBezTo>
                <a:cubicBezTo>
                  <a:pt x="1146564" y="513287"/>
                  <a:pt x="1135694" y="513919"/>
                  <a:pt x="1124412" y="513919"/>
                </a:cubicBezTo>
                <a:lnTo>
                  <a:pt x="1047876" y="513919"/>
                </a:lnTo>
                <a:close/>
                <a:moveTo>
                  <a:pt x="1761701" y="331195"/>
                </a:moveTo>
                <a:lnTo>
                  <a:pt x="1761701" y="779561"/>
                </a:lnTo>
                <a:lnTo>
                  <a:pt x="2085670" y="779561"/>
                </a:lnTo>
                <a:lnTo>
                  <a:pt x="2085670" y="696645"/>
                </a:lnTo>
                <a:lnTo>
                  <a:pt x="1858272" y="696645"/>
                </a:lnTo>
                <a:lnTo>
                  <a:pt x="1858272" y="331195"/>
                </a:lnTo>
                <a:close/>
                <a:moveTo>
                  <a:pt x="1367737" y="331195"/>
                </a:moveTo>
                <a:lnTo>
                  <a:pt x="1367737" y="513920"/>
                </a:lnTo>
                <a:lnTo>
                  <a:pt x="1464340" y="513920"/>
                </a:lnTo>
                <a:lnTo>
                  <a:pt x="1464340" y="596804"/>
                </a:lnTo>
                <a:lnTo>
                  <a:pt x="1367737" y="596804"/>
                </a:lnTo>
                <a:lnTo>
                  <a:pt x="1367737" y="779529"/>
                </a:lnTo>
                <a:lnTo>
                  <a:pt x="1464340" y="779529"/>
                </a:lnTo>
                <a:lnTo>
                  <a:pt x="1464340" y="596804"/>
                </a:lnTo>
                <a:lnTo>
                  <a:pt x="1672304" y="596804"/>
                </a:lnTo>
                <a:lnTo>
                  <a:pt x="1672304" y="513920"/>
                </a:lnTo>
                <a:lnTo>
                  <a:pt x="1464340" y="513920"/>
                </a:lnTo>
                <a:lnTo>
                  <a:pt x="1464340" y="414079"/>
                </a:lnTo>
                <a:lnTo>
                  <a:pt x="1691738" y="414079"/>
                </a:lnTo>
                <a:lnTo>
                  <a:pt x="1691738" y="331195"/>
                </a:lnTo>
                <a:close/>
                <a:moveTo>
                  <a:pt x="544446" y="331195"/>
                </a:moveTo>
                <a:lnTo>
                  <a:pt x="544446" y="513920"/>
                </a:lnTo>
                <a:lnTo>
                  <a:pt x="641049" y="513920"/>
                </a:lnTo>
                <a:lnTo>
                  <a:pt x="641049" y="596804"/>
                </a:lnTo>
                <a:lnTo>
                  <a:pt x="544446" y="596804"/>
                </a:lnTo>
                <a:lnTo>
                  <a:pt x="544446" y="779560"/>
                </a:lnTo>
                <a:lnTo>
                  <a:pt x="868447" y="779560"/>
                </a:lnTo>
                <a:lnTo>
                  <a:pt x="868447" y="696645"/>
                </a:lnTo>
                <a:lnTo>
                  <a:pt x="641049" y="696645"/>
                </a:lnTo>
                <a:lnTo>
                  <a:pt x="641049" y="596804"/>
                </a:lnTo>
                <a:lnTo>
                  <a:pt x="849013" y="596804"/>
                </a:lnTo>
                <a:lnTo>
                  <a:pt x="849013" y="513920"/>
                </a:lnTo>
                <a:lnTo>
                  <a:pt x="641049" y="513920"/>
                </a:lnTo>
                <a:lnTo>
                  <a:pt x="641049" y="414079"/>
                </a:lnTo>
                <a:lnTo>
                  <a:pt x="868447" y="414079"/>
                </a:lnTo>
                <a:lnTo>
                  <a:pt x="868447" y="331195"/>
                </a:lnTo>
                <a:close/>
                <a:moveTo>
                  <a:pt x="951241" y="331163"/>
                </a:moveTo>
                <a:lnTo>
                  <a:pt x="951241" y="779529"/>
                </a:lnTo>
                <a:lnTo>
                  <a:pt x="1047844" y="779529"/>
                </a:lnTo>
                <a:lnTo>
                  <a:pt x="1047844" y="596772"/>
                </a:lnTo>
                <a:lnTo>
                  <a:pt x="1151336" y="596772"/>
                </a:lnTo>
                <a:cubicBezTo>
                  <a:pt x="1179334" y="596772"/>
                  <a:pt x="1203193" y="593007"/>
                  <a:pt x="1222848" y="585478"/>
                </a:cubicBezTo>
                <a:cubicBezTo>
                  <a:pt x="1242504" y="577949"/>
                  <a:pt x="1258494" y="567984"/>
                  <a:pt x="1270850" y="555615"/>
                </a:cubicBezTo>
                <a:cubicBezTo>
                  <a:pt x="1283174" y="543245"/>
                  <a:pt x="1292180" y="529041"/>
                  <a:pt x="1297836" y="513002"/>
                </a:cubicBezTo>
                <a:cubicBezTo>
                  <a:pt x="1303493" y="496963"/>
                  <a:pt x="1306305" y="480639"/>
                  <a:pt x="1306305" y="463999"/>
                </a:cubicBezTo>
                <a:cubicBezTo>
                  <a:pt x="1306305" y="447359"/>
                  <a:pt x="1303493" y="430561"/>
                  <a:pt x="1297836" y="414712"/>
                </a:cubicBezTo>
                <a:cubicBezTo>
                  <a:pt x="1292180" y="398862"/>
                  <a:pt x="1283205" y="384753"/>
                  <a:pt x="1270850" y="372384"/>
                </a:cubicBezTo>
                <a:lnTo>
                  <a:pt x="1270850" y="372352"/>
                </a:lnTo>
                <a:cubicBezTo>
                  <a:pt x="1258494" y="359983"/>
                  <a:pt x="1242504" y="350018"/>
                  <a:pt x="1222848" y="342488"/>
                </a:cubicBezTo>
                <a:cubicBezTo>
                  <a:pt x="1203193" y="334959"/>
                  <a:pt x="1179334" y="331163"/>
                  <a:pt x="1151336" y="331163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 noProof="0" dirty="0"/>
              <a:t>Cliquez sur l'icône pour ajouter une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563" y="2084388"/>
            <a:ext cx="9274175" cy="3476493"/>
          </a:xfrm>
          <a:noFill/>
        </p:spPr>
        <p:txBody>
          <a:bodyPr lIns="216000" anchor="t" anchorCtr="0">
            <a:normAutofit/>
          </a:bodyPr>
          <a:lstStyle>
            <a:lvl1pPr algn="l">
              <a:defRPr sz="8800" b="1" spc="-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noProof="0" dirty="0"/>
              <a:t>Modifiez le style du titre</a:t>
            </a:r>
            <a:endParaRPr lang="en-GB" noProof="0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562" y="1471092"/>
            <a:ext cx="7002451" cy="613833"/>
          </a:xfrm>
          <a:noFill/>
        </p:spPr>
        <p:txBody>
          <a:bodyPr lIns="28800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fr-FR" sz="1200" b="0" i="0" kern="1200" spc="3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E530C81D-4372-96E0-73AD-09E3F978C2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7438" y="5479627"/>
            <a:ext cx="2652584" cy="104817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45720" rtlCol="0" anchor="t" anchorCtr="0">
            <a:normAutofit/>
          </a:bodyPr>
          <a:lstStyle>
            <a:lvl1pPr>
              <a:defRPr lang="fr-FR" sz="1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>
              <a:buClr>
                <a:schemeClr val="accent1"/>
              </a:buClr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42">
            <a:extLst>
              <a:ext uri="{FF2B5EF4-FFF2-40B4-BE49-F238E27FC236}">
                <a16:creationId xmlns:a16="http://schemas.microsoft.com/office/drawing/2014/main" id="{F2962BF5-AECB-05D4-B7BD-D343940A8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5725" y="5479627"/>
            <a:ext cx="2652584" cy="104817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45720" rtlCol="0" anchor="t" anchorCtr="0">
            <a:normAutofit/>
          </a:bodyPr>
          <a:lstStyle>
            <a:lvl1pPr>
              <a:defRPr lang="fr-FR" sz="1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>
              <a:buClr>
                <a:schemeClr val="accent1"/>
              </a:buClr>
              <a:buNone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5" orient="horz" pos="5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  <p15:guide id="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gradFill>
          <a:gsLst>
            <a:gs pos="0">
              <a:schemeClr val="tx2">
                <a:lumMod val="50000"/>
              </a:schemeClr>
            </a:gs>
            <a:gs pos="32000">
              <a:schemeClr val="tx2"/>
            </a:gs>
            <a:gs pos="9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1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bg>
      <p:bgPr>
        <a:gradFill>
          <a:gsLst>
            <a:gs pos="0">
              <a:schemeClr val="accent2">
                <a:lumMod val="50000"/>
              </a:schemeClr>
            </a:gs>
            <a:gs pos="32000">
              <a:schemeClr val="accent2"/>
            </a:gs>
            <a:gs pos="98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bg>
      <p:bgPr>
        <a:gradFill>
          <a:gsLst>
            <a:gs pos="0">
              <a:schemeClr val="accent4">
                <a:lumMod val="50000"/>
              </a:schemeClr>
            </a:gs>
            <a:gs pos="32000">
              <a:schemeClr val="accent4"/>
            </a:gs>
            <a:gs pos="98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1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B5EF085-9E71-E082-A736-CB60A2C5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93E0B43-BBF0-959B-0E47-C44652B9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B5919CB-557E-8300-3A6C-3D6D5AF5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129" y="2084388"/>
            <a:ext cx="6408737" cy="4440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4537075" cy="144891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2DD9F30-F80E-914F-1B20-A9EAB1B742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84388"/>
            <a:ext cx="4151313" cy="477361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2E5A6A1-4AC1-0BB6-E626-24778B60F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48975" y="2084388"/>
            <a:ext cx="1343025" cy="477361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D88601-F174-B07B-479E-B3197621D4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E73F236-20ED-DFBB-7E76-598139248C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1692F41-D3AF-8119-B301-B41665A8EA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2084388"/>
            <a:ext cx="6408737" cy="4440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063" y="0"/>
            <a:ext cx="508793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8A24E7-AF51-FA4F-8358-EA974AE5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4537075" cy="144891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63FA0-46A9-01D7-F5D6-1197E47013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60BCC-F795-2BE7-ECC8-4DB38C0EAE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C7E246-39A8-E26D-0412-8CFF722643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84388"/>
            <a:ext cx="5087937" cy="4773612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0" y="2084388"/>
            <a:ext cx="6408738" cy="443165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E3D8B0-A2A8-4DC8-5F62-A0CC5D8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02ECE5-BB68-95FD-C1E5-7E85CF75A9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B38248C-C5F6-85A2-58EC-57A9882FC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743A807-A5BB-357C-504A-BD41B46C67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681A201C-93EA-FC5A-555B-4F3F182CE8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87938" cy="6858000"/>
          </a:xfrm>
          <a:custGeom>
            <a:avLst/>
            <a:gdLst>
              <a:gd name="connsiteX0" fmla="*/ 555662 w 5087938"/>
              <a:gd name="connsiteY0" fmla="*/ 449275 h 6858000"/>
              <a:gd name="connsiteX1" fmla="*/ 555662 w 5087938"/>
              <a:gd name="connsiteY1" fmla="*/ 527238 h 6858000"/>
              <a:gd name="connsiteX2" fmla="*/ 693879 w 5087938"/>
              <a:gd name="connsiteY2" fmla="*/ 527238 h 6858000"/>
              <a:gd name="connsiteX3" fmla="*/ 693879 w 5087938"/>
              <a:gd name="connsiteY3" fmla="*/ 491866 h 6858000"/>
              <a:gd name="connsiteX4" fmla="*/ 596872 w 5087938"/>
              <a:gd name="connsiteY4" fmla="*/ 491866 h 6858000"/>
              <a:gd name="connsiteX5" fmla="*/ 596872 w 5087938"/>
              <a:gd name="connsiteY5" fmla="*/ 449275 h 6858000"/>
              <a:gd name="connsiteX6" fmla="*/ 948083 w 5087938"/>
              <a:gd name="connsiteY6" fmla="*/ 413918 h 6858000"/>
              <a:gd name="connsiteX7" fmla="*/ 948083 w 5087938"/>
              <a:gd name="connsiteY7" fmla="*/ 449275 h 6858000"/>
              <a:gd name="connsiteX8" fmla="*/ 906873 w 5087938"/>
              <a:gd name="connsiteY8" fmla="*/ 449275 h 6858000"/>
              <a:gd name="connsiteX9" fmla="*/ 906873 w 5087938"/>
              <a:gd name="connsiteY9" fmla="*/ 527224 h 6858000"/>
              <a:gd name="connsiteX10" fmla="*/ 948083 w 5087938"/>
              <a:gd name="connsiteY10" fmla="*/ 527224 h 6858000"/>
              <a:gd name="connsiteX11" fmla="*/ 948083 w 5087938"/>
              <a:gd name="connsiteY11" fmla="*/ 449276 h 6858000"/>
              <a:gd name="connsiteX12" fmla="*/ 1036799 w 5087938"/>
              <a:gd name="connsiteY12" fmla="*/ 449276 h 6858000"/>
              <a:gd name="connsiteX13" fmla="*/ 1036799 w 5087938"/>
              <a:gd name="connsiteY13" fmla="*/ 413918 h 6858000"/>
              <a:gd name="connsiteX14" fmla="*/ 596873 w 5087938"/>
              <a:gd name="connsiteY14" fmla="*/ 413918 h 6858000"/>
              <a:gd name="connsiteX15" fmla="*/ 596873 w 5087938"/>
              <a:gd name="connsiteY15" fmla="*/ 449276 h 6858000"/>
              <a:gd name="connsiteX16" fmla="*/ 685589 w 5087938"/>
              <a:gd name="connsiteY16" fmla="*/ 449276 h 6858000"/>
              <a:gd name="connsiteX17" fmla="*/ 685589 w 5087938"/>
              <a:gd name="connsiteY17" fmla="*/ 413918 h 6858000"/>
              <a:gd name="connsiteX18" fmla="*/ 770422 w 5087938"/>
              <a:gd name="connsiteY18" fmla="*/ 371326 h 6858000"/>
              <a:gd name="connsiteX19" fmla="*/ 803072 w 5087938"/>
              <a:gd name="connsiteY19" fmla="*/ 371326 h 6858000"/>
              <a:gd name="connsiteX20" fmla="*/ 816984 w 5087938"/>
              <a:gd name="connsiteY20" fmla="*/ 372123 h 6858000"/>
              <a:gd name="connsiteX21" fmla="*/ 828752 w 5087938"/>
              <a:gd name="connsiteY21" fmla="*/ 375213 h 6858000"/>
              <a:gd name="connsiteX22" fmla="*/ 836908 w 5087938"/>
              <a:gd name="connsiteY22" fmla="*/ 381677 h 6858000"/>
              <a:gd name="connsiteX23" fmla="*/ 839982 w 5087938"/>
              <a:gd name="connsiteY23" fmla="*/ 392622 h 6858000"/>
              <a:gd name="connsiteX24" fmla="*/ 836908 w 5087938"/>
              <a:gd name="connsiteY24" fmla="*/ 403567 h 6858000"/>
              <a:gd name="connsiteX25" fmla="*/ 828752 w 5087938"/>
              <a:gd name="connsiteY25" fmla="*/ 410031 h 6858000"/>
              <a:gd name="connsiteX26" fmla="*/ 816984 w 5087938"/>
              <a:gd name="connsiteY26" fmla="*/ 413122 h 6858000"/>
              <a:gd name="connsiteX27" fmla="*/ 803072 w 5087938"/>
              <a:gd name="connsiteY27" fmla="*/ 413918 h 6858000"/>
              <a:gd name="connsiteX28" fmla="*/ 770422 w 5087938"/>
              <a:gd name="connsiteY28" fmla="*/ 413918 h 6858000"/>
              <a:gd name="connsiteX29" fmla="*/ 1074936 w 5087938"/>
              <a:gd name="connsiteY29" fmla="*/ 335968 h 6858000"/>
              <a:gd name="connsiteX30" fmla="*/ 1074936 w 5087938"/>
              <a:gd name="connsiteY30" fmla="*/ 527238 h 6858000"/>
              <a:gd name="connsiteX31" fmla="*/ 1213139 w 5087938"/>
              <a:gd name="connsiteY31" fmla="*/ 527238 h 6858000"/>
              <a:gd name="connsiteX32" fmla="*/ 1213139 w 5087938"/>
              <a:gd name="connsiteY32" fmla="*/ 491867 h 6858000"/>
              <a:gd name="connsiteX33" fmla="*/ 1116133 w 5087938"/>
              <a:gd name="connsiteY33" fmla="*/ 491867 h 6858000"/>
              <a:gd name="connsiteX34" fmla="*/ 1116133 w 5087938"/>
              <a:gd name="connsiteY34" fmla="*/ 335968 h 6858000"/>
              <a:gd name="connsiteX35" fmla="*/ 906873 w 5087938"/>
              <a:gd name="connsiteY35" fmla="*/ 335968 h 6858000"/>
              <a:gd name="connsiteX36" fmla="*/ 906873 w 5087938"/>
              <a:gd name="connsiteY36" fmla="*/ 413917 h 6858000"/>
              <a:gd name="connsiteX37" fmla="*/ 948083 w 5087938"/>
              <a:gd name="connsiteY37" fmla="*/ 413917 h 6858000"/>
              <a:gd name="connsiteX38" fmla="*/ 948083 w 5087938"/>
              <a:gd name="connsiteY38" fmla="*/ 371326 h 6858000"/>
              <a:gd name="connsiteX39" fmla="*/ 1045090 w 5087938"/>
              <a:gd name="connsiteY39" fmla="*/ 371326 h 6858000"/>
              <a:gd name="connsiteX40" fmla="*/ 1045090 w 5087938"/>
              <a:gd name="connsiteY40" fmla="*/ 335968 h 6858000"/>
              <a:gd name="connsiteX41" fmla="*/ 555662 w 5087938"/>
              <a:gd name="connsiteY41" fmla="*/ 335968 h 6858000"/>
              <a:gd name="connsiteX42" fmla="*/ 555662 w 5087938"/>
              <a:gd name="connsiteY42" fmla="*/ 413917 h 6858000"/>
              <a:gd name="connsiteX43" fmla="*/ 596872 w 5087938"/>
              <a:gd name="connsiteY43" fmla="*/ 413917 h 6858000"/>
              <a:gd name="connsiteX44" fmla="*/ 596872 w 5087938"/>
              <a:gd name="connsiteY44" fmla="*/ 371326 h 6858000"/>
              <a:gd name="connsiteX45" fmla="*/ 693879 w 5087938"/>
              <a:gd name="connsiteY45" fmla="*/ 371326 h 6858000"/>
              <a:gd name="connsiteX46" fmla="*/ 693879 w 5087938"/>
              <a:gd name="connsiteY46" fmla="*/ 335968 h 6858000"/>
              <a:gd name="connsiteX47" fmla="*/ 729198 w 5087938"/>
              <a:gd name="connsiteY47" fmla="*/ 335955 h 6858000"/>
              <a:gd name="connsiteX48" fmla="*/ 729198 w 5087938"/>
              <a:gd name="connsiteY48" fmla="*/ 527225 h 6858000"/>
              <a:gd name="connsiteX49" fmla="*/ 770408 w 5087938"/>
              <a:gd name="connsiteY49" fmla="*/ 527225 h 6858000"/>
              <a:gd name="connsiteX50" fmla="*/ 770408 w 5087938"/>
              <a:gd name="connsiteY50" fmla="*/ 449262 h 6858000"/>
              <a:gd name="connsiteX51" fmla="*/ 814557 w 5087938"/>
              <a:gd name="connsiteY51" fmla="*/ 449262 h 6858000"/>
              <a:gd name="connsiteX52" fmla="*/ 845064 w 5087938"/>
              <a:gd name="connsiteY52" fmla="*/ 444444 h 6858000"/>
              <a:gd name="connsiteX53" fmla="*/ 865541 w 5087938"/>
              <a:gd name="connsiteY53" fmla="*/ 431705 h 6858000"/>
              <a:gd name="connsiteX54" fmla="*/ 877053 w 5087938"/>
              <a:gd name="connsiteY54" fmla="*/ 413526 h 6858000"/>
              <a:gd name="connsiteX55" fmla="*/ 880666 w 5087938"/>
              <a:gd name="connsiteY55" fmla="*/ 392622 h 6858000"/>
              <a:gd name="connsiteX56" fmla="*/ 877053 w 5087938"/>
              <a:gd name="connsiteY56" fmla="*/ 371596 h 6858000"/>
              <a:gd name="connsiteX57" fmla="*/ 865541 w 5087938"/>
              <a:gd name="connsiteY57" fmla="*/ 353539 h 6858000"/>
              <a:gd name="connsiteX58" fmla="*/ 865541 w 5087938"/>
              <a:gd name="connsiteY58" fmla="*/ 353526 h 6858000"/>
              <a:gd name="connsiteX59" fmla="*/ 845064 w 5087938"/>
              <a:gd name="connsiteY59" fmla="*/ 340786 h 6858000"/>
              <a:gd name="connsiteX60" fmla="*/ 814557 w 5087938"/>
              <a:gd name="connsiteY60" fmla="*/ 335955 h 6858000"/>
              <a:gd name="connsiteX61" fmla="*/ 0 w 5087938"/>
              <a:gd name="connsiteY61" fmla="*/ 0 h 6858000"/>
              <a:gd name="connsiteX62" fmla="*/ 5087938 w 5087938"/>
              <a:gd name="connsiteY62" fmla="*/ 0 h 6858000"/>
              <a:gd name="connsiteX63" fmla="*/ 5087938 w 5087938"/>
              <a:gd name="connsiteY63" fmla="*/ 6858000 h 6858000"/>
              <a:gd name="connsiteX64" fmla="*/ 0 w 508793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87938" h="6858000">
                <a:moveTo>
                  <a:pt x="555662" y="449275"/>
                </a:moveTo>
                <a:lnTo>
                  <a:pt x="555662" y="527238"/>
                </a:lnTo>
                <a:lnTo>
                  <a:pt x="693879" y="527238"/>
                </a:lnTo>
                <a:lnTo>
                  <a:pt x="693879" y="491866"/>
                </a:lnTo>
                <a:lnTo>
                  <a:pt x="596872" y="491866"/>
                </a:lnTo>
                <a:lnTo>
                  <a:pt x="596872" y="449275"/>
                </a:lnTo>
                <a:close/>
                <a:moveTo>
                  <a:pt x="948083" y="413918"/>
                </a:moveTo>
                <a:lnTo>
                  <a:pt x="948083" y="449275"/>
                </a:lnTo>
                <a:lnTo>
                  <a:pt x="906873" y="449275"/>
                </a:lnTo>
                <a:lnTo>
                  <a:pt x="906873" y="527224"/>
                </a:lnTo>
                <a:lnTo>
                  <a:pt x="948083" y="527224"/>
                </a:lnTo>
                <a:lnTo>
                  <a:pt x="948083" y="449276"/>
                </a:lnTo>
                <a:lnTo>
                  <a:pt x="1036799" y="449276"/>
                </a:lnTo>
                <a:lnTo>
                  <a:pt x="1036799" y="413918"/>
                </a:lnTo>
                <a:close/>
                <a:moveTo>
                  <a:pt x="596873" y="413918"/>
                </a:moveTo>
                <a:lnTo>
                  <a:pt x="596873" y="449276"/>
                </a:lnTo>
                <a:lnTo>
                  <a:pt x="685589" y="449276"/>
                </a:lnTo>
                <a:lnTo>
                  <a:pt x="685589" y="413918"/>
                </a:lnTo>
                <a:close/>
                <a:moveTo>
                  <a:pt x="770422" y="371326"/>
                </a:moveTo>
                <a:lnTo>
                  <a:pt x="803072" y="371326"/>
                </a:lnTo>
                <a:cubicBezTo>
                  <a:pt x="807884" y="371326"/>
                  <a:pt x="812522" y="371596"/>
                  <a:pt x="816984" y="372123"/>
                </a:cubicBezTo>
                <a:cubicBezTo>
                  <a:pt x="821446" y="372649"/>
                  <a:pt x="825369" y="373688"/>
                  <a:pt x="828752" y="375213"/>
                </a:cubicBezTo>
                <a:cubicBezTo>
                  <a:pt x="832136" y="376738"/>
                  <a:pt x="834859" y="378897"/>
                  <a:pt x="836908" y="381677"/>
                </a:cubicBezTo>
                <a:cubicBezTo>
                  <a:pt x="838957" y="384457"/>
                  <a:pt x="839982" y="388115"/>
                  <a:pt x="839982" y="392622"/>
                </a:cubicBezTo>
                <a:cubicBezTo>
                  <a:pt x="839982" y="397130"/>
                  <a:pt x="838957" y="400787"/>
                  <a:pt x="836908" y="403567"/>
                </a:cubicBezTo>
                <a:cubicBezTo>
                  <a:pt x="834859" y="406347"/>
                  <a:pt x="832136" y="408506"/>
                  <a:pt x="828752" y="410031"/>
                </a:cubicBezTo>
                <a:cubicBezTo>
                  <a:pt x="825355" y="411556"/>
                  <a:pt x="821432" y="412582"/>
                  <a:pt x="816984" y="413122"/>
                </a:cubicBezTo>
                <a:cubicBezTo>
                  <a:pt x="812522" y="413648"/>
                  <a:pt x="807884" y="413918"/>
                  <a:pt x="803072" y="413918"/>
                </a:cubicBezTo>
                <a:lnTo>
                  <a:pt x="770422" y="413918"/>
                </a:lnTo>
                <a:close/>
                <a:moveTo>
                  <a:pt x="1074936" y="335968"/>
                </a:moveTo>
                <a:lnTo>
                  <a:pt x="1074936" y="527238"/>
                </a:lnTo>
                <a:lnTo>
                  <a:pt x="1213139" y="527238"/>
                </a:lnTo>
                <a:lnTo>
                  <a:pt x="1213139" y="491867"/>
                </a:lnTo>
                <a:lnTo>
                  <a:pt x="1116133" y="491867"/>
                </a:lnTo>
                <a:lnTo>
                  <a:pt x="1116133" y="335968"/>
                </a:lnTo>
                <a:close/>
                <a:moveTo>
                  <a:pt x="906873" y="335968"/>
                </a:moveTo>
                <a:lnTo>
                  <a:pt x="906873" y="413917"/>
                </a:lnTo>
                <a:lnTo>
                  <a:pt x="948083" y="413917"/>
                </a:lnTo>
                <a:lnTo>
                  <a:pt x="948083" y="371326"/>
                </a:lnTo>
                <a:lnTo>
                  <a:pt x="1045090" y="371326"/>
                </a:lnTo>
                <a:lnTo>
                  <a:pt x="1045090" y="335968"/>
                </a:lnTo>
                <a:close/>
                <a:moveTo>
                  <a:pt x="555662" y="335968"/>
                </a:moveTo>
                <a:lnTo>
                  <a:pt x="555662" y="413917"/>
                </a:lnTo>
                <a:lnTo>
                  <a:pt x="596872" y="413917"/>
                </a:lnTo>
                <a:lnTo>
                  <a:pt x="596872" y="371326"/>
                </a:lnTo>
                <a:lnTo>
                  <a:pt x="693879" y="371326"/>
                </a:lnTo>
                <a:lnTo>
                  <a:pt x="693879" y="335968"/>
                </a:lnTo>
                <a:close/>
                <a:moveTo>
                  <a:pt x="729198" y="335955"/>
                </a:moveTo>
                <a:lnTo>
                  <a:pt x="729198" y="527225"/>
                </a:lnTo>
                <a:lnTo>
                  <a:pt x="770408" y="527225"/>
                </a:lnTo>
                <a:lnTo>
                  <a:pt x="770408" y="449262"/>
                </a:lnTo>
                <a:lnTo>
                  <a:pt x="814557" y="449262"/>
                </a:lnTo>
                <a:cubicBezTo>
                  <a:pt x="826501" y="449262"/>
                  <a:pt x="836679" y="447656"/>
                  <a:pt x="845064" y="444444"/>
                </a:cubicBezTo>
                <a:cubicBezTo>
                  <a:pt x="853449" y="441232"/>
                  <a:pt x="860270" y="436981"/>
                  <a:pt x="865541" y="431705"/>
                </a:cubicBezTo>
                <a:cubicBezTo>
                  <a:pt x="870798" y="426428"/>
                  <a:pt x="874640" y="420369"/>
                  <a:pt x="877053" y="413526"/>
                </a:cubicBezTo>
                <a:cubicBezTo>
                  <a:pt x="879466" y="406684"/>
                  <a:pt x="880666" y="399721"/>
                  <a:pt x="880666" y="392622"/>
                </a:cubicBezTo>
                <a:cubicBezTo>
                  <a:pt x="880666" y="385524"/>
                  <a:pt x="879466" y="378357"/>
                  <a:pt x="877053" y="371596"/>
                </a:cubicBezTo>
                <a:cubicBezTo>
                  <a:pt x="874640" y="364835"/>
                  <a:pt x="870812" y="358816"/>
                  <a:pt x="865541" y="353539"/>
                </a:cubicBezTo>
                <a:lnTo>
                  <a:pt x="865541" y="353526"/>
                </a:lnTo>
                <a:cubicBezTo>
                  <a:pt x="860270" y="348249"/>
                  <a:pt x="853449" y="343998"/>
                  <a:pt x="845064" y="340786"/>
                </a:cubicBezTo>
                <a:cubicBezTo>
                  <a:pt x="836679" y="337574"/>
                  <a:pt x="826501" y="335955"/>
                  <a:pt x="814557" y="335955"/>
                </a:cubicBezTo>
                <a:close/>
                <a:moveTo>
                  <a:pt x="0" y="0"/>
                </a:moveTo>
                <a:lnTo>
                  <a:pt x="5087938" y="0"/>
                </a:lnTo>
                <a:lnTo>
                  <a:pt x="50879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0" y="3122613"/>
            <a:ext cx="6423768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72B795-3D3B-CF04-8F9C-98724619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635264"/>
            <a:ext cx="4514939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7D5B9-A0FB-66F6-6235-067EFD1976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4FF79E-463D-E0D5-E51F-74864AFBF5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546CC-8E0E-6399-FA48-C7DD92265E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" y="878457"/>
            <a:ext cx="3600451" cy="3131858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5775" y="873125"/>
            <a:ext cx="3600450" cy="313778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9752"/>
            <a:ext cx="11090275" cy="1894873"/>
          </a:xfrm>
        </p:spPr>
        <p:txBody>
          <a:bodyPr anchor="b" anchorCtr="0">
            <a:noAutofit/>
          </a:bodyPr>
          <a:lstStyle>
            <a:lvl1pPr algn="ctr">
              <a:defRPr sz="8800" spc="-1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0688" y="877888"/>
            <a:ext cx="3600450" cy="3132137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1A7E87-4B7A-CFD6-6B20-E86B243D55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63B78-8811-7847-374B-E04CB9D218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06B9C-EE70-75A4-32F1-EBA7FEEB43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gradFill>
          <a:gsLst>
            <a:gs pos="0">
              <a:schemeClr val="tx2">
                <a:lumMod val="50000"/>
              </a:schemeClr>
            </a:gs>
            <a:gs pos="32000">
              <a:schemeClr val="tx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EE007531-9D25-1147-CFAD-91E33B09A7C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0DDB56F-E6F6-A6A8-BABC-742D2F1211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F0089D8-9722-4F2C-3669-55AB1AF2CB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" y="3392175"/>
            <a:ext cx="3600451" cy="3131858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5775" y="3386843"/>
            <a:ext cx="3600450" cy="313778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54010"/>
            <a:ext cx="11090275" cy="2314872"/>
          </a:xfrm>
        </p:spPr>
        <p:txBody>
          <a:bodyPr anchor="t" anchorCtr="0">
            <a:noAutofit/>
          </a:bodyPr>
          <a:lstStyle>
            <a:lvl1pPr algn="ctr">
              <a:defRPr sz="8800" spc="-1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0688" y="3391606"/>
            <a:ext cx="3600450" cy="3132137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1A7E87-4B7A-CFD6-6B20-E86B243D55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63B78-8811-7847-374B-E04CB9D218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06B9C-EE70-75A4-32F1-EBA7FEEB43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13439"/>
            <a:ext cx="11130168" cy="2106613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4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4" y="3122044"/>
            <a:ext cx="5473699" cy="3402581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1726" y="3122613"/>
            <a:ext cx="5473699" cy="341788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C99EA67-017D-5E36-3D31-35C78A9038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DA3C390-B7C6-FDDC-B2F4-FDC4F9A941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95600B-BF9C-E9AB-B807-83458E4CC7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4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4" y="3122044"/>
            <a:ext cx="3600449" cy="3402581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 marL="447675" indent="-157163">
              <a:tabLst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6" y="3122613"/>
            <a:ext cx="3600450" cy="3417887"/>
          </a:xfrm>
        </p:spPr>
        <p:txBody>
          <a:bodyPr>
            <a:noAutofit/>
          </a:bodyPr>
          <a:lstStyle>
            <a:lvl1pPr>
              <a:defRPr sz="2000"/>
            </a:lvl1pPr>
            <a:lvl2pPr marL="622300" indent="-165100"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C99EA67-017D-5E36-3D31-35C78A9038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DA3C390-B7C6-FDDC-B2F4-FDC4F9A941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95600B-BF9C-E9AB-B807-83458E4CC7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05412C-D799-52BC-620F-5066AC3A4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0688" y="3122613"/>
            <a:ext cx="3600450" cy="34020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07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122613"/>
            <a:ext cx="2663826" cy="3401320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50" y="3122044"/>
            <a:ext cx="2663825" cy="340258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436" y="3122044"/>
            <a:ext cx="2663825" cy="3401624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725" y="3122613"/>
            <a:ext cx="2679700" cy="34016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DED269A-C79F-3F95-BE6D-8008CF0897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230432B-6A23-E581-EEEF-B30407CBD2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D243C14-9FA0-E923-D04E-420D9DC16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grey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32000">
              <a:schemeClr val="bg2"/>
            </a:gs>
            <a:gs pos="99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122613"/>
            <a:ext cx="2663826" cy="3131858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50" y="3122043"/>
            <a:ext cx="2663825" cy="313301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436" y="3122044"/>
            <a:ext cx="2663825" cy="3132137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725" y="3122613"/>
            <a:ext cx="2679700" cy="31321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788EF65-FC86-CA51-7666-C634CC6E43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CE4CA97-11D2-A0C2-E9A8-5AA2A62B8B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6A5DCB-257B-ABB5-3508-281E7C0090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8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68D3A-BE52-3CFA-EEBB-E265EA02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C3619F-6739-7018-D8F3-4B783EAF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F2FAA6-5480-8421-1675-22FA21F4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75D5D2-7CED-091C-0B10-7B2731AD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73124"/>
            <a:ext cx="12191999" cy="59848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BED1A9-9D09-E324-D507-8547BD8EDE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DAC261-7DF0-187A-D0C1-AF0B45E8E5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14B235-7E68-AF61-29B8-77CF8DD321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5DEE997-6BE2-8721-E274-AB6D2BAD8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555663 w 12191999"/>
              <a:gd name="connsiteY0" fmla="*/ 449275 h 6857999"/>
              <a:gd name="connsiteX1" fmla="*/ 555663 w 12191999"/>
              <a:gd name="connsiteY1" fmla="*/ 527238 h 6857999"/>
              <a:gd name="connsiteX2" fmla="*/ 693880 w 12191999"/>
              <a:gd name="connsiteY2" fmla="*/ 527238 h 6857999"/>
              <a:gd name="connsiteX3" fmla="*/ 693880 w 12191999"/>
              <a:gd name="connsiteY3" fmla="*/ 491866 h 6857999"/>
              <a:gd name="connsiteX4" fmla="*/ 596873 w 12191999"/>
              <a:gd name="connsiteY4" fmla="*/ 491866 h 6857999"/>
              <a:gd name="connsiteX5" fmla="*/ 596873 w 12191999"/>
              <a:gd name="connsiteY5" fmla="*/ 449275 h 6857999"/>
              <a:gd name="connsiteX6" fmla="*/ 948084 w 12191999"/>
              <a:gd name="connsiteY6" fmla="*/ 413918 h 6857999"/>
              <a:gd name="connsiteX7" fmla="*/ 948084 w 12191999"/>
              <a:gd name="connsiteY7" fmla="*/ 449275 h 6857999"/>
              <a:gd name="connsiteX8" fmla="*/ 906874 w 12191999"/>
              <a:gd name="connsiteY8" fmla="*/ 449275 h 6857999"/>
              <a:gd name="connsiteX9" fmla="*/ 906874 w 12191999"/>
              <a:gd name="connsiteY9" fmla="*/ 527224 h 6857999"/>
              <a:gd name="connsiteX10" fmla="*/ 948084 w 12191999"/>
              <a:gd name="connsiteY10" fmla="*/ 527224 h 6857999"/>
              <a:gd name="connsiteX11" fmla="*/ 948084 w 12191999"/>
              <a:gd name="connsiteY11" fmla="*/ 449276 h 6857999"/>
              <a:gd name="connsiteX12" fmla="*/ 1036800 w 12191999"/>
              <a:gd name="connsiteY12" fmla="*/ 449276 h 6857999"/>
              <a:gd name="connsiteX13" fmla="*/ 1036800 w 12191999"/>
              <a:gd name="connsiteY13" fmla="*/ 413918 h 6857999"/>
              <a:gd name="connsiteX14" fmla="*/ 596874 w 12191999"/>
              <a:gd name="connsiteY14" fmla="*/ 413918 h 6857999"/>
              <a:gd name="connsiteX15" fmla="*/ 596874 w 12191999"/>
              <a:gd name="connsiteY15" fmla="*/ 449276 h 6857999"/>
              <a:gd name="connsiteX16" fmla="*/ 685590 w 12191999"/>
              <a:gd name="connsiteY16" fmla="*/ 449276 h 6857999"/>
              <a:gd name="connsiteX17" fmla="*/ 685590 w 12191999"/>
              <a:gd name="connsiteY17" fmla="*/ 413918 h 6857999"/>
              <a:gd name="connsiteX18" fmla="*/ 770423 w 12191999"/>
              <a:gd name="connsiteY18" fmla="*/ 371326 h 6857999"/>
              <a:gd name="connsiteX19" fmla="*/ 803073 w 12191999"/>
              <a:gd name="connsiteY19" fmla="*/ 371326 h 6857999"/>
              <a:gd name="connsiteX20" fmla="*/ 816985 w 12191999"/>
              <a:gd name="connsiteY20" fmla="*/ 372123 h 6857999"/>
              <a:gd name="connsiteX21" fmla="*/ 828753 w 12191999"/>
              <a:gd name="connsiteY21" fmla="*/ 375213 h 6857999"/>
              <a:gd name="connsiteX22" fmla="*/ 836909 w 12191999"/>
              <a:gd name="connsiteY22" fmla="*/ 381677 h 6857999"/>
              <a:gd name="connsiteX23" fmla="*/ 839983 w 12191999"/>
              <a:gd name="connsiteY23" fmla="*/ 392622 h 6857999"/>
              <a:gd name="connsiteX24" fmla="*/ 836909 w 12191999"/>
              <a:gd name="connsiteY24" fmla="*/ 403567 h 6857999"/>
              <a:gd name="connsiteX25" fmla="*/ 828753 w 12191999"/>
              <a:gd name="connsiteY25" fmla="*/ 410031 h 6857999"/>
              <a:gd name="connsiteX26" fmla="*/ 816985 w 12191999"/>
              <a:gd name="connsiteY26" fmla="*/ 413122 h 6857999"/>
              <a:gd name="connsiteX27" fmla="*/ 803073 w 12191999"/>
              <a:gd name="connsiteY27" fmla="*/ 413918 h 6857999"/>
              <a:gd name="connsiteX28" fmla="*/ 770423 w 12191999"/>
              <a:gd name="connsiteY28" fmla="*/ 413918 h 6857999"/>
              <a:gd name="connsiteX29" fmla="*/ 1074937 w 12191999"/>
              <a:gd name="connsiteY29" fmla="*/ 335968 h 6857999"/>
              <a:gd name="connsiteX30" fmla="*/ 1074937 w 12191999"/>
              <a:gd name="connsiteY30" fmla="*/ 527238 h 6857999"/>
              <a:gd name="connsiteX31" fmla="*/ 1213140 w 12191999"/>
              <a:gd name="connsiteY31" fmla="*/ 527238 h 6857999"/>
              <a:gd name="connsiteX32" fmla="*/ 1213140 w 12191999"/>
              <a:gd name="connsiteY32" fmla="*/ 491867 h 6857999"/>
              <a:gd name="connsiteX33" fmla="*/ 1116134 w 12191999"/>
              <a:gd name="connsiteY33" fmla="*/ 491867 h 6857999"/>
              <a:gd name="connsiteX34" fmla="*/ 1116134 w 12191999"/>
              <a:gd name="connsiteY34" fmla="*/ 335968 h 6857999"/>
              <a:gd name="connsiteX35" fmla="*/ 906874 w 12191999"/>
              <a:gd name="connsiteY35" fmla="*/ 335968 h 6857999"/>
              <a:gd name="connsiteX36" fmla="*/ 906874 w 12191999"/>
              <a:gd name="connsiteY36" fmla="*/ 413917 h 6857999"/>
              <a:gd name="connsiteX37" fmla="*/ 948084 w 12191999"/>
              <a:gd name="connsiteY37" fmla="*/ 413917 h 6857999"/>
              <a:gd name="connsiteX38" fmla="*/ 948084 w 12191999"/>
              <a:gd name="connsiteY38" fmla="*/ 371326 h 6857999"/>
              <a:gd name="connsiteX39" fmla="*/ 1045091 w 12191999"/>
              <a:gd name="connsiteY39" fmla="*/ 371326 h 6857999"/>
              <a:gd name="connsiteX40" fmla="*/ 1045091 w 12191999"/>
              <a:gd name="connsiteY40" fmla="*/ 335968 h 6857999"/>
              <a:gd name="connsiteX41" fmla="*/ 555663 w 12191999"/>
              <a:gd name="connsiteY41" fmla="*/ 335968 h 6857999"/>
              <a:gd name="connsiteX42" fmla="*/ 555663 w 12191999"/>
              <a:gd name="connsiteY42" fmla="*/ 413917 h 6857999"/>
              <a:gd name="connsiteX43" fmla="*/ 596873 w 12191999"/>
              <a:gd name="connsiteY43" fmla="*/ 413917 h 6857999"/>
              <a:gd name="connsiteX44" fmla="*/ 596873 w 12191999"/>
              <a:gd name="connsiteY44" fmla="*/ 371326 h 6857999"/>
              <a:gd name="connsiteX45" fmla="*/ 693880 w 12191999"/>
              <a:gd name="connsiteY45" fmla="*/ 371326 h 6857999"/>
              <a:gd name="connsiteX46" fmla="*/ 693880 w 12191999"/>
              <a:gd name="connsiteY46" fmla="*/ 335968 h 6857999"/>
              <a:gd name="connsiteX47" fmla="*/ 729199 w 12191999"/>
              <a:gd name="connsiteY47" fmla="*/ 335955 h 6857999"/>
              <a:gd name="connsiteX48" fmla="*/ 729199 w 12191999"/>
              <a:gd name="connsiteY48" fmla="*/ 527225 h 6857999"/>
              <a:gd name="connsiteX49" fmla="*/ 770409 w 12191999"/>
              <a:gd name="connsiteY49" fmla="*/ 527225 h 6857999"/>
              <a:gd name="connsiteX50" fmla="*/ 770409 w 12191999"/>
              <a:gd name="connsiteY50" fmla="*/ 449262 h 6857999"/>
              <a:gd name="connsiteX51" fmla="*/ 814558 w 12191999"/>
              <a:gd name="connsiteY51" fmla="*/ 449262 h 6857999"/>
              <a:gd name="connsiteX52" fmla="*/ 845065 w 12191999"/>
              <a:gd name="connsiteY52" fmla="*/ 444444 h 6857999"/>
              <a:gd name="connsiteX53" fmla="*/ 865542 w 12191999"/>
              <a:gd name="connsiteY53" fmla="*/ 431705 h 6857999"/>
              <a:gd name="connsiteX54" fmla="*/ 877054 w 12191999"/>
              <a:gd name="connsiteY54" fmla="*/ 413526 h 6857999"/>
              <a:gd name="connsiteX55" fmla="*/ 880667 w 12191999"/>
              <a:gd name="connsiteY55" fmla="*/ 392622 h 6857999"/>
              <a:gd name="connsiteX56" fmla="*/ 877054 w 12191999"/>
              <a:gd name="connsiteY56" fmla="*/ 371596 h 6857999"/>
              <a:gd name="connsiteX57" fmla="*/ 865542 w 12191999"/>
              <a:gd name="connsiteY57" fmla="*/ 353539 h 6857999"/>
              <a:gd name="connsiteX58" fmla="*/ 865542 w 12191999"/>
              <a:gd name="connsiteY58" fmla="*/ 353526 h 6857999"/>
              <a:gd name="connsiteX59" fmla="*/ 845065 w 12191999"/>
              <a:gd name="connsiteY59" fmla="*/ 340786 h 6857999"/>
              <a:gd name="connsiteX60" fmla="*/ 814558 w 12191999"/>
              <a:gd name="connsiteY60" fmla="*/ 335955 h 6857999"/>
              <a:gd name="connsiteX61" fmla="*/ 0 w 12191999"/>
              <a:gd name="connsiteY61" fmla="*/ 0 h 6857999"/>
              <a:gd name="connsiteX62" fmla="*/ 12191999 w 12191999"/>
              <a:gd name="connsiteY62" fmla="*/ 0 h 6857999"/>
              <a:gd name="connsiteX63" fmla="*/ 12191999 w 12191999"/>
              <a:gd name="connsiteY63" fmla="*/ 6857999 h 6857999"/>
              <a:gd name="connsiteX64" fmla="*/ 0 w 12191999"/>
              <a:gd name="connsiteY6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9" h="6857999">
                <a:moveTo>
                  <a:pt x="555663" y="449275"/>
                </a:moveTo>
                <a:lnTo>
                  <a:pt x="555663" y="527238"/>
                </a:lnTo>
                <a:lnTo>
                  <a:pt x="693880" y="527238"/>
                </a:lnTo>
                <a:lnTo>
                  <a:pt x="693880" y="491866"/>
                </a:lnTo>
                <a:lnTo>
                  <a:pt x="596873" y="491866"/>
                </a:lnTo>
                <a:lnTo>
                  <a:pt x="596873" y="449275"/>
                </a:lnTo>
                <a:close/>
                <a:moveTo>
                  <a:pt x="948084" y="413918"/>
                </a:moveTo>
                <a:lnTo>
                  <a:pt x="948084" y="449275"/>
                </a:lnTo>
                <a:lnTo>
                  <a:pt x="906874" y="449275"/>
                </a:lnTo>
                <a:lnTo>
                  <a:pt x="906874" y="527224"/>
                </a:lnTo>
                <a:lnTo>
                  <a:pt x="948084" y="527224"/>
                </a:lnTo>
                <a:lnTo>
                  <a:pt x="948084" y="449276"/>
                </a:lnTo>
                <a:lnTo>
                  <a:pt x="1036800" y="449276"/>
                </a:lnTo>
                <a:lnTo>
                  <a:pt x="1036800" y="413918"/>
                </a:lnTo>
                <a:close/>
                <a:moveTo>
                  <a:pt x="596874" y="413918"/>
                </a:moveTo>
                <a:lnTo>
                  <a:pt x="596874" y="449276"/>
                </a:lnTo>
                <a:lnTo>
                  <a:pt x="685590" y="449276"/>
                </a:lnTo>
                <a:lnTo>
                  <a:pt x="685590" y="413918"/>
                </a:lnTo>
                <a:close/>
                <a:moveTo>
                  <a:pt x="770423" y="371326"/>
                </a:moveTo>
                <a:lnTo>
                  <a:pt x="803073" y="371326"/>
                </a:lnTo>
                <a:cubicBezTo>
                  <a:pt x="807885" y="371326"/>
                  <a:pt x="812523" y="371596"/>
                  <a:pt x="816985" y="372123"/>
                </a:cubicBezTo>
                <a:cubicBezTo>
                  <a:pt x="821447" y="372649"/>
                  <a:pt x="825370" y="373688"/>
                  <a:pt x="828753" y="375213"/>
                </a:cubicBezTo>
                <a:cubicBezTo>
                  <a:pt x="832137" y="376738"/>
                  <a:pt x="834860" y="378897"/>
                  <a:pt x="836909" y="381677"/>
                </a:cubicBezTo>
                <a:cubicBezTo>
                  <a:pt x="838958" y="384457"/>
                  <a:pt x="839983" y="388115"/>
                  <a:pt x="839983" y="392622"/>
                </a:cubicBezTo>
                <a:cubicBezTo>
                  <a:pt x="839983" y="397130"/>
                  <a:pt x="838958" y="400787"/>
                  <a:pt x="836909" y="403567"/>
                </a:cubicBezTo>
                <a:cubicBezTo>
                  <a:pt x="834860" y="406347"/>
                  <a:pt x="832137" y="408506"/>
                  <a:pt x="828753" y="410031"/>
                </a:cubicBezTo>
                <a:cubicBezTo>
                  <a:pt x="825356" y="411556"/>
                  <a:pt x="821433" y="412582"/>
                  <a:pt x="816985" y="413122"/>
                </a:cubicBezTo>
                <a:cubicBezTo>
                  <a:pt x="812523" y="413648"/>
                  <a:pt x="807885" y="413918"/>
                  <a:pt x="803073" y="413918"/>
                </a:cubicBezTo>
                <a:lnTo>
                  <a:pt x="770423" y="413918"/>
                </a:lnTo>
                <a:close/>
                <a:moveTo>
                  <a:pt x="1074937" y="335968"/>
                </a:moveTo>
                <a:lnTo>
                  <a:pt x="1074937" y="527238"/>
                </a:lnTo>
                <a:lnTo>
                  <a:pt x="1213140" y="527238"/>
                </a:lnTo>
                <a:lnTo>
                  <a:pt x="1213140" y="491867"/>
                </a:lnTo>
                <a:lnTo>
                  <a:pt x="1116134" y="491867"/>
                </a:lnTo>
                <a:lnTo>
                  <a:pt x="1116134" y="335968"/>
                </a:lnTo>
                <a:close/>
                <a:moveTo>
                  <a:pt x="906874" y="335968"/>
                </a:moveTo>
                <a:lnTo>
                  <a:pt x="906874" y="413917"/>
                </a:lnTo>
                <a:lnTo>
                  <a:pt x="948084" y="413917"/>
                </a:lnTo>
                <a:lnTo>
                  <a:pt x="948084" y="371326"/>
                </a:lnTo>
                <a:lnTo>
                  <a:pt x="1045091" y="371326"/>
                </a:lnTo>
                <a:lnTo>
                  <a:pt x="1045091" y="335968"/>
                </a:lnTo>
                <a:close/>
                <a:moveTo>
                  <a:pt x="555663" y="335968"/>
                </a:moveTo>
                <a:lnTo>
                  <a:pt x="555663" y="413917"/>
                </a:lnTo>
                <a:lnTo>
                  <a:pt x="596873" y="413917"/>
                </a:lnTo>
                <a:lnTo>
                  <a:pt x="596873" y="371326"/>
                </a:lnTo>
                <a:lnTo>
                  <a:pt x="693880" y="371326"/>
                </a:lnTo>
                <a:lnTo>
                  <a:pt x="693880" y="335968"/>
                </a:lnTo>
                <a:close/>
                <a:moveTo>
                  <a:pt x="729199" y="335955"/>
                </a:moveTo>
                <a:lnTo>
                  <a:pt x="729199" y="527225"/>
                </a:lnTo>
                <a:lnTo>
                  <a:pt x="770409" y="527225"/>
                </a:lnTo>
                <a:lnTo>
                  <a:pt x="770409" y="449262"/>
                </a:lnTo>
                <a:lnTo>
                  <a:pt x="814558" y="449262"/>
                </a:lnTo>
                <a:cubicBezTo>
                  <a:pt x="826502" y="449262"/>
                  <a:pt x="836680" y="447656"/>
                  <a:pt x="845065" y="444444"/>
                </a:cubicBezTo>
                <a:cubicBezTo>
                  <a:pt x="853450" y="441232"/>
                  <a:pt x="860271" y="436981"/>
                  <a:pt x="865542" y="431705"/>
                </a:cubicBezTo>
                <a:cubicBezTo>
                  <a:pt x="870799" y="426428"/>
                  <a:pt x="874641" y="420369"/>
                  <a:pt x="877054" y="413526"/>
                </a:cubicBezTo>
                <a:cubicBezTo>
                  <a:pt x="879467" y="406684"/>
                  <a:pt x="880667" y="399721"/>
                  <a:pt x="880667" y="392622"/>
                </a:cubicBezTo>
                <a:cubicBezTo>
                  <a:pt x="880667" y="385524"/>
                  <a:pt x="879467" y="378357"/>
                  <a:pt x="877054" y="371596"/>
                </a:cubicBezTo>
                <a:cubicBezTo>
                  <a:pt x="874641" y="364835"/>
                  <a:pt x="870813" y="358816"/>
                  <a:pt x="865542" y="353539"/>
                </a:cubicBezTo>
                <a:lnTo>
                  <a:pt x="865542" y="353526"/>
                </a:lnTo>
                <a:cubicBezTo>
                  <a:pt x="860271" y="348249"/>
                  <a:pt x="853450" y="343998"/>
                  <a:pt x="845065" y="340786"/>
                </a:cubicBezTo>
                <a:cubicBezTo>
                  <a:pt x="836680" y="337574"/>
                  <a:pt x="826502" y="335955"/>
                  <a:pt x="814558" y="3359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F0DAA2-4F8C-57C5-70AF-C09C85FE85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A54448-3D98-55D4-A93A-919F2D091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1EDA2B-8A2F-D33E-C6F9-727DD4FC59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5DEE997-6BE2-8721-E274-AB6D2BAD8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555663 w 12191999"/>
              <a:gd name="connsiteY0" fmla="*/ 449275 h 6857999"/>
              <a:gd name="connsiteX1" fmla="*/ 555663 w 12191999"/>
              <a:gd name="connsiteY1" fmla="*/ 527238 h 6857999"/>
              <a:gd name="connsiteX2" fmla="*/ 693880 w 12191999"/>
              <a:gd name="connsiteY2" fmla="*/ 527238 h 6857999"/>
              <a:gd name="connsiteX3" fmla="*/ 693880 w 12191999"/>
              <a:gd name="connsiteY3" fmla="*/ 491866 h 6857999"/>
              <a:gd name="connsiteX4" fmla="*/ 596873 w 12191999"/>
              <a:gd name="connsiteY4" fmla="*/ 491866 h 6857999"/>
              <a:gd name="connsiteX5" fmla="*/ 596873 w 12191999"/>
              <a:gd name="connsiteY5" fmla="*/ 449275 h 6857999"/>
              <a:gd name="connsiteX6" fmla="*/ 948084 w 12191999"/>
              <a:gd name="connsiteY6" fmla="*/ 413918 h 6857999"/>
              <a:gd name="connsiteX7" fmla="*/ 948084 w 12191999"/>
              <a:gd name="connsiteY7" fmla="*/ 449275 h 6857999"/>
              <a:gd name="connsiteX8" fmla="*/ 906874 w 12191999"/>
              <a:gd name="connsiteY8" fmla="*/ 449275 h 6857999"/>
              <a:gd name="connsiteX9" fmla="*/ 906874 w 12191999"/>
              <a:gd name="connsiteY9" fmla="*/ 527224 h 6857999"/>
              <a:gd name="connsiteX10" fmla="*/ 948084 w 12191999"/>
              <a:gd name="connsiteY10" fmla="*/ 527224 h 6857999"/>
              <a:gd name="connsiteX11" fmla="*/ 948084 w 12191999"/>
              <a:gd name="connsiteY11" fmla="*/ 449276 h 6857999"/>
              <a:gd name="connsiteX12" fmla="*/ 1036800 w 12191999"/>
              <a:gd name="connsiteY12" fmla="*/ 449276 h 6857999"/>
              <a:gd name="connsiteX13" fmla="*/ 1036800 w 12191999"/>
              <a:gd name="connsiteY13" fmla="*/ 413918 h 6857999"/>
              <a:gd name="connsiteX14" fmla="*/ 596874 w 12191999"/>
              <a:gd name="connsiteY14" fmla="*/ 413918 h 6857999"/>
              <a:gd name="connsiteX15" fmla="*/ 596874 w 12191999"/>
              <a:gd name="connsiteY15" fmla="*/ 449276 h 6857999"/>
              <a:gd name="connsiteX16" fmla="*/ 685590 w 12191999"/>
              <a:gd name="connsiteY16" fmla="*/ 449276 h 6857999"/>
              <a:gd name="connsiteX17" fmla="*/ 685590 w 12191999"/>
              <a:gd name="connsiteY17" fmla="*/ 413918 h 6857999"/>
              <a:gd name="connsiteX18" fmla="*/ 770423 w 12191999"/>
              <a:gd name="connsiteY18" fmla="*/ 371326 h 6857999"/>
              <a:gd name="connsiteX19" fmla="*/ 803073 w 12191999"/>
              <a:gd name="connsiteY19" fmla="*/ 371326 h 6857999"/>
              <a:gd name="connsiteX20" fmla="*/ 816985 w 12191999"/>
              <a:gd name="connsiteY20" fmla="*/ 372123 h 6857999"/>
              <a:gd name="connsiteX21" fmla="*/ 828753 w 12191999"/>
              <a:gd name="connsiteY21" fmla="*/ 375213 h 6857999"/>
              <a:gd name="connsiteX22" fmla="*/ 836909 w 12191999"/>
              <a:gd name="connsiteY22" fmla="*/ 381677 h 6857999"/>
              <a:gd name="connsiteX23" fmla="*/ 839983 w 12191999"/>
              <a:gd name="connsiteY23" fmla="*/ 392622 h 6857999"/>
              <a:gd name="connsiteX24" fmla="*/ 836909 w 12191999"/>
              <a:gd name="connsiteY24" fmla="*/ 403567 h 6857999"/>
              <a:gd name="connsiteX25" fmla="*/ 828753 w 12191999"/>
              <a:gd name="connsiteY25" fmla="*/ 410031 h 6857999"/>
              <a:gd name="connsiteX26" fmla="*/ 816985 w 12191999"/>
              <a:gd name="connsiteY26" fmla="*/ 413122 h 6857999"/>
              <a:gd name="connsiteX27" fmla="*/ 803073 w 12191999"/>
              <a:gd name="connsiteY27" fmla="*/ 413918 h 6857999"/>
              <a:gd name="connsiteX28" fmla="*/ 770423 w 12191999"/>
              <a:gd name="connsiteY28" fmla="*/ 413918 h 6857999"/>
              <a:gd name="connsiteX29" fmla="*/ 1074937 w 12191999"/>
              <a:gd name="connsiteY29" fmla="*/ 335968 h 6857999"/>
              <a:gd name="connsiteX30" fmla="*/ 1074937 w 12191999"/>
              <a:gd name="connsiteY30" fmla="*/ 527238 h 6857999"/>
              <a:gd name="connsiteX31" fmla="*/ 1213140 w 12191999"/>
              <a:gd name="connsiteY31" fmla="*/ 527238 h 6857999"/>
              <a:gd name="connsiteX32" fmla="*/ 1213140 w 12191999"/>
              <a:gd name="connsiteY32" fmla="*/ 491867 h 6857999"/>
              <a:gd name="connsiteX33" fmla="*/ 1116134 w 12191999"/>
              <a:gd name="connsiteY33" fmla="*/ 491867 h 6857999"/>
              <a:gd name="connsiteX34" fmla="*/ 1116134 w 12191999"/>
              <a:gd name="connsiteY34" fmla="*/ 335968 h 6857999"/>
              <a:gd name="connsiteX35" fmla="*/ 906874 w 12191999"/>
              <a:gd name="connsiteY35" fmla="*/ 335968 h 6857999"/>
              <a:gd name="connsiteX36" fmla="*/ 906874 w 12191999"/>
              <a:gd name="connsiteY36" fmla="*/ 413917 h 6857999"/>
              <a:gd name="connsiteX37" fmla="*/ 948084 w 12191999"/>
              <a:gd name="connsiteY37" fmla="*/ 413917 h 6857999"/>
              <a:gd name="connsiteX38" fmla="*/ 948084 w 12191999"/>
              <a:gd name="connsiteY38" fmla="*/ 371326 h 6857999"/>
              <a:gd name="connsiteX39" fmla="*/ 1045091 w 12191999"/>
              <a:gd name="connsiteY39" fmla="*/ 371326 h 6857999"/>
              <a:gd name="connsiteX40" fmla="*/ 1045091 w 12191999"/>
              <a:gd name="connsiteY40" fmla="*/ 335968 h 6857999"/>
              <a:gd name="connsiteX41" fmla="*/ 555663 w 12191999"/>
              <a:gd name="connsiteY41" fmla="*/ 335968 h 6857999"/>
              <a:gd name="connsiteX42" fmla="*/ 555663 w 12191999"/>
              <a:gd name="connsiteY42" fmla="*/ 413917 h 6857999"/>
              <a:gd name="connsiteX43" fmla="*/ 596873 w 12191999"/>
              <a:gd name="connsiteY43" fmla="*/ 413917 h 6857999"/>
              <a:gd name="connsiteX44" fmla="*/ 596873 w 12191999"/>
              <a:gd name="connsiteY44" fmla="*/ 371326 h 6857999"/>
              <a:gd name="connsiteX45" fmla="*/ 693880 w 12191999"/>
              <a:gd name="connsiteY45" fmla="*/ 371326 h 6857999"/>
              <a:gd name="connsiteX46" fmla="*/ 693880 w 12191999"/>
              <a:gd name="connsiteY46" fmla="*/ 335968 h 6857999"/>
              <a:gd name="connsiteX47" fmla="*/ 729199 w 12191999"/>
              <a:gd name="connsiteY47" fmla="*/ 335955 h 6857999"/>
              <a:gd name="connsiteX48" fmla="*/ 729199 w 12191999"/>
              <a:gd name="connsiteY48" fmla="*/ 527225 h 6857999"/>
              <a:gd name="connsiteX49" fmla="*/ 770409 w 12191999"/>
              <a:gd name="connsiteY49" fmla="*/ 527225 h 6857999"/>
              <a:gd name="connsiteX50" fmla="*/ 770409 w 12191999"/>
              <a:gd name="connsiteY50" fmla="*/ 449262 h 6857999"/>
              <a:gd name="connsiteX51" fmla="*/ 814558 w 12191999"/>
              <a:gd name="connsiteY51" fmla="*/ 449262 h 6857999"/>
              <a:gd name="connsiteX52" fmla="*/ 845065 w 12191999"/>
              <a:gd name="connsiteY52" fmla="*/ 444444 h 6857999"/>
              <a:gd name="connsiteX53" fmla="*/ 865542 w 12191999"/>
              <a:gd name="connsiteY53" fmla="*/ 431705 h 6857999"/>
              <a:gd name="connsiteX54" fmla="*/ 877054 w 12191999"/>
              <a:gd name="connsiteY54" fmla="*/ 413526 h 6857999"/>
              <a:gd name="connsiteX55" fmla="*/ 880667 w 12191999"/>
              <a:gd name="connsiteY55" fmla="*/ 392622 h 6857999"/>
              <a:gd name="connsiteX56" fmla="*/ 877054 w 12191999"/>
              <a:gd name="connsiteY56" fmla="*/ 371596 h 6857999"/>
              <a:gd name="connsiteX57" fmla="*/ 865542 w 12191999"/>
              <a:gd name="connsiteY57" fmla="*/ 353539 h 6857999"/>
              <a:gd name="connsiteX58" fmla="*/ 865542 w 12191999"/>
              <a:gd name="connsiteY58" fmla="*/ 353526 h 6857999"/>
              <a:gd name="connsiteX59" fmla="*/ 845065 w 12191999"/>
              <a:gd name="connsiteY59" fmla="*/ 340786 h 6857999"/>
              <a:gd name="connsiteX60" fmla="*/ 814558 w 12191999"/>
              <a:gd name="connsiteY60" fmla="*/ 335955 h 6857999"/>
              <a:gd name="connsiteX61" fmla="*/ 0 w 12191999"/>
              <a:gd name="connsiteY61" fmla="*/ 0 h 6857999"/>
              <a:gd name="connsiteX62" fmla="*/ 12191999 w 12191999"/>
              <a:gd name="connsiteY62" fmla="*/ 0 h 6857999"/>
              <a:gd name="connsiteX63" fmla="*/ 12191999 w 12191999"/>
              <a:gd name="connsiteY63" fmla="*/ 6857999 h 6857999"/>
              <a:gd name="connsiteX64" fmla="*/ 0 w 12191999"/>
              <a:gd name="connsiteY6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9" h="6857999">
                <a:moveTo>
                  <a:pt x="555663" y="449275"/>
                </a:moveTo>
                <a:lnTo>
                  <a:pt x="555663" y="527238"/>
                </a:lnTo>
                <a:lnTo>
                  <a:pt x="693880" y="527238"/>
                </a:lnTo>
                <a:lnTo>
                  <a:pt x="693880" y="491866"/>
                </a:lnTo>
                <a:lnTo>
                  <a:pt x="596873" y="491866"/>
                </a:lnTo>
                <a:lnTo>
                  <a:pt x="596873" y="449275"/>
                </a:lnTo>
                <a:close/>
                <a:moveTo>
                  <a:pt x="948084" y="413918"/>
                </a:moveTo>
                <a:lnTo>
                  <a:pt x="948084" y="449275"/>
                </a:lnTo>
                <a:lnTo>
                  <a:pt x="906874" y="449275"/>
                </a:lnTo>
                <a:lnTo>
                  <a:pt x="906874" y="527224"/>
                </a:lnTo>
                <a:lnTo>
                  <a:pt x="948084" y="527224"/>
                </a:lnTo>
                <a:lnTo>
                  <a:pt x="948084" y="449276"/>
                </a:lnTo>
                <a:lnTo>
                  <a:pt x="1036800" y="449276"/>
                </a:lnTo>
                <a:lnTo>
                  <a:pt x="1036800" y="413918"/>
                </a:lnTo>
                <a:close/>
                <a:moveTo>
                  <a:pt x="596874" y="413918"/>
                </a:moveTo>
                <a:lnTo>
                  <a:pt x="596874" y="449276"/>
                </a:lnTo>
                <a:lnTo>
                  <a:pt x="685590" y="449276"/>
                </a:lnTo>
                <a:lnTo>
                  <a:pt x="685590" y="413918"/>
                </a:lnTo>
                <a:close/>
                <a:moveTo>
                  <a:pt x="770423" y="371326"/>
                </a:moveTo>
                <a:lnTo>
                  <a:pt x="803073" y="371326"/>
                </a:lnTo>
                <a:cubicBezTo>
                  <a:pt x="807885" y="371326"/>
                  <a:pt x="812523" y="371596"/>
                  <a:pt x="816985" y="372123"/>
                </a:cubicBezTo>
                <a:cubicBezTo>
                  <a:pt x="821447" y="372649"/>
                  <a:pt x="825370" y="373688"/>
                  <a:pt x="828753" y="375213"/>
                </a:cubicBezTo>
                <a:cubicBezTo>
                  <a:pt x="832137" y="376738"/>
                  <a:pt x="834860" y="378897"/>
                  <a:pt x="836909" y="381677"/>
                </a:cubicBezTo>
                <a:cubicBezTo>
                  <a:pt x="838958" y="384457"/>
                  <a:pt x="839983" y="388115"/>
                  <a:pt x="839983" y="392622"/>
                </a:cubicBezTo>
                <a:cubicBezTo>
                  <a:pt x="839983" y="397130"/>
                  <a:pt x="838958" y="400787"/>
                  <a:pt x="836909" y="403567"/>
                </a:cubicBezTo>
                <a:cubicBezTo>
                  <a:pt x="834860" y="406347"/>
                  <a:pt x="832137" y="408506"/>
                  <a:pt x="828753" y="410031"/>
                </a:cubicBezTo>
                <a:cubicBezTo>
                  <a:pt x="825356" y="411556"/>
                  <a:pt x="821433" y="412582"/>
                  <a:pt x="816985" y="413122"/>
                </a:cubicBezTo>
                <a:cubicBezTo>
                  <a:pt x="812523" y="413648"/>
                  <a:pt x="807885" y="413918"/>
                  <a:pt x="803073" y="413918"/>
                </a:cubicBezTo>
                <a:lnTo>
                  <a:pt x="770423" y="413918"/>
                </a:lnTo>
                <a:close/>
                <a:moveTo>
                  <a:pt x="1074937" y="335968"/>
                </a:moveTo>
                <a:lnTo>
                  <a:pt x="1074937" y="527238"/>
                </a:lnTo>
                <a:lnTo>
                  <a:pt x="1213140" y="527238"/>
                </a:lnTo>
                <a:lnTo>
                  <a:pt x="1213140" y="491867"/>
                </a:lnTo>
                <a:lnTo>
                  <a:pt x="1116134" y="491867"/>
                </a:lnTo>
                <a:lnTo>
                  <a:pt x="1116134" y="335968"/>
                </a:lnTo>
                <a:close/>
                <a:moveTo>
                  <a:pt x="906874" y="335968"/>
                </a:moveTo>
                <a:lnTo>
                  <a:pt x="906874" y="413917"/>
                </a:lnTo>
                <a:lnTo>
                  <a:pt x="948084" y="413917"/>
                </a:lnTo>
                <a:lnTo>
                  <a:pt x="948084" y="371326"/>
                </a:lnTo>
                <a:lnTo>
                  <a:pt x="1045091" y="371326"/>
                </a:lnTo>
                <a:lnTo>
                  <a:pt x="1045091" y="335968"/>
                </a:lnTo>
                <a:close/>
                <a:moveTo>
                  <a:pt x="555663" y="335968"/>
                </a:moveTo>
                <a:lnTo>
                  <a:pt x="555663" y="413917"/>
                </a:lnTo>
                <a:lnTo>
                  <a:pt x="596873" y="413917"/>
                </a:lnTo>
                <a:lnTo>
                  <a:pt x="596873" y="371326"/>
                </a:lnTo>
                <a:lnTo>
                  <a:pt x="693880" y="371326"/>
                </a:lnTo>
                <a:lnTo>
                  <a:pt x="693880" y="335968"/>
                </a:lnTo>
                <a:close/>
                <a:moveTo>
                  <a:pt x="729199" y="335955"/>
                </a:moveTo>
                <a:lnTo>
                  <a:pt x="729199" y="527225"/>
                </a:lnTo>
                <a:lnTo>
                  <a:pt x="770409" y="527225"/>
                </a:lnTo>
                <a:lnTo>
                  <a:pt x="770409" y="449262"/>
                </a:lnTo>
                <a:lnTo>
                  <a:pt x="814558" y="449262"/>
                </a:lnTo>
                <a:cubicBezTo>
                  <a:pt x="826502" y="449262"/>
                  <a:pt x="836680" y="447656"/>
                  <a:pt x="845065" y="444444"/>
                </a:cubicBezTo>
                <a:cubicBezTo>
                  <a:pt x="853450" y="441232"/>
                  <a:pt x="860271" y="436981"/>
                  <a:pt x="865542" y="431705"/>
                </a:cubicBezTo>
                <a:cubicBezTo>
                  <a:pt x="870799" y="426428"/>
                  <a:pt x="874641" y="420369"/>
                  <a:pt x="877054" y="413526"/>
                </a:cubicBezTo>
                <a:cubicBezTo>
                  <a:pt x="879467" y="406684"/>
                  <a:pt x="880667" y="399721"/>
                  <a:pt x="880667" y="392622"/>
                </a:cubicBezTo>
                <a:cubicBezTo>
                  <a:pt x="880667" y="385524"/>
                  <a:pt x="879467" y="378357"/>
                  <a:pt x="877054" y="371596"/>
                </a:cubicBezTo>
                <a:cubicBezTo>
                  <a:pt x="874641" y="364835"/>
                  <a:pt x="870813" y="358816"/>
                  <a:pt x="865542" y="353539"/>
                </a:cubicBezTo>
                <a:lnTo>
                  <a:pt x="865542" y="353526"/>
                </a:lnTo>
                <a:cubicBezTo>
                  <a:pt x="860271" y="348249"/>
                  <a:pt x="853450" y="343998"/>
                  <a:pt x="845065" y="340786"/>
                </a:cubicBezTo>
                <a:cubicBezTo>
                  <a:pt x="836680" y="337574"/>
                  <a:pt x="826502" y="335955"/>
                  <a:pt x="814558" y="3359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96DC45-A2F3-ED7E-0FA3-50FAE375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7400C-1017-B66F-9CB5-7D2B04E5F6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6CCDED-88C0-1A5D-5485-599A787953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0E308-8E16-948D-3328-AA3B12D0FC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6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bg>
      <p:bgPr>
        <a:gradFill>
          <a:gsLst>
            <a:gs pos="0">
              <a:schemeClr val="accent1">
                <a:lumMod val="50000"/>
              </a:schemeClr>
            </a:gs>
            <a:gs pos="32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D246-3E2B-1F52-0B58-E00000A148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002C16-8BBA-7D99-CE90-8702E1DD0D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0780DA-0922-8F1C-8B7C-1357163481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8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5DEE997-6BE2-8721-E274-AB6D2BAD8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555663 w 12191999"/>
              <a:gd name="connsiteY0" fmla="*/ 449275 h 6857999"/>
              <a:gd name="connsiteX1" fmla="*/ 555663 w 12191999"/>
              <a:gd name="connsiteY1" fmla="*/ 527238 h 6857999"/>
              <a:gd name="connsiteX2" fmla="*/ 693880 w 12191999"/>
              <a:gd name="connsiteY2" fmla="*/ 527238 h 6857999"/>
              <a:gd name="connsiteX3" fmla="*/ 693880 w 12191999"/>
              <a:gd name="connsiteY3" fmla="*/ 491866 h 6857999"/>
              <a:gd name="connsiteX4" fmla="*/ 596873 w 12191999"/>
              <a:gd name="connsiteY4" fmla="*/ 491866 h 6857999"/>
              <a:gd name="connsiteX5" fmla="*/ 596873 w 12191999"/>
              <a:gd name="connsiteY5" fmla="*/ 449275 h 6857999"/>
              <a:gd name="connsiteX6" fmla="*/ 948084 w 12191999"/>
              <a:gd name="connsiteY6" fmla="*/ 413918 h 6857999"/>
              <a:gd name="connsiteX7" fmla="*/ 948084 w 12191999"/>
              <a:gd name="connsiteY7" fmla="*/ 449275 h 6857999"/>
              <a:gd name="connsiteX8" fmla="*/ 906874 w 12191999"/>
              <a:gd name="connsiteY8" fmla="*/ 449275 h 6857999"/>
              <a:gd name="connsiteX9" fmla="*/ 906874 w 12191999"/>
              <a:gd name="connsiteY9" fmla="*/ 527224 h 6857999"/>
              <a:gd name="connsiteX10" fmla="*/ 948084 w 12191999"/>
              <a:gd name="connsiteY10" fmla="*/ 527224 h 6857999"/>
              <a:gd name="connsiteX11" fmla="*/ 948084 w 12191999"/>
              <a:gd name="connsiteY11" fmla="*/ 449276 h 6857999"/>
              <a:gd name="connsiteX12" fmla="*/ 1036800 w 12191999"/>
              <a:gd name="connsiteY12" fmla="*/ 449276 h 6857999"/>
              <a:gd name="connsiteX13" fmla="*/ 1036800 w 12191999"/>
              <a:gd name="connsiteY13" fmla="*/ 413918 h 6857999"/>
              <a:gd name="connsiteX14" fmla="*/ 596874 w 12191999"/>
              <a:gd name="connsiteY14" fmla="*/ 413918 h 6857999"/>
              <a:gd name="connsiteX15" fmla="*/ 596874 w 12191999"/>
              <a:gd name="connsiteY15" fmla="*/ 449276 h 6857999"/>
              <a:gd name="connsiteX16" fmla="*/ 685590 w 12191999"/>
              <a:gd name="connsiteY16" fmla="*/ 449276 h 6857999"/>
              <a:gd name="connsiteX17" fmla="*/ 685590 w 12191999"/>
              <a:gd name="connsiteY17" fmla="*/ 413918 h 6857999"/>
              <a:gd name="connsiteX18" fmla="*/ 770423 w 12191999"/>
              <a:gd name="connsiteY18" fmla="*/ 371326 h 6857999"/>
              <a:gd name="connsiteX19" fmla="*/ 803073 w 12191999"/>
              <a:gd name="connsiteY19" fmla="*/ 371326 h 6857999"/>
              <a:gd name="connsiteX20" fmla="*/ 816985 w 12191999"/>
              <a:gd name="connsiteY20" fmla="*/ 372123 h 6857999"/>
              <a:gd name="connsiteX21" fmla="*/ 828753 w 12191999"/>
              <a:gd name="connsiteY21" fmla="*/ 375213 h 6857999"/>
              <a:gd name="connsiteX22" fmla="*/ 836909 w 12191999"/>
              <a:gd name="connsiteY22" fmla="*/ 381677 h 6857999"/>
              <a:gd name="connsiteX23" fmla="*/ 839983 w 12191999"/>
              <a:gd name="connsiteY23" fmla="*/ 392622 h 6857999"/>
              <a:gd name="connsiteX24" fmla="*/ 836909 w 12191999"/>
              <a:gd name="connsiteY24" fmla="*/ 403567 h 6857999"/>
              <a:gd name="connsiteX25" fmla="*/ 828753 w 12191999"/>
              <a:gd name="connsiteY25" fmla="*/ 410031 h 6857999"/>
              <a:gd name="connsiteX26" fmla="*/ 816985 w 12191999"/>
              <a:gd name="connsiteY26" fmla="*/ 413122 h 6857999"/>
              <a:gd name="connsiteX27" fmla="*/ 803073 w 12191999"/>
              <a:gd name="connsiteY27" fmla="*/ 413918 h 6857999"/>
              <a:gd name="connsiteX28" fmla="*/ 770423 w 12191999"/>
              <a:gd name="connsiteY28" fmla="*/ 413918 h 6857999"/>
              <a:gd name="connsiteX29" fmla="*/ 1074937 w 12191999"/>
              <a:gd name="connsiteY29" fmla="*/ 335968 h 6857999"/>
              <a:gd name="connsiteX30" fmla="*/ 1074937 w 12191999"/>
              <a:gd name="connsiteY30" fmla="*/ 527238 h 6857999"/>
              <a:gd name="connsiteX31" fmla="*/ 1213140 w 12191999"/>
              <a:gd name="connsiteY31" fmla="*/ 527238 h 6857999"/>
              <a:gd name="connsiteX32" fmla="*/ 1213140 w 12191999"/>
              <a:gd name="connsiteY32" fmla="*/ 491867 h 6857999"/>
              <a:gd name="connsiteX33" fmla="*/ 1116134 w 12191999"/>
              <a:gd name="connsiteY33" fmla="*/ 491867 h 6857999"/>
              <a:gd name="connsiteX34" fmla="*/ 1116134 w 12191999"/>
              <a:gd name="connsiteY34" fmla="*/ 335968 h 6857999"/>
              <a:gd name="connsiteX35" fmla="*/ 906874 w 12191999"/>
              <a:gd name="connsiteY35" fmla="*/ 335968 h 6857999"/>
              <a:gd name="connsiteX36" fmla="*/ 906874 w 12191999"/>
              <a:gd name="connsiteY36" fmla="*/ 413917 h 6857999"/>
              <a:gd name="connsiteX37" fmla="*/ 948084 w 12191999"/>
              <a:gd name="connsiteY37" fmla="*/ 413917 h 6857999"/>
              <a:gd name="connsiteX38" fmla="*/ 948084 w 12191999"/>
              <a:gd name="connsiteY38" fmla="*/ 371326 h 6857999"/>
              <a:gd name="connsiteX39" fmla="*/ 1045091 w 12191999"/>
              <a:gd name="connsiteY39" fmla="*/ 371326 h 6857999"/>
              <a:gd name="connsiteX40" fmla="*/ 1045091 w 12191999"/>
              <a:gd name="connsiteY40" fmla="*/ 335968 h 6857999"/>
              <a:gd name="connsiteX41" fmla="*/ 555663 w 12191999"/>
              <a:gd name="connsiteY41" fmla="*/ 335968 h 6857999"/>
              <a:gd name="connsiteX42" fmla="*/ 555663 w 12191999"/>
              <a:gd name="connsiteY42" fmla="*/ 413917 h 6857999"/>
              <a:gd name="connsiteX43" fmla="*/ 596873 w 12191999"/>
              <a:gd name="connsiteY43" fmla="*/ 413917 h 6857999"/>
              <a:gd name="connsiteX44" fmla="*/ 596873 w 12191999"/>
              <a:gd name="connsiteY44" fmla="*/ 371326 h 6857999"/>
              <a:gd name="connsiteX45" fmla="*/ 693880 w 12191999"/>
              <a:gd name="connsiteY45" fmla="*/ 371326 h 6857999"/>
              <a:gd name="connsiteX46" fmla="*/ 693880 w 12191999"/>
              <a:gd name="connsiteY46" fmla="*/ 335968 h 6857999"/>
              <a:gd name="connsiteX47" fmla="*/ 729199 w 12191999"/>
              <a:gd name="connsiteY47" fmla="*/ 335955 h 6857999"/>
              <a:gd name="connsiteX48" fmla="*/ 729199 w 12191999"/>
              <a:gd name="connsiteY48" fmla="*/ 527225 h 6857999"/>
              <a:gd name="connsiteX49" fmla="*/ 770409 w 12191999"/>
              <a:gd name="connsiteY49" fmla="*/ 527225 h 6857999"/>
              <a:gd name="connsiteX50" fmla="*/ 770409 w 12191999"/>
              <a:gd name="connsiteY50" fmla="*/ 449262 h 6857999"/>
              <a:gd name="connsiteX51" fmla="*/ 814558 w 12191999"/>
              <a:gd name="connsiteY51" fmla="*/ 449262 h 6857999"/>
              <a:gd name="connsiteX52" fmla="*/ 845065 w 12191999"/>
              <a:gd name="connsiteY52" fmla="*/ 444444 h 6857999"/>
              <a:gd name="connsiteX53" fmla="*/ 865542 w 12191999"/>
              <a:gd name="connsiteY53" fmla="*/ 431705 h 6857999"/>
              <a:gd name="connsiteX54" fmla="*/ 877054 w 12191999"/>
              <a:gd name="connsiteY54" fmla="*/ 413526 h 6857999"/>
              <a:gd name="connsiteX55" fmla="*/ 880667 w 12191999"/>
              <a:gd name="connsiteY55" fmla="*/ 392622 h 6857999"/>
              <a:gd name="connsiteX56" fmla="*/ 877054 w 12191999"/>
              <a:gd name="connsiteY56" fmla="*/ 371596 h 6857999"/>
              <a:gd name="connsiteX57" fmla="*/ 865542 w 12191999"/>
              <a:gd name="connsiteY57" fmla="*/ 353539 h 6857999"/>
              <a:gd name="connsiteX58" fmla="*/ 865542 w 12191999"/>
              <a:gd name="connsiteY58" fmla="*/ 353526 h 6857999"/>
              <a:gd name="connsiteX59" fmla="*/ 845065 w 12191999"/>
              <a:gd name="connsiteY59" fmla="*/ 340786 h 6857999"/>
              <a:gd name="connsiteX60" fmla="*/ 814558 w 12191999"/>
              <a:gd name="connsiteY60" fmla="*/ 335955 h 6857999"/>
              <a:gd name="connsiteX61" fmla="*/ 0 w 12191999"/>
              <a:gd name="connsiteY61" fmla="*/ 0 h 6857999"/>
              <a:gd name="connsiteX62" fmla="*/ 12191999 w 12191999"/>
              <a:gd name="connsiteY62" fmla="*/ 0 h 6857999"/>
              <a:gd name="connsiteX63" fmla="*/ 12191999 w 12191999"/>
              <a:gd name="connsiteY63" fmla="*/ 6857999 h 6857999"/>
              <a:gd name="connsiteX64" fmla="*/ 0 w 12191999"/>
              <a:gd name="connsiteY6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9" h="6857999">
                <a:moveTo>
                  <a:pt x="555663" y="449275"/>
                </a:moveTo>
                <a:lnTo>
                  <a:pt x="555663" y="527238"/>
                </a:lnTo>
                <a:lnTo>
                  <a:pt x="693880" y="527238"/>
                </a:lnTo>
                <a:lnTo>
                  <a:pt x="693880" y="491866"/>
                </a:lnTo>
                <a:lnTo>
                  <a:pt x="596873" y="491866"/>
                </a:lnTo>
                <a:lnTo>
                  <a:pt x="596873" y="449275"/>
                </a:lnTo>
                <a:close/>
                <a:moveTo>
                  <a:pt x="948084" y="413918"/>
                </a:moveTo>
                <a:lnTo>
                  <a:pt x="948084" y="449275"/>
                </a:lnTo>
                <a:lnTo>
                  <a:pt x="906874" y="449275"/>
                </a:lnTo>
                <a:lnTo>
                  <a:pt x="906874" y="527224"/>
                </a:lnTo>
                <a:lnTo>
                  <a:pt x="948084" y="527224"/>
                </a:lnTo>
                <a:lnTo>
                  <a:pt x="948084" y="449276"/>
                </a:lnTo>
                <a:lnTo>
                  <a:pt x="1036800" y="449276"/>
                </a:lnTo>
                <a:lnTo>
                  <a:pt x="1036800" y="413918"/>
                </a:lnTo>
                <a:close/>
                <a:moveTo>
                  <a:pt x="596874" y="413918"/>
                </a:moveTo>
                <a:lnTo>
                  <a:pt x="596874" y="449276"/>
                </a:lnTo>
                <a:lnTo>
                  <a:pt x="685590" y="449276"/>
                </a:lnTo>
                <a:lnTo>
                  <a:pt x="685590" y="413918"/>
                </a:lnTo>
                <a:close/>
                <a:moveTo>
                  <a:pt x="770423" y="371326"/>
                </a:moveTo>
                <a:lnTo>
                  <a:pt x="803073" y="371326"/>
                </a:lnTo>
                <a:cubicBezTo>
                  <a:pt x="807885" y="371326"/>
                  <a:pt x="812523" y="371596"/>
                  <a:pt x="816985" y="372123"/>
                </a:cubicBezTo>
                <a:cubicBezTo>
                  <a:pt x="821447" y="372649"/>
                  <a:pt x="825370" y="373688"/>
                  <a:pt x="828753" y="375213"/>
                </a:cubicBezTo>
                <a:cubicBezTo>
                  <a:pt x="832137" y="376738"/>
                  <a:pt x="834860" y="378897"/>
                  <a:pt x="836909" y="381677"/>
                </a:cubicBezTo>
                <a:cubicBezTo>
                  <a:pt x="838958" y="384457"/>
                  <a:pt x="839983" y="388115"/>
                  <a:pt x="839983" y="392622"/>
                </a:cubicBezTo>
                <a:cubicBezTo>
                  <a:pt x="839983" y="397130"/>
                  <a:pt x="838958" y="400787"/>
                  <a:pt x="836909" y="403567"/>
                </a:cubicBezTo>
                <a:cubicBezTo>
                  <a:pt x="834860" y="406347"/>
                  <a:pt x="832137" y="408506"/>
                  <a:pt x="828753" y="410031"/>
                </a:cubicBezTo>
                <a:cubicBezTo>
                  <a:pt x="825356" y="411556"/>
                  <a:pt x="821433" y="412582"/>
                  <a:pt x="816985" y="413122"/>
                </a:cubicBezTo>
                <a:cubicBezTo>
                  <a:pt x="812523" y="413648"/>
                  <a:pt x="807885" y="413918"/>
                  <a:pt x="803073" y="413918"/>
                </a:cubicBezTo>
                <a:lnTo>
                  <a:pt x="770423" y="413918"/>
                </a:lnTo>
                <a:close/>
                <a:moveTo>
                  <a:pt x="1074937" y="335968"/>
                </a:moveTo>
                <a:lnTo>
                  <a:pt x="1074937" y="527238"/>
                </a:lnTo>
                <a:lnTo>
                  <a:pt x="1213140" y="527238"/>
                </a:lnTo>
                <a:lnTo>
                  <a:pt x="1213140" y="491867"/>
                </a:lnTo>
                <a:lnTo>
                  <a:pt x="1116134" y="491867"/>
                </a:lnTo>
                <a:lnTo>
                  <a:pt x="1116134" y="335968"/>
                </a:lnTo>
                <a:close/>
                <a:moveTo>
                  <a:pt x="906874" y="335968"/>
                </a:moveTo>
                <a:lnTo>
                  <a:pt x="906874" y="413917"/>
                </a:lnTo>
                <a:lnTo>
                  <a:pt x="948084" y="413917"/>
                </a:lnTo>
                <a:lnTo>
                  <a:pt x="948084" y="371326"/>
                </a:lnTo>
                <a:lnTo>
                  <a:pt x="1045091" y="371326"/>
                </a:lnTo>
                <a:lnTo>
                  <a:pt x="1045091" y="335968"/>
                </a:lnTo>
                <a:close/>
                <a:moveTo>
                  <a:pt x="555663" y="335968"/>
                </a:moveTo>
                <a:lnTo>
                  <a:pt x="555663" y="413917"/>
                </a:lnTo>
                <a:lnTo>
                  <a:pt x="596873" y="413917"/>
                </a:lnTo>
                <a:lnTo>
                  <a:pt x="596873" y="371326"/>
                </a:lnTo>
                <a:lnTo>
                  <a:pt x="693880" y="371326"/>
                </a:lnTo>
                <a:lnTo>
                  <a:pt x="693880" y="335968"/>
                </a:lnTo>
                <a:close/>
                <a:moveTo>
                  <a:pt x="729199" y="335955"/>
                </a:moveTo>
                <a:lnTo>
                  <a:pt x="729199" y="527225"/>
                </a:lnTo>
                <a:lnTo>
                  <a:pt x="770409" y="527225"/>
                </a:lnTo>
                <a:lnTo>
                  <a:pt x="770409" y="449262"/>
                </a:lnTo>
                <a:lnTo>
                  <a:pt x="814558" y="449262"/>
                </a:lnTo>
                <a:cubicBezTo>
                  <a:pt x="826502" y="449262"/>
                  <a:pt x="836680" y="447656"/>
                  <a:pt x="845065" y="444444"/>
                </a:cubicBezTo>
                <a:cubicBezTo>
                  <a:pt x="853450" y="441232"/>
                  <a:pt x="860271" y="436981"/>
                  <a:pt x="865542" y="431705"/>
                </a:cubicBezTo>
                <a:cubicBezTo>
                  <a:pt x="870799" y="426428"/>
                  <a:pt x="874641" y="420369"/>
                  <a:pt x="877054" y="413526"/>
                </a:cubicBezTo>
                <a:cubicBezTo>
                  <a:pt x="879467" y="406684"/>
                  <a:pt x="880667" y="399721"/>
                  <a:pt x="880667" y="392622"/>
                </a:cubicBezTo>
                <a:cubicBezTo>
                  <a:pt x="880667" y="385524"/>
                  <a:pt x="879467" y="378357"/>
                  <a:pt x="877054" y="371596"/>
                </a:cubicBezTo>
                <a:cubicBezTo>
                  <a:pt x="874641" y="364835"/>
                  <a:pt x="870813" y="358816"/>
                  <a:pt x="865542" y="353539"/>
                </a:cubicBezTo>
                <a:lnTo>
                  <a:pt x="865542" y="353526"/>
                </a:lnTo>
                <a:cubicBezTo>
                  <a:pt x="860271" y="348249"/>
                  <a:pt x="853450" y="343998"/>
                  <a:pt x="845065" y="340786"/>
                </a:cubicBezTo>
                <a:cubicBezTo>
                  <a:pt x="836680" y="337574"/>
                  <a:pt x="826502" y="335955"/>
                  <a:pt x="814558" y="3359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96DC45-A2F3-ED7E-0FA3-50FAE375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7400C-1017-B66F-9CB5-7D2B04E5F6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6CCDED-88C0-1A5D-5485-599A787953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0E308-8E16-948D-3328-AA3B12D0FC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E37AA37-33C9-00F4-0938-24808C087E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122613"/>
            <a:ext cx="4537075" cy="34020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89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873124"/>
            <a:ext cx="6024562" cy="5984875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A07D4F-8346-2B64-0416-FDCE0BE7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5422516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AAB541-0B94-EF7A-F9FC-B2F912BCC9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463358-F0B0-6AE3-8B48-F27B994F8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324209-65E2-F84D-CEC3-21C85F0683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2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5386" y="873124"/>
            <a:ext cx="7886614" cy="59848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A9D92-08D7-E5CA-85D6-8C2E54F21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429000"/>
            <a:ext cx="3600450" cy="3095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13F822-57A4-DFB2-BD74-42325B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D85D5B-A131-4663-BB0F-2FD2D8EA48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C75641-C52C-0748-91D5-A9EC6D45FDB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563173-40CF-80A1-AC40-E374BA6BC6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6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-6354"/>
            <a:ext cx="6024562" cy="686435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A9D92-08D7-E5CA-85D6-8C2E54F21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429000"/>
            <a:ext cx="5473700" cy="30956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13F822-57A4-DFB2-BD74-42325B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81F6B9-181F-A14F-EC0D-72BB1C622B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8AB052-5DEF-92C2-7982-B1EB40F594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8F4CFBF-8E13-8DFF-1A2A-5DE644DC27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5386" y="0"/>
            <a:ext cx="3590839" cy="6857999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A9D92-08D7-E5CA-85D6-8C2E54F21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50298" y="2084388"/>
            <a:ext cx="3600450" cy="44402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13F822-57A4-DFB2-BD74-42325B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2F5CC-09F6-CAC3-00B8-734CED089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3122613"/>
            <a:ext cx="3600450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432F55-8A97-1BB4-2F23-086FDAC46DF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05EDAD6-9C14-3B54-9823-67DD86CA86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9A76A2C-D3BB-E03F-C381-18BB0CD1198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4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52899"/>
            <a:ext cx="12192001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0862" y="2084918"/>
            <a:ext cx="11090275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62DF1BB-35DC-3A82-0169-B8DBE8B6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E69DB1A-EF51-40EA-B47B-454F35B329B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EE2F84-86D7-EF9E-E1F1-6D9B4FD351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94AFBB-3C11-FEBF-59B2-2F637FB532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52899"/>
            <a:ext cx="12192001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4295775" y="1476530"/>
            <a:ext cx="7345362" cy="2523971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62DF1BB-35DC-3A82-0169-B8DBE8B6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303711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66AC3B0-0D3A-8762-2087-9A5794DDBAE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02C03D-8F8B-28B8-FBD5-78C5C498F5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952B62-C420-1723-20D4-4BCBCC67654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EB4B76CC-D6E6-F71B-F115-CCF181F6E9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1" cy="3122613"/>
          </a:xfrm>
          <a:custGeom>
            <a:avLst/>
            <a:gdLst>
              <a:gd name="connsiteX0" fmla="*/ 767072 w 12192001"/>
              <a:gd name="connsiteY0" fmla="*/ 371000 h 3122613"/>
              <a:gd name="connsiteX1" fmla="*/ 799951 w 12192001"/>
              <a:gd name="connsiteY1" fmla="*/ 371000 h 3122613"/>
              <a:gd name="connsiteX2" fmla="*/ 813959 w 12192001"/>
              <a:gd name="connsiteY2" fmla="*/ 371799 h 3122613"/>
              <a:gd name="connsiteX3" fmla="*/ 825811 w 12192001"/>
              <a:gd name="connsiteY3" fmla="*/ 374901 h 3122613"/>
              <a:gd name="connsiteX4" fmla="*/ 834031 w 12192001"/>
              <a:gd name="connsiteY4" fmla="*/ 381381 h 3122613"/>
              <a:gd name="connsiteX5" fmla="*/ 837140 w 12192001"/>
              <a:gd name="connsiteY5" fmla="*/ 392376 h 3122613"/>
              <a:gd name="connsiteX6" fmla="*/ 834031 w 12192001"/>
              <a:gd name="connsiteY6" fmla="*/ 403372 h 3122613"/>
              <a:gd name="connsiteX7" fmla="*/ 834031 w 12192001"/>
              <a:gd name="connsiteY7" fmla="*/ 403341 h 3122613"/>
              <a:gd name="connsiteX8" fmla="*/ 825811 w 12192001"/>
              <a:gd name="connsiteY8" fmla="*/ 409821 h 3122613"/>
              <a:gd name="connsiteX9" fmla="*/ 813959 w 12192001"/>
              <a:gd name="connsiteY9" fmla="*/ 412923 h 3122613"/>
              <a:gd name="connsiteX10" fmla="*/ 799951 w 12192001"/>
              <a:gd name="connsiteY10" fmla="*/ 413722 h 3122613"/>
              <a:gd name="connsiteX11" fmla="*/ 767072 w 12192001"/>
              <a:gd name="connsiteY11" fmla="*/ 413722 h 3122613"/>
              <a:gd name="connsiteX12" fmla="*/ 1073698 w 12192001"/>
              <a:gd name="connsiteY12" fmla="*/ 335496 h 3122613"/>
              <a:gd name="connsiteX13" fmla="*/ 1073698 w 12192001"/>
              <a:gd name="connsiteY13" fmla="*/ 527421 h 3122613"/>
              <a:gd name="connsiteX14" fmla="*/ 1212850 w 12192001"/>
              <a:gd name="connsiteY14" fmla="*/ 527421 h 3122613"/>
              <a:gd name="connsiteX15" fmla="*/ 1212850 w 12192001"/>
              <a:gd name="connsiteY15" fmla="*/ 491948 h 3122613"/>
              <a:gd name="connsiteX16" fmla="*/ 1115167 w 12192001"/>
              <a:gd name="connsiteY16" fmla="*/ 491948 h 3122613"/>
              <a:gd name="connsiteX17" fmla="*/ 1115167 w 12192001"/>
              <a:gd name="connsiteY17" fmla="*/ 335496 h 3122613"/>
              <a:gd name="connsiteX18" fmla="*/ 904469 w 12192001"/>
              <a:gd name="connsiteY18" fmla="*/ 335496 h 3122613"/>
              <a:gd name="connsiteX19" fmla="*/ 904469 w 12192001"/>
              <a:gd name="connsiteY19" fmla="*/ 413722 h 3122613"/>
              <a:gd name="connsiteX20" fmla="*/ 945968 w 12192001"/>
              <a:gd name="connsiteY20" fmla="*/ 413722 h 3122613"/>
              <a:gd name="connsiteX21" fmla="*/ 945968 w 12192001"/>
              <a:gd name="connsiteY21" fmla="*/ 449195 h 3122613"/>
              <a:gd name="connsiteX22" fmla="*/ 904469 w 12192001"/>
              <a:gd name="connsiteY22" fmla="*/ 449195 h 3122613"/>
              <a:gd name="connsiteX23" fmla="*/ 904469 w 12192001"/>
              <a:gd name="connsiteY23" fmla="*/ 527421 h 3122613"/>
              <a:gd name="connsiteX24" fmla="*/ 945969 w 12192001"/>
              <a:gd name="connsiteY24" fmla="*/ 527421 h 3122613"/>
              <a:gd name="connsiteX25" fmla="*/ 945969 w 12192001"/>
              <a:gd name="connsiteY25" fmla="*/ 449195 h 3122613"/>
              <a:gd name="connsiteX26" fmla="*/ 1035278 w 12192001"/>
              <a:gd name="connsiteY26" fmla="*/ 449195 h 3122613"/>
              <a:gd name="connsiteX27" fmla="*/ 1035278 w 12192001"/>
              <a:gd name="connsiteY27" fmla="*/ 413722 h 3122613"/>
              <a:gd name="connsiteX28" fmla="*/ 945969 w 12192001"/>
              <a:gd name="connsiteY28" fmla="*/ 413722 h 3122613"/>
              <a:gd name="connsiteX29" fmla="*/ 945969 w 12192001"/>
              <a:gd name="connsiteY29" fmla="*/ 370969 h 3122613"/>
              <a:gd name="connsiteX30" fmla="*/ 1043652 w 12192001"/>
              <a:gd name="connsiteY30" fmla="*/ 370969 h 3122613"/>
              <a:gd name="connsiteX31" fmla="*/ 1043652 w 12192001"/>
              <a:gd name="connsiteY31" fmla="*/ 335496 h 3122613"/>
              <a:gd name="connsiteX32" fmla="*/ 725542 w 12192001"/>
              <a:gd name="connsiteY32" fmla="*/ 335496 h 3122613"/>
              <a:gd name="connsiteX33" fmla="*/ 725542 w 12192001"/>
              <a:gd name="connsiteY33" fmla="*/ 527421 h 3122613"/>
              <a:gd name="connsiteX34" fmla="*/ 767041 w 12192001"/>
              <a:gd name="connsiteY34" fmla="*/ 527421 h 3122613"/>
              <a:gd name="connsiteX35" fmla="*/ 767041 w 12192001"/>
              <a:gd name="connsiteY35" fmla="*/ 449195 h 3122613"/>
              <a:gd name="connsiteX36" fmla="*/ 811496 w 12192001"/>
              <a:gd name="connsiteY36" fmla="*/ 449195 h 3122613"/>
              <a:gd name="connsiteX37" fmla="*/ 842220 w 12192001"/>
              <a:gd name="connsiteY37" fmla="*/ 444343 h 3122613"/>
              <a:gd name="connsiteX38" fmla="*/ 862847 w 12192001"/>
              <a:gd name="connsiteY38" fmla="*/ 431566 h 3122613"/>
              <a:gd name="connsiteX39" fmla="*/ 874422 w 12192001"/>
              <a:gd name="connsiteY39" fmla="*/ 413322 h 3122613"/>
              <a:gd name="connsiteX40" fmla="*/ 878055 w 12192001"/>
              <a:gd name="connsiteY40" fmla="*/ 392346 h 3122613"/>
              <a:gd name="connsiteX41" fmla="*/ 874422 w 12192001"/>
              <a:gd name="connsiteY41" fmla="*/ 371246 h 3122613"/>
              <a:gd name="connsiteX42" fmla="*/ 862847 w 12192001"/>
              <a:gd name="connsiteY42" fmla="*/ 353125 h 3122613"/>
              <a:gd name="connsiteX43" fmla="*/ 842220 w 12192001"/>
              <a:gd name="connsiteY43" fmla="*/ 340349 h 3122613"/>
              <a:gd name="connsiteX44" fmla="*/ 811496 w 12192001"/>
              <a:gd name="connsiteY44" fmla="*/ 335496 h 3122613"/>
              <a:gd name="connsiteX45" fmla="*/ 550863 w 12192001"/>
              <a:gd name="connsiteY45" fmla="*/ 335496 h 3122613"/>
              <a:gd name="connsiteX46" fmla="*/ 550863 w 12192001"/>
              <a:gd name="connsiteY46" fmla="*/ 413722 h 3122613"/>
              <a:gd name="connsiteX47" fmla="*/ 592363 w 12192001"/>
              <a:gd name="connsiteY47" fmla="*/ 413722 h 3122613"/>
              <a:gd name="connsiteX48" fmla="*/ 592363 w 12192001"/>
              <a:gd name="connsiteY48" fmla="*/ 449195 h 3122613"/>
              <a:gd name="connsiteX49" fmla="*/ 550863 w 12192001"/>
              <a:gd name="connsiteY49" fmla="*/ 449195 h 3122613"/>
              <a:gd name="connsiteX50" fmla="*/ 550863 w 12192001"/>
              <a:gd name="connsiteY50" fmla="*/ 527421 h 3122613"/>
              <a:gd name="connsiteX51" fmla="*/ 690015 w 12192001"/>
              <a:gd name="connsiteY51" fmla="*/ 527421 h 3122613"/>
              <a:gd name="connsiteX52" fmla="*/ 690015 w 12192001"/>
              <a:gd name="connsiteY52" fmla="*/ 491948 h 3122613"/>
              <a:gd name="connsiteX53" fmla="*/ 592363 w 12192001"/>
              <a:gd name="connsiteY53" fmla="*/ 491948 h 3122613"/>
              <a:gd name="connsiteX54" fmla="*/ 592363 w 12192001"/>
              <a:gd name="connsiteY54" fmla="*/ 449195 h 3122613"/>
              <a:gd name="connsiteX55" fmla="*/ 681672 w 12192001"/>
              <a:gd name="connsiteY55" fmla="*/ 449195 h 3122613"/>
              <a:gd name="connsiteX56" fmla="*/ 681672 w 12192001"/>
              <a:gd name="connsiteY56" fmla="*/ 413722 h 3122613"/>
              <a:gd name="connsiteX57" fmla="*/ 592363 w 12192001"/>
              <a:gd name="connsiteY57" fmla="*/ 413722 h 3122613"/>
              <a:gd name="connsiteX58" fmla="*/ 592363 w 12192001"/>
              <a:gd name="connsiteY58" fmla="*/ 370969 h 3122613"/>
              <a:gd name="connsiteX59" fmla="*/ 690015 w 12192001"/>
              <a:gd name="connsiteY59" fmla="*/ 370969 h 3122613"/>
              <a:gd name="connsiteX60" fmla="*/ 690015 w 12192001"/>
              <a:gd name="connsiteY60" fmla="*/ 335496 h 3122613"/>
              <a:gd name="connsiteX61" fmla="*/ 0 w 12192001"/>
              <a:gd name="connsiteY61" fmla="*/ 0 h 3122613"/>
              <a:gd name="connsiteX62" fmla="*/ 12192001 w 12192001"/>
              <a:gd name="connsiteY62" fmla="*/ 0 h 3122613"/>
              <a:gd name="connsiteX63" fmla="*/ 12192001 w 12192001"/>
              <a:gd name="connsiteY63" fmla="*/ 3122613 h 3122613"/>
              <a:gd name="connsiteX64" fmla="*/ 0 w 12192001"/>
              <a:gd name="connsiteY64" fmla="*/ 3122613 h 312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1" h="3122613">
                <a:moveTo>
                  <a:pt x="767072" y="371000"/>
                </a:moveTo>
                <a:lnTo>
                  <a:pt x="799951" y="371000"/>
                </a:lnTo>
                <a:cubicBezTo>
                  <a:pt x="804815" y="371000"/>
                  <a:pt x="809464" y="371276"/>
                  <a:pt x="813959" y="371799"/>
                </a:cubicBezTo>
                <a:cubicBezTo>
                  <a:pt x="818453" y="372321"/>
                  <a:pt x="822394" y="373365"/>
                  <a:pt x="825811" y="374901"/>
                </a:cubicBezTo>
                <a:cubicBezTo>
                  <a:pt x="829228" y="376436"/>
                  <a:pt x="831969" y="378586"/>
                  <a:pt x="834031" y="381381"/>
                </a:cubicBezTo>
                <a:cubicBezTo>
                  <a:pt x="836094" y="384176"/>
                  <a:pt x="837140" y="387831"/>
                  <a:pt x="837140" y="392376"/>
                </a:cubicBezTo>
                <a:cubicBezTo>
                  <a:pt x="837140" y="396922"/>
                  <a:pt x="836094" y="400577"/>
                  <a:pt x="834031" y="403372"/>
                </a:cubicBezTo>
                <a:lnTo>
                  <a:pt x="834031" y="403341"/>
                </a:lnTo>
                <a:cubicBezTo>
                  <a:pt x="831969" y="406136"/>
                  <a:pt x="829228" y="408316"/>
                  <a:pt x="825811" y="409821"/>
                </a:cubicBezTo>
                <a:cubicBezTo>
                  <a:pt x="822394" y="411357"/>
                  <a:pt x="818453" y="412401"/>
                  <a:pt x="813959" y="412923"/>
                </a:cubicBezTo>
                <a:cubicBezTo>
                  <a:pt x="809464" y="413446"/>
                  <a:pt x="804785" y="413722"/>
                  <a:pt x="799951" y="413722"/>
                </a:cubicBezTo>
                <a:lnTo>
                  <a:pt x="767072" y="413722"/>
                </a:lnTo>
                <a:close/>
                <a:moveTo>
                  <a:pt x="1073698" y="335496"/>
                </a:moveTo>
                <a:lnTo>
                  <a:pt x="1073698" y="527421"/>
                </a:lnTo>
                <a:lnTo>
                  <a:pt x="1212850" y="527421"/>
                </a:lnTo>
                <a:lnTo>
                  <a:pt x="1212850" y="491948"/>
                </a:lnTo>
                <a:lnTo>
                  <a:pt x="1115167" y="491948"/>
                </a:lnTo>
                <a:lnTo>
                  <a:pt x="1115167" y="335496"/>
                </a:lnTo>
                <a:close/>
                <a:moveTo>
                  <a:pt x="904469" y="335496"/>
                </a:moveTo>
                <a:lnTo>
                  <a:pt x="904469" y="413722"/>
                </a:lnTo>
                <a:lnTo>
                  <a:pt x="945968" y="413722"/>
                </a:lnTo>
                <a:lnTo>
                  <a:pt x="945968" y="449195"/>
                </a:lnTo>
                <a:lnTo>
                  <a:pt x="904469" y="449195"/>
                </a:lnTo>
                <a:lnTo>
                  <a:pt x="904469" y="527421"/>
                </a:lnTo>
                <a:lnTo>
                  <a:pt x="945969" y="527421"/>
                </a:lnTo>
                <a:lnTo>
                  <a:pt x="945969" y="449195"/>
                </a:lnTo>
                <a:lnTo>
                  <a:pt x="1035278" y="449195"/>
                </a:lnTo>
                <a:lnTo>
                  <a:pt x="1035278" y="413722"/>
                </a:lnTo>
                <a:lnTo>
                  <a:pt x="945969" y="413722"/>
                </a:lnTo>
                <a:lnTo>
                  <a:pt x="945969" y="370969"/>
                </a:lnTo>
                <a:lnTo>
                  <a:pt x="1043652" y="370969"/>
                </a:lnTo>
                <a:lnTo>
                  <a:pt x="1043652" y="335496"/>
                </a:lnTo>
                <a:close/>
                <a:moveTo>
                  <a:pt x="725542" y="335496"/>
                </a:moveTo>
                <a:lnTo>
                  <a:pt x="725542" y="527421"/>
                </a:lnTo>
                <a:lnTo>
                  <a:pt x="767041" y="527421"/>
                </a:lnTo>
                <a:lnTo>
                  <a:pt x="767041" y="449195"/>
                </a:lnTo>
                <a:lnTo>
                  <a:pt x="811496" y="449195"/>
                </a:lnTo>
                <a:cubicBezTo>
                  <a:pt x="823533" y="449195"/>
                  <a:pt x="833754" y="447598"/>
                  <a:pt x="842220" y="444343"/>
                </a:cubicBezTo>
                <a:cubicBezTo>
                  <a:pt x="850656" y="441118"/>
                  <a:pt x="857521" y="436849"/>
                  <a:pt x="862847" y="431566"/>
                </a:cubicBezTo>
                <a:cubicBezTo>
                  <a:pt x="868142" y="426283"/>
                  <a:pt x="872021" y="420202"/>
                  <a:pt x="874422" y="413322"/>
                </a:cubicBezTo>
                <a:cubicBezTo>
                  <a:pt x="876854" y="406443"/>
                  <a:pt x="878055" y="399471"/>
                  <a:pt x="878055" y="392346"/>
                </a:cubicBezTo>
                <a:cubicBezTo>
                  <a:pt x="878055" y="385220"/>
                  <a:pt x="876854" y="378033"/>
                  <a:pt x="874422" y="371246"/>
                </a:cubicBezTo>
                <a:cubicBezTo>
                  <a:pt x="871990" y="364458"/>
                  <a:pt x="868142" y="358408"/>
                  <a:pt x="862847" y="353125"/>
                </a:cubicBezTo>
                <a:cubicBezTo>
                  <a:pt x="857552" y="347843"/>
                  <a:pt x="850686" y="343574"/>
                  <a:pt x="842220" y="340349"/>
                </a:cubicBezTo>
                <a:cubicBezTo>
                  <a:pt x="833785" y="337124"/>
                  <a:pt x="823533" y="335496"/>
                  <a:pt x="811496" y="335496"/>
                </a:cubicBezTo>
                <a:close/>
                <a:moveTo>
                  <a:pt x="550863" y="335496"/>
                </a:moveTo>
                <a:lnTo>
                  <a:pt x="550863" y="413722"/>
                </a:lnTo>
                <a:lnTo>
                  <a:pt x="592363" y="413722"/>
                </a:lnTo>
                <a:lnTo>
                  <a:pt x="592363" y="449195"/>
                </a:lnTo>
                <a:lnTo>
                  <a:pt x="550863" y="449195"/>
                </a:lnTo>
                <a:lnTo>
                  <a:pt x="550863" y="527421"/>
                </a:lnTo>
                <a:lnTo>
                  <a:pt x="690015" y="527421"/>
                </a:lnTo>
                <a:lnTo>
                  <a:pt x="690015" y="491948"/>
                </a:lnTo>
                <a:lnTo>
                  <a:pt x="592363" y="491948"/>
                </a:lnTo>
                <a:lnTo>
                  <a:pt x="592363" y="449195"/>
                </a:lnTo>
                <a:lnTo>
                  <a:pt x="681672" y="449195"/>
                </a:lnTo>
                <a:lnTo>
                  <a:pt x="681672" y="413722"/>
                </a:lnTo>
                <a:lnTo>
                  <a:pt x="592363" y="413722"/>
                </a:lnTo>
                <a:lnTo>
                  <a:pt x="592363" y="370969"/>
                </a:lnTo>
                <a:lnTo>
                  <a:pt x="690015" y="370969"/>
                </a:lnTo>
                <a:lnTo>
                  <a:pt x="690015" y="335496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3122613"/>
                </a:lnTo>
                <a:lnTo>
                  <a:pt x="0" y="3122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4295775" y="4002665"/>
            <a:ext cx="7345362" cy="2523971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62DF1BB-35DC-3A82-0169-B8DBE8B6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3161608"/>
            <a:ext cx="3625313" cy="303711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0" name="Espace réservé de la date 49">
            <a:extLst>
              <a:ext uri="{FF2B5EF4-FFF2-40B4-BE49-F238E27FC236}">
                <a16:creationId xmlns:a16="http://schemas.microsoft.com/office/drawing/2014/main" id="{1F58FB1B-3FCB-DC0A-985A-A79C7796D0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1" name="Espace réservé du pied de page 50">
            <a:extLst>
              <a:ext uri="{FF2B5EF4-FFF2-40B4-BE49-F238E27FC236}">
                <a16:creationId xmlns:a16="http://schemas.microsoft.com/office/drawing/2014/main" id="{FCBC8351-192B-9FDA-B249-F979A12D1B6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0A5A4FBE-7267-1A29-AF9C-9A2954CFE7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1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BDFDB8-5D94-8AAC-B64A-A9FB976C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69540E-0813-FBAC-C0A6-0D971B48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E5FCE-1EB9-A21D-4086-BD23BB30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">
    <p:bg>
      <p:bgPr>
        <a:gradFill>
          <a:gsLst>
            <a:gs pos="0">
              <a:schemeClr val="accent2">
                <a:lumMod val="50000"/>
              </a:schemeClr>
            </a:gs>
            <a:gs pos="32000">
              <a:schemeClr val="accent2"/>
            </a:gs>
            <a:gs pos="99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D246-3E2B-1F52-0B58-E00000A148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002C16-8BBA-7D99-CE90-8702E1DD0D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0780DA-0922-8F1C-8B7C-1357163481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ary">
    <p:bg>
      <p:bgPr>
        <a:gradFill>
          <a:gsLst>
            <a:gs pos="0">
              <a:schemeClr val="tx1">
                <a:lumMod val="50000"/>
              </a:schemeClr>
            </a:gs>
            <a:gs pos="32000">
              <a:schemeClr val="tx1"/>
            </a:gs>
            <a:gs pos="99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D246-3E2B-1F52-0B58-E00000A148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002C16-8BBA-7D99-CE90-8702E1DD0D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0780DA-0922-8F1C-8B7C-1357163481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2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bg>
      <p:bgPr>
        <a:gradFill>
          <a:gsLst>
            <a:gs pos="0">
              <a:schemeClr val="accent4">
                <a:lumMod val="50000"/>
              </a:schemeClr>
            </a:gs>
            <a:gs pos="32000">
              <a:schemeClr val="accent4"/>
            </a:gs>
            <a:gs pos="99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9" y="-12700"/>
            <a:ext cx="6024561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554DF-70B4-182A-5B09-B5E21366F9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D13DF1-CA37-4F2E-8695-F279B0F217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A4FCC3A-6CDB-8F60-958D-327E8DAF00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7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ary">
    <p:bg>
      <p:bgPr>
        <a:gradFill>
          <a:gsLst>
            <a:gs pos="0">
              <a:schemeClr val="accent3">
                <a:lumMod val="50000"/>
              </a:schemeClr>
            </a:gs>
            <a:gs pos="32000">
              <a:schemeClr val="accent3"/>
            </a:gs>
            <a:gs pos="99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554DF-70B4-182A-5B09-B5E21366F9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D13DF1-CA37-4F2E-8695-F279B0F217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A4FCC3A-6CDB-8F60-958D-327E8DAF00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8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F3597A-A13D-7013-BAE2-C9613316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32C1CA-DB30-E56F-9D0A-D169EB21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ECD5E1-317B-1135-8109-60D2B0C8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3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32000">
              <a:schemeClr val="bg2"/>
            </a:gs>
            <a:gs pos="99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F3597A-A13D-7013-BAE2-C9613316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32C1CA-DB30-E56F-9D0A-D169EB21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ECD5E1-317B-1135-8109-60D2B0C8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4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000" y="635473"/>
            <a:ext cx="4537075" cy="2106613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2400" y="2084388"/>
            <a:ext cx="6408737" cy="4440237"/>
          </a:xfrm>
          <a:prstGeom prst="rect">
            <a:avLst/>
          </a:prstGeom>
        </p:spPr>
        <p:txBody>
          <a:bodyPr vert="horz" lIns="36000" tIns="46800" rIns="3600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2638" y="317500"/>
            <a:ext cx="3868422" cy="21483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>
              <a:defRPr sz="7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32639" y="432364"/>
            <a:ext cx="3868422" cy="22510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>
              <a:defRPr sz="7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485" y="-12704"/>
            <a:ext cx="683683" cy="882252"/>
          </a:xfrm>
          <a:prstGeom prst="rect">
            <a:avLst/>
          </a:prstGeom>
        </p:spPr>
        <p:txBody>
          <a:bodyPr vert="horz" lIns="90000" tIns="0" rIns="0" bIns="0" rtlCol="0" anchor="ctr" anchorCtr="0"/>
          <a:lstStyle>
            <a:lvl1pPr algn="r">
              <a:defRPr sz="2100" b="1">
                <a:solidFill>
                  <a:schemeClr val="tx2"/>
                </a:solidFill>
                <a:latin typeface="+mn-lt"/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DBD709-C136-495B-58C2-E2313268EB8B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473122" y="253458"/>
            <a:ext cx="822318" cy="3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692" r:id="rId8"/>
    <p:sldLayoutId id="2147483708" r:id="rId9"/>
    <p:sldLayoutId id="2147483707" r:id="rId10"/>
    <p:sldLayoutId id="2147483715" r:id="rId11"/>
    <p:sldLayoutId id="2147483709" r:id="rId12"/>
    <p:sldLayoutId id="2147483721" r:id="rId13"/>
    <p:sldLayoutId id="2147483662" r:id="rId14"/>
    <p:sldLayoutId id="2147483696" r:id="rId15"/>
    <p:sldLayoutId id="2147483674" r:id="rId16"/>
    <p:sldLayoutId id="2147483675" r:id="rId17"/>
    <p:sldLayoutId id="2147483682" r:id="rId18"/>
    <p:sldLayoutId id="2147483664" r:id="rId19"/>
    <p:sldLayoutId id="2147483722" r:id="rId20"/>
    <p:sldLayoutId id="2147483710" r:id="rId21"/>
    <p:sldLayoutId id="2147483702" r:id="rId22"/>
    <p:sldLayoutId id="2147483720" r:id="rId23"/>
    <p:sldLayoutId id="2147483693" r:id="rId24"/>
    <p:sldLayoutId id="2147483694" r:id="rId25"/>
    <p:sldLayoutId id="2147483666" r:id="rId26"/>
    <p:sldLayoutId id="2147483678" r:id="rId27"/>
    <p:sldLayoutId id="2147483688" r:id="rId28"/>
    <p:sldLayoutId id="2147483690" r:id="rId29"/>
    <p:sldLayoutId id="2147483719" r:id="rId30"/>
    <p:sldLayoutId id="2147483686" r:id="rId31"/>
    <p:sldLayoutId id="2147483689" r:id="rId32"/>
    <p:sldLayoutId id="2147483695" r:id="rId33"/>
    <p:sldLayoutId id="2147483691" r:id="rId34"/>
    <p:sldLayoutId id="2147483679" r:id="rId35"/>
    <p:sldLayoutId id="2147483697" r:id="rId36"/>
    <p:sldLayoutId id="2147483701" r:id="rId37"/>
    <p:sldLayoutId id="2147483667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000" spc="-150" baseline="0">
          <a:solidFill>
            <a:schemeClr val="tx1"/>
          </a:solidFill>
          <a:latin typeface="+mj-lt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157163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3588" indent="-225425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itchFamily="2" charset="2"/>
        <a:buChar char="§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846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10" pos="4384" userDrawn="1">
          <p15:clr>
            <a:srgbClr val="F26B43"/>
          </p15:clr>
        </p15:guide>
        <p15:guide id="11" pos="4475" userDrawn="1">
          <p15:clr>
            <a:srgbClr val="F26B43"/>
          </p15:clr>
        </p15:guide>
        <p15:guide id="12" pos="4974" userDrawn="1">
          <p15:clr>
            <a:srgbClr val="F26B43"/>
          </p15:clr>
        </p15:guide>
        <p15:guide id="13" pos="5065" userDrawn="1">
          <p15:clr>
            <a:srgbClr val="F26B43"/>
          </p15:clr>
        </p15:guide>
        <p15:guide id="14" pos="6834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1313" userDrawn="1">
          <p15:clr>
            <a:srgbClr val="F26B43"/>
          </p15:clr>
        </p15:guide>
        <p15:guide id="17" orient="horz" pos="1967" userDrawn="1">
          <p15:clr>
            <a:srgbClr val="F26B43"/>
          </p15:clr>
        </p15:guide>
        <p15:guide id="18" orient="horz" pos="2616" userDrawn="1">
          <p15:clr>
            <a:srgbClr val="F26B43"/>
          </p15:clr>
        </p15:guide>
        <p15:guide id="19" orient="horz" pos="3277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  <p15:guide id="21" pos="7333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937" userDrawn="1">
          <p15:clr>
            <a:srgbClr val="F26B43"/>
          </p15:clr>
        </p15:guide>
        <p15:guide id="24" pos="1436" userDrawn="1">
          <p15:clr>
            <a:srgbClr val="F26B43"/>
          </p15:clr>
        </p15:guide>
        <p15:guide id="25" pos="1527" userDrawn="1">
          <p15:clr>
            <a:srgbClr val="F26B43"/>
          </p15:clr>
        </p15:guide>
        <p15:guide id="26" pos="2026" userDrawn="1">
          <p15:clr>
            <a:srgbClr val="F26B43"/>
          </p15:clr>
        </p15:guide>
        <p15:guide id="27" pos="2116" userDrawn="1">
          <p15:clr>
            <a:srgbClr val="F26B43"/>
          </p15:clr>
        </p15:guide>
        <p15:guide id="28" pos="2615" userDrawn="1">
          <p15:clr>
            <a:srgbClr val="F26B43"/>
          </p15:clr>
        </p15:guide>
        <p15:guide id="29" pos="2706" userDrawn="1">
          <p15:clr>
            <a:srgbClr val="F26B43"/>
          </p15:clr>
        </p15:guide>
        <p15:guide id="30" pos="3205" userDrawn="1">
          <p15:clr>
            <a:srgbClr val="F26B43"/>
          </p15:clr>
        </p15:guide>
        <p15:guide id="31" pos="3296" userDrawn="1">
          <p15:clr>
            <a:srgbClr val="F26B43"/>
          </p15:clr>
        </p15:guide>
        <p15:guide id="32" pos="3795" userDrawn="1">
          <p15:clr>
            <a:srgbClr val="F26B43"/>
          </p15:clr>
        </p15:guide>
        <p15:guide id="33" pos="5564" userDrawn="1">
          <p15:clr>
            <a:srgbClr val="F26B43"/>
          </p15:clr>
        </p15:guide>
        <p15:guide id="34" pos="5654" userDrawn="1">
          <p15:clr>
            <a:srgbClr val="F26B43"/>
          </p15:clr>
        </p15:guide>
        <p15:guide id="35" pos="6153" userDrawn="1">
          <p15:clr>
            <a:srgbClr val="F26B43"/>
          </p15:clr>
        </p15:guide>
        <p15:guide id="36" pos="6244" userDrawn="1">
          <p15:clr>
            <a:srgbClr val="F26B43"/>
          </p15:clr>
        </p15:guide>
        <p15:guide id="37" pos="67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svg"/><Relationship Id="rId7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sv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40.pn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520.png"/><Relationship Id="rId10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7BD74A76-F6E6-51B5-C96F-4E7B64636A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00B85DEF-AF22-23A4-CE11-A6CB8CD070C2}"/>
              </a:ext>
            </a:extLst>
          </p:cNvPr>
          <p:cNvSpPr/>
          <p:nvPr/>
        </p:nvSpPr>
        <p:spPr>
          <a:xfrm>
            <a:off x="0" y="0"/>
            <a:ext cx="8040688" cy="6858000"/>
          </a:xfrm>
          <a:custGeom>
            <a:avLst/>
            <a:gdLst>
              <a:gd name="connsiteX0" fmla="*/ 1047878 w 8040688"/>
              <a:gd name="connsiteY0" fmla="*/ 414079 h 6858000"/>
              <a:gd name="connsiteX1" fmla="*/ 1124414 w 8040688"/>
              <a:gd name="connsiteY1" fmla="*/ 414079 h 6858000"/>
              <a:gd name="connsiteX2" fmla="*/ 1157026 w 8040688"/>
              <a:gd name="connsiteY2" fmla="*/ 415945 h 6858000"/>
              <a:gd name="connsiteX3" fmla="*/ 1184613 w 8040688"/>
              <a:gd name="connsiteY3" fmla="*/ 423190 h 6858000"/>
              <a:gd name="connsiteX4" fmla="*/ 1203732 w 8040688"/>
              <a:gd name="connsiteY4" fmla="*/ 438343 h 6858000"/>
              <a:gd name="connsiteX5" fmla="*/ 1210937 w 8040688"/>
              <a:gd name="connsiteY5" fmla="*/ 463999 h 6858000"/>
              <a:gd name="connsiteX6" fmla="*/ 1203732 w 8040688"/>
              <a:gd name="connsiteY6" fmla="*/ 489655 h 6858000"/>
              <a:gd name="connsiteX7" fmla="*/ 1184613 w 8040688"/>
              <a:gd name="connsiteY7" fmla="*/ 504809 h 6858000"/>
              <a:gd name="connsiteX8" fmla="*/ 1157026 w 8040688"/>
              <a:gd name="connsiteY8" fmla="*/ 512053 h 6858000"/>
              <a:gd name="connsiteX9" fmla="*/ 1124414 w 8040688"/>
              <a:gd name="connsiteY9" fmla="*/ 513919 h 6858000"/>
              <a:gd name="connsiteX10" fmla="*/ 1047878 w 8040688"/>
              <a:gd name="connsiteY10" fmla="*/ 513919 h 6858000"/>
              <a:gd name="connsiteX11" fmla="*/ 1761703 w 8040688"/>
              <a:gd name="connsiteY11" fmla="*/ 331195 h 6858000"/>
              <a:gd name="connsiteX12" fmla="*/ 1761703 w 8040688"/>
              <a:gd name="connsiteY12" fmla="*/ 779561 h 6858000"/>
              <a:gd name="connsiteX13" fmla="*/ 2085672 w 8040688"/>
              <a:gd name="connsiteY13" fmla="*/ 779561 h 6858000"/>
              <a:gd name="connsiteX14" fmla="*/ 2085672 w 8040688"/>
              <a:gd name="connsiteY14" fmla="*/ 696645 h 6858000"/>
              <a:gd name="connsiteX15" fmla="*/ 1858274 w 8040688"/>
              <a:gd name="connsiteY15" fmla="*/ 696645 h 6858000"/>
              <a:gd name="connsiteX16" fmla="*/ 1858274 w 8040688"/>
              <a:gd name="connsiteY16" fmla="*/ 331195 h 6858000"/>
              <a:gd name="connsiteX17" fmla="*/ 1367739 w 8040688"/>
              <a:gd name="connsiteY17" fmla="*/ 331195 h 6858000"/>
              <a:gd name="connsiteX18" fmla="*/ 1367739 w 8040688"/>
              <a:gd name="connsiteY18" fmla="*/ 513920 h 6858000"/>
              <a:gd name="connsiteX19" fmla="*/ 1464342 w 8040688"/>
              <a:gd name="connsiteY19" fmla="*/ 513920 h 6858000"/>
              <a:gd name="connsiteX20" fmla="*/ 1464342 w 8040688"/>
              <a:gd name="connsiteY20" fmla="*/ 596804 h 6858000"/>
              <a:gd name="connsiteX21" fmla="*/ 1367739 w 8040688"/>
              <a:gd name="connsiteY21" fmla="*/ 596804 h 6858000"/>
              <a:gd name="connsiteX22" fmla="*/ 1367739 w 8040688"/>
              <a:gd name="connsiteY22" fmla="*/ 779529 h 6858000"/>
              <a:gd name="connsiteX23" fmla="*/ 1464342 w 8040688"/>
              <a:gd name="connsiteY23" fmla="*/ 779529 h 6858000"/>
              <a:gd name="connsiteX24" fmla="*/ 1464342 w 8040688"/>
              <a:gd name="connsiteY24" fmla="*/ 596804 h 6858000"/>
              <a:gd name="connsiteX25" fmla="*/ 1672306 w 8040688"/>
              <a:gd name="connsiteY25" fmla="*/ 596804 h 6858000"/>
              <a:gd name="connsiteX26" fmla="*/ 1672306 w 8040688"/>
              <a:gd name="connsiteY26" fmla="*/ 513920 h 6858000"/>
              <a:gd name="connsiteX27" fmla="*/ 1464342 w 8040688"/>
              <a:gd name="connsiteY27" fmla="*/ 513920 h 6858000"/>
              <a:gd name="connsiteX28" fmla="*/ 1464342 w 8040688"/>
              <a:gd name="connsiteY28" fmla="*/ 414079 h 6858000"/>
              <a:gd name="connsiteX29" fmla="*/ 1691740 w 8040688"/>
              <a:gd name="connsiteY29" fmla="*/ 414079 h 6858000"/>
              <a:gd name="connsiteX30" fmla="*/ 1691740 w 8040688"/>
              <a:gd name="connsiteY30" fmla="*/ 331195 h 6858000"/>
              <a:gd name="connsiteX31" fmla="*/ 544448 w 8040688"/>
              <a:gd name="connsiteY31" fmla="*/ 331195 h 6858000"/>
              <a:gd name="connsiteX32" fmla="*/ 544448 w 8040688"/>
              <a:gd name="connsiteY32" fmla="*/ 513920 h 6858000"/>
              <a:gd name="connsiteX33" fmla="*/ 641051 w 8040688"/>
              <a:gd name="connsiteY33" fmla="*/ 513920 h 6858000"/>
              <a:gd name="connsiteX34" fmla="*/ 641051 w 8040688"/>
              <a:gd name="connsiteY34" fmla="*/ 596804 h 6858000"/>
              <a:gd name="connsiteX35" fmla="*/ 544448 w 8040688"/>
              <a:gd name="connsiteY35" fmla="*/ 596804 h 6858000"/>
              <a:gd name="connsiteX36" fmla="*/ 544448 w 8040688"/>
              <a:gd name="connsiteY36" fmla="*/ 779560 h 6858000"/>
              <a:gd name="connsiteX37" fmla="*/ 868449 w 8040688"/>
              <a:gd name="connsiteY37" fmla="*/ 779560 h 6858000"/>
              <a:gd name="connsiteX38" fmla="*/ 868449 w 8040688"/>
              <a:gd name="connsiteY38" fmla="*/ 696645 h 6858000"/>
              <a:gd name="connsiteX39" fmla="*/ 641051 w 8040688"/>
              <a:gd name="connsiteY39" fmla="*/ 696645 h 6858000"/>
              <a:gd name="connsiteX40" fmla="*/ 641051 w 8040688"/>
              <a:gd name="connsiteY40" fmla="*/ 596804 h 6858000"/>
              <a:gd name="connsiteX41" fmla="*/ 849015 w 8040688"/>
              <a:gd name="connsiteY41" fmla="*/ 596804 h 6858000"/>
              <a:gd name="connsiteX42" fmla="*/ 849015 w 8040688"/>
              <a:gd name="connsiteY42" fmla="*/ 513920 h 6858000"/>
              <a:gd name="connsiteX43" fmla="*/ 641051 w 8040688"/>
              <a:gd name="connsiteY43" fmla="*/ 513920 h 6858000"/>
              <a:gd name="connsiteX44" fmla="*/ 641051 w 8040688"/>
              <a:gd name="connsiteY44" fmla="*/ 414079 h 6858000"/>
              <a:gd name="connsiteX45" fmla="*/ 868449 w 8040688"/>
              <a:gd name="connsiteY45" fmla="*/ 414079 h 6858000"/>
              <a:gd name="connsiteX46" fmla="*/ 868449 w 8040688"/>
              <a:gd name="connsiteY46" fmla="*/ 331195 h 6858000"/>
              <a:gd name="connsiteX47" fmla="*/ 951243 w 8040688"/>
              <a:gd name="connsiteY47" fmla="*/ 331163 h 6858000"/>
              <a:gd name="connsiteX48" fmla="*/ 951243 w 8040688"/>
              <a:gd name="connsiteY48" fmla="*/ 779529 h 6858000"/>
              <a:gd name="connsiteX49" fmla="*/ 1047846 w 8040688"/>
              <a:gd name="connsiteY49" fmla="*/ 779529 h 6858000"/>
              <a:gd name="connsiteX50" fmla="*/ 1047846 w 8040688"/>
              <a:gd name="connsiteY50" fmla="*/ 596772 h 6858000"/>
              <a:gd name="connsiteX51" fmla="*/ 1151338 w 8040688"/>
              <a:gd name="connsiteY51" fmla="*/ 596772 h 6858000"/>
              <a:gd name="connsiteX52" fmla="*/ 1222850 w 8040688"/>
              <a:gd name="connsiteY52" fmla="*/ 585478 h 6858000"/>
              <a:gd name="connsiteX53" fmla="*/ 1270852 w 8040688"/>
              <a:gd name="connsiteY53" fmla="*/ 555615 h 6858000"/>
              <a:gd name="connsiteX54" fmla="*/ 1297838 w 8040688"/>
              <a:gd name="connsiteY54" fmla="*/ 513002 h 6858000"/>
              <a:gd name="connsiteX55" fmla="*/ 1306307 w 8040688"/>
              <a:gd name="connsiteY55" fmla="*/ 463999 h 6858000"/>
              <a:gd name="connsiteX56" fmla="*/ 1297838 w 8040688"/>
              <a:gd name="connsiteY56" fmla="*/ 414712 h 6858000"/>
              <a:gd name="connsiteX57" fmla="*/ 1270852 w 8040688"/>
              <a:gd name="connsiteY57" fmla="*/ 372384 h 6858000"/>
              <a:gd name="connsiteX58" fmla="*/ 1270852 w 8040688"/>
              <a:gd name="connsiteY58" fmla="*/ 372352 h 6858000"/>
              <a:gd name="connsiteX59" fmla="*/ 1222850 w 8040688"/>
              <a:gd name="connsiteY59" fmla="*/ 342488 h 6858000"/>
              <a:gd name="connsiteX60" fmla="*/ 1151338 w 8040688"/>
              <a:gd name="connsiteY60" fmla="*/ 331163 h 6858000"/>
              <a:gd name="connsiteX61" fmla="*/ 0 w 8040688"/>
              <a:gd name="connsiteY61" fmla="*/ 0 h 6858000"/>
              <a:gd name="connsiteX62" fmla="*/ 8040688 w 8040688"/>
              <a:gd name="connsiteY62" fmla="*/ 0 h 6858000"/>
              <a:gd name="connsiteX63" fmla="*/ 8040688 w 8040688"/>
              <a:gd name="connsiteY63" fmla="*/ 6858000 h 6858000"/>
              <a:gd name="connsiteX64" fmla="*/ 0 w 804068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0688" h="6858000">
                <a:moveTo>
                  <a:pt x="1047878" y="414079"/>
                </a:moveTo>
                <a:lnTo>
                  <a:pt x="1124414" y="414079"/>
                </a:lnTo>
                <a:cubicBezTo>
                  <a:pt x="1135696" y="414079"/>
                  <a:pt x="1146566" y="414712"/>
                  <a:pt x="1157026" y="415945"/>
                </a:cubicBezTo>
                <a:cubicBezTo>
                  <a:pt x="1167486" y="417179"/>
                  <a:pt x="1176682" y="419615"/>
                  <a:pt x="1184613" y="423190"/>
                </a:cubicBezTo>
                <a:cubicBezTo>
                  <a:pt x="1192545" y="426765"/>
                  <a:pt x="1198929" y="431826"/>
                  <a:pt x="1203732" y="438343"/>
                </a:cubicBezTo>
                <a:cubicBezTo>
                  <a:pt x="1208535" y="444860"/>
                  <a:pt x="1210937" y="453433"/>
                  <a:pt x="1210937" y="463999"/>
                </a:cubicBezTo>
                <a:cubicBezTo>
                  <a:pt x="1210937" y="474565"/>
                  <a:pt x="1208535" y="483138"/>
                  <a:pt x="1203732" y="489655"/>
                </a:cubicBezTo>
                <a:cubicBezTo>
                  <a:pt x="1198929" y="496172"/>
                  <a:pt x="1192545" y="501234"/>
                  <a:pt x="1184613" y="504809"/>
                </a:cubicBezTo>
                <a:cubicBezTo>
                  <a:pt x="1176650" y="508383"/>
                  <a:pt x="1167454" y="510788"/>
                  <a:pt x="1157026" y="512053"/>
                </a:cubicBezTo>
                <a:cubicBezTo>
                  <a:pt x="1146566" y="513287"/>
                  <a:pt x="1135696" y="513919"/>
                  <a:pt x="1124414" y="513919"/>
                </a:cubicBezTo>
                <a:lnTo>
                  <a:pt x="1047878" y="513919"/>
                </a:lnTo>
                <a:close/>
                <a:moveTo>
                  <a:pt x="1761703" y="331195"/>
                </a:moveTo>
                <a:lnTo>
                  <a:pt x="1761703" y="779561"/>
                </a:lnTo>
                <a:lnTo>
                  <a:pt x="2085672" y="779561"/>
                </a:lnTo>
                <a:lnTo>
                  <a:pt x="2085672" y="696645"/>
                </a:lnTo>
                <a:lnTo>
                  <a:pt x="1858274" y="696645"/>
                </a:lnTo>
                <a:lnTo>
                  <a:pt x="1858274" y="331195"/>
                </a:lnTo>
                <a:close/>
                <a:moveTo>
                  <a:pt x="1367739" y="331195"/>
                </a:moveTo>
                <a:lnTo>
                  <a:pt x="1367739" y="513920"/>
                </a:lnTo>
                <a:lnTo>
                  <a:pt x="1464342" y="513920"/>
                </a:lnTo>
                <a:lnTo>
                  <a:pt x="1464342" y="596804"/>
                </a:lnTo>
                <a:lnTo>
                  <a:pt x="1367739" y="596804"/>
                </a:lnTo>
                <a:lnTo>
                  <a:pt x="1367739" y="779529"/>
                </a:lnTo>
                <a:lnTo>
                  <a:pt x="1464342" y="779529"/>
                </a:lnTo>
                <a:lnTo>
                  <a:pt x="1464342" y="596804"/>
                </a:lnTo>
                <a:lnTo>
                  <a:pt x="1672306" y="596804"/>
                </a:lnTo>
                <a:lnTo>
                  <a:pt x="1672306" y="513920"/>
                </a:lnTo>
                <a:lnTo>
                  <a:pt x="1464342" y="513920"/>
                </a:lnTo>
                <a:lnTo>
                  <a:pt x="1464342" y="414079"/>
                </a:lnTo>
                <a:lnTo>
                  <a:pt x="1691740" y="414079"/>
                </a:lnTo>
                <a:lnTo>
                  <a:pt x="1691740" y="331195"/>
                </a:lnTo>
                <a:close/>
                <a:moveTo>
                  <a:pt x="544448" y="331195"/>
                </a:moveTo>
                <a:lnTo>
                  <a:pt x="544448" y="513920"/>
                </a:lnTo>
                <a:lnTo>
                  <a:pt x="641051" y="513920"/>
                </a:lnTo>
                <a:lnTo>
                  <a:pt x="641051" y="596804"/>
                </a:lnTo>
                <a:lnTo>
                  <a:pt x="544448" y="596804"/>
                </a:lnTo>
                <a:lnTo>
                  <a:pt x="544448" y="779560"/>
                </a:lnTo>
                <a:lnTo>
                  <a:pt x="868449" y="779560"/>
                </a:lnTo>
                <a:lnTo>
                  <a:pt x="868449" y="696645"/>
                </a:lnTo>
                <a:lnTo>
                  <a:pt x="641051" y="696645"/>
                </a:lnTo>
                <a:lnTo>
                  <a:pt x="641051" y="596804"/>
                </a:lnTo>
                <a:lnTo>
                  <a:pt x="849015" y="596804"/>
                </a:lnTo>
                <a:lnTo>
                  <a:pt x="849015" y="513920"/>
                </a:lnTo>
                <a:lnTo>
                  <a:pt x="641051" y="513920"/>
                </a:lnTo>
                <a:lnTo>
                  <a:pt x="641051" y="414079"/>
                </a:lnTo>
                <a:lnTo>
                  <a:pt x="868449" y="414079"/>
                </a:lnTo>
                <a:lnTo>
                  <a:pt x="868449" y="331195"/>
                </a:lnTo>
                <a:close/>
                <a:moveTo>
                  <a:pt x="951243" y="331163"/>
                </a:moveTo>
                <a:lnTo>
                  <a:pt x="951243" y="779529"/>
                </a:lnTo>
                <a:lnTo>
                  <a:pt x="1047846" y="779529"/>
                </a:lnTo>
                <a:lnTo>
                  <a:pt x="1047846" y="596772"/>
                </a:lnTo>
                <a:lnTo>
                  <a:pt x="1151338" y="596772"/>
                </a:lnTo>
                <a:cubicBezTo>
                  <a:pt x="1179336" y="596772"/>
                  <a:pt x="1203195" y="593007"/>
                  <a:pt x="1222850" y="585478"/>
                </a:cubicBezTo>
                <a:cubicBezTo>
                  <a:pt x="1242506" y="577949"/>
                  <a:pt x="1258496" y="567984"/>
                  <a:pt x="1270852" y="555615"/>
                </a:cubicBezTo>
                <a:cubicBezTo>
                  <a:pt x="1283176" y="543245"/>
                  <a:pt x="1292182" y="529041"/>
                  <a:pt x="1297838" y="513002"/>
                </a:cubicBezTo>
                <a:cubicBezTo>
                  <a:pt x="1303495" y="496963"/>
                  <a:pt x="1306307" y="480639"/>
                  <a:pt x="1306307" y="463999"/>
                </a:cubicBezTo>
                <a:cubicBezTo>
                  <a:pt x="1306307" y="447359"/>
                  <a:pt x="1303495" y="430561"/>
                  <a:pt x="1297838" y="414712"/>
                </a:cubicBezTo>
                <a:cubicBezTo>
                  <a:pt x="1292182" y="398862"/>
                  <a:pt x="1283207" y="384753"/>
                  <a:pt x="1270852" y="372384"/>
                </a:cubicBezTo>
                <a:lnTo>
                  <a:pt x="1270852" y="372352"/>
                </a:lnTo>
                <a:cubicBezTo>
                  <a:pt x="1258496" y="359983"/>
                  <a:pt x="1242506" y="350018"/>
                  <a:pt x="1222850" y="342488"/>
                </a:cubicBezTo>
                <a:cubicBezTo>
                  <a:pt x="1203195" y="334959"/>
                  <a:pt x="1179336" y="331163"/>
                  <a:pt x="1151338" y="331163"/>
                </a:cubicBezTo>
                <a:close/>
                <a:moveTo>
                  <a:pt x="0" y="0"/>
                </a:moveTo>
                <a:lnTo>
                  <a:pt x="8040688" y="0"/>
                </a:lnTo>
                <a:lnTo>
                  <a:pt x="80406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alpha val="0"/>
                </a:schemeClr>
              </a:gs>
              <a:gs pos="57000">
                <a:schemeClr val="tx1">
                  <a:lumMod val="50000"/>
                </a:schemeClr>
              </a:gs>
              <a:gs pos="99000">
                <a:schemeClr val="tx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854D12-AD08-4C63-D31C-D178627EB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0" y="5915487"/>
            <a:ext cx="922230" cy="603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06284-6989-6CB9-E687-809F47D22243}"/>
              </a:ext>
            </a:extLst>
          </p:cNvPr>
          <p:cNvSpPr/>
          <p:nvPr/>
        </p:nvSpPr>
        <p:spPr>
          <a:xfrm rot="16200000">
            <a:off x="402464" y="5929526"/>
            <a:ext cx="75085" cy="98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A72A3A-2324-4360-8FE9-08FDFF2C7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64" y="2084388"/>
            <a:ext cx="5345183" cy="3476493"/>
          </a:xfrm>
        </p:spPr>
        <p:txBody>
          <a:bodyPr>
            <a:noAutofit/>
          </a:bodyPr>
          <a:lstStyle/>
          <a:p>
            <a:r>
              <a:rPr lang="en-GB" sz="3600" dirty="0"/>
              <a:t>A stress-strain constitutive model for bentonite-based engineered barriers considering adsorption, capillarity and pore structure evolution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2FE952-AA42-AD54-3F14-5D7D95448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Session: 4.1 - MS12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/>
                <a:cs typeface="+mn-cs"/>
              </a:rPr>
              <a:t>22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/>
                <a:cs typeface="+mn-cs"/>
              </a:rPr>
              <a:t>th</a:t>
            </a:r>
            <a:r>
              <a:rPr lang="en-GB" dirty="0">
                <a:solidFill>
                  <a:srgbClr val="FFFFFF"/>
                </a:solidFill>
                <a:latin typeface="Arial" panose="020B0604020202020204"/>
                <a:cs typeface="+mn-cs"/>
              </a:rPr>
              <a:t> May 2026 – 09:20 am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Nantes, France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7F8CDE-7193-4E56-068B-CC07CC06A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BY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/>
                <a:cs typeface="+mn-cs"/>
              </a:rPr>
              <a:t>Alessandro PARZIALE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Angelica TUTTOLOMONDO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FFFFFF"/>
                </a:solidFill>
                <a:latin typeface="Arial" panose="020B0604020202020204"/>
                <a:cs typeface="+mn-cs"/>
              </a:rPr>
              <a:t>Lyesse LALOUI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49889C-A95C-4499-A32E-D7DAC1E99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38" y="1589008"/>
            <a:ext cx="1702964" cy="3545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01D6DDD-C8C0-4CAA-880B-3DAC112DE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950" y="286469"/>
            <a:ext cx="228600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62" y="1869235"/>
            <a:ext cx="5473699" cy="445611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GB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Water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retention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Mechanical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calibration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Model performance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GB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8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ACMEG-Ex-S: Calibration</a:t>
            </a:r>
          </a:p>
        </p:txBody>
      </p:sp>
      <p:pic>
        <p:nvPicPr>
          <p:cNvPr id="66" name="Graphic 12">
            <a:extLst>
              <a:ext uri="{FF2B5EF4-FFF2-40B4-BE49-F238E27FC236}">
                <a16:creationId xmlns:a16="http://schemas.microsoft.com/office/drawing/2014/main" id="{12D09C4C-8358-40D1-B24C-14D1AFB75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042" y="1078952"/>
            <a:ext cx="3600000" cy="3246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au 66">
                <a:extLst>
                  <a:ext uri="{FF2B5EF4-FFF2-40B4-BE49-F238E27FC236}">
                    <a16:creationId xmlns:a16="http://schemas.microsoft.com/office/drawing/2014/main" id="{5C3B69DC-CD78-4C62-AED5-DBF17F938F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203792"/>
                  </p:ext>
                </p:extLst>
              </p:nvPr>
            </p:nvGraphicFramePr>
            <p:xfrm>
              <a:off x="2257936" y="4740328"/>
              <a:ext cx="8040785" cy="1425246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587054">
                      <a:extLst>
                        <a:ext uri="{9D8B030D-6E8A-4147-A177-3AD203B41FA5}">
                          <a16:colId xmlns:a16="http://schemas.microsoft.com/office/drawing/2014/main" val="999458550"/>
                        </a:ext>
                      </a:extLst>
                    </a:gridCol>
                    <a:gridCol w="585309">
                      <a:extLst>
                        <a:ext uri="{9D8B030D-6E8A-4147-A177-3AD203B41FA5}">
                          <a16:colId xmlns:a16="http://schemas.microsoft.com/office/drawing/2014/main" val="1141992476"/>
                        </a:ext>
                      </a:extLst>
                    </a:gridCol>
                    <a:gridCol w="594031">
                      <a:extLst>
                        <a:ext uri="{9D8B030D-6E8A-4147-A177-3AD203B41FA5}">
                          <a16:colId xmlns:a16="http://schemas.microsoft.com/office/drawing/2014/main" val="2353041731"/>
                        </a:ext>
                      </a:extLst>
                    </a:gridCol>
                    <a:gridCol w="593158">
                      <a:extLst>
                        <a:ext uri="{9D8B030D-6E8A-4147-A177-3AD203B41FA5}">
                          <a16:colId xmlns:a16="http://schemas.microsoft.com/office/drawing/2014/main" val="1297861506"/>
                        </a:ext>
                      </a:extLst>
                    </a:gridCol>
                    <a:gridCol w="593158">
                      <a:extLst>
                        <a:ext uri="{9D8B030D-6E8A-4147-A177-3AD203B41FA5}">
                          <a16:colId xmlns:a16="http://schemas.microsoft.com/office/drawing/2014/main" val="1641300052"/>
                        </a:ext>
                      </a:extLst>
                    </a:gridCol>
                    <a:gridCol w="599264">
                      <a:extLst>
                        <a:ext uri="{9D8B030D-6E8A-4147-A177-3AD203B41FA5}">
                          <a16:colId xmlns:a16="http://schemas.microsoft.com/office/drawing/2014/main" val="2658142794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1538742227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4136865632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1773947326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4073398469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712005894"/>
                        </a:ext>
                      </a:extLst>
                    </a:gridCol>
                    <a:gridCol w="814720">
                      <a:extLst>
                        <a:ext uri="{9D8B030D-6E8A-4147-A177-3AD203B41FA5}">
                          <a16:colId xmlns:a16="http://schemas.microsoft.com/office/drawing/2014/main" val="3349767613"/>
                        </a:ext>
                      </a:extLst>
                    </a:gridCol>
                    <a:gridCol w="830421">
                      <a:extLst>
                        <a:ext uri="{9D8B030D-6E8A-4147-A177-3AD203B41FA5}">
                          <a16:colId xmlns:a16="http://schemas.microsoft.com/office/drawing/2014/main" val="1219901831"/>
                        </a:ext>
                      </a:extLst>
                    </a:gridCol>
                  </a:tblGrid>
                  <a:tr h="272530">
                    <a:tc gridSpan="1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Water retention parameters</a:t>
                          </a:r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4108125"/>
                      </a:ext>
                    </a:extLst>
                  </a:tr>
                  <a:tr h="25209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Capillary mechanism</a:t>
                          </a:r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algn="ctr" defTabSz="914377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Adsorptive mechanism</a:t>
                          </a:r>
                          <a:endParaRPr lang="en-GB" sz="12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ctr" defTabSz="914377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Contribution factor</a:t>
                          </a:r>
                          <a:endParaRPr lang="en-GB" sz="12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345482"/>
                      </a:ext>
                    </a:extLst>
                  </a:tr>
                  <a:tr h="179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𝑟𝑒𝑠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𝑟𝑒𝑠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0174516"/>
                      </a:ext>
                    </a:extLst>
                  </a:tr>
                  <a:tr h="179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CFCE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MPa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1452468"/>
                      </a:ext>
                    </a:extLst>
                  </a:tr>
                  <a:tr h="179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3.3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3.6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0">
                              <a:effectLst/>
                            </a:rPr>
                            <a:t>65</a:t>
                          </a:r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0" dirty="0">
                              <a:effectLst/>
                            </a:rPr>
                            <a:t>3.8</a:t>
                          </a:r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5.6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2.35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0.59</m:t>
                                </m:r>
                              </m:oMath>
                            </m:oMathPara>
                          </a14:m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4328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au 66">
                <a:extLst>
                  <a:ext uri="{FF2B5EF4-FFF2-40B4-BE49-F238E27FC236}">
                    <a16:creationId xmlns:a16="http://schemas.microsoft.com/office/drawing/2014/main" id="{5C3B69DC-CD78-4C62-AED5-DBF17F938F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203792"/>
                  </p:ext>
                </p:extLst>
              </p:nvPr>
            </p:nvGraphicFramePr>
            <p:xfrm>
              <a:off x="2257936" y="4740328"/>
              <a:ext cx="8040785" cy="1425246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587054">
                      <a:extLst>
                        <a:ext uri="{9D8B030D-6E8A-4147-A177-3AD203B41FA5}">
                          <a16:colId xmlns:a16="http://schemas.microsoft.com/office/drawing/2014/main" val="999458550"/>
                        </a:ext>
                      </a:extLst>
                    </a:gridCol>
                    <a:gridCol w="585309">
                      <a:extLst>
                        <a:ext uri="{9D8B030D-6E8A-4147-A177-3AD203B41FA5}">
                          <a16:colId xmlns:a16="http://schemas.microsoft.com/office/drawing/2014/main" val="1141992476"/>
                        </a:ext>
                      </a:extLst>
                    </a:gridCol>
                    <a:gridCol w="594031">
                      <a:extLst>
                        <a:ext uri="{9D8B030D-6E8A-4147-A177-3AD203B41FA5}">
                          <a16:colId xmlns:a16="http://schemas.microsoft.com/office/drawing/2014/main" val="2353041731"/>
                        </a:ext>
                      </a:extLst>
                    </a:gridCol>
                    <a:gridCol w="593158">
                      <a:extLst>
                        <a:ext uri="{9D8B030D-6E8A-4147-A177-3AD203B41FA5}">
                          <a16:colId xmlns:a16="http://schemas.microsoft.com/office/drawing/2014/main" val="1297861506"/>
                        </a:ext>
                      </a:extLst>
                    </a:gridCol>
                    <a:gridCol w="593158">
                      <a:extLst>
                        <a:ext uri="{9D8B030D-6E8A-4147-A177-3AD203B41FA5}">
                          <a16:colId xmlns:a16="http://schemas.microsoft.com/office/drawing/2014/main" val="1641300052"/>
                        </a:ext>
                      </a:extLst>
                    </a:gridCol>
                    <a:gridCol w="599264">
                      <a:extLst>
                        <a:ext uri="{9D8B030D-6E8A-4147-A177-3AD203B41FA5}">
                          <a16:colId xmlns:a16="http://schemas.microsoft.com/office/drawing/2014/main" val="2658142794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1538742227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4136865632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1773947326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4073398469"/>
                        </a:ext>
                      </a:extLst>
                    </a:gridCol>
                    <a:gridCol w="568734">
                      <a:extLst>
                        <a:ext uri="{9D8B030D-6E8A-4147-A177-3AD203B41FA5}">
                          <a16:colId xmlns:a16="http://schemas.microsoft.com/office/drawing/2014/main" val="712005894"/>
                        </a:ext>
                      </a:extLst>
                    </a:gridCol>
                    <a:gridCol w="814720">
                      <a:extLst>
                        <a:ext uri="{9D8B030D-6E8A-4147-A177-3AD203B41FA5}">
                          <a16:colId xmlns:a16="http://schemas.microsoft.com/office/drawing/2014/main" val="3349767613"/>
                        </a:ext>
                      </a:extLst>
                    </a:gridCol>
                    <a:gridCol w="830421">
                      <a:extLst>
                        <a:ext uri="{9D8B030D-6E8A-4147-A177-3AD203B41FA5}">
                          <a16:colId xmlns:a16="http://schemas.microsoft.com/office/drawing/2014/main" val="1219901831"/>
                        </a:ext>
                      </a:extLst>
                    </a:gridCol>
                  </a:tblGrid>
                  <a:tr h="272530">
                    <a:tc gridSpan="1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Water retention parameters</a:t>
                          </a:r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4108125"/>
                      </a:ext>
                    </a:extLst>
                  </a:tr>
                  <a:tr h="252095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Capillary mechanism</a:t>
                          </a:r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algn="ctr" defTabSz="914377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Adsorptive mechanism</a:t>
                          </a:r>
                          <a:endParaRPr lang="en-GB" sz="12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ctr" defTabSz="914377" rtl="0" eaLnBrk="1" latinLnBrk="0" hangingPunct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Contribution factor</a:t>
                          </a:r>
                          <a:endParaRPr lang="en-GB" sz="12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345482"/>
                      </a:ext>
                    </a:extLst>
                  </a:tr>
                  <a:tr h="3060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42" t="-176000" r="-12791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042" t="-176000" r="-11791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6939" t="-176000" r="-105510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0000" t="-176000" r="-96597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95918" t="-176000" r="-8561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95918" t="-176000" r="-7561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27957" t="-176000" r="-696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20213" t="-176000" r="-5893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29032" t="-176000" r="-4956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19149" t="-176000" r="-3904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30108" t="-176000" r="-2946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84328" t="-176000" r="-1044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71324" t="-176000" r="-294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174516"/>
                      </a:ext>
                    </a:extLst>
                  </a:tr>
                  <a:tr h="297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42" t="-281633" r="-1279167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042" t="-281633" r="-1179167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6939" t="-281633" r="-1055102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0000" t="-281633" r="-965979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95918" t="-281633" r="-856122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95918" t="-281633" r="-756122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27957" t="-281633" r="-696774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20213" t="-281633" r="-589362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29032" t="-281633" r="-495699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19149" t="-281633" r="-390426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30108" t="-281633" r="-294624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84328" t="-281633" r="-104478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71324" t="-281633" r="-2941" b="-1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452468"/>
                      </a:ext>
                    </a:extLst>
                  </a:tr>
                  <a:tr h="297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42" t="-381633" r="-1279167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042" t="-381633" r="-1179167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6939" t="-381633" r="-1055102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0000" t="-381633" r="-965979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95918" t="-381633" r="-856122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95918" t="-381633" r="-756122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0">
                              <a:effectLst/>
                            </a:rPr>
                            <a:t>65</a:t>
                          </a:r>
                          <a:endParaRPr lang="en-GB" sz="12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0" dirty="0">
                              <a:effectLst/>
                            </a:rPr>
                            <a:t>3.8</a:t>
                          </a:r>
                          <a:endParaRPr lang="en-GB" sz="12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29032" t="-381633" r="-495699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19149" t="-381633" r="-390426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30108" t="-381633" r="-294624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84328" t="-381633" r="-104478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71324" t="-381633" r="-2941" b="-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285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1FD58E02-402E-4F36-8B2C-15BDF9A97F7F}"/>
              </a:ext>
            </a:extLst>
          </p:cNvPr>
          <p:cNvSpPr txBox="1"/>
          <p:nvPr/>
        </p:nvSpPr>
        <p:spPr>
          <a:xfrm>
            <a:off x="0" y="6425636"/>
            <a:ext cx="12313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Seiphoori</a:t>
            </a:r>
            <a:r>
              <a:rPr lang="en-GB" sz="1000" dirty="0"/>
              <a:t>, A., Ferrari, A., &amp; Laloui, L. (2014). Water retention behaviour and microstructural evolution of MX-80 bentonite during wetting and drying cycles. </a:t>
            </a:r>
            <a:r>
              <a:rPr lang="en-GB" sz="1000" dirty="0" err="1"/>
              <a:t>Geotechnique</a:t>
            </a:r>
            <a:r>
              <a:rPr lang="en-GB" sz="1000" dirty="0"/>
              <a:t>. 64. 721-734. 10.1680/geot.14.P.017.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pic>
        <p:nvPicPr>
          <p:cNvPr id="9" name="Graphic 17">
            <a:extLst>
              <a:ext uri="{FF2B5EF4-FFF2-40B4-BE49-F238E27FC236}">
                <a16:creationId xmlns:a16="http://schemas.microsoft.com/office/drawing/2014/main" id="{DF9920E8-16E4-423C-99FB-DFA2FE7DA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9741" y="1422344"/>
            <a:ext cx="3600000" cy="29544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CBE9D0B-D03B-42B5-B0F1-2A3942B18E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89"/>
          <a:stretch/>
        </p:blipFill>
        <p:spPr>
          <a:xfrm>
            <a:off x="414039" y="1333698"/>
            <a:ext cx="3772660" cy="3010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D8570B9-B469-47E8-94C8-DE73C29FBD9D}"/>
                  </a:ext>
                </a:extLst>
              </p:cNvPr>
              <p:cNvSpPr txBox="1"/>
              <p:nvPr/>
            </p:nvSpPr>
            <p:spPr>
              <a:xfrm>
                <a:off x="2990768" y="3109937"/>
                <a:ext cx="10780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D8570B9-B469-47E8-94C8-DE73C29FB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68" y="3109937"/>
                <a:ext cx="107805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4629DD3-09E1-40AB-B86B-FBEC706EE832}"/>
                  </a:ext>
                </a:extLst>
              </p:cNvPr>
              <p:cNvSpPr txBox="1"/>
              <p:nvPr/>
            </p:nvSpPr>
            <p:spPr>
              <a:xfrm>
                <a:off x="1964435" y="2683805"/>
                <a:ext cx="9930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4629DD3-09E1-40AB-B86B-FBEC706EE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435" y="2683805"/>
                <a:ext cx="99309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F43C3F7-8C54-4C6A-B43B-3182CF9097A8}"/>
                  </a:ext>
                </a:extLst>
              </p:cNvPr>
              <p:cNvSpPr txBox="1"/>
              <p:nvPr/>
            </p:nvSpPr>
            <p:spPr>
              <a:xfrm>
                <a:off x="2250442" y="2187083"/>
                <a:ext cx="9930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F43C3F7-8C54-4C6A-B43B-3182CF909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42" y="2187083"/>
                <a:ext cx="99309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CB0AB22-8099-4553-8911-A9DDC39FDCBC}"/>
              </a:ext>
            </a:extLst>
          </p:cNvPr>
          <p:cNvCxnSpPr>
            <a:cxnSpLocks/>
          </p:cNvCxnSpPr>
          <p:nvPr/>
        </p:nvCxnSpPr>
        <p:spPr>
          <a:xfrm flipH="1">
            <a:off x="3152994" y="3348907"/>
            <a:ext cx="168675" cy="652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06F6292-F2E0-48E9-B379-90B120924BB4}"/>
              </a:ext>
            </a:extLst>
          </p:cNvPr>
          <p:cNvCxnSpPr>
            <a:cxnSpLocks/>
          </p:cNvCxnSpPr>
          <p:nvPr/>
        </p:nvCxnSpPr>
        <p:spPr>
          <a:xfrm flipV="1">
            <a:off x="2048911" y="2928906"/>
            <a:ext cx="88484" cy="7187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52C96C8-31FF-4C8E-8DDE-C7D5EBD73EA5}"/>
              </a:ext>
            </a:extLst>
          </p:cNvPr>
          <p:cNvCxnSpPr>
            <a:cxnSpLocks/>
          </p:cNvCxnSpPr>
          <p:nvPr/>
        </p:nvCxnSpPr>
        <p:spPr>
          <a:xfrm flipV="1">
            <a:off x="1873002" y="2372074"/>
            <a:ext cx="427367" cy="757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7942D9F-6DB3-4D4A-9039-8A57E255B166}"/>
                  </a:ext>
                </a:extLst>
              </p:cNvPr>
              <p:cNvSpPr txBox="1"/>
              <p:nvPr/>
            </p:nvSpPr>
            <p:spPr>
              <a:xfrm>
                <a:off x="6843962" y="3158498"/>
                <a:ext cx="10780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7942D9F-6DB3-4D4A-9039-8A57E255B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62" y="3158498"/>
                <a:ext cx="10780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F93E28E-E0F7-425D-B04E-0017432B3A0F}"/>
              </a:ext>
            </a:extLst>
          </p:cNvPr>
          <p:cNvCxnSpPr>
            <a:cxnSpLocks/>
          </p:cNvCxnSpPr>
          <p:nvPr/>
        </p:nvCxnSpPr>
        <p:spPr>
          <a:xfrm flipH="1">
            <a:off x="7452888" y="3083491"/>
            <a:ext cx="41748" cy="1538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2FC0408-7524-434D-8354-A5B2F02A9659}"/>
                  </a:ext>
                </a:extLst>
              </p:cNvPr>
              <p:cNvSpPr txBox="1"/>
              <p:nvPr/>
            </p:nvSpPr>
            <p:spPr>
              <a:xfrm>
                <a:off x="6944748" y="2372074"/>
                <a:ext cx="9930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2FC0408-7524-434D-8354-A5B2F02A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748" y="2372074"/>
                <a:ext cx="99309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286F77D-D3BC-4576-BA60-6EBABC62EF59}"/>
              </a:ext>
            </a:extLst>
          </p:cNvPr>
          <p:cNvCxnSpPr>
            <a:cxnSpLocks/>
          </p:cNvCxnSpPr>
          <p:nvPr/>
        </p:nvCxnSpPr>
        <p:spPr>
          <a:xfrm flipV="1">
            <a:off x="6944748" y="2576468"/>
            <a:ext cx="91593" cy="572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A9E8730-EAEA-4BE0-B0EA-1430FB09EE25}"/>
                  </a:ext>
                </a:extLst>
              </p:cNvPr>
              <p:cNvSpPr txBox="1"/>
              <p:nvPr/>
            </p:nvSpPr>
            <p:spPr>
              <a:xfrm>
                <a:off x="5901334" y="1394036"/>
                <a:ext cx="9930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A9E8730-EAEA-4BE0-B0EA-1430FB09E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334" y="1394036"/>
                <a:ext cx="99309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064CE32-09F2-492B-A0A4-EF0830C9065B}"/>
              </a:ext>
            </a:extLst>
          </p:cNvPr>
          <p:cNvCxnSpPr>
            <a:cxnSpLocks/>
          </p:cNvCxnSpPr>
          <p:nvPr/>
        </p:nvCxnSpPr>
        <p:spPr>
          <a:xfrm flipV="1">
            <a:off x="6352489" y="1642727"/>
            <a:ext cx="90782" cy="2850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ACMEG-Ex-S: Calibration</a:t>
            </a:r>
          </a:p>
        </p:txBody>
      </p:sp>
      <p:pic>
        <p:nvPicPr>
          <p:cNvPr id="27" name="Picture 3" descr="A graph of a graph of a strain&#10;&#10;Description automatically generated with medium confidence">
            <a:extLst>
              <a:ext uri="{FF2B5EF4-FFF2-40B4-BE49-F238E27FC236}">
                <a16:creationId xmlns:a16="http://schemas.microsoft.com/office/drawing/2014/main" id="{15ED74BA-F168-4AED-B56D-1F3B3E11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9449" y="1537804"/>
            <a:ext cx="2372036" cy="2052000"/>
          </a:xfrm>
          <a:prstGeom prst="rect">
            <a:avLst/>
          </a:prstGeom>
        </p:spPr>
      </p:pic>
      <p:pic>
        <p:nvPicPr>
          <p:cNvPr id="28" name="Picture 10" descr="A graph of a stress-strain&#10;&#10;Description automatically generated with medium confidence">
            <a:extLst>
              <a:ext uri="{FF2B5EF4-FFF2-40B4-BE49-F238E27FC236}">
                <a16:creationId xmlns:a16="http://schemas.microsoft.com/office/drawing/2014/main" id="{7A87E8C0-2D25-408D-9CAC-1FEF216715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2761" y="1517731"/>
            <a:ext cx="2409822" cy="2052000"/>
          </a:xfrm>
          <a:prstGeom prst="rect">
            <a:avLst/>
          </a:prstGeom>
        </p:spPr>
      </p:pic>
      <p:pic>
        <p:nvPicPr>
          <p:cNvPr id="29" name="Picture 14" descr="A graph of a pressure&#10;&#10;Description automatically generated with medium confidence">
            <a:extLst>
              <a:ext uri="{FF2B5EF4-FFF2-40B4-BE49-F238E27FC236}">
                <a16:creationId xmlns:a16="http://schemas.microsoft.com/office/drawing/2014/main" id="{68F59B2A-D9D1-4B7E-8904-10DD9DF747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58" y="1517730"/>
            <a:ext cx="2779144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7">
                <a:extLst>
                  <a:ext uri="{FF2B5EF4-FFF2-40B4-BE49-F238E27FC236}">
                    <a16:creationId xmlns:a16="http://schemas.microsoft.com/office/drawing/2014/main" id="{88F28304-5617-4E18-AF25-4B4DB098687E}"/>
                  </a:ext>
                </a:extLst>
              </p:cNvPr>
              <p:cNvSpPr txBox="1"/>
              <p:nvPr/>
            </p:nvSpPr>
            <p:spPr>
              <a:xfrm>
                <a:off x="300911" y="4281644"/>
                <a:ext cx="994311" cy="4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30" name="TextBox 7">
                <a:extLst>
                  <a:ext uri="{FF2B5EF4-FFF2-40B4-BE49-F238E27FC236}">
                    <a16:creationId xmlns:a16="http://schemas.microsoft.com/office/drawing/2014/main" id="{88F28304-5617-4E18-AF25-4B4DB0986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1" y="4281644"/>
                <a:ext cx="994311" cy="445635"/>
              </a:xfrm>
              <a:prstGeom prst="rect">
                <a:avLst/>
              </a:prstGeom>
              <a:blipFill>
                <a:blip r:embed="rId5"/>
                <a:stretch>
                  <a:fillRect l="-4908" b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CACC10A4-2EB5-4B78-B673-96183E6D4959}"/>
                  </a:ext>
                </a:extLst>
              </p:cNvPr>
              <p:cNvSpPr txBox="1"/>
              <p:nvPr/>
            </p:nvSpPr>
            <p:spPr>
              <a:xfrm>
                <a:off x="300911" y="3666770"/>
                <a:ext cx="2441530" cy="517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CACC10A4-2EB5-4B78-B673-96183E6D4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1" y="3666770"/>
                <a:ext cx="2441530" cy="517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C78468C7-1998-4091-A7BF-81200636DE29}"/>
                  </a:ext>
                </a:extLst>
              </p:cNvPr>
              <p:cNvSpPr txBox="1"/>
              <p:nvPr/>
            </p:nvSpPr>
            <p:spPr>
              <a:xfrm>
                <a:off x="3362895" y="3666770"/>
                <a:ext cx="2341795" cy="517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C78468C7-1998-4091-A7BF-81200636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95" y="3666770"/>
                <a:ext cx="2341795" cy="517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71B833C2-C03C-400F-BF65-F4F86C667EB2}"/>
                  </a:ext>
                </a:extLst>
              </p:cNvPr>
              <p:cNvSpPr txBox="1"/>
              <p:nvPr/>
            </p:nvSpPr>
            <p:spPr>
              <a:xfrm>
                <a:off x="6745722" y="3676499"/>
                <a:ext cx="1122295" cy="441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71B833C2-C03C-400F-BF65-F4F86C667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722" y="3676499"/>
                <a:ext cx="1122295" cy="441211"/>
              </a:xfrm>
              <a:prstGeom prst="rect">
                <a:avLst/>
              </a:prstGeom>
              <a:blipFill>
                <a:blip r:embed="rId8"/>
                <a:stretch>
                  <a:fillRect l="-2717" t="-4167" r="-3804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3">
            <a:extLst>
              <a:ext uri="{FF2B5EF4-FFF2-40B4-BE49-F238E27FC236}">
                <a16:creationId xmlns:a16="http://schemas.microsoft.com/office/drawing/2014/main" id="{CD77CB90-F890-4A5C-ADE0-4155430ABC80}"/>
              </a:ext>
            </a:extLst>
          </p:cNvPr>
          <p:cNvSpPr txBox="1"/>
          <p:nvPr/>
        </p:nvSpPr>
        <p:spPr>
          <a:xfrm>
            <a:off x="141748" y="948703"/>
            <a:ext cx="2759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Isotropic compression test </a:t>
            </a:r>
            <a:br>
              <a:rPr lang="en-US" sz="1400" dirty="0"/>
            </a:br>
            <a:r>
              <a:rPr lang="en-US" sz="1400" dirty="0"/>
              <a:t>saturated conditions (</a:t>
            </a:r>
            <a:r>
              <a:rPr lang="en-US" sz="1400" i="1" dirty="0"/>
              <a:t>Tang, 2005</a:t>
            </a:r>
            <a:r>
              <a:rPr lang="en-US" sz="1400" dirty="0"/>
              <a:t>)</a:t>
            </a:r>
            <a:endParaRPr lang="en-CH" sz="1400" dirty="0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0CF27FB8-A219-4BE5-8A1D-FA88365B8B6F}"/>
              </a:ext>
            </a:extLst>
          </p:cNvPr>
          <p:cNvSpPr txBox="1"/>
          <p:nvPr/>
        </p:nvSpPr>
        <p:spPr>
          <a:xfrm>
            <a:off x="3470027" y="948703"/>
            <a:ext cx="472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Triaxial compression test </a:t>
            </a:r>
          </a:p>
          <a:p>
            <a:pPr algn="ctr"/>
            <a:r>
              <a:rPr lang="en-US" sz="1400" dirty="0"/>
              <a:t>saturated conditions (</a:t>
            </a:r>
            <a:r>
              <a:rPr lang="en-US" sz="1400" i="1" dirty="0"/>
              <a:t>Kim et al., 2024</a:t>
            </a:r>
            <a:r>
              <a:rPr lang="en-US" sz="1400" dirty="0"/>
              <a:t>)</a:t>
            </a:r>
            <a:endParaRPr lang="en-CH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2FA4D2-621D-4FCD-BC0F-49784C199A48}"/>
              </a:ext>
            </a:extLst>
          </p:cNvPr>
          <p:cNvSpPr/>
          <p:nvPr/>
        </p:nvSpPr>
        <p:spPr>
          <a:xfrm>
            <a:off x="920506" y="1618410"/>
            <a:ext cx="664143" cy="10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">
                <a:extLst>
                  <a:ext uri="{FF2B5EF4-FFF2-40B4-BE49-F238E27FC236}">
                    <a16:creationId xmlns:a16="http://schemas.microsoft.com/office/drawing/2014/main" id="{8F37E3A5-14EC-46A9-A5CE-EFB5208C1046}"/>
                  </a:ext>
                </a:extLst>
              </p:cNvPr>
              <p:cNvSpPr txBox="1"/>
              <p:nvPr/>
            </p:nvSpPr>
            <p:spPr>
              <a:xfrm>
                <a:off x="607450" y="1502433"/>
                <a:ext cx="85590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CH" i="1" dirty="0">
                  <a:latin typeface="Amasis MT Pro Black" panose="020F0502020204030204" pitchFamily="18" charset="0"/>
                </a:endParaRPr>
              </a:p>
            </p:txBody>
          </p:sp>
        </mc:Choice>
        <mc:Fallback xmlns="">
          <p:sp>
            <p:nvSpPr>
              <p:cNvPr id="37" name="TextBox 1">
                <a:extLst>
                  <a:ext uri="{FF2B5EF4-FFF2-40B4-BE49-F238E27FC236}">
                    <a16:creationId xmlns:a16="http://schemas.microsoft.com/office/drawing/2014/main" id="{8F37E3A5-14EC-46A9-A5CE-EFB5208C1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0" y="1502433"/>
                <a:ext cx="855906" cy="300082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7">
                <a:extLst>
                  <a:ext uri="{FF2B5EF4-FFF2-40B4-BE49-F238E27FC236}">
                    <a16:creationId xmlns:a16="http://schemas.microsoft.com/office/drawing/2014/main" id="{9A35C9FA-7AC7-4D4E-8734-2D2C123A1DF8}"/>
                  </a:ext>
                </a:extLst>
              </p:cNvPr>
              <p:cNvSpPr txBox="1"/>
              <p:nvPr/>
            </p:nvSpPr>
            <p:spPr>
              <a:xfrm>
                <a:off x="1309963" y="2059793"/>
                <a:ext cx="85590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CH" i="1" dirty="0">
                  <a:latin typeface="Amasis MT Pro Black" panose="020F0502020204030204" pitchFamily="18" charset="0"/>
                </a:endParaRPr>
              </a:p>
            </p:txBody>
          </p:sp>
        </mc:Choice>
        <mc:Fallback xmlns="">
          <p:sp>
            <p:nvSpPr>
              <p:cNvPr id="38" name="TextBox 17">
                <a:extLst>
                  <a:ext uri="{FF2B5EF4-FFF2-40B4-BE49-F238E27FC236}">
                    <a16:creationId xmlns:a16="http://schemas.microsoft.com/office/drawing/2014/main" id="{9A35C9FA-7AC7-4D4E-8734-2D2C123A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63" y="2059793"/>
                <a:ext cx="855906" cy="300082"/>
              </a:xfrm>
              <a:prstGeom prst="rect">
                <a:avLst/>
              </a:prstGeom>
              <a:blipFill>
                <a:blip r:embed="rId10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Curved 19">
            <a:extLst>
              <a:ext uri="{FF2B5EF4-FFF2-40B4-BE49-F238E27FC236}">
                <a16:creationId xmlns:a16="http://schemas.microsoft.com/office/drawing/2014/main" id="{57C507E9-5E5B-4F26-9BFC-4C9CCEFD9B0D}"/>
              </a:ext>
            </a:extLst>
          </p:cNvPr>
          <p:cNvCxnSpPr/>
          <p:nvPr/>
        </p:nvCxnSpPr>
        <p:spPr>
          <a:xfrm flipV="1">
            <a:off x="1377965" y="2212304"/>
            <a:ext cx="246918" cy="136918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au 39">
                <a:extLst>
                  <a:ext uri="{FF2B5EF4-FFF2-40B4-BE49-F238E27FC236}">
                    <a16:creationId xmlns:a16="http://schemas.microsoft.com/office/drawing/2014/main" id="{04B633C2-E725-48D2-AF8C-453810CA7A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22060" y="4561591"/>
              <a:ext cx="8121402" cy="1424431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793814">
                      <a:extLst>
                        <a:ext uri="{9D8B030D-6E8A-4147-A177-3AD203B41FA5}">
                          <a16:colId xmlns:a16="http://schemas.microsoft.com/office/drawing/2014/main" val="1023976058"/>
                        </a:ext>
                      </a:extLst>
                    </a:gridCol>
                    <a:gridCol w="796458">
                      <a:extLst>
                        <a:ext uri="{9D8B030D-6E8A-4147-A177-3AD203B41FA5}">
                          <a16:colId xmlns:a16="http://schemas.microsoft.com/office/drawing/2014/main" val="4204729312"/>
                        </a:ext>
                      </a:extLst>
                    </a:gridCol>
                    <a:gridCol w="753286">
                      <a:extLst>
                        <a:ext uri="{9D8B030D-6E8A-4147-A177-3AD203B41FA5}">
                          <a16:colId xmlns:a16="http://schemas.microsoft.com/office/drawing/2014/main" val="4098029578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1919582373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27621278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878214287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2265631885"/>
                        </a:ext>
                      </a:extLst>
                    </a:gridCol>
                    <a:gridCol w="675756">
                      <a:extLst>
                        <a:ext uri="{9D8B030D-6E8A-4147-A177-3AD203B41FA5}">
                          <a16:colId xmlns:a16="http://schemas.microsoft.com/office/drawing/2014/main" val="3314756816"/>
                        </a:ext>
                      </a:extLst>
                    </a:gridCol>
                    <a:gridCol w="799100">
                      <a:extLst>
                        <a:ext uri="{9D8B030D-6E8A-4147-A177-3AD203B41FA5}">
                          <a16:colId xmlns:a16="http://schemas.microsoft.com/office/drawing/2014/main" val="2503400014"/>
                        </a:ext>
                      </a:extLst>
                    </a:gridCol>
                    <a:gridCol w="803506">
                      <a:extLst>
                        <a:ext uri="{9D8B030D-6E8A-4147-A177-3AD203B41FA5}">
                          <a16:colId xmlns:a16="http://schemas.microsoft.com/office/drawing/2014/main" val="1159754937"/>
                        </a:ext>
                      </a:extLst>
                    </a:gridCol>
                    <a:gridCol w="803506">
                      <a:extLst>
                        <a:ext uri="{9D8B030D-6E8A-4147-A177-3AD203B41FA5}">
                          <a16:colId xmlns:a16="http://schemas.microsoft.com/office/drawing/2014/main" val="3539512700"/>
                        </a:ext>
                      </a:extLst>
                    </a:gridCol>
                  </a:tblGrid>
                  <a:tr h="264730">
                    <a:tc gridSpan="1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Mechanical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8223735"/>
                      </a:ext>
                    </a:extLst>
                  </a:tr>
                  <a:tr h="25209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Elastic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Isotropic plastic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Deviatoric plastic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048508"/>
                      </a:ext>
                    </a:extLst>
                  </a:tr>
                  <a:tr h="179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𝑖𝑠𝑜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𝑑𝑒𝑣</m:t>
                                    </m:r>
                                  </m:sub>
                                  <m:sup>
                                    <m:r>
                                      <a:rPr lang="en-GB" sz="12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91877493"/>
                      </a:ext>
                    </a:extLst>
                  </a:tr>
                  <a:tr h="179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2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MPa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CFCEC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MPa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1690416"/>
                      </a:ext>
                    </a:extLst>
                  </a:tr>
                  <a:tr h="1797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17.1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0">
                                    <a:effectLst/>
                                    <a:latin typeface="Cambria Math" panose="02040503050406030204" pitchFamily="18" charset="0"/>
                                  </a:rPr>
                                  <m:t>10.6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GB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1</a:t>
                          </a:r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kern="100">
                                    <a:effectLst/>
                                    <a:latin typeface="Cambria Math" panose="02040503050406030204" pitchFamily="18" charset="0"/>
                                  </a:rPr>
                                  <m:t>0.39</m:t>
                                </m:r>
                              </m:oMath>
                            </m:oMathPara>
                          </a14:m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4245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au 39">
                <a:extLst>
                  <a:ext uri="{FF2B5EF4-FFF2-40B4-BE49-F238E27FC236}">
                    <a16:creationId xmlns:a16="http://schemas.microsoft.com/office/drawing/2014/main" id="{04B633C2-E725-48D2-AF8C-453810CA7A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22060" y="4561591"/>
              <a:ext cx="8121402" cy="1424431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793814">
                      <a:extLst>
                        <a:ext uri="{9D8B030D-6E8A-4147-A177-3AD203B41FA5}">
                          <a16:colId xmlns:a16="http://schemas.microsoft.com/office/drawing/2014/main" val="1023976058"/>
                        </a:ext>
                      </a:extLst>
                    </a:gridCol>
                    <a:gridCol w="796458">
                      <a:extLst>
                        <a:ext uri="{9D8B030D-6E8A-4147-A177-3AD203B41FA5}">
                          <a16:colId xmlns:a16="http://schemas.microsoft.com/office/drawing/2014/main" val="4204729312"/>
                        </a:ext>
                      </a:extLst>
                    </a:gridCol>
                    <a:gridCol w="753286">
                      <a:extLst>
                        <a:ext uri="{9D8B030D-6E8A-4147-A177-3AD203B41FA5}">
                          <a16:colId xmlns:a16="http://schemas.microsoft.com/office/drawing/2014/main" val="4098029578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1919582373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27621278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878214287"/>
                        </a:ext>
                      </a:extLst>
                    </a:gridCol>
                    <a:gridCol w="673994">
                      <a:extLst>
                        <a:ext uri="{9D8B030D-6E8A-4147-A177-3AD203B41FA5}">
                          <a16:colId xmlns:a16="http://schemas.microsoft.com/office/drawing/2014/main" val="2265631885"/>
                        </a:ext>
                      </a:extLst>
                    </a:gridCol>
                    <a:gridCol w="675756">
                      <a:extLst>
                        <a:ext uri="{9D8B030D-6E8A-4147-A177-3AD203B41FA5}">
                          <a16:colId xmlns:a16="http://schemas.microsoft.com/office/drawing/2014/main" val="3314756816"/>
                        </a:ext>
                      </a:extLst>
                    </a:gridCol>
                    <a:gridCol w="799100">
                      <a:extLst>
                        <a:ext uri="{9D8B030D-6E8A-4147-A177-3AD203B41FA5}">
                          <a16:colId xmlns:a16="http://schemas.microsoft.com/office/drawing/2014/main" val="2503400014"/>
                        </a:ext>
                      </a:extLst>
                    </a:gridCol>
                    <a:gridCol w="803506">
                      <a:extLst>
                        <a:ext uri="{9D8B030D-6E8A-4147-A177-3AD203B41FA5}">
                          <a16:colId xmlns:a16="http://schemas.microsoft.com/office/drawing/2014/main" val="1159754937"/>
                        </a:ext>
                      </a:extLst>
                    </a:gridCol>
                    <a:gridCol w="803506">
                      <a:extLst>
                        <a:ext uri="{9D8B030D-6E8A-4147-A177-3AD203B41FA5}">
                          <a16:colId xmlns:a16="http://schemas.microsoft.com/office/drawing/2014/main" val="3539512700"/>
                        </a:ext>
                      </a:extLst>
                    </a:gridCol>
                  </a:tblGrid>
                  <a:tr h="264730">
                    <a:tc gridSpan="1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Mechanical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8223735"/>
                      </a:ext>
                    </a:extLst>
                  </a:tr>
                  <a:tr h="25209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Elastic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Isotropic plastic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Deviatoric plastic parameters</a:t>
                          </a:r>
                          <a:endParaRPr lang="en-GB" sz="1600" b="1" kern="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13C3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048508"/>
                      </a:ext>
                    </a:extLst>
                  </a:tr>
                  <a:tr h="3129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69" t="-170588" r="-928462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100000" t="-170588" r="-821374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11290" t="-170588" r="-767742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350909" t="-170588" r="-765455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446847" t="-170588" r="-658559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546847" t="-170588" r="-558559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652727" t="-170588" r="-463636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45946" t="-170588" r="-359459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16794" t="-170588" r="-204580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810606" t="-170588" r="-103030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910606" t="-170588" r="-3030" b="-1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877493"/>
                      </a:ext>
                    </a:extLst>
                  </a:tr>
                  <a:tr h="297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69" t="-281633" r="-928462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100000" t="-281633" r="-821374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11290" t="-281633" r="-767742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350909" t="-281633" r="-765455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446847" t="-281633" r="-658559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546847" t="-281633" r="-558559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652727" t="-281633" r="-463636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45946" t="-281633" r="-359459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16794" t="-281633" r="-204580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810606" t="-281633" r="-103030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910606" t="-281633" r="-3030" b="-106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690416"/>
                      </a:ext>
                    </a:extLst>
                  </a:tr>
                  <a:tr h="297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69" t="-381633" r="-928462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100000" t="-381633" r="-821374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11290" t="-381633" r="-767742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350909" t="-381633" r="-765455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446847" t="-381633" r="-658559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546847" t="-381633" r="-558559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652727" t="-381633" r="-463636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45946" t="-381633" r="-359459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716794" t="-381633" r="-204580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1</a:t>
                          </a:r>
                          <a:endParaRPr lang="en-GB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910606" t="-381633" r="-3030" b="-6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245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TextBox 15">
            <a:extLst>
              <a:ext uri="{FF2B5EF4-FFF2-40B4-BE49-F238E27FC236}">
                <a16:creationId xmlns:a16="http://schemas.microsoft.com/office/drawing/2014/main" id="{CEF4472D-8F1E-44DB-A259-88C0DB64CCFA}"/>
              </a:ext>
            </a:extLst>
          </p:cNvPr>
          <p:cNvSpPr txBox="1"/>
          <p:nvPr/>
        </p:nvSpPr>
        <p:spPr>
          <a:xfrm>
            <a:off x="8633857" y="939727"/>
            <a:ext cx="34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Oedometric</a:t>
            </a:r>
            <a:r>
              <a:rPr lang="en-US" sz="1400" dirty="0"/>
              <a:t> compression tests at different suction level (</a:t>
            </a:r>
            <a:r>
              <a:rPr lang="en-US" sz="1400" i="1" dirty="0" err="1"/>
              <a:t>Lloret</a:t>
            </a:r>
            <a:r>
              <a:rPr lang="en-US" sz="1400" i="1" dirty="0"/>
              <a:t> et al., 2003</a:t>
            </a:r>
            <a:r>
              <a:rPr lang="en-US" sz="1400" dirty="0"/>
              <a:t>)</a:t>
            </a:r>
            <a:endParaRPr lang="en-CH" sz="1400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214C79CB-8D70-4370-8C70-3A1E6AF7E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228" y="1502433"/>
            <a:ext cx="2759859" cy="2017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0B51F782-D6A1-45C6-839D-69CB26A5E3B8}"/>
                  </a:ext>
                </a:extLst>
              </p:cNvPr>
              <p:cNvSpPr txBox="1"/>
              <p:nvPr/>
            </p:nvSpPr>
            <p:spPr>
              <a:xfrm>
                <a:off x="8909049" y="3597606"/>
                <a:ext cx="3048000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H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CH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H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H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CH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H" sz="14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CH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lang="en-CH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H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CH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CH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CH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CH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CH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CH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H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H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H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H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CH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H" sz="1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it-IT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it-IT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0B51F782-D6A1-45C6-839D-69CB26A5E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049" y="3597606"/>
                <a:ext cx="3048000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ZoneTexte 64">
            <a:extLst>
              <a:ext uri="{FF2B5EF4-FFF2-40B4-BE49-F238E27FC236}">
                <a16:creationId xmlns:a16="http://schemas.microsoft.com/office/drawing/2014/main" id="{E84CEC54-BD81-4192-8A1D-48F37C503EFA}"/>
              </a:ext>
            </a:extLst>
          </p:cNvPr>
          <p:cNvSpPr txBox="1"/>
          <p:nvPr/>
        </p:nvSpPr>
        <p:spPr>
          <a:xfrm>
            <a:off x="0" y="6146477"/>
            <a:ext cx="12313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Kim et al. (2024). Salinity-dependent ultimate shear strength of compacted Wyoming-type bentonite investigated by triaxial tests. Applied Clay Science. 261. 107576. 10.1016/j.clay.2024.107576.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Lloret</a:t>
            </a:r>
            <a:r>
              <a:rPr lang="en-GB" sz="1000" dirty="0"/>
              <a:t> et al. (2003). Mechanical behaviour of heavily compacted bentonite under high suction changes. </a:t>
            </a:r>
            <a:r>
              <a:rPr lang="en-GB" sz="1000" dirty="0" err="1"/>
              <a:t>Geotechnique</a:t>
            </a:r>
            <a:r>
              <a:rPr lang="en-GB" sz="1000" dirty="0"/>
              <a:t>. 53. 27-40. 10.1680/geot.2003.53.1.27.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Tang, A.M. (2005). Temperature effect on the behaviour of engineered clay barriers. PhD thesis. Ecole des </a:t>
            </a:r>
            <a:r>
              <a:rPr lang="en-GB" sz="1000" dirty="0" err="1"/>
              <a:t>Ponts</a:t>
            </a:r>
            <a:r>
              <a:rPr lang="en-GB" sz="1000" dirty="0"/>
              <a:t> </a:t>
            </a:r>
            <a:r>
              <a:rPr lang="en-GB" sz="1000" dirty="0" err="1"/>
              <a:t>ParisTech</a:t>
            </a:r>
            <a:r>
              <a:rPr lang="en-GB" sz="1000" dirty="0"/>
              <a:t>. pastel-00001594.</a:t>
            </a:r>
          </a:p>
        </p:txBody>
      </p:sp>
    </p:spTree>
    <p:extLst>
      <p:ext uri="{BB962C8B-B14F-4D97-AF65-F5344CB8AC3E}">
        <p14:creationId xmlns:p14="http://schemas.microsoft.com/office/powerpoint/2010/main" val="23524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62" y="1869235"/>
            <a:ext cx="5473699" cy="445611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GB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Water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retention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Mechanical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calibration</a:t>
            </a:r>
          </a:p>
          <a:p>
            <a:pPr>
              <a:spcBef>
                <a:spcPts val="1600"/>
              </a:spcBef>
            </a:pPr>
            <a:r>
              <a:rPr lang="fr-FR" sz="3600" spc="-150" dirty="0"/>
              <a:t>Model performance</a:t>
            </a:r>
            <a:endParaRPr lang="fr-FR" sz="36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GB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7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ACMEG-Ex-S: </a:t>
            </a:r>
            <a:r>
              <a:rPr lang="fr-CH" sz="3200" dirty="0" err="1"/>
              <a:t>Mechanical</a:t>
            </a:r>
            <a:r>
              <a:rPr lang="fr-CH" sz="3200" dirty="0"/>
              <a:t> compression tests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8AA0EA8-A34B-4F20-8E38-7A322F83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80" y="1579769"/>
            <a:ext cx="4680000" cy="386504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CF68D6E-F163-4E6C-A6EA-A41EDA1A4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3913" y="2020125"/>
            <a:ext cx="4680000" cy="380231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955BD9A-3A52-45FF-9006-BF24C688E178}"/>
              </a:ext>
            </a:extLst>
          </p:cNvPr>
          <p:cNvSpPr txBox="1"/>
          <p:nvPr/>
        </p:nvSpPr>
        <p:spPr>
          <a:xfrm>
            <a:off x="1899138" y="1006726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/>
              <a:t>Isotropic compression tests</a:t>
            </a:r>
            <a:endParaRPr lang="en-GB" sz="1400" u="sng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D0B74EA-1EA9-455E-AA0B-A7552C9BE57D}"/>
              </a:ext>
            </a:extLst>
          </p:cNvPr>
          <p:cNvSpPr txBox="1"/>
          <p:nvPr/>
        </p:nvSpPr>
        <p:spPr>
          <a:xfrm>
            <a:off x="7346106" y="1005249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/>
              <a:t>Oedometric compression tests</a:t>
            </a:r>
            <a:endParaRPr lang="en-GB" sz="1400" u="sng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002A0BA-5BC2-4191-9FE3-2787AD752115}"/>
              </a:ext>
            </a:extLst>
          </p:cNvPr>
          <p:cNvSpPr txBox="1"/>
          <p:nvPr/>
        </p:nvSpPr>
        <p:spPr>
          <a:xfrm>
            <a:off x="0" y="6252543"/>
            <a:ext cx="12313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Seiphoori</a:t>
            </a:r>
            <a:r>
              <a:rPr lang="en-GB" sz="1000" dirty="0"/>
              <a:t>, A. (2014). Thermo-hydro-mechanical characterisation and modelling of MX-80 granular bentonite. PhD thesis. EPFL, Lausanne.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Tang, A.M. (2005). Temperature effect on the behaviour of engineered clay barriers. PhD thesis. Ecole des </a:t>
            </a:r>
            <a:r>
              <a:rPr lang="en-GB" sz="1000" dirty="0" err="1"/>
              <a:t>Ponts</a:t>
            </a:r>
            <a:r>
              <a:rPr lang="en-GB" sz="1000" dirty="0"/>
              <a:t> </a:t>
            </a:r>
            <a:r>
              <a:rPr lang="en-GB" sz="1000" dirty="0" err="1"/>
              <a:t>ParisTech</a:t>
            </a:r>
            <a:r>
              <a:rPr lang="en-GB" sz="1000" dirty="0"/>
              <a:t>, Paris.</a:t>
            </a:r>
          </a:p>
        </p:txBody>
      </p:sp>
    </p:spTree>
    <p:extLst>
      <p:ext uri="{BB962C8B-B14F-4D97-AF65-F5344CB8AC3E}">
        <p14:creationId xmlns:p14="http://schemas.microsoft.com/office/powerpoint/2010/main" val="26385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ACMEG-Ex-S: </a:t>
            </a:r>
            <a:r>
              <a:rPr lang="fr-CH" sz="3200" dirty="0" err="1"/>
              <a:t>Swelling</a:t>
            </a:r>
            <a:r>
              <a:rPr lang="fr-CH" sz="3200" dirty="0"/>
              <a:t> pressure tests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AD0726-64EE-495C-A092-C1B101BE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1173" y="1772412"/>
            <a:ext cx="4680000" cy="39196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D9B47D4-31F6-4AD5-8FBF-CCC6625F8F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137" y="1850986"/>
            <a:ext cx="4680000" cy="376246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88E219B-D207-4627-83AE-69F61954897D}"/>
              </a:ext>
            </a:extLst>
          </p:cNvPr>
          <p:cNvSpPr txBox="1"/>
          <p:nvPr/>
        </p:nvSpPr>
        <p:spPr>
          <a:xfrm>
            <a:off x="2832722" y="1238709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/>
              <a:t>Stress-paths</a:t>
            </a:r>
            <a:endParaRPr lang="en-GB" sz="1400" u="sng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B55548-E904-44C0-BC77-65703AB0198A}"/>
              </a:ext>
            </a:extLst>
          </p:cNvPr>
          <p:cNvSpPr txBox="1"/>
          <p:nvPr/>
        </p:nvSpPr>
        <p:spPr>
          <a:xfrm>
            <a:off x="8022052" y="1235902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u="sng" dirty="0"/>
              <a:t>Literature data</a:t>
            </a:r>
            <a:endParaRPr lang="en-GB" sz="1400" u="sng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4D1225-67F7-4ACC-A11B-5F6A7F2F2E9B}"/>
              </a:ext>
            </a:extLst>
          </p:cNvPr>
          <p:cNvSpPr txBox="1"/>
          <p:nvPr/>
        </p:nvSpPr>
        <p:spPr>
          <a:xfrm>
            <a:off x="0" y="6141326"/>
            <a:ext cx="12313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Bucher, F., &amp; Müller-</a:t>
            </a:r>
            <a:r>
              <a:rPr lang="en-GB" sz="1000" dirty="0" err="1"/>
              <a:t>Vonmoos</a:t>
            </a:r>
            <a:r>
              <a:rPr lang="en-GB" sz="1000" dirty="0"/>
              <a:t>, M. (1989). Bentonite as a containment barrier for the disposal of highly radioactive wastes. Applied Clay Science. 4. 157-177. 10.1016/0169-1317(89)90006-9.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Ferrari et al. (2022). Volume change response and fabric evolution of granular MX80 bentonite along different hydro-mechanical stress paths. Acta Geotech. 17. 3719-3730. 10.1007/s11440-022-01481-0.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Karnland</a:t>
            </a:r>
            <a:r>
              <a:rPr lang="en-GB" sz="1000" dirty="0"/>
              <a:t> et al. (2008). Sealing ability of Wyoming bentonite pellets foreseen as buffer material – Laboratory results. Physics and Chemistry of the Earth, Parts A/B/C. 33. S472-S475. 10.1016/j.pce.2008.10.024.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</p:txBody>
      </p:sp>
    </p:spTree>
    <p:extLst>
      <p:ext uri="{BB962C8B-B14F-4D97-AF65-F5344CB8AC3E}">
        <p14:creationId xmlns:p14="http://schemas.microsoft.com/office/powerpoint/2010/main" val="5795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ACMEG-Ex-S: Free </a:t>
            </a:r>
            <a:r>
              <a:rPr lang="fr-CH" sz="3200" dirty="0" err="1"/>
              <a:t>swelling</a:t>
            </a:r>
            <a:r>
              <a:rPr lang="fr-CH" sz="3200" dirty="0"/>
              <a:t> tests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D96D3F8-432A-4AAE-8924-C040AA544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000" y="1844890"/>
            <a:ext cx="10008000" cy="39298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5DB90D7-9177-4A89-9176-BBA9FBAA1AE6}"/>
              </a:ext>
            </a:extLst>
          </p:cNvPr>
          <p:cNvSpPr txBox="1"/>
          <p:nvPr/>
        </p:nvSpPr>
        <p:spPr>
          <a:xfrm>
            <a:off x="-60992" y="6457890"/>
            <a:ext cx="12313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Ferrari et al. (2022). Volume change response and fabric evolution of granular MX80 bentonite along different hydro-mechanical stress paths. Acta Geotech. 17. 3719-3730. 10.1007/s11440-022-01481-0.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5B3F200-53C5-48F3-913B-E5DD0A7011E4}"/>
              </a:ext>
            </a:extLst>
          </p:cNvPr>
          <p:cNvCxnSpPr/>
          <p:nvPr/>
        </p:nvCxnSpPr>
        <p:spPr>
          <a:xfrm>
            <a:off x="4438650" y="2209800"/>
            <a:ext cx="0" cy="1219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33A6AA5-BC21-4633-B1B0-72B9A4E5956E}"/>
              </a:ext>
            </a:extLst>
          </p:cNvPr>
          <p:cNvCxnSpPr>
            <a:cxnSpLocks/>
          </p:cNvCxnSpPr>
          <p:nvPr/>
        </p:nvCxnSpPr>
        <p:spPr>
          <a:xfrm>
            <a:off x="4438650" y="3429000"/>
            <a:ext cx="0" cy="162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0C91799-DA4E-4D94-B7DE-8535088D7E76}"/>
                  </a:ext>
                </a:extLst>
              </p:cNvPr>
              <p:cNvSpPr txBox="1"/>
              <p:nvPr/>
            </p:nvSpPr>
            <p:spPr>
              <a:xfrm>
                <a:off x="3334630" y="2634734"/>
                <a:ext cx="1104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𝐴𝐸𝑉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0C91799-DA4E-4D94-B7DE-8535088D7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30" y="2634734"/>
                <a:ext cx="11040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F805B9C-6BC1-49AE-92C1-EF3C9587B257}"/>
                  </a:ext>
                </a:extLst>
              </p:cNvPr>
              <p:cNvSpPr txBox="1"/>
              <p:nvPr/>
            </p:nvSpPr>
            <p:spPr>
              <a:xfrm>
                <a:off x="3334630" y="4191488"/>
                <a:ext cx="1104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𝐴𝐸𝑉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F805B9C-6BC1-49AE-92C1-EF3C9587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30" y="4191488"/>
                <a:ext cx="11040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845414-A5E7-4D5B-ADA1-5B34CF797E51}"/>
              </a:ext>
            </a:extLst>
          </p:cNvPr>
          <p:cNvCxnSpPr>
            <a:cxnSpLocks/>
          </p:cNvCxnSpPr>
          <p:nvPr/>
        </p:nvCxnSpPr>
        <p:spPr>
          <a:xfrm>
            <a:off x="4438650" y="3429000"/>
            <a:ext cx="1133475" cy="0"/>
          </a:xfrm>
          <a:prstGeom prst="line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62" y="1869235"/>
            <a:ext cx="5473699" cy="445611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GB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Water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retention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Mechanical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calibration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Model performance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/>
              <a:t>Conclusions</a:t>
            </a:r>
            <a:endParaRPr lang="en-GB" sz="36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9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497679" y="592510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Conclusions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C6DC72-76F5-4FE8-91AE-1453AA943474}"/>
              </a:ext>
            </a:extLst>
          </p:cNvPr>
          <p:cNvSpPr txBox="1"/>
          <p:nvPr/>
        </p:nvSpPr>
        <p:spPr>
          <a:xfrm>
            <a:off x="417327" y="1486607"/>
            <a:ext cx="6051657" cy="1749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Microstructural informations embedded in the water retention model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Stress-path dependency of the pore structure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Water retention mechanisms are independently modelled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Validated against hydro-mechanical stress-paths for bentonite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E90C01E-4250-4645-B10B-601CABAD2861}"/>
              </a:ext>
            </a:extLst>
          </p:cNvPr>
          <p:cNvSpPr txBox="1"/>
          <p:nvPr/>
        </p:nvSpPr>
        <p:spPr>
          <a:xfrm>
            <a:off x="8873438" y="907386"/>
            <a:ext cx="3210099" cy="5449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u="sng" dirty="0"/>
              <a:t>References:</a:t>
            </a:r>
          </a:p>
          <a:p>
            <a:endParaRPr lang="it-IT" sz="1000" u="sng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Bucher, F., &amp; Müller-</a:t>
            </a:r>
            <a:r>
              <a:rPr lang="en-GB" sz="1000" dirty="0" err="1"/>
              <a:t>Vonmoos</a:t>
            </a:r>
            <a:r>
              <a:rPr lang="en-GB" sz="1000" dirty="0"/>
              <a:t>, M. (1989). Applied Clay Science. 4. 157-177.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Ferrari et al. (2022). Acta Geotech. 17. 3719-3730.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 err="1"/>
              <a:t>Karnland</a:t>
            </a:r>
            <a:r>
              <a:rPr lang="en-GB" sz="1000" dirty="0"/>
              <a:t> et al. (2008). Physics and Chemistry of the Earth, Parts A/B/C. 33. S472-S475.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Kim et al. (2024). Applied Clay Science. 261.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 err="1"/>
              <a:t>Lloret</a:t>
            </a:r>
            <a:r>
              <a:rPr lang="en-GB" sz="1000" dirty="0"/>
              <a:t> et al. (2003). </a:t>
            </a:r>
            <a:r>
              <a:rPr lang="en-GB" sz="1000" dirty="0" err="1"/>
              <a:t>Geotechnique</a:t>
            </a:r>
            <a:r>
              <a:rPr lang="en-GB" sz="1000" dirty="0"/>
              <a:t>. 53. 27-40.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b="1" dirty="0"/>
              <a:t>Parziale et al. (2026). Canadian Geotechnical Journal. 63. 1-19.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 err="1"/>
              <a:t>Qiao</a:t>
            </a:r>
            <a:r>
              <a:rPr lang="en-GB" sz="1000" dirty="0"/>
              <a:t> et al. (2021). Geomechanics for Energy and the Environment. 25. 100205.</a:t>
            </a:r>
            <a:endParaRPr lang="en-GB" sz="10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 err="1"/>
              <a:t>Seiphoori</a:t>
            </a:r>
            <a:r>
              <a:rPr lang="en-GB" sz="1000" dirty="0"/>
              <a:t>, A. (2014). PhD thesis. EPFL, Lausanne.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Tang, A.M. (2005). PhD thesis. Ecole des </a:t>
            </a:r>
            <a:r>
              <a:rPr lang="en-GB" sz="1000" dirty="0" err="1"/>
              <a:t>Ponts</a:t>
            </a:r>
            <a:r>
              <a:rPr lang="en-GB" sz="1000" dirty="0"/>
              <a:t> </a:t>
            </a:r>
            <a:r>
              <a:rPr lang="en-GB" sz="1000" dirty="0" err="1"/>
              <a:t>ParisTech</a:t>
            </a:r>
            <a:r>
              <a:rPr lang="en-GB" sz="1000" dirty="0"/>
              <a:t>, Paris.</a:t>
            </a:r>
            <a:endParaRPr lang="en-GB" sz="1000" b="1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C297BC7-D5B7-45F5-B93F-8A3CB0B6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62" y="300261"/>
            <a:ext cx="1702964" cy="3545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A81196-572D-4D32-A11F-A8C325FD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67" y="231592"/>
            <a:ext cx="1481782" cy="33587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8F3998D-493E-48BA-AD94-C1BD96A8AA87}"/>
              </a:ext>
            </a:extLst>
          </p:cNvPr>
          <p:cNvSpPr txBox="1"/>
          <p:nvPr/>
        </p:nvSpPr>
        <p:spPr>
          <a:xfrm>
            <a:off x="8900946" y="6398445"/>
            <a:ext cx="3312125" cy="456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400" dirty="0"/>
              <a:t>Contact: </a:t>
            </a:r>
            <a:r>
              <a:rPr lang="it-IT" sz="1400" b="1" dirty="0"/>
              <a:t>alessandro.parziale@epfl.ch</a:t>
            </a:r>
            <a:endParaRPr lang="it-IT" b="1" dirty="0"/>
          </a:p>
        </p:txBody>
      </p:sp>
      <p:pic>
        <p:nvPicPr>
          <p:cNvPr id="36" name="Picture 41" descr="A yellow square with a black corner&#10;&#10;AI-generated content may be incorrect.">
            <a:extLst>
              <a:ext uri="{FF2B5EF4-FFF2-40B4-BE49-F238E27FC236}">
                <a16:creationId xmlns:a16="http://schemas.microsoft.com/office/drawing/2014/main" id="{5FF1D282-EEAE-4291-BC86-6104A93482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433" y="4722698"/>
            <a:ext cx="1803254" cy="1737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20000" dir="5400000" sy="-100000" algn="bl" rotWithShape="0"/>
          </a:effectLst>
        </p:spPr>
      </p:pic>
      <p:pic>
        <p:nvPicPr>
          <p:cNvPr id="37" name="Picture 40" descr="A yellow square with a black corner&#10;&#10;AI-generated content may be incorrect.">
            <a:extLst>
              <a:ext uri="{FF2B5EF4-FFF2-40B4-BE49-F238E27FC236}">
                <a16:creationId xmlns:a16="http://schemas.microsoft.com/office/drawing/2014/main" id="{5B9ADEE8-D3A0-41DA-8B19-FAA8CEB8B7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2359" y="4722698"/>
            <a:ext cx="1803254" cy="1737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20000" dir="5400000" sy="-100000" algn="bl" rotWithShape="0"/>
          </a:effectLst>
        </p:spPr>
      </p:pic>
      <p:pic>
        <p:nvPicPr>
          <p:cNvPr id="38" name="Picture 39" descr="A yellow square with a black corner&#10;&#10;AI-generated content may be incorrect.">
            <a:extLst>
              <a:ext uri="{FF2B5EF4-FFF2-40B4-BE49-F238E27FC236}">
                <a16:creationId xmlns:a16="http://schemas.microsoft.com/office/drawing/2014/main" id="{86A4FB37-3DAC-4074-8682-FB933DF4FEB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65531" y="4722698"/>
            <a:ext cx="1803254" cy="1737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20000" dir="5400000" sy="-100000" algn="bl" rotWithShape="0"/>
          </a:effectLst>
        </p:spPr>
      </p:pic>
      <p:pic>
        <p:nvPicPr>
          <p:cNvPr id="39" name="Picture 31" descr="A yellow square with a black corner&#10;&#10;AI-generated content may be incorrect.">
            <a:extLst>
              <a:ext uri="{FF2B5EF4-FFF2-40B4-BE49-F238E27FC236}">
                <a16:creationId xmlns:a16="http://schemas.microsoft.com/office/drawing/2014/main" id="{D01D4AF5-7167-46BD-9E0F-43873B33B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45" y="4717381"/>
            <a:ext cx="1803254" cy="1737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20000" dir="5400000" sy="-100000" algn="bl" rotWithShape="0"/>
          </a:effectLst>
        </p:spPr>
      </p:pic>
      <p:sp>
        <p:nvSpPr>
          <p:cNvPr id="40" name="TextBox 34">
            <a:extLst>
              <a:ext uri="{FF2B5EF4-FFF2-40B4-BE49-F238E27FC236}">
                <a16:creationId xmlns:a16="http://schemas.microsoft.com/office/drawing/2014/main" id="{AE443108-395B-4F04-B64A-94C83D6F277E}"/>
              </a:ext>
            </a:extLst>
          </p:cNvPr>
          <p:cNvSpPr txBox="1"/>
          <p:nvPr/>
        </p:nvSpPr>
        <p:spPr>
          <a:xfrm>
            <a:off x="4553699" y="4846338"/>
            <a:ext cx="180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Pore structure evolution</a:t>
            </a:r>
            <a:endParaRPr lang="en-CH" sz="1400" b="1" dirty="0"/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2DB349FC-11E3-4F52-BC5B-FD4924549E92}"/>
              </a:ext>
            </a:extLst>
          </p:cNvPr>
          <p:cNvSpPr txBox="1"/>
          <p:nvPr/>
        </p:nvSpPr>
        <p:spPr>
          <a:xfrm>
            <a:off x="388195" y="4846338"/>
            <a:ext cx="1598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Advanced mechanical formulation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12F06F1A-5621-47E8-A5DD-F4079A1426E6}"/>
              </a:ext>
            </a:extLst>
          </p:cNvPr>
          <p:cNvSpPr txBox="1"/>
          <p:nvPr/>
        </p:nvSpPr>
        <p:spPr>
          <a:xfrm>
            <a:off x="2325970" y="4815931"/>
            <a:ext cx="2038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Water retention mechanisms </a:t>
            </a:r>
          </a:p>
          <a:p>
            <a:pPr algn="ctr"/>
            <a:r>
              <a:rPr lang="en-US" sz="1400" b="1" dirty="0"/>
              <a:t>(adsorption + capillarity)</a:t>
            </a:r>
            <a:endParaRPr lang="en-CH" sz="1400" b="1" dirty="0"/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id="{EAAD9B51-3480-4786-9C34-62108E7E0CA3}"/>
              </a:ext>
            </a:extLst>
          </p:cNvPr>
          <p:cNvSpPr txBox="1"/>
          <p:nvPr/>
        </p:nvSpPr>
        <p:spPr>
          <a:xfrm>
            <a:off x="6918095" y="4869025"/>
            <a:ext cx="1284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HM stress-paths for bentonite</a:t>
            </a:r>
            <a:endParaRPr lang="en-CH" sz="1400" b="1" dirty="0"/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039C9551-E997-4235-A0D4-EFBB25C864AD}"/>
              </a:ext>
            </a:extLst>
          </p:cNvPr>
          <p:cNvSpPr txBox="1"/>
          <p:nvPr/>
        </p:nvSpPr>
        <p:spPr>
          <a:xfrm>
            <a:off x="667064" y="4014687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Mechanics</a:t>
            </a:r>
            <a:endParaRPr lang="en-CH" sz="1400" dirty="0"/>
          </a:p>
        </p:txBody>
      </p:sp>
      <p:sp>
        <p:nvSpPr>
          <p:cNvPr id="47" name="TextBox 45">
            <a:extLst>
              <a:ext uri="{FF2B5EF4-FFF2-40B4-BE49-F238E27FC236}">
                <a16:creationId xmlns:a16="http://schemas.microsoft.com/office/drawing/2014/main" id="{3296943F-A3DA-40A2-A398-F40596C90F31}"/>
              </a:ext>
            </a:extLst>
          </p:cNvPr>
          <p:cNvSpPr txBox="1"/>
          <p:nvPr/>
        </p:nvSpPr>
        <p:spPr>
          <a:xfrm>
            <a:off x="2812131" y="4025555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Hydraulics</a:t>
            </a:r>
            <a:endParaRPr lang="en-CH" dirty="0"/>
          </a:p>
        </p:txBody>
      </p:sp>
      <p:sp>
        <p:nvSpPr>
          <p:cNvPr id="48" name="TextBox 46">
            <a:extLst>
              <a:ext uri="{FF2B5EF4-FFF2-40B4-BE49-F238E27FC236}">
                <a16:creationId xmlns:a16="http://schemas.microsoft.com/office/drawing/2014/main" id="{5B7FA848-C16B-4D5F-8F87-EC453A9D3E34}"/>
              </a:ext>
            </a:extLst>
          </p:cNvPr>
          <p:cNvSpPr txBox="1"/>
          <p:nvPr/>
        </p:nvSpPr>
        <p:spPr>
          <a:xfrm>
            <a:off x="4981222" y="402555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Structure</a:t>
            </a:r>
            <a:endParaRPr lang="en-CH" dirty="0"/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0CE08399-3425-4FF5-BDF0-897C52F86718}"/>
              </a:ext>
            </a:extLst>
          </p:cNvPr>
          <p:cNvSpPr txBox="1"/>
          <p:nvPr/>
        </p:nvSpPr>
        <p:spPr>
          <a:xfrm>
            <a:off x="7081257" y="4025555"/>
            <a:ext cx="9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Validation</a:t>
            </a:r>
            <a:endParaRPr lang="en-CH" dirty="0"/>
          </a:p>
        </p:txBody>
      </p:sp>
      <p:sp>
        <p:nvSpPr>
          <p:cNvPr id="50" name="Explosion: 8 Points 48">
            <a:extLst>
              <a:ext uri="{FF2B5EF4-FFF2-40B4-BE49-F238E27FC236}">
                <a16:creationId xmlns:a16="http://schemas.microsoft.com/office/drawing/2014/main" id="{C037C594-D238-4AFB-9295-C99427A55C75}"/>
              </a:ext>
            </a:extLst>
          </p:cNvPr>
          <p:cNvSpPr/>
          <p:nvPr/>
        </p:nvSpPr>
        <p:spPr>
          <a:xfrm>
            <a:off x="517158" y="3761608"/>
            <a:ext cx="1340481" cy="856422"/>
          </a:xfrm>
          <a:prstGeom prst="irregularSeal1">
            <a:avLst/>
          </a:prstGeom>
          <a:noFill/>
          <a:ln>
            <a:solidFill>
              <a:srgbClr val="DB84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1" name="Explosion: 8 Points 49">
            <a:extLst>
              <a:ext uri="{FF2B5EF4-FFF2-40B4-BE49-F238E27FC236}">
                <a16:creationId xmlns:a16="http://schemas.microsoft.com/office/drawing/2014/main" id="{6757F404-0018-412C-91F4-827F7CE7D1BE}"/>
              </a:ext>
            </a:extLst>
          </p:cNvPr>
          <p:cNvSpPr/>
          <p:nvPr/>
        </p:nvSpPr>
        <p:spPr>
          <a:xfrm>
            <a:off x="2651122" y="3761608"/>
            <a:ext cx="1340481" cy="856422"/>
          </a:xfrm>
          <a:prstGeom prst="irregularSeal1">
            <a:avLst/>
          </a:prstGeom>
          <a:noFill/>
          <a:ln>
            <a:solidFill>
              <a:srgbClr val="96BF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2" name="Explosion: 8 Points 50">
            <a:extLst>
              <a:ext uri="{FF2B5EF4-FFF2-40B4-BE49-F238E27FC236}">
                <a16:creationId xmlns:a16="http://schemas.microsoft.com/office/drawing/2014/main" id="{C47C769E-3F9C-47BB-8A28-29DE2B2F3FEE}"/>
              </a:ext>
            </a:extLst>
          </p:cNvPr>
          <p:cNvSpPr/>
          <p:nvPr/>
        </p:nvSpPr>
        <p:spPr>
          <a:xfrm>
            <a:off x="4785086" y="3761608"/>
            <a:ext cx="1340481" cy="856422"/>
          </a:xfrm>
          <a:prstGeom prst="irregularSeal1">
            <a:avLst/>
          </a:prstGeom>
          <a:noFill/>
          <a:ln>
            <a:solidFill>
              <a:srgbClr val="F9DE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3" name="Explosion: 8 Points 51">
            <a:extLst>
              <a:ext uri="{FF2B5EF4-FFF2-40B4-BE49-F238E27FC236}">
                <a16:creationId xmlns:a16="http://schemas.microsoft.com/office/drawing/2014/main" id="{5B2BCCFC-9FD6-4779-964E-19EF13D25CC2}"/>
              </a:ext>
            </a:extLst>
          </p:cNvPr>
          <p:cNvSpPr/>
          <p:nvPr/>
        </p:nvSpPr>
        <p:spPr>
          <a:xfrm>
            <a:off x="6896917" y="3761608"/>
            <a:ext cx="1340481" cy="856422"/>
          </a:xfrm>
          <a:prstGeom prst="irregularSeal1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4" name="Freeform: Shape 1023">
            <a:extLst>
              <a:ext uri="{FF2B5EF4-FFF2-40B4-BE49-F238E27FC236}">
                <a16:creationId xmlns:a16="http://schemas.microsoft.com/office/drawing/2014/main" id="{568F393B-DACB-4C57-9A01-238A1C942289}"/>
              </a:ext>
            </a:extLst>
          </p:cNvPr>
          <p:cNvSpPr/>
          <p:nvPr/>
        </p:nvSpPr>
        <p:spPr>
          <a:xfrm rot="19170799">
            <a:off x="865761" y="6103249"/>
            <a:ext cx="571045" cy="171499"/>
          </a:xfrm>
          <a:custGeom>
            <a:avLst/>
            <a:gdLst>
              <a:gd name="connsiteX0" fmla="*/ 0 w 571045"/>
              <a:gd name="connsiteY0" fmla="*/ 107901 h 171499"/>
              <a:gd name="connsiteX1" fmla="*/ 4982 w 571045"/>
              <a:gd name="connsiteY1" fmla="*/ 118997 h 171499"/>
              <a:gd name="connsiteX2" fmla="*/ 44767 w 571045"/>
              <a:gd name="connsiteY2" fmla="*/ 162088 h 171499"/>
              <a:gd name="connsiteX3" fmla="*/ 118462 w 571045"/>
              <a:gd name="connsiteY3" fmla="*/ 163993 h 171499"/>
              <a:gd name="connsiteX4" fmla="*/ 154657 w 571045"/>
              <a:gd name="connsiteY4" fmla="*/ 133247 h 171499"/>
              <a:gd name="connsiteX5" fmla="*/ 416490 w 571045"/>
              <a:gd name="connsiteY5" fmla="*/ 133247 h 171499"/>
              <a:gd name="connsiteX6" fmla="*/ 534796 w 571045"/>
              <a:gd name="connsiteY6" fmla="*/ 156377 h 171499"/>
              <a:gd name="connsiteX7" fmla="*/ 538982 w 571045"/>
              <a:gd name="connsiteY7" fmla="*/ 153373 h 171499"/>
              <a:gd name="connsiteX8" fmla="*/ 565737 w 571045"/>
              <a:gd name="connsiteY8" fmla="*/ 118683 h 171499"/>
              <a:gd name="connsiteX9" fmla="*/ 570719 w 571045"/>
              <a:gd name="connsiteY9" fmla="*/ 107739 h 171499"/>
              <a:gd name="connsiteX10" fmla="*/ 570670 w 571045"/>
              <a:gd name="connsiteY10" fmla="*/ 107613 h 171499"/>
              <a:gd name="connsiteX11" fmla="*/ 570624 w 571045"/>
              <a:gd name="connsiteY11" fmla="*/ 107605 h 171499"/>
              <a:gd name="connsiteX12" fmla="*/ 498386 w 571045"/>
              <a:gd name="connsiteY12" fmla="*/ 107605 h 171499"/>
              <a:gd name="connsiteX13" fmla="*/ 486004 w 571045"/>
              <a:gd name="connsiteY13" fmla="*/ 85803 h 171499"/>
              <a:gd name="connsiteX14" fmla="*/ 498739 w 571045"/>
              <a:gd name="connsiteY14" fmla="*/ 63733 h 171499"/>
              <a:gd name="connsiteX15" fmla="*/ 570948 w 571045"/>
              <a:gd name="connsiteY15" fmla="*/ 63733 h 171499"/>
              <a:gd name="connsiteX16" fmla="*/ 571046 w 571045"/>
              <a:gd name="connsiteY16" fmla="*/ 63641 h 171499"/>
              <a:gd name="connsiteX17" fmla="*/ 571033 w 571045"/>
              <a:gd name="connsiteY17" fmla="*/ 63590 h 171499"/>
              <a:gd name="connsiteX18" fmla="*/ 566271 w 571045"/>
              <a:gd name="connsiteY18" fmla="*/ 53008 h 171499"/>
              <a:gd name="connsiteX19" fmla="*/ 522675 w 571045"/>
              <a:gd name="connsiteY19" fmla="*/ 7641 h 171499"/>
              <a:gd name="connsiteX20" fmla="*/ 416414 w 571045"/>
              <a:gd name="connsiteY20" fmla="*/ 38225 h 171499"/>
              <a:gd name="connsiteX21" fmla="*/ 154619 w 571045"/>
              <a:gd name="connsiteY21" fmla="*/ 38225 h 171499"/>
              <a:gd name="connsiteX22" fmla="*/ 36466 w 571045"/>
              <a:gd name="connsiteY22" fmla="*/ 15018 h 171499"/>
              <a:gd name="connsiteX23" fmla="*/ 35785 w 571045"/>
              <a:gd name="connsiteY23" fmla="*/ 15480 h 171499"/>
              <a:gd name="connsiteX24" fmla="*/ 5401 w 571045"/>
              <a:gd name="connsiteY24" fmla="*/ 52770 h 171499"/>
              <a:gd name="connsiteX25" fmla="*/ 371 w 571045"/>
              <a:gd name="connsiteY25" fmla="*/ 63838 h 171499"/>
              <a:gd name="connsiteX26" fmla="*/ 421 w 571045"/>
              <a:gd name="connsiteY26" fmla="*/ 63964 h 171499"/>
              <a:gd name="connsiteX27" fmla="*/ 457 w 571045"/>
              <a:gd name="connsiteY27" fmla="*/ 63971 h 171499"/>
              <a:gd name="connsiteX28" fmla="*/ 72590 w 571045"/>
              <a:gd name="connsiteY28" fmla="*/ 63762 h 171499"/>
              <a:gd name="connsiteX29" fmla="*/ 85077 w 571045"/>
              <a:gd name="connsiteY29" fmla="*/ 85746 h 171499"/>
              <a:gd name="connsiteX30" fmla="*/ 72342 w 571045"/>
              <a:gd name="connsiteY30" fmla="*/ 107805 h 171499"/>
              <a:gd name="connsiteX31" fmla="*/ 86 w 571045"/>
              <a:gd name="connsiteY31" fmla="*/ 107805 h 171499"/>
              <a:gd name="connsiteX32" fmla="*/ 0 w 571045"/>
              <a:gd name="connsiteY32" fmla="*/ 107901 h 171499"/>
              <a:gd name="connsiteX33" fmla="*/ 107032 w 571045"/>
              <a:gd name="connsiteY33" fmla="*/ 85746 h 171499"/>
              <a:gd name="connsiteX34" fmla="*/ 83658 w 571045"/>
              <a:gd name="connsiteY34" fmla="*/ 44617 h 171499"/>
              <a:gd name="connsiteX35" fmla="*/ 32223 w 571045"/>
              <a:gd name="connsiteY35" fmla="*/ 44769 h 171499"/>
              <a:gd name="connsiteX36" fmla="*/ 32147 w 571045"/>
              <a:gd name="connsiteY36" fmla="*/ 44598 h 171499"/>
              <a:gd name="connsiteX37" fmla="*/ 54378 w 571045"/>
              <a:gd name="connsiteY37" fmla="*/ 26548 h 171499"/>
              <a:gd name="connsiteX38" fmla="*/ 142265 w 571045"/>
              <a:gd name="connsiteY38" fmla="*/ 54542 h 171499"/>
              <a:gd name="connsiteX39" fmla="*/ 143847 w 571045"/>
              <a:gd name="connsiteY39" fmla="*/ 57266 h 171499"/>
              <a:gd name="connsiteX40" fmla="*/ 427311 w 571045"/>
              <a:gd name="connsiteY40" fmla="*/ 57266 h 171499"/>
              <a:gd name="connsiteX41" fmla="*/ 429073 w 571045"/>
              <a:gd name="connsiteY41" fmla="*/ 54161 h 171499"/>
              <a:gd name="connsiteX42" fmla="*/ 453304 w 571045"/>
              <a:gd name="connsiteY42" fmla="*/ 28596 h 171499"/>
              <a:gd name="connsiteX43" fmla="*/ 539582 w 571045"/>
              <a:gd name="connsiteY43" fmla="*/ 44512 h 171499"/>
              <a:gd name="connsiteX44" fmla="*/ 539506 w 571045"/>
              <a:gd name="connsiteY44" fmla="*/ 44683 h 171499"/>
              <a:gd name="connsiteX45" fmla="*/ 487785 w 571045"/>
              <a:gd name="connsiteY45" fmla="*/ 44683 h 171499"/>
              <a:gd name="connsiteX46" fmla="*/ 464106 w 571045"/>
              <a:gd name="connsiteY46" fmla="*/ 85746 h 171499"/>
              <a:gd name="connsiteX47" fmla="*/ 487280 w 571045"/>
              <a:gd name="connsiteY47" fmla="*/ 126703 h 171499"/>
              <a:gd name="connsiteX48" fmla="*/ 538915 w 571045"/>
              <a:gd name="connsiteY48" fmla="*/ 126703 h 171499"/>
              <a:gd name="connsiteX49" fmla="*/ 538991 w 571045"/>
              <a:gd name="connsiteY49" fmla="*/ 126865 h 171499"/>
              <a:gd name="connsiteX50" fmla="*/ 516712 w 571045"/>
              <a:gd name="connsiteY50" fmla="*/ 144962 h 171499"/>
              <a:gd name="connsiteX51" fmla="*/ 428787 w 571045"/>
              <a:gd name="connsiteY51" fmla="*/ 116883 h 171499"/>
              <a:gd name="connsiteX52" fmla="*/ 427263 w 571045"/>
              <a:gd name="connsiteY52" fmla="*/ 114244 h 171499"/>
              <a:gd name="connsiteX53" fmla="*/ 143770 w 571045"/>
              <a:gd name="connsiteY53" fmla="*/ 114244 h 171499"/>
              <a:gd name="connsiteX54" fmla="*/ 141694 w 571045"/>
              <a:gd name="connsiteY54" fmla="*/ 117892 h 171499"/>
              <a:gd name="connsiteX55" fmla="*/ 122644 w 571045"/>
              <a:gd name="connsiteY55" fmla="*/ 139800 h 171499"/>
              <a:gd name="connsiteX56" fmla="*/ 31518 w 571045"/>
              <a:gd name="connsiteY56" fmla="*/ 127084 h 171499"/>
              <a:gd name="connsiteX57" fmla="*/ 31594 w 571045"/>
              <a:gd name="connsiteY57" fmla="*/ 126922 h 171499"/>
              <a:gd name="connsiteX58" fmla="*/ 83344 w 571045"/>
              <a:gd name="connsiteY58" fmla="*/ 126922 h 17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1045" h="171499">
                <a:moveTo>
                  <a:pt x="0" y="107901"/>
                </a:moveTo>
                <a:lnTo>
                  <a:pt x="4982" y="118997"/>
                </a:lnTo>
                <a:cubicBezTo>
                  <a:pt x="12942" y="137478"/>
                  <a:pt x="26980" y="152682"/>
                  <a:pt x="44767" y="162088"/>
                </a:cubicBezTo>
                <a:cubicBezTo>
                  <a:pt x="67756" y="173930"/>
                  <a:pt x="94893" y="174632"/>
                  <a:pt x="118462" y="163993"/>
                </a:cubicBezTo>
                <a:cubicBezTo>
                  <a:pt x="133221" y="157419"/>
                  <a:pt x="145784" y="146748"/>
                  <a:pt x="154657" y="133247"/>
                </a:cubicBezTo>
                <a:lnTo>
                  <a:pt x="416490" y="133247"/>
                </a:lnTo>
                <a:cubicBezTo>
                  <a:pt x="442772" y="172303"/>
                  <a:pt x="495740" y="182659"/>
                  <a:pt x="534796" y="156377"/>
                </a:cubicBezTo>
                <a:cubicBezTo>
                  <a:pt x="536221" y="155418"/>
                  <a:pt x="537618" y="154416"/>
                  <a:pt x="538982" y="153373"/>
                </a:cubicBezTo>
                <a:cubicBezTo>
                  <a:pt x="550624" y="144193"/>
                  <a:pt x="559816" y="132275"/>
                  <a:pt x="565737" y="118683"/>
                </a:cubicBezTo>
                <a:lnTo>
                  <a:pt x="570719" y="107739"/>
                </a:lnTo>
                <a:cubicBezTo>
                  <a:pt x="570740" y="107690"/>
                  <a:pt x="570718" y="107634"/>
                  <a:pt x="570670" y="107613"/>
                </a:cubicBezTo>
                <a:cubicBezTo>
                  <a:pt x="570656" y="107606"/>
                  <a:pt x="570640" y="107604"/>
                  <a:pt x="570624" y="107605"/>
                </a:cubicBezTo>
                <a:lnTo>
                  <a:pt x="498386" y="107605"/>
                </a:lnTo>
                <a:lnTo>
                  <a:pt x="486004" y="85803"/>
                </a:lnTo>
                <a:lnTo>
                  <a:pt x="498739" y="63733"/>
                </a:lnTo>
                <a:lnTo>
                  <a:pt x="570948" y="63733"/>
                </a:lnTo>
                <a:cubicBezTo>
                  <a:pt x="571000" y="63735"/>
                  <a:pt x="571044" y="63694"/>
                  <a:pt x="571046" y="63641"/>
                </a:cubicBezTo>
                <a:cubicBezTo>
                  <a:pt x="571047" y="63624"/>
                  <a:pt x="571042" y="63606"/>
                  <a:pt x="571033" y="63590"/>
                </a:cubicBezTo>
                <a:lnTo>
                  <a:pt x="566271" y="53008"/>
                </a:lnTo>
                <a:cubicBezTo>
                  <a:pt x="557746" y="33083"/>
                  <a:pt x="542245" y="16952"/>
                  <a:pt x="522675" y="7641"/>
                </a:cubicBezTo>
                <a:cubicBezTo>
                  <a:pt x="484553" y="-9689"/>
                  <a:pt x="439490" y="3282"/>
                  <a:pt x="416414" y="38225"/>
                </a:cubicBezTo>
                <a:lnTo>
                  <a:pt x="154619" y="38225"/>
                </a:lnTo>
                <a:cubicBezTo>
                  <a:pt x="128401" y="-811"/>
                  <a:pt x="75501" y="-11201"/>
                  <a:pt x="36466" y="15018"/>
                </a:cubicBezTo>
                <a:cubicBezTo>
                  <a:pt x="36238" y="15171"/>
                  <a:pt x="36011" y="15325"/>
                  <a:pt x="35785" y="15480"/>
                </a:cubicBezTo>
                <a:cubicBezTo>
                  <a:pt x="22439" y="24899"/>
                  <a:pt x="11930" y="37797"/>
                  <a:pt x="5401" y="52770"/>
                </a:cubicBezTo>
                <a:lnTo>
                  <a:pt x="371" y="63838"/>
                </a:lnTo>
                <a:cubicBezTo>
                  <a:pt x="351" y="63887"/>
                  <a:pt x="372" y="63943"/>
                  <a:pt x="421" y="63964"/>
                </a:cubicBezTo>
                <a:cubicBezTo>
                  <a:pt x="432" y="63969"/>
                  <a:pt x="445" y="63971"/>
                  <a:pt x="457" y="63971"/>
                </a:cubicBezTo>
                <a:lnTo>
                  <a:pt x="72590" y="63762"/>
                </a:lnTo>
                <a:lnTo>
                  <a:pt x="85077" y="85746"/>
                </a:lnTo>
                <a:lnTo>
                  <a:pt x="72342" y="107805"/>
                </a:lnTo>
                <a:lnTo>
                  <a:pt x="86" y="107805"/>
                </a:lnTo>
                <a:cubicBezTo>
                  <a:pt x="37" y="107810"/>
                  <a:pt x="0" y="107851"/>
                  <a:pt x="0" y="107901"/>
                </a:cubicBezTo>
                <a:close/>
                <a:moveTo>
                  <a:pt x="107032" y="85746"/>
                </a:moveTo>
                <a:lnTo>
                  <a:pt x="83658" y="44617"/>
                </a:lnTo>
                <a:lnTo>
                  <a:pt x="32223" y="44769"/>
                </a:lnTo>
                <a:cubicBezTo>
                  <a:pt x="32109" y="44769"/>
                  <a:pt x="32071" y="44693"/>
                  <a:pt x="32147" y="44598"/>
                </a:cubicBezTo>
                <a:cubicBezTo>
                  <a:pt x="38150" y="37030"/>
                  <a:pt x="45739" y="30868"/>
                  <a:pt x="54378" y="26548"/>
                </a:cubicBezTo>
                <a:cubicBezTo>
                  <a:pt x="86479" y="11354"/>
                  <a:pt x="124865" y="23581"/>
                  <a:pt x="142265" y="54542"/>
                </a:cubicBezTo>
                <a:lnTo>
                  <a:pt x="143847" y="57266"/>
                </a:lnTo>
                <a:lnTo>
                  <a:pt x="427311" y="57266"/>
                </a:lnTo>
                <a:lnTo>
                  <a:pt x="429073" y="54161"/>
                </a:lnTo>
                <a:cubicBezTo>
                  <a:pt x="434812" y="43694"/>
                  <a:pt x="443159" y="34888"/>
                  <a:pt x="453304" y="28596"/>
                </a:cubicBezTo>
                <a:cubicBezTo>
                  <a:pt x="481952" y="11328"/>
                  <a:pt x="518981" y="18159"/>
                  <a:pt x="539582" y="44512"/>
                </a:cubicBezTo>
                <a:cubicBezTo>
                  <a:pt x="539648" y="44607"/>
                  <a:pt x="539582" y="44683"/>
                  <a:pt x="539506" y="44683"/>
                </a:cubicBezTo>
                <a:lnTo>
                  <a:pt x="487785" y="44683"/>
                </a:lnTo>
                <a:lnTo>
                  <a:pt x="464106" y="85746"/>
                </a:lnTo>
                <a:lnTo>
                  <a:pt x="487280" y="126703"/>
                </a:lnTo>
                <a:lnTo>
                  <a:pt x="538915" y="126703"/>
                </a:lnTo>
                <a:cubicBezTo>
                  <a:pt x="539029" y="126703"/>
                  <a:pt x="539067" y="126779"/>
                  <a:pt x="538991" y="126865"/>
                </a:cubicBezTo>
                <a:cubicBezTo>
                  <a:pt x="532982" y="134458"/>
                  <a:pt x="525376" y="140637"/>
                  <a:pt x="516712" y="144962"/>
                </a:cubicBezTo>
                <a:cubicBezTo>
                  <a:pt x="484577" y="160131"/>
                  <a:pt x="446182" y="147869"/>
                  <a:pt x="428787" y="116883"/>
                </a:cubicBezTo>
                <a:lnTo>
                  <a:pt x="427263" y="114244"/>
                </a:lnTo>
                <a:lnTo>
                  <a:pt x="143770" y="114244"/>
                </a:lnTo>
                <a:lnTo>
                  <a:pt x="141694" y="117892"/>
                </a:lnTo>
                <a:cubicBezTo>
                  <a:pt x="136994" y="126481"/>
                  <a:pt x="130496" y="133953"/>
                  <a:pt x="122644" y="139800"/>
                </a:cubicBezTo>
                <a:cubicBezTo>
                  <a:pt x="93807" y="160818"/>
                  <a:pt x="53500" y="155193"/>
                  <a:pt x="31518" y="127084"/>
                </a:cubicBezTo>
                <a:cubicBezTo>
                  <a:pt x="31452" y="126998"/>
                  <a:pt x="31518" y="126922"/>
                  <a:pt x="31594" y="126922"/>
                </a:cubicBezTo>
                <a:lnTo>
                  <a:pt x="83344" y="126922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CH"/>
          </a:p>
        </p:txBody>
      </p:sp>
      <p:pic>
        <p:nvPicPr>
          <p:cNvPr id="55" name="Graphic 1026" descr="Leaky Tap outline">
            <a:extLst>
              <a:ext uri="{FF2B5EF4-FFF2-40B4-BE49-F238E27FC236}">
                <a16:creationId xmlns:a16="http://schemas.microsoft.com/office/drawing/2014/main" id="{A0B6E3B7-0901-4E4F-AE32-8F32B79CF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8312" y="5896062"/>
            <a:ext cx="546100" cy="546100"/>
          </a:xfrm>
          <a:prstGeom prst="rect">
            <a:avLst/>
          </a:prstGeom>
        </p:spPr>
      </p:pic>
      <p:pic>
        <p:nvPicPr>
          <p:cNvPr id="56" name="Graphic 1030" descr="Normal Distribution outline">
            <a:extLst>
              <a:ext uri="{FF2B5EF4-FFF2-40B4-BE49-F238E27FC236}">
                <a16:creationId xmlns:a16="http://schemas.microsoft.com/office/drawing/2014/main" id="{6DB4E603-7289-4D4D-A854-1A8ED06B7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95338" y="5875766"/>
            <a:ext cx="614318" cy="614318"/>
          </a:xfrm>
          <a:prstGeom prst="rect">
            <a:avLst/>
          </a:prstGeom>
        </p:spPr>
      </p:pic>
      <p:pic>
        <p:nvPicPr>
          <p:cNvPr id="57" name="Graphic 1032" descr="Scatterplot outline">
            <a:extLst>
              <a:ext uri="{FF2B5EF4-FFF2-40B4-BE49-F238E27FC236}">
                <a16:creationId xmlns:a16="http://schemas.microsoft.com/office/drawing/2014/main" id="{E71DE9E8-F136-40BA-A608-C47A090F9D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4342" y="591408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3797-90C9-8AFD-FAD2-27BF9CA2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A498F6DD-9CD5-CF87-EAAC-169062BDDF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CA0D5AA1-6FBB-4E18-D309-991C16BDF1FE}"/>
              </a:ext>
            </a:extLst>
          </p:cNvPr>
          <p:cNvSpPr/>
          <p:nvPr/>
        </p:nvSpPr>
        <p:spPr>
          <a:xfrm>
            <a:off x="0" y="0"/>
            <a:ext cx="8040688" cy="6858000"/>
          </a:xfrm>
          <a:custGeom>
            <a:avLst/>
            <a:gdLst>
              <a:gd name="connsiteX0" fmla="*/ 1047878 w 8040688"/>
              <a:gd name="connsiteY0" fmla="*/ 414079 h 6858000"/>
              <a:gd name="connsiteX1" fmla="*/ 1124414 w 8040688"/>
              <a:gd name="connsiteY1" fmla="*/ 414079 h 6858000"/>
              <a:gd name="connsiteX2" fmla="*/ 1157026 w 8040688"/>
              <a:gd name="connsiteY2" fmla="*/ 415945 h 6858000"/>
              <a:gd name="connsiteX3" fmla="*/ 1184613 w 8040688"/>
              <a:gd name="connsiteY3" fmla="*/ 423190 h 6858000"/>
              <a:gd name="connsiteX4" fmla="*/ 1203732 w 8040688"/>
              <a:gd name="connsiteY4" fmla="*/ 438343 h 6858000"/>
              <a:gd name="connsiteX5" fmla="*/ 1210937 w 8040688"/>
              <a:gd name="connsiteY5" fmla="*/ 463999 h 6858000"/>
              <a:gd name="connsiteX6" fmla="*/ 1203732 w 8040688"/>
              <a:gd name="connsiteY6" fmla="*/ 489655 h 6858000"/>
              <a:gd name="connsiteX7" fmla="*/ 1184613 w 8040688"/>
              <a:gd name="connsiteY7" fmla="*/ 504809 h 6858000"/>
              <a:gd name="connsiteX8" fmla="*/ 1157026 w 8040688"/>
              <a:gd name="connsiteY8" fmla="*/ 512053 h 6858000"/>
              <a:gd name="connsiteX9" fmla="*/ 1124414 w 8040688"/>
              <a:gd name="connsiteY9" fmla="*/ 513919 h 6858000"/>
              <a:gd name="connsiteX10" fmla="*/ 1047878 w 8040688"/>
              <a:gd name="connsiteY10" fmla="*/ 513919 h 6858000"/>
              <a:gd name="connsiteX11" fmla="*/ 1761703 w 8040688"/>
              <a:gd name="connsiteY11" fmla="*/ 331195 h 6858000"/>
              <a:gd name="connsiteX12" fmla="*/ 1761703 w 8040688"/>
              <a:gd name="connsiteY12" fmla="*/ 779561 h 6858000"/>
              <a:gd name="connsiteX13" fmla="*/ 2085672 w 8040688"/>
              <a:gd name="connsiteY13" fmla="*/ 779561 h 6858000"/>
              <a:gd name="connsiteX14" fmla="*/ 2085672 w 8040688"/>
              <a:gd name="connsiteY14" fmla="*/ 696645 h 6858000"/>
              <a:gd name="connsiteX15" fmla="*/ 1858274 w 8040688"/>
              <a:gd name="connsiteY15" fmla="*/ 696645 h 6858000"/>
              <a:gd name="connsiteX16" fmla="*/ 1858274 w 8040688"/>
              <a:gd name="connsiteY16" fmla="*/ 331195 h 6858000"/>
              <a:gd name="connsiteX17" fmla="*/ 1367739 w 8040688"/>
              <a:gd name="connsiteY17" fmla="*/ 331195 h 6858000"/>
              <a:gd name="connsiteX18" fmla="*/ 1367739 w 8040688"/>
              <a:gd name="connsiteY18" fmla="*/ 513920 h 6858000"/>
              <a:gd name="connsiteX19" fmla="*/ 1464342 w 8040688"/>
              <a:gd name="connsiteY19" fmla="*/ 513920 h 6858000"/>
              <a:gd name="connsiteX20" fmla="*/ 1464342 w 8040688"/>
              <a:gd name="connsiteY20" fmla="*/ 596804 h 6858000"/>
              <a:gd name="connsiteX21" fmla="*/ 1367739 w 8040688"/>
              <a:gd name="connsiteY21" fmla="*/ 596804 h 6858000"/>
              <a:gd name="connsiteX22" fmla="*/ 1367739 w 8040688"/>
              <a:gd name="connsiteY22" fmla="*/ 779529 h 6858000"/>
              <a:gd name="connsiteX23" fmla="*/ 1464342 w 8040688"/>
              <a:gd name="connsiteY23" fmla="*/ 779529 h 6858000"/>
              <a:gd name="connsiteX24" fmla="*/ 1464342 w 8040688"/>
              <a:gd name="connsiteY24" fmla="*/ 596804 h 6858000"/>
              <a:gd name="connsiteX25" fmla="*/ 1672306 w 8040688"/>
              <a:gd name="connsiteY25" fmla="*/ 596804 h 6858000"/>
              <a:gd name="connsiteX26" fmla="*/ 1672306 w 8040688"/>
              <a:gd name="connsiteY26" fmla="*/ 513920 h 6858000"/>
              <a:gd name="connsiteX27" fmla="*/ 1464342 w 8040688"/>
              <a:gd name="connsiteY27" fmla="*/ 513920 h 6858000"/>
              <a:gd name="connsiteX28" fmla="*/ 1464342 w 8040688"/>
              <a:gd name="connsiteY28" fmla="*/ 414079 h 6858000"/>
              <a:gd name="connsiteX29" fmla="*/ 1691740 w 8040688"/>
              <a:gd name="connsiteY29" fmla="*/ 414079 h 6858000"/>
              <a:gd name="connsiteX30" fmla="*/ 1691740 w 8040688"/>
              <a:gd name="connsiteY30" fmla="*/ 331195 h 6858000"/>
              <a:gd name="connsiteX31" fmla="*/ 544448 w 8040688"/>
              <a:gd name="connsiteY31" fmla="*/ 331195 h 6858000"/>
              <a:gd name="connsiteX32" fmla="*/ 544448 w 8040688"/>
              <a:gd name="connsiteY32" fmla="*/ 513920 h 6858000"/>
              <a:gd name="connsiteX33" fmla="*/ 641051 w 8040688"/>
              <a:gd name="connsiteY33" fmla="*/ 513920 h 6858000"/>
              <a:gd name="connsiteX34" fmla="*/ 641051 w 8040688"/>
              <a:gd name="connsiteY34" fmla="*/ 596804 h 6858000"/>
              <a:gd name="connsiteX35" fmla="*/ 544448 w 8040688"/>
              <a:gd name="connsiteY35" fmla="*/ 596804 h 6858000"/>
              <a:gd name="connsiteX36" fmla="*/ 544448 w 8040688"/>
              <a:gd name="connsiteY36" fmla="*/ 779560 h 6858000"/>
              <a:gd name="connsiteX37" fmla="*/ 868449 w 8040688"/>
              <a:gd name="connsiteY37" fmla="*/ 779560 h 6858000"/>
              <a:gd name="connsiteX38" fmla="*/ 868449 w 8040688"/>
              <a:gd name="connsiteY38" fmla="*/ 696645 h 6858000"/>
              <a:gd name="connsiteX39" fmla="*/ 641051 w 8040688"/>
              <a:gd name="connsiteY39" fmla="*/ 696645 h 6858000"/>
              <a:gd name="connsiteX40" fmla="*/ 641051 w 8040688"/>
              <a:gd name="connsiteY40" fmla="*/ 596804 h 6858000"/>
              <a:gd name="connsiteX41" fmla="*/ 849015 w 8040688"/>
              <a:gd name="connsiteY41" fmla="*/ 596804 h 6858000"/>
              <a:gd name="connsiteX42" fmla="*/ 849015 w 8040688"/>
              <a:gd name="connsiteY42" fmla="*/ 513920 h 6858000"/>
              <a:gd name="connsiteX43" fmla="*/ 641051 w 8040688"/>
              <a:gd name="connsiteY43" fmla="*/ 513920 h 6858000"/>
              <a:gd name="connsiteX44" fmla="*/ 641051 w 8040688"/>
              <a:gd name="connsiteY44" fmla="*/ 414079 h 6858000"/>
              <a:gd name="connsiteX45" fmla="*/ 868449 w 8040688"/>
              <a:gd name="connsiteY45" fmla="*/ 414079 h 6858000"/>
              <a:gd name="connsiteX46" fmla="*/ 868449 w 8040688"/>
              <a:gd name="connsiteY46" fmla="*/ 331195 h 6858000"/>
              <a:gd name="connsiteX47" fmla="*/ 951243 w 8040688"/>
              <a:gd name="connsiteY47" fmla="*/ 331163 h 6858000"/>
              <a:gd name="connsiteX48" fmla="*/ 951243 w 8040688"/>
              <a:gd name="connsiteY48" fmla="*/ 779529 h 6858000"/>
              <a:gd name="connsiteX49" fmla="*/ 1047846 w 8040688"/>
              <a:gd name="connsiteY49" fmla="*/ 779529 h 6858000"/>
              <a:gd name="connsiteX50" fmla="*/ 1047846 w 8040688"/>
              <a:gd name="connsiteY50" fmla="*/ 596772 h 6858000"/>
              <a:gd name="connsiteX51" fmla="*/ 1151338 w 8040688"/>
              <a:gd name="connsiteY51" fmla="*/ 596772 h 6858000"/>
              <a:gd name="connsiteX52" fmla="*/ 1222850 w 8040688"/>
              <a:gd name="connsiteY52" fmla="*/ 585478 h 6858000"/>
              <a:gd name="connsiteX53" fmla="*/ 1270852 w 8040688"/>
              <a:gd name="connsiteY53" fmla="*/ 555615 h 6858000"/>
              <a:gd name="connsiteX54" fmla="*/ 1297838 w 8040688"/>
              <a:gd name="connsiteY54" fmla="*/ 513002 h 6858000"/>
              <a:gd name="connsiteX55" fmla="*/ 1306307 w 8040688"/>
              <a:gd name="connsiteY55" fmla="*/ 463999 h 6858000"/>
              <a:gd name="connsiteX56" fmla="*/ 1297838 w 8040688"/>
              <a:gd name="connsiteY56" fmla="*/ 414712 h 6858000"/>
              <a:gd name="connsiteX57" fmla="*/ 1270852 w 8040688"/>
              <a:gd name="connsiteY57" fmla="*/ 372384 h 6858000"/>
              <a:gd name="connsiteX58" fmla="*/ 1270852 w 8040688"/>
              <a:gd name="connsiteY58" fmla="*/ 372352 h 6858000"/>
              <a:gd name="connsiteX59" fmla="*/ 1222850 w 8040688"/>
              <a:gd name="connsiteY59" fmla="*/ 342488 h 6858000"/>
              <a:gd name="connsiteX60" fmla="*/ 1151338 w 8040688"/>
              <a:gd name="connsiteY60" fmla="*/ 331163 h 6858000"/>
              <a:gd name="connsiteX61" fmla="*/ 0 w 8040688"/>
              <a:gd name="connsiteY61" fmla="*/ 0 h 6858000"/>
              <a:gd name="connsiteX62" fmla="*/ 8040688 w 8040688"/>
              <a:gd name="connsiteY62" fmla="*/ 0 h 6858000"/>
              <a:gd name="connsiteX63" fmla="*/ 8040688 w 8040688"/>
              <a:gd name="connsiteY63" fmla="*/ 6858000 h 6858000"/>
              <a:gd name="connsiteX64" fmla="*/ 0 w 804068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0688" h="6858000">
                <a:moveTo>
                  <a:pt x="1047878" y="414079"/>
                </a:moveTo>
                <a:lnTo>
                  <a:pt x="1124414" y="414079"/>
                </a:lnTo>
                <a:cubicBezTo>
                  <a:pt x="1135696" y="414079"/>
                  <a:pt x="1146566" y="414712"/>
                  <a:pt x="1157026" y="415945"/>
                </a:cubicBezTo>
                <a:cubicBezTo>
                  <a:pt x="1167486" y="417179"/>
                  <a:pt x="1176682" y="419615"/>
                  <a:pt x="1184613" y="423190"/>
                </a:cubicBezTo>
                <a:cubicBezTo>
                  <a:pt x="1192545" y="426765"/>
                  <a:pt x="1198929" y="431826"/>
                  <a:pt x="1203732" y="438343"/>
                </a:cubicBezTo>
                <a:cubicBezTo>
                  <a:pt x="1208535" y="444860"/>
                  <a:pt x="1210937" y="453433"/>
                  <a:pt x="1210937" y="463999"/>
                </a:cubicBezTo>
                <a:cubicBezTo>
                  <a:pt x="1210937" y="474565"/>
                  <a:pt x="1208535" y="483138"/>
                  <a:pt x="1203732" y="489655"/>
                </a:cubicBezTo>
                <a:cubicBezTo>
                  <a:pt x="1198929" y="496172"/>
                  <a:pt x="1192545" y="501234"/>
                  <a:pt x="1184613" y="504809"/>
                </a:cubicBezTo>
                <a:cubicBezTo>
                  <a:pt x="1176650" y="508383"/>
                  <a:pt x="1167454" y="510788"/>
                  <a:pt x="1157026" y="512053"/>
                </a:cubicBezTo>
                <a:cubicBezTo>
                  <a:pt x="1146566" y="513287"/>
                  <a:pt x="1135696" y="513919"/>
                  <a:pt x="1124414" y="513919"/>
                </a:cubicBezTo>
                <a:lnTo>
                  <a:pt x="1047878" y="513919"/>
                </a:lnTo>
                <a:close/>
                <a:moveTo>
                  <a:pt x="1761703" y="331195"/>
                </a:moveTo>
                <a:lnTo>
                  <a:pt x="1761703" y="779561"/>
                </a:lnTo>
                <a:lnTo>
                  <a:pt x="2085672" y="779561"/>
                </a:lnTo>
                <a:lnTo>
                  <a:pt x="2085672" y="696645"/>
                </a:lnTo>
                <a:lnTo>
                  <a:pt x="1858274" y="696645"/>
                </a:lnTo>
                <a:lnTo>
                  <a:pt x="1858274" y="331195"/>
                </a:lnTo>
                <a:close/>
                <a:moveTo>
                  <a:pt x="1367739" y="331195"/>
                </a:moveTo>
                <a:lnTo>
                  <a:pt x="1367739" y="513920"/>
                </a:lnTo>
                <a:lnTo>
                  <a:pt x="1464342" y="513920"/>
                </a:lnTo>
                <a:lnTo>
                  <a:pt x="1464342" y="596804"/>
                </a:lnTo>
                <a:lnTo>
                  <a:pt x="1367739" y="596804"/>
                </a:lnTo>
                <a:lnTo>
                  <a:pt x="1367739" y="779529"/>
                </a:lnTo>
                <a:lnTo>
                  <a:pt x="1464342" y="779529"/>
                </a:lnTo>
                <a:lnTo>
                  <a:pt x="1464342" y="596804"/>
                </a:lnTo>
                <a:lnTo>
                  <a:pt x="1672306" y="596804"/>
                </a:lnTo>
                <a:lnTo>
                  <a:pt x="1672306" y="513920"/>
                </a:lnTo>
                <a:lnTo>
                  <a:pt x="1464342" y="513920"/>
                </a:lnTo>
                <a:lnTo>
                  <a:pt x="1464342" y="414079"/>
                </a:lnTo>
                <a:lnTo>
                  <a:pt x="1691740" y="414079"/>
                </a:lnTo>
                <a:lnTo>
                  <a:pt x="1691740" y="331195"/>
                </a:lnTo>
                <a:close/>
                <a:moveTo>
                  <a:pt x="544448" y="331195"/>
                </a:moveTo>
                <a:lnTo>
                  <a:pt x="544448" y="513920"/>
                </a:lnTo>
                <a:lnTo>
                  <a:pt x="641051" y="513920"/>
                </a:lnTo>
                <a:lnTo>
                  <a:pt x="641051" y="596804"/>
                </a:lnTo>
                <a:lnTo>
                  <a:pt x="544448" y="596804"/>
                </a:lnTo>
                <a:lnTo>
                  <a:pt x="544448" y="779560"/>
                </a:lnTo>
                <a:lnTo>
                  <a:pt x="868449" y="779560"/>
                </a:lnTo>
                <a:lnTo>
                  <a:pt x="868449" y="696645"/>
                </a:lnTo>
                <a:lnTo>
                  <a:pt x="641051" y="696645"/>
                </a:lnTo>
                <a:lnTo>
                  <a:pt x="641051" y="596804"/>
                </a:lnTo>
                <a:lnTo>
                  <a:pt x="849015" y="596804"/>
                </a:lnTo>
                <a:lnTo>
                  <a:pt x="849015" y="513920"/>
                </a:lnTo>
                <a:lnTo>
                  <a:pt x="641051" y="513920"/>
                </a:lnTo>
                <a:lnTo>
                  <a:pt x="641051" y="414079"/>
                </a:lnTo>
                <a:lnTo>
                  <a:pt x="868449" y="414079"/>
                </a:lnTo>
                <a:lnTo>
                  <a:pt x="868449" y="331195"/>
                </a:lnTo>
                <a:close/>
                <a:moveTo>
                  <a:pt x="951243" y="331163"/>
                </a:moveTo>
                <a:lnTo>
                  <a:pt x="951243" y="779529"/>
                </a:lnTo>
                <a:lnTo>
                  <a:pt x="1047846" y="779529"/>
                </a:lnTo>
                <a:lnTo>
                  <a:pt x="1047846" y="596772"/>
                </a:lnTo>
                <a:lnTo>
                  <a:pt x="1151338" y="596772"/>
                </a:lnTo>
                <a:cubicBezTo>
                  <a:pt x="1179336" y="596772"/>
                  <a:pt x="1203195" y="593007"/>
                  <a:pt x="1222850" y="585478"/>
                </a:cubicBezTo>
                <a:cubicBezTo>
                  <a:pt x="1242506" y="577949"/>
                  <a:pt x="1258496" y="567984"/>
                  <a:pt x="1270852" y="555615"/>
                </a:cubicBezTo>
                <a:cubicBezTo>
                  <a:pt x="1283176" y="543245"/>
                  <a:pt x="1292182" y="529041"/>
                  <a:pt x="1297838" y="513002"/>
                </a:cubicBezTo>
                <a:cubicBezTo>
                  <a:pt x="1303495" y="496963"/>
                  <a:pt x="1306307" y="480639"/>
                  <a:pt x="1306307" y="463999"/>
                </a:cubicBezTo>
                <a:cubicBezTo>
                  <a:pt x="1306307" y="447359"/>
                  <a:pt x="1303495" y="430561"/>
                  <a:pt x="1297838" y="414712"/>
                </a:cubicBezTo>
                <a:cubicBezTo>
                  <a:pt x="1292182" y="398862"/>
                  <a:pt x="1283207" y="384753"/>
                  <a:pt x="1270852" y="372384"/>
                </a:cubicBezTo>
                <a:lnTo>
                  <a:pt x="1270852" y="372352"/>
                </a:lnTo>
                <a:cubicBezTo>
                  <a:pt x="1258496" y="359983"/>
                  <a:pt x="1242506" y="350018"/>
                  <a:pt x="1222850" y="342488"/>
                </a:cubicBezTo>
                <a:cubicBezTo>
                  <a:pt x="1203195" y="334959"/>
                  <a:pt x="1179336" y="331163"/>
                  <a:pt x="1151338" y="331163"/>
                </a:cubicBezTo>
                <a:close/>
                <a:moveTo>
                  <a:pt x="0" y="0"/>
                </a:moveTo>
                <a:lnTo>
                  <a:pt x="8040688" y="0"/>
                </a:lnTo>
                <a:lnTo>
                  <a:pt x="80406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alpha val="0"/>
                </a:schemeClr>
              </a:gs>
              <a:gs pos="57000">
                <a:schemeClr val="tx1">
                  <a:lumMod val="50000"/>
                </a:schemeClr>
              </a:gs>
              <a:gs pos="99000">
                <a:schemeClr val="tx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FA3137-1544-ADCB-024F-72034FD3C1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0" y="5915487"/>
            <a:ext cx="922230" cy="603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8C04D6-5728-C83D-9A91-CBE8B0F36AC9}"/>
              </a:ext>
            </a:extLst>
          </p:cNvPr>
          <p:cNvSpPr/>
          <p:nvPr/>
        </p:nvSpPr>
        <p:spPr>
          <a:xfrm rot="16200000">
            <a:off x="402464" y="5929526"/>
            <a:ext cx="75085" cy="98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4815F13-A204-8E6B-521A-D3830EF31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64" y="2084388"/>
            <a:ext cx="6142236" cy="34764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Thank you for your attention !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D668141-7756-0F21-E8C5-D998F69C9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BY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/>
                <a:cs typeface="+mn-cs"/>
              </a:rPr>
              <a:t>Alessandro PARZIALE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Angelica TUTTOLOMONDO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FFFFFF"/>
                </a:solidFill>
                <a:latin typeface="Arial" panose="020B0604020202020204"/>
                <a:cs typeface="+mn-cs"/>
              </a:rPr>
              <a:t>Lyesse LALOUI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C71B19F-6D5B-4551-9477-0209FF514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38" y="1589008"/>
            <a:ext cx="1702964" cy="3545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DC4EF2-1601-4641-82BE-90A69CC08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950" y="286469"/>
            <a:ext cx="228600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62" y="1869235"/>
            <a:ext cx="5473699" cy="445611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GB" sz="3600" spc="-150" dirty="0"/>
              <a:t>Introduction</a:t>
            </a:r>
            <a:endParaRPr lang="fr-FR" sz="3600" spc="-150" dirty="0"/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Water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retention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Mechanical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calibration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performance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GB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0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E85105-DF26-0728-D543-042A64B1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99" y="499"/>
            <a:ext cx="8123195" cy="869050"/>
          </a:xfrm>
        </p:spPr>
        <p:txBody>
          <a:bodyPr>
            <a:normAutofit/>
          </a:bodyPr>
          <a:lstStyle/>
          <a:p>
            <a:r>
              <a:rPr lang="fr-CH" sz="3200" dirty="0"/>
              <a:t>Multi-</a:t>
            </a:r>
            <a:r>
              <a:rPr lang="fr-CH" sz="3200" dirty="0" err="1"/>
              <a:t>barrier</a:t>
            </a:r>
            <a:r>
              <a:rPr lang="fr-CH" sz="3200" dirty="0"/>
              <a:t> concept for </a:t>
            </a:r>
            <a:r>
              <a:rPr lang="fr-CH" sz="3200" dirty="0" err="1"/>
              <a:t>geological</a:t>
            </a:r>
            <a:r>
              <a:rPr lang="fr-CH" sz="3200" dirty="0"/>
              <a:t> </a:t>
            </a:r>
            <a:r>
              <a:rPr lang="fr-CH" sz="3200" dirty="0" err="1"/>
              <a:t>disposal</a:t>
            </a:r>
            <a:endParaRPr lang="fr-CH" sz="32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116" name="Groupe 22">
            <a:extLst>
              <a:ext uri="{FF2B5EF4-FFF2-40B4-BE49-F238E27FC236}">
                <a16:creationId xmlns:a16="http://schemas.microsoft.com/office/drawing/2014/main" id="{F0FDD814-1399-482D-A9C3-B503D283EA3D}"/>
              </a:ext>
            </a:extLst>
          </p:cNvPr>
          <p:cNvGrpSpPr/>
          <p:nvPr/>
        </p:nvGrpSpPr>
        <p:grpSpPr>
          <a:xfrm>
            <a:off x="459675" y="1557032"/>
            <a:ext cx="4800600" cy="4412087"/>
            <a:chOff x="42863" y="1314616"/>
            <a:chExt cx="4800600" cy="4412087"/>
          </a:xfrm>
        </p:grpSpPr>
        <p:sp>
          <p:nvSpPr>
            <p:cNvPr id="117" name="Forme libre : forme 112">
              <a:extLst>
                <a:ext uri="{FF2B5EF4-FFF2-40B4-BE49-F238E27FC236}">
                  <a16:creationId xmlns:a16="http://schemas.microsoft.com/office/drawing/2014/main" id="{BD008566-0F12-4035-B135-EE3A035DD2AE}"/>
                </a:ext>
              </a:extLst>
            </p:cNvPr>
            <p:cNvSpPr/>
            <p:nvPr/>
          </p:nvSpPr>
          <p:spPr>
            <a:xfrm>
              <a:off x="42863" y="1314616"/>
              <a:ext cx="4800600" cy="4412087"/>
            </a:xfrm>
            <a:custGeom>
              <a:avLst/>
              <a:gdLst>
                <a:gd name="connsiteX0" fmla="*/ 577146 w 4309005"/>
                <a:gd name="connsiteY0" fmla="*/ 617956 h 3979222"/>
                <a:gd name="connsiteX1" fmla="*/ 843846 w 4309005"/>
                <a:gd name="connsiteY1" fmla="*/ 298869 h 3979222"/>
                <a:gd name="connsiteX2" fmla="*/ 1553459 w 4309005"/>
                <a:gd name="connsiteY2" fmla="*/ 55981 h 3979222"/>
                <a:gd name="connsiteX3" fmla="*/ 2491671 w 4309005"/>
                <a:gd name="connsiteY3" fmla="*/ 27406 h 3979222"/>
                <a:gd name="connsiteX4" fmla="*/ 3510846 w 4309005"/>
                <a:gd name="connsiteY4" fmla="*/ 389356 h 3979222"/>
                <a:gd name="connsiteX5" fmla="*/ 4253796 w 4309005"/>
                <a:gd name="connsiteY5" fmla="*/ 965619 h 3979222"/>
                <a:gd name="connsiteX6" fmla="*/ 4258559 w 4309005"/>
                <a:gd name="connsiteY6" fmla="*/ 1360906 h 3979222"/>
                <a:gd name="connsiteX7" fmla="*/ 4291896 w 4309005"/>
                <a:gd name="connsiteY7" fmla="*/ 2422944 h 3979222"/>
                <a:gd name="connsiteX8" fmla="*/ 4068059 w 4309005"/>
                <a:gd name="connsiteY8" fmla="*/ 3127794 h 3979222"/>
                <a:gd name="connsiteX9" fmla="*/ 3601334 w 4309005"/>
                <a:gd name="connsiteY9" fmla="*/ 3746919 h 3979222"/>
                <a:gd name="connsiteX10" fmla="*/ 2658359 w 4309005"/>
                <a:gd name="connsiteY10" fmla="*/ 3961231 h 3979222"/>
                <a:gd name="connsiteX11" fmla="*/ 1548696 w 4309005"/>
                <a:gd name="connsiteY11" fmla="*/ 3899319 h 3979222"/>
                <a:gd name="connsiteX12" fmla="*/ 58034 w 4309005"/>
                <a:gd name="connsiteY12" fmla="*/ 3361156 h 3979222"/>
                <a:gd name="connsiteX13" fmla="*/ 329496 w 4309005"/>
                <a:gd name="connsiteY13" fmla="*/ 1565694 h 3979222"/>
                <a:gd name="connsiteX14" fmla="*/ 577146 w 4309005"/>
                <a:gd name="connsiteY14" fmla="*/ 617956 h 3979222"/>
                <a:gd name="connsiteX0" fmla="*/ 314575 w 4046434"/>
                <a:gd name="connsiteY0" fmla="*/ 617956 h 3988840"/>
                <a:gd name="connsiteX1" fmla="*/ 581275 w 4046434"/>
                <a:gd name="connsiteY1" fmla="*/ 298869 h 3988840"/>
                <a:gd name="connsiteX2" fmla="*/ 1290888 w 4046434"/>
                <a:gd name="connsiteY2" fmla="*/ 55981 h 3988840"/>
                <a:gd name="connsiteX3" fmla="*/ 2229100 w 4046434"/>
                <a:gd name="connsiteY3" fmla="*/ 27406 h 3988840"/>
                <a:gd name="connsiteX4" fmla="*/ 3248275 w 4046434"/>
                <a:gd name="connsiteY4" fmla="*/ 389356 h 3988840"/>
                <a:gd name="connsiteX5" fmla="*/ 3991225 w 4046434"/>
                <a:gd name="connsiteY5" fmla="*/ 965619 h 3988840"/>
                <a:gd name="connsiteX6" fmla="*/ 3995988 w 4046434"/>
                <a:gd name="connsiteY6" fmla="*/ 1360906 h 3988840"/>
                <a:gd name="connsiteX7" fmla="*/ 4029325 w 4046434"/>
                <a:gd name="connsiteY7" fmla="*/ 2422944 h 3988840"/>
                <a:gd name="connsiteX8" fmla="*/ 3805488 w 4046434"/>
                <a:gd name="connsiteY8" fmla="*/ 3127794 h 3988840"/>
                <a:gd name="connsiteX9" fmla="*/ 3338763 w 4046434"/>
                <a:gd name="connsiteY9" fmla="*/ 3746919 h 3988840"/>
                <a:gd name="connsiteX10" fmla="*/ 2395788 w 4046434"/>
                <a:gd name="connsiteY10" fmla="*/ 3961231 h 3988840"/>
                <a:gd name="connsiteX11" fmla="*/ 1286125 w 4046434"/>
                <a:gd name="connsiteY11" fmla="*/ 3899319 h 3988840"/>
                <a:gd name="connsiteX12" fmla="*/ 114551 w 4046434"/>
                <a:gd name="connsiteY12" fmla="*/ 3180181 h 3988840"/>
                <a:gd name="connsiteX13" fmla="*/ 66925 w 4046434"/>
                <a:gd name="connsiteY13" fmla="*/ 1565694 h 3988840"/>
                <a:gd name="connsiteX14" fmla="*/ 314575 w 4046434"/>
                <a:gd name="connsiteY14" fmla="*/ 617956 h 3988840"/>
                <a:gd name="connsiteX0" fmla="*/ 314575 w 4153541"/>
                <a:gd name="connsiteY0" fmla="*/ 617956 h 3988840"/>
                <a:gd name="connsiteX1" fmla="*/ 581275 w 4153541"/>
                <a:gd name="connsiteY1" fmla="*/ 298869 h 3988840"/>
                <a:gd name="connsiteX2" fmla="*/ 1290888 w 4153541"/>
                <a:gd name="connsiteY2" fmla="*/ 55981 h 3988840"/>
                <a:gd name="connsiteX3" fmla="*/ 2229100 w 4153541"/>
                <a:gd name="connsiteY3" fmla="*/ 27406 h 3988840"/>
                <a:gd name="connsiteX4" fmla="*/ 3248275 w 4153541"/>
                <a:gd name="connsiteY4" fmla="*/ 389356 h 3988840"/>
                <a:gd name="connsiteX5" fmla="*/ 3991225 w 4153541"/>
                <a:gd name="connsiteY5" fmla="*/ 965619 h 3988840"/>
                <a:gd name="connsiteX6" fmla="*/ 4153150 w 4153541"/>
                <a:gd name="connsiteY6" fmla="*/ 1632369 h 3988840"/>
                <a:gd name="connsiteX7" fmla="*/ 4029325 w 4153541"/>
                <a:gd name="connsiteY7" fmla="*/ 2422944 h 3988840"/>
                <a:gd name="connsiteX8" fmla="*/ 3805488 w 4153541"/>
                <a:gd name="connsiteY8" fmla="*/ 3127794 h 3988840"/>
                <a:gd name="connsiteX9" fmla="*/ 3338763 w 4153541"/>
                <a:gd name="connsiteY9" fmla="*/ 3746919 h 3988840"/>
                <a:gd name="connsiteX10" fmla="*/ 2395788 w 4153541"/>
                <a:gd name="connsiteY10" fmla="*/ 3961231 h 3988840"/>
                <a:gd name="connsiteX11" fmla="*/ 1286125 w 4153541"/>
                <a:gd name="connsiteY11" fmla="*/ 3899319 h 3988840"/>
                <a:gd name="connsiteX12" fmla="*/ 114551 w 4153541"/>
                <a:gd name="connsiteY12" fmla="*/ 3180181 h 3988840"/>
                <a:gd name="connsiteX13" fmla="*/ 66925 w 4153541"/>
                <a:gd name="connsiteY13" fmla="*/ 1565694 h 3988840"/>
                <a:gd name="connsiteX14" fmla="*/ 314575 w 4153541"/>
                <a:gd name="connsiteY14" fmla="*/ 617956 h 3988840"/>
                <a:gd name="connsiteX0" fmla="*/ 129503 w 4144681"/>
                <a:gd name="connsiteY0" fmla="*/ 737019 h 3988840"/>
                <a:gd name="connsiteX1" fmla="*/ 572415 w 4144681"/>
                <a:gd name="connsiteY1" fmla="*/ 298869 h 3988840"/>
                <a:gd name="connsiteX2" fmla="*/ 1282028 w 4144681"/>
                <a:gd name="connsiteY2" fmla="*/ 55981 h 3988840"/>
                <a:gd name="connsiteX3" fmla="*/ 2220240 w 4144681"/>
                <a:gd name="connsiteY3" fmla="*/ 27406 h 3988840"/>
                <a:gd name="connsiteX4" fmla="*/ 3239415 w 4144681"/>
                <a:gd name="connsiteY4" fmla="*/ 389356 h 3988840"/>
                <a:gd name="connsiteX5" fmla="*/ 3982365 w 4144681"/>
                <a:gd name="connsiteY5" fmla="*/ 965619 h 3988840"/>
                <a:gd name="connsiteX6" fmla="*/ 4144290 w 4144681"/>
                <a:gd name="connsiteY6" fmla="*/ 1632369 h 3988840"/>
                <a:gd name="connsiteX7" fmla="*/ 4020465 w 4144681"/>
                <a:gd name="connsiteY7" fmla="*/ 2422944 h 3988840"/>
                <a:gd name="connsiteX8" fmla="*/ 3796628 w 4144681"/>
                <a:gd name="connsiteY8" fmla="*/ 3127794 h 3988840"/>
                <a:gd name="connsiteX9" fmla="*/ 3329903 w 4144681"/>
                <a:gd name="connsiteY9" fmla="*/ 3746919 h 3988840"/>
                <a:gd name="connsiteX10" fmla="*/ 2386928 w 4144681"/>
                <a:gd name="connsiteY10" fmla="*/ 3961231 h 3988840"/>
                <a:gd name="connsiteX11" fmla="*/ 1277265 w 4144681"/>
                <a:gd name="connsiteY11" fmla="*/ 3899319 h 3988840"/>
                <a:gd name="connsiteX12" fmla="*/ 105691 w 4144681"/>
                <a:gd name="connsiteY12" fmla="*/ 3180181 h 3988840"/>
                <a:gd name="connsiteX13" fmla="*/ 58065 w 4144681"/>
                <a:gd name="connsiteY13" fmla="*/ 1565694 h 3988840"/>
                <a:gd name="connsiteX14" fmla="*/ 129503 w 4144681"/>
                <a:gd name="connsiteY14" fmla="*/ 737019 h 3988840"/>
                <a:gd name="connsiteX0" fmla="*/ 206999 w 4222177"/>
                <a:gd name="connsiteY0" fmla="*/ 737019 h 3988840"/>
                <a:gd name="connsiteX1" fmla="*/ 649911 w 4222177"/>
                <a:gd name="connsiteY1" fmla="*/ 298869 h 3988840"/>
                <a:gd name="connsiteX2" fmla="*/ 1359524 w 4222177"/>
                <a:gd name="connsiteY2" fmla="*/ 55981 h 3988840"/>
                <a:gd name="connsiteX3" fmla="*/ 2297736 w 4222177"/>
                <a:gd name="connsiteY3" fmla="*/ 27406 h 3988840"/>
                <a:gd name="connsiteX4" fmla="*/ 3316911 w 4222177"/>
                <a:gd name="connsiteY4" fmla="*/ 389356 h 3988840"/>
                <a:gd name="connsiteX5" fmla="*/ 4059861 w 4222177"/>
                <a:gd name="connsiteY5" fmla="*/ 965619 h 3988840"/>
                <a:gd name="connsiteX6" fmla="*/ 4221786 w 4222177"/>
                <a:gd name="connsiteY6" fmla="*/ 1632369 h 3988840"/>
                <a:gd name="connsiteX7" fmla="*/ 4097961 w 4222177"/>
                <a:gd name="connsiteY7" fmla="*/ 2422944 h 3988840"/>
                <a:gd name="connsiteX8" fmla="*/ 3874124 w 4222177"/>
                <a:gd name="connsiteY8" fmla="*/ 3127794 h 3988840"/>
                <a:gd name="connsiteX9" fmla="*/ 3407399 w 4222177"/>
                <a:gd name="connsiteY9" fmla="*/ 3746919 h 3988840"/>
                <a:gd name="connsiteX10" fmla="*/ 2464424 w 4222177"/>
                <a:gd name="connsiteY10" fmla="*/ 3961231 h 3988840"/>
                <a:gd name="connsiteX11" fmla="*/ 1354761 w 4222177"/>
                <a:gd name="connsiteY11" fmla="*/ 3899319 h 3988840"/>
                <a:gd name="connsiteX12" fmla="*/ 183187 w 4222177"/>
                <a:gd name="connsiteY12" fmla="*/ 3180181 h 3988840"/>
                <a:gd name="connsiteX13" fmla="*/ 2211 w 4222177"/>
                <a:gd name="connsiteY13" fmla="*/ 2008607 h 3988840"/>
                <a:gd name="connsiteX14" fmla="*/ 206999 w 4222177"/>
                <a:gd name="connsiteY14" fmla="*/ 737019 h 3988840"/>
                <a:gd name="connsiteX0" fmla="*/ 206999 w 4222177"/>
                <a:gd name="connsiteY0" fmla="*/ 728882 h 3980703"/>
                <a:gd name="connsiteX1" fmla="*/ 649911 w 4222177"/>
                <a:gd name="connsiteY1" fmla="*/ 290732 h 3980703"/>
                <a:gd name="connsiteX2" fmla="*/ 1359524 w 4222177"/>
                <a:gd name="connsiteY2" fmla="*/ 47844 h 3980703"/>
                <a:gd name="connsiteX3" fmla="*/ 2297736 w 4222177"/>
                <a:gd name="connsiteY3" fmla="*/ 19269 h 3980703"/>
                <a:gd name="connsiteX4" fmla="*/ 3495053 w 4222177"/>
                <a:gd name="connsiteY4" fmla="*/ 271008 h 3980703"/>
                <a:gd name="connsiteX5" fmla="*/ 4059861 w 4222177"/>
                <a:gd name="connsiteY5" fmla="*/ 957482 h 3980703"/>
                <a:gd name="connsiteX6" fmla="*/ 4221786 w 4222177"/>
                <a:gd name="connsiteY6" fmla="*/ 1624232 h 3980703"/>
                <a:gd name="connsiteX7" fmla="*/ 4097961 w 4222177"/>
                <a:gd name="connsiteY7" fmla="*/ 2414807 h 3980703"/>
                <a:gd name="connsiteX8" fmla="*/ 3874124 w 4222177"/>
                <a:gd name="connsiteY8" fmla="*/ 3119657 h 3980703"/>
                <a:gd name="connsiteX9" fmla="*/ 3407399 w 4222177"/>
                <a:gd name="connsiteY9" fmla="*/ 3738782 h 3980703"/>
                <a:gd name="connsiteX10" fmla="*/ 2464424 w 4222177"/>
                <a:gd name="connsiteY10" fmla="*/ 3953094 h 3980703"/>
                <a:gd name="connsiteX11" fmla="*/ 1354761 w 4222177"/>
                <a:gd name="connsiteY11" fmla="*/ 3891182 h 3980703"/>
                <a:gd name="connsiteX12" fmla="*/ 183187 w 4222177"/>
                <a:gd name="connsiteY12" fmla="*/ 3172044 h 3980703"/>
                <a:gd name="connsiteX13" fmla="*/ 2211 w 4222177"/>
                <a:gd name="connsiteY13" fmla="*/ 2000470 h 3980703"/>
                <a:gd name="connsiteX14" fmla="*/ 206999 w 4222177"/>
                <a:gd name="connsiteY14" fmla="*/ 728882 h 3980703"/>
                <a:gd name="connsiteX0" fmla="*/ 206999 w 4222177"/>
                <a:gd name="connsiteY0" fmla="*/ 728882 h 3980703"/>
                <a:gd name="connsiteX1" fmla="*/ 649911 w 4222177"/>
                <a:gd name="connsiteY1" fmla="*/ 290732 h 3980703"/>
                <a:gd name="connsiteX2" fmla="*/ 1359524 w 4222177"/>
                <a:gd name="connsiteY2" fmla="*/ 47844 h 3980703"/>
                <a:gd name="connsiteX3" fmla="*/ 2297736 w 4222177"/>
                <a:gd name="connsiteY3" fmla="*/ 19269 h 3980703"/>
                <a:gd name="connsiteX4" fmla="*/ 3495053 w 4222177"/>
                <a:gd name="connsiteY4" fmla="*/ 271008 h 3980703"/>
                <a:gd name="connsiteX5" fmla="*/ 4059861 w 4222177"/>
                <a:gd name="connsiteY5" fmla="*/ 764613 h 3980703"/>
                <a:gd name="connsiteX6" fmla="*/ 4221786 w 4222177"/>
                <a:gd name="connsiteY6" fmla="*/ 1624232 h 3980703"/>
                <a:gd name="connsiteX7" fmla="*/ 4097961 w 4222177"/>
                <a:gd name="connsiteY7" fmla="*/ 2414807 h 3980703"/>
                <a:gd name="connsiteX8" fmla="*/ 3874124 w 4222177"/>
                <a:gd name="connsiteY8" fmla="*/ 3119657 h 3980703"/>
                <a:gd name="connsiteX9" fmla="*/ 3407399 w 4222177"/>
                <a:gd name="connsiteY9" fmla="*/ 3738782 h 3980703"/>
                <a:gd name="connsiteX10" fmla="*/ 2464424 w 4222177"/>
                <a:gd name="connsiteY10" fmla="*/ 3953094 h 3980703"/>
                <a:gd name="connsiteX11" fmla="*/ 1354761 w 4222177"/>
                <a:gd name="connsiteY11" fmla="*/ 3891182 h 3980703"/>
                <a:gd name="connsiteX12" fmla="*/ 183187 w 4222177"/>
                <a:gd name="connsiteY12" fmla="*/ 3172044 h 3980703"/>
                <a:gd name="connsiteX13" fmla="*/ 2211 w 4222177"/>
                <a:gd name="connsiteY13" fmla="*/ 2000470 h 3980703"/>
                <a:gd name="connsiteX14" fmla="*/ 206999 w 4222177"/>
                <a:gd name="connsiteY14" fmla="*/ 728882 h 3980703"/>
                <a:gd name="connsiteX0" fmla="*/ 206999 w 4222177"/>
                <a:gd name="connsiteY0" fmla="*/ 725014 h 3976835"/>
                <a:gd name="connsiteX1" fmla="*/ 543391 w 4222177"/>
                <a:gd name="connsiteY1" fmla="*/ 179451 h 3976835"/>
                <a:gd name="connsiteX2" fmla="*/ 1359524 w 4222177"/>
                <a:gd name="connsiteY2" fmla="*/ 43976 h 3976835"/>
                <a:gd name="connsiteX3" fmla="*/ 2297736 w 4222177"/>
                <a:gd name="connsiteY3" fmla="*/ 15401 h 3976835"/>
                <a:gd name="connsiteX4" fmla="*/ 3495053 w 4222177"/>
                <a:gd name="connsiteY4" fmla="*/ 267140 h 3976835"/>
                <a:gd name="connsiteX5" fmla="*/ 4059861 w 4222177"/>
                <a:gd name="connsiteY5" fmla="*/ 760745 h 3976835"/>
                <a:gd name="connsiteX6" fmla="*/ 4221786 w 4222177"/>
                <a:gd name="connsiteY6" fmla="*/ 1620364 h 3976835"/>
                <a:gd name="connsiteX7" fmla="*/ 4097961 w 4222177"/>
                <a:gd name="connsiteY7" fmla="*/ 2410939 h 3976835"/>
                <a:gd name="connsiteX8" fmla="*/ 3874124 w 4222177"/>
                <a:gd name="connsiteY8" fmla="*/ 3115789 h 3976835"/>
                <a:gd name="connsiteX9" fmla="*/ 3407399 w 4222177"/>
                <a:gd name="connsiteY9" fmla="*/ 3734914 h 3976835"/>
                <a:gd name="connsiteX10" fmla="*/ 2464424 w 4222177"/>
                <a:gd name="connsiteY10" fmla="*/ 3949226 h 3976835"/>
                <a:gd name="connsiteX11" fmla="*/ 1354761 w 4222177"/>
                <a:gd name="connsiteY11" fmla="*/ 3887314 h 3976835"/>
                <a:gd name="connsiteX12" fmla="*/ 183187 w 4222177"/>
                <a:gd name="connsiteY12" fmla="*/ 3168176 h 3976835"/>
                <a:gd name="connsiteX13" fmla="*/ 2211 w 4222177"/>
                <a:gd name="connsiteY13" fmla="*/ 1996602 h 3976835"/>
                <a:gd name="connsiteX14" fmla="*/ 206999 w 4222177"/>
                <a:gd name="connsiteY14" fmla="*/ 725014 h 3976835"/>
                <a:gd name="connsiteX0" fmla="*/ 55374 w 4252525"/>
                <a:gd name="connsiteY0" fmla="*/ 668972 h 3976835"/>
                <a:gd name="connsiteX1" fmla="*/ 573739 w 4252525"/>
                <a:gd name="connsiteY1" fmla="*/ 179451 h 3976835"/>
                <a:gd name="connsiteX2" fmla="*/ 1389872 w 4252525"/>
                <a:gd name="connsiteY2" fmla="*/ 43976 h 3976835"/>
                <a:gd name="connsiteX3" fmla="*/ 2328084 w 4252525"/>
                <a:gd name="connsiteY3" fmla="*/ 15401 h 3976835"/>
                <a:gd name="connsiteX4" fmla="*/ 3525401 w 4252525"/>
                <a:gd name="connsiteY4" fmla="*/ 267140 h 3976835"/>
                <a:gd name="connsiteX5" fmla="*/ 4090209 w 4252525"/>
                <a:gd name="connsiteY5" fmla="*/ 760745 h 3976835"/>
                <a:gd name="connsiteX6" fmla="*/ 4252134 w 4252525"/>
                <a:gd name="connsiteY6" fmla="*/ 1620364 h 3976835"/>
                <a:gd name="connsiteX7" fmla="*/ 4128309 w 4252525"/>
                <a:gd name="connsiteY7" fmla="*/ 2410939 h 3976835"/>
                <a:gd name="connsiteX8" fmla="*/ 3904472 w 4252525"/>
                <a:gd name="connsiteY8" fmla="*/ 3115789 h 3976835"/>
                <a:gd name="connsiteX9" fmla="*/ 3437747 w 4252525"/>
                <a:gd name="connsiteY9" fmla="*/ 3734914 h 3976835"/>
                <a:gd name="connsiteX10" fmla="*/ 2494772 w 4252525"/>
                <a:gd name="connsiteY10" fmla="*/ 3949226 h 3976835"/>
                <a:gd name="connsiteX11" fmla="*/ 1385109 w 4252525"/>
                <a:gd name="connsiteY11" fmla="*/ 3887314 h 3976835"/>
                <a:gd name="connsiteX12" fmla="*/ 213535 w 4252525"/>
                <a:gd name="connsiteY12" fmla="*/ 3168176 h 3976835"/>
                <a:gd name="connsiteX13" fmla="*/ 32559 w 4252525"/>
                <a:gd name="connsiteY13" fmla="*/ 1996602 h 3976835"/>
                <a:gd name="connsiteX14" fmla="*/ 55374 w 4252525"/>
                <a:gd name="connsiteY14" fmla="*/ 668972 h 3976835"/>
                <a:gd name="connsiteX0" fmla="*/ 51287 w 4248438"/>
                <a:gd name="connsiteY0" fmla="*/ 666570 h 3974433"/>
                <a:gd name="connsiteX1" fmla="*/ 507515 w 4248438"/>
                <a:gd name="connsiteY1" fmla="*/ 46286 h 3974433"/>
                <a:gd name="connsiteX2" fmla="*/ 1385785 w 4248438"/>
                <a:gd name="connsiteY2" fmla="*/ 41574 h 3974433"/>
                <a:gd name="connsiteX3" fmla="*/ 2323997 w 4248438"/>
                <a:gd name="connsiteY3" fmla="*/ 12999 h 3974433"/>
                <a:gd name="connsiteX4" fmla="*/ 3521314 w 4248438"/>
                <a:gd name="connsiteY4" fmla="*/ 264738 h 3974433"/>
                <a:gd name="connsiteX5" fmla="*/ 4086122 w 4248438"/>
                <a:gd name="connsiteY5" fmla="*/ 758343 h 3974433"/>
                <a:gd name="connsiteX6" fmla="*/ 4248047 w 4248438"/>
                <a:gd name="connsiteY6" fmla="*/ 1617962 h 3974433"/>
                <a:gd name="connsiteX7" fmla="*/ 4124222 w 4248438"/>
                <a:gd name="connsiteY7" fmla="*/ 2408537 h 3974433"/>
                <a:gd name="connsiteX8" fmla="*/ 3900385 w 4248438"/>
                <a:gd name="connsiteY8" fmla="*/ 3113387 h 3974433"/>
                <a:gd name="connsiteX9" fmla="*/ 3433660 w 4248438"/>
                <a:gd name="connsiteY9" fmla="*/ 3732512 h 3974433"/>
                <a:gd name="connsiteX10" fmla="*/ 2490685 w 4248438"/>
                <a:gd name="connsiteY10" fmla="*/ 3946824 h 3974433"/>
                <a:gd name="connsiteX11" fmla="*/ 1381022 w 4248438"/>
                <a:gd name="connsiteY11" fmla="*/ 3884912 h 3974433"/>
                <a:gd name="connsiteX12" fmla="*/ 209448 w 4248438"/>
                <a:gd name="connsiteY12" fmla="*/ 3165774 h 3974433"/>
                <a:gd name="connsiteX13" fmla="*/ 28472 w 4248438"/>
                <a:gd name="connsiteY13" fmla="*/ 1994200 h 3974433"/>
                <a:gd name="connsiteX14" fmla="*/ 51287 w 4248438"/>
                <a:gd name="connsiteY14" fmla="*/ 666570 h 3974433"/>
                <a:gd name="connsiteX0" fmla="*/ 51287 w 4248438"/>
                <a:gd name="connsiteY0" fmla="*/ 784080 h 4091943"/>
                <a:gd name="connsiteX1" fmla="*/ 507515 w 4248438"/>
                <a:gd name="connsiteY1" fmla="*/ 163796 h 4091943"/>
                <a:gd name="connsiteX2" fmla="*/ 1412415 w 4248438"/>
                <a:gd name="connsiteY2" fmla="*/ 301 h 4091943"/>
                <a:gd name="connsiteX3" fmla="*/ 2323997 w 4248438"/>
                <a:gd name="connsiteY3" fmla="*/ 130509 h 4091943"/>
                <a:gd name="connsiteX4" fmla="*/ 3521314 w 4248438"/>
                <a:gd name="connsiteY4" fmla="*/ 382248 h 4091943"/>
                <a:gd name="connsiteX5" fmla="*/ 4086122 w 4248438"/>
                <a:gd name="connsiteY5" fmla="*/ 875853 h 4091943"/>
                <a:gd name="connsiteX6" fmla="*/ 4248047 w 4248438"/>
                <a:gd name="connsiteY6" fmla="*/ 1735472 h 4091943"/>
                <a:gd name="connsiteX7" fmla="*/ 4124222 w 4248438"/>
                <a:gd name="connsiteY7" fmla="*/ 2526047 h 4091943"/>
                <a:gd name="connsiteX8" fmla="*/ 3900385 w 4248438"/>
                <a:gd name="connsiteY8" fmla="*/ 3230897 h 4091943"/>
                <a:gd name="connsiteX9" fmla="*/ 3433660 w 4248438"/>
                <a:gd name="connsiteY9" fmla="*/ 3850022 h 4091943"/>
                <a:gd name="connsiteX10" fmla="*/ 2490685 w 4248438"/>
                <a:gd name="connsiteY10" fmla="*/ 4064334 h 4091943"/>
                <a:gd name="connsiteX11" fmla="*/ 1381022 w 4248438"/>
                <a:gd name="connsiteY11" fmla="*/ 4002422 h 4091943"/>
                <a:gd name="connsiteX12" fmla="*/ 209448 w 4248438"/>
                <a:gd name="connsiteY12" fmla="*/ 3283284 h 4091943"/>
                <a:gd name="connsiteX13" fmla="*/ 28472 w 4248438"/>
                <a:gd name="connsiteY13" fmla="*/ 2111710 h 4091943"/>
                <a:gd name="connsiteX14" fmla="*/ 51287 w 4248438"/>
                <a:gd name="connsiteY14" fmla="*/ 784080 h 4091943"/>
                <a:gd name="connsiteX0" fmla="*/ 51287 w 4248438"/>
                <a:gd name="connsiteY0" fmla="*/ 816373 h 4124236"/>
                <a:gd name="connsiteX1" fmla="*/ 507515 w 4248438"/>
                <a:gd name="connsiteY1" fmla="*/ 196089 h 4124236"/>
                <a:gd name="connsiteX2" fmla="*/ 1412415 w 4248438"/>
                <a:gd name="connsiteY2" fmla="*/ 32594 h 4124236"/>
                <a:gd name="connsiteX3" fmla="*/ 2443833 w 4248438"/>
                <a:gd name="connsiteY3" fmla="*/ 36709 h 4124236"/>
                <a:gd name="connsiteX4" fmla="*/ 3521314 w 4248438"/>
                <a:gd name="connsiteY4" fmla="*/ 414541 h 4124236"/>
                <a:gd name="connsiteX5" fmla="*/ 4086122 w 4248438"/>
                <a:gd name="connsiteY5" fmla="*/ 908146 h 4124236"/>
                <a:gd name="connsiteX6" fmla="*/ 4248047 w 4248438"/>
                <a:gd name="connsiteY6" fmla="*/ 1767765 h 4124236"/>
                <a:gd name="connsiteX7" fmla="*/ 4124222 w 4248438"/>
                <a:gd name="connsiteY7" fmla="*/ 2558340 h 4124236"/>
                <a:gd name="connsiteX8" fmla="*/ 3900385 w 4248438"/>
                <a:gd name="connsiteY8" fmla="*/ 3263190 h 4124236"/>
                <a:gd name="connsiteX9" fmla="*/ 3433660 w 4248438"/>
                <a:gd name="connsiteY9" fmla="*/ 3882315 h 4124236"/>
                <a:gd name="connsiteX10" fmla="*/ 2490685 w 4248438"/>
                <a:gd name="connsiteY10" fmla="*/ 4096627 h 4124236"/>
                <a:gd name="connsiteX11" fmla="*/ 1381022 w 4248438"/>
                <a:gd name="connsiteY11" fmla="*/ 4034715 h 4124236"/>
                <a:gd name="connsiteX12" fmla="*/ 209448 w 4248438"/>
                <a:gd name="connsiteY12" fmla="*/ 3315577 h 4124236"/>
                <a:gd name="connsiteX13" fmla="*/ 28472 w 4248438"/>
                <a:gd name="connsiteY13" fmla="*/ 2144003 h 4124236"/>
                <a:gd name="connsiteX14" fmla="*/ 51287 w 4248438"/>
                <a:gd name="connsiteY14" fmla="*/ 816373 h 4124236"/>
                <a:gd name="connsiteX0" fmla="*/ 51287 w 4248438"/>
                <a:gd name="connsiteY0" fmla="*/ 816047 h 4123910"/>
                <a:gd name="connsiteX1" fmla="*/ 507515 w 4248438"/>
                <a:gd name="connsiteY1" fmla="*/ 195763 h 4123910"/>
                <a:gd name="connsiteX2" fmla="*/ 1412415 w 4248438"/>
                <a:gd name="connsiteY2" fmla="*/ 32268 h 4123910"/>
                <a:gd name="connsiteX3" fmla="*/ 2443833 w 4248438"/>
                <a:gd name="connsiteY3" fmla="*/ 36383 h 4123910"/>
                <a:gd name="connsiteX4" fmla="*/ 3534630 w 4248438"/>
                <a:gd name="connsiteY4" fmla="*/ 409546 h 4123910"/>
                <a:gd name="connsiteX5" fmla="*/ 4086122 w 4248438"/>
                <a:gd name="connsiteY5" fmla="*/ 907820 h 4123910"/>
                <a:gd name="connsiteX6" fmla="*/ 4248047 w 4248438"/>
                <a:gd name="connsiteY6" fmla="*/ 1767439 h 4123910"/>
                <a:gd name="connsiteX7" fmla="*/ 4124222 w 4248438"/>
                <a:gd name="connsiteY7" fmla="*/ 2558014 h 4123910"/>
                <a:gd name="connsiteX8" fmla="*/ 3900385 w 4248438"/>
                <a:gd name="connsiteY8" fmla="*/ 3262864 h 4123910"/>
                <a:gd name="connsiteX9" fmla="*/ 3433660 w 4248438"/>
                <a:gd name="connsiteY9" fmla="*/ 3881989 h 4123910"/>
                <a:gd name="connsiteX10" fmla="*/ 2490685 w 4248438"/>
                <a:gd name="connsiteY10" fmla="*/ 4096301 h 4123910"/>
                <a:gd name="connsiteX11" fmla="*/ 1381022 w 4248438"/>
                <a:gd name="connsiteY11" fmla="*/ 4034389 h 4123910"/>
                <a:gd name="connsiteX12" fmla="*/ 209448 w 4248438"/>
                <a:gd name="connsiteY12" fmla="*/ 3315251 h 4123910"/>
                <a:gd name="connsiteX13" fmla="*/ 28472 w 4248438"/>
                <a:gd name="connsiteY13" fmla="*/ 2143677 h 4123910"/>
                <a:gd name="connsiteX14" fmla="*/ 51287 w 4248438"/>
                <a:gd name="connsiteY14" fmla="*/ 816047 h 4123910"/>
                <a:gd name="connsiteX0" fmla="*/ 53960 w 4251111"/>
                <a:gd name="connsiteY0" fmla="*/ 819744 h 4127607"/>
                <a:gd name="connsiteX1" fmla="*/ 551046 w 4251111"/>
                <a:gd name="connsiteY1" fmla="*/ 267016 h 4127607"/>
                <a:gd name="connsiteX2" fmla="*/ 1415088 w 4251111"/>
                <a:gd name="connsiteY2" fmla="*/ 35965 h 4127607"/>
                <a:gd name="connsiteX3" fmla="*/ 2446506 w 4251111"/>
                <a:gd name="connsiteY3" fmla="*/ 40080 h 4127607"/>
                <a:gd name="connsiteX4" fmla="*/ 3537303 w 4251111"/>
                <a:gd name="connsiteY4" fmla="*/ 413243 h 4127607"/>
                <a:gd name="connsiteX5" fmla="*/ 4088795 w 4251111"/>
                <a:gd name="connsiteY5" fmla="*/ 911517 h 4127607"/>
                <a:gd name="connsiteX6" fmla="*/ 4250720 w 4251111"/>
                <a:gd name="connsiteY6" fmla="*/ 1771136 h 4127607"/>
                <a:gd name="connsiteX7" fmla="*/ 4126895 w 4251111"/>
                <a:gd name="connsiteY7" fmla="*/ 2561711 h 4127607"/>
                <a:gd name="connsiteX8" fmla="*/ 3903058 w 4251111"/>
                <a:gd name="connsiteY8" fmla="*/ 3266561 h 4127607"/>
                <a:gd name="connsiteX9" fmla="*/ 3436333 w 4251111"/>
                <a:gd name="connsiteY9" fmla="*/ 3885686 h 4127607"/>
                <a:gd name="connsiteX10" fmla="*/ 2493358 w 4251111"/>
                <a:gd name="connsiteY10" fmla="*/ 4099998 h 4127607"/>
                <a:gd name="connsiteX11" fmla="*/ 1383695 w 4251111"/>
                <a:gd name="connsiteY11" fmla="*/ 4038086 h 4127607"/>
                <a:gd name="connsiteX12" fmla="*/ 212121 w 4251111"/>
                <a:gd name="connsiteY12" fmla="*/ 3318948 h 4127607"/>
                <a:gd name="connsiteX13" fmla="*/ 31145 w 4251111"/>
                <a:gd name="connsiteY13" fmla="*/ 2147374 h 4127607"/>
                <a:gd name="connsiteX14" fmla="*/ 53960 w 4251111"/>
                <a:gd name="connsiteY14" fmla="*/ 819744 h 4127607"/>
                <a:gd name="connsiteX0" fmla="*/ 79075 w 4229532"/>
                <a:gd name="connsiteY0" fmla="*/ 850452 h 4127607"/>
                <a:gd name="connsiteX1" fmla="*/ 529467 w 4229532"/>
                <a:gd name="connsiteY1" fmla="*/ 267016 h 4127607"/>
                <a:gd name="connsiteX2" fmla="*/ 1393509 w 4229532"/>
                <a:gd name="connsiteY2" fmla="*/ 35965 h 4127607"/>
                <a:gd name="connsiteX3" fmla="*/ 2424927 w 4229532"/>
                <a:gd name="connsiteY3" fmla="*/ 40080 h 4127607"/>
                <a:gd name="connsiteX4" fmla="*/ 3515724 w 4229532"/>
                <a:gd name="connsiteY4" fmla="*/ 413243 h 4127607"/>
                <a:gd name="connsiteX5" fmla="*/ 4067216 w 4229532"/>
                <a:gd name="connsiteY5" fmla="*/ 911517 h 4127607"/>
                <a:gd name="connsiteX6" fmla="*/ 4229141 w 4229532"/>
                <a:gd name="connsiteY6" fmla="*/ 1771136 h 4127607"/>
                <a:gd name="connsiteX7" fmla="*/ 4105316 w 4229532"/>
                <a:gd name="connsiteY7" fmla="*/ 2561711 h 4127607"/>
                <a:gd name="connsiteX8" fmla="*/ 3881479 w 4229532"/>
                <a:gd name="connsiteY8" fmla="*/ 3266561 h 4127607"/>
                <a:gd name="connsiteX9" fmla="*/ 3414754 w 4229532"/>
                <a:gd name="connsiteY9" fmla="*/ 3885686 h 4127607"/>
                <a:gd name="connsiteX10" fmla="*/ 2471779 w 4229532"/>
                <a:gd name="connsiteY10" fmla="*/ 4099998 h 4127607"/>
                <a:gd name="connsiteX11" fmla="*/ 1362116 w 4229532"/>
                <a:gd name="connsiteY11" fmla="*/ 4038086 h 4127607"/>
                <a:gd name="connsiteX12" fmla="*/ 190542 w 4229532"/>
                <a:gd name="connsiteY12" fmla="*/ 3318948 h 4127607"/>
                <a:gd name="connsiteX13" fmla="*/ 9566 w 4229532"/>
                <a:gd name="connsiteY13" fmla="*/ 2147374 h 4127607"/>
                <a:gd name="connsiteX14" fmla="*/ 79075 w 4229532"/>
                <a:gd name="connsiteY14" fmla="*/ 850452 h 4127607"/>
                <a:gd name="connsiteX0" fmla="*/ 28031 w 4178488"/>
                <a:gd name="connsiteY0" fmla="*/ 850452 h 4127607"/>
                <a:gd name="connsiteX1" fmla="*/ 478423 w 4178488"/>
                <a:gd name="connsiteY1" fmla="*/ 267016 h 4127607"/>
                <a:gd name="connsiteX2" fmla="*/ 1342465 w 4178488"/>
                <a:gd name="connsiteY2" fmla="*/ 35965 h 4127607"/>
                <a:gd name="connsiteX3" fmla="*/ 2373883 w 4178488"/>
                <a:gd name="connsiteY3" fmla="*/ 40080 h 4127607"/>
                <a:gd name="connsiteX4" fmla="*/ 3464680 w 4178488"/>
                <a:gd name="connsiteY4" fmla="*/ 413243 h 4127607"/>
                <a:gd name="connsiteX5" fmla="*/ 4016172 w 4178488"/>
                <a:gd name="connsiteY5" fmla="*/ 911517 h 4127607"/>
                <a:gd name="connsiteX6" fmla="*/ 4178097 w 4178488"/>
                <a:gd name="connsiteY6" fmla="*/ 1771136 h 4127607"/>
                <a:gd name="connsiteX7" fmla="*/ 4054272 w 4178488"/>
                <a:gd name="connsiteY7" fmla="*/ 2561711 h 4127607"/>
                <a:gd name="connsiteX8" fmla="*/ 3830435 w 4178488"/>
                <a:gd name="connsiteY8" fmla="*/ 3266561 h 4127607"/>
                <a:gd name="connsiteX9" fmla="*/ 3363710 w 4178488"/>
                <a:gd name="connsiteY9" fmla="*/ 3885686 h 4127607"/>
                <a:gd name="connsiteX10" fmla="*/ 2420735 w 4178488"/>
                <a:gd name="connsiteY10" fmla="*/ 4099998 h 4127607"/>
                <a:gd name="connsiteX11" fmla="*/ 1311072 w 4178488"/>
                <a:gd name="connsiteY11" fmla="*/ 4038086 h 4127607"/>
                <a:gd name="connsiteX12" fmla="*/ 139498 w 4178488"/>
                <a:gd name="connsiteY12" fmla="*/ 3318948 h 4127607"/>
                <a:gd name="connsiteX13" fmla="*/ 57747 w 4178488"/>
                <a:gd name="connsiteY13" fmla="*/ 1950847 h 4127607"/>
                <a:gd name="connsiteX14" fmla="*/ 28031 w 4178488"/>
                <a:gd name="connsiteY14" fmla="*/ 850452 h 4127607"/>
                <a:gd name="connsiteX0" fmla="*/ 54559 w 4205016"/>
                <a:gd name="connsiteY0" fmla="*/ 850452 h 4127607"/>
                <a:gd name="connsiteX1" fmla="*/ 504951 w 4205016"/>
                <a:gd name="connsiteY1" fmla="*/ 267016 h 4127607"/>
                <a:gd name="connsiteX2" fmla="*/ 1368993 w 4205016"/>
                <a:gd name="connsiteY2" fmla="*/ 35965 h 4127607"/>
                <a:gd name="connsiteX3" fmla="*/ 2400411 w 4205016"/>
                <a:gd name="connsiteY3" fmla="*/ 40080 h 4127607"/>
                <a:gd name="connsiteX4" fmla="*/ 3491208 w 4205016"/>
                <a:gd name="connsiteY4" fmla="*/ 413243 h 4127607"/>
                <a:gd name="connsiteX5" fmla="*/ 4042700 w 4205016"/>
                <a:gd name="connsiteY5" fmla="*/ 911517 h 4127607"/>
                <a:gd name="connsiteX6" fmla="*/ 4204625 w 4205016"/>
                <a:gd name="connsiteY6" fmla="*/ 1771136 h 4127607"/>
                <a:gd name="connsiteX7" fmla="*/ 4080800 w 4205016"/>
                <a:gd name="connsiteY7" fmla="*/ 2561711 h 4127607"/>
                <a:gd name="connsiteX8" fmla="*/ 3856963 w 4205016"/>
                <a:gd name="connsiteY8" fmla="*/ 3266561 h 4127607"/>
                <a:gd name="connsiteX9" fmla="*/ 3390238 w 4205016"/>
                <a:gd name="connsiteY9" fmla="*/ 3885686 h 4127607"/>
                <a:gd name="connsiteX10" fmla="*/ 2447263 w 4205016"/>
                <a:gd name="connsiteY10" fmla="*/ 4099998 h 4127607"/>
                <a:gd name="connsiteX11" fmla="*/ 1337600 w 4205016"/>
                <a:gd name="connsiteY11" fmla="*/ 4038086 h 4127607"/>
                <a:gd name="connsiteX12" fmla="*/ 166026 w 4205016"/>
                <a:gd name="connsiteY12" fmla="*/ 3318948 h 4127607"/>
                <a:gd name="connsiteX13" fmla="*/ 20071 w 4205016"/>
                <a:gd name="connsiteY13" fmla="*/ 1963130 h 4127607"/>
                <a:gd name="connsiteX14" fmla="*/ 54559 w 4205016"/>
                <a:gd name="connsiteY14" fmla="*/ 850452 h 4127607"/>
                <a:gd name="connsiteX0" fmla="*/ 100426 w 4188746"/>
                <a:gd name="connsiteY0" fmla="*/ 929844 h 4127607"/>
                <a:gd name="connsiteX1" fmla="*/ 488681 w 4188746"/>
                <a:gd name="connsiteY1" fmla="*/ 267016 h 4127607"/>
                <a:gd name="connsiteX2" fmla="*/ 1352723 w 4188746"/>
                <a:gd name="connsiteY2" fmla="*/ 35965 h 4127607"/>
                <a:gd name="connsiteX3" fmla="*/ 2384141 w 4188746"/>
                <a:gd name="connsiteY3" fmla="*/ 40080 h 4127607"/>
                <a:gd name="connsiteX4" fmla="*/ 3474938 w 4188746"/>
                <a:gd name="connsiteY4" fmla="*/ 413243 h 4127607"/>
                <a:gd name="connsiteX5" fmla="*/ 4026430 w 4188746"/>
                <a:gd name="connsiteY5" fmla="*/ 911517 h 4127607"/>
                <a:gd name="connsiteX6" fmla="*/ 4188355 w 4188746"/>
                <a:gd name="connsiteY6" fmla="*/ 1771136 h 4127607"/>
                <a:gd name="connsiteX7" fmla="*/ 4064530 w 4188746"/>
                <a:gd name="connsiteY7" fmla="*/ 2561711 h 4127607"/>
                <a:gd name="connsiteX8" fmla="*/ 3840693 w 4188746"/>
                <a:gd name="connsiteY8" fmla="*/ 3266561 h 4127607"/>
                <a:gd name="connsiteX9" fmla="*/ 3373968 w 4188746"/>
                <a:gd name="connsiteY9" fmla="*/ 3885686 h 4127607"/>
                <a:gd name="connsiteX10" fmla="*/ 2430993 w 4188746"/>
                <a:gd name="connsiteY10" fmla="*/ 4099998 h 4127607"/>
                <a:gd name="connsiteX11" fmla="*/ 1321330 w 4188746"/>
                <a:gd name="connsiteY11" fmla="*/ 4038086 h 4127607"/>
                <a:gd name="connsiteX12" fmla="*/ 149756 w 4188746"/>
                <a:gd name="connsiteY12" fmla="*/ 3318948 h 4127607"/>
                <a:gd name="connsiteX13" fmla="*/ 3801 w 4188746"/>
                <a:gd name="connsiteY13" fmla="*/ 1963130 h 4127607"/>
                <a:gd name="connsiteX14" fmla="*/ 100426 w 4188746"/>
                <a:gd name="connsiteY14" fmla="*/ 929844 h 4127607"/>
                <a:gd name="connsiteX0" fmla="*/ 100426 w 4188746"/>
                <a:gd name="connsiteY0" fmla="*/ 933985 h 4131748"/>
                <a:gd name="connsiteX1" fmla="*/ 621832 w 4188746"/>
                <a:gd name="connsiteY1" fmla="*/ 341209 h 4131748"/>
                <a:gd name="connsiteX2" fmla="*/ 1352723 w 4188746"/>
                <a:gd name="connsiteY2" fmla="*/ 40106 h 4131748"/>
                <a:gd name="connsiteX3" fmla="*/ 2384141 w 4188746"/>
                <a:gd name="connsiteY3" fmla="*/ 44221 h 4131748"/>
                <a:gd name="connsiteX4" fmla="*/ 3474938 w 4188746"/>
                <a:gd name="connsiteY4" fmla="*/ 417384 h 4131748"/>
                <a:gd name="connsiteX5" fmla="*/ 4026430 w 4188746"/>
                <a:gd name="connsiteY5" fmla="*/ 915658 h 4131748"/>
                <a:gd name="connsiteX6" fmla="*/ 4188355 w 4188746"/>
                <a:gd name="connsiteY6" fmla="*/ 1775277 h 4131748"/>
                <a:gd name="connsiteX7" fmla="*/ 4064530 w 4188746"/>
                <a:gd name="connsiteY7" fmla="*/ 2565852 h 4131748"/>
                <a:gd name="connsiteX8" fmla="*/ 3840693 w 4188746"/>
                <a:gd name="connsiteY8" fmla="*/ 3270702 h 4131748"/>
                <a:gd name="connsiteX9" fmla="*/ 3373968 w 4188746"/>
                <a:gd name="connsiteY9" fmla="*/ 3889827 h 4131748"/>
                <a:gd name="connsiteX10" fmla="*/ 2430993 w 4188746"/>
                <a:gd name="connsiteY10" fmla="*/ 4104139 h 4131748"/>
                <a:gd name="connsiteX11" fmla="*/ 1321330 w 4188746"/>
                <a:gd name="connsiteY11" fmla="*/ 4042227 h 4131748"/>
                <a:gd name="connsiteX12" fmla="*/ 149756 w 4188746"/>
                <a:gd name="connsiteY12" fmla="*/ 3323089 h 4131748"/>
                <a:gd name="connsiteX13" fmla="*/ 3801 w 4188746"/>
                <a:gd name="connsiteY13" fmla="*/ 1967271 h 4131748"/>
                <a:gd name="connsiteX14" fmla="*/ 100426 w 4188746"/>
                <a:gd name="connsiteY14" fmla="*/ 933985 h 4131748"/>
                <a:gd name="connsiteX0" fmla="*/ 100426 w 4188746"/>
                <a:gd name="connsiteY0" fmla="*/ 905088 h 4102851"/>
                <a:gd name="connsiteX1" fmla="*/ 621832 w 4188746"/>
                <a:gd name="connsiteY1" fmla="*/ 312312 h 4102851"/>
                <a:gd name="connsiteX2" fmla="*/ 1361599 w 4188746"/>
                <a:gd name="connsiteY2" fmla="*/ 95270 h 4102851"/>
                <a:gd name="connsiteX3" fmla="*/ 2384141 w 4188746"/>
                <a:gd name="connsiteY3" fmla="*/ 15324 h 4102851"/>
                <a:gd name="connsiteX4" fmla="*/ 3474938 w 4188746"/>
                <a:gd name="connsiteY4" fmla="*/ 388487 h 4102851"/>
                <a:gd name="connsiteX5" fmla="*/ 4026430 w 4188746"/>
                <a:gd name="connsiteY5" fmla="*/ 886761 h 4102851"/>
                <a:gd name="connsiteX6" fmla="*/ 4188355 w 4188746"/>
                <a:gd name="connsiteY6" fmla="*/ 1746380 h 4102851"/>
                <a:gd name="connsiteX7" fmla="*/ 4064530 w 4188746"/>
                <a:gd name="connsiteY7" fmla="*/ 2536955 h 4102851"/>
                <a:gd name="connsiteX8" fmla="*/ 3840693 w 4188746"/>
                <a:gd name="connsiteY8" fmla="*/ 3241805 h 4102851"/>
                <a:gd name="connsiteX9" fmla="*/ 3373968 w 4188746"/>
                <a:gd name="connsiteY9" fmla="*/ 3860930 h 4102851"/>
                <a:gd name="connsiteX10" fmla="*/ 2430993 w 4188746"/>
                <a:gd name="connsiteY10" fmla="*/ 4075242 h 4102851"/>
                <a:gd name="connsiteX11" fmla="*/ 1321330 w 4188746"/>
                <a:gd name="connsiteY11" fmla="*/ 4013330 h 4102851"/>
                <a:gd name="connsiteX12" fmla="*/ 149756 w 4188746"/>
                <a:gd name="connsiteY12" fmla="*/ 3294192 h 4102851"/>
                <a:gd name="connsiteX13" fmla="*/ 3801 w 4188746"/>
                <a:gd name="connsiteY13" fmla="*/ 1938374 h 4102851"/>
                <a:gd name="connsiteX14" fmla="*/ 100426 w 4188746"/>
                <a:gd name="connsiteY14" fmla="*/ 905088 h 4102851"/>
                <a:gd name="connsiteX0" fmla="*/ 107610 w 4195930"/>
                <a:gd name="connsiteY0" fmla="*/ 905088 h 4107035"/>
                <a:gd name="connsiteX1" fmla="*/ 629016 w 4195930"/>
                <a:gd name="connsiteY1" fmla="*/ 312312 h 4107035"/>
                <a:gd name="connsiteX2" fmla="*/ 1368783 w 4195930"/>
                <a:gd name="connsiteY2" fmla="*/ 95270 h 4107035"/>
                <a:gd name="connsiteX3" fmla="*/ 2391325 w 4195930"/>
                <a:gd name="connsiteY3" fmla="*/ 15324 h 4107035"/>
                <a:gd name="connsiteX4" fmla="*/ 3482122 w 4195930"/>
                <a:gd name="connsiteY4" fmla="*/ 388487 h 4107035"/>
                <a:gd name="connsiteX5" fmla="*/ 4033614 w 4195930"/>
                <a:gd name="connsiteY5" fmla="*/ 886761 h 4107035"/>
                <a:gd name="connsiteX6" fmla="*/ 4195539 w 4195930"/>
                <a:gd name="connsiteY6" fmla="*/ 1746380 h 4107035"/>
                <a:gd name="connsiteX7" fmla="*/ 4071714 w 4195930"/>
                <a:gd name="connsiteY7" fmla="*/ 2536955 h 4107035"/>
                <a:gd name="connsiteX8" fmla="*/ 3847877 w 4195930"/>
                <a:gd name="connsiteY8" fmla="*/ 3241805 h 4107035"/>
                <a:gd name="connsiteX9" fmla="*/ 3381152 w 4195930"/>
                <a:gd name="connsiteY9" fmla="*/ 3860930 h 4107035"/>
                <a:gd name="connsiteX10" fmla="*/ 2438177 w 4195930"/>
                <a:gd name="connsiteY10" fmla="*/ 4075242 h 4107035"/>
                <a:gd name="connsiteX11" fmla="*/ 1328514 w 4195930"/>
                <a:gd name="connsiteY11" fmla="*/ 4013330 h 4107035"/>
                <a:gd name="connsiteX12" fmla="*/ 272338 w 4195930"/>
                <a:gd name="connsiteY12" fmla="*/ 3224140 h 4107035"/>
                <a:gd name="connsiteX13" fmla="*/ 10985 w 4195930"/>
                <a:gd name="connsiteY13" fmla="*/ 1938374 h 4107035"/>
                <a:gd name="connsiteX14" fmla="*/ 107610 w 4195930"/>
                <a:gd name="connsiteY14" fmla="*/ 905088 h 4107035"/>
                <a:gd name="connsiteX0" fmla="*/ 48820 w 4137140"/>
                <a:gd name="connsiteY0" fmla="*/ 905088 h 4107035"/>
                <a:gd name="connsiteX1" fmla="*/ 570226 w 4137140"/>
                <a:gd name="connsiteY1" fmla="*/ 312312 h 4107035"/>
                <a:gd name="connsiteX2" fmla="*/ 1309993 w 4137140"/>
                <a:gd name="connsiteY2" fmla="*/ 95270 h 4107035"/>
                <a:gd name="connsiteX3" fmla="*/ 2332535 w 4137140"/>
                <a:gd name="connsiteY3" fmla="*/ 15324 h 4107035"/>
                <a:gd name="connsiteX4" fmla="*/ 3423332 w 4137140"/>
                <a:gd name="connsiteY4" fmla="*/ 388487 h 4107035"/>
                <a:gd name="connsiteX5" fmla="*/ 3974824 w 4137140"/>
                <a:gd name="connsiteY5" fmla="*/ 886761 h 4107035"/>
                <a:gd name="connsiteX6" fmla="*/ 4136749 w 4137140"/>
                <a:gd name="connsiteY6" fmla="*/ 1746380 h 4107035"/>
                <a:gd name="connsiteX7" fmla="*/ 4012924 w 4137140"/>
                <a:gd name="connsiteY7" fmla="*/ 2536955 h 4107035"/>
                <a:gd name="connsiteX8" fmla="*/ 3789087 w 4137140"/>
                <a:gd name="connsiteY8" fmla="*/ 3241805 h 4107035"/>
                <a:gd name="connsiteX9" fmla="*/ 3322362 w 4137140"/>
                <a:gd name="connsiteY9" fmla="*/ 3860930 h 4107035"/>
                <a:gd name="connsiteX10" fmla="*/ 2379387 w 4137140"/>
                <a:gd name="connsiteY10" fmla="*/ 4075242 h 4107035"/>
                <a:gd name="connsiteX11" fmla="*/ 1269724 w 4137140"/>
                <a:gd name="connsiteY11" fmla="*/ 4013330 h 4107035"/>
                <a:gd name="connsiteX12" fmla="*/ 213548 w 4137140"/>
                <a:gd name="connsiteY12" fmla="*/ 3224140 h 4107035"/>
                <a:gd name="connsiteX13" fmla="*/ 40962 w 4137140"/>
                <a:gd name="connsiteY13" fmla="*/ 1943043 h 4107035"/>
                <a:gd name="connsiteX14" fmla="*/ 48820 w 4137140"/>
                <a:gd name="connsiteY14" fmla="*/ 905088 h 4107035"/>
                <a:gd name="connsiteX0" fmla="*/ 82262 w 4104007"/>
                <a:gd name="connsiteY0" fmla="*/ 881737 h 4107035"/>
                <a:gd name="connsiteX1" fmla="*/ 537093 w 4104007"/>
                <a:gd name="connsiteY1" fmla="*/ 312312 h 4107035"/>
                <a:gd name="connsiteX2" fmla="*/ 1276860 w 4104007"/>
                <a:gd name="connsiteY2" fmla="*/ 95270 h 4107035"/>
                <a:gd name="connsiteX3" fmla="*/ 2299402 w 4104007"/>
                <a:gd name="connsiteY3" fmla="*/ 15324 h 4107035"/>
                <a:gd name="connsiteX4" fmla="*/ 3390199 w 4104007"/>
                <a:gd name="connsiteY4" fmla="*/ 388487 h 4107035"/>
                <a:gd name="connsiteX5" fmla="*/ 3941691 w 4104007"/>
                <a:gd name="connsiteY5" fmla="*/ 886761 h 4107035"/>
                <a:gd name="connsiteX6" fmla="*/ 4103616 w 4104007"/>
                <a:gd name="connsiteY6" fmla="*/ 1746380 h 4107035"/>
                <a:gd name="connsiteX7" fmla="*/ 3979791 w 4104007"/>
                <a:gd name="connsiteY7" fmla="*/ 2536955 h 4107035"/>
                <a:gd name="connsiteX8" fmla="*/ 3755954 w 4104007"/>
                <a:gd name="connsiteY8" fmla="*/ 3241805 h 4107035"/>
                <a:gd name="connsiteX9" fmla="*/ 3289229 w 4104007"/>
                <a:gd name="connsiteY9" fmla="*/ 3860930 h 4107035"/>
                <a:gd name="connsiteX10" fmla="*/ 2346254 w 4104007"/>
                <a:gd name="connsiteY10" fmla="*/ 4075242 h 4107035"/>
                <a:gd name="connsiteX11" fmla="*/ 1236591 w 4104007"/>
                <a:gd name="connsiteY11" fmla="*/ 4013330 h 4107035"/>
                <a:gd name="connsiteX12" fmla="*/ 180415 w 4104007"/>
                <a:gd name="connsiteY12" fmla="*/ 3224140 h 4107035"/>
                <a:gd name="connsiteX13" fmla="*/ 7829 w 4104007"/>
                <a:gd name="connsiteY13" fmla="*/ 1943043 h 4107035"/>
                <a:gd name="connsiteX14" fmla="*/ 82262 w 4104007"/>
                <a:gd name="connsiteY14" fmla="*/ 881737 h 4107035"/>
                <a:gd name="connsiteX0" fmla="*/ 87377 w 4109122"/>
                <a:gd name="connsiteY0" fmla="*/ 881304 h 4106602"/>
                <a:gd name="connsiteX1" fmla="*/ 679797 w 4109122"/>
                <a:gd name="connsiteY1" fmla="*/ 288529 h 4106602"/>
                <a:gd name="connsiteX2" fmla="*/ 1281975 w 4109122"/>
                <a:gd name="connsiteY2" fmla="*/ 94837 h 4106602"/>
                <a:gd name="connsiteX3" fmla="*/ 2304517 w 4109122"/>
                <a:gd name="connsiteY3" fmla="*/ 14891 h 4106602"/>
                <a:gd name="connsiteX4" fmla="*/ 3395314 w 4109122"/>
                <a:gd name="connsiteY4" fmla="*/ 388054 h 4106602"/>
                <a:gd name="connsiteX5" fmla="*/ 3946806 w 4109122"/>
                <a:gd name="connsiteY5" fmla="*/ 886328 h 4106602"/>
                <a:gd name="connsiteX6" fmla="*/ 4108731 w 4109122"/>
                <a:gd name="connsiteY6" fmla="*/ 1745947 h 4106602"/>
                <a:gd name="connsiteX7" fmla="*/ 3984906 w 4109122"/>
                <a:gd name="connsiteY7" fmla="*/ 2536522 h 4106602"/>
                <a:gd name="connsiteX8" fmla="*/ 3761069 w 4109122"/>
                <a:gd name="connsiteY8" fmla="*/ 3241372 h 4106602"/>
                <a:gd name="connsiteX9" fmla="*/ 3294344 w 4109122"/>
                <a:gd name="connsiteY9" fmla="*/ 3860497 h 4106602"/>
                <a:gd name="connsiteX10" fmla="*/ 2351369 w 4109122"/>
                <a:gd name="connsiteY10" fmla="*/ 4074809 h 4106602"/>
                <a:gd name="connsiteX11" fmla="*/ 1241706 w 4109122"/>
                <a:gd name="connsiteY11" fmla="*/ 4012897 h 4106602"/>
                <a:gd name="connsiteX12" fmla="*/ 185530 w 4109122"/>
                <a:gd name="connsiteY12" fmla="*/ 3223707 h 4106602"/>
                <a:gd name="connsiteX13" fmla="*/ 12944 w 4109122"/>
                <a:gd name="connsiteY13" fmla="*/ 1942610 h 4106602"/>
                <a:gd name="connsiteX14" fmla="*/ 87377 w 4109122"/>
                <a:gd name="connsiteY14" fmla="*/ 881304 h 410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9122" h="4106602">
                  <a:moveTo>
                    <a:pt x="87377" y="881304"/>
                  </a:moveTo>
                  <a:cubicBezTo>
                    <a:pt x="198519" y="605624"/>
                    <a:pt x="480697" y="419607"/>
                    <a:pt x="679797" y="288529"/>
                  </a:cubicBezTo>
                  <a:cubicBezTo>
                    <a:pt x="878897" y="157451"/>
                    <a:pt x="1011188" y="140443"/>
                    <a:pt x="1281975" y="94837"/>
                  </a:cubicBezTo>
                  <a:cubicBezTo>
                    <a:pt x="1552762" y="49231"/>
                    <a:pt x="1952294" y="-33978"/>
                    <a:pt x="2304517" y="14891"/>
                  </a:cubicBezTo>
                  <a:cubicBezTo>
                    <a:pt x="2656740" y="63760"/>
                    <a:pt x="3121599" y="242814"/>
                    <a:pt x="3395314" y="388054"/>
                  </a:cubicBezTo>
                  <a:cubicBezTo>
                    <a:pt x="3669029" y="533294"/>
                    <a:pt x="3827903" y="660013"/>
                    <a:pt x="3946806" y="886328"/>
                  </a:cubicBezTo>
                  <a:cubicBezTo>
                    <a:pt x="4065709" y="1112643"/>
                    <a:pt x="4102381" y="1470915"/>
                    <a:pt x="4108731" y="1745947"/>
                  </a:cubicBezTo>
                  <a:cubicBezTo>
                    <a:pt x="4115081" y="2020979"/>
                    <a:pt x="4042850" y="2287285"/>
                    <a:pt x="3984906" y="2536522"/>
                  </a:cubicBezTo>
                  <a:cubicBezTo>
                    <a:pt x="3926962" y="2785759"/>
                    <a:pt x="3876163" y="3020710"/>
                    <a:pt x="3761069" y="3241372"/>
                  </a:cubicBezTo>
                  <a:cubicBezTo>
                    <a:pt x="3645975" y="3462035"/>
                    <a:pt x="3529294" y="3721591"/>
                    <a:pt x="3294344" y="3860497"/>
                  </a:cubicBezTo>
                  <a:cubicBezTo>
                    <a:pt x="3059394" y="3999403"/>
                    <a:pt x="2693475" y="4049409"/>
                    <a:pt x="2351369" y="4074809"/>
                  </a:cubicBezTo>
                  <a:cubicBezTo>
                    <a:pt x="2009263" y="4100209"/>
                    <a:pt x="1602679" y="4154747"/>
                    <a:pt x="1241706" y="4012897"/>
                  </a:cubicBezTo>
                  <a:cubicBezTo>
                    <a:pt x="880733" y="3871047"/>
                    <a:pt x="388730" y="3612644"/>
                    <a:pt x="185530" y="3223707"/>
                  </a:cubicBezTo>
                  <a:cubicBezTo>
                    <a:pt x="-17670" y="2834770"/>
                    <a:pt x="29303" y="2333011"/>
                    <a:pt x="12944" y="1942610"/>
                  </a:cubicBezTo>
                  <a:cubicBezTo>
                    <a:pt x="-3415" y="1552210"/>
                    <a:pt x="-23765" y="1156984"/>
                    <a:pt x="87377" y="881304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50000" sy="5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Ellipse 113">
              <a:extLst>
                <a:ext uri="{FF2B5EF4-FFF2-40B4-BE49-F238E27FC236}">
                  <a16:creationId xmlns:a16="http://schemas.microsoft.com/office/drawing/2014/main" id="{0EC1834B-48C1-4156-9C14-C1ABB55BF08A}"/>
                </a:ext>
              </a:extLst>
            </p:cNvPr>
            <p:cNvSpPr/>
            <p:nvPr/>
          </p:nvSpPr>
          <p:spPr>
            <a:xfrm>
              <a:off x="1026754" y="2160501"/>
              <a:ext cx="2880000" cy="2880000"/>
            </a:xfrm>
            <a:prstGeom prst="ellipse">
              <a:avLst/>
            </a:prstGeom>
            <a:blipFill dpi="0" rotWithShape="1">
              <a:blip r:embed="rId4"/>
              <a:srcRect/>
              <a:tile tx="0" ty="0" sx="60000" sy="60000" flip="none" algn="tl"/>
            </a:blip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Ellipse 114">
              <a:extLst>
                <a:ext uri="{FF2B5EF4-FFF2-40B4-BE49-F238E27FC236}">
                  <a16:creationId xmlns:a16="http://schemas.microsoft.com/office/drawing/2014/main" id="{DEEBCFEE-D3AE-4B8E-B31D-3E051BFED831}"/>
                </a:ext>
              </a:extLst>
            </p:cNvPr>
            <p:cNvSpPr/>
            <p:nvPr/>
          </p:nvSpPr>
          <p:spPr>
            <a:xfrm>
              <a:off x="1940546" y="3121923"/>
              <a:ext cx="1080000" cy="108000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ZoneTexte 115">
              <a:extLst>
                <a:ext uri="{FF2B5EF4-FFF2-40B4-BE49-F238E27FC236}">
                  <a16:creationId xmlns:a16="http://schemas.microsoft.com/office/drawing/2014/main" id="{A433A919-DAC9-4BF4-9256-6D7DB67065EF}"/>
                </a:ext>
              </a:extLst>
            </p:cNvPr>
            <p:cNvSpPr txBox="1"/>
            <p:nvPr/>
          </p:nvSpPr>
          <p:spPr>
            <a:xfrm>
              <a:off x="1940546" y="3439537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Metallic canister</a:t>
              </a:r>
            </a:p>
            <a:p>
              <a:pPr algn="ctr"/>
              <a:r>
                <a:rPr lang="it-IT" sz="1000" dirty="0"/>
                <a:t>(HLW)</a:t>
              </a:r>
              <a:endParaRPr lang="en-GB" sz="1000" dirty="0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A6427760-931C-4A7C-A1F0-D74F1BF0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279" y="4037302"/>
              <a:ext cx="1116012" cy="979488"/>
            </a:xfrm>
            <a:custGeom>
              <a:avLst/>
              <a:gdLst>
                <a:gd name="T0" fmla="*/ 243 w 1824"/>
                <a:gd name="T1" fmla="*/ 26 h 1584"/>
                <a:gd name="T2" fmla="*/ 39 w 1824"/>
                <a:gd name="T3" fmla="*/ 265 h 1584"/>
                <a:gd name="T4" fmla="*/ 11 w 1824"/>
                <a:gd name="T5" fmla="*/ 293 h 1584"/>
                <a:gd name="T6" fmla="*/ 71 w 1824"/>
                <a:gd name="T7" fmla="*/ 293 h 1584"/>
                <a:gd name="T8" fmla="*/ 163 w 1824"/>
                <a:gd name="T9" fmla="*/ 293 h 1584"/>
                <a:gd name="T10" fmla="*/ 207 w 1824"/>
                <a:gd name="T11" fmla="*/ 293 h 1584"/>
                <a:gd name="T12" fmla="*/ 215 w 1824"/>
                <a:gd name="T13" fmla="*/ 333 h 1584"/>
                <a:gd name="T14" fmla="*/ 215 w 1824"/>
                <a:gd name="T15" fmla="*/ 680 h 1584"/>
                <a:gd name="T16" fmla="*/ 203 w 1824"/>
                <a:gd name="T17" fmla="*/ 1417 h 1584"/>
                <a:gd name="T18" fmla="*/ 207 w 1824"/>
                <a:gd name="T19" fmla="*/ 1444 h 1584"/>
                <a:gd name="T20" fmla="*/ 211 w 1824"/>
                <a:gd name="T21" fmla="*/ 1436 h 1584"/>
                <a:gd name="T22" fmla="*/ 259 w 1824"/>
                <a:gd name="T23" fmla="*/ 1468 h 1584"/>
                <a:gd name="T24" fmla="*/ 751 w 1824"/>
                <a:gd name="T25" fmla="*/ 1560 h 1584"/>
                <a:gd name="T26" fmla="*/ 1148 w 1824"/>
                <a:gd name="T27" fmla="*/ 1560 h 1584"/>
                <a:gd name="T28" fmla="*/ 1452 w 1824"/>
                <a:gd name="T29" fmla="*/ 1516 h 1584"/>
                <a:gd name="T30" fmla="*/ 1628 w 1824"/>
                <a:gd name="T31" fmla="*/ 1464 h 1584"/>
                <a:gd name="T32" fmla="*/ 1644 w 1824"/>
                <a:gd name="T33" fmla="*/ 1452 h 1584"/>
                <a:gd name="T34" fmla="*/ 1640 w 1824"/>
                <a:gd name="T35" fmla="*/ 1405 h 1584"/>
                <a:gd name="T36" fmla="*/ 1636 w 1824"/>
                <a:gd name="T37" fmla="*/ 373 h 1584"/>
                <a:gd name="T38" fmla="*/ 1640 w 1824"/>
                <a:gd name="T39" fmla="*/ 305 h 1584"/>
                <a:gd name="T40" fmla="*/ 1640 w 1824"/>
                <a:gd name="T41" fmla="*/ 293 h 1584"/>
                <a:gd name="T42" fmla="*/ 1708 w 1824"/>
                <a:gd name="T43" fmla="*/ 293 h 1584"/>
                <a:gd name="T44" fmla="*/ 1800 w 1824"/>
                <a:gd name="T45" fmla="*/ 293 h 1584"/>
                <a:gd name="T46" fmla="*/ 1820 w 1824"/>
                <a:gd name="T47" fmla="*/ 293 h 1584"/>
                <a:gd name="T48" fmla="*/ 1772 w 1824"/>
                <a:gd name="T49" fmla="*/ 237 h 1584"/>
                <a:gd name="T50" fmla="*/ 1644 w 1824"/>
                <a:gd name="T51" fmla="*/ 122 h 1584"/>
                <a:gd name="T52" fmla="*/ 1592 w 1824"/>
                <a:gd name="T53" fmla="*/ 50 h 1584"/>
                <a:gd name="T54" fmla="*/ 1584 w 1824"/>
                <a:gd name="T55" fmla="*/ 54 h 1584"/>
                <a:gd name="T56" fmla="*/ 1540 w 1824"/>
                <a:gd name="T57" fmla="*/ 82 h 1584"/>
                <a:gd name="T58" fmla="*/ 1384 w 1824"/>
                <a:gd name="T59" fmla="*/ 182 h 1584"/>
                <a:gd name="T60" fmla="*/ 1136 w 1824"/>
                <a:gd name="T61" fmla="*/ 249 h 1584"/>
                <a:gd name="T62" fmla="*/ 943 w 1824"/>
                <a:gd name="T63" fmla="*/ 285 h 1584"/>
                <a:gd name="T64" fmla="*/ 735 w 1824"/>
                <a:gd name="T65" fmla="*/ 265 h 1584"/>
                <a:gd name="T66" fmla="*/ 491 w 1824"/>
                <a:gd name="T67" fmla="*/ 182 h 1584"/>
                <a:gd name="T68" fmla="*/ 387 w 1824"/>
                <a:gd name="T69" fmla="*/ 110 h 1584"/>
                <a:gd name="T70" fmla="*/ 243 w 1824"/>
                <a:gd name="T71" fmla="*/ 26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4" h="1584">
                  <a:moveTo>
                    <a:pt x="243" y="26"/>
                  </a:moveTo>
                  <a:cubicBezTo>
                    <a:pt x="185" y="52"/>
                    <a:pt x="78" y="221"/>
                    <a:pt x="39" y="265"/>
                  </a:cubicBezTo>
                  <a:cubicBezTo>
                    <a:pt x="0" y="310"/>
                    <a:pt x="6" y="289"/>
                    <a:pt x="11" y="293"/>
                  </a:cubicBezTo>
                  <a:cubicBezTo>
                    <a:pt x="16" y="298"/>
                    <a:pt x="71" y="293"/>
                    <a:pt x="71" y="293"/>
                  </a:cubicBezTo>
                  <a:lnTo>
                    <a:pt x="163" y="293"/>
                  </a:lnTo>
                  <a:cubicBezTo>
                    <a:pt x="186" y="293"/>
                    <a:pt x="199" y="287"/>
                    <a:pt x="207" y="293"/>
                  </a:cubicBezTo>
                  <a:cubicBezTo>
                    <a:pt x="216" y="300"/>
                    <a:pt x="214" y="269"/>
                    <a:pt x="215" y="333"/>
                  </a:cubicBezTo>
                  <a:cubicBezTo>
                    <a:pt x="217" y="397"/>
                    <a:pt x="217" y="499"/>
                    <a:pt x="215" y="680"/>
                  </a:cubicBezTo>
                  <a:cubicBezTo>
                    <a:pt x="213" y="860"/>
                    <a:pt x="205" y="1289"/>
                    <a:pt x="203" y="1417"/>
                  </a:cubicBezTo>
                  <a:cubicBezTo>
                    <a:pt x="202" y="1544"/>
                    <a:pt x="206" y="1441"/>
                    <a:pt x="207" y="1444"/>
                  </a:cubicBezTo>
                  <a:cubicBezTo>
                    <a:pt x="209" y="1448"/>
                    <a:pt x="203" y="1432"/>
                    <a:pt x="211" y="1436"/>
                  </a:cubicBezTo>
                  <a:cubicBezTo>
                    <a:pt x="220" y="1440"/>
                    <a:pt x="169" y="1448"/>
                    <a:pt x="259" y="1468"/>
                  </a:cubicBezTo>
                  <a:cubicBezTo>
                    <a:pt x="349" y="1489"/>
                    <a:pt x="603" y="1545"/>
                    <a:pt x="751" y="1560"/>
                  </a:cubicBezTo>
                  <a:cubicBezTo>
                    <a:pt x="899" y="1575"/>
                    <a:pt x="1031" y="1567"/>
                    <a:pt x="1148" y="1560"/>
                  </a:cubicBezTo>
                  <a:cubicBezTo>
                    <a:pt x="1264" y="1553"/>
                    <a:pt x="1372" y="1532"/>
                    <a:pt x="1452" y="1516"/>
                  </a:cubicBezTo>
                  <a:cubicBezTo>
                    <a:pt x="1532" y="1500"/>
                    <a:pt x="1596" y="1475"/>
                    <a:pt x="1628" y="1464"/>
                  </a:cubicBezTo>
                  <a:cubicBezTo>
                    <a:pt x="1660" y="1454"/>
                    <a:pt x="1642" y="1462"/>
                    <a:pt x="1644" y="1452"/>
                  </a:cubicBezTo>
                  <a:cubicBezTo>
                    <a:pt x="1646" y="1442"/>
                    <a:pt x="1641" y="1584"/>
                    <a:pt x="1640" y="1405"/>
                  </a:cubicBezTo>
                  <a:cubicBezTo>
                    <a:pt x="1638" y="1225"/>
                    <a:pt x="1636" y="556"/>
                    <a:pt x="1636" y="373"/>
                  </a:cubicBezTo>
                  <a:cubicBezTo>
                    <a:pt x="1636" y="190"/>
                    <a:pt x="1639" y="318"/>
                    <a:pt x="1640" y="305"/>
                  </a:cubicBezTo>
                  <a:cubicBezTo>
                    <a:pt x="1640" y="292"/>
                    <a:pt x="1628" y="295"/>
                    <a:pt x="1640" y="293"/>
                  </a:cubicBezTo>
                  <a:cubicBezTo>
                    <a:pt x="1651" y="291"/>
                    <a:pt x="1708" y="293"/>
                    <a:pt x="1708" y="293"/>
                  </a:cubicBezTo>
                  <a:lnTo>
                    <a:pt x="1800" y="293"/>
                  </a:lnTo>
                  <a:cubicBezTo>
                    <a:pt x="1818" y="293"/>
                    <a:pt x="1824" y="303"/>
                    <a:pt x="1820" y="293"/>
                  </a:cubicBezTo>
                  <a:cubicBezTo>
                    <a:pt x="1815" y="284"/>
                    <a:pt x="1801" y="266"/>
                    <a:pt x="1772" y="237"/>
                  </a:cubicBezTo>
                  <a:cubicBezTo>
                    <a:pt x="1742" y="209"/>
                    <a:pt x="1674" y="153"/>
                    <a:pt x="1644" y="122"/>
                  </a:cubicBezTo>
                  <a:cubicBezTo>
                    <a:pt x="1614" y="91"/>
                    <a:pt x="1602" y="62"/>
                    <a:pt x="1592" y="50"/>
                  </a:cubicBezTo>
                  <a:cubicBezTo>
                    <a:pt x="1582" y="39"/>
                    <a:pt x="1592" y="49"/>
                    <a:pt x="1584" y="54"/>
                  </a:cubicBezTo>
                  <a:cubicBezTo>
                    <a:pt x="1575" y="60"/>
                    <a:pt x="1540" y="82"/>
                    <a:pt x="1540" y="82"/>
                  </a:cubicBezTo>
                  <a:cubicBezTo>
                    <a:pt x="1506" y="103"/>
                    <a:pt x="1451" y="154"/>
                    <a:pt x="1384" y="182"/>
                  </a:cubicBezTo>
                  <a:cubicBezTo>
                    <a:pt x="1316" y="210"/>
                    <a:pt x="1209" y="232"/>
                    <a:pt x="1136" y="249"/>
                  </a:cubicBezTo>
                  <a:cubicBezTo>
                    <a:pt x="1062" y="267"/>
                    <a:pt x="1010" y="283"/>
                    <a:pt x="943" y="285"/>
                  </a:cubicBezTo>
                  <a:cubicBezTo>
                    <a:pt x="877" y="288"/>
                    <a:pt x="811" y="283"/>
                    <a:pt x="735" y="265"/>
                  </a:cubicBezTo>
                  <a:cubicBezTo>
                    <a:pt x="660" y="248"/>
                    <a:pt x="549" y="208"/>
                    <a:pt x="491" y="182"/>
                  </a:cubicBezTo>
                  <a:cubicBezTo>
                    <a:pt x="433" y="156"/>
                    <a:pt x="426" y="137"/>
                    <a:pt x="387" y="110"/>
                  </a:cubicBezTo>
                  <a:cubicBezTo>
                    <a:pt x="349" y="83"/>
                    <a:pt x="301" y="0"/>
                    <a:pt x="243" y="26"/>
                  </a:cubicBez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31">
              <a:extLst>
                <a:ext uri="{FF2B5EF4-FFF2-40B4-BE49-F238E27FC236}">
                  <a16:creationId xmlns:a16="http://schemas.microsoft.com/office/drawing/2014/main" id="{CBC47E9B-92D2-43EC-8440-10760658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754" y="4175414"/>
              <a:ext cx="19050" cy="766763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2">
              <a:extLst>
                <a:ext uri="{FF2B5EF4-FFF2-40B4-BE49-F238E27FC236}">
                  <a16:creationId xmlns:a16="http://schemas.microsoft.com/office/drawing/2014/main" id="{E084B357-DA32-4B0F-9517-B8A131736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704" y="4175414"/>
              <a:ext cx="20637" cy="766763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3">
              <a:extLst>
                <a:ext uri="{FF2B5EF4-FFF2-40B4-BE49-F238E27FC236}">
                  <a16:creationId xmlns:a16="http://schemas.microsoft.com/office/drawing/2014/main" id="{A17C0042-9E69-4A7E-8FF4-202E7890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029" y="4099214"/>
              <a:ext cx="80962" cy="80963"/>
            </a:xfrm>
            <a:custGeom>
              <a:avLst/>
              <a:gdLst>
                <a:gd name="T0" fmla="*/ 47 w 51"/>
                <a:gd name="T1" fmla="*/ 51 h 51"/>
                <a:gd name="T2" fmla="*/ 0 w 51"/>
                <a:gd name="T3" fmla="*/ 4 h 51"/>
                <a:gd name="T4" fmla="*/ 5 w 51"/>
                <a:gd name="T5" fmla="*/ 0 h 51"/>
                <a:gd name="T6" fmla="*/ 51 w 51"/>
                <a:gd name="T7" fmla="*/ 47 h 51"/>
                <a:gd name="T8" fmla="*/ 47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7" y="51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51" y="47"/>
                  </a:lnTo>
                  <a:lnTo>
                    <a:pt x="47" y="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4">
              <a:extLst>
                <a:ext uri="{FF2B5EF4-FFF2-40B4-BE49-F238E27FC236}">
                  <a16:creationId xmlns:a16="http://schemas.microsoft.com/office/drawing/2014/main" id="{72EDDDC4-0446-4445-805A-BFD13A082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866" y="4078577"/>
              <a:ext cx="103187" cy="104775"/>
            </a:xfrm>
            <a:custGeom>
              <a:avLst/>
              <a:gdLst>
                <a:gd name="T0" fmla="*/ 65 w 65"/>
                <a:gd name="T1" fmla="*/ 5 h 66"/>
                <a:gd name="T2" fmla="*/ 4 w 65"/>
                <a:gd name="T3" fmla="*/ 66 h 66"/>
                <a:gd name="T4" fmla="*/ 0 w 65"/>
                <a:gd name="T5" fmla="*/ 61 h 66"/>
                <a:gd name="T6" fmla="*/ 60 w 65"/>
                <a:gd name="T7" fmla="*/ 0 h 66"/>
                <a:gd name="T8" fmla="*/ 65 w 65"/>
                <a:gd name="T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6">
                  <a:moveTo>
                    <a:pt x="65" y="5"/>
                  </a:moveTo>
                  <a:lnTo>
                    <a:pt x="4" y="66"/>
                  </a:lnTo>
                  <a:lnTo>
                    <a:pt x="0" y="61"/>
                  </a:lnTo>
                  <a:lnTo>
                    <a:pt x="60" y="0"/>
                  </a:lnTo>
                  <a:lnTo>
                    <a:pt x="65" y="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5">
              <a:extLst>
                <a:ext uri="{FF2B5EF4-FFF2-40B4-BE49-F238E27FC236}">
                  <a16:creationId xmlns:a16="http://schemas.microsoft.com/office/drawing/2014/main" id="{B419F0F5-AF1B-4240-AAFD-6730FFAD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716" y="4069052"/>
              <a:ext cx="155575" cy="157163"/>
            </a:xfrm>
            <a:custGeom>
              <a:avLst/>
              <a:gdLst>
                <a:gd name="T0" fmla="*/ 93 w 98"/>
                <a:gd name="T1" fmla="*/ 99 h 99"/>
                <a:gd name="T2" fmla="*/ 0 w 98"/>
                <a:gd name="T3" fmla="*/ 4 h 99"/>
                <a:gd name="T4" fmla="*/ 4 w 98"/>
                <a:gd name="T5" fmla="*/ 0 h 99"/>
                <a:gd name="T6" fmla="*/ 98 w 98"/>
                <a:gd name="T7" fmla="*/ 94 h 99"/>
                <a:gd name="T8" fmla="*/ 93 w 9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9">
                  <a:moveTo>
                    <a:pt x="93" y="9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98" y="94"/>
                  </a:lnTo>
                  <a:lnTo>
                    <a:pt x="93" y="9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6">
              <a:extLst>
                <a:ext uri="{FF2B5EF4-FFF2-40B4-BE49-F238E27FC236}">
                  <a16:creationId xmlns:a16="http://schemas.microsoft.com/office/drawing/2014/main" id="{9730E28A-FE27-45C9-B37D-920E7525E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579" y="4215102"/>
              <a:ext cx="111125" cy="11113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7">
              <a:extLst>
                <a:ext uri="{FF2B5EF4-FFF2-40B4-BE49-F238E27FC236}">
                  <a16:creationId xmlns:a16="http://schemas.microsoft.com/office/drawing/2014/main" id="{B9160F0D-9C64-46A2-B641-73FBE5A31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566" y="4215102"/>
              <a:ext cx="111125" cy="11113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8">
              <a:extLst>
                <a:ext uri="{FF2B5EF4-FFF2-40B4-BE49-F238E27FC236}">
                  <a16:creationId xmlns:a16="http://schemas.microsoft.com/office/drawing/2014/main" id="{F4C083F1-1453-4CDF-92E6-DF956B37E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279" y="4038889"/>
              <a:ext cx="163512" cy="185738"/>
            </a:xfrm>
            <a:custGeom>
              <a:avLst/>
              <a:gdLst>
                <a:gd name="T0" fmla="*/ 103 w 103"/>
                <a:gd name="T1" fmla="*/ 5 h 117"/>
                <a:gd name="T2" fmla="*/ 5 w 103"/>
                <a:gd name="T3" fmla="*/ 117 h 117"/>
                <a:gd name="T4" fmla="*/ 0 w 103"/>
                <a:gd name="T5" fmla="*/ 113 h 117"/>
                <a:gd name="T6" fmla="*/ 98 w 103"/>
                <a:gd name="T7" fmla="*/ 0 h 117"/>
                <a:gd name="T8" fmla="*/ 103 w 103"/>
                <a:gd name="T9" fmla="*/ 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7">
                  <a:moveTo>
                    <a:pt x="103" y="5"/>
                  </a:moveTo>
                  <a:lnTo>
                    <a:pt x="5" y="117"/>
                  </a:lnTo>
                  <a:lnTo>
                    <a:pt x="0" y="113"/>
                  </a:lnTo>
                  <a:lnTo>
                    <a:pt x="98" y="0"/>
                  </a:lnTo>
                  <a:lnTo>
                    <a:pt x="103" y="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39">
              <a:extLst>
                <a:ext uri="{FF2B5EF4-FFF2-40B4-BE49-F238E27FC236}">
                  <a16:creationId xmlns:a16="http://schemas.microsoft.com/office/drawing/2014/main" id="{4FFD65FF-600B-4EB6-8C55-ABD4C1F26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279" y="4284952"/>
              <a:ext cx="876300" cy="19050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45">
              <a:extLst>
                <a:ext uri="{FF2B5EF4-FFF2-40B4-BE49-F238E27FC236}">
                  <a16:creationId xmlns:a16="http://schemas.microsoft.com/office/drawing/2014/main" id="{AE66151F-D9DE-409E-B9AE-2130BB37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429" y="4621502"/>
              <a:ext cx="6762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Bentonite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46">
              <a:extLst>
                <a:ext uri="{FF2B5EF4-FFF2-40B4-BE49-F238E27FC236}">
                  <a16:creationId xmlns:a16="http://schemas.microsoft.com/office/drawing/2014/main" id="{8D478DEF-BDBB-4AD6-A878-851AA59F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216" y="4759614"/>
              <a:ext cx="45085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blocks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Cercle : creux 146">
              <a:extLst>
                <a:ext uri="{FF2B5EF4-FFF2-40B4-BE49-F238E27FC236}">
                  <a16:creationId xmlns:a16="http://schemas.microsoft.com/office/drawing/2014/main" id="{7A35A595-9A08-4654-A5BB-456BA0E06A1E}"/>
                </a:ext>
              </a:extLst>
            </p:cNvPr>
            <p:cNvSpPr/>
            <p:nvPr/>
          </p:nvSpPr>
          <p:spPr>
            <a:xfrm>
              <a:off x="934540" y="2042839"/>
              <a:ext cx="3096000" cy="3096000"/>
            </a:xfrm>
            <a:prstGeom prst="donut">
              <a:avLst>
                <a:gd name="adj" fmla="val 4201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34" name="ZoneTexte 124">
            <a:extLst>
              <a:ext uri="{FF2B5EF4-FFF2-40B4-BE49-F238E27FC236}">
                <a16:creationId xmlns:a16="http://schemas.microsoft.com/office/drawing/2014/main" id="{F1068635-6FA0-4970-8481-4D47FF6F9BB7}"/>
              </a:ext>
            </a:extLst>
          </p:cNvPr>
          <p:cNvSpPr txBox="1"/>
          <p:nvPr/>
        </p:nvSpPr>
        <p:spPr>
          <a:xfrm>
            <a:off x="2105374" y="1729844"/>
            <a:ext cx="158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Host rock</a:t>
            </a:r>
            <a:endParaRPr lang="it-IT" sz="1100" dirty="0"/>
          </a:p>
        </p:txBody>
      </p:sp>
      <p:sp>
        <p:nvSpPr>
          <p:cNvPr id="135" name="ZoneTexte 124">
            <a:extLst>
              <a:ext uri="{FF2B5EF4-FFF2-40B4-BE49-F238E27FC236}">
                <a16:creationId xmlns:a16="http://schemas.microsoft.com/office/drawing/2014/main" id="{EBEE0C25-FF3F-4A05-9F1C-FB4FA4CEC7D9}"/>
              </a:ext>
            </a:extLst>
          </p:cNvPr>
          <p:cNvSpPr txBox="1"/>
          <p:nvPr/>
        </p:nvSpPr>
        <p:spPr>
          <a:xfrm>
            <a:off x="2105375" y="2599840"/>
            <a:ext cx="158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Bentonite buffer</a:t>
            </a:r>
            <a:endParaRPr lang="it-IT" sz="1100" dirty="0"/>
          </a:p>
        </p:txBody>
      </p:sp>
      <p:sp>
        <p:nvSpPr>
          <p:cNvPr id="136" name="ZoneTexte 124">
            <a:extLst>
              <a:ext uri="{FF2B5EF4-FFF2-40B4-BE49-F238E27FC236}">
                <a16:creationId xmlns:a16="http://schemas.microsoft.com/office/drawing/2014/main" id="{4E0B4AC2-850B-45CA-AD93-26DE3D4AD358}"/>
              </a:ext>
            </a:extLst>
          </p:cNvPr>
          <p:cNvSpPr txBox="1"/>
          <p:nvPr/>
        </p:nvSpPr>
        <p:spPr>
          <a:xfrm>
            <a:off x="631140" y="2303939"/>
            <a:ext cx="158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Liner</a:t>
            </a:r>
            <a:endParaRPr lang="it-IT" sz="1100" dirty="0"/>
          </a:p>
        </p:txBody>
      </p:sp>
      <p:cxnSp>
        <p:nvCxnSpPr>
          <p:cNvPr id="137" name="Straight Arrow Connector 6">
            <a:extLst>
              <a:ext uri="{FF2B5EF4-FFF2-40B4-BE49-F238E27FC236}">
                <a16:creationId xmlns:a16="http://schemas.microsoft.com/office/drawing/2014/main" id="{6C52566E-4FEF-417A-AFDD-EB782D05D776}"/>
              </a:ext>
            </a:extLst>
          </p:cNvPr>
          <p:cNvCxnSpPr>
            <a:cxnSpLocks/>
          </p:cNvCxnSpPr>
          <p:nvPr/>
        </p:nvCxnSpPr>
        <p:spPr>
          <a:xfrm>
            <a:off x="1395107" y="2634186"/>
            <a:ext cx="339154" cy="295023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CA0EC133-9723-411A-9AAA-03D29ABD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21722"/>
              </p:ext>
            </p:extLst>
          </p:nvPr>
        </p:nvGraphicFramePr>
        <p:xfrm>
          <a:off x="5851644" y="1424684"/>
          <a:ext cx="583214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037">
                  <a:extLst>
                    <a:ext uri="{9D8B030D-6E8A-4147-A177-3AD203B41FA5}">
                      <a16:colId xmlns:a16="http://schemas.microsoft.com/office/drawing/2014/main" val="992862908"/>
                    </a:ext>
                  </a:extLst>
                </a:gridCol>
                <a:gridCol w="1458037">
                  <a:extLst>
                    <a:ext uri="{9D8B030D-6E8A-4147-A177-3AD203B41FA5}">
                      <a16:colId xmlns:a16="http://schemas.microsoft.com/office/drawing/2014/main" val="306561045"/>
                    </a:ext>
                  </a:extLst>
                </a:gridCol>
                <a:gridCol w="1458037">
                  <a:extLst>
                    <a:ext uri="{9D8B030D-6E8A-4147-A177-3AD203B41FA5}">
                      <a16:colId xmlns:a16="http://schemas.microsoft.com/office/drawing/2014/main" val="1980171187"/>
                    </a:ext>
                  </a:extLst>
                </a:gridCol>
                <a:gridCol w="1458037">
                  <a:extLst>
                    <a:ext uri="{9D8B030D-6E8A-4147-A177-3AD203B41FA5}">
                      <a16:colId xmlns:a16="http://schemas.microsoft.com/office/drawing/2014/main" val="130375395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Safety functions (system-level)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3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/>
                        <a:t>Isolation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/>
                        <a:t>Mechanical</a:t>
                      </a:r>
                      <a:r>
                        <a:rPr lang="fr-CH" sz="1600" dirty="0"/>
                        <a:t> support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/>
                        <a:t>Radionuclides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retention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/>
                        <a:t>Long-</a:t>
                      </a:r>
                      <a:r>
                        <a:rPr lang="fr-CH" sz="1600" dirty="0" err="1"/>
                        <a:t>term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stability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77886"/>
                  </a:ext>
                </a:extLst>
              </a:tr>
            </a:tbl>
          </a:graphicData>
        </a:graphic>
      </p:graphicFrame>
      <p:graphicFrame>
        <p:nvGraphicFramePr>
          <p:cNvPr id="32" name="Tableau 6">
            <a:extLst>
              <a:ext uri="{FF2B5EF4-FFF2-40B4-BE49-F238E27FC236}">
                <a16:creationId xmlns:a16="http://schemas.microsoft.com/office/drawing/2014/main" id="{840CA4EB-0827-45B6-8421-FA55B26C1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93620"/>
              </p:ext>
            </p:extLst>
          </p:nvPr>
        </p:nvGraphicFramePr>
        <p:xfrm>
          <a:off x="6679807" y="3224572"/>
          <a:ext cx="417222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42">
                  <a:extLst>
                    <a:ext uri="{9D8B030D-6E8A-4147-A177-3AD203B41FA5}">
                      <a16:colId xmlns:a16="http://schemas.microsoft.com/office/drawing/2014/main" val="992862908"/>
                    </a:ext>
                  </a:extLst>
                </a:gridCol>
                <a:gridCol w="1390742">
                  <a:extLst>
                    <a:ext uri="{9D8B030D-6E8A-4147-A177-3AD203B41FA5}">
                      <a16:colId xmlns:a16="http://schemas.microsoft.com/office/drawing/2014/main" val="306561045"/>
                    </a:ext>
                  </a:extLst>
                </a:gridCol>
                <a:gridCol w="1390742">
                  <a:extLst>
                    <a:ext uri="{9D8B030D-6E8A-4147-A177-3AD203B41FA5}">
                      <a16:colId xmlns:a16="http://schemas.microsoft.com/office/drawing/2014/main" val="198017118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Safety functions (barrier-level)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3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Low </a:t>
                      </a:r>
                      <a:r>
                        <a:rPr lang="fr-CH" sz="1400" dirty="0" err="1"/>
                        <a:t>hydraulic</a:t>
                      </a:r>
                      <a:r>
                        <a:rPr lang="fr-CH" sz="1400" dirty="0"/>
                        <a:t> </a:t>
                      </a:r>
                      <a:r>
                        <a:rPr lang="fr-CH" sz="1400" dirty="0" err="1"/>
                        <a:t>conductivity</a:t>
                      </a:r>
                      <a:endParaRPr lang="fr-CH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/>
                        <a:t>Swelling</a:t>
                      </a:r>
                      <a:r>
                        <a:rPr lang="fr-CH" sz="1400" dirty="0"/>
                        <a:t> pressure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Sorption </a:t>
                      </a:r>
                      <a:r>
                        <a:rPr lang="fr-CH" sz="1400" dirty="0" err="1"/>
                        <a:t>capacity</a:t>
                      </a:r>
                      <a:endParaRPr lang="fr-CH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77886"/>
                  </a:ext>
                </a:extLst>
              </a:tr>
            </a:tbl>
          </a:graphicData>
        </a:graphic>
      </p:graphicFrame>
      <p:sp>
        <p:nvSpPr>
          <p:cNvPr id="9" name="Flèche : bas 8">
            <a:extLst>
              <a:ext uri="{FF2B5EF4-FFF2-40B4-BE49-F238E27FC236}">
                <a16:creationId xmlns:a16="http://schemas.microsoft.com/office/drawing/2014/main" id="{2CBDAA5E-0917-43EE-9C7D-9C7B2C9935E0}"/>
              </a:ext>
            </a:extLst>
          </p:cNvPr>
          <p:cNvSpPr/>
          <p:nvPr/>
        </p:nvSpPr>
        <p:spPr>
          <a:xfrm>
            <a:off x="8439105" y="2464103"/>
            <a:ext cx="657225" cy="60537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au 6">
            <a:extLst>
              <a:ext uri="{FF2B5EF4-FFF2-40B4-BE49-F238E27FC236}">
                <a16:creationId xmlns:a16="http://schemas.microsoft.com/office/drawing/2014/main" id="{D05B0C51-F2A2-45F4-B129-99B55876A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93626"/>
              </p:ext>
            </p:extLst>
          </p:nvPr>
        </p:nvGraphicFramePr>
        <p:xfrm>
          <a:off x="6291613" y="5007363"/>
          <a:ext cx="495002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06">
                  <a:extLst>
                    <a:ext uri="{9D8B030D-6E8A-4147-A177-3AD203B41FA5}">
                      <a16:colId xmlns:a16="http://schemas.microsoft.com/office/drawing/2014/main" val="992862908"/>
                    </a:ext>
                  </a:extLst>
                </a:gridCol>
                <a:gridCol w="1237506">
                  <a:extLst>
                    <a:ext uri="{9D8B030D-6E8A-4147-A177-3AD203B41FA5}">
                      <a16:colId xmlns:a16="http://schemas.microsoft.com/office/drawing/2014/main" val="306561045"/>
                    </a:ext>
                  </a:extLst>
                </a:gridCol>
                <a:gridCol w="1237506">
                  <a:extLst>
                    <a:ext uri="{9D8B030D-6E8A-4147-A177-3AD203B41FA5}">
                      <a16:colId xmlns:a16="http://schemas.microsoft.com/office/drawing/2014/main" val="1980171187"/>
                    </a:ext>
                  </a:extLst>
                </a:gridCol>
                <a:gridCol w="1237506">
                  <a:extLst>
                    <a:ext uri="{9D8B030D-6E8A-4147-A177-3AD203B41FA5}">
                      <a16:colId xmlns:a16="http://schemas.microsoft.com/office/drawing/2014/main" val="130375395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Controlling factors (barrier-level)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3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Dry </a:t>
                      </a:r>
                      <a:r>
                        <a:rPr lang="fr-CH" sz="1400" dirty="0" err="1"/>
                        <a:t>density</a:t>
                      </a:r>
                      <a:endParaRPr lang="fr-CH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/>
                        <a:t>Degree</a:t>
                      </a:r>
                      <a:r>
                        <a:rPr lang="fr-CH" sz="1400" dirty="0"/>
                        <a:t> of saturation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/>
                        <a:t>Temperature</a:t>
                      </a:r>
                      <a:endParaRPr lang="fr-CH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Pore structure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77886"/>
                  </a:ext>
                </a:extLst>
              </a:tr>
            </a:tbl>
          </a:graphicData>
        </a:graphic>
      </p:graphicFrame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7F80745A-BE9B-4261-B19B-6F92BA573DBB}"/>
              </a:ext>
            </a:extLst>
          </p:cNvPr>
          <p:cNvSpPr/>
          <p:nvPr/>
        </p:nvSpPr>
        <p:spPr>
          <a:xfrm>
            <a:off x="8439105" y="4238261"/>
            <a:ext cx="657225" cy="60537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2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E85105-DF26-0728-D543-042A64B1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99" y="499"/>
            <a:ext cx="8123195" cy="869050"/>
          </a:xfrm>
        </p:spPr>
        <p:txBody>
          <a:bodyPr>
            <a:normAutofit/>
          </a:bodyPr>
          <a:lstStyle/>
          <a:p>
            <a:r>
              <a:rPr lang="fr-CH" sz="3200" dirty="0"/>
              <a:t>Pore structure </a:t>
            </a:r>
            <a:r>
              <a:rPr lang="fr-CH" sz="3200" dirty="0" err="1"/>
              <a:t>evolution</a:t>
            </a:r>
            <a:endParaRPr lang="fr-CH" sz="32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9D9B4FA-E97B-47BE-9FF2-F21503F552BC}"/>
              </a:ext>
            </a:extLst>
          </p:cNvPr>
          <p:cNvSpPr/>
          <p:nvPr/>
        </p:nvSpPr>
        <p:spPr>
          <a:xfrm>
            <a:off x="8614227" y="4475591"/>
            <a:ext cx="1018669" cy="951411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7117"/>
              <a:gd name="connsiteX1" fmla="*/ 295275 w 1660525"/>
              <a:gd name="connsiteY1" fmla="*/ 553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9202"/>
              <a:gd name="connsiteX1" fmla="*/ 295275 w 1660525"/>
              <a:gd name="connsiteY1" fmla="*/ 55329 h 879202"/>
              <a:gd name="connsiteX2" fmla="*/ 739775 w 1660525"/>
              <a:gd name="connsiteY2" fmla="*/ 864954 h 879202"/>
              <a:gd name="connsiteX3" fmla="*/ 977900 w 1660525"/>
              <a:gd name="connsiteY3" fmla="*/ 534754 h 879202"/>
              <a:gd name="connsiteX4" fmla="*/ 1181100 w 1660525"/>
              <a:gd name="connsiteY4" fmla="*/ 61679 h 879202"/>
              <a:gd name="connsiteX5" fmla="*/ 1266825 w 1660525"/>
              <a:gd name="connsiteY5" fmla="*/ 26754 h 879202"/>
              <a:gd name="connsiteX6" fmla="*/ 1371600 w 1660525"/>
              <a:gd name="connsiteY6" fmla="*/ 52154 h 879202"/>
              <a:gd name="connsiteX7" fmla="*/ 1428750 w 1660525"/>
              <a:gd name="connsiteY7" fmla="*/ 620479 h 879202"/>
              <a:gd name="connsiteX8" fmla="*/ 1524000 w 1660525"/>
              <a:gd name="connsiteY8" fmla="*/ 849079 h 879202"/>
              <a:gd name="connsiteX9" fmla="*/ 1660525 w 1660525"/>
              <a:gd name="connsiteY9" fmla="*/ 874479 h 879202"/>
              <a:gd name="connsiteX0" fmla="*/ 0 w 1660525"/>
              <a:gd name="connsiteY0" fmla="*/ 886027 h 892362"/>
              <a:gd name="connsiteX1" fmla="*/ 295275 w 1660525"/>
              <a:gd name="connsiteY1" fmla="*/ 70052 h 892362"/>
              <a:gd name="connsiteX2" fmla="*/ 739775 w 1660525"/>
              <a:gd name="connsiteY2" fmla="*/ 879677 h 892362"/>
              <a:gd name="connsiteX3" fmla="*/ 977900 w 1660525"/>
              <a:gd name="connsiteY3" fmla="*/ 549477 h 892362"/>
              <a:gd name="connsiteX4" fmla="*/ 1101725 w 1660525"/>
              <a:gd name="connsiteY4" fmla="*/ 339927 h 892362"/>
              <a:gd name="connsiteX5" fmla="*/ 1266825 w 1660525"/>
              <a:gd name="connsiteY5" fmla="*/ 41477 h 892362"/>
              <a:gd name="connsiteX6" fmla="*/ 1371600 w 1660525"/>
              <a:gd name="connsiteY6" fmla="*/ 66877 h 892362"/>
              <a:gd name="connsiteX7" fmla="*/ 1428750 w 1660525"/>
              <a:gd name="connsiteY7" fmla="*/ 635202 h 892362"/>
              <a:gd name="connsiteX8" fmla="*/ 1524000 w 1660525"/>
              <a:gd name="connsiteY8" fmla="*/ 863802 h 892362"/>
              <a:gd name="connsiteX9" fmla="*/ 1660525 w 1660525"/>
              <a:gd name="connsiteY9" fmla="*/ 889202 h 892362"/>
              <a:gd name="connsiteX0" fmla="*/ 0 w 1660525"/>
              <a:gd name="connsiteY0" fmla="*/ 831231 h 837566"/>
              <a:gd name="connsiteX1" fmla="*/ 295275 w 1660525"/>
              <a:gd name="connsiteY1" fmla="*/ 15256 h 837566"/>
              <a:gd name="connsiteX2" fmla="*/ 739775 w 1660525"/>
              <a:gd name="connsiteY2" fmla="*/ 824881 h 837566"/>
              <a:gd name="connsiteX3" fmla="*/ 977900 w 1660525"/>
              <a:gd name="connsiteY3" fmla="*/ 494681 h 837566"/>
              <a:gd name="connsiteX4" fmla="*/ 1101725 w 1660525"/>
              <a:gd name="connsiteY4" fmla="*/ 285131 h 837566"/>
              <a:gd name="connsiteX5" fmla="*/ 1238250 w 1660525"/>
              <a:gd name="connsiteY5" fmla="*/ 199406 h 837566"/>
              <a:gd name="connsiteX6" fmla="*/ 1371600 w 1660525"/>
              <a:gd name="connsiteY6" fmla="*/ 12081 h 837566"/>
              <a:gd name="connsiteX7" fmla="*/ 1428750 w 1660525"/>
              <a:gd name="connsiteY7" fmla="*/ 580406 h 837566"/>
              <a:gd name="connsiteX8" fmla="*/ 1524000 w 1660525"/>
              <a:gd name="connsiteY8" fmla="*/ 809006 h 837566"/>
              <a:gd name="connsiteX9" fmla="*/ 1660525 w 1660525"/>
              <a:gd name="connsiteY9" fmla="*/ 834406 h 837566"/>
              <a:gd name="connsiteX0" fmla="*/ 0 w 1660525"/>
              <a:gd name="connsiteY0" fmla="*/ 815977 h 822312"/>
              <a:gd name="connsiteX1" fmla="*/ 295275 w 1660525"/>
              <a:gd name="connsiteY1" fmla="*/ 2 h 822312"/>
              <a:gd name="connsiteX2" fmla="*/ 739775 w 1660525"/>
              <a:gd name="connsiteY2" fmla="*/ 809627 h 822312"/>
              <a:gd name="connsiteX3" fmla="*/ 977900 w 1660525"/>
              <a:gd name="connsiteY3" fmla="*/ 479427 h 822312"/>
              <a:gd name="connsiteX4" fmla="*/ 1101725 w 1660525"/>
              <a:gd name="connsiteY4" fmla="*/ 269877 h 822312"/>
              <a:gd name="connsiteX5" fmla="*/ 1238250 w 1660525"/>
              <a:gd name="connsiteY5" fmla="*/ 184152 h 822312"/>
              <a:gd name="connsiteX6" fmla="*/ 1428750 w 1660525"/>
              <a:gd name="connsiteY6" fmla="*/ 565152 h 822312"/>
              <a:gd name="connsiteX7" fmla="*/ 1524000 w 1660525"/>
              <a:gd name="connsiteY7" fmla="*/ 793752 h 822312"/>
              <a:gd name="connsiteX8" fmla="*/ 1660525 w 1660525"/>
              <a:gd name="connsiteY8" fmla="*/ 819152 h 822312"/>
              <a:gd name="connsiteX0" fmla="*/ 0 w 1660525"/>
              <a:gd name="connsiteY0" fmla="*/ 815977 h 822784"/>
              <a:gd name="connsiteX1" fmla="*/ 295275 w 1660525"/>
              <a:gd name="connsiteY1" fmla="*/ 2 h 822784"/>
              <a:gd name="connsiteX2" fmla="*/ 739775 w 1660525"/>
              <a:gd name="connsiteY2" fmla="*/ 809627 h 822784"/>
              <a:gd name="connsiteX3" fmla="*/ 977900 w 1660525"/>
              <a:gd name="connsiteY3" fmla="*/ 479427 h 822784"/>
              <a:gd name="connsiteX4" fmla="*/ 1238250 w 1660525"/>
              <a:gd name="connsiteY4" fmla="*/ 184152 h 822784"/>
              <a:gd name="connsiteX5" fmla="*/ 1428750 w 1660525"/>
              <a:gd name="connsiteY5" fmla="*/ 565152 h 822784"/>
              <a:gd name="connsiteX6" fmla="*/ 1524000 w 1660525"/>
              <a:gd name="connsiteY6" fmla="*/ 793752 h 822784"/>
              <a:gd name="connsiteX7" fmla="*/ 1660525 w 1660525"/>
              <a:gd name="connsiteY7" fmla="*/ 819152 h 822784"/>
              <a:gd name="connsiteX0" fmla="*/ 0 w 1660525"/>
              <a:gd name="connsiteY0" fmla="*/ 815977 h 826480"/>
              <a:gd name="connsiteX1" fmla="*/ 295275 w 1660525"/>
              <a:gd name="connsiteY1" fmla="*/ 2 h 826480"/>
              <a:gd name="connsiteX2" fmla="*/ 739775 w 1660525"/>
              <a:gd name="connsiteY2" fmla="*/ 809627 h 826480"/>
              <a:gd name="connsiteX3" fmla="*/ 1006475 w 1660525"/>
              <a:gd name="connsiteY3" fmla="*/ 520702 h 826480"/>
              <a:gd name="connsiteX4" fmla="*/ 1238250 w 1660525"/>
              <a:gd name="connsiteY4" fmla="*/ 184152 h 826480"/>
              <a:gd name="connsiteX5" fmla="*/ 1428750 w 1660525"/>
              <a:gd name="connsiteY5" fmla="*/ 565152 h 826480"/>
              <a:gd name="connsiteX6" fmla="*/ 1524000 w 1660525"/>
              <a:gd name="connsiteY6" fmla="*/ 793752 h 826480"/>
              <a:gd name="connsiteX7" fmla="*/ 1660525 w 1660525"/>
              <a:gd name="connsiteY7" fmla="*/ 819152 h 82648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238250 w 1660525"/>
              <a:gd name="connsiteY3" fmla="*/ 18415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6699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080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30681"/>
              <a:gd name="connsiteX1" fmla="*/ 295275 w 1660525"/>
              <a:gd name="connsiteY1" fmla="*/ 2 h 830681"/>
              <a:gd name="connsiteX2" fmla="*/ 708025 w 1660525"/>
              <a:gd name="connsiteY2" fmla="*/ 809627 h 830681"/>
              <a:gd name="connsiteX3" fmla="*/ 1162050 w 1660525"/>
              <a:gd name="connsiteY3" fmla="*/ 609602 h 830681"/>
              <a:gd name="connsiteX4" fmla="*/ 1524000 w 1660525"/>
              <a:gd name="connsiteY4" fmla="*/ 793752 h 830681"/>
              <a:gd name="connsiteX5" fmla="*/ 1660525 w 1660525"/>
              <a:gd name="connsiteY5" fmla="*/ 819152 h 830681"/>
              <a:gd name="connsiteX0" fmla="*/ 0 w 1660525"/>
              <a:gd name="connsiteY0" fmla="*/ 815977 h 830334"/>
              <a:gd name="connsiteX1" fmla="*/ 295275 w 1660525"/>
              <a:gd name="connsiteY1" fmla="*/ 2 h 830334"/>
              <a:gd name="connsiteX2" fmla="*/ 708025 w 1660525"/>
              <a:gd name="connsiteY2" fmla="*/ 809627 h 830334"/>
              <a:gd name="connsiteX3" fmla="*/ 1200150 w 1660525"/>
              <a:gd name="connsiteY3" fmla="*/ 606427 h 830334"/>
              <a:gd name="connsiteX4" fmla="*/ 1524000 w 1660525"/>
              <a:gd name="connsiteY4" fmla="*/ 793752 h 830334"/>
              <a:gd name="connsiteX5" fmla="*/ 1660525 w 1660525"/>
              <a:gd name="connsiteY5" fmla="*/ 819152 h 830334"/>
              <a:gd name="connsiteX0" fmla="*/ 0 w 1660525"/>
              <a:gd name="connsiteY0" fmla="*/ 727077 h 736896"/>
              <a:gd name="connsiteX1" fmla="*/ 285750 w 1660525"/>
              <a:gd name="connsiteY1" fmla="*/ 2 h 736896"/>
              <a:gd name="connsiteX2" fmla="*/ 708025 w 1660525"/>
              <a:gd name="connsiteY2" fmla="*/ 720727 h 736896"/>
              <a:gd name="connsiteX3" fmla="*/ 1200150 w 1660525"/>
              <a:gd name="connsiteY3" fmla="*/ 517527 h 736896"/>
              <a:gd name="connsiteX4" fmla="*/ 1524000 w 1660525"/>
              <a:gd name="connsiteY4" fmla="*/ 704852 h 736896"/>
              <a:gd name="connsiteX5" fmla="*/ 1660525 w 1660525"/>
              <a:gd name="connsiteY5" fmla="*/ 730252 h 736896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14375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04850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588360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616069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200 h 733013"/>
              <a:gd name="connsiteX1" fmla="*/ 285750 w 1660525"/>
              <a:gd name="connsiteY1" fmla="*/ 125 h 733013"/>
              <a:gd name="connsiteX2" fmla="*/ 640195 w 1660525"/>
              <a:gd name="connsiteY2" fmla="*/ 667933 h 733013"/>
              <a:gd name="connsiteX3" fmla="*/ 1209386 w 1660525"/>
              <a:gd name="connsiteY3" fmla="*/ 616172 h 733013"/>
              <a:gd name="connsiteX4" fmla="*/ 1524000 w 1660525"/>
              <a:gd name="connsiteY4" fmla="*/ 704975 h 733013"/>
              <a:gd name="connsiteX5" fmla="*/ 1660525 w 1660525"/>
              <a:gd name="connsiteY5" fmla="*/ 730375 h 733013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09386 w 1660525"/>
              <a:gd name="connsiteY3" fmla="*/ 616089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26055 w 1660525"/>
              <a:gd name="connsiteY3" fmla="*/ 606564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09386 w 1660525"/>
              <a:gd name="connsiteY3" fmla="*/ 597039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10906"/>
              <a:gd name="connsiteY0" fmla="*/ 727117 h 728494"/>
              <a:gd name="connsiteX1" fmla="*/ 285750 w 1610906"/>
              <a:gd name="connsiteY1" fmla="*/ 42 h 728494"/>
              <a:gd name="connsiteX2" fmla="*/ 674061 w 1610906"/>
              <a:gd name="connsiteY2" fmla="*/ 692481 h 728494"/>
              <a:gd name="connsiteX3" fmla="*/ 1209386 w 1610906"/>
              <a:gd name="connsiteY3" fmla="*/ 597039 h 728494"/>
              <a:gd name="connsiteX4" fmla="*/ 1495425 w 1610906"/>
              <a:gd name="connsiteY4" fmla="*/ 685842 h 728494"/>
              <a:gd name="connsiteX5" fmla="*/ 1610906 w 1610906"/>
              <a:gd name="connsiteY5" fmla="*/ 726652 h 728494"/>
              <a:gd name="connsiteX0" fmla="*/ 0 w 1610906"/>
              <a:gd name="connsiteY0" fmla="*/ 727117 h 740442"/>
              <a:gd name="connsiteX1" fmla="*/ 285750 w 1610906"/>
              <a:gd name="connsiteY1" fmla="*/ 42 h 740442"/>
              <a:gd name="connsiteX2" fmla="*/ 674061 w 1610906"/>
              <a:gd name="connsiteY2" fmla="*/ 692481 h 740442"/>
              <a:gd name="connsiteX3" fmla="*/ 1495425 w 1610906"/>
              <a:gd name="connsiteY3" fmla="*/ 685842 h 740442"/>
              <a:gd name="connsiteX4" fmla="*/ 1610906 w 1610906"/>
              <a:gd name="connsiteY4" fmla="*/ 726652 h 740442"/>
              <a:gd name="connsiteX0" fmla="*/ 0 w 1610906"/>
              <a:gd name="connsiteY0" fmla="*/ 727118 h 754777"/>
              <a:gd name="connsiteX1" fmla="*/ 285750 w 1610906"/>
              <a:gd name="connsiteY1" fmla="*/ 43 h 754777"/>
              <a:gd name="connsiteX2" fmla="*/ 674061 w 1610906"/>
              <a:gd name="connsiteY2" fmla="*/ 692482 h 754777"/>
              <a:gd name="connsiteX3" fmla="*/ 1610906 w 1610906"/>
              <a:gd name="connsiteY3" fmla="*/ 726653 h 754777"/>
              <a:gd name="connsiteX0" fmla="*/ 0 w 674061"/>
              <a:gd name="connsiteY0" fmla="*/ 727118 h 727118"/>
              <a:gd name="connsiteX1" fmla="*/ 285750 w 674061"/>
              <a:gd name="connsiteY1" fmla="*/ 43 h 727118"/>
              <a:gd name="connsiteX2" fmla="*/ 674061 w 674061"/>
              <a:gd name="connsiteY2" fmla="*/ 692482 h 727118"/>
              <a:gd name="connsiteX0" fmla="*/ 0 w 731031"/>
              <a:gd name="connsiteY0" fmla="*/ 727078 h 734297"/>
              <a:gd name="connsiteX1" fmla="*/ 285750 w 731031"/>
              <a:gd name="connsiteY1" fmla="*/ 3 h 734297"/>
              <a:gd name="connsiteX2" fmla="*/ 731031 w 731031"/>
              <a:gd name="connsiteY2" fmla="*/ 734297 h 734297"/>
              <a:gd name="connsiteX0" fmla="*/ 0 w 731031"/>
              <a:gd name="connsiteY0" fmla="*/ 727078 h 735057"/>
              <a:gd name="connsiteX1" fmla="*/ 285750 w 731031"/>
              <a:gd name="connsiteY1" fmla="*/ 3 h 735057"/>
              <a:gd name="connsiteX2" fmla="*/ 731031 w 731031"/>
              <a:gd name="connsiteY2" fmla="*/ 734297 h 735057"/>
              <a:gd name="connsiteX0" fmla="*/ 0 w 797190"/>
              <a:gd name="connsiteY0" fmla="*/ 727076 h 729600"/>
              <a:gd name="connsiteX1" fmla="*/ 285750 w 797190"/>
              <a:gd name="connsiteY1" fmla="*/ 1 h 729600"/>
              <a:gd name="connsiteX2" fmla="*/ 797190 w 797190"/>
              <a:gd name="connsiteY2" fmla="*/ 728836 h 729600"/>
              <a:gd name="connsiteX0" fmla="*/ 0 w 786163"/>
              <a:gd name="connsiteY0" fmla="*/ 727077 h 727077"/>
              <a:gd name="connsiteX1" fmla="*/ 285750 w 786163"/>
              <a:gd name="connsiteY1" fmla="*/ 2 h 727077"/>
              <a:gd name="connsiteX2" fmla="*/ 786163 w 786163"/>
              <a:gd name="connsiteY2" fmla="*/ 717919 h 727077"/>
              <a:gd name="connsiteX0" fmla="*/ 0 w 786163"/>
              <a:gd name="connsiteY0" fmla="*/ 727077 h 727077"/>
              <a:gd name="connsiteX1" fmla="*/ 285750 w 786163"/>
              <a:gd name="connsiteY1" fmla="*/ 2 h 727077"/>
              <a:gd name="connsiteX2" fmla="*/ 786163 w 786163"/>
              <a:gd name="connsiteY2" fmla="*/ 717919 h 7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163" h="727077">
                <a:moveTo>
                  <a:pt x="0" y="727077"/>
                </a:moveTo>
                <a:cubicBezTo>
                  <a:pt x="65352" y="529168"/>
                  <a:pt x="154723" y="1528"/>
                  <a:pt x="285750" y="2"/>
                </a:cubicBezTo>
                <a:cubicBezTo>
                  <a:pt x="416777" y="-1524"/>
                  <a:pt x="528549" y="733299"/>
                  <a:pt x="786163" y="717919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" name="Straight Arrow Connector 1">
            <a:extLst>
              <a:ext uri="{FF2B5EF4-FFF2-40B4-BE49-F238E27FC236}">
                <a16:creationId xmlns:a16="http://schemas.microsoft.com/office/drawing/2014/main" id="{65D21251-1ADA-4D2C-8ED1-985B6C155A49}"/>
              </a:ext>
            </a:extLst>
          </p:cNvPr>
          <p:cNvCxnSpPr>
            <a:cxnSpLocks/>
          </p:cNvCxnSpPr>
          <p:nvPr/>
        </p:nvCxnSpPr>
        <p:spPr>
          <a:xfrm flipV="1">
            <a:off x="8618342" y="4159238"/>
            <a:ext cx="12342" cy="1271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3">
            <a:extLst>
              <a:ext uri="{FF2B5EF4-FFF2-40B4-BE49-F238E27FC236}">
                <a16:creationId xmlns:a16="http://schemas.microsoft.com/office/drawing/2014/main" id="{F879A678-A1ED-4288-888B-9D84F9BA84B2}"/>
              </a:ext>
            </a:extLst>
          </p:cNvPr>
          <p:cNvSpPr/>
          <p:nvPr/>
        </p:nvSpPr>
        <p:spPr>
          <a:xfrm>
            <a:off x="8630684" y="4781044"/>
            <a:ext cx="2042085" cy="645359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523890 h 529703"/>
              <a:gd name="connsiteX1" fmla="*/ 285269 w 1660525"/>
              <a:gd name="connsiteY1" fmla="*/ 185512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490024 h 495837"/>
              <a:gd name="connsiteX1" fmla="*/ 285269 w 1660525"/>
              <a:gd name="connsiteY1" fmla="*/ 151646 h 495837"/>
              <a:gd name="connsiteX2" fmla="*/ 768350 w 1660525"/>
              <a:gd name="connsiteY2" fmla="*/ 483674 h 495837"/>
              <a:gd name="connsiteX3" fmla="*/ 1209675 w 1660525"/>
              <a:gd name="connsiteY3" fmla="*/ 16 h 495837"/>
              <a:gd name="connsiteX4" fmla="*/ 1524000 w 1660525"/>
              <a:gd name="connsiteY4" fmla="*/ 467799 h 495837"/>
              <a:gd name="connsiteX5" fmla="*/ 1660525 w 1660525"/>
              <a:gd name="connsiteY5" fmla="*/ 493199 h 495837"/>
              <a:gd name="connsiteX0" fmla="*/ 0 w 1660525"/>
              <a:gd name="connsiteY0" fmla="*/ 490013 h 493188"/>
              <a:gd name="connsiteX1" fmla="*/ 285269 w 1660525"/>
              <a:gd name="connsiteY1" fmla="*/ 151635 h 493188"/>
              <a:gd name="connsiteX2" fmla="*/ 768350 w 1660525"/>
              <a:gd name="connsiteY2" fmla="*/ 483663 h 493188"/>
              <a:gd name="connsiteX3" fmla="*/ 1209675 w 1660525"/>
              <a:gd name="connsiteY3" fmla="*/ 5 h 493188"/>
              <a:gd name="connsiteX4" fmla="*/ 1660525 w 1660525"/>
              <a:gd name="connsiteY4" fmla="*/ 493188 h 493188"/>
              <a:gd name="connsiteX0" fmla="*/ 0 w 1575989"/>
              <a:gd name="connsiteY0" fmla="*/ 490013 h 493188"/>
              <a:gd name="connsiteX1" fmla="*/ 285269 w 1575989"/>
              <a:gd name="connsiteY1" fmla="*/ 151635 h 493188"/>
              <a:gd name="connsiteX2" fmla="*/ 768350 w 1575989"/>
              <a:gd name="connsiteY2" fmla="*/ 483663 h 493188"/>
              <a:gd name="connsiteX3" fmla="*/ 1209675 w 1575989"/>
              <a:gd name="connsiteY3" fmla="*/ 5 h 493188"/>
              <a:gd name="connsiteX4" fmla="*/ 1575989 w 1575989"/>
              <a:gd name="connsiteY4" fmla="*/ 493188 h 49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989" h="493188">
                <a:moveTo>
                  <a:pt x="0" y="490013"/>
                </a:moveTo>
                <a:cubicBezTo>
                  <a:pt x="65352" y="292104"/>
                  <a:pt x="157211" y="152693"/>
                  <a:pt x="285269" y="151635"/>
                </a:cubicBezTo>
                <a:cubicBezTo>
                  <a:pt x="413327" y="150577"/>
                  <a:pt x="614282" y="508935"/>
                  <a:pt x="768350" y="483663"/>
                </a:cubicBezTo>
                <a:cubicBezTo>
                  <a:pt x="922418" y="458391"/>
                  <a:pt x="1075069" y="-1582"/>
                  <a:pt x="1209675" y="5"/>
                </a:cubicBezTo>
                <a:cubicBezTo>
                  <a:pt x="1344281" y="1592"/>
                  <a:pt x="1482062" y="390442"/>
                  <a:pt x="1575989" y="493188"/>
                </a:cubicBezTo>
              </a:path>
            </a:pathLst>
          </a:custGeom>
          <a:solidFill>
            <a:srgbClr val="A9D8FF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D875AB9E-B879-4CA0-89F1-2B8714ED988B}"/>
              </a:ext>
            </a:extLst>
          </p:cNvPr>
          <p:cNvSpPr/>
          <p:nvPr/>
        </p:nvSpPr>
        <p:spPr>
          <a:xfrm>
            <a:off x="8614228" y="4470777"/>
            <a:ext cx="2087328" cy="953267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7117"/>
              <a:gd name="connsiteX1" fmla="*/ 295275 w 1660525"/>
              <a:gd name="connsiteY1" fmla="*/ 553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9202"/>
              <a:gd name="connsiteX1" fmla="*/ 295275 w 1660525"/>
              <a:gd name="connsiteY1" fmla="*/ 55329 h 879202"/>
              <a:gd name="connsiteX2" fmla="*/ 739775 w 1660525"/>
              <a:gd name="connsiteY2" fmla="*/ 864954 h 879202"/>
              <a:gd name="connsiteX3" fmla="*/ 977900 w 1660525"/>
              <a:gd name="connsiteY3" fmla="*/ 534754 h 879202"/>
              <a:gd name="connsiteX4" fmla="*/ 1181100 w 1660525"/>
              <a:gd name="connsiteY4" fmla="*/ 61679 h 879202"/>
              <a:gd name="connsiteX5" fmla="*/ 1266825 w 1660525"/>
              <a:gd name="connsiteY5" fmla="*/ 26754 h 879202"/>
              <a:gd name="connsiteX6" fmla="*/ 1371600 w 1660525"/>
              <a:gd name="connsiteY6" fmla="*/ 52154 h 879202"/>
              <a:gd name="connsiteX7" fmla="*/ 1428750 w 1660525"/>
              <a:gd name="connsiteY7" fmla="*/ 620479 h 879202"/>
              <a:gd name="connsiteX8" fmla="*/ 1524000 w 1660525"/>
              <a:gd name="connsiteY8" fmla="*/ 849079 h 879202"/>
              <a:gd name="connsiteX9" fmla="*/ 1660525 w 1660525"/>
              <a:gd name="connsiteY9" fmla="*/ 874479 h 879202"/>
              <a:gd name="connsiteX0" fmla="*/ 0 w 1660525"/>
              <a:gd name="connsiteY0" fmla="*/ 886027 h 892362"/>
              <a:gd name="connsiteX1" fmla="*/ 295275 w 1660525"/>
              <a:gd name="connsiteY1" fmla="*/ 70052 h 892362"/>
              <a:gd name="connsiteX2" fmla="*/ 739775 w 1660525"/>
              <a:gd name="connsiteY2" fmla="*/ 879677 h 892362"/>
              <a:gd name="connsiteX3" fmla="*/ 977900 w 1660525"/>
              <a:gd name="connsiteY3" fmla="*/ 549477 h 892362"/>
              <a:gd name="connsiteX4" fmla="*/ 1101725 w 1660525"/>
              <a:gd name="connsiteY4" fmla="*/ 339927 h 892362"/>
              <a:gd name="connsiteX5" fmla="*/ 1266825 w 1660525"/>
              <a:gd name="connsiteY5" fmla="*/ 41477 h 892362"/>
              <a:gd name="connsiteX6" fmla="*/ 1371600 w 1660525"/>
              <a:gd name="connsiteY6" fmla="*/ 66877 h 892362"/>
              <a:gd name="connsiteX7" fmla="*/ 1428750 w 1660525"/>
              <a:gd name="connsiteY7" fmla="*/ 635202 h 892362"/>
              <a:gd name="connsiteX8" fmla="*/ 1524000 w 1660525"/>
              <a:gd name="connsiteY8" fmla="*/ 863802 h 892362"/>
              <a:gd name="connsiteX9" fmla="*/ 1660525 w 1660525"/>
              <a:gd name="connsiteY9" fmla="*/ 889202 h 892362"/>
              <a:gd name="connsiteX0" fmla="*/ 0 w 1660525"/>
              <a:gd name="connsiteY0" fmla="*/ 831231 h 837566"/>
              <a:gd name="connsiteX1" fmla="*/ 295275 w 1660525"/>
              <a:gd name="connsiteY1" fmla="*/ 15256 h 837566"/>
              <a:gd name="connsiteX2" fmla="*/ 739775 w 1660525"/>
              <a:gd name="connsiteY2" fmla="*/ 824881 h 837566"/>
              <a:gd name="connsiteX3" fmla="*/ 977900 w 1660525"/>
              <a:gd name="connsiteY3" fmla="*/ 494681 h 837566"/>
              <a:gd name="connsiteX4" fmla="*/ 1101725 w 1660525"/>
              <a:gd name="connsiteY4" fmla="*/ 285131 h 837566"/>
              <a:gd name="connsiteX5" fmla="*/ 1238250 w 1660525"/>
              <a:gd name="connsiteY5" fmla="*/ 199406 h 837566"/>
              <a:gd name="connsiteX6" fmla="*/ 1371600 w 1660525"/>
              <a:gd name="connsiteY6" fmla="*/ 12081 h 837566"/>
              <a:gd name="connsiteX7" fmla="*/ 1428750 w 1660525"/>
              <a:gd name="connsiteY7" fmla="*/ 580406 h 837566"/>
              <a:gd name="connsiteX8" fmla="*/ 1524000 w 1660525"/>
              <a:gd name="connsiteY8" fmla="*/ 809006 h 837566"/>
              <a:gd name="connsiteX9" fmla="*/ 1660525 w 1660525"/>
              <a:gd name="connsiteY9" fmla="*/ 834406 h 837566"/>
              <a:gd name="connsiteX0" fmla="*/ 0 w 1660525"/>
              <a:gd name="connsiteY0" fmla="*/ 815977 h 822312"/>
              <a:gd name="connsiteX1" fmla="*/ 295275 w 1660525"/>
              <a:gd name="connsiteY1" fmla="*/ 2 h 822312"/>
              <a:gd name="connsiteX2" fmla="*/ 739775 w 1660525"/>
              <a:gd name="connsiteY2" fmla="*/ 809627 h 822312"/>
              <a:gd name="connsiteX3" fmla="*/ 977900 w 1660525"/>
              <a:gd name="connsiteY3" fmla="*/ 479427 h 822312"/>
              <a:gd name="connsiteX4" fmla="*/ 1101725 w 1660525"/>
              <a:gd name="connsiteY4" fmla="*/ 269877 h 822312"/>
              <a:gd name="connsiteX5" fmla="*/ 1238250 w 1660525"/>
              <a:gd name="connsiteY5" fmla="*/ 184152 h 822312"/>
              <a:gd name="connsiteX6" fmla="*/ 1428750 w 1660525"/>
              <a:gd name="connsiteY6" fmla="*/ 565152 h 822312"/>
              <a:gd name="connsiteX7" fmla="*/ 1524000 w 1660525"/>
              <a:gd name="connsiteY7" fmla="*/ 793752 h 822312"/>
              <a:gd name="connsiteX8" fmla="*/ 1660525 w 1660525"/>
              <a:gd name="connsiteY8" fmla="*/ 819152 h 822312"/>
              <a:gd name="connsiteX0" fmla="*/ 0 w 1660525"/>
              <a:gd name="connsiteY0" fmla="*/ 815977 h 822784"/>
              <a:gd name="connsiteX1" fmla="*/ 295275 w 1660525"/>
              <a:gd name="connsiteY1" fmla="*/ 2 h 822784"/>
              <a:gd name="connsiteX2" fmla="*/ 739775 w 1660525"/>
              <a:gd name="connsiteY2" fmla="*/ 809627 h 822784"/>
              <a:gd name="connsiteX3" fmla="*/ 977900 w 1660525"/>
              <a:gd name="connsiteY3" fmla="*/ 479427 h 822784"/>
              <a:gd name="connsiteX4" fmla="*/ 1238250 w 1660525"/>
              <a:gd name="connsiteY4" fmla="*/ 184152 h 822784"/>
              <a:gd name="connsiteX5" fmla="*/ 1428750 w 1660525"/>
              <a:gd name="connsiteY5" fmla="*/ 565152 h 822784"/>
              <a:gd name="connsiteX6" fmla="*/ 1524000 w 1660525"/>
              <a:gd name="connsiteY6" fmla="*/ 793752 h 822784"/>
              <a:gd name="connsiteX7" fmla="*/ 1660525 w 1660525"/>
              <a:gd name="connsiteY7" fmla="*/ 819152 h 822784"/>
              <a:gd name="connsiteX0" fmla="*/ 0 w 1660525"/>
              <a:gd name="connsiteY0" fmla="*/ 815977 h 826480"/>
              <a:gd name="connsiteX1" fmla="*/ 295275 w 1660525"/>
              <a:gd name="connsiteY1" fmla="*/ 2 h 826480"/>
              <a:gd name="connsiteX2" fmla="*/ 739775 w 1660525"/>
              <a:gd name="connsiteY2" fmla="*/ 809627 h 826480"/>
              <a:gd name="connsiteX3" fmla="*/ 1006475 w 1660525"/>
              <a:gd name="connsiteY3" fmla="*/ 520702 h 826480"/>
              <a:gd name="connsiteX4" fmla="*/ 1238250 w 1660525"/>
              <a:gd name="connsiteY4" fmla="*/ 184152 h 826480"/>
              <a:gd name="connsiteX5" fmla="*/ 1428750 w 1660525"/>
              <a:gd name="connsiteY5" fmla="*/ 565152 h 826480"/>
              <a:gd name="connsiteX6" fmla="*/ 1524000 w 1660525"/>
              <a:gd name="connsiteY6" fmla="*/ 793752 h 826480"/>
              <a:gd name="connsiteX7" fmla="*/ 1660525 w 1660525"/>
              <a:gd name="connsiteY7" fmla="*/ 819152 h 82648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238250 w 1660525"/>
              <a:gd name="connsiteY3" fmla="*/ 18415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6699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080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30681"/>
              <a:gd name="connsiteX1" fmla="*/ 295275 w 1660525"/>
              <a:gd name="connsiteY1" fmla="*/ 2 h 830681"/>
              <a:gd name="connsiteX2" fmla="*/ 708025 w 1660525"/>
              <a:gd name="connsiteY2" fmla="*/ 809627 h 830681"/>
              <a:gd name="connsiteX3" fmla="*/ 1162050 w 1660525"/>
              <a:gd name="connsiteY3" fmla="*/ 609602 h 830681"/>
              <a:gd name="connsiteX4" fmla="*/ 1524000 w 1660525"/>
              <a:gd name="connsiteY4" fmla="*/ 793752 h 830681"/>
              <a:gd name="connsiteX5" fmla="*/ 1660525 w 1660525"/>
              <a:gd name="connsiteY5" fmla="*/ 819152 h 830681"/>
              <a:gd name="connsiteX0" fmla="*/ 0 w 1660525"/>
              <a:gd name="connsiteY0" fmla="*/ 815977 h 830334"/>
              <a:gd name="connsiteX1" fmla="*/ 295275 w 1660525"/>
              <a:gd name="connsiteY1" fmla="*/ 2 h 830334"/>
              <a:gd name="connsiteX2" fmla="*/ 708025 w 1660525"/>
              <a:gd name="connsiteY2" fmla="*/ 809627 h 830334"/>
              <a:gd name="connsiteX3" fmla="*/ 1200150 w 1660525"/>
              <a:gd name="connsiteY3" fmla="*/ 606427 h 830334"/>
              <a:gd name="connsiteX4" fmla="*/ 1524000 w 1660525"/>
              <a:gd name="connsiteY4" fmla="*/ 793752 h 830334"/>
              <a:gd name="connsiteX5" fmla="*/ 1660525 w 1660525"/>
              <a:gd name="connsiteY5" fmla="*/ 819152 h 830334"/>
              <a:gd name="connsiteX0" fmla="*/ 0 w 1660525"/>
              <a:gd name="connsiteY0" fmla="*/ 727077 h 736896"/>
              <a:gd name="connsiteX1" fmla="*/ 285750 w 1660525"/>
              <a:gd name="connsiteY1" fmla="*/ 2 h 736896"/>
              <a:gd name="connsiteX2" fmla="*/ 708025 w 1660525"/>
              <a:gd name="connsiteY2" fmla="*/ 720727 h 736896"/>
              <a:gd name="connsiteX3" fmla="*/ 1200150 w 1660525"/>
              <a:gd name="connsiteY3" fmla="*/ 517527 h 736896"/>
              <a:gd name="connsiteX4" fmla="*/ 1524000 w 1660525"/>
              <a:gd name="connsiteY4" fmla="*/ 704852 h 736896"/>
              <a:gd name="connsiteX5" fmla="*/ 1660525 w 1660525"/>
              <a:gd name="connsiteY5" fmla="*/ 730252 h 736896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14375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04850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588360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616069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200 h 733013"/>
              <a:gd name="connsiteX1" fmla="*/ 285750 w 1660525"/>
              <a:gd name="connsiteY1" fmla="*/ 125 h 733013"/>
              <a:gd name="connsiteX2" fmla="*/ 640195 w 1660525"/>
              <a:gd name="connsiteY2" fmla="*/ 667933 h 733013"/>
              <a:gd name="connsiteX3" fmla="*/ 1209386 w 1660525"/>
              <a:gd name="connsiteY3" fmla="*/ 616172 h 733013"/>
              <a:gd name="connsiteX4" fmla="*/ 1524000 w 1660525"/>
              <a:gd name="connsiteY4" fmla="*/ 704975 h 733013"/>
              <a:gd name="connsiteX5" fmla="*/ 1660525 w 1660525"/>
              <a:gd name="connsiteY5" fmla="*/ 730375 h 733013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09386 w 1660525"/>
              <a:gd name="connsiteY3" fmla="*/ 616089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26055 w 1660525"/>
              <a:gd name="connsiteY3" fmla="*/ 606564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09386 w 1660525"/>
              <a:gd name="connsiteY3" fmla="*/ 597039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10906"/>
              <a:gd name="connsiteY0" fmla="*/ 727117 h 728494"/>
              <a:gd name="connsiteX1" fmla="*/ 285750 w 1610906"/>
              <a:gd name="connsiteY1" fmla="*/ 42 h 728494"/>
              <a:gd name="connsiteX2" fmla="*/ 674061 w 1610906"/>
              <a:gd name="connsiteY2" fmla="*/ 692481 h 728494"/>
              <a:gd name="connsiteX3" fmla="*/ 1209386 w 1610906"/>
              <a:gd name="connsiteY3" fmla="*/ 597039 h 728494"/>
              <a:gd name="connsiteX4" fmla="*/ 1495425 w 1610906"/>
              <a:gd name="connsiteY4" fmla="*/ 685842 h 728494"/>
              <a:gd name="connsiteX5" fmla="*/ 1610906 w 1610906"/>
              <a:gd name="connsiteY5" fmla="*/ 726652 h 72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906" h="728494">
                <a:moveTo>
                  <a:pt x="0" y="727117"/>
                </a:moveTo>
                <a:cubicBezTo>
                  <a:pt x="65352" y="529208"/>
                  <a:pt x="173407" y="5815"/>
                  <a:pt x="285750" y="42"/>
                </a:cubicBezTo>
                <a:cubicBezTo>
                  <a:pt x="398093" y="-5731"/>
                  <a:pt x="520122" y="592982"/>
                  <a:pt x="674061" y="692481"/>
                </a:cubicBezTo>
                <a:cubicBezTo>
                  <a:pt x="828000" y="791981"/>
                  <a:pt x="1072492" y="598146"/>
                  <a:pt x="1209386" y="597039"/>
                </a:cubicBezTo>
                <a:cubicBezTo>
                  <a:pt x="1346280" y="595933"/>
                  <a:pt x="1396471" y="640598"/>
                  <a:pt x="1495425" y="685842"/>
                </a:cubicBezTo>
                <a:cubicBezTo>
                  <a:pt x="1532996" y="695367"/>
                  <a:pt x="1528885" y="737764"/>
                  <a:pt x="1610906" y="726652"/>
                </a:cubicBezTo>
              </a:path>
            </a:pathLst>
          </a:custGeom>
          <a:noFill/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B7A0E1C0-3718-4FD7-A19F-17FC801DBE99}"/>
              </a:ext>
            </a:extLst>
          </p:cNvPr>
          <p:cNvSpPr txBox="1"/>
          <p:nvPr/>
        </p:nvSpPr>
        <p:spPr>
          <a:xfrm rot="16200000">
            <a:off x="8199797" y="467985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PSD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3C784C45-1D67-4C0E-8188-D0688F24F257}"/>
              </a:ext>
            </a:extLst>
          </p:cNvPr>
          <p:cNvSpPr txBox="1"/>
          <p:nvPr/>
        </p:nvSpPr>
        <p:spPr>
          <a:xfrm>
            <a:off x="9098823" y="5426402"/>
            <a:ext cx="132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Pore size diameter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0FA036AB-0938-46FF-A869-DCA9A11823A0}"/>
              </a:ext>
            </a:extLst>
          </p:cNvPr>
          <p:cNvCxnSpPr/>
          <p:nvPr/>
        </p:nvCxnSpPr>
        <p:spPr>
          <a:xfrm>
            <a:off x="10335239" y="4142732"/>
            <a:ext cx="259182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F5B1B287-B606-4B74-9A1E-6621337A617E}"/>
              </a:ext>
            </a:extLst>
          </p:cNvPr>
          <p:cNvCxnSpPr/>
          <p:nvPr/>
        </p:nvCxnSpPr>
        <p:spPr>
          <a:xfrm>
            <a:off x="10326239" y="3965208"/>
            <a:ext cx="25918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26">
            <a:extLst>
              <a:ext uri="{FF2B5EF4-FFF2-40B4-BE49-F238E27FC236}">
                <a16:creationId xmlns:a16="http://schemas.microsoft.com/office/drawing/2014/main" id="{05E0CE7D-9C65-4D2F-BA5D-1446D651B96A}"/>
              </a:ext>
            </a:extLst>
          </p:cNvPr>
          <p:cNvSpPr txBox="1"/>
          <p:nvPr/>
        </p:nvSpPr>
        <p:spPr>
          <a:xfrm>
            <a:off x="10549408" y="4007326"/>
            <a:ext cx="151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wetting (constant volume)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6026B01C-7866-4C30-A279-B4410771EB80}"/>
              </a:ext>
            </a:extLst>
          </p:cNvPr>
          <p:cNvSpPr txBox="1"/>
          <p:nvPr/>
        </p:nvSpPr>
        <p:spPr>
          <a:xfrm>
            <a:off x="10567766" y="3817060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state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AB086AE8-A907-4033-846C-00984BED7E8F}"/>
              </a:ext>
            </a:extLst>
          </p:cNvPr>
          <p:cNvSpPr txBox="1"/>
          <p:nvPr/>
        </p:nvSpPr>
        <p:spPr>
          <a:xfrm>
            <a:off x="9797603" y="4742488"/>
            <a:ext cx="32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1</a:t>
            </a:r>
            <a:endParaRPr lang="en-CH" sz="1000" b="1"/>
          </a:p>
        </p:txBody>
      </p:sp>
      <p:sp>
        <p:nvSpPr>
          <p:cNvPr id="18" name="Oval 41">
            <a:extLst>
              <a:ext uri="{FF2B5EF4-FFF2-40B4-BE49-F238E27FC236}">
                <a16:creationId xmlns:a16="http://schemas.microsoft.com/office/drawing/2014/main" id="{ADF7B446-D09E-4200-AA29-6D54FEF59E5A}"/>
              </a:ext>
            </a:extLst>
          </p:cNvPr>
          <p:cNvSpPr/>
          <p:nvPr/>
        </p:nvSpPr>
        <p:spPr>
          <a:xfrm>
            <a:off x="9852347" y="4795260"/>
            <a:ext cx="149930" cy="14825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9" name="Straight Arrow Connector 42">
            <a:extLst>
              <a:ext uri="{FF2B5EF4-FFF2-40B4-BE49-F238E27FC236}">
                <a16:creationId xmlns:a16="http://schemas.microsoft.com/office/drawing/2014/main" id="{38128B29-391F-45C9-B56F-EAB56AF3214F}"/>
              </a:ext>
            </a:extLst>
          </p:cNvPr>
          <p:cNvCxnSpPr>
            <a:cxnSpLocks/>
          </p:cNvCxnSpPr>
          <p:nvPr/>
        </p:nvCxnSpPr>
        <p:spPr>
          <a:xfrm>
            <a:off x="8605998" y="5426400"/>
            <a:ext cx="23038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44">
            <a:extLst>
              <a:ext uri="{FF2B5EF4-FFF2-40B4-BE49-F238E27FC236}">
                <a16:creationId xmlns:a16="http://schemas.microsoft.com/office/drawing/2014/main" id="{BBD8BDD2-D9BE-47D6-A8F9-C0686146EF94}"/>
              </a:ext>
            </a:extLst>
          </p:cNvPr>
          <p:cNvSpPr txBox="1"/>
          <p:nvPr/>
        </p:nvSpPr>
        <p:spPr>
          <a:xfrm>
            <a:off x="9867247" y="5057938"/>
            <a:ext cx="32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2</a:t>
            </a:r>
            <a:endParaRPr lang="en-CH" sz="1000" b="1" dirty="0">
              <a:solidFill>
                <a:schemeClr val="tx2"/>
              </a:solidFill>
            </a:endParaRPr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DB995AE7-7C2D-46EA-8F97-090AA1460D5E}"/>
              </a:ext>
            </a:extLst>
          </p:cNvPr>
          <p:cNvSpPr/>
          <p:nvPr/>
        </p:nvSpPr>
        <p:spPr>
          <a:xfrm>
            <a:off x="9923227" y="5107475"/>
            <a:ext cx="149930" cy="148258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22" name="Straight Arrow Connector 28">
            <a:extLst>
              <a:ext uri="{FF2B5EF4-FFF2-40B4-BE49-F238E27FC236}">
                <a16:creationId xmlns:a16="http://schemas.microsoft.com/office/drawing/2014/main" id="{B53F358F-48D9-49DE-BECF-EB4863654455}"/>
              </a:ext>
            </a:extLst>
          </p:cNvPr>
          <p:cNvCxnSpPr>
            <a:cxnSpLocks/>
          </p:cNvCxnSpPr>
          <p:nvPr/>
        </p:nvCxnSpPr>
        <p:spPr>
          <a:xfrm flipV="1">
            <a:off x="8610067" y="1538955"/>
            <a:ext cx="12412" cy="1267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9">
            <a:extLst>
              <a:ext uri="{FF2B5EF4-FFF2-40B4-BE49-F238E27FC236}">
                <a16:creationId xmlns:a16="http://schemas.microsoft.com/office/drawing/2014/main" id="{A8ED5EDD-22F3-4AB2-B848-D274DB39F947}"/>
              </a:ext>
            </a:extLst>
          </p:cNvPr>
          <p:cNvSpPr/>
          <p:nvPr/>
        </p:nvSpPr>
        <p:spPr>
          <a:xfrm>
            <a:off x="8622479" y="2141627"/>
            <a:ext cx="2044822" cy="662108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396878 h 402691"/>
              <a:gd name="connsiteX1" fmla="*/ 269875 w 1660525"/>
              <a:gd name="connsiteY1" fmla="*/ 3 h 402691"/>
              <a:gd name="connsiteX2" fmla="*/ 768350 w 1660525"/>
              <a:gd name="connsiteY2" fmla="*/ 390528 h 402691"/>
              <a:gd name="connsiteX3" fmla="*/ 1200438 w 1660525"/>
              <a:gd name="connsiteY3" fmla="*/ 2312 h 402691"/>
              <a:gd name="connsiteX4" fmla="*/ 1524000 w 1660525"/>
              <a:gd name="connsiteY4" fmla="*/ 374653 h 402691"/>
              <a:gd name="connsiteX5" fmla="*/ 1660525 w 1660525"/>
              <a:gd name="connsiteY5" fmla="*/ 400053 h 402691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00438 w 1660525"/>
              <a:gd name="connsiteY3" fmla="*/ 110067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25068 w 1660525"/>
              <a:gd name="connsiteY3" fmla="*/ 39255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07808"/>
              <a:gd name="connsiteX1" fmla="*/ 269875 w 1660525"/>
              <a:gd name="connsiteY1" fmla="*/ 1 h 507808"/>
              <a:gd name="connsiteX2" fmla="*/ 768350 w 1660525"/>
              <a:gd name="connsiteY2" fmla="*/ 498283 h 507808"/>
              <a:gd name="connsiteX3" fmla="*/ 1225068 w 1660525"/>
              <a:gd name="connsiteY3" fmla="*/ 39255 h 507808"/>
              <a:gd name="connsiteX4" fmla="*/ 1660525 w 1660525"/>
              <a:gd name="connsiteY4" fmla="*/ 507808 h 507808"/>
              <a:gd name="connsiteX0" fmla="*/ 0 w 1569159"/>
              <a:gd name="connsiteY0" fmla="*/ 504633 h 505988"/>
              <a:gd name="connsiteX1" fmla="*/ 269875 w 1569159"/>
              <a:gd name="connsiteY1" fmla="*/ 1 h 505988"/>
              <a:gd name="connsiteX2" fmla="*/ 768350 w 1569159"/>
              <a:gd name="connsiteY2" fmla="*/ 498283 h 505988"/>
              <a:gd name="connsiteX3" fmla="*/ 1225068 w 1569159"/>
              <a:gd name="connsiteY3" fmla="*/ 39255 h 505988"/>
              <a:gd name="connsiteX4" fmla="*/ 1569159 w 1569159"/>
              <a:gd name="connsiteY4" fmla="*/ 505988 h 5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159" h="505988">
                <a:moveTo>
                  <a:pt x="0" y="504633"/>
                </a:moveTo>
                <a:cubicBezTo>
                  <a:pt x="65352" y="306724"/>
                  <a:pt x="141817" y="1059"/>
                  <a:pt x="269875" y="1"/>
                </a:cubicBezTo>
                <a:cubicBezTo>
                  <a:pt x="397933" y="-1057"/>
                  <a:pt x="609151" y="491741"/>
                  <a:pt x="768350" y="498283"/>
                </a:cubicBezTo>
                <a:cubicBezTo>
                  <a:pt x="927549" y="504825"/>
                  <a:pt x="1091600" y="37971"/>
                  <a:pt x="1225068" y="39255"/>
                </a:cubicBezTo>
                <a:cubicBezTo>
                  <a:pt x="1358536" y="40539"/>
                  <a:pt x="1478439" y="408373"/>
                  <a:pt x="1569159" y="505988"/>
                </a:cubicBezTo>
              </a:path>
            </a:pathLst>
          </a:custGeom>
          <a:solidFill>
            <a:srgbClr val="A9D8FF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46776610-6B76-493B-BC12-EE86B4658347}"/>
              </a:ext>
            </a:extLst>
          </p:cNvPr>
          <p:cNvSpPr txBox="1"/>
          <p:nvPr/>
        </p:nvSpPr>
        <p:spPr>
          <a:xfrm rot="16200000">
            <a:off x="8149112" y="2059572"/>
            <a:ext cx="54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PSD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F1996EAF-B416-4A5D-809A-BDADE6237E3D}"/>
              </a:ext>
            </a:extLst>
          </p:cNvPr>
          <p:cNvSpPr txBox="1"/>
          <p:nvPr/>
        </p:nvSpPr>
        <p:spPr>
          <a:xfrm>
            <a:off x="9051998" y="2806118"/>
            <a:ext cx="14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Pore size diameter</a:t>
            </a:r>
            <a:endParaRPr lang="en-CH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32">
            <a:extLst>
              <a:ext uri="{FF2B5EF4-FFF2-40B4-BE49-F238E27FC236}">
                <a16:creationId xmlns:a16="http://schemas.microsoft.com/office/drawing/2014/main" id="{B4BEF377-2909-44D2-8041-EBB8F8BFC795}"/>
              </a:ext>
            </a:extLst>
          </p:cNvPr>
          <p:cNvCxnSpPr>
            <a:cxnSpLocks/>
          </p:cNvCxnSpPr>
          <p:nvPr/>
        </p:nvCxnSpPr>
        <p:spPr>
          <a:xfrm>
            <a:off x="10279493" y="1648285"/>
            <a:ext cx="26065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3">
            <a:extLst>
              <a:ext uri="{FF2B5EF4-FFF2-40B4-BE49-F238E27FC236}">
                <a16:creationId xmlns:a16="http://schemas.microsoft.com/office/drawing/2014/main" id="{DEF27BD8-3C85-474A-B921-EFB33D8E6CB2}"/>
              </a:ext>
            </a:extLst>
          </p:cNvPr>
          <p:cNvCxnSpPr>
            <a:cxnSpLocks/>
          </p:cNvCxnSpPr>
          <p:nvPr/>
        </p:nvCxnSpPr>
        <p:spPr>
          <a:xfrm>
            <a:off x="10279493" y="1437772"/>
            <a:ext cx="26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4">
            <a:extLst>
              <a:ext uri="{FF2B5EF4-FFF2-40B4-BE49-F238E27FC236}">
                <a16:creationId xmlns:a16="http://schemas.microsoft.com/office/drawing/2014/main" id="{4F7CFE82-0E8C-4463-8802-D56E0DC9BD1C}"/>
              </a:ext>
            </a:extLst>
          </p:cNvPr>
          <p:cNvSpPr txBox="1"/>
          <p:nvPr/>
        </p:nvSpPr>
        <p:spPr>
          <a:xfrm>
            <a:off x="10501058" y="1501538"/>
            <a:ext cx="129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After compaction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9543948D-2BE6-4A71-8FC0-3F75BFE7CE32}"/>
              </a:ext>
            </a:extLst>
          </p:cNvPr>
          <p:cNvSpPr txBox="1"/>
          <p:nvPr/>
        </p:nvSpPr>
        <p:spPr>
          <a:xfrm>
            <a:off x="10506907" y="1284236"/>
            <a:ext cx="140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Before compaction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43">
            <a:extLst>
              <a:ext uri="{FF2B5EF4-FFF2-40B4-BE49-F238E27FC236}">
                <a16:creationId xmlns:a16="http://schemas.microsoft.com/office/drawing/2014/main" id="{CC7CBA08-7744-4B65-A0A6-2AC0378603E8}"/>
              </a:ext>
            </a:extLst>
          </p:cNvPr>
          <p:cNvCxnSpPr>
            <a:cxnSpLocks/>
          </p:cNvCxnSpPr>
          <p:nvPr/>
        </p:nvCxnSpPr>
        <p:spPr>
          <a:xfrm>
            <a:off x="8597652" y="2806115"/>
            <a:ext cx="23169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6">
            <a:extLst>
              <a:ext uri="{FF2B5EF4-FFF2-40B4-BE49-F238E27FC236}">
                <a16:creationId xmlns:a16="http://schemas.microsoft.com/office/drawing/2014/main" id="{CFCEEA07-6F5B-4FD0-9B9E-71079FBEFBD4}"/>
              </a:ext>
            </a:extLst>
          </p:cNvPr>
          <p:cNvSpPr txBox="1"/>
          <p:nvPr/>
        </p:nvSpPr>
        <p:spPr>
          <a:xfrm>
            <a:off x="9824076" y="2151151"/>
            <a:ext cx="325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1</a:t>
            </a:r>
            <a:endParaRPr lang="en-CH" sz="1000" b="1"/>
          </a:p>
        </p:txBody>
      </p:sp>
      <p:sp>
        <p:nvSpPr>
          <p:cNvPr id="32" name="Oval 47">
            <a:extLst>
              <a:ext uri="{FF2B5EF4-FFF2-40B4-BE49-F238E27FC236}">
                <a16:creationId xmlns:a16="http://schemas.microsoft.com/office/drawing/2014/main" id="{4F69534E-E69D-4F7E-B52D-51DD383FEBB0}"/>
              </a:ext>
            </a:extLst>
          </p:cNvPr>
          <p:cNvSpPr/>
          <p:nvPr/>
        </p:nvSpPr>
        <p:spPr>
          <a:xfrm>
            <a:off x="9881168" y="2203428"/>
            <a:ext cx="150784" cy="14825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id="{2A4D6190-A71D-41D4-8193-49CF6C28D2C8}"/>
              </a:ext>
            </a:extLst>
          </p:cNvPr>
          <p:cNvSpPr txBox="1"/>
          <p:nvPr/>
        </p:nvSpPr>
        <p:spPr>
          <a:xfrm>
            <a:off x="9917923" y="2505489"/>
            <a:ext cx="325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2</a:t>
            </a:r>
            <a:endParaRPr lang="en-CH" sz="1000" b="1" dirty="0">
              <a:solidFill>
                <a:schemeClr val="tx2"/>
              </a:solidFill>
            </a:endParaRPr>
          </a:p>
        </p:txBody>
      </p:sp>
      <p:sp>
        <p:nvSpPr>
          <p:cNvPr id="34" name="Oval 49">
            <a:extLst>
              <a:ext uri="{FF2B5EF4-FFF2-40B4-BE49-F238E27FC236}">
                <a16:creationId xmlns:a16="http://schemas.microsoft.com/office/drawing/2014/main" id="{F0E48E35-BED1-4EDB-A919-BB4E7ECB17D0}"/>
              </a:ext>
            </a:extLst>
          </p:cNvPr>
          <p:cNvSpPr/>
          <p:nvPr/>
        </p:nvSpPr>
        <p:spPr>
          <a:xfrm>
            <a:off x="9972595" y="2556960"/>
            <a:ext cx="150784" cy="148258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85D4CC-95CD-493F-8A8D-A55A526EA8C0}"/>
              </a:ext>
            </a:extLst>
          </p:cNvPr>
          <p:cNvSpPr/>
          <p:nvPr/>
        </p:nvSpPr>
        <p:spPr>
          <a:xfrm>
            <a:off x="596204" y="1324323"/>
            <a:ext cx="2232000" cy="1872000"/>
          </a:xfrm>
          <a:prstGeom prst="rect">
            <a:avLst/>
          </a:prstGeom>
          <a:solidFill>
            <a:srgbClr val="E4D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56">
            <a:extLst>
              <a:ext uri="{FF2B5EF4-FFF2-40B4-BE49-F238E27FC236}">
                <a16:creationId xmlns:a16="http://schemas.microsoft.com/office/drawing/2014/main" id="{3CD3A50F-85D0-43B1-9D79-32E788423702}"/>
              </a:ext>
            </a:extLst>
          </p:cNvPr>
          <p:cNvSpPr/>
          <p:nvPr/>
        </p:nvSpPr>
        <p:spPr>
          <a:xfrm>
            <a:off x="1131391" y="1632208"/>
            <a:ext cx="1184811" cy="1192561"/>
          </a:xfrm>
          <a:prstGeom prst="ellipse">
            <a:avLst/>
          </a:prstGeom>
          <a:solidFill>
            <a:srgbClr val="CB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9F0A5E8F-9DEA-41EC-AC6A-676B4A6299F6}"/>
              </a:ext>
            </a:extLst>
          </p:cNvPr>
          <p:cNvSpPr/>
          <p:nvPr/>
        </p:nvSpPr>
        <p:spPr>
          <a:xfrm>
            <a:off x="1128346" y="1632208"/>
            <a:ext cx="1185695" cy="119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Arrow Connector 59">
            <a:extLst>
              <a:ext uri="{FF2B5EF4-FFF2-40B4-BE49-F238E27FC236}">
                <a16:creationId xmlns:a16="http://schemas.microsoft.com/office/drawing/2014/main" id="{AA3D0768-1D5B-4B9F-A6CA-2E60535A3A32}"/>
              </a:ext>
            </a:extLst>
          </p:cNvPr>
          <p:cNvCxnSpPr>
            <a:cxnSpLocks/>
          </p:cNvCxnSpPr>
          <p:nvPr/>
        </p:nvCxnSpPr>
        <p:spPr>
          <a:xfrm>
            <a:off x="1735682" y="1446378"/>
            <a:ext cx="2457" cy="168933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60">
            <a:extLst>
              <a:ext uri="{FF2B5EF4-FFF2-40B4-BE49-F238E27FC236}">
                <a16:creationId xmlns:a16="http://schemas.microsoft.com/office/drawing/2014/main" id="{E52F374B-390C-4907-8F72-00CD57F06771}"/>
              </a:ext>
            </a:extLst>
          </p:cNvPr>
          <p:cNvCxnSpPr/>
          <p:nvPr/>
        </p:nvCxnSpPr>
        <p:spPr>
          <a:xfrm>
            <a:off x="889627" y="2214626"/>
            <a:ext cx="216244" cy="0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69">
            <a:extLst>
              <a:ext uri="{FF2B5EF4-FFF2-40B4-BE49-F238E27FC236}">
                <a16:creationId xmlns:a16="http://schemas.microsoft.com/office/drawing/2014/main" id="{413F4FAC-4625-4544-A7F2-FF30B343BF80}"/>
              </a:ext>
            </a:extLst>
          </p:cNvPr>
          <p:cNvCxnSpPr>
            <a:cxnSpLocks/>
          </p:cNvCxnSpPr>
          <p:nvPr/>
        </p:nvCxnSpPr>
        <p:spPr>
          <a:xfrm>
            <a:off x="1149935" y="1642683"/>
            <a:ext cx="145090" cy="144585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70">
            <a:extLst>
              <a:ext uri="{FF2B5EF4-FFF2-40B4-BE49-F238E27FC236}">
                <a16:creationId xmlns:a16="http://schemas.microsoft.com/office/drawing/2014/main" id="{9C9D9716-F28A-4ECC-8A7E-ED4186429AAB}"/>
              </a:ext>
            </a:extLst>
          </p:cNvPr>
          <p:cNvGrpSpPr/>
          <p:nvPr/>
        </p:nvGrpSpPr>
        <p:grpSpPr>
          <a:xfrm>
            <a:off x="1127706" y="1628200"/>
            <a:ext cx="1184811" cy="1192561"/>
            <a:chOff x="3710159" y="3058859"/>
            <a:chExt cx="1530847" cy="1523420"/>
          </a:xfrm>
        </p:grpSpPr>
        <p:sp>
          <p:nvSpPr>
            <p:cNvPr id="42" name="Oval 71">
              <a:extLst>
                <a:ext uri="{FF2B5EF4-FFF2-40B4-BE49-F238E27FC236}">
                  <a16:creationId xmlns:a16="http://schemas.microsoft.com/office/drawing/2014/main" id="{CF45E15F-4D73-4561-8D9B-9C5C323450DE}"/>
                </a:ext>
              </a:extLst>
            </p:cNvPr>
            <p:cNvSpPr/>
            <p:nvPr/>
          </p:nvSpPr>
          <p:spPr>
            <a:xfrm>
              <a:off x="3710159" y="3058859"/>
              <a:ext cx="1530847" cy="1523420"/>
            </a:xfrm>
            <a:prstGeom prst="ellipse">
              <a:avLst/>
            </a:prstGeom>
            <a:solidFill>
              <a:srgbClr val="CBCC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6B2C5F2-6C29-44CC-9DB9-132DCB781A3E}"/>
                </a:ext>
              </a:extLst>
            </p:cNvPr>
            <p:cNvSpPr/>
            <p:nvPr/>
          </p:nvSpPr>
          <p:spPr>
            <a:xfrm>
              <a:off x="4233987" y="4129057"/>
              <a:ext cx="518641" cy="396364"/>
            </a:xfrm>
            <a:prstGeom prst="rect">
              <a:avLst/>
            </a:prstGeom>
            <a:solidFill>
              <a:srgbClr val="B4B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lowchart: Delay 73">
              <a:extLst>
                <a:ext uri="{FF2B5EF4-FFF2-40B4-BE49-F238E27FC236}">
                  <a16:creationId xmlns:a16="http://schemas.microsoft.com/office/drawing/2014/main" id="{0C7ED926-223C-4485-BA66-8B855A493471}"/>
                </a:ext>
              </a:extLst>
            </p:cNvPr>
            <p:cNvSpPr/>
            <p:nvPr/>
          </p:nvSpPr>
          <p:spPr>
            <a:xfrm rot="5400000">
              <a:off x="4437596" y="4264856"/>
              <a:ext cx="109143" cy="516361"/>
            </a:xfrm>
            <a:prstGeom prst="flowChartDelay">
              <a:avLst/>
            </a:prstGeom>
            <a:solidFill>
              <a:srgbClr val="B4B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rapezoid 74">
              <a:extLst>
                <a:ext uri="{FF2B5EF4-FFF2-40B4-BE49-F238E27FC236}">
                  <a16:creationId xmlns:a16="http://schemas.microsoft.com/office/drawing/2014/main" id="{8694927C-E615-4125-8470-A20E946188A1}"/>
                </a:ext>
              </a:extLst>
            </p:cNvPr>
            <p:cNvSpPr/>
            <p:nvPr/>
          </p:nvSpPr>
          <p:spPr>
            <a:xfrm>
              <a:off x="4236938" y="3976441"/>
              <a:ext cx="517525" cy="151893"/>
            </a:xfrm>
            <a:prstGeom prst="trapezoid">
              <a:avLst/>
            </a:prstGeom>
            <a:solidFill>
              <a:schemeClr val="tx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75">
              <a:extLst>
                <a:ext uri="{FF2B5EF4-FFF2-40B4-BE49-F238E27FC236}">
                  <a16:creationId xmlns:a16="http://schemas.microsoft.com/office/drawing/2014/main" id="{ACD14AF0-7AD0-49BD-AD61-D741E24A6879}"/>
                </a:ext>
              </a:extLst>
            </p:cNvPr>
            <p:cNvSpPr/>
            <p:nvPr/>
          </p:nvSpPr>
          <p:spPr>
            <a:xfrm>
              <a:off x="4177212" y="3493915"/>
              <a:ext cx="608692" cy="61350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D4A34131-7750-4696-8930-EEBD69B9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489" y="3664579"/>
              <a:ext cx="69339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Waste</a:t>
              </a: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5F6F5EDC-3CA0-4217-8235-3C42ABB87017}"/>
                </a:ext>
              </a:extLst>
            </p:cNvPr>
            <p:cNvSpPr/>
            <p:nvPr/>
          </p:nvSpPr>
          <p:spPr>
            <a:xfrm>
              <a:off x="3710159" y="3058859"/>
              <a:ext cx="1530847" cy="1523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FAF218E-FEBD-407E-BA34-3314D90E15FE}"/>
              </a:ext>
            </a:extLst>
          </p:cNvPr>
          <p:cNvSpPr/>
          <p:nvPr/>
        </p:nvSpPr>
        <p:spPr>
          <a:xfrm>
            <a:off x="592663" y="3906350"/>
            <a:ext cx="2232000" cy="1872000"/>
          </a:xfrm>
          <a:prstGeom prst="rect">
            <a:avLst/>
          </a:prstGeom>
          <a:solidFill>
            <a:srgbClr val="E4DB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428EFC79-22BF-44C1-A2F4-6EAEBD1EE306}"/>
              </a:ext>
            </a:extLst>
          </p:cNvPr>
          <p:cNvSpPr/>
          <p:nvPr/>
        </p:nvSpPr>
        <p:spPr>
          <a:xfrm>
            <a:off x="819492" y="4011427"/>
            <a:ext cx="1816449" cy="1646360"/>
          </a:xfrm>
          <a:custGeom>
            <a:avLst/>
            <a:gdLst>
              <a:gd name="connsiteX0" fmla="*/ 11402 w 2078007"/>
              <a:gd name="connsiteY0" fmla="*/ 916163 h 1949741"/>
              <a:gd name="connsiteX1" fmla="*/ 39977 w 2078007"/>
              <a:gd name="connsiteY1" fmla="*/ 824088 h 1949741"/>
              <a:gd name="connsiteX2" fmla="*/ 78077 w 2078007"/>
              <a:gd name="connsiteY2" fmla="*/ 785988 h 1949741"/>
              <a:gd name="connsiteX3" fmla="*/ 122527 w 2078007"/>
              <a:gd name="connsiteY3" fmla="*/ 732013 h 1949741"/>
              <a:gd name="connsiteX4" fmla="*/ 138402 w 2078007"/>
              <a:gd name="connsiteY4" fmla="*/ 646288 h 1949741"/>
              <a:gd name="connsiteX5" fmla="*/ 147927 w 2078007"/>
              <a:gd name="connsiteY5" fmla="*/ 579613 h 1949741"/>
              <a:gd name="connsiteX6" fmla="*/ 160627 w 2078007"/>
              <a:gd name="connsiteY6" fmla="*/ 503413 h 1949741"/>
              <a:gd name="connsiteX7" fmla="*/ 192377 w 2078007"/>
              <a:gd name="connsiteY7" fmla="*/ 455788 h 1949741"/>
              <a:gd name="connsiteX8" fmla="*/ 217777 w 2078007"/>
              <a:gd name="connsiteY8" fmla="*/ 430388 h 1949741"/>
              <a:gd name="connsiteX9" fmla="*/ 265402 w 2078007"/>
              <a:gd name="connsiteY9" fmla="*/ 398638 h 1949741"/>
              <a:gd name="connsiteX10" fmla="*/ 309852 w 2078007"/>
              <a:gd name="connsiteY10" fmla="*/ 366888 h 1949741"/>
              <a:gd name="connsiteX11" fmla="*/ 376527 w 2078007"/>
              <a:gd name="connsiteY11" fmla="*/ 290688 h 1949741"/>
              <a:gd name="connsiteX12" fmla="*/ 420977 w 2078007"/>
              <a:gd name="connsiteY12" fmla="*/ 258938 h 1949741"/>
              <a:gd name="connsiteX13" fmla="*/ 462252 w 2078007"/>
              <a:gd name="connsiteY13" fmla="*/ 236713 h 1949741"/>
              <a:gd name="connsiteX14" fmla="*/ 525752 w 2078007"/>
              <a:gd name="connsiteY14" fmla="*/ 211313 h 1949741"/>
              <a:gd name="connsiteX15" fmla="*/ 611477 w 2078007"/>
              <a:gd name="connsiteY15" fmla="*/ 163688 h 1949741"/>
              <a:gd name="connsiteX16" fmla="*/ 684502 w 2078007"/>
              <a:gd name="connsiteY16" fmla="*/ 112888 h 1949741"/>
              <a:gd name="connsiteX17" fmla="*/ 732127 w 2078007"/>
              <a:gd name="connsiteY17" fmla="*/ 68438 h 1949741"/>
              <a:gd name="connsiteX18" fmla="*/ 792452 w 2078007"/>
              <a:gd name="connsiteY18" fmla="*/ 27163 h 1949741"/>
              <a:gd name="connsiteX19" fmla="*/ 849602 w 2078007"/>
              <a:gd name="connsiteY19" fmla="*/ 4938 h 1949741"/>
              <a:gd name="connsiteX20" fmla="*/ 944852 w 2078007"/>
              <a:gd name="connsiteY20" fmla="*/ 1763 h 1949741"/>
              <a:gd name="connsiteX21" fmla="*/ 1033752 w 2078007"/>
              <a:gd name="connsiteY21" fmla="*/ 27163 h 1949741"/>
              <a:gd name="connsiteX22" fmla="*/ 1087727 w 2078007"/>
              <a:gd name="connsiteY22" fmla="*/ 30338 h 1949741"/>
              <a:gd name="connsiteX23" fmla="*/ 1198852 w 2078007"/>
              <a:gd name="connsiteY23" fmla="*/ 27163 h 1949741"/>
              <a:gd name="connsiteX24" fmla="*/ 1287752 w 2078007"/>
              <a:gd name="connsiteY24" fmla="*/ 11288 h 1949741"/>
              <a:gd name="connsiteX25" fmla="*/ 1379827 w 2078007"/>
              <a:gd name="connsiteY25" fmla="*/ 4938 h 1949741"/>
              <a:gd name="connsiteX26" fmla="*/ 1427452 w 2078007"/>
              <a:gd name="connsiteY26" fmla="*/ 20813 h 1949741"/>
              <a:gd name="connsiteX27" fmla="*/ 1522702 w 2078007"/>
              <a:gd name="connsiteY27" fmla="*/ 87488 h 1949741"/>
              <a:gd name="connsiteX28" fmla="*/ 1560802 w 2078007"/>
              <a:gd name="connsiteY28" fmla="*/ 125588 h 1949741"/>
              <a:gd name="connsiteX29" fmla="*/ 1621127 w 2078007"/>
              <a:gd name="connsiteY29" fmla="*/ 150988 h 1949741"/>
              <a:gd name="connsiteX30" fmla="*/ 1710027 w 2078007"/>
              <a:gd name="connsiteY30" fmla="*/ 182738 h 1949741"/>
              <a:gd name="connsiteX31" fmla="*/ 1773527 w 2078007"/>
              <a:gd name="connsiteY31" fmla="*/ 192263 h 1949741"/>
              <a:gd name="connsiteX32" fmla="*/ 1868777 w 2078007"/>
              <a:gd name="connsiteY32" fmla="*/ 230363 h 1949741"/>
              <a:gd name="connsiteX33" fmla="*/ 1906877 w 2078007"/>
              <a:gd name="connsiteY33" fmla="*/ 293863 h 1949741"/>
              <a:gd name="connsiteX34" fmla="*/ 1919577 w 2078007"/>
              <a:gd name="connsiteY34" fmla="*/ 385938 h 1949741"/>
              <a:gd name="connsiteX35" fmla="*/ 1935452 w 2078007"/>
              <a:gd name="connsiteY35" fmla="*/ 468488 h 1949741"/>
              <a:gd name="connsiteX36" fmla="*/ 1995777 w 2078007"/>
              <a:gd name="connsiteY36" fmla="*/ 563738 h 1949741"/>
              <a:gd name="connsiteX37" fmla="*/ 2027527 w 2078007"/>
              <a:gd name="connsiteY37" fmla="*/ 693913 h 1949741"/>
              <a:gd name="connsiteX38" fmla="*/ 2052927 w 2078007"/>
              <a:gd name="connsiteY38" fmla="*/ 808213 h 1949741"/>
              <a:gd name="connsiteX39" fmla="*/ 2075152 w 2078007"/>
              <a:gd name="connsiteY39" fmla="*/ 890763 h 1949741"/>
              <a:gd name="connsiteX40" fmla="*/ 2046577 w 2078007"/>
              <a:gd name="connsiteY40" fmla="*/ 976488 h 1949741"/>
              <a:gd name="connsiteX41" fmla="*/ 2040227 w 2078007"/>
              <a:gd name="connsiteY41" fmla="*/ 1068563 h 1949741"/>
              <a:gd name="connsiteX42" fmla="*/ 2071977 w 2078007"/>
              <a:gd name="connsiteY42" fmla="*/ 1163813 h 1949741"/>
              <a:gd name="connsiteX43" fmla="*/ 2075152 w 2078007"/>
              <a:gd name="connsiteY43" fmla="*/ 1224138 h 1949741"/>
              <a:gd name="connsiteX44" fmla="*/ 2040227 w 2078007"/>
              <a:gd name="connsiteY44" fmla="*/ 1300338 h 1949741"/>
              <a:gd name="connsiteX45" fmla="*/ 2011652 w 2078007"/>
              <a:gd name="connsiteY45" fmla="*/ 1335263 h 1949741"/>
              <a:gd name="connsiteX46" fmla="*/ 1976727 w 2078007"/>
              <a:gd name="connsiteY46" fmla="*/ 1411463 h 1949741"/>
              <a:gd name="connsiteX47" fmla="*/ 1954502 w 2078007"/>
              <a:gd name="connsiteY47" fmla="*/ 1465438 h 1949741"/>
              <a:gd name="connsiteX48" fmla="*/ 1900527 w 2078007"/>
              <a:gd name="connsiteY48" fmla="*/ 1538463 h 1949741"/>
              <a:gd name="connsiteX49" fmla="*/ 1865602 w 2078007"/>
              <a:gd name="connsiteY49" fmla="*/ 1611488 h 1949741"/>
              <a:gd name="connsiteX50" fmla="*/ 1827502 w 2078007"/>
              <a:gd name="connsiteY50" fmla="*/ 1678163 h 1949741"/>
              <a:gd name="connsiteX51" fmla="*/ 1760827 w 2078007"/>
              <a:gd name="connsiteY51" fmla="*/ 1725788 h 1949741"/>
              <a:gd name="connsiteX52" fmla="*/ 1662402 w 2078007"/>
              <a:gd name="connsiteY52" fmla="*/ 1757538 h 1949741"/>
              <a:gd name="connsiteX53" fmla="*/ 1519527 w 2078007"/>
              <a:gd name="connsiteY53" fmla="*/ 1840088 h 1949741"/>
              <a:gd name="connsiteX54" fmla="*/ 1392527 w 2078007"/>
              <a:gd name="connsiteY54" fmla="*/ 1900413 h 1949741"/>
              <a:gd name="connsiteX55" fmla="*/ 1313152 w 2078007"/>
              <a:gd name="connsiteY55" fmla="*/ 1913113 h 1949741"/>
              <a:gd name="connsiteX56" fmla="*/ 1198852 w 2078007"/>
              <a:gd name="connsiteY56" fmla="*/ 1913113 h 1949741"/>
              <a:gd name="connsiteX57" fmla="*/ 1002002 w 2078007"/>
              <a:gd name="connsiteY57" fmla="*/ 1909938 h 1949741"/>
              <a:gd name="connsiteX58" fmla="*/ 903577 w 2078007"/>
              <a:gd name="connsiteY58" fmla="*/ 1941688 h 1949741"/>
              <a:gd name="connsiteX59" fmla="*/ 808327 w 2078007"/>
              <a:gd name="connsiteY59" fmla="*/ 1948038 h 1949741"/>
              <a:gd name="connsiteX60" fmla="*/ 706727 w 2078007"/>
              <a:gd name="connsiteY60" fmla="*/ 1916288 h 1949741"/>
              <a:gd name="connsiteX61" fmla="*/ 662277 w 2078007"/>
              <a:gd name="connsiteY61" fmla="*/ 1881363 h 1949741"/>
              <a:gd name="connsiteX62" fmla="*/ 563852 w 2078007"/>
              <a:gd name="connsiteY62" fmla="*/ 1827388 h 1949741"/>
              <a:gd name="connsiteX63" fmla="*/ 471777 w 2078007"/>
              <a:gd name="connsiteY63" fmla="*/ 1773413 h 1949741"/>
              <a:gd name="connsiteX64" fmla="*/ 446377 w 2078007"/>
              <a:gd name="connsiteY64" fmla="*/ 1719438 h 1949741"/>
              <a:gd name="connsiteX65" fmla="*/ 363827 w 2078007"/>
              <a:gd name="connsiteY65" fmla="*/ 1592438 h 1949741"/>
              <a:gd name="connsiteX66" fmla="*/ 351127 w 2078007"/>
              <a:gd name="connsiteY66" fmla="*/ 1579738 h 1949741"/>
              <a:gd name="connsiteX67" fmla="*/ 252702 w 2078007"/>
              <a:gd name="connsiteY67" fmla="*/ 1538463 h 1949741"/>
              <a:gd name="connsiteX68" fmla="*/ 182852 w 2078007"/>
              <a:gd name="connsiteY68" fmla="*/ 1500363 h 1949741"/>
              <a:gd name="connsiteX69" fmla="*/ 144752 w 2078007"/>
              <a:gd name="connsiteY69" fmla="*/ 1452738 h 1949741"/>
              <a:gd name="connsiteX70" fmla="*/ 122527 w 2078007"/>
              <a:gd name="connsiteY70" fmla="*/ 1392413 h 1949741"/>
              <a:gd name="connsiteX71" fmla="*/ 116177 w 2078007"/>
              <a:gd name="connsiteY71" fmla="*/ 1347963 h 1949741"/>
              <a:gd name="connsiteX72" fmla="*/ 128877 w 2078007"/>
              <a:gd name="connsiteY72" fmla="*/ 1290813 h 1949741"/>
              <a:gd name="connsiteX73" fmla="*/ 132052 w 2078007"/>
              <a:gd name="connsiteY73" fmla="*/ 1249538 h 1949741"/>
              <a:gd name="connsiteX74" fmla="*/ 122527 w 2078007"/>
              <a:gd name="connsiteY74" fmla="*/ 1173338 h 1949741"/>
              <a:gd name="connsiteX75" fmla="*/ 93952 w 2078007"/>
              <a:gd name="connsiteY75" fmla="*/ 1125713 h 1949741"/>
              <a:gd name="connsiteX76" fmla="*/ 81252 w 2078007"/>
              <a:gd name="connsiteY76" fmla="*/ 1103488 h 1949741"/>
              <a:gd name="connsiteX77" fmla="*/ 30452 w 2078007"/>
              <a:gd name="connsiteY77" fmla="*/ 1039988 h 1949741"/>
              <a:gd name="connsiteX78" fmla="*/ 1877 w 2078007"/>
              <a:gd name="connsiteY78" fmla="*/ 995538 h 1949741"/>
              <a:gd name="connsiteX79" fmla="*/ 11402 w 2078007"/>
              <a:gd name="connsiteY79" fmla="*/ 916163 h 19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78007" h="1949741">
                <a:moveTo>
                  <a:pt x="11402" y="916163"/>
                </a:moveTo>
                <a:cubicBezTo>
                  <a:pt x="17752" y="887588"/>
                  <a:pt x="28865" y="845784"/>
                  <a:pt x="39977" y="824088"/>
                </a:cubicBezTo>
                <a:cubicBezTo>
                  <a:pt x="51089" y="802392"/>
                  <a:pt x="64319" y="801334"/>
                  <a:pt x="78077" y="785988"/>
                </a:cubicBezTo>
                <a:cubicBezTo>
                  <a:pt x="91835" y="770642"/>
                  <a:pt x="112473" y="755296"/>
                  <a:pt x="122527" y="732013"/>
                </a:cubicBezTo>
                <a:cubicBezTo>
                  <a:pt x="132581" y="708730"/>
                  <a:pt x="134169" y="671688"/>
                  <a:pt x="138402" y="646288"/>
                </a:cubicBezTo>
                <a:cubicBezTo>
                  <a:pt x="142635" y="620888"/>
                  <a:pt x="144223" y="603425"/>
                  <a:pt x="147927" y="579613"/>
                </a:cubicBezTo>
                <a:cubicBezTo>
                  <a:pt x="151631" y="555800"/>
                  <a:pt x="153219" y="524050"/>
                  <a:pt x="160627" y="503413"/>
                </a:cubicBezTo>
                <a:cubicBezTo>
                  <a:pt x="168035" y="482776"/>
                  <a:pt x="182852" y="467959"/>
                  <a:pt x="192377" y="455788"/>
                </a:cubicBezTo>
                <a:cubicBezTo>
                  <a:pt x="201902" y="443617"/>
                  <a:pt x="205606" y="439913"/>
                  <a:pt x="217777" y="430388"/>
                </a:cubicBezTo>
                <a:cubicBezTo>
                  <a:pt x="229948" y="420863"/>
                  <a:pt x="250056" y="409221"/>
                  <a:pt x="265402" y="398638"/>
                </a:cubicBezTo>
                <a:cubicBezTo>
                  <a:pt x="280748" y="388055"/>
                  <a:pt x="291331" y="384880"/>
                  <a:pt x="309852" y="366888"/>
                </a:cubicBezTo>
                <a:cubicBezTo>
                  <a:pt x="328373" y="348896"/>
                  <a:pt x="358006" y="308680"/>
                  <a:pt x="376527" y="290688"/>
                </a:cubicBezTo>
                <a:cubicBezTo>
                  <a:pt x="395048" y="272696"/>
                  <a:pt x="406690" y="267934"/>
                  <a:pt x="420977" y="258938"/>
                </a:cubicBezTo>
                <a:cubicBezTo>
                  <a:pt x="435264" y="249942"/>
                  <a:pt x="444790" y="244650"/>
                  <a:pt x="462252" y="236713"/>
                </a:cubicBezTo>
                <a:cubicBezTo>
                  <a:pt x="479714" y="228776"/>
                  <a:pt x="500881" y="223484"/>
                  <a:pt x="525752" y="211313"/>
                </a:cubicBezTo>
                <a:cubicBezTo>
                  <a:pt x="550623" y="199142"/>
                  <a:pt x="585019" y="180092"/>
                  <a:pt x="611477" y="163688"/>
                </a:cubicBezTo>
                <a:cubicBezTo>
                  <a:pt x="637935" y="147284"/>
                  <a:pt x="664394" y="128763"/>
                  <a:pt x="684502" y="112888"/>
                </a:cubicBezTo>
                <a:cubicBezTo>
                  <a:pt x="704610" y="97013"/>
                  <a:pt x="714135" y="82726"/>
                  <a:pt x="732127" y="68438"/>
                </a:cubicBezTo>
                <a:cubicBezTo>
                  <a:pt x="750119" y="54150"/>
                  <a:pt x="772873" y="37746"/>
                  <a:pt x="792452" y="27163"/>
                </a:cubicBezTo>
                <a:cubicBezTo>
                  <a:pt x="812031" y="16580"/>
                  <a:pt x="824202" y="9171"/>
                  <a:pt x="849602" y="4938"/>
                </a:cubicBezTo>
                <a:cubicBezTo>
                  <a:pt x="875002" y="705"/>
                  <a:pt x="914160" y="-1941"/>
                  <a:pt x="944852" y="1763"/>
                </a:cubicBezTo>
                <a:cubicBezTo>
                  <a:pt x="975544" y="5467"/>
                  <a:pt x="1009940" y="22401"/>
                  <a:pt x="1033752" y="27163"/>
                </a:cubicBezTo>
                <a:cubicBezTo>
                  <a:pt x="1057564" y="31925"/>
                  <a:pt x="1060210" y="30338"/>
                  <a:pt x="1087727" y="30338"/>
                </a:cubicBezTo>
                <a:cubicBezTo>
                  <a:pt x="1115244" y="30338"/>
                  <a:pt x="1165515" y="30338"/>
                  <a:pt x="1198852" y="27163"/>
                </a:cubicBezTo>
                <a:cubicBezTo>
                  <a:pt x="1232189" y="23988"/>
                  <a:pt x="1257590" y="14992"/>
                  <a:pt x="1287752" y="11288"/>
                </a:cubicBezTo>
                <a:cubicBezTo>
                  <a:pt x="1317915" y="7584"/>
                  <a:pt x="1356544" y="3350"/>
                  <a:pt x="1379827" y="4938"/>
                </a:cubicBezTo>
                <a:cubicBezTo>
                  <a:pt x="1403110" y="6525"/>
                  <a:pt x="1403640" y="7055"/>
                  <a:pt x="1427452" y="20813"/>
                </a:cubicBezTo>
                <a:cubicBezTo>
                  <a:pt x="1451264" y="34571"/>
                  <a:pt x="1500477" y="70026"/>
                  <a:pt x="1522702" y="87488"/>
                </a:cubicBezTo>
                <a:cubicBezTo>
                  <a:pt x="1544927" y="104950"/>
                  <a:pt x="1544398" y="115005"/>
                  <a:pt x="1560802" y="125588"/>
                </a:cubicBezTo>
                <a:cubicBezTo>
                  <a:pt x="1577206" y="136171"/>
                  <a:pt x="1596256" y="141463"/>
                  <a:pt x="1621127" y="150988"/>
                </a:cubicBezTo>
                <a:cubicBezTo>
                  <a:pt x="1645998" y="160513"/>
                  <a:pt x="1684627" y="175859"/>
                  <a:pt x="1710027" y="182738"/>
                </a:cubicBezTo>
                <a:cubicBezTo>
                  <a:pt x="1735427" y="189617"/>
                  <a:pt x="1747069" y="184325"/>
                  <a:pt x="1773527" y="192263"/>
                </a:cubicBezTo>
                <a:cubicBezTo>
                  <a:pt x="1799985" y="200201"/>
                  <a:pt x="1846552" y="213430"/>
                  <a:pt x="1868777" y="230363"/>
                </a:cubicBezTo>
                <a:cubicBezTo>
                  <a:pt x="1891002" y="247296"/>
                  <a:pt x="1898410" y="267934"/>
                  <a:pt x="1906877" y="293863"/>
                </a:cubicBezTo>
                <a:cubicBezTo>
                  <a:pt x="1915344" y="319792"/>
                  <a:pt x="1914815" y="356834"/>
                  <a:pt x="1919577" y="385938"/>
                </a:cubicBezTo>
                <a:cubicBezTo>
                  <a:pt x="1924339" y="415042"/>
                  <a:pt x="1922752" y="438855"/>
                  <a:pt x="1935452" y="468488"/>
                </a:cubicBezTo>
                <a:cubicBezTo>
                  <a:pt x="1948152" y="498121"/>
                  <a:pt x="1980431" y="526167"/>
                  <a:pt x="1995777" y="563738"/>
                </a:cubicBezTo>
                <a:cubicBezTo>
                  <a:pt x="2011123" y="601309"/>
                  <a:pt x="2018002" y="653167"/>
                  <a:pt x="2027527" y="693913"/>
                </a:cubicBezTo>
                <a:cubicBezTo>
                  <a:pt x="2037052" y="734659"/>
                  <a:pt x="2044990" y="775405"/>
                  <a:pt x="2052927" y="808213"/>
                </a:cubicBezTo>
                <a:cubicBezTo>
                  <a:pt x="2060864" y="841021"/>
                  <a:pt x="2076210" y="862717"/>
                  <a:pt x="2075152" y="890763"/>
                </a:cubicBezTo>
                <a:cubicBezTo>
                  <a:pt x="2074094" y="918809"/>
                  <a:pt x="2052398" y="946855"/>
                  <a:pt x="2046577" y="976488"/>
                </a:cubicBezTo>
                <a:cubicBezTo>
                  <a:pt x="2040756" y="1006121"/>
                  <a:pt x="2035994" y="1037342"/>
                  <a:pt x="2040227" y="1068563"/>
                </a:cubicBezTo>
                <a:cubicBezTo>
                  <a:pt x="2044460" y="1099784"/>
                  <a:pt x="2066156" y="1137884"/>
                  <a:pt x="2071977" y="1163813"/>
                </a:cubicBezTo>
                <a:cubicBezTo>
                  <a:pt x="2077798" y="1189742"/>
                  <a:pt x="2080444" y="1201384"/>
                  <a:pt x="2075152" y="1224138"/>
                </a:cubicBezTo>
                <a:cubicBezTo>
                  <a:pt x="2069860" y="1246892"/>
                  <a:pt x="2050810" y="1281817"/>
                  <a:pt x="2040227" y="1300338"/>
                </a:cubicBezTo>
                <a:cubicBezTo>
                  <a:pt x="2029644" y="1318859"/>
                  <a:pt x="2022235" y="1316742"/>
                  <a:pt x="2011652" y="1335263"/>
                </a:cubicBezTo>
                <a:cubicBezTo>
                  <a:pt x="2001069" y="1353784"/>
                  <a:pt x="1986252" y="1389767"/>
                  <a:pt x="1976727" y="1411463"/>
                </a:cubicBezTo>
                <a:cubicBezTo>
                  <a:pt x="1967202" y="1433159"/>
                  <a:pt x="1967202" y="1444271"/>
                  <a:pt x="1954502" y="1465438"/>
                </a:cubicBezTo>
                <a:cubicBezTo>
                  <a:pt x="1941802" y="1486605"/>
                  <a:pt x="1915344" y="1514121"/>
                  <a:pt x="1900527" y="1538463"/>
                </a:cubicBezTo>
                <a:cubicBezTo>
                  <a:pt x="1885710" y="1562805"/>
                  <a:pt x="1877773" y="1588205"/>
                  <a:pt x="1865602" y="1611488"/>
                </a:cubicBezTo>
                <a:cubicBezTo>
                  <a:pt x="1853431" y="1634771"/>
                  <a:pt x="1844964" y="1659113"/>
                  <a:pt x="1827502" y="1678163"/>
                </a:cubicBezTo>
                <a:cubicBezTo>
                  <a:pt x="1810040" y="1697213"/>
                  <a:pt x="1788344" y="1712559"/>
                  <a:pt x="1760827" y="1725788"/>
                </a:cubicBezTo>
                <a:cubicBezTo>
                  <a:pt x="1733310" y="1739017"/>
                  <a:pt x="1702619" y="1738488"/>
                  <a:pt x="1662402" y="1757538"/>
                </a:cubicBezTo>
                <a:cubicBezTo>
                  <a:pt x="1622185" y="1776588"/>
                  <a:pt x="1564506" y="1816276"/>
                  <a:pt x="1519527" y="1840088"/>
                </a:cubicBezTo>
                <a:cubicBezTo>
                  <a:pt x="1474548" y="1863901"/>
                  <a:pt x="1426923" y="1888242"/>
                  <a:pt x="1392527" y="1900413"/>
                </a:cubicBezTo>
                <a:cubicBezTo>
                  <a:pt x="1358131" y="1912584"/>
                  <a:pt x="1345431" y="1910996"/>
                  <a:pt x="1313152" y="1913113"/>
                </a:cubicBezTo>
                <a:cubicBezTo>
                  <a:pt x="1280873" y="1915230"/>
                  <a:pt x="1198852" y="1913113"/>
                  <a:pt x="1198852" y="1913113"/>
                </a:cubicBezTo>
                <a:cubicBezTo>
                  <a:pt x="1146994" y="1912584"/>
                  <a:pt x="1051215" y="1905176"/>
                  <a:pt x="1002002" y="1909938"/>
                </a:cubicBezTo>
                <a:cubicBezTo>
                  <a:pt x="952790" y="1914701"/>
                  <a:pt x="935856" y="1935338"/>
                  <a:pt x="903577" y="1941688"/>
                </a:cubicBezTo>
                <a:cubicBezTo>
                  <a:pt x="871298" y="1948038"/>
                  <a:pt x="841135" y="1952271"/>
                  <a:pt x="808327" y="1948038"/>
                </a:cubicBezTo>
                <a:cubicBezTo>
                  <a:pt x="775519" y="1943805"/>
                  <a:pt x="731069" y="1927400"/>
                  <a:pt x="706727" y="1916288"/>
                </a:cubicBezTo>
                <a:cubicBezTo>
                  <a:pt x="682385" y="1905176"/>
                  <a:pt x="686089" y="1896180"/>
                  <a:pt x="662277" y="1881363"/>
                </a:cubicBezTo>
                <a:cubicBezTo>
                  <a:pt x="638465" y="1866546"/>
                  <a:pt x="595602" y="1845380"/>
                  <a:pt x="563852" y="1827388"/>
                </a:cubicBezTo>
                <a:cubicBezTo>
                  <a:pt x="532102" y="1809396"/>
                  <a:pt x="491356" y="1791405"/>
                  <a:pt x="471777" y="1773413"/>
                </a:cubicBezTo>
                <a:cubicBezTo>
                  <a:pt x="452198" y="1755421"/>
                  <a:pt x="464369" y="1749600"/>
                  <a:pt x="446377" y="1719438"/>
                </a:cubicBezTo>
                <a:cubicBezTo>
                  <a:pt x="428385" y="1689276"/>
                  <a:pt x="379702" y="1615721"/>
                  <a:pt x="363827" y="1592438"/>
                </a:cubicBezTo>
                <a:cubicBezTo>
                  <a:pt x="347952" y="1569155"/>
                  <a:pt x="369648" y="1588734"/>
                  <a:pt x="351127" y="1579738"/>
                </a:cubicBezTo>
                <a:cubicBezTo>
                  <a:pt x="332606" y="1570742"/>
                  <a:pt x="280748" y="1551692"/>
                  <a:pt x="252702" y="1538463"/>
                </a:cubicBezTo>
                <a:cubicBezTo>
                  <a:pt x="224656" y="1525234"/>
                  <a:pt x="200844" y="1514651"/>
                  <a:pt x="182852" y="1500363"/>
                </a:cubicBezTo>
                <a:cubicBezTo>
                  <a:pt x="164860" y="1486075"/>
                  <a:pt x="154806" y="1470730"/>
                  <a:pt x="144752" y="1452738"/>
                </a:cubicBezTo>
                <a:cubicBezTo>
                  <a:pt x="134698" y="1434746"/>
                  <a:pt x="127290" y="1409876"/>
                  <a:pt x="122527" y="1392413"/>
                </a:cubicBezTo>
                <a:cubicBezTo>
                  <a:pt x="117764" y="1374950"/>
                  <a:pt x="115119" y="1364896"/>
                  <a:pt x="116177" y="1347963"/>
                </a:cubicBezTo>
                <a:cubicBezTo>
                  <a:pt x="117235" y="1331030"/>
                  <a:pt x="126231" y="1307217"/>
                  <a:pt x="128877" y="1290813"/>
                </a:cubicBezTo>
                <a:cubicBezTo>
                  <a:pt x="131523" y="1274409"/>
                  <a:pt x="133110" y="1269117"/>
                  <a:pt x="132052" y="1249538"/>
                </a:cubicBezTo>
                <a:cubicBezTo>
                  <a:pt x="130994" y="1229959"/>
                  <a:pt x="128877" y="1193975"/>
                  <a:pt x="122527" y="1173338"/>
                </a:cubicBezTo>
                <a:cubicBezTo>
                  <a:pt x="116177" y="1152701"/>
                  <a:pt x="100831" y="1137355"/>
                  <a:pt x="93952" y="1125713"/>
                </a:cubicBezTo>
                <a:cubicBezTo>
                  <a:pt x="87073" y="1114071"/>
                  <a:pt x="91835" y="1117776"/>
                  <a:pt x="81252" y="1103488"/>
                </a:cubicBezTo>
                <a:cubicBezTo>
                  <a:pt x="70669" y="1089201"/>
                  <a:pt x="43681" y="1057980"/>
                  <a:pt x="30452" y="1039988"/>
                </a:cubicBezTo>
                <a:cubicBezTo>
                  <a:pt x="17223" y="1021996"/>
                  <a:pt x="7698" y="1008767"/>
                  <a:pt x="1877" y="995538"/>
                </a:cubicBezTo>
                <a:cubicBezTo>
                  <a:pt x="-3944" y="982309"/>
                  <a:pt x="5052" y="944738"/>
                  <a:pt x="11402" y="916163"/>
                </a:cubicBezTo>
                <a:close/>
              </a:path>
            </a:pathLst>
          </a:custGeom>
          <a:solidFill>
            <a:srgbClr val="A9D8FF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81">
            <a:extLst>
              <a:ext uri="{FF2B5EF4-FFF2-40B4-BE49-F238E27FC236}">
                <a16:creationId xmlns:a16="http://schemas.microsoft.com/office/drawing/2014/main" id="{96EECDA6-35D0-458D-9FA4-1FF4B97FD2FF}"/>
              </a:ext>
            </a:extLst>
          </p:cNvPr>
          <p:cNvSpPr/>
          <p:nvPr/>
        </p:nvSpPr>
        <p:spPr>
          <a:xfrm>
            <a:off x="1127633" y="4214118"/>
            <a:ext cx="1184811" cy="1192561"/>
          </a:xfrm>
          <a:prstGeom prst="ellipse">
            <a:avLst/>
          </a:prstGeom>
          <a:solidFill>
            <a:srgbClr val="CB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82">
            <a:extLst>
              <a:ext uri="{FF2B5EF4-FFF2-40B4-BE49-F238E27FC236}">
                <a16:creationId xmlns:a16="http://schemas.microsoft.com/office/drawing/2014/main" id="{CC5AE16F-5200-4988-9A89-F08860293260}"/>
              </a:ext>
            </a:extLst>
          </p:cNvPr>
          <p:cNvSpPr/>
          <p:nvPr/>
        </p:nvSpPr>
        <p:spPr>
          <a:xfrm>
            <a:off x="1124805" y="4214235"/>
            <a:ext cx="1185695" cy="119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3" name="Straight Arrow Connector 83">
            <a:extLst>
              <a:ext uri="{FF2B5EF4-FFF2-40B4-BE49-F238E27FC236}">
                <a16:creationId xmlns:a16="http://schemas.microsoft.com/office/drawing/2014/main" id="{57FC92C5-1779-4662-B3F4-DE76BBF73189}"/>
              </a:ext>
            </a:extLst>
          </p:cNvPr>
          <p:cNvCxnSpPr/>
          <p:nvPr/>
        </p:nvCxnSpPr>
        <p:spPr>
          <a:xfrm flipH="1">
            <a:off x="2347944" y="4774957"/>
            <a:ext cx="212312" cy="5966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84">
            <a:extLst>
              <a:ext uri="{FF2B5EF4-FFF2-40B4-BE49-F238E27FC236}">
                <a16:creationId xmlns:a16="http://schemas.microsoft.com/office/drawing/2014/main" id="{D7C62973-5C29-4D77-B69C-7F8855761992}"/>
              </a:ext>
            </a:extLst>
          </p:cNvPr>
          <p:cNvCxnSpPr/>
          <p:nvPr/>
        </p:nvCxnSpPr>
        <p:spPr>
          <a:xfrm>
            <a:off x="1732141" y="4074060"/>
            <a:ext cx="2457" cy="123278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85">
            <a:extLst>
              <a:ext uri="{FF2B5EF4-FFF2-40B4-BE49-F238E27FC236}">
                <a16:creationId xmlns:a16="http://schemas.microsoft.com/office/drawing/2014/main" id="{3B90582B-71E0-4AB8-9732-4D335719DD15}"/>
              </a:ext>
            </a:extLst>
          </p:cNvPr>
          <p:cNvCxnSpPr/>
          <p:nvPr/>
        </p:nvCxnSpPr>
        <p:spPr>
          <a:xfrm>
            <a:off x="869622" y="4801302"/>
            <a:ext cx="216244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86">
            <a:extLst>
              <a:ext uri="{FF2B5EF4-FFF2-40B4-BE49-F238E27FC236}">
                <a16:creationId xmlns:a16="http://schemas.microsoft.com/office/drawing/2014/main" id="{ABEFBE19-E3A1-431C-9673-537EB4EDEC86}"/>
              </a:ext>
            </a:extLst>
          </p:cNvPr>
          <p:cNvCxnSpPr/>
          <p:nvPr/>
        </p:nvCxnSpPr>
        <p:spPr>
          <a:xfrm flipV="1">
            <a:off x="1041635" y="5149265"/>
            <a:ext cx="154811" cy="10438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87">
            <a:extLst>
              <a:ext uri="{FF2B5EF4-FFF2-40B4-BE49-F238E27FC236}">
                <a16:creationId xmlns:a16="http://schemas.microsoft.com/office/drawing/2014/main" id="{22B50005-CF60-4FC6-9726-92505BD19822}"/>
              </a:ext>
            </a:extLst>
          </p:cNvPr>
          <p:cNvCxnSpPr/>
          <p:nvPr/>
        </p:nvCxnSpPr>
        <p:spPr>
          <a:xfrm flipV="1">
            <a:off x="1346341" y="5380411"/>
            <a:ext cx="88463" cy="134214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88">
            <a:extLst>
              <a:ext uri="{FF2B5EF4-FFF2-40B4-BE49-F238E27FC236}">
                <a16:creationId xmlns:a16="http://schemas.microsoft.com/office/drawing/2014/main" id="{C2390120-D391-4FEA-A601-D2CE0D7D65F6}"/>
              </a:ext>
            </a:extLst>
          </p:cNvPr>
          <p:cNvCxnSpPr/>
          <p:nvPr/>
        </p:nvCxnSpPr>
        <p:spPr>
          <a:xfrm flipH="1" flipV="1">
            <a:off x="1754256" y="5435093"/>
            <a:ext cx="7372" cy="16403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89">
            <a:extLst>
              <a:ext uri="{FF2B5EF4-FFF2-40B4-BE49-F238E27FC236}">
                <a16:creationId xmlns:a16="http://schemas.microsoft.com/office/drawing/2014/main" id="{9E28A74E-E97E-447B-B200-F030CC2066C0}"/>
              </a:ext>
            </a:extLst>
          </p:cNvPr>
          <p:cNvCxnSpPr/>
          <p:nvPr/>
        </p:nvCxnSpPr>
        <p:spPr>
          <a:xfrm flipH="1" flipV="1">
            <a:off x="2063879" y="5340646"/>
            <a:ext cx="117950" cy="178951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90">
            <a:extLst>
              <a:ext uri="{FF2B5EF4-FFF2-40B4-BE49-F238E27FC236}">
                <a16:creationId xmlns:a16="http://schemas.microsoft.com/office/drawing/2014/main" id="{9C189437-C7E6-498E-BBF5-2E04546A3F2C}"/>
              </a:ext>
            </a:extLst>
          </p:cNvPr>
          <p:cNvCxnSpPr/>
          <p:nvPr/>
        </p:nvCxnSpPr>
        <p:spPr>
          <a:xfrm flipH="1" flipV="1">
            <a:off x="2275208" y="5114470"/>
            <a:ext cx="201498" cy="134213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91">
            <a:extLst>
              <a:ext uri="{FF2B5EF4-FFF2-40B4-BE49-F238E27FC236}">
                <a16:creationId xmlns:a16="http://schemas.microsoft.com/office/drawing/2014/main" id="{FDB9CD2B-B83F-40CA-BEEB-1C2692558B23}"/>
              </a:ext>
            </a:extLst>
          </p:cNvPr>
          <p:cNvCxnSpPr/>
          <p:nvPr/>
        </p:nvCxnSpPr>
        <p:spPr>
          <a:xfrm flipH="1">
            <a:off x="2269310" y="4378777"/>
            <a:ext cx="200026" cy="11134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92">
            <a:extLst>
              <a:ext uri="{FF2B5EF4-FFF2-40B4-BE49-F238E27FC236}">
                <a16:creationId xmlns:a16="http://schemas.microsoft.com/office/drawing/2014/main" id="{4145286E-4A1E-4703-843A-C246D2F8BF7A}"/>
              </a:ext>
            </a:extLst>
          </p:cNvPr>
          <p:cNvCxnSpPr/>
          <p:nvPr/>
        </p:nvCxnSpPr>
        <p:spPr>
          <a:xfrm flipH="1">
            <a:off x="2043238" y="4110348"/>
            <a:ext cx="94360" cy="16602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93">
            <a:extLst>
              <a:ext uri="{FF2B5EF4-FFF2-40B4-BE49-F238E27FC236}">
                <a16:creationId xmlns:a16="http://schemas.microsoft.com/office/drawing/2014/main" id="{21523B92-9D03-479D-B15F-3FBC5450E663}"/>
              </a:ext>
            </a:extLst>
          </p:cNvPr>
          <p:cNvCxnSpPr/>
          <p:nvPr/>
        </p:nvCxnSpPr>
        <p:spPr>
          <a:xfrm>
            <a:off x="1405317" y="4152601"/>
            <a:ext cx="48165" cy="101407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94">
            <a:extLst>
              <a:ext uri="{FF2B5EF4-FFF2-40B4-BE49-F238E27FC236}">
                <a16:creationId xmlns:a16="http://schemas.microsoft.com/office/drawing/2014/main" id="{2534A458-3C83-403E-8B69-DFA08C42896A}"/>
              </a:ext>
            </a:extLst>
          </p:cNvPr>
          <p:cNvCxnSpPr/>
          <p:nvPr/>
        </p:nvCxnSpPr>
        <p:spPr>
          <a:xfrm>
            <a:off x="1039177" y="4391203"/>
            <a:ext cx="149896" cy="10438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95">
            <a:extLst>
              <a:ext uri="{FF2B5EF4-FFF2-40B4-BE49-F238E27FC236}">
                <a16:creationId xmlns:a16="http://schemas.microsoft.com/office/drawing/2014/main" id="{F1F5D766-1D1E-4DE1-B311-F10FF4CCE25B}"/>
              </a:ext>
            </a:extLst>
          </p:cNvPr>
          <p:cNvGrpSpPr/>
          <p:nvPr/>
        </p:nvGrpSpPr>
        <p:grpSpPr>
          <a:xfrm>
            <a:off x="1124805" y="4215252"/>
            <a:ext cx="1184811" cy="1192561"/>
            <a:chOff x="3710159" y="3058859"/>
            <a:chExt cx="1530847" cy="1523420"/>
          </a:xfrm>
        </p:grpSpPr>
        <p:sp>
          <p:nvSpPr>
            <p:cNvPr id="66" name="Oval 96">
              <a:extLst>
                <a:ext uri="{FF2B5EF4-FFF2-40B4-BE49-F238E27FC236}">
                  <a16:creationId xmlns:a16="http://schemas.microsoft.com/office/drawing/2014/main" id="{3BD96927-DA7E-433B-A12D-EC20A43F1483}"/>
                </a:ext>
              </a:extLst>
            </p:cNvPr>
            <p:cNvSpPr/>
            <p:nvPr/>
          </p:nvSpPr>
          <p:spPr>
            <a:xfrm>
              <a:off x="3710159" y="3058859"/>
              <a:ext cx="1530847" cy="1523420"/>
            </a:xfrm>
            <a:prstGeom prst="ellipse">
              <a:avLst/>
            </a:prstGeom>
            <a:solidFill>
              <a:srgbClr val="CBCCC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C56EA9-8BFB-4954-9AD9-680D8B88E194}"/>
                </a:ext>
              </a:extLst>
            </p:cNvPr>
            <p:cNvSpPr/>
            <p:nvPr/>
          </p:nvSpPr>
          <p:spPr>
            <a:xfrm>
              <a:off x="4233987" y="4129057"/>
              <a:ext cx="518641" cy="396364"/>
            </a:xfrm>
            <a:prstGeom prst="rect">
              <a:avLst/>
            </a:prstGeom>
            <a:solidFill>
              <a:srgbClr val="B4B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Flowchart: Delay 98">
              <a:extLst>
                <a:ext uri="{FF2B5EF4-FFF2-40B4-BE49-F238E27FC236}">
                  <a16:creationId xmlns:a16="http://schemas.microsoft.com/office/drawing/2014/main" id="{CA8DA7D2-4C82-4C80-B7CC-B0BC4CF1D1D9}"/>
                </a:ext>
              </a:extLst>
            </p:cNvPr>
            <p:cNvSpPr/>
            <p:nvPr/>
          </p:nvSpPr>
          <p:spPr>
            <a:xfrm rot="5400000">
              <a:off x="4437596" y="4264856"/>
              <a:ext cx="109143" cy="516361"/>
            </a:xfrm>
            <a:prstGeom prst="flowChartDelay">
              <a:avLst/>
            </a:prstGeom>
            <a:solidFill>
              <a:srgbClr val="B4B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rapezoid 99">
              <a:extLst>
                <a:ext uri="{FF2B5EF4-FFF2-40B4-BE49-F238E27FC236}">
                  <a16:creationId xmlns:a16="http://schemas.microsoft.com/office/drawing/2014/main" id="{6F16D9E4-B2B2-4E30-B838-F8F30ADAF7B4}"/>
                </a:ext>
              </a:extLst>
            </p:cNvPr>
            <p:cNvSpPr/>
            <p:nvPr/>
          </p:nvSpPr>
          <p:spPr>
            <a:xfrm>
              <a:off x="4236938" y="3976441"/>
              <a:ext cx="517525" cy="151893"/>
            </a:xfrm>
            <a:prstGeom prst="trapezoid">
              <a:avLst/>
            </a:prstGeom>
            <a:solidFill>
              <a:schemeClr val="tx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100">
              <a:extLst>
                <a:ext uri="{FF2B5EF4-FFF2-40B4-BE49-F238E27FC236}">
                  <a16:creationId xmlns:a16="http://schemas.microsoft.com/office/drawing/2014/main" id="{3F4F529F-37B2-4CAF-8668-6CCBBC8D87C0}"/>
                </a:ext>
              </a:extLst>
            </p:cNvPr>
            <p:cNvSpPr/>
            <p:nvPr/>
          </p:nvSpPr>
          <p:spPr>
            <a:xfrm>
              <a:off x="4177212" y="3493915"/>
              <a:ext cx="608692" cy="61350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Text Box 13">
              <a:extLst>
                <a:ext uri="{FF2B5EF4-FFF2-40B4-BE49-F238E27FC236}">
                  <a16:creationId xmlns:a16="http://schemas.microsoft.com/office/drawing/2014/main" id="{257E3F81-EDE5-40FF-B1CA-4EF3ED75E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489" y="3664579"/>
              <a:ext cx="69339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Waste</a:t>
              </a:r>
            </a:p>
          </p:txBody>
        </p:sp>
        <p:sp>
          <p:nvSpPr>
            <p:cNvPr id="72" name="Oval 102">
              <a:extLst>
                <a:ext uri="{FF2B5EF4-FFF2-40B4-BE49-F238E27FC236}">
                  <a16:creationId xmlns:a16="http://schemas.microsoft.com/office/drawing/2014/main" id="{347132BA-0699-4E63-832A-7A84C65B47B1}"/>
                </a:ext>
              </a:extLst>
            </p:cNvPr>
            <p:cNvSpPr/>
            <p:nvPr/>
          </p:nvSpPr>
          <p:spPr>
            <a:xfrm>
              <a:off x="3710159" y="3058859"/>
              <a:ext cx="1530847" cy="15234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73" name="Straight Arrow Connector 113">
            <a:extLst>
              <a:ext uri="{FF2B5EF4-FFF2-40B4-BE49-F238E27FC236}">
                <a16:creationId xmlns:a16="http://schemas.microsoft.com/office/drawing/2014/main" id="{E85AD7B4-7673-4761-9171-B5C87F81BFC4}"/>
              </a:ext>
            </a:extLst>
          </p:cNvPr>
          <p:cNvCxnSpPr>
            <a:cxnSpLocks/>
          </p:cNvCxnSpPr>
          <p:nvPr/>
        </p:nvCxnSpPr>
        <p:spPr>
          <a:xfrm flipH="1" flipV="1">
            <a:off x="2163788" y="2654037"/>
            <a:ext cx="140238" cy="132412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17">
            <a:extLst>
              <a:ext uri="{FF2B5EF4-FFF2-40B4-BE49-F238E27FC236}">
                <a16:creationId xmlns:a16="http://schemas.microsoft.com/office/drawing/2014/main" id="{B5AAE26A-7A69-4A1C-A048-3E5077B45D4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161495" y="1671597"/>
            <a:ext cx="140238" cy="132412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118">
            <a:extLst>
              <a:ext uri="{FF2B5EF4-FFF2-40B4-BE49-F238E27FC236}">
                <a16:creationId xmlns:a16="http://schemas.microsoft.com/office/drawing/2014/main" id="{43F3FFAA-6BDE-41FD-81F5-3582D4D3FA24}"/>
              </a:ext>
            </a:extLst>
          </p:cNvPr>
          <p:cNvCxnSpPr>
            <a:cxnSpLocks/>
          </p:cNvCxnSpPr>
          <p:nvPr/>
        </p:nvCxnSpPr>
        <p:spPr>
          <a:xfrm flipV="1">
            <a:off x="1117130" y="2636292"/>
            <a:ext cx="140238" cy="132412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63">
            <a:extLst>
              <a:ext uri="{FF2B5EF4-FFF2-40B4-BE49-F238E27FC236}">
                <a16:creationId xmlns:a16="http://schemas.microsoft.com/office/drawing/2014/main" id="{248F7F05-7224-4190-9133-78D8DB38D0AB}"/>
              </a:ext>
            </a:extLst>
          </p:cNvPr>
          <p:cNvCxnSpPr>
            <a:cxnSpLocks/>
          </p:cNvCxnSpPr>
          <p:nvPr/>
        </p:nvCxnSpPr>
        <p:spPr>
          <a:xfrm flipV="1">
            <a:off x="1729094" y="2853066"/>
            <a:ext cx="0" cy="170503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120">
            <a:extLst>
              <a:ext uri="{FF2B5EF4-FFF2-40B4-BE49-F238E27FC236}">
                <a16:creationId xmlns:a16="http://schemas.microsoft.com/office/drawing/2014/main" id="{AF8B883B-ABE1-463D-8819-DD9C7208A318}"/>
              </a:ext>
            </a:extLst>
          </p:cNvPr>
          <p:cNvCxnSpPr>
            <a:cxnSpLocks/>
          </p:cNvCxnSpPr>
          <p:nvPr/>
        </p:nvCxnSpPr>
        <p:spPr>
          <a:xfrm flipH="1">
            <a:off x="2343586" y="2214740"/>
            <a:ext cx="216244" cy="0"/>
          </a:xfrm>
          <a:prstGeom prst="straightConnector1">
            <a:avLst/>
          </a:prstGeom>
          <a:ln w="19050">
            <a:solidFill>
              <a:srgbClr val="9B5D3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29">
            <a:extLst>
              <a:ext uri="{FF2B5EF4-FFF2-40B4-BE49-F238E27FC236}">
                <a16:creationId xmlns:a16="http://schemas.microsoft.com/office/drawing/2014/main" id="{F29063F6-2DB1-425D-9AA2-4D579742A321}"/>
              </a:ext>
            </a:extLst>
          </p:cNvPr>
          <p:cNvSpPr txBox="1"/>
          <p:nvPr/>
        </p:nvSpPr>
        <p:spPr>
          <a:xfrm>
            <a:off x="2091456" y="3861714"/>
            <a:ext cx="78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Wetting front</a:t>
            </a:r>
            <a:endParaRPr lang="en-CH" sz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130">
            <a:extLst>
              <a:ext uri="{FF2B5EF4-FFF2-40B4-BE49-F238E27FC236}">
                <a16:creationId xmlns:a16="http://schemas.microsoft.com/office/drawing/2014/main" id="{808F1A15-8B31-4055-A4AA-FC6901405483}"/>
              </a:ext>
            </a:extLst>
          </p:cNvPr>
          <p:cNvSpPr txBox="1"/>
          <p:nvPr/>
        </p:nvSpPr>
        <p:spPr>
          <a:xfrm>
            <a:off x="1929228" y="1302428"/>
            <a:ext cx="92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9B5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load</a:t>
            </a:r>
            <a:endParaRPr lang="en-CH" sz="1200" dirty="0">
              <a:solidFill>
                <a:srgbClr val="9B5D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137">
            <a:extLst>
              <a:ext uri="{FF2B5EF4-FFF2-40B4-BE49-F238E27FC236}">
                <a16:creationId xmlns:a16="http://schemas.microsoft.com/office/drawing/2014/main" id="{57351DAF-F46F-4536-8C22-538031BEB9CB}"/>
              </a:ext>
            </a:extLst>
          </p:cNvPr>
          <p:cNvSpPr txBox="1"/>
          <p:nvPr/>
        </p:nvSpPr>
        <p:spPr>
          <a:xfrm>
            <a:off x="549385" y="1284507"/>
            <a:ext cx="101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rock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139">
            <a:extLst>
              <a:ext uri="{FF2B5EF4-FFF2-40B4-BE49-F238E27FC236}">
                <a16:creationId xmlns:a16="http://schemas.microsoft.com/office/drawing/2014/main" id="{7377FEC5-2A0B-4A1C-BDAC-8F0693C9016B}"/>
              </a:ext>
            </a:extLst>
          </p:cNvPr>
          <p:cNvSpPr txBox="1"/>
          <p:nvPr/>
        </p:nvSpPr>
        <p:spPr>
          <a:xfrm>
            <a:off x="547174" y="3877526"/>
            <a:ext cx="1040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rock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reeform: Shape 8">
            <a:extLst>
              <a:ext uri="{FF2B5EF4-FFF2-40B4-BE49-F238E27FC236}">
                <a16:creationId xmlns:a16="http://schemas.microsoft.com/office/drawing/2014/main" id="{D09CD922-5502-46EC-85D1-93F1712B88C8}"/>
              </a:ext>
            </a:extLst>
          </p:cNvPr>
          <p:cNvSpPr/>
          <p:nvPr/>
        </p:nvSpPr>
        <p:spPr>
          <a:xfrm>
            <a:off x="8620651" y="2144007"/>
            <a:ext cx="1001262" cy="660336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396878 h 402691"/>
              <a:gd name="connsiteX1" fmla="*/ 269875 w 1660525"/>
              <a:gd name="connsiteY1" fmla="*/ 3 h 402691"/>
              <a:gd name="connsiteX2" fmla="*/ 768350 w 1660525"/>
              <a:gd name="connsiteY2" fmla="*/ 390528 h 402691"/>
              <a:gd name="connsiteX3" fmla="*/ 1200438 w 1660525"/>
              <a:gd name="connsiteY3" fmla="*/ 2312 h 402691"/>
              <a:gd name="connsiteX4" fmla="*/ 1524000 w 1660525"/>
              <a:gd name="connsiteY4" fmla="*/ 374653 h 402691"/>
              <a:gd name="connsiteX5" fmla="*/ 1660525 w 1660525"/>
              <a:gd name="connsiteY5" fmla="*/ 400053 h 402691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00438 w 1660525"/>
              <a:gd name="connsiteY3" fmla="*/ 110067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25068 w 1660525"/>
              <a:gd name="connsiteY3" fmla="*/ 39255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07808"/>
              <a:gd name="connsiteX1" fmla="*/ 269875 w 1660525"/>
              <a:gd name="connsiteY1" fmla="*/ 1 h 507808"/>
              <a:gd name="connsiteX2" fmla="*/ 768350 w 1660525"/>
              <a:gd name="connsiteY2" fmla="*/ 498283 h 507808"/>
              <a:gd name="connsiteX3" fmla="*/ 1225068 w 1660525"/>
              <a:gd name="connsiteY3" fmla="*/ 39255 h 507808"/>
              <a:gd name="connsiteX4" fmla="*/ 1660525 w 1660525"/>
              <a:gd name="connsiteY4" fmla="*/ 507808 h 507808"/>
              <a:gd name="connsiteX0" fmla="*/ 0 w 1569159"/>
              <a:gd name="connsiteY0" fmla="*/ 504633 h 505988"/>
              <a:gd name="connsiteX1" fmla="*/ 269875 w 1569159"/>
              <a:gd name="connsiteY1" fmla="*/ 1 h 505988"/>
              <a:gd name="connsiteX2" fmla="*/ 768350 w 1569159"/>
              <a:gd name="connsiteY2" fmla="*/ 498283 h 505988"/>
              <a:gd name="connsiteX3" fmla="*/ 1225068 w 1569159"/>
              <a:gd name="connsiteY3" fmla="*/ 39255 h 505988"/>
              <a:gd name="connsiteX4" fmla="*/ 1569159 w 1569159"/>
              <a:gd name="connsiteY4" fmla="*/ 505988 h 505988"/>
              <a:gd name="connsiteX0" fmla="*/ 0 w 1569159"/>
              <a:gd name="connsiteY0" fmla="*/ 504634 h 537483"/>
              <a:gd name="connsiteX1" fmla="*/ 269875 w 1569159"/>
              <a:gd name="connsiteY1" fmla="*/ 2 h 537483"/>
              <a:gd name="connsiteX2" fmla="*/ 768350 w 1569159"/>
              <a:gd name="connsiteY2" fmla="*/ 498284 h 537483"/>
              <a:gd name="connsiteX3" fmla="*/ 1569159 w 1569159"/>
              <a:gd name="connsiteY3" fmla="*/ 505989 h 537483"/>
              <a:gd name="connsiteX0" fmla="*/ 0 w 768350"/>
              <a:gd name="connsiteY0" fmla="*/ 504634 h 504634"/>
              <a:gd name="connsiteX1" fmla="*/ 269875 w 768350"/>
              <a:gd name="connsiteY1" fmla="*/ 2 h 504634"/>
              <a:gd name="connsiteX2" fmla="*/ 768350 w 768350"/>
              <a:gd name="connsiteY2" fmla="*/ 498284 h 5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504634">
                <a:moveTo>
                  <a:pt x="0" y="504634"/>
                </a:moveTo>
                <a:cubicBezTo>
                  <a:pt x="65352" y="306725"/>
                  <a:pt x="141817" y="1060"/>
                  <a:pt x="269875" y="2"/>
                </a:cubicBezTo>
                <a:cubicBezTo>
                  <a:pt x="397933" y="-1056"/>
                  <a:pt x="551803" y="413953"/>
                  <a:pt x="768350" y="498284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5" name="Freeform: Shape 36">
            <a:extLst>
              <a:ext uri="{FF2B5EF4-FFF2-40B4-BE49-F238E27FC236}">
                <a16:creationId xmlns:a16="http://schemas.microsoft.com/office/drawing/2014/main" id="{D3F4D38E-335B-44D7-A30C-84585F2232C8}"/>
              </a:ext>
            </a:extLst>
          </p:cNvPr>
          <p:cNvSpPr/>
          <p:nvPr/>
        </p:nvSpPr>
        <p:spPr>
          <a:xfrm>
            <a:off x="8618342" y="2146358"/>
            <a:ext cx="2137265" cy="659758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7117"/>
              <a:gd name="connsiteX1" fmla="*/ 295275 w 1660525"/>
              <a:gd name="connsiteY1" fmla="*/ 553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9202"/>
              <a:gd name="connsiteX1" fmla="*/ 295275 w 1660525"/>
              <a:gd name="connsiteY1" fmla="*/ 55329 h 879202"/>
              <a:gd name="connsiteX2" fmla="*/ 739775 w 1660525"/>
              <a:gd name="connsiteY2" fmla="*/ 864954 h 879202"/>
              <a:gd name="connsiteX3" fmla="*/ 977900 w 1660525"/>
              <a:gd name="connsiteY3" fmla="*/ 534754 h 879202"/>
              <a:gd name="connsiteX4" fmla="*/ 1181100 w 1660525"/>
              <a:gd name="connsiteY4" fmla="*/ 61679 h 879202"/>
              <a:gd name="connsiteX5" fmla="*/ 1266825 w 1660525"/>
              <a:gd name="connsiteY5" fmla="*/ 26754 h 879202"/>
              <a:gd name="connsiteX6" fmla="*/ 1371600 w 1660525"/>
              <a:gd name="connsiteY6" fmla="*/ 52154 h 879202"/>
              <a:gd name="connsiteX7" fmla="*/ 1428750 w 1660525"/>
              <a:gd name="connsiteY7" fmla="*/ 620479 h 879202"/>
              <a:gd name="connsiteX8" fmla="*/ 1524000 w 1660525"/>
              <a:gd name="connsiteY8" fmla="*/ 849079 h 879202"/>
              <a:gd name="connsiteX9" fmla="*/ 1660525 w 1660525"/>
              <a:gd name="connsiteY9" fmla="*/ 874479 h 879202"/>
              <a:gd name="connsiteX0" fmla="*/ 0 w 1660525"/>
              <a:gd name="connsiteY0" fmla="*/ 886027 h 892362"/>
              <a:gd name="connsiteX1" fmla="*/ 295275 w 1660525"/>
              <a:gd name="connsiteY1" fmla="*/ 70052 h 892362"/>
              <a:gd name="connsiteX2" fmla="*/ 739775 w 1660525"/>
              <a:gd name="connsiteY2" fmla="*/ 879677 h 892362"/>
              <a:gd name="connsiteX3" fmla="*/ 977900 w 1660525"/>
              <a:gd name="connsiteY3" fmla="*/ 549477 h 892362"/>
              <a:gd name="connsiteX4" fmla="*/ 1101725 w 1660525"/>
              <a:gd name="connsiteY4" fmla="*/ 339927 h 892362"/>
              <a:gd name="connsiteX5" fmla="*/ 1266825 w 1660525"/>
              <a:gd name="connsiteY5" fmla="*/ 41477 h 892362"/>
              <a:gd name="connsiteX6" fmla="*/ 1371600 w 1660525"/>
              <a:gd name="connsiteY6" fmla="*/ 66877 h 892362"/>
              <a:gd name="connsiteX7" fmla="*/ 1428750 w 1660525"/>
              <a:gd name="connsiteY7" fmla="*/ 635202 h 892362"/>
              <a:gd name="connsiteX8" fmla="*/ 1524000 w 1660525"/>
              <a:gd name="connsiteY8" fmla="*/ 863802 h 892362"/>
              <a:gd name="connsiteX9" fmla="*/ 1660525 w 1660525"/>
              <a:gd name="connsiteY9" fmla="*/ 889202 h 892362"/>
              <a:gd name="connsiteX0" fmla="*/ 0 w 1660525"/>
              <a:gd name="connsiteY0" fmla="*/ 831231 h 837566"/>
              <a:gd name="connsiteX1" fmla="*/ 295275 w 1660525"/>
              <a:gd name="connsiteY1" fmla="*/ 15256 h 837566"/>
              <a:gd name="connsiteX2" fmla="*/ 739775 w 1660525"/>
              <a:gd name="connsiteY2" fmla="*/ 824881 h 837566"/>
              <a:gd name="connsiteX3" fmla="*/ 977900 w 1660525"/>
              <a:gd name="connsiteY3" fmla="*/ 494681 h 837566"/>
              <a:gd name="connsiteX4" fmla="*/ 1101725 w 1660525"/>
              <a:gd name="connsiteY4" fmla="*/ 285131 h 837566"/>
              <a:gd name="connsiteX5" fmla="*/ 1238250 w 1660525"/>
              <a:gd name="connsiteY5" fmla="*/ 199406 h 837566"/>
              <a:gd name="connsiteX6" fmla="*/ 1371600 w 1660525"/>
              <a:gd name="connsiteY6" fmla="*/ 12081 h 837566"/>
              <a:gd name="connsiteX7" fmla="*/ 1428750 w 1660525"/>
              <a:gd name="connsiteY7" fmla="*/ 580406 h 837566"/>
              <a:gd name="connsiteX8" fmla="*/ 1524000 w 1660525"/>
              <a:gd name="connsiteY8" fmla="*/ 809006 h 837566"/>
              <a:gd name="connsiteX9" fmla="*/ 1660525 w 1660525"/>
              <a:gd name="connsiteY9" fmla="*/ 834406 h 837566"/>
              <a:gd name="connsiteX0" fmla="*/ 0 w 1660525"/>
              <a:gd name="connsiteY0" fmla="*/ 815977 h 822312"/>
              <a:gd name="connsiteX1" fmla="*/ 295275 w 1660525"/>
              <a:gd name="connsiteY1" fmla="*/ 2 h 822312"/>
              <a:gd name="connsiteX2" fmla="*/ 739775 w 1660525"/>
              <a:gd name="connsiteY2" fmla="*/ 809627 h 822312"/>
              <a:gd name="connsiteX3" fmla="*/ 977900 w 1660525"/>
              <a:gd name="connsiteY3" fmla="*/ 479427 h 822312"/>
              <a:gd name="connsiteX4" fmla="*/ 1101725 w 1660525"/>
              <a:gd name="connsiteY4" fmla="*/ 269877 h 822312"/>
              <a:gd name="connsiteX5" fmla="*/ 1238250 w 1660525"/>
              <a:gd name="connsiteY5" fmla="*/ 184152 h 822312"/>
              <a:gd name="connsiteX6" fmla="*/ 1428750 w 1660525"/>
              <a:gd name="connsiteY6" fmla="*/ 565152 h 822312"/>
              <a:gd name="connsiteX7" fmla="*/ 1524000 w 1660525"/>
              <a:gd name="connsiteY7" fmla="*/ 793752 h 822312"/>
              <a:gd name="connsiteX8" fmla="*/ 1660525 w 1660525"/>
              <a:gd name="connsiteY8" fmla="*/ 819152 h 822312"/>
              <a:gd name="connsiteX0" fmla="*/ 0 w 1660525"/>
              <a:gd name="connsiteY0" fmla="*/ 815977 h 822784"/>
              <a:gd name="connsiteX1" fmla="*/ 295275 w 1660525"/>
              <a:gd name="connsiteY1" fmla="*/ 2 h 822784"/>
              <a:gd name="connsiteX2" fmla="*/ 739775 w 1660525"/>
              <a:gd name="connsiteY2" fmla="*/ 809627 h 822784"/>
              <a:gd name="connsiteX3" fmla="*/ 977900 w 1660525"/>
              <a:gd name="connsiteY3" fmla="*/ 479427 h 822784"/>
              <a:gd name="connsiteX4" fmla="*/ 1238250 w 1660525"/>
              <a:gd name="connsiteY4" fmla="*/ 184152 h 822784"/>
              <a:gd name="connsiteX5" fmla="*/ 1428750 w 1660525"/>
              <a:gd name="connsiteY5" fmla="*/ 565152 h 822784"/>
              <a:gd name="connsiteX6" fmla="*/ 1524000 w 1660525"/>
              <a:gd name="connsiteY6" fmla="*/ 793752 h 822784"/>
              <a:gd name="connsiteX7" fmla="*/ 1660525 w 1660525"/>
              <a:gd name="connsiteY7" fmla="*/ 819152 h 822784"/>
              <a:gd name="connsiteX0" fmla="*/ 0 w 1660525"/>
              <a:gd name="connsiteY0" fmla="*/ 815977 h 826480"/>
              <a:gd name="connsiteX1" fmla="*/ 295275 w 1660525"/>
              <a:gd name="connsiteY1" fmla="*/ 2 h 826480"/>
              <a:gd name="connsiteX2" fmla="*/ 739775 w 1660525"/>
              <a:gd name="connsiteY2" fmla="*/ 809627 h 826480"/>
              <a:gd name="connsiteX3" fmla="*/ 1006475 w 1660525"/>
              <a:gd name="connsiteY3" fmla="*/ 520702 h 826480"/>
              <a:gd name="connsiteX4" fmla="*/ 1238250 w 1660525"/>
              <a:gd name="connsiteY4" fmla="*/ 184152 h 826480"/>
              <a:gd name="connsiteX5" fmla="*/ 1428750 w 1660525"/>
              <a:gd name="connsiteY5" fmla="*/ 565152 h 826480"/>
              <a:gd name="connsiteX6" fmla="*/ 1524000 w 1660525"/>
              <a:gd name="connsiteY6" fmla="*/ 793752 h 826480"/>
              <a:gd name="connsiteX7" fmla="*/ 1660525 w 1660525"/>
              <a:gd name="connsiteY7" fmla="*/ 819152 h 82648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238250 w 1660525"/>
              <a:gd name="connsiteY3" fmla="*/ 18415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6699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080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393703 h 399516"/>
              <a:gd name="connsiteX1" fmla="*/ 276225 w 1660525"/>
              <a:gd name="connsiteY1" fmla="*/ 3 h 399516"/>
              <a:gd name="connsiteX2" fmla="*/ 708025 w 1660525"/>
              <a:gd name="connsiteY2" fmla="*/ 387353 h 399516"/>
              <a:gd name="connsiteX3" fmla="*/ 1181100 w 1660525"/>
              <a:gd name="connsiteY3" fmla="*/ 31753 h 399516"/>
              <a:gd name="connsiteX4" fmla="*/ 1524000 w 1660525"/>
              <a:gd name="connsiteY4" fmla="*/ 371478 h 399516"/>
              <a:gd name="connsiteX5" fmla="*/ 1660525 w 1660525"/>
              <a:gd name="connsiteY5" fmla="*/ 396878 h 399516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42950 w 1660525"/>
              <a:gd name="connsiteY2" fmla="*/ 390526 h 399514"/>
              <a:gd name="connsiteX3" fmla="*/ 1181100 w 1660525"/>
              <a:gd name="connsiteY3" fmla="*/ 317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4 h 400110"/>
              <a:gd name="connsiteX1" fmla="*/ 276225 w 1660525"/>
              <a:gd name="connsiteY1" fmla="*/ 4 h 400110"/>
              <a:gd name="connsiteX2" fmla="*/ 720725 w 1660525"/>
              <a:gd name="connsiteY2" fmla="*/ 400054 h 400110"/>
              <a:gd name="connsiteX3" fmla="*/ 1181100 w 1660525"/>
              <a:gd name="connsiteY3" fmla="*/ 31754 h 400110"/>
              <a:gd name="connsiteX4" fmla="*/ 1524000 w 1660525"/>
              <a:gd name="connsiteY4" fmla="*/ 371479 h 400110"/>
              <a:gd name="connsiteX5" fmla="*/ 1660525 w 1660525"/>
              <a:gd name="connsiteY5" fmla="*/ 396879 h 400110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33425 w 1660525"/>
              <a:gd name="connsiteY2" fmla="*/ 390526 h 399514"/>
              <a:gd name="connsiteX3" fmla="*/ 1181100 w 1660525"/>
              <a:gd name="connsiteY3" fmla="*/ 317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181100 w 1660525"/>
              <a:gd name="connsiteY3" fmla="*/ 317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206500 w 1660525"/>
              <a:gd name="connsiteY3" fmla="*/ 10160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209675 w 1660525"/>
              <a:gd name="connsiteY3" fmla="*/ 149226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193800 w 1660525"/>
              <a:gd name="connsiteY3" fmla="*/ 1460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215352 w 1660525"/>
              <a:gd name="connsiteY3" fmla="*/ 192233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215352 w 1660525"/>
              <a:gd name="connsiteY3" fmla="*/ 296911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135303 w 1660525"/>
              <a:gd name="connsiteY3" fmla="*/ 241493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129146 w 1660525"/>
              <a:gd name="connsiteY3" fmla="*/ 226099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098358 w 1660525"/>
              <a:gd name="connsiteY3" fmla="*/ 281517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525" h="504192">
                <a:moveTo>
                  <a:pt x="0" y="498379"/>
                </a:moveTo>
                <a:cubicBezTo>
                  <a:pt x="65352" y="300470"/>
                  <a:pt x="153362" y="529"/>
                  <a:pt x="279304" y="0"/>
                </a:cubicBezTo>
                <a:cubicBezTo>
                  <a:pt x="405246" y="-529"/>
                  <a:pt x="619141" y="448284"/>
                  <a:pt x="755650" y="495204"/>
                </a:cubicBezTo>
                <a:cubicBezTo>
                  <a:pt x="892159" y="542124"/>
                  <a:pt x="970300" y="284692"/>
                  <a:pt x="1098358" y="281517"/>
                </a:cubicBezTo>
                <a:cubicBezTo>
                  <a:pt x="1226416" y="278342"/>
                  <a:pt x="1444096" y="409479"/>
                  <a:pt x="1524000" y="476154"/>
                </a:cubicBezTo>
                <a:cubicBezTo>
                  <a:pt x="1561571" y="485679"/>
                  <a:pt x="1578504" y="512666"/>
                  <a:pt x="1660525" y="501554"/>
                </a:cubicBezTo>
              </a:path>
            </a:pathLst>
          </a:custGeom>
          <a:noFill/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6" name="Freeform: Shape 9">
            <a:extLst>
              <a:ext uri="{FF2B5EF4-FFF2-40B4-BE49-F238E27FC236}">
                <a16:creationId xmlns:a16="http://schemas.microsoft.com/office/drawing/2014/main" id="{629BC087-851D-4E8C-B917-F89CAC9E86EA}"/>
              </a:ext>
            </a:extLst>
          </p:cNvPr>
          <p:cNvSpPr/>
          <p:nvPr/>
        </p:nvSpPr>
        <p:spPr>
          <a:xfrm>
            <a:off x="8628586" y="4980635"/>
            <a:ext cx="995588" cy="442789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523890 h 529703"/>
              <a:gd name="connsiteX1" fmla="*/ 285269 w 1660525"/>
              <a:gd name="connsiteY1" fmla="*/ 185512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490024 h 495837"/>
              <a:gd name="connsiteX1" fmla="*/ 285269 w 1660525"/>
              <a:gd name="connsiteY1" fmla="*/ 151646 h 495837"/>
              <a:gd name="connsiteX2" fmla="*/ 768350 w 1660525"/>
              <a:gd name="connsiteY2" fmla="*/ 483674 h 495837"/>
              <a:gd name="connsiteX3" fmla="*/ 1209675 w 1660525"/>
              <a:gd name="connsiteY3" fmla="*/ 16 h 495837"/>
              <a:gd name="connsiteX4" fmla="*/ 1524000 w 1660525"/>
              <a:gd name="connsiteY4" fmla="*/ 467799 h 495837"/>
              <a:gd name="connsiteX5" fmla="*/ 1660525 w 1660525"/>
              <a:gd name="connsiteY5" fmla="*/ 493199 h 495837"/>
              <a:gd name="connsiteX0" fmla="*/ 0 w 1660525"/>
              <a:gd name="connsiteY0" fmla="*/ 490013 h 493188"/>
              <a:gd name="connsiteX1" fmla="*/ 285269 w 1660525"/>
              <a:gd name="connsiteY1" fmla="*/ 151635 h 493188"/>
              <a:gd name="connsiteX2" fmla="*/ 768350 w 1660525"/>
              <a:gd name="connsiteY2" fmla="*/ 483663 h 493188"/>
              <a:gd name="connsiteX3" fmla="*/ 1209675 w 1660525"/>
              <a:gd name="connsiteY3" fmla="*/ 5 h 493188"/>
              <a:gd name="connsiteX4" fmla="*/ 1660525 w 1660525"/>
              <a:gd name="connsiteY4" fmla="*/ 493188 h 493188"/>
              <a:gd name="connsiteX0" fmla="*/ 0 w 1575989"/>
              <a:gd name="connsiteY0" fmla="*/ 490013 h 493188"/>
              <a:gd name="connsiteX1" fmla="*/ 285269 w 1575989"/>
              <a:gd name="connsiteY1" fmla="*/ 151635 h 493188"/>
              <a:gd name="connsiteX2" fmla="*/ 768350 w 1575989"/>
              <a:gd name="connsiteY2" fmla="*/ 483663 h 493188"/>
              <a:gd name="connsiteX3" fmla="*/ 1209675 w 1575989"/>
              <a:gd name="connsiteY3" fmla="*/ 5 h 493188"/>
              <a:gd name="connsiteX4" fmla="*/ 1575989 w 1575989"/>
              <a:gd name="connsiteY4" fmla="*/ 493188 h 493188"/>
              <a:gd name="connsiteX0" fmla="*/ 0 w 1575989"/>
              <a:gd name="connsiteY0" fmla="*/ 338382 h 359544"/>
              <a:gd name="connsiteX1" fmla="*/ 285269 w 1575989"/>
              <a:gd name="connsiteY1" fmla="*/ 4 h 359544"/>
              <a:gd name="connsiteX2" fmla="*/ 768350 w 1575989"/>
              <a:gd name="connsiteY2" fmla="*/ 332032 h 359544"/>
              <a:gd name="connsiteX3" fmla="*/ 1575989 w 1575989"/>
              <a:gd name="connsiteY3" fmla="*/ 341557 h 359544"/>
              <a:gd name="connsiteX0" fmla="*/ 0 w 768350"/>
              <a:gd name="connsiteY0" fmla="*/ 338382 h 338382"/>
              <a:gd name="connsiteX1" fmla="*/ 285269 w 768350"/>
              <a:gd name="connsiteY1" fmla="*/ 4 h 338382"/>
              <a:gd name="connsiteX2" fmla="*/ 768350 w 768350"/>
              <a:gd name="connsiteY2" fmla="*/ 332032 h 3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338382">
                <a:moveTo>
                  <a:pt x="0" y="338382"/>
                </a:moveTo>
                <a:cubicBezTo>
                  <a:pt x="65352" y="140473"/>
                  <a:pt x="157211" y="1062"/>
                  <a:pt x="285269" y="4"/>
                </a:cubicBezTo>
                <a:cubicBezTo>
                  <a:pt x="413327" y="-1054"/>
                  <a:pt x="553230" y="275107"/>
                  <a:pt x="768350" y="332032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7" name="Straight Connector 11">
            <a:extLst>
              <a:ext uri="{FF2B5EF4-FFF2-40B4-BE49-F238E27FC236}">
                <a16:creationId xmlns:a16="http://schemas.microsoft.com/office/drawing/2014/main" id="{A483D5EA-AF17-4732-A1CC-8281D4CF8F2E}"/>
              </a:ext>
            </a:extLst>
          </p:cNvPr>
          <p:cNvCxnSpPr>
            <a:cxnSpLocks/>
          </p:cNvCxnSpPr>
          <p:nvPr/>
        </p:nvCxnSpPr>
        <p:spPr>
          <a:xfrm>
            <a:off x="9637820" y="1935400"/>
            <a:ext cx="1587" cy="8810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3">
            <a:extLst>
              <a:ext uri="{FF2B5EF4-FFF2-40B4-BE49-F238E27FC236}">
                <a16:creationId xmlns:a16="http://schemas.microsoft.com/office/drawing/2014/main" id="{7D4B6C22-E8CC-41ED-9C00-133DD3625AA9}"/>
              </a:ext>
            </a:extLst>
          </p:cNvPr>
          <p:cNvCxnSpPr>
            <a:cxnSpLocks/>
          </p:cNvCxnSpPr>
          <p:nvPr/>
        </p:nvCxnSpPr>
        <p:spPr>
          <a:xfrm>
            <a:off x="9626602" y="4411760"/>
            <a:ext cx="0" cy="10078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15">
            <a:extLst>
              <a:ext uri="{FF2B5EF4-FFF2-40B4-BE49-F238E27FC236}">
                <a16:creationId xmlns:a16="http://schemas.microsoft.com/office/drawing/2014/main" id="{AF2C32B6-8C14-4646-890D-CD8D95E022E1}"/>
              </a:ext>
            </a:extLst>
          </p:cNvPr>
          <p:cNvCxnSpPr/>
          <p:nvPr/>
        </p:nvCxnSpPr>
        <p:spPr>
          <a:xfrm flipH="1">
            <a:off x="9376795" y="4487642"/>
            <a:ext cx="2553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16">
            <a:extLst>
              <a:ext uri="{FF2B5EF4-FFF2-40B4-BE49-F238E27FC236}">
                <a16:creationId xmlns:a16="http://schemas.microsoft.com/office/drawing/2014/main" id="{A7F7EE47-2104-4089-99A7-EF6516B364C7}"/>
              </a:ext>
            </a:extLst>
          </p:cNvPr>
          <p:cNvCxnSpPr>
            <a:cxnSpLocks/>
          </p:cNvCxnSpPr>
          <p:nvPr/>
        </p:nvCxnSpPr>
        <p:spPr>
          <a:xfrm>
            <a:off x="9635277" y="4488019"/>
            <a:ext cx="2252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21">
            <a:extLst>
              <a:ext uri="{FF2B5EF4-FFF2-40B4-BE49-F238E27FC236}">
                <a16:creationId xmlns:a16="http://schemas.microsoft.com/office/drawing/2014/main" id="{A95037C3-D2F6-4E3A-8F37-52505B3EE1C2}"/>
              </a:ext>
            </a:extLst>
          </p:cNvPr>
          <p:cNvCxnSpPr>
            <a:cxnSpLocks/>
          </p:cNvCxnSpPr>
          <p:nvPr/>
        </p:nvCxnSpPr>
        <p:spPr>
          <a:xfrm flipH="1">
            <a:off x="9389528" y="2034119"/>
            <a:ext cx="2553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22">
            <a:extLst>
              <a:ext uri="{FF2B5EF4-FFF2-40B4-BE49-F238E27FC236}">
                <a16:creationId xmlns:a16="http://schemas.microsoft.com/office/drawing/2014/main" id="{46B5ABEC-8518-461B-932A-95672871C7C0}"/>
              </a:ext>
            </a:extLst>
          </p:cNvPr>
          <p:cNvCxnSpPr>
            <a:cxnSpLocks/>
          </p:cNvCxnSpPr>
          <p:nvPr/>
        </p:nvCxnSpPr>
        <p:spPr>
          <a:xfrm>
            <a:off x="9648010" y="2032115"/>
            <a:ext cx="2252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55">
            <a:extLst>
              <a:ext uri="{FF2B5EF4-FFF2-40B4-BE49-F238E27FC236}">
                <a16:creationId xmlns:a16="http://schemas.microsoft.com/office/drawing/2014/main" id="{2ED1C588-BD30-47B1-B365-0A0EF3096D6C}"/>
              </a:ext>
            </a:extLst>
          </p:cNvPr>
          <p:cNvSpPr txBox="1"/>
          <p:nvPr/>
        </p:nvSpPr>
        <p:spPr>
          <a:xfrm>
            <a:off x="8723270" y="1819984"/>
            <a:ext cx="898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microstructure</a:t>
            </a:r>
            <a:endParaRPr lang="en-CH"/>
          </a:p>
        </p:txBody>
      </p:sp>
      <p:sp>
        <p:nvSpPr>
          <p:cNvPr id="94" name="TextBox 58">
            <a:extLst>
              <a:ext uri="{FF2B5EF4-FFF2-40B4-BE49-F238E27FC236}">
                <a16:creationId xmlns:a16="http://schemas.microsoft.com/office/drawing/2014/main" id="{94A0DCBA-1460-48FE-94F6-85B6917AB0A0}"/>
              </a:ext>
            </a:extLst>
          </p:cNvPr>
          <p:cNvSpPr txBox="1"/>
          <p:nvPr/>
        </p:nvSpPr>
        <p:spPr>
          <a:xfrm>
            <a:off x="9637820" y="1822619"/>
            <a:ext cx="931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macrostructure</a:t>
            </a:r>
            <a:endParaRPr lang="en-CH"/>
          </a:p>
        </p:txBody>
      </p:sp>
      <p:sp>
        <p:nvSpPr>
          <p:cNvPr id="95" name="TextBox 61">
            <a:extLst>
              <a:ext uri="{FF2B5EF4-FFF2-40B4-BE49-F238E27FC236}">
                <a16:creationId xmlns:a16="http://schemas.microsoft.com/office/drawing/2014/main" id="{5CFD6629-F667-4A07-86A6-D681FCF4A4EE}"/>
              </a:ext>
            </a:extLst>
          </p:cNvPr>
          <p:cNvSpPr txBox="1"/>
          <p:nvPr/>
        </p:nvSpPr>
        <p:spPr>
          <a:xfrm>
            <a:off x="8748128" y="4270868"/>
            <a:ext cx="898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microstructure</a:t>
            </a:r>
            <a:endParaRPr lang="en-CH"/>
          </a:p>
        </p:txBody>
      </p:sp>
      <p:sp>
        <p:nvSpPr>
          <p:cNvPr id="96" name="TextBox 62">
            <a:extLst>
              <a:ext uri="{FF2B5EF4-FFF2-40B4-BE49-F238E27FC236}">
                <a16:creationId xmlns:a16="http://schemas.microsoft.com/office/drawing/2014/main" id="{35F0C43E-B510-4DE0-A24E-48047461DBF7}"/>
              </a:ext>
            </a:extLst>
          </p:cNvPr>
          <p:cNvSpPr txBox="1"/>
          <p:nvPr/>
        </p:nvSpPr>
        <p:spPr>
          <a:xfrm>
            <a:off x="9585136" y="4270675"/>
            <a:ext cx="931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macrostructure</a:t>
            </a:r>
            <a:endParaRPr lang="en-CH"/>
          </a:p>
        </p:txBody>
      </p:sp>
      <p:sp>
        <p:nvSpPr>
          <p:cNvPr id="97" name="TextBox 12">
            <a:extLst>
              <a:ext uri="{FF2B5EF4-FFF2-40B4-BE49-F238E27FC236}">
                <a16:creationId xmlns:a16="http://schemas.microsoft.com/office/drawing/2014/main" id="{ABA5C301-26BD-484D-9EC4-EB075CAA1698}"/>
              </a:ext>
            </a:extLst>
          </p:cNvPr>
          <p:cNvSpPr txBox="1"/>
          <p:nvPr/>
        </p:nvSpPr>
        <p:spPr>
          <a:xfrm>
            <a:off x="10121728" y="3081632"/>
            <a:ext cx="1268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100" dirty="0">
                <a:effectLst/>
                <a:ea typeface="Calibri" panose="020F0502020204030204" pitchFamily="34" charset="0"/>
              </a:rPr>
              <a:t>after </a:t>
            </a:r>
            <a:r>
              <a:rPr lang="en-GB" sz="800" kern="100" dirty="0" err="1">
                <a:effectLst/>
                <a:ea typeface="Calibri" panose="020F0502020204030204" pitchFamily="34" charset="0"/>
              </a:rPr>
              <a:t>Lloret</a:t>
            </a:r>
            <a:r>
              <a:rPr lang="en-GB" sz="800" kern="100" dirty="0">
                <a:effectLst/>
                <a:ea typeface="Calibri" panose="020F0502020204030204" pitchFamily="34" charset="0"/>
              </a:rPr>
              <a:t> et al., 2003</a:t>
            </a:r>
            <a:endParaRPr lang="en-CH" sz="800" dirty="0"/>
          </a:p>
        </p:txBody>
      </p:sp>
      <p:sp>
        <p:nvSpPr>
          <p:cNvPr id="98" name="TextBox 14">
            <a:extLst>
              <a:ext uri="{FF2B5EF4-FFF2-40B4-BE49-F238E27FC236}">
                <a16:creationId xmlns:a16="http://schemas.microsoft.com/office/drawing/2014/main" id="{9DD9B3C6-97CE-4655-94A8-5832D3B9852C}"/>
              </a:ext>
            </a:extLst>
          </p:cNvPr>
          <p:cNvSpPr txBox="1"/>
          <p:nvPr/>
        </p:nvSpPr>
        <p:spPr>
          <a:xfrm>
            <a:off x="9947509" y="5715679"/>
            <a:ext cx="15116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100">
                <a:effectLst/>
                <a:ea typeface="Calibri" panose="020F0502020204030204" pitchFamily="34" charset="0"/>
              </a:rPr>
              <a:t>after </a:t>
            </a:r>
            <a:r>
              <a:rPr lang="en-GB" sz="800" kern="100" err="1">
                <a:effectLst/>
                <a:ea typeface="Calibri" panose="020F0502020204030204" pitchFamily="34" charset="0"/>
              </a:rPr>
              <a:t>Seiphoori</a:t>
            </a:r>
            <a:r>
              <a:rPr lang="en-GB" sz="800" kern="100">
                <a:effectLst/>
                <a:ea typeface="Calibri" panose="020F0502020204030204" pitchFamily="34" charset="0"/>
              </a:rPr>
              <a:t> et al., 2014</a:t>
            </a:r>
            <a:endParaRPr lang="en-CH" sz="800"/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DFEE5270-8D3C-4163-9484-053989F866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3" b="393"/>
          <a:stretch/>
        </p:blipFill>
        <p:spPr>
          <a:xfrm>
            <a:off x="4250178" y="1156063"/>
            <a:ext cx="2875928" cy="235528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3BBD4954-C718-4CDE-BC23-DA4E70021C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1" b="991"/>
          <a:stretch/>
        </p:blipFill>
        <p:spPr>
          <a:xfrm>
            <a:off x="4258424" y="3708300"/>
            <a:ext cx="2930089" cy="2337847"/>
          </a:xfrm>
          <a:prstGeom prst="rect">
            <a:avLst/>
          </a:prstGeom>
        </p:spPr>
      </p:pic>
      <p:sp>
        <p:nvSpPr>
          <p:cNvPr id="101" name="Flèche : droite 100">
            <a:extLst>
              <a:ext uri="{FF2B5EF4-FFF2-40B4-BE49-F238E27FC236}">
                <a16:creationId xmlns:a16="http://schemas.microsoft.com/office/drawing/2014/main" id="{151AB475-C687-4204-8F50-A64610F17EAB}"/>
              </a:ext>
            </a:extLst>
          </p:cNvPr>
          <p:cNvSpPr/>
          <p:nvPr/>
        </p:nvSpPr>
        <p:spPr>
          <a:xfrm>
            <a:off x="3185214" y="2042846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èche : droite 101">
            <a:extLst>
              <a:ext uri="{FF2B5EF4-FFF2-40B4-BE49-F238E27FC236}">
                <a16:creationId xmlns:a16="http://schemas.microsoft.com/office/drawing/2014/main" id="{7139CCB7-C343-478E-BE87-AFADBF021D34}"/>
              </a:ext>
            </a:extLst>
          </p:cNvPr>
          <p:cNvSpPr/>
          <p:nvPr/>
        </p:nvSpPr>
        <p:spPr>
          <a:xfrm>
            <a:off x="3178876" y="4628902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lèche : droite 102">
            <a:extLst>
              <a:ext uri="{FF2B5EF4-FFF2-40B4-BE49-F238E27FC236}">
                <a16:creationId xmlns:a16="http://schemas.microsoft.com/office/drawing/2014/main" id="{92B13DAD-E95E-4A08-BA4A-DEC0436BEB06}"/>
              </a:ext>
            </a:extLst>
          </p:cNvPr>
          <p:cNvSpPr/>
          <p:nvPr/>
        </p:nvSpPr>
        <p:spPr>
          <a:xfrm>
            <a:off x="7318936" y="2054085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lèche : droite 103">
            <a:extLst>
              <a:ext uri="{FF2B5EF4-FFF2-40B4-BE49-F238E27FC236}">
                <a16:creationId xmlns:a16="http://schemas.microsoft.com/office/drawing/2014/main" id="{A79E9B30-5B4C-4739-AC70-00E9843326FE}"/>
              </a:ext>
            </a:extLst>
          </p:cNvPr>
          <p:cNvSpPr/>
          <p:nvPr/>
        </p:nvSpPr>
        <p:spPr>
          <a:xfrm>
            <a:off x="7313042" y="4645302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A99E2D96-26EB-492F-8811-4090F1AB5111}"/>
              </a:ext>
            </a:extLst>
          </p:cNvPr>
          <p:cNvCxnSpPr>
            <a:cxnSpLocks/>
          </p:cNvCxnSpPr>
          <p:nvPr/>
        </p:nvCxnSpPr>
        <p:spPr>
          <a:xfrm flipH="1">
            <a:off x="6411924" y="1819984"/>
            <a:ext cx="0" cy="75632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>
            <a:extLst>
              <a:ext uri="{FF2B5EF4-FFF2-40B4-BE49-F238E27FC236}">
                <a16:creationId xmlns:a16="http://schemas.microsoft.com/office/drawing/2014/main" id="{C1DAF5D5-7C7D-494D-ACA7-9B14AB9E5FF8}"/>
              </a:ext>
            </a:extLst>
          </p:cNvPr>
          <p:cNvSpPr txBox="1"/>
          <p:nvPr/>
        </p:nvSpPr>
        <p:spPr>
          <a:xfrm>
            <a:off x="616738" y="844842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Mechanical effect</a:t>
            </a:r>
            <a:endParaRPr lang="en-GB" dirty="0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D7F133F3-7462-4A80-873E-60E7DD02682A}"/>
              </a:ext>
            </a:extLst>
          </p:cNvPr>
          <p:cNvSpPr txBox="1"/>
          <p:nvPr/>
        </p:nvSpPr>
        <p:spPr>
          <a:xfrm>
            <a:off x="547174" y="3421428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Hydration effect</a:t>
            </a:r>
            <a:endParaRPr lang="en-GB" dirty="0"/>
          </a:p>
        </p:txBody>
      </p: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4D54AE26-B9D1-4AA2-9982-B8E4F9135974}"/>
              </a:ext>
            </a:extLst>
          </p:cNvPr>
          <p:cNvCxnSpPr>
            <a:cxnSpLocks/>
          </p:cNvCxnSpPr>
          <p:nvPr/>
        </p:nvCxnSpPr>
        <p:spPr>
          <a:xfrm>
            <a:off x="6223775" y="5218526"/>
            <a:ext cx="0" cy="43926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FFB92954-CE68-48E7-B412-830778342E73}"/>
              </a:ext>
            </a:extLst>
          </p:cNvPr>
          <p:cNvCxnSpPr>
            <a:cxnSpLocks/>
          </p:cNvCxnSpPr>
          <p:nvPr/>
        </p:nvCxnSpPr>
        <p:spPr>
          <a:xfrm flipV="1">
            <a:off x="5276886" y="4495593"/>
            <a:ext cx="0" cy="43795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8A33EFF9-0F76-42AD-AD4C-3D06CB829114}"/>
              </a:ext>
            </a:extLst>
          </p:cNvPr>
          <p:cNvCxnSpPr>
            <a:cxnSpLocks/>
          </p:cNvCxnSpPr>
          <p:nvPr/>
        </p:nvCxnSpPr>
        <p:spPr>
          <a:xfrm flipH="1">
            <a:off x="10203714" y="4822526"/>
            <a:ext cx="1" cy="396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950B015A-C7DB-4D3C-8EEB-28FC96DE7424}"/>
              </a:ext>
            </a:extLst>
          </p:cNvPr>
          <p:cNvCxnSpPr>
            <a:cxnSpLocks/>
          </p:cNvCxnSpPr>
          <p:nvPr/>
        </p:nvCxnSpPr>
        <p:spPr>
          <a:xfrm flipV="1">
            <a:off x="8990664" y="4511518"/>
            <a:ext cx="0" cy="432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D72D622F-3C87-45A1-A6B0-4E3148980789}"/>
              </a:ext>
            </a:extLst>
          </p:cNvPr>
          <p:cNvCxnSpPr>
            <a:cxnSpLocks/>
          </p:cNvCxnSpPr>
          <p:nvPr/>
        </p:nvCxnSpPr>
        <p:spPr>
          <a:xfrm flipH="1">
            <a:off x="10225228" y="2206218"/>
            <a:ext cx="1" cy="26795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60">
            <a:extLst>
              <a:ext uri="{FF2B5EF4-FFF2-40B4-BE49-F238E27FC236}">
                <a16:creationId xmlns:a16="http://schemas.microsoft.com/office/drawing/2014/main" id="{8C4A7C5D-B798-4192-AC24-58BAC28B981D}"/>
              </a:ext>
            </a:extLst>
          </p:cNvPr>
          <p:cNvCxnSpPr>
            <a:cxnSpLocks/>
          </p:cNvCxnSpPr>
          <p:nvPr/>
        </p:nvCxnSpPr>
        <p:spPr>
          <a:xfrm rot="5400000">
            <a:off x="6276187" y="2489937"/>
            <a:ext cx="0" cy="25200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60">
            <a:extLst>
              <a:ext uri="{FF2B5EF4-FFF2-40B4-BE49-F238E27FC236}">
                <a16:creationId xmlns:a16="http://schemas.microsoft.com/office/drawing/2014/main" id="{4AB79312-C40A-413D-A5ED-EF1FC51863CA}"/>
              </a:ext>
            </a:extLst>
          </p:cNvPr>
          <p:cNvCxnSpPr>
            <a:cxnSpLocks/>
          </p:cNvCxnSpPr>
          <p:nvPr/>
        </p:nvCxnSpPr>
        <p:spPr>
          <a:xfrm rot="5400000">
            <a:off x="10128856" y="2346018"/>
            <a:ext cx="0" cy="25200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8EB4F4F5-C60F-47BF-8E1C-A8684F6EAB7B}"/>
              </a:ext>
            </a:extLst>
          </p:cNvPr>
          <p:cNvSpPr txBox="1"/>
          <p:nvPr/>
        </p:nvSpPr>
        <p:spPr>
          <a:xfrm>
            <a:off x="0" y="6294751"/>
            <a:ext cx="12313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Lloret</a:t>
            </a:r>
            <a:r>
              <a:rPr lang="en-GB" sz="1000" dirty="0"/>
              <a:t> et al. (2003). Mechanical behaviour of heavily compacted bentonite under high suction changes. </a:t>
            </a:r>
            <a:r>
              <a:rPr lang="en-GB" sz="1000" dirty="0" err="1"/>
              <a:t>Geotechnique</a:t>
            </a:r>
            <a:r>
              <a:rPr lang="en-GB" sz="1000" dirty="0"/>
              <a:t>. 53. 27-40. 10.1680/geot.2003.53.1.27.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Seiphoori</a:t>
            </a:r>
            <a:r>
              <a:rPr lang="en-GB" sz="1000" dirty="0"/>
              <a:t>, A., Ferrari, A., &amp; Laloui, L. (2014). Water retention behaviour and microstructural evolution of MX-80 bentonite during wetting and drying cycles. </a:t>
            </a:r>
            <a:r>
              <a:rPr lang="en-GB" sz="1000" dirty="0" err="1"/>
              <a:t>Geotechnique</a:t>
            </a:r>
            <a:r>
              <a:rPr lang="en-GB" sz="1000" dirty="0"/>
              <a:t>. 64. 721-734. 10.1680/geot.14.P.017.</a:t>
            </a:r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:a16="http://schemas.microsoft.com/office/drawing/2014/main" id="{B526478E-3A02-4031-986E-BF75FDB92794}"/>
              </a:ext>
            </a:extLst>
          </p:cNvPr>
          <p:cNvSpPr/>
          <p:nvPr/>
        </p:nvSpPr>
        <p:spPr>
          <a:xfrm>
            <a:off x="295741" y="1916024"/>
            <a:ext cx="11094371" cy="15725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How to include this stress-path dependency of the pore structure into a stress-strain constitutive model?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7" name="TextBox 137">
            <a:extLst>
              <a:ext uri="{FF2B5EF4-FFF2-40B4-BE49-F238E27FC236}">
                <a16:creationId xmlns:a16="http://schemas.microsoft.com/office/drawing/2014/main" id="{DB332D2A-13A8-4155-87F6-FEE8C3D876DA}"/>
              </a:ext>
            </a:extLst>
          </p:cNvPr>
          <p:cNvSpPr txBox="1"/>
          <p:nvPr/>
        </p:nvSpPr>
        <p:spPr>
          <a:xfrm>
            <a:off x="1320751" y="1665338"/>
            <a:ext cx="101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37">
            <a:extLst>
              <a:ext uri="{FF2B5EF4-FFF2-40B4-BE49-F238E27FC236}">
                <a16:creationId xmlns:a16="http://schemas.microsoft.com/office/drawing/2014/main" id="{A10254F8-3F04-4B83-AF3E-4771C18F07A8}"/>
              </a:ext>
            </a:extLst>
          </p:cNvPr>
          <p:cNvSpPr txBox="1"/>
          <p:nvPr/>
        </p:nvSpPr>
        <p:spPr>
          <a:xfrm>
            <a:off x="1320751" y="4264629"/>
            <a:ext cx="101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  <p:bldP spid="11" grpId="0"/>
      <p:bldP spid="12" grpId="0"/>
      <p:bldP spid="15" grpId="0"/>
      <p:bldP spid="15" grpId="1"/>
      <p:bldP spid="16" grpId="0"/>
      <p:bldP spid="17" grpId="0"/>
      <p:bldP spid="18" grpId="0" animBg="1"/>
      <p:bldP spid="20" grpId="0"/>
      <p:bldP spid="21" grpId="0" animBg="1"/>
      <p:bldP spid="28" grpId="0"/>
      <p:bldP spid="33" grpId="0"/>
      <p:bldP spid="34" grpId="0" animBg="1"/>
      <p:bldP spid="49" grpId="0" animBg="1"/>
      <p:bldP spid="50" grpId="0" animBg="1"/>
      <p:bldP spid="51" grpId="0" animBg="1"/>
      <p:bldP spid="52" grpId="0" animBg="1"/>
      <p:bldP spid="78" grpId="0"/>
      <p:bldP spid="79" grpId="0"/>
      <p:bldP spid="83" grpId="0"/>
      <p:bldP spid="85" grpId="0" animBg="1"/>
      <p:bldP spid="86" grpId="0" animBg="1"/>
      <p:bldP spid="95" grpId="0"/>
      <p:bldP spid="96" grpId="0"/>
      <p:bldP spid="98" grpId="0"/>
      <p:bldP spid="102" grpId="0" animBg="1"/>
      <p:bldP spid="104" grpId="0" animBg="1"/>
      <p:bldP spid="107" grpId="0"/>
      <p:bldP spid="116" grpId="0" animBg="1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62" y="1869235"/>
            <a:ext cx="5473699" cy="445611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GB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/>
              <a:t>Water </a:t>
            </a:r>
            <a:r>
              <a:rPr lang="fr-FR" sz="3600" spc="-150" dirty="0" err="1"/>
              <a:t>retention</a:t>
            </a:r>
            <a:r>
              <a:rPr lang="fr-FR" sz="3600" spc="-150" dirty="0"/>
              <a:t> </a:t>
            </a:r>
            <a:r>
              <a:rPr lang="fr-FR" sz="3600" spc="-150" dirty="0" err="1"/>
              <a:t>framework</a:t>
            </a:r>
            <a:endParaRPr lang="fr-FR" sz="36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Mechanical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calibration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performance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GB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8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A double structure water </a:t>
            </a:r>
            <a:r>
              <a:rPr lang="fr-CH" sz="3200" dirty="0" err="1"/>
              <a:t>retention</a:t>
            </a:r>
            <a:r>
              <a:rPr lang="fr-CH" sz="3200" dirty="0"/>
              <a:t> model</a:t>
            </a:r>
          </a:p>
        </p:txBody>
      </p:sp>
      <p:sp>
        <p:nvSpPr>
          <p:cNvPr id="269" name="TextBox 12">
            <a:extLst>
              <a:ext uri="{FF2B5EF4-FFF2-40B4-BE49-F238E27FC236}">
                <a16:creationId xmlns:a16="http://schemas.microsoft.com/office/drawing/2014/main" id="{2FF909F8-B188-4CD2-A700-40D401AA953C}"/>
              </a:ext>
            </a:extLst>
          </p:cNvPr>
          <p:cNvSpPr txBox="1"/>
          <p:nvPr/>
        </p:nvSpPr>
        <p:spPr>
          <a:xfrm>
            <a:off x="484929" y="2130787"/>
            <a:ext cx="1566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Yield functions:</a:t>
            </a:r>
            <a:endParaRPr lang="en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18">
                <a:extLst>
                  <a:ext uri="{FF2B5EF4-FFF2-40B4-BE49-F238E27FC236}">
                    <a16:creationId xmlns:a16="http://schemas.microsoft.com/office/drawing/2014/main" id="{169986EF-DBA6-4FBC-97E1-EDB4056AA569}"/>
                  </a:ext>
                </a:extLst>
              </p:cNvPr>
              <p:cNvSpPr txBox="1"/>
              <p:nvPr/>
            </p:nvSpPr>
            <p:spPr>
              <a:xfrm>
                <a:off x="778034" y="1591843"/>
                <a:ext cx="1939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0" name="TextBox 18">
                <a:extLst>
                  <a:ext uri="{FF2B5EF4-FFF2-40B4-BE49-F238E27FC236}">
                    <a16:creationId xmlns:a16="http://schemas.microsoft.com/office/drawing/2014/main" id="{169986EF-DBA6-4FBC-97E1-EDB4056AA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34" y="1591843"/>
                <a:ext cx="1939377" cy="246221"/>
              </a:xfrm>
              <a:prstGeom prst="rect">
                <a:avLst/>
              </a:prstGeom>
              <a:blipFill>
                <a:blip r:embed="rId2"/>
                <a:stretch>
                  <a:fillRect l="-1887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0">
                <a:extLst>
                  <a:ext uri="{FF2B5EF4-FFF2-40B4-BE49-F238E27FC236}">
                    <a16:creationId xmlns:a16="http://schemas.microsoft.com/office/drawing/2014/main" id="{7C8F63FC-A08C-481A-87C2-4F7BC334D219}"/>
                  </a:ext>
                </a:extLst>
              </p:cNvPr>
              <p:cNvSpPr txBox="1"/>
              <p:nvPr/>
            </p:nvSpPr>
            <p:spPr>
              <a:xfrm>
                <a:off x="2865844" y="1716590"/>
                <a:ext cx="1795748" cy="2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p>
                      </m:sSubSup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1" name="TextBox 20">
                <a:extLst>
                  <a:ext uri="{FF2B5EF4-FFF2-40B4-BE49-F238E27FC236}">
                    <a16:creationId xmlns:a16="http://schemas.microsoft.com/office/drawing/2014/main" id="{7C8F63FC-A08C-481A-87C2-4F7BC334D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44" y="1716590"/>
                <a:ext cx="1795748" cy="259686"/>
              </a:xfrm>
              <a:prstGeom prst="rect">
                <a:avLst/>
              </a:prstGeom>
              <a:blipFill>
                <a:blip r:embed="rId3"/>
                <a:stretch>
                  <a:fillRect l="-2034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1">
                <a:extLst>
                  <a:ext uri="{FF2B5EF4-FFF2-40B4-BE49-F238E27FC236}">
                    <a16:creationId xmlns:a16="http://schemas.microsoft.com/office/drawing/2014/main" id="{8FC54E97-7FED-497D-96D1-0A193A4F8099}"/>
                  </a:ext>
                </a:extLst>
              </p:cNvPr>
              <p:cNvSpPr txBox="1"/>
              <p:nvPr/>
            </p:nvSpPr>
            <p:spPr>
              <a:xfrm>
                <a:off x="2865844" y="1429609"/>
                <a:ext cx="1743939" cy="2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2" name="TextBox 21">
                <a:extLst>
                  <a:ext uri="{FF2B5EF4-FFF2-40B4-BE49-F238E27FC236}">
                    <a16:creationId xmlns:a16="http://schemas.microsoft.com/office/drawing/2014/main" id="{8FC54E97-7FED-497D-96D1-0A193A4F8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44" y="1429609"/>
                <a:ext cx="1743939" cy="259686"/>
              </a:xfrm>
              <a:prstGeom prst="rect">
                <a:avLst/>
              </a:prstGeom>
              <a:blipFill>
                <a:blip r:embed="rId4"/>
                <a:stretch>
                  <a:fillRect l="-209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4">
                <a:extLst>
                  <a:ext uri="{FF2B5EF4-FFF2-40B4-BE49-F238E27FC236}">
                    <a16:creationId xmlns:a16="http://schemas.microsoft.com/office/drawing/2014/main" id="{BF0E2BA0-43A2-452D-B5C0-0CEE693FE1B1}"/>
                  </a:ext>
                </a:extLst>
              </p:cNvPr>
              <p:cNvSpPr txBox="1"/>
              <p:nvPr/>
            </p:nvSpPr>
            <p:spPr>
              <a:xfrm>
                <a:off x="749774" y="3258310"/>
                <a:ext cx="421192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3" name="TextBox 24">
                <a:extLst>
                  <a:ext uri="{FF2B5EF4-FFF2-40B4-BE49-F238E27FC236}">
                    <a16:creationId xmlns:a16="http://schemas.microsoft.com/office/drawing/2014/main" id="{BF0E2BA0-43A2-452D-B5C0-0CEE693FE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4" y="3258310"/>
                <a:ext cx="4211922" cy="469231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5">
                <a:extLst>
                  <a:ext uri="{FF2B5EF4-FFF2-40B4-BE49-F238E27FC236}">
                    <a16:creationId xmlns:a16="http://schemas.microsoft.com/office/drawing/2014/main" id="{2B3D2E0B-2192-4287-966E-3965B61FB3AC}"/>
                  </a:ext>
                </a:extLst>
              </p:cNvPr>
              <p:cNvSpPr txBox="1"/>
              <p:nvPr/>
            </p:nvSpPr>
            <p:spPr>
              <a:xfrm>
                <a:off x="749774" y="2611424"/>
                <a:ext cx="4161973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4" name="TextBox 25">
                <a:extLst>
                  <a:ext uri="{FF2B5EF4-FFF2-40B4-BE49-F238E27FC236}">
                    <a16:creationId xmlns:a16="http://schemas.microsoft.com/office/drawing/2014/main" id="{2B3D2E0B-2192-4287-966E-3965B61FB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4" y="2611424"/>
                <a:ext cx="4161973" cy="469231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31">
            <a:extLst>
              <a:ext uri="{FF2B5EF4-FFF2-40B4-BE49-F238E27FC236}">
                <a16:creationId xmlns:a16="http://schemas.microsoft.com/office/drawing/2014/main" id="{822A72BF-412F-4D3C-B156-537B9E6463BB}"/>
              </a:ext>
            </a:extLst>
          </p:cNvPr>
          <p:cNvSpPr txBox="1"/>
          <p:nvPr/>
        </p:nvSpPr>
        <p:spPr>
          <a:xfrm>
            <a:off x="489011" y="1005983"/>
            <a:ext cx="4959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Definition of degree of saturation (</a:t>
            </a:r>
            <a:r>
              <a:rPr lang="en-US" sz="1600" u="sng" dirty="0" err="1"/>
              <a:t>Qiao</a:t>
            </a:r>
            <a:r>
              <a:rPr lang="en-US" sz="1600" u="sng" dirty="0"/>
              <a:t> et al., 2021):</a:t>
            </a:r>
            <a:endParaRPr lang="en-CH" sz="1600" dirty="0"/>
          </a:p>
        </p:txBody>
      </p:sp>
      <p:sp>
        <p:nvSpPr>
          <p:cNvPr id="276" name="TextBox 1">
            <a:extLst>
              <a:ext uri="{FF2B5EF4-FFF2-40B4-BE49-F238E27FC236}">
                <a16:creationId xmlns:a16="http://schemas.microsoft.com/office/drawing/2014/main" id="{B229D4D7-A3FD-4427-BA1A-2F6D02882CC1}"/>
              </a:ext>
            </a:extLst>
          </p:cNvPr>
          <p:cNvSpPr txBox="1"/>
          <p:nvPr/>
        </p:nvSpPr>
        <p:spPr>
          <a:xfrm>
            <a:off x="495406" y="5071059"/>
            <a:ext cx="3532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Flow rules</a:t>
            </a:r>
            <a:r>
              <a:rPr lang="it-IT" sz="1600" dirty="0"/>
              <a:t>:</a:t>
            </a:r>
            <a:endParaRPr lang="en-CH" sz="1600" dirty="0"/>
          </a:p>
        </p:txBody>
      </p:sp>
      <p:sp>
        <p:nvSpPr>
          <p:cNvPr id="277" name="TextBox 3">
            <a:extLst>
              <a:ext uri="{FF2B5EF4-FFF2-40B4-BE49-F238E27FC236}">
                <a16:creationId xmlns:a16="http://schemas.microsoft.com/office/drawing/2014/main" id="{2C77D980-4DFF-4B00-A94C-8B1516ED5A00}"/>
              </a:ext>
            </a:extLst>
          </p:cNvPr>
          <p:cNvSpPr txBox="1"/>
          <p:nvPr/>
        </p:nvSpPr>
        <p:spPr>
          <a:xfrm>
            <a:off x="484929" y="3971135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Hardening rules:</a:t>
            </a:r>
            <a:endParaRPr lang="en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4">
                <a:extLst>
                  <a:ext uri="{FF2B5EF4-FFF2-40B4-BE49-F238E27FC236}">
                    <a16:creationId xmlns:a16="http://schemas.microsoft.com/office/drawing/2014/main" id="{6120D42F-EC5C-4C74-9457-451981AA7BB6}"/>
                  </a:ext>
                </a:extLst>
              </p:cNvPr>
              <p:cNvSpPr txBox="1"/>
              <p:nvPr/>
            </p:nvSpPr>
            <p:spPr>
              <a:xfrm>
                <a:off x="1864280" y="5388845"/>
                <a:ext cx="2049234" cy="566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p>
                      </m:sSub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8" name="TextBox 4">
                <a:extLst>
                  <a:ext uri="{FF2B5EF4-FFF2-40B4-BE49-F238E27FC236}">
                    <a16:creationId xmlns:a16="http://schemas.microsoft.com/office/drawing/2014/main" id="{6120D42F-EC5C-4C74-9457-451981AA7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280" y="5388845"/>
                <a:ext cx="2049234" cy="566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6">
                <a:extLst>
                  <a:ext uri="{FF2B5EF4-FFF2-40B4-BE49-F238E27FC236}">
                    <a16:creationId xmlns:a16="http://schemas.microsoft.com/office/drawing/2014/main" id="{D9AB2FD9-3FB3-4C02-8DB5-137C4ED22148}"/>
                  </a:ext>
                </a:extLst>
              </p:cNvPr>
              <p:cNvSpPr txBox="1"/>
              <p:nvPr/>
            </p:nvSpPr>
            <p:spPr>
              <a:xfrm>
                <a:off x="568082" y="5382451"/>
                <a:ext cx="1519730" cy="566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79" name="TextBox 6">
                <a:extLst>
                  <a:ext uri="{FF2B5EF4-FFF2-40B4-BE49-F238E27FC236}">
                    <a16:creationId xmlns:a16="http://schemas.microsoft.com/office/drawing/2014/main" id="{D9AB2FD9-3FB3-4C02-8DB5-137C4ED2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82" y="5382451"/>
                <a:ext cx="1519730" cy="5665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8">
                <a:extLst>
                  <a:ext uri="{FF2B5EF4-FFF2-40B4-BE49-F238E27FC236}">
                    <a16:creationId xmlns:a16="http://schemas.microsoft.com/office/drawing/2014/main" id="{80E0F7FE-E526-4A1B-B88A-F0792BB00951}"/>
                  </a:ext>
                </a:extLst>
              </p:cNvPr>
              <p:cNvSpPr txBox="1"/>
              <p:nvPr/>
            </p:nvSpPr>
            <p:spPr>
              <a:xfrm>
                <a:off x="588430" y="4497160"/>
                <a:ext cx="1845955" cy="2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80" name="TextBox 8">
                <a:extLst>
                  <a:ext uri="{FF2B5EF4-FFF2-40B4-BE49-F238E27FC236}">
                    <a16:creationId xmlns:a16="http://schemas.microsoft.com/office/drawing/2014/main" id="{80E0F7FE-E526-4A1B-B88A-F0792BB0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0" y="4497160"/>
                <a:ext cx="1845955" cy="259686"/>
              </a:xfrm>
              <a:prstGeom prst="rect">
                <a:avLst/>
              </a:prstGeom>
              <a:blipFill>
                <a:blip r:embed="rId9"/>
                <a:stretch>
                  <a:fillRect l="-993" r="-331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9">
                <a:extLst>
                  <a:ext uri="{FF2B5EF4-FFF2-40B4-BE49-F238E27FC236}">
                    <a16:creationId xmlns:a16="http://schemas.microsoft.com/office/drawing/2014/main" id="{F95C9E53-2DC8-45B6-97F5-3310E19F7708}"/>
                  </a:ext>
                </a:extLst>
              </p:cNvPr>
              <p:cNvSpPr txBox="1"/>
              <p:nvPr/>
            </p:nvSpPr>
            <p:spPr>
              <a:xfrm>
                <a:off x="2518937" y="4502076"/>
                <a:ext cx="1863908" cy="2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281" name="TextBox 9">
                <a:extLst>
                  <a:ext uri="{FF2B5EF4-FFF2-40B4-BE49-F238E27FC236}">
                    <a16:creationId xmlns:a16="http://schemas.microsoft.com/office/drawing/2014/main" id="{F95C9E53-2DC8-45B6-97F5-3310E19F7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37" y="4502076"/>
                <a:ext cx="1863908" cy="259686"/>
              </a:xfrm>
              <a:prstGeom prst="rect">
                <a:avLst/>
              </a:prstGeom>
              <a:blipFill>
                <a:blip r:embed="rId10"/>
                <a:stretch>
                  <a:fillRect l="-654" r="-326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2" name="Image 281">
            <a:extLst>
              <a:ext uri="{FF2B5EF4-FFF2-40B4-BE49-F238E27FC236}">
                <a16:creationId xmlns:a16="http://schemas.microsoft.com/office/drawing/2014/main" id="{4E652B08-9ED4-4B29-82D6-BF6FF37CF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2638" y="1209971"/>
            <a:ext cx="3989375" cy="3193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3" name="Tableau 7">
                <a:extLst>
                  <a:ext uri="{FF2B5EF4-FFF2-40B4-BE49-F238E27FC236}">
                    <a16:creationId xmlns:a16="http://schemas.microsoft.com/office/drawing/2014/main" id="{1F6C14C0-3CD5-4E77-B62E-913CE14471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732778"/>
                  </p:ext>
                </p:extLst>
              </p:nvPr>
            </p:nvGraphicFramePr>
            <p:xfrm>
              <a:off x="6321137" y="5337589"/>
              <a:ext cx="5485521" cy="67544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507">
                      <a:extLst>
                        <a:ext uri="{9D8B030D-6E8A-4147-A177-3AD203B41FA5}">
                          <a16:colId xmlns:a16="http://schemas.microsoft.com/office/drawing/2014/main" val="3286919579"/>
                        </a:ext>
                      </a:extLst>
                    </a:gridCol>
                    <a:gridCol w="1828507">
                      <a:extLst>
                        <a:ext uri="{9D8B030D-6E8A-4147-A177-3AD203B41FA5}">
                          <a16:colId xmlns:a16="http://schemas.microsoft.com/office/drawing/2014/main" val="3946168979"/>
                        </a:ext>
                      </a:extLst>
                    </a:gridCol>
                    <a:gridCol w="1828507">
                      <a:extLst>
                        <a:ext uri="{9D8B030D-6E8A-4147-A177-3AD203B41FA5}">
                          <a16:colId xmlns:a16="http://schemas.microsoft.com/office/drawing/2014/main" val="2059780027"/>
                        </a:ext>
                      </a:extLst>
                    </a:gridCol>
                  </a:tblGrid>
                  <a:tr h="337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AWRC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CWRC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Contribution factor</a:t>
                          </a:r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9279787"/>
                      </a:ext>
                    </a:extLst>
                  </a:tr>
                  <a:tr h="3377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it-IT" sz="1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it-IT" sz="1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it-IT" sz="1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it-IT" sz="1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sz="1400" i="1" kern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𝑟𝑒𝑠</m:t>
                                    </m:r>
                                  </m:sub>
                                  <m:sup>
                                    <m:r>
                                      <a:rPr lang="en-GB" sz="1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kumimoji="0" lang="it-IT" sz="14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kumimoji="0" lang="it-IT" sz="14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  <m:r>
                                  <a:rPr kumimoji="0" lang="it-IT" sz="14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kumimoji="0" lang="it-IT" sz="14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kumimoji="0" lang="it-IT" sz="14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kumimoji="0" lang="it-IT" sz="14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GB" sz="1400" b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0" lang="en-GB" sz="1400" b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kumimoji="0" lang="en-GB" sz="1400" b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GB" sz="1400" b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𝑟𝑒𝑠</m:t>
                                    </m:r>
                                  </m:sub>
                                  <m:sup>
                                    <m:r>
                                      <a:rPr kumimoji="0" lang="it-IT" sz="1400" b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13C3A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it-IT" sz="1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sz="1400" b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479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3" name="Tableau 7">
                <a:extLst>
                  <a:ext uri="{FF2B5EF4-FFF2-40B4-BE49-F238E27FC236}">
                    <a16:creationId xmlns:a16="http://schemas.microsoft.com/office/drawing/2014/main" id="{1F6C14C0-3CD5-4E77-B62E-913CE14471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732778"/>
                  </p:ext>
                </p:extLst>
              </p:nvPr>
            </p:nvGraphicFramePr>
            <p:xfrm>
              <a:off x="6321137" y="5337589"/>
              <a:ext cx="5485521" cy="67544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507">
                      <a:extLst>
                        <a:ext uri="{9D8B030D-6E8A-4147-A177-3AD203B41FA5}">
                          <a16:colId xmlns:a16="http://schemas.microsoft.com/office/drawing/2014/main" val="3286919579"/>
                        </a:ext>
                      </a:extLst>
                    </a:gridCol>
                    <a:gridCol w="1828507">
                      <a:extLst>
                        <a:ext uri="{9D8B030D-6E8A-4147-A177-3AD203B41FA5}">
                          <a16:colId xmlns:a16="http://schemas.microsoft.com/office/drawing/2014/main" val="3946168979"/>
                        </a:ext>
                      </a:extLst>
                    </a:gridCol>
                    <a:gridCol w="1828507">
                      <a:extLst>
                        <a:ext uri="{9D8B030D-6E8A-4147-A177-3AD203B41FA5}">
                          <a16:colId xmlns:a16="http://schemas.microsoft.com/office/drawing/2014/main" val="2059780027"/>
                        </a:ext>
                      </a:extLst>
                    </a:gridCol>
                  </a:tblGrid>
                  <a:tr h="337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AWRC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CWRC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Contribution factor</a:t>
                          </a:r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9279787"/>
                      </a:ext>
                    </a:extLst>
                  </a:tr>
                  <a:tr h="337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33" t="-101786" r="-201667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000" t="-101786" r="-100997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0667" t="-101786" r="-1333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792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4" name="ZoneTexte 283">
            <a:extLst>
              <a:ext uri="{FF2B5EF4-FFF2-40B4-BE49-F238E27FC236}">
                <a16:creationId xmlns:a16="http://schemas.microsoft.com/office/drawing/2014/main" id="{0F2055AF-7EEB-4522-ABC1-AB84D7A86273}"/>
              </a:ext>
            </a:extLst>
          </p:cNvPr>
          <p:cNvSpPr txBox="1"/>
          <p:nvPr/>
        </p:nvSpPr>
        <p:spPr>
          <a:xfrm>
            <a:off x="-30331" y="6444316"/>
            <a:ext cx="12313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Qiao</a:t>
            </a:r>
            <a:r>
              <a:rPr lang="en-GB" sz="1000" dirty="0"/>
              <a:t> et al. (2021). A generalized water retention model with soil fabric evolution. Geomechanics for Energy and the Environment. 25. 100205. 10.1016/j.gete.2020.100205.</a:t>
            </a:r>
          </a:p>
        </p:txBody>
      </p:sp>
    </p:spTree>
    <p:extLst>
      <p:ext uri="{BB962C8B-B14F-4D97-AF65-F5344CB8AC3E}">
        <p14:creationId xmlns:p14="http://schemas.microsoft.com/office/powerpoint/2010/main" val="29173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6" name="Freeform: Shape 157">
            <a:extLst>
              <a:ext uri="{FF2B5EF4-FFF2-40B4-BE49-F238E27FC236}">
                <a16:creationId xmlns:a16="http://schemas.microsoft.com/office/drawing/2014/main" id="{A785D329-5126-4325-A3B2-7152E053D0A5}"/>
              </a:ext>
            </a:extLst>
          </p:cNvPr>
          <p:cNvSpPr/>
          <p:nvPr/>
        </p:nvSpPr>
        <p:spPr>
          <a:xfrm>
            <a:off x="9481019" y="1572216"/>
            <a:ext cx="1566583" cy="1216316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  <a:gd name="connsiteX0" fmla="*/ 0 w 1401260"/>
              <a:gd name="connsiteY0" fmla="*/ 0 h 824602"/>
              <a:gd name="connsiteX1" fmla="*/ 700510 w 1401260"/>
              <a:gd name="connsiteY1" fmla="*/ 114693 h 824602"/>
              <a:gd name="connsiteX2" fmla="*/ 907523 w 1401260"/>
              <a:gd name="connsiteY2" fmla="*/ 700638 h 824602"/>
              <a:gd name="connsiteX3" fmla="*/ 1401260 w 1401260"/>
              <a:gd name="connsiteY3" fmla="*/ 824602 h 824602"/>
              <a:gd name="connsiteX0" fmla="*/ 0 w 1401260"/>
              <a:gd name="connsiteY0" fmla="*/ 0 h 824604"/>
              <a:gd name="connsiteX1" fmla="*/ 690985 w 1401260"/>
              <a:gd name="connsiteY1" fmla="*/ 67068 h 824604"/>
              <a:gd name="connsiteX2" fmla="*/ 907523 w 1401260"/>
              <a:gd name="connsiteY2" fmla="*/ 700638 h 824604"/>
              <a:gd name="connsiteX3" fmla="*/ 1401260 w 1401260"/>
              <a:gd name="connsiteY3" fmla="*/ 824602 h 824604"/>
              <a:gd name="connsiteX0" fmla="*/ 0 w 1401260"/>
              <a:gd name="connsiteY0" fmla="*/ 5045 h 829659"/>
              <a:gd name="connsiteX1" fmla="*/ 798142 w 1401260"/>
              <a:gd name="connsiteY1" fmla="*/ 62588 h 829659"/>
              <a:gd name="connsiteX2" fmla="*/ 907523 w 1401260"/>
              <a:gd name="connsiteY2" fmla="*/ 705683 h 829659"/>
              <a:gd name="connsiteX3" fmla="*/ 1401260 w 1401260"/>
              <a:gd name="connsiteY3" fmla="*/ 829647 h 829659"/>
              <a:gd name="connsiteX0" fmla="*/ 0 w 1401260"/>
              <a:gd name="connsiteY0" fmla="*/ 5045 h 829647"/>
              <a:gd name="connsiteX1" fmla="*/ 798142 w 1401260"/>
              <a:gd name="connsiteY1" fmla="*/ 62588 h 829647"/>
              <a:gd name="connsiteX2" fmla="*/ 988485 w 1401260"/>
              <a:gd name="connsiteY2" fmla="*/ 696158 h 829647"/>
              <a:gd name="connsiteX3" fmla="*/ 1401260 w 1401260"/>
              <a:gd name="connsiteY3" fmla="*/ 829647 h 829647"/>
              <a:gd name="connsiteX0" fmla="*/ 0 w 1401260"/>
              <a:gd name="connsiteY0" fmla="*/ 5045 h 829647"/>
              <a:gd name="connsiteX1" fmla="*/ 798142 w 1401260"/>
              <a:gd name="connsiteY1" fmla="*/ 62588 h 829647"/>
              <a:gd name="connsiteX2" fmla="*/ 1021823 w 1401260"/>
              <a:gd name="connsiteY2" fmla="*/ 698539 h 829647"/>
              <a:gd name="connsiteX3" fmla="*/ 1401260 w 1401260"/>
              <a:gd name="connsiteY3" fmla="*/ 829647 h 82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60" h="829647">
                <a:moveTo>
                  <a:pt x="0" y="5045"/>
                </a:moveTo>
                <a:cubicBezTo>
                  <a:pt x="20023" y="28962"/>
                  <a:pt x="698025" y="-50321"/>
                  <a:pt x="798142" y="62588"/>
                </a:cubicBezTo>
                <a:cubicBezTo>
                  <a:pt x="898259" y="175498"/>
                  <a:pt x="921303" y="570696"/>
                  <a:pt x="1021823" y="698539"/>
                </a:cubicBezTo>
                <a:cubicBezTo>
                  <a:pt x="1122343" y="826382"/>
                  <a:pt x="1401260" y="829647"/>
                  <a:pt x="1401260" y="82964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17" name="Straight Arrow Connector 10">
            <a:extLst>
              <a:ext uri="{FF2B5EF4-FFF2-40B4-BE49-F238E27FC236}">
                <a16:creationId xmlns:a16="http://schemas.microsoft.com/office/drawing/2014/main" id="{1D396317-A247-4EBD-BD44-CF91FF41BC43}"/>
              </a:ext>
            </a:extLst>
          </p:cNvPr>
          <p:cNvCxnSpPr>
            <a:cxnSpLocks/>
          </p:cNvCxnSpPr>
          <p:nvPr/>
        </p:nvCxnSpPr>
        <p:spPr>
          <a:xfrm flipV="1">
            <a:off x="1792890" y="4254540"/>
            <a:ext cx="3173" cy="1280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">
            <a:extLst>
              <a:ext uri="{FF2B5EF4-FFF2-40B4-BE49-F238E27FC236}">
                <a16:creationId xmlns:a16="http://schemas.microsoft.com/office/drawing/2014/main" id="{B8925F23-0445-4F3A-B655-41AE56AE32EF}"/>
              </a:ext>
            </a:extLst>
          </p:cNvPr>
          <p:cNvCxnSpPr>
            <a:cxnSpLocks/>
          </p:cNvCxnSpPr>
          <p:nvPr/>
        </p:nvCxnSpPr>
        <p:spPr>
          <a:xfrm>
            <a:off x="5878770" y="5532704"/>
            <a:ext cx="21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2">
            <a:extLst>
              <a:ext uri="{FF2B5EF4-FFF2-40B4-BE49-F238E27FC236}">
                <a16:creationId xmlns:a16="http://schemas.microsoft.com/office/drawing/2014/main" id="{329209C7-C3DD-4BAD-BC69-B80E60985B2E}"/>
              </a:ext>
            </a:extLst>
          </p:cNvPr>
          <p:cNvSpPr txBox="1"/>
          <p:nvPr/>
        </p:nvSpPr>
        <p:spPr>
          <a:xfrm>
            <a:off x="6514770" y="5520004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Suction, s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Freeform: Shape 13">
            <a:extLst>
              <a:ext uri="{FF2B5EF4-FFF2-40B4-BE49-F238E27FC236}">
                <a16:creationId xmlns:a16="http://schemas.microsoft.com/office/drawing/2014/main" id="{53F7618C-230B-4644-8D59-BA13F47DE439}"/>
              </a:ext>
            </a:extLst>
          </p:cNvPr>
          <p:cNvSpPr/>
          <p:nvPr/>
        </p:nvSpPr>
        <p:spPr>
          <a:xfrm>
            <a:off x="6285636" y="4599379"/>
            <a:ext cx="952500" cy="615950"/>
          </a:xfrm>
          <a:custGeom>
            <a:avLst/>
            <a:gdLst>
              <a:gd name="connsiteX0" fmla="*/ 0 w 952500"/>
              <a:gd name="connsiteY0" fmla="*/ 0 h 615950"/>
              <a:gd name="connsiteX1" fmla="*/ 352425 w 952500"/>
              <a:gd name="connsiteY1" fmla="*/ 349250 h 615950"/>
              <a:gd name="connsiteX2" fmla="*/ 952500 w 952500"/>
              <a:gd name="connsiteY2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615950">
                <a:moveTo>
                  <a:pt x="0" y="0"/>
                </a:moveTo>
                <a:cubicBezTo>
                  <a:pt x="96837" y="123296"/>
                  <a:pt x="193675" y="246592"/>
                  <a:pt x="352425" y="349250"/>
                </a:cubicBezTo>
                <a:cubicBezTo>
                  <a:pt x="511175" y="451908"/>
                  <a:pt x="794808" y="564092"/>
                  <a:pt x="952500" y="6159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1" name="TextBox 18">
            <a:extLst>
              <a:ext uri="{FF2B5EF4-FFF2-40B4-BE49-F238E27FC236}">
                <a16:creationId xmlns:a16="http://schemas.microsoft.com/office/drawing/2014/main" id="{8917800A-E251-4223-B9B4-D8975AEE0EF1}"/>
              </a:ext>
            </a:extLst>
          </p:cNvPr>
          <p:cNvSpPr txBox="1"/>
          <p:nvPr/>
        </p:nvSpPr>
        <p:spPr>
          <a:xfrm rot="1693366">
            <a:off x="6478427" y="4818733"/>
            <a:ext cx="94951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wetting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Arrow: Chevron 19">
            <a:extLst>
              <a:ext uri="{FF2B5EF4-FFF2-40B4-BE49-F238E27FC236}">
                <a16:creationId xmlns:a16="http://schemas.microsoft.com/office/drawing/2014/main" id="{03F21860-F00F-43D7-A408-EDA23C5C358A}"/>
              </a:ext>
            </a:extLst>
          </p:cNvPr>
          <p:cNvSpPr/>
          <p:nvPr/>
        </p:nvSpPr>
        <p:spPr>
          <a:xfrm rot="12552971">
            <a:off x="6684772" y="4944460"/>
            <a:ext cx="60655" cy="102099"/>
          </a:xfrm>
          <a:prstGeom prst="chevron">
            <a:avLst>
              <a:gd name="adj" fmla="val 110000"/>
            </a:avLst>
          </a:prstGeom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20">
                <a:extLst>
                  <a:ext uri="{FF2B5EF4-FFF2-40B4-BE49-F238E27FC236}">
                    <a16:creationId xmlns:a16="http://schemas.microsoft.com/office/drawing/2014/main" id="{FB440246-8365-4861-A114-AA2D836A2375}"/>
                  </a:ext>
                </a:extLst>
              </p:cNvPr>
              <p:cNvSpPr txBox="1"/>
              <p:nvPr/>
            </p:nvSpPr>
            <p:spPr>
              <a:xfrm>
                <a:off x="7220899" y="4330367"/>
                <a:ext cx="656013" cy="4085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CH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TextBox 20">
                <a:extLst>
                  <a:ext uri="{FF2B5EF4-FFF2-40B4-BE49-F238E27FC236}">
                    <a16:creationId xmlns:a16="http://schemas.microsoft.com/office/drawing/2014/main" id="{FB440246-8365-4861-A114-AA2D836A2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99" y="4330367"/>
                <a:ext cx="656013" cy="408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35">
            <a:extLst>
              <a:ext uri="{FF2B5EF4-FFF2-40B4-BE49-F238E27FC236}">
                <a16:creationId xmlns:a16="http://schemas.microsoft.com/office/drawing/2014/main" id="{55AA4AFC-D736-47A5-A029-5474DF178087}"/>
              </a:ext>
            </a:extLst>
          </p:cNvPr>
          <p:cNvSpPr txBox="1"/>
          <p:nvPr/>
        </p:nvSpPr>
        <p:spPr>
          <a:xfrm rot="16200000">
            <a:off x="5042232" y="4791924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factor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Straight Arrow Connector 142">
            <a:extLst>
              <a:ext uri="{FF2B5EF4-FFF2-40B4-BE49-F238E27FC236}">
                <a16:creationId xmlns:a16="http://schemas.microsoft.com/office/drawing/2014/main" id="{C437C348-BBF0-4431-AC34-D1C5252046F5}"/>
              </a:ext>
            </a:extLst>
          </p:cNvPr>
          <p:cNvCxnSpPr>
            <a:cxnSpLocks/>
          </p:cNvCxnSpPr>
          <p:nvPr/>
        </p:nvCxnSpPr>
        <p:spPr>
          <a:xfrm flipV="1">
            <a:off x="9502822" y="1527771"/>
            <a:ext cx="0" cy="12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46">
            <a:extLst>
              <a:ext uri="{FF2B5EF4-FFF2-40B4-BE49-F238E27FC236}">
                <a16:creationId xmlns:a16="http://schemas.microsoft.com/office/drawing/2014/main" id="{B1940292-3E35-4414-AEFF-F8A8ECECB36B}"/>
              </a:ext>
            </a:extLst>
          </p:cNvPr>
          <p:cNvSpPr txBox="1"/>
          <p:nvPr/>
        </p:nvSpPr>
        <p:spPr>
          <a:xfrm rot="16200000">
            <a:off x="8630262" y="2060191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saturation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Freeform: Shape 150">
            <a:extLst>
              <a:ext uri="{FF2B5EF4-FFF2-40B4-BE49-F238E27FC236}">
                <a16:creationId xmlns:a16="http://schemas.microsoft.com/office/drawing/2014/main" id="{6C0F1FA8-4378-4AF9-940B-A7D397841450}"/>
              </a:ext>
            </a:extLst>
          </p:cNvPr>
          <p:cNvSpPr/>
          <p:nvPr/>
        </p:nvSpPr>
        <p:spPr>
          <a:xfrm>
            <a:off x="9515283" y="1579072"/>
            <a:ext cx="1071058" cy="1209438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085" h="821427">
                <a:moveTo>
                  <a:pt x="0" y="0"/>
                </a:moveTo>
                <a:cubicBezTo>
                  <a:pt x="20023" y="23917"/>
                  <a:pt x="89218" y="-1391"/>
                  <a:pt x="189335" y="111518"/>
                </a:cubicBezTo>
                <a:cubicBezTo>
                  <a:pt x="289452" y="224428"/>
                  <a:pt x="279556" y="579145"/>
                  <a:pt x="396348" y="697463"/>
                </a:cubicBezTo>
                <a:cubicBezTo>
                  <a:pt x="513140" y="815781"/>
                  <a:pt x="890085" y="821427"/>
                  <a:pt x="890085" y="82142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8" name="Freeform: Shape 151">
            <a:extLst>
              <a:ext uri="{FF2B5EF4-FFF2-40B4-BE49-F238E27FC236}">
                <a16:creationId xmlns:a16="http://schemas.microsoft.com/office/drawing/2014/main" id="{9AE56103-FDB7-43C8-96EC-F0B5C8D0B67F}"/>
              </a:ext>
            </a:extLst>
          </p:cNvPr>
          <p:cNvSpPr/>
          <p:nvPr/>
        </p:nvSpPr>
        <p:spPr>
          <a:xfrm>
            <a:off x="9507397" y="1571507"/>
            <a:ext cx="1863575" cy="1216045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1625892"/>
              <a:gd name="connsiteY0" fmla="*/ 0 h 826190"/>
              <a:gd name="connsiteX1" fmla="*/ 989436 w 1625892"/>
              <a:gd name="connsiteY1" fmla="*/ 101994 h 826190"/>
              <a:gd name="connsiteX2" fmla="*/ 1296461 w 1625892"/>
              <a:gd name="connsiteY2" fmla="*/ 685557 h 826190"/>
              <a:gd name="connsiteX3" fmla="*/ 1625892 w 1625892"/>
              <a:gd name="connsiteY3" fmla="*/ 826190 h 826190"/>
              <a:gd name="connsiteX0" fmla="*/ 0 w 1625892"/>
              <a:gd name="connsiteY0" fmla="*/ 0 h 826190"/>
              <a:gd name="connsiteX1" fmla="*/ 968005 w 1625892"/>
              <a:gd name="connsiteY1" fmla="*/ 68657 h 826190"/>
              <a:gd name="connsiteX2" fmla="*/ 1296461 w 1625892"/>
              <a:gd name="connsiteY2" fmla="*/ 685557 h 826190"/>
              <a:gd name="connsiteX3" fmla="*/ 1625892 w 1625892"/>
              <a:gd name="connsiteY3" fmla="*/ 826190 h 826190"/>
              <a:gd name="connsiteX0" fmla="*/ 0 w 1625892"/>
              <a:gd name="connsiteY0" fmla="*/ 0 h 826190"/>
              <a:gd name="connsiteX1" fmla="*/ 975149 w 1625892"/>
              <a:gd name="connsiteY1" fmla="*/ 73419 h 826190"/>
              <a:gd name="connsiteX2" fmla="*/ 1296461 w 1625892"/>
              <a:gd name="connsiteY2" fmla="*/ 685557 h 826190"/>
              <a:gd name="connsiteX3" fmla="*/ 1625892 w 1625892"/>
              <a:gd name="connsiteY3" fmla="*/ 826190 h 826190"/>
              <a:gd name="connsiteX0" fmla="*/ 0 w 1625892"/>
              <a:gd name="connsiteY0" fmla="*/ 1506 h 827696"/>
              <a:gd name="connsiteX1" fmla="*/ 1172792 w 1625892"/>
              <a:gd name="connsiteY1" fmla="*/ 65400 h 827696"/>
              <a:gd name="connsiteX2" fmla="*/ 1296461 w 1625892"/>
              <a:gd name="connsiteY2" fmla="*/ 687063 h 827696"/>
              <a:gd name="connsiteX3" fmla="*/ 1625892 w 1625892"/>
              <a:gd name="connsiteY3" fmla="*/ 827696 h 827696"/>
              <a:gd name="connsiteX0" fmla="*/ 0 w 1625892"/>
              <a:gd name="connsiteY0" fmla="*/ 2801 h 828991"/>
              <a:gd name="connsiteX1" fmla="*/ 1108498 w 1625892"/>
              <a:gd name="connsiteY1" fmla="*/ 64314 h 828991"/>
              <a:gd name="connsiteX2" fmla="*/ 1296461 w 1625892"/>
              <a:gd name="connsiteY2" fmla="*/ 688358 h 828991"/>
              <a:gd name="connsiteX3" fmla="*/ 1625892 w 1625892"/>
              <a:gd name="connsiteY3" fmla="*/ 828991 h 82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892" h="828991">
                <a:moveTo>
                  <a:pt x="0" y="2801"/>
                </a:moveTo>
                <a:cubicBezTo>
                  <a:pt x="20023" y="26718"/>
                  <a:pt x="1008381" y="-48595"/>
                  <a:pt x="1108498" y="64314"/>
                </a:cubicBezTo>
                <a:cubicBezTo>
                  <a:pt x="1208615" y="177224"/>
                  <a:pt x="1210229" y="560912"/>
                  <a:pt x="1296461" y="688358"/>
                </a:cubicBezTo>
                <a:cubicBezTo>
                  <a:pt x="1382693" y="815804"/>
                  <a:pt x="1625892" y="828991"/>
                  <a:pt x="1625892" y="828991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9" name="Straight Arrow Connector 152">
            <a:extLst>
              <a:ext uri="{FF2B5EF4-FFF2-40B4-BE49-F238E27FC236}">
                <a16:creationId xmlns:a16="http://schemas.microsoft.com/office/drawing/2014/main" id="{7936AE9B-40A6-4F95-A087-448A3942419F}"/>
              </a:ext>
            </a:extLst>
          </p:cNvPr>
          <p:cNvCxnSpPr>
            <a:cxnSpLocks/>
          </p:cNvCxnSpPr>
          <p:nvPr/>
        </p:nvCxnSpPr>
        <p:spPr>
          <a:xfrm>
            <a:off x="9826833" y="1949079"/>
            <a:ext cx="176450" cy="3538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Freeform: Shape 153">
            <a:extLst>
              <a:ext uri="{FF2B5EF4-FFF2-40B4-BE49-F238E27FC236}">
                <a16:creationId xmlns:a16="http://schemas.microsoft.com/office/drawing/2014/main" id="{8C057DA3-C70A-464D-B9BA-2239C845A072}"/>
              </a:ext>
            </a:extLst>
          </p:cNvPr>
          <p:cNvSpPr/>
          <p:nvPr/>
        </p:nvSpPr>
        <p:spPr>
          <a:xfrm>
            <a:off x="9513284" y="1574908"/>
            <a:ext cx="1259590" cy="1213602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  <a:gd name="connsiteX0" fmla="*/ 0 w 1166310"/>
              <a:gd name="connsiteY0" fmla="*/ 0 h 828570"/>
              <a:gd name="connsiteX1" fmla="*/ 465560 w 1166310"/>
              <a:gd name="connsiteY1" fmla="*/ 118661 h 828570"/>
              <a:gd name="connsiteX2" fmla="*/ 672573 w 1166310"/>
              <a:gd name="connsiteY2" fmla="*/ 704606 h 828570"/>
              <a:gd name="connsiteX3" fmla="*/ 1166310 w 1166310"/>
              <a:gd name="connsiteY3" fmla="*/ 828570 h 828570"/>
              <a:gd name="connsiteX0" fmla="*/ 0 w 1166310"/>
              <a:gd name="connsiteY0" fmla="*/ 0 h 828570"/>
              <a:gd name="connsiteX1" fmla="*/ 458416 w 1166310"/>
              <a:gd name="connsiteY1" fmla="*/ 87705 h 828570"/>
              <a:gd name="connsiteX2" fmla="*/ 672573 w 1166310"/>
              <a:gd name="connsiteY2" fmla="*/ 704606 h 828570"/>
              <a:gd name="connsiteX3" fmla="*/ 1166310 w 1166310"/>
              <a:gd name="connsiteY3" fmla="*/ 828570 h 828570"/>
              <a:gd name="connsiteX0" fmla="*/ 0 w 1166310"/>
              <a:gd name="connsiteY0" fmla="*/ 0 h 828570"/>
              <a:gd name="connsiteX1" fmla="*/ 456035 w 1166310"/>
              <a:gd name="connsiteY1" fmla="*/ 78180 h 828570"/>
              <a:gd name="connsiteX2" fmla="*/ 672573 w 1166310"/>
              <a:gd name="connsiteY2" fmla="*/ 704606 h 828570"/>
              <a:gd name="connsiteX3" fmla="*/ 1166310 w 1166310"/>
              <a:gd name="connsiteY3" fmla="*/ 828570 h 828570"/>
              <a:gd name="connsiteX0" fmla="*/ 0 w 1156785"/>
              <a:gd name="connsiteY0" fmla="*/ 0 h 819045"/>
              <a:gd name="connsiteX1" fmla="*/ 446510 w 1156785"/>
              <a:gd name="connsiteY1" fmla="*/ 68655 h 819045"/>
              <a:gd name="connsiteX2" fmla="*/ 663048 w 1156785"/>
              <a:gd name="connsiteY2" fmla="*/ 695081 h 819045"/>
              <a:gd name="connsiteX3" fmla="*/ 1156785 w 1156785"/>
              <a:gd name="connsiteY3" fmla="*/ 819045 h 819045"/>
              <a:gd name="connsiteX0" fmla="*/ 0 w 1161547"/>
              <a:gd name="connsiteY0" fmla="*/ 0 h 826188"/>
              <a:gd name="connsiteX1" fmla="*/ 451272 w 1161547"/>
              <a:gd name="connsiteY1" fmla="*/ 75798 h 826188"/>
              <a:gd name="connsiteX2" fmla="*/ 667810 w 1161547"/>
              <a:gd name="connsiteY2" fmla="*/ 702224 h 826188"/>
              <a:gd name="connsiteX3" fmla="*/ 1161547 w 1161547"/>
              <a:gd name="connsiteY3" fmla="*/ 826188 h 826188"/>
              <a:gd name="connsiteX0" fmla="*/ 0 w 1042485"/>
              <a:gd name="connsiteY0" fmla="*/ 0 h 823806"/>
              <a:gd name="connsiteX1" fmla="*/ 332210 w 1042485"/>
              <a:gd name="connsiteY1" fmla="*/ 73416 h 823806"/>
              <a:gd name="connsiteX2" fmla="*/ 548748 w 1042485"/>
              <a:gd name="connsiteY2" fmla="*/ 699842 h 823806"/>
              <a:gd name="connsiteX3" fmla="*/ 1042485 w 1042485"/>
              <a:gd name="connsiteY3" fmla="*/ 823806 h 8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85" h="823806">
                <a:moveTo>
                  <a:pt x="0" y="0"/>
                </a:moveTo>
                <a:cubicBezTo>
                  <a:pt x="20023" y="23917"/>
                  <a:pt x="232093" y="-39493"/>
                  <a:pt x="332210" y="73416"/>
                </a:cubicBezTo>
                <a:cubicBezTo>
                  <a:pt x="432327" y="186326"/>
                  <a:pt x="430369" y="574777"/>
                  <a:pt x="548748" y="699842"/>
                </a:cubicBezTo>
                <a:cubicBezTo>
                  <a:pt x="667127" y="824907"/>
                  <a:pt x="1042485" y="823806"/>
                  <a:pt x="1042485" y="823806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1" name="TextBox 154">
            <a:extLst>
              <a:ext uri="{FF2B5EF4-FFF2-40B4-BE49-F238E27FC236}">
                <a16:creationId xmlns:a16="http://schemas.microsoft.com/office/drawing/2014/main" id="{237257E3-0D1B-4D94-9D81-5C9602437B85}"/>
              </a:ext>
            </a:extLst>
          </p:cNvPr>
          <p:cNvSpPr txBox="1"/>
          <p:nvPr/>
        </p:nvSpPr>
        <p:spPr>
          <a:xfrm>
            <a:off x="11164851" y="1319539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CWRC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56">
            <a:extLst>
              <a:ext uri="{FF2B5EF4-FFF2-40B4-BE49-F238E27FC236}">
                <a16:creationId xmlns:a16="http://schemas.microsoft.com/office/drawing/2014/main" id="{F933F030-12F6-4F5F-96CF-C4F6C96DB8F9}"/>
              </a:ext>
            </a:extLst>
          </p:cNvPr>
          <p:cNvSpPr txBox="1"/>
          <p:nvPr/>
        </p:nvSpPr>
        <p:spPr>
          <a:xfrm>
            <a:off x="11156836" y="155948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AWRC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Freeform: Shape 157">
            <a:extLst>
              <a:ext uri="{FF2B5EF4-FFF2-40B4-BE49-F238E27FC236}">
                <a16:creationId xmlns:a16="http://schemas.microsoft.com/office/drawing/2014/main" id="{16EE2155-B1A3-4D4D-BEA8-779C7D4CD49C}"/>
              </a:ext>
            </a:extLst>
          </p:cNvPr>
          <p:cNvSpPr/>
          <p:nvPr/>
        </p:nvSpPr>
        <p:spPr>
          <a:xfrm>
            <a:off x="9627702" y="1570231"/>
            <a:ext cx="1566583" cy="1216316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  <a:gd name="connsiteX0" fmla="*/ 0 w 1401260"/>
              <a:gd name="connsiteY0" fmla="*/ 0 h 824602"/>
              <a:gd name="connsiteX1" fmla="*/ 700510 w 1401260"/>
              <a:gd name="connsiteY1" fmla="*/ 114693 h 824602"/>
              <a:gd name="connsiteX2" fmla="*/ 907523 w 1401260"/>
              <a:gd name="connsiteY2" fmla="*/ 700638 h 824602"/>
              <a:gd name="connsiteX3" fmla="*/ 1401260 w 1401260"/>
              <a:gd name="connsiteY3" fmla="*/ 824602 h 824602"/>
              <a:gd name="connsiteX0" fmla="*/ 0 w 1401260"/>
              <a:gd name="connsiteY0" fmla="*/ 0 h 824604"/>
              <a:gd name="connsiteX1" fmla="*/ 690985 w 1401260"/>
              <a:gd name="connsiteY1" fmla="*/ 67068 h 824604"/>
              <a:gd name="connsiteX2" fmla="*/ 907523 w 1401260"/>
              <a:gd name="connsiteY2" fmla="*/ 700638 h 824604"/>
              <a:gd name="connsiteX3" fmla="*/ 1401260 w 1401260"/>
              <a:gd name="connsiteY3" fmla="*/ 824602 h 824604"/>
              <a:gd name="connsiteX0" fmla="*/ 0 w 1401260"/>
              <a:gd name="connsiteY0" fmla="*/ 5045 h 829659"/>
              <a:gd name="connsiteX1" fmla="*/ 798142 w 1401260"/>
              <a:gd name="connsiteY1" fmla="*/ 62588 h 829659"/>
              <a:gd name="connsiteX2" fmla="*/ 907523 w 1401260"/>
              <a:gd name="connsiteY2" fmla="*/ 705683 h 829659"/>
              <a:gd name="connsiteX3" fmla="*/ 1401260 w 1401260"/>
              <a:gd name="connsiteY3" fmla="*/ 829647 h 829659"/>
              <a:gd name="connsiteX0" fmla="*/ 0 w 1401260"/>
              <a:gd name="connsiteY0" fmla="*/ 5045 h 829647"/>
              <a:gd name="connsiteX1" fmla="*/ 798142 w 1401260"/>
              <a:gd name="connsiteY1" fmla="*/ 62588 h 829647"/>
              <a:gd name="connsiteX2" fmla="*/ 988485 w 1401260"/>
              <a:gd name="connsiteY2" fmla="*/ 696158 h 829647"/>
              <a:gd name="connsiteX3" fmla="*/ 1401260 w 1401260"/>
              <a:gd name="connsiteY3" fmla="*/ 829647 h 829647"/>
              <a:gd name="connsiteX0" fmla="*/ 0 w 1401260"/>
              <a:gd name="connsiteY0" fmla="*/ 5045 h 829647"/>
              <a:gd name="connsiteX1" fmla="*/ 798142 w 1401260"/>
              <a:gd name="connsiteY1" fmla="*/ 62588 h 829647"/>
              <a:gd name="connsiteX2" fmla="*/ 1021823 w 1401260"/>
              <a:gd name="connsiteY2" fmla="*/ 698539 h 829647"/>
              <a:gd name="connsiteX3" fmla="*/ 1401260 w 1401260"/>
              <a:gd name="connsiteY3" fmla="*/ 829647 h 82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60" h="829647">
                <a:moveTo>
                  <a:pt x="0" y="5045"/>
                </a:moveTo>
                <a:cubicBezTo>
                  <a:pt x="20023" y="28962"/>
                  <a:pt x="698025" y="-50321"/>
                  <a:pt x="798142" y="62588"/>
                </a:cubicBezTo>
                <a:cubicBezTo>
                  <a:pt x="898259" y="175498"/>
                  <a:pt x="921303" y="570696"/>
                  <a:pt x="1021823" y="698539"/>
                </a:cubicBezTo>
                <a:cubicBezTo>
                  <a:pt x="1122343" y="826382"/>
                  <a:pt x="1401260" y="829647"/>
                  <a:pt x="1401260" y="82964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4" name="Freeform: Shape 158">
            <a:extLst>
              <a:ext uri="{FF2B5EF4-FFF2-40B4-BE49-F238E27FC236}">
                <a16:creationId xmlns:a16="http://schemas.microsoft.com/office/drawing/2014/main" id="{8049C61E-E234-4E38-AC47-32E4BF5DBF4D}"/>
              </a:ext>
            </a:extLst>
          </p:cNvPr>
          <p:cNvSpPr/>
          <p:nvPr/>
        </p:nvSpPr>
        <p:spPr>
          <a:xfrm>
            <a:off x="9513082" y="1575273"/>
            <a:ext cx="1477827" cy="1212497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  <a:gd name="connsiteX0" fmla="*/ 0 w 1401260"/>
              <a:gd name="connsiteY0" fmla="*/ 0 h 824602"/>
              <a:gd name="connsiteX1" fmla="*/ 700510 w 1401260"/>
              <a:gd name="connsiteY1" fmla="*/ 114693 h 824602"/>
              <a:gd name="connsiteX2" fmla="*/ 907523 w 1401260"/>
              <a:gd name="connsiteY2" fmla="*/ 700638 h 824602"/>
              <a:gd name="connsiteX3" fmla="*/ 1401260 w 1401260"/>
              <a:gd name="connsiteY3" fmla="*/ 824602 h 824602"/>
              <a:gd name="connsiteX0" fmla="*/ 0 w 1401260"/>
              <a:gd name="connsiteY0" fmla="*/ 0 h 824604"/>
              <a:gd name="connsiteX1" fmla="*/ 690985 w 1401260"/>
              <a:gd name="connsiteY1" fmla="*/ 67068 h 824604"/>
              <a:gd name="connsiteX2" fmla="*/ 907523 w 1401260"/>
              <a:gd name="connsiteY2" fmla="*/ 700638 h 824604"/>
              <a:gd name="connsiteX3" fmla="*/ 1401260 w 1401260"/>
              <a:gd name="connsiteY3" fmla="*/ 824602 h 82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60" h="824604">
                <a:moveTo>
                  <a:pt x="0" y="0"/>
                </a:moveTo>
                <a:cubicBezTo>
                  <a:pt x="20023" y="23917"/>
                  <a:pt x="590868" y="-45841"/>
                  <a:pt x="690985" y="67068"/>
                </a:cubicBezTo>
                <a:cubicBezTo>
                  <a:pt x="791102" y="179978"/>
                  <a:pt x="789144" y="574382"/>
                  <a:pt x="907523" y="700638"/>
                </a:cubicBezTo>
                <a:cubicBezTo>
                  <a:pt x="1025902" y="826894"/>
                  <a:pt x="1401260" y="824602"/>
                  <a:pt x="1401260" y="82460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5" name="TextBox 159">
            <a:extLst>
              <a:ext uri="{FF2B5EF4-FFF2-40B4-BE49-F238E27FC236}">
                <a16:creationId xmlns:a16="http://schemas.microsoft.com/office/drawing/2014/main" id="{4A49CAEA-628B-4DF3-88D7-EEA4F57F8A51}"/>
              </a:ext>
            </a:extLst>
          </p:cNvPr>
          <p:cNvSpPr txBox="1"/>
          <p:nvPr/>
        </p:nvSpPr>
        <p:spPr>
          <a:xfrm>
            <a:off x="11172040" y="1435751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SWRC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Arrow Connector 160">
            <a:extLst>
              <a:ext uri="{FF2B5EF4-FFF2-40B4-BE49-F238E27FC236}">
                <a16:creationId xmlns:a16="http://schemas.microsoft.com/office/drawing/2014/main" id="{70697158-72FF-40AD-96D1-D856B51F391F}"/>
              </a:ext>
            </a:extLst>
          </p:cNvPr>
          <p:cNvCxnSpPr>
            <a:cxnSpLocks/>
          </p:cNvCxnSpPr>
          <p:nvPr/>
        </p:nvCxnSpPr>
        <p:spPr>
          <a:xfrm flipV="1">
            <a:off x="10341903" y="2015550"/>
            <a:ext cx="138705" cy="1971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75">
            <a:extLst>
              <a:ext uri="{FF2B5EF4-FFF2-40B4-BE49-F238E27FC236}">
                <a16:creationId xmlns:a16="http://schemas.microsoft.com/office/drawing/2014/main" id="{0E1E1A53-3AD3-4ABC-A403-AB2554A6D477}"/>
              </a:ext>
            </a:extLst>
          </p:cNvPr>
          <p:cNvSpPr txBox="1"/>
          <p:nvPr/>
        </p:nvSpPr>
        <p:spPr>
          <a:xfrm>
            <a:off x="10149507" y="2052692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1</a:t>
            </a:r>
            <a:endParaRPr lang="en-CH" sz="900"/>
          </a:p>
        </p:txBody>
      </p:sp>
      <p:sp>
        <p:nvSpPr>
          <p:cNvPr id="138" name="Oval 176">
            <a:extLst>
              <a:ext uri="{FF2B5EF4-FFF2-40B4-BE49-F238E27FC236}">
                <a16:creationId xmlns:a16="http://schemas.microsoft.com/office/drawing/2014/main" id="{591613AA-5483-4833-89EC-E7A4CFF18813}"/>
              </a:ext>
            </a:extLst>
          </p:cNvPr>
          <p:cNvSpPr/>
          <p:nvPr/>
        </p:nvSpPr>
        <p:spPr>
          <a:xfrm>
            <a:off x="10215352" y="2110133"/>
            <a:ext cx="115709" cy="1133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9" name="TextBox 177">
            <a:extLst>
              <a:ext uri="{FF2B5EF4-FFF2-40B4-BE49-F238E27FC236}">
                <a16:creationId xmlns:a16="http://schemas.microsoft.com/office/drawing/2014/main" id="{140F677C-2740-41DD-A276-F894777BB368}"/>
              </a:ext>
            </a:extLst>
          </p:cNvPr>
          <p:cNvSpPr txBox="1"/>
          <p:nvPr/>
        </p:nvSpPr>
        <p:spPr>
          <a:xfrm>
            <a:off x="10450415" y="2054031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2</a:t>
            </a:r>
            <a:endParaRPr lang="en-CH" sz="900" dirty="0">
              <a:solidFill>
                <a:srgbClr val="FF0000"/>
              </a:solidFill>
            </a:endParaRPr>
          </a:p>
        </p:txBody>
      </p:sp>
      <p:sp>
        <p:nvSpPr>
          <p:cNvPr id="140" name="Oval 178">
            <a:extLst>
              <a:ext uri="{FF2B5EF4-FFF2-40B4-BE49-F238E27FC236}">
                <a16:creationId xmlns:a16="http://schemas.microsoft.com/office/drawing/2014/main" id="{955257DE-1F6B-476B-BF4F-9A987DB0BB4C}"/>
              </a:ext>
            </a:extLst>
          </p:cNvPr>
          <p:cNvSpPr/>
          <p:nvPr/>
        </p:nvSpPr>
        <p:spPr>
          <a:xfrm>
            <a:off x="10516260" y="2111472"/>
            <a:ext cx="115709" cy="1133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FF0000"/>
              </a:solidFill>
            </a:endParaRPr>
          </a:p>
        </p:txBody>
      </p:sp>
      <p:cxnSp>
        <p:nvCxnSpPr>
          <p:cNvPr id="141" name="Straight Arrow Connector 179">
            <a:extLst>
              <a:ext uri="{FF2B5EF4-FFF2-40B4-BE49-F238E27FC236}">
                <a16:creationId xmlns:a16="http://schemas.microsoft.com/office/drawing/2014/main" id="{6A9D293B-09ED-4854-A00C-31A853749400}"/>
              </a:ext>
            </a:extLst>
          </p:cNvPr>
          <p:cNvCxnSpPr>
            <a:cxnSpLocks/>
          </p:cNvCxnSpPr>
          <p:nvPr/>
        </p:nvCxnSpPr>
        <p:spPr>
          <a:xfrm>
            <a:off x="9496946" y="2790295"/>
            <a:ext cx="21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81">
            <a:extLst>
              <a:ext uri="{FF2B5EF4-FFF2-40B4-BE49-F238E27FC236}">
                <a16:creationId xmlns:a16="http://schemas.microsoft.com/office/drawing/2014/main" id="{9D4C8145-686B-4495-BD3F-532ED84D3957}"/>
              </a:ext>
            </a:extLst>
          </p:cNvPr>
          <p:cNvCxnSpPr>
            <a:cxnSpLocks/>
          </p:cNvCxnSpPr>
          <p:nvPr/>
        </p:nvCxnSpPr>
        <p:spPr>
          <a:xfrm>
            <a:off x="9682503" y="1665096"/>
            <a:ext cx="0" cy="1116000"/>
          </a:xfrm>
          <a:prstGeom prst="line">
            <a:avLst/>
          </a:prstGeom>
          <a:ln w="6350">
            <a:solidFill>
              <a:schemeClr val="tx1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82">
            <a:extLst>
              <a:ext uri="{FF2B5EF4-FFF2-40B4-BE49-F238E27FC236}">
                <a16:creationId xmlns:a16="http://schemas.microsoft.com/office/drawing/2014/main" id="{25181509-9F73-4B7D-8A12-B17393D23E91}"/>
              </a:ext>
            </a:extLst>
          </p:cNvPr>
          <p:cNvCxnSpPr>
            <a:cxnSpLocks/>
          </p:cNvCxnSpPr>
          <p:nvPr/>
        </p:nvCxnSpPr>
        <p:spPr>
          <a:xfrm>
            <a:off x="9833980" y="1633764"/>
            <a:ext cx="0" cy="1152000"/>
          </a:xfrm>
          <a:prstGeom prst="line">
            <a:avLst/>
          </a:prstGeom>
          <a:ln w="6350">
            <a:solidFill>
              <a:srgbClr val="FF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85">
            <a:extLst>
              <a:ext uri="{FF2B5EF4-FFF2-40B4-BE49-F238E27FC236}">
                <a16:creationId xmlns:a16="http://schemas.microsoft.com/office/drawing/2014/main" id="{197F076D-78BD-4D0D-BBFC-6C6AECA13C08}"/>
              </a:ext>
            </a:extLst>
          </p:cNvPr>
          <p:cNvSpPr txBox="1"/>
          <p:nvPr/>
        </p:nvSpPr>
        <p:spPr>
          <a:xfrm>
            <a:off x="9636102" y="2051384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1</a:t>
            </a:r>
            <a:endParaRPr lang="en-CH" sz="900"/>
          </a:p>
        </p:txBody>
      </p:sp>
      <p:sp>
        <p:nvSpPr>
          <p:cNvPr id="145" name="Oval 186">
            <a:extLst>
              <a:ext uri="{FF2B5EF4-FFF2-40B4-BE49-F238E27FC236}">
                <a16:creationId xmlns:a16="http://schemas.microsoft.com/office/drawing/2014/main" id="{6B40309F-AD31-4C25-B0A7-E856E9DE1C64}"/>
              </a:ext>
            </a:extLst>
          </p:cNvPr>
          <p:cNvSpPr/>
          <p:nvPr/>
        </p:nvSpPr>
        <p:spPr>
          <a:xfrm>
            <a:off x="9701947" y="2108825"/>
            <a:ext cx="115709" cy="1133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6" name="TextBox 187">
            <a:extLst>
              <a:ext uri="{FF2B5EF4-FFF2-40B4-BE49-F238E27FC236}">
                <a16:creationId xmlns:a16="http://schemas.microsoft.com/office/drawing/2014/main" id="{E7D68369-FA7B-4B6E-B470-AEBB8DD15FDF}"/>
              </a:ext>
            </a:extLst>
          </p:cNvPr>
          <p:cNvSpPr txBox="1"/>
          <p:nvPr/>
        </p:nvSpPr>
        <p:spPr>
          <a:xfrm>
            <a:off x="9848983" y="2052277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2</a:t>
            </a:r>
            <a:endParaRPr lang="en-CH" sz="900">
              <a:solidFill>
                <a:srgbClr val="FF0000"/>
              </a:solidFill>
            </a:endParaRPr>
          </a:p>
        </p:txBody>
      </p:sp>
      <p:sp>
        <p:nvSpPr>
          <p:cNvPr id="147" name="Oval 188">
            <a:extLst>
              <a:ext uri="{FF2B5EF4-FFF2-40B4-BE49-F238E27FC236}">
                <a16:creationId xmlns:a16="http://schemas.microsoft.com/office/drawing/2014/main" id="{DD52E19C-527A-474E-BE10-CD75C7529784}"/>
              </a:ext>
            </a:extLst>
          </p:cNvPr>
          <p:cNvSpPr/>
          <p:nvPr/>
        </p:nvSpPr>
        <p:spPr>
          <a:xfrm>
            <a:off x="9914828" y="2109718"/>
            <a:ext cx="115709" cy="1133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96">
                <a:extLst>
                  <a:ext uri="{FF2B5EF4-FFF2-40B4-BE49-F238E27FC236}">
                    <a16:creationId xmlns:a16="http://schemas.microsoft.com/office/drawing/2014/main" id="{0DAC1F67-67F2-44FA-AF86-0E1A6F71F007}"/>
                  </a:ext>
                </a:extLst>
              </p:cNvPr>
              <p:cNvSpPr txBox="1"/>
              <p:nvPr/>
            </p:nvSpPr>
            <p:spPr>
              <a:xfrm>
                <a:off x="9599190" y="2820026"/>
                <a:ext cx="168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8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H" sz="800"/>
              </a:p>
            </p:txBody>
          </p:sp>
        </mc:Choice>
        <mc:Fallback xmlns="">
          <p:sp>
            <p:nvSpPr>
              <p:cNvPr id="148" name="TextBox 196">
                <a:extLst>
                  <a:ext uri="{FF2B5EF4-FFF2-40B4-BE49-F238E27FC236}">
                    <a16:creationId xmlns:a16="http://schemas.microsoft.com/office/drawing/2014/main" id="{0DAC1F67-67F2-44FA-AF86-0E1A6F71F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190" y="2820026"/>
                <a:ext cx="168444" cy="246221"/>
              </a:xfrm>
              <a:prstGeom prst="rect">
                <a:avLst/>
              </a:prstGeom>
              <a:blipFill>
                <a:blip r:embed="rId3"/>
                <a:stretch>
                  <a:fillRect l="-25926" r="-2222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97">
                <a:extLst>
                  <a:ext uri="{FF2B5EF4-FFF2-40B4-BE49-F238E27FC236}">
                    <a16:creationId xmlns:a16="http://schemas.microsoft.com/office/drawing/2014/main" id="{19A2B91F-0AD9-4ECF-8AEF-8BF52C5FC683}"/>
                  </a:ext>
                </a:extLst>
              </p:cNvPr>
              <p:cNvSpPr txBox="1"/>
              <p:nvPr/>
            </p:nvSpPr>
            <p:spPr>
              <a:xfrm>
                <a:off x="9767325" y="2820026"/>
                <a:ext cx="168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8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CH" sz="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9" name="TextBox 197">
                <a:extLst>
                  <a:ext uri="{FF2B5EF4-FFF2-40B4-BE49-F238E27FC236}">
                    <a16:creationId xmlns:a16="http://schemas.microsoft.com/office/drawing/2014/main" id="{19A2B91F-0AD9-4ECF-8AEF-8BF52C5FC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325" y="2820026"/>
                <a:ext cx="168444" cy="246221"/>
              </a:xfrm>
              <a:prstGeom prst="rect">
                <a:avLst/>
              </a:prstGeom>
              <a:blipFill>
                <a:blip r:embed="rId4"/>
                <a:stretch>
                  <a:fillRect l="-21429" r="-2142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98">
            <a:extLst>
              <a:ext uri="{FF2B5EF4-FFF2-40B4-BE49-F238E27FC236}">
                <a16:creationId xmlns:a16="http://schemas.microsoft.com/office/drawing/2014/main" id="{756252F5-2C94-4359-8A65-FE29E05A35BC}"/>
              </a:ext>
            </a:extLst>
          </p:cNvPr>
          <p:cNvSpPr txBox="1"/>
          <p:nvPr/>
        </p:nvSpPr>
        <p:spPr>
          <a:xfrm>
            <a:off x="10119608" y="2782471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Suction, s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1" name="Straight Connector 199">
            <a:extLst>
              <a:ext uri="{FF2B5EF4-FFF2-40B4-BE49-F238E27FC236}">
                <a16:creationId xmlns:a16="http://schemas.microsoft.com/office/drawing/2014/main" id="{6910963B-0C3C-44BB-940C-EFEB9A5EB910}"/>
              </a:ext>
            </a:extLst>
          </p:cNvPr>
          <p:cNvCxnSpPr>
            <a:cxnSpLocks/>
          </p:cNvCxnSpPr>
          <p:nvPr/>
        </p:nvCxnSpPr>
        <p:spPr>
          <a:xfrm>
            <a:off x="11057999" y="1445283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2" name="Straight Connector 200">
            <a:extLst>
              <a:ext uri="{FF2B5EF4-FFF2-40B4-BE49-F238E27FC236}">
                <a16:creationId xmlns:a16="http://schemas.microsoft.com/office/drawing/2014/main" id="{B843E135-FCC3-4709-BC30-0D630CDE5D5D}"/>
              </a:ext>
            </a:extLst>
          </p:cNvPr>
          <p:cNvCxnSpPr/>
          <p:nvPr/>
        </p:nvCxnSpPr>
        <p:spPr>
          <a:xfrm>
            <a:off x="11061938" y="1563378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3" name="Straight Connector 201">
            <a:extLst>
              <a:ext uri="{FF2B5EF4-FFF2-40B4-BE49-F238E27FC236}">
                <a16:creationId xmlns:a16="http://schemas.microsoft.com/office/drawing/2014/main" id="{A129BE9B-64CD-424C-82D3-18945ECF1A5F}"/>
              </a:ext>
            </a:extLst>
          </p:cNvPr>
          <p:cNvCxnSpPr>
            <a:cxnSpLocks/>
          </p:cNvCxnSpPr>
          <p:nvPr/>
        </p:nvCxnSpPr>
        <p:spPr>
          <a:xfrm>
            <a:off x="11061938" y="1681972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52F3D85-6E17-479D-9B9A-C38DEF67B3C5}"/>
              </a:ext>
            </a:extLst>
          </p:cNvPr>
          <p:cNvSpPr/>
          <p:nvPr/>
        </p:nvSpPr>
        <p:spPr>
          <a:xfrm>
            <a:off x="675834" y="1627325"/>
            <a:ext cx="167389" cy="894711"/>
          </a:xfrm>
          <a:prstGeom prst="rect">
            <a:avLst/>
          </a:prstGeom>
          <a:solidFill>
            <a:srgbClr val="A9D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0F3A6E7-6D76-416F-B791-406F0D64EAE1}"/>
              </a:ext>
            </a:extLst>
          </p:cNvPr>
          <p:cNvSpPr/>
          <p:nvPr/>
        </p:nvSpPr>
        <p:spPr>
          <a:xfrm>
            <a:off x="675834" y="2073285"/>
            <a:ext cx="167389" cy="45193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13953A2-04B3-4B0C-B195-6FF53D003462}"/>
              </a:ext>
            </a:extLst>
          </p:cNvPr>
          <p:cNvSpPr/>
          <p:nvPr/>
        </p:nvSpPr>
        <p:spPr>
          <a:xfrm>
            <a:off x="673453" y="1627325"/>
            <a:ext cx="174084" cy="89471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8AEF736-0F6C-425A-97DF-BDDC966D8FBF}"/>
              </a:ext>
            </a:extLst>
          </p:cNvPr>
          <p:cNvSpPr/>
          <p:nvPr/>
        </p:nvSpPr>
        <p:spPr>
          <a:xfrm>
            <a:off x="1002318" y="1831315"/>
            <a:ext cx="167389" cy="694811"/>
          </a:xfrm>
          <a:prstGeom prst="rect">
            <a:avLst/>
          </a:prstGeom>
          <a:solidFill>
            <a:srgbClr val="A9D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4A5504D-851D-4190-8E42-12556DC4E82E}"/>
              </a:ext>
            </a:extLst>
          </p:cNvPr>
          <p:cNvSpPr/>
          <p:nvPr/>
        </p:nvSpPr>
        <p:spPr>
          <a:xfrm>
            <a:off x="1002318" y="2077375"/>
            <a:ext cx="167389" cy="45193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EBF6995-3BE4-4CF9-A18B-91B8EB779C74}"/>
              </a:ext>
            </a:extLst>
          </p:cNvPr>
          <p:cNvSpPr/>
          <p:nvPr/>
        </p:nvSpPr>
        <p:spPr>
          <a:xfrm>
            <a:off x="999937" y="1831315"/>
            <a:ext cx="174084" cy="69481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F9D5451-5ACC-4EEB-9E04-372A15A93CA8}"/>
              </a:ext>
            </a:extLst>
          </p:cNvPr>
          <p:cNvSpPr/>
          <p:nvPr/>
        </p:nvSpPr>
        <p:spPr>
          <a:xfrm>
            <a:off x="683602" y="4327028"/>
            <a:ext cx="167389" cy="894711"/>
          </a:xfrm>
          <a:prstGeom prst="rect">
            <a:avLst/>
          </a:prstGeom>
          <a:solidFill>
            <a:srgbClr val="A9D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527606E-1F63-46CD-91EF-B25DAEAA7974}"/>
              </a:ext>
            </a:extLst>
          </p:cNvPr>
          <p:cNvSpPr/>
          <p:nvPr/>
        </p:nvSpPr>
        <p:spPr>
          <a:xfrm>
            <a:off x="683602" y="4772988"/>
            <a:ext cx="167389" cy="45193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2F1AF8-2FF3-4C78-A2F5-C3B84B71E3A2}"/>
              </a:ext>
            </a:extLst>
          </p:cNvPr>
          <p:cNvSpPr/>
          <p:nvPr/>
        </p:nvSpPr>
        <p:spPr>
          <a:xfrm>
            <a:off x="681221" y="4327028"/>
            <a:ext cx="174084" cy="89471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80694B7-4D24-436E-B52F-730FF396B6F5}"/>
              </a:ext>
            </a:extLst>
          </p:cNvPr>
          <p:cNvSpPr/>
          <p:nvPr/>
        </p:nvSpPr>
        <p:spPr>
          <a:xfrm>
            <a:off x="1010086" y="4327028"/>
            <a:ext cx="167389" cy="898801"/>
          </a:xfrm>
          <a:prstGeom prst="rect">
            <a:avLst/>
          </a:prstGeom>
          <a:solidFill>
            <a:srgbClr val="A9D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81B16B5-EE88-44C9-A2A5-16818D0BFC40}"/>
              </a:ext>
            </a:extLst>
          </p:cNvPr>
          <p:cNvSpPr/>
          <p:nvPr/>
        </p:nvSpPr>
        <p:spPr>
          <a:xfrm>
            <a:off x="1010086" y="4440201"/>
            <a:ext cx="167389" cy="78881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2D7D22E-FBF3-41D9-9B58-48042F033497}"/>
              </a:ext>
            </a:extLst>
          </p:cNvPr>
          <p:cNvSpPr/>
          <p:nvPr/>
        </p:nvSpPr>
        <p:spPr>
          <a:xfrm>
            <a:off x="1007705" y="4326002"/>
            <a:ext cx="174084" cy="899828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41">
                <a:extLst>
                  <a:ext uri="{FF2B5EF4-FFF2-40B4-BE49-F238E27FC236}">
                    <a16:creationId xmlns:a16="http://schemas.microsoft.com/office/drawing/2014/main" id="{C0DEAD34-3683-4107-B913-1425756E430D}"/>
                  </a:ext>
                </a:extLst>
              </p:cNvPr>
              <p:cNvSpPr txBox="1"/>
              <p:nvPr/>
            </p:nvSpPr>
            <p:spPr>
              <a:xfrm>
                <a:off x="909268" y="2526126"/>
                <a:ext cx="37804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</m:oMath>
                  </m:oMathPara>
                </a14:m>
                <a:endParaRPr lang="en-CH"/>
              </a:p>
            </p:txBody>
          </p:sp>
        </mc:Choice>
        <mc:Fallback xmlns="">
          <p:sp>
            <p:nvSpPr>
              <p:cNvPr id="166" name="TextBox 41">
                <a:extLst>
                  <a:ext uri="{FF2B5EF4-FFF2-40B4-BE49-F238E27FC236}">
                    <a16:creationId xmlns:a16="http://schemas.microsoft.com/office/drawing/2014/main" id="{C0DEAD34-3683-4107-B913-1425756E4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68" y="2526126"/>
                <a:ext cx="378048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42">
                <a:extLst>
                  <a:ext uri="{FF2B5EF4-FFF2-40B4-BE49-F238E27FC236}">
                    <a16:creationId xmlns:a16="http://schemas.microsoft.com/office/drawing/2014/main" id="{5D3024A0-468F-44EF-8C35-14D4CC3412C6}"/>
                  </a:ext>
                </a:extLst>
              </p:cNvPr>
              <p:cNvSpPr txBox="1"/>
              <p:nvPr/>
            </p:nvSpPr>
            <p:spPr>
              <a:xfrm>
                <a:off x="920678" y="5253124"/>
                <a:ext cx="37804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67" name="TextBox 42">
                <a:extLst>
                  <a:ext uri="{FF2B5EF4-FFF2-40B4-BE49-F238E27FC236}">
                    <a16:creationId xmlns:a16="http://schemas.microsoft.com/office/drawing/2014/main" id="{5D3024A0-468F-44EF-8C35-14D4CC341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78" y="5253124"/>
                <a:ext cx="378048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TextBox 45">
            <a:extLst>
              <a:ext uri="{FF2B5EF4-FFF2-40B4-BE49-F238E27FC236}">
                <a16:creationId xmlns:a16="http://schemas.microsoft.com/office/drawing/2014/main" id="{5B61188F-883B-4087-89A2-4477613CB32B}"/>
              </a:ext>
            </a:extLst>
          </p:cNvPr>
          <p:cNvSpPr txBox="1"/>
          <p:nvPr/>
        </p:nvSpPr>
        <p:spPr>
          <a:xfrm>
            <a:off x="629802" y="1398011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1</a:t>
            </a:r>
            <a:endParaRPr lang="en-CH" sz="900"/>
          </a:p>
        </p:txBody>
      </p:sp>
      <p:sp>
        <p:nvSpPr>
          <p:cNvPr id="169" name="Oval 46">
            <a:extLst>
              <a:ext uri="{FF2B5EF4-FFF2-40B4-BE49-F238E27FC236}">
                <a16:creationId xmlns:a16="http://schemas.microsoft.com/office/drawing/2014/main" id="{28BD1F5B-6EF5-471C-B5F4-4EAD158E009A}"/>
              </a:ext>
            </a:extLst>
          </p:cNvPr>
          <p:cNvSpPr/>
          <p:nvPr/>
        </p:nvSpPr>
        <p:spPr>
          <a:xfrm>
            <a:off x="695647" y="1455452"/>
            <a:ext cx="115709" cy="1133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0" name="TextBox 47">
            <a:extLst>
              <a:ext uri="{FF2B5EF4-FFF2-40B4-BE49-F238E27FC236}">
                <a16:creationId xmlns:a16="http://schemas.microsoft.com/office/drawing/2014/main" id="{E7882CD6-F034-45E8-A19A-53E206FDC4B2}"/>
              </a:ext>
            </a:extLst>
          </p:cNvPr>
          <p:cNvSpPr txBox="1"/>
          <p:nvPr/>
        </p:nvSpPr>
        <p:spPr>
          <a:xfrm>
            <a:off x="960231" y="1597087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2</a:t>
            </a:r>
            <a:endParaRPr lang="en-CH" sz="900" dirty="0">
              <a:solidFill>
                <a:schemeClr val="tx2"/>
              </a:solidFill>
            </a:endParaRPr>
          </a:p>
        </p:txBody>
      </p:sp>
      <p:sp>
        <p:nvSpPr>
          <p:cNvPr id="171" name="Oval 48">
            <a:extLst>
              <a:ext uri="{FF2B5EF4-FFF2-40B4-BE49-F238E27FC236}">
                <a16:creationId xmlns:a16="http://schemas.microsoft.com/office/drawing/2014/main" id="{04BC1EF3-DFA4-4C9C-8444-7B1C202E4857}"/>
              </a:ext>
            </a:extLst>
          </p:cNvPr>
          <p:cNvSpPr/>
          <p:nvPr/>
        </p:nvSpPr>
        <p:spPr>
          <a:xfrm>
            <a:off x="1023695" y="1656909"/>
            <a:ext cx="115709" cy="1133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FF0000"/>
              </a:solidFill>
            </a:endParaRPr>
          </a:p>
        </p:txBody>
      </p:sp>
      <p:sp>
        <p:nvSpPr>
          <p:cNvPr id="172" name="TextBox 53">
            <a:extLst>
              <a:ext uri="{FF2B5EF4-FFF2-40B4-BE49-F238E27FC236}">
                <a16:creationId xmlns:a16="http://schemas.microsoft.com/office/drawing/2014/main" id="{D175BFEB-9527-47AD-B7CB-91AC6AEE835C}"/>
              </a:ext>
            </a:extLst>
          </p:cNvPr>
          <p:cNvSpPr txBox="1"/>
          <p:nvPr/>
        </p:nvSpPr>
        <p:spPr>
          <a:xfrm>
            <a:off x="643593" y="4106245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1</a:t>
            </a:r>
            <a:endParaRPr lang="en-CH" sz="900"/>
          </a:p>
        </p:txBody>
      </p:sp>
      <p:sp>
        <p:nvSpPr>
          <p:cNvPr id="173" name="Oval 54">
            <a:extLst>
              <a:ext uri="{FF2B5EF4-FFF2-40B4-BE49-F238E27FC236}">
                <a16:creationId xmlns:a16="http://schemas.microsoft.com/office/drawing/2014/main" id="{041237D0-801D-4787-8397-2A950DE9632E}"/>
              </a:ext>
            </a:extLst>
          </p:cNvPr>
          <p:cNvSpPr/>
          <p:nvPr/>
        </p:nvSpPr>
        <p:spPr>
          <a:xfrm>
            <a:off x="709438" y="4163686"/>
            <a:ext cx="115709" cy="1133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4" name="TextBox 55">
            <a:extLst>
              <a:ext uri="{FF2B5EF4-FFF2-40B4-BE49-F238E27FC236}">
                <a16:creationId xmlns:a16="http://schemas.microsoft.com/office/drawing/2014/main" id="{957759BE-39B5-4F3E-8331-0A963BA6830D}"/>
              </a:ext>
            </a:extLst>
          </p:cNvPr>
          <p:cNvSpPr txBox="1"/>
          <p:nvPr/>
        </p:nvSpPr>
        <p:spPr>
          <a:xfrm>
            <a:off x="969307" y="4110766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2</a:t>
            </a:r>
            <a:endParaRPr lang="en-CH" sz="900" dirty="0">
              <a:solidFill>
                <a:schemeClr val="tx2"/>
              </a:solidFill>
            </a:endParaRPr>
          </a:p>
        </p:txBody>
      </p:sp>
      <p:sp>
        <p:nvSpPr>
          <p:cNvPr id="175" name="Oval 56">
            <a:extLst>
              <a:ext uri="{FF2B5EF4-FFF2-40B4-BE49-F238E27FC236}">
                <a16:creationId xmlns:a16="http://schemas.microsoft.com/office/drawing/2014/main" id="{C105D024-4905-4C62-AC1D-C6FB52AD1E9D}"/>
              </a:ext>
            </a:extLst>
          </p:cNvPr>
          <p:cNvSpPr/>
          <p:nvPr/>
        </p:nvSpPr>
        <p:spPr>
          <a:xfrm>
            <a:off x="1032771" y="4172969"/>
            <a:ext cx="115709" cy="1133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57">
                <a:extLst>
                  <a:ext uri="{FF2B5EF4-FFF2-40B4-BE49-F238E27FC236}">
                    <a16:creationId xmlns:a16="http://schemas.microsoft.com/office/drawing/2014/main" id="{993AE2A8-DCCD-4485-A9BC-1C2C214C032B}"/>
                  </a:ext>
                </a:extLst>
              </p:cNvPr>
              <p:cNvSpPr txBox="1"/>
              <p:nvPr/>
            </p:nvSpPr>
            <p:spPr>
              <a:xfrm>
                <a:off x="481724" y="2867271"/>
                <a:ext cx="845616" cy="3818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00" b="0" i="1" dirty="0" smtClean="0">
                                  <a:solidFill>
                                    <a:srgbClr val="75C1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dirty="0" smtClean="0">
                                  <a:solidFill>
                                    <a:srgbClr val="75C1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00" b="0" i="1" dirty="0" smtClean="0">
                                  <a:solidFill>
                                    <a:srgbClr val="75C1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6" name="TextBox 57">
                <a:extLst>
                  <a:ext uri="{FF2B5EF4-FFF2-40B4-BE49-F238E27FC236}">
                    <a16:creationId xmlns:a16="http://schemas.microsoft.com/office/drawing/2014/main" id="{993AE2A8-DCCD-4485-A9BC-1C2C214C0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4" y="2867271"/>
                <a:ext cx="845616" cy="3818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Freeform: Shape 10">
            <a:extLst>
              <a:ext uri="{FF2B5EF4-FFF2-40B4-BE49-F238E27FC236}">
                <a16:creationId xmlns:a16="http://schemas.microsoft.com/office/drawing/2014/main" id="{D8C450EA-A3D0-4159-889F-2D4CAF5638CA}"/>
              </a:ext>
            </a:extLst>
          </p:cNvPr>
          <p:cNvSpPr/>
          <p:nvPr/>
        </p:nvSpPr>
        <p:spPr>
          <a:xfrm>
            <a:off x="1779965" y="4571633"/>
            <a:ext cx="1018669" cy="951411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7117"/>
              <a:gd name="connsiteX1" fmla="*/ 295275 w 1660525"/>
              <a:gd name="connsiteY1" fmla="*/ 553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9202"/>
              <a:gd name="connsiteX1" fmla="*/ 295275 w 1660525"/>
              <a:gd name="connsiteY1" fmla="*/ 55329 h 879202"/>
              <a:gd name="connsiteX2" fmla="*/ 739775 w 1660525"/>
              <a:gd name="connsiteY2" fmla="*/ 864954 h 879202"/>
              <a:gd name="connsiteX3" fmla="*/ 977900 w 1660525"/>
              <a:gd name="connsiteY3" fmla="*/ 534754 h 879202"/>
              <a:gd name="connsiteX4" fmla="*/ 1181100 w 1660525"/>
              <a:gd name="connsiteY4" fmla="*/ 61679 h 879202"/>
              <a:gd name="connsiteX5" fmla="*/ 1266825 w 1660525"/>
              <a:gd name="connsiteY5" fmla="*/ 26754 h 879202"/>
              <a:gd name="connsiteX6" fmla="*/ 1371600 w 1660525"/>
              <a:gd name="connsiteY6" fmla="*/ 52154 h 879202"/>
              <a:gd name="connsiteX7" fmla="*/ 1428750 w 1660525"/>
              <a:gd name="connsiteY7" fmla="*/ 620479 h 879202"/>
              <a:gd name="connsiteX8" fmla="*/ 1524000 w 1660525"/>
              <a:gd name="connsiteY8" fmla="*/ 849079 h 879202"/>
              <a:gd name="connsiteX9" fmla="*/ 1660525 w 1660525"/>
              <a:gd name="connsiteY9" fmla="*/ 874479 h 879202"/>
              <a:gd name="connsiteX0" fmla="*/ 0 w 1660525"/>
              <a:gd name="connsiteY0" fmla="*/ 886027 h 892362"/>
              <a:gd name="connsiteX1" fmla="*/ 295275 w 1660525"/>
              <a:gd name="connsiteY1" fmla="*/ 70052 h 892362"/>
              <a:gd name="connsiteX2" fmla="*/ 739775 w 1660525"/>
              <a:gd name="connsiteY2" fmla="*/ 879677 h 892362"/>
              <a:gd name="connsiteX3" fmla="*/ 977900 w 1660525"/>
              <a:gd name="connsiteY3" fmla="*/ 549477 h 892362"/>
              <a:gd name="connsiteX4" fmla="*/ 1101725 w 1660525"/>
              <a:gd name="connsiteY4" fmla="*/ 339927 h 892362"/>
              <a:gd name="connsiteX5" fmla="*/ 1266825 w 1660525"/>
              <a:gd name="connsiteY5" fmla="*/ 41477 h 892362"/>
              <a:gd name="connsiteX6" fmla="*/ 1371600 w 1660525"/>
              <a:gd name="connsiteY6" fmla="*/ 66877 h 892362"/>
              <a:gd name="connsiteX7" fmla="*/ 1428750 w 1660525"/>
              <a:gd name="connsiteY7" fmla="*/ 635202 h 892362"/>
              <a:gd name="connsiteX8" fmla="*/ 1524000 w 1660525"/>
              <a:gd name="connsiteY8" fmla="*/ 863802 h 892362"/>
              <a:gd name="connsiteX9" fmla="*/ 1660525 w 1660525"/>
              <a:gd name="connsiteY9" fmla="*/ 889202 h 892362"/>
              <a:gd name="connsiteX0" fmla="*/ 0 w 1660525"/>
              <a:gd name="connsiteY0" fmla="*/ 831231 h 837566"/>
              <a:gd name="connsiteX1" fmla="*/ 295275 w 1660525"/>
              <a:gd name="connsiteY1" fmla="*/ 15256 h 837566"/>
              <a:gd name="connsiteX2" fmla="*/ 739775 w 1660525"/>
              <a:gd name="connsiteY2" fmla="*/ 824881 h 837566"/>
              <a:gd name="connsiteX3" fmla="*/ 977900 w 1660525"/>
              <a:gd name="connsiteY3" fmla="*/ 494681 h 837566"/>
              <a:gd name="connsiteX4" fmla="*/ 1101725 w 1660525"/>
              <a:gd name="connsiteY4" fmla="*/ 285131 h 837566"/>
              <a:gd name="connsiteX5" fmla="*/ 1238250 w 1660525"/>
              <a:gd name="connsiteY5" fmla="*/ 199406 h 837566"/>
              <a:gd name="connsiteX6" fmla="*/ 1371600 w 1660525"/>
              <a:gd name="connsiteY6" fmla="*/ 12081 h 837566"/>
              <a:gd name="connsiteX7" fmla="*/ 1428750 w 1660525"/>
              <a:gd name="connsiteY7" fmla="*/ 580406 h 837566"/>
              <a:gd name="connsiteX8" fmla="*/ 1524000 w 1660525"/>
              <a:gd name="connsiteY8" fmla="*/ 809006 h 837566"/>
              <a:gd name="connsiteX9" fmla="*/ 1660525 w 1660525"/>
              <a:gd name="connsiteY9" fmla="*/ 834406 h 837566"/>
              <a:gd name="connsiteX0" fmla="*/ 0 w 1660525"/>
              <a:gd name="connsiteY0" fmla="*/ 815977 h 822312"/>
              <a:gd name="connsiteX1" fmla="*/ 295275 w 1660525"/>
              <a:gd name="connsiteY1" fmla="*/ 2 h 822312"/>
              <a:gd name="connsiteX2" fmla="*/ 739775 w 1660525"/>
              <a:gd name="connsiteY2" fmla="*/ 809627 h 822312"/>
              <a:gd name="connsiteX3" fmla="*/ 977900 w 1660525"/>
              <a:gd name="connsiteY3" fmla="*/ 479427 h 822312"/>
              <a:gd name="connsiteX4" fmla="*/ 1101725 w 1660525"/>
              <a:gd name="connsiteY4" fmla="*/ 269877 h 822312"/>
              <a:gd name="connsiteX5" fmla="*/ 1238250 w 1660525"/>
              <a:gd name="connsiteY5" fmla="*/ 184152 h 822312"/>
              <a:gd name="connsiteX6" fmla="*/ 1428750 w 1660525"/>
              <a:gd name="connsiteY6" fmla="*/ 565152 h 822312"/>
              <a:gd name="connsiteX7" fmla="*/ 1524000 w 1660525"/>
              <a:gd name="connsiteY7" fmla="*/ 793752 h 822312"/>
              <a:gd name="connsiteX8" fmla="*/ 1660525 w 1660525"/>
              <a:gd name="connsiteY8" fmla="*/ 819152 h 822312"/>
              <a:gd name="connsiteX0" fmla="*/ 0 w 1660525"/>
              <a:gd name="connsiteY0" fmla="*/ 815977 h 822784"/>
              <a:gd name="connsiteX1" fmla="*/ 295275 w 1660525"/>
              <a:gd name="connsiteY1" fmla="*/ 2 h 822784"/>
              <a:gd name="connsiteX2" fmla="*/ 739775 w 1660525"/>
              <a:gd name="connsiteY2" fmla="*/ 809627 h 822784"/>
              <a:gd name="connsiteX3" fmla="*/ 977900 w 1660525"/>
              <a:gd name="connsiteY3" fmla="*/ 479427 h 822784"/>
              <a:gd name="connsiteX4" fmla="*/ 1238250 w 1660525"/>
              <a:gd name="connsiteY4" fmla="*/ 184152 h 822784"/>
              <a:gd name="connsiteX5" fmla="*/ 1428750 w 1660525"/>
              <a:gd name="connsiteY5" fmla="*/ 565152 h 822784"/>
              <a:gd name="connsiteX6" fmla="*/ 1524000 w 1660525"/>
              <a:gd name="connsiteY6" fmla="*/ 793752 h 822784"/>
              <a:gd name="connsiteX7" fmla="*/ 1660525 w 1660525"/>
              <a:gd name="connsiteY7" fmla="*/ 819152 h 822784"/>
              <a:gd name="connsiteX0" fmla="*/ 0 w 1660525"/>
              <a:gd name="connsiteY0" fmla="*/ 815977 h 826480"/>
              <a:gd name="connsiteX1" fmla="*/ 295275 w 1660525"/>
              <a:gd name="connsiteY1" fmla="*/ 2 h 826480"/>
              <a:gd name="connsiteX2" fmla="*/ 739775 w 1660525"/>
              <a:gd name="connsiteY2" fmla="*/ 809627 h 826480"/>
              <a:gd name="connsiteX3" fmla="*/ 1006475 w 1660525"/>
              <a:gd name="connsiteY3" fmla="*/ 520702 h 826480"/>
              <a:gd name="connsiteX4" fmla="*/ 1238250 w 1660525"/>
              <a:gd name="connsiteY4" fmla="*/ 184152 h 826480"/>
              <a:gd name="connsiteX5" fmla="*/ 1428750 w 1660525"/>
              <a:gd name="connsiteY5" fmla="*/ 565152 h 826480"/>
              <a:gd name="connsiteX6" fmla="*/ 1524000 w 1660525"/>
              <a:gd name="connsiteY6" fmla="*/ 793752 h 826480"/>
              <a:gd name="connsiteX7" fmla="*/ 1660525 w 1660525"/>
              <a:gd name="connsiteY7" fmla="*/ 819152 h 82648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238250 w 1660525"/>
              <a:gd name="connsiteY3" fmla="*/ 18415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6699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080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30681"/>
              <a:gd name="connsiteX1" fmla="*/ 295275 w 1660525"/>
              <a:gd name="connsiteY1" fmla="*/ 2 h 830681"/>
              <a:gd name="connsiteX2" fmla="*/ 708025 w 1660525"/>
              <a:gd name="connsiteY2" fmla="*/ 809627 h 830681"/>
              <a:gd name="connsiteX3" fmla="*/ 1162050 w 1660525"/>
              <a:gd name="connsiteY3" fmla="*/ 609602 h 830681"/>
              <a:gd name="connsiteX4" fmla="*/ 1524000 w 1660525"/>
              <a:gd name="connsiteY4" fmla="*/ 793752 h 830681"/>
              <a:gd name="connsiteX5" fmla="*/ 1660525 w 1660525"/>
              <a:gd name="connsiteY5" fmla="*/ 819152 h 830681"/>
              <a:gd name="connsiteX0" fmla="*/ 0 w 1660525"/>
              <a:gd name="connsiteY0" fmla="*/ 815977 h 830334"/>
              <a:gd name="connsiteX1" fmla="*/ 295275 w 1660525"/>
              <a:gd name="connsiteY1" fmla="*/ 2 h 830334"/>
              <a:gd name="connsiteX2" fmla="*/ 708025 w 1660525"/>
              <a:gd name="connsiteY2" fmla="*/ 809627 h 830334"/>
              <a:gd name="connsiteX3" fmla="*/ 1200150 w 1660525"/>
              <a:gd name="connsiteY3" fmla="*/ 606427 h 830334"/>
              <a:gd name="connsiteX4" fmla="*/ 1524000 w 1660525"/>
              <a:gd name="connsiteY4" fmla="*/ 793752 h 830334"/>
              <a:gd name="connsiteX5" fmla="*/ 1660525 w 1660525"/>
              <a:gd name="connsiteY5" fmla="*/ 819152 h 830334"/>
              <a:gd name="connsiteX0" fmla="*/ 0 w 1660525"/>
              <a:gd name="connsiteY0" fmla="*/ 727077 h 736896"/>
              <a:gd name="connsiteX1" fmla="*/ 285750 w 1660525"/>
              <a:gd name="connsiteY1" fmla="*/ 2 h 736896"/>
              <a:gd name="connsiteX2" fmla="*/ 708025 w 1660525"/>
              <a:gd name="connsiteY2" fmla="*/ 720727 h 736896"/>
              <a:gd name="connsiteX3" fmla="*/ 1200150 w 1660525"/>
              <a:gd name="connsiteY3" fmla="*/ 517527 h 736896"/>
              <a:gd name="connsiteX4" fmla="*/ 1524000 w 1660525"/>
              <a:gd name="connsiteY4" fmla="*/ 704852 h 736896"/>
              <a:gd name="connsiteX5" fmla="*/ 1660525 w 1660525"/>
              <a:gd name="connsiteY5" fmla="*/ 730252 h 736896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14375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04850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588360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616069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200 h 733013"/>
              <a:gd name="connsiteX1" fmla="*/ 285750 w 1660525"/>
              <a:gd name="connsiteY1" fmla="*/ 125 h 733013"/>
              <a:gd name="connsiteX2" fmla="*/ 640195 w 1660525"/>
              <a:gd name="connsiteY2" fmla="*/ 667933 h 733013"/>
              <a:gd name="connsiteX3" fmla="*/ 1209386 w 1660525"/>
              <a:gd name="connsiteY3" fmla="*/ 616172 h 733013"/>
              <a:gd name="connsiteX4" fmla="*/ 1524000 w 1660525"/>
              <a:gd name="connsiteY4" fmla="*/ 704975 h 733013"/>
              <a:gd name="connsiteX5" fmla="*/ 1660525 w 1660525"/>
              <a:gd name="connsiteY5" fmla="*/ 730375 h 733013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09386 w 1660525"/>
              <a:gd name="connsiteY3" fmla="*/ 616089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26055 w 1660525"/>
              <a:gd name="connsiteY3" fmla="*/ 606564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09386 w 1660525"/>
              <a:gd name="connsiteY3" fmla="*/ 597039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10906"/>
              <a:gd name="connsiteY0" fmla="*/ 727117 h 728494"/>
              <a:gd name="connsiteX1" fmla="*/ 285750 w 1610906"/>
              <a:gd name="connsiteY1" fmla="*/ 42 h 728494"/>
              <a:gd name="connsiteX2" fmla="*/ 674061 w 1610906"/>
              <a:gd name="connsiteY2" fmla="*/ 692481 h 728494"/>
              <a:gd name="connsiteX3" fmla="*/ 1209386 w 1610906"/>
              <a:gd name="connsiteY3" fmla="*/ 597039 h 728494"/>
              <a:gd name="connsiteX4" fmla="*/ 1495425 w 1610906"/>
              <a:gd name="connsiteY4" fmla="*/ 685842 h 728494"/>
              <a:gd name="connsiteX5" fmla="*/ 1610906 w 1610906"/>
              <a:gd name="connsiteY5" fmla="*/ 726652 h 728494"/>
              <a:gd name="connsiteX0" fmla="*/ 0 w 1610906"/>
              <a:gd name="connsiteY0" fmla="*/ 727117 h 740442"/>
              <a:gd name="connsiteX1" fmla="*/ 285750 w 1610906"/>
              <a:gd name="connsiteY1" fmla="*/ 42 h 740442"/>
              <a:gd name="connsiteX2" fmla="*/ 674061 w 1610906"/>
              <a:gd name="connsiteY2" fmla="*/ 692481 h 740442"/>
              <a:gd name="connsiteX3" fmla="*/ 1495425 w 1610906"/>
              <a:gd name="connsiteY3" fmla="*/ 685842 h 740442"/>
              <a:gd name="connsiteX4" fmla="*/ 1610906 w 1610906"/>
              <a:gd name="connsiteY4" fmla="*/ 726652 h 740442"/>
              <a:gd name="connsiteX0" fmla="*/ 0 w 1610906"/>
              <a:gd name="connsiteY0" fmla="*/ 727118 h 754777"/>
              <a:gd name="connsiteX1" fmla="*/ 285750 w 1610906"/>
              <a:gd name="connsiteY1" fmla="*/ 43 h 754777"/>
              <a:gd name="connsiteX2" fmla="*/ 674061 w 1610906"/>
              <a:gd name="connsiteY2" fmla="*/ 692482 h 754777"/>
              <a:gd name="connsiteX3" fmla="*/ 1610906 w 1610906"/>
              <a:gd name="connsiteY3" fmla="*/ 726653 h 754777"/>
              <a:gd name="connsiteX0" fmla="*/ 0 w 674061"/>
              <a:gd name="connsiteY0" fmla="*/ 727118 h 727118"/>
              <a:gd name="connsiteX1" fmla="*/ 285750 w 674061"/>
              <a:gd name="connsiteY1" fmla="*/ 43 h 727118"/>
              <a:gd name="connsiteX2" fmla="*/ 674061 w 674061"/>
              <a:gd name="connsiteY2" fmla="*/ 692482 h 727118"/>
              <a:gd name="connsiteX0" fmla="*/ 0 w 731031"/>
              <a:gd name="connsiteY0" fmla="*/ 727078 h 734297"/>
              <a:gd name="connsiteX1" fmla="*/ 285750 w 731031"/>
              <a:gd name="connsiteY1" fmla="*/ 3 h 734297"/>
              <a:gd name="connsiteX2" fmla="*/ 731031 w 731031"/>
              <a:gd name="connsiteY2" fmla="*/ 734297 h 734297"/>
              <a:gd name="connsiteX0" fmla="*/ 0 w 731031"/>
              <a:gd name="connsiteY0" fmla="*/ 727078 h 735057"/>
              <a:gd name="connsiteX1" fmla="*/ 285750 w 731031"/>
              <a:gd name="connsiteY1" fmla="*/ 3 h 735057"/>
              <a:gd name="connsiteX2" fmla="*/ 731031 w 731031"/>
              <a:gd name="connsiteY2" fmla="*/ 734297 h 735057"/>
              <a:gd name="connsiteX0" fmla="*/ 0 w 797190"/>
              <a:gd name="connsiteY0" fmla="*/ 727076 h 729600"/>
              <a:gd name="connsiteX1" fmla="*/ 285750 w 797190"/>
              <a:gd name="connsiteY1" fmla="*/ 1 h 729600"/>
              <a:gd name="connsiteX2" fmla="*/ 797190 w 797190"/>
              <a:gd name="connsiteY2" fmla="*/ 728836 h 729600"/>
              <a:gd name="connsiteX0" fmla="*/ 0 w 786163"/>
              <a:gd name="connsiteY0" fmla="*/ 727077 h 727077"/>
              <a:gd name="connsiteX1" fmla="*/ 285750 w 786163"/>
              <a:gd name="connsiteY1" fmla="*/ 2 h 727077"/>
              <a:gd name="connsiteX2" fmla="*/ 786163 w 786163"/>
              <a:gd name="connsiteY2" fmla="*/ 717919 h 727077"/>
              <a:gd name="connsiteX0" fmla="*/ 0 w 786163"/>
              <a:gd name="connsiteY0" fmla="*/ 727077 h 727077"/>
              <a:gd name="connsiteX1" fmla="*/ 285750 w 786163"/>
              <a:gd name="connsiteY1" fmla="*/ 2 h 727077"/>
              <a:gd name="connsiteX2" fmla="*/ 786163 w 786163"/>
              <a:gd name="connsiteY2" fmla="*/ 717919 h 7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163" h="727077">
                <a:moveTo>
                  <a:pt x="0" y="727077"/>
                </a:moveTo>
                <a:cubicBezTo>
                  <a:pt x="65352" y="529168"/>
                  <a:pt x="154723" y="1528"/>
                  <a:pt x="285750" y="2"/>
                </a:cubicBezTo>
                <a:cubicBezTo>
                  <a:pt x="416777" y="-1524"/>
                  <a:pt x="528549" y="733299"/>
                  <a:pt x="786163" y="717919"/>
                </a:cubicBezTo>
              </a:path>
            </a:pathLst>
          </a:custGeom>
          <a:solidFill>
            <a:srgbClr val="C0C0C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78" name="Straight Arrow Connector 1">
            <a:extLst>
              <a:ext uri="{FF2B5EF4-FFF2-40B4-BE49-F238E27FC236}">
                <a16:creationId xmlns:a16="http://schemas.microsoft.com/office/drawing/2014/main" id="{279F0EE3-D099-40AA-9587-1454479A06A7}"/>
              </a:ext>
            </a:extLst>
          </p:cNvPr>
          <p:cNvCxnSpPr>
            <a:cxnSpLocks/>
          </p:cNvCxnSpPr>
          <p:nvPr/>
        </p:nvCxnSpPr>
        <p:spPr>
          <a:xfrm flipV="1">
            <a:off x="5878770" y="4260719"/>
            <a:ext cx="0" cy="1271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Freeform: Shape 3">
            <a:extLst>
              <a:ext uri="{FF2B5EF4-FFF2-40B4-BE49-F238E27FC236}">
                <a16:creationId xmlns:a16="http://schemas.microsoft.com/office/drawing/2014/main" id="{AB3FD11B-34B5-4482-8C2E-C0EC3EF1D37F}"/>
              </a:ext>
            </a:extLst>
          </p:cNvPr>
          <p:cNvSpPr/>
          <p:nvPr/>
        </p:nvSpPr>
        <p:spPr>
          <a:xfrm>
            <a:off x="1796422" y="4877086"/>
            <a:ext cx="2042085" cy="645359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523890 h 529703"/>
              <a:gd name="connsiteX1" fmla="*/ 285269 w 1660525"/>
              <a:gd name="connsiteY1" fmla="*/ 185512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490024 h 495837"/>
              <a:gd name="connsiteX1" fmla="*/ 285269 w 1660525"/>
              <a:gd name="connsiteY1" fmla="*/ 151646 h 495837"/>
              <a:gd name="connsiteX2" fmla="*/ 768350 w 1660525"/>
              <a:gd name="connsiteY2" fmla="*/ 483674 h 495837"/>
              <a:gd name="connsiteX3" fmla="*/ 1209675 w 1660525"/>
              <a:gd name="connsiteY3" fmla="*/ 16 h 495837"/>
              <a:gd name="connsiteX4" fmla="*/ 1524000 w 1660525"/>
              <a:gd name="connsiteY4" fmla="*/ 467799 h 495837"/>
              <a:gd name="connsiteX5" fmla="*/ 1660525 w 1660525"/>
              <a:gd name="connsiteY5" fmla="*/ 493199 h 495837"/>
              <a:gd name="connsiteX0" fmla="*/ 0 w 1660525"/>
              <a:gd name="connsiteY0" fmla="*/ 490013 h 493188"/>
              <a:gd name="connsiteX1" fmla="*/ 285269 w 1660525"/>
              <a:gd name="connsiteY1" fmla="*/ 151635 h 493188"/>
              <a:gd name="connsiteX2" fmla="*/ 768350 w 1660525"/>
              <a:gd name="connsiteY2" fmla="*/ 483663 h 493188"/>
              <a:gd name="connsiteX3" fmla="*/ 1209675 w 1660525"/>
              <a:gd name="connsiteY3" fmla="*/ 5 h 493188"/>
              <a:gd name="connsiteX4" fmla="*/ 1660525 w 1660525"/>
              <a:gd name="connsiteY4" fmla="*/ 493188 h 493188"/>
              <a:gd name="connsiteX0" fmla="*/ 0 w 1575989"/>
              <a:gd name="connsiteY0" fmla="*/ 490013 h 493188"/>
              <a:gd name="connsiteX1" fmla="*/ 285269 w 1575989"/>
              <a:gd name="connsiteY1" fmla="*/ 151635 h 493188"/>
              <a:gd name="connsiteX2" fmla="*/ 768350 w 1575989"/>
              <a:gd name="connsiteY2" fmla="*/ 483663 h 493188"/>
              <a:gd name="connsiteX3" fmla="*/ 1209675 w 1575989"/>
              <a:gd name="connsiteY3" fmla="*/ 5 h 493188"/>
              <a:gd name="connsiteX4" fmla="*/ 1575989 w 1575989"/>
              <a:gd name="connsiteY4" fmla="*/ 493188 h 49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989" h="493188">
                <a:moveTo>
                  <a:pt x="0" y="490013"/>
                </a:moveTo>
                <a:cubicBezTo>
                  <a:pt x="65352" y="292104"/>
                  <a:pt x="157211" y="152693"/>
                  <a:pt x="285269" y="151635"/>
                </a:cubicBezTo>
                <a:cubicBezTo>
                  <a:pt x="413327" y="150577"/>
                  <a:pt x="614282" y="508935"/>
                  <a:pt x="768350" y="483663"/>
                </a:cubicBezTo>
                <a:cubicBezTo>
                  <a:pt x="922418" y="458391"/>
                  <a:pt x="1075069" y="-1582"/>
                  <a:pt x="1209675" y="5"/>
                </a:cubicBezTo>
                <a:cubicBezTo>
                  <a:pt x="1344281" y="1592"/>
                  <a:pt x="1482062" y="390442"/>
                  <a:pt x="1575989" y="493188"/>
                </a:cubicBezTo>
              </a:path>
            </a:pathLst>
          </a:custGeom>
          <a:solidFill>
            <a:srgbClr val="A9D8FF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0" name="Freeform: Shape 4">
            <a:extLst>
              <a:ext uri="{FF2B5EF4-FFF2-40B4-BE49-F238E27FC236}">
                <a16:creationId xmlns:a16="http://schemas.microsoft.com/office/drawing/2014/main" id="{890C8A06-C53D-4CD5-BA14-F5637D11B575}"/>
              </a:ext>
            </a:extLst>
          </p:cNvPr>
          <p:cNvSpPr/>
          <p:nvPr/>
        </p:nvSpPr>
        <p:spPr>
          <a:xfrm>
            <a:off x="1779966" y="4566819"/>
            <a:ext cx="2087328" cy="953267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7117"/>
              <a:gd name="connsiteX1" fmla="*/ 295275 w 1660525"/>
              <a:gd name="connsiteY1" fmla="*/ 553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9202"/>
              <a:gd name="connsiteX1" fmla="*/ 295275 w 1660525"/>
              <a:gd name="connsiteY1" fmla="*/ 55329 h 879202"/>
              <a:gd name="connsiteX2" fmla="*/ 739775 w 1660525"/>
              <a:gd name="connsiteY2" fmla="*/ 864954 h 879202"/>
              <a:gd name="connsiteX3" fmla="*/ 977900 w 1660525"/>
              <a:gd name="connsiteY3" fmla="*/ 534754 h 879202"/>
              <a:gd name="connsiteX4" fmla="*/ 1181100 w 1660525"/>
              <a:gd name="connsiteY4" fmla="*/ 61679 h 879202"/>
              <a:gd name="connsiteX5" fmla="*/ 1266825 w 1660525"/>
              <a:gd name="connsiteY5" fmla="*/ 26754 h 879202"/>
              <a:gd name="connsiteX6" fmla="*/ 1371600 w 1660525"/>
              <a:gd name="connsiteY6" fmla="*/ 52154 h 879202"/>
              <a:gd name="connsiteX7" fmla="*/ 1428750 w 1660525"/>
              <a:gd name="connsiteY7" fmla="*/ 620479 h 879202"/>
              <a:gd name="connsiteX8" fmla="*/ 1524000 w 1660525"/>
              <a:gd name="connsiteY8" fmla="*/ 849079 h 879202"/>
              <a:gd name="connsiteX9" fmla="*/ 1660525 w 1660525"/>
              <a:gd name="connsiteY9" fmla="*/ 874479 h 879202"/>
              <a:gd name="connsiteX0" fmla="*/ 0 w 1660525"/>
              <a:gd name="connsiteY0" fmla="*/ 886027 h 892362"/>
              <a:gd name="connsiteX1" fmla="*/ 295275 w 1660525"/>
              <a:gd name="connsiteY1" fmla="*/ 70052 h 892362"/>
              <a:gd name="connsiteX2" fmla="*/ 739775 w 1660525"/>
              <a:gd name="connsiteY2" fmla="*/ 879677 h 892362"/>
              <a:gd name="connsiteX3" fmla="*/ 977900 w 1660525"/>
              <a:gd name="connsiteY3" fmla="*/ 549477 h 892362"/>
              <a:gd name="connsiteX4" fmla="*/ 1101725 w 1660525"/>
              <a:gd name="connsiteY4" fmla="*/ 339927 h 892362"/>
              <a:gd name="connsiteX5" fmla="*/ 1266825 w 1660525"/>
              <a:gd name="connsiteY5" fmla="*/ 41477 h 892362"/>
              <a:gd name="connsiteX6" fmla="*/ 1371600 w 1660525"/>
              <a:gd name="connsiteY6" fmla="*/ 66877 h 892362"/>
              <a:gd name="connsiteX7" fmla="*/ 1428750 w 1660525"/>
              <a:gd name="connsiteY7" fmla="*/ 635202 h 892362"/>
              <a:gd name="connsiteX8" fmla="*/ 1524000 w 1660525"/>
              <a:gd name="connsiteY8" fmla="*/ 863802 h 892362"/>
              <a:gd name="connsiteX9" fmla="*/ 1660525 w 1660525"/>
              <a:gd name="connsiteY9" fmla="*/ 889202 h 892362"/>
              <a:gd name="connsiteX0" fmla="*/ 0 w 1660525"/>
              <a:gd name="connsiteY0" fmla="*/ 831231 h 837566"/>
              <a:gd name="connsiteX1" fmla="*/ 295275 w 1660525"/>
              <a:gd name="connsiteY1" fmla="*/ 15256 h 837566"/>
              <a:gd name="connsiteX2" fmla="*/ 739775 w 1660525"/>
              <a:gd name="connsiteY2" fmla="*/ 824881 h 837566"/>
              <a:gd name="connsiteX3" fmla="*/ 977900 w 1660525"/>
              <a:gd name="connsiteY3" fmla="*/ 494681 h 837566"/>
              <a:gd name="connsiteX4" fmla="*/ 1101725 w 1660525"/>
              <a:gd name="connsiteY4" fmla="*/ 285131 h 837566"/>
              <a:gd name="connsiteX5" fmla="*/ 1238250 w 1660525"/>
              <a:gd name="connsiteY5" fmla="*/ 199406 h 837566"/>
              <a:gd name="connsiteX6" fmla="*/ 1371600 w 1660525"/>
              <a:gd name="connsiteY6" fmla="*/ 12081 h 837566"/>
              <a:gd name="connsiteX7" fmla="*/ 1428750 w 1660525"/>
              <a:gd name="connsiteY7" fmla="*/ 580406 h 837566"/>
              <a:gd name="connsiteX8" fmla="*/ 1524000 w 1660525"/>
              <a:gd name="connsiteY8" fmla="*/ 809006 h 837566"/>
              <a:gd name="connsiteX9" fmla="*/ 1660525 w 1660525"/>
              <a:gd name="connsiteY9" fmla="*/ 834406 h 837566"/>
              <a:gd name="connsiteX0" fmla="*/ 0 w 1660525"/>
              <a:gd name="connsiteY0" fmla="*/ 815977 h 822312"/>
              <a:gd name="connsiteX1" fmla="*/ 295275 w 1660525"/>
              <a:gd name="connsiteY1" fmla="*/ 2 h 822312"/>
              <a:gd name="connsiteX2" fmla="*/ 739775 w 1660525"/>
              <a:gd name="connsiteY2" fmla="*/ 809627 h 822312"/>
              <a:gd name="connsiteX3" fmla="*/ 977900 w 1660525"/>
              <a:gd name="connsiteY3" fmla="*/ 479427 h 822312"/>
              <a:gd name="connsiteX4" fmla="*/ 1101725 w 1660525"/>
              <a:gd name="connsiteY4" fmla="*/ 269877 h 822312"/>
              <a:gd name="connsiteX5" fmla="*/ 1238250 w 1660525"/>
              <a:gd name="connsiteY5" fmla="*/ 184152 h 822312"/>
              <a:gd name="connsiteX6" fmla="*/ 1428750 w 1660525"/>
              <a:gd name="connsiteY6" fmla="*/ 565152 h 822312"/>
              <a:gd name="connsiteX7" fmla="*/ 1524000 w 1660525"/>
              <a:gd name="connsiteY7" fmla="*/ 793752 h 822312"/>
              <a:gd name="connsiteX8" fmla="*/ 1660525 w 1660525"/>
              <a:gd name="connsiteY8" fmla="*/ 819152 h 822312"/>
              <a:gd name="connsiteX0" fmla="*/ 0 w 1660525"/>
              <a:gd name="connsiteY0" fmla="*/ 815977 h 822784"/>
              <a:gd name="connsiteX1" fmla="*/ 295275 w 1660525"/>
              <a:gd name="connsiteY1" fmla="*/ 2 h 822784"/>
              <a:gd name="connsiteX2" fmla="*/ 739775 w 1660525"/>
              <a:gd name="connsiteY2" fmla="*/ 809627 h 822784"/>
              <a:gd name="connsiteX3" fmla="*/ 977900 w 1660525"/>
              <a:gd name="connsiteY3" fmla="*/ 479427 h 822784"/>
              <a:gd name="connsiteX4" fmla="*/ 1238250 w 1660525"/>
              <a:gd name="connsiteY4" fmla="*/ 184152 h 822784"/>
              <a:gd name="connsiteX5" fmla="*/ 1428750 w 1660525"/>
              <a:gd name="connsiteY5" fmla="*/ 565152 h 822784"/>
              <a:gd name="connsiteX6" fmla="*/ 1524000 w 1660525"/>
              <a:gd name="connsiteY6" fmla="*/ 793752 h 822784"/>
              <a:gd name="connsiteX7" fmla="*/ 1660525 w 1660525"/>
              <a:gd name="connsiteY7" fmla="*/ 819152 h 822784"/>
              <a:gd name="connsiteX0" fmla="*/ 0 w 1660525"/>
              <a:gd name="connsiteY0" fmla="*/ 815977 h 826480"/>
              <a:gd name="connsiteX1" fmla="*/ 295275 w 1660525"/>
              <a:gd name="connsiteY1" fmla="*/ 2 h 826480"/>
              <a:gd name="connsiteX2" fmla="*/ 739775 w 1660525"/>
              <a:gd name="connsiteY2" fmla="*/ 809627 h 826480"/>
              <a:gd name="connsiteX3" fmla="*/ 1006475 w 1660525"/>
              <a:gd name="connsiteY3" fmla="*/ 520702 h 826480"/>
              <a:gd name="connsiteX4" fmla="*/ 1238250 w 1660525"/>
              <a:gd name="connsiteY4" fmla="*/ 184152 h 826480"/>
              <a:gd name="connsiteX5" fmla="*/ 1428750 w 1660525"/>
              <a:gd name="connsiteY5" fmla="*/ 565152 h 826480"/>
              <a:gd name="connsiteX6" fmla="*/ 1524000 w 1660525"/>
              <a:gd name="connsiteY6" fmla="*/ 793752 h 826480"/>
              <a:gd name="connsiteX7" fmla="*/ 1660525 w 1660525"/>
              <a:gd name="connsiteY7" fmla="*/ 819152 h 82648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238250 w 1660525"/>
              <a:gd name="connsiteY3" fmla="*/ 18415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6699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080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30681"/>
              <a:gd name="connsiteX1" fmla="*/ 295275 w 1660525"/>
              <a:gd name="connsiteY1" fmla="*/ 2 h 830681"/>
              <a:gd name="connsiteX2" fmla="*/ 708025 w 1660525"/>
              <a:gd name="connsiteY2" fmla="*/ 809627 h 830681"/>
              <a:gd name="connsiteX3" fmla="*/ 1162050 w 1660525"/>
              <a:gd name="connsiteY3" fmla="*/ 609602 h 830681"/>
              <a:gd name="connsiteX4" fmla="*/ 1524000 w 1660525"/>
              <a:gd name="connsiteY4" fmla="*/ 793752 h 830681"/>
              <a:gd name="connsiteX5" fmla="*/ 1660525 w 1660525"/>
              <a:gd name="connsiteY5" fmla="*/ 819152 h 830681"/>
              <a:gd name="connsiteX0" fmla="*/ 0 w 1660525"/>
              <a:gd name="connsiteY0" fmla="*/ 815977 h 830334"/>
              <a:gd name="connsiteX1" fmla="*/ 295275 w 1660525"/>
              <a:gd name="connsiteY1" fmla="*/ 2 h 830334"/>
              <a:gd name="connsiteX2" fmla="*/ 708025 w 1660525"/>
              <a:gd name="connsiteY2" fmla="*/ 809627 h 830334"/>
              <a:gd name="connsiteX3" fmla="*/ 1200150 w 1660525"/>
              <a:gd name="connsiteY3" fmla="*/ 606427 h 830334"/>
              <a:gd name="connsiteX4" fmla="*/ 1524000 w 1660525"/>
              <a:gd name="connsiteY4" fmla="*/ 793752 h 830334"/>
              <a:gd name="connsiteX5" fmla="*/ 1660525 w 1660525"/>
              <a:gd name="connsiteY5" fmla="*/ 819152 h 830334"/>
              <a:gd name="connsiteX0" fmla="*/ 0 w 1660525"/>
              <a:gd name="connsiteY0" fmla="*/ 727077 h 736896"/>
              <a:gd name="connsiteX1" fmla="*/ 285750 w 1660525"/>
              <a:gd name="connsiteY1" fmla="*/ 2 h 736896"/>
              <a:gd name="connsiteX2" fmla="*/ 708025 w 1660525"/>
              <a:gd name="connsiteY2" fmla="*/ 720727 h 736896"/>
              <a:gd name="connsiteX3" fmla="*/ 1200150 w 1660525"/>
              <a:gd name="connsiteY3" fmla="*/ 517527 h 736896"/>
              <a:gd name="connsiteX4" fmla="*/ 1524000 w 1660525"/>
              <a:gd name="connsiteY4" fmla="*/ 704852 h 736896"/>
              <a:gd name="connsiteX5" fmla="*/ 1660525 w 1660525"/>
              <a:gd name="connsiteY5" fmla="*/ 730252 h 736896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14375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6 h 732909"/>
              <a:gd name="connsiteX1" fmla="*/ 285750 w 1660525"/>
              <a:gd name="connsiteY1" fmla="*/ 21 h 732909"/>
              <a:gd name="connsiteX2" fmla="*/ 704850 w 1660525"/>
              <a:gd name="connsiteY2" fmla="*/ 701696 h 732909"/>
              <a:gd name="connsiteX3" fmla="*/ 1200150 w 1660525"/>
              <a:gd name="connsiteY3" fmla="*/ 517546 h 732909"/>
              <a:gd name="connsiteX4" fmla="*/ 1524000 w 1660525"/>
              <a:gd name="connsiteY4" fmla="*/ 704871 h 732909"/>
              <a:gd name="connsiteX5" fmla="*/ 1660525 w 1660525"/>
              <a:gd name="connsiteY5" fmla="*/ 730271 h 732909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588360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097 h 732910"/>
              <a:gd name="connsiteX1" fmla="*/ 285750 w 1660525"/>
              <a:gd name="connsiteY1" fmla="*/ 22 h 732910"/>
              <a:gd name="connsiteX2" fmla="*/ 704850 w 1660525"/>
              <a:gd name="connsiteY2" fmla="*/ 701697 h 732910"/>
              <a:gd name="connsiteX3" fmla="*/ 1209386 w 1660525"/>
              <a:gd name="connsiteY3" fmla="*/ 616069 h 732910"/>
              <a:gd name="connsiteX4" fmla="*/ 1524000 w 1660525"/>
              <a:gd name="connsiteY4" fmla="*/ 704872 h 732910"/>
              <a:gd name="connsiteX5" fmla="*/ 1660525 w 1660525"/>
              <a:gd name="connsiteY5" fmla="*/ 730272 h 732910"/>
              <a:gd name="connsiteX0" fmla="*/ 0 w 1660525"/>
              <a:gd name="connsiteY0" fmla="*/ 727200 h 733013"/>
              <a:gd name="connsiteX1" fmla="*/ 285750 w 1660525"/>
              <a:gd name="connsiteY1" fmla="*/ 125 h 733013"/>
              <a:gd name="connsiteX2" fmla="*/ 640195 w 1660525"/>
              <a:gd name="connsiteY2" fmla="*/ 667933 h 733013"/>
              <a:gd name="connsiteX3" fmla="*/ 1209386 w 1660525"/>
              <a:gd name="connsiteY3" fmla="*/ 616172 h 733013"/>
              <a:gd name="connsiteX4" fmla="*/ 1524000 w 1660525"/>
              <a:gd name="connsiteY4" fmla="*/ 704975 h 733013"/>
              <a:gd name="connsiteX5" fmla="*/ 1660525 w 1660525"/>
              <a:gd name="connsiteY5" fmla="*/ 730375 h 733013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09386 w 1660525"/>
              <a:gd name="connsiteY3" fmla="*/ 616089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930"/>
              <a:gd name="connsiteX1" fmla="*/ 285750 w 1660525"/>
              <a:gd name="connsiteY1" fmla="*/ 42 h 732930"/>
              <a:gd name="connsiteX2" fmla="*/ 674061 w 1660525"/>
              <a:gd name="connsiteY2" fmla="*/ 692481 h 732930"/>
              <a:gd name="connsiteX3" fmla="*/ 1226055 w 1660525"/>
              <a:gd name="connsiteY3" fmla="*/ 606564 h 732930"/>
              <a:gd name="connsiteX4" fmla="*/ 1524000 w 1660525"/>
              <a:gd name="connsiteY4" fmla="*/ 704892 h 732930"/>
              <a:gd name="connsiteX5" fmla="*/ 1660525 w 1660525"/>
              <a:gd name="connsiteY5" fmla="*/ 730292 h 73293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26055 w 1660525"/>
              <a:gd name="connsiteY3" fmla="*/ 606564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60525"/>
              <a:gd name="connsiteY0" fmla="*/ 727117 h 732010"/>
              <a:gd name="connsiteX1" fmla="*/ 285750 w 1660525"/>
              <a:gd name="connsiteY1" fmla="*/ 42 h 732010"/>
              <a:gd name="connsiteX2" fmla="*/ 674061 w 1660525"/>
              <a:gd name="connsiteY2" fmla="*/ 692481 h 732010"/>
              <a:gd name="connsiteX3" fmla="*/ 1209386 w 1660525"/>
              <a:gd name="connsiteY3" fmla="*/ 597039 h 732010"/>
              <a:gd name="connsiteX4" fmla="*/ 1495425 w 1660525"/>
              <a:gd name="connsiteY4" fmla="*/ 685842 h 732010"/>
              <a:gd name="connsiteX5" fmla="*/ 1660525 w 1660525"/>
              <a:gd name="connsiteY5" fmla="*/ 730292 h 732010"/>
              <a:gd name="connsiteX0" fmla="*/ 0 w 1610906"/>
              <a:gd name="connsiteY0" fmla="*/ 727117 h 728494"/>
              <a:gd name="connsiteX1" fmla="*/ 285750 w 1610906"/>
              <a:gd name="connsiteY1" fmla="*/ 42 h 728494"/>
              <a:gd name="connsiteX2" fmla="*/ 674061 w 1610906"/>
              <a:gd name="connsiteY2" fmla="*/ 692481 h 728494"/>
              <a:gd name="connsiteX3" fmla="*/ 1209386 w 1610906"/>
              <a:gd name="connsiteY3" fmla="*/ 597039 h 728494"/>
              <a:gd name="connsiteX4" fmla="*/ 1495425 w 1610906"/>
              <a:gd name="connsiteY4" fmla="*/ 685842 h 728494"/>
              <a:gd name="connsiteX5" fmla="*/ 1610906 w 1610906"/>
              <a:gd name="connsiteY5" fmla="*/ 726652 h 72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906" h="728494">
                <a:moveTo>
                  <a:pt x="0" y="727117"/>
                </a:moveTo>
                <a:cubicBezTo>
                  <a:pt x="65352" y="529208"/>
                  <a:pt x="173407" y="5815"/>
                  <a:pt x="285750" y="42"/>
                </a:cubicBezTo>
                <a:cubicBezTo>
                  <a:pt x="398093" y="-5731"/>
                  <a:pt x="520122" y="592982"/>
                  <a:pt x="674061" y="692481"/>
                </a:cubicBezTo>
                <a:cubicBezTo>
                  <a:pt x="828000" y="791981"/>
                  <a:pt x="1072492" y="598146"/>
                  <a:pt x="1209386" y="597039"/>
                </a:cubicBezTo>
                <a:cubicBezTo>
                  <a:pt x="1346280" y="595933"/>
                  <a:pt x="1396471" y="640598"/>
                  <a:pt x="1495425" y="685842"/>
                </a:cubicBezTo>
                <a:cubicBezTo>
                  <a:pt x="1532996" y="695367"/>
                  <a:pt x="1528885" y="737764"/>
                  <a:pt x="1610906" y="726652"/>
                </a:cubicBezTo>
              </a:path>
            </a:pathLst>
          </a:custGeom>
          <a:noFill/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1" name="TextBox 20">
            <a:extLst>
              <a:ext uri="{FF2B5EF4-FFF2-40B4-BE49-F238E27FC236}">
                <a16:creationId xmlns:a16="http://schemas.microsoft.com/office/drawing/2014/main" id="{33593D52-4900-4B74-9EC8-65E768B96C68}"/>
              </a:ext>
            </a:extLst>
          </p:cNvPr>
          <p:cNvSpPr txBox="1"/>
          <p:nvPr/>
        </p:nvSpPr>
        <p:spPr>
          <a:xfrm rot="16200000">
            <a:off x="1365535" y="4775898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</a:t>
            </a:r>
            <a:endParaRPr lang="en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23">
            <a:extLst>
              <a:ext uri="{FF2B5EF4-FFF2-40B4-BE49-F238E27FC236}">
                <a16:creationId xmlns:a16="http://schemas.microsoft.com/office/drawing/2014/main" id="{360BDB5B-BFBC-4705-8558-01E48038A278}"/>
              </a:ext>
            </a:extLst>
          </p:cNvPr>
          <p:cNvSpPr txBox="1"/>
          <p:nvPr/>
        </p:nvSpPr>
        <p:spPr>
          <a:xfrm>
            <a:off x="2264561" y="5522444"/>
            <a:ext cx="132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Pore size diameter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3" name="Straight Connector 24">
            <a:extLst>
              <a:ext uri="{FF2B5EF4-FFF2-40B4-BE49-F238E27FC236}">
                <a16:creationId xmlns:a16="http://schemas.microsoft.com/office/drawing/2014/main" id="{579E869A-3F57-48AD-8E35-0D8E7B87FD48}"/>
              </a:ext>
            </a:extLst>
          </p:cNvPr>
          <p:cNvCxnSpPr/>
          <p:nvPr/>
        </p:nvCxnSpPr>
        <p:spPr>
          <a:xfrm>
            <a:off x="3475577" y="4238774"/>
            <a:ext cx="259182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25">
            <a:extLst>
              <a:ext uri="{FF2B5EF4-FFF2-40B4-BE49-F238E27FC236}">
                <a16:creationId xmlns:a16="http://schemas.microsoft.com/office/drawing/2014/main" id="{7E83BE05-482E-420D-99EA-FEF4B0A9E7EF}"/>
              </a:ext>
            </a:extLst>
          </p:cNvPr>
          <p:cNvCxnSpPr/>
          <p:nvPr/>
        </p:nvCxnSpPr>
        <p:spPr>
          <a:xfrm>
            <a:off x="3466577" y="4061250"/>
            <a:ext cx="259182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26">
            <a:extLst>
              <a:ext uri="{FF2B5EF4-FFF2-40B4-BE49-F238E27FC236}">
                <a16:creationId xmlns:a16="http://schemas.microsoft.com/office/drawing/2014/main" id="{9923D7A1-DA9F-446F-9BFB-1577BF1A28E6}"/>
              </a:ext>
            </a:extLst>
          </p:cNvPr>
          <p:cNvSpPr txBox="1"/>
          <p:nvPr/>
        </p:nvSpPr>
        <p:spPr>
          <a:xfrm>
            <a:off x="3689746" y="4103368"/>
            <a:ext cx="151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wetting (constant volume)</a:t>
            </a:r>
          </a:p>
        </p:txBody>
      </p:sp>
      <p:sp>
        <p:nvSpPr>
          <p:cNvPr id="186" name="TextBox 27">
            <a:extLst>
              <a:ext uri="{FF2B5EF4-FFF2-40B4-BE49-F238E27FC236}">
                <a16:creationId xmlns:a16="http://schemas.microsoft.com/office/drawing/2014/main" id="{5AE583DF-AB86-486A-A5C3-AB0453419BDC}"/>
              </a:ext>
            </a:extLst>
          </p:cNvPr>
          <p:cNvSpPr txBox="1"/>
          <p:nvPr/>
        </p:nvSpPr>
        <p:spPr>
          <a:xfrm>
            <a:off x="3708104" y="3913102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Dry state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40">
            <a:extLst>
              <a:ext uri="{FF2B5EF4-FFF2-40B4-BE49-F238E27FC236}">
                <a16:creationId xmlns:a16="http://schemas.microsoft.com/office/drawing/2014/main" id="{210B619C-FC32-4066-BD3B-89695DF57EA9}"/>
              </a:ext>
            </a:extLst>
          </p:cNvPr>
          <p:cNvSpPr txBox="1"/>
          <p:nvPr/>
        </p:nvSpPr>
        <p:spPr>
          <a:xfrm>
            <a:off x="2963341" y="4838530"/>
            <a:ext cx="32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1</a:t>
            </a:r>
            <a:endParaRPr lang="en-CH" sz="1000" b="1"/>
          </a:p>
        </p:txBody>
      </p:sp>
      <p:sp>
        <p:nvSpPr>
          <p:cNvPr id="188" name="Oval 41">
            <a:extLst>
              <a:ext uri="{FF2B5EF4-FFF2-40B4-BE49-F238E27FC236}">
                <a16:creationId xmlns:a16="http://schemas.microsoft.com/office/drawing/2014/main" id="{5DA6C54A-4192-4B53-A4A0-A491F92EF699}"/>
              </a:ext>
            </a:extLst>
          </p:cNvPr>
          <p:cNvSpPr/>
          <p:nvPr/>
        </p:nvSpPr>
        <p:spPr>
          <a:xfrm>
            <a:off x="3018085" y="4891302"/>
            <a:ext cx="149930" cy="14825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89" name="Straight Arrow Connector 42">
            <a:extLst>
              <a:ext uri="{FF2B5EF4-FFF2-40B4-BE49-F238E27FC236}">
                <a16:creationId xmlns:a16="http://schemas.microsoft.com/office/drawing/2014/main" id="{9135A192-D6E4-4126-9AD5-E0244E9B1AEB}"/>
              </a:ext>
            </a:extLst>
          </p:cNvPr>
          <p:cNvCxnSpPr>
            <a:cxnSpLocks/>
          </p:cNvCxnSpPr>
          <p:nvPr/>
        </p:nvCxnSpPr>
        <p:spPr>
          <a:xfrm>
            <a:off x="1771736" y="5522442"/>
            <a:ext cx="23038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44">
            <a:extLst>
              <a:ext uri="{FF2B5EF4-FFF2-40B4-BE49-F238E27FC236}">
                <a16:creationId xmlns:a16="http://schemas.microsoft.com/office/drawing/2014/main" id="{4E8EF3D4-DCCE-4BDE-BA5B-194A10A3F944}"/>
              </a:ext>
            </a:extLst>
          </p:cNvPr>
          <p:cNvSpPr txBox="1"/>
          <p:nvPr/>
        </p:nvSpPr>
        <p:spPr>
          <a:xfrm>
            <a:off x="3032985" y="5153980"/>
            <a:ext cx="324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2</a:t>
            </a:r>
            <a:endParaRPr lang="en-CH" sz="1000" b="1" dirty="0">
              <a:solidFill>
                <a:schemeClr val="tx2"/>
              </a:solidFill>
            </a:endParaRPr>
          </a:p>
        </p:txBody>
      </p:sp>
      <p:sp>
        <p:nvSpPr>
          <p:cNvPr id="191" name="Oval 45">
            <a:extLst>
              <a:ext uri="{FF2B5EF4-FFF2-40B4-BE49-F238E27FC236}">
                <a16:creationId xmlns:a16="http://schemas.microsoft.com/office/drawing/2014/main" id="{39D2C858-D801-4E40-9B41-A3344169F9B4}"/>
              </a:ext>
            </a:extLst>
          </p:cNvPr>
          <p:cNvSpPr/>
          <p:nvPr/>
        </p:nvSpPr>
        <p:spPr>
          <a:xfrm>
            <a:off x="3088965" y="5203517"/>
            <a:ext cx="149930" cy="148258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192" name="Straight Arrow Connector 28">
            <a:extLst>
              <a:ext uri="{FF2B5EF4-FFF2-40B4-BE49-F238E27FC236}">
                <a16:creationId xmlns:a16="http://schemas.microsoft.com/office/drawing/2014/main" id="{C553BFF4-BD0E-42DE-AFC0-620165651BBA}"/>
              </a:ext>
            </a:extLst>
          </p:cNvPr>
          <p:cNvCxnSpPr>
            <a:cxnSpLocks/>
          </p:cNvCxnSpPr>
          <p:nvPr/>
        </p:nvCxnSpPr>
        <p:spPr>
          <a:xfrm flipV="1">
            <a:off x="1785791" y="1525784"/>
            <a:ext cx="12412" cy="1267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Freeform: Shape 29">
            <a:extLst>
              <a:ext uri="{FF2B5EF4-FFF2-40B4-BE49-F238E27FC236}">
                <a16:creationId xmlns:a16="http://schemas.microsoft.com/office/drawing/2014/main" id="{31689467-6091-4247-BEA9-0130FDAD045C}"/>
              </a:ext>
            </a:extLst>
          </p:cNvPr>
          <p:cNvSpPr/>
          <p:nvPr/>
        </p:nvSpPr>
        <p:spPr>
          <a:xfrm>
            <a:off x="1798203" y="2128456"/>
            <a:ext cx="2044822" cy="662108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396878 h 402691"/>
              <a:gd name="connsiteX1" fmla="*/ 269875 w 1660525"/>
              <a:gd name="connsiteY1" fmla="*/ 3 h 402691"/>
              <a:gd name="connsiteX2" fmla="*/ 768350 w 1660525"/>
              <a:gd name="connsiteY2" fmla="*/ 390528 h 402691"/>
              <a:gd name="connsiteX3" fmla="*/ 1200438 w 1660525"/>
              <a:gd name="connsiteY3" fmla="*/ 2312 h 402691"/>
              <a:gd name="connsiteX4" fmla="*/ 1524000 w 1660525"/>
              <a:gd name="connsiteY4" fmla="*/ 374653 h 402691"/>
              <a:gd name="connsiteX5" fmla="*/ 1660525 w 1660525"/>
              <a:gd name="connsiteY5" fmla="*/ 400053 h 402691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00438 w 1660525"/>
              <a:gd name="connsiteY3" fmla="*/ 110067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25068 w 1660525"/>
              <a:gd name="connsiteY3" fmla="*/ 39255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07808"/>
              <a:gd name="connsiteX1" fmla="*/ 269875 w 1660525"/>
              <a:gd name="connsiteY1" fmla="*/ 1 h 507808"/>
              <a:gd name="connsiteX2" fmla="*/ 768350 w 1660525"/>
              <a:gd name="connsiteY2" fmla="*/ 498283 h 507808"/>
              <a:gd name="connsiteX3" fmla="*/ 1225068 w 1660525"/>
              <a:gd name="connsiteY3" fmla="*/ 39255 h 507808"/>
              <a:gd name="connsiteX4" fmla="*/ 1660525 w 1660525"/>
              <a:gd name="connsiteY4" fmla="*/ 507808 h 507808"/>
              <a:gd name="connsiteX0" fmla="*/ 0 w 1569159"/>
              <a:gd name="connsiteY0" fmla="*/ 504633 h 505988"/>
              <a:gd name="connsiteX1" fmla="*/ 269875 w 1569159"/>
              <a:gd name="connsiteY1" fmla="*/ 1 h 505988"/>
              <a:gd name="connsiteX2" fmla="*/ 768350 w 1569159"/>
              <a:gd name="connsiteY2" fmla="*/ 498283 h 505988"/>
              <a:gd name="connsiteX3" fmla="*/ 1225068 w 1569159"/>
              <a:gd name="connsiteY3" fmla="*/ 39255 h 505988"/>
              <a:gd name="connsiteX4" fmla="*/ 1569159 w 1569159"/>
              <a:gd name="connsiteY4" fmla="*/ 505988 h 5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159" h="505988">
                <a:moveTo>
                  <a:pt x="0" y="504633"/>
                </a:moveTo>
                <a:cubicBezTo>
                  <a:pt x="65352" y="306724"/>
                  <a:pt x="141817" y="1059"/>
                  <a:pt x="269875" y="1"/>
                </a:cubicBezTo>
                <a:cubicBezTo>
                  <a:pt x="397933" y="-1057"/>
                  <a:pt x="609151" y="491741"/>
                  <a:pt x="768350" y="498283"/>
                </a:cubicBezTo>
                <a:cubicBezTo>
                  <a:pt x="927549" y="504825"/>
                  <a:pt x="1091600" y="37971"/>
                  <a:pt x="1225068" y="39255"/>
                </a:cubicBezTo>
                <a:cubicBezTo>
                  <a:pt x="1358536" y="40539"/>
                  <a:pt x="1478439" y="408373"/>
                  <a:pt x="1569159" y="505988"/>
                </a:cubicBezTo>
              </a:path>
            </a:pathLst>
          </a:custGeom>
          <a:solidFill>
            <a:srgbClr val="A9D8FF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4" name="TextBox 30">
            <a:extLst>
              <a:ext uri="{FF2B5EF4-FFF2-40B4-BE49-F238E27FC236}">
                <a16:creationId xmlns:a16="http://schemas.microsoft.com/office/drawing/2014/main" id="{4996EC91-BF70-4EE0-AAB6-9DC3A54181F7}"/>
              </a:ext>
            </a:extLst>
          </p:cNvPr>
          <p:cNvSpPr txBox="1"/>
          <p:nvPr/>
        </p:nvSpPr>
        <p:spPr>
          <a:xfrm rot="16200000">
            <a:off x="1324836" y="2046401"/>
            <a:ext cx="54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PSD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Box 31">
            <a:extLst>
              <a:ext uri="{FF2B5EF4-FFF2-40B4-BE49-F238E27FC236}">
                <a16:creationId xmlns:a16="http://schemas.microsoft.com/office/drawing/2014/main" id="{81F79AB0-BE7F-4306-B6C6-9162F91E1E88}"/>
              </a:ext>
            </a:extLst>
          </p:cNvPr>
          <p:cNvSpPr txBox="1"/>
          <p:nvPr/>
        </p:nvSpPr>
        <p:spPr>
          <a:xfrm>
            <a:off x="2227722" y="2792947"/>
            <a:ext cx="14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Pore size diameter</a:t>
            </a:r>
            <a:endParaRPr lang="en-CH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Straight Connector 32">
            <a:extLst>
              <a:ext uri="{FF2B5EF4-FFF2-40B4-BE49-F238E27FC236}">
                <a16:creationId xmlns:a16="http://schemas.microsoft.com/office/drawing/2014/main" id="{7673D291-90FF-498D-90F1-932AF163AF8C}"/>
              </a:ext>
            </a:extLst>
          </p:cNvPr>
          <p:cNvCxnSpPr>
            <a:cxnSpLocks/>
          </p:cNvCxnSpPr>
          <p:nvPr/>
        </p:nvCxnSpPr>
        <p:spPr>
          <a:xfrm>
            <a:off x="3410767" y="1635114"/>
            <a:ext cx="260659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33">
            <a:extLst>
              <a:ext uri="{FF2B5EF4-FFF2-40B4-BE49-F238E27FC236}">
                <a16:creationId xmlns:a16="http://schemas.microsoft.com/office/drawing/2014/main" id="{922C1E52-1377-4A11-BC67-6A8A242EB42E}"/>
              </a:ext>
            </a:extLst>
          </p:cNvPr>
          <p:cNvCxnSpPr>
            <a:cxnSpLocks/>
          </p:cNvCxnSpPr>
          <p:nvPr/>
        </p:nvCxnSpPr>
        <p:spPr>
          <a:xfrm>
            <a:off x="3410767" y="1424601"/>
            <a:ext cx="260659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34">
            <a:extLst>
              <a:ext uri="{FF2B5EF4-FFF2-40B4-BE49-F238E27FC236}">
                <a16:creationId xmlns:a16="http://schemas.microsoft.com/office/drawing/2014/main" id="{3D8EF9DE-1BA3-4B56-A400-1C7FEA8C857F}"/>
              </a:ext>
            </a:extLst>
          </p:cNvPr>
          <p:cNvSpPr txBox="1"/>
          <p:nvPr/>
        </p:nvSpPr>
        <p:spPr>
          <a:xfrm>
            <a:off x="3632332" y="1488367"/>
            <a:ext cx="129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After compaction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35">
            <a:extLst>
              <a:ext uri="{FF2B5EF4-FFF2-40B4-BE49-F238E27FC236}">
                <a16:creationId xmlns:a16="http://schemas.microsoft.com/office/drawing/2014/main" id="{ABC6A271-5408-4268-9807-7732857577BD}"/>
              </a:ext>
            </a:extLst>
          </p:cNvPr>
          <p:cNvSpPr txBox="1"/>
          <p:nvPr/>
        </p:nvSpPr>
        <p:spPr>
          <a:xfrm>
            <a:off x="3638181" y="1271065"/>
            <a:ext cx="140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Before compaction</a:t>
            </a:r>
            <a:endParaRPr lang="en-CH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0" name="Straight Arrow Connector 43">
            <a:extLst>
              <a:ext uri="{FF2B5EF4-FFF2-40B4-BE49-F238E27FC236}">
                <a16:creationId xmlns:a16="http://schemas.microsoft.com/office/drawing/2014/main" id="{0AC088FD-F8F8-4AC0-BE6F-0CDF4F2A2860}"/>
              </a:ext>
            </a:extLst>
          </p:cNvPr>
          <p:cNvCxnSpPr>
            <a:cxnSpLocks/>
          </p:cNvCxnSpPr>
          <p:nvPr/>
        </p:nvCxnSpPr>
        <p:spPr>
          <a:xfrm>
            <a:off x="1773376" y="2792944"/>
            <a:ext cx="23169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46">
            <a:extLst>
              <a:ext uri="{FF2B5EF4-FFF2-40B4-BE49-F238E27FC236}">
                <a16:creationId xmlns:a16="http://schemas.microsoft.com/office/drawing/2014/main" id="{602603C4-D689-4419-9111-6E09FFE8CEF6}"/>
              </a:ext>
            </a:extLst>
          </p:cNvPr>
          <p:cNvSpPr txBox="1"/>
          <p:nvPr/>
        </p:nvSpPr>
        <p:spPr>
          <a:xfrm>
            <a:off x="2999800" y="2137980"/>
            <a:ext cx="325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</a:t>
            </a:r>
            <a:endParaRPr lang="en-CH" sz="1000" b="1" dirty="0"/>
          </a:p>
        </p:txBody>
      </p:sp>
      <p:sp>
        <p:nvSpPr>
          <p:cNvPr id="202" name="Oval 47">
            <a:extLst>
              <a:ext uri="{FF2B5EF4-FFF2-40B4-BE49-F238E27FC236}">
                <a16:creationId xmlns:a16="http://schemas.microsoft.com/office/drawing/2014/main" id="{87995D67-65BC-4D47-BD34-2A99CAEB7744}"/>
              </a:ext>
            </a:extLst>
          </p:cNvPr>
          <p:cNvSpPr/>
          <p:nvPr/>
        </p:nvSpPr>
        <p:spPr>
          <a:xfrm>
            <a:off x="3056892" y="2190257"/>
            <a:ext cx="150784" cy="14825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3" name="TextBox 48">
            <a:extLst>
              <a:ext uri="{FF2B5EF4-FFF2-40B4-BE49-F238E27FC236}">
                <a16:creationId xmlns:a16="http://schemas.microsoft.com/office/drawing/2014/main" id="{7F778978-D6B5-46C8-9CE8-B2F9AFF0279C}"/>
              </a:ext>
            </a:extLst>
          </p:cNvPr>
          <p:cNvSpPr txBox="1"/>
          <p:nvPr/>
        </p:nvSpPr>
        <p:spPr>
          <a:xfrm>
            <a:off x="3093647" y="2492318"/>
            <a:ext cx="325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2</a:t>
            </a:r>
            <a:endParaRPr lang="en-CH" sz="1000" b="1" dirty="0">
              <a:solidFill>
                <a:schemeClr val="tx2"/>
              </a:solidFill>
            </a:endParaRPr>
          </a:p>
        </p:txBody>
      </p:sp>
      <p:sp>
        <p:nvSpPr>
          <p:cNvPr id="204" name="Oval 49">
            <a:extLst>
              <a:ext uri="{FF2B5EF4-FFF2-40B4-BE49-F238E27FC236}">
                <a16:creationId xmlns:a16="http://schemas.microsoft.com/office/drawing/2014/main" id="{0B05D011-F519-4F08-AF88-F76217F7927C}"/>
              </a:ext>
            </a:extLst>
          </p:cNvPr>
          <p:cNvSpPr/>
          <p:nvPr/>
        </p:nvSpPr>
        <p:spPr>
          <a:xfrm>
            <a:off x="3148319" y="2543789"/>
            <a:ext cx="150784" cy="148258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205" name="Freeform: Shape 8">
            <a:extLst>
              <a:ext uri="{FF2B5EF4-FFF2-40B4-BE49-F238E27FC236}">
                <a16:creationId xmlns:a16="http://schemas.microsoft.com/office/drawing/2014/main" id="{FE7C1E32-9FF4-4BE7-B1AF-9A3C7E412515}"/>
              </a:ext>
            </a:extLst>
          </p:cNvPr>
          <p:cNvSpPr/>
          <p:nvPr/>
        </p:nvSpPr>
        <p:spPr>
          <a:xfrm>
            <a:off x="1796375" y="2130836"/>
            <a:ext cx="1001262" cy="660336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396878 h 402691"/>
              <a:gd name="connsiteX1" fmla="*/ 269875 w 1660525"/>
              <a:gd name="connsiteY1" fmla="*/ 3 h 402691"/>
              <a:gd name="connsiteX2" fmla="*/ 768350 w 1660525"/>
              <a:gd name="connsiteY2" fmla="*/ 390528 h 402691"/>
              <a:gd name="connsiteX3" fmla="*/ 1200438 w 1660525"/>
              <a:gd name="connsiteY3" fmla="*/ 2312 h 402691"/>
              <a:gd name="connsiteX4" fmla="*/ 1524000 w 1660525"/>
              <a:gd name="connsiteY4" fmla="*/ 374653 h 402691"/>
              <a:gd name="connsiteX5" fmla="*/ 1660525 w 1660525"/>
              <a:gd name="connsiteY5" fmla="*/ 400053 h 402691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00438 w 1660525"/>
              <a:gd name="connsiteY3" fmla="*/ 110067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10446"/>
              <a:gd name="connsiteX1" fmla="*/ 269875 w 1660525"/>
              <a:gd name="connsiteY1" fmla="*/ 1 h 510446"/>
              <a:gd name="connsiteX2" fmla="*/ 768350 w 1660525"/>
              <a:gd name="connsiteY2" fmla="*/ 498283 h 510446"/>
              <a:gd name="connsiteX3" fmla="*/ 1225068 w 1660525"/>
              <a:gd name="connsiteY3" fmla="*/ 39255 h 510446"/>
              <a:gd name="connsiteX4" fmla="*/ 1524000 w 1660525"/>
              <a:gd name="connsiteY4" fmla="*/ 482408 h 510446"/>
              <a:gd name="connsiteX5" fmla="*/ 1660525 w 1660525"/>
              <a:gd name="connsiteY5" fmla="*/ 507808 h 510446"/>
              <a:gd name="connsiteX0" fmla="*/ 0 w 1660525"/>
              <a:gd name="connsiteY0" fmla="*/ 504633 h 507808"/>
              <a:gd name="connsiteX1" fmla="*/ 269875 w 1660525"/>
              <a:gd name="connsiteY1" fmla="*/ 1 h 507808"/>
              <a:gd name="connsiteX2" fmla="*/ 768350 w 1660525"/>
              <a:gd name="connsiteY2" fmla="*/ 498283 h 507808"/>
              <a:gd name="connsiteX3" fmla="*/ 1225068 w 1660525"/>
              <a:gd name="connsiteY3" fmla="*/ 39255 h 507808"/>
              <a:gd name="connsiteX4" fmla="*/ 1660525 w 1660525"/>
              <a:gd name="connsiteY4" fmla="*/ 507808 h 507808"/>
              <a:gd name="connsiteX0" fmla="*/ 0 w 1569159"/>
              <a:gd name="connsiteY0" fmla="*/ 504633 h 505988"/>
              <a:gd name="connsiteX1" fmla="*/ 269875 w 1569159"/>
              <a:gd name="connsiteY1" fmla="*/ 1 h 505988"/>
              <a:gd name="connsiteX2" fmla="*/ 768350 w 1569159"/>
              <a:gd name="connsiteY2" fmla="*/ 498283 h 505988"/>
              <a:gd name="connsiteX3" fmla="*/ 1225068 w 1569159"/>
              <a:gd name="connsiteY3" fmla="*/ 39255 h 505988"/>
              <a:gd name="connsiteX4" fmla="*/ 1569159 w 1569159"/>
              <a:gd name="connsiteY4" fmla="*/ 505988 h 505988"/>
              <a:gd name="connsiteX0" fmla="*/ 0 w 1569159"/>
              <a:gd name="connsiteY0" fmla="*/ 504634 h 537483"/>
              <a:gd name="connsiteX1" fmla="*/ 269875 w 1569159"/>
              <a:gd name="connsiteY1" fmla="*/ 2 h 537483"/>
              <a:gd name="connsiteX2" fmla="*/ 768350 w 1569159"/>
              <a:gd name="connsiteY2" fmla="*/ 498284 h 537483"/>
              <a:gd name="connsiteX3" fmla="*/ 1569159 w 1569159"/>
              <a:gd name="connsiteY3" fmla="*/ 505989 h 537483"/>
              <a:gd name="connsiteX0" fmla="*/ 0 w 768350"/>
              <a:gd name="connsiteY0" fmla="*/ 504634 h 504634"/>
              <a:gd name="connsiteX1" fmla="*/ 269875 w 768350"/>
              <a:gd name="connsiteY1" fmla="*/ 2 h 504634"/>
              <a:gd name="connsiteX2" fmla="*/ 768350 w 768350"/>
              <a:gd name="connsiteY2" fmla="*/ 498284 h 5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504634">
                <a:moveTo>
                  <a:pt x="0" y="504634"/>
                </a:moveTo>
                <a:cubicBezTo>
                  <a:pt x="65352" y="306725"/>
                  <a:pt x="141817" y="1060"/>
                  <a:pt x="269875" y="2"/>
                </a:cubicBezTo>
                <a:cubicBezTo>
                  <a:pt x="397933" y="-1056"/>
                  <a:pt x="551803" y="413953"/>
                  <a:pt x="768350" y="498284"/>
                </a:cubicBezTo>
              </a:path>
            </a:pathLst>
          </a:custGeom>
          <a:solidFill>
            <a:srgbClr val="C0C0C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6" name="Freeform: Shape 36">
            <a:extLst>
              <a:ext uri="{FF2B5EF4-FFF2-40B4-BE49-F238E27FC236}">
                <a16:creationId xmlns:a16="http://schemas.microsoft.com/office/drawing/2014/main" id="{4968D7A5-F65F-4017-A29B-52EEF2DE4444}"/>
              </a:ext>
            </a:extLst>
          </p:cNvPr>
          <p:cNvSpPr/>
          <p:nvPr/>
        </p:nvSpPr>
        <p:spPr>
          <a:xfrm>
            <a:off x="1794066" y="2133187"/>
            <a:ext cx="2137265" cy="659758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7117"/>
              <a:gd name="connsiteX1" fmla="*/ 295275 w 1660525"/>
              <a:gd name="connsiteY1" fmla="*/ 553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71304 h 879202"/>
              <a:gd name="connsiteX1" fmla="*/ 295275 w 1660525"/>
              <a:gd name="connsiteY1" fmla="*/ 55329 h 879202"/>
              <a:gd name="connsiteX2" fmla="*/ 739775 w 1660525"/>
              <a:gd name="connsiteY2" fmla="*/ 864954 h 879202"/>
              <a:gd name="connsiteX3" fmla="*/ 977900 w 1660525"/>
              <a:gd name="connsiteY3" fmla="*/ 534754 h 879202"/>
              <a:gd name="connsiteX4" fmla="*/ 1181100 w 1660525"/>
              <a:gd name="connsiteY4" fmla="*/ 61679 h 879202"/>
              <a:gd name="connsiteX5" fmla="*/ 1266825 w 1660525"/>
              <a:gd name="connsiteY5" fmla="*/ 26754 h 879202"/>
              <a:gd name="connsiteX6" fmla="*/ 1371600 w 1660525"/>
              <a:gd name="connsiteY6" fmla="*/ 52154 h 879202"/>
              <a:gd name="connsiteX7" fmla="*/ 1428750 w 1660525"/>
              <a:gd name="connsiteY7" fmla="*/ 620479 h 879202"/>
              <a:gd name="connsiteX8" fmla="*/ 1524000 w 1660525"/>
              <a:gd name="connsiteY8" fmla="*/ 849079 h 879202"/>
              <a:gd name="connsiteX9" fmla="*/ 1660525 w 1660525"/>
              <a:gd name="connsiteY9" fmla="*/ 874479 h 879202"/>
              <a:gd name="connsiteX0" fmla="*/ 0 w 1660525"/>
              <a:gd name="connsiteY0" fmla="*/ 886027 h 892362"/>
              <a:gd name="connsiteX1" fmla="*/ 295275 w 1660525"/>
              <a:gd name="connsiteY1" fmla="*/ 70052 h 892362"/>
              <a:gd name="connsiteX2" fmla="*/ 739775 w 1660525"/>
              <a:gd name="connsiteY2" fmla="*/ 879677 h 892362"/>
              <a:gd name="connsiteX3" fmla="*/ 977900 w 1660525"/>
              <a:gd name="connsiteY3" fmla="*/ 549477 h 892362"/>
              <a:gd name="connsiteX4" fmla="*/ 1101725 w 1660525"/>
              <a:gd name="connsiteY4" fmla="*/ 339927 h 892362"/>
              <a:gd name="connsiteX5" fmla="*/ 1266825 w 1660525"/>
              <a:gd name="connsiteY5" fmla="*/ 41477 h 892362"/>
              <a:gd name="connsiteX6" fmla="*/ 1371600 w 1660525"/>
              <a:gd name="connsiteY6" fmla="*/ 66877 h 892362"/>
              <a:gd name="connsiteX7" fmla="*/ 1428750 w 1660525"/>
              <a:gd name="connsiteY7" fmla="*/ 635202 h 892362"/>
              <a:gd name="connsiteX8" fmla="*/ 1524000 w 1660525"/>
              <a:gd name="connsiteY8" fmla="*/ 863802 h 892362"/>
              <a:gd name="connsiteX9" fmla="*/ 1660525 w 1660525"/>
              <a:gd name="connsiteY9" fmla="*/ 889202 h 892362"/>
              <a:gd name="connsiteX0" fmla="*/ 0 w 1660525"/>
              <a:gd name="connsiteY0" fmla="*/ 831231 h 837566"/>
              <a:gd name="connsiteX1" fmla="*/ 295275 w 1660525"/>
              <a:gd name="connsiteY1" fmla="*/ 15256 h 837566"/>
              <a:gd name="connsiteX2" fmla="*/ 739775 w 1660525"/>
              <a:gd name="connsiteY2" fmla="*/ 824881 h 837566"/>
              <a:gd name="connsiteX3" fmla="*/ 977900 w 1660525"/>
              <a:gd name="connsiteY3" fmla="*/ 494681 h 837566"/>
              <a:gd name="connsiteX4" fmla="*/ 1101725 w 1660525"/>
              <a:gd name="connsiteY4" fmla="*/ 285131 h 837566"/>
              <a:gd name="connsiteX5" fmla="*/ 1238250 w 1660525"/>
              <a:gd name="connsiteY5" fmla="*/ 199406 h 837566"/>
              <a:gd name="connsiteX6" fmla="*/ 1371600 w 1660525"/>
              <a:gd name="connsiteY6" fmla="*/ 12081 h 837566"/>
              <a:gd name="connsiteX7" fmla="*/ 1428750 w 1660525"/>
              <a:gd name="connsiteY7" fmla="*/ 580406 h 837566"/>
              <a:gd name="connsiteX8" fmla="*/ 1524000 w 1660525"/>
              <a:gd name="connsiteY8" fmla="*/ 809006 h 837566"/>
              <a:gd name="connsiteX9" fmla="*/ 1660525 w 1660525"/>
              <a:gd name="connsiteY9" fmla="*/ 834406 h 837566"/>
              <a:gd name="connsiteX0" fmla="*/ 0 w 1660525"/>
              <a:gd name="connsiteY0" fmla="*/ 815977 h 822312"/>
              <a:gd name="connsiteX1" fmla="*/ 295275 w 1660525"/>
              <a:gd name="connsiteY1" fmla="*/ 2 h 822312"/>
              <a:gd name="connsiteX2" fmla="*/ 739775 w 1660525"/>
              <a:gd name="connsiteY2" fmla="*/ 809627 h 822312"/>
              <a:gd name="connsiteX3" fmla="*/ 977900 w 1660525"/>
              <a:gd name="connsiteY3" fmla="*/ 479427 h 822312"/>
              <a:gd name="connsiteX4" fmla="*/ 1101725 w 1660525"/>
              <a:gd name="connsiteY4" fmla="*/ 269877 h 822312"/>
              <a:gd name="connsiteX5" fmla="*/ 1238250 w 1660525"/>
              <a:gd name="connsiteY5" fmla="*/ 184152 h 822312"/>
              <a:gd name="connsiteX6" fmla="*/ 1428750 w 1660525"/>
              <a:gd name="connsiteY6" fmla="*/ 565152 h 822312"/>
              <a:gd name="connsiteX7" fmla="*/ 1524000 w 1660525"/>
              <a:gd name="connsiteY7" fmla="*/ 793752 h 822312"/>
              <a:gd name="connsiteX8" fmla="*/ 1660525 w 1660525"/>
              <a:gd name="connsiteY8" fmla="*/ 819152 h 822312"/>
              <a:gd name="connsiteX0" fmla="*/ 0 w 1660525"/>
              <a:gd name="connsiteY0" fmla="*/ 815977 h 822784"/>
              <a:gd name="connsiteX1" fmla="*/ 295275 w 1660525"/>
              <a:gd name="connsiteY1" fmla="*/ 2 h 822784"/>
              <a:gd name="connsiteX2" fmla="*/ 739775 w 1660525"/>
              <a:gd name="connsiteY2" fmla="*/ 809627 h 822784"/>
              <a:gd name="connsiteX3" fmla="*/ 977900 w 1660525"/>
              <a:gd name="connsiteY3" fmla="*/ 479427 h 822784"/>
              <a:gd name="connsiteX4" fmla="*/ 1238250 w 1660525"/>
              <a:gd name="connsiteY4" fmla="*/ 184152 h 822784"/>
              <a:gd name="connsiteX5" fmla="*/ 1428750 w 1660525"/>
              <a:gd name="connsiteY5" fmla="*/ 565152 h 822784"/>
              <a:gd name="connsiteX6" fmla="*/ 1524000 w 1660525"/>
              <a:gd name="connsiteY6" fmla="*/ 793752 h 822784"/>
              <a:gd name="connsiteX7" fmla="*/ 1660525 w 1660525"/>
              <a:gd name="connsiteY7" fmla="*/ 819152 h 822784"/>
              <a:gd name="connsiteX0" fmla="*/ 0 w 1660525"/>
              <a:gd name="connsiteY0" fmla="*/ 815977 h 826480"/>
              <a:gd name="connsiteX1" fmla="*/ 295275 w 1660525"/>
              <a:gd name="connsiteY1" fmla="*/ 2 h 826480"/>
              <a:gd name="connsiteX2" fmla="*/ 739775 w 1660525"/>
              <a:gd name="connsiteY2" fmla="*/ 809627 h 826480"/>
              <a:gd name="connsiteX3" fmla="*/ 1006475 w 1660525"/>
              <a:gd name="connsiteY3" fmla="*/ 520702 h 826480"/>
              <a:gd name="connsiteX4" fmla="*/ 1238250 w 1660525"/>
              <a:gd name="connsiteY4" fmla="*/ 184152 h 826480"/>
              <a:gd name="connsiteX5" fmla="*/ 1428750 w 1660525"/>
              <a:gd name="connsiteY5" fmla="*/ 565152 h 826480"/>
              <a:gd name="connsiteX6" fmla="*/ 1524000 w 1660525"/>
              <a:gd name="connsiteY6" fmla="*/ 793752 h 826480"/>
              <a:gd name="connsiteX7" fmla="*/ 1660525 w 1660525"/>
              <a:gd name="connsiteY7" fmla="*/ 819152 h 82648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238250 w 1660525"/>
              <a:gd name="connsiteY3" fmla="*/ 18415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428750 w 1660525"/>
              <a:gd name="connsiteY4" fmla="*/ 565152 h 821790"/>
              <a:gd name="connsiteX5" fmla="*/ 1524000 w 1660525"/>
              <a:gd name="connsiteY5" fmla="*/ 793752 h 821790"/>
              <a:gd name="connsiteX6" fmla="*/ 1660525 w 1660525"/>
              <a:gd name="connsiteY6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19102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3977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6699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815977 h 821790"/>
              <a:gd name="connsiteX1" fmla="*/ 295275 w 1660525"/>
              <a:gd name="connsiteY1" fmla="*/ 2 h 821790"/>
              <a:gd name="connsiteX2" fmla="*/ 708025 w 1660525"/>
              <a:gd name="connsiteY2" fmla="*/ 809627 h 821790"/>
              <a:gd name="connsiteX3" fmla="*/ 1181100 w 1660525"/>
              <a:gd name="connsiteY3" fmla="*/ 454027 h 821790"/>
              <a:gd name="connsiteX4" fmla="*/ 1524000 w 1660525"/>
              <a:gd name="connsiteY4" fmla="*/ 793752 h 821790"/>
              <a:gd name="connsiteX5" fmla="*/ 1660525 w 1660525"/>
              <a:gd name="connsiteY5" fmla="*/ 819152 h 821790"/>
              <a:gd name="connsiteX0" fmla="*/ 0 w 1660525"/>
              <a:gd name="connsiteY0" fmla="*/ 393703 h 399516"/>
              <a:gd name="connsiteX1" fmla="*/ 276225 w 1660525"/>
              <a:gd name="connsiteY1" fmla="*/ 3 h 399516"/>
              <a:gd name="connsiteX2" fmla="*/ 708025 w 1660525"/>
              <a:gd name="connsiteY2" fmla="*/ 387353 h 399516"/>
              <a:gd name="connsiteX3" fmla="*/ 1181100 w 1660525"/>
              <a:gd name="connsiteY3" fmla="*/ 31753 h 399516"/>
              <a:gd name="connsiteX4" fmla="*/ 1524000 w 1660525"/>
              <a:gd name="connsiteY4" fmla="*/ 371478 h 399516"/>
              <a:gd name="connsiteX5" fmla="*/ 1660525 w 1660525"/>
              <a:gd name="connsiteY5" fmla="*/ 396878 h 399516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42950 w 1660525"/>
              <a:gd name="connsiteY2" fmla="*/ 390526 h 399514"/>
              <a:gd name="connsiteX3" fmla="*/ 1181100 w 1660525"/>
              <a:gd name="connsiteY3" fmla="*/ 317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4 h 400110"/>
              <a:gd name="connsiteX1" fmla="*/ 276225 w 1660525"/>
              <a:gd name="connsiteY1" fmla="*/ 4 h 400110"/>
              <a:gd name="connsiteX2" fmla="*/ 720725 w 1660525"/>
              <a:gd name="connsiteY2" fmla="*/ 400054 h 400110"/>
              <a:gd name="connsiteX3" fmla="*/ 1181100 w 1660525"/>
              <a:gd name="connsiteY3" fmla="*/ 31754 h 400110"/>
              <a:gd name="connsiteX4" fmla="*/ 1524000 w 1660525"/>
              <a:gd name="connsiteY4" fmla="*/ 371479 h 400110"/>
              <a:gd name="connsiteX5" fmla="*/ 1660525 w 1660525"/>
              <a:gd name="connsiteY5" fmla="*/ 396879 h 400110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33425 w 1660525"/>
              <a:gd name="connsiteY2" fmla="*/ 390526 h 399514"/>
              <a:gd name="connsiteX3" fmla="*/ 1181100 w 1660525"/>
              <a:gd name="connsiteY3" fmla="*/ 317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181100 w 1660525"/>
              <a:gd name="connsiteY3" fmla="*/ 317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206500 w 1660525"/>
              <a:gd name="connsiteY3" fmla="*/ 10160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209675 w 1660525"/>
              <a:gd name="connsiteY3" fmla="*/ 149226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193800 w 1660525"/>
              <a:gd name="connsiteY3" fmla="*/ 146051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393701 h 399514"/>
              <a:gd name="connsiteX1" fmla="*/ 276225 w 1660525"/>
              <a:gd name="connsiteY1" fmla="*/ 1 h 399514"/>
              <a:gd name="connsiteX2" fmla="*/ 755650 w 1660525"/>
              <a:gd name="connsiteY2" fmla="*/ 390526 h 399514"/>
              <a:gd name="connsiteX3" fmla="*/ 1215352 w 1660525"/>
              <a:gd name="connsiteY3" fmla="*/ 192233 h 399514"/>
              <a:gd name="connsiteX4" fmla="*/ 1524000 w 1660525"/>
              <a:gd name="connsiteY4" fmla="*/ 371476 h 399514"/>
              <a:gd name="connsiteX5" fmla="*/ 1660525 w 1660525"/>
              <a:gd name="connsiteY5" fmla="*/ 396876 h 399514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215352 w 1660525"/>
              <a:gd name="connsiteY3" fmla="*/ 296911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135303 w 1660525"/>
              <a:gd name="connsiteY3" fmla="*/ 241493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129146 w 1660525"/>
              <a:gd name="connsiteY3" fmla="*/ 226099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  <a:gd name="connsiteX0" fmla="*/ 0 w 1660525"/>
              <a:gd name="connsiteY0" fmla="*/ 498379 h 504192"/>
              <a:gd name="connsiteX1" fmla="*/ 279304 w 1660525"/>
              <a:gd name="connsiteY1" fmla="*/ 0 h 504192"/>
              <a:gd name="connsiteX2" fmla="*/ 755650 w 1660525"/>
              <a:gd name="connsiteY2" fmla="*/ 495204 h 504192"/>
              <a:gd name="connsiteX3" fmla="*/ 1098358 w 1660525"/>
              <a:gd name="connsiteY3" fmla="*/ 281517 h 504192"/>
              <a:gd name="connsiteX4" fmla="*/ 1524000 w 1660525"/>
              <a:gd name="connsiteY4" fmla="*/ 476154 h 504192"/>
              <a:gd name="connsiteX5" fmla="*/ 1660525 w 1660525"/>
              <a:gd name="connsiteY5" fmla="*/ 501554 h 50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525" h="504192">
                <a:moveTo>
                  <a:pt x="0" y="498379"/>
                </a:moveTo>
                <a:cubicBezTo>
                  <a:pt x="65352" y="300470"/>
                  <a:pt x="153362" y="529"/>
                  <a:pt x="279304" y="0"/>
                </a:cubicBezTo>
                <a:cubicBezTo>
                  <a:pt x="405246" y="-529"/>
                  <a:pt x="619141" y="448284"/>
                  <a:pt x="755650" y="495204"/>
                </a:cubicBezTo>
                <a:cubicBezTo>
                  <a:pt x="892159" y="542124"/>
                  <a:pt x="970300" y="284692"/>
                  <a:pt x="1098358" y="281517"/>
                </a:cubicBezTo>
                <a:cubicBezTo>
                  <a:pt x="1226416" y="278342"/>
                  <a:pt x="1444096" y="409479"/>
                  <a:pt x="1524000" y="476154"/>
                </a:cubicBezTo>
                <a:cubicBezTo>
                  <a:pt x="1561571" y="485679"/>
                  <a:pt x="1578504" y="512666"/>
                  <a:pt x="1660525" y="501554"/>
                </a:cubicBezTo>
              </a:path>
            </a:pathLst>
          </a:custGeom>
          <a:noFill/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7" name="Freeform: Shape 9">
            <a:extLst>
              <a:ext uri="{FF2B5EF4-FFF2-40B4-BE49-F238E27FC236}">
                <a16:creationId xmlns:a16="http://schemas.microsoft.com/office/drawing/2014/main" id="{1C012220-D6DE-4A8F-9E49-162421C53E6C}"/>
              </a:ext>
            </a:extLst>
          </p:cNvPr>
          <p:cNvSpPr/>
          <p:nvPr/>
        </p:nvSpPr>
        <p:spPr>
          <a:xfrm>
            <a:off x="1794324" y="5076677"/>
            <a:ext cx="995588" cy="442789"/>
          </a:xfrm>
          <a:custGeom>
            <a:avLst/>
            <a:gdLst>
              <a:gd name="connsiteX0" fmla="*/ 0 w 1670050"/>
              <a:gd name="connsiteY0" fmla="*/ 887622 h 935493"/>
              <a:gd name="connsiteX1" fmla="*/ 254000 w 1670050"/>
              <a:gd name="connsiteY1" fmla="*/ 490747 h 935493"/>
              <a:gd name="connsiteX2" fmla="*/ 739775 w 1670050"/>
              <a:gd name="connsiteY2" fmla="*/ 881272 h 935493"/>
              <a:gd name="connsiteX3" fmla="*/ 1047750 w 1670050"/>
              <a:gd name="connsiteY3" fmla="*/ 274847 h 935493"/>
              <a:gd name="connsiteX4" fmla="*/ 1181100 w 1670050"/>
              <a:gd name="connsiteY4" fmla="*/ 77997 h 935493"/>
              <a:gd name="connsiteX5" fmla="*/ 1266825 w 1670050"/>
              <a:gd name="connsiteY5" fmla="*/ 43072 h 935493"/>
              <a:gd name="connsiteX6" fmla="*/ 1371600 w 1670050"/>
              <a:gd name="connsiteY6" fmla="*/ 68472 h 935493"/>
              <a:gd name="connsiteX7" fmla="*/ 1444625 w 1670050"/>
              <a:gd name="connsiteY7" fmla="*/ 862222 h 935493"/>
              <a:gd name="connsiteX8" fmla="*/ 1454150 w 1670050"/>
              <a:gd name="connsiteY8" fmla="*/ 906672 h 935493"/>
              <a:gd name="connsiteX9" fmla="*/ 1670050 w 1670050"/>
              <a:gd name="connsiteY9" fmla="*/ 919372 h 935493"/>
              <a:gd name="connsiteX0" fmla="*/ 0 w 1670050"/>
              <a:gd name="connsiteY0" fmla="*/ 871304 h 907100"/>
              <a:gd name="connsiteX1" fmla="*/ 254000 w 1670050"/>
              <a:gd name="connsiteY1" fmla="*/ 474429 h 907100"/>
              <a:gd name="connsiteX2" fmla="*/ 739775 w 1670050"/>
              <a:gd name="connsiteY2" fmla="*/ 864954 h 907100"/>
              <a:gd name="connsiteX3" fmla="*/ 1047750 w 1670050"/>
              <a:gd name="connsiteY3" fmla="*/ 258529 h 907100"/>
              <a:gd name="connsiteX4" fmla="*/ 1181100 w 1670050"/>
              <a:gd name="connsiteY4" fmla="*/ 61679 h 907100"/>
              <a:gd name="connsiteX5" fmla="*/ 1266825 w 1670050"/>
              <a:gd name="connsiteY5" fmla="*/ 26754 h 907100"/>
              <a:gd name="connsiteX6" fmla="*/ 1371600 w 1670050"/>
              <a:gd name="connsiteY6" fmla="*/ 52154 h 907100"/>
              <a:gd name="connsiteX7" fmla="*/ 1428750 w 1670050"/>
              <a:gd name="connsiteY7" fmla="*/ 620479 h 907100"/>
              <a:gd name="connsiteX8" fmla="*/ 1454150 w 1670050"/>
              <a:gd name="connsiteY8" fmla="*/ 890354 h 907100"/>
              <a:gd name="connsiteX9" fmla="*/ 1670050 w 1670050"/>
              <a:gd name="connsiteY9" fmla="*/ 903054 h 907100"/>
              <a:gd name="connsiteX0" fmla="*/ 0 w 1670050"/>
              <a:gd name="connsiteY0" fmla="*/ 871304 h 904516"/>
              <a:gd name="connsiteX1" fmla="*/ 254000 w 1670050"/>
              <a:gd name="connsiteY1" fmla="*/ 474429 h 904516"/>
              <a:gd name="connsiteX2" fmla="*/ 739775 w 1670050"/>
              <a:gd name="connsiteY2" fmla="*/ 864954 h 904516"/>
              <a:gd name="connsiteX3" fmla="*/ 1047750 w 1670050"/>
              <a:gd name="connsiteY3" fmla="*/ 258529 h 904516"/>
              <a:gd name="connsiteX4" fmla="*/ 1181100 w 1670050"/>
              <a:gd name="connsiteY4" fmla="*/ 61679 h 904516"/>
              <a:gd name="connsiteX5" fmla="*/ 1266825 w 1670050"/>
              <a:gd name="connsiteY5" fmla="*/ 26754 h 904516"/>
              <a:gd name="connsiteX6" fmla="*/ 1371600 w 1670050"/>
              <a:gd name="connsiteY6" fmla="*/ 52154 h 904516"/>
              <a:gd name="connsiteX7" fmla="*/ 1428750 w 1670050"/>
              <a:gd name="connsiteY7" fmla="*/ 620479 h 904516"/>
              <a:gd name="connsiteX8" fmla="*/ 1524000 w 1670050"/>
              <a:gd name="connsiteY8" fmla="*/ 849079 h 904516"/>
              <a:gd name="connsiteX9" fmla="*/ 1670050 w 1670050"/>
              <a:gd name="connsiteY9" fmla="*/ 903054 h 904516"/>
              <a:gd name="connsiteX0" fmla="*/ 0 w 1660525"/>
              <a:gd name="connsiteY0" fmla="*/ 871304 h 877117"/>
              <a:gd name="connsiteX1" fmla="*/ 254000 w 1660525"/>
              <a:gd name="connsiteY1" fmla="*/ 474429 h 877117"/>
              <a:gd name="connsiteX2" fmla="*/ 739775 w 1660525"/>
              <a:gd name="connsiteY2" fmla="*/ 864954 h 877117"/>
              <a:gd name="connsiteX3" fmla="*/ 1047750 w 1660525"/>
              <a:gd name="connsiteY3" fmla="*/ 258529 h 877117"/>
              <a:gd name="connsiteX4" fmla="*/ 1181100 w 1660525"/>
              <a:gd name="connsiteY4" fmla="*/ 61679 h 877117"/>
              <a:gd name="connsiteX5" fmla="*/ 1266825 w 1660525"/>
              <a:gd name="connsiteY5" fmla="*/ 26754 h 877117"/>
              <a:gd name="connsiteX6" fmla="*/ 1371600 w 1660525"/>
              <a:gd name="connsiteY6" fmla="*/ 52154 h 877117"/>
              <a:gd name="connsiteX7" fmla="*/ 1428750 w 1660525"/>
              <a:gd name="connsiteY7" fmla="*/ 620479 h 877117"/>
              <a:gd name="connsiteX8" fmla="*/ 1524000 w 1660525"/>
              <a:gd name="connsiteY8" fmla="*/ 849079 h 877117"/>
              <a:gd name="connsiteX9" fmla="*/ 1660525 w 1660525"/>
              <a:gd name="connsiteY9" fmla="*/ 874479 h 877117"/>
              <a:gd name="connsiteX0" fmla="*/ 0 w 1660525"/>
              <a:gd name="connsiteY0" fmla="*/ 866135 h 871948"/>
              <a:gd name="connsiteX1" fmla="*/ 254000 w 1660525"/>
              <a:gd name="connsiteY1" fmla="*/ 469260 h 871948"/>
              <a:gd name="connsiteX2" fmla="*/ 739775 w 1660525"/>
              <a:gd name="connsiteY2" fmla="*/ 859785 h 871948"/>
              <a:gd name="connsiteX3" fmla="*/ 1047750 w 1660525"/>
              <a:gd name="connsiteY3" fmla="*/ 253360 h 871948"/>
              <a:gd name="connsiteX4" fmla="*/ 1181100 w 1660525"/>
              <a:gd name="connsiteY4" fmla="*/ 56510 h 871948"/>
              <a:gd name="connsiteX5" fmla="*/ 1371600 w 1660525"/>
              <a:gd name="connsiteY5" fmla="*/ 46985 h 871948"/>
              <a:gd name="connsiteX6" fmla="*/ 1428750 w 1660525"/>
              <a:gd name="connsiteY6" fmla="*/ 615310 h 871948"/>
              <a:gd name="connsiteX7" fmla="*/ 1524000 w 1660525"/>
              <a:gd name="connsiteY7" fmla="*/ 843910 h 871948"/>
              <a:gd name="connsiteX8" fmla="*/ 1660525 w 1660525"/>
              <a:gd name="connsiteY8" fmla="*/ 869310 h 871948"/>
              <a:gd name="connsiteX0" fmla="*/ 0 w 1660525"/>
              <a:gd name="connsiteY0" fmla="*/ 881986 h 887799"/>
              <a:gd name="connsiteX1" fmla="*/ 254000 w 1660525"/>
              <a:gd name="connsiteY1" fmla="*/ 485111 h 887799"/>
              <a:gd name="connsiteX2" fmla="*/ 739775 w 1660525"/>
              <a:gd name="connsiteY2" fmla="*/ 875636 h 887799"/>
              <a:gd name="connsiteX3" fmla="*/ 1047750 w 1660525"/>
              <a:gd name="connsiteY3" fmla="*/ 269211 h 887799"/>
              <a:gd name="connsiteX4" fmla="*/ 1260475 w 1660525"/>
              <a:gd name="connsiteY4" fmla="*/ 37436 h 887799"/>
              <a:gd name="connsiteX5" fmla="*/ 1371600 w 1660525"/>
              <a:gd name="connsiteY5" fmla="*/ 62836 h 887799"/>
              <a:gd name="connsiteX6" fmla="*/ 1428750 w 1660525"/>
              <a:gd name="connsiteY6" fmla="*/ 631161 h 887799"/>
              <a:gd name="connsiteX7" fmla="*/ 1524000 w 1660525"/>
              <a:gd name="connsiteY7" fmla="*/ 859761 h 887799"/>
              <a:gd name="connsiteX8" fmla="*/ 1660525 w 1660525"/>
              <a:gd name="connsiteY8" fmla="*/ 885161 h 887799"/>
              <a:gd name="connsiteX0" fmla="*/ 0 w 1660525"/>
              <a:gd name="connsiteY0" fmla="*/ 922688 h 928501"/>
              <a:gd name="connsiteX1" fmla="*/ 254000 w 1660525"/>
              <a:gd name="connsiteY1" fmla="*/ 525813 h 928501"/>
              <a:gd name="connsiteX2" fmla="*/ 739775 w 1660525"/>
              <a:gd name="connsiteY2" fmla="*/ 916338 h 928501"/>
              <a:gd name="connsiteX3" fmla="*/ 1260475 w 1660525"/>
              <a:gd name="connsiteY3" fmla="*/ 78138 h 928501"/>
              <a:gd name="connsiteX4" fmla="*/ 1371600 w 1660525"/>
              <a:gd name="connsiteY4" fmla="*/ 103538 h 928501"/>
              <a:gd name="connsiteX5" fmla="*/ 1428750 w 1660525"/>
              <a:gd name="connsiteY5" fmla="*/ 671863 h 928501"/>
              <a:gd name="connsiteX6" fmla="*/ 1524000 w 1660525"/>
              <a:gd name="connsiteY6" fmla="*/ 900463 h 928501"/>
              <a:gd name="connsiteX7" fmla="*/ 1660525 w 1660525"/>
              <a:gd name="connsiteY7" fmla="*/ 925863 h 928501"/>
              <a:gd name="connsiteX0" fmla="*/ 0 w 1660525"/>
              <a:gd name="connsiteY0" fmla="*/ 846915 h 852728"/>
              <a:gd name="connsiteX1" fmla="*/ 254000 w 1660525"/>
              <a:gd name="connsiteY1" fmla="*/ 450040 h 852728"/>
              <a:gd name="connsiteX2" fmla="*/ 739775 w 1660525"/>
              <a:gd name="connsiteY2" fmla="*/ 840565 h 852728"/>
              <a:gd name="connsiteX3" fmla="*/ 1260475 w 1660525"/>
              <a:gd name="connsiteY3" fmla="*/ 2365 h 852728"/>
              <a:gd name="connsiteX4" fmla="*/ 1428750 w 1660525"/>
              <a:gd name="connsiteY4" fmla="*/ 596090 h 852728"/>
              <a:gd name="connsiteX5" fmla="*/ 1524000 w 1660525"/>
              <a:gd name="connsiteY5" fmla="*/ 824690 h 852728"/>
              <a:gd name="connsiteX6" fmla="*/ 1660525 w 1660525"/>
              <a:gd name="connsiteY6" fmla="*/ 850090 h 852728"/>
              <a:gd name="connsiteX0" fmla="*/ 0 w 1660525"/>
              <a:gd name="connsiteY0" fmla="*/ 844558 h 850371"/>
              <a:gd name="connsiteX1" fmla="*/ 254000 w 1660525"/>
              <a:gd name="connsiteY1" fmla="*/ 447683 h 850371"/>
              <a:gd name="connsiteX2" fmla="*/ 739775 w 1660525"/>
              <a:gd name="connsiteY2" fmla="*/ 838208 h 850371"/>
              <a:gd name="connsiteX3" fmla="*/ 1260475 w 1660525"/>
              <a:gd name="connsiteY3" fmla="*/ 8 h 850371"/>
              <a:gd name="connsiteX4" fmla="*/ 1524000 w 1660525"/>
              <a:gd name="connsiteY4" fmla="*/ 822333 h 850371"/>
              <a:gd name="connsiteX5" fmla="*/ 1660525 w 1660525"/>
              <a:gd name="connsiteY5" fmla="*/ 847733 h 850371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39775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54000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841383 h 847196"/>
              <a:gd name="connsiteX1" fmla="*/ 269875 w 1660525"/>
              <a:gd name="connsiteY1" fmla="*/ 444508 h 847196"/>
              <a:gd name="connsiteX2" fmla="*/ 768350 w 1660525"/>
              <a:gd name="connsiteY2" fmla="*/ 835033 h 847196"/>
              <a:gd name="connsiteX3" fmla="*/ 1225550 w 1660525"/>
              <a:gd name="connsiteY3" fmla="*/ 8 h 847196"/>
              <a:gd name="connsiteX4" fmla="*/ 1524000 w 1660525"/>
              <a:gd name="connsiteY4" fmla="*/ 819158 h 847196"/>
              <a:gd name="connsiteX5" fmla="*/ 1660525 w 1660525"/>
              <a:gd name="connsiteY5" fmla="*/ 844558 h 847196"/>
              <a:gd name="connsiteX0" fmla="*/ 0 w 1660525"/>
              <a:gd name="connsiteY0" fmla="*/ 523890 h 529703"/>
              <a:gd name="connsiteX1" fmla="*/ 269875 w 1660525"/>
              <a:gd name="connsiteY1" fmla="*/ 127015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523890 h 529703"/>
              <a:gd name="connsiteX1" fmla="*/ 285269 w 1660525"/>
              <a:gd name="connsiteY1" fmla="*/ 185512 h 529703"/>
              <a:gd name="connsiteX2" fmla="*/ 768350 w 1660525"/>
              <a:gd name="connsiteY2" fmla="*/ 517540 h 529703"/>
              <a:gd name="connsiteX3" fmla="*/ 1209675 w 1660525"/>
              <a:gd name="connsiteY3" fmla="*/ 15 h 529703"/>
              <a:gd name="connsiteX4" fmla="*/ 1524000 w 1660525"/>
              <a:gd name="connsiteY4" fmla="*/ 501665 h 529703"/>
              <a:gd name="connsiteX5" fmla="*/ 1660525 w 1660525"/>
              <a:gd name="connsiteY5" fmla="*/ 527065 h 529703"/>
              <a:gd name="connsiteX0" fmla="*/ 0 w 1660525"/>
              <a:gd name="connsiteY0" fmla="*/ 490024 h 495837"/>
              <a:gd name="connsiteX1" fmla="*/ 285269 w 1660525"/>
              <a:gd name="connsiteY1" fmla="*/ 151646 h 495837"/>
              <a:gd name="connsiteX2" fmla="*/ 768350 w 1660525"/>
              <a:gd name="connsiteY2" fmla="*/ 483674 h 495837"/>
              <a:gd name="connsiteX3" fmla="*/ 1209675 w 1660525"/>
              <a:gd name="connsiteY3" fmla="*/ 16 h 495837"/>
              <a:gd name="connsiteX4" fmla="*/ 1524000 w 1660525"/>
              <a:gd name="connsiteY4" fmla="*/ 467799 h 495837"/>
              <a:gd name="connsiteX5" fmla="*/ 1660525 w 1660525"/>
              <a:gd name="connsiteY5" fmla="*/ 493199 h 495837"/>
              <a:gd name="connsiteX0" fmla="*/ 0 w 1660525"/>
              <a:gd name="connsiteY0" fmla="*/ 490013 h 493188"/>
              <a:gd name="connsiteX1" fmla="*/ 285269 w 1660525"/>
              <a:gd name="connsiteY1" fmla="*/ 151635 h 493188"/>
              <a:gd name="connsiteX2" fmla="*/ 768350 w 1660525"/>
              <a:gd name="connsiteY2" fmla="*/ 483663 h 493188"/>
              <a:gd name="connsiteX3" fmla="*/ 1209675 w 1660525"/>
              <a:gd name="connsiteY3" fmla="*/ 5 h 493188"/>
              <a:gd name="connsiteX4" fmla="*/ 1660525 w 1660525"/>
              <a:gd name="connsiteY4" fmla="*/ 493188 h 493188"/>
              <a:gd name="connsiteX0" fmla="*/ 0 w 1575989"/>
              <a:gd name="connsiteY0" fmla="*/ 490013 h 493188"/>
              <a:gd name="connsiteX1" fmla="*/ 285269 w 1575989"/>
              <a:gd name="connsiteY1" fmla="*/ 151635 h 493188"/>
              <a:gd name="connsiteX2" fmla="*/ 768350 w 1575989"/>
              <a:gd name="connsiteY2" fmla="*/ 483663 h 493188"/>
              <a:gd name="connsiteX3" fmla="*/ 1209675 w 1575989"/>
              <a:gd name="connsiteY3" fmla="*/ 5 h 493188"/>
              <a:gd name="connsiteX4" fmla="*/ 1575989 w 1575989"/>
              <a:gd name="connsiteY4" fmla="*/ 493188 h 493188"/>
              <a:gd name="connsiteX0" fmla="*/ 0 w 1575989"/>
              <a:gd name="connsiteY0" fmla="*/ 338382 h 359544"/>
              <a:gd name="connsiteX1" fmla="*/ 285269 w 1575989"/>
              <a:gd name="connsiteY1" fmla="*/ 4 h 359544"/>
              <a:gd name="connsiteX2" fmla="*/ 768350 w 1575989"/>
              <a:gd name="connsiteY2" fmla="*/ 332032 h 359544"/>
              <a:gd name="connsiteX3" fmla="*/ 1575989 w 1575989"/>
              <a:gd name="connsiteY3" fmla="*/ 341557 h 359544"/>
              <a:gd name="connsiteX0" fmla="*/ 0 w 768350"/>
              <a:gd name="connsiteY0" fmla="*/ 338382 h 338382"/>
              <a:gd name="connsiteX1" fmla="*/ 285269 w 768350"/>
              <a:gd name="connsiteY1" fmla="*/ 4 h 338382"/>
              <a:gd name="connsiteX2" fmla="*/ 768350 w 768350"/>
              <a:gd name="connsiteY2" fmla="*/ 332032 h 3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338382">
                <a:moveTo>
                  <a:pt x="0" y="338382"/>
                </a:moveTo>
                <a:cubicBezTo>
                  <a:pt x="65352" y="140473"/>
                  <a:pt x="157211" y="1062"/>
                  <a:pt x="285269" y="4"/>
                </a:cubicBezTo>
                <a:cubicBezTo>
                  <a:pt x="413327" y="-1054"/>
                  <a:pt x="553230" y="275107"/>
                  <a:pt x="768350" y="332032"/>
                </a:cubicBezTo>
              </a:path>
            </a:pathLst>
          </a:custGeom>
          <a:solidFill>
            <a:srgbClr val="C0C0C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08" name="Straight Connector 11">
            <a:extLst>
              <a:ext uri="{FF2B5EF4-FFF2-40B4-BE49-F238E27FC236}">
                <a16:creationId xmlns:a16="http://schemas.microsoft.com/office/drawing/2014/main" id="{08D65789-C996-4AC9-B10C-49BCECB1F989}"/>
              </a:ext>
            </a:extLst>
          </p:cNvPr>
          <p:cNvCxnSpPr>
            <a:cxnSpLocks/>
          </p:cNvCxnSpPr>
          <p:nvPr/>
        </p:nvCxnSpPr>
        <p:spPr>
          <a:xfrm>
            <a:off x="2813544" y="1922229"/>
            <a:ext cx="1587" cy="8810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13">
            <a:extLst>
              <a:ext uri="{FF2B5EF4-FFF2-40B4-BE49-F238E27FC236}">
                <a16:creationId xmlns:a16="http://schemas.microsoft.com/office/drawing/2014/main" id="{87BC8B93-6BD0-4778-93BB-6A2301C023A6}"/>
              </a:ext>
            </a:extLst>
          </p:cNvPr>
          <p:cNvCxnSpPr>
            <a:cxnSpLocks/>
          </p:cNvCxnSpPr>
          <p:nvPr/>
        </p:nvCxnSpPr>
        <p:spPr>
          <a:xfrm>
            <a:off x="2792340" y="4507802"/>
            <a:ext cx="0" cy="10078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15">
            <a:extLst>
              <a:ext uri="{FF2B5EF4-FFF2-40B4-BE49-F238E27FC236}">
                <a16:creationId xmlns:a16="http://schemas.microsoft.com/office/drawing/2014/main" id="{8D5FFF34-5387-4ED6-97DD-79AB1FFF9210}"/>
              </a:ext>
            </a:extLst>
          </p:cNvPr>
          <p:cNvCxnSpPr/>
          <p:nvPr/>
        </p:nvCxnSpPr>
        <p:spPr>
          <a:xfrm flipH="1">
            <a:off x="2542533" y="4583684"/>
            <a:ext cx="2553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16">
            <a:extLst>
              <a:ext uri="{FF2B5EF4-FFF2-40B4-BE49-F238E27FC236}">
                <a16:creationId xmlns:a16="http://schemas.microsoft.com/office/drawing/2014/main" id="{EF83FCFB-E345-47FB-83C6-8226380EE563}"/>
              </a:ext>
            </a:extLst>
          </p:cNvPr>
          <p:cNvCxnSpPr>
            <a:cxnSpLocks/>
          </p:cNvCxnSpPr>
          <p:nvPr/>
        </p:nvCxnSpPr>
        <p:spPr>
          <a:xfrm>
            <a:off x="2801015" y="4584061"/>
            <a:ext cx="2252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">
            <a:extLst>
              <a:ext uri="{FF2B5EF4-FFF2-40B4-BE49-F238E27FC236}">
                <a16:creationId xmlns:a16="http://schemas.microsoft.com/office/drawing/2014/main" id="{C08AF21C-0243-4F52-8195-953F861CDECE}"/>
              </a:ext>
            </a:extLst>
          </p:cNvPr>
          <p:cNvCxnSpPr>
            <a:cxnSpLocks/>
          </p:cNvCxnSpPr>
          <p:nvPr/>
        </p:nvCxnSpPr>
        <p:spPr>
          <a:xfrm flipH="1">
            <a:off x="2565252" y="2020948"/>
            <a:ext cx="2553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2">
            <a:extLst>
              <a:ext uri="{FF2B5EF4-FFF2-40B4-BE49-F238E27FC236}">
                <a16:creationId xmlns:a16="http://schemas.microsoft.com/office/drawing/2014/main" id="{EB697C68-F018-4F0C-B62C-CF1A34464632}"/>
              </a:ext>
            </a:extLst>
          </p:cNvPr>
          <p:cNvCxnSpPr>
            <a:cxnSpLocks/>
          </p:cNvCxnSpPr>
          <p:nvPr/>
        </p:nvCxnSpPr>
        <p:spPr>
          <a:xfrm>
            <a:off x="2823734" y="2018944"/>
            <a:ext cx="2252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55">
            <a:extLst>
              <a:ext uri="{FF2B5EF4-FFF2-40B4-BE49-F238E27FC236}">
                <a16:creationId xmlns:a16="http://schemas.microsoft.com/office/drawing/2014/main" id="{66AB2D66-AC8F-4814-8ED9-898F18E5A92C}"/>
              </a:ext>
            </a:extLst>
          </p:cNvPr>
          <p:cNvSpPr txBox="1"/>
          <p:nvPr/>
        </p:nvSpPr>
        <p:spPr>
          <a:xfrm>
            <a:off x="1898994" y="1806813"/>
            <a:ext cx="898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microstructure</a:t>
            </a:r>
            <a:endParaRPr lang="en-CH"/>
          </a:p>
        </p:txBody>
      </p:sp>
      <p:sp>
        <p:nvSpPr>
          <p:cNvPr id="215" name="TextBox 58">
            <a:extLst>
              <a:ext uri="{FF2B5EF4-FFF2-40B4-BE49-F238E27FC236}">
                <a16:creationId xmlns:a16="http://schemas.microsoft.com/office/drawing/2014/main" id="{89174A3F-CC64-4BFD-9E25-456130F622CB}"/>
              </a:ext>
            </a:extLst>
          </p:cNvPr>
          <p:cNvSpPr txBox="1"/>
          <p:nvPr/>
        </p:nvSpPr>
        <p:spPr>
          <a:xfrm>
            <a:off x="2813544" y="1809448"/>
            <a:ext cx="931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macrostructure</a:t>
            </a:r>
            <a:endParaRPr lang="en-CH" dirty="0"/>
          </a:p>
        </p:txBody>
      </p:sp>
      <p:sp>
        <p:nvSpPr>
          <p:cNvPr id="216" name="TextBox 61">
            <a:extLst>
              <a:ext uri="{FF2B5EF4-FFF2-40B4-BE49-F238E27FC236}">
                <a16:creationId xmlns:a16="http://schemas.microsoft.com/office/drawing/2014/main" id="{7453A70A-5851-48A1-A4F1-344BCA45A1CD}"/>
              </a:ext>
            </a:extLst>
          </p:cNvPr>
          <p:cNvSpPr txBox="1"/>
          <p:nvPr/>
        </p:nvSpPr>
        <p:spPr>
          <a:xfrm>
            <a:off x="1913866" y="4366910"/>
            <a:ext cx="898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microstructure</a:t>
            </a:r>
            <a:endParaRPr lang="en-CH"/>
          </a:p>
        </p:txBody>
      </p:sp>
      <p:sp>
        <p:nvSpPr>
          <p:cNvPr id="217" name="TextBox 62">
            <a:extLst>
              <a:ext uri="{FF2B5EF4-FFF2-40B4-BE49-F238E27FC236}">
                <a16:creationId xmlns:a16="http://schemas.microsoft.com/office/drawing/2014/main" id="{ABA099C0-EA10-4EAB-A2B0-AC48DF4E51AB}"/>
              </a:ext>
            </a:extLst>
          </p:cNvPr>
          <p:cNvSpPr txBox="1"/>
          <p:nvPr/>
        </p:nvSpPr>
        <p:spPr>
          <a:xfrm>
            <a:off x="2750874" y="4366717"/>
            <a:ext cx="931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macrostructure</a:t>
            </a:r>
            <a:endParaRPr lang="en-CH"/>
          </a:p>
        </p:txBody>
      </p:sp>
      <p:sp>
        <p:nvSpPr>
          <p:cNvPr id="218" name="TextBox 12">
            <a:extLst>
              <a:ext uri="{FF2B5EF4-FFF2-40B4-BE49-F238E27FC236}">
                <a16:creationId xmlns:a16="http://schemas.microsoft.com/office/drawing/2014/main" id="{FAFFD498-89B7-41E9-B95B-1451C8276510}"/>
              </a:ext>
            </a:extLst>
          </p:cNvPr>
          <p:cNvSpPr txBox="1"/>
          <p:nvPr/>
        </p:nvSpPr>
        <p:spPr>
          <a:xfrm>
            <a:off x="3325772" y="3068461"/>
            <a:ext cx="12400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100" dirty="0">
                <a:effectLst/>
                <a:ea typeface="Calibri" panose="020F0502020204030204" pitchFamily="34" charset="0"/>
              </a:rPr>
              <a:t>after </a:t>
            </a:r>
            <a:r>
              <a:rPr lang="en-GB" sz="800" kern="100" dirty="0" err="1">
                <a:effectLst/>
                <a:ea typeface="Calibri" panose="020F0502020204030204" pitchFamily="34" charset="0"/>
              </a:rPr>
              <a:t>Lloret</a:t>
            </a:r>
            <a:r>
              <a:rPr lang="en-GB" sz="800" kern="100" dirty="0">
                <a:effectLst/>
                <a:ea typeface="Calibri" panose="020F0502020204030204" pitchFamily="34" charset="0"/>
              </a:rPr>
              <a:t> et al., 2003</a:t>
            </a:r>
            <a:endParaRPr lang="en-CH" sz="800" dirty="0"/>
          </a:p>
        </p:txBody>
      </p:sp>
      <p:sp>
        <p:nvSpPr>
          <p:cNvPr id="219" name="TextBox 14">
            <a:extLst>
              <a:ext uri="{FF2B5EF4-FFF2-40B4-BE49-F238E27FC236}">
                <a16:creationId xmlns:a16="http://schemas.microsoft.com/office/drawing/2014/main" id="{E878FCAA-6542-4E64-A68C-1CCF6E36E837}"/>
              </a:ext>
            </a:extLst>
          </p:cNvPr>
          <p:cNvSpPr txBox="1"/>
          <p:nvPr/>
        </p:nvSpPr>
        <p:spPr>
          <a:xfrm>
            <a:off x="3113247" y="5811721"/>
            <a:ext cx="15116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100" dirty="0">
                <a:effectLst/>
                <a:ea typeface="Calibri" panose="020F0502020204030204" pitchFamily="34" charset="0"/>
              </a:rPr>
              <a:t>after </a:t>
            </a:r>
            <a:r>
              <a:rPr lang="en-GB" sz="800" kern="100" dirty="0" err="1">
                <a:effectLst/>
                <a:ea typeface="Calibri" panose="020F0502020204030204" pitchFamily="34" charset="0"/>
              </a:rPr>
              <a:t>Seiphoori</a:t>
            </a:r>
            <a:r>
              <a:rPr lang="en-GB" sz="800" kern="100" dirty="0">
                <a:effectLst/>
                <a:ea typeface="Calibri" panose="020F0502020204030204" pitchFamily="34" charset="0"/>
              </a:rPr>
              <a:t> et al., 2014</a:t>
            </a:r>
            <a:endParaRPr lang="en-CH" sz="800" dirty="0"/>
          </a:p>
        </p:txBody>
      </p:sp>
      <p:sp>
        <p:nvSpPr>
          <p:cNvPr id="220" name="Flèche : droite 219">
            <a:extLst>
              <a:ext uri="{FF2B5EF4-FFF2-40B4-BE49-F238E27FC236}">
                <a16:creationId xmlns:a16="http://schemas.microsoft.com/office/drawing/2014/main" id="{7FEF9DCE-F53A-4B30-87A8-9FB9A8F49641}"/>
              </a:ext>
            </a:extLst>
          </p:cNvPr>
          <p:cNvSpPr/>
          <p:nvPr/>
        </p:nvSpPr>
        <p:spPr>
          <a:xfrm>
            <a:off x="4620179" y="2137980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1" name="Straight Arrow Connector 11">
            <a:extLst>
              <a:ext uri="{FF2B5EF4-FFF2-40B4-BE49-F238E27FC236}">
                <a16:creationId xmlns:a16="http://schemas.microsoft.com/office/drawing/2014/main" id="{579E5ED9-6C33-4F4E-97D4-9D8EA6FA1867}"/>
              </a:ext>
            </a:extLst>
          </p:cNvPr>
          <p:cNvCxnSpPr>
            <a:cxnSpLocks/>
          </p:cNvCxnSpPr>
          <p:nvPr/>
        </p:nvCxnSpPr>
        <p:spPr>
          <a:xfrm>
            <a:off x="5878769" y="2801237"/>
            <a:ext cx="21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xtBox 12">
            <a:extLst>
              <a:ext uri="{FF2B5EF4-FFF2-40B4-BE49-F238E27FC236}">
                <a16:creationId xmlns:a16="http://schemas.microsoft.com/office/drawing/2014/main" id="{37229C1C-B4AC-447E-B70A-2D140C9ED0CB}"/>
              </a:ext>
            </a:extLst>
          </p:cNvPr>
          <p:cNvSpPr txBox="1"/>
          <p:nvPr/>
        </p:nvSpPr>
        <p:spPr>
          <a:xfrm>
            <a:off x="6514769" y="2788537"/>
            <a:ext cx="940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ratio, e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Freeform: Shape 13">
            <a:extLst>
              <a:ext uri="{FF2B5EF4-FFF2-40B4-BE49-F238E27FC236}">
                <a16:creationId xmlns:a16="http://schemas.microsoft.com/office/drawing/2014/main" id="{E040E27E-CCBB-4E41-A8B3-E7BDDD270AF9}"/>
              </a:ext>
            </a:extLst>
          </p:cNvPr>
          <p:cNvSpPr/>
          <p:nvPr/>
        </p:nvSpPr>
        <p:spPr>
          <a:xfrm>
            <a:off x="6281511" y="1969410"/>
            <a:ext cx="1209521" cy="522681"/>
          </a:xfrm>
          <a:custGeom>
            <a:avLst/>
            <a:gdLst>
              <a:gd name="connsiteX0" fmla="*/ 0 w 952500"/>
              <a:gd name="connsiteY0" fmla="*/ 0 h 615950"/>
              <a:gd name="connsiteX1" fmla="*/ 352425 w 952500"/>
              <a:gd name="connsiteY1" fmla="*/ 349250 h 615950"/>
              <a:gd name="connsiteX2" fmla="*/ 952500 w 952500"/>
              <a:gd name="connsiteY2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615950">
                <a:moveTo>
                  <a:pt x="0" y="0"/>
                </a:moveTo>
                <a:cubicBezTo>
                  <a:pt x="96837" y="123296"/>
                  <a:pt x="193675" y="246592"/>
                  <a:pt x="352425" y="349250"/>
                </a:cubicBezTo>
                <a:cubicBezTo>
                  <a:pt x="511175" y="451908"/>
                  <a:pt x="794808" y="564092"/>
                  <a:pt x="952500" y="61595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4" name="TextBox 18">
            <a:extLst>
              <a:ext uri="{FF2B5EF4-FFF2-40B4-BE49-F238E27FC236}">
                <a16:creationId xmlns:a16="http://schemas.microsoft.com/office/drawing/2014/main" id="{F3EA276D-780B-457C-ABEA-77AA2D42A775}"/>
              </a:ext>
            </a:extLst>
          </p:cNvPr>
          <p:cNvSpPr txBox="1"/>
          <p:nvPr/>
        </p:nvSpPr>
        <p:spPr>
          <a:xfrm rot="1355464">
            <a:off x="6464811" y="2035886"/>
            <a:ext cx="94951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compaction</a:t>
            </a:r>
            <a:endParaRPr lang="en-CH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Arrow: Chevron 19">
            <a:extLst>
              <a:ext uri="{FF2B5EF4-FFF2-40B4-BE49-F238E27FC236}">
                <a16:creationId xmlns:a16="http://schemas.microsoft.com/office/drawing/2014/main" id="{1549989D-58B1-428F-B489-695C272F3850}"/>
              </a:ext>
            </a:extLst>
          </p:cNvPr>
          <p:cNvSpPr/>
          <p:nvPr/>
        </p:nvSpPr>
        <p:spPr>
          <a:xfrm rot="12552971">
            <a:off x="6684771" y="2212993"/>
            <a:ext cx="60655" cy="102099"/>
          </a:xfrm>
          <a:prstGeom prst="chevron">
            <a:avLst>
              <a:gd name="adj" fmla="val 110000"/>
            </a:avLst>
          </a:prstGeom>
          <a:ln w="127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0">
                <a:extLst>
                  <a:ext uri="{FF2B5EF4-FFF2-40B4-BE49-F238E27FC236}">
                    <a16:creationId xmlns:a16="http://schemas.microsoft.com/office/drawing/2014/main" id="{592DA6E0-7DE2-4304-90D7-2016D553DE1A}"/>
                  </a:ext>
                </a:extLst>
              </p:cNvPr>
              <p:cNvSpPr txBox="1"/>
              <p:nvPr/>
            </p:nvSpPr>
            <p:spPr>
              <a:xfrm>
                <a:off x="7220898" y="1598900"/>
                <a:ext cx="656013" cy="4085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CH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6" name="TextBox 20">
                <a:extLst>
                  <a:ext uri="{FF2B5EF4-FFF2-40B4-BE49-F238E27FC236}">
                    <a16:creationId xmlns:a16="http://schemas.microsoft.com/office/drawing/2014/main" id="{592DA6E0-7DE2-4304-90D7-2016D553D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98" y="1598900"/>
                <a:ext cx="656013" cy="408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TextBox 135">
            <a:extLst>
              <a:ext uri="{FF2B5EF4-FFF2-40B4-BE49-F238E27FC236}">
                <a16:creationId xmlns:a16="http://schemas.microsoft.com/office/drawing/2014/main" id="{E4C1D5F5-00A3-4628-8204-C064683D9125}"/>
              </a:ext>
            </a:extLst>
          </p:cNvPr>
          <p:cNvSpPr txBox="1"/>
          <p:nvPr/>
        </p:nvSpPr>
        <p:spPr>
          <a:xfrm rot="16200000">
            <a:off x="5042231" y="2060457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factor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8" name="Straight Arrow Connector 1">
            <a:extLst>
              <a:ext uri="{FF2B5EF4-FFF2-40B4-BE49-F238E27FC236}">
                <a16:creationId xmlns:a16="http://schemas.microsoft.com/office/drawing/2014/main" id="{63C81A62-EBCA-49CE-ABD5-9112CA0996F8}"/>
              </a:ext>
            </a:extLst>
          </p:cNvPr>
          <p:cNvCxnSpPr>
            <a:cxnSpLocks/>
          </p:cNvCxnSpPr>
          <p:nvPr/>
        </p:nvCxnSpPr>
        <p:spPr>
          <a:xfrm flipV="1">
            <a:off x="5878769" y="1529252"/>
            <a:ext cx="0" cy="1271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Flèche : droite 228">
            <a:extLst>
              <a:ext uri="{FF2B5EF4-FFF2-40B4-BE49-F238E27FC236}">
                <a16:creationId xmlns:a16="http://schemas.microsoft.com/office/drawing/2014/main" id="{3A6D3141-F596-4D8C-A802-5312F8397F4E}"/>
              </a:ext>
            </a:extLst>
          </p:cNvPr>
          <p:cNvSpPr/>
          <p:nvPr/>
        </p:nvSpPr>
        <p:spPr>
          <a:xfrm>
            <a:off x="8308569" y="2072578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Flèche : droite 229">
            <a:extLst>
              <a:ext uri="{FF2B5EF4-FFF2-40B4-BE49-F238E27FC236}">
                <a16:creationId xmlns:a16="http://schemas.microsoft.com/office/drawing/2014/main" id="{6B3D7621-4BE8-4C30-A337-52BDD3612580}"/>
              </a:ext>
            </a:extLst>
          </p:cNvPr>
          <p:cNvSpPr/>
          <p:nvPr/>
        </p:nvSpPr>
        <p:spPr>
          <a:xfrm>
            <a:off x="4620179" y="4834045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Flèche : droite 230">
            <a:extLst>
              <a:ext uri="{FF2B5EF4-FFF2-40B4-BE49-F238E27FC236}">
                <a16:creationId xmlns:a16="http://schemas.microsoft.com/office/drawing/2014/main" id="{BD4AC32B-F6F7-4CF7-96D2-C648C18D1DC9}"/>
              </a:ext>
            </a:extLst>
          </p:cNvPr>
          <p:cNvSpPr/>
          <p:nvPr/>
        </p:nvSpPr>
        <p:spPr>
          <a:xfrm>
            <a:off x="8308569" y="4858162"/>
            <a:ext cx="720000" cy="31634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2" name="Straight Arrow Connector 142">
            <a:extLst>
              <a:ext uri="{FF2B5EF4-FFF2-40B4-BE49-F238E27FC236}">
                <a16:creationId xmlns:a16="http://schemas.microsoft.com/office/drawing/2014/main" id="{15F383EA-E47D-46C4-8015-37726F7997E5}"/>
              </a:ext>
            </a:extLst>
          </p:cNvPr>
          <p:cNvCxnSpPr>
            <a:cxnSpLocks/>
          </p:cNvCxnSpPr>
          <p:nvPr/>
        </p:nvCxnSpPr>
        <p:spPr>
          <a:xfrm flipV="1">
            <a:off x="9515527" y="4266232"/>
            <a:ext cx="0" cy="12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TextBox 146">
            <a:extLst>
              <a:ext uri="{FF2B5EF4-FFF2-40B4-BE49-F238E27FC236}">
                <a16:creationId xmlns:a16="http://schemas.microsoft.com/office/drawing/2014/main" id="{D3B9176F-25F5-49A8-89D0-99E8545955B3}"/>
              </a:ext>
            </a:extLst>
          </p:cNvPr>
          <p:cNvSpPr txBox="1"/>
          <p:nvPr/>
        </p:nvSpPr>
        <p:spPr>
          <a:xfrm rot="16200000">
            <a:off x="8642967" y="4798652"/>
            <a:ext cx="144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saturation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Freeform: Shape 150">
            <a:extLst>
              <a:ext uri="{FF2B5EF4-FFF2-40B4-BE49-F238E27FC236}">
                <a16:creationId xmlns:a16="http://schemas.microsoft.com/office/drawing/2014/main" id="{6B8B8965-201E-4516-9301-ABD9617D26B8}"/>
              </a:ext>
            </a:extLst>
          </p:cNvPr>
          <p:cNvSpPr/>
          <p:nvPr/>
        </p:nvSpPr>
        <p:spPr>
          <a:xfrm>
            <a:off x="9527988" y="4317533"/>
            <a:ext cx="1071058" cy="1209438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085" h="821427">
                <a:moveTo>
                  <a:pt x="0" y="0"/>
                </a:moveTo>
                <a:cubicBezTo>
                  <a:pt x="20023" y="23917"/>
                  <a:pt x="89218" y="-1391"/>
                  <a:pt x="189335" y="111518"/>
                </a:cubicBezTo>
                <a:cubicBezTo>
                  <a:pt x="289452" y="224428"/>
                  <a:pt x="279556" y="579145"/>
                  <a:pt x="396348" y="697463"/>
                </a:cubicBezTo>
                <a:cubicBezTo>
                  <a:pt x="513140" y="815781"/>
                  <a:pt x="890085" y="821427"/>
                  <a:pt x="890085" y="82142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5" name="Freeform: Shape 151">
            <a:extLst>
              <a:ext uri="{FF2B5EF4-FFF2-40B4-BE49-F238E27FC236}">
                <a16:creationId xmlns:a16="http://schemas.microsoft.com/office/drawing/2014/main" id="{E934A82A-7AEC-4031-8A15-00B9FF42386B}"/>
              </a:ext>
            </a:extLst>
          </p:cNvPr>
          <p:cNvSpPr/>
          <p:nvPr/>
        </p:nvSpPr>
        <p:spPr>
          <a:xfrm>
            <a:off x="9520102" y="4309968"/>
            <a:ext cx="1863575" cy="1216045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1625892"/>
              <a:gd name="connsiteY0" fmla="*/ 0 h 826190"/>
              <a:gd name="connsiteX1" fmla="*/ 989436 w 1625892"/>
              <a:gd name="connsiteY1" fmla="*/ 101994 h 826190"/>
              <a:gd name="connsiteX2" fmla="*/ 1296461 w 1625892"/>
              <a:gd name="connsiteY2" fmla="*/ 685557 h 826190"/>
              <a:gd name="connsiteX3" fmla="*/ 1625892 w 1625892"/>
              <a:gd name="connsiteY3" fmla="*/ 826190 h 826190"/>
              <a:gd name="connsiteX0" fmla="*/ 0 w 1625892"/>
              <a:gd name="connsiteY0" fmla="*/ 0 h 826190"/>
              <a:gd name="connsiteX1" fmla="*/ 968005 w 1625892"/>
              <a:gd name="connsiteY1" fmla="*/ 68657 h 826190"/>
              <a:gd name="connsiteX2" fmla="*/ 1296461 w 1625892"/>
              <a:gd name="connsiteY2" fmla="*/ 685557 h 826190"/>
              <a:gd name="connsiteX3" fmla="*/ 1625892 w 1625892"/>
              <a:gd name="connsiteY3" fmla="*/ 826190 h 826190"/>
              <a:gd name="connsiteX0" fmla="*/ 0 w 1625892"/>
              <a:gd name="connsiteY0" fmla="*/ 0 h 826190"/>
              <a:gd name="connsiteX1" fmla="*/ 975149 w 1625892"/>
              <a:gd name="connsiteY1" fmla="*/ 73419 h 826190"/>
              <a:gd name="connsiteX2" fmla="*/ 1296461 w 1625892"/>
              <a:gd name="connsiteY2" fmla="*/ 685557 h 826190"/>
              <a:gd name="connsiteX3" fmla="*/ 1625892 w 1625892"/>
              <a:gd name="connsiteY3" fmla="*/ 826190 h 826190"/>
              <a:gd name="connsiteX0" fmla="*/ 0 w 1625892"/>
              <a:gd name="connsiteY0" fmla="*/ 1506 h 827696"/>
              <a:gd name="connsiteX1" fmla="*/ 1172792 w 1625892"/>
              <a:gd name="connsiteY1" fmla="*/ 65400 h 827696"/>
              <a:gd name="connsiteX2" fmla="*/ 1296461 w 1625892"/>
              <a:gd name="connsiteY2" fmla="*/ 687063 h 827696"/>
              <a:gd name="connsiteX3" fmla="*/ 1625892 w 1625892"/>
              <a:gd name="connsiteY3" fmla="*/ 827696 h 827696"/>
              <a:gd name="connsiteX0" fmla="*/ 0 w 1625892"/>
              <a:gd name="connsiteY0" fmla="*/ 2801 h 828991"/>
              <a:gd name="connsiteX1" fmla="*/ 1108498 w 1625892"/>
              <a:gd name="connsiteY1" fmla="*/ 64314 h 828991"/>
              <a:gd name="connsiteX2" fmla="*/ 1296461 w 1625892"/>
              <a:gd name="connsiteY2" fmla="*/ 688358 h 828991"/>
              <a:gd name="connsiteX3" fmla="*/ 1625892 w 1625892"/>
              <a:gd name="connsiteY3" fmla="*/ 828991 h 82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892" h="828991">
                <a:moveTo>
                  <a:pt x="0" y="2801"/>
                </a:moveTo>
                <a:cubicBezTo>
                  <a:pt x="20023" y="26718"/>
                  <a:pt x="1008381" y="-48595"/>
                  <a:pt x="1108498" y="64314"/>
                </a:cubicBezTo>
                <a:cubicBezTo>
                  <a:pt x="1208615" y="177224"/>
                  <a:pt x="1210229" y="560912"/>
                  <a:pt x="1296461" y="688358"/>
                </a:cubicBezTo>
                <a:cubicBezTo>
                  <a:pt x="1382693" y="815804"/>
                  <a:pt x="1625892" y="828991"/>
                  <a:pt x="1625892" y="828991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6" name="TextBox 154">
            <a:extLst>
              <a:ext uri="{FF2B5EF4-FFF2-40B4-BE49-F238E27FC236}">
                <a16:creationId xmlns:a16="http://schemas.microsoft.com/office/drawing/2014/main" id="{6BD6BCDC-A3FA-40F5-8D5A-0767A1C24986}"/>
              </a:ext>
            </a:extLst>
          </p:cNvPr>
          <p:cNvSpPr txBox="1"/>
          <p:nvPr/>
        </p:nvSpPr>
        <p:spPr>
          <a:xfrm>
            <a:off x="11177556" y="4058000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CWRC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TextBox 156">
            <a:extLst>
              <a:ext uri="{FF2B5EF4-FFF2-40B4-BE49-F238E27FC236}">
                <a16:creationId xmlns:a16="http://schemas.microsoft.com/office/drawing/2014/main" id="{611BBF88-A621-4813-A862-1FE0F070BEE4}"/>
              </a:ext>
            </a:extLst>
          </p:cNvPr>
          <p:cNvSpPr txBox="1"/>
          <p:nvPr/>
        </p:nvSpPr>
        <p:spPr>
          <a:xfrm>
            <a:off x="11169541" y="429794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AWRC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Freeform: Shape 157">
            <a:extLst>
              <a:ext uri="{FF2B5EF4-FFF2-40B4-BE49-F238E27FC236}">
                <a16:creationId xmlns:a16="http://schemas.microsoft.com/office/drawing/2014/main" id="{79E16A6A-5E5F-4D7F-ACD8-EE9C95A6D6FE}"/>
              </a:ext>
            </a:extLst>
          </p:cNvPr>
          <p:cNvSpPr/>
          <p:nvPr/>
        </p:nvSpPr>
        <p:spPr>
          <a:xfrm>
            <a:off x="9535632" y="4315042"/>
            <a:ext cx="1566583" cy="1216316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  <a:gd name="connsiteX0" fmla="*/ 0 w 1401260"/>
              <a:gd name="connsiteY0" fmla="*/ 0 h 824602"/>
              <a:gd name="connsiteX1" fmla="*/ 700510 w 1401260"/>
              <a:gd name="connsiteY1" fmla="*/ 114693 h 824602"/>
              <a:gd name="connsiteX2" fmla="*/ 907523 w 1401260"/>
              <a:gd name="connsiteY2" fmla="*/ 700638 h 824602"/>
              <a:gd name="connsiteX3" fmla="*/ 1401260 w 1401260"/>
              <a:gd name="connsiteY3" fmla="*/ 824602 h 824602"/>
              <a:gd name="connsiteX0" fmla="*/ 0 w 1401260"/>
              <a:gd name="connsiteY0" fmla="*/ 0 h 824604"/>
              <a:gd name="connsiteX1" fmla="*/ 690985 w 1401260"/>
              <a:gd name="connsiteY1" fmla="*/ 67068 h 824604"/>
              <a:gd name="connsiteX2" fmla="*/ 907523 w 1401260"/>
              <a:gd name="connsiteY2" fmla="*/ 700638 h 824604"/>
              <a:gd name="connsiteX3" fmla="*/ 1401260 w 1401260"/>
              <a:gd name="connsiteY3" fmla="*/ 824602 h 824604"/>
              <a:gd name="connsiteX0" fmla="*/ 0 w 1401260"/>
              <a:gd name="connsiteY0" fmla="*/ 5045 h 829659"/>
              <a:gd name="connsiteX1" fmla="*/ 798142 w 1401260"/>
              <a:gd name="connsiteY1" fmla="*/ 62588 h 829659"/>
              <a:gd name="connsiteX2" fmla="*/ 907523 w 1401260"/>
              <a:gd name="connsiteY2" fmla="*/ 705683 h 829659"/>
              <a:gd name="connsiteX3" fmla="*/ 1401260 w 1401260"/>
              <a:gd name="connsiteY3" fmla="*/ 829647 h 829659"/>
              <a:gd name="connsiteX0" fmla="*/ 0 w 1401260"/>
              <a:gd name="connsiteY0" fmla="*/ 5045 h 829647"/>
              <a:gd name="connsiteX1" fmla="*/ 798142 w 1401260"/>
              <a:gd name="connsiteY1" fmla="*/ 62588 h 829647"/>
              <a:gd name="connsiteX2" fmla="*/ 988485 w 1401260"/>
              <a:gd name="connsiteY2" fmla="*/ 696158 h 829647"/>
              <a:gd name="connsiteX3" fmla="*/ 1401260 w 1401260"/>
              <a:gd name="connsiteY3" fmla="*/ 829647 h 829647"/>
              <a:gd name="connsiteX0" fmla="*/ 0 w 1401260"/>
              <a:gd name="connsiteY0" fmla="*/ 5045 h 829647"/>
              <a:gd name="connsiteX1" fmla="*/ 798142 w 1401260"/>
              <a:gd name="connsiteY1" fmla="*/ 62588 h 829647"/>
              <a:gd name="connsiteX2" fmla="*/ 1021823 w 1401260"/>
              <a:gd name="connsiteY2" fmla="*/ 698539 h 829647"/>
              <a:gd name="connsiteX3" fmla="*/ 1401260 w 1401260"/>
              <a:gd name="connsiteY3" fmla="*/ 829647 h 82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60" h="829647">
                <a:moveTo>
                  <a:pt x="0" y="5045"/>
                </a:moveTo>
                <a:cubicBezTo>
                  <a:pt x="20023" y="28962"/>
                  <a:pt x="698025" y="-50321"/>
                  <a:pt x="798142" y="62588"/>
                </a:cubicBezTo>
                <a:cubicBezTo>
                  <a:pt x="898259" y="175498"/>
                  <a:pt x="921303" y="570696"/>
                  <a:pt x="1021823" y="698539"/>
                </a:cubicBezTo>
                <a:cubicBezTo>
                  <a:pt x="1122343" y="826382"/>
                  <a:pt x="1401260" y="829647"/>
                  <a:pt x="1401260" y="82964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9" name="Freeform: Shape 158">
            <a:extLst>
              <a:ext uri="{FF2B5EF4-FFF2-40B4-BE49-F238E27FC236}">
                <a16:creationId xmlns:a16="http://schemas.microsoft.com/office/drawing/2014/main" id="{61CF058C-0384-4BE1-81EC-A61555FCDB08}"/>
              </a:ext>
            </a:extLst>
          </p:cNvPr>
          <p:cNvSpPr/>
          <p:nvPr/>
        </p:nvSpPr>
        <p:spPr>
          <a:xfrm>
            <a:off x="9525787" y="4313734"/>
            <a:ext cx="1477827" cy="1212497"/>
          </a:xfrm>
          <a:custGeom>
            <a:avLst/>
            <a:gdLst>
              <a:gd name="connsiteX0" fmla="*/ 0 w 1178041"/>
              <a:gd name="connsiteY0" fmla="*/ 62629 h 873575"/>
              <a:gd name="connsiteX1" fmla="*/ 173536 w 1178041"/>
              <a:gd name="connsiteY1" fmla="*/ 65966 h 873575"/>
              <a:gd name="connsiteX2" fmla="*/ 600701 w 1178041"/>
              <a:gd name="connsiteY2" fmla="*/ 740086 h 873575"/>
              <a:gd name="connsiteX3" fmla="*/ 1178041 w 1178041"/>
              <a:gd name="connsiteY3" fmla="*/ 873575 h 873575"/>
              <a:gd name="connsiteX4" fmla="*/ 1178041 w 1178041"/>
              <a:gd name="connsiteY4" fmla="*/ 873575 h 873575"/>
              <a:gd name="connsiteX0" fmla="*/ 0 w 1178041"/>
              <a:gd name="connsiteY0" fmla="*/ 0 h 810946"/>
              <a:gd name="connsiteX1" fmla="*/ 600701 w 1178041"/>
              <a:gd name="connsiteY1" fmla="*/ 677457 h 810946"/>
              <a:gd name="connsiteX2" fmla="*/ 1178041 w 1178041"/>
              <a:gd name="connsiteY2" fmla="*/ 810946 h 810946"/>
              <a:gd name="connsiteX3" fmla="*/ 1178041 w 1178041"/>
              <a:gd name="connsiteY3" fmla="*/ 810946 h 810946"/>
              <a:gd name="connsiteX0" fmla="*/ 0 w 1178041"/>
              <a:gd name="connsiteY0" fmla="*/ 0 h 810946"/>
              <a:gd name="connsiteX1" fmla="*/ 120140 w 1178041"/>
              <a:gd name="connsiteY1" fmla="*/ 143500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600701 w 1178041"/>
              <a:gd name="connsiteY2" fmla="*/ 677457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4" fmla="*/ 1178041 w 1178041"/>
              <a:gd name="connsiteY4" fmla="*/ 810946 h 810946"/>
              <a:gd name="connsiteX0" fmla="*/ 0 w 1178041"/>
              <a:gd name="connsiteY0" fmla="*/ 0 h 810946"/>
              <a:gd name="connsiteX1" fmla="*/ 253629 w 1178041"/>
              <a:gd name="connsiteY1" fmla="*/ 73418 h 810946"/>
              <a:gd name="connsiteX2" fmla="*/ 560654 w 1178041"/>
              <a:gd name="connsiteY2" fmla="*/ 680794 h 810946"/>
              <a:gd name="connsiteX3" fmla="*/ 1178041 w 1178041"/>
              <a:gd name="connsiteY3" fmla="*/ 810946 h 810946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87703"/>
              <a:gd name="connsiteY0" fmla="*/ 0 h 823808"/>
              <a:gd name="connsiteX1" fmla="*/ 253629 w 887703"/>
              <a:gd name="connsiteY1" fmla="*/ 73418 h 823808"/>
              <a:gd name="connsiteX2" fmla="*/ 560654 w 887703"/>
              <a:gd name="connsiteY2" fmla="*/ 680794 h 823808"/>
              <a:gd name="connsiteX3" fmla="*/ 887703 w 887703"/>
              <a:gd name="connsiteY3" fmla="*/ 823808 h 823808"/>
              <a:gd name="connsiteX0" fmla="*/ 0 w 887703"/>
              <a:gd name="connsiteY0" fmla="*/ 0 h 814283"/>
              <a:gd name="connsiteX1" fmla="*/ 253629 w 887703"/>
              <a:gd name="connsiteY1" fmla="*/ 73418 h 814283"/>
              <a:gd name="connsiteX2" fmla="*/ 560654 w 887703"/>
              <a:gd name="connsiteY2" fmla="*/ 680794 h 814283"/>
              <a:gd name="connsiteX3" fmla="*/ 887703 w 887703"/>
              <a:gd name="connsiteY3" fmla="*/ 814283 h 814283"/>
              <a:gd name="connsiteX0" fmla="*/ 0 w 890085"/>
              <a:gd name="connsiteY0" fmla="*/ 0 h 821427"/>
              <a:gd name="connsiteX1" fmla="*/ 253629 w 890085"/>
              <a:gd name="connsiteY1" fmla="*/ 734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253629 w 890085"/>
              <a:gd name="connsiteY1" fmla="*/ 97231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560654 w 890085"/>
              <a:gd name="connsiteY2" fmla="*/ 680794 h 821427"/>
              <a:gd name="connsiteX3" fmla="*/ 890085 w 890085"/>
              <a:gd name="connsiteY3" fmla="*/ 821427 h 821427"/>
              <a:gd name="connsiteX0" fmla="*/ 0 w 890085"/>
              <a:gd name="connsiteY0" fmla="*/ 0 h 821427"/>
              <a:gd name="connsiteX1" fmla="*/ 189335 w 890085"/>
              <a:gd name="connsiteY1" fmla="*/ 111518 h 821427"/>
              <a:gd name="connsiteX2" fmla="*/ 396348 w 890085"/>
              <a:gd name="connsiteY2" fmla="*/ 697463 h 821427"/>
              <a:gd name="connsiteX3" fmla="*/ 890085 w 890085"/>
              <a:gd name="connsiteY3" fmla="*/ 821427 h 821427"/>
              <a:gd name="connsiteX0" fmla="*/ 0 w 1401260"/>
              <a:gd name="connsiteY0" fmla="*/ 0 h 824602"/>
              <a:gd name="connsiteX1" fmla="*/ 700510 w 1401260"/>
              <a:gd name="connsiteY1" fmla="*/ 114693 h 824602"/>
              <a:gd name="connsiteX2" fmla="*/ 907523 w 1401260"/>
              <a:gd name="connsiteY2" fmla="*/ 700638 h 824602"/>
              <a:gd name="connsiteX3" fmla="*/ 1401260 w 1401260"/>
              <a:gd name="connsiteY3" fmla="*/ 824602 h 824602"/>
              <a:gd name="connsiteX0" fmla="*/ 0 w 1401260"/>
              <a:gd name="connsiteY0" fmla="*/ 0 h 824604"/>
              <a:gd name="connsiteX1" fmla="*/ 690985 w 1401260"/>
              <a:gd name="connsiteY1" fmla="*/ 67068 h 824604"/>
              <a:gd name="connsiteX2" fmla="*/ 907523 w 1401260"/>
              <a:gd name="connsiteY2" fmla="*/ 700638 h 824604"/>
              <a:gd name="connsiteX3" fmla="*/ 1401260 w 1401260"/>
              <a:gd name="connsiteY3" fmla="*/ 824602 h 82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60" h="824604">
                <a:moveTo>
                  <a:pt x="0" y="0"/>
                </a:moveTo>
                <a:cubicBezTo>
                  <a:pt x="20023" y="23917"/>
                  <a:pt x="590868" y="-45841"/>
                  <a:pt x="690985" y="67068"/>
                </a:cubicBezTo>
                <a:cubicBezTo>
                  <a:pt x="791102" y="179978"/>
                  <a:pt x="789144" y="574382"/>
                  <a:pt x="907523" y="700638"/>
                </a:cubicBezTo>
                <a:cubicBezTo>
                  <a:pt x="1025902" y="826894"/>
                  <a:pt x="1401260" y="824602"/>
                  <a:pt x="1401260" y="82460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0" name="TextBox 159">
            <a:extLst>
              <a:ext uri="{FF2B5EF4-FFF2-40B4-BE49-F238E27FC236}">
                <a16:creationId xmlns:a16="http://schemas.microsoft.com/office/drawing/2014/main" id="{2D66A9E6-7D02-4D6B-B3BD-2FD218E7F2D6}"/>
              </a:ext>
            </a:extLst>
          </p:cNvPr>
          <p:cNvSpPr txBox="1"/>
          <p:nvPr/>
        </p:nvSpPr>
        <p:spPr>
          <a:xfrm>
            <a:off x="11184745" y="4174212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SWRC</a:t>
            </a:r>
            <a:endParaRPr lang="en-CH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1" name="Straight Arrow Connector 160">
            <a:extLst>
              <a:ext uri="{FF2B5EF4-FFF2-40B4-BE49-F238E27FC236}">
                <a16:creationId xmlns:a16="http://schemas.microsoft.com/office/drawing/2014/main" id="{56278BEC-47CB-4D61-9679-1EE88ADC4283}"/>
              </a:ext>
            </a:extLst>
          </p:cNvPr>
          <p:cNvCxnSpPr>
            <a:cxnSpLocks/>
          </p:cNvCxnSpPr>
          <p:nvPr/>
        </p:nvCxnSpPr>
        <p:spPr>
          <a:xfrm>
            <a:off x="10354608" y="4689511"/>
            <a:ext cx="161652" cy="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175">
            <a:extLst>
              <a:ext uri="{FF2B5EF4-FFF2-40B4-BE49-F238E27FC236}">
                <a16:creationId xmlns:a16="http://schemas.microsoft.com/office/drawing/2014/main" id="{0F56071F-C138-46B0-AE36-C26BFF1C7839}"/>
              </a:ext>
            </a:extLst>
          </p:cNvPr>
          <p:cNvSpPr txBox="1"/>
          <p:nvPr/>
        </p:nvSpPr>
        <p:spPr>
          <a:xfrm>
            <a:off x="10162212" y="4791153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1</a:t>
            </a:r>
            <a:endParaRPr lang="en-CH" sz="900"/>
          </a:p>
        </p:txBody>
      </p:sp>
      <p:sp>
        <p:nvSpPr>
          <p:cNvPr id="243" name="Oval 176">
            <a:extLst>
              <a:ext uri="{FF2B5EF4-FFF2-40B4-BE49-F238E27FC236}">
                <a16:creationId xmlns:a16="http://schemas.microsoft.com/office/drawing/2014/main" id="{BD5BFC65-02E2-42C6-88C6-4A2E9F368615}"/>
              </a:ext>
            </a:extLst>
          </p:cNvPr>
          <p:cNvSpPr/>
          <p:nvPr/>
        </p:nvSpPr>
        <p:spPr>
          <a:xfrm>
            <a:off x="10228057" y="4848594"/>
            <a:ext cx="115709" cy="1133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4" name="TextBox 177">
            <a:extLst>
              <a:ext uri="{FF2B5EF4-FFF2-40B4-BE49-F238E27FC236}">
                <a16:creationId xmlns:a16="http://schemas.microsoft.com/office/drawing/2014/main" id="{DF051F3E-388C-41DA-9A32-42922AFDE41A}"/>
              </a:ext>
            </a:extLst>
          </p:cNvPr>
          <p:cNvSpPr txBox="1"/>
          <p:nvPr/>
        </p:nvSpPr>
        <p:spPr>
          <a:xfrm>
            <a:off x="10523445" y="4792492"/>
            <a:ext cx="250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2</a:t>
            </a:r>
            <a:endParaRPr lang="en-CH" sz="900" dirty="0">
              <a:solidFill>
                <a:srgbClr val="FF0000"/>
              </a:solidFill>
            </a:endParaRPr>
          </a:p>
        </p:txBody>
      </p:sp>
      <p:sp>
        <p:nvSpPr>
          <p:cNvPr id="245" name="Oval 178">
            <a:extLst>
              <a:ext uri="{FF2B5EF4-FFF2-40B4-BE49-F238E27FC236}">
                <a16:creationId xmlns:a16="http://schemas.microsoft.com/office/drawing/2014/main" id="{0AD39649-9912-4396-882C-01FA9B616070}"/>
              </a:ext>
            </a:extLst>
          </p:cNvPr>
          <p:cNvSpPr/>
          <p:nvPr/>
        </p:nvSpPr>
        <p:spPr>
          <a:xfrm>
            <a:off x="10589290" y="4849933"/>
            <a:ext cx="115709" cy="1133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FF0000"/>
              </a:solidFill>
            </a:endParaRPr>
          </a:p>
        </p:txBody>
      </p:sp>
      <p:cxnSp>
        <p:nvCxnSpPr>
          <p:cNvPr id="246" name="Straight Arrow Connector 179">
            <a:extLst>
              <a:ext uri="{FF2B5EF4-FFF2-40B4-BE49-F238E27FC236}">
                <a16:creationId xmlns:a16="http://schemas.microsoft.com/office/drawing/2014/main" id="{DB14C549-7DA5-40F5-BA47-A95AA0C472CE}"/>
              </a:ext>
            </a:extLst>
          </p:cNvPr>
          <p:cNvCxnSpPr>
            <a:cxnSpLocks/>
          </p:cNvCxnSpPr>
          <p:nvPr/>
        </p:nvCxnSpPr>
        <p:spPr>
          <a:xfrm>
            <a:off x="9509651" y="5528756"/>
            <a:ext cx="21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TextBox 198">
            <a:extLst>
              <a:ext uri="{FF2B5EF4-FFF2-40B4-BE49-F238E27FC236}">
                <a16:creationId xmlns:a16="http://schemas.microsoft.com/office/drawing/2014/main" id="{F8B9EA83-97BA-463B-B958-6E258C596DFC}"/>
              </a:ext>
            </a:extLst>
          </p:cNvPr>
          <p:cNvSpPr txBox="1"/>
          <p:nvPr/>
        </p:nvSpPr>
        <p:spPr>
          <a:xfrm>
            <a:off x="10132313" y="5520932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Suction, s</a:t>
            </a:r>
            <a:endParaRPr lang="en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8" name="Straight Connector 199">
            <a:extLst>
              <a:ext uri="{FF2B5EF4-FFF2-40B4-BE49-F238E27FC236}">
                <a16:creationId xmlns:a16="http://schemas.microsoft.com/office/drawing/2014/main" id="{956B97E7-2FA0-4F70-975C-49E4993A7415}"/>
              </a:ext>
            </a:extLst>
          </p:cNvPr>
          <p:cNvCxnSpPr>
            <a:cxnSpLocks/>
          </p:cNvCxnSpPr>
          <p:nvPr/>
        </p:nvCxnSpPr>
        <p:spPr>
          <a:xfrm>
            <a:off x="11070704" y="4183744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9" name="Straight Connector 200">
            <a:extLst>
              <a:ext uri="{FF2B5EF4-FFF2-40B4-BE49-F238E27FC236}">
                <a16:creationId xmlns:a16="http://schemas.microsoft.com/office/drawing/2014/main" id="{93336661-E329-4A14-94B6-547592322F4A}"/>
              </a:ext>
            </a:extLst>
          </p:cNvPr>
          <p:cNvCxnSpPr/>
          <p:nvPr/>
        </p:nvCxnSpPr>
        <p:spPr>
          <a:xfrm>
            <a:off x="11074643" y="4301839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0" name="Straight Connector 201">
            <a:extLst>
              <a:ext uri="{FF2B5EF4-FFF2-40B4-BE49-F238E27FC236}">
                <a16:creationId xmlns:a16="http://schemas.microsoft.com/office/drawing/2014/main" id="{CF52433A-C646-43C5-9442-D771D038DC5F}"/>
              </a:ext>
            </a:extLst>
          </p:cNvPr>
          <p:cNvCxnSpPr>
            <a:cxnSpLocks/>
          </p:cNvCxnSpPr>
          <p:nvPr/>
        </p:nvCxnSpPr>
        <p:spPr>
          <a:xfrm>
            <a:off x="11074643" y="4420433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1" name="Straight Arrow Connector 160">
            <a:extLst>
              <a:ext uri="{FF2B5EF4-FFF2-40B4-BE49-F238E27FC236}">
                <a16:creationId xmlns:a16="http://schemas.microsoft.com/office/drawing/2014/main" id="{CA21C968-A4C6-4AEC-B901-D4C78FA8DA12}"/>
              </a:ext>
            </a:extLst>
          </p:cNvPr>
          <p:cNvCxnSpPr>
            <a:cxnSpLocks/>
          </p:cNvCxnSpPr>
          <p:nvPr/>
        </p:nvCxnSpPr>
        <p:spPr>
          <a:xfrm flipV="1">
            <a:off x="2144955" y="4597549"/>
            <a:ext cx="0" cy="424436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160">
            <a:extLst>
              <a:ext uri="{FF2B5EF4-FFF2-40B4-BE49-F238E27FC236}">
                <a16:creationId xmlns:a16="http://schemas.microsoft.com/office/drawing/2014/main" id="{B4612A27-D1F6-4534-AA11-28EFCF2359C4}"/>
              </a:ext>
            </a:extLst>
          </p:cNvPr>
          <p:cNvCxnSpPr>
            <a:cxnSpLocks/>
          </p:cNvCxnSpPr>
          <p:nvPr/>
        </p:nvCxnSpPr>
        <p:spPr>
          <a:xfrm>
            <a:off x="3360378" y="4929402"/>
            <a:ext cx="0" cy="424436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160">
            <a:extLst>
              <a:ext uri="{FF2B5EF4-FFF2-40B4-BE49-F238E27FC236}">
                <a16:creationId xmlns:a16="http://schemas.microsoft.com/office/drawing/2014/main" id="{AF2D8751-556B-4964-91C6-F024C4D23ACE}"/>
              </a:ext>
            </a:extLst>
          </p:cNvPr>
          <p:cNvCxnSpPr>
            <a:cxnSpLocks/>
          </p:cNvCxnSpPr>
          <p:nvPr/>
        </p:nvCxnSpPr>
        <p:spPr>
          <a:xfrm>
            <a:off x="3397419" y="2204684"/>
            <a:ext cx="0" cy="25200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160">
            <a:extLst>
              <a:ext uri="{FF2B5EF4-FFF2-40B4-BE49-F238E27FC236}">
                <a16:creationId xmlns:a16="http://schemas.microsoft.com/office/drawing/2014/main" id="{2A9923D9-9B58-4E9B-8731-929CC03B6489}"/>
              </a:ext>
            </a:extLst>
          </p:cNvPr>
          <p:cNvCxnSpPr>
            <a:cxnSpLocks/>
          </p:cNvCxnSpPr>
          <p:nvPr/>
        </p:nvCxnSpPr>
        <p:spPr>
          <a:xfrm rot="5400000">
            <a:off x="3312252" y="2328324"/>
            <a:ext cx="0" cy="25200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ZoneTexte 254">
            <a:extLst>
              <a:ext uri="{FF2B5EF4-FFF2-40B4-BE49-F238E27FC236}">
                <a16:creationId xmlns:a16="http://schemas.microsoft.com/office/drawing/2014/main" id="{8802D80F-1A15-425F-B999-6B8B60142B2B}"/>
              </a:ext>
            </a:extLst>
          </p:cNvPr>
          <p:cNvSpPr txBox="1"/>
          <p:nvPr/>
        </p:nvSpPr>
        <p:spPr>
          <a:xfrm>
            <a:off x="681221" y="956768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Mechanical effect</a:t>
            </a:r>
            <a:endParaRPr lang="en-GB" dirty="0"/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AD29F0B5-48EA-4540-AB63-E2D1D426886A}"/>
              </a:ext>
            </a:extLst>
          </p:cNvPr>
          <p:cNvSpPr txBox="1"/>
          <p:nvPr/>
        </p:nvSpPr>
        <p:spPr>
          <a:xfrm>
            <a:off x="643593" y="3630380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Hydration effect</a:t>
            </a:r>
            <a:endParaRPr lang="en-GB" dirty="0"/>
          </a:p>
        </p:txBody>
      </p:sp>
      <p:cxnSp>
        <p:nvCxnSpPr>
          <p:cNvPr id="257" name="Straight Arrow Connector 152">
            <a:extLst>
              <a:ext uri="{FF2B5EF4-FFF2-40B4-BE49-F238E27FC236}">
                <a16:creationId xmlns:a16="http://schemas.microsoft.com/office/drawing/2014/main" id="{86724A06-B25C-4CF2-B949-502D6B094021}"/>
              </a:ext>
            </a:extLst>
          </p:cNvPr>
          <p:cNvCxnSpPr>
            <a:cxnSpLocks/>
          </p:cNvCxnSpPr>
          <p:nvPr/>
        </p:nvCxnSpPr>
        <p:spPr>
          <a:xfrm>
            <a:off x="10480608" y="2014095"/>
            <a:ext cx="135026" cy="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avec flèche 257">
            <a:extLst>
              <a:ext uri="{FF2B5EF4-FFF2-40B4-BE49-F238E27FC236}">
                <a16:creationId xmlns:a16="http://schemas.microsoft.com/office/drawing/2014/main" id="{03FAD2BF-8E7B-41EC-8531-7A503371794D}"/>
              </a:ext>
            </a:extLst>
          </p:cNvPr>
          <p:cNvCxnSpPr/>
          <p:nvPr/>
        </p:nvCxnSpPr>
        <p:spPr>
          <a:xfrm>
            <a:off x="540771" y="2073285"/>
            <a:ext cx="0" cy="4462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avec flèche 258">
            <a:extLst>
              <a:ext uri="{FF2B5EF4-FFF2-40B4-BE49-F238E27FC236}">
                <a16:creationId xmlns:a16="http://schemas.microsoft.com/office/drawing/2014/main" id="{4F6D1749-90C3-4002-88F0-F3602003427A}"/>
              </a:ext>
            </a:extLst>
          </p:cNvPr>
          <p:cNvCxnSpPr/>
          <p:nvPr/>
        </p:nvCxnSpPr>
        <p:spPr>
          <a:xfrm>
            <a:off x="540771" y="1628843"/>
            <a:ext cx="0" cy="446205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ZoneTexte 259">
                <a:extLst>
                  <a:ext uri="{FF2B5EF4-FFF2-40B4-BE49-F238E27FC236}">
                    <a16:creationId xmlns:a16="http://schemas.microsoft.com/office/drawing/2014/main" id="{123F2D23-018B-4F6F-BCF4-49A7E04F5B37}"/>
                  </a:ext>
                </a:extLst>
              </p:cNvPr>
              <p:cNvSpPr txBox="1"/>
              <p:nvPr/>
            </p:nvSpPr>
            <p:spPr>
              <a:xfrm>
                <a:off x="227315" y="1628843"/>
                <a:ext cx="326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75C1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75C1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75C1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0" name="ZoneTexte 259">
                <a:extLst>
                  <a:ext uri="{FF2B5EF4-FFF2-40B4-BE49-F238E27FC236}">
                    <a16:creationId xmlns:a16="http://schemas.microsoft.com/office/drawing/2014/main" id="{123F2D23-018B-4F6F-BCF4-49A7E04F5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15" y="1628843"/>
                <a:ext cx="32679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ZoneTexte 260">
                <a:extLst>
                  <a:ext uri="{FF2B5EF4-FFF2-40B4-BE49-F238E27FC236}">
                    <a16:creationId xmlns:a16="http://schemas.microsoft.com/office/drawing/2014/main" id="{B464C85A-5DF2-480A-BFBF-E8F04D1504F8}"/>
                  </a:ext>
                </a:extLst>
              </p:cNvPr>
              <p:cNvSpPr txBox="1"/>
              <p:nvPr/>
            </p:nvSpPr>
            <p:spPr>
              <a:xfrm>
                <a:off x="206066" y="2089364"/>
                <a:ext cx="326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1" name="ZoneTexte 260">
                <a:extLst>
                  <a:ext uri="{FF2B5EF4-FFF2-40B4-BE49-F238E27FC236}">
                    <a16:creationId xmlns:a16="http://schemas.microsoft.com/office/drawing/2014/main" id="{B464C85A-5DF2-480A-BFBF-E8F04D150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6" y="2089364"/>
                <a:ext cx="32679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2" name="Connecteur droit avec flèche 261">
            <a:extLst>
              <a:ext uri="{FF2B5EF4-FFF2-40B4-BE49-F238E27FC236}">
                <a16:creationId xmlns:a16="http://schemas.microsoft.com/office/drawing/2014/main" id="{8A5D24CE-F8B9-4E1B-85A4-834F0A129184}"/>
              </a:ext>
            </a:extLst>
          </p:cNvPr>
          <p:cNvCxnSpPr/>
          <p:nvPr/>
        </p:nvCxnSpPr>
        <p:spPr>
          <a:xfrm>
            <a:off x="517132" y="4769263"/>
            <a:ext cx="0" cy="4462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avec flèche 262">
            <a:extLst>
              <a:ext uri="{FF2B5EF4-FFF2-40B4-BE49-F238E27FC236}">
                <a16:creationId xmlns:a16="http://schemas.microsoft.com/office/drawing/2014/main" id="{21A27594-7817-4521-8E74-4444CF6F16B8}"/>
              </a:ext>
            </a:extLst>
          </p:cNvPr>
          <p:cNvCxnSpPr/>
          <p:nvPr/>
        </p:nvCxnSpPr>
        <p:spPr>
          <a:xfrm>
            <a:off x="517132" y="4324821"/>
            <a:ext cx="0" cy="446205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ZoneTexte 263">
                <a:extLst>
                  <a:ext uri="{FF2B5EF4-FFF2-40B4-BE49-F238E27FC236}">
                    <a16:creationId xmlns:a16="http://schemas.microsoft.com/office/drawing/2014/main" id="{E1F4EA6A-AE8E-41C1-BB53-600C4318E1D9}"/>
                  </a:ext>
                </a:extLst>
              </p:cNvPr>
              <p:cNvSpPr txBox="1"/>
              <p:nvPr/>
            </p:nvSpPr>
            <p:spPr>
              <a:xfrm>
                <a:off x="203676" y="4324821"/>
                <a:ext cx="326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75C1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75C1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75C1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4" name="ZoneTexte 263">
                <a:extLst>
                  <a:ext uri="{FF2B5EF4-FFF2-40B4-BE49-F238E27FC236}">
                    <a16:creationId xmlns:a16="http://schemas.microsoft.com/office/drawing/2014/main" id="{E1F4EA6A-AE8E-41C1-BB53-600C4318E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4324821"/>
                <a:ext cx="32679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ZoneTexte 264">
                <a:extLst>
                  <a:ext uri="{FF2B5EF4-FFF2-40B4-BE49-F238E27FC236}">
                    <a16:creationId xmlns:a16="http://schemas.microsoft.com/office/drawing/2014/main" id="{BFB3E3BA-52D0-4F2A-A9E6-FEC5D06156A1}"/>
                  </a:ext>
                </a:extLst>
              </p:cNvPr>
              <p:cNvSpPr txBox="1"/>
              <p:nvPr/>
            </p:nvSpPr>
            <p:spPr>
              <a:xfrm>
                <a:off x="182427" y="4785342"/>
                <a:ext cx="326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5" name="ZoneTexte 264">
                <a:extLst>
                  <a:ext uri="{FF2B5EF4-FFF2-40B4-BE49-F238E27FC236}">
                    <a16:creationId xmlns:a16="http://schemas.microsoft.com/office/drawing/2014/main" id="{BFB3E3BA-52D0-4F2A-A9E6-FEC5D061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7" y="4785342"/>
                <a:ext cx="32679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57">
                <a:extLst>
                  <a:ext uri="{FF2B5EF4-FFF2-40B4-BE49-F238E27FC236}">
                    <a16:creationId xmlns:a16="http://schemas.microsoft.com/office/drawing/2014/main" id="{01E339E8-D109-4104-B72B-6C26324BEAF4}"/>
                  </a:ext>
                </a:extLst>
              </p:cNvPr>
              <p:cNvSpPr txBox="1"/>
              <p:nvPr/>
            </p:nvSpPr>
            <p:spPr>
              <a:xfrm>
                <a:off x="482244" y="5588978"/>
                <a:ext cx="845616" cy="3818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00" b="0" i="1" dirty="0" smtClean="0">
                                  <a:solidFill>
                                    <a:srgbClr val="75C1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dirty="0" smtClean="0">
                                  <a:solidFill>
                                    <a:srgbClr val="75C1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00" b="0" i="1" dirty="0" smtClean="0">
                                  <a:solidFill>
                                    <a:srgbClr val="75C1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TextBox 57">
                <a:extLst>
                  <a:ext uri="{FF2B5EF4-FFF2-40B4-BE49-F238E27FC236}">
                    <a16:creationId xmlns:a16="http://schemas.microsoft.com/office/drawing/2014/main" id="{01E339E8-D109-4104-B72B-6C26324B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4" y="5588978"/>
                <a:ext cx="845616" cy="3818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ZoneTexte 266">
            <a:extLst>
              <a:ext uri="{FF2B5EF4-FFF2-40B4-BE49-F238E27FC236}">
                <a16:creationId xmlns:a16="http://schemas.microsoft.com/office/drawing/2014/main" id="{7A0C4867-D5EA-4B1A-BE6B-0F11AF69B44B}"/>
              </a:ext>
            </a:extLst>
          </p:cNvPr>
          <p:cNvSpPr txBox="1"/>
          <p:nvPr/>
        </p:nvSpPr>
        <p:spPr>
          <a:xfrm>
            <a:off x="0" y="6294751"/>
            <a:ext cx="12313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Lloret</a:t>
            </a:r>
            <a:r>
              <a:rPr lang="en-GB" sz="1000" dirty="0"/>
              <a:t> et al. (2003). Mechanical behaviour of heavily compacted bentonite under high suction changes. </a:t>
            </a:r>
            <a:r>
              <a:rPr lang="en-GB" sz="1000" dirty="0" err="1"/>
              <a:t>Geotechnique</a:t>
            </a:r>
            <a:r>
              <a:rPr lang="en-GB" sz="1000" dirty="0"/>
              <a:t>. 53. 27-40. 10.1680/geot.2003.53.1.27.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Seiphoori</a:t>
            </a:r>
            <a:r>
              <a:rPr lang="en-GB" sz="1000" dirty="0"/>
              <a:t>, A., Ferrari, A., &amp; Laloui, L. (2014). Water retention behaviour and microstructural evolution of MX-80 bentonite during wetting and drying cycles. </a:t>
            </a:r>
            <a:r>
              <a:rPr lang="en-GB" sz="1000" dirty="0" err="1"/>
              <a:t>Geotechnique</a:t>
            </a:r>
            <a:r>
              <a:rPr lang="en-GB" sz="1000" dirty="0"/>
              <a:t>. 64. 721-734. 10.1680/geot.14.P.017.</a:t>
            </a:r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9482414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/>
              <a:t>Pore structure </a:t>
            </a:r>
            <a:r>
              <a:rPr lang="fr-CH" sz="3200" dirty="0" err="1"/>
              <a:t>evolution</a:t>
            </a:r>
            <a:r>
              <a:rPr lang="fr-CH" sz="3200" dirty="0"/>
              <a:t> </a:t>
            </a:r>
            <a:r>
              <a:rPr lang="fr-CH" sz="3200" dirty="0" err="1"/>
              <a:t>under</a:t>
            </a:r>
            <a:r>
              <a:rPr lang="fr-CH" sz="3200" dirty="0"/>
              <a:t> </a:t>
            </a:r>
            <a:r>
              <a:rPr lang="fr-CH" sz="3200" dirty="0" err="1"/>
              <a:t>different</a:t>
            </a:r>
            <a:r>
              <a:rPr lang="fr-CH" sz="3200" dirty="0"/>
              <a:t> stress-</a:t>
            </a:r>
            <a:r>
              <a:rPr lang="fr-CH" sz="3200" dirty="0" err="1"/>
              <a:t>paths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9331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9" grpId="0"/>
      <p:bldP spid="120" grpId="0" animBg="1"/>
      <p:bldP spid="121" grpId="0"/>
      <p:bldP spid="122" grpId="0" animBg="1"/>
      <p:bldP spid="123" grpId="0" animBg="1"/>
      <p:bldP spid="124" grpId="0"/>
      <p:bldP spid="126" grpId="0"/>
      <p:bldP spid="127" grpId="0" animBg="1"/>
      <p:bldP spid="128" grpId="0" animBg="1"/>
      <p:bldP spid="130" grpId="0" animBg="1"/>
      <p:bldP spid="131" grpId="0"/>
      <p:bldP spid="132" grpId="0"/>
      <p:bldP spid="133" grpId="0" animBg="1"/>
      <p:bldP spid="134" grpId="0" animBg="1"/>
      <p:bldP spid="135" grpId="0"/>
      <p:bldP spid="137" grpId="0"/>
      <p:bldP spid="138" grpId="0" animBg="1"/>
      <p:bldP spid="139" grpId="0"/>
      <p:bldP spid="140" grpId="0" animBg="1"/>
      <p:bldP spid="144" grpId="0"/>
      <p:bldP spid="145" grpId="0" animBg="1"/>
      <p:bldP spid="146" grpId="0"/>
      <p:bldP spid="147" grpId="0" animBg="1"/>
      <p:bldP spid="148" grpId="0"/>
      <p:bldP spid="149" grpId="0"/>
      <p:bldP spid="150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67" grpId="0"/>
      <p:bldP spid="168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 animBg="1"/>
      <p:bldP spid="177" grpId="0" animBg="1"/>
      <p:bldP spid="179" grpId="0" animBg="1"/>
      <p:bldP spid="180" grpId="0" animBg="1"/>
      <p:bldP spid="181" grpId="0"/>
      <p:bldP spid="182" grpId="0"/>
      <p:bldP spid="185" grpId="0"/>
      <p:bldP spid="186" grpId="0"/>
      <p:bldP spid="187" grpId="0"/>
      <p:bldP spid="188" grpId="0" animBg="1"/>
      <p:bldP spid="190" grpId="0"/>
      <p:bldP spid="191" grpId="0" animBg="1"/>
      <p:bldP spid="193" grpId="0" animBg="1"/>
      <p:bldP spid="194" grpId="0"/>
      <p:bldP spid="195" grpId="0"/>
      <p:bldP spid="198" grpId="0"/>
      <p:bldP spid="199" grpId="0"/>
      <p:bldP spid="201" grpId="0"/>
      <p:bldP spid="202" grpId="0" animBg="1"/>
      <p:bldP spid="203" grpId="0"/>
      <p:bldP spid="204" grpId="0" animBg="1"/>
      <p:bldP spid="205" grpId="0" animBg="1"/>
      <p:bldP spid="206" grpId="0" animBg="1"/>
      <p:bldP spid="207" grpId="0" animBg="1"/>
      <p:bldP spid="214" grpId="0"/>
      <p:bldP spid="215" grpId="0"/>
      <p:bldP spid="216" grpId="0"/>
      <p:bldP spid="217" grpId="0"/>
      <p:bldP spid="218" grpId="0"/>
      <p:bldP spid="219" grpId="0"/>
      <p:bldP spid="220" grpId="0" animBg="1"/>
      <p:bldP spid="222" grpId="0"/>
      <p:bldP spid="223" grpId="0" animBg="1"/>
      <p:bldP spid="224" grpId="0"/>
      <p:bldP spid="225" grpId="0" animBg="1"/>
      <p:bldP spid="226" grpId="0" animBg="1"/>
      <p:bldP spid="227" grpId="0"/>
      <p:bldP spid="229" grpId="0" animBg="1"/>
      <p:bldP spid="230" grpId="0" animBg="1"/>
      <p:bldP spid="231" grpId="0" animBg="1"/>
      <p:bldP spid="233" grpId="0"/>
      <p:bldP spid="234" grpId="0" animBg="1"/>
      <p:bldP spid="235" grpId="0" animBg="1"/>
      <p:bldP spid="236" grpId="0"/>
      <p:bldP spid="237" grpId="0"/>
      <p:bldP spid="238" grpId="0" animBg="1"/>
      <p:bldP spid="239" grpId="0" animBg="1"/>
      <p:bldP spid="240" grpId="0"/>
      <p:bldP spid="242" grpId="0"/>
      <p:bldP spid="243" grpId="0" animBg="1"/>
      <p:bldP spid="244" grpId="0"/>
      <p:bldP spid="245" grpId="0" animBg="1"/>
      <p:bldP spid="247" grpId="0"/>
      <p:bldP spid="255" grpId="0"/>
      <p:bldP spid="256" grpId="0"/>
      <p:bldP spid="260" grpId="0"/>
      <p:bldP spid="261" grpId="0"/>
      <p:bldP spid="264" grpId="0"/>
      <p:bldP spid="265" grpId="0"/>
      <p:bldP spid="2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462" y="1869235"/>
            <a:ext cx="5473699" cy="445611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GB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Water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retention</a:t>
            </a: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spc="-15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framework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 err="1"/>
              <a:t>Mechanical</a:t>
            </a:r>
            <a:r>
              <a:rPr lang="fr-FR" sz="3600" spc="-150" dirty="0"/>
              <a:t> </a:t>
            </a:r>
            <a:r>
              <a:rPr lang="fr-FR" sz="3600" spc="-150" dirty="0" err="1"/>
              <a:t>framework</a:t>
            </a:r>
            <a:endParaRPr lang="fr-FR" sz="36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 calibration</a:t>
            </a: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Model performance</a:t>
            </a:r>
            <a:endParaRPr lang="fr-FR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3600" spc="-1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GB" sz="3600" spc="-15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8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68" name="Titre 2">
            <a:extLst>
              <a:ext uri="{FF2B5EF4-FFF2-40B4-BE49-F238E27FC236}">
                <a16:creationId xmlns:a16="http://schemas.microsoft.com/office/drawing/2014/main" id="{59D2EEF8-9D4F-461E-A24F-247452BFBB8A}"/>
              </a:ext>
            </a:extLst>
          </p:cNvPr>
          <p:cNvSpPr txBox="1">
            <a:spLocks/>
          </p:cNvSpPr>
          <p:nvPr/>
        </p:nvSpPr>
        <p:spPr>
          <a:xfrm>
            <a:off x="1429399" y="499"/>
            <a:ext cx="8123195" cy="869050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000" spc="-150" baseline="0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200" dirty="0" err="1"/>
              <a:t>Mechanical</a:t>
            </a:r>
            <a:r>
              <a:rPr lang="fr-CH" sz="3200" dirty="0"/>
              <a:t> </a:t>
            </a:r>
            <a:r>
              <a:rPr lang="fr-CH" sz="3200" dirty="0" err="1"/>
              <a:t>framework</a:t>
            </a:r>
            <a:endParaRPr lang="fr-CH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">
                <a:extLst>
                  <a:ext uri="{FF2B5EF4-FFF2-40B4-BE49-F238E27FC236}">
                    <a16:creationId xmlns:a16="http://schemas.microsoft.com/office/drawing/2014/main" id="{5FEF28C1-5355-4486-ADE5-6A4E2241B396}"/>
                  </a:ext>
                </a:extLst>
              </p:cNvPr>
              <p:cNvSpPr txBox="1"/>
              <p:nvPr/>
            </p:nvSpPr>
            <p:spPr>
              <a:xfrm>
                <a:off x="228758" y="1282120"/>
                <a:ext cx="2151535" cy="365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CH" sz="16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CH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CH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H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eqArr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43" name="TextBox 1">
                <a:extLst>
                  <a:ext uri="{FF2B5EF4-FFF2-40B4-BE49-F238E27FC236}">
                    <a16:creationId xmlns:a16="http://schemas.microsoft.com/office/drawing/2014/main" id="{5FEF28C1-5355-4486-ADE5-6A4E2241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" y="1282120"/>
                <a:ext cx="2151535" cy="365869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">
                <a:extLst>
                  <a:ext uri="{FF2B5EF4-FFF2-40B4-BE49-F238E27FC236}">
                    <a16:creationId xmlns:a16="http://schemas.microsoft.com/office/drawing/2014/main" id="{58D1B292-211E-4578-B8AF-63CF58433471}"/>
                  </a:ext>
                </a:extLst>
              </p:cNvPr>
              <p:cNvSpPr txBox="1"/>
              <p:nvPr/>
            </p:nvSpPr>
            <p:spPr>
              <a:xfrm>
                <a:off x="474436" y="2572838"/>
                <a:ext cx="1679810" cy="379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  <m:sup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H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3">
                <a:extLst>
                  <a:ext uri="{FF2B5EF4-FFF2-40B4-BE49-F238E27FC236}">
                    <a16:creationId xmlns:a16="http://schemas.microsoft.com/office/drawing/2014/main" id="{58D1B292-211E-4578-B8AF-63CF58433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36" y="2572838"/>
                <a:ext cx="1679810" cy="379271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8">
            <a:extLst>
              <a:ext uri="{FF2B5EF4-FFF2-40B4-BE49-F238E27FC236}">
                <a16:creationId xmlns:a16="http://schemas.microsoft.com/office/drawing/2014/main" id="{507829D7-4E14-4865-A0C0-70CB6F72796C}"/>
              </a:ext>
            </a:extLst>
          </p:cNvPr>
          <p:cNvSpPr txBox="1"/>
          <p:nvPr/>
        </p:nvSpPr>
        <p:spPr>
          <a:xfrm>
            <a:off x="410984" y="882434"/>
            <a:ext cx="2310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Strain variable</a:t>
            </a:r>
            <a:r>
              <a:rPr lang="en-US" sz="1600" dirty="0"/>
              <a:t>:</a:t>
            </a:r>
            <a:endParaRPr lang="en-CH" sz="1600" dirty="0"/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8EBE782F-8557-4BBC-A6C3-83CA19DB6EC3}"/>
              </a:ext>
            </a:extLst>
          </p:cNvPr>
          <p:cNvSpPr txBox="1"/>
          <p:nvPr/>
        </p:nvSpPr>
        <p:spPr>
          <a:xfrm>
            <a:off x="410984" y="1974722"/>
            <a:ext cx="34268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Non-linear elasticity</a:t>
            </a:r>
            <a:r>
              <a:rPr lang="en-US" sz="1600" dirty="0"/>
              <a:t>:</a:t>
            </a:r>
            <a:endParaRPr lang="en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1">
                <a:extLst>
                  <a:ext uri="{FF2B5EF4-FFF2-40B4-BE49-F238E27FC236}">
                    <a16:creationId xmlns:a16="http://schemas.microsoft.com/office/drawing/2014/main" id="{42A1DA58-0B69-4ABE-9DE8-A22D2F439608}"/>
                  </a:ext>
                </a:extLst>
              </p:cNvPr>
              <p:cNvSpPr txBox="1"/>
              <p:nvPr/>
            </p:nvSpPr>
            <p:spPr>
              <a:xfrm>
                <a:off x="533607" y="4538325"/>
                <a:ext cx="15501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</m:sSub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</m:sSub>
                    </m:oMath>
                  </m:oMathPara>
                </a14:m>
                <a:endParaRPr lang="en-CH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11">
                <a:extLst>
                  <a:ext uri="{FF2B5EF4-FFF2-40B4-BE49-F238E27FC236}">
                    <a16:creationId xmlns:a16="http://schemas.microsoft.com/office/drawing/2014/main" id="{42A1DA58-0B69-4ABE-9DE8-A22D2F43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7" y="4538325"/>
                <a:ext cx="1550168" cy="246221"/>
              </a:xfrm>
              <a:prstGeom prst="rect">
                <a:avLst/>
              </a:prstGeom>
              <a:blipFill>
                <a:blip r:embed="rId4"/>
                <a:stretch>
                  <a:fillRect l="-3937" r="-394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2">
                <a:extLst>
                  <a:ext uri="{FF2B5EF4-FFF2-40B4-BE49-F238E27FC236}">
                    <a16:creationId xmlns:a16="http://schemas.microsoft.com/office/drawing/2014/main" id="{94F0C7DC-4429-480B-9FA1-6F427F4C6A91}"/>
                  </a:ext>
                </a:extLst>
              </p:cNvPr>
              <p:cNvSpPr txBox="1"/>
              <p:nvPr/>
            </p:nvSpPr>
            <p:spPr>
              <a:xfrm>
                <a:off x="511846" y="3920106"/>
                <a:ext cx="303172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H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CH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</m:oMath>
                  </m:oMathPara>
                </a14:m>
                <a:endParaRPr lang="en-CH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12">
                <a:extLst>
                  <a:ext uri="{FF2B5EF4-FFF2-40B4-BE49-F238E27FC236}">
                    <a16:creationId xmlns:a16="http://schemas.microsoft.com/office/drawing/2014/main" id="{94F0C7DC-4429-480B-9FA1-6F427F4C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6" y="3920106"/>
                <a:ext cx="3031727" cy="553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13">
            <a:extLst>
              <a:ext uri="{FF2B5EF4-FFF2-40B4-BE49-F238E27FC236}">
                <a16:creationId xmlns:a16="http://schemas.microsoft.com/office/drawing/2014/main" id="{43DCF049-6212-4C40-AF56-B01FF590DEC6}"/>
              </a:ext>
            </a:extLst>
          </p:cNvPr>
          <p:cNvSpPr txBox="1"/>
          <p:nvPr/>
        </p:nvSpPr>
        <p:spPr>
          <a:xfrm>
            <a:off x="474436" y="3487743"/>
            <a:ext cx="4111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Yield functions</a:t>
            </a:r>
            <a:r>
              <a:rPr lang="en-US" sz="1600" dirty="0"/>
              <a:t>:</a:t>
            </a:r>
            <a:endParaRPr lang="en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6">
                <a:extLst>
                  <a:ext uri="{FF2B5EF4-FFF2-40B4-BE49-F238E27FC236}">
                    <a16:creationId xmlns:a16="http://schemas.microsoft.com/office/drawing/2014/main" id="{EC03B3DD-5624-4B2B-BD8D-BC9DE6F24DEB}"/>
                  </a:ext>
                </a:extLst>
              </p:cNvPr>
              <p:cNvSpPr txBox="1"/>
              <p:nvPr/>
            </p:nvSpPr>
            <p:spPr>
              <a:xfrm>
                <a:off x="2902526" y="2186365"/>
                <a:ext cx="1775743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sSup>
                        <m:sSupPr>
                          <m:ctrlP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CH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CH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H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16">
                <a:extLst>
                  <a:ext uri="{FF2B5EF4-FFF2-40B4-BE49-F238E27FC236}">
                    <a16:creationId xmlns:a16="http://schemas.microsoft.com/office/drawing/2014/main" id="{EC03B3DD-5624-4B2B-BD8D-BC9DE6F24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26" y="2186365"/>
                <a:ext cx="1775743" cy="601511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919E28B8-B70F-44A7-BB60-880421C63F23}"/>
                  </a:ext>
                </a:extLst>
              </p:cNvPr>
              <p:cNvSpPr txBox="1"/>
              <p:nvPr/>
            </p:nvSpPr>
            <p:spPr>
              <a:xfrm>
                <a:off x="2905778" y="2828489"/>
                <a:ext cx="1763303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CH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sSup>
                        <m:sSupPr>
                          <m:ctrlPr>
                            <a:rPr lang="en-CH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CH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CH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CH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H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H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919E28B8-B70F-44A7-BB60-880421C6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78" y="2828489"/>
                <a:ext cx="1763303" cy="601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or: Elbow 21">
            <a:extLst>
              <a:ext uri="{FF2B5EF4-FFF2-40B4-BE49-F238E27FC236}">
                <a16:creationId xmlns:a16="http://schemas.microsoft.com/office/drawing/2014/main" id="{92CF0720-4D76-4BDA-A44A-769F5E8206BF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2070594" y="2487121"/>
            <a:ext cx="831932" cy="2818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or: Elbow 22">
            <a:extLst>
              <a:ext uri="{FF2B5EF4-FFF2-40B4-BE49-F238E27FC236}">
                <a16:creationId xmlns:a16="http://schemas.microsoft.com/office/drawing/2014/main" id="{84465D71-A91F-4653-8493-4219D6305598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2070594" y="2769019"/>
            <a:ext cx="835184" cy="3602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Picture 23">
            <a:extLst>
              <a:ext uri="{FF2B5EF4-FFF2-40B4-BE49-F238E27FC236}">
                <a16:creationId xmlns:a16="http://schemas.microsoft.com/office/drawing/2014/main" id="{BC268049-C91F-473B-BF70-E4614CD4872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2077" y="1612797"/>
            <a:ext cx="4111836" cy="2696978"/>
          </a:xfrm>
          <a:prstGeom prst="rect">
            <a:avLst/>
          </a:prstGeom>
        </p:spPr>
      </p:pic>
      <p:sp>
        <p:nvSpPr>
          <p:cNvPr id="55" name="TextBox 2">
            <a:extLst>
              <a:ext uri="{FF2B5EF4-FFF2-40B4-BE49-F238E27FC236}">
                <a16:creationId xmlns:a16="http://schemas.microsoft.com/office/drawing/2014/main" id="{CAFDB168-8C4A-45E4-9292-1D69F9A7994B}"/>
              </a:ext>
            </a:extLst>
          </p:cNvPr>
          <p:cNvSpPr txBox="1"/>
          <p:nvPr/>
        </p:nvSpPr>
        <p:spPr>
          <a:xfrm>
            <a:off x="479196" y="5023448"/>
            <a:ext cx="3710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Hardening rule:</a:t>
            </a:r>
            <a:endParaRPr lang="en-CH" sz="1600" dirty="0"/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B59EE78A-5D8C-4202-B24B-44805591A28F}"/>
              </a:ext>
            </a:extLst>
          </p:cNvPr>
          <p:cNvSpPr txBox="1"/>
          <p:nvPr/>
        </p:nvSpPr>
        <p:spPr>
          <a:xfrm>
            <a:off x="3053350" y="877894"/>
            <a:ext cx="30426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Effective stress framework:</a:t>
            </a:r>
            <a:endParaRPr lang="en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4">
                <a:extLst>
                  <a:ext uri="{FF2B5EF4-FFF2-40B4-BE49-F238E27FC236}">
                    <a16:creationId xmlns:a16="http://schemas.microsoft.com/office/drawing/2014/main" id="{17F8AF4B-2C7A-4A3A-8046-483A99803D36}"/>
                  </a:ext>
                </a:extLst>
              </p:cNvPr>
              <p:cNvSpPr txBox="1"/>
              <p:nvPr/>
            </p:nvSpPr>
            <p:spPr>
              <a:xfrm>
                <a:off x="543639" y="5345326"/>
                <a:ext cx="5342776" cy="1022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CH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H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H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H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H" sz="16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sSubSup>
                                        <m:sSubSupPr>
                                          <m:ctrlPr>
                                            <a:rPr lang="en-CH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CH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CH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  <m:sup>
                                          <m:r>
                                            <a:rPr lang="en-CH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H" sz="16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sSubSup>
                                        <m:sSubSupPr>
                                          <m:ctrlPr>
                                            <a:rPr lang="en-CH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CH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CH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  <m:sup>
                                          <m:r>
                                            <a:rPr lang="en-CH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H" sz="16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CH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CH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CH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CH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CH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  <m:r>
                                                    <a:rPr lang="it-IT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CH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57" name="TextBox 4">
                <a:extLst>
                  <a:ext uri="{FF2B5EF4-FFF2-40B4-BE49-F238E27FC236}">
                    <a16:creationId xmlns:a16="http://schemas.microsoft.com/office/drawing/2014/main" id="{17F8AF4B-2C7A-4A3A-8046-483A99803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9" y="5345326"/>
                <a:ext cx="5342776" cy="10227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2">
            <a:extLst>
              <a:ext uri="{FF2B5EF4-FFF2-40B4-BE49-F238E27FC236}">
                <a16:creationId xmlns:a16="http://schemas.microsoft.com/office/drawing/2014/main" id="{B8D6508D-DA0E-4C93-883D-760ED8F67EAE}"/>
              </a:ext>
            </a:extLst>
          </p:cNvPr>
          <p:cNvSpPr txBox="1"/>
          <p:nvPr/>
        </p:nvSpPr>
        <p:spPr>
          <a:xfrm>
            <a:off x="4082725" y="3487743"/>
            <a:ext cx="2466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/>
              <a:t>Flow rules: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2">
                <a:extLst>
                  <a:ext uri="{FF2B5EF4-FFF2-40B4-BE49-F238E27FC236}">
                    <a16:creationId xmlns:a16="http://schemas.microsoft.com/office/drawing/2014/main" id="{B14A14CA-37FF-4231-A939-931CAB5FE015}"/>
                  </a:ext>
                </a:extLst>
              </p:cNvPr>
              <p:cNvSpPr txBox="1"/>
              <p:nvPr/>
            </p:nvSpPr>
            <p:spPr>
              <a:xfrm>
                <a:off x="4169240" y="3883951"/>
                <a:ext cx="1424557" cy="509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H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CH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59" name="TextBox 12">
                <a:extLst>
                  <a:ext uri="{FF2B5EF4-FFF2-40B4-BE49-F238E27FC236}">
                    <a16:creationId xmlns:a16="http://schemas.microsoft.com/office/drawing/2014/main" id="{B14A14CA-37FF-4231-A939-931CAB5F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240" y="3883951"/>
                <a:ext cx="1424557" cy="5096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24FCDAFA-38F2-4D29-A01E-7EF7B90C082B}"/>
                  </a:ext>
                </a:extLst>
              </p:cNvPr>
              <p:cNvSpPr txBox="1"/>
              <p:nvPr/>
            </p:nvSpPr>
            <p:spPr>
              <a:xfrm>
                <a:off x="4181036" y="4386328"/>
                <a:ext cx="2458750" cy="509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H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CH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</m:sSub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𝑖𝑠𝑜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CH" sz="1600" dirty="0"/>
              </a:p>
            </p:txBody>
          </p:sp>
        </mc:Choice>
        <mc:Fallback xmlns=""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24FCDAFA-38F2-4D29-A01E-7EF7B90C0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36" y="4386328"/>
                <a:ext cx="2458750" cy="5096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au 7">
                <a:extLst>
                  <a:ext uri="{FF2B5EF4-FFF2-40B4-BE49-F238E27FC236}">
                    <a16:creationId xmlns:a16="http://schemas.microsoft.com/office/drawing/2014/main" id="{BBA0DF03-9D50-4911-A571-E8B510ABE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8159516"/>
                  </p:ext>
                </p:extLst>
              </p:nvPr>
            </p:nvGraphicFramePr>
            <p:xfrm>
              <a:off x="6746025" y="5225896"/>
              <a:ext cx="5134314" cy="889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11438">
                      <a:extLst>
                        <a:ext uri="{9D8B030D-6E8A-4147-A177-3AD203B41FA5}">
                          <a16:colId xmlns:a16="http://schemas.microsoft.com/office/drawing/2014/main" val="3286919579"/>
                        </a:ext>
                      </a:extLst>
                    </a:gridCol>
                    <a:gridCol w="1711438">
                      <a:extLst>
                        <a:ext uri="{9D8B030D-6E8A-4147-A177-3AD203B41FA5}">
                          <a16:colId xmlns:a16="http://schemas.microsoft.com/office/drawing/2014/main" val="3946168979"/>
                        </a:ext>
                      </a:extLst>
                    </a:gridCol>
                    <a:gridCol w="1711438">
                      <a:extLst>
                        <a:ext uri="{9D8B030D-6E8A-4147-A177-3AD203B41FA5}">
                          <a16:colId xmlns:a16="http://schemas.microsoft.com/office/drawing/2014/main" val="2059780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Elastic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Isotropic plastic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Deviatoric plastic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9279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𝑖𝑠𝑜</m:t>
                                    </m:r>
                                  </m:sub>
                                  <m:sup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13C3A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𝑑𝑒𝑣</m:t>
                                    </m:r>
                                  </m:sub>
                                  <m:sup>
                                    <m:r>
                                      <a:rPr kumimoji="0" lang="it-IT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13C3A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bSup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13C3A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GB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479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au 7">
                <a:extLst>
                  <a:ext uri="{FF2B5EF4-FFF2-40B4-BE49-F238E27FC236}">
                    <a16:creationId xmlns:a16="http://schemas.microsoft.com/office/drawing/2014/main" id="{BBA0DF03-9D50-4911-A571-E8B510ABE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8159516"/>
                  </p:ext>
                </p:extLst>
              </p:nvPr>
            </p:nvGraphicFramePr>
            <p:xfrm>
              <a:off x="6746025" y="5225896"/>
              <a:ext cx="5134314" cy="889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11438">
                      <a:extLst>
                        <a:ext uri="{9D8B030D-6E8A-4147-A177-3AD203B41FA5}">
                          <a16:colId xmlns:a16="http://schemas.microsoft.com/office/drawing/2014/main" val="3286919579"/>
                        </a:ext>
                      </a:extLst>
                    </a:gridCol>
                    <a:gridCol w="1711438">
                      <a:extLst>
                        <a:ext uri="{9D8B030D-6E8A-4147-A177-3AD203B41FA5}">
                          <a16:colId xmlns:a16="http://schemas.microsoft.com/office/drawing/2014/main" val="3946168979"/>
                        </a:ext>
                      </a:extLst>
                    </a:gridCol>
                    <a:gridCol w="1711438">
                      <a:extLst>
                        <a:ext uri="{9D8B030D-6E8A-4147-A177-3AD203B41FA5}">
                          <a16:colId xmlns:a16="http://schemas.microsoft.com/office/drawing/2014/main" val="205978002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Elastic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Isotropic plastic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Deviatoric plastic parameters</a:t>
                          </a:r>
                          <a:endParaRPr lang="en-GB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9279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56" t="-142623" r="-20177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356" t="-142623" r="-10177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0356" t="-142623" r="-177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792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AE8FCF03-858C-4FE3-8938-1C1F482655C5}"/>
                  </a:ext>
                </a:extLst>
              </p:cNvPr>
              <p:cNvSpPr txBox="1"/>
              <p:nvPr/>
            </p:nvSpPr>
            <p:spPr>
              <a:xfrm>
                <a:off x="3291022" y="1284267"/>
                <a:ext cx="1537536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𝑛𝑒𝑡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AE8FCF03-858C-4FE3-8938-1C1F48265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022" y="1284267"/>
                <a:ext cx="1537536" cy="549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ZoneTexte 62">
            <a:extLst>
              <a:ext uri="{FF2B5EF4-FFF2-40B4-BE49-F238E27FC236}">
                <a16:creationId xmlns:a16="http://schemas.microsoft.com/office/drawing/2014/main" id="{F0FC75DD-9117-485A-80D1-B955579AAB04}"/>
              </a:ext>
            </a:extLst>
          </p:cNvPr>
          <p:cNvSpPr txBox="1"/>
          <p:nvPr/>
        </p:nvSpPr>
        <p:spPr>
          <a:xfrm>
            <a:off x="-30331" y="6562386"/>
            <a:ext cx="12313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Parziale, A., Tuttolomondo, A., &amp; Laloui, L. (2026). Advances in understanding and modelling compacted expansive clays: a constitutive approach. Canadian Geotechnical Journal. 63. 1-19. 10.1139/cgj-2025-0669.</a:t>
            </a:r>
          </a:p>
        </p:txBody>
      </p:sp>
    </p:spTree>
    <p:extLst>
      <p:ext uri="{BB962C8B-B14F-4D97-AF65-F5344CB8AC3E}">
        <p14:creationId xmlns:p14="http://schemas.microsoft.com/office/powerpoint/2010/main" val="15306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2025">
      <a:dk1>
        <a:srgbClr val="413C3A"/>
      </a:dk1>
      <a:lt1>
        <a:srgbClr val="FFFFFF"/>
      </a:lt1>
      <a:dk2>
        <a:srgbClr val="FF0000"/>
      </a:dk2>
      <a:lt2>
        <a:srgbClr val="CAC7C7"/>
      </a:lt2>
      <a:accent1>
        <a:srgbClr val="00A79F"/>
      </a:accent1>
      <a:accent2>
        <a:srgbClr val="24737F"/>
      </a:accent2>
      <a:accent3>
        <a:srgbClr val="512880"/>
      </a:accent3>
      <a:accent4>
        <a:srgbClr val="4F8FCC"/>
      </a:accent4>
      <a:accent5>
        <a:srgbClr val="D0661C"/>
      </a:accent5>
      <a:accent6>
        <a:srgbClr val="B51F1F"/>
      </a:accent6>
      <a:hlink>
        <a:srgbClr val="ED6E9C"/>
      </a:hlink>
      <a:folHlink>
        <a:srgbClr val="4F8F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BC292F7-4B02-4D43-A0BB-BE2625981E9E}" vid="{96C7C49B-BFB2-E946-B85D-B207A9E17A7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34964</TotalTime>
  <Words>1966</Words>
  <Application>Microsoft Office PowerPoint</Application>
  <PresentationFormat>Grand écran</PresentationFormat>
  <Paragraphs>411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Amasis MT Pro Black</vt:lpstr>
      <vt:lpstr>Arial</vt:lpstr>
      <vt:lpstr>Calibri</vt:lpstr>
      <vt:lpstr>Cambria Math</vt:lpstr>
      <vt:lpstr>Times New Roman</vt:lpstr>
      <vt:lpstr>Wingdings</vt:lpstr>
      <vt:lpstr>Thème Office</vt:lpstr>
      <vt:lpstr>A stress-strain constitutive model for bentonite-based engineered barriers considering adsorption, capillarity and pore structure evolution</vt:lpstr>
      <vt:lpstr>OUTLINE</vt:lpstr>
      <vt:lpstr>Multi-barrier concept for geological disposal</vt:lpstr>
      <vt:lpstr>Pore structure evolution</vt:lpstr>
      <vt:lpstr>OUTLINE</vt:lpstr>
      <vt:lpstr>Présentation PowerPoint</vt:lpstr>
      <vt:lpstr>Présentation PowerPoint</vt:lpstr>
      <vt:lpstr>OUTLINE</vt:lpstr>
      <vt:lpstr>Présentation PowerPoint</vt:lpstr>
      <vt:lpstr>OUTLINE</vt:lpstr>
      <vt:lpstr>Présentation PowerPoint</vt:lpstr>
      <vt:lpstr>Présentation PowerPoint</vt:lpstr>
      <vt:lpstr>OUTLINE</vt:lpstr>
      <vt:lpstr>Présentation PowerPoint</vt:lpstr>
      <vt:lpstr>Présentation PowerPoint</vt:lpstr>
      <vt:lpstr>Présentation PowerPoint</vt:lpstr>
      <vt:lpstr>OUTLINE</vt:lpstr>
      <vt:lpstr>Présentation PowerPoint</vt:lpstr>
      <vt:lpstr>Thank you for your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stress-strain constitutive model for bentonite-based engineered barriers considering adsorption, capillarity and pore structure evolution</dc:title>
  <dc:creator>Ivan Savicev</dc:creator>
  <cp:lastModifiedBy>Alessandro Parziale</cp:lastModifiedBy>
  <cp:revision>610</cp:revision>
  <dcterms:created xsi:type="dcterms:W3CDTF">2024-12-08T15:22:47Z</dcterms:created>
  <dcterms:modified xsi:type="dcterms:W3CDTF">2026-05-16T10:59:42Z</dcterms:modified>
</cp:coreProperties>
</file>